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9"/>
  </p:notesMasterIdLst>
  <p:handoutMasterIdLst>
    <p:handoutMasterId r:id="rId50"/>
  </p:handoutMasterIdLst>
  <p:sldIdLst>
    <p:sldId id="650" r:id="rId7"/>
    <p:sldId id="556" r:id="rId8"/>
    <p:sldId id="557" r:id="rId9"/>
    <p:sldId id="651" r:id="rId10"/>
    <p:sldId id="609" r:id="rId11"/>
    <p:sldId id="652" r:id="rId12"/>
    <p:sldId id="653" r:id="rId13"/>
    <p:sldId id="654" r:id="rId14"/>
    <p:sldId id="655" r:id="rId15"/>
    <p:sldId id="656" r:id="rId16"/>
    <p:sldId id="657" r:id="rId17"/>
    <p:sldId id="658" r:id="rId18"/>
    <p:sldId id="659" r:id="rId19"/>
    <p:sldId id="660" r:id="rId20"/>
    <p:sldId id="661" r:id="rId21"/>
    <p:sldId id="662" r:id="rId22"/>
    <p:sldId id="663" r:id="rId23"/>
    <p:sldId id="664" r:id="rId24"/>
    <p:sldId id="665" r:id="rId25"/>
    <p:sldId id="666" r:id="rId26"/>
    <p:sldId id="667" r:id="rId27"/>
    <p:sldId id="668" r:id="rId28"/>
    <p:sldId id="669" r:id="rId29"/>
    <p:sldId id="670" r:id="rId30"/>
    <p:sldId id="671" r:id="rId31"/>
    <p:sldId id="672" r:id="rId32"/>
    <p:sldId id="673" r:id="rId33"/>
    <p:sldId id="675" r:id="rId34"/>
    <p:sldId id="676" r:id="rId35"/>
    <p:sldId id="677" r:id="rId36"/>
    <p:sldId id="678" r:id="rId37"/>
    <p:sldId id="680" r:id="rId38"/>
    <p:sldId id="681" r:id="rId39"/>
    <p:sldId id="682" r:id="rId40"/>
    <p:sldId id="679" r:id="rId41"/>
    <p:sldId id="683" r:id="rId42"/>
    <p:sldId id="684" r:id="rId43"/>
    <p:sldId id="685" r:id="rId44"/>
    <p:sldId id="686" r:id="rId45"/>
    <p:sldId id="687" r:id="rId46"/>
    <p:sldId id="674" r:id="rId47"/>
    <p:sldId id="559" r:id="rId4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89DC"/>
    <a:srgbClr val="4040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7" autoAdjust="0"/>
    <p:restoredTop sz="94019" autoAdjust="0"/>
  </p:normalViewPr>
  <p:slideViewPr>
    <p:cSldViewPr snapToGrid="0">
      <p:cViewPr varScale="1">
        <p:scale>
          <a:sx n="97" d="100"/>
          <a:sy n="97" d="100"/>
        </p:scale>
        <p:origin x="52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handoutMaster" Target="handoutMasters/handoutMaster1.xml"/><Relationship Id="rId55" Type="http://schemas.openxmlformats.org/officeDocument/2006/relationships/tableStyles" Target="tableStyle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8" Type="http://schemas.openxmlformats.org/officeDocument/2006/relationships/slide" Target="slides/slide2.xml"/><Relationship Id="rId51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1/23/26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1/23/26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730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74236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3812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1797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8819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363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278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1389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1712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0778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5171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750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2592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2369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3704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2258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9268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1821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5721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8445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4056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1253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87029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6598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567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95831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39048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58676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73940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47687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55583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57812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80493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84564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74684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71232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4340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1/23/26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79" y="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49534" y="320751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91195" y="2472305"/>
            <a:ext cx="521488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19330" y="591290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32307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IT372</a:t>
            </a:r>
            <a:endParaRPr lang="ar-SA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Systems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83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86230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Information Systems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(IT372)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6442383" y="1322841"/>
            <a:ext cx="4715947" cy="84574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sz="28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Module 2: Information Technology Infrastructure</a:t>
            </a:r>
            <a:endParaRPr lang="en-US" sz="2800" b="1" dirty="0">
              <a:solidFill>
                <a:srgbClr val="84492B"/>
              </a:solidFill>
              <a:cs typeface="Andalus" panose="02020603050405020304" pitchFamily="18" charset="-78"/>
            </a:endParaRPr>
          </a:p>
          <a:p>
            <a:pPr algn="ctr"/>
            <a: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2800" b="1" dirty="0">
                <a:solidFill>
                  <a:srgbClr val="84492B"/>
                </a:solidFill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616CAEE-1865-50BC-70FB-7DC0CC6FE0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  <p:pic>
        <p:nvPicPr>
          <p:cNvPr id="8" name="Picture 7" descr="A computer network with clouds and lines&#10;&#10;Description automatically generated with medium confidence">
            <a:extLst>
              <a:ext uri="{FF2B5EF4-FFF2-40B4-BE49-F238E27FC236}">
                <a16:creationId xmlns:a16="http://schemas.microsoft.com/office/drawing/2014/main" id="{0DECA2D9-2C5A-4B96-0FA3-238DBEF76B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8400" y="2286000"/>
            <a:ext cx="5111679" cy="23268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4AB0606-B274-62F2-6D67-03278A632190}"/>
              </a:ext>
            </a:extLst>
          </p:cNvPr>
          <p:cNvSpPr txBox="1"/>
          <p:nvPr/>
        </p:nvSpPr>
        <p:spPr>
          <a:xfrm>
            <a:off x="6858000" y="2819400"/>
            <a:ext cx="4055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JO" sz="3200" dirty="0">
                <a:solidFill>
                  <a:schemeClr val="bg1"/>
                </a:solidFill>
              </a:rPr>
              <a:t>Information Systems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F52DA02-635C-A5E0-07EF-063EE8B9090C}"/>
              </a:ext>
            </a:extLst>
          </p:cNvPr>
          <p:cNvSpPr txBox="1">
            <a:spLocks/>
          </p:cNvSpPr>
          <p:nvPr/>
        </p:nvSpPr>
        <p:spPr>
          <a:xfrm>
            <a:off x="118287" y="4534747"/>
            <a:ext cx="6739713" cy="1156653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r>
              <a:rPr lang="en-US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3: </a:t>
            </a:r>
            <a:r>
              <a:rPr lang="en-GB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  <a:t>Hardware and Software</a:t>
            </a:r>
            <a:endParaRPr lang="en-US" sz="2400" dirty="0">
              <a:solidFill>
                <a:srgbClr val="404040"/>
              </a:solidFill>
              <a:latin typeface="+mn-lt"/>
              <a:cs typeface="Andalus" panose="02020603050405020304" pitchFamily="18" charset="-78"/>
            </a:endParaRPr>
          </a:p>
          <a:p>
            <a:r>
              <a:rPr lang="en-US" sz="2400" b="1" dirty="0">
                <a:solidFill>
                  <a:srgbClr val="FF0000"/>
                </a:solidFill>
                <a:latin typeface="+mn-lt"/>
                <a:cs typeface="Andalus" panose="02020603050405020304" pitchFamily="18" charset="-78"/>
              </a:rPr>
              <a:t>Chapter 4:</a:t>
            </a:r>
            <a: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  <a:t> </a:t>
            </a:r>
            <a:r>
              <a:rPr lang="en-GB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  <a:t>Emerging Technologies</a:t>
            </a:r>
            <a:r>
              <a:rPr lang="en-US" sz="2400" dirty="0">
                <a:solidFill>
                  <a:srgbClr val="404040"/>
                </a:solidFill>
                <a:latin typeface="+mn-lt"/>
                <a:cs typeface="Andalus" panose="02020603050405020304" pitchFamily="18" charset="-78"/>
              </a:rPr>
              <a:t> </a:t>
            </a:r>
          </a:p>
          <a:p>
            <a:pPr algn="ctr"/>
            <a:b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</a:b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An Information Technology Infrastructure :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2C4DA432-6675-3F16-804A-FCF811A5E65A}"/>
              </a:ext>
            </a:extLst>
          </p:cNvPr>
          <p:cNvSpPr txBox="1">
            <a:spLocks noChangeArrowheads="1"/>
          </p:cNvSpPr>
          <p:nvPr/>
        </p:nvSpPr>
        <p:spPr>
          <a:xfrm>
            <a:off x="557973" y="1765262"/>
            <a:ext cx="8229600" cy="44355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/>
              <a:t>Information </a:t>
            </a:r>
            <a:r>
              <a:rPr lang="en-GB" sz="2400" dirty="0"/>
              <a:t>Technology Infrastructure 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Hardware Components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Computer Systems Types and Upgrading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Software Component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System Software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Application Software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Contemporary Hardware Platform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Contemporary Software Platform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r>
              <a:rPr lang="en-GB" sz="2400" dirty="0"/>
              <a:t>Management Issues of IT infrastructure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400"/>
              </a:spcBef>
              <a:tabLst>
                <a:tab pos="6178550" algn="l"/>
              </a:tabLst>
            </a:pPr>
            <a:endParaRPr lang="en-US" altLang="en-JO" sz="2400" dirty="0"/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9376" y="2136408"/>
            <a:ext cx="2870497" cy="2870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Learning Objectives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7" y="1190675"/>
            <a:ext cx="6890086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An Information Technology Infrastructure :</a:t>
            </a:r>
          </a:p>
        </p:txBody>
      </p:sp>
      <p:pic>
        <p:nvPicPr>
          <p:cNvPr id="17" name="Picture 16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7D0F8227-4BF5-F5A6-F2C9-E6206FF2CD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3932" y="2136408"/>
            <a:ext cx="2870497" cy="2870497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21B23C8-065D-AD7C-6301-43DF49EFFC8A}"/>
              </a:ext>
            </a:extLst>
          </p:cNvPr>
          <p:cNvSpPr txBox="1">
            <a:spLocks/>
          </p:cNvSpPr>
          <p:nvPr/>
        </p:nvSpPr>
        <p:spPr>
          <a:xfrm>
            <a:off x="623020" y="1865139"/>
            <a:ext cx="7474058" cy="4443450"/>
          </a:xfrm>
          <a:prstGeom prst="rect">
            <a:avLst/>
          </a:prstGeom>
        </p:spPr>
        <p:txBody>
          <a:bodyPr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Identify the IT infrastructure and its components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Describe how to select Hardware or IS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Describe characteristics of memory, processor, storage, input and output devices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Identify and briefly describe the functions of two basic types of software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Outline the role of operating systems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how application software support personal, workgroup and enterprise business objectives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the current trends in computer hardware platforms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Discuss the current trends in computer software platforms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Identify the challenges of managing IT infrastructure and providing management solutions </a:t>
            </a:r>
          </a:p>
        </p:txBody>
      </p:sp>
    </p:spTree>
    <p:extLst>
      <p:ext uri="{BB962C8B-B14F-4D97-AF65-F5344CB8AC3E}">
        <p14:creationId xmlns:p14="http://schemas.microsoft.com/office/powerpoint/2010/main" val="2837916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Information Technology Infrastructure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EA40DCC-F1DE-136B-58E7-1A6F3F7E60DE}"/>
              </a:ext>
            </a:extLst>
          </p:cNvPr>
          <p:cNvSpPr txBox="1">
            <a:spLocks/>
          </p:cNvSpPr>
          <p:nvPr/>
        </p:nvSpPr>
        <p:spPr>
          <a:xfrm>
            <a:off x="2601820" y="1347893"/>
            <a:ext cx="909985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Physical devices and software applications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Services “ Service Platform”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Computing platforms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Telecomm services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Data management services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Application software services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Physical facility management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IT management services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IT standards services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IT training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IT research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Information Technology Infrastructure 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CDF27F-4972-DCF1-7D4A-B0A4205264A2}"/>
              </a:ext>
            </a:extLst>
          </p:cNvPr>
          <p:cNvSpPr txBox="1">
            <a:spLocks/>
          </p:cNvSpPr>
          <p:nvPr/>
        </p:nvSpPr>
        <p:spPr>
          <a:xfrm>
            <a:off x="2885128" y="1328313"/>
            <a:ext cx="886955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Important to know service platform</a:t>
            </a:r>
          </a:p>
          <a:p>
            <a:pPr lvl="1"/>
            <a:r>
              <a:rPr lang="en-GB" sz="2000" b="1">
                <a:latin typeface="Arial" panose="020B0604020202020204" pitchFamily="34" charset="0"/>
                <a:cs typeface="Arial" panose="020B0604020202020204" pitchFamily="34" charset="0"/>
              </a:rPr>
              <a:t>Value of technology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IT infrastructures have evolved</a:t>
            </a:r>
          </a:p>
          <a:p>
            <a:pPr lvl="1"/>
            <a:r>
              <a:rPr lang="en-GB" sz="2000" b="1">
                <a:latin typeface="Arial" panose="020B0604020202020204" pitchFamily="34" charset="0"/>
                <a:cs typeface="Arial" panose="020B0604020202020204" pitchFamily="34" charset="0"/>
              </a:rPr>
              <a:t>Developments in computer processing/memory chips etc</a:t>
            </a:r>
          </a:p>
          <a:p>
            <a:pPr lvl="1"/>
            <a:endParaRPr lang="en-GB" sz="20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Reason: 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To make technology practical and yield business benefits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008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Hardware Components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EB73CBB-A5ED-EA17-A083-E5D4E1F884D2}"/>
              </a:ext>
            </a:extLst>
          </p:cNvPr>
          <p:cNvSpPr/>
          <p:nvPr/>
        </p:nvSpPr>
        <p:spPr>
          <a:xfrm>
            <a:off x="5708509" y="1465827"/>
            <a:ext cx="288032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Communication Devices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0688AF8-8A2D-427E-414B-53F2EA745CC5}"/>
              </a:ext>
            </a:extLst>
          </p:cNvPr>
          <p:cNvSpPr/>
          <p:nvPr/>
        </p:nvSpPr>
        <p:spPr>
          <a:xfrm>
            <a:off x="5479785" y="2473939"/>
            <a:ext cx="3456384" cy="2448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6C28FC-B5EB-C20C-3820-99338237A21E}"/>
              </a:ext>
            </a:extLst>
          </p:cNvPr>
          <p:cNvSpPr/>
          <p:nvPr/>
        </p:nvSpPr>
        <p:spPr>
          <a:xfrm>
            <a:off x="3188229" y="3356037"/>
            <a:ext cx="158417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Input Devices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0473801-EC62-1925-BA7D-D39D40F4ADB7}"/>
              </a:ext>
            </a:extLst>
          </p:cNvPr>
          <p:cNvSpPr/>
          <p:nvPr/>
        </p:nvSpPr>
        <p:spPr>
          <a:xfrm>
            <a:off x="9530985" y="3356037"/>
            <a:ext cx="165618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Output Devices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5CCA9F2-7995-F88C-8A34-15B62356B932}"/>
              </a:ext>
            </a:extLst>
          </p:cNvPr>
          <p:cNvSpPr/>
          <p:nvPr/>
        </p:nvSpPr>
        <p:spPr>
          <a:xfrm>
            <a:off x="5767817" y="5510627"/>
            <a:ext cx="288032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Secondary Storage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67018B4-59E0-CA14-32B6-C541CB330D07}"/>
              </a:ext>
            </a:extLst>
          </p:cNvPr>
          <p:cNvSpPr txBox="1"/>
          <p:nvPr/>
        </p:nvSpPr>
        <p:spPr>
          <a:xfrm>
            <a:off x="5977491" y="2603241"/>
            <a:ext cx="24609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Processing device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7F97201-B50C-E3D5-96DE-6D374F3E52E8}"/>
              </a:ext>
            </a:extLst>
          </p:cNvPr>
          <p:cNvSpPr/>
          <p:nvPr/>
        </p:nvSpPr>
        <p:spPr>
          <a:xfrm>
            <a:off x="5852525" y="3122011"/>
            <a:ext cx="273630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CU/ ALU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3F3FC68-76B8-77C7-6D9D-B699B68A7E93}"/>
              </a:ext>
            </a:extLst>
          </p:cNvPr>
          <p:cNvSpPr/>
          <p:nvPr/>
        </p:nvSpPr>
        <p:spPr>
          <a:xfrm>
            <a:off x="5852525" y="3860093"/>
            <a:ext cx="2795612" cy="6300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Memory (Primary Storage)</a:t>
            </a:r>
          </a:p>
        </p:txBody>
      </p:sp>
      <p:sp>
        <p:nvSpPr>
          <p:cNvPr id="22" name="Left-Right Arrow 21">
            <a:extLst>
              <a:ext uri="{FF2B5EF4-FFF2-40B4-BE49-F238E27FC236}">
                <a16:creationId xmlns:a16="http://schemas.microsoft.com/office/drawing/2014/main" id="{BC76281A-CE68-94AE-B8F2-D4F4C154BEA8}"/>
              </a:ext>
            </a:extLst>
          </p:cNvPr>
          <p:cNvSpPr/>
          <p:nvPr/>
        </p:nvSpPr>
        <p:spPr>
          <a:xfrm>
            <a:off x="4850689" y="3509054"/>
            <a:ext cx="563364" cy="37804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eft-Right Arrow 22">
            <a:extLst>
              <a:ext uri="{FF2B5EF4-FFF2-40B4-BE49-F238E27FC236}">
                <a16:creationId xmlns:a16="http://schemas.microsoft.com/office/drawing/2014/main" id="{620D5B7D-C617-A208-F604-1C380BB69CAA}"/>
              </a:ext>
            </a:extLst>
          </p:cNvPr>
          <p:cNvSpPr/>
          <p:nvPr/>
        </p:nvSpPr>
        <p:spPr>
          <a:xfrm>
            <a:off x="8967621" y="3486491"/>
            <a:ext cx="563364" cy="37804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Up-Down Arrow 23">
            <a:extLst>
              <a:ext uri="{FF2B5EF4-FFF2-40B4-BE49-F238E27FC236}">
                <a16:creationId xmlns:a16="http://schemas.microsoft.com/office/drawing/2014/main" id="{384ED6D2-5232-0F1A-65CC-F1EA0BAF781C}"/>
              </a:ext>
            </a:extLst>
          </p:cNvPr>
          <p:cNvSpPr/>
          <p:nvPr/>
        </p:nvSpPr>
        <p:spPr>
          <a:xfrm>
            <a:off x="7027957" y="1957632"/>
            <a:ext cx="360040" cy="489342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Up-Down Arrow 25">
            <a:extLst>
              <a:ext uri="{FF2B5EF4-FFF2-40B4-BE49-F238E27FC236}">
                <a16:creationId xmlns:a16="http://schemas.microsoft.com/office/drawing/2014/main" id="{197DB659-A5A9-68D7-AD40-D766297291FF}"/>
              </a:ext>
            </a:extLst>
          </p:cNvPr>
          <p:cNvSpPr/>
          <p:nvPr/>
        </p:nvSpPr>
        <p:spPr>
          <a:xfrm>
            <a:off x="6968649" y="4952353"/>
            <a:ext cx="360040" cy="489342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88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Memory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814D82A-D65F-E5E6-A311-A798AB35CDC6}"/>
              </a:ext>
            </a:extLst>
          </p:cNvPr>
          <p:cNvSpPr txBox="1">
            <a:spLocks/>
          </p:cNvSpPr>
          <p:nvPr/>
        </p:nvSpPr>
        <p:spPr>
          <a:xfrm>
            <a:off x="2885127" y="1434398"/>
            <a:ext cx="8803289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Cache Memory	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High speed memory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Stores frequently used data is stored</a:t>
            </a:r>
          </a:p>
          <a:p>
            <a:pPr lvl="1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Costs for memory capacity continue to decline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Effectiveness of a CBIS depends on memory capacity too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Computer assisted product design require more memory</a:t>
            </a:r>
          </a:p>
          <a:p>
            <a:pPr lvl="1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35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Multiprocessing and Parallel Computing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84BC0-C8F5-80EC-DC73-CC21CCA14666}"/>
              </a:ext>
            </a:extLst>
          </p:cNvPr>
          <p:cNvSpPr txBox="1">
            <a:spLocks/>
          </p:cNvSpPr>
          <p:nvPr/>
        </p:nvSpPr>
        <p:spPr>
          <a:xfrm>
            <a:off x="2885128" y="1385075"/>
            <a:ext cx="8843046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Multiprocessing involves simultaneous execution of two or more instructions at the same time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Multicore microprocessor (dual core)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AMD and Intel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Core Duo technology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Parallel Computing is simultaneous execution of same task on multiple processors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Massively Parallel computing systems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Single instruction/ Multiple data (SIMD)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Multiple Instruction/ Multiple data (MIMD)</a:t>
            </a:r>
          </a:p>
          <a:p>
            <a:pPr lvl="1"/>
            <a:endParaRPr lang="en-GB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38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Multiprocessing and Parallel Computing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A9E4C44-1154-E2FB-AA90-2E3739C27215}"/>
              </a:ext>
            </a:extLst>
          </p:cNvPr>
          <p:cNvSpPr txBox="1">
            <a:spLocks/>
          </p:cNvSpPr>
          <p:nvPr/>
        </p:nvSpPr>
        <p:spPr>
          <a:xfrm>
            <a:off x="2690595" y="1278598"/>
            <a:ext cx="919023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Grid Computing: use of collection of computers to work in a coordinated manner  	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Solve extremely large processing problems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Central server acting as Grid leader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World Community Grid ( through Rosetta Software)</a:t>
            </a:r>
          </a:p>
          <a:p>
            <a:pPr lvl="1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Business Uses: 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Modeling</a:t>
            </a: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, simulating, analysing large amounts of data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Marketing programs or boosting sales and customer relationships</a:t>
            </a:r>
          </a:p>
          <a:p>
            <a:pPr lvl="1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38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Secondary Storage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47240E-7002-5B04-6E2E-82E389AE3ACB}"/>
              </a:ext>
            </a:extLst>
          </p:cNvPr>
          <p:cNvSpPr txBox="1">
            <a:spLocks/>
          </p:cNvSpPr>
          <p:nvPr/>
        </p:nvSpPr>
        <p:spPr>
          <a:xfrm>
            <a:off x="2631904" y="1278598"/>
            <a:ext cx="9122773" cy="48206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Amount of data to be stored is increasing every year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Secondary storage: non volatile, greater capacity, greater economy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IS needs determine the access methods, storage capacity and portability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Access faster = expensive than slower media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Types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Magnetic Disks -  Hard Disk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Optical Discs – CD-ROM, CD-RW, DVD, DVD-R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Memory Cards – used in digicams, video cams, photo printers, handheld games, smart phones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Flash Memory -  EEPROM</a:t>
            </a:r>
          </a:p>
          <a:p>
            <a:pPr lvl="1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527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Secondary Storage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90949EA-8962-85E3-B1F4-F5D68AC20E76}"/>
              </a:ext>
            </a:extLst>
          </p:cNvPr>
          <p:cNvSpPr txBox="1">
            <a:spLocks/>
          </p:cNvSpPr>
          <p:nvPr/>
        </p:nvSpPr>
        <p:spPr>
          <a:xfrm>
            <a:off x="2690595" y="1385075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RAID (redundant array of independent disks)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Fault tolerance – requirement of organizations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Technology to rebuild lost data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Data is split and stored on different physical drives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Improves system performance and reliability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Simpler way is duplicating data, </a:t>
            </a:r>
            <a:r>
              <a:rPr lang="en-GB" sz="2200" i="1" dirty="0">
                <a:latin typeface="Arial" panose="020B0604020202020204" pitchFamily="34" charset="0"/>
                <a:cs typeface="Arial" panose="020B0604020202020204" pitchFamily="34" charset="0"/>
              </a:rPr>
              <a:t>disk mirroring</a:t>
            </a:r>
          </a:p>
          <a:p>
            <a:pPr lvl="1"/>
            <a:endParaRPr lang="en-GB" sz="18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Enterprise Storage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Large secondary storage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Attached Storage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Network Attached Storage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Storage Area Network</a:t>
            </a:r>
            <a:endParaRPr lang="en-GB" sz="22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Input Devices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0BD770-AAE6-5180-54F5-E63583673EE6}"/>
              </a:ext>
            </a:extLst>
          </p:cNvPr>
          <p:cNvSpPr txBox="1">
            <a:spLocks/>
          </p:cNvSpPr>
          <p:nvPr/>
        </p:nvSpPr>
        <p:spPr>
          <a:xfrm>
            <a:off x="2813026" y="1354460"/>
            <a:ext cx="8782626" cy="452596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Businesses consider certain features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Form of output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Nature of data required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Speed and accuracy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PC Input  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Keyboard, mouse, track ball, touch pad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Voice/ Video 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Microphone, digital camera, web camera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Scanning Devices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Optical Scanner (flatbed , handheld etc)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Pen Input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Stylus, Digital Pen</a:t>
            </a:r>
          </a:p>
        </p:txBody>
      </p:sp>
    </p:spTree>
    <p:extLst>
      <p:ext uri="{BB962C8B-B14F-4D97-AF65-F5344CB8AC3E}">
        <p14:creationId xmlns:p14="http://schemas.microsoft.com/office/powerpoint/2010/main" val="418094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Input Devices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F0626E6-F838-FAB2-DC66-3E2AA0E841D1}"/>
              </a:ext>
            </a:extLst>
          </p:cNvPr>
          <p:cNvSpPr txBox="1">
            <a:spLocks/>
          </p:cNvSpPr>
          <p:nvPr/>
        </p:nvSpPr>
        <p:spPr>
          <a:xfrm>
            <a:off x="2813026" y="1434398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Reading Devices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Magnetic strip reader, Bar code reader, RFID reader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Touch Sensitive Screens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Terminals 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Dumb, Smart , Special purpose (POS, ATM)</a:t>
            </a:r>
          </a:p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Biometric Input Devices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Translates personal characteristics into digital code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Finger print scanner, Face recognition, Voice verification, Signature verification, Retina/ Iris scanners</a:t>
            </a:r>
          </a:p>
          <a:p>
            <a:endParaRPr lang="en-GB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056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Output Devices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BB9972-08F4-7D20-ECE8-5DE80AF79D1B}"/>
              </a:ext>
            </a:extLst>
          </p:cNvPr>
          <p:cNvSpPr txBox="1">
            <a:spLocks/>
          </p:cNvSpPr>
          <p:nvPr/>
        </p:nvSpPr>
        <p:spPr>
          <a:xfrm>
            <a:off x="2813026" y="1299998"/>
            <a:ext cx="8229600" cy="5161501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Output should be the right information at right time to the right person in the right format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Display Devices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CRT Monitors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: use the CRT to display images on the screens. Dot on the screen is called Pixel (on/off)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More pixels, more resolution (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ppi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Dot pitch: distance between pixels in millimetres ( .25 to .33 mm)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LCD monitors and screens: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flat panel displays that use liquid crystals to display images on screen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Less space, costlier, less power consumption, flicker free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TFT: use transistors to control each pixels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OLED screens: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organic light emitting diodes, organic molecules that emit light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Brighter than LCD, flexible displays, less expensive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cell phones, car radios, digital cameras</a:t>
            </a:r>
          </a:p>
          <a:p>
            <a:pPr lvl="2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223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Output Devices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A98B14D-9842-BAC2-D415-23AE95647028}"/>
              </a:ext>
            </a:extLst>
          </p:cNvPr>
          <p:cNvSpPr txBox="1">
            <a:spLocks/>
          </p:cNvSpPr>
          <p:nvPr/>
        </p:nvSpPr>
        <p:spPr>
          <a:xfrm>
            <a:off x="2885128" y="1278598"/>
            <a:ext cx="8229600" cy="46805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Printers and Plotters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Produce text/ graphics on physical medium (hard copy)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Non Impact (inkjet, Laser, Mobile)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Different speeds (ppm), quality (dpi), capabilities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Impact (Dot Matrix)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Continuous form of paper (cps)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Plotters: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high quality drawings like blue prints, maps, circuit diagrams</a:t>
            </a:r>
          </a:p>
          <a:p>
            <a:pPr lvl="2"/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Upto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60 inch width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Audio Output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Speakers, head phones, ear phones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Data Projectors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Projects text and images on larger screens</a:t>
            </a:r>
          </a:p>
          <a:p>
            <a:pPr lvl="2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04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Computer Systems Types and Upgrading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18187-4819-66C9-A710-50667C39A67B}"/>
              </a:ext>
            </a:extLst>
          </p:cNvPr>
          <p:cNvSpPr txBox="1">
            <a:spLocks/>
          </p:cNvSpPr>
          <p:nvPr/>
        </p:nvSpPr>
        <p:spPr>
          <a:xfrm>
            <a:off x="2885128" y="1299998"/>
            <a:ext cx="8843046" cy="509110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 Handheld/Mobile Devices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As small as a credit card, pocket size, portability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No disk, save data on special memory, GPS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Handheld computer, PDA, smartphones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Portable Computers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Laptops, notebooks, tablet PCs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Thin, lightweight, powerful 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Thin Client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Low-cost , centrally managed computer, no drives, limited capabilities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Desktop and Workstation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Inexpensive, single user systems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Expensive, powerful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Mathematical computing, CAD, special effects for motion pictures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41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Computer Systems Types and Upgrading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604EF21-49CF-F6E8-D1A6-AC1554250DA4}"/>
              </a:ext>
            </a:extLst>
          </p:cNvPr>
          <p:cNvSpPr txBox="1">
            <a:spLocks/>
          </p:cNvSpPr>
          <p:nvPr/>
        </p:nvSpPr>
        <p:spPr>
          <a:xfrm>
            <a:off x="2813026" y="1299999"/>
            <a:ext cx="8915148" cy="482453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Servers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Used by many people to perform certain tasks, provides access to hardware, software, resources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Scalability : ability to increase processing capability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Blade servers: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thinner than box-based servers, circuit board with processors, memory and network connections, secondary storage maybe added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Mainframes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Large, powerful, thousand computers connected, and handle millions of instructions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Information processing and data storage that are too large, backups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Supercomputers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Special purpose machines, complex, sophisticated mathematical calculations</a:t>
            </a:r>
          </a:p>
          <a:p>
            <a:pPr lvl="2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06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6959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Study: Mainframes or Distributed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F0DFEF-5BED-E487-2589-61CB0AA32316}"/>
              </a:ext>
            </a:extLst>
          </p:cNvPr>
          <p:cNvSpPr txBox="1">
            <a:spLocks/>
          </p:cNvSpPr>
          <p:nvPr/>
        </p:nvSpPr>
        <p:spPr>
          <a:xfrm>
            <a:off x="2690595" y="1299999"/>
            <a:ext cx="8229600" cy="46805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Bank of 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NewYork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traditionally information services are provided by z-series mainframes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Competition from server based distributed systems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midrange servers, blade servers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Distributed systems: system dividing business processes among network servers,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Open and agile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Deployment of applications easy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Scalability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Inexpensive servers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1800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-69594"/>
            <a:ext cx="643127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Study: Mainframes or Distributed Systems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16ACF0B-9433-1504-326C-BCF6933EFC5C}"/>
              </a:ext>
            </a:extLst>
          </p:cNvPr>
          <p:cNvSpPr txBox="1">
            <a:spLocks/>
          </p:cNvSpPr>
          <p:nvPr/>
        </p:nvSpPr>
        <p:spPr>
          <a:xfrm>
            <a:off x="2690595" y="1299999"/>
            <a:ext cx="9090588" cy="46805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Mainframes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Ease of management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More secure and stable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Useful </a:t>
            </a: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means or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consolidation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Very large complex problem solving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Expensive to shift from mainframe to distributed system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IS professionals need to take advantage of both the technologies</a:t>
            </a:r>
          </a:p>
          <a:p>
            <a:endParaRPr lang="en-GB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00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Software Component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440ADCB-11EE-E71B-7219-9E41923FC5F9}"/>
              </a:ext>
            </a:extLst>
          </p:cNvPr>
          <p:cNvSpPr txBox="1">
            <a:spLocks/>
          </p:cNvSpPr>
          <p:nvPr/>
        </p:nvSpPr>
        <p:spPr>
          <a:xfrm>
            <a:off x="2632308" y="1299999"/>
            <a:ext cx="9095865" cy="46805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System software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Set of programmes that coordinate activities and functions of computer hardware &amp; other programs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Application Software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Programs to help the users perform tasks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Sphere of Influence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Scope of problem/opportunities addressed by organizations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Personal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Workgroup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Enterprise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Support the firm in the interactions with environment</a:t>
            </a:r>
          </a:p>
          <a:p>
            <a:endParaRPr lang="en-GB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45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 Software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8B9DB5-2C14-069D-802C-71D51A3332AE}"/>
              </a:ext>
            </a:extLst>
          </p:cNvPr>
          <p:cNvSpPr txBox="1">
            <a:spLocks/>
          </p:cNvSpPr>
          <p:nvPr/>
        </p:nvSpPr>
        <p:spPr>
          <a:xfrm>
            <a:off x="2690595" y="1257296"/>
            <a:ext cx="9190230" cy="5105673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Operating System</a:t>
            </a:r>
          </a:p>
          <a:p>
            <a:pPr lvl="1">
              <a:lnSpc>
                <a:spcPct val="11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Plays a central role in the functioning of complete computer system</a:t>
            </a:r>
          </a:p>
          <a:p>
            <a:pPr lvl="1">
              <a:lnSpc>
                <a:spcPct val="110000"/>
              </a:lnSpc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After boot up, OS is loaded in RAM</a:t>
            </a:r>
          </a:p>
          <a:p>
            <a:pPr lvl="1">
              <a:lnSpc>
                <a:spcPct val="11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Common Hardware Function: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acting as intermediary between hardware and programs</a:t>
            </a:r>
          </a:p>
          <a:p>
            <a:pPr lvl="1">
              <a:lnSpc>
                <a:spcPct val="11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User Interfacing: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command based, GUI</a:t>
            </a:r>
          </a:p>
          <a:p>
            <a:pPr lvl="1">
              <a:lnSpc>
                <a:spcPct val="11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Memory Management: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control access of memory &amp; maximize usage and storage</a:t>
            </a:r>
          </a:p>
          <a:p>
            <a:pPr lvl="1">
              <a:lnSpc>
                <a:spcPct val="11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Processing tasks: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task management allocates computer resources, allows multitasking (running more than one application at a time) and task sharing</a:t>
            </a:r>
          </a:p>
          <a:p>
            <a:pPr lvl="1">
              <a:lnSpc>
                <a:spcPct val="11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Networking capabilities: 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features and capabilities to aid users in connecting to computer network</a:t>
            </a:r>
          </a:p>
          <a:p>
            <a:pPr lvl="1">
              <a:lnSpc>
                <a:spcPct val="11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File Management: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files are available when needed, protected from access by unauthorized users</a:t>
            </a:r>
          </a:p>
          <a:p>
            <a:pPr lvl="1">
              <a:lnSpc>
                <a:spcPct val="11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Security: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provided by logon feature and identification code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6386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 Software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graphicFrame>
        <p:nvGraphicFramePr>
          <p:cNvPr id="2" name="Content Placeholder 5">
            <a:extLst>
              <a:ext uri="{FF2B5EF4-FFF2-40B4-BE49-F238E27FC236}">
                <a16:creationId xmlns:a16="http://schemas.microsoft.com/office/drawing/2014/main" id="{DDD05ACC-874D-86C5-6112-122CDD26179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4540301"/>
              </p:ext>
            </p:extLst>
          </p:nvPr>
        </p:nvGraphicFramePr>
        <p:xfrm>
          <a:off x="3094891" y="1668065"/>
          <a:ext cx="8229600" cy="3754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PERSONAL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WORKGROUP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ENTERPRISE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381">
                <a:tc>
                  <a:txBody>
                    <a:bodyPr/>
                    <a:lstStyle/>
                    <a:p>
                      <a:r>
                        <a:rPr lang="en-GB" dirty="0"/>
                        <a:t>Windows Vista</a:t>
                      </a:r>
                    </a:p>
                    <a:p>
                      <a:r>
                        <a:rPr lang="en-GB" dirty="0"/>
                        <a:t>Widows mobile and Windows Embedded </a:t>
                      </a:r>
                    </a:p>
                    <a:p>
                      <a:r>
                        <a:rPr lang="en-GB" dirty="0"/>
                        <a:t>Android</a:t>
                      </a:r>
                    </a:p>
                    <a:p>
                      <a:r>
                        <a:rPr lang="en-GB" dirty="0"/>
                        <a:t>Mac OS</a:t>
                      </a:r>
                    </a:p>
                    <a:p>
                      <a:r>
                        <a:rPr lang="en-GB" dirty="0"/>
                        <a:t>Mac OS X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UNIX</a:t>
                      </a:r>
                      <a:br>
                        <a:rPr lang="en-GB" dirty="0"/>
                      </a:br>
                      <a:r>
                        <a:rPr lang="en-GB" dirty="0"/>
                        <a:t>Solaris</a:t>
                      </a:r>
                    </a:p>
                    <a:p>
                      <a:r>
                        <a:rPr lang="en-GB" dirty="0"/>
                        <a:t>Linux</a:t>
                      </a:r>
                    </a:p>
                    <a:p>
                      <a:r>
                        <a:rPr lang="en-GB" dirty="0"/>
                        <a:t>Red Hat Linux</a:t>
                      </a:r>
                    </a:p>
                    <a:p>
                      <a:r>
                        <a:rPr lang="en-GB" dirty="0"/>
                        <a:t>Palm 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Windows NT</a:t>
                      </a:r>
                      <a:r>
                        <a:rPr lang="en-GB" baseline="0" dirty="0"/>
                        <a:t> Server</a:t>
                      </a:r>
                    </a:p>
                    <a:p>
                      <a:endParaRPr lang="en-GB" baseline="0" dirty="0"/>
                    </a:p>
                    <a:p>
                      <a:r>
                        <a:rPr lang="en-GB" baseline="0" dirty="0"/>
                        <a:t>Windows 2003 Server</a:t>
                      </a:r>
                    </a:p>
                    <a:p>
                      <a:r>
                        <a:rPr lang="en-GB" baseline="0" dirty="0"/>
                        <a:t>Mac OS Server</a:t>
                      </a:r>
                    </a:p>
                    <a:p>
                      <a:endParaRPr lang="en-GB" baseline="0" dirty="0"/>
                    </a:p>
                    <a:p>
                      <a:r>
                        <a:rPr lang="en-GB" baseline="0" dirty="0"/>
                        <a:t>UNIX</a:t>
                      </a:r>
                    </a:p>
                    <a:p>
                      <a:r>
                        <a:rPr lang="en-GB" baseline="0" dirty="0"/>
                        <a:t>Linux</a:t>
                      </a:r>
                    </a:p>
                    <a:p>
                      <a:r>
                        <a:rPr lang="en-GB" baseline="0" dirty="0"/>
                        <a:t>Netware</a:t>
                      </a:r>
                    </a:p>
                    <a:p>
                      <a:r>
                        <a:rPr lang="en-GB" baseline="0" dirty="0"/>
                        <a:t>IBM OS/390</a:t>
                      </a:r>
                    </a:p>
                    <a:p>
                      <a:r>
                        <a:rPr lang="en-GB" baseline="0" dirty="0"/>
                        <a:t>IBM z/OS</a:t>
                      </a:r>
                      <a:br>
                        <a:rPr lang="en-GB" baseline="0" dirty="0"/>
                      </a:br>
                      <a:r>
                        <a:rPr lang="en-GB" baseline="0" dirty="0"/>
                        <a:t>HP MPE/</a:t>
                      </a:r>
                      <a:r>
                        <a:rPr lang="en-GB" baseline="0" dirty="0" err="1"/>
                        <a:t>iX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Windows NT Server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Windows Advanced Server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Linus</a:t>
                      </a:r>
                    </a:p>
                    <a:p>
                      <a:r>
                        <a:rPr lang="en-GB" dirty="0"/>
                        <a:t>UNIX</a:t>
                      </a:r>
                    </a:p>
                    <a:p>
                      <a:r>
                        <a:rPr lang="en-GB" dirty="0"/>
                        <a:t>Red</a:t>
                      </a:r>
                      <a:r>
                        <a:rPr lang="en-GB" baseline="0" dirty="0"/>
                        <a:t> Hat Linux</a:t>
                      </a:r>
                    </a:p>
                    <a:p>
                      <a:endParaRPr lang="en-GB" baseline="0" dirty="0"/>
                    </a:p>
                    <a:p>
                      <a:r>
                        <a:rPr lang="en-GB" baseline="0" dirty="0"/>
                        <a:t>IBM OS/390</a:t>
                      </a:r>
                    </a:p>
                    <a:p>
                      <a:r>
                        <a:rPr lang="en-GB" baseline="0" dirty="0"/>
                        <a:t>IBM z/OS</a:t>
                      </a:r>
                    </a:p>
                    <a:p>
                      <a:r>
                        <a:rPr lang="en-GB" baseline="0" dirty="0"/>
                        <a:t>HP MPE/</a:t>
                      </a:r>
                      <a:r>
                        <a:rPr lang="en-GB" baseline="0" dirty="0" err="1"/>
                        <a:t>iX</a:t>
                      </a:r>
                      <a:endParaRPr lang="en-GB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188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 Software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C6BC24-8E6D-A2B3-FB3B-C269322D6703}"/>
              </a:ext>
            </a:extLst>
          </p:cNvPr>
          <p:cNvSpPr txBox="1">
            <a:spLocks/>
          </p:cNvSpPr>
          <p:nvPr/>
        </p:nvSpPr>
        <p:spPr>
          <a:xfrm>
            <a:off x="2885128" y="1331704"/>
            <a:ext cx="8229600" cy="46805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Embedded Operating Systems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Certain OS are embedded into the devices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Some developed for special purpose devices e.g. computers on the space shuttle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Windows CE : embedded in small computer devices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Windows Mobile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BlackBerry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Symbian OS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Google Android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iPhone OS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91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System Software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13C6193-DEB2-3E41-87DE-EAD2EE5D33CA}"/>
              </a:ext>
            </a:extLst>
          </p:cNvPr>
          <p:cNvSpPr txBox="1">
            <a:spLocks/>
          </p:cNvSpPr>
          <p:nvPr/>
        </p:nvSpPr>
        <p:spPr>
          <a:xfrm>
            <a:off x="2690595" y="1332923"/>
            <a:ext cx="8229600" cy="46805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Utility Programs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Help to perform maintenance with a computer system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Hardware Utilities: Disk Scanner, Disk defragmenter, Diagnostic Utility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Virus Detection and Recovery Utilities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File compression Utilities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Pop up blocker utilities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Server and Mainframe Utilities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Reporting workgroup activities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Managing power supply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Archiving contents of database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Reporting status of computer jobs</a:t>
            </a:r>
          </a:p>
        </p:txBody>
      </p:sp>
    </p:spTree>
    <p:extLst>
      <p:ext uri="{BB962C8B-B14F-4D97-AF65-F5344CB8AC3E}">
        <p14:creationId xmlns:p14="http://schemas.microsoft.com/office/powerpoint/2010/main" val="175277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Application Software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302738-F4F8-D124-D891-47D844F65B57}"/>
              </a:ext>
            </a:extLst>
          </p:cNvPr>
          <p:cNvSpPr txBox="1">
            <a:spLocks/>
          </p:cNvSpPr>
          <p:nvPr/>
        </p:nvSpPr>
        <p:spPr>
          <a:xfrm>
            <a:off x="2813025" y="1354460"/>
            <a:ext cx="8968157" cy="46805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Most of the jobs and activities can be handled by application software</a:t>
            </a:r>
          </a:p>
          <a:p>
            <a:pPr marL="274638" lvl="1" indent="-236538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Proprietary software: one of a kind program for specific application</a:t>
            </a:r>
          </a:p>
          <a:p>
            <a:pPr marL="274638" lvl="1" indent="-236538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Off the shelf software: acquiring an existing software program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Personal Application Software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Workgroup Application Software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Collaborative software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Google docs, Yahoo groups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Enterprise Application Software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SAP’s ERP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Mobile Application Software</a:t>
            </a:r>
          </a:p>
          <a:p>
            <a:pPr lvl="1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App stores provide them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007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Types of Application Software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FA662BC-AD19-7427-B774-7B679B7BB3BC}"/>
              </a:ext>
            </a:extLst>
          </p:cNvPr>
          <p:cNvSpPr txBox="1">
            <a:spLocks/>
          </p:cNvSpPr>
          <p:nvPr/>
        </p:nvSpPr>
        <p:spPr>
          <a:xfrm>
            <a:off x="2888693" y="1399995"/>
            <a:ext cx="8229600" cy="46805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Open Source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Freeware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Shareware</a:t>
            </a:r>
          </a:p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Public Domain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500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Contemporary Hardware Platform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9B4BB-EB8C-AA9B-60A3-405FD0B5FA03}"/>
              </a:ext>
            </a:extLst>
          </p:cNvPr>
          <p:cNvSpPr txBox="1">
            <a:spLocks/>
          </p:cNvSpPr>
          <p:nvPr/>
        </p:nvSpPr>
        <p:spPr>
          <a:xfrm>
            <a:off x="2771622" y="1299999"/>
            <a:ext cx="8983055" cy="5161501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Emerging Mobile Digital Platform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Smartphones evolving to become handheld computers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Transmission of data, surfing Web, e-mail and IM, display digital content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Low-cost light weight subnotebooks called </a:t>
            </a:r>
            <a:r>
              <a:rPr lang="en-GB" sz="2000" i="1" dirty="0">
                <a:latin typeface="Arial" panose="020B0604020202020204" pitchFamily="34" charset="0"/>
                <a:cs typeface="Arial" panose="020B0604020202020204" pitchFamily="34" charset="0"/>
              </a:rPr>
              <a:t>netbooks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Tablet computers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Digital e-book readers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Business computing will gradually move towards mobile devices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Grid Computing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Connecting geographically remote computers into a single network to create a virtual supercomputer 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Combines computational power of all computers in the grid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Reason: most computer use CPU for 25% of the time for a certain work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Special software programs control and allocate resources</a:t>
            </a:r>
          </a:p>
          <a:p>
            <a:pPr lvl="1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Benefits:</a:t>
            </a:r>
          </a:p>
          <a:p>
            <a:pPr lvl="2"/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Cost savings</a:t>
            </a:r>
          </a:p>
          <a:p>
            <a:pPr lvl="2"/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Speed of computing</a:t>
            </a:r>
          </a:p>
          <a:p>
            <a:pPr lvl="2"/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Agility</a:t>
            </a:r>
          </a:p>
          <a:p>
            <a:pPr lvl="2"/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Reduced power consumption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28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Contemporary Hardware Platform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6AAF761-68F1-5FBA-76B4-90C6A8D9E849}"/>
              </a:ext>
            </a:extLst>
          </p:cNvPr>
          <p:cNvSpPr txBox="1">
            <a:spLocks/>
          </p:cNvSpPr>
          <p:nvPr/>
        </p:nvSpPr>
        <p:spPr>
          <a:xfrm>
            <a:off x="2631904" y="1299999"/>
            <a:ext cx="9122773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Virtualization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Process of presenting computing resources, that are accessed without restriction of geographic location or physical configuration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Enables Single physical resource appears to users are multiple logical resources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Enables Multiple physical resources appear as a single logical resource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Benefit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Computing processing storage handled using computer resources at remote locations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Increase equipment utilization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Conserving data 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center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space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Conserving energy usage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Run legacy systems on old OS on the same server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Centralization of hardware administration</a:t>
            </a:r>
          </a:p>
          <a:p>
            <a:pPr lvl="2"/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536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Contemporary Hardware Platform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D8F520-8B6D-A1F9-7E1B-6DDB61E82593}"/>
              </a:ext>
            </a:extLst>
          </p:cNvPr>
          <p:cNvSpPr txBox="1">
            <a:spLocks/>
          </p:cNvSpPr>
          <p:nvPr/>
        </p:nvSpPr>
        <p:spPr>
          <a:xfrm>
            <a:off x="2690594" y="1299999"/>
            <a:ext cx="9077335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Cloud Computing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Computer processing, storage, software and other services are obtained as a pool of virtualized resources over networks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Main characteristics: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ON-demand self –service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Ubiquitous network access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Location independent resource pooling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Rapid elasticity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Measured service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Available as three services: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Cloud infrastructure, cloud platform and cloud software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Types: Public cloud and private cloud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24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Contemporary Hardware Platform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A6ED9772-B082-EBF5-41A9-5744220589BD}"/>
              </a:ext>
            </a:extLst>
          </p:cNvPr>
          <p:cNvSpPr txBox="1">
            <a:spLocks/>
          </p:cNvSpPr>
          <p:nvPr/>
        </p:nvSpPr>
        <p:spPr>
          <a:xfrm>
            <a:off x="2690594" y="1278598"/>
            <a:ext cx="905083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Green Computing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Practises and technologies for designing, manufacturing, and using devices to minimize impact on environment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Reducing power consumption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Metrics: 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Power Usage Effectiveness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Data 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Center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Infrastructure efficiency</a:t>
            </a:r>
          </a:p>
          <a:p>
            <a:pPr lvl="2"/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Average Data Efficiency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Autonomic Computing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more computer systems become complex, more difficult to manage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Effort to develop systems themselves, optimize and heal themselves, also protect from intruders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E.g. firewalls and virus protection</a:t>
            </a:r>
          </a:p>
        </p:txBody>
      </p:sp>
    </p:spTree>
    <p:extLst>
      <p:ext uri="{BB962C8B-B14F-4D97-AF65-F5344CB8AC3E}">
        <p14:creationId xmlns:p14="http://schemas.microsoft.com/office/powerpoint/2010/main" val="316646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Contemporary Hardware Platform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C8D7BD-7A99-7FCA-8254-B9D83DACE1D9}"/>
              </a:ext>
            </a:extLst>
          </p:cNvPr>
          <p:cNvSpPr txBox="1">
            <a:spLocks/>
          </p:cNvSpPr>
          <p:nvPr/>
        </p:nvSpPr>
        <p:spPr>
          <a:xfrm>
            <a:off x="2690595" y="1331704"/>
            <a:ext cx="919023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Service Oriented Architecture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Web Service: set of loosely coupled software components that exchange information with each other using standard web communications standards and languages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XML: more powerful than HTML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Perform presentation, communication and storage of data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Provides standard format for data exchange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SOA: set of self contained services that communicate with one another to create a working software application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IBM’s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Websphere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e-business software platform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Microsoft's </a:t>
            </a:r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.Net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platform</a:t>
            </a:r>
          </a:p>
        </p:txBody>
      </p:sp>
    </p:spTree>
    <p:extLst>
      <p:ext uri="{BB962C8B-B14F-4D97-AF65-F5344CB8AC3E}">
        <p14:creationId xmlns:p14="http://schemas.microsoft.com/office/powerpoint/2010/main" val="134416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Contemporary Hardware Platform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9773DC4-ABC2-2FDC-80C3-5B740C0D0280}"/>
              </a:ext>
            </a:extLst>
          </p:cNvPr>
          <p:cNvSpPr txBox="1">
            <a:spLocks/>
          </p:cNvSpPr>
          <p:nvPr/>
        </p:nvSpPr>
        <p:spPr>
          <a:xfrm>
            <a:off x="2885128" y="135446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How Dollar rent a Car uses Web services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3F9FB3FB-76A5-90AD-C0F4-4940A3675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601" y="2017140"/>
            <a:ext cx="5563766" cy="3771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239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Contemporary Hardware Platform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C0B2C9-D917-A0E8-5BC9-6ACCD5053AE8}"/>
              </a:ext>
            </a:extLst>
          </p:cNvPr>
          <p:cNvSpPr txBox="1">
            <a:spLocks/>
          </p:cNvSpPr>
          <p:nvPr/>
        </p:nvSpPr>
        <p:spPr>
          <a:xfrm>
            <a:off x="2813026" y="1434398"/>
            <a:ext cx="8901896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Software Outsourcing and Cloud Services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Software package: prewritten, commercially available , e.g. SAP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Outsourcing: enables firms to contract custom software development to outside firms, usually off shore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Low-level maintenance, data entry, call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center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and now new program development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Cloud-based: software and data hosted on powerful servers and accessed through Internet and Web browser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MS Word, Adobe Illustrator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Enterprise software, other business function also available as a service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Software as a Service (SaaS)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Subscription or per transaction</a:t>
            </a:r>
          </a:p>
        </p:txBody>
      </p:sp>
    </p:spTree>
    <p:extLst>
      <p:ext uri="{BB962C8B-B14F-4D97-AF65-F5344CB8AC3E}">
        <p14:creationId xmlns:p14="http://schemas.microsoft.com/office/powerpoint/2010/main" val="165319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Contemporary Software Platform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CC4F84-C618-DABB-3194-8922ED0D6F14}"/>
              </a:ext>
            </a:extLst>
          </p:cNvPr>
          <p:cNvSpPr txBox="1">
            <a:spLocks/>
          </p:cNvSpPr>
          <p:nvPr/>
        </p:nvSpPr>
        <p:spPr>
          <a:xfrm>
            <a:off x="2690595" y="1263820"/>
            <a:ext cx="9090588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Linux and Open Source Software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OSS: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software produced by a community of several hundred thousands of programmers around the world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Free, modifiable, and free to be redistributed</a:t>
            </a:r>
          </a:p>
          <a:p>
            <a:pPr lvl="1"/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Linux: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operating systems based on Unix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Applications embedded in smart phones, netbooks, consumer electronics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IBM, HP, Dell, Oracle produce Linux-compatible version o their products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Used in Web servers, high performance computing</a:t>
            </a:r>
          </a:p>
        </p:txBody>
      </p:sp>
    </p:spTree>
    <p:extLst>
      <p:ext uri="{BB962C8B-B14F-4D97-AF65-F5344CB8AC3E}">
        <p14:creationId xmlns:p14="http://schemas.microsoft.com/office/powerpoint/2010/main" val="298939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Management Issues of IT infrastructure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E0A1682-C3B0-39AF-C9F0-2FAC667F07AB}"/>
              </a:ext>
            </a:extLst>
          </p:cNvPr>
          <p:cNvSpPr txBox="1">
            <a:spLocks/>
          </p:cNvSpPr>
          <p:nvPr/>
        </p:nvSpPr>
        <p:spPr>
          <a:xfrm>
            <a:off x="2725073" y="1331704"/>
            <a:ext cx="9155751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Platform and Infrastructure issues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Scalability: ability of a computer, product, or system to expand to serve large number of users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New policies, procedures or legal contracts required if changing kind of infrastructure 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Response time and availability of mission critical systems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Management and Governance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Who controls the IT infrastructure?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 will infrastructure costs be allocated among business units?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Making Wise Investments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 much should be spent?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Cloud computing low-cost and flexible but issue of security and work flow</a:t>
            </a:r>
          </a:p>
        </p:txBody>
      </p:sp>
    </p:spTree>
    <p:extLst>
      <p:ext uri="{BB962C8B-B14F-4D97-AF65-F5344CB8AC3E}">
        <p14:creationId xmlns:p14="http://schemas.microsoft.com/office/powerpoint/2010/main" val="117501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Management Issues of IT infrastructure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0C44B-1E92-066B-6930-886F294081F8}"/>
              </a:ext>
            </a:extLst>
          </p:cNvPr>
          <p:cNvSpPr txBox="1">
            <a:spLocks/>
          </p:cNvSpPr>
          <p:nvPr/>
        </p:nvSpPr>
        <p:spPr>
          <a:xfrm>
            <a:off x="2690595" y="1317449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>
                <a:latin typeface="Arial" panose="020B0604020202020204" pitchFamily="34" charset="0"/>
                <a:cs typeface="Arial" panose="020B0604020202020204" pitchFamily="34" charset="0"/>
              </a:rPr>
              <a:t>Competitive Forces Model</a:t>
            </a:r>
          </a:p>
          <a:p>
            <a:endParaRPr lang="en-GB" sz="2400" b="1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1" indent="0">
              <a:buFont typeface="Arial" panose="020B0604020202020204" pitchFamily="34" charset="0"/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Placeholder 10" descr="Fig-5-01.png">
            <a:extLst>
              <a:ext uri="{FF2B5EF4-FFF2-40B4-BE49-F238E27FC236}">
                <a16:creationId xmlns:a16="http://schemas.microsoft.com/office/drawing/2014/main" id="{979651E5-0246-B237-ED8C-A5107BE0CC53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65036" y="1850105"/>
            <a:ext cx="6757034" cy="4453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80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Study: Cloud Services Go Mainstream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CCDC3FF-99FB-908A-D84D-706149B7AF58}"/>
              </a:ext>
            </a:extLst>
          </p:cNvPr>
          <p:cNvSpPr txBox="1">
            <a:spLocks/>
          </p:cNvSpPr>
          <p:nvPr/>
        </p:nvSpPr>
        <p:spPr>
          <a:xfrm>
            <a:off x="2631904" y="1257297"/>
            <a:ext cx="9109521" cy="4921859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Company: </a:t>
            </a:r>
            <a:r>
              <a:rPr lang="en-GB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SalesForce.com</a:t>
            </a:r>
            <a:endParaRPr lang="en-GB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Provides CRM and other application software solutions as ‘software as a service’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On-demand model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Eliminates need for hardware/software investments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Very low subscription rate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No OS, database servers, application servers to install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No expensive licensing and maintenance fees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Challenges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Increased competition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Security and reliability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Need to expand business model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Constant availability</a:t>
            </a:r>
          </a:p>
        </p:txBody>
      </p:sp>
    </p:spTree>
    <p:extLst>
      <p:ext uri="{BB962C8B-B14F-4D97-AF65-F5344CB8AC3E}">
        <p14:creationId xmlns:p14="http://schemas.microsoft.com/office/powerpoint/2010/main" val="365063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Study: Cloud Services Go Mainstream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74DE09-FF1B-05F8-3F2B-D00C3AEFCC54}"/>
              </a:ext>
            </a:extLst>
          </p:cNvPr>
          <p:cNvSpPr txBox="1">
            <a:spLocks/>
          </p:cNvSpPr>
          <p:nvPr/>
        </p:nvSpPr>
        <p:spPr>
          <a:xfrm>
            <a:off x="2631904" y="1229601"/>
            <a:ext cx="9083017" cy="45259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Company providing additional functionality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Partnership with Google App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Partnership with Apple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Integration with Facebook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Service improvement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SaaS to Platform as a Service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Intensified efforts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Sales Cloud, Service Cloud, Custom Cloud</a:t>
            </a:r>
          </a:p>
          <a:p>
            <a:pPr lvl="1"/>
            <a:r>
              <a:rPr lang="en-GB" sz="2000" dirty="0" err="1">
                <a:latin typeface="Arial" panose="020B0604020202020204" pitchFamily="34" charset="0"/>
                <a:cs typeface="Arial" panose="020B0604020202020204" pitchFamily="34" charset="0"/>
              </a:rPr>
              <a:t>Force.com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application development platform</a:t>
            </a:r>
          </a:p>
          <a:p>
            <a:pPr lvl="2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Customise CRM application or built new one and run them in the cloud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AppExchange: for small businesses</a:t>
            </a:r>
          </a:p>
        </p:txBody>
      </p:sp>
    </p:spTree>
    <p:extLst>
      <p:ext uri="{BB962C8B-B14F-4D97-AF65-F5344CB8AC3E}">
        <p14:creationId xmlns:p14="http://schemas.microsoft.com/office/powerpoint/2010/main" val="399171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Case Study: Cloud Services Go Mainstream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F59FB99-7E33-CA72-39D3-6FB528A5D412}"/>
              </a:ext>
            </a:extLst>
          </p:cNvPr>
          <p:cNvSpPr txBox="1">
            <a:spLocks/>
          </p:cNvSpPr>
          <p:nvPr/>
        </p:nvSpPr>
        <p:spPr>
          <a:xfrm>
            <a:off x="2631905" y="1328313"/>
            <a:ext cx="9248920" cy="485084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Using Cloud Computing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SaaS on-demand model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Challenges and meeting challenges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Partnerships and integration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Providing broader cloud computing ‘platform’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Providing tools to assure customers about system reliability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Offer PC applications so that users can work offline as well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Factors to use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SalesForce.com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Availability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Reliability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Security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Long term costs and subscription costs</a:t>
            </a:r>
          </a:p>
          <a:p>
            <a:pPr lvl="1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Customization</a:t>
            </a: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038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41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Information Systems,  Dr. Amjad Qtaish</a:t>
            </a:r>
          </a:p>
        </p:txBody>
      </p:sp>
      <p:pic>
        <p:nvPicPr>
          <p:cNvPr id="16" name="Picture 15" descr="A computer screen with gears on it&#10;&#10;Description automatically generated">
            <a:extLst>
              <a:ext uri="{FF2B5EF4-FFF2-40B4-BE49-F238E27FC236}">
                <a16:creationId xmlns:a16="http://schemas.microsoft.com/office/drawing/2014/main" id="{0366CB37-F480-03F9-ECF2-C5AF5865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9705" y="2246989"/>
            <a:ext cx="2362200" cy="23622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0FE092-C9D8-B818-131E-C02025C0CBA9}"/>
              </a:ext>
            </a:extLst>
          </p:cNvPr>
          <p:cNvSpPr txBox="1">
            <a:spLocks/>
          </p:cNvSpPr>
          <p:nvPr/>
        </p:nvSpPr>
        <p:spPr>
          <a:xfrm>
            <a:off x="2885127" y="1399995"/>
            <a:ext cx="8995697" cy="468052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System and application software are critical in achieving organizational goals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Developing proprietary application software is effective only if it meets an organizational need and provide competitive advantage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Software industry continues to undergo constant change, so users need to be aware of trends and issues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Current trends in Computer Hardware platforms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Current Trends in Computer software platforms</a:t>
            </a:r>
          </a:p>
          <a:p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Challenges of managing IT infrastructure and management solutions</a:t>
            </a: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42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DE4226F-80B7-4BDF-A72D-BAC414E72C4F}"/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6918</TotalTime>
  <Words>2906</Words>
  <Application>Microsoft Macintosh PowerPoint</Application>
  <PresentationFormat>Widescreen</PresentationFormat>
  <Paragraphs>649</Paragraphs>
  <Slides>42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42</vt:i4>
      </vt:variant>
    </vt:vector>
  </HeadingPairs>
  <TitlesOfParts>
    <vt:vector size="54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Tajawal Medium</vt:lpstr>
      <vt:lpstr>Times New Roman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a34741</cp:lastModifiedBy>
  <cp:revision>1124</cp:revision>
  <dcterms:created xsi:type="dcterms:W3CDTF">2020-09-29T10:23:33Z</dcterms:created>
  <dcterms:modified xsi:type="dcterms:W3CDTF">2026-01-23T14:09:32Z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