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770" r:id="rId5"/>
    <p:sldId id="720" r:id="rId6"/>
    <p:sldId id="784" r:id="rId7"/>
    <p:sldId id="717" r:id="rId8"/>
    <p:sldId id="718" r:id="rId9"/>
    <p:sldId id="785" r:id="rId10"/>
    <p:sldId id="702" r:id="rId11"/>
    <p:sldId id="776" r:id="rId12"/>
    <p:sldId id="775" r:id="rId13"/>
    <p:sldId id="774" r:id="rId14"/>
    <p:sldId id="788" r:id="rId15"/>
    <p:sldId id="765" r:id="rId16"/>
    <p:sldId id="766" r:id="rId17"/>
    <p:sldId id="773" r:id="rId18"/>
    <p:sldId id="768" r:id="rId19"/>
    <p:sldId id="704" r:id="rId20"/>
    <p:sldId id="771" r:id="rId21"/>
    <p:sldId id="706" r:id="rId22"/>
    <p:sldId id="772" r:id="rId23"/>
    <p:sldId id="777" r:id="rId24"/>
    <p:sldId id="778" r:id="rId25"/>
    <p:sldId id="779" r:id="rId26"/>
    <p:sldId id="780" r:id="rId27"/>
    <p:sldId id="781" r:id="rId28"/>
    <p:sldId id="782" r:id="rId29"/>
    <p:sldId id="783" r:id="rId30"/>
    <p:sldId id="707" r:id="rId31"/>
    <p:sldId id="757" r:id="rId32"/>
    <p:sldId id="724" r:id="rId33"/>
    <p:sldId id="759" r:id="rId34"/>
    <p:sldId id="760" r:id="rId35"/>
    <p:sldId id="761" r:id="rId36"/>
    <p:sldId id="762" r:id="rId37"/>
    <p:sldId id="763" r:id="rId38"/>
    <p:sldId id="687" r:id="rId39"/>
    <p:sldId id="686" r:id="rId40"/>
    <p:sldId id="764" r:id="rId41"/>
    <p:sldId id="726" r:id="rId42"/>
    <p:sldId id="729" r:id="rId43"/>
    <p:sldId id="747" r:id="rId44"/>
    <p:sldId id="728" r:id="rId45"/>
    <p:sldId id="769" r:id="rId46"/>
    <p:sldId id="73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7"/>
            <p14:sldId id="718"/>
            <p14:sldId id="785"/>
            <p14:sldId id="702"/>
            <p14:sldId id="776"/>
            <p14:sldId id="775"/>
            <p14:sldId id="774"/>
            <p14:sldId id="788"/>
            <p14:sldId id="765"/>
            <p14:sldId id="766"/>
            <p14:sldId id="773"/>
            <p14:sldId id="768"/>
            <p14:sldId id="704"/>
            <p14:sldId id="771"/>
            <p14:sldId id="706"/>
            <p14:sldId id="772"/>
            <p14:sldId id="777"/>
            <p14:sldId id="778"/>
            <p14:sldId id="779"/>
            <p14:sldId id="780"/>
            <p14:sldId id="781"/>
            <p14:sldId id="782"/>
            <p14:sldId id="783"/>
            <p14:sldId id="707"/>
            <p14:sldId id="757"/>
            <p14:sldId id="724"/>
            <p14:sldId id="759"/>
            <p14:sldId id="760"/>
            <p14:sldId id="761"/>
            <p14:sldId id="762"/>
            <p14:sldId id="763"/>
            <p14:sldId id="687"/>
            <p14:sldId id="686"/>
            <p14:sldId id="764"/>
            <p14:sldId id="726"/>
            <p14:sldId id="729"/>
            <p14:sldId id="747"/>
            <p14:sldId id="728"/>
            <p14:sldId id="769"/>
            <p14:sldId id="7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0A6007-507A-44AF-B0B8-8FE9A97F113A}" v="52" dt="2025-05-23T15:55:55.0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3772" autoAdjust="0"/>
  </p:normalViewPr>
  <p:slideViewPr>
    <p:cSldViewPr snapToGrid="0">
      <p:cViewPr varScale="1">
        <p:scale>
          <a:sx n="87" d="100"/>
          <a:sy n="87" d="100"/>
        </p:scale>
        <p:origin x="547" y="-1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pChg chg="mod">
          <ac:chgData name="ibrahim hroub" userId="76c8abcbe8718a25" providerId="LiveId" clId="{57C4047C-637E-41A1-A0E7-9D13125AE9BB}" dt="2025-05-19T23:38:13.541" v="236" actId="20577"/>
          <ac:spMkLst>
            <pc:docMk/>
            <pc:sldMk cId="1202101143" sldId="688"/>
            <ac:spMk id="15" creationId="{4527402C-3F97-690D-9C20-A459E375AEB7}"/>
          </ac:spMkLst>
        </pc:spChg>
        <pc:spChg chg="mod">
          <ac:chgData name="ibrahim hroub" userId="76c8abcbe8718a25" providerId="LiveId" clId="{57C4047C-637E-41A1-A0E7-9D13125AE9BB}" dt="2025-05-19T23:39:25.534" v="286" actId="20577"/>
          <ac:spMkLst>
            <pc:docMk/>
            <pc:sldMk cId="1202101143" sldId="688"/>
            <ac:spMk id="25" creationId="{904B7CA6-23A4-2E24-5FFC-ECEA38831F6A}"/>
          </ac:spMkLst>
        </pc:spChg>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pChg chg="mod">
          <ac:chgData name="ibrahim hroub" userId="76c8abcbe8718a25" providerId="LiveId" clId="{57C4047C-637E-41A1-A0E7-9D13125AE9BB}" dt="2025-05-19T23:37:04.107" v="229" actId="20577"/>
          <ac:spMkLst>
            <pc:docMk/>
            <pc:sldMk cId="2967486306" sldId="713"/>
            <ac:spMk id="15" creationId="{4527402C-3F97-690D-9C20-A459E375AEB7}"/>
          </ac:spMkLst>
        </pc:spChg>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810A6007-507A-44AF-B0B8-8FE9A97F113A}"/>
    <pc:docChg chg="undo redo custSel addSld delSld modSld sldOrd modSection">
      <pc:chgData name="ibrahim hroub" userId="76c8abcbe8718a25" providerId="LiveId" clId="{810A6007-507A-44AF-B0B8-8FE9A97F113A}" dt="2025-05-23T15:56:42.404" v="1187" actId="20577"/>
      <pc:docMkLst>
        <pc:docMk/>
      </pc:docMkLst>
      <pc:sldChg chg="modSp mod">
        <pc:chgData name="ibrahim hroub" userId="76c8abcbe8718a25" providerId="LiveId" clId="{810A6007-507A-44AF-B0B8-8FE9A97F113A}" dt="2025-05-23T15:06:36.685" v="606" actId="21"/>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sldChg>
      <pc:sldChg chg="modSp mod">
        <pc:chgData name="ibrahim hroub" userId="76c8abcbe8718a25" providerId="LiveId" clId="{810A6007-507A-44AF-B0B8-8FE9A97F113A}" dt="2025-05-23T14:54:21.434" v="203"/>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sldChg>
      <pc:sldChg chg="delSp modSp mod">
        <pc:chgData name="ibrahim hroub" userId="76c8abcbe8718a25" providerId="LiveId" clId="{810A6007-507A-44AF-B0B8-8FE9A97F113A}" dt="2025-05-23T15:26:20.127" v="803" actId="20577"/>
        <pc:sldMkLst>
          <pc:docMk/>
          <pc:sldMk cId="1202101143" sldId="688"/>
        </pc:sldMkLst>
        <pc:spChg chg="mod">
          <ac:chgData name="ibrahim hroub" userId="76c8abcbe8718a25" providerId="LiveId" clId="{810A6007-507A-44AF-B0B8-8FE9A97F113A}" dt="2025-05-23T15:23:29.735" v="778" actId="20577"/>
          <ac:spMkLst>
            <pc:docMk/>
            <pc:sldMk cId="1202101143" sldId="688"/>
            <ac:spMk id="14" creationId="{AB738525-DD8E-2E85-F385-345FF64341EB}"/>
          </ac:spMkLst>
        </pc:spChg>
        <pc:spChg chg="mod">
          <ac:chgData name="ibrahim hroub" userId="76c8abcbe8718a25" providerId="LiveId" clId="{810A6007-507A-44AF-B0B8-8FE9A97F113A}" dt="2025-05-23T15:26:20.127" v="803" actId="20577"/>
          <ac:spMkLst>
            <pc:docMk/>
            <pc:sldMk cId="1202101143" sldId="688"/>
            <ac:spMk id="15" creationId="{4527402C-3F97-690D-9C20-A459E375AEB7}"/>
          </ac:spMkLst>
        </pc:spChg>
        <pc:spChg chg="del mod">
          <ac:chgData name="ibrahim hroub" userId="76c8abcbe8718a25" providerId="LiveId" clId="{810A6007-507A-44AF-B0B8-8FE9A97F113A}" dt="2025-05-23T15:23:25.482" v="776"/>
          <ac:spMkLst>
            <pc:docMk/>
            <pc:sldMk cId="1202101143" sldId="688"/>
            <ac:spMk id="16" creationId="{183B5688-FE98-684A-8FDB-4023CCDDD82C}"/>
          </ac:spMkLst>
        </pc:spChg>
        <pc:spChg chg="mod">
          <ac:chgData name="ibrahim hroub" userId="76c8abcbe8718a25" providerId="LiveId" clId="{810A6007-507A-44AF-B0B8-8FE9A97F113A}" dt="2025-05-23T15:23:39.657" v="779" actId="14100"/>
          <ac:spMkLst>
            <pc:docMk/>
            <pc:sldMk cId="1202101143" sldId="688"/>
            <ac:spMk id="25" creationId="{904B7CA6-23A4-2E24-5FFC-ECEA38831F6A}"/>
          </ac:spMkLst>
        </pc:spChg>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14:29:24.490" v="14"/>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sldChg>
      <pc:sldChg chg="modSp mod">
        <pc:chgData name="ibrahim hroub" userId="76c8abcbe8718a25" providerId="LiveId" clId="{810A6007-507A-44AF-B0B8-8FE9A97F113A}" dt="2025-05-23T14:33:54.532" v="62"/>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14:34:53.217" v="71"/>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sldChg>
      <pc:sldChg chg="modSp add del mod">
        <pc:chgData name="ibrahim hroub" userId="76c8abcbe8718a25" providerId="LiveId" clId="{810A6007-507A-44AF-B0B8-8FE9A97F113A}" dt="2025-05-23T14:44:07.617" v="172" actId="47"/>
        <pc:sldMkLst>
          <pc:docMk/>
          <pc:sldMk cId="1125220544" sldId="705"/>
        </pc:sldMkLst>
        <pc:spChg chg="mod">
          <ac:chgData name="ibrahim hroub" userId="76c8abcbe8718a25" providerId="LiveId" clId="{810A6007-507A-44AF-B0B8-8FE9A97F113A}" dt="2025-05-23T14:35:45.399" v="97" actId="20577"/>
          <ac:spMkLst>
            <pc:docMk/>
            <pc:sldMk cId="1125220544" sldId="705"/>
            <ac:spMk id="15" creationId="{4527402C-3F97-690D-9C20-A459E375AEB7}"/>
          </ac:spMkLst>
        </pc:spChg>
        <pc:spChg chg="mod">
          <ac:chgData name="ibrahim hroub" userId="76c8abcbe8718a25" providerId="LiveId" clId="{810A6007-507A-44AF-B0B8-8FE9A97F113A}" dt="2025-05-23T14:35:04.804" v="75" actId="20577"/>
          <ac:spMkLst>
            <pc:docMk/>
            <pc:sldMk cId="1125220544" sldId="705"/>
            <ac:spMk id="18" creationId="{AB738525-DD8E-2E85-F385-345FF64341EB}"/>
          </ac:spMkLst>
        </pc:spChg>
        <pc:spChg chg="mod">
          <ac:chgData name="ibrahim hroub" userId="76c8abcbe8718a25" providerId="LiveId" clId="{810A6007-507A-44AF-B0B8-8FE9A97F113A}" dt="2025-05-23T14:35:00.250" v="73" actId="14100"/>
          <ac:spMkLst>
            <pc:docMk/>
            <pc:sldMk cId="1125220544" sldId="705"/>
            <ac:spMk id="25" creationId="{904B7CA6-23A4-2E24-5FFC-ECEA38831F6A}"/>
          </ac:spMkLst>
        </pc:spChg>
      </pc:sldChg>
      <pc:sldChg chg="modSp mod">
        <pc:chgData name="ibrahim hroub" userId="76c8abcbe8718a25" providerId="LiveId" clId="{810A6007-507A-44AF-B0B8-8FE9A97F113A}" dt="2025-05-23T14:36:09.581" v="98"/>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sldChg>
      <pc:sldChg chg="modSp mod">
        <pc:chgData name="ibrahim hroub" userId="76c8abcbe8718a25" providerId="LiveId" clId="{810A6007-507A-44AF-B0B8-8FE9A97F113A}" dt="2025-05-23T14:45:02.984" v="179" actId="20577"/>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15:46:05.716" v="933" actId="20577"/>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sldChg>
      <pc:sldChg chg="addSp delSp modSp mod ord">
        <pc:chgData name="ibrahim hroub" userId="76c8abcbe8718a25" providerId="LiveId" clId="{810A6007-507A-44AF-B0B8-8FE9A97F113A}" dt="2025-05-23T14:44:11.691" v="173" actId="14100"/>
        <pc:sldMkLst>
          <pc:docMk/>
          <pc:sldMk cId="2967486306" sldId="713"/>
        </pc:sldMkLst>
        <pc:spChg chg="add del mod">
          <ac:chgData name="ibrahim hroub" userId="76c8abcbe8718a25" providerId="LiveId" clId="{810A6007-507A-44AF-B0B8-8FE9A97F113A}" dt="2025-05-23T14:39:37.326" v="152" actId="478"/>
          <ac:spMkLst>
            <pc:docMk/>
            <pc:sldMk cId="2967486306" sldId="713"/>
            <ac:spMk id="4" creationId="{E228648C-9194-CD3D-A201-84C58F31FB71}"/>
          </ac:spMkLst>
        </pc:spChg>
        <pc:spChg chg="mod">
          <ac:chgData name="ibrahim hroub" userId="76c8abcbe8718a25" providerId="LiveId" clId="{810A6007-507A-44AF-B0B8-8FE9A97F113A}" dt="2025-05-23T14:43:41.672" v="168"/>
          <ac:spMkLst>
            <pc:docMk/>
            <pc:sldMk cId="2967486306" sldId="713"/>
            <ac:spMk id="15" creationId="{4527402C-3F97-690D-9C20-A459E375AEB7}"/>
          </ac:spMkLst>
        </pc:spChg>
        <pc:spChg chg="mod">
          <ac:chgData name="ibrahim hroub" userId="76c8abcbe8718a25" providerId="LiveId" clId="{810A6007-507A-44AF-B0B8-8FE9A97F113A}" dt="2025-05-23T14:39:44.566" v="155" actId="20577"/>
          <ac:spMkLst>
            <pc:docMk/>
            <pc:sldMk cId="2967486306" sldId="713"/>
            <ac:spMk id="18" creationId="{AB738525-DD8E-2E85-F385-345FF64341EB}"/>
          </ac:spMkLst>
        </pc:spChg>
        <pc:spChg chg="mod">
          <ac:chgData name="ibrahim hroub" userId="76c8abcbe8718a25" providerId="LiveId" clId="{810A6007-507A-44AF-B0B8-8FE9A97F113A}" dt="2025-05-23T14:44:11.691" v="173" actId="14100"/>
          <ac:spMkLst>
            <pc:docMk/>
            <pc:sldMk cId="2967486306" sldId="713"/>
            <ac:spMk id="25" creationId="{904B7CA6-23A4-2E24-5FFC-ECEA38831F6A}"/>
          </ac:spMkLst>
        </pc:spChg>
        <pc:picChg chg="add mod">
          <ac:chgData name="ibrahim hroub" userId="76c8abcbe8718a25" providerId="LiveId" clId="{810A6007-507A-44AF-B0B8-8FE9A97F113A}" dt="2025-05-23T14:43:47.136" v="169"/>
          <ac:picMkLst>
            <pc:docMk/>
            <pc:sldMk cId="2967486306" sldId="713"/>
            <ac:picMk id="5" creationId="{1F98513A-312B-02A5-D66B-A82A0BB2B146}"/>
          </ac:picMkLst>
        </pc:picChg>
        <pc:picChg chg="del">
          <ac:chgData name="ibrahim hroub" userId="76c8abcbe8718a25" providerId="LiveId" clId="{810A6007-507A-44AF-B0B8-8FE9A97F113A}" dt="2025-05-23T14:39:36.195" v="151" actId="478"/>
          <ac:picMkLst>
            <pc:docMk/>
            <pc:sldMk cId="2967486306" sldId="713"/>
            <ac:picMk id="17" creationId="{7A23C5C4-4FD9-93DE-9391-0CA92C90FFA6}"/>
          </ac:picMkLst>
        </pc:picChg>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14:30:17.834" v="15"/>
        <pc:sldMkLst>
          <pc:docMk/>
          <pc:sldMk cId="178429072" sldId="717"/>
        </pc:sldMkLst>
        <pc:spChg chg="mod">
          <ac:chgData name="ibrahim hroub" userId="76c8abcbe8718a25" providerId="LiveId" clId="{810A6007-507A-44AF-B0B8-8FE9A97F113A}" dt="2025-05-23T14:30:17.834" v="15"/>
          <ac:spMkLst>
            <pc:docMk/>
            <pc:sldMk cId="178429072" sldId="717"/>
            <ac:spMk id="41" creationId="{C7D257D7-D9C6-8F63-F8F8-E2BE53F2E2DB}"/>
          </ac:spMkLst>
        </pc:spChg>
      </pc:sldChg>
      <pc:sldChg chg="addSp delSp modSp mod">
        <pc:chgData name="ibrahim hroub" userId="76c8abcbe8718a25" providerId="LiveId" clId="{810A6007-507A-44AF-B0B8-8FE9A97F113A}" dt="2025-05-23T14:31:49.521" v="41" actId="20577"/>
        <pc:sldMkLst>
          <pc:docMk/>
          <pc:sldMk cId="2766891927" sldId="718"/>
        </pc:sldMkLst>
        <pc:spChg chg="add del mod">
          <ac:chgData name="ibrahim hroub" userId="76c8abcbe8718a25" providerId="LiveId" clId="{810A6007-507A-44AF-B0B8-8FE9A97F113A}" dt="2025-05-23T14:30:27.964" v="17" actId="478"/>
          <ac:spMkLst>
            <pc:docMk/>
            <pc:sldMk cId="2766891927" sldId="718"/>
            <ac:spMk id="4" creationId="{4C8BC713-2D53-0492-065F-92FA261AE5DF}"/>
          </ac:spMkLst>
        </pc:spChg>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picChg chg="del">
          <ac:chgData name="ibrahim hroub" userId="76c8abcbe8718a25" providerId="LiveId" clId="{810A6007-507A-44AF-B0B8-8FE9A97F113A}" dt="2025-05-23T14:30:23.608" v="16" actId="478"/>
          <ac:picMkLst>
            <pc:docMk/>
            <pc:sldMk cId="2766891927" sldId="718"/>
            <ac:picMk id="19" creationId="{7A23C5C4-4FD9-93DE-9391-0CA92C90FFA6}"/>
          </ac:picMkLst>
        </pc:picChg>
      </pc:sldChg>
      <pc:sldChg chg="del">
        <pc:chgData name="ibrahim hroub" userId="76c8abcbe8718a25" providerId="LiveId" clId="{810A6007-507A-44AF-B0B8-8FE9A97F113A}" dt="2025-05-23T14:32:05.485" v="42" actId="47"/>
        <pc:sldMkLst>
          <pc:docMk/>
          <pc:sldMk cId="3262922068" sldId="719"/>
        </pc:sldMkLst>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14:45:44.794" v="182" actId="20577"/>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14:45:31.516" v="180"/>
          <ac:picMkLst>
            <pc:docMk/>
            <pc:sldMk cId="1467401607" sldId="723"/>
            <ac:picMk id="3" creationId="{24BB6B8C-40AE-A0B2-6DBF-1529D1D8FB22}"/>
          </ac:picMkLst>
        </pc:picChg>
      </pc:sldChg>
      <pc:sldChg chg="modSp add mod">
        <pc:chgData name="ibrahim hroub" userId="76c8abcbe8718a25" providerId="LiveId" clId="{810A6007-507A-44AF-B0B8-8FE9A97F113A}" dt="2025-05-23T14:44:55.878" v="178" actId="20577"/>
        <pc:sldMkLst>
          <pc:docMk/>
          <pc:sldMk cId="1654911106" sldId="724"/>
        </pc:sldMkLst>
        <pc:spChg chg="mod">
          <ac:chgData name="ibrahim hroub" userId="76c8abcbe8718a25" providerId="LiveId" clId="{810A6007-507A-44AF-B0B8-8FE9A97F113A}" dt="2025-05-23T14:44:55.878" v="178" actId="20577"/>
          <ac:spMkLst>
            <pc:docMk/>
            <pc:sldMk cId="1654911106" sldId="724"/>
            <ac:spMk id="15" creationId="{BFCBE846-DD25-7C66-1C4A-F4C5B460550E}"/>
          </ac:spMkLst>
        </pc:spChg>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15:06:22.923" v="603" actId="21"/>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sldChg>
      <pc:sldChg chg="modSp add mod">
        <pc:chgData name="ibrahim hroub" userId="76c8abcbe8718a25" providerId="LiveId" clId="{810A6007-507A-44AF-B0B8-8FE9A97F113A}" dt="2025-05-23T15:18:46.877" v="716" actId="20577"/>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sldChg>
      <pc:sldChg chg="addSp delSp modSp add mod">
        <pc:chgData name="ibrahim hroub" userId="76c8abcbe8718a25" providerId="LiveId" clId="{810A6007-507A-44AF-B0B8-8FE9A97F113A}" dt="2025-05-23T15:05:36.217" v="597"/>
        <pc:sldMkLst>
          <pc:docMk/>
          <pc:sldMk cId="1553126120" sldId="728"/>
        </pc:sldMkLst>
        <pc:spChg chg="mod">
          <ac:chgData name="ibrahim hroub" userId="76c8abcbe8718a25" providerId="LiveId" clId="{810A6007-507A-44AF-B0B8-8FE9A97F113A}" dt="2025-05-23T15:05:13.012" v="591" actId="20577"/>
          <ac:spMkLst>
            <pc:docMk/>
            <pc:sldMk cId="1553126120" sldId="728"/>
            <ac:spMk id="15" creationId="{585D2947-0F7C-938F-EBE4-336F1A27A220}"/>
          </ac:spMkLst>
        </pc:spChg>
        <pc:spChg chg="add del mod">
          <ac:chgData name="ibrahim hroub" userId="76c8abcbe8718a25" providerId="LiveId" clId="{810A6007-507A-44AF-B0B8-8FE9A97F113A}" dt="2025-05-23T15:05:36.217" v="597"/>
          <ac:spMkLst>
            <pc:docMk/>
            <pc:sldMk cId="1553126120" sldId="728"/>
            <ac:spMk id="25" creationId="{04904BE8-13A0-66C6-DC86-48D6CF290819}"/>
          </ac:spMkLst>
        </pc:spChg>
      </pc:sldChg>
      <pc:sldChg chg="modSp add mod">
        <pc:chgData name="ibrahim hroub" userId="76c8abcbe8718a25" providerId="LiveId" clId="{810A6007-507A-44AF-B0B8-8FE9A97F113A}" dt="2025-05-23T15:06:43.090" v="608"/>
        <pc:sldMkLst>
          <pc:docMk/>
          <pc:sldMk cId="1628622733" sldId="729"/>
        </pc:sldMkLst>
        <pc:spChg chg="mod">
          <ac:chgData name="ibrahim hroub" userId="76c8abcbe8718a25" providerId="LiveId" clId="{810A6007-507A-44AF-B0B8-8FE9A97F113A}" dt="2025-05-23T15:06:43.090" v="608"/>
          <ac:spMkLst>
            <pc:docMk/>
            <pc:sldMk cId="1628622733" sldId="729"/>
            <ac:spMk id="15" creationId="{855F0579-1F1C-CBFC-94EE-ACA5C73EBADD}"/>
          </ac:spMkLst>
        </pc:spChg>
      </pc:sldChg>
      <pc:sldChg chg="modSp add mod">
        <pc:chgData name="ibrahim hroub" userId="76c8abcbe8718a25" providerId="LiveId" clId="{810A6007-507A-44AF-B0B8-8FE9A97F113A}" dt="2025-05-23T15:16:33.455" v="714" actId="20577"/>
        <pc:sldMkLst>
          <pc:docMk/>
          <pc:sldMk cId="3109289805" sldId="730"/>
        </pc:sldMkLst>
        <pc:spChg chg="mod">
          <ac:chgData name="ibrahim hroub" userId="76c8abcbe8718a25" providerId="LiveId" clId="{810A6007-507A-44AF-B0B8-8FE9A97F113A}" dt="2025-05-23T15:16:33.455" v="714" actId="20577"/>
          <ac:spMkLst>
            <pc:docMk/>
            <pc:sldMk cId="3109289805" sldId="730"/>
            <ac:spMk id="15" creationId="{E2AEFCA1-41F0-28F3-740B-CCEB19084D60}"/>
          </ac:spMkLst>
        </pc:spChg>
      </pc:sldChg>
      <pc:sldChg chg="modSp add mod">
        <pc:chgData name="ibrahim hroub" userId="76c8abcbe8718a25" providerId="LiveId" clId="{810A6007-507A-44AF-B0B8-8FE9A97F113A}" dt="2025-05-23T15:22:22.537" v="771" actId="20577"/>
        <pc:sldMkLst>
          <pc:docMk/>
          <pc:sldMk cId="1781832544" sldId="731"/>
        </pc:sldMkLst>
        <pc:spChg chg="mod">
          <ac:chgData name="ibrahim hroub" userId="76c8abcbe8718a25" providerId="LiveId" clId="{810A6007-507A-44AF-B0B8-8FE9A97F113A}" dt="2025-05-23T15:22:22.537" v="771" actId="20577"/>
          <ac:spMkLst>
            <pc:docMk/>
            <pc:sldMk cId="1781832544" sldId="731"/>
            <ac:spMk id="15" creationId="{582B9FA4-83FE-3637-6EE8-D8887D38BB07}"/>
          </ac:spMkLst>
        </pc:spChg>
      </pc:sldChg>
      <pc:sldChg chg="modSp add mod">
        <pc:chgData name="ibrahim hroub" userId="76c8abcbe8718a25" providerId="LiveId" clId="{810A6007-507A-44AF-B0B8-8FE9A97F113A}" dt="2025-05-23T15:27:49.973" v="850" actId="20577"/>
        <pc:sldMkLst>
          <pc:docMk/>
          <pc:sldMk cId="941690051" sldId="732"/>
        </pc:sldMkLst>
        <pc:spChg chg="mod">
          <ac:chgData name="ibrahim hroub" userId="76c8abcbe8718a25" providerId="LiveId" clId="{810A6007-507A-44AF-B0B8-8FE9A97F113A}" dt="2025-05-23T15:27:49.973" v="850" actId="20577"/>
          <ac:spMkLst>
            <pc:docMk/>
            <pc:sldMk cId="941690051" sldId="732"/>
            <ac:spMk id="15" creationId="{87AC49D8-F7D0-9FF7-918F-22DF6BD297B2}"/>
          </ac:spMkLst>
        </pc:spChg>
      </pc:sldChg>
      <pc:sldChg chg="modSp add mod">
        <pc:chgData name="ibrahim hroub" userId="76c8abcbe8718a25" providerId="LiveId" clId="{810A6007-507A-44AF-B0B8-8FE9A97F113A}" dt="2025-05-23T15:28:58.906" v="865"/>
        <pc:sldMkLst>
          <pc:docMk/>
          <pc:sldMk cId="2526805095" sldId="733"/>
        </pc:sldMkLst>
        <pc:spChg chg="mod">
          <ac:chgData name="ibrahim hroub" userId="76c8abcbe8718a25" providerId="LiveId" clId="{810A6007-507A-44AF-B0B8-8FE9A97F113A}" dt="2025-05-23T15:28:58.906" v="865"/>
          <ac:spMkLst>
            <pc:docMk/>
            <pc:sldMk cId="2526805095" sldId="733"/>
            <ac:spMk id="15" creationId="{603524B3-7F09-2010-95B4-FAB5037CA34F}"/>
          </ac:spMkLst>
        </pc:spChg>
      </pc:sldChg>
      <pc:sldChg chg="modSp add mod">
        <pc:chgData name="ibrahim hroub" userId="76c8abcbe8718a25" providerId="LiveId" clId="{810A6007-507A-44AF-B0B8-8FE9A97F113A}" dt="2025-05-23T15:30:53.255" v="896" actId="5793"/>
        <pc:sldMkLst>
          <pc:docMk/>
          <pc:sldMk cId="222804162" sldId="734"/>
        </pc:sldMkLst>
        <pc:spChg chg="mod">
          <ac:chgData name="ibrahim hroub" userId="76c8abcbe8718a25" providerId="LiveId" clId="{810A6007-507A-44AF-B0B8-8FE9A97F113A}" dt="2025-05-23T15:30:53.255" v="896" actId="5793"/>
          <ac:spMkLst>
            <pc:docMk/>
            <pc:sldMk cId="222804162" sldId="734"/>
            <ac:spMk id="15" creationId="{BA39073B-AB5C-51B9-854B-B8268F36CA71}"/>
          </ac:spMkLst>
        </pc:spChg>
      </pc:sldChg>
      <pc:sldChg chg="delSp modSp add del mod">
        <pc:chgData name="ibrahim hroub" userId="76c8abcbe8718a25" providerId="LiveId" clId="{810A6007-507A-44AF-B0B8-8FE9A97F113A}" dt="2025-05-23T15:32:32.834" v="929" actId="47"/>
        <pc:sldMkLst>
          <pc:docMk/>
          <pc:sldMk cId="557973302" sldId="735"/>
        </pc:sldMkLst>
        <pc:spChg chg="mod">
          <ac:chgData name="ibrahim hroub" userId="76c8abcbe8718a25" providerId="LiveId" clId="{810A6007-507A-44AF-B0B8-8FE9A97F113A}" dt="2025-05-23T15:31:51.990" v="912" actId="113"/>
          <ac:spMkLst>
            <pc:docMk/>
            <pc:sldMk cId="557973302" sldId="735"/>
            <ac:spMk id="15" creationId="{8D34B28C-69F4-5652-F4C1-3C263E41A7F6}"/>
          </ac:spMkLst>
        </pc:spChg>
        <pc:spChg chg="del mod">
          <ac:chgData name="ibrahim hroub" userId="76c8abcbe8718a25" providerId="LiveId" clId="{810A6007-507A-44AF-B0B8-8FE9A97F113A}" dt="2025-05-23T15:31:56.089" v="914"/>
          <ac:spMkLst>
            <pc:docMk/>
            <pc:sldMk cId="557973302" sldId="735"/>
            <ac:spMk id="25" creationId="{C76E2842-5EDB-7943-7861-953E1562CD87}"/>
          </ac:spMkLst>
        </pc:spChg>
      </pc:sldChg>
      <pc:sldChg chg="modSp add mod ord">
        <pc:chgData name="ibrahim hroub" userId="76c8abcbe8718a25" providerId="LiveId" clId="{810A6007-507A-44AF-B0B8-8FE9A97F113A}" dt="2025-05-23T15:53:13.460" v="1064" actId="20577"/>
        <pc:sldMkLst>
          <pc:docMk/>
          <pc:sldMk cId="355738812" sldId="736"/>
        </pc:sldMkLst>
        <pc:spChg chg="mod">
          <ac:chgData name="ibrahim hroub" userId="76c8abcbe8718a25" providerId="LiveId" clId="{810A6007-507A-44AF-B0B8-8FE9A97F113A}" dt="2025-05-23T15:53:13.460" v="1064" actId="20577"/>
          <ac:spMkLst>
            <pc:docMk/>
            <pc:sldMk cId="355738812" sldId="736"/>
            <ac:spMk id="15" creationId="{6C916547-2504-6B5E-8E65-877B2572ACAF}"/>
          </ac:spMkLst>
        </pc:spChg>
        <pc:spChg chg="mod">
          <ac:chgData name="ibrahim hroub" userId="76c8abcbe8718a25" providerId="LiveId" clId="{810A6007-507A-44AF-B0B8-8FE9A97F113A}" dt="2025-05-23T15:46:26.475" v="936" actId="20577"/>
          <ac:spMkLst>
            <pc:docMk/>
            <pc:sldMk cId="355738812" sldId="736"/>
            <ac:spMk id="25" creationId="{79FA8361-9C54-DCEC-BE58-AC7B9EC40A3B}"/>
          </ac:spMkLst>
        </pc:spChg>
      </pc:sldChg>
      <pc:sldChg chg="modSp add mod">
        <pc:chgData name="ibrahim hroub" userId="76c8abcbe8718a25" providerId="LiveId" clId="{810A6007-507A-44AF-B0B8-8FE9A97F113A}" dt="2025-05-23T15:53:08.640" v="1063" actId="20577"/>
        <pc:sldMkLst>
          <pc:docMk/>
          <pc:sldMk cId="2262300582" sldId="737"/>
        </pc:sldMkLst>
        <pc:spChg chg="mod">
          <ac:chgData name="ibrahim hroub" userId="76c8abcbe8718a25" providerId="LiveId" clId="{810A6007-507A-44AF-B0B8-8FE9A97F113A}" dt="2025-05-23T15:53:08.640" v="1063" actId="20577"/>
          <ac:spMkLst>
            <pc:docMk/>
            <pc:sldMk cId="2262300582" sldId="737"/>
            <ac:spMk id="15" creationId="{7B3DCECF-2A0E-A0BD-7358-25C927915804}"/>
          </ac:spMkLst>
        </pc:spChg>
      </pc:sldChg>
      <pc:sldChg chg="modSp add mod">
        <pc:chgData name="ibrahim hroub" userId="76c8abcbe8718a25" providerId="LiveId" clId="{810A6007-507A-44AF-B0B8-8FE9A97F113A}" dt="2025-05-23T15:52:27.116" v="1050" actId="5793"/>
        <pc:sldMkLst>
          <pc:docMk/>
          <pc:sldMk cId="1558523875" sldId="738"/>
        </pc:sldMkLst>
        <pc:spChg chg="mod">
          <ac:chgData name="ibrahim hroub" userId="76c8abcbe8718a25" providerId="LiveId" clId="{810A6007-507A-44AF-B0B8-8FE9A97F113A}" dt="2025-05-23T15:52:27.116" v="1050" actId="5793"/>
          <ac:spMkLst>
            <pc:docMk/>
            <pc:sldMk cId="1558523875" sldId="738"/>
            <ac:spMk id="15" creationId="{29426160-ABD7-972B-A8AE-43072A129CE1}"/>
          </ac:spMkLst>
        </pc:spChg>
      </pc:sldChg>
      <pc:sldChg chg="modSp add mod">
        <pc:chgData name="ibrahim hroub" userId="76c8abcbe8718a25" providerId="LiveId" clId="{810A6007-507A-44AF-B0B8-8FE9A97F113A}" dt="2025-05-23T15:52:02.087" v="1043" actId="20577"/>
        <pc:sldMkLst>
          <pc:docMk/>
          <pc:sldMk cId="750189172" sldId="739"/>
        </pc:sldMkLst>
        <pc:spChg chg="mod">
          <ac:chgData name="ibrahim hroub" userId="76c8abcbe8718a25" providerId="LiveId" clId="{810A6007-507A-44AF-B0B8-8FE9A97F113A}" dt="2025-05-23T15:52:02.087" v="1043" actId="20577"/>
          <ac:spMkLst>
            <pc:docMk/>
            <pc:sldMk cId="750189172" sldId="739"/>
            <ac:spMk id="15" creationId="{7A2F747B-2A8B-7ED7-C9CF-0A7A9A04561F}"/>
          </ac:spMkLst>
        </pc:spChg>
      </pc:sldChg>
      <pc:sldChg chg="modSp add mod">
        <pc:chgData name="ibrahim hroub" userId="76c8abcbe8718a25" providerId="LiveId" clId="{810A6007-507A-44AF-B0B8-8FE9A97F113A}" dt="2025-05-23T15:51:46.389" v="1039" actId="20577"/>
        <pc:sldMkLst>
          <pc:docMk/>
          <pc:sldMk cId="711904004" sldId="740"/>
        </pc:sldMkLst>
        <pc:spChg chg="mod">
          <ac:chgData name="ibrahim hroub" userId="76c8abcbe8718a25" providerId="LiveId" clId="{810A6007-507A-44AF-B0B8-8FE9A97F113A}" dt="2025-05-23T15:51:46.389" v="1039" actId="20577"/>
          <ac:spMkLst>
            <pc:docMk/>
            <pc:sldMk cId="711904004" sldId="740"/>
            <ac:spMk id="15" creationId="{D66475FE-4A56-9905-801B-7D0583FAD619}"/>
          </ac:spMkLst>
        </pc:spChg>
      </pc:sldChg>
      <pc:sldChg chg="modSp add mod">
        <pc:chgData name="ibrahim hroub" userId="76c8abcbe8718a25" providerId="LiveId" clId="{810A6007-507A-44AF-B0B8-8FE9A97F113A}" dt="2025-05-23T15:51:49.515" v="1040" actId="20577"/>
        <pc:sldMkLst>
          <pc:docMk/>
          <pc:sldMk cId="2794034274" sldId="741"/>
        </pc:sldMkLst>
        <pc:spChg chg="mod">
          <ac:chgData name="ibrahim hroub" userId="76c8abcbe8718a25" providerId="LiveId" clId="{810A6007-507A-44AF-B0B8-8FE9A97F113A}" dt="2025-05-23T15:51:49.515" v="1040" actId="20577"/>
          <ac:spMkLst>
            <pc:docMk/>
            <pc:sldMk cId="2794034274" sldId="741"/>
            <ac:spMk id="15" creationId="{655A4876-EBEE-8D47-8E1F-8DAB7FC82F74}"/>
          </ac:spMkLst>
        </pc:spChg>
      </pc:sldChg>
      <pc:sldChg chg="modSp add mod">
        <pc:chgData name="ibrahim hroub" userId="76c8abcbe8718a25" providerId="LiveId" clId="{810A6007-507A-44AF-B0B8-8FE9A97F113A}" dt="2025-05-23T15:52:06.060" v="1044" actId="20577"/>
        <pc:sldMkLst>
          <pc:docMk/>
          <pc:sldMk cId="2819454441" sldId="742"/>
        </pc:sldMkLst>
        <pc:spChg chg="mod">
          <ac:chgData name="ibrahim hroub" userId="76c8abcbe8718a25" providerId="LiveId" clId="{810A6007-507A-44AF-B0B8-8FE9A97F113A}" dt="2025-05-23T15:52:06.060" v="1044" actId="20577"/>
          <ac:spMkLst>
            <pc:docMk/>
            <pc:sldMk cId="2819454441" sldId="742"/>
            <ac:spMk id="15" creationId="{FBBBD69D-5151-652B-3089-D09FDA2AE527}"/>
          </ac:spMkLst>
        </pc:spChg>
      </pc:sldChg>
      <pc:sldChg chg="modSp add mod">
        <pc:chgData name="ibrahim hroub" userId="76c8abcbe8718a25" providerId="LiveId" clId="{810A6007-507A-44AF-B0B8-8FE9A97F113A}" dt="2025-05-23T15:52:20.955" v="1048" actId="5793"/>
        <pc:sldMkLst>
          <pc:docMk/>
          <pc:sldMk cId="3853111731" sldId="743"/>
        </pc:sldMkLst>
        <pc:spChg chg="mod">
          <ac:chgData name="ibrahim hroub" userId="76c8abcbe8718a25" providerId="LiveId" clId="{810A6007-507A-44AF-B0B8-8FE9A97F113A}" dt="2025-05-23T15:52:20.955" v="1048" actId="5793"/>
          <ac:spMkLst>
            <pc:docMk/>
            <pc:sldMk cId="3853111731" sldId="743"/>
            <ac:spMk id="15" creationId="{AAAF5451-70BA-CE3D-2DD1-54191901F4B7}"/>
          </ac:spMkLst>
        </pc:spChg>
      </pc:sldChg>
      <pc:sldChg chg="add">
        <pc:chgData name="ibrahim hroub" userId="76c8abcbe8718a25" providerId="LiveId" clId="{810A6007-507A-44AF-B0B8-8FE9A97F113A}" dt="2025-05-23T15:52:37.479" v="1051"/>
        <pc:sldMkLst>
          <pc:docMk/>
          <pc:sldMk cId="1278449799" sldId="744"/>
        </pc:sldMkLst>
      </pc:sldChg>
      <pc:sldChg chg="modSp add mod">
        <pc:chgData name="ibrahim hroub" userId="76c8abcbe8718a25" providerId="LiveId" clId="{810A6007-507A-44AF-B0B8-8FE9A97F113A}" dt="2025-05-23T15:55:10.550" v="1145" actId="20577"/>
        <pc:sldMkLst>
          <pc:docMk/>
          <pc:sldMk cId="3803662446" sldId="745"/>
        </pc:sldMkLst>
        <pc:spChg chg="mod">
          <ac:chgData name="ibrahim hroub" userId="76c8abcbe8718a25" providerId="LiveId" clId="{810A6007-507A-44AF-B0B8-8FE9A97F113A}" dt="2025-05-23T15:55:10.550" v="1145" actId="20577"/>
          <ac:spMkLst>
            <pc:docMk/>
            <pc:sldMk cId="3803662446" sldId="745"/>
            <ac:spMk id="15" creationId="{0CFC283F-426F-E27D-8F9C-0EA0C4F77BAA}"/>
          </ac:spMkLst>
        </pc:spChg>
      </pc:sldChg>
      <pc:sldChg chg="modSp add mod">
        <pc:chgData name="ibrahim hroub" userId="76c8abcbe8718a25" providerId="LiveId" clId="{810A6007-507A-44AF-B0B8-8FE9A97F113A}" dt="2025-05-23T15:55:25.357" v="1153" actId="20577"/>
        <pc:sldMkLst>
          <pc:docMk/>
          <pc:sldMk cId="1033283915" sldId="746"/>
        </pc:sldMkLst>
        <pc:spChg chg="mod">
          <ac:chgData name="ibrahim hroub" userId="76c8abcbe8718a25" providerId="LiveId" clId="{810A6007-507A-44AF-B0B8-8FE9A97F113A}" dt="2025-05-23T15:55:25.357" v="1153" actId="20577"/>
          <ac:spMkLst>
            <pc:docMk/>
            <pc:sldMk cId="1033283915" sldId="746"/>
            <ac:spMk id="15" creationId="{5561BAB4-C2B0-689E-E7B9-7B7E3D6A5CA8}"/>
          </ac:spMkLst>
        </pc:spChg>
      </pc:sldChg>
      <pc:sldChg chg="modSp add mod">
        <pc:chgData name="ibrahim hroub" userId="76c8abcbe8718a25" providerId="LiveId" clId="{810A6007-507A-44AF-B0B8-8FE9A97F113A}" dt="2025-05-23T15:56:42.404" v="1187" actId="20577"/>
        <pc:sldMkLst>
          <pc:docMk/>
          <pc:sldMk cId="2123679183" sldId="747"/>
        </pc:sldMkLst>
        <pc:spChg chg="mod">
          <ac:chgData name="ibrahim hroub" userId="76c8abcbe8718a25" providerId="LiveId" clId="{810A6007-507A-44AF-B0B8-8FE9A97F113A}" dt="2025-05-23T15:56:42.404" v="1187" actId="20577"/>
          <ac:spMkLst>
            <pc:docMk/>
            <pc:sldMk cId="2123679183" sldId="747"/>
            <ac:spMk id="41" creationId="{22C7B3F9-5BD0-4C7D-3BCE-836A817B61EA}"/>
          </ac:spMkLst>
        </pc:spChg>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pChg chg="mod">
          <ac:chgData name="ibrahim hroub" userId="76c8abcbe8718a25" providerId="LiveId" clId="{1D267241-DDAC-4F16-9F29-504D3D32CC14}" dt="2025-05-20T23:26:09.658" v="62" actId="20577"/>
          <ac:spMkLst>
            <pc:docMk/>
            <pc:sldMk cId="2967486306" sldId="713"/>
            <ac:spMk id="15" creationId="{4527402C-3F97-690D-9C20-A459E375AEB7}"/>
          </ac:spMkLst>
        </pc:spChg>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7593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62759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extLst>
      <p:ext uri="{BB962C8B-B14F-4D97-AF65-F5344CB8AC3E}">
        <p14:creationId xmlns:p14="http://schemas.microsoft.com/office/powerpoint/2010/main" val="2478390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6228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323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072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0692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1158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6122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5379-27D9-865D-8000-88F459CE11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C2DE2-E5FE-20F1-E893-C645B7FE5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197815-817C-B4EC-A4B6-A091AECCEF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FB50E5-6C95-EC05-65DE-E9508C146A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443048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2022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24851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674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810072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8049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403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49427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7154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49205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A8B27-C386-274C-2D3F-C61BBB2BCB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BB9C3E-B942-F433-8CA9-B49A136FCF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36876-CC53-FE0C-B3FA-6E7C73AA93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F313C8-442B-039C-2BE6-582E35F95B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45126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18720046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73237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037835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7515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53766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19178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59D24-3C2C-5712-39AB-DA92354D2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DDBF1F-01EF-6C9D-9D7C-999AAECC65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7E483-12B7-3E7E-8CEB-F07CF0585D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E0C730-5D58-BD6B-651A-AEF632C37A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94906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40609702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202905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B2045-7D83-25A7-B0E1-88CC5F9FCD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FF1B11-EC77-0F58-16E3-009E0A804D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5C24B8-4076-00EC-B8AA-EFD26D3F8F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977430-F715-81BE-859D-2BF5C693F8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6337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57647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215052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6C866-CCCD-265F-AC90-B654BDA11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44FC8-A60A-07FC-E15A-84390E810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9C3433-3321-D2C8-3BC8-F6B0CD324B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43ED54-FDD2-38CB-A29C-4200F02FFF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7034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618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SqCPFuxhn80"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jp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youtube.com/watch?v=6U5Epi8kZzA"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10.jp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2.webp"/><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hoqKv_AqgnI"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1dLYKhFlqb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4.webp"/><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cT6Pz9t89L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8.jpg"/><Relationship Id="rId7"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19.jpg"/><Relationship Id="rId5" Type="http://schemas.openxmlformats.org/officeDocument/2006/relationships/image" Target="../media/image6.png"/><Relationship Id="rId4" Type="http://schemas.openxmlformats.org/officeDocument/2006/relationships/hyperlink" Target="https://share.google/zEZeTony3sdc3pcSZ"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4.jpeg"/><Relationship Id="rId5" Type="http://schemas.openxmlformats.org/officeDocument/2006/relationships/image" Target="../media/image23.jp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GNgxEhnmt1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8.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0.webp"/><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hyperlink" Target="https://www.youtube.com/watch?v=qKtUjfolUOM" TargetMode="Externa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7.webp"/><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9.webp"/><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hyperlink" Target="https://www.youtube.com/watch?v=d5-O7upzJYM" TargetMode="External"/><Relationship Id="rId3" Type="http://schemas.openxmlformats.org/officeDocument/2006/relationships/image" Target="../media/image42.jpeg"/><Relationship Id="rId7" Type="http://schemas.openxmlformats.org/officeDocument/2006/relationships/hyperlink" Target="https://www.youtube.com/watch?v=Nh0M4x2egD0" TargetMode="External"/><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hyperlink" Target="https://www.youtube.com/watch?v=tVJjJa3fsCs" TargetMode="External"/><Relationship Id="rId5" Type="http://schemas.openxmlformats.org/officeDocument/2006/relationships/hyperlink" Target="https://www.youtube.com/watch?v=SxVVO3WxBT8" TargetMode="Externa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1.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0wJLjFPXgU"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6.png"/><Relationship Id="rId5" Type="http://schemas.openxmlformats.org/officeDocument/2006/relationships/image" Target="../media/image6.png"/><Relationship Id="rId4" Type="http://schemas.openxmlformats.org/officeDocument/2006/relationships/hyperlink" Target="https://akkadu.ai/ar/ai-audio/?utm_source=chatgpt.co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jp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8" Type="http://schemas.openxmlformats.org/officeDocument/2006/relationships/hyperlink" Target="https://share.google/1FeivOKy9Zd7ZtiUD" TargetMode="External"/><Relationship Id="rId3" Type="http://schemas.openxmlformats.org/officeDocument/2006/relationships/image" Target="../media/image18.jpg"/><Relationship Id="rId7" Type="http://schemas.openxmlformats.org/officeDocument/2006/relationships/hyperlink" Target="https://www.scribd.com/document/838055993/%D8%AA%D8%B7%D9%88%D8%B1-%D8%A7%D9%84%D9%85%D9%88%D9%86%D8%AA%D8%A7%D8%AC-%D9%85%D9%86-%D8%B3%D9%86%D8%A9-1945-%D8%A7%D9%84%D9%89-2024-1" TargetMode="External"/><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hyperlink" Target="https://en.uoalfarahidi.edu.iq/Files/lecture1/DrPhp-65128a0ea9ff73.01902409.pdf" TargetMode="External"/><Relationship Id="rId5" Type="http://schemas.openxmlformats.org/officeDocument/2006/relationships/image" Target="../media/image50.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g"/><Relationship Id="rId1" Type="http://schemas.openxmlformats.org/officeDocument/2006/relationships/slideLayout" Target="../slideLayouts/slideLayout14.xml"/><Relationship Id="rId6" Type="http://schemas.openxmlformats.org/officeDocument/2006/relationships/image" Target="../media/image54.png"/><Relationship Id="rId5" Type="http://schemas.openxmlformats.org/officeDocument/2006/relationships/image" Target="../media/image53.jpe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888443"/>
            <a:ext cx="24780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198188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49093"/>
            <a:ext cx="12682891" cy="7053944"/>
          </a:xfrm>
          <a:prstGeom prst="rect">
            <a:avLst/>
          </a:prstGeom>
        </p:spPr>
      </p:pic>
      <p:sp>
        <p:nvSpPr>
          <p:cNvPr id="2" name="Rectangle: Single Corner Rounded 1"/>
          <p:cNvSpPr/>
          <p:nvPr/>
        </p:nvSpPr>
        <p:spPr>
          <a:xfrm flipV="1">
            <a:off x="-79131" y="-43545"/>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9439" y="345636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6131740" y="4189499"/>
            <a:ext cx="365125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SA" sz="3200" dirty="0">
                <a:solidFill>
                  <a:schemeClr val="tx1"/>
                </a:solidFill>
                <a:latin typeface="Abd Elrady Pro" panose="020F0803030102020204" pitchFamily="34" charset="-78"/>
                <a:cs typeface="Abd Elrady Pro" panose="020F0803030102020204" pitchFamily="34" charset="-78"/>
              </a:rPr>
              <a:t>تاريخ وتطور المونتاج</a:t>
            </a:r>
            <a:endParaRPr lang="en-US" sz="4800" b="1" dirty="0">
              <a:solidFill>
                <a:schemeClr val="tx1"/>
              </a:solidFill>
              <a:latin typeface="Abd Elrady Pro" panose="020F0803030102020204" pitchFamily="34" charset="-78"/>
              <a:cs typeface="Abd Elrady Pro" panose="020F0803030102020204" pitchFamily="34" charset="-78"/>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7770373" y="4760365"/>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a:t>
            </a:r>
            <a:r>
              <a:rPr lang="ar-SA" sz="2000" b="1" dirty="0">
                <a:solidFill>
                  <a:schemeClr val="bg1"/>
                </a:solidFill>
                <a:latin typeface="Times New Roman" pitchFamily="18" charset="0"/>
                <a:cs typeface="Times New Roman" pitchFamily="18" charset="0"/>
              </a:rPr>
              <a:t>1</a:t>
            </a:r>
            <a:r>
              <a:rPr lang="en-US" sz="2000" b="1" dirty="0">
                <a:solidFill>
                  <a:schemeClr val="bg1"/>
                </a:solidFill>
                <a:latin typeface="Times New Roman" pitchFamily="18" charset="0"/>
                <a:cs typeface="Times New Roman" pitchFamily="18" charset="0"/>
              </a:rPr>
              <a:t> </a:t>
            </a: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07103"/>
            <a:ext cx="3386537" cy="1711702"/>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itchFamily="18" charset="-78"/>
                <a:cs typeface="Simplified Arabic" pitchFamily="18" charset="-78"/>
              </a:rPr>
              <a:t>محتويات المحاضرة</a:t>
            </a:r>
          </a:p>
        </p:txBody>
      </p:sp>
      <p:sp>
        <p:nvSpPr>
          <p:cNvPr id="3" name="Rectangle 2"/>
          <p:cNvSpPr/>
          <p:nvPr/>
        </p:nvSpPr>
        <p:spPr>
          <a:xfrm>
            <a:off x="3385474" y="2551300"/>
            <a:ext cx="8440180" cy="3785652"/>
          </a:xfrm>
          <a:prstGeom prst="rect">
            <a:avLst/>
          </a:prstGeom>
        </p:spPr>
        <p:txBody>
          <a:bodyPr wrap="square">
            <a:spAutoFit/>
          </a:bodyPr>
          <a:lstStyle/>
          <a:p>
            <a:pPr marL="457200" indent="-457200" algn="just" rtl="1">
              <a:lnSpc>
                <a:spcPct val="150000"/>
              </a:lnSpc>
              <a:buFont typeface="+mj-lt"/>
              <a:buAutoNum type="arabicPeriod"/>
            </a:pPr>
            <a:r>
              <a:rPr lang="ar-EG" b="1" spc="30" dirty="0">
                <a:latin typeface="The Year of Handicrafts" pitchFamily="50" charset="-78"/>
                <a:cs typeface="The Year of Handicrafts" pitchFamily="50" charset="-78"/>
              </a:rPr>
              <a:t> </a:t>
            </a:r>
            <a:r>
              <a:rPr lang="ar-SA" sz="2000" dirty="0">
                <a:latin typeface="The Year of Handicrafts" pitchFamily="50" charset="-78"/>
                <a:cs typeface="The Year of Handicrafts" pitchFamily="50" charset="-78"/>
              </a:rPr>
              <a:t>البدايات الأولى </a:t>
            </a:r>
            <a:r>
              <a:rPr lang="ar-SA" sz="2000" dirty="0" smtClean="0">
                <a:latin typeface="The Year of Handicrafts" pitchFamily="50" charset="-78"/>
                <a:cs typeface="The Year of Handicrafts" pitchFamily="50" charset="-78"/>
              </a:rPr>
              <a:t>للمونتاج.</a:t>
            </a:r>
          </a:p>
          <a:p>
            <a:pPr marL="457200" indent="-457200" algn="just" rtl="1">
              <a:lnSpc>
                <a:spcPct val="150000"/>
              </a:lnSpc>
              <a:buFont typeface="+mj-lt"/>
              <a:buAutoNum type="arabicPeriod"/>
            </a:pPr>
            <a:r>
              <a:rPr lang="ar-SA" sz="2000" dirty="0">
                <a:latin typeface="The Year of Handicrafts" pitchFamily="50" charset="-78"/>
                <a:cs typeface="The Year of Handicrafts" pitchFamily="50" charset="-78"/>
              </a:rPr>
              <a:t>دور الإخوة لوميير وجورج ميليه في تطوير أسلوب السرد </a:t>
            </a:r>
            <a:r>
              <a:rPr lang="ar-SA" sz="2000" dirty="0" smtClean="0">
                <a:latin typeface="The Year of Handicrafts" pitchFamily="50" charset="-78"/>
                <a:cs typeface="The Year of Handicrafts" pitchFamily="50" charset="-78"/>
              </a:rPr>
              <a:t>البصري.</a:t>
            </a:r>
          </a:p>
          <a:p>
            <a:pPr marL="457200" indent="-457200" algn="just" rtl="1">
              <a:lnSpc>
                <a:spcPct val="150000"/>
              </a:lnSpc>
              <a:buFont typeface="+mj-lt"/>
              <a:buAutoNum type="arabicPeriod"/>
            </a:pPr>
            <a:r>
              <a:rPr lang="ar-SA" sz="2000" dirty="0" smtClean="0">
                <a:latin typeface="The Year of Handicrafts" pitchFamily="50" charset="-78"/>
                <a:cs typeface="The Year of Handicrafts" pitchFamily="50" charset="-78"/>
              </a:rPr>
              <a:t>تطور المونتاج الكلاسيكي.</a:t>
            </a:r>
          </a:p>
          <a:p>
            <a:pPr marL="457200" indent="-457200" algn="just" rtl="1">
              <a:lnSpc>
                <a:spcPct val="150000"/>
              </a:lnSpc>
              <a:buFont typeface="+mj-lt"/>
              <a:buAutoNum type="arabicPeriod"/>
            </a:pPr>
            <a:r>
              <a:rPr lang="ar-SA" sz="2000" dirty="0" smtClean="0">
                <a:latin typeface="The Year of Handicrafts" pitchFamily="50" charset="-78"/>
                <a:cs typeface="The Year of Handicrafts" pitchFamily="50" charset="-78"/>
              </a:rPr>
              <a:t>المونتاج </a:t>
            </a:r>
            <a:r>
              <a:rPr lang="ar-SA" sz="2000" dirty="0">
                <a:latin typeface="The Year of Handicrafts" pitchFamily="50" charset="-78"/>
                <a:cs typeface="The Year of Handicrafts" pitchFamily="50" charset="-78"/>
              </a:rPr>
              <a:t>في هوليوود (المدرسة الأمريكية</a:t>
            </a:r>
            <a:r>
              <a:rPr lang="ar-SA" sz="2000" dirty="0" smtClean="0">
                <a:latin typeface="The Year of Handicrafts" pitchFamily="50" charset="-78"/>
                <a:cs typeface="The Year of Handicrafts" pitchFamily="50" charset="-78"/>
              </a:rPr>
              <a:t>).</a:t>
            </a:r>
          </a:p>
          <a:p>
            <a:pPr marL="457200" indent="-457200" algn="just" rtl="1">
              <a:lnSpc>
                <a:spcPct val="150000"/>
              </a:lnSpc>
              <a:buFont typeface="+mj-lt"/>
              <a:buAutoNum type="arabicPeriod"/>
            </a:pPr>
            <a:r>
              <a:rPr lang="ar-SA" sz="2000" dirty="0">
                <a:latin typeface="The Year of Handicrafts" pitchFamily="50" charset="-78"/>
                <a:cs typeface="The Year of Handicrafts" pitchFamily="50" charset="-78"/>
              </a:rPr>
              <a:t>الانتقال من المونتاج الخطي (التقليدي) إلى المونتاج الإلكتروني</a:t>
            </a:r>
            <a:r>
              <a:rPr lang="ar-SA" sz="2000" dirty="0" smtClean="0">
                <a:latin typeface="The Year of Handicrafts" pitchFamily="50" charset="-78"/>
                <a:cs typeface="The Year of Handicrafts" pitchFamily="50" charset="-78"/>
              </a:rPr>
              <a:t>.</a:t>
            </a:r>
          </a:p>
          <a:p>
            <a:pPr marL="457200" indent="-457200" algn="just" rtl="1">
              <a:lnSpc>
                <a:spcPct val="150000"/>
              </a:lnSpc>
              <a:buFont typeface="+mj-lt"/>
              <a:buAutoNum type="arabicPeriod"/>
            </a:pPr>
            <a:r>
              <a:rPr lang="ar-SA" sz="2000" dirty="0">
                <a:latin typeface="The Year of Handicrafts" pitchFamily="50" charset="-78"/>
                <a:cs typeface="The Year of Handicrafts" pitchFamily="50" charset="-78"/>
              </a:rPr>
              <a:t>المونتاج الرقمي (من التسعينيات حتى اليوم</a:t>
            </a:r>
            <a:r>
              <a:rPr lang="ar-SA" sz="2000" dirty="0" smtClean="0">
                <a:latin typeface="The Year of Handicrafts" pitchFamily="50" charset="-78"/>
                <a:cs typeface="The Year of Handicrafts" pitchFamily="50" charset="-78"/>
              </a:rPr>
              <a:t>).</a:t>
            </a:r>
          </a:p>
          <a:p>
            <a:pPr marL="457200" indent="-457200" algn="just" rtl="1">
              <a:lnSpc>
                <a:spcPct val="150000"/>
              </a:lnSpc>
              <a:buFont typeface="+mj-lt"/>
              <a:buAutoNum type="arabicPeriod"/>
            </a:pPr>
            <a:r>
              <a:rPr lang="ar-SA" sz="2000" dirty="0">
                <a:latin typeface="The Year of Handicrafts" pitchFamily="50" charset="-78"/>
                <a:cs typeface="The Year of Handicrafts" pitchFamily="50" charset="-78"/>
              </a:rPr>
              <a:t>المونتاج في عصر الإنترنت ووسائل التواصل </a:t>
            </a:r>
            <a:r>
              <a:rPr lang="ar-SA" sz="2000" dirty="0" smtClean="0">
                <a:latin typeface="The Year of Handicrafts" pitchFamily="50" charset="-78"/>
                <a:cs typeface="The Year of Handicrafts" pitchFamily="50" charset="-78"/>
              </a:rPr>
              <a:t>الاجتماعي.</a:t>
            </a:r>
          </a:p>
          <a:p>
            <a:pPr marL="457200" indent="-457200" algn="just" rtl="1">
              <a:lnSpc>
                <a:spcPct val="150000"/>
              </a:lnSpc>
              <a:buFont typeface="+mj-lt"/>
              <a:buAutoNum type="arabicPeriod"/>
            </a:pPr>
            <a:r>
              <a:rPr lang="ar-SA" sz="2000" dirty="0">
                <a:latin typeface="The Year of Handicrafts" pitchFamily="50" charset="-78"/>
                <a:cs typeface="The Year of Handicrafts" pitchFamily="50" charset="-78"/>
              </a:rPr>
              <a:t>مستقبل المونتاج في ظل الذكاء </a:t>
            </a:r>
            <a:r>
              <a:rPr lang="ar-SA" sz="2000" dirty="0" smtClean="0">
                <a:latin typeface="The Year of Handicrafts" pitchFamily="50" charset="-78"/>
                <a:cs typeface="The Year of Handicrafts" pitchFamily="50" charset="-78"/>
              </a:rPr>
              <a:t>الاصطناعي.</a:t>
            </a:r>
            <a:endParaRPr lang="ar-SA" sz="2000" b="1" dirty="0">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383543520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735391" y="1721910"/>
            <a:ext cx="2909771" cy="523220"/>
          </a:xfrm>
          <a:prstGeom prst="rect">
            <a:avLst/>
          </a:prstGeom>
          <a:noFill/>
        </p:spPr>
        <p:txBody>
          <a:bodyPr wrap="none" rtlCol="0">
            <a:spAutoFit/>
          </a:bodyPr>
          <a:lstStyle/>
          <a:p>
            <a:pPr algn="just" rtl="1"/>
            <a:r>
              <a:rPr lang="ar-SA" sz="2800" b="1" dirty="0">
                <a:solidFill>
                  <a:srgbClr val="00B0F0"/>
                </a:solidFill>
                <a:latin typeface="The Year of Handicrafts" pitchFamily="50" charset="-78"/>
                <a:cs typeface="+mj-cs"/>
              </a:rPr>
              <a:t>البدايات الأولى للمونتاج</a:t>
            </a:r>
            <a:endParaRPr lang="ar-EG" sz="2800" b="1" dirty="0">
              <a:solidFill>
                <a:srgbClr val="00B0F0"/>
              </a:solidFill>
              <a:effectLst>
                <a:outerShdw blurRad="38100" dist="38100" dir="2700000" algn="tl">
                  <a:srgbClr val="000000">
                    <a:alpha val="43137"/>
                  </a:srgbClr>
                </a:outerShdw>
              </a:effectLst>
              <a:latin typeface="Candara Light" panose="020E0502030303020204" pitchFamily="34" charset="0"/>
              <a:cs typeface="+mj-cs"/>
            </a:endParaRP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103304" y="1449264"/>
            <a:ext cx="6541858" cy="4897685"/>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p14:dur="0" advTm="5233"/>
    </mc:Choice>
    <mc:Fallback xmlns="">
      <p:transition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63082" y="1497035"/>
            <a:ext cx="3865656"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النشأة الأولى </a:t>
            </a:r>
            <a:r>
              <a:rPr lang="ar-SA" sz="2400" b="1" dirty="0" smtClean="0">
                <a:solidFill>
                  <a:srgbClr val="00B0F0"/>
                </a:solidFill>
              </a:rPr>
              <a:t>للمونتاج</a:t>
            </a:r>
            <a:endParaRPr lang="ar-SA" sz="2400" b="1" dirty="0">
              <a:solidFill>
                <a:srgbClr val="00B0F0"/>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54288" y="2433813"/>
            <a:ext cx="8417320" cy="3831818"/>
          </a:xfrm>
          <a:prstGeom prst="rect">
            <a:avLst/>
          </a:prstGeom>
          <a:noFill/>
        </p:spPr>
        <p:txBody>
          <a:bodyPr wrap="square" rtlCol="0">
            <a:spAutoFit/>
          </a:bodyPr>
          <a:lstStyle/>
          <a:p>
            <a:pPr algn="r" rtl="1">
              <a:lnSpc>
                <a:spcPct val="150000"/>
              </a:lnSpc>
            </a:pPr>
            <a:r>
              <a:rPr lang="ar-SA" dirty="0" smtClean="0"/>
              <a:t>ترجع </a:t>
            </a:r>
            <a:r>
              <a:rPr lang="ar-SA" dirty="0"/>
              <a:t>بدايات المونتاج إلى أواخر القرن التاسع </a:t>
            </a:r>
            <a:r>
              <a:rPr lang="ar-SA" dirty="0" smtClean="0"/>
              <a:t>عشر، </a:t>
            </a:r>
            <a:r>
              <a:rPr lang="ar-SA" dirty="0"/>
              <a:t>مع نشأة السينما الصامتة، لكن جذوره تمتد إلى تجارب سابقة في تحريك الصور، مثل:</a:t>
            </a:r>
          </a:p>
          <a:p>
            <a:pPr marL="285750" indent="-285750" algn="r" rtl="1">
              <a:lnSpc>
                <a:spcPct val="150000"/>
              </a:lnSpc>
              <a:buFont typeface="Wingdings" panose="05000000000000000000" pitchFamily="2" charset="2"/>
              <a:buChar char="q"/>
            </a:pPr>
            <a:r>
              <a:rPr lang="ar-SA" b="1" dirty="0" smtClean="0"/>
              <a:t> </a:t>
            </a:r>
            <a:r>
              <a:rPr lang="ar-SA" b="1" dirty="0"/>
              <a:t>الزووتروب </a:t>
            </a:r>
            <a:r>
              <a:rPr lang="ar-SA" b="1" dirty="0" smtClean="0"/>
              <a:t>(</a:t>
            </a:r>
            <a:r>
              <a:rPr lang="en-US" b="1" dirty="0" smtClean="0"/>
              <a:t>Zoetrope </a:t>
            </a:r>
            <a:r>
              <a:rPr lang="ar-SA" b="1" dirty="0"/>
              <a:t> </a:t>
            </a:r>
            <a:r>
              <a:rPr lang="ar-SA" b="1" dirty="0" smtClean="0"/>
              <a:t>وأجهزة </a:t>
            </a:r>
            <a:r>
              <a:rPr lang="ar-SA" b="1" dirty="0"/>
              <a:t>الحركة </a:t>
            </a:r>
            <a:r>
              <a:rPr lang="ar-SA" b="1" dirty="0" smtClean="0"/>
              <a:t>المبكرة)</a:t>
            </a:r>
            <a:endParaRPr lang="ar-SA" b="1" dirty="0"/>
          </a:p>
          <a:p>
            <a:pPr algn="r" rtl="1">
              <a:lnSpc>
                <a:spcPct val="150000"/>
              </a:lnSpc>
            </a:pPr>
            <a:r>
              <a:rPr lang="ar-SA" dirty="0"/>
              <a:t>قبل اختراع الكاميرا، اخترع العلماء أجهزة تعتمد على الخداع البصري، مثل الزووتروب والفيناسكوب، والتي كانت تعرض سلسلة من الصور الثابتة بسرعة معينة فتوهم المشاهد بالحركة. هذه الأدوات مهّدت لفكرة تسلسل الصور، وهي أساس المونتاج</a:t>
            </a:r>
            <a:r>
              <a:rPr lang="ar-SA" dirty="0" smtClean="0"/>
              <a:t>.</a:t>
            </a:r>
          </a:p>
          <a:p>
            <a:pPr algn="r" rtl="1">
              <a:lnSpc>
                <a:spcPct val="150000"/>
              </a:lnSpc>
            </a:pPr>
            <a:r>
              <a:rPr lang="en-US" dirty="0">
                <a:hlinkClick r:id="rId3"/>
              </a:rPr>
              <a:t>https://</a:t>
            </a:r>
            <a:r>
              <a:rPr lang="en-US" dirty="0" smtClean="0">
                <a:hlinkClick r:id="rId3"/>
              </a:rPr>
              <a:t>www.youtube.com/watch?v=SqCPFuxhn80</a:t>
            </a:r>
            <a:r>
              <a:rPr lang="ar-SA" dirty="0" smtClean="0"/>
              <a:t> </a:t>
            </a:r>
          </a:p>
          <a:p>
            <a:pPr algn="r" rtl="1">
              <a:lnSpc>
                <a:spcPct val="150000"/>
              </a:lnSpc>
            </a:pPr>
            <a:endParaRPr lang="ar-SA" dirty="0"/>
          </a:p>
          <a:p>
            <a:pPr marL="342900" indent="-342900" algn="just" rtl="1">
              <a:lnSpc>
                <a:spcPct val="150000"/>
              </a:lnSpc>
              <a:buFont typeface="Wingdings" pitchFamily="2" charset="2"/>
              <a:buChar char="Ø"/>
            </a:pPr>
            <a:endParaRPr lang="ar-SA"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2</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5" cstate="hqprint">
            <a:extLst>
              <a:ext uri="{28A0092B-C50C-407E-A947-70E740481C1C}">
                <a14:useLocalDpi xmlns:a14="http://schemas.microsoft.com/office/drawing/2010/main" val="0"/>
              </a:ext>
            </a:extLst>
          </a:blip>
          <a:stretch>
            <a:fillRect/>
          </a:stretch>
        </p:blipFill>
        <p:spPr>
          <a:xfrm>
            <a:off x="8184" y="1307103"/>
            <a:ext cx="3386537" cy="1904927"/>
          </a:xfrm>
          <a:prstGeom prst="rect">
            <a:avLst/>
          </a:prstGeom>
        </p:spPr>
      </p:pic>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95524" y="861247"/>
            <a:ext cx="3865656" cy="577850"/>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النشأة الأولى </a:t>
            </a:r>
            <a:r>
              <a:rPr lang="ar-SA" sz="2400" b="1" dirty="0" smtClean="0">
                <a:solidFill>
                  <a:srgbClr val="00B0F0"/>
                </a:solidFill>
              </a:rPr>
              <a:t>للمونتاج</a:t>
            </a:r>
            <a:endParaRPr lang="ar-SA" sz="2400" b="1" dirty="0">
              <a:solidFill>
                <a:srgbClr val="00B0F0"/>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1177" y="1741017"/>
            <a:ext cx="8417320"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000" b="1" dirty="0" smtClean="0">
                <a:cs typeface="+mj-cs"/>
              </a:rPr>
              <a:t> </a:t>
            </a:r>
            <a:r>
              <a:rPr lang="ar-SA" sz="2000" b="1" dirty="0">
                <a:cs typeface="+mj-cs"/>
              </a:rPr>
              <a:t>السينما الصامتة – المونتاج البدائي</a:t>
            </a:r>
          </a:p>
          <a:p>
            <a:pPr algn="r" rtl="1">
              <a:lnSpc>
                <a:spcPct val="150000"/>
              </a:lnSpc>
            </a:pPr>
            <a:r>
              <a:rPr lang="ar-SA" sz="2000" dirty="0">
                <a:cs typeface="+mj-cs"/>
              </a:rPr>
              <a:t>عند اختراع أول كاميرا سينمائية من قبل الأخوين </a:t>
            </a:r>
            <a:r>
              <a:rPr lang="ar-SA" sz="2000" b="1" dirty="0">
                <a:cs typeface="+mj-cs"/>
              </a:rPr>
              <a:t>لوميير</a:t>
            </a:r>
            <a:r>
              <a:rPr lang="ar-SA" sz="2000" dirty="0">
                <a:cs typeface="+mj-cs"/>
              </a:rPr>
              <a:t> عام 1895، كانت الأفلام تُعرض كما صُوِّرت، دون أي تعديل يُذكر. لكن بعد سنوات قليلة، بدأ المخرجون يدركون إمكانيات التلاعب بالزمن والمكان من خلال ترتيب اللقطات.</a:t>
            </a:r>
          </a:p>
          <a:p>
            <a:pPr algn="r" rtl="1">
              <a:lnSpc>
                <a:spcPct val="150000"/>
              </a:lnSpc>
            </a:pPr>
            <a:r>
              <a:rPr lang="ar-SA" sz="2000" dirty="0">
                <a:cs typeface="+mj-cs"/>
              </a:rPr>
              <a:t>من أوائل من استخدم المونتاج بشكل واعٍ كان المخرج البريطاني </a:t>
            </a:r>
            <a:r>
              <a:rPr lang="ar-SA" sz="2000" b="1" dirty="0">
                <a:cs typeface="+mj-cs"/>
              </a:rPr>
              <a:t>جورج </a:t>
            </a:r>
            <a:r>
              <a:rPr lang="ar-SA" sz="2000" b="1" dirty="0" smtClean="0">
                <a:cs typeface="+mj-cs"/>
              </a:rPr>
              <a:t>ميلييس</a:t>
            </a:r>
            <a:r>
              <a:rPr lang="tr-TR" sz="2000" b="1" dirty="0">
                <a:cs typeface="+mj-cs"/>
              </a:rPr>
              <a:t> (Georges Méliès)</a:t>
            </a:r>
            <a:r>
              <a:rPr lang="ar-SA" sz="2000" dirty="0" smtClean="0">
                <a:cs typeface="+mj-cs"/>
              </a:rPr>
              <a:t>، </a:t>
            </a:r>
            <a:r>
              <a:rPr lang="ar-SA" sz="2000" dirty="0">
                <a:cs typeface="+mj-cs"/>
              </a:rPr>
              <a:t>حيث قام بقَطع وتصميم لقطات لخلق خدع بصرية وقصص خيالية. وكان ذلك نوعًا بدائيًا من المونتاج</a:t>
            </a:r>
            <a:r>
              <a:rPr lang="ar-SA" sz="2000" dirty="0" smtClean="0">
                <a:cs typeface="+mj-cs"/>
              </a:rPr>
              <a:t>.</a:t>
            </a:r>
          </a:p>
          <a:p>
            <a:pPr algn="r" rtl="1">
              <a:lnSpc>
                <a:spcPct val="150000"/>
              </a:lnSpc>
            </a:pPr>
            <a:endParaRPr lang="ar-SA" sz="2000" dirty="0" smtClean="0">
              <a:cs typeface="+mj-cs"/>
            </a:endParaRPr>
          </a:p>
          <a:p>
            <a:pPr algn="r" rtl="1">
              <a:lnSpc>
                <a:spcPct val="150000"/>
              </a:lnSpc>
            </a:pPr>
            <a:r>
              <a:rPr lang="en-US" sz="2000" b="1" dirty="0">
                <a:cs typeface="+mj-cs"/>
                <a:hlinkClick r:id="rId3"/>
              </a:rPr>
              <a:t>http://</a:t>
            </a:r>
            <a:r>
              <a:rPr lang="en-US" sz="2000" b="1" dirty="0" smtClean="0">
                <a:cs typeface="+mj-cs"/>
                <a:hlinkClick r:id="rId3"/>
              </a:rPr>
              <a:t>youtube.com/watch?v=6U5Epi8kZzA</a:t>
            </a:r>
            <a:r>
              <a:rPr lang="ar-SA" sz="2000" b="1" dirty="0" smtClean="0">
                <a:cs typeface="+mj-cs"/>
              </a:rPr>
              <a:t> </a:t>
            </a:r>
            <a:r>
              <a:rPr lang="ar-SA" sz="2000" b="1" dirty="0" smtClean="0">
                <a:cs typeface="+mj-cs"/>
              </a:rPr>
              <a:t> شارلي </a:t>
            </a:r>
            <a:r>
              <a:rPr lang="ar-SA" sz="2000" b="1" dirty="0" smtClean="0">
                <a:cs typeface="+mj-cs"/>
              </a:rPr>
              <a:t>شابلن</a:t>
            </a:r>
            <a:endParaRPr lang="ar-SA" sz="2000" b="1" dirty="0">
              <a:cs typeface="+mj-cs"/>
            </a:endParaRPr>
          </a:p>
          <a:p>
            <a:pPr marL="342900" indent="-342900" algn="just" rtl="1">
              <a:lnSpc>
                <a:spcPct val="150000"/>
              </a:lnSpc>
              <a:buFont typeface="Wingdings" pitchFamily="2" charset="2"/>
              <a:buChar char="Ø"/>
            </a:pPr>
            <a:endParaRPr lang="ar-SA" sz="2000" spc="30" dirty="0">
              <a:latin typeface="Simplified Arabic" pitchFamily="18" charset="-78"/>
              <a:cs typeface="+mj-cs"/>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12719" y="840791"/>
            <a:ext cx="3361099" cy="2149105"/>
          </a:xfrm>
          <a:prstGeom prst="rect">
            <a:avLst/>
          </a:prstGeom>
        </p:spPr>
      </p:pic>
      <p:sp>
        <p:nvSpPr>
          <p:cNvPr id="11" name="Rectangle 10"/>
          <p:cNvSpPr/>
          <p:nvPr/>
        </p:nvSpPr>
        <p:spPr>
          <a:xfrm>
            <a:off x="3385474" y="8407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3454900" y="979048"/>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2</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81238082"/>
      </p:ext>
    </p:extLst>
  </p:cSld>
  <p:clrMapOvr>
    <a:masterClrMapping/>
  </p:clrMapOvr>
  <mc:AlternateContent xmlns:mc="http://schemas.openxmlformats.org/markup-compatibility/2006" xmlns:p14="http://schemas.microsoft.com/office/powerpoint/2010/main">
    <mc:Choice Requires="p14">
      <p:transition p14:dur="0" advTm="343664"/>
    </mc:Choice>
    <mc:Fallback xmlns="">
      <p:transition advTm="3436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628104" y="1622657"/>
            <a:ext cx="7324787" cy="3851421"/>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
        <p:nvSpPr>
          <p:cNvPr id="2" name="Rectangle 1"/>
          <p:cNvSpPr/>
          <p:nvPr/>
        </p:nvSpPr>
        <p:spPr>
          <a:xfrm>
            <a:off x="6049108" y="1370162"/>
            <a:ext cx="4325155" cy="830997"/>
          </a:xfrm>
          <a:prstGeom prst="rect">
            <a:avLst/>
          </a:prstGeom>
        </p:spPr>
        <p:txBody>
          <a:bodyPr wrap="square">
            <a:spAutoFit/>
          </a:bodyPr>
          <a:lstStyle/>
          <a:p>
            <a:pPr algn="ctr" rtl="1"/>
            <a:r>
              <a:rPr lang="ar-SA" sz="2400" b="1" dirty="0">
                <a:solidFill>
                  <a:srgbClr val="00B0F0"/>
                </a:solidFill>
              </a:rPr>
              <a:t>دور الإخوة لوميير وجورج ميليه في </a:t>
            </a:r>
            <a:r>
              <a:rPr lang="ar-SA" sz="2400" b="1" dirty="0" smtClean="0">
                <a:solidFill>
                  <a:srgbClr val="00B0F0"/>
                </a:solidFill>
              </a:rPr>
              <a:t>تطوير أسلوب </a:t>
            </a:r>
            <a:r>
              <a:rPr lang="ar-SA" sz="2400" b="1" dirty="0">
                <a:solidFill>
                  <a:srgbClr val="00B0F0"/>
                </a:solidFill>
              </a:rPr>
              <a:t>السرد البصري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p14:dur="0" advTm="4574"/>
    </mc:Choice>
    <mc:Fallback xmlns="">
      <p:transition advTm="457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7293" y="1290623"/>
            <a:ext cx="3402768" cy="2041661"/>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670820" y="2293529"/>
            <a:ext cx="8417320" cy="4247317"/>
          </a:xfrm>
          <a:prstGeom prst="rect">
            <a:avLst/>
          </a:prstGeom>
          <a:noFill/>
        </p:spPr>
        <p:txBody>
          <a:bodyPr wrap="square" rtlCol="0">
            <a:spAutoFit/>
          </a:bodyPr>
          <a:lstStyle/>
          <a:p>
            <a:pPr algn="r" rtl="1">
              <a:lnSpc>
                <a:spcPct val="150000"/>
              </a:lnSpc>
            </a:pPr>
            <a:r>
              <a:rPr lang="ar-SA" sz="2000" b="1" dirty="0" smtClean="0">
                <a:cs typeface="+mj-cs"/>
              </a:rPr>
              <a:t>من </a:t>
            </a:r>
            <a:r>
              <a:rPr lang="ar-SA" sz="2000" b="1" dirty="0">
                <a:cs typeface="+mj-cs"/>
              </a:rPr>
              <a:t>هم؟</a:t>
            </a:r>
            <a:r>
              <a:rPr lang="ar-SA" sz="2000" dirty="0">
                <a:cs typeface="+mj-cs"/>
              </a:rPr>
              <a:t> أوغوست ولويس لوميير، فرنسيان، يعتبران من مخترعي </a:t>
            </a:r>
            <a:r>
              <a:rPr lang="ar-SA" sz="2000" b="1" dirty="0" smtClean="0">
                <a:cs typeface="+mj-cs"/>
              </a:rPr>
              <a:t>السينماتغراف</a:t>
            </a:r>
            <a:r>
              <a:rPr lang="ar-SA" sz="2000" dirty="0" smtClean="0">
                <a:cs typeface="+mj-cs"/>
              </a:rPr>
              <a:t> </a:t>
            </a:r>
            <a:r>
              <a:rPr lang="ar-SA" sz="2000" dirty="0">
                <a:cs typeface="+mj-cs"/>
              </a:rPr>
              <a:t>عام 1895، وهو أول جهاز يمكنه التصوير والعرض في آنٍ واحد.</a:t>
            </a:r>
          </a:p>
          <a:p>
            <a:pPr algn="r" rtl="1">
              <a:lnSpc>
                <a:spcPct val="150000"/>
              </a:lnSpc>
            </a:pPr>
            <a:r>
              <a:rPr lang="ar-SA" sz="2000" b="1" dirty="0">
                <a:cs typeface="+mj-cs"/>
              </a:rPr>
              <a:t>أسلوب السرد البصري:</a:t>
            </a:r>
            <a:r>
              <a:rPr lang="ar-SA" sz="2000" dirty="0">
                <a:cs typeface="+mj-cs"/>
              </a:rPr>
              <a:t/>
            </a:r>
            <a:br>
              <a:rPr lang="ar-SA" sz="2000" dirty="0">
                <a:cs typeface="+mj-cs"/>
              </a:rPr>
            </a:br>
            <a:r>
              <a:rPr lang="ar-SA" sz="2000" dirty="0">
                <a:cs typeface="+mj-cs"/>
              </a:rPr>
              <a:t>ركّز الإخوة لوميير على </a:t>
            </a:r>
            <a:r>
              <a:rPr lang="ar-SA" sz="2000" b="1" dirty="0">
                <a:cs typeface="+mj-cs"/>
              </a:rPr>
              <a:t>التوثيق الواقعي</a:t>
            </a:r>
            <a:r>
              <a:rPr lang="ar-SA" sz="2000" dirty="0">
                <a:cs typeface="+mj-cs"/>
              </a:rPr>
              <a:t>. أفلامهم لم تكن خيالية أو تمثيلية، بل مشاهد من الحياة اليومية. </a:t>
            </a:r>
            <a:r>
              <a:rPr lang="ar-SA" sz="2000" dirty="0" smtClean="0">
                <a:cs typeface="+mj-cs"/>
              </a:rPr>
              <a:t>مثل:</a:t>
            </a:r>
            <a:r>
              <a:rPr lang="ar-SA" sz="2000" b="1" dirty="0" smtClean="0">
                <a:cs typeface="+mj-cs"/>
              </a:rPr>
              <a:t>خروج </a:t>
            </a:r>
            <a:r>
              <a:rPr lang="ar-SA" sz="2000" b="1" dirty="0">
                <a:cs typeface="+mj-cs"/>
              </a:rPr>
              <a:t>العمال من </a:t>
            </a:r>
            <a:r>
              <a:rPr lang="ar-SA" sz="2000" b="1" dirty="0" smtClean="0">
                <a:cs typeface="+mj-cs"/>
              </a:rPr>
              <a:t>المصنع</a:t>
            </a:r>
            <a:r>
              <a:rPr lang="ar-SA" sz="2000" dirty="0" smtClean="0">
                <a:cs typeface="+mj-cs"/>
              </a:rPr>
              <a:t> - </a:t>
            </a:r>
            <a:r>
              <a:rPr lang="ar-SA" sz="2000" b="1" dirty="0" smtClean="0">
                <a:cs typeface="+mj-cs"/>
              </a:rPr>
              <a:t>وصول </a:t>
            </a:r>
            <a:r>
              <a:rPr lang="ar-SA" sz="2000" b="1" dirty="0">
                <a:cs typeface="+mj-cs"/>
              </a:rPr>
              <a:t>القطار إلى </a:t>
            </a:r>
            <a:r>
              <a:rPr lang="ar-SA" sz="2000" b="1" dirty="0" smtClean="0">
                <a:cs typeface="+mj-cs"/>
              </a:rPr>
              <a:t>المحطة</a:t>
            </a:r>
            <a:r>
              <a:rPr lang="ar-SA" sz="2000" dirty="0" smtClean="0">
                <a:cs typeface="+mj-cs"/>
              </a:rPr>
              <a:t> - </a:t>
            </a:r>
            <a:r>
              <a:rPr lang="ar-SA" sz="2000" b="1" dirty="0" smtClean="0">
                <a:cs typeface="+mj-cs"/>
              </a:rPr>
              <a:t>طفل </a:t>
            </a:r>
            <a:r>
              <a:rPr lang="ar-SA" sz="2000" b="1" dirty="0">
                <a:cs typeface="+mj-cs"/>
              </a:rPr>
              <a:t>يتناول طعامه</a:t>
            </a:r>
            <a:endParaRPr lang="ar-SA" sz="2000" dirty="0">
              <a:cs typeface="+mj-cs"/>
            </a:endParaRPr>
          </a:p>
          <a:p>
            <a:pPr algn="r" rtl="1">
              <a:lnSpc>
                <a:spcPct val="150000"/>
              </a:lnSpc>
            </a:pPr>
            <a:r>
              <a:rPr lang="ar-SA" sz="2000" b="1" dirty="0">
                <a:solidFill>
                  <a:srgbClr val="00B0F0"/>
                </a:solidFill>
                <a:cs typeface="+mj-cs"/>
              </a:rPr>
              <a:t>أثرهم في السرد </a:t>
            </a:r>
            <a:r>
              <a:rPr lang="ar-SA" sz="2000" b="1" dirty="0" smtClean="0">
                <a:solidFill>
                  <a:srgbClr val="00B0F0"/>
                </a:solidFill>
                <a:cs typeface="+mj-cs"/>
              </a:rPr>
              <a:t>البصري:</a:t>
            </a:r>
            <a:r>
              <a:rPr lang="ar-SA" sz="2000" dirty="0" smtClean="0">
                <a:solidFill>
                  <a:srgbClr val="00B0F0"/>
                </a:solidFill>
                <a:cs typeface="+mj-cs"/>
              </a:rPr>
              <a:t> </a:t>
            </a:r>
            <a:r>
              <a:rPr lang="ar-SA" sz="2000" dirty="0" smtClean="0">
                <a:cs typeface="+mj-cs"/>
              </a:rPr>
              <a:t>وضعوا </a:t>
            </a:r>
            <a:r>
              <a:rPr lang="ar-SA" sz="2000" b="1" dirty="0">
                <a:cs typeface="+mj-cs"/>
              </a:rPr>
              <a:t>أساس الواقعية السينمائية</a:t>
            </a:r>
            <a:r>
              <a:rPr lang="ar-SA" sz="2000" dirty="0">
                <a:cs typeface="+mj-cs"/>
              </a:rPr>
              <a:t>.</a:t>
            </a:r>
          </a:p>
          <a:p>
            <a:pPr lvl="1" algn="r" rtl="1">
              <a:lnSpc>
                <a:spcPct val="150000"/>
              </a:lnSpc>
            </a:pPr>
            <a:r>
              <a:rPr lang="ar-SA" sz="2000" dirty="0">
                <a:cs typeface="+mj-cs"/>
              </a:rPr>
              <a:t>جعلوا من الكاميرا أداة لرصد الواقع، وليس مجرد وسيلة ترفيه.</a:t>
            </a:r>
          </a:p>
          <a:p>
            <a:pPr lvl="1" algn="r" rtl="1">
              <a:lnSpc>
                <a:spcPct val="150000"/>
              </a:lnSpc>
            </a:pPr>
            <a:r>
              <a:rPr lang="ar-SA" sz="2000" dirty="0">
                <a:cs typeface="+mj-cs"/>
              </a:rPr>
              <a:t>ساهموا في تعريف الجمهور بقوة الصورة كوسيلة لسرد القصص دون حوار أو تعليق.</a:t>
            </a:r>
          </a:p>
          <a:p>
            <a:pPr marL="285750" indent="-285750" algn="r" rtl="1">
              <a:lnSpc>
                <a:spcPct val="150000"/>
              </a:lnSpc>
              <a:buFont typeface="Wingdings" panose="05000000000000000000" pitchFamily="2" charset="2"/>
              <a:buChar char="q"/>
            </a:pPr>
            <a:r>
              <a:rPr lang="en-US" sz="2000" dirty="0">
                <a:cs typeface="+mj-cs"/>
                <a:hlinkClick r:id="rId4"/>
              </a:rPr>
              <a:t>https://</a:t>
            </a:r>
            <a:r>
              <a:rPr lang="en-US" sz="2000" dirty="0" smtClean="0">
                <a:cs typeface="+mj-cs"/>
                <a:hlinkClick r:id="rId4"/>
              </a:rPr>
              <a:t>www.youtube.com/shorts/hoqKv_AqgnI</a:t>
            </a:r>
            <a:r>
              <a:rPr lang="ar-SA" sz="2000" dirty="0" smtClean="0">
                <a:cs typeface="+mj-cs"/>
              </a:rPr>
              <a:t> </a:t>
            </a:r>
            <a:r>
              <a:rPr lang="ar-SA" sz="2000" b="1" dirty="0" smtClean="0">
                <a:cs typeface="+mj-cs"/>
              </a:rPr>
              <a:t>اول فلم في التاريخ</a:t>
            </a:r>
            <a:endParaRPr lang="ar-SA" sz="2000" b="1" dirty="0">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3837" y="141536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6170597" y="1412953"/>
            <a:ext cx="4837372" cy="461665"/>
          </a:xfrm>
          <a:prstGeom prst="rect">
            <a:avLst/>
          </a:prstGeom>
          <a:noFill/>
        </p:spPr>
        <p:txBody>
          <a:bodyPr wrap="square" rtlCol="0">
            <a:spAutoFit/>
          </a:bodyPr>
          <a:lstStyle/>
          <a:p>
            <a:pPr algn="r" rtl="1"/>
            <a:r>
              <a:rPr lang="ar-SA" sz="2400" b="1" dirty="0">
                <a:solidFill>
                  <a:srgbClr val="00B0F0"/>
                </a:solidFill>
                <a:cs typeface="+mj-cs"/>
              </a:rPr>
              <a:t>الإخوة لوميير – رواد "الواقع" في السينما</a:t>
            </a:r>
          </a:p>
        </p:txBody>
      </p:sp>
    </p:spTree>
    <p:extLst>
      <p:ext uri="{BB962C8B-B14F-4D97-AF65-F5344CB8AC3E}">
        <p14:creationId xmlns:p14="http://schemas.microsoft.com/office/powerpoint/2010/main" val="1436697653"/>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315136" y="2389058"/>
            <a:ext cx="8417320" cy="4247317"/>
          </a:xfrm>
          <a:prstGeom prst="rect">
            <a:avLst/>
          </a:prstGeom>
          <a:noFill/>
        </p:spPr>
        <p:txBody>
          <a:bodyPr wrap="square" rtlCol="0">
            <a:spAutoFit/>
          </a:bodyPr>
          <a:lstStyle/>
          <a:p>
            <a:pPr algn="r" rtl="1">
              <a:lnSpc>
                <a:spcPct val="150000"/>
              </a:lnSpc>
            </a:pPr>
            <a:r>
              <a:rPr lang="ar-SA" b="1" dirty="0" smtClean="0">
                <a:cs typeface="+mj-cs"/>
              </a:rPr>
              <a:t>هو</a:t>
            </a:r>
            <a:r>
              <a:rPr lang="ar-SA" b="1" dirty="0">
                <a:cs typeface="+mj-cs"/>
              </a:rPr>
              <a:t>؟</a:t>
            </a:r>
            <a:r>
              <a:rPr lang="ar-SA" dirty="0">
                <a:cs typeface="+mj-cs"/>
              </a:rPr>
              <a:t> ساحر فرنسي تحول إلى مخرج أفلام، يُعد أول من أدخل </a:t>
            </a:r>
            <a:r>
              <a:rPr lang="ar-SA" b="1" dirty="0">
                <a:cs typeface="+mj-cs"/>
              </a:rPr>
              <a:t>الخيال البصري والخدع السينمائية</a:t>
            </a:r>
            <a:r>
              <a:rPr lang="ar-SA" dirty="0">
                <a:cs typeface="+mj-cs"/>
              </a:rPr>
              <a:t> إلى الشاشة.</a:t>
            </a:r>
          </a:p>
          <a:p>
            <a:pPr algn="r" rtl="1">
              <a:lnSpc>
                <a:spcPct val="150000"/>
              </a:lnSpc>
            </a:pPr>
            <a:r>
              <a:rPr lang="ar-SA" b="1" dirty="0">
                <a:cs typeface="+mj-cs"/>
              </a:rPr>
              <a:t>أشهر </a:t>
            </a:r>
            <a:r>
              <a:rPr lang="ar-SA" b="1" dirty="0" smtClean="0">
                <a:cs typeface="+mj-cs"/>
              </a:rPr>
              <a:t>أعماله:</a:t>
            </a:r>
            <a:r>
              <a:rPr lang="ar-SA" dirty="0" smtClean="0">
                <a:cs typeface="+mj-cs"/>
              </a:rPr>
              <a:t> </a:t>
            </a:r>
            <a:r>
              <a:rPr lang="ar-SA" b="1" dirty="0" smtClean="0">
                <a:cs typeface="+mj-cs"/>
              </a:rPr>
              <a:t>رحلة </a:t>
            </a:r>
            <a:r>
              <a:rPr lang="ar-SA" b="1" dirty="0">
                <a:cs typeface="+mj-cs"/>
              </a:rPr>
              <a:t>إلى القمر (1902)</a:t>
            </a:r>
            <a:r>
              <a:rPr lang="ar-SA" dirty="0">
                <a:cs typeface="+mj-cs"/>
              </a:rPr>
              <a:t/>
            </a:r>
            <a:br>
              <a:rPr lang="ar-SA" dirty="0">
                <a:cs typeface="+mj-cs"/>
              </a:rPr>
            </a:br>
            <a:r>
              <a:rPr lang="ar-SA" dirty="0">
                <a:cs typeface="+mj-cs"/>
              </a:rPr>
              <a:t>أول فيلم خيال علمي في التاريخ.</a:t>
            </a:r>
          </a:p>
          <a:p>
            <a:pPr algn="r" rtl="1">
              <a:lnSpc>
                <a:spcPct val="150000"/>
              </a:lnSpc>
            </a:pPr>
            <a:r>
              <a:rPr lang="ar-SA" b="1" dirty="0">
                <a:cs typeface="+mj-cs"/>
              </a:rPr>
              <a:t>أسلوب السرد </a:t>
            </a:r>
            <a:r>
              <a:rPr lang="ar-SA" b="1" dirty="0" smtClean="0">
                <a:cs typeface="+mj-cs"/>
              </a:rPr>
              <a:t>البصري:</a:t>
            </a:r>
            <a:r>
              <a:rPr lang="ar-SA" dirty="0" smtClean="0">
                <a:cs typeface="+mj-cs"/>
              </a:rPr>
              <a:t> استخدم </a:t>
            </a:r>
            <a:r>
              <a:rPr lang="ar-SA" dirty="0">
                <a:cs typeface="+mj-cs"/>
              </a:rPr>
              <a:t>مشاهد تمثيلية </a:t>
            </a:r>
            <a:r>
              <a:rPr lang="ar-SA" dirty="0" smtClean="0">
                <a:cs typeface="+mj-cs"/>
              </a:rPr>
              <a:t>وسينوغرافيا </a:t>
            </a:r>
            <a:r>
              <a:rPr lang="ar-SA" dirty="0">
                <a:cs typeface="+mj-cs"/>
              </a:rPr>
              <a:t>معقدة لخلق عوالم </a:t>
            </a:r>
            <a:r>
              <a:rPr lang="ar-SA" dirty="0" smtClean="0">
                <a:cs typeface="+mj-cs"/>
              </a:rPr>
              <a:t>خيالية. اعتمد </a:t>
            </a:r>
            <a:r>
              <a:rPr lang="ar-SA" dirty="0">
                <a:cs typeface="+mj-cs"/>
              </a:rPr>
              <a:t>على </a:t>
            </a:r>
            <a:r>
              <a:rPr lang="ar-SA" b="1" dirty="0">
                <a:cs typeface="+mj-cs"/>
              </a:rPr>
              <a:t>المونتاج والخدع البصرية</a:t>
            </a:r>
            <a:r>
              <a:rPr lang="ar-SA" dirty="0">
                <a:cs typeface="+mj-cs"/>
              </a:rPr>
              <a:t> </a:t>
            </a:r>
            <a:r>
              <a:rPr lang="ar-SA" dirty="0" smtClean="0">
                <a:cs typeface="+mj-cs"/>
              </a:rPr>
              <a:t>مثل: التلاشي التدريجي - الظهور </a:t>
            </a:r>
            <a:r>
              <a:rPr lang="ar-SA" dirty="0">
                <a:cs typeface="+mj-cs"/>
              </a:rPr>
              <a:t>والاختفاء </a:t>
            </a:r>
            <a:r>
              <a:rPr lang="ar-SA" dirty="0" smtClean="0">
                <a:cs typeface="+mj-cs"/>
              </a:rPr>
              <a:t>المفاجئ - التوقف </a:t>
            </a:r>
            <a:r>
              <a:rPr lang="ar-SA" dirty="0">
                <a:cs typeface="+mj-cs"/>
              </a:rPr>
              <a:t>والتصوير المتكرر</a:t>
            </a:r>
          </a:p>
          <a:p>
            <a:pPr algn="r" rtl="1">
              <a:lnSpc>
                <a:spcPct val="150000"/>
              </a:lnSpc>
            </a:pPr>
            <a:r>
              <a:rPr lang="ar-SA" b="1" dirty="0">
                <a:cs typeface="+mj-cs"/>
              </a:rPr>
              <a:t>أثره في السرد البصري:</a:t>
            </a:r>
            <a:endParaRPr lang="ar-SA" dirty="0">
              <a:cs typeface="+mj-cs"/>
            </a:endParaRPr>
          </a:p>
          <a:p>
            <a:pPr marL="742950" lvl="1" indent="-285750" algn="r" rtl="1">
              <a:lnSpc>
                <a:spcPct val="150000"/>
              </a:lnSpc>
              <a:buFont typeface="Arial" panose="020B0604020202020204" pitchFamily="34" charset="0"/>
              <a:buChar char="•"/>
            </a:pPr>
            <a:r>
              <a:rPr lang="ar-SA" dirty="0" smtClean="0">
                <a:cs typeface="+mj-cs"/>
              </a:rPr>
              <a:t>فتح باب استخدام السينما في </a:t>
            </a:r>
            <a:r>
              <a:rPr lang="ar-SA" b="1" dirty="0" smtClean="0">
                <a:cs typeface="+mj-cs"/>
              </a:rPr>
              <a:t>سرد القصص الخيالية</a:t>
            </a:r>
            <a:r>
              <a:rPr lang="ar-SA" dirty="0" smtClean="0">
                <a:cs typeface="+mj-cs"/>
              </a:rPr>
              <a:t> وليس فقط الواقعية.</a:t>
            </a:r>
          </a:p>
          <a:p>
            <a:pPr marL="742950" lvl="1" indent="-285750" algn="r" rtl="1">
              <a:lnSpc>
                <a:spcPct val="150000"/>
              </a:lnSpc>
              <a:buFont typeface="Arial" panose="020B0604020202020204" pitchFamily="34" charset="0"/>
              <a:buChar char="•"/>
            </a:pPr>
            <a:r>
              <a:rPr lang="ar-SA" dirty="0" smtClean="0">
                <a:cs typeface="+mj-cs"/>
              </a:rPr>
              <a:t>حول الفيلم من أداة توثيق إلى أداة </a:t>
            </a:r>
            <a:r>
              <a:rPr lang="ar-SA" b="1" dirty="0" smtClean="0">
                <a:cs typeface="+mj-cs"/>
              </a:rPr>
              <a:t>سرد فني مبتكر</a:t>
            </a:r>
            <a:r>
              <a:rPr lang="ar-SA" dirty="0" smtClean="0">
                <a:cs typeface="+mj-cs"/>
              </a:rPr>
              <a:t>.</a:t>
            </a:r>
          </a:p>
          <a:p>
            <a:pPr marL="742950" lvl="1" indent="-285750" algn="r" rtl="1">
              <a:lnSpc>
                <a:spcPct val="150000"/>
              </a:lnSpc>
              <a:buFont typeface="Arial" panose="020B0604020202020204" pitchFamily="34" charset="0"/>
              <a:buChar char="•"/>
            </a:pPr>
            <a:r>
              <a:rPr lang="ar-SA" dirty="0" smtClean="0">
                <a:cs typeface="+mj-cs"/>
              </a:rPr>
              <a:t>مهد الطريق للسينما كفن شامل يجمع بين القصة، الصورة، التأثيرات، والتمثيل.</a:t>
            </a:r>
          </a:p>
          <a:p>
            <a:pPr lvl="1" algn="r" rtl="1">
              <a:lnSpc>
                <a:spcPct val="150000"/>
              </a:lnSpc>
            </a:pPr>
            <a:r>
              <a:rPr lang="en-US" dirty="0">
                <a:cs typeface="+mj-cs"/>
                <a:hlinkClick r:id="rId4"/>
              </a:rPr>
              <a:t>https://</a:t>
            </a:r>
            <a:r>
              <a:rPr lang="en-US" dirty="0" smtClean="0">
                <a:cs typeface="+mj-cs"/>
                <a:hlinkClick r:id="rId4"/>
              </a:rPr>
              <a:t>www.youtube.com/watch?v=1dLYKhFlqb0</a:t>
            </a:r>
            <a:r>
              <a:rPr lang="ar-SA" dirty="0" smtClean="0">
                <a:cs typeface="+mj-cs"/>
              </a:rPr>
              <a:t> </a:t>
            </a:r>
            <a:r>
              <a:rPr lang="ar-SA" b="1" dirty="0" smtClean="0">
                <a:cs typeface="+mj-cs"/>
              </a:rPr>
              <a:t>فلم رحلة الى القمر</a:t>
            </a: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73059E2B-C21B-6BE2-C43F-39FC15FF2AA5}"/>
              </a:ext>
            </a:extLst>
          </p:cNvPr>
          <p:cNvSpPr txBox="1"/>
          <p:nvPr/>
        </p:nvSpPr>
        <p:spPr>
          <a:xfrm>
            <a:off x="4730261" y="1461597"/>
            <a:ext cx="6339254" cy="586699"/>
          </a:xfrm>
          <a:prstGeom prst="rect">
            <a:avLst/>
          </a:prstGeom>
          <a:noFill/>
        </p:spPr>
        <p:txBody>
          <a:bodyPr wrap="square" rtlCol="0">
            <a:spAutoFit/>
          </a:bodyPr>
          <a:lstStyle/>
          <a:p>
            <a:pPr algn="r" rtl="1">
              <a:lnSpc>
                <a:spcPct val="150000"/>
              </a:lnSpc>
            </a:pPr>
            <a:r>
              <a:rPr lang="ar-SA" sz="2400" b="1" dirty="0">
                <a:solidFill>
                  <a:srgbClr val="00B0F0"/>
                </a:solidFill>
              </a:rPr>
              <a:t>جورج ميليه </a:t>
            </a:r>
            <a:r>
              <a:rPr lang="tr-TR" sz="2400" b="1" dirty="0">
                <a:solidFill>
                  <a:srgbClr val="00B0F0"/>
                </a:solidFill>
              </a:rPr>
              <a:t>(</a:t>
            </a:r>
            <a:r>
              <a:rPr lang="en-US" sz="2400" dirty="0">
                <a:solidFill>
                  <a:srgbClr val="00B0F0"/>
                </a:solidFill>
              </a:rPr>
              <a:t>Georges </a:t>
            </a:r>
            <a:r>
              <a:rPr lang="en-US" sz="2400" dirty="0" err="1">
                <a:solidFill>
                  <a:srgbClr val="00B0F0"/>
                </a:solidFill>
              </a:rPr>
              <a:t>Méliès</a:t>
            </a:r>
            <a:r>
              <a:rPr lang="tr-TR" sz="2400" dirty="0">
                <a:solidFill>
                  <a:srgbClr val="00B0F0"/>
                </a:solidFill>
              </a:rPr>
              <a:t>)</a:t>
            </a:r>
            <a:r>
              <a:rPr lang="en-US" sz="2400" dirty="0">
                <a:solidFill>
                  <a:srgbClr val="00B0F0"/>
                </a:solidFill>
              </a:rPr>
              <a:t> </a:t>
            </a:r>
            <a:r>
              <a:rPr lang="ar-SA" sz="2400" b="1" dirty="0" smtClean="0">
                <a:solidFill>
                  <a:srgbClr val="00B0F0"/>
                </a:solidFill>
              </a:rPr>
              <a:t>– رائد </a:t>
            </a:r>
            <a:r>
              <a:rPr lang="ar-SA" sz="2400" b="1" dirty="0">
                <a:solidFill>
                  <a:srgbClr val="00B0F0"/>
                </a:solidFill>
              </a:rPr>
              <a:t>"الخيال" في السينما</a:t>
            </a:r>
          </a:p>
        </p:txBody>
      </p:sp>
    </p:spTree>
    <p:extLst>
      <p:ext uri="{BB962C8B-B14F-4D97-AF65-F5344CB8AC3E}">
        <p14:creationId xmlns:p14="http://schemas.microsoft.com/office/powerpoint/2010/main" val="128950236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3681" cy="2550450"/>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27911" y="2360227"/>
            <a:ext cx="8417320" cy="3785652"/>
          </a:xfrm>
          <a:prstGeom prst="rect">
            <a:avLst/>
          </a:prstGeom>
          <a:noFill/>
        </p:spPr>
        <p:txBody>
          <a:bodyPr wrap="square" rtlCol="0">
            <a:spAutoFit/>
          </a:bodyPr>
          <a:lstStyle/>
          <a:p>
            <a:pPr algn="r" rtl="1">
              <a:lnSpc>
                <a:spcPct val="150000"/>
              </a:lnSpc>
            </a:pPr>
            <a:r>
              <a:rPr lang="ar-SA" sz="2000" b="1" dirty="0" smtClean="0">
                <a:cs typeface="+mj-cs"/>
              </a:rPr>
              <a:t>1</a:t>
            </a:r>
            <a:r>
              <a:rPr lang="ar-SA" sz="2000" b="1" dirty="0">
                <a:cs typeface="+mj-cs"/>
              </a:rPr>
              <a:t>. </a:t>
            </a:r>
            <a:r>
              <a:rPr lang="ar-SA" sz="2000" b="1" dirty="0" smtClean="0">
                <a:cs typeface="+mj-cs"/>
              </a:rPr>
              <a:t>البدايات </a:t>
            </a:r>
            <a:r>
              <a:rPr lang="ar-SA" sz="2000" b="1" dirty="0">
                <a:cs typeface="+mj-cs"/>
              </a:rPr>
              <a:t>– مونتاج الواقع والبساطة</a:t>
            </a:r>
          </a:p>
          <a:p>
            <a:pPr algn="r" rtl="1">
              <a:lnSpc>
                <a:spcPct val="150000"/>
              </a:lnSpc>
            </a:pPr>
            <a:r>
              <a:rPr lang="ar-SA" sz="2000" dirty="0">
                <a:cs typeface="+mj-cs"/>
              </a:rPr>
              <a:t>في بداية القرن العشرين، كانت الأفلام تُعرض بشكل خطي وبسيط.</a:t>
            </a:r>
          </a:p>
          <a:p>
            <a:pPr algn="r" rtl="1">
              <a:lnSpc>
                <a:spcPct val="150000"/>
              </a:lnSpc>
            </a:pPr>
            <a:r>
              <a:rPr lang="ar-SA" sz="2000" dirty="0">
                <a:cs typeface="+mj-cs"/>
              </a:rPr>
              <a:t>كان المونتاج يُستخدم فقط لربط اللقطات كما صُورت دون أي تلاعب زمني أو مكاني.</a:t>
            </a:r>
          </a:p>
          <a:p>
            <a:pPr algn="r" rtl="1">
              <a:lnSpc>
                <a:spcPct val="150000"/>
              </a:lnSpc>
            </a:pPr>
            <a:r>
              <a:rPr lang="ar-SA" sz="2000" dirty="0">
                <a:cs typeface="+mj-cs"/>
              </a:rPr>
              <a:t>ظهرت تجارب بدائية للمونتاج مع مخرجين مثل:</a:t>
            </a:r>
          </a:p>
          <a:p>
            <a:pPr marL="800100" lvl="1" indent="-342900" algn="r" rtl="1">
              <a:lnSpc>
                <a:spcPct val="150000"/>
              </a:lnSpc>
              <a:buFont typeface="Arial" panose="020B0604020202020204" pitchFamily="34" charset="0"/>
              <a:buChar char="•"/>
            </a:pPr>
            <a:r>
              <a:rPr lang="ar-SA" sz="2000" b="1" dirty="0">
                <a:cs typeface="+mj-cs"/>
              </a:rPr>
              <a:t>جورج </a:t>
            </a:r>
            <a:r>
              <a:rPr lang="ar-SA" sz="2000" b="1" dirty="0" smtClean="0">
                <a:cs typeface="+mj-cs"/>
              </a:rPr>
              <a:t>ميليه</a:t>
            </a:r>
            <a:r>
              <a:rPr lang="tr-TR" sz="2000" b="1" dirty="0" smtClean="0">
                <a:cs typeface="+mj-cs"/>
              </a:rPr>
              <a:t> (</a:t>
            </a:r>
            <a:r>
              <a:rPr lang="en-US" sz="2000" dirty="0" smtClean="0">
                <a:cs typeface="+mj-cs"/>
              </a:rPr>
              <a:t>Georges </a:t>
            </a:r>
            <a:r>
              <a:rPr lang="en-US" sz="2000" dirty="0" err="1" smtClean="0">
                <a:cs typeface="+mj-cs"/>
              </a:rPr>
              <a:t>Méliès</a:t>
            </a:r>
            <a:r>
              <a:rPr lang="tr-TR" sz="2000" dirty="0" smtClean="0">
                <a:cs typeface="+mj-cs"/>
              </a:rPr>
              <a:t>)</a:t>
            </a:r>
            <a:r>
              <a:rPr lang="en-US" sz="2000" dirty="0" smtClean="0">
                <a:cs typeface="+mj-cs"/>
              </a:rPr>
              <a:t> </a:t>
            </a:r>
            <a:r>
              <a:rPr lang="tr-TR" sz="2000" dirty="0" smtClean="0">
                <a:cs typeface="+mj-cs"/>
              </a:rPr>
              <a:t> </a:t>
            </a:r>
            <a:r>
              <a:rPr lang="ar-SA" sz="2000" dirty="0" smtClean="0">
                <a:cs typeface="+mj-cs"/>
              </a:rPr>
              <a:t>الذي </a:t>
            </a:r>
            <a:r>
              <a:rPr lang="ar-SA" sz="2000" dirty="0">
                <a:cs typeface="+mj-cs"/>
              </a:rPr>
              <a:t>استخدم المونتاج للخدع السحرية.</a:t>
            </a:r>
          </a:p>
          <a:p>
            <a:pPr marL="800100" lvl="1" indent="-342900" algn="r" rtl="1">
              <a:lnSpc>
                <a:spcPct val="150000"/>
              </a:lnSpc>
              <a:buFont typeface="Arial" panose="020B0604020202020204" pitchFamily="34" charset="0"/>
              <a:buChar char="•"/>
            </a:pPr>
            <a:r>
              <a:rPr lang="ar-SA" sz="2000" b="1" dirty="0">
                <a:cs typeface="+mj-cs"/>
              </a:rPr>
              <a:t>إدوين بورتر</a:t>
            </a:r>
            <a:r>
              <a:rPr lang="ar-SA" sz="2000" dirty="0">
                <a:cs typeface="+mj-cs"/>
              </a:rPr>
              <a:t> </a:t>
            </a:r>
            <a:r>
              <a:rPr lang="tr-TR" sz="2000" dirty="0" smtClean="0">
                <a:cs typeface="+mj-cs"/>
              </a:rPr>
              <a:t> (</a:t>
            </a:r>
            <a:r>
              <a:rPr lang="en-US" sz="2000" dirty="0" smtClean="0">
                <a:cs typeface="+mj-cs"/>
              </a:rPr>
              <a:t>Edwin </a:t>
            </a:r>
            <a:r>
              <a:rPr lang="en-US" sz="2000" dirty="0">
                <a:cs typeface="+mj-cs"/>
              </a:rPr>
              <a:t>Porter </a:t>
            </a:r>
            <a:r>
              <a:rPr lang="tr-TR" sz="2000" dirty="0" smtClean="0">
                <a:cs typeface="+mj-cs"/>
              </a:rPr>
              <a:t>)</a:t>
            </a:r>
            <a:r>
              <a:rPr lang="ar-SA" sz="2000" dirty="0" smtClean="0">
                <a:cs typeface="+mj-cs"/>
              </a:rPr>
              <a:t>في </a:t>
            </a:r>
            <a:r>
              <a:rPr lang="ar-SA" sz="2000" dirty="0">
                <a:cs typeface="+mj-cs"/>
              </a:rPr>
              <a:t>فيلمه الشهير </a:t>
            </a:r>
            <a:r>
              <a:rPr lang="ar-SA" sz="2000" i="1" dirty="0">
                <a:cs typeface="+mj-cs"/>
              </a:rPr>
              <a:t>"سطو على القطار"</a:t>
            </a:r>
            <a:r>
              <a:rPr lang="ar-SA" sz="2000" dirty="0">
                <a:cs typeface="+mj-cs"/>
              </a:rPr>
              <a:t> (1903</a:t>
            </a:r>
            <a:r>
              <a:rPr lang="ar-SA" sz="2000" dirty="0" smtClean="0">
                <a:cs typeface="+mj-cs"/>
              </a:rPr>
              <a:t>) </a:t>
            </a:r>
            <a:r>
              <a:rPr lang="ar-SA" sz="2000" dirty="0">
                <a:cs typeface="+mj-cs"/>
              </a:rPr>
              <a:t>حيث استخدم المونتاج لتغيير الزمن والمكان</a:t>
            </a:r>
            <a:r>
              <a:rPr lang="ar-SA" sz="2000" dirty="0" smtClean="0">
                <a:cs typeface="+mj-cs"/>
              </a:rPr>
              <a:t>.</a:t>
            </a:r>
          </a:p>
          <a:p>
            <a:pPr lvl="1" algn="r" rtl="1">
              <a:lnSpc>
                <a:spcPct val="150000"/>
              </a:lnSpc>
            </a:pPr>
            <a:r>
              <a:rPr lang="en-US" sz="2000" dirty="0">
                <a:cs typeface="+mj-cs"/>
                <a:hlinkClick r:id="rId4"/>
              </a:rPr>
              <a:t>https://</a:t>
            </a:r>
            <a:r>
              <a:rPr lang="en-US" sz="2000" dirty="0" smtClean="0">
                <a:cs typeface="+mj-cs"/>
                <a:hlinkClick r:id="rId4"/>
              </a:rPr>
              <a:t>www.youtube.com/watch?v=cT6Pz9t89Lk</a:t>
            </a:r>
            <a:r>
              <a:rPr lang="ar-SA" sz="2000" dirty="0" smtClean="0">
                <a:cs typeface="+mj-cs"/>
              </a:rPr>
              <a:t> فلم السطو على القطار </a:t>
            </a: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577850"/>
          </a:xfrm>
          <a:prstGeom prst="rect">
            <a:avLst/>
          </a:prstGeom>
          <a:noFill/>
        </p:spPr>
        <p:txBody>
          <a:bodyPr wrap="square" rtlCol="0">
            <a:spAutoFit/>
          </a:bodyPr>
          <a:lstStyle/>
          <a:p>
            <a:pPr algn="r" rtl="1">
              <a:lnSpc>
                <a:spcPct val="150000"/>
              </a:lnSpc>
            </a:pPr>
            <a:r>
              <a:rPr lang="ar-SA" sz="2400" b="1" dirty="0">
                <a:solidFill>
                  <a:srgbClr val="00B0F0"/>
                </a:solidFill>
              </a:rPr>
              <a:t>تطور المونتاج الكلاسيكي</a:t>
            </a:r>
          </a:p>
        </p:txBody>
      </p:sp>
    </p:spTree>
    <p:extLst>
      <p:ext uri="{BB962C8B-B14F-4D97-AF65-F5344CB8AC3E}">
        <p14:creationId xmlns:p14="http://schemas.microsoft.com/office/powerpoint/2010/main" val="451500071"/>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4333118"/>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19119" y="2146482"/>
            <a:ext cx="8417320" cy="5170646"/>
          </a:xfrm>
          <a:prstGeom prst="rect">
            <a:avLst/>
          </a:prstGeom>
          <a:noFill/>
        </p:spPr>
        <p:txBody>
          <a:bodyPr wrap="square" rtlCol="0">
            <a:spAutoFit/>
          </a:bodyPr>
          <a:lstStyle/>
          <a:p>
            <a:pPr algn="r" rtl="1">
              <a:lnSpc>
                <a:spcPct val="150000"/>
              </a:lnSpc>
            </a:pPr>
            <a:r>
              <a:rPr lang="ar-SA" sz="2000" b="1" dirty="0" smtClean="0">
                <a:cs typeface="+mj-cs"/>
              </a:rPr>
              <a:t>2.</a:t>
            </a:r>
            <a:r>
              <a:rPr lang="en-US" sz="2000" b="1" dirty="0" smtClean="0">
                <a:cs typeface="+mj-cs"/>
              </a:rPr>
              <a:t> </a:t>
            </a:r>
            <a:r>
              <a:rPr lang="ar-SA" sz="2000" b="1" dirty="0">
                <a:cs typeface="+mj-cs"/>
              </a:rPr>
              <a:t>المدرسة السوفييتية – نظرية المونتاج</a:t>
            </a:r>
          </a:p>
          <a:p>
            <a:pPr algn="r" rtl="1">
              <a:lnSpc>
                <a:spcPct val="150000"/>
              </a:lnSpc>
            </a:pPr>
            <a:r>
              <a:rPr lang="ar-SA" sz="2000" dirty="0" smtClean="0">
                <a:cs typeface="+mj-cs"/>
              </a:rPr>
              <a:t> </a:t>
            </a:r>
            <a:r>
              <a:rPr lang="ar-SA" sz="2000" dirty="0">
                <a:cs typeface="+mj-cs"/>
              </a:rPr>
              <a:t>عشرينيات القرن العشرين، ظهر مخرجون روس مثل:</a:t>
            </a:r>
          </a:p>
          <a:p>
            <a:pPr lvl="1" algn="r" rtl="1">
              <a:lnSpc>
                <a:spcPct val="150000"/>
              </a:lnSpc>
            </a:pPr>
            <a:r>
              <a:rPr lang="ar-SA" sz="2000" b="1" dirty="0" smtClean="0">
                <a:cs typeface="+mj-cs"/>
              </a:rPr>
              <a:t>سيرجي آيزنشتاين</a:t>
            </a:r>
            <a:r>
              <a:rPr lang="tr-TR" sz="2000" b="1" dirty="0">
                <a:cs typeface="+mj-cs"/>
              </a:rPr>
              <a:t>    Sergei </a:t>
            </a:r>
            <a:r>
              <a:rPr lang="tr-TR" sz="2000" b="1" dirty="0" smtClean="0">
                <a:cs typeface="+mj-cs"/>
              </a:rPr>
              <a:t>Eisenstein              </a:t>
            </a:r>
            <a:endParaRPr lang="ar-SA" sz="2000" dirty="0" smtClean="0">
              <a:cs typeface="+mj-cs"/>
            </a:endParaRPr>
          </a:p>
          <a:p>
            <a:pPr lvl="1" algn="r" rtl="1">
              <a:lnSpc>
                <a:spcPct val="150000"/>
              </a:lnSpc>
            </a:pPr>
            <a:r>
              <a:rPr lang="ar-SA" sz="2000" b="1" dirty="0" smtClean="0">
                <a:cs typeface="+mj-cs"/>
              </a:rPr>
              <a:t>لييف كوليشوف</a:t>
            </a:r>
            <a:r>
              <a:rPr lang="tr-TR" sz="2000" b="1" dirty="0">
                <a:cs typeface="+mj-cs"/>
              </a:rPr>
              <a:t>   </a:t>
            </a:r>
            <a:r>
              <a:rPr lang="tr-TR" sz="2000" b="1" dirty="0" smtClean="0">
                <a:cs typeface="+mj-cs"/>
              </a:rPr>
              <a:t> </a:t>
            </a:r>
            <a:r>
              <a:rPr lang="tr-TR" sz="2000" b="1" dirty="0">
                <a:cs typeface="+mj-cs"/>
              </a:rPr>
              <a:t>Lev </a:t>
            </a:r>
            <a:r>
              <a:rPr lang="tr-TR" sz="2000" b="1" dirty="0" smtClean="0">
                <a:cs typeface="+mj-cs"/>
              </a:rPr>
              <a:t>Kuleshov                        </a:t>
            </a:r>
            <a:endParaRPr lang="ar-SA" sz="2000" dirty="0">
              <a:cs typeface="+mj-cs"/>
            </a:endParaRPr>
          </a:p>
          <a:p>
            <a:pPr lvl="1" algn="r" rtl="1">
              <a:lnSpc>
                <a:spcPct val="150000"/>
              </a:lnSpc>
            </a:pPr>
            <a:r>
              <a:rPr lang="ar-SA" sz="2000" b="1" dirty="0">
                <a:cs typeface="+mj-cs"/>
              </a:rPr>
              <a:t>جزيغا </a:t>
            </a:r>
            <a:r>
              <a:rPr lang="ar-SA" sz="2000" b="1" dirty="0" smtClean="0">
                <a:cs typeface="+mj-cs"/>
              </a:rPr>
              <a:t>فيرتوف</a:t>
            </a:r>
            <a:r>
              <a:rPr lang="en-US" sz="2000" b="1" dirty="0" err="1">
                <a:cs typeface="+mj-cs"/>
              </a:rPr>
              <a:t>Giziga</a:t>
            </a:r>
            <a:r>
              <a:rPr lang="en-US" sz="2000" b="1" dirty="0">
                <a:cs typeface="+mj-cs"/>
              </a:rPr>
              <a:t> </a:t>
            </a:r>
            <a:r>
              <a:rPr lang="en-US" sz="2000" b="1" dirty="0" err="1" smtClean="0">
                <a:cs typeface="+mj-cs"/>
              </a:rPr>
              <a:t>Vertov</a:t>
            </a:r>
            <a:r>
              <a:rPr lang="tr-TR" sz="2000" b="1" dirty="0" smtClean="0">
                <a:cs typeface="+mj-cs"/>
              </a:rPr>
              <a:t>                          </a:t>
            </a:r>
            <a:endParaRPr lang="ar-SA" sz="2000" dirty="0">
              <a:cs typeface="+mj-cs"/>
            </a:endParaRPr>
          </a:p>
          <a:p>
            <a:pPr algn="r" rtl="1">
              <a:lnSpc>
                <a:spcPct val="150000"/>
              </a:lnSpc>
            </a:pPr>
            <a:r>
              <a:rPr lang="ar-SA" sz="2000" dirty="0">
                <a:cs typeface="+mj-cs"/>
              </a:rPr>
              <a:t>أهم </a:t>
            </a:r>
            <a:r>
              <a:rPr lang="ar-SA" sz="2000" dirty="0" smtClean="0">
                <a:cs typeface="+mj-cs"/>
              </a:rPr>
              <a:t>المساهمات: </a:t>
            </a:r>
            <a:r>
              <a:rPr lang="ar-SA" sz="2000" b="1" dirty="0" smtClean="0">
                <a:cs typeface="+mj-cs"/>
              </a:rPr>
              <a:t>نظرية </a:t>
            </a:r>
            <a:r>
              <a:rPr lang="ar-SA" sz="2000" b="1" dirty="0">
                <a:cs typeface="+mj-cs"/>
              </a:rPr>
              <a:t>كوليشوف:</a:t>
            </a:r>
            <a:r>
              <a:rPr lang="ar-SA" sz="2000" dirty="0">
                <a:cs typeface="+mj-cs"/>
              </a:rPr>
              <a:t> المعنى يتولد من </a:t>
            </a:r>
            <a:r>
              <a:rPr lang="ar-SA" sz="2000" b="1" dirty="0">
                <a:cs typeface="+mj-cs"/>
              </a:rPr>
              <a:t>ترتيب اللقطات</a:t>
            </a:r>
            <a:r>
              <a:rPr lang="ar-SA" sz="2000" dirty="0">
                <a:cs typeface="+mj-cs"/>
              </a:rPr>
              <a:t> وليس من اللقطة نفسها.</a:t>
            </a:r>
          </a:p>
          <a:p>
            <a:pPr lvl="1" algn="r" rtl="1">
              <a:lnSpc>
                <a:spcPct val="150000"/>
              </a:lnSpc>
            </a:pPr>
            <a:r>
              <a:rPr lang="ar-SA" sz="2000" b="1" dirty="0">
                <a:cs typeface="+mj-cs"/>
              </a:rPr>
              <a:t>مونتاج آيزنشتاين التصادمي:</a:t>
            </a:r>
            <a:r>
              <a:rPr lang="ar-SA" sz="2000" dirty="0">
                <a:cs typeface="+mj-cs"/>
              </a:rPr>
              <a:t> لقطتان متعارضتان تُنتجان فكرة جديدة (مثل الفلسفة الجدلية).</a:t>
            </a:r>
          </a:p>
          <a:p>
            <a:pPr algn="r" rtl="1">
              <a:lnSpc>
                <a:spcPct val="150000"/>
              </a:lnSpc>
            </a:pPr>
            <a:r>
              <a:rPr lang="ar-SA" sz="2000" dirty="0">
                <a:cs typeface="+mj-cs"/>
              </a:rPr>
              <a:t>كانت أفلام هذه المدرسة تميل </a:t>
            </a:r>
            <a:r>
              <a:rPr lang="ar-SA" sz="2000" dirty="0" smtClean="0">
                <a:cs typeface="+mj-cs"/>
              </a:rPr>
              <a:t>إلى:</a:t>
            </a:r>
          </a:p>
          <a:p>
            <a:pPr marL="342900" indent="-342900" algn="r" rtl="1">
              <a:lnSpc>
                <a:spcPct val="150000"/>
              </a:lnSpc>
              <a:buFont typeface="Arial" panose="020B0604020202020204" pitchFamily="34" charset="0"/>
              <a:buChar char="•"/>
            </a:pPr>
            <a:r>
              <a:rPr lang="ar-SA" sz="2000" dirty="0" smtClean="0">
                <a:cs typeface="+mj-cs"/>
              </a:rPr>
              <a:t> </a:t>
            </a:r>
            <a:r>
              <a:rPr lang="ar-SA" sz="2000" b="1" dirty="0" smtClean="0">
                <a:cs typeface="+mj-cs"/>
              </a:rPr>
              <a:t>التأثير </a:t>
            </a:r>
            <a:r>
              <a:rPr lang="ar-SA" sz="2000" b="1" dirty="0">
                <a:cs typeface="+mj-cs"/>
              </a:rPr>
              <a:t>النفسي على </a:t>
            </a:r>
            <a:r>
              <a:rPr lang="ar-SA" sz="2000" b="1" dirty="0" smtClean="0">
                <a:cs typeface="+mj-cs"/>
              </a:rPr>
              <a:t>المشاهد.</a:t>
            </a:r>
          </a:p>
          <a:p>
            <a:pPr marL="342900" indent="-342900" algn="r" rtl="1">
              <a:lnSpc>
                <a:spcPct val="150000"/>
              </a:lnSpc>
              <a:buFont typeface="Arial" panose="020B0604020202020204" pitchFamily="34" charset="0"/>
              <a:buChar char="•"/>
            </a:pPr>
            <a:r>
              <a:rPr lang="ar-SA" sz="2000" b="1" dirty="0" smtClean="0">
                <a:cs typeface="+mj-cs"/>
              </a:rPr>
              <a:t>استخدام </a:t>
            </a:r>
            <a:r>
              <a:rPr lang="ar-SA" sz="2000" b="1" dirty="0">
                <a:cs typeface="+mj-cs"/>
              </a:rPr>
              <a:t>المونتاج كأداة فكرية وسياسية.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r" rtl="1">
              <a:lnSpc>
                <a:spcPct val="150000"/>
              </a:lnSpc>
            </a:pPr>
            <a:r>
              <a:rPr lang="ar-SA" sz="2400" b="1" dirty="0">
                <a:solidFill>
                  <a:srgbClr val="00B0F0"/>
                </a:solidFill>
              </a:rPr>
              <a:t>تطور المونتاج الكلاسيكي</a:t>
            </a:r>
          </a:p>
        </p:txBody>
      </p:sp>
    </p:spTree>
    <p:extLst>
      <p:ext uri="{BB962C8B-B14F-4D97-AF65-F5344CB8AC3E}">
        <p14:creationId xmlns:p14="http://schemas.microsoft.com/office/powerpoint/2010/main" val="1018622715"/>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4333"/>
            <a:ext cx="3385474" cy="203128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385474" y="1988433"/>
            <a:ext cx="8417320" cy="1477328"/>
          </a:xfrm>
          <a:prstGeom prst="rect">
            <a:avLst/>
          </a:prstGeom>
          <a:noFill/>
        </p:spPr>
        <p:txBody>
          <a:bodyPr wrap="square" rtlCol="0">
            <a:spAutoFit/>
          </a:bodyPr>
          <a:lstStyle/>
          <a:p>
            <a:pPr algn="r" rtl="1">
              <a:lnSpc>
                <a:spcPct val="150000"/>
              </a:lnSpc>
            </a:pPr>
            <a:r>
              <a:rPr lang="ar-SA" sz="2000" b="1" dirty="0" smtClean="0">
                <a:cs typeface="+mj-cs"/>
              </a:rPr>
              <a:t>3. هوليوود </a:t>
            </a:r>
            <a:r>
              <a:rPr lang="ar-SA" sz="2000" b="1" dirty="0">
                <a:cs typeface="+mj-cs"/>
              </a:rPr>
              <a:t>والمونتاج الكلاسيكي – القواعد الذهبية</a:t>
            </a:r>
          </a:p>
          <a:p>
            <a:pPr algn="r" rtl="1">
              <a:lnSpc>
                <a:spcPct val="150000"/>
              </a:lnSpc>
            </a:pPr>
            <a:r>
              <a:rPr lang="ar-SA" sz="2000" dirty="0">
                <a:cs typeface="+mj-cs"/>
              </a:rPr>
              <a:t>في الثلاثينيات حتى الخمسينيات، تأسس ما يُعرف بـ </a:t>
            </a:r>
            <a:r>
              <a:rPr lang="ar-SA" sz="2000" b="1" dirty="0">
                <a:cs typeface="+mj-cs"/>
              </a:rPr>
              <a:t>المونتاج الكلاسيكي الهوليوودي</a:t>
            </a:r>
            <a:r>
              <a:rPr lang="ar-SA" sz="2000" dirty="0">
                <a:cs typeface="+mj-cs"/>
              </a:rPr>
              <a:t>، وهو الأسلوب الذي لا يزال يُدرّس حتى اليوم</a:t>
            </a:r>
            <a:r>
              <a:rPr lang="ar-SA" sz="2000" dirty="0" smtClean="0">
                <a:cs typeface="+mj-cs"/>
              </a:rPr>
              <a:t>.</a:t>
            </a:r>
            <a:endParaRPr lang="ar-SA"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r" rtl="1">
              <a:lnSpc>
                <a:spcPct val="150000"/>
              </a:lnSpc>
            </a:pPr>
            <a:r>
              <a:rPr lang="ar-SA" sz="2400" b="1" dirty="0">
                <a:solidFill>
                  <a:srgbClr val="00B0F0"/>
                </a:solidFill>
              </a:rPr>
              <a:t>تطور المونتاج الكلاسيكي</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94904" y="3581533"/>
            <a:ext cx="5488095" cy="3042054"/>
          </a:xfrm>
          <a:prstGeom prst="rect">
            <a:avLst/>
          </a:prstGeom>
        </p:spPr>
      </p:pic>
    </p:spTree>
    <p:extLst>
      <p:ext uri="{BB962C8B-B14F-4D97-AF65-F5344CB8AC3E}">
        <p14:creationId xmlns:p14="http://schemas.microsoft.com/office/powerpoint/2010/main" val="3174247452"/>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3598250" y="2323527"/>
            <a:ext cx="8417320" cy="4847481"/>
          </a:xfrm>
          <a:prstGeom prst="rect">
            <a:avLst/>
          </a:prstGeom>
          <a:noFill/>
        </p:spPr>
        <p:txBody>
          <a:bodyPr wrap="square" rtlCol="0">
            <a:spAutoFit/>
          </a:bodyPr>
          <a:lstStyle/>
          <a:p>
            <a:pPr algn="r" rtl="1">
              <a:lnSpc>
                <a:spcPct val="150000"/>
              </a:lnSpc>
            </a:pPr>
            <a:r>
              <a:rPr lang="ar-SA" sz="2000" b="1" dirty="0"/>
              <a:t>خصائص المونتاج الكلاسيكي:</a:t>
            </a:r>
          </a:p>
          <a:p>
            <a:pPr algn="r" rtl="1">
              <a:lnSpc>
                <a:spcPct val="150000"/>
              </a:lnSpc>
            </a:pPr>
            <a:r>
              <a:rPr lang="ar-SA" sz="2000" b="1" dirty="0"/>
              <a:t>الاستمرارية الزمنية والمكانية</a:t>
            </a:r>
            <a:r>
              <a:rPr lang="ar-SA" sz="2000" dirty="0"/>
              <a:t>:</a:t>
            </a:r>
          </a:p>
          <a:p>
            <a:pPr marL="742950" lvl="1" indent="-285750" algn="r" rtl="1">
              <a:lnSpc>
                <a:spcPct val="150000"/>
              </a:lnSpc>
              <a:buFont typeface="Arial" panose="020B0604020202020204" pitchFamily="34" charset="0"/>
              <a:buChar char="•"/>
            </a:pPr>
            <a:r>
              <a:rPr lang="ar-SA" sz="2000" dirty="0"/>
              <a:t>الأحداث تُعرض بشكل خطي وواضح.</a:t>
            </a:r>
          </a:p>
          <a:p>
            <a:pPr marL="742950" lvl="1" indent="-285750" algn="r" rtl="1">
              <a:lnSpc>
                <a:spcPct val="150000"/>
              </a:lnSpc>
              <a:buFont typeface="Arial" panose="020B0604020202020204" pitchFamily="34" charset="0"/>
              <a:buChar char="•"/>
            </a:pPr>
            <a:r>
              <a:rPr lang="ar-SA" sz="2000" dirty="0"/>
              <a:t>لا يشعر المشاهد بالتقطيع أو القفزات</a:t>
            </a:r>
            <a:r>
              <a:rPr lang="ar-SA" sz="2000" dirty="0" smtClean="0"/>
              <a:t>.</a:t>
            </a:r>
            <a:endParaRPr lang="ar-SA" b="1" dirty="0" smtClean="0">
              <a:cs typeface="+mj-cs"/>
            </a:endParaRPr>
          </a:p>
          <a:p>
            <a:pPr marL="285750" indent="-285750" algn="r" rtl="1">
              <a:lnSpc>
                <a:spcPct val="150000"/>
              </a:lnSpc>
              <a:buFont typeface="Arial" panose="020B0604020202020204" pitchFamily="34" charset="0"/>
              <a:buChar char="•"/>
            </a:pPr>
            <a:r>
              <a:rPr lang="ar-SA" b="1" dirty="0" smtClean="0">
                <a:cs typeface="+mj-cs"/>
              </a:rPr>
              <a:t>قاعدة </a:t>
            </a:r>
            <a:r>
              <a:rPr lang="ar-SA" b="1" dirty="0">
                <a:cs typeface="+mj-cs"/>
              </a:rPr>
              <a:t>180 درجة</a:t>
            </a:r>
            <a:r>
              <a:rPr lang="ar-SA" dirty="0">
                <a:cs typeface="+mj-cs"/>
              </a:rPr>
              <a:t>:</a:t>
            </a:r>
          </a:p>
          <a:p>
            <a:pPr lvl="1" algn="r" rtl="1">
              <a:lnSpc>
                <a:spcPct val="150000"/>
              </a:lnSpc>
            </a:pPr>
            <a:r>
              <a:rPr lang="ar-SA" dirty="0">
                <a:cs typeface="+mj-cs"/>
              </a:rPr>
              <a:t>تُستخدم للحفاظ على الاتساق البصري في الحوار أو الحركة</a:t>
            </a:r>
            <a:r>
              <a:rPr lang="ar-SA" dirty="0" smtClean="0">
                <a:cs typeface="+mj-cs"/>
              </a:rPr>
              <a:t>.</a:t>
            </a:r>
          </a:p>
          <a:p>
            <a:pPr lvl="1" algn="r" rtl="1">
              <a:lnSpc>
                <a:spcPct val="150000"/>
              </a:lnSpc>
            </a:pPr>
            <a:r>
              <a:rPr lang="en-US" dirty="0">
                <a:hlinkClick r:id="rId4"/>
              </a:rPr>
              <a:t>https://</a:t>
            </a:r>
            <a:r>
              <a:rPr lang="en-US" dirty="0" smtClean="0">
                <a:hlinkClick r:id="rId4"/>
              </a:rPr>
              <a:t>share.google/zEZeTony3sdc3pcSZ</a:t>
            </a:r>
            <a:r>
              <a:rPr lang="tr-TR" dirty="0" smtClean="0"/>
              <a:t> </a:t>
            </a:r>
            <a:r>
              <a:rPr lang="ar-SA" dirty="0" smtClean="0"/>
              <a:t> قاعدة 180درجة</a:t>
            </a:r>
            <a:endParaRPr lang="tr-TR" dirty="0" smtClean="0"/>
          </a:p>
          <a:p>
            <a:pPr marL="742950" lvl="1" indent="-285750" algn="r" rtl="1">
              <a:lnSpc>
                <a:spcPct val="150000"/>
              </a:lnSpc>
              <a:buFont typeface="Arial" panose="020B0604020202020204" pitchFamily="34" charset="0"/>
              <a:buChar char="•"/>
            </a:pPr>
            <a:r>
              <a:rPr lang="ar-SA" b="1" dirty="0" smtClean="0">
                <a:cs typeface="+mj-cs"/>
              </a:rPr>
              <a:t>مطابقة </a:t>
            </a:r>
            <a:r>
              <a:rPr lang="ar-SA" b="1" dirty="0">
                <a:cs typeface="+mj-cs"/>
              </a:rPr>
              <a:t>الحركة (</a:t>
            </a:r>
            <a:r>
              <a:rPr lang="en-US" b="1" dirty="0">
                <a:cs typeface="+mj-cs"/>
              </a:rPr>
              <a:t>Match on </a:t>
            </a:r>
            <a:r>
              <a:rPr lang="en-US" b="1" dirty="0" smtClean="0">
                <a:cs typeface="+mj-cs"/>
              </a:rPr>
              <a:t>Action</a:t>
            </a:r>
            <a:r>
              <a:rPr lang="ar-SA" b="1" dirty="0" smtClean="0">
                <a:cs typeface="+mj-cs"/>
              </a:rPr>
              <a:t>)</a:t>
            </a:r>
          </a:p>
          <a:p>
            <a:pPr algn="r" rtl="1">
              <a:lnSpc>
                <a:spcPct val="150000"/>
              </a:lnSpc>
            </a:pPr>
            <a:r>
              <a:rPr lang="ar-SA" dirty="0" smtClean="0">
                <a:cs typeface="+mj-cs"/>
              </a:rPr>
              <a:t>يُقطع </a:t>
            </a:r>
            <a:r>
              <a:rPr lang="ar-SA" dirty="0">
                <a:cs typeface="+mj-cs"/>
              </a:rPr>
              <a:t>المشهد أثناء حركة ما وتُستكمل في لقطة جديدة بسلاسة</a:t>
            </a:r>
            <a:r>
              <a:rPr lang="ar-SA" dirty="0" smtClean="0">
                <a:cs typeface="+mj-cs"/>
              </a:rPr>
              <a:t>.</a:t>
            </a:r>
          </a:p>
          <a:p>
            <a:pPr algn="r" rtl="1">
              <a:lnSpc>
                <a:spcPct val="150000"/>
              </a:lnSpc>
            </a:pPr>
            <a:endParaRPr lang="ar-SA" dirty="0" smtClean="0">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tr-TR" b="0" i="0" u="none" strike="noStrike" kern="1200" cap="none" spc="30" normalizeH="0" baseline="0" noProof="0" dirty="0" smtClean="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073" y="1335074"/>
            <a:ext cx="3456684" cy="2164387"/>
          </a:xfrm>
          <a:prstGeom prst="rect">
            <a:avLst/>
          </a:prstGeom>
        </p:spPr>
      </p:pic>
      <p:sp>
        <p:nvSpPr>
          <p:cNvPr id="4" name="Rectangle 3"/>
          <p:cNvSpPr/>
          <p:nvPr/>
        </p:nvSpPr>
        <p:spPr>
          <a:xfrm>
            <a:off x="6426680" y="1617620"/>
            <a:ext cx="3241058" cy="577850"/>
          </a:xfrm>
          <a:prstGeom prst="rect">
            <a:avLst/>
          </a:prstGeom>
        </p:spPr>
        <p:txBody>
          <a:bodyPr wrap="square">
            <a:spAutoFit/>
          </a:bodyPr>
          <a:lstStyle/>
          <a:p>
            <a:pPr algn="r" rtl="1">
              <a:lnSpc>
                <a:spcPct val="150000"/>
              </a:lnSpc>
            </a:pPr>
            <a:r>
              <a:rPr lang="ar-SA" sz="2400" b="1" dirty="0">
                <a:solidFill>
                  <a:srgbClr val="00B0F0"/>
                </a:solidFill>
              </a:rPr>
              <a:t>خصائص المونتاج </a:t>
            </a:r>
            <a:r>
              <a:rPr lang="ar-SA" sz="2400" b="1" dirty="0" smtClean="0">
                <a:solidFill>
                  <a:srgbClr val="00B0F0"/>
                </a:solidFill>
              </a:rPr>
              <a:t>الكلاسيكي</a:t>
            </a:r>
            <a:endParaRPr lang="ar-SA" sz="2400" b="1" dirty="0">
              <a:solidFill>
                <a:srgbClr val="00B0F0"/>
              </a:solidFill>
            </a:endParaRPr>
          </a:p>
        </p:txBody>
      </p:sp>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1335074"/>
            <a:ext cx="3438255" cy="2323700"/>
          </a:xfrm>
          <a:prstGeom prst="rect">
            <a:avLst/>
          </a:prstGeom>
        </p:spPr>
      </p:pic>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14" y="3800215"/>
            <a:ext cx="4844291" cy="2724914"/>
          </a:xfrm>
          <a:prstGeom prst="rect">
            <a:avLst/>
          </a:prstGeom>
        </p:spPr>
      </p:pic>
    </p:spTree>
    <p:extLst>
      <p:ext uri="{BB962C8B-B14F-4D97-AF65-F5344CB8AC3E}">
        <p14:creationId xmlns:p14="http://schemas.microsoft.com/office/powerpoint/2010/main" val="362730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84C5A-3DED-C765-6D0F-C1EBA549C371}"/>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2364BD4E-AC13-D650-93C4-122F01C7FFC1}"/>
              </a:ext>
            </a:extLst>
          </p:cNvPr>
          <p:cNvSpPr/>
          <p:nvPr/>
        </p:nvSpPr>
        <p:spPr>
          <a:xfrm>
            <a:off x="3385474" y="87934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0241A230-4C2B-C144-C166-7BDD9A59E21D}"/>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063" y="879349"/>
            <a:ext cx="3386537" cy="1904927"/>
          </a:xfrm>
          <a:prstGeom prst="rect">
            <a:avLst/>
          </a:prstGeom>
        </p:spPr>
      </p:pic>
      <p:sp>
        <p:nvSpPr>
          <p:cNvPr id="2" name="Right Triangle 1">
            <a:extLst>
              <a:ext uri="{FF2B5EF4-FFF2-40B4-BE49-F238E27FC236}">
                <a16:creationId xmlns:a16="http://schemas.microsoft.com/office/drawing/2014/main" id="{A354AE06-EA46-86DC-3520-ACF2446B8B8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8F73391-6007-FA72-EC69-73A604A930A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4FE5084E-ED87-6535-C5EC-4F37D50F37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105A6990-DD06-7623-3D13-06714F057768}"/>
              </a:ext>
            </a:extLst>
          </p:cNvPr>
          <p:cNvSpPr txBox="1"/>
          <p:nvPr/>
        </p:nvSpPr>
        <p:spPr>
          <a:xfrm>
            <a:off x="6207368" y="2195185"/>
            <a:ext cx="5816827" cy="5078313"/>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A" b="1" dirty="0"/>
              <a:t>لقطة/عكس اللقطة (</a:t>
            </a:r>
            <a:r>
              <a:rPr lang="en-US" b="1" dirty="0"/>
              <a:t>Shot/Reverse Shot</a:t>
            </a:r>
            <a:r>
              <a:rPr lang="ar-SA" b="1" dirty="0"/>
              <a:t>)</a:t>
            </a:r>
          </a:p>
          <a:p>
            <a:pPr algn="r" rtl="1">
              <a:lnSpc>
                <a:spcPct val="150000"/>
              </a:lnSpc>
            </a:pPr>
            <a:r>
              <a:rPr lang="ar-SA" dirty="0"/>
              <a:t>تُستخدم في الحوارات لتبديل الزوايا بين الشخصيتين المتحدثتين.</a:t>
            </a:r>
          </a:p>
          <a:p>
            <a:pPr algn="r" rtl="1">
              <a:lnSpc>
                <a:spcPct val="150000"/>
              </a:lnSpc>
            </a:pPr>
            <a:endParaRPr lang="ar-SA" b="1" dirty="0" smtClean="0">
              <a:cs typeface="+mj-cs"/>
            </a:endParaRPr>
          </a:p>
          <a:p>
            <a:pPr marL="285750" indent="-285750" algn="r" rtl="1">
              <a:lnSpc>
                <a:spcPct val="150000"/>
              </a:lnSpc>
              <a:buFont typeface="Arial" panose="020B0604020202020204" pitchFamily="34" charset="0"/>
              <a:buChar char="•"/>
            </a:pPr>
            <a:r>
              <a:rPr lang="ar-SA" b="1" dirty="0" smtClean="0">
                <a:cs typeface="+mj-cs"/>
              </a:rPr>
              <a:t>مطابقة </a:t>
            </a:r>
            <a:r>
              <a:rPr lang="ar-SA" b="1" dirty="0">
                <a:cs typeface="+mj-cs"/>
              </a:rPr>
              <a:t>خط النظر </a:t>
            </a:r>
            <a:r>
              <a:rPr lang="en-US" b="1" dirty="0">
                <a:cs typeface="+mj-cs"/>
              </a:rPr>
              <a:t>Eye-line Match)</a:t>
            </a:r>
            <a:r>
              <a:rPr lang="ar-SA" b="1" dirty="0">
                <a:cs typeface="+mj-cs"/>
              </a:rPr>
              <a:t>)</a:t>
            </a:r>
            <a:endParaRPr lang="en-US" b="1" dirty="0">
              <a:cs typeface="+mj-cs"/>
            </a:endParaRPr>
          </a:p>
          <a:p>
            <a:pPr marL="285750" indent="-285750" algn="r" rtl="1">
              <a:lnSpc>
                <a:spcPct val="150000"/>
              </a:lnSpc>
              <a:buFont typeface="Wingdings" panose="05000000000000000000" pitchFamily="2" charset="2"/>
              <a:buChar char="ü"/>
            </a:pPr>
            <a:r>
              <a:rPr lang="ar-SA" dirty="0">
                <a:cs typeface="+mj-cs"/>
              </a:rPr>
              <a:t>إذا نظر شخص ما خارج الكادر، تُعرض اللقطة التالية لما ينظر إليه.</a:t>
            </a:r>
          </a:p>
          <a:p>
            <a:pPr marL="285750" indent="-285750" algn="r" rtl="1">
              <a:lnSpc>
                <a:spcPct val="150000"/>
              </a:lnSpc>
              <a:buFont typeface="Wingdings" panose="05000000000000000000" pitchFamily="2" charset="2"/>
              <a:buChar char="ü"/>
            </a:pPr>
            <a:r>
              <a:rPr lang="ar-SA" dirty="0">
                <a:cs typeface="+mj-cs"/>
              </a:rPr>
              <a:t>تخلق اتصالاً بصريًا ومنطقيًا بين الشخص والمكان أو الشيء</a:t>
            </a:r>
            <a:r>
              <a:rPr lang="ar-SA" dirty="0" smtClean="0">
                <a:cs typeface="+mj-cs"/>
              </a:rPr>
              <a:t>.</a:t>
            </a:r>
          </a:p>
          <a:p>
            <a:pPr marL="285750" indent="-285750" algn="r" rtl="1">
              <a:lnSpc>
                <a:spcPct val="150000"/>
              </a:lnSpc>
              <a:buFont typeface="Wingdings" panose="05000000000000000000" pitchFamily="2" charset="2"/>
              <a:buChar char="ü"/>
            </a:pPr>
            <a:endParaRPr lang="ar-SA" dirty="0">
              <a:cs typeface="+mj-cs"/>
            </a:endParaRPr>
          </a:p>
          <a:p>
            <a:pPr marL="285750" indent="-285750" algn="r" rtl="1">
              <a:lnSpc>
                <a:spcPct val="150000"/>
              </a:lnSpc>
              <a:buFont typeface="Arial" panose="020B0604020202020204" pitchFamily="34" charset="0"/>
              <a:buChar char="•"/>
            </a:pPr>
            <a:r>
              <a:rPr lang="ar-SA" b="1" dirty="0" smtClean="0">
                <a:cs typeface="+mj-cs"/>
              </a:rPr>
              <a:t>التكثيف </a:t>
            </a:r>
            <a:r>
              <a:rPr lang="ar-SA" b="1" dirty="0">
                <a:cs typeface="+mj-cs"/>
              </a:rPr>
              <a:t>الزمني </a:t>
            </a:r>
            <a:r>
              <a:rPr lang="en-US" b="1" dirty="0" smtClean="0">
                <a:cs typeface="+mj-cs"/>
              </a:rPr>
              <a:t>Temporal </a:t>
            </a:r>
            <a:r>
              <a:rPr lang="en-US" b="1" dirty="0">
                <a:cs typeface="+mj-cs"/>
              </a:rPr>
              <a:t>Compression</a:t>
            </a:r>
            <a:r>
              <a:rPr lang="en-US" b="1" dirty="0" smtClean="0">
                <a:cs typeface="+mj-cs"/>
              </a:rPr>
              <a:t>)</a:t>
            </a:r>
            <a:r>
              <a:rPr lang="ar-SA" b="1" dirty="0" smtClean="0">
                <a:cs typeface="+mj-cs"/>
              </a:rPr>
              <a:t>)</a:t>
            </a:r>
            <a:endParaRPr lang="en-US" b="1" dirty="0">
              <a:cs typeface="+mj-cs"/>
            </a:endParaRPr>
          </a:p>
          <a:p>
            <a:pPr algn="r" rtl="1">
              <a:lnSpc>
                <a:spcPct val="150000"/>
              </a:lnSpc>
            </a:pPr>
            <a:r>
              <a:rPr lang="ar-SA" dirty="0">
                <a:cs typeface="+mj-cs"/>
              </a:rPr>
              <a:t>يتم حذف التفاصيل غير الضرورية لتسريع الإيقاع، مع الحفاظ على استمرارية القصة.</a:t>
            </a:r>
          </a:p>
          <a:p>
            <a:pPr algn="r" rtl="1">
              <a:lnSpc>
                <a:spcPct val="150000"/>
              </a:lnSpc>
            </a:pPr>
            <a:endParaRPr lang="ar-SA" dirty="0">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tr-TR" b="0" i="0" u="none" strike="noStrike" kern="1200" cap="none" spc="30" normalizeH="0" baseline="0" noProof="0" dirty="0" smtClean="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639AA388-978D-C6B1-E4C8-539F740BFFD6}"/>
              </a:ext>
            </a:extLst>
          </p:cNvPr>
          <p:cNvSpPr txBox="1"/>
          <p:nvPr/>
        </p:nvSpPr>
        <p:spPr>
          <a:xfrm>
            <a:off x="3453837" y="989635"/>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4712BFC-D37B-EB25-4470-B92B1A52CD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911389" y="1436032"/>
            <a:ext cx="4744673" cy="600164"/>
          </a:xfrm>
          <a:prstGeom prst="rect">
            <a:avLst/>
          </a:prstGeom>
          <a:noFill/>
        </p:spPr>
        <p:txBody>
          <a:bodyPr wrap="square" rtlCol="0">
            <a:spAutoFit/>
          </a:bodyPr>
          <a:lstStyle/>
          <a:p>
            <a:pPr algn="r" rtl="1">
              <a:lnSpc>
                <a:spcPct val="150000"/>
              </a:lnSpc>
            </a:pPr>
            <a:r>
              <a:rPr lang="ar-SA" sz="2400" b="1">
                <a:solidFill>
                  <a:srgbClr val="00B0F0"/>
                </a:solidFill>
              </a:rPr>
              <a:t>خصائص المونتاج الكلاسيكي</a:t>
            </a:r>
            <a:endParaRPr lang="ar-SA" sz="2400" b="1" dirty="0">
              <a:solidFill>
                <a:srgbClr val="00B0F0"/>
              </a:solidFil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3" y="2907831"/>
            <a:ext cx="6034571" cy="1514677"/>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3" y="4734341"/>
            <a:ext cx="6215420" cy="1455444"/>
          </a:xfrm>
          <a:prstGeom prst="rect">
            <a:avLst/>
          </a:prstGeom>
        </p:spPr>
      </p:pic>
    </p:spTree>
    <p:extLst>
      <p:ext uri="{BB962C8B-B14F-4D97-AF65-F5344CB8AC3E}">
        <p14:creationId xmlns:p14="http://schemas.microsoft.com/office/powerpoint/2010/main" val="98599875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6537" cy="1847201"/>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598250" y="2349028"/>
            <a:ext cx="8417320" cy="4247317"/>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SA" b="1" dirty="0">
                <a:cs typeface="+mj-cs"/>
              </a:rPr>
              <a:t>التوجيه السردي الواضح</a:t>
            </a:r>
          </a:p>
          <a:p>
            <a:pPr marL="285750" indent="-285750" algn="r" rtl="1">
              <a:lnSpc>
                <a:spcPct val="150000"/>
              </a:lnSpc>
              <a:buFont typeface="Wingdings" panose="05000000000000000000" pitchFamily="2" charset="2"/>
              <a:buChar char="ü"/>
            </a:pPr>
            <a:r>
              <a:rPr lang="ar-SA" dirty="0">
                <a:cs typeface="+mj-cs"/>
              </a:rPr>
              <a:t>كل لقطة تُخدم تطور القصة أو توضح حالة الشخصية.</a:t>
            </a:r>
          </a:p>
          <a:p>
            <a:pPr marL="285750" indent="-285750" algn="r" rtl="1">
              <a:lnSpc>
                <a:spcPct val="150000"/>
              </a:lnSpc>
              <a:buFont typeface="Wingdings" panose="05000000000000000000" pitchFamily="2" charset="2"/>
              <a:buChar char="ü"/>
            </a:pPr>
            <a:r>
              <a:rPr lang="ar-SA" dirty="0">
                <a:cs typeface="+mj-cs"/>
              </a:rPr>
              <a:t>لا توجد لقطات "زائدة" أو تجريبية</a:t>
            </a:r>
            <a:r>
              <a:rPr lang="ar-SA" dirty="0" smtClean="0">
                <a:cs typeface="+mj-cs"/>
              </a:rPr>
              <a:t>.</a:t>
            </a:r>
            <a:endParaRPr lang="ar-SA" b="1" dirty="0" smtClean="0">
              <a:cs typeface="+mj-cs"/>
            </a:endParaRPr>
          </a:p>
          <a:p>
            <a:pPr marL="342900" indent="-342900" algn="r" rtl="1">
              <a:lnSpc>
                <a:spcPct val="150000"/>
              </a:lnSpc>
              <a:buFont typeface="Arial" panose="020B0604020202020204" pitchFamily="34" charset="0"/>
              <a:buChar char="•"/>
            </a:pPr>
            <a:r>
              <a:rPr lang="ar-SA" b="1" dirty="0" smtClean="0">
                <a:cs typeface="+mj-cs"/>
              </a:rPr>
              <a:t>غياب </a:t>
            </a:r>
            <a:r>
              <a:rPr lang="ar-SA" b="1" dirty="0">
                <a:cs typeface="+mj-cs"/>
              </a:rPr>
              <a:t>التشتت الأسلوبي</a:t>
            </a:r>
          </a:p>
          <a:p>
            <a:pPr marL="342900" indent="-342900" algn="r" rtl="1">
              <a:lnSpc>
                <a:spcPct val="150000"/>
              </a:lnSpc>
              <a:buFont typeface="Wingdings" panose="05000000000000000000" pitchFamily="2" charset="2"/>
              <a:buChar char="ü"/>
            </a:pPr>
            <a:r>
              <a:rPr lang="ar-SA" dirty="0">
                <a:cs typeface="+mj-cs"/>
              </a:rPr>
              <a:t>لا يتم استخدام مونتاج لافت أو خادع.</a:t>
            </a:r>
          </a:p>
          <a:p>
            <a:pPr marL="342900" indent="-342900" algn="r" rtl="1">
              <a:lnSpc>
                <a:spcPct val="150000"/>
              </a:lnSpc>
              <a:buFont typeface="Wingdings" panose="05000000000000000000" pitchFamily="2" charset="2"/>
              <a:buChar char="ü"/>
            </a:pPr>
            <a:r>
              <a:rPr lang="ar-SA" dirty="0">
                <a:cs typeface="+mj-cs"/>
              </a:rPr>
              <a:t>الهدف هو إبقاء </a:t>
            </a:r>
            <a:r>
              <a:rPr lang="ar-SA" b="1" dirty="0">
                <a:cs typeface="+mj-cs"/>
              </a:rPr>
              <a:t>تركيز المشاهد على القصة</a:t>
            </a:r>
            <a:r>
              <a:rPr lang="ar-SA" dirty="0">
                <a:cs typeface="+mj-cs"/>
              </a:rPr>
              <a:t>، وليس على التقنية أو التقطيع</a:t>
            </a:r>
            <a:r>
              <a:rPr lang="ar-SA" dirty="0" smtClean="0">
                <a:cs typeface="+mj-cs"/>
              </a:rPr>
              <a:t>.</a:t>
            </a:r>
          </a:p>
          <a:p>
            <a:pPr algn="r" rtl="1">
              <a:lnSpc>
                <a:spcPct val="150000"/>
              </a:lnSpc>
            </a:pPr>
            <a:r>
              <a:rPr lang="ar-SA" b="1" dirty="0">
                <a:solidFill>
                  <a:srgbClr val="C00000"/>
                </a:solidFill>
                <a:cs typeface="+mj-cs"/>
              </a:rPr>
              <a:t>المونتاج الكلاسيكي يهدف إلى:</a:t>
            </a:r>
          </a:p>
          <a:p>
            <a:pPr marL="342900" indent="-342900" algn="r" rtl="1">
              <a:lnSpc>
                <a:spcPct val="150000"/>
              </a:lnSpc>
              <a:buFont typeface="Wingdings" panose="05000000000000000000" pitchFamily="2" charset="2"/>
              <a:buChar char="§"/>
            </a:pPr>
            <a:r>
              <a:rPr lang="ar-SA" b="1" dirty="0">
                <a:cs typeface="+mj-cs"/>
              </a:rPr>
              <a:t>سرد القصة بوضوح.</a:t>
            </a:r>
            <a:endParaRPr lang="ar-SA" dirty="0">
              <a:cs typeface="+mj-cs"/>
            </a:endParaRPr>
          </a:p>
          <a:p>
            <a:pPr marL="342900" indent="-342900" algn="r" rtl="1">
              <a:lnSpc>
                <a:spcPct val="150000"/>
              </a:lnSpc>
              <a:buFont typeface="Wingdings" panose="05000000000000000000" pitchFamily="2" charset="2"/>
              <a:buChar char="§"/>
            </a:pPr>
            <a:r>
              <a:rPr lang="ar-SA" b="1" dirty="0">
                <a:cs typeface="+mj-cs"/>
              </a:rPr>
              <a:t>توجيه عين المشاهد بشكل ذكي.</a:t>
            </a:r>
            <a:endParaRPr lang="ar-SA" dirty="0">
              <a:cs typeface="+mj-cs"/>
            </a:endParaRPr>
          </a:p>
          <a:p>
            <a:pPr marL="342900" indent="-342900" algn="r" rtl="1">
              <a:lnSpc>
                <a:spcPct val="150000"/>
              </a:lnSpc>
              <a:buFont typeface="Wingdings" panose="05000000000000000000" pitchFamily="2" charset="2"/>
              <a:buChar char="§"/>
            </a:pPr>
            <a:r>
              <a:rPr lang="ar-SA" b="1" dirty="0">
                <a:cs typeface="+mj-cs"/>
              </a:rPr>
              <a:t>إخفاء أدوات السينما لتبدو القصة طبيعية</a:t>
            </a:r>
            <a:r>
              <a:rPr lang="ar-SA" b="1" dirty="0" smtClean="0">
                <a:cs typeface="+mj-cs"/>
              </a:rPr>
              <a:t>.</a:t>
            </a:r>
            <a:endParaRPr lang="ar-SA"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6547449" y="1436032"/>
            <a:ext cx="4108613" cy="646331"/>
          </a:xfrm>
          <a:prstGeom prst="rect">
            <a:avLst/>
          </a:prstGeom>
          <a:noFill/>
        </p:spPr>
        <p:txBody>
          <a:bodyPr wrap="square" rtlCol="0">
            <a:spAutoFit/>
          </a:bodyPr>
          <a:lstStyle/>
          <a:p>
            <a:pPr algn="r" rtl="1">
              <a:lnSpc>
                <a:spcPct val="150000"/>
              </a:lnSpc>
            </a:pPr>
            <a:r>
              <a:rPr lang="ar-SA" sz="2400" b="1">
                <a:solidFill>
                  <a:srgbClr val="00B0F0"/>
                </a:solidFill>
              </a:rPr>
              <a:t>خصائص المونتاج الكلاسيكي</a:t>
            </a:r>
            <a:endParaRPr lang="ar-SA" sz="2400" b="1" dirty="0">
              <a:solidFill>
                <a:srgbClr val="00B0F0"/>
              </a:solidFill>
            </a:endParaRPr>
          </a:p>
        </p:txBody>
      </p:sp>
    </p:spTree>
    <p:extLst>
      <p:ext uri="{BB962C8B-B14F-4D97-AF65-F5344CB8AC3E}">
        <p14:creationId xmlns:p14="http://schemas.microsoft.com/office/powerpoint/2010/main" val="1323101848"/>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030710" y="1646785"/>
            <a:ext cx="5573963" cy="584775"/>
          </a:xfrm>
          <a:prstGeom prst="rect">
            <a:avLst/>
          </a:prstGeom>
          <a:noFill/>
        </p:spPr>
        <p:txBody>
          <a:bodyPr wrap="none" rtlCol="0">
            <a:spAutoFit/>
          </a:bodyPr>
          <a:lstStyle/>
          <a:p>
            <a:pPr algn="just" rtl="1"/>
            <a:r>
              <a:rPr lang="ar-SA" sz="3200" dirty="0">
                <a:solidFill>
                  <a:srgbClr val="00B0F0"/>
                </a:solidFill>
              </a:rPr>
              <a:t>المونتاج في هوليوود (المدرسة الأمريكية)</a:t>
            </a:r>
            <a:endParaRPr lang="ar-EG" sz="32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012458" y="1422888"/>
            <a:ext cx="8159877"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p14:dur="0" advTm="3051"/>
    </mc:Choice>
    <mc:Fallback xmlns="">
      <p:transition advTm="30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15893" y="1335074"/>
            <a:ext cx="3386537" cy="190492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670820" y="3029433"/>
            <a:ext cx="8417320" cy="2862322"/>
          </a:xfrm>
          <a:prstGeom prst="rect">
            <a:avLst/>
          </a:prstGeom>
          <a:noFill/>
        </p:spPr>
        <p:txBody>
          <a:bodyPr wrap="square" rtlCol="0">
            <a:spAutoFit/>
          </a:bodyPr>
          <a:lstStyle/>
          <a:p>
            <a:pPr algn="r" rtl="1">
              <a:lnSpc>
                <a:spcPct val="150000"/>
              </a:lnSpc>
            </a:pPr>
            <a:r>
              <a:rPr lang="ar-SA" sz="2000" dirty="0" smtClean="0">
                <a:cs typeface="+mj-cs"/>
              </a:rPr>
              <a:t>هي </a:t>
            </a:r>
            <a:r>
              <a:rPr lang="ar-SA" sz="2000" dirty="0">
                <a:cs typeface="+mj-cs"/>
              </a:rPr>
              <a:t>أسلوب تطور في هوليوود بين عشرينيات وخمسينيات القرن العشرين، ويُعرف بـ </a:t>
            </a:r>
            <a:r>
              <a:rPr lang="ar-SA" sz="2000" b="1" dirty="0">
                <a:cs typeface="+mj-cs"/>
              </a:rPr>
              <a:t>المونتاج الكلاسيكي الهوليوودي (</a:t>
            </a:r>
            <a:r>
              <a:rPr lang="en-US" sz="2000" b="1" dirty="0">
                <a:cs typeface="+mj-cs"/>
              </a:rPr>
              <a:t>Classical Hollywood </a:t>
            </a:r>
            <a:r>
              <a:rPr lang="en-US" sz="2000" b="1" dirty="0" smtClean="0">
                <a:cs typeface="+mj-cs"/>
              </a:rPr>
              <a:t>Editing</a:t>
            </a:r>
            <a:r>
              <a:rPr lang="ar-SA" sz="2000" b="1" dirty="0" smtClean="0">
                <a:cs typeface="+mj-cs"/>
              </a:rPr>
              <a:t>)</a:t>
            </a:r>
            <a:r>
              <a:rPr lang="en-US" sz="2000" dirty="0">
                <a:cs typeface="+mj-cs"/>
              </a:rPr>
              <a:t/>
            </a:r>
            <a:br>
              <a:rPr lang="en-US" sz="2000" dirty="0">
                <a:cs typeface="+mj-cs"/>
              </a:rPr>
            </a:br>
            <a:r>
              <a:rPr lang="ar-SA" sz="2000" dirty="0">
                <a:cs typeface="+mj-cs"/>
              </a:rPr>
              <a:t>يركز هذا الأسلوب على </a:t>
            </a:r>
            <a:r>
              <a:rPr lang="ar-SA" sz="2000" b="1" dirty="0">
                <a:cs typeface="+mj-cs"/>
              </a:rPr>
              <a:t>سرد القصة بأكبر قدر ممكن من الوضوح والبساطة والانسيابية</a:t>
            </a:r>
            <a:r>
              <a:rPr lang="ar-SA" sz="2000" dirty="0">
                <a:cs typeface="+mj-cs"/>
              </a:rPr>
              <a:t>، بحيث لا يشعر المشاهد بوجود المونتاج</a:t>
            </a:r>
            <a:r>
              <a:rPr lang="ar-SA" sz="2000" dirty="0" smtClean="0">
                <a:cs typeface="+mj-cs"/>
              </a:rPr>
              <a:t>.</a:t>
            </a:r>
          </a:p>
          <a:p>
            <a:pPr algn="r" rtl="1">
              <a:lnSpc>
                <a:spcPct val="150000"/>
              </a:lnSpc>
            </a:pPr>
            <a:endParaRPr lang="ar-SA" sz="2000" dirty="0">
              <a:cs typeface="+mj-cs"/>
            </a:endParaRPr>
          </a:p>
          <a:p>
            <a:pPr algn="r" rtl="1">
              <a:lnSpc>
                <a:spcPct val="150000"/>
              </a:lnSpc>
            </a:pPr>
            <a:r>
              <a:rPr lang="en-US" sz="2000" dirty="0">
                <a:cs typeface="+mj-cs"/>
                <a:hlinkClick r:id="rId4"/>
              </a:rPr>
              <a:t>https://</a:t>
            </a:r>
            <a:r>
              <a:rPr lang="en-US" sz="2000" dirty="0" smtClean="0">
                <a:cs typeface="+mj-cs"/>
                <a:hlinkClick r:id="rId4"/>
              </a:rPr>
              <a:t>www.youtube.com/shorts/GNgxEhnmt10</a:t>
            </a:r>
            <a:r>
              <a:rPr lang="ar-SA" sz="2000" dirty="0" smtClean="0">
                <a:cs typeface="+mj-cs"/>
              </a:rPr>
              <a:t> مشهد من فلم </a:t>
            </a: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58835"/>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ما هي المدرسة </a:t>
            </a:r>
            <a:r>
              <a:rPr lang="ar-SA" sz="2800" b="1" dirty="0" smtClean="0">
                <a:solidFill>
                  <a:srgbClr val="00B0F0"/>
                </a:solidFill>
              </a:rPr>
              <a:t>الأمريكية</a:t>
            </a:r>
            <a:endParaRPr lang="ar-SA" sz="2800" b="1" dirty="0">
              <a:solidFill>
                <a:srgbClr val="00B0F0"/>
              </a:solidFill>
            </a:endParaRPr>
          </a:p>
        </p:txBody>
      </p:sp>
    </p:spTree>
    <p:extLst>
      <p:ext uri="{BB962C8B-B14F-4D97-AF65-F5344CB8AC3E}">
        <p14:creationId xmlns:p14="http://schemas.microsoft.com/office/powerpoint/2010/main" val="20948565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918447" y="1622658"/>
            <a:ext cx="793835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3715922" y="1357988"/>
            <a:ext cx="6010482" cy="954107"/>
          </a:xfrm>
          <a:prstGeom prst="rect">
            <a:avLst/>
          </a:prstGeom>
          <a:noFill/>
        </p:spPr>
        <p:txBody>
          <a:bodyPr wrap="square" rtlCol="0">
            <a:spAutoFit/>
          </a:bodyPr>
          <a:lstStyle/>
          <a:p>
            <a:pPr algn="just" rtl="1"/>
            <a:r>
              <a:rPr lang="ar-SA" sz="2800" b="1" dirty="0">
                <a:solidFill>
                  <a:srgbClr val="00B0F0"/>
                </a:solidFill>
                <a:cs typeface="+mj-cs"/>
              </a:rPr>
              <a:t>الانتقال من المونتاج </a:t>
            </a:r>
            <a:r>
              <a:rPr lang="ar-SA" sz="2800" b="1" dirty="0" smtClean="0">
                <a:solidFill>
                  <a:srgbClr val="00B0F0"/>
                </a:solidFill>
                <a:cs typeface="+mj-cs"/>
              </a:rPr>
              <a:t>الخطي</a:t>
            </a:r>
          </a:p>
          <a:p>
            <a:pPr algn="just" rtl="1"/>
            <a:r>
              <a:rPr lang="ar-SA" sz="2800" b="1" dirty="0" smtClean="0">
                <a:solidFill>
                  <a:srgbClr val="00B0F0"/>
                </a:solidFill>
                <a:cs typeface="+mj-cs"/>
              </a:rPr>
              <a:t> </a:t>
            </a:r>
            <a:r>
              <a:rPr lang="ar-SA" sz="2800" b="1" dirty="0">
                <a:solidFill>
                  <a:srgbClr val="00B0F0"/>
                </a:solidFill>
                <a:cs typeface="+mj-cs"/>
              </a:rPr>
              <a:t>إلى المونتاج الإلكتروني</a:t>
            </a:r>
            <a:endParaRPr lang="ar-SA" sz="2800" b="1" dirty="0">
              <a:solidFill>
                <a:srgbClr val="00B0F0"/>
              </a:solidFill>
              <a:latin typeface="Arial Black" panose="020B0A04020102020204" pitchFamily="34" charset="0"/>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p14:dur="0" advTm="20224"/>
    </mc:Choice>
    <mc:Fallback xmlns="">
      <p:transition advTm="202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3385474"/>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801314"/>
          </a:xfrm>
          <a:prstGeom prst="rect">
            <a:avLst/>
          </a:prstGeom>
          <a:noFill/>
        </p:spPr>
        <p:txBody>
          <a:bodyPr wrap="square" rtlCol="0">
            <a:spAutoFit/>
          </a:bodyPr>
          <a:lstStyle/>
          <a:p>
            <a:pPr algn="r" rtl="1">
              <a:lnSpc>
                <a:spcPct val="150000"/>
              </a:lnSpc>
            </a:pPr>
            <a:r>
              <a:rPr lang="ar-SA" sz="2000" dirty="0">
                <a:cs typeface="+mj-cs"/>
              </a:rPr>
              <a:t>هو عملية ترتيب اللقطات وتحريرها </a:t>
            </a:r>
            <a:r>
              <a:rPr lang="ar-SA" sz="2000" b="1" dirty="0">
                <a:cs typeface="+mj-cs"/>
              </a:rPr>
              <a:t>بطريقة تسلسلية</a:t>
            </a:r>
            <a:r>
              <a:rPr lang="ar-SA" sz="2000" dirty="0">
                <a:cs typeface="+mj-cs"/>
              </a:rPr>
              <a:t>، بحيث يتم العمل على الفيلم من البداية إلى النهاية بشكل متتابع.</a:t>
            </a:r>
          </a:p>
          <a:p>
            <a:pPr algn="r" rtl="1">
              <a:lnSpc>
                <a:spcPct val="150000"/>
              </a:lnSpc>
            </a:pPr>
            <a:r>
              <a:rPr lang="ar-SA" sz="2000" dirty="0">
                <a:cs typeface="+mj-cs"/>
              </a:rPr>
              <a:t>أي تعديل في المشهد يتطلب </a:t>
            </a:r>
            <a:r>
              <a:rPr lang="ar-SA" sz="2000" b="1" dirty="0">
                <a:cs typeface="+mj-cs"/>
              </a:rPr>
              <a:t>إعادة مونتاج المشهد بالكامل بعده</a:t>
            </a:r>
            <a:r>
              <a:rPr lang="ar-SA" sz="2000" dirty="0">
                <a:cs typeface="+mj-cs"/>
              </a:rPr>
              <a:t>.</a:t>
            </a:r>
          </a:p>
          <a:p>
            <a:pPr algn="r" rtl="1">
              <a:lnSpc>
                <a:spcPct val="150000"/>
              </a:lnSpc>
            </a:pPr>
            <a:r>
              <a:rPr lang="en-US" sz="2000" b="1" dirty="0">
                <a:cs typeface="+mj-cs"/>
              </a:rPr>
              <a:t>🛠️ </a:t>
            </a:r>
            <a:r>
              <a:rPr lang="ar-SA" sz="2000" b="1" dirty="0">
                <a:cs typeface="+mj-cs"/>
              </a:rPr>
              <a:t>أدواته:</a:t>
            </a:r>
          </a:p>
          <a:p>
            <a:pPr algn="r" rtl="1">
              <a:lnSpc>
                <a:spcPct val="150000"/>
              </a:lnSpc>
            </a:pPr>
            <a:r>
              <a:rPr lang="ar-SA" sz="2000" dirty="0">
                <a:cs typeface="+mj-cs"/>
              </a:rPr>
              <a:t>أشرطة فيديو أو أفلام سينمائية (مثل 16</a:t>
            </a:r>
            <a:r>
              <a:rPr lang="en-US" sz="2000" dirty="0">
                <a:cs typeface="+mj-cs"/>
              </a:rPr>
              <a:t>mm </a:t>
            </a:r>
            <a:r>
              <a:rPr lang="ar-SA" sz="2000" dirty="0">
                <a:cs typeface="+mj-cs"/>
              </a:rPr>
              <a:t>أو 35</a:t>
            </a:r>
            <a:r>
              <a:rPr lang="en-US" sz="2000" dirty="0">
                <a:cs typeface="+mj-cs"/>
              </a:rPr>
              <a:t>mm).</a:t>
            </a:r>
          </a:p>
          <a:p>
            <a:pPr algn="r" rtl="1">
              <a:lnSpc>
                <a:spcPct val="150000"/>
              </a:lnSpc>
            </a:pPr>
            <a:r>
              <a:rPr lang="ar-SA" sz="2000" dirty="0">
                <a:cs typeface="+mj-cs"/>
              </a:rPr>
              <a:t>أجهزة مثل:</a:t>
            </a:r>
          </a:p>
          <a:p>
            <a:pPr marL="800100" lvl="1" indent="-342900" algn="r" rtl="1">
              <a:lnSpc>
                <a:spcPct val="150000"/>
              </a:lnSpc>
              <a:buFont typeface="Arial" panose="020B0604020202020204" pitchFamily="34" charset="0"/>
              <a:buChar char="•"/>
            </a:pPr>
            <a:r>
              <a:rPr lang="en-US" sz="2000" b="1" dirty="0" err="1">
                <a:cs typeface="+mj-cs"/>
              </a:rPr>
              <a:t>Moviola</a:t>
            </a:r>
            <a:endParaRPr lang="en-US" sz="2000" dirty="0">
              <a:cs typeface="+mj-cs"/>
            </a:endParaRPr>
          </a:p>
          <a:p>
            <a:pPr marL="800100" lvl="1" indent="-342900" algn="r" rtl="1">
              <a:lnSpc>
                <a:spcPct val="150000"/>
              </a:lnSpc>
              <a:buFont typeface="Arial" panose="020B0604020202020204" pitchFamily="34" charset="0"/>
              <a:buChar char="•"/>
            </a:pPr>
            <a:r>
              <a:rPr lang="en-US" sz="2000" b="1" dirty="0" err="1">
                <a:cs typeface="+mj-cs"/>
              </a:rPr>
              <a:t>Steenbeck</a:t>
            </a:r>
            <a:endParaRPr lang="en-US" sz="2000" dirty="0">
              <a:cs typeface="+mj-cs"/>
            </a:endParaRPr>
          </a:p>
          <a:p>
            <a:pPr marL="800100" lvl="1" indent="-342900" algn="r" rtl="1">
              <a:lnSpc>
                <a:spcPct val="150000"/>
              </a:lnSpc>
              <a:buFont typeface="Arial" panose="020B0604020202020204" pitchFamily="34" charset="0"/>
              <a:buChar char="•"/>
            </a:pPr>
            <a:r>
              <a:rPr lang="ar-SA" sz="2000" b="1" dirty="0">
                <a:cs typeface="+mj-cs"/>
              </a:rPr>
              <a:t>أجهزة </a:t>
            </a:r>
            <a:r>
              <a:rPr lang="en-US" sz="2000" b="1" dirty="0">
                <a:cs typeface="+mj-cs"/>
              </a:rPr>
              <a:t>VHS/Beta </a:t>
            </a:r>
            <a:r>
              <a:rPr lang="ar-SA" sz="2000" b="1" dirty="0">
                <a:cs typeface="+mj-cs"/>
              </a:rPr>
              <a:t>للتلفزيون</a:t>
            </a:r>
            <a:endParaRPr lang="ar-SA" sz="2000" dirty="0">
              <a:cs typeface="+mj-cs"/>
            </a:endParaRPr>
          </a:p>
          <a:p>
            <a:pPr marR="0" lvl="0" algn="just" defTabSz="914400" rtl="1" eaLnBrk="1" fontAlgn="auto" latinLnBrk="0" hangingPunct="1">
              <a:lnSpc>
                <a:spcPct val="150000"/>
              </a:lnSpc>
              <a:spcBef>
                <a:spcPts val="0"/>
              </a:spcBef>
              <a:spcAft>
                <a:spcPts val="0"/>
              </a:spcAft>
              <a:buClrTx/>
              <a:buSzTx/>
              <a:tabLst/>
              <a:defRPr/>
            </a:pPr>
            <a:endParaRPr kumimoji="0" lang="ar-SA" sz="24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rPr>
              <a:t>المونتاج الخطي (التقليدي)</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1938856369"/>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3"/>
            <a:ext cx="3414586" cy="2385037"/>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2862322"/>
          </a:xfrm>
          <a:prstGeom prst="rect">
            <a:avLst/>
          </a:prstGeom>
          <a:noFill/>
        </p:spPr>
        <p:txBody>
          <a:bodyPr wrap="square" rtlCol="0">
            <a:spAutoFit/>
          </a:bodyPr>
          <a:lstStyle/>
          <a:p>
            <a:pPr algn="r" rtl="1">
              <a:lnSpc>
                <a:spcPct val="150000"/>
              </a:lnSpc>
            </a:pPr>
            <a:r>
              <a:rPr lang="ar-SA" sz="2000" b="1" dirty="0">
                <a:solidFill>
                  <a:srgbClr val="C00000"/>
                </a:solidFill>
                <a:cs typeface="+mj-cs"/>
              </a:rPr>
              <a:t>خصائصه:</a:t>
            </a:r>
          </a:p>
          <a:p>
            <a:pPr marL="342900" indent="-342900" algn="r" rtl="1">
              <a:lnSpc>
                <a:spcPct val="150000"/>
              </a:lnSpc>
              <a:buFont typeface="Arial" panose="020B0604020202020204" pitchFamily="34" charset="0"/>
              <a:buChar char="•"/>
            </a:pPr>
            <a:r>
              <a:rPr lang="ar-SA" sz="2000" b="1" dirty="0">
                <a:cs typeface="+mj-cs"/>
              </a:rPr>
              <a:t>زمن طويل</a:t>
            </a:r>
            <a:r>
              <a:rPr lang="ar-SA" sz="2000" dirty="0">
                <a:cs typeface="+mj-cs"/>
              </a:rPr>
              <a:t> في عمليات التقطيع والتركيب.</a:t>
            </a:r>
          </a:p>
          <a:p>
            <a:pPr marL="342900" indent="-342900" algn="r" rtl="1">
              <a:lnSpc>
                <a:spcPct val="150000"/>
              </a:lnSpc>
              <a:buFont typeface="Arial" panose="020B0604020202020204" pitchFamily="34" charset="0"/>
              <a:buChar char="•"/>
            </a:pPr>
            <a:r>
              <a:rPr lang="ar-SA" sz="2000" b="1" dirty="0">
                <a:cs typeface="+mj-cs"/>
              </a:rPr>
              <a:t>صعوبة التراجع</a:t>
            </a:r>
            <a:r>
              <a:rPr lang="ar-SA" sz="2000" dirty="0">
                <a:cs typeface="+mj-cs"/>
              </a:rPr>
              <a:t> أو تعديل جزء وسط الفيلم.</a:t>
            </a:r>
          </a:p>
          <a:p>
            <a:pPr marL="342900" indent="-342900" algn="r" rtl="1">
              <a:lnSpc>
                <a:spcPct val="150000"/>
              </a:lnSpc>
              <a:buFont typeface="Arial" panose="020B0604020202020204" pitchFamily="34" charset="0"/>
              <a:buChar char="•"/>
            </a:pPr>
            <a:r>
              <a:rPr lang="ar-SA" sz="2000" dirty="0">
                <a:cs typeface="+mj-cs"/>
              </a:rPr>
              <a:t>يتطلب </a:t>
            </a:r>
            <a:r>
              <a:rPr lang="ar-SA" sz="2000" b="1" dirty="0">
                <a:cs typeface="+mj-cs"/>
              </a:rPr>
              <a:t>مهارات ميكانيكية</a:t>
            </a:r>
            <a:r>
              <a:rPr lang="ar-SA" sz="2000" dirty="0">
                <a:cs typeface="+mj-cs"/>
              </a:rPr>
              <a:t> وخبرة يدوية.</a:t>
            </a:r>
          </a:p>
          <a:p>
            <a:pPr marL="342900" indent="-342900" algn="r" rtl="1">
              <a:lnSpc>
                <a:spcPct val="150000"/>
              </a:lnSpc>
              <a:buFont typeface="Arial" panose="020B0604020202020204" pitchFamily="34" charset="0"/>
              <a:buChar char="•"/>
            </a:pPr>
            <a:r>
              <a:rPr lang="ar-SA" sz="2000" dirty="0">
                <a:cs typeface="+mj-cs"/>
              </a:rPr>
              <a:t>محدود من حيث التأثيرات البصرية والصوتية.</a:t>
            </a:r>
          </a:p>
          <a:p>
            <a:pPr algn="r" rtl="1">
              <a:lnSpc>
                <a:spcPct val="150000"/>
              </a:lnSpc>
            </a:pPr>
            <a:endParaRPr lang="ar-EG" sz="2000" b="1" spc="30" dirty="0">
              <a:effectLst>
                <a:outerShdw blurRad="38100" dist="38100" dir="2700000" algn="tl">
                  <a:srgbClr val="000000">
                    <a:alpha val="43137"/>
                  </a:srgbClr>
                </a:outerShdw>
              </a:effectLst>
              <a:latin typeface="Simplified Arabic" pitchFamily="18" charset="-78"/>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المونتاج الخطي (التقليدي</a:t>
            </a:r>
            <a:r>
              <a:rPr lang="ar-SA" sz="2800" b="1" dirty="0" smtClean="0">
                <a:solidFill>
                  <a:srgbClr val="00B0F0"/>
                </a:solidFill>
              </a:rPr>
              <a:t>)</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266037016"/>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61595" y="1335073"/>
            <a:ext cx="3339231" cy="2076341"/>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4247317"/>
          </a:xfrm>
          <a:prstGeom prst="rect">
            <a:avLst/>
          </a:prstGeom>
          <a:noFill/>
        </p:spPr>
        <p:txBody>
          <a:bodyPr wrap="square" rtlCol="0">
            <a:spAutoFit/>
          </a:bodyPr>
          <a:lstStyle/>
          <a:p>
            <a:pPr algn="r" rtl="1">
              <a:lnSpc>
                <a:spcPct val="150000"/>
              </a:lnSpc>
            </a:pPr>
            <a:r>
              <a:rPr lang="ar-SA" sz="2000" dirty="0">
                <a:cs typeface="+mj-cs"/>
              </a:rPr>
              <a:t>هو عملية تحرير الفيديو باستخدام </a:t>
            </a:r>
            <a:r>
              <a:rPr lang="ar-SA" sz="2000" b="1" dirty="0">
                <a:cs typeface="+mj-cs"/>
              </a:rPr>
              <a:t>برامج كمبيوتر</a:t>
            </a:r>
            <a:r>
              <a:rPr lang="ar-SA" sz="2000" dirty="0">
                <a:cs typeface="+mj-cs"/>
              </a:rPr>
              <a:t> على أنظمة رقمية، تُتيح التعديل بأي ترتيب وبمرونة عالية.</a:t>
            </a:r>
          </a:p>
          <a:p>
            <a:pPr algn="r" rtl="1">
              <a:lnSpc>
                <a:spcPct val="150000"/>
              </a:lnSpc>
            </a:pPr>
            <a:r>
              <a:rPr lang="en-US" sz="2000" b="1" dirty="0">
                <a:cs typeface="+mj-cs"/>
              </a:rPr>
              <a:t>🛠️ </a:t>
            </a:r>
            <a:r>
              <a:rPr lang="ar-SA" sz="2000" b="1" dirty="0">
                <a:cs typeface="+mj-cs"/>
              </a:rPr>
              <a:t>أدواته:</a:t>
            </a:r>
          </a:p>
          <a:p>
            <a:pPr algn="r" rtl="1">
              <a:lnSpc>
                <a:spcPct val="150000"/>
              </a:lnSpc>
            </a:pPr>
            <a:r>
              <a:rPr lang="ar-SA" sz="2000" dirty="0">
                <a:cs typeface="+mj-cs"/>
              </a:rPr>
              <a:t>الحاسوب (</a:t>
            </a:r>
            <a:r>
              <a:rPr lang="en-US" sz="2000" dirty="0">
                <a:cs typeface="+mj-cs"/>
              </a:rPr>
              <a:t>PC/Mac)</a:t>
            </a:r>
          </a:p>
          <a:p>
            <a:pPr algn="r" rtl="1">
              <a:lnSpc>
                <a:spcPct val="150000"/>
              </a:lnSpc>
            </a:pPr>
            <a:r>
              <a:rPr lang="ar-SA" sz="2000" dirty="0">
                <a:cs typeface="+mj-cs"/>
              </a:rPr>
              <a:t>برامج مثل:</a:t>
            </a:r>
          </a:p>
          <a:p>
            <a:pPr marL="800100" lvl="1" indent="-342900" algn="r" rtl="1">
              <a:lnSpc>
                <a:spcPct val="150000"/>
              </a:lnSpc>
              <a:buFont typeface="Arial" panose="020B0604020202020204" pitchFamily="34" charset="0"/>
              <a:buChar char="•"/>
            </a:pPr>
            <a:r>
              <a:rPr lang="en-US" sz="2000" dirty="0">
                <a:cs typeface="+mj-cs"/>
              </a:rPr>
              <a:t>Adobe Premiere Pro</a:t>
            </a:r>
          </a:p>
          <a:p>
            <a:pPr marL="800100" lvl="1" indent="-342900" algn="r" rtl="1">
              <a:lnSpc>
                <a:spcPct val="150000"/>
              </a:lnSpc>
              <a:buFont typeface="Arial" panose="020B0604020202020204" pitchFamily="34" charset="0"/>
              <a:buChar char="•"/>
            </a:pPr>
            <a:r>
              <a:rPr lang="en-US" sz="2000" dirty="0">
                <a:cs typeface="+mj-cs"/>
              </a:rPr>
              <a:t>Final Cut Pro</a:t>
            </a:r>
          </a:p>
          <a:p>
            <a:pPr marL="800100" lvl="1" indent="-342900" algn="r" rtl="1">
              <a:lnSpc>
                <a:spcPct val="150000"/>
              </a:lnSpc>
              <a:buFont typeface="Arial" panose="020B0604020202020204" pitchFamily="34" charset="0"/>
              <a:buChar char="•"/>
            </a:pPr>
            <a:r>
              <a:rPr lang="en-US" sz="2000" dirty="0">
                <a:cs typeface="+mj-cs"/>
              </a:rPr>
              <a:t>Avid Media Composer</a:t>
            </a:r>
          </a:p>
          <a:p>
            <a:pPr marL="800100" lvl="1" indent="-342900" algn="r" rtl="1">
              <a:lnSpc>
                <a:spcPct val="150000"/>
              </a:lnSpc>
              <a:buFont typeface="Arial" panose="020B0604020202020204" pitchFamily="34" charset="0"/>
              <a:buChar char="•"/>
            </a:pPr>
            <a:r>
              <a:rPr lang="en-US" sz="2000" dirty="0" err="1">
                <a:cs typeface="+mj-cs"/>
              </a:rPr>
              <a:t>DaVinci</a:t>
            </a:r>
            <a:r>
              <a:rPr lang="en-US" sz="2000" dirty="0">
                <a:cs typeface="+mj-cs"/>
              </a:rPr>
              <a:t> Resolve</a:t>
            </a:r>
          </a:p>
          <a:p>
            <a:pPr marL="342900" indent="-342900" algn="r" rtl="1">
              <a:lnSpc>
                <a:spcPct val="150000"/>
              </a:lnSpc>
              <a:buFont typeface="Arial" panose="020B0604020202020204" pitchFamily="34" charset="0"/>
              <a:buChar char="•"/>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cs typeface="+mj-cs"/>
              </a:rPr>
              <a:t>المونتاج الإلكتروني (الرقمي</a:t>
            </a:r>
            <a:r>
              <a:rPr lang="ar-SA" sz="2800" b="1" dirty="0" smtClean="0">
                <a:solidFill>
                  <a:srgbClr val="00B0F0"/>
                </a:solidFill>
                <a:cs typeface="+mj-cs"/>
              </a:rPr>
              <a:t>)</a:t>
            </a:r>
            <a:endParaRPr lang="ar-EG" sz="2800" b="1" dirty="0">
              <a:solidFill>
                <a:srgbClr val="00B0F0"/>
              </a:solidFill>
              <a:latin typeface="Simplified Arabic" pitchFamily="18" charset="-78"/>
              <a:cs typeface="+mj-cs"/>
            </a:endParaRPr>
          </a:p>
        </p:txBody>
      </p:sp>
    </p:spTree>
    <p:extLst>
      <p:ext uri="{BB962C8B-B14F-4D97-AF65-F5344CB8AC3E}">
        <p14:creationId xmlns:p14="http://schemas.microsoft.com/office/powerpoint/2010/main" val="536386715"/>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5332" y="1335074"/>
            <a:ext cx="3440806" cy="193545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5908" y="2323527"/>
            <a:ext cx="8709662" cy="3323987"/>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خصائصه:</a:t>
            </a:r>
          </a:p>
          <a:p>
            <a:pPr marL="342900" indent="-342900" algn="r" rtl="1">
              <a:lnSpc>
                <a:spcPct val="150000"/>
              </a:lnSpc>
              <a:buFont typeface="Wingdings" panose="05000000000000000000" pitchFamily="2" charset="2"/>
              <a:buChar char="§"/>
            </a:pPr>
            <a:r>
              <a:rPr lang="ar-SA" sz="2000" b="1" dirty="0" smtClean="0">
                <a:cs typeface="+mj-cs"/>
              </a:rPr>
              <a:t>غير خطي (</a:t>
            </a:r>
            <a:r>
              <a:rPr lang="en-US" sz="2000" b="1" dirty="0" smtClean="0">
                <a:cs typeface="+mj-cs"/>
              </a:rPr>
              <a:t>Non-linear Editing</a:t>
            </a:r>
            <a:r>
              <a:rPr lang="en-US" sz="2000" dirty="0" smtClean="0">
                <a:cs typeface="+mj-cs"/>
              </a:rPr>
              <a:t> </a:t>
            </a:r>
            <a:r>
              <a:rPr lang="ar-SA" sz="2000" dirty="0" smtClean="0">
                <a:cs typeface="+mj-cs"/>
              </a:rPr>
              <a:t>) يمكن الوصول لأي مشهد في أي وقت والتعديل عليه دون التأثير على باقي الفيلم.</a:t>
            </a:r>
          </a:p>
          <a:p>
            <a:pPr marL="342900" indent="-342900" algn="r" rtl="1">
              <a:lnSpc>
                <a:spcPct val="150000"/>
              </a:lnSpc>
              <a:buFont typeface="Wingdings" panose="05000000000000000000" pitchFamily="2" charset="2"/>
              <a:buChar char="§"/>
            </a:pPr>
            <a:r>
              <a:rPr lang="ar-SA" sz="2000" dirty="0" smtClean="0">
                <a:cs typeface="+mj-cs"/>
              </a:rPr>
              <a:t>يدعم </a:t>
            </a:r>
            <a:r>
              <a:rPr lang="ar-SA" sz="2000" dirty="0">
                <a:cs typeface="+mj-cs"/>
              </a:rPr>
              <a:t>مؤثرات بصرية، تصحيح الألوان، تركيب الصوت، والفيديو المتعدد الطبقات </a:t>
            </a:r>
            <a:r>
              <a:rPr lang="tr-TR" sz="2000" dirty="0" smtClean="0">
                <a:cs typeface="+mj-cs"/>
              </a:rPr>
              <a:t>(</a:t>
            </a:r>
            <a:r>
              <a:rPr lang="en-US" sz="2000" dirty="0">
                <a:cs typeface="+mj-cs"/>
              </a:rPr>
              <a:t>Multi-track</a:t>
            </a:r>
            <a:r>
              <a:rPr lang="tr-TR" sz="2000" dirty="0" smtClean="0">
                <a:cs typeface="+mj-cs"/>
              </a:rPr>
              <a:t>)</a:t>
            </a:r>
          </a:p>
          <a:p>
            <a:pPr marL="342900" indent="-342900" algn="r" rtl="1">
              <a:lnSpc>
                <a:spcPct val="150000"/>
              </a:lnSpc>
              <a:buFont typeface="Wingdings" panose="05000000000000000000" pitchFamily="2" charset="2"/>
              <a:buChar char="§"/>
            </a:pPr>
            <a:r>
              <a:rPr lang="ar-SA" sz="2000" b="1" dirty="0" smtClean="0">
                <a:cs typeface="+mj-cs"/>
              </a:rPr>
              <a:t>حفظ </a:t>
            </a:r>
            <a:r>
              <a:rPr lang="ar-SA" sz="2000" b="1" dirty="0">
                <a:cs typeface="+mj-cs"/>
              </a:rPr>
              <a:t>تلقائي</a:t>
            </a:r>
            <a:r>
              <a:rPr lang="ar-SA" sz="2000" dirty="0">
                <a:cs typeface="+mj-cs"/>
              </a:rPr>
              <a:t> واسترجاع سهل.</a:t>
            </a:r>
          </a:p>
          <a:p>
            <a:pPr marL="342900" indent="-342900" algn="r" rtl="1">
              <a:lnSpc>
                <a:spcPct val="150000"/>
              </a:lnSpc>
              <a:buFont typeface="Wingdings" panose="05000000000000000000" pitchFamily="2" charset="2"/>
              <a:buChar char="§"/>
            </a:pPr>
            <a:r>
              <a:rPr lang="ar-SA" sz="2000" b="1" dirty="0">
                <a:cs typeface="+mj-cs"/>
              </a:rPr>
              <a:t>كفاءة زمنية</a:t>
            </a:r>
            <a:r>
              <a:rPr lang="ar-SA" sz="2000" dirty="0">
                <a:cs typeface="+mj-cs"/>
              </a:rPr>
              <a:t> أعلى بكثير.</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177489" y="1486898"/>
            <a:ext cx="5636770"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cs typeface="+mj-cs"/>
              </a:rPr>
              <a:t>المونتاج الإلكتروني (الرقمي</a:t>
            </a:r>
            <a:r>
              <a:rPr lang="ar-SA" sz="2800" b="1" dirty="0" smtClean="0">
                <a:solidFill>
                  <a:srgbClr val="00B0F0"/>
                </a:solidFill>
                <a:cs typeface="+mj-cs"/>
              </a:rPr>
              <a:t>)</a:t>
            </a:r>
            <a:endParaRPr lang="ar-EG" sz="2800" b="1" dirty="0">
              <a:solidFill>
                <a:srgbClr val="00B0F0"/>
              </a:solidFill>
              <a:latin typeface="Simplified Arabic" pitchFamily="18" charset="-78"/>
              <a:cs typeface="+mj-cs"/>
            </a:endParaRPr>
          </a:p>
        </p:txBody>
      </p:sp>
    </p:spTree>
    <p:extLst>
      <p:ext uri="{BB962C8B-B14F-4D97-AF65-F5344CB8AC3E}">
        <p14:creationId xmlns:p14="http://schemas.microsoft.com/office/powerpoint/2010/main" val="404860900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29111" y="1335074"/>
            <a:ext cx="3414585" cy="186250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5177489" y="1486898"/>
            <a:ext cx="5636770" cy="523220"/>
          </a:xfrm>
          <a:prstGeom prst="rect">
            <a:avLst/>
          </a:prstGeom>
          <a:noFill/>
        </p:spPr>
        <p:txBody>
          <a:bodyPr wrap="square" rtlCol="0">
            <a:spAutoFit/>
          </a:bodyPr>
          <a:lstStyle/>
          <a:p>
            <a:pPr lvl="0" algn="r" rtl="1" eaLnBrk="0" fontAlgn="base" hangingPunct="0">
              <a:spcBef>
                <a:spcPct val="0"/>
              </a:spcBef>
              <a:spcAft>
                <a:spcPct val="0"/>
              </a:spcAft>
            </a:pPr>
            <a:r>
              <a:rPr lang="ar-SA" altLang="en-US" sz="2800" b="1" dirty="0">
                <a:solidFill>
                  <a:srgbClr val="00B0F0"/>
                </a:solidFill>
                <a:latin typeface="Arial" panose="020B0604020202020204" pitchFamily="34" charset="0"/>
              </a:rPr>
              <a:t>مقارنة بين المونتاج الخطي </a:t>
            </a:r>
            <a:r>
              <a:rPr lang="ar-SA" altLang="en-US" sz="2800" b="1" dirty="0" smtClean="0">
                <a:solidFill>
                  <a:srgbClr val="00B0F0"/>
                </a:solidFill>
                <a:latin typeface="Arial" panose="020B0604020202020204" pitchFamily="34" charset="0"/>
              </a:rPr>
              <a:t>والإلكتروني</a:t>
            </a:r>
            <a:endParaRPr lang="en-US" altLang="en-US" sz="2800" b="1" dirty="0">
              <a:solidFill>
                <a:srgbClr val="00B0F0"/>
              </a:solidFill>
              <a:latin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221401308"/>
              </p:ext>
            </p:extLst>
          </p:nvPr>
        </p:nvGraphicFramePr>
        <p:xfrm>
          <a:off x="3852008" y="2944210"/>
          <a:ext cx="8127999" cy="352044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607025617"/>
                    </a:ext>
                  </a:extLst>
                </a:gridCol>
                <a:gridCol w="2709333">
                  <a:extLst>
                    <a:ext uri="{9D8B030D-6E8A-4147-A177-3AD203B41FA5}">
                      <a16:colId xmlns:a16="http://schemas.microsoft.com/office/drawing/2014/main" val="1578795401"/>
                    </a:ext>
                  </a:extLst>
                </a:gridCol>
                <a:gridCol w="2709333">
                  <a:extLst>
                    <a:ext uri="{9D8B030D-6E8A-4147-A177-3AD203B41FA5}">
                      <a16:colId xmlns:a16="http://schemas.microsoft.com/office/drawing/2014/main" val="2229559620"/>
                    </a:ext>
                  </a:extLst>
                </a:gridCol>
              </a:tblGrid>
              <a:tr h="370840">
                <a:tc>
                  <a:txBody>
                    <a:bodyPr/>
                    <a:lstStyle/>
                    <a:p>
                      <a:pPr algn="ctr" rtl="1">
                        <a:lnSpc>
                          <a:spcPct val="150000"/>
                        </a:lnSpc>
                      </a:pPr>
                      <a:r>
                        <a:rPr lang="ar-SA" dirty="0"/>
                        <a:t>المونتاج الإلكتروني (الرقمي)</a:t>
                      </a:r>
                      <a:endParaRPr lang="ar-SA" dirty="0">
                        <a:solidFill>
                          <a:schemeClr val="tx1"/>
                        </a:solidFill>
                      </a:endParaRPr>
                    </a:p>
                  </a:txBody>
                  <a:tcPr anchor="ctr"/>
                </a:tc>
                <a:tc>
                  <a:txBody>
                    <a:bodyPr/>
                    <a:lstStyle/>
                    <a:p>
                      <a:pPr algn="ctr" rtl="1">
                        <a:lnSpc>
                          <a:spcPct val="150000"/>
                        </a:lnSpc>
                      </a:pPr>
                      <a:r>
                        <a:rPr lang="ar-SA" dirty="0"/>
                        <a:t>المونتاج الخطي (التقليدي)</a:t>
                      </a:r>
                      <a:endParaRPr lang="ar-SA" dirty="0">
                        <a:solidFill>
                          <a:schemeClr val="tx1"/>
                        </a:solidFill>
                      </a:endParaRPr>
                    </a:p>
                  </a:txBody>
                  <a:tcPr anchor="ctr"/>
                </a:tc>
                <a:tc>
                  <a:txBody>
                    <a:bodyPr/>
                    <a:lstStyle/>
                    <a:p>
                      <a:pPr algn="ctr" rtl="1">
                        <a:lnSpc>
                          <a:spcPct val="150000"/>
                        </a:lnSpc>
                      </a:pPr>
                      <a:r>
                        <a:rPr lang="ar-SA" dirty="0"/>
                        <a:t>العنصر</a:t>
                      </a:r>
                      <a:endParaRPr lang="ar-SA" dirty="0">
                        <a:solidFill>
                          <a:schemeClr val="tx1"/>
                        </a:solidFill>
                      </a:endParaRPr>
                    </a:p>
                  </a:txBody>
                  <a:tcPr anchor="ctr"/>
                </a:tc>
                <a:extLst>
                  <a:ext uri="{0D108BD9-81ED-4DB2-BD59-A6C34878D82A}">
                    <a16:rowId xmlns:a16="http://schemas.microsoft.com/office/drawing/2014/main" val="556117"/>
                  </a:ext>
                </a:extLst>
              </a:tr>
              <a:tr h="370840">
                <a:tc>
                  <a:txBody>
                    <a:bodyPr/>
                    <a:lstStyle/>
                    <a:p>
                      <a:pPr algn="ctr" rtl="1">
                        <a:lnSpc>
                          <a:spcPct val="150000"/>
                        </a:lnSpc>
                      </a:pPr>
                      <a:r>
                        <a:rPr lang="ar-SA" dirty="0"/>
                        <a:t>غير خطية (تحكم كامل بأي نقطة)</a:t>
                      </a:r>
                      <a:endParaRPr lang="ar-SA" dirty="0">
                        <a:solidFill>
                          <a:schemeClr val="tx1"/>
                        </a:solidFill>
                      </a:endParaRPr>
                    </a:p>
                  </a:txBody>
                  <a:tcPr anchor="ctr"/>
                </a:tc>
                <a:tc>
                  <a:txBody>
                    <a:bodyPr/>
                    <a:lstStyle/>
                    <a:p>
                      <a:pPr algn="ctr" rtl="1">
                        <a:lnSpc>
                          <a:spcPct val="150000"/>
                        </a:lnSpc>
                      </a:pPr>
                      <a:r>
                        <a:rPr lang="ar-SA" dirty="0"/>
                        <a:t>تسلسلية (من البداية للنهاية)</a:t>
                      </a:r>
                      <a:endParaRPr lang="ar-SA" dirty="0">
                        <a:solidFill>
                          <a:schemeClr val="tx1"/>
                        </a:solidFill>
                      </a:endParaRPr>
                    </a:p>
                  </a:txBody>
                  <a:tcPr anchor="ctr"/>
                </a:tc>
                <a:tc>
                  <a:txBody>
                    <a:bodyPr/>
                    <a:lstStyle/>
                    <a:p>
                      <a:pPr algn="ctr" rtl="1">
                        <a:lnSpc>
                          <a:spcPct val="150000"/>
                        </a:lnSpc>
                      </a:pPr>
                      <a:r>
                        <a:rPr lang="ar-SA" dirty="0"/>
                        <a:t>طريقة العمل</a:t>
                      </a:r>
                      <a:endParaRPr lang="ar-SA" dirty="0">
                        <a:solidFill>
                          <a:schemeClr val="tx1"/>
                        </a:solidFill>
                      </a:endParaRPr>
                    </a:p>
                  </a:txBody>
                  <a:tcPr anchor="ctr"/>
                </a:tc>
                <a:extLst>
                  <a:ext uri="{0D108BD9-81ED-4DB2-BD59-A6C34878D82A}">
                    <a16:rowId xmlns:a16="http://schemas.microsoft.com/office/drawing/2014/main" val="359808371"/>
                  </a:ext>
                </a:extLst>
              </a:tr>
              <a:tr h="370840">
                <a:tc>
                  <a:txBody>
                    <a:bodyPr/>
                    <a:lstStyle/>
                    <a:p>
                      <a:pPr algn="ctr" rtl="1">
                        <a:lnSpc>
                          <a:spcPct val="150000"/>
                        </a:lnSpc>
                      </a:pPr>
                      <a:r>
                        <a:rPr lang="ar-SA" dirty="0"/>
                        <a:t>حاسوب وبرامج رقمية</a:t>
                      </a:r>
                      <a:endParaRPr lang="ar-SA" dirty="0">
                        <a:solidFill>
                          <a:schemeClr val="tx1"/>
                        </a:solidFill>
                      </a:endParaRPr>
                    </a:p>
                  </a:txBody>
                  <a:tcPr anchor="ctr"/>
                </a:tc>
                <a:tc>
                  <a:txBody>
                    <a:bodyPr/>
                    <a:lstStyle/>
                    <a:p>
                      <a:pPr algn="ctr" rtl="1">
                        <a:lnSpc>
                          <a:spcPct val="150000"/>
                        </a:lnSpc>
                      </a:pPr>
                      <a:r>
                        <a:rPr lang="ar-SA" dirty="0"/>
                        <a:t>أشرطة وأجهزة ميكانيكية</a:t>
                      </a:r>
                      <a:endParaRPr lang="ar-SA" dirty="0">
                        <a:solidFill>
                          <a:schemeClr val="tx1"/>
                        </a:solidFill>
                      </a:endParaRPr>
                    </a:p>
                  </a:txBody>
                  <a:tcPr anchor="ctr"/>
                </a:tc>
                <a:tc>
                  <a:txBody>
                    <a:bodyPr/>
                    <a:lstStyle/>
                    <a:p>
                      <a:pPr algn="ctr" rtl="1">
                        <a:lnSpc>
                          <a:spcPct val="150000"/>
                        </a:lnSpc>
                      </a:pPr>
                      <a:r>
                        <a:rPr lang="ar-SA" dirty="0"/>
                        <a:t>الأدوات</a:t>
                      </a:r>
                      <a:endParaRPr lang="ar-SA" dirty="0">
                        <a:solidFill>
                          <a:schemeClr val="tx1"/>
                        </a:solidFill>
                      </a:endParaRPr>
                    </a:p>
                  </a:txBody>
                  <a:tcPr anchor="ctr"/>
                </a:tc>
                <a:extLst>
                  <a:ext uri="{0D108BD9-81ED-4DB2-BD59-A6C34878D82A}">
                    <a16:rowId xmlns:a16="http://schemas.microsoft.com/office/drawing/2014/main" val="210032043"/>
                  </a:ext>
                </a:extLst>
              </a:tr>
              <a:tr h="370840">
                <a:tc>
                  <a:txBody>
                    <a:bodyPr/>
                    <a:lstStyle/>
                    <a:p>
                      <a:pPr algn="ctr" rtl="1">
                        <a:lnSpc>
                          <a:spcPct val="150000"/>
                        </a:lnSpc>
                      </a:pPr>
                      <a:r>
                        <a:rPr lang="ar-SA" dirty="0"/>
                        <a:t>سهلة ومرنة</a:t>
                      </a:r>
                      <a:endParaRPr lang="ar-SA" dirty="0">
                        <a:solidFill>
                          <a:schemeClr val="tx1"/>
                        </a:solidFill>
                      </a:endParaRPr>
                    </a:p>
                  </a:txBody>
                  <a:tcPr anchor="ctr"/>
                </a:tc>
                <a:tc>
                  <a:txBody>
                    <a:bodyPr/>
                    <a:lstStyle/>
                    <a:p>
                      <a:pPr algn="ctr" rtl="1">
                        <a:lnSpc>
                          <a:spcPct val="150000"/>
                        </a:lnSpc>
                      </a:pPr>
                      <a:r>
                        <a:rPr lang="ar-SA" dirty="0"/>
                        <a:t>محدودة وصعبة</a:t>
                      </a:r>
                      <a:endParaRPr lang="ar-SA" dirty="0">
                        <a:solidFill>
                          <a:schemeClr val="tx1"/>
                        </a:solidFill>
                      </a:endParaRPr>
                    </a:p>
                  </a:txBody>
                  <a:tcPr anchor="ctr"/>
                </a:tc>
                <a:tc>
                  <a:txBody>
                    <a:bodyPr/>
                    <a:lstStyle/>
                    <a:p>
                      <a:pPr algn="ctr" rtl="1">
                        <a:lnSpc>
                          <a:spcPct val="150000"/>
                        </a:lnSpc>
                      </a:pPr>
                      <a:r>
                        <a:rPr lang="ar-SA" dirty="0"/>
                        <a:t>التعديلات</a:t>
                      </a:r>
                      <a:endParaRPr lang="ar-SA" dirty="0">
                        <a:solidFill>
                          <a:schemeClr val="tx1"/>
                        </a:solidFill>
                      </a:endParaRPr>
                    </a:p>
                  </a:txBody>
                  <a:tcPr anchor="ctr"/>
                </a:tc>
                <a:extLst>
                  <a:ext uri="{0D108BD9-81ED-4DB2-BD59-A6C34878D82A}">
                    <a16:rowId xmlns:a16="http://schemas.microsoft.com/office/drawing/2014/main" val="2506504058"/>
                  </a:ext>
                </a:extLst>
              </a:tr>
              <a:tr h="370840">
                <a:tc>
                  <a:txBody>
                    <a:bodyPr/>
                    <a:lstStyle/>
                    <a:p>
                      <a:pPr algn="ctr" rtl="1">
                        <a:lnSpc>
                          <a:spcPct val="150000"/>
                        </a:lnSpc>
                      </a:pPr>
                      <a:r>
                        <a:rPr lang="ar-SA" dirty="0"/>
                        <a:t>سريع ويوفر الوقت</a:t>
                      </a:r>
                      <a:endParaRPr lang="ar-SA" dirty="0">
                        <a:solidFill>
                          <a:schemeClr val="tx1"/>
                        </a:solidFill>
                      </a:endParaRPr>
                    </a:p>
                  </a:txBody>
                  <a:tcPr anchor="ctr"/>
                </a:tc>
                <a:tc>
                  <a:txBody>
                    <a:bodyPr/>
                    <a:lstStyle/>
                    <a:p>
                      <a:pPr algn="ctr" rtl="1">
                        <a:lnSpc>
                          <a:spcPct val="150000"/>
                        </a:lnSpc>
                      </a:pPr>
                      <a:r>
                        <a:rPr lang="ar-SA" dirty="0"/>
                        <a:t>بطيء ويتطلب وقتًا طويلًا</a:t>
                      </a:r>
                      <a:endParaRPr lang="ar-SA" dirty="0">
                        <a:solidFill>
                          <a:schemeClr val="tx1"/>
                        </a:solidFill>
                      </a:endParaRPr>
                    </a:p>
                  </a:txBody>
                  <a:tcPr anchor="ctr"/>
                </a:tc>
                <a:tc>
                  <a:txBody>
                    <a:bodyPr/>
                    <a:lstStyle/>
                    <a:p>
                      <a:pPr algn="ctr" rtl="1">
                        <a:lnSpc>
                          <a:spcPct val="150000"/>
                        </a:lnSpc>
                      </a:pPr>
                      <a:r>
                        <a:rPr lang="ar-SA" dirty="0"/>
                        <a:t>السرعة والكفاءة</a:t>
                      </a:r>
                      <a:endParaRPr lang="ar-SA" dirty="0">
                        <a:solidFill>
                          <a:schemeClr val="tx1"/>
                        </a:solidFill>
                      </a:endParaRPr>
                    </a:p>
                  </a:txBody>
                  <a:tcPr anchor="ctr"/>
                </a:tc>
                <a:extLst>
                  <a:ext uri="{0D108BD9-81ED-4DB2-BD59-A6C34878D82A}">
                    <a16:rowId xmlns:a16="http://schemas.microsoft.com/office/drawing/2014/main" val="3325231582"/>
                  </a:ext>
                </a:extLst>
              </a:tr>
              <a:tr h="370840">
                <a:tc>
                  <a:txBody>
                    <a:bodyPr/>
                    <a:lstStyle/>
                    <a:p>
                      <a:pPr algn="ctr" rtl="1">
                        <a:lnSpc>
                          <a:spcPct val="150000"/>
                        </a:lnSpc>
                      </a:pPr>
                      <a:r>
                        <a:rPr lang="ar-SA" dirty="0"/>
                        <a:t>متقدمة جدًا</a:t>
                      </a:r>
                      <a:endParaRPr lang="ar-SA" dirty="0">
                        <a:solidFill>
                          <a:schemeClr val="tx1"/>
                        </a:solidFill>
                      </a:endParaRPr>
                    </a:p>
                  </a:txBody>
                  <a:tcPr anchor="ctr"/>
                </a:tc>
                <a:tc>
                  <a:txBody>
                    <a:bodyPr/>
                    <a:lstStyle/>
                    <a:p>
                      <a:pPr algn="ctr" rtl="1">
                        <a:lnSpc>
                          <a:spcPct val="150000"/>
                        </a:lnSpc>
                      </a:pPr>
                      <a:r>
                        <a:rPr lang="ar-SA" dirty="0"/>
                        <a:t>محدودة جدًا</a:t>
                      </a:r>
                      <a:endParaRPr lang="ar-SA" dirty="0">
                        <a:solidFill>
                          <a:schemeClr val="tx1"/>
                        </a:solidFill>
                      </a:endParaRPr>
                    </a:p>
                  </a:txBody>
                  <a:tcPr anchor="ctr"/>
                </a:tc>
                <a:tc>
                  <a:txBody>
                    <a:bodyPr/>
                    <a:lstStyle/>
                    <a:p>
                      <a:pPr algn="ctr" rtl="1">
                        <a:lnSpc>
                          <a:spcPct val="150000"/>
                        </a:lnSpc>
                      </a:pPr>
                      <a:r>
                        <a:rPr lang="ar-SA" dirty="0"/>
                        <a:t>المؤثرات البصرية والصوتية</a:t>
                      </a:r>
                      <a:endParaRPr lang="ar-SA" dirty="0">
                        <a:solidFill>
                          <a:schemeClr val="tx1"/>
                        </a:solidFill>
                      </a:endParaRPr>
                    </a:p>
                  </a:txBody>
                  <a:tcPr anchor="ctr"/>
                </a:tc>
                <a:extLst>
                  <a:ext uri="{0D108BD9-81ED-4DB2-BD59-A6C34878D82A}">
                    <a16:rowId xmlns:a16="http://schemas.microsoft.com/office/drawing/2014/main" val="2512360636"/>
                  </a:ext>
                </a:extLst>
              </a:tr>
              <a:tr h="370840">
                <a:tc>
                  <a:txBody>
                    <a:bodyPr/>
                    <a:lstStyle/>
                    <a:p>
                      <a:pPr algn="ctr" rtl="1">
                        <a:lnSpc>
                          <a:spcPct val="150000"/>
                        </a:lnSpc>
                      </a:pPr>
                      <a:r>
                        <a:rPr lang="ar-SA" dirty="0"/>
                        <a:t>متاحة بسهولة </a:t>
                      </a:r>
                      <a:r>
                        <a:rPr lang="en-US" dirty="0" smtClean="0"/>
                        <a:t>Undo)</a:t>
                      </a:r>
                      <a:r>
                        <a:rPr lang="ar-SA" dirty="0" smtClean="0"/>
                        <a:t>)</a:t>
                      </a:r>
                      <a:endParaRPr lang="en-US" dirty="0">
                        <a:solidFill>
                          <a:schemeClr val="tx1"/>
                        </a:solidFill>
                      </a:endParaRPr>
                    </a:p>
                  </a:txBody>
                  <a:tcPr anchor="ctr"/>
                </a:tc>
                <a:tc>
                  <a:txBody>
                    <a:bodyPr/>
                    <a:lstStyle/>
                    <a:p>
                      <a:pPr algn="ctr" rtl="1">
                        <a:lnSpc>
                          <a:spcPct val="150000"/>
                        </a:lnSpc>
                      </a:pPr>
                      <a:r>
                        <a:rPr lang="ar-SA" dirty="0"/>
                        <a:t>صعبة أو مستحيلة</a:t>
                      </a:r>
                      <a:endParaRPr lang="ar-SA" dirty="0">
                        <a:solidFill>
                          <a:schemeClr val="tx1"/>
                        </a:solidFill>
                      </a:endParaRPr>
                    </a:p>
                  </a:txBody>
                  <a:tcPr anchor="ctr"/>
                </a:tc>
                <a:tc>
                  <a:txBody>
                    <a:bodyPr/>
                    <a:lstStyle/>
                    <a:p>
                      <a:pPr algn="ctr" rtl="1">
                        <a:lnSpc>
                          <a:spcPct val="150000"/>
                        </a:lnSpc>
                      </a:pPr>
                      <a:r>
                        <a:rPr lang="ar-SA" dirty="0"/>
                        <a:t>إمكانية التراجع</a:t>
                      </a:r>
                      <a:endParaRPr lang="ar-SA" dirty="0">
                        <a:solidFill>
                          <a:schemeClr val="tx1"/>
                        </a:solidFill>
                      </a:endParaRPr>
                    </a:p>
                  </a:txBody>
                  <a:tcPr anchor="ctr"/>
                </a:tc>
                <a:extLst>
                  <a:ext uri="{0D108BD9-81ED-4DB2-BD59-A6C34878D82A}">
                    <a16:rowId xmlns:a16="http://schemas.microsoft.com/office/drawing/2014/main" val="4265864560"/>
                  </a:ext>
                </a:extLst>
              </a:tr>
            </a:tbl>
          </a:graphicData>
        </a:graphic>
      </p:graphicFrame>
    </p:spTree>
    <p:extLst>
      <p:ext uri="{BB962C8B-B14F-4D97-AF65-F5344CB8AC3E}">
        <p14:creationId xmlns:p14="http://schemas.microsoft.com/office/powerpoint/2010/main" val="1260008961"/>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019491"/>
            <a:ext cx="3396206" cy="1910985"/>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07BFBD-6BF9-5390-9F72-7D0A20F0A905}"/>
              </a:ext>
            </a:extLst>
          </p:cNvPr>
          <p:cNvSpPr txBox="1"/>
          <p:nvPr/>
        </p:nvSpPr>
        <p:spPr>
          <a:xfrm>
            <a:off x="3306019" y="2070279"/>
            <a:ext cx="8709662" cy="4708981"/>
          </a:xfrm>
          <a:prstGeom prst="rect">
            <a:avLst/>
          </a:prstGeom>
          <a:noFill/>
        </p:spPr>
        <p:txBody>
          <a:bodyPr wrap="square" rtlCol="0">
            <a:spAutoFit/>
          </a:bodyPr>
          <a:lstStyle/>
          <a:p>
            <a:pPr algn="r" rtl="1">
              <a:lnSpc>
                <a:spcPct val="150000"/>
              </a:lnSpc>
            </a:pPr>
            <a:r>
              <a:rPr lang="ar-SA" sz="2000" b="1" dirty="0" smtClean="0">
                <a:cs typeface="+mj-cs"/>
              </a:rPr>
              <a:t>السبعينيات </a:t>
            </a:r>
            <a:r>
              <a:rPr lang="ar-SA" sz="2000" b="1" dirty="0">
                <a:cs typeface="+mj-cs"/>
              </a:rPr>
              <a:t>والثمانينيات</a:t>
            </a:r>
            <a:r>
              <a:rPr lang="ar-SA" sz="2000" dirty="0">
                <a:cs typeface="+mj-cs"/>
              </a:rPr>
              <a:t>:</a:t>
            </a:r>
          </a:p>
          <a:p>
            <a:pPr marL="800100" lvl="1" indent="-342900" algn="r" rtl="1">
              <a:lnSpc>
                <a:spcPct val="150000"/>
              </a:lnSpc>
              <a:buFont typeface="Arial" panose="020B0604020202020204" pitchFamily="34" charset="0"/>
              <a:buChar char="•"/>
            </a:pPr>
            <a:r>
              <a:rPr lang="ar-SA" sz="2000" dirty="0">
                <a:cs typeface="+mj-cs"/>
              </a:rPr>
              <a:t>استخدام المونتاج الخطي في التلفزيون والإعلانات.</a:t>
            </a:r>
          </a:p>
          <a:p>
            <a:pPr marL="800100" lvl="1" indent="-342900" algn="r" rtl="1">
              <a:lnSpc>
                <a:spcPct val="150000"/>
              </a:lnSpc>
              <a:buFont typeface="Arial" panose="020B0604020202020204" pitchFamily="34" charset="0"/>
              <a:buChar char="•"/>
            </a:pPr>
            <a:r>
              <a:rPr lang="ar-SA" sz="2000" dirty="0">
                <a:cs typeface="+mj-cs"/>
              </a:rPr>
              <a:t>ظهور أول أنظمة مونتاج غير خطي على الحواسيب الكبيرة.</a:t>
            </a:r>
          </a:p>
          <a:p>
            <a:pPr marL="342900" indent="-342900" algn="r" rtl="1">
              <a:lnSpc>
                <a:spcPct val="150000"/>
              </a:lnSpc>
              <a:buFont typeface="Arial" panose="020B0604020202020204" pitchFamily="34" charset="0"/>
              <a:buChar char="•"/>
            </a:pPr>
            <a:r>
              <a:rPr lang="ar-SA" sz="2000" b="1" dirty="0">
                <a:cs typeface="+mj-cs"/>
              </a:rPr>
              <a:t>التسعينيات</a:t>
            </a:r>
            <a:r>
              <a:rPr lang="ar-SA" sz="2000" dirty="0">
                <a:cs typeface="+mj-cs"/>
              </a:rPr>
              <a:t>:</a:t>
            </a:r>
          </a:p>
          <a:p>
            <a:pPr marL="800100" lvl="1" indent="-342900" algn="r" rtl="1">
              <a:lnSpc>
                <a:spcPct val="150000"/>
              </a:lnSpc>
              <a:buFont typeface="Arial" panose="020B0604020202020204" pitchFamily="34" charset="0"/>
              <a:buChar char="•"/>
            </a:pPr>
            <a:r>
              <a:rPr lang="ar-SA" sz="2000" dirty="0">
                <a:cs typeface="+mj-cs"/>
              </a:rPr>
              <a:t>ظهور برامج مثل </a:t>
            </a:r>
            <a:r>
              <a:rPr lang="en-US" sz="2000" b="1" dirty="0">
                <a:cs typeface="+mj-cs"/>
              </a:rPr>
              <a:t>Avid</a:t>
            </a:r>
            <a:r>
              <a:rPr lang="en-US" sz="2000" dirty="0">
                <a:cs typeface="+mj-cs"/>
              </a:rPr>
              <a:t> </a:t>
            </a:r>
            <a:r>
              <a:rPr lang="ar-SA" sz="2000" dirty="0">
                <a:cs typeface="+mj-cs"/>
              </a:rPr>
              <a:t>و</a:t>
            </a:r>
            <a:r>
              <a:rPr lang="en-US" sz="2000" b="1" dirty="0" smtClean="0">
                <a:cs typeface="+mj-cs"/>
              </a:rPr>
              <a:t>Premiere</a:t>
            </a:r>
            <a:r>
              <a:rPr lang="ar-SA" sz="2000" b="1" dirty="0" smtClean="0">
                <a:cs typeface="+mj-cs"/>
              </a:rPr>
              <a:t>.</a:t>
            </a:r>
            <a:endParaRPr lang="en-US" sz="2000" dirty="0">
              <a:cs typeface="+mj-cs"/>
            </a:endParaRPr>
          </a:p>
          <a:p>
            <a:pPr marL="800100" lvl="1" indent="-342900" algn="r" rtl="1">
              <a:lnSpc>
                <a:spcPct val="150000"/>
              </a:lnSpc>
              <a:buFont typeface="Arial" panose="020B0604020202020204" pitchFamily="34" charset="0"/>
              <a:buChar char="•"/>
            </a:pPr>
            <a:r>
              <a:rPr lang="ar-SA" sz="2000" dirty="0">
                <a:cs typeface="+mj-cs"/>
              </a:rPr>
              <a:t>بداية الانتقال الفعلي للمونتاج الرقمي في هوليوود.</a:t>
            </a:r>
          </a:p>
          <a:p>
            <a:pPr algn="r" rtl="1">
              <a:lnSpc>
                <a:spcPct val="150000"/>
              </a:lnSpc>
            </a:pPr>
            <a:r>
              <a:rPr lang="ar-SA" sz="2000" b="1" dirty="0">
                <a:cs typeface="+mj-cs"/>
              </a:rPr>
              <a:t>الألفينات حتى اليوم</a:t>
            </a:r>
            <a:r>
              <a:rPr lang="ar-SA" sz="2000" dirty="0">
                <a:cs typeface="+mj-cs"/>
              </a:rPr>
              <a:t>:</a:t>
            </a:r>
          </a:p>
          <a:p>
            <a:pPr marL="800100" lvl="1" indent="-342900" algn="r" rtl="1">
              <a:lnSpc>
                <a:spcPct val="150000"/>
              </a:lnSpc>
              <a:buFont typeface="Arial" panose="020B0604020202020204" pitchFamily="34" charset="0"/>
              <a:buChar char="•"/>
            </a:pPr>
            <a:r>
              <a:rPr lang="ar-SA" sz="2000" dirty="0">
                <a:cs typeface="+mj-cs"/>
              </a:rPr>
              <a:t>المونتاج الإلكتروني أصبح هو المعيار الأساسي عالميًا.</a:t>
            </a:r>
          </a:p>
          <a:p>
            <a:pPr marL="800100" lvl="1" indent="-342900" algn="r" rtl="1">
              <a:lnSpc>
                <a:spcPct val="150000"/>
              </a:lnSpc>
              <a:buFont typeface="Arial" panose="020B0604020202020204" pitchFamily="34" charset="0"/>
              <a:buChar char="•"/>
            </a:pPr>
            <a:r>
              <a:rPr lang="ar-SA" sz="2000" dirty="0">
                <a:cs typeface="+mj-cs"/>
              </a:rPr>
              <a:t>يستخدم حتى في الهواتف الذكية والتطبيقات الصغيرة.</a:t>
            </a:r>
          </a:p>
          <a:p>
            <a:pPr algn="r" rtl="1">
              <a:lnSpc>
                <a:spcPct val="150000"/>
              </a:lnSpc>
            </a:pPr>
            <a:endParaRPr lang="ar-SA" sz="2000" dirty="0">
              <a:cs typeface="+mj-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576074" y="1252107"/>
            <a:ext cx="5636770" cy="523220"/>
          </a:xfrm>
          <a:prstGeom prst="rect">
            <a:avLst/>
          </a:prstGeom>
          <a:noFill/>
        </p:spPr>
        <p:txBody>
          <a:bodyPr wrap="square" rtlCol="0">
            <a:spAutoFit/>
          </a:bodyPr>
          <a:lstStyle/>
          <a:p>
            <a:pPr algn="r" rtl="1"/>
            <a:r>
              <a:rPr lang="ar-SA" sz="2800" b="1" dirty="0">
                <a:solidFill>
                  <a:srgbClr val="00B0F0"/>
                </a:solidFill>
              </a:rPr>
              <a:t>مراحل الانتقال </a:t>
            </a:r>
            <a:r>
              <a:rPr lang="ar-SA" sz="2800" b="1" dirty="0" smtClean="0">
                <a:solidFill>
                  <a:srgbClr val="00B0F0"/>
                </a:solidFill>
              </a:rPr>
              <a:t>التاريخية</a:t>
            </a:r>
            <a:endParaRPr lang="ar-SA" sz="2800" b="1" dirty="0">
              <a:solidFill>
                <a:srgbClr val="00B0F0"/>
              </a:solidFill>
            </a:endParaRPr>
          </a:p>
        </p:txBody>
      </p:sp>
    </p:spTree>
    <p:extLst>
      <p:ext uri="{BB962C8B-B14F-4D97-AF65-F5344CB8AC3E}">
        <p14:creationId xmlns:p14="http://schemas.microsoft.com/office/powerpoint/2010/main" val="3542492034"/>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019490"/>
            <a:ext cx="3385474" cy="4352753"/>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 </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896309" y="1068221"/>
            <a:ext cx="6130478" cy="830997"/>
          </a:xfrm>
          <a:prstGeom prst="rect">
            <a:avLst/>
          </a:prstGeom>
          <a:noFill/>
        </p:spPr>
        <p:txBody>
          <a:bodyPr wrap="square" rtlCol="0">
            <a:spAutoFit/>
          </a:bodyPr>
          <a:lstStyle/>
          <a:p>
            <a:pPr algn="ctr">
              <a:lnSpc>
                <a:spcPct val="150000"/>
              </a:lnSpc>
              <a:spcBef>
                <a:spcPct val="20000"/>
              </a:spcBef>
            </a:pPr>
            <a:r>
              <a:rPr lang="ar-SA" sz="3200" b="1" dirty="0">
                <a:solidFill>
                  <a:srgbClr val="00B0F0"/>
                </a:solidFill>
              </a:rPr>
              <a:t>المونتاج الرقمي (من التسعينيات حتى اليوم)</a:t>
            </a:r>
            <a:endParaRPr lang="ar-EG" sz="3200" b="1" dirty="0">
              <a:solidFill>
                <a:srgbClr val="00B0F0"/>
              </a:solidFill>
              <a:latin typeface="Simplified Arabic" pitchFamily="18" charset="-78"/>
              <a:cs typeface="Simplified Arabic" pitchFamily="18" charset="-78"/>
            </a:endParaRPr>
          </a:p>
        </p:txBody>
      </p:sp>
      <p:sp>
        <p:nvSpPr>
          <p:cNvPr id="3" name="Rectangle 2"/>
          <p:cNvSpPr/>
          <p:nvPr/>
        </p:nvSpPr>
        <p:spPr>
          <a:xfrm>
            <a:off x="3453837" y="2338273"/>
            <a:ext cx="8310271" cy="3785652"/>
          </a:xfrm>
          <a:prstGeom prst="rect">
            <a:avLst/>
          </a:prstGeom>
        </p:spPr>
        <p:txBody>
          <a:bodyPr wrap="square">
            <a:spAutoFit/>
          </a:bodyPr>
          <a:lstStyle/>
          <a:p>
            <a:pPr algn="r" rtl="1">
              <a:lnSpc>
                <a:spcPct val="150000"/>
              </a:lnSpc>
            </a:pPr>
            <a:r>
              <a:rPr lang="ar-SA" sz="2000" b="1" dirty="0">
                <a:cs typeface="+mj-cs"/>
              </a:rPr>
              <a:t>بداية المونتاج الرقمي</a:t>
            </a:r>
          </a:p>
          <a:p>
            <a:pPr marL="342900" indent="-342900" algn="r" rtl="1">
              <a:lnSpc>
                <a:spcPct val="150000"/>
              </a:lnSpc>
              <a:buFont typeface="Arial" panose="020B0604020202020204" pitchFamily="34" charset="0"/>
              <a:buChar char="•"/>
            </a:pPr>
            <a:r>
              <a:rPr lang="ar-SA" sz="2000" dirty="0">
                <a:cs typeface="+mj-cs"/>
              </a:rPr>
              <a:t>ظهر أول نظام مونتاج غير خطي على الحاسوب في أواخر الثمانينيات، لكن الاستخدام العملي والانتشار بدأ </a:t>
            </a:r>
            <a:r>
              <a:rPr lang="ar-SA" sz="2000" b="1" dirty="0">
                <a:cs typeface="+mj-cs"/>
              </a:rPr>
              <a:t>في التسعينيات</a:t>
            </a:r>
            <a:r>
              <a:rPr lang="ar-SA" sz="2000" dirty="0" smtClean="0">
                <a:cs typeface="+mj-cs"/>
              </a:rPr>
              <a:t>.</a:t>
            </a:r>
            <a:endParaRPr lang="tr-TR" sz="2000" dirty="0" smtClean="0">
              <a:cs typeface="+mj-cs"/>
            </a:endParaRPr>
          </a:p>
          <a:p>
            <a:pPr marL="342900" indent="-342900" algn="r" rtl="1">
              <a:lnSpc>
                <a:spcPct val="150000"/>
              </a:lnSpc>
              <a:buFont typeface="Arial" panose="020B0604020202020204" pitchFamily="34" charset="0"/>
              <a:buChar char="•"/>
            </a:pPr>
            <a:r>
              <a:rPr lang="ar-SA" sz="2000" dirty="0">
                <a:cs typeface="+mj-cs"/>
              </a:rPr>
              <a:t>ب</a:t>
            </a:r>
            <a:r>
              <a:rPr lang="ar-SA" sz="2000" dirty="0" smtClean="0">
                <a:cs typeface="+mj-cs"/>
              </a:rPr>
              <a:t>رامج </a:t>
            </a:r>
            <a:r>
              <a:rPr lang="ar-SA" sz="2000" dirty="0">
                <a:cs typeface="+mj-cs"/>
              </a:rPr>
              <a:t>مثل </a:t>
            </a:r>
            <a:r>
              <a:rPr lang="en-US" sz="2000" b="1" dirty="0">
                <a:cs typeface="+mj-cs"/>
              </a:rPr>
              <a:t>Avid Media Composer (1989)</a:t>
            </a:r>
            <a:r>
              <a:rPr lang="en-US" sz="2000" dirty="0">
                <a:cs typeface="+mj-cs"/>
              </a:rPr>
              <a:t> </a:t>
            </a:r>
            <a:r>
              <a:rPr lang="ar-SA" sz="2000" dirty="0" smtClean="0">
                <a:cs typeface="+mj-cs"/>
              </a:rPr>
              <a:t>و</a:t>
            </a:r>
            <a:r>
              <a:rPr lang="en-US" sz="2000" b="1" dirty="0" smtClean="0">
                <a:cs typeface="+mj-cs"/>
              </a:rPr>
              <a:t>Adobe </a:t>
            </a:r>
            <a:r>
              <a:rPr lang="en-US" sz="2000" b="1" dirty="0">
                <a:cs typeface="+mj-cs"/>
              </a:rPr>
              <a:t>Premiere (1991)</a:t>
            </a:r>
            <a:r>
              <a:rPr lang="en-US" sz="2000" dirty="0">
                <a:cs typeface="+mj-cs"/>
              </a:rPr>
              <a:t> </a:t>
            </a:r>
            <a:r>
              <a:rPr lang="ar-SA" sz="2000" dirty="0" smtClean="0">
                <a:cs typeface="+mj-cs"/>
              </a:rPr>
              <a:t> كانت </a:t>
            </a:r>
            <a:r>
              <a:rPr lang="ar-SA" sz="2000" dirty="0">
                <a:cs typeface="+mj-cs"/>
              </a:rPr>
              <a:t>من أوائل الأدوات</a:t>
            </a:r>
            <a:r>
              <a:rPr lang="ar-SA" sz="2000" dirty="0" smtClean="0">
                <a:cs typeface="+mj-cs"/>
              </a:rPr>
              <a:t>. بداية </a:t>
            </a:r>
            <a:r>
              <a:rPr lang="ar-SA" sz="2000" dirty="0">
                <a:cs typeface="+mj-cs"/>
              </a:rPr>
              <a:t>من عام </a:t>
            </a:r>
            <a:r>
              <a:rPr lang="ar-SA" sz="2000" b="1" dirty="0">
                <a:cs typeface="+mj-cs"/>
              </a:rPr>
              <a:t>1995</a:t>
            </a:r>
            <a:r>
              <a:rPr lang="ar-SA" sz="2000" dirty="0">
                <a:cs typeface="+mj-cs"/>
              </a:rPr>
              <a:t>، بدأت هوليوود تتبنى المونتاج الرقمي في الأفلام الكبرى</a:t>
            </a:r>
            <a:r>
              <a:rPr lang="ar-SA" sz="2000" dirty="0" smtClean="0">
                <a:cs typeface="+mj-cs"/>
              </a:rPr>
              <a:t>.</a:t>
            </a:r>
          </a:p>
          <a:p>
            <a:pPr algn="r" rtl="1">
              <a:lnSpc>
                <a:spcPct val="150000"/>
              </a:lnSpc>
            </a:pPr>
            <a:endParaRPr lang="ar-SA" sz="2000" dirty="0">
              <a:cs typeface="+mj-cs"/>
            </a:endParaRPr>
          </a:p>
          <a:p>
            <a:pPr algn="r" rtl="1">
              <a:lnSpc>
                <a:spcPct val="150000"/>
              </a:lnSpc>
            </a:pPr>
            <a:r>
              <a:rPr lang="en-US" sz="2000" dirty="0">
                <a:hlinkClick r:id="rId5"/>
              </a:rPr>
              <a:t>https://</a:t>
            </a:r>
            <a:r>
              <a:rPr lang="en-US" sz="2000" dirty="0" smtClean="0">
                <a:hlinkClick r:id="rId5"/>
              </a:rPr>
              <a:t>www.youtube.com/watch?v=qKtUjfolUOM</a:t>
            </a:r>
            <a:r>
              <a:rPr lang="ar-SA" sz="2000" dirty="0" smtClean="0"/>
              <a:t> </a:t>
            </a:r>
            <a:r>
              <a:rPr lang="ar-SA" sz="2000" dirty="0"/>
              <a:t>برنامج </a:t>
            </a:r>
            <a:r>
              <a:rPr lang="en-US" sz="2000" b="1" dirty="0"/>
              <a:t>Adobe Premiere </a:t>
            </a:r>
            <a:endParaRPr lang="ar-SA" sz="2000" dirty="0"/>
          </a:p>
          <a:p>
            <a:pPr algn="r" rtl="1">
              <a:lnSpc>
                <a:spcPct val="150000"/>
              </a:lnSpc>
              <a:buFont typeface="Arial" panose="020B0604020202020204" pitchFamily="34" charset="0"/>
              <a:buChar char="•"/>
            </a:pPr>
            <a:endParaRPr lang="ar-SA" sz="2000" dirty="0">
              <a:cs typeface="+mj-cs"/>
            </a:endParaRPr>
          </a:p>
        </p:txBody>
      </p:sp>
    </p:spTree>
    <p:extLst>
      <p:ext uri="{BB962C8B-B14F-4D97-AF65-F5344CB8AC3E}">
        <p14:creationId xmlns:p14="http://schemas.microsoft.com/office/powerpoint/2010/main" val="1931547063"/>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94D1B-ADCA-5FF6-89C8-9E0F5F6DF4D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74E7D084-2033-CC98-90A4-B6611C4187A6}"/>
              </a:ext>
            </a:extLst>
          </p:cNvPr>
          <p:cNvSpPr/>
          <p:nvPr/>
        </p:nvSpPr>
        <p:spPr>
          <a:xfrm>
            <a:off x="3385474" y="10194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C720B01-9B98-C1B1-375F-8F26E14C41E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019491"/>
            <a:ext cx="3397269" cy="2545560"/>
          </a:xfrm>
          <a:prstGeom prst="rect">
            <a:avLst/>
          </a:prstGeom>
        </p:spPr>
      </p:pic>
      <p:sp>
        <p:nvSpPr>
          <p:cNvPr id="2" name="Right Triangle 1">
            <a:extLst>
              <a:ext uri="{FF2B5EF4-FFF2-40B4-BE49-F238E27FC236}">
                <a16:creationId xmlns:a16="http://schemas.microsoft.com/office/drawing/2014/main" id="{CFF24F91-AA12-71BD-2A9B-153D9222CB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AC1F13E-E92B-6529-326E-AC529A1A8D1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7E252B0D-8388-8C0A-57D7-5B581DBDCB9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A6CF5266-A507-8416-79E9-1C15191E59FA}"/>
              </a:ext>
            </a:extLst>
          </p:cNvPr>
          <p:cNvSpPr txBox="1"/>
          <p:nvPr/>
        </p:nvSpPr>
        <p:spPr>
          <a:xfrm>
            <a:off x="3453837" y="112977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19C454A-E682-3D45-8D32-1267F8FF2FE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1791" y="983990"/>
            <a:ext cx="5636770" cy="769441"/>
          </a:xfrm>
          <a:prstGeom prst="rect">
            <a:avLst/>
          </a:prstGeom>
          <a:noFill/>
        </p:spPr>
        <p:txBody>
          <a:bodyPr wrap="square" rtlCol="0">
            <a:spAutoFit/>
          </a:bodyPr>
          <a:lstStyle/>
          <a:p>
            <a:pPr algn="ctr">
              <a:lnSpc>
                <a:spcPct val="150000"/>
              </a:lnSpc>
              <a:spcBef>
                <a:spcPct val="20000"/>
              </a:spcBef>
            </a:pPr>
            <a:r>
              <a:rPr lang="ar-SA" sz="3200" b="1" dirty="0">
                <a:solidFill>
                  <a:srgbClr val="00B0F0"/>
                </a:solidFill>
              </a:rPr>
              <a:t>خصائص المونتاج </a:t>
            </a:r>
            <a:r>
              <a:rPr lang="ar-SA" sz="3200" b="1" dirty="0" smtClean="0">
                <a:solidFill>
                  <a:srgbClr val="00B0F0"/>
                </a:solidFill>
              </a:rPr>
              <a:t>الرقمي</a:t>
            </a:r>
            <a:endParaRPr lang="ar-EG" sz="3200" b="1" dirty="0">
              <a:solidFill>
                <a:srgbClr val="00B0F0"/>
              </a:solidFill>
              <a:latin typeface="Simplified Arabic" pitchFamily="18" charset="-78"/>
              <a:cs typeface="Simplified Arabic" pitchFamily="18" charset="-78"/>
            </a:endParaRPr>
          </a:p>
        </p:txBody>
      </p:sp>
      <p:sp>
        <p:nvSpPr>
          <p:cNvPr id="19" name="TextBox 18">
            <a:extLst>
              <a:ext uri="{FF2B5EF4-FFF2-40B4-BE49-F238E27FC236}">
                <a16:creationId xmlns:a16="http://schemas.microsoft.com/office/drawing/2014/main" id="{4107BFBD-6BF9-5390-9F72-7D0A20F0A905}"/>
              </a:ext>
            </a:extLst>
          </p:cNvPr>
          <p:cNvSpPr txBox="1"/>
          <p:nvPr/>
        </p:nvSpPr>
        <p:spPr>
          <a:xfrm>
            <a:off x="3397269" y="1759036"/>
            <a:ext cx="8709662" cy="5170646"/>
          </a:xfrm>
          <a:prstGeom prst="rect">
            <a:avLst/>
          </a:prstGeom>
          <a:noFill/>
        </p:spPr>
        <p:txBody>
          <a:bodyPr wrap="square" rtlCol="0">
            <a:spAutoFit/>
          </a:bodyPr>
          <a:lstStyle/>
          <a:p>
            <a:pPr algn="r" rtl="1">
              <a:lnSpc>
                <a:spcPct val="150000"/>
              </a:lnSpc>
            </a:pPr>
            <a:r>
              <a:rPr lang="ar-SA" sz="2000" b="1" dirty="0" smtClean="0">
                <a:cs typeface="+mj-cs"/>
              </a:rPr>
              <a:t>1. </a:t>
            </a:r>
            <a:r>
              <a:rPr lang="ar-SA" sz="2000" b="1" dirty="0" smtClean="0">
                <a:solidFill>
                  <a:srgbClr val="C00000"/>
                </a:solidFill>
                <a:cs typeface="+mj-cs"/>
              </a:rPr>
              <a:t>غير </a:t>
            </a:r>
            <a:r>
              <a:rPr lang="ar-SA" sz="2000" b="1" dirty="0">
                <a:solidFill>
                  <a:srgbClr val="C00000"/>
                </a:solidFill>
                <a:cs typeface="+mj-cs"/>
              </a:rPr>
              <a:t>خطي </a:t>
            </a:r>
            <a:r>
              <a:rPr lang="en-US" sz="2000" b="1" dirty="0" smtClean="0">
                <a:solidFill>
                  <a:srgbClr val="C00000"/>
                </a:solidFill>
                <a:cs typeface="+mj-cs"/>
              </a:rPr>
              <a:t>Non-Linear </a:t>
            </a:r>
            <a:r>
              <a:rPr lang="en-US" sz="2000" b="1" dirty="0">
                <a:solidFill>
                  <a:srgbClr val="C00000"/>
                </a:solidFill>
                <a:cs typeface="+mj-cs"/>
              </a:rPr>
              <a:t>Editing - NLE</a:t>
            </a:r>
            <a:r>
              <a:rPr lang="en-US" sz="2000" b="1" dirty="0" smtClean="0">
                <a:solidFill>
                  <a:srgbClr val="C00000"/>
                </a:solidFill>
                <a:cs typeface="+mj-cs"/>
              </a:rPr>
              <a:t>)</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dirty="0">
                <a:cs typeface="+mj-cs"/>
              </a:rPr>
              <a:t>يمكن تعديل أي جزء من الفيديو في أي وقت.</a:t>
            </a:r>
          </a:p>
          <a:p>
            <a:pPr marL="342900" indent="-342900" algn="r" rtl="1">
              <a:lnSpc>
                <a:spcPct val="150000"/>
              </a:lnSpc>
              <a:buFont typeface="Arial" panose="020B0604020202020204" pitchFamily="34" charset="0"/>
              <a:buChar char="•"/>
            </a:pPr>
            <a:r>
              <a:rPr lang="ar-SA" sz="2000" dirty="0">
                <a:cs typeface="+mj-cs"/>
              </a:rPr>
              <a:t>لا حاجة لإعادة ترتيب المشاهد يدويًا كما في المونتاج الخطي.</a:t>
            </a:r>
          </a:p>
          <a:p>
            <a:pPr algn="r" rtl="1">
              <a:lnSpc>
                <a:spcPct val="150000"/>
              </a:lnSpc>
            </a:pPr>
            <a:r>
              <a:rPr lang="ar-SA" sz="2000" b="1" dirty="0">
                <a:cs typeface="+mj-cs"/>
              </a:rPr>
              <a:t>2</a:t>
            </a:r>
            <a:r>
              <a:rPr lang="ar-SA" sz="2000" b="1" dirty="0">
                <a:solidFill>
                  <a:srgbClr val="C00000"/>
                </a:solidFill>
                <a:cs typeface="+mj-cs"/>
              </a:rPr>
              <a:t>. </a:t>
            </a:r>
            <a:r>
              <a:rPr lang="ar-SA" sz="2000" b="1" dirty="0" smtClean="0">
                <a:solidFill>
                  <a:srgbClr val="C00000"/>
                </a:solidFill>
                <a:cs typeface="+mj-cs"/>
              </a:rPr>
              <a:t>تحكم </a:t>
            </a:r>
            <a:r>
              <a:rPr lang="ar-SA" sz="2000" b="1" dirty="0">
                <a:solidFill>
                  <a:srgbClr val="C00000"/>
                </a:solidFill>
                <a:cs typeface="+mj-cs"/>
              </a:rPr>
              <a:t>كامل</a:t>
            </a:r>
          </a:p>
          <a:p>
            <a:pPr marL="342900" indent="-342900" algn="r" rtl="1">
              <a:lnSpc>
                <a:spcPct val="150000"/>
              </a:lnSpc>
              <a:buFont typeface="Arial" panose="020B0604020202020204" pitchFamily="34" charset="0"/>
              <a:buChar char="•"/>
            </a:pPr>
            <a:r>
              <a:rPr lang="ar-SA" sz="2000" dirty="0">
                <a:cs typeface="+mj-cs"/>
              </a:rPr>
              <a:t>يمكنك إضافة، حذف، تعديل أي لقطة بسهولة</a:t>
            </a:r>
            <a:r>
              <a:rPr lang="ar-SA" sz="2000" dirty="0" smtClean="0">
                <a:cs typeface="+mj-cs"/>
              </a:rPr>
              <a:t>.</a:t>
            </a:r>
          </a:p>
          <a:p>
            <a:pPr marL="342900" indent="-342900" algn="r" rtl="1">
              <a:lnSpc>
                <a:spcPct val="150000"/>
              </a:lnSpc>
              <a:buFont typeface="Arial" panose="020B0604020202020204" pitchFamily="34" charset="0"/>
              <a:buChar char="•"/>
            </a:pPr>
            <a:r>
              <a:rPr lang="ar-SA" sz="2000" dirty="0">
                <a:cs typeface="+mj-cs"/>
              </a:rPr>
              <a:t>تقنيات </a:t>
            </a:r>
            <a:r>
              <a:rPr lang="ar-SA" sz="2000" b="1" dirty="0">
                <a:cs typeface="+mj-cs"/>
              </a:rPr>
              <a:t>السحب والإفلات</a:t>
            </a:r>
            <a:r>
              <a:rPr lang="ar-SA" sz="2000" dirty="0">
                <a:cs typeface="+mj-cs"/>
              </a:rPr>
              <a:t> جعلت العمل أكثر سلاسة</a:t>
            </a:r>
            <a:r>
              <a:rPr lang="ar-SA" sz="2000" dirty="0" smtClean="0">
                <a:cs typeface="+mj-cs"/>
              </a:rPr>
              <a:t>.</a:t>
            </a:r>
          </a:p>
          <a:p>
            <a:pPr algn="r" rtl="1">
              <a:lnSpc>
                <a:spcPct val="150000"/>
              </a:lnSpc>
            </a:pPr>
            <a:r>
              <a:rPr lang="ar-SA" sz="2000" b="1" dirty="0" smtClean="0">
                <a:cs typeface="+mj-cs"/>
              </a:rPr>
              <a:t>3</a:t>
            </a:r>
            <a:r>
              <a:rPr lang="ar-SA" sz="2000" b="1" dirty="0">
                <a:solidFill>
                  <a:srgbClr val="C00000"/>
                </a:solidFill>
                <a:cs typeface="+mj-cs"/>
              </a:rPr>
              <a:t>. </a:t>
            </a:r>
            <a:r>
              <a:rPr lang="en-US" sz="2000" b="1" dirty="0">
                <a:solidFill>
                  <a:srgbClr val="C00000"/>
                </a:solidFill>
                <a:cs typeface="+mj-cs"/>
              </a:rPr>
              <a:t> </a:t>
            </a:r>
            <a:r>
              <a:rPr lang="ar-SA" sz="2000" b="1" dirty="0">
                <a:solidFill>
                  <a:srgbClr val="C00000"/>
                </a:solidFill>
                <a:cs typeface="+mj-cs"/>
              </a:rPr>
              <a:t>تعدد الطبقات </a:t>
            </a:r>
            <a:r>
              <a:rPr lang="en-US" sz="2000" b="1" dirty="0">
                <a:solidFill>
                  <a:srgbClr val="C00000"/>
                </a:solidFill>
                <a:cs typeface="+mj-cs"/>
              </a:rPr>
              <a:t>Multi-track Editing)</a:t>
            </a:r>
            <a:r>
              <a:rPr lang="ar-SA" sz="2000" b="1" dirty="0">
                <a:solidFill>
                  <a:srgbClr val="C00000"/>
                </a:solidFill>
                <a:cs typeface="+mj-cs"/>
              </a:rPr>
              <a:t>)</a:t>
            </a:r>
            <a:endParaRPr lang="en-US"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dirty="0">
                <a:cs typeface="+mj-cs"/>
              </a:rPr>
              <a:t>إمكانية العمل على عدة طبقات من الفيديو والصوت في نفس الوقت.</a:t>
            </a:r>
          </a:p>
          <a:p>
            <a:pPr marL="342900" indent="-342900" algn="r" rtl="1">
              <a:lnSpc>
                <a:spcPct val="150000"/>
              </a:lnSpc>
              <a:buFont typeface="Arial" panose="020B0604020202020204" pitchFamily="34" charset="0"/>
              <a:buChar char="•"/>
            </a:pPr>
            <a:r>
              <a:rPr lang="ar-SA" sz="2000" dirty="0">
                <a:cs typeface="+mj-cs"/>
              </a:rPr>
              <a:t>يُستخدم للمؤثرات، العناوين، الخلفيات، الألوان، إلخ.</a:t>
            </a:r>
          </a:p>
          <a:p>
            <a:pPr algn="r" rtl="1">
              <a:lnSpc>
                <a:spcPct val="150000"/>
              </a:lnSpc>
            </a:pPr>
            <a:r>
              <a:rPr lang="ar-SA" sz="2000" b="1" dirty="0">
                <a:cs typeface="+mj-cs"/>
              </a:rPr>
              <a:t>4</a:t>
            </a:r>
            <a:r>
              <a:rPr lang="ar-SA" sz="2000" b="1" dirty="0">
                <a:solidFill>
                  <a:srgbClr val="C00000"/>
                </a:solidFill>
                <a:cs typeface="+mj-cs"/>
              </a:rPr>
              <a:t>. </a:t>
            </a:r>
            <a:r>
              <a:rPr lang="ar-SA" sz="2000" b="1" dirty="0" smtClean="0">
                <a:solidFill>
                  <a:srgbClr val="C00000"/>
                </a:solidFill>
                <a:cs typeface="+mj-cs"/>
              </a:rPr>
              <a:t>تحرير </a:t>
            </a:r>
            <a:r>
              <a:rPr lang="ar-SA" sz="2000" b="1" dirty="0">
                <a:solidFill>
                  <a:srgbClr val="C00000"/>
                </a:solidFill>
                <a:cs typeface="+mj-cs"/>
              </a:rPr>
              <a:t>الصوت بدقة عالية</a:t>
            </a:r>
          </a:p>
          <a:p>
            <a:pPr algn="r" rtl="1">
              <a:lnSpc>
                <a:spcPct val="150000"/>
              </a:lnSpc>
            </a:pPr>
            <a:r>
              <a:rPr lang="ar-SA" sz="2000" dirty="0">
                <a:cs typeface="+mj-cs"/>
              </a:rPr>
              <a:t>مزج الأصوات، تحسين الجودة، إضافة مؤثرات صوتية، موازنة الحوار والموسيقى</a:t>
            </a:r>
            <a:r>
              <a:rPr lang="ar-SA" sz="2000" dirty="0" smtClean="0">
                <a:cs typeface="+mj-cs"/>
              </a:rPr>
              <a:t>.</a:t>
            </a:r>
            <a:endParaRPr lang="ar-SA" sz="2000" dirty="0">
              <a:cs typeface="+mj-cs"/>
            </a:endParaRPr>
          </a:p>
        </p:txBody>
      </p:sp>
    </p:spTree>
    <p:extLst>
      <p:ext uri="{BB962C8B-B14F-4D97-AF65-F5344CB8AC3E}">
        <p14:creationId xmlns:p14="http://schemas.microsoft.com/office/powerpoint/2010/main" val="1193957559"/>
      </p:ext>
    </p:extLst>
  </p:cSld>
  <p:clrMapOvr>
    <a:masterClrMapping/>
  </p:clrMapOvr>
  <mc:AlternateContent xmlns:mc="http://schemas.openxmlformats.org/markup-compatibility/2006" xmlns:p14="http://schemas.microsoft.com/office/powerpoint/2010/main">
    <mc:Choice Requires="p14">
      <p:transition p14:dur="0" advTm="87624"/>
    </mc:Choice>
    <mc:Fallback xmlns="">
      <p:transition advTm="8762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35074"/>
            <a:ext cx="3385474" cy="2544407"/>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2504456"/>
            <a:ext cx="8417320" cy="2862322"/>
          </a:xfrm>
          <a:prstGeom prst="rect">
            <a:avLst/>
          </a:prstGeom>
          <a:noFill/>
        </p:spPr>
        <p:txBody>
          <a:bodyPr wrap="square" rtlCol="0">
            <a:spAutoFit/>
          </a:bodyPr>
          <a:lstStyle/>
          <a:p>
            <a:pPr algn="r" rtl="1">
              <a:lnSpc>
                <a:spcPct val="150000"/>
              </a:lnSpc>
            </a:pPr>
            <a:r>
              <a:rPr lang="ar-SA" sz="2000" b="1" dirty="0" smtClean="0">
                <a:cs typeface="+mj-cs"/>
              </a:rPr>
              <a:t>5</a:t>
            </a:r>
            <a:r>
              <a:rPr lang="ar-SA" sz="2000" b="1" dirty="0" smtClean="0">
                <a:solidFill>
                  <a:srgbClr val="C00000"/>
                </a:solidFill>
                <a:cs typeface="+mj-cs"/>
              </a:rPr>
              <a:t>. التأثيرات </a:t>
            </a:r>
            <a:r>
              <a:rPr lang="ar-SA" sz="2000" b="1" dirty="0">
                <a:solidFill>
                  <a:srgbClr val="C00000"/>
                </a:solidFill>
                <a:cs typeface="+mj-cs"/>
              </a:rPr>
              <a:t>البصرية والانتقالات</a:t>
            </a:r>
          </a:p>
          <a:p>
            <a:pPr marL="342900" indent="-342900" algn="r" rtl="1">
              <a:lnSpc>
                <a:spcPct val="150000"/>
              </a:lnSpc>
              <a:buFont typeface="Arial" panose="020B0604020202020204" pitchFamily="34" charset="0"/>
              <a:buChar char="•"/>
            </a:pPr>
            <a:r>
              <a:rPr lang="ar-SA" sz="2000" dirty="0">
                <a:cs typeface="+mj-cs"/>
              </a:rPr>
              <a:t>إضافة مؤثرات رقمية بسهولة.</a:t>
            </a:r>
          </a:p>
          <a:p>
            <a:pPr marL="342900" indent="-342900" algn="r" rtl="1">
              <a:lnSpc>
                <a:spcPct val="150000"/>
              </a:lnSpc>
              <a:buFont typeface="Arial" panose="020B0604020202020204" pitchFamily="34" charset="0"/>
              <a:buChar char="•"/>
            </a:pPr>
            <a:r>
              <a:rPr lang="ar-SA" sz="2000" dirty="0">
                <a:cs typeface="+mj-cs"/>
              </a:rPr>
              <a:t>دعم </a:t>
            </a:r>
            <a:r>
              <a:rPr lang="ar-SA" sz="2000" dirty="0" smtClean="0">
                <a:cs typeface="+mj-cs"/>
              </a:rPr>
              <a:t>للـ </a:t>
            </a:r>
            <a:r>
              <a:rPr lang="en-US" sz="2000" b="1" dirty="0">
                <a:cs typeface="+mj-cs"/>
              </a:rPr>
              <a:t>Keying</a:t>
            </a:r>
            <a:r>
              <a:rPr lang="en-US" sz="2000" dirty="0">
                <a:cs typeface="+mj-cs"/>
              </a:rPr>
              <a:t> </a:t>
            </a:r>
            <a:r>
              <a:rPr lang="ar-SA" sz="2000" dirty="0" smtClean="0">
                <a:cs typeface="+mj-cs"/>
              </a:rPr>
              <a:t> (مثل </a:t>
            </a:r>
            <a:r>
              <a:rPr lang="ar-SA" sz="2000" dirty="0">
                <a:cs typeface="+mj-cs"/>
              </a:rPr>
              <a:t>الشاشة </a:t>
            </a:r>
            <a:r>
              <a:rPr lang="ar-SA" sz="2000" dirty="0" smtClean="0">
                <a:cs typeface="+mj-cs"/>
              </a:rPr>
              <a:t>الخضراء)، </a:t>
            </a:r>
            <a:r>
              <a:rPr lang="ar-SA" sz="2000" dirty="0">
                <a:cs typeface="+mj-cs"/>
              </a:rPr>
              <a:t>الـ </a:t>
            </a:r>
            <a:r>
              <a:rPr lang="en-US" sz="2000" b="1" dirty="0">
                <a:cs typeface="+mj-cs"/>
              </a:rPr>
              <a:t>Color Grading</a:t>
            </a:r>
            <a:r>
              <a:rPr lang="en-US" sz="2000" dirty="0">
                <a:cs typeface="+mj-cs"/>
              </a:rPr>
              <a:t>، </a:t>
            </a:r>
            <a:r>
              <a:rPr lang="ar-SA" sz="2000" dirty="0">
                <a:cs typeface="+mj-cs"/>
              </a:rPr>
              <a:t>والـ </a:t>
            </a:r>
            <a:r>
              <a:rPr lang="en-US" sz="2000" b="1" dirty="0">
                <a:cs typeface="+mj-cs"/>
              </a:rPr>
              <a:t>Motion Graphics</a:t>
            </a:r>
            <a:r>
              <a:rPr lang="en-US" sz="2000" dirty="0">
                <a:cs typeface="+mj-cs"/>
              </a:rPr>
              <a:t>.</a:t>
            </a:r>
          </a:p>
          <a:p>
            <a:pPr algn="r" rtl="1">
              <a:lnSpc>
                <a:spcPct val="150000"/>
              </a:lnSpc>
            </a:pPr>
            <a:r>
              <a:rPr lang="ar-SA" sz="2000" b="1" dirty="0" smtClean="0">
                <a:cs typeface="+mj-cs"/>
              </a:rPr>
              <a:t>6. </a:t>
            </a:r>
            <a:r>
              <a:rPr lang="ar-SA" sz="2000" b="1" dirty="0" smtClean="0">
                <a:solidFill>
                  <a:srgbClr val="C00000"/>
                </a:solidFill>
                <a:cs typeface="+mj-cs"/>
              </a:rPr>
              <a:t>تصدير </a:t>
            </a:r>
            <a:r>
              <a:rPr lang="ar-SA" sz="2000" b="1" dirty="0">
                <a:solidFill>
                  <a:srgbClr val="C00000"/>
                </a:solidFill>
                <a:cs typeface="+mj-cs"/>
              </a:rPr>
              <a:t>بعدة صيغ وجودات</a:t>
            </a:r>
          </a:p>
          <a:p>
            <a:pPr marL="342900" indent="-342900" algn="r" rtl="1">
              <a:lnSpc>
                <a:spcPct val="150000"/>
              </a:lnSpc>
              <a:buFont typeface="Arial" panose="020B0604020202020204" pitchFamily="34" charset="0"/>
              <a:buChar char="•"/>
            </a:pPr>
            <a:r>
              <a:rPr lang="ar-SA" sz="2000" dirty="0">
                <a:cs typeface="+mj-cs"/>
              </a:rPr>
              <a:t>يمكن تصدير العمل لأي منصة: سينما، تلفزيون، يوتيوب، تيك توك...</a:t>
            </a:r>
          </a:p>
          <a:p>
            <a:pPr marL="342900" indent="-342900" algn="r" rtl="1">
              <a:lnSpc>
                <a:spcPct val="150000"/>
              </a:lnSpc>
              <a:buFont typeface="Arial" panose="020B0604020202020204" pitchFamily="34" charset="0"/>
              <a:buChar char="•"/>
            </a:pPr>
            <a:r>
              <a:rPr lang="ar-SA" sz="2000" dirty="0">
                <a:cs typeface="+mj-cs"/>
              </a:rPr>
              <a:t>تحكم كامل في الجودة والحجم والامتداد.</a:t>
            </a: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2</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982999" y="1259830"/>
            <a:ext cx="5636770" cy="769441"/>
          </a:xfrm>
          <a:prstGeom prst="rect">
            <a:avLst/>
          </a:prstGeom>
          <a:noFill/>
        </p:spPr>
        <p:txBody>
          <a:bodyPr wrap="square" rtlCol="0">
            <a:spAutoFit/>
          </a:bodyPr>
          <a:lstStyle/>
          <a:p>
            <a:pPr algn="ctr">
              <a:lnSpc>
                <a:spcPct val="150000"/>
              </a:lnSpc>
              <a:spcBef>
                <a:spcPct val="20000"/>
              </a:spcBef>
            </a:pPr>
            <a:r>
              <a:rPr lang="ar-SA" sz="3200" b="1" dirty="0">
                <a:solidFill>
                  <a:srgbClr val="00B0F0"/>
                </a:solidFill>
              </a:rPr>
              <a:t>خصائص المونتاج </a:t>
            </a:r>
            <a:r>
              <a:rPr lang="ar-SA" sz="3200" b="1" dirty="0" smtClean="0">
                <a:solidFill>
                  <a:srgbClr val="00B0F0"/>
                </a:solidFill>
              </a:rPr>
              <a:t>الرقمي</a:t>
            </a:r>
            <a:endParaRPr lang="ar-EG" sz="32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338547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2</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8" y="1412953"/>
            <a:ext cx="6098904"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أهم برامج المونتاج الرقمي منذ </a:t>
            </a:r>
            <a:r>
              <a:rPr lang="ar-SA" sz="2800" b="1" dirty="0" smtClean="0">
                <a:solidFill>
                  <a:srgbClr val="00B0F0"/>
                </a:solidFill>
              </a:rPr>
              <a:t>التسعينيات</a:t>
            </a:r>
            <a:endParaRPr lang="ar-EG" sz="2800" b="1" dirty="0">
              <a:solidFill>
                <a:srgbClr val="00B0F0"/>
              </a:solidFill>
              <a:latin typeface="Simplified Arabic" pitchFamily="18" charset="-78"/>
              <a:cs typeface="Simplified Arabic" pitchFamily="18"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1999159209"/>
              </p:ext>
            </p:extLst>
          </p:nvPr>
        </p:nvGraphicFramePr>
        <p:xfrm>
          <a:off x="3674710" y="2677746"/>
          <a:ext cx="8127999" cy="24942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608555443"/>
                    </a:ext>
                  </a:extLst>
                </a:gridCol>
                <a:gridCol w="2709333">
                  <a:extLst>
                    <a:ext uri="{9D8B030D-6E8A-4147-A177-3AD203B41FA5}">
                      <a16:colId xmlns:a16="http://schemas.microsoft.com/office/drawing/2014/main" val="3351316686"/>
                    </a:ext>
                  </a:extLst>
                </a:gridCol>
                <a:gridCol w="2709333">
                  <a:extLst>
                    <a:ext uri="{9D8B030D-6E8A-4147-A177-3AD203B41FA5}">
                      <a16:colId xmlns:a16="http://schemas.microsoft.com/office/drawing/2014/main" val="486537231"/>
                    </a:ext>
                  </a:extLst>
                </a:gridCol>
              </a:tblGrid>
              <a:tr h="370840">
                <a:tc>
                  <a:txBody>
                    <a:bodyPr/>
                    <a:lstStyle/>
                    <a:p>
                      <a:pPr algn="ctr" rtl="1"/>
                      <a:r>
                        <a:rPr lang="ar-SA" dirty="0" smtClean="0"/>
                        <a:t>مميزاته</a:t>
                      </a:r>
                      <a:endParaRPr lang="ar-SA" dirty="0"/>
                    </a:p>
                  </a:txBody>
                  <a:tcPr anchor="ctr"/>
                </a:tc>
                <a:tc>
                  <a:txBody>
                    <a:bodyPr/>
                    <a:lstStyle/>
                    <a:p>
                      <a:pPr algn="ctr" rtl="1"/>
                      <a:r>
                        <a:rPr lang="ar-SA" dirty="0"/>
                        <a:t>سنة الإصدار</a:t>
                      </a:r>
                    </a:p>
                  </a:txBody>
                  <a:tcPr anchor="ctr"/>
                </a:tc>
                <a:tc>
                  <a:txBody>
                    <a:bodyPr/>
                    <a:lstStyle/>
                    <a:p>
                      <a:pPr algn="ctr" rtl="1"/>
                      <a:r>
                        <a:rPr lang="ar-SA" dirty="0"/>
                        <a:t>البرنامج</a:t>
                      </a:r>
                    </a:p>
                  </a:txBody>
                  <a:tcPr anchor="ctr"/>
                </a:tc>
                <a:extLst>
                  <a:ext uri="{0D108BD9-81ED-4DB2-BD59-A6C34878D82A}">
                    <a16:rowId xmlns:a16="http://schemas.microsoft.com/office/drawing/2014/main" val="2743118725"/>
                  </a:ext>
                </a:extLst>
              </a:tr>
              <a:tr h="370840">
                <a:tc>
                  <a:txBody>
                    <a:bodyPr/>
                    <a:lstStyle/>
                    <a:p>
                      <a:pPr algn="ctr" rtl="1"/>
                      <a:r>
                        <a:rPr lang="ar-SA" dirty="0" smtClean="0"/>
                        <a:t>استخدم في أفلام هوليوودية كبيرة</a:t>
                      </a:r>
                      <a:endParaRPr lang="en-US" dirty="0"/>
                    </a:p>
                  </a:txBody>
                  <a:tcPr/>
                </a:tc>
                <a:tc>
                  <a:txBody>
                    <a:bodyPr/>
                    <a:lstStyle/>
                    <a:p>
                      <a:pPr algn="ctr" rtl="1"/>
                      <a:r>
                        <a:rPr lang="en-US" dirty="0" smtClean="0"/>
                        <a:t>1989</a:t>
                      </a:r>
                      <a:endParaRPr lang="en-US" dirty="0"/>
                    </a:p>
                  </a:txBody>
                  <a:tcPr/>
                </a:tc>
                <a:tc>
                  <a:txBody>
                    <a:bodyPr/>
                    <a:lstStyle/>
                    <a:p>
                      <a:pPr algn="ctr" rtl="1"/>
                      <a:r>
                        <a:rPr lang="en-US" dirty="0" smtClean="0"/>
                        <a:t>Avid Media Composer</a:t>
                      </a:r>
                      <a:endParaRPr lang="en-US" dirty="0"/>
                    </a:p>
                  </a:txBody>
                  <a:tcPr/>
                </a:tc>
                <a:extLst>
                  <a:ext uri="{0D108BD9-81ED-4DB2-BD59-A6C34878D82A}">
                    <a16:rowId xmlns:a16="http://schemas.microsoft.com/office/drawing/2014/main" val="1312787805"/>
                  </a:ext>
                </a:extLst>
              </a:tr>
              <a:tr h="370840">
                <a:tc>
                  <a:txBody>
                    <a:bodyPr/>
                    <a:lstStyle/>
                    <a:p>
                      <a:pPr algn="ctr" rtl="1"/>
                      <a:r>
                        <a:rPr lang="ar-SA" dirty="0" smtClean="0"/>
                        <a:t>سهل الاستخدام – احترافي</a:t>
                      </a:r>
                      <a:endParaRPr lang="en-US" dirty="0"/>
                    </a:p>
                  </a:txBody>
                  <a:tcPr/>
                </a:tc>
                <a:tc>
                  <a:txBody>
                    <a:bodyPr/>
                    <a:lstStyle/>
                    <a:p>
                      <a:pPr algn="ctr" rtl="1"/>
                      <a:r>
                        <a:rPr lang="en-US" dirty="0" smtClean="0"/>
                        <a:t>1991</a:t>
                      </a:r>
                      <a:endParaRPr lang="en-US" dirty="0"/>
                    </a:p>
                  </a:txBody>
                  <a:tcPr/>
                </a:tc>
                <a:tc>
                  <a:txBody>
                    <a:bodyPr/>
                    <a:lstStyle/>
                    <a:p>
                      <a:pPr algn="ctr" rtl="1"/>
                      <a:r>
                        <a:rPr lang="en-US" dirty="0" smtClean="0"/>
                        <a:t>Adobe Premiere Pro</a:t>
                      </a:r>
                      <a:endParaRPr lang="en-US" dirty="0"/>
                    </a:p>
                  </a:txBody>
                  <a:tcPr/>
                </a:tc>
                <a:extLst>
                  <a:ext uri="{0D108BD9-81ED-4DB2-BD59-A6C34878D82A}">
                    <a16:rowId xmlns:a16="http://schemas.microsoft.com/office/drawing/2014/main" val="3186836561"/>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dirty="0" smtClean="0"/>
                        <a:t>شهير بين مستخدمي</a:t>
                      </a:r>
                      <a:endParaRPr lang="en-US" dirty="0" smtClean="0"/>
                    </a:p>
                    <a:p>
                      <a:pPr marL="0" marR="0" indent="0" algn="ctr" defTabSz="914400" rtl="1" eaLnBrk="1" fontAlgn="auto" latinLnBrk="0" hangingPunct="1">
                        <a:lnSpc>
                          <a:spcPct val="100000"/>
                        </a:lnSpc>
                        <a:spcBef>
                          <a:spcPts val="0"/>
                        </a:spcBef>
                        <a:spcAft>
                          <a:spcPts val="0"/>
                        </a:spcAft>
                        <a:buClrTx/>
                        <a:buSzTx/>
                        <a:buFontTx/>
                        <a:buNone/>
                        <a:tabLst/>
                        <a:defRPr/>
                      </a:pPr>
                      <a:r>
                        <a:rPr lang="en-US" dirty="0" smtClean="0"/>
                        <a:t>Mac</a:t>
                      </a:r>
                    </a:p>
                  </a:txBody>
                  <a:tcPr/>
                </a:tc>
                <a:tc>
                  <a:txBody>
                    <a:bodyPr/>
                    <a:lstStyle/>
                    <a:p>
                      <a:pPr algn="ctr" rtl="1"/>
                      <a:r>
                        <a:rPr lang="ar-SA" dirty="0" smtClean="0"/>
                        <a:t>1999</a:t>
                      </a:r>
                      <a:endParaRPr lang="en-US" dirty="0"/>
                    </a:p>
                  </a:txBody>
                  <a:tcPr/>
                </a:tc>
                <a:tc>
                  <a:txBody>
                    <a:bodyPr/>
                    <a:lstStyle/>
                    <a:p>
                      <a:pPr algn="ctr" rtl="1"/>
                      <a:r>
                        <a:rPr lang="en-US" dirty="0" smtClean="0"/>
                        <a:t>Final Cut Pro</a:t>
                      </a:r>
                      <a:endParaRPr lang="en-US" dirty="0"/>
                    </a:p>
                  </a:txBody>
                  <a:tcPr/>
                </a:tc>
                <a:extLst>
                  <a:ext uri="{0D108BD9-81ED-4DB2-BD59-A6C34878D82A}">
                    <a16:rowId xmlns:a16="http://schemas.microsoft.com/office/drawing/2014/main" val="3384181635"/>
                  </a:ext>
                </a:extLst>
              </a:tr>
              <a:tr h="370840">
                <a:tc>
                  <a:txBody>
                    <a:bodyPr/>
                    <a:lstStyle/>
                    <a:p>
                      <a:pPr algn="ctr" rtl="1"/>
                      <a:r>
                        <a:rPr lang="ar-SA" dirty="0" smtClean="0"/>
                        <a:t>واجهة بسيطة ومؤثرات ممتازة</a:t>
                      </a:r>
                      <a:endParaRPr lang="en-US" dirty="0"/>
                    </a:p>
                  </a:txBody>
                  <a:tcPr/>
                </a:tc>
                <a:tc>
                  <a:txBody>
                    <a:bodyPr/>
                    <a:lstStyle/>
                    <a:p>
                      <a:pPr algn="ctr" rtl="1"/>
                      <a:r>
                        <a:rPr lang="ar-SA" dirty="0" smtClean="0"/>
                        <a:t>2003</a:t>
                      </a:r>
                      <a:endParaRPr lang="en-US"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smtClean="0"/>
                        <a:t>Sony Vegas Pro</a:t>
                      </a:r>
                    </a:p>
                  </a:txBody>
                  <a:tcPr/>
                </a:tc>
                <a:extLst>
                  <a:ext uri="{0D108BD9-81ED-4DB2-BD59-A6C34878D82A}">
                    <a16:rowId xmlns:a16="http://schemas.microsoft.com/office/drawing/2014/main" val="2999492875"/>
                  </a:ext>
                </a:extLst>
              </a:tr>
              <a:tr h="370840">
                <a:tc>
                  <a:txBody>
                    <a:bodyPr/>
                    <a:lstStyle/>
                    <a:p>
                      <a:pPr algn="ctr" rtl="1"/>
                      <a:r>
                        <a:rPr lang="ar-SA" dirty="0" smtClean="0"/>
                        <a:t>قوي في تصحيح الألوان والمونتاج</a:t>
                      </a:r>
                      <a:endParaRPr lang="en-US" dirty="0"/>
                    </a:p>
                  </a:txBody>
                  <a:tcPr/>
                </a:tc>
                <a:tc>
                  <a:txBody>
                    <a:bodyPr/>
                    <a:lstStyle/>
                    <a:p>
                      <a:pPr algn="ctr" rtl="1"/>
                      <a:r>
                        <a:rPr lang="ar-SA" dirty="0" smtClean="0"/>
                        <a:t>2004</a:t>
                      </a:r>
                      <a:endParaRPr lang="en-US" dirty="0"/>
                    </a:p>
                  </a:txBody>
                  <a:tcPr/>
                </a:tc>
                <a:tc>
                  <a:txBody>
                    <a:bodyPr/>
                    <a:lstStyle/>
                    <a:p>
                      <a:pPr algn="ctr" rtl="1"/>
                      <a:r>
                        <a:rPr lang="en-US" dirty="0" err="1" smtClean="0"/>
                        <a:t>DaVinci</a:t>
                      </a:r>
                      <a:r>
                        <a:rPr lang="en-US" dirty="0" smtClean="0"/>
                        <a:t> Resolve</a:t>
                      </a:r>
                      <a:endParaRPr lang="en-US" dirty="0"/>
                    </a:p>
                  </a:txBody>
                  <a:tcPr/>
                </a:tc>
                <a:extLst>
                  <a:ext uri="{0D108BD9-81ED-4DB2-BD59-A6C34878D82A}">
                    <a16:rowId xmlns:a16="http://schemas.microsoft.com/office/drawing/2014/main" val="2243752212"/>
                  </a:ext>
                </a:extLst>
              </a:tr>
            </a:tbl>
          </a:graphicData>
        </a:graphic>
      </p:graphicFrame>
    </p:spTree>
    <p:extLst>
      <p:ext uri="{BB962C8B-B14F-4D97-AF65-F5344CB8AC3E}">
        <p14:creationId xmlns:p14="http://schemas.microsoft.com/office/powerpoint/2010/main" val="545934744"/>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063"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45807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45500" y="1345562"/>
            <a:ext cx="5333972" cy="577850"/>
          </a:xfrm>
          <a:prstGeom prst="rect">
            <a:avLst/>
          </a:prstGeom>
          <a:noFill/>
        </p:spPr>
        <p:txBody>
          <a:bodyPr wrap="square" rtlCol="0">
            <a:spAutoFit/>
          </a:bodyPr>
          <a:lstStyle/>
          <a:p>
            <a:pPr algn="r" rtl="1">
              <a:lnSpc>
                <a:spcPct val="150000"/>
              </a:lnSpc>
            </a:pPr>
            <a:r>
              <a:rPr lang="ar-SA" sz="2400" b="1" dirty="0">
                <a:solidFill>
                  <a:srgbClr val="00B0F0"/>
                </a:solidFill>
              </a:rPr>
              <a:t>أثر المونتاج الرقمي على صناعة السينما والإعلام</a:t>
            </a:r>
          </a:p>
        </p:txBody>
      </p:sp>
      <p:sp>
        <p:nvSpPr>
          <p:cNvPr id="3" name="Rectangle 2"/>
          <p:cNvSpPr/>
          <p:nvPr/>
        </p:nvSpPr>
        <p:spPr>
          <a:xfrm>
            <a:off x="3454900" y="2302419"/>
            <a:ext cx="8429297" cy="3785652"/>
          </a:xfrm>
          <a:prstGeom prst="rect">
            <a:avLst/>
          </a:prstGeom>
        </p:spPr>
        <p:txBody>
          <a:bodyPr wrap="square">
            <a:spAutoFit/>
          </a:bodyPr>
          <a:lstStyle/>
          <a:p>
            <a:pPr marL="342900" indent="-342900" algn="r" rtl="1">
              <a:lnSpc>
                <a:spcPct val="150000"/>
              </a:lnSpc>
              <a:buFont typeface="Wingdings" panose="05000000000000000000" pitchFamily="2" charset="2"/>
              <a:buChar char="q"/>
            </a:pPr>
            <a:r>
              <a:rPr lang="ar-SA" sz="2000" b="1" dirty="0" smtClean="0">
                <a:cs typeface="+mj-cs"/>
              </a:rPr>
              <a:t>على </a:t>
            </a:r>
            <a:r>
              <a:rPr lang="ar-SA" sz="2000" b="1" dirty="0">
                <a:cs typeface="+mj-cs"/>
              </a:rPr>
              <a:t>المستوى المهني:</a:t>
            </a:r>
          </a:p>
          <a:p>
            <a:pPr marL="342900" indent="-342900" algn="r" rtl="1">
              <a:lnSpc>
                <a:spcPct val="150000"/>
              </a:lnSpc>
              <a:buFont typeface="Arial" panose="020B0604020202020204" pitchFamily="34" charset="0"/>
              <a:buChar char="•"/>
            </a:pPr>
            <a:r>
              <a:rPr lang="ar-SA" sz="2000" dirty="0">
                <a:cs typeface="+mj-cs"/>
              </a:rPr>
              <a:t>تقليل التكاليف والإنتاجية.</a:t>
            </a:r>
          </a:p>
          <a:p>
            <a:pPr marL="342900" indent="-342900" algn="r" rtl="1">
              <a:lnSpc>
                <a:spcPct val="150000"/>
              </a:lnSpc>
              <a:buFont typeface="Arial" panose="020B0604020202020204" pitchFamily="34" charset="0"/>
              <a:buChar char="•"/>
            </a:pPr>
            <a:r>
              <a:rPr lang="ar-SA" sz="2000" dirty="0">
                <a:cs typeface="+mj-cs"/>
              </a:rPr>
              <a:t>تسريع العمليات الإبداعية.</a:t>
            </a:r>
          </a:p>
          <a:p>
            <a:pPr marL="342900" indent="-342900" algn="r" rtl="1">
              <a:lnSpc>
                <a:spcPct val="150000"/>
              </a:lnSpc>
              <a:buFont typeface="Arial" panose="020B0604020202020204" pitchFamily="34" charset="0"/>
              <a:buChar char="•"/>
            </a:pPr>
            <a:r>
              <a:rPr lang="ar-SA" sz="2000" dirty="0">
                <a:cs typeface="+mj-cs"/>
              </a:rPr>
              <a:t>تحرير أكثر احترافية ودقة.</a:t>
            </a:r>
          </a:p>
          <a:p>
            <a:pPr marL="342900" indent="-342900" algn="r" rtl="1">
              <a:lnSpc>
                <a:spcPct val="150000"/>
              </a:lnSpc>
              <a:buFont typeface="Wingdings" panose="05000000000000000000" pitchFamily="2" charset="2"/>
              <a:buChar char="q"/>
            </a:pPr>
            <a:r>
              <a:rPr lang="ar-SA" sz="2000" b="1" dirty="0" smtClean="0">
                <a:cs typeface="+mj-cs"/>
              </a:rPr>
              <a:t>على </a:t>
            </a:r>
            <a:r>
              <a:rPr lang="ar-SA" sz="2000" b="1" dirty="0">
                <a:cs typeface="+mj-cs"/>
              </a:rPr>
              <a:t>المستوى الشخصي:</a:t>
            </a:r>
          </a:p>
          <a:p>
            <a:pPr marL="342900" indent="-342900" algn="r" rtl="1">
              <a:lnSpc>
                <a:spcPct val="150000"/>
              </a:lnSpc>
              <a:buFont typeface="Arial" panose="020B0604020202020204" pitchFamily="34" charset="0"/>
              <a:buChar char="•"/>
            </a:pPr>
            <a:r>
              <a:rPr lang="ar-SA" sz="2000" dirty="0">
                <a:cs typeface="+mj-cs"/>
              </a:rPr>
              <a:t>أصبح بإمكان أي شخص إنشاء أفلام أو فيديوهات من هاتفه أو لابتوبه.</a:t>
            </a:r>
          </a:p>
          <a:p>
            <a:pPr marL="342900" indent="-342900" algn="r" rtl="1">
              <a:lnSpc>
                <a:spcPct val="150000"/>
              </a:lnSpc>
              <a:buFont typeface="Arial" panose="020B0604020202020204" pitchFamily="34" charset="0"/>
              <a:buChar char="•"/>
            </a:pPr>
            <a:r>
              <a:rPr lang="ar-SA" sz="2000" dirty="0">
                <a:cs typeface="+mj-cs"/>
              </a:rPr>
              <a:t>انتشار "صناعة المحتوى" على يوتيوب، إنستغرام، تيك توك...</a:t>
            </a:r>
          </a:p>
          <a:p>
            <a:pPr algn="r" rtl="1">
              <a:lnSpc>
                <a:spcPct val="150000"/>
              </a:lnSpc>
            </a:pPr>
            <a:endParaRPr lang="ar-SA" sz="2000" dirty="0">
              <a:cs typeface="+mj-cs"/>
            </a:endParaRPr>
          </a:p>
        </p:txBody>
      </p:sp>
    </p:spTree>
    <p:extLst>
      <p:ext uri="{BB962C8B-B14F-4D97-AF65-F5344CB8AC3E}">
        <p14:creationId xmlns:p14="http://schemas.microsoft.com/office/powerpoint/2010/main" val="165491110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365" y="1335074"/>
            <a:ext cx="3398839" cy="153014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98250" y="2349028"/>
            <a:ext cx="8417320" cy="3323987"/>
          </a:xfrm>
          <a:prstGeom prst="rect">
            <a:avLst/>
          </a:prstGeom>
          <a:noFill/>
        </p:spPr>
        <p:txBody>
          <a:bodyPr wrap="square" rtlCol="0">
            <a:spAutoFit/>
          </a:bodyPr>
          <a:lstStyle/>
          <a:p>
            <a:pPr algn="r" rtl="1">
              <a:lnSpc>
                <a:spcPct val="150000"/>
              </a:lnSpc>
            </a:pPr>
            <a:r>
              <a:rPr lang="en-US" sz="2000" b="1" dirty="0" smtClean="0">
                <a:cs typeface="+mj-cs"/>
              </a:rPr>
              <a:t>🔹 </a:t>
            </a:r>
            <a:r>
              <a:rPr lang="ar-SA" sz="2000" b="1" dirty="0">
                <a:cs typeface="+mj-cs"/>
              </a:rPr>
              <a:t>الذكاء الاصطناعي:</a:t>
            </a:r>
          </a:p>
          <a:p>
            <a:pPr algn="r" rtl="1">
              <a:lnSpc>
                <a:spcPct val="150000"/>
              </a:lnSpc>
            </a:pPr>
            <a:r>
              <a:rPr lang="ar-SA" sz="2000" dirty="0">
                <a:cs typeface="+mj-cs"/>
              </a:rPr>
              <a:t>أدوات تعتمد </a:t>
            </a:r>
            <a:r>
              <a:rPr lang="ar-SA" sz="2000" dirty="0" smtClean="0">
                <a:cs typeface="+mj-cs"/>
              </a:rPr>
              <a:t>على</a:t>
            </a:r>
            <a:r>
              <a:rPr lang="tr-TR" sz="2000" dirty="0" smtClean="0">
                <a:cs typeface="+mj-cs"/>
              </a:rPr>
              <a:t> </a:t>
            </a:r>
            <a:r>
              <a:rPr lang="en-US" sz="2000" dirty="0" smtClean="0">
                <a:cs typeface="+mj-cs"/>
              </a:rPr>
              <a:t>AI </a:t>
            </a:r>
            <a:r>
              <a:rPr lang="ar-SA" sz="2000" dirty="0">
                <a:cs typeface="+mj-cs"/>
              </a:rPr>
              <a:t>لاقتراح اللقطات، إزالة الخلفية، أو تعديل الإضاءة تلقائيًا.</a:t>
            </a:r>
          </a:p>
          <a:p>
            <a:pPr algn="r" rtl="1">
              <a:lnSpc>
                <a:spcPct val="150000"/>
              </a:lnSpc>
            </a:pPr>
            <a:r>
              <a:rPr lang="en-US" sz="2000" b="1" dirty="0">
                <a:cs typeface="+mj-cs"/>
              </a:rPr>
              <a:t>🔹 </a:t>
            </a:r>
            <a:r>
              <a:rPr lang="ar-SA" sz="2000" b="1" dirty="0">
                <a:cs typeface="+mj-cs"/>
              </a:rPr>
              <a:t>المونتاج السحابي (</a:t>
            </a:r>
            <a:r>
              <a:rPr lang="en-US" sz="2000" b="1" dirty="0">
                <a:cs typeface="+mj-cs"/>
              </a:rPr>
              <a:t>Cloud </a:t>
            </a:r>
            <a:r>
              <a:rPr lang="en-US" sz="2000" b="1" dirty="0" err="1" smtClean="0">
                <a:cs typeface="+mj-cs"/>
              </a:rPr>
              <a:t>Editin</a:t>
            </a:r>
            <a:r>
              <a:rPr lang="tr-TR" sz="2000" b="1" dirty="0">
                <a:cs typeface="+mj-cs"/>
              </a:rPr>
              <a:t>g</a:t>
            </a:r>
            <a:r>
              <a:rPr lang="ar-SA" sz="2000" b="1" dirty="0" smtClean="0">
                <a:cs typeface="+mj-cs"/>
              </a:rPr>
              <a:t>)</a:t>
            </a:r>
            <a:endParaRPr lang="en-US" sz="2000" b="1" dirty="0">
              <a:cs typeface="+mj-cs"/>
            </a:endParaRPr>
          </a:p>
          <a:p>
            <a:pPr algn="r" rtl="1">
              <a:lnSpc>
                <a:spcPct val="150000"/>
              </a:lnSpc>
            </a:pPr>
            <a:r>
              <a:rPr lang="ar-SA" sz="2000" dirty="0">
                <a:cs typeface="+mj-cs"/>
              </a:rPr>
              <a:t>تحرير الفيديو مباشرة عبر الإنترنت دون تحميل البرامج.</a:t>
            </a:r>
          </a:p>
          <a:p>
            <a:pPr algn="r" rtl="1">
              <a:lnSpc>
                <a:spcPct val="150000"/>
              </a:lnSpc>
            </a:pPr>
            <a:r>
              <a:rPr lang="en-US" sz="2000" b="1" dirty="0">
                <a:cs typeface="+mj-cs"/>
              </a:rPr>
              <a:t>🔹 </a:t>
            </a:r>
            <a:r>
              <a:rPr lang="ar-SA" sz="2000" b="1" dirty="0">
                <a:cs typeface="+mj-cs"/>
              </a:rPr>
              <a:t>التكامل مع الهواتف الذكية:</a:t>
            </a:r>
          </a:p>
          <a:p>
            <a:pPr algn="r" rtl="1">
              <a:lnSpc>
                <a:spcPct val="150000"/>
              </a:lnSpc>
            </a:pPr>
            <a:r>
              <a:rPr lang="ar-SA" sz="2000" dirty="0">
                <a:cs typeface="+mj-cs"/>
              </a:rPr>
              <a:t>تطبيقات مثل </a:t>
            </a:r>
            <a:r>
              <a:rPr lang="en-US" sz="2000" dirty="0" smtClean="0">
                <a:cs typeface="+mj-cs"/>
              </a:rPr>
              <a:t>Cap</a:t>
            </a:r>
            <a:r>
              <a:rPr lang="tr-TR" sz="2000" dirty="0" smtClean="0">
                <a:cs typeface="+mj-cs"/>
              </a:rPr>
              <a:t> </a:t>
            </a:r>
            <a:r>
              <a:rPr lang="en-US" sz="2000" dirty="0" smtClean="0">
                <a:cs typeface="+mj-cs"/>
              </a:rPr>
              <a:t>Cut </a:t>
            </a:r>
            <a:r>
              <a:rPr lang="ar-SA" sz="2000" dirty="0" smtClean="0">
                <a:cs typeface="+mj-cs"/>
              </a:rPr>
              <a:t> و</a:t>
            </a:r>
            <a:r>
              <a:rPr lang="tr-TR" sz="2000" dirty="0" smtClean="0">
                <a:cs typeface="+mj-cs"/>
              </a:rPr>
              <a:t> </a:t>
            </a:r>
            <a:r>
              <a:rPr lang="en-US" sz="2000" dirty="0" smtClean="0">
                <a:cs typeface="+mj-cs"/>
              </a:rPr>
              <a:t>In</a:t>
            </a:r>
            <a:r>
              <a:rPr lang="tr-TR" sz="2000" dirty="0" smtClean="0">
                <a:cs typeface="+mj-cs"/>
              </a:rPr>
              <a:t> </a:t>
            </a:r>
            <a:r>
              <a:rPr lang="en-US" sz="2000" dirty="0" smtClean="0">
                <a:cs typeface="+mj-cs"/>
              </a:rPr>
              <a:t>Shot </a:t>
            </a:r>
            <a:r>
              <a:rPr lang="ar-SA" sz="2000" dirty="0">
                <a:cs typeface="+mj-cs"/>
              </a:rPr>
              <a:t>أصبحت شائعة بين المستخدمين العاديين.</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6433010" cy="461665"/>
          </a:xfrm>
          <a:prstGeom prst="rect">
            <a:avLst/>
          </a:prstGeom>
          <a:noFill/>
        </p:spPr>
        <p:txBody>
          <a:bodyPr wrap="square" rtlCol="0">
            <a:spAutoFit/>
          </a:bodyPr>
          <a:lstStyle/>
          <a:p>
            <a:pPr algn="r" rtl="1"/>
            <a:r>
              <a:rPr lang="ar-SA" sz="2400" b="1" dirty="0">
                <a:solidFill>
                  <a:srgbClr val="00B0F0"/>
                </a:solidFill>
              </a:rPr>
              <a:t>الاتجاهات الحديثة في المونتاج الرقمي (من 2010 حتى اليوم)</a:t>
            </a:r>
          </a:p>
        </p:txBody>
      </p:sp>
    </p:spTree>
    <p:extLst>
      <p:ext uri="{BB962C8B-B14F-4D97-AF65-F5344CB8AC3E}">
        <p14:creationId xmlns:p14="http://schemas.microsoft.com/office/powerpoint/2010/main" val="109781743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313045"/>
            <a:ext cx="8417320" cy="4708981"/>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sz="2000" dirty="0">
                <a:cs typeface="+mj-cs"/>
              </a:rPr>
              <a:t>أدى انتشار الإنترنت ووسائل التواصل الاجتماعي إلى </a:t>
            </a:r>
            <a:r>
              <a:rPr lang="ar-SA" sz="2000" b="1" dirty="0">
                <a:cs typeface="+mj-cs"/>
              </a:rPr>
              <a:t>ثورة شاملة</a:t>
            </a:r>
            <a:r>
              <a:rPr lang="ar-SA" sz="2000" dirty="0">
                <a:cs typeface="+mj-cs"/>
              </a:rPr>
              <a:t> في عالم المونتاج، ليس فقط على مستوى التقنيات، بل أيضًا في شكل المحتوى وسرعة إنتاجه، ومن هو صانع المحتوى</a:t>
            </a:r>
            <a:r>
              <a:rPr lang="ar-SA" sz="2000" dirty="0" smtClean="0">
                <a:cs typeface="+mj-cs"/>
              </a:rPr>
              <a:t>.</a:t>
            </a:r>
          </a:p>
          <a:p>
            <a:pPr algn="r" rtl="1">
              <a:lnSpc>
                <a:spcPct val="150000"/>
              </a:lnSpc>
            </a:pPr>
            <a:r>
              <a:rPr lang="ar-SA" sz="2000" b="1" dirty="0">
                <a:solidFill>
                  <a:srgbClr val="C00000"/>
                </a:solidFill>
                <a:cs typeface="+mj-cs"/>
              </a:rPr>
              <a:t>التحول من الإنتاج الاحترافي إلى المحتوى اليومي</a:t>
            </a:r>
          </a:p>
          <a:p>
            <a:pPr algn="r" rtl="1">
              <a:lnSpc>
                <a:spcPct val="150000"/>
              </a:lnSpc>
            </a:pPr>
            <a:r>
              <a:rPr lang="ar-SA" sz="2000" b="1" dirty="0" smtClean="0">
                <a:cs typeface="+mj-cs"/>
              </a:rPr>
              <a:t>قبل </a:t>
            </a:r>
            <a:r>
              <a:rPr lang="ar-SA" sz="2000" b="1" dirty="0">
                <a:cs typeface="+mj-cs"/>
              </a:rPr>
              <a:t>الإنترنت:</a:t>
            </a:r>
          </a:p>
          <a:p>
            <a:pPr marL="342900" indent="-342900" algn="r" rtl="1">
              <a:lnSpc>
                <a:spcPct val="150000"/>
              </a:lnSpc>
              <a:buFont typeface="Arial" panose="020B0604020202020204" pitchFamily="34" charset="0"/>
              <a:buChar char="•"/>
            </a:pPr>
            <a:r>
              <a:rPr lang="ar-SA" sz="2000" dirty="0">
                <a:cs typeface="+mj-cs"/>
              </a:rPr>
              <a:t>المونتاج كان حكرًا على الاستوديوهات والقنوات.</a:t>
            </a:r>
          </a:p>
          <a:p>
            <a:pPr marL="342900" indent="-342900" algn="r" rtl="1">
              <a:lnSpc>
                <a:spcPct val="150000"/>
              </a:lnSpc>
              <a:buFont typeface="Arial" panose="020B0604020202020204" pitchFamily="34" charset="0"/>
              <a:buChar char="•"/>
            </a:pPr>
            <a:r>
              <a:rPr lang="ar-SA" sz="2000" dirty="0">
                <a:cs typeface="+mj-cs"/>
              </a:rPr>
              <a:t>يحتاج إلى ميزانيات كبيرة ومعدات متخصصة.</a:t>
            </a:r>
          </a:p>
          <a:p>
            <a:pPr algn="r" rtl="1">
              <a:lnSpc>
                <a:spcPct val="150000"/>
              </a:lnSpc>
            </a:pPr>
            <a:r>
              <a:rPr lang="ar-SA" sz="2000" b="1" dirty="0" smtClean="0">
                <a:cs typeface="+mj-cs"/>
              </a:rPr>
              <a:t>بعد </a:t>
            </a:r>
            <a:r>
              <a:rPr lang="ar-SA" sz="2000" b="1" dirty="0">
                <a:cs typeface="+mj-cs"/>
              </a:rPr>
              <a:t>انتشار الإنترنت:</a:t>
            </a:r>
          </a:p>
          <a:p>
            <a:pPr marL="342900" indent="-342900" algn="r" rtl="1">
              <a:lnSpc>
                <a:spcPct val="150000"/>
              </a:lnSpc>
              <a:buFont typeface="Arial" panose="020B0604020202020204" pitchFamily="34" charset="0"/>
              <a:buChar char="•"/>
            </a:pPr>
            <a:r>
              <a:rPr lang="ar-SA" sz="2000" dirty="0">
                <a:cs typeface="+mj-cs"/>
              </a:rPr>
              <a:t>أصبح بإمكان أي شخص إنشاء فيديو احترافي من هاتفه فقط.</a:t>
            </a:r>
          </a:p>
          <a:p>
            <a:pPr marL="342900" indent="-342900" algn="r" rtl="1">
              <a:lnSpc>
                <a:spcPct val="150000"/>
              </a:lnSpc>
              <a:buFont typeface="Arial" panose="020B0604020202020204" pitchFamily="34" charset="0"/>
              <a:buChar char="•"/>
            </a:pPr>
            <a:r>
              <a:rPr lang="ar-SA" sz="2000" dirty="0">
                <a:cs typeface="+mj-cs"/>
              </a:rPr>
              <a:t>انتقل المونتاج من كونه عملًا احترافيًا إلى </a:t>
            </a:r>
            <a:r>
              <a:rPr lang="ar-SA" sz="2000" b="1" dirty="0">
                <a:cs typeface="+mj-cs"/>
              </a:rPr>
              <a:t>مهارة شخصية يومية</a:t>
            </a:r>
            <a:r>
              <a:rPr lang="ar-SA" sz="2000" dirty="0">
                <a:cs typeface="+mj-cs"/>
              </a:rPr>
              <a:t>.</a:t>
            </a:r>
          </a:p>
          <a:p>
            <a:pPr marL="342900" lvl="0" indent="-342900" algn="just" rtl="1">
              <a:lnSpc>
                <a:spcPct val="150000"/>
              </a:lnSpc>
              <a:buFont typeface="Wingdings" pitchFamily="2" charset="2"/>
              <a:buChar char="Ø"/>
              <a:defRPr/>
            </a:pPr>
            <a:endParaRPr kumimoji="0" lang="ar-EG" sz="200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412953"/>
            <a:ext cx="6081318"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المونتاج في عصر الإنترنت ووسائل التواصل الاجتماعي</a:t>
            </a:r>
            <a:endParaRPr lang="ar-EG" sz="24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4253943895"/>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34691"/>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670820" y="2153246"/>
            <a:ext cx="8417320" cy="4247317"/>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1. السرعة </a:t>
            </a:r>
            <a:r>
              <a:rPr lang="ar-SA" sz="2000" b="1" dirty="0">
                <a:solidFill>
                  <a:srgbClr val="C00000"/>
                </a:solidFill>
                <a:cs typeface="+mj-cs"/>
              </a:rPr>
              <a:t>والإيقاع السريع</a:t>
            </a:r>
          </a:p>
          <a:p>
            <a:pPr algn="r" rtl="1">
              <a:lnSpc>
                <a:spcPct val="150000"/>
              </a:lnSpc>
            </a:pPr>
            <a:r>
              <a:rPr lang="ar-SA" sz="2000" dirty="0">
                <a:cs typeface="+mj-cs"/>
              </a:rPr>
              <a:t>المستخدم العادي لا ينتظر أكثر من 3 ثوانٍ لفهم الفكرة.</a:t>
            </a:r>
          </a:p>
          <a:p>
            <a:pPr algn="r" rtl="1">
              <a:lnSpc>
                <a:spcPct val="150000"/>
              </a:lnSpc>
            </a:pPr>
            <a:r>
              <a:rPr lang="ar-SA" sz="2000" dirty="0">
                <a:cs typeface="+mj-cs"/>
              </a:rPr>
              <a:t>المونتاج يجب أن يكون </a:t>
            </a:r>
            <a:r>
              <a:rPr lang="ar-SA" sz="2000" b="1" dirty="0">
                <a:cs typeface="+mj-cs"/>
              </a:rPr>
              <a:t>سريعًا، جذابًا، مباشرًا</a:t>
            </a:r>
            <a:r>
              <a:rPr lang="ar-SA" sz="2000" dirty="0" smtClean="0">
                <a:cs typeface="+mj-cs"/>
              </a:rPr>
              <a:t>.</a:t>
            </a:r>
          </a:p>
          <a:p>
            <a:pPr algn="r" rtl="1">
              <a:lnSpc>
                <a:spcPct val="150000"/>
              </a:lnSpc>
            </a:pPr>
            <a:r>
              <a:rPr lang="ar-SA" sz="2000" b="1" dirty="0" smtClean="0">
                <a:cs typeface="+mj-cs"/>
              </a:rPr>
              <a:t>2</a:t>
            </a:r>
            <a:r>
              <a:rPr lang="ar-SA" sz="2000" b="1" dirty="0" smtClean="0">
                <a:solidFill>
                  <a:srgbClr val="C00000"/>
                </a:solidFill>
                <a:cs typeface="+mj-cs"/>
              </a:rPr>
              <a:t>. القياسات </a:t>
            </a:r>
            <a:r>
              <a:rPr lang="ar-SA" sz="2000" b="1" dirty="0">
                <a:solidFill>
                  <a:srgbClr val="C00000"/>
                </a:solidFill>
                <a:cs typeface="+mj-cs"/>
              </a:rPr>
              <a:t>والمنصات المختلفة</a:t>
            </a:r>
          </a:p>
          <a:p>
            <a:pPr algn="r" rtl="1">
              <a:lnSpc>
                <a:spcPct val="150000"/>
              </a:lnSpc>
            </a:pPr>
            <a:r>
              <a:rPr lang="ar-SA" sz="2000" dirty="0">
                <a:cs typeface="+mj-cs"/>
              </a:rPr>
              <a:t>لكل منصة تنسيقات محددة:</a:t>
            </a:r>
          </a:p>
          <a:p>
            <a:pPr lvl="1" algn="r" rtl="1">
              <a:lnSpc>
                <a:spcPct val="150000"/>
              </a:lnSpc>
            </a:pPr>
            <a:r>
              <a:rPr lang="en-US" sz="2000" dirty="0" err="1" smtClean="0">
                <a:cs typeface="+mj-cs"/>
              </a:rPr>
              <a:t>TikTok</a:t>
            </a:r>
            <a:r>
              <a:rPr lang="en-US" sz="2000" dirty="0" smtClean="0">
                <a:cs typeface="+mj-cs"/>
              </a:rPr>
              <a:t> </a:t>
            </a:r>
            <a:r>
              <a:rPr lang="ar-SA" sz="2000" dirty="0">
                <a:cs typeface="+mj-cs"/>
              </a:rPr>
              <a:t>عمودي (9:16)</a:t>
            </a:r>
          </a:p>
          <a:p>
            <a:pPr lvl="1" algn="r" rtl="1">
              <a:lnSpc>
                <a:spcPct val="150000"/>
              </a:lnSpc>
            </a:pPr>
            <a:r>
              <a:rPr lang="en-US" sz="2000" dirty="0" smtClean="0">
                <a:cs typeface="+mj-cs"/>
              </a:rPr>
              <a:t>YouTube</a:t>
            </a:r>
            <a:r>
              <a:rPr lang="ar-SA" sz="2000" dirty="0" smtClean="0">
                <a:cs typeface="+mj-cs"/>
              </a:rPr>
              <a:t>أفقي </a:t>
            </a:r>
            <a:r>
              <a:rPr lang="ar-SA" sz="2000" dirty="0">
                <a:cs typeface="+mj-cs"/>
              </a:rPr>
              <a:t>(16:9)</a:t>
            </a:r>
          </a:p>
          <a:p>
            <a:pPr lvl="1" algn="r" rtl="1">
              <a:lnSpc>
                <a:spcPct val="150000"/>
              </a:lnSpc>
            </a:pPr>
            <a:r>
              <a:rPr lang="en-US" sz="2000" dirty="0">
                <a:cs typeface="+mj-cs"/>
              </a:rPr>
              <a:t>Instagram </a:t>
            </a:r>
            <a:r>
              <a:rPr lang="en-US" sz="2000" dirty="0" smtClean="0">
                <a:cs typeface="+mj-cs"/>
              </a:rPr>
              <a:t>Reels/Stories </a:t>
            </a:r>
            <a:r>
              <a:rPr lang="ar-SA" sz="2000" dirty="0">
                <a:cs typeface="+mj-cs"/>
              </a:rPr>
              <a:t>عمودي</a:t>
            </a:r>
          </a:p>
          <a:p>
            <a:pPr lvl="1" algn="r" rtl="1">
              <a:lnSpc>
                <a:spcPct val="150000"/>
              </a:lnSpc>
            </a:pPr>
            <a:r>
              <a:rPr lang="en-US" sz="2000" dirty="0" smtClean="0">
                <a:cs typeface="+mj-cs"/>
              </a:rPr>
              <a:t>Facebook </a:t>
            </a:r>
            <a:r>
              <a:rPr lang="ar-SA" sz="2000" dirty="0">
                <a:cs typeface="+mj-cs"/>
              </a:rPr>
              <a:t>مربّع أو أفقي</a:t>
            </a: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4689259" y="1393068"/>
            <a:ext cx="4885564" cy="738664"/>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خصائص المونتاج في عصر </a:t>
            </a:r>
            <a:r>
              <a:rPr lang="ar-SA" sz="2800" b="1" dirty="0" smtClean="0">
                <a:solidFill>
                  <a:srgbClr val="00B0F0"/>
                </a:solidFill>
              </a:rPr>
              <a:t>الإنترنت</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903055947"/>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3340" y="1335074"/>
            <a:ext cx="3381560" cy="2149105"/>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BFCBE846-DD25-7C66-1C4A-F4C5B460550E}"/>
              </a:ext>
            </a:extLst>
          </p:cNvPr>
          <p:cNvSpPr txBox="1"/>
          <p:nvPr/>
        </p:nvSpPr>
        <p:spPr>
          <a:xfrm>
            <a:off x="3523263" y="2002252"/>
            <a:ext cx="8417320" cy="4247317"/>
          </a:xfrm>
          <a:prstGeom prst="rect">
            <a:avLst/>
          </a:prstGeom>
          <a:noFill/>
        </p:spPr>
        <p:txBody>
          <a:bodyPr wrap="square" rtlCol="0">
            <a:spAutoFit/>
          </a:bodyPr>
          <a:lstStyle/>
          <a:p>
            <a:pPr algn="r" rtl="1">
              <a:lnSpc>
                <a:spcPct val="150000"/>
              </a:lnSpc>
            </a:pPr>
            <a:r>
              <a:rPr lang="ar-SA" sz="2000" b="1" dirty="0" smtClean="0">
                <a:cs typeface="+mj-cs"/>
              </a:rPr>
              <a:t>3. </a:t>
            </a:r>
            <a:r>
              <a:rPr lang="ar-SA" sz="2000" b="1" dirty="0" smtClean="0">
                <a:solidFill>
                  <a:srgbClr val="C00000"/>
                </a:solidFill>
                <a:cs typeface="+mj-cs"/>
              </a:rPr>
              <a:t>الاعتماد </a:t>
            </a:r>
            <a:r>
              <a:rPr lang="ar-SA" sz="2000" b="1" dirty="0">
                <a:solidFill>
                  <a:srgbClr val="C00000"/>
                </a:solidFill>
                <a:cs typeface="+mj-cs"/>
              </a:rPr>
              <a:t>على النصوص والرموز</a:t>
            </a:r>
          </a:p>
          <a:p>
            <a:pPr marL="342900" indent="-342900" algn="r" rtl="1">
              <a:lnSpc>
                <a:spcPct val="150000"/>
              </a:lnSpc>
              <a:buFont typeface="Arial" panose="020B0604020202020204" pitchFamily="34" charset="0"/>
              <a:buChar char="•"/>
            </a:pPr>
            <a:r>
              <a:rPr lang="ar-SA" sz="2000" dirty="0">
                <a:cs typeface="+mj-cs"/>
              </a:rPr>
              <a:t>استخدام </a:t>
            </a:r>
            <a:r>
              <a:rPr lang="ar-SA" sz="2000" b="1" dirty="0">
                <a:cs typeface="+mj-cs"/>
              </a:rPr>
              <a:t>الترجمة الفورية</a:t>
            </a:r>
            <a:r>
              <a:rPr lang="ar-SA" sz="2000" dirty="0">
                <a:cs typeface="+mj-cs"/>
              </a:rPr>
              <a:t>، والرموز التعبيرية، والمؤثرات لجذب الانتباه.</a:t>
            </a:r>
          </a:p>
          <a:p>
            <a:pPr algn="r" rtl="1">
              <a:lnSpc>
                <a:spcPct val="150000"/>
              </a:lnSpc>
            </a:pPr>
            <a:r>
              <a:rPr lang="ar-SA" sz="2000" b="1" dirty="0" smtClean="0">
                <a:cs typeface="+mj-cs"/>
              </a:rPr>
              <a:t>4. </a:t>
            </a:r>
            <a:r>
              <a:rPr lang="ar-SA" sz="2000" b="1" dirty="0" smtClean="0">
                <a:solidFill>
                  <a:srgbClr val="C00000"/>
                </a:solidFill>
                <a:cs typeface="+mj-cs"/>
              </a:rPr>
              <a:t>القوالب </a:t>
            </a:r>
            <a:r>
              <a:rPr lang="ar-SA" sz="2000" b="1" dirty="0">
                <a:solidFill>
                  <a:srgbClr val="C00000"/>
                </a:solidFill>
                <a:cs typeface="+mj-cs"/>
              </a:rPr>
              <a:t>الجاهزة</a:t>
            </a:r>
          </a:p>
          <a:p>
            <a:pPr marL="342900" indent="-342900" algn="r" rtl="1">
              <a:lnSpc>
                <a:spcPct val="150000"/>
              </a:lnSpc>
              <a:buFont typeface="Arial" panose="020B0604020202020204" pitchFamily="34" charset="0"/>
              <a:buChar char="•"/>
            </a:pPr>
            <a:r>
              <a:rPr lang="ar-SA" sz="2000" dirty="0">
                <a:cs typeface="+mj-cs"/>
              </a:rPr>
              <a:t>منصات مثل </a:t>
            </a:r>
            <a:r>
              <a:rPr lang="en-US" sz="2000" dirty="0" smtClean="0">
                <a:cs typeface="+mj-cs"/>
              </a:rPr>
              <a:t>Cap</a:t>
            </a:r>
            <a:r>
              <a:rPr lang="tr-TR" sz="2000" dirty="0" smtClean="0">
                <a:cs typeface="+mj-cs"/>
              </a:rPr>
              <a:t> </a:t>
            </a:r>
            <a:r>
              <a:rPr lang="en-US" sz="2000" dirty="0" smtClean="0">
                <a:cs typeface="+mj-cs"/>
              </a:rPr>
              <a:t>Cut</a:t>
            </a:r>
            <a:r>
              <a:rPr lang="en-US" sz="2000" dirty="0">
                <a:cs typeface="+mj-cs"/>
              </a:rPr>
              <a:t>، </a:t>
            </a:r>
            <a:r>
              <a:rPr lang="en-US" sz="2000" dirty="0" err="1" smtClean="0">
                <a:cs typeface="+mj-cs"/>
              </a:rPr>
              <a:t>Canva،VN</a:t>
            </a:r>
            <a:r>
              <a:rPr lang="en-US" sz="2000" dirty="0" smtClean="0">
                <a:cs typeface="+mj-cs"/>
              </a:rPr>
              <a:t> </a:t>
            </a:r>
            <a:r>
              <a:rPr lang="ar-SA" sz="2000" dirty="0" smtClean="0">
                <a:cs typeface="+mj-cs"/>
              </a:rPr>
              <a:t> </a:t>
            </a:r>
            <a:r>
              <a:rPr lang="ar-SA" sz="2000" dirty="0" smtClean="0">
                <a:cs typeface="+mj-cs"/>
              </a:rPr>
              <a:t>توفر </a:t>
            </a:r>
            <a:r>
              <a:rPr lang="ar-SA" sz="2000" dirty="0">
                <a:cs typeface="+mj-cs"/>
              </a:rPr>
              <a:t>قوالب جاهزة للمونتاج.</a:t>
            </a:r>
          </a:p>
          <a:p>
            <a:pPr marL="342900" indent="-342900" algn="r" rtl="1">
              <a:lnSpc>
                <a:spcPct val="150000"/>
              </a:lnSpc>
              <a:buFont typeface="Arial" panose="020B0604020202020204" pitchFamily="34" charset="0"/>
              <a:buChar char="•"/>
            </a:pPr>
            <a:r>
              <a:rPr lang="ar-SA" sz="2000" dirty="0">
                <a:cs typeface="+mj-cs"/>
              </a:rPr>
              <a:t>المستخدم يختار تصميمًا ويضع محتواه فقط.</a:t>
            </a:r>
          </a:p>
          <a:p>
            <a:pPr algn="r" rtl="1">
              <a:lnSpc>
                <a:spcPct val="150000"/>
              </a:lnSpc>
            </a:pPr>
            <a:r>
              <a:rPr lang="ar-SA" sz="2000" b="1" dirty="0" smtClean="0">
                <a:cs typeface="+mj-cs"/>
              </a:rPr>
              <a:t>5. </a:t>
            </a:r>
            <a:r>
              <a:rPr lang="ar-SA" sz="2000" b="1" dirty="0" smtClean="0">
                <a:solidFill>
                  <a:srgbClr val="C00000"/>
                </a:solidFill>
                <a:cs typeface="+mj-cs"/>
              </a:rPr>
              <a:t>دور </a:t>
            </a:r>
            <a:r>
              <a:rPr lang="ar-SA" sz="2000" b="1" dirty="0">
                <a:solidFill>
                  <a:srgbClr val="C00000"/>
                </a:solidFill>
                <a:cs typeface="+mj-cs"/>
              </a:rPr>
              <a:t>الذكاء الاصطناعي </a:t>
            </a:r>
            <a:r>
              <a:rPr lang="en-US" sz="2000" b="1" dirty="0" smtClean="0">
                <a:solidFill>
                  <a:srgbClr val="C00000"/>
                </a:solidFill>
                <a:cs typeface="+mj-cs"/>
              </a:rPr>
              <a:t>AI)</a:t>
            </a:r>
            <a:r>
              <a:rPr lang="ar-SA" sz="2000" b="1" dirty="0" smtClean="0">
                <a:solidFill>
                  <a:srgbClr val="C00000"/>
                </a:solidFill>
                <a:cs typeface="+mj-cs"/>
              </a:rPr>
              <a:t>)</a:t>
            </a:r>
            <a:endParaRPr lang="en-US" sz="2000" b="1" dirty="0">
              <a:solidFill>
                <a:srgbClr val="C00000"/>
              </a:solidFill>
              <a:cs typeface="+mj-cs"/>
            </a:endParaRPr>
          </a:p>
          <a:p>
            <a:pPr marL="342900" indent="-342900" algn="r" rtl="1">
              <a:lnSpc>
                <a:spcPct val="150000"/>
              </a:lnSpc>
              <a:buFont typeface="Arial" panose="020B0604020202020204" pitchFamily="34" charset="0"/>
              <a:buChar char="•"/>
            </a:pPr>
            <a:r>
              <a:rPr lang="ar-SA" sz="2000" dirty="0">
                <a:cs typeface="+mj-cs"/>
              </a:rPr>
              <a:t>تقطيع تلقائي.</a:t>
            </a:r>
          </a:p>
          <a:p>
            <a:pPr marL="342900" indent="-342900" algn="r" rtl="1">
              <a:lnSpc>
                <a:spcPct val="150000"/>
              </a:lnSpc>
              <a:buFont typeface="Arial" panose="020B0604020202020204" pitchFamily="34" charset="0"/>
              <a:buChar char="•"/>
            </a:pPr>
            <a:r>
              <a:rPr lang="ar-SA" sz="2000" dirty="0">
                <a:cs typeface="+mj-cs"/>
              </a:rPr>
              <a:t>إزالة الخلفية أو الضوضاء بنقرة.</a:t>
            </a:r>
          </a:p>
          <a:p>
            <a:pPr marL="342900" indent="-342900" algn="r" rtl="1">
              <a:lnSpc>
                <a:spcPct val="150000"/>
              </a:lnSpc>
              <a:buFont typeface="Arial" panose="020B0604020202020204" pitchFamily="34" charset="0"/>
              <a:buChar char="•"/>
            </a:pPr>
            <a:r>
              <a:rPr lang="ar-SA" sz="2000" dirty="0">
                <a:cs typeface="+mj-cs"/>
              </a:rPr>
              <a:t>اقتراحات لموسيقى وتأثيرات بناءً على نوع المحتوى.</a:t>
            </a: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689259" y="1393068"/>
            <a:ext cx="4885564" cy="738664"/>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خصائص المونتاج في عصر </a:t>
            </a:r>
            <a:r>
              <a:rPr lang="ar-SA" sz="2800" b="1" dirty="0" smtClean="0">
                <a:solidFill>
                  <a:srgbClr val="00B0F0"/>
                </a:solidFill>
              </a:rPr>
              <a:t>الإنترنت</a:t>
            </a:r>
            <a:endParaRPr lang="ar-EG" sz="2800" b="1" dirty="0">
              <a:solidFill>
                <a:srgbClr val="00B0F0"/>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2220477986"/>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AD069-1B8C-8AC7-0E1D-96A920BDC8D7}"/>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DC298DC4-4075-0F69-78BF-5330403B2DC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C940BDB2-B5F6-E0D1-E403-7690D52F623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35074"/>
            <a:ext cx="3385474" cy="1904330"/>
          </a:xfrm>
          <a:prstGeom prst="rect">
            <a:avLst/>
          </a:prstGeom>
        </p:spPr>
      </p:pic>
      <p:sp>
        <p:nvSpPr>
          <p:cNvPr id="2" name="Right Triangle 1">
            <a:extLst>
              <a:ext uri="{FF2B5EF4-FFF2-40B4-BE49-F238E27FC236}">
                <a16:creationId xmlns:a16="http://schemas.microsoft.com/office/drawing/2014/main" id="{BF94C561-A819-9AC2-7098-8F92292920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E890852-A12D-7B1A-8D10-05507D1188E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5D7AADD7-F71C-D162-C236-8B29D45BB5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0919DA12-8F1C-B90A-9913-31D3123AE286}"/>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2</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D48B425D-BDCE-7B8A-D537-733D7EE8D8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904B7CA6-23A4-2E24-5FFC-ECEA38831F6A}"/>
              </a:ext>
            </a:extLst>
          </p:cNvPr>
          <p:cNvSpPr txBox="1"/>
          <p:nvPr/>
        </p:nvSpPr>
        <p:spPr>
          <a:xfrm>
            <a:off x="5093705" y="1428855"/>
            <a:ext cx="4113898" cy="684803"/>
          </a:xfrm>
          <a:prstGeom prst="rect">
            <a:avLst/>
          </a:prstGeom>
          <a:noFill/>
        </p:spPr>
        <p:txBody>
          <a:bodyPr wrap="square" rtlCol="0">
            <a:spAutoFit/>
          </a:bodyPr>
          <a:lstStyle/>
          <a:p>
            <a:pPr algn="ctr">
              <a:lnSpc>
                <a:spcPct val="150000"/>
              </a:lnSpc>
              <a:spcBef>
                <a:spcPct val="20000"/>
              </a:spcBef>
            </a:pPr>
            <a:r>
              <a:rPr lang="ar-SA" sz="2800" b="1" dirty="0">
                <a:solidFill>
                  <a:srgbClr val="00B0F0"/>
                </a:solidFill>
              </a:rPr>
              <a:t>أدوات المونتاج المنتشرة </a:t>
            </a:r>
            <a:r>
              <a:rPr lang="ar-SA" sz="2800" b="1" dirty="0" smtClean="0">
                <a:solidFill>
                  <a:srgbClr val="00B0F0"/>
                </a:solidFill>
              </a:rPr>
              <a:t>حاليًا</a:t>
            </a:r>
            <a:endParaRPr lang="ar-EG" sz="2800" b="1" dirty="0">
              <a:solidFill>
                <a:srgbClr val="00B0F0"/>
              </a:solidFill>
              <a:latin typeface="Simplified Arabic" pitchFamily="18" charset="-78"/>
              <a:cs typeface="Simplified Arabic" pitchFamily="18"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2762392862"/>
              </p:ext>
            </p:extLst>
          </p:nvPr>
        </p:nvGraphicFramePr>
        <p:xfrm>
          <a:off x="3651004" y="2551300"/>
          <a:ext cx="8128000" cy="23774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379100042"/>
                    </a:ext>
                  </a:extLst>
                </a:gridCol>
                <a:gridCol w="4064000">
                  <a:extLst>
                    <a:ext uri="{9D8B030D-6E8A-4147-A177-3AD203B41FA5}">
                      <a16:colId xmlns:a16="http://schemas.microsoft.com/office/drawing/2014/main" val="1572691202"/>
                    </a:ext>
                  </a:extLst>
                </a:gridCol>
              </a:tblGrid>
              <a:tr h="334746">
                <a:tc>
                  <a:txBody>
                    <a:bodyPr/>
                    <a:lstStyle/>
                    <a:p>
                      <a:r>
                        <a:rPr lang="ar-SA" dirty="0" smtClean="0"/>
                        <a:t>الاستخدام</a:t>
                      </a:r>
                      <a:endParaRPr lang="ar-SA" dirty="0"/>
                    </a:p>
                  </a:txBody>
                  <a:tcPr anchor="ctr"/>
                </a:tc>
                <a:tc>
                  <a:txBody>
                    <a:bodyPr/>
                    <a:lstStyle/>
                    <a:p>
                      <a:r>
                        <a:rPr lang="ar-SA" dirty="0" smtClean="0"/>
                        <a:t>التطبيق</a:t>
                      </a:r>
                      <a:endParaRPr lang="ar-SA" dirty="0"/>
                    </a:p>
                  </a:txBody>
                  <a:tcPr anchor="ctr"/>
                </a:tc>
                <a:extLst>
                  <a:ext uri="{0D108BD9-81ED-4DB2-BD59-A6C34878D82A}">
                    <a16:rowId xmlns:a16="http://schemas.microsoft.com/office/drawing/2014/main" val="1325244167"/>
                  </a:ext>
                </a:extLst>
              </a:tr>
              <a:tr h="370840">
                <a:tc>
                  <a:txBody>
                    <a:bodyPr/>
                    <a:lstStyle/>
                    <a:p>
                      <a:pPr algn="ctr" rtl="1">
                        <a:lnSpc>
                          <a:spcPct val="150000"/>
                        </a:lnSpc>
                      </a:pPr>
                      <a:r>
                        <a:rPr lang="ar-SA" dirty="0" smtClean="0"/>
                        <a:t>مونتاج سريع ومؤثرات اجتماعية</a:t>
                      </a:r>
                      <a:endParaRPr lang="en-US" dirty="0"/>
                    </a:p>
                  </a:txBody>
                  <a:tcPr anchor="ctr"/>
                </a:tc>
                <a:tc>
                  <a:txBody>
                    <a:bodyPr/>
                    <a:lstStyle/>
                    <a:p>
                      <a:pPr algn="ctr" rtl="1">
                        <a:lnSpc>
                          <a:spcPct val="150000"/>
                        </a:lnSpc>
                      </a:pPr>
                      <a:r>
                        <a:rPr lang="en-US" dirty="0" smtClean="0"/>
                        <a:t>Cap</a:t>
                      </a:r>
                      <a:r>
                        <a:rPr lang="tr-TR" dirty="0" smtClean="0"/>
                        <a:t> </a:t>
                      </a:r>
                      <a:r>
                        <a:rPr lang="en-US" dirty="0" smtClean="0"/>
                        <a:t>Cut</a:t>
                      </a:r>
                      <a:endParaRPr lang="en-US" dirty="0"/>
                    </a:p>
                  </a:txBody>
                  <a:tcPr/>
                </a:tc>
                <a:extLst>
                  <a:ext uri="{0D108BD9-81ED-4DB2-BD59-A6C34878D82A}">
                    <a16:rowId xmlns:a16="http://schemas.microsoft.com/office/drawing/2014/main" val="3507006019"/>
                  </a:ext>
                </a:extLst>
              </a:tr>
              <a:tr h="370840">
                <a:tc>
                  <a:txBody>
                    <a:bodyPr/>
                    <a:lstStyle/>
                    <a:p>
                      <a:pPr algn="ctr" rtl="1">
                        <a:lnSpc>
                          <a:spcPct val="150000"/>
                        </a:lnSpc>
                      </a:pPr>
                      <a:r>
                        <a:rPr lang="ar-SA" dirty="0" smtClean="0"/>
                        <a:t>تعديل مقاطع إنستغرام ويوتيوب</a:t>
                      </a:r>
                      <a:endParaRPr lang="en-US" dirty="0"/>
                    </a:p>
                  </a:txBody>
                  <a:tcPr anchor="ctr"/>
                </a:tc>
                <a:tc>
                  <a:txBody>
                    <a:bodyPr/>
                    <a:lstStyle/>
                    <a:p>
                      <a:pPr algn="ctr" rtl="1">
                        <a:lnSpc>
                          <a:spcPct val="150000"/>
                        </a:lnSpc>
                      </a:pPr>
                      <a:r>
                        <a:rPr lang="en-US" dirty="0" smtClean="0"/>
                        <a:t>In</a:t>
                      </a:r>
                      <a:r>
                        <a:rPr lang="tr-TR" dirty="0" smtClean="0"/>
                        <a:t> </a:t>
                      </a:r>
                      <a:r>
                        <a:rPr lang="en-US" dirty="0" smtClean="0"/>
                        <a:t>Shot</a:t>
                      </a:r>
                      <a:endParaRPr lang="en-US" dirty="0"/>
                    </a:p>
                  </a:txBody>
                  <a:tcPr/>
                </a:tc>
                <a:extLst>
                  <a:ext uri="{0D108BD9-81ED-4DB2-BD59-A6C34878D82A}">
                    <a16:rowId xmlns:a16="http://schemas.microsoft.com/office/drawing/2014/main" val="3065141004"/>
                  </a:ext>
                </a:extLst>
              </a:tr>
              <a:tr h="370840">
                <a:tc>
                  <a:txBody>
                    <a:bodyPr/>
                    <a:lstStyle/>
                    <a:p>
                      <a:pPr algn="ctr" rtl="1">
                        <a:lnSpc>
                          <a:spcPct val="150000"/>
                        </a:lnSpc>
                      </a:pPr>
                      <a:r>
                        <a:rPr lang="ar-SA" dirty="0" smtClean="0"/>
                        <a:t>تحكم احترافي على الهاتف</a:t>
                      </a:r>
                      <a:endParaRPr lang="en-US" dirty="0"/>
                    </a:p>
                  </a:txBody>
                  <a:tcPr anchor="ctr"/>
                </a:tc>
                <a:tc>
                  <a:txBody>
                    <a:bodyPr/>
                    <a:lstStyle/>
                    <a:p>
                      <a:pPr algn="ctr" rtl="1">
                        <a:lnSpc>
                          <a:spcPct val="150000"/>
                        </a:lnSpc>
                      </a:pPr>
                      <a:r>
                        <a:rPr lang="en-US" dirty="0" smtClean="0"/>
                        <a:t>VN Editor</a:t>
                      </a:r>
                      <a:endParaRPr lang="en-US" dirty="0"/>
                    </a:p>
                  </a:txBody>
                  <a:tcPr/>
                </a:tc>
                <a:extLst>
                  <a:ext uri="{0D108BD9-81ED-4DB2-BD59-A6C34878D82A}">
                    <a16:rowId xmlns:a16="http://schemas.microsoft.com/office/drawing/2014/main" val="2507416583"/>
                  </a:ext>
                </a:extLst>
              </a:tr>
              <a:tr h="370840">
                <a:tc>
                  <a:txBody>
                    <a:bodyPr/>
                    <a:lstStyle/>
                    <a:p>
                      <a:pPr algn="ctr" rtl="1">
                        <a:lnSpc>
                          <a:spcPct val="150000"/>
                        </a:lnSpc>
                      </a:pPr>
                      <a:r>
                        <a:rPr lang="ar-SA" dirty="0" smtClean="0"/>
                        <a:t>تصميم فيديوهات تسويقية بصريًا</a:t>
                      </a:r>
                      <a:endParaRPr lang="en-US" dirty="0"/>
                    </a:p>
                  </a:txBody>
                  <a:tcPr/>
                </a:tc>
                <a:tc>
                  <a:txBody>
                    <a:bodyPr/>
                    <a:lstStyle/>
                    <a:p>
                      <a:pPr algn="ctr" rtl="1">
                        <a:lnSpc>
                          <a:spcPct val="150000"/>
                        </a:lnSpc>
                      </a:pPr>
                      <a:r>
                        <a:rPr lang="en-US" dirty="0" err="1" smtClean="0"/>
                        <a:t>Canva</a:t>
                      </a:r>
                      <a:r>
                        <a:rPr lang="en-US" dirty="0" smtClean="0"/>
                        <a:t> Video</a:t>
                      </a:r>
                      <a:endParaRPr lang="en-US" dirty="0"/>
                    </a:p>
                  </a:txBody>
                  <a:tcPr/>
                </a:tc>
                <a:extLst>
                  <a:ext uri="{0D108BD9-81ED-4DB2-BD59-A6C34878D82A}">
                    <a16:rowId xmlns:a16="http://schemas.microsoft.com/office/drawing/2014/main" val="2273973693"/>
                  </a:ext>
                </a:extLst>
              </a:tr>
            </a:tbl>
          </a:graphicData>
        </a:graphic>
      </p:graphicFrame>
      <p:sp>
        <p:nvSpPr>
          <p:cNvPr id="4" name="Rectangle 3"/>
          <p:cNvSpPr/>
          <p:nvPr/>
        </p:nvSpPr>
        <p:spPr>
          <a:xfrm>
            <a:off x="3609638" y="4996917"/>
            <a:ext cx="8210732" cy="2169825"/>
          </a:xfrm>
          <a:prstGeom prst="rect">
            <a:avLst/>
          </a:prstGeom>
        </p:spPr>
        <p:txBody>
          <a:bodyPr wrap="square">
            <a:spAutoFit/>
          </a:bodyPr>
          <a:lstStyle/>
          <a:p>
            <a:pPr marL="285750" indent="-285750">
              <a:lnSpc>
                <a:spcPct val="150000"/>
              </a:lnSpc>
              <a:buFont typeface="Arial" panose="020B0604020202020204" pitchFamily="34" charset="0"/>
              <a:buChar char="•"/>
            </a:pPr>
            <a:r>
              <a:rPr lang="en-US" dirty="0">
                <a:hlinkClick r:id="rId5"/>
              </a:rPr>
              <a:t>https://</a:t>
            </a:r>
            <a:r>
              <a:rPr lang="en-US" dirty="0" smtClean="0">
                <a:hlinkClick r:id="rId5"/>
              </a:rPr>
              <a:t>www.youtube.com/watch?v=SxVVO3WxBT8</a:t>
            </a:r>
            <a:r>
              <a:rPr lang="ar-SA" dirty="0" smtClean="0"/>
              <a:t>  </a:t>
            </a:r>
            <a:r>
              <a:rPr lang="tr-TR" dirty="0"/>
              <a:t> </a:t>
            </a:r>
            <a:r>
              <a:rPr lang="tr-TR" dirty="0" smtClean="0"/>
              <a:t> </a:t>
            </a:r>
            <a:r>
              <a:rPr lang="en-US" dirty="0" smtClean="0"/>
              <a:t>Cap</a:t>
            </a:r>
            <a:r>
              <a:rPr lang="tr-TR" dirty="0" smtClean="0"/>
              <a:t> </a:t>
            </a:r>
            <a:r>
              <a:rPr lang="en-US" dirty="0" smtClean="0"/>
              <a:t>Cut</a:t>
            </a:r>
            <a:endParaRPr lang="en-US" dirty="0"/>
          </a:p>
          <a:p>
            <a:pPr marL="285750" indent="-285750">
              <a:lnSpc>
                <a:spcPct val="150000"/>
              </a:lnSpc>
              <a:buFont typeface="Arial" panose="020B0604020202020204" pitchFamily="34" charset="0"/>
              <a:buChar char="•"/>
            </a:pPr>
            <a:r>
              <a:rPr lang="ar-SA" dirty="0" smtClean="0"/>
              <a:t> </a:t>
            </a:r>
            <a:r>
              <a:rPr lang="en-US" dirty="0">
                <a:hlinkClick r:id="rId6"/>
              </a:rPr>
              <a:t>https://</a:t>
            </a:r>
            <a:r>
              <a:rPr lang="en-US" dirty="0" smtClean="0">
                <a:hlinkClick r:id="rId6"/>
              </a:rPr>
              <a:t>www.youtube.com/watch?v=tVJjJa3fsCs</a:t>
            </a:r>
            <a:r>
              <a:rPr lang="tr-TR" dirty="0" smtClean="0"/>
              <a:t> </a:t>
            </a:r>
            <a:r>
              <a:rPr lang="tr-TR" dirty="0" smtClean="0"/>
              <a:t>           </a:t>
            </a:r>
            <a:r>
              <a:rPr lang="en-US" dirty="0" smtClean="0"/>
              <a:t>In</a:t>
            </a:r>
            <a:r>
              <a:rPr lang="tr-TR" dirty="0" smtClean="0"/>
              <a:t> </a:t>
            </a:r>
            <a:r>
              <a:rPr lang="en-US" dirty="0"/>
              <a:t>Shot</a:t>
            </a:r>
          </a:p>
          <a:p>
            <a:pPr marL="285750" indent="-285750">
              <a:lnSpc>
                <a:spcPct val="150000"/>
              </a:lnSpc>
              <a:buFont typeface="Arial" panose="020B0604020202020204" pitchFamily="34" charset="0"/>
              <a:buChar char="•"/>
            </a:pPr>
            <a:r>
              <a:rPr lang="en-US" dirty="0"/>
              <a:t> </a:t>
            </a:r>
            <a:r>
              <a:rPr lang="en-US" dirty="0">
                <a:hlinkClick r:id="rId7"/>
              </a:rPr>
              <a:t>https://</a:t>
            </a:r>
            <a:r>
              <a:rPr lang="en-US" dirty="0" smtClean="0">
                <a:hlinkClick r:id="rId7"/>
              </a:rPr>
              <a:t>www.youtube.com/watch?v=Nh0M4x2egD0</a:t>
            </a:r>
            <a:r>
              <a:rPr lang="tr-TR" dirty="0" smtClean="0"/>
              <a:t> </a:t>
            </a:r>
            <a:r>
              <a:rPr lang="tr-TR" dirty="0" smtClean="0"/>
              <a:t> </a:t>
            </a:r>
            <a:r>
              <a:rPr lang="en-US" dirty="0" smtClean="0"/>
              <a:t>VN </a:t>
            </a:r>
            <a:r>
              <a:rPr lang="en-US" dirty="0"/>
              <a:t>Editor</a:t>
            </a:r>
          </a:p>
          <a:p>
            <a:pPr marL="285750" indent="-285750">
              <a:lnSpc>
                <a:spcPct val="150000"/>
              </a:lnSpc>
              <a:buFont typeface="Arial" panose="020B0604020202020204" pitchFamily="34" charset="0"/>
              <a:buChar char="•"/>
            </a:pPr>
            <a:r>
              <a:rPr lang="en-US" dirty="0">
                <a:hlinkClick r:id="rId8"/>
              </a:rPr>
              <a:t>https://</a:t>
            </a:r>
            <a:r>
              <a:rPr lang="en-US" dirty="0" smtClean="0">
                <a:hlinkClick r:id="rId8"/>
              </a:rPr>
              <a:t>www.youtube.com/watch?v=d5-O7upzJYM</a:t>
            </a:r>
            <a:r>
              <a:rPr lang="tr-TR" dirty="0" smtClean="0"/>
              <a:t> </a:t>
            </a:r>
            <a:r>
              <a:rPr lang="tr-TR" dirty="0" smtClean="0"/>
              <a:t>   </a:t>
            </a:r>
            <a:r>
              <a:rPr lang="en-US" dirty="0" err="1" smtClean="0"/>
              <a:t>Canva</a:t>
            </a:r>
            <a:r>
              <a:rPr lang="en-US" dirty="0" smtClean="0"/>
              <a:t> </a:t>
            </a:r>
            <a:r>
              <a:rPr lang="en-US" dirty="0"/>
              <a:t>Video</a:t>
            </a:r>
          </a:p>
          <a:p>
            <a:pPr marL="285750" indent="-285750">
              <a:lnSpc>
                <a:spcPct val="150000"/>
              </a:lnSpc>
              <a:buFont typeface="Arial" panose="020B0604020202020204" pitchFamily="34" charset="0"/>
              <a:buChar char="•"/>
            </a:pPr>
            <a:endParaRPr lang="en-US" dirty="0"/>
          </a:p>
        </p:txBody>
      </p:sp>
      <p:sp>
        <p:nvSpPr>
          <p:cNvPr id="5" name="Rectangle 4"/>
          <p:cNvSpPr/>
          <p:nvPr/>
        </p:nvSpPr>
        <p:spPr>
          <a:xfrm>
            <a:off x="9820619" y="5089407"/>
            <a:ext cx="1268109" cy="646331"/>
          </a:xfrm>
          <a:prstGeom prst="rect">
            <a:avLst/>
          </a:prstGeom>
        </p:spPr>
        <p:txBody>
          <a:bodyPr wrap="square">
            <a:spAutoFit/>
          </a:bodyPr>
          <a:lstStyle/>
          <a:p>
            <a:r>
              <a:rPr lang="ar-SA" dirty="0"/>
              <a:t>شرح  </a:t>
            </a:r>
            <a:r>
              <a:rPr lang="ar-SA" dirty="0" smtClean="0"/>
              <a:t>برنامج</a:t>
            </a:r>
            <a:endParaRPr lang="tr-TR" dirty="0" smtClean="0"/>
          </a:p>
          <a:p>
            <a:r>
              <a:rPr lang="en-US" dirty="0" smtClean="0"/>
              <a:t> </a:t>
            </a:r>
            <a:endParaRPr lang="en-US" dirty="0"/>
          </a:p>
        </p:txBody>
      </p:sp>
      <p:sp>
        <p:nvSpPr>
          <p:cNvPr id="6" name="Rectangle 5"/>
          <p:cNvSpPr/>
          <p:nvPr/>
        </p:nvSpPr>
        <p:spPr>
          <a:xfrm>
            <a:off x="9740044" y="5493744"/>
            <a:ext cx="1231427" cy="369332"/>
          </a:xfrm>
          <a:prstGeom prst="rect">
            <a:avLst/>
          </a:prstGeom>
        </p:spPr>
        <p:txBody>
          <a:bodyPr wrap="none">
            <a:spAutoFit/>
          </a:bodyPr>
          <a:lstStyle/>
          <a:p>
            <a:r>
              <a:rPr lang="ar-SA" dirty="0" smtClean="0"/>
              <a:t>شرح  </a:t>
            </a:r>
            <a:r>
              <a:rPr lang="ar-SA" dirty="0"/>
              <a:t>برنامج </a:t>
            </a:r>
            <a:endParaRPr lang="en-US" dirty="0"/>
          </a:p>
        </p:txBody>
      </p:sp>
      <p:sp>
        <p:nvSpPr>
          <p:cNvPr id="15" name="Rectangle 14"/>
          <p:cNvSpPr/>
          <p:nvPr/>
        </p:nvSpPr>
        <p:spPr>
          <a:xfrm>
            <a:off x="9872973" y="5884255"/>
            <a:ext cx="1231427" cy="369332"/>
          </a:xfrm>
          <a:prstGeom prst="rect">
            <a:avLst/>
          </a:prstGeom>
        </p:spPr>
        <p:txBody>
          <a:bodyPr wrap="none">
            <a:spAutoFit/>
          </a:bodyPr>
          <a:lstStyle/>
          <a:p>
            <a:r>
              <a:rPr lang="ar-SA" dirty="0" smtClean="0"/>
              <a:t>شرح  </a:t>
            </a:r>
            <a:r>
              <a:rPr lang="ar-SA" dirty="0"/>
              <a:t>برنامج </a:t>
            </a:r>
            <a:endParaRPr lang="en-US" dirty="0"/>
          </a:p>
        </p:txBody>
      </p:sp>
      <p:sp>
        <p:nvSpPr>
          <p:cNvPr id="19" name="Rectangle 18"/>
          <p:cNvSpPr/>
          <p:nvPr/>
        </p:nvSpPr>
        <p:spPr>
          <a:xfrm>
            <a:off x="9987410" y="6320840"/>
            <a:ext cx="1231427" cy="369332"/>
          </a:xfrm>
          <a:prstGeom prst="rect">
            <a:avLst/>
          </a:prstGeom>
        </p:spPr>
        <p:txBody>
          <a:bodyPr wrap="none">
            <a:spAutoFit/>
          </a:bodyPr>
          <a:lstStyle/>
          <a:p>
            <a:r>
              <a:rPr lang="ar-SA" dirty="0" smtClean="0"/>
              <a:t>شرح  </a:t>
            </a:r>
            <a:r>
              <a:rPr lang="ar-SA" dirty="0"/>
              <a:t>برنامج </a:t>
            </a:r>
            <a:endParaRPr lang="en-US" dirty="0"/>
          </a:p>
        </p:txBody>
      </p:sp>
    </p:spTree>
    <p:extLst>
      <p:ext uri="{BB962C8B-B14F-4D97-AF65-F5344CB8AC3E}">
        <p14:creationId xmlns:p14="http://schemas.microsoft.com/office/powerpoint/2010/main" val="3390510768"/>
      </p:ext>
    </p:extLst>
  </p:cSld>
  <p:clrMapOvr>
    <a:masterClrMapping/>
  </p:clrMapOvr>
  <mc:AlternateContent xmlns:mc="http://schemas.openxmlformats.org/markup-compatibility/2006" xmlns:p14="http://schemas.microsoft.com/office/powerpoint/2010/main">
    <mc:Choice Requires="p14">
      <p:transition p14:dur="0" advTm="43968"/>
    </mc:Choice>
    <mc:Fallback xmlns="">
      <p:transition advTm="439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5942476" y="1517150"/>
            <a:ext cx="5567550" cy="684803"/>
          </a:xfrm>
          <a:prstGeom prst="rect">
            <a:avLst/>
          </a:prstGeom>
        </p:spPr>
        <p:txBody>
          <a:bodyPr wrap="none">
            <a:spAutoFit/>
          </a:bodyPr>
          <a:lstStyle/>
          <a:p>
            <a:pPr algn="just" rtl="1">
              <a:lnSpc>
                <a:spcPct val="150000"/>
              </a:lnSpc>
            </a:pPr>
            <a:r>
              <a:rPr lang="ar-SA" sz="2800" dirty="0">
                <a:solidFill>
                  <a:srgbClr val="00B0F0"/>
                </a:solidFill>
                <a:latin typeface="The Year of Handicrafts" pitchFamily="50" charset="-78"/>
                <a:cs typeface="The Year of Handicrafts" pitchFamily="50" charset="-78"/>
              </a:rPr>
              <a:t>مستقبل المونتاج في ظل الذكاء </a:t>
            </a:r>
            <a:r>
              <a:rPr lang="ar-SA" sz="2800" dirty="0" smtClean="0">
                <a:solidFill>
                  <a:srgbClr val="00B0F0"/>
                </a:solidFill>
                <a:latin typeface="The Year of Handicrafts" pitchFamily="50" charset="-78"/>
                <a:cs typeface="The Year of Handicrafts" pitchFamily="50" charset="-78"/>
              </a:rPr>
              <a:t>الاصطناعي</a:t>
            </a:r>
            <a:endParaRPr lang="ar-SA" sz="2800" b="1" dirty="0">
              <a:solidFill>
                <a:srgbClr val="00B0F0"/>
              </a:solidFill>
              <a:latin typeface="The Year of Handicrafts" pitchFamily="50" charset="-78"/>
              <a:cs typeface="The Year of Handicrafts" pitchFamily="50" charset="-78"/>
            </a:endParaRPr>
          </a:p>
        </p:txBody>
      </p:sp>
    </p:spTree>
    <p:extLst>
      <p:ext uri="{BB962C8B-B14F-4D97-AF65-F5344CB8AC3E}">
        <p14:creationId xmlns:p14="http://schemas.microsoft.com/office/powerpoint/2010/main" val="610573622"/>
      </p:ext>
    </p:extLst>
  </p:cSld>
  <p:clrMapOvr>
    <a:masterClrMapping/>
  </p:clrMapOvr>
  <mc:AlternateContent xmlns:mc="http://schemas.openxmlformats.org/markup-compatibility/2006" xmlns:p14="http://schemas.microsoft.com/office/powerpoint/2010/main">
    <mc:Choice Requires="p14">
      <p:transition p14:dur="0" advTm="11984"/>
    </mc:Choice>
    <mc:Fallback xmlns="">
      <p:transition advTm="1198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2888"/>
            <a:ext cx="3416875" cy="192261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430688" cy="738664"/>
          </a:xfrm>
          <a:prstGeom prst="rect">
            <a:avLst/>
          </a:prstGeom>
          <a:noFill/>
        </p:spPr>
        <p:txBody>
          <a:bodyPr wrap="square" rtlCol="0">
            <a:spAutoFit/>
          </a:bodyPr>
          <a:lstStyle/>
          <a:p>
            <a:pPr algn="r" rtl="1">
              <a:lnSpc>
                <a:spcPct val="150000"/>
              </a:lnSpc>
            </a:pPr>
            <a:r>
              <a:rPr lang="ar-SA" sz="2800" b="1" dirty="0">
                <a:solidFill>
                  <a:srgbClr val="00B0F0"/>
                </a:solidFill>
              </a:rPr>
              <a:t>مستقبل المونتاج في ظل الذكاء الاصطناعي</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349028"/>
            <a:ext cx="8417320" cy="4708981"/>
          </a:xfrm>
          <a:prstGeom prst="rect">
            <a:avLst/>
          </a:prstGeom>
          <a:noFill/>
        </p:spPr>
        <p:txBody>
          <a:bodyPr wrap="square" rtlCol="0">
            <a:spAutoFit/>
          </a:bodyPr>
          <a:lstStyle/>
          <a:p>
            <a:pPr algn="r" rtl="1">
              <a:lnSpc>
                <a:spcPct val="150000"/>
              </a:lnSpc>
            </a:pPr>
            <a:r>
              <a:rPr lang="ar-SA" sz="2000" dirty="0">
                <a:cs typeface="+mj-cs"/>
              </a:rPr>
              <a:t>أصبح الذكاء الاصطناعي </a:t>
            </a:r>
            <a:r>
              <a:rPr lang="en-US" sz="2000" dirty="0" smtClean="0">
                <a:cs typeface="+mj-cs"/>
              </a:rPr>
              <a:t>AI</a:t>
            </a:r>
            <a:r>
              <a:rPr lang="en-US" sz="2000" dirty="0">
                <a:cs typeface="+mj-cs"/>
              </a:rPr>
              <a:t>) </a:t>
            </a:r>
            <a:r>
              <a:rPr lang="ar-SA" sz="2000" dirty="0" smtClean="0">
                <a:cs typeface="+mj-cs"/>
              </a:rPr>
              <a:t>) قوة </a:t>
            </a:r>
            <a:r>
              <a:rPr lang="ar-SA" sz="2000" dirty="0">
                <a:cs typeface="+mj-cs"/>
              </a:rPr>
              <a:t>محورية في صناعة المحتوى المرئي، حيث لم يعد المونتاج مجرد عملية فنية يدوية، بل بات </a:t>
            </a:r>
            <a:r>
              <a:rPr lang="ar-SA" sz="2000" b="1" dirty="0">
                <a:cs typeface="+mj-cs"/>
              </a:rPr>
              <a:t>ذكاءً إبداعيًا مشتركًا</a:t>
            </a:r>
            <a:r>
              <a:rPr lang="ar-SA" sz="2000" dirty="0">
                <a:cs typeface="+mj-cs"/>
              </a:rPr>
              <a:t> بين الإنسان والآلة</a:t>
            </a:r>
            <a:r>
              <a:rPr lang="ar-SA" sz="2000" dirty="0" smtClean="0">
                <a:cs typeface="+mj-cs"/>
              </a:rPr>
              <a:t>.</a:t>
            </a:r>
          </a:p>
          <a:p>
            <a:pPr algn="r" rtl="1">
              <a:lnSpc>
                <a:spcPct val="150000"/>
              </a:lnSpc>
            </a:pPr>
            <a:r>
              <a:rPr lang="ar-SA" sz="2000" b="1" dirty="0">
                <a:cs typeface="+mj-cs"/>
              </a:rPr>
              <a:t>الذكاء الاصطناعي في المونتاج؟</a:t>
            </a:r>
          </a:p>
          <a:p>
            <a:pPr marL="342900" indent="-342900" algn="r" rtl="1">
              <a:lnSpc>
                <a:spcPct val="150000"/>
              </a:lnSpc>
              <a:buFont typeface="Arial" panose="020B0604020202020204" pitchFamily="34" charset="0"/>
              <a:buChar char="•"/>
            </a:pPr>
            <a:r>
              <a:rPr lang="ar-SA" sz="2000" dirty="0">
                <a:cs typeface="+mj-cs"/>
              </a:rPr>
              <a:t>الذكاء الاصطناعي في المونتاج يشير إلى:</a:t>
            </a:r>
          </a:p>
          <a:p>
            <a:pPr marL="342900" indent="-342900" algn="r" rtl="1">
              <a:lnSpc>
                <a:spcPct val="150000"/>
              </a:lnSpc>
              <a:buFont typeface="Arial" panose="020B0604020202020204" pitchFamily="34" charset="0"/>
              <a:buChar char="•"/>
            </a:pPr>
            <a:r>
              <a:rPr lang="ar-SA" sz="2000" b="1" dirty="0">
                <a:cs typeface="+mj-cs"/>
              </a:rPr>
              <a:t>برمجيات قادرة على تحليل الفيديوهات تلقائيًا</a:t>
            </a:r>
            <a:r>
              <a:rPr lang="ar-SA" sz="2000" dirty="0">
                <a:cs typeface="+mj-cs"/>
              </a:rPr>
              <a:t>.</a:t>
            </a:r>
          </a:p>
          <a:p>
            <a:pPr marL="342900" indent="-342900" algn="r" rtl="1">
              <a:lnSpc>
                <a:spcPct val="150000"/>
              </a:lnSpc>
              <a:buFont typeface="Arial" panose="020B0604020202020204" pitchFamily="34" charset="0"/>
              <a:buChar char="•"/>
            </a:pPr>
            <a:r>
              <a:rPr lang="ar-SA" sz="2000" dirty="0">
                <a:cs typeface="+mj-cs"/>
              </a:rPr>
              <a:t>اقتراح أفضل لقطات، أو تقطيع المقاطع تلقائيًا.</a:t>
            </a:r>
          </a:p>
          <a:p>
            <a:pPr marL="342900" indent="-342900" algn="r" rtl="1">
              <a:lnSpc>
                <a:spcPct val="150000"/>
              </a:lnSpc>
              <a:buFont typeface="Arial" panose="020B0604020202020204" pitchFamily="34" charset="0"/>
              <a:buChar char="•"/>
            </a:pPr>
            <a:r>
              <a:rPr lang="ar-SA" sz="2000" dirty="0">
                <a:cs typeface="+mj-cs"/>
              </a:rPr>
              <a:t>تحسين الصوت، الإضاءة، الألوان، وحتى </a:t>
            </a:r>
            <a:r>
              <a:rPr lang="ar-SA" sz="2000" b="1" dirty="0">
                <a:cs typeface="+mj-cs"/>
              </a:rPr>
              <a:t>سرد القصة بصريًا</a:t>
            </a:r>
            <a:r>
              <a:rPr lang="ar-SA" sz="2000" dirty="0" smtClean="0">
                <a:cs typeface="+mj-cs"/>
              </a:rPr>
              <a:t>.</a:t>
            </a:r>
          </a:p>
          <a:p>
            <a:pPr algn="r" rtl="1">
              <a:lnSpc>
                <a:spcPct val="150000"/>
              </a:lnSpc>
            </a:pPr>
            <a:r>
              <a:rPr lang="en-US" sz="2000" dirty="0">
                <a:cs typeface="+mj-cs"/>
                <a:hlinkClick r:id="rId4"/>
              </a:rPr>
              <a:t>https://</a:t>
            </a:r>
            <a:r>
              <a:rPr lang="en-US" sz="2000" dirty="0" smtClean="0">
                <a:cs typeface="+mj-cs"/>
                <a:hlinkClick r:id="rId4"/>
              </a:rPr>
              <a:t>www.youtube.com/watch?v=0wJLjFPXgU</a:t>
            </a:r>
            <a:r>
              <a:rPr lang="ar-SA" sz="2000" dirty="0" smtClean="0">
                <a:cs typeface="+mj-cs"/>
              </a:rPr>
              <a:t> </a:t>
            </a:r>
            <a:r>
              <a:rPr lang="tr-TR" sz="2000" dirty="0" smtClean="0">
                <a:cs typeface="+mj-cs"/>
              </a:rPr>
              <a:t> </a:t>
            </a:r>
            <a:r>
              <a:rPr lang="ar-SA" sz="2000" dirty="0" smtClean="0">
                <a:cs typeface="+mj-cs"/>
              </a:rPr>
              <a:t>كيفية </a:t>
            </a:r>
            <a:r>
              <a:rPr lang="ar-SA" sz="2000" dirty="0" smtClean="0">
                <a:cs typeface="+mj-cs"/>
              </a:rPr>
              <a:t>الاستفادة من الذكاء الاصطناعي في المونتاج</a:t>
            </a:r>
            <a:endParaRPr lang="ar-SA" sz="2000" dirty="0">
              <a:cs typeface="+mj-cs"/>
            </a:endParaRPr>
          </a:p>
          <a:p>
            <a:pPr algn="r" rtl="1">
              <a:lnSpc>
                <a:spcPct val="150000"/>
              </a:lnSpc>
            </a:pPr>
            <a:endParaRPr lang="ar-SA" sz="2000"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523220"/>
          </a:xfrm>
          <a:prstGeom prst="rect">
            <a:avLst/>
          </a:prstGeom>
          <a:noFill/>
        </p:spPr>
        <p:txBody>
          <a:bodyPr wrap="square" rtlCol="0">
            <a:spAutoFit/>
          </a:bodyPr>
          <a:lstStyle/>
          <a:p>
            <a:pPr algn="ctr"/>
            <a:r>
              <a:rPr lang="ar-SA" sz="2800" b="1" dirty="0" smtClean="0">
                <a:solidFill>
                  <a:schemeClr val="bg1"/>
                </a:solidFill>
                <a:latin typeface="Tajawal Medium" panose="00000600000000000000" pitchFamily="2" charset="-78"/>
                <a:cs typeface="Tajawal Medium" panose="00000600000000000000" pitchFamily="2" charset="-78"/>
              </a:rPr>
              <a:t>2</a:t>
            </a:r>
            <a:endParaRPr lang="en-US" sz="9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Effect transition="in" filter="fade">
                                      <p:cBhvr>
                                        <p:cTn id="21" dur="1000"/>
                                        <p:tgtEl>
                                          <p:spTgt spid="15">
                                            <p:txEl>
                                              <p:pRg st="1" end="1"/>
                                            </p:txEl>
                                          </p:spTgt>
                                        </p:tgtEl>
                                      </p:cBhvr>
                                    </p:animEffect>
                                    <p:anim calcmode="lin" valueType="num">
                                      <p:cBhvr>
                                        <p:cTn id="22" dur="1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xEl>
                                              <p:pRg st="2" end="2"/>
                                            </p:txEl>
                                          </p:spTgt>
                                        </p:tgtEl>
                                        <p:attrNameLst>
                                          <p:attrName>style.visibility</p:attrName>
                                        </p:attrNameLst>
                                      </p:cBhvr>
                                      <p:to>
                                        <p:strVal val="visible"/>
                                      </p:to>
                                    </p:set>
                                    <p:animEffect transition="in" filter="fade">
                                      <p:cBhvr>
                                        <p:cTn id="28" dur="1000"/>
                                        <p:tgtEl>
                                          <p:spTgt spid="15">
                                            <p:txEl>
                                              <p:pRg st="2" end="2"/>
                                            </p:txEl>
                                          </p:spTgt>
                                        </p:tgtEl>
                                      </p:cBhvr>
                                    </p:animEffect>
                                    <p:anim calcmode="lin" valueType="num">
                                      <p:cBhvr>
                                        <p:cTn id="29"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fade">
                                      <p:cBhvr>
                                        <p:cTn id="35" dur="1000"/>
                                        <p:tgtEl>
                                          <p:spTgt spid="15">
                                            <p:txEl>
                                              <p:pRg st="3" end="3"/>
                                            </p:txEl>
                                          </p:spTgt>
                                        </p:tgtEl>
                                      </p:cBhvr>
                                    </p:animEffect>
                                    <p:anim calcmode="lin" valueType="num">
                                      <p:cBhvr>
                                        <p:cTn id="36" dur="1000" fill="hold"/>
                                        <p:tgtEl>
                                          <p:spTgt spid="15">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5">
                                            <p:txEl>
                                              <p:pRg st="4" end="4"/>
                                            </p:txEl>
                                          </p:spTgt>
                                        </p:tgtEl>
                                        <p:attrNameLst>
                                          <p:attrName>style.visibility</p:attrName>
                                        </p:attrNameLst>
                                      </p:cBhvr>
                                      <p:to>
                                        <p:strVal val="visible"/>
                                      </p:to>
                                    </p:set>
                                    <p:animEffect transition="in" filter="fade">
                                      <p:cBhvr>
                                        <p:cTn id="42" dur="1000"/>
                                        <p:tgtEl>
                                          <p:spTgt spid="15">
                                            <p:txEl>
                                              <p:pRg st="4" end="4"/>
                                            </p:txEl>
                                          </p:spTgt>
                                        </p:tgtEl>
                                      </p:cBhvr>
                                    </p:animEffect>
                                    <p:anim calcmode="lin" valueType="num">
                                      <p:cBhvr>
                                        <p:cTn id="43"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xEl>
                                              <p:pRg st="5" end="5"/>
                                            </p:txEl>
                                          </p:spTgt>
                                        </p:tgtEl>
                                        <p:attrNameLst>
                                          <p:attrName>style.visibility</p:attrName>
                                        </p:attrNameLst>
                                      </p:cBhvr>
                                      <p:to>
                                        <p:strVal val="visible"/>
                                      </p:to>
                                    </p:set>
                                    <p:animEffect transition="in" filter="fade">
                                      <p:cBhvr>
                                        <p:cTn id="49" dur="1000"/>
                                        <p:tgtEl>
                                          <p:spTgt spid="15">
                                            <p:txEl>
                                              <p:pRg st="5" end="5"/>
                                            </p:txEl>
                                          </p:spTgt>
                                        </p:tgtEl>
                                      </p:cBhvr>
                                    </p:animEffect>
                                    <p:anim calcmode="lin" valueType="num">
                                      <p:cBhvr>
                                        <p:cTn id="50" dur="1000" fill="hold"/>
                                        <p:tgtEl>
                                          <p:spTgt spid="1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1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5">
                                            <p:txEl>
                                              <p:pRg st="6" end="6"/>
                                            </p:txEl>
                                          </p:spTgt>
                                        </p:tgtEl>
                                        <p:attrNameLst>
                                          <p:attrName>style.visibility</p:attrName>
                                        </p:attrNameLst>
                                      </p:cBhvr>
                                      <p:to>
                                        <p:strVal val="visible"/>
                                      </p:to>
                                    </p:set>
                                    <p:animEffect transition="in" filter="fade">
                                      <p:cBhvr>
                                        <p:cTn id="56" dur="1000"/>
                                        <p:tgtEl>
                                          <p:spTgt spid="15">
                                            <p:txEl>
                                              <p:pRg st="6" end="6"/>
                                            </p:txEl>
                                          </p:spTgt>
                                        </p:tgtEl>
                                      </p:cBhvr>
                                    </p:animEffect>
                                    <p:anim calcmode="lin" valueType="num">
                                      <p:cBhvr>
                                        <p:cTn id="57" dur="1000" fill="hold"/>
                                        <p:tgtEl>
                                          <p:spTgt spid="15">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1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81943" y="1308179"/>
            <a:ext cx="3299612"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dirty="0"/>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523220"/>
          </a:xfrm>
          <a:prstGeom prst="rect">
            <a:avLst/>
          </a:prstGeom>
          <a:noFill/>
        </p:spPr>
        <p:txBody>
          <a:bodyPr wrap="square" rtlCol="0">
            <a:spAutoFit/>
          </a:bodyPr>
          <a:lstStyle/>
          <a:p>
            <a:pPr algn="ctr"/>
            <a:r>
              <a:rPr lang="ar-SA" sz="2800" b="1" dirty="0" smtClean="0">
                <a:solidFill>
                  <a:schemeClr val="bg1"/>
                </a:solidFill>
                <a:latin typeface="Tajawal Medium" panose="00000600000000000000" pitchFamily="2" charset="-78"/>
                <a:cs typeface="Tajawal Medium" panose="00000600000000000000" pitchFamily="2" charset="-78"/>
              </a:rPr>
              <a:t>2</a:t>
            </a:r>
            <a:endParaRPr lang="en-US" sz="9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6"/>
          <p:cNvSpPr/>
          <p:nvPr/>
        </p:nvSpPr>
        <p:spPr>
          <a:xfrm>
            <a:off x="3508036" y="2191239"/>
            <a:ext cx="8580103" cy="4247317"/>
          </a:xfrm>
          <a:prstGeom prst="rect">
            <a:avLst/>
          </a:prstGeom>
        </p:spPr>
        <p:txBody>
          <a:bodyPr wrap="square">
            <a:spAutoFit/>
          </a:bodyPr>
          <a:lstStyle/>
          <a:p>
            <a:pPr algn="r" rtl="1">
              <a:lnSpc>
                <a:spcPct val="150000"/>
              </a:lnSpc>
            </a:pPr>
            <a:r>
              <a:rPr lang="ar-SA" b="1" dirty="0">
                <a:cs typeface="+mj-cs"/>
              </a:rPr>
              <a:t>1. </a:t>
            </a:r>
            <a:r>
              <a:rPr lang="ar-SA" b="1" dirty="0" smtClean="0">
                <a:cs typeface="+mj-cs"/>
              </a:rPr>
              <a:t>التقطيع </a:t>
            </a:r>
            <a:r>
              <a:rPr lang="ar-SA" b="1" dirty="0">
                <a:cs typeface="+mj-cs"/>
              </a:rPr>
              <a:t>والتحرير التلقائي</a:t>
            </a:r>
          </a:p>
          <a:p>
            <a:pPr algn="r" rtl="1">
              <a:lnSpc>
                <a:spcPct val="150000"/>
              </a:lnSpc>
            </a:pPr>
            <a:r>
              <a:rPr lang="ar-SA" dirty="0">
                <a:cs typeface="+mj-cs"/>
              </a:rPr>
              <a:t>أدوات مثل </a:t>
            </a:r>
            <a:r>
              <a:rPr lang="en-US" b="1" dirty="0">
                <a:cs typeface="+mj-cs"/>
              </a:rPr>
              <a:t>Auto Cut</a:t>
            </a:r>
            <a:r>
              <a:rPr lang="en-US" dirty="0">
                <a:cs typeface="+mj-cs"/>
              </a:rPr>
              <a:t> </a:t>
            </a:r>
            <a:r>
              <a:rPr lang="ar-SA" dirty="0" smtClean="0">
                <a:cs typeface="+mj-cs"/>
              </a:rPr>
              <a:t> </a:t>
            </a:r>
            <a:r>
              <a:rPr lang="ar-SA" dirty="0" smtClean="0">
                <a:cs typeface="+mj-cs"/>
              </a:rPr>
              <a:t>أو</a:t>
            </a:r>
            <a:r>
              <a:rPr lang="en-US" b="1" dirty="0" smtClean="0">
                <a:cs typeface="+mj-cs"/>
              </a:rPr>
              <a:t>Jump </a:t>
            </a:r>
            <a:r>
              <a:rPr lang="en-US" b="1" dirty="0">
                <a:cs typeface="+mj-cs"/>
              </a:rPr>
              <a:t>Cut Remover</a:t>
            </a:r>
            <a:r>
              <a:rPr lang="en-US" dirty="0">
                <a:cs typeface="+mj-cs"/>
              </a:rPr>
              <a:t> </a:t>
            </a:r>
            <a:r>
              <a:rPr lang="ar-SA" dirty="0" smtClean="0">
                <a:cs typeface="+mj-cs"/>
              </a:rPr>
              <a:t> تقوم </a:t>
            </a:r>
            <a:r>
              <a:rPr lang="ar-SA" dirty="0">
                <a:cs typeface="+mj-cs"/>
              </a:rPr>
              <a:t>بتحديد اللحظات الصامتة أو غير المهمة وحذفها.</a:t>
            </a:r>
          </a:p>
          <a:p>
            <a:pPr algn="r" rtl="1">
              <a:lnSpc>
                <a:spcPct val="150000"/>
              </a:lnSpc>
            </a:pPr>
            <a:r>
              <a:rPr lang="ar-SA" dirty="0">
                <a:cs typeface="+mj-cs"/>
              </a:rPr>
              <a:t>مثالية لمونتاج فيديوهات يوتيوب والبودكاست</a:t>
            </a:r>
            <a:r>
              <a:rPr lang="ar-SA" dirty="0" smtClean="0">
                <a:cs typeface="+mj-cs"/>
              </a:rPr>
              <a:t>.</a:t>
            </a:r>
          </a:p>
          <a:p>
            <a:pPr algn="r" rtl="1">
              <a:lnSpc>
                <a:spcPct val="150000"/>
              </a:lnSpc>
            </a:pPr>
            <a:r>
              <a:rPr lang="ar-SA" b="1" dirty="0" smtClean="0">
                <a:cs typeface="+mj-cs"/>
              </a:rPr>
              <a:t>2. </a:t>
            </a:r>
            <a:r>
              <a:rPr lang="en-US" b="1" dirty="0" smtClean="0">
                <a:cs typeface="+mj-cs"/>
              </a:rPr>
              <a:t> </a:t>
            </a:r>
            <a:r>
              <a:rPr lang="ar-SA" b="1" dirty="0">
                <a:cs typeface="+mj-cs"/>
              </a:rPr>
              <a:t>اقتراح ترتيب اللقطات</a:t>
            </a:r>
          </a:p>
          <a:p>
            <a:pPr algn="r" rtl="1">
              <a:lnSpc>
                <a:spcPct val="150000"/>
              </a:lnSpc>
            </a:pPr>
            <a:r>
              <a:rPr lang="ar-SA" dirty="0">
                <a:cs typeface="+mj-cs"/>
              </a:rPr>
              <a:t>أدوات </a:t>
            </a:r>
            <a:r>
              <a:rPr lang="en-US" dirty="0">
                <a:cs typeface="+mj-cs"/>
              </a:rPr>
              <a:t>AI </a:t>
            </a:r>
            <a:r>
              <a:rPr lang="ar-SA" dirty="0" smtClean="0">
                <a:cs typeface="+mj-cs"/>
              </a:rPr>
              <a:t> تقوم </a:t>
            </a:r>
            <a:r>
              <a:rPr lang="ar-SA" dirty="0">
                <a:cs typeface="+mj-cs"/>
              </a:rPr>
              <a:t>بتحليل النص والصوت والمشهد لتعيد ترتيب اللقطات وفقًا لأفضل سرد بصري ممكن.</a:t>
            </a:r>
          </a:p>
          <a:p>
            <a:pPr algn="r" rtl="1">
              <a:lnSpc>
                <a:spcPct val="150000"/>
              </a:lnSpc>
            </a:pPr>
            <a:r>
              <a:rPr lang="ar-SA" b="1" dirty="0" smtClean="0">
                <a:cs typeface="+mj-cs"/>
              </a:rPr>
              <a:t>3. </a:t>
            </a:r>
            <a:r>
              <a:rPr lang="en-US" b="1" dirty="0" smtClean="0">
                <a:cs typeface="+mj-cs"/>
              </a:rPr>
              <a:t> </a:t>
            </a:r>
            <a:r>
              <a:rPr lang="ar-SA" b="1" dirty="0" smtClean="0">
                <a:cs typeface="+mj-cs"/>
              </a:rPr>
              <a:t>تصحيح </a:t>
            </a:r>
            <a:r>
              <a:rPr lang="ar-SA" b="1" dirty="0">
                <a:cs typeface="+mj-cs"/>
              </a:rPr>
              <a:t>الألوان والإضاءة تلقائيًا</a:t>
            </a:r>
          </a:p>
          <a:p>
            <a:pPr algn="r" rtl="1">
              <a:lnSpc>
                <a:spcPct val="150000"/>
              </a:lnSpc>
            </a:pPr>
            <a:r>
              <a:rPr lang="ar-SA" dirty="0">
                <a:cs typeface="+mj-cs"/>
              </a:rPr>
              <a:t>الذكاء الاصطناعي يوازن الإضاءة ويضبط ألوان الفيديو أوتوماتيكيًا، حتى لو لم تكن لديك خبرة في </a:t>
            </a:r>
            <a:r>
              <a:rPr lang="en-US" b="1" dirty="0">
                <a:cs typeface="+mj-cs"/>
              </a:rPr>
              <a:t>Color Grading</a:t>
            </a:r>
            <a:r>
              <a:rPr lang="en-US" dirty="0">
                <a:cs typeface="+mj-cs"/>
              </a:rPr>
              <a:t>.</a:t>
            </a:r>
          </a:p>
          <a:p>
            <a:pPr algn="r" rtl="1">
              <a:lnSpc>
                <a:spcPct val="150000"/>
              </a:lnSpc>
            </a:pPr>
            <a:r>
              <a:rPr lang="ar-SA" b="1" dirty="0" smtClean="0">
                <a:cs typeface="+mj-cs"/>
              </a:rPr>
              <a:t>4. تحويل </a:t>
            </a:r>
            <a:r>
              <a:rPr lang="ar-SA" b="1" dirty="0">
                <a:cs typeface="+mj-cs"/>
              </a:rPr>
              <a:t>النص إلى فيديو</a:t>
            </a:r>
          </a:p>
          <a:p>
            <a:pPr algn="r" rtl="1">
              <a:lnSpc>
                <a:spcPct val="150000"/>
              </a:lnSpc>
            </a:pPr>
            <a:r>
              <a:rPr lang="ar-SA" dirty="0">
                <a:cs typeface="+mj-cs"/>
              </a:rPr>
              <a:t>يمكنك إدخال نص مكتوب، ويقوم النظام بإنشاء فيديو كامل (صور، موسيقى، صوت، مؤثرات).</a:t>
            </a:r>
          </a:p>
          <a:p>
            <a:pPr algn="r" rtl="1">
              <a:lnSpc>
                <a:spcPct val="150000"/>
              </a:lnSpc>
            </a:pPr>
            <a:r>
              <a:rPr lang="ar-SA" dirty="0">
                <a:cs typeface="+mj-cs"/>
              </a:rPr>
              <a:t>أمثلة: </a:t>
            </a:r>
            <a:r>
              <a:rPr lang="en-US" b="1" dirty="0" err="1">
                <a:cs typeface="+mj-cs"/>
              </a:rPr>
              <a:t>Pictory</a:t>
            </a:r>
            <a:r>
              <a:rPr lang="en-US" dirty="0">
                <a:cs typeface="+mj-cs"/>
              </a:rPr>
              <a:t>, </a:t>
            </a:r>
            <a:r>
              <a:rPr lang="en-US" b="1" dirty="0">
                <a:cs typeface="+mj-cs"/>
              </a:rPr>
              <a:t>Lumen5</a:t>
            </a:r>
            <a:r>
              <a:rPr lang="en-US" dirty="0">
                <a:cs typeface="+mj-cs"/>
              </a:rPr>
              <a:t>, </a:t>
            </a:r>
            <a:r>
              <a:rPr lang="en-US" b="1" dirty="0">
                <a:cs typeface="+mj-cs"/>
              </a:rPr>
              <a:t>Runway </a:t>
            </a:r>
            <a:r>
              <a:rPr lang="en-US" b="1" dirty="0" smtClean="0">
                <a:cs typeface="+mj-cs"/>
              </a:rPr>
              <a:t>ML</a:t>
            </a:r>
            <a:endParaRPr lang="en-US" dirty="0">
              <a:cs typeface="+mj-cs"/>
            </a:endParaRPr>
          </a:p>
        </p:txBody>
      </p:sp>
      <p:sp>
        <p:nvSpPr>
          <p:cNvPr id="3" name="Rectangle 2"/>
          <p:cNvSpPr/>
          <p:nvPr/>
        </p:nvSpPr>
        <p:spPr>
          <a:xfrm>
            <a:off x="5136470" y="1555484"/>
            <a:ext cx="5565947" cy="523220"/>
          </a:xfrm>
          <a:prstGeom prst="rect">
            <a:avLst/>
          </a:prstGeom>
        </p:spPr>
        <p:txBody>
          <a:bodyPr wrap="none">
            <a:spAutoFit/>
          </a:bodyPr>
          <a:lstStyle/>
          <a:p>
            <a:pPr algn="r" rtl="1"/>
            <a:r>
              <a:rPr lang="ar-SA" sz="2800" b="1" dirty="0">
                <a:solidFill>
                  <a:srgbClr val="00B0F0"/>
                </a:solidFill>
              </a:rPr>
              <a:t>كيف يغيّر الذكاء الاصطناعي مستقبل المونتاج؟</a:t>
            </a:r>
            <a:endParaRPr lang="en-US" sz="2800" b="1" dirty="0">
              <a:solidFill>
                <a:srgbClr val="00B0F0"/>
              </a:solidFill>
              <a:cs typeface="+mj-cs"/>
            </a:endParaRPr>
          </a:p>
        </p:txBody>
      </p:sp>
    </p:spTree>
    <p:extLst>
      <p:ext uri="{BB962C8B-B14F-4D97-AF65-F5344CB8AC3E}">
        <p14:creationId xmlns:p14="http://schemas.microsoft.com/office/powerpoint/2010/main" val="1197579779"/>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283"/>
            <a:ext cx="3386537" cy="1904927"/>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670820" y="2166013"/>
            <a:ext cx="8417320" cy="5147563"/>
          </a:xfrm>
          <a:prstGeom prst="rect">
            <a:avLst/>
          </a:prstGeom>
          <a:noFill/>
        </p:spPr>
        <p:txBody>
          <a:bodyPr wrap="square" rtlCol="0">
            <a:spAutoFit/>
          </a:bodyPr>
          <a:lstStyle/>
          <a:p>
            <a:pPr algn="r" rtl="1">
              <a:lnSpc>
                <a:spcPct val="150000"/>
              </a:lnSpc>
            </a:pPr>
            <a:r>
              <a:rPr lang="ar-SA" sz="2000" b="1" dirty="0" smtClean="0">
                <a:cs typeface="+mj-cs"/>
              </a:rPr>
              <a:t>5. توليد وجوه أو تغييرها بالفيديو</a:t>
            </a:r>
          </a:p>
          <a:p>
            <a:pPr algn="r" rtl="1">
              <a:lnSpc>
                <a:spcPct val="150000"/>
              </a:lnSpc>
            </a:pPr>
            <a:r>
              <a:rPr lang="ar-SA" sz="2000" dirty="0" smtClean="0">
                <a:cs typeface="+mj-cs"/>
              </a:rPr>
              <a:t>تقنية </a:t>
            </a:r>
            <a:r>
              <a:rPr lang="tr-TR" sz="2000" dirty="0" smtClean="0">
                <a:cs typeface="+mj-cs"/>
              </a:rPr>
              <a:t> </a:t>
            </a:r>
            <a:r>
              <a:rPr lang="en-US" sz="2000" b="1" dirty="0" err="1" smtClean="0">
                <a:cs typeface="+mj-cs"/>
              </a:rPr>
              <a:t>Deepfake</a:t>
            </a:r>
            <a:r>
              <a:rPr lang="en-US" sz="2000" dirty="0" smtClean="0">
                <a:cs typeface="+mj-cs"/>
              </a:rPr>
              <a:t> </a:t>
            </a:r>
            <a:r>
              <a:rPr lang="ar-SA" sz="2000" dirty="0" smtClean="0">
                <a:cs typeface="+mj-cs"/>
              </a:rPr>
              <a:t>أو </a:t>
            </a:r>
            <a:r>
              <a:rPr lang="en-US" sz="2000" b="1" dirty="0">
                <a:cs typeface="+mj-cs"/>
              </a:rPr>
              <a:t>Face Swap</a:t>
            </a:r>
            <a:r>
              <a:rPr lang="en-US" sz="2000" dirty="0">
                <a:cs typeface="+mj-cs"/>
              </a:rPr>
              <a:t> </a:t>
            </a:r>
            <a:r>
              <a:rPr lang="ar-SA" sz="2000" dirty="0" smtClean="0">
                <a:cs typeface="+mj-cs"/>
              </a:rPr>
              <a:t>أصبحت </a:t>
            </a:r>
            <a:r>
              <a:rPr lang="ar-SA" sz="2000" dirty="0">
                <a:cs typeface="+mj-cs"/>
              </a:rPr>
              <a:t>متاحة في أدوات سهلة الاستخدام.</a:t>
            </a:r>
          </a:p>
          <a:p>
            <a:pPr algn="r" rtl="1">
              <a:lnSpc>
                <a:spcPct val="150000"/>
              </a:lnSpc>
            </a:pPr>
            <a:r>
              <a:rPr lang="ar-SA" sz="2000" dirty="0">
                <a:cs typeface="+mj-cs"/>
              </a:rPr>
              <a:t>تُستخدم في الترفيه والإعلانات وصناعة </a:t>
            </a:r>
            <a:r>
              <a:rPr lang="ar-SA" sz="2000" dirty="0" smtClean="0">
                <a:cs typeface="+mj-cs"/>
              </a:rPr>
              <a:t>المحتوى.</a:t>
            </a:r>
          </a:p>
          <a:p>
            <a:pPr algn="r" rtl="1">
              <a:lnSpc>
                <a:spcPct val="150000"/>
              </a:lnSpc>
            </a:pPr>
            <a:r>
              <a:rPr lang="ar-SA" sz="2000" b="1" dirty="0" smtClean="0">
                <a:cs typeface="+mj-cs"/>
              </a:rPr>
              <a:t>6. إنشاء موسيقى ومؤثرات صوتية</a:t>
            </a:r>
          </a:p>
          <a:p>
            <a:pPr algn="r" rtl="1">
              <a:lnSpc>
                <a:spcPct val="150000"/>
              </a:lnSpc>
            </a:pPr>
            <a:r>
              <a:rPr lang="ar-SA" sz="2000" dirty="0" smtClean="0">
                <a:cs typeface="+mj-cs"/>
              </a:rPr>
              <a:t>الذكاء </a:t>
            </a:r>
            <a:r>
              <a:rPr lang="ar-SA" sz="2000" dirty="0">
                <a:cs typeface="+mj-cs"/>
              </a:rPr>
              <a:t>الاصطناعي أصبح قادرًا على توليد موسيقى أصلية ملائمة لمحتوى الفيديو تلقائيًا (مثل أدوات </a:t>
            </a:r>
            <a:r>
              <a:rPr lang="en-US" sz="2000" b="1" dirty="0" err="1">
                <a:cs typeface="+mj-cs"/>
              </a:rPr>
              <a:t>Soundraw</a:t>
            </a:r>
            <a:r>
              <a:rPr lang="en-US" sz="2000" dirty="0">
                <a:cs typeface="+mj-cs"/>
              </a:rPr>
              <a:t> </a:t>
            </a:r>
            <a:r>
              <a:rPr lang="ar-SA" sz="2000" dirty="0">
                <a:cs typeface="+mj-cs"/>
              </a:rPr>
              <a:t>أو </a:t>
            </a:r>
            <a:r>
              <a:rPr lang="en-US" sz="2000" b="1" dirty="0" err="1">
                <a:cs typeface="+mj-cs"/>
              </a:rPr>
              <a:t>Amper</a:t>
            </a:r>
            <a:r>
              <a:rPr lang="en-US" sz="2000" b="1" dirty="0">
                <a:cs typeface="+mj-cs"/>
              </a:rPr>
              <a:t> </a:t>
            </a:r>
            <a:r>
              <a:rPr lang="en-US" sz="2000" b="1" dirty="0" smtClean="0">
                <a:cs typeface="+mj-cs"/>
              </a:rPr>
              <a:t>Music</a:t>
            </a:r>
            <a:r>
              <a:rPr lang="ar-SA" sz="2000" dirty="0" smtClean="0">
                <a:cs typeface="+mj-cs"/>
              </a:rPr>
              <a:t> )</a:t>
            </a:r>
            <a:r>
              <a:rPr lang="en-US" sz="2000" dirty="0" smtClean="0">
                <a:cs typeface="+mj-cs"/>
              </a:rPr>
              <a:t>.</a:t>
            </a:r>
            <a:endParaRPr lang="en-US" sz="2000" dirty="0">
              <a:cs typeface="+mj-cs"/>
            </a:endParaRPr>
          </a:p>
          <a:p>
            <a:pPr algn="r" rtl="1">
              <a:lnSpc>
                <a:spcPct val="150000"/>
              </a:lnSpc>
            </a:pPr>
            <a:r>
              <a:rPr lang="ar-SA" sz="2000" b="1" dirty="0" smtClean="0">
                <a:cs typeface="+mj-cs"/>
              </a:rPr>
              <a:t>7. ترجمة </a:t>
            </a:r>
            <a:r>
              <a:rPr lang="ar-SA" sz="2000" b="1" dirty="0">
                <a:cs typeface="+mj-cs"/>
              </a:rPr>
              <a:t>فورية ودبلجة بالصوت الحقيقي</a:t>
            </a:r>
          </a:p>
          <a:p>
            <a:pPr algn="r" rtl="1">
              <a:lnSpc>
                <a:spcPct val="150000"/>
              </a:lnSpc>
            </a:pPr>
            <a:r>
              <a:rPr lang="ar-SA" sz="2000" dirty="0">
                <a:cs typeface="+mj-cs"/>
              </a:rPr>
              <a:t>أدوات </a:t>
            </a:r>
            <a:r>
              <a:rPr lang="en-US" sz="2000" dirty="0" smtClean="0">
                <a:cs typeface="+mj-cs"/>
              </a:rPr>
              <a:t>AI </a:t>
            </a:r>
            <a:r>
              <a:rPr lang="ar-SA" sz="2000" dirty="0" smtClean="0">
                <a:cs typeface="+mj-cs"/>
              </a:rPr>
              <a:t> يمكنها </a:t>
            </a:r>
            <a:r>
              <a:rPr lang="ar-SA" sz="2000" dirty="0">
                <a:cs typeface="+mj-cs"/>
              </a:rPr>
              <a:t>ترجمة الكلام في الفيديو إلى لغات متعددة مع الحفاظ على نبرة المتحدث.</a:t>
            </a:r>
          </a:p>
          <a:p>
            <a:pPr algn="r" rtl="1">
              <a:lnSpc>
                <a:spcPct val="150000"/>
              </a:lnSpc>
            </a:pPr>
            <a:r>
              <a:rPr lang="ar-SA" sz="2000" dirty="0">
                <a:cs typeface="+mj-cs"/>
              </a:rPr>
              <a:t>مثالية لصناع المحتوى العالمي</a:t>
            </a:r>
            <a:r>
              <a:rPr lang="ar-SA" sz="2000" dirty="0" smtClean="0">
                <a:cs typeface="+mj-cs"/>
              </a:rPr>
              <a:t>. </a:t>
            </a:r>
          </a:p>
          <a:p>
            <a:pPr algn="r" rtl="1">
              <a:lnSpc>
                <a:spcPct val="150000"/>
              </a:lnSpc>
            </a:pPr>
            <a:r>
              <a:rPr lang="en-US" sz="2000" dirty="0">
                <a:cs typeface="+mj-cs"/>
                <a:hlinkClick r:id="rId4"/>
              </a:rPr>
              <a:t>https://akkadu.ai/ar/ai-audio/?</a:t>
            </a:r>
            <a:r>
              <a:rPr lang="en-US" sz="2000" dirty="0" smtClean="0">
                <a:cs typeface="+mj-cs"/>
                <a:hlinkClick r:id="rId4"/>
              </a:rPr>
              <a:t>utm_source=chatgpt.com</a:t>
            </a:r>
            <a:r>
              <a:rPr lang="ar-SA" sz="2000" dirty="0" smtClean="0">
                <a:cs typeface="+mj-cs"/>
              </a:rPr>
              <a:t> ترجمة فورية</a:t>
            </a:r>
            <a:endParaRPr lang="ar-SA" sz="2000" dirty="0">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cs typeface="+mj-cs"/>
            </a:endParaRPr>
          </a:p>
        </p:txBody>
      </p:sp>
      <p:sp>
        <p:nvSpPr>
          <p:cNvPr id="14" name="TextBox 13">
            <a:extLst>
              <a:ext uri="{FF2B5EF4-FFF2-40B4-BE49-F238E27FC236}">
                <a16:creationId xmlns:a16="http://schemas.microsoft.com/office/drawing/2014/main" id="{E41695BC-A6CB-73D2-30FD-C7D5F61F88C3}"/>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136470" y="1555484"/>
            <a:ext cx="5565947" cy="523220"/>
          </a:xfrm>
          <a:prstGeom prst="rect">
            <a:avLst/>
          </a:prstGeom>
        </p:spPr>
        <p:txBody>
          <a:bodyPr wrap="none">
            <a:spAutoFit/>
          </a:bodyPr>
          <a:lstStyle/>
          <a:p>
            <a:pPr algn="r" rtl="1"/>
            <a:r>
              <a:rPr lang="ar-SA" sz="2800" b="1" dirty="0">
                <a:solidFill>
                  <a:srgbClr val="00B0F0"/>
                </a:solidFill>
              </a:rPr>
              <a:t>كيف يغيّر الذكاء الاصطناعي مستقبل المونتاج؟</a:t>
            </a:r>
            <a:endParaRPr lang="en-US" sz="2800" b="1" dirty="0">
              <a:solidFill>
                <a:srgbClr val="00B0F0"/>
              </a:solidFill>
              <a:cs typeface="+mj-cs"/>
            </a:endParaRPr>
          </a:p>
        </p:txBody>
      </p:sp>
      <p:pic>
        <p:nvPicPr>
          <p:cNvPr id="12" name="Picture 1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0" y="1323133"/>
            <a:ext cx="3392373" cy="3392373"/>
          </a:xfrm>
          <a:prstGeom prst="rect">
            <a:avLst/>
          </a:prstGeom>
        </p:spPr>
      </p:pic>
    </p:spTree>
    <p:extLst>
      <p:ext uri="{BB962C8B-B14F-4D97-AF65-F5344CB8AC3E}">
        <p14:creationId xmlns:p14="http://schemas.microsoft.com/office/powerpoint/2010/main" val="2565758463"/>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8D22F-4C7E-AB76-5872-15A098B16745}"/>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554D015F-1A93-CB22-B619-649FD22584D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A30D544D-8BEC-5984-D6F8-056E9F8702F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5972" cy="2105405"/>
          </a:xfrm>
          <a:prstGeom prst="rect">
            <a:avLst/>
          </a:prstGeom>
        </p:spPr>
      </p:pic>
      <p:sp>
        <p:nvSpPr>
          <p:cNvPr id="2" name="Right Triangle 1">
            <a:extLst>
              <a:ext uri="{FF2B5EF4-FFF2-40B4-BE49-F238E27FC236}">
                <a16:creationId xmlns:a16="http://schemas.microsoft.com/office/drawing/2014/main" id="{59FCE02A-0155-5286-06E1-5A81AFAF83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622B2F-EDA4-F04F-FC4A-412912A7BB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F4A46C6-8956-34CD-5186-0DEE6B5A00F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4" name="TextBox 13">
            <a:extLst>
              <a:ext uri="{FF2B5EF4-FFF2-40B4-BE49-F238E27FC236}">
                <a16:creationId xmlns:a16="http://schemas.microsoft.com/office/drawing/2014/main" id="{79E90B98-A93A-F563-E77C-1C35466F1F67}"/>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AB4BB157-5D3F-73B6-0353-9323F1298DFE}"/>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258633AA-5B6A-6029-5448-A406423A56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649620" y="1441019"/>
            <a:ext cx="4402167" cy="523220"/>
          </a:xfrm>
          <a:prstGeom prst="rect">
            <a:avLst/>
          </a:prstGeom>
        </p:spPr>
        <p:txBody>
          <a:bodyPr wrap="none">
            <a:spAutoFit/>
          </a:bodyPr>
          <a:lstStyle/>
          <a:p>
            <a:pPr algn="r" rtl="1"/>
            <a:r>
              <a:rPr lang="ar-SA" sz="2800" b="1" dirty="0">
                <a:solidFill>
                  <a:srgbClr val="00B0F0"/>
                </a:solidFill>
              </a:rPr>
              <a:t>فوائد الذكاء الاصطناعي في </a:t>
            </a:r>
            <a:r>
              <a:rPr lang="ar-SA" sz="2800" b="1" dirty="0" smtClean="0">
                <a:solidFill>
                  <a:srgbClr val="00B0F0"/>
                </a:solidFill>
              </a:rPr>
              <a:t>المونتاج</a:t>
            </a:r>
            <a:endParaRPr lang="en-US" sz="2800" b="1" dirty="0">
              <a:solidFill>
                <a:srgbClr val="00B0F0"/>
              </a:solidFill>
              <a:cs typeface="+mj-cs"/>
            </a:endParaRPr>
          </a:p>
        </p:txBody>
      </p:sp>
      <p:graphicFrame>
        <p:nvGraphicFramePr>
          <p:cNvPr id="3" name="Table 2"/>
          <p:cNvGraphicFramePr>
            <a:graphicFrameLocks noGrp="1"/>
          </p:cNvGraphicFramePr>
          <p:nvPr>
            <p:extLst>
              <p:ext uri="{D42A27DB-BD31-4B8C-83A1-F6EECF244321}">
                <p14:modId xmlns:p14="http://schemas.microsoft.com/office/powerpoint/2010/main" val="1157198634"/>
              </p:ext>
            </p:extLst>
          </p:nvPr>
        </p:nvGraphicFramePr>
        <p:xfrm>
          <a:off x="3507539" y="2776152"/>
          <a:ext cx="8128000" cy="32918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84001525"/>
                    </a:ext>
                  </a:extLst>
                </a:gridCol>
                <a:gridCol w="4064000">
                  <a:extLst>
                    <a:ext uri="{9D8B030D-6E8A-4147-A177-3AD203B41FA5}">
                      <a16:colId xmlns:a16="http://schemas.microsoft.com/office/drawing/2014/main" val="2757173314"/>
                    </a:ext>
                  </a:extLst>
                </a:gridCol>
              </a:tblGrid>
              <a:tr h="370840">
                <a:tc>
                  <a:txBody>
                    <a:bodyPr/>
                    <a:lstStyle/>
                    <a:p>
                      <a:pPr algn="ctr" rtl="1">
                        <a:lnSpc>
                          <a:spcPct val="150000"/>
                        </a:lnSpc>
                      </a:pPr>
                      <a:r>
                        <a:rPr lang="ar-SA" sz="2000" dirty="0" smtClean="0"/>
                        <a:t>التأثير</a:t>
                      </a:r>
                      <a:endParaRPr lang="en-US" sz="2000" dirty="0"/>
                    </a:p>
                  </a:txBody>
                  <a:tcPr/>
                </a:tc>
                <a:tc>
                  <a:txBody>
                    <a:bodyPr/>
                    <a:lstStyle/>
                    <a:p>
                      <a:pPr algn="ctr" rtl="1">
                        <a:lnSpc>
                          <a:spcPct val="150000"/>
                        </a:lnSpc>
                      </a:pPr>
                      <a:r>
                        <a:rPr lang="ar-SA" sz="2000" dirty="0" smtClean="0"/>
                        <a:t>الميزة</a:t>
                      </a:r>
                      <a:endParaRPr lang="en-US" sz="2000" dirty="0"/>
                    </a:p>
                  </a:txBody>
                  <a:tcPr/>
                </a:tc>
                <a:extLst>
                  <a:ext uri="{0D108BD9-81ED-4DB2-BD59-A6C34878D82A}">
                    <a16:rowId xmlns:a16="http://schemas.microsoft.com/office/drawing/2014/main" val="3656329187"/>
                  </a:ext>
                </a:extLst>
              </a:tr>
              <a:tr h="370840">
                <a:tc>
                  <a:txBody>
                    <a:bodyPr/>
                    <a:lstStyle/>
                    <a:p>
                      <a:pPr algn="ctr" rtl="1">
                        <a:lnSpc>
                          <a:spcPct val="150000"/>
                        </a:lnSpc>
                      </a:pPr>
                      <a:r>
                        <a:rPr lang="ar-SA" sz="2000" dirty="0"/>
                        <a:t>يوفر الوقت بشكل كبير</a:t>
                      </a:r>
                    </a:p>
                  </a:txBody>
                  <a:tcPr anchor="ctr"/>
                </a:tc>
                <a:tc>
                  <a:txBody>
                    <a:bodyPr/>
                    <a:lstStyle/>
                    <a:p>
                      <a:pPr algn="ctr" rtl="1">
                        <a:lnSpc>
                          <a:spcPct val="150000"/>
                        </a:lnSpc>
                      </a:pPr>
                      <a:r>
                        <a:rPr lang="ar-SA" sz="2000" dirty="0"/>
                        <a:t>تسريع عملية المونتاج</a:t>
                      </a:r>
                    </a:p>
                  </a:txBody>
                  <a:tcPr anchor="ctr"/>
                </a:tc>
                <a:extLst>
                  <a:ext uri="{0D108BD9-81ED-4DB2-BD59-A6C34878D82A}">
                    <a16:rowId xmlns:a16="http://schemas.microsoft.com/office/drawing/2014/main" val="3068811147"/>
                  </a:ext>
                </a:extLst>
              </a:tr>
              <a:tr h="370840">
                <a:tc>
                  <a:txBody>
                    <a:bodyPr/>
                    <a:lstStyle/>
                    <a:p>
                      <a:pPr algn="ctr" rtl="1">
                        <a:lnSpc>
                          <a:spcPct val="150000"/>
                        </a:lnSpc>
                      </a:pPr>
                      <a:r>
                        <a:rPr lang="ar-SA" sz="2000" dirty="0"/>
                        <a:t>أقل اعتماد على فرق عمل ضخمة</a:t>
                      </a:r>
                    </a:p>
                  </a:txBody>
                  <a:tcPr anchor="ctr"/>
                </a:tc>
                <a:tc>
                  <a:txBody>
                    <a:bodyPr/>
                    <a:lstStyle/>
                    <a:p>
                      <a:pPr algn="ctr" rtl="1">
                        <a:lnSpc>
                          <a:spcPct val="150000"/>
                        </a:lnSpc>
                      </a:pPr>
                      <a:r>
                        <a:rPr lang="ar-SA" sz="2000" dirty="0"/>
                        <a:t>تقليل التكلفة</a:t>
                      </a:r>
                    </a:p>
                  </a:txBody>
                  <a:tcPr anchor="ctr"/>
                </a:tc>
                <a:extLst>
                  <a:ext uri="{0D108BD9-81ED-4DB2-BD59-A6C34878D82A}">
                    <a16:rowId xmlns:a16="http://schemas.microsoft.com/office/drawing/2014/main" val="1262647151"/>
                  </a:ext>
                </a:extLst>
              </a:tr>
              <a:tr h="370840">
                <a:tc>
                  <a:txBody>
                    <a:bodyPr/>
                    <a:lstStyle/>
                    <a:p>
                      <a:pPr algn="ctr" rtl="1">
                        <a:lnSpc>
                          <a:spcPct val="150000"/>
                        </a:lnSpc>
                      </a:pPr>
                      <a:r>
                        <a:rPr lang="ar-SA" sz="2000" dirty="0"/>
                        <a:t>تحسين تلقائي للمؤثرات والصوت</a:t>
                      </a:r>
                    </a:p>
                  </a:txBody>
                  <a:tcPr anchor="ctr"/>
                </a:tc>
                <a:tc>
                  <a:txBody>
                    <a:bodyPr/>
                    <a:lstStyle/>
                    <a:p>
                      <a:pPr algn="ctr" rtl="1">
                        <a:lnSpc>
                          <a:spcPct val="150000"/>
                        </a:lnSpc>
                      </a:pPr>
                      <a:r>
                        <a:rPr lang="ar-SA" sz="2000" dirty="0"/>
                        <a:t>رفع جودة الفيديو</a:t>
                      </a:r>
                    </a:p>
                  </a:txBody>
                  <a:tcPr anchor="ctr"/>
                </a:tc>
                <a:extLst>
                  <a:ext uri="{0D108BD9-81ED-4DB2-BD59-A6C34878D82A}">
                    <a16:rowId xmlns:a16="http://schemas.microsoft.com/office/drawing/2014/main" val="304934718"/>
                  </a:ext>
                </a:extLst>
              </a:tr>
              <a:tr h="370840">
                <a:tc>
                  <a:txBody>
                    <a:bodyPr/>
                    <a:lstStyle/>
                    <a:p>
                      <a:pPr algn="ctr" rtl="1">
                        <a:lnSpc>
                          <a:spcPct val="150000"/>
                        </a:lnSpc>
                      </a:pPr>
                      <a:r>
                        <a:rPr lang="ar-SA" sz="2000" dirty="0"/>
                        <a:t>أدوات سهلة الاستخدام للمبتدئين</a:t>
                      </a:r>
                    </a:p>
                  </a:txBody>
                  <a:tcPr anchor="ctr"/>
                </a:tc>
                <a:tc>
                  <a:txBody>
                    <a:bodyPr/>
                    <a:lstStyle/>
                    <a:p>
                      <a:pPr algn="ctr" rtl="1">
                        <a:lnSpc>
                          <a:spcPct val="150000"/>
                        </a:lnSpc>
                      </a:pPr>
                      <a:r>
                        <a:rPr lang="ar-SA" sz="2000" dirty="0"/>
                        <a:t>تمكين الهواة</a:t>
                      </a:r>
                    </a:p>
                  </a:txBody>
                  <a:tcPr anchor="ctr"/>
                </a:tc>
                <a:extLst>
                  <a:ext uri="{0D108BD9-81ED-4DB2-BD59-A6C34878D82A}">
                    <a16:rowId xmlns:a16="http://schemas.microsoft.com/office/drawing/2014/main" val="1674614087"/>
                  </a:ext>
                </a:extLst>
              </a:tr>
              <a:tr h="370840">
                <a:tc>
                  <a:txBody>
                    <a:bodyPr/>
                    <a:lstStyle/>
                    <a:p>
                      <a:pPr algn="ctr" rtl="1">
                        <a:lnSpc>
                          <a:spcPct val="150000"/>
                        </a:lnSpc>
                      </a:pPr>
                      <a:r>
                        <a:rPr lang="ar-SA" sz="2000" dirty="0"/>
                        <a:t>يتيح للمبدعين تجربة أفكار جديدة</a:t>
                      </a:r>
                    </a:p>
                  </a:txBody>
                  <a:tcPr anchor="ctr"/>
                </a:tc>
                <a:tc>
                  <a:txBody>
                    <a:bodyPr/>
                    <a:lstStyle/>
                    <a:p>
                      <a:pPr algn="ctr" rtl="1">
                        <a:lnSpc>
                          <a:spcPct val="150000"/>
                        </a:lnSpc>
                      </a:pPr>
                      <a:r>
                        <a:rPr lang="ar-SA" sz="2000" dirty="0"/>
                        <a:t>توسيع الإبداع</a:t>
                      </a:r>
                    </a:p>
                  </a:txBody>
                  <a:tcPr anchor="ctr"/>
                </a:tc>
                <a:extLst>
                  <a:ext uri="{0D108BD9-81ED-4DB2-BD59-A6C34878D82A}">
                    <a16:rowId xmlns:a16="http://schemas.microsoft.com/office/drawing/2014/main" val="4065497642"/>
                  </a:ext>
                </a:extLst>
              </a:tr>
            </a:tbl>
          </a:graphicData>
        </a:graphic>
      </p:graphicFrame>
    </p:spTree>
    <p:extLst>
      <p:ext uri="{BB962C8B-B14F-4D97-AF65-F5344CB8AC3E}">
        <p14:creationId xmlns:p14="http://schemas.microsoft.com/office/powerpoint/2010/main" val="1628622733"/>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846003" y="1708321"/>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123679183"/>
      </p:ext>
    </p:extLst>
  </p:cSld>
  <p:clrMapOvr>
    <a:masterClrMapping/>
  </p:clrMapOvr>
  <mc:AlternateContent xmlns:mc="http://schemas.openxmlformats.org/markup-compatibility/2006" xmlns:p14="http://schemas.microsoft.com/office/powerpoint/2010/main">
    <mc:Choice Requires="p14">
      <p:transition p14:dur="0" advTm="3770"/>
    </mc:Choice>
    <mc:Fallback xmlns="">
      <p:transition advTm="37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3385474"/>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smtClean="0">
                <a:solidFill>
                  <a:prstClr val="white"/>
                </a:solidFill>
                <a:latin typeface="Times New Roman" pitchFamily="18" charset="0"/>
                <a:cs typeface="Times New Roman" pitchFamily="18" charset="0"/>
              </a:rPr>
              <a:t>2</a:t>
            </a:r>
            <a:r>
              <a:rPr lang="en-US" sz="2000" dirty="0" smtClean="0">
                <a:solidFill>
                  <a:prstClr val="white"/>
                </a:solidFill>
                <a:latin typeface="Times New Roman" pitchFamily="18" charset="0"/>
                <a:cs typeface="Times New Roman" pitchFamily="18" charset="0"/>
              </a:rPr>
              <a:t> </a:t>
            </a:r>
            <a:endParaRPr lang="en-US" sz="2000" dirty="0">
              <a:solidFill>
                <a:prstClr val="white"/>
              </a:solidFill>
              <a:latin typeface="Times New Roman" pitchFamily="18" charset="0"/>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596054" y="2433813"/>
            <a:ext cx="8325032" cy="4247317"/>
          </a:xfrm>
          <a:prstGeom prst="rect">
            <a:avLst/>
          </a:prstGeom>
        </p:spPr>
        <p:txBody>
          <a:bodyPr wrap="square">
            <a:spAutoFit/>
          </a:bodyPr>
          <a:lstStyle/>
          <a:p>
            <a:pPr algn="r" rtl="1">
              <a:lnSpc>
                <a:spcPct val="150000"/>
              </a:lnSpc>
            </a:pPr>
            <a:r>
              <a:rPr lang="ar-SA" sz="2000" dirty="0">
                <a:cs typeface="+mj-cs"/>
              </a:rPr>
              <a:t>لقد مرّ المونتاج برحلة طويلة ومذهلة، بدأت من مجرد تجميع بسيط للقطات على يد الرواد مثل </a:t>
            </a:r>
            <a:r>
              <a:rPr lang="ar-SA" sz="2000" dirty="0" smtClean="0">
                <a:cs typeface="+mj-cs"/>
              </a:rPr>
              <a:t>(</a:t>
            </a:r>
            <a:r>
              <a:rPr lang="en-US" sz="2000" dirty="0">
                <a:cs typeface="+mj-cs"/>
              </a:rPr>
              <a:t>Lumière brothers and Georges </a:t>
            </a:r>
            <a:r>
              <a:rPr lang="en-US" sz="2000" dirty="0" err="1">
                <a:cs typeface="+mj-cs"/>
              </a:rPr>
              <a:t>Méliès</a:t>
            </a:r>
            <a:r>
              <a:rPr lang="en-US" sz="2000" dirty="0" smtClean="0">
                <a:cs typeface="+mj-cs"/>
              </a:rPr>
              <a:t> </a:t>
            </a:r>
            <a:r>
              <a:rPr lang="ar-SA" sz="2000" dirty="0" smtClean="0">
                <a:cs typeface="+mj-cs"/>
              </a:rPr>
              <a:t>) ا</a:t>
            </a:r>
            <a:r>
              <a:rPr lang="ar-SA" sz="2000" b="1" dirty="0" smtClean="0">
                <a:cs typeface="+mj-cs"/>
              </a:rPr>
              <a:t>لأخوين </a:t>
            </a:r>
            <a:r>
              <a:rPr lang="ar-SA" sz="2000" b="1" dirty="0">
                <a:cs typeface="+mj-cs"/>
              </a:rPr>
              <a:t>لوميير</a:t>
            </a:r>
            <a:r>
              <a:rPr lang="ar-SA" sz="2000" dirty="0">
                <a:cs typeface="+mj-cs"/>
              </a:rPr>
              <a:t> و</a:t>
            </a:r>
            <a:r>
              <a:rPr lang="ar-SA" sz="2000" b="1" dirty="0">
                <a:cs typeface="+mj-cs"/>
              </a:rPr>
              <a:t>جورج ميليه</a:t>
            </a:r>
            <a:r>
              <a:rPr lang="ar-SA" sz="2000" dirty="0">
                <a:cs typeface="+mj-cs"/>
              </a:rPr>
              <a:t>، حيث كان المونتاج أداة لإبهار المشاهد ونقل الواقع أو الخيال، وصولًا إلى ما يُعرف اليوم بصناعة ضخمة متكاملة تعتمد على التقنيات الرقمية والذكاء الاصطناعي.</a:t>
            </a:r>
          </a:p>
          <a:p>
            <a:pPr algn="r" rtl="1">
              <a:lnSpc>
                <a:spcPct val="150000"/>
              </a:lnSpc>
            </a:pPr>
            <a:r>
              <a:rPr lang="ar-SA" sz="2000" dirty="0">
                <a:cs typeface="+mj-cs"/>
              </a:rPr>
              <a:t>في بداياته، كان المونتاج عملية </a:t>
            </a:r>
            <a:r>
              <a:rPr lang="ar-SA" sz="2000" b="1" dirty="0">
                <a:cs typeface="+mj-cs"/>
              </a:rPr>
              <a:t>يدوية دقيقة</a:t>
            </a:r>
            <a:r>
              <a:rPr lang="ar-SA" sz="2000" dirty="0">
                <a:cs typeface="+mj-cs"/>
              </a:rPr>
              <a:t> تعتمد على القطع واللصق الفعلي للفيلم، وكان يتم بتسلسل خطي لا يسمح بالعودة أو التعديل بسهولة. ثم جاءت مرحلة </a:t>
            </a:r>
            <a:r>
              <a:rPr lang="ar-SA" sz="2000" b="1" dirty="0">
                <a:cs typeface="+mj-cs"/>
              </a:rPr>
              <a:t>المونتاج الكلاسيكي</a:t>
            </a:r>
            <a:r>
              <a:rPr lang="ar-SA" sz="2000" dirty="0">
                <a:cs typeface="+mj-cs"/>
              </a:rPr>
              <a:t>، وخاصة في هوليوود، التي أرست قواعد سردية أصبحت أساسًا للسينما العالمية.</a:t>
            </a:r>
            <a:br>
              <a:rPr lang="ar-SA" sz="2000" dirty="0">
                <a:cs typeface="+mj-cs"/>
              </a:rPr>
            </a:br>
            <a:r>
              <a:rPr lang="ar-SA" sz="2000" dirty="0">
                <a:cs typeface="+mj-cs"/>
              </a:rPr>
              <a:t>ومع ظهور </a:t>
            </a:r>
            <a:r>
              <a:rPr lang="ar-SA" sz="2000" b="1" dirty="0">
                <a:cs typeface="+mj-cs"/>
              </a:rPr>
              <a:t>الحواسيب في التسعينيات</a:t>
            </a:r>
            <a:r>
              <a:rPr lang="ar-SA" sz="2000" dirty="0">
                <a:cs typeface="+mj-cs"/>
              </a:rPr>
              <a:t>، انطلقت ثورة </a:t>
            </a:r>
            <a:r>
              <a:rPr lang="ar-SA" sz="2000" b="1" dirty="0">
                <a:cs typeface="+mj-cs"/>
              </a:rPr>
              <a:t>المونتاج الإلكتروني الرقمي</a:t>
            </a:r>
            <a:r>
              <a:rPr lang="ar-SA" sz="2000" dirty="0">
                <a:cs typeface="+mj-cs"/>
              </a:rPr>
              <a:t>، حيث أصبح التحرير أسرع، وأكثر مرونة، وأوسع من حيث المؤثرات والتأثيرات البصرية والصوتية</a:t>
            </a:r>
            <a:r>
              <a:rPr lang="ar-SA" sz="2000" dirty="0" smtClean="0">
                <a:cs typeface="+mj-cs"/>
              </a:rPr>
              <a:t>.</a:t>
            </a:r>
            <a:endParaRPr lang="ar-SA" sz="2000" dirty="0">
              <a:cs typeface="+mj-cs"/>
            </a:endParaRPr>
          </a:p>
        </p:txBody>
      </p:sp>
    </p:spTree>
    <p:extLst>
      <p:ext uri="{BB962C8B-B14F-4D97-AF65-F5344CB8AC3E}">
        <p14:creationId xmlns:p14="http://schemas.microsoft.com/office/powerpoint/2010/main" val="1553126120"/>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612636"/>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69538" y="2700800"/>
            <a:ext cx="8417320" cy="3268652"/>
          </a:xfrm>
          <a:prstGeom prst="rect">
            <a:avLst/>
          </a:prstGeom>
          <a:noFill/>
        </p:spPr>
        <p:txBody>
          <a:bodyPr wrap="square" rtlCol="0">
            <a:spAutoFit/>
          </a:bodyPr>
          <a:lstStyle/>
          <a:p>
            <a:pPr algn="r" rtl="1">
              <a:lnSpc>
                <a:spcPct val="150000"/>
              </a:lnSpc>
            </a:pPr>
            <a:r>
              <a:rPr lang="ar-SA" sz="2000" dirty="0">
                <a:cs typeface="+mj-cs"/>
              </a:rPr>
              <a:t>ومع تطور الإنترنت ووسائل التواصل الاجتماعي، أصبح المونتاج مهارةً جماهيرية، متاحة للجميع عبر تطبيقات سهلة وسريعة، مما غيّر شكل صناعة المحتوى بالكامل. واليوم، ومع دخول </a:t>
            </a:r>
            <a:r>
              <a:rPr lang="ar-SA" sz="2000" b="1" dirty="0">
                <a:cs typeface="+mj-cs"/>
              </a:rPr>
              <a:t>الذكاء الاصطناعي</a:t>
            </a:r>
            <a:r>
              <a:rPr lang="ar-SA" sz="2000" dirty="0">
                <a:cs typeface="+mj-cs"/>
              </a:rPr>
              <a:t>، يخطو المونتاج خطوة نحو المستقبل، حيث تتعاون الإبداع البشري مع القوة الحاسوبية لصناعة محتوى بصري أكثر تأثيرًا واحترافية وبأقل جهد.</a:t>
            </a:r>
          </a:p>
          <a:p>
            <a:pPr algn="r" rtl="1">
              <a:lnSpc>
                <a:spcPct val="150000"/>
              </a:lnSpc>
            </a:pPr>
            <a:r>
              <a:rPr lang="ar-SA" sz="2000" dirty="0">
                <a:cs typeface="+mj-cs"/>
              </a:rPr>
              <a:t>إن تاريخ المونتاج ليس مجرد تطور تقني، بل هو </a:t>
            </a:r>
            <a:r>
              <a:rPr lang="ar-SA" sz="2000" b="1" dirty="0">
                <a:cs typeface="+mj-cs"/>
              </a:rPr>
              <a:t>تاريخ تطور في الطريقة التي نحكي بها القصص ونعبّر بها عن الأفكار</a:t>
            </a:r>
            <a:r>
              <a:rPr lang="ar-SA" sz="2000" dirty="0">
                <a:cs typeface="+mj-cs"/>
              </a:rPr>
              <a:t>. وهو شاهد حيّ على كيف يمكن للتكنولوجيا أن توسّع حدود الخيال البشري وتمنح الجميع فرصة أن يصبحوا رواة قصص بصريين.</a:t>
            </a: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1015663"/>
          </a:xfrm>
          <a:prstGeom prst="rect">
            <a:avLst/>
          </a:prstGeom>
          <a:noFill/>
        </p:spPr>
        <p:txBody>
          <a:bodyPr wrap="square" rtlCol="0">
            <a:spAutoFit/>
          </a:bodyPr>
          <a:lstStyle/>
          <a:p>
            <a:pPr lvl="0" algn="ctr">
              <a:defRPr/>
            </a:pPr>
            <a:r>
              <a:rPr lang="en-US" sz="2000" dirty="0">
                <a:solidFill>
                  <a:prstClr val="white"/>
                </a:solidFill>
                <a:latin typeface="Times New Roman" pitchFamily="18" charset="0"/>
                <a:cs typeface="Times New Roman" pitchFamily="18" charset="0"/>
              </a:rPr>
              <a:t>Lecture</a:t>
            </a:r>
            <a:endParaRPr lang="ar-SA" sz="2000" dirty="0">
              <a:solidFill>
                <a:prstClr val="white"/>
              </a:solidFill>
              <a:latin typeface="Times New Roman" pitchFamily="18" charset="0"/>
              <a:cs typeface="Times New Roman" pitchFamily="18" charset="0"/>
            </a:endParaRPr>
          </a:p>
          <a:p>
            <a:pPr lvl="0" algn="ctr">
              <a:defRPr/>
            </a:pPr>
            <a:r>
              <a:rPr lang="ar-SA" sz="2000" dirty="0" smtClean="0">
                <a:solidFill>
                  <a:prstClr val="white"/>
                </a:solidFill>
                <a:latin typeface="Times New Roman" pitchFamily="18" charset="0"/>
                <a:cs typeface="Times New Roman" pitchFamily="18" charset="0"/>
              </a:rPr>
              <a:t>2</a:t>
            </a:r>
            <a:r>
              <a:rPr lang="en-US" sz="2000" dirty="0" smtClean="0">
                <a:solidFill>
                  <a:prstClr val="white"/>
                </a:solidFill>
                <a:latin typeface="Times New Roman" pitchFamily="18" charset="0"/>
                <a:cs typeface="Times New Roman" pitchFamily="18" charset="0"/>
              </a:rPr>
              <a:t> </a:t>
            </a:r>
            <a:endParaRPr lang="en-US" sz="2000" dirty="0">
              <a:solidFill>
                <a:prstClr val="white"/>
              </a:solidFill>
              <a:latin typeface="Times New Roman" pitchFamily="18" charset="0"/>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Tree>
    <p:extLst>
      <p:ext uri="{BB962C8B-B14F-4D97-AF65-F5344CB8AC3E}">
        <p14:creationId xmlns:p14="http://schemas.microsoft.com/office/powerpoint/2010/main" val="3836064539"/>
      </p:ext>
    </p:extLst>
  </p:cSld>
  <p:clrMapOvr>
    <a:masterClrMapping/>
  </p:clrMapOvr>
  <mc:AlternateContent xmlns:mc="http://schemas.openxmlformats.org/markup-compatibility/2006" xmlns:p14="http://schemas.microsoft.com/office/powerpoint/2010/main">
    <mc:Choice Requires="p14">
      <p:transition p14:dur="0" advTm="52328"/>
    </mc:Choice>
    <mc:Fallback xmlns="">
      <p:transition advTm="523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A5988-8EA8-88E5-7DC1-4886E73ABE73}"/>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28C6859E-A858-2A18-48FD-59486B5605D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3390B0C2-0822-8722-AE06-E4BC4A99C4AB}"/>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FC200DE-874F-6341-5506-C4575C93DA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F6FA2EF-05F1-1250-8EAB-282880387F7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D04069-9945-7496-DF60-D65A6C62AF97}"/>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400" b="1" dirty="0" smtClean="0">
                <a:solidFill>
                  <a:srgbClr val="00B0F0"/>
                </a:solidFill>
                <a:latin typeface="Simplified Arabic" pitchFamily="18" charset="-78"/>
                <a:cs typeface="Simplified Arabic" pitchFamily="18" charset="-78"/>
              </a:rPr>
              <a:t>مراجع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9E4E0558-3B00-E843-8311-108EF5D7FC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2B9FA4-83FE-3637-6EE8-D8887D38BB07}"/>
              </a:ext>
            </a:extLst>
          </p:cNvPr>
          <p:cNvSpPr txBox="1"/>
          <p:nvPr/>
        </p:nvSpPr>
        <p:spPr>
          <a:xfrm>
            <a:off x="3670820" y="2574136"/>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a:extLst>
              <a:ext uri="{FF2B5EF4-FFF2-40B4-BE49-F238E27FC236}">
                <a16:creationId xmlns:a16="http://schemas.microsoft.com/office/drawing/2014/main" id="{3C9A6775-5A22-3217-F0CA-0DE379CB777E}"/>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C817845-F87A-C84E-BB86-018C130930A5}"/>
              </a:ext>
            </a:extLst>
          </p:cNvPr>
          <p:cNvSpPr txBox="1"/>
          <p:nvPr/>
        </p:nvSpPr>
        <p:spPr>
          <a:xfrm>
            <a:off x="3508037" y="1585683"/>
            <a:ext cx="9426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2</a:t>
            </a:r>
            <a:endParaRPr kumimoji="0" lang="en-US" sz="9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324892E7-BBD3-7065-1077-9E070CE95C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4">
            <a:extLst>
              <a:ext uri="{FF2B5EF4-FFF2-40B4-BE49-F238E27FC236}">
                <a16:creationId xmlns:a16="http://schemas.microsoft.com/office/drawing/2014/main" id="{E6F47C36-2285-3F20-0A8B-772018040CBA}"/>
              </a:ext>
            </a:extLst>
          </p:cNvPr>
          <p:cNvPicPr>
            <a:picLocks noChangeAspect="1"/>
          </p:cNvPicPr>
          <p:nvPr/>
        </p:nvPicPr>
        <p:blipFill>
          <a:blip r:embed="rId5">
            <a:extLst>
              <a:ext uri="{28A0092B-C50C-407E-A947-70E740481C1C}">
                <a14:useLocalDpi xmlns:a14="http://schemas.microsoft.com/office/drawing/2010/main" val="0"/>
              </a:ext>
            </a:extLst>
          </a:blip>
          <a:srcRect l="7024" r="7024"/>
          <a:stretch/>
        </p:blipFill>
        <p:spPr>
          <a:xfrm>
            <a:off x="-55486" y="1335074"/>
            <a:ext cx="3447145" cy="2187567"/>
          </a:xfrm>
          <a:prstGeom prst="rect">
            <a:avLst/>
          </a:prstGeom>
        </p:spPr>
      </p:pic>
      <p:sp>
        <p:nvSpPr>
          <p:cNvPr id="3" name="Rectangle 2"/>
          <p:cNvSpPr/>
          <p:nvPr/>
        </p:nvSpPr>
        <p:spPr>
          <a:xfrm>
            <a:off x="3385474" y="2428857"/>
            <a:ext cx="8702666" cy="3970318"/>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b="1" dirty="0" smtClean="0">
                <a:cs typeface="+mj-cs"/>
              </a:rPr>
              <a:t>فوز عصام كامل (2021)الاخراج الاذاعي والتلفزيوني </a:t>
            </a:r>
            <a:r>
              <a:rPr lang="en-US" b="1" dirty="0" smtClean="0">
                <a:cs typeface="+mj-cs"/>
                <a:hlinkClick r:id="rId6"/>
              </a:rPr>
              <a:t>https</a:t>
            </a:r>
            <a:r>
              <a:rPr lang="en-US" b="1" dirty="0">
                <a:cs typeface="+mj-cs"/>
                <a:hlinkClick r:id="rId6"/>
              </a:rPr>
              <a:t>://</a:t>
            </a:r>
            <a:r>
              <a:rPr lang="en-US" b="1" dirty="0" smtClean="0">
                <a:cs typeface="+mj-cs"/>
                <a:hlinkClick r:id="rId6"/>
              </a:rPr>
              <a:t>en.uoalfarahidi.edu.iq/Files/lecture1/DrPhp-65128a0ea9ff73.01902409.pdf</a:t>
            </a:r>
            <a:endParaRPr lang="ar-SA" b="1" dirty="0" smtClean="0">
              <a:cs typeface="+mj-cs"/>
            </a:endParaRPr>
          </a:p>
          <a:p>
            <a:pPr marL="285750" indent="-285750" algn="r" rtl="1">
              <a:lnSpc>
                <a:spcPct val="200000"/>
              </a:lnSpc>
              <a:buFont typeface="Arial" panose="020B0604020202020204" pitchFamily="34" charset="0"/>
              <a:buChar char="•"/>
            </a:pPr>
            <a:r>
              <a:rPr lang="ar-SA" b="1" dirty="0"/>
              <a:t>تطور المونتاج </a:t>
            </a:r>
            <a:endParaRPr lang="tr-TR" dirty="0" smtClean="0">
              <a:cs typeface="+mj-cs"/>
              <a:hlinkClick r:id="rId7"/>
            </a:endParaRPr>
          </a:p>
          <a:p>
            <a:pPr algn="r" rtl="1">
              <a:lnSpc>
                <a:spcPct val="200000"/>
              </a:lnSpc>
            </a:pPr>
            <a:r>
              <a:rPr lang="en-US" dirty="0" smtClean="0">
                <a:cs typeface="+mj-cs"/>
                <a:hlinkClick r:id="rId7"/>
              </a:rPr>
              <a:t>https</a:t>
            </a:r>
            <a:r>
              <a:rPr lang="en-US" dirty="0">
                <a:cs typeface="+mj-cs"/>
                <a:hlinkClick r:id="rId7"/>
              </a:rPr>
              <a:t>://www.scribd.com/document/838055993/%</a:t>
            </a:r>
            <a:r>
              <a:rPr lang="en-US" dirty="0" smtClean="0">
                <a:cs typeface="+mj-cs"/>
                <a:hlinkClick r:id="rId7"/>
              </a:rPr>
              <a:t>D8%AA%D8%B7%D9%88%D8%B1-%</a:t>
            </a:r>
            <a:r>
              <a:rPr lang="en-US" dirty="0">
                <a:cs typeface="+mj-cs"/>
                <a:hlinkClick r:id="rId7"/>
              </a:rPr>
              <a:t>D8%A7%D9%84%D9%85%D9%88%D9%86%D8%AA%D8%A7%D8%AC-%D9%85%D9%86-%D8%B3%D9%86%D8%A9-1945-%</a:t>
            </a:r>
            <a:r>
              <a:rPr lang="en-US" dirty="0" smtClean="0">
                <a:cs typeface="+mj-cs"/>
                <a:hlinkClick r:id="rId7"/>
              </a:rPr>
              <a:t>D8%A7%D9%84%D9%89-2024-1</a:t>
            </a:r>
            <a:r>
              <a:rPr lang="ar-SA" dirty="0" smtClean="0">
                <a:cs typeface="+mj-cs"/>
              </a:rPr>
              <a:t> </a:t>
            </a:r>
            <a:endParaRPr lang="tr-TR" dirty="0">
              <a:cs typeface="+mj-cs"/>
              <a:hlinkClick r:id="rId8"/>
            </a:endParaRPr>
          </a:p>
          <a:p>
            <a:pPr marL="285750" indent="-285750" algn="r" rtl="1">
              <a:lnSpc>
                <a:spcPct val="200000"/>
              </a:lnSpc>
              <a:buFont typeface="Arial" panose="020B0604020202020204" pitchFamily="34" charset="0"/>
              <a:buChar char="•"/>
            </a:pPr>
            <a:r>
              <a:rPr lang="en-US" dirty="0" smtClean="0">
                <a:cs typeface="+mj-cs"/>
                <a:hlinkClick r:id="rId8"/>
              </a:rPr>
              <a:t>https://share.google/1FeivOKy9Zd7ZtiUD</a:t>
            </a:r>
            <a:r>
              <a:rPr lang="tr-TR" dirty="0" smtClean="0">
                <a:cs typeface="+mj-cs"/>
              </a:rPr>
              <a:t> </a:t>
            </a:r>
            <a:r>
              <a:rPr lang="ar-SA" dirty="0" smtClean="0">
                <a:cs typeface="+mj-cs"/>
              </a:rPr>
              <a:t> </a:t>
            </a:r>
            <a:r>
              <a:rPr lang="en-US" dirty="0" smtClean="0">
                <a:cs typeface="+mj-cs"/>
              </a:rPr>
              <a:t>Al Jazeera eLearning</a:t>
            </a:r>
            <a:r>
              <a:rPr lang="tr-TR" dirty="0" smtClean="0">
                <a:cs typeface="+mj-cs"/>
              </a:rPr>
              <a:t>     </a:t>
            </a:r>
            <a:r>
              <a:rPr lang="ar-SA" dirty="0" smtClean="0">
                <a:cs typeface="+mj-cs"/>
              </a:rPr>
              <a:t> </a:t>
            </a:r>
            <a:endParaRPr lang="en-US" dirty="0">
              <a:cs typeface="+mj-cs"/>
            </a:endParaRPr>
          </a:p>
        </p:txBody>
      </p:sp>
    </p:spTree>
    <p:extLst>
      <p:ext uri="{BB962C8B-B14F-4D97-AF65-F5344CB8AC3E}">
        <p14:creationId xmlns:p14="http://schemas.microsoft.com/office/powerpoint/2010/main" val="1781832544"/>
      </p:ext>
    </p:extLst>
  </p:cSld>
  <p:clrMapOvr>
    <a:masterClrMapping/>
  </p:clrMapOvr>
  <mc:AlternateContent xmlns:mc="http://schemas.openxmlformats.org/markup-compatibility/2006" xmlns:p14="http://schemas.microsoft.com/office/powerpoint/2010/main">
    <mc:Choice Requires="p14">
      <p:transition p14:dur="0" advTm="75000"/>
    </mc:Choice>
    <mc:Fallback xmlns="">
      <p:transition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nodePh="1">
                                  <p:stCondLst>
                                    <p:cond delay="0"/>
                                  </p:stCondLst>
                                  <p:endCondLst>
                                    <p:cond evt="begin" delay="0">
                                      <p:tn val="10"/>
                                    </p:cond>
                                  </p:end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advTm="26592"/>
    </mc:Choice>
    <mc:Fallback xmlns="">
      <p:transition advTm="26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3B2208-52EF-42CA-B965-3CB7DCC87174}">
  <ds:schemaRefs>
    <ds:schemaRef ds:uri="d13aca44-ef33-4cf4-9980-7f0b00e6eeb9"/>
    <ds:schemaRef ds:uri="http://purl.org/dc/terms/"/>
    <ds:schemaRef ds:uri="http://schemas.microsoft.com/office/infopath/2007/PartnerControls"/>
    <ds:schemaRef ds:uri="http://purl.org/dc/dcmityp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49100919-8a76-4266-be0c-7dc583902cb4"/>
    <ds:schemaRef ds:uri="http://www.w3.org/XML/1998/namespace"/>
  </ds:schemaRefs>
</ds:datastoreItem>
</file>

<file path=customXml/itemProps2.xml><?xml version="1.0" encoding="utf-8"?>
<ds:datastoreItem xmlns:ds="http://schemas.openxmlformats.org/officeDocument/2006/customXml" ds:itemID="{138DBDE2-48C3-4EF8-8758-EDE47325FEBB}"/>
</file>

<file path=customXml/itemProps3.xml><?xml version="1.0" encoding="utf-8"?>
<ds:datastoreItem xmlns:ds="http://schemas.openxmlformats.org/officeDocument/2006/customXml" ds:itemID="{78F489A2-DBD6-4160-9924-B654DB4B86E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15474</TotalTime>
  <Words>2485</Words>
  <Application>Microsoft Office PowerPoint</Application>
  <PresentationFormat>Widescreen</PresentationFormat>
  <Paragraphs>414</Paragraphs>
  <Slides>44</Slides>
  <Notes>37</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44</vt:i4>
      </vt:variant>
    </vt:vector>
  </HeadingPairs>
  <TitlesOfParts>
    <vt:vector size="61" baseType="lpstr">
      <vt:lpstr>A Soraya</vt:lpstr>
      <vt:lpstr>Abd Elrady Pro</vt:lpstr>
      <vt:lpstr>Alexandria</vt:lpstr>
      <vt:lpstr>Arial</vt:lpstr>
      <vt:lpstr>Arial Black</vt:lpstr>
      <vt:lpstr>Calibri</vt:lpstr>
      <vt:lpstr>Calibri Light</vt:lpstr>
      <vt:lpstr>Candara Light</vt:lpstr>
      <vt:lpstr>Roboto Light</vt:lpstr>
      <vt:lpstr>Simplified Arabic</vt:lpstr>
      <vt:lpstr>Tajawal Medium</vt:lpstr>
      <vt:lpstr>The Year of Handicrafts</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396</cp:revision>
  <dcterms:created xsi:type="dcterms:W3CDTF">2023-04-29T09:08:23Z</dcterms:created>
  <dcterms:modified xsi:type="dcterms:W3CDTF">2025-09-21T16:07:52Z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