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73" r:id="rId6"/>
    <p:sldId id="261" r:id="rId7"/>
    <p:sldId id="262" r:id="rId8"/>
    <p:sldId id="263" r:id="rId9"/>
    <p:sldId id="268" r:id="rId10"/>
    <p:sldId id="269" r:id="rId11"/>
    <p:sldId id="270" r:id="rId12"/>
    <p:sldId id="264" r:id="rId13"/>
    <p:sldId id="265" r:id="rId14"/>
    <p:sldId id="274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1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07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951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75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7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727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9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55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8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6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621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432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27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44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93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64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0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2025-04-09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697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ms.midocean.ae/course/view.php?id=3397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345" y="1235292"/>
            <a:ext cx="8229600" cy="1260908"/>
          </a:xfrm>
        </p:spPr>
        <p:txBody>
          <a:bodyPr>
            <a:noAutofit/>
          </a:bodyPr>
          <a:lstStyle/>
          <a:p>
            <a:r>
              <a:rPr sz="3200" b="1" dirty="0">
                <a:solidFill>
                  <a:srgbClr val="FFFF00"/>
                </a:solidFill>
              </a:rPr>
              <a:t>A Deep Learning Approach to Job Recommendation Analysis with NLP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33073"/>
            <a:ext cx="8229600" cy="4525963"/>
          </a:xfrm>
        </p:spPr>
        <p:txBody>
          <a:bodyPr/>
          <a:lstStyle/>
          <a:p>
            <a:r>
              <a:rPr dirty="0"/>
              <a:t>Presented by: </a:t>
            </a:r>
            <a:r>
              <a:rPr lang="en-US" dirty="0" smtClean="0"/>
              <a:t>Ahmad Moneer Mzayek</a:t>
            </a:r>
            <a:r>
              <a:rPr lang="en-US" dirty="0"/>
              <a:t> </a:t>
            </a:r>
          </a:p>
          <a:p>
            <a:r>
              <a:rPr lang="en-GB" b="1" dirty="0"/>
              <a:t>Name:</a:t>
            </a:r>
            <a:r>
              <a:rPr lang="en-GB" dirty="0"/>
              <a:t> Ahmad Moneer Mzayek </a:t>
            </a:r>
          </a:p>
          <a:p>
            <a:r>
              <a:rPr lang="en-GB" b="1" dirty="0"/>
              <a:t>Course Title: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Graduation</a:t>
            </a:r>
            <a:r>
              <a:rPr lang="en-GB" dirty="0"/>
              <a:t> project </a:t>
            </a:r>
          </a:p>
          <a:p>
            <a:r>
              <a:rPr lang="en-GB" b="1" dirty="0"/>
              <a:t>Course Code: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Thesis_AI900</a:t>
            </a:r>
            <a:r>
              <a:rPr lang="ar-SA" dirty="0"/>
              <a:t>	</a:t>
            </a:r>
            <a:endParaRPr lang="en-GB" dirty="0"/>
          </a:p>
          <a:p>
            <a:r>
              <a:rPr lang="en-GB" b="1" dirty="0"/>
              <a:t>Lecturer:</a:t>
            </a:r>
            <a:r>
              <a:rPr lang="en-GB" dirty="0"/>
              <a:t> </a:t>
            </a:r>
            <a:r>
              <a:rPr lang="en-GB" dirty="0" err="1"/>
              <a:t>Dr.Ashraf</a:t>
            </a:r>
            <a:r>
              <a:rPr lang="en-GB" dirty="0"/>
              <a:t> </a:t>
            </a:r>
            <a:r>
              <a:rPr lang="en-GB" dirty="0" err="1"/>
              <a:t>Elsayed</a:t>
            </a:r>
            <a:endParaRPr lang="en-GB" dirty="0"/>
          </a:p>
          <a:p>
            <a:r>
              <a:rPr lang="en-GB" b="1" dirty="0"/>
              <a:t>Hand-in Method:</a:t>
            </a:r>
            <a:r>
              <a:rPr lang="en-GB" dirty="0"/>
              <a:t> Online Submission via E-Learning.</a:t>
            </a:r>
          </a:p>
          <a:p>
            <a:r>
              <a:rPr lang="en-GB" b="1" dirty="0"/>
              <a:t>University:</a:t>
            </a:r>
            <a:r>
              <a:rPr lang="en-GB" dirty="0"/>
              <a:t> </a:t>
            </a:r>
            <a:r>
              <a:rPr lang="en-GB" dirty="0" err="1"/>
              <a:t>Midocean</a:t>
            </a:r>
            <a:endParaRPr lang="en-GB" dirty="0"/>
          </a:p>
          <a:p>
            <a:r>
              <a:rPr lang="en-GB" b="1" dirty="0"/>
              <a:t>Assignment Report: </a:t>
            </a:r>
            <a:r>
              <a:rPr lang="en-GB" dirty="0"/>
              <a:t>Intelligent Job Recommendation System for Job Seekers Using Artificial Intelligence.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2274598"/>
            <a:ext cx="8123581" cy="4195481"/>
          </a:xfrm>
        </p:spPr>
        <p:txBody>
          <a:bodyPr/>
          <a:lstStyle/>
          <a:p>
            <a:r>
              <a:rPr dirty="0"/>
              <a:t>Title: </a:t>
            </a:r>
            <a:r>
              <a:rPr lang="en-US" dirty="0"/>
              <a:t>Job Recommendation System using Content and Collaborative Filtering based Technique</a:t>
            </a:r>
            <a:endParaRPr dirty="0"/>
          </a:p>
          <a:p>
            <a:r>
              <a:rPr dirty="0"/>
              <a:t>Authors: </a:t>
            </a:r>
            <a:r>
              <a:rPr lang="en-GB" dirty="0" err="1"/>
              <a:t>Juhi</a:t>
            </a:r>
            <a:r>
              <a:rPr lang="en-GB" dirty="0"/>
              <a:t> </a:t>
            </a:r>
            <a:r>
              <a:rPr lang="en-GB" dirty="0" err="1"/>
              <a:t>Dhameliya</a:t>
            </a:r>
            <a:r>
              <a:rPr lang="en-GB" dirty="0"/>
              <a:t>, Nikita </a:t>
            </a:r>
            <a:r>
              <a:rPr lang="en-GB" dirty="0" smtClean="0"/>
              <a:t>Desai</a:t>
            </a:r>
          </a:p>
          <a:p>
            <a:r>
              <a:rPr dirty="0" smtClean="0"/>
              <a:t>Published </a:t>
            </a:r>
            <a:r>
              <a:rPr dirty="0"/>
              <a:t>in: </a:t>
            </a:r>
            <a:r>
              <a:rPr dirty="0" smtClean="0"/>
              <a:t>[</a:t>
            </a:r>
            <a:r>
              <a:rPr lang="en-US" dirty="0"/>
              <a:t>International Journal of Soft Computing and Engineering </a:t>
            </a:r>
            <a:r>
              <a:rPr dirty="0" smtClean="0"/>
              <a:t>Year</a:t>
            </a:r>
            <a:r>
              <a:rPr dirty="0"/>
              <a:t>: </a:t>
            </a:r>
            <a:r>
              <a:rPr lang="en-US" dirty="0" smtClean="0"/>
              <a:t>[Sep 2019</a:t>
            </a:r>
            <a:r>
              <a:rPr dirty="0" smtClean="0"/>
              <a:t>]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320780"/>
            <a:ext cx="6711654" cy="4195481"/>
          </a:xfrm>
        </p:spPr>
        <p:txBody>
          <a:bodyPr/>
          <a:lstStyle/>
          <a:p>
            <a:r>
              <a:rPr lang="en-US" dirty="0" smtClean="0"/>
              <a:t>To </a:t>
            </a:r>
            <a:r>
              <a:rPr lang="en-US" dirty="0"/>
              <a:t>design and implement a hybrid job recommendation system that combines Content-Based Filtering and Collaborative Filtering techniques—enhanced with Word2Vec </a:t>
            </a:r>
            <a:r>
              <a:rPr lang="en-US" dirty="0" err="1"/>
              <a:t>embeddings</a:t>
            </a:r>
            <a:r>
              <a:rPr lang="en-US" dirty="0"/>
              <a:t>—to provide more accurate, personalized, and context-aware job recommendations for users.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237652"/>
            <a:ext cx="7791072" cy="4195481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Two types of methodology: </a:t>
            </a:r>
          </a:p>
          <a:p>
            <a:pPr marL="0" indent="0">
              <a:buNone/>
            </a:pPr>
            <a:r>
              <a:rPr lang="en-US" dirty="0"/>
              <a:t>A </a:t>
            </a:r>
            <a:r>
              <a:rPr lang="en-US" b="1" dirty="0"/>
              <a:t>Hybrid Job Recommendation System</a:t>
            </a:r>
            <a:r>
              <a:rPr lang="en-US" dirty="0"/>
              <a:t> that combines:</a:t>
            </a:r>
          </a:p>
          <a:p>
            <a:r>
              <a:rPr lang="en-US" b="1" dirty="0"/>
              <a:t>Content-Based Filtering (CBF)</a:t>
            </a:r>
            <a:endParaRPr lang="en-US" dirty="0"/>
          </a:p>
          <a:p>
            <a:r>
              <a:rPr lang="en-US" b="1" dirty="0"/>
              <a:t>Collaborative Filtering (CF)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Enhanced with </a:t>
            </a:r>
            <a:r>
              <a:rPr lang="en-US" b="1" dirty="0"/>
              <a:t>Word2Vec</a:t>
            </a:r>
            <a:r>
              <a:rPr lang="en-US" dirty="0"/>
              <a:t> </a:t>
            </a:r>
            <a:r>
              <a:rPr lang="en-US" dirty="0" err="1"/>
              <a:t>embeddings</a:t>
            </a:r>
            <a:r>
              <a:rPr lang="en-US" dirty="0"/>
              <a:t> to improve the representation of skills and job features.</a:t>
            </a:r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Methodology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84710" y="1152983"/>
            <a:ext cx="7726939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Components of the Approach: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A. Content-Based Filtering (CBF)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Builds a user profile based on previously applied job postings.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Extracts skills using 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TF-IDF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to identify the most relevant terms from job descriptions.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B. Collaborative Filtering (CF)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Recommends jobs based on similar users' application patterns.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Uses 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k-Nearest Neighbors (k-NN)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and 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Pearson Correlation Coefficient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for similarity calculation.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C. Word2Vec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Used to improve: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Skill similarity in CBF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Job-user relationship in CF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Parameters used: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min_count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= 1, size = 30, window = 15, epochs = 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🔹 Goal: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To overcome: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Overspecialization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in CBF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Overfitting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in CF</a:t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By combining the recommendation lists from both techniques.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0462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Data Preprocessing Steps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484187" y="2007138"/>
            <a:ext cx="720046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The 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dataset was preprocessed with several cleaning steps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  <a:r>
              <a:rPr kumimoji="0" lang="ar-S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ar-S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Removing HTML tags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Eliminating generic words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(e.g., skills, excellent, knowledge)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Lowercasing text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Combining compound skills using underscores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e.g., cake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php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cake_php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Replacing synonyms with unified terms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e.g.,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js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javascript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→ </a:t>
            </a:r>
            <a:r>
              <a:rPr kumimoji="0" lang="en-US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javascript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Data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846464"/>
            <a:ext cx="7799064" cy="3082493"/>
          </a:xfrm>
        </p:spPr>
        <p:txBody>
          <a:bodyPr>
            <a:normAutofit/>
          </a:bodyPr>
          <a:lstStyle/>
          <a:p>
            <a:r>
              <a:rPr lang="en-US" b="1" dirty="0" smtClean="0"/>
              <a:t>Website :</a:t>
            </a:r>
            <a:r>
              <a:rPr lang="en-US" dirty="0" smtClean="0"/>
              <a:t> </a:t>
            </a:r>
            <a:r>
              <a:rPr lang="en-US" dirty="0"/>
              <a:t>WUZZUF (a job portal in Egypt)</a:t>
            </a:r>
          </a:p>
          <a:p>
            <a:r>
              <a:rPr lang="en-US" b="1" dirty="0"/>
              <a:t>Original dataset:</a:t>
            </a:r>
            <a:endParaRPr lang="en-US" dirty="0"/>
          </a:p>
          <a:p>
            <a:pPr lvl="1"/>
            <a:r>
              <a:rPr lang="en-US" dirty="0"/>
              <a:t>21,190 job postings</a:t>
            </a:r>
          </a:p>
          <a:p>
            <a:pPr lvl="1"/>
            <a:r>
              <a:rPr lang="en-US" dirty="0"/>
              <a:t>1,048,576 applications</a:t>
            </a:r>
          </a:p>
          <a:p>
            <a:r>
              <a:rPr lang="en-US" b="1" dirty="0"/>
              <a:t>Filtered dataset (technical field only):</a:t>
            </a:r>
            <a:endParaRPr lang="en-US" dirty="0"/>
          </a:p>
          <a:p>
            <a:pPr lvl="1"/>
            <a:r>
              <a:rPr lang="en-US" dirty="0"/>
              <a:t>1,957 Computer Science jobs</a:t>
            </a:r>
          </a:p>
          <a:p>
            <a:pPr lvl="1"/>
            <a:r>
              <a:rPr lang="en-US" dirty="0"/>
              <a:t>23,620 applications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63762"/>
            <a:ext cx="7957326" cy="2980894"/>
          </a:xfrm>
        </p:spPr>
        <p:txBody>
          <a:bodyPr>
            <a:normAutofit/>
          </a:bodyPr>
          <a:lstStyle/>
          <a:p>
            <a:r>
              <a:rPr sz="1800" dirty="0" smtClean="0"/>
              <a:t>Performance </a:t>
            </a:r>
            <a:r>
              <a:rPr sz="1800" dirty="0"/>
              <a:t>Metrics: </a:t>
            </a:r>
            <a:r>
              <a:rPr lang="ar-SA" sz="1800" dirty="0" smtClean="0"/>
              <a:t/>
            </a:r>
            <a:br>
              <a:rPr lang="ar-SA" sz="1800" dirty="0" smtClean="0"/>
            </a:br>
            <a:r>
              <a:rPr lang="en-US" sz="1800" dirty="0"/>
              <a:t/>
            </a:r>
            <a:br>
              <a:rPr lang="en-US" sz="1800" dirty="0"/>
            </a:br>
            <a:r>
              <a:rPr sz="1800" dirty="0" smtClean="0"/>
              <a:t>Accuracy</a:t>
            </a:r>
            <a:r>
              <a:rPr lang="ar-SA" sz="1800" dirty="0" smtClean="0"/>
              <a:t> تقيس </a:t>
            </a:r>
            <a:r>
              <a:rPr lang="ar-SA" sz="1800" dirty="0"/>
              <a:t>نسبة التوصيات الصحيحة مقارنةً بجميع التوصيات </a:t>
            </a:r>
            <a:r>
              <a:rPr lang="ar-SA" sz="1800" dirty="0" smtClean="0"/>
              <a:t>المقدمة.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sz="1800" dirty="0" smtClean="0"/>
              <a:t>Precision</a:t>
            </a:r>
            <a:r>
              <a:rPr lang="ar-SA" sz="1800" dirty="0" smtClean="0"/>
              <a:t> </a:t>
            </a:r>
            <a:r>
              <a:rPr lang="ar-SA" sz="1800" dirty="0"/>
              <a:t>تقيس نسبة التوصيات الصحيحة مقارنةً بجميع التوصيات التي قدمها النظام</a:t>
            </a:r>
            <a:r>
              <a:rPr sz="1800" dirty="0" smtClean="0"/>
              <a:t>,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sz="1800" dirty="0" smtClean="0"/>
              <a:t>Recall</a:t>
            </a:r>
            <a:r>
              <a:rPr lang="ar-SA" sz="1800" dirty="0" smtClean="0"/>
              <a:t> </a:t>
            </a:r>
            <a:r>
              <a:rPr lang="ar-SA" sz="1800" dirty="0"/>
              <a:t>تقيس نسبة الوظائف المناسبة التي تم ترشيحها مقارنةً بجميع الوظائف المناسبة الموجودة في قاعدة البيانات.</a:t>
            </a:r>
            <a:r>
              <a:rPr sz="1800" dirty="0" smtClean="0"/>
              <a:t>,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sz="1800" dirty="0" smtClean="0"/>
              <a:t>F1-score</a:t>
            </a:r>
            <a:r>
              <a:rPr lang="ar-SA" sz="1800" dirty="0" smtClean="0"/>
              <a:t>  </a:t>
            </a:r>
            <a:r>
              <a:rPr lang="ar-SA" sz="1800" dirty="0"/>
              <a:t>مقياس يجمع بين </a:t>
            </a:r>
            <a:r>
              <a:rPr lang="ar-SA" sz="1800" b="1" dirty="0"/>
              <a:t>الدقة والاسترجاع</a:t>
            </a:r>
            <a:r>
              <a:rPr lang="ar-SA" sz="1800" dirty="0"/>
              <a:t> لضمان تقييم شامل للنظام.</a:t>
            </a:r>
            <a:r>
              <a:rPr sz="1800" dirty="0" smtClean="0"/>
              <a:t>.</a:t>
            </a:r>
            <a:r>
              <a:rPr lang="en-US" sz="1800" dirty="0"/>
              <a:t/>
            </a:r>
            <a:br>
              <a:rPr lang="en-US" sz="1800" dirty="0"/>
            </a:br>
            <a:endParaRPr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738773"/>
          </a:xfrm>
        </p:spPr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117600"/>
            <a:ext cx="8225182" cy="54956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dirty="0" smtClean="0"/>
              <a:t>Experiments </a:t>
            </a:r>
            <a:r>
              <a:rPr lang="en-US" sz="1400" dirty="0"/>
              <a:t>on Content-Based Filtering (CBF</a:t>
            </a:r>
            <a:r>
              <a:rPr lang="en-US" sz="1400" dirty="0" smtClean="0"/>
              <a:t>)</a:t>
            </a:r>
            <a:endParaRPr lang="ar-SA" sz="1400" dirty="0" smtClean="0"/>
          </a:p>
          <a:p>
            <a:pPr marL="0" indent="0">
              <a:buNone/>
            </a:pPr>
            <a:r>
              <a:rPr lang="en-US" sz="1400" b="1" dirty="0" smtClean="0">
                <a:solidFill>
                  <a:srgbClr val="FF0000"/>
                </a:solidFill>
              </a:rPr>
              <a:t>C.1.1 </a:t>
            </a:r>
            <a:r>
              <a:rPr lang="en-US" sz="1400" b="1" dirty="0">
                <a:solidFill>
                  <a:srgbClr val="FF0000"/>
                </a:solidFill>
              </a:rPr>
              <a:t>– Basic CBF</a:t>
            </a:r>
          </a:p>
          <a:p>
            <a:pPr marL="0" indent="0">
              <a:buNone/>
            </a:pPr>
            <a:r>
              <a:rPr lang="en-US" sz="1400" dirty="0"/>
              <a:t>Built a </a:t>
            </a:r>
            <a:r>
              <a:rPr lang="en-US" sz="1400" b="1" dirty="0"/>
              <a:t>User-Skill matrix</a:t>
            </a:r>
            <a:r>
              <a:rPr lang="en-US" sz="1400" dirty="0"/>
              <a:t> of size </a:t>
            </a:r>
            <a:r>
              <a:rPr lang="en-US" sz="1400" b="1" dirty="0"/>
              <a:t>23090 × 575</a:t>
            </a:r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Recall = 36.32</a:t>
            </a:r>
            <a:r>
              <a:rPr lang="en-US" sz="1400" b="1" dirty="0" smtClean="0"/>
              <a:t>%</a:t>
            </a:r>
          </a:p>
          <a:p>
            <a:pPr marL="0" indent="0">
              <a:buNone/>
            </a:pPr>
            <a:endParaRPr lang="en-US" sz="1400" b="1" dirty="0" smtClean="0">
              <a:solidFill>
                <a:srgbClr val="FF0000"/>
              </a:solidFill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b="1" dirty="0" smtClean="0">
                <a:solidFill>
                  <a:srgbClr val="FF0000"/>
                </a:solidFill>
              </a:rPr>
              <a:t>C.1.2 </a:t>
            </a:r>
            <a:r>
              <a:rPr lang="en-US" altLang="en-US" sz="1400" b="1" dirty="0">
                <a:solidFill>
                  <a:srgbClr val="FF0000"/>
                </a:solidFill>
              </a:rPr>
              <a:t>– Grouping Frameworks under Common Names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Example: All PHP frameworks like </a:t>
            </a:r>
            <a:r>
              <a:rPr lang="en-US" altLang="en-US" sz="1400" dirty="0" err="1"/>
              <a:t>laravel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cake_php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yii</a:t>
            </a:r>
            <a:r>
              <a:rPr lang="en-US" altLang="en-US" sz="1400" dirty="0"/>
              <a:t>, etc., were replaced with </a:t>
            </a:r>
            <a:r>
              <a:rPr lang="en-US" altLang="en-US" sz="1400" dirty="0" err="1"/>
              <a:t>php</a:t>
            </a:r>
            <a:r>
              <a:rPr lang="en-US" altLang="en-US" sz="1400" dirty="0"/>
              <a:t>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This reduced the number of unique skills from </a:t>
            </a:r>
            <a:r>
              <a:rPr lang="en-US" altLang="en-US" sz="1400" b="1" dirty="0"/>
              <a:t>575 to 315</a:t>
            </a:r>
            <a:endParaRPr lang="en-US" alt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b="1" dirty="0"/>
              <a:t>Recall dropped to 35.03%</a:t>
            </a:r>
            <a:endParaRPr lang="en-US" alt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b="1" dirty="0"/>
              <a:t>Why?</a:t>
            </a:r>
            <a:r>
              <a:rPr lang="en-US" altLang="en-US" sz="1400" dirty="0"/>
              <a:t> </a:t>
            </a:r>
            <a:r>
              <a:rPr lang="en-US" altLang="en-US" sz="1400" dirty="0" smtClean="0"/>
              <a:t>Users </a:t>
            </a:r>
            <a:r>
              <a:rPr lang="en-US" altLang="en-US" sz="1400" dirty="0"/>
              <a:t>may not be familiar with all frameworks, which weakens the recommendation accuracy</a:t>
            </a:r>
            <a:r>
              <a:rPr lang="en-US" altLang="en-US" sz="1400" dirty="0" smtClean="0"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US" sz="1400" b="1" dirty="0" smtClean="0">
                <a:solidFill>
                  <a:srgbClr val="FF0000"/>
                </a:solidFill>
              </a:rPr>
              <a:t>C.1.3 </a:t>
            </a:r>
            <a:r>
              <a:rPr lang="en-US" sz="1400" b="1" dirty="0">
                <a:solidFill>
                  <a:srgbClr val="FF0000"/>
                </a:solidFill>
              </a:rPr>
              <a:t>– CBF Using Word2Vec</a:t>
            </a:r>
          </a:p>
          <a:p>
            <a:pPr marL="0" indent="0">
              <a:buNone/>
            </a:pPr>
            <a:r>
              <a:rPr lang="en-US" sz="1400" dirty="0"/>
              <a:t>Used </a:t>
            </a:r>
            <a:r>
              <a:rPr lang="en-US" sz="1400" b="1" dirty="0"/>
              <a:t>Word2Vec</a:t>
            </a:r>
            <a:r>
              <a:rPr lang="en-US" sz="1400" dirty="0"/>
              <a:t> to find similar skills.</a:t>
            </a:r>
          </a:p>
          <a:p>
            <a:pPr marL="0" indent="0">
              <a:buNone/>
            </a:pPr>
            <a:r>
              <a:rPr lang="en-US" sz="1400" dirty="0"/>
              <a:t>Built the user profile based on:</a:t>
            </a:r>
          </a:p>
          <a:p>
            <a:pPr lvl="1"/>
            <a:r>
              <a:rPr lang="en-US" sz="1400" dirty="0"/>
              <a:t>Skills from jobs the user applied to</a:t>
            </a:r>
          </a:p>
          <a:p>
            <a:pPr lvl="2"/>
            <a:r>
              <a:rPr lang="en-US" sz="1400" dirty="0" smtClean="0"/>
              <a:t>Top </a:t>
            </a:r>
            <a:r>
              <a:rPr lang="en-US" sz="1400" dirty="0"/>
              <a:t>10 most similar skills using Word2Vec</a:t>
            </a:r>
          </a:p>
          <a:p>
            <a:r>
              <a:rPr lang="en-US" sz="1400" dirty="0"/>
              <a:t>Used </a:t>
            </a:r>
            <a:r>
              <a:rPr lang="en-US" sz="1400" b="1" dirty="0"/>
              <a:t>k-NN with PCC</a:t>
            </a:r>
            <a:r>
              <a:rPr lang="en-US" sz="1400" dirty="0"/>
              <a:t> to recommend 30 jobs</a:t>
            </a:r>
          </a:p>
          <a:p>
            <a:r>
              <a:rPr lang="en-US" sz="1400" b="1" dirty="0"/>
              <a:t>Result:</a:t>
            </a:r>
            <a:r>
              <a:rPr lang="en-US" sz="1400" dirty="0"/>
              <a:t> </a:t>
            </a:r>
            <a:r>
              <a:rPr lang="en-US" sz="1400" b="1" dirty="0"/>
              <a:t>Recall = 30.03% only</a:t>
            </a:r>
            <a:endParaRPr lang="en-US" sz="1400" dirty="0"/>
          </a:p>
          <a:p>
            <a:r>
              <a:rPr lang="en-US" sz="1400" b="1" dirty="0"/>
              <a:t>Reason:</a:t>
            </a:r>
            <a:r>
              <a:rPr lang="en-US" sz="1400" dirty="0"/>
              <a:t> Word2Vec added </a:t>
            </a:r>
            <a:r>
              <a:rPr lang="en-US" sz="1400" b="1" dirty="0"/>
              <a:t>irrelevant skills</a:t>
            </a:r>
            <a:r>
              <a:rPr lang="en-US" sz="1400" dirty="0"/>
              <a:t>, leading to incorrect recommendations.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sz="1400" b="1" dirty="0" smtClean="0"/>
          </a:p>
          <a:p>
            <a:pPr marL="0" indent="0">
              <a:buNone/>
            </a:pPr>
            <a:endParaRPr lang="en-US" sz="1400" b="1" dirty="0" smtClean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751105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173907"/>
            <a:ext cx="7957326" cy="5088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 smtClean="0"/>
              <a:t>Experiments </a:t>
            </a:r>
            <a:r>
              <a:rPr lang="en-US" sz="1600" b="1" dirty="0"/>
              <a:t>on Collaborative Filtering (CF)</a:t>
            </a:r>
          </a:p>
          <a:p>
            <a:pPr marL="0" indent="0"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C.2.1 </a:t>
            </a:r>
            <a:r>
              <a:rPr lang="en-US" sz="1600" b="1" dirty="0">
                <a:solidFill>
                  <a:srgbClr val="FF0000"/>
                </a:solidFill>
              </a:rPr>
              <a:t>– Basic CF</a:t>
            </a:r>
          </a:p>
          <a:p>
            <a:r>
              <a:rPr lang="en-US" sz="1600" dirty="0"/>
              <a:t>Built a </a:t>
            </a:r>
            <a:r>
              <a:rPr lang="en-US" sz="1600" b="1" dirty="0"/>
              <a:t>User-Job matrix</a:t>
            </a:r>
            <a:r>
              <a:rPr lang="en-US" sz="1600" dirty="0"/>
              <a:t> of size </a:t>
            </a:r>
            <a:r>
              <a:rPr lang="en-US" sz="1600" b="1" dirty="0"/>
              <a:t>23090 × 581</a:t>
            </a:r>
            <a:endParaRPr lang="en-US" sz="1600" dirty="0"/>
          </a:p>
          <a:p>
            <a:r>
              <a:rPr lang="en-US" sz="1600" b="1" dirty="0"/>
              <a:t>Recall = 37.92%</a:t>
            </a:r>
            <a:endParaRPr lang="en-US" sz="1600" dirty="0"/>
          </a:p>
          <a:p>
            <a:r>
              <a:rPr lang="en-US" sz="1600" b="1" dirty="0"/>
              <a:t>Issue:</a:t>
            </a:r>
            <a:r>
              <a:rPr lang="en-US" sz="1600" dirty="0"/>
              <a:t> When similar users all applied to the same 1–2 jobs, the system failed to offer diverse recommendations</a:t>
            </a:r>
            <a:r>
              <a:rPr lang="en-US" sz="1600" dirty="0" smtClean="0"/>
              <a:t>.</a:t>
            </a:r>
            <a:br>
              <a:rPr lang="en-US" sz="1600" dirty="0" smtClean="0"/>
            </a:br>
            <a:endParaRPr lang="ar-SA" sz="16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6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C.2.2 </a:t>
            </a:r>
            <a:r>
              <a:rPr lang="en-US" altLang="en-US" sz="1600" b="1" dirty="0">
                <a:solidFill>
                  <a:srgbClr val="FF0000"/>
                </a:solidFill>
                <a:latin typeface="Arial" panose="020B0604020202020204" pitchFamily="34" charset="0"/>
              </a:rPr>
              <a:t>– CF Using Word2Vec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Treated the </a:t>
            </a:r>
            <a:r>
              <a:rPr lang="en-US" altLang="en-US" sz="1600" b="1" dirty="0">
                <a:latin typeface="Arial" panose="020B0604020202020204" pitchFamily="34" charset="0"/>
              </a:rPr>
              <a:t>list of jobs a user applied to</a:t>
            </a:r>
            <a:r>
              <a:rPr lang="en-US" altLang="en-US" sz="1600" dirty="0">
                <a:latin typeface="Arial" panose="020B0604020202020204" pitchFamily="34" charset="0"/>
              </a:rPr>
              <a:t> as a sentence.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Trained Word2Vec to generate vector representations for each job.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Built the user profile by </a:t>
            </a:r>
            <a:r>
              <a:rPr lang="en-US" altLang="en-US" sz="1600" b="1" dirty="0">
                <a:latin typeface="Arial" panose="020B0604020202020204" pitchFamily="34" charset="0"/>
              </a:rPr>
              <a:t>averaging job vectors</a:t>
            </a:r>
            <a:r>
              <a:rPr lang="en-US" altLang="en-US" sz="1600" dirty="0">
                <a:latin typeface="Arial" panose="020B0604020202020204" pitchFamily="34" charset="0"/>
              </a:rPr>
              <a:t> from previously applied jobs.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" panose="020B0604020202020204" pitchFamily="34" charset="0"/>
              </a:rPr>
              <a:t>Used </a:t>
            </a:r>
            <a:r>
              <a:rPr lang="en-US" altLang="en-US" sz="1600" b="1" dirty="0">
                <a:latin typeface="Arial" panose="020B0604020202020204" pitchFamily="34" charset="0"/>
              </a:rPr>
              <a:t>k-NN with PCC</a:t>
            </a:r>
            <a:r>
              <a:rPr lang="en-US" altLang="en-US" sz="1600" dirty="0">
                <a:latin typeface="Arial" panose="020B0604020202020204" pitchFamily="34" charset="0"/>
              </a:rPr>
              <a:t> to recommend top 30 jobs.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600" b="1" dirty="0">
                <a:latin typeface="Arial" panose="020B0604020202020204" pitchFamily="34" charset="0"/>
              </a:rPr>
              <a:t>🔹 Best Word2Vec settings used: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 err="1">
                <a:latin typeface="Arial Unicode MS" panose="020B0604020202020204" pitchFamily="34" charset="-128"/>
              </a:rPr>
              <a:t>min_count</a:t>
            </a:r>
            <a:r>
              <a:rPr lang="en-US" altLang="en-US" sz="1600" dirty="0">
                <a:latin typeface="Arial Unicode MS" panose="020B0604020202020204" pitchFamily="34" charset="-128"/>
              </a:rPr>
              <a:t> = 1</a:t>
            </a:r>
            <a:endParaRPr lang="en-US" altLang="en-US" sz="16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 Unicode MS" panose="020B0604020202020204" pitchFamily="34" charset="-128"/>
              </a:rPr>
              <a:t>size = 30</a:t>
            </a:r>
            <a:endParaRPr lang="en-US" altLang="en-US" sz="16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 Unicode MS" panose="020B0604020202020204" pitchFamily="34" charset="-128"/>
              </a:rPr>
              <a:t>window = 15</a:t>
            </a:r>
            <a:endParaRPr lang="en-US" altLang="en-US" sz="16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 dirty="0">
                <a:latin typeface="Arial Unicode MS" panose="020B0604020202020204" pitchFamily="34" charset="-128"/>
              </a:rPr>
              <a:t>epochs = 15</a:t>
            </a:r>
            <a:endParaRPr lang="en-US" altLang="en-US" sz="16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70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782314"/>
          </a:xfrm>
        </p:spPr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4300334"/>
              </p:ext>
            </p:extLst>
          </p:nvPr>
        </p:nvGraphicFramePr>
        <p:xfrm>
          <a:off x="656425" y="2743796"/>
          <a:ext cx="6711950" cy="2011680"/>
        </p:xfrm>
        <a:graphic>
          <a:graphicData uri="http://schemas.openxmlformats.org/drawingml/2006/table">
            <a:tbl>
              <a:tblPr/>
              <a:tblGrid>
                <a:gridCol w="3355975">
                  <a:extLst>
                    <a:ext uri="{9D8B030D-6E8A-4147-A177-3AD203B41FA5}">
                      <a16:colId xmlns:a16="http://schemas.microsoft.com/office/drawing/2014/main" val="2278356324"/>
                    </a:ext>
                  </a:extLst>
                </a:gridCol>
                <a:gridCol w="3355975">
                  <a:extLst>
                    <a:ext uri="{9D8B030D-6E8A-4147-A177-3AD203B41FA5}">
                      <a16:colId xmlns:a16="http://schemas.microsoft.com/office/drawing/2014/main" val="19247682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Setup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8119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/>
                        <a:t>Setup 1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Basic CBF + Basic CF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25968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Setup 2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CBF (with Word2Vec) + CF (with Word2Vec)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31794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/>
                        <a:t>Setup 3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Basic CBF + CF (with Word2Vec)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008082"/>
                  </a:ext>
                </a:extLst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08640" y="1558304"/>
            <a:ext cx="4243469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Hybrid Recommendation System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The researchers tested 3 hybrid setups: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5782" y="4891896"/>
            <a:ext cx="81926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Setup </a:t>
            </a:r>
            <a:r>
              <a:rPr lang="en-US" sz="1400" b="1" dirty="0"/>
              <a:t>3 (Basic CBF + CF with Word2Vec)</a:t>
            </a:r>
            <a:r>
              <a:rPr lang="en-US" sz="1400" dirty="0"/>
              <a:t> gave the </a:t>
            </a:r>
            <a:r>
              <a:rPr lang="en-US" sz="1400" b="1" dirty="0"/>
              <a:t>best results</a:t>
            </a:r>
            <a:r>
              <a:rPr lang="en-US" sz="1400" dirty="0"/>
              <a:t> because: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Basic CBF provided accurate </a:t>
            </a:r>
            <a:r>
              <a:rPr lang="en-US" sz="1400" b="1" dirty="0"/>
              <a:t>skill matching</a:t>
            </a:r>
            <a:endParaRPr lang="en-US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CF with Word2Vec delivered </a:t>
            </a:r>
            <a:r>
              <a:rPr lang="en-US" sz="1400" b="1" dirty="0"/>
              <a:t>smart behavioral recommendations</a:t>
            </a:r>
            <a:endParaRPr lang="en-US" sz="1400" dirty="0"/>
          </a:p>
          <a:p>
            <a:r>
              <a:rPr lang="en-US" sz="1400" dirty="0"/>
              <a:t>✅ Therefore, </a:t>
            </a:r>
            <a:r>
              <a:rPr lang="en-US" sz="1400" b="1" dirty="0"/>
              <a:t>Setup 3</a:t>
            </a:r>
            <a:r>
              <a:rPr lang="en-US" sz="1400" dirty="0"/>
              <a:t> was selected as the final recommendation model in the system.</a:t>
            </a:r>
          </a:p>
        </p:txBody>
      </p:sp>
    </p:spTree>
    <p:extLst>
      <p:ext uri="{BB962C8B-B14F-4D97-AF65-F5344CB8AC3E}">
        <p14:creationId xmlns:p14="http://schemas.microsoft.com/office/powerpoint/2010/main" val="1473354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rgbClr val="FFFF00"/>
                </a:solidFill>
              </a:rPr>
              <a:t>Advantages</a:t>
            </a:r>
            <a:r>
              <a:rPr sz="4000" dirty="0" smtClean="0">
                <a:solidFill>
                  <a:srgbClr val="FFFF00"/>
                </a:solidFill>
              </a:rPr>
              <a:t> an</a:t>
            </a:r>
            <a:r>
              <a:rPr lang="en-US" sz="4000" dirty="0" smtClean="0">
                <a:solidFill>
                  <a:srgbClr val="FFFF00"/>
                </a:solidFill>
              </a:rPr>
              <a:t>d Disadvantages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052925"/>
            <a:ext cx="6711654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0000"/>
                </a:solidFill>
              </a:rPr>
              <a:t>✅ Advantages:</a:t>
            </a:r>
          </a:p>
          <a:p>
            <a:r>
              <a:rPr lang="en-US" sz="1400" dirty="0"/>
              <a:t>Combining CBF and CF helps reduce traditional recommendation issues.</a:t>
            </a:r>
          </a:p>
          <a:p>
            <a:r>
              <a:rPr lang="en-US" sz="1400" dirty="0"/>
              <a:t>Word2Vec improves contextual understanding of job descriptions and skills.</a:t>
            </a:r>
          </a:p>
          <a:p>
            <a:r>
              <a:rPr lang="en-US" sz="1400" dirty="0"/>
              <a:t>Significant improvement in </a:t>
            </a:r>
            <a:r>
              <a:rPr lang="en-US" sz="1400" b="1" dirty="0"/>
              <a:t>Recall</a:t>
            </a:r>
            <a:r>
              <a:rPr lang="en-US" sz="1400" dirty="0"/>
              <a:t> observed in the hybrid approach.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FF0000"/>
                </a:solidFill>
              </a:rPr>
              <a:t>❌ Disadvantages:</a:t>
            </a:r>
          </a:p>
          <a:p>
            <a:r>
              <a:rPr lang="en-US" sz="1400" dirty="0"/>
              <a:t>Cannot recommend jobs for new users (Cold Start Problem).</a:t>
            </a:r>
          </a:p>
          <a:p>
            <a:r>
              <a:rPr lang="en-US" sz="1400" dirty="0"/>
              <a:t>Heavy reliance on </a:t>
            </a:r>
            <a:r>
              <a:rPr lang="en-US" sz="1400" b="1" dirty="0"/>
              <a:t>preprocessing</a:t>
            </a:r>
            <a:r>
              <a:rPr lang="en-US" sz="1400" dirty="0"/>
              <a:t> due to inconsistent skill labeling.</a:t>
            </a:r>
          </a:p>
          <a:p>
            <a:r>
              <a:rPr lang="en-US" sz="1400" dirty="0"/>
              <a:t>Using Word2Vec in CBF led to irrelevant suggestions (non-matching skills).</a:t>
            </a:r>
          </a:p>
          <a:p>
            <a:r>
              <a:rPr lang="en-US" sz="1400" dirty="0"/>
              <a:t>Does not incorporate </a:t>
            </a:r>
            <a:r>
              <a:rPr lang="en-US" sz="1400" b="1" dirty="0"/>
              <a:t>resume or user profile data</a:t>
            </a:r>
            <a:r>
              <a:rPr lang="en-US" sz="1400" dirty="0"/>
              <a:t> explicitly.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</p:spPr>
        <p:txBody>
          <a:bodyPr/>
          <a:lstStyle/>
          <a:p>
            <a:r>
              <a:rPr lang="en-US" sz="4000" dirty="0" smtClean="0">
                <a:solidFill>
                  <a:srgbClr val="FFFF00"/>
                </a:solidFill>
              </a:rPr>
              <a:t>Conclusion and </a:t>
            </a:r>
            <a:r>
              <a:rPr sz="4000" dirty="0" smtClean="0">
                <a:solidFill>
                  <a:srgbClr val="FFFF00"/>
                </a:solidFill>
              </a:rPr>
              <a:t>Next Steps for Implementation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864931"/>
            <a:ext cx="7800308" cy="4489687"/>
          </a:xfrm>
        </p:spPr>
        <p:txBody>
          <a:bodyPr>
            <a:normAutofit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b="1" dirty="0"/>
              <a:t>1. Combining multiple techniques gives better recommendations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/>
              <a:t>The researchers found that using a </a:t>
            </a:r>
            <a:r>
              <a:rPr lang="en-US" altLang="en-US" sz="1400" b="1" dirty="0"/>
              <a:t>hybrid system</a:t>
            </a:r>
            <a:r>
              <a:rPr lang="en-US" altLang="en-US" sz="1400" dirty="0"/>
              <a:t> (mixing two or more recommendation techniques) leads to </a:t>
            </a:r>
            <a:r>
              <a:rPr lang="en-US" altLang="en-US" sz="1400" b="1" dirty="0"/>
              <a:t>more accurate and reliable job suggestions</a:t>
            </a:r>
            <a:r>
              <a:rPr lang="en-US" altLang="en-US" sz="1400" dirty="0"/>
              <a:t>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b="1" dirty="0"/>
              <a:t/>
            </a:r>
            <a:br>
              <a:rPr lang="en-US" altLang="en-US" sz="1400" b="1" dirty="0"/>
            </a:br>
            <a:r>
              <a:rPr lang="en-US" altLang="en-US" sz="1400" b="1" dirty="0" smtClean="0"/>
              <a:t> </a:t>
            </a:r>
            <a:r>
              <a:rPr lang="en-US" altLang="en-US" sz="1400" b="1" dirty="0"/>
              <a:t>2. There is no official benchmark dataset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/>
              <a:t>Currently, there is </a:t>
            </a:r>
            <a:r>
              <a:rPr lang="en-US" altLang="en-US" sz="1400" b="1" dirty="0"/>
              <a:t>no standard public dataset</a:t>
            </a:r>
            <a:r>
              <a:rPr lang="en-US" altLang="en-US" sz="1400" dirty="0"/>
              <a:t> available to properly test and compare job recommendation systems.</a:t>
            </a:r>
            <a:br>
              <a:rPr lang="en-US" altLang="en-US" sz="1400" dirty="0"/>
            </a:br>
            <a:r>
              <a:rPr lang="en-US" altLang="en-US" sz="1400" dirty="0"/>
              <a:t>This makes evaluation and comparison harder for researchers</a:t>
            </a:r>
            <a:r>
              <a:rPr lang="en-US" altLang="en-US" sz="1400" dirty="0" smtClean="0"/>
              <a:t>.</a:t>
            </a:r>
            <a:br>
              <a:rPr lang="en-US" altLang="en-US" sz="1400" dirty="0" smtClean="0"/>
            </a:br>
            <a:r>
              <a:rPr lang="en-US" altLang="en-US" sz="1400" b="1" dirty="0" smtClean="0"/>
              <a:t/>
            </a:r>
            <a:br>
              <a:rPr lang="en-US" altLang="en-US" sz="1400" b="1" dirty="0" smtClean="0"/>
            </a:br>
            <a:r>
              <a:rPr lang="en-US" altLang="en-US" sz="1400" b="1" dirty="0" smtClean="0"/>
              <a:t> </a:t>
            </a:r>
            <a:r>
              <a:rPr lang="en-US" altLang="en-US" sz="1400" b="1" dirty="0"/>
              <a:t>3. Problems in CBF (Content-Based Filtering)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/>
              <a:t>CBF requires </a:t>
            </a:r>
            <a:r>
              <a:rPr lang="en-US" altLang="en-US" sz="1400" b="1" dirty="0"/>
              <a:t>a lot of data preprocessing</a:t>
            </a:r>
            <a:r>
              <a:rPr lang="en-US" altLang="en-US" sz="1400" dirty="0"/>
              <a:t>, because: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Recruiters write job descriptions in </a:t>
            </a:r>
            <a:r>
              <a:rPr lang="en-US" altLang="en-US" sz="1400" b="1" dirty="0"/>
              <a:t>many different formats</a:t>
            </a:r>
            <a:r>
              <a:rPr lang="en-US" altLang="en-US" sz="1400" dirty="0"/>
              <a:t>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Matching the required skills becomes difficult due to inconsistent naming</a:t>
            </a:r>
            <a:r>
              <a:rPr lang="en-US" altLang="en-US" sz="1400" dirty="0" smtClean="0"/>
              <a:t>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b="1" dirty="0" smtClean="0"/>
              <a:t>4</a:t>
            </a:r>
            <a:r>
              <a:rPr lang="en-US" altLang="en-US" sz="1400" b="1" dirty="0"/>
              <a:t>. Mixed results when using Word2Vec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When Word2Vec was used in </a:t>
            </a:r>
            <a:r>
              <a:rPr lang="en-US" altLang="en-US" sz="1400" b="1" dirty="0"/>
              <a:t>CBF</a:t>
            </a:r>
            <a:r>
              <a:rPr lang="en-US" altLang="en-US" sz="1400" dirty="0"/>
              <a:t>, it added </a:t>
            </a:r>
            <a:r>
              <a:rPr lang="en-US" altLang="en-US" sz="1400" b="1" dirty="0"/>
              <a:t>irrelevant skills</a:t>
            </a:r>
            <a:r>
              <a:rPr lang="en-US" altLang="en-US" sz="1400" dirty="0"/>
              <a:t> to user profiles → This caused </a:t>
            </a:r>
            <a:r>
              <a:rPr lang="en-US" altLang="en-US" sz="1400" b="1" dirty="0"/>
              <a:t>false recommendations</a:t>
            </a:r>
            <a:r>
              <a:rPr lang="en-US" altLang="en-US" sz="1400" dirty="0"/>
              <a:t>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400" dirty="0"/>
              <a:t>But when used in </a:t>
            </a:r>
            <a:r>
              <a:rPr lang="en-US" altLang="en-US" sz="1400" b="1" dirty="0"/>
              <a:t>CF</a:t>
            </a:r>
            <a:r>
              <a:rPr lang="en-US" altLang="en-US" sz="1400" dirty="0"/>
              <a:t>, Word2Vec helped improve the understanding of job relationships and gave </a:t>
            </a:r>
            <a:r>
              <a:rPr lang="en-US" altLang="en-US" sz="1400" b="1" dirty="0"/>
              <a:t>better results</a:t>
            </a:r>
            <a:r>
              <a:rPr lang="en-US" altLang="en-US" sz="1400" dirty="0"/>
              <a:t> than basic CF.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</p:spPr>
        <p:txBody>
          <a:bodyPr/>
          <a:lstStyle/>
          <a:p>
            <a:r>
              <a:rPr lang="en-US" sz="4000" dirty="0" smtClean="0">
                <a:solidFill>
                  <a:srgbClr val="FFFF00"/>
                </a:solidFill>
              </a:rPr>
              <a:t>Conclusion and </a:t>
            </a:r>
            <a:r>
              <a:rPr sz="4000" dirty="0" smtClean="0">
                <a:solidFill>
                  <a:srgbClr val="FFFF00"/>
                </a:solidFill>
              </a:rPr>
              <a:t>Next Steps for Implementation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864931"/>
            <a:ext cx="7800308" cy="44896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dirty="0" smtClean="0"/>
              <a:t>5. The </a:t>
            </a:r>
            <a:r>
              <a:rPr lang="en-US" sz="1400" b="1" dirty="0"/>
              <a:t>proposed hybrid system is the best</a:t>
            </a:r>
          </a:p>
          <a:p>
            <a:pPr marL="0" indent="0">
              <a:buNone/>
            </a:pPr>
            <a:r>
              <a:rPr lang="en-US" sz="1400" dirty="0"/>
              <a:t>The best-performing system was a combination </a:t>
            </a:r>
            <a:r>
              <a:rPr lang="en-US" sz="1400" dirty="0" smtClean="0"/>
              <a:t>of: </a:t>
            </a:r>
            <a:r>
              <a:rPr lang="en-US" sz="1400" b="1" dirty="0" smtClean="0"/>
              <a:t>Basic </a:t>
            </a:r>
            <a:r>
              <a:rPr lang="en-US" sz="1400" b="1" dirty="0"/>
              <a:t>CBF</a:t>
            </a:r>
            <a:r>
              <a:rPr lang="en-US" sz="1400" dirty="0"/>
              <a:t> + </a:t>
            </a:r>
            <a:r>
              <a:rPr lang="en-US" sz="1400" b="1" dirty="0"/>
              <a:t>CF with Word2Vec</a:t>
            </a:r>
            <a:endParaRPr lang="en-US" sz="1400" dirty="0"/>
          </a:p>
          <a:p>
            <a:pPr marL="0" indent="0">
              <a:buNone/>
            </a:pPr>
            <a:r>
              <a:rPr lang="en-US" sz="1400" dirty="0"/>
              <a:t>This hybrid approach solved:</a:t>
            </a:r>
          </a:p>
          <a:p>
            <a:r>
              <a:rPr lang="en-US" sz="1400" b="1" dirty="0"/>
              <a:t>Overspecialization</a:t>
            </a:r>
            <a:r>
              <a:rPr lang="en-US" sz="1400" dirty="0"/>
              <a:t> in CBF (recommending similar jobs repeatedly)</a:t>
            </a:r>
          </a:p>
          <a:p>
            <a:r>
              <a:rPr lang="en-US" sz="1400" b="1" dirty="0"/>
              <a:t>Overfitting</a:t>
            </a:r>
            <a:r>
              <a:rPr lang="en-US" sz="1400" dirty="0"/>
              <a:t> in CF (relying too much on old user behavior)</a:t>
            </a:r>
          </a:p>
          <a:p>
            <a:r>
              <a:rPr lang="en-US" sz="1400" dirty="0"/>
              <a:t>🔹 It achieved a </a:t>
            </a:r>
            <a:r>
              <a:rPr lang="en-US" sz="1400" b="1" dirty="0"/>
              <a:t>Recall of 63.97%</a:t>
            </a:r>
            <a:r>
              <a:rPr lang="en-US" sz="1400" dirty="0"/>
              <a:t>, which is a strong result</a:t>
            </a:r>
            <a:r>
              <a:rPr lang="en-US" sz="1400" dirty="0" smtClean="0"/>
              <a:t>.</a:t>
            </a:r>
          </a:p>
          <a:p>
            <a:pPr marL="0" indent="0">
              <a:buNone/>
            </a:pPr>
            <a:r>
              <a:rPr lang="en-US" sz="1400" b="1" dirty="0"/>
              <a:t>6. Limitation: The system doesn't support new users</a:t>
            </a:r>
          </a:p>
          <a:p>
            <a:pPr marL="0" indent="0">
              <a:buNone/>
            </a:pPr>
            <a:r>
              <a:rPr lang="en-US" sz="1400" dirty="0"/>
              <a:t>The system struggles to recommend jobs for </a:t>
            </a:r>
            <a:r>
              <a:rPr lang="en-US" sz="1400" b="1" dirty="0"/>
              <a:t>new users</a:t>
            </a:r>
            <a:r>
              <a:rPr lang="en-US" sz="1400" dirty="0"/>
              <a:t> (cold start problem).</a:t>
            </a:r>
          </a:p>
          <a:p>
            <a:pPr marL="0" indent="0">
              <a:buNone/>
            </a:pPr>
            <a:r>
              <a:rPr lang="en-US" sz="1400" dirty="0"/>
              <a:t>This is because:</a:t>
            </a:r>
          </a:p>
          <a:p>
            <a:pPr lvl="1"/>
            <a:r>
              <a:rPr lang="en-US" sz="1400" dirty="0"/>
              <a:t>It doesn’t use users' </a:t>
            </a:r>
            <a:r>
              <a:rPr lang="en-US" sz="1400" b="1" dirty="0"/>
              <a:t>explicit skills</a:t>
            </a:r>
            <a:r>
              <a:rPr lang="en-US" sz="1400" dirty="0"/>
              <a:t> (like CV data).</a:t>
            </a:r>
          </a:p>
          <a:p>
            <a:pPr lvl="1"/>
            <a:r>
              <a:rPr lang="en-US" sz="1400" dirty="0"/>
              <a:t>And new users haven’t applied to many jobs, so the system cannot learn their preferences.</a:t>
            </a:r>
          </a:p>
          <a:p>
            <a:pPr marL="0" indent="0">
              <a:buNone/>
            </a:pPr>
            <a:endParaRPr lang="en-US" sz="14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 dirty="0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731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6165" y="803700"/>
            <a:ext cx="7055380" cy="1400530"/>
          </a:xfrm>
        </p:spPr>
        <p:txBody>
          <a:bodyPr/>
          <a:lstStyle/>
          <a:p>
            <a:r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8572" y="2683444"/>
            <a:ext cx="6711654" cy="4195481"/>
          </a:xfrm>
        </p:spPr>
        <p:txBody>
          <a:bodyPr/>
          <a:lstStyle/>
          <a:p>
            <a:r>
              <a:rPr dirty="0"/>
              <a:t>Thank You!</a:t>
            </a:r>
          </a:p>
          <a:p>
            <a:r>
              <a:rPr dirty="0"/>
              <a:t>Any Questions?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606</TotalTime>
  <Words>831</Words>
  <Application>Microsoft Office PowerPoint</Application>
  <PresentationFormat>On-screen Show (4:3)</PresentationFormat>
  <Paragraphs>155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 Unicode MS</vt:lpstr>
      <vt:lpstr>Arial</vt:lpstr>
      <vt:lpstr>Century Gothic</vt:lpstr>
      <vt:lpstr>Times New Roman</vt:lpstr>
      <vt:lpstr>Wingdings 3</vt:lpstr>
      <vt:lpstr>Ion</vt:lpstr>
      <vt:lpstr>A Deep Learning Approach to Job Recommendation Analysis with NLP</vt:lpstr>
      <vt:lpstr>Research Information</vt:lpstr>
      <vt:lpstr>Research Objective</vt:lpstr>
      <vt:lpstr>Research Methodology</vt:lpstr>
      <vt:lpstr>Research Methodology</vt:lpstr>
      <vt:lpstr>Data Preprocessing Steps</vt:lpstr>
      <vt:lpstr>Data Description</vt:lpstr>
      <vt:lpstr>Research Results </vt:lpstr>
      <vt:lpstr>Research Results </vt:lpstr>
      <vt:lpstr>Research Results </vt:lpstr>
      <vt:lpstr>Research Results </vt:lpstr>
      <vt:lpstr>Advantages and Disadvantages </vt:lpstr>
      <vt:lpstr>Conclusion and Next Steps for Implementation</vt:lpstr>
      <vt:lpstr>Conclusion and Next Steps for Implementation</vt:lpstr>
      <vt:lpstr>Q&amp;A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Deep Learning Approach to Job Recommendation Analysis with NLP</dc:title>
  <dc:subject/>
  <dc:creator>Moneer Mzayek</dc:creator>
  <cp:keywords/>
  <dc:description>generated using python-pptx</dc:description>
  <cp:lastModifiedBy>Moneer Mzayek</cp:lastModifiedBy>
  <cp:revision>33</cp:revision>
  <dcterms:created xsi:type="dcterms:W3CDTF">2013-01-27T09:14:16Z</dcterms:created>
  <dcterms:modified xsi:type="dcterms:W3CDTF">2025-04-09T12:03:30Z</dcterms:modified>
  <cp:category/>
</cp:coreProperties>
</file>