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6"/>
  </p:notesMasterIdLst>
  <p:sldIdLst>
    <p:sldId id="480" r:id="rId5"/>
    <p:sldId id="303" r:id="rId6"/>
    <p:sldId id="898" r:id="rId7"/>
    <p:sldId id="510" r:id="rId8"/>
    <p:sldId id="812" r:id="rId9"/>
    <p:sldId id="869" r:id="rId10"/>
    <p:sldId id="710" r:id="rId11"/>
    <p:sldId id="870" r:id="rId12"/>
    <p:sldId id="899" r:id="rId13"/>
    <p:sldId id="900" r:id="rId14"/>
    <p:sldId id="902" r:id="rId15"/>
    <p:sldId id="903" r:id="rId16"/>
    <p:sldId id="904" r:id="rId17"/>
    <p:sldId id="871" r:id="rId18"/>
    <p:sldId id="905" r:id="rId19"/>
    <p:sldId id="878" r:id="rId20"/>
    <p:sldId id="906" r:id="rId21"/>
    <p:sldId id="880" r:id="rId22"/>
    <p:sldId id="907" r:id="rId23"/>
    <p:sldId id="873" r:id="rId24"/>
    <p:sldId id="912" r:id="rId25"/>
    <p:sldId id="908" r:id="rId26"/>
    <p:sldId id="909" r:id="rId27"/>
    <p:sldId id="910" r:id="rId28"/>
    <p:sldId id="913" r:id="rId29"/>
    <p:sldId id="872" r:id="rId30"/>
    <p:sldId id="914" r:id="rId31"/>
    <p:sldId id="874" r:id="rId32"/>
    <p:sldId id="915" r:id="rId33"/>
    <p:sldId id="916" r:id="rId34"/>
    <p:sldId id="917" r:id="rId35"/>
    <p:sldId id="918" r:id="rId36"/>
    <p:sldId id="919" r:id="rId37"/>
    <p:sldId id="920" r:id="rId38"/>
    <p:sldId id="921" r:id="rId39"/>
    <p:sldId id="922" r:id="rId40"/>
    <p:sldId id="923" r:id="rId41"/>
    <p:sldId id="924" r:id="rId42"/>
    <p:sldId id="925" r:id="rId43"/>
    <p:sldId id="876" r:id="rId44"/>
    <p:sldId id="926" r:id="rId45"/>
    <p:sldId id="927" r:id="rId46"/>
    <p:sldId id="934" r:id="rId47"/>
    <p:sldId id="928" r:id="rId48"/>
    <p:sldId id="929" r:id="rId49"/>
    <p:sldId id="930" r:id="rId50"/>
    <p:sldId id="931" r:id="rId51"/>
    <p:sldId id="932" r:id="rId52"/>
    <p:sldId id="933" r:id="rId53"/>
    <p:sldId id="605" r:id="rId54"/>
    <p:sldId id="34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98"/>
            <p14:sldId id="510"/>
            <p14:sldId id="812"/>
            <p14:sldId id="869"/>
            <p14:sldId id="710"/>
            <p14:sldId id="870"/>
            <p14:sldId id="899"/>
            <p14:sldId id="900"/>
            <p14:sldId id="902"/>
            <p14:sldId id="903"/>
            <p14:sldId id="904"/>
            <p14:sldId id="871"/>
            <p14:sldId id="905"/>
            <p14:sldId id="878"/>
            <p14:sldId id="906"/>
            <p14:sldId id="880"/>
            <p14:sldId id="907"/>
            <p14:sldId id="873"/>
            <p14:sldId id="912"/>
            <p14:sldId id="908"/>
            <p14:sldId id="909"/>
            <p14:sldId id="910"/>
            <p14:sldId id="913"/>
            <p14:sldId id="872"/>
            <p14:sldId id="914"/>
            <p14:sldId id="874"/>
            <p14:sldId id="915"/>
            <p14:sldId id="916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876"/>
            <p14:sldId id="926"/>
            <p14:sldId id="927"/>
            <p14:sldId id="934"/>
            <p14:sldId id="928"/>
            <p14:sldId id="929"/>
            <p14:sldId id="930"/>
            <p14:sldId id="931"/>
            <p14:sldId id="932"/>
            <p14:sldId id="933"/>
            <p14:sldId id="6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BFC"/>
    <a:srgbClr val="FFFFEB"/>
    <a:srgbClr val="FF3399"/>
    <a:srgbClr val="F371CE"/>
    <a:srgbClr val="EEF7E9"/>
    <a:srgbClr val="FFFFCC"/>
    <a:srgbClr val="9751CB"/>
    <a:srgbClr val="FF00FF"/>
    <a:srgbClr val="DAA600"/>
    <a:srgbClr val="8A3C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061" autoAdjust="0"/>
  </p:normalViewPr>
  <p:slideViewPr>
    <p:cSldViewPr snapToGrid="0">
      <p:cViewPr varScale="1">
        <p:scale>
          <a:sx n="77" d="100"/>
          <a:sy n="77" d="100"/>
        </p:scale>
        <p:origin x="90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5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1.Market (Sales Comparison) Approach</a:t>
          </a: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2. Income Approach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200" b="1" i="0" dirty="0">
              <a:solidFill>
                <a:schemeClr val="tx1"/>
              </a:solidFill>
            </a:rPr>
            <a:t>3. Cost Approach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Valuation Approaches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133735" custScaleY="39190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3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3" custScaleY="49664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3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3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3" custScaleY="47911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3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3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3" custScaleY="53137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3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Direct Capitalization</a:t>
          </a: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200" b="1" i="0" dirty="0">
              <a:solidFill>
                <a:schemeClr val="tx1"/>
              </a:solidFill>
            </a:rPr>
            <a:t>Discounted Cash Flow (DCF)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Income Approach Methods</a:t>
          </a: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133735" custScaleY="39190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2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2" custScaleY="49664" custLinFactNeighborX="-8766" custLinFactNeighborY="-503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2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1" presStyleCnt="2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1" presStyleCnt="2" custScaleY="53137" custLinFactNeighborX="8980" custLinFactNeighborY="44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1" presStyleCnt="2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1" destOrd="0" parTransId="{410A4D59-D838-42D2-9A1A-28F8FD9CE27A}" sibTransId="{04957F26-F073-4215-9DCA-5FD14CABFDC0}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42046530-39D8-4758-A38C-1B73C481A174}" type="presParOf" srcId="{938522C4-AD99-4552-AFA7-BDA73FEA72D4}" destId="{3BD1A2A0-3C4E-468C-A94E-F8ABF69CA440}" srcOrd="2" destOrd="0" presId="urn:microsoft.com/office/officeart/2005/8/layout/orgChart1"/>
    <dgm:cxn modelId="{506B3E00-47C6-4C5D-A917-E33F137E3122}" type="presParOf" srcId="{938522C4-AD99-4552-AFA7-BDA73FEA72D4}" destId="{ECAE72A0-F9FB-401D-A6F8-120FE8693997}" srcOrd="3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1. Operating Cash Flows</a:t>
          </a: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2. Terminal Value (Reversionary Value)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200" b="1" i="0" dirty="0">
              <a:solidFill>
                <a:schemeClr val="tx1"/>
              </a:solidFill>
            </a:rPr>
            <a:t>3. Discount Rate Selection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Components of the DCF Model</a:t>
          </a: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133735" custScaleY="39190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3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3" custScaleY="49664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3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3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3" custScaleY="47911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3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3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3" custScaleY="53137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3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1A2A0-3C4E-468C-A94E-F8ABF69CA440}">
      <dsp:nvSpPr>
        <dsp:cNvPr id="0" name=""/>
        <dsp:cNvSpPr/>
      </dsp:nvSpPr>
      <dsp:spPr>
        <a:xfrm>
          <a:off x="6005784" y="2170370"/>
          <a:ext cx="4239690" cy="1393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4393"/>
              </a:lnTo>
              <a:lnTo>
                <a:pt x="4239690" y="1024393"/>
              </a:lnTo>
              <a:lnTo>
                <a:pt x="4239690" y="139311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5936501" y="2170370"/>
          <a:ext cx="91440" cy="1400459"/>
        </a:xfrm>
        <a:custGeom>
          <a:avLst/>
          <a:gdLst/>
          <a:ahLst/>
          <a:cxnLst/>
          <a:rect l="0" t="0" r="0" b="0"/>
          <a:pathLst>
            <a:path>
              <a:moveTo>
                <a:pt x="69283" y="0"/>
              </a:moveTo>
              <a:lnTo>
                <a:pt x="69283" y="1031732"/>
              </a:lnTo>
              <a:lnTo>
                <a:pt x="45720" y="1031732"/>
              </a:lnTo>
              <a:lnTo>
                <a:pt x="4572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755841" y="2170370"/>
          <a:ext cx="4249942" cy="1400459"/>
        </a:xfrm>
        <a:custGeom>
          <a:avLst/>
          <a:gdLst/>
          <a:ahLst/>
          <a:cxnLst/>
          <a:rect l="0" t="0" r="0" b="0"/>
          <a:pathLst>
            <a:path>
              <a:moveTo>
                <a:pt x="4249942" y="0"/>
              </a:moveTo>
              <a:lnTo>
                <a:pt x="4249942" y="1031732"/>
              </a:lnTo>
              <a:lnTo>
                <a:pt x="0" y="1031732"/>
              </a:lnTo>
              <a:lnTo>
                <a:pt x="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657609" y="1482256"/>
          <a:ext cx="4696349" cy="68811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Valuation Approaches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657609" y="1482256"/>
        <a:ext cx="4696349" cy="688114"/>
      </dsp:txXfrm>
    </dsp:sp>
    <dsp:sp modelId="{97694678-A37C-46CC-A8CA-783C42A8AE40}">
      <dsp:nvSpPr>
        <dsp:cNvPr id="0" name=""/>
        <dsp:cNvSpPr/>
      </dsp:nvSpPr>
      <dsp:spPr>
        <a:xfrm>
          <a:off x="0" y="3570830"/>
          <a:ext cx="3511683" cy="872021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1.Market (Sales Comparison) Approach</a:t>
          </a:r>
        </a:p>
      </dsp:txBody>
      <dsp:txXfrm>
        <a:off x="0" y="3570830"/>
        <a:ext cx="3511683" cy="872021"/>
      </dsp:txXfrm>
    </dsp:sp>
    <dsp:sp modelId="{9564A198-A897-487B-9FC3-7E19F171EFC8}">
      <dsp:nvSpPr>
        <dsp:cNvPr id="0" name=""/>
        <dsp:cNvSpPr/>
      </dsp:nvSpPr>
      <dsp:spPr>
        <a:xfrm>
          <a:off x="4226379" y="3570830"/>
          <a:ext cx="3511683" cy="841241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2. Income Approach</a:t>
          </a:r>
        </a:p>
      </dsp:txBody>
      <dsp:txXfrm>
        <a:off x="4226379" y="3570830"/>
        <a:ext cx="3511683" cy="841241"/>
      </dsp:txXfrm>
    </dsp:sp>
    <dsp:sp modelId="{29DF606C-C783-4F55-8476-F1AFA9D54F74}">
      <dsp:nvSpPr>
        <dsp:cNvPr id="0" name=""/>
        <dsp:cNvSpPr/>
      </dsp:nvSpPr>
      <dsp:spPr>
        <a:xfrm>
          <a:off x="8489633" y="3563490"/>
          <a:ext cx="3511683" cy="933001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>
              <a:solidFill>
                <a:schemeClr val="tx1"/>
              </a:solidFill>
            </a:rPr>
            <a:t>3. Cost Approach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8489633" y="3563490"/>
        <a:ext cx="3511683" cy="9330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1A2A0-3C4E-468C-A94E-F8ABF69CA440}">
      <dsp:nvSpPr>
        <dsp:cNvPr id="0" name=""/>
        <dsp:cNvSpPr/>
      </dsp:nvSpPr>
      <dsp:spPr>
        <a:xfrm>
          <a:off x="5609002" y="821693"/>
          <a:ext cx="2768716" cy="7977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323"/>
              </a:lnTo>
              <a:lnTo>
                <a:pt x="2768716" y="379323"/>
              </a:lnTo>
              <a:lnTo>
                <a:pt x="2768716" y="79773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2848813" y="821693"/>
          <a:ext cx="2760188" cy="786840"/>
        </a:xfrm>
        <a:custGeom>
          <a:avLst/>
          <a:gdLst/>
          <a:ahLst/>
          <a:cxnLst/>
          <a:rect l="0" t="0" r="0" b="0"/>
          <a:pathLst>
            <a:path>
              <a:moveTo>
                <a:pt x="2760188" y="0"/>
              </a:moveTo>
              <a:lnTo>
                <a:pt x="2760188" y="368424"/>
              </a:lnTo>
              <a:lnTo>
                <a:pt x="0" y="368424"/>
              </a:lnTo>
              <a:lnTo>
                <a:pt x="0" y="78684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2944391" y="40849"/>
          <a:ext cx="5329221" cy="780843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Income Approach Methods</a:t>
          </a:r>
        </a:p>
      </dsp:txBody>
      <dsp:txXfrm>
        <a:off x="2944391" y="40849"/>
        <a:ext cx="5329221" cy="780843"/>
      </dsp:txXfrm>
    </dsp:sp>
    <dsp:sp modelId="{97694678-A37C-46CC-A8CA-783C42A8AE40}">
      <dsp:nvSpPr>
        <dsp:cNvPr id="0" name=""/>
        <dsp:cNvSpPr/>
      </dsp:nvSpPr>
      <dsp:spPr>
        <a:xfrm>
          <a:off x="856358" y="1608533"/>
          <a:ext cx="3984911" cy="989533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Direct Capitalization</a:t>
          </a:r>
        </a:p>
      </dsp:txBody>
      <dsp:txXfrm>
        <a:off x="856358" y="1608533"/>
        <a:ext cx="3984911" cy="989533"/>
      </dsp:txXfrm>
    </dsp:sp>
    <dsp:sp modelId="{29DF606C-C783-4F55-8476-F1AFA9D54F74}">
      <dsp:nvSpPr>
        <dsp:cNvPr id="0" name=""/>
        <dsp:cNvSpPr/>
      </dsp:nvSpPr>
      <dsp:spPr>
        <a:xfrm>
          <a:off x="6385263" y="1619432"/>
          <a:ext cx="3984911" cy="1058731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>
              <a:solidFill>
                <a:schemeClr val="tx1"/>
              </a:solidFill>
            </a:rPr>
            <a:t>Discounted Cash Flow (DCF)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6385263" y="1619432"/>
        <a:ext cx="3984911" cy="10587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1A2A0-3C4E-468C-A94E-F8ABF69CA440}">
      <dsp:nvSpPr>
        <dsp:cNvPr id="0" name=""/>
        <dsp:cNvSpPr/>
      </dsp:nvSpPr>
      <dsp:spPr>
        <a:xfrm>
          <a:off x="6005784" y="922645"/>
          <a:ext cx="4239690" cy="901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2813"/>
              </a:lnTo>
              <a:lnTo>
                <a:pt x="4239690" y="532813"/>
              </a:lnTo>
              <a:lnTo>
                <a:pt x="4239690" y="90154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5936501" y="922645"/>
          <a:ext cx="91440" cy="993300"/>
        </a:xfrm>
        <a:custGeom>
          <a:avLst/>
          <a:gdLst/>
          <a:ahLst/>
          <a:cxnLst/>
          <a:rect l="0" t="0" r="0" b="0"/>
          <a:pathLst>
            <a:path>
              <a:moveTo>
                <a:pt x="69283" y="0"/>
              </a:moveTo>
              <a:lnTo>
                <a:pt x="69283" y="624573"/>
              </a:lnTo>
              <a:lnTo>
                <a:pt x="45720" y="624573"/>
              </a:lnTo>
              <a:lnTo>
                <a:pt x="45720" y="99330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755841" y="922645"/>
          <a:ext cx="4249942" cy="962520"/>
        </a:xfrm>
        <a:custGeom>
          <a:avLst/>
          <a:gdLst/>
          <a:ahLst/>
          <a:cxnLst/>
          <a:rect l="0" t="0" r="0" b="0"/>
          <a:pathLst>
            <a:path>
              <a:moveTo>
                <a:pt x="4249942" y="0"/>
              </a:moveTo>
              <a:lnTo>
                <a:pt x="4249942" y="593793"/>
              </a:lnTo>
              <a:lnTo>
                <a:pt x="0" y="593793"/>
              </a:lnTo>
              <a:lnTo>
                <a:pt x="0" y="96252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657609" y="234531"/>
          <a:ext cx="4696349" cy="68811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Components of the DCF Model</a:t>
          </a:r>
        </a:p>
      </dsp:txBody>
      <dsp:txXfrm>
        <a:off x="3657609" y="234531"/>
        <a:ext cx="4696349" cy="688114"/>
      </dsp:txXfrm>
    </dsp:sp>
    <dsp:sp modelId="{97694678-A37C-46CC-A8CA-783C42A8AE40}">
      <dsp:nvSpPr>
        <dsp:cNvPr id="0" name=""/>
        <dsp:cNvSpPr/>
      </dsp:nvSpPr>
      <dsp:spPr>
        <a:xfrm>
          <a:off x="0" y="1885165"/>
          <a:ext cx="3511683" cy="872021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1. Operating Cash Flows</a:t>
          </a:r>
        </a:p>
      </dsp:txBody>
      <dsp:txXfrm>
        <a:off x="0" y="1885165"/>
        <a:ext cx="3511683" cy="872021"/>
      </dsp:txXfrm>
    </dsp:sp>
    <dsp:sp modelId="{9564A198-A897-487B-9FC3-7E19F171EFC8}">
      <dsp:nvSpPr>
        <dsp:cNvPr id="0" name=""/>
        <dsp:cNvSpPr/>
      </dsp:nvSpPr>
      <dsp:spPr>
        <a:xfrm>
          <a:off x="4226379" y="1915945"/>
          <a:ext cx="3511683" cy="841241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2. Terminal Value (Reversionary Value)</a:t>
          </a:r>
        </a:p>
      </dsp:txBody>
      <dsp:txXfrm>
        <a:off x="4226379" y="1915945"/>
        <a:ext cx="3511683" cy="841241"/>
      </dsp:txXfrm>
    </dsp:sp>
    <dsp:sp modelId="{29DF606C-C783-4F55-8476-F1AFA9D54F74}">
      <dsp:nvSpPr>
        <dsp:cNvPr id="0" name=""/>
        <dsp:cNvSpPr/>
      </dsp:nvSpPr>
      <dsp:spPr>
        <a:xfrm>
          <a:off x="8489633" y="1824185"/>
          <a:ext cx="3511683" cy="933001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>
              <a:solidFill>
                <a:schemeClr val="tx1"/>
              </a:solidFill>
            </a:rPr>
            <a:t>3. Discount Rate Selection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8489633" y="1824185"/>
        <a:ext cx="3511683" cy="9330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CBC35-FCB6-948B-633E-9BA2F89B3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D20E3B-B51A-63F1-6344-63464EBF67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87CAA4-C1F8-692F-3271-58C48B6A10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D8F01B-9CAD-3E52-47FE-BF90116733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8702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3CDD2-43C9-13B5-3444-F305709CD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D8FA1C-5580-3065-1BB8-F6F9608C77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9D19CF-881D-EDAF-FF2C-8A12F1633C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151E2-DE5E-8828-851D-8D3B88553B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8463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57744-FBE8-79BB-E83C-507ED091C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13E89E-44AD-8F6B-6EE0-232511C19C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056265-EB0C-BB91-A977-2ED6987487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BA510C-CA64-5C7C-50D5-F8EC6F074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208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296EB-E870-4941-50C8-23076788A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A34173-DC85-F2D0-3CF4-2A6AC579A3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F0B49D-9805-89F9-2062-79D5F380F4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9947C-711D-1356-C080-4B5E4C152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140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F449B-F2D1-FB60-6074-AC2A9968D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D1FFE2-770F-EB7F-55A4-F9BC467EE4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FAA3C6-52AC-60E9-D626-E381B2825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6401B1-3A38-B014-D610-DF0BF4DB81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099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0FBA8-8A1F-8823-4539-2037340878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270576-E543-2816-4B77-A9E55E0A5A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66CBAA-F7FC-14AF-BF77-B6DEE01FE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DFC2F-A971-206B-5A64-657995F3BE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15085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60AD0-5804-EC93-6422-F509B89FE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E6B741-F283-F4E1-81DE-004CA01FF8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7D86AA-5C8B-8E15-EA61-D32A7A1694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12028-614E-E845-5117-FF0E310CB9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11375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37984-A0CB-B6DC-75CD-A234A3A73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8D0E6D-49A6-5BBA-AEF7-895AE4509E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E37537-75DF-2D56-B2E5-8BAC1FEC9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D4F03D-BDDE-75C7-915A-A498DE52AE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7447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BF991-2049-3C50-FA8A-7FB97ECF9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C13E88-F1AC-B12D-60B4-20FB3B638F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6F544E-6354-81B0-9078-C9921F65DE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ECD677-F3CA-91F1-9297-46298A2545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0193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6EBCB1-5EEA-7D4E-E9F2-0FCBD89D60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70B1B5-5491-3968-95B0-33049A8ED6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C8EBED-8173-E4F8-F68C-3C66733A0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C84B01-869D-0BD5-A8CA-B373D50F15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89512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78576-B263-C0CA-70CA-BFE498547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101A21-EC12-5334-3D73-9D72EA98B5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EB8B7E-E599-6E59-CE08-C029488F68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A7845A-B904-042A-1BA8-F234E49BDC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77713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DB182-94B0-72F4-2098-A588E085B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2D9FE-68E3-5699-0ABB-94F1E87776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296917-5A26-7A52-DD0A-9E3EBBFBCE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83402-6C07-A4FE-D2E1-6D767DE8BA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88016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106B8-5BB0-A8AF-F8FE-9F1FEF089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054AFD-1148-27F0-6F1D-0F9CBF8AEB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629BD-5E18-1849-653C-7A39EB6949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D6D287-6B41-BB0F-47FE-E215777724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71335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BC5224-8FCF-4BC3-321C-64D2EE014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E8F2-0D78-7F96-4586-469A364486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90CD67-154E-ED5C-9D4A-385FB31B78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2B2468-0A4A-C93C-A90A-6C6EF40FE3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1440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5E7B5-562C-FC30-65E9-0C61906C5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73E4C9-9C64-3C16-6D8B-B724CC584F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E8DD56-EE03-DB24-52D6-712C593257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E6BFBE-1957-243C-ABE1-2259DC0EB7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4684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9D9A3-7CB3-7390-FA2F-BF6794E9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BCFA59-FDC9-E45A-679A-ACC6D55EA6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D41EE0-A678-C525-946B-539528D8E8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6DC094-1A5E-AA26-CB50-5B86F3D6D8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67516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3D274F-8AE2-6507-DB83-39E12082F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2C221-CA54-1F06-43C8-0C988C1F3A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C13F64-BEF6-4C84-9A63-57A889DD6D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D17A3B-8093-9B47-4FF3-B5CB14159E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13055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332C45-3085-237A-FCE1-11EE85FBA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B383FB-ED0F-CE25-B264-FDEE50A354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00E9C8-316F-0F6C-A9B6-9F0A28EFF4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00ED6A-F537-F628-2D87-9EFEADEE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34298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4F9888-A517-2CBD-E6BD-CA2BAF3C5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1DD312-A0A8-57C9-F359-B9B071EE35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B5B097-2CC6-AF2D-BE46-A943D3CE3B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B8055-E287-DBA0-23E2-811BECB314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79795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42A2C-07AB-ECE5-F965-B641E31D6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E4A537-CB6F-26B3-D6FD-402613ECEB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1F7243-9276-53EC-8529-C58B0D669D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5E2B60-B4CB-4980-ABD2-390785968B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0851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96E76-E6D3-2E47-5503-E3E32C0EC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B4413F-C6D3-E771-6648-4973F6F8F4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BA4F80-41CC-6B0E-775B-E8D7212AF1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60A6C4-91A5-D9BC-6B2B-4094C8BBE4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4919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678A0-5FAC-4089-568E-CD4516D85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E4D38D-D225-CCEC-9390-14DB71BB20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B66F47-889C-99AD-162C-0876000A6A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6E012A-8D73-4D2A-2984-0ACC64513C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55579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941CF-D242-7137-6FA5-08416CD26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A65D69-156F-36C8-BE61-C92A429AB8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D8D13F-7CD5-D2C7-DC49-018009A053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960BB-F47B-FAA4-B693-BB335A1E93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92864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6D8C7-9A48-781D-8557-0437797AA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7976D2-FB49-83F6-2BFE-B3E75F9F7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6D217A-BB84-A998-9DF7-5C895CEAEF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336CD6-5454-E6AA-B15E-0493922748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92920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6C62FC-FC0E-42DE-7679-5EBEBFB36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BEAB5E-2104-D003-58A1-3B46471322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E7F61F-15C7-2428-A8A0-B7E783593C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EC268-0EC7-6A11-27C5-1903C6010A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65932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A2755D-2BAD-DDED-88FD-3240211C1A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21A950-A8BB-B0FE-1FEE-134D18219C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6C397D-DBAE-3907-6513-93285A3A5B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C305C8-2461-2757-F5C0-8B8339260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319901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77A650-D0BB-878B-B25E-0F055B0FD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8A4DBD-77C6-54A2-DF9A-3F371E941B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54053F-6246-B4E6-0D0C-13F67F15C2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D32B20-1AB2-F205-B16A-0E74EEC40A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93080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B9BAE-0175-4B78-1AC7-99AF4F2C8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73E710-824A-49F9-532D-2D9322B91B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91D6D8-7020-143D-4205-C5A48B18F9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D9057B-4829-43D6-E06C-CB3E565D45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76013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0F679-CF05-7941-5F70-D6F864645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2AB76D-D09E-56B2-F395-A2D561F732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49EBF2-9329-1D98-CAC1-0EACFD59DA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461448-1FD2-C8EE-E267-4B3FAC6964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38923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084762-05F5-3CC0-6B87-DD85A400F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B0BA09-7A6C-E1EF-C964-9D703A413C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3A5906-F137-3B5B-F39D-023E3E8E9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FB5BAB-90D4-548B-917C-BEC49415B2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267322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69A5D4-23D1-D563-57AA-0646B35C2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BAD214-D703-2EA7-9A42-05F3FC25F3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062202-8D72-471E-ECBC-17B4DF1C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49C0E1-E071-1946-8BC1-21452F2C22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5093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BDDAB-EAC4-FDF9-6DF4-66B680AE9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87AA9A-ED1A-8FB0-CBB3-C5FA37FA09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3DE3C3-A4FC-6ED4-43D5-B39B002BB6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27F1B-FE91-A8AA-B29B-EA6C3FB254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30844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A4E75B-6409-0D2A-19C9-68DEF3855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336617-1FF0-DB7D-7578-A1B385A2DE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DE9076-4265-D9A6-554E-057D307D58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2BAC1-D926-D13E-C90B-B2D4400126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901242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B1CE0-2EA6-6FD4-198C-D42135F69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A07C69-86E1-CDD2-7168-486693E27B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D748AB-C8A9-FE2B-8C05-7D31871332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FB9387-BDBD-D6C3-360B-E1BD37B5D6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4316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A66F40-F28B-0094-8D48-DC9E9882A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DA720C-C5B1-D169-60CC-4F91CDB79A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DE6653-D16D-033B-CB50-85492E7E94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CE4921-22FF-706B-B745-28F305249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59558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B711B-722A-7CD0-BB90-43C0267F2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A72191-E437-77B6-666C-9F0E997B6F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AD6241-8612-477A-32D4-DCE2507CC9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6B1D48-E1E5-77CF-1992-8484D3F868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222007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5A317-1D98-06A3-5F2E-916A5C524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CE9CDE-4FD6-3CBD-FA01-36B77F9D98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07B204-226A-7EDD-50C6-9E94DB7A08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CAD9C7-AF59-5CDF-7002-1159DC2B14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586207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2E2CE-6C5C-4362-F622-427E2F109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199759-0B0A-DA56-FE92-886312BD0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50CE8A-D55E-7D10-32EE-A2960E4C40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8AFDB8-6B70-06BE-5AE3-501A546C16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415179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F4259-19BC-C0E8-903C-44C0D2335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B20C09-BAE3-A2BE-BB16-320099F5B6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C7B5C4-D3CD-B87A-44B8-0C73FA05C3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7ED254-5B62-052E-70C5-F5DF8ED2B1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008258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859839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406033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B3C83-F541-3E3C-C35A-EF6056FBB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265C31-0837-9F17-813B-2069F80F79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F5E013-B2AC-BB6B-D41F-BC1F8A5D37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C06916-EECC-E219-D946-54937674E2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288536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F449B-F2D1-FB60-6074-AC2A9968D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D1FFE2-770F-EB7F-55A4-F9BC467EE4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FAA3C6-52AC-60E9-D626-E381B2825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6401B1-3A38-B014-D610-DF0BF4DB81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09916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29F3B-0C6B-5182-9AC9-3D70ED33F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9DF90D-3E41-0748-D71C-BFCBBFA750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F02C0C-8197-A2B9-E86F-5F25050DC4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B18D03-48BE-4352-2994-8EF4527F2B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276341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19D37-8A82-51AF-8128-85675DBE9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A07843-8946-DE1A-43F1-EA183F1DA5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9557A1-085A-D70D-4E6B-BE476D6CCE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C4FEC0-F280-32D0-F415-5B8B33C3F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230004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DE3504-0B8F-7EA8-B31D-5B9D04DB4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EB058F-96B6-2A68-CE65-EC13C01E82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E05566-ED94-E288-2AD6-F32A70CD8B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F1C97B-DC63-DCFE-94CF-ACD59C0E9A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398510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FC711E-7A3A-8B73-7ECC-D8ADAB9B5EF0}"/>
              </a:ext>
            </a:extLst>
          </p:cNvPr>
          <p:cNvSpPr txBox="1"/>
          <p:nvPr/>
        </p:nvSpPr>
        <p:spPr>
          <a:xfrm>
            <a:off x="1105449" y="5135771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079E99-A954-D9D9-5FD8-D7A0F6333C70}"/>
              </a:ext>
            </a:extLst>
          </p:cNvPr>
          <p:cNvSpPr txBox="1"/>
          <p:nvPr/>
        </p:nvSpPr>
        <p:spPr>
          <a:xfrm>
            <a:off x="6870366" y="4740109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079FC2-9622-1ABC-2868-E40B8EAEA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9580CD4-C9A2-66DD-9DC4-C8DC164BC5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237250C-FF5B-FB80-F8C8-D76256131E5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B528880-8644-6329-E61F-ECA0C4A7A750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2E84A08-BF12-AA47-9FA6-82DEADC27D7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3043090-0CA2-42CF-2927-7E63C24DA9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96CCB1-F7BE-9187-057F-1A68676B24C3}"/>
              </a:ext>
            </a:extLst>
          </p:cNvPr>
          <p:cNvSpPr txBox="1"/>
          <p:nvPr/>
        </p:nvSpPr>
        <p:spPr>
          <a:xfrm>
            <a:off x="4262946" y="1180686"/>
            <a:ext cx="6315829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Main Valuation Approaches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B3FCCF-F3D2-B95A-3184-93D293612148}"/>
              </a:ext>
            </a:extLst>
          </p:cNvPr>
          <p:cNvSpPr txBox="1"/>
          <p:nvPr/>
        </p:nvSpPr>
        <p:spPr>
          <a:xfrm>
            <a:off x="4101329" y="1949061"/>
            <a:ext cx="6738453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0DCAD1-9DCE-FA66-DC57-CBC34283A6D6}"/>
              </a:ext>
            </a:extLst>
          </p:cNvPr>
          <p:cNvSpPr txBox="1"/>
          <p:nvPr/>
        </p:nvSpPr>
        <p:spPr>
          <a:xfrm>
            <a:off x="5248136" y="251006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Combining between Valuation Approaches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CB2590-3ADB-5F0E-E914-39097A51436A}"/>
              </a:ext>
            </a:extLst>
          </p:cNvPr>
          <p:cNvSpPr txBox="1"/>
          <p:nvPr/>
        </p:nvSpPr>
        <p:spPr>
          <a:xfrm>
            <a:off x="4291033" y="3322370"/>
            <a:ext cx="6274856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(Sales Comparison) Approach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699BB52-CB70-3182-6618-C5BC07772936}"/>
              </a:ext>
            </a:extLst>
          </p:cNvPr>
          <p:cNvSpPr txBox="1"/>
          <p:nvPr/>
        </p:nvSpPr>
        <p:spPr>
          <a:xfrm>
            <a:off x="2007417" y="4124702"/>
            <a:ext cx="8177165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According to the Three International Standards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F8E82E-01C9-8950-83E9-73B9C42CBDB9}"/>
              </a:ext>
            </a:extLst>
          </p:cNvPr>
          <p:cNvSpPr txBox="1"/>
          <p:nvPr/>
        </p:nvSpPr>
        <p:spPr>
          <a:xfrm>
            <a:off x="3406761" y="4760105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Economic Principles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B84B71-5AE1-0FCC-7EE0-1232A6C72819}"/>
              </a:ext>
            </a:extLst>
          </p:cNvPr>
          <p:cNvSpPr txBox="1"/>
          <p:nvPr/>
        </p:nvSpPr>
        <p:spPr>
          <a:xfrm>
            <a:off x="4480193" y="5545836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2022F6-C4BE-B628-F424-06F34BA8CA49}"/>
              </a:ext>
            </a:extLst>
          </p:cNvPr>
          <p:cNvSpPr txBox="1"/>
          <p:nvPr/>
        </p:nvSpPr>
        <p:spPr>
          <a:xfrm>
            <a:off x="5757237" y="627455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>
                <a:tab pos="4973638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Limitations and Challenges in the Market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611C5C-62A8-AB7B-8C1D-85FE30373837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Recap - Lecture 6</a:t>
            </a:r>
          </a:p>
        </p:txBody>
      </p:sp>
    </p:spTree>
    <p:extLst>
      <p:ext uri="{BB962C8B-B14F-4D97-AF65-F5344CB8AC3E}">
        <p14:creationId xmlns:p14="http://schemas.microsoft.com/office/powerpoint/2010/main" val="377860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F5BC37-AE8C-DE99-9E55-F78A78C63B18}"/>
              </a:ext>
            </a:extLst>
          </p:cNvPr>
          <p:cNvSpPr txBox="1"/>
          <p:nvPr/>
        </p:nvSpPr>
        <p:spPr>
          <a:xfrm>
            <a:off x="4853415" y="54764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597868" y="1008017"/>
            <a:ext cx="8417320" cy="619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Income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Definition According to the Three International Standards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Principles of the Income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Conditions for Applying the Income Approach</a:t>
            </a:r>
            <a:endParaRPr lang="ar-SY" sz="2000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Suitability for the Application of the Income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Income Approach Methods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Challenges and Mitigation Measures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Cost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Definition According to the Three International Standards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Core Concept of the Cost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Principles of the Cost Approach</a:t>
            </a:r>
            <a:endParaRPr lang="ar-SY" sz="2000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is the Cost Approach Applied?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F26F5-7043-189D-9170-2E5399F22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3D33BF4-B2D3-85DB-7070-E37E4BF40EF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42566C-1001-46E0-7024-FCF5BCC3C2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CC98E9-9AA9-26BA-995D-668BDD0014D8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AFA7F34D-43C0-6964-DCC5-FD6EBE6EFD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532263"/>
              </p:ext>
            </p:extLst>
          </p:nvPr>
        </p:nvGraphicFramePr>
        <p:xfrm>
          <a:off x="197051" y="-13236"/>
          <a:ext cx="12011569" cy="5252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3026718A-33FC-988B-BD02-F4483B2637D1}"/>
              </a:ext>
            </a:extLst>
          </p:cNvPr>
          <p:cNvGrpSpPr/>
          <p:nvPr/>
        </p:nvGrpSpPr>
        <p:grpSpPr>
          <a:xfrm>
            <a:off x="576627" y="4638382"/>
            <a:ext cx="2689875" cy="2109380"/>
            <a:chOff x="4092132" y="2238473"/>
            <a:chExt cx="4519218" cy="1403634"/>
          </a:xfrm>
          <a:solidFill>
            <a:srgbClr val="FFE1FF"/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F420928-4DB0-156A-8C75-3408B768425B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82CD04F-38C4-8C88-5BF4-42D50C9F6777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This approach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is based on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comparing the subject property with similar properties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that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have been sold in the market.</a:t>
              </a:r>
              <a:endParaRPr lang="en-US" sz="24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076E58-878D-B13E-B18E-154E3AEB36E5}"/>
              </a:ext>
            </a:extLst>
          </p:cNvPr>
          <p:cNvGrpSpPr/>
          <p:nvPr/>
        </p:nvGrpSpPr>
        <p:grpSpPr>
          <a:xfrm>
            <a:off x="4719215" y="4638382"/>
            <a:ext cx="2689875" cy="2109380"/>
            <a:chOff x="4092132" y="2238473"/>
            <a:chExt cx="4519218" cy="1403634"/>
          </a:xfrm>
          <a:solidFill>
            <a:srgbClr val="EBFFFF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2ABBC24-BC54-455B-6CCC-1E294D1A7CDB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DC099C6-E12E-F0B5-EEAC-E0044AD0B763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This approach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converts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expected future cash flows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into a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 present value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through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 capitalization or discounting techniques.</a:t>
              </a:r>
              <a:endParaRPr lang="en-US" sz="2400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914DB0B-3E7E-8D3A-26BD-353710FB4326}"/>
              </a:ext>
            </a:extLst>
          </p:cNvPr>
          <p:cNvGrpSpPr/>
          <p:nvPr/>
        </p:nvGrpSpPr>
        <p:grpSpPr>
          <a:xfrm>
            <a:off x="9321694" y="4725265"/>
            <a:ext cx="2689875" cy="2109380"/>
            <a:chOff x="4092132" y="2238473"/>
            <a:chExt cx="4519218" cy="1403634"/>
          </a:xfrm>
          <a:solidFill>
            <a:srgbClr val="ADF9B6"/>
          </a:solidFill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9A98C60-4123-F50A-B5A3-1E2B832F2709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49CC1ED-D120-C23C-BCEF-6D8BAC995587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This approach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is based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on estimating the cost of constructing a comparable asset, less depreciation.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310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010E19-8623-99FA-1D24-98FA785A3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B66809E-5DFF-C707-6C1C-1419DDE9E52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CC9DC3E-10B6-37B7-28D6-B8ECF819EB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0288B5-79CE-1EA4-40C7-3D79BFEA94E1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FE1D59-5236-E589-2D23-B9151DF74A95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According to the Three International Standards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09177603-3BB1-1E11-838C-A8EE6BC9EE79}"/>
              </a:ext>
            </a:extLst>
          </p:cNvPr>
          <p:cNvSpPr/>
          <p:nvPr/>
        </p:nvSpPr>
        <p:spPr>
          <a:xfrm>
            <a:off x="2215602" y="1520093"/>
            <a:ext cx="9795966" cy="13173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income approach is one of the valuation approaches that provides an indication of value by converting future cash flows into a single present value, where value is estimated using capitalization or discounted cash flow techniques.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Star: 10 Points 15">
            <a:extLst>
              <a:ext uri="{FF2B5EF4-FFF2-40B4-BE49-F238E27FC236}">
                <a16:creationId xmlns:a16="http://schemas.microsoft.com/office/drawing/2014/main" id="{EA01FA36-C205-DE8C-DBDD-BEEC084E940C}"/>
              </a:ext>
            </a:extLst>
          </p:cNvPr>
          <p:cNvSpPr/>
          <p:nvPr/>
        </p:nvSpPr>
        <p:spPr>
          <a:xfrm>
            <a:off x="148779" y="1637302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IVS 2024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FDB098B1-AA6D-E49B-DB41-34270A58D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tar: 10 Points 6">
            <a:extLst>
              <a:ext uri="{FF2B5EF4-FFF2-40B4-BE49-F238E27FC236}">
                <a16:creationId xmlns:a16="http://schemas.microsoft.com/office/drawing/2014/main" id="{6870C51E-4614-D985-7D90-EEE31F09EA30}"/>
              </a:ext>
            </a:extLst>
          </p:cNvPr>
          <p:cNvSpPr/>
          <p:nvPr/>
        </p:nvSpPr>
        <p:spPr>
          <a:xfrm>
            <a:off x="148777" y="3318898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RICS Red Book 2023</a:t>
            </a: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CD35F3B9-7B6E-339A-75B1-3620E207FCB1}"/>
              </a:ext>
            </a:extLst>
          </p:cNvPr>
          <p:cNvSpPr/>
          <p:nvPr/>
        </p:nvSpPr>
        <p:spPr>
          <a:xfrm>
            <a:off x="2215601" y="3115691"/>
            <a:ext cx="9795966" cy="13173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income approach is defined as a method by which expected future amounts or cash flows are converted into a present capital value using direct capitalization techniques or discounted cash flow (DCF) models.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Star: 10 Points 11">
            <a:extLst>
              <a:ext uri="{FF2B5EF4-FFF2-40B4-BE49-F238E27FC236}">
                <a16:creationId xmlns:a16="http://schemas.microsoft.com/office/drawing/2014/main" id="{4D3B0C16-5F58-D736-2D20-26110344D4FB}"/>
              </a:ext>
            </a:extLst>
          </p:cNvPr>
          <p:cNvSpPr/>
          <p:nvPr/>
        </p:nvSpPr>
        <p:spPr>
          <a:xfrm>
            <a:off x="148777" y="4873463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EVS 2020 – TEGOVA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065E1625-DE92-3DBB-F5A2-3F3FC1A55BCB}"/>
              </a:ext>
            </a:extLst>
          </p:cNvPr>
          <p:cNvSpPr/>
          <p:nvPr/>
        </p:nvSpPr>
        <p:spPr>
          <a:xfrm>
            <a:off x="2215600" y="4643653"/>
            <a:ext cx="9795966" cy="13173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income approach is defined as a valuation method based on estimating the present value of income or future cash flows expected to be generated from the property.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72A9BE1-9058-BD74-B2AC-39857A4872AE}"/>
              </a:ext>
            </a:extLst>
          </p:cNvPr>
          <p:cNvSpPr txBox="1"/>
          <p:nvPr/>
        </p:nvSpPr>
        <p:spPr>
          <a:xfrm>
            <a:off x="1038386" y="6190835"/>
            <a:ext cx="10973180" cy="531674"/>
          </a:xfrm>
          <a:prstGeom prst="horizontalScroll">
            <a:avLst/>
          </a:prstGeom>
          <a:solidFill>
            <a:srgbClr val="EEF7E9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rgbClr val="002060"/>
                </a:solidFill>
              </a:rPr>
              <a:t>Property Value Today=Present Value of All Future Cash Flows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66512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7" grpId="0" animBg="1"/>
      <p:bldP spid="8" grpId="0" animBg="1"/>
      <p:bldP spid="12" grpId="0" animBg="1"/>
      <p:bldP spid="13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235FB-B6E2-3C9B-2415-6EF1459C5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49C7428-B500-19AD-C3D1-123BA768841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AD6183-7EE5-419E-0A9C-3BEF9A2FA7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6C0711-0187-E44E-9B15-1EA100B52EAE}"/>
              </a:ext>
            </a:extLst>
          </p:cNvPr>
          <p:cNvSpPr txBox="1"/>
          <p:nvPr/>
        </p:nvSpPr>
        <p:spPr>
          <a:xfrm>
            <a:off x="5200497" y="524820"/>
            <a:ext cx="3088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79F83-9248-079A-0365-DD87857B673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the Income Approach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C61077F-A19E-EF21-DBEB-1E4C91B98FE2}"/>
              </a:ext>
            </a:extLst>
          </p:cNvPr>
          <p:cNvSpPr txBox="1"/>
          <p:nvPr/>
        </p:nvSpPr>
        <p:spPr>
          <a:xfrm>
            <a:off x="3075630" y="2067233"/>
            <a:ext cx="6478293" cy="460126"/>
          </a:xfrm>
          <a:prstGeom prst="rect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Principle 1: Time Value of Money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ED2067-49E5-F06E-8E2E-5EC944BE2D0F}"/>
              </a:ext>
            </a:extLst>
          </p:cNvPr>
          <p:cNvSpPr txBox="1"/>
          <p:nvPr/>
        </p:nvSpPr>
        <p:spPr>
          <a:xfrm>
            <a:off x="3075629" y="3037338"/>
            <a:ext cx="6478293" cy="460126"/>
          </a:xfrm>
          <a:prstGeom prst="rect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Principle 2: Anticipation of Future Benefits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E5BBC6B7-5355-010B-41CC-1F1E5BBE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C04099-EAE0-09A1-68FD-6F1AD5AF3815}"/>
              </a:ext>
            </a:extLst>
          </p:cNvPr>
          <p:cNvSpPr txBox="1"/>
          <p:nvPr/>
        </p:nvSpPr>
        <p:spPr>
          <a:xfrm>
            <a:off x="3075629" y="3979030"/>
            <a:ext cx="6478293" cy="460126"/>
          </a:xfrm>
          <a:prstGeom prst="rect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Principle 3: Risk–Return Relationship</a:t>
            </a:r>
          </a:p>
        </p:txBody>
      </p:sp>
    </p:spTree>
    <p:extLst>
      <p:ext uri="{BB962C8B-B14F-4D97-AF65-F5344CB8AC3E}">
        <p14:creationId xmlns:p14="http://schemas.microsoft.com/office/powerpoint/2010/main" val="323874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FF624-0BA3-0E5F-77FE-370262D49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D768CDA-00B0-6A0D-60C4-0B7AAFCC18E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0875B9-4325-B709-E22D-0DCE376378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CC6B8E-73DB-2E9E-807F-CDA8BC41B8B7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A0E2AB-2309-850F-57A2-4666FBD29B60}"/>
              </a:ext>
            </a:extLst>
          </p:cNvPr>
          <p:cNvSpPr txBox="1"/>
          <p:nvPr/>
        </p:nvSpPr>
        <p:spPr>
          <a:xfrm>
            <a:off x="359228" y="1098719"/>
            <a:ext cx="1389921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the Income Approach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/Principle 1: Time Value of Money/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F62D36B-10F0-AB26-2F63-6BCF9D216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AB64FA4-9A2B-0768-90D9-310A5DFDC5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192502"/>
              </p:ext>
            </p:extLst>
          </p:nvPr>
        </p:nvGraphicFramePr>
        <p:xfrm>
          <a:off x="359228" y="1930125"/>
          <a:ext cx="11512473" cy="323128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321979">
                  <a:extLst>
                    <a:ext uri="{9D8B030D-6E8A-4147-A177-3AD203B41FA5}">
                      <a16:colId xmlns:a16="http://schemas.microsoft.com/office/drawing/2014/main" val="2918446187"/>
                    </a:ext>
                  </a:extLst>
                </a:gridCol>
                <a:gridCol w="5734373">
                  <a:extLst>
                    <a:ext uri="{9D8B030D-6E8A-4147-A177-3AD203B41FA5}">
                      <a16:colId xmlns:a16="http://schemas.microsoft.com/office/drawing/2014/main" val="3987617077"/>
                    </a:ext>
                  </a:extLst>
                </a:gridCol>
                <a:gridCol w="3456121">
                  <a:extLst>
                    <a:ext uri="{9D8B030D-6E8A-4147-A177-3AD203B41FA5}">
                      <a16:colId xmlns:a16="http://schemas.microsoft.com/office/drawing/2014/main" val="2297477954"/>
                    </a:ext>
                  </a:extLst>
                </a:gridCol>
              </a:tblGrid>
              <a:tr h="61235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0" dirty="0">
                          <a:latin typeface="Alexandria"/>
                        </a:rPr>
                        <a:t>Concept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0" dirty="0">
                          <a:latin typeface="Alexandria"/>
                        </a:rPr>
                        <a:t>Explanation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0" dirty="0">
                          <a:latin typeface="Alexandria"/>
                        </a:rPr>
                        <a:t>Example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3849353"/>
                  </a:ext>
                </a:extLst>
              </a:tr>
              <a:tr h="80515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Discounting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Money today is worth more than money in the future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100 today &gt; 100 in one year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680176"/>
                  </a:ext>
                </a:extLst>
              </a:tr>
              <a:tr h="7303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Compound Interest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Return on return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Investment grows cumulatively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516124"/>
                  </a:ext>
                </a:extLst>
              </a:tr>
              <a:tr h="10833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Discount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Reflects risk and opportunity cost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Higher risk = higher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00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472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DD01B-2209-B922-0BD7-9443A5CB8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4EAC58C-EF2D-DC22-C544-DC4767822A4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8A5CD35-B0F7-C8C7-5E04-81A4D00EF0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D85454D-9B73-7757-74B6-C13ED590356B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8786B5-C2CE-A56D-647C-035D8A15CE02}"/>
              </a:ext>
            </a:extLst>
          </p:cNvPr>
          <p:cNvSpPr txBox="1"/>
          <p:nvPr/>
        </p:nvSpPr>
        <p:spPr>
          <a:xfrm>
            <a:off x="359228" y="1098719"/>
            <a:ext cx="1389921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the Income Approach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/Principle 2: Anticipation of Future Benefits/</a:t>
            </a: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FC87FEF3-79FE-FCDC-F349-73081CE71FEF}"/>
              </a:ext>
            </a:extLst>
          </p:cNvPr>
          <p:cNvSpPr/>
          <p:nvPr/>
        </p:nvSpPr>
        <p:spPr>
          <a:xfrm>
            <a:off x="3269838" y="1956784"/>
            <a:ext cx="6835057" cy="52920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Present value = f (future expectations)</a:t>
            </a: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D9208404-12C4-D29A-53E3-649EC1AF9BD7}"/>
              </a:ext>
            </a:extLst>
          </p:cNvPr>
          <p:cNvSpPr/>
          <p:nvPr/>
        </p:nvSpPr>
        <p:spPr>
          <a:xfrm>
            <a:off x="3269837" y="2899797"/>
            <a:ext cx="6835057" cy="52920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Investors pay today for future income</a:t>
            </a:r>
          </a:p>
        </p:txBody>
      </p:sp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73F2DBEE-0EC3-184E-C6C6-1519C97507C8}"/>
              </a:ext>
            </a:extLst>
          </p:cNvPr>
          <p:cNvSpPr/>
          <p:nvPr/>
        </p:nvSpPr>
        <p:spPr>
          <a:xfrm>
            <a:off x="3269837" y="3856178"/>
            <a:ext cx="6835057" cy="52920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Expectations influence value more than historical performance</a:t>
            </a:r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0833D448-7532-DB21-9EF4-B2309EBEE4D1}"/>
              </a:ext>
            </a:extLst>
          </p:cNvPr>
          <p:cNvSpPr/>
          <p:nvPr/>
        </p:nvSpPr>
        <p:spPr>
          <a:xfrm>
            <a:off x="3269837" y="4991868"/>
            <a:ext cx="6835057" cy="52920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Uncertainty requires risk adjustment</a:t>
            </a:r>
          </a:p>
        </p:txBody>
      </p:sp>
    </p:spTree>
    <p:extLst>
      <p:ext uri="{BB962C8B-B14F-4D97-AF65-F5344CB8AC3E}">
        <p14:creationId xmlns:p14="http://schemas.microsoft.com/office/powerpoint/2010/main" val="31819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302B3-B2AE-3BA6-F3BC-E072E247E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1C5FF44-E6EB-6390-B5DD-8CB56F2E03F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1FAD641-30BB-D6A3-3602-B3E5059886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789CF8-917F-05A3-8F47-1299CC5BAA3B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E7C2F8-A85C-3C3B-864B-709AC3B3E914}"/>
              </a:ext>
            </a:extLst>
          </p:cNvPr>
          <p:cNvSpPr txBox="1"/>
          <p:nvPr/>
        </p:nvSpPr>
        <p:spPr>
          <a:xfrm>
            <a:off x="359228" y="1098719"/>
            <a:ext cx="1389921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the Income Approach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/Principle 3: Risk–Return Relationship/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57898A8-13AD-2987-130D-C11CB7DD15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305654"/>
              </p:ext>
            </p:extLst>
          </p:nvPr>
        </p:nvGraphicFramePr>
        <p:xfrm>
          <a:off x="838200" y="1896803"/>
          <a:ext cx="10515600" cy="312464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16028730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78213121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104441723"/>
                    </a:ext>
                  </a:extLst>
                </a:gridCol>
              </a:tblGrid>
              <a:tr h="7811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Risk Level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Required Return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815674"/>
                  </a:ext>
                </a:extLst>
              </a:tr>
              <a:tr h="7811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Low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5–7%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Government-leased property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4153682"/>
                  </a:ext>
                </a:extLst>
              </a:tr>
              <a:tr h="7811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Medium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8–10%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Office building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8417540"/>
                  </a:ext>
                </a:extLst>
              </a:tr>
              <a:tr h="7811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High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11–15%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Hotel or development project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95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362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795AA-ED59-C527-54C5-9DB165E729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289E167-19EB-9CF3-C0EB-6811FE92A45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886A300-8025-766C-D992-84EA3CB743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41A11E1-F149-A98E-8773-898A9D5E978F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FA7B2D-41E2-B231-A75F-282C72534D20}"/>
              </a:ext>
            </a:extLst>
          </p:cNvPr>
          <p:cNvSpPr txBox="1"/>
          <p:nvPr/>
        </p:nvSpPr>
        <p:spPr>
          <a:xfrm>
            <a:off x="359228" y="1098719"/>
            <a:ext cx="1389921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Conditions for Applying the Income Approach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D750FCF-2738-4343-B922-00DCA4529E96}"/>
              </a:ext>
            </a:extLst>
          </p:cNvPr>
          <p:cNvGraphicFramePr>
            <a:graphicFrameLocks noGrp="1"/>
          </p:cNvGraphicFramePr>
          <p:nvPr/>
        </p:nvGraphicFramePr>
        <p:xfrm>
          <a:off x="495946" y="1707193"/>
          <a:ext cx="11546237" cy="482731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758698">
                  <a:extLst>
                    <a:ext uri="{9D8B030D-6E8A-4147-A177-3AD203B41FA5}">
                      <a16:colId xmlns:a16="http://schemas.microsoft.com/office/drawing/2014/main" val="3322571454"/>
                    </a:ext>
                  </a:extLst>
                </a:gridCol>
                <a:gridCol w="5098942">
                  <a:extLst>
                    <a:ext uri="{9D8B030D-6E8A-4147-A177-3AD203B41FA5}">
                      <a16:colId xmlns:a16="http://schemas.microsoft.com/office/drawing/2014/main" val="2485112889"/>
                    </a:ext>
                  </a:extLst>
                </a:gridCol>
                <a:gridCol w="3688597">
                  <a:extLst>
                    <a:ext uri="{9D8B030D-6E8A-4147-A177-3AD203B41FA5}">
                      <a16:colId xmlns:a16="http://schemas.microsoft.com/office/drawing/2014/main" val="84441761"/>
                    </a:ext>
                  </a:extLst>
                </a:gridCol>
              </a:tblGrid>
              <a:tr h="4960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Condition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Requirements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0021356"/>
                  </a:ext>
                </a:extLst>
              </a:tr>
              <a:tr h="8776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1. Income Generation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property generates or can generate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Actual or potential rental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984210"/>
                  </a:ext>
                </a:extLst>
              </a:tr>
              <a:tr h="8776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2. Financial Data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Availability of income and expense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At least 3 years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1507164"/>
                  </a:ext>
                </a:extLst>
              </a:tr>
              <a:tr h="8776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3. Active Market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Availability of comparable rental transactions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Reliable market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6358738"/>
                  </a:ext>
                </a:extLst>
              </a:tr>
              <a:tr h="82074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4. Relative Stability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Ability to forecast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Long-term lease agreements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950334"/>
                  </a:ext>
                </a:extLst>
              </a:tr>
              <a:tr h="8776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5. Market Rates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Availability of capitalisation/discount rates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Market studies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702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8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CE425-996F-5C99-9EC3-F314B55E1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33317A-5AB2-EAD4-3EBF-1D5FD6E193A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3697E6-96C4-AF7E-FCB6-785795216A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FD3722-4D2C-94D3-CDA9-B8361ACB6C5C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3F54E9-AE64-04ED-3B56-57FC36B62D1E}"/>
              </a:ext>
            </a:extLst>
          </p:cNvPr>
          <p:cNvSpPr txBox="1"/>
          <p:nvPr/>
        </p:nvSpPr>
        <p:spPr>
          <a:xfrm>
            <a:off x="359228" y="1098719"/>
            <a:ext cx="1389921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Suitability for the Application of the Income Approach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63E7E12-19DC-E9F3-ADA2-FFD2D9A55C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296211"/>
              </p:ext>
            </p:extLst>
          </p:nvPr>
        </p:nvGraphicFramePr>
        <p:xfrm>
          <a:off x="359228" y="1735678"/>
          <a:ext cx="11636460" cy="4023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6826">
                  <a:extLst>
                    <a:ext uri="{9D8B030D-6E8A-4147-A177-3AD203B41FA5}">
                      <a16:colId xmlns:a16="http://schemas.microsoft.com/office/drawing/2014/main" val="3187211510"/>
                    </a:ext>
                  </a:extLst>
                </a:gridCol>
                <a:gridCol w="4040814">
                  <a:extLst>
                    <a:ext uri="{9D8B030D-6E8A-4147-A177-3AD203B41FA5}">
                      <a16:colId xmlns:a16="http://schemas.microsoft.com/office/drawing/2014/main" val="928126631"/>
                    </a:ext>
                  </a:extLst>
                </a:gridCol>
                <a:gridCol w="3878820">
                  <a:extLst>
                    <a:ext uri="{9D8B030D-6E8A-4147-A177-3AD203B41FA5}">
                      <a16:colId xmlns:a16="http://schemas.microsoft.com/office/drawing/2014/main" val="715446813"/>
                    </a:ext>
                  </a:extLst>
                </a:gridCol>
              </a:tblGrid>
              <a:tr h="59821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✅ Highly Suitable: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⚠️ Suitable with Conditions: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❌ Not Suitable: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0903658"/>
                  </a:ext>
                </a:extLst>
              </a:tr>
              <a:tr h="103253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Leased office buildings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Properties under development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Owner-occupied residential properties (non-income producing)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2854544"/>
                  </a:ext>
                </a:extLst>
              </a:tr>
              <a:tr h="59821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Shopping </a:t>
                      </a:r>
                      <a:r>
                        <a:rPr lang="en-US" sz="2000" dirty="0" err="1">
                          <a:latin typeface="Alexandria"/>
                        </a:rPr>
                        <a:t>centres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Properties with irregular 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Highly specialized properties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3947718"/>
                  </a:ext>
                </a:extLst>
              </a:tr>
              <a:tr h="59821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Leased industrial properties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n-US" sz="2000" dirty="0">
                        <a:latin typeface="Alexandri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Vacant land (typically)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121648"/>
                  </a:ext>
                </a:extLst>
              </a:tr>
              <a:tr h="59821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lexandria"/>
                        </a:rPr>
                        <a:t>Investment residential properties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latin typeface="Alexandri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400383"/>
                  </a:ext>
                </a:extLst>
              </a:tr>
              <a:tr h="5982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Hotels and resorts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4731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686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E2F0F-CD06-E851-ED13-F63642EE7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A5389CE-D475-698F-FC28-B2792835A71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F9B3D8D-F114-EFC9-8773-FE37B4269D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168F01-C81B-D010-0A50-D86F616920B7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41903C-1742-DB0E-5B2D-861314E96160}"/>
              </a:ext>
            </a:extLst>
          </p:cNvPr>
          <p:cNvSpPr txBox="1"/>
          <p:nvPr/>
        </p:nvSpPr>
        <p:spPr>
          <a:xfrm>
            <a:off x="359228" y="1098719"/>
            <a:ext cx="1389921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Methods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233D3F7-359E-A929-9078-C845156A2B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9644634"/>
              </p:ext>
            </p:extLst>
          </p:nvPr>
        </p:nvGraphicFramePr>
        <p:xfrm>
          <a:off x="359228" y="1676857"/>
          <a:ext cx="11218005" cy="2678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0FC0C25B-D4ED-AB85-D7C6-C3D948931B59}"/>
              </a:ext>
            </a:extLst>
          </p:cNvPr>
          <p:cNvGrpSpPr/>
          <p:nvPr/>
        </p:nvGrpSpPr>
        <p:grpSpPr>
          <a:xfrm>
            <a:off x="1399883" y="4502276"/>
            <a:ext cx="3557676" cy="1529749"/>
            <a:chOff x="3162801" y="2238473"/>
            <a:chExt cx="5977198" cy="1017933"/>
          </a:xfrm>
          <a:solidFill>
            <a:srgbClr val="FFE1FF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06C65BC-13AC-3B70-C3AC-078C69E9B078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7F550E7-2569-E83E-345E-5CCD8A22DCDD}"/>
                </a:ext>
              </a:extLst>
            </p:cNvPr>
            <p:cNvSpPr txBox="1"/>
            <p:nvPr/>
          </p:nvSpPr>
          <p:spPr>
            <a:xfrm>
              <a:off x="3162801" y="2407785"/>
              <a:ext cx="5977198" cy="8486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Stable and predictable income </a:t>
              </a: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(leased commercial/residential)</a:t>
              </a:r>
              <a:endParaRPr lang="en-US" sz="24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0C1A487-0843-2EC8-82A0-1ED21EEA9F53}"/>
              </a:ext>
            </a:extLst>
          </p:cNvPr>
          <p:cNvGrpSpPr/>
          <p:nvPr/>
        </p:nvGrpSpPr>
        <p:grpSpPr>
          <a:xfrm>
            <a:off x="7234443" y="4502276"/>
            <a:ext cx="3557676" cy="1529749"/>
            <a:chOff x="3162801" y="2238473"/>
            <a:chExt cx="5977198" cy="1017933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03FFA57-04B8-28DA-8C9F-2F7FC73A87A0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AE080DF-C28A-3E7F-75EE-B91B04F09CD4}"/>
                </a:ext>
              </a:extLst>
            </p:cNvPr>
            <p:cNvSpPr txBox="1"/>
            <p:nvPr/>
          </p:nvSpPr>
          <p:spPr>
            <a:xfrm>
              <a:off x="3162801" y="2407785"/>
              <a:ext cx="5977198" cy="8486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Variable income or development/investment </a:t>
              </a:r>
              <a:endParaRPr lang="en-US" sz="24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288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04BF7-A2E3-FC0C-78DC-86AB5A341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C412A7-F042-C49F-143F-E446CFBF9A4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E8059F-065F-6681-3928-39E9A9AB2B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2834E1-8722-340E-CCC8-5C93E3FDA8DC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7E48C4-36DB-3D10-A9E7-EB3D17A7FC9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Methods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/Direct Capitalization Method/</a:t>
            </a: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AF057CC0-E53B-A61C-BF46-19A912839039}"/>
              </a:ext>
            </a:extLst>
          </p:cNvPr>
          <p:cNvSpPr/>
          <p:nvPr/>
        </p:nvSpPr>
        <p:spPr>
          <a:xfrm>
            <a:off x="281218" y="1753688"/>
            <a:ext cx="11683991" cy="1361767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Direct capitalization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a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valuation method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that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converts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a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single year’s stabilized net income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into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a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capital value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by dividing </a:t>
            </a:r>
            <a:r>
              <a:rPr lang="en-US" sz="2000" b="1" i="1" dirty="0">
                <a:solidFill>
                  <a:srgbClr val="002060"/>
                </a:solidFill>
                <a:latin typeface="Alexandria"/>
              </a:rPr>
              <a:t>the net operating income by a market-derived capitalization rate, or by applying an income multiplier (Years’ Purchase - YP).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BF923D2-2AE3-832B-CCAE-37A337718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471" y="3823927"/>
            <a:ext cx="2204354" cy="781645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8C17451-308E-2F65-7EC1-56D320F32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115551"/>
              </p:ext>
            </p:extLst>
          </p:nvPr>
        </p:nvGraphicFramePr>
        <p:xfrm>
          <a:off x="2626179" y="3422270"/>
          <a:ext cx="8563597" cy="158496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993470">
                  <a:extLst>
                    <a:ext uri="{9D8B030D-6E8A-4147-A177-3AD203B41FA5}">
                      <a16:colId xmlns:a16="http://schemas.microsoft.com/office/drawing/2014/main" val="2872046702"/>
                    </a:ext>
                  </a:extLst>
                </a:gridCol>
                <a:gridCol w="5570127">
                  <a:extLst>
                    <a:ext uri="{9D8B030D-6E8A-4147-A177-3AD203B41FA5}">
                      <a16:colId xmlns:a16="http://schemas.microsoft.com/office/drawing/2014/main" val="26367464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Symbol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Meaning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32408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Market Value of the property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989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NOI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Net Operating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7471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Capitalization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940420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3709CE62-432C-83DE-11B6-5B62CFB0B7F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8585"/>
          <a:stretch>
            <a:fillRect/>
          </a:stretch>
        </p:blipFill>
        <p:spPr>
          <a:xfrm>
            <a:off x="191118" y="5715702"/>
            <a:ext cx="2435061" cy="7816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7F4F13C-5022-7348-18CD-32D9A2D45FD8}"/>
              </a:ext>
            </a:extLst>
          </p:cNvPr>
          <p:cNvSpPr txBox="1"/>
          <p:nvPr/>
        </p:nvSpPr>
        <p:spPr>
          <a:xfrm>
            <a:off x="2626179" y="5902293"/>
            <a:ext cx="7265801" cy="43088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200" b="1" dirty="0">
                <a:latin typeface="Alexandria"/>
              </a:rPr>
              <a:t>YP (Years’ Purchase) = 1 ÷ Capitalization Rate</a:t>
            </a:r>
            <a:endParaRPr lang="en-US" sz="22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38567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D908DF-4D9B-C6F2-A397-D337A8DCF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18B237F-C041-C7E1-B02A-54E1FC4AD4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2432BC2-B633-1583-BCED-BB194367BF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34BDC8-9D16-C3E8-B2C2-04CFCAB2C140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A04093-6DFB-B5D6-BEB5-7FB7EC3C834F}"/>
              </a:ext>
            </a:extLst>
          </p:cNvPr>
          <p:cNvSpPr txBox="1"/>
          <p:nvPr/>
        </p:nvSpPr>
        <p:spPr>
          <a:xfrm>
            <a:off x="359228" y="1098719"/>
            <a:ext cx="1389921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Conditions for Applying the </a:t>
            </a:r>
            <a:r>
              <a:rPr lang="en-US" sz="2200" b="1" dirty="0">
                <a:solidFill>
                  <a:srgbClr val="4472C4"/>
                </a:solidFill>
                <a:latin typeface="Alexandria"/>
              </a:rPr>
              <a:t>Direct Capitalization Method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9C0C57B-6079-6C85-15EA-E0C6101D46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540811"/>
              </p:ext>
            </p:extLst>
          </p:nvPr>
        </p:nvGraphicFramePr>
        <p:xfrm>
          <a:off x="359227" y="1753688"/>
          <a:ext cx="11682956" cy="4579491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920739">
                  <a:extLst>
                    <a:ext uri="{9D8B030D-6E8A-4147-A177-3AD203B41FA5}">
                      <a16:colId xmlns:a16="http://schemas.microsoft.com/office/drawing/2014/main" val="372314364"/>
                    </a:ext>
                  </a:extLst>
                </a:gridCol>
                <a:gridCol w="3198326">
                  <a:extLst>
                    <a:ext uri="{9D8B030D-6E8A-4147-A177-3AD203B41FA5}">
                      <a16:colId xmlns:a16="http://schemas.microsoft.com/office/drawing/2014/main" val="4293356857"/>
                    </a:ext>
                  </a:extLst>
                </a:gridCol>
                <a:gridCol w="2643152">
                  <a:extLst>
                    <a:ext uri="{9D8B030D-6E8A-4147-A177-3AD203B41FA5}">
                      <a16:colId xmlns:a16="http://schemas.microsoft.com/office/drawing/2014/main" val="343779321"/>
                    </a:ext>
                  </a:extLst>
                </a:gridCol>
                <a:gridCol w="2920739">
                  <a:extLst>
                    <a:ext uri="{9D8B030D-6E8A-4147-A177-3AD203B41FA5}">
                      <a16:colId xmlns:a16="http://schemas.microsoft.com/office/drawing/2014/main" val="3132630783"/>
                    </a:ext>
                  </a:extLst>
                </a:gridCol>
              </a:tblGrid>
              <a:tr h="51768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Condition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IVS 2024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RICS 2023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EVS 2020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9958697"/>
                  </a:ext>
                </a:extLst>
              </a:tr>
              <a:tr h="91589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Income Stability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Stable or stabilized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Normalised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Market-supported rental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648021"/>
                  </a:ext>
                </a:extLst>
              </a:tr>
              <a:tr h="13141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Availability of Cap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Derived from comparable market evidence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Extracted from comparable sales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Based on European market databases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787334"/>
                  </a:ext>
                </a:extLst>
              </a:tr>
              <a:tr h="91589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Active Market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Sufficient comparable transactions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Minimum level of evidence required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Relatively transparent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176478"/>
                  </a:ext>
                </a:extLst>
              </a:tr>
              <a:tr h="91589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Existing Leases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Verified and reliable leases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Legal review required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Compliance with regulatory framework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6875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098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7B3A9-7E22-50C6-388B-9746D6F17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86D23FC-A166-3B62-C083-F9FA9A1AAD5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254A445-58C1-C97B-02BF-61D51B9B85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8DE9653-DBBC-49D7-F753-63DC6ADD099F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88A4F4-D231-00EC-B1BB-0562C8A0284B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</a:t>
            </a:r>
            <a:r>
              <a:rPr lang="en-US" sz="2200" b="1" dirty="0">
                <a:solidFill>
                  <a:srgbClr val="4472C4"/>
                </a:solidFill>
                <a:latin typeface="Alexandria"/>
              </a:rPr>
              <a:t>Direct Capitalization Method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942166-9E01-7FC4-D0C3-B4B9A7B8E90B}"/>
              </a:ext>
            </a:extLst>
          </p:cNvPr>
          <p:cNvSpPr txBox="1"/>
          <p:nvPr/>
        </p:nvSpPr>
        <p:spPr>
          <a:xfrm>
            <a:off x="403181" y="1873760"/>
            <a:ext cx="772513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chemeClr val="tx1"/>
                </a:solidFill>
              </a:rPr>
              <a:t>Step 1: Determine Effective Gross Income (EGI)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C57974-42D4-7F5B-01EF-0A60A438956C}"/>
              </a:ext>
            </a:extLst>
          </p:cNvPr>
          <p:cNvSpPr txBox="1"/>
          <p:nvPr/>
        </p:nvSpPr>
        <p:spPr>
          <a:xfrm>
            <a:off x="1002141" y="2543295"/>
            <a:ext cx="8536881" cy="531675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chemeClr val="tx1"/>
                </a:solidFill>
              </a:rPr>
              <a:t>Step 2: Determine Operating Expenses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772525-9ABE-9396-2FFA-FED350EB7F1F}"/>
              </a:ext>
            </a:extLst>
          </p:cNvPr>
          <p:cNvSpPr txBox="1"/>
          <p:nvPr/>
        </p:nvSpPr>
        <p:spPr>
          <a:xfrm>
            <a:off x="2485573" y="3264160"/>
            <a:ext cx="8536880" cy="531675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chemeClr val="tx1"/>
                </a:solidFill>
              </a:rPr>
              <a:t>Step 3: Calculate Net Operating Income (NOI)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FDBF3-EEDA-1CB2-C0E8-6B50F90791AD}"/>
              </a:ext>
            </a:extLst>
          </p:cNvPr>
          <p:cNvSpPr txBox="1"/>
          <p:nvPr/>
        </p:nvSpPr>
        <p:spPr>
          <a:xfrm>
            <a:off x="3213013" y="4027029"/>
            <a:ext cx="84262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chemeClr val="tx1"/>
                </a:solidFill>
              </a:rPr>
              <a:t>Step 4: Derive Market Capitalization Rate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D12784-E61D-1FF5-418C-296B448B6828}"/>
              </a:ext>
            </a:extLst>
          </p:cNvPr>
          <p:cNvSpPr txBox="1"/>
          <p:nvPr/>
        </p:nvSpPr>
        <p:spPr>
          <a:xfrm>
            <a:off x="4339525" y="4902857"/>
            <a:ext cx="78159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chemeClr val="tx1"/>
                </a:solidFill>
              </a:rPr>
              <a:t>Step 5: Apply the Formula to Estimate Value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902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5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766B0-8936-9D9B-6C4E-5400118CB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9711820-077C-0F94-4F5E-48C2CA34BA9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50AB2A-09DF-421E-08C4-8408F0B004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F27F75-1066-E667-2160-23CB9434A7A9}"/>
              </a:ext>
            </a:extLst>
          </p:cNvPr>
          <p:cNvSpPr txBox="1"/>
          <p:nvPr/>
        </p:nvSpPr>
        <p:spPr>
          <a:xfrm>
            <a:off x="5200498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C1E5D9-751F-D1DD-F011-B1C923868CFA}"/>
              </a:ext>
            </a:extLst>
          </p:cNvPr>
          <p:cNvSpPr txBox="1"/>
          <p:nvPr/>
        </p:nvSpPr>
        <p:spPr>
          <a:xfrm>
            <a:off x="526560" y="1416026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 1: Determine Effective Gross Income (EGI)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41B634-2022-E2A7-F7A1-7454DBFB7929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Direct Capitalization Method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9BC6C5-D0C1-D908-06D9-64D168582A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8787" b="46582"/>
          <a:stretch>
            <a:fillRect/>
          </a:stretch>
        </p:blipFill>
        <p:spPr>
          <a:xfrm>
            <a:off x="1066026" y="2892419"/>
            <a:ext cx="9428021" cy="629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A23407-A26B-836E-8DE2-7A30CF3325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2451" b="2918"/>
          <a:stretch>
            <a:fillRect/>
          </a:stretch>
        </p:blipFill>
        <p:spPr>
          <a:xfrm>
            <a:off x="1066026" y="4521140"/>
            <a:ext cx="9428021" cy="6298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8F31BE9-4533-A868-AF03-C9C630FB8E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71375"/>
          <a:stretch>
            <a:fillRect/>
          </a:stretch>
        </p:blipFill>
        <p:spPr>
          <a:xfrm>
            <a:off x="1066030" y="2013006"/>
            <a:ext cx="9428017" cy="7319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AF94FF-EA70-75DC-8506-FE4E1137AC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9" t="46663" r="-289" b="27548"/>
          <a:stretch>
            <a:fillRect/>
          </a:stretch>
        </p:blipFill>
        <p:spPr>
          <a:xfrm>
            <a:off x="1066025" y="3716889"/>
            <a:ext cx="9428023" cy="659412"/>
          </a:xfrm>
          <a:prstGeom prst="rect">
            <a:avLst/>
          </a:prstGeom>
        </p:spPr>
      </p:pic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BA9F8CAA-91A1-5FFC-4656-AE92ADB145B3}"/>
              </a:ext>
            </a:extLst>
          </p:cNvPr>
          <p:cNvSpPr/>
          <p:nvPr/>
        </p:nvSpPr>
        <p:spPr>
          <a:xfrm>
            <a:off x="759564" y="5239764"/>
            <a:ext cx="2933522" cy="1509750"/>
          </a:xfrm>
          <a:prstGeom prst="foldedCorner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PGI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assumes full occupancy (100%) at market rental levels.</a:t>
            </a:r>
            <a:endParaRPr kumimoji="0" lang="en-GB" sz="1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8C11E163-BFE4-9031-3B37-00C41EF5DC86}"/>
              </a:ext>
            </a:extLst>
          </p:cNvPr>
          <p:cNvSpPr/>
          <p:nvPr/>
        </p:nvSpPr>
        <p:spPr>
          <a:xfrm>
            <a:off x="4068706" y="5239764"/>
            <a:ext cx="2933522" cy="1509750"/>
          </a:xfrm>
          <a:prstGeom prst="foldedCorner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ar-SY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EGI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reflects the actual income after deducting vacancy and collection losses.</a:t>
            </a:r>
            <a:endParaRPr kumimoji="0" lang="en-GB" sz="1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8D81E6D0-4418-E72F-0463-93BB5CC92222}"/>
              </a:ext>
            </a:extLst>
          </p:cNvPr>
          <p:cNvSpPr/>
          <p:nvPr/>
        </p:nvSpPr>
        <p:spPr>
          <a:xfrm>
            <a:off x="7377848" y="5239764"/>
            <a:ext cx="3827427" cy="1509750"/>
          </a:xfrm>
          <a:prstGeom prst="foldedCorner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ar-SY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Other Income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includes parking fees, advertising/signage revenue, and ancillary (supplementary) services.</a:t>
            </a:r>
            <a:endParaRPr kumimoji="0" lang="en-GB" sz="1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92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187F7-4EA8-3FCF-7F4D-E329E01E0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AD7F7A-9F25-70DD-D109-97B228C7C27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FCC8A42-7FCA-4AA8-8750-71CAC7C8E7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4C6D5B-7CCD-3642-2B8B-43F3BDF4F3F0}"/>
              </a:ext>
            </a:extLst>
          </p:cNvPr>
          <p:cNvSpPr txBox="1"/>
          <p:nvPr/>
        </p:nvSpPr>
        <p:spPr>
          <a:xfrm>
            <a:off x="5200498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5B8B11-2892-C004-57C4-B0E0DD45CE50}"/>
              </a:ext>
            </a:extLst>
          </p:cNvPr>
          <p:cNvSpPr txBox="1"/>
          <p:nvPr/>
        </p:nvSpPr>
        <p:spPr>
          <a:xfrm>
            <a:off x="526560" y="1416026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algn="l">
              <a:defRPr/>
            </a:pPr>
            <a:r>
              <a:rPr lang="en-US" dirty="0"/>
              <a:t>Step 2: Determine Operating Expenses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4A076E-5E58-64DD-8CCB-E60B8D3890B2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</a:t>
            </a:r>
            <a:r>
              <a:rPr lang="en-US" sz="2200" b="1" dirty="0">
                <a:solidFill>
                  <a:srgbClr val="4472C4"/>
                </a:solidFill>
                <a:latin typeface="Alexandria"/>
              </a:rPr>
              <a:t>Direct Capitalization Method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25DF72F-70E6-0795-6929-F11389F481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866633"/>
              </p:ext>
            </p:extLst>
          </p:nvPr>
        </p:nvGraphicFramePr>
        <p:xfrm>
          <a:off x="526560" y="2232211"/>
          <a:ext cx="10515600" cy="198120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14319016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17958119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67754985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Expense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Notes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361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Fixed Expenses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Taxes, insurance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Not affected by occupancy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8465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Variable Expenses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Utilities, maintenance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Vary with occupancy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47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Reserves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Replacement of major items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Periodic capital items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3707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i="1" dirty="0">
                          <a:latin typeface="Alexandria"/>
                        </a:rPr>
                        <a:t>Property Management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Management fees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Typically 5–10% of EGI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5656638"/>
                  </a:ext>
                </a:extLst>
              </a:tr>
            </a:tbl>
          </a:graphicData>
        </a:graphic>
      </p:graphicFrame>
      <p:sp>
        <p:nvSpPr>
          <p:cNvPr id="19" name="Rectangle: Folded Corner 18">
            <a:extLst>
              <a:ext uri="{FF2B5EF4-FFF2-40B4-BE49-F238E27FC236}">
                <a16:creationId xmlns:a16="http://schemas.microsoft.com/office/drawing/2014/main" id="{B3FBCA79-8505-2B47-0E83-7BBA34D7C03C}"/>
              </a:ext>
            </a:extLst>
          </p:cNvPr>
          <p:cNvSpPr/>
          <p:nvPr/>
        </p:nvSpPr>
        <p:spPr>
          <a:xfrm>
            <a:off x="945397" y="4497921"/>
            <a:ext cx="9593450" cy="2150851"/>
          </a:xfrm>
          <a:prstGeom prst="foldedCorner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800"/>
              </a:spcAft>
            </a:pPr>
            <a:r>
              <a:rPr lang="en-US" sz="2000" b="1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following are excluded from operating expenses:</a:t>
            </a:r>
            <a:endParaRPr lang="ar-SY" sz="2000" b="1" kern="0" dirty="0">
              <a:solidFill>
                <a:prstClr val="black"/>
              </a:solidFill>
              <a:latin typeface="Alexandria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000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Debt service</a:t>
            </a:r>
            <a:endParaRPr lang="ar-SY" sz="2000" kern="0" dirty="0">
              <a:solidFill>
                <a:prstClr val="black"/>
              </a:solidFill>
              <a:latin typeface="Alexandria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000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Accounting depreciation</a:t>
            </a:r>
            <a:endParaRPr lang="ar-SY" sz="2000" kern="0" dirty="0">
              <a:solidFill>
                <a:prstClr val="black"/>
              </a:solidFill>
              <a:latin typeface="Alexandria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000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Personal income tax</a:t>
            </a:r>
            <a:endParaRPr kumimoji="0" lang="en-GB" sz="140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17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AA6F8-3EF2-ED2C-17CF-FA9BE1223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14309E4-1656-2E57-47D4-0F1CDD28AD0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DD0B776-B3A1-3835-B81C-9925CAD1F9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BB1B596-0827-843C-2C9B-4569753A3A24}"/>
              </a:ext>
            </a:extLst>
          </p:cNvPr>
          <p:cNvSpPr txBox="1"/>
          <p:nvPr/>
        </p:nvSpPr>
        <p:spPr>
          <a:xfrm>
            <a:off x="5200498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EFCAB8-0D67-574E-0F93-A049F4B55274}"/>
              </a:ext>
            </a:extLst>
          </p:cNvPr>
          <p:cNvSpPr txBox="1"/>
          <p:nvPr/>
        </p:nvSpPr>
        <p:spPr>
          <a:xfrm>
            <a:off x="526560" y="1354034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algn="l">
              <a:defRPr/>
            </a:pPr>
            <a:r>
              <a:rPr lang="en-US" dirty="0"/>
              <a:t>Step 3: Calculate Net Operating Income (NOI)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2C60BA-76D5-E20E-8BA5-0F681AB756EE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Direct Capitalization Method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358B12-22C4-B6DA-E0D2-209B191F6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699" y="1930427"/>
            <a:ext cx="6211750" cy="6742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D4DF9E-1889-C552-9C91-07B62EBA5CCB}"/>
              </a:ext>
            </a:extLst>
          </p:cNvPr>
          <p:cNvSpPr txBox="1"/>
          <p:nvPr/>
        </p:nvSpPr>
        <p:spPr>
          <a:xfrm>
            <a:off x="526559" y="2703918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algn="l">
              <a:defRPr/>
            </a:pPr>
            <a:r>
              <a:rPr lang="en-US" dirty="0"/>
              <a:t>Step 4: Derive Market Capitalization Rate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A4E9478-4907-FBEA-41EE-6B8148302D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352" y="4040702"/>
            <a:ext cx="2740046" cy="1054991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C2BF159-38DF-3FE9-7FB4-3C56348270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170713"/>
              </p:ext>
            </p:extLst>
          </p:nvPr>
        </p:nvGraphicFramePr>
        <p:xfrm>
          <a:off x="3766089" y="3284772"/>
          <a:ext cx="7641047" cy="266641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799438">
                  <a:extLst>
                    <a:ext uri="{9D8B030D-6E8A-4147-A177-3AD203B41FA5}">
                      <a16:colId xmlns:a16="http://schemas.microsoft.com/office/drawing/2014/main" val="3640840631"/>
                    </a:ext>
                  </a:extLst>
                </a:gridCol>
                <a:gridCol w="4841609">
                  <a:extLst>
                    <a:ext uri="{9D8B030D-6E8A-4147-A177-3AD203B41FA5}">
                      <a16:colId xmlns:a16="http://schemas.microsoft.com/office/drawing/2014/main" val="359415254"/>
                    </a:ext>
                  </a:extLst>
                </a:gridCol>
              </a:tblGrid>
              <a:tr h="4444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Effect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3017250"/>
                  </a:ext>
                </a:extLst>
              </a:tr>
              <a:tr h="4444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Higher risk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latin typeface="Alexandria"/>
                        </a:rPr>
                        <a:t>Higher cap rate → Lower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5840739"/>
                  </a:ext>
                </a:extLst>
              </a:tr>
              <a:tr h="4444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Prime location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latin typeface="Alexandria"/>
                        </a:rPr>
                        <a:t>Lower cap rate → Higher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3014066"/>
                  </a:ext>
                </a:extLst>
              </a:tr>
              <a:tr h="4444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Long, secure leases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latin typeface="Alexandria"/>
                        </a:rPr>
                        <a:t>Lower cap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944656"/>
                  </a:ext>
                </a:extLst>
              </a:tr>
              <a:tr h="4444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Weak or unstable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latin typeface="Alexandria"/>
                        </a:rPr>
                        <a:t>Higher cap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2721723"/>
                  </a:ext>
                </a:extLst>
              </a:tr>
              <a:tr h="4444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Rising interest rates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latin typeface="Alexandria"/>
                        </a:rPr>
                        <a:t>Higher cap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59434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5A4B0AA6-CD61-64EB-80A4-0F1305DD58EE}"/>
              </a:ext>
            </a:extLst>
          </p:cNvPr>
          <p:cNvSpPr txBox="1"/>
          <p:nvPr/>
        </p:nvSpPr>
        <p:spPr>
          <a:xfrm>
            <a:off x="526558" y="6246800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algn="l">
              <a:defRPr/>
            </a:pPr>
            <a:r>
              <a:rPr lang="en-US" dirty="0"/>
              <a:t>Step 5: Apply the Formula to Estimate Value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062C0DE-2DFA-68AD-8EA2-DF6F9B7FEC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8784" y="6029861"/>
            <a:ext cx="2204354" cy="78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42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85C20-7C64-B3E6-5793-F033019E2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FDEA49-F4EC-13E6-E9D6-5847B0239E1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776384E-295D-4C06-1E96-7DE6DB7E71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F14C3C4-0128-3A61-EE60-C74DBD13A948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4E8AC6-8D57-4497-6EA9-C41B0638F4A8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Direct Capitalization Method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29B766-C6AE-3356-2B39-E5BF640BC7E9}"/>
              </a:ext>
            </a:extLst>
          </p:cNvPr>
          <p:cNvSpPr txBox="1"/>
          <p:nvPr/>
        </p:nvSpPr>
        <p:spPr>
          <a:xfrm>
            <a:off x="568948" y="2582186"/>
            <a:ext cx="1916624" cy="531674"/>
          </a:xfrm>
          <a:prstGeom prst="horizontalScroll">
            <a:avLst/>
          </a:prstGeom>
          <a:solidFill>
            <a:srgbClr val="FFFFEB"/>
          </a:solidFill>
          <a:ln>
            <a:solidFill>
              <a:srgbClr val="9751CB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srgbClr val="9751CB"/>
                </a:solidFill>
              </a:rPr>
              <a:t>Property Data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9751CB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18AFD32-6636-0828-5CDA-CC02824C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164790"/>
              </p:ext>
            </p:extLst>
          </p:nvPr>
        </p:nvGraphicFramePr>
        <p:xfrm>
          <a:off x="2626179" y="1560602"/>
          <a:ext cx="7865130" cy="237744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154519">
                  <a:extLst>
                    <a:ext uri="{9D8B030D-6E8A-4147-A177-3AD203B41FA5}">
                      <a16:colId xmlns:a16="http://schemas.microsoft.com/office/drawing/2014/main" val="3678813751"/>
                    </a:ext>
                  </a:extLst>
                </a:gridCol>
                <a:gridCol w="4710611">
                  <a:extLst>
                    <a:ext uri="{9D8B030D-6E8A-4147-A177-3AD203B41FA5}">
                      <a16:colId xmlns:a16="http://schemas.microsoft.com/office/drawing/2014/main" val="144753433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Details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80536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Property Type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Office Building (5 floors)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22234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Total Lettable Area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2,000 m²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798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Rental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SAR 200/m²/month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1354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Actual Occupancy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90%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8374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Capitalization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3762468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B50F0A9D-415B-AF6B-D39F-91E0FE175269}"/>
              </a:ext>
            </a:extLst>
          </p:cNvPr>
          <p:cNvSpPr txBox="1"/>
          <p:nvPr/>
        </p:nvSpPr>
        <p:spPr>
          <a:xfrm>
            <a:off x="2904016" y="3938042"/>
            <a:ext cx="6783850" cy="53167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>
              <a:buNone/>
            </a:pPr>
            <a:r>
              <a:rPr lang="en-US" dirty="0"/>
              <a:t>Market-Derived Capitalization Rate (Extraction Table)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19ED03E-2B2E-8A74-1560-8CA1DD9CD7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991696"/>
              </p:ext>
            </p:extLst>
          </p:nvPr>
        </p:nvGraphicFramePr>
        <p:xfrm>
          <a:off x="1164619" y="4401034"/>
          <a:ext cx="10358708" cy="237744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589677">
                  <a:extLst>
                    <a:ext uri="{9D8B030D-6E8A-4147-A177-3AD203B41FA5}">
                      <a16:colId xmlns:a16="http://schemas.microsoft.com/office/drawing/2014/main" val="1413202612"/>
                    </a:ext>
                  </a:extLst>
                </a:gridCol>
                <a:gridCol w="2589677">
                  <a:extLst>
                    <a:ext uri="{9D8B030D-6E8A-4147-A177-3AD203B41FA5}">
                      <a16:colId xmlns:a16="http://schemas.microsoft.com/office/drawing/2014/main" val="2386838964"/>
                    </a:ext>
                  </a:extLst>
                </a:gridCol>
                <a:gridCol w="2589677">
                  <a:extLst>
                    <a:ext uri="{9D8B030D-6E8A-4147-A177-3AD203B41FA5}">
                      <a16:colId xmlns:a16="http://schemas.microsoft.com/office/drawing/2014/main" val="2090187936"/>
                    </a:ext>
                  </a:extLst>
                </a:gridCol>
                <a:gridCol w="2589677">
                  <a:extLst>
                    <a:ext uri="{9D8B030D-6E8A-4147-A177-3AD203B41FA5}">
                      <a16:colId xmlns:a16="http://schemas.microsoft.com/office/drawing/2014/main" val="3815069721"/>
                    </a:ext>
                  </a:extLst>
                </a:gridCol>
              </a:tblGrid>
              <a:tr h="3102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Comparable Property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Sale Price (SAR)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Annual NOI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Cap Rate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9024773"/>
                  </a:ext>
                </a:extLst>
              </a:tr>
              <a:tr h="3102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Comparable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50,000,000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4,000,000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8.0%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313532"/>
                  </a:ext>
                </a:extLst>
              </a:tr>
              <a:tr h="3102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Comparable 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42,000,000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3,360,000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8.0%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251369"/>
                  </a:ext>
                </a:extLst>
              </a:tr>
              <a:tr h="3102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Comparable 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38,000,000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2,964,000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7.8%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078376"/>
                  </a:ext>
                </a:extLst>
              </a:tr>
              <a:tr h="3102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Comparable 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55,000,000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4,565,000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8.3%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73429"/>
                  </a:ext>
                </a:extLst>
              </a:tr>
              <a:tr h="3102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Weighted Average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8.0%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5050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640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A35B82-2AB7-9509-B693-E03DB33D1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FB7BE7F-A998-F60E-CB33-309A329D3C8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EFC3518-908D-A0B9-9AFC-14292EC71D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C3981EF-CBAC-CAD9-DE28-ED0634BD276D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DEEAC-63A8-8E66-1DB3-B41FDA2EFE0E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Direct Capitalization Method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ECF39F-0F8D-E0F6-F5AE-46BD5D93FA2D}"/>
              </a:ext>
            </a:extLst>
          </p:cNvPr>
          <p:cNvSpPr txBox="1"/>
          <p:nvPr/>
        </p:nvSpPr>
        <p:spPr>
          <a:xfrm>
            <a:off x="180431" y="1643388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 1: Determine Effective Gross Income (EGI)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74F38DC-5A7F-C054-803A-AEC3223D6A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269049"/>
              </p:ext>
            </p:extLst>
          </p:nvPr>
        </p:nvGraphicFramePr>
        <p:xfrm>
          <a:off x="838200" y="2305499"/>
          <a:ext cx="10515600" cy="237744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62896426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32543093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6027113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Calculation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Value (SAR)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22112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Potential Gross Income (PGI)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2,000 m² × 200 × 12 months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4,800,000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345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Less: Vacancy (10%)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4,800,000 × 10%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(480,000)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892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Effective Gross Income (EGI)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4,800,000 − 480,000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4,320,000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949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Parking Income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Additional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120,000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6866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Total Effective Income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4,320,000 + 120,000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4,440,000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6357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29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72090-F8D9-A4B8-3517-5FB352D583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AA4D625-6E5F-4F01-E2B7-526F3DF1105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B497312-019B-2DC9-9798-6C8E737251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C49BDE-ADC4-A7FC-2CFD-99E36762D8F8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9ECDC6-4581-2454-5971-1CAC3098FBE7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Direct Capitalization Method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3FCF018-CBE9-7440-8C8D-4DD40D183187}"/>
              </a:ext>
            </a:extLst>
          </p:cNvPr>
          <p:cNvSpPr txBox="1"/>
          <p:nvPr/>
        </p:nvSpPr>
        <p:spPr>
          <a:xfrm>
            <a:off x="180431" y="1535559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algn="l">
              <a:defRPr/>
            </a:pPr>
            <a:r>
              <a:rPr lang="en-US" dirty="0"/>
              <a:t>Step 2: Determine Operating Expenses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ED4FDC5B-8082-FE56-F926-736FF25F3A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539462"/>
              </p:ext>
            </p:extLst>
          </p:nvPr>
        </p:nvGraphicFramePr>
        <p:xfrm>
          <a:off x="542441" y="2175062"/>
          <a:ext cx="10811358" cy="379492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603786">
                  <a:extLst>
                    <a:ext uri="{9D8B030D-6E8A-4147-A177-3AD203B41FA5}">
                      <a16:colId xmlns:a16="http://schemas.microsoft.com/office/drawing/2014/main" val="3564161220"/>
                    </a:ext>
                  </a:extLst>
                </a:gridCol>
                <a:gridCol w="3603786">
                  <a:extLst>
                    <a:ext uri="{9D8B030D-6E8A-4147-A177-3AD203B41FA5}">
                      <a16:colId xmlns:a16="http://schemas.microsoft.com/office/drawing/2014/main" val="2221447040"/>
                    </a:ext>
                  </a:extLst>
                </a:gridCol>
                <a:gridCol w="3603786">
                  <a:extLst>
                    <a:ext uri="{9D8B030D-6E8A-4147-A177-3AD203B41FA5}">
                      <a16:colId xmlns:a16="http://schemas.microsoft.com/office/drawing/2014/main" val="682264938"/>
                    </a:ext>
                  </a:extLst>
                </a:gridCol>
              </a:tblGrid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Expense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Calculation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Value (SAR)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5377264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Management Fees (8%)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4,440,000 × 8%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355,200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177394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Maintenance &amp; Operations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Estimated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180,000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0186255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Insurance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Annual premium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45,000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970099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Taxes &amp; Fees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As applicable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60,000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0923232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Replacement Reserves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1% of building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648299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Other Expenses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Miscellaneous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0741119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Total Operating Expenses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770,200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53283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735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8A2C37-ABAA-BE7E-08E1-62A3A5443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ADA37A2-28C1-8FB4-3368-B8F3F0AA843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B88AF3A-A116-B29D-7DE1-86D60407E8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130F66-9340-DB6B-43AE-8E871B1B4E82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B9A1B7-27BF-B747-4310-67638A196DD7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Direct Capitalization Method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9B2071E-B516-F56C-B69D-2FF62E5DE880}"/>
              </a:ext>
            </a:extLst>
          </p:cNvPr>
          <p:cNvSpPr txBox="1"/>
          <p:nvPr/>
        </p:nvSpPr>
        <p:spPr>
          <a:xfrm>
            <a:off x="180431" y="1535559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algn="l">
              <a:defRPr/>
            </a:pPr>
            <a:r>
              <a:rPr lang="en-US" dirty="0"/>
              <a:t>Step 3: Calculate NOI and Value Estimation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B24AB12-E3E5-E271-FAE2-F6F147D6D8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849350"/>
              </p:ext>
            </p:extLst>
          </p:nvPr>
        </p:nvGraphicFramePr>
        <p:xfrm>
          <a:off x="744564" y="2127425"/>
          <a:ext cx="10702872" cy="379492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5351436">
                  <a:extLst>
                    <a:ext uri="{9D8B030D-6E8A-4147-A177-3AD203B41FA5}">
                      <a16:colId xmlns:a16="http://schemas.microsoft.com/office/drawing/2014/main" val="698195443"/>
                    </a:ext>
                  </a:extLst>
                </a:gridCol>
                <a:gridCol w="5351436">
                  <a:extLst>
                    <a:ext uri="{9D8B030D-6E8A-4147-A177-3AD203B41FA5}">
                      <a16:colId xmlns:a16="http://schemas.microsoft.com/office/drawing/2014/main" val="808070041"/>
                    </a:ext>
                  </a:extLst>
                </a:gridCol>
              </a:tblGrid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Value (SAR)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1764709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Total Effective Income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4,440,000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092335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Less: Total Expenses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(770,200)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953446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Net Operating Income (NOI)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3,669,800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166770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Capitalization Rate (R)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0772273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 = NOI ÷ 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3,669,800 ÷ 0.08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1987317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Estimated Market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≈ 45,872,500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1141260"/>
                  </a:ext>
                </a:extLst>
              </a:tr>
              <a:tr h="4743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Rounded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≈ </a:t>
                      </a:r>
                      <a:r>
                        <a:rPr lang="en-US" sz="2000" b="1" dirty="0">
                          <a:latin typeface="Alexandria"/>
                        </a:rPr>
                        <a:t>SAR 46,000,000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882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874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E22D1-C8CF-F3DD-9178-283C39675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0ADACB8-EB58-CA74-7C57-11239E2CCBA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67C09C6-DBB3-E0E5-1560-9976A49E89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FF507C-2E6C-7AB3-79F4-7C4FCFFEDD5C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77447A-E495-F276-F756-411DC3F87E1B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Direct Capitalization Method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1ED0C9-E41C-C8D9-1FCA-4AC0A3FC967C}"/>
              </a:ext>
            </a:extLst>
          </p:cNvPr>
          <p:cNvSpPr txBox="1"/>
          <p:nvPr/>
        </p:nvSpPr>
        <p:spPr>
          <a:xfrm>
            <a:off x="180431" y="1663735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 algn="l">
              <a:defRPr/>
            </a:pPr>
            <a:r>
              <a:rPr lang="en-US" dirty="0"/>
              <a:t>Phase 4: Verification (Back-Testing)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9DEF7C0-D4B8-97D7-C850-396C09AAEA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220419"/>
              </p:ext>
            </p:extLst>
          </p:nvPr>
        </p:nvGraphicFramePr>
        <p:xfrm>
          <a:off x="838200" y="2446923"/>
          <a:ext cx="10515600" cy="158496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23436802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6347060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52606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Actual Yield (NOI ÷ Value)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3,669,800 ÷ 46,000,000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051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Actual Yield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7.98% ≈ 8% 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72183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Conclusion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Consistent with market rate – Acceptable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3976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306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58460-5A67-9D2D-F928-5A17D96BF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6B7B931-3F19-4AEB-0DB2-3EB4159F91B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047441D-97A5-4023-1DA0-02C8B21039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790DED-4E6D-A1D6-2B6F-AC8C8FF94B31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3EEEA1-7AEC-B791-BD7C-BB21E0291B30}"/>
              </a:ext>
            </a:extLst>
          </p:cNvPr>
          <p:cNvSpPr txBox="1"/>
          <p:nvPr/>
        </p:nvSpPr>
        <p:spPr>
          <a:xfrm>
            <a:off x="359230" y="1098719"/>
            <a:ext cx="1183277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Methods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/Discounted Cash Flow (DCF) Method/</a:t>
            </a: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7AC53A0F-45CC-038A-5D31-4B1793CCEDBB}"/>
              </a:ext>
            </a:extLst>
          </p:cNvPr>
          <p:cNvSpPr/>
          <p:nvPr/>
        </p:nvSpPr>
        <p:spPr>
          <a:xfrm>
            <a:off x="281218" y="1753688"/>
            <a:ext cx="11683991" cy="1361767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Discounted Cash Flow (DCF) method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a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valuation technique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that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estimates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all expected future cash flows over a defined analysis period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and converts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them into a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present value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using </a:t>
            </a:r>
            <a:r>
              <a:rPr lang="en-US" sz="2000" b="1" i="1" dirty="0">
                <a:solidFill>
                  <a:prstClr val="black"/>
                </a:solidFill>
                <a:latin typeface="Alexandria"/>
              </a:rPr>
              <a:t>a </a:t>
            </a:r>
            <a:r>
              <a:rPr lang="en-US" sz="2000" b="1" i="1" dirty="0">
                <a:solidFill>
                  <a:srgbClr val="00B050"/>
                </a:solidFill>
                <a:latin typeface="Alexandria"/>
              </a:rPr>
              <a:t>discount rate</a:t>
            </a:r>
            <a:r>
              <a:rPr lang="en-US" sz="2000" b="1" i="1" dirty="0">
                <a:solidFill>
                  <a:prstClr val="black"/>
                </a:solidFill>
                <a:latin typeface="Alexandria"/>
              </a:rPr>
              <a:t> that reflects risk and the required rate of return.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D732A0-657F-1AC2-F0E5-0E99D251DA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12" y="3895598"/>
            <a:ext cx="3187513" cy="1076343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02D63E7-63D2-1C6D-B7A9-28F163BA29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097010"/>
              </p:ext>
            </p:extLst>
          </p:nvPr>
        </p:nvGraphicFramePr>
        <p:xfrm>
          <a:off x="3580107" y="3287738"/>
          <a:ext cx="5913896" cy="237744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83784">
                  <a:extLst>
                    <a:ext uri="{9D8B030D-6E8A-4147-A177-3AD203B41FA5}">
                      <a16:colId xmlns:a16="http://schemas.microsoft.com/office/drawing/2014/main" val="1133868246"/>
                    </a:ext>
                  </a:extLst>
                </a:gridCol>
                <a:gridCol w="3930112">
                  <a:extLst>
                    <a:ext uri="{9D8B030D-6E8A-4147-A177-3AD203B41FA5}">
                      <a16:colId xmlns:a16="http://schemas.microsoft.com/office/drawing/2014/main" val="15924445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Symbol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Meaning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85461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Present value of the property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2831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CFₜ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Cash flow in year 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18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Discount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28992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Analysis period (years)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6961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Terminal (reversionary)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85863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28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526BE-E061-7A47-9C13-30052E45E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2E6B2A-B5C8-CD3B-A805-5E733C38B68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4584157-90E3-8B32-B2B2-4F323FD471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66404C-43D8-BB51-6F08-626F686A84A0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B415E-BB70-EF7A-5411-6B360302EBC0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Conditions for Applying DCF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EA26138-9218-AE38-4B16-F87885DD38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251769"/>
              </p:ext>
            </p:extLst>
          </p:nvPr>
        </p:nvGraphicFramePr>
        <p:xfrm>
          <a:off x="542441" y="1753687"/>
          <a:ext cx="10780364" cy="3270694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4153545">
                  <a:extLst>
                    <a:ext uri="{9D8B030D-6E8A-4147-A177-3AD203B41FA5}">
                      <a16:colId xmlns:a16="http://schemas.microsoft.com/office/drawing/2014/main" val="3101836499"/>
                    </a:ext>
                  </a:extLst>
                </a:gridCol>
                <a:gridCol w="6626819">
                  <a:extLst>
                    <a:ext uri="{9D8B030D-6E8A-4147-A177-3AD203B41FA5}">
                      <a16:colId xmlns:a16="http://schemas.microsoft.com/office/drawing/2014/main" val="1822315050"/>
                    </a:ext>
                  </a:extLst>
                </a:gridCol>
              </a:tblGrid>
              <a:tr h="5313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Condition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3395655"/>
                  </a:ext>
                </a:extLst>
              </a:tr>
              <a:tr h="5313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Variability of cash flows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Income is not constant and varies over time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992107"/>
                  </a:ext>
                </a:extLst>
              </a:tr>
              <a:tr h="53123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Analysis period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Suitable for development projects or long-term investments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7812"/>
                  </a:ext>
                </a:extLst>
              </a:tr>
              <a:tr h="61403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Availability of detailed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Detailed information on rents, costs, and occupancy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252510"/>
                  </a:ext>
                </a:extLst>
              </a:tr>
              <a:tr h="5313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Reliable discount 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Derived from the market or adjusted for risk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0357598"/>
                  </a:ext>
                </a:extLst>
              </a:tr>
              <a:tr h="5313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Clear assumptions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Growth, occupancy, and inflation expectations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297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54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A28DEE-EBE1-ED25-1175-F819990ED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C0CEBA7-35AB-5B95-6EDB-DEF69781064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A75DA75-4D38-C718-16B7-70819EAF79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4ACFC5-B62C-C5A6-10F4-EA45EC562747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92D71C-62F0-9761-9CF1-C6BE5892BBFE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9137F916-22FB-727C-3FD1-70044B69D4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8009259"/>
              </p:ext>
            </p:extLst>
          </p:nvPr>
        </p:nvGraphicFramePr>
        <p:xfrm>
          <a:off x="180431" y="1645859"/>
          <a:ext cx="12011569" cy="2757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038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5ABDD-E680-4594-57AE-661A2F157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13ED2CA-CB17-23D4-F938-74744837EB5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D665C45-2207-A381-485C-2A7F90A656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E9C464-2011-9F69-662F-000F4B567E62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47B99E-379F-2C91-9BEB-DC59ABC3C1D1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A235A1A-EAD8-4DDA-5592-74C630A6147D}"/>
              </a:ext>
            </a:extLst>
          </p:cNvPr>
          <p:cNvGrpSpPr/>
          <p:nvPr/>
        </p:nvGrpSpPr>
        <p:grpSpPr>
          <a:xfrm>
            <a:off x="4340158" y="1652391"/>
            <a:ext cx="3511683" cy="674703"/>
            <a:chOff x="0" y="1885165"/>
            <a:chExt cx="3511683" cy="87202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F2C5F2B-87D0-01BA-1CF0-908816649B61}"/>
                </a:ext>
              </a:extLst>
            </p:cNvPr>
            <p:cNvSpPr/>
            <p:nvPr/>
          </p:nvSpPr>
          <p:spPr>
            <a:xfrm>
              <a:off x="0" y="1885165"/>
              <a:ext cx="3511683" cy="872021"/>
            </a:xfrm>
            <a:prstGeom prst="rect">
              <a:avLst/>
            </a:prstGeom>
            <a:solidFill>
              <a:srgbClr val="CC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0629A65-F840-2FA8-434D-12FCE04095ED}"/>
                </a:ext>
              </a:extLst>
            </p:cNvPr>
            <p:cNvSpPr txBox="1"/>
            <p:nvPr/>
          </p:nvSpPr>
          <p:spPr>
            <a:xfrm>
              <a:off x="0" y="1885165"/>
              <a:ext cx="3511683" cy="8720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2200" b="1" kern="1200" dirty="0">
                  <a:solidFill>
                    <a:schemeClr val="tx1"/>
                  </a:solidFill>
                  <a:latin typeface="Alexandria"/>
                </a:rPr>
                <a:t>1. Operating Cash Flows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75E3BA8-A2C0-3B8B-388E-6BB1C11B54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82403"/>
          <a:stretch>
            <a:fillRect/>
          </a:stretch>
        </p:blipFill>
        <p:spPr>
          <a:xfrm>
            <a:off x="2309109" y="2548799"/>
            <a:ext cx="7316154" cy="5362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DC252EF-EAF0-53BA-079F-5FB7747F2B5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869" b="63910"/>
          <a:stretch>
            <a:fillRect/>
          </a:stretch>
        </p:blipFill>
        <p:spPr>
          <a:xfrm>
            <a:off x="2309109" y="3231415"/>
            <a:ext cx="7316154" cy="52482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5C00012-C137-2072-C966-9BFD776856F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2483" b="33544"/>
          <a:stretch>
            <a:fillRect/>
          </a:stretch>
        </p:blipFill>
        <p:spPr>
          <a:xfrm>
            <a:off x="2360287" y="4737254"/>
            <a:ext cx="7316154" cy="5348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B3CF19-F1A6-69D6-B0E6-4BF733416BC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2090"/>
          <a:stretch>
            <a:fillRect/>
          </a:stretch>
        </p:blipFill>
        <p:spPr>
          <a:xfrm>
            <a:off x="2360286" y="6212331"/>
            <a:ext cx="7316154" cy="54581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5279EC7-0E68-2261-8080-C3294DB1A73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66652" b="19374"/>
          <a:stretch>
            <a:fillRect/>
          </a:stretch>
        </p:blipFill>
        <p:spPr>
          <a:xfrm>
            <a:off x="2360287" y="5504326"/>
            <a:ext cx="7316154" cy="42583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B40B028-54C2-7ACF-EB2E-9B295CFC374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0626" b="49260"/>
          <a:stretch>
            <a:fillRect/>
          </a:stretch>
        </p:blipFill>
        <p:spPr>
          <a:xfrm>
            <a:off x="2309109" y="3947412"/>
            <a:ext cx="7316154" cy="61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88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67BEA-A8CD-6442-2A1A-00A59FB6D4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E6E7195-ED20-EBBB-FF2F-5B36C5ADFB0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1C6DC4E-BBCD-C0D1-6593-2FA5C9D8FB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010B22C-7520-55C3-6853-CE227A35CFBC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4F2368-CBCA-616F-0AC1-9A3705B779EF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03ED286-5D0D-0979-4C63-E6A5CC28199A}"/>
              </a:ext>
            </a:extLst>
          </p:cNvPr>
          <p:cNvGrpSpPr/>
          <p:nvPr/>
        </p:nvGrpSpPr>
        <p:grpSpPr>
          <a:xfrm>
            <a:off x="4340158" y="1453387"/>
            <a:ext cx="3511683" cy="699449"/>
            <a:chOff x="4226379" y="1915945"/>
            <a:chExt cx="3511683" cy="84124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07F5E50-35BA-3FC3-CE9C-76AB83368B21}"/>
                </a:ext>
              </a:extLst>
            </p:cNvPr>
            <p:cNvSpPr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5523A11-9227-7DEB-27F2-5CD2942D56B2}"/>
                </a:ext>
              </a:extLst>
            </p:cNvPr>
            <p:cNvSpPr txBox="1"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2200" b="1" kern="1200" dirty="0">
                  <a:solidFill>
                    <a:schemeClr val="tx1"/>
                  </a:solidFill>
                  <a:latin typeface="Alexandria"/>
                </a:rPr>
                <a:t>2. Terminal Value (Reversionary Value)</a:t>
              </a:r>
            </a:p>
          </p:txBody>
        </p:sp>
      </p:grp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6959B4A4-311F-FCC4-76EB-39C524FB1F33}"/>
              </a:ext>
            </a:extLst>
          </p:cNvPr>
          <p:cNvSpPr/>
          <p:nvPr/>
        </p:nvSpPr>
        <p:spPr>
          <a:xfrm>
            <a:off x="255726" y="2239230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value of a property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at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end of the analysis period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(typically 5–10 years) within a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Discounted Cash Flow (DCF) model.</a:t>
            </a:r>
          </a:p>
        </p:txBody>
      </p:sp>
      <p:sp>
        <p:nvSpPr>
          <p:cNvPr id="13" name="Flowchart: Predefined Process 12">
            <a:extLst>
              <a:ext uri="{FF2B5EF4-FFF2-40B4-BE49-F238E27FC236}">
                <a16:creationId xmlns:a16="http://schemas.microsoft.com/office/drawing/2014/main" id="{D95230DF-2A38-D0B5-CCAF-AA472CC03175}"/>
              </a:ext>
            </a:extLst>
          </p:cNvPr>
          <p:cNvSpPr/>
          <p:nvPr/>
        </p:nvSpPr>
        <p:spPr>
          <a:xfrm>
            <a:off x="1817567" y="3429000"/>
            <a:ext cx="6470954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1️⃣ Exit Yield Method (Direct Capitalization)</a:t>
            </a:r>
          </a:p>
        </p:txBody>
      </p:sp>
      <p:sp>
        <p:nvSpPr>
          <p:cNvPr id="14" name="Flowchart: Predefined Process 13">
            <a:extLst>
              <a:ext uri="{FF2B5EF4-FFF2-40B4-BE49-F238E27FC236}">
                <a16:creationId xmlns:a16="http://schemas.microsoft.com/office/drawing/2014/main" id="{CB80CFB2-BDD0-372D-CBA4-2A22204F87BF}"/>
              </a:ext>
            </a:extLst>
          </p:cNvPr>
          <p:cNvSpPr/>
          <p:nvPr/>
        </p:nvSpPr>
        <p:spPr>
          <a:xfrm>
            <a:off x="4468227" y="4540115"/>
            <a:ext cx="6470954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2️⃣ Exit Multiple Method</a:t>
            </a:r>
          </a:p>
        </p:txBody>
      </p:sp>
    </p:spTree>
    <p:extLst>
      <p:ext uri="{BB962C8B-B14F-4D97-AF65-F5344CB8AC3E}">
        <p14:creationId xmlns:p14="http://schemas.microsoft.com/office/powerpoint/2010/main" val="304791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6EF83-B73B-06CC-FC3F-FC0DA5450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12AB702-98AD-A6C7-2B36-1394BD614D2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500761-4F36-84E5-8AD5-17762EF9C2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0E6ADB6-A013-7920-6F85-49FF05573F8C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253BE9-0CB7-5A4D-0198-88D3AE59EFDF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53E29BC-8EA2-C6B7-483B-6CF10A2296B9}"/>
              </a:ext>
            </a:extLst>
          </p:cNvPr>
          <p:cNvGrpSpPr/>
          <p:nvPr/>
        </p:nvGrpSpPr>
        <p:grpSpPr>
          <a:xfrm>
            <a:off x="4776838" y="1071960"/>
            <a:ext cx="3511683" cy="699449"/>
            <a:chOff x="4226379" y="1915945"/>
            <a:chExt cx="3511683" cy="84124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E3193AF-7B00-CAE4-7319-2F5950397919}"/>
                </a:ext>
              </a:extLst>
            </p:cNvPr>
            <p:cNvSpPr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42AB5A1-AAAC-EEB7-E061-AC66576117A5}"/>
                </a:ext>
              </a:extLst>
            </p:cNvPr>
            <p:cNvSpPr txBox="1"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2. Terminal Value (Reversionary Value)</a:t>
              </a:r>
            </a:p>
          </p:txBody>
        </p:sp>
      </p:grp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1C2C7FDB-ADBC-A9D2-30B6-ECBC8173D41A}"/>
              </a:ext>
            </a:extLst>
          </p:cNvPr>
          <p:cNvSpPr/>
          <p:nvPr/>
        </p:nvSpPr>
        <p:spPr>
          <a:xfrm>
            <a:off x="254004" y="2519313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</a:rPr>
              <a:t>The method involves </a:t>
            </a:r>
            <a:r>
              <a:rPr lang="en-US" sz="2000" b="1" dirty="0">
                <a:solidFill>
                  <a:schemeClr val="tx1"/>
                </a:solidFill>
              </a:rPr>
              <a:t>capitalizing the income of the year following the end of the analysis period</a:t>
            </a:r>
            <a:r>
              <a:rPr lang="en-US" sz="2000" dirty="0">
                <a:solidFill>
                  <a:schemeClr val="tx1"/>
                </a:solidFill>
              </a:rPr>
              <a:t> into a single capital value using an appropriate terminal capitalization rate.</a:t>
            </a:r>
          </a:p>
        </p:txBody>
      </p:sp>
      <p:sp>
        <p:nvSpPr>
          <p:cNvPr id="13" name="Flowchart: Predefined Process 12">
            <a:extLst>
              <a:ext uri="{FF2B5EF4-FFF2-40B4-BE49-F238E27FC236}">
                <a16:creationId xmlns:a16="http://schemas.microsoft.com/office/drawing/2014/main" id="{17239B32-7356-D5E0-2248-9E5F921138ED}"/>
              </a:ext>
            </a:extLst>
          </p:cNvPr>
          <p:cNvSpPr/>
          <p:nvPr/>
        </p:nvSpPr>
        <p:spPr>
          <a:xfrm>
            <a:off x="359230" y="1956794"/>
            <a:ext cx="6470954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Exit Yield Method (Direct Capitalization)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25EB7D-F1D9-BB33-F84A-31C5912AE8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230" y="3649470"/>
            <a:ext cx="2882685" cy="109327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003E5C-4AB9-C6A3-C415-EA4D0A88792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401" t="63217" r="3578"/>
          <a:stretch>
            <a:fillRect/>
          </a:stretch>
        </p:blipFill>
        <p:spPr>
          <a:xfrm>
            <a:off x="3475356" y="4549355"/>
            <a:ext cx="5393411" cy="5023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A7B2FA8-D76F-3AD1-92DD-AD24B6CDEFB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2964" r="4613" b="40253"/>
          <a:stretch>
            <a:fillRect/>
          </a:stretch>
        </p:blipFill>
        <p:spPr>
          <a:xfrm>
            <a:off x="3475356" y="3960435"/>
            <a:ext cx="8716644" cy="50234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56093D9-45F8-2AA6-C0ED-385988ACA4D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8454" t="-1186" r="3963" b="68292"/>
          <a:stretch>
            <a:fillRect/>
          </a:stretch>
        </p:blipFill>
        <p:spPr>
          <a:xfrm>
            <a:off x="3475356" y="3415747"/>
            <a:ext cx="2520582" cy="449221"/>
          </a:xfrm>
          <a:prstGeom prst="rect">
            <a:avLst/>
          </a:prstGeom>
        </p:spPr>
      </p:pic>
      <p:sp>
        <p:nvSpPr>
          <p:cNvPr id="18" name="Speech Bubble: Oval 17">
            <a:extLst>
              <a:ext uri="{FF2B5EF4-FFF2-40B4-BE49-F238E27FC236}">
                <a16:creationId xmlns:a16="http://schemas.microsoft.com/office/drawing/2014/main" id="{DD03AADF-871F-F732-32DF-3C46A1574DDB}"/>
              </a:ext>
            </a:extLst>
          </p:cNvPr>
          <p:cNvSpPr/>
          <p:nvPr/>
        </p:nvSpPr>
        <p:spPr>
          <a:xfrm>
            <a:off x="413240" y="5206678"/>
            <a:ext cx="1839521" cy="1304258"/>
          </a:xfrm>
          <a:prstGeom prst="wedgeEllipseCallout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When is it used?</a:t>
            </a: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8EF69A68-8F4F-4221-1895-1495869FFD62}"/>
              </a:ext>
            </a:extLst>
          </p:cNvPr>
          <p:cNvSpPr/>
          <p:nvPr/>
        </p:nvSpPr>
        <p:spPr>
          <a:xfrm>
            <a:off x="2366410" y="5191121"/>
            <a:ext cx="644553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Most commonly applied in real estate valuation practice</a:t>
            </a:r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923A1A34-8A67-60F7-DFAF-D2776FE4AD18}"/>
              </a:ext>
            </a:extLst>
          </p:cNvPr>
          <p:cNvSpPr/>
          <p:nvPr/>
        </p:nvSpPr>
        <p:spPr>
          <a:xfrm>
            <a:off x="2366410" y="5773433"/>
            <a:ext cx="644553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When market-derived capitalization rates are available</a:t>
            </a:r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8782F4CB-1D29-9455-1C19-737BCFB738FC}"/>
              </a:ext>
            </a:extLst>
          </p:cNvPr>
          <p:cNvSpPr/>
          <p:nvPr/>
        </p:nvSpPr>
        <p:spPr>
          <a:xfrm>
            <a:off x="2376745" y="6371689"/>
            <a:ext cx="644553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Fully consistent with EVS and RICS guidance</a:t>
            </a:r>
          </a:p>
        </p:txBody>
      </p:sp>
    </p:spTree>
    <p:extLst>
      <p:ext uri="{BB962C8B-B14F-4D97-AF65-F5344CB8AC3E}">
        <p14:creationId xmlns:p14="http://schemas.microsoft.com/office/powerpoint/2010/main" val="147347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47A096-B4A8-D5FA-D6DE-F368D6553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CBE9C68-D5E2-F58F-FAF6-BAA510DB13B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BE339BE-4E75-5BD9-FCEC-7BD79C947D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3D3210-B827-DFF1-38D0-5000CC564FAC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827751-E473-F6F5-F0E5-BB2400B615E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7025521-45A3-6774-87C8-9ED184336BEC}"/>
              </a:ext>
            </a:extLst>
          </p:cNvPr>
          <p:cNvGrpSpPr/>
          <p:nvPr/>
        </p:nvGrpSpPr>
        <p:grpSpPr>
          <a:xfrm>
            <a:off x="4776838" y="1071960"/>
            <a:ext cx="3511683" cy="699449"/>
            <a:chOff x="4226379" y="1915945"/>
            <a:chExt cx="3511683" cy="84124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C1F9D2F-134B-9A71-295E-4257919EADC6}"/>
                </a:ext>
              </a:extLst>
            </p:cNvPr>
            <p:cNvSpPr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4D0D7E2-BF50-92A5-5B64-C9F6FE0768A0}"/>
                </a:ext>
              </a:extLst>
            </p:cNvPr>
            <p:cNvSpPr txBox="1"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2. Terminal Value (Reversionary Value)</a:t>
              </a:r>
            </a:p>
          </p:txBody>
        </p:sp>
      </p:grp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A7CD9E4F-3A48-6A9D-0B5B-82751CBF5D01}"/>
              </a:ext>
            </a:extLst>
          </p:cNvPr>
          <p:cNvSpPr/>
          <p:nvPr/>
        </p:nvSpPr>
        <p:spPr>
          <a:xfrm>
            <a:off x="254005" y="2581305"/>
            <a:ext cx="7898104" cy="136137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"/>
              </a:rPr>
              <a:t>Assume: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NOI in Year 10 = 2,000,000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 SAR Growth rate = 3%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Terminal capitalization rate = 8%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3" name="Flowchart: Predefined Process 12">
            <a:extLst>
              <a:ext uri="{FF2B5EF4-FFF2-40B4-BE49-F238E27FC236}">
                <a16:creationId xmlns:a16="http://schemas.microsoft.com/office/drawing/2014/main" id="{BE578DA2-EEDC-2362-F878-593291A6D886}"/>
              </a:ext>
            </a:extLst>
          </p:cNvPr>
          <p:cNvSpPr/>
          <p:nvPr/>
        </p:nvSpPr>
        <p:spPr>
          <a:xfrm>
            <a:off x="359230" y="1956794"/>
            <a:ext cx="6470954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Exit Yield Method (Direct Capitalization)</a:t>
            </a:r>
          </a:p>
        </p:txBody>
      </p:sp>
      <p:sp>
        <p:nvSpPr>
          <p:cNvPr id="3" name="Star: 10 Points 2">
            <a:extLst>
              <a:ext uri="{FF2B5EF4-FFF2-40B4-BE49-F238E27FC236}">
                <a16:creationId xmlns:a16="http://schemas.microsoft.com/office/drawing/2014/main" id="{CF692E7D-2C15-8843-5D9F-98EF461AA11A}"/>
              </a:ext>
            </a:extLst>
          </p:cNvPr>
          <p:cNvSpPr/>
          <p:nvPr/>
        </p:nvSpPr>
        <p:spPr>
          <a:xfrm>
            <a:off x="7274842" y="1886221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📊 Example: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C77CDE-BF70-2422-04AD-DC4795C94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431" y="5286461"/>
            <a:ext cx="2882685" cy="1093276"/>
          </a:xfrm>
          <a:prstGeom prst="rect">
            <a:avLst/>
          </a:prstGeom>
        </p:spPr>
      </p:pic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DBF98689-E10B-D11E-F8BC-7AA77F6ADB91}"/>
              </a:ext>
            </a:extLst>
          </p:cNvPr>
          <p:cNvSpPr/>
          <p:nvPr/>
        </p:nvSpPr>
        <p:spPr>
          <a:xfrm>
            <a:off x="254004" y="4150166"/>
            <a:ext cx="7898105" cy="844211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it-IT" sz="2000" b="1" dirty="0">
                <a:solidFill>
                  <a:srgbClr val="0070C0"/>
                </a:solidFill>
                <a:latin typeface="Alexandria"/>
              </a:rPr>
              <a:t>Step 1: Estimate NOI for Year 11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it-IT" sz="2000" b="1" dirty="0">
                <a:solidFill>
                  <a:schemeClr val="tx1"/>
                </a:solidFill>
                <a:latin typeface="Alexandria"/>
              </a:rPr>
              <a:t>𝑁𝑂𝐼11=2,000,000×(1+0.03)=2,060,000</a:t>
            </a:r>
            <a:r>
              <a:rPr lang="it-IT" sz="2000" dirty="0">
                <a:solidFill>
                  <a:schemeClr val="tx1"/>
                </a:solidFill>
                <a:latin typeface="Alexandria"/>
              </a:rPr>
              <a:t>	​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EBAC22D-5315-4B05-4EBF-5018B937D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8959" y="5376943"/>
            <a:ext cx="5139774" cy="95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0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3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CE7DF-12CB-6AEA-870C-8F6354565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DF1E85E-DDF8-CE0B-B318-DB73E21E4AF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B014E92-2BDB-2424-A45E-A9AA9E375B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A5F311-62BF-E1D4-9C44-B28831D81B1D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3ECB90-6472-625B-6459-CE4473657113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5960CC3-7CA3-1C77-4613-9EDD5AA3A877}"/>
              </a:ext>
            </a:extLst>
          </p:cNvPr>
          <p:cNvGrpSpPr/>
          <p:nvPr/>
        </p:nvGrpSpPr>
        <p:grpSpPr>
          <a:xfrm>
            <a:off x="4776838" y="1071960"/>
            <a:ext cx="3511683" cy="699449"/>
            <a:chOff x="4226379" y="1915945"/>
            <a:chExt cx="3511683" cy="84124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88D3EFF-19D6-B914-95A4-F98A25EF54FA}"/>
                </a:ext>
              </a:extLst>
            </p:cNvPr>
            <p:cNvSpPr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300D231-DF51-152C-E46A-B58805A35D8D}"/>
                </a:ext>
              </a:extLst>
            </p:cNvPr>
            <p:cNvSpPr txBox="1"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2. Terminal Value (Reversionary Value)</a:t>
              </a:r>
            </a:p>
          </p:txBody>
        </p:sp>
      </p:grp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9BDF7871-D152-2769-CD12-945CE7A4C31F}"/>
              </a:ext>
            </a:extLst>
          </p:cNvPr>
          <p:cNvSpPr/>
          <p:nvPr/>
        </p:nvSpPr>
        <p:spPr>
          <a:xfrm>
            <a:off x="254004" y="2581306"/>
            <a:ext cx="11683991" cy="55190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The property value is estimated by applying a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market-based income multiple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to the final year’s income.</a:t>
            </a:r>
          </a:p>
        </p:txBody>
      </p:sp>
      <p:sp>
        <p:nvSpPr>
          <p:cNvPr id="13" name="Flowchart: Predefined Process 12">
            <a:extLst>
              <a:ext uri="{FF2B5EF4-FFF2-40B4-BE49-F238E27FC236}">
                <a16:creationId xmlns:a16="http://schemas.microsoft.com/office/drawing/2014/main" id="{D14F53D1-70D3-83F2-2D8F-F67801ADCAD6}"/>
              </a:ext>
            </a:extLst>
          </p:cNvPr>
          <p:cNvSpPr/>
          <p:nvPr/>
        </p:nvSpPr>
        <p:spPr>
          <a:xfrm>
            <a:off x="359230" y="1956794"/>
            <a:ext cx="6470954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"/>
              </a:rPr>
              <a:t>2️⃣ Exit Multiple Method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BBA4AA-3C8E-E705-B9D5-ADA9B8F66D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2102" y="3319499"/>
            <a:ext cx="3863598" cy="7565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7732004-A205-E20A-80CE-DB189B1BC7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431" y="4278553"/>
            <a:ext cx="6287950" cy="4863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88D379D-DB2F-E944-9680-E707F1A9FF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1882" y="4303930"/>
            <a:ext cx="5316114" cy="486358"/>
          </a:xfrm>
          <a:prstGeom prst="rect">
            <a:avLst/>
          </a:prstGeom>
        </p:spPr>
      </p:pic>
      <p:sp>
        <p:nvSpPr>
          <p:cNvPr id="21" name="Speech Bubble: Oval 20">
            <a:extLst>
              <a:ext uri="{FF2B5EF4-FFF2-40B4-BE49-F238E27FC236}">
                <a16:creationId xmlns:a16="http://schemas.microsoft.com/office/drawing/2014/main" id="{280F101B-0FAF-5921-3E15-ABDEED4FFE63}"/>
              </a:ext>
            </a:extLst>
          </p:cNvPr>
          <p:cNvSpPr/>
          <p:nvPr/>
        </p:nvSpPr>
        <p:spPr>
          <a:xfrm>
            <a:off x="359230" y="5053135"/>
            <a:ext cx="1839521" cy="1304258"/>
          </a:xfrm>
          <a:prstGeom prst="wedgeEllipseCallout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When is it used?</a:t>
            </a:r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2F15D8F4-3006-4B05-E1C3-2934E5743050}"/>
              </a:ext>
            </a:extLst>
          </p:cNvPr>
          <p:cNvSpPr/>
          <p:nvPr/>
        </p:nvSpPr>
        <p:spPr>
          <a:xfrm>
            <a:off x="2312400" y="5037578"/>
            <a:ext cx="644553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Investment analysis</a:t>
            </a:r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35C2F908-C09B-855D-F587-78F327F0F243}"/>
              </a:ext>
            </a:extLst>
          </p:cNvPr>
          <p:cNvSpPr/>
          <p:nvPr/>
        </p:nvSpPr>
        <p:spPr>
          <a:xfrm>
            <a:off x="2312400" y="5619890"/>
            <a:ext cx="644553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Financial markets</a:t>
            </a:r>
          </a:p>
        </p:txBody>
      </p:sp>
      <p:sp>
        <p:nvSpPr>
          <p:cNvPr id="24" name="Arrow: Pentagon 23">
            <a:extLst>
              <a:ext uri="{FF2B5EF4-FFF2-40B4-BE49-F238E27FC236}">
                <a16:creationId xmlns:a16="http://schemas.microsoft.com/office/drawing/2014/main" id="{738522B3-0711-7EC7-A5CE-FAD18EB8AD07}"/>
              </a:ext>
            </a:extLst>
          </p:cNvPr>
          <p:cNvSpPr/>
          <p:nvPr/>
        </p:nvSpPr>
        <p:spPr>
          <a:xfrm>
            <a:off x="2322735" y="6218146"/>
            <a:ext cx="644553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Business valuation</a:t>
            </a:r>
          </a:p>
        </p:txBody>
      </p:sp>
      <p:sp>
        <p:nvSpPr>
          <p:cNvPr id="25" name="Rectangle 1">
            <a:extLst>
              <a:ext uri="{FF2B5EF4-FFF2-40B4-BE49-F238E27FC236}">
                <a16:creationId xmlns:a16="http://schemas.microsoft.com/office/drawing/2014/main" id="{D62D3E36-2E7E-0FA7-7A0E-1E9440A31B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Financial markets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1768721-310D-E9E6-3062-A7FEBA0EB01C}"/>
              </a:ext>
            </a:extLst>
          </p:cNvPr>
          <p:cNvSpPr/>
          <p:nvPr/>
        </p:nvSpPr>
        <p:spPr>
          <a:xfrm>
            <a:off x="8871580" y="5239021"/>
            <a:ext cx="3066416" cy="1258946"/>
          </a:xfrm>
          <a:prstGeom prst="roundRect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dirty="0">
                <a:solidFill>
                  <a:schemeClr val="tx1"/>
                </a:solidFill>
                <a:latin typeface="Alexandria"/>
              </a:rPr>
              <a:t>Less commonly used in traditional real estate valuation compared to the Exit Yield Method</a:t>
            </a:r>
          </a:p>
        </p:txBody>
      </p:sp>
    </p:spTree>
    <p:extLst>
      <p:ext uri="{BB962C8B-B14F-4D97-AF65-F5344CB8AC3E}">
        <p14:creationId xmlns:p14="http://schemas.microsoft.com/office/powerpoint/2010/main" val="3881457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4E826-FBDB-8C5C-D146-BEB8B5A96A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F13F6A2-6D4E-142C-97EF-389FCC95F14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2220FB8-7023-80A0-2593-A0AD750272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8B1E292-204C-3212-7211-2EE60310A04F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CC200C-9D80-1D4E-A732-22B0105C55C6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1E738DD-C8DF-E61A-ADED-383B6034412E}"/>
              </a:ext>
            </a:extLst>
          </p:cNvPr>
          <p:cNvGrpSpPr/>
          <p:nvPr/>
        </p:nvGrpSpPr>
        <p:grpSpPr>
          <a:xfrm>
            <a:off x="4776838" y="1071960"/>
            <a:ext cx="3511683" cy="699449"/>
            <a:chOff x="4226379" y="1915945"/>
            <a:chExt cx="3511683" cy="84124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27AD53D-5A85-A22F-55BA-6B5A2BA438AE}"/>
                </a:ext>
              </a:extLst>
            </p:cNvPr>
            <p:cNvSpPr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739282A-139F-6B9A-E770-FAD6504274BC}"/>
                </a:ext>
              </a:extLst>
            </p:cNvPr>
            <p:cNvSpPr txBox="1"/>
            <p:nvPr/>
          </p:nvSpPr>
          <p:spPr>
            <a:xfrm>
              <a:off x="4226379" y="1915945"/>
              <a:ext cx="3511683" cy="841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2. Terminal Value (Reversionary Value)</a:t>
              </a:r>
            </a:p>
          </p:txBody>
        </p:sp>
      </p:grp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A93DAB30-64A7-52F5-E618-EBD095586C86}"/>
              </a:ext>
            </a:extLst>
          </p:cNvPr>
          <p:cNvSpPr/>
          <p:nvPr/>
        </p:nvSpPr>
        <p:spPr>
          <a:xfrm>
            <a:off x="359230" y="2914927"/>
            <a:ext cx="4057787" cy="117783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Assume: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NOI in Year 10 = 2,000,000 SAR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Exit Multiple = 12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Flowchart: Predefined Process 12">
            <a:extLst>
              <a:ext uri="{FF2B5EF4-FFF2-40B4-BE49-F238E27FC236}">
                <a16:creationId xmlns:a16="http://schemas.microsoft.com/office/drawing/2014/main" id="{EECF69D7-F4CC-7CE8-3309-6EE3EF45101D}"/>
              </a:ext>
            </a:extLst>
          </p:cNvPr>
          <p:cNvSpPr/>
          <p:nvPr/>
        </p:nvSpPr>
        <p:spPr>
          <a:xfrm>
            <a:off x="359230" y="1956794"/>
            <a:ext cx="6470954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"/>
              </a:rPr>
              <a:t>2️⃣ Exit Multiple Method</a:t>
            </a:r>
          </a:p>
        </p:txBody>
      </p:sp>
      <p:sp>
        <p:nvSpPr>
          <p:cNvPr id="3" name="Star: 10 Points 2">
            <a:extLst>
              <a:ext uri="{FF2B5EF4-FFF2-40B4-BE49-F238E27FC236}">
                <a16:creationId xmlns:a16="http://schemas.microsoft.com/office/drawing/2014/main" id="{A70F12B5-8DD2-057E-8E1D-7B3A184C1B03}"/>
              </a:ext>
            </a:extLst>
          </p:cNvPr>
          <p:cNvSpPr/>
          <p:nvPr/>
        </p:nvSpPr>
        <p:spPr>
          <a:xfrm>
            <a:off x="7274842" y="1886221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📊 Example: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329F5A5-9E51-8F1B-6CAE-28C3CF1419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0004"/>
          <a:stretch>
            <a:fillRect/>
          </a:stretch>
        </p:blipFill>
        <p:spPr>
          <a:xfrm>
            <a:off x="4555171" y="3638856"/>
            <a:ext cx="5439341" cy="48759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82F0D17-F969-4405-C945-52692F40160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1777" b="15498"/>
          <a:stretch>
            <a:fillRect/>
          </a:stretch>
        </p:blipFill>
        <p:spPr>
          <a:xfrm>
            <a:off x="4555172" y="2998163"/>
            <a:ext cx="5439340" cy="428499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E709B9FB-D5B4-98F4-3640-95188E2049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928641"/>
              </p:ext>
            </p:extLst>
          </p:nvPr>
        </p:nvGraphicFramePr>
        <p:xfrm>
          <a:off x="838200" y="4768681"/>
          <a:ext cx="10515600" cy="19812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78211681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91621177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460263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Criterion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Exit Yield Method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Exit Multiple Method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164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Capitalization Rate (Yield)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Market Multiple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687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Accuracy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Higher in real estate valuation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Relatively lower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3509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reliance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Strong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Moderate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7687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Usage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Most common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Complementary / secondary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87608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D422E6C9-4CF1-5593-535E-B8414084ADDD}"/>
              </a:ext>
            </a:extLst>
          </p:cNvPr>
          <p:cNvSpPr txBox="1"/>
          <p:nvPr/>
        </p:nvSpPr>
        <p:spPr>
          <a:xfrm>
            <a:off x="3046709" y="4361063"/>
            <a:ext cx="6098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Between the Two Methods</a:t>
            </a:r>
          </a:p>
        </p:txBody>
      </p:sp>
    </p:spTree>
    <p:extLst>
      <p:ext uri="{BB962C8B-B14F-4D97-AF65-F5344CB8AC3E}">
        <p14:creationId xmlns:p14="http://schemas.microsoft.com/office/powerpoint/2010/main" val="333339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3" grpId="0" animBg="1"/>
      <p:bldP spid="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D9E11F-A25B-5A47-A88F-98B2E9FE1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0BD52D4-EEB0-C585-105A-FAEBD3A4A56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FF75594-18A0-260B-3D1D-AA6CD61CA6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647F8D-EB47-1CA8-AF46-51677AF03BB5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5EDC0E-B788-9D90-F42E-75126486D29C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Components of the DCF Model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22BBDDD-D01E-07E6-2A6B-6D862CFB8EAC}"/>
              </a:ext>
            </a:extLst>
          </p:cNvPr>
          <p:cNvGrpSpPr/>
          <p:nvPr/>
        </p:nvGrpSpPr>
        <p:grpSpPr>
          <a:xfrm>
            <a:off x="4468227" y="1425322"/>
            <a:ext cx="3511683" cy="790209"/>
            <a:chOff x="8489633" y="1824185"/>
            <a:chExt cx="3511683" cy="93300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FA919D7-BD11-6B1C-EAF7-FFE4360CB49E}"/>
                </a:ext>
              </a:extLst>
            </p:cNvPr>
            <p:cNvSpPr/>
            <p:nvPr/>
          </p:nvSpPr>
          <p:spPr>
            <a:xfrm>
              <a:off x="8489633" y="1824185"/>
              <a:ext cx="3511683" cy="933001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2914575-6E3F-9FB3-0782-A8509297CA5F}"/>
                </a:ext>
              </a:extLst>
            </p:cNvPr>
            <p:cNvSpPr txBox="1"/>
            <p:nvPr/>
          </p:nvSpPr>
          <p:spPr>
            <a:xfrm>
              <a:off x="8489633" y="1824185"/>
              <a:ext cx="3511683" cy="9330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b="1" i="0" kern="1200" dirty="0">
                  <a:solidFill>
                    <a:schemeClr val="tx1"/>
                  </a:solidFill>
                </a:rPr>
                <a:t>3. Discount Rate Selection</a:t>
              </a:r>
              <a:endParaRPr lang="en-US" sz="22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443F13AD-972B-2B1D-1B30-D0CCCD8765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406733"/>
              </p:ext>
            </p:extLst>
          </p:nvPr>
        </p:nvGraphicFramePr>
        <p:xfrm>
          <a:off x="838200" y="2463973"/>
          <a:ext cx="10515600" cy="3295308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90120575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547939117"/>
                    </a:ext>
                  </a:extLst>
                </a:gridCol>
              </a:tblGrid>
              <a:tr h="549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Component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5170528"/>
                  </a:ext>
                </a:extLst>
              </a:tr>
              <a:tr h="549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Risk-free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Government bond yield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7661780"/>
                  </a:ext>
                </a:extLst>
              </a:tr>
              <a:tr h="549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Property risk premium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Based on property type and location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1567659"/>
                  </a:ext>
                </a:extLst>
              </a:tr>
              <a:tr h="549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Liquidity premium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Reflects difficulty of disposal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103494"/>
                  </a:ext>
                </a:extLst>
              </a:tr>
              <a:tr h="549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Management premium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Reflects operational complexity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246980"/>
                  </a:ext>
                </a:extLst>
              </a:tr>
              <a:tr h="5492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Total discount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Sum of all components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194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799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A4866-0D03-E26D-8BBE-D53B728FA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C07472-F4C8-461C-CECD-16D54B3E21A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E1B8802-3A8C-AAE2-B4B6-BF135D0463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029888-9BD3-9B0E-382E-82ACAF97B296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C87C2B-7865-5CFE-C6C4-97ADF0117527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DCF Model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E14D8C-D57E-D935-8F36-D869AE11D680}"/>
              </a:ext>
            </a:extLst>
          </p:cNvPr>
          <p:cNvSpPr txBox="1"/>
          <p:nvPr/>
        </p:nvSpPr>
        <p:spPr>
          <a:xfrm>
            <a:off x="180431" y="1722595"/>
            <a:ext cx="772513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1: Define the analysis period (typically 5–10 years)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836911-D38B-409B-5C01-C7A68EBB1BF1}"/>
              </a:ext>
            </a:extLst>
          </p:cNvPr>
          <p:cNvSpPr txBox="1"/>
          <p:nvPr/>
        </p:nvSpPr>
        <p:spPr>
          <a:xfrm>
            <a:off x="723172" y="2330469"/>
            <a:ext cx="8536881" cy="531675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2: Forecast annual cash flows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37D6AD-99DE-190E-0ED2-0CCA6D34343C}"/>
              </a:ext>
            </a:extLst>
          </p:cNvPr>
          <p:cNvSpPr txBox="1"/>
          <p:nvPr/>
        </p:nvSpPr>
        <p:spPr>
          <a:xfrm>
            <a:off x="1333001" y="2926401"/>
            <a:ext cx="8536880" cy="531675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3: Determine the discount rate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09ED6EE-01F2-8559-1D9F-C6F0C0556E9A}"/>
              </a:ext>
            </a:extLst>
          </p:cNvPr>
          <p:cNvSpPr txBox="1"/>
          <p:nvPr/>
        </p:nvSpPr>
        <p:spPr>
          <a:xfrm>
            <a:off x="2029462" y="3610477"/>
            <a:ext cx="84262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4: Calculate present value of each cash flow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63D123-3FBA-F940-C6FB-83FF669B81E4}"/>
              </a:ext>
            </a:extLst>
          </p:cNvPr>
          <p:cNvSpPr txBox="1"/>
          <p:nvPr/>
        </p:nvSpPr>
        <p:spPr>
          <a:xfrm>
            <a:off x="3146647" y="4294552"/>
            <a:ext cx="78159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5: Estimate terminal value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C93C3E-7FFF-9A0D-BFFF-2300DD728273}"/>
              </a:ext>
            </a:extLst>
          </p:cNvPr>
          <p:cNvSpPr txBox="1"/>
          <p:nvPr/>
        </p:nvSpPr>
        <p:spPr>
          <a:xfrm>
            <a:off x="3501133" y="4954740"/>
            <a:ext cx="78159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6: Discount the terminal value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E3EF21-24AE-4EBB-94BC-E481E66FB9C7}"/>
              </a:ext>
            </a:extLst>
          </p:cNvPr>
          <p:cNvSpPr txBox="1"/>
          <p:nvPr/>
        </p:nvSpPr>
        <p:spPr>
          <a:xfrm>
            <a:off x="3956884" y="5583905"/>
            <a:ext cx="78159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7: Sum all present values to derive property value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B865-CDE7-DE70-27CF-5B123B475283}"/>
              </a:ext>
            </a:extLst>
          </p:cNvPr>
          <p:cNvSpPr txBox="1"/>
          <p:nvPr/>
        </p:nvSpPr>
        <p:spPr>
          <a:xfrm>
            <a:off x="4376086" y="6213070"/>
            <a:ext cx="78159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Step 8: Perform sensitivity analysis and validate results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82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5" grpId="0" animBg="1"/>
      <p:bldP spid="18" grpId="0" animBg="1"/>
      <p:bldP spid="19" grpId="0" animBg="1"/>
      <p:bldP spid="3" grpId="0" animBg="1"/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4763A-0C71-E420-03A0-74714B5C3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C4483B8-38B4-729C-1DD1-E595DCB0AED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215E0D2-1594-C2FF-DEAC-9FA851D938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6B6856B-E61D-7281-C723-12D387A30137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5A0FBE-1E37-8A5D-E3AE-9E417D13938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The DCF Model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1882E4-2B17-DB38-B8F5-9797087D4F3E}"/>
              </a:ext>
            </a:extLst>
          </p:cNvPr>
          <p:cNvSpPr txBox="1"/>
          <p:nvPr/>
        </p:nvSpPr>
        <p:spPr>
          <a:xfrm>
            <a:off x="568948" y="2897326"/>
            <a:ext cx="1916624" cy="531674"/>
          </a:xfrm>
          <a:prstGeom prst="horizontalScroll">
            <a:avLst/>
          </a:prstGeom>
          <a:solidFill>
            <a:srgbClr val="FFFFEB"/>
          </a:solidFill>
          <a:ln>
            <a:solidFill>
              <a:srgbClr val="9751CB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9751CB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Property Data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121497F-B494-5BE1-DE6C-57121FA51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769348"/>
              </p:ext>
            </p:extLst>
          </p:nvPr>
        </p:nvGraphicFramePr>
        <p:xfrm>
          <a:off x="2626179" y="1637552"/>
          <a:ext cx="6192357" cy="316992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185685">
                  <a:extLst>
                    <a:ext uri="{9D8B030D-6E8A-4147-A177-3AD203B41FA5}">
                      <a16:colId xmlns:a16="http://schemas.microsoft.com/office/drawing/2014/main" val="1185944041"/>
                    </a:ext>
                  </a:extLst>
                </a:gridCol>
                <a:gridCol w="3006672">
                  <a:extLst>
                    <a:ext uri="{9D8B030D-6E8A-4147-A177-3AD203B41FA5}">
                      <a16:colId xmlns:a16="http://schemas.microsoft.com/office/drawing/2014/main" val="282740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Details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27506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Property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Shopping Centre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19776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Analysis Period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10 years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0706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NOI (Year 1)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SAR 2,000,000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99402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Annual Growth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031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Capital Expenditure (</a:t>
                      </a:r>
                      <a:r>
                        <a:rPr lang="en-US" sz="2000" b="1" dirty="0" err="1">
                          <a:latin typeface="Alexandria"/>
                        </a:rPr>
                        <a:t>CapEx</a:t>
                      </a:r>
                      <a:r>
                        <a:rPr lang="en-US" sz="2000" b="1" dirty="0">
                          <a:latin typeface="Alexandria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SAR 150,000 annually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3685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Discount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55595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Terminal Capitalization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210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30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EC3CA4-0480-5601-B105-C64719240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8CC3768-0FE6-3969-BB3B-A697BA05C18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E5162E1-572F-D8D9-F274-D46F821096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11D8B8-5DCB-310A-EE93-DEBC6F756600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8C5B69-150C-FC82-CFC6-267221F48245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The DCF Model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4C01111-305F-EDA4-A530-E322F11118E0}"/>
              </a:ext>
            </a:extLst>
          </p:cNvPr>
          <p:cNvSpPr txBox="1"/>
          <p:nvPr/>
        </p:nvSpPr>
        <p:spPr>
          <a:xfrm>
            <a:off x="2704075" y="1519751"/>
            <a:ext cx="6783850" cy="53167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Discounted Cash Flow Table: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015C4D3-CC7A-84AC-7E20-A4A0BC29E2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560928"/>
              </p:ext>
            </p:extLst>
          </p:nvPr>
        </p:nvGraphicFramePr>
        <p:xfrm>
          <a:off x="1333001" y="2052722"/>
          <a:ext cx="9840837" cy="4745797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94521">
                  <a:extLst>
                    <a:ext uri="{9D8B030D-6E8A-4147-A177-3AD203B41FA5}">
                      <a16:colId xmlns:a16="http://schemas.microsoft.com/office/drawing/2014/main" val="1509429294"/>
                    </a:ext>
                  </a:extLst>
                </a:gridCol>
                <a:gridCol w="1518745">
                  <a:extLst>
                    <a:ext uri="{9D8B030D-6E8A-4147-A177-3AD203B41FA5}">
                      <a16:colId xmlns:a16="http://schemas.microsoft.com/office/drawing/2014/main" val="315273921"/>
                    </a:ext>
                  </a:extLst>
                </a:gridCol>
                <a:gridCol w="1424801">
                  <a:extLst>
                    <a:ext uri="{9D8B030D-6E8A-4147-A177-3AD203B41FA5}">
                      <a16:colId xmlns:a16="http://schemas.microsoft.com/office/drawing/2014/main" val="2695957437"/>
                    </a:ext>
                  </a:extLst>
                </a:gridCol>
                <a:gridCol w="1706633">
                  <a:extLst>
                    <a:ext uri="{9D8B030D-6E8A-4147-A177-3AD203B41FA5}">
                      <a16:colId xmlns:a16="http://schemas.microsoft.com/office/drawing/2014/main" val="1033386565"/>
                    </a:ext>
                  </a:extLst>
                </a:gridCol>
                <a:gridCol w="2853316">
                  <a:extLst>
                    <a:ext uri="{9D8B030D-6E8A-4147-A177-3AD203B41FA5}">
                      <a16:colId xmlns:a16="http://schemas.microsoft.com/office/drawing/2014/main" val="2772727737"/>
                    </a:ext>
                  </a:extLst>
                </a:gridCol>
                <a:gridCol w="1642821">
                  <a:extLst>
                    <a:ext uri="{9D8B030D-6E8A-4147-A177-3AD203B41FA5}">
                      <a16:colId xmlns:a16="http://schemas.microsoft.com/office/drawing/2014/main" val="3519904675"/>
                    </a:ext>
                  </a:extLst>
                </a:gridCol>
              </a:tblGrid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Year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NOI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 err="1">
                          <a:latin typeface="Alexandria"/>
                        </a:rPr>
                        <a:t>CapEx</a:t>
                      </a:r>
                      <a:endParaRPr lang="en-US" sz="2000" b="1" dirty="0">
                        <a:latin typeface="Alexandria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Net CF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Discount Factor (10%)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Present Value</a:t>
                      </a: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588712439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2,000,000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1,850,000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0.9091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1,681,835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736191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2,060,000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1,910,000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0.8264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1,578,424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6023880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3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2,121,800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1,971,800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0.7513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1,481,583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3773913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4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2,185,454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2,035,454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0.6830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1,390,215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1722301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2,251,018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2,101,018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0.6209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1,304,542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213833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6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2,318,549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2,168,549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0.5645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1,223,122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1419779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7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2,388,105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2,238,105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0.5132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1,148,568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226452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8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2,459,748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2,309,748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0.4665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1,077,497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7520107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9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2,533,541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2,383,541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0.4241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1,010,644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1141590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10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2,609,547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(150,000)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2,459,547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>
                          <a:latin typeface="Alexandria"/>
                        </a:rPr>
                        <a:t>0.3855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0" dirty="0">
                          <a:latin typeface="Alexandria"/>
                        </a:rPr>
                        <a:t>948,154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5403193"/>
                  </a:ext>
                </a:extLst>
              </a:tr>
              <a:tr h="506617">
                <a:tc gridSpan="5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Total PV of Cash Flows</a:t>
                      </a:r>
                    </a:p>
                  </a:txBody>
                  <a:tcPr marL="80580" marR="80580" marT="40290" marB="40290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US" sz="2000" dirty="0">
                        <a:latin typeface="Alexandria"/>
                      </a:endParaRPr>
                    </a:p>
                  </a:txBody>
                  <a:tcPr marL="80580" marR="80580" marT="40290" marB="40290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US" sz="2000" dirty="0">
                        <a:latin typeface="Alexandria"/>
                      </a:endParaRPr>
                    </a:p>
                  </a:txBody>
                  <a:tcPr marL="80580" marR="80580" marT="40290" marB="40290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US" sz="2000" dirty="0">
                        <a:latin typeface="Alexandria"/>
                      </a:endParaRPr>
                    </a:p>
                  </a:txBody>
                  <a:tcPr marL="80580" marR="80580" marT="40290" marB="40290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US" sz="2000" dirty="0">
                        <a:latin typeface="Alexandria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12,844,584</a:t>
                      </a: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3826526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631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2679A-CB33-2DDF-F89C-81DC2394EE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D994238-716C-C4A8-5EC9-FCA1607BBB3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B319DE7-6EC8-40FC-C61A-058B35EF8D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F79E77-C84A-A4E7-C6D5-BF8487CBCEFB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0BA1E9-3BF9-C239-6FFE-294E13EC8119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The DCF Model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588ED84-BB30-B515-DAAC-F7C8AC99EEBC}"/>
              </a:ext>
            </a:extLst>
          </p:cNvPr>
          <p:cNvSpPr txBox="1"/>
          <p:nvPr/>
        </p:nvSpPr>
        <p:spPr>
          <a:xfrm>
            <a:off x="2704075" y="1519751"/>
            <a:ext cx="6783850" cy="53167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Terminal Value Calculation: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1E1CE88-253A-7B54-3FC3-175871F3F6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060273"/>
              </p:ext>
            </p:extLst>
          </p:nvPr>
        </p:nvGraphicFramePr>
        <p:xfrm>
          <a:off x="838200" y="2066576"/>
          <a:ext cx="10515600" cy="198120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153959045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84267542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62914468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Calculation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73396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NOI (Year 11)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2,609,547 × 1.03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2,687,833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424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Terminal Value (TV)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2,687,833 ÷ 8%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33,597,913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7359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Discount Factor (Year 10)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(1.10)¹⁰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0.3855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9509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Present Value of TV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33,597,913 × 0.3855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12,952,045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237899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08AF13F-32A1-CA6B-6430-57E15F1F9BBD}"/>
              </a:ext>
            </a:extLst>
          </p:cNvPr>
          <p:cNvSpPr txBox="1"/>
          <p:nvPr/>
        </p:nvSpPr>
        <p:spPr>
          <a:xfrm>
            <a:off x="2809491" y="4213153"/>
            <a:ext cx="6783850" cy="53167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Total Property Value: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A163DD2-F6E5-8FE4-385A-01924166F4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948656"/>
              </p:ext>
            </p:extLst>
          </p:nvPr>
        </p:nvGraphicFramePr>
        <p:xfrm>
          <a:off x="2809491" y="4801718"/>
          <a:ext cx="6783851" cy="198120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560715">
                  <a:extLst>
                    <a:ext uri="{9D8B030D-6E8A-4147-A177-3AD203B41FA5}">
                      <a16:colId xmlns:a16="http://schemas.microsoft.com/office/drawing/2014/main" val="81851288"/>
                    </a:ext>
                  </a:extLst>
                </a:gridCol>
                <a:gridCol w="4223136">
                  <a:extLst>
                    <a:ext uri="{9D8B030D-6E8A-4147-A177-3AD203B41FA5}">
                      <a16:colId xmlns:a16="http://schemas.microsoft.com/office/drawing/2014/main" val="36393134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Value (SAR)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8797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PV of Cash Flows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12,844,584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6903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PV of Terminal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12,952,045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3050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Total Market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25,796,629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3471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Rounded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≈ </a:t>
                      </a:r>
                      <a:r>
                        <a:rPr lang="en-US" sz="2000" b="1" dirty="0">
                          <a:latin typeface="Alexandria"/>
                        </a:rPr>
                        <a:t>SAR 25,800,000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052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237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B744C-73F2-8983-4652-DBE58F660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83F7D6F-1D5C-7AF5-84AD-C1794332BFB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7F18E47-0799-1569-1245-37F44D0CB8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BCC71F6-A21D-C6B7-6DC5-F56C2455E7F1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17A907-AA26-DBCE-01DE-52EA2F0F7378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Comprehensive Numerical Example – The DCF Model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E8D1C8-4E30-9A56-2E21-554226CF5315}"/>
              </a:ext>
            </a:extLst>
          </p:cNvPr>
          <p:cNvSpPr txBox="1"/>
          <p:nvPr/>
        </p:nvSpPr>
        <p:spPr>
          <a:xfrm>
            <a:off x="2704075" y="1519751"/>
            <a:ext cx="6783850" cy="53167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Sensitivity Analysis: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F72E91D-51F9-3246-16E2-AB40A52F3C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6357492"/>
              </p:ext>
            </p:extLst>
          </p:nvPr>
        </p:nvGraphicFramePr>
        <p:xfrm>
          <a:off x="838200" y="2240280"/>
          <a:ext cx="10515600" cy="237744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43420523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2383518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74158141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50008440"/>
                    </a:ext>
                  </a:extLst>
                </a:gridCol>
              </a:tblGrid>
              <a:tr h="13985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Discount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Growth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Estimated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Change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8611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9%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28,450,000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+10.3%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384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25,800,000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Base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77231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11%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23,500,000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-8.9%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0211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2%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24,200,000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-6.2%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152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4%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27,600,000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+7.0%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391944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198B5FD-AABB-41A4-45D3-7201985C395B}"/>
              </a:ext>
            </a:extLst>
          </p:cNvPr>
          <p:cNvSpPr txBox="1"/>
          <p:nvPr/>
        </p:nvSpPr>
        <p:spPr>
          <a:xfrm>
            <a:off x="359230" y="5051395"/>
            <a:ext cx="11683990" cy="1015663"/>
          </a:xfrm>
          <a:prstGeom prst="rect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 algn="justLow"/>
            <a:r>
              <a:rPr lang="en-US" sz="2000" b="1" dirty="0">
                <a:latin typeface="Alexandria"/>
              </a:rPr>
              <a:t>The sensitivity analysis </a:t>
            </a:r>
            <a:r>
              <a:rPr lang="en-US" sz="2000" dirty="0">
                <a:latin typeface="Alexandria"/>
              </a:rPr>
              <a:t>indicates that a </a:t>
            </a:r>
            <a:r>
              <a:rPr lang="en-US" sz="2000" b="1" dirty="0">
                <a:latin typeface="Alexandria"/>
              </a:rPr>
              <a:t>1% change in the discount rate</a:t>
            </a:r>
            <a:r>
              <a:rPr lang="en-US" sz="2000" dirty="0">
                <a:latin typeface="Alexandria"/>
              </a:rPr>
              <a:t> may impact the valuation by approximately </a:t>
            </a:r>
            <a:r>
              <a:rPr lang="en-US" sz="2000" b="1" dirty="0">
                <a:latin typeface="Alexandria"/>
              </a:rPr>
              <a:t>9–10%</a:t>
            </a:r>
            <a:r>
              <a:rPr lang="en-US" sz="2000" dirty="0">
                <a:latin typeface="Alexandria"/>
              </a:rPr>
              <a:t>, highlighting the critical importance of accurately determining the discount rate in DCF modelling.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7578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0DCA6-3FD4-20BC-4AD1-75487815D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16ABAC-507A-DC6B-1E0E-049CAA75E54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86DA07C-6C68-4362-1DF5-B19240BCE9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C6FEC14-D9AD-EA5F-10E7-42A2A3F4C3C1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7761BE-2CAA-89D8-ED33-2654688A1CDA}"/>
              </a:ext>
            </a:extLst>
          </p:cNvPr>
          <p:cNvSpPr txBox="1"/>
          <p:nvPr/>
        </p:nvSpPr>
        <p:spPr>
          <a:xfrm>
            <a:off x="281218" y="1074139"/>
            <a:ext cx="1219199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Between Direct Capitalization and Discounted Cash Flow (DCF)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BB91172-7D5A-28E7-A059-929B9AA472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978333"/>
              </p:ext>
            </p:extLst>
          </p:nvPr>
        </p:nvGraphicFramePr>
        <p:xfrm>
          <a:off x="402956" y="1495513"/>
          <a:ext cx="11507826" cy="531292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495227">
                  <a:extLst>
                    <a:ext uri="{9D8B030D-6E8A-4147-A177-3AD203B41FA5}">
                      <a16:colId xmlns:a16="http://schemas.microsoft.com/office/drawing/2014/main" val="1721539803"/>
                    </a:ext>
                  </a:extLst>
                </a:gridCol>
                <a:gridCol w="4664990">
                  <a:extLst>
                    <a:ext uri="{9D8B030D-6E8A-4147-A177-3AD203B41FA5}">
                      <a16:colId xmlns:a16="http://schemas.microsoft.com/office/drawing/2014/main" val="3947465575"/>
                    </a:ext>
                  </a:extLst>
                </a:gridCol>
                <a:gridCol w="4347609">
                  <a:extLst>
                    <a:ext uri="{9D8B030D-6E8A-4147-A177-3AD203B41FA5}">
                      <a16:colId xmlns:a16="http://schemas.microsoft.com/office/drawing/2014/main" val="3970978010"/>
                    </a:ext>
                  </a:extLst>
                </a:gridCol>
              </a:tblGrid>
              <a:tr h="44070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Criterion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Direct Capitalization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Discounted Cash Flow (DCF)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0580" marR="80580" marT="40290" marB="40290" anchor="ctr"/>
                </a:tc>
                <a:extLst>
                  <a:ext uri="{0D108BD9-81ED-4DB2-BD59-A6C34878D82A}">
                    <a16:rowId xmlns:a16="http://schemas.microsoft.com/office/drawing/2014/main" val="2246145131"/>
                  </a:ext>
                </a:extLst>
              </a:tr>
              <a:tr h="4737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Simplicity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Simpler and quicker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More complex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6645182"/>
                  </a:ext>
                </a:extLst>
              </a:tr>
              <a:tr h="4339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Type of Income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Stable and consistent income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Variable or evolving income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214671"/>
                  </a:ext>
                </a:extLst>
              </a:tr>
              <a:tr h="153102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Analysis Period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At a single point in time; does not analyze cash flows year by year, but instead converts future income into a single current value using one income figure and one capitalization rate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Multi-period analysis (typically 5–10 years); each year is modelled separately, with each cash flow discounted individually, incorporating growth and changes over time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473055"/>
                  </a:ext>
                </a:extLst>
              </a:tr>
              <a:tr h="5135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Transparency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Less detailed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More transparent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7956706"/>
                  </a:ext>
                </a:extLst>
              </a:tr>
              <a:tr h="3615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Sensitivity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Less sensitive to assumptions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Highly sensitive to assumptions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022902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Typical Use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Stabilized income-producing commercial properties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Hotels, development projects, and property portfolios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621575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RICS (2023) Guidance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Still acceptable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Increasingly encouraged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812021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IVS (2024) Guidance</a:t>
                      </a:r>
                    </a:p>
                  </a:txBody>
                  <a:tcPr marL="80580" marR="80580" marT="40290" marB="40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Appropriate when income is stable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Appropriate for variable cash flows</a:t>
                      </a:r>
                    </a:p>
                  </a:txBody>
                  <a:tcPr marL="80580" marR="80580" marT="40290" marB="4029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1849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6557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B2DFD3-B17A-C55C-1C44-951CF0A63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A7F12D8-9210-9296-32D2-874B4D027CB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D577FA4-42D7-539E-0E26-2358C40B8B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969BD4-6443-4C5C-A16B-B74604D157F9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C3F619-7211-734D-2B85-82C6BB3227EF}"/>
              </a:ext>
            </a:extLst>
          </p:cNvPr>
          <p:cNvSpPr txBox="1"/>
          <p:nvPr/>
        </p:nvSpPr>
        <p:spPr>
          <a:xfrm>
            <a:off x="281218" y="1074139"/>
            <a:ext cx="1219199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Challenges and Mitigation Measures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58D9926-F872-E159-B4B7-8CC8E49A67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481032"/>
              </p:ext>
            </p:extLst>
          </p:nvPr>
        </p:nvGraphicFramePr>
        <p:xfrm>
          <a:off x="281218" y="1495512"/>
          <a:ext cx="11629563" cy="524226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019921">
                  <a:extLst>
                    <a:ext uri="{9D8B030D-6E8A-4147-A177-3AD203B41FA5}">
                      <a16:colId xmlns:a16="http://schemas.microsoft.com/office/drawing/2014/main" val="1762382788"/>
                    </a:ext>
                  </a:extLst>
                </a:gridCol>
                <a:gridCol w="3859078">
                  <a:extLst>
                    <a:ext uri="{9D8B030D-6E8A-4147-A177-3AD203B41FA5}">
                      <a16:colId xmlns:a16="http://schemas.microsoft.com/office/drawing/2014/main" val="2313254202"/>
                    </a:ext>
                  </a:extLst>
                </a:gridCol>
                <a:gridCol w="4750564">
                  <a:extLst>
                    <a:ext uri="{9D8B030D-6E8A-4147-A177-3AD203B41FA5}">
                      <a16:colId xmlns:a16="http://schemas.microsoft.com/office/drawing/2014/main" val="2396761804"/>
                    </a:ext>
                  </a:extLst>
                </a:gridCol>
              </a:tblGrid>
              <a:tr h="50277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Challenge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Recommended Solution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extLst>
                  <a:ext uri="{0D108BD9-81ED-4DB2-BD59-A6C34878D82A}">
                    <a16:rowId xmlns:a16="http://schemas.microsoft.com/office/drawing/2014/main" val="3481467856"/>
                  </a:ext>
                </a:extLst>
              </a:tr>
              <a:tr h="11168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Forecasting future income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Difficulty in predicting rental levels and income stability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Use current market rents, apply averages, and develop multiple scenarios (e.g., optimistic, base case, conservative)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7683231"/>
                  </a:ext>
                </a:extLst>
              </a:tr>
              <a:tr h="87028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Lack of market data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Insufficient or unreliable data availability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Rely on market evidence, valuers’ reports, and real estate databases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112543"/>
                  </a:ext>
                </a:extLst>
              </a:tr>
              <a:tr h="118093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Determining capitalization/discount rates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Absence of a single observable rate and difficulty in estimation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Derive rates from comparable sales and apply multiple validation techniques (e.g., Market Extraction, Band of Investment)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4820867"/>
                  </a:ext>
                </a:extLst>
              </a:tr>
              <a:tr h="8458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DCF model sensitivity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Results are highly dependent on assumptions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Conduct sensitivity analysis and scenario testing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5038974"/>
                  </a:ext>
                </a:extLst>
              </a:tr>
              <a:tr h="7255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Estimating vacancy rates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Occupancy levels fluctuate over time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Use historical market averages and analyze supply and demand trends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7387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462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198954-0381-906E-D590-1F37289ED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63CA434-06A1-35C7-2149-3DBBE1D7337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B39B507-E1BB-A312-CA8B-B50FFD65F7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47E235-FF24-1EB6-4AEC-ED36F19EA3EA}"/>
              </a:ext>
            </a:extLst>
          </p:cNvPr>
          <p:cNvSpPr txBox="1"/>
          <p:nvPr/>
        </p:nvSpPr>
        <p:spPr>
          <a:xfrm>
            <a:off x="5200496" y="524820"/>
            <a:ext cx="30880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2.Income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E3C322-4CD2-544E-7932-D989D56CEC34}"/>
              </a:ext>
            </a:extLst>
          </p:cNvPr>
          <p:cNvSpPr txBox="1"/>
          <p:nvPr/>
        </p:nvSpPr>
        <p:spPr>
          <a:xfrm>
            <a:off x="281218" y="1074139"/>
            <a:ext cx="1219199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Challenges and Mitigation Measures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CC891CC-F22D-BEC4-A5C3-42F1B58985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187665"/>
              </p:ext>
            </p:extLst>
          </p:nvPr>
        </p:nvGraphicFramePr>
        <p:xfrm>
          <a:off x="281218" y="1561174"/>
          <a:ext cx="11629563" cy="3819493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019921">
                  <a:extLst>
                    <a:ext uri="{9D8B030D-6E8A-4147-A177-3AD203B41FA5}">
                      <a16:colId xmlns:a16="http://schemas.microsoft.com/office/drawing/2014/main" val="1762382788"/>
                    </a:ext>
                  </a:extLst>
                </a:gridCol>
                <a:gridCol w="3859078">
                  <a:extLst>
                    <a:ext uri="{9D8B030D-6E8A-4147-A177-3AD203B41FA5}">
                      <a16:colId xmlns:a16="http://schemas.microsoft.com/office/drawing/2014/main" val="2313254202"/>
                    </a:ext>
                  </a:extLst>
                </a:gridCol>
                <a:gridCol w="4750564">
                  <a:extLst>
                    <a:ext uri="{9D8B030D-6E8A-4147-A177-3AD203B41FA5}">
                      <a16:colId xmlns:a16="http://schemas.microsoft.com/office/drawing/2014/main" val="2396761804"/>
                    </a:ext>
                  </a:extLst>
                </a:gridCol>
              </a:tblGrid>
              <a:tr h="47618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Challenge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Recommended Solution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extLst>
                  <a:ext uri="{0D108BD9-81ED-4DB2-BD59-A6C34878D82A}">
                    <a16:rowId xmlns:a16="http://schemas.microsoft.com/office/drawing/2014/main" val="3481467856"/>
                  </a:ext>
                </a:extLst>
              </a:tr>
              <a:tr h="10623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Operating and capital expenditures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Uncertainty and difficulty in estimating CapEx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Include appropriate annual reserves and base estimates on historical data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513139"/>
                  </a:ext>
                </a:extLst>
              </a:tr>
              <a:tr h="102485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Terminal Value estimation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Significant impact on the final valuation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Cross-check using multiple methods (e.g., Exit Yield, Growth Model)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804768"/>
                  </a:ext>
                </a:extLst>
              </a:tr>
              <a:tr h="125615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Interest rate fluctuations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Direct impact on discount rates and value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Perform scenario analysis for different interest rate environments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900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798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5431553" y="524820"/>
            <a:ext cx="262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3.Cost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According to the Three International Standards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C95DBBCB-3178-3666-F5B3-84487DB7E78F}"/>
              </a:ext>
            </a:extLst>
          </p:cNvPr>
          <p:cNvSpPr/>
          <p:nvPr/>
        </p:nvSpPr>
        <p:spPr>
          <a:xfrm>
            <a:off x="2215602" y="1520093"/>
            <a:ext cx="9795966" cy="13173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“The cost approach provides an indication of value using the economic principle that a buyer will pay no more for an asset than the cost to obtain an asset of equal utility, whether by purchase or construction.”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Star: 10 Points 15">
            <a:extLst>
              <a:ext uri="{FF2B5EF4-FFF2-40B4-BE49-F238E27FC236}">
                <a16:creationId xmlns:a16="http://schemas.microsoft.com/office/drawing/2014/main" id="{27C7072E-B022-32ED-4E60-CE3EB7719C85}"/>
              </a:ext>
            </a:extLst>
          </p:cNvPr>
          <p:cNvSpPr/>
          <p:nvPr/>
        </p:nvSpPr>
        <p:spPr>
          <a:xfrm>
            <a:off x="148779" y="1637302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IVS 2024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94C1B813-DB07-BCDC-FBA5-8831E23DD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tar: 10 Points 6">
            <a:extLst>
              <a:ext uri="{FF2B5EF4-FFF2-40B4-BE49-F238E27FC236}">
                <a16:creationId xmlns:a16="http://schemas.microsoft.com/office/drawing/2014/main" id="{E28339E9-DBF8-4E99-9944-58E187E64DE2}"/>
              </a:ext>
            </a:extLst>
          </p:cNvPr>
          <p:cNvSpPr/>
          <p:nvPr/>
        </p:nvSpPr>
        <p:spPr>
          <a:xfrm>
            <a:off x="148777" y="3318898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RICS Red Book 2023</a:t>
            </a: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9FACD8AD-DA09-31C5-791B-B87107918586}"/>
              </a:ext>
            </a:extLst>
          </p:cNvPr>
          <p:cNvSpPr/>
          <p:nvPr/>
        </p:nvSpPr>
        <p:spPr>
          <a:xfrm>
            <a:off x="2215601" y="3115691"/>
            <a:ext cx="9795966" cy="13173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“The cost approach provides an indication of value using the principle that the price a buyer would pay for the asset would not exceed the cost of acquiring or constructing an equivalent asset.”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Star: 10 Points 11">
            <a:extLst>
              <a:ext uri="{FF2B5EF4-FFF2-40B4-BE49-F238E27FC236}">
                <a16:creationId xmlns:a16="http://schemas.microsoft.com/office/drawing/2014/main" id="{29ABB75E-C484-6670-49B0-4772AE568F38}"/>
              </a:ext>
            </a:extLst>
          </p:cNvPr>
          <p:cNvSpPr/>
          <p:nvPr/>
        </p:nvSpPr>
        <p:spPr>
          <a:xfrm>
            <a:off x="148777" y="4873463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EVS 2020 – TEGOVA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911B74AD-95BB-7013-AED2-0830D0C22332}"/>
              </a:ext>
            </a:extLst>
          </p:cNvPr>
          <p:cNvSpPr/>
          <p:nvPr/>
        </p:nvSpPr>
        <p:spPr>
          <a:xfrm>
            <a:off x="2215600" y="4643653"/>
            <a:ext cx="9795966" cy="13173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“The cost approach is based on the principle of substitution, whereby the value of a property is derived from the cost of replacing it with an equivalent property, adjusted for depreciation.”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348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7" grpId="0" animBg="1"/>
      <p:bldP spid="8" grpId="0" animBg="1"/>
      <p:bldP spid="12" grpId="0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6074BF-E210-D387-43C2-73608443ACFA}"/>
              </a:ext>
            </a:extLst>
          </p:cNvPr>
          <p:cNvSpPr txBox="1"/>
          <p:nvPr/>
        </p:nvSpPr>
        <p:spPr>
          <a:xfrm>
            <a:off x="5431553" y="524820"/>
            <a:ext cx="262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3.Cost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A9A968-22A6-D42D-8482-0271946CC187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Concept of the Cost Approach</a:t>
            </a:r>
          </a:p>
        </p:txBody>
      </p:sp>
      <p:sp>
        <p:nvSpPr>
          <p:cNvPr id="14" name="Scroll: Horizontal 13">
            <a:extLst>
              <a:ext uri="{FF2B5EF4-FFF2-40B4-BE49-F238E27FC236}">
                <a16:creationId xmlns:a16="http://schemas.microsoft.com/office/drawing/2014/main" id="{FB633722-D458-9217-A8F5-37BCEB7EC184}"/>
              </a:ext>
            </a:extLst>
          </p:cNvPr>
          <p:cNvSpPr/>
          <p:nvPr/>
        </p:nvSpPr>
        <p:spPr>
          <a:xfrm>
            <a:off x="1440687" y="1812548"/>
            <a:ext cx="9795966" cy="63035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Value = Land Value + Replacement Cost − Depreciation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77F12D8F-A691-0B9A-BBB3-3E7CAE67E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A3040E9D-E0D2-75C8-3A0C-467C95E208F6}"/>
              </a:ext>
            </a:extLst>
          </p:cNvPr>
          <p:cNvSpPr/>
          <p:nvPr/>
        </p:nvSpPr>
        <p:spPr>
          <a:xfrm>
            <a:off x="1440686" y="3408146"/>
            <a:ext cx="9795966" cy="63035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 A rational buyer will not pay more than the cost to construct an equivalent asset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67DE40A8-2C89-0FF1-DF8A-21BBCE9965FA}"/>
              </a:ext>
            </a:extLst>
          </p:cNvPr>
          <p:cNvSpPr/>
          <p:nvPr/>
        </p:nvSpPr>
        <p:spPr>
          <a:xfrm>
            <a:off x="1440685" y="4936108"/>
            <a:ext cx="9795966" cy="63035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Principle of Substitution is the theoretical basis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1878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B1B7B-913C-C71C-B030-8370FB3F3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53F340D-D2A6-6687-9131-21CE7AFF7B8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84994D-50E8-E4E4-A8CC-AB19FF43AC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21AFD3-5322-D7E4-1C44-AF872BC01BCA}"/>
              </a:ext>
            </a:extLst>
          </p:cNvPr>
          <p:cNvSpPr txBox="1"/>
          <p:nvPr/>
        </p:nvSpPr>
        <p:spPr>
          <a:xfrm>
            <a:off x="5431553" y="524820"/>
            <a:ext cx="262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3.Cost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277120-F98E-C9BD-1D3D-A9A21278F43B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the Cost Approach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3FB4CD54-965F-733F-5CCA-871CF01A60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F4BC2D-5B49-7CE7-480B-E670C6D55753}"/>
              </a:ext>
            </a:extLst>
          </p:cNvPr>
          <p:cNvSpPr txBox="1"/>
          <p:nvPr/>
        </p:nvSpPr>
        <p:spPr>
          <a:xfrm>
            <a:off x="3137623" y="2628324"/>
            <a:ext cx="6478293" cy="460126"/>
          </a:xfrm>
          <a:prstGeom prst="rect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>
              <a:lnSpc>
                <a:spcPct val="130000"/>
              </a:lnSpc>
              <a:buFont typeface="Wingdings" panose="05000000000000000000" pitchFamily="2" charset="2"/>
              <a:buChar char="Ø"/>
              <a:defRPr sz="2000" b="1">
                <a:solidFill>
                  <a:srgbClr val="C00000"/>
                </a:solidFill>
                <a:latin typeface="Alexandria"/>
              </a:defRPr>
            </a:lvl1pPr>
          </a:lstStyle>
          <a:p>
            <a:r>
              <a:rPr lang="en-US" dirty="0"/>
              <a:t>Principle 1: Substitution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41C257-7614-E85B-BB3B-86D0F43DA63F}"/>
              </a:ext>
            </a:extLst>
          </p:cNvPr>
          <p:cNvSpPr txBox="1"/>
          <p:nvPr/>
        </p:nvSpPr>
        <p:spPr>
          <a:xfrm>
            <a:off x="3137623" y="3259835"/>
            <a:ext cx="6478293" cy="460126"/>
          </a:xfrm>
          <a:prstGeom prst="rect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>
              <a:lnSpc>
                <a:spcPct val="130000"/>
              </a:lnSpc>
              <a:buFont typeface="Wingdings" panose="05000000000000000000" pitchFamily="2" charset="2"/>
              <a:buChar char="Ø"/>
              <a:defRPr sz="2000" b="1">
                <a:solidFill>
                  <a:srgbClr val="C00000"/>
                </a:solidFill>
                <a:latin typeface="Alexandria"/>
              </a:defRPr>
            </a:lvl1pPr>
          </a:lstStyle>
          <a:p>
            <a:r>
              <a:rPr lang="en-US" dirty="0"/>
              <a:t>Principle 2: Balance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30371C-EB2A-18D9-1E4E-FB35EA7C3313}"/>
              </a:ext>
            </a:extLst>
          </p:cNvPr>
          <p:cNvSpPr txBox="1"/>
          <p:nvPr/>
        </p:nvSpPr>
        <p:spPr>
          <a:xfrm>
            <a:off x="3473810" y="1872944"/>
            <a:ext cx="5244379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/>
              <a:t>Fundamental Principles of the Cost Approach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FDE8B4-E45F-8C94-4B5F-49FC73B175A5}"/>
              </a:ext>
            </a:extLst>
          </p:cNvPr>
          <p:cNvSpPr txBox="1"/>
          <p:nvPr/>
        </p:nvSpPr>
        <p:spPr>
          <a:xfrm>
            <a:off x="3137622" y="3973524"/>
            <a:ext cx="6478293" cy="460126"/>
          </a:xfrm>
          <a:prstGeom prst="rect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>
              <a:lnSpc>
                <a:spcPct val="130000"/>
              </a:lnSpc>
              <a:buFont typeface="Wingdings" panose="05000000000000000000" pitchFamily="2" charset="2"/>
              <a:buChar char="Ø"/>
              <a:defRPr sz="2000" b="1">
                <a:solidFill>
                  <a:srgbClr val="C00000"/>
                </a:solidFill>
                <a:latin typeface="Alexandria"/>
              </a:defRPr>
            </a:lvl1pPr>
          </a:lstStyle>
          <a:p>
            <a:r>
              <a:rPr lang="en-US" dirty="0"/>
              <a:t>Principle 3: Highest and Best Use</a:t>
            </a:r>
          </a:p>
        </p:txBody>
      </p:sp>
    </p:spTree>
    <p:extLst>
      <p:ext uri="{BB962C8B-B14F-4D97-AF65-F5344CB8AC3E}">
        <p14:creationId xmlns:p14="http://schemas.microsoft.com/office/powerpoint/2010/main" val="27358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FF624-0BA3-0E5F-77FE-370262D49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D768CDA-00B0-6A0D-60C4-0B7AAFCC18E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0875B9-4325-B709-E22D-0DCE376378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44998A-3B20-1368-CC38-F374F51A548D}"/>
              </a:ext>
            </a:extLst>
          </p:cNvPr>
          <p:cNvSpPr txBox="1"/>
          <p:nvPr/>
        </p:nvSpPr>
        <p:spPr>
          <a:xfrm>
            <a:off x="5431553" y="524820"/>
            <a:ext cx="262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3.Cost Approach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624787-61A7-D45B-47E0-5C1F5E66E35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the Cost Approach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C3F8D1-5B72-5607-F68F-94A46AB5BD38}"/>
              </a:ext>
            </a:extLst>
          </p:cNvPr>
          <p:cNvSpPr txBox="1"/>
          <p:nvPr/>
        </p:nvSpPr>
        <p:spPr>
          <a:xfrm>
            <a:off x="541287" y="1516000"/>
            <a:ext cx="4794583" cy="611425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>
              <a:lnSpc>
                <a:spcPct val="130000"/>
              </a:lnSpc>
              <a:buFont typeface="Wingdings" panose="05000000000000000000" pitchFamily="2" charset="2"/>
              <a:buChar char="Ø"/>
              <a:defRPr sz="2000" b="1">
                <a:solidFill>
                  <a:srgbClr val="C00000"/>
                </a:solidFill>
                <a:latin typeface="Alexandria"/>
              </a:defRPr>
            </a:lvl1pPr>
          </a:lstStyle>
          <a:p>
            <a:r>
              <a:rPr lang="en-US" dirty="0"/>
              <a:t>Principle 1: Substitution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054D08C-A3F9-EE2C-B4CB-561F3E223E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710476"/>
              </p:ext>
            </p:extLst>
          </p:nvPr>
        </p:nvGraphicFramePr>
        <p:xfrm>
          <a:off x="541287" y="2427090"/>
          <a:ext cx="10515600" cy="2733407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907445">
                  <a:extLst>
                    <a:ext uri="{9D8B030D-6E8A-4147-A177-3AD203B41FA5}">
                      <a16:colId xmlns:a16="http://schemas.microsoft.com/office/drawing/2014/main" val="3736883096"/>
                    </a:ext>
                  </a:extLst>
                </a:gridCol>
                <a:gridCol w="8608155">
                  <a:extLst>
                    <a:ext uri="{9D8B030D-6E8A-4147-A177-3AD203B41FA5}">
                      <a16:colId xmlns:a16="http://schemas.microsoft.com/office/drawing/2014/main" val="3939405093"/>
                    </a:ext>
                  </a:extLst>
                </a:gridCol>
              </a:tblGrid>
              <a:tr h="5414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Concept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Application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7260847"/>
                  </a:ext>
                </a:extLst>
              </a:tr>
              <a:tr h="110903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Basis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 rational purchaser will not pay more than the cost of acquiring or constructing an equivalent substitute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613014"/>
                  </a:ext>
                </a:extLst>
              </a:tr>
              <a:tr h="5414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Constraint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substitute must provide the same utility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870183"/>
                  </a:ext>
                </a:extLst>
              </a:tr>
              <a:tr h="5414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Timing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Without unreasonable delay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65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726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E5B1C-6264-296B-0616-869CAEC9CD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CF42897-C898-920E-AADF-FC615D84732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8675681-E3CE-1A98-5A45-4A8EA7BC4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663BF7-3792-D534-04D4-A8DDF5EC8FE6}"/>
              </a:ext>
            </a:extLst>
          </p:cNvPr>
          <p:cNvSpPr txBox="1"/>
          <p:nvPr/>
        </p:nvSpPr>
        <p:spPr>
          <a:xfrm>
            <a:off x="5431553" y="524820"/>
            <a:ext cx="262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3.Cost Approach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D984B8-A231-9404-FF19-6915F2601647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the Cost Approach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A2DEE2-3F7F-D646-E885-5318E4EBA05C}"/>
              </a:ext>
            </a:extLst>
          </p:cNvPr>
          <p:cNvSpPr txBox="1"/>
          <p:nvPr/>
        </p:nvSpPr>
        <p:spPr>
          <a:xfrm>
            <a:off x="541287" y="1516000"/>
            <a:ext cx="4794583" cy="611425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>
              <a:lnSpc>
                <a:spcPct val="130000"/>
              </a:lnSpc>
              <a:buFont typeface="Wingdings" panose="05000000000000000000" pitchFamily="2" charset="2"/>
              <a:buChar char="Ø"/>
              <a:defRPr sz="2000" b="1">
                <a:solidFill>
                  <a:srgbClr val="C00000"/>
                </a:solidFill>
                <a:latin typeface="Alexandria"/>
              </a:defRPr>
            </a:lvl1pPr>
          </a:lstStyle>
          <a:p>
            <a:r>
              <a:rPr lang="en-US" dirty="0"/>
              <a:t>Principle 2: Balance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3EC10A04-DCE5-19F8-1BCC-F4A012ED970F}"/>
              </a:ext>
            </a:extLst>
          </p:cNvPr>
          <p:cNvSpPr/>
          <p:nvPr/>
        </p:nvSpPr>
        <p:spPr>
          <a:xfrm>
            <a:off x="541287" y="2228124"/>
            <a:ext cx="11287176" cy="83492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Aft>
                <a:spcPts val="1200"/>
              </a:spcAft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Optimal value is achieved when the components of the property are in proper proportion:</a:t>
            </a:r>
          </a:p>
          <a:p>
            <a:pPr lvl="0" algn="ctr"/>
            <a:r>
              <a:rPr lang="en-US" sz="2000" b="1" i="1" dirty="0">
                <a:solidFill>
                  <a:srgbClr val="002060"/>
                </a:solidFill>
                <a:latin typeface="Alexandria"/>
              </a:rPr>
              <a:t>Land : Buildings : Improvements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E9C43E-511D-52BD-A046-029EF9287DBE}"/>
              </a:ext>
            </a:extLst>
          </p:cNvPr>
          <p:cNvSpPr txBox="1"/>
          <p:nvPr/>
        </p:nvSpPr>
        <p:spPr>
          <a:xfrm>
            <a:off x="541286" y="3429000"/>
            <a:ext cx="5554714" cy="611425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>
              <a:lnSpc>
                <a:spcPct val="130000"/>
              </a:lnSpc>
              <a:buFont typeface="Wingdings" panose="05000000000000000000" pitchFamily="2" charset="2"/>
              <a:buChar char="Ø"/>
              <a:defRPr sz="2000" b="1">
                <a:solidFill>
                  <a:srgbClr val="C00000"/>
                </a:solidFill>
                <a:latin typeface="Alexandria"/>
              </a:defRPr>
            </a:lvl1pPr>
          </a:lstStyle>
          <a:p>
            <a:r>
              <a:rPr lang="en-US" dirty="0"/>
              <a:t>Principle 3: Principle 3: Highest and Best Use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FC07DAD-C4AA-A917-DC7C-F47F0D5CD6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028582"/>
              </p:ext>
            </p:extLst>
          </p:nvPr>
        </p:nvGraphicFramePr>
        <p:xfrm>
          <a:off x="838200" y="4296241"/>
          <a:ext cx="10515600" cy="158496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90260477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6634948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Factor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Impact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5077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Current 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May not represent the optimal use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86811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Alternative uses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Influence land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196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Legal constraints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Limit available options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159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045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98E8D-CD96-AB04-E001-915265220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034DF10-E6BD-DA5B-A265-1F84264D9A1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936925D-DC30-EEC8-A460-CF559D94CD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97681A-107E-CBBD-5D7E-F1B97C5D62ED}"/>
              </a:ext>
            </a:extLst>
          </p:cNvPr>
          <p:cNvSpPr txBox="1"/>
          <p:nvPr/>
        </p:nvSpPr>
        <p:spPr>
          <a:xfrm>
            <a:off x="5431553" y="524820"/>
            <a:ext cx="262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3.Cost Approach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B5E48A-49E8-AFAF-C25A-DFA9C6BA9376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Conditions for Applying the Cost Approach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6E0BD26-0F6E-9BCC-DA9C-01DBCEE5A0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562759"/>
              </p:ext>
            </p:extLst>
          </p:nvPr>
        </p:nvGraphicFramePr>
        <p:xfrm>
          <a:off x="180431" y="1580285"/>
          <a:ext cx="11846253" cy="523021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888233">
                  <a:extLst>
                    <a:ext uri="{9D8B030D-6E8A-4147-A177-3AD203B41FA5}">
                      <a16:colId xmlns:a16="http://schemas.microsoft.com/office/drawing/2014/main" val="446617973"/>
                    </a:ext>
                  </a:extLst>
                </a:gridCol>
                <a:gridCol w="4711485">
                  <a:extLst>
                    <a:ext uri="{9D8B030D-6E8A-4147-A177-3AD203B41FA5}">
                      <a16:colId xmlns:a16="http://schemas.microsoft.com/office/drawing/2014/main" val="4092678942"/>
                    </a:ext>
                  </a:extLst>
                </a:gridCol>
                <a:gridCol w="4246535">
                  <a:extLst>
                    <a:ext uri="{9D8B030D-6E8A-4147-A177-3AD203B41FA5}">
                      <a16:colId xmlns:a16="http://schemas.microsoft.com/office/drawing/2014/main" val="3174962127"/>
                    </a:ext>
                  </a:extLst>
                </a:gridCol>
              </a:tblGrid>
              <a:tr h="3961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Condition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Requirements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extLst>
                  <a:ext uri="{0D108BD9-81ED-4DB2-BD59-A6C34878D82A}">
                    <a16:rowId xmlns:a16="http://schemas.microsoft.com/office/drawing/2014/main" val="2906628304"/>
                  </a:ext>
                </a:extLst>
              </a:tr>
              <a:tr h="89079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1. Applicability of the Substitution Principle</a:t>
                      </a: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asset must be capable of being replaced by an equivalent asset providing similar utility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Availability of a feasible substitute that can be constructed or acquired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300870"/>
                  </a:ext>
                </a:extLst>
              </a:tr>
              <a:tr h="8989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2. Availability of Cost Data</a:t>
                      </a: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Reliable information on construction or replacement costs must be available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Up-to-date data on materials, </a:t>
                      </a:r>
                      <a:r>
                        <a:rPr lang="en-US" sz="2000" dirty="0" err="1">
                          <a:latin typeface="Alexandria"/>
                        </a:rPr>
                        <a:t>labour</a:t>
                      </a:r>
                      <a:r>
                        <a:rPr lang="en-US" sz="2000" dirty="0">
                          <a:latin typeface="Alexandria"/>
                        </a:rPr>
                        <a:t>, and construction costs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46195"/>
                  </a:ext>
                </a:extLst>
              </a:tr>
              <a:tr h="8156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3. Ability to Estimate Depreciation</a:t>
                      </a: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All forms of depreciation must be measurable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Assessment of physical deterioration, functional obsolescence, and economic obsolescence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570728"/>
                  </a:ext>
                </a:extLst>
              </a:tr>
              <a:tr h="92409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4. Separate Valuation of Land</a:t>
                      </a: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Land value must be assessed independently from improvements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Use of the market (sales comparison) approach to value land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622782"/>
                  </a:ext>
                </a:extLst>
              </a:tr>
              <a:tr h="102963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5. Nature of the Asset (Specialized Property)</a:t>
                      </a: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>
                          <a:latin typeface="Alexandria"/>
                        </a:rPr>
                        <a:t>Applied when market or income data is limited or unavailable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Rarely traded properties (e.g., hospitals, schools, industrial facilities)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6367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906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1DA1D-0F31-0B56-1D90-8F92CB58D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925533-461D-2950-B4AC-2E8E54A3A3C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1A6629-CB28-B1C7-38C3-21BE57FD1F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D590C2-4548-9A13-6C0D-1417D00D2490}"/>
              </a:ext>
            </a:extLst>
          </p:cNvPr>
          <p:cNvSpPr txBox="1"/>
          <p:nvPr/>
        </p:nvSpPr>
        <p:spPr>
          <a:xfrm>
            <a:off x="5431553" y="524820"/>
            <a:ext cx="262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3.Cost Approach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162D61-B39F-7E34-1A0A-0163B251D995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When is the Cost Approach Applied?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502449E-98D9-08D4-D32E-6EEADB25DE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304740"/>
              </p:ext>
            </p:extLst>
          </p:nvPr>
        </p:nvGraphicFramePr>
        <p:xfrm>
          <a:off x="359230" y="1577360"/>
          <a:ext cx="11636457" cy="5161474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662939">
                  <a:extLst>
                    <a:ext uri="{9D8B030D-6E8A-4147-A177-3AD203B41FA5}">
                      <a16:colId xmlns:a16="http://schemas.microsoft.com/office/drawing/2014/main" val="3825223120"/>
                    </a:ext>
                  </a:extLst>
                </a:gridCol>
                <a:gridCol w="4897465">
                  <a:extLst>
                    <a:ext uri="{9D8B030D-6E8A-4147-A177-3AD203B41FA5}">
                      <a16:colId xmlns:a16="http://schemas.microsoft.com/office/drawing/2014/main" val="491926074"/>
                    </a:ext>
                  </a:extLst>
                </a:gridCol>
                <a:gridCol w="4076053">
                  <a:extLst>
                    <a:ext uri="{9D8B030D-6E8A-4147-A177-3AD203B41FA5}">
                      <a16:colId xmlns:a16="http://schemas.microsoft.com/office/drawing/2014/main" val="220054218"/>
                    </a:ext>
                  </a:extLst>
                </a:gridCol>
              </a:tblGrid>
              <a:tr h="37817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Situation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Rationale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Examples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1061520068"/>
                  </a:ext>
                </a:extLst>
              </a:tr>
              <a:tr h="5491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Specialized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Lack of comparable market evidence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Hospitals, schools, power plants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018364"/>
                  </a:ext>
                </a:extLst>
              </a:tr>
              <a:tr h="5103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Public and government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Not typically traded in the open market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Government buildings, embassies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379995"/>
                  </a:ext>
                </a:extLst>
              </a:tr>
              <a:tr h="64864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New or recently constructed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Cost is a good proxy for market value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Newly completed developments (0–5 years)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7084599"/>
                  </a:ext>
                </a:extLst>
              </a:tr>
              <a:tr h="5481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Insurance purposes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To estimate replacement/reinstatement cost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Fire insurance valuations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879196"/>
                  </a:ext>
                </a:extLst>
              </a:tr>
              <a:tr h="508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Absence of income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Income approach cannot be applied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Government buildings, schools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3966120"/>
                  </a:ext>
                </a:extLst>
              </a:tr>
              <a:tr h="64864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Financial reporting (IFRS)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Required for specialised assets valuation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Factories, plant and equipment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3449687"/>
                  </a:ext>
                </a:extLst>
              </a:tr>
              <a:tr h="4472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Taxation disputes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To support objections to assessed values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Property tax appeals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6996"/>
                  </a:ext>
                </a:extLst>
              </a:tr>
              <a:tr h="6836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Emerging or inactive markets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Limited availability of reliable market data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Remote or underdeveloped areas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378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309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95408" y="638838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262946" y="1072200"/>
            <a:ext cx="6315829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Income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3766064" y="1632681"/>
            <a:ext cx="6738453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According to the Three International Standards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DB9B2-E970-E6C4-160C-F48223B31B74}"/>
              </a:ext>
            </a:extLst>
          </p:cNvPr>
          <p:cNvSpPr txBox="1"/>
          <p:nvPr/>
        </p:nvSpPr>
        <p:spPr>
          <a:xfrm>
            <a:off x="4197116" y="2096259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Principles of the Income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970F0B-749A-1DBD-9C8D-D71E07CDDD5E}"/>
              </a:ext>
            </a:extLst>
          </p:cNvPr>
          <p:cNvSpPr txBox="1"/>
          <p:nvPr/>
        </p:nvSpPr>
        <p:spPr>
          <a:xfrm>
            <a:off x="3508143" y="4739481"/>
            <a:ext cx="6274856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Cost Approach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8A2B54-BF42-81FB-9F5D-AA855C5ACD7A}"/>
              </a:ext>
            </a:extLst>
          </p:cNvPr>
          <p:cNvSpPr txBox="1"/>
          <p:nvPr/>
        </p:nvSpPr>
        <p:spPr>
          <a:xfrm>
            <a:off x="530803" y="5237833"/>
            <a:ext cx="7332625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According to the Three International Standards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773528-F4A5-5CD1-7DC9-6B1327D34B82}"/>
              </a:ext>
            </a:extLst>
          </p:cNvPr>
          <p:cNvSpPr txBox="1"/>
          <p:nvPr/>
        </p:nvSpPr>
        <p:spPr>
          <a:xfrm>
            <a:off x="2041601" y="5656280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Economic Principles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3D1B6C-8FCE-5FAF-0A41-BD70C6D13D1D}"/>
              </a:ext>
            </a:extLst>
          </p:cNvPr>
          <p:cNvSpPr txBox="1"/>
          <p:nvPr/>
        </p:nvSpPr>
        <p:spPr>
          <a:xfrm>
            <a:off x="4695408" y="2640222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Conditions for Applying the Income Approach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F1B9E8-AD7B-DE81-173B-11843F527159}"/>
              </a:ext>
            </a:extLst>
          </p:cNvPr>
          <p:cNvSpPr txBox="1"/>
          <p:nvPr/>
        </p:nvSpPr>
        <p:spPr>
          <a:xfrm>
            <a:off x="4928200" y="3198831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Suitability for the Application of the Income Approach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95C308-2999-DFD7-8D7A-81D52028B884}"/>
              </a:ext>
            </a:extLst>
          </p:cNvPr>
          <p:cNvSpPr txBox="1"/>
          <p:nvPr/>
        </p:nvSpPr>
        <p:spPr>
          <a:xfrm>
            <a:off x="5122951" y="371737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Income Approach Methods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E8CC13-965F-DFDE-3A9E-82C71B0E25F4}"/>
              </a:ext>
            </a:extLst>
          </p:cNvPr>
          <p:cNvSpPr txBox="1"/>
          <p:nvPr/>
        </p:nvSpPr>
        <p:spPr>
          <a:xfrm>
            <a:off x="5427968" y="4247112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Challenges and Mitigation Measures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F5E89C-55BD-70D2-D2CC-2B784668CEF9}"/>
              </a:ext>
            </a:extLst>
          </p:cNvPr>
          <p:cNvSpPr txBox="1"/>
          <p:nvPr/>
        </p:nvSpPr>
        <p:spPr>
          <a:xfrm>
            <a:off x="3359989" y="6188676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When is the Cost Approach Applied?</a:t>
            </a:r>
            <a:endParaRPr lang="en-GB" sz="2000" dirty="0">
              <a:solidFill>
                <a:prstClr val="black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0" grpId="0" animBg="1"/>
      <p:bldP spid="13" grpId="0" animBg="1"/>
      <p:bldP spid="14" grpId="0" animBg="1"/>
      <p:bldP spid="15" grpId="0" animBg="1"/>
      <p:bldP spid="9" grpId="0" animBg="1"/>
      <p:bldP spid="11" grpId="0" animBg="1"/>
      <p:bldP spid="17" grpId="0" animBg="1"/>
      <p:bldP spid="18" grpId="0" animBg="1"/>
      <p:bldP spid="1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B43177D-8654-4FA0-A254-CA8590C52209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17486</TotalTime>
  <Words>3581</Words>
  <Application>Microsoft Office PowerPoint</Application>
  <PresentationFormat>Widescreen</PresentationFormat>
  <Paragraphs>830</Paragraphs>
  <Slides>51</Slides>
  <Notes>50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86</cp:revision>
  <dcterms:created xsi:type="dcterms:W3CDTF">2023-04-29T09:08:00Z</dcterms:created>
  <dcterms:modified xsi:type="dcterms:W3CDTF">2026-03-23T12:32:02Z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