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1"/>
  </p:notesMasterIdLst>
  <p:sldIdLst>
    <p:sldId id="480" r:id="rId5"/>
    <p:sldId id="303" r:id="rId6"/>
    <p:sldId id="313" r:id="rId7"/>
    <p:sldId id="525" r:id="rId8"/>
    <p:sldId id="591" r:id="rId9"/>
    <p:sldId id="481" r:id="rId10"/>
    <p:sldId id="592" r:id="rId11"/>
    <p:sldId id="593" r:id="rId12"/>
    <p:sldId id="594" r:id="rId13"/>
    <p:sldId id="595" r:id="rId14"/>
    <p:sldId id="597" r:id="rId15"/>
    <p:sldId id="598" r:id="rId16"/>
    <p:sldId id="599" r:id="rId17"/>
    <p:sldId id="600" r:id="rId18"/>
    <p:sldId id="601" r:id="rId19"/>
    <p:sldId id="602" r:id="rId20"/>
    <p:sldId id="603" r:id="rId21"/>
    <p:sldId id="607" r:id="rId22"/>
    <p:sldId id="608" r:id="rId23"/>
    <p:sldId id="604" r:id="rId24"/>
    <p:sldId id="605" r:id="rId25"/>
    <p:sldId id="606" r:id="rId26"/>
    <p:sldId id="590" r:id="rId27"/>
    <p:sldId id="609" r:id="rId28"/>
    <p:sldId id="610" r:id="rId29"/>
    <p:sldId id="611" r:id="rId30"/>
    <p:sldId id="612" r:id="rId31"/>
    <p:sldId id="613" r:id="rId32"/>
    <p:sldId id="614" r:id="rId33"/>
    <p:sldId id="615" r:id="rId34"/>
    <p:sldId id="619" r:id="rId35"/>
    <p:sldId id="620" r:id="rId36"/>
    <p:sldId id="616" r:id="rId37"/>
    <p:sldId id="621" r:id="rId38"/>
    <p:sldId id="622" r:id="rId39"/>
    <p:sldId id="623" r:id="rId40"/>
    <p:sldId id="627" r:id="rId41"/>
    <p:sldId id="628" r:id="rId42"/>
    <p:sldId id="629" r:id="rId43"/>
    <p:sldId id="632" r:id="rId44"/>
    <p:sldId id="633" r:id="rId45"/>
    <p:sldId id="626" r:id="rId46"/>
    <p:sldId id="526" r:id="rId47"/>
    <p:sldId id="489" r:id="rId48"/>
    <p:sldId id="586" r:id="rId49"/>
    <p:sldId id="349"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525"/>
            <p14:sldId id="591"/>
            <p14:sldId id="481"/>
            <p14:sldId id="592"/>
            <p14:sldId id="593"/>
            <p14:sldId id="594"/>
            <p14:sldId id="595"/>
            <p14:sldId id="597"/>
            <p14:sldId id="598"/>
            <p14:sldId id="599"/>
            <p14:sldId id="600"/>
            <p14:sldId id="601"/>
            <p14:sldId id="602"/>
            <p14:sldId id="603"/>
            <p14:sldId id="607"/>
            <p14:sldId id="608"/>
            <p14:sldId id="604"/>
            <p14:sldId id="605"/>
            <p14:sldId id="606"/>
            <p14:sldId id="590"/>
            <p14:sldId id="609"/>
            <p14:sldId id="610"/>
            <p14:sldId id="611"/>
            <p14:sldId id="612"/>
            <p14:sldId id="613"/>
            <p14:sldId id="614"/>
            <p14:sldId id="615"/>
            <p14:sldId id="619"/>
            <p14:sldId id="620"/>
            <p14:sldId id="616"/>
            <p14:sldId id="621"/>
            <p14:sldId id="622"/>
            <p14:sldId id="623"/>
            <p14:sldId id="627"/>
            <p14:sldId id="628"/>
            <p14:sldId id="629"/>
            <p14:sldId id="632"/>
            <p14:sldId id="633"/>
            <p14:sldId id="626"/>
            <p14:sldId id="526"/>
            <p14:sldId id="489"/>
            <p14:sldId id="586"/>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852F4A"/>
    <a:srgbClr val="F58221"/>
    <a:srgbClr val="203E5F"/>
    <a:srgbClr val="FAC748"/>
    <a:srgbClr val="FFD200"/>
    <a:srgbClr val="00AEEF"/>
    <a:srgbClr val="669BBC"/>
    <a:srgbClr val="2D3956"/>
    <a:srgbClr val="8E5A6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58"/>
    <p:restoredTop sz="94422" autoAdjust="0"/>
  </p:normalViewPr>
  <p:slideViewPr>
    <p:cSldViewPr snapToGrid="0">
      <p:cViewPr varScale="1">
        <p:scale>
          <a:sx n="116" d="100"/>
          <a:sy n="116" d="100"/>
        </p:scale>
        <p:origin x="808"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ACF05-DB71-E9BC-EF47-4ADEAFF8C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75AFD8-6433-ADB8-901E-4D50DD7F27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5A8EAD-BB72-F0C3-846D-0F1627543E9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EF6603A-601B-33B2-B5C8-C353664E5434}"/>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40158527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EF542-B5C4-9543-8349-67B9B0B37C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8D31FF-B601-8252-226C-E31A74A29C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2E5CC1-97C8-D87D-73D3-2E8D3D3FC65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C7B98D6-5938-782C-AFEB-0900A8190A88}"/>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5984643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97067-E282-41E0-5B4A-0266704914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1D1E0E-92EF-F1A5-7DD0-D0FD0276A2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4ABBEB-2C49-0B71-827C-DB72846C098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DF7589-B3B9-585A-1223-4FAC4D3A9EF8}"/>
              </a:ext>
            </a:extLst>
          </p:cNvPr>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9569876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10/27/24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10/27/24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16.xml"/><Relationship Id="rId5" Type="http://schemas.openxmlformats.org/officeDocument/2006/relationships/image" Target="../media/image32.png"/><Relationship Id="rId4" Type="http://schemas.openxmlformats.org/officeDocument/2006/relationships/image" Target="../media/image3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547197" y="3706630"/>
            <a:ext cx="2932429" cy="523220"/>
          </a:xfrm>
          <a:prstGeom prst="rect">
            <a:avLst/>
          </a:prstGeom>
          <a:noFill/>
        </p:spPr>
        <p:txBody>
          <a:bodyPr wrap="square" rtlCol="0">
            <a:spAutoFit/>
          </a:bodyPr>
          <a:lstStyle/>
          <a:p>
            <a:r>
              <a:rPr lang="ar-SA" sz="2800" b="1" dirty="0">
                <a:latin typeface="Alexandria" charset="0"/>
                <a:cs typeface="Alexandria" charset="0"/>
              </a:rPr>
              <a:t>د. حسين خليفه </a:t>
            </a:r>
          </a:p>
        </p:txBody>
      </p:sp>
      <p:sp>
        <p:nvSpPr>
          <p:cNvPr id="31" name="TextBox 30"/>
          <p:cNvSpPr txBox="1"/>
          <p:nvPr/>
        </p:nvSpPr>
        <p:spPr>
          <a:xfrm>
            <a:off x="673669" y="2424037"/>
            <a:ext cx="4597734" cy="584775"/>
          </a:xfrm>
          <a:prstGeom prst="rect">
            <a:avLst/>
          </a:prstGeom>
          <a:noFill/>
        </p:spPr>
        <p:txBody>
          <a:bodyPr wrap="none" rtlCol="0">
            <a:spAutoFit/>
          </a:bodyPr>
          <a:lstStyle/>
          <a:p>
            <a:r>
              <a:rPr lang="ar-SA" sz="3200" b="1" dirty="0">
                <a:solidFill>
                  <a:srgbClr val="00B0F0"/>
                </a:solidFill>
                <a:latin typeface="Alexandria" charset="0"/>
                <a:cs typeface="Alexandria" charset="0"/>
              </a:rPr>
              <a:t>الصحافة الاستقصائية</a:t>
            </a:r>
            <a:endParaRPr lang="en-US" sz="3200" b="1" dirty="0">
              <a:solidFill>
                <a:srgbClr val="00B0F0"/>
              </a:solidFill>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Rectangle: Rounded Corners 9">
            <a:extLst>
              <a:ext uri="{FF2B5EF4-FFF2-40B4-BE49-F238E27FC236}">
                <a16:creationId xmlns:a16="http://schemas.microsoft.com/office/drawing/2014/main" id="{074480A8-1BF8-E932-574A-E7DCC21B97D0}"/>
              </a:ext>
            </a:extLst>
          </p:cNvPr>
          <p:cNvSpPr/>
          <p:nvPr/>
        </p:nvSpPr>
        <p:spPr>
          <a:xfrm>
            <a:off x="911762" y="488270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tx1"/>
                </a:solidFill>
                <a:latin typeface="Alexandria" charset="0"/>
                <a:cs typeface="Alexandria" charset="0"/>
              </a:rPr>
              <a:t>المحاضرة الثامنة</a:t>
            </a:r>
            <a:endParaRPr lang="en-US" sz="2400" b="1" dirty="0">
              <a:solidFill>
                <a:schemeClr val="tx1"/>
              </a:solidFill>
              <a:latin typeface="Alexandria" charset="0"/>
              <a:cs typeface="Alexandria"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5887844" y="2771829"/>
            <a:ext cx="5992981" cy="1931619"/>
          </a:xfrm>
          <a:prstGeom prst="rect">
            <a:avLst/>
          </a:prstGeom>
          <a:noFill/>
        </p:spPr>
        <p:txBody>
          <a:bodyPr wrap="square" rtlCol="0">
            <a:spAutoFit/>
          </a:bodyPr>
          <a:lstStyle/>
          <a:p>
            <a:pPr algn="just" rtl="1">
              <a:lnSpc>
                <a:spcPts val="5000"/>
              </a:lnSpc>
            </a:pPr>
            <a:r>
              <a:rPr lang="ar-SA" sz="2400" b="1" dirty="0">
                <a:solidFill>
                  <a:schemeClr val="accent1"/>
                </a:solidFill>
                <a:latin typeface="Alexandria" charset="0"/>
                <a:cs typeface="Alexandria" charset="0"/>
              </a:rPr>
              <a:t>مراقبة جودة النص شكلا ومضمونا</a:t>
            </a:r>
          </a:p>
          <a:p>
            <a:pPr algn="just" rtl="1">
              <a:lnSpc>
                <a:spcPts val="5000"/>
              </a:lnSpc>
            </a:pPr>
            <a:r>
              <a:rPr lang="ar-SA" sz="2400" b="1" dirty="0">
                <a:solidFill>
                  <a:schemeClr val="accent1"/>
                </a:solidFill>
                <a:latin typeface="Alexandria" charset="0"/>
                <a:cs typeface="Alexandria" charset="0"/>
              </a:rPr>
              <a:t>نشر/ بث الاستقصاء</a:t>
            </a:r>
          </a:p>
          <a:p>
            <a:pPr algn="just" rtl="1">
              <a:lnSpc>
                <a:spcPts val="5000"/>
              </a:lnSpc>
            </a:pPr>
            <a:r>
              <a:rPr lang="ar-SA" sz="2400" b="1" dirty="0">
                <a:solidFill>
                  <a:schemeClr val="accent1"/>
                </a:solidFill>
                <a:latin typeface="Alexandria" charset="0"/>
                <a:cs typeface="Alexandria" charset="0"/>
              </a:rPr>
              <a:t>نماذج عمل</a:t>
            </a:r>
            <a:endParaRPr lang="en-US" sz="2400" b="1" dirty="0">
              <a:solidFill>
                <a:schemeClr val="accent1"/>
              </a:solidFill>
              <a:latin typeface="Alexandria" charset="0"/>
              <a:cs typeface="Alexandria" charset="0"/>
            </a:endParaRPr>
          </a:p>
        </p:txBody>
      </p:sp>
      <p:sp>
        <p:nvSpPr>
          <p:cNvPr id="10" name="Rectangle: Rounded Corners 9"/>
          <p:cNvSpPr/>
          <p:nvPr/>
        </p:nvSpPr>
        <p:spPr>
          <a:xfrm>
            <a:off x="7248338" y="5045222"/>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400" b="1" dirty="0">
                <a:solidFill>
                  <a:schemeClr val="tx1"/>
                </a:solidFill>
                <a:latin typeface="Alexandria" charset="0"/>
                <a:cs typeface="Alexandria" charset="0"/>
              </a:rPr>
              <a:t>المحاضرة الثامنة</a:t>
            </a:r>
            <a:endParaRPr lang="en-US" sz="2400" b="1" dirty="0">
              <a:solidFill>
                <a:schemeClr val="tx1"/>
              </a:solidFill>
              <a:latin typeface="Alexandria" charset="0"/>
              <a:cs typeface="Alexandria" charset="0"/>
            </a:endParaRP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Hussein Khalifa</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8" y="1412953"/>
            <a:ext cx="5635360" cy="461665"/>
          </a:xfrm>
          <a:prstGeom prst="rect">
            <a:avLst/>
          </a:prstGeom>
          <a:noFill/>
        </p:spPr>
        <p:txBody>
          <a:bodyPr wrap="square" rtlCol="0">
            <a:spAutoFit/>
          </a:bodyPr>
          <a:lstStyle/>
          <a:p>
            <a:pPr algn="r" rtl="1"/>
            <a:r>
              <a:rPr lang="ar-SA" sz="2400" b="1" dirty="0">
                <a:solidFill>
                  <a:schemeClr val="accent1"/>
                </a:solidFill>
                <a:latin typeface="Alexandria" charset="0"/>
                <a:cs typeface="Alexandria" charset="0"/>
              </a:rPr>
              <a:t>محتويات وأهداف المحاضرة الثامنة</a:t>
            </a:r>
            <a:endParaRPr lang="en-US" sz="2400" b="1" dirty="0">
              <a:solidFill>
                <a:schemeClr val="accent1"/>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689258" y="2037829"/>
            <a:ext cx="6594375" cy="3515642"/>
          </a:xfrm>
          <a:prstGeom prst="rect">
            <a:avLst/>
          </a:prstGeom>
          <a:noFill/>
        </p:spPr>
        <p:txBody>
          <a:bodyPr wrap="square" rtlCol="0">
            <a:spAutoFit/>
          </a:bodyPr>
          <a:lstStyle/>
          <a:p>
            <a:pPr marL="285750" indent="-285750" algn="r" rtl="1">
              <a:lnSpc>
                <a:spcPts val="3000"/>
              </a:lnSpc>
              <a:spcBef>
                <a:spcPts val="600"/>
              </a:spcBef>
              <a:buFont typeface="Wingdings" pitchFamily="2" charset="2"/>
              <a:buChar char="§"/>
            </a:pPr>
            <a:r>
              <a:rPr lang="ar-SA" dirty="0">
                <a:latin typeface="Alexandria" charset="0"/>
                <a:cs typeface="Alexandria" charset="0"/>
              </a:rPr>
              <a:t>مراقبة النوعيَّة/ الجودة لنتأكد من أن القصة صحيحة.</a:t>
            </a:r>
          </a:p>
          <a:p>
            <a:pPr marL="285750" indent="-285750" algn="r" rtl="1">
              <a:lnSpc>
                <a:spcPts val="3000"/>
              </a:lnSpc>
              <a:spcBef>
                <a:spcPts val="600"/>
              </a:spcBef>
              <a:buFont typeface="Wingdings" pitchFamily="2" charset="2"/>
              <a:buChar char="§"/>
            </a:pPr>
            <a:r>
              <a:rPr lang="ar-SA" dirty="0">
                <a:latin typeface="Alexandria" charset="0"/>
                <a:cs typeface="Alexandria" charset="0"/>
              </a:rPr>
              <a:t>نشرُ القصة، ودعمها والدفاع عنها</a:t>
            </a:r>
          </a:p>
          <a:p>
            <a:pPr marL="285750" indent="-285750" algn="r" rtl="1">
              <a:lnSpc>
                <a:spcPts val="3000"/>
              </a:lnSpc>
              <a:spcBef>
                <a:spcPts val="600"/>
              </a:spcBef>
              <a:buFont typeface="Wingdings" pitchFamily="2" charset="2"/>
              <a:buChar char="§"/>
            </a:pPr>
            <a:r>
              <a:rPr lang="ar-SA" dirty="0">
                <a:latin typeface="Alexandria" charset="0"/>
                <a:cs typeface="Alexandria" charset="0"/>
              </a:rPr>
              <a:t>نيلز هانسن: حزمة نصائح للمشرفين ومسؤولي فرق الاستقصاء</a:t>
            </a:r>
          </a:p>
          <a:p>
            <a:pPr marL="285750" indent="-285750" algn="r" rtl="1">
              <a:lnSpc>
                <a:spcPts val="3000"/>
              </a:lnSpc>
              <a:spcBef>
                <a:spcPts val="600"/>
              </a:spcBef>
              <a:buFont typeface="Wingdings" pitchFamily="2" charset="2"/>
              <a:buChar char="§"/>
            </a:pPr>
            <a:r>
              <a:rPr lang="ar-SA" dirty="0">
                <a:latin typeface="Alexandria" charset="0"/>
                <a:cs typeface="Alexandria" charset="0"/>
              </a:rPr>
              <a:t>د. مارك </a:t>
            </a:r>
            <a:r>
              <a:rPr lang="ar-SA" dirty="0" err="1">
                <a:latin typeface="Alexandria" charset="0"/>
                <a:cs typeface="Alexandria" charset="0"/>
              </a:rPr>
              <a:t>هنتر</a:t>
            </a:r>
            <a:r>
              <a:rPr lang="ar-SA" dirty="0">
                <a:latin typeface="Alexandria" charset="0"/>
                <a:cs typeface="Alexandria" charset="0"/>
              </a:rPr>
              <a:t> اسأل الصحفي ثلاث أسئلة قبل الموافقة على تحقيقه</a:t>
            </a:r>
          </a:p>
          <a:p>
            <a:pPr marL="285750" indent="-285750" algn="r" rtl="1">
              <a:lnSpc>
                <a:spcPts val="3000"/>
              </a:lnSpc>
              <a:spcBef>
                <a:spcPts val="600"/>
              </a:spcBef>
              <a:buFont typeface="Wingdings" pitchFamily="2" charset="2"/>
              <a:buChar char="§"/>
            </a:pPr>
            <a:r>
              <a:rPr lang="ar-SA" dirty="0">
                <a:latin typeface="Alexandria" charset="0"/>
                <a:cs typeface="Alexandria" charset="0"/>
              </a:rPr>
              <a:t>توني ستارك: عن شروط التصوير السري</a:t>
            </a:r>
          </a:p>
          <a:p>
            <a:pPr marL="285750" indent="-285750" algn="r" rtl="1">
              <a:lnSpc>
                <a:spcPts val="3000"/>
              </a:lnSpc>
              <a:spcBef>
                <a:spcPts val="600"/>
              </a:spcBef>
              <a:buFont typeface="Wingdings" pitchFamily="2" charset="2"/>
              <a:buChar char="§"/>
            </a:pPr>
            <a:r>
              <a:rPr lang="ar-SA" dirty="0">
                <a:latin typeface="Alexandria" charset="0"/>
                <a:cs typeface="Alexandria" charset="0"/>
              </a:rPr>
              <a:t>نماذج عمل</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p:cNvSpPr txBox="1"/>
          <p:nvPr/>
        </p:nvSpPr>
        <p:spPr>
          <a:xfrm>
            <a:off x="3571580" y="1599946"/>
            <a:ext cx="819100"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53A823-C6DF-B73B-6088-4DB3FC8028A6}"/>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62947DA-DBC2-D825-B499-7E4D7DD532F0}"/>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C5D23F16-6E31-A07D-4D74-601683255546}"/>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7A685C1-717A-5BC7-7CBD-79BE02985D73}"/>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6D07CC7A-7541-5CDE-0A76-D8E61EB443F2}"/>
              </a:ext>
            </a:extLst>
          </p:cNvPr>
          <p:cNvSpPr txBox="1"/>
          <p:nvPr/>
        </p:nvSpPr>
        <p:spPr>
          <a:xfrm>
            <a:off x="4689258" y="1412953"/>
            <a:ext cx="6328147" cy="461665"/>
          </a:xfrm>
          <a:prstGeom prst="rect">
            <a:avLst/>
          </a:prstGeom>
          <a:noFill/>
        </p:spPr>
        <p:txBody>
          <a:bodyPr wrap="square" rtlCol="0">
            <a:spAutoFit/>
          </a:bodyPr>
          <a:lstStyle/>
          <a:p>
            <a:pPr marL="0" algn="r" defTabSz="914400" rtl="1" eaLnBrk="1" latinLnBrk="0" hangingPunct="1"/>
            <a:r>
              <a:rPr lang="ar-SA" sz="2400" b="1" dirty="0">
                <a:solidFill>
                  <a:srgbClr val="C00000"/>
                </a:solidFill>
                <a:latin typeface="Alexandria" charset="0"/>
                <a:cs typeface="Alexandria" charset="0"/>
              </a:rPr>
              <a:t>مراجعة على أهم نقاط المحاضرة السابقة</a:t>
            </a:r>
            <a:endParaRPr lang="en-US" sz="2400" b="1" dirty="0">
              <a:solidFill>
                <a:srgbClr val="C00000"/>
              </a:solidFill>
              <a:latin typeface="Alexandria" charset="0"/>
              <a:cs typeface="Alexandria" charset="0"/>
            </a:endParaRPr>
          </a:p>
        </p:txBody>
      </p:sp>
      <p:sp>
        <p:nvSpPr>
          <p:cNvPr id="28" name="Rectangle 27">
            <a:extLst>
              <a:ext uri="{FF2B5EF4-FFF2-40B4-BE49-F238E27FC236}">
                <a16:creationId xmlns:a16="http://schemas.microsoft.com/office/drawing/2014/main" id="{1FDCBC7F-BF77-102A-D2C4-D7643C07DF24}"/>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A2891F8-B973-3177-1ACE-801105AB211D}"/>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8B8EF1F5-79E2-7D69-A8DB-B81DBD5F1C9D}"/>
              </a:ext>
            </a:extLst>
          </p:cNvPr>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D966EA34-C623-EDC4-FA3B-EA9F479964E1}"/>
              </a:ext>
            </a:extLst>
          </p:cNvPr>
          <p:cNvSpPr txBox="1"/>
          <p:nvPr/>
        </p:nvSpPr>
        <p:spPr>
          <a:xfrm>
            <a:off x="3571580" y="1599946"/>
            <a:ext cx="819100"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2083FF93-11F1-0796-DE9F-41F044293E9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70F28279-AC88-09E6-E48C-78C1990591C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4" name="TextBox 3">
            <a:extLst>
              <a:ext uri="{FF2B5EF4-FFF2-40B4-BE49-F238E27FC236}">
                <a16:creationId xmlns:a16="http://schemas.microsoft.com/office/drawing/2014/main" id="{964AAA80-2886-6231-0684-A9DBE59CFEC2}"/>
              </a:ext>
            </a:extLst>
          </p:cNvPr>
          <p:cNvSpPr txBox="1"/>
          <p:nvPr/>
        </p:nvSpPr>
        <p:spPr>
          <a:xfrm>
            <a:off x="4689258" y="2037829"/>
            <a:ext cx="6594375" cy="899542"/>
          </a:xfrm>
          <a:prstGeom prst="rect">
            <a:avLst/>
          </a:prstGeom>
          <a:noFill/>
        </p:spPr>
        <p:txBody>
          <a:bodyPr wrap="square" rtlCol="0">
            <a:spAutoFit/>
          </a:bodyPr>
          <a:lstStyle/>
          <a:p>
            <a:pPr marL="285750" indent="-285750" algn="r" rtl="1">
              <a:lnSpc>
                <a:spcPts val="3000"/>
              </a:lnSpc>
              <a:spcBef>
                <a:spcPts val="600"/>
              </a:spcBef>
              <a:buFont typeface="Wingdings" pitchFamily="2" charset="2"/>
              <a:buChar char="§"/>
            </a:pPr>
            <a:r>
              <a:rPr lang="ar-SA" dirty="0">
                <a:latin typeface="Alexandria" charset="0"/>
                <a:cs typeface="Alexandria" charset="0"/>
              </a:rPr>
              <a:t>التحقيق الاستقصائي المتلفز.</a:t>
            </a:r>
          </a:p>
          <a:p>
            <a:pPr marL="285750" indent="-285750" algn="r" rtl="1">
              <a:lnSpc>
                <a:spcPts val="3000"/>
              </a:lnSpc>
              <a:spcBef>
                <a:spcPts val="600"/>
              </a:spcBef>
              <a:buFont typeface="Wingdings" pitchFamily="2" charset="2"/>
              <a:buChar char="§"/>
            </a:pPr>
            <a:r>
              <a:rPr lang="ar-SA" dirty="0">
                <a:latin typeface="Alexandria" charset="0"/>
                <a:cs typeface="Alexandria" charset="0"/>
              </a:rPr>
              <a:t>فن المواجهة في الصحافة الاستقصائية</a:t>
            </a:r>
          </a:p>
        </p:txBody>
      </p:sp>
    </p:spTree>
    <p:extLst>
      <p:ext uri="{BB962C8B-B14F-4D97-AF65-F5344CB8AC3E}">
        <p14:creationId xmlns:p14="http://schemas.microsoft.com/office/powerpoint/2010/main" val="657959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49" y="1019069"/>
            <a:ext cx="5381913" cy="523220"/>
          </a:xfrm>
          <a:prstGeom prst="rect">
            <a:avLst/>
          </a:prstGeom>
          <a:noFill/>
        </p:spPr>
        <p:txBody>
          <a:bodyPr wrap="square" rtlCol="0">
            <a:spAutoFit/>
          </a:bodyPr>
          <a:lstStyle/>
          <a:p>
            <a:pPr algn="r" rtl="1"/>
            <a:r>
              <a:rPr lang="ar-SA" sz="2800" b="1" dirty="0">
                <a:solidFill>
                  <a:srgbClr val="C00000"/>
                </a:solidFill>
                <a:latin typeface="Alexandria" charset="0"/>
                <a:cs typeface="Alexandria" charset="0"/>
              </a:rPr>
              <a:t>العملية إلى الآن: </a:t>
            </a:r>
            <a:endParaRPr lang="en-US" sz="28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p:cNvSpPr txBox="1"/>
          <p:nvPr/>
        </p:nvSpPr>
        <p:spPr>
          <a:xfrm>
            <a:off x="5912036" y="1805892"/>
            <a:ext cx="5355450" cy="3438827"/>
          </a:xfrm>
          <a:prstGeom prst="rect">
            <a:avLst/>
          </a:prstGeom>
          <a:noFill/>
        </p:spPr>
        <p:txBody>
          <a:bodyPr wrap="square" rtlCol="0">
            <a:spAutoFit/>
          </a:bodyPr>
          <a:lstStyle/>
          <a:p>
            <a:pPr marL="285750" indent="-285750" algn="just" rtl="1">
              <a:lnSpc>
                <a:spcPts val="2000"/>
              </a:lnSpc>
              <a:spcBef>
                <a:spcPts val="600"/>
              </a:spcBef>
              <a:buFont typeface="Wingdings" pitchFamily="2" charset="2"/>
              <a:buChar char="§"/>
            </a:pPr>
            <a:r>
              <a:rPr lang="ar-SA" sz="1600" dirty="0">
                <a:latin typeface="Alexandria" charset="0"/>
                <a:cs typeface="Alexandria" charset="0"/>
              </a:rPr>
              <a:t>1. نكتشف موضوعاً.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2. تتبلور فكرة الاستقصاء.</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3. نطرح ُ فرضيَّةً لنتحقق منها.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4. نبحث عن معلومات من مصادر علنيَّة لنتحقق من الفرضية.</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5- نبحث عن مصادر بشرية لتعزيز معارفنا.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6- ونحن نجمع المعلومات، نُنظمها – كي يكون سهلاً تفحصها، تأليفها في قصة، وتدقيقها.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7- نضع المعلومات بترتيب سردي ونؤلِّف القصة.</a:t>
            </a:r>
            <a:endParaRPr lang="en-US" sz="1600" dirty="0">
              <a:latin typeface="Alexandria" charset="0"/>
              <a:cs typeface="Alexandria" charset="0"/>
            </a:endParaRP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8- مراقبة النوعيَّة/ الجودة لنتأكد من أن القصة صحيحة.</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BIRN Summer School Offers Investigative Reporting Training on Croatia Coast  - BIRN">
            <a:extLst>
              <a:ext uri="{FF2B5EF4-FFF2-40B4-BE49-F238E27FC236}">
                <a16:creationId xmlns:a16="http://schemas.microsoft.com/office/drawing/2014/main" id="{16D431BB-6F55-6B4A-33F3-AA3D1DCBA87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028915"/>
            <a:ext cx="4969727" cy="3810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45193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أ</a:t>
            </a:r>
            <a:r>
              <a:rPr lang="ar-SA" sz="2800" b="1" dirty="0">
                <a:solidFill>
                  <a:srgbClr val="C00000"/>
                </a:solidFill>
                <a:latin typeface="Alexandria" charset="0"/>
                <a:cs typeface="Alexandria" charset="0"/>
              </a:rPr>
              <a:t>. ما هو التدقيق في الحقائق؟</a:t>
            </a:r>
            <a:endParaRPr lang="en-US" sz="2800" b="1" dirty="0">
              <a:solidFill>
                <a:srgbClr val="C0000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p:cNvSpPr txBox="1"/>
          <p:nvPr/>
        </p:nvSpPr>
        <p:spPr>
          <a:xfrm>
            <a:off x="942308" y="1805892"/>
            <a:ext cx="10325178" cy="4201856"/>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قُمت َ ببحث حول القصة، ونظمتها وكتبتها. والآن دعنا نتأكد من أننا قمنا بما قمنا به بشكل صحيح قبل أن تنشر أو تذاع. وهذا الأمر يشمل مراقبة النوعيّة، أو بتعابير تقنية «التدقيق في الحقائق».</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في أنحاء العالم، تشمل أفضل فرق الاستقصاء شخصاً – مُحرِّراً أو حتى مُدَقِّق َ حقائق َ متفرِّغاً – وظيفته أن يُرشد عملية التأكد من أن استقصاءً ما قد نُفِّذ وأُلِّف بشكل كامل. </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في حال أنجز التحقيق بدعم أريج فإن الشبكة توفر لكل مستقص ٍ مشرفاً يقوم بهذه المهام للتأكد من أن المنتج النهائي يضاهي بجودته أفضل المعايير العالمية المقبولة. </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وتُوجدُ أربع مكونات لعملية التدقيق هي:</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الأولُ: التأكد من أنك، في الحقيقة، تعرض قصة حقيقية – ليس فقط قصة تكون فيها كل حقيقة صحيحة. بل قصة تضيف ُ حقائقُها شيئاً إلى حقيقة أكبر. فإذا كان تفسير بديل ُ يعني أكثر مما يعنيه تعليلُك، فثمةَ أمرٌ خطأٌ في عملك. </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85550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23B67-2A45-B1E6-BD03-BDEDE283A17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F23584F-34C2-5C93-44AE-B15D25F61E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E21D66E7-B204-C06E-35AD-FC27D3C9C19E}"/>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أ</a:t>
            </a:r>
            <a:r>
              <a:rPr lang="ar-SA" sz="2800" b="1" dirty="0">
                <a:solidFill>
                  <a:srgbClr val="C00000"/>
                </a:solidFill>
                <a:latin typeface="Alexandria" charset="0"/>
                <a:cs typeface="Alexandria" charset="0"/>
              </a:rPr>
              <a:t>. ما هو التدقيق في الحقائق؟</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35F5D56A-8E71-AD9C-AC99-72242C2E53B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CADBAD4B-4D0C-C8B2-0A6C-1455ADE2D73B}"/>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59FEB608-14BB-014C-802D-3DF97B679EA8}"/>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2D55478-6D22-5663-F3E1-59A23462715D}"/>
              </a:ext>
            </a:extLst>
          </p:cNvPr>
          <p:cNvSpPr txBox="1"/>
          <p:nvPr/>
        </p:nvSpPr>
        <p:spPr>
          <a:xfrm>
            <a:off x="942308" y="1805892"/>
            <a:ext cx="10325178" cy="3817135"/>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بعد ذلك، تتأكد من أنك تعرف مصدر أو مصادر كل ما يؤكد حقائق القصة.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أثناء عملية التحقق من مصادرك، تُحدِّدُ الأخطاءَ الموجودةَ في المفاصل المُعيَّنَة وتُصححها.</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وفي الوقت ذاته، تُزيل ُ الضجة العاطفية من قصتك – الإهانات غير المبررة، العدوان أو العداء الذي شق طريقه إلى سردِك َ حين كنت مرهقا أو محبطاً أو خائفاً.</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نُكرِّر: يجب أن تكون قصتك صحيحة، وعليك أن تزيل أو تُغيِّرَ المعلومات غير الموثقة، وأن تتأكد من أن لنبرة قصتك ما يُبرِّرُها.</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تقول صديقتنا أريل هارت </a:t>
            </a:r>
            <a:r>
              <a:rPr lang="en-US" sz="1600" dirty="0">
                <a:latin typeface="Alexandria" charset="0"/>
                <a:cs typeface="Alexandria" charset="0"/>
              </a:rPr>
              <a:t>Ariel Hart، </a:t>
            </a:r>
            <a:r>
              <a:rPr lang="ar-SA" sz="1600" dirty="0">
                <a:latin typeface="Alexandria" charset="0"/>
                <a:cs typeface="Alexandria" charset="0"/>
              </a:rPr>
              <a:t> وهي مُدققة حقائق رئيسة في مجلة كولومبيا </a:t>
            </a:r>
            <a:r>
              <a:rPr lang="ar-SA" sz="1600" dirty="0" err="1">
                <a:latin typeface="Alexandria" charset="0"/>
                <a:cs typeface="Alexandria" charset="0"/>
              </a:rPr>
              <a:t>جورناليزم</a:t>
            </a:r>
            <a:r>
              <a:rPr lang="ar-SA" sz="1600" dirty="0">
                <a:latin typeface="Alexandria" charset="0"/>
                <a:cs typeface="Alexandria" charset="0"/>
              </a:rPr>
              <a:t> ريفيو </a:t>
            </a:r>
            <a:r>
              <a:rPr lang="en-US" sz="1600" dirty="0">
                <a:latin typeface="Alexandria" charset="0"/>
                <a:cs typeface="Alexandria" charset="0"/>
              </a:rPr>
              <a:t>Columbia Journalism Review: “</a:t>
            </a:r>
            <a:r>
              <a:rPr lang="ar-SA" sz="1600" dirty="0">
                <a:latin typeface="Alexandria" charset="0"/>
                <a:cs typeface="Alexandria" charset="0"/>
              </a:rPr>
              <a:t> لم أدقِّق ْ أبداً بأي قصة خلت من الأخطاء، سواء أكان طول القصة خمس َ صفحات أو فقرتين”. </a:t>
            </a:r>
          </a:p>
        </p:txBody>
      </p:sp>
      <p:sp>
        <p:nvSpPr>
          <p:cNvPr id="4" name="TextBox 3">
            <a:extLst>
              <a:ext uri="{FF2B5EF4-FFF2-40B4-BE49-F238E27FC236}">
                <a16:creationId xmlns:a16="http://schemas.microsoft.com/office/drawing/2014/main" id="{17662E34-5EE3-4954-1BA5-013037D15E6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ED0E10B-8B09-7C5A-8DC6-C09BC726706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0951798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ACC865-3FD0-2A4E-7078-51E6688103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25E7149-8C6E-FA7D-E37E-BFB9989E771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6523B449-17CF-035C-DAB3-43BD9897A267}"/>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أ</a:t>
            </a:r>
            <a:r>
              <a:rPr lang="ar-SA" sz="2800" b="1" dirty="0">
                <a:solidFill>
                  <a:srgbClr val="C00000"/>
                </a:solidFill>
                <a:latin typeface="Alexandria" charset="0"/>
                <a:cs typeface="Alexandria" charset="0"/>
              </a:rPr>
              <a:t>. ما هو التدقيق في الحقائق؟</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12C72FCD-F587-5B33-0B0B-7C2D4B32E32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7DE9A852-7146-DC0D-5EB8-4F7AAB0C1B46}"/>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8591F8E-190E-B154-7390-3D5820E79DBB}"/>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950B8B03-746A-9AF3-89C0-367D40A37FBD}"/>
              </a:ext>
            </a:extLst>
          </p:cNvPr>
          <p:cNvSpPr txBox="1"/>
          <p:nvPr/>
        </p:nvSpPr>
        <p:spPr>
          <a:xfrm>
            <a:off x="942308" y="1805892"/>
            <a:ext cx="10325178" cy="3971023"/>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وتُضيف: “وبصدق، بعض ’الأخطاء’ التي أجدها تعود إلى اختلاف في التفسير ويقبل الصحفي أن يغيرها. كل الأخطاء تقريبا تمس مسائل ِ موضوعيَّةِ تتعلق بالحقائق: مثل عدم تحديد السنَةِ بالضبط؛ معلومات قديمة؛ خطأ في تهجئة الاسم؛ معلومات منشورة بشكل واسع ومأخوذة من مصادر ثانوية، ولكنها مغلوطة. وطبعاً هناك “الحقائق” التي تم انتزاعها من أرشيف ذاكرة الكاتب. وكثيراً ما تظهر الأخطاء حين يقول المؤلف: “لا تحتاج للتأكد من ذلك، أنا متأكد من أن ذلك صحيح”.</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ستقعُ في أخطاء. وكل واحد منا يقع في أخطاء. أحيانا يكون الخطأ في الطريقة التي تقول الأشياء بها، وأحياناً في جوهر ما تقوله. ومهما كان الخطأ فإنه مشكلة. والإعلاميون المحترفون يُصلِّحون هذه المشاكل، أما الصحافيون الهواة فإنهم يأملون ألا يلاحظهم أحد. ولسوء الحظ، فإن شخصاً ما على الأقل يلاحظ ذلك دائماً، وهو عادة شخص ٌ لا يكن ّ لك المحبة. لذلك لا تحرج نفسك وكن مستعداً للاعتراف بأخطائك وتصحيحها. حاول أن تغير موقفك أو غيِّر مهنتك.</a:t>
            </a:r>
          </a:p>
        </p:txBody>
      </p:sp>
      <p:sp>
        <p:nvSpPr>
          <p:cNvPr id="4" name="TextBox 3">
            <a:extLst>
              <a:ext uri="{FF2B5EF4-FFF2-40B4-BE49-F238E27FC236}">
                <a16:creationId xmlns:a16="http://schemas.microsoft.com/office/drawing/2014/main" id="{C7CE0866-B2C8-863E-A3A6-C2DE72B5303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4C18D84F-1AF1-6071-B94D-1D241F6F0A6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519599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B10AA-17EF-8F8B-ED72-E06C01E912C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F425EC6-B61D-8377-E3B7-1D606222302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74179FCD-2F95-31CF-ECAE-2002A5BD1489}"/>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أ</a:t>
            </a:r>
            <a:r>
              <a:rPr lang="ar-SA" sz="2800" b="1" dirty="0">
                <a:solidFill>
                  <a:srgbClr val="C00000"/>
                </a:solidFill>
                <a:latin typeface="Alexandria" charset="0"/>
                <a:cs typeface="Alexandria" charset="0"/>
              </a:rPr>
              <a:t>. ما هو التدقيق في الحقائق؟</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56F9CAFF-124F-2342-6768-BFE07E874CC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8C26D7FE-D1F5-3BDE-CB5E-22AC3990A8D1}"/>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F545526-9506-667A-6FFA-EF2E0377C2ED}"/>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742A428E-CBBB-CE4B-7A7D-B1255A3784D8}"/>
              </a:ext>
            </a:extLst>
          </p:cNvPr>
          <p:cNvSpPr txBox="1"/>
          <p:nvPr/>
        </p:nvSpPr>
        <p:spPr>
          <a:xfrm>
            <a:off x="942308" y="1805892"/>
            <a:ext cx="10325178" cy="4249946"/>
          </a:xfrm>
          <a:prstGeom prst="rect">
            <a:avLst/>
          </a:prstGeom>
          <a:noFill/>
        </p:spPr>
        <p:txBody>
          <a:bodyPr wrap="square" rtlCol="0">
            <a:spAutoFit/>
          </a:bodyPr>
          <a:lstStyle/>
          <a:p>
            <a:pPr marL="285750" indent="-285750" algn="just" rtl="1">
              <a:lnSpc>
                <a:spcPts val="2700"/>
              </a:lnSpc>
              <a:spcBef>
                <a:spcPts val="600"/>
              </a:spcBef>
              <a:buFont typeface="Wingdings" pitchFamily="2" charset="2"/>
              <a:buChar char="§"/>
            </a:pPr>
            <a:r>
              <a:rPr lang="ar-SA" sz="1600" dirty="0">
                <a:latin typeface="Alexandria" charset="0"/>
                <a:cs typeface="Alexandria" charset="0"/>
              </a:rPr>
              <a:t>من المحتمل جداً ألا يكون أحدٌ في مؤسستك قد دقَّق َ حقائق َ قصةٍ من قبل، وألا يكون أحدٌ قد دقَّق حقائق إحدى قصصك بالتحديد. ولذا إليك كيف تعمل طريقة تدقيق الحقائق:</a:t>
            </a:r>
          </a:p>
          <a:p>
            <a:pPr marL="285750" indent="-285750" algn="just" rtl="1">
              <a:lnSpc>
                <a:spcPts val="2700"/>
              </a:lnSpc>
              <a:spcBef>
                <a:spcPts val="600"/>
              </a:spcBef>
              <a:buFont typeface="Wingdings" pitchFamily="2" charset="2"/>
              <a:buChar char="§"/>
            </a:pPr>
            <a:r>
              <a:rPr lang="ar-SA" sz="1600" dirty="0">
                <a:latin typeface="Alexandria" charset="0"/>
                <a:cs typeface="Alexandria" charset="0"/>
              </a:rPr>
              <a:t>- أنت بحاجة لشخصين على الأقل – المؤلف، وأياً من كان يدقق في القصة. وعلى كل ِّ منهما أن يحتفظ بنسخة من القصة.</a:t>
            </a:r>
          </a:p>
          <a:p>
            <a:pPr marL="285750" indent="-285750" algn="just" rtl="1">
              <a:lnSpc>
                <a:spcPts val="2700"/>
              </a:lnSpc>
              <a:spcBef>
                <a:spcPts val="600"/>
              </a:spcBef>
              <a:buFont typeface="Wingdings" pitchFamily="2" charset="2"/>
              <a:buChar char="§"/>
            </a:pPr>
            <a:r>
              <a:rPr lang="ar-SA" sz="1600" dirty="0">
                <a:latin typeface="Alexandria" charset="0"/>
                <a:cs typeface="Alexandria" charset="0"/>
              </a:rPr>
              <a:t>- أنظر في كامل القصة لتحصل على الصورة الشاملة. هل القصة متحيِّزة، أم منصفة؟ ألا يبدو أن فيها شيئاً مفقوداً؟ من، أو ماذا، يمكن أن يكون قادراً على تقديم صورة مختلفة؟</a:t>
            </a:r>
          </a:p>
          <a:p>
            <a:pPr marL="285750" indent="-285750" algn="just" rtl="1">
              <a:lnSpc>
                <a:spcPts val="2700"/>
              </a:lnSpc>
              <a:spcBef>
                <a:spcPts val="600"/>
              </a:spcBef>
              <a:buFont typeface="Wingdings" pitchFamily="2" charset="2"/>
              <a:buChar char="§"/>
            </a:pPr>
            <a:r>
              <a:rPr lang="ar-SA" sz="1600" dirty="0">
                <a:latin typeface="Alexandria" charset="0"/>
                <a:cs typeface="Alexandria" charset="0"/>
              </a:rPr>
              <a:t>- بعد ذلك دقق القصة حقيقةً فحقيقة، سطراً فسطراً. إن المُدقق – محرراً، زميلاً، محامياً، أو مجرد صديق كفُؤ – يسأل عن كل حقيقة: “كيف عرفت ذلك”؟</a:t>
            </a:r>
          </a:p>
          <a:p>
            <a:pPr marL="285750" indent="-285750" algn="just" rtl="1">
              <a:lnSpc>
                <a:spcPts val="2700"/>
              </a:lnSpc>
              <a:spcBef>
                <a:spcPts val="600"/>
              </a:spcBef>
              <a:buFont typeface="Wingdings" pitchFamily="2" charset="2"/>
              <a:buChar char="§"/>
            </a:pPr>
            <a:r>
              <a:rPr lang="ar-SA" sz="1600" dirty="0">
                <a:latin typeface="Alexandria" charset="0"/>
                <a:cs typeface="Alexandria" charset="0"/>
              </a:rPr>
              <a:t>- المؤلف يعطي مصدراً. إذا كان المصدر وثيقة، فسينظر كلا الطرفين في الوثيقة ليتأكدا من أنها مقتبسة بدقة. وإذا كان المصدر مقابلة، ينظران في مَحاضر المقابلة، أو يسمعان التسجيل أو الأشرطة.</a:t>
            </a:r>
          </a:p>
          <a:p>
            <a:pPr marL="285750" indent="-285750" algn="just" rtl="1">
              <a:lnSpc>
                <a:spcPts val="2700"/>
              </a:lnSpc>
              <a:spcBef>
                <a:spcPts val="600"/>
              </a:spcBef>
              <a:buFont typeface="Wingdings" pitchFamily="2" charset="2"/>
              <a:buChar char="§"/>
            </a:pPr>
            <a:r>
              <a:rPr lang="ar-SA" sz="1600" dirty="0">
                <a:latin typeface="Alexandria" charset="0"/>
                <a:cs typeface="Alexandria" charset="0"/>
              </a:rPr>
              <a:t>- إذا لم يتوفِّر المصدر، على المؤلف أن يجد واحداً. وإذا لم يجد مصدراً، يجب قَص ّ المقطع.</a:t>
            </a:r>
          </a:p>
        </p:txBody>
      </p:sp>
      <p:sp>
        <p:nvSpPr>
          <p:cNvPr id="4" name="TextBox 3">
            <a:extLst>
              <a:ext uri="{FF2B5EF4-FFF2-40B4-BE49-F238E27FC236}">
                <a16:creationId xmlns:a16="http://schemas.microsoft.com/office/drawing/2014/main" id="{7178E58A-9471-2249-E902-7017204CDB7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B47EC29-75A7-F1DE-6B56-8542F2051CD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086593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514DD9-5AB2-F7BF-E6E0-ECFEE2B4F79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D760C57-C308-BB13-D3E3-AFF9C7E9C0A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6F1062EC-41C1-88F8-4C87-F5B7BBB5F520}"/>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أ</a:t>
            </a:r>
            <a:r>
              <a:rPr lang="ar-SA" sz="2800" b="1" dirty="0">
                <a:solidFill>
                  <a:srgbClr val="C00000"/>
                </a:solidFill>
                <a:latin typeface="Alexandria" charset="0"/>
                <a:cs typeface="Alexandria" charset="0"/>
              </a:rPr>
              <a:t>. ما هو التدقيق في الحقائق؟</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4F35D18F-FEB8-24E6-E45B-3981C929773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C1EF8C92-3778-1A4A-29E7-50A87743C47C}"/>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87158AD-395A-F162-0DE6-548CA5458BF4}"/>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4D6B41A5-4C01-CA3D-721C-2A6171EAF097}"/>
              </a:ext>
            </a:extLst>
          </p:cNvPr>
          <p:cNvSpPr txBox="1"/>
          <p:nvPr/>
        </p:nvSpPr>
        <p:spPr>
          <a:xfrm>
            <a:off x="4768770" y="1805892"/>
            <a:ext cx="6498715" cy="4047968"/>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وبالتحديد، يتحدى مُدقق الحقائق تفسيرَ المؤلف لدوافعَ وأهداف ِ وأفكارِ المُستَهدَف بالاستقصاء. </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وبشكل عام، يجب أن تُقَص ّ هذه المادة. ورغم ذلك، إذا كان هناك توثيق يوكد واقعيتها- على سبيل المثال، رسائل أو يوميات توثق الحالة العقلية لفردٍ في لحظة معينة – يمكن أن تُضمَّنَ.</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كما ترى، ليست العمليةُ معقدةٌ. قد تبدو مملّةً كما صوِّرت، ولكنها بعكس ذلك تماما. لأن القصة تُصبح، والعملية مستمرة، أكثر فأكثر واقعية، ويصبح أثرها واضحاً. والمُضي ُّ في العملية قُدُماً أيضاً أقل صعوبة من محاولة الدفاع عن نفسك، في قاعة محكمة أو أي مكان آخر، ضد أي تهمة بأنك لم تكن تعرف ما كنت َ تتحدث ُ عنه.</a:t>
            </a:r>
          </a:p>
        </p:txBody>
      </p:sp>
      <p:sp>
        <p:nvSpPr>
          <p:cNvPr id="4" name="TextBox 3">
            <a:extLst>
              <a:ext uri="{FF2B5EF4-FFF2-40B4-BE49-F238E27FC236}">
                <a16:creationId xmlns:a16="http://schemas.microsoft.com/office/drawing/2014/main" id="{DE635D39-9D0A-928A-D341-955DE705CDC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1DA35E49-3AF4-7C98-8E76-8F4A2C7726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Fact-Checking &amp; Verification – Global Investigative Journalism Network">
            <a:extLst>
              <a:ext uri="{FF2B5EF4-FFF2-40B4-BE49-F238E27FC236}">
                <a16:creationId xmlns:a16="http://schemas.microsoft.com/office/drawing/2014/main" id="{73D2B5EA-E55A-65DD-9A72-651DDC8E87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816564"/>
            <a:ext cx="3844255" cy="4037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07941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AE24C-A20C-3D9D-51B5-67C2ED9C1FC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BAE0FAB-E651-AD6C-9C28-AC671BE575D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02342C75-D527-686F-A2E4-E8060F1C29F5}"/>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a:solidFill>
                  <a:srgbClr val="C00000"/>
                </a:solidFill>
                <a:latin typeface="Alexandria" charset="0"/>
                <a:cs typeface="Alexandria" charset="0"/>
              </a:rPr>
              <a:t>ب. تدقيق الحقائق والقانون</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672AE329-8FA6-8392-76D2-64A5AF37D6B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ECE18212-B869-5D32-859C-68E2B8B92562}"/>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857C3AF-E3BA-516C-3279-3CAB9B8CF41B}"/>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A5367831-2F81-87B0-42D5-B6209EE6DBC8}"/>
              </a:ext>
            </a:extLst>
          </p:cNvPr>
          <p:cNvSpPr txBox="1"/>
          <p:nvPr/>
        </p:nvSpPr>
        <p:spPr>
          <a:xfrm>
            <a:off x="3727048" y="1805892"/>
            <a:ext cx="7540438" cy="4047968"/>
          </a:xfrm>
          <a:prstGeom prst="rect">
            <a:avLst/>
          </a:prstGeom>
          <a:noFill/>
        </p:spPr>
        <p:txBody>
          <a:bodyPr wrap="square" rtlCol="0">
            <a:spAutoFit/>
          </a:bodyPr>
          <a:lstStyle/>
          <a:p>
            <a:pPr marL="285750" indent="-285750" algn="just" defTabSz="914400" rtl="1" eaLnBrk="1" latinLnBrk="0" hangingPunct="1">
              <a:lnSpc>
                <a:spcPts val="3000"/>
              </a:lnSpc>
              <a:spcBef>
                <a:spcPts val="600"/>
              </a:spcBef>
              <a:buFont typeface="Wingdings" pitchFamily="2" charset="2"/>
              <a:buChar char="§"/>
            </a:pPr>
            <a:r>
              <a:rPr lang="ar-SA" sz="1600" dirty="0">
                <a:latin typeface="Alexandria" charset="0"/>
                <a:cs typeface="Alexandria" charset="0"/>
              </a:rPr>
              <a:t>يمكن لهذه العملية أيضا أن تكون أساس مراجعة قانونية – أي فحصا نقدياً لما إذا كانت قصتك تنتهك قوانين التشهير أو تشويه السمعة. ففي كل نظام قانوني تقريباً، تُوجد معايير مبدئية للحكم على وقوع التشهير أو تشويه السمعة. وأهمها أن الشخص المُتَّهم – الإعلامي، مصدر تم اقتباسه في القصة، أو الناشر – لم يقُل الحقيقة. ويحاسب القانونُ أو فروعُه بشكل عام على نوعين من هذا الانتهاك:</a:t>
            </a:r>
          </a:p>
          <a:p>
            <a:pPr marL="285750" indent="-285750" algn="just" defTabSz="914400" rtl="1" eaLnBrk="1" latinLnBrk="0" hangingPunct="1">
              <a:lnSpc>
                <a:spcPts val="3000"/>
              </a:lnSpc>
              <a:spcBef>
                <a:spcPts val="600"/>
              </a:spcBef>
              <a:buFont typeface="Wingdings" pitchFamily="2" charset="2"/>
              <a:buChar char="§"/>
            </a:pPr>
            <a:r>
              <a:rPr lang="ar-SA" sz="1600" dirty="0">
                <a:solidFill>
                  <a:srgbClr val="FF0000"/>
                </a:solidFill>
                <a:latin typeface="Alexandria" charset="0"/>
                <a:cs typeface="Alexandria" charset="0"/>
              </a:rPr>
              <a:t>1. في حال لم يجمعْ الشخص ُ المتَّهم ُ برهاناً كافياً على ادعاءاته</a:t>
            </a:r>
            <a:r>
              <a:rPr lang="ar-SA" sz="1600" dirty="0">
                <a:latin typeface="Alexandria" charset="0"/>
                <a:cs typeface="Alexandria" charset="0"/>
              </a:rPr>
              <a:t>.</a:t>
            </a:r>
          </a:p>
          <a:p>
            <a:pPr marL="285750" indent="-285750" algn="just" defTabSz="914400" rtl="1" eaLnBrk="1" latinLnBrk="0" hangingPunct="1">
              <a:lnSpc>
                <a:spcPts val="3000"/>
              </a:lnSpc>
              <a:spcBef>
                <a:spcPts val="600"/>
              </a:spcBef>
              <a:buFont typeface="Wingdings" pitchFamily="2" charset="2"/>
              <a:buChar char="§"/>
            </a:pPr>
            <a:r>
              <a:rPr lang="ar-SA" sz="1600" dirty="0">
                <a:solidFill>
                  <a:srgbClr val="FF0000"/>
                </a:solidFill>
                <a:latin typeface="Alexandria" charset="0"/>
                <a:cs typeface="Alexandria" charset="0"/>
              </a:rPr>
              <a:t>2. لعدم قدرته، أو لحماقته، </a:t>
            </a:r>
            <a:r>
              <a:rPr lang="ar-SA" sz="1600" dirty="0">
                <a:latin typeface="Alexandria" charset="0"/>
                <a:cs typeface="Alexandria" charset="0"/>
              </a:rPr>
              <a:t>لم يلتزم الإعلامي بالأسس المهنية الخاصة بالموضوعية تجاه الحقائق، أو أنه تجاهل أو أخفى معلومات ٍ ناقضت حججه. وفي أفضل الأحوال كان مهملاً. وفي أسوئها، تصرّف الإعلامي بكرهٍ متعمد أو سوء نيّة.</a:t>
            </a:r>
          </a:p>
        </p:txBody>
      </p:sp>
      <p:sp>
        <p:nvSpPr>
          <p:cNvPr id="4" name="TextBox 3">
            <a:extLst>
              <a:ext uri="{FF2B5EF4-FFF2-40B4-BE49-F238E27FC236}">
                <a16:creationId xmlns:a16="http://schemas.microsoft.com/office/drawing/2014/main" id="{1AAF2462-D14B-CABA-8744-C3B1EE5F66C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FF8F20B-65F4-6A8B-4860-2480CC92716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050" name="Picture 2" descr="Se il fact-checking diventa strumento di persuasione – Analisi Difesa">
            <a:extLst>
              <a:ext uri="{FF2B5EF4-FFF2-40B4-BE49-F238E27FC236}">
                <a16:creationId xmlns:a16="http://schemas.microsoft.com/office/drawing/2014/main" id="{59D888A4-510E-281E-54F1-24AB123FF3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850" y="1936980"/>
            <a:ext cx="2930325" cy="3844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8985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81D10E-8A7F-6564-A0EA-0FA8FEEDACC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705E77C-241D-9F00-AF3C-CB75D40A8F1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C248335D-3C55-4E6E-2283-8D95F86D9F42}"/>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a:solidFill>
                  <a:srgbClr val="C00000"/>
                </a:solidFill>
                <a:latin typeface="Alexandria" charset="0"/>
                <a:cs typeface="Alexandria" charset="0"/>
              </a:rPr>
              <a:t>ب. تدقيق الحقائق والقانون</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0976E751-9C67-C503-825C-CCB3D2E1658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4735180C-F159-1554-919C-BF1212437C5C}"/>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C1B0938-9852-5730-7F39-FC941B08F024}"/>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35A8D466-ABE0-C49B-18A6-8DB555C59AC3}"/>
              </a:ext>
            </a:extLst>
          </p:cNvPr>
          <p:cNvSpPr txBox="1"/>
          <p:nvPr/>
        </p:nvSpPr>
        <p:spPr>
          <a:xfrm>
            <a:off x="3194612" y="1805892"/>
            <a:ext cx="8072873" cy="3971023"/>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في الممارسة، يُمكن لتفسير هذه المعايير أن يتنوَّع. على سبيل المثال، فإن البرهانَ «الكامل َ والمتماسك َ »، الاختبارَ القاطعَ، هو فقط الذي يعد كافياً. ورغم ذلك، فإن </a:t>
            </a:r>
            <a:r>
              <a:rPr lang="ar-SA" sz="1600" dirty="0">
                <a:solidFill>
                  <a:srgbClr val="FF0000"/>
                </a:solidFill>
                <a:latin typeface="Alexandria" charset="0"/>
                <a:cs typeface="Alexandria" charset="0"/>
              </a:rPr>
              <a:t>«نيّة الإعلامي الطيِّبَة» </a:t>
            </a:r>
            <a:r>
              <a:rPr lang="ar-SA" sz="1600" dirty="0">
                <a:latin typeface="Alexandria" charset="0"/>
                <a:cs typeface="Alexandria" charset="0"/>
              </a:rPr>
              <a:t>– مدى جديَّته في الاستقصاء – تُعطى وزناً. وفي أي تشريع تقريباً، يمكن لأي إعلامي أعد ّ نفسه بكفاءة أن يحوِّل محاكمة إلى إحراج ٍ إضافي ٍ لخصمه. وعليه، في بريطانيا، استخدم نُقَّاد مطاعم ماكدونالد </a:t>
            </a:r>
            <a:r>
              <a:rPr lang="en-US" sz="1600" dirty="0">
                <a:latin typeface="Alexandria" charset="0"/>
                <a:cs typeface="Alexandria" charset="0"/>
              </a:rPr>
              <a:t>McDonalds </a:t>
            </a:r>
            <a:r>
              <a:rPr lang="ar-SA" sz="1600" dirty="0">
                <a:latin typeface="Alexandria" charset="0"/>
                <a:cs typeface="Alexandria" charset="0"/>
              </a:rPr>
              <a:t> للوجبات السريعة، الذين رفعت الشركة عليهم قضية تشهير، محاكمتهم كوسيلة ليعلنوا نتائج بحثَهم عن ممارسات الشركة.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في لحظة من لحظات مهنتك، وكل ما كان الأمر أبكر كان أفضل، يجب أن تقضي وقتاً في دراسة قانون وأحكام التشهير في منطقتك، وقراءة الأحكام والتحدث مع المحامين على الأقل، إلى أن تحصل على فهم ٍ أساسي للنصوص القانونية وكيفية تطبيقها. </a:t>
            </a:r>
          </a:p>
        </p:txBody>
      </p:sp>
      <p:sp>
        <p:nvSpPr>
          <p:cNvPr id="4" name="TextBox 3">
            <a:extLst>
              <a:ext uri="{FF2B5EF4-FFF2-40B4-BE49-F238E27FC236}">
                <a16:creationId xmlns:a16="http://schemas.microsoft.com/office/drawing/2014/main" id="{5C9891CC-708F-7E26-E983-3688C96B410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1D8F44A2-5BDD-5B5F-5C39-DD0E3AF0060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3074" name="Picture 2" descr="Fact-checking (verificación) en un contexto de desorden informativo">
            <a:extLst>
              <a:ext uri="{FF2B5EF4-FFF2-40B4-BE49-F238E27FC236}">
                <a16:creationId xmlns:a16="http://schemas.microsoft.com/office/drawing/2014/main" id="{3194D525-AB12-9B77-4AFF-DCF247997A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867908"/>
            <a:ext cx="2340015" cy="39710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558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50F54-89FF-21D6-E29C-31F154B6CE6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E07CC55-4BE1-9F15-FB88-2494E5C0464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FE7C8BEC-02FF-B4EC-A1D6-FD41166BA6F8}"/>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a:solidFill>
                  <a:srgbClr val="C00000"/>
                </a:solidFill>
                <a:latin typeface="Alexandria" charset="0"/>
                <a:cs typeface="Alexandria" charset="0"/>
              </a:rPr>
              <a:t>ب. تدقيق الحقائق والقانون</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B1083DA0-7247-358E-56EB-413D93915A2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4539CA59-A01B-B9C8-B2A5-71B8D496E110}"/>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18E397A-114F-2EC8-3EFC-C0F350DFBA9F}"/>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76A975C9-3995-9DFD-3648-FDE103390BB3}"/>
              </a:ext>
            </a:extLst>
          </p:cNvPr>
          <p:cNvSpPr txBox="1"/>
          <p:nvPr/>
        </p:nvSpPr>
        <p:spPr>
          <a:xfrm>
            <a:off x="942308" y="1805892"/>
            <a:ext cx="10325178" cy="3971023"/>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غرض هذه الممارسة ليس إخافة نفسك، بل رؤية المدى الذي يسمح لك القانون والتشريع بممارسة مهنتك. ويُوجد دائماً اختلاف بين ما يقوله قانونٌ على الورق، وبين ما يعنيه في الممارسة. والمساحة الموجودة بين هذين الوضعين هي منطقة حراكك. على سبيل المثال، في فرنسا، قامت المحاكم بجهود خاصة لحماية حق الإعلاميين باستخدام الهجاء والسخرية. ولذا، وفي ظل ظروف معينة، يوفر الأسلوب الهجائي حماية إضافية للمستقصين.</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أدمج هذه المعرفة في عمليتك لتدقيق الحقائق. أشطب المادة التي ستُسبب لك مشكلة لا فائدة منها، وجدْ طرقاً تحتفظ بواسطتها بما تعتقد أنه مهم في النص، من خلال تقليص المخاطر التي ستكلِّفك ثمناً باهظاً. لا تعتمد، بكل بساطة، على محامين ليقولوا لك أو لرئيسك ما يمكن أن ينجح. أظهرْ للمحامين أنك شريك ٌ شغِف ٌ مساوٍ لهم في لعبة معقدة. أعطهم أسباباً قويّة ليحبوا العمل معك. قد لا تحتاج أبداً إلى مساعدتهم في المحكمة، ولكن إن احتجتها، أشعِرْهُم ْ أنهم ذاهبون إليها ليكسبوا القضية.</a:t>
            </a:r>
          </a:p>
        </p:txBody>
      </p:sp>
      <p:sp>
        <p:nvSpPr>
          <p:cNvPr id="4" name="TextBox 3">
            <a:extLst>
              <a:ext uri="{FF2B5EF4-FFF2-40B4-BE49-F238E27FC236}">
                <a16:creationId xmlns:a16="http://schemas.microsoft.com/office/drawing/2014/main" id="{07ACC672-63A7-F4F6-DB66-25C2248B916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D29A4D7-25B2-5B0B-9C81-2371F21B67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03562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DDB63-5C67-F8CA-BEB4-36B7AAE16C2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DD6902C-1CDC-DC9A-8CF1-1BEBA22E34E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0EF5F5BE-EF64-0F51-10ED-300CBCC6EB6E}"/>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395D2546-506D-B361-B8FA-DCD51F2D6B8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DC8E9B64-3F3D-9557-1D4A-9AD6D312A576}"/>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FCDA90DB-7CC5-AFDF-7242-DFC261439457}"/>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3261D4D5-7BAE-74E0-38EA-948BFB0553DD}"/>
              </a:ext>
            </a:extLst>
          </p:cNvPr>
          <p:cNvSpPr txBox="1"/>
          <p:nvPr/>
        </p:nvSpPr>
        <p:spPr>
          <a:xfrm>
            <a:off x="942308" y="1805892"/>
            <a:ext cx="10325178" cy="4124912"/>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b="1" dirty="0">
                <a:solidFill>
                  <a:srgbClr val="00B050"/>
                </a:solidFill>
                <a:latin typeface="Alexandria" charset="0"/>
                <a:cs typeface="Alexandria" charset="0"/>
              </a:rPr>
              <a:t>- لا تُسئ استخدام قوة الإهانات</a:t>
            </a:r>
            <a:r>
              <a:rPr lang="ar-SA" sz="1600" b="1" dirty="0">
                <a:solidFill>
                  <a:srgbClr val="002060"/>
                </a:solidFill>
                <a:latin typeface="Alexandria" charset="0"/>
                <a:cs typeface="Alexandria" charset="0"/>
              </a:rPr>
              <a:t>.</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شطب ُ العدوانية غير المُبرَّرة من قصتك أمرٌ يجب أن تعتاد عليه: فترْك ُ هذا الصخب في القصة يزيد مخاطرك القانونية، ويمكنه أن يُغضب ويُذلَّ من تستهدفه باستقصائك إلى حد رد الفعل العنيف. طبعاً، كثيراً ما يسخر الصحفيون من مُستَه</a:t>
            </a:r>
            <a:r>
              <a:rPr lang="en-US" sz="1600" dirty="0">
                <a:latin typeface="Alexandria" charset="0"/>
                <a:cs typeface="Alexandria" charset="0"/>
              </a:rPr>
              <a:t> </a:t>
            </a:r>
            <a:r>
              <a:rPr lang="ar-SA" sz="1600" dirty="0">
                <a:latin typeface="Alexandria" charset="0"/>
                <a:cs typeface="Alexandria" charset="0"/>
              </a:rPr>
              <a:t>دَفيهم أو يهينونهم. ولكنه أمرٌ مختلف حين تفعل ذلك في افتتاحية؛ فالافتتاحية، بعد كل شي، رأي ٌ ، ولكل امرئ رأي. ولكن الأثر يكون أقسى بكثيرٍ عندما يكون الرأيُ جزءاً من كشف ٍ استقصائي.</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ويجب على الإعلاميين أن يكونوا حذرين جداً من سوء استخدام هذه القوة. فإذا قاد استقصاءُ إلى تُهم ٍ أساسية ضد شخص ما، فليس من الضروري، عادة، إضافة إهانة شخصية لتلك التُّهم.</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في معظم الحالات التي رأيناها، يُصبح ُ الإعلاميون جارحين حين يكونون مرهقين أو خائفين. فالإرهاق يُوَلِّدُ عقدة «أضرب أو أهرب» المرتبطة بسيكولوجية التوتر: وكذا العدوان، سواء كان حقيقيا أو متخيلا، بالنسبة لمستهدفك أو لك نفسك. </a:t>
            </a:r>
          </a:p>
        </p:txBody>
      </p:sp>
      <p:sp>
        <p:nvSpPr>
          <p:cNvPr id="4" name="TextBox 3">
            <a:extLst>
              <a:ext uri="{FF2B5EF4-FFF2-40B4-BE49-F238E27FC236}">
                <a16:creationId xmlns:a16="http://schemas.microsoft.com/office/drawing/2014/main" id="{14282C22-C18F-09E8-2C46-D7317D966AF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8F0C13FB-9486-7E62-D6D3-731BE003553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44603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A92E7-A67F-A7F5-61F8-AEE58891AB3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E454127-465F-BBC6-4CE5-858709335DD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A962CDDE-D859-5015-5DD1-B0B5F10F2CF7}"/>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AF2A6C93-34BF-04DE-4B44-B0DED3E0E3D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16A590F8-86FF-04DB-BC78-26C6E248A797}"/>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5DC200D-97AF-1135-3247-388A05A8D194}"/>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130F8CC4-FFFB-DB15-C32A-38EA674BE0F8}"/>
              </a:ext>
            </a:extLst>
          </p:cNvPr>
          <p:cNvSpPr txBox="1"/>
          <p:nvPr/>
        </p:nvSpPr>
        <p:spPr>
          <a:xfrm>
            <a:off x="942308" y="2002666"/>
            <a:ext cx="10325178" cy="3740191"/>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لا تكن ساذجا فتشك في أن هذا الأمر لن يحصل لك: بل يمكن أن يحصل وسيحصل. كن حذراً من هذا الخطر. تأكد من أن ما تضعه في القصة ينجم عن خيارات واعية.</a:t>
            </a:r>
          </a:p>
          <a:p>
            <a:pPr marL="285750" indent="-285750" algn="just" rtl="1">
              <a:lnSpc>
                <a:spcPts val="3000"/>
              </a:lnSpc>
              <a:spcBef>
                <a:spcPts val="600"/>
              </a:spcBef>
              <a:buFont typeface="Wingdings" pitchFamily="2" charset="2"/>
              <a:buChar char="§"/>
            </a:pPr>
            <a:r>
              <a:rPr lang="ar-SA" b="1" dirty="0">
                <a:solidFill>
                  <a:srgbClr val="00B050"/>
                </a:solidFill>
                <a:latin typeface="Alexandria" charset="0"/>
                <a:cs typeface="Alexandria" charset="0"/>
              </a:rPr>
              <a:t>- أعْط ِ المُستَهدَف َ حق َّ الرَّد</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لا تهاجم اطلاقا أشخاصاً في قصة دون إعطائهم فرصة ليردوا على برهانك. قد يقدمون توضيحاً سخيفاً. دعهم يفعلون ذلك. وقد يرفضون تقديم أي تعليق. قل للمشاهد إنهم رفضوا الرد، دون أن تقول إن هذا ذنبهم. فليس مطلوب ٌ من أحدٍ أن يتكلم إلى الصحفيين، ورفض ذلك ليس علامة ذنب. (على عكس ذلك، لا تفترض أن الذي يريدُ أن يتكلم معك شخص ُخلِص وخيِّر).</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إننا نحضك َ على الاتصال بمصادر معادية أو مُستهدفين معادين مُبكراً، وفي الأغلب أثناء الاستقصاء، إلا إذا كان لديك سبب ٌ (أبعد من خوفِك) يجعلك تعتقد أنك ستتعرض لخطر نتيجة ذلك. </a:t>
            </a:r>
          </a:p>
        </p:txBody>
      </p:sp>
      <p:sp>
        <p:nvSpPr>
          <p:cNvPr id="4" name="TextBox 3">
            <a:extLst>
              <a:ext uri="{FF2B5EF4-FFF2-40B4-BE49-F238E27FC236}">
                <a16:creationId xmlns:a16="http://schemas.microsoft.com/office/drawing/2014/main" id="{14D1E367-412C-ACA0-502D-103271AA874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02582B45-127D-D51F-3078-6805A8B81F2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598933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95F1DD-5FFD-74AB-EA22-F9E16748C83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E79E723-D160-86AB-7DE6-25B6EF93E75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74CACA53-F448-2C3E-C4F5-17619DA01F4C}"/>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8E1CF04A-AE7C-CE70-D056-6A8B950513D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1089442B-98E1-A5BD-F80A-5990EFDF87E0}"/>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979A83F3-A7F6-93D2-CBD1-B8CCB1906BD2}"/>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E310C6D8-708C-F1D6-C0F7-10B82D78D1FB}"/>
              </a:ext>
            </a:extLst>
          </p:cNvPr>
          <p:cNvSpPr txBox="1"/>
          <p:nvPr/>
        </p:nvSpPr>
        <p:spPr>
          <a:xfrm>
            <a:off x="3721725" y="1758198"/>
            <a:ext cx="7575162" cy="4201856"/>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وأكثر الأسباب أهمية لهذه الإستراتيجية هو أنه وحالما يشرح المُستهدَف وجهة نظره تبدو الفرضية فجأة مغلوطة. حصل هذا لنا، وأحياناً ضاعت علينا أسابيع أو أشهر من العمل.</a:t>
            </a:r>
          </a:p>
          <a:p>
            <a:pPr marL="285750" indent="-285750" algn="just" rtl="1">
              <a:lnSpc>
                <a:spcPts val="3000"/>
              </a:lnSpc>
              <a:spcBef>
                <a:spcPts val="600"/>
              </a:spcBef>
              <a:buFont typeface="Wingdings" pitchFamily="2" charset="2"/>
              <a:buChar char="§"/>
            </a:pPr>
            <a:r>
              <a:rPr lang="ar-SA" b="1" dirty="0">
                <a:solidFill>
                  <a:srgbClr val="00B050"/>
                </a:solidFill>
                <a:latin typeface="Alexandria" charset="0"/>
                <a:cs typeface="Alexandria" charset="0"/>
              </a:rPr>
              <a:t>- إجراءٌات تعزز احترام مصادرك</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في التلفزيون السويدي أس. في. تي. </a:t>
            </a:r>
            <a:r>
              <a:rPr lang="en-US" sz="1600" dirty="0">
                <a:latin typeface="Alexandria" charset="0"/>
                <a:cs typeface="Alexandria" charset="0"/>
              </a:rPr>
              <a:t>SVT ، </a:t>
            </a:r>
            <a:r>
              <a:rPr lang="ar-SA" sz="1600" dirty="0">
                <a:latin typeface="Alexandria" charset="0"/>
                <a:cs typeface="Alexandria" charset="0"/>
              </a:rPr>
              <a:t> يحث رئيس وحدة الاستقصاء نيلز هانسون </a:t>
            </a:r>
            <a:r>
              <a:rPr lang="en-US" sz="1600" dirty="0">
                <a:latin typeface="Alexandria" charset="0"/>
                <a:cs typeface="Alexandria" charset="0"/>
              </a:rPr>
              <a:t>Nils Hanson </a:t>
            </a:r>
            <a:r>
              <a:rPr lang="ar-SA" sz="1600" dirty="0">
                <a:latin typeface="Alexandria" charset="0"/>
                <a:cs typeface="Alexandria" charset="0"/>
              </a:rPr>
              <a:t> </a:t>
            </a:r>
            <a:r>
              <a:rPr lang="ar-SA" sz="1600" dirty="0" err="1">
                <a:latin typeface="Alexandria" charset="0"/>
                <a:cs typeface="Alexandria" charset="0"/>
              </a:rPr>
              <a:t>إعلاميّيه</a:t>
            </a:r>
            <a:r>
              <a:rPr lang="ar-SA" sz="1600" dirty="0">
                <a:latin typeface="Alexandria" charset="0"/>
                <a:cs typeface="Alexandria" charset="0"/>
              </a:rPr>
              <a:t> على اتباع الإجراء التالي ليضمنوا أن يكون نقدُهُم مُبَرَّراً.</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a:t>
            </a:r>
            <a:r>
              <a:rPr lang="ar-SA" sz="1600" dirty="0">
                <a:solidFill>
                  <a:srgbClr val="FF0000"/>
                </a:solidFill>
                <a:latin typeface="Alexandria" charset="0"/>
                <a:cs typeface="Alexandria" charset="0"/>
              </a:rPr>
              <a:t>أولاً، راجع القصة وضع سطرا تحت كل نقدٍ لشخص ٍ أو لمنظمةٍ أو لشركة.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 اسأل نفسك هل تم إخبار الطرف المُنتقد بكل نقد وُجه إليه؟ إن لم يتم إخباره، أخبره، إلا إذا كان لديك سبب ٌ قوي ٌ جداً كي لا تفعل ذلك.</a:t>
            </a:r>
          </a:p>
        </p:txBody>
      </p:sp>
      <p:sp>
        <p:nvSpPr>
          <p:cNvPr id="4" name="TextBox 3">
            <a:extLst>
              <a:ext uri="{FF2B5EF4-FFF2-40B4-BE49-F238E27FC236}">
                <a16:creationId xmlns:a16="http://schemas.microsoft.com/office/drawing/2014/main" id="{8CA31BCC-F36E-CE1F-81FD-19E67B792D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11364D6-ECB9-73FA-0406-F6547BE0B4A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098" name="Picture 2" descr="We take facts seriously at Wisconsin Watch. Here's why. - Wisconsin Watch">
            <a:extLst>
              <a:ext uri="{FF2B5EF4-FFF2-40B4-BE49-F238E27FC236}">
                <a16:creationId xmlns:a16="http://schemas.microsoft.com/office/drawing/2014/main" id="{6E5A75FD-CB8B-5334-F08C-2405D2EAA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125" y="1959770"/>
            <a:ext cx="2982875" cy="3813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8030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0F0F85-04EE-923C-177F-DB304673C97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B8E2E7A-7F87-3E2F-0890-99D0687801E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41DEF588-D21F-22F4-718F-2A804514A958}"/>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52E3F7D7-1CDC-1853-7403-95B6B4900D6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0DDC5B6B-13E5-BC5F-4632-850F3016F319}"/>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B58B85FF-15A0-BCF0-04E0-1F46ED9B0A19}"/>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508BFD79-91F2-1943-4C81-34CAF5D3985B}"/>
              </a:ext>
            </a:extLst>
          </p:cNvPr>
          <p:cNvSpPr txBox="1"/>
          <p:nvPr/>
        </p:nvSpPr>
        <p:spPr>
          <a:xfrm>
            <a:off x="942308" y="1805892"/>
            <a:ext cx="10325178" cy="4208140"/>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 هل قام الطرف المنتقد بالرد على كل نقد؟ إن لم يكن قد فعل، فذلك يعني وجود خطأ ما. وكان يجب أن يتم الحصول على هذه المادة مُبكراً.</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هل وثَّق الإعلامي جهوده للحصول على جواب/ رد؟ تذكر أن عليك أن تجمع ذلك أثناء استقصائك.</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هل أُعطي الطرف المُنتقد وقتاً معقولاً ليرد؟ فكلّما كان سؤالك أكثر تعقيداً، كلّما كان من حق الطرف الآخر أخذ المزيد من الوقت.</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هل الشخص الذي رد على النقد هو الشخص المعني؟ ستُدهش ُ حين تعرف ُ مدى استعداد إعلامي ّ للاكتفاء بالتحدث مع سكرتيرة أو بوّاب صدف وأن أجاب على الهاتف مع أنه ليس لديه أي فكرة عما يسأل الإعلامي عنه.</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هل أُعطي الطرف المنتقد فرصة ليعرض قضيته بأفضل ما يكون العرض؟ إن لم يحدث ذلك، فأنت تدوس على حقوقه، وبذات القدر من الأهمية، قد تكون فقدت جزءاً مهماً من القصة.</a:t>
            </a:r>
          </a:p>
        </p:txBody>
      </p:sp>
      <p:sp>
        <p:nvSpPr>
          <p:cNvPr id="4" name="TextBox 3">
            <a:extLst>
              <a:ext uri="{FF2B5EF4-FFF2-40B4-BE49-F238E27FC236}">
                <a16:creationId xmlns:a16="http://schemas.microsoft.com/office/drawing/2014/main" id="{64178B6C-636D-036B-9D1E-07862FFF7BE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E72595C-48FE-5DD9-3B81-2C56374B156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662042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CFA5BC-7C16-F3D8-A01A-4175C379857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FAFC55C-312A-1A52-C0C3-B69002AE048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7AAF6976-1120-9FCE-3BE6-A83C17F13A96}"/>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E2C661C9-A4F0-9C89-9D73-B68496013DF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0F71D9BA-491B-8473-7B4A-247E6D368EDB}"/>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6332A7D-E375-8E6F-E7FC-F8FA08602E70}"/>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CFA600BA-8DF3-D20D-5BAB-A23B08007BFD}"/>
              </a:ext>
            </a:extLst>
          </p:cNvPr>
          <p:cNvSpPr txBox="1"/>
          <p:nvPr/>
        </p:nvSpPr>
        <p:spPr>
          <a:xfrm>
            <a:off x="4514126" y="1805892"/>
            <a:ext cx="6753359" cy="3900363"/>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 هل استجبنا لأي مطالب معقولة تقدَّم بها الطرف الذي أجرينا المقابلة معه ومفادها أن يتم إخباره مُقدَّما بكيفية إعادة تقديم إفادته؟ فمن المعقول لمصدر أن يسأل وأن يطلع على أي اقتباسات ستُستخدم في القصة، وأن يُسمح له بأن يصححها للدقة (وليس لإزالة اعتراف أو معلومات). فليس معقولا لمصدر أن يطلب رؤية كل قصتك. لا تعط مصدرا هذا الحق أبدا إلا في حالة نادرة جدا عندما تكون القصة مركزة على ذلك المصدر، أو عندما يكون الموضوع معقدا جدا تقنيا بحيث يقلق المصدر من احتمال فهمه بشكل خاطئ دون انخراطه المباشر. (ينطبق هذا الأمر، على سبيل المثال، على مواضيع علمية مُعينة).</a:t>
            </a:r>
          </a:p>
        </p:txBody>
      </p:sp>
      <p:sp>
        <p:nvSpPr>
          <p:cNvPr id="4" name="TextBox 3">
            <a:extLst>
              <a:ext uri="{FF2B5EF4-FFF2-40B4-BE49-F238E27FC236}">
                <a16:creationId xmlns:a16="http://schemas.microsoft.com/office/drawing/2014/main" id="{E7DFB8F0-8F6A-2A3C-F9AA-99F6BDE6F75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5AEE742C-573F-174E-E814-892A7C551DA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5122" name="Picture 2" descr="Investigative Journalism Images – Browse 3,211 Stock Photos, Vectors, and  Video | Adobe Stock">
            <a:extLst>
              <a:ext uri="{FF2B5EF4-FFF2-40B4-BE49-F238E27FC236}">
                <a16:creationId xmlns:a16="http://schemas.microsoft.com/office/drawing/2014/main" id="{F3D87267-45B4-91AF-33B5-A024A7C7E0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701" y="1798104"/>
            <a:ext cx="3705828" cy="40839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27441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31204-C96B-809F-F39E-F422FDCFBF9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A4074B6-3004-D714-F33D-0C6E79AFA66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14DCBBDA-567D-3FD2-D3FC-DA38E12BECFC}"/>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889FAC51-9742-CDA8-50AD-CFA402BD561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00F66CC1-FC8B-15EA-93A0-D4B107E2CE82}"/>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94A94DF-BE7A-B657-882C-857FA4E6F9A3}"/>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C330D5BE-7622-0115-0402-F20F5D6D2D8A}"/>
              </a:ext>
            </a:extLst>
          </p:cNvPr>
          <p:cNvSpPr txBox="1"/>
          <p:nvPr/>
        </p:nvSpPr>
        <p:spPr>
          <a:xfrm>
            <a:off x="5548815" y="2303602"/>
            <a:ext cx="5718671" cy="2900089"/>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b="1" dirty="0">
                <a:solidFill>
                  <a:srgbClr val="00B050"/>
                </a:solidFill>
                <a:latin typeface="Alexandria" charset="0"/>
                <a:cs typeface="Alexandria" charset="0"/>
              </a:rPr>
              <a:t>إجراءات في مواجهة المصادر الخطرة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درو سوليفان </a:t>
            </a:r>
            <a:r>
              <a:rPr lang="en-US" dirty="0">
                <a:latin typeface="Alexandria" charset="0"/>
                <a:cs typeface="Alexandria" charset="0"/>
              </a:rPr>
              <a:t> Drew Sullivan</a:t>
            </a:r>
            <a:r>
              <a:rPr lang="ar-SA" dirty="0">
                <a:latin typeface="Alexandria" charset="0"/>
                <a:cs typeface="Alexandria" charset="0"/>
              </a:rPr>
              <a:t>الذي قام بتغطية رائعة للجريمة المُنظمة في أوروبا الشرقية، وضع لائحة إجراءات يجب اتباعها وأنت تتكلم مع رجال عصابات. </a:t>
            </a:r>
            <a:endParaRPr lang="en-US" dirty="0">
              <a:latin typeface="Alexandria" charset="0"/>
              <a:cs typeface="Alexandria" charset="0"/>
            </a:endParaRPr>
          </a:p>
          <a:p>
            <a:pPr marL="285750" indent="-285750" algn="just" rtl="1">
              <a:lnSpc>
                <a:spcPts val="3000"/>
              </a:lnSpc>
              <a:spcBef>
                <a:spcPts val="600"/>
              </a:spcBef>
              <a:buFont typeface="Wingdings" pitchFamily="2" charset="2"/>
              <a:buChar char="§"/>
            </a:pPr>
            <a:r>
              <a:rPr lang="ar-SA" dirty="0">
                <a:latin typeface="Alexandria" charset="0"/>
                <a:cs typeface="Alexandria" charset="0"/>
              </a:rPr>
              <a:t>وهذه الإجراءات تناسب أيضاً الاتصال مع مصادر معادية في أي استقصاء</a:t>
            </a:r>
            <a:r>
              <a:rPr lang="en-US" dirty="0">
                <a:latin typeface="Alexandria" charset="0"/>
                <a:cs typeface="Alexandria" charset="0"/>
              </a:rPr>
              <a:t>.</a:t>
            </a:r>
            <a:endParaRPr lang="ar-SA" dirty="0">
              <a:latin typeface="Alexandria" charset="0"/>
              <a:cs typeface="Alexandria" charset="0"/>
            </a:endParaRPr>
          </a:p>
        </p:txBody>
      </p:sp>
      <p:sp>
        <p:nvSpPr>
          <p:cNvPr id="4" name="TextBox 3">
            <a:extLst>
              <a:ext uri="{FF2B5EF4-FFF2-40B4-BE49-F238E27FC236}">
                <a16:creationId xmlns:a16="http://schemas.microsoft.com/office/drawing/2014/main" id="{1EEB001F-DD55-4C1B-28A4-DEFC8AF99C9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070D9D39-C89D-5E57-341B-1FE4C340A45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E40993C0-EDCC-B7B7-AF52-C9B603FC4B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1450" y="1719630"/>
            <a:ext cx="4503195" cy="4196531"/>
          </a:xfrm>
          <a:prstGeom prst="rect">
            <a:avLst/>
          </a:prstGeom>
        </p:spPr>
      </p:pic>
    </p:spTree>
    <p:extLst>
      <p:ext uri="{BB962C8B-B14F-4D97-AF65-F5344CB8AC3E}">
        <p14:creationId xmlns:p14="http://schemas.microsoft.com/office/powerpoint/2010/main" val="16743752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9A689-B960-4714-485D-2EA4373F28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78DFC93-BBEB-A7A0-0D8F-B1846A7D338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219908C6-EF3C-D472-4C44-307DF463B149}"/>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8F9C197D-9C45-D812-F8DD-23C70C3107E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706ADDF2-2FA0-DEC7-4086-3D289F55D97F}"/>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B1892A4-71F5-E2AD-0134-883B6DEB518F}"/>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F4711C69-C8A1-5F67-E782-6E8215361E8F}"/>
              </a:ext>
            </a:extLst>
          </p:cNvPr>
          <p:cNvSpPr txBox="1"/>
          <p:nvPr/>
        </p:nvSpPr>
        <p:spPr>
          <a:xfrm>
            <a:off x="4687088" y="1805892"/>
            <a:ext cx="6580397" cy="3977307"/>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من بين كل ما هو أعلاه، فإن أهم شيء، من وجهة نظرنا، ألا تُظهرَ خوفاً. فالخوف ُ يُشير للاّعبين الآخرين أنك غير متأكد مما تفعله، أو أنك لا تثق بنفسك. والخوف يُشيرُ أيضاً إلى أنك خطيرٌ، لأن الحيوانات الخائفة أو الناس الخائفين لا يمكن توقّع أفعالهم: فهم يُهاجمون بسهولة مثلما يهربون بسهولة.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والخوف، طبعاً، طبيعي عندما تكونُ في حضور مخلوق خطير. وإحدى الطرق للتعامل معه أن تعتبرَ هذا الشعور ظاهرةٌ تدوِّنها لإجراء تحليل أبعد لها لاحقاً. وهذا يجعل مشاعرك موضوعية ويمكنك من النأي بنفسك مسافة معينة بعيداً عنها.</a:t>
            </a:r>
          </a:p>
        </p:txBody>
      </p:sp>
      <p:sp>
        <p:nvSpPr>
          <p:cNvPr id="4" name="TextBox 3">
            <a:extLst>
              <a:ext uri="{FF2B5EF4-FFF2-40B4-BE49-F238E27FC236}">
                <a16:creationId xmlns:a16="http://schemas.microsoft.com/office/drawing/2014/main" id="{8134704E-F792-1987-9AC3-F27CF157160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5567A793-1888-09D0-FCCA-D75883C6205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6146" name="Picture 2" descr="Fact Check | Reuters">
            <a:extLst>
              <a:ext uri="{FF2B5EF4-FFF2-40B4-BE49-F238E27FC236}">
                <a16:creationId xmlns:a16="http://schemas.microsoft.com/office/drawing/2014/main" id="{9F08B13F-8D12-B8ED-9B94-FD788C6575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62" y="1798104"/>
            <a:ext cx="3792637" cy="4040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7361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DDF8D-9F1F-E7D0-42A4-E187F8966D0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9D07AEF-CDD8-D852-3E06-BA5D8AD5C1A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653BD169-7F21-F21B-AED5-47F315C59FBB}"/>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2A0709E8-809F-3ADF-F555-7900E45DCC4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B8D23FE6-EA76-AF21-6BB2-C429D4BD2B56}"/>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BE587D3-F0D4-1455-4086-DCE3082FC25A}"/>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2954B227-C8D6-A692-B418-1A5595EABDA7}"/>
              </a:ext>
            </a:extLst>
          </p:cNvPr>
          <p:cNvSpPr txBox="1"/>
          <p:nvPr/>
        </p:nvSpPr>
        <p:spPr>
          <a:xfrm>
            <a:off x="942308" y="1805892"/>
            <a:ext cx="10325178" cy="4131196"/>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b="1" dirty="0">
                <a:solidFill>
                  <a:srgbClr val="00B050"/>
                </a:solidFill>
                <a:latin typeface="Alexandria" charset="0"/>
                <a:cs typeface="Alexandria" charset="0"/>
              </a:rPr>
              <a:t>- أسلوب الشفافيَّة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وثمَّة أسلوب ٌ آخرُ شبيه بمقاربة سوليفان، ولكنه أكثر شفافيّة وفاعليّة، اقترحته الحائزة على جائزة </a:t>
            </a:r>
            <a:r>
              <a:rPr lang="ar-SA" dirty="0" err="1">
                <a:latin typeface="Alexandria" charset="0"/>
                <a:cs typeface="Alexandria" charset="0"/>
              </a:rPr>
              <a:t>بوليتزر</a:t>
            </a:r>
            <a:r>
              <a:rPr lang="ar-SA" dirty="0">
                <a:latin typeface="Alexandria" charset="0"/>
                <a:cs typeface="Alexandria" charset="0"/>
              </a:rPr>
              <a:t> "</a:t>
            </a:r>
            <a:r>
              <a:rPr lang="ar-SA" dirty="0" err="1">
                <a:latin typeface="Alexandria" charset="0"/>
                <a:cs typeface="Alexandria" charset="0"/>
              </a:rPr>
              <a:t>ديبورا</a:t>
            </a:r>
            <a:r>
              <a:rPr lang="ar-SA" dirty="0">
                <a:latin typeface="Alexandria" charset="0"/>
                <a:cs typeface="Alexandria" charset="0"/>
              </a:rPr>
              <a:t> نلسون"، ففي كل مرحلة من مراحل استقصاءاتها، تشرح لكل لاعب جديد في القصة ما تفعله وما وجدته حتى الآن، وتطلب تعليقا على كل اكتشاف تكتشفه.</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استخدمت هذا الأسلوب لتروي قصة شرطي خلّف وراءه أثراً لدمارٍ طوال فترة عمله. ولأنها اتصلت به للتعليق على كل نقطة، قال حينما قرأت له تقريرها النهائي، قبل نشره، “تلك قصة عظيمة. وهذا بالضبط ما أشعر به”.</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ورغم ذلك، فإننا نعرف، من خبرتنا، أن للصحفيين تأثيرا أكبر على تلك الأوضاع مما يمكن أن يكونوا واعين له. وبالتحديد، إن تصرَّفت كأنما لك الحق والسلطة لتعمل بطريقة شف ّ افة، سيصدقك العديد من مصادرك. وبالمثل، إن تصرفت كأنما أنت شجاع، ستكون مخاوفك أقل ظهوراً للآخرين.</a:t>
            </a:r>
          </a:p>
        </p:txBody>
      </p:sp>
      <p:sp>
        <p:nvSpPr>
          <p:cNvPr id="4" name="TextBox 3">
            <a:extLst>
              <a:ext uri="{FF2B5EF4-FFF2-40B4-BE49-F238E27FC236}">
                <a16:creationId xmlns:a16="http://schemas.microsoft.com/office/drawing/2014/main" id="{A612B651-033A-D29C-AAB3-C94C5FA77DD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B28D71B-06CD-65E8-BFB6-88FD18DE32E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33833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FD580B-3846-3B2B-1E88-10770FBAAEF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CD99E00-13CC-5871-64B5-99B67035747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AC3C6D5E-A96D-BE9A-1CFE-2F7D1C5DB878}"/>
              </a:ext>
            </a:extLst>
          </p:cNvPr>
          <p:cNvSpPr txBox="1"/>
          <p:nvPr/>
        </p:nvSpPr>
        <p:spPr>
          <a:xfrm>
            <a:off x="2513149" y="1019069"/>
            <a:ext cx="6584552" cy="523220"/>
          </a:xfrm>
          <a:prstGeom prst="rect">
            <a:avLst/>
          </a:prstGeom>
          <a:noFill/>
        </p:spPr>
        <p:txBody>
          <a:bodyPr wrap="square" rtlCol="0">
            <a:spAutoFit/>
          </a:bodyPr>
          <a:lstStyle/>
          <a:p>
            <a:pPr algn="r" rtl="1"/>
            <a:r>
              <a:rPr lang="ar-SA" sz="2800" b="1" dirty="0" err="1">
                <a:solidFill>
                  <a:srgbClr val="C00000"/>
                </a:solidFill>
                <a:latin typeface="Alexandria" charset="0"/>
                <a:cs typeface="Alexandria" charset="0"/>
              </a:rPr>
              <a:t>ج</a:t>
            </a:r>
            <a:r>
              <a:rPr lang="ar-SA" sz="2800" b="1" dirty="0">
                <a:solidFill>
                  <a:srgbClr val="C00000"/>
                </a:solidFill>
                <a:latin typeface="Alexandria" charset="0"/>
                <a:cs typeface="Alexandria" charset="0"/>
              </a:rPr>
              <a:t> . التدقيق في أخلاقيّات عملك</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856EDD3E-ADD4-F0EE-3207-79A8F3F266A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3A96C67C-005B-6272-2D99-CC7DC67CE6CB}"/>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939203F-4638-5651-9C66-7168CA1BDE5A}"/>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1E02D84A-F436-61F5-2B78-3DCE296D9BA8}"/>
              </a:ext>
            </a:extLst>
          </p:cNvPr>
          <p:cNvSpPr txBox="1"/>
          <p:nvPr/>
        </p:nvSpPr>
        <p:spPr>
          <a:xfrm>
            <a:off x="5680511" y="2645392"/>
            <a:ext cx="4311100" cy="1976760"/>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وأيا كان الأسلوب الذي اخترته، تأكد من أنك تثق بأنه الأسلوب الصحيح، بعد أن تكون فكرت فيه مليّاً. وستكون مصادرك على علم ٍ بهذه الثقة، أو بغيابها.</a:t>
            </a:r>
          </a:p>
        </p:txBody>
      </p:sp>
      <p:sp>
        <p:nvSpPr>
          <p:cNvPr id="4" name="TextBox 3">
            <a:extLst>
              <a:ext uri="{FF2B5EF4-FFF2-40B4-BE49-F238E27FC236}">
                <a16:creationId xmlns:a16="http://schemas.microsoft.com/office/drawing/2014/main" id="{478D7887-FBC8-108D-3769-F70564DBC8A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F1B94EC-2B39-19BB-3201-F5CDAD9D1FD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7170" name="Picture 2" descr="Who fact checks the fact checkers? You do. That's why we show our work">
            <a:extLst>
              <a:ext uri="{FF2B5EF4-FFF2-40B4-BE49-F238E27FC236}">
                <a16:creationId xmlns:a16="http://schemas.microsoft.com/office/drawing/2014/main" id="{61724D51-B6F8-0E7B-AAB0-8D332103E7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99" y="1816564"/>
            <a:ext cx="3995195" cy="4040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14541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F5BBE3-8728-DD00-C8AC-0522733A645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F0E11C9-1445-4EFD-767B-A68D96A67F5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B2FC439F-DE4F-D762-EBEA-1B92E924954B}"/>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0B5D3661-28D6-2791-2368-38A008B2242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85E54324-3417-2280-4199-3212378DC641}"/>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2B8E792-8F76-5708-6D0D-92E0B616A525}"/>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B1DFBBA7-4C47-A44E-6A46-36172F9CB72A}"/>
              </a:ext>
            </a:extLst>
          </p:cNvPr>
          <p:cNvSpPr txBox="1"/>
          <p:nvPr/>
        </p:nvSpPr>
        <p:spPr>
          <a:xfrm>
            <a:off x="942308" y="1910066"/>
            <a:ext cx="10325178" cy="4054251"/>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في المحاضرات الماضية، رأينا كيف يمكن للملف الرئيسي، أو مجموعة من الملفات التي تُغطي جوانب مختلفة من الاستقصاء، مساعدتك على تنظيم معلوماتك وتجديدها.</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إذا كنت قد جمعت َ الملف الرئيسي بشكل ملائم، فيجب أن يكون فيه مصدرٌ لكل حقيقة في قصتك، أنت لا تحتاج لإدراج كل مصادرك في القصة، ورغم ذلك يمكنك، وفي حالات حساسة، أن تضع توثيقا لمصدرك بترتيب يجعل التدقيق أسهل. </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وسيقول لك الملف الرئيسي، إن كنت جمعته بشكل ملائم، أين المادة التي تريدها، لأنك تكون قد أشرت إلى المصدر في كل حقيقة من حقائق الملف. اعمل نسخةً جديدةً من كل وثيقةٍ تستخدمها، وضع الوثائق في رزمة بترتيب استخدامها. هذا الأمر ضروري لمدقق الوثائق، ولك أنت أيضا وستجد موادك بشكل أسرع مما إذا بحثت عنها في ملفك الرئيسي، لأنه ستكون هناك دائما وثائق لا تَستشهدُ بها في القصة.</a:t>
            </a:r>
          </a:p>
        </p:txBody>
      </p:sp>
      <p:sp>
        <p:nvSpPr>
          <p:cNvPr id="4" name="TextBox 3">
            <a:extLst>
              <a:ext uri="{FF2B5EF4-FFF2-40B4-BE49-F238E27FC236}">
                <a16:creationId xmlns:a16="http://schemas.microsoft.com/office/drawing/2014/main" id="{4F5585E3-268C-4106-C990-337D463FA4D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B221DCF-AC29-B652-995E-B6D50048132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265111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23A28-2AD7-2442-4BC0-69E1EDD0186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1123163-B9DE-DBEB-F27D-810691197BD5}"/>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9F18AB2A-DA15-C685-EE2C-13179C6D0854}"/>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3D173669-902E-947F-E745-AFD93C682DF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A9EFE787-DC21-3628-8F41-9B6499025F3F}"/>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4A009F6-1207-07F6-FDE4-73D73EEF494E}"/>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595583F2-8D8F-9BFC-0584-C0C7EA30E0E2}"/>
              </a:ext>
            </a:extLst>
          </p:cNvPr>
          <p:cNvSpPr txBox="1"/>
          <p:nvPr/>
        </p:nvSpPr>
        <p:spPr>
          <a:xfrm>
            <a:off x="942308" y="1991087"/>
            <a:ext cx="10325178" cy="3361754"/>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ولكن الطريقة الأسهل التي نعرفها للسير في هذه العملية هي أن تُحضرَ نسخةً ذات حواش ٍ من القصة، مع وضع اسم المصدر في هذه الحواشي. </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هذا الفِعْل ُ يستغرق وقتاً، ولكن أي شخص يريد دائماً أن يُوفِّرَ وقتاً يعاني في النهاية. وذلك يجعل وضعَ الحواشي أمراً يستحق العناء في قصص تتوقَّعُ أن يردَّ عليها المُستهدَفون.</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إذا استخدمت هذا التكنيك، لا تكتف بنسخ أوصاف المصدر من ملفِّك الرئيسي ولصقها في الحواشي. فمن المفيد أن تأخذ لحظة، في كل مرَّة تستشهد فيها بمصدر، لتدقق فيما تكتبهُ ضد ذلك المصدر. </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تأكد من أنك لم تقم بإعادة صوغ أو تلخيص أو اقتباس بشكل غير صحيح. هذا الأمر يحصل معظم الوقت، وإذا شكي شخص من القصة، ستجعلُك َ هذه الأخطاء الصغيرة تبدو مُهمِلاً.</a:t>
            </a:r>
          </a:p>
        </p:txBody>
      </p:sp>
      <p:sp>
        <p:nvSpPr>
          <p:cNvPr id="4" name="TextBox 3">
            <a:extLst>
              <a:ext uri="{FF2B5EF4-FFF2-40B4-BE49-F238E27FC236}">
                <a16:creationId xmlns:a16="http://schemas.microsoft.com/office/drawing/2014/main" id="{EB08D431-B0A9-550B-58EB-D27AC646102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5739A9C-DDE7-6F0B-48D1-56F8DFE0CC5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024773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9DF80B-CFD2-4F50-9A2E-37362C65F34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71B1067-93D9-FBE7-0F35-2840A881E66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8FE22DAB-60A8-C485-5042-03C24DFDB2B9}"/>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109966D0-B12E-7E62-2910-A837CFE3844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85F3674B-F465-6043-CB0E-C67B2D1BE596}"/>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CEB9972-F0BB-2BC7-C052-BA21E6220945}"/>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293FCD8E-AE59-76B4-142D-8D0E122D8368}"/>
              </a:ext>
            </a:extLst>
          </p:cNvPr>
          <p:cNvSpPr txBox="1"/>
          <p:nvPr/>
        </p:nvSpPr>
        <p:spPr>
          <a:xfrm>
            <a:off x="942308" y="1805892"/>
            <a:ext cx="10325178" cy="3977307"/>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تُوجد بضعُ حَيل تجعل وضع الحواشي والتوثيق أقل عبئاً. فإذا كان المصدر مُدرجاً في صفحة إنترنت، يمكنك أن تُدخل عنوان الإنترنت </a:t>
            </a:r>
            <a:r>
              <a:rPr lang="en-US" dirty="0">
                <a:latin typeface="Alexandria" charset="0"/>
                <a:cs typeface="Alexandria" charset="0"/>
              </a:rPr>
              <a:t>URL </a:t>
            </a:r>
            <a:r>
              <a:rPr lang="ar-SA" dirty="0">
                <a:latin typeface="Alexandria" charset="0"/>
                <a:cs typeface="Alexandria" charset="0"/>
              </a:rPr>
              <a:t> في الحاشية. (ننصحك بإنزال صفحات الإنترنت التي قد تحتاج إليها كبرهان وثائقي، قبل أن تُنشر القصة، لأن من السهل جداً تغيير موقع إنترنت، وإذا حصل ذلك، فقد تخسر برهانك. صحيفة “</a:t>
            </a:r>
            <a:r>
              <a:rPr lang="ar-SA" dirty="0" err="1">
                <a:latin typeface="Alexandria" charset="0"/>
                <a:cs typeface="Alexandria" charset="0"/>
              </a:rPr>
              <a:t>إنترناشنال</a:t>
            </a:r>
            <a:r>
              <a:rPr lang="ar-SA" dirty="0">
                <a:latin typeface="Alexandria" charset="0"/>
                <a:cs typeface="Alexandria" charset="0"/>
              </a:rPr>
              <a:t> هيرالد </a:t>
            </a:r>
            <a:r>
              <a:rPr lang="ar-SA" dirty="0" err="1">
                <a:latin typeface="Alexandria" charset="0"/>
                <a:cs typeface="Alexandria" charset="0"/>
              </a:rPr>
              <a:t>تربيون</a:t>
            </a:r>
            <a:r>
              <a:rPr lang="ar-SA" dirty="0">
                <a:latin typeface="Alexandria" charset="0"/>
                <a:cs typeface="Alexandria" charset="0"/>
              </a:rPr>
              <a:t>” </a:t>
            </a:r>
            <a:r>
              <a:rPr lang="en-US" dirty="0">
                <a:latin typeface="Alexandria" charset="0"/>
                <a:cs typeface="Alexandria" charset="0"/>
              </a:rPr>
              <a:t>International Herald</a:t>
            </a:r>
            <a:r>
              <a:rPr lang="ar-SA" dirty="0">
                <a:latin typeface="Alexandria" charset="0"/>
                <a:cs typeface="Alexandria" charset="0"/>
              </a:rPr>
              <a:t> </a:t>
            </a:r>
            <a:r>
              <a:rPr lang="en-US" dirty="0">
                <a:latin typeface="Alexandria" charset="0"/>
                <a:cs typeface="Alexandria" charset="0"/>
              </a:rPr>
              <a:t>Tribune </a:t>
            </a:r>
            <a:r>
              <a:rPr lang="ar-SA" dirty="0">
                <a:latin typeface="Alexandria" charset="0"/>
                <a:cs typeface="Alexandria" charset="0"/>
              </a:rPr>
              <a:t> أنزلت بحكمةٍ موقعا كاملا مُكرَّسا لمُستهدَف باستقصاء قبل أن يُنشر؛ في اليوم الذي نُشر الاستقصاء فيه، تمت إزالة الموقع من الإنترنت.) يمكنك أيضاً تحميل وثائق في صفحة إنترنت وتُرسل وصلة </a:t>
            </a:r>
            <a:r>
              <a:rPr lang="en-US" dirty="0">
                <a:latin typeface="Alexandria" charset="0"/>
                <a:cs typeface="Alexandria" charset="0"/>
              </a:rPr>
              <a:t>link </a:t>
            </a:r>
            <a:r>
              <a:rPr lang="ar-SA" dirty="0">
                <a:latin typeface="Alexandria" charset="0"/>
                <a:cs typeface="Alexandria" charset="0"/>
              </a:rPr>
              <a:t> إلى مُدقِّق الحقائق، أو أن تضعها في قرص مضغوط </a:t>
            </a:r>
            <a:r>
              <a:rPr lang="en-US" dirty="0">
                <a:latin typeface="Alexandria" charset="0"/>
                <a:cs typeface="Alexandria" charset="0"/>
              </a:rPr>
              <a:t>CD.</a:t>
            </a:r>
            <a:endParaRPr lang="ar-SA" dirty="0">
              <a:latin typeface="Alexandria" charset="0"/>
              <a:cs typeface="Alexandria" charset="0"/>
            </a:endParaRPr>
          </a:p>
          <a:p>
            <a:pPr marL="285750" indent="-285750" algn="just" rtl="1">
              <a:lnSpc>
                <a:spcPts val="3000"/>
              </a:lnSpc>
              <a:spcBef>
                <a:spcPts val="600"/>
              </a:spcBef>
              <a:buFont typeface="Wingdings" pitchFamily="2" charset="2"/>
              <a:buChar char="§"/>
            </a:pPr>
            <a:r>
              <a:rPr lang="ar-SA" dirty="0">
                <a:latin typeface="Alexandria" charset="0"/>
                <a:cs typeface="Alexandria" charset="0"/>
              </a:rPr>
              <a:t>تأكد من أن أي وسيلة إعلام إلكترونية تستخدمها آمنةً. كان أحد أصدقائنا يطور قصة مهمة عن شركةٍ متعدِّدَةِ الجنسيات، ويستخدم موقعاً كمركزٍ لتخزين الوثائق. التحق أحد </a:t>
            </a:r>
            <a:r>
              <a:rPr lang="ar-SA" dirty="0" err="1">
                <a:latin typeface="Alexandria" charset="0"/>
                <a:cs typeface="Alexandria" charset="0"/>
              </a:rPr>
              <a:t>إعلاميّيه</a:t>
            </a:r>
            <a:r>
              <a:rPr lang="ar-SA" dirty="0">
                <a:latin typeface="Alexandria" charset="0"/>
                <a:cs typeface="Alexandria" charset="0"/>
              </a:rPr>
              <a:t> بمنظمة أخرى، ونهبوا الموقع. لا تَدَعْ ذاك يحصل لك.</a:t>
            </a:r>
          </a:p>
        </p:txBody>
      </p:sp>
      <p:sp>
        <p:nvSpPr>
          <p:cNvPr id="4" name="TextBox 3">
            <a:extLst>
              <a:ext uri="{FF2B5EF4-FFF2-40B4-BE49-F238E27FC236}">
                <a16:creationId xmlns:a16="http://schemas.microsoft.com/office/drawing/2014/main" id="{47B4A5BE-C5F5-9518-18AF-11F161E9F99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97998883-AB40-694F-8DC5-5EC04BC1D87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563033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02760-9A23-154F-1638-CCD726F6C36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DF82E75-58F6-7521-6528-2A44BD13ABB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D63027EC-D90E-892A-A3CA-80AC7568379D}"/>
              </a:ext>
            </a:extLst>
          </p:cNvPr>
          <p:cNvSpPr txBox="1"/>
          <p:nvPr/>
        </p:nvSpPr>
        <p:spPr>
          <a:xfrm>
            <a:off x="2513148" y="1019069"/>
            <a:ext cx="7915641"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هـ . تأثيرات سيكولوجية مُتوقّعة للتدقيق في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D804DD74-B671-A42F-0ECA-21BED338B2F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D60C4542-0ABF-2805-9867-052F859706E6}"/>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F15380E-9761-68CC-9441-54BE971AAD3A}"/>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C6544376-DD63-C44C-7EC4-D91A30F5ECA5}"/>
              </a:ext>
            </a:extLst>
          </p:cNvPr>
          <p:cNvSpPr txBox="1"/>
          <p:nvPr/>
        </p:nvSpPr>
        <p:spPr>
          <a:xfrm>
            <a:off x="942308" y="1886917"/>
            <a:ext cx="10325178" cy="816314"/>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ستؤثِّرُ عملية تدقيق الحقائق بكل شخص ٍ مُنخرط ٍ فيها، والسؤال الوحيد الذي يُطرح هنا: كيف؟ يمكن أن تكون التأثيرات متناقضة، لكن مع ذلك لا تُلغي نفسها بنفسها.</a:t>
            </a:r>
          </a:p>
        </p:txBody>
      </p:sp>
      <p:sp>
        <p:nvSpPr>
          <p:cNvPr id="4" name="TextBox 3">
            <a:extLst>
              <a:ext uri="{FF2B5EF4-FFF2-40B4-BE49-F238E27FC236}">
                <a16:creationId xmlns:a16="http://schemas.microsoft.com/office/drawing/2014/main" id="{3D812966-127F-FEDD-9CCB-D5533C3011D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9380876-B72D-26DF-DC1C-20CAA110917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11D3DF9C-2E01-0A96-5AA2-749AB139BCDF}"/>
              </a:ext>
            </a:extLst>
          </p:cNvPr>
          <p:cNvPicPr>
            <a:picLocks noChangeAspect="1"/>
          </p:cNvPicPr>
          <p:nvPr/>
        </p:nvPicPr>
        <p:blipFill>
          <a:blip r:embed="rId3">
            <a:extLst>
              <a:ext uri="{28A0092B-C50C-407E-A947-70E740481C1C}">
                <a14:useLocalDpi xmlns:a14="http://schemas.microsoft.com/office/drawing/2010/main" val="0"/>
              </a:ext>
            </a:extLst>
          </a:blip>
          <a:srcRect b="23349"/>
          <a:stretch/>
        </p:blipFill>
        <p:spPr>
          <a:xfrm>
            <a:off x="5636060" y="2722134"/>
            <a:ext cx="5613632" cy="3214401"/>
          </a:xfrm>
          <a:prstGeom prst="rect">
            <a:avLst/>
          </a:prstGeom>
        </p:spPr>
      </p:pic>
      <p:pic>
        <p:nvPicPr>
          <p:cNvPr id="11" name="Picture 10">
            <a:extLst>
              <a:ext uri="{FF2B5EF4-FFF2-40B4-BE49-F238E27FC236}">
                <a16:creationId xmlns:a16="http://schemas.microsoft.com/office/drawing/2014/main" id="{BCB4881A-DF2A-CD74-0C25-346BC5A99D5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 y="2722134"/>
            <a:ext cx="4783302" cy="3214400"/>
          </a:xfrm>
          <a:prstGeom prst="rect">
            <a:avLst/>
          </a:prstGeom>
        </p:spPr>
      </p:pic>
    </p:spTree>
    <p:extLst>
      <p:ext uri="{BB962C8B-B14F-4D97-AF65-F5344CB8AC3E}">
        <p14:creationId xmlns:p14="http://schemas.microsoft.com/office/powerpoint/2010/main" val="38759298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AB10D3-4720-FBD8-8FFF-207336EAD17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CB67BBC-F1D3-6827-2765-8E0A577B9B4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85DE93A9-005A-A83B-C214-C25FE2A010AF}"/>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2154C039-0AB3-8C92-73F4-A83B088E850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AB232153-CF68-6351-E0D3-6EBC5470CAE1}"/>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6F04EC4-236C-E73A-076C-39B391BBA337}"/>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 name="TextBox 3">
            <a:extLst>
              <a:ext uri="{FF2B5EF4-FFF2-40B4-BE49-F238E27FC236}">
                <a16:creationId xmlns:a16="http://schemas.microsoft.com/office/drawing/2014/main" id="{9FD0F5E9-7556-2732-E15E-6889A590C07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9F9A481-EDF9-0B5F-54EA-D825EAE688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70E8A18E-FA87-9839-6BB9-37E95D02D4D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6406" y="1900079"/>
            <a:ext cx="7658100" cy="3987800"/>
          </a:xfrm>
          <a:prstGeom prst="rect">
            <a:avLst/>
          </a:prstGeom>
        </p:spPr>
      </p:pic>
    </p:spTree>
    <p:extLst>
      <p:ext uri="{BB962C8B-B14F-4D97-AF65-F5344CB8AC3E}">
        <p14:creationId xmlns:p14="http://schemas.microsoft.com/office/powerpoint/2010/main" val="15526583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795E2F-B058-F4E4-85A9-B0DF4E60F88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BE427E0-65EF-FA02-999D-199CA4D3023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FDCA4FF8-15C5-94C5-E52F-2DAF404CE7AC}"/>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662141B6-C66E-58DE-A7E1-2171837F1D2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8139EBE2-E6CB-35F4-76CC-8F4974A0B77B}"/>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A6A95EE5-2B07-6251-73A6-FEBEF414F706}"/>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422B0B01-9CDF-6CD2-E48F-A415764FAD0B}"/>
              </a:ext>
            </a:extLst>
          </p:cNvPr>
          <p:cNvSpPr txBox="1"/>
          <p:nvPr/>
        </p:nvSpPr>
        <p:spPr>
          <a:xfrm>
            <a:off x="942308" y="1805892"/>
            <a:ext cx="10325178" cy="816314"/>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إذا وقعت في خطأ، اعترف به في أقرب وقت ممكن – حين تكون قد فهمت لماذا وقع الخطأ. ويمكن لتلك المعرفة أن تساعدك في العثور على أخطاء أخرى.</a:t>
            </a:r>
          </a:p>
        </p:txBody>
      </p:sp>
      <p:sp>
        <p:nvSpPr>
          <p:cNvPr id="4" name="TextBox 3">
            <a:extLst>
              <a:ext uri="{FF2B5EF4-FFF2-40B4-BE49-F238E27FC236}">
                <a16:creationId xmlns:a16="http://schemas.microsoft.com/office/drawing/2014/main" id="{6464DE4A-93B1-2FEC-0CB9-D797B0A2048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58DBDE72-3046-09A2-B83E-2D9EE7B14F1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5B3ABAB2-6C41-771B-FE65-72C756EA8E46}"/>
              </a:ext>
            </a:extLst>
          </p:cNvPr>
          <p:cNvPicPr>
            <a:picLocks noChangeAspect="1"/>
          </p:cNvPicPr>
          <p:nvPr/>
        </p:nvPicPr>
        <p:blipFill>
          <a:blip r:embed="rId3">
            <a:extLst>
              <a:ext uri="{28A0092B-C50C-407E-A947-70E740481C1C}">
                <a14:useLocalDpi xmlns:a14="http://schemas.microsoft.com/office/drawing/2010/main" val="0"/>
              </a:ext>
            </a:extLst>
          </a:blip>
          <a:srcRect b="39541"/>
          <a:stretch/>
        </p:blipFill>
        <p:spPr>
          <a:xfrm>
            <a:off x="3022107" y="2675605"/>
            <a:ext cx="6388111" cy="3279313"/>
          </a:xfrm>
          <a:prstGeom prst="rect">
            <a:avLst/>
          </a:prstGeom>
        </p:spPr>
      </p:pic>
    </p:spTree>
    <p:extLst>
      <p:ext uri="{BB962C8B-B14F-4D97-AF65-F5344CB8AC3E}">
        <p14:creationId xmlns:p14="http://schemas.microsoft.com/office/powerpoint/2010/main" val="7161981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B804B7-86D7-D721-8FB7-8A638D754A5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D0A4E0E7-C0FF-3AD7-DB74-27DEE280724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FE7CEE5E-8C06-764D-A636-3539537B41C1}"/>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8986C849-8D15-36D5-5D69-26B6BDAA24D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44B5668F-E7C6-DCCB-144D-67DC4F1B9425}"/>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512AC09-2FF0-11CD-0CC6-0E5B87722A07}"/>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5DFB5063-21DD-787C-DDDF-D8BC99F4E31C}"/>
              </a:ext>
            </a:extLst>
          </p:cNvPr>
          <p:cNvSpPr txBox="1"/>
          <p:nvPr/>
        </p:nvSpPr>
        <p:spPr>
          <a:xfrm>
            <a:off x="942308" y="1805892"/>
            <a:ext cx="10325178" cy="1201034"/>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أخيراً، سيغضب ُ المؤلف ُ ومُدقِّق ُ الحقائق ِ الواحد من الآخرً. فهما يقومان بعملٍهما في ظل ظروف ضاغطة جداً وبمخاطر عالية، وذلك لا يجعل الناس، عادةً، ألطف. ولهذا الأمر تبعات ُ جديّةٌ، ويجب أن تُأخذ أسبابه وعلاجاته بجديّة أيضاً.</a:t>
            </a:r>
          </a:p>
        </p:txBody>
      </p:sp>
      <p:sp>
        <p:nvSpPr>
          <p:cNvPr id="4" name="TextBox 3">
            <a:extLst>
              <a:ext uri="{FF2B5EF4-FFF2-40B4-BE49-F238E27FC236}">
                <a16:creationId xmlns:a16="http://schemas.microsoft.com/office/drawing/2014/main" id="{F44DE561-BC1B-EDBB-320C-917E00D21DE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48A4FF30-D803-0E08-7F64-531F96E668B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8074B1CF-F9D6-0353-ABE4-8FF6D83BF5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46406" y="2974681"/>
            <a:ext cx="7658100" cy="2933700"/>
          </a:xfrm>
          <a:prstGeom prst="rect">
            <a:avLst/>
          </a:prstGeom>
        </p:spPr>
      </p:pic>
    </p:spTree>
    <p:extLst>
      <p:ext uri="{BB962C8B-B14F-4D97-AF65-F5344CB8AC3E}">
        <p14:creationId xmlns:p14="http://schemas.microsoft.com/office/powerpoint/2010/main" val="5579752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EDF49C-82F2-08A7-3E00-58CC40E7D1B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D9B7676-E435-7C9B-CFAE-02FCA31AB05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ECD96DA4-9176-5498-3674-72294856F5BA}"/>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د . استخدام الملف الرئيسي في تدقيق الحقائق</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A712F838-7F9D-4F90-9632-720235C8CE6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027CDEA8-EB3F-A208-8F8C-AF3F8BA96CC8}"/>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7F15F31-A066-B4C7-7FFD-1550F419FCD9}"/>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664E3DC5-BBD8-51E5-1AEE-9E15C9133E94}"/>
              </a:ext>
            </a:extLst>
          </p:cNvPr>
          <p:cNvSpPr txBox="1"/>
          <p:nvPr/>
        </p:nvSpPr>
        <p:spPr>
          <a:xfrm>
            <a:off x="942308" y="4772974"/>
            <a:ext cx="10325178" cy="1207318"/>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ولذا من الجوهري أن يعرف الإعلامي، في بداية المشروع الاستقصائي، مَنْ سيدقق حقائق القصة، وكيف سيعملان معاً. لا تترك هذه العلاقة إلى الدقيقة الأخيرة. لأنها إن أخفقت ٌ فيمكنها أن تُضيِّعَ المشروع.</a:t>
            </a:r>
          </a:p>
        </p:txBody>
      </p:sp>
      <p:sp>
        <p:nvSpPr>
          <p:cNvPr id="4" name="TextBox 3">
            <a:extLst>
              <a:ext uri="{FF2B5EF4-FFF2-40B4-BE49-F238E27FC236}">
                <a16:creationId xmlns:a16="http://schemas.microsoft.com/office/drawing/2014/main" id="{375927BA-00C0-29A9-E2CA-CD574FB578E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1C4E3F-6612-9ACD-08FF-A587D6E4F1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612B2C88-19B5-0F1B-4477-F2BF4F1733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9992" y="1750483"/>
            <a:ext cx="6529809" cy="2858822"/>
          </a:xfrm>
          <a:prstGeom prst="rect">
            <a:avLst/>
          </a:prstGeom>
        </p:spPr>
      </p:pic>
    </p:spTree>
    <p:extLst>
      <p:ext uri="{BB962C8B-B14F-4D97-AF65-F5344CB8AC3E}">
        <p14:creationId xmlns:p14="http://schemas.microsoft.com/office/powerpoint/2010/main" val="40839328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3F24B4-846D-E550-F8A1-3C319DCB8F59}"/>
            </a:ext>
          </a:extLst>
        </p:cNvPr>
        <p:cNvGrpSpPr/>
        <p:nvPr/>
      </p:nvGrpSpPr>
      <p:grpSpPr>
        <a:xfrm>
          <a:off x="0" y="0"/>
          <a:ext cx="0" cy="0"/>
          <a:chOff x="0" y="0"/>
          <a:chExt cx="0" cy="0"/>
        </a:xfrm>
      </p:grpSpPr>
      <p:sp>
        <p:nvSpPr>
          <p:cNvPr id="18" name="Oval 17">
            <a:extLst>
              <a:ext uri="{FF2B5EF4-FFF2-40B4-BE49-F238E27FC236}">
                <a16:creationId xmlns:a16="http://schemas.microsoft.com/office/drawing/2014/main" id="{80CC9E19-69D7-DEA8-B46A-8C7590769E54}"/>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00830FA0-33A9-17A5-6350-6B0A0B8E7BD3}"/>
              </a:ext>
            </a:extLst>
          </p:cNvPr>
          <p:cNvSpPr txBox="1"/>
          <p:nvPr/>
        </p:nvSpPr>
        <p:spPr>
          <a:xfrm>
            <a:off x="682906" y="3429000"/>
            <a:ext cx="5034988" cy="707886"/>
          </a:xfrm>
          <a:prstGeom prst="rect">
            <a:avLst/>
          </a:prstGeom>
          <a:noFill/>
        </p:spPr>
        <p:txBody>
          <a:bodyPr wrap="square" rtlCol="0">
            <a:spAutoFit/>
          </a:bodyPr>
          <a:lstStyle/>
          <a:p>
            <a:pPr algn="r" rtl="1"/>
            <a:r>
              <a:rPr lang="ar-SA" sz="4000" b="1" dirty="0">
                <a:solidFill>
                  <a:srgbClr val="C00000"/>
                </a:solidFill>
                <a:latin typeface="Alexandria" charset="0"/>
                <a:cs typeface="Alexandria" charset="0"/>
              </a:rPr>
              <a:t>نشر/ بث الاستقصاء</a:t>
            </a:r>
            <a:endParaRPr lang="en-US" sz="4000" b="1" dirty="0">
              <a:solidFill>
                <a:srgbClr val="C00000"/>
              </a:solidFill>
              <a:latin typeface="Alexandria" charset="0"/>
              <a:cs typeface="Alexandria" charset="0"/>
            </a:endParaRPr>
          </a:p>
        </p:txBody>
      </p:sp>
      <p:sp>
        <p:nvSpPr>
          <p:cNvPr id="14" name="Oval 13">
            <a:extLst>
              <a:ext uri="{FF2B5EF4-FFF2-40B4-BE49-F238E27FC236}">
                <a16:creationId xmlns:a16="http://schemas.microsoft.com/office/drawing/2014/main" id="{D1AB7E50-5C97-B414-1B0D-CA4B47742362}"/>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23D12D49-C08F-669E-DD8F-A3F77A14888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9550006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D5D77D-114F-5CAD-B17E-CD5B6506F99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AE2272C-8CCB-C8D0-A851-CD4710BA489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BF8CA6C2-74D9-6C36-83F3-15ADD6DC6C5E}"/>
              </a:ext>
            </a:extLst>
          </p:cNvPr>
          <p:cNvSpPr txBox="1"/>
          <p:nvPr/>
        </p:nvSpPr>
        <p:spPr>
          <a:xfrm>
            <a:off x="2513149" y="1019069"/>
            <a:ext cx="5381913" cy="523220"/>
          </a:xfrm>
          <a:prstGeom prst="rect">
            <a:avLst/>
          </a:prstGeom>
          <a:noFill/>
        </p:spPr>
        <p:txBody>
          <a:bodyPr wrap="square" rtlCol="0">
            <a:spAutoFit/>
          </a:bodyPr>
          <a:lstStyle/>
          <a:p>
            <a:pPr algn="r" rtl="1"/>
            <a:r>
              <a:rPr lang="ar-SA" sz="2800" b="1" dirty="0">
                <a:solidFill>
                  <a:srgbClr val="C00000"/>
                </a:solidFill>
                <a:latin typeface="Alexandria" charset="0"/>
                <a:cs typeface="Alexandria" charset="0"/>
              </a:rPr>
              <a:t>العملية إلى الآن: </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99A43919-695C-33D8-FC89-35131FAB5FB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9527211F-86D7-4413-93C3-6201E0A02FAC}"/>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75BE14F6-38EA-9086-088D-38777A62C752}"/>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36FBD1CB-189B-2B73-716C-61549D951FC7}"/>
              </a:ext>
            </a:extLst>
          </p:cNvPr>
          <p:cNvSpPr txBox="1"/>
          <p:nvPr/>
        </p:nvSpPr>
        <p:spPr>
          <a:xfrm>
            <a:off x="5912036" y="1805892"/>
            <a:ext cx="5355450" cy="3772251"/>
          </a:xfrm>
          <a:prstGeom prst="rect">
            <a:avLst/>
          </a:prstGeom>
          <a:noFill/>
        </p:spPr>
        <p:txBody>
          <a:bodyPr wrap="square" rtlCol="0">
            <a:spAutoFit/>
          </a:bodyPr>
          <a:lstStyle/>
          <a:p>
            <a:pPr marL="285750" indent="-285750" algn="just" rtl="1">
              <a:lnSpc>
                <a:spcPts val="2000"/>
              </a:lnSpc>
              <a:spcBef>
                <a:spcPts val="600"/>
              </a:spcBef>
              <a:buFont typeface="Wingdings" pitchFamily="2" charset="2"/>
              <a:buChar char="§"/>
            </a:pPr>
            <a:r>
              <a:rPr lang="ar-SA" sz="1600" dirty="0">
                <a:latin typeface="Alexandria" charset="0"/>
                <a:cs typeface="Alexandria" charset="0"/>
              </a:rPr>
              <a:t>1. نكتشف موضوعاً.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2. تتبلور فكرة الاستقصاء.</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3. نطرح ُ فرضيَّةً لنتحقق منها.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4. نبحث عن معلومات من مصادر علنيَّة لنتحقق من الفرضية.</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5- نبحث عن مصادر بشرية لتعزيز معارفنا.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6- ونحن نجمع المعلومات، نُنظمها – كي يكون سهلاً تفحصها، تأليفها في قصة، وتدقيقها.</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7- نضع المعلومات بترتيب سردي ونؤلِّف القصة.</a:t>
            </a:r>
            <a:endParaRPr lang="en-US" sz="1600" dirty="0">
              <a:latin typeface="Alexandria" charset="0"/>
              <a:cs typeface="Alexandria" charset="0"/>
            </a:endParaRP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8- مراقبة النوعيَّة/ الجودة لنتأكد من أن القصة صحيحة.</a:t>
            </a:r>
          </a:p>
          <a:p>
            <a:pPr marL="285750" indent="-285750" algn="just" rtl="1">
              <a:lnSpc>
                <a:spcPts val="2000"/>
              </a:lnSpc>
              <a:spcBef>
                <a:spcPts val="600"/>
              </a:spcBef>
              <a:buFont typeface="Wingdings" pitchFamily="2" charset="2"/>
              <a:buChar char="§"/>
            </a:pPr>
            <a:r>
              <a:rPr lang="ar-SA" sz="1600" dirty="0">
                <a:latin typeface="Alexandria" charset="0"/>
                <a:cs typeface="Alexandria" charset="0"/>
              </a:rPr>
              <a:t>9. ننشرُ القصة، وندعمها وندافع عنها</a:t>
            </a:r>
          </a:p>
        </p:txBody>
      </p:sp>
      <p:sp>
        <p:nvSpPr>
          <p:cNvPr id="4" name="TextBox 3">
            <a:extLst>
              <a:ext uri="{FF2B5EF4-FFF2-40B4-BE49-F238E27FC236}">
                <a16:creationId xmlns:a16="http://schemas.microsoft.com/office/drawing/2014/main" id="{3EE34440-9D37-EEE4-CFFA-35919989543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91CD200-8210-A321-FC78-8D24EFBBF4C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6" name="Picture 2" descr="BIRN Summer School Offers Investigative Reporting Training on Croatia Coast  - BIRN">
            <a:extLst>
              <a:ext uri="{FF2B5EF4-FFF2-40B4-BE49-F238E27FC236}">
                <a16:creationId xmlns:a16="http://schemas.microsoft.com/office/drawing/2014/main" id="{B16B1D8D-4E70-88EA-693D-B19963A0DE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2028915"/>
            <a:ext cx="4969727" cy="38100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73172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BE7677-4B94-4D37-1A39-59A85C6C0B6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1CA6DAF-6803-957A-A0EB-C390BD3E704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BCF29FDD-162A-20F5-D29E-A44D5E82B6F4}"/>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1- النشر/ البث</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34A1FDC6-F85E-5E2A-84BA-48CCCE3A635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8D14BC71-07FF-E9AF-CEFC-E59EB644FE22}"/>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9F62EBF-A927-3CBA-527E-9CFB0935C1AE}"/>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B6C05FBF-678B-A51E-5F8C-A0D690D2C914}"/>
              </a:ext>
            </a:extLst>
          </p:cNvPr>
          <p:cNvSpPr txBox="1"/>
          <p:nvPr/>
        </p:nvSpPr>
        <p:spPr>
          <a:xfrm>
            <a:off x="3252486" y="1782742"/>
            <a:ext cx="8015000" cy="4208140"/>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 اضمنْ أن القصةَ مُحرَّرَةٌ بشكل جيد. إذ قد يُدمِّرُ المحررون غير الخبراء بالاستقصاء أثر قصة بقَص الحقائق. فكن مستعدَّاً للقتال لما هو مهم، وللتنازل عما ليس مهمَّاً.</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اضمنْ أن القصة مُوضحةٌ فوتوغرافيَّاً وبيانياً بشكل ملائم. فالصور أو الرسوم البيانيَّة الضعيفة أو الغائبة ستجعل القصةَ عصيَّةً على الفهم وأقل جاذبيَّةً.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اضمنْ أن تحمل َ القصةُ عناوينَ جيدةً.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لا تدعْ مُحرِّرَاً يكتب عنواناً يسيء تمثيل عملك أو يُعلنَ شيئاً ليس في القصة.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 قاتل لتحصل على الحد الأقصى من لفت الانتباه والمكان الأفضل في وسيلة الإعلام لقصتك.</a:t>
            </a:r>
          </a:p>
        </p:txBody>
      </p:sp>
      <p:sp>
        <p:nvSpPr>
          <p:cNvPr id="4" name="TextBox 3">
            <a:extLst>
              <a:ext uri="{FF2B5EF4-FFF2-40B4-BE49-F238E27FC236}">
                <a16:creationId xmlns:a16="http://schemas.microsoft.com/office/drawing/2014/main" id="{53B5D64A-4CED-0B79-41D0-A2430CF5C42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D7597E7-D1DC-9592-0D4A-2E994DC1259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194" name="Picture 2" descr="The ABCs of Investigative Reporting | Journalism.co.za">
            <a:extLst>
              <a:ext uri="{FF2B5EF4-FFF2-40B4-BE49-F238E27FC236}">
                <a16:creationId xmlns:a16="http://schemas.microsoft.com/office/drawing/2014/main" id="{BFED034F-4886-3BBF-9DC9-53DB95515E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4125" y="1816563"/>
            <a:ext cx="2438400" cy="4022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57068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D0F219-1B32-8F71-2206-AA77FCF6AB3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4CDF953-9601-C6D3-7ADF-7C81E3E762A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347507FB-48BC-0677-75D3-791058A7DCC1}"/>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2. الدفاع في المنطقة العموميَّة</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DA50B734-A649-C8A5-99A2-F1AAA62034F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0AC3ECDB-15E2-7A96-BEAA-A338FE2E9F31}"/>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4E54F252-7394-BA39-E539-DC874D59FB84}"/>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0E62B9CD-FE5C-F882-E2E7-F1C04AB5DD07}"/>
              </a:ext>
            </a:extLst>
          </p:cNvPr>
          <p:cNvSpPr txBox="1"/>
          <p:nvPr/>
        </p:nvSpPr>
        <p:spPr>
          <a:xfrm>
            <a:off x="942308" y="1933213"/>
            <a:ext cx="10325178" cy="4054251"/>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عندما تُنشر قصتك، أخبر المصادر الصديقة الأساسية، وتأكد من حصولهم على نسخ منها أو وصلات في الإنترنت ليُطلِعوا أصدقاءهم عليها. وافعل الشيء ذاته مع برلمانيين أو شخصيات سياسية مهتمة بالمسألة.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قبيل النشر بقليل، تأكد من استلام زملائك في وسائل الإعلام أو المنظمات غير الحكوميَّة</a:t>
            </a:r>
            <a:r>
              <a:rPr lang="en-US" dirty="0">
                <a:latin typeface="Alexandria" charset="0"/>
                <a:cs typeface="Alexandria" charset="0"/>
              </a:rPr>
              <a:t>NGOs </a:t>
            </a:r>
            <a:r>
              <a:rPr lang="ar-SA" dirty="0">
                <a:latin typeface="Alexandria" charset="0"/>
                <a:cs typeface="Alexandria" charset="0"/>
              </a:rPr>
              <a:t> نسخة عن القصة ووثائق أساس استُشهد بها في القصة. فهم لن يكونوا قادرين على الحصول على هذه الوثائق بأنفسهم في فترة قصيرة، حين يحتاجون إليها، وسيكونون مُتردِّدين في الاستشهاد باستنتاجاتك دون دليل.</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رتِّب مواعيدَ لمناقشة القصة في منتديات جماهيرية (وسائل إعلام أخرى، جامعات، جمعيات مواطنين، إلخ). توقَّع هجمات ِ خصومِك المضادةَ، بناء على ردود أفعالهم إلى الآن (التي قد يكرِّرونها) وجهز قصصاً جديدةً تهدم دفاعاتهم. </a:t>
            </a:r>
          </a:p>
        </p:txBody>
      </p:sp>
      <p:sp>
        <p:nvSpPr>
          <p:cNvPr id="4" name="TextBox 3">
            <a:extLst>
              <a:ext uri="{FF2B5EF4-FFF2-40B4-BE49-F238E27FC236}">
                <a16:creationId xmlns:a16="http://schemas.microsoft.com/office/drawing/2014/main" id="{1099EDB1-024C-FBBD-7E3D-619E7EA37FC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7633F3C-3D9D-9E57-AB27-86B2A703B1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014850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6F516-D1BC-1AE2-D1B3-52217C2A2BB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533B2D6-2421-B446-A72F-CDFB99D830C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42042A9D-74DA-AF45-0FA7-4F176FEA9821}"/>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2. الدفاع في المنطقة العموميَّة</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AC952639-EE75-0391-05C1-454C7F43D83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7A184B9B-443A-B052-5854-1BB896093B35}"/>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E97DC385-E243-E6D9-B6FD-0E7F13662BF6}"/>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9C54F1D3-3CF0-404B-350D-DA3CC5A8A6EF}"/>
              </a:ext>
            </a:extLst>
          </p:cNvPr>
          <p:cNvSpPr txBox="1"/>
          <p:nvPr/>
        </p:nvSpPr>
        <p:spPr>
          <a:xfrm>
            <a:off x="6096000" y="1944792"/>
            <a:ext cx="5171486" cy="2746201"/>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استخدمت آن ماري </a:t>
            </a:r>
            <a:r>
              <a:rPr lang="ar-SA" dirty="0" err="1">
                <a:latin typeface="Alexandria" charset="0"/>
                <a:cs typeface="Alexandria" charset="0"/>
              </a:rPr>
              <a:t>كاستريه</a:t>
            </a:r>
            <a:r>
              <a:rPr lang="ar-SA" dirty="0">
                <a:latin typeface="Alexandria" charset="0"/>
                <a:cs typeface="Alexandria" charset="0"/>
              </a:rPr>
              <a:t> هذا التكنيك بنجاح كبير في فضيحة الدم الملوَّث، وكذلك حنان الكسواني عندما حاول نقيب أصحاب المخابز دحض نتائج تحقيقها في حلقة بث تلفزيوني مباشر. مقابل كل اتهام كانت تخرج الأوراق ونتائج الفحوصات التي أجريت على عينات من العجين، والسناج.</a:t>
            </a:r>
          </a:p>
        </p:txBody>
      </p:sp>
      <p:sp>
        <p:nvSpPr>
          <p:cNvPr id="4" name="TextBox 3">
            <a:extLst>
              <a:ext uri="{FF2B5EF4-FFF2-40B4-BE49-F238E27FC236}">
                <a16:creationId xmlns:a16="http://schemas.microsoft.com/office/drawing/2014/main" id="{230F2857-01E0-845C-07FC-3638514B655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F59083A-8734-E08E-784E-926E5E93B51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218" name="Picture 2" descr="تحقيقات استقصائية أوروبية في خمسة كتب - SIRAJ">
            <a:extLst>
              <a:ext uri="{FF2B5EF4-FFF2-40B4-BE49-F238E27FC236}">
                <a16:creationId xmlns:a16="http://schemas.microsoft.com/office/drawing/2014/main" id="{59CF1EE5-0F71-5F1D-D428-7121C06A9D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437" y="1771274"/>
            <a:ext cx="5199199" cy="41023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52164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880F0-324D-E7C5-2521-3A12FFAA534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367B556-C183-F855-CE8A-CCE1BF1510D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F92DCD97-296F-667A-F20A-0B2B3C5B1A38}"/>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3. الدعم</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0510AD23-16B4-E20E-9139-EDBD8A1AB50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31CE4854-7B15-46B3-C4EF-AA81A7AD52C4}"/>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C05DBD53-A573-799B-BA09-B5F0D29A88B7}"/>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1F67A3DE-488A-DD6C-D2F1-99F1AE91A2D7}"/>
              </a:ext>
            </a:extLst>
          </p:cNvPr>
          <p:cNvSpPr txBox="1"/>
          <p:nvPr/>
        </p:nvSpPr>
        <p:spPr>
          <a:xfrm>
            <a:off x="5312778" y="1863767"/>
            <a:ext cx="5931557" cy="3669531"/>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جهز بياناً صحفيَّاً عن القصة يُوضح ُ استنتاجاتها الأساسية ببضع جمل. وزِّعه على نطاقٍ واسعٍ حين تُنشر القصة.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فَكرْ بنشر القصة، بشكل متزامن، مع وسيلة إعلام غير مُنافسة، في الخارج أو في قطاع إعلامي آخر (مثل أن تكون مطبوعة إذا كنت َ تعمل ُ في راديو أو العكس بالعكس).</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أخبر منتديات الإنترنت أو مجموعات المواطنين ذات الصلة بالقصة بعد نشرها.</a:t>
            </a:r>
          </a:p>
        </p:txBody>
      </p:sp>
      <p:sp>
        <p:nvSpPr>
          <p:cNvPr id="4" name="TextBox 3">
            <a:extLst>
              <a:ext uri="{FF2B5EF4-FFF2-40B4-BE49-F238E27FC236}">
                <a16:creationId xmlns:a16="http://schemas.microsoft.com/office/drawing/2014/main" id="{CA868E96-211A-5B5B-1F7C-16E9B1C006C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84CCC007-8D3D-25FF-1BD8-BF71509D7CC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0242" name="Picture 2" descr="من نحن - وحدة تحقيقات الجزيرة">
            <a:extLst>
              <a:ext uri="{FF2B5EF4-FFF2-40B4-BE49-F238E27FC236}">
                <a16:creationId xmlns:a16="http://schemas.microsoft.com/office/drawing/2014/main" id="{D2A1C657-DD5C-D72B-7188-F5FCEE9090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101" y="1816564"/>
            <a:ext cx="4490081" cy="4078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28576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A7BF3-E307-2F59-B37F-C58D4C0280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7DEED38-98E8-8FA8-B376-C1C01579229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89F30EBB-EB59-217B-3F44-3CA29CE6D460}"/>
              </a:ext>
            </a:extLst>
          </p:cNvPr>
          <p:cNvSpPr txBox="1"/>
          <p:nvPr/>
        </p:nvSpPr>
        <p:spPr>
          <a:xfrm>
            <a:off x="2414023" y="1225187"/>
            <a:ext cx="7823043" cy="400110"/>
          </a:xfrm>
          <a:prstGeom prst="rect">
            <a:avLst/>
          </a:prstGeom>
          <a:noFill/>
        </p:spPr>
        <p:txBody>
          <a:bodyPr wrap="square" rtlCol="0">
            <a:spAutoFit/>
          </a:bodyPr>
          <a:lstStyle/>
          <a:p>
            <a:pPr algn="r" rtl="1"/>
            <a:r>
              <a:rPr lang="ar-SA" sz="2000" b="1" dirty="0">
                <a:solidFill>
                  <a:srgbClr val="C00000"/>
                </a:solidFill>
                <a:latin typeface="Alexandria" charset="0"/>
                <a:cs typeface="Alexandria" charset="0"/>
              </a:rPr>
              <a:t>نيلز هانسن: حزمة نصائح للمشرفين ومسؤولي فرق الاستقصاء</a:t>
            </a:r>
            <a:endParaRPr lang="en-US" sz="20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9B68AFC2-558A-E6C2-9DE6-43391A0F225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67D34BD9-961E-7B37-FAFA-9DB5AE3024D3}"/>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6FE41A7F-CC39-66BD-E84C-8046A199BD28}"/>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27D03E6-5FC1-C8EF-04B3-38EC8C702B20}"/>
              </a:ext>
            </a:extLst>
          </p:cNvPr>
          <p:cNvSpPr txBox="1"/>
          <p:nvPr/>
        </p:nvSpPr>
        <p:spPr>
          <a:xfrm>
            <a:off x="942308" y="1771167"/>
            <a:ext cx="10325178" cy="4208140"/>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تكيّف مع التحديات الصعبة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عليك أن تبني فريقا استقصائيا قويا</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كن موضوعيا ودقيقا خلال جمع الحقائق ومعالجتها</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إذا كنت رئيسا لفريق من الصحفيين الاستقصائيين، يفضل أن تجلس مع الصحفي وتحاوره بفكرته بمنتهى الصرامة لتتأكد من صحتها وتمكنه منها. أثناء هذا النوع من الاجتماعات بين الصحفي ورئيس فريق التحقيقات، يفضل وجود المحرر المسؤول عن التشكيك بالفرضية وبإمكانية تنفيذها وتمكن الصحفي منها، وبهذا فهو يدفع الصحفي لشرح فرضيته بالشكل الأمثل وتجويدها قبل بدأ العمل.</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أثناء مناقشة الفرضية الخاصة بالصحفي، يجب محاولة اكتشاف إذا ما كان هناك أي روابط ضعيفة بين عناصر التحقيق المختلفة، والعمل على تقويتها.</a:t>
            </a:r>
          </a:p>
        </p:txBody>
      </p:sp>
      <p:sp>
        <p:nvSpPr>
          <p:cNvPr id="4" name="TextBox 3">
            <a:extLst>
              <a:ext uri="{FF2B5EF4-FFF2-40B4-BE49-F238E27FC236}">
                <a16:creationId xmlns:a16="http://schemas.microsoft.com/office/drawing/2014/main" id="{8A0439CC-C22F-D36A-A828-DC45197CD68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6B30FDF-5002-81FA-62A6-90BAC30A0E0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456276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4594F-3B4C-9A9F-A625-F329608BE06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CF7AC7D-FA4B-9403-F738-CD11B9A6C59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5" name="Rectangle 4">
            <a:extLst>
              <a:ext uri="{FF2B5EF4-FFF2-40B4-BE49-F238E27FC236}">
                <a16:creationId xmlns:a16="http://schemas.microsoft.com/office/drawing/2014/main" id="{22452C5C-13AA-E203-ADB8-307EA52E800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ED8A2F5C-98E6-E748-E05E-B2E40C13A108}"/>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302013C2-0168-20FD-3BA7-CAB13733E571}"/>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18783258-2FFE-5E95-7BE3-9EE5FC5F7EB3}"/>
              </a:ext>
            </a:extLst>
          </p:cNvPr>
          <p:cNvSpPr txBox="1"/>
          <p:nvPr/>
        </p:nvSpPr>
        <p:spPr>
          <a:xfrm>
            <a:off x="942308" y="1805892"/>
            <a:ext cx="10325178" cy="4124912"/>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يفضل مواجهة المسؤولين مبكرا ببعض الحقائق التي وصل لها التحقيق. بذلك نتفادى مفاجآت غير سارة، وفي ذات الوقت نختبر تفسيراتنا وافتراضاتنا المبدئية، إضافة إلى كون المواجهة المبكرة تمثّل فرصة لكشف كذب المسؤول.</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قبل بدء التحرير، يجب إجراء ما يعرف ب »اجتماع منتصف الطريق»، وهو لقاء يجمع الصحفي بمسؤوله لمعرفة ما إذا كان فعلا على الطريق السليم، بحوزته الوثائق اللازمة وأجرى المقابلات كافة.</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بعد تجهيز النص المبدئي، يجب أن يجري المحرر الذي يلعب دور ما يسمى »التسطير»؛ مراجعة النص المبدئي مع الصحفي وتحريره سطرا بسطر، للتأكد من أن النتائج التي خلص إليها التحقيق كافية، مسندة بوثائق، ثم نتأكد إذا كان ثمة معلومات ناقصة يجب ذكرها.</a:t>
            </a:r>
          </a:p>
          <a:p>
            <a:pPr marL="285750" indent="-285750" algn="just" rtl="1">
              <a:lnSpc>
                <a:spcPts val="3000"/>
              </a:lnSpc>
              <a:spcBef>
                <a:spcPts val="600"/>
              </a:spcBef>
              <a:buFont typeface="Wingdings" pitchFamily="2" charset="2"/>
              <a:buChar char="§"/>
            </a:pPr>
            <a:r>
              <a:rPr lang="ar-SA" sz="1600" dirty="0">
                <a:latin typeface="Alexandria" charset="0"/>
                <a:cs typeface="Alexandria" charset="0"/>
              </a:rPr>
              <a:t>يجب أن يفكر الصحفي في طبيعة الانتقادات التي يمكن ان توجه لمادته قبل النشر، ومحاولة إغلاق الثغرات الممكن أن ينفذ منها المنتقدون للتشكيك بمادته وإضعاف محتواها.</a:t>
            </a:r>
          </a:p>
        </p:txBody>
      </p:sp>
      <p:sp>
        <p:nvSpPr>
          <p:cNvPr id="4" name="TextBox 3">
            <a:extLst>
              <a:ext uri="{FF2B5EF4-FFF2-40B4-BE49-F238E27FC236}">
                <a16:creationId xmlns:a16="http://schemas.microsoft.com/office/drawing/2014/main" id="{EB3D7E83-4E6A-C1D8-B4C0-B1292C97C83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4335CD2-A85E-823E-7CBF-1F3B2F18135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76AAF56-ABEC-DB29-8826-11F500931711}"/>
              </a:ext>
            </a:extLst>
          </p:cNvPr>
          <p:cNvSpPr txBox="1"/>
          <p:nvPr/>
        </p:nvSpPr>
        <p:spPr>
          <a:xfrm>
            <a:off x="2414023" y="1225187"/>
            <a:ext cx="7823043" cy="400110"/>
          </a:xfrm>
          <a:prstGeom prst="rect">
            <a:avLst/>
          </a:prstGeom>
          <a:noFill/>
        </p:spPr>
        <p:txBody>
          <a:bodyPr wrap="square" rtlCol="0">
            <a:spAutoFit/>
          </a:bodyPr>
          <a:lstStyle/>
          <a:p>
            <a:pPr algn="r" rtl="1"/>
            <a:r>
              <a:rPr lang="ar-SA" sz="2000" b="1" dirty="0">
                <a:solidFill>
                  <a:srgbClr val="C00000"/>
                </a:solidFill>
                <a:latin typeface="Alexandria" charset="0"/>
                <a:cs typeface="Alexandria" charset="0"/>
              </a:rPr>
              <a:t>نيلز هانسن: حزمة نصائح للمشرفين ومسؤولي فرق الاستقصاء</a:t>
            </a:r>
            <a:endParaRPr lang="en-US" sz="2000" b="1" dirty="0">
              <a:solidFill>
                <a:srgbClr val="C00000"/>
              </a:solidFill>
              <a:latin typeface="Alexandria" charset="0"/>
              <a:cs typeface="Alexandria" charset="0"/>
            </a:endParaRPr>
          </a:p>
        </p:txBody>
      </p:sp>
    </p:spTree>
    <p:extLst>
      <p:ext uri="{BB962C8B-B14F-4D97-AF65-F5344CB8AC3E}">
        <p14:creationId xmlns:p14="http://schemas.microsoft.com/office/powerpoint/2010/main" val="487558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A5F70-8B68-7848-E489-07487301A54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AA1349A-CB0F-2C73-E5A6-9C89266E4BE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9996015F-3AEE-BD51-8470-FD8B24222976}"/>
              </a:ext>
            </a:extLst>
          </p:cNvPr>
          <p:cNvSpPr txBox="1"/>
          <p:nvPr/>
        </p:nvSpPr>
        <p:spPr>
          <a:xfrm>
            <a:off x="2246406" y="1232590"/>
            <a:ext cx="8464672" cy="400110"/>
          </a:xfrm>
          <a:prstGeom prst="rect">
            <a:avLst/>
          </a:prstGeom>
          <a:noFill/>
        </p:spPr>
        <p:txBody>
          <a:bodyPr wrap="square" rtlCol="0">
            <a:spAutoFit/>
          </a:bodyPr>
          <a:lstStyle/>
          <a:p>
            <a:pPr algn="r" rtl="1"/>
            <a:r>
              <a:rPr lang="ar-SA" sz="2000" b="1" dirty="0">
                <a:solidFill>
                  <a:srgbClr val="C00000"/>
                </a:solidFill>
                <a:latin typeface="Alexandria" charset="0"/>
                <a:cs typeface="Alexandria" charset="0"/>
              </a:rPr>
              <a:t>د. مارك </a:t>
            </a:r>
            <a:r>
              <a:rPr lang="ar-SA" sz="2000" b="1" dirty="0" err="1">
                <a:solidFill>
                  <a:srgbClr val="C00000"/>
                </a:solidFill>
                <a:latin typeface="Alexandria" charset="0"/>
                <a:cs typeface="Alexandria" charset="0"/>
              </a:rPr>
              <a:t>هنتر</a:t>
            </a:r>
            <a:r>
              <a:rPr lang="ar-SA" sz="2000" b="1" dirty="0">
                <a:solidFill>
                  <a:srgbClr val="C00000"/>
                </a:solidFill>
                <a:latin typeface="Alexandria" charset="0"/>
                <a:cs typeface="Alexandria" charset="0"/>
              </a:rPr>
              <a:t> اسأل الصحفي ثلاث أسئلة قبل الموافقة على تحقيقه:</a:t>
            </a:r>
            <a:endParaRPr lang="en-US" sz="20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8A5F8D6F-2452-B0ED-7D5A-753139B1818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5D3B0F9C-5122-B8E3-207F-7C8F1119C008}"/>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D35AAF24-7F17-2F34-AE9F-F9A8C2926D04}"/>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B466A87C-5715-5C14-F338-6C9178281D75}"/>
              </a:ext>
            </a:extLst>
          </p:cNvPr>
          <p:cNvSpPr txBox="1"/>
          <p:nvPr/>
        </p:nvSpPr>
        <p:spPr>
          <a:xfrm>
            <a:off x="942308" y="1805892"/>
            <a:ext cx="10325178" cy="4208140"/>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 </a:t>
            </a:r>
            <a:r>
              <a:rPr lang="ar-SA" dirty="0">
                <a:solidFill>
                  <a:srgbClr val="00B050"/>
                </a:solidFill>
                <a:latin typeface="Alexandria" charset="0"/>
                <a:cs typeface="Alexandria" charset="0"/>
              </a:rPr>
              <a:t>كم تقدر ميزانية عملك؟</a:t>
            </a:r>
          </a:p>
          <a:p>
            <a:pPr marL="285750" indent="-285750" algn="just" rtl="1">
              <a:lnSpc>
                <a:spcPts val="3000"/>
              </a:lnSpc>
              <a:spcBef>
                <a:spcPts val="600"/>
              </a:spcBef>
              <a:buFont typeface="Wingdings" pitchFamily="2" charset="2"/>
              <a:buChar char="§"/>
            </a:pPr>
            <a:r>
              <a:rPr lang="ar-SA" dirty="0">
                <a:solidFill>
                  <a:srgbClr val="00B050"/>
                </a:solidFill>
                <a:latin typeface="Alexandria" charset="0"/>
                <a:cs typeface="Alexandria" charset="0"/>
              </a:rPr>
              <a:t>- متى تتوقع الانتهاء منه؟</a:t>
            </a:r>
          </a:p>
          <a:p>
            <a:pPr marL="285750" indent="-285750" algn="just" rtl="1">
              <a:lnSpc>
                <a:spcPts val="3000"/>
              </a:lnSpc>
              <a:spcBef>
                <a:spcPts val="600"/>
              </a:spcBef>
              <a:buFont typeface="Wingdings" pitchFamily="2" charset="2"/>
              <a:buChar char="§"/>
            </a:pPr>
            <a:r>
              <a:rPr lang="ar-SA" dirty="0">
                <a:solidFill>
                  <a:srgbClr val="00B050"/>
                </a:solidFill>
                <a:latin typeface="Alexandria" charset="0"/>
                <a:cs typeface="Alexandria" charset="0"/>
              </a:rPr>
              <a:t>- ما المردود الذي ستجنيه مؤسستك من هذا التحقيق؟ هل ستزداد نسبة الإعلان وهل سيضيف التحقيق شركاء جدد للمؤسسة؟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يجب العمل على تغيير فكرة الصحفي عن نفسه من مجرد جامع معلومات، وإقناعه أن الأمر يتعلق أيضا ببقاء المؤسسة. على الصحفي أن يحرص على التشبيك مع مؤسسات المجتمع المدني، المنظمات غير الحكومية والمدونين قبل نشر التحقيق ليشكلوا شبكة من الداعمين والمؤازرين لما توصل له التحقيق. </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تاريخ الاستقصاء يقول لنا: «الصحفي المعزول يخسر دائما». ينصح الزملاء ببناء قواعد بيانات من خلال ما يجمعونه من معلومات لتحقيقهم، وعدم التفريط بما حصلوا عليه بمجرد النشر.</a:t>
            </a:r>
          </a:p>
        </p:txBody>
      </p:sp>
      <p:sp>
        <p:nvSpPr>
          <p:cNvPr id="4" name="TextBox 3">
            <a:extLst>
              <a:ext uri="{FF2B5EF4-FFF2-40B4-BE49-F238E27FC236}">
                <a16:creationId xmlns:a16="http://schemas.microsoft.com/office/drawing/2014/main" id="{C155E2EF-5193-C909-48C6-16D1666238F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C6F8EBD-A264-14D1-5318-F9D3BDF89F3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693759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56920-49A7-2738-1EE6-CE95C2DE60F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04D3288-8193-0578-00E2-3D2CBF60D81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2308D312-0414-8EE0-22D0-EE40C663D390}"/>
              </a:ext>
            </a:extLst>
          </p:cNvPr>
          <p:cNvSpPr txBox="1"/>
          <p:nvPr/>
        </p:nvSpPr>
        <p:spPr>
          <a:xfrm>
            <a:off x="2513149" y="1019069"/>
            <a:ext cx="7065342" cy="400110"/>
          </a:xfrm>
          <a:prstGeom prst="rect">
            <a:avLst/>
          </a:prstGeom>
          <a:noFill/>
        </p:spPr>
        <p:txBody>
          <a:bodyPr wrap="square" rtlCol="0">
            <a:spAutoFit/>
          </a:bodyPr>
          <a:lstStyle/>
          <a:p>
            <a:pPr algn="r" rtl="1"/>
            <a:r>
              <a:rPr lang="ar-SA" sz="2000" b="1" dirty="0">
                <a:solidFill>
                  <a:srgbClr val="C00000"/>
                </a:solidFill>
                <a:latin typeface="Alexandria" charset="0"/>
                <a:cs typeface="Alexandria" charset="0"/>
              </a:rPr>
              <a:t>توني ستارك: عن شروط التصوير السري</a:t>
            </a:r>
            <a:endParaRPr lang="en-US" sz="20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D09FE102-7C16-3FBF-F30C-7FE5660E308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1ECB75C3-6355-5A6E-1881-CDE1D676C1F3}"/>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2F0266B9-F99C-6318-5E33-76A4F0B83E72}"/>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DB45D3EA-5908-B46C-A7FB-88C4D5775F10}"/>
              </a:ext>
            </a:extLst>
          </p:cNvPr>
          <p:cNvSpPr txBox="1"/>
          <p:nvPr/>
        </p:nvSpPr>
        <p:spPr>
          <a:xfrm>
            <a:off x="5671594" y="1805892"/>
            <a:ext cx="5595891" cy="3900363"/>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لدى عرض الفيلم المصور بطريقة سرية يجب الإشارة على الشاشة ان التحقيق قد صور بكاميرا مخفية</a:t>
            </a:r>
          </a:p>
          <a:p>
            <a:pPr marL="285750" indent="-285750" algn="just" rtl="1">
              <a:lnSpc>
                <a:spcPts val="3000"/>
              </a:lnSpc>
              <a:spcBef>
                <a:spcPts val="600"/>
              </a:spcBef>
              <a:buFont typeface="Wingdings" pitchFamily="2" charset="2"/>
              <a:buChar char="§"/>
            </a:pPr>
            <a:r>
              <a:rPr lang="ar-SA" dirty="0">
                <a:solidFill>
                  <a:srgbClr val="00B050"/>
                </a:solidFill>
                <a:latin typeface="Alexandria" charset="0"/>
                <a:cs typeface="Alexandria" charset="0"/>
              </a:rPr>
              <a:t>أن تكون قصة آنية متفاعلة</a:t>
            </a:r>
          </a:p>
          <a:p>
            <a:pPr marL="285750" indent="-285750" algn="just" rtl="1">
              <a:lnSpc>
                <a:spcPts val="3000"/>
              </a:lnSpc>
              <a:spcBef>
                <a:spcPts val="600"/>
              </a:spcBef>
              <a:buFont typeface="Wingdings" pitchFamily="2" charset="2"/>
              <a:buChar char="§"/>
            </a:pPr>
            <a:r>
              <a:rPr lang="ar-SA" dirty="0">
                <a:solidFill>
                  <a:srgbClr val="00B050"/>
                </a:solidFill>
                <a:latin typeface="Alexandria" charset="0"/>
                <a:cs typeface="Alexandria" charset="0"/>
              </a:rPr>
              <a:t>ألا تكون مطروقة في وسائل الإعلام</a:t>
            </a:r>
          </a:p>
          <a:p>
            <a:pPr marL="285750" indent="-285750" algn="just" rtl="1">
              <a:lnSpc>
                <a:spcPts val="3000"/>
              </a:lnSpc>
              <a:spcBef>
                <a:spcPts val="600"/>
              </a:spcBef>
              <a:buFont typeface="Wingdings" pitchFamily="2" charset="2"/>
              <a:buChar char="§"/>
            </a:pPr>
            <a:r>
              <a:rPr lang="ar-SA" dirty="0">
                <a:solidFill>
                  <a:srgbClr val="00B050"/>
                </a:solidFill>
                <a:latin typeface="Alexandria" charset="0"/>
                <a:cs typeface="Alexandria" charset="0"/>
              </a:rPr>
              <a:t>تحتوي على جانب إنساني قوي ومهم جدا</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تناقش قضايا لها علاقة بمؤسسات مجتمعية</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مراجعة الأنظمة والقوانين في البلد التي تعمل فيها (فبعض قوانين الدول تعتبر ذلك مرفوضا، فيما لا تنص قوانين أخرى على منع ذلك).</a:t>
            </a:r>
          </a:p>
        </p:txBody>
      </p:sp>
      <p:sp>
        <p:nvSpPr>
          <p:cNvPr id="4" name="TextBox 3">
            <a:extLst>
              <a:ext uri="{FF2B5EF4-FFF2-40B4-BE49-F238E27FC236}">
                <a16:creationId xmlns:a16="http://schemas.microsoft.com/office/drawing/2014/main" id="{60CAA2DA-6D59-447A-8D6F-B05BB5DAB06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3FB2CA9-AA9D-8FAB-E0AB-77177DEAE74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1266" name="Picture 2" descr="3,049 Hidden Video Icons, Logos, Symbols - Free in SVG, PNG, GIF | IconScout">
            <a:extLst>
              <a:ext uri="{FF2B5EF4-FFF2-40B4-BE49-F238E27FC236}">
                <a16:creationId xmlns:a16="http://schemas.microsoft.com/office/drawing/2014/main" id="{1A81B7C5-1458-7CE8-A597-994F89FD6C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684341"/>
            <a:ext cx="4747079" cy="4249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0093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15DD80-DC22-6A70-7247-C9FC0F9949E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F03E3DC-18D4-ED1B-8D78-0B4882FB539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E4B5896D-BC46-4C5A-D29C-4D191FE5449A}"/>
              </a:ext>
            </a:extLst>
          </p:cNvPr>
          <p:cNvSpPr txBox="1"/>
          <p:nvPr/>
        </p:nvSpPr>
        <p:spPr>
          <a:xfrm>
            <a:off x="2513149" y="1019069"/>
            <a:ext cx="3968674" cy="523220"/>
          </a:xfrm>
          <a:prstGeom prst="rect">
            <a:avLst/>
          </a:prstGeom>
          <a:noFill/>
        </p:spPr>
        <p:txBody>
          <a:bodyPr wrap="square" rtlCol="0">
            <a:spAutoFit/>
          </a:bodyPr>
          <a:lstStyle/>
          <a:p>
            <a:pPr algn="r" rtl="1"/>
            <a:r>
              <a:rPr lang="ar-SA" sz="2800" b="1" dirty="0">
                <a:solidFill>
                  <a:srgbClr val="C00000"/>
                </a:solidFill>
                <a:latin typeface="Alexandria" charset="0"/>
                <a:cs typeface="Alexandria" charset="0"/>
              </a:rPr>
              <a:t>نماذج عمل</a:t>
            </a:r>
            <a:endParaRPr lang="en-US" sz="28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5113DC4F-7D30-D293-BEC7-CD9A872D881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13BB53AA-0F54-499B-0029-008E5D14C8E4}"/>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090DE5ED-EDC7-BB1E-B64C-FBAC56FF92D5}"/>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8D7EEC03-7A2D-E002-3112-58CDF70F8C10}"/>
              </a:ext>
            </a:extLst>
          </p:cNvPr>
          <p:cNvSpPr txBox="1"/>
          <p:nvPr/>
        </p:nvSpPr>
        <p:spPr>
          <a:xfrm>
            <a:off x="6682032" y="2581396"/>
            <a:ext cx="4585453" cy="2367828"/>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sz="2000" dirty="0">
                <a:latin typeface="Alexandria" charset="0"/>
                <a:cs typeface="Alexandria" charset="0"/>
              </a:rPr>
              <a:t>لقراءة كافة التحقيقات المتلفزة والمقروءة والمسموعة التي أنجزت في شبكة أريج في دول الانتشار منذ انطلاق الشبكة في عام 2005 مراجعة موقع أريج الالكتروني (</a:t>
            </a:r>
            <a:r>
              <a:rPr lang="en-US" sz="2000" dirty="0" err="1">
                <a:latin typeface="Alexandria" charset="0"/>
                <a:cs typeface="Alexandria" charset="0"/>
              </a:rPr>
              <a:t>www.arij.net</a:t>
            </a:r>
            <a:r>
              <a:rPr lang="en-US" sz="2000" dirty="0">
                <a:latin typeface="Alexandria" charset="0"/>
                <a:cs typeface="Alexandria" charset="0"/>
              </a:rPr>
              <a:t>).</a:t>
            </a:r>
            <a:endParaRPr lang="ar-SA" sz="2000" dirty="0">
              <a:latin typeface="Alexandria" charset="0"/>
              <a:cs typeface="Alexandria" charset="0"/>
            </a:endParaRPr>
          </a:p>
        </p:txBody>
      </p:sp>
      <p:sp>
        <p:nvSpPr>
          <p:cNvPr id="4" name="TextBox 3">
            <a:extLst>
              <a:ext uri="{FF2B5EF4-FFF2-40B4-BE49-F238E27FC236}">
                <a16:creationId xmlns:a16="http://schemas.microsoft.com/office/drawing/2014/main" id="{BE120E09-361B-8947-06A4-5A49EAD4C0D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E9C4193C-6FC1-54C9-6D9F-A3C859DC25C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E68FF30F-6AAA-75F4-C609-B14CDBDE86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7489" y="1717219"/>
            <a:ext cx="5664334" cy="4205385"/>
          </a:xfrm>
          <a:prstGeom prst="rect">
            <a:avLst/>
          </a:prstGeom>
        </p:spPr>
      </p:pic>
    </p:spTree>
    <p:extLst>
      <p:ext uri="{BB962C8B-B14F-4D97-AF65-F5344CB8AC3E}">
        <p14:creationId xmlns:p14="http://schemas.microsoft.com/office/powerpoint/2010/main" val="18797246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E537A-FA66-C6ED-2BBA-75383DC4A1E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82C1D14-CAEA-2BA8-8799-6846F9FCC00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2A215CD9-B170-0850-3675-7E2CAE3A15F9}"/>
              </a:ext>
            </a:extLst>
          </p:cNvPr>
          <p:cNvSpPr txBox="1"/>
          <p:nvPr/>
        </p:nvSpPr>
        <p:spPr>
          <a:xfrm>
            <a:off x="2513149" y="1019069"/>
            <a:ext cx="7065342"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وفي الختام</a:t>
            </a:r>
            <a:endParaRPr lang="en-US" sz="2400" b="1" dirty="0">
              <a:solidFill>
                <a:srgbClr val="C00000"/>
              </a:solidFill>
              <a:latin typeface="Alexandria" charset="0"/>
              <a:cs typeface="Alexandria" charset="0"/>
            </a:endParaRPr>
          </a:p>
        </p:txBody>
      </p:sp>
      <p:sp>
        <p:nvSpPr>
          <p:cNvPr id="5" name="Rectangle 4">
            <a:extLst>
              <a:ext uri="{FF2B5EF4-FFF2-40B4-BE49-F238E27FC236}">
                <a16:creationId xmlns:a16="http://schemas.microsoft.com/office/drawing/2014/main" id="{58A4F196-2161-0ACF-80BA-A9437BFCD95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sp>
        <p:nvSpPr>
          <p:cNvPr id="6" name="TextBox 5">
            <a:extLst>
              <a:ext uri="{FF2B5EF4-FFF2-40B4-BE49-F238E27FC236}">
                <a16:creationId xmlns:a16="http://schemas.microsoft.com/office/drawing/2014/main" id="{B56171BD-2CAC-8CF3-EABB-3EA9EAF7C420}"/>
              </a:ext>
            </a:extLst>
          </p:cNvPr>
          <p:cNvSpPr txBox="1"/>
          <p:nvPr/>
        </p:nvSpPr>
        <p:spPr>
          <a:xfrm>
            <a:off x="1052790"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D03EB80-9F27-9BB9-D32B-228559413BE2}"/>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707DA91C-C1BE-5D0B-C461-87DF6CB81524}"/>
              </a:ext>
            </a:extLst>
          </p:cNvPr>
          <p:cNvSpPr txBox="1"/>
          <p:nvPr/>
        </p:nvSpPr>
        <p:spPr>
          <a:xfrm>
            <a:off x="4328931" y="1863767"/>
            <a:ext cx="6926980" cy="3977307"/>
          </a:xfrm>
          <a:prstGeom prst="rect">
            <a:avLst/>
          </a:prstGeom>
          <a:noFill/>
        </p:spPr>
        <p:txBody>
          <a:bodyPr wrap="square" rtlCol="0">
            <a:spAutoFit/>
          </a:bodyPr>
          <a:lstStyle/>
          <a:p>
            <a:pPr marL="285750" indent="-285750" algn="just" rtl="1">
              <a:lnSpc>
                <a:spcPts val="3000"/>
              </a:lnSpc>
              <a:spcBef>
                <a:spcPts val="600"/>
              </a:spcBef>
              <a:buFont typeface="Wingdings" pitchFamily="2" charset="2"/>
              <a:buChar char="§"/>
            </a:pPr>
            <a:r>
              <a:rPr lang="ar-SA" dirty="0">
                <a:latin typeface="Alexandria" charset="0"/>
                <a:cs typeface="Alexandria" charset="0"/>
              </a:rPr>
              <a:t>سواءً ظهرت قصتك في وسيلة إعلامية كبيرة أو صغيرة، تأكد أن تلاحظها الجهات التي تُعد القصة مهمَّةً بالنسبة لها. فإذا لم تُحقق نتائج أخرى، فسيشعرون على الأقل أن شخصاً ما اهتم َّ بقصتهم وحاول تسليط الضوء عليها بهدف تحسين الوضع القائم.</a:t>
            </a:r>
          </a:p>
          <a:p>
            <a:pPr marL="285750" indent="-285750" algn="just" rtl="1">
              <a:lnSpc>
                <a:spcPts val="3000"/>
              </a:lnSpc>
              <a:spcBef>
                <a:spcPts val="600"/>
              </a:spcBef>
              <a:buFont typeface="Wingdings" pitchFamily="2" charset="2"/>
              <a:buChar char="§"/>
            </a:pPr>
            <a:r>
              <a:rPr lang="ar-SA" dirty="0">
                <a:latin typeface="Alexandria" charset="0"/>
                <a:cs typeface="Alexandria" charset="0"/>
              </a:rPr>
              <a:t>خذْ وقتك وتمتَّع بردود الفعل على عملك. استمعْ للنقد، واستفدْ منه. سيعامُلُك بعض ُ الناس كنجم: استخدام أسلوب الافتراض كأساس للقصة التي تود بحثها. وفي حالات أخرى قدمت وسائل إعلام منافسة عرض عمل مثير للانتقال إليها بهدف نشر ثقافة الصحافة الاستقصائية. وأين ما حللت، خذْ طرق عملك المنهجية معك، وستنجح. </a:t>
            </a:r>
          </a:p>
        </p:txBody>
      </p:sp>
      <p:sp>
        <p:nvSpPr>
          <p:cNvPr id="4" name="TextBox 3">
            <a:extLst>
              <a:ext uri="{FF2B5EF4-FFF2-40B4-BE49-F238E27FC236}">
                <a16:creationId xmlns:a16="http://schemas.microsoft.com/office/drawing/2014/main" id="{43C04219-CA0D-7A18-FA8F-A377F888E3F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432038DE-5A7E-7C90-7D25-2510B74B8B2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12290" name="Picture 2" descr="Conclusion - Free technology icons">
            <a:extLst>
              <a:ext uri="{FF2B5EF4-FFF2-40B4-BE49-F238E27FC236}">
                <a16:creationId xmlns:a16="http://schemas.microsoft.com/office/drawing/2014/main" id="{2420212B-5545-2FA5-A0E2-ADFFCC236E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425" y="1848111"/>
            <a:ext cx="3545692" cy="4060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3194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7FC0A6-9E12-2F34-3B8C-C25FC899BE3A}"/>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F8EEDCE-B042-563C-A61D-91B4CF62A403}"/>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DCD34407-BA0E-21ED-D9C1-297ABC80FB6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C0724DA1-7D00-9E58-C837-E989E97DA8A8}"/>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03D0A1CE-3B0E-7A8F-AD53-0E9FD80FCE6A}"/>
              </a:ext>
            </a:extLst>
          </p:cNvPr>
          <p:cNvSpPr txBox="1"/>
          <p:nvPr/>
        </p:nvSpPr>
        <p:spPr>
          <a:xfrm>
            <a:off x="4689257" y="1412953"/>
            <a:ext cx="6952615" cy="461665"/>
          </a:xfrm>
          <a:prstGeom prst="rect">
            <a:avLst/>
          </a:prstGeom>
          <a:noFill/>
        </p:spPr>
        <p:txBody>
          <a:bodyPr wrap="square" rtlCol="0">
            <a:spAutoFit/>
          </a:bodyPr>
          <a:lstStyle/>
          <a:p>
            <a:pPr algn="r" rtl="1"/>
            <a:r>
              <a:rPr lang="ar-SA" sz="2400" b="1" dirty="0">
                <a:solidFill>
                  <a:srgbClr val="C00000"/>
                </a:solidFill>
                <a:latin typeface="Alexandria" charset="0"/>
                <a:cs typeface="Alexandria" charset="0"/>
              </a:rPr>
              <a:t>خاتمة وملخص بالنقاط الرئيسية في المحاضرة</a:t>
            </a:r>
            <a:endParaRPr lang="en-US" sz="2400" b="1" dirty="0">
              <a:solidFill>
                <a:srgbClr val="C00000"/>
              </a:solidFill>
              <a:latin typeface="Alexandria" charset="0"/>
              <a:cs typeface="Alexandria" charset="0"/>
            </a:endParaRPr>
          </a:p>
        </p:txBody>
      </p:sp>
      <p:sp>
        <p:nvSpPr>
          <p:cNvPr id="28" name="Rectangle 27">
            <a:extLst>
              <a:ext uri="{FF2B5EF4-FFF2-40B4-BE49-F238E27FC236}">
                <a16:creationId xmlns:a16="http://schemas.microsoft.com/office/drawing/2014/main" id="{BCD99593-458A-2516-9974-F3622DAA7999}"/>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28F72F5E-A499-086F-B7F0-A413EEDFD88B}"/>
              </a:ext>
            </a:extLst>
          </p:cNvPr>
          <p:cNvSpPr txBox="1"/>
          <p:nvPr/>
        </p:nvSpPr>
        <p:spPr>
          <a:xfrm>
            <a:off x="4689257" y="2037829"/>
            <a:ext cx="6862276" cy="3130922"/>
          </a:xfrm>
          <a:prstGeom prst="rect">
            <a:avLst/>
          </a:prstGeom>
          <a:noFill/>
        </p:spPr>
        <p:txBody>
          <a:bodyPr wrap="square" rtlCol="0">
            <a:spAutoFit/>
          </a:bodyPr>
          <a:lstStyle/>
          <a:p>
            <a:pPr marL="285750" indent="-285750" algn="r" rtl="1">
              <a:lnSpc>
                <a:spcPts val="3000"/>
              </a:lnSpc>
              <a:spcBef>
                <a:spcPts val="600"/>
              </a:spcBef>
              <a:buFont typeface="Wingdings" pitchFamily="2" charset="2"/>
              <a:buChar char="§"/>
            </a:pPr>
            <a:r>
              <a:rPr lang="ar-SA" dirty="0">
                <a:latin typeface="Alexandria" charset="0"/>
                <a:cs typeface="Alexandria" charset="0"/>
              </a:rPr>
              <a:t>مراقبة النوعيَّة/ الجودة لنتأكد من أن القصة صحيحة.</a:t>
            </a:r>
          </a:p>
          <a:p>
            <a:pPr marL="285750" indent="-285750" algn="r" rtl="1">
              <a:lnSpc>
                <a:spcPts val="3000"/>
              </a:lnSpc>
              <a:spcBef>
                <a:spcPts val="600"/>
              </a:spcBef>
              <a:buFont typeface="Wingdings" pitchFamily="2" charset="2"/>
              <a:buChar char="§"/>
            </a:pPr>
            <a:r>
              <a:rPr lang="ar-SA" dirty="0">
                <a:latin typeface="Alexandria" charset="0"/>
                <a:cs typeface="Alexandria" charset="0"/>
              </a:rPr>
              <a:t>نشرُ القصة، ودعمها والدفاع عنها</a:t>
            </a:r>
          </a:p>
          <a:p>
            <a:pPr marL="285750" indent="-285750" algn="r" rtl="1">
              <a:lnSpc>
                <a:spcPts val="3000"/>
              </a:lnSpc>
              <a:spcBef>
                <a:spcPts val="600"/>
              </a:spcBef>
              <a:buFont typeface="Wingdings" pitchFamily="2" charset="2"/>
              <a:buChar char="§"/>
            </a:pPr>
            <a:r>
              <a:rPr lang="ar-SA" dirty="0">
                <a:latin typeface="Alexandria" charset="0"/>
                <a:cs typeface="Alexandria" charset="0"/>
              </a:rPr>
              <a:t>نيلز هانسن: حزمة نصائح للمشرفين ومسؤولي فرق الاستقصاء</a:t>
            </a:r>
          </a:p>
          <a:p>
            <a:pPr marL="285750" indent="-285750" algn="r" rtl="1">
              <a:lnSpc>
                <a:spcPts val="3000"/>
              </a:lnSpc>
              <a:spcBef>
                <a:spcPts val="600"/>
              </a:spcBef>
              <a:buFont typeface="Wingdings" pitchFamily="2" charset="2"/>
              <a:buChar char="§"/>
            </a:pPr>
            <a:r>
              <a:rPr lang="ar-SA" dirty="0">
                <a:latin typeface="Alexandria" charset="0"/>
                <a:cs typeface="Alexandria" charset="0"/>
              </a:rPr>
              <a:t>د. مارك </a:t>
            </a:r>
            <a:r>
              <a:rPr lang="ar-SA" dirty="0" err="1">
                <a:latin typeface="Alexandria" charset="0"/>
                <a:cs typeface="Alexandria" charset="0"/>
              </a:rPr>
              <a:t>هنتر</a:t>
            </a:r>
            <a:r>
              <a:rPr lang="ar-SA" dirty="0">
                <a:latin typeface="Alexandria" charset="0"/>
                <a:cs typeface="Alexandria" charset="0"/>
              </a:rPr>
              <a:t> اسأل الصحفي ثلاث أسئلة قبل الموافقة على تحقيقه</a:t>
            </a:r>
          </a:p>
          <a:p>
            <a:pPr marL="285750" indent="-285750" algn="r" rtl="1">
              <a:lnSpc>
                <a:spcPts val="3000"/>
              </a:lnSpc>
              <a:spcBef>
                <a:spcPts val="600"/>
              </a:spcBef>
              <a:buFont typeface="Wingdings" pitchFamily="2" charset="2"/>
              <a:buChar char="§"/>
            </a:pPr>
            <a:r>
              <a:rPr lang="ar-SA" dirty="0">
                <a:latin typeface="Alexandria" charset="0"/>
                <a:cs typeface="Alexandria" charset="0"/>
              </a:rPr>
              <a:t>توني ستارك: عن شروط التصوير السري</a:t>
            </a:r>
          </a:p>
          <a:p>
            <a:pPr marL="285750" indent="-285750" algn="r" rtl="1">
              <a:lnSpc>
                <a:spcPts val="3000"/>
              </a:lnSpc>
              <a:spcBef>
                <a:spcPts val="600"/>
              </a:spcBef>
              <a:buFont typeface="Wingdings" pitchFamily="2" charset="2"/>
              <a:buChar char="§"/>
            </a:pPr>
            <a:r>
              <a:rPr lang="ar-SA" dirty="0">
                <a:latin typeface="Alexandria" charset="0"/>
                <a:cs typeface="Alexandria" charset="0"/>
              </a:rPr>
              <a:t>نماذج عمل</a:t>
            </a:r>
          </a:p>
        </p:txBody>
      </p:sp>
      <p:sp>
        <p:nvSpPr>
          <p:cNvPr id="32" name="Rectangle 31">
            <a:extLst>
              <a:ext uri="{FF2B5EF4-FFF2-40B4-BE49-F238E27FC236}">
                <a16:creationId xmlns:a16="http://schemas.microsoft.com/office/drawing/2014/main" id="{2BA73518-690B-D38E-FBA2-2CE1E506FC5E}"/>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E8443A93-2927-C328-ABE0-212EBC431F5C}"/>
              </a:ext>
            </a:extLst>
          </p:cNvPr>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Lecture</a:t>
            </a:r>
          </a:p>
        </p:txBody>
      </p:sp>
      <p:sp>
        <p:nvSpPr>
          <p:cNvPr id="34" name="TextBox 33">
            <a:extLst>
              <a:ext uri="{FF2B5EF4-FFF2-40B4-BE49-F238E27FC236}">
                <a16:creationId xmlns:a16="http://schemas.microsoft.com/office/drawing/2014/main" id="{A6635204-6697-64FA-CA94-974857AD0226}"/>
              </a:ext>
            </a:extLst>
          </p:cNvPr>
          <p:cNvSpPr txBox="1"/>
          <p:nvPr/>
        </p:nvSpPr>
        <p:spPr>
          <a:xfrm>
            <a:off x="3571580" y="1599946"/>
            <a:ext cx="819100"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3" name="TextBox 2">
            <a:extLst>
              <a:ext uri="{FF2B5EF4-FFF2-40B4-BE49-F238E27FC236}">
                <a16:creationId xmlns:a16="http://schemas.microsoft.com/office/drawing/2014/main" id="{51A9A67E-1B87-1654-B395-3DAEB593DE9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CE964ED-0D2F-3ED6-C37D-C3FBD78EF1C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5894281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2513150" y="1019069"/>
            <a:ext cx="6351450" cy="523220"/>
          </a:xfrm>
          <a:prstGeom prst="rect">
            <a:avLst/>
          </a:prstGeom>
          <a:noFill/>
        </p:spPr>
        <p:txBody>
          <a:bodyPr wrap="square" rtlCol="0">
            <a:spAutoFit/>
          </a:bodyPr>
          <a:lstStyle/>
          <a:p>
            <a:pPr marL="0" algn="r" defTabSz="914400" rtl="1" eaLnBrk="1" latinLnBrk="0" hangingPunct="1"/>
            <a:r>
              <a:rPr lang="ar-SA" sz="2800" b="1" dirty="0">
                <a:solidFill>
                  <a:srgbClr val="00B0F0"/>
                </a:solidFill>
                <a:latin typeface="Alexandria" charset="0"/>
                <a:cs typeface="Alexandria" charset="0"/>
              </a:rPr>
              <a:t>مصادر ومراجع المحاضرة للاستزادة</a:t>
            </a:r>
            <a:endParaRPr lang="en-US" sz="2800" b="1" dirty="0">
              <a:solidFill>
                <a:srgbClr val="00B0F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70517" y="975974"/>
            <a:ext cx="1117454"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p:cNvSpPr txBox="1"/>
          <p:nvPr/>
        </p:nvSpPr>
        <p:spPr>
          <a:xfrm>
            <a:off x="847494" y="2030771"/>
            <a:ext cx="10314878" cy="3900363"/>
          </a:xfrm>
          <a:prstGeom prst="rect">
            <a:avLst/>
          </a:prstGeom>
          <a:noFill/>
        </p:spPr>
        <p:txBody>
          <a:bodyPr wrap="square" rtlCol="0">
            <a:spAutoFit/>
          </a:bodyPr>
          <a:lstStyle/>
          <a:p>
            <a:pPr marR="0" lvl="0" indent="-457200" algn="just" rtl="1">
              <a:lnSpc>
                <a:spcPts val="3000"/>
              </a:lnSpc>
              <a:spcBef>
                <a:spcPts val="1200"/>
              </a:spcBef>
              <a:spcAft>
                <a:spcPts val="0"/>
              </a:spcAft>
            </a:pPr>
            <a:r>
              <a:rPr lang="ar-SA" kern="100" dirty="0">
                <a:effectLst/>
                <a:latin typeface="Alexandria" pitchFamily="2" charset="-78"/>
                <a:ea typeface="Aptos" panose="020B0004020202020204" pitchFamily="34" charset="0"/>
                <a:cs typeface="Alexandria" pitchFamily="2" charset="-78"/>
              </a:rPr>
              <a:t>1. دراز، </a:t>
            </a:r>
            <a:r>
              <a:rPr lang="ar-SA" kern="100" dirty="0" err="1">
                <a:effectLst/>
                <a:latin typeface="Alexandria" pitchFamily="2" charset="-78"/>
                <a:ea typeface="Aptos" panose="020B0004020202020204" pitchFamily="34" charset="0"/>
                <a:cs typeface="Alexandria" pitchFamily="2" charset="-78"/>
              </a:rPr>
              <a:t>ش</a:t>
            </a:r>
            <a:r>
              <a:rPr lang="ar-SA" kern="100" dirty="0">
                <a:effectLst/>
                <a:latin typeface="Alexandria" pitchFamily="2" charset="-78"/>
                <a:ea typeface="Aptos" panose="020B0004020202020204" pitchFamily="34" charset="0"/>
                <a:cs typeface="Alexandria" pitchFamily="2" charset="-78"/>
              </a:rPr>
              <a:t>. </a:t>
            </a:r>
            <a:r>
              <a:rPr lang="ar-SA" kern="100" dirty="0" err="1">
                <a:effectLst/>
                <a:latin typeface="Alexandria" pitchFamily="2" charset="-78"/>
                <a:ea typeface="Aptos" panose="020B0004020202020204" pitchFamily="34" charset="0"/>
                <a:cs typeface="Alexandria" pitchFamily="2" charset="-78"/>
              </a:rPr>
              <a:t>ر</a:t>
            </a:r>
            <a:r>
              <a:rPr lang="ar-SA" kern="100" dirty="0">
                <a:effectLst/>
                <a:latin typeface="Alexandria" pitchFamily="2" charset="-78"/>
                <a:ea typeface="Aptos" panose="020B0004020202020204" pitchFamily="34" charset="0"/>
                <a:cs typeface="Alexandria" pitchFamily="2" charset="-78"/>
              </a:rPr>
              <a:t>. </a:t>
            </a:r>
            <a:r>
              <a:rPr lang="ar-SA" kern="100" dirty="0" err="1">
                <a:effectLst/>
                <a:latin typeface="Alexandria" pitchFamily="2" charset="-78"/>
                <a:ea typeface="Aptos" panose="020B0004020202020204" pitchFamily="34" charset="0"/>
                <a:cs typeface="Alexandria" pitchFamily="2" charset="-78"/>
              </a:rPr>
              <a:t>أ</a:t>
            </a:r>
            <a:r>
              <a:rPr lang="ar-SA" kern="100" dirty="0">
                <a:effectLst/>
                <a:latin typeface="Alexandria" pitchFamily="2" charset="-78"/>
                <a:ea typeface="Aptos" panose="020B0004020202020204" pitchFamily="34" charset="0"/>
                <a:cs typeface="Alexandria" pitchFamily="2" charset="-78"/>
              </a:rPr>
              <a:t>. </a:t>
            </a:r>
            <a:r>
              <a:rPr lang="ar-SA" kern="100" dirty="0" err="1">
                <a:effectLst/>
                <a:latin typeface="Alexandria" pitchFamily="2" charset="-78"/>
                <a:ea typeface="Aptos" panose="020B0004020202020204" pitchFamily="34" charset="0"/>
                <a:cs typeface="Alexandria" pitchFamily="2" charset="-78"/>
              </a:rPr>
              <a:t>م</a:t>
            </a:r>
            <a:r>
              <a:rPr lang="ar-SA" kern="100" dirty="0">
                <a:effectLst/>
                <a:latin typeface="Alexandria" pitchFamily="2" charset="-78"/>
                <a:ea typeface="Aptos" panose="020B0004020202020204" pitchFamily="34" charset="0"/>
                <a:cs typeface="Alexandria" pitchFamily="2" charset="-78"/>
              </a:rPr>
              <a:t>. (2024). معالجة الصحافة الاستقصائية في الصحف الخاصة للقضايا العامة‎ "دراسة تحليلية". مجلة كلية الآداب، 70(70)، 333-350. </a:t>
            </a:r>
            <a:r>
              <a:rPr lang="en-US" kern="100" dirty="0">
                <a:effectLst/>
                <a:latin typeface="Alexandria" pitchFamily="2" charset="-78"/>
                <a:ea typeface="Aptos" panose="020B0004020202020204" pitchFamily="34" charset="0"/>
                <a:cs typeface="Alexandria" pitchFamily="2" charset="-78"/>
              </a:rPr>
              <a:t>https://</a:t>
            </a:r>
            <a:r>
              <a:rPr lang="en-US" kern="100" dirty="0" err="1">
                <a:effectLst/>
                <a:latin typeface="Alexandria" pitchFamily="2" charset="-78"/>
                <a:ea typeface="Aptos" panose="020B0004020202020204" pitchFamily="34" charset="0"/>
                <a:cs typeface="Alexandria" pitchFamily="2" charset="-78"/>
              </a:rPr>
              <a:t>doi.org</a:t>
            </a:r>
            <a:r>
              <a:rPr lang="en-US" kern="100" dirty="0">
                <a:effectLst/>
                <a:latin typeface="Alexandria" pitchFamily="2" charset="-78"/>
                <a:ea typeface="Aptos" panose="020B0004020202020204" pitchFamily="34" charset="0"/>
                <a:cs typeface="Alexandria" pitchFamily="2" charset="-78"/>
              </a:rPr>
              <a:t>/10.21608/bfa.2024.328845</a:t>
            </a:r>
          </a:p>
          <a:p>
            <a:pPr marR="0" lvl="0" indent="-457200" algn="just" rtl="1">
              <a:lnSpc>
                <a:spcPts val="3000"/>
              </a:lnSpc>
              <a:spcBef>
                <a:spcPts val="1200"/>
              </a:spcBef>
              <a:spcAft>
                <a:spcPts val="0"/>
              </a:spcAft>
            </a:pPr>
            <a:r>
              <a:rPr lang="ar-SA" kern="100" dirty="0">
                <a:effectLst/>
                <a:latin typeface="Alexandria" pitchFamily="2" charset="-78"/>
                <a:ea typeface="Aptos" panose="020B0004020202020204" pitchFamily="34" charset="0"/>
                <a:cs typeface="Alexandria" pitchFamily="2" charset="-78"/>
              </a:rPr>
              <a:t>2. صاوي. </a:t>
            </a:r>
            <a:r>
              <a:rPr lang="ar-SA" kern="100" dirty="0" err="1">
                <a:effectLst/>
                <a:latin typeface="Alexandria" pitchFamily="2" charset="-78"/>
                <a:ea typeface="Aptos" panose="020B0004020202020204" pitchFamily="34" charset="0"/>
                <a:cs typeface="Alexandria" pitchFamily="2" charset="-78"/>
              </a:rPr>
              <a:t>أ</a:t>
            </a:r>
            <a:r>
              <a:rPr lang="ar-SA" kern="100" dirty="0">
                <a:effectLst/>
                <a:latin typeface="Alexandria" pitchFamily="2" charset="-78"/>
                <a:ea typeface="Aptos" panose="020B0004020202020204" pitchFamily="34" charset="0"/>
                <a:cs typeface="Alexandria" pitchFamily="2" charset="-78"/>
              </a:rPr>
              <a:t>. (2023). الصحافة الاستقصائية في زمن الذكاء الاصطناعي. العلا للنشر والتوزيع</a:t>
            </a:r>
          </a:p>
          <a:p>
            <a:pPr marR="0" lvl="0" indent="-457200" algn="just" rtl="1">
              <a:lnSpc>
                <a:spcPts val="3000"/>
              </a:lnSpc>
              <a:spcBef>
                <a:spcPts val="1200"/>
              </a:spcBef>
              <a:spcAft>
                <a:spcPts val="0"/>
              </a:spcAft>
            </a:pPr>
            <a:r>
              <a:rPr lang="ar-SA" kern="100" dirty="0">
                <a:effectLst/>
                <a:latin typeface="Alexandria" pitchFamily="2" charset="-78"/>
                <a:ea typeface="Aptos" panose="020B0004020202020204" pitchFamily="34" charset="0"/>
                <a:cs typeface="Alexandria" pitchFamily="2" charset="-78"/>
              </a:rPr>
              <a:t>3. الدليمي، </a:t>
            </a:r>
            <a:r>
              <a:rPr lang="ar-SA" kern="100" dirty="0" err="1">
                <a:effectLst/>
                <a:latin typeface="Alexandria" pitchFamily="2" charset="-78"/>
                <a:ea typeface="Aptos" panose="020B0004020202020204" pitchFamily="34" charset="0"/>
                <a:cs typeface="Alexandria" pitchFamily="2" charset="-78"/>
              </a:rPr>
              <a:t>ع</a:t>
            </a:r>
            <a:r>
              <a:rPr lang="ar-SA" kern="100" dirty="0">
                <a:effectLst/>
                <a:latin typeface="Alexandria" pitchFamily="2" charset="-78"/>
                <a:ea typeface="Aptos" panose="020B0004020202020204" pitchFamily="34" charset="0"/>
                <a:cs typeface="Alexandria" pitchFamily="2" charset="-78"/>
              </a:rPr>
              <a:t>. </a:t>
            </a:r>
            <a:r>
              <a:rPr lang="ar-SA" kern="100" dirty="0" err="1">
                <a:effectLst/>
                <a:latin typeface="Alexandria" pitchFamily="2" charset="-78"/>
                <a:ea typeface="Aptos" panose="020B0004020202020204" pitchFamily="34" charset="0"/>
                <a:cs typeface="Alexandria" pitchFamily="2" charset="-78"/>
              </a:rPr>
              <a:t>م</a:t>
            </a:r>
            <a:r>
              <a:rPr lang="ar-SA" kern="100" dirty="0">
                <a:effectLst/>
                <a:latin typeface="Alexandria" pitchFamily="2" charset="-78"/>
                <a:ea typeface="Aptos" panose="020B0004020202020204" pitchFamily="34" charset="0"/>
                <a:cs typeface="Alexandria" pitchFamily="2" charset="-78"/>
              </a:rPr>
              <a:t>. (2019). الصحافة الاستقصائية. اليازوري للنشر والتوزيع</a:t>
            </a:r>
          </a:p>
          <a:p>
            <a:pPr marR="0" lvl="0" indent="-457200" algn="just" rtl="1">
              <a:lnSpc>
                <a:spcPts val="3000"/>
              </a:lnSpc>
              <a:spcBef>
                <a:spcPts val="1200"/>
              </a:spcBef>
              <a:spcAft>
                <a:spcPts val="0"/>
              </a:spcAft>
            </a:pPr>
            <a:r>
              <a:rPr lang="ar-SA" kern="100" dirty="0">
                <a:effectLst/>
                <a:latin typeface="Alexandria" pitchFamily="2" charset="-78"/>
                <a:ea typeface="Aptos" panose="020B0004020202020204" pitchFamily="34" charset="0"/>
                <a:cs typeface="Alexandria" pitchFamily="2" charset="-78"/>
              </a:rPr>
              <a:t>4. غرابة، ه. </a:t>
            </a:r>
            <a:r>
              <a:rPr lang="ar-SA" kern="100" dirty="0" err="1">
                <a:effectLst/>
                <a:latin typeface="Alexandria" pitchFamily="2" charset="-78"/>
                <a:ea typeface="Aptos" panose="020B0004020202020204" pitchFamily="34" charset="0"/>
                <a:cs typeface="Alexandria" pitchFamily="2" charset="-78"/>
              </a:rPr>
              <a:t>ح</a:t>
            </a:r>
            <a:r>
              <a:rPr lang="ar-SA" kern="100" dirty="0">
                <a:effectLst/>
                <a:latin typeface="Alexandria" pitchFamily="2" charset="-78"/>
                <a:ea typeface="Aptos" panose="020B0004020202020204" pitchFamily="34" charset="0"/>
                <a:cs typeface="Alexandria" pitchFamily="2" charset="-78"/>
              </a:rPr>
              <a:t>. (2019). التغطية الاستقصائية لقضايا الواقع المعاصر. العربي للنشر والتوزيع</a:t>
            </a:r>
          </a:p>
          <a:p>
            <a:pPr marR="0" lvl="0" indent="-457200" algn="just" rtl="1">
              <a:lnSpc>
                <a:spcPts val="3000"/>
              </a:lnSpc>
              <a:spcBef>
                <a:spcPts val="1200"/>
              </a:spcBef>
              <a:spcAft>
                <a:spcPts val="0"/>
              </a:spcAft>
            </a:pPr>
            <a:r>
              <a:rPr lang="ar-SA" kern="100" dirty="0">
                <a:effectLst/>
                <a:latin typeface="Alexandria" pitchFamily="2" charset="-78"/>
                <a:ea typeface="Aptos" panose="020B0004020202020204" pitchFamily="34" charset="0"/>
                <a:cs typeface="Alexandria" pitchFamily="2" charset="-78"/>
              </a:rPr>
              <a:t>5. شبكة إعلاميون من أجل صحافة استقصائية عربية (أريج). (2017). علي درب الحقيقة: دليل "أريج" للصحافة الاستقصائية العربية (ط3). منظمة اليونسكو- باريس.</a:t>
            </a:r>
          </a:p>
          <a:p>
            <a:pPr marR="0" lvl="0" indent="-457200" algn="just" rtl="1">
              <a:lnSpc>
                <a:spcPts val="3000"/>
              </a:lnSpc>
              <a:spcBef>
                <a:spcPts val="1200"/>
              </a:spcBef>
              <a:spcAft>
                <a:spcPts val="0"/>
              </a:spcAft>
            </a:pPr>
            <a:r>
              <a:rPr lang="ar-SA" kern="100" dirty="0">
                <a:effectLst/>
                <a:latin typeface="Alexandria" pitchFamily="2" charset="-78"/>
                <a:ea typeface="Aptos" panose="020B0004020202020204" pitchFamily="34" charset="0"/>
                <a:cs typeface="Alexandria" pitchFamily="2" charset="-78"/>
              </a:rPr>
              <a:t>6. </a:t>
            </a:r>
            <a:r>
              <a:rPr lang="ar-SA" kern="100" dirty="0" err="1">
                <a:effectLst/>
                <a:latin typeface="Alexandria" pitchFamily="2" charset="-78"/>
                <a:ea typeface="Aptos" panose="020B0004020202020204" pitchFamily="34" charset="0"/>
                <a:cs typeface="Alexandria" pitchFamily="2" charset="-78"/>
              </a:rPr>
              <a:t>هانتر</a:t>
            </a:r>
            <a:r>
              <a:rPr lang="ar-SA" kern="100" dirty="0">
                <a:effectLst/>
                <a:latin typeface="Alexandria" pitchFamily="2" charset="-78"/>
                <a:ea typeface="Aptos" panose="020B0004020202020204" pitchFamily="34" charset="0"/>
                <a:cs typeface="Alexandria" pitchFamily="2" charset="-78"/>
              </a:rPr>
              <a:t>، </a:t>
            </a:r>
            <a:r>
              <a:rPr lang="ar-SA" kern="100" dirty="0" err="1">
                <a:effectLst/>
                <a:latin typeface="Alexandria" pitchFamily="2" charset="-78"/>
                <a:ea typeface="Aptos" panose="020B0004020202020204" pitchFamily="34" charset="0"/>
                <a:cs typeface="Alexandria" pitchFamily="2" charset="-78"/>
              </a:rPr>
              <a:t>م</a:t>
            </a:r>
            <a:r>
              <a:rPr lang="ar-SA" kern="100" dirty="0">
                <a:effectLst/>
                <a:latin typeface="Alexandria" pitchFamily="2" charset="-78"/>
                <a:ea typeface="Aptos" panose="020B0004020202020204" pitchFamily="34" charset="0"/>
                <a:cs typeface="Alexandria" pitchFamily="2" charset="-78"/>
              </a:rPr>
              <a:t>. ل.، &amp; </a:t>
            </a:r>
            <a:r>
              <a:rPr lang="ar-SA" kern="100" dirty="0" err="1">
                <a:effectLst/>
                <a:latin typeface="Alexandria" pitchFamily="2" charset="-78"/>
                <a:ea typeface="Aptos" panose="020B0004020202020204" pitchFamily="34" charset="0"/>
                <a:cs typeface="Alexandria" pitchFamily="2" charset="-78"/>
              </a:rPr>
              <a:t>سينجيرز</a:t>
            </a:r>
            <a:r>
              <a:rPr lang="ar-SA" kern="100" dirty="0">
                <a:effectLst/>
                <a:latin typeface="Alexandria" pitchFamily="2" charset="-78"/>
                <a:ea typeface="Aptos" panose="020B0004020202020204" pitchFamily="34" charset="0"/>
                <a:cs typeface="Alexandria" pitchFamily="2" charset="-78"/>
              </a:rPr>
              <a:t>، ل. (2015). الصحافة الاستقصائية الحديثة. فريدريش </a:t>
            </a:r>
            <a:r>
              <a:rPr lang="ar-SA" kern="100" dirty="0" err="1">
                <a:effectLst/>
                <a:latin typeface="Alexandria" pitchFamily="2" charset="-78"/>
                <a:ea typeface="Aptos" panose="020B0004020202020204" pitchFamily="34" charset="0"/>
                <a:cs typeface="Alexandria" pitchFamily="2" charset="-78"/>
              </a:rPr>
              <a:t>ناومان</a:t>
            </a:r>
            <a:r>
              <a:rPr lang="ar-SA" kern="100" dirty="0">
                <a:effectLst/>
                <a:latin typeface="Alexandria" pitchFamily="2" charset="-78"/>
                <a:ea typeface="Aptos" panose="020B0004020202020204" pitchFamily="34" charset="0"/>
                <a:cs typeface="Alexandria" pitchFamily="2" charset="-78"/>
              </a:rPr>
              <a:t>.</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4569464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62B97D-34DA-C4C9-5230-3362A803F87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4E5D7B1-52FF-E650-A22A-26EA108B9FF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a:extLst>
              <a:ext uri="{FF2B5EF4-FFF2-40B4-BE49-F238E27FC236}">
                <a16:creationId xmlns:a16="http://schemas.microsoft.com/office/drawing/2014/main" id="{B9708568-3838-69E6-B9DF-4E5CE1248C14}"/>
              </a:ext>
            </a:extLst>
          </p:cNvPr>
          <p:cNvSpPr txBox="1"/>
          <p:nvPr/>
        </p:nvSpPr>
        <p:spPr>
          <a:xfrm>
            <a:off x="2513150" y="1019069"/>
            <a:ext cx="6351450" cy="523220"/>
          </a:xfrm>
          <a:prstGeom prst="rect">
            <a:avLst/>
          </a:prstGeom>
          <a:noFill/>
        </p:spPr>
        <p:txBody>
          <a:bodyPr wrap="square" rtlCol="0">
            <a:spAutoFit/>
          </a:bodyPr>
          <a:lstStyle/>
          <a:p>
            <a:pPr marL="0" algn="r" defTabSz="914400" rtl="1" eaLnBrk="1" latinLnBrk="0" hangingPunct="1"/>
            <a:r>
              <a:rPr lang="ar-SA" sz="2800" b="1" dirty="0">
                <a:solidFill>
                  <a:srgbClr val="00B0F0"/>
                </a:solidFill>
                <a:latin typeface="Alexandria" charset="0"/>
                <a:cs typeface="Alexandria" charset="0"/>
              </a:rPr>
              <a:t>مصادر ومراجع المحاضرة للاستزادة</a:t>
            </a:r>
            <a:endParaRPr lang="en-US" sz="2800" b="1" dirty="0">
              <a:solidFill>
                <a:srgbClr val="00B0F0"/>
              </a:solidFill>
              <a:latin typeface="Alexandria" charset="0"/>
              <a:cs typeface="Alexandria" charset="0"/>
            </a:endParaRPr>
          </a:p>
        </p:txBody>
      </p:sp>
      <p:sp>
        <p:nvSpPr>
          <p:cNvPr id="5" name="Rectangle 4">
            <a:extLst>
              <a:ext uri="{FF2B5EF4-FFF2-40B4-BE49-F238E27FC236}">
                <a16:creationId xmlns:a16="http://schemas.microsoft.com/office/drawing/2014/main" id="{6358BBC8-4889-F1E0-09C0-3F3A281EA0A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23C245F-D5B3-1264-0D7C-CFE8B6AB8912}"/>
              </a:ext>
            </a:extLst>
          </p:cNvPr>
          <p:cNvSpPr txBox="1"/>
          <p:nvPr/>
        </p:nvSpPr>
        <p:spPr>
          <a:xfrm>
            <a:off x="1070517" y="975974"/>
            <a:ext cx="1117454"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Chapter</a:t>
            </a:r>
            <a:endParaRPr lang="en-US" sz="2800" dirty="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8E6A8479-88F5-4F45-4C35-595447CB983B}"/>
              </a:ext>
            </a:extLst>
          </p:cNvPr>
          <p:cNvSpPr txBox="1"/>
          <p:nvPr/>
        </p:nvSpPr>
        <p:spPr>
          <a:xfrm>
            <a:off x="1214179" y="1231789"/>
            <a:ext cx="966228" cy="584775"/>
          </a:xfrm>
          <a:prstGeom prst="rect">
            <a:avLst/>
          </a:prstGeom>
          <a:noFill/>
        </p:spPr>
        <p:txBody>
          <a:bodyPr wrap="square" rtlCol="0">
            <a:spAutoFit/>
          </a:bodyPr>
          <a:lstStyle/>
          <a:p>
            <a:pPr algn="ctr"/>
            <a:r>
              <a:rPr lang="en-US" sz="3200" b="1" dirty="0">
                <a:solidFill>
                  <a:schemeClr val="bg1"/>
                </a:solidFill>
                <a:latin typeface="Alexandria" charset="0"/>
                <a:cs typeface="Alexandria" charset="0"/>
              </a:rPr>
              <a:t>0</a:t>
            </a:r>
            <a:r>
              <a:rPr lang="ar-SA" sz="3200" b="1" dirty="0">
                <a:solidFill>
                  <a:schemeClr val="bg1"/>
                </a:solidFill>
                <a:latin typeface="Alexandria" charset="0"/>
                <a:cs typeface="Alexandria" charset="0"/>
              </a:rPr>
              <a:t>8</a:t>
            </a:r>
            <a:endParaRPr lang="en-US" sz="3200" b="1" dirty="0">
              <a:solidFill>
                <a:schemeClr val="bg1"/>
              </a:solidFill>
              <a:latin typeface="Alexandria" charset="0"/>
              <a:cs typeface="Alexandria" charset="0"/>
            </a:endParaRPr>
          </a:p>
        </p:txBody>
      </p:sp>
      <p:sp>
        <p:nvSpPr>
          <p:cNvPr id="48" name="TextBox 47">
            <a:extLst>
              <a:ext uri="{FF2B5EF4-FFF2-40B4-BE49-F238E27FC236}">
                <a16:creationId xmlns:a16="http://schemas.microsoft.com/office/drawing/2014/main" id="{DBAAC119-A27E-E9FE-C9D8-2167966694BD}"/>
              </a:ext>
            </a:extLst>
          </p:cNvPr>
          <p:cNvSpPr txBox="1"/>
          <p:nvPr/>
        </p:nvSpPr>
        <p:spPr>
          <a:xfrm>
            <a:off x="841949" y="2017348"/>
            <a:ext cx="10307384" cy="3977307"/>
          </a:xfrm>
          <a:prstGeom prst="rect">
            <a:avLst/>
          </a:prstGeom>
          <a:noFill/>
        </p:spPr>
        <p:txBody>
          <a:bodyPr wrap="square" rtlCol="0">
            <a:spAutoFit/>
          </a:bodyPr>
          <a:lstStyle/>
          <a:p>
            <a:pPr marR="0" lvl="0" indent="-457200" algn="just">
              <a:lnSpc>
                <a:spcPts val="3000"/>
              </a:lnSpc>
              <a:spcBef>
                <a:spcPts val="1200"/>
              </a:spcBef>
              <a:spcAft>
                <a:spcPts val="0"/>
              </a:spcAft>
            </a:pPr>
            <a:r>
              <a:rPr lang="en-US" kern="100" dirty="0">
                <a:effectLst/>
                <a:latin typeface="Alexandria" pitchFamily="2" charset="-78"/>
                <a:ea typeface="Aptos" panose="020B0004020202020204" pitchFamily="34" charset="0"/>
                <a:cs typeface="Alexandria" pitchFamily="2" charset="-78"/>
              </a:rPr>
              <a:t>1. </a:t>
            </a:r>
            <a:r>
              <a:rPr lang="en-US" kern="100" dirty="0" err="1">
                <a:effectLst/>
                <a:latin typeface="Alexandria" pitchFamily="2" charset="-78"/>
                <a:ea typeface="Aptos" panose="020B0004020202020204" pitchFamily="34" charset="0"/>
                <a:cs typeface="Alexandria" pitchFamily="2" charset="-78"/>
              </a:rPr>
              <a:t>Bebawi</a:t>
            </a:r>
            <a:r>
              <a:rPr lang="en-US" kern="100" dirty="0">
                <a:effectLst/>
                <a:latin typeface="Alexandria" pitchFamily="2" charset="-78"/>
                <a:ea typeface="Aptos" panose="020B0004020202020204" pitchFamily="34" charset="0"/>
                <a:cs typeface="Alexandria" pitchFamily="2" charset="-78"/>
              </a:rPr>
              <a:t>, S., </a:t>
            </a:r>
            <a:r>
              <a:rPr lang="en-US" kern="100" dirty="0" err="1">
                <a:effectLst/>
                <a:latin typeface="Alexandria" pitchFamily="2" charset="-78"/>
                <a:ea typeface="Aptos" panose="020B0004020202020204" pitchFamily="34" charset="0"/>
                <a:cs typeface="Alexandria" pitchFamily="2" charset="-78"/>
              </a:rPr>
              <a:t>Konow</a:t>
            </a:r>
            <a:r>
              <a:rPr lang="en-US" kern="100" dirty="0">
                <a:effectLst/>
                <a:latin typeface="Alexandria" pitchFamily="2" charset="-78"/>
                <a:ea typeface="Aptos" panose="020B0004020202020204" pitchFamily="34" charset="0"/>
                <a:cs typeface="Alexandria" pitchFamily="2" charset="-78"/>
              </a:rPr>
              <a:t>-Lund, M., &amp; Park, M. (2024). Toward a Hybrid Future for Investigative Journalism. Hybrid Investigative Journalism.</a:t>
            </a:r>
          </a:p>
          <a:p>
            <a:pPr marR="0" lvl="0" indent="-457200" algn="just">
              <a:lnSpc>
                <a:spcPts val="3000"/>
              </a:lnSpc>
              <a:spcBef>
                <a:spcPts val="1200"/>
              </a:spcBef>
              <a:spcAft>
                <a:spcPts val="0"/>
              </a:spcAft>
            </a:pPr>
            <a:r>
              <a:rPr lang="en-US" kern="100" dirty="0">
                <a:effectLst/>
                <a:latin typeface="Alexandria" pitchFamily="2" charset="-78"/>
                <a:ea typeface="Aptos" panose="020B0004020202020204" pitchFamily="34" charset="0"/>
                <a:cs typeface="Alexandria" pitchFamily="2" charset="-78"/>
              </a:rPr>
              <a:t>2. </a:t>
            </a:r>
            <a:r>
              <a:rPr lang="en-US" kern="100" dirty="0" err="1">
                <a:effectLst/>
                <a:latin typeface="Alexandria" pitchFamily="2" charset="-78"/>
                <a:ea typeface="Aptos" panose="020B0004020202020204" pitchFamily="34" charset="0"/>
                <a:cs typeface="Alexandria" pitchFamily="2" charset="-78"/>
              </a:rPr>
              <a:t>Bjerknes</a:t>
            </a:r>
            <a:r>
              <a:rPr lang="en-US" kern="100" dirty="0">
                <a:effectLst/>
                <a:latin typeface="Alexandria" pitchFamily="2" charset="-78"/>
                <a:ea typeface="Aptos" panose="020B0004020202020204" pitchFamily="34" charset="0"/>
                <a:cs typeface="Alexandria" pitchFamily="2" charset="-78"/>
              </a:rPr>
              <a:t>, F. (2024). Exploring Investigative Journalism. Boundaries, Epistemologies and Visibilities.</a:t>
            </a:r>
          </a:p>
          <a:p>
            <a:pPr marR="0" lvl="0" indent="-457200" algn="just">
              <a:lnSpc>
                <a:spcPts val="3000"/>
              </a:lnSpc>
              <a:spcBef>
                <a:spcPts val="1200"/>
              </a:spcBef>
              <a:spcAft>
                <a:spcPts val="0"/>
              </a:spcAft>
            </a:pPr>
            <a:r>
              <a:rPr lang="en-US" kern="100" dirty="0">
                <a:effectLst/>
                <a:latin typeface="Alexandria" pitchFamily="2" charset="-78"/>
                <a:ea typeface="Aptos" panose="020B0004020202020204" pitchFamily="34" charset="0"/>
                <a:cs typeface="Alexandria" pitchFamily="2" charset="-78"/>
              </a:rPr>
              <a:t>3. Wang, H., &amp; Li, A. (2024). A watchdog that no longer barks: role performance of investigative journalism in China in the digital age. Journalism Practice, 1-18.</a:t>
            </a:r>
          </a:p>
          <a:p>
            <a:pPr marR="0" lvl="0" indent="-457200" algn="just">
              <a:lnSpc>
                <a:spcPts val="3000"/>
              </a:lnSpc>
              <a:spcBef>
                <a:spcPts val="1200"/>
              </a:spcBef>
              <a:spcAft>
                <a:spcPts val="0"/>
              </a:spcAft>
            </a:pPr>
            <a:r>
              <a:rPr lang="en-US" kern="100" dirty="0">
                <a:effectLst/>
                <a:latin typeface="Alexandria" pitchFamily="2" charset="-78"/>
                <a:ea typeface="Aptos" panose="020B0004020202020204" pitchFamily="34" charset="0"/>
                <a:cs typeface="Alexandria" pitchFamily="2" charset="-78"/>
              </a:rPr>
              <a:t>4. </a:t>
            </a:r>
            <a:r>
              <a:rPr lang="en-US" kern="100" dirty="0" err="1">
                <a:effectLst/>
                <a:latin typeface="Alexandria" pitchFamily="2" charset="-78"/>
                <a:ea typeface="Aptos" panose="020B0004020202020204" pitchFamily="34" charset="0"/>
                <a:cs typeface="Alexandria" pitchFamily="2" charset="-78"/>
              </a:rPr>
              <a:t>Wuergler</a:t>
            </a:r>
            <a:r>
              <a:rPr lang="en-US" kern="100" dirty="0">
                <a:effectLst/>
                <a:latin typeface="Alexandria" pitchFamily="2" charset="-78"/>
                <a:ea typeface="Aptos" panose="020B0004020202020204" pitchFamily="34" charset="0"/>
                <a:cs typeface="Alexandria" pitchFamily="2" charset="-78"/>
              </a:rPr>
              <a:t>, L., &amp; </a:t>
            </a:r>
            <a:r>
              <a:rPr lang="en-US" kern="100" dirty="0" err="1">
                <a:effectLst/>
                <a:latin typeface="Alexandria" pitchFamily="2" charset="-78"/>
                <a:ea typeface="Aptos" panose="020B0004020202020204" pitchFamily="34" charset="0"/>
                <a:cs typeface="Alexandria" pitchFamily="2" charset="-78"/>
              </a:rPr>
              <a:t>Cancela</a:t>
            </a:r>
            <a:r>
              <a:rPr lang="en-US" kern="100" dirty="0">
                <a:effectLst/>
                <a:latin typeface="Alexandria" pitchFamily="2" charset="-78"/>
                <a:ea typeface="Aptos" panose="020B0004020202020204" pitchFamily="34" charset="0"/>
                <a:cs typeface="Alexandria" pitchFamily="2" charset="-78"/>
              </a:rPr>
              <a:t>, P. (2024). How do investigative journalists initiate their stories? Exploring the investigative ecosystem of Switzerland. Journalism Practice, 18(6), 1398-1419.</a:t>
            </a:r>
          </a:p>
        </p:txBody>
      </p:sp>
      <p:sp>
        <p:nvSpPr>
          <p:cNvPr id="4" name="TextBox 3">
            <a:extLst>
              <a:ext uri="{FF2B5EF4-FFF2-40B4-BE49-F238E27FC236}">
                <a16:creationId xmlns:a16="http://schemas.microsoft.com/office/drawing/2014/main" id="{2C3F4872-6B59-B6A0-43A0-C0B383F2FF0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93852C0-972A-7B92-7600-8AAD106D05D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971946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Props1.xml><?xml version="1.0" encoding="utf-8"?>
<ds:datastoreItem xmlns:ds="http://schemas.openxmlformats.org/officeDocument/2006/customXml" ds:itemID="{01F37DF6-44CB-4806-BC5F-3CBF13C386B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a13214-df29-4e3c-a050-857c0bf7bd8e"/>
    <ds:schemaRef ds:uri="688354b5-287c-4cda-825e-1d7935aea4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docProps/app.xml><?xml version="1.0" encoding="utf-8"?>
<Properties xmlns="http://schemas.openxmlformats.org/officeDocument/2006/extended-properties" xmlns:vt="http://schemas.openxmlformats.org/officeDocument/2006/docPropsVTypes">
  <TotalTime>24476</TotalTime>
  <Words>4952</Words>
  <Application>Microsoft Macintosh PowerPoint</Application>
  <PresentationFormat>Widescreen</PresentationFormat>
  <Paragraphs>332</Paragraphs>
  <Slides>46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Alexandria</vt:lpstr>
      <vt:lpstr>Arial</vt:lpstr>
      <vt:lpstr>Calibri</vt:lpstr>
      <vt:lpstr>Calibri Light</vt:lpstr>
      <vt:lpstr>Roboto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hussein khalifa</cp:lastModifiedBy>
  <cp:revision>1185</cp:revision>
  <dcterms:created xsi:type="dcterms:W3CDTF">2023-04-29T09:08:00Z</dcterms:created>
  <dcterms:modified xsi:type="dcterms:W3CDTF">2024-10-27T04:05:39Z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ies>
</file>