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480" r:id="rId2"/>
    <p:sldId id="482" r:id="rId3"/>
    <p:sldId id="920" r:id="rId4"/>
    <p:sldId id="1020" r:id="rId5"/>
    <p:sldId id="483" r:id="rId6"/>
    <p:sldId id="922" r:id="rId7"/>
    <p:sldId id="610" r:id="rId8"/>
    <p:sldId id="923" r:id="rId9"/>
    <p:sldId id="1021" r:id="rId10"/>
    <p:sldId id="1022" r:id="rId11"/>
    <p:sldId id="1023" r:id="rId12"/>
    <p:sldId id="1024" r:id="rId13"/>
    <p:sldId id="1025" r:id="rId14"/>
    <p:sldId id="1026" r:id="rId15"/>
    <p:sldId id="1027" r:id="rId16"/>
    <p:sldId id="1028" r:id="rId17"/>
    <p:sldId id="1030" r:id="rId18"/>
    <p:sldId id="1031" r:id="rId19"/>
    <p:sldId id="1032" r:id="rId20"/>
    <p:sldId id="1033" r:id="rId21"/>
    <p:sldId id="1034" r:id="rId22"/>
    <p:sldId id="1035" r:id="rId23"/>
    <p:sldId id="1036" r:id="rId24"/>
    <p:sldId id="1037" r:id="rId25"/>
    <p:sldId id="1038" r:id="rId26"/>
    <p:sldId id="1039" r:id="rId27"/>
    <p:sldId id="1040" r:id="rId28"/>
    <p:sldId id="1029" r:id="rId29"/>
    <p:sldId id="1041" r:id="rId30"/>
    <p:sldId id="1042" r:id="rId31"/>
    <p:sldId id="1043" r:id="rId32"/>
    <p:sldId id="1044" r:id="rId33"/>
    <p:sldId id="1045" r:id="rId34"/>
    <p:sldId id="1046" r:id="rId35"/>
    <p:sldId id="1047" r:id="rId36"/>
    <p:sldId id="1048" r:id="rId37"/>
    <p:sldId id="1049" r:id="rId38"/>
    <p:sldId id="1050" r:id="rId39"/>
    <p:sldId id="1052" r:id="rId40"/>
    <p:sldId id="1051" r:id="rId41"/>
    <p:sldId id="1053" r:id="rId42"/>
    <p:sldId id="1054" r:id="rId43"/>
    <p:sldId id="1057" r:id="rId44"/>
    <p:sldId id="1056" r:id="rId45"/>
    <p:sldId id="1055" r:id="rId46"/>
    <p:sldId id="1059" r:id="rId47"/>
    <p:sldId id="1060" r:id="rId48"/>
    <p:sldId id="1061" r:id="rId49"/>
    <p:sldId id="1062" r:id="rId50"/>
    <p:sldId id="1063" r:id="rId51"/>
    <p:sldId id="1064" r:id="rId52"/>
    <p:sldId id="1065" r:id="rId53"/>
    <p:sldId id="1058" r:id="rId54"/>
    <p:sldId id="1066" r:id="rId55"/>
    <p:sldId id="1067" r:id="rId56"/>
    <p:sldId id="1068" r:id="rId57"/>
    <p:sldId id="1069" r:id="rId58"/>
    <p:sldId id="1070" r:id="rId59"/>
    <p:sldId id="1071" r:id="rId60"/>
    <p:sldId id="1072"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920"/>
            <p14:sldId id="1020"/>
            <p14:sldId id="483"/>
            <p14:sldId id="922"/>
            <p14:sldId id="610"/>
            <p14:sldId id="923"/>
            <p14:sldId id="1021"/>
            <p14:sldId id="1022"/>
            <p14:sldId id="1023"/>
            <p14:sldId id="1024"/>
            <p14:sldId id="1025"/>
            <p14:sldId id="1026"/>
            <p14:sldId id="1027"/>
            <p14:sldId id="1028"/>
            <p14:sldId id="1030"/>
            <p14:sldId id="1031"/>
            <p14:sldId id="1032"/>
            <p14:sldId id="1033"/>
            <p14:sldId id="1034"/>
            <p14:sldId id="1035"/>
            <p14:sldId id="1036"/>
            <p14:sldId id="1037"/>
            <p14:sldId id="1038"/>
            <p14:sldId id="1039"/>
            <p14:sldId id="1040"/>
            <p14:sldId id="1029"/>
            <p14:sldId id="1041"/>
            <p14:sldId id="1042"/>
            <p14:sldId id="1043"/>
            <p14:sldId id="1044"/>
            <p14:sldId id="1045"/>
            <p14:sldId id="1046"/>
            <p14:sldId id="1047"/>
            <p14:sldId id="1048"/>
            <p14:sldId id="1049"/>
            <p14:sldId id="1050"/>
            <p14:sldId id="1052"/>
            <p14:sldId id="1051"/>
            <p14:sldId id="1053"/>
            <p14:sldId id="1054"/>
            <p14:sldId id="1057"/>
            <p14:sldId id="1056"/>
            <p14:sldId id="1055"/>
            <p14:sldId id="1059"/>
            <p14:sldId id="1060"/>
            <p14:sldId id="1061"/>
            <p14:sldId id="1062"/>
            <p14:sldId id="1063"/>
            <p14:sldId id="1064"/>
            <p14:sldId id="1065"/>
            <p14:sldId id="1058"/>
            <p14:sldId id="1066"/>
            <p14:sldId id="1067"/>
            <p14:sldId id="1068"/>
            <p14:sldId id="1069"/>
            <p14:sldId id="1070"/>
            <p14:sldId id="1071"/>
            <p14:sldId id="107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969" autoAdjust="0"/>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6029277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33529078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3032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4.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200343" y="-525508"/>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830997"/>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Associate Professor: Ahmed Rageh Ismail</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10</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912703" cy="1015663"/>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ENT 636</a:t>
            </a:r>
          </a:p>
          <a:p>
            <a:r>
              <a:rPr lang="en-US" sz="2000" dirty="0">
                <a:solidFill>
                  <a:schemeClr val="bg1"/>
                </a:solidFill>
                <a:latin typeface="Times New Roman" panose="02020603050405020304" pitchFamily="18" charset="0"/>
                <a:cs typeface="Times New Roman" panose="02020603050405020304" pitchFamily="18" charset="0"/>
              </a:rPr>
              <a:t>Research Project</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flipH="1">
            <a:off x="224850" y="1753760"/>
            <a:ext cx="617594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Writing and presenting your project report</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8175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5600" y="2095159"/>
            <a:ext cx="10812720" cy="3416320"/>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By the end of this chapter you should:</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understand the issues about which you need to be concerned when undertaking writing for your project report;</a:t>
            </a:r>
          </a:p>
          <a:p>
            <a:r>
              <a:rPr lang="en-US" sz="2400" dirty="0">
                <a:solidFill>
                  <a:srgbClr val="2D3956"/>
                </a:solidFill>
                <a:latin typeface="Times New Roman" panose="02020603050405020304" pitchFamily="18" charset="0"/>
                <a:cs typeface="Times New Roman" panose="02020603050405020304" pitchFamily="18" charset="0"/>
              </a:rPr>
              <a:t>• evaluate different ways to structure your project report;</a:t>
            </a:r>
          </a:p>
          <a:p>
            <a:r>
              <a:rPr lang="en-US" sz="2400" dirty="0">
                <a:solidFill>
                  <a:srgbClr val="2D3956"/>
                </a:solidFill>
                <a:latin typeface="Times New Roman" panose="02020603050405020304" pitchFamily="18" charset="0"/>
                <a:cs typeface="Times New Roman" panose="02020603050405020304" pitchFamily="18" charset="0"/>
              </a:rPr>
              <a:t>• differentiate between a project report and a consultancy report;</a:t>
            </a:r>
          </a:p>
          <a:p>
            <a:r>
              <a:rPr lang="en-US" sz="2400" dirty="0">
                <a:solidFill>
                  <a:srgbClr val="2D3956"/>
                </a:solidFill>
                <a:latin typeface="Times New Roman" panose="02020603050405020304" pitchFamily="18" charset="0"/>
                <a:cs typeface="Times New Roman" panose="02020603050405020304" pitchFamily="18" charset="0"/>
              </a:rPr>
              <a:t>• adopt an appropriate and accessible writing style for your report;</a:t>
            </a:r>
          </a:p>
          <a:p>
            <a:r>
              <a:rPr lang="en-US" sz="2400" dirty="0">
                <a:solidFill>
                  <a:srgbClr val="2D3956"/>
                </a:solidFill>
                <a:latin typeface="Times New Roman" panose="02020603050405020304" pitchFamily="18" charset="0"/>
                <a:cs typeface="Times New Roman" panose="02020603050405020304" pitchFamily="18" charset="0"/>
              </a:rPr>
              <a:t>• write a project report focused on meeting the necessary assessment criteria;</a:t>
            </a:r>
          </a:p>
          <a:p>
            <a:r>
              <a:rPr lang="en-US" sz="2400" dirty="0">
                <a:solidFill>
                  <a:srgbClr val="2D3956"/>
                </a:solidFill>
                <a:latin typeface="Times New Roman" panose="02020603050405020304" pitchFamily="18" charset="0"/>
                <a:cs typeface="Times New Roman" panose="02020603050405020304" pitchFamily="18" charset="0"/>
              </a:rPr>
              <a:t>• plan a presentation of your project report using either slides or a poster.</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09724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8175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5600" y="2095159"/>
            <a:ext cx="10812720" cy="480131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Writing should not be seen as the last stage of your research but, thought of as something that is continuous throughout the research process. In this way your project report may be seen as something you develop throughout your research rather than leaving it until every other part has been completed.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Writing is a powerful way to learn. Most teachers will tell you that the best way to learn is to teach. This is because of the necessity to understand something thoroughly yourself before you can begin to explain it to others. This is the position you are in as the writer of your project report. You have to explain a highly complex set of ideas and findings to an audience that you must assume has little or no knowledge of your subject.</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49951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8175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5600" y="2095159"/>
            <a:ext cx="10812720" cy="4801314"/>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Writing should not be seen as the last stage of your research but, thought of as something that is continuous throughout the research process. In this way your project report may be seen as something you develop throughout your research rather than leaving it until every other part has been completed.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Writing is a powerful way to learn. Most teachers will tell you that the best way to learn is to teach. This is because of the necessity to understand something thoroughly yourself before you can begin to explain it to others. This is the position you are in as the writer of your project report. You have to explain a highly complex set of ideas and findings to an audience that you must assume has little or no knowledge of your subject.</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23290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76650" y="1138776"/>
            <a:ext cx="68175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Undertaking writing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125385"/>
            <a:ext cx="10541000" cy="3785652"/>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Create time for your writing</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Writing is not an activity that can be allocated an odd half-hour whenever it is convenient. It requires sustained effort and concentration. Some people prefer to write all day until they drop from exhaustion! Others like to set a strict timetable where a few hours a day are devoted to writing.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You may find it helpful to set aside a particular period each day to write. Writing on successive days will also help to ensure the continuity of your ideas and avoid having to keep ‘thinking your way back’ into your research.</a:t>
            </a:r>
            <a:endParaRPr lang="en-US" sz="24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58237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35084" y="1138776"/>
            <a:ext cx="6817580"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Undertaking writing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125385"/>
            <a:ext cx="10541000" cy="1938992"/>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Write when your mind is fresh</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Writing is a creative process so it is important to write at the time of day when your mind is at its freshest. All of us have jobs to do that require little or no creativity so arrange your day to do uncreative jobs when you are at your least mentally alert.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63616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9049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108534"/>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Undertaking writing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21731"/>
            <a:ext cx="10541000" cy="4893647"/>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Find a regular writing place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Writing is often best undertaken in the same place. This may be because you are psychologically comfortable in a particular space. It may be for more practical reasons. If that space is your own room you will already be familiar with the need to make sure you do not disturb yourself or allow others to do this.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Switching off all distractions such as your mobile phone, social media and television and putting a ‘do not disturb’ sign on the door may allow you to work undisturbed in your own room. However, if this doesn't work, you may be able to concentrate better if you find a neutral space, such as an area in your university's library, where you can write without your possessions or your friends being able to distract you! What is important is to know what distracts you and to remove those distractions.</a:t>
            </a: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02176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Undertaking writing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21731"/>
            <a:ext cx="10541000" cy="3046988"/>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Create a structure for your writing</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Writing requires structure. Your research project is likely to be one of the largest pieces of written work you undertake. It is important to think about what you want a chapter to contain before you attempt to write it. As you work though the material you have assembled to write a chapter and jot down ideas that flow from this, you will start to work out how your ideas and this material may be grouped and how such groupings may be related to one another.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05771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9049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Undertaking writing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21731"/>
            <a:ext cx="10541000" cy="3046988"/>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Your purpose will be to create a sequential structure for the chapter you intend to write up. Once you have a structure for the chapter composed of a number of sections and possibly sub-sections, you can start to write each section in turn.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Even if you alter this structure or rearrange the order of the sections within it, you will have a framework to guide the writing of the chapter on which you are working.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03213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D780EEF-2D50-F293-D762-59356D69E903}"/>
              </a:ext>
            </a:extLst>
          </p:cNvPr>
          <p:cNvPicPr>
            <a:picLocks noChangeAspect="1"/>
          </p:cNvPicPr>
          <p:nvPr/>
        </p:nvPicPr>
        <p:blipFill>
          <a:blip r:embed="rId2"/>
          <a:stretch>
            <a:fillRect/>
          </a:stretch>
        </p:blipFill>
        <p:spPr>
          <a:xfrm>
            <a:off x="2076261" y="1296909"/>
            <a:ext cx="8039477" cy="4264182"/>
          </a:xfrm>
          <a:prstGeom prst="rect">
            <a:avLst/>
          </a:prstGeom>
        </p:spPr>
      </p:pic>
    </p:spTree>
    <p:extLst>
      <p:ext uri="{BB962C8B-B14F-4D97-AF65-F5344CB8AC3E}">
        <p14:creationId xmlns:p14="http://schemas.microsoft.com/office/powerpoint/2010/main" val="3300624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9049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Undertaking writing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21731"/>
            <a:ext cx="10541000" cy="415498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Set goals and achieve them</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Writing may involve goal or target setting. You may decide to set yourself the goal to write a section of a chapter in a given period, or to target writing a number of words.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This can be helpful where you have allocated yourself a certain amount of time to write the chapter on which you are working, to be able to judge if you are ‘on time’. However, it is important to be realistic about these goals. If you are too ambitious the quality of your work may suffer as you rush to meet your target.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2241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9049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Undertaking writing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21731"/>
            <a:ext cx="1054100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Finish a writing session on a high point and provide a link to a new session</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Writing is about ideas. Many writers prefer to get to the end of a section before they finish writing so that they do not lose any ideas they develop during that session.</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This also allows them to tidy up one set of materials and possibly to lay out those for the next session of writing. The worst thing you can do is to leave a complex section half completed as it will be difficult to pick up your thoughts and ideas.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80063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5869914-7F65-7B40-1B08-540DF3830223}"/>
              </a:ext>
            </a:extLst>
          </p:cNvPr>
          <p:cNvPicPr>
            <a:picLocks noChangeAspect="1"/>
          </p:cNvPicPr>
          <p:nvPr/>
        </p:nvPicPr>
        <p:blipFill>
          <a:blip r:embed="rId2"/>
          <a:stretch>
            <a:fillRect/>
          </a:stretch>
        </p:blipFill>
        <p:spPr>
          <a:xfrm>
            <a:off x="534648" y="1304144"/>
            <a:ext cx="11072735" cy="4152276"/>
          </a:xfrm>
          <a:prstGeom prst="rect">
            <a:avLst/>
          </a:prstGeom>
        </p:spPr>
      </p:pic>
    </p:spTree>
    <p:extLst>
      <p:ext uri="{BB962C8B-B14F-4D97-AF65-F5344CB8AC3E}">
        <p14:creationId xmlns:p14="http://schemas.microsoft.com/office/powerpoint/2010/main" val="16269785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9049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Undertaking writing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21731"/>
            <a:ext cx="10541000" cy="415498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Commence a new writing session by reviewing your previous session</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It is helpful to commence a new writing session by reviewing and revising what we wrote in the previous session. If you do this it should provide you with two benefits.</a:t>
            </a:r>
          </a:p>
          <a:p>
            <a:r>
              <a:rPr lang="en-US" sz="2400" dirty="0">
                <a:solidFill>
                  <a:srgbClr val="2D3956"/>
                </a:solidFill>
                <a:latin typeface="Times New Roman" panose="02020603050405020304" pitchFamily="18" charset="0"/>
                <a:cs typeface="Times New Roman" panose="02020603050405020304" pitchFamily="18" charset="0"/>
              </a:rPr>
              <a:t>Firstly, it will allow you to review what you wrote previously with a fresh mind. This will allow you to revise what you wrote previously.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Secondly, it will allow you to think yourself back into the ideas that you were working with previously. This should help you to progress your writing in this new writing session.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43866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5375"/>
            <a:ext cx="10812720" cy="49049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Undertaking writing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021731"/>
            <a:ext cx="10541000" cy="3046988"/>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Ensure you keep earlier versions and back-up copies of your work</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Writing is time-consuming and enables you to develop your ideas and complete your</a:t>
            </a:r>
          </a:p>
          <a:p>
            <a:r>
              <a:rPr lang="en-US" sz="2400" dirty="0">
                <a:solidFill>
                  <a:srgbClr val="2D3956"/>
                </a:solidFill>
                <a:latin typeface="Times New Roman" panose="02020603050405020304" pitchFamily="18" charset="0"/>
                <a:cs typeface="Times New Roman" panose="02020603050405020304" pitchFamily="18" charset="0"/>
              </a:rPr>
              <a:t>analysis, so don't forget to create a back-up copy of the current version of your writing as well as earlier drafts. You may need them if your computer dies or you wish to revert to an earlier version.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40306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Undertaking writing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4893647"/>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Get friends to read your work</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Writing is creative and exciting, but checking our work may not be! The importance of getting someone else to read through your material cannot be overemphasized. </a:t>
            </a:r>
          </a:p>
          <a:p>
            <a:r>
              <a:rPr lang="en-US" sz="2400" dirty="0">
                <a:solidFill>
                  <a:srgbClr val="2D3956"/>
                </a:solidFill>
                <a:latin typeface="Times New Roman" panose="02020603050405020304" pitchFamily="18" charset="0"/>
                <a:cs typeface="Times New Roman" panose="02020603050405020304" pitchFamily="18" charset="0"/>
              </a:rPr>
              <a:t>Your project supervisor should not be the first person who reads your report, even in its draft form. Ask a friend to be constructively critical. Your friend must be prepared to tell you about things in the text that are not easy to understand – to point out omissions, spelling, punctuation and grammatical errors.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Overall, your friend must tell you whether the piece of writing makes sense and achieves its purpose. This is not an easy process for you or your critical friend. Most of us are sensitive to criticism, particularly when the consequence of it is the necessity to do a lot more work.</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025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Structuring your project report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Before you consider different ways to structure your project report, it is important to</a:t>
            </a:r>
          </a:p>
          <a:p>
            <a:r>
              <a:rPr lang="en-US" sz="2400" dirty="0">
                <a:solidFill>
                  <a:srgbClr val="2D3956"/>
                </a:solidFill>
                <a:latin typeface="Times New Roman" panose="02020603050405020304" pitchFamily="18" charset="0"/>
                <a:cs typeface="Times New Roman" panose="02020603050405020304" pitchFamily="18" charset="0"/>
              </a:rPr>
              <a:t>realize the structure you use will emphasize (or reflect) certain aspects of your research.</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Five underlying ‘reporting approaches’ , potentially, be suitable for your project report. They are: linear-analytic; comparative; chronological; theory building; and suspense.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21196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Structuring your project report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2677656"/>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Linear-analytic approach</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a linear-analytic approach a project report is structured logically to reflect the research process. The traditional way to structure a project report is essentially a linear-analytic approach. It is well suited to a deductive, theory-testing approach but is also adaptable to other research approaches.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77683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Structuring your project report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4524315"/>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Comparative approach</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a comparative approach the emphasis is placed on devising a structure that allows</a:t>
            </a:r>
          </a:p>
          <a:p>
            <a:r>
              <a:rPr lang="en-US" sz="2400" dirty="0">
                <a:solidFill>
                  <a:srgbClr val="2D3956"/>
                </a:solidFill>
                <a:latin typeface="Times New Roman" panose="02020603050405020304" pitchFamily="18" charset="0"/>
                <a:cs typeface="Times New Roman" panose="02020603050405020304" pitchFamily="18" charset="0"/>
              </a:rPr>
              <a:t>analytical comparisons to be made. Different types of comparisons may be made. In one type of comparative approach, the structure used will reflect the fact that the same set of data is analyzed more than once using different analytical perspectives to allow the results of these analyses to then be compared.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another type of comparative approach, the structure will reflect the fact that different but related data sets are analyzed so that the results of these may then be compared.</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15833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Structuring your project report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3046988"/>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Chronological approach</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a chronological approach a structure is devised that allows the emphasis to be placed on the sequence of events evident in the data set. At its simplest, this is essentially an historical account, where it is important to use a structure that allows the data to be reported in a chronological way to understand how the order of events and contextual factors produce cause-and effect sequences.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55556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Structuring your project report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4524315"/>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Theory-building approach</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a theory-building approach a structure is devised that allows the emphasis to be placed on the emergence and refinement of research ideas and the development of themes, relationships and explanations as data are collected. Whereas the linear-analytic approach presents the research process in a logical, rational and ‘sanitized’ way, the theory-building approach is likely to present research as an emergent and messy process but which ultimately produces a convincing story and compelling theoretical explanation. This approach may resemble a chronological approach, albeit that it reports how a theory is developed rather than documenting the sequential development of explanations.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44153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Structuring your project report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Suspense approach</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a suspense approach, the emphasis is placed on devising a structure that allows the reader to understand how an explanation has been built. It is suggested that the explanation or answer to the research question is presented in the introduction.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structure of the project report is then devoted to exploring alternative explanations of the phenomenon being studied to be able to evaluate why the chosen explanation is the most convincing.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0642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Structuring your project report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4524315"/>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How might these underlying structural types affect your choice of report structure?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These reporting approaches should help you to evaluate what type of structure will best suit your project report. They should prompt you to ask yourself the following questions: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 How does my research design affect the way I might structure my project report?</a:t>
            </a:r>
          </a:p>
          <a:p>
            <a:r>
              <a:rPr lang="en-US" sz="2400" dirty="0">
                <a:solidFill>
                  <a:srgbClr val="2D3956"/>
                </a:solidFill>
                <a:latin typeface="Times New Roman" panose="02020603050405020304" pitchFamily="18" charset="0"/>
                <a:cs typeface="Times New Roman" panose="02020603050405020304" pitchFamily="18" charset="0"/>
              </a:rPr>
              <a:t>• How does the way I analyzed my data affect the way I might structure my project</a:t>
            </a:r>
          </a:p>
          <a:p>
            <a:r>
              <a:rPr lang="en-US" sz="2400" dirty="0">
                <a:solidFill>
                  <a:srgbClr val="2D3956"/>
                </a:solidFill>
                <a:latin typeface="Times New Roman" panose="02020603050405020304" pitchFamily="18" charset="0"/>
                <a:cs typeface="Times New Roman" panose="02020603050405020304" pitchFamily="18" charset="0"/>
              </a:rPr>
              <a:t>report?</a:t>
            </a:r>
          </a:p>
          <a:p>
            <a:r>
              <a:rPr lang="en-US" sz="2400" dirty="0">
                <a:solidFill>
                  <a:srgbClr val="2D3956"/>
                </a:solidFill>
                <a:latin typeface="Times New Roman" panose="02020603050405020304" pitchFamily="18" charset="0"/>
                <a:cs typeface="Times New Roman" panose="02020603050405020304" pitchFamily="18" charset="0"/>
              </a:rPr>
              <a:t>• How does the purpose of my research affect the way I might structure my project</a:t>
            </a:r>
          </a:p>
          <a:p>
            <a:r>
              <a:rPr lang="en-US" sz="2400" dirty="0">
                <a:solidFill>
                  <a:srgbClr val="2D3956"/>
                </a:solidFill>
                <a:latin typeface="Times New Roman" panose="02020603050405020304" pitchFamily="18" charset="0"/>
                <a:cs typeface="Times New Roman" panose="02020603050405020304" pitchFamily="18" charset="0"/>
              </a:rPr>
              <a:t>report?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05950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Characteristics of the traditional structure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415498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traditional structure generally contains the following parts:</a:t>
            </a:r>
          </a:p>
          <a:p>
            <a:r>
              <a:rPr lang="en-US" sz="2400" dirty="0">
                <a:solidFill>
                  <a:srgbClr val="2D3956"/>
                </a:solidFill>
                <a:latin typeface="Times New Roman" panose="02020603050405020304" pitchFamily="18" charset="0"/>
                <a:cs typeface="Times New Roman" panose="02020603050405020304" pitchFamily="18" charset="0"/>
              </a:rPr>
              <a:t>1 Abstract</a:t>
            </a:r>
          </a:p>
          <a:p>
            <a:r>
              <a:rPr lang="en-US" sz="2400" dirty="0">
                <a:solidFill>
                  <a:srgbClr val="2D3956"/>
                </a:solidFill>
                <a:latin typeface="Times New Roman" panose="02020603050405020304" pitchFamily="18" charset="0"/>
                <a:cs typeface="Times New Roman" panose="02020603050405020304" pitchFamily="18" charset="0"/>
              </a:rPr>
              <a:t>2 Introduction</a:t>
            </a:r>
          </a:p>
          <a:p>
            <a:r>
              <a:rPr lang="en-US" sz="2400" dirty="0">
                <a:solidFill>
                  <a:srgbClr val="2D3956"/>
                </a:solidFill>
                <a:latin typeface="Times New Roman" panose="02020603050405020304" pitchFamily="18" charset="0"/>
                <a:cs typeface="Times New Roman" panose="02020603050405020304" pitchFamily="18" charset="0"/>
              </a:rPr>
              <a:t>3 Literature Review</a:t>
            </a:r>
          </a:p>
          <a:p>
            <a:r>
              <a:rPr lang="en-US" sz="2400" dirty="0">
                <a:solidFill>
                  <a:srgbClr val="2D3956"/>
                </a:solidFill>
                <a:latin typeface="Times New Roman" panose="02020603050405020304" pitchFamily="18" charset="0"/>
                <a:cs typeface="Times New Roman" panose="02020603050405020304" pitchFamily="18" charset="0"/>
              </a:rPr>
              <a:t>4 Method</a:t>
            </a:r>
          </a:p>
          <a:p>
            <a:r>
              <a:rPr lang="en-US" sz="2400" dirty="0">
                <a:solidFill>
                  <a:srgbClr val="2D3956"/>
                </a:solidFill>
                <a:latin typeface="Times New Roman" panose="02020603050405020304" pitchFamily="18" charset="0"/>
                <a:cs typeface="Times New Roman" panose="02020603050405020304" pitchFamily="18" charset="0"/>
              </a:rPr>
              <a:t>5 Findings/Results</a:t>
            </a:r>
          </a:p>
          <a:p>
            <a:r>
              <a:rPr lang="en-US" sz="2400" dirty="0">
                <a:solidFill>
                  <a:srgbClr val="2D3956"/>
                </a:solidFill>
                <a:latin typeface="Times New Roman" panose="02020603050405020304" pitchFamily="18" charset="0"/>
                <a:cs typeface="Times New Roman" panose="02020603050405020304" pitchFamily="18" charset="0"/>
              </a:rPr>
              <a:t>6 Discussion</a:t>
            </a:r>
          </a:p>
          <a:p>
            <a:r>
              <a:rPr lang="en-US" sz="2400" dirty="0">
                <a:solidFill>
                  <a:srgbClr val="2D3956"/>
                </a:solidFill>
                <a:latin typeface="Times New Roman" panose="02020603050405020304" pitchFamily="18" charset="0"/>
                <a:cs typeface="Times New Roman" panose="02020603050405020304" pitchFamily="18" charset="0"/>
              </a:rPr>
              <a:t>7 Conclusions</a:t>
            </a:r>
          </a:p>
          <a:p>
            <a:r>
              <a:rPr lang="en-US" sz="2400" dirty="0">
                <a:solidFill>
                  <a:srgbClr val="2D3956"/>
                </a:solidFill>
                <a:latin typeface="Times New Roman" panose="02020603050405020304" pitchFamily="18" charset="0"/>
                <a:cs typeface="Times New Roman" panose="02020603050405020304" pitchFamily="18" charset="0"/>
              </a:rPr>
              <a:t>8 References</a:t>
            </a:r>
          </a:p>
          <a:p>
            <a:r>
              <a:rPr lang="en-US" sz="2400" dirty="0">
                <a:solidFill>
                  <a:srgbClr val="2D3956"/>
                </a:solidFill>
                <a:latin typeface="Times New Roman" panose="02020603050405020304" pitchFamily="18" charset="0"/>
                <a:cs typeface="Times New Roman" panose="02020603050405020304" pitchFamily="18" charset="0"/>
              </a:rPr>
              <a:t>9 Appendices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85552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Characteristics of the traditional structure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substantive parts in between these are likely to vary when you use an alternative structure in relation to an inductive research strategy such as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Action Research, </a:t>
            </a:r>
          </a:p>
          <a:p>
            <a:r>
              <a:rPr lang="en-US" sz="2400" dirty="0">
                <a:solidFill>
                  <a:srgbClr val="2D3956"/>
                </a:solidFill>
                <a:latin typeface="Times New Roman" panose="02020603050405020304" pitchFamily="18" charset="0"/>
                <a:cs typeface="Times New Roman" panose="02020603050405020304" pitchFamily="18" charset="0"/>
              </a:rPr>
              <a:t>Case Study,</a:t>
            </a:r>
          </a:p>
          <a:p>
            <a:r>
              <a:rPr lang="en-US" sz="2400" dirty="0">
                <a:solidFill>
                  <a:srgbClr val="2D3956"/>
                </a:solidFill>
                <a:latin typeface="Times New Roman" panose="02020603050405020304" pitchFamily="18" charset="0"/>
                <a:cs typeface="Times New Roman" panose="02020603050405020304" pitchFamily="18" charset="0"/>
              </a:rPr>
              <a:t>Ethnography,</a:t>
            </a:r>
          </a:p>
          <a:p>
            <a:r>
              <a:rPr lang="en-US" sz="2400" dirty="0">
                <a:solidFill>
                  <a:srgbClr val="2D3956"/>
                </a:solidFill>
                <a:latin typeface="Times New Roman" panose="02020603050405020304" pitchFamily="18" charset="0"/>
                <a:cs typeface="Times New Roman" panose="02020603050405020304" pitchFamily="18" charset="0"/>
              </a:rPr>
              <a:t>Grounded Theory </a:t>
            </a:r>
          </a:p>
          <a:p>
            <a:r>
              <a:rPr lang="en-US" sz="2400" dirty="0">
                <a:solidFill>
                  <a:srgbClr val="2D3956"/>
                </a:solidFill>
                <a:latin typeface="Times New Roman" panose="02020603050405020304" pitchFamily="18" charset="0"/>
                <a:cs typeface="Times New Roman" panose="02020603050405020304" pitchFamily="18" charset="0"/>
              </a:rPr>
              <a:t>or Narrative Inquiry.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35462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Abstract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4524315"/>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Abstract is a short summary of the complete content of the project report. It often contains four short paragraphs with the answers to the following questions: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1 What were my research questions and why were these important?</a:t>
            </a:r>
          </a:p>
          <a:p>
            <a:r>
              <a:rPr lang="en-US" sz="2400" dirty="0">
                <a:solidFill>
                  <a:srgbClr val="2D3956"/>
                </a:solidFill>
                <a:latin typeface="Times New Roman" panose="02020603050405020304" pitchFamily="18" charset="0"/>
                <a:cs typeface="Times New Roman" panose="02020603050405020304" pitchFamily="18" charset="0"/>
              </a:rPr>
              <a:t>2 How did I go about answering the research questions?</a:t>
            </a:r>
          </a:p>
          <a:p>
            <a:r>
              <a:rPr lang="en-US" sz="2400" dirty="0">
                <a:solidFill>
                  <a:srgbClr val="2D3956"/>
                </a:solidFill>
                <a:latin typeface="Times New Roman" panose="02020603050405020304" pitchFamily="18" charset="0"/>
                <a:cs typeface="Times New Roman" panose="02020603050405020304" pitchFamily="18" charset="0"/>
              </a:rPr>
              <a:t>3 What did I find out in response to my research questions?</a:t>
            </a:r>
          </a:p>
          <a:p>
            <a:r>
              <a:rPr lang="en-US" sz="2400" dirty="0">
                <a:solidFill>
                  <a:srgbClr val="2D3956"/>
                </a:solidFill>
                <a:latin typeface="Times New Roman" panose="02020603050405020304" pitchFamily="18" charset="0"/>
                <a:cs typeface="Times New Roman" panose="02020603050405020304" pitchFamily="18" charset="0"/>
              </a:rPr>
              <a:t>4 What conclusions do I draw regarding my research questions?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 good Abstract should be short (generally between 200 and 300 words); </a:t>
            </a:r>
            <a:r>
              <a:rPr lang="en-US" sz="2400" dirty="0" err="1">
                <a:solidFill>
                  <a:srgbClr val="2D3956"/>
                </a:solidFill>
                <a:latin typeface="Times New Roman" panose="02020603050405020304" pitchFamily="18" charset="0"/>
                <a:cs typeface="Times New Roman" panose="02020603050405020304" pitchFamily="18" charset="0"/>
              </a:rPr>
              <a:t>selfcontained</a:t>
            </a:r>
            <a:r>
              <a:rPr lang="en-US" sz="2400" dirty="0">
                <a:solidFill>
                  <a:srgbClr val="2D3956"/>
                </a:solidFill>
                <a:latin typeface="Times New Roman" panose="02020603050405020304" pitchFamily="18" charset="0"/>
                <a:cs typeface="Times New Roman" panose="02020603050405020304" pitchFamily="18" charset="0"/>
              </a:rPr>
              <a:t>; a reflection of the report's content; adequate to inform your reader about the report; objective, precise and easy to read.</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02730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Abstract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academic publisher, Emerald, gives advice to potential academic authors on how to compile an abstract. Although referring to academic journal articles</a:t>
            </a:r>
          </a:p>
          <a:p>
            <a:r>
              <a:rPr lang="en-US" sz="2400" dirty="0">
                <a:solidFill>
                  <a:srgbClr val="2D3956"/>
                </a:solidFill>
                <a:latin typeface="Times New Roman" panose="02020603050405020304" pitchFamily="18" charset="0"/>
                <a:cs typeface="Times New Roman" panose="02020603050405020304" pitchFamily="18" charset="0"/>
              </a:rPr>
              <a:t>(papers), it is useful to consider in terms of preparation of your research report.</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Writing a good abstract is difficult. The obvious thing to do is to write it after you have finished the report. It is suggested that you draft it at the start of your writing so that you have got your storyline abundantly clear in your mind. You can then amend the draft when you have finished the report.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11350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FFB9FE-90A0-6FD0-CB88-8F35B7FC0CA1}"/>
              </a:ext>
            </a:extLst>
          </p:cNvPr>
          <p:cNvPicPr>
            <a:picLocks noChangeAspect="1"/>
          </p:cNvPicPr>
          <p:nvPr/>
        </p:nvPicPr>
        <p:blipFill>
          <a:blip r:embed="rId2"/>
          <a:stretch>
            <a:fillRect/>
          </a:stretch>
        </p:blipFill>
        <p:spPr>
          <a:xfrm>
            <a:off x="1394085" y="89940"/>
            <a:ext cx="9114020" cy="6595122"/>
          </a:xfrm>
          <a:prstGeom prst="rect">
            <a:avLst/>
          </a:prstGeom>
        </p:spPr>
      </p:pic>
    </p:spTree>
    <p:extLst>
      <p:ext uri="{BB962C8B-B14F-4D97-AF65-F5344CB8AC3E}">
        <p14:creationId xmlns:p14="http://schemas.microsoft.com/office/powerpoint/2010/main" val="2609852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Introduction should give the reader a clear idea about the central issue of concern in your research and why you thought that this was worth studying. It should also include a full statement of your research question(s), research aim and research objectives.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If your research is based in an organization, we think that it is a good idea to include some brief details about the organization, such as its history, size, products and services. This may be a general background to the more specific detail on the research setting you include in the method chapter.</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44617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3046988"/>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It is also important to include a ‘route map’ to guide the reader through the rest of the report. This will give brief details of the content of each chapter and present an overview of how your storyline unfolds.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You will probably find it helpful to write the Introduction after drafting the rest of your report to ensure that it accurately represents the report's content.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3194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Literature review</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541000" cy="415498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main purpose of your Literature Review is to set your study within its wider, theoretical context so the reader understands how your study relates to the work that has already been done on your topic.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Literature Review will directly inform your research questions and any specific hypotheses or propositions that your research is designed to test. These hypotheses or propositions will also suggest a particular research approach, strategy and data collection techniques.</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00306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A9E47EE-44E5-F875-0797-963CDA69FB01}"/>
              </a:ext>
            </a:extLst>
          </p:cNvPr>
          <p:cNvPicPr>
            <a:picLocks noChangeAspect="1"/>
          </p:cNvPicPr>
          <p:nvPr/>
        </p:nvPicPr>
        <p:blipFill>
          <a:blip r:embed="rId2"/>
          <a:stretch>
            <a:fillRect/>
          </a:stretch>
        </p:blipFill>
        <p:spPr>
          <a:xfrm>
            <a:off x="1034321" y="442609"/>
            <a:ext cx="9968459" cy="5881392"/>
          </a:xfrm>
          <a:prstGeom prst="rect">
            <a:avLst/>
          </a:prstGeom>
        </p:spPr>
      </p:pic>
    </p:spTree>
    <p:extLst>
      <p:ext uri="{BB962C8B-B14F-4D97-AF65-F5344CB8AC3E}">
        <p14:creationId xmlns:p14="http://schemas.microsoft.com/office/powerpoint/2010/main" val="34126139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Method</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193899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This should be a detailed and transparent chapter giving the reader sufficient information to understand why you chose the method you used, to assess the reliability and validity of the procedures you used, and to evaluate the trustworthiness of your findings.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22549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AB4FFFD-9559-2A35-D061-BF4EB11464B2}"/>
              </a:ext>
            </a:extLst>
          </p:cNvPr>
          <p:cNvPicPr>
            <a:picLocks noChangeAspect="1"/>
          </p:cNvPicPr>
          <p:nvPr/>
        </p:nvPicPr>
        <p:blipFill>
          <a:blip r:embed="rId2"/>
          <a:stretch>
            <a:fillRect/>
          </a:stretch>
        </p:blipFill>
        <p:spPr>
          <a:xfrm>
            <a:off x="3837482" y="158327"/>
            <a:ext cx="4476459" cy="6512296"/>
          </a:xfrm>
          <a:prstGeom prst="rect">
            <a:avLst/>
          </a:prstGeom>
        </p:spPr>
      </p:pic>
    </p:spTree>
    <p:extLst>
      <p:ext uri="{BB962C8B-B14F-4D97-AF65-F5344CB8AC3E}">
        <p14:creationId xmlns:p14="http://schemas.microsoft.com/office/powerpoint/2010/main" val="18579323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2761AAA-5759-DC03-8D28-858AD864A9D2}"/>
              </a:ext>
            </a:extLst>
          </p:cNvPr>
          <p:cNvPicPr>
            <a:picLocks noChangeAspect="1"/>
          </p:cNvPicPr>
          <p:nvPr/>
        </p:nvPicPr>
        <p:blipFill>
          <a:blip r:embed="rId2"/>
          <a:stretch>
            <a:fillRect/>
          </a:stretch>
        </p:blipFill>
        <p:spPr>
          <a:xfrm>
            <a:off x="3415627" y="715780"/>
            <a:ext cx="5360745" cy="5426440"/>
          </a:xfrm>
          <a:prstGeom prst="rect">
            <a:avLst/>
          </a:prstGeom>
        </p:spPr>
      </p:pic>
    </p:spTree>
    <p:extLst>
      <p:ext uri="{BB962C8B-B14F-4D97-AF65-F5344CB8AC3E}">
        <p14:creationId xmlns:p14="http://schemas.microsoft.com/office/powerpoint/2010/main" val="29127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C9F50D7-084E-D056-38F9-E7AE31DAEA23}"/>
              </a:ext>
            </a:extLst>
          </p:cNvPr>
          <p:cNvPicPr>
            <a:picLocks noChangeAspect="1"/>
          </p:cNvPicPr>
          <p:nvPr/>
        </p:nvPicPr>
        <p:blipFill>
          <a:blip r:embed="rId2"/>
          <a:stretch>
            <a:fillRect/>
          </a:stretch>
        </p:blipFill>
        <p:spPr>
          <a:xfrm>
            <a:off x="3178250" y="850692"/>
            <a:ext cx="5835499" cy="5156616"/>
          </a:xfrm>
          <a:prstGeom prst="rect">
            <a:avLst/>
          </a:prstGeom>
        </p:spPr>
      </p:pic>
    </p:spTree>
    <p:extLst>
      <p:ext uri="{BB962C8B-B14F-4D97-AF65-F5344CB8AC3E}">
        <p14:creationId xmlns:p14="http://schemas.microsoft.com/office/powerpoint/2010/main" val="12239143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20A6ACF-E894-0FED-52D3-825B20ADD80B}"/>
              </a:ext>
            </a:extLst>
          </p:cNvPr>
          <p:cNvPicPr>
            <a:picLocks noChangeAspect="1"/>
          </p:cNvPicPr>
          <p:nvPr/>
        </p:nvPicPr>
        <p:blipFill>
          <a:blip r:embed="rId2"/>
          <a:stretch>
            <a:fillRect/>
          </a:stretch>
        </p:blipFill>
        <p:spPr>
          <a:xfrm>
            <a:off x="3447738" y="89941"/>
            <a:ext cx="5351488" cy="6670622"/>
          </a:xfrm>
          <a:prstGeom prst="rect">
            <a:avLst/>
          </a:prstGeom>
        </p:spPr>
      </p:pic>
    </p:spTree>
    <p:extLst>
      <p:ext uri="{BB962C8B-B14F-4D97-AF65-F5344CB8AC3E}">
        <p14:creationId xmlns:p14="http://schemas.microsoft.com/office/powerpoint/2010/main" val="29415228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Findings/Results</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This provides you with the opportunity to report your results and is probably the most</a:t>
            </a:r>
          </a:p>
          <a:p>
            <a:r>
              <a:rPr lang="en-US" sz="2400" dirty="0">
                <a:solidFill>
                  <a:srgbClr val="2D3956"/>
                </a:solidFill>
                <a:latin typeface="Times New Roman" panose="02020603050405020304" pitchFamily="18" charset="0"/>
                <a:cs typeface="Times New Roman" panose="02020603050405020304" pitchFamily="18" charset="0"/>
              </a:rPr>
              <a:t>straightforward part of your report to write.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Where you have analyzed your data quantitatively, you will include the results of your statistical analyses and use tables and graphs to illustrate your findings (do not put these in the appendices if they are important to your argument).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Where data are analyzed qualitatively you are likely to include illustrative quotations to convey the richness of your data and offer insights.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57934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Findings/Results</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4524315"/>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There are two important points to bear in mind when writing about your findings.</a:t>
            </a:r>
          </a:p>
          <a:p>
            <a:r>
              <a:rPr lang="en-US" sz="2400" dirty="0">
                <a:solidFill>
                  <a:srgbClr val="2D3956"/>
                </a:solidFill>
                <a:latin typeface="Times New Roman" panose="02020603050405020304" pitchFamily="18" charset="0"/>
                <a:cs typeface="Times New Roman" panose="02020603050405020304" pitchFamily="18" charset="0"/>
              </a:rPr>
              <a:t>The first is to stress that the purpose is to present the results of your data analysis. It is</a:t>
            </a:r>
          </a:p>
          <a:p>
            <a:r>
              <a:rPr lang="en-US" sz="2400" dirty="0">
                <a:solidFill>
                  <a:srgbClr val="2D3956"/>
                </a:solidFill>
                <a:latin typeface="Times New Roman" panose="02020603050405020304" pitchFamily="18" charset="0"/>
                <a:cs typeface="Times New Roman" panose="02020603050405020304" pitchFamily="18" charset="0"/>
              </a:rPr>
              <a:t>normally not appropriate in this chapter to discuss these results. This is the purpose of the Discussion and Conclusions chapters.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Many of us become confused about the difference between findings and discussion. One way of overcoming any confusion is to draw up a table with two columns. The first should be headed ‘What I found out’ and the second ‘What judgements I have formed on the basis of what I found out’. The first list will be based on your data analysis and therefore the content of your Findings/Results. The second list will be your judgements based on what you found out and therefore the content of your Discussion chapter.</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36115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Findings/Results</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4524315"/>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second point links to the first. Drawing up a table will lead you to a consideration</a:t>
            </a:r>
          </a:p>
          <a:p>
            <a:r>
              <a:rPr lang="en-US" sz="2400" dirty="0">
                <a:solidFill>
                  <a:srgbClr val="2D3956"/>
                </a:solidFill>
                <a:latin typeface="Times New Roman" panose="02020603050405020304" pitchFamily="18" charset="0"/>
                <a:cs typeface="Times New Roman" panose="02020603050405020304" pitchFamily="18" charset="0"/>
              </a:rPr>
              <a:t>of the way in which you present your findings. The purpose of your project report is to communicate the answer to your research question in as clear a manner as possible to your readers. Therefore you should structure your findings in a clear, logical and easily understood manner.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There are many ways of doing this. One of the simplest is to return to the research objectives and let these dictate the order in which you present your findings.</a:t>
            </a:r>
          </a:p>
          <a:p>
            <a:r>
              <a:rPr lang="en-US" sz="2400" dirty="0">
                <a:solidFill>
                  <a:srgbClr val="2D3956"/>
                </a:solidFill>
                <a:latin typeface="Times New Roman" panose="02020603050405020304" pitchFamily="18" charset="0"/>
                <a:cs typeface="Times New Roman" panose="02020603050405020304" pitchFamily="18" charset="0"/>
              </a:rPr>
              <a:t>Alternatively, you may prefer to report your findings thematically. You could present</a:t>
            </a:r>
          </a:p>
          <a:p>
            <a:r>
              <a:rPr lang="en-US" sz="2400" dirty="0">
                <a:solidFill>
                  <a:srgbClr val="2D3956"/>
                </a:solidFill>
                <a:latin typeface="Times New Roman" panose="02020603050405020304" pitchFamily="18" charset="0"/>
                <a:cs typeface="Times New Roman" panose="02020603050405020304" pitchFamily="18" charset="0"/>
              </a:rPr>
              <a:t>the themes in descending order of importance. Whichever method you choose should be obvious to the reader.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32467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Discussion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5262979"/>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Findings presented without thought run the risk of your reader asking ‘so what?’: what meaning do these findings have for me?; for my organization?; for professional practice?; for the development of theory?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So the main focus of the Discussion is to interpret the results you presented in the previous chapter. You should state the relation of the findings to the research questions or objectives discussed in the Introduction.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addition, the Discussion should discuss the implications of your research for the relevant theories which you detailed in your Literature Review. It is usual to discuss the strengths, weaknesses and limitations of your study. However, it is not a good idea to be too modest here and draw attention to aspects of your research which you may consider to be a limitation but that the reader is unlikely to notice!</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03461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Discussion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Discussion is where you have the opportunity to shine. It will show the degree of</a:t>
            </a:r>
          </a:p>
          <a:p>
            <a:r>
              <a:rPr lang="en-US" sz="2400" dirty="0">
                <a:solidFill>
                  <a:srgbClr val="2D3956"/>
                </a:solidFill>
                <a:latin typeface="Times New Roman" panose="02020603050405020304" pitchFamily="18" charset="0"/>
                <a:cs typeface="Times New Roman" panose="02020603050405020304" pitchFamily="18" charset="0"/>
              </a:rPr>
              <a:t>insight that you exhibit in reaching your conclusions. However, it is the part of the report that most of us find difficult. It is the second major opportunity in the research process to demonstrate real originality of thought (the first time being at the stage where you choose the research topic).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Because of that, we urge you to pay due attention to the Discussion. Crucially, here you are making judgements rather than reporting results, so this is where your maturity of understanding can shine through.</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11321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This chapter should not be used to present any new material and should be a conclusion to the whole project (not just the research findings).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Check your Conclusions using the questions in box below.</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You may find that the clearest way to present your Conclusions is to follow a similar</a:t>
            </a:r>
          </a:p>
          <a:p>
            <a:r>
              <a:rPr lang="en-US" sz="2400" dirty="0">
                <a:solidFill>
                  <a:srgbClr val="2D3956"/>
                </a:solidFill>
                <a:latin typeface="Times New Roman" panose="02020603050405020304" pitchFamily="18" charset="0"/>
                <a:cs typeface="Times New Roman" panose="02020603050405020304" pitchFamily="18" charset="0"/>
              </a:rPr>
              <a:t>structure to the one used in your Findings/Results. If that structure reflects the research</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79709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71C27C0-3306-FFD4-556B-FBF41379CA5C}"/>
              </a:ext>
            </a:extLst>
          </p:cNvPr>
          <p:cNvPicPr>
            <a:picLocks noChangeAspect="1"/>
          </p:cNvPicPr>
          <p:nvPr/>
        </p:nvPicPr>
        <p:blipFill>
          <a:blip r:embed="rId2"/>
          <a:stretch>
            <a:fillRect/>
          </a:stretch>
        </p:blipFill>
        <p:spPr>
          <a:xfrm>
            <a:off x="419725" y="1300396"/>
            <a:ext cx="11352550" cy="4257207"/>
          </a:xfrm>
          <a:prstGeom prst="rect">
            <a:avLst/>
          </a:prstGeom>
        </p:spPr>
      </p:pic>
    </p:spTree>
    <p:extLst>
      <p:ext uri="{BB962C8B-B14F-4D97-AF65-F5344CB8AC3E}">
        <p14:creationId xmlns:p14="http://schemas.microsoft.com/office/powerpoint/2010/main" val="13951063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References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 range of conventions are used to reference other writers' material that you have cited in your text. (Three of the most popular of these, the Harvard, footnotes</a:t>
            </a:r>
          </a:p>
          <a:p>
            <a:r>
              <a:rPr lang="en-US" sz="2400" dirty="0">
                <a:solidFill>
                  <a:srgbClr val="2D3956"/>
                </a:solidFill>
                <a:latin typeface="Times New Roman" panose="02020603050405020304" pitchFamily="18" charset="0"/>
                <a:cs typeface="Times New Roman" panose="02020603050405020304" pitchFamily="18" charset="0"/>
              </a:rPr>
              <a:t>and American Psychological Association (APA) systems.).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It is a good idea to start your references section at the beginning of the writing process and add to it as you go along. It will be a tedious and time-consuming task if left until you have completed the main body of the text. If you do leave it until the end, the time spent on compiling the reference section is time that would have been better spent on checking and amending your report.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45130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Appendices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415498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general, appendices should be kept to the minimum. If the material in an appendix is crucial to your reader's understanding, then it should be included in the main body of your report. If, on the other hand, the material is ‘interesting to know’ rather than ‘essential to know’ then it should be in the appendices.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Often students feel tempted to include appendices to ‘pad out’ a project report. Resist</a:t>
            </a:r>
          </a:p>
          <a:p>
            <a:r>
              <a:rPr lang="en-US" sz="2400" dirty="0">
                <a:solidFill>
                  <a:srgbClr val="2D3956"/>
                </a:solidFill>
                <a:latin typeface="Times New Roman" panose="02020603050405020304" pitchFamily="18" charset="0"/>
                <a:cs typeface="Times New Roman" panose="02020603050405020304" pitchFamily="18" charset="0"/>
              </a:rPr>
              <a:t>this temptation. Your readers will not be reading your report for relaxation. They will be pressed for time and will probably not look at your appendices. Your project report will stand or fall on the quality of the main text.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23082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Appendices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However, your appendices should include a blank copy of your questionnaire, interview or observation schedule, or participant diary.</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Where these have been conducted in a language different from that in which you write your submitted project report you will need to submit both this version and the translation.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addition some universities also require you to include a copy of your ethical review approval as an appendix.</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73805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Recommendations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the typical management report or consultancy report recommendations may be the most important section. The hard-pressed executive reading your report may</a:t>
            </a:r>
          </a:p>
          <a:p>
            <a:r>
              <a:rPr lang="en-US" sz="2400" dirty="0">
                <a:solidFill>
                  <a:srgbClr val="2D3956"/>
                </a:solidFill>
                <a:latin typeface="Times New Roman" panose="02020603050405020304" pitchFamily="18" charset="0"/>
                <a:cs typeface="Times New Roman" panose="02020603050405020304" pitchFamily="18" charset="0"/>
              </a:rPr>
              <a:t>turn to your recommendations first to see what action needs to be taken to tackle the issue.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If you are doing exploratory research you may well write recommendations, among</a:t>
            </a:r>
          </a:p>
          <a:p>
            <a:r>
              <a:rPr lang="en-US" sz="2400" dirty="0">
                <a:solidFill>
                  <a:srgbClr val="2D3956"/>
                </a:solidFill>
                <a:latin typeface="Times New Roman" panose="02020603050405020304" pitchFamily="18" charset="0"/>
                <a:cs typeface="Times New Roman" panose="02020603050405020304" pitchFamily="18" charset="0"/>
              </a:rPr>
              <a:t>which will be suggestions for the pursuit of further research. However, if your research is designed to explain or describe, recommendations are less likely.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75619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4051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Recommendations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3416320"/>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For example, the research question ‘Why do small companies in the Egypt reinvest less of their profits in their businesses than their Saudi counterparts?’ may imply clear points for action.</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However, strictly speaking, recommendations are outside the scope of the research</a:t>
            </a:r>
          </a:p>
          <a:p>
            <a:r>
              <a:rPr lang="en-US" sz="2400" dirty="0">
                <a:solidFill>
                  <a:srgbClr val="2D3956"/>
                </a:solidFill>
                <a:latin typeface="Times New Roman" panose="02020603050405020304" pitchFamily="18" charset="0"/>
                <a:cs typeface="Times New Roman" panose="02020603050405020304" pitchFamily="18" charset="0"/>
              </a:rPr>
              <a:t>question, which is to discover ‘Why?’ not ‘What can be done about it?’ The message is clear. If you want your research to change the situation that you are researching, then include the need to develop recommendations in your research objectives.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15136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6725" y="1243917"/>
            <a:ext cx="757672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Making the report's content clear and accessible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Choosing a title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 good title is one that has the minimum possible number of words while describing the content of the report accurately.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Try choosing a title and then ask a colleague who knows your subject what they think the title describes.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If their description matches your content then keep the title.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68959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6725" y="1243917"/>
            <a:ext cx="757672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Making the report's content clear and accessible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415498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Tell a clear story</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Be prepared for your project supervisor to ask you ‘What's your main storyline?’ Your storyline (your central argument or thesis) should be clear, simple and straightforward.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It should be so clear that you can stop the next person you see walking towards you and tell that person what your project report's storyline is and he or she will say ‘Yes, I understand that’.  This is where writing the abstract helps. It forces you to think clearly about the storyline because you have to </a:t>
            </a:r>
            <a:r>
              <a:rPr lang="en-US" sz="2400" dirty="0" err="1">
                <a:solidFill>
                  <a:srgbClr val="2D3956"/>
                </a:solidFill>
                <a:latin typeface="Times New Roman" panose="02020603050405020304" pitchFamily="18" charset="0"/>
                <a:cs typeface="Times New Roman" panose="02020603050405020304" pitchFamily="18" charset="0"/>
              </a:rPr>
              <a:t>summarise</a:t>
            </a:r>
            <a:r>
              <a:rPr lang="en-US" sz="2400" dirty="0">
                <a:solidFill>
                  <a:srgbClr val="2D3956"/>
                </a:solidFill>
                <a:latin typeface="Times New Roman" panose="02020603050405020304" pitchFamily="18" charset="0"/>
                <a:cs typeface="Times New Roman" panose="02020603050405020304" pitchFamily="18" charset="0"/>
              </a:rPr>
              <a:t> it in so few words.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7105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665611"/>
            <a:ext cx="10812720" cy="55264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6725" y="1243917"/>
            <a:ext cx="757672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Making the report's content clear and accessible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5262979"/>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Another way of checking to see whether your storyline is clear is to ‘reason backwards’. An example of this is a project report that ends in clear conclusions. Start by explaining your conclusions to your supervisor. This invites the question from that supervisor: ‘On what basis do you draw these conclusions?’ Here your answer is, of course, on the findings that you established.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The next question asked by the supervisor is: ‘How did you arrive at these findings?’</a:t>
            </a:r>
          </a:p>
          <a:p>
            <a:r>
              <a:rPr lang="en-US" sz="2400" dirty="0">
                <a:solidFill>
                  <a:srgbClr val="2D3956"/>
                </a:solidFill>
                <a:latin typeface="Times New Roman" panose="02020603050405020304" pitchFamily="18" charset="0"/>
                <a:cs typeface="Times New Roman" panose="02020603050405020304" pitchFamily="18" charset="0"/>
              </a:rPr>
              <a:t>in response to which you explain your method. The supervisor may counter by asking</a:t>
            </a:r>
          </a:p>
          <a:p>
            <a:r>
              <a:rPr lang="en-US" sz="2400" dirty="0">
                <a:solidFill>
                  <a:srgbClr val="2D3956"/>
                </a:solidFill>
                <a:latin typeface="Times New Roman" panose="02020603050405020304" pitchFamily="18" charset="0"/>
                <a:cs typeface="Times New Roman" panose="02020603050405020304" pitchFamily="18" charset="0"/>
              </a:rPr>
              <a:t>you why she should take any notice of your findings. The response to this is that you took care to design a research strategy that would lead to valid and reliable findings. </a:t>
            </a:r>
          </a:p>
          <a:p>
            <a:r>
              <a:rPr lang="en-US" sz="2400" dirty="0">
                <a:solidFill>
                  <a:srgbClr val="2D3956"/>
                </a:solidFill>
                <a:latin typeface="Times New Roman" panose="02020603050405020304" pitchFamily="18" charset="0"/>
                <a:cs typeface="Times New Roman" panose="02020603050405020304" pitchFamily="18" charset="0"/>
              </a:rPr>
              <a:t>Moreover, that research strategy is based on a clear research question and objectives and a detailed review of the relevant literature. Such ‘reasoning backwards’ is a useful check to see not only whether your storyline is clear but also that it stands up to logical analysis.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9536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EE0BFF2-016F-AC36-4A1B-DB417E47FFA1}"/>
              </a:ext>
            </a:extLst>
          </p:cNvPr>
          <p:cNvPicPr>
            <a:picLocks noChangeAspect="1"/>
          </p:cNvPicPr>
          <p:nvPr/>
        </p:nvPicPr>
        <p:blipFill>
          <a:blip r:embed="rId2"/>
          <a:stretch>
            <a:fillRect/>
          </a:stretch>
        </p:blipFill>
        <p:spPr>
          <a:xfrm>
            <a:off x="1139252" y="636111"/>
            <a:ext cx="10103371" cy="5692763"/>
          </a:xfrm>
          <a:prstGeom prst="rect">
            <a:avLst/>
          </a:prstGeom>
        </p:spPr>
      </p:pic>
    </p:spTree>
    <p:extLst>
      <p:ext uri="{BB962C8B-B14F-4D97-AF65-F5344CB8AC3E}">
        <p14:creationId xmlns:p14="http://schemas.microsoft.com/office/powerpoint/2010/main" val="369436706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836066"/>
            <a:ext cx="757672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Helping the reader to get all the information out that they need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2677656"/>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Dividing your work</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Divide your work in such a way that it is easy for readers to find their way round it and for them always to be clear where they are, where they have come from, and where they are going. </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70652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836066"/>
            <a:ext cx="757672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Helping the reader to get all the information out that they need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4524315"/>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Previewing and summarizing chapters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 further way in which you can signpost your work is to ‘top and tail’ each chapter. This is to include a few words of introduction at the beginning of the chapter that provide a description of how the chapter is structured in relation to answering the research question and the key aspects that are covered in the chapter.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At the end of each chapter it is useful to provide a brief summary of the content of the chapter and a very brief indication of how this content links to the following chapter. This may seem like repetition. However, it helps the reader on her or his journey through your report and ensures that you, the writer, are on the correct road.</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1206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836066"/>
            <a:ext cx="757672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Helping the reader to get all the information out that they need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4893647"/>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Visualization</a:t>
            </a:r>
          </a:p>
          <a:p>
            <a:r>
              <a:rPr lang="en-US" sz="2400" dirty="0">
                <a:solidFill>
                  <a:srgbClr val="2D3956"/>
                </a:solidFill>
                <a:latin typeface="Times New Roman" panose="02020603050405020304" pitchFamily="18" charset="0"/>
                <a:cs typeface="Times New Roman" panose="02020603050405020304" pitchFamily="18" charset="0"/>
              </a:rPr>
              <a:t> </a:t>
            </a:r>
          </a:p>
          <a:p>
            <a:r>
              <a:rPr lang="en-US" sz="2400" dirty="0">
                <a:solidFill>
                  <a:srgbClr val="2D3956"/>
                </a:solidFill>
                <a:latin typeface="Times New Roman" panose="02020603050405020304" pitchFamily="18" charset="0"/>
                <a:cs typeface="Times New Roman" panose="02020603050405020304" pitchFamily="18" charset="0"/>
              </a:rPr>
              <a:t>As we introduced earlier, your reader will find your project report more accessible and easier to read if you present some of your data and ideas in tables and figures. It is not only numerical data that can be presented in tables and diagrams. You can also present ideas that can be easily compared.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Do not be tempted to put your tables in the appendices. They will probably be some of your most important data. Include them and comment on them in the text. Your commentary should note the significant aspects of the data in the tables. It should not simply describe the table's contents. A final note of caution: to avoid confusing your reader, do make sure that, wherever possible, you have introduced the table or figure before it appears in the text.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05949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836066"/>
            <a:ext cx="757672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Developing an appropriate writing style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230832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Write simple sentences</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A common source of lack of clarity is the confusing sentence. This is often</a:t>
            </a:r>
          </a:p>
          <a:p>
            <a:r>
              <a:rPr lang="en-US" sz="2400" dirty="0">
                <a:solidFill>
                  <a:srgbClr val="2D3956"/>
                </a:solidFill>
                <a:latin typeface="Times New Roman" panose="02020603050405020304" pitchFamily="18" charset="0"/>
                <a:cs typeface="Times New Roman" panose="02020603050405020304" pitchFamily="18" charset="0"/>
              </a:rPr>
              <a:t>because it is too long. A simple rule to adopt is: one idea – one sentence. Try reading your work out loud. If your sentences are too long, you will run out of breath!</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58236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836066"/>
            <a:ext cx="757672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Developing an appropriate writing style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4893647"/>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Avoid jargon</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Jargon should not be confused with technical terminology. Some technical terms are unavoidable. To assist your reader, it is best to put a glossary of such terms in the appendices. However, do not assume that your reader will have such a full knowledge as you of the subject and, in particular, the context. Here, and in all cases, try to put yourself in the position of the reader.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What can be avoided is the sort of jargon that The Free Dictionary (2018) defines as</a:t>
            </a:r>
          </a:p>
          <a:p>
            <a:r>
              <a:rPr lang="en-US" sz="2400" dirty="0">
                <a:solidFill>
                  <a:srgbClr val="2D3956"/>
                </a:solidFill>
                <a:latin typeface="Times New Roman" panose="02020603050405020304" pitchFamily="18" charset="0"/>
                <a:cs typeface="Times New Roman" panose="02020603050405020304" pitchFamily="18" charset="0"/>
              </a:rPr>
              <a:t>‘gibberish’. You will know the sort of phrases: ‘ongoing situation’; ‘going down the route of’; ‘at the end of the day’; ‘the bottom line’; ‘at this moment in time’. It is not just that they are ugly but they are not clear and simple. For example, ‘now’ is much clearer and simpler than ‘at this moment in time’.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26628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836066"/>
            <a:ext cx="757672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Developing an appropriate writing style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3785652"/>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Beware of using large numbers of quotations from the literature</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We believe that quotations from the literature should be used infrequently in your project report. In addition, by using quotations in this way the student's line of argument tends to become disjointed and less easy to follow.</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It is therefore usually better to explain other people's ideas in your own words.</a:t>
            </a:r>
          </a:p>
          <a:p>
            <a:r>
              <a:rPr lang="en-US" sz="2400" dirty="0">
                <a:solidFill>
                  <a:srgbClr val="2D3956"/>
                </a:solidFill>
                <a:latin typeface="Times New Roman" panose="02020603050405020304" pitchFamily="18" charset="0"/>
                <a:cs typeface="Times New Roman" panose="02020603050405020304" pitchFamily="18" charset="0"/>
              </a:rPr>
              <a:t>That is not to say that you should never use quotations. Rather we would advise you</a:t>
            </a:r>
          </a:p>
          <a:p>
            <a:r>
              <a:rPr lang="en-US" sz="2400" dirty="0">
                <a:solidFill>
                  <a:srgbClr val="2D3956"/>
                </a:solidFill>
                <a:latin typeface="Times New Roman" panose="02020603050405020304" pitchFamily="18" charset="0"/>
                <a:cs typeface="Times New Roman" panose="02020603050405020304" pitchFamily="18" charset="0"/>
              </a:rPr>
              <a:t>to use them sparingly to create maximum impact in supporting your storyline.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4769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6140" y="1865374"/>
            <a:ext cx="10812720" cy="489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836066"/>
            <a:ext cx="7576724"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Developing an appropriate writing style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29033"/>
            <a:ext cx="10685720" cy="415498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Check your spelling and grammar</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Spelling is still a problem for many of us, in spite of spellcheckers. A spellchecker will not correct your ‘moral’ when you wished to say ‘morale’ or sort out when you should write ‘</a:t>
            </a:r>
            <a:r>
              <a:rPr lang="en-US" sz="2400" dirty="0" err="1">
                <a:solidFill>
                  <a:srgbClr val="2D3956"/>
                </a:solidFill>
                <a:latin typeface="Times New Roman" panose="02020603050405020304" pitchFamily="18" charset="0"/>
                <a:cs typeface="Times New Roman" panose="02020603050405020304" pitchFamily="18" charset="0"/>
              </a:rPr>
              <a:t>practise</a:t>
            </a:r>
            <a:r>
              <a:rPr lang="en-US" sz="2400" dirty="0">
                <a:solidFill>
                  <a:srgbClr val="2D3956"/>
                </a:solidFill>
                <a:latin typeface="Times New Roman" panose="02020603050405020304" pitchFamily="18" charset="0"/>
                <a:cs typeface="Times New Roman" panose="02020603050405020304" pitchFamily="18" charset="0"/>
              </a:rPr>
              <a:t>’ rather than ‘practice’. This is where the friend who is reading your draft can help, provided that friend is a competent speller. </a:t>
            </a:r>
          </a:p>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Supervisor tend to be more patient with errors of this kind than those that reflect carelessness. However, the point remains that spelling errors detract from the quality of your presentation and the authority of your ideas.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295835"/>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96790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6763</TotalTime>
  <Words>5441</Words>
  <Application>Microsoft Office PowerPoint</Application>
  <PresentationFormat>Widescreen</PresentationFormat>
  <Paragraphs>487</Paragraphs>
  <Slides>61</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61</vt:i4>
      </vt:variant>
    </vt:vector>
  </HeadingPairs>
  <TitlesOfParts>
    <vt:vector size="66"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Rageh</cp:lastModifiedBy>
  <cp:revision>550</cp:revision>
  <dcterms:created xsi:type="dcterms:W3CDTF">2023-04-29T09:08:23Z</dcterms:created>
  <dcterms:modified xsi:type="dcterms:W3CDTF">2023-12-06T05:32:13Z</dcterms:modified>
</cp:coreProperties>
</file>