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26"/>
  </p:notesMasterIdLst>
  <p:sldIdLst>
    <p:sldId id="480" r:id="rId6"/>
    <p:sldId id="303" r:id="rId7"/>
    <p:sldId id="620" r:id="rId8"/>
    <p:sldId id="649" r:id="rId9"/>
    <p:sldId id="650" r:id="rId10"/>
    <p:sldId id="672" r:id="rId11"/>
    <p:sldId id="673" r:id="rId12"/>
    <p:sldId id="656" r:id="rId13"/>
    <p:sldId id="657" r:id="rId14"/>
    <p:sldId id="658" r:id="rId15"/>
    <p:sldId id="659" r:id="rId16"/>
    <p:sldId id="660" r:id="rId17"/>
    <p:sldId id="661" r:id="rId18"/>
    <p:sldId id="662" r:id="rId19"/>
    <p:sldId id="664" r:id="rId20"/>
    <p:sldId id="665" r:id="rId21"/>
    <p:sldId id="666" r:id="rId22"/>
    <p:sldId id="668" r:id="rId23"/>
    <p:sldId id="670"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0"/>
            <p14:sldId id="649"/>
            <p14:sldId id="650"/>
            <p14:sldId id="672"/>
            <p14:sldId id="673"/>
            <p14:sldId id="656"/>
            <p14:sldId id="657"/>
            <p14:sldId id="658"/>
            <p14:sldId id="659"/>
            <p14:sldId id="660"/>
            <p14:sldId id="661"/>
            <p14:sldId id="662"/>
            <p14:sldId id="664"/>
            <p14:sldId id="665"/>
            <p14:sldId id="666"/>
            <p14:sldId id="668"/>
            <p14:sldId id="67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93738" autoAdjust="0"/>
  </p:normalViewPr>
  <p:slideViewPr>
    <p:cSldViewPr snapToGrid="0">
      <p:cViewPr varScale="1">
        <p:scale>
          <a:sx n="64" d="100"/>
          <a:sy n="64" d="100"/>
        </p:scale>
        <p:origin x="93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0000"/>
                </a:solidFill>
                <a:latin typeface="Times New Roman" panose="02020603050405020304" pitchFamily="18" charset="0"/>
                <a:cs typeface="Times New Roman" panose="02020603050405020304" pitchFamily="18" charset="0"/>
              </a:rPr>
              <a:t>المحاضرة التعريفية</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EG" sz="3200" b="1" dirty="0">
                <a:cs typeface="+mj-cs"/>
              </a:rPr>
              <a:t>المشروع البحثي</a:t>
            </a:r>
            <a:endParaRPr lang="en-US" sz="3200" b="1" dirty="0">
              <a:cs typeface="+mj-cs"/>
            </a:endParaRPr>
          </a:p>
        </p:txBody>
      </p:sp>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461665"/>
          </a:xfrm>
          <a:prstGeom prst="rect">
            <a:avLst/>
          </a:prstGeom>
          <a:noFill/>
        </p:spPr>
        <p:txBody>
          <a:bodyPr wrap="square" rtlCol="0">
            <a:spAutoFit/>
          </a:bodyPr>
          <a:lstStyle/>
          <a:p>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697</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82252" y="539663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Abuanzeh</a:t>
            </a:r>
          </a:p>
        </p:txBody>
      </p:sp>
      <p:sp>
        <p:nvSpPr>
          <p:cNvPr id="9" name="TextBox 8">
            <a:extLst>
              <a:ext uri="{FF2B5EF4-FFF2-40B4-BE49-F238E27FC236}">
                <a16:creationId xmlns:a16="http://schemas.microsoft.com/office/drawing/2014/main" id="{8F2D6F91-78DB-C333-FFAC-FF52CB9F2DF3}"/>
              </a:ext>
            </a:extLst>
          </p:cNvPr>
          <p:cNvSpPr txBox="1"/>
          <p:nvPr/>
        </p:nvSpPr>
        <p:spPr>
          <a:xfrm>
            <a:off x="82252" y="509240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EG" sz="2800" b="1" dirty="0">
                <a:cs typeface="+mj-cs"/>
              </a:rPr>
              <a:t>المحاضرة التعريفية</a:t>
            </a:r>
            <a:endParaRPr lang="en-US" sz="2800" b="1" dirty="0">
              <a:cs typeface="+mj-cs"/>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00086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697</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2000" dirty="0">
                <a:solidFill>
                  <a:prstClr val="black"/>
                </a:solidFill>
                <a:latin typeface="Times New Roman" panose="02020603050405020304" pitchFamily="18" charset="0"/>
                <a:cs typeface="Times New Roman" panose="02020603050405020304" pitchFamily="18" charset="0"/>
              </a:rPr>
              <a:t>أساسيات البحث العلمي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Abuanzeh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a:solidFill>
                  <a:prstClr val="black"/>
                </a:solidFill>
                <a:cs typeface="Times New Roman" panose="02020603050405020304" pitchFamily="18" charset="0"/>
              </a:rPr>
              <a:t>إن البحث العلمي هو أساس التطور والنهضة العلمية والإنسانية ، لذا فإن قيمة مشروع البحث العلمي من قيمة خطته وجودة كتابته وإمكانيات </a:t>
            </a:r>
            <a:r>
              <a:rPr lang="ar-JO" sz="2400" dirty="0" smtClean="0">
                <a:solidFill>
                  <a:prstClr val="black"/>
                </a:solidFill>
                <a:cs typeface="Times New Roman" panose="02020603050405020304" pitchFamily="18" charset="0"/>
              </a:rPr>
              <a:t>استيعابه </a:t>
            </a:r>
            <a:r>
              <a:rPr lang="ar-JO" sz="2400" dirty="0">
                <a:solidFill>
                  <a:prstClr val="black"/>
                </a:solidFill>
                <a:cs typeface="Times New Roman" panose="02020603050405020304" pitchFamily="18" charset="0"/>
              </a:rPr>
              <a:t>من </a:t>
            </a:r>
            <a:r>
              <a:rPr lang="ar-JO" sz="2400" dirty="0" smtClean="0">
                <a:solidFill>
                  <a:prstClr val="black"/>
                </a:solidFill>
                <a:cs typeface="Times New Roman" panose="02020603050405020304" pitchFamily="18" charset="0"/>
              </a:rPr>
              <a:t>قبل</a:t>
            </a:r>
            <a:r>
              <a:rPr lang="ar-JO" sz="2400" dirty="0" smtClean="0">
                <a:solidFill>
                  <a:prstClr val="black"/>
                </a:solidFill>
                <a:cs typeface="Times New Roman" panose="02020603050405020304" pitchFamily="18" charset="0"/>
              </a:rPr>
              <a:t> </a:t>
            </a:r>
            <a:r>
              <a:rPr lang="ar-JO" sz="2400" dirty="0">
                <a:solidFill>
                  <a:prstClr val="black"/>
                </a:solidFill>
                <a:cs typeface="Times New Roman" panose="02020603050405020304" pitchFamily="18" charset="0"/>
              </a:rPr>
              <a:t>القارئ، وكثيرا ما يتساءل طلابنا الباحثون المقبلين على مرحلة كتابة المشروع ، عن الخطوات المثلى لكتابة بحث علمي يتسم بترتيب الأفكار والمعلومات والنتائج.</a:t>
            </a:r>
          </a:p>
          <a:p>
            <a:pPr marL="60325" lvl="0" algn="just" rtl="1">
              <a:lnSpc>
                <a:spcPct val="150000"/>
              </a:lnSpc>
              <a:defRPr/>
            </a:pPr>
            <a:endParaRPr lang="ar-JO" sz="2400" dirty="0">
              <a:solidFill>
                <a:prstClr val="black"/>
              </a:solidFill>
              <a:cs typeface="Times New Roman" panose="02020603050405020304" pitchFamily="18" charset="0"/>
            </a:endParaRPr>
          </a:p>
          <a:p>
            <a:pPr marL="60325" lvl="0" algn="just" rtl="1">
              <a:lnSpc>
                <a:spcPct val="150000"/>
              </a:lnSpc>
              <a:defRPr/>
            </a:pPr>
            <a:r>
              <a:rPr lang="ar-JO" sz="2400" dirty="0">
                <a:solidFill>
                  <a:prstClr val="black"/>
                </a:solidFill>
                <a:cs typeface="Times New Roman" panose="02020603050405020304" pitchFamily="18" charset="0"/>
              </a:rPr>
              <a:t>وتعتبر مشاريع التخرج هي اللبنة الأساسية للطلبة والباحثين لبدء مستقبل زاهر لأنها تجربة عملية حاسمة ستكون بمثابة جسر لحياتهم العملية بعد التخرج واختبار فعلي لقدراتهم على تحليل المشكلات والخروج بحلول جديدة.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دليل </a:t>
            </a:r>
            <a:r>
              <a:rPr lang="ar-JO" sz="2800" b="1" dirty="0" smtClean="0">
                <a:latin typeface="Times New Roman" panose="02020603050405020304" pitchFamily="18" charset="0"/>
                <a:cs typeface="Times New Roman" panose="02020603050405020304" pitchFamily="18" charset="0"/>
              </a:rPr>
              <a:t>المشروع </a:t>
            </a:r>
            <a:r>
              <a:rPr lang="ar-EG" sz="2800" b="1" dirty="0">
                <a:latin typeface="Times New Roman" panose="02020603050405020304" pitchFamily="18" charset="0"/>
                <a:cs typeface="Times New Roman" panose="02020603050405020304" pitchFamily="18" charset="0"/>
              </a:rPr>
              <a:t>البحثي</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929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300000"/>
              </a:lnSpc>
              <a:defRPr/>
            </a:pPr>
            <a:r>
              <a:rPr lang="ar-JO" sz="2400" dirty="0">
                <a:solidFill>
                  <a:prstClr val="black"/>
                </a:solidFill>
                <a:cs typeface="Times New Roman" panose="02020603050405020304" pitchFamily="18" charset="0"/>
              </a:rPr>
              <a:t>من هذا المنطلق، ركزت كلية الإدارة بجامعة ميدوأوشن بشدة على ديمومة واستدامة التطوير والارتقاء بجودة مشاريع التخرج بمرور الوقت، بالإضافة إلى زيادة التوافقية مع محاور وموضوعات جديدة في تخصص الإدارة ، وإدارة المشاريع، وإدارة المخاطر.</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دليل </a:t>
            </a:r>
            <a:r>
              <a:rPr lang="ar-JO" sz="2800" b="1" dirty="0" smtClean="0">
                <a:latin typeface="Times New Roman" panose="02020603050405020304" pitchFamily="18" charset="0"/>
                <a:cs typeface="Times New Roman" panose="02020603050405020304" pitchFamily="18" charset="0"/>
              </a:rPr>
              <a:t>المشروع </a:t>
            </a:r>
            <a:r>
              <a:rPr lang="ar-EG" sz="2800" b="1" dirty="0">
                <a:latin typeface="Times New Roman" panose="02020603050405020304" pitchFamily="18" charset="0"/>
                <a:cs typeface="Times New Roman" panose="02020603050405020304" pitchFamily="18" charset="0"/>
              </a:rPr>
              <a:t>البحثي</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782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defRPr/>
            </a:pPr>
            <a:r>
              <a:rPr lang="ar-JO" sz="2400" dirty="0">
                <a:solidFill>
                  <a:prstClr val="black"/>
                </a:solidFill>
                <a:cs typeface="Times New Roman" panose="02020603050405020304" pitchFamily="18" charset="0"/>
              </a:rPr>
              <a:t>أ. وصف طبيعة المنهج العلمي وسمات التفكير العلمي للطالب.</a:t>
            </a:r>
          </a:p>
          <a:p>
            <a:pPr marL="60325" lvl="0" algn="just" rtl="1">
              <a:defRPr/>
            </a:pPr>
            <a:r>
              <a:rPr lang="ar-JO" sz="2400" dirty="0">
                <a:solidFill>
                  <a:prstClr val="black"/>
                </a:solidFill>
                <a:cs typeface="Times New Roman" panose="02020603050405020304" pitchFamily="18" charset="0"/>
              </a:rPr>
              <a:t>ب. تحديد الأفكار الأساسية في البحوث الإدارية والمجالات المرتبطة بها (الإدارة – إدارة المشاريع – إدارة المخاطر).</a:t>
            </a:r>
          </a:p>
          <a:p>
            <a:pPr marL="60325" lvl="0" algn="just" rtl="1">
              <a:defRPr/>
            </a:pPr>
            <a:r>
              <a:rPr lang="ar-JO" sz="2400" dirty="0">
                <a:solidFill>
                  <a:prstClr val="black"/>
                </a:solidFill>
                <a:cs typeface="Times New Roman" panose="02020603050405020304" pitchFamily="18" charset="0"/>
              </a:rPr>
              <a:t>ج. تعريف الطالب بالعديد من تقنيات البحث العلمي وتوضيح تطبيقات كل منها في مجال تركيز الطالب.</a:t>
            </a:r>
          </a:p>
          <a:p>
            <a:pPr marL="60325" lvl="0" algn="just" rtl="1">
              <a:defRPr/>
            </a:pPr>
            <a:r>
              <a:rPr lang="ar-JO" sz="2400" dirty="0">
                <a:solidFill>
                  <a:prstClr val="black"/>
                </a:solidFill>
                <a:cs typeface="Times New Roman" panose="02020603050405020304" pitchFamily="18" charset="0"/>
              </a:rPr>
              <a:t>د. إكساب الطالب القدرة على التعرف على الإجراءات والمناهج والموارد المستخدمة في البحث الإداري لجمع وتحليل البيانات والمعلومات.</a:t>
            </a:r>
          </a:p>
          <a:p>
            <a:pPr marL="60325" lvl="0" algn="just" rtl="1">
              <a:defRPr/>
            </a:pPr>
            <a:r>
              <a:rPr lang="ar-JO" sz="2400" dirty="0">
                <a:solidFill>
                  <a:prstClr val="black"/>
                </a:solidFill>
                <a:cs typeface="Times New Roman" panose="02020603050405020304" pitchFamily="18" charset="0"/>
              </a:rPr>
              <a:t>هـ. تعليم الطالب كيفية إنشاء خطة مقترحة للبحث الإداري باستخدام أساليب جمع البيانات.</a:t>
            </a:r>
          </a:p>
          <a:p>
            <a:pPr marL="60325" lvl="0" algn="just" rtl="1">
              <a:defRPr/>
            </a:pPr>
            <a:r>
              <a:rPr lang="ar-JO" sz="2400" dirty="0">
                <a:solidFill>
                  <a:prstClr val="black"/>
                </a:solidFill>
                <a:cs typeface="Times New Roman" panose="02020603050405020304" pitchFamily="18" charset="0"/>
              </a:rPr>
              <a:t>و. وضع استراتيجية دراسة مقترحة باستخدام تقنيات البحث العلمي.</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أهداف </a:t>
            </a:r>
            <a:r>
              <a:rPr lang="ar-EG" sz="2800" b="1" dirty="0">
                <a:latin typeface="Times New Roman" panose="02020603050405020304" pitchFamily="18" charset="0"/>
                <a:cs typeface="Times New Roman" panose="02020603050405020304" pitchFamily="18" charset="0"/>
              </a:rPr>
              <a:t>هذا المقرر</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704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7E48997B-7DCC-6E0C-78C3-431D63BAC5B6}"/>
              </a:ext>
            </a:extLst>
          </p:cNvPr>
          <p:cNvPicPr>
            <a:picLocks noChangeAspect="1"/>
          </p:cNvPicPr>
          <p:nvPr/>
        </p:nvPicPr>
        <p:blipFill rotWithShape="1">
          <a:blip r:embed="rId3"/>
          <a:srcRect l="2226" r="3093" b="4558"/>
          <a:stretch/>
        </p:blipFill>
        <p:spPr>
          <a:xfrm>
            <a:off x="575033" y="1475044"/>
            <a:ext cx="10538262" cy="4687849"/>
          </a:xfrm>
          <a:prstGeom prst="rect">
            <a:avLst/>
          </a:prstGeom>
        </p:spPr>
      </p:pic>
      <p:sp>
        <p:nvSpPr>
          <p:cNvPr id="12" name="TextBox 11">
            <a:extLst>
              <a:ext uri="{FF2B5EF4-FFF2-40B4-BE49-F238E27FC236}">
                <a16:creationId xmlns:a16="http://schemas.microsoft.com/office/drawing/2014/main" id="{8B7550C4-D493-A425-5F34-D4694F34E354}"/>
              </a:ext>
            </a:extLst>
          </p:cNvPr>
          <p:cNvSpPr txBox="1"/>
          <p:nvPr/>
        </p:nvSpPr>
        <p:spPr>
          <a:xfrm>
            <a:off x="3172599" y="807134"/>
            <a:ext cx="5343130"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جدول السيمنارات البحثية الخاصة بالمشروع البحثي</a:t>
            </a:r>
          </a:p>
        </p:txBody>
      </p:sp>
    </p:spTree>
    <p:extLst>
      <p:ext uri="{BB962C8B-B14F-4D97-AF65-F5344CB8AC3E}">
        <p14:creationId xmlns:p14="http://schemas.microsoft.com/office/powerpoint/2010/main" val="1836128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73C1DFFD-4C1A-3EC9-2D3D-0563999AD837}"/>
              </a:ext>
            </a:extLst>
          </p:cNvPr>
          <p:cNvPicPr>
            <a:picLocks noChangeAspect="1"/>
          </p:cNvPicPr>
          <p:nvPr/>
        </p:nvPicPr>
        <p:blipFill rotWithShape="1">
          <a:blip r:embed="rId3"/>
          <a:srcRect t="-107" r="1337" b="3248"/>
          <a:stretch/>
        </p:blipFill>
        <p:spPr>
          <a:xfrm>
            <a:off x="1624248" y="825653"/>
            <a:ext cx="7640377" cy="6032347"/>
          </a:xfrm>
          <a:prstGeom prst="rect">
            <a:avLst/>
          </a:prstGeom>
        </p:spPr>
      </p:pic>
      <p:sp>
        <p:nvSpPr>
          <p:cNvPr id="6" name="TextBox 5">
            <a:extLst>
              <a:ext uri="{FF2B5EF4-FFF2-40B4-BE49-F238E27FC236}">
                <a16:creationId xmlns:a16="http://schemas.microsoft.com/office/drawing/2014/main" id="{A67DE237-3122-A0FF-DCAE-F4188519393B}"/>
              </a:ext>
            </a:extLst>
          </p:cNvPr>
          <p:cNvSpPr txBox="1"/>
          <p:nvPr/>
        </p:nvSpPr>
        <p:spPr>
          <a:xfrm>
            <a:off x="2677213" y="268963"/>
            <a:ext cx="5343130"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جدول السيمنارات البحثية الخاصة بالمشروع البحثي</a:t>
            </a:r>
          </a:p>
        </p:txBody>
      </p:sp>
    </p:spTree>
    <p:extLst>
      <p:ext uri="{BB962C8B-B14F-4D97-AF65-F5344CB8AC3E}">
        <p14:creationId xmlns:p14="http://schemas.microsoft.com/office/powerpoint/2010/main" val="2428422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defRPr/>
            </a:pPr>
            <a:r>
              <a:rPr lang="ar-JO" sz="2400" b="1" dirty="0">
                <a:solidFill>
                  <a:prstClr val="black"/>
                </a:solidFill>
                <a:cs typeface="Times New Roman" panose="02020603050405020304" pitchFamily="18" charset="0"/>
              </a:rPr>
              <a:t>يجب على الطالب تقديم الخطة وفق الخطوات التالية:-</a:t>
            </a:r>
          </a:p>
          <a:p>
            <a:pPr marL="403225" lvl="0" indent="-342900" algn="just" rtl="1">
              <a:buFontTx/>
              <a:buChar char="-"/>
              <a:defRPr/>
            </a:pPr>
            <a:r>
              <a:rPr lang="ar-JO" sz="2400" dirty="0">
                <a:solidFill>
                  <a:prstClr val="black"/>
                </a:solidFill>
                <a:cs typeface="Times New Roman" panose="02020603050405020304" pitchFamily="18" charset="0"/>
              </a:rPr>
              <a:t>عنوان البحث.</a:t>
            </a:r>
          </a:p>
          <a:p>
            <a:pPr marL="403225" lvl="0" indent="-342900" algn="just" rtl="1">
              <a:buFontTx/>
              <a:buChar char="-"/>
              <a:defRPr/>
            </a:pPr>
            <a:r>
              <a:rPr lang="ar-JO" sz="2400" dirty="0">
                <a:solidFill>
                  <a:prstClr val="black"/>
                </a:solidFill>
                <a:cs typeface="Times New Roman" panose="02020603050405020304" pitchFamily="18" charset="0"/>
              </a:rPr>
              <a:t>مقدمة.</a:t>
            </a:r>
          </a:p>
          <a:p>
            <a:pPr marL="403225" lvl="0" indent="-342900" algn="just" rtl="1">
              <a:buFontTx/>
              <a:buChar char="-"/>
              <a:defRPr/>
            </a:pPr>
            <a:r>
              <a:rPr lang="ar-JO" sz="2400" dirty="0">
                <a:solidFill>
                  <a:prstClr val="black"/>
                </a:solidFill>
                <a:cs typeface="Times New Roman" panose="02020603050405020304" pitchFamily="18" charset="0"/>
              </a:rPr>
              <a:t>مشكلة الدراسة.</a:t>
            </a:r>
          </a:p>
          <a:p>
            <a:pPr marL="403225" lvl="0" indent="-342900" algn="just" rtl="1">
              <a:buFontTx/>
              <a:buChar char="-"/>
              <a:defRPr/>
            </a:pPr>
            <a:r>
              <a:rPr lang="ar-JO" sz="2400" dirty="0">
                <a:solidFill>
                  <a:prstClr val="black"/>
                </a:solidFill>
                <a:cs typeface="Times New Roman" panose="02020603050405020304" pitchFamily="18" charset="0"/>
              </a:rPr>
              <a:t>أهمية الدراسة.</a:t>
            </a:r>
          </a:p>
          <a:p>
            <a:pPr marL="403225" lvl="0" indent="-342900" algn="just" rtl="1">
              <a:buFontTx/>
              <a:buChar char="-"/>
              <a:defRPr/>
            </a:pPr>
            <a:r>
              <a:rPr lang="ar-JO" sz="2400" dirty="0">
                <a:solidFill>
                  <a:prstClr val="black"/>
                </a:solidFill>
                <a:cs typeface="Times New Roman" panose="02020603050405020304" pitchFamily="18" charset="0"/>
              </a:rPr>
              <a:t>أهداف الدراسة.</a:t>
            </a:r>
          </a:p>
          <a:p>
            <a:pPr marL="403225" lvl="0" indent="-342900" algn="just" rtl="1">
              <a:buFontTx/>
              <a:buChar char="-"/>
              <a:defRPr/>
            </a:pPr>
            <a:r>
              <a:rPr lang="ar-JO" sz="2400" dirty="0">
                <a:solidFill>
                  <a:prstClr val="black"/>
                </a:solidFill>
                <a:cs typeface="Times New Roman" panose="02020603050405020304" pitchFamily="18" charset="0"/>
              </a:rPr>
              <a:t>أسئلة الدراسة.</a:t>
            </a:r>
          </a:p>
          <a:p>
            <a:pPr marL="403225" lvl="0" indent="-342900" algn="just" rtl="1">
              <a:buFontTx/>
              <a:buChar char="-"/>
              <a:defRPr/>
            </a:pPr>
            <a:r>
              <a:rPr lang="ar-JO" sz="2400" dirty="0">
                <a:solidFill>
                  <a:prstClr val="black"/>
                </a:solidFill>
                <a:cs typeface="Times New Roman" panose="02020603050405020304" pitchFamily="18" charset="0"/>
              </a:rPr>
              <a:t>الدراسات السابقة والإطار النظري.</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إعداد خطة </a:t>
            </a:r>
            <a:r>
              <a:rPr lang="ar-EG" sz="2800" b="1" dirty="0">
                <a:latin typeface="Times New Roman" panose="02020603050405020304" pitchFamily="18" charset="0"/>
                <a:cs typeface="Times New Roman" panose="02020603050405020304" pitchFamily="18" charset="0"/>
              </a:rPr>
              <a:t>ال</a:t>
            </a:r>
            <a:r>
              <a:rPr lang="ar-JO" sz="2800" b="1" dirty="0">
                <a:latin typeface="Times New Roman" panose="02020603050405020304" pitchFamily="18" charset="0"/>
                <a:cs typeface="Times New Roman" panose="02020603050405020304" pitchFamily="18" charset="0"/>
              </a:rPr>
              <a:t>مشروع </a:t>
            </a:r>
            <a:r>
              <a:rPr lang="ar-EG" sz="2800" b="1" dirty="0">
                <a:latin typeface="Times New Roman" panose="02020603050405020304" pitchFamily="18" charset="0"/>
                <a:cs typeface="Times New Roman" panose="02020603050405020304" pitchFamily="18" charset="0"/>
              </a:rPr>
              <a:t>البحثي</a:t>
            </a:r>
            <a:r>
              <a:rPr lang="ar-JO"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2857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defRPr/>
            </a:pPr>
            <a:r>
              <a:rPr lang="ar-JO" sz="2400" b="1" dirty="0">
                <a:solidFill>
                  <a:prstClr val="black"/>
                </a:solidFill>
                <a:cs typeface="Times New Roman" panose="02020603050405020304" pitchFamily="18" charset="0"/>
              </a:rPr>
              <a:t>يجب على الطالب تقديم الخطة وفق الخطوات التالية</a:t>
            </a:r>
            <a:r>
              <a:rPr lang="ar-JO" sz="2400" b="1" dirty="0" smtClean="0">
                <a:solidFill>
                  <a:prstClr val="black"/>
                </a:solidFill>
                <a:cs typeface="Times New Roman" panose="02020603050405020304" pitchFamily="18" charset="0"/>
              </a:rPr>
              <a:t>:-</a:t>
            </a:r>
          </a:p>
          <a:p>
            <a:pPr marL="60325" lvl="0" algn="just" rtl="1">
              <a:defRPr/>
            </a:pPr>
            <a:endParaRPr lang="ar-JO" sz="2400" b="1" dirty="0">
              <a:solidFill>
                <a:prstClr val="black"/>
              </a:solidFill>
              <a:cs typeface="Times New Roman" panose="02020603050405020304" pitchFamily="18" charset="0"/>
            </a:endParaRPr>
          </a:p>
          <a:p>
            <a:pPr marL="403225" lvl="0" indent="-342900" algn="just" rtl="1">
              <a:buFontTx/>
              <a:buChar char="-"/>
              <a:defRPr/>
            </a:pPr>
            <a:r>
              <a:rPr lang="ar-JO" sz="2400" dirty="0">
                <a:solidFill>
                  <a:prstClr val="black"/>
                </a:solidFill>
                <a:cs typeface="Times New Roman" panose="02020603050405020304" pitchFamily="18" charset="0"/>
              </a:rPr>
              <a:t>- المنطلقات النظرية للدراسة.</a:t>
            </a:r>
          </a:p>
          <a:p>
            <a:pPr marL="403225" lvl="0" indent="-342900" algn="just" rtl="1">
              <a:buFontTx/>
              <a:buChar char="-"/>
              <a:defRPr/>
            </a:pPr>
            <a:r>
              <a:rPr lang="ar-JO" sz="2400" dirty="0">
                <a:solidFill>
                  <a:prstClr val="black"/>
                </a:solidFill>
                <a:cs typeface="Times New Roman" panose="02020603050405020304" pitchFamily="18" charset="0"/>
              </a:rPr>
              <a:t>منهجية وطرق البحث.</a:t>
            </a:r>
          </a:p>
          <a:p>
            <a:pPr marL="403225" lvl="0" indent="-342900" algn="just" rtl="1">
              <a:buFontTx/>
              <a:buChar char="-"/>
              <a:defRPr/>
            </a:pPr>
            <a:r>
              <a:rPr lang="ar-JO" sz="2400" dirty="0">
                <a:solidFill>
                  <a:prstClr val="black"/>
                </a:solidFill>
                <a:cs typeface="Times New Roman" panose="02020603050405020304" pitchFamily="18" charset="0"/>
              </a:rPr>
              <a:t>أدوات الدراسة (أدوات جمع البيانات).</a:t>
            </a:r>
          </a:p>
          <a:p>
            <a:pPr marL="403225" lvl="0" indent="-342900" algn="just" rtl="1">
              <a:buFontTx/>
              <a:buChar char="-"/>
              <a:defRPr/>
            </a:pPr>
            <a:r>
              <a:rPr lang="ar-JO" sz="2400" dirty="0">
                <a:solidFill>
                  <a:prstClr val="black"/>
                </a:solidFill>
                <a:cs typeface="Times New Roman" panose="02020603050405020304" pitchFamily="18" charset="0"/>
              </a:rPr>
              <a:t>حدود الدراسة.</a:t>
            </a:r>
          </a:p>
          <a:p>
            <a:pPr marL="403225" lvl="0" indent="-342900" algn="just" rtl="1">
              <a:buFontTx/>
              <a:buChar char="-"/>
              <a:defRPr/>
            </a:pPr>
            <a:r>
              <a:rPr lang="ar-JO" sz="2400" dirty="0">
                <a:solidFill>
                  <a:prstClr val="black"/>
                </a:solidFill>
                <a:cs typeface="Times New Roman" panose="02020603050405020304" pitchFamily="18" charset="0"/>
              </a:rPr>
              <a:t>قائمة المراجع والمصادر الأولية.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إعداد خطة </a:t>
            </a:r>
            <a:r>
              <a:rPr lang="ar-EG" sz="2800" b="1" dirty="0">
                <a:latin typeface="Times New Roman" panose="02020603050405020304" pitchFamily="18" charset="0"/>
                <a:cs typeface="Times New Roman" panose="02020603050405020304" pitchFamily="18" charset="0"/>
              </a:rPr>
              <a:t>ال</a:t>
            </a:r>
            <a:r>
              <a:rPr lang="ar-JO" sz="2800" b="1" dirty="0">
                <a:latin typeface="Times New Roman" panose="02020603050405020304" pitchFamily="18" charset="0"/>
                <a:cs typeface="Times New Roman" panose="02020603050405020304" pitchFamily="18" charset="0"/>
              </a:rPr>
              <a:t>مشروع </a:t>
            </a:r>
            <a:r>
              <a:rPr lang="ar-EG" sz="2800" b="1" dirty="0">
                <a:latin typeface="Times New Roman" panose="02020603050405020304" pitchFamily="18" charset="0"/>
                <a:cs typeface="Times New Roman" panose="02020603050405020304" pitchFamily="18" charset="0"/>
              </a:rPr>
              <a:t>البحثي</a:t>
            </a:r>
            <a:r>
              <a:rPr lang="ar-JO"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4823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التعبير عن المشروع بدقة وشفافية.</a:t>
            </a:r>
          </a:p>
          <a:p>
            <a:pPr marL="60325" lvl="0" algn="just" rtl="1">
              <a:defRPr/>
            </a:pPr>
            <a:endParaRPr lang="ar-JO"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التعبير عن الباحث كفكرة تثير ذهن الباحث.</a:t>
            </a:r>
          </a:p>
          <a:p>
            <a:pPr marL="60325" lvl="0" algn="just" rtl="1">
              <a:defRPr/>
            </a:pPr>
            <a:endParaRPr lang="ar-JO"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تكون مختصرة وذات معنى.</a:t>
            </a:r>
          </a:p>
          <a:p>
            <a:pPr marL="60325" lvl="0" algn="just" rtl="1">
              <a:defRPr/>
            </a:pPr>
            <a:endParaRPr lang="ar-JO"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يكون عنواناً جديداً وغير مكرر </a:t>
            </a:r>
            <a:r>
              <a:rPr lang="ar-JO" sz="2400" dirty="0" smtClean="0">
                <a:solidFill>
                  <a:prstClr val="black"/>
                </a:solidFill>
                <a:cs typeface="Times New Roman" panose="02020603050405020304" pitchFamily="18" charset="0"/>
              </a:rPr>
              <a:t>في الدراسات </a:t>
            </a:r>
            <a:r>
              <a:rPr lang="ar-JO" sz="2400" dirty="0">
                <a:solidFill>
                  <a:prstClr val="black"/>
                </a:solidFill>
                <a:cs typeface="Times New Roman" panose="02020603050405020304" pitchFamily="18" charset="0"/>
              </a:rPr>
              <a:t>السابقة.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عنوان البحث</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4064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التعريف بموضوع المشروع.</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التوسع في أسباب اختيار هذا الموضوع بالذات.</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توفير السياق التاريخي لمفهوم المشروع.</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التأكيد على أهمية الدراسة وارتباطها بالمجتمع.</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هيكلة الخطة بشكل تدريجي، من العام إلى المحدد.</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وصف المشكلة وربطها بالمعرفة الموجودة.</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رسم الروابط مع الأبحاث السابقة في هذا المجال للبناء على وجهات النظر الحالية،الاستفادة من رؤاهم، وتحديد البيانات الناشئة من خلال دراسة الدراسات السابقة.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مقدمة البحث</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2475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a:solidFill>
                  <a:prstClr val="black"/>
                </a:solidFill>
                <a:cs typeface="Times New Roman" panose="02020603050405020304" pitchFamily="18" charset="0"/>
              </a:rPr>
              <a:t>ينبغي معالجة الجوانب التالية </a:t>
            </a:r>
            <a:r>
              <a:rPr lang="ar-JO" sz="2400" dirty="0" smtClean="0">
                <a:solidFill>
                  <a:prstClr val="black"/>
                </a:solidFill>
                <a:cs typeface="Times New Roman" panose="02020603050405020304" pitchFamily="18" charset="0"/>
              </a:rPr>
              <a:t>في اهمية الدراسة:</a:t>
            </a:r>
            <a:endParaRPr lang="ar-JO" sz="2400" dirty="0">
              <a:solidFill>
                <a:prstClr val="black"/>
              </a:solidFill>
              <a:cs typeface="Times New Roman" panose="02020603050405020304" pitchFamily="18" charset="0"/>
            </a:endParaRP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توضيح الأهمية النظرية بوضوح.</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تحديد بوضوح الأهمية العملية المتوقعة.</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تحديد الأفراد أو الجهات التي ستستفيد من نتائج الدراسة وتحديد مجالات هذه الاستفادة.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أهمية البحث</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4731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a:solidFill>
                  <a:prstClr val="black"/>
                </a:solidFill>
                <a:cs typeface="Times New Roman" panose="02020603050405020304" pitchFamily="18" charset="0"/>
              </a:rPr>
              <a:t>ينبغي معالجة الجوانب </a:t>
            </a:r>
            <a:r>
              <a:rPr lang="ar-JO" sz="2400" dirty="0" smtClean="0">
                <a:solidFill>
                  <a:prstClr val="black"/>
                </a:solidFill>
                <a:cs typeface="Times New Roman" panose="02020603050405020304" pitchFamily="18" charset="0"/>
              </a:rPr>
              <a:t>التالية في اسئلة الدراسة:- </a:t>
            </a:r>
            <a:endParaRPr lang="ar-JO" sz="2400" dirty="0">
              <a:solidFill>
                <a:prstClr val="black"/>
              </a:solidFill>
              <a:cs typeface="Times New Roman" panose="02020603050405020304" pitchFamily="18" charset="0"/>
            </a:endParaRP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توضيح السؤال الرئيسي الذي تسعى الدراسة للإجابة عليه.</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توضيح الأسئلة الفرعية للدراسة.</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التحقق من توافق أسئلة الدراسة مع مشكلة البحث.</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التأكيد على أن الأسئلة تتوافق مع أهداف الدراسة.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اسئلة البحث</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3789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ابدأ من حيث انتهى الآخرون.</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الحصول على بيانات ومعلومات كافية ودقيقة.</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البدء من حيث نتائج الدراسات السابقة.</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تجنب سلبيات تلك الدراسات.</a:t>
            </a:r>
          </a:p>
        </p:txBody>
      </p:sp>
      <p:sp>
        <p:nvSpPr>
          <p:cNvPr id="3" name="TextBox 2"/>
          <p:cNvSpPr txBox="1"/>
          <p:nvPr/>
        </p:nvSpPr>
        <p:spPr>
          <a:xfrm>
            <a:off x="3432748" y="992181"/>
            <a:ext cx="4541908"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الدراسات السابقة والاطار النظري</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0717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200000"/>
              </a:lnSpc>
              <a:buFontTx/>
              <a:buChar char="-"/>
              <a:defRPr/>
            </a:pPr>
            <a:r>
              <a:rPr lang="ar-JO" sz="2400" dirty="0">
                <a:solidFill>
                  <a:prstClr val="black"/>
                </a:solidFill>
                <a:cs typeface="Times New Roman" panose="02020603050405020304" pitchFamily="18" charset="0"/>
              </a:rPr>
              <a:t>التعرف على منهجية البحث المطبقة في الدراسة.</a:t>
            </a:r>
          </a:p>
          <a:p>
            <a:pPr marL="403225" lvl="0" indent="-342900" algn="just" rtl="1">
              <a:lnSpc>
                <a:spcPct val="200000"/>
              </a:lnSpc>
              <a:buFontTx/>
              <a:buChar char="-"/>
              <a:defRPr/>
            </a:pPr>
            <a:r>
              <a:rPr lang="ar-JO" sz="2400" dirty="0">
                <a:solidFill>
                  <a:prstClr val="black"/>
                </a:solidFill>
                <a:cs typeface="Times New Roman" panose="02020603050405020304" pitchFamily="18" charset="0"/>
              </a:rPr>
              <a:t>توضيح العلاقة بين المنهج وموضوع الدراسة.</a:t>
            </a:r>
          </a:p>
          <a:p>
            <a:pPr marL="403225" lvl="0" indent="-342900" algn="just" rtl="1">
              <a:lnSpc>
                <a:spcPct val="200000"/>
              </a:lnSpc>
              <a:buFontTx/>
              <a:buChar char="-"/>
              <a:defRPr/>
            </a:pPr>
            <a:r>
              <a:rPr lang="ar-JO" sz="2400" dirty="0">
                <a:solidFill>
                  <a:prstClr val="black"/>
                </a:solidFill>
                <a:cs typeface="Times New Roman" panose="02020603050405020304" pitchFamily="18" charset="0"/>
              </a:rPr>
              <a:t>توضيح طرق الاستفادة من المناهج وطرق البحث.</a:t>
            </a:r>
          </a:p>
        </p:txBody>
      </p:sp>
      <p:sp>
        <p:nvSpPr>
          <p:cNvPr id="3" name="TextBox 2"/>
          <p:cNvSpPr txBox="1"/>
          <p:nvPr/>
        </p:nvSpPr>
        <p:spPr>
          <a:xfrm>
            <a:off x="3432748" y="992181"/>
            <a:ext cx="4541908"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منهجية الدراسة</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3841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200000"/>
              </a:lnSpc>
              <a:buFontTx/>
              <a:buChar char="-"/>
              <a:defRPr/>
            </a:pPr>
            <a:r>
              <a:rPr lang="ar-JO" sz="2400" dirty="0">
                <a:solidFill>
                  <a:prstClr val="black"/>
                </a:solidFill>
                <a:cs typeface="Times New Roman" panose="02020603050405020304" pitchFamily="18" charset="0"/>
              </a:rPr>
              <a:t>التعرف على أدوات جمع البيانات والتأكد من صحتها وثباتها</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a:p>
            <a:pPr marL="403225" lvl="0" indent="-342900" algn="just" rtl="1">
              <a:lnSpc>
                <a:spcPct val="200000"/>
              </a:lnSpc>
              <a:buFontTx/>
              <a:buChar char="-"/>
              <a:defRPr/>
            </a:pPr>
            <a:r>
              <a:rPr lang="ar-JO" sz="2400" dirty="0">
                <a:solidFill>
                  <a:prstClr val="black"/>
                </a:solidFill>
                <a:cs typeface="Times New Roman" panose="02020603050405020304" pitchFamily="18" charset="0"/>
              </a:rPr>
              <a:t>تحديد الأدوات المستخدمة لتحليل البيانات.</a:t>
            </a:r>
          </a:p>
        </p:txBody>
      </p:sp>
      <p:sp>
        <p:nvSpPr>
          <p:cNvPr id="3" name="TextBox 2"/>
          <p:cNvSpPr txBox="1"/>
          <p:nvPr/>
        </p:nvSpPr>
        <p:spPr>
          <a:xfrm>
            <a:off x="3432748" y="992181"/>
            <a:ext cx="4541908"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ادوات الدراسة</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55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200000"/>
              </a:lnSpc>
              <a:buFontTx/>
              <a:buChar char="-"/>
              <a:defRPr/>
            </a:pPr>
            <a:r>
              <a:rPr lang="ar-JO" sz="2400" dirty="0" smtClean="0">
                <a:solidFill>
                  <a:prstClr val="black"/>
                </a:solidFill>
                <a:cs typeface="Times New Roman" panose="02020603050405020304" pitchFamily="18" charset="0"/>
              </a:rPr>
              <a:t>حدود موضوعية.</a:t>
            </a:r>
            <a:endParaRPr lang="ar-JO" sz="2400" dirty="0">
              <a:solidFill>
                <a:prstClr val="black"/>
              </a:solidFill>
              <a:cs typeface="Times New Roman" panose="02020603050405020304" pitchFamily="18" charset="0"/>
            </a:endParaRPr>
          </a:p>
          <a:p>
            <a:pPr marL="403225" lvl="0" indent="-342900" algn="just" rtl="1">
              <a:lnSpc>
                <a:spcPct val="200000"/>
              </a:lnSpc>
              <a:buFontTx/>
              <a:buChar char="-"/>
              <a:defRPr/>
            </a:pPr>
            <a:r>
              <a:rPr lang="ar-JO" sz="2400" dirty="0" smtClean="0">
                <a:solidFill>
                  <a:prstClr val="black"/>
                </a:solidFill>
                <a:cs typeface="Times New Roman" panose="02020603050405020304" pitchFamily="18" charset="0"/>
              </a:rPr>
              <a:t>حدود مكانية.</a:t>
            </a:r>
            <a:endParaRPr lang="ar-JO" sz="2400" dirty="0">
              <a:solidFill>
                <a:prstClr val="black"/>
              </a:solidFill>
              <a:cs typeface="Times New Roman" panose="02020603050405020304" pitchFamily="18" charset="0"/>
            </a:endParaRPr>
          </a:p>
          <a:p>
            <a:pPr marL="403225" lvl="0" indent="-342900" algn="just" rtl="1">
              <a:lnSpc>
                <a:spcPct val="200000"/>
              </a:lnSpc>
              <a:buFontTx/>
              <a:buChar char="-"/>
              <a:defRPr/>
            </a:pPr>
            <a:r>
              <a:rPr lang="ar-JO" sz="2400" dirty="0" smtClean="0">
                <a:solidFill>
                  <a:prstClr val="black"/>
                </a:solidFill>
                <a:cs typeface="Times New Roman" panose="02020603050405020304" pitchFamily="18" charset="0"/>
              </a:rPr>
              <a:t>حدود زمانية.</a:t>
            </a:r>
            <a:endParaRPr lang="ar-JO" sz="2400" dirty="0">
              <a:solidFill>
                <a:prstClr val="black"/>
              </a:solidFill>
              <a:cs typeface="Times New Roman" panose="02020603050405020304" pitchFamily="18" charset="0"/>
            </a:endParaRPr>
          </a:p>
        </p:txBody>
      </p:sp>
      <p:sp>
        <p:nvSpPr>
          <p:cNvPr id="3" name="TextBox 2"/>
          <p:cNvSpPr txBox="1"/>
          <p:nvPr/>
        </p:nvSpPr>
        <p:spPr>
          <a:xfrm>
            <a:off x="3432748" y="992181"/>
            <a:ext cx="4541908"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حدود الدراسة</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2528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a:solidFill>
                  <a:prstClr val="black"/>
                </a:solidFill>
                <a:cs typeface="Times New Roman" panose="02020603050405020304" pitchFamily="18" charset="0"/>
              </a:rPr>
              <a:t>يجب على الطالب اتباع الإرشادات الأكاديمية عند كتابة التقرير، بما في ذلك التضمين المناسب والتنسيق العلمي للمراجع.</a:t>
            </a:r>
          </a:p>
          <a:p>
            <a:pPr marL="60325" lvl="0" algn="just" rtl="1">
              <a:lnSpc>
                <a:spcPct val="150000"/>
              </a:lnSpc>
              <a:defRPr/>
            </a:pPr>
            <a:endParaRPr lang="ar-JO" sz="2400" dirty="0">
              <a:solidFill>
                <a:prstClr val="black"/>
              </a:solidFill>
              <a:cs typeface="Times New Roman" panose="02020603050405020304" pitchFamily="18" charset="0"/>
            </a:endParaRPr>
          </a:p>
          <a:p>
            <a:pPr marL="403225" lvl="0" indent="-342900" algn="just" rtl="1">
              <a:lnSpc>
                <a:spcPct val="150000"/>
              </a:lnSpc>
              <a:buFontTx/>
              <a:buChar char="-"/>
              <a:defRPr/>
            </a:pPr>
            <a:r>
              <a:rPr lang="ar-JO" sz="2400" dirty="0">
                <a:solidFill>
                  <a:prstClr val="black"/>
                </a:solidFill>
                <a:cs typeface="Times New Roman" panose="02020603050405020304" pitchFamily="18" charset="0"/>
              </a:rPr>
              <a:t>عند كتابة المادة العلمية </a:t>
            </a:r>
            <a:r>
              <a:rPr lang="ar-JO" sz="2400" dirty="0" smtClean="0">
                <a:solidFill>
                  <a:prstClr val="black"/>
                </a:solidFill>
                <a:cs typeface="Times New Roman" panose="02020603050405020304" pitchFamily="18" charset="0"/>
              </a:rPr>
              <a:t>للبحث </a:t>
            </a:r>
            <a:r>
              <a:rPr lang="ar-JO" sz="2400" dirty="0">
                <a:solidFill>
                  <a:prstClr val="black"/>
                </a:solidFill>
                <a:cs typeface="Times New Roman" panose="02020603050405020304" pitchFamily="18" charset="0"/>
              </a:rPr>
              <a:t>يلتزم الطالب باستخدام اللغة العلمية "مفاهيم، مصطلحات، تعريفات، اقتباسات، ونظريات".</a:t>
            </a:r>
          </a:p>
          <a:p>
            <a:pPr marL="403225" lvl="0" indent="-342900" algn="just" rtl="1">
              <a:lnSpc>
                <a:spcPct val="150000"/>
              </a:lnSpc>
              <a:buFontTx/>
              <a:buChar char="-"/>
              <a:defRPr/>
            </a:pPr>
            <a:r>
              <a:rPr lang="ar-JO" sz="2400" dirty="0">
                <a:solidFill>
                  <a:prstClr val="black"/>
                </a:solidFill>
                <a:cs typeface="Times New Roman" panose="02020603050405020304" pitchFamily="18" charset="0"/>
              </a:rPr>
              <a:t>أن تكون العناوين متوافقة مع التخصص وموضوع الدراسة ومترجمة إلى اللغتين العربية والإنجليزية.</a:t>
            </a:r>
          </a:p>
        </p:txBody>
      </p:sp>
      <p:sp>
        <p:nvSpPr>
          <p:cNvPr id="3" name="TextBox 2"/>
          <p:cNvSpPr txBox="1"/>
          <p:nvPr/>
        </p:nvSpPr>
        <p:spPr>
          <a:xfrm>
            <a:off x="3107701" y="966314"/>
            <a:ext cx="5831877"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الإطار العام لكتابة مشروع التخرج</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0142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150000"/>
              </a:lnSpc>
              <a:buFontTx/>
              <a:buChar char="-"/>
              <a:defRPr/>
            </a:pPr>
            <a:r>
              <a:rPr lang="ar-JO" sz="2400" dirty="0">
                <a:solidFill>
                  <a:prstClr val="black"/>
                </a:solidFill>
                <a:cs typeface="Times New Roman" panose="02020603050405020304" pitchFamily="18" charset="0"/>
              </a:rPr>
              <a:t>التأكد من توثيق جميع المصادر بشكل كامل في قائمة مراجع </a:t>
            </a:r>
            <a:r>
              <a:rPr lang="ar-JO" sz="2400" dirty="0" smtClean="0">
                <a:solidFill>
                  <a:prstClr val="black"/>
                </a:solidFill>
                <a:cs typeface="Times New Roman" panose="02020603050405020304" pitchFamily="18" charset="0"/>
              </a:rPr>
              <a:t>البحث </a:t>
            </a:r>
            <a:r>
              <a:rPr lang="ar-JO" sz="2400" dirty="0">
                <a:solidFill>
                  <a:prstClr val="black"/>
                </a:solidFill>
                <a:cs typeface="Times New Roman" panose="02020603050405020304" pitchFamily="18" charset="0"/>
              </a:rPr>
              <a:t>ووجود مراجع محددة في النص </a:t>
            </a:r>
            <a:r>
              <a:rPr lang="ar-JO" sz="2400" dirty="0" smtClean="0">
                <a:solidFill>
                  <a:prstClr val="black"/>
                </a:solidFill>
                <a:cs typeface="Times New Roman" panose="02020603050405020304" pitchFamily="18" charset="0"/>
              </a:rPr>
              <a:t>الرئيسي.</a:t>
            </a:r>
            <a:endParaRPr lang="ar-JO" sz="2400" dirty="0">
              <a:solidFill>
                <a:prstClr val="black"/>
              </a:solidFill>
              <a:cs typeface="Times New Roman" panose="02020603050405020304" pitchFamily="18" charset="0"/>
            </a:endParaRPr>
          </a:p>
          <a:p>
            <a:pPr marL="403225" lvl="0" indent="-342900" algn="just" rtl="1">
              <a:lnSpc>
                <a:spcPct val="150000"/>
              </a:lnSpc>
              <a:buFontTx/>
              <a:buChar char="-"/>
              <a:defRPr/>
            </a:pPr>
            <a:r>
              <a:rPr lang="ar-JO" sz="2400" dirty="0">
                <a:solidFill>
                  <a:prstClr val="black"/>
                </a:solidFill>
                <a:cs typeface="Times New Roman" panose="02020603050405020304" pitchFamily="18" charset="0"/>
              </a:rPr>
              <a:t>يجب تجميع المراجع في نهاية </a:t>
            </a:r>
            <a:r>
              <a:rPr lang="ar-JO" sz="2400" dirty="0" smtClean="0">
                <a:solidFill>
                  <a:prstClr val="black"/>
                </a:solidFill>
                <a:cs typeface="Times New Roman" panose="02020603050405020304" pitchFamily="18" charset="0"/>
              </a:rPr>
              <a:t>البحث </a:t>
            </a:r>
            <a:r>
              <a:rPr lang="ar-JO" sz="2400" dirty="0">
                <a:solidFill>
                  <a:prstClr val="black"/>
                </a:solidFill>
                <a:cs typeface="Times New Roman" panose="02020603050405020304" pitchFamily="18" charset="0"/>
              </a:rPr>
              <a:t>وبترتيب الأسبقية أو الترتيب الأبجدي.</a:t>
            </a:r>
          </a:p>
          <a:p>
            <a:pPr marL="403225" lvl="0" indent="-342900" algn="just" rtl="1">
              <a:lnSpc>
                <a:spcPct val="150000"/>
              </a:lnSpc>
              <a:buFontTx/>
              <a:buChar char="-"/>
              <a:defRPr/>
            </a:pPr>
            <a:r>
              <a:rPr lang="ar-JO" sz="2400" dirty="0">
                <a:solidFill>
                  <a:prstClr val="black"/>
                </a:solidFill>
                <a:cs typeface="Times New Roman" panose="02020603050405020304" pitchFamily="18" charset="0"/>
              </a:rPr>
              <a:t>يجب إدراج جميع الملاحق التي تم استخدامها في التطبيق العملي من أدوات جمع البيانات وقائمة المحكمين لتلك الأدوات أو المراسلات مع المؤسسات التي تم التطبيق فيها</a:t>
            </a:r>
          </a:p>
        </p:txBody>
      </p:sp>
      <p:sp>
        <p:nvSpPr>
          <p:cNvPr id="3" name="TextBox 2"/>
          <p:cNvSpPr txBox="1"/>
          <p:nvPr/>
        </p:nvSpPr>
        <p:spPr>
          <a:xfrm>
            <a:off x="3107701" y="966314"/>
            <a:ext cx="5831877"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الإطار العام لكتابة مشروع التخرج</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8724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3.xml><?xml version="1.0" encoding="utf-8"?>
<ds:datastoreItem xmlns:ds="http://schemas.openxmlformats.org/officeDocument/2006/customXml" ds:itemID="{7981BCC0-549B-4EE8-A0B3-0E522BEFD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1818</TotalTime>
  <Words>738</Words>
  <Application>Microsoft Office PowerPoint</Application>
  <PresentationFormat>Widescreen</PresentationFormat>
  <Paragraphs>115</Paragraphs>
  <Slides>20</Slides>
  <Notes>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20</vt:i4>
      </vt:variant>
    </vt:vector>
  </HeadingPairs>
  <TitlesOfParts>
    <vt:vector size="26" baseType="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asmaabau</cp:lastModifiedBy>
  <cp:revision>116</cp:revision>
  <dcterms:created xsi:type="dcterms:W3CDTF">2023-04-29T09:08:00Z</dcterms:created>
  <dcterms:modified xsi:type="dcterms:W3CDTF">2024-05-19T21:22:30Z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