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slideMasters/slideMaster1.xml" ContentType="application/vnd.openxmlformats-officedocument.presentationml.slideMaster+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4.xml" ContentType="application/vnd.openxmlformats-officedocument.presentationml.notesSlide+xml"/>
  <Override PartName="/ppt/notesSlides/notesSlide1.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19.xml" ContentType="application/vnd.openxmlformats-officedocument.presentationml.notesSlide+xml"/>
  <Override PartName="/ppt/notesSlides/notesSlide16.xml" ContentType="application/vnd.openxmlformats-officedocument.presentationml.notesSlide+xml"/>
  <Override PartName="/ppt/notesSlides/notesSlide3.xml" ContentType="application/vnd.openxmlformats-officedocument.presentationml.notesSlide+xml"/>
  <Override PartName="/ppt/notesSlides/notesSlide20.xml" ContentType="application/vnd.openxmlformats-officedocument.presentationml.notesSlide+xml"/>
  <Override PartName="/ppt/notesSlides/notesSlide4.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diagrams/quickStyle4.xml" ContentType="application/vnd.openxmlformats-officedocument.drawingml.diagramStyle+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colors4.xml" ContentType="application/vnd.openxmlformats-officedocument.drawingml.diagramColors+xml"/>
  <Override PartName="/ppt/diagrams/layout5.xml" ContentType="application/vnd.openxmlformats-officedocument.drawingml.diagramLayout+xml"/>
  <Override PartName="/ppt/diagrams/quickStyle5.xml" ContentType="application/vnd.openxmlformats-officedocument.drawingml.diagramStyle+xml"/>
  <Override PartName="/ppt/diagrams/drawing1.xml" ContentType="application/vnd.ms-office.drawingml.diagramDrawing+xml"/>
  <Override PartName="/ppt/diagrams/colors5.xml" ContentType="application/vnd.openxmlformats-officedocument.drawingml.diagramColors+xml"/>
  <Override PartName="/ppt/diagrams/drawing5.xml" ContentType="application/vnd.ms-office.drawingml.diagramDrawing+xml"/>
  <Override PartName="/ppt/diagrams/drawing4.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rawing3.xml" ContentType="application/vnd.ms-office.drawingml.diagramDrawing+xml"/>
  <Override PartName="/ppt/diagrams/layout4.xml" ContentType="application/vnd.openxmlformats-officedocument.drawingml.diagramLayout+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ppt/tags/tag1.xml" ContentType="application/vnd.openxmlformats-officedocument.presentationml.tags+xml"/>
  <Override PartName="/ppt/tags/tag2.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303" r:id="rId3"/>
    <p:sldId id="313" r:id="rId4"/>
    <p:sldId id="496" r:id="rId5"/>
    <p:sldId id="3494" r:id="rId6"/>
    <p:sldId id="498" r:id="rId7"/>
    <p:sldId id="259" r:id="rId8"/>
    <p:sldId id="260" r:id="rId9"/>
    <p:sldId id="500" r:id="rId10"/>
    <p:sldId id="3496" r:id="rId11"/>
    <p:sldId id="502" r:id="rId12"/>
    <p:sldId id="504" r:id="rId13"/>
    <p:sldId id="276" r:id="rId14"/>
    <p:sldId id="3469" r:id="rId15"/>
    <p:sldId id="3470" r:id="rId16"/>
    <p:sldId id="3506" r:id="rId17"/>
    <p:sldId id="3473" r:id="rId18"/>
    <p:sldId id="3477" r:id="rId19"/>
    <p:sldId id="3474" r:id="rId20"/>
    <p:sldId id="382" r:id="rId21"/>
    <p:sldId id="3497" r:id="rId22"/>
    <p:sldId id="3475" r:id="rId23"/>
    <p:sldId id="3498" r:id="rId24"/>
    <p:sldId id="256" r:id="rId25"/>
    <p:sldId id="3478" r:id="rId26"/>
    <p:sldId id="3500" r:id="rId27"/>
    <p:sldId id="3479" r:id="rId28"/>
    <p:sldId id="3480" r:id="rId29"/>
    <p:sldId id="3488" r:id="rId30"/>
    <p:sldId id="3501" r:id="rId31"/>
    <p:sldId id="386" r:id="rId32"/>
    <p:sldId id="387" r:id="rId33"/>
    <p:sldId id="3483" r:id="rId34"/>
    <p:sldId id="353" r:id="rId35"/>
    <p:sldId id="3502" r:id="rId36"/>
    <p:sldId id="3503" r:id="rId37"/>
    <p:sldId id="355" r:id="rId38"/>
    <p:sldId id="393" r:id="rId39"/>
    <p:sldId id="3492" r:id="rId40"/>
    <p:sldId id="3505" r:id="rId41"/>
    <p:sldId id="350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3494"/>
            <p14:sldId id="498"/>
            <p14:sldId id="259"/>
            <p14:sldId id="260"/>
            <p14:sldId id="500"/>
            <p14:sldId id="3496"/>
            <p14:sldId id="502"/>
            <p14:sldId id="504"/>
            <p14:sldId id="276"/>
            <p14:sldId id="3469"/>
            <p14:sldId id="3470"/>
            <p14:sldId id="3506"/>
            <p14:sldId id="3473"/>
            <p14:sldId id="3477"/>
            <p14:sldId id="3474"/>
            <p14:sldId id="382"/>
            <p14:sldId id="3497"/>
            <p14:sldId id="3475"/>
            <p14:sldId id="3498"/>
            <p14:sldId id="256"/>
            <p14:sldId id="3478"/>
            <p14:sldId id="3500"/>
            <p14:sldId id="3479"/>
            <p14:sldId id="3480"/>
            <p14:sldId id="3488"/>
            <p14:sldId id="3501"/>
            <p14:sldId id="386"/>
            <p14:sldId id="387"/>
            <p14:sldId id="3483"/>
            <p14:sldId id="353"/>
            <p14:sldId id="3502"/>
            <p14:sldId id="3503"/>
            <p14:sldId id="355"/>
            <p14:sldId id="393"/>
            <p14:sldId id="3492"/>
            <p14:sldId id="3505"/>
            <p14:sldId id="350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8" autoAdjust="0"/>
    <p:restoredTop sz="86916" autoAdjust="0"/>
  </p:normalViewPr>
  <p:slideViewPr>
    <p:cSldViewPr snapToGrid="0">
      <p:cViewPr varScale="1">
        <p:scale>
          <a:sx n="72" d="100"/>
          <a:sy n="72" d="100"/>
        </p:scale>
        <p:origin x="2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CA"/>
        </a:p>
      </dgm:t>
    </dgm:pt>
    <dgm:pt modelId="{F1CD52E6-5D40-44DF-930B-B8529DBE4376}">
      <dgm:prSet phldrT="[Text]" custT="1"/>
      <dgm:spPr/>
      <dgm:t>
        <a:bodyPr/>
        <a:lstStyle/>
        <a:p>
          <a:r>
            <a:rPr lang="en-US" sz="2400" b="1" dirty="0">
              <a:solidFill>
                <a:srgbClr val="C00000"/>
              </a:solidFill>
              <a:latin typeface="Times New Roman" panose="02020603050405020304" pitchFamily="18" charset="0"/>
              <a:cs typeface="Times New Roman" panose="02020603050405020304" pitchFamily="18" charset="0"/>
            </a:rPr>
            <a:t>Integration of Performance and Training</a:t>
          </a:r>
          <a:endParaRPr lang="en-CA" sz="2400" b="1" dirty="0">
            <a:solidFill>
              <a:srgbClr val="C00000"/>
            </a:solidFill>
            <a:latin typeface="Times New Roman" panose="02020603050405020304" pitchFamily="18" charset="0"/>
            <a:cs typeface="Times New Roman" panose="02020603050405020304" pitchFamily="18" charset="0"/>
          </a:endParaRPr>
        </a:p>
      </dgm:t>
    </dgm:pt>
    <dgm:pt modelId="{9439BEAE-675A-4AAA-8B94-CFE0EC2B8E70}" type="parTrans" cxnId="{9F8DBD9F-ED4D-4558-AB14-923FE93922B8}">
      <dgm:prSet/>
      <dgm:spPr/>
      <dgm:t>
        <a:bodyPr/>
        <a:lstStyle/>
        <a:p>
          <a:endParaRPr lang="en-CA" sz="1200">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sz="1200">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None/>
          </a:pPr>
          <a:r>
            <a:rPr lang="en-US"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a:t>
          </a: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Organizations are seeking more authentic (and hence more effective) training experiences for their employees by using real business problems to advance employee learning.</a:t>
          </a:r>
          <a:endParaRPr lang="en-CA"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sz="1200">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sz="1200">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2400" b="1" dirty="0">
              <a:latin typeface="Times New Roman" panose="02020603050405020304" pitchFamily="18" charset="0"/>
              <a:cs typeface="Times New Roman" panose="02020603050405020304" pitchFamily="18" charset="0"/>
            </a:rPr>
            <a:t>Chief Learning Officers</a:t>
          </a:r>
        </a:p>
      </dgm:t>
    </dgm:pt>
    <dgm:pt modelId="{DE4317B5-8DD7-4ABF-98AE-074FC0F708F4}" type="parTrans" cxnId="{15D21489-93EF-4AE8-BFB0-395319F91834}">
      <dgm:prSet/>
      <dgm:spPr/>
      <dgm:t>
        <a:bodyPr/>
        <a:lstStyle/>
        <a:p>
          <a:endParaRPr lang="en-CA" sz="1200">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sz="1200">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marL="285750" lvl="1" indent="-285750" algn="l" defTabSz="1466850">
            <a:lnSpc>
              <a:spcPct val="90000"/>
            </a:lnSpc>
            <a:spcBef>
              <a:spcPct val="0"/>
            </a:spcBef>
            <a:spcAft>
              <a:spcPct val="15000"/>
            </a:spcAft>
            <a:buNone/>
          </a:pPr>
          <a:r>
            <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some organizations have created </a:t>
          </a: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a position entitled chief learning officer (CLO) or chief knowledge officer (CKO). The CLO is a leader who designs knowledge through training for individual employees and the organization. </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8FAB24C-44FC-458A-8998-B3A161C91241}" type="parTrans" cxnId="{17A07CB3-0D12-4D91-80E0-5B4FEAFC5FBA}">
      <dgm:prSet/>
      <dgm:spPr/>
      <dgm:t>
        <a:bodyPr/>
        <a:lstStyle/>
        <a:p>
          <a:endParaRPr lang="en-CA" sz="1200">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sz="1200">
            <a:latin typeface="Times New Roman" panose="02020603050405020304" pitchFamily="18" charset="0"/>
            <a:cs typeface="Times New Roman" panose="02020603050405020304" pitchFamily="18" charset="0"/>
          </a:endParaRPr>
        </a:p>
      </dgm:t>
    </dgm:pt>
    <dgm:pt modelId="{52016F30-488E-47BE-A7B8-5535E315D3E5}" type="pres">
      <dgm:prSet presAssocID="{026B6E0B-3BEB-435D-A85D-DB15AD4783A1}" presName="linear" presStyleCnt="0">
        <dgm:presLayoutVars>
          <dgm:dir/>
          <dgm:animLvl val="lvl"/>
          <dgm:resizeHandles val="exact"/>
        </dgm:presLayoutVars>
      </dgm:prSet>
      <dgm:spPr/>
    </dgm:pt>
    <dgm:pt modelId="{8B31ADA8-F05B-40DE-8D0F-3F4EAF4A2CFC}" type="pres">
      <dgm:prSet presAssocID="{F1CD52E6-5D40-44DF-930B-B8529DBE4376}" presName="parentLin" presStyleCnt="0"/>
      <dgm:spPr/>
    </dgm:pt>
    <dgm:pt modelId="{A7D9FDF0-EA62-4D68-8C8B-7D494D975FCC}" type="pres">
      <dgm:prSet presAssocID="{F1CD52E6-5D40-44DF-930B-B8529DBE4376}" presName="parentLeftMargin" presStyleLbl="node1" presStyleIdx="0" presStyleCnt="2"/>
      <dgm:spPr/>
    </dgm:pt>
    <dgm:pt modelId="{11091FE4-B5E6-44F2-8F3E-DFAD1DEA6B1E}" type="pres">
      <dgm:prSet presAssocID="{F1CD52E6-5D40-44DF-930B-B8529DBE4376}" presName="parentText" presStyleLbl="node1" presStyleIdx="0" presStyleCnt="2" custScaleY="59962">
        <dgm:presLayoutVars>
          <dgm:chMax val="0"/>
          <dgm:bulletEnabled val="1"/>
        </dgm:presLayoutVars>
      </dgm:prSet>
      <dgm:spPr/>
    </dgm:pt>
    <dgm:pt modelId="{E82B0E19-E368-4894-ACD5-1069D258F15F}" type="pres">
      <dgm:prSet presAssocID="{F1CD52E6-5D40-44DF-930B-B8529DBE4376}" presName="negativeSpace" presStyleCnt="0"/>
      <dgm:spPr/>
    </dgm:pt>
    <dgm:pt modelId="{998EE097-9CC7-4C20-A2E6-23B2A96DF8EA}" type="pres">
      <dgm:prSet presAssocID="{F1CD52E6-5D40-44DF-930B-B8529DBE4376}" presName="childText" presStyleLbl="conFgAcc1" presStyleIdx="0" presStyleCnt="2">
        <dgm:presLayoutVars>
          <dgm:bulletEnabled val="1"/>
        </dgm:presLayoutVars>
      </dgm:prSet>
      <dgm:spPr/>
    </dgm:pt>
    <dgm:pt modelId="{81298BB6-E2BE-4F3B-9DF1-248B149DEE6B}" type="pres">
      <dgm:prSet presAssocID="{5B4F4D56-60D5-4540-9CE3-98BA60566238}" presName="spaceBetweenRectangles" presStyleCnt="0"/>
      <dgm:spPr/>
    </dgm:pt>
    <dgm:pt modelId="{FD14BB75-86B7-441D-9DBD-90790FA6AC40}" type="pres">
      <dgm:prSet presAssocID="{DD4BAFBA-72A5-43C9-8346-A929C0720C63}" presName="parentLin" presStyleCnt="0"/>
      <dgm:spPr/>
    </dgm:pt>
    <dgm:pt modelId="{F59F94C1-6D12-44C8-9695-F3FBFEA6DCAD}" type="pres">
      <dgm:prSet presAssocID="{DD4BAFBA-72A5-43C9-8346-A929C0720C63}" presName="parentLeftMargin" presStyleLbl="node1" presStyleIdx="0" presStyleCnt="2"/>
      <dgm:spPr/>
    </dgm:pt>
    <dgm:pt modelId="{C6F875A9-5140-43E1-B00D-3058E4D0117E}" type="pres">
      <dgm:prSet presAssocID="{DD4BAFBA-72A5-43C9-8346-A929C0720C63}" presName="parentText" presStyleLbl="node1" presStyleIdx="1" presStyleCnt="2" custScaleY="75693">
        <dgm:presLayoutVars>
          <dgm:chMax val="0"/>
          <dgm:bulletEnabled val="1"/>
        </dgm:presLayoutVars>
      </dgm:prSet>
      <dgm:spPr/>
    </dgm:pt>
    <dgm:pt modelId="{EEF0299B-9C47-4393-A75B-CE2A93242F95}" type="pres">
      <dgm:prSet presAssocID="{DD4BAFBA-72A5-43C9-8346-A929C0720C63}" presName="negativeSpace" presStyleCnt="0"/>
      <dgm:spPr/>
    </dgm:pt>
    <dgm:pt modelId="{0D69F277-A311-4C68-A58F-08923DEDCAE5}" type="pres">
      <dgm:prSet presAssocID="{DD4BAFBA-72A5-43C9-8346-A929C0720C63}" presName="childText" presStyleLbl="conFgAcc1" presStyleIdx="1" presStyleCnt="2">
        <dgm:presLayoutVars>
          <dgm:bulletEnabled val="1"/>
        </dgm:presLayoutVars>
      </dgm:prSet>
      <dgm:spPr/>
    </dgm:pt>
  </dgm:ptLst>
  <dgm:cxnLst>
    <dgm:cxn modelId="{51028813-4FD7-4056-96CF-534296412488}" type="presOf" srcId="{CD1A2630-5DD9-4742-A615-7BA167B0CC17}" destId="{0D69F277-A311-4C68-A58F-08923DEDCAE5}"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FE764942-3D7D-46A0-9FCF-769813BDFBEC}" type="presOf" srcId="{DD4BAFBA-72A5-43C9-8346-A929C0720C63}" destId="{F59F94C1-6D12-44C8-9695-F3FBFEA6DCAD}" srcOrd="0" destOrd="0" presId="urn:microsoft.com/office/officeart/2005/8/layout/list1"/>
    <dgm:cxn modelId="{95638163-03BE-4004-B04E-51BB1AB985C2}" type="presOf" srcId="{F1CD52E6-5D40-44DF-930B-B8529DBE4376}" destId="{11091FE4-B5E6-44F2-8F3E-DFAD1DEA6B1E}" srcOrd="1" destOrd="0" presId="urn:microsoft.com/office/officeart/2005/8/layout/list1"/>
    <dgm:cxn modelId="{44113C82-89F9-4219-B730-DD972883BBA8}" type="presOf" srcId="{F1CD52E6-5D40-44DF-930B-B8529DBE4376}" destId="{A7D9FDF0-EA62-4D68-8C8B-7D494D975FCC}" srcOrd="0"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F2A6B39B-7C89-4FAA-8925-7C29ED03604A}" type="presOf" srcId="{026B6E0B-3BEB-435D-A85D-DB15AD4783A1}" destId="{52016F30-488E-47BE-A7B8-5535E315D3E5}"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F2C5FEC4-A6C0-4A97-B6D2-90875A3F5E38}" type="presOf" srcId="{DD4BAFBA-72A5-43C9-8346-A929C0720C63}" destId="{C6F875A9-5140-43E1-B00D-3058E4D0117E}" srcOrd="1" destOrd="0" presId="urn:microsoft.com/office/officeart/2005/8/layout/list1"/>
    <dgm:cxn modelId="{C4A051C9-2441-4E6C-9750-A314C6039E00}" type="presOf" srcId="{BEA7506E-5414-47D9-B1EF-D5737F97A27D}" destId="{998EE097-9CC7-4C20-A2E6-23B2A96DF8EA}" srcOrd="0" destOrd="0" presId="urn:microsoft.com/office/officeart/2005/8/layout/list1"/>
    <dgm:cxn modelId="{751F48BF-137D-4167-94B2-00FFA065F6D6}" type="presParOf" srcId="{52016F30-488E-47BE-A7B8-5535E315D3E5}" destId="{8B31ADA8-F05B-40DE-8D0F-3F4EAF4A2CFC}" srcOrd="0" destOrd="0" presId="urn:microsoft.com/office/officeart/2005/8/layout/list1"/>
    <dgm:cxn modelId="{68066032-193B-424A-B36C-95C32EC9D9AD}" type="presParOf" srcId="{8B31ADA8-F05B-40DE-8D0F-3F4EAF4A2CFC}" destId="{A7D9FDF0-EA62-4D68-8C8B-7D494D975FCC}" srcOrd="0" destOrd="0" presId="urn:microsoft.com/office/officeart/2005/8/layout/list1"/>
    <dgm:cxn modelId="{1C116EB8-70A8-4DF5-8A05-AFC35E914BFA}" type="presParOf" srcId="{8B31ADA8-F05B-40DE-8D0F-3F4EAF4A2CFC}" destId="{11091FE4-B5E6-44F2-8F3E-DFAD1DEA6B1E}" srcOrd="1" destOrd="0" presId="urn:microsoft.com/office/officeart/2005/8/layout/list1"/>
    <dgm:cxn modelId="{B1543B92-380A-468F-B472-61161FA48F7B}" type="presParOf" srcId="{52016F30-488E-47BE-A7B8-5535E315D3E5}" destId="{E82B0E19-E368-4894-ACD5-1069D258F15F}" srcOrd="1" destOrd="0" presId="urn:microsoft.com/office/officeart/2005/8/layout/list1"/>
    <dgm:cxn modelId="{FEADEC3E-B778-4074-9175-9FE5328B279C}" type="presParOf" srcId="{52016F30-488E-47BE-A7B8-5535E315D3E5}" destId="{998EE097-9CC7-4C20-A2E6-23B2A96DF8EA}" srcOrd="2" destOrd="0" presId="urn:microsoft.com/office/officeart/2005/8/layout/list1"/>
    <dgm:cxn modelId="{6133F09A-3D71-4329-841F-5DDD82A618EE}" type="presParOf" srcId="{52016F30-488E-47BE-A7B8-5535E315D3E5}" destId="{81298BB6-E2BE-4F3B-9DF1-248B149DEE6B}" srcOrd="3" destOrd="0" presId="urn:microsoft.com/office/officeart/2005/8/layout/list1"/>
    <dgm:cxn modelId="{75A96360-9E8D-4100-B3EC-86C052858361}" type="presParOf" srcId="{52016F30-488E-47BE-A7B8-5535E315D3E5}" destId="{FD14BB75-86B7-441D-9DBD-90790FA6AC40}" srcOrd="4" destOrd="0" presId="urn:microsoft.com/office/officeart/2005/8/layout/list1"/>
    <dgm:cxn modelId="{D174CB15-AFF6-4354-AEC5-EA3209642EA3}" type="presParOf" srcId="{FD14BB75-86B7-441D-9DBD-90790FA6AC40}" destId="{F59F94C1-6D12-44C8-9695-F3FBFEA6DCAD}" srcOrd="0" destOrd="0" presId="urn:microsoft.com/office/officeart/2005/8/layout/list1"/>
    <dgm:cxn modelId="{499630FD-1673-441D-B0A7-800B54190A44}" type="presParOf" srcId="{FD14BB75-86B7-441D-9DBD-90790FA6AC40}" destId="{C6F875A9-5140-43E1-B00D-3058E4D0117E}" srcOrd="1" destOrd="0" presId="urn:microsoft.com/office/officeart/2005/8/layout/list1"/>
    <dgm:cxn modelId="{F3D1C654-6A06-4ABE-83DA-43379EA999E2}" type="presParOf" srcId="{52016F30-488E-47BE-A7B8-5535E315D3E5}" destId="{EEF0299B-9C47-4393-A75B-CE2A93242F95}" srcOrd="5" destOrd="0" presId="urn:microsoft.com/office/officeart/2005/8/layout/list1"/>
    <dgm:cxn modelId="{B7566F0C-5405-48C4-8C44-ADD7AC8EC678}" type="presParOf" srcId="{52016F30-488E-47BE-A7B8-5535E315D3E5}" destId="{0D69F277-A311-4C68-A58F-08923DEDCAE5}"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A12B5A-0DB9-485A-BF34-C93781EF2928}" type="doc">
      <dgm:prSet loTypeId="urn:microsoft.com/office/officeart/2005/8/layout/vList6" loCatId="list" qsTypeId="urn:microsoft.com/office/officeart/2005/8/quickstyle/simple1" qsCatId="simple" csTypeId="urn:microsoft.com/office/officeart/2005/8/colors/colorful3" csCatId="colorful" phldr="1"/>
      <dgm:spPr/>
      <dgm:t>
        <a:bodyPr/>
        <a:lstStyle/>
        <a:p>
          <a:endParaRPr lang="en-CA"/>
        </a:p>
      </dgm:t>
    </dgm:pt>
    <dgm:pt modelId="{67083AC8-3298-49C0-B937-0849CD112A9C}">
      <dgm:prSet phldrT="[Text]" custT="1"/>
      <dgm:spPr/>
      <dgm:t>
        <a:bodyPr/>
        <a:lstStyle/>
        <a:p>
          <a:r>
            <a:rPr lang="en-CA" sz="1800" b="1" dirty="0">
              <a:solidFill>
                <a:srgbClr val="C00000"/>
              </a:solidFill>
              <a:latin typeface="Times New Roman" panose="02020603050405020304" pitchFamily="18" charset="0"/>
              <a:cs typeface="Times New Roman" panose="02020603050405020304" pitchFamily="18" charset="0"/>
            </a:rPr>
            <a:t>Ability to Learn</a:t>
          </a:r>
        </a:p>
      </dgm:t>
    </dgm:pt>
    <dgm:pt modelId="{D5AAF58E-47AD-4BC3-9DB7-5BA53ED5D46F}" type="parTrans" cxnId="{958C1A10-4475-478C-8374-A64D1760835B}">
      <dgm:prSet/>
      <dgm:spPr/>
      <dgm:t>
        <a:bodyPr/>
        <a:lstStyle/>
        <a:p>
          <a:endParaRPr lang="en-CA" sz="1800">
            <a:latin typeface="Times New Roman" panose="02020603050405020304" pitchFamily="18" charset="0"/>
            <a:cs typeface="Times New Roman" panose="02020603050405020304" pitchFamily="18" charset="0"/>
          </a:endParaRPr>
        </a:p>
      </dgm:t>
    </dgm:pt>
    <dgm:pt modelId="{199FC351-06C7-4ACE-BFCD-55DF42CD109C}" type="sibTrans" cxnId="{958C1A10-4475-478C-8374-A64D1760835B}">
      <dgm:prSet/>
      <dgm:spPr/>
      <dgm:t>
        <a:bodyPr/>
        <a:lstStyle/>
        <a:p>
          <a:endParaRPr lang="en-CA" sz="1800">
            <a:latin typeface="Times New Roman" panose="02020603050405020304" pitchFamily="18" charset="0"/>
            <a:cs typeface="Times New Roman" panose="02020603050405020304" pitchFamily="18" charset="0"/>
          </a:endParaRPr>
        </a:p>
      </dgm:t>
    </dgm:pt>
    <dgm:pt modelId="{E008D164-270F-46EB-A9E8-13281D292390}">
      <dgm:prSet phldrT="[Text]" custT="1"/>
      <dgm:spPr/>
      <dgm:t>
        <a:bodyPr/>
        <a:lstStyle/>
        <a:p>
          <a:r>
            <a:rPr lang="en-US" sz="1400" dirty="0">
              <a:latin typeface="Times New Roman" panose="02020603050405020304" pitchFamily="18" charset="0"/>
              <a:cs typeface="Times New Roman" panose="02020603050405020304" pitchFamily="18" charset="0"/>
            </a:rPr>
            <a:t>Learners must possess basic skills, such as fundamental reading and math proficiency, and sufficient cognitive abilities.</a:t>
          </a:r>
          <a:endParaRPr lang="en-CA" sz="1400" dirty="0">
            <a:latin typeface="Times New Roman" panose="02020603050405020304" pitchFamily="18" charset="0"/>
            <a:cs typeface="Times New Roman" panose="02020603050405020304" pitchFamily="18" charset="0"/>
          </a:endParaRPr>
        </a:p>
      </dgm:t>
    </dgm:pt>
    <dgm:pt modelId="{B5D96C49-F6EB-4DF0-B4E1-6C1011E90076}" type="parTrans" cxnId="{2F5937AD-93D1-40F0-AA0F-D97D791BC7A4}">
      <dgm:prSet/>
      <dgm:spPr/>
      <dgm:t>
        <a:bodyPr/>
        <a:lstStyle/>
        <a:p>
          <a:endParaRPr lang="en-CA" sz="1800">
            <a:latin typeface="Times New Roman" panose="02020603050405020304" pitchFamily="18" charset="0"/>
            <a:cs typeface="Times New Roman" panose="02020603050405020304" pitchFamily="18" charset="0"/>
          </a:endParaRPr>
        </a:p>
      </dgm:t>
    </dgm:pt>
    <dgm:pt modelId="{25720AF6-D613-4FF4-A38F-FB54FD66E46F}" type="sibTrans" cxnId="{2F5937AD-93D1-40F0-AA0F-D97D791BC7A4}">
      <dgm:prSet/>
      <dgm:spPr/>
      <dgm:t>
        <a:bodyPr/>
        <a:lstStyle/>
        <a:p>
          <a:endParaRPr lang="en-CA" sz="1800">
            <a:latin typeface="Times New Roman" panose="02020603050405020304" pitchFamily="18" charset="0"/>
            <a:cs typeface="Times New Roman" panose="02020603050405020304" pitchFamily="18" charset="0"/>
          </a:endParaRPr>
        </a:p>
      </dgm:t>
    </dgm:pt>
    <dgm:pt modelId="{BCF05606-9CE3-42F5-A301-608419532320}">
      <dgm:prSet phldrT="[Text]" custT="1"/>
      <dgm:spPr/>
      <dgm:t>
        <a:bodyPr/>
        <a:lstStyle/>
        <a:p>
          <a:r>
            <a:rPr lang="en-CA" sz="1800" b="1" dirty="0">
              <a:solidFill>
                <a:srgbClr val="C00000"/>
              </a:solidFill>
              <a:latin typeface="Times New Roman" panose="02020603050405020304" pitchFamily="18" charset="0"/>
              <a:cs typeface="Times New Roman" panose="02020603050405020304" pitchFamily="18" charset="0"/>
            </a:rPr>
            <a:t>Motivation to Learn </a:t>
          </a:r>
        </a:p>
      </dgm:t>
    </dgm:pt>
    <dgm:pt modelId="{1EF832BF-98C6-40CB-AB39-CAA21FB2FD76}" type="parTrans" cxnId="{FF1EE5BA-0F20-4C74-B10E-E3CEC3F7FB9C}">
      <dgm:prSet/>
      <dgm:spPr/>
      <dgm:t>
        <a:bodyPr/>
        <a:lstStyle/>
        <a:p>
          <a:endParaRPr lang="en-CA" sz="1800">
            <a:latin typeface="Times New Roman" panose="02020603050405020304" pitchFamily="18" charset="0"/>
            <a:cs typeface="Times New Roman" panose="02020603050405020304" pitchFamily="18" charset="0"/>
          </a:endParaRPr>
        </a:p>
      </dgm:t>
    </dgm:pt>
    <dgm:pt modelId="{AC06A042-0401-4316-A716-5DFEF3DFA6CA}" type="sibTrans" cxnId="{FF1EE5BA-0F20-4C74-B10E-E3CEC3F7FB9C}">
      <dgm:prSet/>
      <dgm:spPr/>
      <dgm:t>
        <a:bodyPr/>
        <a:lstStyle/>
        <a:p>
          <a:endParaRPr lang="en-CA" sz="1800">
            <a:latin typeface="Times New Roman" panose="02020603050405020304" pitchFamily="18" charset="0"/>
            <a:cs typeface="Times New Roman" panose="02020603050405020304" pitchFamily="18" charset="0"/>
          </a:endParaRPr>
        </a:p>
      </dgm:t>
    </dgm:pt>
    <dgm:pt modelId="{EA3193F3-080C-419E-A59F-06CDB362D82D}">
      <dgm:prSet phldrT="[Text]" custT="1"/>
      <dgm:spPr/>
      <dgm:t>
        <a:bodyPr/>
        <a:lstStyle/>
        <a:p>
          <a:r>
            <a:rPr lang="en-US" sz="1400" dirty="0">
              <a:latin typeface="Times New Roman" panose="02020603050405020304" pitchFamily="18" charset="0"/>
              <a:cs typeface="Times New Roman" panose="02020603050405020304" pitchFamily="18" charset="0"/>
            </a:rPr>
            <a:t>A person’s desire to learn training content is referred to as “motivation to learn” and is influenced by multiple factors.</a:t>
          </a:r>
          <a:endParaRPr lang="en-CA" sz="1400" dirty="0">
            <a:latin typeface="Times New Roman" panose="02020603050405020304" pitchFamily="18" charset="0"/>
            <a:cs typeface="Times New Roman" panose="02020603050405020304" pitchFamily="18" charset="0"/>
          </a:endParaRPr>
        </a:p>
      </dgm:t>
    </dgm:pt>
    <dgm:pt modelId="{2AF5AA8F-7619-499F-9452-FD3FE67CB034}" type="parTrans" cxnId="{65406D4D-A70A-4F80-8F82-56216E19FA95}">
      <dgm:prSet/>
      <dgm:spPr/>
      <dgm:t>
        <a:bodyPr/>
        <a:lstStyle/>
        <a:p>
          <a:endParaRPr lang="en-CA" sz="1800">
            <a:latin typeface="Times New Roman" panose="02020603050405020304" pitchFamily="18" charset="0"/>
            <a:cs typeface="Times New Roman" panose="02020603050405020304" pitchFamily="18" charset="0"/>
          </a:endParaRPr>
        </a:p>
      </dgm:t>
    </dgm:pt>
    <dgm:pt modelId="{038C7554-9000-40C2-8EC4-4095E484E7F2}" type="sibTrans" cxnId="{65406D4D-A70A-4F80-8F82-56216E19FA95}">
      <dgm:prSet/>
      <dgm:spPr/>
      <dgm:t>
        <a:bodyPr/>
        <a:lstStyle/>
        <a:p>
          <a:endParaRPr lang="en-CA" sz="1800">
            <a:latin typeface="Times New Roman" panose="02020603050405020304" pitchFamily="18" charset="0"/>
            <a:cs typeface="Times New Roman" panose="02020603050405020304" pitchFamily="18" charset="0"/>
          </a:endParaRPr>
        </a:p>
      </dgm:t>
    </dgm:pt>
    <dgm:pt modelId="{87FFD57B-B2CF-43CE-B7BF-A73E918BA241}">
      <dgm:prSet phldrT="[Text]" custT="1"/>
      <dgm:spPr/>
      <dgm:t>
        <a:bodyPr/>
        <a:lstStyle/>
        <a:p>
          <a:r>
            <a:rPr lang="en-CA" sz="1800" b="1" dirty="0">
              <a:latin typeface="Times New Roman" panose="02020603050405020304" pitchFamily="18" charset="0"/>
              <a:cs typeface="Times New Roman" panose="02020603050405020304" pitchFamily="18" charset="0"/>
            </a:rPr>
            <a:t>Self-Efficacy Person’s belief </a:t>
          </a:r>
        </a:p>
      </dgm:t>
    </dgm:pt>
    <dgm:pt modelId="{2EE2A8CF-9BE1-423F-A5CD-EEE0862D6CFD}" type="parTrans" cxnId="{5FDC3A18-FF01-4F39-A54C-3F14BBEA6CF8}">
      <dgm:prSet/>
      <dgm:spPr/>
      <dgm:t>
        <a:bodyPr/>
        <a:lstStyle/>
        <a:p>
          <a:endParaRPr lang="en-CA" sz="1800">
            <a:latin typeface="Times New Roman" panose="02020603050405020304" pitchFamily="18" charset="0"/>
            <a:cs typeface="Times New Roman" panose="02020603050405020304" pitchFamily="18" charset="0"/>
          </a:endParaRPr>
        </a:p>
      </dgm:t>
    </dgm:pt>
    <dgm:pt modelId="{8FF35856-67B0-41A3-BE1E-01C3FD0160A6}" type="sibTrans" cxnId="{5FDC3A18-FF01-4F39-A54C-3F14BBEA6CF8}">
      <dgm:prSet/>
      <dgm:spPr/>
      <dgm:t>
        <a:bodyPr/>
        <a:lstStyle/>
        <a:p>
          <a:endParaRPr lang="en-CA" sz="1800">
            <a:latin typeface="Times New Roman" panose="02020603050405020304" pitchFamily="18" charset="0"/>
            <a:cs typeface="Times New Roman" panose="02020603050405020304" pitchFamily="18" charset="0"/>
          </a:endParaRPr>
        </a:p>
      </dgm:t>
    </dgm:pt>
    <dgm:pt modelId="{F7AB093B-2490-4729-BC3C-2E184DC001AA}">
      <dgm:prSet custT="1"/>
      <dgm:spPr/>
      <dgm:t>
        <a:bodyPr/>
        <a:lstStyle/>
        <a:p>
          <a:r>
            <a:rPr lang="en-US" sz="1400" dirty="0">
              <a:latin typeface="Times New Roman" panose="02020603050405020304" pitchFamily="18" charset="0"/>
              <a:cs typeface="Times New Roman" panose="02020603050405020304" pitchFamily="18" charset="0"/>
            </a:rPr>
            <a:t> Companies may discover that some workers lack the requisite skills to comprehend their </a:t>
          </a:r>
          <a:r>
            <a:rPr lang="en-CA" sz="1400" dirty="0">
              <a:latin typeface="Times New Roman" panose="02020603050405020304" pitchFamily="18" charset="0"/>
              <a:cs typeface="Times New Roman" panose="02020603050405020304" pitchFamily="18" charset="0"/>
            </a:rPr>
            <a:t>training effectively. </a:t>
          </a:r>
        </a:p>
      </dgm:t>
    </dgm:pt>
    <dgm:pt modelId="{38F969B9-BAE1-4BEA-AC32-D480A42624DF}" type="parTrans" cxnId="{DD629438-E625-4DE8-A81E-7C1D1463DA8A}">
      <dgm:prSet/>
      <dgm:spPr/>
      <dgm:t>
        <a:bodyPr/>
        <a:lstStyle/>
        <a:p>
          <a:endParaRPr lang="en-CA" sz="1800">
            <a:latin typeface="Times New Roman" panose="02020603050405020304" pitchFamily="18" charset="0"/>
            <a:cs typeface="Times New Roman" panose="02020603050405020304" pitchFamily="18" charset="0"/>
          </a:endParaRPr>
        </a:p>
      </dgm:t>
    </dgm:pt>
    <dgm:pt modelId="{B4044E39-12A2-47FE-81CC-15102ED4FB2B}" type="sibTrans" cxnId="{DD629438-E625-4DE8-A81E-7C1D1463DA8A}">
      <dgm:prSet/>
      <dgm:spPr/>
      <dgm:t>
        <a:bodyPr/>
        <a:lstStyle/>
        <a:p>
          <a:endParaRPr lang="en-CA" sz="1800">
            <a:latin typeface="Times New Roman" panose="02020603050405020304" pitchFamily="18" charset="0"/>
            <a:cs typeface="Times New Roman" panose="02020603050405020304" pitchFamily="18" charset="0"/>
          </a:endParaRPr>
        </a:p>
      </dgm:t>
    </dgm:pt>
    <dgm:pt modelId="{B4B6AED6-647F-49D6-99AD-7B1FBD1E9349}">
      <dgm:prSet custT="1"/>
      <dgm:spPr/>
      <dgm:t>
        <a:bodyPr/>
        <a:lstStyle/>
        <a:p>
          <a:r>
            <a:rPr lang="en-CA" sz="1400" dirty="0">
              <a:latin typeface="Times New Roman" panose="02020603050405020304" pitchFamily="18" charset="0"/>
              <a:cs typeface="Times New Roman" panose="02020603050405020304" pitchFamily="18" charset="0"/>
            </a:rPr>
            <a:t>Person’s belief </a:t>
          </a:r>
          <a:r>
            <a:rPr lang="en-US" sz="1400" dirty="0">
              <a:latin typeface="Times New Roman" panose="02020603050405020304" pitchFamily="18" charset="0"/>
              <a:cs typeface="Times New Roman" panose="02020603050405020304" pitchFamily="18" charset="0"/>
            </a:rPr>
            <a:t>that he or she can learn the </a:t>
          </a:r>
          <a:r>
            <a:rPr lang="en-CA" sz="1400" dirty="0">
              <a:latin typeface="Times New Roman" panose="02020603050405020304" pitchFamily="18" charset="0"/>
              <a:cs typeface="Times New Roman" panose="02020603050405020304" pitchFamily="18" charset="0"/>
            </a:rPr>
            <a:t>training program content.</a:t>
          </a:r>
        </a:p>
      </dgm:t>
    </dgm:pt>
    <dgm:pt modelId="{D852F3B7-1A4C-4A66-818F-1DC364E4E905}" type="parTrans" cxnId="{5D039F6A-8F5C-4A07-92BD-B3E4CE535F22}">
      <dgm:prSet/>
      <dgm:spPr/>
      <dgm:t>
        <a:bodyPr/>
        <a:lstStyle/>
        <a:p>
          <a:endParaRPr lang="en-CA" sz="1800">
            <a:latin typeface="Times New Roman" panose="02020603050405020304" pitchFamily="18" charset="0"/>
            <a:cs typeface="Times New Roman" panose="02020603050405020304" pitchFamily="18" charset="0"/>
          </a:endParaRPr>
        </a:p>
      </dgm:t>
    </dgm:pt>
    <dgm:pt modelId="{99D76495-25E9-4363-9EEE-921A45A19A43}" type="sibTrans" cxnId="{5D039F6A-8F5C-4A07-92BD-B3E4CE535F22}">
      <dgm:prSet/>
      <dgm:spPr/>
      <dgm:t>
        <a:bodyPr/>
        <a:lstStyle/>
        <a:p>
          <a:endParaRPr lang="en-CA" sz="1800">
            <a:latin typeface="Times New Roman" panose="02020603050405020304" pitchFamily="18" charset="0"/>
            <a:cs typeface="Times New Roman" panose="02020603050405020304" pitchFamily="18" charset="0"/>
          </a:endParaRPr>
        </a:p>
      </dgm:t>
    </dgm:pt>
    <dgm:pt modelId="{77A9F0E1-87C3-4F67-8A61-CA0DFE7F56AD}" type="pres">
      <dgm:prSet presAssocID="{10A12B5A-0DB9-485A-BF34-C93781EF2928}" presName="Name0" presStyleCnt="0">
        <dgm:presLayoutVars>
          <dgm:dir/>
          <dgm:animLvl val="lvl"/>
          <dgm:resizeHandles/>
        </dgm:presLayoutVars>
      </dgm:prSet>
      <dgm:spPr/>
    </dgm:pt>
    <dgm:pt modelId="{F75D12DB-575F-48B5-9079-2BA086F364DF}" type="pres">
      <dgm:prSet presAssocID="{67083AC8-3298-49C0-B937-0849CD112A9C}" presName="linNode" presStyleCnt="0"/>
      <dgm:spPr/>
    </dgm:pt>
    <dgm:pt modelId="{A5848674-E9E0-4B47-B3C0-1B221C1AD186}" type="pres">
      <dgm:prSet presAssocID="{67083AC8-3298-49C0-B937-0849CD112A9C}" presName="parentShp" presStyleLbl="node1" presStyleIdx="0" presStyleCnt="3">
        <dgm:presLayoutVars>
          <dgm:bulletEnabled val="1"/>
        </dgm:presLayoutVars>
      </dgm:prSet>
      <dgm:spPr/>
    </dgm:pt>
    <dgm:pt modelId="{3C1AFEA6-184F-498A-8FA0-0E474FAEC045}" type="pres">
      <dgm:prSet presAssocID="{67083AC8-3298-49C0-B937-0849CD112A9C}" presName="childShp" presStyleLbl="bgAccFollowNode1" presStyleIdx="0" presStyleCnt="3">
        <dgm:presLayoutVars>
          <dgm:bulletEnabled val="1"/>
        </dgm:presLayoutVars>
      </dgm:prSet>
      <dgm:spPr/>
    </dgm:pt>
    <dgm:pt modelId="{CA5C7372-2DD1-4A49-962C-871A7DF89DDC}" type="pres">
      <dgm:prSet presAssocID="{199FC351-06C7-4ACE-BFCD-55DF42CD109C}" presName="spacing" presStyleCnt="0"/>
      <dgm:spPr/>
    </dgm:pt>
    <dgm:pt modelId="{8812DC52-9767-4D8E-8974-90E298B2C266}" type="pres">
      <dgm:prSet presAssocID="{BCF05606-9CE3-42F5-A301-608419532320}" presName="linNode" presStyleCnt="0"/>
      <dgm:spPr/>
    </dgm:pt>
    <dgm:pt modelId="{CA357674-AA03-44C3-966A-BC48DF9A016C}" type="pres">
      <dgm:prSet presAssocID="{BCF05606-9CE3-42F5-A301-608419532320}" presName="parentShp" presStyleLbl="node1" presStyleIdx="1" presStyleCnt="3">
        <dgm:presLayoutVars>
          <dgm:bulletEnabled val="1"/>
        </dgm:presLayoutVars>
      </dgm:prSet>
      <dgm:spPr/>
    </dgm:pt>
    <dgm:pt modelId="{DAC366BA-879C-439C-ABC1-F4CCB11F2F18}" type="pres">
      <dgm:prSet presAssocID="{BCF05606-9CE3-42F5-A301-608419532320}" presName="childShp" presStyleLbl="bgAccFollowNode1" presStyleIdx="1" presStyleCnt="3">
        <dgm:presLayoutVars>
          <dgm:bulletEnabled val="1"/>
        </dgm:presLayoutVars>
      </dgm:prSet>
      <dgm:spPr/>
    </dgm:pt>
    <dgm:pt modelId="{7D76B9B8-3DA4-44A4-A937-27171C1FDD84}" type="pres">
      <dgm:prSet presAssocID="{AC06A042-0401-4316-A716-5DFEF3DFA6CA}" presName="spacing" presStyleCnt="0"/>
      <dgm:spPr/>
    </dgm:pt>
    <dgm:pt modelId="{DCCC46C2-C065-4756-A71C-8F9201F321EA}" type="pres">
      <dgm:prSet presAssocID="{87FFD57B-B2CF-43CE-B7BF-A73E918BA241}" presName="linNode" presStyleCnt="0"/>
      <dgm:spPr/>
    </dgm:pt>
    <dgm:pt modelId="{428377C7-0A35-442B-9FB9-42F91F6F88C8}" type="pres">
      <dgm:prSet presAssocID="{87FFD57B-B2CF-43CE-B7BF-A73E918BA241}" presName="parentShp" presStyleLbl="node1" presStyleIdx="2" presStyleCnt="3">
        <dgm:presLayoutVars>
          <dgm:bulletEnabled val="1"/>
        </dgm:presLayoutVars>
      </dgm:prSet>
      <dgm:spPr/>
    </dgm:pt>
    <dgm:pt modelId="{6987A328-1188-4242-93C9-AD9569C08A73}" type="pres">
      <dgm:prSet presAssocID="{87FFD57B-B2CF-43CE-B7BF-A73E918BA241}" presName="childShp" presStyleLbl="bgAccFollowNode1" presStyleIdx="2" presStyleCnt="3">
        <dgm:presLayoutVars>
          <dgm:bulletEnabled val="1"/>
        </dgm:presLayoutVars>
      </dgm:prSet>
      <dgm:spPr/>
    </dgm:pt>
  </dgm:ptLst>
  <dgm:cxnLst>
    <dgm:cxn modelId="{958C1A10-4475-478C-8374-A64D1760835B}" srcId="{10A12B5A-0DB9-485A-BF34-C93781EF2928}" destId="{67083AC8-3298-49C0-B937-0849CD112A9C}" srcOrd="0" destOrd="0" parTransId="{D5AAF58E-47AD-4BC3-9DB7-5BA53ED5D46F}" sibTransId="{199FC351-06C7-4ACE-BFCD-55DF42CD109C}"/>
    <dgm:cxn modelId="{60CFBF10-FF8C-4CD1-940C-59BF3F6B4ACA}" type="presOf" srcId="{EA3193F3-080C-419E-A59F-06CDB362D82D}" destId="{DAC366BA-879C-439C-ABC1-F4CCB11F2F18}" srcOrd="0" destOrd="0" presId="urn:microsoft.com/office/officeart/2005/8/layout/vList6"/>
    <dgm:cxn modelId="{FECCE314-9297-4AFB-9556-293E12F07A9A}" type="presOf" srcId="{F7AB093B-2490-4729-BC3C-2E184DC001AA}" destId="{3C1AFEA6-184F-498A-8FA0-0E474FAEC045}" srcOrd="0" destOrd="1" presId="urn:microsoft.com/office/officeart/2005/8/layout/vList6"/>
    <dgm:cxn modelId="{5FDC3A18-FF01-4F39-A54C-3F14BBEA6CF8}" srcId="{10A12B5A-0DB9-485A-BF34-C93781EF2928}" destId="{87FFD57B-B2CF-43CE-B7BF-A73E918BA241}" srcOrd="2" destOrd="0" parTransId="{2EE2A8CF-9BE1-423F-A5CD-EEE0862D6CFD}" sibTransId="{8FF35856-67B0-41A3-BE1E-01C3FD0160A6}"/>
    <dgm:cxn modelId="{DD629438-E625-4DE8-A81E-7C1D1463DA8A}" srcId="{67083AC8-3298-49C0-B937-0849CD112A9C}" destId="{F7AB093B-2490-4729-BC3C-2E184DC001AA}" srcOrd="1" destOrd="0" parTransId="{38F969B9-BAE1-4BEA-AC32-D480A42624DF}" sibTransId="{B4044E39-12A2-47FE-81CC-15102ED4FB2B}"/>
    <dgm:cxn modelId="{FA816E5C-B23A-4100-A1B3-72A86338F5B2}" type="presOf" srcId="{B4B6AED6-647F-49D6-99AD-7B1FBD1E9349}" destId="{6987A328-1188-4242-93C9-AD9569C08A73}" srcOrd="0" destOrd="0" presId="urn:microsoft.com/office/officeart/2005/8/layout/vList6"/>
    <dgm:cxn modelId="{0D802B47-1EEC-469E-B2FE-27FB5FE4ADFD}" type="presOf" srcId="{BCF05606-9CE3-42F5-A301-608419532320}" destId="{CA357674-AA03-44C3-966A-BC48DF9A016C}" srcOrd="0" destOrd="0" presId="urn:microsoft.com/office/officeart/2005/8/layout/vList6"/>
    <dgm:cxn modelId="{5D039F6A-8F5C-4A07-92BD-B3E4CE535F22}" srcId="{87FFD57B-B2CF-43CE-B7BF-A73E918BA241}" destId="{B4B6AED6-647F-49D6-99AD-7B1FBD1E9349}" srcOrd="0" destOrd="0" parTransId="{D852F3B7-1A4C-4A66-818F-1DC364E4E905}" sibTransId="{99D76495-25E9-4363-9EEE-921A45A19A43}"/>
    <dgm:cxn modelId="{65406D4D-A70A-4F80-8F82-56216E19FA95}" srcId="{BCF05606-9CE3-42F5-A301-608419532320}" destId="{EA3193F3-080C-419E-A59F-06CDB362D82D}" srcOrd="0" destOrd="0" parTransId="{2AF5AA8F-7619-499F-9452-FD3FE67CB034}" sibTransId="{038C7554-9000-40C2-8EC4-4095E484E7F2}"/>
    <dgm:cxn modelId="{57894083-9D88-4738-84D2-C0897CD17420}" type="presOf" srcId="{10A12B5A-0DB9-485A-BF34-C93781EF2928}" destId="{77A9F0E1-87C3-4F67-8A61-CA0DFE7F56AD}" srcOrd="0" destOrd="0" presId="urn:microsoft.com/office/officeart/2005/8/layout/vList6"/>
    <dgm:cxn modelId="{2F5937AD-93D1-40F0-AA0F-D97D791BC7A4}" srcId="{67083AC8-3298-49C0-B937-0849CD112A9C}" destId="{E008D164-270F-46EB-A9E8-13281D292390}" srcOrd="0" destOrd="0" parTransId="{B5D96C49-F6EB-4DF0-B4E1-6C1011E90076}" sibTransId="{25720AF6-D613-4FF4-A38F-FB54FD66E46F}"/>
    <dgm:cxn modelId="{FF1EE5BA-0F20-4C74-B10E-E3CEC3F7FB9C}" srcId="{10A12B5A-0DB9-485A-BF34-C93781EF2928}" destId="{BCF05606-9CE3-42F5-A301-608419532320}" srcOrd="1" destOrd="0" parTransId="{1EF832BF-98C6-40CB-AB39-CAA21FB2FD76}" sibTransId="{AC06A042-0401-4316-A716-5DFEF3DFA6CA}"/>
    <dgm:cxn modelId="{7CD136C5-BDD7-4FDA-91BD-A6B411DDDE06}" type="presOf" srcId="{67083AC8-3298-49C0-B937-0849CD112A9C}" destId="{A5848674-E9E0-4B47-B3C0-1B221C1AD186}" srcOrd="0" destOrd="0" presId="urn:microsoft.com/office/officeart/2005/8/layout/vList6"/>
    <dgm:cxn modelId="{45A644C8-5458-4491-AB18-C03ED046FDFA}" type="presOf" srcId="{87FFD57B-B2CF-43CE-B7BF-A73E918BA241}" destId="{428377C7-0A35-442B-9FB9-42F91F6F88C8}" srcOrd="0" destOrd="0" presId="urn:microsoft.com/office/officeart/2005/8/layout/vList6"/>
    <dgm:cxn modelId="{0EB0B8C8-5176-4C89-8AE5-AB5382C586FA}" type="presOf" srcId="{E008D164-270F-46EB-A9E8-13281D292390}" destId="{3C1AFEA6-184F-498A-8FA0-0E474FAEC045}" srcOrd="0" destOrd="0" presId="urn:microsoft.com/office/officeart/2005/8/layout/vList6"/>
    <dgm:cxn modelId="{8BADA05C-8A94-4248-BE09-F2F6A8E8111C}" type="presParOf" srcId="{77A9F0E1-87C3-4F67-8A61-CA0DFE7F56AD}" destId="{F75D12DB-575F-48B5-9079-2BA086F364DF}" srcOrd="0" destOrd="0" presId="urn:microsoft.com/office/officeart/2005/8/layout/vList6"/>
    <dgm:cxn modelId="{5F8CE8B7-C02A-4C6C-8AB6-89554E4A0C61}" type="presParOf" srcId="{F75D12DB-575F-48B5-9079-2BA086F364DF}" destId="{A5848674-E9E0-4B47-B3C0-1B221C1AD186}" srcOrd="0" destOrd="0" presId="urn:microsoft.com/office/officeart/2005/8/layout/vList6"/>
    <dgm:cxn modelId="{A4974B17-9E4E-4A63-B2A4-C30E36708DFE}" type="presParOf" srcId="{F75D12DB-575F-48B5-9079-2BA086F364DF}" destId="{3C1AFEA6-184F-498A-8FA0-0E474FAEC045}" srcOrd="1" destOrd="0" presId="urn:microsoft.com/office/officeart/2005/8/layout/vList6"/>
    <dgm:cxn modelId="{B0D01D89-F96D-4568-B29E-F89A7E297ED4}" type="presParOf" srcId="{77A9F0E1-87C3-4F67-8A61-CA0DFE7F56AD}" destId="{CA5C7372-2DD1-4A49-962C-871A7DF89DDC}" srcOrd="1" destOrd="0" presId="urn:microsoft.com/office/officeart/2005/8/layout/vList6"/>
    <dgm:cxn modelId="{71A1AC35-480B-4A33-8F8B-3D1FB356B2D2}" type="presParOf" srcId="{77A9F0E1-87C3-4F67-8A61-CA0DFE7F56AD}" destId="{8812DC52-9767-4D8E-8974-90E298B2C266}" srcOrd="2" destOrd="0" presId="urn:microsoft.com/office/officeart/2005/8/layout/vList6"/>
    <dgm:cxn modelId="{0910BED5-E74C-443B-8368-2B0A94B01F93}" type="presParOf" srcId="{8812DC52-9767-4D8E-8974-90E298B2C266}" destId="{CA357674-AA03-44C3-966A-BC48DF9A016C}" srcOrd="0" destOrd="0" presId="urn:microsoft.com/office/officeart/2005/8/layout/vList6"/>
    <dgm:cxn modelId="{B02D1782-41BB-422A-93A8-2F3C48675895}" type="presParOf" srcId="{8812DC52-9767-4D8E-8974-90E298B2C266}" destId="{DAC366BA-879C-439C-ABC1-F4CCB11F2F18}" srcOrd="1" destOrd="0" presId="urn:microsoft.com/office/officeart/2005/8/layout/vList6"/>
    <dgm:cxn modelId="{886CF788-FCBC-4945-863B-209DB5FF5944}" type="presParOf" srcId="{77A9F0E1-87C3-4F67-8A61-CA0DFE7F56AD}" destId="{7D76B9B8-3DA4-44A4-A937-27171C1FDD84}" srcOrd="3" destOrd="0" presId="urn:microsoft.com/office/officeart/2005/8/layout/vList6"/>
    <dgm:cxn modelId="{433E9588-21CB-4AD5-82CA-931A1B28FF3A}" type="presParOf" srcId="{77A9F0E1-87C3-4F67-8A61-CA0DFE7F56AD}" destId="{DCCC46C2-C065-4756-A71C-8F9201F321EA}" srcOrd="4" destOrd="0" presId="urn:microsoft.com/office/officeart/2005/8/layout/vList6"/>
    <dgm:cxn modelId="{D8030004-49B6-4008-B059-06B3C6CB41A0}" type="presParOf" srcId="{DCCC46C2-C065-4756-A71C-8F9201F321EA}" destId="{428377C7-0A35-442B-9FB9-42F91F6F88C8}" srcOrd="0" destOrd="0" presId="urn:microsoft.com/office/officeart/2005/8/layout/vList6"/>
    <dgm:cxn modelId="{5F801C9B-5FDB-4620-B1A6-947C9082F787}" type="presParOf" srcId="{DCCC46C2-C065-4756-A71C-8F9201F321EA}" destId="{6987A328-1188-4242-93C9-AD9569C08A73}"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0FB9F0-1D9C-41A3-959D-04EB5E1BBF6C}" type="doc">
      <dgm:prSet loTypeId="urn:microsoft.com/office/officeart/2005/8/layout/hierarchy5" loCatId="hierarchy" qsTypeId="urn:microsoft.com/office/officeart/2005/8/quickstyle/simple2" qsCatId="simple" csTypeId="urn:microsoft.com/office/officeart/2005/8/colors/accent2_4" csCatId="accent2" phldr="1"/>
      <dgm:spPr/>
      <dgm:t>
        <a:bodyPr/>
        <a:lstStyle/>
        <a:p>
          <a:endParaRPr lang="en-CA"/>
        </a:p>
      </dgm:t>
    </dgm:pt>
    <dgm:pt modelId="{5013B6D2-23FA-4B12-AB74-0C195FFC9A96}">
      <dgm:prSet phldrT="[Text]" custT="1"/>
      <dgm:spPr/>
      <dgm:t>
        <a:bodyPr/>
        <a:lstStyle/>
        <a:p>
          <a:r>
            <a:rPr lang="en-CA" sz="2400" b="1" dirty="0">
              <a:latin typeface="Times New Roman" panose="02020603050405020304" pitchFamily="18" charset="0"/>
              <a:cs typeface="Times New Roman" panose="02020603050405020304" pitchFamily="18" charset="0"/>
            </a:rPr>
            <a:t>Active practice</a:t>
          </a:r>
        </a:p>
        <a:p>
          <a:r>
            <a:rPr lang="en-US" sz="1600" dirty="0">
              <a:latin typeface="Times New Roman" panose="02020603050405020304" pitchFamily="18" charset="0"/>
              <a:cs typeface="Times New Roman" panose="02020603050405020304" pitchFamily="18" charset="0"/>
            </a:rPr>
            <a:t>Performance of job-related tasks and duties by trainees during training.</a:t>
          </a:r>
        </a:p>
        <a:p>
          <a:endParaRPr lang="en-CA" sz="1600" dirty="0">
            <a:latin typeface="Times New Roman" panose="02020603050405020304" pitchFamily="18" charset="0"/>
            <a:cs typeface="Times New Roman" panose="02020603050405020304" pitchFamily="18" charset="0"/>
          </a:endParaRPr>
        </a:p>
      </dgm:t>
    </dgm:pt>
    <dgm:pt modelId="{C03E5F8B-2097-43E1-9341-26890954C3B1}" type="parTrans" cxnId="{AE432450-7A12-4212-A36F-D2E3CD320E71}">
      <dgm:prSet/>
      <dgm:spPr/>
      <dgm:t>
        <a:bodyPr/>
        <a:lstStyle/>
        <a:p>
          <a:endParaRPr lang="en-CA" sz="1400">
            <a:latin typeface="Times New Roman" panose="02020603050405020304" pitchFamily="18" charset="0"/>
            <a:cs typeface="Times New Roman" panose="02020603050405020304" pitchFamily="18" charset="0"/>
          </a:endParaRPr>
        </a:p>
      </dgm:t>
    </dgm:pt>
    <dgm:pt modelId="{288314B1-5AF4-4624-AFDC-EF94520ECD6E}" type="sibTrans" cxnId="{AE432450-7A12-4212-A36F-D2E3CD320E71}">
      <dgm:prSet/>
      <dgm:spPr/>
      <dgm:t>
        <a:bodyPr/>
        <a:lstStyle/>
        <a:p>
          <a:endParaRPr lang="en-CA" sz="1400">
            <a:latin typeface="Times New Roman" panose="02020603050405020304" pitchFamily="18" charset="0"/>
            <a:cs typeface="Times New Roman" panose="02020603050405020304" pitchFamily="18" charset="0"/>
          </a:endParaRPr>
        </a:p>
      </dgm:t>
    </dgm:pt>
    <dgm:pt modelId="{CC00BBD8-8558-4BAE-9ADC-9B6528DB2477}">
      <dgm:prSet custT="1"/>
      <dgm:spPr/>
      <dgm:t>
        <a:bodyPr/>
        <a:lstStyle/>
        <a:p>
          <a:r>
            <a:rPr lang="en-CA" sz="2400" b="1" kern="1200" dirty="0">
              <a:latin typeface="Times New Roman" panose="02020603050405020304" pitchFamily="18" charset="0"/>
              <a:ea typeface="+mn-ea"/>
              <a:cs typeface="Times New Roman" panose="02020603050405020304" pitchFamily="18" charset="0"/>
            </a:rPr>
            <a:t>Spaced practice</a:t>
          </a:r>
        </a:p>
        <a:p>
          <a:r>
            <a:rPr lang="en-US" sz="1600" kern="1200" dirty="0">
              <a:latin typeface="Times New Roman" panose="02020603050405020304" pitchFamily="18" charset="0"/>
              <a:ea typeface="+mn-ea"/>
              <a:cs typeface="Times New Roman" panose="02020603050405020304" pitchFamily="18" charset="0"/>
            </a:rPr>
            <a:t>is performed in several sessions spaced over a period of hours or days.</a:t>
          </a:r>
          <a:endParaRPr lang="en-CA" sz="1600" kern="1200" dirty="0">
            <a:latin typeface="Times New Roman" panose="02020603050405020304" pitchFamily="18" charset="0"/>
            <a:ea typeface="+mn-ea"/>
            <a:cs typeface="Times New Roman" panose="02020603050405020304" pitchFamily="18" charset="0"/>
          </a:endParaRPr>
        </a:p>
      </dgm:t>
    </dgm:pt>
    <dgm:pt modelId="{9134AAAD-1641-46C0-AB99-D2C4048AD88A}" type="parTrans" cxnId="{603DBF3F-523C-426D-94E4-1362B802F3E2}">
      <dgm:prSet/>
      <dgm:spPr/>
      <dgm:t>
        <a:bodyPr/>
        <a:lstStyle/>
        <a:p>
          <a:endParaRPr lang="en-CA" sz="1400">
            <a:latin typeface="Times New Roman" panose="02020603050405020304" pitchFamily="18" charset="0"/>
            <a:cs typeface="Times New Roman" panose="02020603050405020304" pitchFamily="18" charset="0"/>
          </a:endParaRPr>
        </a:p>
      </dgm:t>
    </dgm:pt>
    <dgm:pt modelId="{E0C69723-228A-47AA-A78E-8E3B5665A717}" type="sibTrans" cxnId="{603DBF3F-523C-426D-94E4-1362B802F3E2}">
      <dgm:prSet/>
      <dgm:spPr/>
      <dgm:t>
        <a:bodyPr/>
        <a:lstStyle/>
        <a:p>
          <a:endParaRPr lang="en-CA" sz="1400">
            <a:latin typeface="Times New Roman" panose="02020603050405020304" pitchFamily="18" charset="0"/>
            <a:cs typeface="Times New Roman" panose="02020603050405020304" pitchFamily="18" charset="0"/>
          </a:endParaRPr>
        </a:p>
      </dgm:t>
    </dgm:pt>
    <dgm:pt modelId="{C6FCB6EA-B9F0-453F-B5D3-4E16551C90B7}">
      <dgm:prSet custT="1"/>
      <dgm:spPr/>
      <dgm:t>
        <a:bodyPr/>
        <a:lstStyle/>
        <a:p>
          <a:r>
            <a:rPr lang="en-CA" sz="2400" b="1" dirty="0">
              <a:latin typeface="Times New Roman" panose="02020603050405020304" pitchFamily="18" charset="0"/>
              <a:cs typeface="Times New Roman" panose="02020603050405020304" pitchFamily="18" charset="0"/>
            </a:rPr>
            <a:t>Massed practice</a:t>
          </a:r>
        </a:p>
        <a:p>
          <a:r>
            <a:rPr lang="en-CA" sz="16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is performed all at once.</a:t>
          </a:r>
          <a:endParaRPr lang="en-CA" sz="1600" dirty="0">
            <a:latin typeface="Times New Roman" panose="02020603050405020304" pitchFamily="18" charset="0"/>
            <a:cs typeface="Times New Roman" panose="02020603050405020304" pitchFamily="18" charset="0"/>
          </a:endParaRPr>
        </a:p>
      </dgm:t>
    </dgm:pt>
    <dgm:pt modelId="{1D1563C9-40BB-40F4-B727-1BBCB50CCD67}" type="parTrans" cxnId="{CE812F3E-9E30-47B6-AC21-8B59549CC94F}">
      <dgm:prSet/>
      <dgm:spPr/>
      <dgm:t>
        <a:bodyPr/>
        <a:lstStyle/>
        <a:p>
          <a:endParaRPr lang="en-CA" sz="1400">
            <a:latin typeface="Times New Roman" panose="02020603050405020304" pitchFamily="18" charset="0"/>
            <a:cs typeface="Times New Roman" panose="02020603050405020304" pitchFamily="18" charset="0"/>
          </a:endParaRPr>
        </a:p>
      </dgm:t>
    </dgm:pt>
    <dgm:pt modelId="{CDA03264-83D7-41D8-835C-6816FECB7DE2}" type="sibTrans" cxnId="{CE812F3E-9E30-47B6-AC21-8B59549CC94F}">
      <dgm:prSet/>
      <dgm:spPr/>
      <dgm:t>
        <a:bodyPr/>
        <a:lstStyle/>
        <a:p>
          <a:endParaRPr lang="en-CA" sz="1400">
            <a:latin typeface="Times New Roman" panose="02020603050405020304" pitchFamily="18" charset="0"/>
            <a:cs typeface="Times New Roman" panose="02020603050405020304" pitchFamily="18" charset="0"/>
          </a:endParaRPr>
        </a:p>
      </dgm:t>
    </dgm:pt>
    <dgm:pt modelId="{D4D90B2A-6347-4D3C-A01C-BBB8082A0BD1}" type="pres">
      <dgm:prSet presAssocID="{850FB9F0-1D9C-41A3-959D-04EB5E1BBF6C}" presName="mainComposite" presStyleCnt="0">
        <dgm:presLayoutVars>
          <dgm:chPref val="1"/>
          <dgm:dir/>
          <dgm:animOne val="branch"/>
          <dgm:animLvl val="lvl"/>
          <dgm:resizeHandles val="exact"/>
        </dgm:presLayoutVars>
      </dgm:prSet>
      <dgm:spPr/>
    </dgm:pt>
    <dgm:pt modelId="{B7C85AA2-104C-4D99-AEB2-230F5399DBAD}" type="pres">
      <dgm:prSet presAssocID="{850FB9F0-1D9C-41A3-959D-04EB5E1BBF6C}" presName="hierFlow" presStyleCnt="0"/>
      <dgm:spPr/>
    </dgm:pt>
    <dgm:pt modelId="{3EEDF876-18C8-4C56-A67E-EBB5C6D797F9}" type="pres">
      <dgm:prSet presAssocID="{850FB9F0-1D9C-41A3-959D-04EB5E1BBF6C}" presName="hierChild1" presStyleCnt="0">
        <dgm:presLayoutVars>
          <dgm:chPref val="1"/>
          <dgm:animOne val="branch"/>
          <dgm:animLvl val="lvl"/>
        </dgm:presLayoutVars>
      </dgm:prSet>
      <dgm:spPr/>
    </dgm:pt>
    <dgm:pt modelId="{A1C70887-6CFD-48A6-B0B0-CE56B1F7F311}" type="pres">
      <dgm:prSet presAssocID="{5013B6D2-23FA-4B12-AB74-0C195FFC9A96}" presName="Name17" presStyleCnt="0"/>
      <dgm:spPr/>
    </dgm:pt>
    <dgm:pt modelId="{B5D26B5C-241A-494D-AB12-795FD59C06A6}" type="pres">
      <dgm:prSet presAssocID="{5013B6D2-23FA-4B12-AB74-0C195FFC9A96}" presName="level1Shape" presStyleLbl="node0" presStyleIdx="0" presStyleCnt="1">
        <dgm:presLayoutVars>
          <dgm:chPref val="3"/>
        </dgm:presLayoutVars>
      </dgm:prSet>
      <dgm:spPr/>
    </dgm:pt>
    <dgm:pt modelId="{A7B2FA6F-77C2-41E9-82C0-62B39A18710A}" type="pres">
      <dgm:prSet presAssocID="{5013B6D2-23FA-4B12-AB74-0C195FFC9A96}" presName="hierChild2" presStyleCnt="0"/>
      <dgm:spPr/>
    </dgm:pt>
    <dgm:pt modelId="{F6B2C67C-415E-4BC3-B440-F191BCB47B53}" type="pres">
      <dgm:prSet presAssocID="{9134AAAD-1641-46C0-AB99-D2C4048AD88A}" presName="Name25" presStyleLbl="parChTrans1D2" presStyleIdx="0" presStyleCnt="2"/>
      <dgm:spPr/>
    </dgm:pt>
    <dgm:pt modelId="{11E92263-F677-41DD-B891-D8320C2F5D25}" type="pres">
      <dgm:prSet presAssocID="{9134AAAD-1641-46C0-AB99-D2C4048AD88A}" presName="connTx" presStyleLbl="parChTrans1D2" presStyleIdx="0" presStyleCnt="2"/>
      <dgm:spPr/>
    </dgm:pt>
    <dgm:pt modelId="{2DB08B63-5892-413E-A0F6-D6B37C167FF8}" type="pres">
      <dgm:prSet presAssocID="{CC00BBD8-8558-4BAE-9ADC-9B6528DB2477}" presName="Name30" presStyleCnt="0"/>
      <dgm:spPr/>
    </dgm:pt>
    <dgm:pt modelId="{C20B2540-42AD-469E-9523-0FF8397FA991}" type="pres">
      <dgm:prSet presAssocID="{CC00BBD8-8558-4BAE-9ADC-9B6528DB2477}" presName="level2Shape" presStyleLbl="node2" presStyleIdx="0" presStyleCnt="2"/>
      <dgm:spPr/>
    </dgm:pt>
    <dgm:pt modelId="{E248DBCB-691D-430F-A743-4C312BD2C2D8}" type="pres">
      <dgm:prSet presAssocID="{CC00BBD8-8558-4BAE-9ADC-9B6528DB2477}" presName="hierChild3" presStyleCnt="0"/>
      <dgm:spPr/>
    </dgm:pt>
    <dgm:pt modelId="{0FDC75EE-A510-475A-AAE2-C7E6B5038E1B}" type="pres">
      <dgm:prSet presAssocID="{1D1563C9-40BB-40F4-B727-1BBCB50CCD67}" presName="Name25" presStyleLbl="parChTrans1D2" presStyleIdx="1" presStyleCnt="2"/>
      <dgm:spPr/>
    </dgm:pt>
    <dgm:pt modelId="{18F20A0D-1445-486D-A2B4-D97DD6D2B39D}" type="pres">
      <dgm:prSet presAssocID="{1D1563C9-40BB-40F4-B727-1BBCB50CCD67}" presName="connTx" presStyleLbl="parChTrans1D2" presStyleIdx="1" presStyleCnt="2"/>
      <dgm:spPr/>
    </dgm:pt>
    <dgm:pt modelId="{062F82DB-BE83-4604-A58D-D669EA8FB0F2}" type="pres">
      <dgm:prSet presAssocID="{C6FCB6EA-B9F0-453F-B5D3-4E16551C90B7}" presName="Name30" presStyleCnt="0"/>
      <dgm:spPr/>
    </dgm:pt>
    <dgm:pt modelId="{4A2BDC7F-EDF1-435A-91FE-7EEFA77C9562}" type="pres">
      <dgm:prSet presAssocID="{C6FCB6EA-B9F0-453F-B5D3-4E16551C90B7}" presName="level2Shape" presStyleLbl="node2" presStyleIdx="1" presStyleCnt="2"/>
      <dgm:spPr/>
    </dgm:pt>
    <dgm:pt modelId="{E5512597-468E-473B-9551-C6AF04C2D935}" type="pres">
      <dgm:prSet presAssocID="{C6FCB6EA-B9F0-453F-B5D3-4E16551C90B7}" presName="hierChild3" presStyleCnt="0"/>
      <dgm:spPr/>
    </dgm:pt>
    <dgm:pt modelId="{31046CA4-E414-4E7A-8D65-F3F5E04C4AA1}" type="pres">
      <dgm:prSet presAssocID="{850FB9F0-1D9C-41A3-959D-04EB5E1BBF6C}" presName="bgShapesFlow" presStyleCnt="0"/>
      <dgm:spPr/>
    </dgm:pt>
  </dgm:ptLst>
  <dgm:cxnLst>
    <dgm:cxn modelId="{D3CDFD21-2BA4-4A4F-871E-89B6F7070286}" type="presOf" srcId="{CC00BBD8-8558-4BAE-9ADC-9B6528DB2477}" destId="{C20B2540-42AD-469E-9523-0FF8397FA991}" srcOrd="0" destOrd="0" presId="urn:microsoft.com/office/officeart/2005/8/layout/hierarchy5"/>
    <dgm:cxn modelId="{D5BD043B-BFDB-4DF3-AC6F-3D33B4A8CF1F}" type="presOf" srcId="{1D1563C9-40BB-40F4-B727-1BBCB50CCD67}" destId="{18F20A0D-1445-486D-A2B4-D97DD6D2B39D}" srcOrd="1" destOrd="0" presId="urn:microsoft.com/office/officeart/2005/8/layout/hierarchy5"/>
    <dgm:cxn modelId="{CE812F3E-9E30-47B6-AC21-8B59549CC94F}" srcId="{5013B6D2-23FA-4B12-AB74-0C195FFC9A96}" destId="{C6FCB6EA-B9F0-453F-B5D3-4E16551C90B7}" srcOrd="1" destOrd="0" parTransId="{1D1563C9-40BB-40F4-B727-1BBCB50CCD67}" sibTransId="{CDA03264-83D7-41D8-835C-6816FECB7DE2}"/>
    <dgm:cxn modelId="{603DBF3F-523C-426D-94E4-1362B802F3E2}" srcId="{5013B6D2-23FA-4B12-AB74-0C195FFC9A96}" destId="{CC00BBD8-8558-4BAE-9ADC-9B6528DB2477}" srcOrd="0" destOrd="0" parTransId="{9134AAAD-1641-46C0-AB99-D2C4048AD88A}" sibTransId="{E0C69723-228A-47AA-A78E-8E3B5665A717}"/>
    <dgm:cxn modelId="{BD7AED47-3A60-413F-A3B2-FAF320058E57}" type="presOf" srcId="{1D1563C9-40BB-40F4-B727-1BBCB50CCD67}" destId="{0FDC75EE-A510-475A-AAE2-C7E6B5038E1B}" srcOrd="0" destOrd="0" presId="urn:microsoft.com/office/officeart/2005/8/layout/hierarchy5"/>
    <dgm:cxn modelId="{F3916A68-E3F4-4541-8228-45ED83785A8E}" type="presOf" srcId="{9134AAAD-1641-46C0-AB99-D2C4048AD88A}" destId="{11E92263-F677-41DD-B891-D8320C2F5D25}" srcOrd="1" destOrd="0" presId="urn:microsoft.com/office/officeart/2005/8/layout/hierarchy5"/>
    <dgm:cxn modelId="{AE432450-7A12-4212-A36F-D2E3CD320E71}" srcId="{850FB9F0-1D9C-41A3-959D-04EB5E1BBF6C}" destId="{5013B6D2-23FA-4B12-AB74-0C195FFC9A96}" srcOrd="0" destOrd="0" parTransId="{C03E5F8B-2097-43E1-9341-26890954C3B1}" sibTransId="{288314B1-5AF4-4624-AFDC-EF94520ECD6E}"/>
    <dgm:cxn modelId="{02B2647B-7F95-40DB-932A-026FF79B7966}" type="presOf" srcId="{9134AAAD-1641-46C0-AB99-D2C4048AD88A}" destId="{F6B2C67C-415E-4BC3-B440-F191BCB47B53}" srcOrd="0" destOrd="0" presId="urn:microsoft.com/office/officeart/2005/8/layout/hierarchy5"/>
    <dgm:cxn modelId="{75CF1792-38E0-4C6D-A2E7-9F6BAF96B201}" type="presOf" srcId="{C6FCB6EA-B9F0-453F-B5D3-4E16551C90B7}" destId="{4A2BDC7F-EDF1-435A-91FE-7EEFA77C9562}" srcOrd="0" destOrd="0" presId="urn:microsoft.com/office/officeart/2005/8/layout/hierarchy5"/>
    <dgm:cxn modelId="{8DCE1DAC-8CBF-471A-A764-B7E19E7C11FC}" type="presOf" srcId="{850FB9F0-1D9C-41A3-959D-04EB5E1BBF6C}" destId="{D4D90B2A-6347-4D3C-A01C-BBB8082A0BD1}" srcOrd="0" destOrd="0" presId="urn:microsoft.com/office/officeart/2005/8/layout/hierarchy5"/>
    <dgm:cxn modelId="{8FB8ADC5-AE6D-46CF-9BB5-1DEE921E7161}" type="presOf" srcId="{5013B6D2-23FA-4B12-AB74-0C195FFC9A96}" destId="{B5D26B5C-241A-494D-AB12-795FD59C06A6}" srcOrd="0" destOrd="0" presId="urn:microsoft.com/office/officeart/2005/8/layout/hierarchy5"/>
    <dgm:cxn modelId="{DCBB6C4C-2711-49DE-B6A1-636550349A50}" type="presParOf" srcId="{D4D90B2A-6347-4D3C-A01C-BBB8082A0BD1}" destId="{B7C85AA2-104C-4D99-AEB2-230F5399DBAD}" srcOrd="0" destOrd="0" presId="urn:microsoft.com/office/officeart/2005/8/layout/hierarchy5"/>
    <dgm:cxn modelId="{FA42FA78-6115-44C0-8ED9-56F3C13ADD18}" type="presParOf" srcId="{B7C85AA2-104C-4D99-AEB2-230F5399DBAD}" destId="{3EEDF876-18C8-4C56-A67E-EBB5C6D797F9}" srcOrd="0" destOrd="0" presId="urn:microsoft.com/office/officeart/2005/8/layout/hierarchy5"/>
    <dgm:cxn modelId="{FEE831C4-A1C3-4060-AFC0-A2020EE49D07}" type="presParOf" srcId="{3EEDF876-18C8-4C56-A67E-EBB5C6D797F9}" destId="{A1C70887-6CFD-48A6-B0B0-CE56B1F7F311}" srcOrd="0" destOrd="0" presId="urn:microsoft.com/office/officeart/2005/8/layout/hierarchy5"/>
    <dgm:cxn modelId="{6CE3C69C-0373-4C6E-BDE0-CE12E65BAD3F}" type="presParOf" srcId="{A1C70887-6CFD-48A6-B0B0-CE56B1F7F311}" destId="{B5D26B5C-241A-494D-AB12-795FD59C06A6}" srcOrd="0" destOrd="0" presId="urn:microsoft.com/office/officeart/2005/8/layout/hierarchy5"/>
    <dgm:cxn modelId="{854E2FBB-F8EB-4BA7-833E-C136CB40B3B9}" type="presParOf" srcId="{A1C70887-6CFD-48A6-B0B0-CE56B1F7F311}" destId="{A7B2FA6F-77C2-41E9-82C0-62B39A18710A}" srcOrd="1" destOrd="0" presId="urn:microsoft.com/office/officeart/2005/8/layout/hierarchy5"/>
    <dgm:cxn modelId="{4DC10D01-D0FA-4323-81E9-B9CA43C55DF5}" type="presParOf" srcId="{A7B2FA6F-77C2-41E9-82C0-62B39A18710A}" destId="{F6B2C67C-415E-4BC3-B440-F191BCB47B53}" srcOrd="0" destOrd="0" presId="urn:microsoft.com/office/officeart/2005/8/layout/hierarchy5"/>
    <dgm:cxn modelId="{DF9C89C8-84EF-4FB5-AFA1-2FC62274EEB9}" type="presParOf" srcId="{F6B2C67C-415E-4BC3-B440-F191BCB47B53}" destId="{11E92263-F677-41DD-B891-D8320C2F5D25}" srcOrd="0" destOrd="0" presId="urn:microsoft.com/office/officeart/2005/8/layout/hierarchy5"/>
    <dgm:cxn modelId="{7AD416ED-D37C-45D7-BECB-1F222625F902}" type="presParOf" srcId="{A7B2FA6F-77C2-41E9-82C0-62B39A18710A}" destId="{2DB08B63-5892-413E-A0F6-D6B37C167FF8}" srcOrd="1" destOrd="0" presId="urn:microsoft.com/office/officeart/2005/8/layout/hierarchy5"/>
    <dgm:cxn modelId="{41790541-171F-4FAA-83E5-BA781253C44D}" type="presParOf" srcId="{2DB08B63-5892-413E-A0F6-D6B37C167FF8}" destId="{C20B2540-42AD-469E-9523-0FF8397FA991}" srcOrd="0" destOrd="0" presId="urn:microsoft.com/office/officeart/2005/8/layout/hierarchy5"/>
    <dgm:cxn modelId="{64B8A147-F76A-47BA-BFD2-4A49233F7F3D}" type="presParOf" srcId="{2DB08B63-5892-413E-A0F6-D6B37C167FF8}" destId="{E248DBCB-691D-430F-A743-4C312BD2C2D8}" srcOrd="1" destOrd="0" presId="urn:microsoft.com/office/officeart/2005/8/layout/hierarchy5"/>
    <dgm:cxn modelId="{FB5B1556-8F46-4FE0-8217-A2AB1F33C693}" type="presParOf" srcId="{A7B2FA6F-77C2-41E9-82C0-62B39A18710A}" destId="{0FDC75EE-A510-475A-AAE2-C7E6B5038E1B}" srcOrd="2" destOrd="0" presId="urn:microsoft.com/office/officeart/2005/8/layout/hierarchy5"/>
    <dgm:cxn modelId="{75DF9232-F48E-488F-8A11-3334F94481D5}" type="presParOf" srcId="{0FDC75EE-A510-475A-AAE2-C7E6B5038E1B}" destId="{18F20A0D-1445-486D-A2B4-D97DD6D2B39D}" srcOrd="0" destOrd="0" presId="urn:microsoft.com/office/officeart/2005/8/layout/hierarchy5"/>
    <dgm:cxn modelId="{D5DB102E-636E-49FC-9253-2DB436A6212C}" type="presParOf" srcId="{A7B2FA6F-77C2-41E9-82C0-62B39A18710A}" destId="{062F82DB-BE83-4604-A58D-D669EA8FB0F2}" srcOrd="3" destOrd="0" presId="urn:microsoft.com/office/officeart/2005/8/layout/hierarchy5"/>
    <dgm:cxn modelId="{C1196426-68D3-442B-9F43-A2B46724DC2B}" type="presParOf" srcId="{062F82DB-BE83-4604-A58D-D669EA8FB0F2}" destId="{4A2BDC7F-EDF1-435A-91FE-7EEFA77C9562}" srcOrd="0" destOrd="0" presId="urn:microsoft.com/office/officeart/2005/8/layout/hierarchy5"/>
    <dgm:cxn modelId="{B7B3DB25-662D-4BC2-BF3F-A31527F6A40E}" type="presParOf" srcId="{062F82DB-BE83-4604-A58D-D669EA8FB0F2}" destId="{E5512597-468E-473B-9551-C6AF04C2D935}" srcOrd="1" destOrd="0" presId="urn:microsoft.com/office/officeart/2005/8/layout/hierarchy5"/>
    <dgm:cxn modelId="{94202B51-FDCA-4341-9D01-4CA7773E31AA}" type="presParOf" srcId="{D4D90B2A-6347-4D3C-A01C-BBB8082A0BD1}" destId="{31046CA4-E414-4E7A-8D65-F3F5E04C4AA1}" srcOrd="1" destOrd="0" presId="urn:microsoft.com/office/officeart/2005/8/layout/hierarchy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AB74792-7547-49C4-A981-08719A058FFB}" type="doc">
      <dgm:prSet loTypeId="urn:microsoft.com/office/officeart/2008/layout/IncreasingCircleProcess" loCatId="list" qsTypeId="urn:microsoft.com/office/officeart/2005/8/quickstyle/3d1" qsCatId="3D" csTypeId="urn:microsoft.com/office/officeart/2005/8/colors/colorful1" csCatId="colorful" phldr="1"/>
      <dgm:spPr/>
      <dgm:t>
        <a:bodyPr/>
        <a:lstStyle/>
        <a:p>
          <a:endParaRPr lang="en-CA"/>
        </a:p>
      </dgm:t>
    </dgm:pt>
    <dgm:pt modelId="{360E01A7-0395-4E24-A5E6-75F5DECF0E3B}">
      <dgm:prSet phldrT="[Text]" custT="1"/>
      <dgm:spPr/>
      <dgm:t>
        <a:bodyPr/>
        <a:lstStyle/>
        <a:p>
          <a:r>
            <a:rPr lang="en-CA" sz="2400" b="1" dirty="0">
              <a:latin typeface="Times New Roman" panose="02020603050405020304" pitchFamily="18" charset="0"/>
              <a:cs typeface="Times New Roman" panose="02020603050405020304" pitchFamily="18" charset="0"/>
            </a:rPr>
            <a:t>Informal training</a:t>
          </a:r>
        </a:p>
      </dgm:t>
    </dgm:pt>
    <dgm:pt modelId="{E34ED929-F5CB-412C-9C7D-7F86F968B0FB}" type="parTrans" cxnId="{B08BF93A-A21D-48FF-A937-B65A70D1533B}">
      <dgm:prSet/>
      <dgm:spPr/>
      <dgm:t>
        <a:bodyPr/>
        <a:lstStyle/>
        <a:p>
          <a:endParaRPr lang="en-CA"/>
        </a:p>
      </dgm:t>
    </dgm:pt>
    <dgm:pt modelId="{4244EB74-54B9-46B9-BB1C-9485D190D834}" type="sibTrans" cxnId="{B08BF93A-A21D-48FF-A937-B65A70D1533B}">
      <dgm:prSet/>
      <dgm:spPr/>
      <dgm:t>
        <a:bodyPr/>
        <a:lstStyle/>
        <a:p>
          <a:endParaRPr lang="en-CA"/>
        </a:p>
      </dgm:t>
    </dgm:pt>
    <dgm:pt modelId="{24598680-FA3D-4D39-8B53-2F84A8685902}">
      <dgm:prSet phldrT="[Text]" custT="1"/>
      <dgm:spPr/>
      <dgm:t>
        <a:bodyPr/>
        <a:lstStyle/>
        <a:p>
          <a:r>
            <a:rPr lang="en-CA" sz="2000" dirty="0">
              <a:latin typeface="Times New Roman" panose="02020603050405020304" pitchFamily="18" charset="0"/>
              <a:cs typeface="Times New Roman" panose="02020603050405020304" pitchFamily="18" charset="0"/>
            </a:rPr>
            <a:t>Training that occurs through interactions and feedback among employees.</a:t>
          </a:r>
        </a:p>
      </dgm:t>
    </dgm:pt>
    <dgm:pt modelId="{13384DA7-69EB-4025-A52E-09A1D943B733}" type="parTrans" cxnId="{5B268BC6-7DDA-413E-908C-0C858F22DBCB}">
      <dgm:prSet/>
      <dgm:spPr/>
      <dgm:t>
        <a:bodyPr/>
        <a:lstStyle/>
        <a:p>
          <a:endParaRPr lang="en-CA"/>
        </a:p>
      </dgm:t>
    </dgm:pt>
    <dgm:pt modelId="{901DA771-9D41-423F-858A-751DD630213A}" type="sibTrans" cxnId="{5B268BC6-7DDA-413E-908C-0C858F22DBCB}">
      <dgm:prSet/>
      <dgm:spPr/>
      <dgm:t>
        <a:bodyPr/>
        <a:lstStyle/>
        <a:p>
          <a:endParaRPr lang="en-CA"/>
        </a:p>
      </dgm:t>
    </dgm:pt>
    <dgm:pt modelId="{CB8A18AF-A4B3-4C53-84B4-C5A03665D18C}">
      <dgm:prSet phldrT="[Text]" custT="1"/>
      <dgm:spPr/>
      <dgm:t>
        <a:bodyPr/>
        <a:lstStyle/>
        <a:p>
          <a:r>
            <a:rPr lang="en-US" sz="2000" dirty="0">
              <a:latin typeface="Times New Roman" panose="02020603050405020304" pitchFamily="18" charset="0"/>
              <a:cs typeface="Times New Roman" panose="02020603050405020304" pitchFamily="18" charset="0"/>
            </a:rPr>
            <a:t>The most common type of training ,because it is flexible and relevant to what employees do</a:t>
          </a:r>
          <a:endParaRPr lang="en-CA" sz="2000" dirty="0">
            <a:latin typeface="Times New Roman" panose="02020603050405020304" pitchFamily="18" charset="0"/>
            <a:cs typeface="Times New Roman" panose="02020603050405020304" pitchFamily="18" charset="0"/>
          </a:endParaRPr>
        </a:p>
      </dgm:t>
    </dgm:pt>
    <dgm:pt modelId="{17C21DA7-1FDB-46CB-A730-FE54E205DBCD}" type="parTrans" cxnId="{EF22303F-9EC4-4D56-A3AB-4B692E4C469E}">
      <dgm:prSet/>
      <dgm:spPr/>
      <dgm:t>
        <a:bodyPr/>
        <a:lstStyle/>
        <a:p>
          <a:endParaRPr lang="en-CA"/>
        </a:p>
      </dgm:t>
    </dgm:pt>
    <dgm:pt modelId="{39519193-0543-430A-AE75-D2E3C072F6A7}" type="sibTrans" cxnId="{EF22303F-9EC4-4D56-A3AB-4B692E4C469E}">
      <dgm:prSet/>
      <dgm:spPr/>
      <dgm:t>
        <a:bodyPr/>
        <a:lstStyle/>
        <a:p>
          <a:endParaRPr lang="en-CA"/>
        </a:p>
      </dgm:t>
    </dgm:pt>
    <dgm:pt modelId="{EAE3DF19-85B1-4E07-8B39-993A7807850D}">
      <dgm:prSet phldrT="[Text]" custT="1"/>
      <dgm:spPr/>
      <dgm:t>
        <a:bodyPr/>
        <a:lstStyle/>
        <a:p>
          <a:pPr marL="0" lvl="0" indent="0" algn="l" defTabSz="1066800">
            <a:lnSpc>
              <a:spcPct val="90000"/>
            </a:lnSpc>
            <a:spcBef>
              <a:spcPct val="0"/>
            </a:spcBef>
            <a:spcAft>
              <a:spcPct val="35000"/>
            </a:spcAft>
            <a:buNone/>
          </a:pPr>
          <a:r>
            <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Cross Training</a:t>
          </a:r>
        </a:p>
      </dgm:t>
    </dgm:pt>
    <dgm:pt modelId="{EA494A28-546F-464C-8A35-268126B0DACF}" type="parTrans" cxnId="{18C083AB-9FDA-4D5D-A8FB-AE6A84BE48E0}">
      <dgm:prSet/>
      <dgm:spPr/>
      <dgm:t>
        <a:bodyPr/>
        <a:lstStyle/>
        <a:p>
          <a:endParaRPr lang="en-CA"/>
        </a:p>
      </dgm:t>
    </dgm:pt>
    <dgm:pt modelId="{F1A85ECE-E458-4976-90F1-7A753AA042AB}" type="sibTrans" cxnId="{18C083AB-9FDA-4D5D-A8FB-AE6A84BE48E0}">
      <dgm:prSet/>
      <dgm:spPr/>
      <dgm:t>
        <a:bodyPr/>
        <a:lstStyle/>
        <a:p>
          <a:endParaRPr lang="en-CA"/>
        </a:p>
      </dgm:t>
    </dgm:pt>
    <dgm:pt modelId="{BACD5883-50F2-419D-BFDA-FD574D266DF1}">
      <dgm:prSet phldrT="[Text]" custT="1"/>
      <dgm:spPr/>
      <dgm:t>
        <a:bodyPr/>
        <a:lstStyle/>
        <a:p>
          <a:r>
            <a:rPr lang="en-CA" sz="2400" b="1" dirty="0">
              <a:latin typeface="Times New Roman" panose="02020603050405020304" pitchFamily="18" charset="0"/>
              <a:cs typeface="Times New Roman" panose="02020603050405020304" pitchFamily="18" charset="0"/>
            </a:rPr>
            <a:t>On-the-Job Training</a:t>
          </a:r>
        </a:p>
      </dgm:t>
    </dgm:pt>
    <dgm:pt modelId="{38117D02-0538-4754-B614-96CC3FF01E78}" type="parTrans" cxnId="{17991E32-C3CE-4BBC-A7A1-8F2912447F38}">
      <dgm:prSet/>
      <dgm:spPr/>
      <dgm:t>
        <a:bodyPr/>
        <a:lstStyle/>
        <a:p>
          <a:endParaRPr lang="en-CA"/>
        </a:p>
      </dgm:t>
    </dgm:pt>
    <dgm:pt modelId="{FCEB82A0-707D-446F-A910-24171EABC9D0}" type="sibTrans" cxnId="{17991E32-C3CE-4BBC-A7A1-8F2912447F38}">
      <dgm:prSet/>
      <dgm:spPr/>
      <dgm:t>
        <a:bodyPr/>
        <a:lstStyle/>
        <a:p>
          <a:endParaRPr lang="en-CA"/>
        </a:p>
      </dgm:t>
    </dgm:pt>
    <dgm:pt modelId="{575B1C43-F66D-4599-A7B1-45A775CAF210}">
      <dgm:prSet custT="1"/>
      <dgm:spPr/>
      <dgm:t>
        <a:bodyPr/>
        <a:lstStyle/>
        <a:p>
          <a:r>
            <a:rPr lang="en-US" sz="2000" dirty="0">
              <a:latin typeface="Times New Roman" panose="02020603050405020304" pitchFamily="18" charset="0"/>
              <a:cs typeface="Times New Roman" panose="02020603050405020304" pitchFamily="18" charset="0"/>
            </a:rPr>
            <a:t>Training people to do more than one job</a:t>
          </a:r>
          <a:endParaRPr lang="en-CA" sz="2000" dirty="0">
            <a:latin typeface="Times New Roman" panose="02020603050405020304" pitchFamily="18" charset="0"/>
            <a:cs typeface="Times New Roman" panose="02020603050405020304" pitchFamily="18" charset="0"/>
          </a:endParaRPr>
        </a:p>
      </dgm:t>
    </dgm:pt>
    <dgm:pt modelId="{758E3A3D-C3EB-44F5-B254-D826262D4544}" type="parTrans" cxnId="{0C55FA93-6D3B-4605-A0D2-D0814BD377AF}">
      <dgm:prSet/>
      <dgm:spPr/>
      <dgm:t>
        <a:bodyPr/>
        <a:lstStyle/>
        <a:p>
          <a:endParaRPr lang="en-CA"/>
        </a:p>
      </dgm:t>
    </dgm:pt>
    <dgm:pt modelId="{505CFB11-4EC9-4C4F-AC9B-0F3EF2FBB8D1}" type="sibTrans" cxnId="{0C55FA93-6D3B-4605-A0D2-D0814BD377AF}">
      <dgm:prSet/>
      <dgm:spPr/>
      <dgm:t>
        <a:bodyPr/>
        <a:lstStyle/>
        <a:p>
          <a:endParaRPr lang="en-CA"/>
        </a:p>
      </dgm:t>
    </dgm:pt>
    <dgm:pt modelId="{BEF23941-D060-4E6B-9367-96DEA90A6678}">
      <dgm:prSet custT="1"/>
      <dgm:spPr/>
      <dgm:t>
        <a:bodyPr/>
        <a:lstStyle/>
        <a:p>
          <a:endParaRPr lang="en-CA" sz="2000" dirty="0">
            <a:latin typeface="Times New Roman" panose="02020603050405020304" pitchFamily="18" charset="0"/>
            <a:cs typeface="Times New Roman" panose="02020603050405020304" pitchFamily="18" charset="0"/>
          </a:endParaRPr>
        </a:p>
      </dgm:t>
    </dgm:pt>
    <dgm:pt modelId="{D80D9C7C-B3B4-4B17-9099-B147EE332379}" type="parTrans" cxnId="{39785A62-1A35-45F6-BDD7-327616BEAB6B}">
      <dgm:prSet/>
      <dgm:spPr/>
      <dgm:t>
        <a:bodyPr/>
        <a:lstStyle/>
        <a:p>
          <a:endParaRPr lang="en-CA"/>
        </a:p>
      </dgm:t>
    </dgm:pt>
    <dgm:pt modelId="{16CFBB62-1678-410C-B6CA-E732EB35C403}" type="sibTrans" cxnId="{39785A62-1A35-45F6-BDD7-327616BEAB6B}">
      <dgm:prSet/>
      <dgm:spPr/>
      <dgm:t>
        <a:bodyPr/>
        <a:lstStyle/>
        <a:p>
          <a:endParaRPr lang="en-CA"/>
        </a:p>
      </dgm:t>
    </dgm:pt>
    <dgm:pt modelId="{CD8090D5-9470-4185-AC28-F1B5F9CA6ECC}">
      <dgm:prSet custT="1"/>
      <dgm:spPr/>
      <dgm:t>
        <a:bodyPr/>
        <a:lstStyle/>
        <a:p>
          <a:endParaRPr lang="en-CA" sz="2000" dirty="0">
            <a:latin typeface="Times New Roman" panose="02020603050405020304" pitchFamily="18" charset="0"/>
            <a:cs typeface="Times New Roman" panose="02020603050405020304" pitchFamily="18" charset="0"/>
          </a:endParaRPr>
        </a:p>
      </dgm:t>
    </dgm:pt>
    <dgm:pt modelId="{2E117DA1-17A0-4606-AB42-71B5F16C3835}" type="parTrans" cxnId="{CF273404-D7D6-4074-8502-FEBD226E5815}">
      <dgm:prSet/>
      <dgm:spPr/>
      <dgm:t>
        <a:bodyPr/>
        <a:lstStyle/>
        <a:p>
          <a:endParaRPr lang="en-CA"/>
        </a:p>
      </dgm:t>
    </dgm:pt>
    <dgm:pt modelId="{4034F2EB-D422-4632-A279-83ED4DE088E9}" type="sibTrans" cxnId="{CF273404-D7D6-4074-8502-FEBD226E5815}">
      <dgm:prSet/>
      <dgm:spPr/>
      <dgm:t>
        <a:bodyPr/>
        <a:lstStyle/>
        <a:p>
          <a:endParaRPr lang="en-CA"/>
        </a:p>
      </dgm:t>
    </dgm:pt>
    <dgm:pt modelId="{041AE6D6-AAC6-4E69-A559-8F36487F48AF}" type="pres">
      <dgm:prSet presAssocID="{9AB74792-7547-49C4-A981-08719A058FFB}" presName="Name0" presStyleCnt="0">
        <dgm:presLayoutVars>
          <dgm:chMax val="7"/>
          <dgm:chPref val="7"/>
          <dgm:dir/>
          <dgm:animOne val="branch"/>
          <dgm:animLvl val="lvl"/>
        </dgm:presLayoutVars>
      </dgm:prSet>
      <dgm:spPr/>
    </dgm:pt>
    <dgm:pt modelId="{A7B6472E-8A91-4411-8CC8-A8B37A4F04DC}" type="pres">
      <dgm:prSet presAssocID="{360E01A7-0395-4E24-A5E6-75F5DECF0E3B}" presName="composite" presStyleCnt="0"/>
      <dgm:spPr/>
    </dgm:pt>
    <dgm:pt modelId="{92C9C5DD-AB31-45EE-83D1-D581E631C687}" type="pres">
      <dgm:prSet presAssocID="{360E01A7-0395-4E24-A5E6-75F5DECF0E3B}" presName="BackAccent" presStyleLbl="bgShp" presStyleIdx="0" presStyleCnt="3"/>
      <dgm:spPr/>
    </dgm:pt>
    <dgm:pt modelId="{87E7245F-BFF8-4692-B218-95E8EB692958}" type="pres">
      <dgm:prSet presAssocID="{360E01A7-0395-4E24-A5E6-75F5DECF0E3B}" presName="Accent" presStyleLbl="alignNode1" presStyleIdx="0" presStyleCnt="3"/>
      <dgm:spPr/>
    </dgm:pt>
    <dgm:pt modelId="{F5BBA45A-1C74-4444-B19C-B683CF47CA71}" type="pres">
      <dgm:prSet presAssocID="{360E01A7-0395-4E24-A5E6-75F5DECF0E3B}" presName="Child" presStyleLbl="revTx" presStyleIdx="0" presStyleCnt="6" custScaleX="143924">
        <dgm:presLayoutVars>
          <dgm:chMax val="0"/>
          <dgm:chPref val="0"/>
          <dgm:bulletEnabled val="1"/>
        </dgm:presLayoutVars>
      </dgm:prSet>
      <dgm:spPr/>
    </dgm:pt>
    <dgm:pt modelId="{1B990506-7014-4C4B-B9A5-263718355400}" type="pres">
      <dgm:prSet presAssocID="{360E01A7-0395-4E24-A5E6-75F5DECF0E3B}" presName="Parent" presStyleLbl="revTx" presStyleIdx="1" presStyleCnt="6" custScaleX="136857" custScaleY="34702" custLinFactNeighborX="8072">
        <dgm:presLayoutVars>
          <dgm:chMax val="1"/>
          <dgm:chPref val="1"/>
          <dgm:bulletEnabled val="1"/>
        </dgm:presLayoutVars>
      </dgm:prSet>
      <dgm:spPr/>
    </dgm:pt>
    <dgm:pt modelId="{5760FBB4-2E1F-40E2-8944-FD0E0216E7EF}" type="pres">
      <dgm:prSet presAssocID="{4244EB74-54B9-46B9-BB1C-9485D190D834}" presName="sibTrans" presStyleCnt="0"/>
      <dgm:spPr/>
    </dgm:pt>
    <dgm:pt modelId="{B538A4AE-D403-4BBB-8E43-E6F0128E822C}" type="pres">
      <dgm:prSet presAssocID="{EAE3DF19-85B1-4E07-8B39-993A7807850D}" presName="composite" presStyleCnt="0"/>
      <dgm:spPr/>
    </dgm:pt>
    <dgm:pt modelId="{953995CA-B920-4DE4-8D2B-7C53D93B64AD}" type="pres">
      <dgm:prSet presAssocID="{EAE3DF19-85B1-4E07-8B39-993A7807850D}" presName="BackAccent" presStyleLbl="bgShp" presStyleIdx="1" presStyleCnt="3"/>
      <dgm:spPr/>
    </dgm:pt>
    <dgm:pt modelId="{18F37B73-1ED9-4098-AD6F-F909277C90C8}" type="pres">
      <dgm:prSet presAssocID="{EAE3DF19-85B1-4E07-8B39-993A7807850D}" presName="Accent" presStyleLbl="alignNode1" presStyleIdx="1" presStyleCnt="3"/>
      <dgm:spPr/>
    </dgm:pt>
    <dgm:pt modelId="{5790F80E-2D2E-4634-AB5C-C7E819827618}" type="pres">
      <dgm:prSet presAssocID="{EAE3DF19-85B1-4E07-8B39-993A7807850D}" presName="Child" presStyleLbl="revTx" presStyleIdx="2" presStyleCnt="6" custScaleX="107498">
        <dgm:presLayoutVars>
          <dgm:chMax val="0"/>
          <dgm:chPref val="0"/>
          <dgm:bulletEnabled val="1"/>
        </dgm:presLayoutVars>
      </dgm:prSet>
      <dgm:spPr/>
    </dgm:pt>
    <dgm:pt modelId="{F302D56D-22CF-483C-95E9-C57566C7AB0C}" type="pres">
      <dgm:prSet presAssocID="{EAE3DF19-85B1-4E07-8B39-993A7807850D}" presName="Parent" presStyleLbl="revTx" presStyleIdx="3" presStyleCnt="6" custScaleX="116600" custScaleY="62504">
        <dgm:presLayoutVars>
          <dgm:chMax val="1"/>
          <dgm:chPref val="1"/>
          <dgm:bulletEnabled val="1"/>
        </dgm:presLayoutVars>
      </dgm:prSet>
      <dgm:spPr/>
    </dgm:pt>
    <dgm:pt modelId="{19BB206B-2F7F-4533-A1A3-E7A51BA17E69}" type="pres">
      <dgm:prSet presAssocID="{F1A85ECE-E458-4976-90F1-7A753AA042AB}" presName="sibTrans" presStyleCnt="0"/>
      <dgm:spPr/>
    </dgm:pt>
    <dgm:pt modelId="{5F1D1B15-4D73-492D-8435-CCB0F84BB37A}" type="pres">
      <dgm:prSet presAssocID="{BACD5883-50F2-419D-BFDA-FD574D266DF1}" presName="composite" presStyleCnt="0"/>
      <dgm:spPr/>
    </dgm:pt>
    <dgm:pt modelId="{7E6A705E-CEA0-42BF-9231-B118CF8590A8}" type="pres">
      <dgm:prSet presAssocID="{BACD5883-50F2-419D-BFDA-FD574D266DF1}" presName="BackAccent" presStyleLbl="bgShp" presStyleIdx="2" presStyleCnt="3"/>
      <dgm:spPr/>
    </dgm:pt>
    <dgm:pt modelId="{26EF9079-0FF2-4784-8C10-703AB5C45852}" type="pres">
      <dgm:prSet presAssocID="{BACD5883-50F2-419D-BFDA-FD574D266DF1}" presName="Accent" presStyleLbl="alignNode1" presStyleIdx="2" presStyleCnt="3"/>
      <dgm:spPr/>
    </dgm:pt>
    <dgm:pt modelId="{17D1A274-7F54-46FD-BC90-9ECD167786A3}" type="pres">
      <dgm:prSet presAssocID="{BACD5883-50F2-419D-BFDA-FD574D266DF1}" presName="Child" presStyleLbl="revTx" presStyleIdx="4" presStyleCnt="6" custScaleX="181109">
        <dgm:presLayoutVars>
          <dgm:chMax val="0"/>
          <dgm:chPref val="0"/>
          <dgm:bulletEnabled val="1"/>
        </dgm:presLayoutVars>
      </dgm:prSet>
      <dgm:spPr/>
    </dgm:pt>
    <dgm:pt modelId="{6FF30338-F8BD-4ADA-8232-551AD142D6D3}" type="pres">
      <dgm:prSet presAssocID="{BACD5883-50F2-419D-BFDA-FD574D266DF1}" presName="Parent" presStyleLbl="revTx" presStyleIdx="5" presStyleCnt="6" custScaleX="163571" custScaleY="91624" custLinFactNeighborX="28033" custLinFactNeighborY="-4188">
        <dgm:presLayoutVars>
          <dgm:chMax val="1"/>
          <dgm:chPref val="1"/>
          <dgm:bulletEnabled val="1"/>
        </dgm:presLayoutVars>
      </dgm:prSet>
      <dgm:spPr/>
    </dgm:pt>
  </dgm:ptLst>
  <dgm:cxnLst>
    <dgm:cxn modelId="{CF273404-D7D6-4074-8502-FEBD226E5815}" srcId="{EAE3DF19-85B1-4E07-8B39-993A7807850D}" destId="{CD8090D5-9470-4185-AC28-F1B5F9CA6ECC}" srcOrd="1" destOrd="0" parTransId="{2E117DA1-17A0-4606-AB42-71B5F16C3835}" sibTransId="{4034F2EB-D422-4632-A279-83ED4DE088E9}"/>
    <dgm:cxn modelId="{001C2913-46E9-4D6C-A674-F96135E5020C}" type="presOf" srcId="{EAE3DF19-85B1-4E07-8B39-993A7807850D}" destId="{F302D56D-22CF-483C-95E9-C57566C7AB0C}" srcOrd="0" destOrd="0" presId="urn:microsoft.com/office/officeart/2008/layout/IncreasingCircleProcess"/>
    <dgm:cxn modelId="{6D503916-2885-4010-B594-74E337F65CBC}" type="presOf" srcId="{CD8090D5-9470-4185-AC28-F1B5F9CA6ECC}" destId="{5790F80E-2D2E-4634-AB5C-C7E819827618}" srcOrd="0" destOrd="1" presId="urn:microsoft.com/office/officeart/2008/layout/IncreasingCircleProcess"/>
    <dgm:cxn modelId="{17991E32-C3CE-4BBC-A7A1-8F2912447F38}" srcId="{9AB74792-7547-49C4-A981-08719A058FFB}" destId="{BACD5883-50F2-419D-BFDA-FD574D266DF1}" srcOrd="2" destOrd="0" parTransId="{38117D02-0538-4754-B614-96CC3FF01E78}" sibTransId="{FCEB82A0-707D-446F-A910-24171EABC9D0}"/>
    <dgm:cxn modelId="{B08BF93A-A21D-48FF-A937-B65A70D1533B}" srcId="{9AB74792-7547-49C4-A981-08719A058FFB}" destId="{360E01A7-0395-4E24-A5E6-75F5DECF0E3B}" srcOrd="0" destOrd="0" parTransId="{E34ED929-F5CB-412C-9C7D-7F86F968B0FB}" sibTransId="{4244EB74-54B9-46B9-BB1C-9485D190D834}"/>
    <dgm:cxn modelId="{EF22303F-9EC4-4D56-A3AB-4B692E4C469E}" srcId="{BACD5883-50F2-419D-BFDA-FD574D266DF1}" destId="{CB8A18AF-A4B3-4C53-84B4-C5A03665D18C}" srcOrd="0" destOrd="0" parTransId="{17C21DA7-1FDB-46CB-A730-FE54E205DBCD}" sibTransId="{39519193-0543-430A-AE75-D2E3C072F6A7}"/>
    <dgm:cxn modelId="{979B175C-56CA-40B5-AC48-2BCFF21D9BDF}" type="presOf" srcId="{CB8A18AF-A4B3-4C53-84B4-C5A03665D18C}" destId="{17D1A274-7F54-46FD-BC90-9ECD167786A3}" srcOrd="0" destOrd="0" presId="urn:microsoft.com/office/officeart/2008/layout/IncreasingCircleProcess"/>
    <dgm:cxn modelId="{39785A62-1A35-45F6-BDD7-327616BEAB6B}" srcId="{BACD5883-50F2-419D-BFDA-FD574D266DF1}" destId="{BEF23941-D060-4E6B-9367-96DEA90A6678}" srcOrd="1" destOrd="0" parTransId="{D80D9C7C-B3B4-4B17-9099-B147EE332379}" sibTransId="{16CFBB62-1678-410C-B6CA-E732EB35C403}"/>
    <dgm:cxn modelId="{152DF544-E1BC-426E-8AEB-63CC0CEC5F59}" type="presOf" srcId="{9AB74792-7547-49C4-A981-08719A058FFB}" destId="{041AE6D6-AAC6-4E69-A559-8F36487F48AF}" srcOrd="0" destOrd="0" presId="urn:microsoft.com/office/officeart/2008/layout/IncreasingCircleProcess"/>
    <dgm:cxn modelId="{86BE484C-1192-4BEF-BC2D-BFA9F7DDB8A5}" type="presOf" srcId="{24598680-FA3D-4D39-8B53-2F84A8685902}" destId="{F5BBA45A-1C74-4444-B19C-B683CF47CA71}" srcOrd="0" destOrd="0" presId="urn:microsoft.com/office/officeart/2008/layout/IncreasingCircleProcess"/>
    <dgm:cxn modelId="{E2AE8282-D40D-43E5-9865-A1162524872A}" type="presOf" srcId="{BACD5883-50F2-419D-BFDA-FD574D266DF1}" destId="{6FF30338-F8BD-4ADA-8232-551AD142D6D3}" srcOrd="0" destOrd="0" presId="urn:microsoft.com/office/officeart/2008/layout/IncreasingCircleProcess"/>
    <dgm:cxn modelId="{22131D8A-0A95-48A7-BDFA-29E724D7ABB2}" type="presOf" srcId="{360E01A7-0395-4E24-A5E6-75F5DECF0E3B}" destId="{1B990506-7014-4C4B-B9A5-263718355400}" srcOrd="0" destOrd="0" presId="urn:microsoft.com/office/officeart/2008/layout/IncreasingCircleProcess"/>
    <dgm:cxn modelId="{0C55FA93-6D3B-4605-A0D2-D0814BD377AF}" srcId="{EAE3DF19-85B1-4E07-8B39-993A7807850D}" destId="{575B1C43-F66D-4599-A7B1-45A775CAF210}" srcOrd="0" destOrd="0" parTransId="{758E3A3D-C3EB-44F5-B254-D826262D4544}" sibTransId="{505CFB11-4EC9-4C4F-AC9B-0F3EF2FBB8D1}"/>
    <dgm:cxn modelId="{18C083AB-9FDA-4D5D-A8FB-AE6A84BE48E0}" srcId="{9AB74792-7547-49C4-A981-08719A058FFB}" destId="{EAE3DF19-85B1-4E07-8B39-993A7807850D}" srcOrd="1" destOrd="0" parTransId="{EA494A28-546F-464C-8A35-268126B0DACF}" sibTransId="{F1A85ECE-E458-4976-90F1-7A753AA042AB}"/>
    <dgm:cxn modelId="{90FEFCBC-ED6F-4285-9CD1-25B5E5CE27DF}" type="presOf" srcId="{BEF23941-D060-4E6B-9367-96DEA90A6678}" destId="{17D1A274-7F54-46FD-BC90-9ECD167786A3}" srcOrd="0" destOrd="1" presId="urn:microsoft.com/office/officeart/2008/layout/IncreasingCircleProcess"/>
    <dgm:cxn modelId="{5B268BC6-7DDA-413E-908C-0C858F22DBCB}" srcId="{360E01A7-0395-4E24-A5E6-75F5DECF0E3B}" destId="{24598680-FA3D-4D39-8B53-2F84A8685902}" srcOrd="0" destOrd="0" parTransId="{13384DA7-69EB-4025-A52E-09A1D943B733}" sibTransId="{901DA771-9D41-423F-858A-751DD630213A}"/>
    <dgm:cxn modelId="{10308BDA-0D51-48F5-ABB6-1064A953897D}" type="presOf" srcId="{575B1C43-F66D-4599-A7B1-45A775CAF210}" destId="{5790F80E-2D2E-4634-AB5C-C7E819827618}" srcOrd="0" destOrd="0" presId="urn:microsoft.com/office/officeart/2008/layout/IncreasingCircleProcess"/>
    <dgm:cxn modelId="{2F1D74CA-3D0B-42E1-8856-18F712DC10EB}" type="presParOf" srcId="{041AE6D6-AAC6-4E69-A559-8F36487F48AF}" destId="{A7B6472E-8A91-4411-8CC8-A8B37A4F04DC}" srcOrd="0" destOrd="0" presId="urn:microsoft.com/office/officeart/2008/layout/IncreasingCircleProcess"/>
    <dgm:cxn modelId="{A4E2F79B-1F22-4359-B840-58140BCDB949}" type="presParOf" srcId="{A7B6472E-8A91-4411-8CC8-A8B37A4F04DC}" destId="{92C9C5DD-AB31-45EE-83D1-D581E631C687}" srcOrd="0" destOrd="0" presId="urn:microsoft.com/office/officeart/2008/layout/IncreasingCircleProcess"/>
    <dgm:cxn modelId="{C13DB9FA-8551-4A0F-BF9F-6954DA04C2DF}" type="presParOf" srcId="{A7B6472E-8A91-4411-8CC8-A8B37A4F04DC}" destId="{87E7245F-BFF8-4692-B218-95E8EB692958}" srcOrd="1" destOrd="0" presId="urn:microsoft.com/office/officeart/2008/layout/IncreasingCircleProcess"/>
    <dgm:cxn modelId="{F4E08FE4-224D-47F6-85AA-3FE2FF999FAC}" type="presParOf" srcId="{A7B6472E-8A91-4411-8CC8-A8B37A4F04DC}" destId="{F5BBA45A-1C74-4444-B19C-B683CF47CA71}" srcOrd="2" destOrd="0" presId="urn:microsoft.com/office/officeart/2008/layout/IncreasingCircleProcess"/>
    <dgm:cxn modelId="{EB3C4AD8-15CB-491C-8DE4-7A7876C311C7}" type="presParOf" srcId="{A7B6472E-8A91-4411-8CC8-A8B37A4F04DC}" destId="{1B990506-7014-4C4B-B9A5-263718355400}" srcOrd="3" destOrd="0" presId="urn:microsoft.com/office/officeart/2008/layout/IncreasingCircleProcess"/>
    <dgm:cxn modelId="{532527D5-4C6B-4E35-9A16-76A9F3DEC62B}" type="presParOf" srcId="{041AE6D6-AAC6-4E69-A559-8F36487F48AF}" destId="{5760FBB4-2E1F-40E2-8944-FD0E0216E7EF}" srcOrd="1" destOrd="0" presId="urn:microsoft.com/office/officeart/2008/layout/IncreasingCircleProcess"/>
    <dgm:cxn modelId="{247A9704-B951-43E4-8E5F-B495DC701F9F}" type="presParOf" srcId="{041AE6D6-AAC6-4E69-A559-8F36487F48AF}" destId="{B538A4AE-D403-4BBB-8E43-E6F0128E822C}" srcOrd="2" destOrd="0" presId="urn:microsoft.com/office/officeart/2008/layout/IncreasingCircleProcess"/>
    <dgm:cxn modelId="{E19F2325-5CCF-44BF-8414-1DA5717B8B41}" type="presParOf" srcId="{B538A4AE-D403-4BBB-8E43-E6F0128E822C}" destId="{953995CA-B920-4DE4-8D2B-7C53D93B64AD}" srcOrd="0" destOrd="0" presId="urn:microsoft.com/office/officeart/2008/layout/IncreasingCircleProcess"/>
    <dgm:cxn modelId="{57DD56CD-CA91-4C65-9C66-4890E91B4413}" type="presParOf" srcId="{B538A4AE-D403-4BBB-8E43-E6F0128E822C}" destId="{18F37B73-1ED9-4098-AD6F-F909277C90C8}" srcOrd="1" destOrd="0" presId="urn:microsoft.com/office/officeart/2008/layout/IncreasingCircleProcess"/>
    <dgm:cxn modelId="{BB0EE47D-1050-4CD8-9410-BBD79626099C}" type="presParOf" srcId="{B538A4AE-D403-4BBB-8E43-E6F0128E822C}" destId="{5790F80E-2D2E-4634-AB5C-C7E819827618}" srcOrd="2" destOrd="0" presId="urn:microsoft.com/office/officeart/2008/layout/IncreasingCircleProcess"/>
    <dgm:cxn modelId="{00FF4C9F-2710-4D79-97D9-55A9F9F3CDE5}" type="presParOf" srcId="{B538A4AE-D403-4BBB-8E43-E6F0128E822C}" destId="{F302D56D-22CF-483C-95E9-C57566C7AB0C}" srcOrd="3" destOrd="0" presId="urn:microsoft.com/office/officeart/2008/layout/IncreasingCircleProcess"/>
    <dgm:cxn modelId="{8D60689B-05B4-44AF-8BBE-F00005B694FE}" type="presParOf" srcId="{041AE6D6-AAC6-4E69-A559-8F36487F48AF}" destId="{19BB206B-2F7F-4533-A1A3-E7A51BA17E69}" srcOrd="3" destOrd="0" presId="urn:microsoft.com/office/officeart/2008/layout/IncreasingCircleProcess"/>
    <dgm:cxn modelId="{FC7C2F6D-6B86-46F5-A313-6A92289674AC}" type="presParOf" srcId="{041AE6D6-AAC6-4E69-A559-8F36487F48AF}" destId="{5F1D1B15-4D73-492D-8435-CCB0F84BB37A}" srcOrd="4" destOrd="0" presId="urn:microsoft.com/office/officeart/2008/layout/IncreasingCircleProcess"/>
    <dgm:cxn modelId="{7F266BDA-4B6B-4FFB-988A-E87AAE62F3D6}" type="presParOf" srcId="{5F1D1B15-4D73-492D-8435-CCB0F84BB37A}" destId="{7E6A705E-CEA0-42BF-9231-B118CF8590A8}" srcOrd="0" destOrd="0" presId="urn:microsoft.com/office/officeart/2008/layout/IncreasingCircleProcess"/>
    <dgm:cxn modelId="{D7B5D0D5-116A-455F-A530-7E7961D4AB22}" type="presParOf" srcId="{5F1D1B15-4D73-492D-8435-CCB0F84BB37A}" destId="{26EF9079-0FF2-4784-8C10-703AB5C45852}" srcOrd="1" destOrd="0" presId="urn:microsoft.com/office/officeart/2008/layout/IncreasingCircleProcess"/>
    <dgm:cxn modelId="{7175A8B6-B46A-4300-B1D9-D28A9FCB6BC5}" type="presParOf" srcId="{5F1D1B15-4D73-492D-8435-CCB0F84BB37A}" destId="{17D1A274-7F54-46FD-BC90-9ECD167786A3}" srcOrd="2" destOrd="0" presId="urn:microsoft.com/office/officeart/2008/layout/IncreasingCircleProcess"/>
    <dgm:cxn modelId="{CEF9EACF-1822-4494-B73A-CF2D80CEC75E}" type="presParOf" srcId="{5F1D1B15-4D73-492D-8435-CCB0F84BB37A}" destId="{6FF30338-F8BD-4ADA-8232-551AD142D6D3}" srcOrd="3" destOrd="0" presId="urn:microsoft.com/office/officeart/2008/layout/Increasing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AB74792-7547-49C4-A981-08719A058FFB}" type="doc">
      <dgm:prSet loTypeId="urn:microsoft.com/office/officeart/2005/8/layout/target3" loCatId="list" qsTypeId="urn:microsoft.com/office/officeart/2005/8/quickstyle/3d1" qsCatId="3D" csTypeId="urn:microsoft.com/office/officeart/2005/8/colors/colorful1" csCatId="colorful" phldr="1"/>
      <dgm:spPr/>
      <dgm:t>
        <a:bodyPr/>
        <a:lstStyle/>
        <a:p>
          <a:endParaRPr lang="en-CA"/>
        </a:p>
      </dgm:t>
    </dgm:pt>
    <dgm:pt modelId="{360E01A7-0395-4E24-A5E6-75F5DECF0E3B}">
      <dgm:prSet phldrT="[Text]" custT="1"/>
      <dgm:spPr/>
      <dgm:t>
        <a:bodyPr/>
        <a:lstStyle/>
        <a:p>
          <a:pPr algn="ctr"/>
          <a:r>
            <a:rPr lang="en-CA" sz="2400" b="1" dirty="0">
              <a:latin typeface="Times New Roman" panose="02020603050405020304" pitchFamily="18" charset="0"/>
              <a:cs typeface="Times New Roman" panose="02020603050405020304" pitchFamily="18" charset="0"/>
            </a:rPr>
            <a:t>Outsourcing of Training</a:t>
          </a:r>
        </a:p>
      </dgm:t>
    </dgm:pt>
    <dgm:pt modelId="{E34ED929-F5CB-412C-9C7D-7F86F968B0FB}" type="parTrans" cxnId="{B08BF93A-A21D-48FF-A937-B65A70D1533B}">
      <dgm:prSet/>
      <dgm:spPr/>
      <dgm:t>
        <a:bodyPr/>
        <a:lstStyle/>
        <a:p>
          <a:pPr algn="ctr"/>
          <a:endParaRPr lang="en-CA" sz="2400"/>
        </a:p>
      </dgm:t>
    </dgm:pt>
    <dgm:pt modelId="{4244EB74-54B9-46B9-BB1C-9485D190D834}" type="sibTrans" cxnId="{B08BF93A-A21D-48FF-A937-B65A70D1533B}">
      <dgm:prSet/>
      <dgm:spPr/>
      <dgm:t>
        <a:bodyPr/>
        <a:lstStyle/>
        <a:p>
          <a:pPr algn="ctr"/>
          <a:endParaRPr lang="en-CA" sz="2400"/>
        </a:p>
      </dgm:t>
    </dgm:pt>
    <dgm:pt modelId="{EAE3DF19-85B1-4E07-8B39-993A7807850D}">
      <dgm:prSet phldrT="[Text]" custT="1"/>
      <dgm:spPr/>
      <dgm:t>
        <a:bodyPr/>
        <a:lstStyle/>
        <a:p>
          <a:pPr marL="0" lvl="0" indent="0" algn="ctr" defTabSz="1066800">
            <a:lnSpc>
              <a:spcPct val="90000"/>
            </a:lnSpc>
            <a:spcBef>
              <a:spcPct val="0"/>
            </a:spcBef>
            <a:spcAft>
              <a:spcPct val="35000"/>
            </a:spcAft>
            <a:buNone/>
          </a:pPr>
          <a:r>
            <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Government-Supported Job Training </a:t>
          </a:r>
        </a:p>
      </dgm:t>
    </dgm:pt>
    <dgm:pt modelId="{EA494A28-546F-464C-8A35-268126B0DACF}" type="parTrans" cxnId="{18C083AB-9FDA-4D5D-A8FB-AE6A84BE48E0}">
      <dgm:prSet/>
      <dgm:spPr/>
      <dgm:t>
        <a:bodyPr/>
        <a:lstStyle/>
        <a:p>
          <a:pPr algn="ctr"/>
          <a:endParaRPr lang="en-CA" sz="2400"/>
        </a:p>
      </dgm:t>
    </dgm:pt>
    <dgm:pt modelId="{F1A85ECE-E458-4976-90F1-7A753AA042AB}" type="sibTrans" cxnId="{18C083AB-9FDA-4D5D-A8FB-AE6A84BE48E0}">
      <dgm:prSet/>
      <dgm:spPr/>
      <dgm:t>
        <a:bodyPr/>
        <a:lstStyle/>
        <a:p>
          <a:pPr algn="ctr"/>
          <a:endParaRPr lang="en-CA" sz="2400"/>
        </a:p>
      </dgm:t>
    </dgm:pt>
    <dgm:pt modelId="{BACD5883-50F2-419D-BFDA-FD574D266DF1}">
      <dgm:prSet phldrT="[Text]" custT="1"/>
      <dgm:spPr/>
      <dgm:t>
        <a:bodyPr/>
        <a:lstStyle/>
        <a:p>
          <a:pPr algn="ctr"/>
          <a:r>
            <a:rPr lang="en-CA" sz="2400" b="1" dirty="0">
              <a:latin typeface="Times New Roman" panose="02020603050405020304" pitchFamily="18" charset="0"/>
              <a:cs typeface="Times New Roman" panose="02020603050405020304" pitchFamily="18" charset="0"/>
            </a:rPr>
            <a:t>Educational Assistance Programs </a:t>
          </a:r>
        </a:p>
      </dgm:t>
    </dgm:pt>
    <dgm:pt modelId="{38117D02-0538-4754-B614-96CC3FF01E78}" type="parTrans" cxnId="{17991E32-C3CE-4BBC-A7A1-8F2912447F38}">
      <dgm:prSet/>
      <dgm:spPr/>
      <dgm:t>
        <a:bodyPr/>
        <a:lstStyle/>
        <a:p>
          <a:pPr algn="ctr"/>
          <a:endParaRPr lang="en-CA" sz="2400"/>
        </a:p>
      </dgm:t>
    </dgm:pt>
    <dgm:pt modelId="{FCEB82A0-707D-446F-A910-24171EABC9D0}" type="sibTrans" cxnId="{17991E32-C3CE-4BBC-A7A1-8F2912447F38}">
      <dgm:prSet/>
      <dgm:spPr/>
      <dgm:t>
        <a:bodyPr/>
        <a:lstStyle/>
        <a:p>
          <a:pPr algn="ctr"/>
          <a:endParaRPr lang="en-CA" sz="2400"/>
        </a:p>
      </dgm:t>
    </dgm:pt>
    <dgm:pt modelId="{869B476C-5EF6-416E-8D1A-8C660620EE99}" type="pres">
      <dgm:prSet presAssocID="{9AB74792-7547-49C4-A981-08719A058FFB}" presName="Name0" presStyleCnt="0">
        <dgm:presLayoutVars>
          <dgm:chMax val="7"/>
          <dgm:dir/>
          <dgm:animLvl val="lvl"/>
          <dgm:resizeHandles val="exact"/>
        </dgm:presLayoutVars>
      </dgm:prSet>
      <dgm:spPr/>
    </dgm:pt>
    <dgm:pt modelId="{4CEA3C80-1D69-470F-AD1F-35F52CF232D9}" type="pres">
      <dgm:prSet presAssocID="{360E01A7-0395-4E24-A5E6-75F5DECF0E3B}" presName="circle1" presStyleLbl="node1" presStyleIdx="0" presStyleCnt="3"/>
      <dgm:spPr/>
    </dgm:pt>
    <dgm:pt modelId="{6BEF0C94-7767-496F-ABD4-47F622613F7E}" type="pres">
      <dgm:prSet presAssocID="{360E01A7-0395-4E24-A5E6-75F5DECF0E3B}" presName="space" presStyleCnt="0"/>
      <dgm:spPr/>
    </dgm:pt>
    <dgm:pt modelId="{D65AEB32-1D23-4DC4-9103-5C928F75F05D}" type="pres">
      <dgm:prSet presAssocID="{360E01A7-0395-4E24-A5E6-75F5DECF0E3B}" presName="rect1" presStyleLbl="alignAcc1" presStyleIdx="0" presStyleCnt="3"/>
      <dgm:spPr/>
    </dgm:pt>
    <dgm:pt modelId="{EEAA1BE1-7ABC-41F0-9D78-0ED2DEFDAA34}" type="pres">
      <dgm:prSet presAssocID="{EAE3DF19-85B1-4E07-8B39-993A7807850D}" presName="vertSpace2" presStyleLbl="node1" presStyleIdx="0" presStyleCnt="3"/>
      <dgm:spPr/>
    </dgm:pt>
    <dgm:pt modelId="{0C86C839-8B67-46B8-A125-58B8C9B1D8C9}" type="pres">
      <dgm:prSet presAssocID="{EAE3DF19-85B1-4E07-8B39-993A7807850D}" presName="circle2" presStyleLbl="node1" presStyleIdx="1" presStyleCnt="3"/>
      <dgm:spPr/>
    </dgm:pt>
    <dgm:pt modelId="{D5BEEDD2-A7DC-4018-A896-7BEE7B606A3B}" type="pres">
      <dgm:prSet presAssocID="{EAE3DF19-85B1-4E07-8B39-993A7807850D}" presName="rect2" presStyleLbl="alignAcc1" presStyleIdx="1" presStyleCnt="3"/>
      <dgm:spPr/>
    </dgm:pt>
    <dgm:pt modelId="{D66E3CF6-DFA1-4A95-A952-66029DA6A629}" type="pres">
      <dgm:prSet presAssocID="{BACD5883-50F2-419D-BFDA-FD574D266DF1}" presName="vertSpace3" presStyleLbl="node1" presStyleIdx="1" presStyleCnt="3"/>
      <dgm:spPr/>
    </dgm:pt>
    <dgm:pt modelId="{FF387487-1682-4D13-A49B-E05FADAFECFA}" type="pres">
      <dgm:prSet presAssocID="{BACD5883-50F2-419D-BFDA-FD574D266DF1}" presName="circle3" presStyleLbl="node1" presStyleIdx="2" presStyleCnt="3"/>
      <dgm:spPr/>
    </dgm:pt>
    <dgm:pt modelId="{CC2537A5-A350-4ED8-8E9C-E39D949835C3}" type="pres">
      <dgm:prSet presAssocID="{BACD5883-50F2-419D-BFDA-FD574D266DF1}" presName="rect3" presStyleLbl="alignAcc1" presStyleIdx="2" presStyleCnt="3"/>
      <dgm:spPr/>
    </dgm:pt>
    <dgm:pt modelId="{4DAF1ED5-A3B4-47D1-A610-01E5B776FD5D}" type="pres">
      <dgm:prSet presAssocID="{360E01A7-0395-4E24-A5E6-75F5DECF0E3B}" presName="rect1ParTxNoCh" presStyleLbl="alignAcc1" presStyleIdx="2" presStyleCnt="3">
        <dgm:presLayoutVars>
          <dgm:chMax val="1"/>
          <dgm:bulletEnabled val="1"/>
        </dgm:presLayoutVars>
      </dgm:prSet>
      <dgm:spPr/>
    </dgm:pt>
    <dgm:pt modelId="{E85D7E7A-90FE-40F2-973E-98F03C8438FA}" type="pres">
      <dgm:prSet presAssocID="{EAE3DF19-85B1-4E07-8B39-993A7807850D}" presName="rect2ParTxNoCh" presStyleLbl="alignAcc1" presStyleIdx="2" presStyleCnt="3">
        <dgm:presLayoutVars>
          <dgm:chMax val="1"/>
          <dgm:bulletEnabled val="1"/>
        </dgm:presLayoutVars>
      </dgm:prSet>
      <dgm:spPr/>
    </dgm:pt>
    <dgm:pt modelId="{0D124CFF-6181-47D7-BDE1-E28767F10876}" type="pres">
      <dgm:prSet presAssocID="{BACD5883-50F2-419D-BFDA-FD574D266DF1}" presName="rect3ParTxNoCh" presStyleLbl="alignAcc1" presStyleIdx="2" presStyleCnt="3">
        <dgm:presLayoutVars>
          <dgm:chMax val="1"/>
          <dgm:bulletEnabled val="1"/>
        </dgm:presLayoutVars>
      </dgm:prSet>
      <dgm:spPr/>
    </dgm:pt>
  </dgm:ptLst>
  <dgm:cxnLst>
    <dgm:cxn modelId="{DED06A18-822F-4C63-8216-66A00B912AB2}" type="presOf" srcId="{EAE3DF19-85B1-4E07-8B39-993A7807850D}" destId="{E85D7E7A-90FE-40F2-973E-98F03C8438FA}" srcOrd="1" destOrd="0" presId="urn:microsoft.com/office/officeart/2005/8/layout/target3"/>
    <dgm:cxn modelId="{A7B84622-A0C0-4BB9-A310-82437166C11F}" type="presOf" srcId="{360E01A7-0395-4E24-A5E6-75F5DECF0E3B}" destId="{4DAF1ED5-A3B4-47D1-A610-01E5B776FD5D}" srcOrd="1" destOrd="0" presId="urn:microsoft.com/office/officeart/2005/8/layout/target3"/>
    <dgm:cxn modelId="{17991E32-C3CE-4BBC-A7A1-8F2912447F38}" srcId="{9AB74792-7547-49C4-A981-08719A058FFB}" destId="{BACD5883-50F2-419D-BFDA-FD574D266DF1}" srcOrd="2" destOrd="0" parTransId="{38117D02-0538-4754-B614-96CC3FF01E78}" sibTransId="{FCEB82A0-707D-446F-A910-24171EABC9D0}"/>
    <dgm:cxn modelId="{B08BF93A-A21D-48FF-A937-B65A70D1533B}" srcId="{9AB74792-7547-49C4-A981-08719A058FFB}" destId="{360E01A7-0395-4E24-A5E6-75F5DECF0E3B}" srcOrd="0" destOrd="0" parTransId="{E34ED929-F5CB-412C-9C7D-7F86F968B0FB}" sibTransId="{4244EB74-54B9-46B9-BB1C-9485D190D834}"/>
    <dgm:cxn modelId="{D4B0967A-8ECC-438E-8CAA-7678E60CA543}" type="presOf" srcId="{9AB74792-7547-49C4-A981-08719A058FFB}" destId="{869B476C-5EF6-416E-8D1A-8C660620EE99}" srcOrd="0" destOrd="0" presId="urn:microsoft.com/office/officeart/2005/8/layout/target3"/>
    <dgm:cxn modelId="{18C083AB-9FDA-4D5D-A8FB-AE6A84BE48E0}" srcId="{9AB74792-7547-49C4-A981-08719A058FFB}" destId="{EAE3DF19-85B1-4E07-8B39-993A7807850D}" srcOrd="1" destOrd="0" parTransId="{EA494A28-546F-464C-8A35-268126B0DACF}" sibTransId="{F1A85ECE-E458-4976-90F1-7A753AA042AB}"/>
    <dgm:cxn modelId="{99B5E4DE-8A97-4E57-96EF-A3E754B19C20}" type="presOf" srcId="{BACD5883-50F2-419D-BFDA-FD574D266DF1}" destId="{CC2537A5-A350-4ED8-8E9C-E39D949835C3}" srcOrd="0" destOrd="0" presId="urn:microsoft.com/office/officeart/2005/8/layout/target3"/>
    <dgm:cxn modelId="{7B4190E6-18DF-4145-948D-68EEC17B3031}" type="presOf" srcId="{BACD5883-50F2-419D-BFDA-FD574D266DF1}" destId="{0D124CFF-6181-47D7-BDE1-E28767F10876}" srcOrd="1" destOrd="0" presId="urn:microsoft.com/office/officeart/2005/8/layout/target3"/>
    <dgm:cxn modelId="{EBC103EC-073F-4F68-938C-7FBECEA2DA50}" type="presOf" srcId="{360E01A7-0395-4E24-A5E6-75F5DECF0E3B}" destId="{D65AEB32-1D23-4DC4-9103-5C928F75F05D}" srcOrd="0" destOrd="0" presId="urn:microsoft.com/office/officeart/2005/8/layout/target3"/>
    <dgm:cxn modelId="{B26D32FC-7A63-44DA-BF40-2C5C450D077E}" type="presOf" srcId="{EAE3DF19-85B1-4E07-8B39-993A7807850D}" destId="{D5BEEDD2-A7DC-4018-A896-7BEE7B606A3B}" srcOrd="0" destOrd="0" presId="urn:microsoft.com/office/officeart/2005/8/layout/target3"/>
    <dgm:cxn modelId="{F5101942-B563-467A-B829-BB2BDC6AFFC7}" type="presParOf" srcId="{869B476C-5EF6-416E-8D1A-8C660620EE99}" destId="{4CEA3C80-1D69-470F-AD1F-35F52CF232D9}" srcOrd="0" destOrd="0" presId="urn:microsoft.com/office/officeart/2005/8/layout/target3"/>
    <dgm:cxn modelId="{368D7A15-44A9-48D6-BABE-D4AA38C131C8}" type="presParOf" srcId="{869B476C-5EF6-416E-8D1A-8C660620EE99}" destId="{6BEF0C94-7767-496F-ABD4-47F622613F7E}" srcOrd="1" destOrd="0" presId="urn:microsoft.com/office/officeart/2005/8/layout/target3"/>
    <dgm:cxn modelId="{B0F83CDC-63B7-4869-A3EB-26AF22E68B67}" type="presParOf" srcId="{869B476C-5EF6-416E-8D1A-8C660620EE99}" destId="{D65AEB32-1D23-4DC4-9103-5C928F75F05D}" srcOrd="2" destOrd="0" presId="urn:microsoft.com/office/officeart/2005/8/layout/target3"/>
    <dgm:cxn modelId="{A71356E3-FBC7-4394-B835-1E0031163596}" type="presParOf" srcId="{869B476C-5EF6-416E-8D1A-8C660620EE99}" destId="{EEAA1BE1-7ABC-41F0-9D78-0ED2DEFDAA34}" srcOrd="3" destOrd="0" presId="urn:microsoft.com/office/officeart/2005/8/layout/target3"/>
    <dgm:cxn modelId="{CF282D9B-211C-480A-A2C6-127C84F5E2C8}" type="presParOf" srcId="{869B476C-5EF6-416E-8D1A-8C660620EE99}" destId="{0C86C839-8B67-46B8-A125-58B8C9B1D8C9}" srcOrd="4" destOrd="0" presId="urn:microsoft.com/office/officeart/2005/8/layout/target3"/>
    <dgm:cxn modelId="{7A6B7CA6-47BD-46C7-804E-47AFFEDA760A}" type="presParOf" srcId="{869B476C-5EF6-416E-8D1A-8C660620EE99}" destId="{D5BEEDD2-A7DC-4018-A896-7BEE7B606A3B}" srcOrd="5" destOrd="0" presId="urn:microsoft.com/office/officeart/2005/8/layout/target3"/>
    <dgm:cxn modelId="{09A10524-87A3-463A-A870-FC9C1528C314}" type="presParOf" srcId="{869B476C-5EF6-416E-8D1A-8C660620EE99}" destId="{D66E3CF6-DFA1-4A95-A952-66029DA6A629}" srcOrd="6" destOrd="0" presId="urn:microsoft.com/office/officeart/2005/8/layout/target3"/>
    <dgm:cxn modelId="{FA97B704-7B57-491A-A202-5FE888C7761E}" type="presParOf" srcId="{869B476C-5EF6-416E-8D1A-8C660620EE99}" destId="{FF387487-1682-4D13-A49B-E05FADAFECFA}" srcOrd="7" destOrd="0" presId="urn:microsoft.com/office/officeart/2005/8/layout/target3"/>
    <dgm:cxn modelId="{807E85A2-9EBA-4ED3-A958-A0E72C947DD0}" type="presParOf" srcId="{869B476C-5EF6-416E-8D1A-8C660620EE99}" destId="{CC2537A5-A350-4ED8-8E9C-E39D949835C3}" srcOrd="8" destOrd="0" presId="urn:microsoft.com/office/officeart/2005/8/layout/target3"/>
    <dgm:cxn modelId="{3E1B9B05-C98F-4B26-A414-E1DFE1E3EED2}" type="presParOf" srcId="{869B476C-5EF6-416E-8D1A-8C660620EE99}" destId="{4DAF1ED5-A3B4-47D1-A610-01E5B776FD5D}" srcOrd="9" destOrd="0" presId="urn:microsoft.com/office/officeart/2005/8/layout/target3"/>
    <dgm:cxn modelId="{749404B6-412D-49C1-B69F-C0FAC9A642B2}" type="presParOf" srcId="{869B476C-5EF6-416E-8D1A-8C660620EE99}" destId="{E85D7E7A-90FE-40F2-973E-98F03C8438FA}" srcOrd="10" destOrd="0" presId="urn:microsoft.com/office/officeart/2005/8/layout/target3"/>
    <dgm:cxn modelId="{9ED3F5BC-EE51-4840-81DF-F5161556ED7D}" type="presParOf" srcId="{869B476C-5EF6-416E-8D1A-8C660620EE99}" destId="{0D124CFF-6181-47D7-BDE1-E28767F10876}"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26B6E0B-3BEB-435D-A85D-DB15AD4783A1}" type="doc">
      <dgm:prSet loTypeId="urn:diagrams.loki3.com/BracketList" loCatId="list" qsTypeId="urn:microsoft.com/office/officeart/2005/8/quickstyle/simple1" qsCatId="simple" csTypeId="urn:microsoft.com/office/officeart/2005/8/colors/colorful3" csCatId="colorful" phldr="1"/>
      <dgm:spPr/>
      <dgm:t>
        <a:bodyPr/>
        <a:lstStyle/>
        <a:p>
          <a:endParaRPr lang="en-CA"/>
        </a:p>
      </dgm:t>
    </dgm:pt>
    <dgm:pt modelId="{F1CD52E6-5D40-44DF-930B-B8529DBE4376}">
      <dgm:prSet phldrT="[Text]" custT="1"/>
      <dgm:spPr/>
      <dgm:t>
        <a:bodyPr/>
        <a:lstStyle/>
        <a:p>
          <a:pPr algn="ctr"/>
          <a:r>
            <a:rPr lang="en-CA" sz="2400" b="1" dirty="0">
              <a:solidFill>
                <a:srgbClr val="C00000"/>
              </a:solidFill>
              <a:latin typeface="Times New Roman" panose="02020603050405020304" pitchFamily="18" charset="0"/>
              <a:cs typeface="Times New Roman" panose="02020603050405020304" pitchFamily="18" charset="0"/>
            </a:rPr>
            <a:t>Cooperative Training</a:t>
          </a:r>
        </a:p>
      </dgm:t>
    </dgm:pt>
    <dgm:pt modelId="{9439BEAE-675A-4AAA-8B94-CFE0EC2B8E70}" type="parTrans" cxnId="{9F8DBD9F-ED4D-4558-AB14-923FE93922B8}">
      <dgm:prSet/>
      <dgm:spPr/>
      <dgm:t>
        <a:bodyPr/>
        <a:lstStyle/>
        <a:p>
          <a:endParaRPr lang="en-CA" sz="1100">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sz="1100">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Cooperative training approaches mix classroom form, generally referred to as school-to-work transition, helps individuals move into jobs while still in school or on completion of formal schooling. Such efforts may be arranged with high schools or with community colleges.</a:t>
          </a:r>
          <a:endParaRPr lang="en-CA"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sz="1100">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sz="1100">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pPr algn="ctr"/>
          <a:r>
            <a:rPr lang="en-US" sz="2400" b="1" dirty="0">
              <a:latin typeface="Times New Roman" panose="02020603050405020304" pitchFamily="18" charset="0"/>
              <a:cs typeface="Times New Roman" panose="02020603050405020304" pitchFamily="18" charset="0"/>
            </a:rPr>
            <a:t>Instructor-Led Classroom and Conference Training</a:t>
          </a:r>
          <a:br>
            <a:rPr lang="en-US" sz="2400" b="1" dirty="0">
              <a:latin typeface="Times New Roman" panose="02020603050405020304" pitchFamily="18" charset="0"/>
              <a:cs typeface="Times New Roman" panose="02020603050405020304" pitchFamily="18" charset="0"/>
            </a:rPr>
          </a:br>
          <a:endParaRPr lang="en-CA" sz="2400" b="1" dirty="0">
            <a:latin typeface="Times New Roman" panose="02020603050405020304" pitchFamily="18" charset="0"/>
            <a:cs typeface="Times New Roman" panose="02020603050405020304" pitchFamily="18" charset="0"/>
          </a:endParaRPr>
        </a:p>
      </dgm:t>
    </dgm:pt>
    <dgm:pt modelId="{DE4317B5-8DD7-4ABF-98AE-074FC0F708F4}" type="parTrans" cxnId="{15D21489-93EF-4AE8-BFB0-395319F91834}">
      <dgm:prSet/>
      <dgm:spPr/>
      <dgm:t>
        <a:bodyPr/>
        <a:lstStyle/>
        <a:p>
          <a:endParaRPr lang="en-CA" sz="1100">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sz="1100">
            <a:latin typeface="Times New Roman" panose="02020603050405020304" pitchFamily="18" charset="0"/>
            <a:cs typeface="Times New Roman" panose="02020603050405020304" pitchFamily="18" charset="0"/>
          </a:endParaRPr>
        </a:p>
      </dgm:t>
    </dgm:pt>
    <dgm:pt modelId="{A39C3F35-B2F7-4D6F-AA2A-7BBF15BA2072}">
      <dgm:prSet custT="1"/>
      <dgm:spPr/>
      <dgm:t>
        <a:bodyPr/>
        <a:lstStyle/>
        <a:p>
          <a:r>
            <a:rPr lang="en-CA" sz="1800" dirty="0"/>
            <a:t> Is </a:t>
          </a:r>
          <a:r>
            <a:rPr lang="en-US" sz="1800" dirty="0"/>
            <a:t>still the most prevalent approach to training. Employer-conducted short courses, lectures, and meetings usually consist of classroom training, whereas numerous employee development courses offered by professional organizations, trade associations, and educational institutions are examples of conference training. </a:t>
          </a:r>
          <a:endParaRPr lang="en-CA" sz="1800" dirty="0"/>
        </a:p>
      </dgm:t>
    </dgm:pt>
    <dgm:pt modelId="{69B97657-7CE9-4127-83B5-7A5AC3880DA6}" type="parTrans" cxnId="{6F9D2CE1-A6F7-455B-94E0-9DC8B256E277}">
      <dgm:prSet/>
      <dgm:spPr/>
      <dgm:t>
        <a:bodyPr/>
        <a:lstStyle/>
        <a:p>
          <a:endParaRPr lang="en-CA" sz="1600"/>
        </a:p>
      </dgm:t>
    </dgm:pt>
    <dgm:pt modelId="{5B233F75-B858-4A6E-90C9-815F910F734E}" type="sibTrans" cxnId="{6F9D2CE1-A6F7-455B-94E0-9DC8B256E277}">
      <dgm:prSet/>
      <dgm:spPr/>
      <dgm:t>
        <a:bodyPr/>
        <a:lstStyle/>
        <a:p>
          <a:endParaRPr lang="en-CA" sz="1600"/>
        </a:p>
      </dgm:t>
    </dgm:pt>
    <dgm:pt modelId="{5DBC4277-EDDD-44F8-BBC7-530CDCF40FEC}" type="pres">
      <dgm:prSet presAssocID="{026B6E0B-3BEB-435D-A85D-DB15AD4783A1}" presName="Name0" presStyleCnt="0">
        <dgm:presLayoutVars>
          <dgm:dir/>
          <dgm:animLvl val="lvl"/>
          <dgm:resizeHandles val="exact"/>
        </dgm:presLayoutVars>
      </dgm:prSet>
      <dgm:spPr/>
    </dgm:pt>
    <dgm:pt modelId="{AAD882C1-2472-4F66-BCE1-4FD90F671432}" type="pres">
      <dgm:prSet presAssocID="{F1CD52E6-5D40-44DF-930B-B8529DBE4376}" presName="linNode" presStyleCnt="0"/>
      <dgm:spPr/>
    </dgm:pt>
    <dgm:pt modelId="{2EEE0493-9E2A-4C67-A7A3-BAF90B26EED2}" type="pres">
      <dgm:prSet presAssocID="{F1CD52E6-5D40-44DF-930B-B8529DBE4376}" presName="parTx" presStyleLbl="revTx" presStyleIdx="0" presStyleCnt="2" custScaleY="107795">
        <dgm:presLayoutVars>
          <dgm:chMax val="1"/>
          <dgm:bulletEnabled val="1"/>
        </dgm:presLayoutVars>
      </dgm:prSet>
      <dgm:spPr/>
    </dgm:pt>
    <dgm:pt modelId="{099C49F3-265C-4036-A8D0-DFA5B1104DE7}" type="pres">
      <dgm:prSet presAssocID="{F1CD52E6-5D40-44DF-930B-B8529DBE4376}" presName="bracket" presStyleLbl="parChTrans1D1" presStyleIdx="0" presStyleCnt="2"/>
      <dgm:spPr/>
    </dgm:pt>
    <dgm:pt modelId="{3C142B10-4D94-4D5A-8765-80F17BC3D807}" type="pres">
      <dgm:prSet presAssocID="{F1CD52E6-5D40-44DF-930B-B8529DBE4376}" presName="spH" presStyleCnt="0"/>
      <dgm:spPr/>
    </dgm:pt>
    <dgm:pt modelId="{0AA441CD-7745-4FEA-8A95-95FF0A748DA1}" type="pres">
      <dgm:prSet presAssocID="{F1CD52E6-5D40-44DF-930B-B8529DBE4376}" presName="desTx" presStyleLbl="node1" presStyleIdx="0" presStyleCnt="2">
        <dgm:presLayoutVars>
          <dgm:bulletEnabled val="1"/>
        </dgm:presLayoutVars>
      </dgm:prSet>
      <dgm:spPr/>
    </dgm:pt>
    <dgm:pt modelId="{CD0E733F-CD2E-4597-A0A4-BBFC15DCA96C}" type="pres">
      <dgm:prSet presAssocID="{5B4F4D56-60D5-4540-9CE3-98BA60566238}" presName="spV" presStyleCnt="0"/>
      <dgm:spPr/>
    </dgm:pt>
    <dgm:pt modelId="{AA671C27-4F36-47F2-8FBC-FBDF3342D51B}" type="pres">
      <dgm:prSet presAssocID="{DD4BAFBA-72A5-43C9-8346-A929C0720C63}" presName="linNode" presStyleCnt="0"/>
      <dgm:spPr/>
    </dgm:pt>
    <dgm:pt modelId="{C35CF503-33BC-48C4-89BA-28A2700D73CC}" type="pres">
      <dgm:prSet presAssocID="{DD4BAFBA-72A5-43C9-8346-A929C0720C63}" presName="parTx" presStyleLbl="revTx" presStyleIdx="1" presStyleCnt="2">
        <dgm:presLayoutVars>
          <dgm:chMax val="1"/>
          <dgm:bulletEnabled val="1"/>
        </dgm:presLayoutVars>
      </dgm:prSet>
      <dgm:spPr/>
    </dgm:pt>
    <dgm:pt modelId="{8E5BEAF2-EAA6-4AAA-8C3F-8AD8143EF07D}" type="pres">
      <dgm:prSet presAssocID="{DD4BAFBA-72A5-43C9-8346-A929C0720C63}" presName="bracket" presStyleLbl="parChTrans1D1" presStyleIdx="1" presStyleCnt="2"/>
      <dgm:spPr/>
    </dgm:pt>
    <dgm:pt modelId="{6C3A1995-5A4F-43EE-BDA6-5E46517BA6E7}" type="pres">
      <dgm:prSet presAssocID="{DD4BAFBA-72A5-43C9-8346-A929C0720C63}" presName="spH" presStyleCnt="0"/>
      <dgm:spPr/>
    </dgm:pt>
    <dgm:pt modelId="{6C4AFD90-54A1-45B6-83C7-2BF55D9C2BE1}" type="pres">
      <dgm:prSet presAssocID="{DD4BAFBA-72A5-43C9-8346-A929C0720C63}" presName="desTx" presStyleLbl="node1" presStyleIdx="1" presStyleCnt="2">
        <dgm:presLayoutVars>
          <dgm:bulletEnabled val="1"/>
        </dgm:presLayoutVars>
      </dgm:prSet>
      <dgm:spPr/>
    </dgm:pt>
  </dgm:ptLst>
  <dgm:cxnLst>
    <dgm:cxn modelId="{0BAF0427-21F1-4C71-8DBB-B9D533C1CF1F}" srcId="{F1CD52E6-5D40-44DF-930B-B8529DBE4376}" destId="{BEA7506E-5414-47D9-B1EF-D5737F97A27D}" srcOrd="0" destOrd="0" parTransId="{46456BA5-7AFF-4A1E-8C81-1DB8F75D782C}" sibTransId="{E34733FE-1941-45CA-A690-4D935F8BB9A4}"/>
    <dgm:cxn modelId="{467E7D85-C05E-4E58-99CF-CD2F130430DE}" type="presOf" srcId="{BEA7506E-5414-47D9-B1EF-D5737F97A27D}" destId="{0AA441CD-7745-4FEA-8A95-95FF0A748DA1}" srcOrd="0" destOrd="0" presId="urn:diagrams.loki3.com/BracketList"/>
    <dgm:cxn modelId="{CC404F86-C27B-4D7B-A9B1-78D0C518E911}" type="presOf" srcId="{DD4BAFBA-72A5-43C9-8346-A929C0720C63}" destId="{C35CF503-33BC-48C4-89BA-28A2700D73CC}" srcOrd="0" destOrd="0" presId="urn:diagrams.loki3.com/BracketList"/>
    <dgm:cxn modelId="{15D21489-93EF-4AE8-BFB0-395319F91834}" srcId="{026B6E0B-3BEB-435D-A85D-DB15AD4783A1}" destId="{DD4BAFBA-72A5-43C9-8346-A929C0720C63}" srcOrd="1" destOrd="0" parTransId="{DE4317B5-8DD7-4ABF-98AE-074FC0F708F4}" sibTransId="{26A21384-A955-48CF-B86A-3D217A59E2EF}"/>
    <dgm:cxn modelId="{E749329C-4ECC-45F2-8D00-F96AAA552907}" type="presOf" srcId="{026B6E0B-3BEB-435D-A85D-DB15AD4783A1}" destId="{5DBC4277-EDDD-44F8-BBC7-530CDCF40FEC}" srcOrd="0" destOrd="0" presId="urn:diagrams.loki3.com/BracketList"/>
    <dgm:cxn modelId="{9F8DBD9F-ED4D-4558-AB14-923FE93922B8}" srcId="{026B6E0B-3BEB-435D-A85D-DB15AD4783A1}" destId="{F1CD52E6-5D40-44DF-930B-B8529DBE4376}" srcOrd="0" destOrd="0" parTransId="{9439BEAE-675A-4AAA-8B94-CFE0EC2B8E70}" sibTransId="{5B4F4D56-60D5-4540-9CE3-98BA60566238}"/>
    <dgm:cxn modelId="{305FB3AA-4A46-464C-939E-4FB28E1B8BB8}" type="presOf" srcId="{A39C3F35-B2F7-4D6F-AA2A-7BBF15BA2072}" destId="{6C4AFD90-54A1-45B6-83C7-2BF55D9C2BE1}" srcOrd="0" destOrd="0" presId="urn:diagrams.loki3.com/BracketList"/>
    <dgm:cxn modelId="{6F9D2CE1-A6F7-455B-94E0-9DC8B256E277}" srcId="{DD4BAFBA-72A5-43C9-8346-A929C0720C63}" destId="{A39C3F35-B2F7-4D6F-AA2A-7BBF15BA2072}" srcOrd="0" destOrd="0" parTransId="{69B97657-7CE9-4127-83B5-7A5AC3880DA6}" sibTransId="{5B233F75-B858-4A6E-90C9-815F910F734E}"/>
    <dgm:cxn modelId="{E76C59F9-F84F-4F07-B98F-11C0D426D511}" type="presOf" srcId="{F1CD52E6-5D40-44DF-930B-B8529DBE4376}" destId="{2EEE0493-9E2A-4C67-A7A3-BAF90B26EED2}" srcOrd="0" destOrd="0" presId="urn:diagrams.loki3.com/BracketList"/>
    <dgm:cxn modelId="{C8193E79-E452-4A06-AB34-7804C287AD3F}" type="presParOf" srcId="{5DBC4277-EDDD-44F8-BBC7-530CDCF40FEC}" destId="{AAD882C1-2472-4F66-BCE1-4FD90F671432}" srcOrd="0" destOrd="0" presId="urn:diagrams.loki3.com/BracketList"/>
    <dgm:cxn modelId="{DDB5DE41-5992-43B9-9243-B84006D53C67}" type="presParOf" srcId="{AAD882C1-2472-4F66-BCE1-4FD90F671432}" destId="{2EEE0493-9E2A-4C67-A7A3-BAF90B26EED2}" srcOrd="0" destOrd="0" presId="urn:diagrams.loki3.com/BracketList"/>
    <dgm:cxn modelId="{E2B9B443-F65F-41BE-9B34-011C0BA01223}" type="presParOf" srcId="{AAD882C1-2472-4F66-BCE1-4FD90F671432}" destId="{099C49F3-265C-4036-A8D0-DFA5B1104DE7}" srcOrd="1" destOrd="0" presId="urn:diagrams.loki3.com/BracketList"/>
    <dgm:cxn modelId="{40D18764-13C4-4586-A442-90A7D1898B6E}" type="presParOf" srcId="{AAD882C1-2472-4F66-BCE1-4FD90F671432}" destId="{3C142B10-4D94-4D5A-8765-80F17BC3D807}" srcOrd="2" destOrd="0" presId="urn:diagrams.loki3.com/BracketList"/>
    <dgm:cxn modelId="{162DEB8E-A3EE-4D4F-B9A5-E4CD00461047}" type="presParOf" srcId="{AAD882C1-2472-4F66-BCE1-4FD90F671432}" destId="{0AA441CD-7745-4FEA-8A95-95FF0A748DA1}" srcOrd="3" destOrd="0" presId="urn:diagrams.loki3.com/BracketList"/>
    <dgm:cxn modelId="{0EF2738E-FA88-4419-ABB7-F3FF1EC09ADD}" type="presParOf" srcId="{5DBC4277-EDDD-44F8-BBC7-530CDCF40FEC}" destId="{CD0E733F-CD2E-4597-A0A4-BBFC15DCA96C}" srcOrd="1" destOrd="0" presId="urn:diagrams.loki3.com/BracketList"/>
    <dgm:cxn modelId="{A0715F0D-0365-4B6E-A9E8-E281762963C2}" type="presParOf" srcId="{5DBC4277-EDDD-44F8-BBC7-530CDCF40FEC}" destId="{AA671C27-4F36-47F2-8FBC-FBDF3342D51B}" srcOrd="2" destOrd="0" presId="urn:diagrams.loki3.com/BracketList"/>
    <dgm:cxn modelId="{8386B78F-9941-46C2-9F3D-F6E4BB950AF7}" type="presParOf" srcId="{AA671C27-4F36-47F2-8FBC-FBDF3342D51B}" destId="{C35CF503-33BC-48C4-89BA-28A2700D73CC}" srcOrd="0" destOrd="0" presId="urn:diagrams.loki3.com/BracketList"/>
    <dgm:cxn modelId="{CAFCD097-F526-454C-8206-2F520EAD8F70}" type="presParOf" srcId="{AA671C27-4F36-47F2-8FBC-FBDF3342D51B}" destId="{8E5BEAF2-EAA6-4AAA-8C3F-8AD8143EF07D}" srcOrd="1" destOrd="0" presId="urn:diagrams.loki3.com/BracketList"/>
    <dgm:cxn modelId="{02024371-198C-4AB3-8747-877E8BD3A6E7}" type="presParOf" srcId="{AA671C27-4F36-47F2-8FBC-FBDF3342D51B}" destId="{6C3A1995-5A4F-43EE-BDA6-5E46517BA6E7}" srcOrd="2" destOrd="0" presId="urn:diagrams.loki3.com/BracketList"/>
    <dgm:cxn modelId="{2676CE12-7A42-4678-8897-0F4F35138BBE}" type="presParOf" srcId="{AA671C27-4F36-47F2-8FBC-FBDF3342D51B}" destId="{6C4AFD90-54A1-45B6-83C7-2BF55D9C2BE1}"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26B6E0B-3BEB-435D-A85D-DB15AD4783A1}"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n-CA"/>
        </a:p>
      </dgm:t>
    </dgm:pt>
    <dgm:pt modelId="{F1CD52E6-5D40-44DF-930B-B8529DBE4376}">
      <dgm:prSet phldrT="[Text]" custT="1"/>
      <dgm:spPr/>
      <dgm:t>
        <a:bodyPr/>
        <a:lstStyle/>
        <a:p>
          <a:r>
            <a:rPr lang="en-CA" sz="2400" b="1" dirty="0">
              <a:solidFill>
                <a:srgbClr val="C00000"/>
              </a:solidFill>
              <a:latin typeface="Times New Roman" panose="02020603050405020304" pitchFamily="18" charset="0"/>
              <a:cs typeface="Times New Roman" panose="02020603050405020304" pitchFamily="18" charset="0"/>
            </a:rPr>
            <a:t>Distance Training/Learning </a:t>
          </a:r>
        </a:p>
      </dgm:t>
    </dgm:pt>
    <dgm:pt modelId="{9439BEAE-675A-4AAA-8B94-CFE0EC2B8E70}" type="parTrans" cxnId="{9F8DBD9F-ED4D-4558-AB14-923FE93922B8}">
      <dgm:prSet/>
      <dgm:spPr/>
      <dgm:t>
        <a:bodyPr/>
        <a:lstStyle/>
        <a:p>
          <a:endParaRPr lang="en-CA" sz="1800">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sz="1800">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None/>
          </a:pPr>
          <a:r>
            <a:rPr lang="en-US" sz="1800" b="1" kern="1200" dirty="0">
              <a:latin typeface="Times New Roman" panose="02020603050405020304" pitchFamily="18" charset="0"/>
              <a:ea typeface="+mn-ea"/>
              <a:cs typeface="Times New Roman" panose="02020603050405020304" pitchFamily="18" charset="0"/>
            </a:rPr>
            <a:t>  A growing number of college and university classes use some form of Internet-based course support. </a:t>
          </a:r>
          <a:endParaRPr lang="en-CA" sz="1800" b="1" kern="1200" dirty="0">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sz="1800">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sz="1800">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2400" b="1" dirty="0">
              <a:solidFill>
                <a:srgbClr val="C00000"/>
              </a:solidFill>
              <a:latin typeface="Times New Roman" panose="02020603050405020304" pitchFamily="18" charset="0"/>
              <a:cs typeface="Times New Roman" panose="02020603050405020304" pitchFamily="18" charset="0"/>
            </a:rPr>
            <a:t>Simulations and Training</a:t>
          </a:r>
        </a:p>
      </dgm:t>
    </dgm:pt>
    <dgm:pt modelId="{DE4317B5-8DD7-4ABF-98AE-074FC0F708F4}" type="parTrans" cxnId="{15D21489-93EF-4AE8-BFB0-395319F91834}">
      <dgm:prSet/>
      <dgm:spPr/>
      <dgm:t>
        <a:bodyPr/>
        <a:lstStyle/>
        <a:p>
          <a:endParaRPr lang="en-CA" sz="1800">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sz="1800">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a:buNone/>
          </a:pPr>
          <a:r>
            <a:rPr lang="en-US" sz="1800" b="1" kern="1200" dirty="0">
              <a:solidFill>
                <a:schemeClr val="tx1"/>
              </a:solidFill>
              <a:latin typeface="Times New Roman" panose="02020603050405020304" pitchFamily="18" charset="0"/>
              <a:cs typeface="Times New Roman" panose="02020603050405020304" pitchFamily="18" charset="0"/>
            </a:rPr>
            <a:t>   Computer-supported simulations within organizational training can replicate the psychological and behavioral requirements of a task, often in addition to providing some amount of physical resemblance to the </a:t>
          </a:r>
          <a:r>
            <a:rPr lang="en-US" sz="1800" b="1" kern="1200" dirty="0">
              <a:solidFill>
                <a:schemeClr val="tx1"/>
              </a:solidFill>
              <a:latin typeface="Times New Roman" panose="02020603050405020304" pitchFamily="18" charset="0"/>
              <a:ea typeface="+mn-ea"/>
              <a:cs typeface="Times New Roman" panose="02020603050405020304" pitchFamily="18" charset="0"/>
            </a:rPr>
            <a:t>trainee’s</a:t>
          </a:r>
          <a:r>
            <a:rPr lang="en-US" sz="1800" b="1" kern="1200" dirty="0">
              <a:solidFill>
                <a:schemeClr val="tx1"/>
              </a:solidFill>
              <a:latin typeface="Times New Roman" panose="02020603050405020304" pitchFamily="18" charset="0"/>
              <a:cs typeface="Times New Roman" panose="02020603050405020304" pitchFamily="18" charset="0"/>
            </a:rPr>
            <a:t> work environment.</a:t>
          </a:r>
          <a:endParaRPr lang="en-CA" sz="1800" b="1" kern="1200" dirty="0">
            <a:solidFill>
              <a:schemeClr val="tx1"/>
            </a:solidFill>
            <a:latin typeface="Times New Roman" panose="02020603050405020304" pitchFamily="18" charset="0"/>
            <a:cs typeface="Times New Roman" panose="02020603050405020304" pitchFamily="18" charset="0"/>
          </a:endParaRPr>
        </a:p>
      </dgm:t>
    </dgm:pt>
    <dgm:pt modelId="{48FAB24C-44FC-458A-8998-B3A161C91241}" type="parTrans" cxnId="{17A07CB3-0D12-4D91-80E0-5B4FEAFC5FBA}">
      <dgm:prSet/>
      <dgm:spPr/>
      <dgm:t>
        <a:bodyPr/>
        <a:lstStyle/>
        <a:p>
          <a:endParaRPr lang="en-CA" sz="1800">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sz="1800">
            <a:latin typeface="Times New Roman" panose="02020603050405020304" pitchFamily="18" charset="0"/>
            <a:cs typeface="Times New Roman" panose="02020603050405020304" pitchFamily="18" charset="0"/>
          </a:endParaRPr>
        </a:p>
      </dgm:t>
    </dgm:pt>
    <dgm:pt modelId="{17FD97FC-A88E-4A18-89C9-1676F2C30528}">
      <dgm:prSet custT="1"/>
      <dgm:spPr/>
      <dgm:t>
        <a:bodyPr/>
        <a:lstStyle/>
        <a:p>
          <a:r>
            <a:rPr lang="en-CA" sz="2400" b="1" dirty="0">
              <a:solidFill>
                <a:srgbClr val="FF0000"/>
              </a:solidFill>
              <a:latin typeface="Times New Roman" panose="02020603050405020304" pitchFamily="18" charset="0"/>
              <a:cs typeface="Times New Roman" panose="02020603050405020304" pitchFamily="18" charset="0"/>
            </a:rPr>
            <a:t>Blended Learning</a:t>
          </a:r>
        </a:p>
      </dgm:t>
    </dgm:pt>
    <dgm:pt modelId="{F5AB9838-3B0B-4F9B-A9C3-B4D52928B144}" type="parTrans" cxnId="{A8DE9D3D-C9C2-4A67-8E1E-A28A5D1FBBF3}">
      <dgm:prSet/>
      <dgm:spPr/>
      <dgm:t>
        <a:bodyPr/>
        <a:lstStyle/>
        <a:p>
          <a:endParaRPr lang="en-CA" sz="1800"/>
        </a:p>
      </dgm:t>
    </dgm:pt>
    <dgm:pt modelId="{96964AE6-BC82-4C75-85F0-E6A9FF649519}" type="sibTrans" cxnId="{A8DE9D3D-C9C2-4A67-8E1E-A28A5D1FBBF3}">
      <dgm:prSet/>
      <dgm:spPr/>
      <dgm:t>
        <a:bodyPr/>
        <a:lstStyle/>
        <a:p>
          <a:endParaRPr lang="en-CA" sz="1800"/>
        </a:p>
      </dgm:t>
    </dgm:pt>
    <dgm:pt modelId="{990BF012-AA61-4CD4-9587-DF671A79174B}">
      <dgm:prSet custT="1"/>
      <dgm:spPr/>
      <dgm:t>
        <a:bodyPr/>
        <a:lstStyle/>
        <a:p>
          <a:r>
            <a:rPr lang="en-CA" sz="1800" b="1" dirty="0">
              <a:solidFill>
                <a:schemeClr val="tx1"/>
              </a:solidFill>
              <a:latin typeface="Times New Roman" panose="02020603050405020304" pitchFamily="18" charset="0"/>
              <a:cs typeface="Times New Roman" panose="02020603050405020304" pitchFamily="18" charset="0"/>
            </a:rPr>
            <a:t>Learning approach that combines short, fast-paced, interactive computer-based lessons and teleconferencing with  traditional classroom  instruction and simulation.</a:t>
          </a:r>
          <a:r>
            <a:rPr lang="en-US" sz="1800" b="1" dirty="0">
              <a:solidFill>
                <a:schemeClr val="tx1"/>
              </a:solidFill>
              <a:latin typeface="Times New Roman" panose="02020603050405020304" pitchFamily="18" charset="0"/>
              <a:cs typeface="Times New Roman" panose="02020603050405020304" pitchFamily="18" charset="0"/>
            </a:rPr>
            <a:t>.</a:t>
          </a:r>
          <a:endParaRPr lang="en-CA" sz="1800" b="1" dirty="0">
            <a:solidFill>
              <a:schemeClr val="tx1"/>
            </a:solidFill>
            <a:latin typeface="Times New Roman" panose="02020603050405020304" pitchFamily="18" charset="0"/>
            <a:cs typeface="Times New Roman" panose="02020603050405020304" pitchFamily="18" charset="0"/>
          </a:endParaRPr>
        </a:p>
      </dgm:t>
    </dgm:pt>
    <dgm:pt modelId="{FB7BA787-7195-49DD-A370-47C87D0E39EE}" type="sibTrans" cxnId="{1D8912C5-474A-4CEB-AC61-6420182043EC}">
      <dgm:prSet/>
      <dgm:spPr/>
      <dgm:t>
        <a:bodyPr/>
        <a:lstStyle/>
        <a:p>
          <a:endParaRPr lang="en-CA" sz="1800"/>
        </a:p>
      </dgm:t>
    </dgm:pt>
    <dgm:pt modelId="{22844238-7005-4E99-9389-565614E157E0}" type="parTrans" cxnId="{1D8912C5-474A-4CEB-AC61-6420182043EC}">
      <dgm:prSet/>
      <dgm:spPr/>
      <dgm:t>
        <a:bodyPr/>
        <a:lstStyle/>
        <a:p>
          <a:endParaRPr lang="en-CA" sz="1800"/>
        </a:p>
      </dgm:t>
    </dgm:pt>
    <dgm:pt modelId="{BAC91F44-EDF5-4B0C-9330-901DA3F995E5}" type="pres">
      <dgm:prSet presAssocID="{026B6E0B-3BEB-435D-A85D-DB15AD4783A1}" presName="Name0" presStyleCnt="0">
        <dgm:presLayoutVars>
          <dgm:dir/>
          <dgm:animLvl val="lvl"/>
          <dgm:resizeHandles val="exact"/>
        </dgm:presLayoutVars>
      </dgm:prSet>
      <dgm:spPr/>
    </dgm:pt>
    <dgm:pt modelId="{78BDA7BB-E8AB-4207-B7F7-36333DC7119A}" type="pres">
      <dgm:prSet presAssocID="{F1CD52E6-5D40-44DF-930B-B8529DBE4376}" presName="linNode" presStyleCnt="0"/>
      <dgm:spPr/>
    </dgm:pt>
    <dgm:pt modelId="{7CFB5922-B171-4F1D-BC03-6D7C02237F88}" type="pres">
      <dgm:prSet presAssocID="{F1CD52E6-5D40-44DF-930B-B8529DBE4376}" presName="parentText" presStyleLbl="node1" presStyleIdx="0" presStyleCnt="4" custScaleY="156181">
        <dgm:presLayoutVars>
          <dgm:chMax val="1"/>
          <dgm:bulletEnabled val="1"/>
        </dgm:presLayoutVars>
      </dgm:prSet>
      <dgm:spPr/>
    </dgm:pt>
    <dgm:pt modelId="{0B74088D-217C-479B-8BFA-C1B22E28387F}" type="pres">
      <dgm:prSet presAssocID="{F1CD52E6-5D40-44DF-930B-B8529DBE4376}" presName="descendantText" presStyleLbl="alignAccFollowNode1" presStyleIdx="0" presStyleCnt="2" custScaleY="170021">
        <dgm:presLayoutVars>
          <dgm:bulletEnabled val="1"/>
        </dgm:presLayoutVars>
      </dgm:prSet>
      <dgm:spPr/>
    </dgm:pt>
    <dgm:pt modelId="{65ED4125-E017-45FC-BFEC-CC9FAF52BD61}" type="pres">
      <dgm:prSet presAssocID="{5B4F4D56-60D5-4540-9CE3-98BA60566238}" presName="sp" presStyleCnt="0"/>
      <dgm:spPr/>
    </dgm:pt>
    <dgm:pt modelId="{B1F7647C-B0E0-4E55-BD5C-14217A500F7C}" type="pres">
      <dgm:prSet presAssocID="{DD4BAFBA-72A5-43C9-8346-A929C0720C63}" presName="linNode" presStyleCnt="0"/>
      <dgm:spPr/>
    </dgm:pt>
    <dgm:pt modelId="{B5F2454D-6A6A-4A4C-8AF7-0E0FD422B1A1}" type="pres">
      <dgm:prSet presAssocID="{DD4BAFBA-72A5-43C9-8346-A929C0720C63}" presName="parentText" presStyleLbl="node1" presStyleIdx="1" presStyleCnt="4" custScaleY="165167">
        <dgm:presLayoutVars>
          <dgm:chMax val="1"/>
          <dgm:bulletEnabled val="1"/>
        </dgm:presLayoutVars>
      </dgm:prSet>
      <dgm:spPr/>
    </dgm:pt>
    <dgm:pt modelId="{C786ACB8-7EC0-4056-AD84-9197587C0E24}" type="pres">
      <dgm:prSet presAssocID="{DD4BAFBA-72A5-43C9-8346-A929C0720C63}" presName="descendantText" presStyleLbl="alignAccFollowNode1" presStyleIdx="1" presStyleCnt="2" custScaleX="103234" custScaleY="222087" custLinFactNeighborY="0">
        <dgm:presLayoutVars>
          <dgm:bulletEnabled val="1"/>
        </dgm:presLayoutVars>
      </dgm:prSet>
      <dgm:spPr/>
    </dgm:pt>
    <dgm:pt modelId="{0A9E4CC4-2477-40F1-BD0D-90E2FC3095DE}" type="pres">
      <dgm:prSet presAssocID="{26A21384-A955-48CF-B86A-3D217A59E2EF}" presName="sp" presStyleCnt="0"/>
      <dgm:spPr/>
    </dgm:pt>
    <dgm:pt modelId="{F53D6A38-9463-46CF-9111-B1F913D4F1A6}" type="pres">
      <dgm:prSet presAssocID="{17FD97FC-A88E-4A18-89C9-1676F2C30528}" presName="linNode" presStyleCnt="0"/>
      <dgm:spPr/>
    </dgm:pt>
    <dgm:pt modelId="{DDFE83D4-6F6D-404F-8E9E-B7B592D86E6E}" type="pres">
      <dgm:prSet presAssocID="{17FD97FC-A88E-4A18-89C9-1676F2C30528}" presName="parentText" presStyleLbl="node1" presStyleIdx="2" presStyleCnt="4" custScaleX="93525" custScaleY="179646" custLinFactNeighborY="7710">
        <dgm:presLayoutVars>
          <dgm:chMax val="1"/>
          <dgm:bulletEnabled val="1"/>
        </dgm:presLayoutVars>
      </dgm:prSet>
      <dgm:spPr/>
    </dgm:pt>
    <dgm:pt modelId="{4DB97F05-D9D6-4BE0-9037-C4BA12A6D089}" type="pres">
      <dgm:prSet presAssocID="{96964AE6-BC82-4C75-85F0-E6A9FF649519}" presName="sp" presStyleCnt="0"/>
      <dgm:spPr/>
    </dgm:pt>
    <dgm:pt modelId="{F4C16182-7D26-47EC-8663-281D19EE7265}" type="pres">
      <dgm:prSet presAssocID="{990BF012-AA61-4CD4-9587-DF671A79174B}" presName="linNode" presStyleCnt="0"/>
      <dgm:spPr/>
    </dgm:pt>
    <dgm:pt modelId="{DF17E3C7-125A-4130-8F2A-12DFF74BB31F}" type="pres">
      <dgm:prSet presAssocID="{990BF012-AA61-4CD4-9587-DF671A79174B}" presName="parentText" presStyleLbl="node1" presStyleIdx="3" presStyleCnt="4" custScaleX="183499" custScaleY="166592" custLinFactX="470" custLinFactY="-60644" custLinFactNeighborX="100000" custLinFactNeighborY="-100000">
        <dgm:presLayoutVars>
          <dgm:chMax val="1"/>
          <dgm:bulletEnabled val="1"/>
        </dgm:presLayoutVars>
      </dgm:prSet>
      <dgm:spPr/>
    </dgm:pt>
  </dgm:ptLst>
  <dgm:cxnLst>
    <dgm:cxn modelId="{0BAF0427-21F1-4C71-8DBB-B9D533C1CF1F}" srcId="{F1CD52E6-5D40-44DF-930B-B8529DBE4376}" destId="{BEA7506E-5414-47D9-B1EF-D5737F97A27D}" srcOrd="0" destOrd="0" parTransId="{46456BA5-7AFF-4A1E-8C81-1DB8F75D782C}" sibTransId="{E34733FE-1941-45CA-A690-4D935F8BB9A4}"/>
    <dgm:cxn modelId="{587BA331-9D21-4176-8166-E750A77EE38A}" type="presOf" srcId="{026B6E0B-3BEB-435D-A85D-DB15AD4783A1}" destId="{BAC91F44-EDF5-4B0C-9330-901DA3F995E5}" srcOrd="0" destOrd="0" presId="urn:microsoft.com/office/officeart/2005/8/layout/vList5"/>
    <dgm:cxn modelId="{A8DE9D3D-C9C2-4A67-8E1E-A28A5D1FBBF3}" srcId="{026B6E0B-3BEB-435D-A85D-DB15AD4783A1}" destId="{17FD97FC-A88E-4A18-89C9-1676F2C30528}" srcOrd="2" destOrd="0" parTransId="{F5AB9838-3B0B-4F9B-A9C3-B4D52928B144}" sibTransId="{96964AE6-BC82-4C75-85F0-E6A9FF649519}"/>
    <dgm:cxn modelId="{8EFEB766-03F4-42FB-A104-66F23AC2B649}" type="presOf" srcId="{BEA7506E-5414-47D9-B1EF-D5737F97A27D}" destId="{0B74088D-217C-479B-8BFA-C1B22E28387F}" srcOrd="0" destOrd="0" presId="urn:microsoft.com/office/officeart/2005/8/layout/vList5"/>
    <dgm:cxn modelId="{C90C2C56-019B-42DF-89D4-35419E75E52A}" type="presOf" srcId="{DD4BAFBA-72A5-43C9-8346-A929C0720C63}" destId="{B5F2454D-6A6A-4A4C-8AF7-0E0FD422B1A1}" srcOrd="0" destOrd="0" presId="urn:microsoft.com/office/officeart/2005/8/layout/vList5"/>
    <dgm:cxn modelId="{15D21489-93EF-4AE8-BFB0-395319F91834}" srcId="{026B6E0B-3BEB-435D-A85D-DB15AD4783A1}" destId="{DD4BAFBA-72A5-43C9-8346-A929C0720C63}" srcOrd="1" destOrd="0" parTransId="{DE4317B5-8DD7-4ABF-98AE-074FC0F708F4}" sibTransId="{26A21384-A955-48CF-B86A-3D217A59E2EF}"/>
    <dgm:cxn modelId="{B4F5729A-576A-4974-9445-545C0E4EA73C}" type="presOf" srcId="{F1CD52E6-5D40-44DF-930B-B8529DBE4376}" destId="{7CFB5922-B171-4F1D-BC03-6D7C02237F88}" srcOrd="0" destOrd="0" presId="urn:microsoft.com/office/officeart/2005/8/layout/vList5"/>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FD7867B4-DCFB-4075-84C5-1C0CC1B950F6}" type="presOf" srcId="{CD1A2630-5DD9-4742-A615-7BA167B0CC17}" destId="{C786ACB8-7EC0-4056-AD84-9197587C0E24}" srcOrd="0" destOrd="0" presId="urn:microsoft.com/office/officeart/2005/8/layout/vList5"/>
    <dgm:cxn modelId="{B3EDBFBE-BBA6-45FD-8D11-64953D28B63D}" type="presOf" srcId="{990BF012-AA61-4CD4-9587-DF671A79174B}" destId="{DF17E3C7-125A-4130-8F2A-12DFF74BB31F}" srcOrd="0" destOrd="0" presId="urn:microsoft.com/office/officeart/2005/8/layout/vList5"/>
    <dgm:cxn modelId="{1D8912C5-474A-4CEB-AC61-6420182043EC}" srcId="{026B6E0B-3BEB-435D-A85D-DB15AD4783A1}" destId="{990BF012-AA61-4CD4-9587-DF671A79174B}" srcOrd="3" destOrd="0" parTransId="{22844238-7005-4E99-9389-565614E157E0}" sibTransId="{FB7BA787-7195-49DD-A370-47C87D0E39EE}"/>
    <dgm:cxn modelId="{C374D4C7-DF08-477E-BA16-81EC9867E5F8}" type="presOf" srcId="{17FD97FC-A88E-4A18-89C9-1676F2C30528}" destId="{DDFE83D4-6F6D-404F-8E9E-B7B592D86E6E}" srcOrd="0" destOrd="0" presId="urn:microsoft.com/office/officeart/2005/8/layout/vList5"/>
    <dgm:cxn modelId="{C0B377FC-6DB2-4296-9011-A42932C0C44D}" type="presParOf" srcId="{BAC91F44-EDF5-4B0C-9330-901DA3F995E5}" destId="{78BDA7BB-E8AB-4207-B7F7-36333DC7119A}" srcOrd="0" destOrd="0" presId="urn:microsoft.com/office/officeart/2005/8/layout/vList5"/>
    <dgm:cxn modelId="{01B8871A-736A-4012-B8D4-274EA23375AC}" type="presParOf" srcId="{78BDA7BB-E8AB-4207-B7F7-36333DC7119A}" destId="{7CFB5922-B171-4F1D-BC03-6D7C02237F88}" srcOrd="0" destOrd="0" presId="urn:microsoft.com/office/officeart/2005/8/layout/vList5"/>
    <dgm:cxn modelId="{CA032197-E2E3-4235-8B35-A8A0CC2548C8}" type="presParOf" srcId="{78BDA7BB-E8AB-4207-B7F7-36333DC7119A}" destId="{0B74088D-217C-479B-8BFA-C1B22E28387F}" srcOrd="1" destOrd="0" presId="urn:microsoft.com/office/officeart/2005/8/layout/vList5"/>
    <dgm:cxn modelId="{3FFB6329-9971-4F25-B0AE-840B367A9E21}" type="presParOf" srcId="{BAC91F44-EDF5-4B0C-9330-901DA3F995E5}" destId="{65ED4125-E017-45FC-BFEC-CC9FAF52BD61}" srcOrd="1" destOrd="0" presId="urn:microsoft.com/office/officeart/2005/8/layout/vList5"/>
    <dgm:cxn modelId="{3C2F7D1D-7A10-45D5-AB9D-055EDFC6927B}" type="presParOf" srcId="{BAC91F44-EDF5-4B0C-9330-901DA3F995E5}" destId="{B1F7647C-B0E0-4E55-BD5C-14217A500F7C}" srcOrd="2" destOrd="0" presId="urn:microsoft.com/office/officeart/2005/8/layout/vList5"/>
    <dgm:cxn modelId="{F2C60E0B-BE61-4D8A-9032-6634D6A32840}" type="presParOf" srcId="{B1F7647C-B0E0-4E55-BD5C-14217A500F7C}" destId="{B5F2454D-6A6A-4A4C-8AF7-0E0FD422B1A1}" srcOrd="0" destOrd="0" presId="urn:microsoft.com/office/officeart/2005/8/layout/vList5"/>
    <dgm:cxn modelId="{25588D76-D323-48E8-B98B-5BD3A89FED6D}" type="presParOf" srcId="{B1F7647C-B0E0-4E55-BD5C-14217A500F7C}" destId="{C786ACB8-7EC0-4056-AD84-9197587C0E24}" srcOrd="1" destOrd="0" presId="urn:microsoft.com/office/officeart/2005/8/layout/vList5"/>
    <dgm:cxn modelId="{57C47D5C-02FD-49D4-8244-FF204180583A}" type="presParOf" srcId="{BAC91F44-EDF5-4B0C-9330-901DA3F995E5}" destId="{0A9E4CC4-2477-40F1-BD0D-90E2FC3095DE}" srcOrd="3" destOrd="0" presId="urn:microsoft.com/office/officeart/2005/8/layout/vList5"/>
    <dgm:cxn modelId="{2E41645E-9C25-40AB-A786-6495088D95AC}" type="presParOf" srcId="{BAC91F44-EDF5-4B0C-9330-901DA3F995E5}" destId="{F53D6A38-9463-46CF-9111-B1F913D4F1A6}" srcOrd="4" destOrd="0" presId="urn:microsoft.com/office/officeart/2005/8/layout/vList5"/>
    <dgm:cxn modelId="{94980930-35F5-4A90-A2AF-8B61E35EE29D}" type="presParOf" srcId="{F53D6A38-9463-46CF-9111-B1F913D4F1A6}" destId="{DDFE83D4-6F6D-404F-8E9E-B7B592D86E6E}" srcOrd="0" destOrd="0" presId="urn:microsoft.com/office/officeart/2005/8/layout/vList5"/>
    <dgm:cxn modelId="{DC51C2E8-2589-4522-8248-9E699A88B257}" type="presParOf" srcId="{BAC91F44-EDF5-4B0C-9330-901DA3F995E5}" destId="{4DB97F05-D9D6-4BE0-9037-C4BA12A6D089}" srcOrd="5" destOrd="0" presId="urn:microsoft.com/office/officeart/2005/8/layout/vList5"/>
    <dgm:cxn modelId="{D25D41D6-C9C0-4B7E-B7DC-AC2937781A55}" type="presParOf" srcId="{BAC91F44-EDF5-4B0C-9330-901DA3F995E5}" destId="{F4C16182-7D26-47EC-8663-281D19EE7265}" srcOrd="6" destOrd="0" presId="urn:microsoft.com/office/officeart/2005/8/layout/vList5"/>
    <dgm:cxn modelId="{3A87C774-2C17-4D10-AF36-EB2F6103F14C}" type="presParOf" srcId="{F4C16182-7D26-47EC-8663-281D19EE7265}" destId="{DF17E3C7-125A-4130-8F2A-12DFF74BB31F}"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8EE097-9CC7-4C20-A2E6-23B2A96DF8EA}">
      <dsp:nvSpPr>
        <dsp:cNvPr id="0" name=""/>
        <dsp:cNvSpPr/>
      </dsp:nvSpPr>
      <dsp:spPr>
        <a:xfrm>
          <a:off x="0" y="117263"/>
          <a:ext cx="9385933" cy="17671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8453" tIns="687324" rIns="728453" bIns="128016" numCol="1" spcCol="1270" anchor="t" anchorCtr="0">
          <a:noAutofit/>
        </a:bodyPr>
        <a:lstStyle/>
        <a:p>
          <a:pPr marL="285750" lvl="1" indent="-285750" algn="l" defTabSz="1466850">
            <a:lnSpc>
              <a:spcPct val="90000"/>
            </a:lnSpc>
            <a:spcBef>
              <a:spcPct val="0"/>
            </a:spcBef>
            <a:spcAft>
              <a:spcPct val="15000"/>
            </a:spcAft>
            <a:buNone/>
          </a:pPr>
          <a:r>
            <a:rPr lang="en-US"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a:t>
          </a: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Organizations are seeking more authentic (and hence more effective) training experiences for their employees by using real business problems to advance employee learning.</a:t>
          </a:r>
          <a:endParaRPr lang="en-CA"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0" y="117263"/>
        <a:ext cx="9385933" cy="1767150"/>
      </dsp:txXfrm>
    </dsp:sp>
    <dsp:sp modelId="{11091FE4-B5E6-44F2-8F3E-DFAD1DEA6B1E}">
      <dsp:nvSpPr>
        <dsp:cNvPr id="0" name=""/>
        <dsp:cNvSpPr/>
      </dsp:nvSpPr>
      <dsp:spPr>
        <a:xfrm>
          <a:off x="469296" y="20218"/>
          <a:ext cx="6570153" cy="58412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336" tIns="0" rIns="248336" bIns="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rgbClr val="C00000"/>
              </a:solidFill>
              <a:latin typeface="Times New Roman" panose="02020603050405020304" pitchFamily="18" charset="0"/>
              <a:cs typeface="Times New Roman" panose="02020603050405020304" pitchFamily="18" charset="0"/>
            </a:rPr>
            <a:t>Integration of Performance and Training</a:t>
          </a:r>
          <a:endParaRPr lang="en-CA" sz="2400" b="1" kern="1200" dirty="0">
            <a:solidFill>
              <a:srgbClr val="C00000"/>
            </a:solidFill>
            <a:latin typeface="Times New Roman" panose="02020603050405020304" pitchFamily="18" charset="0"/>
            <a:cs typeface="Times New Roman" panose="02020603050405020304" pitchFamily="18" charset="0"/>
          </a:endParaRPr>
        </a:p>
      </dsp:txBody>
      <dsp:txXfrm>
        <a:off x="497811" y="48733"/>
        <a:ext cx="6513123" cy="527095"/>
      </dsp:txXfrm>
    </dsp:sp>
    <dsp:sp modelId="{0D69F277-A311-4C68-A58F-08923DEDCAE5}">
      <dsp:nvSpPr>
        <dsp:cNvPr id="0" name=""/>
        <dsp:cNvSpPr/>
      </dsp:nvSpPr>
      <dsp:spPr>
        <a:xfrm>
          <a:off x="0" y="2312904"/>
          <a:ext cx="9385933" cy="2130975"/>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8453" tIns="687324" rIns="728453" bIns="170688" numCol="1" spcCol="1270" anchor="t" anchorCtr="0">
          <a:noAutofit/>
        </a:bodyPr>
        <a:lstStyle/>
        <a:p>
          <a:pPr marL="285750" lvl="1" indent="-285750" algn="l" defTabSz="1466850">
            <a:lnSpc>
              <a:spcPct val="90000"/>
            </a:lnSpc>
            <a:spcBef>
              <a:spcPct val="0"/>
            </a:spcBef>
            <a:spcAft>
              <a:spcPct val="15000"/>
            </a:spcAft>
            <a:buNone/>
          </a:pPr>
          <a:r>
            <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some organizations have created </a:t>
          </a: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a position entitled chief learning officer (CLO) or chief knowledge officer (CKO). The CLO is a leader who designs knowledge through training for individual employees and the organization. </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0" y="2312904"/>
        <a:ext cx="9385933" cy="2130975"/>
      </dsp:txXfrm>
    </dsp:sp>
    <dsp:sp modelId="{C6F875A9-5140-43E1-B00D-3058E4D0117E}">
      <dsp:nvSpPr>
        <dsp:cNvPr id="0" name=""/>
        <dsp:cNvSpPr/>
      </dsp:nvSpPr>
      <dsp:spPr>
        <a:xfrm>
          <a:off x="469296" y="2062613"/>
          <a:ext cx="6570153" cy="737370"/>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336" tIns="0" rIns="248336" bIns="0" numCol="1" spcCol="1270" anchor="ctr" anchorCtr="0">
          <a:noAutofit/>
        </a:bodyPr>
        <a:lstStyle/>
        <a:p>
          <a:pPr marL="0" lvl="0" indent="0" algn="l"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Chief Learning Officers</a:t>
          </a:r>
        </a:p>
      </dsp:txBody>
      <dsp:txXfrm>
        <a:off x="505291" y="2098608"/>
        <a:ext cx="6498163" cy="6653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AFEA6-184F-498A-8FA0-0E474FAEC045}">
      <dsp:nvSpPr>
        <dsp:cNvPr id="0" name=""/>
        <dsp:cNvSpPr/>
      </dsp:nvSpPr>
      <dsp:spPr>
        <a:xfrm>
          <a:off x="3664488" y="0"/>
          <a:ext cx="5496733" cy="1089208"/>
        </a:xfrm>
        <a:prstGeom prst="rightArrow">
          <a:avLst>
            <a:gd name="adj1" fmla="val 75000"/>
            <a:gd name="adj2" fmla="val 5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Times New Roman" panose="02020603050405020304" pitchFamily="18" charset="0"/>
              <a:cs typeface="Times New Roman" panose="02020603050405020304" pitchFamily="18" charset="0"/>
            </a:rPr>
            <a:t>Learners must possess basic skills, such as fundamental reading and math proficiency, and sufficient cognitive abilities.</a:t>
          </a:r>
          <a:endParaRPr lang="en-CA" sz="1400" kern="1200" dirty="0">
            <a:latin typeface="Times New Roman" panose="02020603050405020304" pitchFamily="18" charset="0"/>
            <a:cs typeface="Times New Roman" panose="02020603050405020304" pitchFamily="18" charset="0"/>
          </a:endParaRPr>
        </a:p>
        <a:p>
          <a:pPr marL="114300" lvl="1" indent="-114300" algn="l" defTabSz="622300">
            <a:lnSpc>
              <a:spcPct val="90000"/>
            </a:lnSpc>
            <a:spcBef>
              <a:spcPct val="0"/>
            </a:spcBef>
            <a:spcAft>
              <a:spcPct val="15000"/>
            </a:spcAft>
            <a:buChar char="•"/>
          </a:pPr>
          <a:r>
            <a:rPr lang="en-US" sz="1400" kern="1200" dirty="0">
              <a:latin typeface="Times New Roman" panose="02020603050405020304" pitchFamily="18" charset="0"/>
              <a:cs typeface="Times New Roman" panose="02020603050405020304" pitchFamily="18" charset="0"/>
            </a:rPr>
            <a:t> Companies may discover that some workers lack the requisite skills to comprehend their </a:t>
          </a:r>
          <a:r>
            <a:rPr lang="en-CA" sz="1400" kern="1200" dirty="0">
              <a:latin typeface="Times New Roman" panose="02020603050405020304" pitchFamily="18" charset="0"/>
              <a:cs typeface="Times New Roman" panose="02020603050405020304" pitchFamily="18" charset="0"/>
            </a:rPr>
            <a:t>training effectively. </a:t>
          </a:r>
        </a:p>
      </dsp:txBody>
      <dsp:txXfrm>
        <a:off x="3664488" y="136151"/>
        <a:ext cx="5088280" cy="816906"/>
      </dsp:txXfrm>
    </dsp:sp>
    <dsp:sp modelId="{A5848674-E9E0-4B47-B3C0-1B221C1AD186}">
      <dsp:nvSpPr>
        <dsp:cNvPr id="0" name=""/>
        <dsp:cNvSpPr/>
      </dsp:nvSpPr>
      <dsp:spPr>
        <a:xfrm>
          <a:off x="0" y="0"/>
          <a:ext cx="3664488" cy="108920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CA" sz="1800" b="1" kern="1200" dirty="0">
              <a:solidFill>
                <a:srgbClr val="C00000"/>
              </a:solidFill>
              <a:latin typeface="Times New Roman" panose="02020603050405020304" pitchFamily="18" charset="0"/>
              <a:cs typeface="Times New Roman" panose="02020603050405020304" pitchFamily="18" charset="0"/>
            </a:rPr>
            <a:t>Ability to Learn</a:t>
          </a:r>
        </a:p>
      </dsp:txBody>
      <dsp:txXfrm>
        <a:off x="53171" y="53171"/>
        <a:ext cx="3558146" cy="982866"/>
      </dsp:txXfrm>
    </dsp:sp>
    <dsp:sp modelId="{DAC366BA-879C-439C-ABC1-F4CCB11F2F18}">
      <dsp:nvSpPr>
        <dsp:cNvPr id="0" name=""/>
        <dsp:cNvSpPr/>
      </dsp:nvSpPr>
      <dsp:spPr>
        <a:xfrm>
          <a:off x="3664488" y="1198129"/>
          <a:ext cx="5496733" cy="1089208"/>
        </a:xfrm>
        <a:prstGeom prst="rightArrow">
          <a:avLst>
            <a:gd name="adj1" fmla="val 75000"/>
            <a:gd name="adj2" fmla="val 50000"/>
          </a:avLst>
        </a:prstGeom>
        <a:solidFill>
          <a:schemeClr val="accent3">
            <a:tint val="40000"/>
            <a:alpha val="90000"/>
            <a:hueOff val="1014570"/>
            <a:satOff val="50000"/>
            <a:lumOff val="890"/>
            <a:alphaOff val="0"/>
          </a:schemeClr>
        </a:solidFill>
        <a:ln w="12700" cap="flat" cmpd="sng" algn="ctr">
          <a:solidFill>
            <a:schemeClr val="accent3">
              <a:tint val="40000"/>
              <a:alpha val="90000"/>
              <a:hueOff val="1014570"/>
              <a:satOff val="50000"/>
              <a:lumOff val="89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Times New Roman" panose="02020603050405020304" pitchFamily="18" charset="0"/>
              <a:cs typeface="Times New Roman" panose="02020603050405020304" pitchFamily="18" charset="0"/>
            </a:rPr>
            <a:t>A person’s desire to learn training content is referred to as “motivation to learn” and is influenced by multiple factors.</a:t>
          </a:r>
          <a:endParaRPr lang="en-CA" sz="1400" kern="1200" dirty="0">
            <a:latin typeface="Times New Roman" panose="02020603050405020304" pitchFamily="18" charset="0"/>
            <a:cs typeface="Times New Roman" panose="02020603050405020304" pitchFamily="18" charset="0"/>
          </a:endParaRPr>
        </a:p>
      </dsp:txBody>
      <dsp:txXfrm>
        <a:off x="3664488" y="1334280"/>
        <a:ext cx="5088280" cy="816906"/>
      </dsp:txXfrm>
    </dsp:sp>
    <dsp:sp modelId="{CA357674-AA03-44C3-966A-BC48DF9A016C}">
      <dsp:nvSpPr>
        <dsp:cNvPr id="0" name=""/>
        <dsp:cNvSpPr/>
      </dsp:nvSpPr>
      <dsp:spPr>
        <a:xfrm>
          <a:off x="0" y="1198129"/>
          <a:ext cx="3664488" cy="1089208"/>
        </a:xfrm>
        <a:prstGeom prst="round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CA" sz="1800" b="1" kern="1200" dirty="0">
              <a:solidFill>
                <a:srgbClr val="C00000"/>
              </a:solidFill>
              <a:latin typeface="Times New Roman" panose="02020603050405020304" pitchFamily="18" charset="0"/>
              <a:cs typeface="Times New Roman" panose="02020603050405020304" pitchFamily="18" charset="0"/>
            </a:rPr>
            <a:t>Motivation to Learn </a:t>
          </a:r>
        </a:p>
      </dsp:txBody>
      <dsp:txXfrm>
        <a:off x="53171" y="1251300"/>
        <a:ext cx="3558146" cy="982866"/>
      </dsp:txXfrm>
    </dsp:sp>
    <dsp:sp modelId="{6987A328-1188-4242-93C9-AD9569C08A73}">
      <dsp:nvSpPr>
        <dsp:cNvPr id="0" name=""/>
        <dsp:cNvSpPr/>
      </dsp:nvSpPr>
      <dsp:spPr>
        <a:xfrm>
          <a:off x="3664488" y="2396259"/>
          <a:ext cx="5496733" cy="1089208"/>
        </a:xfrm>
        <a:prstGeom prst="rightArrow">
          <a:avLst>
            <a:gd name="adj1" fmla="val 75000"/>
            <a:gd name="adj2" fmla="val 50000"/>
          </a:avLst>
        </a:prstGeom>
        <a:solidFill>
          <a:schemeClr val="accent3">
            <a:tint val="40000"/>
            <a:alpha val="90000"/>
            <a:hueOff val="2029141"/>
            <a:satOff val="100000"/>
            <a:lumOff val="1779"/>
            <a:alphaOff val="0"/>
          </a:schemeClr>
        </a:solidFill>
        <a:ln w="12700" cap="flat" cmpd="sng" algn="ctr">
          <a:solidFill>
            <a:schemeClr val="accent3">
              <a:tint val="40000"/>
              <a:alpha val="90000"/>
              <a:hueOff val="2029141"/>
              <a:satOff val="100000"/>
              <a:lumOff val="177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n-CA" sz="1400" kern="1200" dirty="0">
              <a:latin typeface="Times New Roman" panose="02020603050405020304" pitchFamily="18" charset="0"/>
              <a:cs typeface="Times New Roman" panose="02020603050405020304" pitchFamily="18" charset="0"/>
            </a:rPr>
            <a:t>Person’s belief </a:t>
          </a:r>
          <a:r>
            <a:rPr lang="en-US" sz="1400" kern="1200" dirty="0">
              <a:latin typeface="Times New Roman" panose="02020603050405020304" pitchFamily="18" charset="0"/>
              <a:cs typeface="Times New Roman" panose="02020603050405020304" pitchFamily="18" charset="0"/>
            </a:rPr>
            <a:t>that he or she can learn the </a:t>
          </a:r>
          <a:r>
            <a:rPr lang="en-CA" sz="1400" kern="1200" dirty="0">
              <a:latin typeface="Times New Roman" panose="02020603050405020304" pitchFamily="18" charset="0"/>
              <a:cs typeface="Times New Roman" panose="02020603050405020304" pitchFamily="18" charset="0"/>
            </a:rPr>
            <a:t>training program content.</a:t>
          </a:r>
        </a:p>
      </dsp:txBody>
      <dsp:txXfrm>
        <a:off x="3664488" y="2532410"/>
        <a:ext cx="5088280" cy="816906"/>
      </dsp:txXfrm>
    </dsp:sp>
    <dsp:sp modelId="{428377C7-0A35-442B-9FB9-42F91F6F88C8}">
      <dsp:nvSpPr>
        <dsp:cNvPr id="0" name=""/>
        <dsp:cNvSpPr/>
      </dsp:nvSpPr>
      <dsp:spPr>
        <a:xfrm>
          <a:off x="0" y="2396259"/>
          <a:ext cx="3664488" cy="1089208"/>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CA" sz="1800" b="1" kern="1200" dirty="0">
              <a:latin typeface="Times New Roman" panose="02020603050405020304" pitchFamily="18" charset="0"/>
              <a:cs typeface="Times New Roman" panose="02020603050405020304" pitchFamily="18" charset="0"/>
            </a:rPr>
            <a:t>Self-Efficacy Person’s belief </a:t>
          </a:r>
        </a:p>
      </dsp:txBody>
      <dsp:txXfrm>
        <a:off x="53171" y="2449430"/>
        <a:ext cx="3558146" cy="9828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D26B5C-241A-494D-AB12-795FD59C06A6}">
      <dsp:nvSpPr>
        <dsp:cNvPr id="0" name=""/>
        <dsp:cNvSpPr/>
      </dsp:nvSpPr>
      <dsp:spPr>
        <a:xfrm>
          <a:off x="1199" y="1136898"/>
          <a:ext cx="3207169" cy="1603584"/>
        </a:xfrm>
        <a:prstGeom prst="roundRect">
          <a:avLst>
            <a:gd name="adj" fmla="val 10000"/>
          </a:avLst>
        </a:prstGeom>
        <a:solidFill>
          <a:schemeClr val="accent2">
            <a:shade val="6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Active practice</a:t>
          </a:r>
        </a:p>
        <a:p>
          <a:pPr marL="0" lvl="0" indent="0" algn="ctr" defTabSz="10668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Performance of job-related tasks and duties by trainees during training.</a:t>
          </a:r>
        </a:p>
        <a:p>
          <a:pPr marL="0" lvl="0" indent="0" algn="ctr" defTabSz="1066800">
            <a:lnSpc>
              <a:spcPct val="90000"/>
            </a:lnSpc>
            <a:spcBef>
              <a:spcPct val="0"/>
            </a:spcBef>
            <a:spcAft>
              <a:spcPct val="35000"/>
            </a:spcAft>
            <a:buNone/>
          </a:pPr>
          <a:endParaRPr lang="en-CA" sz="1600" kern="1200" dirty="0">
            <a:latin typeface="Times New Roman" panose="02020603050405020304" pitchFamily="18" charset="0"/>
            <a:cs typeface="Times New Roman" panose="02020603050405020304" pitchFamily="18" charset="0"/>
          </a:endParaRPr>
        </a:p>
      </dsp:txBody>
      <dsp:txXfrm>
        <a:off x="48166" y="1183865"/>
        <a:ext cx="3113235" cy="1509650"/>
      </dsp:txXfrm>
    </dsp:sp>
    <dsp:sp modelId="{F6B2C67C-415E-4BC3-B440-F191BCB47B53}">
      <dsp:nvSpPr>
        <dsp:cNvPr id="0" name=""/>
        <dsp:cNvSpPr/>
      </dsp:nvSpPr>
      <dsp:spPr>
        <a:xfrm rot="19457599">
          <a:off x="3059875" y="1440438"/>
          <a:ext cx="1579856" cy="74443"/>
        </a:xfrm>
        <a:custGeom>
          <a:avLst/>
          <a:gdLst/>
          <a:ahLst/>
          <a:cxnLst/>
          <a:rect l="0" t="0" r="0" b="0"/>
          <a:pathLst>
            <a:path>
              <a:moveTo>
                <a:pt x="0" y="37221"/>
              </a:moveTo>
              <a:lnTo>
                <a:pt x="1579856" y="37221"/>
              </a:lnTo>
            </a:path>
          </a:pathLst>
        </a:cu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CA" sz="600" kern="1200">
            <a:latin typeface="Times New Roman" panose="02020603050405020304" pitchFamily="18" charset="0"/>
            <a:cs typeface="Times New Roman" panose="02020603050405020304" pitchFamily="18" charset="0"/>
          </a:endParaRPr>
        </a:p>
      </dsp:txBody>
      <dsp:txXfrm>
        <a:off x="3810307" y="1438163"/>
        <a:ext cx="78992" cy="78992"/>
      </dsp:txXfrm>
    </dsp:sp>
    <dsp:sp modelId="{C20B2540-42AD-469E-9523-0FF8397FA991}">
      <dsp:nvSpPr>
        <dsp:cNvPr id="0" name=""/>
        <dsp:cNvSpPr/>
      </dsp:nvSpPr>
      <dsp:spPr>
        <a:xfrm>
          <a:off x="4491237" y="214836"/>
          <a:ext cx="3207169" cy="1603584"/>
        </a:xfrm>
        <a:prstGeom prst="roundRect">
          <a:avLst>
            <a:gd name="adj" fmla="val 10000"/>
          </a:avLst>
        </a:prstGeom>
        <a:solidFill>
          <a:schemeClr val="accent2">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ea typeface="+mn-ea"/>
              <a:cs typeface="Times New Roman" panose="02020603050405020304" pitchFamily="18" charset="0"/>
            </a:rPr>
            <a:t>Spaced practice</a:t>
          </a:r>
        </a:p>
        <a:p>
          <a:pPr marL="0" lvl="0" indent="0" algn="ctr" defTabSz="1066800">
            <a:lnSpc>
              <a:spcPct val="90000"/>
            </a:lnSpc>
            <a:spcBef>
              <a:spcPct val="0"/>
            </a:spcBef>
            <a:spcAft>
              <a:spcPct val="35000"/>
            </a:spcAft>
            <a:buNone/>
          </a:pPr>
          <a:r>
            <a:rPr lang="en-US" sz="1600" kern="1200" dirty="0">
              <a:latin typeface="Times New Roman" panose="02020603050405020304" pitchFamily="18" charset="0"/>
              <a:ea typeface="+mn-ea"/>
              <a:cs typeface="Times New Roman" panose="02020603050405020304" pitchFamily="18" charset="0"/>
            </a:rPr>
            <a:t>is performed in several sessions spaced over a period of hours or days.</a:t>
          </a:r>
          <a:endParaRPr lang="en-CA" sz="1600" kern="1200" dirty="0">
            <a:latin typeface="Times New Roman" panose="02020603050405020304" pitchFamily="18" charset="0"/>
            <a:ea typeface="+mn-ea"/>
            <a:cs typeface="Times New Roman" panose="02020603050405020304" pitchFamily="18" charset="0"/>
          </a:endParaRPr>
        </a:p>
      </dsp:txBody>
      <dsp:txXfrm>
        <a:off x="4538204" y="261803"/>
        <a:ext cx="3113235" cy="1509650"/>
      </dsp:txXfrm>
    </dsp:sp>
    <dsp:sp modelId="{0FDC75EE-A510-475A-AAE2-C7E6B5038E1B}">
      <dsp:nvSpPr>
        <dsp:cNvPr id="0" name=""/>
        <dsp:cNvSpPr/>
      </dsp:nvSpPr>
      <dsp:spPr>
        <a:xfrm rot="2142401">
          <a:off x="3059875" y="2362499"/>
          <a:ext cx="1579856" cy="74443"/>
        </a:xfrm>
        <a:custGeom>
          <a:avLst/>
          <a:gdLst/>
          <a:ahLst/>
          <a:cxnLst/>
          <a:rect l="0" t="0" r="0" b="0"/>
          <a:pathLst>
            <a:path>
              <a:moveTo>
                <a:pt x="0" y="37221"/>
              </a:moveTo>
              <a:lnTo>
                <a:pt x="1579856" y="37221"/>
              </a:lnTo>
            </a:path>
          </a:pathLst>
        </a:cu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CA" sz="600" kern="1200">
            <a:latin typeface="Times New Roman" panose="02020603050405020304" pitchFamily="18" charset="0"/>
            <a:cs typeface="Times New Roman" panose="02020603050405020304" pitchFamily="18" charset="0"/>
          </a:endParaRPr>
        </a:p>
      </dsp:txBody>
      <dsp:txXfrm>
        <a:off x="3810307" y="2360224"/>
        <a:ext cx="78992" cy="78992"/>
      </dsp:txXfrm>
    </dsp:sp>
    <dsp:sp modelId="{4A2BDC7F-EDF1-435A-91FE-7EEFA77C9562}">
      <dsp:nvSpPr>
        <dsp:cNvPr id="0" name=""/>
        <dsp:cNvSpPr/>
      </dsp:nvSpPr>
      <dsp:spPr>
        <a:xfrm>
          <a:off x="4491237" y="2058959"/>
          <a:ext cx="3207169" cy="1603584"/>
        </a:xfrm>
        <a:prstGeom prst="roundRect">
          <a:avLst>
            <a:gd name="adj" fmla="val 10000"/>
          </a:avLst>
        </a:prstGeom>
        <a:solidFill>
          <a:schemeClr val="accent2">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Massed practice</a:t>
          </a:r>
        </a:p>
        <a:p>
          <a:pPr marL="0" lvl="0" indent="0" algn="ctr" defTabSz="1066800">
            <a:lnSpc>
              <a:spcPct val="90000"/>
            </a:lnSpc>
            <a:spcBef>
              <a:spcPct val="0"/>
            </a:spcBef>
            <a:spcAft>
              <a:spcPct val="35000"/>
            </a:spcAft>
            <a:buNone/>
          </a:pPr>
          <a:r>
            <a:rPr lang="en-CA" sz="1600" kern="1200" dirty="0">
              <a:latin typeface="Times New Roman" panose="02020603050405020304" pitchFamily="18" charset="0"/>
              <a:cs typeface="Times New Roman" panose="02020603050405020304" pitchFamily="18" charset="0"/>
            </a:rPr>
            <a:t> </a:t>
          </a:r>
          <a:r>
            <a:rPr lang="en-US" sz="1600" kern="1200" dirty="0">
              <a:latin typeface="Times New Roman" panose="02020603050405020304" pitchFamily="18" charset="0"/>
              <a:cs typeface="Times New Roman" panose="02020603050405020304" pitchFamily="18" charset="0"/>
            </a:rPr>
            <a:t>is performed all at once.</a:t>
          </a:r>
          <a:endParaRPr lang="en-CA" sz="1600" kern="1200" dirty="0">
            <a:latin typeface="Times New Roman" panose="02020603050405020304" pitchFamily="18" charset="0"/>
            <a:cs typeface="Times New Roman" panose="02020603050405020304" pitchFamily="18" charset="0"/>
          </a:endParaRPr>
        </a:p>
      </dsp:txBody>
      <dsp:txXfrm>
        <a:off x="4538204" y="2105926"/>
        <a:ext cx="3113235" cy="15096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9C5DD-AB31-45EE-83D1-D581E631C687}">
      <dsp:nvSpPr>
        <dsp:cNvPr id="0" name=""/>
        <dsp:cNvSpPr/>
      </dsp:nvSpPr>
      <dsp:spPr>
        <a:xfrm>
          <a:off x="437143" y="0"/>
          <a:ext cx="654128" cy="654128"/>
        </a:xfrm>
        <a:prstGeom prst="ellipse">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87E7245F-BFF8-4692-B218-95E8EB692958}">
      <dsp:nvSpPr>
        <dsp:cNvPr id="0" name=""/>
        <dsp:cNvSpPr/>
      </dsp:nvSpPr>
      <dsp:spPr>
        <a:xfrm>
          <a:off x="502555" y="65412"/>
          <a:ext cx="523302" cy="523302"/>
        </a:xfrm>
        <a:prstGeom prst="chord">
          <a:avLst>
            <a:gd name="adj1" fmla="val 1168272"/>
            <a:gd name="adj2" fmla="val 9631728"/>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F5BBA45A-1C74-4444-B19C-B683CF47CA71}">
      <dsp:nvSpPr>
        <dsp:cNvPr id="0" name=""/>
        <dsp:cNvSpPr/>
      </dsp:nvSpPr>
      <dsp:spPr>
        <a:xfrm>
          <a:off x="802554" y="654128"/>
          <a:ext cx="2785114" cy="2752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l" defTabSz="889000">
            <a:lnSpc>
              <a:spcPct val="90000"/>
            </a:lnSpc>
            <a:spcBef>
              <a:spcPct val="0"/>
            </a:spcBef>
            <a:spcAft>
              <a:spcPct val="35000"/>
            </a:spcAft>
            <a:buNone/>
          </a:pPr>
          <a:r>
            <a:rPr lang="en-CA" sz="2000" kern="1200" dirty="0">
              <a:latin typeface="Times New Roman" panose="02020603050405020304" pitchFamily="18" charset="0"/>
              <a:cs typeface="Times New Roman" panose="02020603050405020304" pitchFamily="18" charset="0"/>
            </a:rPr>
            <a:t>Training that occurs through interactions and feedback among employees.</a:t>
          </a:r>
        </a:p>
      </dsp:txBody>
      <dsp:txXfrm>
        <a:off x="802554" y="654128"/>
        <a:ext cx="2785114" cy="2752788"/>
      </dsp:txXfrm>
    </dsp:sp>
    <dsp:sp modelId="{1B990506-7014-4C4B-B9A5-263718355400}">
      <dsp:nvSpPr>
        <dsp:cNvPr id="0" name=""/>
        <dsp:cNvSpPr/>
      </dsp:nvSpPr>
      <dsp:spPr>
        <a:xfrm>
          <a:off x="1027136" y="213566"/>
          <a:ext cx="2648359" cy="226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b" anchorCtr="0">
          <a:noAutofit/>
        </a:bodyPr>
        <a:lstStyle/>
        <a:p>
          <a:pPr marL="0" lvl="0" indent="0" algn="l"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Informal training</a:t>
          </a:r>
        </a:p>
      </dsp:txBody>
      <dsp:txXfrm>
        <a:off x="1027136" y="213566"/>
        <a:ext cx="2648359" cy="226995"/>
      </dsp:txXfrm>
    </dsp:sp>
    <dsp:sp modelId="{953995CA-B920-4DE4-8D2B-7C53D93B64AD}">
      <dsp:nvSpPr>
        <dsp:cNvPr id="0" name=""/>
        <dsp:cNvSpPr/>
      </dsp:nvSpPr>
      <dsp:spPr>
        <a:xfrm>
          <a:off x="3723946" y="0"/>
          <a:ext cx="654128" cy="654128"/>
        </a:xfrm>
        <a:prstGeom prst="ellipse">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8F37B73-1ED9-4098-AD6F-F909277C90C8}">
      <dsp:nvSpPr>
        <dsp:cNvPr id="0" name=""/>
        <dsp:cNvSpPr/>
      </dsp:nvSpPr>
      <dsp:spPr>
        <a:xfrm>
          <a:off x="3789358" y="65412"/>
          <a:ext cx="523302" cy="523302"/>
        </a:xfrm>
        <a:prstGeom prst="chord">
          <a:avLst>
            <a:gd name="adj1" fmla="val 20431728"/>
            <a:gd name="adj2" fmla="val 11968272"/>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5790F80E-2D2E-4634-AB5C-C7E819827618}">
      <dsp:nvSpPr>
        <dsp:cNvPr id="0" name=""/>
        <dsp:cNvSpPr/>
      </dsp:nvSpPr>
      <dsp:spPr>
        <a:xfrm>
          <a:off x="4441802" y="654128"/>
          <a:ext cx="2080224" cy="2752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Training people to do more than one job</a:t>
          </a:r>
          <a:endParaRPr lang="en-CA" sz="2000" kern="1200" dirty="0">
            <a:latin typeface="Times New Roman" panose="02020603050405020304" pitchFamily="18" charset="0"/>
            <a:cs typeface="Times New Roman" panose="02020603050405020304" pitchFamily="18" charset="0"/>
          </a:endParaRPr>
        </a:p>
        <a:p>
          <a:pPr marL="0" lvl="0" indent="0" algn="l" defTabSz="889000">
            <a:lnSpc>
              <a:spcPct val="90000"/>
            </a:lnSpc>
            <a:spcBef>
              <a:spcPct val="0"/>
            </a:spcBef>
            <a:spcAft>
              <a:spcPct val="35000"/>
            </a:spcAft>
            <a:buNone/>
          </a:pPr>
          <a:endParaRPr lang="en-CA" sz="2000" kern="1200" dirty="0">
            <a:latin typeface="Times New Roman" panose="02020603050405020304" pitchFamily="18" charset="0"/>
            <a:cs typeface="Times New Roman" panose="02020603050405020304" pitchFamily="18" charset="0"/>
          </a:endParaRPr>
        </a:p>
      </dsp:txBody>
      <dsp:txXfrm>
        <a:off x="4441802" y="654128"/>
        <a:ext cx="2080224" cy="2752788"/>
      </dsp:txXfrm>
    </dsp:sp>
    <dsp:sp modelId="{F302D56D-22CF-483C-95E9-C57566C7AB0C}">
      <dsp:nvSpPr>
        <dsp:cNvPr id="0" name=""/>
        <dsp:cNvSpPr/>
      </dsp:nvSpPr>
      <dsp:spPr>
        <a:xfrm>
          <a:off x="4353735" y="122635"/>
          <a:ext cx="2256360" cy="408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b" anchorCtr="0">
          <a:noAutofit/>
        </a:bodyPr>
        <a:lstStyle/>
        <a:p>
          <a:pPr marL="0" lvl="0" indent="0" algn="l" defTabSz="1066800">
            <a:lnSpc>
              <a:spcPct val="90000"/>
            </a:lnSpc>
            <a:spcBef>
              <a:spcPct val="0"/>
            </a:spcBef>
            <a:spcAft>
              <a:spcPct val="35000"/>
            </a:spcAft>
            <a:buNone/>
          </a:pPr>
          <a:r>
            <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Cross Training</a:t>
          </a:r>
        </a:p>
      </dsp:txBody>
      <dsp:txXfrm>
        <a:off x="4353735" y="122635"/>
        <a:ext cx="2256360" cy="408856"/>
      </dsp:txXfrm>
    </dsp:sp>
    <dsp:sp modelId="{7E6A705E-CEA0-42BF-9231-B118CF8590A8}">
      <dsp:nvSpPr>
        <dsp:cNvPr id="0" name=""/>
        <dsp:cNvSpPr/>
      </dsp:nvSpPr>
      <dsp:spPr>
        <a:xfrm>
          <a:off x="6746371" y="0"/>
          <a:ext cx="654128" cy="654128"/>
        </a:xfrm>
        <a:prstGeom prst="ellipse">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26EF9079-0FF2-4784-8C10-703AB5C45852}">
      <dsp:nvSpPr>
        <dsp:cNvPr id="0" name=""/>
        <dsp:cNvSpPr/>
      </dsp:nvSpPr>
      <dsp:spPr>
        <a:xfrm>
          <a:off x="6811784" y="65412"/>
          <a:ext cx="523302" cy="523302"/>
        </a:xfrm>
        <a:prstGeom prst="chord">
          <a:avLst>
            <a:gd name="adj1" fmla="val 16200000"/>
            <a:gd name="adj2" fmla="val 162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17D1A274-7F54-46FD-BC90-9ECD167786A3}">
      <dsp:nvSpPr>
        <dsp:cNvPr id="0" name=""/>
        <dsp:cNvSpPr/>
      </dsp:nvSpPr>
      <dsp:spPr>
        <a:xfrm>
          <a:off x="6751994" y="654128"/>
          <a:ext cx="3504692" cy="2752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The most common type of training ,because it is flexible and relevant to what employees do</a:t>
          </a:r>
          <a:endParaRPr lang="en-CA" sz="2000" kern="1200" dirty="0">
            <a:latin typeface="Times New Roman" panose="02020603050405020304" pitchFamily="18" charset="0"/>
            <a:cs typeface="Times New Roman" panose="02020603050405020304" pitchFamily="18" charset="0"/>
          </a:endParaRPr>
        </a:p>
        <a:p>
          <a:pPr marL="0" lvl="0" indent="0" algn="l" defTabSz="889000">
            <a:lnSpc>
              <a:spcPct val="90000"/>
            </a:lnSpc>
            <a:spcBef>
              <a:spcPct val="0"/>
            </a:spcBef>
            <a:spcAft>
              <a:spcPct val="35000"/>
            </a:spcAft>
            <a:buNone/>
          </a:pPr>
          <a:endParaRPr lang="en-CA" sz="2000" kern="1200" dirty="0">
            <a:latin typeface="Times New Roman" panose="02020603050405020304" pitchFamily="18" charset="0"/>
            <a:cs typeface="Times New Roman" panose="02020603050405020304" pitchFamily="18" charset="0"/>
          </a:endParaRPr>
        </a:p>
      </dsp:txBody>
      <dsp:txXfrm>
        <a:off x="6751994" y="654128"/>
        <a:ext cx="3504692" cy="2752788"/>
      </dsp:txXfrm>
    </dsp:sp>
    <dsp:sp modelId="{6FF30338-F8BD-4ADA-8232-551AD142D6D3}">
      <dsp:nvSpPr>
        <dsp:cNvPr id="0" name=""/>
        <dsp:cNvSpPr/>
      </dsp:nvSpPr>
      <dsp:spPr>
        <a:xfrm>
          <a:off x="7464160" y="0"/>
          <a:ext cx="3165309" cy="599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b" anchorCtr="0">
          <a:noAutofit/>
        </a:bodyPr>
        <a:lstStyle/>
        <a:p>
          <a:pPr marL="0" lvl="0" indent="0" algn="l"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On-the-Job Training</a:t>
          </a:r>
        </a:p>
      </dsp:txBody>
      <dsp:txXfrm>
        <a:off x="7464160" y="0"/>
        <a:ext cx="3165309" cy="59933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EA3C80-1D69-470F-AD1F-35F52CF232D9}">
      <dsp:nvSpPr>
        <dsp:cNvPr id="0" name=""/>
        <dsp:cNvSpPr/>
      </dsp:nvSpPr>
      <dsp:spPr>
        <a:xfrm>
          <a:off x="0" y="0"/>
          <a:ext cx="2712203" cy="2712203"/>
        </a:xfrm>
        <a:prstGeom prst="pie">
          <a:avLst>
            <a:gd name="adj1" fmla="val 5400000"/>
            <a:gd name="adj2" fmla="val 1620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D65AEB32-1D23-4DC4-9103-5C928F75F05D}">
      <dsp:nvSpPr>
        <dsp:cNvPr id="0" name=""/>
        <dsp:cNvSpPr/>
      </dsp:nvSpPr>
      <dsp:spPr>
        <a:xfrm>
          <a:off x="1356101" y="0"/>
          <a:ext cx="9412637" cy="2712203"/>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Outsourcing of Training</a:t>
          </a:r>
        </a:p>
      </dsp:txBody>
      <dsp:txXfrm>
        <a:off x="1356101" y="0"/>
        <a:ext cx="9412637" cy="813662"/>
      </dsp:txXfrm>
    </dsp:sp>
    <dsp:sp modelId="{0C86C839-8B67-46B8-A125-58B8C9B1D8C9}">
      <dsp:nvSpPr>
        <dsp:cNvPr id="0" name=""/>
        <dsp:cNvSpPr/>
      </dsp:nvSpPr>
      <dsp:spPr>
        <a:xfrm>
          <a:off x="474636" y="813662"/>
          <a:ext cx="1762930" cy="1762930"/>
        </a:xfrm>
        <a:prstGeom prst="pie">
          <a:avLst>
            <a:gd name="adj1" fmla="val 5400000"/>
            <a:gd name="adj2" fmla="val 162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D5BEEDD2-A7DC-4018-A896-7BEE7B606A3B}">
      <dsp:nvSpPr>
        <dsp:cNvPr id="0" name=""/>
        <dsp:cNvSpPr/>
      </dsp:nvSpPr>
      <dsp:spPr>
        <a:xfrm>
          <a:off x="1356101" y="813662"/>
          <a:ext cx="9412637" cy="176293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Government-Supported Job Training </a:t>
          </a:r>
        </a:p>
      </dsp:txBody>
      <dsp:txXfrm>
        <a:off x="1356101" y="813662"/>
        <a:ext cx="9412637" cy="813659"/>
      </dsp:txXfrm>
    </dsp:sp>
    <dsp:sp modelId="{FF387487-1682-4D13-A49B-E05FADAFECFA}">
      <dsp:nvSpPr>
        <dsp:cNvPr id="0" name=""/>
        <dsp:cNvSpPr/>
      </dsp:nvSpPr>
      <dsp:spPr>
        <a:xfrm>
          <a:off x="949271" y="1627322"/>
          <a:ext cx="813660" cy="813660"/>
        </a:xfrm>
        <a:prstGeom prst="pie">
          <a:avLst>
            <a:gd name="adj1" fmla="val 5400000"/>
            <a:gd name="adj2" fmla="val 162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CC2537A5-A350-4ED8-8E9C-E39D949835C3}">
      <dsp:nvSpPr>
        <dsp:cNvPr id="0" name=""/>
        <dsp:cNvSpPr/>
      </dsp:nvSpPr>
      <dsp:spPr>
        <a:xfrm>
          <a:off x="1356101" y="1627322"/>
          <a:ext cx="9412637" cy="81366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Educational Assistance Programs </a:t>
          </a:r>
        </a:p>
      </dsp:txBody>
      <dsp:txXfrm>
        <a:off x="1356101" y="1627322"/>
        <a:ext cx="9412637" cy="8136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EE0493-9E2A-4C67-A7A3-BAF90B26EED2}">
      <dsp:nvSpPr>
        <dsp:cNvPr id="0" name=""/>
        <dsp:cNvSpPr/>
      </dsp:nvSpPr>
      <dsp:spPr>
        <a:xfrm>
          <a:off x="0" y="588474"/>
          <a:ext cx="2636054" cy="1387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C00000"/>
              </a:solidFill>
              <a:latin typeface="Times New Roman" panose="02020603050405020304" pitchFamily="18" charset="0"/>
              <a:cs typeface="Times New Roman" panose="02020603050405020304" pitchFamily="18" charset="0"/>
            </a:rPr>
            <a:t>Cooperative Training</a:t>
          </a:r>
        </a:p>
      </dsp:txBody>
      <dsp:txXfrm>
        <a:off x="0" y="588474"/>
        <a:ext cx="2636054" cy="1387321"/>
      </dsp:txXfrm>
    </dsp:sp>
    <dsp:sp modelId="{099C49F3-265C-4036-A8D0-DFA5B1104DE7}">
      <dsp:nvSpPr>
        <dsp:cNvPr id="0" name=""/>
        <dsp:cNvSpPr/>
      </dsp:nvSpPr>
      <dsp:spPr>
        <a:xfrm>
          <a:off x="2636054" y="638634"/>
          <a:ext cx="527210" cy="1287000"/>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A441CD-7745-4FEA-8A95-95FF0A748DA1}">
      <dsp:nvSpPr>
        <dsp:cNvPr id="0" name=""/>
        <dsp:cNvSpPr/>
      </dsp:nvSpPr>
      <dsp:spPr>
        <a:xfrm>
          <a:off x="3374149" y="638634"/>
          <a:ext cx="7170068" cy="128700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285750" lvl="1" indent="-285750" algn="l" defTabSz="1466850">
            <a:lnSpc>
              <a:spcPct val="90000"/>
            </a:lnSpc>
            <a:spcBef>
              <a:spcPct val="0"/>
            </a:spcBef>
            <a:spcAft>
              <a:spcPct val="15000"/>
            </a:spcAft>
            <a:buChar char="•"/>
          </a:pPr>
          <a:r>
            <a:rPr lang="en-US"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Cooperative training approaches mix classroom form, generally referred to as school-to-work transition, helps individuals move into jobs while still in school or on completion of formal schooling. Such efforts may be arranged with high schools or with community colleges.</a:t>
          </a:r>
          <a:endParaRPr lang="en-CA"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3374149" y="638634"/>
        <a:ext cx="7170068" cy="1287000"/>
      </dsp:txXfrm>
    </dsp:sp>
    <dsp:sp modelId="{C35CF503-33BC-48C4-89BA-28A2700D73CC}">
      <dsp:nvSpPr>
        <dsp:cNvPr id="0" name=""/>
        <dsp:cNvSpPr/>
      </dsp:nvSpPr>
      <dsp:spPr>
        <a:xfrm>
          <a:off x="0" y="2209795"/>
          <a:ext cx="2636054" cy="1729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Instructor-Led Classroom and Conference Training</a:t>
          </a:r>
          <a:br>
            <a:rPr lang="en-US" sz="2400" b="1" kern="1200" dirty="0">
              <a:latin typeface="Times New Roman" panose="02020603050405020304" pitchFamily="18" charset="0"/>
              <a:cs typeface="Times New Roman" panose="02020603050405020304" pitchFamily="18" charset="0"/>
            </a:rPr>
          </a:br>
          <a:endParaRPr lang="en-CA" sz="2400" b="1" kern="1200" dirty="0">
            <a:latin typeface="Times New Roman" panose="02020603050405020304" pitchFamily="18" charset="0"/>
            <a:cs typeface="Times New Roman" panose="02020603050405020304" pitchFamily="18" charset="0"/>
          </a:endParaRPr>
        </a:p>
      </dsp:txBody>
      <dsp:txXfrm>
        <a:off x="0" y="2209795"/>
        <a:ext cx="2636054" cy="1729406"/>
      </dsp:txXfrm>
    </dsp:sp>
    <dsp:sp modelId="{8E5BEAF2-EAA6-4AAA-8C3F-8AD8143EF07D}">
      <dsp:nvSpPr>
        <dsp:cNvPr id="0" name=""/>
        <dsp:cNvSpPr/>
      </dsp:nvSpPr>
      <dsp:spPr>
        <a:xfrm>
          <a:off x="2636054" y="2209795"/>
          <a:ext cx="527210" cy="1729406"/>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4AFD90-54A1-45B6-83C7-2BF55D9C2BE1}">
      <dsp:nvSpPr>
        <dsp:cNvPr id="0" name=""/>
        <dsp:cNvSpPr/>
      </dsp:nvSpPr>
      <dsp:spPr>
        <a:xfrm>
          <a:off x="3374149" y="2209795"/>
          <a:ext cx="7170068" cy="1729406"/>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CA" sz="1800" kern="1200" dirty="0"/>
            <a:t> Is </a:t>
          </a:r>
          <a:r>
            <a:rPr lang="en-US" sz="1800" kern="1200" dirty="0"/>
            <a:t>still the most prevalent approach to training. Employer-conducted short courses, lectures, and meetings usually consist of classroom training, whereas numerous employee development courses offered by professional organizations, trade associations, and educational institutions are examples of conference training. </a:t>
          </a:r>
          <a:endParaRPr lang="en-CA" sz="1800" kern="1200" dirty="0"/>
        </a:p>
      </dsp:txBody>
      <dsp:txXfrm>
        <a:off x="3374149" y="2209795"/>
        <a:ext cx="7170068" cy="172940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4088D-217C-479B-8BFA-C1B22E28387F}">
      <dsp:nvSpPr>
        <dsp:cNvPr id="0" name=""/>
        <dsp:cNvSpPr/>
      </dsp:nvSpPr>
      <dsp:spPr>
        <a:xfrm rot="5400000">
          <a:off x="6692556" y="-2846882"/>
          <a:ext cx="888077" cy="6715635"/>
        </a:xfrm>
        <a:prstGeom prst="round2Same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66850">
            <a:lnSpc>
              <a:spcPct val="90000"/>
            </a:lnSpc>
            <a:spcBef>
              <a:spcPct val="0"/>
            </a:spcBef>
            <a:spcAft>
              <a:spcPct val="15000"/>
            </a:spcAft>
            <a:buNone/>
          </a:pPr>
          <a:r>
            <a:rPr lang="en-US" sz="1800" b="1" kern="1200" dirty="0">
              <a:latin typeface="Times New Roman" panose="02020603050405020304" pitchFamily="18" charset="0"/>
              <a:ea typeface="+mn-ea"/>
              <a:cs typeface="Times New Roman" panose="02020603050405020304" pitchFamily="18" charset="0"/>
            </a:rPr>
            <a:t>  A growing number of college and university classes use some form of Internet-based course support. </a:t>
          </a:r>
          <a:endParaRPr lang="en-CA" sz="1800" b="1" kern="1200" dirty="0">
            <a:latin typeface="Times New Roman" panose="02020603050405020304" pitchFamily="18" charset="0"/>
            <a:ea typeface="+mn-ea"/>
            <a:cs typeface="Times New Roman" panose="02020603050405020304" pitchFamily="18" charset="0"/>
          </a:endParaRPr>
        </a:p>
      </dsp:txBody>
      <dsp:txXfrm rot="-5400000">
        <a:off x="3778777" y="110249"/>
        <a:ext cx="6672283" cy="801373"/>
      </dsp:txXfrm>
    </dsp:sp>
    <dsp:sp modelId="{7CFB5922-B171-4F1D-BC03-6D7C02237F88}">
      <dsp:nvSpPr>
        <dsp:cNvPr id="0" name=""/>
        <dsp:cNvSpPr/>
      </dsp:nvSpPr>
      <dsp:spPr>
        <a:xfrm>
          <a:off x="1232" y="1068"/>
          <a:ext cx="3777545" cy="101973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C00000"/>
              </a:solidFill>
              <a:latin typeface="Times New Roman" panose="02020603050405020304" pitchFamily="18" charset="0"/>
              <a:cs typeface="Times New Roman" panose="02020603050405020304" pitchFamily="18" charset="0"/>
            </a:rPr>
            <a:t>Distance Training/Learning </a:t>
          </a:r>
        </a:p>
      </dsp:txBody>
      <dsp:txXfrm>
        <a:off x="51011" y="50847"/>
        <a:ext cx="3677987" cy="920174"/>
      </dsp:txXfrm>
    </dsp:sp>
    <dsp:sp modelId="{C786ACB8-7EC0-4056-AD84-9197587C0E24}">
      <dsp:nvSpPr>
        <dsp:cNvPr id="0" name=""/>
        <dsp:cNvSpPr/>
      </dsp:nvSpPr>
      <dsp:spPr>
        <a:xfrm rot="5400000">
          <a:off x="6523547" y="-1765174"/>
          <a:ext cx="1160035" cy="6797280"/>
        </a:xfrm>
        <a:prstGeom prst="round2SameRect">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None/>
          </a:pPr>
          <a:r>
            <a:rPr lang="en-US" sz="1800" b="1" kern="1200" dirty="0">
              <a:solidFill>
                <a:schemeClr val="tx1"/>
              </a:solidFill>
              <a:latin typeface="Times New Roman" panose="02020603050405020304" pitchFamily="18" charset="0"/>
              <a:cs typeface="Times New Roman" panose="02020603050405020304" pitchFamily="18" charset="0"/>
            </a:rPr>
            <a:t>   Computer-supported simulations within organizational training can replicate the psychological and behavioral requirements of a task, often in addition to providing some amount of physical resemblance to the </a:t>
          </a:r>
          <a:r>
            <a:rPr lang="en-US" sz="1800" b="1" kern="1200" dirty="0">
              <a:solidFill>
                <a:schemeClr val="tx1"/>
              </a:solidFill>
              <a:latin typeface="Times New Roman" panose="02020603050405020304" pitchFamily="18" charset="0"/>
              <a:ea typeface="+mn-ea"/>
              <a:cs typeface="Times New Roman" panose="02020603050405020304" pitchFamily="18" charset="0"/>
            </a:rPr>
            <a:t>trainee’s</a:t>
          </a:r>
          <a:r>
            <a:rPr lang="en-US" sz="1800" b="1" kern="1200" dirty="0">
              <a:solidFill>
                <a:schemeClr val="tx1"/>
              </a:solidFill>
              <a:latin typeface="Times New Roman" panose="02020603050405020304" pitchFamily="18" charset="0"/>
              <a:cs typeface="Times New Roman" panose="02020603050405020304" pitchFamily="18" charset="0"/>
            </a:rPr>
            <a:t> work environment.</a:t>
          </a:r>
          <a:endParaRPr lang="en-CA" sz="1800" b="1" kern="1200" dirty="0">
            <a:solidFill>
              <a:schemeClr val="tx1"/>
            </a:solidFill>
            <a:latin typeface="Times New Roman" panose="02020603050405020304" pitchFamily="18" charset="0"/>
            <a:cs typeface="Times New Roman" panose="02020603050405020304" pitchFamily="18" charset="0"/>
          </a:endParaRPr>
        </a:p>
      </dsp:txBody>
      <dsp:txXfrm rot="-5400000">
        <a:off x="3704925" y="1110076"/>
        <a:ext cx="6740652" cy="1046779"/>
      </dsp:txXfrm>
    </dsp:sp>
    <dsp:sp modelId="{B5F2454D-6A6A-4A4C-8AF7-0E0FD422B1A1}">
      <dsp:nvSpPr>
        <dsp:cNvPr id="0" name=""/>
        <dsp:cNvSpPr/>
      </dsp:nvSpPr>
      <dsp:spPr>
        <a:xfrm>
          <a:off x="1232" y="1094263"/>
          <a:ext cx="3703692" cy="1078404"/>
        </a:xfrm>
        <a:prstGeom prst="roundRect">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C00000"/>
              </a:solidFill>
              <a:latin typeface="Times New Roman" panose="02020603050405020304" pitchFamily="18" charset="0"/>
              <a:cs typeface="Times New Roman" panose="02020603050405020304" pitchFamily="18" charset="0"/>
            </a:rPr>
            <a:t>Simulations and Training</a:t>
          </a:r>
        </a:p>
      </dsp:txBody>
      <dsp:txXfrm>
        <a:off x="53875" y="1146906"/>
        <a:ext cx="3598406" cy="973118"/>
      </dsp:txXfrm>
    </dsp:sp>
    <dsp:sp modelId="{DDFE83D4-6F6D-404F-8E9E-B7B592D86E6E}">
      <dsp:nvSpPr>
        <dsp:cNvPr id="0" name=""/>
        <dsp:cNvSpPr/>
      </dsp:nvSpPr>
      <dsp:spPr>
        <a:xfrm>
          <a:off x="1232" y="2296469"/>
          <a:ext cx="3532949" cy="1172940"/>
        </a:xfrm>
        <a:prstGeom prst="roundRect">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FF0000"/>
              </a:solidFill>
              <a:latin typeface="Times New Roman" panose="02020603050405020304" pitchFamily="18" charset="0"/>
              <a:cs typeface="Times New Roman" panose="02020603050405020304" pitchFamily="18" charset="0"/>
            </a:rPr>
            <a:t>Blended Learning</a:t>
          </a:r>
        </a:p>
      </dsp:txBody>
      <dsp:txXfrm>
        <a:off x="58490" y="2353727"/>
        <a:ext cx="3418433" cy="1058424"/>
      </dsp:txXfrm>
    </dsp:sp>
    <dsp:sp modelId="{DF17E3C7-125A-4130-8F2A-12DFF74BB31F}">
      <dsp:nvSpPr>
        <dsp:cNvPr id="0" name=""/>
        <dsp:cNvSpPr/>
      </dsp:nvSpPr>
      <dsp:spPr>
        <a:xfrm>
          <a:off x="3571680" y="2402842"/>
          <a:ext cx="6931757" cy="1087708"/>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CA" sz="1800" b="1" kern="1200" dirty="0">
              <a:solidFill>
                <a:schemeClr val="tx1"/>
              </a:solidFill>
              <a:latin typeface="Times New Roman" panose="02020603050405020304" pitchFamily="18" charset="0"/>
              <a:cs typeface="Times New Roman" panose="02020603050405020304" pitchFamily="18" charset="0"/>
            </a:rPr>
            <a:t>Learning approach that combines short, fast-paced, interactive computer-based lessons and teleconferencing with  traditional classroom  instruction and simulation.</a:t>
          </a:r>
          <a:r>
            <a:rPr lang="en-US" sz="1800" b="1" kern="1200" dirty="0">
              <a:solidFill>
                <a:schemeClr val="tx1"/>
              </a:solidFill>
              <a:latin typeface="Times New Roman" panose="02020603050405020304" pitchFamily="18" charset="0"/>
              <a:cs typeface="Times New Roman" panose="02020603050405020304" pitchFamily="18" charset="0"/>
            </a:rPr>
            <a:t>.</a:t>
          </a:r>
          <a:endParaRPr lang="en-CA" sz="1800" b="1" kern="1200" dirty="0">
            <a:solidFill>
              <a:schemeClr val="tx1"/>
            </a:solidFill>
            <a:latin typeface="Times New Roman" panose="02020603050405020304" pitchFamily="18" charset="0"/>
            <a:cs typeface="Times New Roman" panose="02020603050405020304" pitchFamily="18" charset="0"/>
          </a:endParaRPr>
        </a:p>
      </dsp:txBody>
      <dsp:txXfrm>
        <a:off x="3624778" y="2455940"/>
        <a:ext cx="6825561" cy="98151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2962700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22514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287012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98905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65974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25074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947658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134241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9781932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508268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351355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334050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932240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323005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73735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43850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705956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11263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81544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5.png"/><Relationship Id="rId2" Type="http://schemas.openxmlformats.org/officeDocument/2006/relationships/image" Target="../media/image31.png"/><Relationship Id="rId1" Type="http://schemas.openxmlformats.org/officeDocument/2006/relationships/slideLayout" Target="../slideLayouts/slideLayout14.xml"/><Relationship Id="rId6" Type="http://schemas.openxmlformats.org/officeDocument/2006/relationships/image" Target="../media/image34.png"/><Relationship Id="rId5" Type="http://schemas.openxmlformats.org/officeDocument/2006/relationships/image" Target="../media/image9.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41.png"/></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49.png"/></Relationships>
</file>

<file path=ppt/slides/_rels/slide41.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jpeg"/><Relationship Id="rId1" Type="http://schemas.openxmlformats.org/officeDocument/2006/relationships/slideLayout" Target="../slideLayouts/slideLayout15.xml"/><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06</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mc:AlternateContent xmlns:mc="http://schemas.openxmlformats.org/markup-compatibility/2006" xmlns:p14="http://schemas.microsoft.com/office/powerpoint/2010/main">
    <mc:Choice Requires="p14">
      <p:transition spd="slow" p14:dur="2000" advTm="11412"/>
    </mc:Choice>
    <mc:Fallback xmlns="">
      <p:transition spd="slow" advTm="1141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82641" y="2747886"/>
            <a:ext cx="6081229" cy="1200329"/>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Part3:Developing HRM</a:t>
            </a:r>
          </a:p>
          <a:p>
            <a:pPr algn="ctr"/>
            <a:r>
              <a:rPr lang="en-US" sz="3600" b="1" dirty="0">
                <a:solidFill>
                  <a:srgbClr val="00B0F0"/>
                </a:solidFill>
                <a:latin typeface="Times New Roman" panose="02020603050405020304" pitchFamily="18" charset="0"/>
                <a:cs typeface="Times New Roman" panose="02020603050405020304" pitchFamily="18" charset="0"/>
              </a:rPr>
              <a:t>Training Human Resources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06</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966"/>
    </mc:Choice>
    <mc:Fallback xmlns="">
      <p:transition spd="slow" advTm="329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54810" y="2639821"/>
            <a:ext cx="8702666"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training and discuss why a strategic approach is important.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Discuss the four phases of the training process.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Identify three types of analyses used to determine training needs.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different means of internal and external training delivery.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Describe the importance of e-learning as part of current training efforts.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Give an example for each of the four levels of training evaluation.</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4251"/>
    </mc:Choice>
    <mc:Fallback xmlns="">
      <p:transition spd="slow" advTm="7425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4505" y="17981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14505" y="2984470"/>
            <a:ext cx="5459647" cy="1631216"/>
          </a:xfrm>
          <a:prstGeom prst="rect">
            <a:avLst/>
          </a:prstGeom>
          <a:noFill/>
        </p:spPr>
        <p:txBody>
          <a:bodyPr wrap="square" rtlCol="0">
            <a:spAutoFit/>
          </a:bodyPr>
          <a:lstStyle/>
          <a:p>
            <a:pPr marL="342900" indent="-342900" algn="just">
              <a:buFont typeface="Courier New" panose="02070309020205020404" pitchFamily="49" charset="0"/>
              <a:buChar char="o"/>
            </a:pPr>
            <a:r>
              <a:rPr lang="en-US" sz="2000" b="1" dirty="0">
                <a:solidFill>
                  <a:srgbClr val="FF0000"/>
                </a:solidFill>
                <a:latin typeface="Times New Roman" panose="02020603050405020304" pitchFamily="18" charset="0"/>
                <a:cs typeface="Times New Roman" panose="02020603050405020304" pitchFamily="18" charset="0"/>
              </a:rPr>
              <a:t>Training</a:t>
            </a:r>
            <a:r>
              <a:rPr lang="en-US" sz="2000" b="1" dirty="0">
                <a:latin typeface="Times New Roman" panose="02020603050405020304" pitchFamily="18" charset="0"/>
                <a:cs typeface="Times New Roman" panose="02020603050405020304" pitchFamily="18" charset="0"/>
              </a:rPr>
              <a:t> is the process whereby people acquire capabilities to perform jobs. </a:t>
            </a:r>
          </a:p>
          <a:p>
            <a:pPr marL="342900" indent="-342900" algn="just">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Training provides employees with specific, identifiable knowledge and skills for use in their present jobs. </a:t>
            </a:r>
          </a:p>
        </p:txBody>
      </p:sp>
      <p:sp>
        <p:nvSpPr>
          <p:cNvPr id="7" name="Rounded Rectangle 12">
            <a:extLst>
              <a:ext uri="{FF2B5EF4-FFF2-40B4-BE49-F238E27FC236}">
                <a16:creationId xmlns:a16="http://schemas.microsoft.com/office/drawing/2014/main" id="{012075BB-BB8B-5E71-F65F-501B1991F101}"/>
              </a:ext>
            </a:extLst>
          </p:cNvPr>
          <p:cNvSpPr/>
          <p:nvPr/>
        </p:nvSpPr>
        <p:spPr>
          <a:xfrm>
            <a:off x="6286343" y="2992643"/>
            <a:ext cx="5080158" cy="1162050"/>
          </a:xfrm>
          <a:prstGeom prst="roundRect">
            <a:avLst>
              <a:gd name="adj" fmla="val 13114"/>
            </a:avLst>
          </a:prstGeom>
          <a:solidFill>
            <a:srgbClr val="FFFFFF"/>
          </a:solidFill>
          <a:ln w="33020">
            <a:solidFill>
              <a:srgbClr val="FF6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8" name="Rounded Rectangle 13">
            <a:extLst>
              <a:ext uri="{FF2B5EF4-FFF2-40B4-BE49-F238E27FC236}">
                <a16:creationId xmlns:a16="http://schemas.microsoft.com/office/drawing/2014/main" id="{461DB135-FDF7-5FF6-606A-CB311F39C6D8}"/>
              </a:ext>
            </a:extLst>
          </p:cNvPr>
          <p:cNvSpPr/>
          <p:nvPr/>
        </p:nvSpPr>
        <p:spPr>
          <a:xfrm>
            <a:off x="6476838" y="3221244"/>
            <a:ext cx="380990" cy="380999"/>
          </a:xfrm>
          <a:prstGeom prst="roundRect">
            <a:avLst>
              <a:gd name="adj" fmla="val 50000"/>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pic>
        <p:nvPicPr>
          <p:cNvPr id="9" name="Picture 8" descr="image.png">
            <a:extLst>
              <a:ext uri="{FF2B5EF4-FFF2-40B4-BE49-F238E27FC236}">
                <a16:creationId xmlns:a16="http://schemas.microsoft.com/office/drawing/2014/main" id="{FEC02CE0-C811-0519-980F-7A6B658C0BE2}"/>
              </a:ext>
            </a:extLst>
          </p:cNvPr>
          <p:cNvPicPr>
            <a:picLocks noChangeAspect="1"/>
          </p:cNvPicPr>
          <p:nvPr/>
        </p:nvPicPr>
        <p:blipFill>
          <a:blip r:embed="rId3">
            <a:alphaModFix/>
          </a:blip>
          <a:stretch>
            <a:fillRect/>
          </a:stretch>
        </p:blipFill>
        <p:spPr>
          <a:xfrm>
            <a:off x="6553036" y="3328876"/>
            <a:ext cx="228594" cy="165734"/>
          </a:xfrm>
          <a:prstGeom prst="rect">
            <a:avLst/>
          </a:prstGeom>
        </p:spPr>
      </p:pic>
      <p:sp>
        <p:nvSpPr>
          <p:cNvPr id="11" name="TextBox 10">
            <a:extLst>
              <a:ext uri="{FF2B5EF4-FFF2-40B4-BE49-F238E27FC236}">
                <a16:creationId xmlns:a16="http://schemas.microsoft.com/office/drawing/2014/main" id="{295544F9-ADE7-2DA4-EB34-72046E45AC0F}"/>
              </a:ext>
            </a:extLst>
          </p:cNvPr>
          <p:cNvSpPr txBox="1"/>
          <p:nvPr/>
        </p:nvSpPr>
        <p:spPr>
          <a:xfrm>
            <a:off x="6972125" y="3248623"/>
            <a:ext cx="1218539" cy="326243"/>
          </a:xfrm>
          <a:prstGeom prst="rect">
            <a:avLst/>
          </a:prstGeom>
          <a:noFill/>
        </p:spPr>
        <p:txBody>
          <a:bodyPr wrap="none" lIns="73152" tIns="54864" rIns="73152" bIns="54864" anchor="ctr">
            <a:spAutoFit/>
          </a:bodyPr>
          <a:lstStyle/>
          <a:p>
            <a:pPr algn="l">
              <a:spcBef>
                <a:spcPts val="0"/>
              </a:spcBef>
              <a:spcAft>
                <a:spcPts val="0"/>
              </a:spcAft>
            </a:pPr>
            <a:r>
              <a:rPr sz="1400" b="1" dirty="0">
                <a:solidFill>
                  <a:srgbClr val="1A237E"/>
                </a:solidFill>
                <a:latin typeface="Times New Roman" panose="02020603050405020304" pitchFamily="18" charset="0"/>
                <a:cs typeface="Times New Roman" panose="02020603050405020304" pitchFamily="18" charset="0"/>
              </a:rPr>
              <a:t>"Hard" Skills</a:t>
            </a:r>
          </a:p>
        </p:txBody>
      </p:sp>
      <p:sp>
        <p:nvSpPr>
          <p:cNvPr id="12" name="TextBox 11">
            <a:extLst>
              <a:ext uri="{FF2B5EF4-FFF2-40B4-BE49-F238E27FC236}">
                <a16:creationId xmlns:a16="http://schemas.microsoft.com/office/drawing/2014/main" id="{B38FDA02-375C-561F-400B-5692E1CF73B8}"/>
              </a:ext>
            </a:extLst>
          </p:cNvPr>
          <p:cNvSpPr txBox="1"/>
          <p:nvPr/>
        </p:nvSpPr>
        <p:spPr>
          <a:xfrm>
            <a:off x="6476838" y="3643155"/>
            <a:ext cx="4711622" cy="476284"/>
          </a:xfrm>
          <a:prstGeom prst="rect">
            <a:avLst/>
          </a:prstGeom>
          <a:noFill/>
        </p:spPr>
        <p:txBody>
          <a:bodyPr wrap="square" lIns="73152" tIns="54864" rIns="73152" bIns="54864" anchor="ctr">
            <a:spAutoFit/>
          </a:bodyPr>
          <a:lstStyle/>
          <a:p>
            <a:pPr algn="l">
              <a:lnSpc>
                <a:spcPts val="1430"/>
              </a:lnSpc>
              <a:spcBef>
                <a:spcPts val="0"/>
              </a:spcBef>
              <a:spcAft>
                <a:spcPts val="0"/>
              </a:spcAft>
            </a:pPr>
            <a:r>
              <a:rPr sz="1600" b="1" dirty="0">
                <a:solidFill>
                  <a:srgbClr val="555555"/>
                </a:solidFill>
                <a:latin typeface="Times New Roman" panose="02020603050405020304" pitchFamily="18" charset="0"/>
                <a:cs typeface="Times New Roman" panose="02020603050405020304" pitchFamily="18" charset="0"/>
              </a:rPr>
              <a:t>Teaching sales representatives how to use CRM and intranet resources</a:t>
            </a:r>
          </a:p>
        </p:txBody>
      </p:sp>
      <p:sp>
        <p:nvSpPr>
          <p:cNvPr id="13" name="Rounded Rectangle 17">
            <a:extLst>
              <a:ext uri="{FF2B5EF4-FFF2-40B4-BE49-F238E27FC236}">
                <a16:creationId xmlns:a16="http://schemas.microsoft.com/office/drawing/2014/main" id="{D69DC307-1227-B3C9-8F1B-07F2EC73F8AD}"/>
              </a:ext>
            </a:extLst>
          </p:cNvPr>
          <p:cNvSpPr/>
          <p:nvPr/>
        </p:nvSpPr>
        <p:spPr>
          <a:xfrm>
            <a:off x="6227807" y="4567418"/>
            <a:ext cx="5138694" cy="1371600"/>
          </a:xfrm>
          <a:prstGeom prst="roundRect">
            <a:avLst>
              <a:gd name="adj" fmla="val 11111"/>
            </a:avLst>
          </a:prstGeom>
          <a:solidFill>
            <a:srgbClr val="FFFFFF"/>
          </a:solidFill>
          <a:ln w="33020">
            <a:solidFill>
              <a:srgbClr val="00897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ounded Rectangle 18">
            <a:extLst>
              <a:ext uri="{FF2B5EF4-FFF2-40B4-BE49-F238E27FC236}">
                <a16:creationId xmlns:a16="http://schemas.microsoft.com/office/drawing/2014/main" id="{5D5CB1C5-F279-7BA8-8D32-5F332D3071DC}"/>
              </a:ext>
            </a:extLst>
          </p:cNvPr>
          <p:cNvSpPr/>
          <p:nvPr/>
        </p:nvSpPr>
        <p:spPr>
          <a:xfrm>
            <a:off x="6476838" y="4686521"/>
            <a:ext cx="380990" cy="380999"/>
          </a:xfrm>
          <a:prstGeom prst="roundRect">
            <a:avLst>
              <a:gd name="adj" fmla="val 50000"/>
            </a:avLst>
          </a:prstGeom>
          <a:solidFill>
            <a:srgbClr val="00897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pic>
        <p:nvPicPr>
          <p:cNvPr id="15" name="Picture 14" descr="image.png">
            <a:extLst>
              <a:ext uri="{FF2B5EF4-FFF2-40B4-BE49-F238E27FC236}">
                <a16:creationId xmlns:a16="http://schemas.microsoft.com/office/drawing/2014/main" id="{C8315B5C-17CD-5541-BBDD-4F0421A19BCB}"/>
              </a:ext>
            </a:extLst>
          </p:cNvPr>
          <p:cNvPicPr>
            <a:picLocks noChangeAspect="1"/>
          </p:cNvPicPr>
          <p:nvPr/>
        </p:nvPicPr>
        <p:blipFill>
          <a:blip r:embed="rId4">
            <a:alphaModFix/>
          </a:blip>
          <a:stretch>
            <a:fillRect/>
          </a:stretch>
        </p:blipFill>
        <p:spPr>
          <a:xfrm>
            <a:off x="6537538" y="4769951"/>
            <a:ext cx="228594" cy="177164"/>
          </a:xfrm>
          <a:prstGeom prst="rect">
            <a:avLst/>
          </a:prstGeom>
        </p:spPr>
      </p:pic>
      <p:sp>
        <p:nvSpPr>
          <p:cNvPr id="16" name="TextBox 15">
            <a:extLst>
              <a:ext uri="{FF2B5EF4-FFF2-40B4-BE49-F238E27FC236}">
                <a16:creationId xmlns:a16="http://schemas.microsoft.com/office/drawing/2014/main" id="{04F4608E-87C5-C1EE-86C2-3D7668EE03FA}"/>
              </a:ext>
            </a:extLst>
          </p:cNvPr>
          <p:cNvSpPr txBox="1"/>
          <p:nvPr/>
        </p:nvSpPr>
        <p:spPr>
          <a:xfrm>
            <a:off x="6864981" y="4694460"/>
            <a:ext cx="1117550" cy="326243"/>
          </a:xfrm>
          <a:prstGeom prst="rect">
            <a:avLst/>
          </a:prstGeom>
          <a:noFill/>
        </p:spPr>
        <p:txBody>
          <a:bodyPr wrap="none" lIns="73152" tIns="54864" rIns="73152" bIns="54864" anchor="ctr">
            <a:spAutoFit/>
          </a:bodyPr>
          <a:lstStyle/>
          <a:p>
            <a:pPr algn="l">
              <a:spcBef>
                <a:spcPts val="0"/>
              </a:spcBef>
              <a:spcAft>
                <a:spcPts val="0"/>
              </a:spcAft>
            </a:pPr>
            <a:r>
              <a:rPr sz="1400" b="1" dirty="0">
                <a:solidFill>
                  <a:srgbClr val="1A237E"/>
                </a:solidFill>
                <a:latin typeface="Times New Roman" panose="02020603050405020304" pitchFamily="18" charset="0"/>
                <a:cs typeface="Times New Roman" panose="02020603050405020304" pitchFamily="18" charset="0"/>
              </a:rPr>
              <a:t>"Soft" Skills</a:t>
            </a:r>
          </a:p>
        </p:txBody>
      </p:sp>
      <p:sp>
        <p:nvSpPr>
          <p:cNvPr id="17" name="TextBox 16">
            <a:extLst>
              <a:ext uri="{FF2B5EF4-FFF2-40B4-BE49-F238E27FC236}">
                <a16:creationId xmlns:a16="http://schemas.microsoft.com/office/drawing/2014/main" id="{52002F99-F4AB-E61B-86EE-52266D5E00AD}"/>
              </a:ext>
            </a:extLst>
          </p:cNvPr>
          <p:cNvSpPr txBox="1"/>
          <p:nvPr/>
        </p:nvSpPr>
        <p:spPr>
          <a:xfrm>
            <a:off x="6470091" y="5122077"/>
            <a:ext cx="4711622" cy="652615"/>
          </a:xfrm>
          <a:prstGeom prst="rect">
            <a:avLst/>
          </a:prstGeom>
          <a:noFill/>
        </p:spPr>
        <p:txBody>
          <a:bodyPr wrap="square" lIns="73152" tIns="54864" rIns="73152" bIns="54864" anchor="ctr">
            <a:spAutoFit/>
          </a:bodyPr>
          <a:lstStyle/>
          <a:p>
            <a:pPr algn="l">
              <a:lnSpc>
                <a:spcPts val="1430"/>
              </a:lnSpc>
              <a:spcBef>
                <a:spcPts val="0"/>
              </a:spcBef>
              <a:spcAft>
                <a:spcPts val="0"/>
              </a:spcAft>
            </a:pPr>
            <a:r>
              <a:rPr lang="en-US" sz="1600" b="1" dirty="0">
                <a:solidFill>
                  <a:srgbClr val="555555"/>
                </a:solidFill>
                <a:latin typeface="Times New Roman" panose="02020603050405020304" pitchFamily="18" charset="0"/>
                <a:cs typeface="Times New Roman" panose="02020603050405020304" pitchFamily="18" charset="0"/>
              </a:rPr>
              <a:t> </a:t>
            </a:r>
            <a:r>
              <a:rPr lang="en-US" sz="1600" b="1" dirty="0">
                <a:solidFill>
                  <a:srgbClr val="FF6F00"/>
                </a:solidFill>
                <a:latin typeface="Times New Roman" panose="02020603050405020304" pitchFamily="18" charset="0"/>
                <a:cs typeface="Times New Roman" panose="02020603050405020304" pitchFamily="18" charset="0"/>
              </a:rPr>
              <a:t>Communicating, mentoring, </a:t>
            </a:r>
            <a:r>
              <a:rPr lang="en-US" sz="1600" b="1" dirty="0">
                <a:solidFill>
                  <a:srgbClr val="555555"/>
                </a:solidFill>
                <a:latin typeface="Times New Roman" panose="02020603050405020304" pitchFamily="18" charset="0"/>
                <a:cs typeface="Times New Roman" panose="02020603050405020304" pitchFamily="18" charset="0"/>
              </a:rPr>
              <a:t>Now includes </a:t>
            </a:r>
            <a:r>
              <a:rPr sz="1600" b="1" dirty="0">
                <a:solidFill>
                  <a:srgbClr val="FF6F00"/>
                </a:solidFill>
                <a:latin typeface="Times New Roman" panose="02020603050405020304" pitchFamily="18" charset="0"/>
                <a:cs typeface="Times New Roman" panose="02020603050405020304" pitchFamily="18" charset="0"/>
              </a:rPr>
              <a:t>Emotional Intelligence (EQ)</a:t>
            </a:r>
            <a:r>
              <a:rPr sz="1600" b="1" dirty="0">
                <a:solidFill>
                  <a:srgbClr val="555555"/>
                </a:solidFill>
                <a:latin typeface="Times New Roman" panose="02020603050405020304" pitchFamily="18" charset="0"/>
                <a:cs typeface="Times New Roman" panose="02020603050405020304" pitchFamily="18" charset="0"/>
              </a:rPr>
              <a:t>, </a:t>
            </a:r>
            <a:r>
              <a:rPr sz="1600" b="1" dirty="0">
                <a:solidFill>
                  <a:srgbClr val="FF6F00"/>
                </a:solidFill>
                <a:latin typeface="Times New Roman" panose="02020603050405020304" pitchFamily="18" charset="0"/>
                <a:cs typeface="Times New Roman" panose="02020603050405020304" pitchFamily="18" charset="0"/>
              </a:rPr>
              <a:t>Psychological Safety</a:t>
            </a:r>
            <a:r>
              <a:rPr sz="1600" b="1" dirty="0">
                <a:solidFill>
                  <a:srgbClr val="555555"/>
                </a:solidFill>
                <a:latin typeface="Times New Roman" panose="02020603050405020304" pitchFamily="18" charset="0"/>
                <a:cs typeface="Times New Roman" panose="02020603050405020304" pitchFamily="18" charset="0"/>
              </a:rPr>
              <a:t>, </a:t>
            </a:r>
            <a:r>
              <a:rPr sz="1600" b="1" dirty="0">
                <a:solidFill>
                  <a:srgbClr val="FF6F00"/>
                </a:solidFill>
                <a:latin typeface="Times New Roman" panose="02020603050405020304" pitchFamily="18" charset="0"/>
                <a:cs typeface="Times New Roman" panose="02020603050405020304" pitchFamily="18" charset="0"/>
              </a:rPr>
              <a:t>Virtual Collaboration</a:t>
            </a:r>
            <a:r>
              <a:rPr sz="1600" b="1" dirty="0">
                <a:solidFill>
                  <a:srgbClr val="555555"/>
                </a:solidFill>
                <a:latin typeface="Times New Roman" panose="02020603050405020304" pitchFamily="18" charset="0"/>
                <a:cs typeface="Times New Roman" panose="02020603050405020304" pitchFamily="18" charset="0"/>
              </a:rPr>
              <a:t>, and </a:t>
            </a:r>
            <a:r>
              <a:rPr sz="1600" b="1" dirty="0">
                <a:solidFill>
                  <a:srgbClr val="FF6F00"/>
                </a:solidFill>
                <a:latin typeface="Times New Roman" panose="02020603050405020304" pitchFamily="18" charset="0"/>
                <a:cs typeface="Times New Roman" panose="02020603050405020304" pitchFamily="18" charset="0"/>
              </a:rPr>
              <a:t>Resilience</a:t>
            </a:r>
            <a:r>
              <a:rPr sz="1600" b="1" dirty="0">
                <a:solidFill>
                  <a:srgbClr val="555555"/>
                </a:solidFill>
                <a:latin typeface="Times New Roman" panose="02020603050405020304" pitchFamily="18" charset="0"/>
                <a:cs typeface="Times New Roman" panose="02020603050405020304" pitchFamily="18" charset="0"/>
              </a:rPr>
              <a:t> </a:t>
            </a:r>
          </a:p>
        </p:txBody>
      </p:sp>
      <p:sp>
        <p:nvSpPr>
          <p:cNvPr id="4" name="TextBox 3">
            <a:extLst>
              <a:ext uri="{FF2B5EF4-FFF2-40B4-BE49-F238E27FC236}">
                <a16:creationId xmlns:a16="http://schemas.microsoft.com/office/drawing/2014/main" id="{4777EE16-2E23-FC01-38C4-886673B71079}"/>
              </a:ext>
            </a:extLst>
          </p:cNvPr>
          <p:cNvSpPr txBox="1"/>
          <p:nvPr/>
        </p:nvSpPr>
        <p:spPr>
          <a:xfrm>
            <a:off x="6470091" y="2497549"/>
            <a:ext cx="4896410" cy="369332"/>
          </a:xfrm>
          <a:prstGeom prst="rect">
            <a:avLst/>
          </a:prstGeom>
          <a:noFill/>
        </p:spPr>
        <p:txBody>
          <a:bodyPr wrap="square">
            <a:spAutoFit/>
          </a:bodyPr>
          <a:lstStyle/>
          <a:p>
            <a:pPr algn="just"/>
            <a:r>
              <a:rPr lang="en-US" sz="1800" b="1" dirty="0">
                <a:solidFill>
                  <a:srgbClr val="FF0000"/>
                </a:solidFill>
                <a:latin typeface="Times New Roman" panose="02020603050405020304" pitchFamily="18" charset="0"/>
                <a:cs typeface="Times New Roman" panose="02020603050405020304" pitchFamily="18" charset="0"/>
              </a:rPr>
              <a:t>Organizational usage of training may include: </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xmlns:p14="http://schemas.microsoft.com/office/powerpoint/2010/main">
    <mc:Choice Requires="p14">
      <p:transition p14:dur="10" advTm="276825"/>
    </mc:Choice>
    <mc:Fallback xmlns="">
      <p:transition advTm="27682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5B02CA9-AD44-4BCE-8E94-814A56F6D6A7}"/>
              </a:ext>
            </a:extLst>
          </p:cNvPr>
          <p:cNvSpPr txBox="1"/>
          <p:nvPr/>
        </p:nvSpPr>
        <p:spPr>
          <a:xfrm>
            <a:off x="3638227" y="567000"/>
            <a:ext cx="4467386" cy="523220"/>
          </a:xfrm>
          <a:prstGeom prst="rect">
            <a:avLst/>
          </a:prstGeom>
          <a:noFill/>
        </p:spPr>
        <p:txBody>
          <a:bodyPr wrap="square">
            <a:spAutoFit/>
          </a:bodyPr>
          <a:lstStyle/>
          <a:p>
            <a:r>
              <a:rPr lang="en-CA" sz="2800" b="1" dirty="0">
                <a:latin typeface="Times New Roman" panose="02020603050405020304" pitchFamily="18" charset="0"/>
                <a:cs typeface="Times New Roman" panose="02020603050405020304" pitchFamily="18" charset="0"/>
              </a:rPr>
              <a:t>Training Categories </a:t>
            </a:r>
          </a:p>
        </p:txBody>
      </p:sp>
      <p:pic>
        <p:nvPicPr>
          <p:cNvPr id="8" name="Picture 7">
            <a:extLst>
              <a:ext uri="{FF2B5EF4-FFF2-40B4-BE49-F238E27FC236}">
                <a16:creationId xmlns:a16="http://schemas.microsoft.com/office/drawing/2014/main" id="{65C8BF08-1857-4C9E-B8BD-294D01299AFA}"/>
              </a:ext>
            </a:extLst>
          </p:cNvPr>
          <p:cNvPicPr>
            <a:picLocks noChangeAspect="1"/>
          </p:cNvPicPr>
          <p:nvPr/>
        </p:nvPicPr>
        <p:blipFill>
          <a:blip r:embed="rId2">
            <a:clrChange>
              <a:clrFrom>
                <a:srgbClr val="FFFFFF"/>
              </a:clrFrom>
              <a:clrTo>
                <a:srgbClr val="FFFFFF">
                  <a:alpha val="0"/>
                </a:srgbClr>
              </a:clrTo>
            </a:clrChange>
          </a:blip>
          <a:srcRect l="25860"/>
          <a:stretch>
            <a:fillRect/>
          </a:stretch>
        </p:blipFill>
        <p:spPr>
          <a:xfrm>
            <a:off x="2475781" y="1090220"/>
            <a:ext cx="6509462" cy="5649132"/>
          </a:xfrm>
          <a:prstGeom prst="rect">
            <a:avLst/>
          </a:prstGeom>
        </p:spPr>
      </p:pic>
      <p:sp>
        <p:nvSpPr>
          <p:cNvPr id="2" name="Rectangle 3">
            <a:extLst>
              <a:ext uri="{FF2B5EF4-FFF2-40B4-BE49-F238E27FC236}">
                <a16:creationId xmlns:a16="http://schemas.microsoft.com/office/drawing/2014/main" id="{999DFD33-0350-9308-DC28-80226E9581A7}"/>
              </a:ext>
            </a:extLst>
          </p:cNvPr>
          <p:cNvSpPr>
            <a:spLocks noChangeArrowheads="1"/>
          </p:cNvSpPr>
          <p:nvPr/>
        </p:nvSpPr>
        <p:spPr bwMode="auto">
          <a:xfrm>
            <a:off x="581187" y="5959314"/>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9-1</a:t>
            </a:r>
          </a:p>
        </p:txBody>
      </p:sp>
    </p:spTree>
    <p:extLst>
      <p:ext uri="{BB962C8B-B14F-4D97-AF65-F5344CB8AC3E}">
        <p14:creationId xmlns:p14="http://schemas.microsoft.com/office/powerpoint/2010/main" val="8088643"/>
      </p:ext>
    </p:extLst>
  </p:cSld>
  <p:clrMapOvr>
    <a:masterClrMapping/>
  </p:clrMapOvr>
  <mc:AlternateContent xmlns:mc="http://schemas.openxmlformats.org/markup-compatibility/2006" xmlns:p14="http://schemas.microsoft.com/office/powerpoint/2010/main">
    <mc:Choice Requires="p14">
      <p:transition spd="slow" p14:dur="2000" advTm="220023"/>
    </mc:Choice>
    <mc:Fallback xmlns="">
      <p:transition spd="slow" advTm="22002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E02025DB-A872-469E-0B0D-0797745446C8}"/>
              </a:ext>
            </a:extLst>
          </p:cNvPr>
          <p:cNvSpPr txBox="1"/>
          <p:nvPr/>
        </p:nvSpPr>
        <p:spPr>
          <a:xfrm>
            <a:off x="825880" y="2591999"/>
            <a:ext cx="2856295" cy="480131"/>
          </a:xfrm>
          <a:prstGeom prst="rect">
            <a:avLst/>
          </a:prstGeom>
          <a:noFill/>
        </p:spPr>
        <p:txBody>
          <a:bodyPr wrap="none" lIns="73152" tIns="54864" rIns="73152" bIns="54864" anchor="ctr">
            <a:spAutoFit/>
          </a:bodyPr>
          <a:lstStyle/>
          <a:p>
            <a:pPr algn="l">
              <a:spcBef>
                <a:spcPts val="0"/>
              </a:spcBef>
              <a:spcAft>
                <a:spcPts val="650"/>
              </a:spcAft>
            </a:pPr>
            <a:r>
              <a:rPr sz="2400" b="1" dirty="0">
                <a:solidFill>
                  <a:srgbClr val="D32F2F"/>
                </a:solidFill>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  </a:t>
            </a:r>
            <a:r>
              <a:rPr sz="2400" b="1" dirty="0">
                <a:solidFill>
                  <a:srgbClr val="D32F2F"/>
                </a:solidFill>
                <a:latin typeface="Times New Roman" panose="02020603050405020304" pitchFamily="18" charset="0"/>
                <a:cs typeface="Times New Roman" panose="02020603050405020304" pitchFamily="18" charset="0"/>
              </a:rPr>
              <a:t> The Tactical Trap </a:t>
            </a:r>
          </a:p>
        </p:txBody>
      </p:sp>
      <p:pic>
        <p:nvPicPr>
          <p:cNvPr id="15" name="Picture 14" descr="image.png">
            <a:extLst>
              <a:ext uri="{FF2B5EF4-FFF2-40B4-BE49-F238E27FC236}">
                <a16:creationId xmlns:a16="http://schemas.microsoft.com/office/drawing/2014/main" id="{B9E0E073-8738-FA7D-05D7-0EBD42D31607}"/>
              </a:ext>
            </a:extLst>
          </p:cNvPr>
          <p:cNvPicPr>
            <a:picLocks noChangeAspect="1"/>
          </p:cNvPicPr>
          <p:nvPr/>
        </p:nvPicPr>
        <p:blipFill>
          <a:blip r:embed="rId3">
            <a:alphaModFix/>
          </a:blip>
          <a:stretch>
            <a:fillRect/>
          </a:stretch>
        </p:blipFill>
        <p:spPr>
          <a:xfrm>
            <a:off x="790555" y="2667804"/>
            <a:ext cx="362594" cy="294615"/>
          </a:xfrm>
          <a:prstGeom prst="rect">
            <a:avLst/>
          </a:prstGeom>
        </p:spPr>
      </p:pic>
      <p:sp>
        <p:nvSpPr>
          <p:cNvPr id="16" name="TextBox 15">
            <a:extLst>
              <a:ext uri="{FF2B5EF4-FFF2-40B4-BE49-F238E27FC236}">
                <a16:creationId xmlns:a16="http://schemas.microsoft.com/office/drawing/2014/main" id="{97BD918C-D74D-93CD-0379-EF84EF8F17B5}"/>
              </a:ext>
            </a:extLst>
          </p:cNvPr>
          <p:cNvSpPr txBox="1"/>
          <p:nvPr/>
        </p:nvSpPr>
        <p:spPr>
          <a:xfrm>
            <a:off x="370041" y="3055388"/>
            <a:ext cx="5992464" cy="726353"/>
          </a:xfrm>
          <a:prstGeom prst="rect">
            <a:avLst/>
          </a:prstGeom>
          <a:noFill/>
        </p:spPr>
        <p:txBody>
          <a:bodyPr wrap="square" lIns="73152" tIns="54864" rIns="73152" bIns="54864" anchor="ctr">
            <a:spAutoFit/>
          </a:bodyPr>
          <a:lstStyle/>
          <a:p>
            <a:pPr algn="l">
              <a:lnSpc>
                <a:spcPts val="1625"/>
              </a:lnSpc>
              <a:spcBef>
                <a:spcPts val="0"/>
              </a:spcBef>
              <a:spcAft>
                <a:spcPts val="0"/>
              </a:spcAft>
            </a:pPr>
            <a:r>
              <a:rPr sz="1400" b="1" dirty="0">
                <a:solidFill>
                  <a:srgbClr val="555555"/>
                </a:solidFill>
                <a:latin typeface="Times New Roman" panose="02020603050405020304" pitchFamily="18" charset="0"/>
                <a:cs typeface="Times New Roman" panose="02020603050405020304" pitchFamily="18" charset="0"/>
              </a:rPr>
              <a:t> </a:t>
            </a:r>
            <a:r>
              <a:rPr b="1" dirty="0">
                <a:solidFill>
                  <a:srgbClr val="555555"/>
                </a:solidFill>
                <a:latin typeface="Times New Roman" panose="02020603050405020304" pitchFamily="18" charset="0"/>
                <a:cs typeface="Times New Roman" panose="02020603050405020304" pitchFamily="18" charset="0"/>
              </a:rPr>
              <a:t>Training is too often viewed tactically rather than strategically—seen as a short-term activity rather than one with long-term effects on organizational success. </a:t>
            </a:r>
            <a:endParaRPr sz="1400" b="1" dirty="0">
              <a:solidFill>
                <a:srgbClr val="555555"/>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2E569736-772C-325A-7F8B-49BEEDCEA8D7}"/>
              </a:ext>
            </a:extLst>
          </p:cNvPr>
          <p:cNvSpPr txBox="1"/>
          <p:nvPr/>
        </p:nvSpPr>
        <p:spPr>
          <a:xfrm>
            <a:off x="818614" y="3737028"/>
            <a:ext cx="2597445" cy="418576"/>
          </a:xfrm>
          <a:prstGeom prst="rect">
            <a:avLst/>
          </a:prstGeom>
          <a:noFill/>
        </p:spPr>
        <p:txBody>
          <a:bodyPr wrap="square" lIns="73152" tIns="54864" rIns="73152" bIns="54864" anchor="ctr">
            <a:spAutoFit/>
          </a:bodyPr>
          <a:lstStyle/>
          <a:p>
            <a:pPr algn="l">
              <a:spcBef>
                <a:spcPts val="0"/>
              </a:spcBef>
              <a:spcAft>
                <a:spcPts val="975"/>
              </a:spcAft>
            </a:pPr>
            <a:r>
              <a:rPr sz="2000" b="1" dirty="0">
                <a:solidFill>
                  <a:srgbClr val="1A237E"/>
                </a:solidFill>
                <a:latin typeface="Times New Roman" panose="02020603050405020304" pitchFamily="18" charset="0"/>
                <a:cs typeface="Times New Roman" panose="02020603050405020304" pitchFamily="18" charset="0"/>
              </a:rPr>
              <a:t>Current Trends</a:t>
            </a:r>
          </a:p>
        </p:txBody>
      </p:sp>
      <p:pic>
        <p:nvPicPr>
          <p:cNvPr id="19" name="Picture 18" descr="image.png">
            <a:extLst>
              <a:ext uri="{FF2B5EF4-FFF2-40B4-BE49-F238E27FC236}">
                <a16:creationId xmlns:a16="http://schemas.microsoft.com/office/drawing/2014/main" id="{55AEB8C6-7F30-1F1A-55A5-A3AE1F115FD8}"/>
              </a:ext>
            </a:extLst>
          </p:cNvPr>
          <p:cNvPicPr>
            <a:picLocks noChangeAspect="1"/>
          </p:cNvPicPr>
          <p:nvPr/>
        </p:nvPicPr>
        <p:blipFill>
          <a:blip r:embed="rId4">
            <a:alphaModFix/>
          </a:blip>
          <a:stretch>
            <a:fillRect/>
          </a:stretch>
        </p:blipFill>
        <p:spPr>
          <a:xfrm>
            <a:off x="423947" y="4195691"/>
            <a:ext cx="409503" cy="225231"/>
          </a:xfrm>
          <a:prstGeom prst="rect">
            <a:avLst/>
          </a:prstGeom>
        </p:spPr>
      </p:pic>
      <p:sp>
        <p:nvSpPr>
          <p:cNvPr id="20" name="TextBox 19">
            <a:extLst>
              <a:ext uri="{FF2B5EF4-FFF2-40B4-BE49-F238E27FC236}">
                <a16:creationId xmlns:a16="http://schemas.microsoft.com/office/drawing/2014/main" id="{FDBD4708-FD0C-4685-7EDF-4FD6F456DD41}"/>
              </a:ext>
            </a:extLst>
          </p:cNvPr>
          <p:cNvSpPr txBox="1"/>
          <p:nvPr/>
        </p:nvSpPr>
        <p:spPr>
          <a:xfrm>
            <a:off x="913460" y="4144044"/>
            <a:ext cx="1901290" cy="357021"/>
          </a:xfrm>
          <a:prstGeom prst="rect">
            <a:avLst/>
          </a:prstGeom>
          <a:noFill/>
        </p:spPr>
        <p:txBody>
          <a:bodyPr wrap="none" lIns="73152" tIns="54864" rIns="73152" bIns="54864" anchor="ctr">
            <a:spAutoFit/>
          </a:bodyPr>
          <a:lstStyle/>
          <a:p>
            <a:pPr algn="l">
              <a:spcBef>
                <a:spcPts val="0"/>
              </a:spcBef>
              <a:spcAft>
                <a:spcPts val="0"/>
              </a:spcAft>
            </a:pPr>
            <a:r>
              <a:rPr sz="1600" b="1" dirty="0">
                <a:solidFill>
                  <a:srgbClr val="333333"/>
                </a:solidFill>
                <a:latin typeface="Times New Roman" panose="02020603050405020304" pitchFamily="18" charset="0"/>
                <a:cs typeface="Times New Roman" panose="02020603050405020304" pitchFamily="18" charset="0"/>
              </a:rPr>
              <a:t>Strategic Alignment</a:t>
            </a:r>
          </a:p>
        </p:txBody>
      </p:sp>
      <p:sp>
        <p:nvSpPr>
          <p:cNvPr id="21" name="TextBox 20">
            <a:extLst>
              <a:ext uri="{FF2B5EF4-FFF2-40B4-BE49-F238E27FC236}">
                <a16:creationId xmlns:a16="http://schemas.microsoft.com/office/drawing/2014/main" id="{40381C16-7175-3C20-2D86-EA65446F5787}"/>
              </a:ext>
            </a:extLst>
          </p:cNvPr>
          <p:cNvSpPr txBox="1"/>
          <p:nvPr/>
        </p:nvSpPr>
        <p:spPr>
          <a:xfrm>
            <a:off x="705005" y="4418002"/>
            <a:ext cx="4466992" cy="357021"/>
          </a:xfrm>
          <a:prstGeom prst="rect">
            <a:avLst/>
          </a:prstGeom>
          <a:noFill/>
        </p:spPr>
        <p:txBody>
          <a:bodyPr wrap="none" lIns="73152" tIns="54864" rIns="73152" bIns="54864" anchor="ctr">
            <a:spAutoFit/>
          </a:bodyPr>
          <a:lstStyle/>
          <a:p>
            <a:pPr algn="l">
              <a:spcBef>
                <a:spcPts val="325"/>
              </a:spcBef>
              <a:spcAft>
                <a:spcPts val="0"/>
              </a:spcAft>
            </a:pPr>
            <a:r>
              <a:rPr sz="1600" b="1" dirty="0">
                <a:solidFill>
                  <a:srgbClr val="666666"/>
                </a:solidFill>
                <a:latin typeface="Times New Roman" panose="02020603050405020304" pitchFamily="18" charset="0"/>
                <a:cs typeface="Times New Roman" panose="02020603050405020304" pitchFamily="18" charset="0"/>
              </a:rPr>
              <a:t>Training linked to </a:t>
            </a:r>
            <a:r>
              <a:rPr sz="1600" b="1" dirty="0">
                <a:solidFill>
                  <a:srgbClr val="FF6F00"/>
                </a:solidFill>
                <a:latin typeface="Times New Roman" panose="02020603050405020304" pitchFamily="18" charset="0"/>
                <a:cs typeface="Times New Roman" panose="02020603050405020304" pitchFamily="18" charset="0"/>
              </a:rPr>
              <a:t>long-term organizational goals</a:t>
            </a:r>
          </a:p>
        </p:txBody>
      </p:sp>
      <p:pic>
        <p:nvPicPr>
          <p:cNvPr id="22" name="Picture 21" descr="image.png">
            <a:extLst>
              <a:ext uri="{FF2B5EF4-FFF2-40B4-BE49-F238E27FC236}">
                <a16:creationId xmlns:a16="http://schemas.microsoft.com/office/drawing/2014/main" id="{031B03B2-70DB-730F-769B-4EE5274F1ADB}"/>
              </a:ext>
            </a:extLst>
          </p:cNvPr>
          <p:cNvPicPr>
            <a:picLocks noChangeAspect="1"/>
          </p:cNvPicPr>
          <p:nvPr/>
        </p:nvPicPr>
        <p:blipFill>
          <a:blip r:embed="rId5">
            <a:alphaModFix/>
          </a:blip>
          <a:stretch>
            <a:fillRect/>
          </a:stretch>
        </p:blipFill>
        <p:spPr>
          <a:xfrm>
            <a:off x="430041" y="4744891"/>
            <a:ext cx="342890" cy="325754"/>
          </a:xfrm>
          <a:prstGeom prst="rect">
            <a:avLst/>
          </a:prstGeom>
        </p:spPr>
      </p:pic>
      <p:sp>
        <p:nvSpPr>
          <p:cNvPr id="23" name="TextBox 22">
            <a:extLst>
              <a:ext uri="{FF2B5EF4-FFF2-40B4-BE49-F238E27FC236}">
                <a16:creationId xmlns:a16="http://schemas.microsoft.com/office/drawing/2014/main" id="{8AB3A2E0-8B12-E48C-F14D-35DCB362897E}"/>
              </a:ext>
            </a:extLst>
          </p:cNvPr>
          <p:cNvSpPr txBox="1"/>
          <p:nvPr/>
        </p:nvSpPr>
        <p:spPr>
          <a:xfrm>
            <a:off x="913460" y="4725070"/>
            <a:ext cx="2207592" cy="357021"/>
          </a:xfrm>
          <a:prstGeom prst="rect">
            <a:avLst/>
          </a:prstGeom>
          <a:noFill/>
        </p:spPr>
        <p:txBody>
          <a:bodyPr wrap="none" lIns="73152" tIns="54864" rIns="73152" bIns="54864" anchor="ctr">
            <a:spAutoFit/>
          </a:bodyPr>
          <a:lstStyle/>
          <a:p>
            <a:pPr algn="l">
              <a:spcBef>
                <a:spcPts val="0"/>
              </a:spcBef>
              <a:spcAft>
                <a:spcPts val="0"/>
              </a:spcAft>
            </a:pPr>
            <a:r>
              <a:rPr sz="1600" b="1" dirty="0">
                <a:solidFill>
                  <a:srgbClr val="333333"/>
                </a:solidFill>
                <a:latin typeface="Times New Roman" panose="02020603050405020304" pitchFamily="18" charset="0"/>
                <a:cs typeface="Times New Roman" panose="02020603050405020304" pitchFamily="18" charset="0"/>
              </a:rPr>
              <a:t>Upskilling &amp; Reskilling</a:t>
            </a:r>
          </a:p>
        </p:txBody>
      </p:sp>
      <p:sp>
        <p:nvSpPr>
          <p:cNvPr id="24" name="TextBox 23">
            <a:extLst>
              <a:ext uri="{FF2B5EF4-FFF2-40B4-BE49-F238E27FC236}">
                <a16:creationId xmlns:a16="http://schemas.microsoft.com/office/drawing/2014/main" id="{CBA7164D-B3D8-3617-A125-91F5841A0B69}"/>
              </a:ext>
            </a:extLst>
          </p:cNvPr>
          <p:cNvSpPr txBox="1"/>
          <p:nvPr/>
        </p:nvSpPr>
        <p:spPr>
          <a:xfrm>
            <a:off x="818613" y="5121458"/>
            <a:ext cx="4754049" cy="357021"/>
          </a:xfrm>
          <a:prstGeom prst="rect">
            <a:avLst/>
          </a:prstGeom>
          <a:noFill/>
        </p:spPr>
        <p:txBody>
          <a:bodyPr wrap="square" lIns="73152" tIns="54864" rIns="73152" bIns="54864" anchor="ctr">
            <a:spAutoFit/>
          </a:bodyPr>
          <a:lstStyle/>
          <a:p>
            <a:pPr algn="l">
              <a:spcBef>
                <a:spcPts val="325"/>
              </a:spcBef>
              <a:spcAft>
                <a:spcPts val="0"/>
              </a:spcAft>
            </a:pPr>
            <a:r>
              <a:rPr sz="1600" b="1" dirty="0">
                <a:solidFill>
                  <a:srgbClr val="666666"/>
                </a:solidFill>
                <a:latin typeface="Times New Roman" panose="02020603050405020304" pitchFamily="18" charset="0"/>
                <a:cs typeface="Times New Roman" panose="02020603050405020304" pitchFamily="18" charset="0"/>
              </a:rPr>
              <a:t>Budgets increased </a:t>
            </a:r>
            <a:r>
              <a:rPr sz="1600" b="1" dirty="0">
                <a:solidFill>
                  <a:srgbClr val="FF6F00"/>
                </a:solidFill>
                <a:latin typeface="Times New Roman" panose="02020603050405020304" pitchFamily="18" charset="0"/>
                <a:cs typeface="Times New Roman" panose="02020603050405020304" pitchFamily="18" charset="0"/>
              </a:rPr>
              <a:t>significantly post-pandemic</a:t>
            </a:r>
          </a:p>
        </p:txBody>
      </p:sp>
      <p:sp>
        <p:nvSpPr>
          <p:cNvPr id="27" name="Rounded Rectangle 4">
            <a:extLst>
              <a:ext uri="{FF2B5EF4-FFF2-40B4-BE49-F238E27FC236}">
                <a16:creationId xmlns:a16="http://schemas.microsoft.com/office/drawing/2014/main" id="{CB9D9676-351F-E6B7-AD92-53EFF81A7719}"/>
              </a:ext>
            </a:extLst>
          </p:cNvPr>
          <p:cNvSpPr/>
          <p:nvPr/>
        </p:nvSpPr>
        <p:spPr>
          <a:xfrm>
            <a:off x="6648249" y="2110430"/>
            <a:ext cx="5190995" cy="1571625"/>
          </a:xfrm>
          <a:prstGeom prst="roundRect">
            <a:avLst>
              <a:gd name="adj" fmla="val 14545"/>
            </a:avLst>
          </a:prstGeom>
          <a:gradFill rotWithShape="1">
            <a:gsLst>
              <a:gs pos="0">
                <a:srgbClr val="E8EAF6"/>
              </a:gs>
              <a:gs pos="100000">
                <a:srgbClr val="FFFFFF"/>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latin typeface="Times New Roman" panose="02020603050405020304" pitchFamily="18" charset="0"/>
              <a:cs typeface="Times New Roman" panose="02020603050405020304" pitchFamily="18" charset="0"/>
            </a:endParaRPr>
          </a:p>
        </p:txBody>
      </p:sp>
      <p:sp>
        <p:nvSpPr>
          <p:cNvPr id="28" name="Round Same Side Corner Rectangle 5">
            <a:extLst>
              <a:ext uri="{FF2B5EF4-FFF2-40B4-BE49-F238E27FC236}">
                <a16:creationId xmlns:a16="http://schemas.microsoft.com/office/drawing/2014/main" id="{DBD158C8-9EE4-80E5-3FE4-B132A2BB143C}"/>
              </a:ext>
            </a:extLst>
          </p:cNvPr>
          <p:cNvSpPr/>
          <p:nvPr/>
        </p:nvSpPr>
        <p:spPr>
          <a:xfrm rot="16200000">
            <a:off x="5961497" y="2797182"/>
            <a:ext cx="1571625" cy="19812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
        <p:nvSpPr>
          <p:cNvPr id="29" name="TextBox 28">
            <a:extLst>
              <a:ext uri="{FF2B5EF4-FFF2-40B4-BE49-F238E27FC236}">
                <a16:creationId xmlns:a16="http://schemas.microsoft.com/office/drawing/2014/main" id="{BD4781BC-2C3B-0B3F-8B2B-BD9780189EF0}"/>
              </a:ext>
            </a:extLst>
          </p:cNvPr>
          <p:cNvSpPr txBox="1"/>
          <p:nvPr/>
        </p:nvSpPr>
        <p:spPr>
          <a:xfrm>
            <a:off x="6991140" y="2354682"/>
            <a:ext cx="1539139" cy="387798"/>
          </a:xfrm>
          <a:prstGeom prst="rect">
            <a:avLst/>
          </a:prstGeom>
          <a:noFill/>
        </p:spPr>
        <p:txBody>
          <a:bodyPr wrap="none" lIns="73152" tIns="54864" rIns="73152" bIns="54864" anchor="ctr">
            <a:spAutoFit/>
          </a:bodyPr>
          <a:lstStyle/>
          <a:p>
            <a:pPr algn="l">
              <a:spcBef>
                <a:spcPts val="0"/>
              </a:spcBef>
              <a:spcAft>
                <a:spcPts val="975"/>
              </a:spcAft>
            </a:pPr>
            <a:r>
              <a:rPr b="1" dirty="0">
                <a:solidFill>
                  <a:srgbClr val="1A237E"/>
                </a:solidFill>
                <a:latin typeface="Times New Roman" panose="02020603050405020304" pitchFamily="18" charset="0"/>
                <a:cs typeface="Times New Roman" panose="02020603050405020304" pitchFamily="18" charset="0"/>
              </a:rPr>
              <a:t>Strategic Role</a:t>
            </a:r>
          </a:p>
        </p:txBody>
      </p:sp>
      <p:sp>
        <p:nvSpPr>
          <p:cNvPr id="30" name="TextBox 29">
            <a:extLst>
              <a:ext uri="{FF2B5EF4-FFF2-40B4-BE49-F238E27FC236}">
                <a16:creationId xmlns:a16="http://schemas.microsoft.com/office/drawing/2014/main" id="{73805690-9E46-BBFB-8CD5-0AAE67AB7166}"/>
              </a:ext>
            </a:extLst>
          </p:cNvPr>
          <p:cNvSpPr txBox="1"/>
          <p:nvPr/>
        </p:nvSpPr>
        <p:spPr>
          <a:xfrm>
            <a:off x="6991140" y="2727957"/>
            <a:ext cx="4562360" cy="803297"/>
          </a:xfrm>
          <a:prstGeom prst="rect">
            <a:avLst/>
          </a:prstGeom>
          <a:noFill/>
        </p:spPr>
        <p:txBody>
          <a:bodyPr wrap="square" lIns="73152" tIns="54864" rIns="73152" bIns="54864" anchor="ctr">
            <a:spAutoFit/>
          </a:bodyPr>
          <a:lstStyle/>
          <a:p>
            <a:pPr algn="l">
              <a:lnSpc>
                <a:spcPts val="1820"/>
              </a:lnSpc>
              <a:spcBef>
                <a:spcPts val="0"/>
              </a:spcBef>
              <a:spcAft>
                <a:spcPts val="0"/>
              </a:spcAft>
            </a:pPr>
            <a:r>
              <a:rPr b="0" dirty="0">
                <a:solidFill>
                  <a:srgbClr val="444444"/>
                </a:solidFill>
                <a:latin typeface="Times New Roman" panose="02020603050405020304" pitchFamily="18" charset="0"/>
                <a:cs typeface="Times New Roman" panose="02020603050405020304" pitchFamily="18" charset="0"/>
              </a:rPr>
              <a:t> Enables HR/training professionals to </a:t>
            </a:r>
            <a:r>
              <a:rPr b="1" dirty="0">
                <a:solidFill>
                  <a:srgbClr val="FF6F00"/>
                </a:solidFill>
                <a:latin typeface="Times New Roman" panose="02020603050405020304" pitchFamily="18" charset="0"/>
                <a:cs typeface="Times New Roman" panose="02020603050405020304" pitchFamily="18" charset="0"/>
              </a:rPr>
              <a:t>partner with operating managers</a:t>
            </a:r>
            <a:r>
              <a:rPr b="0" dirty="0">
                <a:solidFill>
                  <a:srgbClr val="444444"/>
                </a:solidFill>
                <a:latin typeface="Times New Roman" panose="02020603050405020304" pitchFamily="18" charset="0"/>
                <a:cs typeface="Times New Roman" panose="02020603050405020304" pitchFamily="18" charset="0"/>
              </a:rPr>
              <a:t> and contribute to organizational results. </a:t>
            </a:r>
          </a:p>
        </p:txBody>
      </p:sp>
      <p:sp>
        <p:nvSpPr>
          <p:cNvPr id="31" name="Rounded Rectangle 8">
            <a:extLst>
              <a:ext uri="{FF2B5EF4-FFF2-40B4-BE49-F238E27FC236}">
                <a16:creationId xmlns:a16="http://schemas.microsoft.com/office/drawing/2014/main" id="{FB2401AB-D5DF-95D9-93BA-9B267F8A7502}"/>
              </a:ext>
            </a:extLst>
          </p:cNvPr>
          <p:cNvSpPr/>
          <p:nvPr/>
        </p:nvSpPr>
        <p:spPr>
          <a:xfrm>
            <a:off x="6648249" y="3920179"/>
            <a:ext cx="5190995" cy="1838324"/>
          </a:xfrm>
          <a:prstGeom prst="roundRect">
            <a:avLst>
              <a:gd name="adj" fmla="val 12435"/>
            </a:avLst>
          </a:prstGeom>
          <a:gradFill rotWithShape="1">
            <a:gsLst>
              <a:gs pos="0">
                <a:srgbClr val="E8EAF6"/>
              </a:gs>
              <a:gs pos="100000">
                <a:srgbClr val="FFFFFF"/>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
        <p:nvSpPr>
          <p:cNvPr id="32" name="Round Same Side Corner Rectangle 9">
            <a:extLst>
              <a:ext uri="{FF2B5EF4-FFF2-40B4-BE49-F238E27FC236}">
                <a16:creationId xmlns:a16="http://schemas.microsoft.com/office/drawing/2014/main" id="{2EF59DBF-76DB-7E30-8CD4-B5839BE80347}"/>
              </a:ext>
            </a:extLst>
          </p:cNvPr>
          <p:cNvSpPr/>
          <p:nvPr/>
        </p:nvSpPr>
        <p:spPr>
          <a:xfrm rot="16200000">
            <a:off x="5828147" y="4740281"/>
            <a:ext cx="1838324" cy="198120"/>
          </a:xfrm>
          <a:prstGeom prst="round2SameRect">
            <a:avLst>
              <a:gd name="adj1" fmla="val 50000"/>
              <a:gd name="adj2" fmla="val 0"/>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65B046FA-687D-0ECB-7182-666AEA91929C}"/>
              </a:ext>
            </a:extLst>
          </p:cNvPr>
          <p:cNvSpPr txBox="1"/>
          <p:nvPr/>
        </p:nvSpPr>
        <p:spPr>
          <a:xfrm>
            <a:off x="6991140" y="4164431"/>
            <a:ext cx="1971052" cy="387798"/>
          </a:xfrm>
          <a:prstGeom prst="rect">
            <a:avLst/>
          </a:prstGeom>
          <a:noFill/>
        </p:spPr>
        <p:txBody>
          <a:bodyPr wrap="none" lIns="73152" tIns="54864" rIns="73152" bIns="54864" anchor="ctr">
            <a:spAutoFit/>
          </a:bodyPr>
          <a:lstStyle/>
          <a:p>
            <a:pPr algn="l">
              <a:spcBef>
                <a:spcPts val="0"/>
              </a:spcBef>
              <a:spcAft>
                <a:spcPts val="975"/>
              </a:spcAft>
            </a:pPr>
            <a:r>
              <a:rPr b="1" dirty="0">
                <a:solidFill>
                  <a:srgbClr val="FF6F00"/>
                </a:solidFill>
                <a:latin typeface="Times New Roman" panose="02020603050405020304" pitchFamily="18" charset="0"/>
                <a:cs typeface="Times New Roman" panose="02020603050405020304" pitchFamily="18" charset="0"/>
              </a:rPr>
              <a:t>Modern Approach</a:t>
            </a:r>
          </a:p>
        </p:txBody>
      </p:sp>
      <p:sp>
        <p:nvSpPr>
          <p:cNvPr id="34" name="TextBox 33">
            <a:extLst>
              <a:ext uri="{FF2B5EF4-FFF2-40B4-BE49-F238E27FC236}">
                <a16:creationId xmlns:a16="http://schemas.microsoft.com/office/drawing/2014/main" id="{E4F5992C-14BC-B463-B3C1-EFFD17AD6545}"/>
              </a:ext>
            </a:extLst>
          </p:cNvPr>
          <p:cNvSpPr txBox="1"/>
          <p:nvPr/>
        </p:nvSpPr>
        <p:spPr>
          <a:xfrm>
            <a:off x="6991140" y="4661532"/>
            <a:ext cx="4763888" cy="803297"/>
          </a:xfrm>
          <a:prstGeom prst="rect">
            <a:avLst/>
          </a:prstGeom>
          <a:noFill/>
        </p:spPr>
        <p:txBody>
          <a:bodyPr wrap="square" lIns="73152" tIns="54864" rIns="73152" bIns="54864" anchor="ctr">
            <a:spAutoFit/>
          </a:bodyPr>
          <a:lstStyle/>
          <a:p>
            <a:pPr algn="l">
              <a:lnSpc>
                <a:spcPts val="1820"/>
              </a:lnSpc>
              <a:spcBef>
                <a:spcPts val="0"/>
              </a:spcBef>
              <a:spcAft>
                <a:spcPts val="0"/>
              </a:spcAft>
            </a:pPr>
            <a:r>
              <a:rPr b="0" dirty="0">
                <a:solidFill>
                  <a:srgbClr val="444444"/>
                </a:solidFill>
                <a:latin typeface="Times New Roman" panose="02020603050405020304" pitchFamily="18" charset="0"/>
                <a:cs typeface="Times New Roman" panose="02020603050405020304" pitchFamily="18" charset="0"/>
              </a:rPr>
              <a:t> Training must be </a:t>
            </a:r>
            <a:r>
              <a:rPr b="1" dirty="0">
                <a:solidFill>
                  <a:srgbClr val="FF6F00"/>
                </a:solidFill>
                <a:latin typeface="Times New Roman" panose="02020603050405020304" pitchFamily="18" charset="0"/>
                <a:cs typeface="Times New Roman" panose="02020603050405020304" pitchFamily="18" charset="0"/>
              </a:rPr>
              <a:t>experiential and immersive</a:t>
            </a:r>
            <a:r>
              <a:rPr b="0" dirty="0">
                <a:solidFill>
                  <a:srgbClr val="444444"/>
                </a:solidFill>
                <a:latin typeface="Times New Roman" panose="02020603050405020304" pitchFamily="18" charset="0"/>
                <a:cs typeface="Times New Roman" panose="02020603050405020304" pitchFamily="18" charset="0"/>
              </a:rPr>
              <a:t>, moving beyond traditional classroom lectures to real-world application. </a:t>
            </a:r>
          </a:p>
        </p:txBody>
      </p:sp>
    </p:spTree>
    <p:extLst>
      <p:ext uri="{BB962C8B-B14F-4D97-AF65-F5344CB8AC3E}">
        <p14:creationId xmlns:p14="http://schemas.microsoft.com/office/powerpoint/2010/main" val="2546446655"/>
      </p:ext>
    </p:extLst>
  </p:cSld>
  <p:clrMapOvr>
    <a:masterClrMapping/>
  </p:clrMapOvr>
  <mc:AlternateContent xmlns:mc="http://schemas.openxmlformats.org/markup-compatibility/2006" xmlns:p14="http://schemas.microsoft.com/office/powerpoint/2010/main">
    <mc:Choice Requires="p14">
      <p:transition p14:dur="10" advTm="325991"/>
    </mc:Choice>
    <mc:Fallback xmlns="">
      <p:transition advTm="3259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5460149" y="2380621"/>
            <a:ext cx="6366666" cy="3446941"/>
          </a:xfrm>
          <a:prstGeom prst="roundRect">
            <a:avLst>
              <a:gd name="adj" fmla="val 966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dirty="0"/>
          </a:p>
        </p:txBody>
      </p:sp>
      <p:sp>
        <p:nvSpPr>
          <p:cNvPr id="14" name="Rectangle 13"/>
          <p:cNvSpPr/>
          <p:nvPr/>
        </p:nvSpPr>
        <p:spPr>
          <a:xfrm>
            <a:off x="5667147" y="2601455"/>
            <a:ext cx="5952669" cy="723900"/>
          </a:xfrm>
          <a:prstGeom prst="rect">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dirty="0"/>
          </a:p>
        </p:txBody>
      </p:sp>
      <p:pic>
        <p:nvPicPr>
          <p:cNvPr id="15" name="Picture 14" descr="image.png"/>
          <p:cNvPicPr>
            <a:picLocks noChangeAspect="1"/>
          </p:cNvPicPr>
          <p:nvPr/>
        </p:nvPicPr>
        <p:blipFill>
          <a:blip r:embed="rId2">
            <a:alphaModFix/>
          </a:blip>
          <a:stretch>
            <a:fillRect/>
          </a:stretch>
        </p:blipFill>
        <p:spPr>
          <a:xfrm>
            <a:off x="6619709" y="2792808"/>
            <a:ext cx="342891" cy="289691"/>
          </a:xfrm>
          <a:prstGeom prst="rect">
            <a:avLst/>
          </a:prstGeom>
        </p:spPr>
      </p:pic>
      <p:sp>
        <p:nvSpPr>
          <p:cNvPr id="16" name="TextBox 15"/>
          <p:cNvSpPr txBox="1"/>
          <p:nvPr/>
        </p:nvSpPr>
        <p:spPr>
          <a:xfrm>
            <a:off x="7105472" y="2733127"/>
            <a:ext cx="4005351" cy="418576"/>
          </a:xfrm>
          <a:prstGeom prst="rect">
            <a:avLst/>
          </a:prstGeom>
          <a:noFill/>
        </p:spPr>
        <p:txBody>
          <a:bodyPr wrap="square" lIns="73152" tIns="54864" rIns="73152" bIns="54864" anchor="ctr">
            <a:spAutoFit/>
          </a:bodyPr>
          <a:lstStyle/>
          <a:p>
            <a:pPr algn="l">
              <a:spcBef>
                <a:spcPts val="0"/>
              </a:spcBef>
              <a:spcAft>
                <a:spcPts val="0"/>
              </a:spcAft>
            </a:pPr>
            <a:r>
              <a:rPr sz="2000" b="1" dirty="0">
                <a:solidFill>
                  <a:srgbClr val="FFFFFF"/>
                </a:solidFill>
                <a:latin typeface="Montserrat"/>
              </a:rPr>
              <a:t>Contemporary Example</a:t>
            </a:r>
          </a:p>
        </p:txBody>
      </p:sp>
      <p:sp>
        <p:nvSpPr>
          <p:cNvPr id="17" name="TextBox 16"/>
          <p:cNvSpPr txBox="1"/>
          <p:nvPr/>
        </p:nvSpPr>
        <p:spPr>
          <a:xfrm>
            <a:off x="5641675" y="3454682"/>
            <a:ext cx="5978141" cy="649409"/>
          </a:xfrm>
          <a:prstGeom prst="rect">
            <a:avLst/>
          </a:prstGeom>
          <a:noFill/>
        </p:spPr>
        <p:txBody>
          <a:bodyPr wrap="square" lIns="73152" tIns="54864" rIns="73152" bIns="54864" anchor="ctr">
            <a:spAutoFit/>
          </a:bodyPr>
          <a:lstStyle/>
          <a:p>
            <a:pPr algn="l">
              <a:lnSpc>
                <a:spcPts val="2080"/>
              </a:lnSpc>
              <a:spcBef>
                <a:spcPts val="0"/>
              </a:spcBef>
              <a:spcAft>
                <a:spcPts val="1300"/>
              </a:spcAft>
            </a:pPr>
            <a:r>
              <a:rPr sz="2000" b="0" dirty="0">
                <a:solidFill>
                  <a:srgbClr val="333333"/>
                </a:solidFill>
                <a:latin typeface="Times New Roman" panose="02020603050405020304" pitchFamily="18" charset="0"/>
                <a:cs typeface="Times New Roman" panose="02020603050405020304" pitchFamily="18" charset="0"/>
              </a:rPr>
              <a:t> Customer service trainees use </a:t>
            </a:r>
            <a:r>
              <a:rPr sz="2000" b="1" dirty="0">
                <a:solidFill>
                  <a:srgbClr val="333333"/>
                </a:solidFill>
                <a:latin typeface="Times New Roman" panose="02020603050405020304" pitchFamily="18" charset="0"/>
                <a:cs typeface="Times New Roman" panose="02020603050405020304" pitchFamily="18" charset="0"/>
              </a:rPr>
              <a:t>Virtual Reality (VR) Simulations</a:t>
            </a:r>
            <a:r>
              <a:rPr sz="2000" b="0" dirty="0">
                <a:solidFill>
                  <a:srgbClr val="333333"/>
                </a:solidFill>
                <a:latin typeface="Times New Roman" panose="02020603050405020304" pitchFamily="18" charset="0"/>
                <a:cs typeface="Times New Roman" panose="02020603050405020304" pitchFamily="18" charset="0"/>
              </a:rPr>
              <a:t> to experience real-world scenarios </a:t>
            </a:r>
          </a:p>
        </p:txBody>
      </p:sp>
      <p:sp>
        <p:nvSpPr>
          <p:cNvPr id="18" name="Rounded Rectangle 17"/>
          <p:cNvSpPr/>
          <p:nvPr/>
        </p:nvSpPr>
        <p:spPr>
          <a:xfrm>
            <a:off x="6619709" y="4385454"/>
            <a:ext cx="2238319" cy="457200"/>
          </a:xfrm>
          <a:prstGeom prst="roundRect">
            <a:avLst>
              <a:gd name="adj" fmla="val 33333"/>
            </a:avLst>
          </a:prstGeom>
          <a:solidFill>
            <a:srgbClr val="F5F5F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p>
        </p:txBody>
      </p:sp>
      <p:pic>
        <p:nvPicPr>
          <p:cNvPr id="19" name="Picture 18" descr="image.png"/>
          <p:cNvPicPr>
            <a:picLocks noChangeAspect="1"/>
          </p:cNvPicPr>
          <p:nvPr/>
        </p:nvPicPr>
        <p:blipFill>
          <a:blip r:embed="rId3">
            <a:alphaModFix/>
          </a:blip>
          <a:stretch>
            <a:fillRect/>
          </a:stretch>
        </p:blipFill>
        <p:spPr>
          <a:xfrm>
            <a:off x="6734006" y="4536901"/>
            <a:ext cx="228594" cy="154304"/>
          </a:xfrm>
          <a:prstGeom prst="rect">
            <a:avLst/>
          </a:prstGeom>
        </p:spPr>
      </p:pic>
      <p:sp>
        <p:nvSpPr>
          <p:cNvPr id="20" name="TextBox 19"/>
          <p:cNvSpPr txBox="1"/>
          <p:nvPr/>
        </p:nvSpPr>
        <p:spPr>
          <a:xfrm>
            <a:off x="7057848" y="4352737"/>
            <a:ext cx="942951" cy="541687"/>
          </a:xfrm>
          <a:prstGeom prst="rect">
            <a:avLst/>
          </a:prstGeom>
          <a:noFill/>
        </p:spPr>
        <p:txBody>
          <a:bodyPr wrap="square" lIns="73152" tIns="54864" rIns="73152" bIns="54864" anchor="ctr">
            <a:spAutoFit/>
          </a:bodyPr>
          <a:lstStyle/>
          <a:p>
            <a:pPr algn="l">
              <a:spcBef>
                <a:spcPts val="0"/>
              </a:spcBef>
              <a:spcAft>
                <a:spcPts val="0"/>
              </a:spcAft>
            </a:pPr>
            <a:r>
              <a:rPr sz="1400" b="0" dirty="0">
                <a:solidFill>
                  <a:srgbClr val="444444"/>
                </a:solidFill>
                <a:latin typeface="Roboto"/>
              </a:rPr>
              <a:t>Hotel Check-in</a:t>
            </a:r>
          </a:p>
        </p:txBody>
      </p:sp>
      <p:sp>
        <p:nvSpPr>
          <p:cNvPr id="21" name="Rounded Rectangle 20"/>
          <p:cNvSpPr/>
          <p:nvPr/>
        </p:nvSpPr>
        <p:spPr>
          <a:xfrm>
            <a:off x="9000899" y="4385454"/>
            <a:ext cx="2238319" cy="457200"/>
          </a:xfrm>
          <a:prstGeom prst="roundRect">
            <a:avLst>
              <a:gd name="adj" fmla="val 33333"/>
            </a:avLst>
          </a:prstGeom>
          <a:solidFill>
            <a:srgbClr val="F5F5F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p>
        </p:txBody>
      </p:sp>
      <p:pic>
        <p:nvPicPr>
          <p:cNvPr id="22" name="Picture 21" descr="image.png"/>
          <p:cNvPicPr>
            <a:picLocks noChangeAspect="1"/>
          </p:cNvPicPr>
          <p:nvPr/>
        </p:nvPicPr>
        <p:blipFill>
          <a:blip r:embed="rId4">
            <a:alphaModFix/>
          </a:blip>
          <a:stretch>
            <a:fillRect/>
          </a:stretch>
        </p:blipFill>
        <p:spPr>
          <a:xfrm>
            <a:off x="9115197" y="4525471"/>
            <a:ext cx="228594" cy="177164"/>
          </a:xfrm>
          <a:prstGeom prst="rect">
            <a:avLst/>
          </a:prstGeom>
        </p:spPr>
      </p:pic>
      <p:sp>
        <p:nvSpPr>
          <p:cNvPr id="23" name="TextBox 22"/>
          <p:cNvSpPr txBox="1"/>
          <p:nvPr/>
        </p:nvSpPr>
        <p:spPr>
          <a:xfrm>
            <a:off x="9439039" y="4352737"/>
            <a:ext cx="1333466" cy="541687"/>
          </a:xfrm>
          <a:prstGeom prst="rect">
            <a:avLst/>
          </a:prstGeom>
          <a:noFill/>
        </p:spPr>
        <p:txBody>
          <a:bodyPr wrap="square" lIns="73152" tIns="54864" rIns="73152" bIns="54864" anchor="ctr">
            <a:spAutoFit/>
          </a:bodyPr>
          <a:lstStyle/>
          <a:p>
            <a:pPr algn="l">
              <a:spcBef>
                <a:spcPts val="0"/>
              </a:spcBef>
              <a:spcAft>
                <a:spcPts val="0"/>
              </a:spcAft>
            </a:pPr>
            <a:r>
              <a:rPr sz="1400" b="0">
                <a:solidFill>
                  <a:srgbClr val="444444"/>
                </a:solidFill>
                <a:latin typeface="Roboto"/>
              </a:rPr>
              <a:t>Handling Complaints</a:t>
            </a:r>
          </a:p>
        </p:txBody>
      </p:sp>
      <p:sp>
        <p:nvSpPr>
          <p:cNvPr id="24" name="Rounded Rectangle 23"/>
          <p:cNvSpPr/>
          <p:nvPr/>
        </p:nvSpPr>
        <p:spPr>
          <a:xfrm>
            <a:off x="6619709" y="4995053"/>
            <a:ext cx="2238319" cy="457200"/>
          </a:xfrm>
          <a:prstGeom prst="roundRect">
            <a:avLst>
              <a:gd name="adj" fmla="val 33333"/>
            </a:avLst>
          </a:prstGeom>
          <a:solidFill>
            <a:srgbClr val="F5F5F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p>
        </p:txBody>
      </p:sp>
      <p:pic>
        <p:nvPicPr>
          <p:cNvPr id="25" name="Picture 24" descr="image.png"/>
          <p:cNvPicPr>
            <a:picLocks noChangeAspect="1"/>
          </p:cNvPicPr>
          <p:nvPr/>
        </p:nvPicPr>
        <p:blipFill>
          <a:blip r:embed="rId5">
            <a:alphaModFix/>
          </a:blip>
          <a:stretch>
            <a:fillRect/>
          </a:stretch>
        </p:blipFill>
        <p:spPr>
          <a:xfrm>
            <a:off x="6734006" y="5135071"/>
            <a:ext cx="228594" cy="177164"/>
          </a:xfrm>
          <a:prstGeom prst="rect">
            <a:avLst/>
          </a:prstGeom>
        </p:spPr>
      </p:pic>
      <p:sp>
        <p:nvSpPr>
          <p:cNvPr id="26" name="TextBox 25"/>
          <p:cNvSpPr txBox="1"/>
          <p:nvPr/>
        </p:nvSpPr>
        <p:spPr>
          <a:xfrm>
            <a:off x="7057848" y="4943288"/>
            <a:ext cx="1209644" cy="541687"/>
          </a:xfrm>
          <a:prstGeom prst="rect">
            <a:avLst/>
          </a:prstGeom>
          <a:noFill/>
        </p:spPr>
        <p:txBody>
          <a:bodyPr wrap="square" lIns="73152" tIns="54864" rIns="73152" bIns="54864" anchor="ctr">
            <a:spAutoFit/>
          </a:bodyPr>
          <a:lstStyle/>
          <a:p>
            <a:pPr algn="l">
              <a:spcBef>
                <a:spcPts val="0"/>
              </a:spcBef>
              <a:spcAft>
                <a:spcPts val="0"/>
              </a:spcAft>
            </a:pPr>
            <a:r>
              <a:rPr sz="1400" b="0">
                <a:solidFill>
                  <a:srgbClr val="444444"/>
                </a:solidFill>
                <a:latin typeface="Roboto"/>
              </a:rPr>
              <a:t>Emotional Triggers</a:t>
            </a:r>
          </a:p>
        </p:txBody>
      </p:sp>
      <p:sp>
        <p:nvSpPr>
          <p:cNvPr id="27" name="Rounded Rectangle 26"/>
          <p:cNvSpPr/>
          <p:nvPr/>
        </p:nvSpPr>
        <p:spPr>
          <a:xfrm>
            <a:off x="9000899" y="4995053"/>
            <a:ext cx="2238319" cy="457200"/>
          </a:xfrm>
          <a:prstGeom prst="roundRect">
            <a:avLst>
              <a:gd name="adj" fmla="val 33333"/>
            </a:avLst>
          </a:prstGeom>
          <a:solidFill>
            <a:srgbClr val="F5F5F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p>
        </p:txBody>
      </p:sp>
      <p:pic>
        <p:nvPicPr>
          <p:cNvPr id="28" name="Picture 27" descr="image.png"/>
          <p:cNvPicPr>
            <a:picLocks noChangeAspect="1"/>
          </p:cNvPicPr>
          <p:nvPr/>
        </p:nvPicPr>
        <p:blipFill>
          <a:blip r:embed="rId6">
            <a:alphaModFix/>
          </a:blip>
          <a:stretch>
            <a:fillRect/>
          </a:stretch>
        </p:blipFill>
        <p:spPr>
          <a:xfrm>
            <a:off x="9115197" y="5142215"/>
            <a:ext cx="228594" cy="162877"/>
          </a:xfrm>
          <a:prstGeom prst="rect">
            <a:avLst/>
          </a:prstGeom>
        </p:spPr>
      </p:pic>
      <p:sp>
        <p:nvSpPr>
          <p:cNvPr id="29" name="TextBox 28"/>
          <p:cNvSpPr txBox="1"/>
          <p:nvPr/>
        </p:nvSpPr>
        <p:spPr>
          <a:xfrm>
            <a:off x="9439039" y="4943288"/>
            <a:ext cx="1266793" cy="541687"/>
          </a:xfrm>
          <a:prstGeom prst="rect">
            <a:avLst/>
          </a:prstGeom>
          <a:noFill/>
        </p:spPr>
        <p:txBody>
          <a:bodyPr wrap="square" lIns="73152" tIns="54864" rIns="73152" bIns="54864" anchor="ctr">
            <a:spAutoFit/>
          </a:bodyPr>
          <a:lstStyle/>
          <a:p>
            <a:pPr algn="l">
              <a:spcBef>
                <a:spcPts val="0"/>
              </a:spcBef>
              <a:spcAft>
                <a:spcPts val="0"/>
              </a:spcAft>
            </a:pPr>
            <a:r>
              <a:rPr sz="1400" b="0">
                <a:solidFill>
                  <a:srgbClr val="444444"/>
                </a:solidFill>
                <a:latin typeface="Roboto"/>
              </a:rPr>
              <a:t>Real-time Feedback</a:t>
            </a:r>
          </a:p>
        </p:txBody>
      </p:sp>
      <p:sp>
        <p:nvSpPr>
          <p:cNvPr id="31" name="Rectangle 30">
            <a:extLst>
              <a:ext uri="{FF2B5EF4-FFF2-40B4-BE49-F238E27FC236}">
                <a16:creationId xmlns:a16="http://schemas.microsoft.com/office/drawing/2014/main" id="{9A3B671E-80CC-9997-8C36-BD66AB2112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2" name="TextBox 31">
            <a:extLst>
              <a:ext uri="{FF2B5EF4-FFF2-40B4-BE49-F238E27FC236}">
                <a16:creationId xmlns:a16="http://schemas.microsoft.com/office/drawing/2014/main" id="{403324D5-691D-8E7B-41CF-15ECE1BEA4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F0B6B096-40BD-CC11-88AD-A25F431E4F8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2A5D51A0-BBDA-DE0E-0546-37C677495FBE}"/>
              </a:ext>
            </a:extLst>
          </p:cNvPr>
          <p:cNvSpPr txBox="1"/>
          <p:nvPr/>
        </p:nvSpPr>
        <p:spPr>
          <a:xfrm>
            <a:off x="2513150" y="1019069"/>
            <a:ext cx="44494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Training Cont.</a:t>
            </a:r>
          </a:p>
        </p:txBody>
      </p:sp>
      <p:pic>
        <p:nvPicPr>
          <p:cNvPr id="37" name="Picture 36">
            <a:extLst>
              <a:ext uri="{FF2B5EF4-FFF2-40B4-BE49-F238E27FC236}">
                <a16:creationId xmlns:a16="http://schemas.microsoft.com/office/drawing/2014/main" id="{B9897964-877E-911A-A893-F683608E4EAA}"/>
              </a:ext>
            </a:extLst>
          </p:cNvPr>
          <p:cNvPicPr>
            <a:picLocks noChangeAspect="1"/>
          </p:cNvPicPr>
          <p:nvPr/>
        </p:nvPicPr>
        <p:blipFill>
          <a:blip r:embed="rId7"/>
          <a:stretch>
            <a:fillRect/>
          </a:stretch>
        </p:blipFill>
        <p:spPr>
          <a:xfrm>
            <a:off x="277273" y="2523022"/>
            <a:ext cx="5057257" cy="316214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3192"/>
    </mc:Choice>
    <mc:Fallback xmlns="">
      <p:transition spd="slow" advTm="9319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666733" y="2095499"/>
            <a:ext cx="5238619" cy="4124145"/>
          </a:xfrm>
          <a:prstGeom prst="roundRect">
            <a:avLst>
              <a:gd name="adj" fmla="val 521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dirty="0"/>
          </a:p>
        </p:txBody>
      </p:sp>
      <p:sp>
        <p:nvSpPr>
          <p:cNvPr id="6" name="Rounded Rectangle 5"/>
          <p:cNvSpPr/>
          <p:nvPr/>
        </p:nvSpPr>
        <p:spPr>
          <a:xfrm>
            <a:off x="952476" y="2381250"/>
            <a:ext cx="476238" cy="476249"/>
          </a:xfrm>
          <a:prstGeom prst="roundRect">
            <a:avLst>
              <a:gd name="adj" fmla="val 4000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6" descr="image.png"/>
          <p:cNvPicPr>
            <a:picLocks noChangeAspect="1"/>
          </p:cNvPicPr>
          <p:nvPr/>
        </p:nvPicPr>
        <p:blipFill>
          <a:blip r:embed="rId2">
            <a:alphaModFix/>
          </a:blip>
          <a:stretch>
            <a:fillRect/>
          </a:stretch>
        </p:blipFill>
        <p:spPr>
          <a:xfrm>
            <a:off x="1076298" y="2530792"/>
            <a:ext cx="228594" cy="177164"/>
          </a:xfrm>
          <a:prstGeom prst="rect">
            <a:avLst/>
          </a:prstGeom>
        </p:spPr>
      </p:pic>
      <p:sp>
        <p:nvSpPr>
          <p:cNvPr id="8" name="TextBox 7"/>
          <p:cNvSpPr txBox="1"/>
          <p:nvPr/>
        </p:nvSpPr>
        <p:spPr>
          <a:xfrm>
            <a:off x="1571585" y="2384073"/>
            <a:ext cx="3421065" cy="480131"/>
          </a:xfrm>
          <a:prstGeom prst="rect">
            <a:avLst/>
          </a:prstGeom>
          <a:noFill/>
        </p:spPr>
        <p:txBody>
          <a:bodyPr wrap="none" lIns="73152" tIns="54864" rIns="73152" bIns="54864" anchor="ctr">
            <a:spAutoFit/>
          </a:bodyPr>
          <a:lstStyle/>
          <a:p>
            <a:pPr algn="l">
              <a:spcBef>
                <a:spcPts val="0"/>
              </a:spcBef>
              <a:spcAft>
                <a:spcPts val="0"/>
              </a:spcAft>
            </a:pPr>
            <a:r>
              <a:rPr sz="2400" b="1" dirty="0">
                <a:solidFill>
                  <a:srgbClr val="1A237E"/>
                </a:solidFill>
                <a:latin typeface="Times New Roman" panose="02020603050405020304" pitchFamily="18" charset="0"/>
                <a:cs typeface="Times New Roman" panose="02020603050405020304" pitchFamily="18" charset="0"/>
              </a:rPr>
              <a:t>Knowledge Management</a:t>
            </a:r>
            <a:endParaRPr lang="en-US" sz="2400" b="1" dirty="0">
              <a:solidFill>
                <a:srgbClr val="1A237E"/>
              </a:solidFill>
              <a:latin typeface="Times New Roman" panose="02020603050405020304" pitchFamily="18" charset="0"/>
              <a:cs typeface="Times New Roman" panose="02020603050405020304" pitchFamily="18" charset="0"/>
            </a:endParaRPr>
          </a:p>
        </p:txBody>
      </p:sp>
      <p:pic>
        <p:nvPicPr>
          <p:cNvPr id="9" name="Picture 8" descr="image.png"/>
          <p:cNvPicPr>
            <a:picLocks noChangeAspect="1"/>
          </p:cNvPicPr>
          <p:nvPr/>
        </p:nvPicPr>
        <p:blipFill>
          <a:blip r:embed="rId3">
            <a:alphaModFix/>
          </a:blip>
          <a:stretch>
            <a:fillRect/>
          </a:stretch>
        </p:blipFill>
        <p:spPr>
          <a:xfrm>
            <a:off x="952476" y="3904123"/>
            <a:ext cx="209544" cy="181232"/>
          </a:xfrm>
          <a:prstGeom prst="rect">
            <a:avLst/>
          </a:prstGeom>
        </p:spPr>
      </p:pic>
      <p:sp>
        <p:nvSpPr>
          <p:cNvPr id="10" name="TextBox 9"/>
          <p:cNvSpPr txBox="1"/>
          <p:nvPr/>
        </p:nvSpPr>
        <p:spPr>
          <a:xfrm>
            <a:off x="1276318" y="3838931"/>
            <a:ext cx="4175576" cy="521168"/>
          </a:xfrm>
          <a:prstGeom prst="rect">
            <a:avLst/>
          </a:prstGeom>
          <a:noFill/>
        </p:spPr>
        <p:txBody>
          <a:bodyPr wrap="square" lIns="73152" tIns="54864" rIns="73152" bIns="54864" anchor="ctr">
            <a:spAutoFit/>
          </a:bodyPr>
          <a:lstStyle/>
          <a:p>
            <a:pPr algn="l">
              <a:lnSpc>
                <a:spcPts val="1560"/>
              </a:lnSpc>
              <a:spcBef>
                <a:spcPts val="0"/>
              </a:spcBef>
              <a:spcAft>
                <a:spcPts val="0"/>
              </a:spcAft>
            </a:pPr>
            <a:r>
              <a:rPr sz="1600" b="0" dirty="0">
                <a:solidFill>
                  <a:srgbClr val="444444"/>
                </a:solidFill>
                <a:latin typeface="Times New Roman" panose="02020603050405020304" pitchFamily="18" charset="0"/>
                <a:cs typeface="Times New Roman" panose="02020603050405020304" pitchFamily="18" charset="0"/>
              </a:rPr>
              <a:t> </a:t>
            </a:r>
            <a:r>
              <a:rPr sz="1600" b="1" dirty="0">
                <a:solidFill>
                  <a:srgbClr val="444444"/>
                </a:solidFill>
                <a:latin typeface="Times New Roman" panose="02020603050405020304" pitchFamily="18" charset="0"/>
                <a:cs typeface="Times New Roman" panose="02020603050405020304" pitchFamily="18" charset="0"/>
              </a:rPr>
              <a:t>Social Learning Platforms</a:t>
            </a:r>
            <a:r>
              <a:rPr sz="2400" dirty="0">
                <a:latin typeface="Times New Roman" panose="02020603050405020304" pitchFamily="18" charset="0"/>
                <a:cs typeface="Times New Roman" panose="02020603050405020304" pitchFamily="18" charset="0"/>
              </a:rPr>
              <a:t>
</a:t>
            </a:r>
            <a:r>
              <a:rPr sz="1600" b="0" dirty="0">
                <a:solidFill>
                  <a:srgbClr val="444444"/>
                </a:solidFill>
                <a:latin typeface="Times New Roman" panose="02020603050405020304" pitchFamily="18" charset="0"/>
                <a:cs typeface="Times New Roman" panose="02020603050405020304" pitchFamily="18" charset="0"/>
              </a:rPr>
              <a:t> Microsoft Viva, Slack </a:t>
            </a:r>
          </a:p>
        </p:txBody>
      </p:sp>
      <p:pic>
        <p:nvPicPr>
          <p:cNvPr id="11" name="Picture 10" descr="image.png"/>
          <p:cNvPicPr>
            <a:picLocks noChangeAspect="1"/>
          </p:cNvPicPr>
          <p:nvPr/>
        </p:nvPicPr>
        <p:blipFill>
          <a:blip r:embed="rId4">
            <a:alphaModFix/>
          </a:blip>
          <a:stretch>
            <a:fillRect/>
          </a:stretch>
        </p:blipFill>
        <p:spPr>
          <a:xfrm>
            <a:off x="952476" y="4524278"/>
            <a:ext cx="209544" cy="198222"/>
          </a:xfrm>
          <a:prstGeom prst="rect">
            <a:avLst/>
          </a:prstGeom>
        </p:spPr>
      </p:pic>
      <p:sp>
        <p:nvSpPr>
          <p:cNvPr id="12" name="TextBox 11"/>
          <p:cNvSpPr txBox="1"/>
          <p:nvPr/>
        </p:nvSpPr>
        <p:spPr>
          <a:xfrm>
            <a:off x="1276318" y="4467580"/>
            <a:ext cx="3718376" cy="521168"/>
          </a:xfrm>
          <a:prstGeom prst="rect">
            <a:avLst/>
          </a:prstGeom>
          <a:noFill/>
        </p:spPr>
        <p:txBody>
          <a:bodyPr wrap="square" lIns="73152" tIns="54864" rIns="73152" bIns="54864" anchor="ctr">
            <a:spAutoFit/>
          </a:bodyPr>
          <a:lstStyle/>
          <a:p>
            <a:pPr algn="l">
              <a:lnSpc>
                <a:spcPts val="1560"/>
              </a:lnSpc>
              <a:spcBef>
                <a:spcPts val="0"/>
              </a:spcBef>
              <a:spcAft>
                <a:spcPts val="0"/>
              </a:spcAft>
            </a:pPr>
            <a:r>
              <a:rPr sz="1600" b="0" dirty="0">
                <a:solidFill>
                  <a:srgbClr val="444444"/>
                </a:solidFill>
                <a:latin typeface="Times New Roman" panose="02020603050405020304" pitchFamily="18" charset="0"/>
                <a:cs typeface="Times New Roman" panose="02020603050405020304" pitchFamily="18" charset="0"/>
              </a:rPr>
              <a:t> </a:t>
            </a:r>
            <a:r>
              <a:rPr sz="1600" b="1" dirty="0">
                <a:solidFill>
                  <a:srgbClr val="444444"/>
                </a:solidFill>
                <a:latin typeface="Times New Roman" panose="02020603050405020304" pitchFamily="18" charset="0"/>
                <a:cs typeface="Times New Roman" panose="02020603050405020304" pitchFamily="18" charset="0"/>
              </a:rPr>
              <a:t>AI-Powered Repositories</a:t>
            </a:r>
            <a:r>
              <a:rPr sz="2400" dirty="0">
                <a:latin typeface="Times New Roman" panose="02020603050405020304" pitchFamily="18" charset="0"/>
                <a:cs typeface="Times New Roman" panose="02020603050405020304" pitchFamily="18" charset="0"/>
              </a:rPr>
              <a:t>
</a:t>
            </a:r>
            <a:r>
              <a:rPr sz="1600" b="0" dirty="0">
                <a:solidFill>
                  <a:srgbClr val="444444"/>
                </a:solidFill>
                <a:latin typeface="Times New Roman" panose="02020603050405020304" pitchFamily="18" charset="0"/>
                <a:cs typeface="Times New Roman" panose="02020603050405020304" pitchFamily="18" charset="0"/>
              </a:rPr>
              <a:t> Intelligent knowledge curation </a:t>
            </a:r>
          </a:p>
        </p:txBody>
      </p:sp>
      <p:sp>
        <p:nvSpPr>
          <p:cNvPr id="13" name="Rounded Rectangle 12"/>
          <p:cNvSpPr/>
          <p:nvPr/>
        </p:nvSpPr>
        <p:spPr>
          <a:xfrm>
            <a:off x="942308" y="5324196"/>
            <a:ext cx="4667133" cy="504824"/>
          </a:xfrm>
          <a:prstGeom prst="roundRect">
            <a:avLst>
              <a:gd name="adj" fmla="val 15094"/>
            </a:avLst>
          </a:prstGeom>
          <a:solidFill>
            <a:srgbClr val="F8F9F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ound Same Side Corner Rectangle 13"/>
          <p:cNvSpPr/>
          <p:nvPr/>
        </p:nvSpPr>
        <p:spPr>
          <a:xfrm rot="16200000">
            <a:off x="766104" y="5521985"/>
            <a:ext cx="504824" cy="132080"/>
          </a:xfrm>
          <a:prstGeom prst="round2SameRect">
            <a:avLst>
              <a:gd name="adj1" fmla="val 50000"/>
              <a:gd name="adj2" fmla="val 0"/>
            </a:avLst>
          </a:prstGeom>
          <a:solidFill>
            <a:srgbClr val="00897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1133446" y="5442858"/>
            <a:ext cx="4317144" cy="290336"/>
          </a:xfrm>
          <a:prstGeom prst="rect">
            <a:avLst/>
          </a:prstGeom>
          <a:noFill/>
        </p:spPr>
        <p:txBody>
          <a:bodyPr wrap="none" lIns="73152" tIns="54864" rIns="73152" bIns="54864" anchor="ctr">
            <a:spAutoFit/>
          </a:bodyPr>
          <a:lstStyle/>
          <a:p>
            <a:pPr algn="l">
              <a:lnSpc>
                <a:spcPts val="1430"/>
              </a:lnSpc>
              <a:spcBef>
                <a:spcPts val="0"/>
              </a:spcBef>
              <a:spcAft>
                <a:spcPts val="0"/>
              </a:spcAft>
            </a:pPr>
            <a:r>
              <a:rPr sz="1200" b="0" dirty="0">
                <a:solidFill>
                  <a:srgbClr val="555555"/>
                </a:solidFill>
                <a:latin typeface="Times New Roman" panose="02020603050405020304" pitchFamily="18" charset="0"/>
                <a:cs typeface="Times New Roman" panose="02020603050405020304" pitchFamily="18" charset="0"/>
              </a:rPr>
              <a:t> </a:t>
            </a:r>
            <a:r>
              <a:rPr sz="1200" b="1" dirty="0">
                <a:solidFill>
                  <a:srgbClr val="555555"/>
                </a:solidFill>
                <a:latin typeface="Times New Roman" panose="02020603050405020304" pitchFamily="18" charset="0"/>
                <a:cs typeface="Times New Roman" panose="02020603050405020304" pitchFamily="18" charset="0"/>
              </a:rPr>
              <a:t>Goal:</a:t>
            </a:r>
            <a:r>
              <a:rPr sz="1200" b="0" dirty="0">
                <a:solidFill>
                  <a:srgbClr val="555555"/>
                </a:solidFill>
                <a:latin typeface="Times New Roman" panose="02020603050405020304" pitchFamily="18" charset="0"/>
                <a:cs typeface="Times New Roman" panose="02020603050405020304" pitchFamily="18" charset="0"/>
              </a:rPr>
              <a:t> Get the right knowledge to the right people at the right time </a:t>
            </a:r>
          </a:p>
        </p:txBody>
      </p:sp>
      <p:sp>
        <p:nvSpPr>
          <p:cNvPr id="16" name="Rounded Rectangle 15"/>
          <p:cNvSpPr/>
          <p:nvPr/>
        </p:nvSpPr>
        <p:spPr>
          <a:xfrm>
            <a:off x="6286342" y="2095500"/>
            <a:ext cx="5238619" cy="4124144"/>
          </a:xfrm>
          <a:prstGeom prst="roundRect">
            <a:avLst>
              <a:gd name="adj" fmla="val 521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ounded Rectangle 16"/>
          <p:cNvSpPr/>
          <p:nvPr/>
        </p:nvSpPr>
        <p:spPr>
          <a:xfrm>
            <a:off x="6572085" y="2381250"/>
            <a:ext cx="476238" cy="476249"/>
          </a:xfrm>
          <a:prstGeom prst="roundRect">
            <a:avLst>
              <a:gd name="adj" fmla="val 40000"/>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18" name="Picture 17" descr="image.png"/>
          <p:cNvPicPr>
            <a:picLocks noChangeAspect="1"/>
          </p:cNvPicPr>
          <p:nvPr/>
        </p:nvPicPr>
        <p:blipFill>
          <a:blip r:embed="rId5">
            <a:alphaModFix/>
          </a:blip>
          <a:stretch>
            <a:fillRect/>
          </a:stretch>
        </p:blipFill>
        <p:spPr>
          <a:xfrm>
            <a:off x="6695907" y="2522220"/>
            <a:ext cx="228594" cy="194309"/>
          </a:xfrm>
          <a:prstGeom prst="rect">
            <a:avLst/>
          </a:prstGeom>
        </p:spPr>
      </p:pic>
      <p:sp>
        <p:nvSpPr>
          <p:cNvPr id="19" name="TextBox 18"/>
          <p:cNvSpPr txBox="1"/>
          <p:nvPr/>
        </p:nvSpPr>
        <p:spPr>
          <a:xfrm>
            <a:off x="7002073" y="2361612"/>
            <a:ext cx="4065618" cy="480131"/>
          </a:xfrm>
          <a:prstGeom prst="rect">
            <a:avLst/>
          </a:prstGeom>
          <a:noFill/>
        </p:spPr>
        <p:txBody>
          <a:bodyPr wrap="square" lIns="73152" tIns="54864" rIns="73152" bIns="54864" anchor="ctr">
            <a:spAutoFit/>
          </a:bodyPr>
          <a:lstStyle/>
          <a:p>
            <a:pPr algn="l">
              <a:spcBef>
                <a:spcPts val="0"/>
              </a:spcBef>
              <a:spcAft>
                <a:spcPts val="0"/>
              </a:spcAft>
            </a:pPr>
            <a:r>
              <a:rPr sz="2400" b="1" dirty="0">
                <a:solidFill>
                  <a:srgbClr val="1A237E"/>
                </a:solidFill>
                <a:latin typeface="Times New Roman" panose="02020603050405020304" pitchFamily="18" charset="0"/>
                <a:cs typeface="Times New Roman" panose="02020603050405020304" pitchFamily="18" charset="0"/>
              </a:rPr>
              <a:t>Training as Revenue Source</a:t>
            </a:r>
          </a:p>
        </p:txBody>
      </p:sp>
      <p:pic>
        <p:nvPicPr>
          <p:cNvPr id="20" name="Picture 19" descr="image.png"/>
          <p:cNvPicPr>
            <a:picLocks noChangeAspect="1"/>
          </p:cNvPicPr>
          <p:nvPr/>
        </p:nvPicPr>
        <p:blipFill>
          <a:blip r:embed="rId6">
            <a:alphaModFix/>
          </a:blip>
          <a:stretch>
            <a:fillRect/>
          </a:stretch>
        </p:blipFill>
        <p:spPr>
          <a:xfrm>
            <a:off x="6572085" y="3953058"/>
            <a:ext cx="209544" cy="186895"/>
          </a:xfrm>
          <a:prstGeom prst="rect">
            <a:avLst/>
          </a:prstGeom>
        </p:spPr>
      </p:pic>
      <p:sp>
        <p:nvSpPr>
          <p:cNvPr id="21" name="TextBox 20"/>
          <p:cNvSpPr txBox="1"/>
          <p:nvPr/>
        </p:nvSpPr>
        <p:spPr>
          <a:xfrm>
            <a:off x="6895926" y="3890697"/>
            <a:ext cx="3956103" cy="521168"/>
          </a:xfrm>
          <a:prstGeom prst="rect">
            <a:avLst/>
          </a:prstGeom>
          <a:noFill/>
        </p:spPr>
        <p:txBody>
          <a:bodyPr wrap="square" lIns="73152" tIns="54864" rIns="73152" bIns="54864" anchor="ctr">
            <a:spAutoFit/>
          </a:bodyPr>
          <a:lstStyle/>
          <a:p>
            <a:pPr algn="l">
              <a:lnSpc>
                <a:spcPts val="1560"/>
              </a:lnSpc>
              <a:spcBef>
                <a:spcPts val="0"/>
              </a:spcBef>
              <a:spcAft>
                <a:spcPts val="0"/>
              </a:spcAft>
            </a:pPr>
            <a:r>
              <a:rPr sz="1400" b="0" dirty="0">
                <a:solidFill>
                  <a:srgbClr val="444444"/>
                </a:solidFill>
                <a:latin typeface="Times New Roman" panose="02020603050405020304" pitchFamily="18" charset="0"/>
                <a:cs typeface="Times New Roman" panose="02020603050405020304" pitchFamily="18" charset="0"/>
              </a:rPr>
              <a:t> </a:t>
            </a:r>
            <a:r>
              <a:rPr sz="1400" b="1" dirty="0">
                <a:solidFill>
                  <a:srgbClr val="444444"/>
                </a:solidFill>
                <a:latin typeface="Times New Roman" panose="02020603050405020304" pitchFamily="18" charset="0"/>
                <a:cs typeface="Times New Roman" panose="02020603050405020304" pitchFamily="18" charset="0"/>
              </a:rPr>
              <a:t>Certification Programs</a:t>
            </a:r>
            <a:r>
              <a:rPr sz="2000" dirty="0">
                <a:latin typeface="Times New Roman" panose="02020603050405020304" pitchFamily="18" charset="0"/>
                <a:cs typeface="Times New Roman" panose="02020603050405020304" pitchFamily="18" charset="0"/>
              </a:rPr>
              <a:t>
</a:t>
            </a:r>
            <a:r>
              <a:rPr sz="1400" b="0" dirty="0">
                <a:solidFill>
                  <a:srgbClr val="444444"/>
                </a:solidFill>
                <a:latin typeface="Times New Roman" panose="02020603050405020304" pitchFamily="18" charset="0"/>
                <a:cs typeface="Times New Roman" panose="02020603050405020304" pitchFamily="18" charset="0"/>
              </a:rPr>
              <a:t> Microsoft</a:t>
            </a:r>
            <a:r>
              <a:rPr lang="en-US" sz="1400" b="0" dirty="0">
                <a:solidFill>
                  <a:srgbClr val="444444"/>
                </a:solidFill>
                <a:latin typeface="Times New Roman" panose="02020603050405020304" pitchFamily="18" charset="0"/>
                <a:cs typeface="Times New Roman" panose="02020603050405020304" pitchFamily="18" charset="0"/>
              </a:rPr>
              <a:t>, Cisco, Hewlett-Packard</a:t>
            </a:r>
            <a:endParaRPr sz="1400" b="0" dirty="0">
              <a:solidFill>
                <a:srgbClr val="444444"/>
              </a:solidFill>
              <a:latin typeface="Times New Roman" panose="02020603050405020304" pitchFamily="18" charset="0"/>
              <a:cs typeface="Times New Roman" panose="02020603050405020304" pitchFamily="18" charset="0"/>
            </a:endParaRPr>
          </a:p>
        </p:txBody>
      </p:sp>
      <p:pic>
        <p:nvPicPr>
          <p:cNvPr id="22" name="Picture 21" descr="image.png"/>
          <p:cNvPicPr>
            <a:picLocks noChangeAspect="1"/>
          </p:cNvPicPr>
          <p:nvPr/>
        </p:nvPicPr>
        <p:blipFill>
          <a:blip r:embed="rId7">
            <a:alphaModFix/>
          </a:blip>
          <a:stretch>
            <a:fillRect/>
          </a:stretch>
        </p:blipFill>
        <p:spPr>
          <a:xfrm>
            <a:off x="6557245" y="4579906"/>
            <a:ext cx="239223" cy="206901"/>
          </a:xfrm>
          <a:prstGeom prst="rect">
            <a:avLst/>
          </a:prstGeom>
        </p:spPr>
      </p:pic>
      <p:sp>
        <p:nvSpPr>
          <p:cNvPr id="23" name="TextBox 22"/>
          <p:cNvSpPr txBox="1"/>
          <p:nvPr/>
        </p:nvSpPr>
        <p:spPr>
          <a:xfrm>
            <a:off x="6895927" y="4519346"/>
            <a:ext cx="4171764" cy="521168"/>
          </a:xfrm>
          <a:prstGeom prst="rect">
            <a:avLst/>
          </a:prstGeom>
          <a:noFill/>
        </p:spPr>
        <p:txBody>
          <a:bodyPr wrap="square" lIns="73152" tIns="54864" rIns="73152" bIns="54864" anchor="ctr">
            <a:spAutoFit/>
          </a:bodyPr>
          <a:lstStyle/>
          <a:p>
            <a:pPr algn="l">
              <a:lnSpc>
                <a:spcPts val="1560"/>
              </a:lnSpc>
              <a:spcBef>
                <a:spcPts val="0"/>
              </a:spcBef>
              <a:spcAft>
                <a:spcPts val="0"/>
              </a:spcAft>
            </a:pPr>
            <a:r>
              <a:rPr sz="1400" b="0" dirty="0">
                <a:solidFill>
                  <a:srgbClr val="444444"/>
                </a:solidFill>
                <a:latin typeface="Times New Roman" panose="02020603050405020304" pitchFamily="18" charset="0"/>
                <a:cs typeface="Times New Roman" panose="02020603050405020304" pitchFamily="18" charset="0"/>
              </a:rPr>
              <a:t> </a:t>
            </a:r>
            <a:r>
              <a:rPr sz="1400" b="1" dirty="0">
                <a:solidFill>
                  <a:srgbClr val="444444"/>
                </a:solidFill>
                <a:latin typeface="Times New Roman" panose="02020603050405020304" pitchFamily="18" charset="0"/>
                <a:cs typeface="Times New Roman" panose="02020603050405020304" pitchFamily="18" charset="0"/>
              </a:rPr>
              <a:t>Learning Subscriptions</a:t>
            </a:r>
            <a:r>
              <a:rPr sz="2000" dirty="0">
                <a:latin typeface="Times New Roman" panose="02020603050405020304" pitchFamily="18" charset="0"/>
                <a:cs typeface="Times New Roman" panose="02020603050405020304" pitchFamily="18" charset="0"/>
              </a:rPr>
              <a:t>
</a:t>
            </a:r>
            <a:r>
              <a:rPr sz="1400" b="0" dirty="0">
                <a:solidFill>
                  <a:srgbClr val="444444"/>
                </a:solidFill>
                <a:latin typeface="Times New Roman" panose="02020603050405020304" pitchFamily="18" charset="0"/>
                <a:cs typeface="Times New Roman" panose="02020603050405020304" pitchFamily="18" charset="0"/>
              </a:rPr>
              <a:t> Standalone revenue streams </a:t>
            </a:r>
          </a:p>
        </p:txBody>
      </p:sp>
      <p:sp>
        <p:nvSpPr>
          <p:cNvPr id="24" name="Rounded Rectangle 23"/>
          <p:cNvSpPr/>
          <p:nvPr/>
        </p:nvSpPr>
        <p:spPr>
          <a:xfrm>
            <a:off x="6572085" y="5301103"/>
            <a:ext cx="4667133" cy="504824"/>
          </a:xfrm>
          <a:prstGeom prst="roundRect">
            <a:avLst>
              <a:gd name="adj" fmla="val 15094"/>
            </a:avLst>
          </a:prstGeom>
          <a:solidFill>
            <a:srgbClr val="F8F9F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25" name="Round Same Side Corner Rectangle 24"/>
          <p:cNvSpPr/>
          <p:nvPr/>
        </p:nvSpPr>
        <p:spPr>
          <a:xfrm rot="16200000">
            <a:off x="6385713" y="5487475"/>
            <a:ext cx="504824" cy="132080"/>
          </a:xfrm>
          <a:prstGeom prst="round2SameRect">
            <a:avLst>
              <a:gd name="adj1" fmla="val 50000"/>
              <a:gd name="adj2" fmla="val 0"/>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26" name="TextBox 25"/>
          <p:cNvSpPr txBox="1"/>
          <p:nvPr/>
        </p:nvSpPr>
        <p:spPr>
          <a:xfrm>
            <a:off x="6753056" y="5408348"/>
            <a:ext cx="4164858" cy="290336"/>
          </a:xfrm>
          <a:prstGeom prst="rect">
            <a:avLst/>
          </a:prstGeom>
          <a:noFill/>
        </p:spPr>
        <p:txBody>
          <a:bodyPr wrap="none" lIns="73152" tIns="54864" rIns="73152" bIns="54864" anchor="ctr">
            <a:spAutoFit/>
          </a:bodyPr>
          <a:lstStyle/>
          <a:p>
            <a:pPr algn="l">
              <a:lnSpc>
                <a:spcPts val="1430"/>
              </a:lnSpc>
              <a:spcBef>
                <a:spcPts val="0"/>
              </a:spcBef>
              <a:spcAft>
                <a:spcPts val="0"/>
              </a:spcAft>
            </a:pPr>
            <a:r>
              <a:rPr sz="1200" b="0" dirty="0">
                <a:solidFill>
                  <a:srgbClr val="555555"/>
                </a:solidFill>
                <a:latin typeface="Times New Roman" panose="02020603050405020304" pitchFamily="18" charset="0"/>
                <a:cs typeface="Times New Roman" panose="02020603050405020304" pitchFamily="18" charset="0"/>
              </a:rPr>
              <a:t> </a:t>
            </a:r>
            <a:r>
              <a:rPr sz="1200" b="1" dirty="0">
                <a:solidFill>
                  <a:srgbClr val="555555"/>
                </a:solidFill>
                <a:latin typeface="Times New Roman" panose="02020603050405020304" pitchFamily="18" charset="0"/>
                <a:cs typeface="Times New Roman" panose="02020603050405020304" pitchFamily="18" charset="0"/>
              </a:rPr>
              <a:t>Shift:</a:t>
            </a:r>
            <a:r>
              <a:rPr sz="1200" b="0" dirty="0">
                <a:solidFill>
                  <a:srgbClr val="555555"/>
                </a:solidFill>
                <a:latin typeface="Times New Roman" panose="02020603050405020304" pitchFamily="18" charset="0"/>
                <a:cs typeface="Times New Roman" panose="02020603050405020304" pitchFamily="18" charset="0"/>
              </a:rPr>
              <a:t> From cost center to profit center via productized learning </a:t>
            </a:r>
          </a:p>
        </p:txBody>
      </p:sp>
      <p:sp>
        <p:nvSpPr>
          <p:cNvPr id="27" name="TextBox 26">
            <a:extLst>
              <a:ext uri="{FF2B5EF4-FFF2-40B4-BE49-F238E27FC236}">
                <a16:creationId xmlns:a16="http://schemas.microsoft.com/office/drawing/2014/main" id="{028F7B2C-AF83-38BF-C019-35F124FDCE71}"/>
              </a:ext>
            </a:extLst>
          </p:cNvPr>
          <p:cNvSpPr txBox="1"/>
          <p:nvPr/>
        </p:nvSpPr>
        <p:spPr>
          <a:xfrm>
            <a:off x="2459842" y="1211061"/>
            <a:ext cx="74417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Competitiveness and Training</a:t>
            </a:r>
          </a:p>
        </p:txBody>
      </p:sp>
      <p:sp>
        <p:nvSpPr>
          <p:cNvPr id="3" name="Rectangle 2">
            <a:extLst>
              <a:ext uri="{FF2B5EF4-FFF2-40B4-BE49-F238E27FC236}">
                <a16:creationId xmlns:a16="http://schemas.microsoft.com/office/drawing/2014/main" id="{4706C8B8-53EB-0C0F-106C-9FED2EFA54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8AFE97F2-6BC4-D31A-84EF-E1572AD6B82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8" name="TextBox 27">
            <a:extLst>
              <a:ext uri="{FF2B5EF4-FFF2-40B4-BE49-F238E27FC236}">
                <a16:creationId xmlns:a16="http://schemas.microsoft.com/office/drawing/2014/main" id="{D3A5E395-48A2-7ED1-FBAC-F5A6DA3E137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a16="http://schemas.microsoft.com/office/drawing/2014/main" id="{436E4205-9BA1-C1DB-F1BE-D5B472E8E640}"/>
              </a:ext>
            </a:extLst>
          </p:cNvPr>
          <p:cNvSpPr txBox="1"/>
          <p:nvPr/>
        </p:nvSpPr>
        <p:spPr>
          <a:xfrm>
            <a:off x="958675" y="2905312"/>
            <a:ext cx="4946677" cy="830997"/>
          </a:xfrm>
          <a:prstGeom prst="rect">
            <a:avLst/>
          </a:prstGeom>
          <a:noFill/>
        </p:spPr>
        <p:txBody>
          <a:bodyPr wrap="square">
            <a:spAutoFit/>
          </a:bodyPr>
          <a:lstStyle/>
          <a:p>
            <a:r>
              <a:rPr lang="en-US" sz="1600" dirty="0">
                <a:latin typeface="Times New Roman" panose="02020603050405020304" pitchFamily="18" charset="0"/>
                <a:cs typeface="Times New Roman" panose="02020603050405020304" pitchFamily="18" charset="0"/>
              </a:rPr>
              <a:t> The process of capturing, organizing, sharing, and using knowledge within an organization to improve performance and decision-making.</a:t>
            </a:r>
          </a:p>
        </p:txBody>
      </p:sp>
      <p:sp>
        <p:nvSpPr>
          <p:cNvPr id="32" name="TextBox 31">
            <a:extLst>
              <a:ext uri="{FF2B5EF4-FFF2-40B4-BE49-F238E27FC236}">
                <a16:creationId xmlns:a16="http://schemas.microsoft.com/office/drawing/2014/main" id="{5A51CC3D-66DF-4B57-F553-AA466C29FA4C}"/>
              </a:ext>
            </a:extLst>
          </p:cNvPr>
          <p:cNvSpPr txBox="1"/>
          <p:nvPr/>
        </p:nvSpPr>
        <p:spPr>
          <a:xfrm>
            <a:off x="6557245" y="2934728"/>
            <a:ext cx="5109152" cy="830997"/>
          </a:xfrm>
          <a:prstGeom prst="rect">
            <a:avLst/>
          </a:prstGeom>
          <a:noFill/>
        </p:spPr>
        <p:txBody>
          <a:bodyPr wrap="square">
            <a:spAutoFit/>
          </a:bodyPr>
          <a:lstStyle/>
          <a:p>
            <a:r>
              <a:rPr lang="en-US" sz="1600" dirty="0">
                <a:latin typeface="Times New Roman" panose="02020603050405020304" pitchFamily="18" charset="0"/>
                <a:cs typeface="Times New Roman" panose="02020603050405020304" pitchFamily="18" charset="0"/>
              </a:rPr>
              <a:t>  Refers to the practice of generating income by offering training programs, certifications, courses, or learning subscriptions to external individuals and organizations.</a:t>
            </a:r>
          </a:p>
        </p:txBody>
      </p:sp>
    </p:spTree>
  </p:cSld>
  <p:clrMapOvr>
    <a:masterClrMapping/>
  </p:clrMapOvr>
  <mc:AlternateContent xmlns:mc="http://schemas.openxmlformats.org/markup-compatibility/2006" xmlns:p14="http://schemas.microsoft.com/office/powerpoint/2010/main">
    <mc:Choice Requires="p14">
      <p:transition spd="slow" p14:dur="2000" advTm="334812"/>
    </mc:Choice>
    <mc:Fallback xmlns="">
      <p:transition spd="slow" advTm="33481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50239"/>
            <a:ext cx="10812720" cy="4842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15729" y="927019"/>
            <a:ext cx="103605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Performance Consulting and Strategic Training</a:t>
            </a:r>
          </a:p>
        </p:txBody>
      </p:sp>
      <p:sp>
        <p:nvSpPr>
          <p:cNvPr id="48" name="TextBox 47"/>
          <p:cNvSpPr txBox="1"/>
          <p:nvPr/>
        </p:nvSpPr>
        <p:spPr>
          <a:xfrm>
            <a:off x="867904" y="1713512"/>
            <a:ext cx="10530345" cy="2308324"/>
          </a:xfrm>
          <a:prstGeom prst="rect">
            <a:avLst/>
          </a:prstGeom>
          <a:noFill/>
        </p:spPr>
        <p:txBody>
          <a:bodyPr wrap="square" rtlCol="0">
            <a:spAutoFit/>
          </a:bodyPr>
          <a:lstStyle/>
          <a:p>
            <a:pPr marL="342900" indent="-342900">
              <a:buFont typeface="Courier New" panose="02070309020205020404" pitchFamily="49" charset="0"/>
              <a:buChar char="o"/>
            </a:pPr>
            <a:r>
              <a:rPr lang="en-US" sz="2800" b="1" i="1" dirty="0">
                <a:latin typeface="Times New Roman" panose="02020603050405020304" pitchFamily="18" charset="0"/>
                <a:cs typeface="Times New Roman" panose="02020603050405020304" pitchFamily="18" charset="0"/>
              </a:rPr>
              <a:t>Performance consulting Process </a:t>
            </a:r>
            <a:r>
              <a:rPr lang="en-US" sz="2800" dirty="0">
                <a:latin typeface="Times New Roman" panose="02020603050405020304" pitchFamily="18" charset="0"/>
                <a:cs typeface="Times New Roman" panose="02020603050405020304" pitchFamily="18" charset="0"/>
              </a:rPr>
              <a:t>in which a trainer and the organizational client work together to determine what needs to be done to improve organizational and individual results.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Performance consulting takes a broad approach by:</a:t>
            </a: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C3F9C58-7FEE-4377-AD70-E9EF9753C9AC}"/>
              </a:ext>
            </a:extLst>
          </p:cNvPr>
          <p:cNvPicPr>
            <a:picLocks noChangeAspect="1"/>
          </p:cNvPicPr>
          <p:nvPr/>
        </p:nvPicPr>
        <p:blipFill>
          <a:blip r:embed="rId2"/>
          <a:stretch>
            <a:fillRect/>
          </a:stretch>
        </p:blipFill>
        <p:spPr>
          <a:xfrm>
            <a:off x="698500" y="3721034"/>
            <a:ext cx="10541000" cy="2284825"/>
          </a:xfrm>
          <a:prstGeom prst="rect">
            <a:avLst/>
          </a:prstGeom>
        </p:spPr>
      </p:pic>
    </p:spTree>
    <p:extLst>
      <p:ext uri="{BB962C8B-B14F-4D97-AF65-F5344CB8AC3E}">
        <p14:creationId xmlns:p14="http://schemas.microsoft.com/office/powerpoint/2010/main" val="2444743639"/>
      </p:ext>
    </p:extLst>
  </p:cSld>
  <p:clrMapOvr>
    <a:masterClrMapping/>
  </p:clrMapOvr>
  <mc:AlternateContent xmlns:mc="http://schemas.openxmlformats.org/markup-compatibility/2006" xmlns:p14="http://schemas.microsoft.com/office/powerpoint/2010/main">
    <mc:Choice Requires="p14">
      <p:transition p14:dur="10" advTm="266594"/>
    </mc:Choice>
    <mc:Fallback xmlns="">
      <p:transition advTm="26659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33656" y="867787"/>
            <a:ext cx="103993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Performance Consulting and Strategic Training</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1526237115"/>
              </p:ext>
            </p:extLst>
          </p:nvPr>
        </p:nvGraphicFramePr>
        <p:xfrm>
          <a:off x="1540371" y="1695294"/>
          <a:ext cx="9385934" cy="44640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49777227"/>
      </p:ext>
    </p:extLst>
  </p:cSld>
  <p:clrMapOvr>
    <a:masterClrMapping/>
  </p:clrMapOvr>
  <mc:AlternateContent xmlns:mc="http://schemas.openxmlformats.org/markup-compatibility/2006" xmlns:p14="http://schemas.microsoft.com/office/powerpoint/2010/main">
    <mc:Choice Requires="p14">
      <p:transition p14:dur="10" advTm="89665"/>
    </mc:Choice>
    <mc:Fallback xmlns="">
      <p:transition advTm="8966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Training and Global Strategies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01396"/>
            <a:ext cx="10667999" cy="3970318"/>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For global firms the most brilliant strategies ever devised will not work unless they have well-trained employees throughout the world to carry them out.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a:r>
            <a:r>
              <a:rPr lang="en-US" sz="2800" b="1" dirty="0">
                <a:solidFill>
                  <a:srgbClr val="C00000"/>
                </a:solidFill>
                <a:latin typeface="Times New Roman" panose="02020603050405020304" pitchFamily="18" charset="0"/>
                <a:cs typeface="Times New Roman" panose="02020603050405020304" pitchFamily="18" charset="0"/>
              </a:rPr>
              <a:t>Global Assignment Training: </a:t>
            </a:r>
            <a:r>
              <a:rPr lang="en-US" sz="2800" dirty="0">
                <a:latin typeface="Times New Roman" panose="02020603050405020304" pitchFamily="18" charset="0"/>
                <a:cs typeface="Times New Roman" panose="02020603050405020304" pitchFamily="18" charset="0"/>
              </a:rPr>
              <a:t>The orientation and training that expatriates and their families receive before departure significantly affect the success of an overseas assignment. </a:t>
            </a:r>
          </a:p>
          <a:p>
            <a:pPr marL="342900" indent="-342900">
              <a:buFont typeface="Courier New" panose="02070309020205020404" pitchFamily="49" charset="0"/>
              <a:buChar char="o"/>
            </a:pPr>
            <a:r>
              <a:rPr lang="en-US" sz="2800" b="1" dirty="0">
                <a:solidFill>
                  <a:srgbClr val="C00000"/>
                </a:solidFill>
                <a:latin typeface="Times New Roman" panose="02020603050405020304" pitchFamily="18" charset="0"/>
                <a:cs typeface="Times New Roman" panose="02020603050405020304" pitchFamily="18" charset="0"/>
              </a:rPr>
              <a:t>Intercultural Competence Training: </a:t>
            </a:r>
            <a:r>
              <a:rPr lang="en-US" sz="2800" dirty="0">
                <a:latin typeface="Times New Roman" panose="02020603050405020304" pitchFamily="18" charset="0"/>
                <a:cs typeface="Times New Roman" panose="02020603050405020304" pitchFamily="18" charset="0"/>
              </a:rPr>
              <a:t>Intercultural competence incorporates a wide range of human social skills  and personality characteristics. As noted in Figure 9-3.</a:t>
            </a:r>
          </a:p>
        </p:txBody>
      </p:sp>
    </p:spTree>
    <p:extLst>
      <p:ext uri="{BB962C8B-B14F-4D97-AF65-F5344CB8AC3E}">
        <p14:creationId xmlns:p14="http://schemas.microsoft.com/office/powerpoint/2010/main" val="1090821981"/>
      </p:ext>
    </p:extLst>
  </p:cSld>
  <p:clrMapOvr>
    <a:masterClrMapping/>
  </p:clrMapOvr>
  <mc:AlternateContent xmlns:mc="http://schemas.openxmlformats.org/markup-compatibility/2006" xmlns:p14="http://schemas.microsoft.com/office/powerpoint/2010/main">
    <mc:Choice Requires="p14">
      <p:transition p14:dur="10" advTm="98919"/>
    </mc:Choice>
    <mc:Fallback xmlns="">
      <p:transition advTm="9891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557DA2A-404B-48B1-A744-5D7E472AA4DF}"/>
              </a:ext>
            </a:extLst>
          </p:cNvPr>
          <p:cNvPicPr>
            <a:picLocks noChangeAspect="1"/>
          </p:cNvPicPr>
          <p:nvPr/>
        </p:nvPicPr>
        <p:blipFill>
          <a:blip r:embed="rId3">
            <a:clrChange>
              <a:clrFrom>
                <a:srgbClr val="FFFFFF"/>
              </a:clrFrom>
              <a:clrTo>
                <a:srgbClr val="FFFFFF">
                  <a:alpha val="0"/>
                </a:srgbClr>
              </a:clrTo>
            </a:clrChange>
          </a:blip>
          <a:srcRect l="26749" t="8665"/>
          <a:stretch>
            <a:fillRect/>
          </a:stretch>
        </p:blipFill>
        <p:spPr>
          <a:xfrm>
            <a:off x="1975448" y="1035170"/>
            <a:ext cx="7220310" cy="5702060"/>
          </a:xfrm>
          <a:prstGeom prst="rect">
            <a:avLst/>
          </a:prstGeom>
        </p:spPr>
      </p:pic>
      <p:sp>
        <p:nvSpPr>
          <p:cNvPr id="4" name="Rectangle 3">
            <a:extLst>
              <a:ext uri="{FF2B5EF4-FFF2-40B4-BE49-F238E27FC236}">
                <a16:creationId xmlns:a16="http://schemas.microsoft.com/office/drawing/2014/main" id="{2ED42F0A-9357-CB3D-0509-D1B0ADA0C2D7}"/>
              </a:ext>
            </a:extLst>
          </p:cNvPr>
          <p:cNvSpPr>
            <a:spLocks noChangeArrowheads="1"/>
          </p:cNvSpPr>
          <p:nvPr/>
        </p:nvSpPr>
        <p:spPr bwMode="auto">
          <a:xfrm>
            <a:off x="581187" y="5959314"/>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9-2</a:t>
            </a:r>
          </a:p>
        </p:txBody>
      </p:sp>
      <p:sp>
        <p:nvSpPr>
          <p:cNvPr id="5" name="TextBox 4">
            <a:extLst>
              <a:ext uri="{FF2B5EF4-FFF2-40B4-BE49-F238E27FC236}">
                <a16:creationId xmlns:a16="http://schemas.microsoft.com/office/drawing/2014/main" id="{E15C2B4A-20B3-8AEB-265F-6DA302F81088}"/>
              </a:ext>
            </a:extLst>
          </p:cNvPr>
          <p:cNvSpPr txBox="1"/>
          <p:nvPr/>
        </p:nvSpPr>
        <p:spPr>
          <a:xfrm>
            <a:off x="2763152" y="624094"/>
            <a:ext cx="586918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Intercultural Competence Training</a:t>
            </a:r>
          </a:p>
        </p:txBody>
      </p:sp>
    </p:spTree>
    <p:extLst>
      <p:ext uri="{BB962C8B-B14F-4D97-AF65-F5344CB8AC3E}">
        <p14:creationId xmlns:p14="http://schemas.microsoft.com/office/powerpoint/2010/main" val="2429491647"/>
      </p:ext>
    </p:extLst>
  </p:cSld>
  <p:clrMapOvr>
    <a:masterClrMapping/>
  </p:clrMapOvr>
  <mc:AlternateContent xmlns:mc="http://schemas.openxmlformats.org/markup-compatibility/2006" xmlns:p14="http://schemas.microsoft.com/office/powerpoint/2010/main">
    <mc:Choice Requires="p14">
      <p:transition spd="slow" p14:dur="2000" advTm="119260"/>
    </mc:Choice>
    <mc:Fallback xmlns="">
      <p:transition spd="slow" advTm="11926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330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Training Components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51099"/>
            <a:ext cx="10035513" cy="156966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Training plans allow organizations to identify what is needed for employee performance before training begins. It is at this stage that fit with strategic issues is ensured.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Effective training efforts consider the following questions:</a:t>
            </a:r>
          </a:p>
        </p:txBody>
      </p:sp>
      <p:pic>
        <p:nvPicPr>
          <p:cNvPr id="1030" name="Picture 6" descr="Monday Motivation | Spread love not hate">
            <a:extLst>
              <a:ext uri="{FF2B5EF4-FFF2-40B4-BE49-F238E27FC236}">
                <a16:creationId xmlns:a16="http://schemas.microsoft.com/office/drawing/2014/main" id="{305FD69D-98DD-465F-BFB5-2D7C08F440B6}"/>
              </a:ext>
            </a:extLst>
          </p:cNvPr>
          <p:cNvPicPr>
            <a:picLocks noChangeAspect="1" noChangeArrowheads="1" noCrop="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7613" y="163711"/>
            <a:ext cx="1933575" cy="145018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9094325-558A-4119-8E8A-64BB5E8F7B81}"/>
              </a:ext>
            </a:extLst>
          </p:cNvPr>
          <p:cNvPicPr>
            <a:picLocks noChangeAspect="1"/>
          </p:cNvPicPr>
          <p:nvPr/>
        </p:nvPicPr>
        <p:blipFill>
          <a:blip r:embed="rId4"/>
          <a:stretch>
            <a:fillRect/>
          </a:stretch>
        </p:blipFill>
        <p:spPr>
          <a:xfrm>
            <a:off x="2435057" y="3770462"/>
            <a:ext cx="7050013" cy="223186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5164"/>
    </mc:Choice>
    <mc:Fallback xmlns="">
      <p:transition advTm="14516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87971" y="637420"/>
            <a:ext cx="698803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Systematic Training Process </a:t>
            </a:r>
          </a:p>
        </p:txBody>
      </p:sp>
      <p:sp>
        <p:nvSpPr>
          <p:cNvPr id="4" name="Rectangle 3">
            <a:extLst>
              <a:ext uri="{FF2B5EF4-FFF2-40B4-BE49-F238E27FC236}">
                <a16:creationId xmlns:a16="http://schemas.microsoft.com/office/drawing/2014/main" id="{1D5B1AA5-252A-0E23-A02B-AFB0F1996ECD}"/>
              </a:ext>
            </a:extLst>
          </p:cNvPr>
          <p:cNvSpPr>
            <a:spLocks noChangeArrowheads="1"/>
          </p:cNvSpPr>
          <p:nvPr/>
        </p:nvSpPr>
        <p:spPr bwMode="auto">
          <a:xfrm>
            <a:off x="4500902" y="6288166"/>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9-3</a:t>
            </a:r>
          </a:p>
        </p:txBody>
      </p:sp>
      <p:pic>
        <p:nvPicPr>
          <p:cNvPr id="8" name="Picture 7">
            <a:extLst>
              <a:ext uri="{FF2B5EF4-FFF2-40B4-BE49-F238E27FC236}">
                <a16:creationId xmlns:a16="http://schemas.microsoft.com/office/drawing/2014/main" id="{C8C5415A-3A12-2222-7F0D-9F750BEE83D2}"/>
              </a:ext>
            </a:extLst>
          </p:cNvPr>
          <p:cNvPicPr>
            <a:picLocks noChangeAspect="1"/>
          </p:cNvPicPr>
          <p:nvPr/>
        </p:nvPicPr>
        <p:blipFill>
          <a:blip r:embed="rId2"/>
          <a:stretch>
            <a:fillRect/>
          </a:stretch>
        </p:blipFill>
        <p:spPr>
          <a:xfrm>
            <a:off x="1794295" y="1556359"/>
            <a:ext cx="8974002" cy="4916473"/>
          </a:xfrm>
          <a:prstGeom prst="rect">
            <a:avLst/>
          </a:prstGeom>
        </p:spPr>
      </p:pic>
      <p:sp>
        <p:nvSpPr>
          <p:cNvPr id="31" name="Rectangle 30">
            <a:extLst>
              <a:ext uri="{FF2B5EF4-FFF2-40B4-BE49-F238E27FC236}">
                <a16:creationId xmlns:a16="http://schemas.microsoft.com/office/drawing/2014/main" id="{7CBDC3DD-DEB0-30CA-D592-FF35CDD7AD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2" name="TextBox 31">
            <a:extLst>
              <a:ext uri="{FF2B5EF4-FFF2-40B4-BE49-F238E27FC236}">
                <a16:creationId xmlns:a16="http://schemas.microsoft.com/office/drawing/2014/main" id="{F6EF8DCB-2D75-6DAF-AB2A-B76A723B0DB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80612037-19F2-4B20-00CA-605E19B8D09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087636"/>
      </p:ext>
    </p:extLst>
  </p:cSld>
  <p:clrMapOvr>
    <a:masterClrMapping/>
  </p:clrMapOvr>
  <mc:AlternateContent xmlns:mc="http://schemas.openxmlformats.org/markup-compatibility/2006" xmlns:p14="http://schemas.microsoft.com/office/powerpoint/2010/main">
    <mc:Choice Requires="p14">
      <p:transition p14:dur="10" advTm="212072"/>
    </mc:Choice>
    <mc:Fallback xmlns="">
      <p:transition advTm="2120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46765" y="1438254"/>
            <a:ext cx="962933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information Used in of Training Needs Assessment</a:t>
            </a:r>
          </a:p>
        </p:txBody>
      </p:sp>
      <p:pic>
        <p:nvPicPr>
          <p:cNvPr id="7" name="Picture 6">
            <a:extLst>
              <a:ext uri="{FF2B5EF4-FFF2-40B4-BE49-F238E27FC236}">
                <a16:creationId xmlns:a16="http://schemas.microsoft.com/office/drawing/2014/main" id="{B9F9DE2E-A07C-4812-B028-F064D9DA9F30}"/>
              </a:ext>
            </a:extLst>
          </p:cNvPr>
          <p:cNvPicPr>
            <a:picLocks noChangeAspect="1"/>
          </p:cNvPicPr>
          <p:nvPr/>
        </p:nvPicPr>
        <p:blipFill>
          <a:blip r:embed="rId3">
            <a:clrChange>
              <a:clrFrom>
                <a:srgbClr val="FFFFFF"/>
              </a:clrFrom>
              <a:clrTo>
                <a:srgbClr val="FFFFFF">
                  <a:alpha val="0"/>
                </a:srgbClr>
              </a:clrTo>
            </a:clrChange>
          </a:blip>
          <a:srcRect t="21642"/>
          <a:stretch>
            <a:fillRect/>
          </a:stretch>
        </p:blipFill>
        <p:spPr>
          <a:xfrm>
            <a:off x="324915" y="2225615"/>
            <a:ext cx="11346385" cy="3392817"/>
          </a:xfrm>
          <a:prstGeom prst="rect">
            <a:avLst/>
          </a:prstGeom>
        </p:spPr>
      </p:pic>
      <p:sp>
        <p:nvSpPr>
          <p:cNvPr id="4" name="Rectangle 3">
            <a:extLst>
              <a:ext uri="{FF2B5EF4-FFF2-40B4-BE49-F238E27FC236}">
                <a16:creationId xmlns:a16="http://schemas.microsoft.com/office/drawing/2014/main" id="{7B079FCB-4D04-07CD-7733-74DE9EC54947}"/>
              </a:ext>
            </a:extLst>
          </p:cNvPr>
          <p:cNvSpPr>
            <a:spLocks noChangeArrowheads="1"/>
          </p:cNvSpPr>
          <p:nvPr/>
        </p:nvSpPr>
        <p:spPr bwMode="auto">
          <a:xfrm>
            <a:off x="4696249" y="5909389"/>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9-4</a:t>
            </a:r>
          </a:p>
        </p:txBody>
      </p:sp>
      <p:sp>
        <p:nvSpPr>
          <p:cNvPr id="13" name="Rectangle 12">
            <a:extLst>
              <a:ext uri="{FF2B5EF4-FFF2-40B4-BE49-F238E27FC236}">
                <a16:creationId xmlns:a16="http://schemas.microsoft.com/office/drawing/2014/main" id="{C417E02A-F684-6E29-F942-D2612DF24E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66D92E1C-F91B-A025-669D-3FBC80D602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0CF6C358-847F-AB75-15B3-840D3E2F4A6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2238708"/>
      </p:ext>
    </p:extLst>
  </p:cSld>
  <p:clrMapOvr>
    <a:masterClrMapping/>
  </p:clrMapOvr>
  <mc:AlternateContent xmlns:mc="http://schemas.openxmlformats.org/markup-compatibility/2006" xmlns:p14="http://schemas.microsoft.com/office/powerpoint/2010/main">
    <mc:Choice Requires="p14">
      <p:transition p14:dur="10" advTm="138379"/>
    </mc:Choice>
    <mc:Fallback xmlns="">
      <p:transition advTm="13837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A4099-50D3-83E4-16E5-FCBBC66A1E44}"/>
            </a:ext>
          </a:extLst>
        </p:cNvPr>
        <p:cNvGrpSpPr/>
        <p:nvPr/>
      </p:nvGrpSpPr>
      <p:grpSpPr>
        <a:xfrm>
          <a:off x="0" y="0"/>
          <a:ext cx="0" cy="0"/>
          <a:chOff x="0" y="0"/>
          <a:chExt cx="0" cy="0"/>
        </a:xfrm>
      </p:grpSpPr>
      <p:sp>
        <p:nvSpPr>
          <p:cNvPr id="47" name="Rounded Rectangle 31">
            <a:extLst>
              <a:ext uri="{FF2B5EF4-FFF2-40B4-BE49-F238E27FC236}">
                <a16:creationId xmlns:a16="http://schemas.microsoft.com/office/drawing/2014/main" id="{0E20785E-5C1F-57FC-FFB8-2C4609A70591}"/>
              </a:ext>
            </a:extLst>
          </p:cNvPr>
          <p:cNvSpPr/>
          <p:nvPr/>
        </p:nvSpPr>
        <p:spPr>
          <a:xfrm>
            <a:off x="6377283" y="5445758"/>
            <a:ext cx="5238619" cy="857250"/>
          </a:xfrm>
          <a:prstGeom prst="roundRect">
            <a:avLst>
              <a:gd name="adj" fmla="val 22222"/>
            </a:avLst>
          </a:prstGeom>
          <a:gradFill rotWithShape="1">
            <a:gsLst>
              <a:gs pos="0">
                <a:srgbClr val="F8F9FA"/>
              </a:gs>
              <a:gs pos="100000">
                <a:srgbClr val="FFFFFF"/>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0BE6EAA-CCEB-E943-7782-260125A7AFDE}"/>
              </a:ext>
            </a:extLst>
          </p:cNvPr>
          <p:cNvSpPr txBox="1"/>
          <p:nvPr/>
        </p:nvSpPr>
        <p:spPr>
          <a:xfrm>
            <a:off x="2398812" y="1019069"/>
            <a:ext cx="857900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Training Objectives and Priorities</a:t>
            </a:r>
          </a:p>
        </p:txBody>
      </p:sp>
      <p:sp>
        <p:nvSpPr>
          <p:cNvPr id="5" name="Rectangle 4">
            <a:extLst>
              <a:ext uri="{FF2B5EF4-FFF2-40B4-BE49-F238E27FC236}">
                <a16:creationId xmlns:a16="http://schemas.microsoft.com/office/drawing/2014/main" id="{9191F92E-25CD-B593-00DE-5217618C1A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D1C22A-96B6-6F10-9500-157C1640F64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E0E90C4-83B9-3964-5776-E8B85C3436D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4C31D05-F399-B0B6-E04A-D04A2CA98003}"/>
              </a:ext>
            </a:extLst>
          </p:cNvPr>
          <p:cNvSpPr txBox="1"/>
          <p:nvPr/>
        </p:nvSpPr>
        <p:spPr>
          <a:xfrm>
            <a:off x="632386" y="2061905"/>
            <a:ext cx="11307911" cy="1015663"/>
          </a:xfrm>
          <a:prstGeom prst="rect">
            <a:avLst/>
          </a:prstGeom>
          <a:noFill/>
        </p:spPr>
        <p:txBody>
          <a:bodyPr wrap="square" rtlCol="0">
            <a:spAutoFit/>
          </a:bodyPr>
          <a:lstStyle/>
          <a:p>
            <a:pPr marL="457200" indent="-4572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Once training requirements have been identified using appropriate needs  analyses, then training objectives and priorities can be established.</a:t>
            </a:r>
          </a:p>
          <a:p>
            <a:pPr marL="457200" indent="-4572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Training objectives and priorities are then determined to close the gap. </a:t>
            </a:r>
          </a:p>
        </p:txBody>
      </p:sp>
      <p:sp>
        <p:nvSpPr>
          <p:cNvPr id="4" name="Rounded Rectangle 4">
            <a:extLst>
              <a:ext uri="{FF2B5EF4-FFF2-40B4-BE49-F238E27FC236}">
                <a16:creationId xmlns:a16="http://schemas.microsoft.com/office/drawing/2014/main" id="{95FA2820-7B72-68DF-AC92-F396BDFA1722}"/>
              </a:ext>
            </a:extLst>
          </p:cNvPr>
          <p:cNvSpPr/>
          <p:nvPr/>
        </p:nvSpPr>
        <p:spPr>
          <a:xfrm>
            <a:off x="734562" y="3341115"/>
            <a:ext cx="5034267" cy="3299935"/>
          </a:xfrm>
          <a:prstGeom prst="roundRect">
            <a:avLst>
              <a:gd name="adj" fmla="val 597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8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F17F450-036D-CD50-61AE-D1AC8E5F5486}"/>
              </a:ext>
            </a:extLst>
          </p:cNvPr>
          <p:cNvSpPr txBox="1"/>
          <p:nvPr/>
        </p:nvSpPr>
        <p:spPr>
          <a:xfrm>
            <a:off x="904852" y="3227434"/>
            <a:ext cx="2570897" cy="541687"/>
          </a:xfrm>
          <a:prstGeom prst="rect">
            <a:avLst/>
          </a:prstGeom>
          <a:noFill/>
        </p:spPr>
        <p:txBody>
          <a:bodyPr wrap="none" lIns="73152" tIns="54864" rIns="73152" bIns="54864" anchor="ctr">
            <a:spAutoFit/>
          </a:bodyPr>
          <a:lstStyle/>
          <a:p>
            <a:pPr algn="l">
              <a:spcBef>
                <a:spcPts val="0"/>
              </a:spcBef>
              <a:spcAft>
                <a:spcPts val="1300"/>
              </a:spcAft>
            </a:pPr>
            <a:r>
              <a:rPr sz="2800" b="1">
                <a:solidFill>
                  <a:srgbClr val="1A237E"/>
                </a:solidFill>
                <a:latin typeface="Times New Roman" panose="02020603050405020304" pitchFamily="18" charset="0"/>
                <a:cs typeface="Times New Roman" panose="02020603050405020304" pitchFamily="18" charset="0"/>
              </a:rPr>
              <a:t> </a:t>
            </a:r>
            <a:r>
              <a:rPr sz="2000">
                <a:latin typeface="Times New Roman" panose="02020603050405020304" pitchFamily="18" charset="0"/>
                <a:cs typeface="Times New Roman" panose="02020603050405020304" pitchFamily="18" charset="0"/>
              </a:rPr>
              <a:t>  </a:t>
            </a:r>
            <a:r>
              <a:rPr sz="2800" b="1">
                <a:solidFill>
                  <a:srgbClr val="1A237E"/>
                </a:solidFill>
                <a:latin typeface="Times New Roman" panose="02020603050405020304" pitchFamily="18" charset="0"/>
                <a:cs typeface="Times New Roman" panose="02020603050405020304" pitchFamily="18" charset="0"/>
              </a:rPr>
              <a:t> Gap Analysis </a:t>
            </a:r>
          </a:p>
        </p:txBody>
      </p:sp>
      <p:pic>
        <p:nvPicPr>
          <p:cNvPr id="9" name="Picture 8" descr="image.png">
            <a:extLst>
              <a:ext uri="{FF2B5EF4-FFF2-40B4-BE49-F238E27FC236}">
                <a16:creationId xmlns:a16="http://schemas.microsoft.com/office/drawing/2014/main" id="{6E8ADD47-766E-AE46-5D90-71352C0B749C}"/>
              </a:ext>
            </a:extLst>
          </p:cNvPr>
          <p:cNvPicPr>
            <a:picLocks noChangeAspect="1"/>
          </p:cNvPicPr>
          <p:nvPr/>
        </p:nvPicPr>
        <p:blipFill>
          <a:blip r:embed="rId2">
            <a:alphaModFix/>
          </a:blip>
          <a:stretch>
            <a:fillRect/>
          </a:stretch>
        </p:blipFill>
        <p:spPr>
          <a:xfrm>
            <a:off x="904852" y="3414457"/>
            <a:ext cx="228594" cy="177164"/>
          </a:xfrm>
          <a:prstGeom prst="rect">
            <a:avLst/>
          </a:prstGeom>
        </p:spPr>
      </p:pic>
      <p:sp>
        <p:nvSpPr>
          <p:cNvPr id="11" name="Rounded Rectangle 7">
            <a:extLst>
              <a:ext uri="{FF2B5EF4-FFF2-40B4-BE49-F238E27FC236}">
                <a16:creationId xmlns:a16="http://schemas.microsoft.com/office/drawing/2014/main" id="{C1FE511D-3599-7854-2788-5B1C6782C580}"/>
              </a:ext>
            </a:extLst>
          </p:cNvPr>
          <p:cNvSpPr/>
          <p:nvPr/>
        </p:nvSpPr>
        <p:spPr>
          <a:xfrm>
            <a:off x="904852" y="3874514"/>
            <a:ext cx="2000199" cy="885825"/>
          </a:xfrm>
          <a:prstGeom prst="roundRect">
            <a:avLst>
              <a:gd name="adj" fmla="val 17204"/>
            </a:avLst>
          </a:prstGeom>
          <a:solidFill>
            <a:srgbClr val="F5F5F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77D99E1A-45C9-567F-44D5-26B079F24FCD}"/>
              </a:ext>
            </a:extLst>
          </p:cNvPr>
          <p:cNvSpPr txBox="1"/>
          <p:nvPr/>
        </p:nvSpPr>
        <p:spPr>
          <a:xfrm>
            <a:off x="1370223" y="3945859"/>
            <a:ext cx="1069460" cy="295466"/>
          </a:xfrm>
          <a:prstGeom prst="rect">
            <a:avLst/>
          </a:prstGeom>
          <a:noFill/>
        </p:spPr>
        <p:txBody>
          <a:bodyPr wrap="none" lIns="73152" tIns="54864" rIns="73152" bIns="54864" anchor="ctr">
            <a:spAutoFit/>
          </a:bodyPr>
          <a:lstStyle/>
          <a:p>
            <a:pPr algn="ctr">
              <a:spcBef>
                <a:spcPts val="0"/>
              </a:spcBef>
              <a:spcAft>
                <a:spcPts val="325"/>
              </a:spcAft>
            </a:pPr>
            <a:r>
              <a:rPr sz="1200" b="1" dirty="0">
                <a:solidFill>
                  <a:srgbClr val="FF0000"/>
                </a:solidFill>
                <a:latin typeface="Times New Roman" panose="02020603050405020304" pitchFamily="18" charset="0"/>
                <a:cs typeface="Times New Roman" panose="02020603050405020304" pitchFamily="18" charset="0"/>
              </a:rPr>
              <a:t>Current State</a:t>
            </a:r>
          </a:p>
        </p:txBody>
      </p:sp>
      <p:sp>
        <p:nvSpPr>
          <p:cNvPr id="13" name="TextBox 12">
            <a:extLst>
              <a:ext uri="{FF2B5EF4-FFF2-40B4-BE49-F238E27FC236}">
                <a16:creationId xmlns:a16="http://schemas.microsoft.com/office/drawing/2014/main" id="{76D0F601-EA59-6120-676E-25C83119B3F6}"/>
              </a:ext>
            </a:extLst>
          </p:cNvPr>
          <p:cNvSpPr txBox="1"/>
          <p:nvPr/>
        </p:nvSpPr>
        <p:spPr>
          <a:xfrm>
            <a:off x="1142971" y="4085041"/>
            <a:ext cx="1523961" cy="664797"/>
          </a:xfrm>
          <a:prstGeom prst="rect">
            <a:avLst/>
          </a:prstGeom>
          <a:noFill/>
        </p:spPr>
        <p:txBody>
          <a:bodyPr wrap="square" lIns="73152" tIns="54864" rIns="73152" bIns="54864" anchor="ctr">
            <a:spAutoFit/>
          </a:bodyPr>
          <a:lstStyle/>
          <a:p>
            <a:pPr algn="ctr">
              <a:spcBef>
                <a:spcPts val="0"/>
              </a:spcBef>
              <a:spcAft>
                <a:spcPts val="0"/>
              </a:spcAft>
            </a:pPr>
            <a:r>
              <a:rPr b="1">
                <a:solidFill>
                  <a:srgbClr val="1A237E"/>
                </a:solidFill>
                <a:latin typeface="Times New Roman" panose="02020603050405020304" pitchFamily="18" charset="0"/>
                <a:cs typeface="Times New Roman" panose="02020603050405020304" pitchFamily="18" charset="0"/>
              </a:rPr>
              <a:t>Existing Capabilities</a:t>
            </a:r>
          </a:p>
        </p:txBody>
      </p:sp>
      <p:sp>
        <p:nvSpPr>
          <p:cNvPr id="14" name="Rounded Rectangle 10">
            <a:extLst>
              <a:ext uri="{FF2B5EF4-FFF2-40B4-BE49-F238E27FC236}">
                <a16:creationId xmlns:a16="http://schemas.microsoft.com/office/drawing/2014/main" id="{FB2C63A2-C9E6-0326-3064-2653E9B773F9}"/>
              </a:ext>
            </a:extLst>
          </p:cNvPr>
          <p:cNvSpPr/>
          <p:nvPr/>
        </p:nvSpPr>
        <p:spPr>
          <a:xfrm>
            <a:off x="2914577" y="4055490"/>
            <a:ext cx="742931" cy="219074"/>
          </a:xfrm>
          <a:prstGeom prst="roundRect">
            <a:avLst>
              <a:gd name="adj" fmla="val 104347"/>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65659070-9C5F-B78F-716C-CF9FCC347114}"/>
              </a:ext>
            </a:extLst>
          </p:cNvPr>
          <p:cNvSpPr txBox="1"/>
          <p:nvPr/>
        </p:nvSpPr>
        <p:spPr>
          <a:xfrm>
            <a:off x="2914577" y="4024990"/>
            <a:ext cx="779316" cy="280077"/>
          </a:xfrm>
          <a:prstGeom prst="rect">
            <a:avLst/>
          </a:prstGeom>
          <a:noFill/>
        </p:spPr>
        <p:txBody>
          <a:bodyPr wrap="none" lIns="73152" tIns="54864" rIns="73152" bIns="54864" anchor="ctr">
            <a:spAutoFit/>
          </a:bodyPr>
          <a:lstStyle/>
          <a:p>
            <a:pPr algn="l">
              <a:spcBef>
                <a:spcPts val="0"/>
              </a:spcBef>
              <a:spcAft>
                <a:spcPts val="0"/>
              </a:spcAft>
            </a:pPr>
            <a:r>
              <a:rPr sz="1100" b="1">
                <a:solidFill>
                  <a:srgbClr val="FFFFFF"/>
                </a:solidFill>
                <a:latin typeface="Times New Roman" panose="02020603050405020304" pitchFamily="18" charset="0"/>
                <a:cs typeface="Times New Roman" panose="02020603050405020304" pitchFamily="18" charset="0"/>
              </a:rPr>
              <a:t>THE GAP</a:t>
            </a:r>
          </a:p>
        </p:txBody>
      </p:sp>
      <p:sp>
        <p:nvSpPr>
          <p:cNvPr id="16" name="Rectangle 15">
            <a:extLst>
              <a:ext uri="{FF2B5EF4-FFF2-40B4-BE49-F238E27FC236}">
                <a16:creationId xmlns:a16="http://schemas.microsoft.com/office/drawing/2014/main" id="{1280D63D-4AEE-64D8-A16B-FEA4B27631F4}"/>
              </a:ext>
            </a:extLst>
          </p:cNvPr>
          <p:cNvSpPr/>
          <p:nvPr/>
        </p:nvSpPr>
        <p:spPr>
          <a:xfrm>
            <a:off x="2905052" y="4303139"/>
            <a:ext cx="761980" cy="38100"/>
          </a:xfrm>
          <a:prstGeom prst="rect">
            <a:avLst/>
          </a:prstGeom>
          <a:gradFill rotWithShape="1">
            <a:gsLst>
              <a:gs pos="0">
                <a:srgbClr val="CCCCCC"/>
              </a:gs>
              <a:gs pos="100000">
                <a:srgbClr val="FF6F00"/>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17" name="Rounded Rectangle 13">
            <a:extLst>
              <a:ext uri="{FF2B5EF4-FFF2-40B4-BE49-F238E27FC236}">
                <a16:creationId xmlns:a16="http://schemas.microsoft.com/office/drawing/2014/main" id="{30DB8704-8EF8-DDCE-BB2B-22592F5221D3}"/>
              </a:ext>
            </a:extLst>
          </p:cNvPr>
          <p:cNvSpPr/>
          <p:nvPr/>
        </p:nvSpPr>
        <p:spPr>
          <a:xfrm>
            <a:off x="3667033" y="3874514"/>
            <a:ext cx="2000199" cy="885825"/>
          </a:xfrm>
          <a:prstGeom prst="roundRect">
            <a:avLst>
              <a:gd name="adj" fmla="val 17204"/>
            </a:avLst>
          </a:prstGeom>
          <a:solidFill>
            <a:srgbClr val="F5F5F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70E9CDA-39A5-E780-7234-82964E95C062}"/>
              </a:ext>
            </a:extLst>
          </p:cNvPr>
          <p:cNvSpPr txBox="1"/>
          <p:nvPr/>
        </p:nvSpPr>
        <p:spPr>
          <a:xfrm>
            <a:off x="4168471" y="3945859"/>
            <a:ext cx="997324" cy="295466"/>
          </a:xfrm>
          <a:prstGeom prst="rect">
            <a:avLst/>
          </a:prstGeom>
          <a:noFill/>
        </p:spPr>
        <p:txBody>
          <a:bodyPr wrap="none" lIns="73152" tIns="54864" rIns="73152" bIns="54864" anchor="ctr">
            <a:spAutoFit/>
          </a:bodyPr>
          <a:lstStyle/>
          <a:p>
            <a:pPr algn="ctr">
              <a:spcBef>
                <a:spcPts val="0"/>
              </a:spcBef>
              <a:spcAft>
                <a:spcPts val="325"/>
              </a:spcAft>
            </a:pPr>
            <a:r>
              <a:rPr sz="1200" b="1" dirty="0">
                <a:solidFill>
                  <a:srgbClr val="FF0000"/>
                </a:solidFill>
                <a:latin typeface="Times New Roman" panose="02020603050405020304" pitchFamily="18" charset="0"/>
                <a:cs typeface="Times New Roman" panose="02020603050405020304" pitchFamily="18" charset="0"/>
              </a:rPr>
              <a:t>Future State</a:t>
            </a:r>
          </a:p>
        </p:txBody>
      </p:sp>
      <p:sp>
        <p:nvSpPr>
          <p:cNvPr id="19" name="TextBox 18">
            <a:extLst>
              <a:ext uri="{FF2B5EF4-FFF2-40B4-BE49-F238E27FC236}">
                <a16:creationId xmlns:a16="http://schemas.microsoft.com/office/drawing/2014/main" id="{8AC2ABC1-1CE2-14C5-E0B5-AC27DD18515D}"/>
              </a:ext>
            </a:extLst>
          </p:cNvPr>
          <p:cNvSpPr txBox="1"/>
          <p:nvPr/>
        </p:nvSpPr>
        <p:spPr>
          <a:xfrm>
            <a:off x="3905152" y="4085041"/>
            <a:ext cx="1523961" cy="664797"/>
          </a:xfrm>
          <a:prstGeom prst="rect">
            <a:avLst/>
          </a:prstGeom>
          <a:noFill/>
        </p:spPr>
        <p:txBody>
          <a:bodyPr wrap="square" lIns="73152" tIns="54864" rIns="73152" bIns="54864" anchor="ctr">
            <a:spAutoFit/>
          </a:bodyPr>
          <a:lstStyle/>
          <a:p>
            <a:pPr algn="ctr">
              <a:spcBef>
                <a:spcPts val="0"/>
              </a:spcBef>
              <a:spcAft>
                <a:spcPts val="0"/>
              </a:spcAft>
            </a:pPr>
            <a:r>
              <a:rPr b="1">
                <a:solidFill>
                  <a:srgbClr val="1A237E"/>
                </a:solidFill>
                <a:latin typeface="Times New Roman" panose="02020603050405020304" pitchFamily="18" charset="0"/>
                <a:cs typeface="Times New Roman" panose="02020603050405020304" pitchFamily="18" charset="0"/>
              </a:rPr>
              <a:t>Required Capabilities</a:t>
            </a:r>
          </a:p>
        </p:txBody>
      </p:sp>
      <p:sp>
        <p:nvSpPr>
          <p:cNvPr id="20" name="TextBox 19">
            <a:extLst>
              <a:ext uri="{FF2B5EF4-FFF2-40B4-BE49-F238E27FC236}">
                <a16:creationId xmlns:a16="http://schemas.microsoft.com/office/drawing/2014/main" id="{9B044034-EE26-7F75-CB8E-2C1D3A3FB2EF}"/>
              </a:ext>
            </a:extLst>
          </p:cNvPr>
          <p:cNvSpPr txBox="1"/>
          <p:nvPr/>
        </p:nvSpPr>
        <p:spPr>
          <a:xfrm>
            <a:off x="904852" y="5125858"/>
            <a:ext cx="2061718" cy="326243"/>
          </a:xfrm>
          <a:prstGeom prst="rect">
            <a:avLst/>
          </a:prstGeom>
          <a:noFill/>
        </p:spPr>
        <p:txBody>
          <a:bodyPr wrap="none" lIns="73152" tIns="54864" rIns="73152" bIns="54864" anchor="ctr">
            <a:spAutoFit/>
          </a:bodyPr>
          <a:lstStyle/>
          <a:p>
            <a:pPr algn="l">
              <a:spcBef>
                <a:spcPts val="0"/>
              </a:spcBef>
              <a:spcAft>
                <a:spcPts val="650"/>
              </a:spcAft>
            </a:pPr>
            <a:r>
              <a:rPr sz="1400" b="1" dirty="0">
                <a:solidFill>
                  <a:srgbClr val="FF6F00"/>
                </a:solidFill>
                <a:latin typeface="Times New Roman" panose="02020603050405020304" pitchFamily="18" charset="0"/>
                <a:cs typeface="Times New Roman" panose="02020603050405020304" pitchFamily="18" charset="0"/>
              </a:rPr>
              <a:t>Modern Enhancements:</a:t>
            </a:r>
          </a:p>
        </p:txBody>
      </p:sp>
      <p:sp>
        <p:nvSpPr>
          <p:cNvPr id="21" name="TextBox 20">
            <a:extLst>
              <a:ext uri="{FF2B5EF4-FFF2-40B4-BE49-F238E27FC236}">
                <a16:creationId xmlns:a16="http://schemas.microsoft.com/office/drawing/2014/main" id="{7AAAED9C-84E2-E9FA-3084-B031C1D74B35}"/>
              </a:ext>
            </a:extLst>
          </p:cNvPr>
          <p:cNvSpPr txBox="1"/>
          <p:nvPr/>
        </p:nvSpPr>
        <p:spPr>
          <a:xfrm>
            <a:off x="904852" y="5498116"/>
            <a:ext cx="2060179" cy="315151"/>
          </a:xfrm>
          <a:prstGeom prst="rect">
            <a:avLst/>
          </a:prstGeom>
          <a:noFill/>
        </p:spPr>
        <p:txBody>
          <a:bodyPr wrap="none" lIns="182880" tIns="54864" rIns="73152" bIns="54864" anchor="ctr">
            <a:spAutoFit/>
          </a:bodyPr>
          <a:lstStyle/>
          <a:p>
            <a:pPr algn="l">
              <a:lnSpc>
                <a:spcPts val="1495"/>
              </a:lnSpc>
              <a:spcBef>
                <a:spcPts val="0"/>
              </a:spcBef>
              <a:spcAft>
                <a:spcPts val="975"/>
              </a:spcAft>
            </a:pPr>
            <a:r>
              <a:rPr sz="2000" dirty="0">
                <a:latin typeface="Times New Roman" panose="02020603050405020304" pitchFamily="18" charset="0"/>
                <a:cs typeface="Times New Roman" panose="02020603050405020304" pitchFamily="18" charset="0"/>
              </a:rPr>
              <a:t>  </a:t>
            </a:r>
            <a:r>
              <a:rPr sz="1600" b="0" dirty="0">
                <a:solidFill>
                  <a:srgbClr val="333333"/>
                </a:solidFill>
                <a:latin typeface="Times New Roman" panose="02020603050405020304" pitchFamily="18" charset="0"/>
                <a:cs typeface="Times New Roman" panose="02020603050405020304" pitchFamily="18" charset="0"/>
              </a:rPr>
              <a:t> Skills Gap Analysis</a:t>
            </a:r>
          </a:p>
        </p:txBody>
      </p:sp>
      <p:pic>
        <p:nvPicPr>
          <p:cNvPr id="22" name="Picture 21" descr="image.png">
            <a:extLst>
              <a:ext uri="{FF2B5EF4-FFF2-40B4-BE49-F238E27FC236}">
                <a16:creationId xmlns:a16="http://schemas.microsoft.com/office/drawing/2014/main" id="{5B686ED2-7C46-B2F0-73E1-62E0B2058F5C}"/>
              </a:ext>
            </a:extLst>
          </p:cNvPr>
          <p:cNvPicPr>
            <a:picLocks noChangeAspect="1"/>
          </p:cNvPicPr>
          <p:nvPr/>
        </p:nvPicPr>
        <p:blipFill>
          <a:blip r:embed="rId3">
            <a:alphaModFix/>
          </a:blip>
          <a:stretch>
            <a:fillRect/>
          </a:stretch>
        </p:blipFill>
        <p:spPr>
          <a:xfrm>
            <a:off x="904852" y="5568060"/>
            <a:ext cx="228594" cy="194309"/>
          </a:xfrm>
          <a:prstGeom prst="rect">
            <a:avLst/>
          </a:prstGeom>
        </p:spPr>
      </p:pic>
      <p:sp>
        <p:nvSpPr>
          <p:cNvPr id="23" name="TextBox 22">
            <a:extLst>
              <a:ext uri="{FF2B5EF4-FFF2-40B4-BE49-F238E27FC236}">
                <a16:creationId xmlns:a16="http://schemas.microsoft.com/office/drawing/2014/main" id="{0CE2F021-8F81-5795-4049-E7D19732FCFA}"/>
              </a:ext>
            </a:extLst>
          </p:cNvPr>
          <p:cNvSpPr txBox="1"/>
          <p:nvPr/>
        </p:nvSpPr>
        <p:spPr>
          <a:xfrm>
            <a:off x="904852" y="5888640"/>
            <a:ext cx="1826141" cy="315151"/>
          </a:xfrm>
          <a:prstGeom prst="rect">
            <a:avLst/>
          </a:prstGeom>
          <a:noFill/>
        </p:spPr>
        <p:txBody>
          <a:bodyPr wrap="none" lIns="182880" tIns="54864" rIns="73152" bIns="54864" anchor="ctr">
            <a:spAutoFit/>
          </a:bodyPr>
          <a:lstStyle/>
          <a:p>
            <a:pPr algn="l">
              <a:lnSpc>
                <a:spcPts val="1495"/>
              </a:lnSpc>
              <a:spcBef>
                <a:spcPts val="0"/>
              </a:spcBef>
              <a:spcAft>
                <a:spcPts val="975"/>
              </a:spcAft>
            </a:pPr>
            <a:r>
              <a:rPr sz="2000" dirty="0">
                <a:latin typeface="Times New Roman" panose="02020603050405020304" pitchFamily="18" charset="0"/>
                <a:cs typeface="Times New Roman" panose="02020603050405020304" pitchFamily="18" charset="0"/>
              </a:rPr>
              <a:t>  </a:t>
            </a:r>
            <a:r>
              <a:rPr sz="1600" b="0" dirty="0">
                <a:solidFill>
                  <a:srgbClr val="333333"/>
                </a:solidFill>
                <a:latin typeface="Times New Roman" panose="02020603050405020304" pitchFamily="18" charset="0"/>
                <a:cs typeface="Times New Roman" panose="02020603050405020304" pitchFamily="18" charset="0"/>
              </a:rPr>
              <a:t> People Analytics</a:t>
            </a:r>
          </a:p>
        </p:txBody>
      </p:sp>
      <p:pic>
        <p:nvPicPr>
          <p:cNvPr id="24" name="Picture 23" descr="image.png">
            <a:extLst>
              <a:ext uri="{FF2B5EF4-FFF2-40B4-BE49-F238E27FC236}">
                <a16:creationId xmlns:a16="http://schemas.microsoft.com/office/drawing/2014/main" id="{2F355875-FE8E-7E1C-21C6-CA1EF45648CD}"/>
              </a:ext>
            </a:extLst>
          </p:cNvPr>
          <p:cNvPicPr>
            <a:picLocks noChangeAspect="1"/>
          </p:cNvPicPr>
          <p:nvPr/>
        </p:nvPicPr>
        <p:blipFill>
          <a:blip r:embed="rId3">
            <a:alphaModFix/>
          </a:blip>
          <a:stretch>
            <a:fillRect/>
          </a:stretch>
        </p:blipFill>
        <p:spPr>
          <a:xfrm>
            <a:off x="904852" y="5958584"/>
            <a:ext cx="228594" cy="194309"/>
          </a:xfrm>
          <a:prstGeom prst="rect">
            <a:avLst/>
          </a:prstGeom>
        </p:spPr>
      </p:pic>
      <p:sp>
        <p:nvSpPr>
          <p:cNvPr id="26" name="TextBox 25">
            <a:extLst>
              <a:ext uri="{FF2B5EF4-FFF2-40B4-BE49-F238E27FC236}">
                <a16:creationId xmlns:a16="http://schemas.microsoft.com/office/drawing/2014/main" id="{ACB8D2AA-F960-7F33-17DA-09ADFE61B493}"/>
              </a:ext>
            </a:extLst>
          </p:cNvPr>
          <p:cNvSpPr txBox="1"/>
          <p:nvPr/>
        </p:nvSpPr>
        <p:spPr>
          <a:xfrm>
            <a:off x="904852" y="6279166"/>
            <a:ext cx="2328010" cy="315151"/>
          </a:xfrm>
          <a:prstGeom prst="rect">
            <a:avLst/>
          </a:prstGeom>
          <a:noFill/>
        </p:spPr>
        <p:txBody>
          <a:bodyPr wrap="none" lIns="182880" tIns="54864" rIns="73152" bIns="54864" anchor="ctr">
            <a:spAutoFit/>
          </a:bodyPr>
          <a:lstStyle/>
          <a:p>
            <a:pPr algn="l">
              <a:lnSpc>
                <a:spcPts val="1495"/>
              </a:lnSpc>
              <a:spcBef>
                <a:spcPts val="0"/>
              </a:spcBef>
              <a:spcAft>
                <a:spcPts val="975"/>
              </a:spcAft>
            </a:pPr>
            <a:r>
              <a:rPr sz="2000" dirty="0">
                <a:latin typeface="Times New Roman" panose="02020603050405020304" pitchFamily="18" charset="0"/>
                <a:cs typeface="Times New Roman" panose="02020603050405020304" pitchFamily="18" charset="0"/>
              </a:rPr>
              <a:t>  </a:t>
            </a:r>
            <a:r>
              <a:rPr sz="1600" b="0" dirty="0">
                <a:solidFill>
                  <a:srgbClr val="333333"/>
                </a:solidFill>
                <a:latin typeface="Times New Roman" panose="02020603050405020304" pitchFamily="18" charset="0"/>
                <a:cs typeface="Times New Roman" panose="02020603050405020304" pitchFamily="18" charset="0"/>
              </a:rPr>
              <a:t> Competency Modeling</a:t>
            </a:r>
          </a:p>
        </p:txBody>
      </p:sp>
      <p:pic>
        <p:nvPicPr>
          <p:cNvPr id="27" name="Picture 26" descr="image.png">
            <a:extLst>
              <a:ext uri="{FF2B5EF4-FFF2-40B4-BE49-F238E27FC236}">
                <a16:creationId xmlns:a16="http://schemas.microsoft.com/office/drawing/2014/main" id="{839B0497-E756-CBC0-4BB9-D3BA00D93C9E}"/>
              </a:ext>
            </a:extLst>
          </p:cNvPr>
          <p:cNvPicPr>
            <a:picLocks noChangeAspect="1"/>
          </p:cNvPicPr>
          <p:nvPr/>
        </p:nvPicPr>
        <p:blipFill>
          <a:blip r:embed="rId3">
            <a:alphaModFix/>
          </a:blip>
          <a:stretch>
            <a:fillRect/>
          </a:stretch>
        </p:blipFill>
        <p:spPr>
          <a:xfrm>
            <a:off x="904852" y="6349110"/>
            <a:ext cx="228594" cy="194309"/>
          </a:xfrm>
          <a:prstGeom prst="rect">
            <a:avLst/>
          </a:prstGeom>
        </p:spPr>
      </p:pic>
      <p:sp>
        <p:nvSpPr>
          <p:cNvPr id="28" name="TextBox 27">
            <a:extLst>
              <a:ext uri="{FF2B5EF4-FFF2-40B4-BE49-F238E27FC236}">
                <a16:creationId xmlns:a16="http://schemas.microsoft.com/office/drawing/2014/main" id="{47E728B0-C822-2C84-13C2-A301A999589C}"/>
              </a:ext>
            </a:extLst>
          </p:cNvPr>
          <p:cNvSpPr txBox="1"/>
          <p:nvPr/>
        </p:nvSpPr>
        <p:spPr>
          <a:xfrm>
            <a:off x="6286342" y="3066253"/>
            <a:ext cx="4659865" cy="387798"/>
          </a:xfrm>
          <a:prstGeom prst="rect">
            <a:avLst/>
          </a:prstGeom>
          <a:noFill/>
        </p:spPr>
        <p:txBody>
          <a:bodyPr wrap="none" lIns="73152" tIns="54864" rIns="73152" bIns="54864" anchor="ctr">
            <a:spAutoFit/>
          </a:bodyPr>
          <a:lstStyle/>
          <a:p>
            <a:pPr algn="l">
              <a:spcBef>
                <a:spcPts val="0"/>
              </a:spcBef>
              <a:spcAft>
                <a:spcPts val="1300"/>
              </a:spcAft>
            </a:pPr>
            <a:r>
              <a:rPr b="1" dirty="0">
                <a:solidFill>
                  <a:srgbClr val="00897B"/>
                </a:solidFill>
                <a:latin typeface="Times New Roman" panose="02020603050405020304" pitchFamily="18" charset="0"/>
                <a:cs typeface="Times New Roman" panose="02020603050405020304" pitchFamily="18" charset="0"/>
              </a:rPr>
              <a:t> </a:t>
            </a:r>
            <a:r>
              <a:rPr sz="1400" dirty="0">
                <a:latin typeface="Times New Roman" panose="02020603050405020304" pitchFamily="18" charset="0"/>
                <a:cs typeface="Times New Roman" panose="02020603050405020304" pitchFamily="18" charset="0"/>
              </a:rPr>
              <a:t>  </a:t>
            </a:r>
            <a:r>
              <a:rPr b="1" dirty="0">
                <a:solidFill>
                  <a:srgbClr val="00897B"/>
                </a:solidFill>
                <a:latin typeface="Times New Roman" panose="02020603050405020304" pitchFamily="18" charset="0"/>
                <a:cs typeface="Times New Roman" panose="02020603050405020304" pitchFamily="18" charset="0"/>
              </a:rPr>
              <a:t> </a:t>
            </a:r>
            <a:r>
              <a:rPr lang="en-US" b="1" dirty="0">
                <a:solidFill>
                  <a:srgbClr val="00897B"/>
                </a:solidFill>
                <a:latin typeface="Times New Roman" panose="02020603050405020304" pitchFamily="18" charset="0"/>
                <a:cs typeface="Times New Roman" panose="02020603050405020304" pitchFamily="18" charset="0"/>
              </a:rPr>
              <a:t>Three types of training objectives can be set</a:t>
            </a:r>
          </a:p>
        </p:txBody>
      </p:sp>
      <p:pic>
        <p:nvPicPr>
          <p:cNvPr id="29" name="Picture 28" descr="image.png">
            <a:extLst>
              <a:ext uri="{FF2B5EF4-FFF2-40B4-BE49-F238E27FC236}">
                <a16:creationId xmlns:a16="http://schemas.microsoft.com/office/drawing/2014/main" id="{B92BEAF5-D66F-B406-0708-B41802DDFBED}"/>
              </a:ext>
            </a:extLst>
          </p:cNvPr>
          <p:cNvPicPr>
            <a:picLocks noChangeAspect="1"/>
          </p:cNvPicPr>
          <p:nvPr/>
        </p:nvPicPr>
        <p:blipFill>
          <a:blip r:embed="rId4">
            <a:alphaModFix/>
          </a:blip>
          <a:stretch>
            <a:fillRect/>
          </a:stretch>
        </p:blipFill>
        <p:spPr>
          <a:xfrm>
            <a:off x="6286342" y="3169665"/>
            <a:ext cx="228594" cy="171450"/>
          </a:xfrm>
          <a:prstGeom prst="rect">
            <a:avLst/>
          </a:prstGeom>
        </p:spPr>
      </p:pic>
      <p:sp>
        <p:nvSpPr>
          <p:cNvPr id="30" name="Rounded Rectangle 25">
            <a:extLst>
              <a:ext uri="{FF2B5EF4-FFF2-40B4-BE49-F238E27FC236}">
                <a16:creationId xmlns:a16="http://schemas.microsoft.com/office/drawing/2014/main" id="{DBD035A6-0961-4524-3C34-CB15EBB2D57C}"/>
              </a:ext>
            </a:extLst>
          </p:cNvPr>
          <p:cNvSpPr/>
          <p:nvPr/>
        </p:nvSpPr>
        <p:spPr>
          <a:xfrm>
            <a:off x="6286342" y="3457041"/>
            <a:ext cx="5238619" cy="857250"/>
          </a:xfrm>
          <a:prstGeom prst="roundRect">
            <a:avLst>
              <a:gd name="adj" fmla="val 22222"/>
            </a:avLst>
          </a:prstGeom>
          <a:gradFill rotWithShape="1">
            <a:gsLst>
              <a:gs pos="0">
                <a:srgbClr val="F8F9FA"/>
              </a:gs>
              <a:gs pos="100000">
                <a:srgbClr val="FFFFFF"/>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Round Same Side Corner Rectangle 26">
            <a:extLst>
              <a:ext uri="{FF2B5EF4-FFF2-40B4-BE49-F238E27FC236}">
                <a16:creationId xmlns:a16="http://schemas.microsoft.com/office/drawing/2014/main" id="{91DDAAFF-ED0B-3F9E-2138-758815FD5F2D}"/>
              </a:ext>
            </a:extLst>
          </p:cNvPr>
          <p:cNvSpPr/>
          <p:nvPr/>
        </p:nvSpPr>
        <p:spPr>
          <a:xfrm rot="16200000">
            <a:off x="5940267" y="3803116"/>
            <a:ext cx="857250" cy="165100"/>
          </a:xfrm>
          <a:prstGeom prst="round2SameRect">
            <a:avLst>
              <a:gd name="adj1" fmla="val 50000"/>
              <a:gd name="adj2" fmla="val 0"/>
            </a:avLst>
          </a:prstGeom>
          <a:solidFill>
            <a:srgbClr val="00897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p>
        </p:txBody>
      </p:sp>
      <p:sp>
        <p:nvSpPr>
          <p:cNvPr id="32" name="Rounded Rectangle 27">
            <a:extLst>
              <a:ext uri="{FF2B5EF4-FFF2-40B4-BE49-F238E27FC236}">
                <a16:creationId xmlns:a16="http://schemas.microsoft.com/office/drawing/2014/main" id="{042C95D0-4531-599B-4D3C-210EF1A58169}"/>
              </a:ext>
            </a:extLst>
          </p:cNvPr>
          <p:cNvSpPr/>
          <p:nvPr/>
        </p:nvSpPr>
        <p:spPr>
          <a:xfrm>
            <a:off x="6524461" y="3647540"/>
            <a:ext cx="476238" cy="476249"/>
          </a:xfrm>
          <a:prstGeom prst="roundRect">
            <a:avLst>
              <a:gd name="adj" fmla="val 50000"/>
            </a:avLst>
          </a:prstGeom>
          <a:solidFill>
            <a:srgbClr val="00897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a:latin typeface="Times New Roman" panose="02020603050405020304" pitchFamily="18" charset="0"/>
              <a:cs typeface="Times New Roman" panose="02020603050405020304" pitchFamily="18" charset="0"/>
            </a:endParaRPr>
          </a:p>
        </p:txBody>
      </p:sp>
      <p:pic>
        <p:nvPicPr>
          <p:cNvPr id="33" name="Picture 32" descr="image.png">
            <a:extLst>
              <a:ext uri="{FF2B5EF4-FFF2-40B4-BE49-F238E27FC236}">
                <a16:creationId xmlns:a16="http://schemas.microsoft.com/office/drawing/2014/main" id="{755DF6C3-3211-2848-EBBB-42A81D7E387B}"/>
              </a:ext>
            </a:extLst>
          </p:cNvPr>
          <p:cNvPicPr>
            <a:picLocks noChangeAspect="1"/>
          </p:cNvPicPr>
          <p:nvPr/>
        </p:nvPicPr>
        <p:blipFill>
          <a:blip r:embed="rId5">
            <a:alphaModFix/>
          </a:blip>
          <a:stretch>
            <a:fillRect/>
          </a:stretch>
        </p:blipFill>
        <p:spPr>
          <a:xfrm>
            <a:off x="6648283" y="3806608"/>
            <a:ext cx="228594" cy="177164"/>
          </a:xfrm>
          <a:prstGeom prst="rect">
            <a:avLst/>
          </a:prstGeom>
        </p:spPr>
      </p:pic>
      <p:sp>
        <p:nvSpPr>
          <p:cNvPr id="34" name="TextBox 33">
            <a:extLst>
              <a:ext uri="{FF2B5EF4-FFF2-40B4-BE49-F238E27FC236}">
                <a16:creationId xmlns:a16="http://schemas.microsoft.com/office/drawing/2014/main" id="{1FCEA4B3-7153-DDB6-52DE-384E5E321796}"/>
              </a:ext>
            </a:extLst>
          </p:cNvPr>
          <p:cNvSpPr txBox="1"/>
          <p:nvPr/>
        </p:nvSpPr>
        <p:spPr>
          <a:xfrm>
            <a:off x="7191195" y="3602381"/>
            <a:ext cx="1167243" cy="357021"/>
          </a:xfrm>
          <a:prstGeom prst="rect">
            <a:avLst/>
          </a:prstGeom>
          <a:noFill/>
        </p:spPr>
        <p:txBody>
          <a:bodyPr wrap="none" lIns="73152" tIns="54864" rIns="73152" bIns="54864" anchor="ctr">
            <a:spAutoFit/>
          </a:bodyPr>
          <a:lstStyle/>
          <a:p>
            <a:pPr algn="l">
              <a:spcBef>
                <a:spcPts val="0"/>
              </a:spcBef>
              <a:spcAft>
                <a:spcPts val="0"/>
              </a:spcAft>
            </a:pPr>
            <a:r>
              <a:rPr sz="1600" b="1" dirty="0">
                <a:solidFill>
                  <a:srgbClr val="1A237E"/>
                </a:solidFill>
                <a:latin typeface="Times New Roman" panose="02020603050405020304" pitchFamily="18" charset="0"/>
                <a:cs typeface="Times New Roman" panose="02020603050405020304" pitchFamily="18" charset="0"/>
              </a:rPr>
              <a:t>Knowledge</a:t>
            </a:r>
          </a:p>
        </p:txBody>
      </p:sp>
      <p:sp>
        <p:nvSpPr>
          <p:cNvPr id="35" name="TextBox 34">
            <a:extLst>
              <a:ext uri="{FF2B5EF4-FFF2-40B4-BE49-F238E27FC236}">
                <a16:creationId xmlns:a16="http://schemas.microsoft.com/office/drawing/2014/main" id="{B607EBBD-17A1-1BF4-792F-BA9C1AD689E7}"/>
              </a:ext>
            </a:extLst>
          </p:cNvPr>
          <p:cNvSpPr txBox="1"/>
          <p:nvPr/>
        </p:nvSpPr>
        <p:spPr>
          <a:xfrm>
            <a:off x="7191194" y="3945063"/>
            <a:ext cx="3678389" cy="280077"/>
          </a:xfrm>
          <a:prstGeom prst="rect">
            <a:avLst/>
          </a:prstGeom>
          <a:noFill/>
        </p:spPr>
        <p:txBody>
          <a:bodyPr wrap="square" lIns="73152" tIns="54864" rIns="73152" bIns="54864" anchor="ctr">
            <a:spAutoFit/>
          </a:bodyPr>
          <a:lstStyle/>
          <a:p>
            <a:pPr algn="l">
              <a:spcBef>
                <a:spcPts val="325"/>
              </a:spcBef>
              <a:spcAft>
                <a:spcPts val="0"/>
              </a:spcAft>
            </a:pPr>
            <a:r>
              <a:rPr sz="1100" b="1" dirty="0">
                <a:solidFill>
                  <a:srgbClr val="666666"/>
                </a:solidFill>
                <a:latin typeface="Times New Roman" panose="02020603050405020304" pitchFamily="18" charset="0"/>
                <a:cs typeface="Times New Roman" panose="02020603050405020304" pitchFamily="18" charset="0"/>
              </a:rPr>
              <a:t>Impart cognitive information &amp; concepts</a:t>
            </a:r>
            <a:r>
              <a:rPr lang="en-US" sz="1100" b="1" dirty="0">
                <a:solidFill>
                  <a:srgbClr val="666666"/>
                </a:solidFill>
                <a:latin typeface="Times New Roman" panose="02020603050405020304" pitchFamily="18" charset="0"/>
                <a:cs typeface="Times New Roman" panose="02020603050405020304" pitchFamily="18" charset="0"/>
              </a:rPr>
              <a:t> to trainees</a:t>
            </a:r>
            <a:endParaRPr sz="1100" b="1" dirty="0">
              <a:solidFill>
                <a:srgbClr val="666666"/>
              </a:solidFill>
              <a:latin typeface="Times New Roman" panose="02020603050405020304" pitchFamily="18" charset="0"/>
              <a:cs typeface="Times New Roman" panose="02020603050405020304" pitchFamily="18" charset="0"/>
            </a:endParaRPr>
          </a:p>
        </p:txBody>
      </p:sp>
      <p:sp>
        <p:nvSpPr>
          <p:cNvPr id="36" name="Rounded Rectangle 31">
            <a:extLst>
              <a:ext uri="{FF2B5EF4-FFF2-40B4-BE49-F238E27FC236}">
                <a16:creationId xmlns:a16="http://schemas.microsoft.com/office/drawing/2014/main" id="{35A2422E-DAA6-E2D3-365F-46F3560D9EE8}"/>
              </a:ext>
            </a:extLst>
          </p:cNvPr>
          <p:cNvSpPr/>
          <p:nvPr/>
        </p:nvSpPr>
        <p:spPr>
          <a:xfrm>
            <a:off x="6286342" y="4466690"/>
            <a:ext cx="5238619" cy="857250"/>
          </a:xfrm>
          <a:prstGeom prst="roundRect">
            <a:avLst>
              <a:gd name="adj" fmla="val 22222"/>
            </a:avLst>
          </a:prstGeom>
          <a:gradFill rotWithShape="1">
            <a:gsLst>
              <a:gs pos="0">
                <a:srgbClr val="F8F9FA"/>
              </a:gs>
              <a:gs pos="100000">
                <a:srgbClr val="FFFFFF"/>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a:latin typeface="Times New Roman" panose="02020603050405020304" pitchFamily="18" charset="0"/>
              <a:cs typeface="Times New Roman" panose="02020603050405020304" pitchFamily="18" charset="0"/>
            </a:endParaRPr>
          </a:p>
        </p:txBody>
      </p:sp>
      <p:sp>
        <p:nvSpPr>
          <p:cNvPr id="37" name="Round Same Side Corner Rectangle 32">
            <a:extLst>
              <a:ext uri="{FF2B5EF4-FFF2-40B4-BE49-F238E27FC236}">
                <a16:creationId xmlns:a16="http://schemas.microsoft.com/office/drawing/2014/main" id="{406B36EB-8E0D-79FD-506F-D6B9DC712B01}"/>
              </a:ext>
            </a:extLst>
          </p:cNvPr>
          <p:cNvSpPr/>
          <p:nvPr/>
        </p:nvSpPr>
        <p:spPr>
          <a:xfrm rot="16200000">
            <a:off x="5940267" y="4812765"/>
            <a:ext cx="857250" cy="16510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800">
              <a:latin typeface="Times New Roman" panose="02020603050405020304" pitchFamily="18" charset="0"/>
              <a:cs typeface="Times New Roman" panose="02020603050405020304" pitchFamily="18" charset="0"/>
            </a:endParaRPr>
          </a:p>
        </p:txBody>
      </p:sp>
      <p:sp>
        <p:nvSpPr>
          <p:cNvPr id="38" name="Rounded Rectangle 33">
            <a:extLst>
              <a:ext uri="{FF2B5EF4-FFF2-40B4-BE49-F238E27FC236}">
                <a16:creationId xmlns:a16="http://schemas.microsoft.com/office/drawing/2014/main" id="{619738CB-F5EE-2EE5-2F39-96AFCE288DD6}"/>
              </a:ext>
            </a:extLst>
          </p:cNvPr>
          <p:cNvSpPr/>
          <p:nvPr/>
        </p:nvSpPr>
        <p:spPr>
          <a:xfrm>
            <a:off x="6524461" y="4657191"/>
            <a:ext cx="476238" cy="476249"/>
          </a:xfrm>
          <a:prstGeom prst="roundRect">
            <a:avLst>
              <a:gd name="adj" fmla="val 5000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a:latin typeface="Times New Roman" panose="02020603050405020304" pitchFamily="18" charset="0"/>
              <a:cs typeface="Times New Roman" panose="02020603050405020304" pitchFamily="18" charset="0"/>
            </a:endParaRPr>
          </a:p>
        </p:txBody>
      </p:sp>
      <p:pic>
        <p:nvPicPr>
          <p:cNvPr id="39" name="Picture 38" descr="image.png">
            <a:extLst>
              <a:ext uri="{FF2B5EF4-FFF2-40B4-BE49-F238E27FC236}">
                <a16:creationId xmlns:a16="http://schemas.microsoft.com/office/drawing/2014/main" id="{81F9AC39-4A90-6003-521C-20EDE75F9B90}"/>
              </a:ext>
            </a:extLst>
          </p:cNvPr>
          <p:cNvPicPr>
            <a:picLocks noChangeAspect="1"/>
          </p:cNvPicPr>
          <p:nvPr/>
        </p:nvPicPr>
        <p:blipFill>
          <a:blip r:embed="rId6">
            <a:alphaModFix/>
          </a:blip>
          <a:stretch>
            <a:fillRect/>
          </a:stretch>
        </p:blipFill>
        <p:spPr>
          <a:xfrm>
            <a:off x="6648283" y="4775777"/>
            <a:ext cx="228594" cy="220027"/>
          </a:xfrm>
          <a:prstGeom prst="rect">
            <a:avLst/>
          </a:prstGeom>
        </p:spPr>
      </p:pic>
      <p:sp>
        <p:nvSpPr>
          <p:cNvPr id="40" name="TextBox 39">
            <a:extLst>
              <a:ext uri="{FF2B5EF4-FFF2-40B4-BE49-F238E27FC236}">
                <a16:creationId xmlns:a16="http://schemas.microsoft.com/office/drawing/2014/main" id="{945A5847-80D8-D7DD-5C93-0BD3FD554707}"/>
              </a:ext>
            </a:extLst>
          </p:cNvPr>
          <p:cNvSpPr txBox="1"/>
          <p:nvPr/>
        </p:nvSpPr>
        <p:spPr>
          <a:xfrm>
            <a:off x="7191195" y="4602505"/>
            <a:ext cx="546881"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1A237E"/>
                </a:solidFill>
                <a:latin typeface="Times New Roman" panose="02020603050405020304" pitchFamily="18" charset="0"/>
                <a:cs typeface="Times New Roman" panose="02020603050405020304" pitchFamily="18" charset="0"/>
              </a:rPr>
              <a:t>Skill</a:t>
            </a:r>
          </a:p>
        </p:txBody>
      </p:sp>
      <p:sp>
        <p:nvSpPr>
          <p:cNvPr id="41" name="TextBox 40">
            <a:extLst>
              <a:ext uri="{FF2B5EF4-FFF2-40B4-BE49-F238E27FC236}">
                <a16:creationId xmlns:a16="http://schemas.microsoft.com/office/drawing/2014/main" id="{AD3438B3-D80A-2EFF-36CF-E9E6E632718D}"/>
              </a:ext>
            </a:extLst>
          </p:cNvPr>
          <p:cNvSpPr txBox="1"/>
          <p:nvPr/>
        </p:nvSpPr>
        <p:spPr>
          <a:xfrm>
            <a:off x="6977779" y="4854660"/>
            <a:ext cx="4583691" cy="518604"/>
          </a:xfrm>
          <a:prstGeom prst="rect">
            <a:avLst/>
          </a:prstGeom>
          <a:noFill/>
        </p:spPr>
        <p:txBody>
          <a:bodyPr wrap="none" lIns="73152" tIns="54864" rIns="73152" bIns="54864" anchor="ctr">
            <a:spAutoFit/>
          </a:bodyPr>
          <a:lstStyle/>
          <a:p>
            <a:pPr algn="l">
              <a:spcBef>
                <a:spcPts val="325"/>
              </a:spcBef>
              <a:spcAft>
                <a:spcPts val="0"/>
              </a:spcAft>
            </a:pPr>
            <a:r>
              <a:rPr sz="1200" b="1" dirty="0">
                <a:solidFill>
                  <a:srgbClr val="666666"/>
                </a:solidFill>
                <a:latin typeface="Times New Roman" panose="02020603050405020304" pitchFamily="18" charset="0"/>
                <a:cs typeface="Times New Roman" panose="02020603050405020304" pitchFamily="18" charset="0"/>
              </a:rPr>
              <a:t>Develop behavior changes &amp; abilities</a:t>
            </a:r>
            <a:r>
              <a:rPr lang="en-US" sz="1200" b="1" dirty="0">
                <a:solidFill>
                  <a:srgbClr val="666666"/>
                </a:solidFill>
                <a:latin typeface="Times New Roman" panose="02020603050405020304" pitchFamily="18" charset="0"/>
                <a:cs typeface="Times New Roman" panose="02020603050405020304" pitchFamily="18" charset="0"/>
              </a:rPr>
              <a:t> in how jobs and various tasks </a:t>
            </a:r>
          </a:p>
          <a:p>
            <a:pPr algn="l">
              <a:spcBef>
                <a:spcPts val="325"/>
              </a:spcBef>
              <a:spcAft>
                <a:spcPts val="0"/>
              </a:spcAft>
            </a:pPr>
            <a:r>
              <a:rPr lang="en-US" sz="1200" b="1" dirty="0">
                <a:solidFill>
                  <a:srgbClr val="666666"/>
                </a:solidFill>
                <a:latin typeface="Times New Roman" panose="02020603050405020304" pitchFamily="18" charset="0"/>
                <a:cs typeface="Times New Roman" panose="02020603050405020304" pitchFamily="18" charset="0"/>
              </a:rPr>
              <a:t>requirements  are performed </a:t>
            </a:r>
            <a:endParaRPr sz="1200" b="1" dirty="0">
              <a:solidFill>
                <a:srgbClr val="666666"/>
              </a:solidFill>
              <a:latin typeface="Times New Roman" panose="02020603050405020304" pitchFamily="18" charset="0"/>
              <a:cs typeface="Times New Roman" panose="02020603050405020304" pitchFamily="18" charset="0"/>
            </a:endParaRPr>
          </a:p>
        </p:txBody>
      </p:sp>
      <p:sp>
        <p:nvSpPr>
          <p:cNvPr id="43" name="Round Same Side Corner Rectangle 38">
            <a:extLst>
              <a:ext uri="{FF2B5EF4-FFF2-40B4-BE49-F238E27FC236}">
                <a16:creationId xmlns:a16="http://schemas.microsoft.com/office/drawing/2014/main" id="{E9263D68-5868-4821-AAAC-7A0858E8F1D1}"/>
              </a:ext>
            </a:extLst>
          </p:cNvPr>
          <p:cNvSpPr/>
          <p:nvPr/>
        </p:nvSpPr>
        <p:spPr>
          <a:xfrm rot="16200000">
            <a:off x="5972014" y="5785167"/>
            <a:ext cx="857250" cy="165100"/>
          </a:xfrm>
          <a:prstGeom prst="round2SameRect">
            <a:avLst>
              <a:gd name="adj1" fmla="val 50000"/>
              <a:gd name="adj2" fmla="val 0"/>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800">
              <a:latin typeface="Times New Roman" panose="02020603050405020304" pitchFamily="18" charset="0"/>
              <a:cs typeface="Times New Roman" panose="02020603050405020304" pitchFamily="18" charset="0"/>
            </a:endParaRPr>
          </a:p>
        </p:txBody>
      </p:sp>
      <p:sp>
        <p:nvSpPr>
          <p:cNvPr id="44" name="Rounded Rectangle 39">
            <a:extLst>
              <a:ext uri="{FF2B5EF4-FFF2-40B4-BE49-F238E27FC236}">
                <a16:creationId xmlns:a16="http://schemas.microsoft.com/office/drawing/2014/main" id="{FE8BC2C6-7F26-8130-52A9-0611CFCBD0FC}"/>
              </a:ext>
            </a:extLst>
          </p:cNvPr>
          <p:cNvSpPr/>
          <p:nvPr/>
        </p:nvSpPr>
        <p:spPr>
          <a:xfrm>
            <a:off x="6524461" y="5647791"/>
            <a:ext cx="476238" cy="476249"/>
          </a:xfrm>
          <a:prstGeom prst="roundRect">
            <a:avLst>
              <a:gd name="adj" fmla="val 50000"/>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a:latin typeface="Times New Roman" panose="02020603050405020304" pitchFamily="18" charset="0"/>
              <a:cs typeface="Times New Roman" panose="02020603050405020304" pitchFamily="18" charset="0"/>
            </a:endParaRPr>
          </a:p>
        </p:txBody>
      </p:sp>
      <p:pic>
        <p:nvPicPr>
          <p:cNvPr id="45" name="Picture 44" descr="image.png">
            <a:extLst>
              <a:ext uri="{FF2B5EF4-FFF2-40B4-BE49-F238E27FC236}">
                <a16:creationId xmlns:a16="http://schemas.microsoft.com/office/drawing/2014/main" id="{FC999C42-86C6-76FF-30F6-627B5C687F0D}"/>
              </a:ext>
            </a:extLst>
          </p:cNvPr>
          <p:cNvPicPr>
            <a:picLocks noChangeAspect="1"/>
          </p:cNvPicPr>
          <p:nvPr/>
        </p:nvPicPr>
        <p:blipFill>
          <a:blip r:embed="rId7">
            <a:alphaModFix/>
          </a:blip>
          <a:stretch>
            <a:fillRect/>
          </a:stretch>
        </p:blipFill>
        <p:spPr>
          <a:xfrm>
            <a:off x="6648283" y="5805429"/>
            <a:ext cx="228594" cy="180022"/>
          </a:xfrm>
          <a:prstGeom prst="rect">
            <a:avLst/>
          </a:prstGeom>
        </p:spPr>
      </p:pic>
      <p:sp>
        <p:nvSpPr>
          <p:cNvPr id="46" name="TextBox 45">
            <a:extLst>
              <a:ext uri="{FF2B5EF4-FFF2-40B4-BE49-F238E27FC236}">
                <a16:creationId xmlns:a16="http://schemas.microsoft.com/office/drawing/2014/main" id="{556BD517-B6A0-F75A-AC90-0834FA03E062}"/>
              </a:ext>
            </a:extLst>
          </p:cNvPr>
          <p:cNvSpPr txBox="1"/>
          <p:nvPr/>
        </p:nvSpPr>
        <p:spPr>
          <a:xfrm>
            <a:off x="7191195" y="5602630"/>
            <a:ext cx="888320" cy="357021"/>
          </a:xfrm>
          <a:prstGeom prst="rect">
            <a:avLst/>
          </a:prstGeom>
          <a:noFill/>
        </p:spPr>
        <p:txBody>
          <a:bodyPr wrap="none" lIns="73152" tIns="54864" rIns="73152" bIns="54864" anchor="ctr">
            <a:spAutoFit/>
          </a:bodyPr>
          <a:lstStyle/>
          <a:p>
            <a:pPr algn="l">
              <a:spcBef>
                <a:spcPts val="0"/>
              </a:spcBef>
              <a:spcAft>
                <a:spcPts val="0"/>
              </a:spcAft>
            </a:pPr>
            <a:r>
              <a:rPr sz="1600" b="1">
                <a:solidFill>
                  <a:srgbClr val="1A237E"/>
                </a:solidFill>
                <a:latin typeface="Times New Roman" panose="02020603050405020304" pitchFamily="18" charset="0"/>
                <a:cs typeface="Times New Roman" panose="02020603050405020304" pitchFamily="18" charset="0"/>
              </a:rPr>
              <a:t>Attitude</a:t>
            </a:r>
          </a:p>
        </p:txBody>
      </p:sp>
      <p:sp>
        <p:nvSpPr>
          <p:cNvPr id="49" name="TextBox 48">
            <a:extLst>
              <a:ext uri="{FF2B5EF4-FFF2-40B4-BE49-F238E27FC236}">
                <a16:creationId xmlns:a16="http://schemas.microsoft.com/office/drawing/2014/main" id="{18855E6D-99B6-CDB0-8E41-C4CA929DE629}"/>
              </a:ext>
            </a:extLst>
          </p:cNvPr>
          <p:cNvSpPr txBox="1"/>
          <p:nvPr/>
        </p:nvSpPr>
        <p:spPr>
          <a:xfrm>
            <a:off x="7124521" y="5888430"/>
            <a:ext cx="3791359" cy="280077"/>
          </a:xfrm>
          <a:prstGeom prst="rect">
            <a:avLst/>
          </a:prstGeom>
          <a:noFill/>
        </p:spPr>
        <p:txBody>
          <a:bodyPr wrap="none" lIns="73152" tIns="54864" rIns="73152" bIns="54864" anchor="ctr">
            <a:spAutoFit/>
          </a:bodyPr>
          <a:lstStyle/>
          <a:p>
            <a:pPr algn="l">
              <a:spcBef>
                <a:spcPts val="325"/>
              </a:spcBef>
              <a:spcAft>
                <a:spcPts val="0"/>
              </a:spcAft>
            </a:pPr>
            <a:r>
              <a:rPr lang="en-US" sz="1100" b="1" dirty="0">
                <a:solidFill>
                  <a:srgbClr val="666666"/>
                </a:solidFill>
                <a:latin typeface="Times New Roman" panose="02020603050405020304" pitchFamily="18" charset="0"/>
                <a:cs typeface="Times New Roman" panose="02020603050405020304" pitchFamily="18" charset="0"/>
              </a:rPr>
              <a:t>Create interest and awareness for the importance of training</a:t>
            </a:r>
            <a:endParaRPr sz="1100" b="1" dirty="0">
              <a:solidFill>
                <a:srgbClr val="6666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9279925"/>
      </p:ext>
    </p:extLst>
  </p:cSld>
  <p:clrMapOvr>
    <a:masterClrMapping/>
  </p:clrMapOvr>
  <mc:AlternateContent xmlns:mc="http://schemas.openxmlformats.org/markup-compatibility/2006" xmlns:p14="http://schemas.microsoft.com/office/powerpoint/2010/main">
    <mc:Choice Requires="p14">
      <p:transition p14:dur="10" advTm="358704"/>
    </mc:Choice>
    <mc:Fallback xmlns="">
      <p:transition advTm="3587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2400" y="1580669"/>
            <a:ext cx="11418219" cy="4906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1A237E"/>
              </a:solidFill>
              <a:latin typeface="Times New Roman" panose="02020603050405020304" pitchFamily="18" charset="0"/>
              <a:cs typeface="Times New Roman" panose="02020603050405020304" pitchFamily="18" charset="0"/>
            </a:endParaRPr>
          </a:p>
          <a:p>
            <a:endParaRPr lang="en-US" sz="1600" b="1" dirty="0">
              <a:solidFill>
                <a:srgbClr val="1A237E"/>
              </a:solidFill>
              <a:latin typeface="Times New Roman" panose="02020603050405020304" pitchFamily="18" charset="0"/>
              <a:cs typeface="Times New Roman" panose="02020603050405020304" pitchFamily="18" charset="0"/>
            </a:endParaRPr>
          </a:p>
          <a:p>
            <a:endParaRPr lang="en-US" sz="1600" b="1" dirty="0">
              <a:solidFill>
                <a:srgbClr val="1A237E"/>
              </a:solidFill>
              <a:latin typeface="Times New Roman" panose="02020603050405020304" pitchFamily="18" charset="0"/>
              <a:cs typeface="Times New Roman" panose="02020603050405020304" pitchFamily="18" charset="0"/>
            </a:endParaRPr>
          </a:p>
          <a:p>
            <a:endParaRPr lang="en-US" sz="1600" b="1" dirty="0">
              <a:solidFill>
                <a:srgbClr val="1A237E"/>
              </a:solidFill>
              <a:latin typeface="Times New Roman" panose="02020603050405020304" pitchFamily="18" charset="0"/>
              <a:cs typeface="Times New Roman" panose="02020603050405020304" pitchFamily="18" charset="0"/>
            </a:endParaRPr>
          </a:p>
          <a:p>
            <a:endParaRPr lang="en-US" sz="1600" b="1" dirty="0">
              <a:solidFill>
                <a:srgbClr val="1A237E"/>
              </a:solidFill>
              <a:latin typeface="Times New Roman" panose="02020603050405020304" pitchFamily="18" charset="0"/>
              <a:cs typeface="Times New Roman" panose="02020603050405020304" pitchFamily="18" charset="0"/>
            </a:endParaRPr>
          </a:p>
          <a:p>
            <a:endParaRPr lang="en-US" sz="1600" b="1" dirty="0">
              <a:solidFill>
                <a:srgbClr val="1A237E"/>
              </a:solidFill>
              <a:latin typeface="Times New Roman" panose="02020603050405020304" pitchFamily="18" charset="0"/>
              <a:cs typeface="Times New Roman" panose="02020603050405020304" pitchFamily="18" charset="0"/>
            </a:endParaRPr>
          </a:p>
          <a:p>
            <a:endParaRPr lang="en-US" sz="1600" b="1" dirty="0">
              <a:solidFill>
                <a:srgbClr val="1A237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618636" y="939768"/>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Training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22986" y="2101396"/>
            <a:ext cx="11367633" cy="1323439"/>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Once training objectives have been determined, training design can start. Whether job specific or broader in nature, training must be designed to address the assessed specific needs.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Effective training design considers learning concepts and a wide range of different approaches to training.</a:t>
            </a:r>
          </a:p>
          <a:p>
            <a:pPr marL="342900" indent="-3429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There are three primary considerations when designing training:</a:t>
            </a:r>
          </a:p>
        </p:txBody>
      </p:sp>
      <p:sp>
        <p:nvSpPr>
          <p:cNvPr id="4" name="Rounded Rectangle 31">
            <a:extLst>
              <a:ext uri="{FF2B5EF4-FFF2-40B4-BE49-F238E27FC236}">
                <a16:creationId xmlns:a16="http://schemas.microsoft.com/office/drawing/2014/main" id="{416A838C-F3C1-83CF-B045-BC64CCDBF5F5}"/>
              </a:ext>
            </a:extLst>
          </p:cNvPr>
          <p:cNvSpPr/>
          <p:nvPr/>
        </p:nvSpPr>
        <p:spPr>
          <a:xfrm>
            <a:off x="1063421" y="5390501"/>
            <a:ext cx="5751447" cy="670980"/>
          </a:xfrm>
          <a:prstGeom prst="roundRect">
            <a:avLst>
              <a:gd name="adj" fmla="val 22222"/>
            </a:avLst>
          </a:prstGeom>
          <a:gradFill rotWithShape="1">
            <a:gsLst>
              <a:gs pos="0">
                <a:srgbClr val="F8F9FA"/>
              </a:gs>
              <a:gs pos="100000">
                <a:srgbClr val="FFFFFF"/>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dirty="0">
              <a:latin typeface="Times New Roman" panose="02020603050405020304" pitchFamily="18" charset="0"/>
              <a:cs typeface="Times New Roman" panose="02020603050405020304" pitchFamily="18" charset="0"/>
            </a:endParaRPr>
          </a:p>
        </p:txBody>
      </p:sp>
      <p:sp>
        <p:nvSpPr>
          <p:cNvPr id="7" name="Rounded Rectangle 25">
            <a:extLst>
              <a:ext uri="{FF2B5EF4-FFF2-40B4-BE49-F238E27FC236}">
                <a16:creationId xmlns:a16="http://schemas.microsoft.com/office/drawing/2014/main" id="{9D4724C6-B506-B9F2-43B6-5C888BDCC57B}"/>
              </a:ext>
            </a:extLst>
          </p:cNvPr>
          <p:cNvSpPr/>
          <p:nvPr/>
        </p:nvSpPr>
        <p:spPr>
          <a:xfrm>
            <a:off x="1001221" y="3500172"/>
            <a:ext cx="5753262" cy="578305"/>
          </a:xfrm>
          <a:prstGeom prst="roundRect">
            <a:avLst>
              <a:gd name="adj" fmla="val 22222"/>
            </a:avLst>
          </a:prstGeom>
          <a:gradFill rotWithShape="1">
            <a:gsLst>
              <a:gs pos="0">
                <a:srgbClr val="F8F9FA"/>
              </a:gs>
              <a:gs pos="100000">
                <a:srgbClr val="FFFFFF"/>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 Same Side Corner Rectangle 26">
            <a:extLst>
              <a:ext uri="{FF2B5EF4-FFF2-40B4-BE49-F238E27FC236}">
                <a16:creationId xmlns:a16="http://schemas.microsoft.com/office/drawing/2014/main" id="{9E7C3BFC-AABE-A792-C744-0C3BCC301215}"/>
              </a:ext>
            </a:extLst>
          </p:cNvPr>
          <p:cNvSpPr/>
          <p:nvPr/>
        </p:nvSpPr>
        <p:spPr>
          <a:xfrm rot="16200000">
            <a:off x="637766" y="3690218"/>
            <a:ext cx="857250" cy="165100"/>
          </a:xfrm>
          <a:prstGeom prst="round2SameRect">
            <a:avLst>
              <a:gd name="adj1" fmla="val 50000"/>
              <a:gd name="adj2" fmla="val 0"/>
            </a:avLst>
          </a:prstGeom>
          <a:solidFill>
            <a:srgbClr val="00897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p>
        </p:txBody>
      </p:sp>
      <p:sp>
        <p:nvSpPr>
          <p:cNvPr id="9" name="Rounded Rectangle 27">
            <a:extLst>
              <a:ext uri="{FF2B5EF4-FFF2-40B4-BE49-F238E27FC236}">
                <a16:creationId xmlns:a16="http://schemas.microsoft.com/office/drawing/2014/main" id="{AFCA1100-927F-E270-380D-36CDDD7B9B98}"/>
              </a:ext>
            </a:extLst>
          </p:cNvPr>
          <p:cNvSpPr/>
          <p:nvPr/>
        </p:nvSpPr>
        <p:spPr>
          <a:xfrm>
            <a:off x="1210599" y="3406014"/>
            <a:ext cx="476238" cy="476249"/>
          </a:xfrm>
          <a:prstGeom prst="roundRect">
            <a:avLst>
              <a:gd name="adj" fmla="val 50000"/>
            </a:avLst>
          </a:prstGeom>
          <a:solidFill>
            <a:srgbClr val="00897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a:latin typeface="Times New Roman" panose="02020603050405020304" pitchFamily="18" charset="0"/>
              <a:cs typeface="Times New Roman" panose="02020603050405020304" pitchFamily="18" charset="0"/>
            </a:endParaRPr>
          </a:p>
        </p:txBody>
      </p:sp>
      <p:pic>
        <p:nvPicPr>
          <p:cNvPr id="11" name="Picture 10" descr="image.png">
            <a:extLst>
              <a:ext uri="{FF2B5EF4-FFF2-40B4-BE49-F238E27FC236}">
                <a16:creationId xmlns:a16="http://schemas.microsoft.com/office/drawing/2014/main" id="{7A595759-0062-E7A9-512E-C5F77BA37763}"/>
              </a:ext>
            </a:extLst>
          </p:cNvPr>
          <p:cNvPicPr>
            <a:picLocks noChangeAspect="1"/>
          </p:cNvPicPr>
          <p:nvPr/>
        </p:nvPicPr>
        <p:blipFill>
          <a:blip r:embed="rId3">
            <a:alphaModFix/>
          </a:blip>
          <a:stretch>
            <a:fillRect/>
          </a:stretch>
        </p:blipFill>
        <p:spPr>
          <a:xfrm>
            <a:off x="1334421" y="3565082"/>
            <a:ext cx="228594" cy="177164"/>
          </a:xfrm>
          <a:prstGeom prst="rect">
            <a:avLst/>
          </a:prstGeom>
        </p:spPr>
      </p:pic>
      <p:sp>
        <p:nvSpPr>
          <p:cNvPr id="12" name="TextBox 11">
            <a:extLst>
              <a:ext uri="{FF2B5EF4-FFF2-40B4-BE49-F238E27FC236}">
                <a16:creationId xmlns:a16="http://schemas.microsoft.com/office/drawing/2014/main" id="{49186660-307C-80DC-B336-8B2E08CCF19F}"/>
              </a:ext>
            </a:extLst>
          </p:cNvPr>
          <p:cNvSpPr txBox="1"/>
          <p:nvPr/>
        </p:nvSpPr>
        <p:spPr>
          <a:xfrm>
            <a:off x="1886587" y="3355794"/>
            <a:ext cx="3532057" cy="418576"/>
          </a:xfrm>
          <a:prstGeom prst="rect">
            <a:avLst/>
          </a:prstGeom>
          <a:noFill/>
        </p:spPr>
        <p:txBody>
          <a:bodyPr wrap="none" lIns="73152" tIns="54864" rIns="73152" bIns="54864" anchor="ctr">
            <a:spAutoFit/>
          </a:bodyPr>
          <a:lstStyle/>
          <a:p>
            <a:pPr algn="l">
              <a:spcBef>
                <a:spcPts val="0"/>
              </a:spcBef>
              <a:spcAft>
                <a:spcPts val="0"/>
              </a:spcAft>
            </a:pPr>
            <a:r>
              <a:rPr lang="en-US" sz="2000" b="1" dirty="0">
                <a:solidFill>
                  <a:srgbClr val="1A237E"/>
                </a:solidFill>
                <a:latin typeface="Times New Roman" panose="02020603050405020304" pitchFamily="18" charset="0"/>
                <a:cs typeface="Times New Roman" panose="02020603050405020304" pitchFamily="18" charset="0"/>
              </a:rPr>
              <a:t> Determining learner readiness</a:t>
            </a:r>
          </a:p>
        </p:txBody>
      </p:sp>
      <p:sp>
        <p:nvSpPr>
          <p:cNvPr id="14" name="Rounded Rectangle 31">
            <a:extLst>
              <a:ext uri="{FF2B5EF4-FFF2-40B4-BE49-F238E27FC236}">
                <a16:creationId xmlns:a16="http://schemas.microsoft.com/office/drawing/2014/main" id="{8FD4325B-D1D5-8774-0E75-00D5E5BCCFC8}"/>
              </a:ext>
            </a:extLst>
          </p:cNvPr>
          <p:cNvSpPr/>
          <p:nvPr/>
        </p:nvSpPr>
        <p:spPr>
          <a:xfrm>
            <a:off x="942308" y="4276731"/>
            <a:ext cx="5842388" cy="765800"/>
          </a:xfrm>
          <a:prstGeom prst="roundRect">
            <a:avLst>
              <a:gd name="adj" fmla="val 22222"/>
            </a:avLst>
          </a:prstGeom>
          <a:gradFill rotWithShape="1">
            <a:gsLst>
              <a:gs pos="0">
                <a:srgbClr val="F8F9FA"/>
              </a:gs>
              <a:gs pos="100000">
                <a:srgbClr val="FFFFFF"/>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a:latin typeface="Times New Roman" panose="02020603050405020304" pitchFamily="18" charset="0"/>
              <a:cs typeface="Times New Roman" panose="02020603050405020304" pitchFamily="18" charset="0"/>
            </a:endParaRPr>
          </a:p>
        </p:txBody>
      </p:sp>
      <p:sp>
        <p:nvSpPr>
          <p:cNvPr id="15" name="Round Same Side Corner Rectangle 32">
            <a:extLst>
              <a:ext uri="{FF2B5EF4-FFF2-40B4-BE49-F238E27FC236}">
                <a16:creationId xmlns:a16="http://schemas.microsoft.com/office/drawing/2014/main" id="{6E9011D2-AB59-1207-E630-E8F7FD0D7D89}"/>
              </a:ext>
            </a:extLst>
          </p:cNvPr>
          <p:cNvSpPr/>
          <p:nvPr/>
        </p:nvSpPr>
        <p:spPr>
          <a:xfrm rot="16200000">
            <a:off x="626405" y="4571239"/>
            <a:ext cx="857250" cy="165100"/>
          </a:xfrm>
          <a:prstGeom prst="round2SameRect">
            <a:avLst>
              <a:gd name="adj1" fmla="val 50000"/>
              <a:gd name="adj2" fmla="val 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800">
              <a:latin typeface="Times New Roman" panose="02020603050405020304" pitchFamily="18" charset="0"/>
              <a:cs typeface="Times New Roman" panose="02020603050405020304" pitchFamily="18" charset="0"/>
            </a:endParaRPr>
          </a:p>
        </p:txBody>
      </p:sp>
      <p:sp>
        <p:nvSpPr>
          <p:cNvPr id="16" name="Rounded Rectangle 33">
            <a:extLst>
              <a:ext uri="{FF2B5EF4-FFF2-40B4-BE49-F238E27FC236}">
                <a16:creationId xmlns:a16="http://schemas.microsoft.com/office/drawing/2014/main" id="{27D63BFE-7DA2-2469-DD41-F986D516E465}"/>
              </a:ext>
            </a:extLst>
          </p:cNvPr>
          <p:cNvSpPr/>
          <p:nvPr/>
        </p:nvSpPr>
        <p:spPr>
          <a:xfrm>
            <a:off x="1210599" y="4415665"/>
            <a:ext cx="476238" cy="476249"/>
          </a:xfrm>
          <a:prstGeom prst="roundRect">
            <a:avLst>
              <a:gd name="adj" fmla="val 50000"/>
            </a:avLst>
          </a:prstGeom>
          <a:solidFill>
            <a:srgbClr val="1A23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9A3044CF-D12B-C9AD-BFD5-048C82A79296}"/>
              </a:ext>
            </a:extLst>
          </p:cNvPr>
          <p:cNvSpPr txBox="1"/>
          <p:nvPr/>
        </p:nvSpPr>
        <p:spPr>
          <a:xfrm>
            <a:off x="1877333" y="4330202"/>
            <a:ext cx="4432752" cy="418576"/>
          </a:xfrm>
          <a:prstGeom prst="rect">
            <a:avLst/>
          </a:prstGeom>
          <a:noFill/>
        </p:spPr>
        <p:txBody>
          <a:bodyPr wrap="none" lIns="73152" tIns="54864" rIns="73152" bIns="54864" anchor="ctr">
            <a:spAutoFit/>
          </a:bodyPr>
          <a:lstStyle/>
          <a:p>
            <a:pPr algn="l">
              <a:spcBef>
                <a:spcPts val="0"/>
              </a:spcBef>
              <a:spcAft>
                <a:spcPts val="0"/>
              </a:spcAft>
            </a:pPr>
            <a:r>
              <a:rPr lang="en-US" sz="2000" b="1" dirty="0">
                <a:solidFill>
                  <a:srgbClr val="1A237E"/>
                </a:solidFill>
                <a:latin typeface="Times New Roman" panose="02020603050405020304" pitchFamily="18" charset="0"/>
                <a:cs typeface="Times New Roman" panose="02020603050405020304" pitchFamily="18" charset="0"/>
              </a:rPr>
              <a:t>Understanding different learning styles</a:t>
            </a:r>
          </a:p>
        </p:txBody>
      </p:sp>
      <p:sp>
        <p:nvSpPr>
          <p:cNvPr id="20" name="Round Same Side Corner Rectangle 38">
            <a:extLst>
              <a:ext uri="{FF2B5EF4-FFF2-40B4-BE49-F238E27FC236}">
                <a16:creationId xmlns:a16="http://schemas.microsoft.com/office/drawing/2014/main" id="{FECEAFAD-5D6D-9E46-17DB-F278DFE7B716}"/>
              </a:ext>
            </a:extLst>
          </p:cNvPr>
          <p:cNvSpPr/>
          <p:nvPr/>
        </p:nvSpPr>
        <p:spPr>
          <a:xfrm rot="16200000">
            <a:off x="658152" y="5543641"/>
            <a:ext cx="857250" cy="165100"/>
          </a:xfrm>
          <a:prstGeom prst="round2SameRect">
            <a:avLst>
              <a:gd name="adj1" fmla="val 50000"/>
              <a:gd name="adj2" fmla="val 0"/>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800">
              <a:latin typeface="Times New Roman" panose="02020603050405020304" pitchFamily="18" charset="0"/>
              <a:cs typeface="Times New Roman" panose="02020603050405020304" pitchFamily="18" charset="0"/>
            </a:endParaRPr>
          </a:p>
        </p:txBody>
      </p:sp>
      <p:sp>
        <p:nvSpPr>
          <p:cNvPr id="21" name="Rounded Rectangle 39">
            <a:extLst>
              <a:ext uri="{FF2B5EF4-FFF2-40B4-BE49-F238E27FC236}">
                <a16:creationId xmlns:a16="http://schemas.microsoft.com/office/drawing/2014/main" id="{D72FFEDC-4FB6-3DAC-108C-685B0044E516}"/>
              </a:ext>
            </a:extLst>
          </p:cNvPr>
          <p:cNvSpPr/>
          <p:nvPr/>
        </p:nvSpPr>
        <p:spPr>
          <a:xfrm>
            <a:off x="1210599" y="5406265"/>
            <a:ext cx="476238" cy="476249"/>
          </a:xfrm>
          <a:prstGeom prst="roundRect">
            <a:avLst>
              <a:gd name="adj" fmla="val 50000"/>
            </a:avLst>
          </a:prstGeom>
          <a:solidFill>
            <a:srgbClr val="FF6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800" dirty="0">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CDE4A8E-27EC-14B0-D6D1-5BF966792FF4}"/>
              </a:ext>
            </a:extLst>
          </p:cNvPr>
          <p:cNvSpPr txBox="1"/>
          <p:nvPr/>
        </p:nvSpPr>
        <p:spPr>
          <a:xfrm>
            <a:off x="1760058" y="5476562"/>
            <a:ext cx="3676291" cy="418576"/>
          </a:xfrm>
          <a:prstGeom prst="rect">
            <a:avLst/>
          </a:prstGeom>
          <a:noFill/>
        </p:spPr>
        <p:txBody>
          <a:bodyPr wrap="square" lIns="73152" tIns="54864" rIns="73152" bIns="54864" anchor="ctr">
            <a:spAutoFit/>
          </a:bodyPr>
          <a:lstStyle/>
          <a:p>
            <a:pPr algn="l">
              <a:spcBef>
                <a:spcPts val="0"/>
              </a:spcBef>
              <a:spcAft>
                <a:spcPts val="0"/>
              </a:spcAft>
            </a:pPr>
            <a:r>
              <a:rPr lang="en-US" sz="2000" b="1" dirty="0">
                <a:solidFill>
                  <a:srgbClr val="1A237E"/>
                </a:solidFill>
                <a:latin typeface="Times New Roman" panose="02020603050405020304" pitchFamily="18" charset="0"/>
                <a:cs typeface="Times New Roman" panose="02020603050405020304" pitchFamily="18" charset="0"/>
              </a:rPr>
              <a:t>Designing training for transfer. </a:t>
            </a:r>
          </a:p>
        </p:txBody>
      </p:sp>
      <p:sp>
        <p:nvSpPr>
          <p:cNvPr id="26" name="Rounded Rectangle 31">
            <a:extLst>
              <a:ext uri="{FF2B5EF4-FFF2-40B4-BE49-F238E27FC236}">
                <a16:creationId xmlns:a16="http://schemas.microsoft.com/office/drawing/2014/main" id="{B296D0FF-DBBA-5003-2E2E-7FAA71F2E702}"/>
              </a:ext>
            </a:extLst>
          </p:cNvPr>
          <p:cNvSpPr/>
          <p:nvPr/>
        </p:nvSpPr>
        <p:spPr>
          <a:xfrm>
            <a:off x="464181" y="6102907"/>
            <a:ext cx="10370596" cy="249614"/>
          </a:xfrm>
          <a:prstGeom prst="roundRect">
            <a:avLst>
              <a:gd name="adj" fmla="val 22222"/>
            </a:avLst>
          </a:prstGeom>
          <a:gradFill rotWithShape="1">
            <a:gsLst>
              <a:gs pos="0">
                <a:srgbClr val="F8F9FA"/>
              </a:gs>
              <a:gs pos="100000">
                <a:srgbClr val="FFFFFF"/>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b="1" dirty="0">
                <a:solidFill>
                  <a:srgbClr val="FF0000"/>
                </a:solidFill>
                <a:latin typeface="Times New Roman" panose="02020603050405020304" pitchFamily="18" charset="0"/>
                <a:cs typeface="Times New Roman" panose="02020603050405020304" pitchFamily="18" charset="0"/>
              </a:rPr>
              <a:t>Each of this elements must be considered for the training design to mesh and produce effective learning.</a:t>
            </a:r>
          </a:p>
        </p:txBody>
      </p:sp>
      <p:pic>
        <p:nvPicPr>
          <p:cNvPr id="27" name="Picture 26" descr="image.png">
            <a:extLst>
              <a:ext uri="{FF2B5EF4-FFF2-40B4-BE49-F238E27FC236}">
                <a16:creationId xmlns:a16="http://schemas.microsoft.com/office/drawing/2014/main" id="{347FC05D-BE94-DF1A-8418-5ADAB53D99DF}"/>
              </a:ext>
            </a:extLst>
          </p:cNvPr>
          <p:cNvPicPr>
            <a:picLocks noChangeAspect="1"/>
          </p:cNvPicPr>
          <p:nvPr/>
        </p:nvPicPr>
        <p:blipFill>
          <a:blip r:embed="rId4">
            <a:alphaModFix/>
            <a:lum bright="70000" contrast="-70000"/>
          </a:blip>
          <a:stretch>
            <a:fillRect/>
          </a:stretch>
        </p:blipFill>
        <p:spPr>
          <a:xfrm>
            <a:off x="1334421" y="5558020"/>
            <a:ext cx="209544" cy="172737"/>
          </a:xfrm>
          <a:prstGeom prst="rect">
            <a:avLst/>
          </a:prstGeom>
        </p:spPr>
      </p:pic>
      <p:pic>
        <p:nvPicPr>
          <p:cNvPr id="28" name="Picture 27" descr="image.png">
            <a:extLst>
              <a:ext uri="{FF2B5EF4-FFF2-40B4-BE49-F238E27FC236}">
                <a16:creationId xmlns:a16="http://schemas.microsoft.com/office/drawing/2014/main" id="{A47BEF9F-744C-BFC0-1392-83F8405283C6}"/>
              </a:ext>
            </a:extLst>
          </p:cNvPr>
          <p:cNvPicPr>
            <a:picLocks noChangeAspect="1"/>
          </p:cNvPicPr>
          <p:nvPr/>
        </p:nvPicPr>
        <p:blipFill>
          <a:blip r:embed="rId5">
            <a:alphaModFix/>
          </a:blip>
          <a:stretch>
            <a:fillRect/>
          </a:stretch>
        </p:blipFill>
        <p:spPr>
          <a:xfrm>
            <a:off x="1334421" y="4539489"/>
            <a:ext cx="228594" cy="205739"/>
          </a:xfrm>
          <a:prstGeom prst="rect">
            <a:avLst/>
          </a:prstGeom>
        </p:spPr>
      </p:pic>
    </p:spTree>
    <p:extLst>
      <p:ext uri="{BB962C8B-B14F-4D97-AF65-F5344CB8AC3E}">
        <p14:creationId xmlns:p14="http://schemas.microsoft.com/office/powerpoint/2010/main" val="459956449"/>
      </p:ext>
    </p:extLst>
  </p:cSld>
  <p:clrMapOvr>
    <a:masterClrMapping/>
  </p:clrMapOvr>
  <mc:AlternateContent xmlns:mc="http://schemas.openxmlformats.org/markup-compatibility/2006" xmlns:p14="http://schemas.microsoft.com/office/powerpoint/2010/main">
    <mc:Choice Requires="p14">
      <p:transition p14:dur="10" advTm="92483"/>
    </mc:Choice>
    <mc:Fallback xmlns="">
      <p:transition advTm="924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1958CF-E95E-485D-B846-CD2DDBE9888B}"/>
              </a:ext>
            </a:extLst>
          </p:cNvPr>
          <p:cNvPicPr>
            <a:picLocks noChangeAspect="1"/>
          </p:cNvPicPr>
          <p:nvPr/>
        </p:nvPicPr>
        <p:blipFill>
          <a:blip r:embed="rId3">
            <a:clrChange>
              <a:clrFrom>
                <a:srgbClr val="FFFFFF"/>
              </a:clrFrom>
              <a:clrTo>
                <a:srgbClr val="FFFFFF">
                  <a:alpha val="0"/>
                </a:srgbClr>
              </a:clrTo>
            </a:clrChange>
          </a:blip>
          <a:srcRect l="25601" t="8967" r="5198"/>
          <a:stretch>
            <a:fillRect/>
          </a:stretch>
        </p:blipFill>
        <p:spPr>
          <a:xfrm>
            <a:off x="1639019" y="1104180"/>
            <a:ext cx="7694762" cy="5157667"/>
          </a:xfrm>
          <a:prstGeom prst="rect">
            <a:avLst/>
          </a:prstGeom>
        </p:spPr>
      </p:pic>
      <p:sp>
        <p:nvSpPr>
          <p:cNvPr id="4" name="Rectangle 3">
            <a:extLst>
              <a:ext uri="{FF2B5EF4-FFF2-40B4-BE49-F238E27FC236}">
                <a16:creationId xmlns:a16="http://schemas.microsoft.com/office/drawing/2014/main" id="{D91AC1DB-7F4E-311C-F013-2E2354AC6DEF}"/>
              </a:ext>
            </a:extLst>
          </p:cNvPr>
          <p:cNvSpPr>
            <a:spLocks noChangeArrowheads="1"/>
          </p:cNvSpPr>
          <p:nvPr/>
        </p:nvSpPr>
        <p:spPr bwMode="auto">
          <a:xfrm>
            <a:off x="4704875" y="6261848"/>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9-5</a:t>
            </a:r>
          </a:p>
        </p:txBody>
      </p:sp>
      <p:sp>
        <p:nvSpPr>
          <p:cNvPr id="7" name="Rectangle 6">
            <a:extLst>
              <a:ext uri="{FF2B5EF4-FFF2-40B4-BE49-F238E27FC236}">
                <a16:creationId xmlns:a16="http://schemas.microsoft.com/office/drawing/2014/main" id="{13231D40-3787-8F9F-5B3E-B4E335A6F3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10599E19-6758-6D07-767C-A470F1BF7A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C7252BD-289E-2139-2A98-44D9E24BCDE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794D889-54E4-71E8-4C51-C2D2A16833C0}"/>
              </a:ext>
            </a:extLst>
          </p:cNvPr>
          <p:cNvSpPr txBox="1"/>
          <p:nvPr/>
        </p:nvSpPr>
        <p:spPr>
          <a:xfrm>
            <a:off x="3662432" y="637420"/>
            <a:ext cx="516239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Elements of Training Design</a:t>
            </a:r>
          </a:p>
        </p:txBody>
      </p:sp>
    </p:spTree>
    <p:extLst>
      <p:ext uri="{BB962C8B-B14F-4D97-AF65-F5344CB8AC3E}">
        <p14:creationId xmlns:p14="http://schemas.microsoft.com/office/powerpoint/2010/main" val="3544445792"/>
      </p:ext>
    </p:extLst>
  </p:cSld>
  <p:clrMapOvr>
    <a:masterClrMapping/>
  </p:clrMapOvr>
  <mc:AlternateContent xmlns:mc="http://schemas.openxmlformats.org/markup-compatibility/2006" xmlns:p14="http://schemas.microsoft.com/office/powerpoint/2010/main">
    <mc:Choice Requires="p14">
      <p:transition spd="slow" p14:dur="2000" advTm="12349"/>
    </mc:Choice>
    <mc:Fallback xmlns="">
      <p:transition spd="slow" advTm="1234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98032" y="1055437"/>
            <a:ext cx="387215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Learner Readiness</a:t>
            </a:r>
          </a:p>
        </p:txBody>
      </p:sp>
      <p:sp>
        <p:nvSpPr>
          <p:cNvPr id="48" name="TextBox 47"/>
          <p:cNvSpPr txBox="1"/>
          <p:nvPr/>
        </p:nvSpPr>
        <p:spPr>
          <a:xfrm>
            <a:off x="418455" y="2076092"/>
            <a:ext cx="9082734" cy="1015663"/>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Learner readiness means individuals having the </a:t>
            </a:r>
            <a:r>
              <a:rPr lang="en-US" sz="2000" b="1" i="1" dirty="0">
                <a:solidFill>
                  <a:srgbClr val="C00000"/>
                </a:solidFill>
                <a:latin typeface="Times New Roman" panose="02020603050405020304" pitchFamily="18" charset="0"/>
                <a:cs typeface="Times New Roman" panose="02020603050405020304" pitchFamily="18" charset="0"/>
              </a:rPr>
              <a:t>ability to learn</a:t>
            </a:r>
            <a:r>
              <a:rPr lang="en-US" sz="2000" b="1" dirty="0">
                <a:latin typeface="Times New Roman" panose="02020603050405020304" pitchFamily="18" charset="0"/>
                <a:cs typeface="Times New Roman" panose="02020603050405020304" pitchFamily="18" charset="0"/>
              </a:rPr>
              <a:t>, which many people have. However, if effective learning is to occur, individuals must also have the </a:t>
            </a:r>
            <a:r>
              <a:rPr lang="en-US" sz="2000" b="1" i="1" dirty="0">
                <a:solidFill>
                  <a:srgbClr val="C00000"/>
                </a:solidFill>
                <a:latin typeface="Times New Roman" panose="02020603050405020304" pitchFamily="18" charset="0"/>
                <a:cs typeface="Times New Roman" panose="02020603050405020304" pitchFamily="18" charset="0"/>
              </a:rPr>
              <a:t>motivation to learn </a:t>
            </a:r>
            <a:r>
              <a:rPr lang="en-US" sz="2000" b="1" dirty="0">
                <a:latin typeface="Times New Roman" panose="02020603050405020304" pitchFamily="18" charset="0"/>
                <a:cs typeface="Times New Roman" panose="02020603050405020304" pitchFamily="18" charset="0"/>
              </a:rPr>
              <a:t>and </a:t>
            </a:r>
            <a:r>
              <a:rPr lang="en-US" sz="2000" b="1" i="1" dirty="0">
                <a:solidFill>
                  <a:srgbClr val="C00000"/>
                </a:solidFill>
                <a:latin typeface="Times New Roman" panose="02020603050405020304" pitchFamily="18" charset="0"/>
                <a:cs typeface="Times New Roman" panose="02020603050405020304" pitchFamily="18" charset="0"/>
              </a:rPr>
              <a:t>self-efficacy.</a:t>
            </a:r>
          </a:p>
        </p:txBody>
      </p:sp>
      <p:graphicFrame>
        <p:nvGraphicFramePr>
          <p:cNvPr id="7" name="Diagram 6">
            <a:extLst>
              <a:ext uri="{FF2B5EF4-FFF2-40B4-BE49-F238E27FC236}">
                <a16:creationId xmlns:a16="http://schemas.microsoft.com/office/drawing/2014/main" id="{FE7AD110-E839-4131-B0E6-F8E9FD872DB8}"/>
              </a:ext>
            </a:extLst>
          </p:cNvPr>
          <p:cNvGraphicFramePr/>
          <p:nvPr>
            <p:extLst>
              <p:ext uri="{D42A27DB-BD31-4B8C-83A1-F6EECF244321}">
                <p14:modId xmlns:p14="http://schemas.microsoft.com/office/powerpoint/2010/main" val="2894711392"/>
              </p:ext>
            </p:extLst>
          </p:nvPr>
        </p:nvGraphicFramePr>
        <p:xfrm>
          <a:off x="556215" y="3070962"/>
          <a:ext cx="9161222" cy="34854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Flowchart: Preparation 10">
            <a:extLst>
              <a:ext uri="{FF2B5EF4-FFF2-40B4-BE49-F238E27FC236}">
                <a16:creationId xmlns:a16="http://schemas.microsoft.com/office/drawing/2014/main" id="{542BF6CF-48A5-4217-9503-0E259F65073C}"/>
              </a:ext>
            </a:extLst>
          </p:cNvPr>
          <p:cNvSpPr/>
          <p:nvPr/>
        </p:nvSpPr>
        <p:spPr>
          <a:xfrm>
            <a:off x="9381006" y="1371444"/>
            <a:ext cx="2495228" cy="1720311"/>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1. Learning Readiness</a:t>
            </a:r>
          </a:p>
        </p:txBody>
      </p:sp>
      <p:sp>
        <p:nvSpPr>
          <p:cNvPr id="4" name="Rectangle 3">
            <a:extLst>
              <a:ext uri="{FF2B5EF4-FFF2-40B4-BE49-F238E27FC236}">
                <a16:creationId xmlns:a16="http://schemas.microsoft.com/office/drawing/2014/main" id="{30F045D9-C490-EAFA-1D14-E1F3E90E5F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18047EDF-81B8-FFDE-4BF7-72AD3FF43FB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E600EE66-C0C4-1A9D-2C95-7184AAF1474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880423"/>
      </p:ext>
    </p:extLst>
  </p:cSld>
  <p:clrMapOvr>
    <a:masterClrMapping/>
  </p:clrMapOvr>
  <mc:AlternateContent xmlns:mc="http://schemas.openxmlformats.org/markup-compatibility/2006" xmlns:p14="http://schemas.microsoft.com/office/powerpoint/2010/main">
    <mc:Choice Requires="p14">
      <p:transition p14:dur="10" advTm="151048"/>
    </mc:Choice>
    <mc:Fallback xmlns="">
      <p:transition advTm="15104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23" name="Text Box 15">
            <a:extLst>
              <a:ext uri="{FF2B5EF4-FFF2-40B4-BE49-F238E27FC236}">
                <a16:creationId xmlns:a16="http://schemas.microsoft.com/office/drawing/2014/main" id="{88842EB1-1410-4F67-8496-01955070205B}"/>
              </a:ext>
            </a:extLst>
          </p:cNvPr>
          <p:cNvSpPr txBox="1">
            <a:spLocks noChangeArrowheads="1"/>
          </p:cNvSpPr>
          <p:nvPr/>
        </p:nvSpPr>
        <p:spPr bwMode="blackWhite">
          <a:xfrm>
            <a:off x="2893503" y="1825601"/>
            <a:ext cx="4178164" cy="523220"/>
          </a:xfrm>
          <a:prstGeom prst="rect">
            <a:avLst/>
          </a:prstGeom>
          <a:solidFill>
            <a:srgbClr val="008080"/>
          </a:solidFill>
          <a:ln w="9525">
            <a:solidFill>
              <a:schemeClr val="bg2"/>
            </a:solidFill>
            <a:miter lim="800000"/>
            <a:headEnd/>
            <a:tailEnd/>
          </a:ln>
          <a:effectLst>
            <a:outerShdw dist="107763" dir="2700000" algn="ctr" rotWithShape="0">
              <a:schemeClr val="bg2">
                <a:alpha val="50000"/>
              </a:schemeClr>
            </a:outerShdw>
          </a:effectLst>
        </p:spPr>
        <p:txBody>
          <a:bodyPr wrap="square">
            <a:spAutoFit/>
          </a:bodyPr>
          <a:lstStyle/>
          <a:p>
            <a:pPr>
              <a:spcBef>
                <a:spcPct val="50000"/>
              </a:spcBef>
              <a:defRPr/>
            </a:pPr>
            <a:r>
              <a:rPr lang="en-US" altLang="en-US" sz="2800" b="1" dirty="0">
                <a:solidFill>
                  <a:schemeClr val="bg1"/>
                </a:solidFill>
                <a:effectLst>
                  <a:outerShdw blurRad="38100" dist="38100" dir="2700000" algn="tl">
                    <a:srgbClr val="000000"/>
                  </a:outerShdw>
                </a:effectLst>
              </a:rPr>
              <a:t>Adult Learning Principles</a:t>
            </a:r>
          </a:p>
        </p:txBody>
      </p:sp>
      <p:sp>
        <p:nvSpPr>
          <p:cNvPr id="375824" name="Text Box 16">
            <a:extLst>
              <a:ext uri="{FF2B5EF4-FFF2-40B4-BE49-F238E27FC236}">
                <a16:creationId xmlns:a16="http://schemas.microsoft.com/office/drawing/2014/main" id="{81073059-0B73-47EE-B76B-16DF63726860}"/>
              </a:ext>
            </a:extLst>
          </p:cNvPr>
          <p:cNvSpPr txBox="1">
            <a:spLocks noChangeArrowheads="1"/>
          </p:cNvSpPr>
          <p:nvPr/>
        </p:nvSpPr>
        <p:spPr bwMode="blackWhite">
          <a:xfrm>
            <a:off x="4853554" y="2351088"/>
            <a:ext cx="5799138"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dirty="0">
                <a:solidFill>
                  <a:schemeClr val="bg1"/>
                </a:solidFill>
                <a:effectLst>
                  <a:outerShdw blurRad="38100" dist="38100" dir="2700000" algn="tl">
                    <a:srgbClr val="000000"/>
                  </a:outerShdw>
                </a:effectLst>
                <a:latin typeface="Arial" panose="020B0604020202020204" pitchFamily="34" charset="0"/>
              </a:rPr>
              <a:t>Have need to know why they are learning something.</a:t>
            </a:r>
          </a:p>
        </p:txBody>
      </p:sp>
      <p:sp>
        <p:nvSpPr>
          <p:cNvPr id="375825" name="Freeform 17">
            <a:extLst>
              <a:ext uri="{FF2B5EF4-FFF2-40B4-BE49-F238E27FC236}">
                <a16:creationId xmlns:a16="http://schemas.microsoft.com/office/drawing/2014/main" id="{B2A0D907-7B17-4838-888C-99B5491CE46A}"/>
              </a:ext>
            </a:extLst>
          </p:cNvPr>
          <p:cNvSpPr>
            <a:spLocks/>
          </p:cNvSpPr>
          <p:nvPr/>
        </p:nvSpPr>
        <p:spPr bwMode="blackWhite">
          <a:xfrm>
            <a:off x="3699442" y="2617788"/>
            <a:ext cx="628650" cy="647700"/>
          </a:xfrm>
          <a:custGeom>
            <a:avLst/>
            <a:gdLst>
              <a:gd name="T0" fmla="*/ 0 w 816"/>
              <a:gd name="T1" fmla="*/ 0 h 816"/>
              <a:gd name="T2" fmla="*/ 0 w 816"/>
              <a:gd name="T3" fmla="*/ 816 h 816"/>
              <a:gd name="T4" fmla="*/ 816 w 816"/>
              <a:gd name="T5" fmla="*/ 816 h 816"/>
            </a:gdLst>
            <a:ahLst/>
            <a:cxnLst>
              <a:cxn ang="0">
                <a:pos x="T0" y="T1"/>
              </a:cxn>
              <a:cxn ang="0">
                <a:pos x="T2" y="T3"/>
              </a:cxn>
              <a:cxn ang="0">
                <a:pos x="T4" y="T5"/>
              </a:cxn>
            </a:cxnLst>
            <a:rect l="0" t="0" r="r" b="b"/>
            <a:pathLst>
              <a:path w="816" h="816">
                <a:moveTo>
                  <a:pt x="0" y="0"/>
                </a:moveTo>
                <a:lnTo>
                  <a:pt x="0" y="816"/>
                </a:lnTo>
                <a:lnTo>
                  <a:pt x="816" y="816"/>
                </a:lnTo>
              </a:path>
            </a:pathLst>
          </a:custGeom>
          <a:noFill/>
          <a:ln w="69850">
            <a:solidFill>
              <a:srgbClr val="996633"/>
            </a:solidFill>
            <a:round/>
            <a:headEnd/>
            <a:tailEnd type="stealth"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26" name="Text Box 18">
            <a:extLst>
              <a:ext uri="{FF2B5EF4-FFF2-40B4-BE49-F238E27FC236}">
                <a16:creationId xmlns:a16="http://schemas.microsoft.com/office/drawing/2014/main" id="{A0FAB6E9-FA31-4379-8E6F-120AA97C4807}"/>
              </a:ext>
            </a:extLst>
          </p:cNvPr>
          <p:cNvSpPr txBox="1">
            <a:spLocks noChangeArrowheads="1"/>
          </p:cNvSpPr>
          <p:nvPr/>
        </p:nvSpPr>
        <p:spPr bwMode="blackWhite">
          <a:xfrm>
            <a:off x="4853555" y="3087688"/>
            <a:ext cx="5802313"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sz="2000" dirty="0">
                <a:solidFill>
                  <a:schemeClr val="bg1"/>
                </a:solidFill>
                <a:effectLst>
                  <a:outerShdw blurRad="38100" dist="38100" dir="2700000" algn="tl">
                    <a:srgbClr val="000000"/>
                  </a:outerShdw>
                </a:effectLst>
                <a:latin typeface="Arial" panose="020B0604020202020204" pitchFamily="34" charset="0"/>
              </a:rPr>
              <a:t>Have need to be self-directed.</a:t>
            </a:r>
          </a:p>
        </p:txBody>
      </p:sp>
      <p:sp>
        <p:nvSpPr>
          <p:cNvPr id="375827" name="Freeform 19">
            <a:extLst>
              <a:ext uri="{FF2B5EF4-FFF2-40B4-BE49-F238E27FC236}">
                <a16:creationId xmlns:a16="http://schemas.microsoft.com/office/drawing/2014/main" id="{BDD129A0-086F-4FE9-96EA-5C46BEB22DA4}"/>
              </a:ext>
            </a:extLst>
          </p:cNvPr>
          <p:cNvSpPr>
            <a:spLocks/>
          </p:cNvSpPr>
          <p:nvPr/>
        </p:nvSpPr>
        <p:spPr bwMode="blackWhite">
          <a:xfrm>
            <a:off x="3699442" y="3379788"/>
            <a:ext cx="628650" cy="647700"/>
          </a:xfrm>
          <a:custGeom>
            <a:avLst/>
            <a:gdLst>
              <a:gd name="T0" fmla="*/ 0 w 816"/>
              <a:gd name="T1" fmla="*/ 0 h 816"/>
              <a:gd name="T2" fmla="*/ 0 w 816"/>
              <a:gd name="T3" fmla="*/ 816 h 816"/>
              <a:gd name="T4" fmla="*/ 816 w 816"/>
              <a:gd name="T5" fmla="*/ 816 h 816"/>
            </a:gdLst>
            <a:ahLst/>
            <a:cxnLst>
              <a:cxn ang="0">
                <a:pos x="T0" y="T1"/>
              </a:cxn>
              <a:cxn ang="0">
                <a:pos x="T2" y="T3"/>
              </a:cxn>
              <a:cxn ang="0">
                <a:pos x="T4" y="T5"/>
              </a:cxn>
            </a:cxnLst>
            <a:rect l="0" t="0" r="r" b="b"/>
            <a:pathLst>
              <a:path w="816" h="816">
                <a:moveTo>
                  <a:pt x="0" y="0"/>
                </a:moveTo>
                <a:lnTo>
                  <a:pt x="0" y="816"/>
                </a:lnTo>
                <a:lnTo>
                  <a:pt x="816" y="816"/>
                </a:lnTo>
              </a:path>
            </a:pathLst>
          </a:custGeom>
          <a:noFill/>
          <a:ln w="69850">
            <a:solidFill>
              <a:srgbClr val="996633"/>
            </a:solidFill>
            <a:round/>
            <a:headEnd/>
            <a:tailEnd type="stealth"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28" name="Text Box 20">
            <a:extLst>
              <a:ext uri="{FF2B5EF4-FFF2-40B4-BE49-F238E27FC236}">
                <a16:creationId xmlns:a16="http://schemas.microsoft.com/office/drawing/2014/main" id="{E191B827-CB7A-4376-B109-CCBAC9A14757}"/>
              </a:ext>
            </a:extLst>
          </p:cNvPr>
          <p:cNvSpPr txBox="1">
            <a:spLocks noChangeArrowheads="1"/>
          </p:cNvSpPr>
          <p:nvPr/>
        </p:nvSpPr>
        <p:spPr bwMode="blackWhite">
          <a:xfrm>
            <a:off x="4853555" y="3849688"/>
            <a:ext cx="5802313"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dirty="0">
                <a:solidFill>
                  <a:schemeClr val="bg1"/>
                </a:solidFill>
                <a:effectLst>
                  <a:outerShdw blurRad="38100" dist="38100" dir="2700000" algn="tl">
                    <a:srgbClr val="000000"/>
                  </a:outerShdw>
                </a:effectLst>
                <a:latin typeface="Arial" panose="020B0604020202020204" pitchFamily="34" charset="0"/>
              </a:rPr>
              <a:t>Bring more work-related experiences into the process.</a:t>
            </a:r>
          </a:p>
        </p:txBody>
      </p:sp>
      <p:sp>
        <p:nvSpPr>
          <p:cNvPr id="375829" name="Freeform 21">
            <a:extLst>
              <a:ext uri="{FF2B5EF4-FFF2-40B4-BE49-F238E27FC236}">
                <a16:creationId xmlns:a16="http://schemas.microsoft.com/office/drawing/2014/main" id="{992B501A-3546-4EBC-BEA4-E4B666D368A7}"/>
              </a:ext>
            </a:extLst>
          </p:cNvPr>
          <p:cNvSpPr>
            <a:spLocks/>
          </p:cNvSpPr>
          <p:nvPr/>
        </p:nvSpPr>
        <p:spPr bwMode="blackWhite">
          <a:xfrm>
            <a:off x="3699442" y="4154488"/>
            <a:ext cx="628650" cy="647700"/>
          </a:xfrm>
          <a:custGeom>
            <a:avLst/>
            <a:gdLst>
              <a:gd name="T0" fmla="*/ 0 w 816"/>
              <a:gd name="T1" fmla="*/ 0 h 816"/>
              <a:gd name="T2" fmla="*/ 0 w 816"/>
              <a:gd name="T3" fmla="*/ 816 h 816"/>
              <a:gd name="T4" fmla="*/ 816 w 816"/>
              <a:gd name="T5" fmla="*/ 816 h 816"/>
            </a:gdLst>
            <a:ahLst/>
            <a:cxnLst>
              <a:cxn ang="0">
                <a:pos x="T0" y="T1"/>
              </a:cxn>
              <a:cxn ang="0">
                <a:pos x="T2" y="T3"/>
              </a:cxn>
              <a:cxn ang="0">
                <a:pos x="T4" y="T5"/>
              </a:cxn>
            </a:cxnLst>
            <a:rect l="0" t="0" r="r" b="b"/>
            <a:pathLst>
              <a:path w="816" h="816">
                <a:moveTo>
                  <a:pt x="0" y="0"/>
                </a:moveTo>
                <a:lnTo>
                  <a:pt x="0" y="816"/>
                </a:lnTo>
                <a:lnTo>
                  <a:pt x="816" y="816"/>
                </a:lnTo>
              </a:path>
            </a:pathLst>
          </a:custGeom>
          <a:noFill/>
          <a:ln w="69850">
            <a:solidFill>
              <a:srgbClr val="996633"/>
            </a:solidFill>
            <a:round/>
            <a:headEnd/>
            <a:tailEnd type="stealth"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30" name="Text Box 22">
            <a:extLst>
              <a:ext uri="{FF2B5EF4-FFF2-40B4-BE49-F238E27FC236}">
                <a16:creationId xmlns:a16="http://schemas.microsoft.com/office/drawing/2014/main" id="{E8DFE480-04CD-4B10-8EA5-ABEC6F5220E3}"/>
              </a:ext>
            </a:extLst>
          </p:cNvPr>
          <p:cNvSpPr txBox="1">
            <a:spLocks noChangeArrowheads="1"/>
          </p:cNvSpPr>
          <p:nvPr/>
        </p:nvSpPr>
        <p:spPr bwMode="blackWhite">
          <a:xfrm>
            <a:off x="4853555" y="4624388"/>
            <a:ext cx="5802313"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dirty="0">
                <a:solidFill>
                  <a:schemeClr val="bg1"/>
                </a:solidFill>
                <a:effectLst>
                  <a:outerShdw blurRad="38100" dist="38100" dir="2700000" algn="tl">
                    <a:srgbClr val="000000"/>
                  </a:outerShdw>
                </a:effectLst>
                <a:latin typeface="Arial" panose="020B0604020202020204" pitchFamily="34" charset="0"/>
              </a:rPr>
              <a:t>Employ a problem-solving approach in the experience.</a:t>
            </a:r>
          </a:p>
        </p:txBody>
      </p:sp>
      <p:sp>
        <p:nvSpPr>
          <p:cNvPr id="375831" name="Freeform 23">
            <a:extLst>
              <a:ext uri="{FF2B5EF4-FFF2-40B4-BE49-F238E27FC236}">
                <a16:creationId xmlns:a16="http://schemas.microsoft.com/office/drawing/2014/main" id="{CA7AEF01-763C-44B5-8686-495198F08B53}"/>
              </a:ext>
            </a:extLst>
          </p:cNvPr>
          <p:cNvSpPr>
            <a:spLocks/>
          </p:cNvSpPr>
          <p:nvPr/>
        </p:nvSpPr>
        <p:spPr bwMode="blackWhite">
          <a:xfrm>
            <a:off x="3699442" y="4929188"/>
            <a:ext cx="628650" cy="647700"/>
          </a:xfrm>
          <a:custGeom>
            <a:avLst/>
            <a:gdLst>
              <a:gd name="T0" fmla="*/ 0 w 816"/>
              <a:gd name="T1" fmla="*/ 0 h 816"/>
              <a:gd name="T2" fmla="*/ 0 w 816"/>
              <a:gd name="T3" fmla="*/ 816 h 816"/>
              <a:gd name="T4" fmla="*/ 816 w 816"/>
              <a:gd name="T5" fmla="*/ 816 h 816"/>
            </a:gdLst>
            <a:ahLst/>
            <a:cxnLst>
              <a:cxn ang="0">
                <a:pos x="T0" y="T1"/>
              </a:cxn>
              <a:cxn ang="0">
                <a:pos x="T2" y="T3"/>
              </a:cxn>
              <a:cxn ang="0">
                <a:pos x="T4" y="T5"/>
              </a:cxn>
            </a:cxnLst>
            <a:rect l="0" t="0" r="r" b="b"/>
            <a:pathLst>
              <a:path w="816" h="816">
                <a:moveTo>
                  <a:pt x="0" y="0"/>
                </a:moveTo>
                <a:lnTo>
                  <a:pt x="0" y="816"/>
                </a:lnTo>
                <a:lnTo>
                  <a:pt x="816" y="816"/>
                </a:lnTo>
              </a:path>
            </a:pathLst>
          </a:custGeom>
          <a:noFill/>
          <a:ln w="69850">
            <a:solidFill>
              <a:srgbClr val="996633"/>
            </a:solidFill>
            <a:round/>
            <a:headEnd/>
            <a:tailEnd type="stealth"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32" name="Text Box 24">
            <a:extLst>
              <a:ext uri="{FF2B5EF4-FFF2-40B4-BE49-F238E27FC236}">
                <a16:creationId xmlns:a16="http://schemas.microsoft.com/office/drawing/2014/main" id="{98C1588C-A000-41DB-8C9D-FA5EE482C587}"/>
              </a:ext>
            </a:extLst>
          </p:cNvPr>
          <p:cNvSpPr txBox="1">
            <a:spLocks noChangeArrowheads="1"/>
          </p:cNvSpPr>
          <p:nvPr/>
        </p:nvSpPr>
        <p:spPr bwMode="blackWhite">
          <a:xfrm>
            <a:off x="4853555" y="5399088"/>
            <a:ext cx="5802313"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dirty="0">
                <a:solidFill>
                  <a:schemeClr val="bg1"/>
                </a:solidFill>
                <a:effectLst>
                  <a:outerShdw blurRad="38100" dist="38100" dir="2700000" algn="tl">
                    <a:srgbClr val="000000"/>
                  </a:outerShdw>
                </a:effectLst>
                <a:latin typeface="Arial" panose="020B0604020202020204" pitchFamily="34" charset="0"/>
              </a:rPr>
              <a:t>Are motivated by both internal and external factors. </a:t>
            </a:r>
          </a:p>
        </p:txBody>
      </p:sp>
      <p:sp>
        <p:nvSpPr>
          <p:cNvPr id="16" name="TextBox 15">
            <a:extLst>
              <a:ext uri="{FF2B5EF4-FFF2-40B4-BE49-F238E27FC236}">
                <a16:creationId xmlns:a16="http://schemas.microsoft.com/office/drawing/2014/main" id="{F8CA8E20-36F6-4C5F-9CD4-CA34D4DD5591}"/>
              </a:ext>
            </a:extLst>
          </p:cNvPr>
          <p:cNvSpPr txBox="1"/>
          <p:nvPr/>
        </p:nvSpPr>
        <p:spPr>
          <a:xfrm>
            <a:off x="2618636" y="948212"/>
            <a:ext cx="8631056" cy="707886"/>
          </a:xfrm>
          <a:prstGeom prst="rect">
            <a:avLst/>
          </a:prstGeom>
          <a:noFill/>
        </p:spPr>
        <p:txBody>
          <a:bodyPr wrap="square">
            <a:spAutoFit/>
          </a:bodyPr>
          <a:lstStyle/>
          <a:p>
            <a:pPr marL="285750" indent="-28575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Adult Learning Malcolm Knowles’s classic work on adult learning suggests five principles for designing training for adults.</a:t>
            </a:r>
          </a:p>
        </p:txBody>
      </p:sp>
      <p:sp>
        <p:nvSpPr>
          <p:cNvPr id="17" name="Title 1">
            <a:extLst>
              <a:ext uri="{FF2B5EF4-FFF2-40B4-BE49-F238E27FC236}">
                <a16:creationId xmlns:a16="http://schemas.microsoft.com/office/drawing/2014/main" id="{32FB7932-B836-49FF-8E68-04B4AEF1CE50}"/>
              </a:ext>
            </a:extLst>
          </p:cNvPr>
          <p:cNvSpPr>
            <a:spLocks noGrp="1"/>
          </p:cNvSpPr>
          <p:nvPr>
            <p:ph type="title"/>
          </p:nvPr>
        </p:nvSpPr>
        <p:spPr>
          <a:xfrm>
            <a:off x="3594100" y="129224"/>
            <a:ext cx="3736598" cy="704688"/>
          </a:xfrm>
        </p:spPr>
        <p:txBody>
          <a:bodyPr>
            <a:normAutofit/>
          </a:bodyPr>
          <a:lstStyle/>
          <a:p>
            <a:pPr algn="ctr"/>
            <a:r>
              <a:rPr lang="en-CA" sz="2800" b="1" dirty="0">
                <a:latin typeface="Times New Roman" panose="02020603050405020304" pitchFamily="18" charset="0"/>
                <a:cs typeface="Times New Roman" panose="02020603050405020304" pitchFamily="18" charset="0"/>
              </a:rPr>
              <a:t>Adult Learning</a:t>
            </a:r>
          </a:p>
        </p:txBody>
      </p:sp>
      <p:sp>
        <p:nvSpPr>
          <p:cNvPr id="4" name="Flowchart: Preparation 3">
            <a:extLst>
              <a:ext uri="{FF2B5EF4-FFF2-40B4-BE49-F238E27FC236}">
                <a16:creationId xmlns:a16="http://schemas.microsoft.com/office/drawing/2014/main" id="{F5FDE736-FEFC-4DD3-9D08-D683149DB549}"/>
              </a:ext>
            </a:extLst>
          </p:cNvPr>
          <p:cNvSpPr/>
          <p:nvPr/>
        </p:nvSpPr>
        <p:spPr>
          <a:xfrm>
            <a:off x="662326" y="2440464"/>
            <a:ext cx="2364258" cy="1837580"/>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2. Learning Styles </a:t>
            </a:r>
          </a:p>
        </p:txBody>
      </p:sp>
      <p:sp>
        <p:nvSpPr>
          <p:cNvPr id="3" name="Rectangle 2">
            <a:extLst>
              <a:ext uri="{FF2B5EF4-FFF2-40B4-BE49-F238E27FC236}">
                <a16:creationId xmlns:a16="http://schemas.microsoft.com/office/drawing/2014/main" id="{29D721C3-6B36-9341-CBEA-4E67E9AD30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F43EF80D-BA55-A9E4-32D6-29EE9AA2DF1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56969F4-A491-ED38-6B97-9D99FD0B71F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75969"/>
    </mc:Choice>
    <mc:Fallback xmlns="">
      <p:transition spd="slow" advTm="27596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5823"/>
                                        </p:tgtEl>
                                        <p:attrNameLst>
                                          <p:attrName>style.visibility</p:attrName>
                                        </p:attrNameLst>
                                      </p:cBhvr>
                                      <p:to>
                                        <p:strVal val="visible"/>
                                      </p:to>
                                    </p:set>
                                    <p:animEffect transition="in" filter="wipe(left)">
                                      <p:cBhvr>
                                        <p:cTn id="7" dur="500"/>
                                        <p:tgtEl>
                                          <p:spTgt spid="375823"/>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75824"/>
                                        </p:tgtEl>
                                        <p:attrNameLst>
                                          <p:attrName>style.visibility</p:attrName>
                                        </p:attrNameLst>
                                      </p:cBhvr>
                                      <p:to>
                                        <p:strVal val="visible"/>
                                      </p:to>
                                    </p:set>
                                    <p:animEffect transition="in" filter="wipe(left)">
                                      <p:cBhvr>
                                        <p:cTn id="11" dur="500"/>
                                        <p:tgtEl>
                                          <p:spTgt spid="37582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8" presetClass="entr" presetSubtype="6" fill="hold" nodeType="clickEffect">
                                  <p:stCondLst>
                                    <p:cond delay="0"/>
                                  </p:stCondLst>
                                  <p:childTnLst>
                                    <p:set>
                                      <p:cBhvr>
                                        <p:cTn id="15" dur="1" fill="hold">
                                          <p:stCondLst>
                                            <p:cond delay="0"/>
                                          </p:stCondLst>
                                        </p:cTn>
                                        <p:tgtEl>
                                          <p:spTgt spid="375825"/>
                                        </p:tgtEl>
                                        <p:attrNameLst>
                                          <p:attrName>style.visibility</p:attrName>
                                        </p:attrNameLst>
                                      </p:cBhvr>
                                      <p:to>
                                        <p:strVal val="visible"/>
                                      </p:to>
                                    </p:set>
                                    <p:animEffect transition="in" filter="strips(downRight)">
                                      <p:cBhvr>
                                        <p:cTn id="16" dur="500"/>
                                        <p:tgtEl>
                                          <p:spTgt spid="375825"/>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5826"/>
                                        </p:tgtEl>
                                        <p:attrNameLst>
                                          <p:attrName>style.visibility</p:attrName>
                                        </p:attrNameLst>
                                      </p:cBhvr>
                                      <p:to>
                                        <p:strVal val="visible"/>
                                      </p:to>
                                    </p:set>
                                    <p:animEffect transition="in" filter="wipe(left)">
                                      <p:cBhvr>
                                        <p:cTn id="20" dur="500"/>
                                        <p:tgtEl>
                                          <p:spTgt spid="37582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8" presetClass="entr" presetSubtype="6" fill="hold" nodeType="clickEffect">
                                  <p:stCondLst>
                                    <p:cond delay="0"/>
                                  </p:stCondLst>
                                  <p:childTnLst>
                                    <p:set>
                                      <p:cBhvr>
                                        <p:cTn id="24" dur="1" fill="hold">
                                          <p:stCondLst>
                                            <p:cond delay="0"/>
                                          </p:stCondLst>
                                        </p:cTn>
                                        <p:tgtEl>
                                          <p:spTgt spid="375827"/>
                                        </p:tgtEl>
                                        <p:attrNameLst>
                                          <p:attrName>style.visibility</p:attrName>
                                        </p:attrNameLst>
                                      </p:cBhvr>
                                      <p:to>
                                        <p:strVal val="visible"/>
                                      </p:to>
                                    </p:set>
                                    <p:animEffect transition="in" filter="strips(downRight)">
                                      <p:cBhvr>
                                        <p:cTn id="25" dur="500"/>
                                        <p:tgtEl>
                                          <p:spTgt spid="375827"/>
                                        </p:tgtEl>
                                      </p:cBhvr>
                                    </p:animEffect>
                                  </p:childTnLst>
                                </p:cTn>
                              </p:par>
                            </p:childTnLst>
                          </p:cTn>
                        </p:par>
                        <p:par>
                          <p:cTn id="26" fill="hold" nodeType="afterGroup">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375828"/>
                                        </p:tgtEl>
                                        <p:attrNameLst>
                                          <p:attrName>style.visibility</p:attrName>
                                        </p:attrNameLst>
                                      </p:cBhvr>
                                      <p:to>
                                        <p:strVal val="visible"/>
                                      </p:to>
                                    </p:set>
                                    <p:animEffect transition="in" filter="wipe(left)">
                                      <p:cBhvr>
                                        <p:cTn id="29" dur="500"/>
                                        <p:tgtEl>
                                          <p:spTgt spid="37582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8" presetClass="entr" presetSubtype="6" fill="hold" nodeType="clickEffect">
                                  <p:stCondLst>
                                    <p:cond delay="0"/>
                                  </p:stCondLst>
                                  <p:childTnLst>
                                    <p:set>
                                      <p:cBhvr>
                                        <p:cTn id="33" dur="1" fill="hold">
                                          <p:stCondLst>
                                            <p:cond delay="0"/>
                                          </p:stCondLst>
                                        </p:cTn>
                                        <p:tgtEl>
                                          <p:spTgt spid="375829"/>
                                        </p:tgtEl>
                                        <p:attrNameLst>
                                          <p:attrName>style.visibility</p:attrName>
                                        </p:attrNameLst>
                                      </p:cBhvr>
                                      <p:to>
                                        <p:strVal val="visible"/>
                                      </p:to>
                                    </p:set>
                                    <p:animEffect transition="in" filter="strips(downRight)">
                                      <p:cBhvr>
                                        <p:cTn id="34" dur="500"/>
                                        <p:tgtEl>
                                          <p:spTgt spid="375829"/>
                                        </p:tgtEl>
                                      </p:cBhvr>
                                    </p:animEffect>
                                  </p:childTnLst>
                                </p:cTn>
                              </p:par>
                            </p:childTnLst>
                          </p:cTn>
                        </p:par>
                        <p:par>
                          <p:cTn id="35" fill="hold" nodeType="afterGroup">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375830"/>
                                        </p:tgtEl>
                                        <p:attrNameLst>
                                          <p:attrName>style.visibility</p:attrName>
                                        </p:attrNameLst>
                                      </p:cBhvr>
                                      <p:to>
                                        <p:strVal val="visible"/>
                                      </p:to>
                                    </p:set>
                                    <p:animEffect transition="in" filter="wipe(left)">
                                      <p:cBhvr>
                                        <p:cTn id="38" dur="500"/>
                                        <p:tgtEl>
                                          <p:spTgt spid="375830"/>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8" presetClass="entr" presetSubtype="6" fill="hold" nodeType="clickEffect">
                                  <p:stCondLst>
                                    <p:cond delay="0"/>
                                  </p:stCondLst>
                                  <p:childTnLst>
                                    <p:set>
                                      <p:cBhvr>
                                        <p:cTn id="42" dur="1" fill="hold">
                                          <p:stCondLst>
                                            <p:cond delay="0"/>
                                          </p:stCondLst>
                                        </p:cTn>
                                        <p:tgtEl>
                                          <p:spTgt spid="375831"/>
                                        </p:tgtEl>
                                        <p:attrNameLst>
                                          <p:attrName>style.visibility</p:attrName>
                                        </p:attrNameLst>
                                      </p:cBhvr>
                                      <p:to>
                                        <p:strVal val="visible"/>
                                      </p:to>
                                    </p:set>
                                    <p:animEffect transition="in" filter="strips(downRight)">
                                      <p:cBhvr>
                                        <p:cTn id="43" dur="500"/>
                                        <p:tgtEl>
                                          <p:spTgt spid="375831"/>
                                        </p:tgtEl>
                                      </p:cBhvr>
                                    </p:animEffect>
                                  </p:childTnLst>
                                </p:cTn>
                              </p:par>
                            </p:childTnLst>
                          </p:cTn>
                        </p:par>
                        <p:par>
                          <p:cTn id="44" fill="hold" nodeType="afterGroup">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375832"/>
                                        </p:tgtEl>
                                        <p:attrNameLst>
                                          <p:attrName>style.visibility</p:attrName>
                                        </p:attrNameLst>
                                      </p:cBhvr>
                                      <p:to>
                                        <p:strVal val="visible"/>
                                      </p:to>
                                    </p:set>
                                    <p:animEffect transition="in" filter="wipe(left)">
                                      <p:cBhvr>
                                        <p:cTn id="47" dur="500"/>
                                        <p:tgtEl>
                                          <p:spTgt spid="3758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23" grpId="0" animBg="1" autoUpdateAnimBg="0"/>
      <p:bldP spid="375824" grpId="0" animBg="1" autoUpdateAnimBg="0"/>
      <p:bldP spid="375826" grpId="0" animBg="1" autoUpdateAnimBg="0"/>
      <p:bldP spid="375828" grpId="0" animBg="1" autoUpdateAnimBg="0"/>
      <p:bldP spid="375830" grpId="0" animBg="1" autoUpdateAnimBg="0"/>
      <p:bldP spid="375832"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6A55C-4053-4510-90B9-27832635F5B3}"/>
              </a:ext>
            </a:extLst>
          </p:cNvPr>
          <p:cNvSpPr>
            <a:spLocks noGrp="1"/>
          </p:cNvSpPr>
          <p:nvPr>
            <p:ph type="title"/>
          </p:nvPr>
        </p:nvSpPr>
        <p:spPr>
          <a:xfrm>
            <a:off x="3781586" y="365125"/>
            <a:ext cx="4122550" cy="1325563"/>
          </a:xfrm>
        </p:spPr>
        <p:txBody>
          <a:bodyPr>
            <a:normAutofit/>
          </a:bodyPr>
          <a:lstStyle/>
          <a:p>
            <a:pPr algn="ctr"/>
            <a:r>
              <a:rPr lang="en-CA" sz="2800" b="1" dirty="0">
                <a:latin typeface="Times New Roman" panose="02020603050405020304" pitchFamily="18" charset="0"/>
                <a:cs typeface="Times New Roman" panose="02020603050405020304" pitchFamily="18" charset="0"/>
              </a:rPr>
              <a:t>Adult Learning</a:t>
            </a:r>
          </a:p>
        </p:txBody>
      </p:sp>
      <p:graphicFrame>
        <p:nvGraphicFramePr>
          <p:cNvPr id="4" name="Diagram 3">
            <a:extLst>
              <a:ext uri="{FF2B5EF4-FFF2-40B4-BE49-F238E27FC236}">
                <a16:creationId xmlns:a16="http://schemas.microsoft.com/office/drawing/2014/main" id="{B5CC7F33-1F6C-40C6-B5ED-326C6904D541}"/>
              </a:ext>
            </a:extLst>
          </p:cNvPr>
          <p:cNvGraphicFramePr/>
          <p:nvPr>
            <p:extLst>
              <p:ext uri="{D42A27DB-BD31-4B8C-83A1-F6EECF244321}">
                <p14:modId xmlns:p14="http://schemas.microsoft.com/office/powerpoint/2010/main" val="4115631697"/>
              </p:ext>
            </p:extLst>
          </p:nvPr>
        </p:nvGraphicFramePr>
        <p:xfrm>
          <a:off x="3490594" y="1542790"/>
          <a:ext cx="7699607" cy="38773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lowchart: Preparation 4">
            <a:extLst>
              <a:ext uri="{FF2B5EF4-FFF2-40B4-BE49-F238E27FC236}">
                <a16:creationId xmlns:a16="http://schemas.microsoft.com/office/drawing/2014/main" id="{E841A213-0224-4551-82D5-4EC18847DCD1}"/>
              </a:ext>
            </a:extLst>
          </p:cNvPr>
          <p:cNvSpPr/>
          <p:nvPr/>
        </p:nvSpPr>
        <p:spPr>
          <a:xfrm>
            <a:off x="462407" y="2264505"/>
            <a:ext cx="2364258" cy="1837580"/>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2. Learning Styles </a:t>
            </a:r>
          </a:p>
        </p:txBody>
      </p:sp>
      <p:sp>
        <p:nvSpPr>
          <p:cNvPr id="3" name="Rectangle 2">
            <a:extLst>
              <a:ext uri="{FF2B5EF4-FFF2-40B4-BE49-F238E27FC236}">
                <a16:creationId xmlns:a16="http://schemas.microsoft.com/office/drawing/2014/main" id="{5546432B-3B1B-DE08-5855-B95355D355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1AAF67-28AD-D45E-EC0A-D7D036630D1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1C8B3E1-5F57-9EA6-D5E1-697E4855CF9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3510190"/>
      </p:ext>
    </p:extLst>
  </p:cSld>
  <p:clrMapOvr>
    <a:masterClrMapping/>
  </p:clrMapOvr>
  <mc:AlternateContent xmlns:mc="http://schemas.openxmlformats.org/markup-compatibility/2006" xmlns:p14="http://schemas.microsoft.com/office/powerpoint/2010/main">
    <mc:Choice Requires="p14">
      <p:transition spd="slow" p14:dur="2000" advTm="134029"/>
    </mc:Choice>
    <mc:Fallback xmlns="">
      <p:transition spd="slow" advTm="13402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Preparation 11">
            <a:extLst>
              <a:ext uri="{FF2B5EF4-FFF2-40B4-BE49-F238E27FC236}">
                <a16:creationId xmlns:a16="http://schemas.microsoft.com/office/drawing/2014/main" id="{22BAAA56-D9F5-436A-9A06-CBB0B749BA21}"/>
              </a:ext>
            </a:extLst>
          </p:cNvPr>
          <p:cNvSpPr/>
          <p:nvPr/>
        </p:nvSpPr>
        <p:spPr>
          <a:xfrm>
            <a:off x="588629" y="1845702"/>
            <a:ext cx="2364258" cy="1837580"/>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2. Learning Styles </a:t>
            </a:r>
          </a:p>
        </p:txBody>
      </p:sp>
      <p:sp>
        <p:nvSpPr>
          <p:cNvPr id="14" name="TextBox 13">
            <a:extLst>
              <a:ext uri="{FF2B5EF4-FFF2-40B4-BE49-F238E27FC236}">
                <a16:creationId xmlns:a16="http://schemas.microsoft.com/office/drawing/2014/main" id="{C58F3618-F437-4415-BBF2-A110CFE970D9}"/>
              </a:ext>
            </a:extLst>
          </p:cNvPr>
          <p:cNvSpPr txBox="1"/>
          <p:nvPr/>
        </p:nvSpPr>
        <p:spPr>
          <a:xfrm>
            <a:off x="3502955" y="2395036"/>
            <a:ext cx="6823129" cy="461665"/>
          </a:xfrm>
          <a:prstGeom prst="rect">
            <a:avLst/>
          </a:prstGeom>
          <a:noFill/>
        </p:spPr>
        <p:txBody>
          <a:bodyPr wrap="square">
            <a:spAutoFit/>
          </a:bodyPr>
          <a:lstStyle/>
          <a:p>
            <a:r>
              <a:rPr lang="en-CA" sz="2400" b="1" dirty="0">
                <a:solidFill>
                  <a:srgbClr val="FF0000"/>
                </a:solidFill>
                <a:latin typeface="Times New Roman" panose="02020603050405020304" pitchFamily="18" charset="0"/>
                <a:cs typeface="Times New Roman" panose="02020603050405020304" pitchFamily="18" charset="0"/>
              </a:rPr>
              <a:t>Behavior modeling </a:t>
            </a:r>
            <a:r>
              <a:rPr lang="en-CA" sz="2400" dirty="0">
                <a:latin typeface="Times New Roman" panose="02020603050405020304" pitchFamily="18" charset="0"/>
                <a:cs typeface="Times New Roman" panose="02020603050405020304" pitchFamily="18" charset="0"/>
              </a:rPr>
              <a:t>Copying someone else’s behavior</a:t>
            </a:r>
          </a:p>
        </p:txBody>
      </p:sp>
      <p:sp>
        <p:nvSpPr>
          <p:cNvPr id="15" name="TextBox 14">
            <a:extLst>
              <a:ext uri="{FF2B5EF4-FFF2-40B4-BE49-F238E27FC236}">
                <a16:creationId xmlns:a16="http://schemas.microsoft.com/office/drawing/2014/main" id="{446280B9-DDBF-4350-AF12-0E0296A21BE8}"/>
              </a:ext>
            </a:extLst>
          </p:cNvPr>
          <p:cNvSpPr txBox="1"/>
          <p:nvPr/>
        </p:nvSpPr>
        <p:spPr>
          <a:xfrm>
            <a:off x="3217490" y="3020827"/>
            <a:ext cx="6098582" cy="461665"/>
          </a:xfrm>
          <a:prstGeom prst="rect">
            <a:avLst/>
          </a:prstGeom>
          <a:noFill/>
        </p:spPr>
        <p:txBody>
          <a:bodyPr wrap="square">
            <a:spAutoFit/>
          </a:bodyPr>
          <a:lstStyle/>
          <a:p>
            <a:r>
              <a:rPr lang="en-CA" sz="2400" b="1" dirty="0">
                <a:solidFill>
                  <a:srgbClr val="FF0000"/>
                </a:solidFill>
                <a:latin typeface="Times New Roman" panose="02020603050405020304" pitchFamily="18" charset="0"/>
                <a:cs typeface="Times New Roman" panose="02020603050405020304" pitchFamily="18" charset="0"/>
              </a:rPr>
              <a:t>Reinforcement and Immediate Confirmation</a:t>
            </a:r>
          </a:p>
        </p:txBody>
      </p:sp>
      <p:sp>
        <p:nvSpPr>
          <p:cNvPr id="17" name="TextBox 16">
            <a:extLst>
              <a:ext uri="{FF2B5EF4-FFF2-40B4-BE49-F238E27FC236}">
                <a16:creationId xmlns:a16="http://schemas.microsoft.com/office/drawing/2014/main" id="{DBAB4765-3C2F-4797-9ABF-60A04384E63A}"/>
              </a:ext>
            </a:extLst>
          </p:cNvPr>
          <p:cNvSpPr txBox="1"/>
          <p:nvPr/>
        </p:nvSpPr>
        <p:spPr>
          <a:xfrm>
            <a:off x="611949" y="4093508"/>
            <a:ext cx="5005439" cy="1938992"/>
          </a:xfrm>
          <a:prstGeom prst="rect">
            <a:avLst/>
          </a:prstGeom>
          <a:noFill/>
        </p:spPr>
        <p:txBody>
          <a:bodyPr wrap="square">
            <a:spAutoFit/>
          </a:bodyPr>
          <a:lstStyle/>
          <a:p>
            <a:r>
              <a:rPr lang="en-US" sz="2400" b="1" dirty="0">
                <a:solidFill>
                  <a:srgbClr val="FF0000"/>
                </a:solidFill>
                <a:latin typeface="Times New Roman" panose="02020603050405020304" pitchFamily="18" charset="0"/>
                <a:cs typeface="Times New Roman" panose="02020603050405020304" pitchFamily="18" charset="0"/>
              </a:rPr>
              <a:t>Reinforcement </a:t>
            </a:r>
            <a:r>
              <a:rPr lang="en-US" sz="2400" dirty="0">
                <a:latin typeface="Times New Roman" panose="02020603050405020304" pitchFamily="18" charset="0"/>
                <a:cs typeface="Times New Roman" panose="02020603050405020304" pitchFamily="18" charset="0"/>
              </a:rPr>
              <a:t>Based on the idea that people tend to repeat responses that give them some type of positive reward and avoid actions associated with negative consequences.</a:t>
            </a:r>
            <a:endParaRPr lang="en-CA" sz="240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0DE7B74D-19DF-40C3-A7D0-07F6D9F91004}"/>
              </a:ext>
            </a:extLst>
          </p:cNvPr>
          <p:cNvSpPr txBox="1"/>
          <p:nvPr/>
        </p:nvSpPr>
        <p:spPr>
          <a:xfrm>
            <a:off x="6665861" y="4278174"/>
            <a:ext cx="5005439" cy="1569660"/>
          </a:xfrm>
          <a:prstGeom prst="rect">
            <a:avLst/>
          </a:prstGeom>
          <a:noFill/>
        </p:spPr>
        <p:txBody>
          <a:bodyPr wrap="square">
            <a:spAutoFit/>
          </a:bodyPr>
          <a:lstStyle/>
          <a:p>
            <a:r>
              <a:rPr lang="en-US" sz="2400" b="1" dirty="0">
                <a:solidFill>
                  <a:srgbClr val="FF0000"/>
                </a:solidFill>
                <a:latin typeface="Times New Roman" panose="02020603050405020304" pitchFamily="18" charset="0"/>
                <a:cs typeface="Times New Roman" panose="02020603050405020304" pitchFamily="18" charset="0"/>
              </a:rPr>
              <a:t>Immediate confirmation </a:t>
            </a:r>
            <a:r>
              <a:rPr lang="en-US" sz="2400" dirty="0">
                <a:latin typeface="Times New Roman" panose="02020603050405020304" pitchFamily="18" charset="0"/>
                <a:cs typeface="Times New Roman" panose="02020603050405020304" pitchFamily="18" charset="0"/>
              </a:rPr>
              <a:t>Based on the idea that people learn best if reinforcement and feedback are given as soon as possible after training</a:t>
            </a:r>
            <a:endParaRPr lang="en-CA" sz="2400" dirty="0">
              <a:latin typeface="Times New Roman" panose="02020603050405020304" pitchFamily="18" charset="0"/>
              <a:cs typeface="Times New Roman" panose="02020603050405020304" pitchFamily="18" charset="0"/>
            </a:endParaRPr>
          </a:p>
        </p:txBody>
      </p:sp>
      <p:cxnSp>
        <p:nvCxnSpPr>
          <p:cNvPr id="20" name="Straight Arrow Connector 19">
            <a:extLst>
              <a:ext uri="{FF2B5EF4-FFF2-40B4-BE49-F238E27FC236}">
                <a16:creationId xmlns:a16="http://schemas.microsoft.com/office/drawing/2014/main" id="{7CC38A82-B766-432F-8F38-C4F60BB35985}"/>
              </a:ext>
            </a:extLst>
          </p:cNvPr>
          <p:cNvCxnSpPr/>
          <p:nvPr/>
        </p:nvCxnSpPr>
        <p:spPr>
          <a:xfrm flipH="1">
            <a:off x="2632957" y="3422883"/>
            <a:ext cx="1131376" cy="744046"/>
          </a:xfrm>
          <a:prstGeom prst="straightConnector1">
            <a:avLst/>
          </a:prstGeom>
          <a:ln w="28575" cap="flat" cmpd="sng" algn="ctr">
            <a:solidFill>
              <a:srgbClr val="00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8" name="Straight Arrow Connector 27">
            <a:extLst>
              <a:ext uri="{FF2B5EF4-FFF2-40B4-BE49-F238E27FC236}">
                <a16:creationId xmlns:a16="http://schemas.microsoft.com/office/drawing/2014/main" id="{005CAEC0-1A81-460F-BC91-AA15557D09C8}"/>
              </a:ext>
            </a:extLst>
          </p:cNvPr>
          <p:cNvCxnSpPr>
            <a:cxnSpLocks/>
          </p:cNvCxnSpPr>
          <p:nvPr/>
        </p:nvCxnSpPr>
        <p:spPr>
          <a:xfrm>
            <a:off x="7519606" y="3482492"/>
            <a:ext cx="1055100" cy="819508"/>
          </a:xfrm>
          <a:prstGeom prst="straightConnector1">
            <a:avLst/>
          </a:prstGeom>
          <a:ln w="28575" cap="flat" cmpd="sng" algn="ctr">
            <a:solidFill>
              <a:srgbClr val="00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 name="Title 1">
            <a:extLst>
              <a:ext uri="{FF2B5EF4-FFF2-40B4-BE49-F238E27FC236}">
                <a16:creationId xmlns:a16="http://schemas.microsoft.com/office/drawing/2014/main" id="{92427D14-24BD-3F8D-9B25-86F73C281B3F}"/>
              </a:ext>
            </a:extLst>
          </p:cNvPr>
          <p:cNvSpPr txBox="1">
            <a:spLocks/>
          </p:cNvSpPr>
          <p:nvPr/>
        </p:nvSpPr>
        <p:spPr>
          <a:xfrm>
            <a:off x="3764333" y="666873"/>
            <a:ext cx="4122550" cy="6921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CA" sz="2800" b="1" dirty="0">
                <a:latin typeface="Times New Roman" panose="02020603050405020304" pitchFamily="18" charset="0"/>
                <a:cs typeface="Times New Roman" panose="02020603050405020304" pitchFamily="18" charset="0"/>
              </a:rPr>
              <a:t>Adult Learning Cont.</a:t>
            </a:r>
          </a:p>
        </p:txBody>
      </p:sp>
    </p:spTree>
    <p:extLst>
      <p:ext uri="{BB962C8B-B14F-4D97-AF65-F5344CB8AC3E}">
        <p14:creationId xmlns:p14="http://schemas.microsoft.com/office/powerpoint/2010/main" val="594396391"/>
      </p:ext>
    </p:extLst>
  </p:cSld>
  <p:clrMapOvr>
    <a:masterClrMapping/>
  </p:clrMapOvr>
  <mc:AlternateContent xmlns:mc="http://schemas.openxmlformats.org/markup-compatibility/2006" xmlns:p14="http://schemas.microsoft.com/office/powerpoint/2010/main">
    <mc:Choice Requires="p14">
      <p:transition p14:dur="10" advTm="146815"/>
    </mc:Choice>
    <mc:Fallback xmlns="">
      <p:transition advTm="14681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83171" y="1538471"/>
            <a:ext cx="382565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Transfer of Training</a:t>
            </a:r>
          </a:p>
        </p:txBody>
      </p:sp>
      <p:sp>
        <p:nvSpPr>
          <p:cNvPr id="48" name="TextBox 47"/>
          <p:cNvSpPr txBox="1"/>
          <p:nvPr/>
        </p:nvSpPr>
        <p:spPr>
          <a:xfrm>
            <a:off x="619932" y="2774197"/>
            <a:ext cx="10693831" cy="2677656"/>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Finally, trainers should design training for the highest possible transfer from the class to the job.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Transfer occurs when trainees actually use on the job what knowledge and information they learned in training.</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How much training effectively gets transferred to the job is estimated to be relatively low, given all of the time and money spent on training.</a:t>
            </a:r>
            <a:endParaRPr lang="en-US" sz="2400" dirty="0">
              <a:latin typeface="Times New Roman" panose="02020603050405020304" pitchFamily="18" charset="0"/>
              <a:cs typeface="Times New Roman" panose="02020603050405020304" pitchFamily="18" charset="0"/>
            </a:endParaRPr>
          </a:p>
        </p:txBody>
      </p:sp>
      <p:sp>
        <p:nvSpPr>
          <p:cNvPr id="9" name="Flowchart: Preparation 8">
            <a:extLst>
              <a:ext uri="{FF2B5EF4-FFF2-40B4-BE49-F238E27FC236}">
                <a16:creationId xmlns:a16="http://schemas.microsoft.com/office/drawing/2014/main" id="{BCF1DFDA-DB4D-40A8-B829-FE18C4F62F8B}"/>
              </a:ext>
            </a:extLst>
          </p:cNvPr>
          <p:cNvSpPr/>
          <p:nvPr/>
        </p:nvSpPr>
        <p:spPr>
          <a:xfrm>
            <a:off x="1511651" y="881291"/>
            <a:ext cx="2364258" cy="1837580"/>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3. Learning Transfer</a:t>
            </a:r>
          </a:p>
        </p:txBody>
      </p:sp>
    </p:spTree>
    <p:extLst>
      <p:ext uri="{BB962C8B-B14F-4D97-AF65-F5344CB8AC3E}">
        <p14:creationId xmlns:p14="http://schemas.microsoft.com/office/powerpoint/2010/main" val="1837244966"/>
      </p:ext>
    </p:extLst>
  </p:cSld>
  <p:clrMapOvr>
    <a:masterClrMapping/>
  </p:clrMapOvr>
  <mc:AlternateContent xmlns:mc="http://schemas.openxmlformats.org/markup-compatibility/2006" xmlns:p14="http://schemas.microsoft.com/office/powerpoint/2010/main">
    <mc:Choice Requires="p14">
      <p:transition p14:dur="10" advTm="107971"/>
    </mc:Choice>
    <mc:Fallback xmlns="">
      <p:transition advTm="1079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140810" cy="193899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Once training has been designed, then the actual delivery of training can begin.</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Whatever the approach used, a variety of considerations must be balanced when selecting training delivery methods.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The common variables considered are:</a:t>
            </a:r>
          </a:p>
        </p:txBody>
      </p:sp>
      <p:sp>
        <p:nvSpPr>
          <p:cNvPr id="8" name="TextBox 7">
            <a:extLst>
              <a:ext uri="{FF2B5EF4-FFF2-40B4-BE49-F238E27FC236}">
                <a16:creationId xmlns:a16="http://schemas.microsoft.com/office/drawing/2014/main" id="{3F78AA6E-AD00-47C1-B9E7-B81733ED995B}"/>
              </a:ext>
            </a:extLst>
          </p:cNvPr>
          <p:cNvSpPr txBox="1"/>
          <p:nvPr/>
        </p:nvSpPr>
        <p:spPr>
          <a:xfrm>
            <a:off x="3253978" y="740614"/>
            <a:ext cx="51184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Training Delivery</a:t>
            </a:r>
          </a:p>
        </p:txBody>
      </p:sp>
      <p:pic>
        <p:nvPicPr>
          <p:cNvPr id="4" name="Picture 3">
            <a:extLst>
              <a:ext uri="{FF2B5EF4-FFF2-40B4-BE49-F238E27FC236}">
                <a16:creationId xmlns:a16="http://schemas.microsoft.com/office/drawing/2014/main" id="{119AEA13-0EFE-4F63-8FBC-826916A45822}"/>
              </a:ext>
            </a:extLst>
          </p:cNvPr>
          <p:cNvPicPr>
            <a:picLocks noChangeAspect="1"/>
          </p:cNvPicPr>
          <p:nvPr/>
        </p:nvPicPr>
        <p:blipFill rotWithShape="1">
          <a:blip r:embed="rId3"/>
          <a:srcRect b="8234"/>
          <a:stretch/>
        </p:blipFill>
        <p:spPr>
          <a:xfrm>
            <a:off x="1394847" y="3450478"/>
            <a:ext cx="8738821" cy="1798607"/>
          </a:xfrm>
          <a:prstGeom prst="rect">
            <a:avLst/>
          </a:prstGeom>
        </p:spPr>
      </p:pic>
    </p:spTree>
    <p:extLst>
      <p:ext uri="{BB962C8B-B14F-4D97-AF65-F5344CB8AC3E}">
        <p14:creationId xmlns:p14="http://schemas.microsoft.com/office/powerpoint/2010/main" val="1676743406"/>
      </p:ext>
    </p:extLst>
  </p:cSld>
  <p:clrMapOvr>
    <a:masterClrMapping/>
  </p:clrMapOvr>
  <mc:AlternateContent xmlns:mc="http://schemas.openxmlformats.org/markup-compatibility/2006" xmlns:p14="http://schemas.microsoft.com/office/powerpoint/2010/main">
    <mc:Choice Requires="p14">
      <p:transition spd="slow" p14:dur="2000" advTm="149211"/>
    </mc:Choice>
    <mc:Fallback xmlns="">
      <p:transition spd="slow" advTm="14921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34520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Internal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1729434D-E48A-4E5E-93D5-B5236CB8A5CF}"/>
              </a:ext>
            </a:extLst>
          </p:cNvPr>
          <p:cNvGraphicFramePr/>
          <p:nvPr>
            <p:extLst>
              <p:ext uri="{D42A27DB-BD31-4B8C-83A1-F6EECF244321}">
                <p14:modId xmlns:p14="http://schemas.microsoft.com/office/powerpoint/2010/main" val="1852147688"/>
              </p:ext>
            </p:extLst>
          </p:nvPr>
        </p:nvGraphicFramePr>
        <p:xfrm>
          <a:off x="762000" y="2357211"/>
          <a:ext cx="10693830" cy="34102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35B6CF3-9B2B-FECA-93A2-800CC0B451FE}"/>
              </a:ext>
            </a:extLst>
          </p:cNvPr>
          <p:cNvSpPr txBox="1"/>
          <p:nvPr/>
        </p:nvSpPr>
        <p:spPr>
          <a:xfrm>
            <a:off x="1310290" y="4364424"/>
            <a:ext cx="2952676" cy="209550"/>
          </a:xfrm>
          <a:prstGeom prst="rect">
            <a:avLst/>
          </a:prstGeom>
          <a:noFill/>
        </p:spPr>
        <p:txBody>
          <a:bodyPr wrap="none" lIns="182880" tIns="54864" rIns="73152" bIns="54864" anchor="ctr">
            <a:spAutoFit/>
          </a:bodyPr>
          <a:lstStyle/>
          <a:p>
            <a:pPr algn="l">
              <a:lnSpc>
                <a:spcPts val="1430"/>
              </a:lnSpc>
              <a:spcBef>
                <a:spcPts val="0"/>
              </a:spcBef>
              <a:spcAft>
                <a:spcPts val="1170"/>
              </a:spcAft>
            </a:pPr>
            <a:r>
              <a:rPr sz="956" b="0">
                <a:solidFill>
                  <a:srgbClr val="444444"/>
                </a:solidFill>
                <a:latin typeface="Roboto"/>
              </a:rPr>
              <a:t> </a:t>
            </a:r>
            <a:r>
              <a:rPr sz="1104"/>
              <a:t>  </a:t>
            </a:r>
            <a:r>
              <a:rPr sz="956" b="0">
                <a:solidFill>
                  <a:srgbClr val="444444"/>
                </a:solidFill>
                <a:latin typeface="Roboto"/>
              </a:rPr>
              <a:t> </a:t>
            </a:r>
            <a:r>
              <a:rPr sz="956" b="1">
                <a:solidFill>
                  <a:srgbClr val="444444"/>
                </a:solidFill>
                <a:latin typeface="Roboto"/>
              </a:rPr>
              <a:t>Social Learning</a:t>
            </a:r>
            <a:r>
              <a:rPr sz="956" b="0">
                <a:solidFill>
                  <a:srgbClr val="444444"/>
                </a:solidFill>
                <a:latin typeface="Roboto"/>
              </a:rPr>
              <a:t> Platforms </a:t>
            </a:r>
          </a:p>
        </p:txBody>
      </p:sp>
      <p:pic>
        <p:nvPicPr>
          <p:cNvPr id="8" name="Picture 7" descr="image.png">
            <a:extLst>
              <a:ext uri="{FF2B5EF4-FFF2-40B4-BE49-F238E27FC236}">
                <a16:creationId xmlns:a16="http://schemas.microsoft.com/office/drawing/2014/main" id="{7CAC28BD-3087-B55A-9F69-7B184571CD03}"/>
              </a:ext>
            </a:extLst>
          </p:cNvPr>
          <p:cNvPicPr>
            <a:picLocks noChangeAspect="1"/>
          </p:cNvPicPr>
          <p:nvPr/>
        </p:nvPicPr>
        <p:blipFill>
          <a:blip r:embed="rId8">
            <a:alphaModFix/>
          </a:blip>
          <a:stretch>
            <a:fillRect/>
          </a:stretch>
        </p:blipFill>
        <p:spPr>
          <a:xfrm>
            <a:off x="1310290" y="4397481"/>
            <a:ext cx="190495" cy="162485"/>
          </a:xfrm>
          <a:prstGeom prst="rect">
            <a:avLst/>
          </a:prstGeom>
        </p:spPr>
      </p:pic>
      <p:sp>
        <p:nvSpPr>
          <p:cNvPr id="9" name="TextBox 8">
            <a:extLst>
              <a:ext uri="{FF2B5EF4-FFF2-40B4-BE49-F238E27FC236}">
                <a16:creationId xmlns:a16="http://schemas.microsoft.com/office/drawing/2014/main" id="{590B41F8-1F6E-F2DC-1C14-100B475C4029}"/>
              </a:ext>
            </a:extLst>
          </p:cNvPr>
          <p:cNvSpPr txBox="1"/>
          <p:nvPr/>
        </p:nvSpPr>
        <p:spPr>
          <a:xfrm>
            <a:off x="1310290" y="4745423"/>
            <a:ext cx="2952676" cy="209550"/>
          </a:xfrm>
          <a:prstGeom prst="rect">
            <a:avLst/>
          </a:prstGeom>
          <a:noFill/>
        </p:spPr>
        <p:txBody>
          <a:bodyPr wrap="none" lIns="182880" tIns="54864" rIns="73152" bIns="54864" anchor="ctr">
            <a:spAutoFit/>
          </a:bodyPr>
          <a:lstStyle/>
          <a:p>
            <a:pPr algn="l">
              <a:lnSpc>
                <a:spcPts val="1430"/>
              </a:lnSpc>
              <a:spcBef>
                <a:spcPts val="0"/>
              </a:spcBef>
              <a:spcAft>
                <a:spcPts val="1170"/>
              </a:spcAft>
            </a:pPr>
            <a:r>
              <a:rPr sz="956" b="0">
                <a:solidFill>
                  <a:srgbClr val="444444"/>
                </a:solidFill>
                <a:latin typeface="Roboto"/>
              </a:rPr>
              <a:t> </a:t>
            </a:r>
            <a:r>
              <a:rPr sz="1104"/>
              <a:t>  </a:t>
            </a:r>
            <a:r>
              <a:rPr sz="956" b="0">
                <a:solidFill>
                  <a:srgbClr val="444444"/>
                </a:solidFill>
                <a:latin typeface="Roboto"/>
              </a:rPr>
              <a:t> </a:t>
            </a:r>
            <a:r>
              <a:rPr sz="956" b="1">
                <a:solidFill>
                  <a:srgbClr val="444444"/>
                </a:solidFill>
                <a:latin typeface="Roboto"/>
              </a:rPr>
              <a:t>Peer Coaching</a:t>
            </a:r>
            <a:r>
              <a:rPr sz="956" b="0">
                <a:solidFill>
                  <a:srgbClr val="444444"/>
                </a:solidFill>
                <a:latin typeface="Roboto"/>
              </a:rPr>
              <a:t> via Slack/Teams </a:t>
            </a:r>
            <a:r>
              <a:rPr sz="598" b="1">
                <a:solidFill>
                  <a:srgbClr val="FFFFFF"/>
                </a:solidFill>
                <a:latin typeface="Roboto"/>
              </a:rPr>
              <a:t>NEW</a:t>
            </a:r>
            <a:r>
              <a:rPr sz="956" b="0">
                <a:solidFill>
                  <a:srgbClr val="444444"/>
                </a:solidFill>
                <a:latin typeface="Roboto"/>
              </a:rPr>
              <a:t> </a:t>
            </a:r>
          </a:p>
        </p:txBody>
      </p:sp>
      <p:pic>
        <p:nvPicPr>
          <p:cNvPr id="11" name="Picture 10" descr="image.png">
            <a:extLst>
              <a:ext uri="{FF2B5EF4-FFF2-40B4-BE49-F238E27FC236}">
                <a16:creationId xmlns:a16="http://schemas.microsoft.com/office/drawing/2014/main" id="{5B259CE2-DBB0-A2B8-7CBA-37BBA997F644}"/>
              </a:ext>
            </a:extLst>
          </p:cNvPr>
          <p:cNvPicPr>
            <a:picLocks noChangeAspect="1"/>
          </p:cNvPicPr>
          <p:nvPr/>
        </p:nvPicPr>
        <p:blipFill>
          <a:blip r:embed="rId8">
            <a:alphaModFix/>
          </a:blip>
          <a:stretch>
            <a:fillRect/>
          </a:stretch>
        </p:blipFill>
        <p:spPr>
          <a:xfrm>
            <a:off x="1310290" y="4778481"/>
            <a:ext cx="190495" cy="162485"/>
          </a:xfrm>
          <a:prstGeom prst="rect">
            <a:avLst/>
          </a:prstGeom>
        </p:spPr>
      </p:pic>
      <p:sp>
        <p:nvSpPr>
          <p:cNvPr id="12" name="TextBox 11">
            <a:extLst>
              <a:ext uri="{FF2B5EF4-FFF2-40B4-BE49-F238E27FC236}">
                <a16:creationId xmlns:a16="http://schemas.microsoft.com/office/drawing/2014/main" id="{6C3EAB13-FC14-A2E3-743B-B920C8B4D48D}"/>
              </a:ext>
            </a:extLst>
          </p:cNvPr>
          <p:cNvSpPr txBox="1"/>
          <p:nvPr/>
        </p:nvSpPr>
        <p:spPr>
          <a:xfrm>
            <a:off x="1310290" y="5135949"/>
            <a:ext cx="2952676" cy="209550"/>
          </a:xfrm>
          <a:prstGeom prst="rect">
            <a:avLst/>
          </a:prstGeom>
          <a:noFill/>
        </p:spPr>
        <p:txBody>
          <a:bodyPr wrap="none" lIns="182880" tIns="54864" rIns="73152" bIns="54864" anchor="ctr">
            <a:spAutoFit/>
          </a:bodyPr>
          <a:lstStyle/>
          <a:p>
            <a:pPr algn="l">
              <a:lnSpc>
                <a:spcPts val="1430"/>
              </a:lnSpc>
              <a:spcBef>
                <a:spcPts val="0"/>
              </a:spcBef>
              <a:spcAft>
                <a:spcPts val="1170"/>
              </a:spcAft>
            </a:pPr>
            <a:r>
              <a:rPr sz="956" b="0">
                <a:solidFill>
                  <a:srgbClr val="444444"/>
                </a:solidFill>
                <a:latin typeface="Roboto"/>
              </a:rPr>
              <a:t> </a:t>
            </a:r>
            <a:r>
              <a:rPr sz="1104"/>
              <a:t>  </a:t>
            </a:r>
            <a:r>
              <a:rPr sz="956" b="0">
                <a:solidFill>
                  <a:srgbClr val="444444"/>
                </a:solidFill>
                <a:latin typeface="Roboto"/>
              </a:rPr>
              <a:t> </a:t>
            </a:r>
            <a:r>
              <a:rPr sz="956" b="1">
                <a:solidFill>
                  <a:srgbClr val="444444"/>
                </a:solidFill>
                <a:latin typeface="Roboto"/>
              </a:rPr>
              <a:t>Learning in the Flow</a:t>
            </a:r>
            <a:r>
              <a:rPr sz="956" b="0">
                <a:solidFill>
                  <a:srgbClr val="444444"/>
                </a:solidFill>
                <a:latin typeface="Roboto"/>
              </a:rPr>
              <a:t> of Work </a:t>
            </a:r>
            <a:r>
              <a:rPr sz="598" b="1">
                <a:solidFill>
                  <a:srgbClr val="FFFFFF"/>
                </a:solidFill>
                <a:latin typeface="Roboto"/>
              </a:rPr>
              <a:t>NEW</a:t>
            </a:r>
            <a:r>
              <a:rPr sz="956" b="0">
                <a:solidFill>
                  <a:srgbClr val="444444"/>
                </a:solidFill>
                <a:latin typeface="Roboto"/>
              </a:rPr>
              <a:t> </a:t>
            </a:r>
          </a:p>
        </p:txBody>
      </p:sp>
      <p:pic>
        <p:nvPicPr>
          <p:cNvPr id="13" name="Picture 12" descr="image.png">
            <a:extLst>
              <a:ext uri="{FF2B5EF4-FFF2-40B4-BE49-F238E27FC236}">
                <a16:creationId xmlns:a16="http://schemas.microsoft.com/office/drawing/2014/main" id="{1A357B5B-3225-8F3F-FAD5-3108878D6198}"/>
              </a:ext>
            </a:extLst>
          </p:cNvPr>
          <p:cNvPicPr>
            <a:picLocks noChangeAspect="1"/>
          </p:cNvPicPr>
          <p:nvPr/>
        </p:nvPicPr>
        <p:blipFill>
          <a:blip r:embed="rId8">
            <a:alphaModFix/>
          </a:blip>
          <a:stretch>
            <a:fillRect/>
          </a:stretch>
        </p:blipFill>
        <p:spPr>
          <a:xfrm>
            <a:off x="1310290" y="5169006"/>
            <a:ext cx="190495" cy="162485"/>
          </a:xfrm>
          <a:prstGeom prst="rect">
            <a:avLst/>
          </a:prstGeom>
        </p:spPr>
      </p:pic>
      <p:sp>
        <p:nvSpPr>
          <p:cNvPr id="14" name="TextBox 13">
            <a:extLst>
              <a:ext uri="{FF2B5EF4-FFF2-40B4-BE49-F238E27FC236}">
                <a16:creationId xmlns:a16="http://schemas.microsoft.com/office/drawing/2014/main" id="{3DA751D6-B48F-A4F4-69AA-9B57F53B22A5}"/>
              </a:ext>
            </a:extLst>
          </p:cNvPr>
          <p:cNvSpPr txBox="1"/>
          <p:nvPr/>
        </p:nvSpPr>
        <p:spPr>
          <a:xfrm>
            <a:off x="4619509" y="4447276"/>
            <a:ext cx="2952676" cy="209550"/>
          </a:xfrm>
          <a:prstGeom prst="rect">
            <a:avLst/>
          </a:prstGeom>
          <a:noFill/>
        </p:spPr>
        <p:txBody>
          <a:bodyPr wrap="none" lIns="182880" tIns="54864" rIns="73152" bIns="54864" anchor="ctr">
            <a:spAutoFit/>
          </a:bodyPr>
          <a:lstStyle/>
          <a:p>
            <a:pPr algn="l">
              <a:lnSpc>
                <a:spcPts val="1430"/>
              </a:lnSpc>
              <a:spcBef>
                <a:spcPts val="0"/>
              </a:spcBef>
              <a:spcAft>
                <a:spcPts val="1170"/>
              </a:spcAft>
            </a:pPr>
            <a:r>
              <a:rPr sz="956" b="0">
                <a:solidFill>
                  <a:srgbClr val="444444"/>
                </a:solidFill>
                <a:latin typeface="Roboto"/>
              </a:rPr>
              <a:t> </a:t>
            </a:r>
            <a:r>
              <a:rPr sz="1104"/>
              <a:t>  </a:t>
            </a:r>
            <a:r>
              <a:rPr sz="956" b="0">
                <a:solidFill>
                  <a:srgbClr val="444444"/>
                </a:solidFill>
                <a:latin typeface="Roboto"/>
              </a:rPr>
              <a:t> </a:t>
            </a:r>
            <a:r>
              <a:rPr sz="956" b="1">
                <a:solidFill>
                  <a:srgbClr val="444444"/>
                </a:solidFill>
                <a:latin typeface="Roboto"/>
              </a:rPr>
              <a:t>Job Rotation</a:t>
            </a:r>
            <a:r>
              <a:rPr sz="956" b="0">
                <a:solidFill>
                  <a:srgbClr val="444444"/>
                </a:solidFill>
                <a:latin typeface="Roboto"/>
              </a:rPr>
              <a:t> </a:t>
            </a:r>
          </a:p>
        </p:txBody>
      </p:sp>
      <p:pic>
        <p:nvPicPr>
          <p:cNvPr id="15" name="Picture 14" descr="image.png">
            <a:extLst>
              <a:ext uri="{FF2B5EF4-FFF2-40B4-BE49-F238E27FC236}">
                <a16:creationId xmlns:a16="http://schemas.microsoft.com/office/drawing/2014/main" id="{4C493211-ED40-86C0-FEAA-DAEC7F537832}"/>
              </a:ext>
            </a:extLst>
          </p:cNvPr>
          <p:cNvPicPr>
            <a:picLocks noChangeAspect="1"/>
          </p:cNvPicPr>
          <p:nvPr/>
        </p:nvPicPr>
        <p:blipFill>
          <a:blip r:embed="rId8">
            <a:alphaModFix/>
          </a:blip>
          <a:stretch>
            <a:fillRect/>
          </a:stretch>
        </p:blipFill>
        <p:spPr>
          <a:xfrm>
            <a:off x="4619509" y="4480333"/>
            <a:ext cx="190495" cy="162485"/>
          </a:xfrm>
          <a:prstGeom prst="rect">
            <a:avLst/>
          </a:prstGeom>
        </p:spPr>
      </p:pic>
      <p:sp>
        <p:nvSpPr>
          <p:cNvPr id="16" name="TextBox 15">
            <a:extLst>
              <a:ext uri="{FF2B5EF4-FFF2-40B4-BE49-F238E27FC236}">
                <a16:creationId xmlns:a16="http://schemas.microsoft.com/office/drawing/2014/main" id="{AD869A07-0198-1939-11C3-459A73B8AB6E}"/>
              </a:ext>
            </a:extLst>
          </p:cNvPr>
          <p:cNvSpPr txBox="1"/>
          <p:nvPr/>
        </p:nvSpPr>
        <p:spPr>
          <a:xfrm>
            <a:off x="4619509" y="4837801"/>
            <a:ext cx="2952676" cy="209550"/>
          </a:xfrm>
          <a:prstGeom prst="rect">
            <a:avLst/>
          </a:prstGeom>
          <a:noFill/>
        </p:spPr>
        <p:txBody>
          <a:bodyPr wrap="none" lIns="182880" tIns="54864" rIns="73152" bIns="54864" anchor="ctr">
            <a:spAutoFit/>
          </a:bodyPr>
          <a:lstStyle/>
          <a:p>
            <a:pPr algn="l">
              <a:lnSpc>
                <a:spcPts val="1430"/>
              </a:lnSpc>
              <a:spcBef>
                <a:spcPts val="0"/>
              </a:spcBef>
              <a:spcAft>
                <a:spcPts val="1170"/>
              </a:spcAft>
            </a:pPr>
            <a:r>
              <a:rPr sz="956" b="0">
                <a:solidFill>
                  <a:srgbClr val="444444"/>
                </a:solidFill>
                <a:latin typeface="Roboto"/>
              </a:rPr>
              <a:t> </a:t>
            </a:r>
            <a:r>
              <a:rPr sz="1104"/>
              <a:t>  </a:t>
            </a:r>
            <a:r>
              <a:rPr sz="956" b="0">
                <a:solidFill>
                  <a:srgbClr val="444444"/>
                </a:solidFill>
                <a:latin typeface="Roboto"/>
              </a:rPr>
              <a:t> </a:t>
            </a:r>
            <a:r>
              <a:rPr sz="956" b="1">
                <a:solidFill>
                  <a:srgbClr val="444444"/>
                </a:solidFill>
                <a:latin typeface="Roboto"/>
              </a:rPr>
              <a:t>Career Pathing</a:t>
            </a:r>
            <a:r>
              <a:rPr sz="956" b="0">
                <a:solidFill>
                  <a:srgbClr val="444444"/>
                </a:solidFill>
                <a:latin typeface="Roboto"/>
              </a:rPr>
              <a:t> &amp; Development </a:t>
            </a:r>
            <a:r>
              <a:rPr sz="598" b="1">
                <a:solidFill>
                  <a:srgbClr val="FFFFFF"/>
                </a:solidFill>
                <a:latin typeface="Roboto"/>
              </a:rPr>
              <a:t>NEW</a:t>
            </a:r>
            <a:r>
              <a:rPr sz="956" b="0">
                <a:solidFill>
                  <a:srgbClr val="444444"/>
                </a:solidFill>
                <a:latin typeface="Roboto"/>
              </a:rPr>
              <a:t> </a:t>
            </a:r>
          </a:p>
        </p:txBody>
      </p:sp>
      <p:pic>
        <p:nvPicPr>
          <p:cNvPr id="17" name="Picture 16" descr="image.png">
            <a:extLst>
              <a:ext uri="{FF2B5EF4-FFF2-40B4-BE49-F238E27FC236}">
                <a16:creationId xmlns:a16="http://schemas.microsoft.com/office/drawing/2014/main" id="{9B5EAB62-0DB7-59AB-8E57-ECA059F54BDE}"/>
              </a:ext>
            </a:extLst>
          </p:cNvPr>
          <p:cNvPicPr>
            <a:picLocks noChangeAspect="1"/>
          </p:cNvPicPr>
          <p:nvPr/>
        </p:nvPicPr>
        <p:blipFill>
          <a:blip r:embed="rId8">
            <a:alphaModFix/>
          </a:blip>
          <a:stretch>
            <a:fillRect/>
          </a:stretch>
        </p:blipFill>
        <p:spPr>
          <a:xfrm>
            <a:off x="4619509" y="4870858"/>
            <a:ext cx="190495" cy="162485"/>
          </a:xfrm>
          <a:prstGeom prst="rect">
            <a:avLst/>
          </a:prstGeom>
        </p:spPr>
      </p:pic>
      <p:sp>
        <p:nvSpPr>
          <p:cNvPr id="18" name="TextBox 17">
            <a:extLst>
              <a:ext uri="{FF2B5EF4-FFF2-40B4-BE49-F238E27FC236}">
                <a16:creationId xmlns:a16="http://schemas.microsoft.com/office/drawing/2014/main" id="{82C7AE15-2308-26D8-D685-25E606842B4D}"/>
              </a:ext>
            </a:extLst>
          </p:cNvPr>
          <p:cNvSpPr txBox="1"/>
          <p:nvPr/>
        </p:nvSpPr>
        <p:spPr>
          <a:xfrm>
            <a:off x="4619509" y="5218800"/>
            <a:ext cx="2952676" cy="209550"/>
          </a:xfrm>
          <a:prstGeom prst="rect">
            <a:avLst/>
          </a:prstGeom>
          <a:noFill/>
        </p:spPr>
        <p:txBody>
          <a:bodyPr wrap="none" lIns="182880" tIns="54864" rIns="73152" bIns="54864" anchor="ctr">
            <a:spAutoFit/>
          </a:bodyPr>
          <a:lstStyle/>
          <a:p>
            <a:pPr algn="l">
              <a:lnSpc>
                <a:spcPts val="1430"/>
              </a:lnSpc>
              <a:spcBef>
                <a:spcPts val="0"/>
              </a:spcBef>
              <a:spcAft>
                <a:spcPts val="1170"/>
              </a:spcAft>
            </a:pPr>
            <a:r>
              <a:rPr sz="956" b="0">
                <a:solidFill>
                  <a:srgbClr val="444444"/>
                </a:solidFill>
                <a:latin typeface="Roboto"/>
              </a:rPr>
              <a:t> </a:t>
            </a:r>
            <a:r>
              <a:rPr sz="1104"/>
              <a:t>  </a:t>
            </a:r>
            <a:r>
              <a:rPr sz="956" b="0">
                <a:solidFill>
                  <a:srgbClr val="444444"/>
                </a:solidFill>
                <a:latin typeface="Roboto"/>
              </a:rPr>
              <a:t> Workforce </a:t>
            </a:r>
            <a:r>
              <a:rPr sz="956" b="1">
                <a:solidFill>
                  <a:srgbClr val="444444"/>
                </a:solidFill>
                <a:latin typeface="Roboto"/>
              </a:rPr>
              <a:t>Flexibility</a:t>
            </a:r>
            <a:r>
              <a:rPr sz="956" b="0">
                <a:solidFill>
                  <a:srgbClr val="444444"/>
                </a:solidFill>
                <a:latin typeface="Roboto"/>
              </a:rPr>
              <a:t> </a:t>
            </a:r>
          </a:p>
        </p:txBody>
      </p:sp>
      <p:pic>
        <p:nvPicPr>
          <p:cNvPr id="19" name="Picture 18" descr="image.png">
            <a:extLst>
              <a:ext uri="{FF2B5EF4-FFF2-40B4-BE49-F238E27FC236}">
                <a16:creationId xmlns:a16="http://schemas.microsoft.com/office/drawing/2014/main" id="{36389A72-B3B8-00B5-58A6-8F8CE7741652}"/>
              </a:ext>
            </a:extLst>
          </p:cNvPr>
          <p:cNvPicPr>
            <a:picLocks noChangeAspect="1"/>
          </p:cNvPicPr>
          <p:nvPr/>
        </p:nvPicPr>
        <p:blipFill>
          <a:blip r:embed="rId8">
            <a:alphaModFix/>
          </a:blip>
          <a:stretch>
            <a:fillRect/>
          </a:stretch>
        </p:blipFill>
        <p:spPr>
          <a:xfrm>
            <a:off x="4619509" y="5251858"/>
            <a:ext cx="190495" cy="162485"/>
          </a:xfrm>
          <a:prstGeom prst="rect">
            <a:avLst/>
          </a:prstGeom>
        </p:spPr>
      </p:pic>
      <p:sp>
        <p:nvSpPr>
          <p:cNvPr id="20" name="TextBox 19">
            <a:extLst>
              <a:ext uri="{FF2B5EF4-FFF2-40B4-BE49-F238E27FC236}">
                <a16:creationId xmlns:a16="http://schemas.microsoft.com/office/drawing/2014/main" id="{46F66A2B-57B7-D421-1173-B3187498F6C1}"/>
              </a:ext>
            </a:extLst>
          </p:cNvPr>
          <p:cNvSpPr txBox="1"/>
          <p:nvPr/>
        </p:nvSpPr>
        <p:spPr>
          <a:xfrm>
            <a:off x="7687186" y="4390305"/>
            <a:ext cx="2952676" cy="209550"/>
          </a:xfrm>
          <a:prstGeom prst="rect">
            <a:avLst/>
          </a:prstGeom>
          <a:noFill/>
        </p:spPr>
        <p:txBody>
          <a:bodyPr wrap="none" lIns="182880" tIns="54864" rIns="73152" bIns="54864" anchor="ctr">
            <a:spAutoFit/>
          </a:bodyPr>
          <a:lstStyle/>
          <a:p>
            <a:pPr algn="l">
              <a:lnSpc>
                <a:spcPts val="1430"/>
              </a:lnSpc>
              <a:spcBef>
                <a:spcPts val="0"/>
              </a:spcBef>
              <a:spcAft>
                <a:spcPts val="1170"/>
              </a:spcAft>
            </a:pPr>
            <a:r>
              <a:rPr sz="956" b="0">
                <a:solidFill>
                  <a:srgbClr val="444444"/>
                </a:solidFill>
                <a:latin typeface="Roboto"/>
              </a:rPr>
              <a:t> </a:t>
            </a:r>
            <a:r>
              <a:rPr sz="1104"/>
              <a:t>  </a:t>
            </a:r>
            <a:r>
              <a:rPr sz="956" b="0">
                <a:solidFill>
                  <a:srgbClr val="444444"/>
                </a:solidFill>
                <a:latin typeface="Roboto"/>
              </a:rPr>
              <a:t> </a:t>
            </a:r>
            <a:r>
              <a:rPr sz="956" b="1">
                <a:solidFill>
                  <a:srgbClr val="444444"/>
                </a:solidFill>
                <a:latin typeface="Roboto"/>
              </a:rPr>
              <a:t>Digitally Enabled</a:t>
            </a:r>
            <a:r>
              <a:rPr sz="956" b="0">
                <a:solidFill>
                  <a:srgbClr val="444444"/>
                </a:solidFill>
                <a:latin typeface="Roboto"/>
              </a:rPr>
              <a:t> OJT </a:t>
            </a:r>
            <a:r>
              <a:rPr sz="598" b="1">
                <a:solidFill>
                  <a:srgbClr val="FFFFFF"/>
                </a:solidFill>
                <a:latin typeface="Roboto"/>
              </a:rPr>
              <a:t>NEW</a:t>
            </a:r>
            <a:r>
              <a:rPr sz="956" b="0">
                <a:solidFill>
                  <a:srgbClr val="444444"/>
                </a:solidFill>
                <a:latin typeface="Roboto"/>
              </a:rPr>
              <a:t> </a:t>
            </a:r>
          </a:p>
        </p:txBody>
      </p:sp>
      <p:pic>
        <p:nvPicPr>
          <p:cNvPr id="21" name="Picture 20" descr="image.png">
            <a:extLst>
              <a:ext uri="{FF2B5EF4-FFF2-40B4-BE49-F238E27FC236}">
                <a16:creationId xmlns:a16="http://schemas.microsoft.com/office/drawing/2014/main" id="{5AFD8EC9-726A-35BE-6BFD-E66986DEA0CA}"/>
              </a:ext>
            </a:extLst>
          </p:cNvPr>
          <p:cNvPicPr>
            <a:picLocks noChangeAspect="1"/>
          </p:cNvPicPr>
          <p:nvPr/>
        </p:nvPicPr>
        <p:blipFill>
          <a:blip r:embed="rId9">
            <a:alphaModFix/>
          </a:blip>
          <a:stretch>
            <a:fillRect/>
          </a:stretch>
        </p:blipFill>
        <p:spPr>
          <a:xfrm>
            <a:off x="7687186" y="4423362"/>
            <a:ext cx="190495" cy="162485"/>
          </a:xfrm>
          <a:prstGeom prst="rect">
            <a:avLst/>
          </a:prstGeom>
        </p:spPr>
      </p:pic>
      <p:sp>
        <p:nvSpPr>
          <p:cNvPr id="22" name="TextBox 21">
            <a:extLst>
              <a:ext uri="{FF2B5EF4-FFF2-40B4-BE49-F238E27FC236}">
                <a16:creationId xmlns:a16="http://schemas.microsoft.com/office/drawing/2014/main" id="{6C0D4CC2-D7CA-7774-1A4F-0C38FEC7AFE8}"/>
              </a:ext>
            </a:extLst>
          </p:cNvPr>
          <p:cNvSpPr txBox="1"/>
          <p:nvPr/>
        </p:nvSpPr>
        <p:spPr>
          <a:xfrm>
            <a:off x="7687186" y="4771304"/>
            <a:ext cx="2952676" cy="209550"/>
          </a:xfrm>
          <a:prstGeom prst="rect">
            <a:avLst/>
          </a:prstGeom>
          <a:noFill/>
        </p:spPr>
        <p:txBody>
          <a:bodyPr wrap="none" lIns="182880" tIns="54864" rIns="73152" bIns="54864" anchor="ctr">
            <a:spAutoFit/>
          </a:bodyPr>
          <a:lstStyle/>
          <a:p>
            <a:pPr algn="l">
              <a:lnSpc>
                <a:spcPts val="1430"/>
              </a:lnSpc>
              <a:spcBef>
                <a:spcPts val="0"/>
              </a:spcBef>
              <a:spcAft>
                <a:spcPts val="1170"/>
              </a:spcAft>
            </a:pPr>
            <a:r>
              <a:rPr sz="956" b="0">
                <a:solidFill>
                  <a:srgbClr val="444444"/>
                </a:solidFill>
                <a:latin typeface="Roboto"/>
              </a:rPr>
              <a:t> </a:t>
            </a:r>
            <a:r>
              <a:rPr sz="1104"/>
              <a:t>  </a:t>
            </a:r>
            <a:r>
              <a:rPr sz="956" b="0">
                <a:solidFill>
                  <a:srgbClr val="444444"/>
                </a:solidFill>
                <a:latin typeface="Roboto"/>
              </a:rPr>
              <a:t> Video-based Instructions </a:t>
            </a:r>
          </a:p>
        </p:txBody>
      </p:sp>
      <p:pic>
        <p:nvPicPr>
          <p:cNvPr id="23" name="Picture 22" descr="image.png">
            <a:extLst>
              <a:ext uri="{FF2B5EF4-FFF2-40B4-BE49-F238E27FC236}">
                <a16:creationId xmlns:a16="http://schemas.microsoft.com/office/drawing/2014/main" id="{0426756C-A919-FD6D-8EDD-391BDB3D3561}"/>
              </a:ext>
            </a:extLst>
          </p:cNvPr>
          <p:cNvPicPr>
            <a:picLocks noChangeAspect="1"/>
          </p:cNvPicPr>
          <p:nvPr/>
        </p:nvPicPr>
        <p:blipFill>
          <a:blip r:embed="rId9">
            <a:alphaModFix/>
          </a:blip>
          <a:stretch>
            <a:fillRect/>
          </a:stretch>
        </p:blipFill>
        <p:spPr>
          <a:xfrm>
            <a:off x="7687186" y="4804362"/>
            <a:ext cx="190495" cy="162485"/>
          </a:xfrm>
          <a:prstGeom prst="rect">
            <a:avLst/>
          </a:prstGeom>
        </p:spPr>
      </p:pic>
      <p:sp>
        <p:nvSpPr>
          <p:cNvPr id="24" name="TextBox 23">
            <a:extLst>
              <a:ext uri="{FF2B5EF4-FFF2-40B4-BE49-F238E27FC236}">
                <a16:creationId xmlns:a16="http://schemas.microsoft.com/office/drawing/2014/main" id="{82C479FA-7E10-63EA-C929-48B72464BA20}"/>
              </a:ext>
            </a:extLst>
          </p:cNvPr>
          <p:cNvSpPr txBox="1"/>
          <p:nvPr/>
        </p:nvSpPr>
        <p:spPr>
          <a:xfrm>
            <a:off x="7687186" y="5161830"/>
            <a:ext cx="2952676" cy="209550"/>
          </a:xfrm>
          <a:prstGeom prst="rect">
            <a:avLst/>
          </a:prstGeom>
          <a:noFill/>
        </p:spPr>
        <p:txBody>
          <a:bodyPr wrap="none" lIns="182880" tIns="54864" rIns="73152" bIns="54864" anchor="ctr">
            <a:spAutoFit/>
          </a:bodyPr>
          <a:lstStyle/>
          <a:p>
            <a:pPr algn="l">
              <a:lnSpc>
                <a:spcPts val="1430"/>
              </a:lnSpc>
              <a:spcBef>
                <a:spcPts val="0"/>
              </a:spcBef>
              <a:spcAft>
                <a:spcPts val="1170"/>
              </a:spcAft>
            </a:pPr>
            <a:r>
              <a:rPr sz="956" b="0">
                <a:solidFill>
                  <a:srgbClr val="444444"/>
                </a:solidFill>
                <a:latin typeface="Roboto"/>
              </a:rPr>
              <a:t> </a:t>
            </a:r>
            <a:r>
              <a:rPr sz="1104"/>
              <a:t>  </a:t>
            </a:r>
            <a:r>
              <a:rPr sz="956" b="0">
                <a:solidFill>
                  <a:srgbClr val="444444"/>
                </a:solidFill>
                <a:latin typeface="Roboto"/>
              </a:rPr>
              <a:t> AR-assisted Guidance </a:t>
            </a:r>
          </a:p>
        </p:txBody>
      </p:sp>
      <p:pic>
        <p:nvPicPr>
          <p:cNvPr id="26" name="Picture 25" descr="image.png">
            <a:extLst>
              <a:ext uri="{FF2B5EF4-FFF2-40B4-BE49-F238E27FC236}">
                <a16:creationId xmlns:a16="http://schemas.microsoft.com/office/drawing/2014/main" id="{21BD2501-03D4-4DC9-C863-87597DF86863}"/>
              </a:ext>
            </a:extLst>
          </p:cNvPr>
          <p:cNvPicPr>
            <a:picLocks noChangeAspect="1"/>
          </p:cNvPicPr>
          <p:nvPr/>
        </p:nvPicPr>
        <p:blipFill>
          <a:blip r:embed="rId9">
            <a:alphaModFix/>
          </a:blip>
          <a:stretch>
            <a:fillRect/>
          </a:stretch>
        </p:blipFill>
        <p:spPr>
          <a:xfrm>
            <a:off x="7687186" y="5194887"/>
            <a:ext cx="190495" cy="162485"/>
          </a:xfrm>
          <a:prstGeom prst="rect">
            <a:avLst/>
          </a:prstGeom>
        </p:spPr>
      </p:pic>
    </p:spTree>
    <p:extLst>
      <p:ext uri="{BB962C8B-B14F-4D97-AF65-F5344CB8AC3E}">
        <p14:creationId xmlns:p14="http://schemas.microsoft.com/office/powerpoint/2010/main" val="1024230367"/>
      </p:ext>
    </p:extLst>
  </p:cSld>
  <p:clrMapOvr>
    <a:masterClrMapping/>
  </p:clrMapOvr>
  <mc:AlternateContent xmlns:mc="http://schemas.openxmlformats.org/markup-compatibility/2006" xmlns:p14="http://schemas.microsoft.com/office/powerpoint/2010/main">
    <mc:Choice Requires="p14">
      <p:transition p14:dur="10" advTm="255043"/>
    </mc:Choice>
    <mc:Fallback xmlns="">
      <p:transition advTm="255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EF9537-3094-4615-A756-72C2A842EA0A}"/>
              </a:ext>
            </a:extLst>
          </p:cNvPr>
          <p:cNvPicPr>
            <a:picLocks noChangeAspect="1"/>
          </p:cNvPicPr>
          <p:nvPr/>
        </p:nvPicPr>
        <p:blipFill>
          <a:blip r:embed="rId2">
            <a:clrChange>
              <a:clrFrom>
                <a:srgbClr val="FFFFFF"/>
              </a:clrFrom>
              <a:clrTo>
                <a:srgbClr val="FFFFFF">
                  <a:alpha val="0"/>
                </a:srgbClr>
              </a:clrTo>
            </a:clrChange>
          </a:blip>
          <a:srcRect l="24822" t="2752" r="-2353" b="-2752"/>
          <a:stretch>
            <a:fillRect/>
          </a:stretch>
        </p:blipFill>
        <p:spPr>
          <a:xfrm>
            <a:off x="948905" y="650930"/>
            <a:ext cx="9378252" cy="5641382"/>
          </a:xfrm>
          <a:prstGeom prst="rect">
            <a:avLst/>
          </a:prstGeom>
        </p:spPr>
      </p:pic>
      <p:sp>
        <p:nvSpPr>
          <p:cNvPr id="3" name="Rectangle 3">
            <a:extLst>
              <a:ext uri="{FF2B5EF4-FFF2-40B4-BE49-F238E27FC236}">
                <a16:creationId xmlns:a16="http://schemas.microsoft.com/office/drawing/2014/main" id="{9F668B9F-C0CC-939F-D44D-F98C620ABB5B}"/>
              </a:ext>
            </a:extLst>
          </p:cNvPr>
          <p:cNvSpPr>
            <a:spLocks noChangeArrowheads="1"/>
          </p:cNvSpPr>
          <p:nvPr/>
        </p:nvSpPr>
        <p:spPr bwMode="auto">
          <a:xfrm>
            <a:off x="4497579" y="6395879"/>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9-6</a:t>
            </a:r>
          </a:p>
        </p:txBody>
      </p:sp>
    </p:spTree>
    <p:extLst>
      <p:ext uri="{BB962C8B-B14F-4D97-AF65-F5344CB8AC3E}">
        <p14:creationId xmlns:p14="http://schemas.microsoft.com/office/powerpoint/2010/main" val="865534375"/>
      </p:ext>
    </p:extLst>
  </p:cSld>
  <p:clrMapOvr>
    <a:masterClrMapping/>
  </p:clrMapOvr>
  <mc:AlternateContent xmlns:mc="http://schemas.openxmlformats.org/markup-compatibility/2006" xmlns:p14="http://schemas.microsoft.com/office/powerpoint/2010/main">
    <mc:Choice Requires="p14">
      <p:transition spd="slow" p14:dur="2000" advTm="212263"/>
    </mc:Choice>
    <mc:Fallback xmlns="">
      <p:transition spd="slow" advTm="21226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0963" y="1735677"/>
            <a:ext cx="11236271" cy="4570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5828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D922BD6-73C0-4EB8-8FDB-20115AAE2DA2}"/>
              </a:ext>
            </a:extLst>
          </p:cNvPr>
          <p:cNvSpPr txBox="1"/>
          <p:nvPr/>
        </p:nvSpPr>
        <p:spPr>
          <a:xfrm>
            <a:off x="340963" y="2141974"/>
            <a:ext cx="6812856"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External training, or training that takes place outside the employing organization, is used extensively by organizations of all sizes. </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Large organizations use external training if they lack the capability to train people internally or when many people need to be trained quickly. </a:t>
            </a:r>
            <a:endParaRPr lang="en-US" sz="2400" dirty="0">
              <a:latin typeface="Times New Roman" panose="02020603050405020304" pitchFamily="18" charset="0"/>
              <a:cs typeface="Times New Roman" panose="02020603050405020304" pitchFamily="18" charset="0"/>
            </a:endParaRPr>
          </a:p>
        </p:txBody>
      </p:sp>
      <p:pic>
        <p:nvPicPr>
          <p:cNvPr id="1028" name="Picture 4" descr="Training GIFs - Get the best gif on GIFER">
            <a:extLst>
              <a:ext uri="{FF2B5EF4-FFF2-40B4-BE49-F238E27FC236}">
                <a16:creationId xmlns:a16="http://schemas.microsoft.com/office/drawing/2014/main" id="{AE9139A5-D4D6-4A5E-9E07-7862343819B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135467" y="2530244"/>
            <a:ext cx="4198739" cy="2981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1654567"/>
      </p:ext>
    </p:extLst>
  </p:cSld>
  <p:clrMapOvr>
    <a:masterClrMapping/>
  </p:clrMapOvr>
  <mc:AlternateContent xmlns:mc="http://schemas.openxmlformats.org/markup-compatibility/2006" xmlns:p14="http://schemas.microsoft.com/office/powerpoint/2010/main">
    <mc:Choice Requires="p14">
      <p:transition p14:dur="10" advTm="94095"/>
    </mc:Choice>
    <mc:Fallback xmlns="">
      <p:transition advTm="9409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Training(Cont.)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02219" y="2357211"/>
            <a:ext cx="10129617" cy="954107"/>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Whatever the size of the organization, external training occurs for several reasons:</a:t>
            </a:r>
          </a:p>
        </p:txBody>
      </p:sp>
      <p:pic>
        <p:nvPicPr>
          <p:cNvPr id="9" name="Picture 8">
            <a:extLst>
              <a:ext uri="{FF2B5EF4-FFF2-40B4-BE49-F238E27FC236}">
                <a16:creationId xmlns:a16="http://schemas.microsoft.com/office/drawing/2014/main" id="{B2CD2B95-316D-4160-9FCB-75CFAAB5AF51}"/>
              </a:ext>
            </a:extLst>
          </p:cNvPr>
          <p:cNvPicPr>
            <a:picLocks noChangeAspect="1"/>
          </p:cNvPicPr>
          <p:nvPr/>
        </p:nvPicPr>
        <p:blipFill>
          <a:blip r:embed="rId3"/>
          <a:stretch>
            <a:fillRect/>
          </a:stretch>
        </p:blipFill>
        <p:spPr>
          <a:xfrm>
            <a:off x="725833" y="3502617"/>
            <a:ext cx="10129617" cy="2681207"/>
          </a:xfrm>
          <a:prstGeom prst="rect">
            <a:avLst/>
          </a:prstGeom>
        </p:spPr>
      </p:pic>
    </p:spTree>
    <p:extLst>
      <p:ext uri="{BB962C8B-B14F-4D97-AF65-F5344CB8AC3E}">
        <p14:creationId xmlns:p14="http://schemas.microsoft.com/office/powerpoint/2010/main" val="2823581438"/>
      </p:ext>
    </p:extLst>
  </p:cSld>
  <p:clrMapOvr>
    <a:masterClrMapping/>
  </p:clrMapOvr>
  <mc:AlternateContent xmlns:mc="http://schemas.openxmlformats.org/markup-compatibility/2006" xmlns:p14="http://schemas.microsoft.com/office/powerpoint/2010/main">
    <mc:Choice Requires="p14">
      <p:transition p14:dur="10" advTm="155854"/>
    </mc:Choice>
    <mc:Fallback xmlns="">
      <p:transition advTm="15585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C36B1E72-4FB7-4DDA-A3E9-4D8395E17BE2}"/>
              </a:ext>
            </a:extLst>
          </p:cNvPr>
          <p:cNvGraphicFramePr/>
          <p:nvPr>
            <p:extLst>
              <p:ext uri="{D42A27DB-BD31-4B8C-83A1-F6EECF244321}">
                <p14:modId xmlns:p14="http://schemas.microsoft.com/office/powerpoint/2010/main" val="3482374731"/>
              </p:ext>
            </p:extLst>
          </p:nvPr>
        </p:nvGraphicFramePr>
        <p:xfrm>
          <a:off x="529525" y="2491505"/>
          <a:ext cx="10768739" cy="27122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DD0FADE0-AF81-424D-A980-610391889950}"/>
              </a:ext>
            </a:extLst>
          </p:cNvPr>
          <p:cNvSpPr txBox="1"/>
          <p:nvPr/>
        </p:nvSpPr>
        <p:spPr>
          <a:xfrm>
            <a:off x="2739325" y="948460"/>
            <a:ext cx="6098582" cy="523220"/>
          </a:xfrm>
          <a:prstGeom prst="rect">
            <a:avLst/>
          </a:prstGeom>
          <a:noFill/>
        </p:spPr>
        <p:txBody>
          <a:bodyPr wrap="square">
            <a:spAutoFit/>
          </a:bodyPr>
          <a:lstStyle/>
          <a:p>
            <a:pPr algn="ctr"/>
            <a:r>
              <a:rPr lang="en-CA" sz="2800" b="1" dirty="0">
                <a:latin typeface="Times New Roman" panose="02020603050405020304" pitchFamily="18" charset="0"/>
                <a:cs typeface="Times New Roman" panose="02020603050405020304" pitchFamily="18" charset="0"/>
              </a:rPr>
              <a:t>External Training(Cont.)</a:t>
            </a:r>
          </a:p>
        </p:txBody>
      </p:sp>
    </p:spTree>
    <p:extLst>
      <p:ext uri="{BB962C8B-B14F-4D97-AF65-F5344CB8AC3E}">
        <p14:creationId xmlns:p14="http://schemas.microsoft.com/office/powerpoint/2010/main" val="3921404945"/>
      </p:ext>
    </p:extLst>
  </p:cSld>
  <p:clrMapOvr>
    <a:masterClrMapping/>
  </p:clrMapOvr>
  <mc:AlternateContent xmlns:mc="http://schemas.openxmlformats.org/markup-compatibility/2006" xmlns:p14="http://schemas.microsoft.com/office/powerpoint/2010/main">
    <mc:Choice Requires="p14">
      <p:transition spd="slow" p14:dur="2000" advTm="84180"/>
    </mc:Choice>
    <mc:Fallback xmlns="">
      <p:transition spd="slow" advTm="8418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5276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Combination Training Approaches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404962222"/>
              </p:ext>
            </p:extLst>
          </p:nvPr>
        </p:nvGraphicFramePr>
        <p:xfrm>
          <a:off x="676555" y="1685495"/>
          <a:ext cx="10544218" cy="45276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9883365"/>
      </p:ext>
    </p:extLst>
  </p:cSld>
  <p:clrMapOvr>
    <a:masterClrMapping/>
  </p:clrMapOvr>
  <mc:AlternateContent xmlns:mc="http://schemas.openxmlformats.org/markup-compatibility/2006" xmlns:p14="http://schemas.microsoft.com/office/powerpoint/2010/main">
    <mc:Choice Requires="p14">
      <p:transition p14:dur="10" advTm="241064"/>
    </mc:Choice>
    <mc:Fallback xmlns="">
      <p:transition advTm="24106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AutoShape 2">
            <a:extLst>
              <a:ext uri="{FF2B5EF4-FFF2-40B4-BE49-F238E27FC236}">
                <a16:creationId xmlns:a16="http://schemas.microsoft.com/office/drawing/2014/main" id="{3B5D16D3-2094-4FE0-A63C-1362A7386341}"/>
              </a:ext>
            </a:extLst>
          </p:cNvPr>
          <p:cNvSpPr>
            <a:spLocks noGrp="1" noChangeArrowheads="1"/>
          </p:cNvSpPr>
          <p:nvPr>
            <p:ph type="title"/>
          </p:nvPr>
        </p:nvSpPr>
        <p:spPr>
          <a:xfrm>
            <a:off x="2708275" y="845632"/>
            <a:ext cx="7581900" cy="438150"/>
          </a:xfrm>
        </p:spPr>
        <p:txBody>
          <a:bodyPr>
            <a:noAutofit/>
          </a:bodyPr>
          <a:lstStyle/>
          <a:p>
            <a:pPr eaLnBrk="1" hangingPunct="1"/>
            <a:r>
              <a:rPr lang="en-US" altLang="en-US" sz="2800" b="1" dirty="0">
                <a:latin typeface="Times New Roman" panose="02020603050405020304" pitchFamily="18" charset="0"/>
                <a:cs typeface="Times New Roman" panose="02020603050405020304" pitchFamily="18" charset="0"/>
              </a:rPr>
              <a:t>Orientation: Training for New Employees</a:t>
            </a:r>
          </a:p>
        </p:txBody>
      </p:sp>
      <p:sp>
        <p:nvSpPr>
          <p:cNvPr id="381956" name="Rectangle 4">
            <a:extLst>
              <a:ext uri="{FF2B5EF4-FFF2-40B4-BE49-F238E27FC236}">
                <a16:creationId xmlns:a16="http://schemas.microsoft.com/office/drawing/2014/main" id="{BE86F2BF-F314-4780-91B4-3FDD5EDFC3AD}"/>
              </a:ext>
            </a:extLst>
          </p:cNvPr>
          <p:cNvSpPr>
            <a:spLocks noChangeArrowheads="1"/>
          </p:cNvSpPr>
          <p:nvPr/>
        </p:nvSpPr>
        <p:spPr bwMode="blackWhite">
          <a:xfrm>
            <a:off x="4079876" y="1844675"/>
            <a:ext cx="4111625" cy="990600"/>
          </a:xfrm>
          <a:prstGeom prst="rect">
            <a:avLst/>
          </a:prstGeom>
          <a:solidFill>
            <a:srgbClr val="0080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b="1" dirty="0">
                <a:solidFill>
                  <a:schemeClr val="bg1"/>
                </a:solidFill>
                <a:effectLst>
                  <a:outerShdw blurRad="38100" dist="38100" dir="2700000" algn="tl">
                    <a:srgbClr val="000000"/>
                  </a:outerShdw>
                </a:effectLst>
                <a:latin typeface="Tahoma" panose="020B0604030504040204" pitchFamily="34" charset="0"/>
              </a:rPr>
              <a:t>Achievements of</a:t>
            </a:r>
            <a:br>
              <a:rPr lang="en-US" altLang="en-US" b="1" dirty="0">
                <a:solidFill>
                  <a:schemeClr val="bg1"/>
                </a:solidFill>
                <a:effectLst>
                  <a:outerShdw blurRad="38100" dist="38100" dir="2700000" algn="tl">
                    <a:srgbClr val="000000"/>
                  </a:outerShdw>
                </a:effectLst>
                <a:latin typeface="Tahoma" panose="020B0604030504040204" pitchFamily="34" charset="0"/>
              </a:rPr>
            </a:br>
            <a:r>
              <a:rPr lang="en-US" altLang="en-US" b="1" dirty="0">
                <a:solidFill>
                  <a:schemeClr val="bg1"/>
                </a:solidFill>
                <a:effectLst>
                  <a:outerShdw blurRad="38100" dist="38100" dir="2700000" algn="tl">
                    <a:srgbClr val="000000"/>
                  </a:outerShdw>
                </a:effectLst>
                <a:latin typeface="Tahoma" panose="020B0604030504040204" pitchFamily="34" charset="0"/>
              </a:rPr>
              <a:t>Effective Orientation</a:t>
            </a:r>
          </a:p>
        </p:txBody>
      </p:sp>
      <p:grpSp>
        <p:nvGrpSpPr>
          <p:cNvPr id="381957" name="Group 5">
            <a:extLst>
              <a:ext uri="{FF2B5EF4-FFF2-40B4-BE49-F238E27FC236}">
                <a16:creationId xmlns:a16="http://schemas.microsoft.com/office/drawing/2014/main" id="{922D6114-F844-401B-A143-542891A22DF6}"/>
              </a:ext>
            </a:extLst>
          </p:cNvPr>
          <p:cNvGrpSpPr>
            <a:grpSpLocks/>
          </p:cNvGrpSpPr>
          <p:nvPr/>
        </p:nvGrpSpPr>
        <p:grpSpPr bwMode="auto">
          <a:xfrm>
            <a:off x="2708275" y="3355975"/>
            <a:ext cx="6858000" cy="381000"/>
            <a:chOff x="720" y="2160"/>
            <a:chExt cx="4320" cy="240"/>
          </a:xfrm>
        </p:grpSpPr>
        <p:sp>
          <p:nvSpPr>
            <p:cNvPr id="381958" name="Line 6">
              <a:extLst>
                <a:ext uri="{FF2B5EF4-FFF2-40B4-BE49-F238E27FC236}">
                  <a16:creationId xmlns:a16="http://schemas.microsoft.com/office/drawing/2014/main" id="{30CA2FCE-6406-4171-B56A-153289B830D3}"/>
                </a:ext>
              </a:extLst>
            </p:cNvPr>
            <p:cNvSpPr>
              <a:spLocks noChangeShapeType="1"/>
            </p:cNvSpPr>
            <p:nvPr/>
          </p:nvSpPr>
          <p:spPr bwMode="blackWhite">
            <a:xfrm>
              <a:off x="2880" y="2160"/>
              <a:ext cx="0" cy="240"/>
            </a:xfrm>
            <a:prstGeom prst="line">
              <a:avLst/>
            </a:prstGeom>
            <a:noFill/>
            <a:ln w="63500">
              <a:solidFill>
                <a:srgbClr val="FF00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nvGrpSpPr>
            <p:cNvPr id="55309" name="Group 7">
              <a:extLst>
                <a:ext uri="{FF2B5EF4-FFF2-40B4-BE49-F238E27FC236}">
                  <a16:creationId xmlns:a16="http://schemas.microsoft.com/office/drawing/2014/main" id="{B3572425-067F-4851-A641-B13AF08732DD}"/>
                </a:ext>
              </a:extLst>
            </p:cNvPr>
            <p:cNvGrpSpPr>
              <a:grpSpLocks/>
            </p:cNvGrpSpPr>
            <p:nvPr/>
          </p:nvGrpSpPr>
          <p:grpSpPr bwMode="auto">
            <a:xfrm>
              <a:off x="720" y="2160"/>
              <a:ext cx="4320" cy="240"/>
              <a:chOff x="720" y="2160"/>
              <a:chExt cx="4320" cy="240"/>
            </a:xfrm>
          </p:grpSpPr>
          <p:sp>
            <p:nvSpPr>
              <p:cNvPr id="381960" name="Freeform 8">
                <a:extLst>
                  <a:ext uri="{FF2B5EF4-FFF2-40B4-BE49-F238E27FC236}">
                    <a16:creationId xmlns:a16="http://schemas.microsoft.com/office/drawing/2014/main" id="{E5B7810F-DC3B-4F9B-9C30-914BD47F297D}"/>
                  </a:ext>
                </a:extLst>
              </p:cNvPr>
              <p:cNvSpPr>
                <a:spLocks/>
              </p:cNvSpPr>
              <p:nvPr/>
            </p:nvSpPr>
            <p:spPr bwMode="blackWhite">
              <a:xfrm>
                <a:off x="720" y="2160"/>
                <a:ext cx="4320" cy="240"/>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FF0000"/>
                </a:solidFill>
                <a:prstDash val="solid"/>
                <a:round/>
                <a:headEnd type="triangle" w="med" len="med"/>
                <a:tailEnd type="triangle" w="med" len="med"/>
              </a:ln>
              <a:effectLst/>
            </p:spPr>
            <p:txBody>
              <a:bodyP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1961" name="Line 9">
                <a:extLst>
                  <a:ext uri="{FF2B5EF4-FFF2-40B4-BE49-F238E27FC236}">
                    <a16:creationId xmlns:a16="http://schemas.microsoft.com/office/drawing/2014/main" id="{6F1F6B71-DE0D-4C6A-801F-B304A0AE11E3}"/>
                  </a:ext>
                </a:extLst>
              </p:cNvPr>
              <p:cNvSpPr>
                <a:spLocks noChangeShapeType="1"/>
              </p:cNvSpPr>
              <p:nvPr/>
            </p:nvSpPr>
            <p:spPr bwMode="blackWhite">
              <a:xfrm>
                <a:off x="1776" y="2160"/>
                <a:ext cx="0" cy="240"/>
              </a:xfrm>
              <a:prstGeom prst="line">
                <a:avLst/>
              </a:prstGeom>
              <a:noFill/>
              <a:ln w="63500">
                <a:solidFill>
                  <a:srgbClr val="FF00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1962" name="Line 10">
                <a:extLst>
                  <a:ext uri="{FF2B5EF4-FFF2-40B4-BE49-F238E27FC236}">
                    <a16:creationId xmlns:a16="http://schemas.microsoft.com/office/drawing/2014/main" id="{3ACCCB1C-FA8B-42B2-AB56-89BF46243502}"/>
                  </a:ext>
                </a:extLst>
              </p:cNvPr>
              <p:cNvSpPr>
                <a:spLocks noChangeShapeType="1"/>
              </p:cNvSpPr>
              <p:nvPr/>
            </p:nvSpPr>
            <p:spPr bwMode="blackWhite">
              <a:xfrm>
                <a:off x="3936" y="2160"/>
                <a:ext cx="0" cy="240"/>
              </a:xfrm>
              <a:prstGeom prst="line">
                <a:avLst/>
              </a:prstGeom>
              <a:noFill/>
              <a:ln w="63500">
                <a:solidFill>
                  <a:srgbClr val="FF00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grpSp>
      <p:sp>
        <p:nvSpPr>
          <p:cNvPr id="381963" name="Line 11">
            <a:extLst>
              <a:ext uri="{FF2B5EF4-FFF2-40B4-BE49-F238E27FC236}">
                <a16:creationId xmlns:a16="http://schemas.microsoft.com/office/drawing/2014/main" id="{9FBBD2A8-1B06-442C-BA53-852905137EBC}"/>
              </a:ext>
            </a:extLst>
          </p:cNvPr>
          <p:cNvSpPr>
            <a:spLocks noChangeShapeType="1"/>
          </p:cNvSpPr>
          <p:nvPr/>
        </p:nvSpPr>
        <p:spPr bwMode="blackWhite">
          <a:xfrm>
            <a:off x="6137275" y="2835275"/>
            <a:ext cx="0" cy="520700"/>
          </a:xfrm>
          <a:prstGeom prst="line">
            <a:avLst/>
          </a:prstGeom>
          <a:noFill/>
          <a:ln w="63500">
            <a:solidFill>
              <a:srgbClr val="FF0000"/>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nvGrpSpPr>
          <p:cNvPr id="381964" name="Group 12">
            <a:extLst>
              <a:ext uri="{FF2B5EF4-FFF2-40B4-BE49-F238E27FC236}">
                <a16:creationId xmlns:a16="http://schemas.microsoft.com/office/drawing/2014/main" id="{7A49861D-FBC3-4DCE-9059-110663CC5C07}"/>
              </a:ext>
            </a:extLst>
          </p:cNvPr>
          <p:cNvGrpSpPr>
            <a:grpSpLocks/>
          </p:cNvGrpSpPr>
          <p:nvPr/>
        </p:nvGrpSpPr>
        <p:grpSpPr bwMode="auto">
          <a:xfrm>
            <a:off x="1984375" y="3736975"/>
            <a:ext cx="8305800" cy="990600"/>
            <a:chOff x="264" y="2400"/>
            <a:chExt cx="5232" cy="624"/>
          </a:xfrm>
        </p:grpSpPr>
        <p:sp>
          <p:nvSpPr>
            <p:cNvPr id="381965" name="Rectangle 13">
              <a:extLst>
                <a:ext uri="{FF2B5EF4-FFF2-40B4-BE49-F238E27FC236}">
                  <a16:creationId xmlns:a16="http://schemas.microsoft.com/office/drawing/2014/main" id="{BF6F13E1-E8AF-4398-9CC8-A8B3A7638CA1}"/>
                </a:ext>
              </a:extLst>
            </p:cNvPr>
            <p:cNvSpPr>
              <a:spLocks noChangeArrowheads="1"/>
            </p:cNvSpPr>
            <p:nvPr/>
          </p:nvSpPr>
          <p:spPr bwMode="blackWhite">
            <a:xfrm>
              <a:off x="2445"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a:solidFill>
                    <a:schemeClr val="bg1"/>
                  </a:solidFill>
                  <a:effectLst>
                    <a:outerShdw blurRad="38100" dist="38100" dir="2700000" algn="tl">
                      <a:srgbClr val="000000"/>
                    </a:outerShdw>
                  </a:effectLst>
                  <a:latin typeface="Arial" panose="020B0604020202020204" pitchFamily="34" charset="0"/>
                </a:rPr>
                <a:t>Co-Worker</a:t>
              </a:r>
              <a:br>
                <a:rPr lang="en-US" altLang="en-US" sz="1700" b="1">
                  <a:solidFill>
                    <a:schemeClr val="bg1"/>
                  </a:solidFill>
                  <a:effectLst>
                    <a:outerShdw blurRad="38100" dist="38100" dir="2700000" algn="tl">
                      <a:srgbClr val="000000"/>
                    </a:outerShdw>
                  </a:effectLst>
                  <a:latin typeface="Arial" panose="020B0604020202020204" pitchFamily="34" charset="0"/>
                </a:rPr>
              </a:br>
              <a:r>
                <a:rPr lang="en-US" altLang="en-US" sz="1700" b="1">
                  <a:solidFill>
                    <a:schemeClr val="bg1"/>
                  </a:solidFill>
                  <a:effectLst>
                    <a:outerShdw blurRad="38100" dist="38100" dir="2700000" algn="tl">
                      <a:srgbClr val="000000"/>
                    </a:outerShdw>
                  </a:effectLst>
                  <a:latin typeface="Arial" panose="020B0604020202020204" pitchFamily="34" charset="0"/>
                </a:rPr>
                <a:t>Acceptance</a:t>
              </a:r>
            </a:p>
          </p:txBody>
        </p:sp>
        <p:sp>
          <p:nvSpPr>
            <p:cNvPr id="381966" name="Rectangle 14">
              <a:extLst>
                <a:ext uri="{FF2B5EF4-FFF2-40B4-BE49-F238E27FC236}">
                  <a16:creationId xmlns:a16="http://schemas.microsoft.com/office/drawing/2014/main" id="{3B5ACF73-3C56-4671-911C-9F37034A7E4E}"/>
                </a:ext>
              </a:extLst>
            </p:cNvPr>
            <p:cNvSpPr>
              <a:spLocks noChangeArrowheads="1"/>
            </p:cNvSpPr>
            <p:nvPr/>
          </p:nvSpPr>
          <p:spPr bwMode="blackWhite">
            <a:xfrm>
              <a:off x="264" y="2400"/>
              <a:ext cx="862"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dirty="0">
                  <a:solidFill>
                    <a:schemeClr val="bg1"/>
                  </a:solidFill>
                  <a:effectLst>
                    <a:outerShdw blurRad="38100" dist="38100" dir="2700000" algn="tl">
                      <a:srgbClr val="000000"/>
                    </a:outerShdw>
                  </a:effectLst>
                  <a:latin typeface="Arial" panose="020B0604020202020204" pitchFamily="34" charset="0"/>
                </a:rPr>
                <a:t>Favorable</a:t>
              </a:r>
              <a:br>
                <a:rPr lang="en-US" altLang="en-US" sz="1700" b="1" dirty="0">
                  <a:solidFill>
                    <a:schemeClr val="bg1"/>
                  </a:solidFill>
                  <a:effectLst>
                    <a:outerShdw blurRad="38100" dist="38100" dir="2700000" algn="tl">
                      <a:srgbClr val="000000"/>
                    </a:outerShdw>
                  </a:effectLst>
                  <a:latin typeface="Arial" panose="020B0604020202020204" pitchFamily="34" charset="0"/>
                </a:rPr>
              </a:br>
              <a:r>
                <a:rPr lang="en-US" altLang="en-US" sz="1700" b="1" dirty="0">
                  <a:solidFill>
                    <a:schemeClr val="bg1"/>
                  </a:solidFill>
                  <a:effectLst>
                    <a:outerShdw blurRad="38100" dist="38100" dir="2700000" algn="tl">
                      <a:srgbClr val="000000"/>
                    </a:outerShdw>
                  </a:effectLst>
                  <a:latin typeface="Arial" panose="020B0604020202020204" pitchFamily="34" charset="0"/>
                </a:rPr>
                <a:t>Impression</a:t>
              </a:r>
            </a:p>
          </p:txBody>
        </p:sp>
        <p:sp>
          <p:nvSpPr>
            <p:cNvPr id="381967" name="Rectangle 15">
              <a:extLst>
                <a:ext uri="{FF2B5EF4-FFF2-40B4-BE49-F238E27FC236}">
                  <a16:creationId xmlns:a16="http://schemas.microsoft.com/office/drawing/2014/main" id="{3DAFD158-2B26-42CD-9457-6AC422C5D386}"/>
                </a:ext>
              </a:extLst>
            </p:cNvPr>
            <p:cNvSpPr>
              <a:spLocks noChangeArrowheads="1"/>
            </p:cNvSpPr>
            <p:nvPr/>
          </p:nvSpPr>
          <p:spPr bwMode="blackWhite">
            <a:xfrm>
              <a:off x="1352"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dirty="0">
                  <a:solidFill>
                    <a:schemeClr val="bg1"/>
                  </a:solidFill>
                  <a:effectLst>
                    <a:outerShdw blurRad="38100" dist="38100" dir="2700000" algn="tl">
                      <a:srgbClr val="000000"/>
                    </a:outerShdw>
                  </a:effectLst>
                  <a:latin typeface="Arial" panose="020B0604020202020204" pitchFamily="34" charset="0"/>
                </a:rPr>
                <a:t>Provides</a:t>
              </a:r>
              <a:br>
                <a:rPr lang="en-US" altLang="en-US" sz="1700" b="1" dirty="0">
                  <a:solidFill>
                    <a:schemeClr val="bg1"/>
                  </a:solidFill>
                  <a:effectLst>
                    <a:outerShdw blurRad="38100" dist="38100" dir="2700000" algn="tl">
                      <a:srgbClr val="000000"/>
                    </a:outerShdw>
                  </a:effectLst>
                  <a:latin typeface="Arial" panose="020B0604020202020204" pitchFamily="34" charset="0"/>
                </a:rPr>
              </a:br>
              <a:r>
                <a:rPr lang="en-US" altLang="en-US" sz="1700" b="1" dirty="0">
                  <a:solidFill>
                    <a:schemeClr val="bg1"/>
                  </a:solidFill>
                  <a:effectLst>
                    <a:outerShdw blurRad="38100" dist="38100" dir="2700000" algn="tl">
                      <a:srgbClr val="000000"/>
                    </a:outerShdw>
                  </a:effectLst>
                  <a:latin typeface="Arial" panose="020B0604020202020204" pitchFamily="34" charset="0"/>
                </a:rPr>
                <a:t>Information</a:t>
              </a:r>
            </a:p>
          </p:txBody>
        </p:sp>
        <p:sp>
          <p:nvSpPr>
            <p:cNvPr id="381968" name="Rectangle 16">
              <a:extLst>
                <a:ext uri="{FF2B5EF4-FFF2-40B4-BE49-F238E27FC236}">
                  <a16:creationId xmlns:a16="http://schemas.microsoft.com/office/drawing/2014/main" id="{5E017E77-42C0-4F09-A82D-7B503749B602}"/>
                </a:ext>
              </a:extLst>
            </p:cNvPr>
            <p:cNvSpPr>
              <a:spLocks noChangeArrowheads="1"/>
            </p:cNvSpPr>
            <p:nvPr/>
          </p:nvSpPr>
          <p:spPr bwMode="blackWhite">
            <a:xfrm>
              <a:off x="3537"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dirty="0">
                  <a:solidFill>
                    <a:schemeClr val="bg1"/>
                  </a:solidFill>
                  <a:effectLst>
                    <a:outerShdw blurRad="38100" dist="38100" dir="2700000" algn="tl">
                      <a:srgbClr val="000000"/>
                    </a:outerShdw>
                  </a:effectLst>
                  <a:latin typeface="Arial" panose="020B0604020202020204" pitchFamily="34" charset="0"/>
                </a:rPr>
                <a:t>Socialization</a:t>
              </a:r>
              <a:br>
                <a:rPr lang="en-US" altLang="en-US" sz="1700" b="1" dirty="0">
                  <a:solidFill>
                    <a:schemeClr val="bg1"/>
                  </a:solidFill>
                  <a:effectLst>
                    <a:outerShdw blurRad="38100" dist="38100" dir="2700000" algn="tl">
                      <a:srgbClr val="000000"/>
                    </a:outerShdw>
                  </a:effectLst>
                  <a:latin typeface="Arial" panose="020B0604020202020204" pitchFamily="34" charset="0"/>
                </a:rPr>
              </a:br>
              <a:r>
                <a:rPr lang="en-US" altLang="en-US" sz="1700" b="1" dirty="0">
                  <a:solidFill>
                    <a:schemeClr val="bg1"/>
                  </a:solidFill>
                  <a:effectLst>
                    <a:outerShdw blurRad="38100" dist="38100" dir="2700000" algn="tl">
                      <a:srgbClr val="000000"/>
                    </a:outerShdw>
                  </a:effectLst>
                  <a:latin typeface="Arial" panose="020B0604020202020204" pitchFamily="34" charset="0"/>
                </a:rPr>
                <a:t>and</a:t>
              </a:r>
              <a:br>
                <a:rPr lang="en-US" altLang="en-US" sz="1700" b="1" dirty="0">
                  <a:solidFill>
                    <a:schemeClr val="bg1"/>
                  </a:solidFill>
                  <a:effectLst>
                    <a:outerShdw blurRad="38100" dist="38100" dir="2700000" algn="tl">
                      <a:srgbClr val="000000"/>
                    </a:outerShdw>
                  </a:effectLst>
                  <a:latin typeface="Arial" panose="020B0604020202020204" pitchFamily="34" charset="0"/>
                </a:rPr>
              </a:br>
              <a:r>
                <a:rPr lang="en-US" altLang="en-US" sz="1700" b="1" dirty="0">
                  <a:solidFill>
                    <a:schemeClr val="bg1"/>
                  </a:solidFill>
                  <a:effectLst>
                    <a:outerShdw blurRad="38100" dist="38100" dir="2700000" algn="tl">
                      <a:srgbClr val="000000"/>
                    </a:outerShdw>
                  </a:effectLst>
                  <a:latin typeface="Arial" panose="020B0604020202020204" pitchFamily="34" charset="0"/>
                </a:rPr>
                <a:t>Integration</a:t>
              </a:r>
            </a:p>
          </p:txBody>
        </p:sp>
        <p:sp>
          <p:nvSpPr>
            <p:cNvPr id="381969" name="Rectangle 17">
              <a:extLst>
                <a:ext uri="{FF2B5EF4-FFF2-40B4-BE49-F238E27FC236}">
                  <a16:creationId xmlns:a16="http://schemas.microsoft.com/office/drawing/2014/main" id="{F55F4B79-4D27-47AC-BF43-9231D9AC8E37}"/>
                </a:ext>
              </a:extLst>
            </p:cNvPr>
            <p:cNvSpPr>
              <a:spLocks noChangeArrowheads="1"/>
            </p:cNvSpPr>
            <p:nvPr/>
          </p:nvSpPr>
          <p:spPr bwMode="blackWhite">
            <a:xfrm>
              <a:off x="4630"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a:solidFill>
                    <a:schemeClr val="bg1"/>
                  </a:solidFill>
                  <a:effectLst>
                    <a:outerShdw blurRad="38100" dist="38100" dir="2700000" algn="tl">
                      <a:srgbClr val="000000"/>
                    </a:outerShdw>
                  </a:effectLst>
                  <a:latin typeface="Arial" panose="020B0604020202020204" pitchFamily="34" charset="0"/>
                </a:rPr>
                <a:t>Performance</a:t>
              </a:r>
              <a:br>
                <a:rPr lang="en-US" altLang="en-US" sz="1700" b="1">
                  <a:solidFill>
                    <a:schemeClr val="bg1"/>
                  </a:solidFill>
                  <a:effectLst>
                    <a:outerShdw blurRad="38100" dist="38100" dir="2700000" algn="tl">
                      <a:srgbClr val="000000"/>
                    </a:outerShdw>
                  </a:effectLst>
                  <a:latin typeface="Arial" panose="020B0604020202020204" pitchFamily="34" charset="0"/>
                </a:rPr>
              </a:br>
              <a:r>
                <a:rPr lang="en-US" altLang="en-US" sz="1700" b="1">
                  <a:solidFill>
                    <a:schemeClr val="bg1"/>
                  </a:solidFill>
                  <a:effectLst>
                    <a:outerShdw blurRad="38100" dist="38100" dir="2700000" algn="tl">
                      <a:srgbClr val="000000"/>
                    </a:outerShdw>
                  </a:effectLst>
                  <a:latin typeface="Arial" panose="020B0604020202020204" pitchFamily="34" charset="0"/>
                </a:rPr>
                <a:t>and</a:t>
              </a:r>
              <a:br>
                <a:rPr lang="en-US" altLang="en-US" sz="1700" b="1">
                  <a:solidFill>
                    <a:schemeClr val="bg1"/>
                  </a:solidFill>
                  <a:effectLst>
                    <a:outerShdw blurRad="38100" dist="38100" dir="2700000" algn="tl">
                      <a:srgbClr val="000000"/>
                    </a:outerShdw>
                  </a:effectLst>
                  <a:latin typeface="Arial" panose="020B0604020202020204" pitchFamily="34" charset="0"/>
                </a:rPr>
              </a:br>
              <a:r>
                <a:rPr lang="en-US" altLang="en-US" sz="1700" b="1">
                  <a:solidFill>
                    <a:schemeClr val="bg1"/>
                  </a:solidFill>
                  <a:effectLst>
                    <a:outerShdw blurRad="38100" dist="38100" dir="2700000" algn="tl">
                      <a:srgbClr val="000000"/>
                    </a:outerShdw>
                  </a:effectLst>
                  <a:latin typeface="Arial" panose="020B0604020202020204" pitchFamily="34" charset="0"/>
                </a:rPr>
                <a:t>Productivity</a:t>
              </a:r>
            </a:p>
          </p:txBody>
        </p:sp>
      </p:grpSp>
      <p:pic>
        <p:nvPicPr>
          <p:cNvPr id="2050" name="Picture 2" descr="Hired New Job Sticker - Hired New Job Employed - Discover &amp; Share GIFs">
            <a:extLst>
              <a:ext uri="{FF2B5EF4-FFF2-40B4-BE49-F238E27FC236}">
                <a16:creationId xmlns:a16="http://schemas.microsoft.com/office/drawing/2014/main" id="{9D1C4FD2-0D97-45EB-996E-2BF0754D3CD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97596" y="350332"/>
            <a:ext cx="2168145" cy="198964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660D32FD-164B-9E6B-042A-E0D3E1B2C105}"/>
              </a:ext>
            </a:extLst>
          </p:cNvPr>
          <p:cNvSpPr>
            <a:spLocks noChangeArrowheads="1"/>
          </p:cNvSpPr>
          <p:nvPr/>
        </p:nvSpPr>
        <p:spPr bwMode="auto">
          <a:xfrm>
            <a:off x="4832242" y="5686057"/>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9-7</a:t>
            </a:r>
          </a:p>
        </p:txBody>
      </p:sp>
    </p:spTree>
  </p:cSld>
  <p:clrMapOvr>
    <a:masterClrMapping/>
  </p:clrMapOvr>
  <mc:AlternateContent xmlns:mc="http://schemas.openxmlformats.org/markup-compatibility/2006" xmlns:p14="http://schemas.microsoft.com/office/powerpoint/2010/main">
    <mc:Choice Requires="p14">
      <p:transition spd="slow" p14:dur="2000" advTm="167862"/>
    </mc:Choice>
    <mc:Fallback xmlns="">
      <p:transition spd="slow" advTm="1678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81956"/>
                                        </p:tgtEl>
                                        <p:attrNameLst>
                                          <p:attrName>style.visibility</p:attrName>
                                        </p:attrNameLst>
                                      </p:cBhvr>
                                      <p:to>
                                        <p:strVal val="visible"/>
                                      </p:to>
                                    </p:set>
                                    <p:animEffect transition="in" filter="box(out)">
                                      <p:cBhvr>
                                        <p:cTn id="7" dur="500"/>
                                        <p:tgtEl>
                                          <p:spTgt spid="381956"/>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381963"/>
                                        </p:tgtEl>
                                        <p:attrNameLst>
                                          <p:attrName>style.visibility</p:attrName>
                                        </p:attrNameLst>
                                      </p:cBhvr>
                                      <p:to>
                                        <p:strVal val="visible"/>
                                      </p:to>
                                    </p:set>
                                    <p:anim calcmode="lin" valueType="num">
                                      <p:cBhvr additive="base">
                                        <p:cTn id="11" dur="500"/>
                                        <p:tgtEl>
                                          <p:spTgt spid="381963"/>
                                        </p:tgtEl>
                                        <p:attrNameLst>
                                          <p:attrName>ppt_y</p:attrName>
                                        </p:attrNameLst>
                                      </p:cBhvr>
                                      <p:tavLst>
                                        <p:tav tm="0">
                                          <p:val>
                                            <p:strVal val="#ppt_y-#ppt_h*1.125000"/>
                                          </p:val>
                                        </p:tav>
                                        <p:tav tm="100000">
                                          <p:val>
                                            <p:strVal val="#ppt_y"/>
                                          </p:val>
                                        </p:tav>
                                      </p:tavLst>
                                    </p:anim>
                                    <p:animEffect transition="in" filter="wipe(down)">
                                      <p:cBhvr>
                                        <p:cTn id="12" dur="500"/>
                                        <p:tgtEl>
                                          <p:spTgt spid="381963"/>
                                        </p:tgtEl>
                                      </p:cBhvr>
                                    </p:animEffect>
                                  </p:childTnLst>
                                </p:cTn>
                              </p:par>
                            </p:childTnLst>
                          </p:cTn>
                        </p:par>
                        <p:par>
                          <p:cTn id="13" fill="hold">
                            <p:stCondLst>
                              <p:cond delay="1000"/>
                            </p:stCondLst>
                            <p:childTnLst>
                              <p:par>
                                <p:cTn id="14" presetID="17" presetClass="entr" presetSubtype="10" fill="hold" nodeType="afterEffect">
                                  <p:stCondLst>
                                    <p:cond delay="0"/>
                                  </p:stCondLst>
                                  <p:childTnLst>
                                    <p:set>
                                      <p:cBhvr>
                                        <p:cTn id="15" dur="1" fill="hold">
                                          <p:stCondLst>
                                            <p:cond delay="0"/>
                                          </p:stCondLst>
                                        </p:cTn>
                                        <p:tgtEl>
                                          <p:spTgt spid="381957"/>
                                        </p:tgtEl>
                                        <p:attrNameLst>
                                          <p:attrName>style.visibility</p:attrName>
                                        </p:attrNameLst>
                                      </p:cBhvr>
                                      <p:to>
                                        <p:strVal val="visible"/>
                                      </p:to>
                                    </p:set>
                                    <p:anim calcmode="lin" valueType="num">
                                      <p:cBhvr>
                                        <p:cTn id="16" dur="500" fill="hold"/>
                                        <p:tgtEl>
                                          <p:spTgt spid="381957"/>
                                        </p:tgtEl>
                                        <p:attrNameLst>
                                          <p:attrName>ppt_w</p:attrName>
                                        </p:attrNameLst>
                                      </p:cBhvr>
                                      <p:tavLst>
                                        <p:tav tm="0">
                                          <p:val>
                                            <p:fltVal val="0"/>
                                          </p:val>
                                        </p:tav>
                                        <p:tav tm="100000">
                                          <p:val>
                                            <p:strVal val="#ppt_w"/>
                                          </p:val>
                                        </p:tav>
                                      </p:tavLst>
                                    </p:anim>
                                    <p:anim calcmode="lin" valueType="num">
                                      <p:cBhvr>
                                        <p:cTn id="17" dur="500" fill="hold"/>
                                        <p:tgtEl>
                                          <p:spTgt spid="381957"/>
                                        </p:tgtEl>
                                        <p:attrNameLst>
                                          <p:attrName>ppt_h</p:attrName>
                                        </p:attrNameLst>
                                      </p:cBhvr>
                                      <p:tavLst>
                                        <p:tav tm="0">
                                          <p:val>
                                            <p:strVal val="#ppt_h"/>
                                          </p:val>
                                        </p:tav>
                                        <p:tav tm="100000">
                                          <p:val>
                                            <p:strVal val="#ppt_h"/>
                                          </p:val>
                                        </p:tav>
                                      </p:tavLst>
                                    </p:anim>
                                  </p:childTnLst>
                                </p:cTn>
                              </p:par>
                            </p:childTnLst>
                          </p:cTn>
                        </p:par>
                        <p:par>
                          <p:cTn id="18" fill="hold">
                            <p:stCondLst>
                              <p:cond delay="1500"/>
                            </p:stCondLst>
                            <p:childTnLst>
                              <p:par>
                                <p:cTn id="19" presetID="12" presetClass="entr" presetSubtype="1" fill="hold" nodeType="afterEffect">
                                  <p:stCondLst>
                                    <p:cond delay="0"/>
                                  </p:stCondLst>
                                  <p:childTnLst>
                                    <p:set>
                                      <p:cBhvr>
                                        <p:cTn id="20" dur="1" fill="hold">
                                          <p:stCondLst>
                                            <p:cond delay="0"/>
                                          </p:stCondLst>
                                        </p:cTn>
                                        <p:tgtEl>
                                          <p:spTgt spid="381964"/>
                                        </p:tgtEl>
                                        <p:attrNameLst>
                                          <p:attrName>style.visibility</p:attrName>
                                        </p:attrNameLst>
                                      </p:cBhvr>
                                      <p:to>
                                        <p:strVal val="visible"/>
                                      </p:to>
                                    </p:set>
                                    <p:anim calcmode="lin" valueType="num">
                                      <p:cBhvr additive="base">
                                        <p:cTn id="21" dur="500"/>
                                        <p:tgtEl>
                                          <p:spTgt spid="381964"/>
                                        </p:tgtEl>
                                        <p:attrNameLst>
                                          <p:attrName>ppt_y</p:attrName>
                                        </p:attrNameLst>
                                      </p:cBhvr>
                                      <p:tavLst>
                                        <p:tav tm="0">
                                          <p:val>
                                            <p:strVal val="#ppt_y-#ppt_h*1.125000"/>
                                          </p:val>
                                        </p:tav>
                                        <p:tav tm="100000">
                                          <p:val>
                                            <p:strVal val="#ppt_y"/>
                                          </p:val>
                                        </p:tav>
                                      </p:tavLst>
                                    </p:anim>
                                    <p:animEffect transition="in" filter="wipe(down)">
                                      <p:cBhvr>
                                        <p:cTn id="22" dur="500"/>
                                        <p:tgtEl>
                                          <p:spTgt spid="381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956" grpId="0" animBg="1" autoUpdateAnimBg="0"/>
      <p:bldP spid="381963" grpId="0" animBg="1"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AutoShape 2">
            <a:extLst>
              <a:ext uri="{FF2B5EF4-FFF2-40B4-BE49-F238E27FC236}">
                <a16:creationId xmlns:a16="http://schemas.microsoft.com/office/drawing/2014/main" id="{2375CB7E-E431-4B8C-B123-EA66BE8B63E5}"/>
              </a:ext>
            </a:extLst>
          </p:cNvPr>
          <p:cNvSpPr>
            <a:spLocks noGrp="1" noChangeArrowheads="1"/>
          </p:cNvSpPr>
          <p:nvPr>
            <p:ph type="title"/>
          </p:nvPr>
        </p:nvSpPr>
        <p:spPr>
          <a:xfrm>
            <a:off x="1847850" y="601664"/>
            <a:ext cx="7704138" cy="439737"/>
          </a:xfrm>
        </p:spPr>
        <p:txBody>
          <a:bodyPr>
            <a:noAutofit/>
          </a:bodyPr>
          <a:lstStyle/>
          <a:p>
            <a:pPr algn="ctr" eaLnBrk="1" hangingPunct="1"/>
            <a:r>
              <a:rPr lang="en-US" altLang="en-US" sz="2800" b="1" dirty="0">
                <a:latin typeface="Times New Roman" panose="02020603050405020304" pitchFamily="18" charset="0"/>
                <a:cs typeface="Times New Roman" panose="02020603050405020304" pitchFamily="18" charset="0"/>
              </a:rPr>
              <a:t>Effective New Employee Orientation</a:t>
            </a:r>
          </a:p>
        </p:txBody>
      </p:sp>
      <p:sp>
        <p:nvSpPr>
          <p:cNvPr id="384012" name="Rectangle 12">
            <a:extLst>
              <a:ext uri="{FF2B5EF4-FFF2-40B4-BE49-F238E27FC236}">
                <a16:creationId xmlns:a16="http://schemas.microsoft.com/office/drawing/2014/main" id="{58C1BDDF-95F2-4883-9563-4764C35FDDE8}"/>
              </a:ext>
            </a:extLst>
          </p:cNvPr>
          <p:cNvSpPr>
            <a:spLocks noChangeArrowheads="1"/>
          </p:cNvSpPr>
          <p:nvPr/>
        </p:nvSpPr>
        <p:spPr bwMode="blackWhite">
          <a:xfrm>
            <a:off x="3962400" y="13716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Prepare New Employee</a:t>
            </a:r>
          </a:p>
        </p:txBody>
      </p:sp>
      <p:sp>
        <p:nvSpPr>
          <p:cNvPr id="384013" name="Rectangle 13">
            <a:extLst>
              <a:ext uri="{FF2B5EF4-FFF2-40B4-BE49-F238E27FC236}">
                <a16:creationId xmlns:a16="http://schemas.microsoft.com/office/drawing/2014/main" id="{CD0CCA81-3BBB-4ECC-911B-0CA737E53AC1}"/>
              </a:ext>
            </a:extLst>
          </p:cNvPr>
          <p:cNvSpPr>
            <a:spLocks noChangeArrowheads="1"/>
          </p:cNvSpPr>
          <p:nvPr/>
        </p:nvSpPr>
        <p:spPr bwMode="blackWhite">
          <a:xfrm>
            <a:off x="3962400" y="20574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Consider “buddy” mentors</a:t>
            </a:r>
          </a:p>
        </p:txBody>
      </p:sp>
      <p:sp>
        <p:nvSpPr>
          <p:cNvPr id="384014" name="Rectangle 14">
            <a:extLst>
              <a:ext uri="{FF2B5EF4-FFF2-40B4-BE49-F238E27FC236}">
                <a16:creationId xmlns:a16="http://schemas.microsoft.com/office/drawing/2014/main" id="{F8C85A18-0EF8-4542-8D67-CBE807B0DDF4}"/>
              </a:ext>
            </a:extLst>
          </p:cNvPr>
          <p:cNvSpPr>
            <a:spLocks noChangeArrowheads="1"/>
          </p:cNvSpPr>
          <p:nvPr/>
        </p:nvSpPr>
        <p:spPr bwMode="blackWhite">
          <a:xfrm>
            <a:off x="3962400" y="27432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Use an orientation checklist</a:t>
            </a:r>
          </a:p>
        </p:txBody>
      </p:sp>
      <p:sp>
        <p:nvSpPr>
          <p:cNvPr id="384015" name="Rectangle 15">
            <a:extLst>
              <a:ext uri="{FF2B5EF4-FFF2-40B4-BE49-F238E27FC236}">
                <a16:creationId xmlns:a16="http://schemas.microsoft.com/office/drawing/2014/main" id="{B1FD7A74-96AE-45A6-ACE8-7BC116BB9DEC}"/>
              </a:ext>
            </a:extLst>
          </p:cNvPr>
          <p:cNvSpPr>
            <a:spLocks noChangeArrowheads="1"/>
          </p:cNvSpPr>
          <p:nvPr/>
        </p:nvSpPr>
        <p:spPr bwMode="blackWhite">
          <a:xfrm>
            <a:off x="3962400" y="34290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Cover needed information</a:t>
            </a:r>
          </a:p>
        </p:txBody>
      </p:sp>
      <p:sp>
        <p:nvSpPr>
          <p:cNvPr id="384016" name="Rectangle 16">
            <a:extLst>
              <a:ext uri="{FF2B5EF4-FFF2-40B4-BE49-F238E27FC236}">
                <a16:creationId xmlns:a16="http://schemas.microsoft.com/office/drawing/2014/main" id="{0D63BD29-1BD2-4541-8946-90E6059E075D}"/>
              </a:ext>
            </a:extLst>
          </p:cNvPr>
          <p:cNvSpPr>
            <a:spLocks noChangeArrowheads="1"/>
          </p:cNvSpPr>
          <p:nvPr/>
        </p:nvSpPr>
        <p:spPr bwMode="blackWhite">
          <a:xfrm>
            <a:off x="3962400" y="41148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Present information effectively</a:t>
            </a:r>
          </a:p>
        </p:txBody>
      </p:sp>
      <p:sp>
        <p:nvSpPr>
          <p:cNvPr id="384017" name="Rectangle 17">
            <a:extLst>
              <a:ext uri="{FF2B5EF4-FFF2-40B4-BE49-F238E27FC236}">
                <a16:creationId xmlns:a16="http://schemas.microsoft.com/office/drawing/2014/main" id="{65EBE7FA-819D-4257-9D83-A9FF6CD6EAC7}"/>
              </a:ext>
            </a:extLst>
          </p:cNvPr>
          <p:cNvSpPr>
            <a:spLocks noChangeArrowheads="1"/>
          </p:cNvSpPr>
          <p:nvPr/>
        </p:nvSpPr>
        <p:spPr bwMode="blackWhite">
          <a:xfrm>
            <a:off x="3962400" y="47879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Avoid information overload</a:t>
            </a:r>
          </a:p>
        </p:txBody>
      </p:sp>
      <p:sp>
        <p:nvSpPr>
          <p:cNvPr id="384018" name="Rectangle 18">
            <a:extLst>
              <a:ext uri="{FF2B5EF4-FFF2-40B4-BE49-F238E27FC236}">
                <a16:creationId xmlns:a16="http://schemas.microsoft.com/office/drawing/2014/main" id="{A6A518E8-A2FE-4B10-8A10-204909D4D2AB}"/>
              </a:ext>
            </a:extLst>
          </p:cNvPr>
          <p:cNvSpPr>
            <a:spLocks noChangeArrowheads="1"/>
          </p:cNvSpPr>
          <p:nvPr/>
        </p:nvSpPr>
        <p:spPr bwMode="blackWhite">
          <a:xfrm>
            <a:off x="3962400" y="54356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Evaluation and follow-up</a:t>
            </a:r>
          </a:p>
        </p:txBody>
      </p:sp>
      <p:sp>
        <p:nvSpPr>
          <p:cNvPr id="384019" name="Line 19">
            <a:extLst>
              <a:ext uri="{FF2B5EF4-FFF2-40B4-BE49-F238E27FC236}">
                <a16:creationId xmlns:a16="http://schemas.microsoft.com/office/drawing/2014/main" id="{6F83ED8C-C93F-4938-9593-4B7B159FD12E}"/>
              </a:ext>
            </a:extLst>
          </p:cNvPr>
          <p:cNvSpPr>
            <a:spLocks noChangeShapeType="1"/>
          </p:cNvSpPr>
          <p:nvPr/>
        </p:nvSpPr>
        <p:spPr bwMode="blackWhite">
          <a:xfrm>
            <a:off x="6096000" y="18494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0" name="Line 20">
            <a:extLst>
              <a:ext uri="{FF2B5EF4-FFF2-40B4-BE49-F238E27FC236}">
                <a16:creationId xmlns:a16="http://schemas.microsoft.com/office/drawing/2014/main" id="{94192F87-ED2A-4A2B-9E07-607FE46D66C1}"/>
              </a:ext>
            </a:extLst>
          </p:cNvPr>
          <p:cNvSpPr>
            <a:spLocks noChangeShapeType="1"/>
          </p:cNvSpPr>
          <p:nvPr/>
        </p:nvSpPr>
        <p:spPr bwMode="blackWhite">
          <a:xfrm>
            <a:off x="6096000" y="25352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1" name="Line 21">
            <a:extLst>
              <a:ext uri="{FF2B5EF4-FFF2-40B4-BE49-F238E27FC236}">
                <a16:creationId xmlns:a16="http://schemas.microsoft.com/office/drawing/2014/main" id="{D0100E77-FA36-4AB1-AB2F-4C5AE1A09E3F}"/>
              </a:ext>
            </a:extLst>
          </p:cNvPr>
          <p:cNvSpPr>
            <a:spLocks noChangeShapeType="1"/>
          </p:cNvSpPr>
          <p:nvPr/>
        </p:nvSpPr>
        <p:spPr bwMode="blackWhite">
          <a:xfrm>
            <a:off x="6096000" y="32083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2" name="Line 22">
            <a:extLst>
              <a:ext uri="{FF2B5EF4-FFF2-40B4-BE49-F238E27FC236}">
                <a16:creationId xmlns:a16="http://schemas.microsoft.com/office/drawing/2014/main" id="{4D068E91-E63E-43E8-B08A-EE3A2A3FE251}"/>
              </a:ext>
            </a:extLst>
          </p:cNvPr>
          <p:cNvSpPr>
            <a:spLocks noChangeShapeType="1"/>
          </p:cNvSpPr>
          <p:nvPr/>
        </p:nvSpPr>
        <p:spPr bwMode="blackWhite">
          <a:xfrm>
            <a:off x="6096000" y="38941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3" name="Line 23">
            <a:extLst>
              <a:ext uri="{FF2B5EF4-FFF2-40B4-BE49-F238E27FC236}">
                <a16:creationId xmlns:a16="http://schemas.microsoft.com/office/drawing/2014/main" id="{92D63A6B-A6B1-46DE-B70E-BDB1D8068381}"/>
              </a:ext>
            </a:extLst>
          </p:cNvPr>
          <p:cNvSpPr>
            <a:spLocks noChangeShapeType="1"/>
          </p:cNvSpPr>
          <p:nvPr/>
        </p:nvSpPr>
        <p:spPr bwMode="blackWhite">
          <a:xfrm>
            <a:off x="6096000" y="45926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4" name="Line 24">
            <a:extLst>
              <a:ext uri="{FF2B5EF4-FFF2-40B4-BE49-F238E27FC236}">
                <a16:creationId xmlns:a16="http://schemas.microsoft.com/office/drawing/2014/main" id="{ACE41F02-764C-493A-82A7-083F1DCC9324}"/>
              </a:ext>
            </a:extLst>
          </p:cNvPr>
          <p:cNvSpPr>
            <a:spLocks noChangeShapeType="1"/>
          </p:cNvSpPr>
          <p:nvPr/>
        </p:nvSpPr>
        <p:spPr bwMode="blackWhite">
          <a:xfrm>
            <a:off x="6096000" y="52530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15933"/>
    </mc:Choice>
    <mc:Fallback xmlns="">
      <p:transition spd="slow" advTm="11593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84012"/>
                                        </p:tgtEl>
                                        <p:attrNameLst>
                                          <p:attrName>style.visibility</p:attrName>
                                        </p:attrNameLst>
                                      </p:cBhvr>
                                      <p:to>
                                        <p:strVal val="visible"/>
                                      </p:to>
                                    </p:set>
                                    <p:animEffect transition="in" filter="wipe(up)">
                                      <p:cBhvr>
                                        <p:cTn id="7" dur="500"/>
                                        <p:tgtEl>
                                          <p:spTgt spid="384012"/>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84019"/>
                                        </p:tgtEl>
                                        <p:attrNameLst>
                                          <p:attrName>style.visibility</p:attrName>
                                        </p:attrNameLst>
                                      </p:cBhvr>
                                      <p:to>
                                        <p:strVal val="visible"/>
                                      </p:to>
                                    </p:set>
                                    <p:animEffect transition="in" filter="wipe(up)">
                                      <p:cBhvr>
                                        <p:cTn id="11" dur="500"/>
                                        <p:tgtEl>
                                          <p:spTgt spid="384019"/>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84013"/>
                                        </p:tgtEl>
                                        <p:attrNameLst>
                                          <p:attrName>style.visibility</p:attrName>
                                        </p:attrNameLst>
                                      </p:cBhvr>
                                      <p:to>
                                        <p:strVal val="visible"/>
                                      </p:to>
                                    </p:set>
                                    <p:animEffect transition="in" filter="wipe(up)">
                                      <p:cBhvr>
                                        <p:cTn id="15" dur="500"/>
                                        <p:tgtEl>
                                          <p:spTgt spid="384013"/>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384020"/>
                                        </p:tgtEl>
                                        <p:attrNameLst>
                                          <p:attrName>style.visibility</p:attrName>
                                        </p:attrNameLst>
                                      </p:cBhvr>
                                      <p:to>
                                        <p:strVal val="visible"/>
                                      </p:to>
                                    </p:set>
                                    <p:animEffect transition="in" filter="wipe(up)">
                                      <p:cBhvr>
                                        <p:cTn id="19" dur="500"/>
                                        <p:tgtEl>
                                          <p:spTgt spid="384020"/>
                                        </p:tgtEl>
                                      </p:cBhvr>
                                    </p:animEffect>
                                  </p:childTnLst>
                                </p:cTn>
                              </p:par>
                            </p:childTnLst>
                          </p:cTn>
                        </p:par>
                        <p:par>
                          <p:cTn id="20" fill="hold" nodeType="afterGroup">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84014"/>
                                        </p:tgtEl>
                                        <p:attrNameLst>
                                          <p:attrName>style.visibility</p:attrName>
                                        </p:attrNameLst>
                                      </p:cBhvr>
                                      <p:to>
                                        <p:strVal val="visible"/>
                                      </p:to>
                                    </p:set>
                                    <p:animEffect transition="in" filter="wipe(up)">
                                      <p:cBhvr>
                                        <p:cTn id="23" dur="500"/>
                                        <p:tgtEl>
                                          <p:spTgt spid="384014"/>
                                        </p:tgtEl>
                                      </p:cBhvr>
                                    </p:animEffect>
                                  </p:childTnLst>
                                </p:cTn>
                              </p:par>
                            </p:childTnLst>
                          </p:cTn>
                        </p:par>
                        <p:par>
                          <p:cTn id="24" fill="hold" nodeType="afterGroup">
                            <p:stCondLst>
                              <p:cond delay="2500"/>
                            </p:stCondLst>
                            <p:childTnLst>
                              <p:par>
                                <p:cTn id="25" presetID="22" presetClass="entr" presetSubtype="1" fill="hold" nodeType="afterEffect">
                                  <p:stCondLst>
                                    <p:cond delay="0"/>
                                  </p:stCondLst>
                                  <p:childTnLst>
                                    <p:set>
                                      <p:cBhvr>
                                        <p:cTn id="26" dur="1" fill="hold">
                                          <p:stCondLst>
                                            <p:cond delay="0"/>
                                          </p:stCondLst>
                                        </p:cTn>
                                        <p:tgtEl>
                                          <p:spTgt spid="384021"/>
                                        </p:tgtEl>
                                        <p:attrNameLst>
                                          <p:attrName>style.visibility</p:attrName>
                                        </p:attrNameLst>
                                      </p:cBhvr>
                                      <p:to>
                                        <p:strVal val="visible"/>
                                      </p:to>
                                    </p:set>
                                    <p:animEffect transition="in" filter="wipe(up)">
                                      <p:cBhvr>
                                        <p:cTn id="27" dur="500"/>
                                        <p:tgtEl>
                                          <p:spTgt spid="384021"/>
                                        </p:tgtEl>
                                      </p:cBhvr>
                                    </p:animEffect>
                                  </p:childTnLst>
                                </p:cTn>
                              </p:par>
                            </p:childTnLst>
                          </p:cTn>
                        </p:par>
                        <p:par>
                          <p:cTn id="28" fill="hold" nodeType="afterGroup">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384015"/>
                                        </p:tgtEl>
                                        <p:attrNameLst>
                                          <p:attrName>style.visibility</p:attrName>
                                        </p:attrNameLst>
                                      </p:cBhvr>
                                      <p:to>
                                        <p:strVal val="visible"/>
                                      </p:to>
                                    </p:set>
                                    <p:animEffect transition="in" filter="wipe(up)">
                                      <p:cBhvr>
                                        <p:cTn id="31" dur="500"/>
                                        <p:tgtEl>
                                          <p:spTgt spid="384015"/>
                                        </p:tgtEl>
                                      </p:cBhvr>
                                    </p:animEffect>
                                  </p:childTnLst>
                                </p:cTn>
                              </p:par>
                            </p:childTnLst>
                          </p:cTn>
                        </p:par>
                        <p:par>
                          <p:cTn id="32" fill="hold" nodeType="afterGroup">
                            <p:stCondLst>
                              <p:cond delay="3500"/>
                            </p:stCondLst>
                            <p:childTnLst>
                              <p:par>
                                <p:cTn id="33" presetID="22" presetClass="entr" presetSubtype="1" fill="hold" nodeType="afterEffect">
                                  <p:stCondLst>
                                    <p:cond delay="0"/>
                                  </p:stCondLst>
                                  <p:childTnLst>
                                    <p:set>
                                      <p:cBhvr>
                                        <p:cTn id="34" dur="1" fill="hold">
                                          <p:stCondLst>
                                            <p:cond delay="0"/>
                                          </p:stCondLst>
                                        </p:cTn>
                                        <p:tgtEl>
                                          <p:spTgt spid="384022"/>
                                        </p:tgtEl>
                                        <p:attrNameLst>
                                          <p:attrName>style.visibility</p:attrName>
                                        </p:attrNameLst>
                                      </p:cBhvr>
                                      <p:to>
                                        <p:strVal val="visible"/>
                                      </p:to>
                                    </p:set>
                                    <p:animEffect transition="in" filter="wipe(up)">
                                      <p:cBhvr>
                                        <p:cTn id="35" dur="500"/>
                                        <p:tgtEl>
                                          <p:spTgt spid="384022"/>
                                        </p:tgtEl>
                                      </p:cBhvr>
                                    </p:animEffect>
                                  </p:childTnLst>
                                </p:cTn>
                              </p:par>
                            </p:childTnLst>
                          </p:cTn>
                        </p:par>
                        <p:par>
                          <p:cTn id="36" fill="hold" nodeType="afterGroup">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384016"/>
                                        </p:tgtEl>
                                        <p:attrNameLst>
                                          <p:attrName>style.visibility</p:attrName>
                                        </p:attrNameLst>
                                      </p:cBhvr>
                                      <p:to>
                                        <p:strVal val="visible"/>
                                      </p:to>
                                    </p:set>
                                    <p:animEffect transition="in" filter="wipe(up)">
                                      <p:cBhvr>
                                        <p:cTn id="39" dur="500"/>
                                        <p:tgtEl>
                                          <p:spTgt spid="384016"/>
                                        </p:tgtEl>
                                      </p:cBhvr>
                                    </p:animEffect>
                                  </p:childTnLst>
                                </p:cTn>
                              </p:par>
                            </p:childTnLst>
                          </p:cTn>
                        </p:par>
                        <p:par>
                          <p:cTn id="40" fill="hold" nodeType="afterGroup">
                            <p:stCondLst>
                              <p:cond delay="4500"/>
                            </p:stCondLst>
                            <p:childTnLst>
                              <p:par>
                                <p:cTn id="41" presetID="22" presetClass="entr" presetSubtype="1" fill="hold" nodeType="afterEffect">
                                  <p:stCondLst>
                                    <p:cond delay="0"/>
                                  </p:stCondLst>
                                  <p:childTnLst>
                                    <p:set>
                                      <p:cBhvr>
                                        <p:cTn id="42" dur="1" fill="hold">
                                          <p:stCondLst>
                                            <p:cond delay="0"/>
                                          </p:stCondLst>
                                        </p:cTn>
                                        <p:tgtEl>
                                          <p:spTgt spid="384023"/>
                                        </p:tgtEl>
                                        <p:attrNameLst>
                                          <p:attrName>style.visibility</p:attrName>
                                        </p:attrNameLst>
                                      </p:cBhvr>
                                      <p:to>
                                        <p:strVal val="visible"/>
                                      </p:to>
                                    </p:set>
                                    <p:animEffect transition="in" filter="wipe(up)">
                                      <p:cBhvr>
                                        <p:cTn id="43" dur="500"/>
                                        <p:tgtEl>
                                          <p:spTgt spid="384023"/>
                                        </p:tgtEl>
                                      </p:cBhvr>
                                    </p:animEffect>
                                  </p:childTnLst>
                                </p:cTn>
                              </p:par>
                            </p:childTnLst>
                          </p:cTn>
                        </p:par>
                        <p:par>
                          <p:cTn id="44" fill="hold" nodeType="afterGroup">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384017"/>
                                        </p:tgtEl>
                                        <p:attrNameLst>
                                          <p:attrName>style.visibility</p:attrName>
                                        </p:attrNameLst>
                                      </p:cBhvr>
                                      <p:to>
                                        <p:strVal val="visible"/>
                                      </p:to>
                                    </p:set>
                                    <p:animEffect transition="in" filter="wipe(up)">
                                      <p:cBhvr>
                                        <p:cTn id="47" dur="500"/>
                                        <p:tgtEl>
                                          <p:spTgt spid="384017"/>
                                        </p:tgtEl>
                                      </p:cBhvr>
                                    </p:animEffect>
                                  </p:childTnLst>
                                </p:cTn>
                              </p:par>
                            </p:childTnLst>
                          </p:cTn>
                        </p:par>
                        <p:par>
                          <p:cTn id="48" fill="hold" nodeType="afterGroup">
                            <p:stCondLst>
                              <p:cond delay="5500"/>
                            </p:stCondLst>
                            <p:childTnLst>
                              <p:par>
                                <p:cTn id="49" presetID="22" presetClass="entr" presetSubtype="1" fill="hold" nodeType="afterEffect">
                                  <p:stCondLst>
                                    <p:cond delay="0"/>
                                  </p:stCondLst>
                                  <p:childTnLst>
                                    <p:set>
                                      <p:cBhvr>
                                        <p:cTn id="50" dur="1" fill="hold">
                                          <p:stCondLst>
                                            <p:cond delay="0"/>
                                          </p:stCondLst>
                                        </p:cTn>
                                        <p:tgtEl>
                                          <p:spTgt spid="384024"/>
                                        </p:tgtEl>
                                        <p:attrNameLst>
                                          <p:attrName>style.visibility</p:attrName>
                                        </p:attrNameLst>
                                      </p:cBhvr>
                                      <p:to>
                                        <p:strVal val="visible"/>
                                      </p:to>
                                    </p:set>
                                    <p:animEffect transition="in" filter="wipe(up)">
                                      <p:cBhvr>
                                        <p:cTn id="51" dur="500"/>
                                        <p:tgtEl>
                                          <p:spTgt spid="384024"/>
                                        </p:tgtEl>
                                      </p:cBhvr>
                                    </p:animEffect>
                                  </p:childTnLst>
                                </p:cTn>
                              </p:par>
                            </p:childTnLst>
                          </p:cTn>
                        </p:par>
                        <p:par>
                          <p:cTn id="52" fill="hold" nodeType="afterGroup">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384018"/>
                                        </p:tgtEl>
                                        <p:attrNameLst>
                                          <p:attrName>style.visibility</p:attrName>
                                        </p:attrNameLst>
                                      </p:cBhvr>
                                      <p:to>
                                        <p:strVal val="visible"/>
                                      </p:to>
                                    </p:set>
                                    <p:animEffect transition="in" filter="wipe(up)">
                                      <p:cBhvr>
                                        <p:cTn id="55" dur="500"/>
                                        <p:tgtEl>
                                          <p:spTgt spid="3840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4012" grpId="0" animBg="1" autoUpdateAnimBg="0"/>
      <p:bldP spid="384013" grpId="0" animBg="1" autoUpdateAnimBg="0"/>
      <p:bldP spid="384014" grpId="0" animBg="1" autoUpdateAnimBg="0"/>
      <p:bldP spid="384015" grpId="0" animBg="1" autoUpdateAnimBg="0"/>
      <p:bldP spid="384016" grpId="0" animBg="1" autoUpdateAnimBg="0"/>
      <p:bldP spid="384017" grpId="0" animBg="1" autoUpdateAnimBg="0"/>
      <p:bldP spid="384018"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E-LEARNING: ON-LINE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77C2B42-0ACF-4F38-9EF0-79FC3DE2972D}"/>
              </a:ext>
            </a:extLst>
          </p:cNvPr>
          <p:cNvSpPr txBox="1"/>
          <p:nvPr/>
        </p:nvSpPr>
        <p:spPr>
          <a:xfrm>
            <a:off x="418454" y="2076092"/>
            <a:ext cx="11156266"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use of the Internet or an organizational intranet to conduct training online.</a:t>
            </a:r>
          </a:p>
          <a:p>
            <a:endParaRPr lang="en-US" sz="2400" dirty="0">
              <a:latin typeface="Times New Roman" panose="02020603050405020304" pitchFamily="18" charset="0"/>
              <a:cs typeface="Times New Roman" panose="02020603050405020304" pitchFamily="18" charset="0"/>
            </a:endParaRPr>
          </a:p>
        </p:txBody>
      </p:sp>
      <p:graphicFrame>
        <p:nvGraphicFramePr>
          <p:cNvPr id="12" name="Diagram 11">
            <a:extLst>
              <a:ext uri="{FF2B5EF4-FFF2-40B4-BE49-F238E27FC236}">
                <a16:creationId xmlns:a16="http://schemas.microsoft.com/office/drawing/2014/main" id="{1936B6E4-541D-42C6-A93F-AE4762BB28C1}"/>
              </a:ext>
            </a:extLst>
          </p:cNvPr>
          <p:cNvGraphicFramePr/>
          <p:nvPr>
            <p:extLst>
              <p:ext uri="{D42A27DB-BD31-4B8C-83A1-F6EECF244321}">
                <p14:modId xmlns:p14="http://schemas.microsoft.com/office/powerpoint/2010/main" val="3106286437"/>
              </p:ext>
            </p:extLst>
          </p:nvPr>
        </p:nvGraphicFramePr>
        <p:xfrm>
          <a:off x="617280" y="2573329"/>
          <a:ext cx="10503438" cy="45404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76345421"/>
      </p:ext>
    </p:extLst>
  </p:cSld>
  <p:clrMapOvr>
    <a:masterClrMapping/>
  </p:clrMapOvr>
  <mc:AlternateContent xmlns:mc="http://schemas.openxmlformats.org/markup-compatibility/2006" xmlns:p14="http://schemas.microsoft.com/office/powerpoint/2010/main">
    <mc:Choice Requires="p14">
      <p:transition p14:dur="10" advTm="158498"/>
    </mc:Choice>
    <mc:Fallback xmlns="">
      <p:transition advTm="15849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2">
            <a:extLst>
              <a:ext uri="{FF2B5EF4-FFF2-40B4-BE49-F238E27FC236}">
                <a16:creationId xmlns:a16="http://schemas.microsoft.com/office/drawing/2014/main" id="{14525E4E-1F36-4D26-82DE-BE676D95D758}"/>
              </a:ext>
            </a:extLst>
          </p:cNvPr>
          <p:cNvSpPr>
            <a:spLocks noGrp="1" noChangeArrowheads="1"/>
          </p:cNvSpPr>
          <p:nvPr>
            <p:ph type="title"/>
          </p:nvPr>
        </p:nvSpPr>
        <p:spPr>
          <a:xfrm>
            <a:off x="1053886" y="652465"/>
            <a:ext cx="9624446" cy="1325562"/>
          </a:xfrm>
        </p:spPr>
        <p:txBody>
          <a:bodyPr>
            <a:noAutofit/>
          </a:bodyPr>
          <a:lstStyle/>
          <a:p>
            <a:pPr algn="ctr" eaLnBrk="1" hangingPunct="1"/>
            <a:r>
              <a:rPr lang="en-US" altLang="en-US" sz="2800" b="1" dirty="0">
                <a:latin typeface="Times New Roman" panose="02020603050405020304" pitchFamily="18" charset="0"/>
                <a:cs typeface="Times New Roman" panose="02020603050405020304" pitchFamily="18" charset="0"/>
              </a:rPr>
              <a:t>Advantages and Disadvantages of E-learning</a:t>
            </a:r>
          </a:p>
        </p:txBody>
      </p:sp>
      <p:sp>
        <p:nvSpPr>
          <p:cNvPr id="63492" name="Rectangle 5">
            <a:extLst>
              <a:ext uri="{FF2B5EF4-FFF2-40B4-BE49-F238E27FC236}">
                <a16:creationId xmlns:a16="http://schemas.microsoft.com/office/drawing/2014/main" id="{1A92C625-EEB1-4C69-88F2-681111B6D6FA}"/>
              </a:ext>
            </a:extLst>
          </p:cNvPr>
          <p:cNvSpPr>
            <a:spLocks noChangeArrowheads="1"/>
          </p:cNvSpPr>
          <p:nvPr/>
        </p:nvSpPr>
        <p:spPr bwMode="auto">
          <a:xfrm>
            <a:off x="3881739" y="6337300"/>
            <a:ext cx="5030787" cy="1524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000" dirty="0">
                <a:latin typeface="Arial" panose="020B0604020202020204" pitchFamily="34" charset="0"/>
              </a:rPr>
              <a:t>Source: Developed by Lisa A. Burke. May not be reproduced without permission.</a:t>
            </a:r>
          </a:p>
        </p:txBody>
      </p:sp>
      <p:pic>
        <p:nvPicPr>
          <p:cNvPr id="63493" name="Picture 6" descr="C:\My Documents\PowerPoint Files\Books\South-Western\HRM10e\HRM10e GIFS\09-10.gif">
            <a:extLst>
              <a:ext uri="{FF2B5EF4-FFF2-40B4-BE49-F238E27FC236}">
                <a16:creationId xmlns:a16="http://schemas.microsoft.com/office/drawing/2014/main" id="{4E8F3847-0223-4BA2-A1C5-1EED6C7CB1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1309" y="1678048"/>
            <a:ext cx="8229600" cy="4354452"/>
          </a:xfrm>
          <a:prstGeom prst="rect">
            <a:avLst/>
          </a:prstGeom>
          <a:noFill/>
          <a:ln w="3810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43385"/>
    </mc:Choice>
    <mc:Fallback xmlns="">
      <p:transition spd="slow" advTm="14338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40404" y="1983658"/>
            <a:ext cx="9032321"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Criteria for adopting e-learning:</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Sufficient top management support and funding</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Accepting the idea of decentralized and individualized training</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Current training methods not meeting needs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Computer literacy and access to computers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Time and travel cost concerns for trainees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number and self-motivation of trainees</a:t>
            </a:r>
          </a:p>
        </p:txBody>
      </p:sp>
      <p:sp>
        <p:nvSpPr>
          <p:cNvPr id="8" name="TextBox 7">
            <a:extLst>
              <a:ext uri="{FF2B5EF4-FFF2-40B4-BE49-F238E27FC236}">
                <a16:creationId xmlns:a16="http://schemas.microsoft.com/office/drawing/2014/main" id="{3F78AA6E-AD00-47C1-B9E7-B81733ED995B}"/>
              </a:ext>
            </a:extLst>
          </p:cNvPr>
          <p:cNvSpPr txBox="1"/>
          <p:nvPr/>
        </p:nvSpPr>
        <p:spPr>
          <a:xfrm>
            <a:off x="3253978" y="740614"/>
            <a:ext cx="51184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Developing E-Learning</a:t>
            </a:r>
          </a:p>
        </p:txBody>
      </p:sp>
    </p:spTree>
    <p:extLst>
      <p:ext uri="{BB962C8B-B14F-4D97-AF65-F5344CB8AC3E}">
        <p14:creationId xmlns:p14="http://schemas.microsoft.com/office/powerpoint/2010/main" val="1897779135"/>
      </p:ext>
    </p:extLst>
  </p:cSld>
  <p:clrMapOvr>
    <a:masterClrMapping/>
  </p:clrMapOvr>
  <mc:AlternateContent xmlns:mc="http://schemas.openxmlformats.org/markup-compatibility/2006" xmlns:p14="http://schemas.microsoft.com/office/powerpoint/2010/main">
    <mc:Choice Requires="p14">
      <p:transition spd="slow" p14:dur="2000" advTm="130465"/>
    </mc:Choice>
    <mc:Fallback xmlns="">
      <p:transition spd="slow" advTm="13046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1E7DD-53DE-43D1-831C-78F4AD609E7B}"/>
              </a:ext>
            </a:extLst>
          </p:cNvPr>
          <p:cNvSpPr>
            <a:spLocks noGrp="1"/>
          </p:cNvSpPr>
          <p:nvPr>
            <p:ph type="title"/>
          </p:nvPr>
        </p:nvSpPr>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LEVELS OF TRAINING EVALUATION</a:t>
            </a:r>
            <a:endParaRPr lang="en-CA" sz="2800" dirty="0"/>
          </a:p>
        </p:txBody>
      </p:sp>
      <p:pic>
        <p:nvPicPr>
          <p:cNvPr id="4" name="Picture 6" descr="C:\My Documents\PowerPoint Files\Books\South-Western\HRM10e\HRM10e GIFS\09-11.gif">
            <a:extLst>
              <a:ext uri="{FF2B5EF4-FFF2-40B4-BE49-F238E27FC236}">
                <a16:creationId xmlns:a16="http://schemas.microsoft.com/office/drawing/2014/main" id="{95B192F5-507D-4DCB-AC86-6FE9DDEA38D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176" y="1549832"/>
            <a:ext cx="5499345" cy="4367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FD961F5D-7BA5-4430-A6B9-DBEDE4D2DB96}"/>
              </a:ext>
            </a:extLst>
          </p:cNvPr>
          <p:cNvSpPr txBox="1"/>
          <p:nvPr/>
        </p:nvSpPr>
        <p:spPr>
          <a:xfrm>
            <a:off x="5810522" y="5034527"/>
            <a:ext cx="6291831" cy="923330"/>
          </a:xfrm>
          <a:prstGeom prst="rect">
            <a:avLst/>
          </a:prstGeom>
          <a:solidFill>
            <a:schemeClr val="accent2">
              <a:lumMod val="60000"/>
              <a:lumOff val="40000"/>
            </a:schemeClr>
          </a:solidFill>
        </p:spPr>
        <p:txBody>
          <a:bodyPr wrap="square">
            <a:spAutoFit/>
          </a:bodyPr>
          <a:lstStyle/>
          <a:p>
            <a:r>
              <a:rPr lang="en-US" sz="1800" b="1" dirty="0">
                <a:solidFill>
                  <a:srgbClr val="C00000"/>
                </a:solidFill>
                <a:latin typeface="Times New Roman" panose="02020603050405020304" pitchFamily="18" charset="0"/>
                <a:cs typeface="Times New Roman" panose="02020603050405020304" pitchFamily="18" charset="0"/>
              </a:rPr>
              <a:t>Reaction</a:t>
            </a:r>
            <a:r>
              <a:rPr lang="en-US" sz="1800" dirty="0">
                <a:latin typeface="Times New Roman" panose="02020603050405020304" pitchFamily="18" charset="0"/>
                <a:cs typeface="Times New Roman" panose="02020603050405020304" pitchFamily="18" charset="0"/>
              </a:rPr>
              <a:t> Organizations evaluate the reaction levels of trainees by conducting interviews with or administering questionnaires to the trainees.</a:t>
            </a:r>
          </a:p>
        </p:txBody>
      </p:sp>
      <p:sp>
        <p:nvSpPr>
          <p:cNvPr id="10" name="TextBox 9">
            <a:extLst>
              <a:ext uri="{FF2B5EF4-FFF2-40B4-BE49-F238E27FC236}">
                <a16:creationId xmlns:a16="http://schemas.microsoft.com/office/drawing/2014/main" id="{39F7A34D-9708-4069-9699-77D76F245016}"/>
              </a:ext>
            </a:extLst>
          </p:cNvPr>
          <p:cNvSpPr txBox="1"/>
          <p:nvPr/>
        </p:nvSpPr>
        <p:spPr>
          <a:xfrm>
            <a:off x="5810524" y="4388196"/>
            <a:ext cx="6272179" cy="646331"/>
          </a:xfrm>
          <a:prstGeom prst="rect">
            <a:avLst/>
          </a:prstGeom>
          <a:solidFill>
            <a:schemeClr val="accent4">
              <a:lumMod val="20000"/>
              <a:lumOff val="80000"/>
            </a:schemeClr>
          </a:solidFill>
        </p:spPr>
        <p:txBody>
          <a:bodyPr wrap="square">
            <a:spAutoFit/>
          </a:bodyPr>
          <a:lstStyle/>
          <a:p>
            <a:r>
              <a:rPr lang="en-US" sz="1800" b="1" dirty="0">
                <a:solidFill>
                  <a:srgbClr val="C00000"/>
                </a:solidFill>
                <a:latin typeface="Times New Roman" panose="02020603050405020304" pitchFamily="18" charset="0"/>
                <a:cs typeface="Times New Roman" panose="02020603050405020304" pitchFamily="18" charset="0"/>
              </a:rPr>
              <a:t>Learning </a:t>
            </a:r>
            <a:r>
              <a:rPr lang="en-US" sz="1800" dirty="0">
                <a:latin typeface="Times New Roman" panose="02020603050405020304" pitchFamily="18" charset="0"/>
                <a:cs typeface="Times New Roman" panose="02020603050405020304" pitchFamily="18" charset="0"/>
              </a:rPr>
              <a:t>levels can be evaluated by measuring how well trainees  have learned facts, ideas, concepts, theories, and attitudes. </a:t>
            </a:r>
          </a:p>
        </p:txBody>
      </p:sp>
      <p:sp>
        <p:nvSpPr>
          <p:cNvPr id="12" name="TextBox 11">
            <a:extLst>
              <a:ext uri="{FF2B5EF4-FFF2-40B4-BE49-F238E27FC236}">
                <a16:creationId xmlns:a16="http://schemas.microsoft.com/office/drawing/2014/main" id="{47D69F43-100D-4FAF-A74C-278C57AB089E}"/>
              </a:ext>
            </a:extLst>
          </p:cNvPr>
          <p:cNvSpPr txBox="1"/>
          <p:nvPr/>
        </p:nvSpPr>
        <p:spPr>
          <a:xfrm>
            <a:off x="5810522" y="3171416"/>
            <a:ext cx="6322067" cy="1200329"/>
          </a:xfrm>
          <a:prstGeom prst="rect">
            <a:avLst/>
          </a:prstGeom>
          <a:solidFill>
            <a:schemeClr val="accent1">
              <a:lumMod val="40000"/>
              <a:lumOff val="60000"/>
            </a:schemeClr>
          </a:solidFill>
        </p:spPr>
        <p:txBody>
          <a:bodyPr wrap="square">
            <a:spAutoFit/>
          </a:bodyPr>
          <a:lstStyle/>
          <a:p>
            <a:r>
              <a:rPr lang="en-US" sz="1800" b="1" dirty="0">
                <a:solidFill>
                  <a:srgbClr val="C00000"/>
                </a:solidFill>
                <a:latin typeface="Times New Roman" panose="02020603050405020304" pitchFamily="18" charset="0"/>
                <a:cs typeface="Times New Roman" panose="02020603050405020304" pitchFamily="18" charset="0"/>
              </a:rPr>
              <a:t>Behavior</a:t>
            </a:r>
            <a:r>
              <a:rPr lang="en-US" sz="1800" dirty="0">
                <a:latin typeface="Times New Roman" panose="02020603050405020304" pitchFamily="18" charset="0"/>
                <a:cs typeface="Times New Roman" panose="02020603050405020304" pitchFamily="18" charset="0"/>
              </a:rPr>
              <a:t> Evaluating training at the behavioral level means: (1) measuring the effect of training on job performance through interviews of trainees and their co-workers, and (2) observing job performance.</a:t>
            </a:r>
          </a:p>
        </p:txBody>
      </p:sp>
      <p:sp>
        <p:nvSpPr>
          <p:cNvPr id="14" name="TextBox 13">
            <a:extLst>
              <a:ext uri="{FF2B5EF4-FFF2-40B4-BE49-F238E27FC236}">
                <a16:creationId xmlns:a16="http://schemas.microsoft.com/office/drawing/2014/main" id="{4618B04C-3233-47BF-B1F5-B315230A08F1}"/>
              </a:ext>
            </a:extLst>
          </p:cNvPr>
          <p:cNvSpPr txBox="1"/>
          <p:nvPr/>
        </p:nvSpPr>
        <p:spPr>
          <a:xfrm>
            <a:off x="5860410" y="1731140"/>
            <a:ext cx="6272180" cy="1477328"/>
          </a:xfrm>
          <a:prstGeom prst="rect">
            <a:avLst/>
          </a:prstGeom>
          <a:solidFill>
            <a:schemeClr val="accent6">
              <a:lumMod val="40000"/>
              <a:lumOff val="60000"/>
            </a:schemeClr>
          </a:solidFill>
        </p:spPr>
        <p:txBody>
          <a:bodyPr wrap="square">
            <a:spAutoFit/>
          </a:bodyPr>
          <a:lstStyle/>
          <a:p>
            <a:r>
              <a:rPr lang="en-US" sz="1800" b="1" dirty="0">
                <a:solidFill>
                  <a:srgbClr val="C00000"/>
                </a:solidFill>
                <a:latin typeface="Times New Roman" panose="02020603050405020304" pitchFamily="18" charset="0"/>
                <a:cs typeface="Times New Roman" panose="02020603050405020304" pitchFamily="18" charset="0"/>
              </a:rPr>
              <a:t>Results </a:t>
            </a:r>
            <a:r>
              <a:rPr lang="en-US" sz="1800" dirty="0">
                <a:latin typeface="Times New Roman" panose="02020603050405020304" pitchFamily="18" charset="0"/>
                <a:cs typeface="Times New Roman" panose="02020603050405020304" pitchFamily="18" charset="0"/>
              </a:rPr>
              <a:t>Employers evaluate results by measuring the effect of training on the  achievement of organizational objectives. Because results such as productivity, turnover, quality, time, sales, and costs are relatively concrete, this type of evaluation can be done by comparing records before and after training.</a:t>
            </a:r>
          </a:p>
        </p:txBody>
      </p:sp>
      <p:sp>
        <p:nvSpPr>
          <p:cNvPr id="3" name="Rectangle 2">
            <a:extLst>
              <a:ext uri="{FF2B5EF4-FFF2-40B4-BE49-F238E27FC236}">
                <a16:creationId xmlns:a16="http://schemas.microsoft.com/office/drawing/2014/main" id="{B341F60B-97AB-32BA-6166-352EA71F96C9}"/>
              </a:ext>
            </a:extLst>
          </p:cNvPr>
          <p:cNvSpPr>
            <a:spLocks noChangeArrowheads="1"/>
          </p:cNvSpPr>
          <p:nvPr/>
        </p:nvSpPr>
        <p:spPr bwMode="auto">
          <a:xfrm>
            <a:off x="2496513" y="6214189"/>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9-8</a:t>
            </a:r>
          </a:p>
        </p:txBody>
      </p:sp>
    </p:spTree>
    <p:extLst>
      <p:ext uri="{BB962C8B-B14F-4D97-AF65-F5344CB8AC3E}">
        <p14:creationId xmlns:p14="http://schemas.microsoft.com/office/powerpoint/2010/main" val="3520061168"/>
      </p:ext>
    </p:extLst>
  </p:cSld>
  <p:clrMapOvr>
    <a:masterClrMapping/>
  </p:clrMapOvr>
  <mc:AlternateContent xmlns:mc="http://schemas.openxmlformats.org/markup-compatibility/2006" xmlns:p14="http://schemas.microsoft.com/office/powerpoint/2010/main">
    <mc:Choice Requires="p14">
      <p:transition spd="slow" p14:dur="2000" advTm="306189"/>
    </mc:Choice>
    <mc:Fallback xmlns="">
      <p:transition spd="slow" advTm="30618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AutoShape 2">
            <a:extLst>
              <a:ext uri="{FF2B5EF4-FFF2-40B4-BE49-F238E27FC236}">
                <a16:creationId xmlns:a16="http://schemas.microsoft.com/office/drawing/2014/main" id="{FC72607A-264A-4240-B9DB-E4138C5C5947}"/>
              </a:ext>
            </a:extLst>
          </p:cNvPr>
          <p:cNvSpPr>
            <a:spLocks noGrp="1" noChangeArrowheads="1"/>
          </p:cNvSpPr>
          <p:nvPr>
            <p:ph type="title"/>
          </p:nvPr>
        </p:nvSpPr>
        <p:spPr>
          <a:xfrm>
            <a:off x="914400" y="603251"/>
            <a:ext cx="8986837" cy="436563"/>
          </a:xfrm>
        </p:spPr>
        <p:txBody>
          <a:bodyPr>
            <a:noAutofit/>
          </a:bodyPr>
          <a:lstStyle/>
          <a:p>
            <a:pPr algn="ctr" eaLnBrk="1" hangingPunct="1"/>
            <a:r>
              <a:rPr lang="en-US" altLang="en-US" sz="2800" b="1" dirty="0">
                <a:latin typeface="Times New Roman" panose="02020603050405020304" pitchFamily="18" charset="0"/>
                <a:cs typeface="Times New Roman" panose="02020603050405020304" pitchFamily="18" charset="0"/>
              </a:rPr>
              <a:t>Balancing Costs and Benefits of Training</a:t>
            </a:r>
          </a:p>
        </p:txBody>
      </p:sp>
      <p:pic>
        <p:nvPicPr>
          <p:cNvPr id="67587" name="Picture 6" descr="C:\My Documents\PowerPoint Files\Books\South-Western\HRM10e\HRM10e GIFS\09-12.gif">
            <a:extLst>
              <a:ext uri="{FF2B5EF4-FFF2-40B4-BE49-F238E27FC236}">
                <a16:creationId xmlns:a16="http://schemas.microsoft.com/office/drawing/2014/main" id="{7749DA41-BBDA-43D6-BC42-11C50BC1595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7585" y="1012110"/>
            <a:ext cx="72892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8F6EF10B-0A0E-C7D6-18D1-585441C1AB46}"/>
              </a:ext>
            </a:extLst>
          </p:cNvPr>
          <p:cNvSpPr>
            <a:spLocks noChangeArrowheads="1"/>
          </p:cNvSpPr>
          <p:nvPr/>
        </p:nvSpPr>
        <p:spPr bwMode="auto">
          <a:xfrm>
            <a:off x="4794142" y="6337300"/>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9-9</a:t>
            </a:r>
          </a:p>
        </p:txBody>
      </p:sp>
    </p:spTree>
  </p:cSld>
  <p:clrMapOvr>
    <a:masterClrMapping/>
  </p:clrMapOvr>
  <mc:AlternateContent xmlns:mc="http://schemas.openxmlformats.org/markup-compatibility/2006" xmlns:p14="http://schemas.microsoft.com/office/powerpoint/2010/main">
    <mc:Choice Requires="p14">
      <p:transition spd="slow" p14:dur="2000" advTm="165812"/>
    </mc:Choice>
    <mc:Fallback xmlns="">
      <p:transition spd="slow" advTm="16581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6835989-C03B-4A1C-B976-92C5B2D0548D}"/>
              </a:ext>
            </a:extLst>
          </p:cNvPr>
          <p:cNvSpPr/>
          <p:nvPr/>
        </p:nvSpPr>
        <p:spPr>
          <a:xfrm>
            <a:off x="542441" y="1566069"/>
            <a:ext cx="9973862" cy="1862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610" name="AutoShape 2">
            <a:extLst>
              <a:ext uri="{FF2B5EF4-FFF2-40B4-BE49-F238E27FC236}">
                <a16:creationId xmlns:a16="http://schemas.microsoft.com/office/drawing/2014/main" id="{EE183C97-9526-4BCF-9EF1-55C563FB7027}"/>
              </a:ext>
            </a:extLst>
          </p:cNvPr>
          <p:cNvSpPr>
            <a:spLocks noGrp="1" noChangeArrowheads="1"/>
          </p:cNvSpPr>
          <p:nvPr>
            <p:ph type="title"/>
          </p:nvPr>
        </p:nvSpPr>
        <p:spPr>
          <a:xfrm>
            <a:off x="3947547" y="364124"/>
            <a:ext cx="7073900" cy="1325562"/>
          </a:xfrm>
        </p:spPr>
        <p:txBody>
          <a:bodyPr>
            <a:normAutofit/>
          </a:bodyPr>
          <a:lstStyle/>
          <a:p>
            <a:pPr eaLnBrk="1" hangingPunct="1"/>
            <a:r>
              <a:rPr lang="en-US" altLang="en-US" sz="2800" b="1" dirty="0">
                <a:latin typeface="Times New Roman" panose="02020603050405020304" pitchFamily="18" charset="0"/>
                <a:cs typeface="Times New Roman" panose="02020603050405020304" pitchFamily="18" charset="0"/>
              </a:rPr>
              <a:t>Training Evaluation</a:t>
            </a:r>
          </a:p>
        </p:txBody>
      </p:sp>
      <p:sp>
        <p:nvSpPr>
          <p:cNvPr id="5" name="Rectangle: Rounded Corners 4">
            <a:extLst>
              <a:ext uri="{FF2B5EF4-FFF2-40B4-BE49-F238E27FC236}">
                <a16:creationId xmlns:a16="http://schemas.microsoft.com/office/drawing/2014/main" id="{81D2CB29-779D-4781-AE66-F0F6EB425BB0}"/>
              </a:ext>
            </a:extLst>
          </p:cNvPr>
          <p:cNvSpPr/>
          <p:nvPr/>
        </p:nvSpPr>
        <p:spPr>
          <a:xfrm>
            <a:off x="513324" y="4360464"/>
            <a:ext cx="9973862" cy="1862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a:t>Pre-/Post-Measure</a:t>
            </a:r>
            <a:endParaRPr lang="en-US" dirty="0"/>
          </a:p>
        </p:txBody>
      </p:sp>
      <p:sp>
        <p:nvSpPr>
          <p:cNvPr id="68611" name="Rectangle 3">
            <a:extLst>
              <a:ext uri="{FF2B5EF4-FFF2-40B4-BE49-F238E27FC236}">
                <a16:creationId xmlns:a16="http://schemas.microsoft.com/office/drawing/2014/main" id="{65547341-AF52-4768-8558-9AA2B32D9869}"/>
              </a:ext>
            </a:extLst>
          </p:cNvPr>
          <p:cNvSpPr>
            <a:spLocks noGrp="1" noChangeArrowheads="1"/>
          </p:cNvSpPr>
          <p:nvPr>
            <p:ph idx="1"/>
          </p:nvPr>
        </p:nvSpPr>
        <p:spPr>
          <a:xfrm>
            <a:off x="2451700" y="1536150"/>
            <a:ext cx="7868550" cy="1956750"/>
          </a:xfrm>
        </p:spPr>
        <p:txBody>
          <a:bodyPr>
            <a:normAutofit fontScale="92500"/>
          </a:bodyPr>
          <a:lstStyle/>
          <a:p>
            <a:pPr eaLnBrk="1" hangingPunct="1">
              <a:lnSpc>
                <a:spcPct val="100000"/>
              </a:lnSpc>
            </a:pPr>
            <a:r>
              <a:rPr lang="en-US" altLang="en-US" sz="2400" dirty="0">
                <a:solidFill>
                  <a:srgbClr val="C00000"/>
                </a:solidFill>
                <a:latin typeface="Times New Roman" panose="02020603050405020304" pitchFamily="18" charset="0"/>
                <a:cs typeface="Times New Roman" panose="02020603050405020304" pitchFamily="18" charset="0"/>
              </a:rPr>
              <a:t>Cost-Benefit Analyses</a:t>
            </a:r>
          </a:p>
          <a:p>
            <a:pPr lvl="1" eaLnBrk="1" hangingPunct="1">
              <a:lnSpc>
                <a:spcPct val="100000"/>
              </a:lnSpc>
            </a:pPr>
            <a:r>
              <a:rPr lang="en-US" altLang="en-US" dirty="0">
                <a:latin typeface="Times New Roman" panose="02020603050405020304" pitchFamily="18" charset="0"/>
                <a:cs typeface="Times New Roman" panose="02020603050405020304" pitchFamily="18" charset="0"/>
              </a:rPr>
              <a:t>Comparison of costs and benefits associated with training</a:t>
            </a:r>
          </a:p>
          <a:p>
            <a:pPr eaLnBrk="1" hangingPunct="1">
              <a:lnSpc>
                <a:spcPct val="100000"/>
              </a:lnSpc>
            </a:pPr>
            <a:r>
              <a:rPr lang="en-US" altLang="en-US" sz="2400" dirty="0">
                <a:solidFill>
                  <a:srgbClr val="C00000"/>
                </a:solidFill>
                <a:latin typeface="Times New Roman" panose="02020603050405020304" pitchFamily="18" charset="0"/>
                <a:cs typeface="Times New Roman" panose="02020603050405020304" pitchFamily="18" charset="0"/>
              </a:rPr>
              <a:t>Return on Investment</a:t>
            </a:r>
          </a:p>
          <a:p>
            <a:pPr eaLnBrk="1" hangingPunct="1">
              <a:lnSpc>
                <a:spcPct val="100000"/>
              </a:lnSpc>
            </a:pPr>
            <a:r>
              <a:rPr lang="en-US" altLang="en-US" sz="2400" dirty="0">
                <a:solidFill>
                  <a:srgbClr val="C00000"/>
                </a:solidFill>
                <a:latin typeface="Times New Roman" panose="02020603050405020304" pitchFamily="18" charset="0"/>
                <a:cs typeface="Times New Roman" panose="02020603050405020304" pitchFamily="18" charset="0"/>
              </a:rPr>
              <a:t>Benchmarking Training</a:t>
            </a:r>
          </a:p>
          <a:p>
            <a:pPr marL="0" indent="0" eaLnBrk="1" hangingPunct="1">
              <a:buNone/>
            </a:pPr>
            <a:endParaRPr lang="en-US" altLang="en-US" sz="2400" dirty="0">
              <a:solidFill>
                <a:srgbClr val="C00000"/>
              </a:solidFill>
              <a:latin typeface="Times New Roman" panose="02020603050405020304" pitchFamily="18" charset="0"/>
              <a:cs typeface="Times New Roman" panose="02020603050405020304" pitchFamily="18" charset="0"/>
            </a:endParaRPr>
          </a:p>
        </p:txBody>
      </p:sp>
      <p:sp>
        <p:nvSpPr>
          <p:cNvPr id="6" name="Rectangle 3">
            <a:extLst>
              <a:ext uri="{FF2B5EF4-FFF2-40B4-BE49-F238E27FC236}">
                <a16:creationId xmlns:a16="http://schemas.microsoft.com/office/drawing/2014/main" id="{22203994-20A5-4064-BDA9-C6F277F6BE47}"/>
              </a:ext>
            </a:extLst>
          </p:cNvPr>
          <p:cNvSpPr txBox="1">
            <a:spLocks noChangeArrowheads="1"/>
          </p:cNvSpPr>
          <p:nvPr/>
        </p:nvSpPr>
        <p:spPr>
          <a:xfrm>
            <a:off x="1704814" y="4532557"/>
            <a:ext cx="8679050" cy="15187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CA" sz="2400" dirty="0">
                <a:solidFill>
                  <a:srgbClr val="C00000"/>
                </a:solidFill>
                <a:latin typeface="Times New Roman" panose="02020603050405020304" pitchFamily="18" charset="0"/>
                <a:cs typeface="Times New Roman" panose="02020603050405020304" pitchFamily="18" charset="0"/>
              </a:rPr>
              <a:t>Post-Measure</a:t>
            </a:r>
          </a:p>
          <a:p>
            <a:r>
              <a:rPr lang="en-CA" sz="2400" dirty="0">
                <a:solidFill>
                  <a:srgbClr val="C00000"/>
                </a:solidFill>
                <a:latin typeface="Times New Roman" panose="02020603050405020304" pitchFamily="18" charset="0"/>
                <a:cs typeface="Times New Roman" panose="02020603050405020304" pitchFamily="18" charset="0"/>
              </a:rPr>
              <a:t> Pre-/Post-Measure</a:t>
            </a:r>
          </a:p>
          <a:p>
            <a:r>
              <a:rPr lang="en-US" altLang="en-US" sz="2400" dirty="0">
                <a:solidFill>
                  <a:srgbClr val="C00000"/>
                </a:solidFill>
                <a:latin typeface="Times New Roman" panose="02020603050405020304" pitchFamily="18" charset="0"/>
                <a:cs typeface="Times New Roman" panose="02020603050405020304" pitchFamily="18" charset="0"/>
              </a:rPr>
              <a:t>Pre-/Post-Measure with a Control Group </a:t>
            </a:r>
          </a:p>
        </p:txBody>
      </p:sp>
      <p:sp>
        <p:nvSpPr>
          <p:cNvPr id="8" name="TextBox 7">
            <a:extLst>
              <a:ext uri="{FF2B5EF4-FFF2-40B4-BE49-F238E27FC236}">
                <a16:creationId xmlns:a16="http://schemas.microsoft.com/office/drawing/2014/main" id="{A379F020-3326-4B2A-83FE-080836FC0523}"/>
              </a:ext>
            </a:extLst>
          </p:cNvPr>
          <p:cNvSpPr txBox="1"/>
          <p:nvPr/>
        </p:nvSpPr>
        <p:spPr>
          <a:xfrm>
            <a:off x="2794137" y="3644981"/>
            <a:ext cx="6098582" cy="523220"/>
          </a:xfrm>
          <a:prstGeom prst="rect">
            <a:avLst/>
          </a:prstGeom>
          <a:noFill/>
        </p:spPr>
        <p:txBody>
          <a:bodyPr wrap="square">
            <a:spAutoFit/>
          </a:bodyPr>
          <a:lstStyle/>
          <a:p>
            <a:pPr marL="0" indent="0" algn="ctr" eaLnBrk="1" hangingPunct="1">
              <a:buNone/>
            </a:pPr>
            <a:r>
              <a:rPr lang="en-US" altLang="en-US" sz="2800" b="1" dirty="0">
                <a:latin typeface="Times New Roman" panose="02020603050405020304" pitchFamily="18" charset="0"/>
                <a:cs typeface="Times New Roman" panose="02020603050405020304" pitchFamily="18" charset="0"/>
              </a:rPr>
              <a:t>Training Evaluation Designs</a:t>
            </a:r>
          </a:p>
        </p:txBody>
      </p:sp>
      <p:sp>
        <p:nvSpPr>
          <p:cNvPr id="9" name="Rectangle 8">
            <a:extLst>
              <a:ext uri="{FF2B5EF4-FFF2-40B4-BE49-F238E27FC236}">
                <a16:creationId xmlns:a16="http://schemas.microsoft.com/office/drawing/2014/main" id="{B7B807FB-D761-4140-BFFE-3370A41332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DB5D8BB-E0D1-4B04-84A8-148D8416DE2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1E58BD89-FB17-41F5-9D65-407C96D67C6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5397"/>
    </mc:Choice>
    <mc:Fallback xmlns="">
      <p:transition spd="slow" advTm="5539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38313E3-5848-4320-B81D-F865A5EDA77A}"/>
              </a:ext>
            </a:extLst>
          </p:cNvPr>
          <p:cNvSpPr/>
          <p:nvPr/>
        </p:nvSpPr>
        <p:spPr>
          <a:xfrm>
            <a:off x="371960" y="1601121"/>
            <a:ext cx="10877732" cy="4494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082F4B28-5AB0-4D46-84E5-12516E8E5867}"/>
              </a:ext>
            </a:extLst>
          </p:cNvPr>
          <p:cNvSpPr txBox="1"/>
          <p:nvPr/>
        </p:nvSpPr>
        <p:spPr>
          <a:xfrm>
            <a:off x="2513150" y="1019069"/>
            <a:ext cx="6988038" cy="523220"/>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SUMMARY</a:t>
            </a:r>
          </a:p>
        </p:txBody>
      </p:sp>
      <p:sp>
        <p:nvSpPr>
          <p:cNvPr id="7" name="Rectangle 6">
            <a:extLst>
              <a:ext uri="{FF2B5EF4-FFF2-40B4-BE49-F238E27FC236}">
                <a16:creationId xmlns:a16="http://schemas.microsoft.com/office/drawing/2014/main" id="{98129565-724A-4887-AE0E-3F8876F832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E0737A57-DAE6-4F2D-B4C5-5F2D88BC32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CFBBF75-46FC-4927-83AB-8895061A4C0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597548C-D734-4080-96A3-1751E96438EB}"/>
              </a:ext>
            </a:extLst>
          </p:cNvPr>
          <p:cNvSpPr txBox="1"/>
          <p:nvPr/>
        </p:nvSpPr>
        <p:spPr>
          <a:xfrm>
            <a:off x="2452279" y="1586226"/>
            <a:ext cx="7048910"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Nature Of Training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Categories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And Organizational Strategy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Performance Consulting And Strategic Training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Components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Needs Assessment &amp; Analysis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Establishing Training Objectives And Priorities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Design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Delivery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E-learning: On-line Training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Balancing Costs And Benefits Of Training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Evaluation</a:t>
            </a:r>
          </a:p>
        </p:txBody>
      </p:sp>
    </p:spTree>
    <p:extLst>
      <p:ext uri="{BB962C8B-B14F-4D97-AF65-F5344CB8AC3E}">
        <p14:creationId xmlns:p14="http://schemas.microsoft.com/office/powerpoint/2010/main" val="3706998554"/>
      </p:ext>
    </p:extLst>
  </p:cSld>
  <p:clrMapOvr>
    <a:masterClrMapping/>
  </p:clrMapOvr>
  <mc:AlternateContent xmlns:mc="http://schemas.openxmlformats.org/markup-compatibility/2006" xmlns:p14="http://schemas.microsoft.com/office/powerpoint/2010/main">
    <mc:Choice Requires="p14">
      <p:transition spd="slow" p14:dur="2000" advTm="77325"/>
    </mc:Choice>
    <mc:Fallback xmlns="">
      <p:transition spd="slow" advTm="7732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30618-89A3-CBD8-36ED-BABFEAAA80B4}"/>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7F2C526-4BE9-E508-F828-1AC9A0EB094E}"/>
              </a:ext>
            </a:extLst>
          </p:cNvPr>
          <p:cNvSpPr/>
          <p:nvPr/>
        </p:nvSpPr>
        <p:spPr>
          <a:xfrm>
            <a:off x="215900" y="1782222"/>
            <a:ext cx="11671300" cy="4135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en-US" sz="1200" dirty="0">
                <a:solidFill>
                  <a:schemeClr val="tx1"/>
                </a:solidFill>
              </a:rPr>
              <a:t>Textbook: Mathis &amp; Jackson, Human Resource Management</a:t>
            </a:r>
          </a:p>
          <a:p>
            <a:pPr marL="342900" indent="-342900">
              <a:buFont typeface="+mj-lt"/>
              <a:buAutoNum type="arabicPeriod"/>
            </a:pPr>
            <a:r>
              <a:rPr lang="en-US" sz="1200" dirty="0" err="1">
                <a:solidFill>
                  <a:schemeClr val="tx1"/>
                </a:solidFill>
              </a:rPr>
              <a:t>Aguinis</a:t>
            </a:r>
            <a:r>
              <a:rPr lang="en-US" sz="1200" dirty="0">
                <a:solidFill>
                  <a:schemeClr val="tx1"/>
                </a:solidFill>
              </a:rPr>
              <a:t>, H., &amp; </a:t>
            </a:r>
            <a:r>
              <a:rPr lang="en-US" sz="1200" dirty="0" err="1">
                <a:solidFill>
                  <a:schemeClr val="tx1"/>
                </a:solidFill>
              </a:rPr>
              <a:t>Kraiger</a:t>
            </a:r>
            <a:r>
              <a:rPr lang="en-US" sz="1200" dirty="0">
                <a:solidFill>
                  <a:schemeClr val="tx1"/>
                </a:solidFill>
              </a:rPr>
              <a:t>, K. (2009). Benefits of training and development for individuals and teams, organizations, and society. *Annual Review of Psychology*, 60, 451–474.</a:t>
            </a:r>
          </a:p>
          <a:p>
            <a:pPr marL="342900" indent="-342900">
              <a:buFont typeface="+mj-lt"/>
              <a:buAutoNum type="arabicPeriod"/>
            </a:pPr>
            <a:r>
              <a:rPr lang="en-US" sz="1200" dirty="0">
                <a:solidFill>
                  <a:schemeClr val="tx1"/>
                </a:solidFill>
              </a:rPr>
              <a:t>2.  Armstrong, M., &amp; Taylor, S. (2023). *Armstrong's handbook of human resource management practice* (16th ed.). Kogan Page.</a:t>
            </a:r>
          </a:p>
          <a:p>
            <a:pPr marL="342900" indent="-342900">
              <a:buFont typeface="+mj-lt"/>
              <a:buAutoNum type="arabicPeriod"/>
            </a:pPr>
            <a:r>
              <a:rPr lang="en-US" sz="1200" dirty="0">
                <a:solidFill>
                  <a:schemeClr val="tx1"/>
                </a:solidFill>
              </a:rPr>
              <a:t>3.  Association for Talent Development (ATD). (2023). *2023 State of the industry report*. ATD.</a:t>
            </a:r>
          </a:p>
          <a:p>
            <a:pPr marL="342900" indent="-342900">
              <a:buFont typeface="+mj-lt"/>
              <a:buAutoNum type="arabicPeriod"/>
            </a:pPr>
            <a:r>
              <a:rPr lang="en-US" sz="1200" dirty="0">
                <a:solidFill>
                  <a:schemeClr val="tx1"/>
                </a:solidFill>
              </a:rPr>
              <a:t>4.  Boxall, P., &amp; Purcell, J. (2022). *Strategy and human resource management* (5th ed.). Palgrave Macmillan.</a:t>
            </a:r>
          </a:p>
          <a:p>
            <a:pPr marL="342900" indent="-342900">
              <a:buFont typeface="+mj-lt"/>
              <a:buAutoNum type="arabicPeriod"/>
            </a:pPr>
            <a:r>
              <a:rPr lang="en-US" sz="1200" dirty="0">
                <a:solidFill>
                  <a:schemeClr val="tx1"/>
                </a:solidFill>
              </a:rPr>
              <a:t>5.  Cappelli, P., &amp; Tavis, A. (2018). HR goes agile. *Harvard Business Review*, 96(2), 46–52.</a:t>
            </a:r>
          </a:p>
          <a:p>
            <a:pPr marL="342900" indent="-342900">
              <a:buFont typeface="+mj-lt"/>
              <a:buAutoNum type="arabicPeriod"/>
            </a:pPr>
            <a:r>
              <a:rPr lang="en-US" sz="1200" dirty="0">
                <a:solidFill>
                  <a:schemeClr val="tx1"/>
                </a:solidFill>
              </a:rPr>
              <a:t>6.  Dessler, G. (2023). *Human resource management* (17th ed.). Pearson.</a:t>
            </a:r>
          </a:p>
          <a:p>
            <a:pPr marL="342900" indent="-342900">
              <a:buFont typeface="+mj-lt"/>
              <a:buAutoNum type="arabicPeriod"/>
            </a:pPr>
            <a:r>
              <a:rPr lang="en-US" sz="1200" dirty="0">
                <a:solidFill>
                  <a:schemeClr val="tx1"/>
                </a:solidFill>
              </a:rPr>
              <a:t>7.  Knowles, M. S., Holton, E. F., &amp; Swanson, R. A. (2020). *The adult learner: The definitive classic in adult education and human resource development* (9th ed.). Routledge.</a:t>
            </a:r>
          </a:p>
          <a:p>
            <a:pPr marL="342900" indent="-342900">
              <a:buFont typeface="+mj-lt"/>
              <a:buAutoNum type="arabicPeriod"/>
            </a:pPr>
            <a:r>
              <a:rPr lang="en-US" sz="1200" dirty="0">
                <a:solidFill>
                  <a:schemeClr val="tx1"/>
                </a:solidFill>
              </a:rPr>
              <a:t>8.  </a:t>
            </a:r>
            <a:r>
              <a:rPr lang="en-US" sz="1200" dirty="0" err="1">
                <a:solidFill>
                  <a:schemeClr val="tx1"/>
                </a:solidFill>
              </a:rPr>
              <a:t>Kraiger</a:t>
            </a:r>
            <a:r>
              <a:rPr lang="en-US" sz="1200" dirty="0">
                <a:solidFill>
                  <a:schemeClr val="tx1"/>
                </a:solidFill>
              </a:rPr>
              <a:t>, K., &amp; Ford, J. K. (2021). The science of training and development in organizations: What matters in practice. *Annual Review of Organizational Psychology and Organizational Behavior*, 8, 281–309.</a:t>
            </a:r>
          </a:p>
          <a:p>
            <a:pPr marL="342900" indent="-342900">
              <a:buFont typeface="+mj-lt"/>
              <a:buAutoNum type="arabicPeriod"/>
            </a:pPr>
            <a:r>
              <a:rPr lang="en-US" sz="1200" dirty="0">
                <a:solidFill>
                  <a:schemeClr val="tx1"/>
                </a:solidFill>
              </a:rPr>
              <a:t>9.  Noe, R. A., &amp; </a:t>
            </a:r>
            <a:r>
              <a:rPr lang="en-US" sz="1200" dirty="0" err="1">
                <a:solidFill>
                  <a:schemeClr val="tx1"/>
                </a:solidFill>
              </a:rPr>
              <a:t>Kodwani</a:t>
            </a:r>
            <a:r>
              <a:rPr lang="en-US" sz="1200" dirty="0">
                <a:solidFill>
                  <a:schemeClr val="tx1"/>
                </a:solidFill>
              </a:rPr>
              <a:t>, A. D. (2023). *Employee training and development* (9th ed.). McGraw-Hill.</a:t>
            </a:r>
          </a:p>
          <a:p>
            <a:pPr marL="342900" indent="-342900">
              <a:buFont typeface="+mj-lt"/>
              <a:buAutoNum type="arabicPeriod"/>
            </a:pPr>
            <a:r>
              <a:rPr lang="en-US" sz="1200" dirty="0">
                <a:solidFill>
                  <a:schemeClr val="tx1"/>
                </a:solidFill>
              </a:rPr>
              <a:t>10. Phillips, J. J., &amp; Phillips, P. P. (2022). *Show me the money: How to determine ROI in people, projects, and programs* (3rd ed.). Berrett-Koehler.</a:t>
            </a:r>
          </a:p>
          <a:p>
            <a:pPr marL="342900" indent="-342900">
              <a:buFont typeface="+mj-lt"/>
              <a:buAutoNum type="arabicPeriod"/>
            </a:pPr>
            <a:r>
              <a:rPr lang="en-US" sz="1200" dirty="0">
                <a:solidFill>
                  <a:schemeClr val="tx1"/>
                </a:solidFill>
              </a:rPr>
              <a:t>11. Salas, E., Tannenbaum, S. I., </a:t>
            </a:r>
            <a:r>
              <a:rPr lang="en-US" sz="1200" dirty="0" err="1">
                <a:solidFill>
                  <a:schemeClr val="tx1"/>
                </a:solidFill>
              </a:rPr>
              <a:t>Kraiger</a:t>
            </a:r>
            <a:r>
              <a:rPr lang="en-US" sz="1200" dirty="0">
                <a:solidFill>
                  <a:schemeClr val="tx1"/>
                </a:solidFill>
              </a:rPr>
              <a:t>, K., &amp; Smith-Jentsch, K. A. (2012). The science of training and development in organizations: What matters in practice. *Psychological Science in the Public Interest*, 13(2), 74–101.</a:t>
            </a:r>
          </a:p>
          <a:p>
            <a:pPr marL="342900" indent="-342900">
              <a:buFont typeface="+mj-lt"/>
              <a:buAutoNum type="arabicPeriod"/>
            </a:pPr>
            <a:r>
              <a:rPr lang="en-US" sz="1200" dirty="0">
                <a:solidFill>
                  <a:schemeClr val="tx1"/>
                </a:solidFill>
              </a:rPr>
              <a:t>12. Sitzmann, T., &amp; Weinhardt, J. M. (2019). Training engagement theory: A multilevel perspective on the effectiveness of work-related training. *Journal of Management*, 45(2), 732–756.</a:t>
            </a:r>
          </a:p>
          <a:p>
            <a:pPr marL="342900" indent="-342900">
              <a:buFont typeface="+mj-lt"/>
              <a:buAutoNum type="arabicPeriod"/>
            </a:pPr>
            <a:r>
              <a:rPr lang="en-US" sz="1200" dirty="0">
                <a:solidFill>
                  <a:schemeClr val="tx1"/>
                </a:solidFill>
              </a:rPr>
              <a:t>13. World Economic Forum. (2023). *The future of jobs report 2023*. WEF.</a:t>
            </a:r>
          </a:p>
        </p:txBody>
      </p:sp>
      <p:sp>
        <p:nvSpPr>
          <p:cNvPr id="6" name="TextBox 5">
            <a:extLst>
              <a:ext uri="{FF2B5EF4-FFF2-40B4-BE49-F238E27FC236}">
                <a16:creationId xmlns:a16="http://schemas.microsoft.com/office/drawing/2014/main" id="{7C83B5AD-10B9-2C77-1F85-8B930736F056}"/>
              </a:ext>
            </a:extLst>
          </p:cNvPr>
          <p:cNvSpPr txBox="1"/>
          <p:nvPr/>
        </p:nvSpPr>
        <p:spPr>
          <a:xfrm>
            <a:off x="2513150" y="1019069"/>
            <a:ext cx="6988038" cy="523220"/>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References</a:t>
            </a:r>
          </a:p>
        </p:txBody>
      </p:sp>
      <p:sp>
        <p:nvSpPr>
          <p:cNvPr id="7" name="Rectangle 6">
            <a:extLst>
              <a:ext uri="{FF2B5EF4-FFF2-40B4-BE49-F238E27FC236}">
                <a16:creationId xmlns:a16="http://schemas.microsoft.com/office/drawing/2014/main" id="{423C98FB-F363-B636-F624-D3E801B2F2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D9D005C2-6B37-1183-BFE1-5DBD0D8A40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94C3973-3DB1-3412-B9E2-2F3C69779FC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3" name="Audio 5">
            <a:hlinkClick r:id="" action="ppaction://media"/>
            <a:extLst>
              <a:ext uri="{FF2B5EF4-FFF2-40B4-BE49-F238E27FC236}">
                <a16:creationId xmlns:a16="http://schemas.microsoft.com/office/drawing/2014/main" id="{41850D45-2D7B-0752-FD26-15FD64A6648E}"/>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12969998"/>
      </p:ext>
    </p:extLst>
  </p:cSld>
  <p:clrMapOvr>
    <a:masterClrMapping/>
  </p:clrMapOvr>
  <mc:AlternateContent xmlns:mc="http://schemas.openxmlformats.org/markup-compatibility/2006" xmlns:p14="http://schemas.microsoft.com/office/powerpoint/2010/main">
    <mc:Choice Requires="p14">
      <p:transition spd="slow" p14:dur="2000" advTm="77325"/>
    </mc:Choice>
    <mc:Fallback xmlns="">
      <p:transition spd="slow" advTm="773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92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21443017"/>
      </p:ext>
    </p:extLst>
  </p:cSld>
  <p:clrMapOvr>
    <a:masterClrMapping/>
  </p:clrMapOvr>
  <mc:AlternateContent xmlns:mc="http://schemas.openxmlformats.org/markup-compatibility/2006" xmlns:p14="http://schemas.microsoft.com/office/powerpoint/2010/main">
    <mc:Choice Requires="p14">
      <p:transition spd="slow" p14:dur="2000" advTm="21094"/>
    </mc:Choice>
    <mc:Fallback xmlns="">
      <p:transition spd="slow" advTm="21094"/>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7.3|2|100.4|48.9|29.8"/>
</p:tagLst>
</file>

<file path=ppt/tags/tag2.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6C3AC2B-5815-464C-AC5A-8CECE4163C24}"/>
</file>

<file path=customXml/itemProps2.xml><?xml version="1.0" encoding="utf-8"?>
<ds:datastoreItem xmlns:ds="http://schemas.openxmlformats.org/officeDocument/2006/customXml" ds:itemID="{6DADDEDD-C2AB-4355-916F-B5FF3E5872B2}"/>
</file>

<file path=customXml/itemProps3.xml><?xml version="1.0" encoding="utf-8"?>
<ds:datastoreItem xmlns:ds="http://schemas.openxmlformats.org/officeDocument/2006/customXml" ds:itemID="{C3BFF863-CDD9-4E18-B53A-354F10F0F7E5}"/>
</file>

<file path=docProps/app.xml><?xml version="1.0" encoding="utf-8"?>
<Properties xmlns="http://schemas.openxmlformats.org/officeDocument/2006/extended-properties" xmlns:vt="http://schemas.openxmlformats.org/officeDocument/2006/docPropsVTypes">
  <TotalTime>5227</TotalTime>
  <Words>2549</Words>
  <Application>Microsoft Office PowerPoint</Application>
  <PresentationFormat>Widescreen</PresentationFormat>
  <Paragraphs>373</Paragraphs>
  <Slides>41</Slides>
  <Notes>23</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Calibri</vt:lpstr>
      <vt:lpstr>Calibri Light</vt:lpstr>
      <vt:lpstr>Courier New</vt:lpstr>
      <vt:lpstr>Montserrat</vt:lpstr>
      <vt:lpstr>Roboto</vt:lpstr>
      <vt:lpstr>Roboto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Adult Learning</vt:lpstr>
      <vt:lpstr>Adult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Orientation: Training for New Employees</vt:lpstr>
      <vt:lpstr>Effective New Employee Orientation</vt:lpstr>
      <vt:lpstr>PowerPoint Presentation</vt:lpstr>
      <vt:lpstr>Advantages and Disadvantages of E-learning</vt:lpstr>
      <vt:lpstr>PowerPoint Presentation</vt:lpstr>
      <vt:lpstr>LEVELS OF TRAINING EVALUATION</vt:lpstr>
      <vt:lpstr>Balancing Costs and Benefits of Training</vt:lpstr>
      <vt:lpstr>Training Evaluation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Aiya M Elhakim</cp:lastModifiedBy>
  <cp:revision>94</cp:revision>
  <dcterms:created xsi:type="dcterms:W3CDTF">2023-04-29T09:08:00Z</dcterms:created>
  <dcterms:modified xsi:type="dcterms:W3CDTF">2026-06-03T13:20:02Z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