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0"/>
  </p:notesMasterIdLst>
  <p:sldIdLst>
    <p:sldId id="482" r:id="rId2"/>
    <p:sldId id="1089" r:id="rId3"/>
    <p:sldId id="1090" r:id="rId4"/>
    <p:sldId id="1091" r:id="rId5"/>
    <p:sldId id="1329" r:id="rId6"/>
    <p:sldId id="1330" r:id="rId7"/>
    <p:sldId id="1273" r:id="rId8"/>
    <p:sldId id="1276" r:id="rId9"/>
    <p:sldId id="1274" r:id="rId10"/>
    <p:sldId id="1275" r:id="rId11"/>
    <p:sldId id="1331" r:id="rId12"/>
    <p:sldId id="1226" r:id="rId13"/>
    <p:sldId id="1272" r:id="rId14"/>
    <p:sldId id="1277" r:id="rId15"/>
    <p:sldId id="1278" r:id="rId16"/>
    <p:sldId id="1327" r:id="rId17"/>
    <p:sldId id="1180" r:id="rId18"/>
    <p:sldId id="1143" r:id="rId19"/>
    <p:sldId id="1280" r:id="rId20"/>
    <p:sldId id="1281" r:id="rId21"/>
    <p:sldId id="1326" r:id="rId22"/>
    <p:sldId id="1282" r:id="rId23"/>
    <p:sldId id="1285" r:id="rId24"/>
    <p:sldId id="1325" r:id="rId25"/>
    <p:sldId id="1283" r:id="rId26"/>
    <p:sldId id="1284" r:id="rId27"/>
    <p:sldId id="1286" r:id="rId28"/>
    <p:sldId id="1287" r:id="rId29"/>
    <p:sldId id="1324" r:id="rId30"/>
    <p:sldId id="1288" r:id="rId31"/>
    <p:sldId id="1289" r:id="rId32"/>
    <p:sldId id="1290" r:id="rId33"/>
    <p:sldId id="1291" r:id="rId34"/>
    <p:sldId id="1323" r:id="rId35"/>
    <p:sldId id="1293" r:id="rId36"/>
    <p:sldId id="1294" r:id="rId37"/>
    <p:sldId id="1295" r:id="rId38"/>
    <p:sldId id="1296" r:id="rId39"/>
    <p:sldId id="1297" r:id="rId40"/>
    <p:sldId id="1298" r:id="rId41"/>
    <p:sldId id="1299" r:id="rId42"/>
    <p:sldId id="1300" r:id="rId43"/>
    <p:sldId id="1301" r:id="rId44"/>
    <p:sldId id="1322" r:id="rId45"/>
    <p:sldId id="1302" r:id="rId46"/>
    <p:sldId id="1303" r:id="rId47"/>
    <p:sldId id="1304" r:id="rId48"/>
    <p:sldId id="1305" r:id="rId49"/>
    <p:sldId id="1306" r:id="rId50"/>
    <p:sldId id="1307" r:id="rId51"/>
    <p:sldId id="1308" r:id="rId52"/>
    <p:sldId id="1309" r:id="rId53"/>
    <p:sldId id="1310" r:id="rId54"/>
    <p:sldId id="1311" r:id="rId55"/>
    <p:sldId id="1312" r:id="rId56"/>
    <p:sldId id="1313" r:id="rId57"/>
    <p:sldId id="1314"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329"/>
            <p14:sldId id="1330"/>
            <p14:sldId id="1273"/>
            <p14:sldId id="1276"/>
            <p14:sldId id="1274"/>
            <p14:sldId id="1275"/>
            <p14:sldId id="1331"/>
            <p14:sldId id="1226"/>
            <p14:sldId id="1272"/>
            <p14:sldId id="1277"/>
            <p14:sldId id="1278"/>
            <p14:sldId id="1327"/>
            <p14:sldId id="1180"/>
            <p14:sldId id="1143"/>
            <p14:sldId id="1280"/>
            <p14:sldId id="1281"/>
            <p14:sldId id="1326"/>
            <p14:sldId id="1282"/>
            <p14:sldId id="1285"/>
            <p14:sldId id="1325"/>
            <p14:sldId id="1283"/>
            <p14:sldId id="1284"/>
            <p14:sldId id="1286"/>
            <p14:sldId id="1287"/>
            <p14:sldId id="1324"/>
            <p14:sldId id="1288"/>
            <p14:sldId id="1289"/>
            <p14:sldId id="1290"/>
            <p14:sldId id="1291"/>
            <p14:sldId id="1323"/>
            <p14:sldId id="1293"/>
            <p14:sldId id="1294"/>
            <p14:sldId id="1295"/>
            <p14:sldId id="1296"/>
            <p14:sldId id="1297"/>
            <p14:sldId id="1298"/>
            <p14:sldId id="1299"/>
            <p14:sldId id="1300"/>
            <p14:sldId id="1301"/>
            <p14:sldId id="1322"/>
            <p14:sldId id="1302"/>
            <p14:sldId id="1303"/>
            <p14:sldId id="1304"/>
            <p14:sldId id="1305"/>
            <p14:sldId id="1306"/>
            <p14:sldId id="1307"/>
            <p14:sldId id="1308"/>
            <p14:sldId id="1309"/>
            <p14:sldId id="1310"/>
            <p14:sldId id="1311"/>
            <p14:sldId id="1312"/>
            <p14:sldId id="1313"/>
            <p14:sldId id="13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116" y="2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0527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21825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7626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612244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71052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23628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24705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1322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028431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51530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629993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62104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043423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62007" y="4687308"/>
            <a:ext cx="488646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Prepared by Dr. </a:t>
            </a:r>
            <a:r>
              <a:rPr lang="en-US" sz="2800" dirty="0" smtClean="0">
                <a:solidFill>
                  <a:schemeClr val="bg1"/>
                </a:solidFill>
                <a:latin typeface="Times New Roman" panose="02020603050405020304" pitchFamily="18" charset="0"/>
                <a:cs typeface="Times New Roman" panose="02020603050405020304" pitchFamily="18" charset="0"/>
              </a:rPr>
              <a:t>Amira </a:t>
            </a:r>
            <a:r>
              <a:rPr lang="en-US" sz="2800" dirty="0" err="1" smtClean="0">
                <a:solidFill>
                  <a:schemeClr val="bg1"/>
                </a:solidFill>
                <a:latin typeface="Times New Roman" panose="02020603050405020304" pitchFamily="18" charset="0"/>
                <a:cs typeface="Times New Roman" panose="02020603050405020304" pitchFamily="18" charset="0"/>
              </a:rPr>
              <a:t>Elfekky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9</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6297929" y="4715263"/>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5978" y="708088"/>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case study </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What </a:t>
            </a:r>
            <a:r>
              <a:rPr lang="en-US" sz="2400" b="1" dirty="0">
                <a:solidFill>
                  <a:schemeClr val="bg1">
                    <a:lumMod val="50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405633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IKEA’s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case study </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5979049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THE WORLD’S MOST profitable global retailer is not Walmart or the UK-based Tesco, but IKEA—a privately owned home-furnishings company hailing from Sweden.</a:t>
            </a:r>
          </a:p>
          <a:p>
            <a:pPr algn="ctr"/>
            <a:r>
              <a:rPr lang="en-US" sz="2400" b="1" dirty="0">
                <a:solidFill>
                  <a:srgbClr val="2D3956"/>
                </a:solidFill>
                <a:latin typeface="Times New Roman" panose="02020603050405020304" pitchFamily="18" charset="0"/>
                <a:cs typeface="Times New Roman" panose="02020603050405020304" pitchFamily="18" charset="0"/>
              </a:rPr>
              <a:t>In 2017, IKEA owned more than 400 stores in various formats worldwide in 28 countries, employed over 160,000 people, and earned revenues of more than </a:t>
            </a:r>
            <a:r>
              <a:rPr lang="en-US" sz="2400" b="1" u="sng" dirty="0">
                <a:solidFill>
                  <a:srgbClr val="2D3956"/>
                </a:solidFill>
                <a:latin typeface="Times New Roman" panose="02020603050405020304" pitchFamily="18" charset="0"/>
                <a:cs typeface="Times New Roman" panose="02020603050405020304" pitchFamily="18" charset="0"/>
              </a:rPr>
              <a:t>35 billion euros</a:t>
            </a:r>
            <a:r>
              <a:rPr lang="en-US" sz="2400" b="1" dirty="0">
                <a:solidFill>
                  <a:srgbClr val="2D3956"/>
                </a:solidFill>
                <a:latin typeface="Times New Roman" panose="02020603050405020304" pitchFamily="18" charset="0"/>
                <a:cs typeface="Times New Roman" panose="02020603050405020304" pitchFamily="18" charset="0"/>
              </a:rPr>
              <a:t>.  IKEA started as a small retail outlet in 1943 by then-17-year-old Ingvar </a:t>
            </a:r>
            <a:r>
              <a:rPr lang="en-US" sz="2400" b="1" dirty="0" err="1">
                <a:solidFill>
                  <a:srgbClr val="2D3956"/>
                </a:solidFill>
                <a:latin typeface="Times New Roman" panose="02020603050405020304" pitchFamily="18" charset="0"/>
                <a:cs typeface="Times New Roman" panose="02020603050405020304" pitchFamily="18" charset="0"/>
              </a:rPr>
              <a:t>Kamprad</a:t>
            </a:r>
            <a:r>
              <a:rPr lang="en-US" sz="2400" b="1" dirty="0">
                <a:solidFill>
                  <a:srgbClr val="2D3956"/>
                </a:solidFill>
                <a:latin typeface="Times New Roman" panose="02020603050405020304" pitchFamily="18" charset="0"/>
                <a:cs typeface="Times New Roman" panose="02020603050405020304" pitchFamily="18" charset="0"/>
              </a:rPr>
              <a:t>. Though IKEA has become a global phenomenon, it was initially slow to internationalize. It took 20 years before the company expanded beyond Sweden to its </a:t>
            </a:r>
            <a:r>
              <a:rPr lang="en-US" sz="2400" b="1" dirty="0" err="1">
                <a:solidFill>
                  <a:srgbClr val="2D3956"/>
                </a:solidFill>
                <a:latin typeface="Times New Roman" panose="02020603050405020304" pitchFamily="18" charset="0"/>
                <a:cs typeface="Times New Roman" panose="02020603050405020304" pitchFamily="18" charset="0"/>
              </a:rPr>
              <a:t>neighbour</a:t>
            </a:r>
            <a:r>
              <a:rPr lang="en-US" sz="2400" b="1" dirty="0">
                <a:solidFill>
                  <a:srgbClr val="2D3956"/>
                </a:solidFill>
                <a:latin typeface="Times New Roman" panose="02020603050405020304" pitchFamily="18" charset="0"/>
                <a:cs typeface="Times New Roman" panose="02020603050405020304" pitchFamily="18" charset="0"/>
              </a:rPr>
              <a:t> Norway.</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4" name="Picture 3"/>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479807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954107"/>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3" name="Picture 2"/>
          <p:cNvPicPr>
            <a:picLocks noChangeAspect="1"/>
          </p:cNvPicPr>
          <p:nvPr/>
        </p:nvPicPr>
        <p:blipFill>
          <a:blip r:embed="rId3"/>
          <a:stretch>
            <a:fillRect/>
          </a:stretch>
        </p:blipFill>
        <p:spPr>
          <a:xfrm>
            <a:off x="827526" y="2316451"/>
            <a:ext cx="10392228" cy="3686689"/>
          </a:xfrm>
          <a:prstGeom prst="rect">
            <a:avLst/>
          </a:prstGeom>
        </p:spPr>
      </p:pic>
    </p:spTree>
    <p:extLst>
      <p:ext uri="{BB962C8B-B14F-4D97-AF65-F5344CB8AC3E}">
        <p14:creationId xmlns:p14="http://schemas.microsoft.com/office/powerpoint/2010/main" val="377394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3908762"/>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is present across all major markets today, having entered India and Serbia in 2017. In recent years IKEA’s strategy has evolved. </a:t>
            </a:r>
          </a:p>
          <a:p>
            <a:pPr algn="ctr"/>
            <a:r>
              <a:rPr lang="en-US" sz="2400" b="1" dirty="0">
                <a:solidFill>
                  <a:srgbClr val="2D3956"/>
                </a:solidFill>
                <a:latin typeface="Times New Roman" panose="02020603050405020304" pitchFamily="18" charset="0"/>
                <a:cs typeface="Times New Roman" panose="02020603050405020304" pitchFamily="18" charset="0"/>
              </a:rPr>
              <a:t> </a:t>
            </a:r>
          </a:p>
          <a:p>
            <a:pPr algn="ctr"/>
            <a:r>
              <a:rPr lang="en-US" sz="2400" b="1" dirty="0">
                <a:solidFill>
                  <a:srgbClr val="2D3956"/>
                </a:solidFill>
                <a:latin typeface="Times New Roman" panose="02020603050405020304" pitchFamily="18" charset="0"/>
                <a:cs typeface="Times New Roman" panose="02020603050405020304" pitchFamily="18" charset="0"/>
              </a:rPr>
              <a:t> IKEA’s revenues by geographic region are </a:t>
            </a:r>
            <a:r>
              <a:rPr lang="en-US" sz="2400" b="1" dirty="0" smtClean="0">
                <a:solidFill>
                  <a:srgbClr val="2D3956"/>
                </a:solidFill>
                <a:latin typeface="Times New Roman" panose="02020603050405020304" pitchFamily="18" charset="0"/>
                <a:cs typeface="Times New Roman" panose="02020603050405020304" pitchFamily="18" charset="0"/>
              </a:rPr>
              <a:t>mainly from </a:t>
            </a:r>
            <a:r>
              <a:rPr lang="en-US" sz="2400" b="1" dirty="0">
                <a:solidFill>
                  <a:srgbClr val="2D3956"/>
                </a:solidFill>
                <a:latin typeface="Times New Roman" panose="02020603050405020304" pitchFamily="18" charset="0"/>
                <a:cs typeface="Times New Roman" panose="02020603050405020304" pitchFamily="18" charset="0"/>
              </a:rPr>
              <a:t>Europe (69 percent), with the rest from North </a:t>
            </a:r>
            <a:r>
              <a:rPr lang="en-US" sz="2400" b="1" dirty="0" smtClean="0">
                <a:solidFill>
                  <a:srgbClr val="2D3956"/>
                </a:solidFill>
                <a:latin typeface="Times New Roman" panose="02020603050405020304" pitchFamily="18" charset="0"/>
                <a:cs typeface="Times New Roman" panose="02020603050405020304" pitchFamily="18" charset="0"/>
              </a:rPr>
              <a:t>America (18 </a:t>
            </a:r>
            <a:r>
              <a:rPr lang="en-US" sz="2400" b="1" dirty="0">
                <a:solidFill>
                  <a:srgbClr val="2D3956"/>
                </a:solidFill>
                <a:latin typeface="Times New Roman" panose="02020603050405020304" pitchFamily="18" charset="0"/>
                <a:cs typeface="Times New Roman" panose="02020603050405020304" pitchFamily="18" charset="0"/>
              </a:rPr>
              <a:t>percent), Asia and Australia (9 percent), and </a:t>
            </a:r>
            <a:r>
              <a:rPr lang="en-US" sz="2400" b="1" dirty="0" smtClean="0">
                <a:solidFill>
                  <a:srgbClr val="2D3956"/>
                </a:solidFill>
                <a:latin typeface="Times New Roman" panose="02020603050405020304" pitchFamily="18" charset="0"/>
                <a:cs typeface="Times New Roman" panose="02020603050405020304" pitchFamily="18" charset="0"/>
              </a:rPr>
              <a:t>Russia (4 </a:t>
            </a:r>
            <a:r>
              <a:rPr lang="en-US" sz="2400" b="1" dirty="0">
                <a:solidFill>
                  <a:srgbClr val="2D3956"/>
                </a:solidFill>
                <a:latin typeface="Times New Roman" panose="02020603050405020304" pitchFamily="18" charset="0"/>
                <a:cs typeface="Times New Roman" panose="02020603050405020304" pitchFamily="18" charset="0"/>
              </a:rPr>
              <a:t>percent); see Exhibit 10.2. Although IKEA’s largest </a:t>
            </a:r>
            <a:r>
              <a:rPr lang="en-US" sz="2400" b="1" dirty="0" smtClean="0">
                <a:solidFill>
                  <a:srgbClr val="2D3956"/>
                </a:solidFill>
                <a:latin typeface="Times New Roman" panose="02020603050405020304" pitchFamily="18" charset="0"/>
                <a:cs typeface="Times New Roman" panose="02020603050405020304" pitchFamily="18" charset="0"/>
              </a:rPr>
              <a:t>market is </a:t>
            </a:r>
            <a:r>
              <a:rPr lang="en-US" sz="2400" b="1" dirty="0">
                <a:solidFill>
                  <a:srgbClr val="2D3956"/>
                </a:solidFill>
                <a:latin typeface="Times New Roman" panose="02020603050405020304" pitchFamily="18" charset="0"/>
                <a:cs typeface="Times New Roman" panose="02020603050405020304" pitchFamily="18" charset="0"/>
              </a:rPr>
              <a:t>in Germany (14 percent of total sales), it is </a:t>
            </a:r>
            <a:r>
              <a:rPr lang="en-US" sz="2400" b="1" dirty="0" smtClean="0">
                <a:solidFill>
                  <a:srgbClr val="2D3956"/>
                </a:solidFill>
                <a:latin typeface="Times New Roman" panose="02020603050405020304" pitchFamily="18" charset="0"/>
                <a:cs typeface="Times New Roman" panose="02020603050405020304" pitchFamily="18" charset="0"/>
              </a:rPr>
              <a:t>seeing strong </a:t>
            </a:r>
            <a:r>
              <a:rPr lang="en-US" sz="2400" b="1" dirty="0">
                <a:solidFill>
                  <a:srgbClr val="2D3956"/>
                </a:solidFill>
                <a:latin typeface="Times New Roman" panose="02020603050405020304" pitchFamily="18" charset="0"/>
                <a:cs typeface="Times New Roman" panose="02020603050405020304" pitchFamily="18" charset="0"/>
              </a:rPr>
              <a:t>growth in China, Canada, Poland, and Australia.</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121589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16063" y="1839398"/>
            <a:ext cx="10370035" cy="4278094"/>
          </a:xfrm>
          <a:prstGeom prst="rect">
            <a:avLst/>
          </a:prstGeom>
          <a:noFill/>
        </p:spPr>
        <p:txBody>
          <a:bodyPr wrap="square" rtlCol="0">
            <a:spAutoFit/>
          </a:bodyPr>
          <a:lstStyle/>
          <a:p>
            <a:pPr algn="ctr"/>
            <a:r>
              <a:rPr lang="en-US" sz="2800" b="1" dirty="0"/>
              <a:t>How </a:t>
            </a:r>
            <a:r>
              <a:rPr lang="en-US" sz="2800" b="1" dirty="0" smtClean="0"/>
              <a:t>IKEA Used Globalization 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IKEA also successfully reinvented itself with changing consumer demands: newer formats such as smaller stores in city centers, click-and-collect locations (small stores for retrieval of online purchases), and more customized furniture solutions to meet the needs of an increasingly urban population. In addition, IKEA is investing heavily in its online presence, enabling consumers to do all their purchasing online, and then schedule delivery, and even installation of furniture. Busy urban professionals are less inclined to spend the well-known frustrating and long hours putting IKEA furniture together (“easy assembly”) with the included low-quality tool and minimal instructions. </a:t>
            </a:r>
          </a:p>
        </p:txBody>
      </p:sp>
      <p:sp>
        <p:nvSpPr>
          <p:cNvPr id="7" name="TextBox 6">
            <a:extLst>
              <a:ext uri="{FF2B5EF4-FFF2-40B4-BE49-F238E27FC236}">
                <a16:creationId xmlns="" xmlns:a16="http://schemas.microsoft.com/office/drawing/2014/main"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IKEA’s Secret Strategy</a:t>
            </a:r>
          </a:p>
        </p:txBody>
      </p:sp>
      <p:pic>
        <p:nvPicPr>
          <p:cNvPr id="9" name="Picture 8"/>
          <p:cNvPicPr>
            <a:picLocks noChangeAspect="1"/>
          </p:cNvPicPr>
          <p:nvPr/>
        </p:nvPicPr>
        <p:blipFill>
          <a:blip r:embed="rId3"/>
          <a:stretch>
            <a:fillRect/>
          </a:stretch>
        </p:blipFill>
        <p:spPr>
          <a:xfrm>
            <a:off x="372160" y="1072930"/>
            <a:ext cx="2371039" cy="1536518"/>
          </a:xfrm>
          <a:prstGeom prst="rect">
            <a:avLst/>
          </a:prstGeom>
        </p:spPr>
      </p:pic>
    </p:spTree>
    <p:extLst>
      <p:ext uri="{BB962C8B-B14F-4D97-AF65-F5344CB8AC3E}">
        <p14:creationId xmlns:p14="http://schemas.microsoft.com/office/powerpoint/2010/main" val="44372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832092"/>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20329357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Globalization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Globalization is a process of closer integration and exchange between different countries and peoples worldwide, made possible by falling trade and investment barriers, advances in telecommunications, and reductions in transportation costs.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16499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Multinational Enterprise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smtClean="0"/>
              <a:t>A company that </a:t>
            </a:r>
            <a:r>
              <a:rPr lang="en-US" sz="2400" dirty="0"/>
              <a:t>deploys </a:t>
            </a:r>
            <a:r>
              <a:rPr lang="en-US" sz="2400" dirty="0" smtClean="0"/>
              <a:t>resources and </a:t>
            </a:r>
            <a:r>
              <a:rPr lang="en-US" sz="2400" dirty="0"/>
              <a:t>capabilities in </a:t>
            </a:r>
            <a:r>
              <a:rPr lang="en-US" sz="2400" dirty="0" smtClean="0"/>
              <a:t>the procurement</a:t>
            </a:r>
            <a:r>
              <a:rPr lang="en-US" sz="2400" dirty="0"/>
              <a:t>, </a:t>
            </a:r>
            <a:r>
              <a:rPr lang="en-US" sz="2400" dirty="0" smtClean="0"/>
              <a:t>production, and </a:t>
            </a:r>
            <a:r>
              <a:rPr lang="en-US" sz="2400" dirty="0"/>
              <a:t>distribution </a:t>
            </a:r>
            <a:r>
              <a:rPr lang="en-US" sz="2400" dirty="0" smtClean="0"/>
              <a:t>of goods </a:t>
            </a:r>
            <a:r>
              <a:rPr lang="en-US" sz="2400" dirty="0"/>
              <a:t>and services in </a:t>
            </a:r>
            <a:r>
              <a:rPr lang="en-US" sz="2400" dirty="0" smtClean="0"/>
              <a:t>at least </a:t>
            </a:r>
            <a:r>
              <a:rPr lang="en-US" sz="2400" dirty="0"/>
              <a:t>two countries.</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3746293" y="3672498"/>
            <a:ext cx="8043903" cy="2718895"/>
          </a:xfrm>
          <a:prstGeom prst="rect">
            <a:avLst/>
          </a:prstGeom>
        </p:spPr>
      </p:pic>
    </p:spTree>
    <p:extLst>
      <p:ext uri="{BB962C8B-B14F-4D97-AF65-F5344CB8AC3E}">
        <p14:creationId xmlns:p14="http://schemas.microsoft.com/office/powerpoint/2010/main" val="15955965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453223"/>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a:t>
            </a:r>
            <a:r>
              <a:rPr lang="en-US" sz="2800" b="1" dirty="0" smtClean="0">
                <a:solidFill>
                  <a:srgbClr val="00B0F0"/>
                </a:solidFill>
                <a:latin typeface="Times New Roman" panose="02020603050405020304" pitchFamily="18" charset="0"/>
                <a:cs typeface="Times New Roman" panose="02020603050405020304" pitchFamily="18" charset="0"/>
              </a:rPr>
              <a:t>lobal 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a:t>G</a:t>
            </a:r>
            <a:r>
              <a:rPr lang="en-US" sz="2400" dirty="0" smtClean="0"/>
              <a:t>lobal strategy Part of a firm’s corporate strategy to gain and sustain a competitive advantage when competing against other foreign and domestic companies around the world.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753241" y="4016023"/>
            <a:ext cx="3743847" cy="2232735"/>
          </a:xfrm>
          <a:prstGeom prst="rect">
            <a:avLst/>
          </a:prstGeom>
        </p:spPr>
      </p:pic>
    </p:spTree>
    <p:extLst>
      <p:ext uri="{BB962C8B-B14F-4D97-AF65-F5344CB8AC3E}">
        <p14:creationId xmlns:p14="http://schemas.microsoft.com/office/powerpoint/2010/main" val="28983280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09621"/>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Foreign Direct Investment </a:t>
            </a:r>
            <a:r>
              <a:rPr lang="en-US" sz="2800" b="1" dirty="0">
                <a:solidFill>
                  <a:srgbClr val="00B0F0"/>
                </a:solidFill>
                <a:latin typeface="Times New Roman" panose="02020603050405020304" pitchFamily="18" charset="0"/>
                <a:cs typeface="Times New Roman" panose="02020603050405020304" pitchFamily="18" charset="0"/>
              </a:rPr>
              <a:t>(FDI)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461665"/>
          </a:xfrm>
          <a:prstGeom prst="rect">
            <a:avLst/>
          </a:prstGeom>
          <a:noFill/>
        </p:spPr>
        <p:txBody>
          <a:bodyPr wrap="square" rtlCol="0">
            <a:spAutoFit/>
          </a:bodyPr>
          <a:lstStyle/>
          <a:p>
            <a:pPr algn="ctr"/>
            <a:r>
              <a:rPr lang="en-US" sz="2400" dirty="0" smtClean="0"/>
              <a:t>A </a:t>
            </a:r>
            <a:r>
              <a:rPr lang="en-US" sz="2400" dirty="0"/>
              <a:t>firm’s investments in value chain activities abroad.</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4737339" y="3295335"/>
            <a:ext cx="5572903" cy="2886478"/>
          </a:xfrm>
          <a:prstGeom prst="rect">
            <a:avLst/>
          </a:prstGeom>
        </p:spPr>
      </p:pic>
    </p:spTree>
    <p:extLst>
      <p:ext uri="{BB962C8B-B14F-4D97-AF65-F5344CB8AC3E}">
        <p14:creationId xmlns:p14="http://schemas.microsoft.com/office/powerpoint/2010/main" val="21404319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189363"/>
            <a:ext cx="10764251" cy="4462760"/>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What Is Globalization?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1221072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Stages of </a:t>
            </a:r>
            <a:r>
              <a:rPr lang="en-US" sz="2800" b="1" dirty="0" smtClean="0">
                <a:solidFill>
                  <a:srgbClr val="00B0F0"/>
                </a:solidFill>
                <a:latin typeface="Times New Roman" panose="02020603050405020304" pitchFamily="18" charset="0"/>
                <a:cs typeface="Times New Roman" panose="02020603050405020304" pitchFamily="18" charset="0"/>
              </a:rPr>
              <a:t>Globalization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3416320"/>
          </a:xfrm>
          <a:prstGeom prst="rect">
            <a:avLst/>
          </a:prstGeom>
          <a:noFill/>
        </p:spPr>
        <p:txBody>
          <a:bodyPr wrap="square" rtlCol="0">
            <a:spAutoFit/>
          </a:bodyPr>
          <a:lstStyle/>
          <a:p>
            <a:r>
              <a:rPr lang="en-US" sz="2400" dirty="0"/>
              <a:t>Since the beginning of the 20th century, globalization has proceeded through three notable stages. Each stage presents a different global strategy pursued by MNEs headquartered in the United States</a:t>
            </a:r>
            <a:r>
              <a:rPr lang="en-US" sz="2400" dirty="0" smtClean="0"/>
              <a:t>.</a:t>
            </a:r>
          </a:p>
          <a:p>
            <a:endParaRPr lang="en-US" sz="2400" dirty="0"/>
          </a:p>
          <a:p>
            <a:r>
              <a:rPr lang="en-US" sz="2400" dirty="0" smtClean="0"/>
              <a:t>Globalization </a:t>
            </a:r>
            <a:r>
              <a:rPr lang="en-US" sz="2400" dirty="0"/>
              <a:t>1.0: 1900–1941</a:t>
            </a:r>
          </a:p>
          <a:p>
            <a:r>
              <a:rPr lang="en-US" sz="2400" dirty="0"/>
              <a:t>Globalization </a:t>
            </a:r>
            <a:r>
              <a:rPr lang="en-US" sz="2400" dirty="0" smtClean="0"/>
              <a:t>2.0</a:t>
            </a:r>
            <a:r>
              <a:rPr lang="en-US" sz="2400" dirty="0"/>
              <a:t>: </a:t>
            </a:r>
            <a:r>
              <a:rPr lang="en-US" sz="2400" dirty="0" smtClean="0"/>
              <a:t>1945–2000</a:t>
            </a:r>
          </a:p>
          <a:p>
            <a:r>
              <a:rPr lang="en-US" sz="2400" dirty="0" smtClean="0"/>
              <a:t>Globalization 3.0</a:t>
            </a:r>
            <a:r>
              <a:rPr lang="en-US" sz="2400" dirty="0"/>
              <a:t>: 21st century</a:t>
            </a:r>
            <a:endParaRPr lang="en-US" sz="2400" dirty="0" smtClean="0"/>
          </a:p>
          <a:p>
            <a:endParaRPr lang="en-US" sz="2400" dirty="0"/>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7588856" y="3646421"/>
            <a:ext cx="3829584" cy="2715004"/>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7127635" cy="3785652"/>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Globalization 1.0: </a:t>
            </a:r>
            <a:r>
              <a:rPr lang="en-US" sz="2400" b="1" dirty="0" smtClean="0">
                <a:latin typeface="Times New Roman" panose="02020603050405020304" pitchFamily="18" charset="0"/>
                <a:cs typeface="Times New Roman" panose="02020603050405020304" pitchFamily="18" charset="0"/>
              </a:rPr>
              <a:t>1900–1941</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Globalization </a:t>
            </a:r>
            <a:r>
              <a:rPr lang="en-US" sz="2400" dirty="0">
                <a:latin typeface="Times New Roman" panose="02020603050405020304" pitchFamily="18" charset="0"/>
                <a:cs typeface="Times New Roman" panose="02020603050405020304" pitchFamily="18" charset="0"/>
              </a:rPr>
              <a:t>1.0 took place from about 1900 through the early years of World War II. In that period, basically all the important business functions were located in the home country. Strategy formulation and implementation, as well as knowledge flows, followed a one-way path—from domestic headquarters to international outposts. This time period saw the blossoming of the idea of MNEs. It ended with the U.S. entry into World War II.</a:t>
            </a:r>
          </a:p>
        </p:txBody>
      </p:sp>
      <p:pic>
        <p:nvPicPr>
          <p:cNvPr id="12" name="Picture 11"/>
          <p:cNvPicPr>
            <a:picLocks noChangeAspect="1"/>
          </p:cNvPicPr>
          <p:nvPr/>
        </p:nvPicPr>
        <p:blipFill>
          <a:blip r:embed="rId2"/>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87822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Globalization 2.0: 1945–2000</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With the end of World War II came a new focus on growing business—not only to meet the needs that went unfulfilled during the war years but also to reconstruct the damage from the war. From 1945 to the end of the 20th </a:t>
            </a:r>
            <a:r>
              <a:rPr lang="en-US" sz="2400" dirty="0" smtClean="0">
                <a:latin typeface="Times New Roman" panose="02020603050405020304" pitchFamily="18" charset="0"/>
                <a:cs typeface="Times New Roman" panose="02020603050405020304" pitchFamily="18" charset="0"/>
              </a:rPr>
              <a:t>century, in </a:t>
            </a:r>
            <a:r>
              <a:rPr lang="en-US" sz="2400" dirty="0">
                <a:latin typeface="Times New Roman" panose="02020603050405020304" pitchFamily="18" charset="0"/>
                <a:cs typeface="Times New Roman" panose="02020603050405020304" pitchFamily="18" charset="0"/>
              </a:rPr>
              <a:t>the Globalization 2.0 stage, MNEs began to create smaller, self contained copies of themselves, with all business functions intact, in a few key countries; notably, Western European countries, Japan, and Australia. </a:t>
            </a:r>
          </a:p>
        </p:txBody>
      </p:sp>
      <p:pic>
        <p:nvPicPr>
          <p:cNvPr id="12" name="Picture 11"/>
          <p:cNvPicPr>
            <a:picLocks noChangeAspect="1"/>
          </p:cNvPicPr>
          <p:nvPr/>
        </p:nvPicPr>
        <p:blipFill>
          <a:blip r:embed="rId2"/>
          <a:stretch>
            <a:fillRect/>
          </a:stretch>
        </p:blipFill>
        <p:spPr>
          <a:xfrm>
            <a:off x="9671074" y="2739328"/>
            <a:ext cx="2520926" cy="2903616"/>
          </a:xfrm>
          <a:prstGeom prst="rect">
            <a:avLst/>
          </a:prstGeom>
        </p:spPr>
      </p:pic>
    </p:spTree>
    <p:extLst>
      <p:ext uri="{BB962C8B-B14F-4D97-AF65-F5344CB8AC3E}">
        <p14:creationId xmlns:p14="http://schemas.microsoft.com/office/powerpoint/2010/main" val="602550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Stages of Globalization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7751749"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Globalization 3.0: 21st </a:t>
            </a:r>
            <a:r>
              <a:rPr lang="en-US" sz="2400" b="1" dirty="0" smtClean="0">
                <a:latin typeface="Times New Roman" panose="02020603050405020304" pitchFamily="18" charset="0"/>
                <a:cs typeface="Times New Roman" panose="02020603050405020304" pitchFamily="18" charset="0"/>
              </a:rPr>
              <a:t>Century</a:t>
            </a:r>
            <a:endParaRPr lang="en-US" sz="2400" b="1" dirty="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we are in the Globalization 3.0 stage. One watershed event was China’s entry into the World Trade Organization in the same year. The World Trade Organization (WTO) is a global organization overseeing and administering the rules of trade between </a:t>
            </a:r>
            <a:r>
              <a:rPr lang="en-US" sz="2400" dirty="0" smtClean="0">
                <a:latin typeface="Times New Roman" panose="02020603050405020304" pitchFamily="18" charset="0"/>
                <a:cs typeface="Times New Roman" panose="02020603050405020304" pitchFamily="18" charset="0"/>
              </a:rPr>
              <a:t>nations. </a:t>
            </a:r>
            <a:r>
              <a:rPr lang="en-US" sz="2400" dirty="0">
                <a:latin typeface="Times New Roman" panose="02020603050405020304" pitchFamily="18" charset="0"/>
                <a:cs typeface="Times New Roman" panose="02020603050405020304" pitchFamily="18" charset="0"/>
              </a:rPr>
              <a:t>The goal of the WTO is to help companies conduct their business across borders based on multinational treaties that are negotiated and signed by its 164 member nations. </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1517799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smtClean="0">
              <a:solidFill>
                <a:schemeClr val="bg1">
                  <a:lumMod val="75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9540823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3785652"/>
          </a:xfrm>
          <a:prstGeom prst="rect">
            <a:avLst/>
          </a:prstGeom>
          <a:noFill/>
        </p:spPr>
        <p:txBody>
          <a:bodyPr wrap="square" rtlCol="0">
            <a:spAutoFit/>
          </a:bodyPr>
          <a:lstStyle/>
          <a:p>
            <a:r>
              <a:rPr lang="en-US" sz="2400" dirty="0"/>
              <a:t>The decision to pursue international expansion results from the firm’s assessment that doing so enhances its </a:t>
            </a:r>
            <a:r>
              <a:rPr lang="en-US" sz="2400" u="sng" dirty="0"/>
              <a:t>competitive advantage </a:t>
            </a:r>
            <a:r>
              <a:rPr lang="en-US" sz="2400" dirty="0"/>
              <a:t>and that the benefits of globalization exceed the costs. Expanding beyond the home market, therefore, should reinforce a company’s basis of competitive advantage—whether </a:t>
            </a:r>
            <a:r>
              <a:rPr lang="en-US" sz="2400" u="sng" dirty="0"/>
              <a:t>differentiation</a:t>
            </a:r>
            <a:r>
              <a:rPr lang="en-US" sz="2400" dirty="0"/>
              <a:t>, </a:t>
            </a:r>
            <a:r>
              <a:rPr lang="en-US" sz="2400" u="sng" dirty="0"/>
              <a:t>low-cost</a:t>
            </a:r>
            <a:r>
              <a:rPr lang="en-US" sz="2400" dirty="0"/>
              <a:t>, or </a:t>
            </a:r>
            <a:r>
              <a:rPr lang="en-US" sz="2400" u="sng" dirty="0"/>
              <a:t>value innovation</a:t>
            </a:r>
            <a:r>
              <a:rPr lang="en-US" sz="2400" dirty="0"/>
              <a:t>. Here we consider both the advantages and disadvantages of expanding beyond the home </a:t>
            </a:r>
            <a:r>
              <a:rPr lang="en-US" sz="2400" dirty="0" smtClean="0"/>
              <a:t>market</a:t>
            </a:r>
          </a:p>
          <a:p>
            <a:endParaRPr lang="en-US" sz="2400" dirty="0" smtClean="0"/>
          </a:p>
          <a:p>
            <a:endParaRPr lang="en-US" sz="2400" dirty="0"/>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47162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Going Global: Why?</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547706" y="2133418"/>
            <a:ext cx="8150807" cy="3846467"/>
          </a:xfrm>
          <a:prstGeom prst="rect">
            <a:avLst/>
          </a:prstGeom>
        </p:spPr>
      </p:pic>
    </p:spTree>
    <p:extLst>
      <p:ext uri="{BB962C8B-B14F-4D97-AF65-F5344CB8AC3E}">
        <p14:creationId xmlns:p14="http://schemas.microsoft.com/office/powerpoint/2010/main" val="1704641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4898197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Advantages of going global</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2677656"/>
          </a:xfrm>
          <a:prstGeom prst="rect">
            <a:avLst/>
          </a:prstGeom>
          <a:noFill/>
        </p:spPr>
        <p:txBody>
          <a:bodyPr wrap="square" rtlCol="0">
            <a:spAutoFit/>
          </a:bodyPr>
          <a:lstStyle/>
          <a:p>
            <a:r>
              <a:rPr lang="en-US" sz="2400" dirty="0"/>
              <a:t>Why do firms expand internationally? The main reasons firms expand abroad are to</a:t>
            </a:r>
          </a:p>
          <a:p>
            <a:r>
              <a:rPr lang="en-US" sz="2400" dirty="0"/>
              <a:t>■ Gain access to a larger market.</a:t>
            </a:r>
          </a:p>
          <a:p>
            <a:r>
              <a:rPr lang="en-US" sz="2400" dirty="0"/>
              <a:t>■ Gain access to low-cost input factors.</a:t>
            </a:r>
          </a:p>
          <a:p>
            <a:r>
              <a:rPr lang="en-US" sz="2400" dirty="0"/>
              <a:t>■ Develop new competencies.</a:t>
            </a:r>
          </a:p>
          <a:p>
            <a:endParaRPr lang="en-US" sz="2400" dirty="0"/>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58318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7751749"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Gain access to a larger market</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Becoming an MNE provides significant opportunities for companies, given economies of scale and scope that can be reaped by participating in a much larger market. Companies that base their competitive advantage on economies of scale and economies of scope have an incentive to gain access to larger markets because this can reinforce the basis of their competitive advantage.</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4091234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8042035"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Gain access to low-cost input factors</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MNEs that base their competitive advantage on a low-cost leadership strategy are particularly attracted to go overseas to gain access to low-cost input factors. Access to low-cost raw materials such as lumber, iron ore, oil, and coal was a key driver behind Globalization 1.0 and 2.0. India carved out a competitive advantage in business process </a:t>
            </a:r>
            <a:r>
              <a:rPr lang="en-US" sz="2400" dirty="0" smtClean="0">
                <a:latin typeface="Times New Roman" panose="02020603050405020304" pitchFamily="18" charset="0"/>
                <a:cs typeface="Times New Roman" panose="02020603050405020304" pitchFamily="18" charset="0"/>
              </a:rPr>
              <a:t>outsourcing (BPO</a:t>
            </a:r>
            <a:r>
              <a:rPr lang="en-US" sz="2400" dirty="0">
                <a:latin typeface="Times New Roman" panose="02020603050405020304" pitchFamily="18" charset="0"/>
                <a:cs typeface="Times New Roman" panose="02020603050405020304" pitchFamily="18" charset="0"/>
              </a:rPr>
              <a:t>), not only because of low-cost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but also because of an abundance of well-educated, English-speaking young people.</a:t>
            </a:r>
          </a:p>
        </p:txBody>
      </p:sp>
      <p:pic>
        <p:nvPicPr>
          <p:cNvPr id="4" name="Picture 3"/>
          <p:cNvPicPr>
            <a:picLocks noChangeAspect="1"/>
          </p:cNvPicPr>
          <p:nvPr/>
        </p:nvPicPr>
        <p:blipFill>
          <a:blip r:embed="rId2"/>
          <a:stretch>
            <a:fillRect/>
          </a:stretch>
        </p:blipFill>
        <p:spPr>
          <a:xfrm>
            <a:off x="8577943" y="2422001"/>
            <a:ext cx="2859779" cy="2903616"/>
          </a:xfrm>
          <a:prstGeom prst="rect">
            <a:avLst/>
          </a:prstGeom>
        </p:spPr>
      </p:pic>
    </p:spTree>
    <p:extLst>
      <p:ext uri="{BB962C8B-B14F-4D97-AF65-F5344CB8AC3E}">
        <p14:creationId xmlns:p14="http://schemas.microsoft.com/office/powerpoint/2010/main" val="2476800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994340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Develop new </a:t>
            </a:r>
            <a:r>
              <a:rPr lang="en-US" sz="2400" b="1" dirty="0" smtClean="0">
                <a:latin typeface="Times New Roman" panose="02020603050405020304" pitchFamily="18" charset="0"/>
                <a:cs typeface="Times New Roman" panose="02020603050405020304" pitchFamily="18" charset="0"/>
              </a:rPr>
              <a:t>competencies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Some MNEs pursue a global strategy in order to develop new competencies. This motivation is particularly attractive for firms that base their competitive advantage on a differentiation strategy. These companies are making foreign direct investments to be part of communities of learning, which are often contained in specific geographic regions. AstraZeneca, a Swiss-based pharmaceutical company, relocated its research facility to Cambridge, Massachusetts, to be part of the Boston biotech cluster, in hopes of developing new R&amp;D competencies in biotechnology.</a:t>
            </a:r>
          </a:p>
        </p:txBody>
      </p:sp>
    </p:spTree>
    <p:extLst>
      <p:ext uri="{BB962C8B-B14F-4D97-AF65-F5344CB8AC3E}">
        <p14:creationId xmlns:p14="http://schemas.microsoft.com/office/powerpoint/2010/main" val="1247661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77053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16652700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Disadvantages of going global</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17245"/>
            <a:ext cx="8844924" cy="4154984"/>
          </a:xfrm>
          <a:prstGeom prst="rect">
            <a:avLst/>
          </a:prstGeom>
          <a:noFill/>
        </p:spPr>
        <p:txBody>
          <a:bodyPr wrap="square" rtlCol="0">
            <a:spAutoFit/>
          </a:bodyPr>
          <a:lstStyle/>
          <a:p>
            <a:r>
              <a:rPr lang="en-US" sz="2400" dirty="0"/>
              <a:t>Companies expanding internationally must carefully weigh the benefits and costs of doing so. If the cost of going global as captured by the following disadvantages exceeds the expected benefits in terms of value added (C &gt; V), that is, if the economic value creation is negative, then firms are better off by not expanding internationally. Disadvantages of going global </a:t>
            </a:r>
            <a:r>
              <a:rPr lang="en-US" sz="2400" dirty="0" smtClean="0"/>
              <a:t>include</a:t>
            </a:r>
            <a:r>
              <a:rPr lang="en-US" sz="2400" dirty="0"/>
              <a:t>;</a:t>
            </a:r>
            <a:endParaRPr lang="ar-EG" sz="2400" dirty="0" smtClean="0"/>
          </a:p>
          <a:p>
            <a:endParaRPr lang="ar-EG" sz="2400" dirty="0"/>
          </a:p>
          <a:p>
            <a:r>
              <a:rPr lang="en-US" sz="2400" dirty="0" smtClean="0"/>
              <a:t>■ </a:t>
            </a:r>
            <a:r>
              <a:rPr lang="en-US" sz="2400" dirty="0"/>
              <a:t>Liability of foreignness.</a:t>
            </a:r>
          </a:p>
          <a:p>
            <a:r>
              <a:rPr lang="en-US" sz="2400" dirty="0"/>
              <a:t>■ Loss of reputation.</a:t>
            </a:r>
          </a:p>
          <a:p>
            <a:r>
              <a:rPr lang="en-US" sz="2400" dirty="0"/>
              <a:t>■ Loss of intellectual property.</a:t>
            </a:r>
          </a:p>
          <a:p>
            <a:endParaRPr lang="en-US" sz="2400"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28480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9943406"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Liability of </a:t>
            </a:r>
            <a:r>
              <a:rPr lang="en-US" sz="2400" b="1" dirty="0" smtClean="0">
                <a:latin typeface="Times New Roman" panose="02020603050405020304" pitchFamily="18" charset="0"/>
                <a:cs typeface="Times New Roman" panose="02020603050405020304" pitchFamily="18" charset="0"/>
              </a:rPr>
              <a:t>foreignness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In international expansion, firms face risks. In particular, MNEs doing business abroad also must overcome the liability of foreignness. This liability consists of the additional costs of doing business in an unfamiliar cultural and economic environment, and of coordinating across geographic distances. For instance, Walmart’s problems in several international markets are in large part because of the liability of foreignness. </a:t>
            </a:r>
          </a:p>
        </p:txBody>
      </p:sp>
    </p:spTree>
    <p:extLst>
      <p:ext uri="{BB962C8B-B14F-4D97-AF65-F5344CB8AC3E}">
        <p14:creationId xmlns:p14="http://schemas.microsoft.com/office/powerpoint/2010/main" val="3982765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41974"/>
            <a:ext cx="9943406"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Loss of reputation</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valuable resources that a firm may possess is its reputation. A firm’s reputation can have several dimensions, including a reputation for innovation, customer service, or brand reputation. Apple’s brand, for example, stands for innovation and superior customer experience. Apple’s reputation is also one of its most important resources. Apple’s brand is valued at $230 billion, making it (with Google’s) one of the two most valuable brands in the world</a:t>
            </a:r>
          </a:p>
        </p:txBody>
      </p:sp>
    </p:spTree>
    <p:extLst>
      <p:ext uri="{BB962C8B-B14F-4D97-AF65-F5344CB8AC3E}">
        <p14:creationId xmlns:p14="http://schemas.microsoft.com/office/powerpoint/2010/main" val="3893790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Loss of intellectual property</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Finally, the issue of protecting intellectual property in foreign markets. The software, movie, and music industries have long lamented large-scale copyright infringements in many foreign markets. In addition, when required to partner with a foreign host firm, companies may find their intellectual property being siphoned off and reverse-engineered. </a:t>
            </a:r>
          </a:p>
        </p:txBody>
      </p:sp>
    </p:spTree>
    <p:extLst>
      <p:ext uri="{BB962C8B-B14F-4D97-AF65-F5344CB8AC3E}">
        <p14:creationId xmlns:p14="http://schemas.microsoft.com/office/powerpoint/2010/main" val="2364334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4893647"/>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000" dirty="0" err="1">
                <a:solidFill>
                  <a:schemeClr val="bg1">
                    <a:lumMod val="75000"/>
                  </a:schemeClr>
                </a:solidFill>
                <a:latin typeface="Times New Roman" panose="02020603050405020304" pitchFamily="18" charset="0"/>
                <a:cs typeface="Times New Roman" panose="02020603050405020304" pitchFamily="18" charset="0"/>
              </a:rPr>
              <a:t>Multidomestic</a:t>
            </a:r>
            <a:r>
              <a:rPr lang="en-US" sz="2000" dirty="0">
                <a:solidFill>
                  <a:schemeClr val="bg1">
                    <a:lumMod val="75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38490892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Where in the world to compete?</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1964353"/>
            <a:ext cx="8844924" cy="4893647"/>
          </a:xfrm>
          <a:prstGeom prst="rect">
            <a:avLst/>
          </a:prstGeom>
          <a:noFill/>
        </p:spPr>
        <p:txBody>
          <a:bodyPr wrap="square" rtlCol="0">
            <a:spAutoFit/>
          </a:bodyPr>
          <a:lstStyle/>
          <a:p>
            <a:r>
              <a:rPr lang="en-US" sz="2400" dirty="0"/>
              <a:t>The question of where to compete geographically is, following vertical integration and diversification, the third dimension of determining a firm’s corporate strategy. The primary driver behind firms expanding beyond their domestic market is to strengthen their competitive position by gaining access to larger markets and low-cost input factors and developing new competencies. To aid MNEs in deciding where in the world to compete, Pankaj </a:t>
            </a:r>
            <a:r>
              <a:rPr lang="en-US" sz="2400" dirty="0" err="1"/>
              <a:t>Ghemawat</a:t>
            </a:r>
            <a:r>
              <a:rPr lang="en-US" sz="2400" dirty="0"/>
              <a:t> introduced the CAGE distance framework. CAGE is an acronym for different kinds of distance:</a:t>
            </a:r>
          </a:p>
          <a:p>
            <a:r>
              <a:rPr lang="en-US" sz="2400" dirty="0"/>
              <a:t>■ Cultural.</a:t>
            </a:r>
          </a:p>
          <a:p>
            <a:r>
              <a:rPr lang="en-US" sz="2400" dirty="0"/>
              <a:t>■ Administrative and political.</a:t>
            </a:r>
          </a:p>
          <a:p>
            <a:r>
              <a:rPr lang="en-US" sz="2400" dirty="0"/>
              <a:t>■ Geographic.</a:t>
            </a:r>
          </a:p>
          <a:p>
            <a:r>
              <a:rPr lang="en-US" sz="2400" dirty="0"/>
              <a:t>■ Economic.</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9461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Cultural</a:t>
            </a: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a:t>
            </a:r>
            <a:r>
              <a:rPr lang="en-US" sz="2400" dirty="0" smtClean="0">
                <a:latin typeface="Times New Roman" panose="02020603050405020304" pitchFamily="18" charset="0"/>
                <a:cs typeface="Times New Roman" panose="02020603050405020304" pitchFamily="18" charset="0"/>
              </a:rPr>
              <a:t>languages, </a:t>
            </a:r>
            <a:r>
              <a:rPr lang="en-US" sz="2400" dirty="0">
                <a:latin typeface="Times New Roman" panose="02020603050405020304" pitchFamily="18" charset="0"/>
                <a:cs typeface="Times New Roman" panose="02020603050405020304" pitchFamily="18" charset="0"/>
              </a:rPr>
              <a:t>religions, social norms, and dispositions</a:t>
            </a:r>
          </a:p>
          <a:p>
            <a:r>
              <a:rPr lang="en-US" sz="2400" dirty="0">
                <a:latin typeface="Times New Roman" panose="02020603050405020304" pitchFamily="18" charset="0"/>
                <a:cs typeface="Times New Roman" panose="02020603050405020304" pitchFamily="18" charset="0"/>
              </a:rPr>
              <a:t>• Lack of connective ethnic or social networks</a:t>
            </a:r>
          </a:p>
          <a:p>
            <a:r>
              <a:rPr lang="en-US" sz="2400" dirty="0">
                <a:latin typeface="Times New Roman" panose="02020603050405020304" pitchFamily="18" charset="0"/>
                <a:cs typeface="Times New Roman" panose="02020603050405020304" pitchFamily="18" charset="0"/>
              </a:rPr>
              <a:t>• Lack of trust and mutual respect</a:t>
            </a:r>
          </a:p>
        </p:txBody>
      </p:sp>
    </p:spTree>
    <p:extLst>
      <p:ext uri="{BB962C8B-B14F-4D97-AF65-F5344CB8AC3E}">
        <p14:creationId xmlns:p14="http://schemas.microsoft.com/office/powerpoint/2010/main" val="42485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Cultural</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high linguistic content (TV)</a:t>
            </a:r>
          </a:p>
          <a:p>
            <a:r>
              <a:rPr lang="en-US" sz="2400" dirty="0">
                <a:latin typeface="Times New Roman" panose="02020603050405020304" pitchFamily="18" charset="0"/>
                <a:cs typeface="Times New Roman" panose="02020603050405020304" pitchFamily="18" charset="0"/>
              </a:rPr>
              <a:t>• Related to national and/or religious identity (foods)</a:t>
            </a:r>
          </a:p>
          <a:p>
            <a:r>
              <a:rPr lang="en-US" sz="2400" dirty="0">
                <a:latin typeface="Times New Roman" panose="02020603050405020304" pitchFamily="18" charset="0"/>
                <a:cs typeface="Times New Roman" panose="02020603050405020304" pitchFamily="18" charset="0"/>
              </a:rPr>
              <a:t>• Carrying </a:t>
            </a:r>
            <a:r>
              <a:rPr lang="en-US" sz="2400" dirty="0" err="1" smtClean="0">
                <a:latin typeface="Times New Roman" panose="02020603050405020304" pitchFamily="18" charset="0"/>
                <a:cs typeface="Times New Roman" panose="02020603050405020304" pitchFamily="18" charset="0"/>
              </a:rPr>
              <a:t>countrys</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pecific</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quality associations (wines)</a:t>
            </a:r>
          </a:p>
        </p:txBody>
      </p:sp>
    </p:spTree>
    <p:extLst>
      <p:ext uri="{BB962C8B-B14F-4D97-AF65-F5344CB8AC3E}">
        <p14:creationId xmlns:p14="http://schemas.microsoft.com/office/powerpoint/2010/main" val="410782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Between </a:t>
            </a:r>
            <a:r>
              <a:rPr lang="en-US" sz="2400" dirty="0">
                <a:latin typeface="Times New Roman" panose="02020603050405020304" pitchFamily="18" charset="0"/>
                <a:cs typeface="Times New Roman" panose="02020603050405020304" pitchFamily="18" charset="0"/>
              </a:rPr>
              <a:t>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Absence of trading bloc</a:t>
            </a:r>
          </a:p>
          <a:p>
            <a:r>
              <a:rPr lang="en-US" sz="2400" dirty="0">
                <a:latin typeface="Times New Roman" panose="02020603050405020304" pitchFamily="18" charset="0"/>
                <a:cs typeface="Times New Roman" panose="02020603050405020304" pitchFamily="18" charset="0"/>
              </a:rPr>
              <a:t>• Absence of shared currency, monetary or political association</a:t>
            </a:r>
          </a:p>
          <a:p>
            <a:r>
              <a:rPr lang="en-US" sz="2400" dirty="0">
                <a:latin typeface="Times New Roman" panose="02020603050405020304" pitchFamily="18" charset="0"/>
                <a:cs typeface="Times New Roman" panose="02020603050405020304" pitchFamily="18" charset="0"/>
              </a:rPr>
              <a:t>• Absence of colonial </a:t>
            </a:r>
            <a:r>
              <a:rPr lang="en-US" sz="2400" dirty="0" smtClean="0">
                <a:latin typeface="Times New Roman" panose="02020603050405020304" pitchFamily="18" charset="0"/>
                <a:cs typeface="Times New Roman" panose="02020603050405020304" pitchFamily="18" charset="0"/>
              </a:rPr>
              <a:t>ties </a:t>
            </a:r>
            <a:r>
              <a:rPr lang="ar-EG" sz="2400" dirty="0">
                <a:latin typeface="Times New Roman" panose="02020603050405020304" pitchFamily="18" charset="0"/>
                <a:cs typeface="Times New Roman" panose="02020603050405020304" pitchFamily="18" charset="0"/>
              </a:rPr>
              <a:t>العلاقات الاستعمارية</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Political hostilities</a:t>
            </a:r>
          </a:p>
          <a:p>
            <a:r>
              <a:rPr lang="en-US" sz="2400" dirty="0">
                <a:latin typeface="Times New Roman" panose="02020603050405020304" pitchFamily="18" charset="0"/>
                <a:cs typeface="Times New Roman" panose="02020603050405020304" pitchFamily="18" charset="0"/>
              </a:rPr>
              <a:t>• Weak legal and financial institutions</a:t>
            </a:r>
          </a:p>
        </p:txBody>
      </p:sp>
    </p:spTree>
    <p:extLst>
      <p:ext uri="{BB962C8B-B14F-4D97-AF65-F5344CB8AC3E}">
        <p14:creationId xmlns:p14="http://schemas.microsoft.com/office/powerpoint/2010/main" val="125641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a:latin typeface="Times New Roman" panose="02020603050405020304" pitchFamily="18" charset="0"/>
                <a:cs typeface="Times New Roman" panose="02020603050405020304" pitchFamily="18" charset="0"/>
              </a:rPr>
              <a:t>Administrative and Political</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affects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That a foreign government views as staples (electricity), as building national reputations (aerospace), or as vital to national security (telecommunications)</a:t>
            </a:r>
          </a:p>
        </p:txBody>
      </p:sp>
    </p:spTree>
    <p:extLst>
      <p:ext uri="{BB962C8B-B14F-4D97-AF65-F5344CB8AC3E}">
        <p14:creationId xmlns:p14="http://schemas.microsoft.com/office/powerpoint/2010/main" val="111088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Lack of common border, waterway access, adequate transportation, or communication links</a:t>
            </a:r>
          </a:p>
          <a:p>
            <a:r>
              <a:rPr lang="en-US" sz="2400" dirty="0">
                <a:latin typeface="Times New Roman" panose="02020603050405020304" pitchFamily="18" charset="0"/>
                <a:cs typeface="Times New Roman" panose="02020603050405020304" pitchFamily="18" charset="0"/>
              </a:rPr>
              <a:t>• Physical remoteness</a:t>
            </a:r>
          </a:p>
          <a:p>
            <a:r>
              <a:rPr lang="en-US" sz="2400" dirty="0">
                <a:latin typeface="Times New Roman" panose="02020603050405020304" pitchFamily="18" charset="0"/>
                <a:cs typeface="Times New Roman" panose="02020603050405020304" pitchFamily="18" charset="0"/>
              </a:rPr>
              <a:t>• Different climates and time zones</a:t>
            </a:r>
          </a:p>
        </p:txBody>
      </p:sp>
    </p:spTree>
    <p:extLst>
      <p:ext uri="{BB962C8B-B14F-4D97-AF65-F5344CB8AC3E}">
        <p14:creationId xmlns:p14="http://schemas.microsoft.com/office/powerpoint/2010/main" val="3218523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Geographic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With low value- weight ratio (cement)</a:t>
            </a:r>
          </a:p>
          <a:p>
            <a:r>
              <a:rPr lang="en-US" sz="2400" dirty="0">
                <a:latin typeface="Times New Roman" panose="02020603050405020304" pitchFamily="18" charset="0"/>
                <a:cs typeface="Times New Roman" panose="02020603050405020304" pitchFamily="18" charset="0"/>
              </a:rPr>
              <a:t>• That is fragile or perishable (glass, meats)</a:t>
            </a:r>
          </a:p>
          <a:p>
            <a:r>
              <a:rPr lang="en-US" sz="2400" dirty="0">
                <a:latin typeface="Times New Roman" panose="02020603050405020304" pitchFamily="18" charset="0"/>
                <a:cs typeface="Times New Roman" panose="02020603050405020304" pitchFamily="18" charset="0"/>
              </a:rPr>
              <a:t>• In which communications are vital (financial services)</a:t>
            </a:r>
          </a:p>
        </p:txBody>
      </p:sp>
    </p:spTree>
    <p:extLst>
      <p:ext uri="{BB962C8B-B14F-4D97-AF65-F5344CB8AC3E}">
        <p14:creationId xmlns:p14="http://schemas.microsoft.com/office/powerpoint/2010/main" val="500631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Between two countries increases with.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Different consumer incomes</a:t>
            </a:r>
          </a:p>
          <a:p>
            <a:r>
              <a:rPr lang="en-US" sz="2400" dirty="0">
                <a:latin typeface="Times New Roman" panose="02020603050405020304" pitchFamily="18" charset="0"/>
                <a:cs typeface="Times New Roman" panose="02020603050405020304" pitchFamily="18" charset="0"/>
              </a:rPr>
              <a:t>• Different costs and quality of natural, financial, and human resources</a:t>
            </a:r>
          </a:p>
          <a:p>
            <a:r>
              <a:rPr lang="en-US" sz="2400" dirty="0">
                <a:latin typeface="Times New Roman" panose="02020603050405020304" pitchFamily="18" charset="0"/>
                <a:cs typeface="Times New Roman" panose="02020603050405020304" pitchFamily="18" charset="0"/>
              </a:rPr>
              <a:t>• Different information or knowledge</a:t>
            </a:r>
          </a:p>
        </p:txBody>
      </p:sp>
    </p:spTree>
    <p:extLst>
      <p:ext uri="{BB962C8B-B14F-4D97-AF65-F5344CB8AC3E}">
        <p14:creationId xmlns:p14="http://schemas.microsoft.com/office/powerpoint/2010/main" val="248718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Economic</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Most affect industries or products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 which demand varies by income (cars)</a:t>
            </a:r>
          </a:p>
          <a:p>
            <a:r>
              <a:rPr lang="en-US" sz="2400" dirty="0">
                <a:latin typeface="Times New Roman" panose="02020603050405020304" pitchFamily="18" charset="0"/>
                <a:cs typeface="Times New Roman" panose="02020603050405020304" pitchFamily="18" charset="0"/>
              </a:rPr>
              <a:t>• In which labor and other cost differences matter (textiles)</a:t>
            </a:r>
          </a:p>
        </p:txBody>
      </p:sp>
    </p:spTree>
    <p:extLst>
      <p:ext uri="{BB962C8B-B14F-4D97-AF65-F5344CB8AC3E}">
        <p14:creationId xmlns:p14="http://schemas.microsoft.com/office/powerpoint/2010/main" val="333627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127387" y="1021227"/>
            <a:ext cx="10764251" cy="5016758"/>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IKEA’s case study </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What </a:t>
            </a:r>
            <a:r>
              <a:rPr lang="en-US" sz="2000" dirty="0">
                <a:solidFill>
                  <a:schemeClr val="bg1">
                    <a:lumMod val="75000"/>
                  </a:schemeClr>
                </a:solidFill>
                <a:latin typeface="Times New Roman" panose="02020603050405020304" pitchFamily="18" charset="0"/>
                <a:cs typeface="Times New Roman" panose="02020603050405020304" pitchFamily="18" charset="0"/>
              </a:rPr>
              <a:t>Is Globalization?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Stages of Globalization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Advantages of Going Global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Disadvantages of Going Global</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Going Global: Where and How?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Where in the World to Compete? The CAGE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Distance Framework</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National Competitive Advantage: World Leadership in Specific Industries</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International Strategy</a:t>
            </a:r>
          </a:p>
          <a:p>
            <a:pPr marL="457200" indent="-457200">
              <a:buFont typeface="Arial" panose="020B0604020202020204" pitchFamily="34" charset="0"/>
              <a:buChar char="•"/>
            </a:pPr>
            <a:r>
              <a:rPr lang="en-US" sz="2400" b="1" dirty="0" err="1">
                <a:solidFill>
                  <a:schemeClr val="bg1">
                    <a:lumMod val="50000"/>
                  </a:schemeClr>
                </a:solidFill>
                <a:latin typeface="Times New Roman" panose="02020603050405020304" pitchFamily="18" charset="0"/>
                <a:cs typeface="Times New Roman" panose="02020603050405020304" pitchFamily="18" charset="0"/>
              </a:rPr>
              <a:t>Multidomestic</a:t>
            </a:r>
            <a:r>
              <a:rPr lang="en-US" sz="2400" b="1" dirty="0">
                <a:solidFill>
                  <a:schemeClr val="bg1">
                    <a:lumMod val="50000"/>
                  </a:schemeClr>
                </a:solidFill>
                <a:latin typeface="Times New Roman" panose="02020603050405020304" pitchFamily="18" charset="0"/>
                <a:cs typeface="Times New Roman" panose="02020603050405020304" pitchFamily="18" charset="0"/>
              </a:rPr>
              <a:t>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Global-Standardization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Transnational Strategy</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Global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Competing Around the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World</a:t>
            </a:r>
          </a:p>
        </p:txBody>
      </p:sp>
    </p:spTree>
    <p:extLst>
      <p:ext uri="{BB962C8B-B14F-4D97-AF65-F5344CB8AC3E}">
        <p14:creationId xmlns:p14="http://schemas.microsoft.com/office/powerpoint/2010/main" val="294906756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650282"/>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National Competitive Advantage: World</a:t>
            </a:r>
          </a:p>
          <a:p>
            <a:pPr algn="ctr"/>
            <a:r>
              <a:rPr lang="en-US" sz="2800" b="1" dirty="0">
                <a:solidFill>
                  <a:srgbClr val="00B0F0"/>
                </a:solidFill>
                <a:latin typeface="Times New Roman" panose="02020603050405020304" pitchFamily="18" charset="0"/>
                <a:cs typeface="Times New Roman" panose="02020603050405020304" pitchFamily="18" charset="0"/>
              </a:rPr>
              <a:t>Leadership in Specific Industries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1964353"/>
            <a:ext cx="8844924" cy="3785652"/>
          </a:xfrm>
          <a:prstGeom prst="rect">
            <a:avLst/>
          </a:prstGeom>
          <a:noFill/>
        </p:spPr>
        <p:txBody>
          <a:bodyPr wrap="square" rtlCol="0">
            <a:spAutoFit/>
          </a:bodyPr>
          <a:lstStyle/>
          <a:p>
            <a:r>
              <a:rPr lang="en-US" sz="2400" dirty="0"/>
              <a:t>MNEs face two opposing forces when competing around the globe: cost reductions versus local responsiveness. Indeed, cost reductions achieved through a global </a:t>
            </a:r>
            <a:r>
              <a:rPr lang="en-US" sz="2400" dirty="0" err="1"/>
              <a:t>standardisation</a:t>
            </a:r>
            <a:r>
              <a:rPr lang="en-US" sz="2400" dirty="0"/>
              <a:t> strategy often reinforce a cost-leadership strategy at the business level.</a:t>
            </a:r>
          </a:p>
          <a:p>
            <a:r>
              <a:rPr lang="en-US" sz="2400" dirty="0"/>
              <a:t>The four strategic positions, which we will discuss in the following sections are;</a:t>
            </a:r>
          </a:p>
          <a:p>
            <a:r>
              <a:rPr lang="en-US" sz="2400" dirty="0"/>
              <a:t>■ International </a:t>
            </a:r>
            <a:r>
              <a:rPr lang="en-US" sz="2400" dirty="0" smtClean="0"/>
              <a:t>strategy</a:t>
            </a:r>
          </a:p>
          <a:p>
            <a:r>
              <a:rPr lang="en-US" sz="2400" dirty="0" smtClean="0"/>
              <a:t>■ </a:t>
            </a:r>
            <a:r>
              <a:rPr lang="en-US" sz="2400" dirty="0" err="1" smtClean="0"/>
              <a:t>Multidomestic</a:t>
            </a:r>
            <a:r>
              <a:rPr lang="en-US" sz="2400" dirty="0" smtClean="0"/>
              <a:t> </a:t>
            </a:r>
            <a:r>
              <a:rPr lang="en-US" sz="2400" dirty="0"/>
              <a:t>strategy</a:t>
            </a:r>
          </a:p>
          <a:p>
            <a:r>
              <a:rPr lang="en-US" sz="2400" dirty="0"/>
              <a:t>■ </a:t>
            </a:r>
            <a:r>
              <a:rPr lang="en-US" sz="2400" dirty="0" smtClean="0"/>
              <a:t>Global-standardization </a:t>
            </a:r>
            <a:r>
              <a:rPr lang="en-US" sz="2400" dirty="0"/>
              <a:t>strategy</a:t>
            </a:r>
          </a:p>
          <a:p>
            <a:r>
              <a:rPr lang="en-US" sz="2400" dirty="0"/>
              <a:t>■ </a:t>
            </a:r>
            <a:r>
              <a:rPr lang="en-US" sz="2400" dirty="0" smtClean="0"/>
              <a:t>Transnational </a:t>
            </a:r>
            <a:r>
              <a:rPr lang="en-US" sz="2400" dirty="0"/>
              <a:t>strategy</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21130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the first step in internationalizing. Used by MNEs with relatively large domestic markets or strong exporters (e.g., MNEs from the United States, Germany, Japan, South Korea).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Well-suited for high-end products with high value-to-weight ratios such as machine tools and luxury goods that can be shipped across the globe. Products and services tend to have strong brands. Main business-level strategy tends to be differentiation because exporting, licensing, and franchising add additional costs.</a:t>
            </a:r>
          </a:p>
        </p:txBody>
      </p:sp>
      <p:pic>
        <p:nvPicPr>
          <p:cNvPr id="4" name="Picture 3"/>
          <p:cNvPicPr>
            <a:picLocks noChangeAspect="1"/>
          </p:cNvPicPr>
          <p:nvPr/>
        </p:nvPicPr>
        <p:blipFill>
          <a:blip r:embed="rId2"/>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95849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benefit </a:t>
            </a:r>
            <a:r>
              <a:rPr lang="en-US" sz="2400" dirty="0" smtClean="0">
                <a:latin typeface="Times New Roman" panose="02020603050405020304" pitchFamily="18" charset="0"/>
                <a:cs typeface="Times New Roman" panose="02020603050405020304" pitchFamily="18" charset="0"/>
              </a:rPr>
              <a:t>from core </a:t>
            </a:r>
            <a:r>
              <a:rPr lang="en-US" sz="2400" dirty="0">
                <a:latin typeface="Times New Roman" panose="02020603050405020304" pitchFamily="18" charset="0"/>
                <a:cs typeface="Times New Roman" panose="02020603050405020304" pitchFamily="18" charset="0"/>
              </a:rPr>
              <a:t>competencies.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Low-cost implementation through:</a:t>
            </a:r>
          </a:p>
          <a:p>
            <a:r>
              <a:rPr lang="en-US" sz="2400" dirty="0">
                <a:latin typeface="Times New Roman" panose="02020603050405020304" pitchFamily="18" charset="0"/>
                <a:cs typeface="Times New Roman" panose="02020603050405020304" pitchFamily="18" charset="0"/>
              </a:rPr>
              <a:t>• Exporting or licensing (for products)</a:t>
            </a:r>
          </a:p>
          <a:p>
            <a:r>
              <a:rPr lang="en-US" sz="2400" dirty="0">
                <a:latin typeface="Times New Roman" panose="02020603050405020304" pitchFamily="18" charset="0"/>
                <a:cs typeface="Times New Roman" panose="02020603050405020304" pitchFamily="18" charset="0"/>
              </a:rPr>
              <a:t>• Franchising (for services)</a:t>
            </a:r>
          </a:p>
          <a:p>
            <a:r>
              <a:rPr lang="en-US" sz="2400" dirty="0">
                <a:latin typeface="Times New Roman" panose="02020603050405020304" pitchFamily="18" charset="0"/>
                <a:cs typeface="Times New Roman" panose="02020603050405020304" pitchFamily="18" charset="0"/>
              </a:rPr>
              <a:t>• Licensing (for trademarks)</a:t>
            </a:r>
          </a:p>
        </p:txBody>
      </p:sp>
      <p:pic>
        <p:nvPicPr>
          <p:cNvPr id="4" name="Picture 3"/>
          <p:cNvPicPr>
            <a:picLocks noChangeAspect="1"/>
          </p:cNvPicPr>
          <p:nvPr/>
        </p:nvPicPr>
        <p:blipFill>
          <a:blip r:embed="rId2"/>
          <a:stretch>
            <a:fillRect/>
          </a:stretch>
        </p:blipFill>
        <p:spPr>
          <a:xfrm>
            <a:off x="6573582" y="3121556"/>
            <a:ext cx="4115374" cy="2124371"/>
          </a:xfrm>
          <a:prstGeom prst="rect">
            <a:avLst/>
          </a:prstGeom>
        </p:spPr>
      </p:pic>
    </p:spTree>
    <p:extLst>
      <p:ext uri="{BB962C8B-B14F-4D97-AF65-F5344CB8AC3E}">
        <p14:creationId xmlns:p14="http://schemas.microsoft.com/office/powerpoint/2010/main" val="1547492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1 - </a:t>
            </a:r>
            <a:r>
              <a:rPr lang="en-US" sz="2400" b="1" dirty="0">
                <a:latin typeface="Times New Roman" panose="02020603050405020304" pitchFamily="18" charset="0"/>
                <a:cs typeface="Times New Roman" panose="02020603050405020304" pitchFamily="18" charset="0"/>
              </a:rPr>
              <a:t>International </a:t>
            </a:r>
            <a:r>
              <a:rPr lang="en-US" sz="2400" b="1" dirty="0" smtClean="0">
                <a:latin typeface="Times New Roman" panose="02020603050405020304" pitchFamily="18" charset="0"/>
                <a:cs typeface="Times New Roman" panose="02020603050405020304" pitchFamily="18" charset="0"/>
              </a:rPr>
              <a:t>strategy</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or limited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Highly affected by exchange rate fluctuations.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Intellectual property embedded in a product or service can be confiscated.</a:t>
            </a:r>
          </a:p>
        </p:txBody>
      </p:sp>
      <p:pic>
        <p:nvPicPr>
          <p:cNvPr id="4" name="Picture 3"/>
          <p:cNvPicPr>
            <a:picLocks noChangeAspect="1"/>
          </p:cNvPicPr>
          <p:nvPr/>
        </p:nvPicPr>
        <p:blipFill>
          <a:blip r:embed="rId2"/>
          <a:stretch>
            <a:fillRect/>
          </a:stretch>
        </p:blipFill>
        <p:spPr>
          <a:xfrm>
            <a:off x="8791100" y="4571320"/>
            <a:ext cx="3400900" cy="2065938"/>
          </a:xfrm>
          <a:prstGeom prst="rect">
            <a:avLst/>
          </a:prstGeom>
        </p:spPr>
      </p:pic>
    </p:spTree>
    <p:extLst>
      <p:ext uri="{BB962C8B-B14F-4D97-AF65-F5344CB8AC3E}">
        <p14:creationId xmlns:p14="http://schemas.microsoft.com/office/powerpoint/2010/main" val="1693171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Multi domestic </a:t>
            </a:r>
            <a:r>
              <a:rPr lang="en-US" sz="2400" b="1" dirty="0">
                <a:latin typeface="Times New Roman" panose="02020603050405020304" pitchFamily="18" charset="0"/>
                <a:cs typeface="Times New Roman" panose="02020603050405020304" pitchFamily="18" charset="0"/>
              </a:rPr>
              <a:t>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to compete in host countries with large and/or lucrative but idiosyncratic domestic markets (e.g.,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Germany, Japan, Saudi Arabia).</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Often used in consumer products and food industries.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Main business-level strategy is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MNE wants to be perceived as local company.</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15320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Highest-possible local responsiveness.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Increased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Reduced exchange-rate exposure.</a:t>
            </a:r>
          </a:p>
        </p:txBody>
      </p:sp>
      <p:pic>
        <p:nvPicPr>
          <p:cNvPr id="12" name="Picture 11"/>
          <p:cNvPicPr>
            <a:picLocks noChangeAspect="1"/>
          </p:cNvPicPr>
          <p:nvPr/>
        </p:nvPicPr>
        <p:blipFill>
          <a:blip r:embed="rId2"/>
          <a:stretch>
            <a:fillRect/>
          </a:stretch>
        </p:blipFill>
        <p:spPr>
          <a:xfrm>
            <a:off x="6573582" y="3121556"/>
            <a:ext cx="4115374" cy="2124371"/>
          </a:xfrm>
          <a:prstGeom prst="rect">
            <a:avLst/>
          </a:prstGeom>
        </p:spPr>
      </p:pic>
    </p:spTree>
    <p:extLst>
      <p:ext uri="{BB962C8B-B14F-4D97-AF65-F5344CB8AC3E}">
        <p14:creationId xmlns:p14="http://schemas.microsoft.com/office/powerpoint/2010/main" val="3346271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 </a:t>
            </a:r>
            <a:r>
              <a:rPr lang="en-US" sz="2400" b="1" dirty="0" err="1">
                <a:latin typeface="Times New Roman" panose="02020603050405020304" pitchFamily="18" charset="0"/>
                <a:cs typeface="Times New Roman" panose="02020603050405020304" pitchFamily="18" charset="0"/>
              </a:rPr>
              <a:t>Multidomestic</a:t>
            </a:r>
            <a:r>
              <a:rPr lang="en-US" sz="2400" b="1" dirty="0">
                <a:latin typeface="Times New Roman" panose="02020603050405020304" pitchFamily="18" charset="0"/>
                <a:cs typeface="Times New Roman" panose="02020603050405020304" pitchFamily="18" charset="0"/>
              </a:rPr>
              <a:t>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Duplication of key business functions in multiple countries leads to a high cost of implementation.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economies of scale.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Little or no learning across different regions.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2"/>
          <a:stretch>
            <a:fillRect/>
          </a:stretch>
        </p:blipFill>
        <p:spPr>
          <a:xfrm>
            <a:off x="8036822" y="3857373"/>
            <a:ext cx="3400900" cy="2194960"/>
          </a:xfrm>
          <a:prstGeom prst="rect">
            <a:avLst/>
          </a:prstGeom>
        </p:spPr>
      </p:pic>
    </p:spTree>
    <p:extLst>
      <p:ext uri="{BB962C8B-B14F-4D97-AF65-F5344CB8AC3E}">
        <p14:creationId xmlns:p14="http://schemas.microsoft.com/office/powerpoint/2010/main" val="105678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are offering standardized products and services (e.g., computer hardware or business process outsourcing).</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The main business-level strategy is cost leadership.</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63992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Benefits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Location economies: global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based on wherever best-of-class capabilities reside at the lowest cost.</a:t>
            </a:r>
          </a:p>
          <a:p>
            <a:pPr marL="342900" indent="-342900">
              <a:buFont typeface="Wingdings" panose="05000000000000000000" pitchFamily="2" charset="2"/>
              <a:buChar char="q"/>
            </a:pPr>
            <a:r>
              <a:rPr lang="en-US" sz="2400" dirty="0" smtClean="0">
                <a:latin typeface="Times New Roman" panose="02020603050405020304" pitchFamily="18" charset="0"/>
                <a:cs typeface="Times New Roman" panose="02020603050405020304" pitchFamily="18" charset="0"/>
              </a:rPr>
              <a:t>Economies </a:t>
            </a:r>
            <a:r>
              <a:rPr lang="en-US" sz="2400" dirty="0">
                <a:latin typeface="Times New Roman" panose="02020603050405020304" pitchFamily="18" charset="0"/>
                <a:cs typeface="Times New Roman" panose="02020603050405020304" pitchFamily="18" charset="0"/>
              </a:rPr>
              <a:t>of scale and standardization.</a:t>
            </a:r>
          </a:p>
        </p:txBody>
      </p:sp>
      <p:pic>
        <p:nvPicPr>
          <p:cNvPr id="12" name="Picture 11"/>
          <p:cNvPicPr>
            <a:picLocks noChangeAspect="1"/>
          </p:cNvPicPr>
          <p:nvPr/>
        </p:nvPicPr>
        <p:blipFill>
          <a:blip r:embed="rId2"/>
          <a:stretch>
            <a:fillRect/>
          </a:stretch>
        </p:blipFill>
        <p:spPr>
          <a:xfrm>
            <a:off x="7038039" y="3927963"/>
            <a:ext cx="4115374" cy="1645524"/>
          </a:xfrm>
          <a:prstGeom prst="rect">
            <a:avLst/>
          </a:prstGeom>
        </p:spPr>
      </p:pic>
    </p:spTree>
    <p:extLst>
      <p:ext uri="{BB962C8B-B14F-4D97-AF65-F5344CB8AC3E}">
        <p14:creationId xmlns:p14="http://schemas.microsoft.com/office/powerpoint/2010/main" val="374869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 </a:t>
            </a:r>
            <a:r>
              <a:rPr lang="en-US" sz="2400" b="1" dirty="0">
                <a:latin typeface="Times New Roman" panose="02020603050405020304" pitchFamily="18" charset="0"/>
                <a:cs typeface="Times New Roman" panose="02020603050405020304" pitchFamily="18" charset="0"/>
              </a:rPr>
              <a:t>Global-standardization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No local responsiveness. Little or no product differentiation.</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 “Race to the bottom” as wages increase.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risk of IP expropriation.</a:t>
            </a:r>
          </a:p>
        </p:txBody>
      </p:sp>
      <p:pic>
        <p:nvPicPr>
          <p:cNvPr id="12" name="Picture 11"/>
          <p:cNvPicPr>
            <a:picLocks noChangeAspect="1"/>
          </p:cNvPicPr>
          <p:nvPr/>
        </p:nvPicPr>
        <p:blipFill>
          <a:blip r:embed="rId2"/>
          <a:stretch>
            <a:fillRect/>
          </a:stretch>
        </p:blipFill>
        <p:spPr>
          <a:xfrm>
            <a:off x="8036822" y="4205806"/>
            <a:ext cx="3400900" cy="2194960"/>
          </a:xfrm>
          <a:prstGeom prst="rect">
            <a:avLst/>
          </a:prstGeom>
        </p:spPr>
      </p:pic>
    </p:spTree>
    <p:extLst>
      <p:ext uri="{BB962C8B-B14F-4D97-AF65-F5344CB8AC3E}">
        <p14:creationId xmlns:p14="http://schemas.microsoft.com/office/powerpoint/2010/main" val="390137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Characteristics</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Used by MNEs that pursue a blue ocean strategy at the business level by simultaneously focusing on product differentiation and low cost.</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Mantra: Think globally, act locally.</a:t>
            </a:r>
          </a:p>
        </p:txBody>
      </p:sp>
      <p:pic>
        <p:nvPicPr>
          <p:cNvPr id="12" name="Picture 11"/>
          <p:cNvPicPr>
            <a:picLocks noChangeAspect="1"/>
          </p:cNvPicPr>
          <p:nvPr/>
        </p:nvPicPr>
        <p:blipFill>
          <a:blip r:embed="rId2"/>
          <a:stretch>
            <a:fillRect/>
          </a:stretch>
        </p:blipFill>
        <p:spPr>
          <a:xfrm>
            <a:off x="6497371" y="1793919"/>
            <a:ext cx="4191585" cy="1286054"/>
          </a:xfrm>
          <a:prstGeom prst="rect">
            <a:avLst/>
          </a:prstGeom>
        </p:spPr>
      </p:pic>
    </p:spTree>
    <p:extLst>
      <p:ext uri="{BB962C8B-B14F-4D97-AF65-F5344CB8AC3E}">
        <p14:creationId xmlns:p14="http://schemas.microsoft.com/office/powerpoint/2010/main" val="3538222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Benefits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Attempts to combine benefits of localization and standardization strategies simultaneously by creating a global matrix structure.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Economies of scale, location, experience, and learning.</a:t>
            </a:r>
          </a:p>
        </p:txBody>
      </p:sp>
      <p:pic>
        <p:nvPicPr>
          <p:cNvPr id="12" name="Picture 11"/>
          <p:cNvPicPr>
            <a:picLocks noChangeAspect="1"/>
          </p:cNvPicPr>
          <p:nvPr/>
        </p:nvPicPr>
        <p:blipFill>
          <a:blip r:embed="rId2"/>
          <a:stretch>
            <a:fillRect/>
          </a:stretch>
        </p:blipFill>
        <p:spPr>
          <a:xfrm>
            <a:off x="7322348" y="4512887"/>
            <a:ext cx="4115374" cy="2124371"/>
          </a:xfrm>
          <a:prstGeom prst="rect">
            <a:avLst/>
          </a:prstGeom>
        </p:spPr>
      </p:pic>
    </p:spTree>
    <p:extLst>
      <p:ext uri="{BB962C8B-B14F-4D97-AF65-F5344CB8AC3E}">
        <p14:creationId xmlns:p14="http://schemas.microsoft.com/office/powerpoint/2010/main" val="290418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Advantages of going global</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26659" y="2182196"/>
            <a:ext cx="1061106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 </a:t>
            </a:r>
            <a:r>
              <a:rPr lang="en-US" sz="2400" b="1" dirty="0">
                <a:latin typeface="Times New Roman" panose="02020603050405020304" pitchFamily="18" charset="0"/>
                <a:cs typeface="Times New Roman" panose="02020603050405020304" pitchFamily="18" charset="0"/>
              </a:rPr>
              <a:t>Transnational strategy</a:t>
            </a:r>
            <a:endParaRPr lang="en-US" sz="24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Risks</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Global matrix structure is costly and difficult to implement, leading to a high failure rate.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Some exchange-rate exposure.</a:t>
            </a:r>
          </a:p>
          <a:p>
            <a:pPr marL="342900" indent="-342900">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Higher risk of IP expropriation.</a:t>
            </a:r>
          </a:p>
        </p:txBody>
      </p:sp>
      <p:pic>
        <p:nvPicPr>
          <p:cNvPr id="12" name="Picture 11"/>
          <p:cNvPicPr>
            <a:picLocks noChangeAspect="1"/>
          </p:cNvPicPr>
          <p:nvPr/>
        </p:nvPicPr>
        <p:blipFill>
          <a:blip r:embed="rId2"/>
          <a:stretch>
            <a:fillRect/>
          </a:stretch>
        </p:blipFill>
        <p:spPr>
          <a:xfrm>
            <a:off x="8036822" y="3857373"/>
            <a:ext cx="3400900" cy="2194960"/>
          </a:xfrm>
          <a:prstGeom prst="rect">
            <a:avLst/>
          </a:prstGeom>
        </p:spPr>
      </p:pic>
    </p:spTree>
    <p:extLst>
      <p:ext uri="{BB962C8B-B14F-4D97-AF65-F5344CB8AC3E}">
        <p14:creationId xmlns:p14="http://schemas.microsoft.com/office/powerpoint/2010/main" val="241619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13039</TotalTime>
  <Words>3555</Words>
  <Application>Microsoft Office PowerPoint</Application>
  <PresentationFormat>Widescreen</PresentationFormat>
  <Paragraphs>505</Paragraphs>
  <Slides>58</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602</cp:revision>
  <dcterms:created xsi:type="dcterms:W3CDTF">2023-04-29T09:08:23Z</dcterms:created>
  <dcterms:modified xsi:type="dcterms:W3CDTF">2025-02-27T14:42:03Z</dcterms:modified>
</cp:coreProperties>
</file>