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sldIdLst>
    <p:sldId id="260" r:id="rId2"/>
    <p:sldId id="282" r:id="rId3"/>
    <p:sldId id="283" r:id="rId4"/>
    <p:sldId id="300" r:id="rId5"/>
    <p:sldId id="284" r:id="rId6"/>
    <p:sldId id="285" r:id="rId7"/>
    <p:sldId id="301" r:id="rId8"/>
    <p:sldId id="286" r:id="rId9"/>
    <p:sldId id="287" r:id="rId10"/>
    <p:sldId id="304" r:id="rId11"/>
    <p:sldId id="303" r:id="rId12"/>
    <p:sldId id="302" r:id="rId13"/>
    <p:sldId id="288" r:id="rId14"/>
    <p:sldId id="289" r:id="rId15"/>
    <p:sldId id="290" r:id="rId16"/>
    <p:sldId id="305" r:id="rId17"/>
    <p:sldId id="306" r:id="rId18"/>
    <p:sldId id="291" r:id="rId19"/>
    <p:sldId id="292" r:id="rId20"/>
    <p:sldId id="293" r:id="rId21"/>
    <p:sldId id="294" r:id="rId22"/>
    <p:sldId id="307" r:id="rId23"/>
    <p:sldId id="295" r:id="rId24"/>
    <p:sldId id="308" r:id="rId25"/>
    <p:sldId id="296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285" autoAdjust="0"/>
  </p:normalViewPr>
  <p:slideViewPr>
    <p:cSldViewPr snapToGrid="0">
      <p:cViewPr varScale="1">
        <p:scale>
          <a:sx n="64" d="100"/>
          <a:sy n="64" d="100"/>
        </p:scale>
        <p:origin x="72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10/3/2023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www.midocean.ae</a:t>
            </a:r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0 - Overview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www.midocean.ae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Lecture 0 - Overview</a:t>
            </a:r>
            <a:endParaRPr lang="en-US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MGM331 - Principles of Management Information Systems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1" y="2264257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Management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510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Nael Zabel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1 </a:t>
            </a:r>
            <a:endParaRPr kumimoji="0" lang="en-US" sz="12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Topics to Cover in Week 1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r>
              <a:rPr lang="en-US" dirty="0"/>
              <a:t>MGM 510  </a:t>
            </a:r>
            <a:r>
              <a:rPr lang="en-US" dirty="0" smtClean="0"/>
              <a:t>- Risk </a:t>
            </a:r>
            <a:r>
              <a:rPr lang="en-US" dirty="0"/>
              <a:t>Management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794043"/>
            <a:ext cx="917257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Project Meaning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Definition of risk.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Risks vs. problems.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 triggers.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 management: what &amp; how ????</a:t>
            </a:r>
          </a:p>
        </p:txBody>
      </p:sp>
    </p:spTree>
    <p:extLst>
      <p:ext uri="{BB962C8B-B14F-4D97-AF65-F5344CB8AC3E}">
        <p14:creationId xmlns:p14="http://schemas.microsoft.com/office/powerpoint/2010/main" val="2473141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Meaning of “ Project “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54236E-9CBA-4F5F-A864-FDE6589C3140}"/>
              </a:ext>
            </a:extLst>
          </p:cNvPr>
          <p:cNvSpPr/>
          <p:nvPr/>
        </p:nvSpPr>
        <p:spPr>
          <a:xfrm>
            <a:off x="470647" y="1599322"/>
            <a:ext cx="1026612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defRPr/>
            </a:pPr>
            <a:r>
              <a:rPr lang="en-US" sz="2000" b="1" kern="0" dirty="0">
                <a:solidFill>
                  <a:prstClr val="black"/>
                </a:solidFill>
                <a:latin typeface="Calibri" panose="020F0502020204030204"/>
              </a:rPr>
              <a:t>A project: </a:t>
            </a:r>
            <a:r>
              <a:rPr lang="en-US" sz="2000" kern="0" dirty="0">
                <a:solidFill>
                  <a:prstClr val="black"/>
                </a:solidFill>
                <a:latin typeface="Calibri" panose="020F0502020204030204"/>
              </a:rPr>
              <a:t>is a temporary endeavor undertaken to create a unique product, service, or result.</a:t>
            </a:r>
          </a:p>
          <a:p>
            <a:pPr defTabSz="685800">
              <a:defRPr/>
            </a:pPr>
            <a:endParaRPr lang="en-US" sz="2000" kern="0" dirty="0">
              <a:solidFill>
                <a:prstClr val="black"/>
              </a:solidFill>
              <a:latin typeface="Calibri" panose="020F0502020204030204"/>
            </a:endParaRPr>
          </a:p>
          <a:p>
            <a:pPr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defRPr/>
            </a:pPr>
            <a:r>
              <a:rPr lang="en-GB" sz="2000" b="1" kern="0" dirty="0">
                <a:solidFill>
                  <a:prstClr val="black"/>
                </a:solidFill>
                <a:latin typeface="Calibri" panose="020F0502020204030204"/>
              </a:rPr>
              <a:t>Project characteristic:</a:t>
            </a:r>
          </a:p>
          <a:p>
            <a:pPr marL="1003300" lvl="1" indent="-546100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 typeface="Wingdings 3" panose="05040102010807070707" pitchFamily="18" charset="2"/>
              <a:buChar char="u"/>
              <a:defRPr/>
            </a:pPr>
            <a:r>
              <a:rPr lang="en-GB" sz="2000" u="sng" kern="0" dirty="0">
                <a:solidFill>
                  <a:prstClr val="black"/>
                </a:solidFill>
                <a:latin typeface="Calibri" panose="020F0502020204030204"/>
              </a:rPr>
              <a:t>Projects are temporary.</a:t>
            </a:r>
          </a:p>
          <a:p>
            <a:pPr marL="0" lvl="1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defRPr/>
            </a:pPr>
            <a:r>
              <a:rPr lang="en-GB" sz="2000" kern="0" dirty="0">
                <a:solidFill>
                  <a:prstClr val="black"/>
                </a:solidFill>
                <a:latin typeface="Calibri" panose="020F0502020204030204"/>
              </a:rPr>
              <a:t>Has definite beginning and end, the end is reached when the project’s objective have been achieved.</a:t>
            </a:r>
          </a:p>
          <a:p>
            <a:pPr marL="1003300" lvl="1" indent="-546100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 typeface="Wingdings 3" panose="05040102010807070707" pitchFamily="18" charset="2"/>
              <a:buChar char="u"/>
              <a:defRPr/>
            </a:pPr>
            <a:r>
              <a:rPr lang="en-GB" sz="2000" u="sng" kern="0" dirty="0">
                <a:solidFill>
                  <a:prstClr val="black"/>
                </a:solidFill>
                <a:latin typeface="Calibri" panose="020F0502020204030204"/>
              </a:rPr>
              <a:t>Projects are unique.</a:t>
            </a:r>
          </a:p>
          <a:p>
            <a:pPr marL="0" lvl="1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defRPr/>
            </a:pPr>
            <a:r>
              <a:rPr lang="en-GB" sz="2000" kern="0" dirty="0">
                <a:solidFill>
                  <a:prstClr val="black"/>
                </a:solidFill>
                <a:latin typeface="Calibri" panose="020F0502020204030204"/>
              </a:rPr>
              <a:t>Every project creates a unique product, service, or results.</a:t>
            </a:r>
          </a:p>
          <a:p>
            <a:pPr marL="1003300" lvl="1" indent="-546100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 typeface="Wingdings 3" panose="05040102010807070707" pitchFamily="18" charset="2"/>
              <a:buChar char="u"/>
              <a:defRPr/>
            </a:pPr>
            <a:r>
              <a:rPr lang="en-GB" sz="2000" u="sng" kern="0" dirty="0">
                <a:solidFill>
                  <a:prstClr val="black"/>
                </a:solidFill>
                <a:latin typeface="Calibri" panose="020F0502020204030204"/>
              </a:rPr>
              <a:t>Progressively elaborated.</a:t>
            </a:r>
          </a:p>
          <a:p>
            <a:pPr marL="0" lvl="1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defRPr/>
            </a:pPr>
            <a:r>
              <a:rPr lang="en-GB" sz="2000" b="1" kern="0" dirty="0">
                <a:solidFill>
                  <a:srgbClr val="0070C0"/>
                </a:solidFill>
                <a:latin typeface="Calibri" panose="020F0502020204030204"/>
              </a:rPr>
              <a:t>Progressively: </a:t>
            </a:r>
            <a:r>
              <a:rPr lang="en-GB" sz="2000" kern="0" dirty="0">
                <a:solidFill>
                  <a:prstClr val="black"/>
                </a:solidFill>
                <a:latin typeface="Calibri" panose="020F0502020204030204"/>
              </a:rPr>
              <a:t>proceeding in steps.</a:t>
            </a:r>
          </a:p>
          <a:p>
            <a:pPr marL="0" lvl="1" defTabSz="6858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defRPr/>
            </a:pPr>
            <a:r>
              <a:rPr lang="en-GB" sz="2000" b="1" kern="0" dirty="0">
                <a:solidFill>
                  <a:srgbClr val="0070C0"/>
                </a:solidFill>
                <a:latin typeface="Calibri" panose="020F0502020204030204"/>
              </a:rPr>
              <a:t>Elaborated: </a:t>
            </a:r>
            <a:r>
              <a:rPr lang="en-GB" sz="2000" kern="0" dirty="0">
                <a:solidFill>
                  <a:prstClr val="black"/>
                </a:solidFill>
                <a:latin typeface="Calibri" panose="020F0502020204030204"/>
              </a:rPr>
              <a:t>worked with care and detail.</a:t>
            </a:r>
            <a:endParaRPr lang="en-US" sz="2000" kern="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90914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Meaning of “ Project “</a:t>
            </a:r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989BF9-E9EB-47C6-AF6B-1A93D76D311F}"/>
              </a:ext>
            </a:extLst>
          </p:cNvPr>
          <p:cNvSpPr txBox="1"/>
          <p:nvPr/>
        </p:nvSpPr>
        <p:spPr>
          <a:xfrm>
            <a:off x="470647" y="1792563"/>
            <a:ext cx="10502153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 defTabSz="685800">
              <a:buFont typeface="Wingdings" panose="05000000000000000000" pitchFamily="2" charset="2"/>
              <a:buChar char="q"/>
              <a:defRPr/>
            </a:pPr>
            <a:r>
              <a:rPr lang="en-US" sz="2800" kern="0" dirty="0">
                <a:solidFill>
                  <a:prstClr val="black"/>
                </a:solidFill>
                <a:latin typeface="Calibri" panose="020F0502020204030204"/>
              </a:rPr>
              <a:t>The temporary nature of projects indicates that a project has a definite beginning and end.</a:t>
            </a:r>
          </a:p>
          <a:p>
            <a:pPr marL="285750" indent="-285750" algn="just" defTabSz="685800">
              <a:buFont typeface="Wingdings" panose="05000000000000000000" pitchFamily="2" charset="2"/>
              <a:buChar char="q"/>
              <a:defRPr/>
            </a:pPr>
            <a:r>
              <a:rPr lang="en-US" sz="2800" kern="0" dirty="0">
                <a:solidFill>
                  <a:prstClr val="black"/>
                </a:solidFill>
                <a:latin typeface="Calibri" panose="020F0502020204030204"/>
              </a:rPr>
              <a:t>Temporary </a:t>
            </a:r>
            <a:r>
              <a:rPr lang="en-US" sz="2800" u="sng" kern="0" dirty="0">
                <a:solidFill>
                  <a:prstClr val="black"/>
                </a:solidFill>
                <a:latin typeface="Calibri" panose="020F0502020204030204"/>
              </a:rPr>
              <a:t>does not necessarily </a:t>
            </a:r>
            <a:r>
              <a:rPr lang="en-US" sz="2800" kern="0" dirty="0">
                <a:solidFill>
                  <a:prstClr val="black"/>
                </a:solidFill>
                <a:latin typeface="Calibri" panose="020F0502020204030204"/>
              </a:rPr>
              <a:t>mean a project has </a:t>
            </a:r>
            <a:r>
              <a:rPr lang="en-US" sz="2800" u="sng" kern="0" dirty="0">
                <a:solidFill>
                  <a:prstClr val="black"/>
                </a:solidFill>
                <a:latin typeface="Calibri" panose="020F0502020204030204"/>
              </a:rPr>
              <a:t>a short duration</a:t>
            </a:r>
            <a:r>
              <a:rPr lang="en-US" sz="2800" kern="0" dirty="0">
                <a:solidFill>
                  <a:prstClr val="black"/>
                </a:solidFill>
                <a:latin typeface="Calibri" panose="020F0502020204030204"/>
              </a:rPr>
              <a:t>.</a:t>
            </a:r>
          </a:p>
          <a:p>
            <a:pPr marL="285750" indent="-285750" algn="just" defTabSz="685800">
              <a:buFont typeface="Wingdings" panose="05000000000000000000" pitchFamily="2" charset="2"/>
              <a:buChar char="q"/>
              <a:defRPr/>
            </a:pPr>
            <a:r>
              <a:rPr lang="en-US" sz="2800" kern="0" dirty="0">
                <a:solidFill>
                  <a:prstClr val="black"/>
                </a:solidFill>
                <a:latin typeface="Calibri" panose="020F0502020204030204"/>
              </a:rPr>
              <a:t> The </a:t>
            </a:r>
            <a:r>
              <a:rPr lang="en-US" sz="2800" u="sng" kern="0" dirty="0">
                <a:solidFill>
                  <a:prstClr val="black"/>
                </a:solidFill>
                <a:latin typeface="Calibri" panose="020F0502020204030204"/>
              </a:rPr>
              <a:t>end of the project</a:t>
            </a:r>
            <a:r>
              <a:rPr lang="en-US" sz="2800" kern="0" dirty="0">
                <a:solidFill>
                  <a:prstClr val="black"/>
                </a:solidFill>
                <a:latin typeface="Calibri" panose="020F0502020204030204"/>
              </a:rPr>
              <a:t> is reached when </a:t>
            </a:r>
            <a:r>
              <a:rPr lang="en-US" sz="2800" u="sng" kern="0" dirty="0">
                <a:solidFill>
                  <a:prstClr val="black"/>
                </a:solidFill>
                <a:latin typeface="Calibri" panose="020F0502020204030204"/>
              </a:rPr>
              <a:t>one or more of the following </a:t>
            </a:r>
            <a:r>
              <a:rPr lang="en-US" sz="2800" kern="0" dirty="0">
                <a:solidFill>
                  <a:prstClr val="black"/>
                </a:solidFill>
                <a:latin typeface="Calibri" panose="020F0502020204030204"/>
              </a:rPr>
              <a:t>is true:</a:t>
            </a:r>
          </a:p>
          <a:p>
            <a:pPr marL="628650" lvl="1" indent="-285750" algn="just" defTabSz="685800">
              <a:buFont typeface="Wingdings" panose="05000000000000000000" pitchFamily="2" charset="2"/>
              <a:buChar char="Ø"/>
              <a:defRPr/>
            </a:pPr>
            <a:r>
              <a:rPr lang="en-US" sz="2800" kern="0" dirty="0">
                <a:solidFill>
                  <a:prstClr val="black"/>
                </a:solidFill>
                <a:latin typeface="Calibri" panose="020F0502020204030204"/>
              </a:rPr>
              <a:t>The project’s objectives have been achieved;</a:t>
            </a:r>
          </a:p>
          <a:p>
            <a:pPr marL="628650" lvl="1" indent="-285750" algn="just" defTabSz="685800">
              <a:buFont typeface="Wingdings" panose="05000000000000000000" pitchFamily="2" charset="2"/>
              <a:buChar char="Ø"/>
              <a:defRPr/>
            </a:pPr>
            <a:r>
              <a:rPr lang="en-US" sz="2800" kern="0" dirty="0">
                <a:solidFill>
                  <a:prstClr val="black"/>
                </a:solidFill>
                <a:latin typeface="Calibri" panose="020F0502020204030204"/>
              </a:rPr>
              <a:t>The objectives will not or cannot be met;</a:t>
            </a:r>
          </a:p>
        </p:txBody>
      </p:sp>
    </p:spTree>
    <p:extLst>
      <p:ext uri="{BB962C8B-B14F-4D97-AF65-F5344CB8AC3E}">
        <p14:creationId xmlns:p14="http://schemas.microsoft.com/office/powerpoint/2010/main" val="241989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Project Ending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989BF9-E9EB-47C6-AF6B-1A93D76D311F}"/>
              </a:ext>
            </a:extLst>
          </p:cNvPr>
          <p:cNvSpPr txBox="1"/>
          <p:nvPr/>
        </p:nvSpPr>
        <p:spPr>
          <a:xfrm>
            <a:off x="-44577" y="1765329"/>
            <a:ext cx="959961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28650" lvl="1" indent="-285750" algn="just" defTabSz="685800">
              <a:buFont typeface="Wingdings" panose="05000000000000000000" pitchFamily="2" charset="2"/>
              <a:buChar char="Ø"/>
              <a:defRPr/>
            </a:pPr>
            <a:r>
              <a:rPr lang="en-US" sz="2800" kern="0" dirty="0">
                <a:solidFill>
                  <a:prstClr val="black"/>
                </a:solidFill>
                <a:latin typeface="Calibri" panose="020F0502020204030204"/>
              </a:rPr>
              <a:t>Funding is exhausted or no longer available for allocation to the project;</a:t>
            </a:r>
          </a:p>
          <a:p>
            <a:pPr marL="628650" lvl="1" indent="-285750" algn="just" defTabSz="685800">
              <a:buFont typeface="Wingdings" panose="05000000000000000000" pitchFamily="2" charset="2"/>
              <a:buChar char="Ø"/>
              <a:defRPr/>
            </a:pPr>
            <a:r>
              <a:rPr lang="en-US" sz="2800" kern="0" dirty="0">
                <a:solidFill>
                  <a:prstClr val="black"/>
                </a:solidFill>
                <a:latin typeface="Calibri" panose="020F0502020204030204"/>
              </a:rPr>
              <a:t>The need for the project no longer exists (e.g., the customer no longer wants the project completed, a change</a:t>
            </a:r>
          </a:p>
          <a:p>
            <a:pPr marL="628650" lvl="1" indent="-285750" algn="just" defTabSz="685800">
              <a:buFont typeface="Wingdings" panose="05000000000000000000" pitchFamily="2" charset="2"/>
              <a:buChar char="Ø"/>
              <a:defRPr/>
            </a:pPr>
            <a:r>
              <a:rPr lang="en-US" sz="2800" kern="0" dirty="0">
                <a:solidFill>
                  <a:prstClr val="black"/>
                </a:solidFill>
                <a:latin typeface="Calibri" panose="020F0502020204030204"/>
              </a:rPr>
              <a:t>in strategy or priority ends the project, the organizational management provides direction to end the project);</a:t>
            </a:r>
          </a:p>
          <a:p>
            <a:pPr marL="628650" lvl="1" indent="-285750" algn="just" defTabSz="685800">
              <a:buFont typeface="Wingdings" panose="05000000000000000000" pitchFamily="2" charset="2"/>
              <a:buChar char="Ø"/>
              <a:defRPr/>
            </a:pPr>
            <a:r>
              <a:rPr lang="en-US" sz="2800" kern="0" dirty="0">
                <a:solidFill>
                  <a:prstClr val="black"/>
                </a:solidFill>
                <a:latin typeface="Calibri" panose="020F0502020204030204"/>
              </a:rPr>
              <a:t>The human or physical resources are no longer available; or</a:t>
            </a:r>
          </a:p>
          <a:p>
            <a:pPr marL="628650" lvl="1" indent="-285750" algn="just" defTabSz="685800">
              <a:buFont typeface="Wingdings" panose="05000000000000000000" pitchFamily="2" charset="2"/>
              <a:buChar char="Ø"/>
              <a:defRPr/>
            </a:pPr>
            <a:r>
              <a:rPr lang="en-US" sz="2800" kern="0" dirty="0">
                <a:solidFill>
                  <a:prstClr val="black"/>
                </a:solidFill>
                <a:latin typeface="Calibri" panose="020F0502020204030204"/>
              </a:rPr>
              <a:t>The project is terminated for legal cause or convenience.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5036" y="1822768"/>
            <a:ext cx="2698475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04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Meaning of “ RISK “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B00FEA-0BC4-4FE2-9004-99E1464E0089}"/>
              </a:ext>
            </a:extLst>
          </p:cNvPr>
          <p:cNvSpPr txBox="1"/>
          <p:nvPr/>
        </p:nvSpPr>
        <p:spPr>
          <a:xfrm>
            <a:off x="712547" y="2151851"/>
            <a:ext cx="990222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When the word “risk” is mentioned, most people </a:t>
            </a:r>
          </a:p>
          <a:p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      tend to think of negative consequences.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 risk is a possible/potential event.</a:t>
            </a:r>
          </a:p>
          <a:p>
            <a:pPr marL="571500" indent="-571500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An example is fluctuations in exchange rate.</a:t>
            </a:r>
          </a:p>
        </p:txBody>
      </p:sp>
    </p:spTree>
    <p:extLst>
      <p:ext uri="{BB962C8B-B14F-4D97-AF65-F5344CB8AC3E}">
        <p14:creationId xmlns:p14="http://schemas.microsoft.com/office/powerpoint/2010/main" val="107841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Meaning of “ RISK “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B640CBA-09DF-493C-AEAF-41E9DAE897A6}"/>
              </a:ext>
            </a:extLst>
          </p:cNvPr>
          <p:cNvSpPr txBox="1">
            <a:spLocks/>
          </p:cNvSpPr>
          <p:nvPr/>
        </p:nvSpPr>
        <p:spPr bwMode="auto">
          <a:xfrm>
            <a:off x="300017" y="2539955"/>
            <a:ext cx="11082442" cy="362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546100" indent="-546100" algn="l" rtl="0" eaLnBrk="0" fontAlgn="base" hangingPunct="0">
              <a:spcBef>
                <a:spcPct val="100000"/>
              </a:spcBef>
              <a:spcAft>
                <a:spcPct val="0"/>
              </a:spcAft>
              <a:buClr>
                <a:srgbClr val="FF0000"/>
              </a:buClr>
              <a:buSzPct val="80000"/>
              <a:buFont typeface="Wingdings 3" panose="05040102010807070707" pitchFamily="18" charset="2"/>
              <a:buChar char="u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011238" indent="-285750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FF0000"/>
              </a:buClr>
              <a:buSzPct val="12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4192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Font typeface="Arial" panose="020B0604020202020204" pitchFamily="34" charset="0"/>
              <a:buChar char="−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21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cs typeface="Arial" charset="0"/>
              </a:defRPr>
            </a:lvl4pPr>
            <a:lvl5pPr marL="2235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Arial" charset="0"/>
              </a:defRPr>
            </a:lvl5pPr>
            <a:lvl6pPr marL="2692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Arial" charset="0"/>
              </a:defRPr>
            </a:lvl6pPr>
            <a:lvl7pPr marL="3149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Arial" charset="0"/>
              </a:defRPr>
            </a:lvl7pPr>
            <a:lvl8pPr marL="3606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Arial" charset="0"/>
              </a:defRPr>
            </a:lvl8pPr>
            <a:lvl9pPr marL="4064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cs typeface="Arial" charset="0"/>
              </a:defRPr>
            </a:lvl9pPr>
          </a:lstStyle>
          <a:p>
            <a:pPr>
              <a:buClr>
                <a:prstClr val="black">
                  <a:lumMod val="65000"/>
                  <a:lumOff val="35000"/>
                </a:prstClr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Any</a:t>
            </a:r>
            <a:r>
              <a:rPr lang="en-US" altLang="en-US" sz="2400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 possible/potential event could have either:</a:t>
            </a:r>
          </a:p>
          <a:p>
            <a:pPr marL="725488" lvl="1" indent="0">
              <a:buClr>
                <a:prstClr val="black">
                  <a:lumMod val="65000"/>
                  <a:lumOff val="35000"/>
                </a:prstClr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Positive</a:t>
            </a:r>
            <a:r>
              <a:rPr lang="en-US" altLang="en-US" sz="2400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 consequence </a:t>
            </a:r>
            <a:r>
              <a:rPr lang="en-US" altLang="en-US" sz="2400" dirty="0">
                <a:solidFill>
                  <a:srgbClr val="00605D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(opportunity)</a:t>
            </a:r>
          </a:p>
          <a:p>
            <a:pPr marL="725488" lvl="1" indent="0">
              <a:buClr>
                <a:prstClr val="black">
                  <a:lumMod val="65000"/>
                  <a:lumOff val="35000"/>
                </a:prstClr>
              </a:buClr>
              <a:buSzPct val="100000"/>
              <a:buFont typeface="Arial" panose="020B0604020202020204" pitchFamily="34" charset="0"/>
              <a:buNone/>
              <a:defRPr/>
            </a:pPr>
            <a:r>
              <a:rPr lang="en-US" altLang="en-US" sz="2400" b="1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Negative</a:t>
            </a:r>
            <a:r>
              <a:rPr lang="en-US" altLang="en-US" sz="2400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 consequence </a:t>
            </a:r>
            <a:r>
              <a:rPr lang="en-US" altLang="en-US" sz="2400" dirty="0">
                <a:solidFill>
                  <a:srgbClr val="FF0000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(threats)</a:t>
            </a:r>
          </a:p>
          <a:p>
            <a:pPr marL="546100" lvl="1" indent="-546100">
              <a:spcBef>
                <a:spcPct val="100000"/>
              </a:spcBef>
              <a:buClr>
                <a:prstClr val="black">
                  <a:lumMod val="65000"/>
                  <a:lumOff val="35000"/>
                </a:prstClr>
              </a:buClr>
              <a:buSzPct val="100000"/>
              <a:defRPr/>
            </a:pPr>
            <a:r>
              <a:rPr lang="en-US" altLang="en-US" sz="2400" dirty="0">
                <a:solidFill>
                  <a:prstClr val="black"/>
                </a:solidFill>
                <a:latin typeface="Calibri" panose="020F0502020204030204"/>
                <a:cs typeface="DIN Next LT Arabic" panose="020B0503020203050203" pitchFamily="34" charset="-78"/>
              </a:rPr>
              <a:t>Typically, we get more concerned about threats  than opportunities.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1198540-D52D-4F97-8A85-EC2F9BB15A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9011" y="1419531"/>
            <a:ext cx="3539542" cy="210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43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VS Problem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C0DAD4-A8A7-418E-85AC-6E0E9392FCB4}"/>
              </a:ext>
            </a:extLst>
          </p:cNvPr>
          <p:cNvSpPr txBox="1"/>
          <p:nvPr/>
        </p:nvSpPr>
        <p:spPr>
          <a:xfrm>
            <a:off x="583300" y="2688400"/>
            <a:ext cx="970375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prstClr val="black">
                  <a:lumMod val="65000"/>
                  <a:lumOff val="35000"/>
                </a:prstClr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3200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Risks aren’t </a:t>
            </a:r>
            <a:r>
              <a:rPr lang="en-US" altLang="en-US" sz="3200" b="1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problems/Issues</a:t>
            </a:r>
            <a:r>
              <a:rPr lang="en-US" altLang="en-US" sz="3200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. </a:t>
            </a:r>
          </a:p>
          <a:p>
            <a:pPr marL="342900" indent="-342900">
              <a:lnSpc>
                <a:spcPct val="150000"/>
              </a:lnSpc>
              <a:buClr>
                <a:prstClr val="black">
                  <a:lumMod val="65000"/>
                  <a:lumOff val="35000"/>
                </a:prstClr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3200" b="1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Problems/Issues</a:t>
            </a:r>
            <a:r>
              <a:rPr lang="en-US" altLang="en-US" sz="3200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 are negative events that are in the process of occurring right now. </a:t>
            </a:r>
          </a:p>
          <a:p>
            <a:pPr marL="342900" indent="-342900">
              <a:lnSpc>
                <a:spcPct val="150000"/>
              </a:lnSpc>
              <a:buClr>
                <a:prstClr val="black">
                  <a:lumMod val="65000"/>
                  <a:lumOff val="35000"/>
                </a:prstClr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en-US" sz="3200" dirty="0">
                <a:solidFill>
                  <a:prstClr val="black"/>
                </a:solidFill>
                <a:latin typeface="DIN Next LT Arabic" panose="020B0503020203050203" pitchFamily="34" charset="-78"/>
                <a:cs typeface="DIN Next LT Arabic" panose="020B0503020203050203" pitchFamily="34" charset="-78"/>
              </a:rPr>
              <a:t>Risks are potential/possible event that can materialize and then become problems.</a:t>
            </a:r>
            <a:endParaRPr lang="en-US" altLang="en-US" sz="2400" kern="0" dirty="0">
              <a:solidFill>
                <a:prstClr val="black"/>
              </a:solidFill>
              <a:latin typeface="Arial"/>
              <a:ea typeface="Arial Unicode M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91FA2E3-498C-494F-B988-3B20E875E1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6023" y="1429915"/>
            <a:ext cx="3072578" cy="193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3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Definitions of ‘Risk’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9073" y="2483117"/>
            <a:ext cx="238650" cy="2709534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E6C66EC-F83D-45A5-9325-BD91B1C811CE}"/>
              </a:ext>
            </a:extLst>
          </p:cNvPr>
          <p:cNvSpPr txBox="1">
            <a:spLocks/>
          </p:cNvSpPr>
          <p:nvPr/>
        </p:nvSpPr>
        <p:spPr>
          <a:xfrm>
            <a:off x="336435" y="2545436"/>
            <a:ext cx="11666878" cy="315662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50950" indent="-1250950" algn="just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NOTE 1 – 	An effect is a deviation from the expected – positive and/or negative</a:t>
            </a:r>
            <a:endParaRPr lang="ar-SA" sz="20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marL="1250950" indent="-1250950" algn="r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ar-AE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الملاحظة 1 - التأثير هو </a:t>
            </a:r>
            <a:r>
              <a:rPr lang="ar-SA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التغير</a:t>
            </a:r>
            <a:r>
              <a:rPr lang="ar-AE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عن المتوقع </a:t>
            </a:r>
            <a:r>
              <a:rPr lang="ar-SA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إما إيجابا</a:t>
            </a:r>
            <a:r>
              <a:rPr lang="ar-AE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lang="ar-SA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أو </a:t>
            </a:r>
            <a:r>
              <a:rPr lang="ar-AE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سلب</a:t>
            </a:r>
            <a:r>
              <a:rPr lang="ar-SA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ا او كليهما</a:t>
            </a:r>
            <a:endParaRPr lang="en-US" sz="2000" dirty="0">
              <a:solidFill>
                <a:prstClr val="black"/>
              </a:solidFill>
              <a:latin typeface="Calibri" panose="020F0502020204030204"/>
            </a:endParaRPr>
          </a:p>
          <a:p>
            <a:pPr marL="1250950" indent="-1250950" algn="just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NOTE 2 – 	Objectives can have different aspects (such as financial, health and safety, and environmental goals) and can apply at different levels (such as strategic, organization-wide, project, product and process).</a:t>
            </a:r>
            <a:endParaRPr lang="ar-SA" sz="2000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marL="1250950" indent="-1250950" algn="r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ar-AE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الملاحظة 2 – </a:t>
            </a:r>
            <a:r>
              <a:rPr lang="ar-SA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قد </a:t>
            </a:r>
            <a:r>
              <a:rPr lang="ar-AE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يكون للأهداف </a:t>
            </a:r>
            <a:r>
              <a:rPr lang="ar-SA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أبعاد</a:t>
            </a:r>
            <a:r>
              <a:rPr lang="ar-AE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مختلفة (مثل الأهداف المالية ، والصحة والسلامة ، والأهداف البيئية) ويمكن تطبيقها على مستويات مختلفة مثل </a:t>
            </a:r>
            <a:r>
              <a:rPr lang="ar-SA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(</a:t>
            </a:r>
            <a:r>
              <a:rPr lang="ar-AE" sz="2000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الاستراتيجية ، على مستوى المنظمة ، المشروع ، المنتج والعملية).</a:t>
            </a: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BC7751-2FD4-4718-8DEF-4CF061D74E3D}"/>
              </a:ext>
            </a:extLst>
          </p:cNvPr>
          <p:cNvSpPr txBox="1"/>
          <p:nvPr/>
        </p:nvSpPr>
        <p:spPr>
          <a:xfrm>
            <a:off x="1266879" y="1473925"/>
            <a:ext cx="10441159" cy="846386"/>
          </a:xfrm>
          <a:prstGeom prst="rect">
            <a:avLst/>
          </a:prstGeom>
          <a:solidFill>
            <a:srgbClr val="009999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defRPr/>
            </a:pPr>
            <a:r>
              <a:rPr lang="en-US" sz="2400" b="1" kern="0" dirty="0">
                <a:solidFill>
                  <a:prstClr val="white"/>
                </a:solidFill>
                <a:latin typeface="Calibri" panose="020F0502020204030204"/>
              </a:rPr>
              <a:t>‘</a:t>
            </a:r>
            <a:r>
              <a:rPr lang="en-US" sz="2400" b="1" i="1" kern="0" dirty="0">
                <a:solidFill>
                  <a:prstClr val="white"/>
                </a:solidFill>
                <a:latin typeface="Calibri" panose="020F0502020204030204"/>
              </a:rPr>
              <a:t>Effect of uncertainty on objectives’  -  </a:t>
            </a:r>
            <a:r>
              <a:rPr lang="ar-AE" sz="24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"تأثير عدم اليقين على الأهداف"</a:t>
            </a:r>
            <a:endParaRPr lang="en-US" sz="2400" b="1" i="1" kern="0" dirty="0">
              <a:solidFill>
                <a:prstClr val="white"/>
              </a:solidFill>
              <a:latin typeface="Calibri" panose="020F0502020204030204"/>
            </a:endParaRPr>
          </a:p>
          <a:p>
            <a:pPr algn="r">
              <a:spcAft>
                <a:spcPts val="600"/>
              </a:spcAft>
              <a:defRPr/>
            </a:pPr>
            <a:r>
              <a:rPr lang="en-US" kern="0" dirty="0">
                <a:solidFill>
                  <a:prstClr val="white"/>
                </a:solidFill>
                <a:latin typeface="Calibri" panose="020F0502020204030204"/>
              </a:rPr>
              <a:t>ISO 3100:2009 Risk Management – Principles and Guidelines</a:t>
            </a:r>
            <a:endParaRPr lang="en-US" b="1" i="1" kern="0" dirty="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72441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Definitions of ‘Risk’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B3FCB5-71AE-425C-BC1E-4B53B35F728F}"/>
              </a:ext>
            </a:extLst>
          </p:cNvPr>
          <p:cNvSpPr txBox="1"/>
          <p:nvPr/>
        </p:nvSpPr>
        <p:spPr>
          <a:xfrm>
            <a:off x="355714" y="1886813"/>
            <a:ext cx="11480572" cy="32265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50950" indent="-1250950" algn="just">
              <a:spcBef>
                <a:spcPts val="1000"/>
              </a:spcBef>
              <a:buFont typeface="Arial" panose="020B0604020202020204" pitchFamily="34" charset="0"/>
              <a:buNone/>
              <a:defRPr/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NOTE 3 – 	Risk is often characterized by reference to potential events and consequences, or a combination of these.</a:t>
            </a:r>
            <a:endParaRPr lang="ar-SA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marL="1250950" indent="-1250950" algn="r">
              <a:spcBef>
                <a:spcPts val="1000"/>
              </a:spcBef>
              <a:buFont typeface="Arial" panose="020B0604020202020204" pitchFamily="34" charset="0"/>
              <a:buNone/>
              <a:defRPr/>
            </a:pPr>
            <a:r>
              <a:rPr lang="ar-AE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الملاحظة 3 - </a:t>
            </a:r>
            <a:r>
              <a:rPr lang="ar-SA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تتصنف</a:t>
            </a:r>
            <a:r>
              <a:rPr lang="ar-AE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المخاطر في كثير من الأحيان بالرجوع إلى الأحداث والعواقب المحتملة ، أو مزيج منها.</a:t>
            </a:r>
            <a:endParaRPr lang="en-US" dirty="0">
              <a:solidFill>
                <a:prstClr val="black"/>
              </a:solidFill>
              <a:latin typeface="Calibri" panose="020F0502020204030204"/>
            </a:endParaRPr>
          </a:p>
          <a:p>
            <a:pPr marL="1250950" indent="-1250950" algn="just">
              <a:spcBef>
                <a:spcPts val="1000"/>
              </a:spcBef>
              <a:buFont typeface="Arial" panose="020B0604020202020204" pitchFamily="34" charset="0"/>
              <a:buNone/>
              <a:defRPr/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NOTE 4 – 	Risk is often expressed in terms of a combination of the consequences of an event (including change in circumstances) and the associated likelihood of occurrence.</a:t>
            </a:r>
            <a:endParaRPr lang="ar-SA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marL="1250950" indent="-1250950" algn="r">
              <a:spcBef>
                <a:spcPts val="1000"/>
              </a:spcBef>
              <a:buFont typeface="Arial" panose="020B0604020202020204" pitchFamily="34" charset="0"/>
              <a:buNone/>
              <a:defRPr/>
            </a:pPr>
            <a:r>
              <a:rPr lang="ar-AE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الملاحظة 4 - يُعبَّر عن المخاطر في كثير من الأحيان من خلال مجموعة من عواقب الحدث (بما في ذلك التغيير في الظروف) وما يرتبط به من احتمال</a:t>
            </a:r>
            <a:r>
              <a:rPr lang="ar-SA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ية </a:t>
            </a:r>
            <a:r>
              <a:rPr lang="ar-AE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حدوثه.</a:t>
            </a:r>
            <a:endParaRPr lang="en-US" dirty="0">
              <a:solidFill>
                <a:prstClr val="black"/>
              </a:solidFill>
              <a:latin typeface="Calibri" panose="020F0502020204030204"/>
            </a:endParaRPr>
          </a:p>
          <a:p>
            <a:pPr marL="1250950" indent="-1250950" algn="just">
              <a:spcBef>
                <a:spcPts val="1000"/>
              </a:spcBef>
              <a:buFont typeface="Arial" panose="020B0604020202020204" pitchFamily="34" charset="0"/>
              <a:buNone/>
              <a:defRPr/>
            </a:pPr>
            <a:r>
              <a:rPr lang="en-US" dirty="0">
                <a:solidFill>
                  <a:prstClr val="black"/>
                </a:solidFill>
                <a:latin typeface="Calibri" panose="020F0502020204030204"/>
              </a:rPr>
              <a:t>NOTE 5 – 	Uncertainty is the state, even partial, of deficiency of information related to, understanding or knowledge of, an event, its consequence or likelihood.</a:t>
            </a:r>
            <a:endParaRPr lang="ar-SA" dirty="0">
              <a:solidFill>
                <a:prstClr val="black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marL="1250950" indent="-1250950" algn="r">
              <a:spcBef>
                <a:spcPts val="1000"/>
              </a:spcBef>
              <a:buFont typeface="Arial" panose="020B0604020202020204" pitchFamily="34" charset="0"/>
              <a:buNone/>
              <a:defRPr/>
            </a:pPr>
            <a:r>
              <a:rPr lang="ar-AE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الملاحظة 5 - عدم اليقين هو حالة </a:t>
            </a:r>
            <a:r>
              <a:rPr lang="ar-SA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حتى </a:t>
            </a:r>
            <a:r>
              <a:rPr lang="ar-AE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ولو</a:t>
            </a:r>
            <a:r>
              <a:rPr lang="ar-SA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كانت</a:t>
            </a:r>
            <a:r>
              <a:rPr lang="ar-AE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جزئية ، لنقص المعلومات المتعلقة </a:t>
            </a:r>
            <a:r>
              <a:rPr lang="ar-SA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بفهم او معرفة عواقب اواحتمالية حدوث حدث</a:t>
            </a:r>
            <a:r>
              <a:rPr lang="ar-AE" dirty="0">
                <a:solidFill>
                  <a:prstClr val="black"/>
                </a:solidFill>
                <a:latin typeface="Calibri" panose="020F0502020204030204"/>
                <a:cs typeface="Arial" panose="020B0604020202020204" pitchFamily="34" charset="0"/>
              </a:rPr>
              <a:t> ما.</a:t>
            </a:r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57089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Definitions of ‘Risk’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AE6583-4DA5-4876-AC59-24B3CC078F3F}"/>
              </a:ext>
            </a:extLst>
          </p:cNvPr>
          <p:cNvSpPr txBox="1"/>
          <p:nvPr/>
        </p:nvSpPr>
        <p:spPr>
          <a:xfrm>
            <a:off x="123823" y="1538661"/>
            <a:ext cx="11944349" cy="3970318"/>
          </a:xfrm>
          <a:prstGeom prst="rect">
            <a:avLst/>
          </a:prstGeom>
          <a:solidFill>
            <a:srgbClr val="33CCCC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i="1" kern="0" dirty="0">
                <a:solidFill>
                  <a:prstClr val="white"/>
                </a:solidFill>
                <a:latin typeface="Calibri" panose="020F0502020204030204"/>
              </a:rPr>
              <a:t>‘A </a:t>
            </a:r>
            <a:r>
              <a:rPr lang="en-US" sz="2800" b="1" i="1" kern="0" dirty="0">
                <a:solidFill>
                  <a:srgbClr val="FF0000"/>
                </a:solidFill>
                <a:latin typeface="Calibri" panose="020F0502020204030204"/>
              </a:rPr>
              <a:t>hazard</a:t>
            </a:r>
            <a:r>
              <a:rPr lang="en-US" sz="2800" b="1" i="1" kern="0" dirty="0">
                <a:solidFill>
                  <a:prstClr val="white"/>
                </a:solidFill>
                <a:latin typeface="Calibri" panose="020F0502020204030204"/>
              </a:rPr>
              <a:t> is the potential for harm arising from an intrinsic property or disposition of something to cause detriment.’</a:t>
            </a:r>
            <a:endParaRPr lang="ar-SA" sz="2800" b="1" i="1" kern="0" dirty="0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algn="r">
              <a:defRPr/>
            </a:pP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"</a:t>
            </a:r>
            <a:r>
              <a:rPr lang="ar-SA" sz="2800" b="1" i="1" kern="0" dirty="0"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الخطورة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هو احتمال حدوث ضرر ناتج عن خاصية جوهرية أو التصرف في شيء ما لإلحاق الضرر ".</a:t>
            </a:r>
            <a:endParaRPr lang="en-US" sz="2800" b="1" i="1" kern="0" dirty="0">
              <a:solidFill>
                <a:prstClr val="white"/>
              </a:solidFill>
              <a:latin typeface="Calibri" panose="020F0502020204030204"/>
            </a:endParaRPr>
          </a:p>
          <a:p>
            <a:pPr>
              <a:defRPr/>
            </a:pPr>
            <a:r>
              <a:rPr lang="en-US" sz="2800" b="1" i="1" kern="0" dirty="0">
                <a:solidFill>
                  <a:prstClr val="white"/>
                </a:solidFill>
                <a:latin typeface="Calibri" panose="020F0502020204030204"/>
              </a:rPr>
              <a:t>‘</a:t>
            </a:r>
            <a:r>
              <a:rPr lang="en-US" sz="2800" b="1" i="1" kern="0" dirty="0">
                <a:solidFill>
                  <a:srgbClr val="FF0000"/>
                </a:solidFill>
                <a:latin typeface="Calibri" panose="020F0502020204030204"/>
              </a:rPr>
              <a:t>Risk</a:t>
            </a:r>
            <a:r>
              <a:rPr lang="en-US" sz="2800" b="1" i="1" kern="0" dirty="0">
                <a:solidFill>
                  <a:prstClr val="white"/>
                </a:solidFill>
                <a:latin typeface="Calibri" panose="020F0502020204030204"/>
              </a:rPr>
              <a:t> is the chance, high or low, that somebody or something could be harmed by these and other hazards, together with an indication of how serious the harm could be.’</a:t>
            </a:r>
            <a:endParaRPr lang="ar-SA" sz="2800" b="1" i="1" kern="0" dirty="0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algn="r">
              <a:defRPr/>
            </a:pP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"</a:t>
            </a:r>
            <a:r>
              <a:rPr lang="ar-AE" sz="2800" b="1" i="1" kern="0" dirty="0"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ا</a:t>
            </a:r>
            <a:r>
              <a:rPr lang="ar-SA" sz="2800" b="1" i="1" kern="0" dirty="0"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لخطورة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ه</a:t>
            </a: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ي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فرصة</a:t>
            </a: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حدوث(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سواء كانت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عالية أو منخفضة</a:t>
            </a: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ضرر 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شخص ما أو شيء م</a:t>
            </a: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ا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، </a:t>
            </a: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وكذلك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مدى خطورة الضرر".</a:t>
            </a:r>
            <a:endParaRPr lang="en-US" sz="2800" b="1" i="1" kern="0" dirty="0">
              <a:solidFill>
                <a:prstClr val="white"/>
              </a:solidFill>
              <a:latin typeface="Calibri" panose="020F0502020204030204"/>
            </a:endParaRPr>
          </a:p>
          <a:p>
            <a:pPr algn="r">
              <a:defRPr/>
            </a:pPr>
            <a:r>
              <a:rPr lang="en-US" sz="2800" kern="0" dirty="0">
                <a:solidFill>
                  <a:prstClr val="white"/>
                </a:solidFill>
                <a:latin typeface="Calibri" panose="020F0502020204030204"/>
              </a:rPr>
              <a:t>UK Health and Safety Executive – www.hse.gov.uk/risk/index.htm</a:t>
            </a:r>
          </a:p>
        </p:txBody>
      </p:sp>
    </p:spTree>
    <p:extLst>
      <p:ext uri="{BB962C8B-B14F-4D97-AF65-F5344CB8AC3E}">
        <p14:creationId xmlns:p14="http://schemas.microsoft.com/office/powerpoint/2010/main" val="67526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Definitions of ‘Risk’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AE6583-4DA5-4876-AC59-24B3CC078F3F}"/>
              </a:ext>
            </a:extLst>
          </p:cNvPr>
          <p:cNvSpPr txBox="1"/>
          <p:nvPr/>
        </p:nvSpPr>
        <p:spPr>
          <a:xfrm>
            <a:off x="247652" y="1538661"/>
            <a:ext cx="11755662" cy="4401205"/>
          </a:xfrm>
          <a:prstGeom prst="rect">
            <a:avLst/>
          </a:prstGeom>
          <a:solidFill>
            <a:srgbClr val="33CCCC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i="1" kern="0" dirty="0">
                <a:solidFill>
                  <a:prstClr val="white"/>
                </a:solidFill>
                <a:latin typeface="Calibri" panose="020F0502020204030204"/>
              </a:rPr>
              <a:t>‘A </a:t>
            </a:r>
            <a:r>
              <a:rPr lang="en-US" sz="2800" b="1" i="1" kern="0" dirty="0">
                <a:solidFill>
                  <a:srgbClr val="FF0000"/>
                </a:solidFill>
                <a:latin typeface="Calibri" panose="020F0502020204030204"/>
              </a:rPr>
              <a:t>hazard</a:t>
            </a:r>
            <a:r>
              <a:rPr lang="en-US" sz="2800" b="1" i="1" kern="0" dirty="0">
                <a:solidFill>
                  <a:prstClr val="white"/>
                </a:solidFill>
                <a:latin typeface="Calibri" panose="020F0502020204030204"/>
              </a:rPr>
              <a:t> is the potential for harm arising from an intrinsic property or disposition of something to cause detriment.’</a:t>
            </a:r>
            <a:endParaRPr lang="ar-SA" sz="2800" b="1" i="1" kern="0" dirty="0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algn="r">
              <a:defRPr/>
            </a:pP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"</a:t>
            </a:r>
            <a:r>
              <a:rPr lang="ar-SA" sz="2800" b="1" i="1" kern="0" dirty="0"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الخطورة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هو احتمال حدوث ضرر ناتج عن خاصية جوهرية أو التصرف في شيء ما لإلحاق الضرر ".</a:t>
            </a:r>
            <a:endParaRPr lang="en-US" sz="2800" b="1" i="1" kern="0" dirty="0">
              <a:solidFill>
                <a:prstClr val="white"/>
              </a:solidFill>
              <a:latin typeface="Calibri" panose="020F0502020204030204"/>
            </a:endParaRPr>
          </a:p>
          <a:p>
            <a:pPr>
              <a:defRPr/>
            </a:pPr>
            <a:r>
              <a:rPr lang="en-US" sz="2800" b="1" i="1" kern="0" dirty="0">
                <a:solidFill>
                  <a:prstClr val="white"/>
                </a:solidFill>
                <a:latin typeface="Calibri" panose="020F0502020204030204"/>
              </a:rPr>
              <a:t>‘</a:t>
            </a:r>
            <a:r>
              <a:rPr lang="en-US" sz="2800" b="1" i="1" kern="0" dirty="0">
                <a:solidFill>
                  <a:srgbClr val="FF0000"/>
                </a:solidFill>
                <a:latin typeface="Calibri" panose="020F0502020204030204"/>
              </a:rPr>
              <a:t>Risk</a:t>
            </a:r>
            <a:r>
              <a:rPr lang="en-US" sz="2800" b="1" i="1" kern="0" dirty="0">
                <a:solidFill>
                  <a:prstClr val="white"/>
                </a:solidFill>
                <a:latin typeface="Calibri" panose="020F0502020204030204"/>
              </a:rPr>
              <a:t> is the chance, high or low, that somebody or something could be harmed by these and other hazards, together with an indication of how serious the harm could be.’</a:t>
            </a:r>
            <a:endParaRPr lang="ar-SA" sz="2800" b="1" i="1" kern="0" dirty="0">
              <a:solidFill>
                <a:prstClr val="white"/>
              </a:solidFill>
              <a:latin typeface="Calibri" panose="020F0502020204030204"/>
              <a:cs typeface="Arial" panose="020B0604020202020204" pitchFamily="34" charset="0"/>
            </a:endParaRPr>
          </a:p>
          <a:p>
            <a:pPr algn="r">
              <a:defRPr/>
            </a:pP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"</a:t>
            </a:r>
            <a:r>
              <a:rPr lang="ar-AE" sz="2800" b="1" i="1" kern="0" dirty="0"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ا</a:t>
            </a:r>
            <a:r>
              <a:rPr lang="ar-SA" sz="2800" b="1" i="1" kern="0" dirty="0">
                <a:solidFill>
                  <a:srgbClr val="FF0000"/>
                </a:solidFill>
                <a:latin typeface="Calibri" panose="020F0502020204030204"/>
                <a:cs typeface="Arial" panose="020B0604020202020204" pitchFamily="34" charset="0"/>
              </a:rPr>
              <a:t>لخطورة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ه</a:t>
            </a: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ي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فرصة</a:t>
            </a: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حدوث(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سواء كانت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عالية أو منخفضة</a:t>
            </a: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)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</a:t>
            </a: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ضرر 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شخص ما أو شيء م</a:t>
            </a: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ا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، </a:t>
            </a:r>
            <a:r>
              <a:rPr lang="ar-SA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وكذلك</a:t>
            </a:r>
            <a:r>
              <a:rPr lang="ar-AE" sz="2800" b="1" i="1" kern="0" dirty="0">
                <a:solidFill>
                  <a:prstClr val="white"/>
                </a:solidFill>
                <a:latin typeface="Calibri" panose="020F0502020204030204"/>
                <a:cs typeface="Arial" panose="020B0604020202020204" pitchFamily="34" charset="0"/>
              </a:rPr>
              <a:t> مدى خطورة الضرر".</a:t>
            </a:r>
            <a:endParaRPr lang="en-US" sz="2800" b="1" i="1" kern="0" dirty="0">
              <a:solidFill>
                <a:prstClr val="white"/>
              </a:solidFill>
              <a:latin typeface="Calibri" panose="020F0502020204030204"/>
            </a:endParaRPr>
          </a:p>
          <a:p>
            <a:pPr algn="r">
              <a:defRPr/>
            </a:pPr>
            <a:r>
              <a:rPr lang="en-US" sz="2800" kern="0" dirty="0">
                <a:solidFill>
                  <a:prstClr val="white"/>
                </a:solidFill>
                <a:latin typeface="Calibri" panose="020F0502020204030204"/>
              </a:rPr>
              <a:t>UK Health and Safety Executive – www.hse.gov.uk/risk/index.htm</a:t>
            </a:r>
          </a:p>
        </p:txBody>
      </p:sp>
    </p:spTree>
    <p:extLst>
      <p:ext uri="{BB962C8B-B14F-4D97-AF65-F5344CB8AC3E}">
        <p14:creationId xmlns:p14="http://schemas.microsoft.com/office/powerpoint/2010/main" val="283684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Triggers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96640D-7529-44B4-89A0-D8AD1C6350FC}"/>
              </a:ext>
            </a:extLst>
          </p:cNvPr>
          <p:cNvSpPr txBox="1"/>
          <p:nvPr/>
        </p:nvSpPr>
        <p:spPr>
          <a:xfrm>
            <a:off x="280194" y="1868674"/>
            <a:ext cx="913050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Risk triggers are “signs” that a risk event is about to  occur.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A risk trigger signals that something more relevant to the project is on the horizon.</a:t>
            </a:r>
          </a:p>
        </p:txBody>
      </p:sp>
    </p:spTree>
    <p:extLst>
      <p:ext uri="{BB962C8B-B14F-4D97-AF65-F5344CB8AC3E}">
        <p14:creationId xmlns:p14="http://schemas.microsoft.com/office/powerpoint/2010/main" val="417747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Open thinking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031141B1-9EFA-4E6C-A2E0-401E799BC8E6}"/>
              </a:ext>
            </a:extLst>
          </p:cNvPr>
          <p:cNvSpPr txBox="1">
            <a:spLocks/>
          </p:cNvSpPr>
          <p:nvPr/>
        </p:nvSpPr>
        <p:spPr>
          <a:xfrm>
            <a:off x="609600" y="1286801"/>
            <a:ext cx="5384800" cy="426680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  <a:defRPr/>
            </a:pP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What risks did you face today as you traveled to the workshop?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What was the risk?</a:t>
            </a:r>
          </a:p>
          <a:p>
            <a:pPr>
              <a:buFont typeface="Wingdings" panose="05000000000000000000" pitchFamily="2" charset="2"/>
              <a:buChar char="§"/>
              <a:defRPr/>
            </a:pP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  <a:p>
            <a:pPr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How did you manage the risk?</a:t>
            </a:r>
          </a:p>
        </p:txBody>
      </p:sp>
      <p:pic>
        <p:nvPicPr>
          <p:cNvPr id="9" name="Content Placeholder 7" descr="Women Don’t Take Risks Like Men | Leadership Freak">
            <a:extLst>
              <a:ext uri="{FF2B5EF4-FFF2-40B4-BE49-F238E27FC236}">
                <a16:creationId xmlns:a16="http://schemas.microsoft.com/office/drawing/2014/main" id="{091E24B2-B751-4640-95F1-6360998BED4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rgbClr val="ED7D31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2" y="1633537"/>
            <a:ext cx="5783072" cy="382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35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Example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B9DBF03-3688-489A-9CF8-39EFA434D6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8104" y="1335698"/>
            <a:ext cx="3346938" cy="4186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AutoShape 3">
            <a:extLst>
              <a:ext uri="{FF2B5EF4-FFF2-40B4-BE49-F238E27FC236}">
                <a16:creationId xmlns:a16="http://schemas.microsoft.com/office/drawing/2014/main" id="{D4ECCD4B-21E6-486C-9416-A95C8278F7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60127" y="1966546"/>
            <a:ext cx="4287715" cy="2924908"/>
          </a:xfrm>
          <a:prstGeom prst="wedgeEllipseCallout">
            <a:avLst>
              <a:gd name="adj1" fmla="val -95388"/>
              <a:gd name="adj2" fmla="val -50357"/>
            </a:avLst>
          </a:prstGeom>
          <a:solidFill>
            <a:srgbClr val="2AABA8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E7E6E6"/>
            </a:outerShdw>
          </a:effectLst>
        </p:spPr>
        <p:txBody>
          <a:bodyPr anchor="ctr"/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CA" sz="2215" b="1" kern="0" dirty="0">
                <a:solidFill>
                  <a:prstClr val="white"/>
                </a:solidFill>
                <a:latin typeface="Comic Sans MS" pitchFamily="66" charset="0"/>
              </a:rPr>
              <a:t>Boss!!!</a:t>
            </a:r>
          </a:p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CA" sz="2215" b="1" kern="0" dirty="0">
                <a:solidFill>
                  <a:prstClr val="white"/>
                </a:solidFill>
                <a:latin typeface="Comic Sans MS" pitchFamily="66" charset="0"/>
              </a:rPr>
              <a:t>There is a strange sound coming from the excavation…??!!</a:t>
            </a:r>
            <a:endParaRPr lang="en-US" sz="2215" kern="0" dirty="0">
              <a:solidFill>
                <a:prstClr val="white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07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Example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10" name="Picture 2" descr="Fuite_1">
            <a:extLst>
              <a:ext uri="{FF2B5EF4-FFF2-40B4-BE49-F238E27FC236}">
                <a16:creationId xmlns:a16="http://schemas.microsoft.com/office/drawing/2014/main" id="{24A32A79-8FFB-4DBD-841A-7C2E6FAB8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471" y="1607753"/>
            <a:ext cx="10893286" cy="46837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1" name="Group 3">
            <a:extLst>
              <a:ext uri="{FF2B5EF4-FFF2-40B4-BE49-F238E27FC236}">
                <a16:creationId xmlns:a16="http://schemas.microsoft.com/office/drawing/2014/main" id="{44F8929D-1747-4931-A1AA-0B4B941396A1}"/>
              </a:ext>
            </a:extLst>
          </p:cNvPr>
          <p:cNvGrpSpPr>
            <a:grpSpLocks/>
          </p:cNvGrpSpPr>
          <p:nvPr/>
        </p:nvGrpSpPr>
        <p:grpSpPr bwMode="auto">
          <a:xfrm>
            <a:off x="3031300" y="2492117"/>
            <a:ext cx="3335026" cy="1394169"/>
            <a:chOff x="1164" y="1344"/>
            <a:chExt cx="1852" cy="1851"/>
          </a:xfrm>
        </p:grpSpPr>
        <p:sp>
          <p:nvSpPr>
            <p:cNvPr id="12" name="Line 4">
              <a:extLst>
                <a:ext uri="{FF2B5EF4-FFF2-40B4-BE49-F238E27FC236}">
                  <a16:creationId xmlns:a16="http://schemas.microsoft.com/office/drawing/2014/main" id="{C96C9FAD-9122-4305-95DD-D16D10B0EB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164" y="1853"/>
              <a:ext cx="420" cy="1342"/>
            </a:xfrm>
            <a:prstGeom prst="line">
              <a:avLst/>
            </a:prstGeom>
            <a:noFill/>
            <a:ln w="38100">
              <a:solidFill>
                <a:srgbClr val="FFFFFF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62" b="0" i="0" u="none" strike="noStrike" kern="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alibri" panose="020F0502020204030204"/>
              </a:endParaRPr>
            </a:p>
          </p:txBody>
        </p:sp>
        <p:sp>
          <p:nvSpPr>
            <p:cNvPr id="13" name="Text Box 5">
              <a:extLst>
                <a:ext uri="{FF2B5EF4-FFF2-40B4-BE49-F238E27FC236}">
                  <a16:creationId xmlns:a16="http://schemas.microsoft.com/office/drawing/2014/main" id="{FA6AA333-6F6E-464E-81CD-C473DC0A8D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84" y="1344"/>
              <a:ext cx="1432" cy="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CA" sz="2215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</a:rPr>
                <a:t>Strange Sound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3760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Example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96117DD-FDA8-4227-8320-0FFB5A5C83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17" y="1237538"/>
            <a:ext cx="11360425" cy="5361722"/>
          </a:xfrm>
          <a:prstGeom prst="rect">
            <a:avLst/>
          </a:prstGeom>
        </p:spPr>
      </p:pic>
      <p:sp>
        <p:nvSpPr>
          <p:cNvPr id="9" name="Speech Bubble: Oval 5">
            <a:extLst>
              <a:ext uri="{FF2B5EF4-FFF2-40B4-BE49-F238E27FC236}">
                <a16:creationId xmlns:a16="http://schemas.microsoft.com/office/drawing/2014/main" id="{EA5A7E14-7FAD-4C26-9731-38E8B2F7662B}"/>
              </a:ext>
            </a:extLst>
          </p:cNvPr>
          <p:cNvSpPr/>
          <p:nvPr/>
        </p:nvSpPr>
        <p:spPr>
          <a:xfrm>
            <a:off x="2399639" y="1483550"/>
            <a:ext cx="3012919" cy="717446"/>
          </a:xfrm>
          <a:prstGeom prst="wedgeEllipseCallout">
            <a:avLst>
              <a:gd name="adj1" fmla="val 58159"/>
              <a:gd name="adj2" fmla="val 83229"/>
            </a:avLst>
          </a:prstGeom>
          <a:solidFill>
            <a:sysClr val="windowText" lastClr="000000"/>
          </a:solidFill>
          <a:ln w="12700" cap="flat" cmpd="sng" algn="ctr">
            <a:solidFill>
              <a:sysClr val="windowText" lastClr="000000">
                <a:shade val="50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Happen??</a:t>
            </a:r>
          </a:p>
        </p:txBody>
      </p:sp>
    </p:spTree>
    <p:extLst>
      <p:ext uri="{BB962C8B-B14F-4D97-AF65-F5344CB8AC3E}">
        <p14:creationId xmlns:p14="http://schemas.microsoft.com/office/powerpoint/2010/main" val="207082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Operational Risk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2" descr="Fuite_3">
            <a:extLst>
              <a:ext uri="{FF2B5EF4-FFF2-40B4-BE49-F238E27FC236}">
                <a16:creationId xmlns:a16="http://schemas.microsoft.com/office/drawing/2014/main" id="{3FE3E6A8-B2BB-4D52-8A19-BE40482DF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68632" y="1684864"/>
            <a:ext cx="6896100" cy="42165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848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Without Risk Management!!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2D0A357-5FC1-4E58-9A68-6319855E8C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3665" y="1832986"/>
            <a:ext cx="6949809" cy="2963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lnSpc>
                <a:spcPct val="150000"/>
              </a:lnSpc>
              <a:spcBef>
                <a:spcPct val="35000"/>
              </a:spcBef>
              <a:spcAft>
                <a:spcPct val="0"/>
              </a:spcAft>
              <a:buSzPct val="65000"/>
              <a:buFont typeface="Wingdings" pitchFamily="2" charset="2"/>
              <a:buNone/>
              <a:defRPr/>
            </a:pPr>
            <a:r>
              <a:rPr kumimoji="1" lang="en-US" sz="2800" b="1" dirty="0">
                <a:solidFill>
                  <a:srgbClr val="00CC99"/>
                </a:solidFill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You will be surprised by the </a:t>
            </a:r>
            <a:r>
              <a:rPr kumimoji="1" lang="en-US" sz="4400" b="1" dirty="0">
                <a:solidFill>
                  <a:srgbClr val="00CC99"/>
                </a:solidFill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T</a:t>
            </a:r>
            <a:r>
              <a:rPr kumimoji="1" lang="en-US" sz="2800" b="1" dirty="0">
                <a:solidFill>
                  <a:srgbClr val="00CC99"/>
                </a:solidFill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hreats surrounding you and  will miss </a:t>
            </a:r>
            <a:r>
              <a:rPr kumimoji="1" lang="en-US" sz="4400" b="1" dirty="0">
                <a:solidFill>
                  <a:srgbClr val="00CC99"/>
                </a:solidFill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o</a:t>
            </a:r>
            <a:r>
              <a:rPr kumimoji="1" lang="en-US" sz="2800" b="1" dirty="0">
                <a:solidFill>
                  <a:srgbClr val="00CC99"/>
                </a:solidFill>
                <a:latin typeface="Calibri" panose="020F0502020204030204"/>
                <a:ea typeface="Verdana" panose="020B0604030504040204" pitchFamily="34" charset="0"/>
                <a:cs typeface="Verdana" panose="020B0604030504040204" pitchFamily="34" charset="0"/>
              </a:rPr>
              <a:t>pportunities, as well!</a:t>
            </a:r>
            <a:endParaRPr kumimoji="1" lang="en-US" sz="2800" dirty="0">
              <a:solidFill>
                <a:srgbClr val="00CC99"/>
              </a:solidFill>
              <a:latin typeface="Calibri" panose="020F0502020204030204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2A1683C-FD3B-478B-9917-044ADBAA6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306" y="1553372"/>
            <a:ext cx="2394162" cy="39092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7126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Why does Risk Management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DF98D2-3F28-4BDB-8433-6AD8E27949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360" y="1544785"/>
            <a:ext cx="9378602" cy="452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487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Why does Risk Management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Content Placeholder 8">
            <a:extLst>
              <a:ext uri="{FF2B5EF4-FFF2-40B4-BE49-F238E27FC236}">
                <a16:creationId xmlns:a16="http://schemas.microsoft.com/office/drawing/2014/main" id="{5A3C002A-91C5-48E7-B5DF-9F5825E99AA7}"/>
              </a:ext>
            </a:extLst>
          </p:cNvPr>
          <p:cNvSpPr txBox="1">
            <a:spLocks/>
          </p:cNvSpPr>
          <p:nvPr/>
        </p:nvSpPr>
        <p:spPr>
          <a:xfrm>
            <a:off x="424676" y="2098776"/>
            <a:ext cx="11491099" cy="29768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Good risk management can save time, improve quality, and reduce the costs of achieving an agreed outcome.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§"/>
              <a:defRPr/>
            </a:pPr>
            <a:r>
              <a:rPr lang="en-US" sz="3600" dirty="0">
                <a:solidFill>
                  <a:prstClr val="black"/>
                </a:solidFill>
                <a:latin typeface="Calibri" panose="020F0502020204030204"/>
              </a:rPr>
              <a:t>Effective risk management can be a significant contributor to project success.</a:t>
            </a:r>
          </a:p>
        </p:txBody>
      </p:sp>
    </p:spTree>
    <p:extLst>
      <p:ext uri="{BB962C8B-B14F-4D97-AF65-F5344CB8AC3E}">
        <p14:creationId xmlns:p14="http://schemas.microsoft.com/office/powerpoint/2010/main" val="345184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Why does Risk Management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92BDCE-3861-4D79-9EA5-FEED337700DD}"/>
              </a:ext>
            </a:extLst>
          </p:cNvPr>
          <p:cNvSpPr txBox="1"/>
          <p:nvPr/>
        </p:nvSpPr>
        <p:spPr>
          <a:xfrm>
            <a:off x="523664" y="1681317"/>
            <a:ext cx="11268286" cy="39292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just">
              <a:spcBef>
                <a:spcPts val="1000"/>
              </a:spcBef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Analysis of common causes of project failure by the UK’s National Audit Office (NAO) highlighted the following:</a:t>
            </a:r>
          </a:p>
          <a:p>
            <a:pPr marL="228600" indent="-228600" algn="just">
              <a:spcBef>
                <a:spcPts val="1000"/>
              </a:spcBef>
              <a:buFont typeface="Wingdings" panose="05000000000000000000" pitchFamily="2" charset="2"/>
              <a:buChar char="§"/>
              <a:defRPr/>
            </a:pP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  <a:p>
            <a:pPr marL="685800" lvl="1" indent="-228600" algn="just"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Importance of starting well</a:t>
            </a:r>
          </a:p>
          <a:p>
            <a:pPr marL="685800" lvl="1" indent="-228600" algn="just"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Residual uncertainty related to following aspects can put project at risk:</a:t>
            </a:r>
          </a:p>
          <a:p>
            <a:pPr marL="1143000" lvl="2" indent="-228600" algn="just">
              <a:spcBef>
                <a:spcPts val="500"/>
              </a:spcBef>
              <a:buFont typeface="Calibri" panose="020F0502020204030204" pitchFamily="34" charset="0"/>
              <a:buChar char="­"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Size</a:t>
            </a:r>
          </a:p>
          <a:p>
            <a:pPr marL="1143000" lvl="2" indent="-228600" algn="just">
              <a:spcBef>
                <a:spcPts val="500"/>
              </a:spcBef>
              <a:buFont typeface="Calibri" panose="020F0502020204030204" pitchFamily="34" charset="0"/>
              <a:buChar char="­"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Timescale</a:t>
            </a:r>
          </a:p>
          <a:p>
            <a:pPr marL="1143000" lvl="2" indent="-228600" algn="just">
              <a:spcBef>
                <a:spcPts val="500"/>
              </a:spcBef>
              <a:buFont typeface="Calibri" panose="020F0502020204030204" pitchFamily="34" charset="0"/>
              <a:buChar char="­"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Ambition / scope</a:t>
            </a:r>
          </a:p>
          <a:p>
            <a:pPr marL="1143000" lvl="2" indent="-228600" algn="just">
              <a:spcBef>
                <a:spcPts val="500"/>
              </a:spcBef>
              <a:buFont typeface="Calibri" panose="020F0502020204030204" pitchFamily="34" charset="0"/>
              <a:buChar char="­"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Complexity.</a:t>
            </a:r>
          </a:p>
        </p:txBody>
      </p:sp>
    </p:spTree>
    <p:extLst>
      <p:ext uri="{BB962C8B-B14F-4D97-AF65-F5344CB8AC3E}">
        <p14:creationId xmlns:p14="http://schemas.microsoft.com/office/powerpoint/2010/main" val="291191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Benefits of Risk Management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7AEEF91-8BB5-4B9C-87FA-AB194BC18108}"/>
              </a:ext>
            </a:extLst>
          </p:cNvPr>
          <p:cNvSpPr txBox="1">
            <a:spLocks/>
          </p:cNvSpPr>
          <p:nvPr/>
        </p:nvSpPr>
        <p:spPr>
          <a:xfrm>
            <a:off x="566015" y="1642386"/>
            <a:ext cx="11540260" cy="372918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sz="2400" b="1" dirty="0">
                <a:solidFill>
                  <a:srgbClr val="2AABA8"/>
                </a:solidFill>
                <a:latin typeface="Calibri" panose="020F0502020204030204"/>
              </a:rPr>
              <a:t>‘HARD’ (tangible)</a:t>
            </a:r>
          </a:p>
          <a:p>
            <a:pPr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Enables better informed and more believable plans, schedules and budgets</a:t>
            </a:r>
          </a:p>
          <a:p>
            <a:pPr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Increases the likelihood of a project adhering to its schedules and budgets</a:t>
            </a:r>
          </a:p>
          <a:p>
            <a:pPr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Leads to the use of the most suitable type of contract</a:t>
            </a:r>
          </a:p>
          <a:p>
            <a:pPr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Allows a more meaningful assessment of contingencies</a:t>
            </a:r>
          </a:p>
          <a:p>
            <a:pPr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Contributes to the build-up of statistical information to assist in better management of future projects</a:t>
            </a:r>
          </a:p>
          <a:p>
            <a:pPr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Enables a more objective comparison of alternatives</a:t>
            </a:r>
          </a:p>
          <a:p>
            <a:pPr>
              <a:defRPr/>
            </a:pPr>
            <a:r>
              <a:rPr lang="en-US" sz="2000" dirty="0">
                <a:solidFill>
                  <a:prstClr val="black"/>
                </a:solidFill>
                <a:latin typeface="Calibri" panose="020F0502020204030204"/>
              </a:rPr>
              <a:t>Identifies, and allocates responsibility to, the best risk owner</a:t>
            </a:r>
            <a:endParaRPr lang="en-US" sz="1800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89702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Benefits of Risk Management 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Content Placeholder 6">
            <a:extLst>
              <a:ext uri="{FF2B5EF4-FFF2-40B4-BE49-F238E27FC236}">
                <a16:creationId xmlns:a16="http://schemas.microsoft.com/office/drawing/2014/main" id="{79F5B8DA-6F6A-439E-902C-28BD20600509}"/>
              </a:ext>
            </a:extLst>
          </p:cNvPr>
          <p:cNvSpPr txBox="1">
            <a:spLocks/>
          </p:cNvSpPr>
          <p:nvPr/>
        </p:nvSpPr>
        <p:spPr>
          <a:xfrm>
            <a:off x="250361" y="2029180"/>
            <a:ext cx="11691277" cy="308415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600"/>
              </a:spcAft>
              <a:buFont typeface="Arial" panose="020B0604020202020204" pitchFamily="34" charset="0"/>
              <a:buNone/>
              <a:defRPr/>
            </a:pPr>
            <a:r>
              <a:rPr lang="en-US" b="1" dirty="0">
                <a:solidFill>
                  <a:srgbClr val="2AABA8"/>
                </a:solidFill>
                <a:latin typeface="Calibri" panose="020F0502020204030204"/>
              </a:rPr>
              <a:t>‘SOFT’ (intangible)</a:t>
            </a:r>
          </a:p>
          <a:p>
            <a:pPr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Improves corporate experience and general; communication</a:t>
            </a:r>
          </a:p>
          <a:p>
            <a:pPr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Leads to a common understanding and improved team spirit</a:t>
            </a:r>
          </a:p>
          <a:p>
            <a:pPr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Helps distinguish between good luck / good management and bad luck / bad management</a:t>
            </a:r>
          </a:p>
          <a:p>
            <a:pPr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Helps develop the ability of staff to assess risks</a:t>
            </a:r>
          </a:p>
          <a:p>
            <a:pPr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Focuses project management attention on the real and most important issues.</a:t>
            </a:r>
          </a:p>
        </p:txBody>
      </p:sp>
    </p:spTree>
    <p:extLst>
      <p:ext uri="{BB962C8B-B14F-4D97-AF65-F5344CB8AC3E}">
        <p14:creationId xmlns:p14="http://schemas.microsoft.com/office/powerpoint/2010/main" val="261458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Lecture 1 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Risk Examples</a:t>
            </a:r>
            <a:endParaRPr lang="en-US" dirty="0"/>
          </a:p>
        </p:txBody>
      </p:sp>
      <p:sp>
        <p:nvSpPr>
          <p:cNvPr id="7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394713" y="6486975"/>
            <a:ext cx="4608600" cy="47041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MGM 510  </a:t>
            </a: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- Risk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Management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4EA0B03-7973-4949-8683-FB105F089D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0843" y="1495425"/>
            <a:ext cx="8230313" cy="4366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9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</TotalTime>
  <Words>1429</Words>
  <Application>Microsoft Office PowerPoint</Application>
  <PresentationFormat>Widescreen</PresentationFormat>
  <Paragraphs>200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5" baseType="lpstr">
      <vt:lpstr>Arial</vt:lpstr>
      <vt:lpstr>Arial Unicode MS</vt:lpstr>
      <vt:lpstr>Calibri</vt:lpstr>
      <vt:lpstr>Comic Sans MS</vt:lpstr>
      <vt:lpstr>DIN Next LT Arabic</vt:lpstr>
      <vt:lpstr>Times New Roman</vt:lpstr>
      <vt:lpstr>Verdana</vt:lpstr>
      <vt:lpstr>Wingdings</vt:lpstr>
      <vt:lpstr>Wingdings 3</vt:lpstr>
      <vt:lpstr>Office Theme</vt:lpstr>
      <vt:lpstr>PowerPoint Presentation</vt:lpstr>
      <vt:lpstr>Topics to Cover in Week 1</vt:lpstr>
      <vt:lpstr>Meaning of “ Project “</vt:lpstr>
      <vt:lpstr>Meaning of “ Project “</vt:lpstr>
      <vt:lpstr>Project Ending</vt:lpstr>
      <vt:lpstr>Meaning of “ RISK “</vt:lpstr>
      <vt:lpstr>Meaning of “ RISK “</vt:lpstr>
      <vt:lpstr>Risk VS Problem</vt:lpstr>
      <vt:lpstr>Definitions of ‘Risk’ </vt:lpstr>
      <vt:lpstr>Definitions of ‘Risk’ </vt:lpstr>
      <vt:lpstr>Definitions of ‘Risk’ </vt:lpstr>
      <vt:lpstr>Definitions of ‘Risk’ </vt:lpstr>
      <vt:lpstr>Risk Triggers</vt:lpstr>
      <vt:lpstr>Open thinking</vt:lpstr>
      <vt:lpstr>Example</vt:lpstr>
      <vt:lpstr>Example</vt:lpstr>
      <vt:lpstr>Example</vt:lpstr>
      <vt:lpstr>Operational Risk</vt:lpstr>
      <vt:lpstr>Without Risk Management!!</vt:lpstr>
      <vt:lpstr>Why does Risk Management </vt:lpstr>
      <vt:lpstr>Why does Risk Management </vt:lpstr>
      <vt:lpstr>Why does Risk Management </vt:lpstr>
      <vt:lpstr>Benefits of Risk Management </vt:lpstr>
      <vt:lpstr>Benefits of Risk Management </vt:lpstr>
      <vt:lpstr>Risk Examples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Nael Y Zabel</cp:lastModifiedBy>
  <cp:revision>103</cp:revision>
  <dcterms:created xsi:type="dcterms:W3CDTF">2023-09-12T14:13:52Z</dcterms:created>
  <dcterms:modified xsi:type="dcterms:W3CDTF">2023-10-03T20:47:08Z</dcterms:modified>
</cp:coreProperties>
</file>