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4" r:id="rId3"/>
    <p:sldId id="305" r:id="rId4"/>
    <p:sldId id="306" r:id="rId5"/>
    <p:sldId id="262" r:id="rId6"/>
    <p:sldId id="263" r:id="rId7"/>
    <p:sldId id="264" r:id="rId8"/>
    <p:sldId id="265" r:id="rId9"/>
    <p:sldId id="266" r:id="rId10"/>
    <p:sldId id="267" r:id="rId11"/>
    <p:sldId id="268" r:id="rId12"/>
    <p:sldId id="303" r:id="rId13"/>
    <p:sldId id="271" r:id="rId14"/>
    <p:sldId id="273" r:id="rId15"/>
    <p:sldId id="309" r:id="rId16"/>
    <p:sldId id="274" r:id="rId17"/>
    <p:sldId id="275" r:id="rId18"/>
    <p:sldId id="276" r:id="rId19"/>
    <p:sldId id="278" r:id="rId20"/>
    <p:sldId id="279" r:id="rId21"/>
    <p:sldId id="280" r:id="rId22"/>
    <p:sldId id="281" r:id="rId23"/>
    <p:sldId id="282" r:id="rId24"/>
    <p:sldId id="283" r:id="rId25"/>
    <p:sldId id="285" r:id="rId26"/>
    <p:sldId id="286" r:id="rId27"/>
    <p:sldId id="287" r:id="rId28"/>
    <p:sldId id="288" r:id="rId29"/>
    <p:sldId id="289" r:id="rId30"/>
    <p:sldId id="290" r:id="rId31"/>
    <p:sldId id="291" r:id="rId32"/>
    <p:sldId id="292" r:id="rId33"/>
    <p:sldId id="293" r:id="rId34"/>
    <p:sldId id="294" r:id="rId35"/>
    <p:sldId id="307" r:id="rId36"/>
    <p:sldId id="308" r:id="rId37"/>
    <p:sldId id="30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11/25/2022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069" y="422122"/>
            <a:ext cx="9692639" cy="1972334"/>
          </a:xfrm>
          <a:prstGeom prst="rect">
            <a:avLst/>
          </a:prstGeom>
        </p:spPr>
      </p:pic>
      <p:pic>
        <p:nvPicPr>
          <p:cNvPr id="13" name="Picture 12"/>
          <p:cNvPicPr>
            <a:picLocks noChangeAspect="1"/>
          </p:cNvPicPr>
          <p:nvPr/>
        </p:nvPicPr>
        <p:blipFill>
          <a:blip r:embed="rId6"/>
          <a:stretch>
            <a:fillRect/>
          </a:stretch>
        </p:blipFill>
        <p:spPr>
          <a:xfrm>
            <a:off x="5081451" y="3125528"/>
            <a:ext cx="7110549" cy="2045151"/>
          </a:xfrm>
          <a:prstGeom prst="rect">
            <a:avLst/>
          </a:prstGeom>
        </p:spPr>
      </p:pic>
      <p:sp>
        <p:nvSpPr>
          <p:cNvPr id="14" name="TextBox 13"/>
          <p:cNvSpPr txBox="1"/>
          <p:nvPr/>
        </p:nvSpPr>
        <p:spPr>
          <a:xfrm>
            <a:off x="222069" y="548598"/>
            <a:ext cx="8569234"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E-Commerce </a:t>
            </a:r>
            <a:endParaRPr lang="en-US" sz="4000" b="1" dirty="0" smtClean="0">
              <a:solidFill>
                <a:schemeClr val="bg1"/>
              </a:solidFill>
              <a:latin typeface="Tajawal Medium" panose="00000600000000000000" pitchFamily="2" charset="-78"/>
              <a:cs typeface="Tajawal Medium" panose="00000600000000000000" pitchFamily="2" charset="-78"/>
            </a:endParaRPr>
          </a:p>
          <a:p>
            <a:r>
              <a:rPr lang="en-US" sz="4000" b="1" dirty="0" smtClean="0">
                <a:solidFill>
                  <a:srgbClr val="FFFF00"/>
                </a:solidFill>
                <a:latin typeface="Tajawal Medium" panose="00000600000000000000" pitchFamily="2" charset="-78"/>
                <a:cs typeface="Tajawal Medium" panose="00000600000000000000" pitchFamily="2" charset="-78"/>
              </a:rPr>
              <a:t>Prepared </a:t>
            </a:r>
            <a:r>
              <a:rPr lang="en-US" sz="4000" b="1" dirty="0">
                <a:solidFill>
                  <a:srgbClr val="FFFF00"/>
                </a:solidFill>
                <a:latin typeface="Tajawal Medium" panose="00000600000000000000" pitchFamily="2" charset="-78"/>
                <a:cs typeface="Tajawal Medium" panose="00000600000000000000" pitchFamily="2" charset="-78"/>
              </a:rPr>
              <a:t>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8</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316583" y="3231688"/>
            <a:ext cx="7103776" cy="1938992"/>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MGM 212</a:t>
            </a:r>
          </a:p>
          <a:p>
            <a:r>
              <a:rPr lang="en-US" sz="4000" b="1" dirty="0">
                <a:solidFill>
                  <a:srgbClr val="FFFF00"/>
                </a:solidFill>
                <a:latin typeface="Tajawal Medium" panose="00000600000000000000" pitchFamily="2" charset="-78"/>
                <a:cs typeface="Tajawal Medium" panose="00000600000000000000" pitchFamily="2" charset="-78"/>
              </a:rPr>
              <a:t>Customer relationship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3539"/>
            <a:ext cx="10515600" cy="4351338"/>
          </a:xfrm>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r>
              <a:rPr lang="ar-SA" dirty="0"/>
              <a:t>.</a:t>
            </a:r>
            <a:endParaRPr lang="en-US" dirty="0"/>
          </a:p>
          <a:p>
            <a:pPr marL="0" indent="0">
              <a:buNone/>
            </a:pPr>
            <a:r>
              <a:rPr lang="en-US" dirty="0"/>
              <a:t>Lecture 6: E-procurement.</a:t>
            </a:r>
          </a:p>
          <a:p>
            <a:pPr marL="0" indent="0">
              <a:buNone/>
            </a:pPr>
            <a:r>
              <a:rPr lang="en-US" dirty="0"/>
              <a:t>Lecture 7: E-marketing.</a:t>
            </a:r>
          </a:p>
          <a:p>
            <a:pPr marL="0" indent="0">
              <a:buNone/>
            </a:pPr>
            <a:r>
              <a:rPr lang="en-US" b="1" dirty="0">
                <a:solidFill>
                  <a:srgbClr val="00B050"/>
                </a:solidFill>
              </a:rPr>
              <a:t>Lecture 8: Customer relationship management.</a:t>
            </a:r>
          </a:p>
          <a:p>
            <a:pPr marL="0" indent="0">
              <a:buNone/>
            </a:pPr>
            <a:r>
              <a:rPr lang="en-US" dirty="0"/>
              <a:t>Lecture 9: Analysis and design.</a:t>
            </a:r>
          </a:p>
          <a:p>
            <a:pPr marL="0" indent="0">
              <a:buNone/>
            </a:pPr>
            <a:r>
              <a:rPr lang="en-US" dirty="0"/>
              <a:t>Lecture 10: Implementation and 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spTree>
    <p:extLst>
      <p:ext uri="{BB962C8B-B14F-4D97-AF65-F5344CB8AC3E}">
        <p14:creationId xmlns:p14="http://schemas.microsoft.com/office/powerpoint/2010/main" val="392632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1825625"/>
            <a:ext cx="10881360" cy="4351338"/>
          </a:xfrm>
        </p:spPr>
        <p:txBody>
          <a:bodyPr>
            <a:normAutofit lnSpcReduction="10000"/>
          </a:bodyPr>
          <a:lstStyle/>
          <a:p>
            <a:pPr marL="0" indent="0">
              <a:buNone/>
            </a:pPr>
            <a:r>
              <a:rPr lang="en-US" b="1" dirty="0" smtClean="0"/>
              <a:t>1. Introduction. </a:t>
            </a:r>
            <a:endParaRPr lang="en-US" b="1" dirty="0"/>
          </a:p>
          <a:p>
            <a:pPr marL="0" indent="0">
              <a:buNone/>
            </a:pPr>
            <a:r>
              <a:rPr lang="en-US" b="1" dirty="0" smtClean="0"/>
              <a:t>2. What </a:t>
            </a:r>
            <a:r>
              <a:rPr lang="en-US" b="1" dirty="0"/>
              <a:t>is </a:t>
            </a:r>
            <a:r>
              <a:rPr lang="en-US" b="1" dirty="0" smtClean="0"/>
              <a:t>E-CRM</a:t>
            </a:r>
            <a:r>
              <a:rPr lang="en-US" b="1" dirty="0"/>
              <a:t>? </a:t>
            </a:r>
          </a:p>
          <a:p>
            <a:pPr marL="0" indent="0">
              <a:buNone/>
            </a:pPr>
            <a:r>
              <a:rPr lang="en-US" b="1" dirty="0" smtClean="0"/>
              <a:t>3. Conversion marketing. </a:t>
            </a:r>
            <a:endParaRPr lang="en-US" b="1" dirty="0"/>
          </a:p>
          <a:p>
            <a:pPr marL="0" indent="0">
              <a:buNone/>
            </a:pPr>
            <a:r>
              <a:rPr lang="en-US" b="1" dirty="0" smtClean="0"/>
              <a:t>4. The </a:t>
            </a:r>
            <a:r>
              <a:rPr lang="en-US" b="1" dirty="0"/>
              <a:t>online buying </a:t>
            </a:r>
            <a:r>
              <a:rPr lang="en-US" b="1" dirty="0" smtClean="0"/>
              <a:t>process.</a:t>
            </a:r>
            <a:endParaRPr lang="en-US" b="1" dirty="0"/>
          </a:p>
          <a:p>
            <a:pPr marL="0" indent="0">
              <a:buNone/>
            </a:pPr>
            <a:r>
              <a:rPr lang="en-US" b="1" dirty="0" smtClean="0"/>
              <a:t>5. Customer </a:t>
            </a:r>
            <a:r>
              <a:rPr lang="en-US" b="1" dirty="0"/>
              <a:t>acquisition </a:t>
            </a:r>
            <a:r>
              <a:rPr lang="en-US" b="1" dirty="0" smtClean="0"/>
              <a:t>management.</a:t>
            </a:r>
          </a:p>
          <a:p>
            <a:pPr marL="0" indent="0">
              <a:buNone/>
            </a:pPr>
            <a:r>
              <a:rPr lang="en-US" b="1" dirty="0"/>
              <a:t>6. Customer retention </a:t>
            </a:r>
            <a:r>
              <a:rPr lang="en-US" b="1" dirty="0" smtClean="0"/>
              <a:t>management.</a:t>
            </a:r>
          </a:p>
          <a:p>
            <a:pPr marL="0" indent="0">
              <a:buNone/>
            </a:pPr>
            <a:r>
              <a:rPr lang="en-US" b="1" dirty="0"/>
              <a:t>7. Excelling in Focus on e-commerce service quality.</a:t>
            </a:r>
          </a:p>
          <a:p>
            <a:pPr marL="0" indent="0">
              <a:buNone/>
            </a:pPr>
            <a:r>
              <a:rPr lang="en-US" b="1" dirty="0"/>
              <a:t>8. Customer extension.</a:t>
            </a:r>
          </a:p>
          <a:p>
            <a:pPr marL="0" indent="0">
              <a:buNone/>
            </a:pPr>
            <a:r>
              <a:rPr lang="en-US" b="1" dirty="0" smtClean="0"/>
              <a:t>9. </a:t>
            </a:r>
            <a:r>
              <a:rPr lang="en-US" b="1" dirty="0"/>
              <a:t>Technology solutions for </a:t>
            </a:r>
            <a:r>
              <a:rPr lang="en-US" b="1" dirty="0" smtClean="0"/>
              <a:t>CRM.</a:t>
            </a: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spTree>
    <p:extLst>
      <p:ext uri="{BB962C8B-B14F-4D97-AF65-F5344CB8AC3E}">
        <p14:creationId xmlns:p14="http://schemas.microsoft.com/office/powerpoint/2010/main" val="180202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509" y="2043864"/>
            <a:ext cx="10515600" cy="4351338"/>
          </a:xfrm>
        </p:spPr>
        <p:txBody>
          <a:bodyPr/>
          <a:lstStyle/>
          <a:p>
            <a:pPr marL="0" indent="0">
              <a:buNone/>
            </a:pPr>
            <a:r>
              <a:rPr lang="en-US" b="1" dirty="0"/>
              <a:t>After completing this chapter the student should be able to:</a:t>
            </a:r>
          </a:p>
          <a:p>
            <a:pPr marL="0" indent="0">
              <a:buNone/>
            </a:pPr>
            <a:r>
              <a:rPr lang="en-US" dirty="0"/>
              <a:t>1. Outline different methods of acquiring customers via electronic </a:t>
            </a:r>
            <a:r>
              <a:rPr lang="en-US" dirty="0" smtClean="0"/>
              <a:t>media.</a:t>
            </a:r>
            <a:endParaRPr lang="en-US" dirty="0"/>
          </a:p>
          <a:p>
            <a:pPr marL="0" indent="0">
              <a:buNone/>
            </a:pPr>
            <a:r>
              <a:rPr lang="en-US" dirty="0"/>
              <a:t>2. Evaluate different buyer </a:t>
            </a:r>
            <a:r>
              <a:rPr lang="en-US" dirty="0" smtClean="0"/>
              <a:t>behavior </a:t>
            </a:r>
            <a:r>
              <a:rPr lang="en-US" dirty="0"/>
              <a:t>amongst online </a:t>
            </a:r>
            <a:r>
              <a:rPr lang="en-US" dirty="0" smtClean="0"/>
              <a:t>customers.</a:t>
            </a:r>
            <a:endParaRPr lang="en-US" dirty="0"/>
          </a:p>
          <a:p>
            <a:pPr marL="0" indent="0">
              <a:buNone/>
            </a:pPr>
            <a:r>
              <a:rPr lang="en-US" dirty="0"/>
              <a:t>3. Describe techniques for retaining customers and cross- and upselling using new media.</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Learning Outcomes</a:t>
            </a:r>
            <a:endParaRPr lang="en-US" sz="4000" dirty="0">
              <a:solidFill>
                <a:srgbClr val="FFFF00"/>
              </a:solidFill>
            </a:endParaRPr>
          </a:p>
        </p:txBody>
      </p:sp>
    </p:spTree>
    <p:extLst>
      <p:ext uri="{BB962C8B-B14F-4D97-AF65-F5344CB8AC3E}">
        <p14:creationId xmlns:p14="http://schemas.microsoft.com/office/powerpoint/2010/main" val="2573839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132" y="1936274"/>
            <a:ext cx="10515600" cy="3994263"/>
          </a:xfrm>
        </p:spPr>
        <p:txBody>
          <a:bodyPr>
            <a:normAutofit/>
          </a:bodyPr>
          <a:lstStyle/>
          <a:p>
            <a:pPr marL="0" indent="0" algn="just">
              <a:buNone/>
            </a:pPr>
            <a:r>
              <a:rPr lang="en-US" b="1" dirty="0" smtClean="0">
                <a:solidFill>
                  <a:srgbClr val="FF0000"/>
                </a:solidFill>
              </a:rPr>
              <a:t>1. Introduction:</a:t>
            </a:r>
            <a:endParaRPr lang="ar-SA" sz="4000" dirty="0">
              <a:solidFill>
                <a:srgbClr val="FFFF00"/>
              </a:solidFill>
            </a:endParaRPr>
          </a:p>
          <a:p>
            <a:pPr marL="0" indent="0" algn="just">
              <a:buNone/>
            </a:pPr>
            <a:r>
              <a:rPr lang="en-US" dirty="0"/>
              <a:t>The application of technology to achieve customer relationship management (CRM) is a key element of e-business. Building long term relationships with customers is essential for any sustainable  business. Failure to build relationships largely caused the failures of many dot-coms following huge expenditure on </a:t>
            </a:r>
            <a:r>
              <a:rPr lang="en-US" dirty="0" smtClean="0"/>
              <a:t>customer.</a:t>
            </a: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287063"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4"/>
            <a:ext cx="11332917" cy="4774379"/>
          </a:xfrm>
        </p:spPr>
        <p:txBody>
          <a:bodyPr>
            <a:normAutofit/>
          </a:bodyPr>
          <a:lstStyle/>
          <a:p>
            <a:pPr marL="0" indent="0" algn="just">
              <a:buNone/>
            </a:pPr>
            <a:r>
              <a:rPr lang="en-US" b="1" dirty="0"/>
              <a:t>The four marketing activities that comprise CRM involve the </a:t>
            </a:r>
            <a:r>
              <a:rPr lang="en-US" b="1" dirty="0" smtClean="0"/>
              <a:t>following:</a:t>
            </a:r>
            <a:endParaRPr lang="en-US" b="1" dirty="0"/>
          </a:p>
          <a:p>
            <a:pPr marL="0" indent="0" algn="just">
              <a:buNone/>
            </a:pPr>
            <a:r>
              <a:rPr lang="en-US" b="1" dirty="0"/>
              <a:t>1. Customer </a:t>
            </a:r>
            <a:r>
              <a:rPr lang="en-US" b="1" dirty="0" smtClean="0"/>
              <a:t>selection. </a:t>
            </a:r>
            <a:r>
              <a:rPr lang="en-US" dirty="0"/>
              <a:t>means defining the types of customers that a company will market to.</a:t>
            </a:r>
          </a:p>
          <a:p>
            <a:pPr marL="0" indent="0" algn="just">
              <a:buNone/>
            </a:pPr>
            <a:r>
              <a:rPr lang="en-US" b="1" dirty="0"/>
              <a:t>2. Customer </a:t>
            </a:r>
            <a:r>
              <a:rPr lang="en-US" b="1" dirty="0" smtClean="0"/>
              <a:t>acquisition. </a:t>
            </a:r>
            <a:r>
              <a:rPr lang="en-US" dirty="0"/>
              <a:t>refers to marketing activities intended to form relationships with new customers while minimizing acquisition costs and targeting high-value customers.</a:t>
            </a:r>
          </a:p>
          <a:p>
            <a:pPr marL="0" indent="0" algn="just">
              <a:buNone/>
            </a:pPr>
            <a:r>
              <a:rPr lang="en-US" b="1" dirty="0"/>
              <a:t>3. Customer </a:t>
            </a:r>
            <a:r>
              <a:rPr lang="en-US" b="1" dirty="0" smtClean="0"/>
              <a:t>retention. </a:t>
            </a:r>
            <a:r>
              <a:rPr lang="en-US" dirty="0"/>
              <a:t>refers to the marketing activities taken by an organization to keep its existing customers.</a:t>
            </a:r>
          </a:p>
          <a:p>
            <a:pPr marL="0" indent="0" algn="just">
              <a:buNone/>
            </a:pPr>
            <a:r>
              <a:rPr lang="en-US" b="1" dirty="0"/>
              <a:t>4. Customer </a:t>
            </a:r>
            <a:r>
              <a:rPr lang="en-US" b="1" dirty="0" smtClean="0"/>
              <a:t>extension. </a:t>
            </a:r>
            <a:r>
              <a:rPr lang="en-US" dirty="0"/>
              <a:t>refers to increasing the depth or range of products that a customer purchases from a company.</a:t>
            </a:r>
          </a:p>
        </p:txBody>
      </p:sp>
      <p:pic>
        <p:nvPicPr>
          <p:cNvPr id="4" name="Picture 3"/>
          <p:cNvPicPr>
            <a:picLocks noChangeAspect="1"/>
          </p:cNvPicPr>
          <p:nvPr/>
        </p:nvPicPr>
        <p:blipFill>
          <a:blip r:embed="rId2"/>
          <a:stretch>
            <a:fillRect/>
          </a:stretch>
        </p:blipFill>
        <p:spPr>
          <a:xfrm>
            <a:off x="1778143" y="6653162"/>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202"/>
            <a:ext cx="11207931" cy="4351338"/>
          </a:xfrm>
        </p:spPr>
        <p:txBody>
          <a:bodyPr>
            <a:normAutofit/>
          </a:bodyPr>
          <a:lstStyle/>
          <a:p>
            <a:pPr marL="0" indent="0" algn="just">
              <a:buNone/>
            </a:pPr>
            <a:r>
              <a:rPr lang="en-US" b="1" dirty="0" smtClean="0">
                <a:solidFill>
                  <a:srgbClr val="FF0000"/>
                </a:solidFill>
              </a:rPr>
              <a:t>- Marketing </a:t>
            </a:r>
            <a:r>
              <a:rPr lang="en-US" b="1" dirty="0">
                <a:solidFill>
                  <a:srgbClr val="FF0000"/>
                </a:solidFill>
              </a:rPr>
              <a:t>applications of CRM</a:t>
            </a:r>
          </a:p>
          <a:p>
            <a:pPr marL="0" indent="0" algn="just">
              <a:buNone/>
            </a:pPr>
            <a:r>
              <a:rPr lang="en-US" b="1" dirty="0"/>
              <a:t>A CRM system to support the four activities is made up of different marketing applications: </a:t>
            </a:r>
          </a:p>
          <a:p>
            <a:pPr marL="0" indent="0" algn="just">
              <a:buNone/>
            </a:pPr>
            <a:r>
              <a:rPr lang="en-US" b="1" dirty="0"/>
              <a:t>1. Sales force automation (SFA). </a:t>
            </a:r>
            <a:r>
              <a:rPr lang="en-US" dirty="0"/>
              <a:t>Sales representatives are supported in their </a:t>
            </a:r>
            <a:r>
              <a:rPr lang="en-US" dirty="0" smtClean="0"/>
              <a:t>account management </a:t>
            </a:r>
            <a:r>
              <a:rPr lang="en-US" dirty="0"/>
              <a:t>and phone-based sales through tools to arrange and record customer enquiries and visits.</a:t>
            </a:r>
          </a:p>
          <a:p>
            <a:pPr marL="0" indent="0" algn="just">
              <a:buNone/>
            </a:pPr>
            <a:r>
              <a:rPr lang="en-US" dirty="0"/>
              <a:t> </a:t>
            </a:r>
            <a:r>
              <a:rPr lang="en-US" b="1" dirty="0"/>
              <a:t>2. Customer service management. </a:t>
            </a:r>
            <a:r>
              <a:rPr lang="en-US" dirty="0"/>
              <a:t>Representatives in contact </a:t>
            </a:r>
            <a:r>
              <a:rPr lang="en-US" dirty="0" smtClean="0"/>
              <a:t>centers </a:t>
            </a:r>
            <a:r>
              <a:rPr lang="en-US" dirty="0"/>
              <a:t>respond to customer requests for information by using an intranet to access databases containing information on the customer, products and previous queries.</a:t>
            </a:r>
          </a:p>
        </p:txBody>
      </p:sp>
      <p:pic>
        <p:nvPicPr>
          <p:cNvPr id="4" name="Picture 3"/>
          <p:cNvPicPr>
            <a:picLocks noChangeAspect="1"/>
          </p:cNvPicPr>
          <p:nvPr/>
        </p:nvPicPr>
        <p:blipFill>
          <a:blip r:embed="rId2"/>
          <a:stretch>
            <a:fillRect/>
          </a:stretch>
        </p:blipFill>
        <p:spPr>
          <a:xfrm>
            <a:off x="2038172" y="6613520"/>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43844" y="2067189"/>
            <a:ext cx="10515600" cy="4102556"/>
          </a:xfrm>
        </p:spPr>
        <p:txBody>
          <a:bodyPr>
            <a:normAutofit/>
          </a:bodyPr>
          <a:lstStyle/>
          <a:p>
            <a:pPr marL="0" indent="0" algn="just">
              <a:buNone/>
            </a:pPr>
            <a:r>
              <a:rPr lang="en-US" b="1" dirty="0"/>
              <a:t>3. Managing the sales process. </a:t>
            </a:r>
            <a:r>
              <a:rPr lang="en-US" dirty="0"/>
              <a:t>This can be achieved through e-commerce sites, or in a B2B context by supporting sales representatives by recording the sales </a:t>
            </a:r>
            <a:r>
              <a:rPr lang="en-US" dirty="0" smtClean="0"/>
              <a:t>process.</a:t>
            </a:r>
            <a:endParaRPr lang="en-US" dirty="0"/>
          </a:p>
          <a:p>
            <a:pPr marL="0" indent="0" algn="just">
              <a:buNone/>
            </a:pPr>
            <a:r>
              <a:rPr lang="en-US" b="1" dirty="0"/>
              <a:t>4. Campaign </a:t>
            </a:r>
            <a:r>
              <a:rPr lang="en-US" b="1" dirty="0" smtClean="0"/>
              <a:t>management. </a:t>
            </a:r>
            <a:r>
              <a:rPr lang="en-US" dirty="0" smtClean="0"/>
              <a:t>Managing, </a:t>
            </a:r>
            <a:r>
              <a:rPr lang="en-US" dirty="0"/>
              <a:t>direct mail, e-mail and other campaigns.</a:t>
            </a:r>
          </a:p>
          <a:p>
            <a:pPr marL="0" indent="0" algn="just">
              <a:buNone/>
            </a:pPr>
            <a:r>
              <a:rPr lang="en-US" b="1" dirty="0"/>
              <a:t>5. Analysis. </a:t>
            </a:r>
            <a:r>
              <a:rPr lang="en-US" dirty="0"/>
              <a:t>Through technologies such as data warehouses and approaches such as data mining, customers’ characteristics, their purchase </a:t>
            </a:r>
            <a:r>
              <a:rPr lang="en-US" dirty="0" smtClean="0"/>
              <a:t>behavior </a:t>
            </a:r>
            <a:r>
              <a:rPr lang="en-US" dirty="0"/>
              <a:t>and campaigns can be </a:t>
            </a:r>
            <a:r>
              <a:rPr lang="en-US" dirty="0" smtClean="0"/>
              <a:t>analyzed </a:t>
            </a:r>
            <a:r>
              <a:rPr lang="en-US" dirty="0"/>
              <a:t>in order to optimize the marketing mix.</a:t>
            </a:r>
            <a:endParaRPr lang="en-US" dirty="0" smtClean="0"/>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281708" cy="4351338"/>
          </a:xfrm>
        </p:spPr>
        <p:txBody>
          <a:bodyPr>
            <a:normAutofit/>
          </a:bodyPr>
          <a:lstStyle/>
          <a:p>
            <a:pPr marL="0" indent="0" algn="just">
              <a:buNone/>
            </a:pPr>
            <a:r>
              <a:rPr lang="en-US" b="1" dirty="0">
                <a:solidFill>
                  <a:srgbClr val="FF0000"/>
                </a:solidFill>
              </a:rPr>
              <a:t>2. What is </a:t>
            </a:r>
            <a:r>
              <a:rPr lang="en-US" b="1" dirty="0" smtClean="0">
                <a:solidFill>
                  <a:srgbClr val="FF0000"/>
                </a:solidFill>
              </a:rPr>
              <a:t>E-CRM?</a:t>
            </a:r>
          </a:p>
          <a:p>
            <a:pPr marL="0" indent="0" algn="just">
              <a:buNone/>
            </a:pPr>
            <a:r>
              <a:rPr lang="en-US" dirty="0"/>
              <a:t>The interactive nature of the web combined with e-mail communications provides an ideal environment in which to develop customer relationships, and databases provide a foundation for storing information about the relationship and providing information to strengthen it by improved, personalized services. This online approach to CRM is often known as </a:t>
            </a:r>
            <a:r>
              <a:rPr lang="en-US" dirty="0">
                <a:solidFill>
                  <a:srgbClr val="FF0000"/>
                </a:solidFill>
              </a:rPr>
              <a:t>‘e-CRM’ </a:t>
            </a:r>
            <a:r>
              <a:rPr lang="en-US" dirty="0"/>
              <a:t>or </a:t>
            </a:r>
            <a:r>
              <a:rPr lang="en-US" dirty="0">
                <a:solidFill>
                  <a:srgbClr val="FF0000"/>
                </a:solidFill>
              </a:rPr>
              <a:t>‘electronic customer relationship management</a:t>
            </a:r>
            <a:r>
              <a:rPr lang="en-US" dirty="0" smtClean="0">
                <a:solidFill>
                  <a:srgbClr val="FF0000"/>
                </a:solidFill>
              </a:rPr>
              <a:t>’,</a:t>
            </a: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011" y="2043864"/>
            <a:ext cx="10515600" cy="3886673"/>
          </a:xfrm>
        </p:spPr>
        <p:txBody>
          <a:bodyPr>
            <a:normAutofit/>
          </a:bodyPr>
          <a:lstStyle/>
          <a:p>
            <a:pPr marL="0" indent="0" algn="just">
              <a:buNone/>
            </a:pPr>
            <a:r>
              <a:rPr lang="en-US" b="1" dirty="0"/>
              <a:t>What is </a:t>
            </a:r>
            <a:r>
              <a:rPr lang="en-US" b="1" dirty="0" smtClean="0"/>
              <a:t>E-CRM</a:t>
            </a:r>
            <a:r>
              <a:rPr lang="en-US" b="1" dirty="0"/>
              <a:t>? </a:t>
            </a:r>
            <a:r>
              <a:rPr lang="en-US" dirty="0"/>
              <a:t>Customer Relations Management with an ‘e’? Ultimately, E-CRM cannot be separated from CRM, it needs to be integrated and seamlessly. However, many </a:t>
            </a:r>
            <a:r>
              <a:rPr lang="en-US" dirty="0" smtClean="0"/>
              <a:t>organizations </a:t>
            </a:r>
            <a:r>
              <a:rPr lang="en-US" dirty="0"/>
              <a:t>do have specific E-CRM initiatives or staff responsible for E-CRM. Both CRM and E-CRM are not just about technology and databases, it’s not just a process or a way of doing things, it requires, in fact, a complete customer culture.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27919"/>
            <a:ext cx="11025052" cy="4085498"/>
          </a:xfrm>
        </p:spPr>
        <p:txBody>
          <a:bodyPr>
            <a:normAutofit/>
          </a:bodyPr>
          <a:lstStyle/>
          <a:p>
            <a:pPr marL="0" indent="0" algn="just">
              <a:buNone/>
            </a:pPr>
            <a:r>
              <a:rPr lang="en-US" b="1" dirty="0" smtClean="0">
                <a:solidFill>
                  <a:srgbClr val="FF0000"/>
                </a:solidFill>
              </a:rPr>
              <a:t>- Benefits </a:t>
            </a:r>
            <a:r>
              <a:rPr lang="en-US" b="1" dirty="0">
                <a:solidFill>
                  <a:srgbClr val="FF0000"/>
                </a:solidFill>
              </a:rPr>
              <a:t>of </a:t>
            </a:r>
            <a:r>
              <a:rPr lang="en-US" b="1" dirty="0" smtClean="0">
                <a:solidFill>
                  <a:srgbClr val="FF0000"/>
                </a:solidFill>
              </a:rPr>
              <a:t>E-CRM</a:t>
            </a:r>
            <a:endParaRPr lang="en-US" b="1" dirty="0">
              <a:solidFill>
                <a:srgbClr val="FF0000"/>
              </a:solidFill>
            </a:endParaRPr>
          </a:p>
          <a:p>
            <a:pPr marL="0" indent="0" algn="just">
              <a:buNone/>
            </a:pPr>
            <a:r>
              <a:rPr lang="en-US" dirty="0"/>
              <a:t>Using the Internet for relationship marketing involves integrating the customer database with web sites to make the relationship targeted and personalized. </a:t>
            </a:r>
            <a:r>
              <a:rPr lang="en-US" b="1" dirty="0"/>
              <a:t>Through doing this marketing can be improved as </a:t>
            </a:r>
            <a:r>
              <a:rPr lang="en-US" b="1" dirty="0" smtClean="0"/>
              <a:t>follows:</a:t>
            </a:r>
          </a:p>
          <a:p>
            <a:pPr marL="0" indent="0" algn="just">
              <a:buNone/>
            </a:pPr>
            <a:r>
              <a:rPr lang="en-US" b="1" dirty="0" smtClean="0"/>
              <a:t>1. Targeting </a:t>
            </a:r>
            <a:r>
              <a:rPr lang="en-US" b="1" dirty="0"/>
              <a:t>more cost-effectively. </a:t>
            </a:r>
            <a:r>
              <a:rPr lang="en-US" dirty="0"/>
              <a:t>Traditional targeting, for direct mail for instance, is often based on mailing lists compiled according to criteria that mean that not everyone contacted is in the target market.</a:t>
            </a:r>
          </a:p>
          <a:p>
            <a:pPr marL="0" indent="0" algn="just">
              <a:buNone/>
            </a:pPr>
            <a:endParaRPr lang="en-US" b="1" dirty="0" smtClean="0"/>
          </a:p>
          <a:p>
            <a:pPr marL="0" indent="0" algn="just">
              <a:buNone/>
            </a:pPr>
            <a:endParaRPr lang="en-US" b="1"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283014"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1" name="Rectangle 10"/>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5" y="1933303"/>
            <a:ext cx="11255583" cy="4127863"/>
          </a:xfrm>
        </p:spPr>
        <p:txBody>
          <a:bodyPr/>
          <a:lstStyle/>
          <a:p>
            <a:pPr marL="0" indent="0" algn="just">
              <a:buNone/>
            </a:pPr>
            <a:r>
              <a:rPr lang="en-US" b="1" dirty="0" smtClean="0"/>
              <a:t>2. Achieve </a:t>
            </a:r>
            <a:r>
              <a:rPr lang="en-US" b="1" dirty="0"/>
              <a:t>mass customization of the marketing messages (and possibly the product). </a:t>
            </a:r>
          </a:p>
          <a:p>
            <a:pPr marL="0" indent="0" algn="just">
              <a:buNone/>
            </a:pPr>
            <a:r>
              <a:rPr lang="en-US" b="1" dirty="0" smtClean="0"/>
              <a:t>3. Increase </a:t>
            </a:r>
            <a:r>
              <a:rPr lang="en-US" b="1" dirty="0"/>
              <a:t>depth, breadth and nature of relationship. </a:t>
            </a:r>
            <a:r>
              <a:rPr lang="en-US" dirty="0"/>
              <a:t>The nature of the Internet medium enables more information to be supplied to customers as required</a:t>
            </a:r>
            <a:r>
              <a:rPr lang="en-US" dirty="0" smtClean="0"/>
              <a:t>.</a:t>
            </a:r>
          </a:p>
          <a:p>
            <a:pPr marL="0" indent="0" algn="justLow">
              <a:buNone/>
            </a:pPr>
            <a:r>
              <a:rPr lang="en-US" b="1" dirty="0" smtClean="0"/>
              <a:t>4. A </a:t>
            </a:r>
            <a:r>
              <a:rPr lang="en-US" b="1" dirty="0"/>
              <a:t>learning relationship can be achieved using different tools throughout the customer lifecycle.</a:t>
            </a:r>
          </a:p>
          <a:p>
            <a:pPr marL="0" indent="0" algn="justLow">
              <a:buNone/>
            </a:pPr>
            <a:r>
              <a:rPr lang="en-US" b="1" dirty="0" smtClean="0"/>
              <a:t>5. Lower </a:t>
            </a:r>
            <a:r>
              <a:rPr lang="en-US" b="1" dirty="0"/>
              <a:t>cost. </a:t>
            </a:r>
            <a:r>
              <a:rPr lang="en-US" dirty="0"/>
              <a:t>Contacting customers by e-mail or through their viewing web pages costs less than using physical </a:t>
            </a:r>
            <a:r>
              <a:rPr lang="en-US" dirty="0" smtClean="0"/>
              <a:t>mail.</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5425"/>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59157" y="6337885"/>
            <a:ext cx="9902229" cy="204838"/>
          </a:xfrm>
          <a:prstGeom prst="rect">
            <a:avLst/>
          </a:prstGeom>
        </p:spPr>
      </p:pic>
      <p:sp>
        <p:nvSpPr>
          <p:cNvPr id="8" name="Rectangle 7"/>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727900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19" y="1936274"/>
            <a:ext cx="10996749" cy="4351338"/>
          </a:xfrm>
        </p:spPr>
        <p:txBody>
          <a:bodyPr>
            <a:normAutofit/>
          </a:bodyPr>
          <a:lstStyle/>
          <a:p>
            <a:pPr marL="0" indent="0" algn="just">
              <a:buNone/>
            </a:pPr>
            <a:r>
              <a:rPr lang="en-US" b="1" dirty="0" smtClean="0">
                <a:solidFill>
                  <a:srgbClr val="FF0000"/>
                </a:solidFill>
              </a:rPr>
              <a:t>- Customer </a:t>
            </a:r>
            <a:r>
              <a:rPr lang="en-US" b="1" dirty="0">
                <a:solidFill>
                  <a:srgbClr val="FF0000"/>
                </a:solidFill>
              </a:rPr>
              <a:t>profiling</a:t>
            </a:r>
          </a:p>
          <a:p>
            <a:pPr marL="0" indent="0" algn="just">
              <a:buNone/>
            </a:pPr>
            <a:r>
              <a:rPr lang="en-US" dirty="0"/>
              <a:t>To engage a customer in an online relationship, the minimum information that needs to be collected in an online form is an e-mail address. This was an initial approach taken by the </a:t>
            </a:r>
            <a:r>
              <a:rPr lang="en-US" dirty="0">
                <a:solidFill>
                  <a:srgbClr val="FF0000"/>
                </a:solidFill>
              </a:rPr>
              <a:t>Peppers and Rogers site (www.1to1.com). </a:t>
            </a:r>
            <a:r>
              <a:rPr lang="en-US" dirty="0"/>
              <a:t>What we really need, particularly for B2B sites, is a qualified lead that provides us with more information about the customer to help us decide whether that customer is a good prospect who should be targeted with further communications. For B2B this could mean a visit by field sales staff or a follow-up e-mail to arrange this. </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17885"/>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2049009"/>
            <a:ext cx="10907485" cy="4351338"/>
          </a:xfrm>
        </p:spPr>
        <p:txBody>
          <a:bodyPr>
            <a:normAutofit/>
          </a:bodyPr>
          <a:lstStyle/>
          <a:p>
            <a:pPr marL="0" indent="0" algn="just">
              <a:buNone/>
            </a:pPr>
            <a:r>
              <a:rPr lang="en-US" b="1" dirty="0">
                <a:solidFill>
                  <a:srgbClr val="FF0000"/>
                </a:solidFill>
              </a:rPr>
              <a:t>3. Conversion marketing</a:t>
            </a:r>
            <a:r>
              <a:rPr lang="en-US" b="1" dirty="0" smtClean="0">
                <a:solidFill>
                  <a:srgbClr val="FF0000"/>
                </a:solidFill>
              </a:rPr>
              <a:t>:</a:t>
            </a:r>
          </a:p>
          <a:p>
            <a:pPr marL="0" indent="0" algn="just">
              <a:buNone/>
            </a:pPr>
            <a:r>
              <a:rPr lang="en-US" dirty="0"/>
              <a:t>For managers to assess and improve the effectiveness of their customer relationship management implementation, evaluation using the conversion marketing concept is useful. In an online context, </a:t>
            </a:r>
            <a:r>
              <a:rPr lang="en-US" b="1" dirty="0"/>
              <a:t>this assesses how effective marketing communications are in converting</a:t>
            </a:r>
            <a:r>
              <a:rPr lang="en-US" b="1" dirty="0" smtClean="0"/>
              <a:t>:</a:t>
            </a:r>
            <a:endParaRPr lang="en-US" b="1"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Web browsers or offline audiences to site </a:t>
            </a:r>
            <a:r>
              <a:rPr lang="en-US" dirty="0" smtClean="0"/>
              <a:t>visitors.</a:t>
            </a:r>
            <a:endParaRPr lang="en-US" dirty="0"/>
          </a:p>
          <a:p>
            <a:pPr marL="0" indent="0" algn="just">
              <a:buNone/>
            </a:pPr>
            <a:r>
              <a:rPr lang="en-US" dirty="0"/>
              <a:t>- Site visitors to engaged site visitors who stay on the site and progress beyond the home </a:t>
            </a:r>
            <a:r>
              <a:rPr lang="en-US" dirty="0" smtClean="0"/>
              <a:t>page.</a:t>
            </a:r>
            <a:endParaRPr lang="en-US" dirty="0"/>
          </a:p>
          <a:p>
            <a:pPr marL="0" indent="0" algn="just">
              <a:buNone/>
            </a:pPr>
            <a:r>
              <a:rPr lang="en-US" dirty="0"/>
              <a:t>- Engaged site visitors to prospects (who are profiled for their characteristics and needs</a:t>
            </a:r>
            <a:r>
              <a:rPr lang="en-US" dirty="0" smtClean="0"/>
              <a:t>).</a:t>
            </a:r>
            <a:endParaRPr lang="en-US" dirty="0"/>
          </a:p>
          <a:p>
            <a:pPr marL="0" indent="0" algn="just">
              <a:buNone/>
            </a:pPr>
            <a:r>
              <a:rPr lang="en-US" dirty="0"/>
              <a:t>- Prospects </a:t>
            </a:r>
            <a:r>
              <a:rPr lang="en-US" dirty="0" smtClean="0"/>
              <a:t>in to customers.</a:t>
            </a:r>
            <a:endParaRPr lang="en-US" dirty="0"/>
          </a:p>
          <a:p>
            <a:pPr marL="0" indent="0" algn="just">
              <a:buNone/>
            </a:pPr>
            <a:r>
              <a:rPr lang="en-US" dirty="0"/>
              <a:t>- Customers into repeat customers.</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spTree>
    <p:extLst>
      <p:ext uri="{BB962C8B-B14F-4D97-AF65-F5344CB8AC3E}">
        <p14:creationId xmlns:p14="http://schemas.microsoft.com/office/powerpoint/2010/main" val="562687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1931013"/>
            <a:ext cx="11038115" cy="4351338"/>
          </a:xfrm>
        </p:spPr>
        <p:txBody>
          <a:bodyPr>
            <a:normAutofit/>
          </a:bodyPr>
          <a:lstStyle/>
          <a:p>
            <a:pPr marL="0" indent="0" algn="just">
              <a:buNone/>
            </a:pPr>
            <a:r>
              <a:rPr lang="en-US" b="1" dirty="0" smtClean="0">
                <a:solidFill>
                  <a:srgbClr val="FF0000"/>
                </a:solidFill>
              </a:rPr>
              <a:t>4. The online buying process:</a:t>
            </a:r>
          </a:p>
          <a:p>
            <a:pPr marL="0" indent="0" algn="just">
              <a:buNone/>
            </a:pPr>
            <a:r>
              <a:rPr lang="en-US" dirty="0" smtClean="0"/>
              <a:t>Companies that understand how customers use the new media in their purchase decision-making can develop integrated communications strategies that support their customers at each stage of the buying process. Considering mixed-mode buying or how a customer changes between an online channel and an offline channel during the buying process is a key aspect of devising online marketing communications since the customer should be supported in changing from one channel to another.</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1793"/>
            <a:ext cx="10515600" cy="4014409"/>
          </a:xfrm>
        </p:spPr>
        <p:txBody>
          <a:bodyPr>
            <a:normAutofit/>
          </a:bodyPr>
          <a:lstStyle/>
          <a:p>
            <a:pPr marL="0" indent="0" algn="just">
              <a:buNone/>
            </a:pPr>
            <a:r>
              <a:rPr lang="en-US" dirty="0"/>
              <a:t>The simple model of the buying process shown in Figure 9.3 is valuable in developing the right online marketing tactics to support each stage of the process for each business. Individual preferences for using the web will also differ. </a:t>
            </a:r>
            <a:r>
              <a:rPr lang="en-US" b="1" dirty="0">
                <a:solidFill>
                  <a:srgbClr val="FF0000"/>
                </a:solidFill>
              </a:rPr>
              <a:t>Lewis and </a:t>
            </a:r>
            <a:r>
              <a:rPr lang="en-US" b="1" dirty="0" smtClean="0">
                <a:solidFill>
                  <a:srgbClr val="FF0000"/>
                </a:solidFill>
              </a:rPr>
              <a:t>Lewis, </a:t>
            </a:r>
            <a:r>
              <a:rPr lang="en-US" b="1" dirty="0" smtClean="0"/>
              <a:t>identified </a:t>
            </a:r>
            <a:r>
              <a:rPr lang="en-US" b="1" dirty="0"/>
              <a:t>five different types of web users who exhibit different searching </a:t>
            </a:r>
            <a:r>
              <a:rPr lang="en-US" b="1" dirty="0" smtClean="0"/>
              <a:t>behavior </a:t>
            </a:r>
            <a:r>
              <a:rPr lang="en-US" b="1" dirty="0"/>
              <a:t>according to the purpose of using the web.</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3180225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6274"/>
            <a:ext cx="10515600" cy="4351338"/>
          </a:xfrm>
        </p:spPr>
        <p:txBody>
          <a:bodyPr>
            <a:normAutofit fontScale="92500"/>
          </a:bodyPr>
          <a:lstStyle/>
          <a:p>
            <a:pPr marL="0" indent="0" algn="just">
              <a:buNone/>
            </a:pPr>
            <a:r>
              <a:rPr lang="en-US" b="1" dirty="0"/>
              <a:t>1. Directed information-seekers. </a:t>
            </a:r>
            <a:r>
              <a:rPr lang="en-US" dirty="0"/>
              <a:t>Will be looking for product, market or leisure information such as details of their football club’s fixtures.</a:t>
            </a:r>
          </a:p>
          <a:p>
            <a:pPr marL="0" indent="0" algn="just">
              <a:buNone/>
            </a:pPr>
            <a:r>
              <a:rPr lang="en-US" b="1" dirty="0"/>
              <a:t>2. Undirected information-seekers. </a:t>
            </a:r>
            <a:r>
              <a:rPr lang="en-US" dirty="0"/>
              <a:t>These are the users usually referred to as ‘surfers’, who like to browse and change sites by following hyperlinks.</a:t>
            </a:r>
          </a:p>
          <a:p>
            <a:pPr marL="0" indent="0" algn="just">
              <a:buNone/>
            </a:pPr>
            <a:r>
              <a:rPr lang="en-US" b="1" dirty="0"/>
              <a:t>3. Directed buyers. </a:t>
            </a:r>
            <a:r>
              <a:rPr lang="en-US" dirty="0"/>
              <a:t>These buyers are online to purchase specific products.</a:t>
            </a:r>
          </a:p>
          <a:p>
            <a:pPr marL="0" indent="0" algn="just">
              <a:buNone/>
            </a:pPr>
            <a:r>
              <a:rPr lang="en-US" b="1" dirty="0"/>
              <a:t>4. Bargain hunters. </a:t>
            </a:r>
            <a:r>
              <a:rPr lang="en-US" dirty="0"/>
              <a:t>These users want to use the offers available from sales promotions such as free samples or prizes.</a:t>
            </a:r>
          </a:p>
          <a:p>
            <a:pPr marL="0" indent="0" algn="just">
              <a:buNone/>
            </a:pPr>
            <a:r>
              <a:rPr lang="en-US" b="1" dirty="0"/>
              <a:t>5. Entertainment seekers. </a:t>
            </a:r>
            <a:r>
              <a:rPr lang="en-US" dirty="0"/>
              <a:t>Users looking to interact with the web for enjoyment through entering contests such as quizzes.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278798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Content Placeholder 1"/>
          <p:cNvPicPr>
            <a:picLocks noGrp="1" noChangeAspect="1"/>
          </p:cNvPicPr>
          <p:nvPr>
            <p:ph idx="1"/>
          </p:nvPr>
        </p:nvPicPr>
        <p:blipFill>
          <a:blip r:embed="rId5"/>
          <a:stretch>
            <a:fillRect/>
          </a:stretch>
        </p:blipFill>
        <p:spPr>
          <a:xfrm>
            <a:off x="2181862" y="1619794"/>
            <a:ext cx="7327897" cy="4668294"/>
          </a:xfrm>
          <a:prstGeom prst="rect">
            <a:avLst/>
          </a:prstGeom>
        </p:spPr>
      </p:pic>
      <p:sp>
        <p:nvSpPr>
          <p:cNvPr id="11" name="Rectangle 10"/>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786680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936274"/>
            <a:ext cx="11116492" cy="4351338"/>
          </a:xfrm>
        </p:spPr>
        <p:txBody>
          <a:bodyPr>
            <a:normAutofit/>
          </a:bodyPr>
          <a:lstStyle/>
          <a:p>
            <a:pPr marL="0" indent="0" algn="just">
              <a:buNone/>
            </a:pPr>
            <a:r>
              <a:rPr lang="en-US" b="1" dirty="0">
                <a:solidFill>
                  <a:srgbClr val="FF0000"/>
                </a:solidFill>
              </a:rPr>
              <a:t>5. Customer acquisition management:</a:t>
            </a:r>
          </a:p>
          <a:p>
            <a:pPr marL="0" indent="0" algn="just">
              <a:buNone/>
            </a:pPr>
            <a:r>
              <a:rPr lang="en-US" dirty="0"/>
              <a:t>In an online context, ‘customer acquisition’ can have two meanings. </a:t>
            </a:r>
            <a:r>
              <a:rPr lang="en-US" dirty="0">
                <a:solidFill>
                  <a:srgbClr val="FF0000"/>
                </a:solidFill>
              </a:rPr>
              <a:t>First</a:t>
            </a:r>
            <a:r>
              <a:rPr lang="en-US" dirty="0"/>
              <a:t>, it may mean the use of the web site to acquire new customers for a company as qualified leads that can hopefully be converted into sales. </a:t>
            </a:r>
            <a:r>
              <a:rPr lang="en-US" dirty="0">
                <a:solidFill>
                  <a:srgbClr val="FF0000"/>
                </a:solidFill>
              </a:rPr>
              <a:t>Second</a:t>
            </a:r>
            <a:r>
              <a:rPr lang="en-US" dirty="0"/>
              <a:t>, it may mean encouraging existing customers to migrate to using online for purchase or service. Many organizations concentrate on the former, but where acquisition is well managed, campaigns will be used to achieve online conversion. </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31518603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2043864"/>
            <a:ext cx="11345979" cy="4351338"/>
          </a:xfrm>
        </p:spPr>
        <p:txBody>
          <a:bodyPr/>
          <a:lstStyle/>
          <a:p>
            <a:pPr marL="0" indent="0">
              <a:buNone/>
            </a:pPr>
            <a:r>
              <a:rPr lang="en-US" b="1" dirty="0">
                <a:solidFill>
                  <a:srgbClr val="FF0000"/>
                </a:solidFill>
              </a:rPr>
              <a:t>6. Customer retention management</a:t>
            </a:r>
            <a:r>
              <a:rPr lang="en-US" b="1" dirty="0" smtClean="0">
                <a:solidFill>
                  <a:srgbClr val="FF0000"/>
                </a:solidFill>
              </a:rPr>
              <a:t>:</a:t>
            </a:r>
          </a:p>
          <a:p>
            <a:pPr marL="0" indent="0">
              <a:buNone/>
            </a:pPr>
            <a:r>
              <a:rPr lang="en-US" b="1" dirty="0"/>
              <a:t> For an e-commerce site, customer retention has two distinct goals:</a:t>
            </a:r>
          </a:p>
          <a:p>
            <a:pPr marL="0" indent="0">
              <a:buNone/>
            </a:pPr>
            <a:r>
              <a:rPr lang="en-US" dirty="0"/>
              <a:t>1 To retain customers of the organization (repeat customers).</a:t>
            </a:r>
          </a:p>
          <a:p>
            <a:pPr marL="0" indent="0">
              <a:buNone/>
            </a:pPr>
            <a:r>
              <a:rPr lang="en-US" dirty="0"/>
              <a:t>2 To keep customers using the online channel (repeat visits).</a:t>
            </a:r>
          </a:p>
          <a:p>
            <a:pPr marL="0" indent="0">
              <a:buNone/>
            </a:pPr>
            <a:r>
              <a:rPr lang="en-US" dirty="0"/>
              <a:t> Ideally marketing communications should address both aims</a:t>
            </a:r>
            <a:r>
              <a:rPr lang="en-US" dirty="0" smtClean="0"/>
              <a:t>.</a:t>
            </a: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777496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111114"/>
            <a:ext cx="11294771" cy="3546238"/>
          </a:xfrm>
        </p:spPr>
        <p:txBody>
          <a:bodyPr/>
          <a:lstStyle/>
          <a:p>
            <a:pPr marL="0" indent="0" algn="just">
              <a:buNone/>
            </a:pPr>
            <a:r>
              <a:rPr lang="en-US" dirty="0"/>
              <a:t>Maintaining online customer relationships is difficult. </a:t>
            </a:r>
            <a:r>
              <a:rPr lang="en-US" b="1" dirty="0">
                <a:solidFill>
                  <a:srgbClr val="FF0000"/>
                </a:solidFill>
              </a:rPr>
              <a:t>LaurieWindham</a:t>
            </a:r>
            <a:r>
              <a:rPr lang="en-US" dirty="0"/>
              <a:t> </a:t>
            </a:r>
            <a:r>
              <a:rPr lang="en-US" dirty="0" smtClean="0"/>
              <a:t>says</a:t>
            </a:r>
            <a:r>
              <a:rPr lang="en-US" dirty="0"/>
              <a:t>:</a:t>
            </a:r>
          </a:p>
          <a:p>
            <a:pPr marL="0" indent="0" algn="just">
              <a:buNone/>
            </a:pPr>
            <a:r>
              <a:rPr lang="en-US" dirty="0" smtClean="0"/>
              <a:t>That’s </a:t>
            </a:r>
            <a:r>
              <a:rPr lang="en-US" dirty="0"/>
              <a:t>what’s so scary about customer retention in the online space. We’ve created this empowered, impatient customer who has a short attention span, a lot of choices, and a low barrier to switching</a:t>
            </a:r>
            <a:r>
              <a:rPr lang="en-US" dirty="0" smtClean="0"/>
              <a:t>.</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731285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6" name="Content Placeholder 5"/>
          <p:cNvSpPr>
            <a:spLocks noGrp="1"/>
          </p:cNvSpPr>
          <p:nvPr>
            <p:ph idx="1"/>
          </p:nvPr>
        </p:nvSpPr>
        <p:spPr>
          <a:xfrm>
            <a:off x="694509" y="2049009"/>
            <a:ext cx="10515600" cy="3777070"/>
          </a:xfrm>
        </p:spPr>
        <p:txBody>
          <a:bodyPr/>
          <a:lstStyle/>
          <a:p>
            <a:pPr marL="0" indent="0" algn="just">
              <a:buNone/>
            </a:pPr>
            <a:r>
              <a:rPr lang="en-US" dirty="0"/>
              <a:t>To create long-term online customer relationships that build on acquisition, to retain and extend, we need to </a:t>
            </a:r>
            <a:r>
              <a:rPr lang="en-US" dirty="0" smtClean="0"/>
              <a:t>analyze </a:t>
            </a:r>
            <a:r>
              <a:rPr lang="en-US" dirty="0"/>
              <a:t>the drivers of satisfaction amongst these e-customers, since satisfaction drives loyalty and loyalty drives </a:t>
            </a:r>
            <a:r>
              <a:rPr lang="en-US" dirty="0" smtClean="0"/>
              <a:t>profitability. The </a:t>
            </a:r>
            <a:r>
              <a:rPr lang="en-US" dirty="0"/>
              <a:t>objective of marketers is to drive customers up.</a:t>
            </a:r>
          </a:p>
        </p:txBody>
      </p:sp>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660200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0765971" cy="4351338"/>
          </a:xfrm>
        </p:spPr>
        <p:txBody>
          <a:bodyPr/>
          <a:lstStyle/>
          <a:p>
            <a:pPr marL="0" indent="0" algn="just">
              <a:buNone/>
            </a:pPr>
            <a:r>
              <a:rPr lang="en-US" b="1" dirty="0" smtClean="0">
                <a:solidFill>
                  <a:srgbClr val="FF0000"/>
                </a:solidFill>
              </a:rPr>
              <a:t>7. Excelling </a:t>
            </a:r>
            <a:r>
              <a:rPr lang="en-US" b="1" dirty="0">
                <a:solidFill>
                  <a:srgbClr val="FF0000"/>
                </a:solidFill>
              </a:rPr>
              <a:t>in Focus on e-commerce service quality:</a:t>
            </a:r>
          </a:p>
          <a:p>
            <a:pPr marL="0" indent="0" algn="just">
              <a:buNone/>
            </a:pPr>
            <a:r>
              <a:rPr lang="en-US" dirty="0"/>
              <a:t>In the virtual world customer service is a key difference between brands. </a:t>
            </a:r>
            <a:r>
              <a:rPr lang="en-US" b="1" dirty="0">
                <a:solidFill>
                  <a:srgbClr val="FF0000"/>
                </a:solidFill>
              </a:rPr>
              <a:t>Jevons and </a:t>
            </a:r>
            <a:r>
              <a:rPr lang="en-US" b="1" dirty="0" smtClean="0">
                <a:solidFill>
                  <a:srgbClr val="FF0000"/>
                </a:solidFill>
              </a:rPr>
              <a:t>Gabbot,</a:t>
            </a:r>
            <a:r>
              <a:rPr lang="en-US" dirty="0" smtClean="0"/>
              <a:t> </a:t>
            </a:r>
            <a:r>
              <a:rPr lang="en-US" dirty="0"/>
              <a:t>have stressed the importance of service quality in determining brand loyalty with reference to e-commerce. They say: ‘the first-hand experience of the brand is a more powerful token of trust than the perception of the brand’.</a:t>
            </a:r>
            <a:endParaRPr lang="en-US" dirty="0" smtClean="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4173972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1931013"/>
            <a:ext cx="11090365" cy="4351338"/>
          </a:xfrm>
        </p:spPr>
        <p:txBody>
          <a:bodyPr>
            <a:normAutofit/>
          </a:bodyPr>
          <a:lstStyle/>
          <a:p>
            <a:pPr marL="0" indent="0" algn="just">
              <a:buNone/>
            </a:pPr>
            <a:r>
              <a:rPr lang="en-US" b="1" dirty="0" smtClean="0">
                <a:solidFill>
                  <a:srgbClr val="FF0000"/>
                </a:solidFill>
              </a:rPr>
              <a:t>- Improving </a:t>
            </a:r>
            <a:r>
              <a:rPr lang="en-US" b="1" dirty="0">
                <a:solidFill>
                  <a:srgbClr val="FF0000"/>
                </a:solidFill>
              </a:rPr>
              <a:t>online service quality</a:t>
            </a:r>
          </a:p>
          <a:p>
            <a:pPr marL="0" indent="0" algn="just">
              <a:buNone/>
            </a:pPr>
            <a:r>
              <a:rPr lang="en-US" dirty="0"/>
              <a:t>Delivering service quality in e-commerce can be assessed through reviewing existing frameworks for determining levels of service quality. Those most frequently used are based on the concept of a ‘service-quality gap’ that exists between the customers’ expected level of service (from previous experience and word-of-mouth communication) and their perception of the actual level of service delivery</a:t>
            </a:r>
            <a:r>
              <a:rPr lang="en-US" dirty="0" smtClean="0"/>
              <a:t>.</a:t>
            </a: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204822"/>
            <a:ext cx="11181806" cy="3777070"/>
          </a:xfrm>
        </p:spPr>
        <p:txBody>
          <a:bodyPr>
            <a:normAutofit/>
          </a:bodyPr>
          <a:lstStyle/>
          <a:p>
            <a:pPr marL="0" indent="0" algn="just">
              <a:buNone/>
            </a:pPr>
            <a:r>
              <a:rPr lang="en-US" b="1" dirty="0">
                <a:solidFill>
                  <a:srgbClr val="FF0000"/>
                </a:solidFill>
              </a:rPr>
              <a:t>Parasuraman et </a:t>
            </a:r>
            <a:r>
              <a:rPr lang="en-US" b="1" dirty="0" smtClean="0">
                <a:solidFill>
                  <a:srgbClr val="FF0000"/>
                </a:solidFill>
              </a:rPr>
              <a:t>al., </a:t>
            </a:r>
            <a:r>
              <a:rPr lang="en-US" b="1" dirty="0" smtClean="0"/>
              <a:t>suggested </a:t>
            </a:r>
            <a:r>
              <a:rPr lang="en-US" b="1" dirty="0"/>
              <a:t>that these dimensions of service quality on which consumers judge expected and delivered service-quality levels are</a:t>
            </a:r>
            <a:r>
              <a:rPr lang="en-US" b="1" dirty="0" smtClean="0"/>
              <a:t>:</a:t>
            </a:r>
          </a:p>
          <a:p>
            <a:pPr marL="0" indent="0" algn="just">
              <a:buNone/>
            </a:pPr>
            <a:r>
              <a:rPr lang="en-US" b="1" dirty="0"/>
              <a:t>1. tangibles – </a:t>
            </a:r>
            <a:r>
              <a:rPr lang="en-US" dirty="0"/>
              <a:t>the physical appearance and visual appeal of facilities;</a:t>
            </a:r>
          </a:p>
          <a:p>
            <a:pPr marL="0" indent="0" algn="just">
              <a:buNone/>
            </a:pPr>
            <a:r>
              <a:rPr lang="en-US" b="1" dirty="0"/>
              <a:t>2. reliability </a:t>
            </a:r>
            <a:r>
              <a:rPr lang="en-US" dirty="0"/>
              <a:t>– the ability to perform the service consistently and accurately;</a:t>
            </a:r>
          </a:p>
          <a:p>
            <a:pPr marL="0" indent="0" algn="just">
              <a:buNone/>
            </a:pPr>
            <a:endParaRPr lang="en-US" b="1" dirty="0" smtClean="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4239719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634" y="2043864"/>
            <a:ext cx="10515600" cy="3782215"/>
          </a:xfrm>
        </p:spPr>
        <p:txBody>
          <a:bodyPr/>
          <a:lstStyle/>
          <a:p>
            <a:pPr marL="0" indent="0" algn="just">
              <a:buNone/>
            </a:pPr>
            <a:r>
              <a:rPr lang="en-US" b="1" dirty="0" smtClean="0"/>
              <a:t>3</a:t>
            </a:r>
            <a:r>
              <a:rPr lang="en-US" b="1" dirty="0"/>
              <a:t>. responsiveness </a:t>
            </a:r>
            <a:r>
              <a:rPr lang="en-US" dirty="0"/>
              <a:t>– a willingness to help customers and provide prompt service;</a:t>
            </a:r>
          </a:p>
          <a:p>
            <a:pPr marL="0" indent="0" algn="just">
              <a:buNone/>
            </a:pPr>
            <a:r>
              <a:rPr lang="en-US" b="1" dirty="0"/>
              <a:t>4. assurance </a:t>
            </a:r>
            <a:r>
              <a:rPr lang="en-US" dirty="0"/>
              <a:t>– the knowledge and courtesy of employees and their ability to convey trust and confidence;</a:t>
            </a:r>
          </a:p>
          <a:p>
            <a:pPr marL="0" indent="0" algn="just">
              <a:buNone/>
            </a:pPr>
            <a:r>
              <a:rPr lang="en-US" b="1" dirty="0"/>
              <a:t>5. empathy </a:t>
            </a:r>
            <a:r>
              <a:rPr lang="en-US" dirty="0"/>
              <a:t>– providing caring, individualized attention.</a:t>
            </a:r>
            <a:endParaRPr lang="en-US" dirty="0" smtClean="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9021694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44076"/>
            <a:ext cx="10829108" cy="4351338"/>
          </a:xfrm>
        </p:spPr>
        <p:txBody>
          <a:bodyPr>
            <a:normAutofit/>
          </a:bodyPr>
          <a:lstStyle/>
          <a:p>
            <a:pPr marL="0" indent="0">
              <a:buNone/>
            </a:pPr>
            <a:r>
              <a:rPr lang="en-US" b="1" dirty="0">
                <a:solidFill>
                  <a:srgbClr val="FF0000"/>
                </a:solidFill>
              </a:rPr>
              <a:t>8. Customer </a:t>
            </a:r>
            <a:r>
              <a:rPr lang="en-US" b="1" dirty="0" smtClean="0">
                <a:solidFill>
                  <a:srgbClr val="FF0000"/>
                </a:solidFill>
              </a:rPr>
              <a:t>extension:</a:t>
            </a:r>
            <a:endParaRPr lang="en-US" b="1" dirty="0">
              <a:solidFill>
                <a:srgbClr val="FF0000"/>
              </a:solidFill>
            </a:endParaRPr>
          </a:p>
          <a:p>
            <a:pPr marL="0" indent="0" algn="just">
              <a:buNone/>
            </a:pPr>
            <a:r>
              <a:rPr lang="en-US" dirty="0" smtClean="0"/>
              <a:t>Customer </a:t>
            </a:r>
            <a:r>
              <a:rPr lang="en-US" dirty="0"/>
              <a:t>extension has the aim of increasing the lifetime value of the customer to the company by encouraging cross-sales, </a:t>
            </a:r>
            <a:r>
              <a:rPr lang="en-US" dirty="0">
                <a:solidFill>
                  <a:srgbClr val="FF0000"/>
                </a:solidFill>
              </a:rPr>
              <a:t>for example </a:t>
            </a:r>
            <a:r>
              <a:rPr lang="en-US" dirty="0"/>
              <a:t>an Egg credit card customer may be offered the option of a loan or a deposit </a:t>
            </a:r>
            <a:r>
              <a:rPr lang="en-US" dirty="0" smtClean="0"/>
              <a:t>account. When </a:t>
            </a:r>
            <a:r>
              <a:rPr lang="en-US" dirty="0"/>
              <a:t>a customer returns to a web site this is an opportunity for cross-selling and such offers can be communicated.</a:t>
            </a:r>
            <a:endParaRPr lang="en-US" dirty="0" smtClean="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04887"/>
            <a:ext cx="10726783" cy="3921192"/>
          </a:xfrm>
        </p:spPr>
        <p:txBody>
          <a:bodyPr>
            <a:normAutofit/>
          </a:bodyPr>
          <a:lstStyle/>
          <a:p>
            <a:pPr marL="0" indent="0" algn="just">
              <a:buNone/>
            </a:pPr>
            <a:r>
              <a:rPr lang="en-US" dirty="0"/>
              <a:t>Direct e-mail is also an excellent way for informing a customer about other company products and it is also useful in encouraging repeat visits by publicizing new content or promotions. E-mail is vitally important to achieving online CRM since the web site is a pull medium which the customer will only be exposed to if they decide to visit the web site and they are unlikely to do this unless there is some stimulus.</a:t>
            </a:r>
            <a:endParaRPr lang="en-US" dirty="0" smtClean="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0957314" cy="4351338"/>
          </a:xfrm>
        </p:spPr>
        <p:txBody>
          <a:bodyPr/>
          <a:lstStyle/>
          <a:p>
            <a:pPr marL="0" indent="0" algn="just">
              <a:buNone/>
            </a:pPr>
            <a:r>
              <a:rPr lang="en-US" b="1" dirty="0">
                <a:solidFill>
                  <a:srgbClr val="FF0000"/>
                </a:solidFill>
              </a:rPr>
              <a:t>Advanced online segmentation and targeting </a:t>
            </a:r>
            <a:r>
              <a:rPr lang="en-US" b="1" dirty="0" smtClean="0">
                <a:solidFill>
                  <a:srgbClr val="FF0000"/>
                </a:solidFill>
              </a:rPr>
              <a:t>techniques:</a:t>
            </a:r>
            <a:endParaRPr lang="en-US" dirty="0" smtClean="0">
              <a:solidFill>
                <a:srgbClr val="FF0000"/>
              </a:solidFill>
            </a:endParaRPr>
          </a:p>
          <a:p>
            <a:pPr marL="0" indent="0" algn="just">
              <a:buNone/>
            </a:pPr>
            <a:r>
              <a:rPr lang="en-US" dirty="0" smtClean="0"/>
              <a:t>The </a:t>
            </a:r>
            <a:r>
              <a:rPr lang="en-US" dirty="0"/>
              <a:t>most sophisticated segmentation and targeting schemes for extension are often used by e-retailers, who have detailed customer profiling information and purchase history data as they seek to increase customer lifetime value through encouraging increased use of online services over time. However, the general principles of this approach can also be used by other types of companies online. </a:t>
            </a:r>
            <a:r>
              <a:rPr lang="en-US" b="1" dirty="0"/>
              <a:t>The segmentation and targeting approach used by e-retailers is based on five main elements which in effect are layered on top of each other.</a:t>
            </a:r>
            <a:endParaRPr lang="en-US" b="1" dirty="0" smtClean="0"/>
          </a:p>
        </p:txBody>
      </p:sp>
      <p:pic>
        <p:nvPicPr>
          <p:cNvPr id="4" name="Picture 3"/>
          <p:cNvPicPr>
            <a:picLocks noChangeAspect="1"/>
          </p:cNvPicPr>
          <p:nvPr/>
        </p:nvPicPr>
        <p:blipFill>
          <a:blip r:embed="rId2"/>
          <a:stretch>
            <a:fillRect/>
          </a:stretch>
        </p:blipFill>
        <p:spPr>
          <a:xfrm>
            <a:off x="2170446" y="6518661"/>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591356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2043864"/>
            <a:ext cx="10713720" cy="3925862"/>
          </a:xfrm>
        </p:spPr>
        <p:txBody>
          <a:bodyPr>
            <a:normAutofit/>
          </a:bodyPr>
          <a:lstStyle/>
          <a:p>
            <a:pPr marL="0" indent="0" algn="just">
              <a:buNone/>
            </a:pPr>
            <a:r>
              <a:rPr lang="en-US" b="1" dirty="0"/>
              <a:t>1. Identify customer lifecycle groups</a:t>
            </a:r>
            <a:r>
              <a:rPr lang="en-US" dirty="0"/>
              <a:t>. As visitors use online services they can potentially pass through seven or more stages.</a:t>
            </a:r>
          </a:p>
          <a:p>
            <a:pPr marL="0" indent="0" algn="just">
              <a:buNone/>
            </a:pPr>
            <a:r>
              <a:rPr lang="en-US" b="1" dirty="0"/>
              <a:t>2. Identify customer profile characteristics. </a:t>
            </a:r>
            <a:r>
              <a:rPr lang="en-US" dirty="0"/>
              <a:t>This is a traditional segmentation based on the type of customer.</a:t>
            </a:r>
          </a:p>
          <a:p>
            <a:pPr marL="0" indent="0" algn="just">
              <a:buNone/>
            </a:pPr>
            <a:r>
              <a:rPr lang="en-US" b="1" dirty="0"/>
              <a:t>3. Identify </a:t>
            </a:r>
            <a:r>
              <a:rPr lang="en-US" b="1" dirty="0" smtClean="0"/>
              <a:t>behavior </a:t>
            </a:r>
            <a:r>
              <a:rPr lang="en-US" b="1" dirty="0"/>
              <a:t>in response and purchase. </a:t>
            </a:r>
            <a:r>
              <a:rPr lang="en-US" dirty="0"/>
              <a:t>As customers progress through the lifecycle.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496954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51428"/>
            <a:ext cx="11142617" cy="3870549"/>
          </a:xfrm>
        </p:spPr>
        <p:txBody>
          <a:bodyPr/>
          <a:lstStyle/>
          <a:p>
            <a:pPr marL="0" indent="0" algn="just">
              <a:buNone/>
            </a:pPr>
            <a:r>
              <a:rPr lang="en-US" b="1" dirty="0" smtClean="0"/>
              <a:t>4</a:t>
            </a:r>
            <a:r>
              <a:rPr lang="en-US" b="1" dirty="0"/>
              <a:t>. Identify multi-channel </a:t>
            </a:r>
            <a:r>
              <a:rPr lang="en-US" b="1" dirty="0" smtClean="0"/>
              <a:t>behavior </a:t>
            </a:r>
            <a:r>
              <a:rPr lang="en-US" b="1" dirty="0"/>
              <a:t>(channel preference). </a:t>
            </a:r>
            <a:r>
              <a:rPr lang="en-US" dirty="0"/>
              <a:t>Regardless of the enthusiasm of the company for online channels, some customers will prefer using online channels and others will prefer traditional channels.</a:t>
            </a:r>
          </a:p>
          <a:p>
            <a:pPr marL="0" indent="0" algn="just">
              <a:buNone/>
            </a:pPr>
            <a:r>
              <a:rPr lang="en-US" b="1" dirty="0"/>
              <a:t>5. Tone and style preference. </a:t>
            </a:r>
            <a:r>
              <a:rPr lang="en-US" dirty="0"/>
              <a:t>In a similar manner to channel preference, customers will respond differently to different types of message.</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2091"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191759"/>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00858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461" y="2043864"/>
            <a:ext cx="11090366" cy="3855832"/>
          </a:xfrm>
        </p:spPr>
        <p:txBody>
          <a:bodyPr>
            <a:normAutofit/>
          </a:bodyPr>
          <a:lstStyle/>
          <a:p>
            <a:pPr marL="0" indent="0" algn="just">
              <a:buNone/>
            </a:pPr>
            <a:r>
              <a:rPr lang="en-US" b="1" dirty="0">
                <a:solidFill>
                  <a:srgbClr val="FF0000"/>
                </a:solidFill>
              </a:rPr>
              <a:t>9. Technology solutions for CRM</a:t>
            </a:r>
            <a:r>
              <a:rPr lang="en-US" b="1" dirty="0" smtClean="0">
                <a:solidFill>
                  <a:srgbClr val="FF0000"/>
                </a:solidFill>
              </a:rPr>
              <a:t>:</a:t>
            </a:r>
          </a:p>
          <a:p>
            <a:pPr marL="0" indent="0" algn="just">
              <a:buNone/>
            </a:pPr>
            <a:r>
              <a:rPr lang="en-US" dirty="0"/>
              <a:t>Database technology is at the heart of delivering CRM applications. Often the database is accessible through an intranet web site accessed by employees, or an extranet accessed by customers or partners provides an interface with the entire customer relationship management system.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940139" y="6468203"/>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280558"/>
          </a:xfrm>
        </p:spPr>
        <p:txBody>
          <a:bodyPr>
            <a:normAutofit/>
          </a:bodyPr>
          <a:lstStyle/>
          <a:p>
            <a:pPr marL="0" indent="0" algn="just">
              <a:buNone/>
            </a:pPr>
            <a:r>
              <a:rPr lang="en-US" dirty="0"/>
              <a:t>A workflow system is often used for automating CRM processes. </a:t>
            </a:r>
            <a:r>
              <a:rPr lang="en-US" dirty="0">
                <a:solidFill>
                  <a:srgbClr val="FF0000"/>
                </a:solidFill>
              </a:rPr>
              <a:t>For example</a:t>
            </a:r>
            <a:r>
              <a:rPr lang="en-US" dirty="0"/>
              <a:t>, a workflow system can remind sales representatives about customer contacts or can be used to manage service delivery such as the many stages of arranging a mortgage. </a:t>
            </a:r>
            <a:r>
              <a:rPr lang="en-US" b="1" dirty="0"/>
              <a:t>The three main types of customer data held as tables in customer databases for CRM are typically:</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089722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smtClean="0"/>
              <a:t>1. Personal </a:t>
            </a:r>
            <a:r>
              <a:rPr lang="en-US" b="1" dirty="0"/>
              <a:t>and profile data. </a:t>
            </a:r>
            <a:r>
              <a:rPr lang="en-US" dirty="0"/>
              <a:t>These include contact details and characteristics for profiling customers such as age and sex (B2C) and business size, industry sector and individual’s role in the buying decision (B2B</a:t>
            </a:r>
            <a:r>
              <a:rPr lang="en-US" dirty="0" smtClean="0"/>
              <a:t>).</a:t>
            </a:r>
          </a:p>
          <a:p>
            <a:pPr marL="0" indent="0" algn="just">
              <a:buNone/>
            </a:pPr>
            <a:r>
              <a:rPr lang="en-US" b="1" dirty="0"/>
              <a:t>2. Transaction data. </a:t>
            </a:r>
            <a:r>
              <a:rPr lang="en-US" dirty="0"/>
              <a:t>A record of each purchase transaction including specific product purchased, quantities, category, location, date and time, and channel where purchased.</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940139" y="6468203"/>
            <a:ext cx="9902229" cy="204838"/>
          </a:xfrm>
          <a:prstGeom prst="rect">
            <a:avLst/>
          </a:prstGeom>
        </p:spPr>
      </p:pic>
      <p:sp>
        <p:nvSpPr>
          <p:cNvPr id="9" name="Rectangle 8"/>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067243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446" y="2124667"/>
            <a:ext cx="10515600" cy="3769268"/>
          </a:xfrm>
        </p:spPr>
        <p:txBody>
          <a:bodyPr/>
          <a:lstStyle/>
          <a:p>
            <a:pPr marL="0" indent="0" algn="just">
              <a:buNone/>
            </a:pPr>
            <a:r>
              <a:rPr lang="en-US" b="1" dirty="0"/>
              <a:t>3. Communications data. </a:t>
            </a:r>
            <a:r>
              <a:rPr lang="en-US" dirty="0"/>
              <a:t>A record of which customers have been targeted by campaigns, and their response to them (outbound communications). Also includes a record of inbound enquiries and sales representative visits and reports (B2B).</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940139" y="6468203"/>
            <a:ext cx="9902229" cy="204838"/>
          </a:xfrm>
          <a:prstGeom prst="rect">
            <a:avLst/>
          </a:prstGeom>
        </p:spPr>
      </p:pic>
      <p:sp>
        <p:nvSpPr>
          <p:cNvPr id="9" name="Rectangle 8"/>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33383137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654040" cy="435133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a:t>
            </a:r>
            <a:r>
              <a:rPr lang="en-US" dirty="0" err="1"/>
              <a:t>dave</a:t>
            </a:r>
            <a:r>
              <a:rPr lang="en-US" dirty="0"/>
              <a:t> </a:t>
            </a:r>
            <a:r>
              <a:rPr lang="en-US" dirty="0" err="1"/>
              <a:t>chaffey</a:t>
            </a:r>
            <a:r>
              <a:rPr lang="en-US" dirty="0"/>
              <a:t>.</a:t>
            </a:r>
          </a:p>
          <a:p>
            <a:pPr marL="0" indent="0">
              <a:buNone/>
            </a:pPr>
            <a:endParaRPr lang="en-US" dirty="0"/>
          </a:p>
          <a:p>
            <a:pPr marL="0" indent="0">
              <a:buNone/>
            </a:pPr>
            <a:endParaRPr lang="en-US" dirty="0"/>
          </a:p>
          <a:p>
            <a:pPr marL="0" indent="0">
              <a:buNone/>
            </a:pPr>
            <a:r>
              <a:rPr lang="en-US" b="1" dirty="0"/>
              <a:t>Chapter </a:t>
            </a:r>
            <a:r>
              <a:rPr lang="en-US" b="1" dirty="0" smtClean="0"/>
              <a:t>9</a:t>
            </a:r>
            <a:endParaRPr lang="en-US" b="1" dirty="0"/>
          </a:p>
        </p:txBody>
      </p:sp>
      <p:pic>
        <p:nvPicPr>
          <p:cNvPr id="4" name="Picture 3"/>
          <p:cNvPicPr>
            <a:picLocks noChangeAspect="1"/>
          </p:cNvPicPr>
          <p:nvPr/>
        </p:nvPicPr>
        <p:blipFill>
          <a:blip r:embed="rId2"/>
          <a:stretch>
            <a:fillRect/>
          </a:stretch>
        </p:blipFill>
        <p:spPr>
          <a:xfrm>
            <a:off x="2170446" y="6600004"/>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1" name="Picture 10"/>
          <p:cNvPicPr>
            <a:picLocks noChangeAspect="1"/>
          </p:cNvPicPr>
          <p:nvPr/>
        </p:nvPicPr>
        <p:blipFill>
          <a:blip r:embed="rId5"/>
          <a:stretch>
            <a:fillRect/>
          </a:stretch>
        </p:blipFill>
        <p:spPr>
          <a:xfrm>
            <a:off x="6453051" y="1567543"/>
            <a:ext cx="5048323" cy="4437165"/>
          </a:xfrm>
          <a:prstGeom prst="rect">
            <a:avLst/>
          </a:prstGeom>
        </p:spPr>
      </p:pic>
      <p:sp>
        <p:nvSpPr>
          <p:cNvPr id="10" name="Rectangle 9"/>
          <p:cNvSpPr/>
          <p:nvPr/>
        </p:nvSpPr>
        <p:spPr>
          <a:xfrm>
            <a:off x="3513909" y="664496"/>
            <a:ext cx="6831874" cy="584775"/>
          </a:xfrm>
          <a:prstGeom prst="rect">
            <a:avLst/>
          </a:prstGeom>
        </p:spPr>
        <p:txBody>
          <a:bodyPr wrap="square">
            <a:spAutoFit/>
          </a:bodyPr>
          <a:lstStyle/>
          <a:p>
            <a:r>
              <a:rPr lang="en-US" sz="3200" b="1" dirty="0">
                <a:solidFill>
                  <a:srgbClr val="FFFF00"/>
                </a:solidFill>
              </a:rPr>
              <a:t>Customer relationship management</a:t>
            </a:r>
            <a:endParaRPr lang="en-US" sz="3200" dirty="0">
              <a:solidFill>
                <a:srgbClr val="FFFF00"/>
              </a:solidFill>
            </a:endParaRP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2128</TotalTime>
  <Words>2501</Words>
  <Application>Microsoft Office PowerPoint</Application>
  <PresentationFormat>مخصص</PresentationFormat>
  <Paragraphs>184</Paragraphs>
  <Slides>37</Slides>
  <Notes>0</Notes>
  <HiddenSlides>0</HiddenSlides>
  <MMClips>0</MMClips>
  <ScaleCrop>false</ScaleCrop>
  <HeadingPairs>
    <vt:vector size="4" baseType="variant">
      <vt:variant>
        <vt:lpstr>نسق</vt:lpstr>
      </vt:variant>
      <vt:variant>
        <vt:i4>1</vt:i4>
      </vt:variant>
      <vt:variant>
        <vt:lpstr>عناوين الشرائح</vt:lpstr>
      </vt:variant>
      <vt:variant>
        <vt:i4>37</vt:i4>
      </vt:variant>
    </vt:vector>
  </HeadingPairs>
  <TitlesOfParts>
    <vt:vector size="38"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109</cp:revision>
  <dcterms:created xsi:type="dcterms:W3CDTF">2021-08-03T13:03:26Z</dcterms:created>
  <dcterms:modified xsi:type="dcterms:W3CDTF">2022-11-25T15:59:51Z</dcterms:modified>
</cp:coreProperties>
</file>