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Lst>
  <p:notesMasterIdLst>
    <p:notesMasterId r:id="rId38"/>
  </p:notesMasterIdLst>
  <p:sldIdLst>
    <p:sldId id="559" r:id="rId2"/>
    <p:sldId id="560" r:id="rId3"/>
    <p:sldId id="258" r:id="rId4"/>
    <p:sldId id="537" r:id="rId5"/>
    <p:sldId id="538" r:id="rId6"/>
    <p:sldId id="540" r:id="rId7"/>
    <p:sldId id="350" r:id="rId8"/>
    <p:sldId id="552" r:id="rId9"/>
    <p:sldId id="352" r:id="rId10"/>
    <p:sldId id="357" r:id="rId11"/>
    <p:sldId id="556" r:id="rId12"/>
    <p:sldId id="558" r:id="rId13"/>
    <p:sldId id="359" r:id="rId14"/>
    <p:sldId id="362" r:id="rId15"/>
    <p:sldId id="363" r:id="rId16"/>
    <p:sldId id="364" r:id="rId17"/>
    <p:sldId id="366" r:id="rId18"/>
    <p:sldId id="370" r:id="rId19"/>
    <p:sldId id="373" r:id="rId20"/>
    <p:sldId id="380" r:id="rId21"/>
    <p:sldId id="446" r:id="rId22"/>
    <p:sldId id="447" r:id="rId23"/>
    <p:sldId id="448" r:id="rId24"/>
    <p:sldId id="451" r:id="rId25"/>
    <p:sldId id="554" r:id="rId26"/>
    <p:sldId id="543" r:id="rId27"/>
    <p:sldId id="544" r:id="rId28"/>
    <p:sldId id="545" r:id="rId29"/>
    <p:sldId id="546" r:id="rId30"/>
    <p:sldId id="547" r:id="rId31"/>
    <p:sldId id="548" r:id="rId32"/>
    <p:sldId id="549" r:id="rId33"/>
    <p:sldId id="550" r:id="rId34"/>
    <p:sldId id="534" r:id="rId35"/>
    <p:sldId id="535"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4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1A99EB-5A14-43C1-A7DA-5AC704976908}">
  <a:tblStyle styleId="{DA1A99EB-5A14-43C1-A7DA-5AC704976908}"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73" d="100"/>
          <a:sy n="73" d="100"/>
        </p:scale>
        <p:origin x="59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84cd0a64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284cd0a64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284cd0a64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extLst>
      <p:ext uri="{BB962C8B-B14F-4D97-AF65-F5344CB8AC3E}">
        <p14:creationId xmlns:p14="http://schemas.microsoft.com/office/powerpoint/2010/main" val="795600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Times" panose="02020603050405020304" pitchFamily="18" charset="0"/>
            </a:endParaRPr>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DB046703-138E-47C8-A485-076C1CD063A1}" type="slidenum">
              <a:rPr lang="en-GB" altLang="en-US" sz="1200"/>
              <a:pPr/>
              <a:t>4</a:t>
            </a:fld>
            <a:endParaRPr lang="en-GB" altLang="en-US" sz="1200" dirty="0"/>
          </a:p>
        </p:txBody>
      </p:sp>
    </p:spTree>
    <p:extLst>
      <p:ext uri="{BB962C8B-B14F-4D97-AF65-F5344CB8AC3E}">
        <p14:creationId xmlns:p14="http://schemas.microsoft.com/office/powerpoint/2010/main" val="40536202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Times" panose="02020603050405020304" pitchFamily="18" charset="0"/>
            </a:endParaRPr>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78C72C03-F569-4AAC-9F12-F14A97434D92}" type="slidenum">
              <a:rPr lang="en-GB" altLang="en-US" sz="1200"/>
              <a:pPr/>
              <a:t>5</a:t>
            </a:fld>
            <a:endParaRPr lang="en-GB" altLang="en-US" sz="1200" dirty="0"/>
          </a:p>
        </p:txBody>
      </p:sp>
    </p:spTree>
    <p:extLst>
      <p:ext uri="{BB962C8B-B14F-4D97-AF65-F5344CB8AC3E}">
        <p14:creationId xmlns:p14="http://schemas.microsoft.com/office/powerpoint/2010/main" val="3508965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Times" panose="02020603050405020304" pitchFamily="18" charset="0"/>
            </a:endParaRPr>
          </a:p>
        </p:txBody>
      </p:sp>
    </p:spTree>
    <p:extLst>
      <p:ext uri="{BB962C8B-B14F-4D97-AF65-F5344CB8AC3E}">
        <p14:creationId xmlns:p14="http://schemas.microsoft.com/office/powerpoint/2010/main" val="913582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647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987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83284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35173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926064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23065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843525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511537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83179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5829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75865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83281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307572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619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654407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3668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5974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dirty="0"/>
              <a:t>Click icon to add picture</a:t>
            </a:r>
            <a:endParaRPr lang="id-ID"/>
          </a:p>
        </p:txBody>
      </p:sp>
    </p:spTree>
    <p:extLst>
      <p:ext uri="{BB962C8B-B14F-4D97-AF65-F5344CB8AC3E}">
        <p14:creationId xmlns:p14="http://schemas.microsoft.com/office/powerpoint/2010/main" val="422784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62353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3555202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8260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571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249552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69" r:id="rId2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0.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svg"/><Relationship Id="rId2" Type="http://schemas.openxmlformats.org/officeDocument/2006/relationships/image" Target="../media/image6.jpeg"/><Relationship Id="rId1" Type="http://schemas.openxmlformats.org/officeDocument/2006/relationships/slideLayout" Target="../slideLayouts/slideLayout17.xml"/><Relationship Id="rId6" Type="http://schemas.openxmlformats.org/officeDocument/2006/relationships/image" Target="../media/image8.png"/><Relationship Id="rId5" Type="http://schemas.openxmlformats.org/officeDocument/2006/relationships/image" Target="../media/image5.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pic>
        <p:nvPicPr>
          <p:cNvPr id="3" name="Picture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9632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0"/>
          </p:nvPr>
        </p:nvSpPr>
        <p:spPr/>
      </p:sp>
      <p:pic>
        <p:nvPicPr>
          <p:cNvPr id="3" name="Picture 2"/>
          <p:cNvPicPr>
            <a:picLocks noChangeAspect="1"/>
          </p:cNvPicPr>
          <p:nvPr/>
        </p:nvPicPr>
        <p:blipFill>
          <a:blip r:embed="rId2"/>
          <a:stretch>
            <a:fillRect/>
          </a:stretch>
        </p:blipFill>
        <p:spPr>
          <a:xfrm>
            <a:off x="2" y="0"/>
            <a:ext cx="12191998" cy="6858000"/>
          </a:xfrm>
          <a:prstGeom prst="rect">
            <a:avLst/>
          </a:prstGeom>
        </p:spPr>
      </p:pic>
    </p:spTree>
    <p:extLst>
      <p:ext uri="{BB962C8B-B14F-4D97-AF65-F5344CB8AC3E}">
        <p14:creationId xmlns:p14="http://schemas.microsoft.com/office/powerpoint/2010/main" val="32101739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9"/>
          <p:cNvSpPr txBox="1"/>
          <p:nvPr/>
        </p:nvSpPr>
        <p:spPr>
          <a:xfrm>
            <a:off x="1910687" y="416339"/>
            <a:ext cx="5286647" cy="646290"/>
          </a:xfrm>
          <a:prstGeom prst="rect">
            <a:avLst/>
          </a:prstGeom>
          <a:noFill/>
          <a:ln>
            <a:noFill/>
          </a:ln>
        </p:spPr>
        <p:txBody>
          <a:bodyPr spcFirstLastPara="1" wrap="square" lIns="91425" tIns="45700" rIns="91425" bIns="45700" anchor="t" anchorCtr="0">
            <a:spAutoFit/>
          </a:bodyPr>
          <a:lstStyle/>
          <a:p>
            <a:pPr lvl="0" algn="ctr"/>
            <a:r>
              <a:rPr lang="en-US" sz="3600" b="1" dirty="0">
                <a:solidFill>
                  <a:srgbClr val="00B4F8"/>
                </a:solidFill>
                <a:latin typeface="Times New Roman"/>
                <a:ea typeface="Times New Roman"/>
                <a:cs typeface="Times New Roman"/>
                <a:sym typeface="Times New Roman"/>
              </a:rPr>
              <a:t>Learning Objectives</a:t>
            </a:r>
            <a:endParaRPr sz="3600" dirty="0">
              <a:solidFill>
                <a:srgbClr val="00B4F8"/>
              </a:solidFill>
            </a:endParaRPr>
          </a:p>
        </p:txBody>
      </p:sp>
      <p:sp>
        <p:nvSpPr>
          <p:cNvPr id="113" name="Google Shape;113;p19"/>
          <p:cNvSpPr txBox="1"/>
          <p:nvPr/>
        </p:nvSpPr>
        <p:spPr>
          <a:xfrm>
            <a:off x="2247746" y="1306188"/>
            <a:ext cx="9899176" cy="6093936"/>
          </a:xfrm>
          <a:prstGeom prst="rect">
            <a:avLst/>
          </a:prstGeom>
          <a:noFill/>
          <a:ln>
            <a:noFill/>
          </a:ln>
        </p:spPr>
        <p:txBody>
          <a:bodyPr spcFirstLastPara="1" wrap="square" lIns="91425" tIns="45700" rIns="91425" bIns="45700" anchor="t" anchorCtr="0">
            <a:spAutoFit/>
          </a:bodyPr>
          <a:lstStyle/>
          <a:p>
            <a:pPr marL="457200" lvl="0" indent="-457200">
              <a:buFont typeface="+mj-lt"/>
              <a:buAutoNum type="arabicPeriod"/>
            </a:pPr>
            <a:r>
              <a:rPr lang="en-US" sz="2600" dirty="0">
                <a:ea typeface="Times New Roman"/>
                <a:sym typeface="Times New Roman"/>
              </a:rPr>
              <a:t>To discuss the Scope of Procurement.</a:t>
            </a: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r>
              <a:rPr lang="en-US" sz="2600" dirty="0">
                <a:ea typeface="Times New Roman"/>
                <a:sym typeface="Times New Roman"/>
              </a:rPr>
              <a:t>To overview the procurement process.</a:t>
            </a: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r>
              <a:rPr lang="en-US" sz="2600" dirty="0">
                <a:ea typeface="Times New Roman"/>
                <a:sym typeface="Times New Roman"/>
              </a:rPr>
              <a:t>To understand the factors affecting the procurement.</a:t>
            </a: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r>
              <a:rPr lang="en-US" sz="2600" dirty="0">
                <a:ea typeface="Times New Roman"/>
                <a:sym typeface="Times New Roman"/>
              </a:rPr>
              <a:t>To differentiate between the two meanings of Procurement and Purchasing</a:t>
            </a: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r>
              <a:rPr lang="en-US" sz="2600" dirty="0">
                <a:ea typeface="Times New Roman"/>
                <a:sym typeface="Times New Roman"/>
              </a:rPr>
              <a:t>To explain the roles of procurement team members.</a:t>
            </a: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r>
              <a:rPr lang="en-US" sz="2600" dirty="0">
                <a:ea typeface="Times New Roman"/>
                <a:sym typeface="Times New Roman"/>
              </a:rPr>
              <a:t>To understand the relationship between Supply Chain and purchasing.</a:t>
            </a: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endParaRPr lang="en-US" sz="2600" dirty="0">
              <a:ea typeface="Times New Roman"/>
              <a:sym typeface="Times New Roman"/>
            </a:endParaRPr>
          </a:p>
        </p:txBody>
      </p:sp>
      <p:pic>
        <p:nvPicPr>
          <p:cNvPr id="115" name="Google Shape;115;p19"/>
          <p:cNvPicPr preferRelativeResize="0"/>
          <p:nvPr/>
        </p:nvPicPr>
        <p:blipFill>
          <a:blip r:embed="rId3">
            <a:alphaModFix/>
          </a:blip>
          <a:stretch>
            <a:fillRect/>
          </a:stretch>
        </p:blipFill>
        <p:spPr>
          <a:xfrm>
            <a:off x="156755" y="1031966"/>
            <a:ext cx="2136069" cy="5826034"/>
          </a:xfrm>
          <a:prstGeom prst="roundRect">
            <a:avLst>
              <a:gd name="adj" fmla="val 16667"/>
            </a:avLst>
          </a:prstGeom>
          <a:noFill/>
          <a:ln>
            <a:noFill/>
          </a:ln>
        </p:spPr>
      </p:pic>
      <p:pic>
        <p:nvPicPr>
          <p:cNvPr id="3"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2769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1897063" y="1136131"/>
            <a:ext cx="9336994" cy="5100637"/>
          </a:xfrm>
        </p:spPr>
        <p:txBody>
          <a:bodyPr>
            <a:noAutofit/>
          </a:bodyPr>
          <a:lstStyle/>
          <a:p>
            <a:pPr algn="just"/>
            <a:r>
              <a:rPr lang="en-US" sz="4000" b="1" dirty="0">
                <a:solidFill>
                  <a:srgbClr val="C00000"/>
                </a:solidFill>
                <a:latin typeface="+mj-lt"/>
              </a:rPr>
              <a:t>E</a:t>
            </a:r>
            <a:r>
              <a:rPr lang="en-US" b="1" dirty="0">
                <a:solidFill>
                  <a:srgbClr val="C00000"/>
                </a:solidFill>
                <a:latin typeface="+mj-lt"/>
              </a:rPr>
              <a:t>ffective Procurement </a:t>
            </a:r>
            <a:r>
              <a:rPr lang="en-US" dirty="0">
                <a:latin typeface="+mj-lt"/>
              </a:rPr>
              <a:t>is critical for effective project management. Depending upon the specific type of project being managed, over 50 percent of the total project cost can be attributed to parts, supplies, and services procured, and for many high-technology projects, this procurement fraction can approach 90 percent.</a:t>
            </a:r>
          </a:p>
          <a:p>
            <a:r>
              <a:rPr lang="en-GB" altLang="en-US" dirty="0">
                <a:latin typeface="+mj-lt"/>
              </a:rPr>
              <a:t>Further, because of long lead times, procured items nearly always define the critical path through the project schedule network. And dependence upon markets for procured items can create project management difficulties in terms of agency (e.g., information asymmetries, incentives) and coordination (e.g.,redundant project management organizations, inter-organizational communications).</a:t>
            </a:r>
            <a:endParaRPr lang="en-GB" altLang="en-US" sz="2800" dirty="0">
              <a:latin typeface="+mj-lt"/>
            </a:endParaRPr>
          </a:p>
        </p:txBody>
      </p:sp>
      <p:sp>
        <p:nvSpPr>
          <p:cNvPr id="6149" name="Rectangle 4"/>
          <p:cNvSpPr>
            <a:spLocks noChangeArrowheads="1"/>
          </p:cNvSpPr>
          <p:nvPr/>
        </p:nvSpPr>
        <p:spPr bwMode="auto">
          <a:xfrm>
            <a:off x="1746937" y="277285"/>
            <a:ext cx="838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3600" b="1">
                <a:solidFill>
                  <a:schemeClr val="tx2"/>
                </a:solidFill>
                <a:latin typeface="Arial" panose="020B0604020202020204" pitchFamily="34" charset="0"/>
              </a:defRPr>
            </a:lvl1pPr>
            <a:lvl2pPr algn="ctr">
              <a:defRPr sz="3600" b="1">
                <a:solidFill>
                  <a:schemeClr val="tx2"/>
                </a:solidFill>
                <a:latin typeface="Arial" panose="020B0604020202020204" pitchFamily="34" charset="0"/>
              </a:defRPr>
            </a:lvl2pPr>
            <a:lvl3pPr algn="ctr">
              <a:defRPr sz="3600" b="1">
                <a:solidFill>
                  <a:schemeClr val="tx2"/>
                </a:solidFill>
                <a:latin typeface="Arial" panose="020B0604020202020204" pitchFamily="34" charset="0"/>
              </a:defRPr>
            </a:lvl3pPr>
            <a:lvl4pPr algn="ctr">
              <a:defRPr sz="3600" b="1">
                <a:solidFill>
                  <a:schemeClr val="tx2"/>
                </a:solidFill>
                <a:latin typeface="Arial" panose="020B0604020202020204" pitchFamily="34" charset="0"/>
              </a:defRPr>
            </a:lvl4pPr>
            <a:lvl5pPr algn="ctr">
              <a:defRPr sz="3600" b="1">
                <a:solidFill>
                  <a:schemeClr val="tx2"/>
                </a:solidFill>
                <a:latin typeface="Arial" panose="020B0604020202020204" pitchFamily="34" charset="0"/>
              </a:defRPr>
            </a:lvl5pPr>
            <a:lvl6pPr marL="457200" algn="ctr" eaLnBrk="0" fontAlgn="base" hangingPunct="0">
              <a:spcBef>
                <a:spcPct val="0"/>
              </a:spcBef>
              <a:spcAft>
                <a:spcPct val="0"/>
              </a:spcAft>
              <a:defRPr sz="3600" b="1">
                <a:solidFill>
                  <a:schemeClr val="tx2"/>
                </a:solidFill>
                <a:latin typeface="Arial" panose="020B0604020202020204" pitchFamily="34" charset="0"/>
              </a:defRPr>
            </a:lvl6pPr>
            <a:lvl7pPr marL="914400" algn="ctr" eaLnBrk="0" fontAlgn="base" hangingPunct="0">
              <a:spcBef>
                <a:spcPct val="0"/>
              </a:spcBef>
              <a:spcAft>
                <a:spcPct val="0"/>
              </a:spcAft>
              <a:defRPr sz="3600" b="1">
                <a:solidFill>
                  <a:schemeClr val="tx2"/>
                </a:solidFill>
                <a:latin typeface="Arial" panose="020B0604020202020204" pitchFamily="34" charset="0"/>
              </a:defRPr>
            </a:lvl7pPr>
            <a:lvl8pPr marL="1371600" algn="ctr" eaLnBrk="0" fontAlgn="base" hangingPunct="0">
              <a:spcBef>
                <a:spcPct val="0"/>
              </a:spcBef>
              <a:spcAft>
                <a:spcPct val="0"/>
              </a:spcAft>
              <a:defRPr sz="3600" b="1">
                <a:solidFill>
                  <a:schemeClr val="tx2"/>
                </a:solidFill>
                <a:latin typeface="Arial" panose="020B0604020202020204" pitchFamily="34" charset="0"/>
              </a:defRPr>
            </a:lvl8pPr>
            <a:lvl9pPr marL="1828800" algn="ctr" eaLnBrk="0" fontAlgn="base" hangingPunct="0">
              <a:spcBef>
                <a:spcPct val="0"/>
              </a:spcBef>
              <a:spcAft>
                <a:spcPct val="0"/>
              </a:spcAft>
              <a:defRPr sz="3600" b="1">
                <a:solidFill>
                  <a:schemeClr val="tx2"/>
                </a:solidFill>
                <a:latin typeface="Arial" panose="020B0604020202020204" pitchFamily="34" charset="0"/>
              </a:defRPr>
            </a:lvl9pPr>
          </a:lstStyle>
          <a:p>
            <a:r>
              <a:rPr lang="en-GB" altLang="en-US" dirty="0">
                <a:solidFill>
                  <a:srgbClr val="00B4F8"/>
                </a:solidFill>
                <a:latin typeface="+mj-lt"/>
              </a:rPr>
              <a:t>PROCUREMENT</a:t>
            </a:r>
          </a:p>
        </p:txBody>
      </p:sp>
      <p:pic>
        <p:nvPicPr>
          <p:cNvPr id="2" name="Graphic 21">
            <a:extLst>
              <a:ext uri="{FF2B5EF4-FFF2-40B4-BE49-F238E27FC236}">
                <a16:creationId xmlns:a16="http://schemas.microsoft.com/office/drawing/2014/main" id="{751759E1-E791-82C8-9B4A-7C810FE94D7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183EA4D7-D494-22DC-8040-543CDFC6DA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404568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a:xfrm>
            <a:off x="1795462" y="1012362"/>
            <a:ext cx="9313815" cy="4729163"/>
          </a:xfrm>
        </p:spPr>
        <p:txBody>
          <a:bodyPr>
            <a:noAutofit/>
          </a:bodyPr>
          <a:lstStyle/>
          <a:p>
            <a:pPr algn="just">
              <a:spcBef>
                <a:spcPct val="30000"/>
              </a:spcBef>
            </a:pPr>
            <a:r>
              <a:rPr lang="en-GB" altLang="en-US" dirty="0"/>
              <a:t>In short, if a project manager is not managing procurement, then he or she is only managing 50 percent or less of the project as a whole.</a:t>
            </a:r>
          </a:p>
          <a:p>
            <a:pPr algn="just">
              <a:spcBef>
                <a:spcPct val="30000"/>
              </a:spcBef>
            </a:pPr>
            <a:r>
              <a:rPr lang="en-GB" altLang="en-US" dirty="0"/>
              <a:t>Despite this critical role, however, the term ‘‘procurement’’ remains broadly defined and is used to describe a variety of entities (e.g., functions, organizations, systems, processes).</a:t>
            </a:r>
          </a:p>
          <a:p>
            <a:pPr algn="just">
              <a:spcBef>
                <a:spcPct val="30000"/>
              </a:spcBef>
            </a:pPr>
            <a:r>
              <a:rPr lang="en-GB" altLang="en-US" dirty="0"/>
              <a:t>The term is also evolving through time, as the activities associated with procurement have become increasingly important to enterprise success. </a:t>
            </a:r>
          </a:p>
          <a:p>
            <a:pPr algn="just">
              <a:spcBef>
                <a:spcPct val="30000"/>
              </a:spcBef>
            </a:pPr>
            <a:r>
              <a:rPr lang="en-GB" altLang="en-US" b="1" dirty="0">
                <a:solidFill>
                  <a:srgbClr val="C00000"/>
                </a:solidFill>
              </a:rPr>
              <a:t>For instance</a:t>
            </a:r>
            <a:r>
              <a:rPr lang="en-GB" altLang="en-US" dirty="0"/>
              <a:t>, procurement was once descriptive of the simple clerical activities associated with purchasing well-specified items, but it has evolved in some organizations to describe instead strategic partnering efforts made by senior executives.</a:t>
            </a:r>
          </a:p>
        </p:txBody>
      </p:sp>
      <p:sp>
        <p:nvSpPr>
          <p:cNvPr id="8197" name="Rectangle 4"/>
          <p:cNvSpPr>
            <a:spLocks noChangeArrowheads="1"/>
          </p:cNvSpPr>
          <p:nvPr/>
        </p:nvSpPr>
        <p:spPr bwMode="auto">
          <a:xfrm>
            <a:off x="1587137" y="107888"/>
            <a:ext cx="838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3600" b="1">
                <a:solidFill>
                  <a:schemeClr val="tx2"/>
                </a:solidFill>
                <a:latin typeface="Arial" panose="020B0604020202020204" pitchFamily="34" charset="0"/>
              </a:defRPr>
            </a:lvl1pPr>
            <a:lvl2pPr algn="ctr">
              <a:defRPr sz="3600" b="1">
                <a:solidFill>
                  <a:schemeClr val="tx2"/>
                </a:solidFill>
                <a:latin typeface="Arial" panose="020B0604020202020204" pitchFamily="34" charset="0"/>
              </a:defRPr>
            </a:lvl2pPr>
            <a:lvl3pPr algn="ctr">
              <a:defRPr sz="3600" b="1">
                <a:solidFill>
                  <a:schemeClr val="tx2"/>
                </a:solidFill>
                <a:latin typeface="Arial" panose="020B0604020202020204" pitchFamily="34" charset="0"/>
              </a:defRPr>
            </a:lvl3pPr>
            <a:lvl4pPr algn="ctr">
              <a:defRPr sz="3600" b="1">
                <a:solidFill>
                  <a:schemeClr val="tx2"/>
                </a:solidFill>
                <a:latin typeface="Arial" panose="020B0604020202020204" pitchFamily="34" charset="0"/>
              </a:defRPr>
            </a:lvl4pPr>
            <a:lvl5pPr algn="ctr">
              <a:defRPr sz="3600" b="1">
                <a:solidFill>
                  <a:schemeClr val="tx2"/>
                </a:solidFill>
                <a:latin typeface="Arial" panose="020B0604020202020204" pitchFamily="34" charset="0"/>
              </a:defRPr>
            </a:lvl5pPr>
            <a:lvl6pPr marL="457200" algn="ctr" eaLnBrk="0" fontAlgn="base" hangingPunct="0">
              <a:spcBef>
                <a:spcPct val="0"/>
              </a:spcBef>
              <a:spcAft>
                <a:spcPct val="0"/>
              </a:spcAft>
              <a:defRPr sz="3600" b="1">
                <a:solidFill>
                  <a:schemeClr val="tx2"/>
                </a:solidFill>
                <a:latin typeface="Arial" panose="020B0604020202020204" pitchFamily="34" charset="0"/>
              </a:defRPr>
            </a:lvl6pPr>
            <a:lvl7pPr marL="914400" algn="ctr" eaLnBrk="0" fontAlgn="base" hangingPunct="0">
              <a:spcBef>
                <a:spcPct val="0"/>
              </a:spcBef>
              <a:spcAft>
                <a:spcPct val="0"/>
              </a:spcAft>
              <a:defRPr sz="3600" b="1">
                <a:solidFill>
                  <a:schemeClr val="tx2"/>
                </a:solidFill>
                <a:latin typeface="Arial" panose="020B0604020202020204" pitchFamily="34" charset="0"/>
              </a:defRPr>
            </a:lvl7pPr>
            <a:lvl8pPr marL="1371600" algn="ctr" eaLnBrk="0" fontAlgn="base" hangingPunct="0">
              <a:spcBef>
                <a:spcPct val="0"/>
              </a:spcBef>
              <a:spcAft>
                <a:spcPct val="0"/>
              </a:spcAft>
              <a:defRPr sz="3600" b="1">
                <a:solidFill>
                  <a:schemeClr val="tx2"/>
                </a:solidFill>
                <a:latin typeface="Arial" panose="020B0604020202020204" pitchFamily="34" charset="0"/>
              </a:defRPr>
            </a:lvl8pPr>
            <a:lvl9pPr marL="1828800" algn="ctr" eaLnBrk="0" fontAlgn="base" hangingPunct="0">
              <a:spcBef>
                <a:spcPct val="0"/>
              </a:spcBef>
              <a:spcAft>
                <a:spcPct val="0"/>
              </a:spcAft>
              <a:defRPr sz="3600" b="1">
                <a:solidFill>
                  <a:schemeClr val="tx2"/>
                </a:solidFill>
                <a:latin typeface="Arial" panose="020B0604020202020204" pitchFamily="34" charset="0"/>
              </a:defRPr>
            </a:lvl9pPr>
          </a:lstStyle>
          <a:p>
            <a:r>
              <a:rPr lang="en-GB" altLang="en-US" dirty="0">
                <a:solidFill>
                  <a:srgbClr val="00B4F8"/>
                </a:solidFill>
                <a:latin typeface="+mj-lt"/>
              </a:rPr>
              <a:t>PROCUREMENT</a:t>
            </a:r>
          </a:p>
        </p:txBody>
      </p:sp>
      <p:pic>
        <p:nvPicPr>
          <p:cNvPr id="4" name="Graphic 21">
            <a:extLst>
              <a:ext uri="{FF2B5EF4-FFF2-40B4-BE49-F238E27FC236}">
                <a16:creationId xmlns:a16="http://schemas.microsoft.com/office/drawing/2014/main" id="{8C0B8AAD-C81A-0009-4B06-9550E5B84E7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EFCE17C7-3676-6548-DC13-B9953994BD83}"/>
              </a:ext>
            </a:extLst>
          </p:cNvPr>
          <p:cNvSpPr txBox="1"/>
          <p:nvPr/>
        </p:nvSpPr>
        <p:spPr>
          <a:xfrm>
            <a:off x="9471940" y="6457890"/>
            <a:ext cx="2616200" cy="400110"/>
          </a:xfrm>
          <a:prstGeom prst="rect">
            <a:avLst/>
          </a:prstGeom>
          <a:noFill/>
        </p:spPr>
        <p:txBody>
          <a:bodyPr wrap="square" rtlCol="0">
            <a:spAutoFit/>
          </a:bodyPr>
          <a:lstStyle/>
          <a:p>
            <a:pPr algn="ctr"/>
            <a:r>
              <a:rPr lang="en-US" sz="2000" b="1" dirty="0"/>
              <a:t>www.midocean.ae</a:t>
            </a:r>
          </a:p>
        </p:txBody>
      </p:sp>
      <p:sp>
        <p:nvSpPr>
          <p:cNvPr id="7" name="Parallelogram 13">
            <a:extLst>
              <a:ext uri="{FF2B5EF4-FFF2-40B4-BE49-F238E27FC236}">
                <a16:creationId xmlns:a16="http://schemas.microsoft.com/office/drawing/2014/main" id="{C3DB9534-5905-F763-8ADC-C107239293DD}"/>
              </a:ext>
            </a:extLst>
          </p:cNvPr>
          <p:cNvSpPr/>
          <p:nvPr/>
        </p:nvSpPr>
        <p:spPr>
          <a:xfrm rot="16200000" flipV="1">
            <a:off x="-1694624" y="3079169"/>
            <a:ext cx="5329981" cy="144390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4120097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345873" y="277285"/>
            <a:ext cx="8382000" cy="641350"/>
          </a:xfrm>
        </p:spPr>
        <p:txBody>
          <a:bodyPr>
            <a:norm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PROCUREMENT</a:t>
            </a:r>
          </a:p>
        </p:txBody>
      </p:sp>
      <p:sp>
        <p:nvSpPr>
          <p:cNvPr id="4099" name="Rectangle 3"/>
          <p:cNvSpPr>
            <a:spLocks noGrp="1" noChangeArrowheads="1"/>
          </p:cNvSpPr>
          <p:nvPr>
            <p:ph type="body" idx="1"/>
          </p:nvPr>
        </p:nvSpPr>
        <p:spPr>
          <a:xfrm>
            <a:off x="1634069" y="1333500"/>
            <a:ext cx="9077474" cy="5205412"/>
          </a:xfrm>
        </p:spPr>
        <p:txBody>
          <a:bodyPr>
            <a:normAutofit/>
          </a:bodyPr>
          <a:lstStyle/>
          <a:p>
            <a:pPr marL="0" indent="0" algn="just">
              <a:spcBef>
                <a:spcPct val="30000"/>
              </a:spcBef>
            </a:pPr>
            <a:r>
              <a:rPr lang="en-US" altLang="en-US" dirty="0">
                <a:latin typeface="Times New Roman" panose="02020603050405020304" pitchFamily="18" charset="0"/>
                <a:cs typeface="Times New Roman" panose="02020603050405020304" pitchFamily="18" charset="0"/>
              </a:rPr>
              <a:t>In the former case, all that is required is buying an item that has already been specified, from a vendor that has already been selected, for a purpose that has already been determined (e.g., a part to be installed on an assembly line). </a:t>
            </a:r>
          </a:p>
          <a:p>
            <a:pPr marL="0" indent="0" algn="just">
              <a:spcBef>
                <a:spcPct val="30000"/>
              </a:spcBef>
              <a:buNone/>
            </a:pPr>
            <a:endParaRPr lang="en-US" altLang="en-US" dirty="0">
              <a:latin typeface="Times New Roman" panose="02020603050405020304" pitchFamily="18" charset="0"/>
              <a:cs typeface="Times New Roman" panose="02020603050405020304" pitchFamily="18" charset="0"/>
            </a:endParaRPr>
          </a:p>
          <a:p>
            <a:pPr marL="0" indent="0" algn="just">
              <a:spcBef>
                <a:spcPct val="30000"/>
              </a:spcBef>
            </a:pPr>
            <a:r>
              <a:rPr lang="en-US" altLang="en-US" dirty="0">
                <a:latin typeface="Times New Roman" panose="02020603050405020304" pitchFamily="18" charset="0"/>
                <a:cs typeface="Times New Roman" panose="02020603050405020304" pitchFamily="18" charset="0"/>
              </a:rPr>
              <a:t>But procurement also involves the activities associated with deciding whether an item will be made in-house or purchased from outside vendors (i.e., the make/buy analysis), and deciding from which vendor—or collection of vendors—to purchase an item is commonly included within the responsibilities assigned to procurement organizations</a:t>
            </a:r>
            <a:endParaRPr lang="en-US" altLang="en-US" sz="2800" dirty="0">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F8952248-F1F9-C309-CEFF-991DA7CAABA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4C3555F-1F5C-5989-7D76-7F7F29B38B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B3A53A42-7C61-AF93-B2CE-C8B280623D12}"/>
              </a:ext>
            </a:extLst>
          </p:cNvPr>
          <p:cNvSpPr/>
          <p:nvPr/>
        </p:nvSpPr>
        <p:spPr>
          <a:xfrm rot="16200000" flipV="1">
            <a:off x="-1487904" y="3069821"/>
            <a:ext cx="4858294" cy="138565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206895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678675" y="268288"/>
            <a:ext cx="8603563" cy="641350"/>
          </a:xfrm>
        </p:spPr>
        <p:txBody>
          <a:bodyPr>
            <a:norm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PROCUREMENT</a:t>
            </a:r>
            <a:endParaRPr lang="en-GB" altLang="en-US" sz="3600" b="1" dirty="0">
              <a:solidFill>
                <a:srgbClr val="00B4F8"/>
              </a:solidFill>
              <a:latin typeface="Times New Roman" panose="02020603050405020304" pitchFamily="18" charset="0"/>
              <a:cs typeface="Times New Roman" panose="02020603050405020304" pitchFamily="18" charset="0"/>
            </a:endParaRPr>
          </a:p>
        </p:txBody>
      </p:sp>
      <p:sp>
        <p:nvSpPr>
          <p:cNvPr id="20483" name="Rectangle 3"/>
          <p:cNvSpPr>
            <a:spLocks noGrp="1" noChangeArrowheads="1"/>
          </p:cNvSpPr>
          <p:nvPr>
            <p:ph type="body" idx="1"/>
          </p:nvPr>
        </p:nvSpPr>
        <p:spPr>
          <a:xfrm>
            <a:off x="1420273" y="1344631"/>
            <a:ext cx="10153418" cy="5200650"/>
          </a:xfrm>
        </p:spPr>
        <p:txBody>
          <a:bodyPr>
            <a:noAutofit/>
          </a:bodyPr>
          <a:lstStyle/>
          <a:p>
            <a:pPr marL="293688" indent="-293688">
              <a:lnSpc>
                <a:spcPct val="95000"/>
              </a:lnSpc>
              <a:spcBef>
                <a:spcPct val="30000"/>
              </a:spcBef>
            </a:pPr>
            <a:r>
              <a:rPr lang="en-GB" altLang="en-US" b="1" dirty="0">
                <a:latin typeface="Times New Roman" panose="02020603050405020304" pitchFamily="18" charset="0"/>
                <a:cs typeface="Times New Roman" panose="02020603050405020304" pitchFamily="18" charset="0"/>
              </a:rPr>
              <a:t>Procurement</a:t>
            </a:r>
            <a:r>
              <a:rPr lang="en-GB" altLang="en-US" dirty="0">
                <a:latin typeface="Times New Roman" panose="02020603050405020304" pitchFamily="18" charset="0"/>
                <a:cs typeface="Times New Roman" panose="02020603050405020304" pitchFamily="18" charset="0"/>
              </a:rPr>
              <a:t> further represents a central activity in terms of supply chain management, which seeks to integrate the processes and activities of vendors, suppliers, producers, and customers, and procurement executives are routinely relied upon to shape enterprise strategy based on opportunities to form partnerships, alliances, and joint ventures with ‘‘vendors.’’</a:t>
            </a:r>
          </a:p>
          <a:p>
            <a:pPr marL="0" indent="0">
              <a:lnSpc>
                <a:spcPct val="95000"/>
              </a:lnSpc>
              <a:spcBef>
                <a:spcPct val="30000"/>
              </a:spcBef>
              <a:buNone/>
            </a:pPr>
            <a:endParaRPr lang="en-GB" altLang="en-US" dirty="0">
              <a:latin typeface="Times New Roman" panose="02020603050405020304" pitchFamily="18" charset="0"/>
              <a:cs typeface="Times New Roman" panose="02020603050405020304" pitchFamily="18" charset="0"/>
            </a:endParaRPr>
          </a:p>
          <a:p>
            <a:pPr marL="293688" indent="-293688">
              <a:lnSpc>
                <a:spcPct val="95000"/>
              </a:lnSpc>
              <a:spcBef>
                <a:spcPct val="30000"/>
              </a:spcBef>
            </a:pPr>
            <a:r>
              <a:rPr lang="en-GB" altLang="en-US" dirty="0">
                <a:latin typeface="Times New Roman" panose="02020603050405020304" pitchFamily="18" charset="0"/>
                <a:cs typeface="Times New Roman" panose="02020603050405020304" pitchFamily="18" charset="0"/>
              </a:rPr>
              <a:t>As implied, the project management professional has a number of different lenses through which to view procurement. </a:t>
            </a:r>
          </a:p>
        </p:txBody>
      </p:sp>
      <p:pic>
        <p:nvPicPr>
          <p:cNvPr id="2" name="Graphic 21">
            <a:extLst>
              <a:ext uri="{FF2B5EF4-FFF2-40B4-BE49-F238E27FC236}">
                <a16:creationId xmlns:a16="http://schemas.microsoft.com/office/drawing/2014/main" id="{E13A3219-6299-E2A9-DB12-D7DC75FD20E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C54C541D-78D9-1EFB-61D9-D78FE3BCAA4F}"/>
              </a:ext>
            </a:extLst>
          </p:cNvPr>
          <p:cNvSpPr txBox="1"/>
          <p:nvPr/>
        </p:nvSpPr>
        <p:spPr>
          <a:xfrm>
            <a:off x="9360159" y="6457890"/>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314121F0-AFE9-D221-ACEB-63C0B6646D58}"/>
              </a:ext>
            </a:extLst>
          </p:cNvPr>
          <p:cNvSpPr/>
          <p:nvPr/>
        </p:nvSpPr>
        <p:spPr>
          <a:xfrm rot="16200000" flipV="1">
            <a:off x="-1694306" y="3321147"/>
            <a:ext cx="4989064" cy="124009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828694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678675" y="268288"/>
            <a:ext cx="8603563" cy="641350"/>
          </a:xfrm>
        </p:spPr>
        <p:txBody>
          <a:bodyPr>
            <a:norm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PROCUREMENT</a:t>
            </a:r>
            <a:endParaRPr lang="en-GB" altLang="en-US" sz="3600" b="1" dirty="0">
              <a:solidFill>
                <a:srgbClr val="00B4F8"/>
              </a:solidFill>
              <a:latin typeface="Times New Roman" panose="02020603050405020304" pitchFamily="18" charset="0"/>
              <a:cs typeface="Times New Roman" panose="02020603050405020304" pitchFamily="18" charset="0"/>
            </a:endParaRPr>
          </a:p>
        </p:txBody>
      </p:sp>
      <p:sp>
        <p:nvSpPr>
          <p:cNvPr id="20483" name="Rectangle 3"/>
          <p:cNvSpPr>
            <a:spLocks noGrp="1" noChangeArrowheads="1"/>
          </p:cNvSpPr>
          <p:nvPr>
            <p:ph type="body" idx="1"/>
          </p:nvPr>
        </p:nvSpPr>
        <p:spPr>
          <a:xfrm>
            <a:off x="1394146" y="1309933"/>
            <a:ext cx="10797854" cy="5200650"/>
          </a:xfrm>
        </p:spPr>
        <p:txBody>
          <a:bodyPr>
            <a:noAutofit/>
          </a:bodyPr>
          <a:lstStyle/>
          <a:p>
            <a:pPr marL="293688" indent="-293688">
              <a:lnSpc>
                <a:spcPct val="95000"/>
              </a:lnSpc>
              <a:spcBef>
                <a:spcPct val="30000"/>
              </a:spcBef>
            </a:pPr>
            <a:r>
              <a:rPr lang="en-GB" altLang="en-US" b="1" dirty="0">
                <a:latin typeface="Times New Roman" panose="02020603050405020304" pitchFamily="18" charset="0"/>
                <a:cs typeface="Times New Roman" panose="02020603050405020304" pitchFamily="18" charset="0"/>
              </a:rPr>
              <a:t>For instance</a:t>
            </a:r>
            <a:r>
              <a:rPr lang="en-GB" altLang="en-US" dirty="0">
                <a:latin typeface="Times New Roman" panose="02020603050405020304" pitchFamily="18" charset="0"/>
                <a:cs typeface="Times New Roman" panose="02020603050405020304" pitchFamily="18" charset="0"/>
              </a:rPr>
              <a:t>, procurement has long been referred to in functional terms, which depict a division of labor (e.g., buying items vs. making them), specific job tasks (e.g., market research, obtaining vendor quotations), and worker skills (e.g., contract interpretation, negotiation). </a:t>
            </a:r>
          </a:p>
          <a:p>
            <a:pPr marL="0" indent="0">
              <a:lnSpc>
                <a:spcPct val="95000"/>
              </a:lnSpc>
              <a:spcBef>
                <a:spcPct val="30000"/>
              </a:spcBef>
              <a:buNone/>
            </a:pPr>
            <a:endParaRPr lang="en-GB" altLang="en-US" dirty="0">
              <a:latin typeface="Times New Roman" panose="02020603050405020304" pitchFamily="18" charset="0"/>
              <a:cs typeface="Times New Roman" panose="02020603050405020304" pitchFamily="18" charset="0"/>
            </a:endParaRPr>
          </a:p>
          <a:p>
            <a:pPr marL="293688" indent="-293688">
              <a:lnSpc>
                <a:spcPct val="95000"/>
              </a:lnSpc>
              <a:spcBef>
                <a:spcPct val="30000"/>
              </a:spcBef>
            </a:pPr>
            <a:r>
              <a:rPr lang="en-GB" altLang="en-US" dirty="0">
                <a:latin typeface="Times New Roman" panose="02020603050405020304" pitchFamily="18" charset="0"/>
                <a:cs typeface="Times New Roman" panose="02020603050405020304" pitchFamily="18" charset="0"/>
              </a:rPr>
              <a:t>As another instance, procurement is also referred to in organizational terms, which depict a specific department or other organizational entity in the enterprise, complete with its own managerial hierarchy, worker roles, and organizational responsibilities.</a:t>
            </a:r>
          </a:p>
        </p:txBody>
      </p:sp>
      <p:pic>
        <p:nvPicPr>
          <p:cNvPr id="2" name="Graphic 21">
            <a:extLst>
              <a:ext uri="{FF2B5EF4-FFF2-40B4-BE49-F238E27FC236}">
                <a16:creationId xmlns:a16="http://schemas.microsoft.com/office/drawing/2014/main" id="{E13A3219-6299-E2A9-DB12-D7DC75FD20E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C54C541D-78D9-1EFB-61D9-D78FE3BCAA4F}"/>
              </a:ext>
            </a:extLst>
          </p:cNvPr>
          <p:cNvSpPr txBox="1"/>
          <p:nvPr/>
        </p:nvSpPr>
        <p:spPr>
          <a:xfrm>
            <a:off x="9360159" y="6457890"/>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314121F0-AFE9-D221-ACEB-63C0B6646D58}"/>
              </a:ext>
            </a:extLst>
          </p:cNvPr>
          <p:cNvSpPr/>
          <p:nvPr/>
        </p:nvSpPr>
        <p:spPr>
          <a:xfrm rot="16200000" flipV="1">
            <a:off x="-1707370" y="3334210"/>
            <a:ext cx="4989064" cy="121396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125121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3" name="Rectangle 3"/>
          <p:cNvSpPr>
            <a:spLocks noGrp="1" noChangeArrowheads="1"/>
          </p:cNvSpPr>
          <p:nvPr>
            <p:ph type="body" idx="1"/>
          </p:nvPr>
        </p:nvSpPr>
        <p:spPr>
          <a:xfrm>
            <a:off x="1526403" y="1269240"/>
            <a:ext cx="9536861" cy="5084762"/>
          </a:xfrm>
        </p:spPr>
        <p:txBody>
          <a:bodyPr>
            <a:noAutofit/>
          </a:bodyPr>
          <a:lstStyle/>
          <a:p>
            <a:pPr marL="284163" indent="-284163" algn="just">
              <a:buFontTx/>
              <a:buChar char="•"/>
            </a:pPr>
            <a:r>
              <a:rPr lang="en-GB" altLang="en-US" b="1" dirty="0">
                <a:latin typeface="Times New Roman" panose="02020603050405020304" pitchFamily="18" charset="0"/>
                <a:cs typeface="Times New Roman" panose="02020603050405020304" pitchFamily="18" charset="0"/>
              </a:rPr>
              <a:t>Procurement</a:t>
            </a:r>
            <a:r>
              <a:rPr lang="en-GB" altLang="en-US" dirty="0">
                <a:latin typeface="Times New Roman" panose="02020603050405020304" pitchFamily="18" charset="0"/>
                <a:cs typeface="Times New Roman" panose="02020603050405020304" pitchFamily="18" charset="0"/>
              </a:rPr>
              <a:t> is further referred to in terms of a system, which involves examination of its inputs (e.g., requirements, information), outputs (e.g., purchase orders, received vendor items), transfer function (e.g., vendor selection, vendor management), and environment (e.g., corporation, industry).</a:t>
            </a:r>
          </a:p>
          <a:p>
            <a:pPr marL="0" indent="0" algn="just">
              <a:buNone/>
            </a:pPr>
            <a:r>
              <a:rPr lang="en-GB" altLang="en-US" dirty="0">
                <a:latin typeface="Times New Roman" panose="02020603050405020304" pitchFamily="18" charset="0"/>
                <a:cs typeface="Times New Roman" panose="02020603050405020304" pitchFamily="18" charset="0"/>
              </a:rPr>
              <a:t> </a:t>
            </a:r>
          </a:p>
          <a:p>
            <a:pPr marL="284163" indent="-284163" algn="just">
              <a:buFontTx/>
              <a:buChar char="•"/>
            </a:pPr>
            <a:r>
              <a:rPr lang="en-US" altLang="en-US" dirty="0">
                <a:latin typeface="Times New Roman" panose="02020603050405020304" pitchFamily="18" charset="0"/>
                <a:cs typeface="Times New Roman" panose="02020603050405020304" pitchFamily="18" charset="0"/>
              </a:rPr>
              <a:t>T</a:t>
            </a:r>
            <a:r>
              <a:rPr lang="en-GB" altLang="en-US" dirty="0">
                <a:latin typeface="Times New Roman" panose="02020603050405020304" pitchFamily="18" charset="0"/>
                <a:cs typeface="Times New Roman" panose="02020603050405020304" pitchFamily="18" charset="0"/>
              </a:rPr>
              <a:t>o describe procurement in terms of a process—actually is ,     a set of processes interlinking vendors, producers, and customers along the supply chain—with its attendant work activities (e.g., requirements determination, source selection), actors (e.g., market researchers, buyers), organizations 	     (e.g., purchasing, contract management), and technologies (e.g., electronic catalogues, communication networks).</a:t>
            </a:r>
            <a:endParaRPr lang="en-GB" altLang="en-US" sz="2800" dirty="0">
              <a:latin typeface="Times New Roman" panose="02020603050405020304" pitchFamily="18" charset="0"/>
              <a:cs typeface="Times New Roman" panose="02020603050405020304" pitchFamily="18" charset="0"/>
            </a:endParaRPr>
          </a:p>
        </p:txBody>
      </p:sp>
      <p:sp>
        <p:nvSpPr>
          <p:cNvPr id="158725" name="Rectangle 5"/>
          <p:cNvSpPr>
            <a:spLocks noGrp="1" noChangeArrowheads="1"/>
          </p:cNvSpPr>
          <p:nvPr>
            <p:ph type="title"/>
          </p:nvPr>
        </p:nvSpPr>
        <p:spPr>
          <a:xfrm>
            <a:off x="1722817" y="277285"/>
            <a:ext cx="8382000" cy="641350"/>
          </a:xfrm>
          <a:noFill/>
          <a:ln/>
        </p:spPr>
        <p:txBody>
          <a:bodyPr>
            <a:norm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PROCUREMENT</a:t>
            </a:r>
            <a:endParaRPr lang="en-GB" altLang="en-US" sz="3600"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B768CD9A-D754-33BF-811A-D79A79FFE49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8D61007-5D84-D856-D29E-AC2A382C80F6}"/>
              </a:ext>
            </a:extLst>
          </p:cNvPr>
          <p:cNvSpPr txBox="1"/>
          <p:nvPr/>
        </p:nvSpPr>
        <p:spPr>
          <a:xfrm>
            <a:off x="9471940" y="6287055"/>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3E33924F-6E72-B252-3FDB-886EF29DA175}"/>
              </a:ext>
            </a:extLst>
          </p:cNvPr>
          <p:cNvSpPr/>
          <p:nvPr/>
        </p:nvSpPr>
        <p:spPr>
          <a:xfrm rot="16200000" flipV="1">
            <a:off x="-1592161" y="2965904"/>
            <a:ext cx="4790077" cy="139675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972181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ChangeArrowheads="1"/>
          </p:cNvSpPr>
          <p:nvPr>
            <p:ph type="body" idx="1"/>
          </p:nvPr>
        </p:nvSpPr>
        <p:spPr>
          <a:xfrm>
            <a:off x="1281477" y="1458768"/>
            <a:ext cx="9939517" cy="6173922"/>
          </a:xfrm>
        </p:spPr>
        <p:txBody>
          <a:bodyPr>
            <a:noAutofit/>
          </a:bodyPr>
          <a:lstStyle/>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sz="3200" b="1" kern="0" dirty="0">
                <a:solidFill>
                  <a:srgbClr val="C00000"/>
                </a:solidFill>
                <a:latin typeface="+mj-lt"/>
              </a:rPr>
              <a:t>Procurement</a:t>
            </a:r>
            <a:r>
              <a:rPr lang="en-US" altLang="en-US" sz="3200" kern="0" dirty="0">
                <a:solidFill>
                  <a:srgbClr val="000000"/>
                </a:solidFill>
                <a:latin typeface="+mj-lt"/>
              </a:rPr>
              <a:t> – The process of acquiring and evaluating goods and services beginning with determining needs through product utilization, conclusion of contracted service, or until the end of the useful life of a capital equipment item.</a:t>
            </a:r>
          </a:p>
          <a:p>
            <a:pPr marL="342900" lvl="0" indent="-342900" algn="just" fontAlgn="base">
              <a:spcBef>
                <a:spcPct val="20000"/>
              </a:spcBef>
              <a:spcAft>
                <a:spcPct val="0"/>
              </a:spcAft>
              <a:buClr>
                <a:srgbClr val="3333CC"/>
              </a:buClr>
              <a:buSzPct val="60000"/>
              <a:buFont typeface="Wingdings" panose="05000000000000000000" pitchFamily="2" charset="2"/>
              <a:buChar char="n"/>
            </a:pPr>
            <a:endParaRPr lang="en-US" altLang="en-US" sz="3200" kern="0" dirty="0">
              <a:solidFill>
                <a:srgbClr val="000000"/>
              </a:solidFill>
              <a:latin typeface="+mj-lt"/>
            </a:endParaRPr>
          </a:p>
          <a:p>
            <a:pPr marL="342900" lvl="0" indent="-342900" algn="just" fontAlgn="base">
              <a:spcBef>
                <a:spcPct val="20000"/>
              </a:spcBef>
              <a:spcAft>
                <a:spcPct val="0"/>
              </a:spcAft>
              <a:buClr>
                <a:srgbClr val="3333CC"/>
              </a:buClr>
              <a:buSzPct val="60000"/>
              <a:buFont typeface="Wingdings" panose="05000000000000000000" pitchFamily="2" charset="2"/>
              <a:buChar char="n"/>
            </a:pPr>
            <a:endParaRPr lang="en-US" altLang="en-US" sz="3200" kern="0" dirty="0">
              <a:solidFill>
                <a:srgbClr val="000000"/>
              </a:solidFill>
              <a:latin typeface="+mj-lt"/>
            </a:endParaRPr>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sz="3200" b="1" kern="0" dirty="0">
                <a:solidFill>
                  <a:srgbClr val="C00000"/>
                </a:solidFill>
                <a:latin typeface="+mj-lt"/>
              </a:rPr>
              <a:t>Purchasing</a:t>
            </a:r>
            <a:r>
              <a:rPr lang="en-US" altLang="en-US" sz="3200" kern="0" dirty="0">
                <a:solidFill>
                  <a:srgbClr val="000000"/>
                </a:solidFill>
                <a:latin typeface="+mj-lt"/>
              </a:rPr>
              <a:t> – The process of “buying:” placing an order, receiving a product or service, and paying the supplier.</a:t>
            </a:r>
          </a:p>
        </p:txBody>
      </p:sp>
      <p:sp>
        <p:nvSpPr>
          <p:cNvPr id="147461" name="Rectangle 5"/>
          <p:cNvSpPr>
            <a:spLocks noGrp="1" noChangeArrowheads="1"/>
          </p:cNvSpPr>
          <p:nvPr>
            <p:ph type="title"/>
          </p:nvPr>
        </p:nvSpPr>
        <p:spPr>
          <a:xfrm>
            <a:off x="1400999" y="335425"/>
            <a:ext cx="8382000" cy="641350"/>
          </a:xfrm>
          <a:noFill/>
          <a:ln/>
        </p:spPr>
        <p:txBody>
          <a:bodyPr>
            <a:norm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What is Procurement?</a:t>
            </a:r>
            <a:endParaRPr lang="en-GB" altLang="en-US" sz="3600"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F4F36A0D-37AA-33D4-9160-0A4F7C7F0E6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42B9C016-AD40-975B-0100-907A4A386C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258B6342-135E-A456-8A5D-FBE0E93AD989}"/>
              </a:ext>
            </a:extLst>
          </p:cNvPr>
          <p:cNvSpPr/>
          <p:nvPr/>
        </p:nvSpPr>
        <p:spPr>
          <a:xfrm rot="16200000" flipV="1">
            <a:off x="-2103062" y="3084503"/>
            <a:ext cx="5540993" cy="122808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965531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ChangeArrowheads="1"/>
          </p:cNvSpPr>
          <p:nvPr>
            <p:ph type="body" idx="1"/>
          </p:nvPr>
        </p:nvSpPr>
        <p:spPr>
          <a:xfrm>
            <a:off x="1281477" y="1458768"/>
            <a:ext cx="10070146" cy="6173922"/>
          </a:xfrm>
        </p:spPr>
        <p:txBody>
          <a:bodyPr>
            <a:noAutofit/>
          </a:bodyPr>
          <a:lstStyle/>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000" kern="0" dirty="0">
                <a:latin typeface="+mj-lt"/>
              </a:rPr>
              <a:t>Procurement involves a more comprehensive scope of activities than does “purchasing”.</a:t>
            </a:r>
          </a:p>
          <a:p>
            <a:pPr marL="342900" lvl="0" indent="-342900" fontAlgn="base">
              <a:spcBef>
                <a:spcPct val="20000"/>
              </a:spcBef>
              <a:spcAft>
                <a:spcPct val="0"/>
              </a:spcAft>
              <a:buClr>
                <a:srgbClr val="3333CC"/>
              </a:buClr>
              <a:buSzPct val="60000"/>
              <a:buFont typeface="Wingdings" panose="05000000000000000000" pitchFamily="2" charset="2"/>
              <a:buChar char="n"/>
            </a:pPr>
            <a:endParaRPr lang="en-US" altLang="en-US" sz="3000" kern="0" dirty="0">
              <a:latin typeface="+mj-lt"/>
            </a:endParaRP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000" kern="0" dirty="0">
                <a:latin typeface="+mj-lt"/>
              </a:rPr>
              <a:t>The term “purchasing” is most similar to the term buying.</a:t>
            </a:r>
          </a:p>
          <a:p>
            <a:pPr marL="0" lvl="0" indent="0" fontAlgn="base">
              <a:spcBef>
                <a:spcPct val="20000"/>
              </a:spcBef>
              <a:spcAft>
                <a:spcPct val="0"/>
              </a:spcAft>
              <a:buClr>
                <a:srgbClr val="3333CC"/>
              </a:buClr>
              <a:buSzPct val="60000"/>
              <a:buNone/>
            </a:pPr>
            <a:endParaRPr lang="en-US" altLang="en-US" sz="3000" kern="0" dirty="0">
              <a:latin typeface="+mj-lt"/>
            </a:endParaRP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000" kern="0" dirty="0">
                <a:latin typeface="+mj-lt"/>
              </a:rPr>
              <a:t>Those with procurement responsibilities have two primary concerns: to identify and secure the products and services that will best allow the organization to meet the wants and needs of its customers, and to obtain them at a fair price.</a:t>
            </a:r>
          </a:p>
        </p:txBody>
      </p:sp>
      <p:sp>
        <p:nvSpPr>
          <p:cNvPr id="147461" name="Rectangle 5"/>
          <p:cNvSpPr>
            <a:spLocks noGrp="1" noChangeArrowheads="1"/>
          </p:cNvSpPr>
          <p:nvPr>
            <p:ph type="title"/>
          </p:nvPr>
        </p:nvSpPr>
        <p:spPr>
          <a:xfrm>
            <a:off x="1400999" y="335425"/>
            <a:ext cx="8382000" cy="641350"/>
          </a:xfrm>
          <a:noFill/>
          <a:ln/>
        </p:spPr>
        <p:txBody>
          <a:bodyPr>
            <a:norm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What is Procurement?</a:t>
            </a:r>
            <a:endParaRPr lang="en-GB" altLang="en-US" sz="3600"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F4F36A0D-37AA-33D4-9160-0A4F7C7F0E6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42B9C016-AD40-975B-0100-907A4A386C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258B6342-135E-A456-8A5D-FBE0E93AD989}"/>
              </a:ext>
            </a:extLst>
          </p:cNvPr>
          <p:cNvSpPr/>
          <p:nvPr/>
        </p:nvSpPr>
        <p:spPr>
          <a:xfrm rot="16200000" flipV="1">
            <a:off x="-2103062" y="3084503"/>
            <a:ext cx="5540993" cy="122808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919538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ChangeArrowheads="1"/>
          </p:cNvSpPr>
          <p:nvPr>
            <p:ph type="body" idx="1"/>
          </p:nvPr>
        </p:nvSpPr>
        <p:spPr>
          <a:xfrm>
            <a:off x="1400999" y="1136132"/>
            <a:ext cx="10070146" cy="6173922"/>
          </a:xfrm>
        </p:spPr>
        <p:txBody>
          <a:bodyPr>
            <a:noAutofit/>
          </a:bodyPr>
          <a:lstStyle/>
          <a:p>
            <a:pPr marL="342900" indent="-342900" fontAlgn="base">
              <a:spcBef>
                <a:spcPct val="20000"/>
              </a:spcBef>
              <a:spcAft>
                <a:spcPct val="0"/>
              </a:spcAft>
              <a:buClr>
                <a:srgbClr val="3333CC"/>
              </a:buClr>
              <a:buSzPct val="60000"/>
              <a:buFont typeface="Wingdings" panose="05000000000000000000" pitchFamily="2" charset="2"/>
              <a:buChar char="n"/>
            </a:pPr>
            <a:r>
              <a:rPr lang="en-US" altLang="en-US" kern="0" dirty="0"/>
              <a:t>There is typically a direct relationship between the quality of a product or service and the price that the organization will pay for it</a:t>
            </a:r>
          </a:p>
          <a:p>
            <a:pPr marL="0" indent="0" fontAlgn="base">
              <a:spcBef>
                <a:spcPct val="20000"/>
              </a:spcBef>
              <a:spcAft>
                <a:spcPct val="0"/>
              </a:spcAft>
              <a:buClr>
                <a:srgbClr val="3333CC"/>
              </a:buClr>
              <a:buSzPct val="60000"/>
              <a:buNone/>
            </a:pPr>
            <a:endParaRPr lang="en-US" altLang="en-US" kern="0" dirty="0"/>
          </a:p>
          <a:p>
            <a:pPr marL="342900" indent="-342900" fontAlgn="base">
              <a:spcBef>
                <a:spcPct val="20000"/>
              </a:spcBef>
              <a:spcAft>
                <a:spcPct val="0"/>
              </a:spcAft>
              <a:buClr>
                <a:srgbClr val="3333CC"/>
              </a:buClr>
              <a:buSzPct val="60000"/>
              <a:buFont typeface="Wingdings" panose="05000000000000000000" pitchFamily="2" charset="2"/>
              <a:buChar char="n"/>
            </a:pPr>
            <a:r>
              <a:rPr lang="en-US" altLang="en-US" kern="0" dirty="0"/>
              <a:t>When a “Do or Buy” analysis is undertaken, the buyer considers the availability of alternatives (first), quality considerations (second) and, finally cost.</a:t>
            </a:r>
          </a:p>
          <a:p>
            <a:pPr marL="0" lvl="0" indent="0" fontAlgn="base">
              <a:spcBef>
                <a:spcPct val="20000"/>
              </a:spcBef>
              <a:spcAft>
                <a:spcPct val="0"/>
              </a:spcAft>
              <a:buClr>
                <a:srgbClr val="3333CC"/>
              </a:buClr>
              <a:buSzPct val="60000"/>
              <a:buNone/>
            </a:pPr>
            <a:endParaRPr lang="en-US" altLang="en-US" kern="0" dirty="0">
              <a:latin typeface="+mj-lt"/>
            </a:endParaRP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kern="0" dirty="0">
                <a:latin typeface="+mj-lt"/>
              </a:rPr>
              <a:t>The final step in the procurement process is an evaluation of the process.</a:t>
            </a:r>
          </a:p>
          <a:p>
            <a:pPr marL="0" lvl="0" indent="0" fontAlgn="base">
              <a:spcBef>
                <a:spcPct val="20000"/>
              </a:spcBef>
              <a:spcAft>
                <a:spcPct val="0"/>
              </a:spcAft>
              <a:buClr>
                <a:srgbClr val="3333CC"/>
              </a:buClr>
              <a:buSzPct val="60000"/>
              <a:buNone/>
            </a:pPr>
            <a:endParaRPr lang="en-US" altLang="en-US" kern="0" dirty="0">
              <a:latin typeface="+mj-lt"/>
            </a:endParaRP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kern="0" dirty="0">
                <a:latin typeface="+mj-lt"/>
              </a:rPr>
              <a:t>A purchasing system whose primary goal is to get needed products delivered on time at the lowest cost would be considered a Price-Conscious Purchasing system.</a:t>
            </a:r>
          </a:p>
          <a:p>
            <a:pPr marL="342900" lvl="0" indent="-342900" fontAlgn="base">
              <a:spcBef>
                <a:spcPct val="20000"/>
              </a:spcBef>
              <a:spcAft>
                <a:spcPct val="0"/>
              </a:spcAft>
              <a:buClr>
                <a:srgbClr val="3333CC"/>
              </a:buClr>
              <a:buSzPct val="60000"/>
              <a:buFont typeface="Wingdings" panose="05000000000000000000" pitchFamily="2" charset="2"/>
              <a:buChar char="n"/>
            </a:pPr>
            <a:endParaRPr lang="en-US" altLang="en-US" kern="0" dirty="0">
              <a:latin typeface="+mj-lt"/>
            </a:endParaRPr>
          </a:p>
        </p:txBody>
      </p:sp>
      <p:sp>
        <p:nvSpPr>
          <p:cNvPr id="147461" name="Rectangle 5"/>
          <p:cNvSpPr>
            <a:spLocks noGrp="1" noChangeArrowheads="1"/>
          </p:cNvSpPr>
          <p:nvPr>
            <p:ph type="title"/>
          </p:nvPr>
        </p:nvSpPr>
        <p:spPr>
          <a:xfrm>
            <a:off x="1400999" y="335425"/>
            <a:ext cx="8382000" cy="641350"/>
          </a:xfrm>
          <a:noFill/>
          <a:ln/>
        </p:spPr>
        <p:txBody>
          <a:bodyPr>
            <a:norm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What is Procurement?</a:t>
            </a:r>
            <a:endParaRPr lang="en-GB" altLang="en-US" sz="3600"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F4F36A0D-37AA-33D4-9160-0A4F7C7F0E6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42B9C016-AD40-975B-0100-907A4A386C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258B6342-135E-A456-8A5D-FBE0E93AD989}"/>
              </a:ext>
            </a:extLst>
          </p:cNvPr>
          <p:cNvSpPr/>
          <p:nvPr/>
        </p:nvSpPr>
        <p:spPr>
          <a:xfrm rot="16200000" flipV="1">
            <a:off x="-2103062" y="3084503"/>
            <a:ext cx="5540993" cy="122808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331030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Rectangle 3"/>
          <p:cNvSpPr>
            <a:spLocks noGrp="1" noChangeArrowheads="1"/>
          </p:cNvSpPr>
          <p:nvPr>
            <p:ph type="body" idx="1"/>
          </p:nvPr>
        </p:nvSpPr>
        <p:spPr>
          <a:xfrm>
            <a:off x="1638314" y="1598454"/>
            <a:ext cx="9553433" cy="5094287"/>
          </a:xfrm>
        </p:spPr>
        <p:txBody>
          <a:bodyPr>
            <a:normAutofit/>
          </a:bodyPr>
          <a:lstStyle/>
          <a:p>
            <a:pPr marL="342900" lvl="0" indent="-342900"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4000" kern="0" dirty="0">
                <a:solidFill>
                  <a:srgbClr val="000000"/>
                </a:solidFill>
                <a:latin typeface="Times"/>
              </a:rPr>
              <a:t>Obtain the </a:t>
            </a:r>
            <a:r>
              <a:rPr lang="en-US" altLang="en-US" sz="4000" u="sng" kern="0" dirty="0">
                <a:solidFill>
                  <a:srgbClr val="000000"/>
                </a:solidFill>
                <a:latin typeface="Times"/>
              </a:rPr>
              <a:t>right</a:t>
            </a:r>
            <a:r>
              <a:rPr lang="en-US" altLang="en-US" sz="4000" kern="0" dirty="0">
                <a:solidFill>
                  <a:srgbClr val="000000"/>
                </a:solidFill>
                <a:latin typeface="Times"/>
              </a:rPr>
              <a:t> product or service at the </a:t>
            </a:r>
            <a:r>
              <a:rPr lang="en-US" altLang="en-US" sz="4000" u="sng" kern="0" dirty="0">
                <a:solidFill>
                  <a:srgbClr val="000000"/>
                </a:solidFill>
                <a:latin typeface="Times"/>
              </a:rPr>
              <a:t>right</a:t>
            </a:r>
            <a:r>
              <a:rPr lang="en-US" altLang="en-US" sz="4000" kern="0" dirty="0">
                <a:solidFill>
                  <a:srgbClr val="000000"/>
                </a:solidFill>
                <a:latin typeface="Times"/>
              </a:rPr>
              <a:t> price from the </a:t>
            </a:r>
            <a:r>
              <a:rPr lang="en-US" altLang="en-US" sz="4000" u="sng" kern="0" dirty="0">
                <a:solidFill>
                  <a:srgbClr val="000000"/>
                </a:solidFill>
                <a:latin typeface="Times"/>
              </a:rPr>
              <a:t>right</a:t>
            </a:r>
            <a:r>
              <a:rPr lang="en-US" altLang="en-US" sz="4000" kern="0" dirty="0">
                <a:solidFill>
                  <a:srgbClr val="000000"/>
                </a:solidFill>
                <a:latin typeface="Times"/>
              </a:rPr>
              <a:t> source in the </a:t>
            </a:r>
            <a:r>
              <a:rPr lang="en-US" altLang="en-US" sz="4000" u="sng" kern="0" dirty="0">
                <a:solidFill>
                  <a:srgbClr val="000000"/>
                </a:solidFill>
                <a:latin typeface="Times"/>
              </a:rPr>
              <a:t>right</a:t>
            </a:r>
            <a:r>
              <a:rPr lang="en-US" altLang="en-US" sz="4000" kern="0" dirty="0">
                <a:solidFill>
                  <a:srgbClr val="000000"/>
                </a:solidFill>
                <a:latin typeface="Times"/>
              </a:rPr>
              <a:t> quantity at the </a:t>
            </a:r>
            <a:r>
              <a:rPr lang="en-US" altLang="en-US" sz="4000" u="sng" kern="0" dirty="0">
                <a:solidFill>
                  <a:srgbClr val="000000"/>
                </a:solidFill>
                <a:latin typeface="Times"/>
              </a:rPr>
              <a:t>right</a:t>
            </a:r>
            <a:r>
              <a:rPr lang="en-US" altLang="en-US" sz="4000" kern="0" dirty="0">
                <a:solidFill>
                  <a:srgbClr val="000000"/>
                </a:solidFill>
                <a:latin typeface="Times"/>
              </a:rPr>
              <a:t> time.</a:t>
            </a:r>
            <a:r>
              <a:rPr lang="en-US" altLang="en-US" sz="3200" kern="0" dirty="0">
                <a:solidFill>
                  <a:srgbClr val="000000"/>
                </a:solidFill>
                <a:latin typeface="Times"/>
              </a:rPr>
              <a:t> </a:t>
            </a:r>
            <a:endParaRPr lang="en-US" altLang="en-US" kern="0" dirty="0">
              <a:solidFill>
                <a:srgbClr val="000000"/>
              </a:solidFill>
              <a:latin typeface="Times"/>
            </a:endParaRPr>
          </a:p>
        </p:txBody>
      </p:sp>
      <p:sp>
        <p:nvSpPr>
          <p:cNvPr id="148485" name="Rectangle 5"/>
          <p:cNvSpPr>
            <a:spLocks noGrp="1" noChangeArrowheads="1"/>
          </p:cNvSpPr>
          <p:nvPr>
            <p:ph type="title"/>
          </p:nvPr>
        </p:nvSpPr>
        <p:spPr>
          <a:xfrm>
            <a:off x="1514902" y="343890"/>
            <a:ext cx="8382000" cy="641350"/>
          </a:xfrm>
          <a:noFill/>
          <a:ln/>
        </p:spPr>
        <p:txBody>
          <a:bodyPr>
            <a:norm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Objectives of Effective Procurement</a:t>
            </a:r>
            <a:endParaRPr lang="en-GB" altLang="en-US" sz="3600"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116BFBB9-2918-9DFF-179F-5F4E3B147A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6DF9DB5A-D315-0607-DB90-BDB045C4A8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F07A863E-B6A1-1C7D-DE31-35856817B36C}"/>
              </a:ext>
            </a:extLst>
          </p:cNvPr>
          <p:cNvSpPr/>
          <p:nvPr/>
        </p:nvSpPr>
        <p:spPr>
          <a:xfrm rot="16200000" flipV="1">
            <a:off x="-1596868" y="2987742"/>
            <a:ext cx="4830171" cy="139336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4633252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9" name="Rectangle 3"/>
          <p:cNvSpPr>
            <a:spLocks noGrp="1" noChangeArrowheads="1"/>
          </p:cNvSpPr>
          <p:nvPr>
            <p:ph type="body" idx="1"/>
          </p:nvPr>
        </p:nvSpPr>
        <p:spPr>
          <a:xfrm>
            <a:off x="1831981" y="1310355"/>
            <a:ext cx="8948059" cy="6031704"/>
          </a:xfrm>
        </p:spPr>
        <p:txBody>
          <a:bodyPr>
            <a:noAutofit/>
          </a:bodyPr>
          <a:lstStyle/>
          <a:p>
            <a:pPr marL="0" indent="0">
              <a:buNone/>
            </a:pPr>
            <a:r>
              <a:rPr lang="en-US" altLang="en-US" sz="3000" dirty="0"/>
              <a:t>1: Identify Need for Product/Service </a:t>
            </a:r>
          </a:p>
          <a:p>
            <a:pPr marL="0" indent="0">
              <a:buNone/>
            </a:pPr>
            <a:r>
              <a:rPr lang="en-US" altLang="en-US" sz="3000" dirty="0"/>
              <a:t>2:  Determine Quality Requirements </a:t>
            </a:r>
          </a:p>
          <a:p>
            <a:pPr marL="0" indent="0">
              <a:buNone/>
            </a:pPr>
            <a:r>
              <a:rPr lang="en-US" altLang="en-US" sz="3000" dirty="0"/>
              <a:t>3:  Conduct “</a:t>
            </a:r>
            <a:r>
              <a:rPr lang="en-US" altLang="en-US" sz="3000" b="1" dirty="0"/>
              <a:t>Make (Do) or Buy Analysis</a:t>
            </a:r>
            <a:r>
              <a:rPr lang="en-US" altLang="en-US" sz="3000" dirty="0"/>
              <a:t>”</a:t>
            </a:r>
          </a:p>
          <a:p>
            <a:pPr lvl="1"/>
            <a:r>
              <a:rPr lang="en-US" altLang="en-US" sz="3000" b="1" dirty="0"/>
              <a:t>Make (do) or buy analysis</a:t>
            </a:r>
            <a:r>
              <a:rPr lang="en-US" altLang="en-US" sz="3000" dirty="0"/>
              <a:t> – A systematic process to determine whether products should be prepared on-site or purchased from an external supply source.  Sometimes called “Do/Buy Analysis” when on-site versus supplier-provided services are analyzed.</a:t>
            </a:r>
          </a:p>
          <a:p>
            <a:pPr marL="0" indent="0">
              <a:buNone/>
            </a:pPr>
            <a:r>
              <a:rPr lang="en-US" altLang="en-US" sz="3000" dirty="0"/>
              <a:t>4:  Determine Quantity to Purchase </a:t>
            </a:r>
          </a:p>
        </p:txBody>
      </p:sp>
      <p:sp>
        <p:nvSpPr>
          <p:cNvPr id="152583" name="Rectangle 7"/>
          <p:cNvSpPr>
            <a:spLocks noGrp="1" noChangeArrowheads="1"/>
          </p:cNvSpPr>
          <p:nvPr>
            <p:ph type="title"/>
          </p:nvPr>
        </p:nvSpPr>
        <p:spPr>
          <a:xfrm>
            <a:off x="813975" y="234012"/>
            <a:ext cx="9061545" cy="641350"/>
          </a:xfrm>
          <a:noFill/>
          <a:ln/>
        </p:spPr>
        <p:txBody>
          <a:bodyPr>
            <a:no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Overview of  Procurement Process</a:t>
            </a:r>
            <a:endParaRPr lang="en-GB" altLang="en-US" sz="3600"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D041FF6A-F0EC-CBC9-58B5-421394A40B6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55D5462-662F-2481-C4B3-027044D5F350}"/>
              </a:ext>
            </a:extLst>
          </p:cNvPr>
          <p:cNvSpPr txBox="1"/>
          <p:nvPr/>
        </p:nvSpPr>
        <p:spPr>
          <a:xfrm>
            <a:off x="9471940" y="6305242"/>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1FF5466C-76A7-CC9D-C823-9B49979A5189}"/>
              </a:ext>
            </a:extLst>
          </p:cNvPr>
          <p:cNvSpPr/>
          <p:nvPr/>
        </p:nvSpPr>
        <p:spPr>
          <a:xfrm rot="16200000" flipV="1">
            <a:off x="-1736617" y="2818657"/>
            <a:ext cx="5309994" cy="163795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492964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7" name="Rectangle 3"/>
          <p:cNvSpPr>
            <a:spLocks noGrp="1" noChangeArrowheads="1"/>
          </p:cNvSpPr>
          <p:nvPr>
            <p:ph type="body" idx="1"/>
          </p:nvPr>
        </p:nvSpPr>
        <p:spPr>
          <a:xfrm>
            <a:off x="1815736" y="1347822"/>
            <a:ext cx="8974184" cy="5022850"/>
          </a:xfrm>
        </p:spPr>
        <p:txBody>
          <a:bodyPr>
            <a:noAutofit/>
          </a:bodyPr>
          <a:lstStyle/>
          <a:p>
            <a:pPr marL="0" indent="0">
              <a:buNone/>
            </a:pPr>
            <a:r>
              <a:rPr lang="en-US" altLang="en-US" sz="3000" dirty="0"/>
              <a:t>5:  Identify Alternative Supplier Sources </a:t>
            </a:r>
          </a:p>
          <a:p>
            <a:pPr marL="0" indent="0">
              <a:buNone/>
            </a:pPr>
            <a:r>
              <a:rPr lang="en-US" altLang="en-US" sz="3000" dirty="0"/>
              <a:t>6:  Determine Sources (Supplier) for Order</a:t>
            </a:r>
          </a:p>
          <a:p>
            <a:pPr marL="0" indent="0">
              <a:buNone/>
            </a:pPr>
            <a:r>
              <a:rPr lang="en-US" altLang="en-US" sz="3000" dirty="0"/>
              <a:t>7: Order Product/Service </a:t>
            </a:r>
          </a:p>
          <a:p>
            <a:pPr marL="0" indent="0">
              <a:buNone/>
            </a:pPr>
            <a:r>
              <a:rPr lang="en-US" altLang="en-US" sz="3000" dirty="0"/>
              <a:t>8:  Receive Product or Service </a:t>
            </a:r>
          </a:p>
          <a:p>
            <a:pPr marL="0" indent="0">
              <a:buNone/>
            </a:pPr>
            <a:r>
              <a:rPr lang="en-US" altLang="en-US" sz="3000" dirty="0"/>
              <a:t>9:  Pay for Product or Service </a:t>
            </a:r>
          </a:p>
          <a:p>
            <a:pPr marL="0" indent="0">
              <a:buNone/>
            </a:pPr>
            <a:r>
              <a:rPr lang="en-US" altLang="en-US" sz="3000" dirty="0"/>
              <a:t>10:  Review Supplier Performance and Ordering Process </a:t>
            </a:r>
          </a:p>
          <a:p>
            <a:pPr marL="0" indent="0">
              <a:buNone/>
            </a:pPr>
            <a:r>
              <a:rPr lang="en-US" altLang="en-US" sz="3000" dirty="0"/>
              <a:t>11:  Evaluate Procurement Process</a:t>
            </a:r>
          </a:p>
        </p:txBody>
      </p:sp>
      <p:sp>
        <p:nvSpPr>
          <p:cNvPr id="154630" name="Rectangle 6"/>
          <p:cNvSpPr>
            <a:spLocks noGrp="1" noChangeArrowheads="1"/>
          </p:cNvSpPr>
          <p:nvPr>
            <p:ph type="title"/>
          </p:nvPr>
        </p:nvSpPr>
        <p:spPr>
          <a:xfrm>
            <a:off x="1400999" y="279952"/>
            <a:ext cx="8382000" cy="641350"/>
          </a:xfrm>
          <a:noFill/>
          <a:ln/>
        </p:spPr>
        <p:txBody>
          <a:bodyPr>
            <a:normAutofit/>
          </a:bodyPr>
          <a:lstStyle/>
          <a:p>
            <a:pPr algn="ctr"/>
            <a:r>
              <a:rPr lang="en-US" altLang="en-US" sz="4000" b="1" dirty="0">
                <a:solidFill>
                  <a:srgbClr val="00B4F8"/>
                </a:solidFill>
                <a:latin typeface="Times New Roman" panose="02020603050405020304" pitchFamily="18" charset="0"/>
                <a:cs typeface="Times New Roman" panose="02020603050405020304" pitchFamily="18" charset="0"/>
              </a:rPr>
              <a:t>Overview of  Procurement Process</a:t>
            </a:r>
            <a:endParaRPr lang="en-GB" altLang="en-US" sz="4000"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FD33D684-C965-750D-4EA9-AE35E984799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0249B797-8FAB-E685-A061-64CDE0D5EE9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B318AA0E-2DDE-21DD-B40E-E9CD60745E54}"/>
              </a:ext>
            </a:extLst>
          </p:cNvPr>
          <p:cNvSpPr/>
          <p:nvPr/>
        </p:nvSpPr>
        <p:spPr>
          <a:xfrm rot="16200000" flipV="1">
            <a:off x="-1778711" y="3122317"/>
            <a:ext cx="5428443" cy="145607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6066452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1" name="Rectangle 3"/>
          <p:cNvSpPr>
            <a:spLocks noGrp="1" noChangeArrowheads="1"/>
          </p:cNvSpPr>
          <p:nvPr>
            <p:ph type="body" idx="1"/>
          </p:nvPr>
        </p:nvSpPr>
        <p:spPr>
          <a:xfrm>
            <a:off x="1856096" y="1268413"/>
            <a:ext cx="8430905" cy="5097462"/>
          </a:xfrm>
        </p:spPr>
        <p:txBody>
          <a:bodyPr>
            <a:noAutofit/>
          </a:bodyPr>
          <a:lstStyle/>
          <a:p>
            <a:pPr marL="342900" lvl="0" indent="-342900"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200" b="1" kern="0" dirty="0">
                <a:solidFill>
                  <a:srgbClr val="C00000"/>
                </a:solidFill>
                <a:latin typeface="Times"/>
              </a:rPr>
              <a:t>Internal Factors</a:t>
            </a:r>
          </a:p>
          <a:p>
            <a:pPr marL="742950" lvl="1" indent="-285750" fontAlgn="base">
              <a:lnSpc>
                <a:spcPct val="100000"/>
              </a:lnSpc>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Skills and abilities of their staff members </a:t>
            </a:r>
          </a:p>
          <a:p>
            <a:pPr marL="742950" lvl="1" indent="-285750" fontAlgn="base">
              <a:lnSpc>
                <a:spcPct val="100000"/>
              </a:lnSpc>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Anticipated business volume</a:t>
            </a:r>
          </a:p>
          <a:p>
            <a:pPr marL="742950" lvl="1" indent="-285750" fontAlgn="base">
              <a:lnSpc>
                <a:spcPct val="100000"/>
              </a:lnSpc>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Available storage space for products</a:t>
            </a:r>
          </a:p>
          <a:p>
            <a:pPr marL="742950" lvl="1" indent="-285750" fontAlgn="base">
              <a:lnSpc>
                <a:spcPct val="100000"/>
              </a:lnSpc>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Timing requirements for service deliveries </a:t>
            </a:r>
          </a:p>
          <a:p>
            <a:pPr marL="742950" lvl="1" indent="-285750" fontAlgn="base">
              <a:lnSpc>
                <a:spcPct val="100000"/>
              </a:lnSpc>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Property’s ability to pay on a timely basis</a:t>
            </a:r>
          </a:p>
          <a:p>
            <a:pPr marL="742950" lvl="1" indent="-285750" fontAlgn="base">
              <a:lnSpc>
                <a:spcPct val="100000"/>
              </a:lnSpc>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Interest of owners and managers to participate in non-traditional purchasing methods</a:t>
            </a:r>
          </a:p>
        </p:txBody>
      </p:sp>
      <p:sp>
        <p:nvSpPr>
          <p:cNvPr id="155653" name="Rectangle 5"/>
          <p:cNvSpPr>
            <a:spLocks noGrp="1" noChangeArrowheads="1"/>
          </p:cNvSpPr>
          <p:nvPr>
            <p:ph type="title"/>
          </p:nvPr>
        </p:nvSpPr>
        <p:spPr>
          <a:xfrm>
            <a:off x="1613636" y="277285"/>
            <a:ext cx="8382000" cy="641350"/>
          </a:xfrm>
          <a:noFill/>
          <a:ln/>
        </p:spPr>
        <p:txBody>
          <a:bodyPr>
            <a:normAutofit/>
          </a:bodyPr>
          <a:lstStyle/>
          <a:p>
            <a:pPr algn="ctr"/>
            <a:r>
              <a:rPr lang="en-US" altLang="en-US" sz="4000" b="1" dirty="0">
                <a:solidFill>
                  <a:srgbClr val="00B4F8"/>
                </a:solidFill>
                <a:latin typeface="Times New Roman" panose="02020603050405020304" pitchFamily="18" charset="0"/>
                <a:cs typeface="Times New Roman" panose="02020603050405020304" pitchFamily="18" charset="0"/>
              </a:rPr>
              <a:t>Factors Affecting Procurement</a:t>
            </a:r>
            <a:endParaRPr lang="en-GB" altLang="en-US" sz="4000"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A738C7E3-429B-BCA0-68E4-72130AA5586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171D5498-B825-5AD9-3625-45E39A721C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87993D33-6AFE-2F60-3B0C-7526294DFC60}"/>
              </a:ext>
            </a:extLst>
          </p:cNvPr>
          <p:cNvSpPr/>
          <p:nvPr/>
        </p:nvSpPr>
        <p:spPr>
          <a:xfrm rot="16200000" flipV="1">
            <a:off x="-1444196" y="2992338"/>
            <a:ext cx="4908262" cy="169232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458983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a:xfrm>
            <a:off x="1631951" y="129657"/>
            <a:ext cx="8151048" cy="1006475"/>
          </a:xfrm>
        </p:spPr>
        <p:txBody>
          <a:bodyPr>
            <a:normAutofit/>
          </a:bodyPr>
          <a:lstStyle/>
          <a:p>
            <a:pPr algn="ctr"/>
            <a:r>
              <a:rPr lang="en-US" altLang="en-US" sz="4000" b="1" dirty="0">
                <a:solidFill>
                  <a:srgbClr val="00B4F8"/>
                </a:solidFill>
                <a:latin typeface="Times New Roman" panose="02020603050405020304" pitchFamily="18" charset="0"/>
                <a:cs typeface="Times New Roman" panose="02020603050405020304" pitchFamily="18" charset="0"/>
              </a:rPr>
              <a:t>Factors Affecting Procurement</a:t>
            </a:r>
            <a:endParaRPr lang="en-GB" altLang="en-US" sz="3000" b="1" dirty="0">
              <a:solidFill>
                <a:srgbClr val="00B4F8"/>
              </a:solidFill>
              <a:latin typeface="Times New Roman" panose="02020603050405020304" pitchFamily="18" charset="0"/>
              <a:cs typeface="Times New Roman" panose="02020603050405020304" pitchFamily="18" charset="0"/>
            </a:endParaRPr>
          </a:p>
        </p:txBody>
      </p:sp>
      <p:sp>
        <p:nvSpPr>
          <p:cNvPr id="166915" name="Rectangle 3"/>
          <p:cNvSpPr>
            <a:spLocks noGrp="1" noChangeArrowheads="1"/>
          </p:cNvSpPr>
          <p:nvPr>
            <p:ph type="body" idx="1"/>
          </p:nvPr>
        </p:nvSpPr>
        <p:spPr>
          <a:xfrm>
            <a:off x="1818335" y="1206000"/>
            <a:ext cx="10062490" cy="5222875"/>
          </a:xfrm>
        </p:spPr>
        <p:txBody>
          <a:bodyPr>
            <a:noAutofit/>
          </a:bodyPr>
          <a:lstStyle/>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200" b="1" kern="0" dirty="0">
                <a:solidFill>
                  <a:srgbClr val="C00000"/>
                </a:solidFill>
                <a:latin typeface="Times"/>
              </a:rPr>
              <a:t>External Factors</a:t>
            </a:r>
          </a:p>
          <a:p>
            <a:pPr marL="742950" lvl="1" indent="-285750" fontAlgn="base">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Consumer demands</a:t>
            </a:r>
          </a:p>
          <a:p>
            <a:pPr marL="742950" lvl="1" indent="-285750" fontAlgn="base">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Distributions channels (e-commerce)</a:t>
            </a:r>
          </a:p>
          <a:p>
            <a:pPr marL="742950" lvl="1" indent="-285750" fontAlgn="base">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Global trade conditions</a:t>
            </a:r>
          </a:p>
          <a:p>
            <a:pPr marL="742950" lvl="1" indent="-285750" fontAlgn="base">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Governmental regulations</a:t>
            </a:r>
          </a:p>
          <a:p>
            <a:pPr marL="742950" lvl="1" indent="-285750" fontAlgn="base">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Environmental concerns</a:t>
            </a:r>
          </a:p>
          <a:p>
            <a:pPr marL="742950" lvl="1" indent="-285750" fontAlgn="base">
              <a:spcBef>
                <a:spcPct val="20000"/>
              </a:spcBef>
              <a:spcAft>
                <a:spcPct val="0"/>
              </a:spcAft>
              <a:buClr>
                <a:srgbClr val="FF0000"/>
              </a:buClr>
              <a:buSzPct val="55000"/>
              <a:buFont typeface="Wingdings" panose="05000000000000000000" pitchFamily="2" charset="2"/>
              <a:buChar char="n"/>
            </a:pPr>
            <a:r>
              <a:rPr lang="en-US" altLang="en-US" sz="2800" kern="0" dirty="0">
                <a:solidFill>
                  <a:srgbClr val="000000"/>
                </a:solidFill>
                <a:latin typeface="Times"/>
              </a:rPr>
              <a:t>Competitors processes</a:t>
            </a:r>
          </a:p>
          <a:p>
            <a:pPr lvl="2" fontAlgn="base">
              <a:spcBef>
                <a:spcPct val="20000"/>
              </a:spcBef>
              <a:spcAft>
                <a:spcPct val="0"/>
              </a:spcAft>
              <a:buClr>
                <a:srgbClr val="3333CC"/>
              </a:buClr>
              <a:buSzPct val="50000"/>
              <a:buFont typeface="Wingdings" panose="05000000000000000000" pitchFamily="2" charset="2"/>
              <a:buChar char="n"/>
            </a:pPr>
            <a:r>
              <a:rPr lang="en-US" altLang="en-US" sz="2800" b="1" kern="0" dirty="0">
                <a:solidFill>
                  <a:srgbClr val="C00000"/>
                </a:solidFill>
                <a:latin typeface="Times"/>
              </a:rPr>
              <a:t>Benchmarking</a:t>
            </a:r>
            <a:r>
              <a:rPr lang="en-US" altLang="en-US" sz="2800" kern="0" dirty="0">
                <a:solidFill>
                  <a:srgbClr val="000000"/>
                </a:solidFill>
                <a:latin typeface="Times"/>
              </a:rPr>
              <a:t> </a:t>
            </a:r>
            <a:r>
              <a:rPr lang="en-US" altLang="en-US" sz="2800" b="1" kern="0" dirty="0">
                <a:solidFill>
                  <a:srgbClr val="000000"/>
                </a:solidFill>
                <a:latin typeface="Times"/>
              </a:rPr>
              <a:t>– </a:t>
            </a:r>
            <a:r>
              <a:rPr lang="en-US" altLang="en-US" sz="2800" kern="0" dirty="0">
                <a:solidFill>
                  <a:srgbClr val="000000"/>
                </a:solidFill>
                <a:latin typeface="Times"/>
              </a:rPr>
              <a:t>A search for best practices and an understanding of how they are achieved in efforts to determine how well an organization is doing and to learn ways to become even better.</a:t>
            </a:r>
          </a:p>
        </p:txBody>
      </p:sp>
      <p:pic>
        <p:nvPicPr>
          <p:cNvPr id="2" name="Graphic 21">
            <a:extLst>
              <a:ext uri="{FF2B5EF4-FFF2-40B4-BE49-F238E27FC236}">
                <a16:creationId xmlns:a16="http://schemas.microsoft.com/office/drawing/2014/main" id="{7F160000-10FA-7C4D-1DE1-9C0DF1C5A23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6B25B462-DF9A-3FE1-C4F4-747E57BF00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503357C5-758A-1C56-9C39-4572ECBA2F97}"/>
              </a:ext>
            </a:extLst>
          </p:cNvPr>
          <p:cNvSpPr/>
          <p:nvPr/>
        </p:nvSpPr>
        <p:spPr>
          <a:xfrm rot="16200000" flipV="1">
            <a:off x="-1693104" y="3151945"/>
            <a:ext cx="5222875" cy="142723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5303842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7" name="Rectangle 3"/>
          <p:cNvSpPr>
            <a:spLocks noGrp="1" noChangeArrowheads="1"/>
          </p:cNvSpPr>
          <p:nvPr>
            <p:ph type="body" idx="1"/>
          </p:nvPr>
        </p:nvSpPr>
        <p:spPr>
          <a:xfrm>
            <a:off x="1951630" y="1370014"/>
            <a:ext cx="9386930" cy="5146675"/>
          </a:xfrm>
        </p:spPr>
        <p:txBody>
          <a:bodyPr>
            <a:noAutofit/>
          </a:bodyPr>
          <a:lstStyle/>
          <a:p>
            <a:pPr marL="342900" lvl="0" indent="-342900"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000" b="1" kern="0" dirty="0">
                <a:solidFill>
                  <a:srgbClr val="C00000"/>
                </a:solidFill>
                <a:latin typeface="Times"/>
              </a:rPr>
              <a:t>Purchasing director</a:t>
            </a:r>
            <a:r>
              <a:rPr lang="en-US" altLang="en-US" sz="3000" kern="0" dirty="0">
                <a:solidFill>
                  <a:srgbClr val="C00000"/>
                </a:solidFill>
                <a:latin typeface="Times"/>
              </a:rPr>
              <a:t> </a:t>
            </a:r>
            <a:r>
              <a:rPr lang="en-US" altLang="en-US" sz="3000" kern="0" dirty="0">
                <a:solidFill>
                  <a:srgbClr val="000000"/>
                </a:solidFill>
                <a:latin typeface="Times"/>
              </a:rPr>
              <a:t>– The top-level manager in a large organization with responsibilities for that organization’s procurement function; also called purchasing manager.</a:t>
            </a:r>
          </a:p>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endParaRPr lang="en-US" altLang="en-US" sz="3000" kern="0" dirty="0">
              <a:solidFill>
                <a:srgbClr val="000000"/>
              </a:solidFill>
              <a:latin typeface="Times"/>
            </a:endParaRPr>
          </a:p>
          <a:p>
            <a:pPr marL="342900" lvl="0" indent="-342900"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000" b="1" kern="0" dirty="0">
                <a:solidFill>
                  <a:srgbClr val="C00000"/>
                </a:solidFill>
                <a:latin typeface="Times"/>
              </a:rPr>
              <a:t>Purchasing agent</a:t>
            </a:r>
            <a:r>
              <a:rPr lang="en-US" altLang="en-US" sz="3000" kern="0" dirty="0">
                <a:solidFill>
                  <a:srgbClr val="C00000"/>
                </a:solidFill>
                <a:latin typeface="Times"/>
              </a:rPr>
              <a:t> </a:t>
            </a:r>
            <a:r>
              <a:rPr lang="en-US" altLang="en-US" sz="3000" kern="0" dirty="0">
                <a:solidFill>
                  <a:srgbClr val="000000"/>
                </a:solidFill>
                <a:latin typeface="Times"/>
              </a:rPr>
              <a:t>– A staff member in a large organization with responsibilities to purchase specific lines of products, services, supplies, or equipment; also called buyer.</a:t>
            </a:r>
          </a:p>
        </p:txBody>
      </p:sp>
      <p:sp>
        <p:nvSpPr>
          <p:cNvPr id="169990" name="Rectangle 6"/>
          <p:cNvSpPr>
            <a:spLocks noGrp="1" noChangeArrowheads="1"/>
          </p:cNvSpPr>
          <p:nvPr>
            <p:ph type="title"/>
          </p:nvPr>
        </p:nvSpPr>
        <p:spPr>
          <a:xfrm>
            <a:off x="1631951" y="249240"/>
            <a:ext cx="8294247" cy="743538"/>
          </a:xfrm>
          <a:noFill/>
          <a:ln/>
        </p:spPr>
        <p:txBody>
          <a:bodyPr>
            <a:norm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Roles of Procurement Team Members</a:t>
            </a:r>
            <a:endParaRPr lang="en-GB" altLang="en-US" sz="3600"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20BDB79E-660E-B6F7-2AF9-E09591C15DC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610ED977-FA23-7519-DFC2-3D22684C50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5533C1FF-2396-C8BB-1CE1-C3BD284D681A}"/>
              </a:ext>
            </a:extLst>
          </p:cNvPr>
          <p:cNvSpPr/>
          <p:nvPr/>
        </p:nvSpPr>
        <p:spPr>
          <a:xfrm rot="16200000" flipV="1">
            <a:off x="-1613804" y="3101383"/>
            <a:ext cx="5146677" cy="168393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7891567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9" name="Rectangle 3"/>
          <p:cNvSpPr>
            <a:spLocks noGrp="1" noChangeArrowheads="1"/>
          </p:cNvSpPr>
          <p:nvPr>
            <p:ph type="body" idx="1"/>
          </p:nvPr>
        </p:nvSpPr>
        <p:spPr>
          <a:xfrm>
            <a:off x="1818865" y="1377641"/>
            <a:ext cx="9116704" cy="5268912"/>
          </a:xfrm>
        </p:spPr>
        <p:txBody>
          <a:bodyPr>
            <a:noAutofit/>
          </a:bodyPr>
          <a:lstStyle/>
          <a:p>
            <a:pPr marL="342900" lvl="0" indent="-342900"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000" b="1" kern="0" dirty="0">
                <a:solidFill>
                  <a:srgbClr val="C00000"/>
                </a:solidFill>
                <a:latin typeface="Times"/>
              </a:rPr>
              <a:t>Purchasing system (centralized)</a:t>
            </a:r>
            <a:r>
              <a:rPr lang="en-US" altLang="en-US" sz="3000" kern="0" dirty="0">
                <a:solidFill>
                  <a:srgbClr val="C00000"/>
                </a:solidFill>
                <a:latin typeface="Times"/>
              </a:rPr>
              <a:t> </a:t>
            </a:r>
            <a:r>
              <a:rPr lang="en-US" altLang="en-US" sz="3000" kern="0" dirty="0">
                <a:solidFill>
                  <a:srgbClr val="000000"/>
                </a:solidFill>
                <a:latin typeface="Times"/>
              </a:rPr>
              <a:t>– A purchasing system in which all (or most) purchases are made by the designated purchasing agent for the entire organization.</a:t>
            </a:r>
          </a:p>
          <a:p>
            <a:pPr marL="342900" lvl="0" indent="-342900" fontAlgn="base">
              <a:lnSpc>
                <a:spcPct val="100000"/>
              </a:lnSpc>
              <a:spcBef>
                <a:spcPct val="20000"/>
              </a:spcBef>
              <a:spcAft>
                <a:spcPct val="0"/>
              </a:spcAft>
              <a:buClr>
                <a:srgbClr val="3333CC"/>
              </a:buClr>
              <a:buSzPct val="60000"/>
              <a:buFont typeface="Wingdings" panose="05000000000000000000" pitchFamily="2" charset="2"/>
              <a:buChar char="n"/>
            </a:pPr>
            <a:endParaRPr lang="en-US" altLang="en-US" sz="3000" kern="0" dirty="0">
              <a:solidFill>
                <a:srgbClr val="000000"/>
              </a:solidFill>
              <a:latin typeface="Times"/>
            </a:endParaRPr>
          </a:p>
          <a:p>
            <a:pPr marL="342900" lvl="0" indent="-342900" fontAlgn="base">
              <a:lnSpc>
                <a:spcPct val="100000"/>
              </a:lnSpc>
              <a:spcBef>
                <a:spcPct val="20000"/>
              </a:spcBef>
              <a:spcAft>
                <a:spcPct val="0"/>
              </a:spcAft>
              <a:buClr>
                <a:srgbClr val="3333CC"/>
              </a:buClr>
              <a:buSzPct val="60000"/>
              <a:buFont typeface="Wingdings" panose="05000000000000000000" pitchFamily="2" charset="2"/>
              <a:buChar char="n"/>
            </a:pPr>
            <a:endParaRPr lang="en-US" altLang="en-US" sz="3000" kern="0" dirty="0">
              <a:solidFill>
                <a:srgbClr val="000000"/>
              </a:solidFill>
              <a:latin typeface="Times"/>
            </a:endParaRPr>
          </a:p>
          <a:p>
            <a:pPr marL="342900" lvl="0" indent="-342900"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000" b="1" kern="0" dirty="0">
                <a:solidFill>
                  <a:srgbClr val="C00000"/>
                </a:solidFill>
                <a:latin typeface="Times"/>
              </a:rPr>
              <a:t>Purchasing system (decentralized) </a:t>
            </a:r>
            <a:r>
              <a:rPr lang="en-US" altLang="en-US" sz="3000" kern="0" dirty="0">
                <a:solidFill>
                  <a:srgbClr val="000000"/>
                </a:solidFill>
                <a:latin typeface="Times"/>
              </a:rPr>
              <a:t>– A purchasing system in which all (or most) purchases needed by a department are made by Department heads or someone within their department who is designated to do so.</a:t>
            </a:r>
          </a:p>
        </p:txBody>
      </p:sp>
      <p:sp>
        <p:nvSpPr>
          <p:cNvPr id="157702" name="Rectangle 6"/>
          <p:cNvSpPr>
            <a:spLocks noGrp="1" noChangeArrowheads="1"/>
          </p:cNvSpPr>
          <p:nvPr>
            <p:ph type="title"/>
          </p:nvPr>
        </p:nvSpPr>
        <p:spPr>
          <a:xfrm>
            <a:off x="1521803" y="129657"/>
            <a:ext cx="8261196" cy="1006475"/>
          </a:xfrm>
          <a:noFill/>
          <a:ln/>
        </p:spPr>
        <p:txBody>
          <a:bodyPr>
            <a:norm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Roles of Procurement Team Members</a:t>
            </a:r>
            <a:endParaRPr lang="en-GB" altLang="en-US" sz="3600"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886D4426-C3C7-5F0D-E31B-7B44C3EF34A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9525082F-50AF-3EFE-B6DC-070D2E32CD50}"/>
              </a:ext>
            </a:extLst>
          </p:cNvPr>
          <p:cNvSpPr txBox="1"/>
          <p:nvPr/>
        </p:nvSpPr>
        <p:spPr>
          <a:xfrm>
            <a:off x="9264625" y="637430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2BAD9EB4-E0F3-155C-8244-63488FF43683}"/>
              </a:ext>
            </a:extLst>
          </p:cNvPr>
          <p:cNvSpPr/>
          <p:nvPr/>
        </p:nvSpPr>
        <p:spPr>
          <a:xfrm rot="16200000" flipV="1">
            <a:off x="-1503300" y="3354449"/>
            <a:ext cx="4955208" cy="13152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078560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a:xfrm>
            <a:off x="1722056" y="293943"/>
            <a:ext cx="8382000" cy="641350"/>
          </a:xfrm>
        </p:spPr>
        <p:txBody>
          <a:bodyPr>
            <a:normAutofit/>
          </a:bodyPr>
          <a:lstStyle/>
          <a:p>
            <a:pPr algn="ctr"/>
            <a:r>
              <a:rPr lang="en-US" altLang="en-US" sz="3600" b="1" dirty="0">
                <a:solidFill>
                  <a:srgbClr val="00B4F8"/>
                </a:solidFill>
                <a:latin typeface="Times New Roman" panose="02020603050405020304" pitchFamily="18" charset="0"/>
                <a:cs typeface="Times New Roman" panose="02020603050405020304" pitchFamily="18" charset="0"/>
              </a:rPr>
              <a:t>Roles of Procurement Team Members</a:t>
            </a:r>
            <a:endParaRPr lang="en-GB" altLang="en-US" sz="3600" b="1" dirty="0">
              <a:solidFill>
                <a:srgbClr val="00B4F8"/>
              </a:solidFill>
              <a:latin typeface="Times New Roman" panose="02020603050405020304" pitchFamily="18" charset="0"/>
              <a:cs typeface="Times New Roman" panose="02020603050405020304" pitchFamily="18" charset="0"/>
            </a:endParaRPr>
          </a:p>
        </p:txBody>
      </p:sp>
      <p:sp>
        <p:nvSpPr>
          <p:cNvPr id="164867" name="Rectangle 3"/>
          <p:cNvSpPr>
            <a:spLocks noGrp="1" noChangeArrowheads="1"/>
          </p:cNvSpPr>
          <p:nvPr>
            <p:ph type="body" idx="1"/>
          </p:nvPr>
        </p:nvSpPr>
        <p:spPr>
          <a:xfrm>
            <a:off x="2028800" y="1497031"/>
            <a:ext cx="9012239" cy="3913187"/>
          </a:xfrm>
        </p:spPr>
        <p:txBody>
          <a:bodyPr>
            <a:noAutofit/>
          </a:bodyPr>
          <a:lstStyle/>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000" b="1" kern="0" dirty="0">
                <a:solidFill>
                  <a:srgbClr val="C00000"/>
                </a:solidFill>
                <a:latin typeface="Times"/>
              </a:rPr>
              <a:t>Staff positions</a:t>
            </a:r>
            <a:r>
              <a:rPr lang="en-US" altLang="en-US" sz="3000" kern="0" dirty="0">
                <a:solidFill>
                  <a:srgbClr val="C00000"/>
                </a:solidFill>
                <a:latin typeface="Times"/>
              </a:rPr>
              <a:t> </a:t>
            </a:r>
            <a:r>
              <a:rPr lang="en-US" altLang="en-US" sz="3000" kern="0" dirty="0">
                <a:solidFill>
                  <a:srgbClr val="000000"/>
                </a:solidFill>
                <a:latin typeface="Times"/>
              </a:rPr>
              <a:t>– Organizational roles (positions) occupied by technical, advisory specialists such as purchasing agents who provide advice to, but who do not make decisions for, those in the chain of command.</a:t>
            </a:r>
          </a:p>
          <a:p>
            <a:pPr marL="342900" lvl="0" indent="-342900" algn="just" fontAlgn="base">
              <a:spcBef>
                <a:spcPct val="20000"/>
              </a:spcBef>
              <a:spcAft>
                <a:spcPct val="0"/>
              </a:spcAft>
              <a:buClr>
                <a:srgbClr val="3333CC"/>
              </a:buClr>
              <a:buSzPct val="60000"/>
              <a:buFont typeface="Wingdings" panose="05000000000000000000" pitchFamily="2" charset="2"/>
              <a:buChar char="n"/>
            </a:pPr>
            <a:endParaRPr lang="en-US" altLang="en-US" sz="3000" kern="0" dirty="0">
              <a:solidFill>
                <a:srgbClr val="000000"/>
              </a:solidFill>
              <a:latin typeface="Times"/>
            </a:endParaRPr>
          </a:p>
          <a:p>
            <a:pPr marL="342900" lvl="0" indent="-342900" algn="just" fontAlgn="base">
              <a:spcBef>
                <a:spcPct val="20000"/>
              </a:spcBef>
              <a:spcAft>
                <a:spcPct val="0"/>
              </a:spcAft>
              <a:buClr>
                <a:srgbClr val="3333CC"/>
              </a:buClr>
              <a:buSzPct val="60000"/>
              <a:buFont typeface="Wingdings" panose="05000000000000000000" pitchFamily="2" charset="2"/>
              <a:buChar char="n"/>
            </a:pPr>
            <a:endParaRPr lang="en-US" altLang="en-US" sz="3000" kern="0" dirty="0">
              <a:solidFill>
                <a:srgbClr val="000000"/>
              </a:solidFill>
              <a:latin typeface="Times"/>
            </a:endParaRP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000" b="1" kern="0" dirty="0">
                <a:solidFill>
                  <a:srgbClr val="C00000"/>
                </a:solidFill>
                <a:latin typeface="Times"/>
              </a:rPr>
              <a:t>Line positions</a:t>
            </a:r>
            <a:r>
              <a:rPr lang="en-US" altLang="en-US" sz="3000" kern="0" dirty="0">
                <a:solidFill>
                  <a:srgbClr val="C00000"/>
                </a:solidFill>
                <a:latin typeface="Times"/>
              </a:rPr>
              <a:t> </a:t>
            </a:r>
            <a:r>
              <a:rPr lang="en-US" altLang="en-US" sz="3000" kern="0" dirty="0">
                <a:solidFill>
                  <a:srgbClr val="000000"/>
                </a:solidFill>
                <a:latin typeface="Times"/>
              </a:rPr>
              <a:t>– Organizational roles (positions) occupied by decision-makers in the chain of command.  Line decision-makers have authority that flows from one level of management to the next.</a:t>
            </a:r>
          </a:p>
        </p:txBody>
      </p:sp>
      <p:pic>
        <p:nvPicPr>
          <p:cNvPr id="2" name="Graphic 21">
            <a:extLst>
              <a:ext uri="{FF2B5EF4-FFF2-40B4-BE49-F238E27FC236}">
                <a16:creationId xmlns:a16="http://schemas.microsoft.com/office/drawing/2014/main" id="{B77711CA-2E6A-9360-F532-01CEB00FC0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7F96524-0A4D-BAC2-3B7F-9D14CED009D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Parallelogram 13">
            <a:extLst>
              <a:ext uri="{FF2B5EF4-FFF2-40B4-BE49-F238E27FC236}">
                <a16:creationId xmlns:a16="http://schemas.microsoft.com/office/drawing/2014/main" id="{A20EC8EC-1D87-D23A-E8D0-0952F496B690}"/>
              </a:ext>
            </a:extLst>
          </p:cNvPr>
          <p:cNvSpPr/>
          <p:nvPr/>
        </p:nvSpPr>
        <p:spPr>
          <a:xfrm rot="16200000" flipV="1">
            <a:off x="-1160641" y="2965700"/>
            <a:ext cx="4658109" cy="172077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889161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noChangeArrowheads="1"/>
          </p:cNvSpPr>
          <p:nvPr>
            <p:ph type="body" idx="1"/>
          </p:nvPr>
        </p:nvSpPr>
        <p:spPr>
          <a:xfrm>
            <a:off x="1698171" y="1328000"/>
            <a:ext cx="10071463" cy="5189538"/>
          </a:xfrm>
        </p:spPr>
        <p:txBody>
          <a:bodyPr>
            <a:noAutofit/>
          </a:bodyPr>
          <a:lstStyle/>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000" b="1" kern="0" dirty="0">
                <a:solidFill>
                  <a:srgbClr val="C00000"/>
                </a:solidFill>
                <a:latin typeface="Times"/>
              </a:rPr>
              <a:t>Issue (product)</a:t>
            </a:r>
            <a:r>
              <a:rPr lang="en-US" altLang="en-US" sz="3000" kern="0" dirty="0">
                <a:solidFill>
                  <a:srgbClr val="C00000"/>
                </a:solidFill>
                <a:latin typeface="Times"/>
              </a:rPr>
              <a:t> </a:t>
            </a:r>
            <a:r>
              <a:rPr lang="en-US" altLang="en-US" sz="3000" kern="0" dirty="0">
                <a:solidFill>
                  <a:srgbClr val="000000"/>
                </a:solidFill>
                <a:latin typeface="Times"/>
              </a:rPr>
              <a:t>– The task of transferring products from storage areas to user departments in quantities that enable user personnel to meet production needs.</a:t>
            </a: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000" b="1" kern="0" dirty="0">
                <a:solidFill>
                  <a:srgbClr val="C00000"/>
                </a:solidFill>
                <a:latin typeface="Times"/>
              </a:rPr>
              <a:t>Delivery invoice</a:t>
            </a:r>
            <a:r>
              <a:rPr lang="en-US" altLang="en-US" sz="3000" kern="0" dirty="0">
                <a:solidFill>
                  <a:srgbClr val="C00000"/>
                </a:solidFill>
                <a:latin typeface="Times"/>
              </a:rPr>
              <a:t> </a:t>
            </a:r>
            <a:r>
              <a:rPr lang="en-US" altLang="en-US" sz="3000" kern="0" dirty="0">
                <a:solidFill>
                  <a:srgbClr val="000000"/>
                </a:solidFill>
                <a:latin typeface="Times"/>
              </a:rPr>
              <a:t>– A document signed by an authorized representative of the organization’s operation when products are delivered to transfer product ownership to the property.  The delivery invoice is the source of supplier charges to the property.</a:t>
            </a: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000" b="1" kern="0" dirty="0">
                <a:solidFill>
                  <a:srgbClr val="C00000"/>
                </a:solidFill>
                <a:latin typeface="Times"/>
              </a:rPr>
              <a:t>Purchase order</a:t>
            </a:r>
            <a:r>
              <a:rPr lang="en-US" altLang="en-US" sz="3000" kern="0" dirty="0">
                <a:solidFill>
                  <a:srgbClr val="C00000"/>
                </a:solidFill>
                <a:latin typeface="Times"/>
              </a:rPr>
              <a:t> </a:t>
            </a:r>
            <a:r>
              <a:rPr lang="en-US" altLang="en-US" sz="3000" kern="0" dirty="0">
                <a:solidFill>
                  <a:srgbClr val="000000"/>
                </a:solidFill>
                <a:latin typeface="Times"/>
              </a:rPr>
              <a:t>– A document used by the organization’s operation to solicit prices from suppliers, and to inform the appropriate supplier that a shipment should be delivered.</a:t>
            </a:r>
          </a:p>
        </p:txBody>
      </p:sp>
      <p:sp>
        <p:nvSpPr>
          <p:cNvPr id="119815" name="Rectangle 7"/>
          <p:cNvSpPr>
            <a:spLocks noGrp="1" noChangeArrowheads="1"/>
          </p:cNvSpPr>
          <p:nvPr>
            <p:ph type="title"/>
          </p:nvPr>
        </p:nvSpPr>
        <p:spPr>
          <a:xfrm>
            <a:off x="1319349" y="277285"/>
            <a:ext cx="8662851" cy="64135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Autofit/>
          </a:bodyPr>
          <a:lstStyle/>
          <a:p>
            <a:pPr algn="ctr"/>
            <a:r>
              <a:rPr lang="en-GB" altLang="en-US" sz="3600" b="1" dirty="0">
                <a:solidFill>
                  <a:srgbClr val="00B4F8"/>
                </a:solidFill>
              </a:rPr>
              <a:t>Roles of Procurement Team Members</a:t>
            </a:r>
          </a:p>
        </p:txBody>
      </p:sp>
      <p:pic>
        <p:nvPicPr>
          <p:cNvPr id="2" name="Graphic 21">
            <a:extLst>
              <a:ext uri="{FF2B5EF4-FFF2-40B4-BE49-F238E27FC236}">
                <a16:creationId xmlns:a16="http://schemas.microsoft.com/office/drawing/2014/main" id="{45B0D434-B859-177F-C0EE-E7F2FAD1D5E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9CA27231-F162-99A5-A00C-1E6CB1551A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77D11F97-351D-DC8A-D7EA-26040BC6045F}"/>
              </a:ext>
            </a:extLst>
          </p:cNvPr>
          <p:cNvSpPr/>
          <p:nvPr/>
        </p:nvSpPr>
        <p:spPr>
          <a:xfrm rot="16200000" flipV="1">
            <a:off x="-1365544" y="3134803"/>
            <a:ext cx="4606997" cy="132448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4537585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noChangeArrowheads="1"/>
          </p:cNvSpPr>
          <p:nvPr>
            <p:ph type="body" idx="1"/>
          </p:nvPr>
        </p:nvSpPr>
        <p:spPr>
          <a:xfrm>
            <a:off x="2090057" y="1444625"/>
            <a:ext cx="8845512" cy="4911725"/>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Autofit/>
          </a:bodyPr>
          <a:lstStyle/>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200" b="1" kern="0" dirty="0">
                <a:solidFill>
                  <a:srgbClr val="C00000"/>
                </a:solidFill>
                <a:latin typeface="Times"/>
              </a:rPr>
              <a:t>Phase 1</a:t>
            </a:r>
            <a:r>
              <a:rPr lang="en-US" altLang="en-US" sz="3200" kern="0" dirty="0">
                <a:solidFill>
                  <a:srgbClr val="000000"/>
                </a:solidFill>
                <a:latin typeface="Times"/>
              </a:rPr>
              <a:t>: Price-Conscious Purchasing</a:t>
            </a:r>
          </a:p>
          <a:p>
            <a:pPr marL="0" lvl="0" indent="0" fontAlgn="base">
              <a:spcBef>
                <a:spcPct val="20000"/>
              </a:spcBef>
              <a:spcAft>
                <a:spcPct val="0"/>
              </a:spcAft>
              <a:buClr>
                <a:srgbClr val="3333CC"/>
              </a:buClr>
              <a:buSzPct val="60000"/>
              <a:buNone/>
            </a:pPr>
            <a:endParaRPr lang="en-US" altLang="en-US" sz="3200" kern="0" dirty="0">
              <a:solidFill>
                <a:srgbClr val="000000"/>
              </a:solidFill>
              <a:latin typeface="Times"/>
            </a:endParaRP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200" b="1" kern="0" dirty="0">
                <a:solidFill>
                  <a:srgbClr val="C00000"/>
                </a:solidFill>
                <a:latin typeface="Times"/>
              </a:rPr>
              <a:t>Phase 2</a:t>
            </a:r>
            <a:r>
              <a:rPr lang="en-US" altLang="en-US" sz="3200" kern="0" dirty="0">
                <a:solidFill>
                  <a:srgbClr val="000000"/>
                </a:solidFill>
                <a:latin typeface="Times"/>
              </a:rPr>
              <a:t>: Price and Quality Purchasing</a:t>
            </a:r>
          </a:p>
          <a:p>
            <a:pPr marL="0" lvl="0" indent="0" fontAlgn="base">
              <a:spcBef>
                <a:spcPct val="20000"/>
              </a:spcBef>
              <a:spcAft>
                <a:spcPct val="0"/>
              </a:spcAft>
              <a:buClr>
                <a:srgbClr val="3333CC"/>
              </a:buClr>
              <a:buSzPct val="60000"/>
              <a:buNone/>
            </a:pPr>
            <a:endParaRPr lang="en-US" altLang="en-US" sz="3200" kern="0" dirty="0">
              <a:solidFill>
                <a:srgbClr val="000000"/>
              </a:solidFill>
              <a:latin typeface="Times"/>
            </a:endParaRP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200" b="1" kern="0" dirty="0">
                <a:solidFill>
                  <a:srgbClr val="C00000"/>
                </a:solidFill>
                <a:latin typeface="Times"/>
              </a:rPr>
              <a:t>Phase 3</a:t>
            </a:r>
            <a:r>
              <a:rPr lang="en-US" altLang="en-US" sz="3200" kern="0" dirty="0">
                <a:solidFill>
                  <a:srgbClr val="000000"/>
                </a:solidFill>
                <a:latin typeface="Times"/>
              </a:rPr>
              <a:t>: Purchaser-Supplier “Partnerships”</a:t>
            </a:r>
          </a:p>
          <a:p>
            <a:pPr marL="0" lvl="0" indent="0" fontAlgn="base">
              <a:spcBef>
                <a:spcPct val="20000"/>
              </a:spcBef>
              <a:spcAft>
                <a:spcPct val="0"/>
              </a:spcAft>
              <a:buClr>
                <a:srgbClr val="3333CC"/>
              </a:buClr>
              <a:buSzPct val="60000"/>
              <a:buNone/>
            </a:pPr>
            <a:endParaRPr lang="en-US" altLang="en-US" sz="3200" kern="0" dirty="0">
              <a:solidFill>
                <a:srgbClr val="000000"/>
              </a:solidFill>
              <a:latin typeface="Times"/>
            </a:endParaRP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sz="3200" b="1" kern="0" dirty="0">
                <a:solidFill>
                  <a:srgbClr val="C00000"/>
                </a:solidFill>
                <a:latin typeface="Times"/>
              </a:rPr>
              <a:t>Phase 4</a:t>
            </a:r>
            <a:r>
              <a:rPr lang="en-US" altLang="en-US" sz="3200" kern="0" dirty="0">
                <a:solidFill>
                  <a:srgbClr val="000000"/>
                </a:solidFill>
                <a:latin typeface="Times"/>
              </a:rPr>
              <a:t>: Integrative Procurement</a:t>
            </a:r>
            <a:endParaRPr lang="en-US" altLang="en-US" sz="3200" b="1" kern="0" dirty="0">
              <a:solidFill>
                <a:srgbClr val="000000"/>
              </a:solidFill>
              <a:latin typeface="Times"/>
            </a:endParaRPr>
          </a:p>
        </p:txBody>
      </p:sp>
      <p:sp>
        <p:nvSpPr>
          <p:cNvPr id="82950" name="Rectangle 6"/>
          <p:cNvSpPr>
            <a:spLocks noGrp="1" noChangeArrowheads="1"/>
          </p:cNvSpPr>
          <p:nvPr>
            <p:ph type="title"/>
          </p:nvPr>
        </p:nvSpPr>
        <p:spPr>
          <a:xfrm>
            <a:off x="1903413" y="269875"/>
            <a:ext cx="8382000" cy="64135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Autofit/>
          </a:bodyPr>
          <a:lstStyle/>
          <a:p>
            <a:pPr algn="ctr"/>
            <a:r>
              <a:rPr lang="en-GB" altLang="en-US" sz="3600" b="1" dirty="0">
                <a:solidFill>
                  <a:srgbClr val="00B4F8"/>
                </a:solidFill>
              </a:rPr>
              <a:t>Evolution of Procurement Systems</a:t>
            </a:r>
          </a:p>
        </p:txBody>
      </p:sp>
      <p:pic>
        <p:nvPicPr>
          <p:cNvPr id="2" name="Graphic 21">
            <a:extLst>
              <a:ext uri="{FF2B5EF4-FFF2-40B4-BE49-F238E27FC236}">
                <a16:creationId xmlns:a16="http://schemas.microsoft.com/office/drawing/2014/main" id="{5041ED92-0949-F7DB-B473-88CFECA9D1B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B15F324A-7C50-1D6E-6463-F1A41914D5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155A0969-EA3B-6D2E-C59C-095C47B6D2B1}"/>
              </a:ext>
            </a:extLst>
          </p:cNvPr>
          <p:cNvSpPr/>
          <p:nvPr/>
        </p:nvSpPr>
        <p:spPr>
          <a:xfrm rot="16200000" flipV="1">
            <a:off x="-1314269" y="2896515"/>
            <a:ext cx="4739421" cy="169594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4119101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5" name="Rectangle 5"/>
          <p:cNvSpPr>
            <a:spLocks noGrp="1" noChangeArrowheads="1"/>
          </p:cNvSpPr>
          <p:nvPr>
            <p:ph type="body" idx="1"/>
          </p:nvPr>
        </p:nvSpPr>
        <p:spPr>
          <a:xfrm>
            <a:off x="1903412" y="1346218"/>
            <a:ext cx="9043261" cy="4822825"/>
          </a:xfrm>
          <a:noFill/>
        </p:spPr>
        <p:txBody>
          <a:bodyPr>
            <a:noAutofit/>
          </a:bodyPr>
          <a:lstStyle/>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200" b="1" kern="0" dirty="0">
                <a:solidFill>
                  <a:srgbClr val="C00000"/>
                </a:solidFill>
                <a:latin typeface="Times"/>
              </a:rPr>
              <a:t>Speculative purchasing</a:t>
            </a:r>
            <a:r>
              <a:rPr lang="en-US" altLang="en-US" sz="3200" kern="0" dirty="0">
                <a:solidFill>
                  <a:srgbClr val="C00000"/>
                </a:solidFill>
                <a:latin typeface="Times"/>
              </a:rPr>
              <a:t> </a:t>
            </a:r>
            <a:r>
              <a:rPr lang="en-US" altLang="en-US" sz="3200" kern="0" dirty="0">
                <a:solidFill>
                  <a:srgbClr val="000000"/>
                </a:solidFill>
                <a:latin typeface="Times"/>
              </a:rPr>
              <a:t>– The act of making decisions about the quantities of products to purchase based upon forecasted future prices.  </a:t>
            </a:r>
          </a:p>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200" kern="0" dirty="0">
                <a:solidFill>
                  <a:srgbClr val="000000"/>
                </a:solidFill>
                <a:latin typeface="Times"/>
              </a:rPr>
              <a:t>If prices are judged to be increasing, larger quantities of items may be ordered.  </a:t>
            </a:r>
          </a:p>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200" kern="0" dirty="0">
                <a:solidFill>
                  <a:srgbClr val="000000"/>
                </a:solidFill>
                <a:latin typeface="Times"/>
              </a:rPr>
              <a:t>Conversely, if prices are judged to be decreasing, smaller quantities with more frequent deliveries may be purchased. </a:t>
            </a:r>
          </a:p>
        </p:txBody>
      </p:sp>
      <p:sp>
        <p:nvSpPr>
          <p:cNvPr id="122887" name="Rectangle 7"/>
          <p:cNvSpPr>
            <a:spLocks noGrp="1" noChangeArrowheads="1"/>
          </p:cNvSpPr>
          <p:nvPr>
            <p:ph type="title"/>
          </p:nvPr>
        </p:nvSpPr>
        <p:spPr>
          <a:xfrm>
            <a:off x="1903413" y="269875"/>
            <a:ext cx="8382000" cy="64135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Autofit/>
          </a:bodyPr>
          <a:lstStyle/>
          <a:p>
            <a:pPr algn="ctr"/>
            <a:r>
              <a:rPr lang="en-GB" altLang="en-US" sz="3600" b="1" dirty="0">
                <a:solidFill>
                  <a:srgbClr val="00B4F8"/>
                </a:solidFill>
                <a:latin typeface="Times New Roman" panose="02020603050405020304" pitchFamily="18" charset="0"/>
                <a:cs typeface="Times New Roman" panose="02020603050405020304" pitchFamily="18" charset="0"/>
              </a:rPr>
              <a:t>Evolution of Procurement Systems</a:t>
            </a:r>
          </a:p>
        </p:txBody>
      </p:sp>
      <p:pic>
        <p:nvPicPr>
          <p:cNvPr id="2" name="Graphic 21">
            <a:extLst>
              <a:ext uri="{FF2B5EF4-FFF2-40B4-BE49-F238E27FC236}">
                <a16:creationId xmlns:a16="http://schemas.microsoft.com/office/drawing/2014/main" id="{F01A52C9-3830-0592-101E-02E97F8175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A0703071-2D09-870C-B2EA-440B64A16F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A02FE70B-CF04-24B6-E58F-CA75A5D00CAF}"/>
              </a:ext>
            </a:extLst>
          </p:cNvPr>
          <p:cNvSpPr/>
          <p:nvPr/>
        </p:nvSpPr>
        <p:spPr>
          <a:xfrm rot="16200000" flipV="1">
            <a:off x="-1412339" y="2976879"/>
            <a:ext cx="4962856" cy="166864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6422547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noChangeArrowheads="1"/>
          </p:cNvSpPr>
          <p:nvPr>
            <p:ph type="body" idx="1"/>
          </p:nvPr>
        </p:nvSpPr>
        <p:spPr>
          <a:xfrm>
            <a:off x="1843697" y="1506772"/>
            <a:ext cx="9091872" cy="470535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Autofit/>
          </a:bodyPr>
          <a:lstStyle/>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200" b="1" kern="0" dirty="0">
                <a:solidFill>
                  <a:srgbClr val="C00000"/>
                </a:solidFill>
                <a:latin typeface="Times"/>
              </a:rPr>
              <a:t>Outsourcing</a:t>
            </a:r>
            <a:r>
              <a:rPr lang="en-US" altLang="en-US" sz="3200" kern="0" dirty="0">
                <a:solidFill>
                  <a:srgbClr val="000000"/>
                </a:solidFill>
                <a:latin typeface="Times"/>
              </a:rPr>
              <a:t> – The act of purchasing a product or service from an external provider that could, alternatively, be provided by the organization’s own employees.</a:t>
            </a:r>
          </a:p>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endParaRPr lang="en-US" altLang="en-US" sz="3200" kern="0" dirty="0">
              <a:solidFill>
                <a:srgbClr val="000000"/>
              </a:solidFill>
              <a:latin typeface="Times"/>
            </a:endParaRPr>
          </a:p>
        </p:txBody>
      </p:sp>
      <p:sp>
        <p:nvSpPr>
          <p:cNvPr id="87046" name="Rectangle 6"/>
          <p:cNvSpPr>
            <a:spLocks noGrp="1" noChangeArrowheads="1"/>
          </p:cNvSpPr>
          <p:nvPr>
            <p:ph type="title"/>
          </p:nvPr>
        </p:nvSpPr>
        <p:spPr>
          <a:xfrm>
            <a:off x="1705969" y="277285"/>
            <a:ext cx="8382000" cy="64135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p>
            <a:pPr algn="ctr"/>
            <a:r>
              <a:rPr lang="en-GB" altLang="en-US" sz="3600" b="1" dirty="0">
                <a:solidFill>
                  <a:srgbClr val="00B4F8"/>
                </a:solidFill>
                <a:latin typeface="Times New Roman" panose="02020603050405020304" pitchFamily="18" charset="0"/>
                <a:cs typeface="Times New Roman" panose="02020603050405020304" pitchFamily="18" charset="0"/>
              </a:rPr>
              <a:t>Evolution of Procurement Systems</a:t>
            </a:r>
            <a:endParaRPr lang="en-GB" altLang="en-US"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C65101F1-FBD6-96E6-9925-9851D854498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F423420A-2C61-2848-EB4E-582FECD2CF86}"/>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CCDB2590-052D-B6C6-303E-92734681A9E0}"/>
              </a:ext>
            </a:extLst>
          </p:cNvPr>
          <p:cNvSpPr/>
          <p:nvPr/>
        </p:nvSpPr>
        <p:spPr>
          <a:xfrm rot="16200000" flipV="1">
            <a:off x="-1496690" y="2952243"/>
            <a:ext cx="5071844" cy="160892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7572972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noChangeArrowheads="1"/>
          </p:cNvSpPr>
          <p:nvPr>
            <p:ph type="body" idx="1"/>
          </p:nvPr>
        </p:nvSpPr>
        <p:spPr>
          <a:xfrm>
            <a:off x="1959429" y="1335587"/>
            <a:ext cx="9921396" cy="470535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Autofit/>
          </a:bodyPr>
          <a:lstStyle/>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000" b="1" kern="0" dirty="0">
                <a:solidFill>
                  <a:srgbClr val="C00000"/>
                </a:solidFill>
                <a:latin typeface="Times"/>
              </a:rPr>
              <a:t>Outsourcing</a:t>
            </a:r>
            <a:r>
              <a:rPr lang="en-US" altLang="en-US" sz="3000" kern="0" dirty="0">
                <a:solidFill>
                  <a:srgbClr val="000000"/>
                </a:solidFill>
                <a:latin typeface="Times"/>
              </a:rPr>
              <a:t> –Is a growing practice within the IT industry, and it is important to appreciate the reasons it is adopted:</a:t>
            </a:r>
          </a:p>
          <a:p>
            <a:pPr marL="0" lvl="0" indent="0" algn="just" fontAlgn="base">
              <a:lnSpc>
                <a:spcPct val="100000"/>
              </a:lnSpc>
              <a:spcBef>
                <a:spcPct val="20000"/>
              </a:spcBef>
              <a:spcAft>
                <a:spcPct val="0"/>
              </a:spcAft>
              <a:buClr>
                <a:srgbClr val="3333CC"/>
              </a:buClr>
              <a:buSzPct val="60000"/>
              <a:buNone/>
            </a:pPr>
            <a:endParaRPr lang="en-US" altLang="en-US" sz="3000" kern="0" dirty="0">
              <a:solidFill>
                <a:srgbClr val="000000"/>
              </a:solidFill>
              <a:latin typeface="Times"/>
            </a:endParaRPr>
          </a:p>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000" kern="0" dirty="0">
                <a:solidFill>
                  <a:srgbClr val="000000"/>
                </a:solidFill>
                <a:latin typeface="Times"/>
              </a:rPr>
              <a:t>To reduce both fixed and recurrent costs.</a:t>
            </a:r>
          </a:p>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000" kern="0" dirty="0">
                <a:solidFill>
                  <a:srgbClr val="000000"/>
                </a:solidFill>
                <a:latin typeface="Times"/>
              </a:rPr>
              <a:t>To allow the client organization to focus on its core business.</a:t>
            </a:r>
          </a:p>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000" kern="0" dirty="0">
                <a:solidFill>
                  <a:srgbClr val="000000"/>
                </a:solidFill>
                <a:latin typeface="Times"/>
              </a:rPr>
              <a:t>To access skills and technologies.</a:t>
            </a:r>
          </a:p>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000" kern="0" dirty="0">
                <a:solidFill>
                  <a:srgbClr val="000000"/>
                </a:solidFill>
                <a:latin typeface="Times"/>
              </a:rPr>
              <a:t>To provide flexibility.</a:t>
            </a:r>
          </a:p>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r>
              <a:rPr lang="en-US" altLang="en-US" sz="3000" kern="0" dirty="0">
                <a:solidFill>
                  <a:srgbClr val="000000"/>
                </a:solidFill>
                <a:latin typeface="Times"/>
              </a:rPr>
              <a:t>To increase accountability.</a:t>
            </a:r>
          </a:p>
          <a:p>
            <a:pPr marL="342900" lvl="0" indent="-342900" algn="just" fontAlgn="base">
              <a:lnSpc>
                <a:spcPct val="100000"/>
              </a:lnSpc>
              <a:spcBef>
                <a:spcPct val="20000"/>
              </a:spcBef>
              <a:spcAft>
                <a:spcPct val="0"/>
              </a:spcAft>
              <a:buClr>
                <a:srgbClr val="3333CC"/>
              </a:buClr>
              <a:buSzPct val="60000"/>
              <a:buFont typeface="Wingdings" panose="05000000000000000000" pitchFamily="2" charset="2"/>
              <a:buChar char="n"/>
            </a:pPr>
            <a:endParaRPr lang="en-US" altLang="en-US" sz="3000" kern="0" dirty="0">
              <a:solidFill>
                <a:srgbClr val="000000"/>
              </a:solidFill>
              <a:latin typeface="Times"/>
            </a:endParaRPr>
          </a:p>
        </p:txBody>
      </p:sp>
      <p:sp>
        <p:nvSpPr>
          <p:cNvPr id="87046" name="Rectangle 6"/>
          <p:cNvSpPr>
            <a:spLocks noGrp="1" noChangeArrowheads="1"/>
          </p:cNvSpPr>
          <p:nvPr>
            <p:ph type="title"/>
          </p:nvPr>
        </p:nvSpPr>
        <p:spPr>
          <a:xfrm>
            <a:off x="1705969" y="277285"/>
            <a:ext cx="8382000" cy="64135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p>
            <a:pPr algn="ctr"/>
            <a:r>
              <a:rPr lang="en-GB" altLang="en-US" sz="3600" b="1" dirty="0">
                <a:solidFill>
                  <a:srgbClr val="00B4F8"/>
                </a:solidFill>
                <a:latin typeface="Times New Roman" panose="02020603050405020304" pitchFamily="18" charset="0"/>
                <a:cs typeface="Times New Roman" panose="02020603050405020304" pitchFamily="18" charset="0"/>
              </a:rPr>
              <a:t>Evolution of Procurement Systems</a:t>
            </a:r>
            <a:endParaRPr lang="en-GB" altLang="en-US" b="1" dirty="0">
              <a:solidFill>
                <a:srgbClr val="00B4F8"/>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C65101F1-FBD6-96E6-9925-9851D854498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F423420A-2C61-2848-EB4E-582FECD2CF86}"/>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4" name="Parallelogram 13">
            <a:extLst>
              <a:ext uri="{FF2B5EF4-FFF2-40B4-BE49-F238E27FC236}">
                <a16:creationId xmlns:a16="http://schemas.microsoft.com/office/drawing/2014/main" id="{CCDB2590-052D-B6C6-303E-92734681A9E0}"/>
              </a:ext>
            </a:extLst>
          </p:cNvPr>
          <p:cNvSpPr/>
          <p:nvPr/>
        </p:nvSpPr>
        <p:spPr>
          <a:xfrm rot="16200000" flipV="1">
            <a:off x="-1496690" y="2952243"/>
            <a:ext cx="5071844" cy="160892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319213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881" y="-64822"/>
            <a:ext cx="11298968" cy="1384171"/>
          </a:xfrm>
        </p:spPr>
        <p:txBody>
          <a:bodyPr>
            <a:normAutofit/>
          </a:bodyPr>
          <a:lstStyle/>
          <a:p>
            <a:pPr algn="ctr"/>
            <a:r>
              <a:rPr lang="en-US" altLang="en-US" sz="3600" b="1" dirty="0">
                <a:solidFill>
                  <a:srgbClr val="00B0F0"/>
                </a:solidFill>
              </a:rPr>
              <a:t>Distribution Channels</a:t>
            </a:r>
            <a:endParaRPr lang="en-US" altLang="en-US" sz="3600" dirty="0"/>
          </a:p>
        </p:txBody>
      </p:sp>
      <p:sp>
        <p:nvSpPr>
          <p:cNvPr id="9219" name="Rectangle 3"/>
          <p:cNvSpPr>
            <a:spLocks noGrp="1" noChangeArrowheads="1"/>
          </p:cNvSpPr>
          <p:nvPr>
            <p:ph type="body" idx="1"/>
          </p:nvPr>
        </p:nvSpPr>
        <p:spPr>
          <a:xfrm>
            <a:off x="2021305" y="1534885"/>
            <a:ext cx="9087973" cy="4800600"/>
          </a:xfrm>
        </p:spPr>
        <p:txBody>
          <a:bodyPr>
            <a:normAutofit/>
          </a:bodyPr>
          <a:lstStyle/>
          <a:p>
            <a:pPr eaLnBrk="1" hangingPunct="1"/>
            <a:r>
              <a:rPr lang="en-US" altLang="en-US" sz="3200" b="1" dirty="0">
                <a:solidFill>
                  <a:srgbClr val="C00000"/>
                </a:solidFill>
              </a:rPr>
              <a:t>Intermediaries</a:t>
            </a:r>
            <a:r>
              <a:rPr lang="en-US" altLang="en-US" sz="3200" dirty="0"/>
              <a:t> – All organizations and/or individuals involved in the flow of products from their source to the buyer; often called “middle-man.” </a:t>
            </a:r>
          </a:p>
          <a:p>
            <a:pPr eaLnBrk="1" hangingPunct="1"/>
            <a:endParaRPr lang="en-US" altLang="en-US" sz="3200" dirty="0"/>
          </a:p>
          <a:p>
            <a:pPr lvl="1" eaLnBrk="1" hangingPunct="1"/>
            <a:r>
              <a:rPr lang="en-US" altLang="en-US" sz="3200" b="1" dirty="0">
                <a:solidFill>
                  <a:srgbClr val="C00000"/>
                </a:solidFill>
              </a:rPr>
              <a:t>Basic functions include</a:t>
            </a:r>
            <a:r>
              <a:rPr lang="en-US" altLang="en-US" sz="3200" dirty="0"/>
              <a:t>:</a:t>
            </a:r>
          </a:p>
          <a:p>
            <a:pPr lvl="2" eaLnBrk="1" hangingPunct="1"/>
            <a:r>
              <a:rPr lang="en-US" altLang="en-US" sz="3200" dirty="0"/>
              <a:t>Business functions</a:t>
            </a:r>
          </a:p>
          <a:p>
            <a:pPr lvl="2" eaLnBrk="1" hangingPunct="1"/>
            <a:r>
              <a:rPr lang="en-US" altLang="en-US" sz="3200" dirty="0"/>
              <a:t>Logistical functions</a:t>
            </a:r>
          </a:p>
          <a:p>
            <a:pPr lvl="2" eaLnBrk="1" hangingPunct="1"/>
            <a:r>
              <a:rPr lang="en-US" altLang="en-US" sz="3200" dirty="0"/>
              <a:t>Facilitating functions</a:t>
            </a:r>
          </a:p>
        </p:txBody>
      </p:sp>
      <p:sp>
        <p:nvSpPr>
          <p:cNvPr id="4" name="Parallelogram 13">
            <a:extLst>
              <a:ext uri="{FF2B5EF4-FFF2-40B4-BE49-F238E27FC236}">
                <a16:creationId xmlns:a16="http://schemas.microsoft.com/office/drawing/2014/main" id="{FDF89EAB-3B6A-A99F-8F7C-F271D9A4527D}"/>
              </a:ext>
            </a:extLst>
          </p:cNvPr>
          <p:cNvSpPr/>
          <p:nvPr/>
        </p:nvSpPr>
        <p:spPr>
          <a:xfrm rot="16200000" flipV="1">
            <a:off x="-1368656" y="2945524"/>
            <a:ext cx="4911498" cy="186842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925550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16132" y="211024"/>
            <a:ext cx="10515600" cy="666841"/>
          </a:xfrm>
        </p:spPr>
        <p:txBody>
          <a:bodyPr>
            <a:normAutofit/>
          </a:bodyPr>
          <a:lstStyle/>
          <a:p>
            <a:pPr algn="ctr"/>
            <a:r>
              <a:rPr lang="en-US" altLang="en-US" sz="3600" b="1" dirty="0">
                <a:solidFill>
                  <a:srgbClr val="00B0F0"/>
                </a:solidFill>
              </a:rPr>
              <a:t>Distribution Channels</a:t>
            </a:r>
            <a:endParaRPr lang="en-US" altLang="en-US" dirty="0"/>
          </a:p>
        </p:txBody>
      </p:sp>
      <p:sp>
        <p:nvSpPr>
          <p:cNvPr id="12291" name="Rectangle 3"/>
          <p:cNvSpPr>
            <a:spLocks noGrp="1" noChangeArrowheads="1"/>
          </p:cNvSpPr>
          <p:nvPr>
            <p:ph type="body" idx="1"/>
          </p:nvPr>
        </p:nvSpPr>
        <p:spPr>
          <a:xfrm>
            <a:off x="1719617" y="1866900"/>
            <a:ext cx="9070303" cy="4000500"/>
          </a:xfrm>
        </p:spPr>
        <p:txBody>
          <a:bodyPr>
            <a:noAutofit/>
          </a:bodyPr>
          <a:lstStyle/>
          <a:p>
            <a:pPr lvl="1" eaLnBrk="1" hangingPunct="1">
              <a:lnSpc>
                <a:spcPct val="90000"/>
              </a:lnSpc>
            </a:pPr>
            <a:r>
              <a:rPr lang="en-US" altLang="en-US" sz="2800" b="1" dirty="0">
                <a:solidFill>
                  <a:srgbClr val="C00000"/>
                </a:solidFill>
              </a:rPr>
              <a:t>Agent</a:t>
            </a:r>
            <a:r>
              <a:rPr lang="en-US" altLang="en-US" sz="2800" b="1" dirty="0"/>
              <a:t> </a:t>
            </a:r>
            <a:r>
              <a:rPr lang="en-US" altLang="en-US" sz="2800" dirty="0"/>
              <a:t>– An intermediary who does not take title to the products and who makes a profit from commissions and fees paid for services provided</a:t>
            </a:r>
          </a:p>
          <a:p>
            <a:pPr lvl="1" eaLnBrk="1" hangingPunct="1">
              <a:lnSpc>
                <a:spcPct val="90000"/>
              </a:lnSpc>
            </a:pPr>
            <a:endParaRPr lang="en-US" altLang="en-US" sz="2800" b="1" dirty="0"/>
          </a:p>
          <a:p>
            <a:pPr lvl="1" eaLnBrk="1" hangingPunct="1">
              <a:lnSpc>
                <a:spcPct val="90000"/>
              </a:lnSpc>
            </a:pPr>
            <a:r>
              <a:rPr lang="en-US" altLang="en-US" sz="2800" b="1" dirty="0">
                <a:solidFill>
                  <a:srgbClr val="C00000"/>
                </a:solidFill>
              </a:rPr>
              <a:t>Broker</a:t>
            </a:r>
            <a:r>
              <a:rPr lang="en-US" altLang="en-US" sz="2800" b="1" dirty="0"/>
              <a:t> </a:t>
            </a:r>
            <a:r>
              <a:rPr lang="en-US" altLang="en-US" sz="2800" dirty="0"/>
              <a:t>– An independent organization or individual who negotiates a contract between a buyer and a seller.</a:t>
            </a:r>
          </a:p>
          <a:p>
            <a:pPr lvl="1" eaLnBrk="1" hangingPunct="1">
              <a:lnSpc>
                <a:spcPct val="90000"/>
              </a:lnSpc>
            </a:pPr>
            <a:endParaRPr lang="en-US" altLang="en-US" sz="2800" b="1" dirty="0"/>
          </a:p>
          <a:p>
            <a:pPr lvl="1" eaLnBrk="1" hangingPunct="1">
              <a:lnSpc>
                <a:spcPct val="90000"/>
              </a:lnSpc>
            </a:pPr>
            <a:r>
              <a:rPr lang="en-US" altLang="en-US" sz="2800" b="1" dirty="0">
                <a:solidFill>
                  <a:srgbClr val="C00000"/>
                </a:solidFill>
              </a:rPr>
              <a:t>Merchant wholesaler</a:t>
            </a:r>
            <a:r>
              <a:rPr lang="en-US" altLang="en-US" sz="2800" dirty="0">
                <a:solidFill>
                  <a:srgbClr val="C00000"/>
                </a:solidFill>
              </a:rPr>
              <a:t> </a:t>
            </a:r>
            <a:r>
              <a:rPr lang="en-US" altLang="en-US" sz="2800" dirty="0"/>
              <a:t>– An intermediary that purchases products handled and who generates a profit from the sale of these items; see full-line merchant wholesaler and limited-line merchant wholesaler.</a:t>
            </a:r>
          </a:p>
        </p:txBody>
      </p:sp>
      <p:sp>
        <p:nvSpPr>
          <p:cNvPr id="12292" name="Text Box 4"/>
          <p:cNvSpPr txBox="1">
            <a:spLocks noChangeArrowheads="1"/>
          </p:cNvSpPr>
          <p:nvPr/>
        </p:nvSpPr>
        <p:spPr bwMode="auto">
          <a:xfrm>
            <a:off x="2543999" y="1215321"/>
            <a:ext cx="7239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C00000"/>
                </a:solidFill>
                <a:latin typeface="Times" panose="02020603050405020304" pitchFamily="18" charset="0"/>
              </a:rPr>
              <a:t>Types of Intermediaries:</a:t>
            </a:r>
            <a:endParaRPr lang="en-US" altLang="en-US" b="1" dirty="0">
              <a:solidFill>
                <a:srgbClr val="C00000"/>
              </a:solidFill>
              <a:latin typeface="Times" panose="02020603050405020304" pitchFamily="18" charset="0"/>
            </a:endParaRPr>
          </a:p>
        </p:txBody>
      </p:sp>
      <p:sp>
        <p:nvSpPr>
          <p:cNvPr id="5" name="Parallelogram 13">
            <a:extLst>
              <a:ext uri="{FF2B5EF4-FFF2-40B4-BE49-F238E27FC236}">
                <a16:creationId xmlns:a16="http://schemas.microsoft.com/office/drawing/2014/main" id="{FDF89EAB-3B6A-A99F-8F7C-F271D9A4527D}"/>
              </a:ext>
            </a:extLst>
          </p:cNvPr>
          <p:cNvSpPr/>
          <p:nvPr/>
        </p:nvSpPr>
        <p:spPr>
          <a:xfrm rot="16200000" flipV="1">
            <a:off x="-1314687" y="2891553"/>
            <a:ext cx="4780870" cy="184573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917281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16132" y="186263"/>
            <a:ext cx="10515600" cy="823393"/>
          </a:xfrm>
        </p:spPr>
        <p:txBody>
          <a:bodyPr/>
          <a:lstStyle/>
          <a:p>
            <a:pPr algn="ctr"/>
            <a:r>
              <a:rPr lang="en-US" altLang="en-US" sz="3600" b="1" dirty="0">
                <a:solidFill>
                  <a:srgbClr val="00B0F0"/>
                </a:solidFill>
              </a:rPr>
              <a:t>Distribution Channels</a:t>
            </a:r>
            <a:endParaRPr lang="en-US" altLang="en-US" dirty="0">
              <a:solidFill>
                <a:srgbClr val="00B0F0"/>
              </a:solidFill>
            </a:endParaRPr>
          </a:p>
        </p:txBody>
      </p:sp>
      <p:sp>
        <p:nvSpPr>
          <p:cNvPr id="28675" name="Rectangle 3"/>
          <p:cNvSpPr>
            <a:spLocks noGrp="1" noChangeArrowheads="1"/>
          </p:cNvSpPr>
          <p:nvPr>
            <p:ph type="body" idx="1"/>
          </p:nvPr>
        </p:nvSpPr>
        <p:spPr>
          <a:xfrm>
            <a:off x="1869946" y="2055601"/>
            <a:ext cx="9065623" cy="4000500"/>
          </a:xfrm>
        </p:spPr>
        <p:txBody>
          <a:bodyPr>
            <a:normAutofit/>
          </a:bodyPr>
          <a:lstStyle/>
          <a:p>
            <a:pPr lvl="1" eaLnBrk="1" hangingPunct="1"/>
            <a:r>
              <a:rPr lang="en-US" altLang="en-US" sz="3200" b="1" dirty="0">
                <a:solidFill>
                  <a:srgbClr val="C00000"/>
                </a:solidFill>
              </a:rPr>
              <a:t>Distributor</a:t>
            </a:r>
            <a:r>
              <a:rPr lang="en-US" altLang="en-US" sz="3200" dirty="0"/>
              <a:t> – An intermediary who sells specific (branded) products within a specifically-defined sales territory.</a:t>
            </a:r>
          </a:p>
          <a:p>
            <a:pPr lvl="1" eaLnBrk="1" hangingPunct="1"/>
            <a:endParaRPr lang="en-US" altLang="en-US" sz="3200" dirty="0"/>
          </a:p>
          <a:p>
            <a:pPr lvl="1" eaLnBrk="1" hangingPunct="1"/>
            <a:endParaRPr lang="en-US" altLang="en-US" sz="3200" dirty="0"/>
          </a:p>
          <a:p>
            <a:pPr lvl="1" eaLnBrk="1" hangingPunct="1"/>
            <a:r>
              <a:rPr lang="en-US" altLang="en-US" sz="3200" b="1" dirty="0">
                <a:solidFill>
                  <a:srgbClr val="C00000"/>
                </a:solidFill>
              </a:rPr>
              <a:t>Retailer (cash and carry)</a:t>
            </a:r>
            <a:r>
              <a:rPr lang="en-US" altLang="en-US" sz="3200" dirty="0">
                <a:solidFill>
                  <a:srgbClr val="C00000"/>
                </a:solidFill>
              </a:rPr>
              <a:t> </a:t>
            </a:r>
            <a:r>
              <a:rPr lang="en-US" altLang="en-US" sz="3200" dirty="0"/>
              <a:t>– An outlet that sells products to organizations and to individual consumers at retail prices.</a:t>
            </a:r>
          </a:p>
        </p:txBody>
      </p:sp>
      <p:sp>
        <p:nvSpPr>
          <p:cNvPr id="24580" name="Text Box 4"/>
          <p:cNvSpPr txBox="1">
            <a:spLocks noChangeArrowheads="1"/>
          </p:cNvSpPr>
          <p:nvPr/>
        </p:nvSpPr>
        <p:spPr bwMode="auto">
          <a:xfrm>
            <a:off x="2527912" y="1234297"/>
            <a:ext cx="7239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3200" b="1" u="sng" dirty="0">
                <a:solidFill>
                  <a:srgbClr val="C00000"/>
                </a:solidFill>
                <a:latin typeface="Times" panose="02020603050405020304" pitchFamily="18" charset="0"/>
              </a:rPr>
              <a:t>Types of Intermediaries</a:t>
            </a:r>
            <a:r>
              <a:rPr lang="en-US" altLang="en-US" sz="2800" b="1" u="sng" dirty="0">
                <a:latin typeface="Times" panose="02020603050405020304" pitchFamily="18" charset="0"/>
              </a:rPr>
              <a:t>:</a:t>
            </a:r>
            <a:endParaRPr lang="en-US" altLang="en-US" b="1" dirty="0">
              <a:latin typeface="Times" panose="02020603050405020304" pitchFamily="18" charset="0"/>
            </a:endParaRPr>
          </a:p>
        </p:txBody>
      </p:sp>
      <p:sp>
        <p:nvSpPr>
          <p:cNvPr id="5" name="Parallelogram 13">
            <a:extLst>
              <a:ext uri="{FF2B5EF4-FFF2-40B4-BE49-F238E27FC236}">
                <a16:creationId xmlns:a16="http://schemas.microsoft.com/office/drawing/2014/main" id="{FDF89EAB-3B6A-A99F-8F7C-F271D9A4527D}"/>
              </a:ext>
            </a:extLst>
          </p:cNvPr>
          <p:cNvSpPr/>
          <p:nvPr/>
        </p:nvSpPr>
        <p:spPr>
          <a:xfrm rot="16200000" flipV="1">
            <a:off x="-1093104" y="2669972"/>
            <a:ext cx="4389957" cy="189798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307253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204529"/>
            <a:ext cx="10515600" cy="931604"/>
          </a:xfrm>
        </p:spPr>
        <p:txBody>
          <a:bodyPr/>
          <a:lstStyle/>
          <a:p>
            <a:pPr algn="ctr"/>
            <a:r>
              <a:rPr lang="en-US" altLang="en-US" sz="3600" b="1" dirty="0">
                <a:solidFill>
                  <a:srgbClr val="00B0F0"/>
                </a:solidFill>
              </a:rPr>
              <a:t>Distribution Channels</a:t>
            </a:r>
            <a:endParaRPr lang="en-US" altLang="en-US" dirty="0"/>
          </a:p>
        </p:txBody>
      </p:sp>
      <p:sp>
        <p:nvSpPr>
          <p:cNvPr id="15363" name="Rectangle 3"/>
          <p:cNvSpPr>
            <a:spLocks noGrp="1" noChangeArrowheads="1"/>
          </p:cNvSpPr>
          <p:nvPr>
            <p:ph type="body" idx="1"/>
          </p:nvPr>
        </p:nvSpPr>
        <p:spPr>
          <a:xfrm>
            <a:off x="1959428" y="1413395"/>
            <a:ext cx="8808655" cy="4400550"/>
          </a:xfrm>
        </p:spPr>
        <p:txBody>
          <a:bodyPr>
            <a:noAutofit/>
          </a:bodyPr>
          <a:lstStyle/>
          <a:p>
            <a:pPr eaLnBrk="1" hangingPunct="1">
              <a:lnSpc>
                <a:spcPct val="90000"/>
              </a:lnSpc>
            </a:pPr>
            <a:r>
              <a:rPr lang="en-US" altLang="en-US" sz="3200" b="1" dirty="0">
                <a:solidFill>
                  <a:srgbClr val="C00000"/>
                </a:solidFill>
              </a:rPr>
              <a:t>Indirect Channels of distribution </a:t>
            </a:r>
            <a:r>
              <a:rPr lang="en-US" altLang="en-US" sz="3200" dirty="0"/>
              <a:t>– Distribution channels involving intermediaries who perform channel functions between the producer of the item and the organization.</a:t>
            </a:r>
          </a:p>
          <a:p>
            <a:pPr eaLnBrk="1" hangingPunct="1">
              <a:lnSpc>
                <a:spcPct val="90000"/>
              </a:lnSpc>
            </a:pPr>
            <a:endParaRPr lang="en-US" altLang="en-US" sz="3200" dirty="0"/>
          </a:p>
          <a:p>
            <a:pPr eaLnBrk="1" hangingPunct="1">
              <a:lnSpc>
                <a:spcPct val="90000"/>
              </a:lnSpc>
            </a:pPr>
            <a:r>
              <a:rPr lang="en-US" altLang="en-US" sz="3200" b="1" dirty="0">
                <a:solidFill>
                  <a:srgbClr val="C00000"/>
                </a:solidFill>
              </a:rPr>
              <a:t>Direct Channels of distribution</a:t>
            </a:r>
            <a:r>
              <a:rPr lang="en-US" altLang="en-US" sz="3200" b="1" dirty="0"/>
              <a:t> </a:t>
            </a:r>
            <a:r>
              <a:rPr lang="en-US" altLang="en-US" sz="3200" dirty="0"/>
              <a:t>– A distribution channel in which the producer and the organization interact directly with each other.</a:t>
            </a:r>
          </a:p>
        </p:txBody>
      </p:sp>
      <p:sp>
        <p:nvSpPr>
          <p:cNvPr id="4" name="Parallelogram 13">
            <a:extLst>
              <a:ext uri="{FF2B5EF4-FFF2-40B4-BE49-F238E27FC236}">
                <a16:creationId xmlns:a16="http://schemas.microsoft.com/office/drawing/2014/main" id="{FDF89EAB-3B6A-A99F-8F7C-F271D9A4527D}"/>
              </a:ext>
            </a:extLst>
          </p:cNvPr>
          <p:cNvSpPr/>
          <p:nvPr/>
        </p:nvSpPr>
        <p:spPr>
          <a:xfrm rot="16200000" flipV="1">
            <a:off x="-1138824" y="2715692"/>
            <a:ext cx="4389957" cy="180654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731843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289560" y="197783"/>
            <a:ext cx="10515600" cy="954224"/>
          </a:xfrm>
        </p:spPr>
        <p:txBody>
          <a:bodyPr/>
          <a:lstStyle/>
          <a:p>
            <a:pPr algn="ctr"/>
            <a:r>
              <a:rPr lang="en-US" altLang="en-US" sz="3600" b="1" dirty="0">
                <a:solidFill>
                  <a:srgbClr val="00B0F0"/>
                </a:solidFill>
              </a:rPr>
              <a:t>Distribution Channels</a:t>
            </a:r>
            <a:endParaRPr lang="en-US" altLang="en-US" dirty="0"/>
          </a:p>
        </p:txBody>
      </p:sp>
      <p:sp>
        <p:nvSpPr>
          <p:cNvPr id="16387" name="Rectangle 3"/>
          <p:cNvSpPr>
            <a:spLocks noGrp="1" noChangeArrowheads="1"/>
          </p:cNvSpPr>
          <p:nvPr>
            <p:ph type="body" idx="1"/>
          </p:nvPr>
        </p:nvSpPr>
        <p:spPr>
          <a:xfrm>
            <a:off x="1719617" y="1580606"/>
            <a:ext cx="8759471" cy="4743995"/>
          </a:xfrm>
        </p:spPr>
        <p:txBody>
          <a:bodyPr>
            <a:normAutofit/>
          </a:bodyPr>
          <a:lstStyle/>
          <a:p>
            <a:pPr eaLnBrk="1" hangingPunct="1">
              <a:lnSpc>
                <a:spcPct val="90000"/>
              </a:lnSpc>
            </a:pPr>
            <a:r>
              <a:rPr lang="en-US" altLang="en-US" sz="3200" b="1" dirty="0">
                <a:solidFill>
                  <a:srgbClr val="C00000"/>
                </a:solidFill>
              </a:rPr>
              <a:t>Vertical distribution system</a:t>
            </a:r>
            <a:r>
              <a:rPr lang="en-US" altLang="en-US" sz="3200" dirty="0">
                <a:solidFill>
                  <a:srgbClr val="C00000"/>
                </a:solidFill>
              </a:rPr>
              <a:t> </a:t>
            </a:r>
            <a:r>
              <a:rPr lang="en-US" altLang="en-US" sz="3200" dirty="0"/>
              <a:t>– A distribution system in which one or more functions normally performed by an intermediary is undertaken by the organization.</a:t>
            </a:r>
          </a:p>
        </p:txBody>
      </p:sp>
      <p:sp>
        <p:nvSpPr>
          <p:cNvPr id="4" name="Parallelogram 13">
            <a:extLst>
              <a:ext uri="{FF2B5EF4-FFF2-40B4-BE49-F238E27FC236}">
                <a16:creationId xmlns:a16="http://schemas.microsoft.com/office/drawing/2014/main" id="{FDF89EAB-3B6A-A99F-8F7C-F271D9A4527D}"/>
              </a:ext>
            </a:extLst>
          </p:cNvPr>
          <p:cNvSpPr/>
          <p:nvPr/>
        </p:nvSpPr>
        <p:spPr>
          <a:xfrm rot="16200000" flipV="1">
            <a:off x="-1258729" y="2835599"/>
            <a:ext cx="4389957" cy="156673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150964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76943" y="215309"/>
            <a:ext cx="10515600" cy="627652"/>
          </a:xfrm>
        </p:spPr>
        <p:txBody>
          <a:bodyPr>
            <a:normAutofit/>
          </a:bodyPr>
          <a:lstStyle/>
          <a:p>
            <a:pPr algn="ctr" eaLnBrk="1" hangingPunct="1"/>
            <a:r>
              <a:rPr lang="en-US" altLang="en-US" sz="3600" b="1" dirty="0">
                <a:solidFill>
                  <a:srgbClr val="00B0F0"/>
                </a:solidFill>
              </a:rPr>
              <a:t>Channel Flow Begins With the Order</a:t>
            </a:r>
          </a:p>
        </p:txBody>
      </p:sp>
      <p:sp>
        <p:nvSpPr>
          <p:cNvPr id="17411" name="Rectangle 3"/>
          <p:cNvSpPr>
            <a:spLocks noGrp="1" noChangeArrowheads="1"/>
          </p:cNvSpPr>
          <p:nvPr>
            <p:ph type="body" idx="1"/>
          </p:nvPr>
        </p:nvSpPr>
        <p:spPr>
          <a:xfrm>
            <a:off x="1867989" y="1423987"/>
            <a:ext cx="9485811" cy="4351338"/>
          </a:xfrm>
        </p:spPr>
        <p:txBody>
          <a:bodyPr>
            <a:noAutofit/>
          </a:bodyPr>
          <a:lstStyle/>
          <a:p>
            <a:pPr eaLnBrk="1" hangingPunct="1">
              <a:lnSpc>
                <a:spcPct val="90000"/>
              </a:lnSpc>
            </a:pPr>
            <a:r>
              <a:rPr lang="en-US" altLang="en-US" b="1" dirty="0"/>
              <a:t>Traditional Method</a:t>
            </a:r>
          </a:p>
          <a:p>
            <a:pPr eaLnBrk="1" hangingPunct="1">
              <a:lnSpc>
                <a:spcPct val="90000"/>
              </a:lnSpc>
            </a:pPr>
            <a:r>
              <a:rPr lang="en-US" altLang="en-US" b="1" dirty="0"/>
              <a:t>Alternative Methods</a:t>
            </a:r>
          </a:p>
          <a:p>
            <a:pPr lvl="1" eaLnBrk="1" hangingPunct="1">
              <a:lnSpc>
                <a:spcPct val="90000"/>
              </a:lnSpc>
            </a:pPr>
            <a:r>
              <a:rPr lang="en-US" altLang="en-US" sz="2800" b="1" dirty="0">
                <a:solidFill>
                  <a:srgbClr val="C00000"/>
                </a:solidFill>
              </a:rPr>
              <a:t>Contract leakage</a:t>
            </a:r>
            <a:r>
              <a:rPr lang="en-US" altLang="en-US" sz="2800" dirty="0">
                <a:solidFill>
                  <a:srgbClr val="C00000"/>
                </a:solidFill>
              </a:rPr>
              <a:t> </a:t>
            </a:r>
            <a:r>
              <a:rPr lang="en-US" altLang="en-US" sz="2800" dirty="0"/>
              <a:t>– A term referring to the purchase of products “out of contract” by a property whose product purchase needs can be addressed in group purchase contracts with affiliated properties.</a:t>
            </a:r>
          </a:p>
          <a:p>
            <a:pPr lvl="1" eaLnBrk="1" hangingPunct="1">
              <a:lnSpc>
                <a:spcPct val="90000"/>
              </a:lnSpc>
              <a:buFont typeface="Wingdings" panose="05000000000000000000" pitchFamily="2" charset="2"/>
              <a:buNone/>
            </a:pPr>
            <a:endParaRPr lang="en-US" altLang="en-US" sz="2800" dirty="0"/>
          </a:p>
          <a:p>
            <a:pPr lvl="1" eaLnBrk="1" hangingPunct="1">
              <a:lnSpc>
                <a:spcPct val="90000"/>
              </a:lnSpc>
            </a:pPr>
            <a:r>
              <a:rPr lang="en-US" altLang="en-US" sz="2800" b="1" dirty="0">
                <a:solidFill>
                  <a:srgbClr val="C00000"/>
                </a:solidFill>
              </a:rPr>
              <a:t>Group buying </a:t>
            </a:r>
            <a:r>
              <a:rPr lang="en-US" altLang="en-US" sz="2800" dirty="0"/>
              <a:t>– A purchasing system in which orders for products of a specified quality are combined for participating properties.  Suppliers receiving the order deliver products to and receive payment from the participating properties</a:t>
            </a:r>
            <a:endParaRPr lang="en-US" altLang="en-US" sz="2800" b="1" dirty="0"/>
          </a:p>
          <a:p>
            <a:pPr lvl="1" eaLnBrk="1" hangingPunct="1">
              <a:lnSpc>
                <a:spcPct val="90000"/>
              </a:lnSpc>
              <a:buFont typeface="Wingdings" panose="05000000000000000000" pitchFamily="2" charset="2"/>
              <a:buNone/>
            </a:pPr>
            <a:endParaRPr lang="en-US" altLang="en-US" sz="2800" b="1" dirty="0"/>
          </a:p>
          <a:p>
            <a:pPr lvl="1" eaLnBrk="1" hangingPunct="1">
              <a:lnSpc>
                <a:spcPct val="90000"/>
              </a:lnSpc>
            </a:pPr>
            <a:endParaRPr lang="en-US" altLang="en-US" sz="2800" dirty="0"/>
          </a:p>
        </p:txBody>
      </p:sp>
      <p:sp>
        <p:nvSpPr>
          <p:cNvPr id="4" name="Parallelogram 13">
            <a:extLst>
              <a:ext uri="{FF2B5EF4-FFF2-40B4-BE49-F238E27FC236}">
                <a16:creationId xmlns:a16="http://schemas.microsoft.com/office/drawing/2014/main" id="{FDF89EAB-3B6A-A99F-8F7C-F271D9A4527D}"/>
              </a:ext>
            </a:extLst>
          </p:cNvPr>
          <p:cNvSpPr/>
          <p:nvPr/>
        </p:nvSpPr>
        <p:spPr>
          <a:xfrm rot="16200000" flipV="1">
            <a:off x="-1366054" y="2942920"/>
            <a:ext cx="4752975" cy="171510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66697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19969" y="-64822"/>
            <a:ext cx="10515600" cy="1325563"/>
          </a:xfrm>
        </p:spPr>
        <p:txBody>
          <a:bodyPr>
            <a:normAutofit/>
          </a:bodyPr>
          <a:lstStyle/>
          <a:p>
            <a:pPr algn="ctr" eaLnBrk="1" hangingPunct="1"/>
            <a:r>
              <a:rPr lang="en-US" altLang="en-US" sz="3200" b="1" dirty="0">
                <a:solidFill>
                  <a:srgbClr val="00B0F0"/>
                </a:solidFill>
              </a:rPr>
              <a:t>Supply Chain Management and Purchases</a:t>
            </a:r>
          </a:p>
        </p:txBody>
      </p:sp>
      <p:sp>
        <p:nvSpPr>
          <p:cNvPr id="18435" name="Rectangle 3"/>
          <p:cNvSpPr>
            <a:spLocks noGrp="1" noChangeArrowheads="1"/>
          </p:cNvSpPr>
          <p:nvPr>
            <p:ph type="body" idx="1"/>
          </p:nvPr>
        </p:nvSpPr>
        <p:spPr>
          <a:xfrm>
            <a:off x="1719616" y="1385352"/>
            <a:ext cx="9634183" cy="4791611"/>
          </a:xfrm>
        </p:spPr>
        <p:txBody>
          <a:bodyPr>
            <a:noAutofit/>
          </a:bodyPr>
          <a:lstStyle/>
          <a:p>
            <a:pPr algn="just" eaLnBrk="1" hangingPunct="1">
              <a:lnSpc>
                <a:spcPct val="90000"/>
              </a:lnSpc>
            </a:pPr>
            <a:r>
              <a:rPr lang="en-US" altLang="en-US" b="1" dirty="0">
                <a:solidFill>
                  <a:srgbClr val="C00000"/>
                </a:solidFill>
              </a:rPr>
              <a:t>Logistics</a:t>
            </a:r>
            <a:r>
              <a:rPr lang="en-US" altLang="en-US" dirty="0"/>
              <a:t> – Activities designed to best assure that the correct amount of the correct products are at the correct place at the correct time, and that they were moved there at lowest possible cost.</a:t>
            </a:r>
          </a:p>
          <a:p>
            <a:pPr algn="just" eaLnBrk="1" hangingPunct="1">
              <a:lnSpc>
                <a:spcPct val="90000"/>
              </a:lnSpc>
            </a:pPr>
            <a:r>
              <a:rPr lang="en-US" altLang="en-US" b="1" dirty="0">
                <a:solidFill>
                  <a:srgbClr val="C00000"/>
                </a:solidFill>
              </a:rPr>
              <a:t>Logistics management </a:t>
            </a:r>
            <a:r>
              <a:rPr lang="en-US" altLang="en-US" dirty="0"/>
              <a:t>– The practice of planning and implementing the cost-effective flow of raw products, in-process inventory, and finished products from product source to the product user while satisfying customer requirements.</a:t>
            </a:r>
          </a:p>
          <a:p>
            <a:pPr algn="just" eaLnBrk="1" hangingPunct="1">
              <a:lnSpc>
                <a:spcPct val="90000"/>
              </a:lnSpc>
            </a:pPr>
            <a:r>
              <a:rPr lang="en-US" altLang="en-US" b="1" dirty="0">
                <a:solidFill>
                  <a:srgbClr val="C00000"/>
                </a:solidFill>
              </a:rPr>
              <a:t>Total logistics cost </a:t>
            </a:r>
            <a:r>
              <a:rPr lang="en-US" altLang="en-US" dirty="0"/>
              <a:t>– All costs related to transportation, handling and warehousing, inventory, stock outs, order processing, and return of unacceptable products.</a:t>
            </a:r>
          </a:p>
        </p:txBody>
      </p:sp>
      <p:sp>
        <p:nvSpPr>
          <p:cNvPr id="4" name="Parallelogram 13">
            <a:extLst>
              <a:ext uri="{FF2B5EF4-FFF2-40B4-BE49-F238E27FC236}">
                <a16:creationId xmlns:a16="http://schemas.microsoft.com/office/drawing/2014/main" id="{FDF89EAB-3B6A-A99F-8F7C-F271D9A4527D}"/>
              </a:ext>
            </a:extLst>
          </p:cNvPr>
          <p:cNvSpPr/>
          <p:nvPr/>
        </p:nvSpPr>
        <p:spPr>
          <a:xfrm rot="16200000" flipV="1">
            <a:off x="-1411399" y="2949630"/>
            <a:ext cx="4695293" cy="156673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544033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0"/>
            <a:ext cx="9050383" cy="1058863"/>
          </a:xfrm>
        </p:spPr>
        <p:txBody>
          <a:bodyPr>
            <a:normAutofit/>
          </a:bodyPr>
          <a:lstStyle/>
          <a:p>
            <a:pPr algn="ctr" eaLnBrk="1" hangingPunct="1"/>
            <a:r>
              <a:rPr lang="en-US" altLang="en-US" sz="3200" b="1" dirty="0">
                <a:solidFill>
                  <a:srgbClr val="00B0F0"/>
                </a:solidFill>
              </a:rPr>
              <a:t>    Supply Chain Management and Purchases</a:t>
            </a:r>
          </a:p>
        </p:txBody>
      </p:sp>
      <p:sp>
        <p:nvSpPr>
          <p:cNvPr id="19459" name="Rectangle 3"/>
          <p:cNvSpPr>
            <a:spLocks noGrp="1" noChangeArrowheads="1"/>
          </p:cNvSpPr>
          <p:nvPr>
            <p:ph type="body" idx="1"/>
          </p:nvPr>
        </p:nvSpPr>
        <p:spPr>
          <a:xfrm>
            <a:off x="1854925" y="1415814"/>
            <a:ext cx="9485811" cy="4351338"/>
          </a:xfrm>
        </p:spPr>
        <p:txBody>
          <a:bodyPr>
            <a:noAutofit/>
          </a:bodyPr>
          <a:lstStyle/>
          <a:p>
            <a:pPr eaLnBrk="1" hangingPunct="1">
              <a:lnSpc>
                <a:spcPct val="90000"/>
              </a:lnSpc>
            </a:pPr>
            <a:r>
              <a:rPr lang="en-US" altLang="en-US" b="1" dirty="0">
                <a:solidFill>
                  <a:srgbClr val="C00000"/>
                </a:solidFill>
              </a:rPr>
              <a:t>Internal customers</a:t>
            </a:r>
            <a:r>
              <a:rPr lang="en-US" altLang="en-US" dirty="0">
                <a:solidFill>
                  <a:srgbClr val="C00000"/>
                </a:solidFill>
              </a:rPr>
              <a:t> </a:t>
            </a:r>
            <a:r>
              <a:rPr lang="en-US" altLang="en-US" dirty="0"/>
              <a:t>– The organization’s employees who use the products which are purchased.</a:t>
            </a:r>
          </a:p>
          <a:p>
            <a:pPr eaLnBrk="1" hangingPunct="1">
              <a:lnSpc>
                <a:spcPct val="90000"/>
              </a:lnSpc>
            </a:pPr>
            <a:endParaRPr lang="en-US" altLang="en-US" dirty="0"/>
          </a:p>
          <a:p>
            <a:pPr eaLnBrk="1" hangingPunct="1">
              <a:lnSpc>
                <a:spcPct val="90000"/>
              </a:lnSpc>
            </a:pPr>
            <a:r>
              <a:rPr lang="en-US" altLang="en-US" b="1" dirty="0">
                <a:solidFill>
                  <a:srgbClr val="C00000"/>
                </a:solidFill>
              </a:rPr>
              <a:t>Distribution centers</a:t>
            </a:r>
            <a:r>
              <a:rPr lang="en-US" altLang="en-US" dirty="0">
                <a:solidFill>
                  <a:srgbClr val="C00000"/>
                </a:solidFill>
              </a:rPr>
              <a:t> </a:t>
            </a:r>
            <a:r>
              <a:rPr lang="en-US" altLang="en-US" dirty="0"/>
              <a:t>– Locations used by multi-unit organizations to store products, consolidate products from different suppliers, and sort them into shipments to specific properties.</a:t>
            </a:r>
          </a:p>
          <a:p>
            <a:pPr eaLnBrk="1" hangingPunct="1">
              <a:lnSpc>
                <a:spcPct val="90000"/>
              </a:lnSpc>
            </a:pPr>
            <a:endParaRPr lang="en-US" altLang="en-US" dirty="0"/>
          </a:p>
          <a:p>
            <a:pPr eaLnBrk="1" hangingPunct="1">
              <a:lnSpc>
                <a:spcPct val="90000"/>
              </a:lnSpc>
            </a:pPr>
            <a:r>
              <a:rPr lang="en-US" altLang="en-US" b="1" dirty="0">
                <a:solidFill>
                  <a:srgbClr val="C00000"/>
                </a:solidFill>
              </a:rPr>
              <a:t>Freight forwarders</a:t>
            </a:r>
            <a:r>
              <a:rPr lang="en-US" altLang="en-US" dirty="0">
                <a:solidFill>
                  <a:srgbClr val="C00000"/>
                </a:solidFill>
              </a:rPr>
              <a:t> </a:t>
            </a:r>
            <a:r>
              <a:rPr lang="en-US" altLang="en-US" dirty="0"/>
              <a:t>– Businesses that accumulate small product shipments into larger lots, and then contract with a carrier to transport them to, for example, a local merchant wholesaler; also called freight consolidator. </a:t>
            </a:r>
          </a:p>
        </p:txBody>
      </p:sp>
      <p:sp>
        <p:nvSpPr>
          <p:cNvPr id="4" name="Parallelogram 13">
            <a:extLst>
              <a:ext uri="{FF2B5EF4-FFF2-40B4-BE49-F238E27FC236}">
                <a16:creationId xmlns:a16="http://schemas.microsoft.com/office/drawing/2014/main" id="{FDF89EAB-3B6A-A99F-8F7C-F271D9A4527D}"/>
              </a:ext>
            </a:extLst>
          </p:cNvPr>
          <p:cNvSpPr/>
          <p:nvPr/>
        </p:nvSpPr>
        <p:spPr>
          <a:xfrm rot="16200000" flipV="1">
            <a:off x="-1258729" y="2835599"/>
            <a:ext cx="4389957" cy="156673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974589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542196" y="1413017"/>
            <a:ext cx="10649803" cy="5693866"/>
          </a:xfrm>
          <a:prstGeom prst="rect">
            <a:avLst/>
          </a:prstGeom>
          <a:noFill/>
        </p:spPr>
        <p:txBody>
          <a:bodyPr wrap="square">
            <a:spAutoFit/>
          </a:bodyPr>
          <a:lstStyle/>
          <a:p>
            <a:pPr marL="457200" lvl="0" indent="-457200">
              <a:buFont typeface="+mj-lt"/>
              <a:buAutoNum type="arabicPeriod"/>
            </a:pPr>
            <a:r>
              <a:rPr lang="en-US" sz="2600" dirty="0">
                <a:ea typeface="Times New Roman"/>
                <a:sym typeface="Times New Roman"/>
              </a:rPr>
              <a:t>To discuss the Scope of Procurement.</a:t>
            </a: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r>
              <a:rPr lang="en-US" sz="2600" dirty="0">
                <a:ea typeface="Times New Roman"/>
                <a:sym typeface="Times New Roman"/>
              </a:rPr>
              <a:t>To overview the procurement process.</a:t>
            </a: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r>
              <a:rPr lang="en-US" sz="2600" dirty="0">
                <a:ea typeface="Times New Roman"/>
                <a:sym typeface="Times New Roman"/>
              </a:rPr>
              <a:t>To understand the factors affecting the procurement.</a:t>
            </a: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r>
              <a:rPr lang="en-US" sz="2600" dirty="0">
                <a:ea typeface="Times New Roman"/>
                <a:sym typeface="Times New Roman"/>
              </a:rPr>
              <a:t>To differentiate between the two meanings of Procurement and Purchasing</a:t>
            </a: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r>
              <a:rPr lang="en-US" sz="2600" dirty="0">
                <a:ea typeface="Times New Roman"/>
                <a:sym typeface="Times New Roman"/>
              </a:rPr>
              <a:t>To explain the roles of procurement team members.</a:t>
            </a:r>
          </a:p>
          <a:p>
            <a:pPr marL="457200" lvl="0" indent="-457200">
              <a:buFont typeface="+mj-lt"/>
              <a:buAutoNum type="arabicPeriod"/>
            </a:pPr>
            <a:endParaRPr lang="en-US" sz="2600" dirty="0">
              <a:ea typeface="Times New Roman"/>
              <a:sym typeface="Times New Roman"/>
            </a:endParaRPr>
          </a:p>
          <a:p>
            <a:pPr marL="457200" lvl="0" indent="-457200">
              <a:buFont typeface="+mj-lt"/>
              <a:buAutoNum type="arabicPeriod"/>
            </a:pPr>
            <a:r>
              <a:rPr lang="en-US" sz="2600" dirty="0">
                <a:ea typeface="Times New Roman"/>
                <a:sym typeface="Times New Roman"/>
              </a:rPr>
              <a:t>To understand the relationship between Supply Chain and purchasing.</a:t>
            </a:r>
          </a:p>
          <a:p>
            <a:pPr marL="457200" lvl="0" indent="-457200">
              <a:buFont typeface="+mj-lt"/>
              <a:buAutoNum type="arabicPeriod"/>
            </a:pPr>
            <a:endParaRPr lang="en-US" sz="2600" dirty="0">
              <a:ea typeface="Times New Roman"/>
              <a:sym typeface="Times New Roman"/>
            </a:endParaRPr>
          </a:p>
          <a:p>
            <a:pPr lvl="0"/>
            <a:endParaRPr lang="en-US" sz="2600" dirty="0">
              <a:ea typeface="Times New Roman"/>
              <a:sym typeface="Times New Roman"/>
            </a:endParaRPr>
          </a:p>
          <a:p>
            <a:pPr lvl="0"/>
            <a:endParaRPr lang="en-US" sz="26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6965415"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Summary of Learning Objectives</a:t>
            </a:r>
            <a:endParaRPr kumimoji="0" lang="en-US" sz="3600" b="1" i="0" u="none" strike="noStrike" kern="1200" cap="none" spc="0" normalizeH="0" baseline="0" noProof="0" dirty="0">
              <a:ln>
                <a:noFill/>
              </a:ln>
              <a:solidFill>
                <a:srgbClr val="00B4F8"/>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6234025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D2F46C7D-0482-4863-BF21-B187FAA3CCA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85978984-6876-4390-E11A-BA73FF5A70A6}"/>
              </a:ext>
            </a:extLst>
          </p:cNvPr>
          <p:cNvSpPr txBox="1"/>
          <p:nvPr/>
        </p:nvSpPr>
        <p:spPr>
          <a:xfrm>
            <a:off x="3047082" y="274794"/>
            <a:ext cx="6097836"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Essential Reference</a:t>
            </a:r>
            <a:endParaRPr kumimoji="0" lang="en-US" sz="3600" b="1" i="0" u="none" strike="noStrike" kern="1200" cap="none" spc="0" normalizeH="0" baseline="0" noProof="0" dirty="0">
              <a:ln>
                <a:noFill/>
              </a:ln>
              <a:solidFill>
                <a:srgbClr val="00B0F0"/>
              </a:solidFill>
              <a:effectLst/>
              <a:uLnTx/>
              <a:uFillTx/>
              <a:latin typeface="Calibri"/>
              <a:ea typeface="Calibri"/>
              <a:cs typeface="Calibri"/>
              <a:sym typeface="Calibri"/>
            </a:endParaRPr>
          </a:p>
        </p:txBody>
      </p:sp>
      <p:sp>
        <p:nvSpPr>
          <p:cNvPr id="11" name="TextBox 10">
            <a:extLst>
              <a:ext uri="{FF2B5EF4-FFF2-40B4-BE49-F238E27FC236}">
                <a16:creationId xmlns:a16="http://schemas.microsoft.com/office/drawing/2014/main" id="{3D24FBDB-599A-A0BA-A434-174AD355EF37}"/>
              </a:ext>
            </a:extLst>
          </p:cNvPr>
          <p:cNvSpPr txBox="1"/>
          <p:nvPr/>
        </p:nvSpPr>
        <p:spPr>
          <a:xfrm>
            <a:off x="1883391" y="1655028"/>
            <a:ext cx="9553434" cy="1815882"/>
          </a:xfrm>
          <a:prstGeom prst="rect">
            <a:avLst/>
          </a:prstGeom>
          <a:noFill/>
        </p:spPr>
        <p:txBody>
          <a:bodyPr wrap="square">
            <a:spAutoFit/>
          </a:bodyP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22011" y="2854202"/>
            <a:ext cx="4691183" cy="171961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0859143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17882" y="2790384"/>
            <a:ext cx="4008516" cy="167591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 Midocean  White</Template>
  <TotalTime>4716</TotalTime>
  <Words>2292</Words>
  <Application>Microsoft Office PowerPoint</Application>
  <PresentationFormat>Widescreen</PresentationFormat>
  <Paragraphs>223</Paragraphs>
  <Slides>36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PROCUREMENT</vt:lpstr>
      <vt:lpstr>PROCUREMENT</vt:lpstr>
      <vt:lpstr>PROCUREMENT</vt:lpstr>
      <vt:lpstr>PROCUREMENT</vt:lpstr>
      <vt:lpstr>What is Procurement?</vt:lpstr>
      <vt:lpstr>What is Procurement?</vt:lpstr>
      <vt:lpstr>What is Procurement?</vt:lpstr>
      <vt:lpstr>Objectives of Effective Procurement</vt:lpstr>
      <vt:lpstr>Overview of  Procurement Process</vt:lpstr>
      <vt:lpstr>Overview of  Procurement Process</vt:lpstr>
      <vt:lpstr>Factors Affecting Procurement</vt:lpstr>
      <vt:lpstr>Factors Affecting Procurement</vt:lpstr>
      <vt:lpstr>Roles of Procurement Team Members</vt:lpstr>
      <vt:lpstr>Roles of Procurement Team Members</vt:lpstr>
      <vt:lpstr>Roles of Procurement Team Members</vt:lpstr>
      <vt:lpstr>Roles of Procurement Team Members</vt:lpstr>
      <vt:lpstr>Evolution of Procurement Systems</vt:lpstr>
      <vt:lpstr>Evolution of Procurement Systems</vt:lpstr>
      <vt:lpstr>Evolution of Procurement Systems</vt:lpstr>
      <vt:lpstr>Evolution of Procurement Systems</vt:lpstr>
      <vt:lpstr>Distribution Channels</vt:lpstr>
      <vt:lpstr>Distribution Channels</vt:lpstr>
      <vt:lpstr>Distribution Channels</vt:lpstr>
      <vt:lpstr>Distribution Channels</vt:lpstr>
      <vt:lpstr>Distribution Channels</vt:lpstr>
      <vt:lpstr>Channel Flow Begins With the Order</vt:lpstr>
      <vt:lpstr>Supply Chain Management and Purchases</vt:lpstr>
      <vt:lpstr>    Supply Chain Management and Purchases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Tarek Mohamed</dc:creator>
  <cp:lastModifiedBy>TarekLaptop</cp:lastModifiedBy>
  <cp:revision>163</cp:revision>
  <dcterms:modified xsi:type="dcterms:W3CDTF">2023-11-03T01:08:19Z</dcterms:modified>
</cp:coreProperties>
</file>