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 id="2147483686" r:id="rId3"/>
    <p:sldMasterId id="2147483706" r:id="rId4"/>
  </p:sldMasterIdLst>
  <p:notesMasterIdLst>
    <p:notesMasterId r:id="rId49"/>
  </p:notesMasterIdLst>
  <p:handoutMasterIdLst>
    <p:handoutMasterId r:id="rId50"/>
  </p:handoutMasterIdLst>
  <p:sldIdLst>
    <p:sldId id="382" r:id="rId5"/>
    <p:sldId id="383" r:id="rId6"/>
    <p:sldId id="256" r:id="rId7"/>
    <p:sldId id="394" r:id="rId8"/>
    <p:sldId id="395" r:id="rId9"/>
    <p:sldId id="403" r:id="rId10"/>
    <p:sldId id="257" r:id="rId11"/>
    <p:sldId id="396" r:id="rId12"/>
    <p:sldId id="397" r:id="rId13"/>
    <p:sldId id="399" r:id="rId14"/>
    <p:sldId id="258" r:id="rId15"/>
    <p:sldId id="400" r:id="rId16"/>
    <p:sldId id="259" r:id="rId17"/>
    <p:sldId id="401" r:id="rId18"/>
    <p:sldId id="402" r:id="rId19"/>
    <p:sldId id="260" r:id="rId20"/>
    <p:sldId id="261" r:id="rId21"/>
    <p:sldId id="262" r:id="rId22"/>
    <p:sldId id="263" r:id="rId23"/>
    <p:sldId id="391" r:id="rId24"/>
    <p:sldId id="420" r:id="rId25"/>
    <p:sldId id="421" r:id="rId26"/>
    <p:sldId id="413" r:id="rId27"/>
    <p:sldId id="414" r:id="rId28"/>
    <p:sldId id="415" r:id="rId29"/>
    <p:sldId id="416" r:id="rId30"/>
    <p:sldId id="422" r:id="rId31"/>
    <p:sldId id="423" r:id="rId32"/>
    <p:sldId id="424" r:id="rId33"/>
    <p:sldId id="425" r:id="rId34"/>
    <p:sldId id="426" r:id="rId35"/>
    <p:sldId id="427" r:id="rId36"/>
    <p:sldId id="265" r:id="rId37"/>
    <p:sldId id="266" r:id="rId38"/>
    <p:sldId id="428" r:id="rId39"/>
    <p:sldId id="404" r:id="rId40"/>
    <p:sldId id="405" r:id="rId41"/>
    <p:sldId id="406" r:id="rId42"/>
    <p:sldId id="407" r:id="rId43"/>
    <p:sldId id="408" r:id="rId44"/>
    <p:sldId id="409" r:id="rId45"/>
    <p:sldId id="410" r:id="rId46"/>
    <p:sldId id="411" r:id="rId47"/>
    <p:sldId id="388" r:id="rId48"/>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1933835F-1198-42F1-A4DB-A5BB734F8B88}">
          <p14:sldIdLst>
            <p14:sldId id="382"/>
            <p14:sldId id="383"/>
            <p14:sldId id="256"/>
            <p14:sldId id="394"/>
            <p14:sldId id="395"/>
            <p14:sldId id="403"/>
            <p14:sldId id="257"/>
            <p14:sldId id="396"/>
            <p14:sldId id="397"/>
            <p14:sldId id="399"/>
            <p14:sldId id="258"/>
            <p14:sldId id="400"/>
            <p14:sldId id="259"/>
            <p14:sldId id="401"/>
            <p14:sldId id="402"/>
            <p14:sldId id="260"/>
            <p14:sldId id="261"/>
            <p14:sldId id="262"/>
            <p14:sldId id="263"/>
            <p14:sldId id="391"/>
            <p14:sldId id="420"/>
            <p14:sldId id="421"/>
            <p14:sldId id="413"/>
            <p14:sldId id="414"/>
            <p14:sldId id="415"/>
            <p14:sldId id="416"/>
            <p14:sldId id="422"/>
            <p14:sldId id="423"/>
            <p14:sldId id="424"/>
            <p14:sldId id="425"/>
            <p14:sldId id="426"/>
            <p14:sldId id="427"/>
            <p14:sldId id="265"/>
            <p14:sldId id="266"/>
            <p14:sldId id="428"/>
            <p14:sldId id="404"/>
            <p14:sldId id="405"/>
            <p14:sldId id="406"/>
            <p14:sldId id="407"/>
            <p14:sldId id="408"/>
            <p14:sldId id="409"/>
            <p14:sldId id="410"/>
            <p14:sldId id="411"/>
            <p14:sldId id="388"/>
          </p14:sldIdLst>
        </p14:section>
      </p14:sectionLst>
    </p:ext>
    <p:ext uri="{EFAFB233-063F-42B5-8137-9DF3F51BA10A}">
      <p15:sldGuideLst xmlns:p15="http://schemas.microsoft.com/office/powerpoint/2012/main">
        <p15:guide id="1" orient="horz" pos="2175" userDrawn="1">
          <p15:clr>
            <a:srgbClr val="A4A3A4"/>
          </p15:clr>
        </p15:guide>
        <p15:guide id="2" pos="380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432"/>
    <a:srgbClr val="01AAEB"/>
    <a:srgbClr val="35A8E0"/>
    <a:srgbClr val="84492B"/>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876" autoAdjust="0"/>
  </p:normalViewPr>
  <p:slideViewPr>
    <p:cSldViewPr showGuides="1">
      <p:cViewPr>
        <p:scale>
          <a:sx n="71" d="100"/>
          <a:sy n="71" d="100"/>
        </p:scale>
        <p:origin x="1138" y="-62"/>
      </p:cViewPr>
      <p:guideLst>
        <p:guide orient="horz" pos="2175"/>
        <p:guide pos="3806"/>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552F08-75C5-4587-B0AA-561F86C34BD8}"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MY"/>
        </a:p>
      </dgm:t>
    </dgm:pt>
    <dgm:pt modelId="{13440ABC-18CB-4E12-80C6-569157B3F624}">
      <dgm:prSet phldrT="[Text]"/>
      <dgm:spPr/>
      <dgm:t>
        <a:bodyPr/>
        <a:lstStyle/>
        <a:p>
          <a:r>
            <a:rPr lang="en-MY" dirty="0"/>
            <a:t>Data for Deep Learning</a:t>
          </a:r>
        </a:p>
      </dgm:t>
    </dgm:pt>
    <dgm:pt modelId="{BD887B23-F5D8-46FF-ACA7-8712264FDB61}" type="parTrans" cxnId="{97FC551E-5059-4DFE-97F4-7276F31227B2}">
      <dgm:prSet/>
      <dgm:spPr/>
      <dgm:t>
        <a:bodyPr/>
        <a:lstStyle/>
        <a:p>
          <a:endParaRPr lang="en-MY"/>
        </a:p>
      </dgm:t>
    </dgm:pt>
    <dgm:pt modelId="{3F5C13C0-A0A3-445E-A07F-25757551CC87}" type="sibTrans" cxnId="{97FC551E-5059-4DFE-97F4-7276F31227B2}">
      <dgm:prSet/>
      <dgm:spPr/>
      <dgm:t>
        <a:bodyPr/>
        <a:lstStyle/>
        <a:p>
          <a:endParaRPr lang="en-MY"/>
        </a:p>
      </dgm:t>
    </dgm:pt>
    <dgm:pt modelId="{598D9E42-31FC-427A-B36B-1A044699EE86}">
      <dgm:prSet phldrT="[Text]"/>
      <dgm:spPr/>
      <dgm:t>
        <a:bodyPr/>
        <a:lstStyle/>
        <a:p>
          <a:r>
            <a:rPr lang="en-MY" dirty="0"/>
            <a:t>Deep Neural Networks</a:t>
          </a:r>
        </a:p>
      </dgm:t>
    </dgm:pt>
    <dgm:pt modelId="{4A502FEC-E931-4794-BB52-27CBCF329DFA}" type="parTrans" cxnId="{0730CD77-7B91-4A0F-A710-D68B981C0C67}">
      <dgm:prSet/>
      <dgm:spPr/>
      <dgm:t>
        <a:bodyPr/>
        <a:lstStyle/>
        <a:p>
          <a:endParaRPr lang="en-MY"/>
        </a:p>
      </dgm:t>
    </dgm:pt>
    <dgm:pt modelId="{7F1BA9B4-B78A-49E4-8171-61908F0C0861}" type="sibTrans" cxnId="{0730CD77-7B91-4A0F-A710-D68B981C0C67}">
      <dgm:prSet/>
      <dgm:spPr/>
      <dgm:t>
        <a:bodyPr/>
        <a:lstStyle/>
        <a:p>
          <a:endParaRPr lang="en-MY"/>
        </a:p>
      </dgm:t>
    </dgm:pt>
    <dgm:pt modelId="{A3F9A906-D1D6-406B-80D5-D36E71AC326C}">
      <dgm:prSet phldrT="[Text]"/>
      <dgm:spPr/>
      <dgm:t>
        <a:bodyPr/>
        <a:lstStyle/>
        <a:p>
          <a:r>
            <a:rPr lang="en-MY" dirty="0"/>
            <a:t>Multilayer Perceptron (MLP)</a:t>
          </a:r>
        </a:p>
      </dgm:t>
    </dgm:pt>
    <dgm:pt modelId="{E449A842-D602-4D3E-AF82-999909714FDF}" type="parTrans" cxnId="{78DDA93C-FECB-4574-95A7-1EDFB6CC991E}">
      <dgm:prSet/>
      <dgm:spPr/>
      <dgm:t>
        <a:bodyPr/>
        <a:lstStyle/>
        <a:p>
          <a:endParaRPr lang="en-MY"/>
        </a:p>
      </dgm:t>
    </dgm:pt>
    <dgm:pt modelId="{EF50253D-7DF3-4E21-BA13-F4303A7FB0A3}" type="sibTrans" cxnId="{78DDA93C-FECB-4574-95A7-1EDFB6CC991E}">
      <dgm:prSet/>
      <dgm:spPr/>
      <dgm:t>
        <a:bodyPr/>
        <a:lstStyle/>
        <a:p>
          <a:endParaRPr lang="en-MY"/>
        </a:p>
      </dgm:t>
    </dgm:pt>
    <dgm:pt modelId="{07AC39EA-C6AA-4A06-BA7D-BF7F4C2BDA61}">
      <dgm:prSet phldrT="[Text]"/>
      <dgm:spPr/>
      <dgm:t>
        <a:bodyPr/>
        <a:lstStyle/>
        <a:p>
          <a:r>
            <a:rPr lang="en-MY"/>
            <a:t>Convolutional Neural Network (CNN)</a:t>
          </a:r>
          <a:endParaRPr lang="en-MY" dirty="0"/>
        </a:p>
      </dgm:t>
    </dgm:pt>
    <dgm:pt modelId="{37BB7843-5E01-438B-9591-3F50E81FD63D}" type="parTrans" cxnId="{817A8D9E-6957-45A6-B57C-E66F87EDE35C}">
      <dgm:prSet/>
      <dgm:spPr/>
      <dgm:t>
        <a:bodyPr/>
        <a:lstStyle/>
        <a:p>
          <a:endParaRPr lang="en-MY"/>
        </a:p>
      </dgm:t>
    </dgm:pt>
    <dgm:pt modelId="{4975AA3D-9C2E-42D8-BC53-03AA38E72D66}" type="sibTrans" cxnId="{817A8D9E-6957-45A6-B57C-E66F87EDE35C}">
      <dgm:prSet/>
      <dgm:spPr/>
      <dgm:t>
        <a:bodyPr/>
        <a:lstStyle/>
        <a:p>
          <a:endParaRPr lang="en-MY"/>
        </a:p>
      </dgm:t>
    </dgm:pt>
    <dgm:pt modelId="{A63FBED0-DDD3-4C2C-B251-0C5DA2BFD6D1}" type="pres">
      <dgm:prSet presAssocID="{76552F08-75C5-4587-B0AA-561F86C34BD8}" presName="Name0" presStyleCnt="0">
        <dgm:presLayoutVars>
          <dgm:chMax/>
          <dgm:chPref/>
          <dgm:dir/>
        </dgm:presLayoutVars>
      </dgm:prSet>
      <dgm:spPr/>
    </dgm:pt>
    <dgm:pt modelId="{45EC4DC4-F580-415A-B6AD-BEB3DDB2D374}" type="pres">
      <dgm:prSet presAssocID="{13440ABC-18CB-4E12-80C6-569157B3F624}" presName="parenttextcomposite" presStyleCnt="0"/>
      <dgm:spPr/>
    </dgm:pt>
    <dgm:pt modelId="{49EFF220-B9A8-428D-96EC-247382952686}" type="pres">
      <dgm:prSet presAssocID="{13440ABC-18CB-4E12-80C6-569157B3F624}" presName="parenttext" presStyleLbl="revTx" presStyleIdx="0" presStyleCnt="4">
        <dgm:presLayoutVars>
          <dgm:chMax/>
          <dgm:chPref val="2"/>
          <dgm:bulletEnabled val="1"/>
        </dgm:presLayoutVars>
      </dgm:prSet>
      <dgm:spPr/>
    </dgm:pt>
    <dgm:pt modelId="{01619705-9038-4FD0-BDFA-EEB22185B846}" type="pres">
      <dgm:prSet presAssocID="{13440ABC-18CB-4E12-80C6-569157B3F624}" presName="parallelogramComposite" presStyleCnt="0"/>
      <dgm:spPr/>
    </dgm:pt>
    <dgm:pt modelId="{348B6765-E5BE-405D-B3F9-CDA49EF9F557}" type="pres">
      <dgm:prSet presAssocID="{13440ABC-18CB-4E12-80C6-569157B3F624}" presName="parallelogram1" presStyleLbl="alignNode1" presStyleIdx="0" presStyleCnt="28"/>
      <dgm:spPr/>
    </dgm:pt>
    <dgm:pt modelId="{B1F85696-7B71-4C8F-82F5-A814A5259BD7}" type="pres">
      <dgm:prSet presAssocID="{13440ABC-18CB-4E12-80C6-569157B3F624}" presName="parallelogram2" presStyleLbl="alignNode1" presStyleIdx="1" presStyleCnt="28"/>
      <dgm:spPr/>
    </dgm:pt>
    <dgm:pt modelId="{C56E144E-A31B-494A-B110-3C949F189833}" type="pres">
      <dgm:prSet presAssocID="{13440ABC-18CB-4E12-80C6-569157B3F624}" presName="parallelogram3" presStyleLbl="alignNode1" presStyleIdx="2" presStyleCnt="28"/>
      <dgm:spPr/>
    </dgm:pt>
    <dgm:pt modelId="{57E5BA35-2ABF-4B36-8F0C-062D679AFC58}" type="pres">
      <dgm:prSet presAssocID="{13440ABC-18CB-4E12-80C6-569157B3F624}" presName="parallelogram4" presStyleLbl="alignNode1" presStyleIdx="3" presStyleCnt="28"/>
      <dgm:spPr/>
    </dgm:pt>
    <dgm:pt modelId="{FBF5DB01-ED42-4C43-B751-2A931DD39FFE}" type="pres">
      <dgm:prSet presAssocID="{13440ABC-18CB-4E12-80C6-569157B3F624}" presName="parallelogram5" presStyleLbl="alignNode1" presStyleIdx="4" presStyleCnt="28"/>
      <dgm:spPr/>
    </dgm:pt>
    <dgm:pt modelId="{7C0D6E1A-530E-4515-B424-288419E9FE4B}" type="pres">
      <dgm:prSet presAssocID="{13440ABC-18CB-4E12-80C6-569157B3F624}" presName="parallelogram6" presStyleLbl="alignNode1" presStyleIdx="5" presStyleCnt="28"/>
      <dgm:spPr/>
    </dgm:pt>
    <dgm:pt modelId="{FAF23A9C-720E-4E35-86A1-1AC2898F77BE}" type="pres">
      <dgm:prSet presAssocID="{13440ABC-18CB-4E12-80C6-569157B3F624}" presName="parallelogram7" presStyleLbl="alignNode1" presStyleIdx="6" presStyleCnt="28"/>
      <dgm:spPr/>
    </dgm:pt>
    <dgm:pt modelId="{B9CD9654-8CD0-419F-AE2F-44F492C977BC}" type="pres">
      <dgm:prSet presAssocID="{3F5C13C0-A0A3-445E-A07F-25757551CC87}" presName="sibTrans" presStyleCnt="0"/>
      <dgm:spPr/>
    </dgm:pt>
    <dgm:pt modelId="{BCAEB80B-45E0-49D9-B6F4-23EEA4B9399E}" type="pres">
      <dgm:prSet presAssocID="{598D9E42-31FC-427A-B36B-1A044699EE86}" presName="parenttextcomposite" presStyleCnt="0"/>
      <dgm:spPr/>
    </dgm:pt>
    <dgm:pt modelId="{B242B9FB-FF59-45F7-BB40-657E1709738F}" type="pres">
      <dgm:prSet presAssocID="{598D9E42-31FC-427A-B36B-1A044699EE86}" presName="parenttext" presStyleLbl="revTx" presStyleIdx="1" presStyleCnt="4">
        <dgm:presLayoutVars>
          <dgm:chMax/>
          <dgm:chPref val="2"/>
          <dgm:bulletEnabled val="1"/>
        </dgm:presLayoutVars>
      </dgm:prSet>
      <dgm:spPr/>
    </dgm:pt>
    <dgm:pt modelId="{4F38E6D6-CB8A-481B-B821-546374B0002B}" type="pres">
      <dgm:prSet presAssocID="{598D9E42-31FC-427A-B36B-1A044699EE86}" presName="parallelogramComposite" presStyleCnt="0"/>
      <dgm:spPr/>
    </dgm:pt>
    <dgm:pt modelId="{7956C710-5A28-47F4-A74F-5F2EA3C059D4}" type="pres">
      <dgm:prSet presAssocID="{598D9E42-31FC-427A-B36B-1A044699EE86}" presName="parallelogram1" presStyleLbl="alignNode1" presStyleIdx="7" presStyleCnt="28"/>
      <dgm:spPr/>
    </dgm:pt>
    <dgm:pt modelId="{A92E18D9-1F82-420D-95FC-EB535578FFB7}" type="pres">
      <dgm:prSet presAssocID="{598D9E42-31FC-427A-B36B-1A044699EE86}" presName="parallelogram2" presStyleLbl="alignNode1" presStyleIdx="8" presStyleCnt="28"/>
      <dgm:spPr/>
    </dgm:pt>
    <dgm:pt modelId="{F912F1A9-CB4C-4879-A248-200FB8754548}" type="pres">
      <dgm:prSet presAssocID="{598D9E42-31FC-427A-B36B-1A044699EE86}" presName="parallelogram3" presStyleLbl="alignNode1" presStyleIdx="9" presStyleCnt="28"/>
      <dgm:spPr/>
    </dgm:pt>
    <dgm:pt modelId="{9433DCA3-BDB0-4EE7-86D9-399B9C8001B6}" type="pres">
      <dgm:prSet presAssocID="{598D9E42-31FC-427A-B36B-1A044699EE86}" presName="parallelogram4" presStyleLbl="alignNode1" presStyleIdx="10" presStyleCnt="28"/>
      <dgm:spPr/>
    </dgm:pt>
    <dgm:pt modelId="{20548BD5-F27A-4DFD-9040-29C11FE3FC5B}" type="pres">
      <dgm:prSet presAssocID="{598D9E42-31FC-427A-B36B-1A044699EE86}" presName="parallelogram5" presStyleLbl="alignNode1" presStyleIdx="11" presStyleCnt="28"/>
      <dgm:spPr/>
    </dgm:pt>
    <dgm:pt modelId="{E1FA83E0-71C9-4FC9-BFDB-0D407FB75FE9}" type="pres">
      <dgm:prSet presAssocID="{598D9E42-31FC-427A-B36B-1A044699EE86}" presName="parallelogram6" presStyleLbl="alignNode1" presStyleIdx="12" presStyleCnt="28"/>
      <dgm:spPr/>
    </dgm:pt>
    <dgm:pt modelId="{DCEAC3EE-6F0D-428F-BA86-C636998E26F9}" type="pres">
      <dgm:prSet presAssocID="{598D9E42-31FC-427A-B36B-1A044699EE86}" presName="parallelogram7" presStyleLbl="alignNode1" presStyleIdx="13" presStyleCnt="28"/>
      <dgm:spPr/>
    </dgm:pt>
    <dgm:pt modelId="{C96B38CA-8492-4FB3-8E44-5F023FBEB351}" type="pres">
      <dgm:prSet presAssocID="{7F1BA9B4-B78A-49E4-8171-61908F0C0861}" presName="sibTrans" presStyleCnt="0"/>
      <dgm:spPr/>
    </dgm:pt>
    <dgm:pt modelId="{12979315-AA43-470B-95E0-25F97493D5FA}" type="pres">
      <dgm:prSet presAssocID="{A3F9A906-D1D6-406B-80D5-D36E71AC326C}" presName="parenttextcomposite" presStyleCnt="0"/>
      <dgm:spPr/>
    </dgm:pt>
    <dgm:pt modelId="{8223F70F-E375-49C1-A8B9-ADFD325F10FA}" type="pres">
      <dgm:prSet presAssocID="{A3F9A906-D1D6-406B-80D5-D36E71AC326C}" presName="parenttext" presStyleLbl="revTx" presStyleIdx="2" presStyleCnt="4">
        <dgm:presLayoutVars>
          <dgm:chMax/>
          <dgm:chPref val="2"/>
          <dgm:bulletEnabled val="1"/>
        </dgm:presLayoutVars>
      </dgm:prSet>
      <dgm:spPr/>
    </dgm:pt>
    <dgm:pt modelId="{1331B2D7-74E3-4354-89AF-053C2BE9C573}" type="pres">
      <dgm:prSet presAssocID="{A3F9A906-D1D6-406B-80D5-D36E71AC326C}" presName="parallelogramComposite" presStyleCnt="0"/>
      <dgm:spPr/>
    </dgm:pt>
    <dgm:pt modelId="{6E391DA6-0199-49FB-8871-38BEEB69EEB3}" type="pres">
      <dgm:prSet presAssocID="{A3F9A906-D1D6-406B-80D5-D36E71AC326C}" presName="parallelogram1" presStyleLbl="alignNode1" presStyleIdx="14" presStyleCnt="28"/>
      <dgm:spPr/>
    </dgm:pt>
    <dgm:pt modelId="{88B5C960-1634-49FE-A270-D2D8660F9151}" type="pres">
      <dgm:prSet presAssocID="{A3F9A906-D1D6-406B-80D5-D36E71AC326C}" presName="parallelogram2" presStyleLbl="alignNode1" presStyleIdx="15" presStyleCnt="28"/>
      <dgm:spPr/>
    </dgm:pt>
    <dgm:pt modelId="{47E95E2A-C987-447E-BD2F-EA6FEEA329EB}" type="pres">
      <dgm:prSet presAssocID="{A3F9A906-D1D6-406B-80D5-D36E71AC326C}" presName="parallelogram3" presStyleLbl="alignNode1" presStyleIdx="16" presStyleCnt="28"/>
      <dgm:spPr/>
    </dgm:pt>
    <dgm:pt modelId="{00504982-1860-4B7B-B473-6901672683B3}" type="pres">
      <dgm:prSet presAssocID="{A3F9A906-D1D6-406B-80D5-D36E71AC326C}" presName="parallelogram4" presStyleLbl="alignNode1" presStyleIdx="17" presStyleCnt="28"/>
      <dgm:spPr/>
    </dgm:pt>
    <dgm:pt modelId="{56F7A8FB-C7BD-45EF-AE0A-CF276C91CFB5}" type="pres">
      <dgm:prSet presAssocID="{A3F9A906-D1D6-406B-80D5-D36E71AC326C}" presName="parallelogram5" presStyleLbl="alignNode1" presStyleIdx="18" presStyleCnt="28"/>
      <dgm:spPr/>
    </dgm:pt>
    <dgm:pt modelId="{3AC8669E-686F-44F8-8B6D-280F6128CA09}" type="pres">
      <dgm:prSet presAssocID="{A3F9A906-D1D6-406B-80D5-D36E71AC326C}" presName="parallelogram6" presStyleLbl="alignNode1" presStyleIdx="19" presStyleCnt="28"/>
      <dgm:spPr/>
    </dgm:pt>
    <dgm:pt modelId="{D6E4B9FE-B044-43D0-B180-946317C354BB}" type="pres">
      <dgm:prSet presAssocID="{A3F9A906-D1D6-406B-80D5-D36E71AC326C}" presName="parallelogram7" presStyleLbl="alignNode1" presStyleIdx="20" presStyleCnt="28"/>
      <dgm:spPr/>
    </dgm:pt>
    <dgm:pt modelId="{F3E54267-E9B5-4F00-86A4-D398B3241D9D}" type="pres">
      <dgm:prSet presAssocID="{EF50253D-7DF3-4E21-BA13-F4303A7FB0A3}" presName="sibTrans" presStyleCnt="0"/>
      <dgm:spPr/>
    </dgm:pt>
    <dgm:pt modelId="{EDF957ED-1D3B-4264-82F5-7BFB50B30329}" type="pres">
      <dgm:prSet presAssocID="{07AC39EA-C6AA-4A06-BA7D-BF7F4C2BDA61}" presName="parenttextcomposite" presStyleCnt="0"/>
      <dgm:spPr/>
    </dgm:pt>
    <dgm:pt modelId="{BB5B57DB-9EC5-4F3B-8BDC-8093F475367F}" type="pres">
      <dgm:prSet presAssocID="{07AC39EA-C6AA-4A06-BA7D-BF7F4C2BDA61}" presName="parenttext" presStyleLbl="revTx" presStyleIdx="3" presStyleCnt="4">
        <dgm:presLayoutVars>
          <dgm:chMax/>
          <dgm:chPref val="2"/>
          <dgm:bulletEnabled val="1"/>
        </dgm:presLayoutVars>
      </dgm:prSet>
      <dgm:spPr/>
    </dgm:pt>
    <dgm:pt modelId="{A275F8A9-0E6A-4E02-B38C-18FA9F4A42C1}" type="pres">
      <dgm:prSet presAssocID="{07AC39EA-C6AA-4A06-BA7D-BF7F4C2BDA61}" presName="parallelogramComposite" presStyleCnt="0"/>
      <dgm:spPr/>
    </dgm:pt>
    <dgm:pt modelId="{C1BD01E9-D677-4C95-B6D9-4DE3742EE7AA}" type="pres">
      <dgm:prSet presAssocID="{07AC39EA-C6AA-4A06-BA7D-BF7F4C2BDA61}" presName="parallelogram1" presStyleLbl="alignNode1" presStyleIdx="21" presStyleCnt="28"/>
      <dgm:spPr/>
    </dgm:pt>
    <dgm:pt modelId="{E12473ED-2E53-4A3C-A3CC-85A5FB8DE536}" type="pres">
      <dgm:prSet presAssocID="{07AC39EA-C6AA-4A06-BA7D-BF7F4C2BDA61}" presName="parallelogram2" presStyleLbl="alignNode1" presStyleIdx="22" presStyleCnt="28"/>
      <dgm:spPr/>
    </dgm:pt>
    <dgm:pt modelId="{DBBB0018-C59F-42B3-AC48-1952BA908348}" type="pres">
      <dgm:prSet presAssocID="{07AC39EA-C6AA-4A06-BA7D-BF7F4C2BDA61}" presName="parallelogram3" presStyleLbl="alignNode1" presStyleIdx="23" presStyleCnt="28"/>
      <dgm:spPr/>
    </dgm:pt>
    <dgm:pt modelId="{5C949402-2F1D-46B8-8AF6-60107DC834E1}" type="pres">
      <dgm:prSet presAssocID="{07AC39EA-C6AA-4A06-BA7D-BF7F4C2BDA61}" presName="parallelogram4" presStyleLbl="alignNode1" presStyleIdx="24" presStyleCnt="28"/>
      <dgm:spPr/>
    </dgm:pt>
    <dgm:pt modelId="{611D364B-C4E8-4337-A3F7-5EF2BB3E807F}" type="pres">
      <dgm:prSet presAssocID="{07AC39EA-C6AA-4A06-BA7D-BF7F4C2BDA61}" presName="parallelogram5" presStyleLbl="alignNode1" presStyleIdx="25" presStyleCnt="28"/>
      <dgm:spPr/>
    </dgm:pt>
    <dgm:pt modelId="{841AF10F-ACE4-49F8-858D-61335E901ECA}" type="pres">
      <dgm:prSet presAssocID="{07AC39EA-C6AA-4A06-BA7D-BF7F4C2BDA61}" presName="parallelogram6" presStyleLbl="alignNode1" presStyleIdx="26" presStyleCnt="28"/>
      <dgm:spPr/>
    </dgm:pt>
    <dgm:pt modelId="{B74966C8-6A81-4657-92A4-4083BC33054E}" type="pres">
      <dgm:prSet presAssocID="{07AC39EA-C6AA-4A06-BA7D-BF7F4C2BDA61}" presName="parallelogram7" presStyleLbl="alignNode1" presStyleIdx="27" presStyleCnt="28"/>
      <dgm:spPr/>
    </dgm:pt>
  </dgm:ptLst>
  <dgm:cxnLst>
    <dgm:cxn modelId="{97FC551E-5059-4DFE-97F4-7276F31227B2}" srcId="{76552F08-75C5-4587-B0AA-561F86C34BD8}" destId="{13440ABC-18CB-4E12-80C6-569157B3F624}" srcOrd="0" destOrd="0" parTransId="{BD887B23-F5D8-46FF-ACA7-8712264FDB61}" sibTransId="{3F5C13C0-A0A3-445E-A07F-25757551CC87}"/>
    <dgm:cxn modelId="{78DDA93C-FECB-4574-95A7-1EDFB6CC991E}" srcId="{76552F08-75C5-4587-B0AA-561F86C34BD8}" destId="{A3F9A906-D1D6-406B-80D5-D36E71AC326C}" srcOrd="2" destOrd="0" parTransId="{E449A842-D602-4D3E-AF82-999909714FDF}" sibTransId="{EF50253D-7DF3-4E21-BA13-F4303A7FB0A3}"/>
    <dgm:cxn modelId="{70CC5D5E-859F-4A56-AEAF-DC4771E87B87}" type="presOf" srcId="{07AC39EA-C6AA-4A06-BA7D-BF7F4C2BDA61}" destId="{BB5B57DB-9EC5-4F3B-8BDC-8093F475367F}" srcOrd="0" destOrd="0" presId="urn:microsoft.com/office/officeart/2008/layout/VerticalAccentList"/>
    <dgm:cxn modelId="{91E1094E-C2D4-4626-9AD1-1377C0EBC04C}" type="presOf" srcId="{598D9E42-31FC-427A-B36B-1A044699EE86}" destId="{B242B9FB-FF59-45F7-BB40-657E1709738F}" srcOrd="0" destOrd="0" presId="urn:microsoft.com/office/officeart/2008/layout/VerticalAccentList"/>
    <dgm:cxn modelId="{465F7251-0153-42B7-832B-862B595DAFD5}" type="presOf" srcId="{13440ABC-18CB-4E12-80C6-569157B3F624}" destId="{49EFF220-B9A8-428D-96EC-247382952686}" srcOrd="0" destOrd="0" presId="urn:microsoft.com/office/officeart/2008/layout/VerticalAccentList"/>
    <dgm:cxn modelId="{EA5D5972-C460-415A-8428-DBC4194DEB5E}" type="presOf" srcId="{76552F08-75C5-4587-B0AA-561F86C34BD8}" destId="{A63FBED0-DDD3-4C2C-B251-0C5DA2BFD6D1}" srcOrd="0" destOrd="0" presId="urn:microsoft.com/office/officeart/2008/layout/VerticalAccentList"/>
    <dgm:cxn modelId="{0730CD77-7B91-4A0F-A710-D68B981C0C67}" srcId="{76552F08-75C5-4587-B0AA-561F86C34BD8}" destId="{598D9E42-31FC-427A-B36B-1A044699EE86}" srcOrd="1" destOrd="0" parTransId="{4A502FEC-E931-4794-BB52-27CBCF329DFA}" sibTransId="{7F1BA9B4-B78A-49E4-8171-61908F0C0861}"/>
    <dgm:cxn modelId="{817A8D9E-6957-45A6-B57C-E66F87EDE35C}" srcId="{76552F08-75C5-4587-B0AA-561F86C34BD8}" destId="{07AC39EA-C6AA-4A06-BA7D-BF7F4C2BDA61}" srcOrd="3" destOrd="0" parTransId="{37BB7843-5E01-438B-9591-3F50E81FD63D}" sibTransId="{4975AA3D-9C2E-42D8-BC53-03AA38E72D66}"/>
    <dgm:cxn modelId="{DF3B2DF6-11E5-4036-8ADA-7276873BF2FE}" type="presOf" srcId="{A3F9A906-D1D6-406B-80D5-D36E71AC326C}" destId="{8223F70F-E375-49C1-A8B9-ADFD325F10FA}" srcOrd="0" destOrd="0" presId="urn:microsoft.com/office/officeart/2008/layout/VerticalAccentList"/>
    <dgm:cxn modelId="{D111F466-707B-42BD-9BA2-400DD2B9CB83}" type="presParOf" srcId="{A63FBED0-DDD3-4C2C-B251-0C5DA2BFD6D1}" destId="{45EC4DC4-F580-415A-B6AD-BEB3DDB2D374}" srcOrd="0" destOrd="0" presId="urn:microsoft.com/office/officeart/2008/layout/VerticalAccentList"/>
    <dgm:cxn modelId="{64775BA8-C5FF-4CCB-BEBD-FAF122308CF8}" type="presParOf" srcId="{45EC4DC4-F580-415A-B6AD-BEB3DDB2D374}" destId="{49EFF220-B9A8-428D-96EC-247382952686}" srcOrd="0" destOrd="0" presId="urn:microsoft.com/office/officeart/2008/layout/VerticalAccentList"/>
    <dgm:cxn modelId="{BF1F94E5-F9CC-4588-A703-7576627786A6}" type="presParOf" srcId="{A63FBED0-DDD3-4C2C-B251-0C5DA2BFD6D1}" destId="{01619705-9038-4FD0-BDFA-EEB22185B846}" srcOrd="1" destOrd="0" presId="urn:microsoft.com/office/officeart/2008/layout/VerticalAccentList"/>
    <dgm:cxn modelId="{D889CFDD-CEC5-4302-9480-33D25ADF81B7}" type="presParOf" srcId="{01619705-9038-4FD0-BDFA-EEB22185B846}" destId="{348B6765-E5BE-405D-B3F9-CDA49EF9F557}" srcOrd="0" destOrd="0" presId="urn:microsoft.com/office/officeart/2008/layout/VerticalAccentList"/>
    <dgm:cxn modelId="{E885852C-0A86-483C-B049-F889C37DC7E5}" type="presParOf" srcId="{01619705-9038-4FD0-BDFA-EEB22185B846}" destId="{B1F85696-7B71-4C8F-82F5-A814A5259BD7}" srcOrd="1" destOrd="0" presId="urn:microsoft.com/office/officeart/2008/layout/VerticalAccentList"/>
    <dgm:cxn modelId="{02ED4C1D-7A0E-451F-A632-8900B45E6E4F}" type="presParOf" srcId="{01619705-9038-4FD0-BDFA-EEB22185B846}" destId="{C56E144E-A31B-494A-B110-3C949F189833}" srcOrd="2" destOrd="0" presId="urn:microsoft.com/office/officeart/2008/layout/VerticalAccentList"/>
    <dgm:cxn modelId="{619BBA9A-2CA2-4D11-8250-B486E4590A80}" type="presParOf" srcId="{01619705-9038-4FD0-BDFA-EEB22185B846}" destId="{57E5BA35-2ABF-4B36-8F0C-062D679AFC58}" srcOrd="3" destOrd="0" presId="urn:microsoft.com/office/officeart/2008/layout/VerticalAccentList"/>
    <dgm:cxn modelId="{A783CE90-809F-42BB-95A6-279830725A93}" type="presParOf" srcId="{01619705-9038-4FD0-BDFA-EEB22185B846}" destId="{FBF5DB01-ED42-4C43-B751-2A931DD39FFE}" srcOrd="4" destOrd="0" presId="urn:microsoft.com/office/officeart/2008/layout/VerticalAccentList"/>
    <dgm:cxn modelId="{EFC4EFF1-6ECB-47B3-8B11-E16875F184AE}" type="presParOf" srcId="{01619705-9038-4FD0-BDFA-EEB22185B846}" destId="{7C0D6E1A-530E-4515-B424-288419E9FE4B}" srcOrd="5" destOrd="0" presId="urn:microsoft.com/office/officeart/2008/layout/VerticalAccentList"/>
    <dgm:cxn modelId="{A702CF68-CCE0-4354-9707-A13FC2754F0C}" type="presParOf" srcId="{01619705-9038-4FD0-BDFA-EEB22185B846}" destId="{FAF23A9C-720E-4E35-86A1-1AC2898F77BE}" srcOrd="6" destOrd="0" presId="urn:microsoft.com/office/officeart/2008/layout/VerticalAccentList"/>
    <dgm:cxn modelId="{916506A4-D988-4D22-AF0F-B62D478C8195}" type="presParOf" srcId="{A63FBED0-DDD3-4C2C-B251-0C5DA2BFD6D1}" destId="{B9CD9654-8CD0-419F-AE2F-44F492C977BC}" srcOrd="2" destOrd="0" presId="urn:microsoft.com/office/officeart/2008/layout/VerticalAccentList"/>
    <dgm:cxn modelId="{7A10F44D-400E-483B-B99F-F71AD0359C2B}" type="presParOf" srcId="{A63FBED0-DDD3-4C2C-B251-0C5DA2BFD6D1}" destId="{BCAEB80B-45E0-49D9-B6F4-23EEA4B9399E}" srcOrd="3" destOrd="0" presId="urn:microsoft.com/office/officeart/2008/layout/VerticalAccentList"/>
    <dgm:cxn modelId="{6E5E8CEE-7D5F-475F-A56B-8693F8CAC410}" type="presParOf" srcId="{BCAEB80B-45E0-49D9-B6F4-23EEA4B9399E}" destId="{B242B9FB-FF59-45F7-BB40-657E1709738F}" srcOrd="0" destOrd="0" presId="urn:microsoft.com/office/officeart/2008/layout/VerticalAccentList"/>
    <dgm:cxn modelId="{47687BDF-2DB4-4A19-BEAF-D9F25A9AA535}" type="presParOf" srcId="{A63FBED0-DDD3-4C2C-B251-0C5DA2BFD6D1}" destId="{4F38E6D6-CB8A-481B-B821-546374B0002B}" srcOrd="4" destOrd="0" presId="urn:microsoft.com/office/officeart/2008/layout/VerticalAccentList"/>
    <dgm:cxn modelId="{D1878CDB-7F44-45EC-8EBE-B49B18859B2B}" type="presParOf" srcId="{4F38E6D6-CB8A-481B-B821-546374B0002B}" destId="{7956C710-5A28-47F4-A74F-5F2EA3C059D4}" srcOrd="0" destOrd="0" presId="urn:microsoft.com/office/officeart/2008/layout/VerticalAccentList"/>
    <dgm:cxn modelId="{8FD222C6-584A-405B-9FA6-7EE6F57EBF53}" type="presParOf" srcId="{4F38E6D6-CB8A-481B-B821-546374B0002B}" destId="{A92E18D9-1F82-420D-95FC-EB535578FFB7}" srcOrd="1" destOrd="0" presId="urn:microsoft.com/office/officeart/2008/layout/VerticalAccentList"/>
    <dgm:cxn modelId="{31E9172F-065B-4AEB-A4E2-B1081B1D41AF}" type="presParOf" srcId="{4F38E6D6-CB8A-481B-B821-546374B0002B}" destId="{F912F1A9-CB4C-4879-A248-200FB8754548}" srcOrd="2" destOrd="0" presId="urn:microsoft.com/office/officeart/2008/layout/VerticalAccentList"/>
    <dgm:cxn modelId="{68042288-B8B1-47AD-BBB7-929DC1387E4A}" type="presParOf" srcId="{4F38E6D6-CB8A-481B-B821-546374B0002B}" destId="{9433DCA3-BDB0-4EE7-86D9-399B9C8001B6}" srcOrd="3" destOrd="0" presId="urn:microsoft.com/office/officeart/2008/layout/VerticalAccentList"/>
    <dgm:cxn modelId="{09FEF92E-ACD2-4B57-B2E5-2E8AAF7C067E}" type="presParOf" srcId="{4F38E6D6-CB8A-481B-B821-546374B0002B}" destId="{20548BD5-F27A-4DFD-9040-29C11FE3FC5B}" srcOrd="4" destOrd="0" presId="urn:microsoft.com/office/officeart/2008/layout/VerticalAccentList"/>
    <dgm:cxn modelId="{4E83FA65-8F32-4818-B42B-E7702F5A4A93}" type="presParOf" srcId="{4F38E6D6-CB8A-481B-B821-546374B0002B}" destId="{E1FA83E0-71C9-4FC9-BFDB-0D407FB75FE9}" srcOrd="5" destOrd="0" presId="urn:microsoft.com/office/officeart/2008/layout/VerticalAccentList"/>
    <dgm:cxn modelId="{09220EFF-95CB-4135-8887-C5D760463CFA}" type="presParOf" srcId="{4F38E6D6-CB8A-481B-B821-546374B0002B}" destId="{DCEAC3EE-6F0D-428F-BA86-C636998E26F9}" srcOrd="6" destOrd="0" presId="urn:microsoft.com/office/officeart/2008/layout/VerticalAccentList"/>
    <dgm:cxn modelId="{996ACCC5-59F2-45F4-8465-CAFEC7662FAB}" type="presParOf" srcId="{A63FBED0-DDD3-4C2C-B251-0C5DA2BFD6D1}" destId="{C96B38CA-8492-4FB3-8E44-5F023FBEB351}" srcOrd="5" destOrd="0" presId="urn:microsoft.com/office/officeart/2008/layout/VerticalAccentList"/>
    <dgm:cxn modelId="{A29D638B-4D2F-4947-A537-39A5DFE944C2}" type="presParOf" srcId="{A63FBED0-DDD3-4C2C-B251-0C5DA2BFD6D1}" destId="{12979315-AA43-470B-95E0-25F97493D5FA}" srcOrd="6" destOrd="0" presId="urn:microsoft.com/office/officeart/2008/layout/VerticalAccentList"/>
    <dgm:cxn modelId="{CD3F03F7-A677-4AB2-BD9E-0C536EF832AE}" type="presParOf" srcId="{12979315-AA43-470B-95E0-25F97493D5FA}" destId="{8223F70F-E375-49C1-A8B9-ADFD325F10FA}" srcOrd="0" destOrd="0" presId="urn:microsoft.com/office/officeart/2008/layout/VerticalAccentList"/>
    <dgm:cxn modelId="{EF6A4ED7-83BF-4168-8BB8-5D3DF73258EF}" type="presParOf" srcId="{A63FBED0-DDD3-4C2C-B251-0C5DA2BFD6D1}" destId="{1331B2D7-74E3-4354-89AF-053C2BE9C573}" srcOrd="7" destOrd="0" presId="urn:microsoft.com/office/officeart/2008/layout/VerticalAccentList"/>
    <dgm:cxn modelId="{5E4D815C-6EF4-46C2-B32C-D1BB0087D747}" type="presParOf" srcId="{1331B2D7-74E3-4354-89AF-053C2BE9C573}" destId="{6E391DA6-0199-49FB-8871-38BEEB69EEB3}" srcOrd="0" destOrd="0" presId="urn:microsoft.com/office/officeart/2008/layout/VerticalAccentList"/>
    <dgm:cxn modelId="{51495EDB-D597-4B4D-8D1C-7D01EBD2A002}" type="presParOf" srcId="{1331B2D7-74E3-4354-89AF-053C2BE9C573}" destId="{88B5C960-1634-49FE-A270-D2D8660F9151}" srcOrd="1" destOrd="0" presId="urn:microsoft.com/office/officeart/2008/layout/VerticalAccentList"/>
    <dgm:cxn modelId="{4ACF6BD8-1FB2-40FB-BCA4-1285B92E2ABD}" type="presParOf" srcId="{1331B2D7-74E3-4354-89AF-053C2BE9C573}" destId="{47E95E2A-C987-447E-BD2F-EA6FEEA329EB}" srcOrd="2" destOrd="0" presId="urn:microsoft.com/office/officeart/2008/layout/VerticalAccentList"/>
    <dgm:cxn modelId="{4FFD61E2-0DC3-4305-A449-34731D21D8B9}" type="presParOf" srcId="{1331B2D7-74E3-4354-89AF-053C2BE9C573}" destId="{00504982-1860-4B7B-B473-6901672683B3}" srcOrd="3" destOrd="0" presId="urn:microsoft.com/office/officeart/2008/layout/VerticalAccentList"/>
    <dgm:cxn modelId="{9B87B917-2F55-4F84-B7B3-CF6D29513BE1}" type="presParOf" srcId="{1331B2D7-74E3-4354-89AF-053C2BE9C573}" destId="{56F7A8FB-C7BD-45EF-AE0A-CF276C91CFB5}" srcOrd="4" destOrd="0" presId="urn:microsoft.com/office/officeart/2008/layout/VerticalAccentList"/>
    <dgm:cxn modelId="{B5C054F7-8607-4548-9E32-792E5B2395C7}" type="presParOf" srcId="{1331B2D7-74E3-4354-89AF-053C2BE9C573}" destId="{3AC8669E-686F-44F8-8B6D-280F6128CA09}" srcOrd="5" destOrd="0" presId="urn:microsoft.com/office/officeart/2008/layout/VerticalAccentList"/>
    <dgm:cxn modelId="{B06B22BB-2B2E-4044-A760-A0D3E6F4B1C4}" type="presParOf" srcId="{1331B2D7-74E3-4354-89AF-053C2BE9C573}" destId="{D6E4B9FE-B044-43D0-B180-946317C354BB}" srcOrd="6" destOrd="0" presId="urn:microsoft.com/office/officeart/2008/layout/VerticalAccentList"/>
    <dgm:cxn modelId="{6D47CDA5-7390-4978-B6A7-05DABDB12C4B}" type="presParOf" srcId="{A63FBED0-DDD3-4C2C-B251-0C5DA2BFD6D1}" destId="{F3E54267-E9B5-4F00-86A4-D398B3241D9D}" srcOrd="8" destOrd="0" presId="urn:microsoft.com/office/officeart/2008/layout/VerticalAccentList"/>
    <dgm:cxn modelId="{206E3BF0-36F6-4CBD-A825-DD5D5837AA35}" type="presParOf" srcId="{A63FBED0-DDD3-4C2C-B251-0C5DA2BFD6D1}" destId="{EDF957ED-1D3B-4264-82F5-7BFB50B30329}" srcOrd="9" destOrd="0" presId="urn:microsoft.com/office/officeart/2008/layout/VerticalAccentList"/>
    <dgm:cxn modelId="{0DCA3DDB-38F9-4825-9B7D-49002330216B}" type="presParOf" srcId="{EDF957ED-1D3B-4264-82F5-7BFB50B30329}" destId="{BB5B57DB-9EC5-4F3B-8BDC-8093F475367F}" srcOrd="0" destOrd="0" presId="urn:microsoft.com/office/officeart/2008/layout/VerticalAccentList"/>
    <dgm:cxn modelId="{CEDE9061-40C2-48EB-8775-E8C5BB8F66FB}" type="presParOf" srcId="{A63FBED0-DDD3-4C2C-B251-0C5DA2BFD6D1}" destId="{A275F8A9-0E6A-4E02-B38C-18FA9F4A42C1}" srcOrd="10" destOrd="0" presId="urn:microsoft.com/office/officeart/2008/layout/VerticalAccentList"/>
    <dgm:cxn modelId="{D216433C-B604-4480-8B74-CAB3101B4243}" type="presParOf" srcId="{A275F8A9-0E6A-4E02-B38C-18FA9F4A42C1}" destId="{C1BD01E9-D677-4C95-B6D9-4DE3742EE7AA}" srcOrd="0" destOrd="0" presId="urn:microsoft.com/office/officeart/2008/layout/VerticalAccentList"/>
    <dgm:cxn modelId="{0CE3CF99-F2B4-4232-9CC6-EBE82176B7DB}" type="presParOf" srcId="{A275F8A9-0E6A-4E02-B38C-18FA9F4A42C1}" destId="{E12473ED-2E53-4A3C-A3CC-85A5FB8DE536}" srcOrd="1" destOrd="0" presId="urn:microsoft.com/office/officeart/2008/layout/VerticalAccentList"/>
    <dgm:cxn modelId="{3C34D2A7-2D14-40AF-B7B9-1FF2255875A1}" type="presParOf" srcId="{A275F8A9-0E6A-4E02-B38C-18FA9F4A42C1}" destId="{DBBB0018-C59F-42B3-AC48-1952BA908348}" srcOrd="2" destOrd="0" presId="urn:microsoft.com/office/officeart/2008/layout/VerticalAccentList"/>
    <dgm:cxn modelId="{BC69D27D-DFEB-41C4-8545-C27CF2E2A386}" type="presParOf" srcId="{A275F8A9-0E6A-4E02-B38C-18FA9F4A42C1}" destId="{5C949402-2F1D-46B8-8AF6-60107DC834E1}" srcOrd="3" destOrd="0" presId="urn:microsoft.com/office/officeart/2008/layout/VerticalAccentList"/>
    <dgm:cxn modelId="{A44B7939-4ED9-4A10-AB29-818217F28A60}" type="presParOf" srcId="{A275F8A9-0E6A-4E02-B38C-18FA9F4A42C1}" destId="{611D364B-C4E8-4337-A3F7-5EF2BB3E807F}" srcOrd="4" destOrd="0" presId="urn:microsoft.com/office/officeart/2008/layout/VerticalAccentList"/>
    <dgm:cxn modelId="{35446E56-9BDF-42AA-A81A-112595FD9E85}" type="presParOf" srcId="{A275F8A9-0E6A-4E02-B38C-18FA9F4A42C1}" destId="{841AF10F-ACE4-49F8-858D-61335E901ECA}" srcOrd="5" destOrd="0" presId="urn:microsoft.com/office/officeart/2008/layout/VerticalAccentList"/>
    <dgm:cxn modelId="{9B02C715-9466-451D-B722-1C905E061B6B}" type="presParOf" srcId="{A275F8A9-0E6A-4E02-B38C-18FA9F4A42C1}" destId="{B74966C8-6A81-4657-92A4-4083BC33054E}" srcOrd="6" destOrd="0" presId="urn:microsoft.com/office/officeart/2008/layout/VerticalAccen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552F08-75C5-4587-B0AA-561F86C34BD8}"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MY"/>
        </a:p>
      </dgm:t>
    </dgm:pt>
    <dgm:pt modelId="{13440ABC-18CB-4E12-80C6-569157B3F624}">
      <dgm:prSet phldrT="[Text]"/>
      <dgm:spPr/>
      <dgm:t>
        <a:bodyPr/>
        <a:lstStyle/>
        <a:p>
          <a:r>
            <a:rPr lang="en-MY" dirty="0"/>
            <a:t>Data for Deep Learning</a:t>
          </a:r>
        </a:p>
      </dgm:t>
    </dgm:pt>
    <dgm:pt modelId="{BD887B23-F5D8-46FF-ACA7-8712264FDB61}" type="parTrans" cxnId="{97FC551E-5059-4DFE-97F4-7276F31227B2}">
      <dgm:prSet/>
      <dgm:spPr/>
      <dgm:t>
        <a:bodyPr/>
        <a:lstStyle/>
        <a:p>
          <a:endParaRPr lang="en-MY"/>
        </a:p>
      </dgm:t>
    </dgm:pt>
    <dgm:pt modelId="{3F5C13C0-A0A3-445E-A07F-25757551CC87}" type="sibTrans" cxnId="{97FC551E-5059-4DFE-97F4-7276F31227B2}">
      <dgm:prSet/>
      <dgm:spPr/>
      <dgm:t>
        <a:bodyPr/>
        <a:lstStyle/>
        <a:p>
          <a:endParaRPr lang="en-MY"/>
        </a:p>
      </dgm:t>
    </dgm:pt>
    <dgm:pt modelId="{598D9E42-31FC-427A-B36B-1A044699EE86}">
      <dgm:prSet phldrT="[Text]"/>
      <dgm:spPr/>
      <dgm:t>
        <a:bodyPr/>
        <a:lstStyle/>
        <a:p>
          <a:r>
            <a:rPr lang="en-MY" dirty="0"/>
            <a:t>Deep Neural Networks</a:t>
          </a:r>
        </a:p>
      </dgm:t>
    </dgm:pt>
    <dgm:pt modelId="{4A502FEC-E931-4794-BB52-27CBCF329DFA}" type="parTrans" cxnId="{0730CD77-7B91-4A0F-A710-D68B981C0C67}">
      <dgm:prSet/>
      <dgm:spPr/>
      <dgm:t>
        <a:bodyPr/>
        <a:lstStyle/>
        <a:p>
          <a:endParaRPr lang="en-MY"/>
        </a:p>
      </dgm:t>
    </dgm:pt>
    <dgm:pt modelId="{7F1BA9B4-B78A-49E4-8171-61908F0C0861}" type="sibTrans" cxnId="{0730CD77-7B91-4A0F-A710-D68B981C0C67}">
      <dgm:prSet/>
      <dgm:spPr/>
      <dgm:t>
        <a:bodyPr/>
        <a:lstStyle/>
        <a:p>
          <a:endParaRPr lang="en-MY"/>
        </a:p>
      </dgm:t>
    </dgm:pt>
    <dgm:pt modelId="{A3F9A906-D1D6-406B-80D5-D36E71AC326C}">
      <dgm:prSet phldrT="[Text]"/>
      <dgm:spPr/>
      <dgm:t>
        <a:bodyPr/>
        <a:lstStyle/>
        <a:p>
          <a:r>
            <a:rPr lang="en-MY" dirty="0"/>
            <a:t>Multilayer Perceptron (MLP)</a:t>
          </a:r>
        </a:p>
      </dgm:t>
    </dgm:pt>
    <dgm:pt modelId="{E449A842-D602-4D3E-AF82-999909714FDF}" type="parTrans" cxnId="{78DDA93C-FECB-4574-95A7-1EDFB6CC991E}">
      <dgm:prSet/>
      <dgm:spPr/>
      <dgm:t>
        <a:bodyPr/>
        <a:lstStyle/>
        <a:p>
          <a:endParaRPr lang="en-MY"/>
        </a:p>
      </dgm:t>
    </dgm:pt>
    <dgm:pt modelId="{EF50253D-7DF3-4E21-BA13-F4303A7FB0A3}" type="sibTrans" cxnId="{78DDA93C-FECB-4574-95A7-1EDFB6CC991E}">
      <dgm:prSet/>
      <dgm:spPr/>
      <dgm:t>
        <a:bodyPr/>
        <a:lstStyle/>
        <a:p>
          <a:endParaRPr lang="en-MY"/>
        </a:p>
      </dgm:t>
    </dgm:pt>
    <dgm:pt modelId="{07AC39EA-C6AA-4A06-BA7D-BF7F4C2BDA61}">
      <dgm:prSet phldrT="[Text]"/>
      <dgm:spPr/>
      <dgm:t>
        <a:bodyPr/>
        <a:lstStyle/>
        <a:p>
          <a:r>
            <a:rPr lang="en-MY"/>
            <a:t>Convolutional Neural Network (CNN)</a:t>
          </a:r>
          <a:endParaRPr lang="en-MY" dirty="0"/>
        </a:p>
      </dgm:t>
    </dgm:pt>
    <dgm:pt modelId="{37BB7843-5E01-438B-9591-3F50E81FD63D}" type="parTrans" cxnId="{817A8D9E-6957-45A6-B57C-E66F87EDE35C}">
      <dgm:prSet/>
      <dgm:spPr/>
      <dgm:t>
        <a:bodyPr/>
        <a:lstStyle/>
        <a:p>
          <a:endParaRPr lang="en-MY"/>
        </a:p>
      </dgm:t>
    </dgm:pt>
    <dgm:pt modelId="{4975AA3D-9C2E-42D8-BC53-03AA38E72D66}" type="sibTrans" cxnId="{817A8D9E-6957-45A6-B57C-E66F87EDE35C}">
      <dgm:prSet/>
      <dgm:spPr/>
      <dgm:t>
        <a:bodyPr/>
        <a:lstStyle/>
        <a:p>
          <a:endParaRPr lang="en-MY"/>
        </a:p>
      </dgm:t>
    </dgm:pt>
    <dgm:pt modelId="{A63FBED0-DDD3-4C2C-B251-0C5DA2BFD6D1}" type="pres">
      <dgm:prSet presAssocID="{76552F08-75C5-4587-B0AA-561F86C34BD8}" presName="Name0" presStyleCnt="0">
        <dgm:presLayoutVars>
          <dgm:chMax/>
          <dgm:chPref/>
          <dgm:dir/>
        </dgm:presLayoutVars>
      </dgm:prSet>
      <dgm:spPr/>
    </dgm:pt>
    <dgm:pt modelId="{45EC4DC4-F580-415A-B6AD-BEB3DDB2D374}" type="pres">
      <dgm:prSet presAssocID="{13440ABC-18CB-4E12-80C6-569157B3F624}" presName="parenttextcomposite" presStyleCnt="0"/>
      <dgm:spPr/>
    </dgm:pt>
    <dgm:pt modelId="{49EFF220-B9A8-428D-96EC-247382952686}" type="pres">
      <dgm:prSet presAssocID="{13440ABC-18CB-4E12-80C6-569157B3F624}" presName="parenttext" presStyleLbl="revTx" presStyleIdx="0" presStyleCnt="4">
        <dgm:presLayoutVars>
          <dgm:chMax/>
          <dgm:chPref val="2"/>
          <dgm:bulletEnabled val="1"/>
        </dgm:presLayoutVars>
      </dgm:prSet>
      <dgm:spPr/>
    </dgm:pt>
    <dgm:pt modelId="{01619705-9038-4FD0-BDFA-EEB22185B846}" type="pres">
      <dgm:prSet presAssocID="{13440ABC-18CB-4E12-80C6-569157B3F624}" presName="parallelogramComposite" presStyleCnt="0"/>
      <dgm:spPr/>
    </dgm:pt>
    <dgm:pt modelId="{348B6765-E5BE-405D-B3F9-CDA49EF9F557}" type="pres">
      <dgm:prSet presAssocID="{13440ABC-18CB-4E12-80C6-569157B3F624}" presName="parallelogram1" presStyleLbl="alignNode1" presStyleIdx="0" presStyleCnt="28"/>
      <dgm:spPr/>
    </dgm:pt>
    <dgm:pt modelId="{B1F85696-7B71-4C8F-82F5-A814A5259BD7}" type="pres">
      <dgm:prSet presAssocID="{13440ABC-18CB-4E12-80C6-569157B3F624}" presName="parallelogram2" presStyleLbl="alignNode1" presStyleIdx="1" presStyleCnt="28"/>
      <dgm:spPr/>
    </dgm:pt>
    <dgm:pt modelId="{C56E144E-A31B-494A-B110-3C949F189833}" type="pres">
      <dgm:prSet presAssocID="{13440ABC-18CB-4E12-80C6-569157B3F624}" presName="parallelogram3" presStyleLbl="alignNode1" presStyleIdx="2" presStyleCnt="28"/>
      <dgm:spPr/>
    </dgm:pt>
    <dgm:pt modelId="{57E5BA35-2ABF-4B36-8F0C-062D679AFC58}" type="pres">
      <dgm:prSet presAssocID="{13440ABC-18CB-4E12-80C6-569157B3F624}" presName="parallelogram4" presStyleLbl="alignNode1" presStyleIdx="3" presStyleCnt="28"/>
      <dgm:spPr/>
    </dgm:pt>
    <dgm:pt modelId="{FBF5DB01-ED42-4C43-B751-2A931DD39FFE}" type="pres">
      <dgm:prSet presAssocID="{13440ABC-18CB-4E12-80C6-569157B3F624}" presName="parallelogram5" presStyleLbl="alignNode1" presStyleIdx="4" presStyleCnt="28"/>
      <dgm:spPr/>
    </dgm:pt>
    <dgm:pt modelId="{7C0D6E1A-530E-4515-B424-288419E9FE4B}" type="pres">
      <dgm:prSet presAssocID="{13440ABC-18CB-4E12-80C6-569157B3F624}" presName="parallelogram6" presStyleLbl="alignNode1" presStyleIdx="5" presStyleCnt="28"/>
      <dgm:spPr/>
    </dgm:pt>
    <dgm:pt modelId="{FAF23A9C-720E-4E35-86A1-1AC2898F77BE}" type="pres">
      <dgm:prSet presAssocID="{13440ABC-18CB-4E12-80C6-569157B3F624}" presName="parallelogram7" presStyleLbl="alignNode1" presStyleIdx="6" presStyleCnt="28"/>
      <dgm:spPr/>
    </dgm:pt>
    <dgm:pt modelId="{B9CD9654-8CD0-419F-AE2F-44F492C977BC}" type="pres">
      <dgm:prSet presAssocID="{3F5C13C0-A0A3-445E-A07F-25757551CC87}" presName="sibTrans" presStyleCnt="0"/>
      <dgm:spPr/>
    </dgm:pt>
    <dgm:pt modelId="{BCAEB80B-45E0-49D9-B6F4-23EEA4B9399E}" type="pres">
      <dgm:prSet presAssocID="{598D9E42-31FC-427A-B36B-1A044699EE86}" presName="parenttextcomposite" presStyleCnt="0"/>
      <dgm:spPr/>
    </dgm:pt>
    <dgm:pt modelId="{B242B9FB-FF59-45F7-BB40-657E1709738F}" type="pres">
      <dgm:prSet presAssocID="{598D9E42-31FC-427A-B36B-1A044699EE86}" presName="parenttext" presStyleLbl="revTx" presStyleIdx="1" presStyleCnt="4">
        <dgm:presLayoutVars>
          <dgm:chMax/>
          <dgm:chPref val="2"/>
          <dgm:bulletEnabled val="1"/>
        </dgm:presLayoutVars>
      </dgm:prSet>
      <dgm:spPr/>
    </dgm:pt>
    <dgm:pt modelId="{4F38E6D6-CB8A-481B-B821-546374B0002B}" type="pres">
      <dgm:prSet presAssocID="{598D9E42-31FC-427A-B36B-1A044699EE86}" presName="parallelogramComposite" presStyleCnt="0"/>
      <dgm:spPr/>
    </dgm:pt>
    <dgm:pt modelId="{7956C710-5A28-47F4-A74F-5F2EA3C059D4}" type="pres">
      <dgm:prSet presAssocID="{598D9E42-31FC-427A-B36B-1A044699EE86}" presName="parallelogram1" presStyleLbl="alignNode1" presStyleIdx="7" presStyleCnt="28"/>
      <dgm:spPr/>
    </dgm:pt>
    <dgm:pt modelId="{A92E18D9-1F82-420D-95FC-EB535578FFB7}" type="pres">
      <dgm:prSet presAssocID="{598D9E42-31FC-427A-B36B-1A044699EE86}" presName="parallelogram2" presStyleLbl="alignNode1" presStyleIdx="8" presStyleCnt="28"/>
      <dgm:spPr/>
    </dgm:pt>
    <dgm:pt modelId="{F912F1A9-CB4C-4879-A248-200FB8754548}" type="pres">
      <dgm:prSet presAssocID="{598D9E42-31FC-427A-B36B-1A044699EE86}" presName="parallelogram3" presStyleLbl="alignNode1" presStyleIdx="9" presStyleCnt="28"/>
      <dgm:spPr/>
    </dgm:pt>
    <dgm:pt modelId="{9433DCA3-BDB0-4EE7-86D9-399B9C8001B6}" type="pres">
      <dgm:prSet presAssocID="{598D9E42-31FC-427A-B36B-1A044699EE86}" presName="parallelogram4" presStyleLbl="alignNode1" presStyleIdx="10" presStyleCnt="28"/>
      <dgm:spPr/>
    </dgm:pt>
    <dgm:pt modelId="{20548BD5-F27A-4DFD-9040-29C11FE3FC5B}" type="pres">
      <dgm:prSet presAssocID="{598D9E42-31FC-427A-B36B-1A044699EE86}" presName="parallelogram5" presStyleLbl="alignNode1" presStyleIdx="11" presStyleCnt="28"/>
      <dgm:spPr/>
    </dgm:pt>
    <dgm:pt modelId="{E1FA83E0-71C9-4FC9-BFDB-0D407FB75FE9}" type="pres">
      <dgm:prSet presAssocID="{598D9E42-31FC-427A-B36B-1A044699EE86}" presName="parallelogram6" presStyleLbl="alignNode1" presStyleIdx="12" presStyleCnt="28"/>
      <dgm:spPr/>
    </dgm:pt>
    <dgm:pt modelId="{DCEAC3EE-6F0D-428F-BA86-C636998E26F9}" type="pres">
      <dgm:prSet presAssocID="{598D9E42-31FC-427A-B36B-1A044699EE86}" presName="parallelogram7" presStyleLbl="alignNode1" presStyleIdx="13" presStyleCnt="28"/>
      <dgm:spPr/>
    </dgm:pt>
    <dgm:pt modelId="{C96B38CA-8492-4FB3-8E44-5F023FBEB351}" type="pres">
      <dgm:prSet presAssocID="{7F1BA9B4-B78A-49E4-8171-61908F0C0861}" presName="sibTrans" presStyleCnt="0"/>
      <dgm:spPr/>
    </dgm:pt>
    <dgm:pt modelId="{12979315-AA43-470B-95E0-25F97493D5FA}" type="pres">
      <dgm:prSet presAssocID="{A3F9A906-D1D6-406B-80D5-D36E71AC326C}" presName="parenttextcomposite" presStyleCnt="0"/>
      <dgm:spPr/>
    </dgm:pt>
    <dgm:pt modelId="{8223F70F-E375-49C1-A8B9-ADFD325F10FA}" type="pres">
      <dgm:prSet presAssocID="{A3F9A906-D1D6-406B-80D5-D36E71AC326C}" presName="parenttext" presStyleLbl="revTx" presStyleIdx="2" presStyleCnt="4">
        <dgm:presLayoutVars>
          <dgm:chMax/>
          <dgm:chPref val="2"/>
          <dgm:bulletEnabled val="1"/>
        </dgm:presLayoutVars>
      </dgm:prSet>
      <dgm:spPr/>
    </dgm:pt>
    <dgm:pt modelId="{1331B2D7-74E3-4354-89AF-053C2BE9C573}" type="pres">
      <dgm:prSet presAssocID="{A3F9A906-D1D6-406B-80D5-D36E71AC326C}" presName="parallelogramComposite" presStyleCnt="0"/>
      <dgm:spPr/>
    </dgm:pt>
    <dgm:pt modelId="{6E391DA6-0199-49FB-8871-38BEEB69EEB3}" type="pres">
      <dgm:prSet presAssocID="{A3F9A906-D1D6-406B-80D5-D36E71AC326C}" presName="parallelogram1" presStyleLbl="alignNode1" presStyleIdx="14" presStyleCnt="28"/>
      <dgm:spPr/>
    </dgm:pt>
    <dgm:pt modelId="{88B5C960-1634-49FE-A270-D2D8660F9151}" type="pres">
      <dgm:prSet presAssocID="{A3F9A906-D1D6-406B-80D5-D36E71AC326C}" presName="parallelogram2" presStyleLbl="alignNode1" presStyleIdx="15" presStyleCnt="28"/>
      <dgm:spPr/>
    </dgm:pt>
    <dgm:pt modelId="{47E95E2A-C987-447E-BD2F-EA6FEEA329EB}" type="pres">
      <dgm:prSet presAssocID="{A3F9A906-D1D6-406B-80D5-D36E71AC326C}" presName="parallelogram3" presStyleLbl="alignNode1" presStyleIdx="16" presStyleCnt="28"/>
      <dgm:spPr/>
    </dgm:pt>
    <dgm:pt modelId="{00504982-1860-4B7B-B473-6901672683B3}" type="pres">
      <dgm:prSet presAssocID="{A3F9A906-D1D6-406B-80D5-D36E71AC326C}" presName="parallelogram4" presStyleLbl="alignNode1" presStyleIdx="17" presStyleCnt="28"/>
      <dgm:spPr/>
    </dgm:pt>
    <dgm:pt modelId="{56F7A8FB-C7BD-45EF-AE0A-CF276C91CFB5}" type="pres">
      <dgm:prSet presAssocID="{A3F9A906-D1D6-406B-80D5-D36E71AC326C}" presName="parallelogram5" presStyleLbl="alignNode1" presStyleIdx="18" presStyleCnt="28"/>
      <dgm:spPr/>
    </dgm:pt>
    <dgm:pt modelId="{3AC8669E-686F-44F8-8B6D-280F6128CA09}" type="pres">
      <dgm:prSet presAssocID="{A3F9A906-D1D6-406B-80D5-D36E71AC326C}" presName="parallelogram6" presStyleLbl="alignNode1" presStyleIdx="19" presStyleCnt="28"/>
      <dgm:spPr/>
    </dgm:pt>
    <dgm:pt modelId="{D6E4B9FE-B044-43D0-B180-946317C354BB}" type="pres">
      <dgm:prSet presAssocID="{A3F9A906-D1D6-406B-80D5-D36E71AC326C}" presName="parallelogram7" presStyleLbl="alignNode1" presStyleIdx="20" presStyleCnt="28"/>
      <dgm:spPr/>
    </dgm:pt>
    <dgm:pt modelId="{F3E54267-E9B5-4F00-86A4-D398B3241D9D}" type="pres">
      <dgm:prSet presAssocID="{EF50253D-7DF3-4E21-BA13-F4303A7FB0A3}" presName="sibTrans" presStyleCnt="0"/>
      <dgm:spPr/>
    </dgm:pt>
    <dgm:pt modelId="{EDF957ED-1D3B-4264-82F5-7BFB50B30329}" type="pres">
      <dgm:prSet presAssocID="{07AC39EA-C6AA-4A06-BA7D-BF7F4C2BDA61}" presName="parenttextcomposite" presStyleCnt="0"/>
      <dgm:spPr/>
    </dgm:pt>
    <dgm:pt modelId="{BB5B57DB-9EC5-4F3B-8BDC-8093F475367F}" type="pres">
      <dgm:prSet presAssocID="{07AC39EA-C6AA-4A06-BA7D-BF7F4C2BDA61}" presName="parenttext" presStyleLbl="revTx" presStyleIdx="3" presStyleCnt="4">
        <dgm:presLayoutVars>
          <dgm:chMax/>
          <dgm:chPref val="2"/>
          <dgm:bulletEnabled val="1"/>
        </dgm:presLayoutVars>
      </dgm:prSet>
      <dgm:spPr/>
    </dgm:pt>
    <dgm:pt modelId="{A275F8A9-0E6A-4E02-B38C-18FA9F4A42C1}" type="pres">
      <dgm:prSet presAssocID="{07AC39EA-C6AA-4A06-BA7D-BF7F4C2BDA61}" presName="parallelogramComposite" presStyleCnt="0"/>
      <dgm:spPr/>
    </dgm:pt>
    <dgm:pt modelId="{C1BD01E9-D677-4C95-B6D9-4DE3742EE7AA}" type="pres">
      <dgm:prSet presAssocID="{07AC39EA-C6AA-4A06-BA7D-BF7F4C2BDA61}" presName="parallelogram1" presStyleLbl="alignNode1" presStyleIdx="21" presStyleCnt="28"/>
      <dgm:spPr/>
    </dgm:pt>
    <dgm:pt modelId="{E12473ED-2E53-4A3C-A3CC-85A5FB8DE536}" type="pres">
      <dgm:prSet presAssocID="{07AC39EA-C6AA-4A06-BA7D-BF7F4C2BDA61}" presName="parallelogram2" presStyleLbl="alignNode1" presStyleIdx="22" presStyleCnt="28"/>
      <dgm:spPr/>
    </dgm:pt>
    <dgm:pt modelId="{DBBB0018-C59F-42B3-AC48-1952BA908348}" type="pres">
      <dgm:prSet presAssocID="{07AC39EA-C6AA-4A06-BA7D-BF7F4C2BDA61}" presName="parallelogram3" presStyleLbl="alignNode1" presStyleIdx="23" presStyleCnt="28"/>
      <dgm:spPr/>
    </dgm:pt>
    <dgm:pt modelId="{5C949402-2F1D-46B8-8AF6-60107DC834E1}" type="pres">
      <dgm:prSet presAssocID="{07AC39EA-C6AA-4A06-BA7D-BF7F4C2BDA61}" presName="parallelogram4" presStyleLbl="alignNode1" presStyleIdx="24" presStyleCnt="28"/>
      <dgm:spPr/>
    </dgm:pt>
    <dgm:pt modelId="{611D364B-C4E8-4337-A3F7-5EF2BB3E807F}" type="pres">
      <dgm:prSet presAssocID="{07AC39EA-C6AA-4A06-BA7D-BF7F4C2BDA61}" presName="parallelogram5" presStyleLbl="alignNode1" presStyleIdx="25" presStyleCnt="28"/>
      <dgm:spPr/>
    </dgm:pt>
    <dgm:pt modelId="{841AF10F-ACE4-49F8-858D-61335E901ECA}" type="pres">
      <dgm:prSet presAssocID="{07AC39EA-C6AA-4A06-BA7D-BF7F4C2BDA61}" presName="parallelogram6" presStyleLbl="alignNode1" presStyleIdx="26" presStyleCnt="28"/>
      <dgm:spPr/>
    </dgm:pt>
    <dgm:pt modelId="{B74966C8-6A81-4657-92A4-4083BC33054E}" type="pres">
      <dgm:prSet presAssocID="{07AC39EA-C6AA-4A06-BA7D-BF7F4C2BDA61}" presName="parallelogram7" presStyleLbl="alignNode1" presStyleIdx="27" presStyleCnt="28"/>
      <dgm:spPr/>
    </dgm:pt>
  </dgm:ptLst>
  <dgm:cxnLst>
    <dgm:cxn modelId="{97FC551E-5059-4DFE-97F4-7276F31227B2}" srcId="{76552F08-75C5-4587-B0AA-561F86C34BD8}" destId="{13440ABC-18CB-4E12-80C6-569157B3F624}" srcOrd="0" destOrd="0" parTransId="{BD887B23-F5D8-46FF-ACA7-8712264FDB61}" sibTransId="{3F5C13C0-A0A3-445E-A07F-25757551CC87}"/>
    <dgm:cxn modelId="{78DDA93C-FECB-4574-95A7-1EDFB6CC991E}" srcId="{76552F08-75C5-4587-B0AA-561F86C34BD8}" destId="{A3F9A906-D1D6-406B-80D5-D36E71AC326C}" srcOrd="2" destOrd="0" parTransId="{E449A842-D602-4D3E-AF82-999909714FDF}" sibTransId="{EF50253D-7DF3-4E21-BA13-F4303A7FB0A3}"/>
    <dgm:cxn modelId="{70CC5D5E-859F-4A56-AEAF-DC4771E87B87}" type="presOf" srcId="{07AC39EA-C6AA-4A06-BA7D-BF7F4C2BDA61}" destId="{BB5B57DB-9EC5-4F3B-8BDC-8093F475367F}" srcOrd="0" destOrd="0" presId="urn:microsoft.com/office/officeart/2008/layout/VerticalAccentList"/>
    <dgm:cxn modelId="{91E1094E-C2D4-4626-9AD1-1377C0EBC04C}" type="presOf" srcId="{598D9E42-31FC-427A-B36B-1A044699EE86}" destId="{B242B9FB-FF59-45F7-BB40-657E1709738F}" srcOrd="0" destOrd="0" presId="urn:microsoft.com/office/officeart/2008/layout/VerticalAccentList"/>
    <dgm:cxn modelId="{465F7251-0153-42B7-832B-862B595DAFD5}" type="presOf" srcId="{13440ABC-18CB-4E12-80C6-569157B3F624}" destId="{49EFF220-B9A8-428D-96EC-247382952686}" srcOrd="0" destOrd="0" presId="urn:microsoft.com/office/officeart/2008/layout/VerticalAccentList"/>
    <dgm:cxn modelId="{EA5D5972-C460-415A-8428-DBC4194DEB5E}" type="presOf" srcId="{76552F08-75C5-4587-B0AA-561F86C34BD8}" destId="{A63FBED0-DDD3-4C2C-B251-0C5DA2BFD6D1}" srcOrd="0" destOrd="0" presId="urn:microsoft.com/office/officeart/2008/layout/VerticalAccentList"/>
    <dgm:cxn modelId="{0730CD77-7B91-4A0F-A710-D68B981C0C67}" srcId="{76552F08-75C5-4587-B0AA-561F86C34BD8}" destId="{598D9E42-31FC-427A-B36B-1A044699EE86}" srcOrd="1" destOrd="0" parTransId="{4A502FEC-E931-4794-BB52-27CBCF329DFA}" sibTransId="{7F1BA9B4-B78A-49E4-8171-61908F0C0861}"/>
    <dgm:cxn modelId="{817A8D9E-6957-45A6-B57C-E66F87EDE35C}" srcId="{76552F08-75C5-4587-B0AA-561F86C34BD8}" destId="{07AC39EA-C6AA-4A06-BA7D-BF7F4C2BDA61}" srcOrd="3" destOrd="0" parTransId="{37BB7843-5E01-438B-9591-3F50E81FD63D}" sibTransId="{4975AA3D-9C2E-42D8-BC53-03AA38E72D66}"/>
    <dgm:cxn modelId="{DF3B2DF6-11E5-4036-8ADA-7276873BF2FE}" type="presOf" srcId="{A3F9A906-D1D6-406B-80D5-D36E71AC326C}" destId="{8223F70F-E375-49C1-A8B9-ADFD325F10FA}" srcOrd="0" destOrd="0" presId="urn:microsoft.com/office/officeart/2008/layout/VerticalAccentList"/>
    <dgm:cxn modelId="{D111F466-707B-42BD-9BA2-400DD2B9CB83}" type="presParOf" srcId="{A63FBED0-DDD3-4C2C-B251-0C5DA2BFD6D1}" destId="{45EC4DC4-F580-415A-B6AD-BEB3DDB2D374}" srcOrd="0" destOrd="0" presId="urn:microsoft.com/office/officeart/2008/layout/VerticalAccentList"/>
    <dgm:cxn modelId="{64775BA8-C5FF-4CCB-BEBD-FAF122308CF8}" type="presParOf" srcId="{45EC4DC4-F580-415A-B6AD-BEB3DDB2D374}" destId="{49EFF220-B9A8-428D-96EC-247382952686}" srcOrd="0" destOrd="0" presId="urn:microsoft.com/office/officeart/2008/layout/VerticalAccentList"/>
    <dgm:cxn modelId="{BF1F94E5-F9CC-4588-A703-7576627786A6}" type="presParOf" srcId="{A63FBED0-DDD3-4C2C-B251-0C5DA2BFD6D1}" destId="{01619705-9038-4FD0-BDFA-EEB22185B846}" srcOrd="1" destOrd="0" presId="urn:microsoft.com/office/officeart/2008/layout/VerticalAccentList"/>
    <dgm:cxn modelId="{D889CFDD-CEC5-4302-9480-33D25ADF81B7}" type="presParOf" srcId="{01619705-9038-4FD0-BDFA-EEB22185B846}" destId="{348B6765-E5BE-405D-B3F9-CDA49EF9F557}" srcOrd="0" destOrd="0" presId="urn:microsoft.com/office/officeart/2008/layout/VerticalAccentList"/>
    <dgm:cxn modelId="{E885852C-0A86-483C-B049-F889C37DC7E5}" type="presParOf" srcId="{01619705-9038-4FD0-BDFA-EEB22185B846}" destId="{B1F85696-7B71-4C8F-82F5-A814A5259BD7}" srcOrd="1" destOrd="0" presId="urn:microsoft.com/office/officeart/2008/layout/VerticalAccentList"/>
    <dgm:cxn modelId="{02ED4C1D-7A0E-451F-A632-8900B45E6E4F}" type="presParOf" srcId="{01619705-9038-4FD0-BDFA-EEB22185B846}" destId="{C56E144E-A31B-494A-B110-3C949F189833}" srcOrd="2" destOrd="0" presId="urn:microsoft.com/office/officeart/2008/layout/VerticalAccentList"/>
    <dgm:cxn modelId="{619BBA9A-2CA2-4D11-8250-B486E4590A80}" type="presParOf" srcId="{01619705-9038-4FD0-BDFA-EEB22185B846}" destId="{57E5BA35-2ABF-4B36-8F0C-062D679AFC58}" srcOrd="3" destOrd="0" presId="urn:microsoft.com/office/officeart/2008/layout/VerticalAccentList"/>
    <dgm:cxn modelId="{A783CE90-809F-42BB-95A6-279830725A93}" type="presParOf" srcId="{01619705-9038-4FD0-BDFA-EEB22185B846}" destId="{FBF5DB01-ED42-4C43-B751-2A931DD39FFE}" srcOrd="4" destOrd="0" presId="urn:microsoft.com/office/officeart/2008/layout/VerticalAccentList"/>
    <dgm:cxn modelId="{EFC4EFF1-6ECB-47B3-8B11-E16875F184AE}" type="presParOf" srcId="{01619705-9038-4FD0-BDFA-EEB22185B846}" destId="{7C0D6E1A-530E-4515-B424-288419E9FE4B}" srcOrd="5" destOrd="0" presId="urn:microsoft.com/office/officeart/2008/layout/VerticalAccentList"/>
    <dgm:cxn modelId="{A702CF68-CCE0-4354-9707-A13FC2754F0C}" type="presParOf" srcId="{01619705-9038-4FD0-BDFA-EEB22185B846}" destId="{FAF23A9C-720E-4E35-86A1-1AC2898F77BE}" srcOrd="6" destOrd="0" presId="urn:microsoft.com/office/officeart/2008/layout/VerticalAccentList"/>
    <dgm:cxn modelId="{916506A4-D988-4D22-AF0F-B62D478C8195}" type="presParOf" srcId="{A63FBED0-DDD3-4C2C-B251-0C5DA2BFD6D1}" destId="{B9CD9654-8CD0-419F-AE2F-44F492C977BC}" srcOrd="2" destOrd="0" presId="urn:microsoft.com/office/officeart/2008/layout/VerticalAccentList"/>
    <dgm:cxn modelId="{7A10F44D-400E-483B-B99F-F71AD0359C2B}" type="presParOf" srcId="{A63FBED0-DDD3-4C2C-B251-0C5DA2BFD6D1}" destId="{BCAEB80B-45E0-49D9-B6F4-23EEA4B9399E}" srcOrd="3" destOrd="0" presId="urn:microsoft.com/office/officeart/2008/layout/VerticalAccentList"/>
    <dgm:cxn modelId="{6E5E8CEE-7D5F-475F-A56B-8693F8CAC410}" type="presParOf" srcId="{BCAEB80B-45E0-49D9-B6F4-23EEA4B9399E}" destId="{B242B9FB-FF59-45F7-BB40-657E1709738F}" srcOrd="0" destOrd="0" presId="urn:microsoft.com/office/officeart/2008/layout/VerticalAccentList"/>
    <dgm:cxn modelId="{47687BDF-2DB4-4A19-BEAF-D9F25A9AA535}" type="presParOf" srcId="{A63FBED0-DDD3-4C2C-B251-0C5DA2BFD6D1}" destId="{4F38E6D6-CB8A-481B-B821-546374B0002B}" srcOrd="4" destOrd="0" presId="urn:microsoft.com/office/officeart/2008/layout/VerticalAccentList"/>
    <dgm:cxn modelId="{D1878CDB-7F44-45EC-8EBE-B49B18859B2B}" type="presParOf" srcId="{4F38E6D6-CB8A-481B-B821-546374B0002B}" destId="{7956C710-5A28-47F4-A74F-5F2EA3C059D4}" srcOrd="0" destOrd="0" presId="urn:microsoft.com/office/officeart/2008/layout/VerticalAccentList"/>
    <dgm:cxn modelId="{8FD222C6-584A-405B-9FA6-7EE6F57EBF53}" type="presParOf" srcId="{4F38E6D6-CB8A-481B-B821-546374B0002B}" destId="{A92E18D9-1F82-420D-95FC-EB535578FFB7}" srcOrd="1" destOrd="0" presId="urn:microsoft.com/office/officeart/2008/layout/VerticalAccentList"/>
    <dgm:cxn modelId="{31E9172F-065B-4AEB-A4E2-B1081B1D41AF}" type="presParOf" srcId="{4F38E6D6-CB8A-481B-B821-546374B0002B}" destId="{F912F1A9-CB4C-4879-A248-200FB8754548}" srcOrd="2" destOrd="0" presId="urn:microsoft.com/office/officeart/2008/layout/VerticalAccentList"/>
    <dgm:cxn modelId="{68042288-B8B1-47AD-BBB7-929DC1387E4A}" type="presParOf" srcId="{4F38E6D6-CB8A-481B-B821-546374B0002B}" destId="{9433DCA3-BDB0-4EE7-86D9-399B9C8001B6}" srcOrd="3" destOrd="0" presId="urn:microsoft.com/office/officeart/2008/layout/VerticalAccentList"/>
    <dgm:cxn modelId="{09FEF92E-ACD2-4B57-B2E5-2E8AAF7C067E}" type="presParOf" srcId="{4F38E6D6-CB8A-481B-B821-546374B0002B}" destId="{20548BD5-F27A-4DFD-9040-29C11FE3FC5B}" srcOrd="4" destOrd="0" presId="urn:microsoft.com/office/officeart/2008/layout/VerticalAccentList"/>
    <dgm:cxn modelId="{4E83FA65-8F32-4818-B42B-E7702F5A4A93}" type="presParOf" srcId="{4F38E6D6-CB8A-481B-B821-546374B0002B}" destId="{E1FA83E0-71C9-4FC9-BFDB-0D407FB75FE9}" srcOrd="5" destOrd="0" presId="urn:microsoft.com/office/officeart/2008/layout/VerticalAccentList"/>
    <dgm:cxn modelId="{09220EFF-95CB-4135-8887-C5D760463CFA}" type="presParOf" srcId="{4F38E6D6-CB8A-481B-B821-546374B0002B}" destId="{DCEAC3EE-6F0D-428F-BA86-C636998E26F9}" srcOrd="6" destOrd="0" presId="urn:microsoft.com/office/officeart/2008/layout/VerticalAccentList"/>
    <dgm:cxn modelId="{996ACCC5-59F2-45F4-8465-CAFEC7662FAB}" type="presParOf" srcId="{A63FBED0-DDD3-4C2C-B251-0C5DA2BFD6D1}" destId="{C96B38CA-8492-4FB3-8E44-5F023FBEB351}" srcOrd="5" destOrd="0" presId="urn:microsoft.com/office/officeart/2008/layout/VerticalAccentList"/>
    <dgm:cxn modelId="{A29D638B-4D2F-4947-A537-39A5DFE944C2}" type="presParOf" srcId="{A63FBED0-DDD3-4C2C-B251-0C5DA2BFD6D1}" destId="{12979315-AA43-470B-95E0-25F97493D5FA}" srcOrd="6" destOrd="0" presId="urn:microsoft.com/office/officeart/2008/layout/VerticalAccentList"/>
    <dgm:cxn modelId="{CD3F03F7-A677-4AB2-BD9E-0C536EF832AE}" type="presParOf" srcId="{12979315-AA43-470B-95E0-25F97493D5FA}" destId="{8223F70F-E375-49C1-A8B9-ADFD325F10FA}" srcOrd="0" destOrd="0" presId="urn:microsoft.com/office/officeart/2008/layout/VerticalAccentList"/>
    <dgm:cxn modelId="{EF6A4ED7-83BF-4168-8BB8-5D3DF73258EF}" type="presParOf" srcId="{A63FBED0-DDD3-4C2C-B251-0C5DA2BFD6D1}" destId="{1331B2D7-74E3-4354-89AF-053C2BE9C573}" srcOrd="7" destOrd="0" presId="urn:microsoft.com/office/officeart/2008/layout/VerticalAccentList"/>
    <dgm:cxn modelId="{5E4D815C-6EF4-46C2-B32C-D1BB0087D747}" type="presParOf" srcId="{1331B2D7-74E3-4354-89AF-053C2BE9C573}" destId="{6E391DA6-0199-49FB-8871-38BEEB69EEB3}" srcOrd="0" destOrd="0" presId="urn:microsoft.com/office/officeart/2008/layout/VerticalAccentList"/>
    <dgm:cxn modelId="{51495EDB-D597-4B4D-8D1C-7D01EBD2A002}" type="presParOf" srcId="{1331B2D7-74E3-4354-89AF-053C2BE9C573}" destId="{88B5C960-1634-49FE-A270-D2D8660F9151}" srcOrd="1" destOrd="0" presId="urn:microsoft.com/office/officeart/2008/layout/VerticalAccentList"/>
    <dgm:cxn modelId="{4ACF6BD8-1FB2-40FB-BCA4-1285B92E2ABD}" type="presParOf" srcId="{1331B2D7-74E3-4354-89AF-053C2BE9C573}" destId="{47E95E2A-C987-447E-BD2F-EA6FEEA329EB}" srcOrd="2" destOrd="0" presId="urn:microsoft.com/office/officeart/2008/layout/VerticalAccentList"/>
    <dgm:cxn modelId="{4FFD61E2-0DC3-4305-A449-34731D21D8B9}" type="presParOf" srcId="{1331B2D7-74E3-4354-89AF-053C2BE9C573}" destId="{00504982-1860-4B7B-B473-6901672683B3}" srcOrd="3" destOrd="0" presId="urn:microsoft.com/office/officeart/2008/layout/VerticalAccentList"/>
    <dgm:cxn modelId="{9B87B917-2F55-4F84-B7B3-CF6D29513BE1}" type="presParOf" srcId="{1331B2D7-74E3-4354-89AF-053C2BE9C573}" destId="{56F7A8FB-C7BD-45EF-AE0A-CF276C91CFB5}" srcOrd="4" destOrd="0" presId="urn:microsoft.com/office/officeart/2008/layout/VerticalAccentList"/>
    <dgm:cxn modelId="{B5C054F7-8607-4548-9E32-792E5B2395C7}" type="presParOf" srcId="{1331B2D7-74E3-4354-89AF-053C2BE9C573}" destId="{3AC8669E-686F-44F8-8B6D-280F6128CA09}" srcOrd="5" destOrd="0" presId="urn:microsoft.com/office/officeart/2008/layout/VerticalAccentList"/>
    <dgm:cxn modelId="{B06B22BB-2B2E-4044-A760-A0D3E6F4B1C4}" type="presParOf" srcId="{1331B2D7-74E3-4354-89AF-053C2BE9C573}" destId="{D6E4B9FE-B044-43D0-B180-946317C354BB}" srcOrd="6" destOrd="0" presId="urn:microsoft.com/office/officeart/2008/layout/VerticalAccentList"/>
    <dgm:cxn modelId="{6D47CDA5-7390-4978-B6A7-05DABDB12C4B}" type="presParOf" srcId="{A63FBED0-DDD3-4C2C-B251-0C5DA2BFD6D1}" destId="{F3E54267-E9B5-4F00-86A4-D398B3241D9D}" srcOrd="8" destOrd="0" presId="urn:microsoft.com/office/officeart/2008/layout/VerticalAccentList"/>
    <dgm:cxn modelId="{206E3BF0-36F6-4CBD-A825-DD5D5837AA35}" type="presParOf" srcId="{A63FBED0-DDD3-4C2C-B251-0C5DA2BFD6D1}" destId="{EDF957ED-1D3B-4264-82F5-7BFB50B30329}" srcOrd="9" destOrd="0" presId="urn:microsoft.com/office/officeart/2008/layout/VerticalAccentList"/>
    <dgm:cxn modelId="{0DCA3DDB-38F9-4825-9B7D-49002330216B}" type="presParOf" srcId="{EDF957ED-1D3B-4264-82F5-7BFB50B30329}" destId="{BB5B57DB-9EC5-4F3B-8BDC-8093F475367F}" srcOrd="0" destOrd="0" presId="urn:microsoft.com/office/officeart/2008/layout/VerticalAccentList"/>
    <dgm:cxn modelId="{CEDE9061-40C2-48EB-8775-E8C5BB8F66FB}" type="presParOf" srcId="{A63FBED0-DDD3-4C2C-B251-0C5DA2BFD6D1}" destId="{A275F8A9-0E6A-4E02-B38C-18FA9F4A42C1}" srcOrd="10" destOrd="0" presId="urn:microsoft.com/office/officeart/2008/layout/VerticalAccentList"/>
    <dgm:cxn modelId="{D216433C-B604-4480-8B74-CAB3101B4243}" type="presParOf" srcId="{A275F8A9-0E6A-4E02-B38C-18FA9F4A42C1}" destId="{C1BD01E9-D677-4C95-B6D9-4DE3742EE7AA}" srcOrd="0" destOrd="0" presId="urn:microsoft.com/office/officeart/2008/layout/VerticalAccentList"/>
    <dgm:cxn modelId="{0CE3CF99-F2B4-4232-9CC6-EBE82176B7DB}" type="presParOf" srcId="{A275F8A9-0E6A-4E02-B38C-18FA9F4A42C1}" destId="{E12473ED-2E53-4A3C-A3CC-85A5FB8DE536}" srcOrd="1" destOrd="0" presId="urn:microsoft.com/office/officeart/2008/layout/VerticalAccentList"/>
    <dgm:cxn modelId="{3C34D2A7-2D14-40AF-B7B9-1FF2255875A1}" type="presParOf" srcId="{A275F8A9-0E6A-4E02-B38C-18FA9F4A42C1}" destId="{DBBB0018-C59F-42B3-AC48-1952BA908348}" srcOrd="2" destOrd="0" presId="urn:microsoft.com/office/officeart/2008/layout/VerticalAccentList"/>
    <dgm:cxn modelId="{BC69D27D-DFEB-41C4-8545-C27CF2E2A386}" type="presParOf" srcId="{A275F8A9-0E6A-4E02-B38C-18FA9F4A42C1}" destId="{5C949402-2F1D-46B8-8AF6-60107DC834E1}" srcOrd="3" destOrd="0" presId="urn:microsoft.com/office/officeart/2008/layout/VerticalAccentList"/>
    <dgm:cxn modelId="{A44B7939-4ED9-4A10-AB29-818217F28A60}" type="presParOf" srcId="{A275F8A9-0E6A-4E02-B38C-18FA9F4A42C1}" destId="{611D364B-C4E8-4337-A3F7-5EF2BB3E807F}" srcOrd="4" destOrd="0" presId="urn:microsoft.com/office/officeart/2008/layout/VerticalAccentList"/>
    <dgm:cxn modelId="{35446E56-9BDF-42AA-A81A-112595FD9E85}" type="presParOf" srcId="{A275F8A9-0E6A-4E02-B38C-18FA9F4A42C1}" destId="{841AF10F-ACE4-49F8-858D-61335E901ECA}" srcOrd="5" destOrd="0" presId="urn:microsoft.com/office/officeart/2008/layout/VerticalAccentList"/>
    <dgm:cxn modelId="{9B02C715-9466-451D-B722-1C905E061B6B}" type="presParOf" srcId="{A275F8A9-0E6A-4E02-B38C-18FA9F4A42C1}" destId="{B74966C8-6A81-4657-92A4-4083BC33054E}" srcOrd="6" destOrd="0" presId="urn:microsoft.com/office/officeart/2008/layout/Vertical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552F08-75C5-4587-B0AA-561F86C34BD8}"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MY"/>
        </a:p>
      </dgm:t>
    </dgm:pt>
    <dgm:pt modelId="{13440ABC-18CB-4E12-80C6-569157B3F624}">
      <dgm:prSet phldrT="[Text]"/>
      <dgm:spPr/>
      <dgm:t>
        <a:bodyPr/>
        <a:lstStyle/>
        <a:p>
          <a:r>
            <a:rPr lang="en-MY" dirty="0"/>
            <a:t>Data for Deep Learning</a:t>
          </a:r>
        </a:p>
      </dgm:t>
    </dgm:pt>
    <dgm:pt modelId="{BD887B23-F5D8-46FF-ACA7-8712264FDB61}" type="parTrans" cxnId="{97FC551E-5059-4DFE-97F4-7276F31227B2}">
      <dgm:prSet/>
      <dgm:spPr/>
      <dgm:t>
        <a:bodyPr/>
        <a:lstStyle/>
        <a:p>
          <a:endParaRPr lang="en-MY"/>
        </a:p>
      </dgm:t>
    </dgm:pt>
    <dgm:pt modelId="{3F5C13C0-A0A3-445E-A07F-25757551CC87}" type="sibTrans" cxnId="{97FC551E-5059-4DFE-97F4-7276F31227B2}">
      <dgm:prSet/>
      <dgm:spPr/>
      <dgm:t>
        <a:bodyPr/>
        <a:lstStyle/>
        <a:p>
          <a:endParaRPr lang="en-MY"/>
        </a:p>
      </dgm:t>
    </dgm:pt>
    <dgm:pt modelId="{598D9E42-31FC-427A-B36B-1A044699EE86}">
      <dgm:prSet phldrT="[Text]"/>
      <dgm:spPr/>
      <dgm:t>
        <a:bodyPr/>
        <a:lstStyle/>
        <a:p>
          <a:r>
            <a:rPr lang="en-MY" dirty="0"/>
            <a:t>Deep Neural Networks</a:t>
          </a:r>
        </a:p>
      </dgm:t>
    </dgm:pt>
    <dgm:pt modelId="{4A502FEC-E931-4794-BB52-27CBCF329DFA}" type="parTrans" cxnId="{0730CD77-7B91-4A0F-A710-D68B981C0C67}">
      <dgm:prSet/>
      <dgm:spPr/>
      <dgm:t>
        <a:bodyPr/>
        <a:lstStyle/>
        <a:p>
          <a:endParaRPr lang="en-MY"/>
        </a:p>
      </dgm:t>
    </dgm:pt>
    <dgm:pt modelId="{7F1BA9B4-B78A-49E4-8171-61908F0C0861}" type="sibTrans" cxnId="{0730CD77-7B91-4A0F-A710-D68B981C0C67}">
      <dgm:prSet/>
      <dgm:spPr/>
      <dgm:t>
        <a:bodyPr/>
        <a:lstStyle/>
        <a:p>
          <a:endParaRPr lang="en-MY"/>
        </a:p>
      </dgm:t>
    </dgm:pt>
    <dgm:pt modelId="{A3F9A906-D1D6-406B-80D5-D36E71AC326C}">
      <dgm:prSet phldrT="[Text]"/>
      <dgm:spPr/>
      <dgm:t>
        <a:bodyPr/>
        <a:lstStyle/>
        <a:p>
          <a:r>
            <a:rPr lang="en-MY" dirty="0"/>
            <a:t>Multilayer Perceptron (MLP)</a:t>
          </a:r>
        </a:p>
      </dgm:t>
    </dgm:pt>
    <dgm:pt modelId="{E449A842-D602-4D3E-AF82-999909714FDF}" type="parTrans" cxnId="{78DDA93C-FECB-4574-95A7-1EDFB6CC991E}">
      <dgm:prSet/>
      <dgm:spPr/>
      <dgm:t>
        <a:bodyPr/>
        <a:lstStyle/>
        <a:p>
          <a:endParaRPr lang="en-MY"/>
        </a:p>
      </dgm:t>
    </dgm:pt>
    <dgm:pt modelId="{EF50253D-7DF3-4E21-BA13-F4303A7FB0A3}" type="sibTrans" cxnId="{78DDA93C-FECB-4574-95A7-1EDFB6CC991E}">
      <dgm:prSet/>
      <dgm:spPr/>
      <dgm:t>
        <a:bodyPr/>
        <a:lstStyle/>
        <a:p>
          <a:endParaRPr lang="en-MY"/>
        </a:p>
      </dgm:t>
    </dgm:pt>
    <dgm:pt modelId="{07AC39EA-C6AA-4A06-BA7D-BF7F4C2BDA61}">
      <dgm:prSet phldrT="[Text]"/>
      <dgm:spPr/>
      <dgm:t>
        <a:bodyPr/>
        <a:lstStyle/>
        <a:p>
          <a:r>
            <a:rPr lang="en-MY"/>
            <a:t>Convolutional Neural Network (CNN)</a:t>
          </a:r>
          <a:endParaRPr lang="en-MY" dirty="0"/>
        </a:p>
      </dgm:t>
    </dgm:pt>
    <dgm:pt modelId="{37BB7843-5E01-438B-9591-3F50E81FD63D}" type="parTrans" cxnId="{817A8D9E-6957-45A6-B57C-E66F87EDE35C}">
      <dgm:prSet/>
      <dgm:spPr/>
      <dgm:t>
        <a:bodyPr/>
        <a:lstStyle/>
        <a:p>
          <a:endParaRPr lang="en-MY"/>
        </a:p>
      </dgm:t>
    </dgm:pt>
    <dgm:pt modelId="{4975AA3D-9C2E-42D8-BC53-03AA38E72D66}" type="sibTrans" cxnId="{817A8D9E-6957-45A6-B57C-E66F87EDE35C}">
      <dgm:prSet/>
      <dgm:spPr/>
      <dgm:t>
        <a:bodyPr/>
        <a:lstStyle/>
        <a:p>
          <a:endParaRPr lang="en-MY"/>
        </a:p>
      </dgm:t>
    </dgm:pt>
    <dgm:pt modelId="{A63FBED0-DDD3-4C2C-B251-0C5DA2BFD6D1}" type="pres">
      <dgm:prSet presAssocID="{76552F08-75C5-4587-B0AA-561F86C34BD8}" presName="Name0" presStyleCnt="0">
        <dgm:presLayoutVars>
          <dgm:chMax/>
          <dgm:chPref/>
          <dgm:dir/>
        </dgm:presLayoutVars>
      </dgm:prSet>
      <dgm:spPr/>
    </dgm:pt>
    <dgm:pt modelId="{45EC4DC4-F580-415A-B6AD-BEB3DDB2D374}" type="pres">
      <dgm:prSet presAssocID="{13440ABC-18CB-4E12-80C6-569157B3F624}" presName="parenttextcomposite" presStyleCnt="0"/>
      <dgm:spPr/>
    </dgm:pt>
    <dgm:pt modelId="{49EFF220-B9A8-428D-96EC-247382952686}" type="pres">
      <dgm:prSet presAssocID="{13440ABC-18CB-4E12-80C6-569157B3F624}" presName="parenttext" presStyleLbl="revTx" presStyleIdx="0" presStyleCnt="4">
        <dgm:presLayoutVars>
          <dgm:chMax/>
          <dgm:chPref val="2"/>
          <dgm:bulletEnabled val="1"/>
        </dgm:presLayoutVars>
      </dgm:prSet>
      <dgm:spPr/>
    </dgm:pt>
    <dgm:pt modelId="{01619705-9038-4FD0-BDFA-EEB22185B846}" type="pres">
      <dgm:prSet presAssocID="{13440ABC-18CB-4E12-80C6-569157B3F624}" presName="parallelogramComposite" presStyleCnt="0"/>
      <dgm:spPr/>
    </dgm:pt>
    <dgm:pt modelId="{348B6765-E5BE-405D-B3F9-CDA49EF9F557}" type="pres">
      <dgm:prSet presAssocID="{13440ABC-18CB-4E12-80C6-569157B3F624}" presName="parallelogram1" presStyleLbl="alignNode1" presStyleIdx="0" presStyleCnt="28"/>
      <dgm:spPr/>
    </dgm:pt>
    <dgm:pt modelId="{B1F85696-7B71-4C8F-82F5-A814A5259BD7}" type="pres">
      <dgm:prSet presAssocID="{13440ABC-18CB-4E12-80C6-569157B3F624}" presName="parallelogram2" presStyleLbl="alignNode1" presStyleIdx="1" presStyleCnt="28"/>
      <dgm:spPr/>
    </dgm:pt>
    <dgm:pt modelId="{C56E144E-A31B-494A-B110-3C949F189833}" type="pres">
      <dgm:prSet presAssocID="{13440ABC-18CB-4E12-80C6-569157B3F624}" presName="parallelogram3" presStyleLbl="alignNode1" presStyleIdx="2" presStyleCnt="28"/>
      <dgm:spPr/>
    </dgm:pt>
    <dgm:pt modelId="{57E5BA35-2ABF-4B36-8F0C-062D679AFC58}" type="pres">
      <dgm:prSet presAssocID="{13440ABC-18CB-4E12-80C6-569157B3F624}" presName="parallelogram4" presStyleLbl="alignNode1" presStyleIdx="3" presStyleCnt="28"/>
      <dgm:spPr/>
    </dgm:pt>
    <dgm:pt modelId="{FBF5DB01-ED42-4C43-B751-2A931DD39FFE}" type="pres">
      <dgm:prSet presAssocID="{13440ABC-18CB-4E12-80C6-569157B3F624}" presName="parallelogram5" presStyleLbl="alignNode1" presStyleIdx="4" presStyleCnt="28"/>
      <dgm:spPr/>
    </dgm:pt>
    <dgm:pt modelId="{7C0D6E1A-530E-4515-B424-288419E9FE4B}" type="pres">
      <dgm:prSet presAssocID="{13440ABC-18CB-4E12-80C6-569157B3F624}" presName="parallelogram6" presStyleLbl="alignNode1" presStyleIdx="5" presStyleCnt="28"/>
      <dgm:spPr/>
    </dgm:pt>
    <dgm:pt modelId="{FAF23A9C-720E-4E35-86A1-1AC2898F77BE}" type="pres">
      <dgm:prSet presAssocID="{13440ABC-18CB-4E12-80C6-569157B3F624}" presName="parallelogram7" presStyleLbl="alignNode1" presStyleIdx="6" presStyleCnt="28"/>
      <dgm:spPr/>
    </dgm:pt>
    <dgm:pt modelId="{B9CD9654-8CD0-419F-AE2F-44F492C977BC}" type="pres">
      <dgm:prSet presAssocID="{3F5C13C0-A0A3-445E-A07F-25757551CC87}" presName="sibTrans" presStyleCnt="0"/>
      <dgm:spPr/>
    </dgm:pt>
    <dgm:pt modelId="{BCAEB80B-45E0-49D9-B6F4-23EEA4B9399E}" type="pres">
      <dgm:prSet presAssocID="{598D9E42-31FC-427A-B36B-1A044699EE86}" presName="parenttextcomposite" presStyleCnt="0"/>
      <dgm:spPr/>
    </dgm:pt>
    <dgm:pt modelId="{B242B9FB-FF59-45F7-BB40-657E1709738F}" type="pres">
      <dgm:prSet presAssocID="{598D9E42-31FC-427A-B36B-1A044699EE86}" presName="parenttext" presStyleLbl="revTx" presStyleIdx="1" presStyleCnt="4">
        <dgm:presLayoutVars>
          <dgm:chMax/>
          <dgm:chPref val="2"/>
          <dgm:bulletEnabled val="1"/>
        </dgm:presLayoutVars>
      </dgm:prSet>
      <dgm:spPr/>
    </dgm:pt>
    <dgm:pt modelId="{4F38E6D6-CB8A-481B-B821-546374B0002B}" type="pres">
      <dgm:prSet presAssocID="{598D9E42-31FC-427A-B36B-1A044699EE86}" presName="parallelogramComposite" presStyleCnt="0"/>
      <dgm:spPr/>
    </dgm:pt>
    <dgm:pt modelId="{7956C710-5A28-47F4-A74F-5F2EA3C059D4}" type="pres">
      <dgm:prSet presAssocID="{598D9E42-31FC-427A-B36B-1A044699EE86}" presName="parallelogram1" presStyleLbl="alignNode1" presStyleIdx="7" presStyleCnt="28"/>
      <dgm:spPr/>
    </dgm:pt>
    <dgm:pt modelId="{A92E18D9-1F82-420D-95FC-EB535578FFB7}" type="pres">
      <dgm:prSet presAssocID="{598D9E42-31FC-427A-B36B-1A044699EE86}" presName="parallelogram2" presStyleLbl="alignNode1" presStyleIdx="8" presStyleCnt="28"/>
      <dgm:spPr/>
    </dgm:pt>
    <dgm:pt modelId="{F912F1A9-CB4C-4879-A248-200FB8754548}" type="pres">
      <dgm:prSet presAssocID="{598D9E42-31FC-427A-B36B-1A044699EE86}" presName="parallelogram3" presStyleLbl="alignNode1" presStyleIdx="9" presStyleCnt="28"/>
      <dgm:spPr/>
    </dgm:pt>
    <dgm:pt modelId="{9433DCA3-BDB0-4EE7-86D9-399B9C8001B6}" type="pres">
      <dgm:prSet presAssocID="{598D9E42-31FC-427A-B36B-1A044699EE86}" presName="parallelogram4" presStyleLbl="alignNode1" presStyleIdx="10" presStyleCnt="28"/>
      <dgm:spPr/>
    </dgm:pt>
    <dgm:pt modelId="{20548BD5-F27A-4DFD-9040-29C11FE3FC5B}" type="pres">
      <dgm:prSet presAssocID="{598D9E42-31FC-427A-B36B-1A044699EE86}" presName="parallelogram5" presStyleLbl="alignNode1" presStyleIdx="11" presStyleCnt="28"/>
      <dgm:spPr/>
    </dgm:pt>
    <dgm:pt modelId="{E1FA83E0-71C9-4FC9-BFDB-0D407FB75FE9}" type="pres">
      <dgm:prSet presAssocID="{598D9E42-31FC-427A-B36B-1A044699EE86}" presName="parallelogram6" presStyleLbl="alignNode1" presStyleIdx="12" presStyleCnt="28"/>
      <dgm:spPr/>
    </dgm:pt>
    <dgm:pt modelId="{DCEAC3EE-6F0D-428F-BA86-C636998E26F9}" type="pres">
      <dgm:prSet presAssocID="{598D9E42-31FC-427A-B36B-1A044699EE86}" presName="parallelogram7" presStyleLbl="alignNode1" presStyleIdx="13" presStyleCnt="28"/>
      <dgm:spPr/>
    </dgm:pt>
    <dgm:pt modelId="{C96B38CA-8492-4FB3-8E44-5F023FBEB351}" type="pres">
      <dgm:prSet presAssocID="{7F1BA9B4-B78A-49E4-8171-61908F0C0861}" presName="sibTrans" presStyleCnt="0"/>
      <dgm:spPr/>
    </dgm:pt>
    <dgm:pt modelId="{12979315-AA43-470B-95E0-25F97493D5FA}" type="pres">
      <dgm:prSet presAssocID="{A3F9A906-D1D6-406B-80D5-D36E71AC326C}" presName="parenttextcomposite" presStyleCnt="0"/>
      <dgm:spPr/>
    </dgm:pt>
    <dgm:pt modelId="{8223F70F-E375-49C1-A8B9-ADFD325F10FA}" type="pres">
      <dgm:prSet presAssocID="{A3F9A906-D1D6-406B-80D5-D36E71AC326C}" presName="parenttext" presStyleLbl="revTx" presStyleIdx="2" presStyleCnt="4">
        <dgm:presLayoutVars>
          <dgm:chMax/>
          <dgm:chPref val="2"/>
          <dgm:bulletEnabled val="1"/>
        </dgm:presLayoutVars>
      </dgm:prSet>
      <dgm:spPr/>
    </dgm:pt>
    <dgm:pt modelId="{1331B2D7-74E3-4354-89AF-053C2BE9C573}" type="pres">
      <dgm:prSet presAssocID="{A3F9A906-D1D6-406B-80D5-D36E71AC326C}" presName="parallelogramComposite" presStyleCnt="0"/>
      <dgm:spPr/>
    </dgm:pt>
    <dgm:pt modelId="{6E391DA6-0199-49FB-8871-38BEEB69EEB3}" type="pres">
      <dgm:prSet presAssocID="{A3F9A906-D1D6-406B-80D5-D36E71AC326C}" presName="parallelogram1" presStyleLbl="alignNode1" presStyleIdx="14" presStyleCnt="28"/>
      <dgm:spPr/>
    </dgm:pt>
    <dgm:pt modelId="{88B5C960-1634-49FE-A270-D2D8660F9151}" type="pres">
      <dgm:prSet presAssocID="{A3F9A906-D1D6-406B-80D5-D36E71AC326C}" presName="parallelogram2" presStyleLbl="alignNode1" presStyleIdx="15" presStyleCnt="28"/>
      <dgm:spPr/>
    </dgm:pt>
    <dgm:pt modelId="{47E95E2A-C987-447E-BD2F-EA6FEEA329EB}" type="pres">
      <dgm:prSet presAssocID="{A3F9A906-D1D6-406B-80D5-D36E71AC326C}" presName="parallelogram3" presStyleLbl="alignNode1" presStyleIdx="16" presStyleCnt="28"/>
      <dgm:spPr/>
    </dgm:pt>
    <dgm:pt modelId="{00504982-1860-4B7B-B473-6901672683B3}" type="pres">
      <dgm:prSet presAssocID="{A3F9A906-D1D6-406B-80D5-D36E71AC326C}" presName="parallelogram4" presStyleLbl="alignNode1" presStyleIdx="17" presStyleCnt="28"/>
      <dgm:spPr/>
    </dgm:pt>
    <dgm:pt modelId="{56F7A8FB-C7BD-45EF-AE0A-CF276C91CFB5}" type="pres">
      <dgm:prSet presAssocID="{A3F9A906-D1D6-406B-80D5-D36E71AC326C}" presName="parallelogram5" presStyleLbl="alignNode1" presStyleIdx="18" presStyleCnt="28"/>
      <dgm:spPr/>
    </dgm:pt>
    <dgm:pt modelId="{3AC8669E-686F-44F8-8B6D-280F6128CA09}" type="pres">
      <dgm:prSet presAssocID="{A3F9A906-D1D6-406B-80D5-D36E71AC326C}" presName="parallelogram6" presStyleLbl="alignNode1" presStyleIdx="19" presStyleCnt="28"/>
      <dgm:spPr/>
    </dgm:pt>
    <dgm:pt modelId="{D6E4B9FE-B044-43D0-B180-946317C354BB}" type="pres">
      <dgm:prSet presAssocID="{A3F9A906-D1D6-406B-80D5-D36E71AC326C}" presName="parallelogram7" presStyleLbl="alignNode1" presStyleIdx="20" presStyleCnt="28"/>
      <dgm:spPr/>
    </dgm:pt>
    <dgm:pt modelId="{F3E54267-E9B5-4F00-86A4-D398B3241D9D}" type="pres">
      <dgm:prSet presAssocID="{EF50253D-7DF3-4E21-BA13-F4303A7FB0A3}" presName="sibTrans" presStyleCnt="0"/>
      <dgm:spPr/>
    </dgm:pt>
    <dgm:pt modelId="{EDF957ED-1D3B-4264-82F5-7BFB50B30329}" type="pres">
      <dgm:prSet presAssocID="{07AC39EA-C6AA-4A06-BA7D-BF7F4C2BDA61}" presName="parenttextcomposite" presStyleCnt="0"/>
      <dgm:spPr/>
    </dgm:pt>
    <dgm:pt modelId="{BB5B57DB-9EC5-4F3B-8BDC-8093F475367F}" type="pres">
      <dgm:prSet presAssocID="{07AC39EA-C6AA-4A06-BA7D-BF7F4C2BDA61}" presName="parenttext" presStyleLbl="revTx" presStyleIdx="3" presStyleCnt="4">
        <dgm:presLayoutVars>
          <dgm:chMax/>
          <dgm:chPref val="2"/>
          <dgm:bulletEnabled val="1"/>
        </dgm:presLayoutVars>
      </dgm:prSet>
      <dgm:spPr/>
    </dgm:pt>
    <dgm:pt modelId="{A275F8A9-0E6A-4E02-B38C-18FA9F4A42C1}" type="pres">
      <dgm:prSet presAssocID="{07AC39EA-C6AA-4A06-BA7D-BF7F4C2BDA61}" presName="parallelogramComposite" presStyleCnt="0"/>
      <dgm:spPr/>
    </dgm:pt>
    <dgm:pt modelId="{C1BD01E9-D677-4C95-B6D9-4DE3742EE7AA}" type="pres">
      <dgm:prSet presAssocID="{07AC39EA-C6AA-4A06-BA7D-BF7F4C2BDA61}" presName="parallelogram1" presStyleLbl="alignNode1" presStyleIdx="21" presStyleCnt="28"/>
      <dgm:spPr/>
    </dgm:pt>
    <dgm:pt modelId="{E12473ED-2E53-4A3C-A3CC-85A5FB8DE536}" type="pres">
      <dgm:prSet presAssocID="{07AC39EA-C6AA-4A06-BA7D-BF7F4C2BDA61}" presName="parallelogram2" presStyleLbl="alignNode1" presStyleIdx="22" presStyleCnt="28"/>
      <dgm:spPr/>
    </dgm:pt>
    <dgm:pt modelId="{DBBB0018-C59F-42B3-AC48-1952BA908348}" type="pres">
      <dgm:prSet presAssocID="{07AC39EA-C6AA-4A06-BA7D-BF7F4C2BDA61}" presName="parallelogram3" presStyleLbl="alignNode1" presStyleIdx="23" presStyleCnt="28"/>
      <dgm:spPr/>
    </dgm:pt>
    <dgm:pt modelId="{5C949402-2F1D-46B8-8AF6-60107DC834E1}" type="pres">
      <dgm:prSet presAssocID="{07AC39EA-C6AA-4A06-BA7D-BF7F4C2BDA61}" presName="parallelogram4" presStyleLbl="alignNode1" presStyleIdx="24" presStyleCnt="28"/>
      <dgm:spPr/>
    </dgm:pt>
    <dgm:pt modelId="{611D364B-C4E8-4337-A3F7-5EF2BB3E807F}" type="pres">
      <dgm:prSet presAssocID="{07AC39EA-C6AA-4A06-BA7D-BF7F4C2BDA61}" presName="parallelogram5" presStyleLbl="alignNode1" presStyleIdx="25" presStyleCnt="28"/>
      <dgm:spPr/>
    </dgm:pt>
    <dgm:pt modelId="{841AF10F-ACE4-49F8-858D-61335E901ECA}" type="pres">
      <dgm:prSet presAssocID="{07AC39EA-C6AA-4A06-BA7D-BF7F4C2BDA61}" presName="parallelogram6" presStyleLbl="alignNode1" presStyleIdx="26" presStyleCnt="28"/>
      <dgm:spPr/>
    </dgm:pt>
    <dgm:pt modelId="{B74966C8-6A81-4657-92A4-4083BC33054E}" type="pres">
      <dgm:prSet presAssocID="{07AC39EA-C6AA-4A06-BA7D-BF7F4C2BDA61}" presName="parallelogram7" presStyleLbl="alignNode1" presStyleIdx="27" presStyleCnt="28"/>
      <dgm:spPr/>
    </dgm:pt>
  </dgm:ptLst>
  <dgm:cxnLst>
    <dgm:cxn modelId="{97FC551E-5059-4DFE-97F4-7276F31227B2}" srcId="{76552F08-75C5-4587-B0AA-561F86C34BD8}" destId="{13440ABC-18CB-4E12-80C6-569157B3F624}" srcOrd="0" destOrd="0" parTransId="{BD887B23-F5D8-46FF-ACA7-8712264FDB61}" sibTransId="{3F5C13C0-A0A3-445E-A07F-25757551CC87}"/>
    <dgm:cxn modelId="{78DDA93C-FECB-4574-95A7-1EDFB6CC991E}" srcId="{76552F08-75C5-4587-B0AA-561F86C34BD8}" destId="{A3F9A906-D1D6-406B-80D5-D36E71AC326C}" srcOrd="2" destOrd="0" parTransId="{E449A842-D602-4D3E-AF82-999909714FDF}" sibTransId="{EF50253D-7DF3-4E21-BA13-F4303A7FB0A3}"/>
    <dgm:cxn modelId="{70CC5D5E-859F-4A56-AEAF-DC4771E87B87}" type="presOf" srcId="{07AC39EA-C6AA-4A06-BA7D-BF7F4C2BDA61}" destId="{BB5B57DB-9EC5-4F3B-8BDC-8093F475367F}" srcOrd="0" destOrd="0" presId="urn:microsoft.com/office/officeart/2008/layout/VerticalAccentList"/>
    <dgm:cxn modelId="{91E1094E-C2D4-4626-9AD1-1377C0EBC04C}" type="presOf" srcId="{598D9E42-31FC-427A-B36B-1A044699EE86}" destId="{B242B9FB-FF59-45F7-BB40-657E1709738F}" srcOrd="0" destOrd="0" presId="urn:microsoft.com/office/officeart/2008/layout/VerticalAccentList"/>
    <dgm:cxn modelId="{465F7251-0153-42B7-832B-862B595DAFD5}" type="presOf" srcId="{13440ABC-18CB-4E12-80C6-569157B3F624}" destId="{49EFF220-B9A8-428D-96EC-247382952686}" srcOrd="0" destOrd="0" presId="urn:microsoft.com/office/officeart/2008/layout/VerticalAccentList"/>
    <dgm:cxn modelId="{EA5D5972-C460-415A-8428-DBC4194DEB5E}" type="presOf" srcId="{76552F08-75C5-4587-B0AA-561F86C34BD8}" destId="{A63FBED0-DDD3-4C2C-B251-0C5DA2BFD6D1}" srcOrd="0" destOrd="0" presId="urn:microsoft.com/office/officeart/2008/layout/VerticalAccentList"/>
    <dgm:cxn modelId="{0730CD77-7B91-4A0F-A710-D68B981C0C67}" srcId="{76552F08-75C5-4587-B0AA-561F86C34BD8}" destId="{598D9E42-31FC-427A-B36B-1A044699EE86}" srcOrd="1" destOrd="0" parTransId="{4A502FEC-E931-4794-BB52-27CBCF329DFA}" sibTransId="{7F1BA9B4-B78A-49E4-8171-61908F0C0861}"/>
    <dgm:cxn modelId="{817A8D9E-6957-45A6-B57C-E66F87EDE35C}" srcId="{76552F08-75C5-4587-B0AA-561F86C34BD8}" destId="{07AC39EA-C6AA-4A06-BA7D-BF7F4C2BDA61}" srcOrd="3" destOrd="0" parTransId="{37BB7843-5E01-438B-9591-3F50E81FD63D}" sibTransId="{4975AA3D-9C2E-42D8-BC53-03AA38E72D66}"/>
    <dgm:cxn modelId="{DF3B2DF6-11E5-4036-8ADA-7276873BF2FE}" type="presOf" srcId="{A3F9A906-D1D6-406B-80D5-D36E71AC326C}" destId="{8223F70F-E375-49C1-A8B9-ADFD325F10FA}" srcOrd="0" destOrd="0" presId="urn:microsoft.com/office/officeart/2008/layout/VerticalAccentList"/>
    <dgm:cxn modelId="{D111F466-707B-42BD-9BA2-400DD2B9CB83}" type="presParOf" srcId="{A63FBED0-DDD3-4C2C-B251-0C5DA2BFD6D1}" destId="{45EC4DC4-F580-415A-B6AD-BEB3DDB2D374}" srcOrd="0" destOrd="0" presId="urn:microsoft.com/office/officeart/2008/layout/VerticalAccentList"/>
    <dgm:cxn modelId="{64775BA8-C5FF-4CCB-BEBD-FAF122308CF8}" type="presParOf" srcId="{45EC4DC4-F580-415A-B6AD-BEB3DDB2D374}" destId="{49EFF220-B9A8-428D-96EC-247382952686}" srcOrd="0" destOrd="0" presId="urn:microsoft.com/office/officeart/2008/layout/VerticalAccentList"/>
    <dgm:cxn modelId="{BF1F94E5-F9CC-4588-A703-7576627786A6}" type="presParOf" srcId="{A63FBED0-DDD3-4C2C-B251-0C5DA2BFD6D1}" destId="{01619705-9038-4FD0-BDFA-EEB22185B846}" srcOrd="1" destOrd="0" presId="urn:microsoft.com/office/officeart/2008/layout/VerticalAccentList"/>
    <dgm:cxn modelId="{D889CFDD-CEC5-4302-9480-33D25ADF81B7}" type="presParOf" srcId="{01619705-9038-4FD0-BDFA-EEB22185B846}" destId="{348B6765-E5BE-405D-B3F9-CDA49EF9F557}" srcOrd="0" destOrd="0" presId="urn:microsoft.com/office/officeart/2008/layout/VerticalAccentList"/>
    <dgm:cxn modelId="{E885852C-0A86-483C-B049-F889C37DC7E5}" type="presParOf" srcId="{01619705-9038-4FD0-BDFA-EEB22185B846}" destId="{B1F85696-7B71-4C8F-82F5-A814A5259BD7}" srcOrd="1" destOrd="0" presId="urn:microsoft.com/office/officeart/2008/layout/VerticalAccentList"/>
    <dgm:cxn modelId="{02ED4C1D-7A0E-451F-A632-8900B45E6E4F}" type="presParOf" srcId="{01619705-9038-4FD0-BDFA-EEB22185B846}" destId="{C56E144E-A31B-494A-B110-3C949F189833}" srcOrd="2" destOrd="0" presId="urn:microsoft.com/office/officeart/2008/layout/VerticalAccentList"/>
    <dgm:cxn modelId="{619BBA9A-2CA2-4D11-8250-B486E4590A80}" type="presParOf" srcId="{01619705-9038-4FD0-BDFA-EEB22185B846}" destId="{57E5BA35-2ABF-4B36-8F0C-062D679AFC58}" srcOrd="3" destOrd="0" presId="urn:microsoft.com/office/officeart/2008/layout/VerticalAccentList"/>
    <dgm:cxn modelId="{A783CE90-809F-42BB-95A6-279830725A93}" type="presParOf" srcId="{01619705-9038-4FD0-BDFA-EEB22185B846}" destId="{FBF5DB01-ED42-4C43-B751-2A931DD39FFE}" srcOrd="4" destOrd="0" presId="urn:microsoft.com/office/officeart/2008/layout/VerticalAccentList"/>
    <dgm:cxn modelId="{EFC4EFF1-6ECB-47B3-8B11-E16875F184AE}" type="presParOf" srcId="{01619705-9038-4FD0-BDFA-EEB22185B846}" destId="{7C0D6E1A-530E-4515-B424-288419E9FE4B}" srcOrd="5" destOrd="0" presId="urn:microsoft.com/office/officeart/2008/layout/VerticalAccentList"/>
    <dgm:cxn modelId="{A702CF68-CCE0-4354-9707-A13FC2754F0C}" type="presParOf" srcId="{01619705-9038-4FD0-BDFA-EEB22185B846}" destId="{FAF23A9C-720E-4E35-86A1-1AC2898F77BE}" srcOrd="6" destOrd="0" presId="urn:microsoft.com/office/officeart/2008/layout/VerticalAccentList"/>
    <dgm:cxn modelId="{916506A4-D988-4D22-AF0F-B62D478C8195}" type="presParOf" srcId="{A63FBED0-DDD3-4C2C-B251-0C5DA2BFD6D1}" destId="{B9CD9654-8CD0-419F-AE2F-44F492C977BC}" srcOrd="2" destOrd="0" presId="urn:microsoft.com/office/officeart/2008/layout/VerticalAccentList"/>
    <dgm:cxn modelId="{7A10F44D-400E-483B-B99F-F71AD0359C2B}" type="presParOf" srcId="{A63FBED0-DDD3-4C2C-B251-0C5DA2BFD6D1}" destId="{BCAEB80B-45E0-49D9-B6F4-23EEA4B9399E}" srcOrd="3" destOrd="0" presId="urn:microsoft.com/office/officeart/2008/layout/VerticalAccentList"/>
    <dgm:cxn modelId="{6E5E8CEE-7D5F-475F-A56B-8693F8CAC410}" type="presParOf" srcId="{BCAEB80B-45E0-49D9-B6F4-23EEA4B9399E}" destId="{B242B9FB-FF59-45F7-BB40-657E1709738F}" srcOrd="0" destOrd="0" presId="urn:microsoft.com/office/officeart/2008/layout/VerticalAccentList"/>
    <dgm:cxn modelId="{47687BDF-2DB4-4A19-BEAF-D9F25A9AA535}" type="presParOf" srcId="{A63FBED0-DDD3-4C2C-B251-0C5DA2BFD6D1}" destId="{4F38E6D6-CB8A-481B-B821-546374B0002B}" srcOrd="4" destOrd="0" presId="urn:microsoft.com/office/officeart/2008/layout/VerticalAccentList"/>
    <dgm:cxn modelId="{D1878CDB-7F44-45EC-8EBE-B49B18859B2B}" type="presParOf" srcId="{4F38E6D6-CB8A-481B-B821-546374B0002B}" destId="{7956C710-5A28-47F4-A74F-5F2EA3C059D4}" srcOrd="0" destOrd="0" presId="urn:microsoft.com/office/officeart/2008/layout/VerticalAccentList"/>
    <dgm:cxn modelId="{8FD222C6-584A-405B-9FA6-7EE6F57EBF53}" type="presParOf" srcId="{4F38E6D6-CB8A-481B-B821-546374B0002B}" destId="{A92E18D9-1F82-420D-95FC-EB535578FFB7}" srcOrd="1" destOrd="0" presId="urn:microsoft.com/office/officeart/2008/layout/VerticalAccentList"/>
    <dgm:cxn modelId="{31E9172F-065B-4AEB-A4E2-B1081B1D41AF}" type="presParOf" srcId="{4F38E6D6-CB8A-481B-B821-546374B0002B}" destId="{F912F1A9-CB4C-4879-A248-200FB8754548}" srcOrd="2" destOrd="0" presId="urn:microsoft.com/office/officeart/2008/layout/VerticalAccentList"/>
    <dgm:cxn modelId="{68042288-B8B1-47AD-BBB7-929DC1387E4A}" type="presParOf" srcId="{4F38E6D6-CB8A-481B-B821-546374B0002B}" destId="{9433DCA3-BDB0-4EE7-86D9-399B9C8001B6}" srcOrd="3" destOrd="0" presId="urn:microsoft.com/office/officeart/2008/layout/VerticalAccentList"/>
    <dgm:cxn modelId="{09FEF92E-ACD2-4B57-B2E5-2E8AAF7C067E}" type="presParOf" srcId="{4F38E6D6-CB8A-481B-B821-546374B0002B}" destId="{20548BD5-F27A-4DFD-9040-29C11FE3FC5B}" srcOrd="4" destOrd="0" presId="urn:microsoft.com/office/officeart/2008/layout/VerticalAccentList"/>
    <dgm:cxn modelId="{4E83FA65-8F32-4818-B42B-E7702F5A4A93}" type="presParOf" srcId="{4F38E6D6-CB8A-481B-B821-546374B0002B}" destId="{E1FA83E0-71C9-4FC9-BFDB-0D407FB75FE9}" srcOrd="5" destOrd="0" presId="urn:microsoft.com/office/officeart/2008/layout/VerticalAccentList"/>
    <dgm:cxn modelId="{09220EFF-95CB-4135-8887-C5D760463CFA}" type="presParOf" srcId="{4F38E6D6-CB8A-481B-B821-546374B0002B}" destId="{DCEAC3EE-6F0D-428F-BA86-C636998E26F9}" srcOrd="6" destOrd="0" presId="urn:microsoft.com/office/officeart/2008/layout/VerticalAccentList"/>
    <dgm:cxn modelId="{996ACCC5-59F2-45F4-8465-CAFEC7662FAB}" type="presParOf" srcId="{A63FBED0-DDD3-4C2C-B251-0C5DA2BFD6D1}" destId="{C96B38CA-8492-4FB3-8E44-5F023FBEB351}" srcOrd="5" destOrd="0" presId="urn:microsoft.com/office/officeart/2008/layout/VerticalAccentList"/>
    <dgm:cxn modelId="{A29D638B-4D2F-4947-A537-39A5DFE944C2}" type="presParOf" srcId="{A63FBED0-DDD3-4C2C-B251-0C5DA2BFD6D1}" destId="{12979315-AA43-470B-95E0-25F97493D5FA}" srcOrd="6" destOrd="0" presId="urn:microsoft.com/office/officeart/2008/layout/VerticalAccentList"/>
    <dgm:cxn modelId="{CD3F03F7-A677-4AB2-BD9E-0C536EF832AE}" type="presParOf" srcId="{12979315-AA43-470B-95E0-25F97493D5FA}" destId="{8223F70F-E375-49C1-A8B9-ADFD325F10FA}" srcOrd="0" destOrd="0" presId="urn:microsoft.com/office/officeart/2008/layout/VerticalAccentList"/>
    <dgm:cxn modelId="{EF6A4ED7-83BF-4168-8BB8-5D3DF73258EF}" type="presParOf" srcId="{A63FBED0-DDD3-4C2C-B251-0C5DA2BFD6D1}" destId="{1331B2D7-74E3-4354-89AF-053C2BE9C573}" srcOrd="7" destOrd="0" presId="urn:microsoft.com/office/officeart/2008/layout/VerticalAccentList"/>
    <dgm:cxn modelId="{5E4D815C-6EF4-46C2-B32C-D1BB0087D747}" type="presParOf" srcId="{1331B2D7-74E3-4354-89AF-053C2BE9C573}" destId="{6E391DA6-0199-49FB-8871-38BEEB69EEB3}" srcOrd="0" destOrd="0" presId="urn:microsoft.com/office/officeart/2008/layout/VerticalAccentList"/>
    <dgm:cxn modelId="{51495EDB-D597-4B4D-8D1C-7D01EBD2A002}" type="presParOf" srcId="{1331B2D7-74E3-4354-89AF-053C2BE9C573}" destId="{88B5C960-1634-49FE-A270-D2D8660F9151}" srcOrd="1" destOrd="0" presId="urn:microsoft.com/office/officeart/2008/layout/VerticalAccentList"/>
    <dgm:cxn modelId="{4ACF6BD8-1FB2-40FB-BCA4-1285B92E2ABD}" type="presParOf" srcId="{1331B2D7-74E3-4354-89AF-053C2BE9C573}" destId="{47E95E2A-C987-447E-BD2F-EA6FEEA329EB}" srcOrd="2" destOrd="0" presId="urn:microsoft.com/office/officeart/2008/layout/VerticalAccentList"/>
    <dgm:cxn modelId="{4FFD61E2-0DC3-4305-A449-34731D21D8B9}" type="presParOf" srcId="{1331B2D7-74E3-4354-89AF-053C2BE9C573}" destId="{00504982-1860-4B7B-B473-6901672683B3}" srcOrd="3" destOrd="0" presId="urn:microsoft.com/office/officeart/2008/layout/VerticalAccentList"/>
    <dgm:cxn modelId="{9B87B917-2F55-4F84-B7B3-CF6D29513BE1}" type="presParOf" srcId="{1331B2D7-74E3-4354-89AF-053C2BE9C573}" destId="{56F7A8FB-C7BD-45EF-AE0A-CF276C91CFB5}" srcOrd="4" destOrd="0" presId="urn:microsoft.com/office/officeart/2008/layout/VerticalAccentList"/>
    <dgm:cxn modelId="{B5C054F7-8607-4548-9E32-792E5B2395C7}" type="presParOf" srcId="{1331B2D7-74E3-4354-89AF-053C2BE9C573}" destId="{3AC8669E-686F-44F8-8B6D-280F6128CA09}" srcOrd="5" destOrd="0" presId="urn:microsoft.com/office/officeart/2008/layout/VerticalAccentList"/>
    <dgm:cxn modelId="{B06B22BB-2B2E-4044-A760-A0D3E6F4B1C4}" type="presParOf" srcId="{1331B2D7-74E3-4354-89AF-053C2BE9C573}" destId="{D6E4B9FE-B044-43D0-B180-946317C354BB}" srcOrd="6" destOrd="0" presId="urn:microsoft.com/office/officeart/2008/layout/VerticalAccentList"/>
    <dgm:cxn modelId="{6D47CDA5-7390-4978-B6A7-05DABDB12C4B}" type="presParOf" srcId="{A63FBED0-DDD3-4C2C-B251-0C5DA2BFD6D1}" destId="{F3E54267-E9B5-4F00-86A4-D398B3241D9D}" srcOrd="8" destOrd="0" presId="urn:microsoft.com/office/officeart/2008/layout/VerticalAccentList"/>
    <dgm:cxn modelId="{206E3BF0-36F6-4CBD-A825-DD5D5837AA35}" type="presParOf" srcId="{A63FBED0-DDD3-4C2C-B251-0C5DA2BFD6D1}" destId="{EDF957ED-1D3B-4264-82F5-7BFB50B30329}" srcOrd="9" destOrd="0" presId="urn:microsoft.com/office/officeart/2008/layout/VerticalAccentList"/>
    <dgm:cxn modelId="{0DCA3DDB-38F9-4825-9B7D-49002330216B}" type="presParOf" srcId="{EDF957ED-1D3B-4264-82F5-7BFB50B30329}" destId="{BB5B57DB-9EC5-4F3B-8BDC-8093F475367F}" srcOrd="0" destOrd="0" presId="urn:microsoft.com/office/officeart/2008/layout/VerticalAccentList"/>
    <dgm:cxn modelId="{CEDE9061-40C2-48EB-8775-E8C5BB8F66FB}" type="presParOf" srcId="{A63FBED0-DDD3-4C2C-B251-0C5DA2BFD6D1}" destId="{A275F8A9-0E6A-4E02-B38C-18FA9F4A42C1}" srcOrd="10" destOrd="0" presId="urn:microsoft.com/office/officeart/2008/layout/VerticalAccentList"/>
    <dgm:cxn modelId="{D216433C-B604-4480-8B74-CAB3101B4243}" type="presParOf" srcId="{A275F8A9-0E6A-4E02-B38C-18FA9F4A42C1}" destId="{C1BD01E9-D677-4C95-B6D9-4DE3742EE7AA}" srcOrd="0" destOrd="0" presId="urn:microsoft.com/office/officeart/2008/layout/VerticalAccentList"/>
    <dgm:cxn modelId="{0CE3CF99-F2B4-4232-9CC6-EBE82176B7DB}" type="presParOf" srcId="{A275F8A9-0E6A-4E02-B38C-18FA9F4A42C1}" destId="{E12473ED-2E53-4A3C-A3CC-85A5FB8DE536}" srcOrd="1" destOrd="0" presId="urn:microsoft.com/office/officeart/2008/layout/VerticalAccentList"/>
    <dgm:cxn modelId="{3C34D2A7-2D14-40AF-B7B9-1FF2255875A1}" type="presParOf" srcId="{A275F8A9-0E6A-4E02-B38C-18FA9F4A42C1}" destId="{DBBB0018-C59F-42B3-AC48-1952BA908348}" srcOrd="2" destOrd="0" presId="urn:microsoft.com/office/officeart/2008/layout/VerticalAccentList"/>
    <dgm:cxn modelId="{BC69D27D-DFEB-41C4-8545-C27CF2E2A386}" type="presParOf" srcId="{A275F8A9-0E6A-4E02-B38C-18FA9F4A42C1}" destId="{5C949402-2F1D-46B8-8AF6-60107DC834E1}" srcOrd="3" destOrd="0" presId="urn:microsoft.com/office/officeart/2008/layout/VerticalAccentList"/>
    <dgm:cxn modelId="{A44B7939-4ED9-4A10-AB29-818217F28A60}" type="presParOf" srcId="{A275F8A9-0E6A-4E02-B38C-18FA9F4A42C1}" destId="{611D364B-C4E8-4337-A3F7-5EF2BB3E807F}" srcOrd="4" destOrd="0" presId="urn:microsoft.com/office/officeart/2008/layout/VerticalAccentList"/>
    <dgm:cxn modelId="{35446E56-9BDF-42AA-A81A-112595FD9E85}" type="presParOf" srcId="{A275F8A9-0E6A-4E02-B38C-18FA9F4A42C1}" destId="{841AF10F-ACE4-49F8-858D-61335E901ECA}" srcOrd="5" destOrd="0" presId="urn:microsoft.com/office/officeart/2008/layout/VerticalAccentList"/>
    <dgm:cxn modelId="{9B02C715-9466-451D-B722-1C905E061B6B}" type="presParOf" srcId="{A275F8A9-0E6A-4E02-B38C-18FA9F4A42C1}" destId="{B74966C8-6A81-4657-92A4-4083BC33054E}" srcOrd="6" destOrd="0" presId="urn:microsoft.com/office/officeart/2008/layout/Vertical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552F08-75C5-4587-B0AA-561F86C34BD8}"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MY"/>
        </a:p>
      </dgm:t>
    </dgm:pt>
    <dgm:pt modelId="{13440ABC-18CB-4E12-80C6-569157B3F624}">
      <dgm:prSet phldrT="[Text]"/>
      <dgm:spPr/>
      <dgm:t>
        <a:bodyPr/>
        <a:lstStyle/>
        <a:p>
          <a:r>
            <a:rPr lang="en-MY" dirty="0"/>
            <a:t>Data for Deep Learning</a:t>
          </a:r>
        </a:p>
      </dgm:t>
    </dgm:pt>
    <dgm:pt modelId="{BD887B23-F5D8-46FF-ACA7-8712264FDB61}" type="parTrans" cxnId="{97FC551E-5059-4DFE-97F4-7276F31227B2}">
      <dgm:prSet/>
      <dgm:spPr/>
      <dgm:t>
        <a:bodyPr/>
        <a:lstStyle/>
        <a:p>
          <a:endParaRPr lang="en-MY"/>
        </a:p>
      </dgm:t>
    </dgm:pt>
    <dgm:pt modelId="{3F5C13C0-A0A3-445E-A07F-25757551CC87}" type="sibTrans" cxnId="{97FC551E-5059-4DFE-97F4-7276F31227B2}">
      <dgm:prSet/>
      <dgm:spPr/>
      <dgm:t>
        <a:bodyPr/>
        <a:lstStyle/>
        <a:p>
          <a:endParaRPr lang="en-MY"/>
        </a:p>
      </dgm:t>
    </dgm:pt>
    <dgm:pt modelId="{598D9E42-31FC-427A-B36B-1A044699EE86}">
      <dgm:prSet phldrT="[Text]"/>
      <dgm:spPr/>
      <dgm:t>
        <a:bodyPr/>
        <a:lstStyle/>
        <a:p>
          <a:r>
            <a:rPr lang="en-MY" dirty="0"/>
            <a:t>Deep Neural Networks</a:t>
          </a:r>
        </a:p>
      </dgm:t>
    </dgm:pt>
    <dgm:pt modelId="{4A502FEC-E931-4794-BB52-27CBCF329DFA}" type="parTrans" cxnId="{0730CD77-7B91-4A0F-A710-D68B981C0C67}">
      <dgm:prSet/>
      <dgm:spPr/>
      <dgm:t>
        <a:bodyPr/>
        <a:lstStyle/>
        <a:p>
          <a:endParaRPr lang="en-MY"/>
        </a:p>
      </dgm:t>
    </dgm:pt>
    <dgm:pt modelId="{7F1BA9B4-B78A-49E4-8171-61908F0C0861}" type="sibTrans" cxnId="{0730CD77-7B91-4A0F-A710-D68B981C0C67}">
      <dgm:prSet/>
      <dgm:spPr/>
      <dgm:t>
        <a:bodyPr/>
        <a:lstStyle/>
        <a:p>
          <a:endParaRPr lang="en-MY"/>
        </a:p>
      </dgm:t>
    </dgm:pt>
    <dgm:pt modelId="{A3F9A906-D1D6-406B-80D5-D36E71AC326C}">
      <dgm:prSet phldrT="[Text]"/>
      <dgm:spPr/>
      <dgm:t>
        <a:bodyPr/>
        <a:lstStyle/>
        <a:p>
          <a:r>
            <a:rPr lang="en-MY" dirty="0"/>
            <a:t>Multilayer Perceptron (MLP)</a:t>
          </a:r>
        </a:p>
      </dgm:t>
    </dgm:pt>
    <dgm:pt modelId="{E449A842-D602-4D3E-AF82-999909714FDF}" type="parTrans" cxnId="{78DDA93C-FECB-4574-95A7-1EDFB6CC991E}">
      <dgm:prSet/>
      <dgm:spPr/>
      <dgm:t>
        <a:bodyPr/>
        <a:lstStyle/>
        <a:p>
          <a:endParaRPr lang="en-MY"/>
        </a:p>
      </dgm:t>
    </dgm:pt>
    <dgm:pt modelId="{EF50253D-7DF3-4E21-BA13-F4303A7FB0A3}" type="sibTrans" cxnId="{78DDA93C-FECB-4574-95A7-1EDFB6CC991E}">
      <dgm:prSet/>
      <dgm:spPr/>
      <dgm:t>
        <a:bodyPr/>
        <a:lstStyle/>
        <a:p>
          <a:endParaRPr lang="en-MY"/>
        </a:p>
      </dgm:t>
    </dgm:pt>
    <dgm:pt modelId="{07AC39EA-C6AA-4A06-BA7D-BF7F4C2BDA61}">
      <dgm:prSet phldrT="[Text]"/>
      <dgm:spPr/>
      <dgm:t>
        <a:bodyPr/>
        <a:lstStyle/>
        <a:p>
          <a:r>
            <a:rPr lang="en-MY"/>
            <a:t>Convolutional Neural Network (CNN)</a:t>
          </a:r>
          <a:endParaRPr lang="en-MY" dirty="0"/>
        </a:p>
      </dgm:t>
    </dgm:pt>
    <dgm:pt modelId="{37BB7843-5E01-438B-9591-3F50E81FD63D}" type="parTrans" cxnId="{817A8D9E-6957-45A6-B57C-E66F87EDE35C}">
      <dgm:prSet/>
      <dgm:spPr/>
      <dgm:t>
        <a:bodyPr/>
        <a:lstStyle/>
        <a:p>
          <a:endParaRPr lang="en-MY"/>
        </a:p>
      </dgm:t>
    </dgm:pt>
    <dgm:pt modelId="{4975AA3D-9C2E-42D8-BC53-03AA38E72D66}" type="sibTrans" cxnId="{817A8D9E-6957-45A6-B57C-E66F87EDE35C}">
      <dgm:prSet/>
      <dgm:spPr/>
      <dgm:t>
        <a:bodyPr/>
        <a:lstStyle/>
        <a:p>
          <a:endParaRPr lang="en-MY"/>
        </a:p>
      </dgm:t>
    </dgm:pt>
    <dgm:pt modelId="{A63FBED0-DDD3-4C2C-B251-0C5DA2BFD6D1}" type="pres">
      <dgm:prSet presAssocID="{76552F08-75C5-4587-B0AA-561F86C34BD8}" presName="Name0" presStyleCnt="0">
        <dgm:presLayoutVars>
          <dgm:chMax/>
          <dgm:chPref/>
          <dgm:dir/>
        </dgm:presLayoutVars>
      </dgm:prSet>
      <dgm:spPr/>
    </dgm:pt>
    <dgm:pt modelId="{45EC4DC4-F580-415A-B6AD-BEB3DDB2D374}" type="pres">
      <dgm:prSet presAssocID="{13440ABC-18CB-4E12-80C6-569157B3F624}" presName="parenttextcomposite" presStyleCnt="0"/>
      <dgm:spPr/>
    </dgm:pt>
    <dgm:pt modelId="{49EFF220-B9A8-428D-96EC-247382952686}" type="pres">
      <dgm:prSet presAssocID="{13440ABC-18CB-4E12-80C6-569157B3F624}" presName="parenttext" presStyleLbl="revTx" presStyleIdx="0" presStyleCnt="4">
        <dgm:presLayoutVars>
          <dgm:chMax/>
          <dgm:chPref val="2"/>
          <dgm:bulletEnabled val="1"/>
        </dgm:presLayoutVars>
      </dgm:prSet>
      <dgm:spPr/>
    </dgm:pt>
    <dgm:pt modelId="{01619705-9038-4FD0-BDFA-EEB22185B846}" type="pres">
      <dgm:prSet presAssocID="{13440ABC-18CB-4E12-80C6-569157B3F624}" presName="parallelogramComposite" presStyleCnt="0"/>
      <dgm:spPr/>
    </dgm:pt>
    <dgm:pt modelId="{348B6765-E5BE-405D-B3F9-CDA49EF9F557}" type="pres">
      <dgm:prSet presAssocID="{13440ABC-18CB-4E12-80C6-569157B3F624}" presName="parallelogram1" presStyleLbl="alignNode1" presStyleIdx="0" presStyleCnt="28"/>
      <dgm:spPr/>
    </dgm:pt>
    <dgm:pt modelId="{B1F85696-7B71-4C8F-82F5-A814A5259BD7}" type="pres">
      <dgm:prSet presAssocID="{13440ABC-18CB-4E12-80C6-569157B3F624}" presName="parallelogram2" presStyleLbl="alignNode1" presStyleIdx="1" presStyleCnt="28"/>
      <dgm:spPr/>
    </dgm:pt>
    <dgm:pt modelId="{C56E144E-A31B-494A-B110-3C949F189833}" type="pres">
      <dgm:prSet presAssocID="{13440ABC-18CB-4E12-80C6-569157B3F624}" presName="parallelogram3" presStyleLbl="alignNode1" presStyleIdx="2" presStyleCnt="28"/>
      <dgm:spPr/>
    </dgm:pt>
    <dgm:pt modelId="{57E5BA35-2ABF-4B36-8F0C-062D679AFC58}" type="pres">
      <dgm:prSet presAssocID="{13440ABC-18CB-4E12-80C6-569157B3F624}" presName="parallelogram4" presStyleLbl="alignNode1" presStyleIdx="3" presStyleCnt="28"/>
      <dgm:spPr/>
    </dgm:pt>
    <dgm:pt modelId="{FBF5DB01-ED42-4C43-B751-2A931DD39FFE}" type="pres">
      <dgm:prSet presAssocID="{13440ABC-18CB-4E12-80C6-569157B3F624}" presName="parallelogram5" presStyleLbl="alignNode1" presStyleIdx="4" presStyleCnt="28"/>
      <dgm:spPr/>
    </dgm:pt>
    <dgm:pt modelId="{7C0D6E1A-530E-4515-B424-288419E9FE4B}" type="pres">
      <dgm:prSet presAssocID="{13440ABC-18CB-4E12-80C6-569157B3F624}" presName="parallelogram6" presStyleLbl="alignNode1" presStyleIdx="5" presStyleCnt="28"/>
      <dgm:spPr/>
    </dgm:pt>
    <dgm:pt modelId="{FAF23A9C-720E-4E35-86A1-1AC2898F77BE}" type="pres">
      <dgm:prSet presAssocID="{13440ABC-18CB-4E12-80C6-569157B3F624}" presName="parallelogram7" presStyleLbl="alignNode1" presStyleIdx="6" presStyleCnt="28"/>
      <dgm:spPr/>
    </dgm:pt>
    <dgm:pt modelId="{B9CD9654-8CD0-419F-AE2F-44F492C977BC}" type="pres">
      <dgm:prSet presAssocID="{3F5C13C0-A0A3-445E-A07F-25757551CC87}" presName="sibTrans" presStyleCnt="0"/>
      <dgm:spPr/>
    </dgm:pt>
    <dgm:pt modelId="{BCAEB80B-45E0-49D9-B6F4-23EEA4B9399E}" type="pres">
      <dgm:prSet presAssocID="{598D9E42-31FC-427A-B36B-1A044699EE86}" presName="parenttextcomposite" presStyleCnt="0"/>
      <dgm:spPr/>
    </dgm:pt>
    <dgm:pt modelId="{B242B9FB-FF59-45F7-BB40-657E1709738F}" type="pres">
      <dgm:prSet presAssocID="{598D9E42-31FC-427A-B36B-1A044699EE86}" presName="parenttext" presStyleLbl="revTx" presStyleIdx="1" presStyleCnt="4">
        <dgm:presLayoutVars>
          <dgm:chMax/>
          <dgm:chPref val="2"/>
          <dgm:bulletEnabled val="1"/>
        </dgm:presLayoutVars>
      </dgm:prSet>
      <dgm:spPr/>
    </dgm:pt>
    <dgm:pt modelId="{4F38E6D6-CB8A-481B-B821-546374B0002B}" type="pres">
      <dgm:prSet presAssocID="{598D9E42-31FC-427A-B36B-1A044699EE86}" presName="parallelogramComposite" presStyleCnt="0"/>
      <dgm:spPr/>
    </dgm:pt>
    <dgm:pt modelId="{7956C710-5A28-47F4-A74F-5F2EA3C059D4}" type="pres">
      <dgm:prSet presAssocID="{598D9E42-31FC-427A-B36B-1A044699EE86}" presName="parallelogram1" presStyleLbl="alignNode1" presStyleIdx="7" presStyleCnt="28"/>
      <dgm:spPr/>
    </dgm:pt>
    <dgm:pt modelId="{A92E18D9-1F82-420D-95FC-EB535578FFB7}" type="pres">
      <dgm:prSet presAssocID="{598D9E42-31FC-427A-B36B-1A044699EE86}" presName="parallelogram2" presStyleLbl="alignNode1" presStyleIdx="8" presStyleCnt="28"/>
      <dgm:spPr/>
    </dgm:pt>
    <dgm:pt modelId="{F912F1A9-CB4C-4879-A248-200FB8754548}" type="pres">
      <dgm:prSet presAssocID="{598D9E42-31FC-427A-B36B-1A044699EE86}" presName="parallelogram3" presStyleLbl="alignNode1" presStyleIdx="9" presStyleCnt="28"/>
      <dgm:spPr/>
    </dgm:pt>
    <dgm:pt modelId="{9433DCA3-BDB0-4EE7-86D9-399B9C8001B6}" type="pres">
      <dgm:prSet presAssocID="{598D9E42-31FC-427A-B36B-1A044699EE86}" presName="parallelogram4" presStyleLbl="alignNode1" presStyleIdx="10" presStyleCnt="28"/>
      <dgm:spPr/>
    </dgm:pt>
    <dgm:pt modelId="{20548BD5-F27A-4DFD-9040-29C11FE3FC5B}" type="pres">
      <dgm:prSet presAssocID="{598D9E42-31FC-427A-B36B-1A044699EE86}" presName="parallelogram5" presStyleLbl="alignNode1" presStyleIdx="11" presStyleCnt="28"/>
      <dgm:spPr/>
    </dgm:pt>
    <dgm:pt modelId="{E1FA83E0-71C9-4FC9-BFDB-0D407FB75FE9}" type="pres">
      <dgm:prSet presAssocID="{598D9E42-31FC-427A-B36B-1A044699EE86}" presName="parallelogram6" presStyleLbl="alignNode1" presStyleIdx="12" presStyleCnt="28"/>
      <dgm:spPr/>
    </dgm:pt>
    <dgm:pt modelId="{DCEAC3EE-6F0D-428F-BA86-C636998E26F9}" type="pres">
      <dgm:prSet presAssocID="{598D9E42-31FC-427A-B36B-1A044699EE86}" presName="parallelogram7" presStyleLbl="alignNode1" presStyleIdx="13" presStyleCnt="28"/>
      <dgm:spPr/>
    </dgm:pt>
    <dgm:pt modelId="{C96B38CA-8492-4FB3-8E44-5F023FBEB351}" type="pres">
      <dgm:prSet presAssocID="{7F1BA9B4-B78A-49E4-8171-61908F0C0861}" presName="sibTrans" presStyleCnt="0"/>
      <dgm:spPr/>
    </dgm:pt>
    <dgm:pt modelId="{12979315-AA43-470B-95E0-25F97493D5FA}" type="pres">
      <dgm:prSet presAssocID="{A3F9A906-D1D6-406B-80D5-D36E71AC326C}" presName="parenttextcomposite" presStyleCnt="0"/>
      <dgm:spPr/>
    </dgm:pt>
    <dgm:pt modelId="{8223F70F-E375-49C1-A8B9-ADFD325F10FA}" type="pres">
      <dgm:prSet presAssocID="{A3F9A906-D1D6-406B-80D5-D36E71AC326C}" presName="parenttext" presStyleLbl="revTx" presStyleIdx="2" presStyleCnt="4">
        <dgm:presLayoutVars>
          <dgm:chMax/>
          <dgm:chPref val="2"/>
          <dgm:bulletEnabled val="1"/>
        </dgm:presLayoutVars>
      </dgm:prSet>
      <dgm:spPr/>
    </dgm:pt>
    <dgm:pt modelId="{1331B2D7-74E3-4354-89AF-053C2BE9C573}" type="pres">
      <dgm:prSet presAssocID="{A3F9A906-D1D6-406B-80D5-D36E71AC326C}" presName="parallelogramComposite" presStyleCnt="0"/>
      <dgm:spPr/>
    </dgm:pt>
    <dgm:pt modelId="{6E391DA6-0199-49FB-8871-38BEEB69EEB3}" type="pres">
      <dgm:prSet presAssocID="{A3F9A906-D1D6-406B-80D5-D36E71AC326C}" presName="parallelogram1" presStyleLbl="alignNode1" presStyleIdx="14" presStyleCnt="28"/>
      <dgm:spPr/>
    </dgm:pt>
    <dgm:pt modelId="{88B5C960-1634-49FE-A270-D2D8660F9151}" type="pres">
      <dgm:prSet presAssocID="{A3F9A906-D1D6-406B-80D5-D36E71AC326C}" presName="parallelogram2" presStyleLbl="alignNode1" presStyleIdx="15" presStyleCnt="28"/>
      <dgm:spPr/>
    </dgm:pt>
    <dgm:pt modelId="{47E95E2A-C987-447E-BD2F-EA6FEEA329EB}" type="pres">
      <dgm:prSet presAssocID="{A3F9A906-D1D6-406B-80D5-D36E71AC326C}" presName="parallelogram3" presStyleLbl="alignNode1" presStyleIdx="16" presStyleCnt="28"/>
      <dgm:spPr/>
    </dgm:pt>
    <dgm:pt modelId="{00504982-1860-4B7B-B473-6901672683B3}" type="pres">
      <dgm:prSet presAssocID="{A3F9A906-D1D6-406B-80D5-D36E71AC326C}" presName="parallelogram4" presStyleLbl="alignNode1" presStyleIdx="17" presStyleCnt="28"/>
      <dgm:spPr/>
    </dgm:pt>
    <dgm:pt modelId="{56F7A8FB-C7BD-45EF-AE0A-CF276C91CFB5}" type="pres">
      <dgm:prSet presAssocID="{A3F9A906-D1D6-406B-80D5-D36E71AC326C}" presName="parallelogram5" presStyleLbl="alignNode1" presStyleIdx="18" presStyleCnt="28"/>
      <dgm:spPr/>
    </dgm:pt>
    <dgm:pt modelId="{3AC8669E-686F-44F8-8B6D-280F6128CA09}" type="pres">
      <dgm:prSet presAssocID="{A3F9A906-D1D6-406B-80D5-D36E71AC326C}" presName="parallelogram6" presStyleLbl="alignNode1" presStyleIdx="19" presStyleCnt="28"/>
      <dgm:spPr/>
    </dgm:pt>
    <dgm:pt modelId="{D6E4B9FE-B044-43D0-B180-946317C354BB}" type="pres">
      <dgm:prSet presAssocID="{A3F9A906-D1D6-406B-80D5-D36E71AC326C}" presName="parallelogram7" presStyleLbl="alignNode1" presStyleIdx="20" presStyleCnt="28"/>
      <dgm:spPr/>
    </dgm:pt>
    <dgm:pt modelId="{F3E54267-E9B5-4F00-86A4-D398B3241D9D}" type="pres">
      <dgm:prSet presAssocID="{EF50253D-7DF3-4E21-BA13-F4303A7FB0A3}" presName="sibTrans" presStyleCnt="0"/>
      <dgm:spPr/>
    </dgm:pt>
    <dgm:pt modelId="{EDF957ED-1D3B-4264-82F5-7BFB50B30329}" type="pres">
      <dgm:prSet presAssocID="{07AC39EA-C6AA-4A06-BA7D-BF7F4C2BDA61}" presName="parenttextcomposite" presStyleCnt="0"/>
      <dgm:spPr/>
    </dgm:pt>
    <dgm:pt modelId="{BB5B57DB-9EC5-4F3B-8BDC-8093F475367F}" type="pres">
      <dgm:prSet presAssocID="{07AC39EA-C6AA-4A06-BA7D-BF7F4C2BDA61}" presName="parenttext" presStyleLbl="revTx" presStyleIdx="3" presStyleCnt="4">
        <dgm:presLayoutVars>
          <dgm:chMax/>
          <dgm:chPref val="2"/>
          <dgm:bulletEnabled val="1"/>
        </dgm:presLayoutVars>
      </dgm:prSet>
      <dgm:spPr/>
    </dgm:pt>
    <dgm:pt modelId="{A275F8A9-0E6A-4E02-B38C-18FA9F4A42C1}" type="pres">
      <dgm:prSet presAssocID="{07AC39EA-C6AA-4A06-BA7D-BF7F4C2BDA61}" presName="parallelogramComposite" presStyleCnt="0"/>
      <dgm:spPr/>
    </dgm:pt>
    <dgm:pt modelId="{C1BD01E9-D677-4C95-B6D9-4DE3742EE7AA}" type="pres">
      <dgm:prSet presAssocID="{07AC39EA-C6AA-4A06-BA7D-BF7F4C2BDA61}" presName="parallelogram1" presStyleLbl="alignNode1" presStyleIdx="21" presStyleCnt="28"/>
      <dgm:spPr/>
    </dgm:pt>
    <dgm:pt modelId="{E12473ED-2E53-4A3C-A3CC-85A5FB8DE536}" type="pres">
      <dgm:prSet presAssocID="{07AC39EA-C6AA-4A06-BA7D-BF7F4C2BDA61}" presName="parallelogram2" presStyleLbl="alignNode1" presStyleIdx="22" presStyleCnt="28"/>
      <dgm:spPr/>
    </dgm:pt>
    <dgm:pt modelId="{DBBB0018-C59F-42B3-AC48-1952BA908348}" type="pres">
      <dgm:prSet presAssocID="{07AC39EA-C6AA-4A06-BA7D-BF7F4C2BDA61}" presName="parallelogram3" presStyleLbl="alignNode1" presStyleIdx="23" presStyleCnt="28"/>
      <dgm:spPr/>
    </dgm:pt>
    <dgm:pt modelId="{5C949402-2F1D-46B8-8AF6-60107DC834E1}" type="pres">
      <dgm:prSet presAssocID="{07AC39EA-C6AA-4A06-BA7D-BF7F4C2BDA61}" presName="parallelogram4" presStyleLbl="alignNode1" presStyleIdx="24" presStyleCnt="28"/>
      <dgm:spPr/>
    </dgm:pt>
    <dgm:pt modelId="{611D364B-C4E8-4337-A3F7-5EF2BB3E807F}" type="pres">
      <dgm:prSet presAssocID="{07AC39EA-C6AA-4A06-BA7D-BF7F4C2BDA61}" presName="parallelogram5" presStyleLbl="alignNode1" presStyleIdx="25" presStyleCnt="28"/>
      <dgm:spPr/>
    </dgm:pt>
    <dgm:pt modelId="{841AF10F-ACE4-49F8-858D-61335E901ECA}" type="pres">
      <dgm:prSet presAssocID="{07AC39EA-C6AA-4A06-BA7D-BF7F4C2BDA61}" presName="parallelogram6" presStyleLbl="alignNode1" presStyleIdx="26" presStyleCnt="28"/>
      <dgm:spPr/>
    </dgm:pt>
    <dgm:pt modelId="{B74966C8-6A81-4657-92A4-4083BC33054E}" type="pres">
      <dgm:prSet presAssocID="{07AC39EA-C6AA-4A06-BA7D-BF7F4C2BDA61}" presName="parallelogram7" presStyleLbl="alignNode1" presStyleIdx="27" presStyleCnt="28"/>
      <dgm:spPr/>
    </dgm:pt>
  </dgm:ptLst>
  <dgm:cxnLst>
    <dgm:cxn modelId="{97FC551E-5059-4DFE-97F4-7276F31227B2}" srcId="{76552F08-75C5-4587-B0AA-561F86C34BD8}" destId="{13440ABC-18CB-4E12-80C6-569157B3F624}" srcOrd="0" destOrd="0" parTransId="{BD887B23-F5D8-46FF-ACA7-8712264FDB61}" sibTransId="{3F5C13C0-A0A3-445E-A07F-25757551CC87}"/>
    <dgm:cxn modelId="{78DDA93C-FECB-4574-95A7-1EDFB6CC991E}" srcId="{76552F08-75C5-4587-B0AA-561F86C34BD8}" destId="{A3F9A906-D1D6-406B-80D5-D36E71AC326C}" srcOrd="2" destOrd="0" parTransId="{E449A842-D602-4D3E-AF82-999909714FDF}" sibTransId="{EF50253D-7DF3-4E21-BA13-F4303A7FB0A3}"/>
    <dgm:cxn modelId="{70CC5D5E-859F-4A56-AEAF-DC4771E87B87}" type="presOf" srcId="{07AC39EA-C6AA-4A06-BA7D-BF7F4C2BDA61}" destId="{BB5B57DB-9EC5-4F3B-8BDC-8093F475367F}" srcOrd="0" destOrd="0" presId="urn:microsoft.com/office/officeart/2008/layout/VerticalAccentList"/>
    <dgm:cxn modelId="{91E1094E-C2D4-4626-9AD1-1377C0EBC04C}" type="presOf" srcId="{598D9E42-31FC-427A-B36B-1A044699EE86}" destId="{B242B9FB-FF59-45F7-BB40-657E1709738F}" srcOrd="0" destOrd="0" presId="urn:microsoft.com/office/officeart/2008/layout/VerticalAccentList"/>
    <dgm:cxn modelId="{465F7251-0153-42B7-832B-862B595DAFD5}" type="presOf" srcId="{13440ABC-18CB-4E12-80C6-569157B3F624}" destId="{49EFF220-B9A8-428D-96EC-247382952686}" srcOrd="0" destOrd="0" presId="urn:microsoft.com/office/officeart/2008/layout/VerticalAccentList"/>
    <dgm:cxn modelId="{EA5D5972-C460-415A-8428-DBC4194DEB5E}" type="presOf" srcId="{76552F08-75C5-4587-B0AA-561F86C34BD8}" destId="{A63FBED0-DDD3-4C2C-B251-0C5DA2BFD6D1}" srcOrd="0" destOrd="0" presId="urn:microsoft.com/office/officeart/2008/layout/VerticalAccentList"/>
    <dgm:cxn modelId="{0730CD77-7B91-4A0F-A710-D68B981C0C67}" srcId="{76552F08-75C5-4587-B0AA-561F86C34BD8}" destId="{598D9E42-31FC-427A-B36B-1A044699EE86}" srcOrd="1" destOrd="0" parTransId="{4A502FEC-E931-4794-BB52-27CBCF329DFA}" sibTransId="{7F1BA9B4-B78A-49E4-8171-61908F0C0861}"/>
    <dgm:cxn modelId="{817A8D9E-6957-45A6-B57C-E66F87EDE35C}" srcId="{76552F08-75C5-4587-B0AA-561F86C34BD8}" destId="{07AC39EA-C6AA-4A06-BA7D-BF7F4C2BDA61}" srcOrd="3" destOrd="0" parTransId="{37BB7843-5E01-438B-9591-3F50E81FD63D}" sibTransId="{4975AA3D-9C2E-42D8-BC53-03AA38E72D66}"/>
    <dgm:cxn modelId="{DF3B2DF6-11E5-4036-8ADA-7276873BF2FE}" type="presOf" srcId="{A3F9A906-D1D6-406B-80D5-D36E71AC326C}" destId="{8223F70F-E375-49C1-A8B9-ADFD325F10FA}" srcOrd="0" destOrd="0" presId="urn:microsoft.com/office/officeart/2008/layout/VerticalAccentList"/>
    <dgm:cxn modelId="{D111F466-707B-42BD-9BA2-400DD2B9CB83}" type="presParOf" srcId="{A63FBED0-DDD3-4C2C-B251-0C5DA2BFD6D1}" destId="{45EC4DC4-F580-415A-B6AD-BEB3DDB2D374}" srcOrd="0" destOrd="0" presId="urn:microsoft.com/office/officeart/2008/layout/VerticalAccentList"/>
    <dgm:cxn modelId="{64775BA8-C5FF-4CCB-BEBD-FAF122308CF8}" type="presParOf" srcId="{45EC4DC4-F580-415A-B6AD-BEB3DDB2D374}" destId="{49EFF220-B9A8-428D-96EC-247382952686}" srcOrd="0" destOrd="0" presId="urn:microsoft.com/office/officeart/2008/layout/VerticalAccentList"/>
    <dgm:cxn modelId="{BF1F94E5-F9CC-4588-A703-7576627786A6}" type="presParOf" srcId="{A63FBED0-DDD3-4C2C-B251-0C5DA2BFD6D1}" destId="{01619705-9038-4FD0-BDFA-EEB22185B846}" srcOrd="1" destOrd="0" presId="urn:microsoft.com/office/officeart/2008/layout/VerticalAccentList"/>
    <dgm:cxn modelId="{D889CFDD-CEC5-4302-9480-33D25ADF81B7}" type="presParOf" srcId="{01619705-9038-4FD0-BDFA-EEB22185B846}" destId="{348B6765-E5BE-405D-B3F9-CDA49EF9F557}" srcOrd="0" destOrd="0" presId="urn:microsoft.com/office/officeart/2008/layout/VerticalAccentList"/>
    <dgm:cxn modelId="{E885852C-0A86-483C-B049-F889C37DC7E5}" type="presParOf" srcId="{01619705-9038-4FD0-BDFA-EEB22185B846}" destId="{B1F85696-7B71-4C8F-82F5-A814A5259BD7}" srcOrd="1" destOrd="0" presId="urn:microsoft.com/office/officeart/2008/layout/VerticalAccentList"/>
    <dgm:cxn modelId="{02ED4C1D-7A0E-451F-A632-8900B45E6E4F}" type="presParOf" srcId="{01619705-9038-4FD0-BDFA-EEB22185B846}" destId="{C56E144E-A31B-494A-B110-3C949F189833}" srcOrd="2" destOrd="0" presId="urn:microsoft.com/office/officeart/2008/layout/VerticalAccentList"/>
    <dgm:cxn modelId="{619BBA9A-2CA2-4D11-8250-B486E4590A80}" type="presParOf" srcId="{01619705-9038-4FD0-BDFA-EEB22185B846}" destId="{57E5BA35-2ABF-4B36-8F0C-062D679AFC58}" srcOrd="3" destOrd="0" presId="urn:microsoft.com/office/officeart/2008/layout/VerticalAccentList"/>
    <dgm:cxn modelId="{A783CE90-809F-42BB-95A6-279830725A93}" type="presParOf" srcId="{01619705-9038-4FD0-BDFA-EEB22185B846}" destId="{FBF5DB01-ED42-4C43-B751-2A931DD39FFE}" srcOrd="4" destOrd="0" presId="urn:microsoft.com/office/officeart/2008/layout/VerticalAccentList"/>
    <dgm:cxn modelId="{EFC4EFF1-6ECB-47B3-8B11-E16875F184AE}" type="presParOf" srcId="{01619705-9038-4FD0-BDFA-EEB22185B846}" destId="{7C0D6E1A-530E-4515-B424-288419E9FE4B}" srcOrd="5" destOrd="0" presId="urn:microsoft.com/office/officeart/2008/layout/VerticalAccentList"/>
    <dgm:cxn modelId="{A702CF68-CCE0-4354-9707-A13FC2754F0C}" type="presParOf" srcId="{01619705-9038-4FD0-BDFA-EEB22185B846}" destId="{FAF23A9C-720E-4E35-86A1-1AC2898F77BE}" srcOrd="6" destOrd="0" presId="urn:microsoft.com/office/officeart/2008/layout/VerticalAccentList"/>
    <dgm:cxn modelId="{916506A4-D988-4D22-AF0F-B62D478C8195}" type="presParOf" srcId="{A63FBED0-DDD3-4C2C-B251-0C5DA2BFD6D1}" destId="{B9CD9654-8CD0-419F-AE2F-44F492C977BC}" srcOrd="2" destOrd="0" presId="urn:microsoft.com/office/officeart/2008/layout/VerticalAccentList"/>
    <dgm:cxn modelId="{7A10F44D-400E-483B-B99F-F71AD0359C2B}" type="presParOf" srcId="{A63FBED0-DDD3-4C2C-B251-0C5DA2BFD6D1}" destId="{BCAEB80B-45E0-49D9-B6F4-23EEA4B9399E}" srcOrd="3" destOrd="0" presId="urn:microsoft.com/office/officeart/2008/layout/VerticalAccentList"/>
    <dgm:cxn modelId="{6E5E8CEE-7D5F-475F-A56B-8693F8CAC410}" type="presParOf" srcId="{BCAEB80B-45E0-49D9-B6F4-23EEA4B9399E}" destId="{B242B9FB-FF59-45F7-BB40-657E1709738F}" srcOrd="0" destOrd="0" presId="urn:microsoft.com/office/officeart/2008/layout/VerticalAccentList"/>
    <dgm:cxn modelId="{47687BDF-2DB4-4A19-BEAF-D9F25A9AA535}" type="presParOf" srcId="{A63FBED0-DDD3-4C2C-B251-0C5DA2BFD6D1}" destId="{4F38E6D6-CB8A-481B-B821-546374B0002B}" srcOrd="4" destOrd="0" presId="urn:microsoft.com/office/officeart/2008/layout/VerticalAccentList"/>
    <dgm:cxn modelId="{D1878CDB-7F44-45EC-8EBE-B49B18859B2B}" type="presParOf" srcId="{4F38E6D6-CB8A-481B-B821-546374B0002B}" destId="{7956C710-5A28-47F4-A74F-5F2EA3C059D4}" srcOrd="0" destOrd="0" presId="urn:microsoft.com/office/officeart/2008/layout/VerticalAccentList"/>
    <dgm:cxn modelId="{8FD222C6-584A-405B-9FA6-7EE6F57EBF53}" type="presParOf" srcId="{4F38E6D6-CB8A-481B-B821-546374B0002B}" destId="{A92E18D9-1F82-420D-95FC-EB535578FFB7}" srcOrd="1" destOrd="0" presId="urn:microsoft.com/office/officeart/2008/layout/VerticalAccentList"/>
    <dgm:cxn modelId="{31E9172F-065B-4AEB-A4E2-B1081B1D41AF}" type="presParOf" srcId="{4F38E6D6-CB8A-481B-B821-546374B0002B}" destId="{F912F1A9-CB4C-4879-A248-200FB8754548}" srcOrd="2" destOrd="0" presId="urn:microsoft.com/office/officeart/2008/layout/VerticalAccentList"/>
    <dgm:cxn modelId="{68042288-B8B1-47AD-BBB7-929DC1387E4A}" type="presParOf" srcId="{4F38E6D6-CB8A-481B-B821-546374B0002B}" destId="{9433DCA3-BDB0-4EE7-86D9-399B9C8001B6}" srcOrd="3" destOrd="0" presId="urn:microsoft.com/office/officeart/2008/layout/VerticalAccentList"/>
    <dgm:cxn modelId="{09FEF92E-ACD2-4B57-B2E5-2E8AAF7C067E}" type="presParOf" srcId="{4F38E6D6-CB8A-481B-B821-546374B0002B}" destId="{20548BD5-F27A-4DFD-9040-29C11FE3FC5B}" srcOrd="4" destOrd="0" presId="urn:microsoft.com/office/officeart/2008/layout/VerticalAccentList"/>
    <dgm:cxn modelId="{4E83FA65-8F32-4818-B42B-E7702F5A4A93}" type="presParOf" srcId="{4F38E6D6-CB8A-481B-B821-546374B0002B}" destId="{E1FA83E0-71C9-4FC9-BFDB-0D407FB75FE9}" srcOrd="5" destOrd="0" presId="urn:microsoft.com/office/officeart/2008/layout/VerticalAccentList"/>
    <dgm:cxn modelId="{09220EFF-95CB-4135-8887-C5D760463CFA}" type="presParOf" srcId="{4F38E6D6-CB8A-481B-B821-546374B0002B}" destId="{DCEAC3EE-6F0D-428F-BA86-C636998E26F9}" srcOrd="6" destOrd="0" presId="urn:microsoft.com/office/officeart/2008/layout/VerticalAccentList"/>
    <dgm:cxn modelId="{996ACCC5-59F2-45F4-8465-CAFEC7662FAB}" type="presParOf" srcId="{A63FBED0-DDD3-4C2C-B251-0C5DA2BFD6D1}" destId="{C96B38CA-8492-4FB3-8E44-5F023FBEB351}" srcOrd="5" destOrd="0" presId="urn:microsoft.com/office/officeart/2008/layout/VerticalAccentList"/>
    <dgm:cxn modelId="{A29D638B-4D2F-4947-A537-39A5DFE944C2}" type="presParOf" srcId="{A63FBED0-DDD3-4C2C-B251-0C5DA2BFD6D1}" destId="{12979315-AA43-470B-95E0-25F97493D5FA}" srcOrd="6" destOrd="0" presId="urn:microsoft.com/office/officeart/2008/layout/VerticalAccentList"/>
    <dgm:cxn modelId="{CD3F03F7-A677-4AB2-BD9E-0C536EF832AE}" type="presParOf" srcId="{12979315-AA43-470B-95E0-25F97493D5FA}" destId="{8223F70F-E375-49C1-A8B9-ADFD325F10FA}" srcOrd="0" destOrd="0" presId="urn:microsoft.com/office/officeart/2008/layout/VerticalAccentList"/>
    <dgm:cxn modelId="{EF6A4ED7-83BF-4168-8BB8-5D3DF73258EF}" type="presParOf" srcId="{A63FBED0-DDD3-4C2C-B251-0C5DA2BFD6D1}" destId="{1331B2D7-74E3-4354-89AF-053C2BE9C573}" srcOrd="7" destOrd="0" presId="urn:microsoft.com/office/officeart/2008/layout/VerticalAccentList"/>
    <dgm:cxn modelId="{5E4D815C-6EF4-46C2-B32C-D1BB0087D747}" type="presParOf" srcId="{1331B2D7-74E3-4354-89AF-053C2BE9C573}" destId="{6E391DA6-0199-49FB-8871-38BEEB69EEB3}" srcOrd="0" destOrd="0" presId="urn:microsoft.com/office/officeart/2008/layout/VerticalAccentList"/>
    <dgm:cxn modelId="{51495EDB-D597-4B4D-8D1C-7D01EBD2A002}" type="presParOf" srcId="{1331B2D7-74E3-4354-89AF-053C2BE9C573}" destId="{88B5C960-1634-49FE-A270-D2D8660F9151}" srcOrd="1" destOrd="0" presId="urn:microsoft.com/office/officeart/2008/layout/VerticalAccentList"/>
    <dgm:cxn modelId="{4ACF6BD8-1FB2-40FB-BCA4-1285B92E2ABD}" type="presParOf" srcId="{1331B2D7-74E3-4354-89AF-053C2BE9C573}" destId="{47E95E2A-C987-447E-BD2F-EA6FEEA329EB}" srcOrd="2" destOrd="0" presId="urn:microsoft.com/office/officeart/2008/layout/VerticalAccentList"/>
    <dgm:cxn modelId="{4FFD61E2-0DC3-4305-A449-34731D21D8B9}" type="presParOf" srcId="{1331B2D7-74E3-4354-89AF-053C2BE9C573}" destId="{00504982-1860-4B7B-B473-6901672683B3}" srcOrd="3" destOrd="0" presId="urn:microsoft.com/office/officeart/2008/layout/VerticalAccentList"/>
    <dgm:cxn modelId="{9B87B917-2F55-4F84-B7B3-CF6D29513BE1}" type="presParOf" srcId="{1331B2D7-74E3-4354-89AF-053C2BE9C573}" destId="{56F7A8FB-C7BD-45EF-AE0A-CF276C91CFB5}" srcOrd="4" destOrd="0" presId="urn:microsoft.com/office/officeart/2008/layout/VerticalAccentList"/>
    <dgm:cxn modelId="{B5C054F7-8607-4548-9E32-792E5B2395C7}" type="presParOf" srcId="{1331B2D7-74E3-4354-89AF-053C2BE9C573}" destId="{3AC8669E-686F-44F8-8B6D-280F6128CA09}" srcOrd="5" destOrd="0" presId="urn:microsoft.com/office/officeart/2008/layout/VerticalAccentList"/>
    <dgm:cxn modelId="{B06B22BB-2B2E-4044-A760-A0D3E6F4B1C4}" type="presParOf" srcId="{1331B2D7-74E3-4354-89AF-053C2BE9C573}" destId="{D6E4B9FE-B044-43D0-B180-946317C354BB}" srcOrd="6" destOrd="0" presId="urn:microsoft.com/office/officeart/2008/layout/VerticalAccentList"/>
    <dgm:cxn modelId="{6D47CDA5-7390-4978-B6A7-05DABDB12C4B}" type="presParOf" srcId="{A63FBED0-DDD3-4C2C-B251-0C5DA2BFD6D1}" destId="{F3E54267-E9B5-4F00-86A4-D398B3241D9D}" srcOrd="8" destOrd="0" presId="urn:microsoft.com/office/officeart/2008/layout/VerticalAccentList"/>
    <dgm:cxn modelId="{206E3BF0-36F6-4CBD-A825-DD5D5837AA35}" type="presParOf" srcId="{A63FBED0-DDD3-4C2C-B251-0C5DA2BFD6D1}" destId="{EDF957ED-1D3B-4264-82F5-7BFB50B30329}" srcOrd="9" destOrd="0" presId="urn:microsoft.com/office/officeart/2008/layout/VerticalAccentList"/>
    <dgm:cxn modelId="{0DCA3DDB-38F9-4825-9B7D-49002330216B}" type="presParOf" srcId="{EDF957ED-1D3B-4264-82F5-7BFB50B30329}" destId="{BB5B57DB-9EC5-4F3B-8BDC-8093F475367F}" srcOrd="0" destOrd="0" presId="urn:microsoft.com/office/officeart/2008/layout/VerticalAccentList"/>
    <dgm:cxn modelId="{CEDE9061-40C2-48EB-8775-E8C5BB8F66FB}" type="presParOf" srcId="{A63FBED0-DDD3-4C2C-B251-0C5DA2BFD6D1}" destId="{A275F8A9-0E6A-4E02-B38C-18FA9F4A42C1}" srcOrd="10" destOrd="0" presId="urn:microsoft.com/office/officeart/2008/layout/VerticalAccentList"/>
    <dgm:cxn modelId="{D216433C-B604-4480-8B74-CAB3101B4243}" type="presParOf" srcId="{A275F8A9-0E6A-4E02-B38C-18FA9F4A42C1}" destId="{C1BD01E9-D677-4C95-B6D9-4DE3742EE7AA}" srcOrd="0" destOrd="0" presId="urn:microsoft.com/office/officeart/2008/layout/VerticalAccentList"/>
    <dgm:cxn modelId="{0CE3CF99-F2B4-4232-9CC6-EBE82176B7DB}" type="presParOf" srcId="{A275F8A9-0E6A-4E02-B38C-18FA9F4A42C1}" destId="{E12473ED-2E53-4A3C-A3CC-85A5FB8DE536}" srcOrd="1" destOrd="0" presId="urn:microsoft.com/office/officeart/2008/layout/VerticalAccentList"/>
    <dgm:cxn modelId="{3C34D2A7-2D14-40AF-B7B9-1FF2255875A1}" type="presParOf" srcId="{A275F8A9-0E6A-4E02-B38C-18FA9F4A42C1}" destId="{DBBB0018-C59F-42B3-AC48-1952BA908348}" srcOrd="2" destOrd="0" presId="urn:microsoft.com/office/officeart/2008/layout/VerticalAccentList"/>
    <dgm:cxn modelId="{BC69D27D-DFEB-41C4-8545-C27CF2E2A386}" type="presParOf" srcId="{A275F8A9-0E6A-4E02-B38C-18FA9F4A42C1}" destId="{5C949402-2F1D-46B8-8AF6-60107DC834E1}" srcOrd="3" destOrd="0" presId="urn:microsoft.com/office/officeart/2008/layout/VerticalAccentList"/>
    <dgm:cxn modelId="{A44B7939-4ED9-4A10-AB29-818217F28A60}" type="presParOf" srcId="{A275F8A9-0E6A-4E02-B38C-18FA9F4A42C1}" destId="{611D364B-C4E8-4337-A3F7-5EF2BB3E807F}" srcOrd="4" destOrd="0" presId="urn:microsoft.com/office/officeart/2008/layout/VerticalAccentList"/>
    <dgm:cxn modelId="{35446E56-9BDF-42AA-A81A-112595FD9E85}" type="presParOf" srcId="{A275F8A9-0E6A-4E02-B38C-18FA9F4A42C1}" destId="{841AF10F-ACE4-49F8-858D-61335E901ECA}" srcOrd="5" destOrd="0" presId="urn:microsoft.com/office/officeart/2008/layout/VerticalAccentList"/>
    <dgm:cxn modelId="{9B02C715-9466-451D-B722-1C905E061B6B}" type="presParOf" srcId="{A275F8A9-0E6A-4E02-B38C-18FA9F4A42C1}" destId="{B74966C8-6A81-4657-92A4-4083BC33054E}" srcOrd="6" destOrd="0" presId="urn:microsoft.com/office/officeart/2008/layout/Vertical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FF220-B9A8-428D-96EC-247382952686}">
      <dsp:nvSpPr>
        <dsp:cNvPr id="0" name=""/>
        <dsp:cNvSpPr/>
      </dsp:nvSpPr>
      <dsp:spPr>
        <a:xfrm>
          <a:off x="406400" y="891617"/>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Data for Deep Learning</a:t>
          </a:r>
        </a:p>
      </dsp:txBody>
      <dsp:txXfrm>
        <a:off x="406400" y="891617"/>
        <a:ext cx="7315200" cy="665018"/>
      </dsp:txXfrm>
    </dsp:sp>
    <dsp:sp modelId="{348B6765-E5BE-405D-B3F9-CDA49EF9F557}">
      <dsp:nvSpPr>
        <dsp:cNvPr id="0" name=""/>
        <dsp:cNvSpPr/>
      </dsp:nvSpPr>
      <dsp:spPr>
        <a:xfrm>
          <a:off x="406400"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F85696-7B71-4C8F-82F5-A814A5259BD7}">
      <dsp:nvSpPr>
        <dsp:cNvPr id="0" name=""/>
        <dsp:cNvSpPr/>
      </dsp:nvSpPr>
      <dsp:spPr>
        <a:xfrm>
          <a:off x="1438655"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6E144E-A31B-494A-B110-3C949F189833}">
      <dsp:nvSpPr>
        <dsp:cNvPr id="0" name=""/>
        <dsp:cNvSpPr/>
      </dsp:nvSpPr>
      <dsp:spPr>
        <a:xfrm>
          <a:off x="2470911"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E5BA35-2ABF-4B36-8F0C-062D679AFC58}">
      <dsp:nvSpPr>
        <dsp:cNvPr id="0" name=""/>
        <dsp:cNvSpPr/>
      </dsp:nvSpPr>
      <dsp:spPr>
        <a:xfrm>
          <a:off x="3503168"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F5DB01-ED42-4C43-B751-2A931DD39FFE}">
      <dsp:nvSpPr>
        <dsp:cNvPr id="0" name=""/>
        <dsp:cNvSpPr/>
      </dsp:nvSpPr>
      <dsp:spPr>
        <a:xfrm>
          <a:off x="4535423"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0D6E1A-530E-4515-B424-288419E9FE4B}">
      <dsp:nvSpPr>
        <dsp:cNvPr id="0" name=""/>
        <dsp:cNvSpPr/>
      </dsp:nvSpPr>
      <dsp:spPr>
        <a:xfrm>
          <a:off x="5567680"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F23A9C-720E-4E35-86A1-1AC2898F77BE}">
      <dsp:nvSpPr>
        <dsp:cNvPr id="0" name=""/>
        <dsp:cNvSpPr/>
      </dsp:nvSpPr>
      <dsp:spPr>
        <a:xfrm>
          <a:off x="6599936"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42B9FB-FF59-45F7-BB40-657E1709738F}">
      <dsp:nvSpPr>
        <dsp:cNvPr id="0" name=""/>
        <dsp:cNvSpPr/>
      </dsp:nvSpPr>
      <dsp:spPr>
        <a:xfrm>
          <a:off x="406400" y="1827568"/>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Deep Neural Networks</a:t>
          </a:r>
        </a:p>
      </dsp:txBody>
      <dsp:txXfrm>
        <a:off x="406400" y="1827568"/>
        <a:ext cx="7315200" cy="665018"/>
      </dsp:txXfrm>
    </dsp:sp>
    <dsp:sp modelId="{7956C710-5A28-47F4-A74F-5F2EA3C059D4}">
      <dsp:nvSpPr>
        <dsp:cNvPr id="0" name=""/>
        <dsp:cNvSpPr/>
      </dsp:nvSpPr>
      <dsp:spPr>
        <a:xfrm>
          <a:off x="406400"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2E18D9-1F82-420D-95FC-EB535578FFB7}">
      <dsp:nvSpPr>
        <dsp:cNvPr id="0" name=""/>
        <dsp:cNvSpPr/>
      </dsp:nvSpPr>
      <dsp:spPr>
        <a:xfrm>
          <a:off x="1438655"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12F1A9-CB4C-4879-A248-200FB8754548}">
      <dsp:nvSpPr>
        <dsp:cNvPr id="0" name=""/>
        <dsp:cNvSpPr/>
      </dsp:nvSpPr>
      <dsp:spPr>
        <a:xfrm>
          <a:off x="2470911"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33DCA3-BDB0-4EE7-86D9-399B9C8001B6}">
      <dsp:nvSpPr>
        <dsp:cNvPr id="0" name=""/>
        <dsp:cNvSpPr/>
      </dsp:nvSpPr>
      <dsp:spPr>
        <a:xfrm>
          <a:off x="3503168"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548BD5-F27A-4DFD-9040-29C11FE3FC5B}">
      <dsp:nvSpPr>
        <dsp:cNvPr id="0" name=""/>
        <dsp:cNvSpPr/>
      </dsp:nvSpPr>
      <dsp:spPr>
        <a:xfrm>
          <a:off x="4535423"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FA83E0-71C9-4FC9-BFDB-0D407FB75FE9}">
      <dsp:nvSpPr>
        <dsp:cNvPr id="0" name=""/>
        <dsp:cNvSpPr/>
      </dsp:nvSpPr>
      <dsp:spPr>
        <a:xfrm>
          <a:off x="5567680"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EAC3EE-6F0D-428F-BA86-C636998E26F9}">
      <dsp:nvSpPr>
        <dsp:cNvPr id="0" name=""/>
        <dsp:cNvSpPr/>
      </dsp:nvSpPr>
      <dsp:spPr>
        <a:xfrm>
          <a:off x="6599936"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23F70F-E375-49C1-A8B9-ADFD325F10FA}">
      <dsp:nvSpPr>
        <dsp:cNvPr id="0" name=""/>
        <dsp:cNvSpPr/>
      </dsp:nvSpPr>
      <dsp:spPr>
        <a:xfrm>
          <a:off x="406400" y="276352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Multilayer Perceptron (MLP)</a:t>
          </a:r>
        </a:p>
      </dsp:txBody>
      <dsp:txXfrm>
        <a:off x="406400" y="2763520"/>
        <a:ext cx="7315200" cy="665018"/>
      </dsp:txXfrm>
    </dsp:sp>
    <dsp:sp modelId="{6E391DA6-0199-49FB-8871-38BEEB69EEB3}">
      <dsp:nvSpPr>
        <dsp:cNvPr id="0" name=""/>
        <dsp:cNvSpPr/>
      </dsp:nvSpPr>
      <dsp:spPr>
        <a:xfrm>
          <a:off x="406400"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B5C960-1634-49FE-A270-D2D8660F9151}">
      <dsp:nvSpPr>
        <dsp:cNvPr id="0" name=""/>
        <dsp:cNvSpPr/>
      </dsp:nvSpPr>
      <dsp:spPr>
        <a:xfrm>
          <a:off x="1438655"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E95E2A-C987-447E-BD2F-EA6FEEA329EB}">
      <dsp:nvSpPr>
        <dsp:cNvPr id="0" name=""/>
        <dsp:cNvSpPr/>
      </dsp:nvSpPr>
      <dsp:spPr>
        <a:xfrm>
          <a:off x="2470911"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504982-1860-4B7B-B473-6901672683B3}">
      <dsp:nvSpPr>
        <dsp:cNvPr id="0" name=""/>
        <dsp:cNvSpPr/>
      </dsp:nvSpPr>
      <dsp:spPr>
        <a:xfrm>
          <a:off x="3503168"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F7A8FB-C7BD-45EF-AE0A-CF276C91CFB5}">
      <dsp:nvSpPr>
        <dsp:cNvPr id="0" name=""/>
        <dsp:cNvSpPr/>
      </dsp:nvSpPr>
      <dsp:spPr>
        <a:xfrm>
          <a:off x="4535423"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C8669E-686F-44F8-8B6D-280F6128CA09}">
      <dsp:nvSpPr>
        <dsp:cNvPr id="0" name=""/>
        <dsp:cNvSpPr/>
      </dsp:nvSpPr>
      <dsp:spPr>
        <a:xfrm>
          <a:off x="5567680"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E4B9FE-B044-43D0-B180-946317C354BB}">
      <dsp:nvSpPr>
        <dsp:cNvPr id="0" name=""/>
        <dsp:cNvSpPr/>
      </dsp:nvSpPr>
      <dsp:spPr>
        <a:xfrm>
          <a:off x="6599936"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5B57DB-9EC5-4F3B-8BDC-8093F475367F}">
      <dsp:nvSpPr>
        <dsp:cNvPr id="0" name=""/>
        <dsp:cNvSpPr/>
      </dsp:nvSpPr>
      <dsp:spPr>
        <a:xfrm>
          <a:off x="406400" y="3699471"/>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a:t>Convolutional Neural Network (CNN)</a:t>
          </a:r>
          <a:endParaRPr lang="en-MY" sz="3000" kern="1200" dirty="0"/>
        </a:p>
      </dsp:txBody>
      <dsp:txXfrm>
        <a:off x="406400" y="3699471"/>
        <a:ext cx="7315200" cy="665018"/>
      </dsp:txXfrm>
    </dsp:sp>
    <dsp:sp modelId="{C1BD01E9-D677-4C95-B6D9-4DE3742EE7AA}">
      <dsp:nvSpPr>
        <dsp:cNvPr id="0" name=""/>
        <dsp:cNvSpPr/>
      </dsp:nvSpPr>
      <dsp:spPr>
        <a:xfrm>
          <a:off x="406400"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2473ED-2E53-4A3C-A3CC-85A5FB8DE536}">
      <dsp:nvSpPr>
        <dsp:cNvPr id="0" name=""/>
        <dsp:cNvSpPr/>
      </dsp:nvSpPr>
      <dsp:spPr>
        <a:xfrm>
          <a:off x="1438655"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BB0018-C59F-42B3-AC48-1952BA908348}">
      <dsp:nvSpPr>
        <dsp:cNvPr id="0" name=""/>
        <dsp:cNvSpPr/>
      </dsp:nvSpPr>
      <dsp:spPr>
        <a:xfrm>
          <a:off x="2470911"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949402-2F1D-46B8-8AF6-60107DC834E1}">
      <dsp:nvSpPr>
        <dsp:cNvPr id="0" name=""/>
        <dsp:cNvSpPr/>
      </dsp:nvSpPr>
      <dsp:spPr>
        <a:xfrm>
          <a:off x="3503168"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1D364B-C4E8-4337-A3F7-5EF2BB3E807F}">
      <dsp:nvSpPr>
        <dsp:cNvPr id="0" name=""/>
        <dsp:cNvSpPr/>
      </dsp:nvSpPr>
      <dsp:spPr>
        <a:xfrm>
          <a:off x="4535423"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1AF10F-ACE4-49F8-858D-61335E901ECA}">
      <dsp:nvSpPr>
        <dsp:cNvPr id="0" name=""/>
        <dsp:cNvSpPr/>
      </dsp:nvSpPr>
      <dsp:spPr>
        <a:xfrm>
          <a:off x="5567680"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4966C8-6A81-4657-92A4-4083BC33054E}">
      <dsp:nvSpPr>
        <dsp:cNvPr id="0" name=""/>
        <dsp:cNvSpPr/>
      </dsp:nvSpPr>
      <dsp:spPr>
        <a:xfrm>
          <a:off x="6599936"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FF220-B9A8-428D-96EC-247382952686}">
      <dsp:nvSpPr>
        <dsp:cNvPr id="0" name=""/>
        <dsp:cNvSpPr/>
      </dsp:nvSpPr>
      <dsp:spPr>
        <a:xfrm>
          <a:off x="406400" y="891617"/>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Data for Deep Learning</a:t>
          </a:r>
        </a:p>
      </dsp:txBody>
      <dsp:txXfrm>
        <a:off x="406400" y="891617"/>
        <a:ext cx="7315200" cy="665018"/>
      </dsp:txXfrm>
    </dsp:sp>
    <dsp:sp modelId="{348B6765-E5BE-405D-B3F9-CDA49EF9F557}">
      <dsp:nvSpPr>
        <dsp:cNvPr id="0" name=""/>
        <dsp:cNvSpPr/>
      </dsp:nvSpPr>
      <dsp:spPr>
        <a:xfrm>
          <a:off x="406400"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F85696-7B71-4C8F-82F5-A814A5259BD7}">
      <dsp:nvSpPr>
        <dsp:cNvPr id="0" name=""/>
        <dsp:cNvSpPr/>
      </dsp:nvSpPr>
      <dsp:spPr>
        <a:xfrm>
          <a:off x="1438655"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6E144E-A31B-494A-B110-3C949F189833}">
      <dsp:nvSpPr>
        <dsp:cNvPr id="0" name=""/>
        <dsp:cNvSpPr/>
      </dsp:nvSpPr>
      <dsp:spPr>
        <a:xfrm>
          <a:off x="2470911"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E5BA35-2ABF-4B36-8F0C-062D679AFC58}">
      <dsp:nvSpPr>
        <dsp:cNvPr id="0" name=""/>
        <dsp:cNvSpPr/>
      </dsp:nvSpPr>
      <dsp:spPr>
        <a:xfrm>
          <a:off x="3503168"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F5DB01-ED42-4C43-B751-2A931DD39FFE}">
      <dsp:nvSpPr>
        <dsp:cNvPr id="0" name=""/>
        <dsp:cNvSpPr/>
      </dsp:nvSpPr>
      <dsp:spPr>
        <a:xfrm>
          <a:off x="4535423"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0D6E1A-530E-4515-B424-288419E9FE4B}">
      <dsp:nvSpPr>
        <dsp:cNvPr id="0" name=""/>
        <dsp:cNvSpPr/>
      </dsp:nvSpPr>
      <dsp:spPr>
        <a:xfrm>
          <a:off x="5567680"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F23A9C-720E-4E35-86A1-1AC2898F77BE}">
      <dsp:nvSpPr>
        <dsp:cNvPr id="0" name=""/>
        <dsp:cNvSpPr/>
      </dsp:nvSpPr>
      <dsp:spPr>
        <a:xfrm>
          <a:off x="6599936"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42B9FB-FF59-45F7-BB40-657E1709738F}">
      <dsp:nvSpPr>
        <dsp:cNvPr id="0" name=""/>
        <dsp:cNvSpPr/>
      </dsp:nvSpPr>
      <dsp:spPr>
        <a:xfrm>
          <a:off x="406400" y="1827568"/>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Deep Neural Networks</a:t>
          </a:r>
        </a:p>
      </dsp:txBody>
      <dsp:txXfrm>
        <a:off x="406400" y="1827568"/>
        <a:ext cx="7315200" cy="665018"/>
      </dsp:txXfrm>
    </dsp:sp>
    <dsp:sp modelId="{7956C710-5A28-47F4-A74F-5F2EA3C059D4}">
      <dsp:nvSpPr>
        <dsp:cNvPr id="0" name=""/>
        <dsp:cNvSpPr/>
      </dsp:nvSpPr>
      <dsp:spPr>
        <a:xfrm>
          <a:off x="406400"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2E18D9-1F82-420D-95FC-EB535578FFB7}">
      <dsp:nvSpPr>
        <dsp:cNvPr id="0" name=""/>
        <dsp:cNvSpPr/>
      </dsp:nvSpPr>
      <dsp:spPr>
        <a:xfrm>
          <a:off x="1438655"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12F1A9-CB4C-4879-A248-200FB8754548}">
      <dsp:nvSpPr>
        <dsp:cNvPr id="0" name=""/>
        <dsp:cNvSpPr/>
      </dsp:nvSpPr>
      <dsp:spPr>
        <a:xfrm>
          <a:off x="2470911"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33DCA3-BDB0-4EE7-86D9-399B9C8001B6}">
      <dsp:nvSpPr>
        <dsp:cNvPr id="0" name=""/>
        <dsp:cNvSpPr/>
      </dsp:nvSpPr>
      <dsp:spPr>
        <a:xfrm>
          <a:off x="3503168"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548BD5-F27A-4DFD-9040-29C11FE3FC5B}">
      <dsp:nvSpPr>
        <dsp:cNvPr id="0" name=""/>
        <dsp:cNvSpPr/>
      </dsp:nvSpPr>
      <dsp:spPr>
        <a:xfrm>
          <a:off x="4535423"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FA83E0-71C9-4FC9-BFDB-0D407FB75FE9}">
      <dsp:nvSpPr>
        <dsp:cNvPr id="0" name=""/>
        <dsp:cNvSpPr/>
      </dsp:nvSpPr>
      <dsp:spPr>
        <a:xfrm>
          <a:off x="5567680"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EAC3EE-6F0D-428F-BA86-C636998E26F9}">
      <dsp:nvSpPr>
        <dsp:cNvPr id="0" name=""/>
        <dsp:cNvSpPr/>
      </dsp:nvSpPr>
      <dsp:spPr>
        <a:xfrm>
          <a:off x="6599936"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23F70F-E375-49C1-A8B9-ADFD325F10FA}">
      <dsp:nvSpPr>
        <dsp:cNvPr id="0" name=""/>
        <dsp:cNvSpPr/>
      </dsp:nvSpPr>
      <dsp:spPr>
        <a:xfrm>
          <a:off x="406400" y="276352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Multilayer Perceptron (MLP)</a:t>
          </a:r>
        </a:p>
      </dsp:txBody>
      <dsp:txXfrm>
        <a:off x="406400" y="2763520"/>
        <a:ext cx="7315200" cy="665018"/>
      </dsp:txXfrm>
    </dsp:sp>
    <dsp:sp modelId="{6E391DA6-0199-49FB-8871-38BEEB69EEB3}">
      <dsp:nvSpPr>
        <dsp:cNvPr id="0" name=""/>
        <dsp:cNvSpPr/>
      </dsp:nvSpPr>
      <dsp:spPr>
        <a:xfrm>
          <a:off x="406400"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B5C960-1634-49FE-A270-D2D8660F9151}">
      <dsp:nvSpPr>
        <dsp:cNvPr id="0" name=""/>
        <dsp:cNvSpPr/>
      </dsp:nvSpPr>
      <dsp:spPr>
        <a:xfrm>
          <a:off x="1438655"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E95E2A-C987-447E-BD2F-EA6FEEA329EB}">
      <dsp:nvSpPr>
        <dsp:cNvPr id="0" name=""/>
        <dsp:cNvSpPr/>
      </dsp:nvSpPr>
      <dsp:spPr>
        <a:xfrm>
          <a:off x="2470911"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504982-1860-4B7B-B473-6901672683B3}">
      <dsp:nvSpPr>
        <dsp:cNvPr id="0" name=""/>
        <dsp:cNvSpPr/>
      </dsp:nvSpPr>
      <dsp:spPr>
        <a:xfrm>
          <a:off x="3503168"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F7A8FB-C7BD-45EF-AE0A-CF276C91CFB5}">
      <dsp:nvSpPr>
        <dsp:cNvPr id="0" name=""/>
        <dsp:cNvSpPr/>
      </dsp:nvSpPr>
      <dsp:spPr>
        <a:xfrm>
          <a:off x="4535423"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C8669E-686F-44F8-8B6D-280F6128CA09}">
      <dsp:nvSpPr>
        <dsp:cNvPr id="0" name=""/>
        <dsp:cNvSpPr/>
      </dsp:nvSpPr>
      <dsp:spPr>
        <a:xfrm>
          <a:off x="5567680"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E4B9FE-B044-43D0-B180-946317C354BB}">
      <dsp:nvSpPr>
        <dsp:cNvPr id="0" name=""/>
        <dsp:cNvSpPr/>
      </dsp:nvSpPr>
      <dsp:spPr>
        <a:xfrm>
          <a:off x="6599936"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5B57DB-9EC5-4F3B-8BDC-8093F475367F}">
      <dsp:nvSpPr>
        <dsp:cNvPr id="0" name=""/>
        <dsp:cNvSpPr/>
      </dsp:nvSpPr>
      <dsp:spPr>
        <a:xfrm>
          <a:off x="406400" y="3699471"/>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a:t>Convolutional Neural Network (CNN)</a:t>
          </a:r>
          <a:endParaRPr lang="en-MY" sz="3000" kern="1200" dirty="0"/>
        </a:p>
      </dsp:txBody>
      <dsp:txXfrm>
        <a:off x="406400" y="3699471"/>
        <a:ext cx="7315200" cy="665018"/>
      </dsp:txXfrm>
    </dsp:sp>
    <dsp:sp modelId="{C1BD01E9-D677-4C95-B6D9-4DE3742EE7AA}">
      <dsp:nvSpPr>
        <dsp:cNvPr id="0" name=""/>
        <dsp:cNvSpPr/>
      </dsp:nvSpPr>
      <dsp:spPr>
        <a:xfrm>
          <a:off x="406400"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2473ED-2E53-4A3C-A3CC-85A5FB8DE536}">
      <dsp:nvSpPr>
        <dsp:cNvPr id="0" name=""/>
        <dsp:cNvSpPr/>
      </dsp:nvSpPr>
      <dsp:spPr>
        <a:xfrm>
          <a:off x="1438655"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BB0018-C59F-42B3-AC48-1952BA908348}">
      <dsp:nvSpPr>
        <dsp:cNvPr id="0" name=""/>
        <dsp:cNvSpPr/>
      </dsp:nvSpPr>
      <dsp:spPr>
        <a:xfrm>
          <a:off x="2470911"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949402-2F1D-46B8-8AF6-60107DC834E1}">
      <dsp:nvSpPr>
        <dsp:cNvPr id="0" name=""/>
        <dsp:cNvSpPr/>
      </dsp:nvSpPr>
      <dsp:spPr>
        <a:xfrm>
          <a:off x="3503168"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1D364B-C4E8-4337-A3F7-5EF2BB3E807F}">
      <dsp:nvSpPr>
        <dsp:cNvPr id="0" name=""/>
        <dsp:cNvSpPr/>
      </dsp:nvSpPr>
      <dsp:spPr>
        <a:xfrm>
          <a:off x="4535423"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1AF10F-ACE4-49F8-858D-61335E901ECA}">
      <dsp:nvSpPr>
        <dsp:cNvPr id="0" name=""/>
        <dsp:cNvSpPr/>
      </dsp:nvSpPr>
      <dsp:spPr>
        <a:xfrm>
          <a:off x="5567680"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4966C8-6A81-4657-92A4-4083BC33054E}">
      <dsp:nvSpPr>
        <dsp:cNvPr id="0" name=""/>
        <dsp:cNvSpPr/>
      </dsp:nvSpPr>
      <dsp:spPr>
        <a:xfrm>
          <a:off x="6599936"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FF220-B9A8-428D-96EC-247382952686}">
      <dsp:nvSpPr>
        <dsp:cNvPr id="0" name=""/>
        <dsp:cNvSpPr/>
      </dsp:nvSpPr>
      <dsp:spPr>
        <a:xfrm>
          <a:off x="406400" y="891617"/>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Data for Deep Learning</a:t>
          </a:r>
        </a:p>
      </dsp:txBody>
      <dsp:txXfrm>
        <a:off x="406400" y="891617"/>
        <a:ext cx="7315200" cy="665018"/>
      </dsp:txXfrm>
    </dsp:sp>
    <dsp:sp modelId="{348B6765-E5BE-405D-B3F9-CDA49EF9F557}">
      <dsp:nvSpPr>
        <dsp:cNvPr id="0" name=""/>
        <dsp:cNvSpPr/>
      </dsp:nvSpPr>
      <dsp:spPr>
        <a:xfrm>
          <a:off x="406400"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F85696-7B71-4C8F-82F5-A814A5259BD7}">
      <dsp:nvSpPr>
        <dsp:cNvPr id="0" name=""/>
        <dsp:cNvSpPr/>
      </dsp:nvSpPr>
      <dsp:spPr>
        <a:xfrm>
          <a:off x="1438655"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6E144E-A31B-494A-B110-3C949F189833}">
      <dsp:nvSpPr>
        <dsp:cNvPr id="0" name=""/>
        <dsp:cNvSpPr/>
      </dsp:nvSpPr>
      <dsp:spPr>
        <a:xfrm>
          <a:off x="2470911"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E5BA35-2ABF-4B36-8F0C-062D679AFC58}">
      <dsp:nvSpPr>
        <dsp:cNvPr id="0" name=""/>
        <dsp:cNvSpPr/>
      </dsp:nvSpPr>
      <dsp:spPr>
        <a:xfrm>
          <a:off x="3503168"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F5DB01-ED42-4C43-B751-2A931DD39FFE}">
      <dsp:nvSpPr>
        <dsp:cNvPr id="0" name=""/>
        <dsp:cNvSpPr/>
      </dsp:nvSpPr>
      <dsp:spPr>
        <a:xfrm>
          <a:off x="4535423"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0D6E1A-530E-4515-B424-288419E9FE4B}">
      <dsp:nvSpPr>
        <dsp:cNvPr id="0" name=""/>
        <dsp:cNvSpPr/>
      </dsp:nvSpPr>
      <dsp:spPr>
        <a:xfrm>
          <a:off x="5567680"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F23A9C-720E-4E35-86A1-1AC2898F77BE}">
      <dsp:nvSpPr>
        <dsp:cNvPr id="0" name=""/>
        <dsp:cNvSpPr/>
      </dsp:nvSpPr>
      <dsp:spPr>
        <a:xfrm>
          <a:off x="6599936"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42B9FB-FF59-45F7-BB40-657E1709738F}">
      <dsp:nvSpPr>
        <dsp:cNvPr id="0" name=""/>
        <dsp:cNvSpPr/>
      </dsp:nvSpPr>
      <dsp:spPr>
        <a:xfrm>
          <a:off x="406400" y="1827568"/>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Deep Neural Networks</a:t>
          </a:r>
        </a:p>
      </dsp:txBody>
      <dsp:txXfrm>
        <a:off x="406400" y="1827568"/>
        <a:ext cx="7315200" cy="665018"/>
      </dsp:txXfrm>
    </dsp:sp>
    <dsp:sp modelId="{7956C710-5A28-47F4-A74F-5F2EA3C059D4}">
      <dsp:nvSpPr>
        <dsp:cNvPr id="0" name=""/>
        <dsp:cNvSpPr/>
      </dsp:nvSpPr>
      <dsp:spPr>
        <a:xfrm>
          <a:off x="406400"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2E18D9-1F82-420D-95FC-EB535578FFB7}">
      <dsp:nvSpPr>
        <dsp:cNvPr id="0" name=""/>
        <dsp:cNvSpPr/>
      </dsp:nvSpPr>
      <dsp:spPr>
        <a:xfrm>
          <a:off x="1438655"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12F1A9-CB4C-4879-A248-200FB8754548}">
      <dsp:nvSpPr>
        <dsp:cNvPr id="0" name=""/>
        <dsp:cNvSpPr/>
      </dsp:nvSpPr>
      <dsp:spPr>
        <a:xfrm>
          <a:off x="2470911"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33DCA3-BDB0-4EE7-86D9-399B9C8001B6}">
      <dsp:nvSpPr>
        <dsp:cNvPr id="0" name=""/>
        <dsp:cNvSpPr/>
      </dsp:nvSpPr>
      <dsp:spPr>
        <a:xfrm>
          <a:off x="3503168"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548BD5-F27A-4DFD-9040-29C11FE3FC5B}">
      <dsp:nvSpPr>
        <dsp:cNvPr id="0" name=""/>
        <dsp:cNvSpPr/>
      </dsp:nvSpPr>
      <dsp:spPr>
        <a:xfrm>
          <a:off x="4535423"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FA83E0-71C9-4FC9-BFDB-0D407FB75FE9}">
      <dsp:nvSpPr>
        <dsp:cNvPr id="0" name=""/>
        <dsp:cNvSpPr/>
      </dsp:nvSpPr>
      <dsp:spPr>
        <a:xfrm>
          <a:off x="5567680"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EAC3EE-6F0D-428F-BA86-C636998E26F9}">
      <dsp:nvSpPr>
        <dsp:cNvPr id="0" name=""/>
        <dsp:cNvSpPr/>
      </dsp:nvSpPr>
      <dsp:spPr>
        <a:xfrm>
          <a:off x="6599936"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23F70F-E375-49C1-A8B9-ADFD325F10FA}">
      <dsp:nvSpPr>
        <dsp:cNvPr id="0" name=""/>
        <dsp:cNvSpPr/>
      </dsp:nvSpPr>
      <dsp:spPr>
        <a:xfrm>
          <a:off x="406400" y="276352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Multilayer Perceptron (MLP)</a:t>
          </a:r>
        </a:p>
      </dsp:txBody>
      <dsp:txXfrm>
        <a:off x="406400" y="2763520"/>
        <a:ext cx="7315200" cy="665018"/>
      </dsp:txXfrm>
    </dsp:sp>
    <dsp:sp modelId="{6E391DA6-0199-49FB-8871-38BEEB69EEB3}">
      <dsp:nvSpPr>
        <dsp:cNvPr id="0" name=""/>
        <dsp:cNvSpPr/>
      </dsp:nvSpPr>
      <dsp:spPr>
        <a:xfrm>
          <a:off x="406400"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B5C960-1634-49FE-A270-D2D8660F9151}">
      <dsp:nvSpPr>
        <dsp:cNvPr id="0" name=""/>
        <dsp:cNvSpPr/>
      </dsp:nvSpPr>
      <dsp:spPr>
        <a:xfrm>
          <a:off x="1438655"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E95E2A-C987-447E-BD2F-EA6FEEA329EB}">
      <dsp:nvSpPr>
        <dsp:cNvPr id="0" name=""/>
        <dsp:cNvSpPr/>
      </dsp:nvSpPr>
      <dsp:spPr>
        <a:xfrm>
          <a:off x="2470911"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504982-1860-4B7B-B473-6901672683B3}">
      <dsp:nvSpPr>
        <dsp:cNvPr id="0" name=""/>
        <dsp:cNvSpPr/>
      </dsp:nvSpPr>
      <dsp:spPr>
        <a:xfrm>
          <a:off x="3503168"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F7A8FB-C7BD-45EF-AE0A-CF276C91CFB5}">
      <dsp:nvSpPr>
        <dsp:cNvPr id="0" name=""/>
        <dsp:cNvSpPr/>
      </dsp:nvSpPr>
      <dsp:spPr>
        <a:xfrm>
          <a:off x="4535423"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C8669E-686F-44F8-8B6D-280F6128CA09}">
      <dsp:nvSpPr>
        <dsp:cNvPr id="0" name=""/>
        <dsp:cNvSpPr/>
      </dsp:nvSpPr>
      <dsp:spPr>
        <a:xfrm>
          <a:off x="5567680"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E4B9FE-B044-43D0-B180-946317C354BB}">
      <dsp:nvSpPr>
        <dsp:cNvPr id="0" name=""/>
        <dsp:cNvSpPr/>
      </dsp:nvSpPr>
      <dsp:spPr>
        <a:xfrm>
          <a:off x="6599936"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5B57DB-9EC5-4F3B-8BDC-8093F475367F}">
      <dsp:nvSpPr>
        <dsp:cNvPr id="0" name=""/>
        <dsp:cNvSpPr/>
      </dsp:nvSpPr>
      <dsp:spPr>
        <a:xfrm>
          <a:off x="406400" y="3699471"/>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a:t>Convolutional Neural Network (CNN)</a:t>
          </a:r>
          <a:endParaRPr lang="en-MY" sz="3000" kern="1200" dirty="0"/>
        </a:p>
      </dsp:txBody>
      <dsp:txXfrm>
        <a:off x="406400" y="3699471"/>
        <a:ext cx="7315200" cy="665018"/>
      </dsp:txXfrm>
    </dsp:sp>
    <dsp:sp modelId="{C1BD01E9-D677-4C95-B6D9-4DE3742EE7AA}">
      <dsp:nvSpPr>
        <dsp:cNvPr id="0" name=""/>
        <dsp:cNvSpPr/>
      </dsp:nvSpPr>
      <dsp:spPr>
        <a:xfrm>
          <a:off x="406400"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2473ED-2E53-4A3C-A3CC-85A5FB8DE536}">
      <dsp:nvSpPr>
        <dsp:cNvPr id="0" name=""/>
        <dsp:cNvSpPr/>
      </dsp:nvSpPr>
      <dsp:spPr>
        <a:xfrm>
          <a:off x="1438655"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BB0018-C59F-42B3-AC48-1952BA908348}">
      <dsp:nvSpPr>
        <dsp:cNvPr id="0" name=""/>
        <dsp:cNvSpPr/>
      </dsp:nvSpPr>
      <dsp:spPr>
        <a:xfrm>
          <a:off x="2470911"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949402-2F1D-46B8-8AF6-60107DC834E1}">
      <dsp:nvSpPr>
        <dsp:cNvPr id="0" name=""/>
        <dsp:cNvSpPr/>
      </dsp:nvSpPr>
      <dsp:spPr>
        <a:xfrm>
          <a:off x="3503168"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1D364B-C4E8-4337-A3F7-5EF2BB3E807F}">
      <dsp:nvSpPr>
        <dsp:cNvPr id="0" name=""/>
        <dsp:cNvSpPr/>
      </dsp:nvSpPr>
      <dsp:spPr>
        <a:xfrm>
          <a:off x="4535423"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1AF10F-ACE4-49F8-858D-61335E901ECA}">
      <dsp:nvSpPr>
        <dsp:cNvPr id="0" name=""/>
        <dsp:cNvSpPr/>
      </dsp:nvSpPr>
      <dsp:spPr>
        <a:xfrm>
          <a:off x="5567680"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4966C8-6A81-4657-92A4-4083BC33054E}">
      <dsp:nvSpPr>
        <dsp:cNvPr id="0" name=""/>
        <dsp:cNvSpPr/>
      </dsp:nvSpPr>
      <dsp:spPr>
        <a:xfrm>
          <a:off x="6599936"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FF220-B9A8-428D-96EC-247382952686}">
      <dsp:nvSpPr>
        <dsp:cNvPr id="0" name=""/>
        <dsp:cNvSpPr/>
      </dsp:nvSpPr>
      <dsp:spPr>
        <a:xfrm>
          <a:off x="406400" y="891617"/>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Data for Deep Learning</a:t>
          </a:r>
        </a:p>
      </dsp:txBody>
      <dsp:txXfrm>
        <a:off x="406400" y="891617"/>
        <a:ext cx="7315200" cy="665018"/>
      </dsp:txXfrm>
    </dsp:sp>
    <dsp:sp modelId="{348B6765-E5BE-405D-B3F9-CDA49EF9F557}">
      <dsp:nvSpPr>
        <dsp:cNvPr id="0" name=""/>
        <dsp:cNvSpPr/>
      </dsp:nvSpPr>
      <dsp:spPr>
        <a:xfrm>
          <a:off x="406400"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F85696-7B71-4C8F-82F5-A814A5259BD7}">
      <dsp:nvSpPr>
        <dsp:cNvPr id="0" name=""/>
        <dsp:cNvSpPr/>
      </dsp:nvSpPr>
      <dsp:spPr>
        <a:xfrm>
          <a:off x="1438655"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6E144E-A31B-494A-B110-3C949F189833}">
      <dsp:nvSpPr>
        <dsp:cNvPr id="0" name=""/>
        <dsp:cNvSpPr/>
      </dsp:nvSpPr>
      <dsp:spPr>
        <a:xfrm>
          <a:off x="2470911"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E5BA35-2ABF-4B36-8F0C-062D679AFC58}">
      <dsp:nvSpPr>
        <dsp:cNvPr id="0" name=""/>
        <dsp:cNvSpPr/>
      </dsp:nvSpPr>
      <dsp:spPr>
        <a:xfrm>
          <a:off x="3503168"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F5DB01-ED42-4C43-B751-2A931DD39FFE}">
      <dsp:nvSpPr>
        <dsp:cNvPr id="0" name=""/>
        <dsp:cNvSpPr/>
      </dsp:nvSpPr>
      <dsp:spPr>
        <a:xfrm>
          <a:off x="4535423"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0D6E1A-530E-4515-B424-288419E9FE4B}">
      <dsp:nvSpPr>
        <dsp:cNvPr id="0" name=""/>
        <dsp:cNvSpPr/>
      </dsp:nvSpPr>
      <dsp:spPr>
        <a:xfrm>
          <a:off x="5567680"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F23A9C-720E-4E35-86A1-1AC2898F77BE}">
      <dsp:nvSpPr>
        <dsp:cNvPr id="0" name=""/>
        <dsp:cNvSpPr/>
      </dsp:nvSpPr>
      <dsp:spPr>
        <a:xfrm>
          <a:off x="6599936" y="155663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42B9FB-FF59-45F7-BB40-657E1709738F}">
      <dsp:nvSpPr>
        <dsp:cNvPr id="0" name=""/>
        <dsp:cNvSpPr/>
      </dsp:nvSpPr>
      <dsp:spPr>
        <a:xfrm>
          <a:off x="406400" y="1827568"/>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Deep Neural Networks</a:t>
          </a:r>
        </a:p>
      </dsp:txBody>
      <dsp:txXfrm>
        <a:off x="406400" y="1827568"/>
        <a:ext cx="7315200" cy="665018"/>
      </dsp:txXfrm>
    </dsp:sp>
    <dsp:sp modelId="{7956C710-5A28-47F4-A74F-5F2EA3C059D4}">
      <dsp:nvSpPr>
        <dsp:cNvPr id="0" name=""/>
        <dsp:cNvSpPr/>
      </dsp:nvSpPr>
      <dsp:spPr>
        <a:xfrm>
          <a:off x="406400"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2E18D9-1F82-420D-95FC-EB535578FFB7}">
      <dsp:nvSpPr>
        <dsp:cNvPr id="0" name=""/>
        <dsp:cNvSpPr/>
      </dsp:nvSpPr>
      <dsp:spPr>
        <a:xfrm>
          <a:off x="1438655"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12F1A9-CB4C-4879-A248-200FB8754548}">
      <dsp:nvSpPr>
        <dsp:cNvPr id="0" name=""/>
        <dsp:cNvSpPr/>
      </dsp:nvSpPr>
      <dsp:spPr>
        <a:xfrm>
          <a:off x="2470911"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33DCA3-BDB0-4EE7-86D9-399B9C8001B6}">
      <dsp:nvSpPr>
        <dsp:cNvPr id="0" name=""/>
        <dsp:cNvSpPr/>
      </dsp:nvSpPr>
      <dsp:spPr>
        <a:xfrm>
          <a:off x="3503168"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548BD5-F27A-4DFD-9040-29C11FE3FC5B}">
      <dsp:nvSpPr>
        <dsp:cNvPr id="0" name=""/>
        <dsp:cNvSpPr/>
      </dsp:nvSpPr>
      <dsp:spPr>
        <a:xfrm>
          <a:off x="4535423"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FA83E0-71C9-4FC9-BFDB-0D407FB75FE9}">
      <dsp:nvSpPr>
        <dsp:cNvPr id="0" name=""/>
        <dsp:cNvSpPr/>
      </dsp:nvSpPr>
      <dsp:spPr>
        <a:xfrm>
          <a:off x="5567680"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EAC3EE-6F0D-428F-BA86-C636998E26F9}">
      <dsp:nvSpPr>
        <dsp:cNvPr id="0" name=""/>
        <dsp:cNvSpPr/>
      </dsp:nvSpPr>
      <dsp:spPr>
        <a:xfrm>
          <a:off x="6599936" y="2492586"/>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23F70F-E375-49C1-A8B9-ADFD325F10FA}">
      <dsp:nvSpPr>
        <dsp:cNvPr id="0" name=""/>
        <dsp:cNvSpPr/>
      </dsp:nvSpPr>
      <dsp:spPr>
        <a:xfrm>
          <a:off x="406400" y="276352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dirty="0"/>
            <a:t>Multilayer Perceptron (MLP)</a:t>
          </a:r>
        </a:p>
      </dsp:txBody>
      <dsp:txXfrm>
        <a:off x="406400" y="2763520"/>
        <a:ext cx="7315200" cy="665018"/>
      </dsp:txXfrm>
    </dsp:sp>
    <dsp:sp modelId="{6E391DA6-0199-49FB-8871-38BEEB69EEB3}">
      <dsp:nvSpPr>
        <dsp:cNvPr id="0" name=""/>
        <dsp:cNvSpPr/>
      </dsp:nvSpPr>
      <dsp:spPr>
        <a:xfrm>
          <a:off x="406400"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B5C960-1634-49FE-A270-D2D8660F9151}">
      <dsp:nvSpPr>
        <dsp:cNvPr id="0" name=""/>
        <dsp:cNvSpPr/>
      </dsp:nvSpPr>
      <dsp:spPr>
        <a:xfrm>
          <a:off x="1438655"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E95E2A-C987-447E-BD2F-EA6FEEA329EB}">
      <dsp:nvSpPr>
        <dsp:cNvPr id="0" name=""/>
        <dsp:cNvSpPr/>
      </dsp:nvSpPr>
      <dsp:spPr>
        <a:xfrm>
          <a:off x="2470911"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504982-1860-4B7B-B473-6901672683B3}">
      <dsp:nvSpPr>
        <dsp:cNvPr id="0" name=""/>
        <dsp:cNvSpPr/>
      </dsp:nvSpPr>
      <dsp:spPr>
        <a:xfrm>
          <a:off x="3503168"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F7A8FB-C7BD-45EF-AE0A-CF276C91CFB5}">
      <dsp:nvSpPr>
        <dsp:cNvPr id="0" name=""/>
        <dsp:cNvSpPr/>
      </dsp:nvSpPr>
      <dsp:spPr>
        <a:xfrm>
          <a:off x="4535423"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C8669E-686F-44F8-8B6D-280F6128CA09}">
      <dsp:nvSpPr>
        <dsp:cNvPr id="0" name=""/>
        <dsp:cNvSpPr/>
      </dsp:nvSpPr>
      <dsp:spPr>
        <a:xfrm>
          <a:off x="5567680"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E4B9FE-B044-43D0-B180-946317C354BB}">
      <dsp:nvSpPr>
        <dsp:cNvPr id="0" name=""/>
        <dsp:cNvSpPr/>
      </dsp:nvSpPr>
      <dsp:spPr>
        <a:xfrm>
          <a:off x="6599936" y="3428538"/>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5B57DB-9EC5-4F3B-8BDC-8093F475367F}">
      <dsp:nvSpPr>
        <dsp:cNvPr id="0" name=""/>
        <dsp:cNvSpPr/>
      </dsp:nvSpPr>
      <dsp:spPr>
        <a:xfrm>
          <a:off x="406400" y="3699471"/>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l" defTabSz="1333500">
            <a:lnSpc>
              <a:spcPct val="90000"/>
            </a:lnSpc>
            <a:spcBef>
              <a:spcPct val="0"/>
            </a:spcBef>
            <a:spcAft>
              <a:spcPct val="35000"/>
            </a:spcAft>
            <a:buNone/>
          </a:pPr>
          <a:r>
            <a:rPr lang="en-MY" sz="3000" kern="1200"/>
            <a:t>Convolutional Neural Network (CNN)</a:t>
          </a:r>
          <a:endParaRPr lang="en-MY" sz="3000" kern="1200" dirty="0"/>
        </a:p>
      </dsp:txBody>
      <dsp:txXfrm>
        <a:off x="406400" y="3699471"/>
        <a:ext cx="7315200" cy="665018"/>
      </dsp:txXfrm>
    </dsp:sp>
    <dsp:sp modelId="{C1BD01E9-D677-4C95-B6D9-4DE3742EE7AA}">
      <dsp:nvSpPr>
        <dsp:cNvPr id="0" name=""/>
        <dsp:cNvSpPr/>
      </dsp:nvSpPr>
      <dsp:spPr>
        <a:xfrm>
          <a:off x="406400"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2473ED-2E53-4A3C-A3CC-85A5FB8DE536}">
      <dsp:nvSpPr>
        <dsp:cNvPr id="0" name=""/>
        <dsp:cNvSpPr/>
      </dsp:nvSpPr>
      <dsp:spPr>
        <a:xfrm>
          <a:off x="1438655"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BB0018-C59F-42B3-AC48-1952BA908348}">
      <dsp:nvSpPr>
        <dsp:cNvPr id="0" name=""/>
        <dsp:cNvSpPr/>
      </dsp:nvSpPr>
      <dsp:spPr>
        <a:xfrm>
          <a:off x="2470911"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949402-2F1D-46B8-8AF6-60107DC834E1}">
      <dsp:nvSpPr>
        <dsp:cNvPr id="0" name=""/>
        <dsp:cNvSpPr/>
      </dsp:nvSpPr>
      <dsp:spPr>
        <a:xfrm>
          <a:off x="3503168"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1D364B-C4E8-4337-A3F7-5EF2BB3E807F}">
      <dsp:nvSpPr>
        <dsp:cNvPr id="0" name=""/>
        <dsp:cNvSpPr/>
      </dsp:nvSpPr>
      <dsp:spPr>
        <a:xfrm>
          <a:off x="4535423"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1AF10F-ACE4-49F8-858D-61335E901ECA}">
      <dsp:nvSpPr>
        <dsp:cNvPr id="0" name=""/>
        <dsp:cNvSpPr/>
      </dsp:nvSpPr>
      <dsp:spPr>
        <a:xfrm>
          <a:off x="5567680"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4966C8-6A81-4657-92A4-4083BC33054E}">
      <dsp:nvSpPr>
        <dsp:cNvPr id="0" name=""/>
        <dsp:cNvSpPr/>
      </dsp:nvSpPr>
      <dsp:spPr>
        <a:xfrm>
          <a:off x="6599936" y="436448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t>6/20/2024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lstStyle>
            <a:lvl1pPr algn="r">
              <a:defRPr sz="1200"/>
            </a:lvl1pPr>
          </a:lstStyle>
          <a:p>
            <a:pPr>
              <a:defRPr/>
            </a:pPr>
            <a:fld id="{1D42E491-B660-402F-B9F4-9CDE4A5A3DF8}" type="slidenum">
              <a:rPr lang="en-US"/>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t>6/20/2024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a:latin typeface="Calibri" panose="020F0502020204030204" pitchFamily="34" charset="0"/>
              </a:defRPr>
            </a:lvl1pPr>
          </a:lstStyle>
          <a:p>
            <a:pPr>
              <a:defRPr/>
            </a:pPr>
            <a:fld id="{233DB91E-1848-49E0-A451-46FC7AAC1603}" type="slidenum">
              <a:rPr lang="en-US"/>
              <a:t>‹#›</a:t>
            </a:fld>
            <a:endParaRPr lang="en-US"/>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algn="l"/>
            <a:endParaRPr lang="en-MY"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t>2</a:t>
            </a:fld>
            <a:endParaRPr lang="en-US"/>
          </a:p>
        </p:txBody>
      </p:sp>
    </p:spTree>
    <p:extLst>
      <p:ext uri="{BB962C8B-B14F-4D97-AF65-F5344CB8AC3E}">
        <p14:creationId xmlns:p14="http://schemas.microsoft.com/office/powerpoint/2010/main" val="26328875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30912245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2335453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3076539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algn="l"/>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54442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8849144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gn="l"/>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3461983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454289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2031633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41308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75257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6179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44004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14039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50940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t>44</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2860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t>6/20/2024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7068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21" Type="http://schemas.openxmlformats.org/officeDocument/2006/relationships/image" Target="../media/image1.png"/><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slideLayout" Target="../slideLayouts/slideLayout36.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19" Type="http://schemas.openxmlformats.org/officeDocument/2006/relationships/theme" Target="../theme/theme3.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t>6/20/2024</a:t>
            </a:fld>
            <a:endParaRPr lang="en-US">
              <a:solidFill>
                <a:prstClr val="black">
                  <a:tint val="75000"/>
                </a:prstClr>
              </a:solidFill>
              <a:latin typeface="Calibri" panose="020F0502020204030204"/>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t>‹#›</a:t>
            </a:fld>
            <a:endParaRPr lang="en-US">
              <a:solidFill>
                <a:prstClr val="black">
                  <a:tint val="75000"/>
                </a:prstClr>
              </a:solidFill>
              <a:latin typeface="Calibri" panose="020F0502020204030204"/>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t>6/20/2024</a:t>
            </a:fld>
            <a:endParaRPr lang="en-US">
              <a:solidFill>
                <a:prstClr val="black">
                  <a:tint val="75000"/>
                </a:prstClr>
              </a:solidFill>
              <a:latin typeface="Calibri" panose="020F0502020204030204"/>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t>‹#›</a:t>
            </a:fld>
            <a:endParaRPr lang="en-US">
              <a:solidFill>
                <a:prstClr val="black">
                  <a:tint val="75000"/>
                </a:prstClr>
              </a:solidFill>
              <a:latin typeface="Calibri" panose="020F0502020204030204"/>
            </a:endParaRPr>
          </a:p>
        </p:txBody>
      </p:sp>
    </p:spTree>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705"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t>6/20/2024</a:t>
            </a:fld>
            <a:endParaRPr lang="en-US">
              <a:solidFill>
                <a:prstClr val="black">
                  <a:tint val="75000"/>
                </a:prstClr>
              </a:solidFill>
              <a:latin typeface="Calibri" panose="020F0502020204030204"/>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t>‹#›</a:t>
            </a:fld>
            <a:endParaRPr lang="en-US">
              <a:solidFill>
                <a:prstClr val="black">
                  <a:tint val="75000"/>
                </a:prstClr>
              </a:solidFill>
              <a:latin typeface="Calibri" panose="020F0502020204030204"/>
            </a:endParaRP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9494837"/>
      </p:ext>
    </p:extLst>
  </p:cSld>
  <p:clrMap bg1="lt1" tx1="dk1" bg2="lt2" tx2="dk2" accent1="accent1" accent2="accent2" accent3="accent3" accent4="accent4" accent5="accent5" accent6="accent6" hlink="hlink" folHlink="folHlink"/>
  <p:sldLayoutIdLst>
    <p:sldLayoutId id="2147483707" r:id="rId1"/>
  </p:sldLayoutIdLst>
  <p:hf sldNum="0" hdr="0" ftr="0" dt="0"/>
  <p:txStyles>
    <p:titleStyle>
      <a:lvl1pPr algn="ctr" defTabSz="761970" rtl="0" eaLnBrk="1" latinLnBrk="0" hangingPunct="1">
        <a:spcBef>
          <a:spcPct val="0"/>
        </a:spcBef>
        <a:buNone/>
        <a:defRPr sz="3667" kern="1200">
          <a:solidFill>
            <a:schemeClr val="tx1"/>
          </a:solidFill>
          <a:latin typeface="+mj-lt"/>
          <a:ea typeface="+mj-ea"/>
          <a:cs typeface="+mj-cs"/>
        </a:defRPr>
      </a:lvl1pPr>
    </p:titleStyle>
    <p:bodyStyle>
      <a:lvl1pPr marL="285739" indent="-285739" algn="l" defTabSz="761970" rtl="0" eaLnBrk="1" latinLnBrk="0" hangingPunct="1">
        <a:spcBef>
          <a:spcPct val="20000"/>
        </a:spcBef>
        <a:buFont typeface="Arial" pitchFamily="34" charset="0"/>
        <a:buChar char="•"/>
        <a:defRPr sz="2667" kern="1200">
          <a:solidFill>
            <a:schemeClr val="tx1"/>
          </a:solidFill>
          <a:latin typeface="+mn-lt"/>
          <a:ea typeface="+mn-ea"/>
          <a:cs typeface="+mn-cs"/>
        </a:defRPr>
      </a:lvl1pPr>
      <a:lvl2pPr marL="619100" indent="-238115" algn="l" defTabSz="761970" rtl="0" eaLnBrk="1" latinLnBrk="0" hangingPunct="1">
        <a:spcBef>
          <a:spcPct val="20000"/>
        </a:spcBef>
        <a:buFont typeface="Arial" pitchFamily="34" charset="0"/>
        <a:buChar char="–"/>
        <a:defRPr sz="2333" kern="1200">
          <a:solidFill>
            <a:schemeClr val="tx1"/>
          </a:solidFill>
          <a:latin typeface="+mn-lt"/>
          <a:ea typeface="+mn-ea"/>
          <a:cs typeface="+mn-cs"/>
        </a:defRPr>
      </a:lvl2pPr>
      <a:lvl3pPr marL="952462" indent="-190492" algn="l" defTabSz="76197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333447"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4pPr>
      <a:lvl5pPr marL="1714431"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5pPr>
      <a:lvl6pPr marL="2095416"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6pPr>
      <a:lvl7pPr marL="2476401"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7pPr>
      <a:lvl8pPr marL="2857386"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8pPr>
      <a:lvl9pPr marL="3238370"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3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6.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3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6.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6.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6.xml"/><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36.xml"/><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36.xml"/><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36.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36.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36.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3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55.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5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5.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5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5.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55.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5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5.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55.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5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5.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1.xml"/><Relationship Id="rId1" Type="http://schemas.openxmlformats.org/officeDocument/2006/relationships/slideLayout" Target="../slideLayouts/slideLayout55.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5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3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3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6.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6.xml"/><Relationship Id="rId1" Type="http://schemas.openxmlformats.org/officeDocument/2006/relationships/slideLayout" Target="../slideLayouts/slideLayout36.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7.xml"/><Relationship Id="rId1" Type="http://schemas.openxmlformats.org/officeDocument/2006/relationships/slideLayout" Target="../slideLayouts/slideLayout36.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6.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0.xml"/><Relationship Id="rId1" Type="http://schemas.openxmlformats.org/officeDocument/2006/relationships/slideLayout" Target="../slideLayouts/slideLayout36.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a:fillRect/>
          </a:stretch>
        </p:blipFill>
        <p:spPr>
          <a:xfrm>
            <a:off x="0" y="-43542"/>
            <a:ext cx="6965879" cy="4263990"/>
          </a:xfrm>
        </p:spPr>
      </p:pic>
      <p:pic>
        <p:nvPicPr>
          <p:cNvPr id="23" name="Graphic 22"/>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118077"/>
            <a:ext cx="2470340" cy="1156221"/>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b="1" dirty="0">
                <a:solidFill>
                  <a:prstClr val="white"/>
                </a:solidFill>
                <a:latin typeface="Calibri" panose="020F0502020204030204"/>
              </a:rPr>
              <a:t>www.midocean.ae</a:t>
            </a:r>
          </a:p>
        </p:txBody>
      </p:sp>
      <p:sp>
        <p:nvSpPr>
          <p:cNvPr id="14" name="TextBox 13"/>
          <p:cNvSpPr txBox="1"/>
          <p:nvPr/>
        </p:nvSpPr>
        <p:spPr>
          <a:xfrm>
            <a:off x="5257800" y="4512500"/>
            <a:ext cx="5867402" cy="1168400"/>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Nibras Abdullah</a:t>
            </a:r>
          </a:p>
          <a:p>
            <a:pPr algn="ctr" eaLnBrk="1" fontAlgn="auto" hangingPunct="1">
              <a:spcBef>
                <a:spcPts val="0"/>
              </a:spcBef>
              <a:spcAft>
                <a:spcPts val="0"/>
              </a:spcAft>
            </a:pPr>
            <a:r>
              <a:rPr lang="en-US" sz="1400" b="1" i="1" dirty="0">
                <a:solidFill>
                  <a:srgbClr val="35A8E0"/>
                </a:solidFill>
                <a:latin typeface="Calibri" panose="020F0502020204030204"/>
                <a:ea typeface="Majalla UI"/>
                <a:cs typeface="Majalla UI"/>
              </a:rPr>
              <a:t>Assistant professor</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pic>
        <p:nvPicPr>
          <p:cNvPr id="15" name="صورة 2" descr="D:\private\MIDOCTION UNIVERSITY\Image for slides.pngImage for slides"/>
          <p:cNvPicPr>
            <a:picLocks noChangeAspect="1"/>
          </p:cNvPicPr>
          <p:nvPr/>
        </p:nvPicPr>
        <p:blipFill>
          <a:blip r:embed="rId5"/>
          <a:srcRect t="18096" b="18096"/>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p:cNvSpPr/>
          <p:nvPr/>
        </p:nvSpPr>
        <p:spPr>
          <a:xfrm>
            <a:off x="41093" y="6045946"/>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eaLnBrk="1" fontAlgn="auto" hangingPunct="1">
              <a:spcBef>
                <a:spcPts val="0"/>
              </a:spcBef>
              <a:spcAft>
                <a:spcPts val="0"/>
              </a:spcAft>
            </a:pPr>
            <a:r>
              <a:rPr lang="en-US" sz="2400" dirty="0">
                <a:solidFill>
                  <a:srgbClr val="35A8E0"/>
                </a:solidFill>
                <a:cs typeface="+mj-cs"/>
              </a:rPr>
              <a:t>Lecture 2</a:t>
            </a:r>
            <a:endParaRPr lang="en-US" sz="2400" b="1" dirty="0">
              <a:solidFill>
                <a:srgbClr val="35A8E0"/>
              </a:solidFill>
              <a:latin typeface="Times New Roman" panose="02020603050405020304" pitchFamily="18" charset="0"/>
              <a:cs typeface="+mj-cs"/>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p:nvPr/>
        </p:nvSpPr>
        <p:spPr>
          <a:xfrm>
            <a:off x="5452286" y="1146253"/>
            <a:ext cx="6663513"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defRPr/>
            </a:pPr>
            <a:br>
              <a:rPr lang="en-US" sz="3200" dirty="0"/>
            </a:br>
            <a:r>
              <a:rPr lang="en-US" sz="3200" b="1" dirty="0" err="1">
                <a:solidFill>
                  <a:srgbClr val="84492B"/>
                </a:solidFill>
                <a:latin typeface="Andalus" panose="02020603050405020304" pitchFamily="18" charset="-78"/>
                <a:cs typeface="Andalus" panose="02020603050405020304" pitchFamily="18" charset="-78"/>
              </a:rPr>
              <a:t>Deep Generative Models</a:t>
            </a:r>
            <a:r>
              <a:rPr lang="en-US" sz="3200" b="1" dirty="0">
                <a:solidFill>
                  <a:srgbClr val="84492B"/>
                </a:solidFill>
                <a:latin typeface="Andalus" panose="02020603050405020304" pitchFamily="18" charset="-78"/>
                <a:cs typeface="Andalus" panose="02020603050405020304" pitchFamily="18" charset="-78"/>
              </a:rPr>
              <a:t> </a:t>
            </a:r>
            <a:r>
              <a:rPr lang="en-US" sz="2400" b="1" dirty="0">
                <a:solidFill>
                  <a:srgbClr val="00B0F0"/>
                </a:solidFill>
                <a:latin typeface="Andalus" panose="02020603050405020304" pitchFamily="18" charset="-78"/>
                <a:cs typeface="Andalus" panose="02020603050405020304" pitchFamily="18" charset="-78"/>
              </a:rPr>
              <a:t>(AI314)</a:t>
            </a:r>
            <a:br>
              <a:rPr lang="en-US" sz="2400" dirty="0">
                <a:solidFill>
                  <a:srgbClr val="00B0F0"/>
                </a:solidFill>
              </a:rPr>
            </a:br>
            <a:r>
              <a:rPr lang="en-US" sz="1400" dirty="0">
                <a:solidFill>
                  <a:srgbClr val="00B0F0"/>
                </a:solidFill>
              </a:rPr>
              <a:t>Master of Science in </a:t>
            </a:r>
            <a:r>
              <a:rPr lang="en-US" sz="1400" dirty="0" err="1">
                <a:solidFill>
                  <a:srgbClr val="00B0F0"/>
                </a:solidFill>
              </a:rPr>
              <a:t>AI</a:t>
            </a:r>
            <a:r>
              <a:rPr lang="en-US" sz="1400" dirty="0">
                <a:solidFill>
                  <a:srgbClr val="00B0F0"/>
                </a:solidFill>
              </a:rPr>
              <a:t> </a:t>
            </a:r>
            <a:br>
              <a:rPr lang="en-US" sz="1400" dirty="0"/>
            </a:br>
            <a:br>
              <a:rPr lang="en-US" sz="2000" dirty="0"/>
            </a:br>
            <a:endParaRPr lang="en-US" sz="3600" dirty="0">
              <a:solidFill>
                <a:srgbClr val="FFC000"/>
              </a:solidFill>
              <a:effectLst>
                <a:outerShdw blurRad="38100" dist="38100" dir="2700000" algn="tl">
                  <a:srgbClr val="000000">
                    <a:alpha val="43137"/>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Basics of Deep Learning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graphicFrame>
        <p:nvGraphicFramePr>
          <p:cNvPr id="4" name="Diagram 3">
            <a:extLst>
              <a:ext uri="{FF2B5EF4-FFF2-40B4-BE49-F238E27FC236}">
                <a16:creationId xmlns:a16="http://schemas.microsoft.com/office/drawing/2014/main" id="{400C645B-5545-F6AB-4BF4-1424CBC6CF63}"/>
              </a:ext>
            </a:extLst>
          </p:cNvPr>
          <p:cNvGraphicFramePr/>
          <p:nvPr>
            <p:extLst>
              <p:ext uri="{D42A27DB-BD31-4B8C-83A1-F6EECF244321}">
                <p14:modId xmlns:p14="http://schemas.microsoft.com/office/powerpoint/2010/main" val="800125412"/>
              </p:ext>
            </p:extLst>
          </p:nvPr>
        </p:nvGraphicFramePr>
        <p:xfrm>
          <a:off x="1371600" y="124705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Flowchart: Summing Junction 4">
            <a:extLst>
              <a:ext uri="{FF2B5EF4-FFF2-40B4-BE49-F238E27FC236}">
                <a16:creationId xmlns:a16="http://schemas.microsoft.com/office/drawing/2014/main" id="{5965A330-89C4-F424-4ADE-7B20D62A171F}"/>
              </a:ext>
            </a:extLst>
          </p:cNvPr>
          <p:cNvSpPr/>
          <p:nvPr/>
        </p:nvSpPr>
        <p:spPr>
          <a:xfrm>
            <a:off x="1219200" y="2286000"/>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4572000" cy="6858000"/>
          </a:xfrm>
          <a:prstGeom prst="rect">
            <a:avLst/>
          </a:prstGeom>
        </p:spPr>
      </p:pic>
      <p:sp>
        <p:nvSpPr>
          <p:cNvPr id="5" name="Text 2"/>
          <p:cNvSpPr/>
          <p:nvPr/>
        </p:nvSpPr>
        <p:spPr>
          <a:xfrm>
            <a:off x="5266333" y="1901528"/>
            <a:ext cx="5294213"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Data for Deep Learning</a:t>
            </a:r>
            <a:endParaRPr lang="en-US" sz="3645" dirty="0"/>
          </a:p>
        </p:txBody>
      </p:sp>
      <p:sp>
        <p:nvSpPr>
          <p:cNvPr id="6" name="Text 3"/>
          <p:cNvSpPr/>
          <p:nvPr/>
        </p:nvSpPr>
        <p:spPr>
          <a:xfrm>
            <a:off x="5266333" y="2757884"/>
            <a:ext cx="6231334" cy="166628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Deep learning has revolutionized the field of artificial intelligence, allowing machines to learn and make decisions in ways that mimic the human brain. At the heart of this revolution is the data that powers these deep neural networks. In this presentation, we will explore the key aspects of data for deep learning, from the fundamentals of neural networks to the practical applications of TensorFlow and Keras.</a:t>
            </a:r>
            <a:endParaRPr lang="en-US" sz="1458" dirty="0"/>
          </a:p>
        </p:txBody>
      </p:sp>
      <p:sp>
        <p:nvSpPr>
          <p:cNvPr id="8" name="Text 5"/>
          <p:cNvSpPr/>
          <p:nvPr/>
        </p:nvSpPr>
        <p:spPr>
          <a:xfrm>
            <a:off x="5369719" y="4753769"/>
            <a:ext cx="89297" cy="81260"/>
          </a:xfrm>
          <a:prstGeom prst="rect">
            <a:avLst/>
          </a:prstGeom>
          <a:noFill/>
          <a:ln/>
        </p:spPr>
        <p:txBody>
          <a:bodyPr wrap="none" rtlCol="0" anchor="t"/>
          <a:lstStyle/>
          <a:p>
            <a:pPr algn="ctr">
              <a:lnSpc>
                <a:spcPts val="640"/>
              </a:lnSpc>
            </a:pPr>
            <a:r>
              <a:rPr lang="en-US" sz="640" dirty="0">
                <a:solidFill>
                  <a:srgbClr val="3C3838"/>
                </a:solidFill>
                <a:latin typeface="Roboto" pitchFamily="34" charset="0"/>
                <a:ea typeface="Roboto" pitchFamily="34" charset="-122"/>
                <a:cs typeface="Roboto" pitchFamily="34" charset="-120"/>
              </a:rPr>
              <a:t>FF</a:t>
            </a:r>
            <a:endParaRPr lang="en-US" sz="640" dirty="0"/>
          </a:p>
        </p:txBody>
      </p:sp>
      <p:pic>
        <p:nvPicPr>
          <p:cNvPr id="10" name="Picture 9">
            <a:extLst>
              <a:ext uri="{FF2B5EF4-FFF2-40B4-BE49-F238E27FC236}">
                <a16:creationId xmlns:a16="http://schemas.microsoft.com/office/drawing/2014/main" id="{B22B7D70-0B26-88BA-1C89-C3F70CA6F63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4572000" cy="6858000"/>
          </a:xfrm>
          <a:prstGeom prst="rect">
            <a:avLst/>
          </a:prstGeom>
        </p:spPr>
      </p:pic>
      <p:sp>
        <p:nvSpPr>
          <p:cNvPr id="5" name="Text 2"/>
          <p:cNvSpPr/>
          <p:nvPr/>
        </p:nvSpPr>
        <p:spPr>
          <a:xfrm>
            <a:off x="5266333" y="1901528"/>
            <a:ext cx="5294213"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Data for Deep Learning</a:t>
            </a:r>
            <a:endParaRPr lang="en-US" sz="3645" dirty="0"/>
          </a:p>
        </p:txBody>
      </p:sp>
      <p:sp>
        <p:nvSpPr>
          <p:cNvPr id="6" name="Text 3"/>
          <p:cNvSpPr/>
          <p:nvPr/>
        </p:nvSpPr>
        <p:spPr>
          <a:xfrm>
            <a:off x="5266333" y="2757884"/>
            <a:ext cx="6231334" cy="1666280"/>
          </a:xfrm>
          <a:prstGeom prst="rect">
            <a:avLst/>
          </a:prstGeom>
          <a:noFill/>
          <a:ln/>
        </p:spPr>
        <p:txBody>
          <a:bodyPr wrap="square" rtlCol="0" anchor="t"/>
          <a:lstStyle/>
          <a:p>
            <a:pPr algn="just">
              <a:lnSpc>
                <a:spcPts val="2187"/>
              </a:lnSpc>
            </a:pPr>
            <a:r>
              <a:rPr lang="en-US" sz="1458" dirty="0">
                <a:solidFill>
                  <a:srgbClr val="E5E0DF"/>
                </a:solidFill>
                <a:latin typeface="Roboto" pitchFamily="34" charset="0"/>
                <a:ea typeface="Roboto" pitchFamily="34" charset="-122"/>
                <a:cs typeface="Roboto" pitchFamily="34" charset="-120"/>
              </a:rPr>
              <a:t>Many types of machine learning algorithms require structured, tabular data as input, arranged into columns of features that describe each observation. For example, a person’s age, income, and number of website visits in the last month are all features that could help to predict if the person will subscribe to a particular online service in</a:t>
            </a:r>
          </a:p>
          <a:p>
            <a:pPr algn="just">
              <a:lnSpc>
                <a:spcPts val="2187"/>
              </a:lnSpc>
            </a:pPr>
            <a:r>
              <a:rPr lang="en-US" sz="1458" dirty="0">
                <a:solidFill>
                  <a:srgbClr val="E5E0DF"/>
                </a:solidFill>
                <a:latin typeface="Roboto" pitchFamily="34" charset="0"/>
                <a:ea typeface="Roboto" pitchFamily="34" charset="-122"/>
                <a:cs typeface="Roboto" pitchFamily="34" charset="-120"/>
              </a:rPr>
              <a:t>the coming month. </a:t>
            </a:r>
            <a:endParaRPr lang="en-US" sz="1458" dirty="0"/>
          </a:p>
        </p:txBody>
      </p:sp>
      <p:sp>
        <p:nvSpPr>
          <p:cNvPr id="8" name="Text 5"/>
          <p:cNvSpPr/>
          <p:nvPr/>
        </p:nvSpPr>
        <p:spPr>
          <a:xfrm>
            <a:off x="5369719" y="4753769"/>
            <a:ext cx="89297" cy="81260"/>
          </a:xfrm>
          <a:prstGeom prst="rect">
            <a:avLst/>
          </a:prstGeom>
          <a:noFill/>
          <a:ln/>
        </p:spPr>
        <p:txBody>
          <a:bodyPr wrap="none" rtlCol="0" anchor="t"/>
          <a:lstStyle/>
          <a:p>
            <a:pPr algn="ctr">
              <a:lnSpc>
                <a:spcPts val="640"/>
              </a:lnSpc>
            </a:pPr>
            <a:r>
              <a:rPr lang="en-US" sz="640" dirty="0">
                <a:solidFill>
                  <a:srgbClr val="3C3838"/>
                </a:solidFill>
                <a:latin typeface="Roboto" pitchFamily="34" charset="0"/>
                <a:ea typeface="Roboto" pitchFamily="34" charset="-122"/>
                <a:cs typeface="Roboto" pitchFamily="34" charset="-120"/>
              </a:rPr>
              <a:t>FF</a:t>
            </a:r>
            <a:endParaRPr lang="en-US" sz="640" dirty="0"/>
          </a:p>
        </p:txBody>
      </p:sp>
      <p:pic>
        <p:nvPicPr>
          <p:cNvPr id="10" name="Picture 9">
            <a:extLst>
              <a:ext uri="{FF2B5EF4-FFF2-40B4-BE49-F238E27FC236}">
                <a16:creationId xmlns:a16="http://schemas.microsoft.com/office/drawing/2014/main" id="{B22B7D70-0B26-88BA-1C89-C3F70CA6F63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extLst>
      <p:ext uri="{BB962C8B-B14F-4D97-AF65-F5344CB8AC3E}">
        <p14:creationId xmlns:p14="http://schemas.microsoft.com/office/powerpoint/2010/main" val="1496874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sp>
        <p:nvSpPr>
          <p:cNvPr id="6" name="Text 3"/>
          <p:cNvSpPr/>
          <p:nvPr/>
        </p:nvSpPr>
        <p:spPr>
          <a:xfrm>
            <a:off x="304800" y="4377829"/>
            <a:ext cx="11040467" cy="1666280"/>
          </a:xfrm>
          <a:prstGeom prst="rect">
            <a:avLst/>
          </a:prstGeom>
          <a:noFill/>
          <a:ln/>
        </p:spPr>
        <p:txBody>
          <a:bodyPr wrap="square" rtlCol="0" anchor="t"/>
          <a:lstStyle/>
          <a:p>
            <a:pPr algn="just">
              <a:lnSpc>
                <a:spcPts val="2187"/>
              </a:lnSpc>
            </a:pPr>
            <a:r>
              <a:rPr lang="en-US" sz="1458" dirty="0">
                <a:solidFill>
                  <a:srgbClr val="E5E0DF"/>
                </a:solidFill>
                <a:latin typeface="Roboto" pitchFamily="34" charset="0"/>
                <a:ea typeface="Roboto" pitchFamily="34" charset="-122"/>
                <a:cs typeface="Roboto" pitchFamily="34" charset="-120"/>
              </a:rPr>
              <a:t>Unstructured data refers to any data that is not naturally arranged into columns of features, such as images, audio, and text. There is of course spatial structure to an image, temporal structure to a recording or passage of text, and both spatial and temporal structure to video data, but since the data does not arrive in columns of features, it is considered unstructured, as shown in Figure 2-</a:t>
            </a:r>
            <a:endParaRPr lang="en-US" sz="1458" dirty="0"/>
          </a:p>
        </p:txBody>
      </p:sp>
      <p:sp>
        <p:nvSpPr>
          <p:cNvPr id="8" name="Text 5"/>
          <p:cNvSpPr/>
          <p:nvPr/>
        </p:nvSpPr>
        <p:spPr>
          <a:xfrm>
            <a:off x="5369719" y="4753769"/>
            <a:ext cx="89297" cy="81260"/>
          </a:xfrm>
          <a:prstGeom prst="rect">
            <a:avLst/>
          </a:prstGeom>
          <a:noFill/>
          <a:ln/>
        </p:spPr>
        <p:txBody>
          <a:bodyPr wrap="none" rtlCol="0" anchor="t"/>
          <a:lstStyle/>
          <a:p>
            <a:pPr algn="ctr">
              <a:lnSpc>
                <a:spcPts val="640"/>
              </a:lnSpc>
            </a:pPr>
            <a:r>
              <a:rPr lang="en-US" sz="640" dirty="0">
                <a:solidFill>
                  <a:srgbClr val="3C3838"/>
                </a:solidFill>
                <a:latin typeface="Roboto" pitchFamily="34" charset="0"/>
                <a:ea typeface="Roboto" pitchFamily="34" charset="-122"/>
                <a:cs typeface="Roboto" pitchFamily="34" charset="-120"/>
              </a:rPr>
              <a:t>FF</a:t>
            </a:r>
            <a:endParaRPr lang="en-US" sz="640" dirty="0"/>
          </a:p>
        </p:txBody>
      </p:sp>
      <p:pic>
        <p:nvPicPr>
          <p:cNvPr id="10" name="Picture 9">
            <a:extLst>
              <a:ext uri="{FF2B5EF4-FFF2-40B4-BE49-F238E27FC236}">
                <a16:creationId xmlns:a16="http://schemas.microsoft.com/office/drawing/2014/main" id="{B22B7D70-0B26-88BA-1C89-C3F70CA6F63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pic>
        <p:nvPicPr>
          <p:cNvPr id="9" name="Picture 8">
            <a:extLst>
              <a:ext uri="{FF2B5EF4-FFF2-40B4-BE49-F238E27FC236}">
                <a16:creationId xmlns:a16="http://schemas.microsoft.com/office/drawing/2014/main" id="{DCA6B8B4-263E-0D59-7BE2-F9FF882071F9}"/>
              </a:ext>
            </a:extLst>
          </p:cNvPr>
          <p:cNvPicPr>
            <a:picLocks noChangeAspect="1"/>
          </p:cNvPicPr>
          <p:nvPr/>
        </p:nvPicPr>
        <p:blipFill>
          <a:blip r:embed="rId4"/>
          <a:stretch>
            <a:fillRect/>
          </a:stretch>
        </p:blipFill>
        <p:spPr>
          <a:xfrm>
            <a:off x="304800" y="326986"/>
            <a:ext cx="9338015" cy="3711614"/>
          </a:xfrm>
          <a:prstGeom prst="rect">
            <a:avLst/>
          </a:prstGeom>
        </p:spPr>
      </p:pic>
    </p:spTree>
    <p:extLst>
      <p:ext uri="{BB962C8B-B14F-4D97-AF65-F5344CB8AC3E}">
        <p14:creationId xmlns:p14="http://schemas.microsoft.com/office/powerpoint/2010/main" val="21541626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Basics of Deep Learning</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graphicFrame>
        <p:nvGraphicFramePr>
          <p:cNvPr id="4" name="Diagram 3">
            <a:extLst>
              <a:ext uri="{FF2B5EF4-FFF2-40B4-BE49-F238E27FC236}">
                <a16:creationId xmlns:a16="http://schemas.microsoft.com/office/drawing/2014/main" id="{400C645B-5545-F6AB-4BF4-1424CBC6CF63}"/>
              </a:ext>
            </a:extLst>
          </p:cNvPr>
          <p:cNvGraphicFramePr/>
          <p:nvPr/>
        </p:nvGraphicFramePr>
        <p:xfrm>
          <a:off x="1371600" y="124705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lowchart: Summing Junction 6">
            <a:extLst>
              <a:ext uri="{FF2B5EF4-FFF2-40B4-BE49-F238E27FC236}">
                <a16:creationId xmlns:a16="http://schemas.microsoft.com/office/drawing/2014/main" id="{E5A24278-E963-8ADA-349C-5B6F120D9271}"/>
              </a:ext>
            </a:extLst>
          </p:cNvPr>
          <p:cNvSpPr/>
          <p:nvPr/>
        </p:nvSpPr>
        <p:spPr>
          <a:xfrm>
            <a:off x="1143000" y="2286000"/>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9" name="Flowchart: Summing Junction 8">
            <a:extLst>
              <a:ext uri="{FF2B5EF4-FFF2-40B4-BE49-F238E27FC236}">
                <a16:creationId xmlns:a16="http://schemas.microsoft.com/office/drawing/2014/main" id="{26C13F7C-1478-1965-B5B5-B9018B1E3B00}"/>
              </a:ext>
            </a:extLst>
          </p:cNvPr>
          <p:cNvSpPr/>
          <p:nvPr/>
        </p:nvSpPr>
        <p:spPr>
          <a:xfrm>
            <a:off x="1169437" y="3215851"/>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Tree>
    <p:extLst>
      <p:ext uri="{BB962C8B-B14F-4D97-AF65-F5344CB8AC3E}">
        <p14:creationId xmlns:p14="http://schemas.microsoft.com/office/powerpoint/2010/main" val="732897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3048000" cy="6858000"/>
          </a:xfrm>
          <a:prstGeom prst="rect">
            <a:avLst/>
          </a:prstGeom>
        </p:spPr>
      </p:pic>
      <p:sp>
        <p:nvSpPr>
          <p:cNvPr id="5" name="Text 2"/>
          <p:cNvSpPr/>
          <p:nvPr/>
        </p:nvSpPr>
        <p:spPr>
          <a:xfrm>
            <a:off x="3742333" y="1188741"/>
            <a:ext cx="5929709"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Deep Neural Network</a:t>
            </a:r>
            <a:endParaRPr lang="en-US" sz="3645" dirty="0"/>
          </a:p>
        </p:txBody>
      </p:sp>
      <p:sp>
        <p:nvSpPr>
          <p:cNvPr id="9" name="Text 6"/>
          <p:cNvSpPr/>
          <p:nvPr/>
        </p:nvSpPr>
        <p:spPr>
          <a:xfrm>
            <a:off x="3743298" y="2261842"/>
            <a:ext cx="8296302" cy="2386358"/>
          </a:xfrm>
          <a:prstGeom prst="rect">
            <a:avLst/>
          </a:prstGeom>
          <a:noFill/>
          <a:ln/>
        </p:spPr>
        <p:txBody>
          <a:bodyPr wrap="square" rtlCol="0" anchor="t"/>
          <a:lstStyle/>
          <a:p>
            <a:pPr algn="just">
              <a:lnSpc>
                <a:spcPts val="2187"/>
              </a:lnSpc>
            </a:pPr>
            <a:r>
              <a:rPr lang="en-US" sz="1600" dirty="0">
                <a:solidFill>
                  <a:srgbClr val="E5E0DF"/>
                </a:solidFill>
                <a:latin typeface="Roboto" pitchFamily="34" charset="0"/>
                <a:ea typeface="Roboto" pitchFamily="34" charset="-122"/>
                <a:cs typeface="Roboto" pitchFamily="34" charset="-120"/>
              </a:rPr>
              <a:t>The majority of deep learning systems are artificial neural networks (ANNs, or just</a:t>
            </a:r>
          </a:p>
          <a:p>
            <a:pPr algn="just">
              <a:lnSpc>
                <a:spcPts val="2187"/>
              </a:lnSpc>
            </a:pPr>
            <a:r>
              <a:rPr lang="en-US" sz="1600" dirty="0">
                <a:solidFill>
                  <a:srgbClr val="E5E0DF"/>
                </a:solidFill>
                <a:latin typeface="Roboto" pitchFamily="34" charset="0"/>
                <a:ea typeface="Roboto" pitchFamily="34" charset="-122"/>
                <a:cs typeface="Roboto" pitchFamily="34" charset="-120"/>
              </a:rPr>
              <a:t>neural networks for short) with multiple stacked hidden layers. For this reason, deep</a:t>
            </a:r>
          </a:p>
          <a:p>
            <a:pPr algn="just">
              <a:lnSpc>
                <a:spcPts val="2187"/>
              </a:lnSpc>
            </a:pPr>
            <a:r>
              <a:rPr lang="en-US" sz="1600" dirty="0">
                <a:solidFill>
                  <a:srgbClr val="E5E0DF"/>
                </a:solidFill>
                <a:latin typeface="Roboto" pitchFamily="34" charset="0"/>
                <a:ea typeface="Roboto" pitchFamily="34" charset="-122"/>
                <a:cs typeface="Roboto" pitchFamily="34" charset="-120"/>
              </a:rPr>
              <a:t>learning has now almost become synonymous with deep neural networks. However,</a:t>
            </a:r>
          </a:p>
          <a:p>
            <a:pPr algn="just">
              <a:lnSpc>
                <a:spcPts val="2187"/>
              </a:lnSpc>
            </a:pPr>
            <a:r>
              <a:rPr lang="en-US" sz="1600" dirty="0">
                <a:solidFill>
                  <a:srgbClr val="E5E0DF"/>
                </a:solidFill>
                <a:latin typeface="Roboto" pitchFamily="34" charset="0"/>
                <a:ea typeface="Roboto" pitchFamily="34" charset="-122"/>
                <a:cs typeface="Roboto" pitchFamily="34" charset="-120"/>
              </a:rPr>
              <a:t>any system that employs many layers to learn high-level representations of the input</a:t>
            </a:r>
          </a:p>
          <a:p>
            <a:pPr algn="just">
              <a:lnSpc>
                <a:spcPts val="2187"/>
              </a:lnSpc>
            </a:pPr>
            <a:r>
              <a:rPr lang="en-US" sz="1600" dirty="0">
                <a:solidFill>
                  <a:srgbClr val="E5E0DF"/>
                </a:solidFill>
                <a:latin typeface="Roboto" pitchFamily="34" charset="0"/>
                <a:ea typeface="Roboto" pitchFamily="34" charset="-122"/>
                <a:cs typeface="Roboto" pitchFamily="34" charset="-120"/>
              </a:rPr>
              <a:t>data is also a form of deep learning (e.g., deep belief networks).</a:t>
            </a:r>
          </a:p>
          <a:p>
            <a:pPr algn="just">
              <a:lnSpc>
                <a:spcPts val="2187"/>
              </a:lnSpc>
            </a:pPr>
            <a:r>
              <a:rPr lang="en-US" sz="1600" dirty="0">
                <a:solidFill>
                  <a:srgbClr val="E5E0DF"/>
                </a:solidFill>
                <a:latin typeface="Roboto" pitchFamily="34" charset="0"/>
                <a:ea typeface="Roboto" pitchFamily="34" charset="-122"/>
                <a:cs typeface="Roboto" pitchFamily="34" charset="-120"/>
              </a:rPr>
              <a:t>Let’s start by breaking down exactly what we mean by a neural network and then see</a:t>
            </a:r>
          </a:p>
          <a:p>
            <a:pPr algn="just">
              <a:lnSpc>
                <a:spcPts val="2187"/>
              </a:lnSpc>
            </a:pPr>
            <a:r>
              <a:rPr lang="en-US" sz="1600" dirty="0">
                <a:solidFill>
                  <a:srgbClr val="E5E0DF"/>
                </a:solidFill>
                <a:latin typeface="Roboto" pitchFamily="34" charset="0"/>
                <a:ea typeface="Roboto" pitchFamily="34" charset="-122"/>
                <a:cs typeface="Roboto" pitchFamily="34" charset="-120"/>
              </a:rPr>
              <a:t>how they can be used to learn high-level features from unstructured data.</a:t>
            </a:r>
            <a:endParaRPr lang="en-US" sz="1600" dirty="0"/>
          </a:p>
        </p:txBody>
      </p:sp>
      <p:pic>
        <p:nvPicPr>
          <p:cNvPr id="18" name="Picture 17">
            <a:extLst>
              <a:ext uri="{FF2B5EF4-FFF2-40B4-BE49-F238E27FC236}">
                <a16:creationId xmlns:a16="http://schemas.microsoft.com/office/drawing/2014/main" id="{A07E482D-D40A-C840-DECE-1A7F65549E6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3048000" cy="6858000"/>
          </a:xfrm>
          <a:prstGeom prst="rect">
            <a:avLst/>
          </a:prstGeom>
        </p:spPr>
      </p:pic>
      <p:sp>
        <p:nvSpPr>
          <p:cNvPr id="5" name="Text 2"/>
          <p:cNvSpPr/>
          <p:nvPr/>
        </p:nvSpPr>
        <p:spPr>
          <a:xfrm>
            <a:off x="3742333" y="1188741"/>
            <a:ext cx="5929709"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What Is a Neural Network?</a:t>
            </a:r>
            <a:endParaRPr lang="en-US" sz="3645" dirty="0"/>
          </a:p>
        </p:txBody>
      </p:sp>
      <p:sp>
        <p:nvSpPr>
          <p:cNvPr id="6" name="Shape 3"/>
          <p:cNvSpPr/>
          <p:nvPr/>
        </p:nvSpPr>
        <p:spPr>
          <a:xfrm>
            <a:off x="3742333" y="2253357"/>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7" name="Text 4"/>
          <p:cNvSpPr/>
          <p:nvPr/>
        </p:nvSpPr>
        <p:spPr>
          <a:xfrm>
            <a:off x="3910013" y="2288084"/>
            <a:ext cx="81161"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1</a:t>
            </a:r>
            <a:endParaRPr lang="en-US" sz="2187" dirty="0"/>
          </a:p>
        </p:txBody>
      </p:sp>
      <p:sp>
        <p:nvSpPr>
          <p:cNvPr id="8" name="Text 5"/>
          <p:cNvSpPr/>
          <p:nvPr/>
        </p:nvSpPr>
        <p:spPr>
          <a:xfrm>
            <a:off x="4344094" y="2253357"/>
            <a:ext cx="2881412"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Inspiration from the Brain</a:t>
            </a:r>
            <a:endParaRPr lang="en-US" sz="1822" dirty="0"/>
          </a:p>
        </p:txBody>
      </p:sp>
      <p:sp>
        <p:nvSpPr>
          <p:cNvPr id="9" name="Text 6"/>
          <p:cNvSpPr/>
          <p:nvPr/>
        </p:nvSpPr>
        <p:spPr>
          <a:xfrm>
            <a:off x="4344095" y="2653705"/>
            <a:ext cx="3183334" cy="1388567"/>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Neural networks are inspired by the structure and function of the human brain, with interconnected nodes (neurons) that process and transmit information.</a:t>
            </a:r>
            <a:endParaRPr lang="en-US" sz="1458" dirty="0"/>
          </a:p>
        </p:txBody>
      </p:sp>
      <p:sp>
        <p:nvSpPr>
          <p:cNvPr id="10" name="Shape 7"/>
          <p:cNvSpPr/>
          <p:nvPr/>
        </p:nvSpPr>
        <p:spPr>
          <a:xfrm>
            <a:off x="7712571" y="2253357"/>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11" name="Text 8"/>
          <p:cNvSpPr/>
          <p:nvPr/>
        </p:nvSpPr>
        <p:spPr>
          <a:xfrm>
            <a:off x="7841357" y="2288084"/>
            <a:ext cx="158948"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2</a:t>
            </a:r>
            <a:endParaRPr lang="en-US" sz="2187" dirty="0"/>
          </a:p>
        </p:txBody>
      </p:sp>
      <p:sp>
        <p:nvSpPr>
          <p:cNvPr id="12" name="Text 9"/>
          <p:cNvSpPr/>
          <p:nvPr/>
        </p:nvSpPr>
        <p:spPr>
          <a:xfrm>
            <a:off x="8314332" y="2253357"/>
            <a:ext cx="2856607"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Multilayered Architecture</a:t>
            </a:r>
            <a:endParaRPr lang="en-US" sz="1822" dirty="0"/>
          </a:p>
        </p:txBody>
      </p:sp>
      <p:sp>
        <p:nvSpPr>
          <p:cNvPr id="13" name="Text 10"/>
          <p:cNvSpPr/>
          <p:nvPr/>
        </p:nvSpPr>
        <p:spPr>
          <a:xfrm>
            <a:off x="8314333" y="2653705"/>
            <a:ext cx="3183334" cy="1110853"/>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Neural networks typically consist of an input layer, one or more hidden layers, and an output layer, allowing them to learn complex patterns in data.</a:t>
            </a:r>
            <a:endParaRPr lang="en-US" sz="1458" dirty="0"/>
          </a:p>
        </p:txBody>
      </p:sp>
      <p:sp>
        <p:nvSpPr>
          <p:cNvPr id="14" name="Shape 11"/>
          <p:cNvSpPr/>
          <p:nvPr/>
        </p:nvSpPr>
        <p:spPr>
          <a:xfrm>
            <a:off x="3742333" y="4435674"/>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15" name="Text 12"/>
          <p:cNvSpPr/>
          <p:nvPr/>
        </p:nvSpPr>
        <p:spPr>
          <a:xfrm>
            <a:off x="3869333" y="4470400"/>
            <a:ext cx="162520"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3</a:t>
            </a:r>
            <a:endParaRPr lang="en-US" sz="2187" dirty="0"/>
          </a:p>
        </p:txBody>
      </p:sp>
      <p:sp>
        <p:nvSpPr>
          <p:cNvPr id="16" name="Text 13"/>
          <p:cNvSpPr/>
          <p:nvPr/>
        </p:nvSpPr>
        <p:spPr>
          <a:xfrm>
            <a:off x="4344094" y="4435673"/>
            <a:ext cx="3439518"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Powerful Learning Capabilities</a:t>
            </a:r>
            <a:endParaRPr lang="en-US" sz="1822" dirty="0"/>
          </a:p>
        </p:txBody>
      </p:sp>
      <p:sp>
        <p:nvSpPr>
          <p:cNvPr id="17" name="Text 14"/>
          <p:cNvSpPr/>
          <p:nvPr/>
        </p:nvSpPr>
        <p:spPr>
          <a:xfrm>
            <a:off x="4344094" y="4836021"/>
            <a:ext cx="7153573"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By adjusting the connections (weights) between neurons, neural networks can learn to recognize patterns and make predictions, making them highly versatile for a wide range of applications.</a:t>
            </a:r>
            <a:endParaRPr lang="en-US" sz="1458" dirty="0"/>
          </a:p>
        </p:txBody>
      </p:sp>
      <p:pic>
        <p:nvPicPr>
          <p:cNvPr id="18" name="Picture 17">
            <a:extLst>
              <a:ext uri="{FF2B5EF4-FFF2-40B4-BE49-F238E27FC236}">
                <a16:creationId xmlns:a16="http://schemas.microsoft.com/office/drawing/2014/main" id="{A07E482D-D40A-C840-DECE-1A7F65549E6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extLst>
      <p:ext uri="{BB962C8B-B14F-4D97-AF65-F5344CB8AC3E}">
        <p14:creationId xmlns:p14="http://schemas.microsoft.com/office/powerpoint/2010/main" val="505222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sp>
        <p:nvSpPr>
          <p:cNvPr id="5" name="Text 2"/>
          <p:cNvSpPr/>
          <p:nvPr/>
        </p:nvSpPr>
        <p:spPr>
          <a:xfrm>
            <a:off x="3742333" y="1188741"/>
            <a:ext cx="5929709"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What Is a Neural Network?</a:t>
            </a:r>
            <a:endParaRPr lang="en-US" sz="3645" dirty="0"/>
          </a:p>
        </p:txBody>
      </p:sp>
      <p:sp>
        <p:nvSpPr>
          <p:cNvPr id="6" name="Shape 3"/>
          <p:cNvSpPr/>
          <p:nvPr/>
        </p:nvSpPr>
        <p:spPr>
          <a:xfrm>
            <a:off x="3742333" y="2253357"/>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7" name="Text 4"/>
          <p:cNvSpPr/>
          <p:nvPr/>
        </p:nvSpPr>
        <p:spPr>
          <a:xfrm>
            <a:off x="3910013" y="2288084"/>
            <a:ext cx="81161"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1</a:t>
            </a:r>
            <a:endParaRPr lang="en-US" sz="2187" dirty="0"/>
          </a:p>
        </p:txBody>
      </p:sp>
      <p:sp>
        <p:nvSpPr>
          <p:cNvPr id="8" name="Text 5"/>
          <p:cNvSpPr/>
          <p:nvPr/>
        </p:nvSpPr>
        <p:spPr>
          <a:xfrm>
            <a:off x="4344094" y="2253357"/>
            <a:ext cx="2881412"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Inspiration from the Brain</a:t>
            </a:r>
            <a:endParaRPr lang="en-US" sz="1822" dirty="0"/>
          </a:p>
        </p:txBody>
      </p:sp>
      <p:sp>
        <p:nvSpPr>
          <p:cNvPr id="9" name="Text 6"/>
          <p:cNvSpPr/>
          <p:nvPr/>
        </p:nvSpPr>
        <p:spPr>
          <a:xfrm>
            <a:off x="4344095" y="2653705"/>
            <a:ext cx="3183334" cy="1388567"/>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Neural networks are inspired by the structure and function of the human brain, with interconnected nodes (neurons) that process and transmit information.</a:t>
            </a:r>
            <a:endParaRPr lang="en-US" sz="1458" dirty="0"/>
          </a:p>
        </p:txBody>
      </p:sp>
      <p:sp>
        <p:nvSpPr>
          <p:cNvPr id="13" name="Text 10"/>
          <p:cNvSpPr/>
          <p:nvPr/>
        </p:nvSpPr>
        <p:spPr>
          <a:xfrm>
            <a:off x="7527428" y="1824756"/>
            <a:ext cx="4396577" cy="1110853"/>
          </a:xfrm>
          <a:prstGeom prst="rect">
            <a:avLst/>
          </a:prstGeom>
          <a:noFill/>
          <a:ln/>
        </p:spPr>
        <p:txBody>
          <a:bodyPr wrap="square" rtlCol="0" anchor="t"/>
          <a:lstStyle/>
          <a:p>
            <a:pPr algn="just">
              <a:lnSpc>
                <a:spcPts val="2187"/>
              </a:lnSpc>
            </a:pPr>
            <a:r>
              <a:rPr lang="en-US" sz="1458" dirty="0">
                <a:solidFill>
                  <a:srgbClr val="E5E0DF"/>
                </a:solidFill>
                <a:latin typeface="Roboto" pitchFamily="34" charset="0"/>
                <a:ea typeface="Roboto" pitchFamily="34" charset="-122"/>
                <a:cs typeface="Roboto" pitchFamily="34" charset="-120"/>
              </a:rPr>
              <a:t>A neural network consists of a series of stacked layers. Each layer contains units that are connected to the previous layer’s units through a set of weights. As we shall see,</a:t>
            </a:r>
          </a:p>
          <a:p>
            <a:pPr algn="just">
              <a:lnSpc>
                <a:spcPts val="2187"/>
              </a:lnSpc>
            </a:pPr>
            <a:r>
              <a:rPr lang="en-US" sz="1458" dirty="0">
                <a:solidFill>
                  <a:srgbClr val="E5E0DF"/>
                </a:solidFill>
                <a:latin typeface="Roboto" pitchFamily="34" charset="0"/>
                <a:ea typeface="Roboto" pitchFamily="34" charset="-122"/>
                <a:cs typeface="Roboto" pitchFamily="34" charset="-120"/>
              </a:rPr>
              <a:t>there are many different types of layers, but one of the most common is the fully connected (or dense) layer that connects all units in the layer directly to every unit in the previous layer.</a:t>
            </a:r>
          </a:p>
          <a:p>
            <a:pPr algn="just">
              <a:lnSpc>
                <a:spcPts val="2187"/>
              </a:lnSpc>
            </a:pPr>
            <a:r>
              <a:rPr lang="en-US" sz="1458" dirty="0">
                <a:solidFill>
                  <a:srgbClr val="E5E0DF"/>
                </a:solidFill>
                <a:latin typeface="Roboto" pitchFamily="34" charset="0"/>
                <a:ea typeface="Roboto" pitchFamily="34" charset="-122"/>
                <a:cs typeface="Roboto" pitchFamily="34" charset="-120"/>
              </a:rPr>
              <a:t>Neural networks where all adjacent layers are fully connected are called multilayer</a:t>
            </a:r>
          </a:p>
          <a:p>
            <a:pPr algn="just">
              <a:lnSpc>
                <a:spcPts val="2187"/>
              </a:lnSpc>
            </a:pPr>
            <a:r>
              <a:rPr lang="en-US" sz="1458" dirty="0" err="1">
                <a:solidFill>
                  <a:srgbClr val="E5E0DF"/>
                </a:solidFill>
                <a:latin typeface="Roboto" pitchFamily="34" charset="0"/>
                <a:ea typeface="Roboto" pitchFamily="34" charset="-122"/>
                <a:cs typeface="Roboto" pitchFamily="34" charset="-120"/>
              </a:rPr>
              <a:t>perceptrons</a:t>
            </a:r>
            <a:r>
              <a:rPr lang="en-US" sz="1458" dirty="0">
                <a:solidFill>
                  <a:srgbClr val="E5E0DF"/>
                </a:solidFill>
                <a:latin typeface="Roboto" pitchFamily="34" charset="0"/>
                <a:ea typeface="Roboto" pitchFamily="34" charset="-122"/>
                <a:cs typeface="Roboto" pitchFamily="34" charset="-120"/>
              </a:rPr>
              <a:t> (MLPs). This is the first type of neural network that we will study</a:t>
            </a:r>
            <a:endParaRPr lang="en-US" sz="1458" dirty="0"/>
          </a:p>
        </p:txBody>
      </p:sp>
      <p:sp>
        <p:nvSpPr>
          <p:cNvPr id="14" name="Shape 11"/>
          <p:cNvSpPr/>
          <p:nvPr/>
        </p:nvSpPr>
        <p:spPr>
          <a:xfrm>
            <a:off x="3742333" y="4435674"/>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15" name="Text 12"/>
          <p:cNvSpPr/>
          <p:nvPr/>
        </p:nvSpPr>
        <p:spPr>
          <a:xfrm>
            <a:off x="3869333" y="4470400"/>
            <a:ext cx="162520"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3</a:t>
            </a:r>
            <a:endParaRPr lang="en-US" sz="2187" dirty="0"/>
          </a:p>
        </p:txBody>
      </p:sp>
      <p:sp>
        <p:nvSpPr>
          <p:cNvPr id="17" name="Text 14"/>
          <p:cNvSpPr/>
          <p:nvPr/>
        </p:nvSpPr>
        <p:spPr>
          <a:xfrm>
            <a:off x="414387" y="5807969"/>
            <a:ext cx="7153573"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Figure 2-2. An example of a multilayer perceptron that predicts if a face is smiling</a:t>
            </a:r>
            <a:endParaRPr lang="en-US" sz="1458" dirty="0"/>
          </a:p>
        </p:txBody>
      </p:sp>
      <p:pic>
        <p:nvPicPr>
          <p:cNvPr id="18" name="Picture 17">
            <a:extLst>
              <a:ext uri="{FF2B5EF4-FFF2-40B4-BE49-F238E27FC236}">
                <a16:creationId xmlns:a16="http://schemas.microsoft.com/office/drawing/2014/main" id="{A07E482D-D40A-C840-DECE-1A7F65549E6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pic>
        <p:nvPicPr>
          <p:cNvPr id="20" name="Picture 19">
            <a:extLst>
              <a:ext uri="{FF2B5EF4-FFF2-40B4-BE49-F238E27FC236}">
                <a16:creationId xmlns:a16="http://schemas.microsoft.com/office/drawing/2014/main" id="{6735DAF5-2084-22A5-2C90-9D3B5FD38235}"/>
              </a:ext>
            </a:extLst>
          </p:cNvPr>
          <p:cNvPicPr>
            <a:picLocks noChangeAspect="1"/>
          </p:cNvPicPr>
          <p:nvPr/>
        </p:nvPicPr>
        <p:blipFill>
          <a:blip r:embed="rId4"/>
          <a:stretch>
            <a:fillRect/>
          </a:stretch>
        </p:blipFill>
        <p:spPr>
          <a:xfrm>
            <a:off x="267995" y="1767385"/>
            <a:ext cx="7199453" cy="3964329"/>
          </a:xfrm>
          <a:prstGeom prst="rect">
            <a:avLst/>
          </a:prstGeom>
        </p:spPr>
      </p:pic>
    </p:spTree>
    <p:extLst>
      <p:ext uri="{BB962C8B-B14F-4D97-AF65-F5344CB8AC3E}">
        <p14:creationId xmlns:p14="http://schemas.microsoft.com/office/powerpoint/2010/main" val="5290699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5" name="Text 2"/>
          <p:cNvSpPr/>
          <p:nvPr/>
        </p:nvSpPr>
        <p:spPr>
          <a:xfrm>
            <a:off x="3742333" y="1188741"/>
            <a:ext cx="5929709"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What Is a Neural Network?</a:t>
            </a:r>
            <a:endParaRPr lang="en-US" sz="3645" dirty="0"/>
          </a:p>
        </p:txBody>
      </p:sp>
      <p:sp>
        <p:nvSpPr>
          <p:cNvPr id="6" name="Shape 3"/>
          <p:cNvSpPr/>
          <p:nvPr/>
        </p:nvSpPr>
        <p:spPr>
          <a:xfrm>
            <a:off x="3742333" y="2253357"/>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7" name="Text 4"/>
          <p:cNvSpPr/>
          <p:nvPr/>
        </p:nvSpPr>
        <p:spPr>
          <a:xfrm>
            <a:off x="3910013" y="2288084"/>
            <a:ext cx="81161"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1</a:t>
            </a:r>
            <a:endParaRPr lang="en-US" sz="2187" dirty="0"/>
          </a:p>
        </p:txBody>
      </p:sp>
      <p:sp>
        <p:nvSpPr>
          <p:cNvPr id="13" name="Text 10"/>
          <p:cNvSpPr/>
          <p:nvPr/>
        </p:nvSpPr>
        <p:spPr>
          <a:xfrm>
            <a:off x="5275466" y="1824756"/>
            <a:ext cx="6648540" cy="1110853"/>
          </a:xfrm>
          <a:prstGeom prst="rect">
            <a:avLst/>
          </a:prstGeom>
          <a:noFill/>
          <a:ln/>
        </p:spPr>
        <p:txBody>
          <a:bodyPr wrap="square" rtlCol="0" anchor="t"/>
          <a:lstStyle/>
          <a:p>
            <a:pPr algn="just">
              <a:lnSpc>
                <a:spcPts val="2187"/>
              </a:lnSpc>
            </a:pPr>
            <a:r>
              <a:rPr lang="en-US" sz="1458" dirty="0">
                <a:solidFill>
                  <a:srgbClr val="E5E0DF"/>
                </a:solidFill>
                <a:latin typeface="Roboto" pitchFamily="34" charset="0"/>
                <a:ea typeface="Roboto" pitchFamily="34" charset="-122"/>
                <a:cs typeface="Roboto" pitchFamily="34" charset="-120"/>
              </a:rPr>
              <a:t>During the training process, batches of images are passed through the network and the predicted outputs are compared to the ground truth. For example, the network might output a probability of 80% for an image of someone who really is smiling and a probability of 23% for an image of someone who really isn’t smiling. A perfect prediction would output 100% and 0% for these examples, so there is a small amount of error. The error in the prediction is then propagated backward through the network, adjusting each set of weights a small amount in the direction that improves the prediction most significantly. </a:t>
            </a:r>
          </a:p>
          <a:p>
            <a:pPr algn="just">
              <a:lnSpc>
                <a:spcPts val="2187"/>
              </a:lnSpc>
            </a:pPr>
            <a:r>
              <a:rPr lang="en-US" sz="1458" dirty="0">
                <a:solidFill>
                  <a:srgbClr val="E5E0DF"/>
                </a:solidFill>
                <a:latin typeface="Roboto" pitchFamily="34" charset="0"/>
                <a:ea typeface="Roboto" pitchFamily="34" charset="-122"/>
                <a:cs typeface="Roboto" pitchFamily="34" charset="-120"/>
              </a:rPr>
              <a:t>This process is appropriately called backpropagation. Gradually, each unit becomes skilled at identifying a particular feature that ultimately helps the network to make better predictions.</a:t>
            </a:r>
            <a:endParaRPr lang="en-US" sz="1458" dirty="0"/>
          </a:p>
        </p:txBody>
      </p:sp>
      <p:sp>
        <p:nvSpPr>
          <p:cNvPr id="14" name="Shape 11"/>
          <p:cNvSpPr/>
          <p:nvPr/>
        </p:nvSpPr>
        <p:spPr>
          <a:xfrm>
            <a:off x="3742333" y="4435674"/>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15" name="Text 12"/>
          <p:cNvSpPr/>
          <p:nvPr/>
        </p:nvSpPr>
        <p:spPr>
          <a:xfrm>
            <a:off x="3869333" y="4470400"/>
            <a:ext cx="162520"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3</a:t>
            </a:r>
            <a:endParaRPr lang="en-US" sz="2187" dirty="0"/>
          </a:p>
        </p:txBody>
      </p:sp>
      <p:sp>
        <p:nvSpPr>
          <p:cNvPr id="17" name="Text 14"/>
          <p:cNvSpPr/>
          <p:nvPr/>
        </p:nvSpPr>
        <p:spPr>
          <a:xfrm>
            <a:off x="414387" y="5807969"/>
            <a:ext cx="7153573"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Figure 2-2. An example of a multilayer perceptron that predicts if a face is smiling</a:t>
            </a:r>
            <a:endParaRPr lang="en-US" sz="1458" dirty="0"/>
          </a:p>
        </p:txBody>
      </p:sp>
      <p:pic>
        <p:nvPicPr>
          <p:cNvPr id="18" name="Picture 17">
            <a:extLst>
              <a:ext uri="{FF2B5EF4-FFF2-40B4-BE49-F238E27FC236}">
                <a16:creationId xmlns:a16="http://schemas.microsoft.com/office/drawing/2014/main" id="{A07E482D-D40A-C840-DECE-1A7F65549E6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pic>
        <p:nvPicPr>
          <p:cNvPr id="20" name="Picture 19">
            <a:extLst>
              <a:ext uri="{FF2B5EF4-FFF2-40B4-BE49-F238E27FC236}">
                <a16:creationId xmlns:a16="http://schemas.microsoft.com/office/drawing/2014/main" id="{6735DAF5-2084-22A5-2C90-9D3B5FD38235}"/>
              </a:ext>
            </a:extLst>
          </p:cNvPr>
          <p:cNvPicPr>
            <a:picLocks noChangeAspect="1"/>
          </p:cNvPicPr>
          <p:nvPr/>
        </p:nvPicPr>
        <p:blipFill>
          <a:blip r:embed="rId4"/>
          <a:stretch>
            <a:fillRect/>
          </a:stretch>
        </p:blipFill>
        <p:spPr>
          <a:xfrm>
            <a:off x="267995" y="1767385"/>
            <a:ext cx="4739475" cy="3964329"/>
          </a:xfrm>
          <a:prstGeom prst="rect">
            <a:avLst/>
          </a:prstGeom>
        </p:spPr>
      </p:pic>
    </p:spTree>
    <p:extLst>
      <p:ext uri="{BB962C8B-B14F-4D97-AF65-F5344CB8AC3E}">
        <p14:creationId xmlns:p14="http://schemas.microsoft.com/office/powerpoint/2010/main" val="1895882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sp>
        <p:nvSpPr>
          <p:cNvPr id="4" name="Text 2"/>
          <p:cNvSpPr/>
          <p:nvPr/>
        </p:nvSpPr>
        <p:spPr>
          <a:xfrm>
            <a:off x="1698328" y="1609924"/>
            <a:ext cx="6594376"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Learning High-Level Features</a:t>
            </a:r>
            <a:endParaRPr lang="en-US" sz="3645" dirty="0"/>
          </a:p>
        </p:txBody>
      </p:sp>
      <p:sp>
        <p:nvSpPr>
          <p:cNvPr id="5" name="Text 3"/>
          <p:cNvSpPr/>
          <p:nvPr/>
        </p:nvSpPr>
        <p:spPr>
          <a:xfrm>
            <a:off x="1698328" y="2651422"/>
            <a:ext cx="2314575" cy="289322"/>
          </a:xfrm>
          <a:prstGeom prst="rect">
            <a:avLst/>
          </a:prstGeom>
          <a:noFill/>
          <a:ln/>
        </p:spPr>
        <p:txBody>
          <a:bodyPr wrap="none" rtlCol="0" anchor="t"/>
          <a:lstStyle/>
          <a:p>
            <a:pPr>
              <a:lnSpc>
                <a:spcPts val="2278"/>
              </a:lnSpc>
            </a:pPr>
            <a:r>
              <a:rPr lang="en-US" sz="1822" dirty="0">
                <a:solidFill>
                  <a:srgbClr val="F2F2F3"/>
                </a:solidFill>
                <a:latin typeface="Poppins" pitchFamily="34" charset="0"/>
                <a:ea typeface="Poppins" pitchFamily="34" charset="-122"/>
                <a:cs typeface="Poppins" pitchFamily="34" charset="-120"/>
              </a:rPr>
              <a:t>Feature Extraction</a:t>
            </a:r>
            <a:endParaRPr lang="en-US" sz="1822" dirty="0"/>
          </a:p>
        </p:txBody>
      </p:sp>
      <p:sp>
        <p:nvSpPr>
          <p:cNvPr id="6" name="Text 4"/>
          <p:cNvSpPr/>
          <p:nvPr/>
        </p:nvSpPr>
        <p:spPr>
          <a:xfrm>
            <a:off x="1698328" y="3125887"/>
            <a:ext cx="2630289" cy="166628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Neural networks excel at automatically extracting high-level features from raw data, such as edges, shapes, and textures in images, or patterns in time-series data.</a:t>
            </a:r>
            <a:endParaRPr lang="en-US" sz="1458" dirty="0"/>
          </a:p>
        </p:txBody>
      </p:sp>
      <p:sp>
        <p:nvSpPr>
          <p:cNvPr id="7" name="Text 5"/>
          <p:cNvSpPr/>
          <p:nvPr/>
        </p:nvSpPr>
        <p:spPr>
          <a:xfrm>
            <a:off x="4786610" y="2651422"/>
            <a:ext cx="2416770" cy="289322"/>
          </a:xfrm>
          <a:prstGeom prst="rect">
            <a:avLst/>
          </a:prstGeom>
          <a:noFill/>
          <a:ln/>
        </p:spPr>
        <p:txBody>
          <a:bodyPr wrap="none" rtlCol="0" anchor="t"/>
          <a:lstStyle/>
          <a:p>
            <a:pPr>
              <a:lnSpc>
                <a:spcPts val="2278"/>
              </a:lnSpc>
            </a:pPr>
            <a:r>
              <a:rPr lang="en-US" sz="1822" dirty="0">
                <a:solidFill>
                  <a:srgbClr val="F2F2F3"/>
                </a:solidFill>
                <a:latin typeface="Poppins" pitchFamily="34" charset="0"/>
                <a:ea typeface="Poppins" pitchFamily="34" charset="-122"/>
                <a:cs typeface="Poppins" pitchFamily="34" charset="-120"/>
              </a:rPr>
              <a:t>Hierarchical Learning</a:t>
            </a:r>
            <a:endParaRPr lang="en-US" sz="1822" dirty="0"/>
          </a:p>
        </p:txBody>
      </p:sp>
      <p:sp>
        <p:nvSpPr>
          <p:cNvPr id="8" name="Text 6"/>
          <p:cNvSpPr/>
          <p:nvPr/>
        </p:nvSpPr>
        <p:spPr>
          <a:xfrm>
            <a:off x="4786611" y="3125887"/>
            <a:ext cx="2630289" cy="1388567"/>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The deeper the network, the more complex the features it can learn, allowing it to build a hierarchical understanding of the input data.</a:t>
            </a:r>
            <a:endParaRPr lang="en-US" sz="1458" dirty="0"/>
          </a:p>
        </p:txBody>
      </p:sp>
      <p:sp>
        <p:nvSpPr>
          <p:cNvPr id="9" name="Text 7"/>
          <p:cNvSpPr/>
          <p:nvPr/>
        </p:nvSpPr>
        <p:spPr>
          <a:xfrm>
            <a:off x="7874894" y="2651423"/>
            <a:ext cx="2630289" cy="578644"/>
          </a:xfrm>
          <a:prstGeom prst="rect">
            <a:avLst/>
          </a:prstGeom>
          <a:noFill/>
          <a:ln/>
        </p:spPr>
        <p:txBody>
          <a:bodyPr wrap="square" rtlCol="0" anchor="t"/>
          <a:lstStyle/>
          <a:p>
            <a:pPr>
              <a:lnSpc>
                <a:spcPts val="2278"/>
              </a:lnSpc>
            </a:pPr>
            <a:r>
              <a:rPr lang="en-US" sz="1822" dirty="0">
                <a:solidFill>
                  <a:srgbClr val="F2F2F3"/>
                </a:solidFill>
                <a:latin typeface="Poppins" pitchFamily="34" charset="0"/>
                <a:ea typeface="Poppins" pitchFamily="34" charset="-122"/>
                <a:cs typeface="Poppins" pitchFamily="34" charset="-120"/>
              </a:rPr>
              <a:t>Unsupervised Pre-training</a:t>
            </a:r>
            <a:endParaRPr lang="en-US" sz="1822" dirty="0"/>
          </a:p>
        </p:txBody>
      </p:sp>
      <p:sp>
        <p:nvSpPr>
          <p:cNvPr id="10" name="Text 8"/>
          <p:cNvSpPr/>
          <p:nvPr/>
        </p:nvSpPr>
        <p:spPr>
          <a:xfrm>
            <a:off x="7874894" y="3415208"/>
            <a:ext cx="2630289" cy="166628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Techniques like unsupervised pre-training can help neural networks learn useful features even when labeled data is scarce, making them more efficient and robust.</a:t>
            </a:r>
            <a:endParaRPr lang="en-US" sz="1458" dirty="0"/>
          </a:p>
        </p:txBody>
      </p:sp>
      <p:pic>
        <p:nvPicPr>
          <p:cNvPr id="11" name="Picture 10">
            <a:extLst>
              <a:ext uri="{FF2B5EF4-FFF2-40B4-BE49-F238E27FC236}">
                <a16:creationId xmlns:a16="http://schemas.microsoft.com/office/drawing/2014/main" id="{908EEE16-0D98-753D-77EB-733589C304D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dirty="0"/>
          </a:p>
        </p:txBody>
      </p:sp>
      <p:sp>
        <p:nvSpPr>
          <p:cNvPr id="4" name="Text 2"/>
          <p:cNvSpPr/>
          <p:nvPr/>
        </p:nvSpPr>
        <p:spPr>
          <a:xfrm>
            <a:off x="914400" y="613944"/>
            <a:ext cx="6594376"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Learning High-Level Features</a:t>
            </a:r>
            <a:endParaRPr lang="en-US" sz="3645" dirty="0"/>
          </a:p>
        </p:txBody>
      </p:sp>
      <p:sp>
        <p:nvSpPr>
          <p:cNvPr id="6" name="Text 4"/>
          <p:cNvSpPr/>
          <p:nvPr/>
        </p:nvSpPr>
        <p:spPr>
          <a:xfrm>
            <a:off x="6400800" y="1900210"/>
            <a:ext cx="5791200" cy="1833589"/>
          </a:xfrm>
          <a:prstGeom prst="rect">
            <a:avLst/>
          </a:prstGeom>
          <a:noFill/>
          <a:ln/>
        </p:spPr>
        <p:txBody>
          <a:bodyPr wrap="square" rtlCol="0" anchor="t"/>
          <a:lstStyle/>
          <a:p>
            <a:pPr algn="just">
              <a:lnSpc>
                <a:spcPts val="2187"/>
              </a:lnSpc>
            </a:pPr>
            <a:r>
              <a:rPr lang="en-US" sz="1458" dirty="0">
                <a:solidFill>
                  <a:srgbClr val="E5E0DF"/>
                </a:solidFill>
                <a:latin typeface="Roboto" pitchFamily="34" charset="0"/>
                <a:ea typeface="Roboto" pitchFamily="34" charset="-122"/>
                <a:cs typeface="Roboto" pitchFamily="34" charset="-120"/>
              </a:rPr>
              <a:t>1. Unit A receives the value for an individual channel of an input pixel.</a:t>
            </a:r>
          </a:p>
          <a:p>
            <a:pPr algn="just">
              <a:lnSpc>
                <a:spcPts val="2187"/>
              </a:lnSpc>
            </a:pPr>
            <a:r>
              <a:rPr lang="en-US" sz="1458" dirty="0">
                <a:solidFill>
                  <a:srgbClr val="E5E0DF"/>
                </a:solidFill>
                <a:latin typeface="Roboto" pitchFamily="34" charset="0"/>
                <a:ea typeface="Roboto" pitchFamily="34" charset="-122"/>
                <a:cs typeface="Roboto" pitchFamily="34" charset="-120"/>
              </a:rPr>
              <a:t>2. Unit B combines its input values so that it fires strongest when a particular </a:t>
            </a:r>
            <a:r>
              <a:rPr lang="en-US" sz="1458" dirty="0" err="1">
                <a:solidFill>
                  <a:srgbClr val="E5E0DF"/>
                </a:solidFill>
                <a:latin typeface="Roboto" pitchFamily="34" charset="0"/>
                <a:ea typeface="Roboto" pitchFamily="34" charset="-122"/>
                <a:cs typeface="Roboto" pitchFamily="34" charset="-120"/>
              </a:rPr>
              <a:t>lowlevel</a:t>
            </a:r>
            <a:r>
              <a:rPr lang="en-US" sz="1458" dirty="0">
                <a:solidFill>
                  <a:srgbClr val="E5E0DF"/>
                </a:solidFill>
                <a:latin typeface="Roboto" pitchFamily="34" charset="0"/>
                <a:ea typeface="Roboto" pitchFamily="34" charset="-122"/>
                <a:cs typeface="Roboto" pitchFamily="34" charset="-120"/>
              </a:rPr>
              <a:t> feature such as an edge is present.</a:t>
            </a:r>
          </a:p>
          <a:p>
            <a:pPr algn="just">
              <a:lnSpc>
                <a:spcPts val="2187"/>
              </a:lnSpc>
            </a:pPr>
            <a:r>
              <a:rPr lang="en-US" sz="1458" dirty="0">
                <a:solidFill>
                  <a:srgbClr val="E5E0DF"/>
                </a:solidFill>
                <a:latin typeface="Roboto" pitchFamily="34" charset="0"/>
                <a:ea typeface="Roboto" pitchFamily="34" charset="-122"/>
                <a:cs typeface="Roboto" pitchFamily="34" charset="-120"/>
              </a:rPr>
              <a:t>3. Unit C combines the low-level features so that it fires strongest when a </a:t>
            </a:r>
            <a:r>
              <a:rPr lang="en-US" sz="1458" dirty="0" err="1">
                <a:solidFill>
                  <a:srgbClr val="E5E0DF"/>
                </a:solidFill>
                <a:latin typeface="Roboto" pitchFamily="34" charset="0"/>
                <a:ea typeface="Roboto" pitchFamily="34" charset="-122"/>
                <a:cs typeface="Roboto" pitchFamily="34" charset="-120"/>
              </a:rPr>
              <a:t>higherlevel</a:t>
            </a:r>
            <a:r>
              <a:rPr lang="en-US" sz="1458" dirty="0">
                <a:solidFill>
                  <a:srgbClr val="E5E0DF"/>
                </a:solidFill>
                <a:latin typeface="Roboto" pitchFamily="34" charset="0"/>
                <a:ea typeface="Roboto" pitchFamily="34" charset="-122"/>
                <a:cs typeface="Roboto" pitchFamily="34" charset="-120"/>
              </a:rPr>
              <a:t> feature such as teeth are seen in the image.</a:t>
            </a:r>
          </a:p>
          <a:p>
            <a:pPr algn="just">
              <a:lnSpc>
                <a:spcPts val="2187"/>
              </a:lnSpc>
            </a:pPr>
            <a:r>
              <a:rPr lang="en-US" sz="1458" dirty="0">
                <a:solidFill>
                  <a:srgbClr val="E5E0DF"/>
                </a:solidFill>
                <a:latin typeface="Roboto" pitchFamily="34" charset="0"/>
                <a:ea typeface="Roboto" pitchFamily="34" charset="-122"/>
                <a:cs typeface="Roboto" pitchFamily="34" charset="-120"/>
              </a:rPr>
              <a:t>4. Unit D combines the high-level features so that it fires strongest when the person in the original image is smiling.</a:t>
            </a:r>
            <a:endParaRPr lang="en-US" sz="1458" dirty="0"/>
          </a:p>
        </p:txBody>
      </p:sp>
      <p:pic>
        <p:nvPicPr>
          <p:cNvPr id="11" name="Picture 10">
            <a:extLst>
              <a:ext uri="{FF2B5EF4-FFF2-40B4-BE49-F238E27FC236}">
                <a16:creationId xmlns:a16="http://schemas.microsoft.com/office/drawing/2014/main" id="{908EEE16-0D98-753D-77EB-733589C304D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pic>
        <p:nvPicPr>
          <p:cNvPr id="12" name="Picture 11">
            <a:extLst>
              <a:ext uri="{FF2B5EF4-FFF2-40B4-BE49-F238E27FC236}">
                <a16:creationId xmlns:a16="http://schemas.microsoft.com/office/drawing/2014/main" id="{B4EAECF9-4EEB-DB91-6691-5DA85001A7EA}"/>
              </a:ext>
            </a:extLst>
          </p:cNvPr>
          <p:cNvPicPr>
            <a:picLocks noChangeAspect="1"/>
          </p:cNvPicPr>
          <p:nvPr/>
        </p:nvPicPr>
        <p:blipFill>
          <a:blip r:embed="rId4"/>
          <a:stretch>
            <a:fillRect/>
          </a:stretch>
        </p:blipFill>
        <p:spPr>
          <a:xfrm>
            <a:off x="306605" y="1584326"/>
            <a:ext cx="5941795" cy="3964329"/>
          </a:xfrm>
          <a:prstGeom prst="rect">
            <a:avLst/>
          </a:prstGeom>
        </p:spPr>
      </p:pic>
    </p:spTree>
    <p:extLst>
      <p:ext uri="{BB962C8B-B14F-4D97-AF65-F5344CB8AC3E}">
        <p14:creationId xmlns:p14="http://schemas.microsoft.com/office/powerpoint/2010/main" val="4162183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3048000" cy="6858000"/>
          </a:xfrm>
          <a:prstGeom prst="rect">
            <a:avLst/>
          </a:prstGeom>
        </p:spPr>
      </p:pic>
      <p:sp>
        <p:nvSpPr>
          <p:cNvPr id="5" name="Text 2"/>
          <p:cNvSpPr/>
          <p:nvPr/>
        </p:nvSpPr>
        <p:spPr>
          <a:xfrm>
            <a:off x="3742332" y="548879"/>
            <a:ext cx="4969272"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TensorFlow and Keras</a:t>
            </a:r>
            <a:endParaRPr lang="en-US" sz="3645" dirty="0"/>
          </a:p>
        </p:txBody>
      </p:sp>
      <p:sp>
        <p:nvSpPr>
          <p:cNvPr id="6" name="Shape 3"/>
          <p:cNvSpPr/>
          <p:nvPr/>
        </p:nvSpPr>
        <p:spPr>
          <a:xfrm>
            <a:off x="4001592" y="1405235"/>
            <a:ext cx="37008" cy="4903887"/>
          </a:xfrm>
          <a:prstGeom prst="roundRect">
            <a:avLst>
              <a:gd name="adj" fmla="val 225151"/>
            </a:avLst>
          </a:prstGeom>
          <a:solidFill>
            <a:srgbClr val="56565B"/>
          </a:solidFill>
          <a:ln/>
        </p:spPr>
        <p:txBody>
          <a:bodyPr/>
          <a:lstStyle/>
          <a:p>
            <a:endParaRPr lang="en-MY"/>
          </a:p>
        </p:txBody>
      </p:sp>
      <p:sp>
        <p:nvSpPr>
          <p:cNvPr id="7" name="Shape 4"/>
          <p:cNvSpPr/>
          <p:nvPr/>
        </p:nvSpPr>
        <p:spPr>
          <a:xfrm>
            <a:off x="4228356" y="1803251"/>
            <a:ext cx="647998" cy="37008"/>
          </a:xfrm>
          <a:prstGeom prst="roundRect">
            <a:avLst>
              <a:gd name="adj" fmla="val 225151"/>
            </a:avLst>
          </a:prstGeom>
          <a:solidFill>
            <a:srgbClr val="56565B"/>
          </a:solidFill>
          <a:ln/>
        </p:spPr>
        <p:txBody>
          <a:bodyPr/>
          <a:lstStyle/>
          <a:p>
            <a:endParaRPr lang="en-MY"/>
          </a:p>
        </p:txBody>
      </p:sp>
      <p:sp>
        <p:nvSpPr>
          <p:cNvPr id="8" name="Shape 5"/>
          <p:cNvSpPr/>
          <p:nvPr/>
        </p:nvSpPr>
        <p:spPr>
          <a:xfrm>
            <a:off x="3811737" y="1613496"/>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9" name="Text 6"/>
          <p:cNvSpPr/>
          <p:nvPr/>
        </p:nvSpPr>
        <p:spPr>
          <a:xfrm>
            <a:off x="3979416" y="1648222"/>
            <a:ext cx="81161"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1</a:t>
            </a:r>
            <a:endParaRPr lang="en-US" sz="2187" dirty="0"/>
          </a:p>
        </p:txBody>
      </p:sp>
      <p:sp>
        <p:nvSpPr>
          <p:cNvPr id="10" name="Text 7"/>
          <p:cNvSpPr/>
          <p:nvPr/>
        </p:nvSpPr>
        <p:spPr>
          <a:xfrm>
            <a:off x="5038428" y="1590377"/>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TensorFlow</a:t>
            </a:r>
            <a:endParaRPr lang="en-US" sz="1822" dirty="0"/>
          </a:p>
        </p:txBody>
      </p:sp>
      <p:sp>
        <p:nvSpPr>
          <p:cNvPr id="11" name="Text 8"/>
          <p:cNvSpPr/>
          <p:nvPr/>
        </p:nvSpPr>
        <p:spPr>
          <a:xfrm>
            <a:off x="5038428" y="1990725"/>
            <a:ext cx="6459240"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TensorFlow is an open-source machine learning framework developed by Google, providing a powerful and flexible environment for building and deploying deep learning models.</a:t>
            </a:r>
            <a:endParaRPr lang="en-US" sz="1458" dirty="0"/>
          </a:p>
        </p:txBody>
      </p:sp>
      <p:pic>
        <p:nvPicPr>
          <p:cNvPr id="22" name="Picture 21">
            <a:extLst>
              <a:ext uri="{FF2B5EF4-FFF2-40B4-BE49-F238E27FC236}">
                <a16:creationId xmlns:a16="http://schemas.microsoft.com/office/drawing/2014/main" id="{598BF9A5-559C-A210-6B82-CD7C0ED6D3C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3048000" cy="6858000"/>
          </a:xfrm>
          <a:prstGeom prst="rect">
            <a:avLst/>
          </a:prstGeom>
        </p:spPr>
      </p:pic>
      <p:sp>
        <p:nvSpPr>
          <p:cNvPr id="5" name="Text 2"/>
          <p:cNvSpPr/>
          <p:nvPr/>
        </p:nvSpPr>
        <p:spPr>
          <a:xfrm>
            <a:off x="3742332" y="548879"/>
            <a:ext cx="4969272"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TensorFlow and Keras</a:t>
            </a:r>
            <a:endParaRPr lang="en-US" sz="3645" dirty="0"/>
          </a:p>
        </p:txBody>
      </p:sp>
      <p:sp>
        <p:nvSpPr>
          <p:cNvPr id="6" name="Shape 3"/>
          <p:cNvSpPr/>
          <p:nvPr/>
        </p:nvSpPr>
        <p:spPr>
          <a:xfrm>
            <a:off x="4001592" y="1405235"/>
            <a:ext cx="37008" cy="4903887"/>
          </a:xfrm>
          <a:prstGeom prst="roundRect">
            <a:avLst>
              <a:gd name="adj" fmla="val 225151"/>
            </a:avLst>
          </a:prstGeom>
          <a:solidFill>
            <a:srgbClr val="56565B"/>
          </a:solidFill>
          <a:ln/>
        </p:spPr>
        <p:txBody>
          <a:bodyPr/>
          <a:lstStyle/>
          <a:p>
            <a:endParaRPr lang="en-MY"/>
          </a:p>
        </p:txBody>
      </p:sp>
      <p:sp>
        <p:nvSpPr>
          <p:cNvPr id="7" name="Shape 4"/>
          <p:cNvSpPr/>
          <p:nvPr/>
        </p:nvSpPr>
        <p:spPr>
          <a:xfrm>
            <a:off x="4228356" y="1803251"/>
            <a:ext cx="647998" cy="37008"/>
          </a:xfrm>
          <a:prstGeom prst="roundRect">
            <a:avLst>
              <a:gd name="adj" fmla="val 225151"/>
            </a:avLst>
          </a:prstGeom>
          <a:solidFill>
            <a:srgbClr val="56565B"/>
          </a:solidFill>
          <a:ln/>
        </p:spPr>
        <p:txBody>
          <a:bodyPr/>
          <a:lstStyle/>
          <a:p>
            <a:endParaRPr lang="en-MY"/>
          </a:p>
        </p:txBody>
      </p:sp>
      <p:sp>
        <p:nvSpPr>
          <p:cNvPr id="8" name="Shape 5"/>
          <p:cNvSpPr/>
          <p:nvPr/>
        </p:nvSpPr>
        <p:spPr>
          <a:xfrm>
            <a:off x="3811737" y="1613496"/>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9" name="Text 6"/>
          <p:cNvSpPr/>
          <p:nvPr/>
        </p:nvSpPr>
        <p:spPr>
          <a:xfrm>
            <a:off x="3979416" y="1648222"/>
            <a:ext cx="81161"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1</a:t>
            </a:r>
            <a:endParaRPr lang="en-US" sz="2187" dirty="0"/>
          </a:p>
        </p:txBody>
      </p:sp>
      <p:sp>
        <p:nvSpPr>
          <p:cNvPr id="10" name="Text 7"/>
          <p:cNvSpPr/>
          <p:nvPr/>
        </p:nvSpPr>
        <p:spPr>
          <a:xfrm>
            <a:off x="5038428" y="1590377"/>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TensorFlow</a:t>
            </a:r>
            <a:endParaRPr lang="en-US" sz="1822" dirty="0"/>
          </a:p>
        </p:txBody>
      </p:sp>
      <p:sp>
        <p:nvSpPr>
          <p:cNvPr id="11" name="Text 8"/>
          <p:cNvSpPr/>
          <p:nvPr/>
        </p:nvSpPr>
        <p:spPr>
          <a:xfrm>
            <a:off x="5038428" y="1990725"/>
            <a:ext cx="6459240"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TensorFlow is an open-source machine learning framework developed by Google, providing a powerful and flexible environment for building and deploying deep learning models.</a:t>
            </a:r>
            <a:endParaRPr lang="en-US" sz="1458" dirty="0"/>
          </a:p>
        </p:txBody>
      </p:sp>
      <p:sp>
        <p:nvSpPr>
          <p:cNvPr id="12" name="Shape 9"/>
          <p:cNvSpPr/>
          <p:nvPr/>
        </p:nvSpPr>
        <p:spPr>
          <a:xfrm>
            <a:off x="4228356" y="3592165"/>
            <a:ext cx="647998" cy="37008"/>
          </a:xfrm>
          <a:prstGeom prst="roundRect">
            <a:avLst>
              <a:gd name="adj" fmla="val 225151"/>
            </a:avLst>
          </a:prstGeom>
          <a:solidFill>
            <a:srgbClr val="56565B"/>
          </a:solidFill>
          <a:ln/>
        </p:spPr>
        <p:txBody>
          <a:bodyPr/>
          <a:lstStyle/>
          <a:p>
            <a:endParaRPr lang="en-MY"/>
          </a:p>
        </p:txBody>
      </p:sp>
      <p:sp>
        <p:nvSpPr>
          <p:cNvPr id="13" name="Shape 10"/>
          <p:cNvSpPr/>
          <p:nvPr/>
        </p:nvSpPr>
        <p:spPr>
          <a:xfrm>
            <a:off x="3811737" y="3402410"/>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14" name="Text 11"/>
          <p:cNvSpPr/>
          <p:nvPr/>
        </p:nvSpPr>
        <p:spPr>
          <a:xfrm>
            <a:off x="3940523" y="3437136"/>
            <a:ext cx="158948"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2</a:t>
            </a:r>
            <a:endParaRPr lang="en-US" sz="2187" dirty="0"/>
          </a:p>
        </p:txBody>
      </p:sp>
      <p:sp>
        <p:nvSpPr>
          <p:cNvPr id="15" name="Text 12"/>
          <p:cNvSpPr/>
          <p:nvPr/>
        </p:nvSpPr>
        <p:spPr>
          <a:xfrm>
            <a:off x="5038428" y="3379292"/>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Keras</a:t>
            </a:r>
            <a:endParaRPr lang="en-US" sz="1822" dirty="0"/>
          </a:p>
        </p:txBody>
      </p:sp>
      <p:sp>
        <p:nvSpPr>
          <p:cNvPr id="16" name="Text 13"/>
          <p:cNvSpPr/>
          <p:nvPr/>
        </p:nvSpPr>
        <p:spPr>
          <a:xfrm>
            <a:off x="5038428" y="3779639"/>
            <a:ext cx="6459240" cy="555427"/>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Keras is a high-level neural networks API that runs on top of TensorFlow, making it easier to quickly prototype and train deep learning models with minimal code.</a:t>
            </a:r>
            <a:endParaRPr lang="en-US" sz="1458" dirty="0"/>
          </a:p>
        </p:txBody>
      </p:sp>
      <p:pic>
        <p:nvPicPr>
          <p:cNvPr id="22" name="Picture 21">
            <a:extLst>
              <a:ext uri="{FF2B5EF4-FFF2-40B4-BE49-F238E27FC236}">
                <a16:creationId xmlns:a16="http://schemas.microsoft.com/office/drawing/2014/main" id="{598BF9A5-559C-A210-6B82-CD7C0ED6D3C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extLst>
      <p:ext uri="{BB962C8B-B14F-4D97-AF65-F5344CB8AC3E}">
        <p14:creationId xmlns:p14="http://schemas.microsoft.com/office/powerpoint/2010/main" val="6021362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3048000" cy="6858000"/>
          </a:xfrm>
          <a:prstGeom prst="rect">
            <a:avLst/>
          </a:prstGeom>
        </p:spPr>
      </p:pic>
      <p:sp>
        <p:nvSpPr>
          <p:cNvPr id="5" name="Text 2"/>
          <p:cNvSpPr/>
          <p:nvPr/>
        </p:nvSpPr>
        <p:spPr>
          <a:xfrm>
            <a:off x="3742332" y="548879"/>
            <a:ext cx="4969272"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TensorFlow and Keras</a:t>
            </a:r>
            <a:endParaRPr lang="en-US" sz="3645" dirty="0"/>
          </a:p>
        </p:txBody>
      </p:sp>
      <p:sp>
        <p:nvSpPr>
          <p:cNvPr id="6" name="Shape 3"/>
          <p:cNvSpPr/>
          <p:nvPr/>
        </p:nvSpPr>
        <p:spPr>
          <a:xfrm>
            <a:off x="4001592" y="1405235"/>
            <a:ext cx="37008" cy="4903887"/>
          </a:xfrm>
          <a:prstGeom prst="roundRect">
            <a:avLst>
              <a:gd name="adj" fmla="val 225151"/>
            </a:avLst>
          </a:prstGeom>
          <a:solidFill>
            <a:srgbClr val="56565B"/>
          </a:solidFill>
          <a:ln/>
        </p:spPr>
        <p:txBody>
          <a:bodyPr/>
          <a:lstStyle/>
          <a:p>
            <a:endParaRPr lang="en-MY"/>
          </a:p>
        </p:txBody>
      </p:sp>
      <p:sp>
        <p:nvSpPr>
          <p:cNvPr id="7" name="Shape 4"/>
          <p:cNvSpPr/>
          <p:nvPr/>
        </p:nvSpPr>
        <p:spPr>
          <a:xfrm>
            <a:off x="4228356" y="1803251"/>
            <a:ext cx="647998" cy="37008"/>
          </a:xfrm>
          <a:prstGeom prst="roundRect">
            <a:avLst>
              <a:gd name="adj" fmla="val 225151"/>
            </a:avLst>
          </a:prstGeom>
          <a:solidFill>
            <a:srgbClr val="56565B"/>
          </a:solidFill>
          <a:ln/>
        </p:spPr>
        <p:txBody>
          <a:bodyPr/>
          <a:lstStyle/>
          <a:p>
            <a:endParaRPr lang="en-MY"/>
          </a:p>
        </p:txBody>
      </p:sp>
      <p:sp>
        <p:nvSpPr>
          <p:cNvPr id="8" name="Shape 5"/>
          <p:cNvSpPr/>
          <p:nvPr/>
        </p:nvSpPr>
        <p:spPr>
          <a:xfrm>
            <a:off x="3811737" y="1613496"/>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9" name="Text 6"/>
          <p:cNvSpPr/>
          <p:nvPr/>
        </p:nvSpPr>
        <p:spPr>
          <a:xfrm>
            <a:off x="3979416" y="1648222"/>
            <a:ext cx="81161"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1</a:t>
            </a:r>
            <a:endParaRPr lang="en-US" sz="2187" dirty="0"/>
          </a:p>
        </p:txBody>
      </p:sp>
      <p:sp>
        <p:nvSpPr>
          <p:cNvPr id="10" name="Text 7"/>
          <p:cNvSpPr/>
          <p:nvPr/>
        </p:nvSpPr>
        <p:spPr>
          <a:xfrm>
            <a:off x="5038428" y="1590377"/>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TensorFlow</a:t>
            </a:r>
            <a:endParaRPr lang="en-US" sz="1822" dirty="0"/>
          </a:p>
        </p:txBody>
      </p:sp>
      <p:sp>
        <p:nvSpPr>
          <p:cNvPr id="11" name="Text 8"/>
          <p:cNvSpPr/>
          <p:nvPr/>
        </p:nvSpPr>
        <p:spPr>
          <a:xfrm>
            <a:off x="5038428" y="1990725"/>
            <a:ext cx="6459240"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TensorFlow is an open-source machine learning framework developed by Google, providing a powerful and flexible environment for building and deploying deep learning models.</a:t>
            </a:r>
            <a:endParaRPr lang="en-US" sz="1458" dirty="0"/>
          </a:p>
        </p:txBody>
      </p:sp>
      <p:sp>
        <p:nvSpPr>
          <p:cNvPr id="12" name="Shape 9"/>
          <p:cNvSpPr/>
          <p:nvPr/>
        </p:nvSpPr>
        <p:spPr>
          <a:xfrm>
            <a:off x="4228356" y="3592165"/>
            <a:ext cx="647998" cy="37008"/>
          </a:xfrm>
          <a:prstGeom prst="roundRect">
            <a:avLst>
              <a:gd name="adj" fmla="val 225151"/>
            </a:avLst>
          </a:prstGeom>
          <a:solidFill>
            <a:srgbClr val="56565B"/>
          </a:solidFill>
          <a:ln/>
        </p:spPr>
        <p:txBody>
          <a:bodyPr/>
          <a:lstStyle/>
          <a:p>
            <a:endParaRPr lang="en-MY"/>
          </a:p>
        </p:txBody>
      </p:sp>
      <p:sp>
        <p:nvSpPr>
          <p:cNvPr id="13" name="Shape 10"/>
          <p:cNvSpPr/>
          <p:nvPr/>
        </p:nvSpPr>
        <p:spPr>
          <a:xfrm>
            <a:off x="3811737" y="3402410"/>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14" name="Text 11"/>
          <p:cNvSpPr/>
          <p:nvPr/>
        </p:nvSpPr>
        <p:spPr>
          <a:xfrm>
            <a:off x="3940523" y="3437136"/>
            <a:ext cx="158948"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2</a:t>
            </a:r>
            <a:endParaRPr lang="en-US" sz="2187" dirty="0"/>
          </a:p>
        </p:txBody>
      </p:sp>
      <p:sp>
        <p:nvSpPr>
          <p:cNvPr id="15" name="Text 12"/>
          <p:cNvSpPr/>
          <p:nvPr/>
        </p:nvSpPr>
        <p:spPr>
          <a:xfrm>
            <a:off x="5038428" y="3379292"/>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Keras</a:t>
            </a:r>
            <a:endParaRPr lang="en-US" sz="1822" dirty="0"/>
          </a:p>
        </p:txBody>
      </p:sp>
      <p:sp>
        <p:nvSpPr>
          <p:cNvPr id="16" name="Text 13"/>
          <p:cNvSpPr/>
          <p:nvPr/>
        </p:nvSpPr>
        <p:spPr>
          <a:xfrm>
            <a:off x="5038428" y="3779639"/>
            <a:ext cx="6459240" cy="555427"/>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Keras is a high-level neural networks API that runs on top of TensorFlow, making it easier to quickly prototype and train deep learning models with minimal code.</a:t>
            </a:r>
            <a:endParaRPr lang="en-US" sz="1458" dirty="0"/>
          </a:p>
        </p:txBody>
      </p:sp>
      <p:sp>
        <p:nvSpPr>
          <p:cNvPr id="17" name="Shape 14"/>
          <p:cNvSpPr/>
          <p:nvPr/>
        </p:nvSpPr>
        <p:spPr>
          <a:xfrm>
            <a:off x="4228356" y="5103366"/>
            <a:ext cx="647998" cy="37008"/>
          </a:xfrm>
          <a:prstGeom prst="roundRect">
            <a:avLst>
              <a:gd name="adj" fmla="val 225151"/>
            </a:avLst>
          </a:prstGeom>
          <a:solidFill>
            <a:srgbClr val="56565B"/>
          </a:solidFill>
          <a:ln/>
        </p:spPr>
        <p:txBody>
          <a:bodyPr/>
          <a:lstStyle/>
          <a:p>
            <a:endParaRPr lang="en-MY"/>
          </a:p>
        </p:txBody>
      </p:sp>
      <p:sp>
        <p:nvSpPr>
          <p:cNvPr id="18" name="Shape 15"/>
          <p:cNvSpPr/>
          <p:nvPr/>
        </p:nvSpPr>
        <p:spPr>
          <a:xfrm>
            <a:off x="3811737" y="4913611"/>
            <a:ext cx="416619" cy="416619"/>
          </a:xfrm>
          <a:prstGeom prst="roundRect">
            <a:avLst>
              <a:gd name="adj" fmla="val 20000"/>
            </a:avLst>
          </a:prstGeom>
          <a:solidFill>
            <a:srgbClr val="3D3D42"/>
          </a:solidFill>
          <a:ln w="7620">
            <a:solidFill>
              <a:srgbClr val="56565B"/>
            </a:solidFill>
            <a:prstDash val="solid"/>
          </a:ln>
        </p:spPr>
        <p:txBody>
          <a:bodyPr/>
          <a:lstStyle/>
          <a:p>
            <a:endParaRPr lang="en-MY"/>
          </a:p>
        </p:txBody>
      </p:sp>
      <p:sp>
        <p:nvSpPr>
          <p:cNvPr id="19" name="Text 16"/>
          <p:cNvSpPr/>
          <p:nvPr/>
        </p:nvSpPr>
        <p:spPr>
          <a:xfrm>
            <a:off x="3938737" y="4948337"/>
            <a:ext cx="162520" cy="347068"/>
          </a:xfrm>
          <a:prstGeom prst="rect">
            <a:avLst/>
          </a:prstGeom>
          <a:noFill/>
          <a:ln/>
        </p:spPr>
        <p:txBody>
          <a:bodyPr wrap="none" rtlCol="0" anchor="t"/>
          <a:lstStyle/>
          <a:p>
            <a:pPr algn="ctr">
              <a:lnSpc>
                <a:spcPts val="2734"/>
              </a:lnSpc>
            </a:pPr>
            <a:r>
              <a:rPr lang="en-US" sz="2187" dirty="0">
                <a:solidFill>
                  <a:srgbClr val="E5E0DF"/>
                </a:solidFill>
                <a:latin typeface="Poppins" pitchFamily="34" charset="0"/>
                <a:ea typeface="Poppins" pitchFamily="34" charset="-122"/>
                <a:cs typeface="Poppins" pitchFamily="34" charset="-120"/>
              </a:rPr>
              <a:t>3</a:t>
            </a:r>
            <a:endParaRPr lang="en-US" sz="2187" dirty="0"/>
          </a:p>
        </p:txBody>
      </p:sp>
      <p:sp>
        <p:nvSpPr>
          <p:cNvPr id="20" name="Text 17"/>
          <p:cNvSpPr/>
          <p:nvPr/>
        </p:nvSpPr>
        <p:spPr>
          <a:xfrm>
            <a:off x="5038428" y="4890492"/>
            <a:ext cx="2552601"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Synergistic Integration</a:t>
            </a:r>
            <a:endParaRPr lang="en-US" sz="1822" dirty="0"/>
          </a:p>
        </p:txBody>
      </p:sp>
      <p:sp>
        <p:nvSpPr>
          <p:cNvPr id="21" name="Text 18"/>
          <p:cNvSpPr/>
          <p:nvPr/>
        </p:nvSpPr>
        <p:spPr>
          <a:xfrm>
            <a:off x="5038428" y="5290840"/>
            <a:ext cx="6459240"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The combination of TensorFlow's low-level control and Keras's user-friendly interface allows developers to build and deploy complex deep learning models with greater efficiency and productivity.</a:t>
            </a:r>
            <a:endParaRPr lang="en-US" sz="1458" dirty="0"/>
          </a:p>
        </p:txBody>
      </p:sp>
      <p:pic>
        <p:nvPicPr>
          <p:cNvPr id="22" name="Picture 21">
            <a:extLst>
              <a:ext uri="{FF2B5EF4-FFF2-40B4-BE49-F238E27FC236}">
                <a16:creationId xmlns:a16="http://schemas.microsoft.com/office/drawing/2014/main" id="{598BF9A5-559C-A210-6B82-CD7C0ED6D3C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extLst>
      <p:ext uri="{BB962C8B-B14F-4D97-AF65-F5344CB8AC3E}">
        <p14:creationId xmlns:p14="http://schemas.microsoft.com/office/powerpoint/2010/main" val="2386060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61175"/>
          </a:xfrm>
          <a:prstGeom prst="rect">
            <a:avLst/>
          </a:prstGeom>
          <a:solidFill>
            <a:srgbClr val="050505"/>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9150350" y="0"/>
            <a:ext cx="3048000" cy="6861175"/>
          </a:xfrm>
          <a:prstGeom prst="rect">
            <a:avLst/>
          </a:prstGeom>
        </p:spPr>
      </p:pic>
      <p:sp>
        <p:nvSpPr>
          <p:cNvPr id="5" name="Text 2"/>
          <p:cNvSpPr/>
          <p:nvPr/>
        </p:nvSpPr>
        <p:spPr>
          <a:xfrm>
            <a:off x="678657" y="497682"/>
            <a:ext cx="7786688" cy="1131094"/>
          </a:xfrm>
          <a:prstGeom prst="rect">
            <a:avLst/>
          </a:prstGeom>
          <a:noFill/>
          <a:ln/>
        </p:spPr>
        <p:txBody>
          <a:bodyPr wrap="square" rtlCol="0" anchor="t"/>
          <a:lstStyle/>
          <a:p>
            <a:pPr>
              <a:lnSpc>
                <a:spcPts val="4453"/>
              </a:lnSpc>
            </a:pPr>
            <a:r>
              <a:rPr lang="en-US" sz="3562" dirty="0">
                <a:solidFill>
                  <a:srgbClr val="F2F2F3"/>
                </a:solidFill>
                <a:latin typeface="Poppins" pitchFamily="34" charset="0"/>
                <a:ea typeface="Poppins" pitchFamily="34" charset="-122"/>
                <a:cs typeface="Poppins" pitchFamily="34" charset="-120"/>
              </a:rPr>
              <a:t>Supervised Learning with Neural Networks</a:t>
            </a:r>
            <a:endParaRPr lang="en-US" sz="3562" dirty="0"/>
          </a:p>
        </p:txBody>
      </p:sp>
      <p:pic>
        <p:nvPicPr>
          <p:cNvPr id="6" name="Image 1" descr="preencoded.png"/>
          <p:cNvPicPr>
            <a:picLocks noChangeAspect="1"/>
          </p:cNvPicPr>
          <p:nvPr/>
        </p:nvPicPr>
        <p:blipFill>
          <a:blip r:embed="rId4"/>
          <a:stretch>
            <a:fillRect/>
          </a:stretch>
        </p:blipFill>
        <p:spPr>
          <a:xfrm>
            <a:off x="678657" y="1900238"/>
            <a:ext cx="904875" cy="1447800"/>
          </a:xfrm>
          <a:prstGeom prst="rect">
            <a:avLst/>
          </a:prstGeom>
        </p:spPr>
      </p:pic>
      <p:sp>
        <p:nvSpPr>
          <p:cNvPr id="7" name="Text 3"/>
          <p:cNvSpPr/>
          <p:nvPr/>
        </p:nvSpPr>
        <p:spPr>
          <a:xfrm>
            <a:off x="1854994" y="2081213"/>
            <a:ext cx="2262188" cy="282773"/>
          </a:xfrm>
          <a:prstGeom prst="rect">
            <a:avLst/>
          </a:prstGeom>
          <a:noFill/>
          <a:ln/>
        </p:spPr>
        <p:txBody>
          <a:bodyPr wrap="none" rtlCol="0" anchor="t"/>
          <a:lstStyle/>
          <a:p>
            <a:pPr>
              <a:lnSpc>
                <a:spcPts val="2227"/>
              </a:lnSpc>
            </a:pPr>
            <a:r>
              <a:rPr lang="en-US" sz="1782" dirty="0">
                <a:solidFill>
                  <a:srgbClr val="E5E0DF"/>
                </a:solidFill>
                <a:latin typeface="Poppins" pitchFamily="34" charset="0"/>
                <a:ea typeface="Poppins" pitchFamily="34" charset="-122"/>
                <a:cs typeface="Poppins" pitchFamily="34" charset="-120"/>
              </a:rPr>
              <a:t>Input Data</a:t>
            </a:r>
            <a:endParaRPr lang="en-US" sz="1782" dirty="0"/>
          </a:p>
        </p:txBody>
      </p:sp>
      <p:sp>
        <p:nvSpPr>
          <p:cNvPr id="8" name="Text 4"/>
          <p:cNvSpPr/>
          <p:nvPr/>
        </p:nvSpPr>
        <p:spPr>
          <a:xfrm>
            <a:off x="1854994" y="2472532"/>
            <a:ext cx="6610350" cy="542925"/>
          </a:xfrm>
          <a:prstGeom prst="rect">
            <a:avLst/>
          </a:prstGeom>
          <a:noFill/>
          <a:ln/>
        </p:spPr>
        <p:txBody>
          <a:bodyPr wrap="square" rtlCol="0" anchor="t"/>
          <a:lstStyle/>
          <a:p>
            <a:pPr>
              <a:lnSpc>
                <a:spcPts val="2137"/>
              </a:lnSpc>
            </a:pPr>
            <a:r>
              <a:rPr lang="en-US" sz="1425" dirty="0">
                <a:solidFill>
                  <a:srgbClr val="E5E0DF"/>
                </a:solidFill>
                <a:latin typeface="Roboto" pitchFamily="34" charset="0"/>
                <a:ea typeface="Roboto" pitchFamily="34" charset="-122"/>
                <a:cs typeface="Roboto" pitchFamily="34" charset="-120"/>
              </a:rPr>
              <a:t>The first step in supervised learning is to provide the neural network with labeled input data, such as images with corresponding class labels.</a:t>
            </a:r>
            <a:endParaRPr lang="en-US" sz="1425" dirty="0"/>
          </a:p>
        </p:txBody>
      </p:sp>
      <p:pic>
        <p:nvPicPr>
          <p:cNvPr id="9" name="Image 2" descr="preencoded.png"/>
          <p:cNvPicPr>
            <a:picLocks noChangeAspect="1"/>
          </p:cNvPicPr>
          <p:nvPr/>
        </p:nvPicPr>
        <p:blipFill>
          <a:blip r:embed="rId5"/>
          <a:stretch>
            <a:fillRect/>
          </a:stretch>
        </p:blipFill>
        <p:spPr>
          <a:xfrm>
            <a:off x="678657" y="3348038"/>
            <a:ext cx="904875" cy="1447800"/>
          </a:xfrm>
          <a:prstGeom prst="rect">
            <a:avLst/>
          </a:prstGeom>
        </p:spPr>
      </p:pic>
      <p:sp>
        <p:nvSpPr>
          <p:cNvPr id="10" name="Text 5"/>
          <p:cNvSpPr/>
          <p:nvPr/>
        </p:nvSpPr>
        <p:spPr>
          <a:xfrm>
            <a:off x="1854994" y="3529013"/>
            <a:ext cx="2357537" cy="282773"/>
          </a:xfrm>
          <a:prstGeom prst="rect">
            <a:avLst/>
          </a:prstGeom>
          <a:noFill/>
          <a:ln/>
        </p:spPr>
        <p:txBody>
          <a:bodyPr wrap="none" rtlCol="0" anchor="t"/>
          <a:lstStyle/>
          <a:p>
            <a:pPr>
              <a:lnSpc>
                <a:spcPts val="2227"/>
              </a:lnSpc>
            </a:pPr>
            <a:r>
              <a:rPr lang="en-US" sz="1782" dirty="0">
                <a:solidFill>
                  <a:srgbClr val="E5E0DF"/>
                </a:solidFill>
                <a:latin typeface="Poppins" pitchFamily="34" charset="0"/>
                <a:ea typeface="Poppins" pitchFamily="34" charset="-122"/>
                <a:cs typeface="Poppins" pitchFamily="34" charset="-120"/>
              </a:rPr>
              <a:t>Forward Propagation</a:t>
            </a:r>
            <a:endParaRPr lang="en-US" sz="1782" dirty="0"/>
          </a:p>
        </p:txBody>
      </p:sp>
      <p:sp>
        <p:nvSpPr>
          <p:cNvPr id="11" name="Text 6"/>
          <p:cNvSpPr/>
          <p:nvPr/>
        </p:nvSpPr>
        <p:spPr>
          <a:xfrm>
            <a:off x="1854994" y="3920332"/>
            <a:ext cx="6610350" cy="542925"/>
          </a:xfrm>
          <a:prstGeom prst="rect">
            <a:avLst/>
          </a:prstGeom>
          <a:noFill/>
          <a:ln/>
        </p:spPr>
        <p:txBody>
          <a:bodyPr wrap="square" rtlCol="0" anchor="t"/>
          <a:lstStyle/>
          <a:p>
            <a:pPr>
              <a:lnSpc>
                <a:spcPts val="2137"/>
              </a:lnSpc>
            </a:pPr>
            <a:r>
              <a:rPr lang="en-US" sz="1425" dirty="0">
                <a:solidFill>
                  <a:srgbClr val="E5E0DF"/>
                </a:solidFill>
                <a:latin typeface="Roboto" pitchFamily="34" charset="0"/>
                <a:ea typeface="Roboto" pitchFamily="34" charset="-122"/>
                <a:cs typeface="Roboto" pitchFamily="34" charset="-120"/>
              </a:rPr>
              <a:t>The input data is then fed through the neural network, which makes predictions based on the current weights and biases of the network.</a:t>
            </a:r>
            <a:endParaRPr lang="en-US" sz="1425" dirty="0"/>
          </a:p>
        </p:txBody>
      </p:sp>
      <p:pic>
        <p:nvPicPr>
          <p:cNvPr id="12" name="Image 3" descr="preencoded.png"/>
          <p:cNvPicPr>
            <a:picLocks noChangeAspect="1"/>
          </p:cNvPicPr>
          <p:nvPr/>
        </p:nvPicPr>
        <p:blipFill>
          <a:blip r:embed="rId6"/>
          <a:stretch>
            <a:fillRect/>
          </a:stretch>
        </p:blipFill>
        <p:spPr>
          <a:xfrm>
            <a:off x="678657" y="4795837"/>
            <a:ext cx="904875" cy="1567657"/>
          </a:xfrm>
          <a:prstGeom prst="rect">
            <a:avLst/>
          </a:prstGeom>
        </p:spPr>
      </p:pic>
      <p:sp>
        <p:nvSpPr>
          <p:cNvPr id="13" name="Text 7"/>
          <p:cNvSpPr/>
          <p:nvPr/>
        </p:nvSpPr>
        <p:spPr>
          <a:xfrm>
            <a:off x="1854994" y="4976813"/>
            <a:ext cx="2262188" cy="282773"/>
          </a:xfrm>
          <a:prstGeom prst="rect">
            <a:avLst/>
          </a:prstGeom>
          <a:noFill/>
          <a:ln/>
        </p:spPr>
        <p:txBody>
          <a:bodyPr wrap="none" rtlCol="0" anchor="t"/>
          <a:lstStyle/>
          <a:p>
            <a:pPr>
              <a:lnSpc>
                <a:spcPts val="2227"/>
              </a:lnSpc>
            </a:pPr>
            <a:r>
              <a:rPr lang="en-US" sz="1782" dirty="0">
                <a:solidFill>
                  <a:srgbClr val="E5E0DF"/>
                </a:solidFill>
                <a:latin typeface="Poppins" pitchFamily="34" charset="0"/>
                <a:ea typeface="Poppins" pitchFamily="34" charset="-122"/>
                <a:cs typeface="Poppins" pitchFamily="34" charset="-120"/>
              </a:rPr>
              <a:t>Backpropagation</a:t>
            </a:r>
            <a:endParaRPr lang="en-US" sz="1782" dirty="0"/>
          </a:p>
        </p:txBody>
      </p:sp>
      <p:sp>
        <p:nvSpPr>
          <p:cNvPr id="14" name="Text 8"/>
          <p:cNvSpPr/>
          <p:nvPr/>
        </p:nvSpPr>
        <p:spPr>
          <a:xfrm>
            <a:off x="1854994" y="5368132"/>
            <a:ext cx="6610350" cy="814388"/>
          </a:xfrm>
          <a:prstGeom prst="rect">
            <a:avLst/>
          </a:prstGeom>
          <a:noFill/>
          <a:ln/>
        </p:spPr>
        <p:txBody>
          <a:bodyPr wrap="square" rtlCol="0" anchor="t"/>
          <a:lstStyle/>
          <a:p>
            <a:pPr>
              <a:lnSpc>
                <a:spcPts val="2137"/>
              </a:lnSpc>
            </a:pPr>
            <a:r>
              <a:rPr lang="en-US" sz="1425" dirty="0">
                <a:solidFill>
                  <a:srgbClr val="E5E0DF"/>
                </a:solidFill>
                <a:latin typeface="Roboto" pitchFamily="34" charset="0"/>
                <a:ea typeface="Roboto" pitchFamily="34" charset="-122"/>
                <a:cs typeface="Roboto" pitchFamily="34" charset="-120"/>
              </a:rPr>
              <a:t>The network's predictions are compared to the true labels, and the error is backpropagated through the network to update the weights and biases, enabling the network to learn and improve its performance.</a:t>
            </a:r>
            <a:endParaRPr lang="en-US" sz="1425" dirty="0"/>
          </a:p>
        </p:txBody>
      </p:sp>
      <p:pic>
        <p:nvPicPr>
          <p:cNvPr id="15" name="Picture 14">
            <a:extLst>
              <a:ext uri="{FF2B5EF4-FFF2-40B4-BE49-F238E27FC236}">
                <a16:creationId xmlns:a16="http://schemas.microsoft.com/office/drawing/2014/main" id="{ED1CC760-AF63-C1D3-D21D-9EB7C6CC74D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sp>
        <p:nvSpPr>
          <p:cNvPr id="4" name="Text 2"/>
          <p:cNvSpPr/>
          <p:nvPr/>
        </p:nvSpPr>
        <p:spPr>
          <a:xfrm>
            <a:off x="1698328" y="1163241"/>
            <a:ext cx="8795345" cy="1157288"/>
          </a:xfrm>
          <a:prstGeom prst="rect">
            <a:avLst/>
          </a:prstGeom>
          <a:noFill/>
          <a:ln/>
        </p:spPr>
        <p:txBody>
          <a:bodyPr wrap="squar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Unsupervised Learning with Neural Networks</a:t>
            </a:r>
            <a:endParaRPr lang="en-US" sz="3645" dirty="0"/>
          </a:p>
        </p:txBody>
      </p:sp>
      <p:pic>
        <p:nvPicPr>
          <p:cNvPr id="5" name="Image 0" descr="preencoded.png"/>
          <p:cNvPicPr>
            <a:picLocks noChangeAspect="1"/>
          </p:cNvPicPr>
          <p:nvPr/>
        </p:nvPicPr>
        <p:blipFill>
          <a:blip r:embed="rId3"/>
          <a:stretch>
            <a:fillRect/>
          </a:stretch>
        </p:blipFill>
        <p:spPr>
          <a:xfrm>
            <a:off x="1698328" y="2690813"/>
            <a:ext cx="462856" cy="462856"/>
          </a:xfrm>
          <a:prstGeom prst="rect">
            <a:avLst/>
          </a:prstGeom>
        </p:spPr>
      </p:pic>
      <p:sp>
        <p:nvSpPr>
          <p:cNvPr id="6" name="Text 3"/>
          <p:cNvSpPr/>
          <p:nvPr/>
        </p:nvSpPr>
        <p:spPr>
          <a:xfrm>
            <a:off x="1698328" y="3338810"/>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Clustering</a:t>
            </a:r>
            <a:endParaRPr lang="en-US" sz="1822" dirty="0"/>
          </a:p>
        </p:txBody>
      </p:sp>
      <p:sp>
        <p:nvSpPr>
          <p:cNvPr id="7" name="Text 4"/>
          <p:cNvSpPr/>
          <p:nvPr/>
        </p:nvSpPr>
        <p:spPr>
          <a:xfrm>
            <a:off x="1698328" y="3739157"/>
            <a:ext cx="2746573" cy="1388567"/>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Unsupervised neural networks can group similar data points together, revealing underlying patterns and structures without the need for labeled data.</a:t>
            </a:r>
            <a:endParaRPr lang="en-US" sz="1458" dirty="0"/>
          </a:p>
        </p:txBody>
      </p:sp>
      <p:pic>
        <p:nvPicPr>
          <p:cNvPr id="8" name="Image 1" descr="preencoded.png"/>
          <p:cNvPicPr>
            <a:picLocks noChangeAspect="1"/>
          </p:cNvPicPr>
          <p:nvPr/>
        </p:nvPicPr>
        <p:blipFill>
          <a:blip r:embed="rId4"/>
          <a:stretch>
            <a:fillRect/>
          </a:stretch>
        </p:blipFill>
        <p:spPr>
          <a:xfrm>
            <a:off x="4722615" y="2690813"/>
            <a:ext cx="462856" cy="462856"/>
          </a:xfrm>
          <a:prstGeom prst="rect">
            <a:avLst/>
          </a:prstGeom>
        </p:spPr>
      </p:pic>
      <p:sp>
        <p:nvSpPr>
          <p:cNvPr id="9" name="Text 5"/>
          <p:cNvSpPr/>
          <p:nvPr/>
        </p:nvSpPr>
        <p:spPr>
          <a:xfrm>
            <a:off x="4722614" y="3338810"/>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Anomaly Detection</a:t>
            </a:r>
            <a:endParaRPr lang="en-US" sz="1822" dirty="0"/>
          </a:p>
        </p:txBody>
      </p:sp>
      <p:sp>
        <p:nvSpPr>
          <p:cNvPr id="10" name="Text 6"/>
          <p:cNvSpPr/>
          <p:nvPr/>
        </p:nvSpPr>
        <p:spPr>
          <a:xfrm>
            <a:off x="4722614" y="3739158"/>
            <a:ext cx="2746673" cy="166628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Neural networks trained in an unsupervised manner can identify outliers or anomalies in data, which can be useful for tasks like fraud detection or system monitoring.</a:t>
            </a:r>
            <a:endParaRPr lang="en-US" sz="1458" dirty="0"/>
          </a:p>
        </p:txBody>
      </p:sp>
      <p:pic>
        <p:nvPicPr>
          <p:cNvPr id="11" name="Image 2" descr="preencoded.png"/>
          <p:cNvPicPr>
            <a:picLocks noChangeAspect="1"/>
          </p:cNvPicPr>
          <p:nvPr/>
        </p:nvPicPr>
        <p:blipFill>
          <a:blip r:embed="rId5"/>
          <a:stretch>
            <a:fillRect/>
          </a:stretch>
        </p:blipFill>
        <p:spPr>
          <a:xfrm>
            <a:off x="7747000" y="2690813"/>
            <a:ext cx="462856" cy="462856"/>
          </a:xfrm>
          <a:prstGeom prst="rect">
            <a:avLst/>
          </a:prstGeom>
        </p:spPr>
      </p:pic>
      <p:sp>
        <p:nvSpPr>
          <p:cNvPr id="12" name="Text 7"/>
          <p:cNvSpPr/>
          <p:nvPr/>
        </p:nvSpPr>
        <p:spPr>
          <a:xfrm>
            <a:off x="7747000" y="3338811"/>
            <a:ext cx="2746673" cy="578644"/>
          </a:xfrm>
          <a:prstGeom prst="rect">
            <a:avLst/>
          </a:prstGeom>
          <a:noFill/>
          <a:ln/>
        </p:spPr>
        <p:txBody>
          <a:bodyPr wrap="squar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Dimensionality Reduction</a:t>
            </a:r>
            <a:endParaRPr lang="en-US" sz="1822" dirty="0"/>
          </a:p>
        </p:txBody>
      </p:sp>
      <p:sp>
        <p:nvSpPr>
          <p:cNvPr id="13" name="Text 8"/>
          <p:cNvSpPr/>
          <p:nvPr/>
        </p:nvSpPr>
        <p:spPr>
          <a:xfrm>
            <a:off x="7747000" y="4028480"/>
            <a:ext cx="2746673" cy="166628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Unsupervised techniques like autoencoders can learn efficient representations of high-dimensional data, allowing for dimensionality reduction and visualization.</a:t>
            </a:r>
            <a:endParaRPr lang="en-US" sz="1458" dirty="0"/>
          </a:p>
        </p:txBody>
      </p:sp>
      <p:pic>
        <p:nvPicPr>
          <p:cNvPr id="14" name="Picture 13">
            <a:extLst>
              <a:ext uri="{FF2B5EF4-FFF2-40B4-BE49-F238E27FC236}">
                <a16:creationId xmlns:a16="http://schemas.microsoft.com/office/drawing/2014/main" id="{33BA7382-5199-13BF-F642-B5CE5AA481A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sp>
        <p:nvSpPr>
          <p:cNvPr id="4" name="Text 2"/>
          <p:cNvSpPr/>
          <p:nvPr/>
        </p:nvSpPr>
        <p:spPr>
          <a:xfrm>
            <a:off x="1698327" y="551161"/>
            <a:ext cx="6841927"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Applications of Deep Learning</a:t>
            </a:r>
            <a:endParaRPr lang="en-US" sz="3645" dirty="0"/>
          </a:p>
        </p:txBody>
      </p:sp>
      <p:sp>
        <p:nvSpPr>
          <p:cNvPr id="5" name="Shape 3"/>
          <p:cNvSpPr/>
          <p:nvPr/>
        </p:nvSpPr>
        <p:spPr>
          <a:xfrm>
            <a:off x="1698327" y="1500089"/>
            <a:ext cx="4305102" cy="2171898"/>
          </a:xfrm>
          <a:prstGeom prst="roundRect">
            <a:avLst>
              <a:gd name="adj" fmla="val 3836"/>
            </a:avLst>
          </a:prstGeom>
          <a:solidFill>
            <a:srgbClr val="3D3D42"/>
          </a:solidFill>
          <a:ln w="7620">
            <a:solidFill>
              <a:srgbClr val="56565B"/>
            </a:solidFill>
            <a:prstDash val="solid"/>
          </a:ln>
        </p:spPr>
        <p:txBody>
          <a:bodyPr/>
          <a:lstStyle/>
          <a:p>
            <a:endParaRPr lang="en-MY"/>
          </a:p>
        </p:txBody>
      </p:sp>
      <p:sp>
        <p:nvSpPr>
          <p:cNvPr id="6" name="Text 4"/>
          <p:cNvSpPr/>
          <p:nvPr/>
        </p:nvSpPr>
        <p:spPr>
          <a:xfrm>
            <a:off x="1889819" y="1691581"/>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Computer Vision</a:t>
            </a:r>
            <a:endParaRPr lang="en-US" sz="1822" dirty="0"/>
          </a:p>
        </p:txBody>
      </p:sp>
      <p:sp>
        <p:nvSpPr>
          <p:cNvPr id="7" name="Text 5"/>
          <p:cNvSpPr/>
          <p:nvPr/>
        </p:nvSpPr>
        <p:spPr>
          <a:xfrm>
            <a:off x="1889819" y="2091928"/>
            <a:ext cx="3922118" cy="1388567"/>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Deep learning excels at tasks like image recognition, object detection, and semantic segmentation, with widespread applications in fields like healthcare, autonomous vehicles, and security.</a:t>
            </a:r>
            <a:endParaRPr lang="en-US" sz="1458" dirty="0"/>
          </a:p>
        </p:txBody>
      </p:sp>
      <p:sp>
        <p:nvSpPr>
          <p:cNvPr id="8" name="Shape 6"/>
          <p:cNvSpPr/>
          <p:nvPr/>
        </p:nvSpPr>
        <p:spPr>
          <a:xfrm>
            <a:off x="6188571" y="1500089"/>
            <a:ext cx="4305102" cy="2171898"/>
          </a:xfrm>
          <a:prstGeom prst="roundRect">
            <a:avLst>
              <a:gd name="adj" fmla="val 3836"/>
            </a:avLst>
          </a:prstGeom>
          <a:solidFill>
            <a:srgbClr val="3D3D42"/>
          </a:solidFill>
          <a:ln w="7620">
            <a:solidFill>
              <a:srgbClr val="56565B"/>
            </a:solidFill>
            <a:prstDash val="solid"/>
          </a:ln>
        </p:spPr>
        <p:txBody>
          <a:bodyPr/>
          <a:lstStyle/>
          <a:p>
            <a:endParaRPr lang="en-MY"/>
          </a:p>
        </p:txBody>
      </p:sp>
      <p:sp>
        <p:nvSpPr>
          <p:cNvPr id="9" name="Text 7"/>
          <p:cNvSpPr/>
          <p:nvPr/>
        </p:nvSpPr>
        <p:spPr>
          <a:xfrm>
            <a:off x="6380064" y="1691581"/>
            <a:ext cx="3362623"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Natural Language Processing</a:t>
            </a:r>
            <a:endParaRPr lang="en-US" sz="1822" dirty="0"/>
          </a:p>
        </p:txBody>
      </p:sp>
      <p:sp>
        <p:nvSpPr>
          <p:cNvPr id="10" name="Text 8"/>
          <p:cNvSpPr/>
          <p:nvPr/>
        </p:nvSpPr>
        <p:spPr>
          <a:xfrm>
            <a:off x="6380064" y="2091928"/>
            <a:ext cx="3922118" cy="1388567"/>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Neural networks can be used for language understanding, translation, text generation, and conversational AI, powering applications such as chatbots, virtual assistants, and machine translation.</a:t>
            </a:r>
            <a:endParaRPr lang="en-US" sz="1458" dirty="0"/>
          </a:p>
        </p:txBody>
      </p:sp>
      <p:sp>
        <p:nvSpPr>
          <p:cNvPr id="11" name="Shape 9"/>
          <p:cNvSpPr/>
          <p:nvPr/>
        </p:nvSpPr>
        <p:spPr>
          <a:xfrm>
            <a:off x="1698327" y="3857129"/>
            <a:ext cx="4305102" cy="2449612"/>
          </a:xfrm>
          <a:prstGeom prst="roundRect">
            <a:avLst>
              <a:gd name="adj" fmla="val 3402"/>
            </a:avLst>
          </a:prstGeom>
          <a:solidFill>
            <a:srgbClr val="3D3D42"/>
          </a:solidFill>
          <a:ln w="7620">
            <a:solidFill>
              <a:srgbClr val="56565B"/>
            </a:solidFill>
            <a:prstDash val="solid"/>
          </a:ln>
        </p:spPr>
        <p:txBody>
          <a:bodyPr/>
          <a:lstStyle/>
          <a:p>
            <a:endParaRPr lang="en-MY"/>
          </a:p>
        </p:txBody>
      </p:sp>
      <p:sp>
        <p:nvSpPr>
          <p:cNvPr id="12" name="Text 10"/>
          <p:cNvSpPr/>
          <p:nvPr/>
        </p:nvSpPr>
        <p:spPr>
          <a:xfrm>
            <a:off x="1889819" y="4048621"/>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Time Series Analysis</a:t>
            </a:r>
            <a:endParaRPr lang="en-US" sz="1822" dirty="0"/>
          </a:p>
        </p:txBody>
      </p:sp>
      <p:sp>
        <p:nvSpPr>
          <p:cNvPr id="13" name="Text 11"/>
          <p:cNvSpPr/>
          <p:nvPr/>
        </p:nvSpPr>
        <p:spPr>
          <a:xfrm>
            <a:off x="1889819" y="4448969"/>
            <a:ext cx="3922118" cy="1110853"/>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Deep learning models can capture complex patterns in time-series data, enabling applications in areas like financial forecasting, predictive maintenance, and weather prediction.</a:t>
            </a:r>
            <a:endParaRPr lang="en-US" sz="1458" dirty="0"/>
          </a:p>
        </p:txBody>
      </p:sp>
      <p:sp>
        <p:nvSpPr>
          <p:cNvPr id="14" name="Shape 12"/>
          <p:cNvSpPr/>
          <p:nvPr/>
        </p:nvSpPr>
        <p:spPr>
          <a:xfrm>
            <a:off x="6188571" y="3857129"/>
            <a:ext cx="4305102" cy="2449612"/>
          </a:xfrm>
          <a:prstGeom prst="roundRect">
            <a:avLst>
              <a:gd name="adj" fmla="val 3402"/>
            </a:avLst>
          </a:prstGeom>
          <a:solidFill>
            <a:srgbClr val="3D3D42"/>
          </a:solidFill>
          <a:ln w="7620">
            <a:solidFill>
              <a:srgbClr val="56565B"/>
            </a:solidFill>
            <a:prstDash val="solid"/>
          </a:ln>
        </p:spPr>
        <p:txBody>
          <a:bodyPr/>
          <a:lstStyle/>
          <a:p>
            <a:endParaRPr lang="en-MY"/>
          </a:p>
        </p:txBody>
      </p:sp>
      <p:sp>
        <p:nvSpPr>
          <p:cNvPr id="15" name="Text 13"/>
          <p:cNvSpPr/>
          <p:nvPr/>
        </p:nvSpPr>
        <p:spPr>
          <a:xfrm>
            <a:off x="6380063" y="4048621"/>
            <a:ext cx="2314575" cy="289322"/>
          </a:xfrm>
          <a:prstGeom prst="rect">
            <a:avLst/>
          </a:prstGeom>
          <a:noFill/>
          <a:ln/>
        </p:spPr>
        <p:txBody>
          <a:bodyPr wrap="none" rtlCol="0" anchor="t"/>
          <a:lstStyle/>
          <a:p>
            <a:pPr>
              <a:lnSpc>
                <a:spcPts val="2278"/>
              </a:lnSpc>
            </a:pPr>
            <a:r>
              <a:rPr lang="en-US" sz="1822" dirty="0">
                <a:solidFill>
                  <a:srgbClr val="E5E0DF"/>
                </a:solidFill>
                <a:latin typeface="Poppins" pitchFamily="34" charset="0"/>
                <a:ea typeface="Poppins" pitchFamily="34" charset="-122"/>
                <a:cs typeface="Poppins" pitchFamily="34" charset="-120"/>
              </a:rPr>
              <a:t>Generative Models</a:t>
            </a:r>
            <a:endParaRPr lang="en-US" sz="1822" dirty="0"/>
          </a:p>
        </p:txBody>
      </p:sp>
      <p:sp>
        <p:nvSpPr>
          <p:cNvPr id="16" name="Text 14"/>
          <p:cNvSpPr/>
          <p:nvPr/>
        </p:nvSpPr>
        <p:spPr>
          <a:xfrm>
            <a:off x="6380064" y="4448969"/>
            <a:ext cx="3922118" cy="166628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Techniques like Generative Adversarial Networks (GANs) and Variational Autoencoders (VAEs) allow neural networks to generate new, realistic data, opening up possibilities in areas like creative content generation and synthetic data augmentation.</a:t>
            </a:r>
            <a:endParaRPr lang="en-US" sz="1458" dirty="0"/>
          </a:p>
        </p:txBody>
      </p:sp>
      <p:pic>
        <p:nvPicPr>
          <p:cNvPr id="17" name="Picture 16">
            <a:extLst>
              <a:ext uri="{FF2B5EF4-FFF2-40B4-BE49-F238E27FC236}">
                <a16:creationId xmlns:a16="http://schemas.microsoft.com/office/drawing/2014/main" id="{E0227BF8-0934-C068-5226-5282873D611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9191A"/>
          </a:solidFill>
          <a:ln/>
        </p:spPr>
        <p:txBody>
          <a:bodyPr/>
          <a:lstStyle/>
          <a:p>
            <a:endParaRPr lang="en-MY"/>
          </a:p>
        </p:txBody>
      </p:sp>
      <p:sp>
        <p:nvSpPr>
          <p:cNvPr id="3" name="Shape 1"/>
          <p:cNvSpPr/>
          <p:nvPr/>
        </p:nvSpPr>
        <p:spPr>
          <a:xfrm>
            <a:off x="0" y="0"/>
            <a:ext cx="12192000" cy="6858000"/>
          </a:xfrm>
          <a:prstGeom prst="rect">
            <a:avLst/>
          </a:prstGeom>
          <a:solidFill>
            <a:srgbClr val="050505"/>
          </a:solidFill>
          <a:ln/>
        </p:spPr>
        <p:txBody>
          <a:bodyPr/>
          <a:lstStyle/>
          <a:p>
            <a:endParaRPr lang="en-MY"/>
          </a:p>
        </p:txBody>
      </p:sp>
      <p:sp>
        <p:nvSpPr>
          <p:cNvPr id="4" name="Text 2"/>
          <p:cNvSpPr/>
          <p:nvPr/>
        </p:nvSpPr>
        <p:spPr>
          <a:xfrm>
            <a:off x="1698327" y="812404"/>
            <a:ext cx="6392962" cy="578644"/>
          </a:xfrm>
          <a:prstGeom prst="rect">
            <a:avLst/>
          </a:prstGeom>
          <a:noFill/>
          <a:ln/>
        </p:spPr>
        <p:txBody>
          <a:bodyPr wrap="none" rtlCol="0" anchor="t"/>
          <a:lstStyle/>
          <a:p>
            <a:pPr>
              <a:lnSpc>
                <a:spcPts val="4556"/>
              </a:lnSpc>
            </a:pPr>
            <a:r>
              <a:rPr lang="en-US" sz="3645" dirty="0">
                <a:solidFill>
                  <a:srgbClr val="F2F2F3"/>
                </a:solidFill>
                <a:latin typeface="Poppins" pitchFamily="34" charset="0"/>
                <a:ea typeface="Poppins" pitchFamily="34" charset="-122"/>
                <a:cs typeface="Poppins" pitchFamily="34" charset="-120"/>
              </a:rPr>
              <a:t>The Future of Deep Learning</a:t>
            </a:r>
            <a:endParaRPr lang="en-US" sz="3645" dirty="0"/>
          </a:p>
        </p:txBody>
      </p:sp>
      <p:sp>
        <p:nvSpPr>
          <p:cNvPr id="5" name="Shape 3"/>
          <p:cNvSpPr/>
          <p:nvPr/>
        </p:nvSpPr>
        <p:spPr>
          <a:xfrm>
            <a:off x="1698328" y="1761332"/>
            <a:ext cx="8795345" cy="4284266"/>
          </a:xfrm>
          <a:prstGeom prst="roundRect">
            <a:avLst>
              <a:gd name="adj" fmla="val 1945"/>
            </a:avLst>
          </a:prstGeom>
          <a:noFill/>
          <a:ln w="7620">
            <a:solidFill>
              <a:srgbClr val="FFFFFF">
                <a:alpha val="24000"/>
              </a:srgbClr>
            </a:solidFill>
            <a:prstDash val="solid"/>
          </a:ln>
        </p:spPr>
        <p:txBody>
          <a:bodyPr/>
          <a:lstStyle/>
          <a:p>
            <a:endParaRPr lang="en-MY"/>
          </a:p>
        </p:txBody>
      </p:sp>
      <p:sp>
        <p:nvSpPr>
          <p:cNvPr id="6" name="Shape 4"/>
          <p:cNvSpPr/>
          <p:nvPr/>
        </p:nvSpPr>
        <p:spPr>
          <a:xfrm>
            <a:off x="1704678" y="1767682"/>
            <a:ext cx="8782645" cy="1067892"/>
          </a:xfrm>
          <a:prstGeom prst="rect">
            <a:avLst/>
          </a:prstGeom>
          <a:solidFill>
            <a:srgbClr val="FFFFFF">
              <a:alpha val="4000"/>
            </a:srgbClr>
          </a:solidFill>
          <a:ln/>
        </p:spPr>
        <p:txBody>
          <a:bodyPr/>
          <a:lstStyle/>
          <a:p>
            <a:endParaRPr lang="en-MY"/>
          </a:p>
        </p:txBody>
      </p:sp>
      <p:sp>
        <p:nvSpPr>
          <p:cNvPr id="7" name="Text 5"/>
          <p:cNvSpPr/>
          <p:nvPr/>
        </p:nvSpPr>
        <p:spPr>
          <a:xfrm>
            <a:off x="1889819" y="1885057"/>
            <a:ext cx="4017863" cy="277713"/>
          </a:xfrm>
          <a:prstGeom prst="rect">
            <a:avLst/>
          </a:prstGeom>
          <a:noFill/>
          <a:ln/>
        </p:spPr>
        <p:txBody>
          <a:bodyPr wrap="non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Advances in Hardware</a:t>
            </a:r>
            <a:endParaRPr lang="en-US" sz="1458" dirty="0"/>
          </a:p>
        </p:txBody>
      </p:sp>
      <p:sp>
        <p:nvSpPr>
          <p:cNvPr id="8" name="Text 6"/>
          <p:cNvSpPr/>
          <p:nvPr/>
        </p:nvSpPr>
        <p:spPr>
          <a:xfrm>
            <a:off x="6284318" y="1885057"/>
            <a:ext cx="4017863"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Continued improvements in GPU and TPU hardware will enable more powerful and efficient deep learning models.</a:t>
            </a:r>
            <a:endParaRPr lang="en-US" sz="1458" dirty="0"/>
          </a:p>
        </p:txBody>
      </p:sp>
      <p:sp>
        <p:nvSpPr>
          <p:cNvPr id="9" name="Shape 7"/>
          <p:cNvSpPr/>
          <p:nvPr/>
        </p:nvSpPr>
        <p:spPr>
          <a:xfrm>
            <a:off x="1704678" y="2835572"/>
            <a:ext cx="8782645" cy="1067892"/>
          </a:xfrm>
          <a:prstGeom prst="rect">
            <a:avLst/>
          </a:prstGeom>
          <a:solidFill>
            <a:srgbClr val="000000">
              <a:alpha val="4000"/>
            </a:srgbClr>
          </a:solidFill>
          <a:ln/>
        </p:spPr>
        <p:txBody>
          <a:bodyPr/>
          <a:lstStyle/>
          <a:p>
            <a:endParaRPr lang="en-MY"/>
          </a:p>
        </p:txBody>
      </p:sp>
      <p:sp>
        <p:nvSpPr>
          <p:cNvPr id="10" name="Text 8"/>
          <p:cNvSpPr/>
          <p:nvPr/>
        </p:nvSpPr>
        <p:spPr>
          <a:xfrm>
            <a:off x="1889819" y="2952949"/>
            <a:ext cx="4017863" cy="277713"/>
          </a:xfrm>
          <a:prstGeom prst="rect">
            <a:avLst/>
          </a:prstGeom>
          <a:noFill/>
          <a:ln/>
        </p:spPr>
        <p:txBody>
          <a:bodyPr wrap="non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Explainable AI</a:t>
            </a:r>
            <a:endParaRPr lang="en-US" sz="1458" dirty="0"/>
          </a:p>
        </p:txBody>
      </p:sp>
      <p:sp>
        <p:nvSpPr>
          <p:cNvPr id="11" name="Text 9"/>
          <p:cNvSpPr/>
          <p:nvPr/>
        </p:nvSpPr>
        <p:spPr>
          <a:xfrm>
            <a:off x="6284318" y="2952948"/>
            <a:ext cx="4017863"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Techniques for making deep learning models more interpretable and transparent will improve trust and adoption.</a:t>
            </a:r>
            <a:endParaRPr lang="en-US" sz="1458" dirty="0"/>
          </a:p>
        </p:txBody>
      </p:sp>
      <p:sp>
        <p:nvSpPr>
          <p:cNvPr id="12" name="Shape 10"/>
          <p:cNvSpPr/>
          <p:nvPr/>
        </p:nvSpPr>
        <p:spPr>
          <a:xfrm>
            <a:off x="1704678" y="3903464"/>
            <a:ext cx="8782645" cy="1067892"/>
          </a:xfrm>
          <a:prstGeom prst="rect">
            <a:avLst/>
          </a:prstGeom>
          <a:solidFill>
            <a:srgbClr val="FFFFFF">
              <a:alpha val="4000"/>
            </a:srgbClr>
          </a:solidFill>
          <a:ln/>
        </p:spPr>
        <p:txBody>
          <a:bodyPr/>
          <a:lstStyle/>
          <a:p>
            <a:endParaRPr lang="en-MY"/>
          </a:p>
        </p:txBody>
      </p:sp>
      <p:sp>
        <p:nvSpPr>
          <p:cNvPr id="13" name="Text 11"/>
          <p:cNvSpPr/>
          <p:nvPr/>
        </p:nvSpPr>
        <p:spPr>
          <a:xfrm>
            <a:off x="1889819" y="4020840"/>
            <a:ext cx="4017863" cy="277713"/>
          </a:xfrm>
          <a:prstGeom prst="rect">
            <a:avLst/>
          </a:prstGeom>
          <a:noFill/>
          <a:ln/>
        </p:spPr>
        <p:txBody>
          <a:bodyPr wrap="non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Reinforcement Learning</a:t>
            </a:r>
            <a:endParaRPr lang="en-US" sz="1458" dirty="0"/>
          </a:p>
        </p:txBody>
      </p:sp>
      <p:sp>
        <p:nvSpPr>
          <p:cNvPr id="14" name="Text 12"/>
          <p:cNvSpPr/>
          <p:nvPr/>
        </p:nvSpPr>
        <p:spPr>
          <a:xfrm>
            <a:off x="6284318" y="4020840"/>
            <a:ext cx="4017863"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Combining deep learning with reinforcement learning will lead to more autonomous and adaptive systems.</a:t>
            </a:r>
            <a:endParaRPr lang="en-US" sz="1458" dirty="0"/>
          </a:p>
        </p:txBody>
      </p:sp>
      <p:sp>
        <p:nvSpPr>
          <p:cNvPr id="15" name="Shape 13"/>
          <p:cNvSpPr/>
          <p:nvPr/>
        </p:nvSpPr>
        <p:spPr>
          <a:xfrm>
            <a:off x="1704678" y="4971356"/>
            <a:ext cx="8782645" cy="1067892"/>
          </a:xfrm>
          <a:prstGeom prst="rect">
            <a:avLst/>
          </a:prstGeom>
          <a:solidFill>
            <a:srgbClr val="000000">
              <a:alpha val="4000"/>
            </a:srgbClr>
          </a:solidFill>
          <a:ln/>
        </p:spPr>
        <p:txBody>
          <a:bodyPr/>
          <a:lstStyle/>
          <a:p>
            <a:endParaRPr lang="en-MY"/>
          </a:p>
        </p:txBody>
      </p:sp>
      <p:sp>
        <p:nvSpPr>
          <p:cNvPr id="16" name="Text 14"/>
          <p:cNvSpPr/>
          <p:nvPr/>
        </p:nvSpPr>
        <p:spPr>
          <a:xfrm>
            <a:off x="1889819" y="5088732"/>
            <a:ext cx="4017863" cy="277713"/>
          </a:xfrm>
          <a:prstGeom prst="rect">
            <a:avLst/>
          </a:prstGeom>
          <a:noFill/>
          <a:ln/>
        </p:spPr>
        <p:txBody>
          <a:bodyPr wrap="non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Quantum Computing</a:t>
            </a:r>
            <a:endParaRPr lang="en-US" sz="1458" dirty="0"/>
          </a:p>
        </p:txBody>
      </p:sp>
      <p:sp>
        <p:nvSpPr>
          <p:cNvPr id="17" name="Text 15"/>
          <p:cNvSpPr/>
          <p:nvPr/>
        </p:nvSpPr>
        <p:spPr>
          <a:xfrm>
            <a:off x="6284318" y="5088732"/>
            <a:ext cx="4017863" cy="833140"/>
          </a:xfrm>
          <a:prstGeom prst="rect">
            <a:avLst/>
          </a:prstGeom>
          <a:noFill/>
          <a:ln/>
        </p:spPr>
        <p:txBody>
          <a:bodyPr wrap="square" rtlCol="0" anchor="t"/>
          <a:lstStyle/>
          <a:p>
            <a:pPr>
              <a:lnSpc>
                <a:spcPts val="2187"/>
              </a:lnSpc>
            </a:pPr>
            <a:r>
              <a:rPr lang="en-US" sz="1458" dirty="0">
                <a:solidFill>
                  <a:srgbClr val="E5E0DF"/>
                </a:solidFill>
                <a:latin typeface="Roboto" pitchFamily="34" charset="0"/>
                <a:ea typeface="Roboto" pitchFamily="34" charset="-122"/>
                <a:cs typeface="Roboto" pitchFamily="34" charset="-120"/>
              </a:rPr>
              <a:t>Breakthroughs in quantum computing have the potential to significantly accelerate deep learning algorithms.</a:t>
            </a:r>
            <a:endParaRPr lang="en-US" sz="1458" dirty="0"/>
          </a:p>
        </p:txBody>
      </p:sp>
      <p:pic>
        <p:nvPicPr>
          <p:cNvPr id="18" name="Picture 17">
            <a:extLst>
              <a:ext uri="{FF2B5EF4-FFF2-40B4-BE49-F238E27FC236}">
                <a16:creationId xmlns:a16="http://schemas.microsoft.com/office/drawing/2014/main" id="{5A6C4BA0-A5A4-9C81-B526-67C4CF23BEF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Basics of Deep Learning</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graphicFrame>
        <p:nvGraphicFramePr>
          <p:cNvPr id="4" name="Diagram 3">
            <a:extLst>
              <a:ext uri="{FF2B5EF4-FFF2-40B4-BE49-F238E27FC236}">
                <a16:creationId xmlns:a16="http://schemas.microsoft.com/office/drawing/2014/main" id="{400C645B-5545-F6AB-4BF4-1424CBC6CF63}"/>
              </a:ext>
            </a:extLst>
          </p:cNvPr>
          <p:cNvGraphicFramePr/>
          <p:nvPr>
            <p:extLst>
              <p:ext uri="{D42A27DB-BD31-4B8C-83A1-F6EECF244321}">
                <p14:modId xmlns:p14="http://schemas.microsoft.com/office/powerpoint/2010/main" val="2646177254"/>
              </p:ext>
            </p:extLst>
          </p:nvPr>
        </p:nvGraphicFramePr>
        <p:xfrm>
          <a:off x="1371600" y="124705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lowchart: Summing Junction 6">
            <a:extLst>
              <a:ext uri="{FF2B5EF4-FFF2-40B4-BE49-F238E27FC236}">
                <a16:creationId xmlns:a16="http://schemas.microsoft.com/office/drawing/2014/main" id="{E5A24278-E963-8ADA-349C-5B6F120D9271}"/>
              </a:ext>
            </a:extLst>
          </p:cNvPr>
          <p:cNvSpPr/>
          <p:nvPr/>
        </p:nvSpPr>
        <p:spPr>
          <a:xfrm>
            <a:off x="1143000" y="2286000"/>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9" name="Flowchart: Summing Junction 8">
            <a:extLst>
              <a:ext uri="{FF2B5EF4-FFF2-40B4-BE49-F238E27FC236}">
                <a16:creationId xmlns:a16="http://schemas.microsoft.com/office/drawing/2014/main" id="{26C13F7C-1478-1965-B5B5-B9018B1E3B00}"/>
              </a:ext>
            </a:extLst>
          </p:cNvPr>
          <p:cNvSpPr/>
          <p:nvPr/>
        </p:nvSpPr>
        <p:spPr>
          <a:xfrm>
            <a:off x="1169437" y="3215851"/>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0" name="Flowchart: Summing Junction 9">
            <a:extLst>
              <a:ext uri="{FF2B5EF4-FFF2-40B4-BE49-F238E27FC236}">
                <a16:creationId xmlns:a16="http://schemas.microsoft.com/office/drawing/2014/main" id="{9A409306-F1B1-4216-ACF0-BB2E3D6C6025}"/>
              </a:ext>
            </a:extLst>
          </p:cNvPr>
          <p:cNvSpPr/>
          <p:nvPr/>
        </p:nvSpPr>
        <p:spPr>
          <a:xfrm>
            <a:off x="1143000" y="4087790"/>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Tree>
    <p:extLst>
      <p:ext uri="{BB962C8B-B14F-4D97-AF65-F5344CB8AC3E}">
        <p14:creationId xmlns:p14="http://schemas.microsoft.com/office/powerpoint/2010/main" val="3858884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010303"/>
          </a:solidFill>
          <a:ln/>
        </p:spPr>
        <p:txBody>
          <a:bodyPr/>
          <a:lstStyle/>
          <a:p>
            <a:endParaRPr lang="en-MY"/>
          </a:p>
        </p:txBody>
      </p:sp>
      <p:sp>
        <p:nvSpPr>
          <p:cNvPr id="3" name="Shape 1"/>
          <p:cNvSpPr/>
          <p:nvPr/>
        </p:nvSpPr>
        <p:spPr>
          <a:xfrm>
            <a:off x="0" y="0"/>
            <a:ext cx="12192000" cy="6858000"/>
          </a:xfrm>
          <a:prstGeom prst="rect">
            <a:avLst/>
          </a:prstGeom>
          <a:solidFill>
            <a:srgbClr val="212121"/>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4572000" cy="6858000"/>
          </a:xfrm>
          <a:prstGeom prst="rect">
            <a:avLst/>
          </a:prstGeom>
        </p:spPr>
      </p:pic>
      <p:sp>
        <p:nvSpPr>
          <p:cNvPr id="5" name="Text 2"/>
          <p:cNvSpPr/>
          <p:nvPr/>
        </p:nvSpPr>
        <p:spPr>
          <a:xfrm>
            <a:off x="5266333" y="1392337"/>
            <a:ext cx="6231334" cy="1597025"/>
          </a:xfrm>
          <a:prstGeom prst="rect">
            <a:avLst/>
          </a:prstGeom>
          <a:noFill/>
          <a:ln/>
        </p:spPr>
        <p:txBody>
          <a:bodyPr wrap="square" rtlCol="0" anchor="t"/>
          <a:lstStyle/>
          <a:p>
            <a:pPr>
              <a:lnSpc>
                <a:spcPts val="6287"/>
              </a:lnSpc>
            </a:pPr>
            <a:r>
              <a:rPr lang="en-US" sz="5030" kern="0" spc="-151" dirty="0">
                <a:solidFill>
                  <a:srgbClr val="FFFFFF"/>
                </a:solidFill>
                <a:latin typeface="Roboto Mono" pitchFamily="34" charset="0"/>
                <a:ea typeface="Roboto Mono" pitchFamily="34" charset="-122"/>
                <a:cs typeface="Roboto Mono" pitchFamily="34" charset="-120"/>
              </a:rPr>
              <a:t>Multilayer Perceptron (MLP)</a:t>
            </a:r>
            <a:endParaRPr lang="en-US" sz="5030" dirty="0"/>
          </a:p>
        </p:txBody>
      </p:sp>
      <p:sp>
        <p:nvSpPr>
          <p:cNvPr id="6" name="Text 3"/>
          <p:cNvSpPr/>
          <p:nvPr/>
        </p:nvSpPr>
        <p:spPr>
          <a:xfrm>
            <a:off x="5266333" y="3267075"/>
            <a:ext cx="6231334" cy="1666280"/>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Multilayer Perceptron (MLP) is a type of artificial neural network that is widely used in machine learning and data analysis. It consists of multiple layers of interconnected nodes, each layer transforming the input data into a more abstract representation. This powerful architecture allows MLPs to learn complex non-linear relationships in data, making them a versatile tool for a variety of applications.</a:t>
            </a:r>
            <a:endParaRPr lang="en-US" sz="1458" dirty="0"/>
          </a:p>
        </p:txBody>
      </p:sp>
      <p:sp>
        <p:nvSpPr>
          <p:cNvPr id="8" name="Text 5"/>
          <p:cNvSpPr/>
          <p:nvPr/>
        </p:nvSpPr>
        <p:spPr>
          <a:xfrm>
            <a:off x="5361385" y="5262959"/>
            <a:ext cx="105966" cy="81260"/>
          </a:xfrm>
          <a:prstGeom prst="rect">
            <a:avLst/>
          </a:prstGeom>
          <a:noFill/>
          <a:ln/>
        </p:spPr>
        <p:txBody>
          <a:bodyPr wrap="none" rtlCol="0" anchor="t"/>
          <a:lstStyle/>
          <a:p>
            <a:pPr algn="ctr">
              <a:lnSpc>
                <a:spcPts val="640"/>
              </a:lnSpc>
            </a:pPr>
            <a:r>
              <a:rPr lang="en-US" sz="640" kern="0" spc="-14" dirty="0">
                <a:solidFill>
                  <a:srgbClr val="3C3838"/>
                </a:solidFill>
                <a:latin typeface="Roboto" pitchFamily="34" charset="0"/>
                <a:ea typeface="Roboto" pitchFamily="34" charset="-122"/>
                <a:cs typeface="Roboto" pitchFamily="34" charset="-120"/>
              </a:rPr>
              <a:t>NP</a:t>
            </a:r>
            <a:endParaRPr lang="en-US" sz="64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010303"/>
          </a:solidFill>
          <a:ln/>
        </p:spPr>
        <p:txBody>
          <a:bodyPr/>
          <a:lstStyle/>
          <a:p>
            <a:endParaRPr lang="en-MY"/>
          </a:p>
        </p:txBody>
      </p:sp>
      <p:sp>
        <p:nvSpPr>
          <p:cNvPr id="3" name="Shape 1"/>
          <p:cNvSpPr/>
          <p:nvPr/>
        </p:nvSpPr>
        <p:spPr>
          <a:xfrm>
            <a:off x="0" y="0"/>
            <a:ext cx="12192000" cy="6858000"/>
          </a:xfrm>
          <a:prstGeom prst="rect">
            <a:avLst/>
          </a:prstGeom>
          <a:solidFill>
            <a:srgbClr val="212121"/>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3048000" cy="6858000"/>
          </a:xfrm>
          <a:prstGeom prst="rect">
            <a:avLst/>
          </a:prstGeom>
        </p:spPr>
      </p:pic>
      <p:sp>
        <p:nvSpPr>
          <p:cNvPr id="5" name="Text 2"/>
          <p:cNvSpPr/>
          <p:nvPr/>
        </p:nvSpPr>
        <p:spPr>
          <a:xfrm>
            <a:off x="3742333" y="1182986"/>
            <a:ext cx="5013623" cy="578644"/>
          </a:xfrm>
          <a:prstGeom prst="rect">
            <a:avLst/>
          </a:prstGeom>
          <a:noFill/>
          <a:ln/>
        </p:spPr>
        <p:txBody>
          <a:bodyPr wrap="none" rtlCol="0" anchor="t"/>
          <a:lstStyle/>
          <a:p>
            <a:pPr>
              <a:lnSpc>
                <a:spcPts val="4556"/>
              </a:lnSpc>
            </a:pPr>
            <a:r>
              <a:rPr lang="en-US" sz="3645" kern="0" spc="-109" dirty="0">
                <a:solidFill>
                  <a:srgbClr val="FFFFFF"/>
                </a:solidFill>
                <a:latin typeface="Roboto Mono" pitchFamily="34" charset="0"/>
                <a:ea typeface="Roboto Mono" pitchFamily="34" charset="-122"/>
                <a:cs typeface="Roboto Mono" pitchFamily="34" charset="-120"/>
              </a:rPr>
              <a:t>Compiling the Model</a:t>
            </a:r>
            <a:endParaRPr lang="en-US" sz="3645" dirty="0"/>
          </a:p>
        </p:txBody>
      </p:sp>
      <p:sp>
        <p:nvSpPr>
          <p:cNvPr id="6" name="Shape 3"/>
          <p:cNvSpPr/>
          <p:nvPr/>
        </p:nvSpPr>
        <p:spPr>
          <a:xfrm>
            <a:off x="3742333" y="2247603"/>
            <a:ext cx="416619" cy="416619"/>
          </a:xfrm>
          <a:prstGeom prst="roundRect">
            <a:avLst>
              <a:gd name="adj" fmla="val 26667"/>
            </a:avLst>
          </a:prstGeom>
          <a:solidFill>
            <a:srgbClr val="0F0F0F"/>
          </a:solidFill>
          <a:ln/>
        </p:spPr>
        <p:txBody>
          <a:bodyPr/>
          <a:lstStyle/>
          <a:p>
            <a:endParaRPr lang="en-MY"/>
          </a:p>
        </p:txBody>
      </p:sp>
      <p:sp>
        <p:nvSpPr>
          <p:cNvPr id="7" name="Text 4"/>
          <p:cNvSpPr/>
          <p:nvPr/>
        </p:nvSpPr>
        <p:spPr>
          <a:xfrm>
            <a:off x="3871417" y="2282329"/>
            <a:ext cx="158353" cy="347068"/>
          </a:xfrm>
          <a:prstGeom prst="rect">
            <a:avLst/>
          </a:prstGeom>
          <a:noFill/>
          <a:ln/>
        </p:spPr>
        <p:txBody>
          <a:bodyPr wrap="none" rtlCol="0" anchor="t"/>
          <a:lstStyle/>
          <a:p>
            <a:pPr algn="ctr">
              <a:lnSpc>
                <a:spcPts val="2734"/>
              </a:lnSpc>
            </a:pPr>
            <a:r>
              <a:rPr lang="en-US" sz="2187" kern="0" spc="-66" dirty="0">
                <a:solidFill>
                  <a:srgbClr val="FFFFFF"/>
                </a:solidFill>
                <a:latin typeface="Roboto Mono" pitchFamily="34" charset="0"/>
                <a:ea typeface="Roboto Mono" pitchFamily="34" charset="-122"/>
                <a:cs typeface="Roboto Mono" pitchFamily="34" charset="-120"/>
              </a:rPr>
              <a:t>1</a:t>
            </a:r>
            <a:endParaRPr lang="en-US" sz="2187" dirty="0"/>
          </a:p>
        </p:txBody>
      </p:sp>
      <p:sp>
        <p:nvSpPr>
          <p:cNvPr id="8" name="Text 5"/>
          <p:cNvSpPr/>
          <p:nvPr/>
        </p:nvSpPr>
        <p:spPr>
          <a:xfrm>
            <a:off x="4344095" y="2247603"/>
            <a:ext cx="3183334" cy="578644"/>
          </a:xfrm>
          <a:prstGeom prst="rect">
            <a:avLst/>
          </a:prstGeom>
          <a:noFill/>
          <a:ln/>
        </p:spPr>
        <p:txBody>
          <a:bodyPr wrap="squar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Define the Model Architecture</a:t>
            </a:r>
            <a:endParaRPr lang="en-US" sz="1822" dirty="0"/>
          </a:p>
        </p:txBody>
      </p:sp>
      <p:sp>
        <p:nvSpPr>
          <p:cNvPr id="9" name="Text 6"/>
          <p:cNvSpPr/>
          <p:nvPr/>
        </p:nvSpPr>
        <p:spPr>
          <a:xfrm>
            <a:off x="4344095" y="2937272"/>
            <a:ext cx="3183334" cy="1388567"/>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first step in compiling an MLP model is to define the architecture, including the number of layers, the number of nodes in each layer, and the activation functions to be used.</a:t>
            </a:r>
            <a:endParaRPr lang="en-US" sz="1458" dirty="0"/>
          </a:p>
        </p:txBody>
      </p:sp>
      <p:sp>
        <p:nvSpPr>
          <p:cNvPr id="10" name="Shape 7"/>
          <p:cNvSpPr/>
          <p:nvPr/>
        </p:nvSpPr>
        <p:spPr>
          <a:xfrm>
            <a:off x="7712571" y="2247603"/>
            <a:ext cx="416619" cy="416619"/>
          </a:xfrm>
          <a:prstGeom prst="roundRect">
            <a:avLst>
              <a:gd name="adj" fmla="val 26667"/>
            </a:avLst>
          </a:prstGeom>
          <a:solidFill>
            <a:srgbClr val="0F0F0F"/>
          </a:solidFill>
          <a:ln/>
        </p:spPr>
        <p:txBody>
          <a:bodyPr/>
          <a:lstStyle/>
          <a:p>
            <a:endParaRPr lang="en-MY"/>
          </a:p>
        </p:txBody>
      </p:sp>
      <p:sp>
        <p:nvSpPr>
          <p:cNvPr id="11" name="Text 8"/>
          <p:cNvSpPr/>
          <p:nvPr/>
        </p:nvSpPr>
        <p:spPr>
          <a:xfrm>
            <a:off x="7841655" y="2282329"/>
            <a:ext cx="158353" cy="347068"/>
          </a:xfrm>
          <a:prstGeom prst="rect">
            <a:avLst/>
          </a:prstGeom>
          <a:noFill/>
          <a:ln/>
        </p:spPr>
        <p:txBody>
          <a:bodyPr wrap="none" rtlCol="0" anchor="t"/>
          <a:lstStyle/>
          <a:p>
            <a:pPr algn="ctr">
              <a:lnSpc>
                <a:spcPts val="2734"/>
              </a:lnSpc>
            </a:pPr>
            <a:r>
              <a:rPr lang="en-US" sz="2187" kern="0" spc="-66" dirty="0">
                <a:solidFill>
                  <a:srgbClr val="FFFFFF"/>
                </a:solidFill>
                <a:latin typeface="Roboto Mono" pitchFamily="34" charset="0"/>
                <a:ea typeface="Roboto Mono" pitchFamily="34" charset="-122"/>
                <a:cs typeface="Roboto Mono" pitchFamily="34" charset="-120"/>
              </a:rPr>
              <a:t>2</a:t>
            </a:r>
            <a:endParaRPr lang="en-US" sz="2187" dirty="0"/>
          </a:p>
        </p:txBody>
      </p:sp>
      <p:sp>
        <p:nvSpPr>
          <p:cNvPr id="12" name="Text 9"/>
          <p:cNvSpPr/>
          <p:nvPr/>
        </p:nvSpPr>
        <p:spPr>
          <a:xfrm>
            <a:off x="8314333" y="2247603"/>
            <a:ext cx="3183334" cy="578644"/>
          </a:xfrm>
          <a:prstGeom prst="rect">
            <a:avLst/>
          </a:prstGeom>
          <a:noFill/>
          <a:ln/>
        </p:spPr>
        <p:txBody>
          <a:bodyPr wrap="squar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Specify the Loss Function</a:t>
            </a:r>
            <a:endParaRPr lang="en-US" sz="1822" dirty="0"/>
          </a:p>
        </p:txBody>
      </p:sp>
      <p:sp>
        <p:nvSpPr>
          <p:cNvPr id="13" name="Text 10"/>
          <p:cNvSpPr/>
          <p:nvPr/>
        </p:nvSpPr>
        <p:spPr>
          <a:xfrm>
            <a:off x="8314333" y="2937272"/>
            <a:ext cx="3183334" cy="1388567"/>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loss function, which measures the difference between the model's predictions and the true labels, is a crucial component of the model compilation process.</a:t>
            </a:r>
            <a:endParaRPr lang="en-US" sz="1458" dirty="0"/>
          </a:p>
        </p:txBody>
      </p:sp>
      <p:sp>
        <p:nvSpPr>
          <p:cNvPr id="14" name="Shape 11"/>
          <p:cNvSpPr/>
          <p:nvPr/>
        </p:nvSpPr>
        <p:spPr>
          <a:xfrm>
            <a:off x="3742333" y="4719241"/>
            <a:ext cx="416619" cy="416619"/>
          </a:xfrm>
          <a:prstGeom prst="roundRect">
            <a:avLst>
              <a:gd name="adj" fmla="val 26667"/>
            </a:avLst>
          </a:prstGeom>
          <a:solidFill>
            <a:srgbClr val="0F0F0F"/>
          </a:solidFill>
          <a:ln/>
        </p:spPr>
        <p:txBody>
          <a:bodyPr/>
          <a:lstStyle/>
          <a:p>
            <a:endParaRPr lang="en-MY"/>
          </a:p>
        </p:txBody>
      </p:sp>
      <p:sp>
        <p:nvSpPr>
          <p:cNvPr id="15" name="Text 12"/>
          <p:cNvSpPr/>
          <p:nvPr/>
        </p:nvSpPr>
        <p:spPr>
          <a:xfrm>
            <a:off x="3871417" y="4753968"/>
            <a:ext cx="158353" cy="347068"/>
          </a:xfrm>
          <a:prstGeom prst="rect">
            <a:avLst/>
          </a:prstGeom>
          <a:noFill/>
          <a:ln/>
        </p:spPr>
        <p:txBody>
          <a:bodyPr wrap="none" rtlCol="0" anchor="t"/>
          <a:lstStyle/>
          <a:p>
            <a:pPr algn="ctr">
              <a:lnSpc>
                <a:spcPts val="2734"/>
              </a:lnSpc>
            </a:pPr>
            <a:r>
              <a:rPr lang="en-US" sz="2187" kern="0" spc="-66" dirty="0">
                <a:solidFill>
                  <a:srgbClr val="FFFFFF"/>
                </a:solidFill>
                <a:latin typeface="Roboto Mono" pitchFamily="34" charset="0"/>
                <a:ea typeface="Roboto Mono" pitchFamily="34" charset="-122"/>
                <a:cs typeface="Roboto Mono" pitchFamily="34" charset="-120"/>
              </a:rPr>
              <a:t>3</a:t>
            </a:r>
            <a:endParaRPr lang="en-US" sz="2187" dirty="0"/>
          </a:p>
        </p:txBody>
      </p:sp>
      <p:sp>
        <p:nvSpPr>
          <p:cNvPr id="16" name="Text 13"/>
          <p:cNvSpPr/>
          <p:nvPr/>
        </p:nvSpPr>
        <p:spPr>
          <a:xfrm>
            <a:off x="4344095" y="4719241"/>
            <a:ext cx="2506266"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Choose an Optimizer</a:t>
            </a:r>
            <a:endParaRPr lang="en-US" sz="1822" dirty="0"/>
          </a:p>
        </p:txBody>
      </p:sp>
      <p:sp>
        <p:nvSpPr>
          <p:cNvPr id="17" name="Text 14"/>
          <p:cNvSpPr/>
          <p:nvPr/>
        </p:nvSpPr>
        <p:spPr>
          <a:xfrm>
            <a:off x="4344094" y="5119588"/>
            <a:ext cx="7153573" cy="555427"/>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optimizer is responsible for updating the model's weights during the training process, with the goal of minimizing the loss function.</a:t>
            </a:r>
            <a:endParaRPr lang="en-US" sz="1458"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chemeClr val="tx1"/>
          </a:solidFill>
          <a:ln/>
        </p:spPr>
        <p:txBody>
          <a:bodyPr/>
          <a:lstStyle/>
          <a:p>
            <a:pPr defTabSz="761970" eaLnBrk="1" fontAlgn="auto" hangingPunct="1">
              <a:spcBef>
                <a:spcPts val="0"/>
              </a:spcBef>
              <a:spcAft>
                <a:spcPts val="0"/>
              </a:spcAft>
            </a:pPr>
            <a:endParaRPr lang="en-MY" sz="1500">
              <a:solidFill>
                <a:schemeClr val="bg1"/>
              </a:solidFill>
              <a:latin typeface="Calibri" panose="020F0502020204030204"/>
              <a:cs typeface="+mn-cs"/>
            </a:endParaRPr>
          </a:p>
        </p:txBody>
      </p:sp>
      <p:sp>
        <p:nvSpPr>
          <p:cNvPr id="4" name="Text 2"/>
          <p:cNvSpPr/>
          <p:nvPr/>
        </p:nvSpPr>
        <p:spPr>
          <a:xfrm>
            <a:off x="2098081" y="1377454"/>
            <a:ext cx="4208264" cy="525958"/>
          </a:xfrm>
          <a:prstGeom prst="rect">
            <a:avLst/>
          </a:prstGeom>
          <a:noFill/>
          <a:ln/>
        </p:spPr>
        <p:txBody>
          <a:bodyPr wrap="none" rtlCol="0" anchor="t"/>
          <a:lstStyle/>
          <a:p>
            <a:pPr defTabSz="761970" eaLnBrk="1" fontAlgn="auto" hangingPunct="1">
              <a:lnSpc>
                <a:spcPts val="4142"/>
              </a:lnSpc>
              <a:spcBef>
                <a:spcPts val="0"/>
              </a:spcBef>
              <a:spcAft>
                <a:spcPts val="0"/>
              </a:spcAft>
            </a:pPr>
            <a:r>
              <a:rPr lang="en-US" sz="3313" b="1" kern="0" spc="-33" dirty="0">
                <a:solidFill>
                  <a:schemeClr val="bg1"/>
                </a:solidFill>
                <a:latin typeface="Montserrat" pitchFamily="34" charset="0"/>
                <a:ea typeface="Montserrat" pitchFamily="34" charset="-122"/>
                <a:cs typeface="Montserrat" pitchFamily="34" charset="-120"/>
              </a:rPr>
              <a:t>Preparing the Data</a:t>
            </a:r>
            <a:endParaRPr lang="en-US" sz="3313" dirty="0">
              <a:solidFill>
                <a:schemeClr val="bg1"/>
              </a:solidFill>
              <a:latin typeface="Calibri" panose="020F0502020204030204"/>
              <a:cs typeface="+mn-cs"/>
            </a:endParaRPr>
          </a:p>
        </p:txBody>
      </p:sp>
      <p:sp>
        <p:nvSpPr>
          <p:cNvPr id="5" name="Text 3"/>
          <p:cNvSpPr/>
          <p:nvPr/>
        </p:nvSpPr>
        <p:spPr>
          <a:xfrm>
            <a:off x="2098080" y="2366269"/>
            <a:ext cx="2104132" cy="263029"/>
          </a:xfrm>
          <a:prstGeom prst="rect">
            <a:avLst/>
          </a:prstGeom>
          <a:noFill/>
          <a:ln/>
        </p:spPr>
        <p:txBody>
          <a:bodyPr wrap="none" rtlCol="0" anchor="t"/>
          <a:lstStyle/>
          <a:p>
            <a:pPr defTabSz="761970" eaLnBrk="1" fontAlgn="auto" hangingPunct="1">
              <a:lnSpc>
                <a:spcPts val="2071"/>
              </a:lnSpc>
              <a:spcBef>
                <a:spcPts val="0"/>
              </a:spcBef>
              <a:spcAft>
                <a:spcPts val="0"/>
              </a:spcAft>
            </a:pPr>
            <a:r>
              <a:rPr lang="en-US" sz="1657" b="1" kern="0" spc="-17" dirty="0">
                <a:solidFill>
                  <a:schemeClr val="bg1"/>
                </a:solidFill>
                <a:latin typeface="Montserrat" pitchFamily="34" charset="0"/>
                <a:ea typeface="Montserrat" pitchFamily="34" charset="-122"/>
                <a:cs typeface="Montserrat" pitchFamily="34" charset="-120"/>
              </a:rPr>
              <a:t>Data Cleaning</a:t>
            </a:r>
            <a:endParaRPr lang="en-US" sz="1657" dirty="0">
              <a:solidFill>
                <a:schemeClr val="bg1"/>
              </a:solidFill>
              <a:latin typeface="Calibri" panose="020F0502020204030204"/>
              <a:cs typeface="+mn-cs"/>
            </a:endParaRPr>
          </a:p>
        </p:txBody>
      </p:sp>
      <p:sp>
        <p:nvSpPr>
          <p:cNvPr id="6" name="Text 4"/>
          <p:cNvSpPr/>
          <p:nvPr/>
        </p:nvSpPr>
        <p:spPr>
          <a:xfrm>
            <a:off x="2098080" y="2814440"/>
            <a:ext cx="2363788" cy="2499419"/>
          </a:xfrm>
          <a:prstGeom prst="rect">
            <a:avLst/>
          </a:prstGeom>
          <a:noFill/>
          <a:ln/>
        </p:spPr>
        <p:txBody>
          <a:bodyPr wrap="square" rtlCol="0" anchor="t"/>
          <a:lstStyle/>
          <a:p>
            <a:pPr defTabSz="761970" eaLnBrk="1" fontAlgn="auto" hangingPunct="1">
              <a:lnSpc>
                <a:spcPts val="2187"/>
              </a:lnSpc>
              <a:spcBef>
                <a:spcPts val="0"/>
              </a:spcBef>
              <a:spcAft>
                <a:spcPts val="0"/>
              </a:spcAft>
            </a:pPr>
            <a:r>
              <a:rPr lang="en-US" sz="1458" dirty="0">
                <a:solidFill>
                  <a:schemeClr val="bg1"/>
                </a:solidFill>
                <a:latin typeface="Source Sans Pro" pitchFamily="34" charset="0"/>
                <a:ea typeface="Source Sans Pro" pitchFamily="34" charset="-122"/>
                <a:cs typeface="Source Sans Pro" pitchFamily="34" charset="-120"/>
              </a:rPr>
              <a:t>The first step in preparing the data for an MLP model is to clean and preprocess the input data. This may involve handling missing values, removing outliers, and encoding categorical variables into a format that the model can understand.</a:t>
            </a:r>
            <a:endParaRPr lang="en-US" sz="1458" dirty="0">
              <a:solidFill>
                <a:schemeClr val="bg1"/>
              </a:solidFill>
              <a:latin typeface="Calibri" panose="020F0502020204030204"/>
              <a:cs typeface="+mn-cs"/>
            </a:endParaRPr>
          </a:p>
        </p:txBody>
      </p:sp>
      <p:sp>
        <p:nvSpPr>
          <p:cNvPr id="7" name="Text 5"/>
          <p:cNvSpPr/>
          <p:nvPr/>
        </p:nvSpPr>
        <p:spPr>
          <a:xfrm>
            <a:off x="4919861" y="2366269"/>
            <a:ext cx="2223988" cy="263029"/>
          </a:xfrm>
          <a:prstGeom prst="rect">
            <a:avLst/>
          </a:prstGeom>
          <a:noFill/>
          <a:ln/>
        </p:spPr>
        <p:txBody>
          <a:bodyPr wrap="none" rtlCol="0" anchor="t"/>
          <a:lstStyle/>
          <a:p>
            <a:pPr defTabSz="761970" eaLnBrk="1" fontAlgn="auto" hangingPunct="1">
              <a:lnSpc>
                <a:spcPts val="2071"/>
              </a:lnSpc>
              <a:spcBef>
                <a:spcPts val="0"/>
              </a:spcBef>
              <a:spcAft>
                <a:spcPts val="0"/>
              </a:spcAft>
            </a:pPr>
            <a:r>
              <a:rPr lang="en-US" sz="1657" b="1" kern="0" spc="-17" dirty="0">
                <a:solidFill>
                  <a:schemeClr val="bg1"/>
                </a:solidFill>
                <a:latin typeface="Montserrat" pitchFamily="34" charset="0"/>
                <a:ea typeface="Montserrat" pitchFamily="34" charset="-122"/>
                <a:cs typeface="Montserrat" pitchFamily="34" charset="-120"/>
              </a:rPr>
              <a:t>Feature Engineering</a:t>
            </a:r>
            <a:endParaRPr lang="en-US" sz="1657" dirty="0">
              <a:solidFill>
                <a:schemeClr val="bg1"/>
              </a:solidFill>
              <a:latin typeface="Calibri" panose="020F0502020204030204"/>
              <a:cs typeface="+mn-cs"/>
            </a:endParaRPr>
          </a:p>
        </p:txBody>
      </p:sp>
      <p:sp>
        <p:nvSpPr>
          <p:cNvPr id="8" name="Text 6"/>
          <p:cNvSpPr/>
          <p:nvPr/>
        </p:nvSpPr>
        <p:spPr>
          <a:xfrm>
            <a:off x="4919861" y="2814440"/>
            <a:ext cx="2363788" cy="2499419"/>
          </a:xfrm>
          <a:prstGeom prst="rect">
            <a:avLst/>
          </a:prstGeom>
          <a:noFill/>
          <a:ln/>
        </p:spPr>
        <p:txBody>
          <a:bodyPr wrap="square" rtlCol="0" anchor="t"/>
          <a:lstStyle/>
          <a:p>
            <a:pPr defTabSz="761970" eaLnBrk="1" fontAlgn="auto" hangingPunct="1">
              <a:lnSpc>
                <a:spcPts val="2187"/>
              </a:lnSpc>
              <a:spcBef>
                <a:spcPts val="0"/>
              </a:spcBef>
              <a:spcAft>
                <a:spcPts val="0"/>
              </a:spcAft>
            </a:pPr>
            <a:r>
              <a:rPr lang="en-US" sz="1458" dirty="0">
                <a:solidFill>
                  <a:schemeClr val="bg1"/>
                </a:solidFill>
                <a:latin typeface="Source Sans Pro" pitchFamily="34" charset="0"/>
                <a:ea typeface="Source Sans Pro" pitchFamily="34" charset="-122"/>
                <a:cs typeface="Source Sans Pro" pitchFamily="34" charset="-120"/>
              </a:rPr>
              <a:t>Feature engineering is the process of creating new, more informative features from the raw input data. This can help the model better capture the underlying patterns and relationships in the data, leading to improved performance.</a:t>
            </a:r>
            <a:endParaRPr lang="en-US" sz="1458" dirty="0">
              <a:solidFill>
                <a:schemeClr val="bg1"/>
              </a:solidFill>
              <a:latin typeface="Calibri" panose="020F0502020204030204"/>
              <a:cs typeface="+mn-cs"/>
            </a:endParaRPr>
          </a:p>
        </p:txBody>
      </p:sp>
      <p:sp>
        <p:nvSpPr>
          <p:cNvPr id="9" name="Text 7"/>
          <p:cNvSpPr/>
          <p:nvPr/>
        </p:nvSpPr>
        <p:spPr>
          <a:xfrm>
            <a:off x="7741642" y="2366269"/>
            <a:ext cx="2104132" cy="263029"/>
          </a:xfrm>
          <a:prstGeom prst="rect">
            <a:avLst/>
          </a:prstGeom>
          <a:noFill/>
          <a:ln/>
        </p:spPr>
        <p:txBody>
          <a:bodyPr wrap="none" rtlCol="0" anchor="t"/>
          <a:lstStyle/>
          <a:p>
            <a:pPr defTabSz="761970" eaLnBrk="1" fontAlgn="auto" hangingPunct="1">
              <a:lnSpc>
                <a:spcPts val="2071"/>
              </a:lnSpc>
              <a:spcBef>
                <a:spcPts val="0"/>
              </a:spcBef>
              <a:spcAft>
                <a:spcPts val="0"/>
              </a:spcAft>
            </a:pPr>
            <a:r>
              <a:rPr lang="en-US" sz="1657" b="1" kern="0" spc="-17" dirty="0">
                <a:solidFill>
                  <a:schemeClr val="bg1"/>
                </a:solidFill>
                <a:latin typeface="Montserrat" pitchFamily="34" charset="0"/>
                <a:ea typeface="Montserrat" pitchFamily="34" charset="-122"/>
                <a:cs typeface="Montserrat" pitchFamily="34" charset="-120"/>
              </a:rPr>
              <a:t>Data Normalization</a:t>
            </a:r>
            <a:endParaRPr lang="en-US" sz="1657" dirty="0">
              <a:solidFill>
                <a:schemeClr val="bg1"/>
              </a:solidFill>
              <a:latin typeface="Calibri" panose="020F0502020204030204"/>
              <a:cs typeface="+mn-cs"/>
            </a:endParaRPr>
          </a:p>
        </p:txBody>
      </p:sp>
      <p:sp>
        <p:nvSpPr>
          <p:cNvPr id="10" name="Text 8"/>
          <p:cNvSpPr/>
          <p:nvPr/>
        </p:nvSpPr>
        <p:spPr>
          <a:xfrm>
            <a:off x="7741643" y="2814439"/>
            <a:ext cx="2363788" cy="1943993"/>
          </a:xfrm>
          <a:prstGeom prst="rect">
            <a:avLst/>
          </a:prstGeom>
          <a:noFill/>
          <a:ln/>
        </p:spPr>
        <p:txBody>
          <a:bodyPr wrap="square" rtlCol="0" anchor="t"/>
          <a:lstStyle/>
          <a:p>
            <a:pPr defTabSz="761970" eaLnBrk="1" fontAlgn="auto" hangingPunct="1">
              <a:lnSpc>
                <a:spcPts val="2187"/>
              </a:lnSpc>
              <a:spcBef>
                <a:spcPts val="0"/>
              </a:spcBef>
              <a:spcAft>
                <a:spcPts val="0"/>
              </a:spcAft>
            </a:pPr>
            <a:r>
              <a:rPr lang="en-US" sz="1458" dirty="0">
                <a:solidFill>
                  <a:schemeClr val="bg1"/>
                </a:solidFill>
                <a:latin typeface="Source Sans Pro" pitchFamily="34" charset="0"/>
                <a:ea typeface="Source Sans Pro" pitchFamily="34" charset="-122"/>
                <a:cs typeface="Source Sans Pro" pitchFamily="34" charset="-120"/>
              </a:rPr>
              <a:t>Normalizing the input data is an important step to ensure that all features are on a similar scale. This can help the model converge more quickly and improve its overall performance.</a:t>
            </a:r>
            <a:endParaRPr lang="en-US" sz="1458" dirty="0">
              <a:solidFill>
                <a:schemeClr val="bg1"/>
              </a:solidFill>
              <a:latin typeface="Calibri" panose="020F0502020204030204"/>
              <a:cs typeface="+mn-cs"/>
            </a:endParaRPr>
          </a:p>
        </p:txBody>
      </p:sp>
    </p:spTree>
    <p:extLst>
      <p:ext uri="{BB962C8B-B14F-4D97-AF65-F5344CB8AC3E}">
        <p14:creationId xmlns:p14="http://schemas.microsoft.com/office/powerpoint/2010/main" val="16306957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DEDED"/>
          </a:solidFill>
          <a:ln/>
        </p:spPr>
        <p:txBody>
          <a:bodyPr/>
          <a:lstStyle/>
          <a:p>
            <a:pPr defTabSz="761970" eaLnBrk="1" fontAlgn="auto" hangingPunct="1">
              <a:spcBef>
                <a:spcPts val="0"/>
              </a:spcBef>
              <a:spcAft>
                <a:spcPts val="0"/>
              </a:spcAft>
            </a:pPr>
            <a:endParaRPr lang="en-MY" sz="1500">
              <a:solidFill>
                <a:schemeClr val="bg1"/>
              </a:solidFill>
              <a:latin typeface="Calibri" panose="020F0502020204030204"/>
              <a:cs typeface="+mn-cs"/>
            </a:endParaRPr>
          </a:p>
        </p:txBody>
      </p:sp>
      <p:sp>
        <p:nvSpPr>
          <p:cNvPr id="3" name="Shape 1"/>
          <p:cNvSpPr/>
          <p:nvPr/>
        </p:nvSpPr>
        <p:spPr>
          <a:xfrm>
            <a:off x="0" y="0"/>
            <a:ext cx="12192000" cy="6858000"/>
          </a:xfrm>
          <a:prstGeom prst="rect">
            <a:avLst/>
          </a:prstGeom>
          <a:solidFill>
            <a:schemeClr val="tx1"/>
          </a:solidFill>
          <a:ln/>
        </p:spPr>
        <p:txBody>
          <a:bodyPr/>
          <a:lstStyle/>
          <a:p>
            <a:pPr defTabSz="761970" eaLnBrk="1" fontAlgn="auto" hangingPunct="1">
              <a:spcBef>
                <a:spcPts val="0"/>
              </a:spcBef>
              <a:spcAft>
                <a:spcPts val="0"/>
              </a:spcAft>
            </a:pPr>
            <a:endParaRPr lang="en-MY" sz="1500">
              <a:solidFill>
                <a:schemeClr val="bg1"/>
              </a:solidFill>
              <a:latin typeface="Calibri" panose="020F0502020204030204"/>
              <a:cs typeface="+mn-cs"/>
            </a:endParaRPr>
          </a:p>
        </p:txBody>
      </p:sp>
      <p:sp>
        <p:nvSpPr>
          <p:cNvPr id="4" name="Text 2"/>
          <p:cNvSpPr/>
          <p:nvPr/>
        </p:nvSpPr>
        <p:spPr>
          <a:xfrm>
            <a:off x="2964954" y="399653"/>
            <a:ext cx="3295848" cy="411957"/>
          </a:xfrm>
          <a:prstGeom prst="rect">
            <a:avLst/>
          </a:prstGeom>
          <a:noFill/>
          <a:ln/>
        </p:spPr>
        <p:txBody>
          <a:bodyPr wrap="none" rtlCol="0" anchor="t"/>
          <a:lstStyle/>
          <a:p>
            <a:pPr defTabSz="761970" eaLnBrk="1" fontAlgn="auto" hangingPunct="1">
              <a:lnSpc>
                <a:spcPts val="3244"/>
              </a:lnSpc>
              <a:spcBef>
                <a:spcPts val="0"/>
              </a:spcBef>
              <a:spcAft>
                <a:spcPts val="0"/>
              </a:spcAft>
            </a:pPr>
            <a:r>
              <a:rPr lang="en-US" sz="2595" b="1" kern="0" spc="-26" dirty="0">
                <a:solidFill>
                  <a:schemeClr val="bg1"/>
                </a:solidFill>
                <a:latin typeface="Montserrat" pitchFamily="34" charset="0"/>
                <a:ea typeface="Montserrat" pitchFamily="34" charset="-122"/>
                <a:cs typeface="Montserrat" pitchFamily="34" charset="-120"/>
              </a:rPr>
              <a:t>Preparing the Data</a:t>
            </a:r>
            <a:endParaRPr lang="en-US" sz="2595" dirty="0">
              <a:solidFill>
                <a:schemeClr val="bg1"/>
              </a:solidFill>
              <a:latin typeface="Calibri" panose="020F0502020204030204"/>
              <a:cs typeface="+mn-cs"/>
            </a:endParaRPr>
          </a:p>
        </p:txBody>
      </p:sp>
      <p:sp>
        <p:nvSpPr>
          <p:cNvPr id="5" name="Text 3"/>
          <p:cNvSpPr/>
          <p:nvPr/>
        </p:nvSpPr>
        <p:spPr>
          <a:xfrm>
            <a:off x="2964954" y="1101626"/>
            <a:ext cx="6262093" cy="652760"/>
          </a:xfrm>
          <a:prstGeom prst="rect">
            <a:avLst/>
          </a:prstGeom>
          <a:noFill/>
          <a:ln/>
        </p:spPr>
        <p:txBody>
          <a:bodyPr wrap="square" rtlCol="0" anchor="t"/>
          <a:lstStyle/>
          <a:p>
            <a:pPr defTabSz="761970" eaLnBrk="1" fontAlgn="auto" hangingPunct="1">
              <a:lnSpc>
                <a:spcPts val="1712"/>
              </a:lnSpc>
              <a:spcBef>
                <a:spcPts val="0"/>
              </a:spcBef>
              <a:spcAft>
                <a:spcPts val="0"/>
              </a:spcAft>
            </a:pPr>
            <a:r>
              <a:rPr lang="en-US" sz="1142" dirty="0">
                <a:solidFill>
                  <a:schemeClr val="bg1"/>
                </a:solidFill>
                <a:latin typeface="Source Sans Pro" pitchFamily="34" charset="0"/>
                <a:ea typeface="Source Sans Pro" pitchFamily="34" charset="-122"/>
                <a:cs typeface="Source Sans Pro" pitchFamily="34" charset="-120"/>
              </a:rPr>
              <a:t>For this example we will be using the CIFAR-10 dataset, a collection of 60,000 32 × 32–pixel color images that comes bundled with Keras out of the box. Each image is classified into exactly one of 10 classes, as shown in Figure 2-4.</a:t>
            </a:r>
            <a:endParaRPr lang="en-US" sz="1142" dirty="0">
              <a:solidFill>
                <a:schemeClr val="bg1"/>
              </a:solidFill>
              <a:latin typeface="Calibri" panose="020F0502020204030204"/>
              <a:cs typeface="+mn-cs"/>
            </a:endParaRPr>
          </a:p>
        </p:txBody>
      </p:sp>
      <p:pic>
        <p:nvPicPr>
          <p:cNvPr id="6" name="Image 0" descr="preencoded.png"/>
          <p:cNvPicPr>
            <a:picLocks noChangeAspect="1"/>
          </p:cNvPicPr>
          <p:nvPr/>
        </p:nvPicPr>
        <p:blipFill>
          <a:blip r:embed="rId3"/>
          <a:stretch>
            <a:fillRect/>
          </a:stretch>
        </p:blipFill>
        <p:spPr>
          <a:xfrm>
            <a:off x="2964954" y="1917502"/>
            <a:ext cx="4259362" cy="3779441"/>
          </a:xfrm>
          <a:prstGeom prst="rect">
            <a:avLst/>
          </a:prstGeom>
        </p:spPr>
      </p:pic>
      <p:sp>
        <p:nvSpPr>
          <p:cNvPr id="7" name="Text 4"/>
          <p:cNvSpPr/>
          <p:nvPr/>
        </p:nvSpPr>
        <p:spPr>
          <a:xfrm>
            <a:off x="2964954" y="5860057"/>
            <a:ext cx="6262093" cy="217587"/>
          </a:xfrm>
          <a:prstGeom prst="rect">
            <a:avLst/>
          </a:prstGeom>
          <a:noFill/>
          <a:ln/>
        </p:spPr>
        <p:txBody>
          <a:bodyPr wrap="none" rtlCol="0" anchor="t"/>
          <a:lstStyle/>
          <a:p>
            <a:pPr defTabSz="761970" eaLnBrk="1" fontAlgn="auto" hangingPunct="1">
              <a:lnSpc>
                <a:spcPts val="1712"/>
              </a:lnSpc>
              <a:spcBef>
                <a:spcPts val="0"/>
              </a:spcBef>
              <a:spcAft>
                <a:spcPts val="0"/>
              </a:spcAft>
            </a:pPr>
            <a:r>
              <a:rPr lang="en-US" sz="1142" dirty="0">
                <a:solidFill>
                  <a:schemeClr val="bg1"/>
                </a:solidFill>
                <a:latin typeface="Source Sans Pro" pitchFamily="34" charset="0"/>
                <a:ea typeface="Source Sans Pro" pitchFamily="34" charset="-122"/>
                <a:cs typeface="Source Sans Pro" pitchFamily="34" charset="-120"/>
              </a:rPr>
              <a:t>Figure 2-4. Example images from the CIFAR-10 dataset (source: Krizhevsky, 2009)</a:t>
            </a:r>
            <a:endParaRPr lang="en-US" sz="1142" dirty="0">
              <a:solidFill>
                <a:schemeClr val="bg1"/>
              </a:solidFill>
              <a:latin typeface="Calibri" panose="020F0502020204030204"/>
              <a:cs typeface="+mn-cs"/>
            </a:endParaRPr>
          </a:p>
        </p:txBody>
      </p:sp>
      <p:sp>
        <p:nvSpPr>
          <p:cNvPr id="8" name="Text 5"/>
          <p:cNvSpPr/>
          <p:nvPr/>
        </p:nvSpPr>
        <p:spPr>
          <a:xfrm>
            <a:off x="2964954" y="6240760"/>
            <a:ext cx="6262093" cy="217587"/>
          </a:xfrm>
          <a:prstGeom prst="rect">
            <a:avLst/>
          </a:prstGeom>
          <a:noFill/>
          <a:ln/>
        </p:spPr>
        <p:txBody>
          <a:bodyPr wrap="none" rtlCol="0" anchor="t"/>
          <a:lstStyle/>
          <a:p>
            <a:pPr defTabSz="761970" eaLnBrk="1" fontAlgn="auto" hangingPunct="1">
              <a:lnSpc>
                <a:spcPts val="1712"/>
              </a:lnSpc>
              <a:spcBef>
                <a:spcPts val="0"/>
              </a:spcBef>
              <a:spcAft>
                <a:spcPts val="0"/>
              </a:spcAft>
            </a:pPr>
            <a:endParaRPr lang="en-US" sz="1142" dirty="0">
              <a:solidFill>
                <a:schemeClr val="bg1"/>
              </a:solidFill>
              <a:latin typeface="Calibri" panose="020F0502020204030204"/>
              <a:cs typeface="+mn-cs"/>
            </a:endParaRPr>
          </a:p>
        </p:txBody>
      </p:sp>
    </p:spTree>
    <p:extLst>
      <p:ext uri="{BB962C8B-B14F-4D97-AF65-F5344CB8AC3E}">
        <p14:creationId xmlns:p14="http://schemas.microsoft.com/office/powerpoint/2010/main" val="29112416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DEDE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3" name="Shape 1"/>
          <p:cNvSpPr/>
          <p:nvPr/>
        </p:nvSpPr>
        <p:spPr>
          <a:xfrm>
            <a:off x="0" y="0"/>
            <a:ext cx="12192000" cy="6858000"/>
          </a:xfrm>
          <a:prstGeom prst="rect">
            <a:avLst/>
          </a:prstGeom>
          <a:solidFill>
            <a:schemeClr val="tx1"/>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4" name="Text 2"/>
          <p:cNvSpPr/>
          <p:nvPr/>
        </p:nvSpPr>
        <p:spPr>
          <a:xfrm>
            <a:off x="990600" y="1524000"/>
            <a:ext cx="9448800" cy="2578398"/>
          </a:xfrm>
          <a:prstGeom prst="rect">
            <a:avLst/>
          </a:prstGeom>
          <a:noFill/>
          <a:ln/>
        </p:spPr>
        <p:txBody>
          <a:bodyPr wrap="square" rtlCol="0" anchor="t"/>
          <a:lstStyle/>
          <a:p>
            <a:pPr algn="just" defTabSz="761970" eaLnBrk="1" fontAlgn="auto" hangingPunct="1">
              <a:lnSpc>
                <a:spcPts val="2187"/>
              </a:lnSpc>
              <a:spcBef>
                <a:spcPts val="0"/>
              </a:spcBef>
              <a:spcAft>
                <a:spcPts val="0"/>
              </a:spcAft>
            </a:pPr>
            <a:r>
              <a:rPr lang="en-US" sz="2400" dirty="0">
                <a:solidFill>
                  <a:schemeClr val="bg1"/>
                </a:solidFill>
                <a:latin typeface="Source Sans Pro" pitchFamily="34" charset="0"/>
                <a:ea typeface="Source Sans Pro" pitchFamily="34" charset="-122"/>
                <a:cs typeface="Source Sans Pro" pitchFamily="34" charset="-120"/>
              </a:rPr>
              <a:t>By default, the image data consists of integers between 0 and 255 for each pixel channel. We first need to preprocess the images by scaling these values to lie between 0 and 1, as neural networks work best when the absolute value of each input is less than 1. </a:t>
            </a:r>
          </a:p>
          <a:p>
            <a:pPr algn="just" defTabSz="761970" eaLnBrk="1" fontAlgn="auto" hangingPunct="1">
              <a:lnSpc>
                <a:spcPts val="2187"/>
              </a:lnSpc>
              <a:spcBef>
                <a:spcPts val="0"/>
              </a:spcBef>
              <a:spcAft>
                <a:spcPts val="0"/>
              </a:spcAft>
            </a:pPr>
            <a:r>
              <a:rPr lang="en-US" sz="2400" dirty="0">
                <a:solidFill>
                  <a:schemeClr val="bg1"/>
                </a:solidFill>
                <a:latin typeface="Source Sans Pro" pitchFamily="34" charset="0"/>
                <a:ea typeface="Source Sans Pro" pitchFamily="34" charset="-122"/>
                <a:cs typeface="Source Sans Pro" pitchFamily="34" charset="-120"/>
              </a:rPr>
              <a:t>We also need to change the integer labeling of the images to one-hot encoded vectors, because the neural network output will be a probability that the image belongs to each class. If the class integer label of an image is i, then its one-hot encoding is a vector of length 10 (the number of classes) that has 0s in all but the ith element, which is 1.</a:t>
            </a:r>
            <a:endParaRPr lang="en-US" sz="2400" dirty="0">
              <a:solidFill>
                <a:schemeClr val="bg1"/>
              </a:solidFill>
              <a:latin typeface="Calibri" panose="020F0502020204030204"/>
              <a:cs typeface="+mn-cs"/>
            </a:endParaRPr>
          </a:p>
        </p:txBody>
      </p:sp>
      <p:sp>
        <p:nvSpPr>
          <p:cNvPr id="5" name="Text 3"/>
          <p:cNvSpPr/>
          <p:nvPr/>
        </p:nvSpPr>
        <p:spPr>
          <a:xfrm>
            <a:off x="2098080" y="4310658"/>
            <a:ext cx="7995742" cy="277713"/>
          </a:xfrm>
          <a:prstGeom prst="rect">
            <a:avLst/>
          </a:prstGeom>
          <a:noFill/>
          <a:ln/>
        </p:spPr>
        <p:txBody>
          <a:bodyPr wrap="none" rtlCol="0" anchor="t"/>
          <a:lstStyle/>
          <a:p>
            <a:pPr defTabSz="761970" eaLnBrk="1" fontAlgn="auto" hangingPunct="1">
              <a:lnSpc>
                <a:spcPts val="2187"/>
              </a:lnSpc>
              <a:spcBef>
                <a:spcPts val="0"/>
              </a:spcBef>
              <a:spcAft>
                <a:spcPts val="0"/>
              </a:spcAft>
            </a:pPr>
            <a:endParaRPr lang="en-US" sz="1458" dirty="0">
              <a:solidFill>
                <a:prstClr val="black"/>
              </a:solidFill>
              <a:latin typeface="Calibri" panose="020F0502020204030204"/>
              <a:cs typeface="+mn-cs"/>
            </a:endParaRPr>
          </a:p>
        </p:txBody>
      </p:sp>
    </p:spTree>
    <p:extLst>
      <p:ext uri="{BB962C8B-B14F-4D97-AF65-F5344CB8AC3E}">
        <p14:creationId xmlns:p14="http://schemas.microsoft.com/office/powerpoint/2010/main" val="103718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DEDE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3" name="Shape 1"/>
          <p:cNvSpPr/>
          <p:nvPr/>
        </p:nvSpPr>
        <p:spPr>
          <a:xfrm>
            <a:off x="0" y="0"/>
            <a:ext cx="12192000" cy="6858000"/>
          </a:xfrm>
          <a:prstGeom prst="rect">
            <a:avLst/>
          </a:prstGeom>
          <a:solidFill>
            <a:srgbClr val="FFFFFF"/>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pic>
        <p:nvPicPr>
          <p:cNvPr id="4" name="Image 0" descr="preencoded.png"/>
          <p:cNvPicPr>
            <a:picLocks noChangeAspect="1"/>
          </p:cNvPicPr>
          <p:nvPr/>
        </p:nvPicPr>
        <p:blipFill>
          <a:blip r:embed="rId3"/>
          <a:stretch>
            <a:fillRect/>
          </a:stretch>
        </p:blipFill>
        <p:spPr>
          <a:xfrm>
            <a:off x="9150350" y="0"/>
            <a:ext cx="3048000" cy="6858000"/>
          </a:xfrm>
          <a:prstGeom prst="rect">
            <a:avLst/>
          </a:prstGeom>
        </p:spPr>
      </p:pic>
      <p:sp>
        <p:nvSpPr>
          <p:cNvPr id="5" name="Text 2"/>
          <p:cNvSpPr/>
          <p:nvPr/>
        </p:nvSpPr>
        <p:spPr>
          <a:xfrm>
            <a:off x="687289" y="506115"/>
            <a:ext cx="4165798" cy="520700"/>
          </a:xfrm>
          <a:prstGeom prst="rect">
            <a:avLst/>
          </a:prstGeom>
          <a:noFill/>
          <a:ln/>
        </p:spPr>
        <p:txBody>
          <a:bodyPr wrap="none" rtlCol="0" anchor="t"/>
          <a:lstStyle/>
          <a:p>
            <a:pPr defTabSz="761970" eaLnBrk="1" fontAlgn="auto" hangingPunct="1">
              <a:lnSpc>
                <a:spcPts val="4100"/>
              </a:lnSpc>
              <a:spcBef>
                <a:spcPts val="0"/>
              </a:spcBef>
              <a:spcAft>
                <a:spcPts val="0"/>
              </a:spcAft>
            </a:pPr>
            <a:r>
              <a:rPr lang="en-US" sz="3280" b="1" kern="0" spc="-32" dirty="0">
                <a:solidFill>
                  <a:srgbClr val="000000"/>
                </a:solidFill>
                <a:latin typeface="Montserrat" pitchFamily="34" charset="0"/>
                <a:ea typeface="Montserrat" pitchFamily="34" charset="-122"/>
                <a:cs typeface="Montserrat" pitchFamily="34" charset="-120"/>
              </a:rPr>
              <a:t>Building the Model</a:t>
            </a:r>
            <a:endParaRPr lang="en-US" sz="3280" dirty="0">
              <a:solidFill>
                <a:prstClr val="black"/>
              </a:solidFill>
              <a:latin typeface="Calibri" panose="020F0502020204030204"/>
              <a:cs typeface="+mn-cs"/>
            </a:endParaRPr>
          </a:p>
        </p:txBody>
      </p:sp>
      <p:sp>
        <p:nvSpPr>
          <p:cNvPr id="6" name="Shape 3"/>
          <p:cNvSpPr/>
          <p:nvPr/>
        </p:nvSpPr>
        <p:spPr>
          <a:xfrm>
            <a:off x="943967" y="1301750"/>
            <a:ext cx="36612" cy="5050135"/>
          </a:xfrm>
          <a:prstGeom prst="rect">
            <a:avLst/>
          </a:prstGeom>
          <a:solidFill>
            <a:srgbClr val="CACAC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7" name="Shape 4"/>
          <p:cNvSpPr/>
          <p:nvPr/>
        </p:nvSpPr>
        <p:spPr>
          <a:xfrm>
            <a:off x="1168401" y="1695797"/>
            <a:ext cx="641449" cy="36612"/>
          </a:xfrm>
          <a:prstGeom prst="rect">
            <a:avLst/>
          </a:prstGeom>
          <a:solidFill>
            <a:srgbClr val="CACAC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8" name="Shape 5"/>
          <p:cNvSpPr/>
          <p:nvPr/>
        </p:nvSpPr>
        <p:spPr>
          <a:xfrm>
            <a:off x="756047" y="1507927"/>
            <a:ext cx="412353" cy="412353"/>
          </a:xfrm>
          <a:prstGeom prst="roundRect">
            <a:avLst>
              <a:gd name="adj" fmla="val 26671"/>
            </a:avLst>
          </a:prstGeom>
          <a:solidFill>
            <a:srgbClr val="EDEDE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9" name="Text 6"/>
          <p:cNvSpPr/>
          <p:nvPr/>
        </p:nvSpPr>
        <p:spPr>
          <a:xfrm>
            <a:off x="914400" y="1557933"/>
            <a:ext cx="95548" cy="312341"/>
          </a:xfrm>
          <a:prstGeom prst="rect">
            <a:avLst/>
          </a:prstGeom>
          <a:noFill/>
          <a:ln/>
        </p:spPr>
        <p:txBody>
          <a:bodyPr wrap="none" rtlCol="0" anchor="t"/>
          <a:lstStyle/>
          <a:p>
            <a:pPr algn="ctr" defTabSz="761970" eaLnBrk="1" fontAlgn="auto" hangingPunct="1">
              <a:lnSpc>
                <a:spcPts val="2460"/>
              </a:lnSpc>
              <a:spcBef>
                <a:spcPts val="0"/>
              </a:spcBef>
              <a:spcAft>
                <a:spcPts val="0"/>
              </a:spcAft>
            </a:pPr>
            <a:r>
              <a:rPr lang="en-US" sz="1968" b="1" kern="0" spc="-20" dirty="0">
                <a:solidFill>
                  <a:srgbClr val="000000"/>
                </a:solidFill>
                <a:latin typeface="Montserrat" pitchFamily="34" charset="0"/>
                <a:ea typeface="Montserrat" pitchFamily="34" charset="-122"/>
                <a:cs typeface="Montserrat" pitchFamily="34" charset="-120"/>
              </a:rPr>
              <a:t>1</a:t>
            </a:r>
            <a:endParaRPr lang="en-US" sz="1968" dirty="0">
              <a:solidFill>
                <a:prstClr val="black"/>
              </a:solidFill>
              <a:latin typeface="Calibri" panose="020F0502020204030204"/>
              <a:cs typeface="+mn-cs"/>
            </a:endParaRPr>
          </a:p>
        </p:txBody>
      </p:sp>
      <p:sp>
        <p:nvSpPr>
          <p:cNvPr id="10" name="Text 7"/>
          <p:cNvSpPr/>
          <p:nvPr/>
        </p:nvSpPr>
        <p:spPr>
          <a:xfrm>
            <a:off x="1970286" y="1485007"/>
            <a:ext cx="2534146" cy="260251"/>
          </a:xfrm>
          <a:prstGeom prst="rect">
            <a:avLst/>
          </a:prstGeom>
          <a:noFill/>
          <a:ln/>
        </p:spPr>
        <p:txBody>
          <a:bodyPr wrap="none" rtlCol="0" anchor="t"/>
          <a:lstStyle/>
          <a:p>
            <a:pPr defTabSz="761970" eaLnBrk="1" fontAlgn="auto" hangingPunct="1">
              <a:lnSpc>
                <a:spcPts val="2050"/>
              </a:lnSpc>
              <a:spcBef>
                <a:spcPts val="0"/>
              </a:spcBef>
              <a:spcAft>
                <a:spcPts val="0"/>
              </a:spcAft>
            </a:pPr>
            <a:r>
              <a:rPr lang="en-US" sz="1640" b="1" kern="0" spc="-17" dirty="0">
                <a:solidFill>
                  <a:srgbClr val="000000"/>
                </a:solidFill>
                <a:latin typeface="Montserrat" pitchFamily="34" charset="0"/>
                <a:ea typeface="Montserrat" pitchFamily="34" charset="-122"/>
                <a:cs typeface="Montserrat" pitchFamily="34" charset="-120"/>
              </a:rPr>
              <a:t>Define the Architecture</a:t>
            </a:r>
            <a:endParaRPr lang="en-US" sz="1640" dirty="0">
              <a:solidFill>
                <a:prstClr val="black"/>
              </a:solidFill>
              <a:latin typeface="Calibri" panose="020F0502020204030204"/>
              <a:cs typeface="+mn-cs"/>
            </a:endParaRPr>
          </a:p>
        </p:txBody>
      </p:sp>
      <p:sp>
        <p:nvSpPr>
          <p:cNvPr id="11" name="Text 8"/>
          <p:cNvSpPr/>
          <p:nvPr/>
        </p:nvSpPr>
        <p:spPr>
          <a:xfrm>
            <a:off x="1970286" y="1855193"/>
            <a:ext cx="6486426" cy="824508"/>
          </a:xfrm>
          <a:prstGeom prst="rect">
            <a:avLst/>
          </a:prstGeom>
          <a:noFill/>
          <a:ln/>
        </p:spPr>
        <p:txBody>
          <a:bodyPr wrap="square" rtlCol="0" anchor="t"/>
          <a:lstStyle/>
          <a:p>
            <a:pPr defTabSz="761970" eaLnBrk="1" fontAlgn="auto" hangingPunct="1">
              <a:lnSpc>
                <a:spcPts val="2165"/>
              </a:lnSpc>
              <a:spcBef>
                <a:spcPts val="0"/>
              </a:spcBef>
              <a:spcAft>
                <a:spcPts val="0"/>
              </a:spcAft>
            </a:pPr>
            <a:r>
              <a:rPr lang="en-US" sz="1443" dirty="0">
                <a:solidFill>
                  <a:srgbClr val="3D3838"/>
                </a:solidFill>
                <a:latin typeface="Source Sans Pro" pitchFamily="34" charset="0"/>
                <a:ea typeface="Source Sans Pro" pitchFamily="34" charset="-122"/>
                <a:cs typeface="Source Sans Pro" pitchFamily="34" charset="-120"/>
              </a:rPr>
              <a:t>The first step in building an MLP model is to define the architecture, which includes the number of layers, the number of nodes in each layer, and the activation functions to be used.</a:t>
            </a:r>
            <a:endParaRPr lang="en-US" sz="1443" dirty="0">
              <a:solidFill>
                <a:prstClr val="black"/>
              </a:solidFill>
              <a:latin typeface="Calibri" panose="020F0502020204030204"/>
              <a:cs typeface="+mn-cs"/>
            </a:endParaRPr>
          </a:p>
        </p:txBody>
      </p:sp>
      <p:sp>
        <p:nvSpPr>
          <p:cNvPr id="12" name="Shape 9"/>
          <p:cNvSpPr/>
          <p:nvPr/>
        </p:nvSpPr>
        <p:spPr>
          <a:xfrm>
            <a:off x="1168401" y="3440262"/>
            <a:ext cx="641449" cy="36612"/>
          </a:xfrm>
          <a:prstGeom prst="rect">
            <a:avLst/>
          </a:prstGeom>
          <a:solidFill>
            <a:srgbClr val="CACAC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13" name="Shape 10"/>
          <p:cNvSpPr/>
          <p:nvPr/>
        </p:nvSpPr>
        <p:spPr>
          <a:xfrm>
            <a:off x="756047" y="3252391"/>
            <a:ext cx="412353" cy="412353"/>
          </a:xfrm>
          <a:prstGeom prst="roundRect">
            <a:avLst>
              <a:gd name="adj" fmla="val 26671"/>
            </a:avLst>
          </a:prstGeom>
          <a:solidFill>
            <a:srgbClr val="EDEDE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14" name="Text 11"/>
          <p:cNvSpPr/>
          <p:nvPr/>
        </p:nvSpPr>
        <p:spPr>
          <a:xfrm>
            <a:off x="889694" y="3302397"/>
            <a:ext cx="145058" cy="312341"/>
          </a:xfrm>
          <a:prstGeom prst="rect">
            <a:avLst/>
          </a:prstGeom>
          <a:noFill/>
          <a:ln/>
        </p:spPr>
        <p:txBody>
          <a:bodyPr wrap="none" rtlCol="0" anchor="t"/>
          <a:lstStyle/>
          <a:p>
            <a:pPr algn="ctr" defTabSz="761970" eaLnBrk="1" fontAlgn="auto" hangingPunct="1">
              <a:lnSpc>
                <a:spcPts val="2460"/>
              </a:lnSpc>
              <a:spcBef>
                <a:spcPts val="0"/>
              </a:spcBef>
              <a:spcAft>
                <a:spcPts val="0"/>
              </a:spcAft>
            </a:pPr>
            <a:r>
              <a:rPr lang="en-US" sz="1968" b="1" kern="0" spc="-20" dirty="0">
                <a:solidFill>
                  <a:srgbClr val="000000"/>
                </a:solidFill>
                <a:latin typeface="Montserrat" pitchFamily="34" charset="0"/>
                <a:ea typeface="Montserrat" pitchFamily="34" charset="-122"/>
                <a:cs typeface="Montserrat" pitchFamily="34" charset="-120"/>
              </a:rPr>
              <a:t>2</a:t>
            </a:r>
            <a:endParaRPr lang="en-US" sz="1968" dirty="0">
              <a:solidFill>
                <a:prstClr val="black"/>
              </a:solidFill>
              <a:latin typeface="Calibri" panose="020F0502020204030204"/>
              <a:cs typeface="+mn-cs"/>
            </a:endParaRPr>
          </a:p>
        </p:txBody>
      </p:sp>
      <p:sp>
        <p:nvSpPr>
          <p:cNvPr id="15" name="Text 12"/>
          <p:cNvSpPr/>
          <p:nvPr/>
        </p:nvSpPr>
        <p:spPr>
          <a:xfrm>
            <a:off x="1970286" y="3229471"/>
            <a:ext cx="2279650" cy="260251"/>
          </a:xfrm>
          <a:prstGeom prst="rect">
            <a:avLst/>
          </a:prstGeom>
          <a:noFill/>
          <a:ln/>
        </p:spPr>
        <p:txBody>
          <a:bodyPr wrap="none" rtlCol="0" anchor="t"/>
          <a:lstStyle/>
          <a:p>
            <a:pPr defTabSz="761970" eaLnBrk="1" fontAlgn="auto" hangingPunct="1">
              <a:lnSpc>
                <a:spcPts val="2050"/>
              </a:lnSpc>
              <a:spcBef>
                <a:spcPts val="0"/>
              </a:spcBef>
              <a:spcAft>
                <a:spcPts val="0"/>
              </a:spcAft>
            </a:pPr>
            <a:r>
              <a:rPr lang="en-US" sz="1640" b="1" kern="0" spc="-17" dirty="0">
                <a:solidFill>
                  <a:srgbClr val="000000"/>
                </a:solidFill>
                <a:latin typeface="Montserrat" pitchFamily="34" charset="0"/>
                <a:ea typeface="Montserrat" pitchFamily="34" charset="-122"/>
                <a:cs typeface="Montserrat" pitchFamily="34" charset="-120"/>
              </a:rPr>
              <a:t>Initialize the Weights</a:t>
            </a:r>
            <a:endParaRPr lang="en-US" sz="1640" dirty="0">
              <a:solidFill>
                <a:prstClr val="black"/>
              </a:solidFill>
              <a:latin typeface="Calibri" panose="020F0502020204030204"/>
              <a:cs typeface="+mn-cs"/>
            </a:endParaRPr>
          </a:p>
        </p:txBody>
      </p:sp>
      <p:sp>
        <p:nvSpPr>
          <p:cNvPr id="16" name="Text 13"/>
          <p:cNvSpPr/>
          <p:nvPr/>
        </p:nvSpPr>
        <p:spPr>
          <a:xfrm>
            <a:off x="1970286" y="3599656"/>
            <a:ext cx="6486426" cy="824508"/>
          </a:xfrm>
          <a:prstGeom prst="rect">
            <a:avLst/>
          </a:prstGeom>
          <a:noFill/>
          <a:ln/>
        </p:spPr>
        <p:txBody>
          <a:bodyPr wrap="square" rtlCol="0" anchor="t"/>
          <a:lstStyle/>
          <a:p>
            <a:pPr defTabSz="761970" eaLnBrk="1" fontAlgn="auto" hangingPunct="1">
              <a:lnSpc>
                <a:spcPts val="2165"/>
              </a:lnSpc>
              <a:spcBef>
                <a:spcPts val="0"/>
              </a:spcBef>
              <a:spcAft>
                <a:spcPts val="0"/>
              </a:spcAft>
            </a:pPr>
            <a:r>
              <a:rPr lang="en-US" sz="1443" dirty="0">
                <a:solidFill>
                  <a:srgbClr val="3D3838"/>
                </a:solidFill>
                <a:latin typeface="Source Sans Pro" pitchFamily="34" charset="0"/>
                <a:ea typeface="Source Sans Pro" pitchFamily="34" charset="-122"/>
                <a:cs typeface="Source Sans Pro" pitchFamily="34" charset="-120"/>
              </a:rPr>
              <a:t>The weights of the connections between the nodes in the MLP model are initialized to small, random values. This helps the model learn the underlying patterns in the data during the training process.</a:t>
            </a:r>
            <a:endParaRPr lang="en-US" sz="1443" dirty="0">
              <a:solidFill>
                <a:prstClr val="black"/>
              </a:solidFill>
              <a:latin typeface="Calibri" panose="020F0502020204030204"/>
              <a:cs typeface="+mn-cs"/>
            </a:endParaRPr>
          </a:p>
        </p:txBody>
      </p:sp>
      <p:sp>
        <p:nvSpPr>
          <p:cNvPr id="17" name="Shape 14"/>
          <p:cNvSpPr/>
          <p:nvPr/>
        </p:nvSpPr>
        <p:spPr>
          <a:xfrm>
            <a:off x="1168401" y="5184725"/>
            <a:ext cx="641449" cy="36612"/>
          </a:xfrm>
          <a:prstGeom prst="rect">
            <a:avLst/>
          </a:prstGeom>
          <a:solidFill>
            <a:srgbClr val="CACAC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18" name="Shape 15"/>
          <p:cNvSpPr/>
          <p:nvPr/>
        </p:nvSpPr>
        <p:spPr>
          <a:xfrm>
            <a:off x="756047" y="4996855"/>
            <a:ext cx="412353" cy="412353"/>
          </a:xfrm>
          <a:prstGeom prst="roundRect">
            <a:avLst>
              <a:gd name="adj" fmla="val 26671"/>
            </a:avLst>
          </a:prstGeom>
          <a:solidFill>
            <a:srgbClr val="EDEDE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19" name="Text 16"/>
          <p:cNvSpPr/>
          <p:nvPr/>
        </p:nvSpPr>
        <p:spPr>
          <a:xfrm>
            <a:off x="889397" y="5046861"/>
            <a:ext cx="145554" cy="312341"/>
          </a:xfrm>
          <a:prstGeom prst="rect">
            <a:avLst/>
          </a:prstGeom>
          <a:noFill/>
          <a:ln/>
        </p:spPr>
        <p:txBody>
          <a:bodyPr wrap="none" rtlCol="0" anchor="t"/>
          <a:lstStyle/>
          <a:p>
            <a:pPr algn="ctr" defTabSz="761970" eaLnBrk="1" fontAlgn="auto" hangingPunct="1">
              <a:lnSpc>
                <a:spcPts val="2460"/>
              </a:lnSpc>
              <a:spcBef>
                <a:spcPts val="0"/>
              </a:spcBef>
              <a:spcAft>
                <a:spcPts val="0"/>
              </a:spcAft>
            </a:pPr>
            <a:r>
              <a:rPr lang="en-US" sz="1968" b="1" kern="0" spc="-20" dirty="0">
                <a:solidFill>
                  <a:srgbClr val="000000"/>
                </a:solidFill>
                <a:latin typeface="Montserrat" pitchFamily="34" charset="0"/>
                <a:ea typeface="Montserrat" pitchFamily="34" charset="-122"/>
                <a:cs typeface="Montserrat" pitchFamily="34" charset="-120"/>
              </a:rPr>
              <a:t>3</a:t>
            </a:r>
            <a:endParaRPr lang="en-US" sz="1968" dirty="0">
              <a:solidFill>
                <a:prstClr val="black"/>
              </a:solidFill>
              <a:latin typeface="Calibri" panose="020F0502020204030204"/>
              <a:cs typeface="+mn-cs"/>
            </a:endParaRPr>
          </a:p>
        </p:txBody>
      </p:sp>
      <p:sp>
        <p:nvSpPr>
          <p:cNvPr id="20" name="Text 17"/>
          <p:cNvSpPr/>
          <p:nvPr/>
        </p:nvSpPr>
        <p:spPr>
          <a:xfrm>
            <a:off x="1970286" y="4973935"/>
            <a:ext cx="2082899" cy="260251"/>
          </a:xfrm>
          <a:prstGeom prst="rect">
            <a:avLst/>
          </a:prstGeom>
          <a:noFill/>
          <a:ln/>
        </p:spPr>
        <p:txBody>
          <a:bodyPr wrap="none" rtlCol="0" anchor="t"/>
          <a:lstStyle/>
          <a:p>
            <a:pPr defTabSz="761970" eaLnBrk="1" fontAlgn="auto" hangingPunct="1">
              <a:lnSpc>
                <a:spcPts val="2050"/>
              </a:lnSpc>
              <a:spcBef>
                <a:spcPts val="0"/>
              </a:spcBef>
              <a:spcAft>
                <a:spcPts val="0"/>
              </a:spcAft>
            </a:pPr>
            <a:r>
              <a:rPr lang="en-US" sz="1640" b="1" kern="0" spc="-17" dirty="0">
                <a:solidFill>
                  <a:srgbClr val="000000"/>
                </a:solidFill>
                <a:latin typeface="Montserrat" pitchFamily="34" charset="0"/>
                <a:ea typeface="Montserrat" pitchFamily="34" charset="-122"/>
                <a:cs typeface="Montserrat" pitchFamily="34" charset="-120"/>
              </a:rPr>
              <a:t>Train the Model</a:t>
            </a:r>
            <a:endParaRPr lang="en-US" sz="1640" dirty="0">
              <a:solidFill>
                <a:prstClr val="black"/>
              </a:solidFill>
              <a:latin typeface="Calibri" panose="020F0502020204030204"/>
              <a:cs typeface="+mn-cs"/>
            </a:endParaRPr>
          </a:p>
        </p:txBody>
      </p:sp>
      <p:sp>
        <p:nvSpPr>
          <p:cNvPr id="21" name="Text 18"/>
          <p:cNvSpPr/>
          <p:nvPr/>
        </p:nvSpPr>
        <p:spPr>
          <a:xfrm>
            <a:off x="1970286" y="5344120"/>
            <a:ext cx="6486426" cy="824508"/>
          </a:xfrm>
          <a:prstGeom prst="rect">
            <a:avLst/>
          </a:prstGeom>
          <a:noFill/>
          <a:ln/>
        </p:spPr>
        <p:txBody>
          <a:bodyPr wrap="square" rtlCol="0" anchor="t"/>
          <a:lstStyle/>
          <a:p>
            <a:pPr defTabSz="761970" eaLnBrk="1" fontAlgn="auto" hangingPunct="1">
              <a:lnSpc>
                <a:spcPts val="2165"/>
              </a:lnSpc>
              <a:spcBef>
                <a:spcPts val="0"/>
              </a:spcBef>
              <a:spcAft>
                <a:spcPts val="0"/>
              </a:spcAft>
            </a:pPr>
            <a:r>
              <a:rPr lang="en-US" sz="1443" dirty="0">
                <a:solidFill>
                  <a:srgbClr val="3D3838"/>
                </a:solidFill>
                <a:latin typeface="Source Sans Pro" pitchFamily="34" charset="0"/>
                <a:ea typeface="Source Sans Pro" pitchFamily="34" charset="-122"/>
                <a:cs typeface="Source Sans Pro" pitchFamily="34" charset="-120"/>
              </a:rPr>
              <a:t>The MLP model is trained using a technique called backpropagation, which adjusts the weights of the connections based on the error between the predicted and actual outputs.</a:t>
            </a:r>
            <a:endParaRPr lang="en-US" sz="1443" dirty="0">
              <a:solidFill>
                <a:prstClr val="black"/>
              </a:solidFill>
              <a:latin typeface="Calibri" panose="020F0502020204030204"/>
              <a:cs typeface="+mn-cs"/>
            </a:endParaRPr>
          </a:p>
        </p:txBody>
      </p:sp>
    </p:spTree>
    <p:extLst>
      <p:ext uri="{BB962C8B-B14F-4D97-AF65-F5344CB8AC3E}">
        <p14:creationId xmlns:p14="http://schemas.microsoft.com/office/powerpoint/2010/main" val="20189786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010303"/>
          </a:solidFill>
          <a:ln/>
        </p:spPr>
        <p:txBody>
          <a:bodyPr/>
          <a:lstStyle/>
          <a:p>
            <a:endParaRPr lang="en-MY"/>
          </a:p>
        </p:txBody>
      </p:sp>
      <p:sp>
        <p:nvSpPr>
          <p:cNvPr id="3" name="Shape 1"/>
          <p:cNvSpPr/>
          <p:nvPr/>
        </p:nvSpPr>
        <p:spPr>
          <a:xfrm>
            <a:off x="0" y="0"/>
            <a:ext cx="12192000" cy="6858000"/>
          </a:xfrm>
          <a:prstGeom prst="rect">
            <a:avLst/>
          </a:prstGeom>
          <a:solidFill>
            <a:srgbClr val="212121"/>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9150350" y="0"/>
            <a:ext cx="3048000" cy="6858000"/>
          </a:xfrm>
          <a:prstGeom prst="rect">
            <a:avLst/>
          </a:prstGeom>
        </p:spPr>
      </p:pic>
      <p:sp>
        <p:nvSpPr>
          <p:cNvPr id="5" name="Text 2"/>
          <p:cNvSpPr/>
          <p:nvPr/>
        </p:nvSpPr>
        <p:spPr>
          <a:xfrm>
            <a:off x="674985" y="764083"/>
            <a:ext cx="4617343" cy="562372"/>
          </a:xfrm>
          <a:prstGeom prst="rect">
            <a:avLst/>
          </a:prstGeom>
          <a:noFill/>
          <a:ln/>
        </p:spPr>
        <p:txBody>
          <a:bodyPr wrap="none" rtlCol="0" anchor="t"/>
          <a:lstStyle/>
          <a:p>
            <a:pPr>
              <a:lnSpc>
                <a:spcPts val="4429"/>
              </a:lnSpc>
            </a:pPr>
            <a:r>
              <a:rPr lang="en-US" sz="3543" kern="0" spc="-107" dirty="0">
                <a:solidFill>
                  <a:srgbClr val="FFFFFF"/>
                </a:solidFill>
                <a:latin typeface="Roboto Mono" pitchFamily="34" charset="0"/>
                <a:ea typeface="Roboto Mono" pitchFamily="34" charset="-122"/>
                <a:cs typeface="Roboto Mono" pitchFamily="34" charset="-120"/>
              </a:rPr>
              <a:t>Training the Model</a:t>
            </a:r>
            <a:endParaRPr lang="en-US" sz="3543" dirty="0"/>
          </a:p>
        </p:txBody>
      </p:sp>
      <p:sp>
        <p:nvSpPr>
          <p:cNvPr id="6" name="Shape 3"/>
          <p:cNvSpPr/>
          <p:nvPr/>
        </p:nvSpPr>
        <p:spPr>
          <a:xfrm>
            <a:off x="927001" y="1596430"/>
            <a:ext cx="35918" cy="4497388"/>
          </a:xfrm>
          <a:prstGeom prst="rect">
            <a:avLst/>
          </a:prstGeom>
          <a:solidFill>
            <a:srgbClr val="7F9919"/>
          </a:solidFill>
          <a:ln/>
        </p:spPr>
        <p:txBody>
          <a:bodyPr/>
          <a:lstStyle/>
          <a:p>
            <a:endParaRPr lang="en-MY"/>
          </a:p>
        </p:txBody>
      </p:sp>
      <p:sp>
        <p:nvSpPr>
          <p:cNvPr id="7" name="Shape 4"/>
          <p:cNvSpPr/>
          <p:nvPr/>
        </p:nvSpPr>
        <p:spPr>
          <a:xfrm>
            <a:off x="1147415" y="1983284"/>
            <a:ext cx="629940" cy="35918"/>
          </a:xfrm>
          <a:prstGeom prst="rect">
            <a:avLst/>
          </a:prstGeom>
          <a:solidFill>
            <a:srgbClr val="7F9919"/>
          </a:solidFill>
          <a:ln/>
        </p:spPr>
        <p:txBody>
          <a:bodyPr/>
          <a:lstStyle/>
          <a:p>
            <a:endParaRPr lang="en-MY"/>
          </a:p>
        </p:txBody>
      </p:sp>
      <p:sp>
        <p:nvSpPr>
          <p:cNvPr id="8" name="Shape 5"/>
          <p:cNvSpPr/>
          <p:nvPr/>
        </p:nvSpPr>
        <p:spPr>
          <a:xfrm>
            <a:off x="742503" y="1798836"/>
            <a:ext cx="404912" cy="404912"/>
          </a:xfrm>
          <a:prstGeom prst="roundRect">
            <a:avLst>
              <a:gd name="adj" fmla="val 26672"/>
            </a:avLst>
          </a:prstGeom>
          <a:solidFill>
            <a:srgbClr val="0F0F0F"/>
          </a:solidFill>
          <a:ln/>
        </p:spPr>
        <p:txBody>
          <a:bodyPr/>
          <a:lstStyle/>
          <a:p>
            <a:endParaRPr lang="en-MY"/>
          </a:p>
        </p:txBody>
      </p:sp>
      <p:sp>
        <p:nvSpPr>
          <p:cNvPr id="9" name="Text 6"/>
          <p:cNvSpPr/>
          <p:nvPr/>
        </p:nvSpPr>
        <p:spPr>
          <a:xfrm>
            <a:off x="868015" y="1832570"/>
            <a:ext cx="153888" cy="337443"/>
          </a:xfrm>
          <a:prstGeom prst="rect">
            <a:avLst/>
          </a:prstGeom>
          <a:noFill/>
          <a:ln/>
        </p:spPr>
        <p:txBody>
          <a:bodyPr wrap="none" rtlCol="0" anchor="t"/>
          <a:lstStyle/>
          <a:p>
            <a:pPr algn="ctr">
              <a:lnSpc>
                <a:spcPts val="2657"/>
              </a:lnSpc>
            </a:pPr>
            <a:r>
              <a:rPr lang="en-US" sz="2126" kern="0" spc="-64" dirty="0">
                <a:solidFill>
                  <a:srgbClr val="FFFFFF"/>
                </a:solidFill>
                <a:latin typeface="Roboto Mono" pitchFamily="34" charset="0"/>
                <a:ea typeface="Roboto Mono" pitchFamily="34" charset="-122"/>
                <a:cs typeface="Roboto Mono" pitchFamily="34" charset="-120"/>
              </a:rPr>
              <a:t>1</a:t>
            </a:r>
            <a:endParaRPr lang="en-US" sz="2126" dirty="0"/>
          </a:p>
        </p:txBody>
      </p:sp>
      <p:sp>
        <p:nvSpPr>
          <p:cNvPr id="10" name="Text 7"/>
          <p:cNvSpPr/>
          <p:nvPr/>
        </p:nvSpPr>
        <p:spPr>
          <a:xfrm>
            <a:off x="1934865" y="1776413"/>
            <a:ext cx="2308225" cy="281285"/>
          </a:xfrm>
          <a:prstGeom prst="rect">
            <a:avLst/>
          </a:prstGeom>
          <a:noFill/>
          <a:ln/>
        </p:spPr>
        <p:txBody>
          <a:bodyPr wrap="none" rtlCol="0" anchor="t"/>
          <a:lstStyle/>
          <a:p>
            <a:pPr>
              <a:lnSpc>
                <a:spcPts val="2214"/>
              </a:lnSpc>
            </a:pPr>
            <a:r>
              <a:rPr lang="en-US" sz="1772" kern="0" spc="-53" dirty="0">
                <a:solidFill>
                  <a:srgbClr val="FFFFFF"/>
                </a:solidFill>
                <a:latin typeface="Roboto Mono" pitchFamily="34" charset="0"/>
                <a:ea typeface="Roboto Mono" pitchFamily="34" charset="-122"/>
                <a:cs typeface="Roboto Mono" pitchFamily="34" charset="-120"/>
              </a:rPr>
              <a:t>Data Preprocessing</a:t>
            </a:r>
            <a:endParaRPr lang="en-US" sz="1772" dirty="0"/>
          </a:p>
        </p:txBody>
      </p:sp>
      <p:sp>
        <p:nvSpPr>
          <p:cNvPr id="11" name="Text 8"/>
          <p:cNvSpPr/>
          <p:nvPr/>
        </p:nvSpPr>
        <p:spPr>
          <a:xfrm>
            <a:off x="1934865" y="2165648"/>
            <a:ext cx="6534150" cy="539948"/>
          </a:xfrm>
          <a:prstGeom prst="rect">
            <a:avLst/>
          </a:prstGeom>
          <a:noFill/>
          <a:ln/>
        </p:spPr>
        <p:txBody>
          <a:bodyPr wrap="square" rtlCol="0" anchor="t"/>
          <a:lstStyle/>
          <a:p>
            <a:pPr>
              <a:lnSpc>
                <a:spcPts val="2126"/>
              </a:lnSpc>
            </a:pPr>
            <a:r>
              <a:rPr lang="en-US" sz="1417" kern="0" spc="-14" dirty="0">
                <a:solidFill>
                  <a:srgbClr val="E5E0DF"/>
                </a:solidFill>
                <a:latin typeface="Roboto" pitchFamily="34" charset="0"/>
                <a:ea typeface="Roboto" pitchFamily="34" charset="-122"/>
                <a:cs typeface="Roboto" pitchFamily="34" charset="-120"/>
              </a:rPr>
              <a:t>Before training the model, the input data must be preprocessed, which may involve tasks such as normalization, feature scaling, and handling missing values.</a:t>
            </a:r>
            <a:endParaRPr lang="en-US" sz="1417" dirty="0"/>
          </a:p>
        </p:txBody>
      </p:sp>
      <p:sp>
        <p:nvSpPr>
          <p:cNvPr id="12" name="Shape 9"/>
          <p:cNvSpPr/>
          <p:nvPr/>
        </p:nvSpPr>
        <p:spPr>
          <a:xfrm>
            <a:off x="1147415" y="3452416"/>
            <a:ext cx="629940" cy="35918"/>
          </a:xfrm>
          <a:prstGeom prst="rect">
            <a:avLst/>
          </a:prstGeom>
          <a:solidFill>
            <a:srgbClr val="7F9919"/>
          </a:solidFill>
          <a:ln/>
        </p:spPr>
        <p:txBody>
          <a:bodyPr/>
          <a:lstStyle/>
          <a:p>
            <a:endParaRPr lang="en-MY"/>
          </a:p>
        </p:txBody>
      </p:sp>
      <p:sp>
        <p:nvSpPr>
          <p:cNvPr id="13" name="Shape 10"/>
          <p:cNvSpPr/>
          <p:nvPr/>
        </p:nvSpPr>
        <p:spPr>
          <a:xfrm>
            <a:off x="742503" y="3267968"/>
            <a:ext cx="404912" cy="404912"/>
          </a:xfrm>
          <a:prstGeom prst="roundRect">
            <a:avLst>
              <a:gd name="adj" fmla="val 26672"/>
            </a:avLst>
          </a:prstGeom>
          <a:solidFill>
            <a:srgbClr val="0F0F0F"/>
          </a:solidFill>
          <a:ln/>
        </p:spPr>
        <p:txBody>
          <a:bodyPr/>
          <a:lstStyle/>
          <a:p>
            <a:endParaRPr lang="en-MY"/>
          </a:p>
        </p:txBody>
      </p:sp>
      <p:sp>
        <p:nvSpPr>
          <p:cNvPr id="14" name="Text 11"/>
          <p:cNvSpPr/>
          <p:nvPr/>
        </p:nvSpPr>
        <p:spPr>
          <a:xfrm>
            <a:off x="868015" y="3301703"/>
            <a:ext cx="153888" cy="337443"/>
          </a:xfrm>
          <a:prstGeom prst="rect">
            <a:avLst/>
          </a:prstGeom>
          <a:noFill/>
          <a:ln/>
        </p:spPr>
        <p:txBody>
          <a:bodyPr wrap="none" rtlCol="0" anchor="t"/>
          <a:lstStyle/>
          <a:p>
            <a:pPr algn="ctr">
              <a:lnSpc>
                <a:spcPts val="2657"/>
              </a:lnSpc>
            </a:pPr>
            <a:r>
              <a:rPr lang="en-US" sz="2126" kern="0" spc="-64" dirty="0">
                <a:solidFill>
                  <a:srgbClr val="FFFFFF"/>
                </a:solidFill>
                <a:latin typeface="Roboto Mono" pitchFamily="34" charset="0"/>
                <a:ea typeface="Roboto Mono" pitchFamily="34" charset="-122"/>
                <a:cs typeface="Roboto Mono" pitchFamily="34" charset="-120"/>
              </a:rPr>
              <a:t>2</a:t>
            </a:r>
            <a:endParaRPr lang="en-US" sz="2126" dirty="0"/>
          </a:p>
        </p:txBody>
      </p:sp>
      <p:sp>
        <p:nvSpPr>
          <p:cNvPr id="15" name="Text 12"/>
          <p:cNvSpPr/>
          <p:nvPr/>
        </p:nvSpPr>
        <p:spPr>
          <a:xfrm>
            <a:off x="1934865" y="3245544"/>
            <a:ext cx="2249983" cy="281285"/>
          </a:xfrm>
          <a:prstGeom prst="rect">
            <a:avLst/>
          </a:prstGeom>
          <a:noFill/>
          <a:ln/>
        </p:spPr>
        <p:txBody>
          <a:bodyPr wrap="none" rtlCol="0" anchor="t"/>
          <a:lstStyle/>
          <a:p>
            <a:pPr>
              <a:lnSpc>
                <a:spcPts val="2214"/>
              </a:lnSpc>
            </a:pPr>
            <a:r>
              <a:rPr lang="en-US" sz="1772" kern="0" spc="-53" dirty="0">
                <a:solidFill>
                  <a:srgbClr val="FFFFFF"/>
                </a:solidFill>
                <a:latin typeface="Roboto Mono" pitchFamily="34" charset="0"/>
                <a:ea typeface="Roboto Mono" pitchFamily="34" charset="-122"/>
                <a:cs typeface="Roboto Mono" pitchFamily="34" charset="-120"/>
              </a:rPr>
              <a:t>Batch Training</a:t>
            </a:r>
            <a:endParaRPr lang="en-US" sz="1772" dirty="0"/>
          </a:p>
        </p:txBody>
      </p:sp>
      <p:sp>
        <p:nvSpPr>
          <p:cNvPr id="16" name="Text 13"/>
          <p:cNvSpPr/>
          <p:nvPr/>
        </p:nvSpPr>
        <p:spPr>
          <a:xfrm>
            <a:off x="1934865" y="3634780"/>
            <a:ext cx="6534150" cy="539948"/>
          </a:xfrm>
          <a:prstGeom prst="rect">
            <a:avLst/>
          </a:prstGeom>
          <a:noFill/>
          <a:ln/>
        </p:spPr>
        <p:txBody>
          <a:bodyPr wrap="square" rtlCol="0" anchor="t"/>
          <a:lstStyle/>
          <a:p>
            <a:pPr>
              <a:lnSpc>
                <a:spcPts val="2126"/>
              </a:lnSpc>
            </a:pPr>
            <a:r>
              <a:rPr lang="en-US" sz="1417" kern="0" spc="-14" dirty="0">
                <a:solidFill>
                  <a:srgbClr val="E5E0DF"/>
                </a:solidFill>
                <a:latin typeface="Roboto" pitchFamily="34" charset="0"/>
                <a:ea typeface="Roboto" pitchFamily="34" charset="-122"/>
                <a:cs typeface="Roboto" pitchFamily="34" charset="-120"/>
              </a:rPr>
              <a:t>The model is trained in batches, where the weights are updated after each batch of data is processed, rather than updating the weights after each individual sample.</a:t>
            </a:r>
            <a:endParaRPr lang="en-US" sz="1417" dirty="0"/>
          </a:p>
        </p:txBody>
      </p:sp>
      <p:sp>
        <p:nvSpPr>
          <p:cNvPr id="17" name="Shape 14"/>
          <p:cNvSpPr/>
          <p:nvPr/>
        </p:nvSpPr>
        <p:spPr>
          <a:xfrm>
            <a:off x="1147415" y="4921548"/>
            <a:ext cx="629940" cy="35918"/>
          </a:xfrm>
          <a:prstGeom prst="rect">
            <a:avLst/>
          </a:prstGeom>
          <a:solidFill>
            <a:srgbClr val="7F9919"/>
          </a:solidFill>
          <a:ln/>
        </p:spPr>
        <p:txBody>
          <a:bodyPr/>
          <a:lstStyle/>
          <a:p>
            <a:endParaRPr lang="en-MY"/>
          </a:p>
        </p:txBody>
      </p:sp>
      <p:sp>
        <p:nvSpPr>
          <p:cNvPr id="18" name="Shape 15"/>
          <p:cNvSpPr/>
          <p:nvPr/>
        </p:nvSpPr>
        <p:spPr>
          <a:xfrm>
            <a:off x="742503" y="4737100"/>
            <a:ext cx="404912" cy="404912"/>
          </a:xfrm>
          <a:prstGeom prst="roundRect">
            <a:avLst>
              <a:gd name="adj" fmla="val 26672"/>
            </a:avLst>
          </a:prstGeom>
          <a:solidFill>
            <a:srgbClr val="0F0F0F"/>
          </a:solidFill>
          <a:ln/>
        </p:spPr>
        <p:txBody>
          <a:bodyPr/>
          <a:lstStyle/>
          <a:p>
            <a:endParaRPr lang="en-MY"/>
          </a:p>
        </p:txBody>
      </p:sp>
      <p:sp>
        <p:nvSpPr>
          <p:cNvPr id="19" name="Text 16"/>
          <p:cNvSpPr/>
          <p:nvPr/>
        </p:nvSpPr>
        <p:spPr>
          <a:xfrm>
            <a:off x="868015" y="4770834"/>
            <a:ext cx="153888" cy="337443"/>
          </a:xfrm>
          <a:prstGeom prst="rect">
            <a:avLst/>
          </a:prstGeom>
          <a:noFill/>
          <a:ln/>
        </p:spPr>
        <p:txBody>
          <a:bodyPr wrap="none" rtlCol="0" anchor="t"/>
          <a:lstStyle/>
          <a:p>
            <a:pPr algn="ctr">
              <a:lnSpc>
                <a:spcPts val="2657"/>
              </a:lnSpc>
            </a:pPr>
            <a:r>
              <a:rPr lang="en-US" sz="2126" kern="0" spc="-64" dirty="0">
                <a:solidFill>
                  <a:srgbClr val="FFFFFF"/>
                </a:solidFill>
                <a:latin typeface="Roboto Mono" pitchFamily="34" charset="0"/>
                <a:ea typeface="Roboto Mono" pitchFamily="34" charset="-122"/>
                <a:cs typeface="Roboto Mono" pitchFamily="34" charset="-120"/>
              </a:rPr>
              <a:t>3</a:t>
            </a:r>
            <a:endParaRPr lang="en-US" sz="2126" dirty="0"/>
          </a:p>
        </p:txBody>
      </p:sp>
      <p:sp>
        <p:nvSpPr>
          <p:cNvPr id="20" name="Text 17"/>
          <p:cNvSpPr/>
          <p:nvPr/>
        </p:nvSpPr>
        <p:spPr>
          <a:xfrm>
            <a:off x="1934866" y="4714677"/>
            <a:ext cx="3590429" cy="281285"/>
          </a:xfrm>
          <a:prstGeom prst="rect">
            <a:avLst/>
          </a:prstGeom>
          <a:noFill/>
          <a:ln/>
        </p:spPr>
        <p:txBody>
          <a:bodyPr wrap="none" rtlCol="0" anchor="t"/>
          <a:lstStyle/>
          <a:p>
            <a:pPr>
              <a:lnSpc>
                <a:spcPts val="2214"/>
              </a:lnSpc>
            </a:pPr>
            <a:r>
              <a:rPr lang="en-US" sz="1772" kern="0" spc="-53" dirty="0">
                <a:solidFill>
                  <a:srgbClr val="FFFFFF"/>
                </a:solidFill>
                <a:latin typeface="Roboto Mono" pitchFamily="34" charset="0"/>
                <a:ea typeface="Roboto Mono" pitchFamily="34" charset="-122"/>
                <a:cs typeface="Roboto Mono" pitchFamily="34" charset="-120"/>
              </a:rPr>
              <a:t>Monitoring Training Progress</a:t>
            </a:r>
            <a:endParaRPr lang="en-US" sz="1772" dirty="0"/>
          </a:p>
        </p:txBody>
      </p:sp>
      <p:sp>
        <p:nvSpPr>
          <p:cNvPr id="21" name="Text 18"/>
          <p:cNvSpPr/>
          <p:nvPr/>
        </p:nvSpPr>
        <p:spPr>
          <a:xfrm>
            <a:off x="1934865" y="5103912"/>
            <a:ext cx="6534150" cy="809923"/>
          </a:xfrm>
          <a:prstGeom prst="rect">
            <a:avLst/>
          </a:prstGeom>
          <a:noFill/>
          <a:ln/>
        </p:spPr>
        <p:txBody>
          <a:bodyPr wrap="square" rtlCol="0" anchor="t"/>
          <a:lstStyle/>
          <a:p>
            <a:pPr>
              <a:lnSpc>
                <a:spcPts val="2126"/>
              </a:lnSpc>
            </a:pPr>
            <a:r>
              <a:rPr lang="en-US" sz="1417" kern="0" spc="-14" dirty="0">
                <a:solidFill>
                  <a:srgbClr val="E5E0DF"/>
                </a:solidFill>
                <a:latin typeface="Roboto" pitchFamily="34" charset="0"/>
                <a:ea typeface="Roboto" pitchFamily="34" charset="-122"/>
                <a:cs typeface="Roboto" pitchFamily="34" charset="-120"/>
              </a:rPr>
              <a:t>During the training process, it's important to monitor the model's performance on both the training and validation sets to ensure that the model is learning effectively and not overfitting.</a:t>
            </a:r>
            <a:endParaRPr lang="en-US" sz="1417"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010303"/>
          </a:solidFill>
          <a:ln/>
        </p:spPr>
        <p:txBody>
          <a:bodyPr/>
          <a:lstStyle/>
          <a:p>
            <a:endParaRPr lang="en-MY"/>
          </a:p>
        </p:txBody>
      </p:sp>
      <p:sp>
        <p:nvSpPr>
          <p:cNvPr id="3" name="Shape 1"/>
          <p:cNvSpPr/>
          <p:nvPr/>
        </p:nvSpPr>
        <p:spPr>
          <a:xfrm>
            <a:off x="0" y="0"/>
            <a:ext cx="12192000" cy="6858000"/>
          </a:xfrm>
          <a:prstGeom prst="rect">
            <a:avLst/>
          </a:prstGeom>
          <a:solidFill>
            <a:srgbClr val="212121"/>
          </a:solidFill>
          <a:ln/>
        </p:spPr>
        <p:txBody>
          <a:bodyPr/>
          <a:lstStyle/>
          <a:p>
            <a:endParaRPr lang="en-MY"/>
          </a:p>
        </p:txBody>
      </p:sp>
      <p:sp>
        <p:nvSpPr>
          <p:cNvPr id="4" name="Text 2"/>
          <p:cNvSpPr/>
          <p:nvPr/>
        </p:nvSpPr>
        <p:spPr>
          <a:xfrm>
            <a:off x="1698328" y="1754585"/>
            <a:ext cx="5277445" cy="578644"/>
          </a:xfrm>
          <a:prstGeom prst="rect">
            <a:avLst/>
          </a:prstGeom>
          <a:noFill/>
          <a:ln/>
        </p:spPr>
        <p:txBody>
          <a:bodyPr wrap="none" rtlCol="0" anchor="t"/>
          <a:lstStyle/>
          <a:p>
            <a:pPr>
              <a:lnSpc>
                <a:spcPts val="4556"/>
              </a:lnSpc>
            </a:pPr>
            <a:r>
              <a:rPr lang="en-US" sz="3645" kern="0" spc="-109" dirty="0">
                <a:solidFill>
                  <a:srgbClr val="FFFFFF"/>
                </a:solidFill>
                <a:latin typeface="Roboto Mono" pitchFamily="34" charset="0"/>
                <a:ea typeface="Roboto Mono" pitchFamily="34" charset="-122"/>
                <a:cs typeface="Roboto Mono" pitchFamily="34" charset="-120"/>
              </a:rPr>
              <a:t>Evaluating the Model</a:t>
            </a:r>
            <a:endParaRPr lang="en-US" sz="3645" dirty="0"/>
          </a:p>
        </p:txBody>
      </p:sp>
      <p:sp>
        <p:nvSpPr>
          <p:cNvPr id="5" name="Text 3"/>
          <p:cNvSpPr/>
          <p:nvPr/>
        </p:nvSpPr>
        <p:spPr>
          <a:xfrm>
            <a:off x="1698328" y="2796083"/>
            <a:ext cx="2314575"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Accuracy Metrics</a:t>
            </a:r>
            <a:endParaRPr lang="en-US" sz="1822" dirty="0"/>
          </a:p>
        </p:txBody>
      </p:sp>
      <p:sp>
        <p:nvSpPr>
          <p:cNvPr id="6" name="Text 4"/>
          <p:cNvSpPr/>
          <p:nvPr/>
        </p:nvSpPr>
        <p:spPr>
          <a:xfrm>
            <a:off x="1698328" y="3270548"/>
            <a:ext cx="2630289" cy="1110853"/>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Common accuracy metrics used to evaluate the performance of an MLP model include accuracy, precision, recall, and F1-score.</a:t>
            </a:r>
            <a:endParaRPr lang="en-US" sz="1458" dirty="0"/>
          </a:p>
        </p:txBody>
      </p:sp>
      <p:sp>
        <p:nvSpPr>
          <p:cNvPr id="7" name="Text 5"/>
          <p:cNvSpPr/>
          <p:nvPr/>
        </p:nvSpPr>
        <p:spPr>
          <a:xfrm>
            <a:off x="4786610" y="2796083"/>
            <a:ext cx="2314575"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Loss Metrics</a:t>
            </a:r>
            <a:endParaRPr lang="en-US" sz="1822" dirty="0"/>
          </a:p>
        </p:txBody>
      </p:sp>
      <p:sp>
        <p:nvSpPr>
          <p:cNvPr id="8" name="Text 6"/>
          <p:cNvSpPr/>
          <p:nvPr/>
        </p:nvSpPr>
        <p:spPr>
          <a:xfrm>
            <a:off x="4786611" y="3270548"/>
            <a:ext cx="2630289" cy="1666280"/>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loss function used during training can also be used as a metric to evaluate the model's performance, with lower loss values indicating better performance.</a:t>
            </a:r>
            <a:endParaRPr lang="en-US" sz="1458" dirty="0"/>
          </a:p>
        </p:txBody>
      </p:sp>
      <p:sp>
        <p:nvSpPr>
          <p:cNvPr id="9" name="Text 7"/>
          <p:cNvSpPr/>
          <p:nvPr/>
        </p:nvSpPr>
        <p:spPr>
          <a:xfrm>
            <a:off x="7874893" y="2796083"/>
            <a:ext cx="2314575"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Generalization</a:t>
            </a:r>
            <a:endParaRPr lang="en-US" sz="1822" dirty="0"/>
          </a:p>
        </p:txBody>
      </p:sp>
      <p:sp>
        <p:nvSpPr>
          <p:cNvPr id="10" name="Text 8"/>
          <p:cNvSpPr/>
          <p:nvPr/>
        </p:nvSpPr>
        <p:spPr>
          <a:xfrm>
            <a:off x="7874894" y="3270548"/>
            <a:ext cx="2630289" cy="1666280"/>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It's important to assess the model's ability to generalize to new, unseen data, which can be done by evaluating the model's performance on a separate test set.</a:t>
            </a:r>
            <a:endParaRPr lang="en-US" sz="1458"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010303"/>
          </a:solidFill>
          <a:ln/>
        </p:spPr>
        <p:txBody>
          <a:bodyPr/>
          <a:lstStyle/>
          <a:p>
            <a:endParaRPr lang="en-MY"/>
          </a:p>
        </p:txBody>
      </p:sp>
      <p:sp>
        <p:nvSpPr>
          <p:cNvPr id="3" name="Shape 1"/>
          <p:cNvSpPr/>
          <p:nvPr/>
        </p:nvSpPr>
        <p:spPr>
          <a:xfrm>
            <a:off x="0" y="0"/>
            <a:ext cx="12192000" cy="6858000"/>
          </a:xfrm>
          <a:prstGeom prst="rect">
            <a:avLst/>
          </a:prstGeom>
          <a:solidFill>
            <a:srgbClr val="212121"/>
          </a:solidFill>
          <a:ln/>
        </p:spPr>
        <p:txBody>
          <a:bodyPr/>
          <a:lstStyle/>
          <a:p>
            <a:endParaRPr lang="en-MY"/>
          </a:p>
        </p:txBody>
      </p:sp>
      <p:sp>
        <p:nvSpPr>
          <p:cNvPr id="4" name="Text 2"/>
          <p:cNvSpPr/>
          <p:nvPr/>
        </p:nvSpPr>
        <p:spPr>
          <a:xfrm>
            <a:off x="1698328" y="980481"/>
            <a:ext cx="5541368" cy="578644"/>
          </a:xfrm>
          <a:prstGeom prst="rect">
            <a:avLst/>
          </a:prstGeom>
          <a:noFill/>
          <a:ln/>
        </p:spPr>
        <p:txBody>
          <a:bodyPr wrap="none" rtlCol="0" anchor="t"/>
          <a:lstStyle/>
          <a:p>
            <a:pPr>
              <a:lnSpc>
                <a:spcPts val="4556"/>
              </a:lnSpc>
            </a:pPr>
            <a:r>
              <a:rPr lang="en-US" sz="3645" kern="0" spc="-109" dirty="0">
                <a:solidFill>
                  <a:srgbClr val="FFFFFF"/>
                </a:solidFill>
                <a:latin typeface="Roboto Mono" pitchFamily="34" charset="0"/>
                <a:ea typeface="Roboto Mono" pitchFamily="34" charset="-122"/>
                <a:cs typeface="Roboto Mono" pitchFamily="34" charset="-120"/>
              </a:rPr>
              <a:t>Hyperparameter Tuning</a:t>
            </a:r>
            <a:endParaRPr lang="en-US" sz="3645" dirty="0"/>
          </a:p>
        </p:txBody>
      </p:sp>
      <p:sp>
        <p:nvSpPr>
          <p:cNvPr id="5" name="Shape 3"/>
          <p:cNvSpPr/>
          <p:nvPr/>
        </p:nvSpPr>
        <p:spPr>
          <a:xfrm>
            <a:off x="1698327" y="1929408"/>
            <a:ext cx="4305102" cy="1881485"/>
          </a:xfrm>
          <a:prstGeom prst="roundRect">
            <a:avLst>
              <a:gd name="adj" fmla="val 5905"/>
            </a:avLst>
          </a:prstGeom>
          <a:solidFill>
            <a:srgbClr val="0F0F0F"/>
          </a:solidFill>
          <a:ln/>
        </p:spPr>
        <p:txBody>
          <a:bodyPr/>
          <a:lstStyle/>
          <a:p>
            <a:endParaRPr lang="en-MY"/>
          </a:p>
        </p:txBody>
      </p:sp>
      <p:sp>
        <p:nvSpPr>
          <p:cNvPr id="6" name="Text 4"/>
          <p:cNvSpPr/>
          <p:nvPr/>
        </p:nvSpPr>
        <p:spPr>
          <a:xfrm>
            <a:off x="1883469" y="2114550"/>
            <a:ext cx="2314575"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Learning Rate</a:t>
            </a:r>
            <a:endParaRPr lang="en-US" sz="1822" dirty="0"/>
          </a:p>
        </p:txBody>
      </p:sp>
      <p:sp>
        <p:nvSpPr>
          <p:cNvPr id="7" name="Text 5"/>
          <p:cNvSpPr/>
          <p:nvPr/>
        </p:nvSpPr>
        <p:spPr>
          <a:xfrm>
            <a:off x="1883469" y="2514898"/>
            <a:ext cx="3934818" cy="1110853"/>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learning rate determines the step size taken by the optimizer during the training process, and can have a significant impact on the model's performance.</a:t>
            </a:r>
            <a:endParaRPr lang="en-US" sz="1458" dirty="0"/>
          </a:p>
        </p:txBody>
      </p:sp>
      <p:sp>
        <p:nvSpPr>
          <p:cNvPr id="8" name="Shape 6"/>
          <p:cNvSpPr/>
          <p:nvPr/>
        </p:nvSpPr>
        <p:spPr>
          <a:xfrm>
            <a:off x="6188571" y="1929408"/>
            <a:ext cx="4305102" cy="1881485"/>
          </a:xfrm>
          <a:prstGeom prst="roundRect">
            <a:avLst>
              <a:gd name="adj" fmla="val 5905"/>
            </a:avLst>
          </a:prstGeom>
          <a:solidFill>
            <a:srgbClr val="0F0F0F"/>
          </a:solidFill>
          <a:ln/>
        </p:spPr>
        <p:txBody>
          <a:bodyPr/>
          <a:lstStyle/>
          <a:p>
            <a:endParaRPr lang="en-MY"/>
          </a:p>
        </p:txBody>
      </p:sp>
      <p:sp>
        <p:nvSpPr>
          <p:cNvPr id="9" name="Text 7"/>
          <p:cNvSpPr/>
          <p:nvPr/>
        </p:nvSpPr>
        <p:spPr>
          <a:xfrm>
            <a:off x="6373713" y="2114550"/>
            <a:ext cx="2314575"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Number of Layers</a:t>
            </a:r>
            <a:endParaRPr lang="en-US" sz="1822" dirty="0"/>
          </a:p>
        </p:txBody>
      </p:sp>
      <p:sp>
        <p:nvSpPr>
          <p:cNvPr id="10" name="Text 8"/>
          <p:cNvSpPr/>
          <p:nvPr/>
        </p:nvSpPr>
        <p:spPr>
          <a:xfrm>
            <a:off x="6373714" y="2514898"/>
            <a:ext cx="3934818" cy="1110853"/>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number of layers in the MLP model can affect its ability to learn complex patterns in the data, with deeper models generally being more expressive.</a:t>
            </a:r>
            <a:endParaRPr lang="en-US" sz="1458" dirty="0"/>
          </a:p>
        </p:txBody>
      </p:sp>
      <p:sp>
        <p:nvSpPr>
          <p:cNvPr id="11" name="Shape 9"/>
          <p:cNvSpPr/>
          <p:nvPr/>
        </p:nvSpPr>
        <p:spPr>
          <a:xfrm>
            <a:off x="1698327" y="3996035"/>
            <a:ext cx="4305102" cy="1881485"/>
          </a:xfrm>
          <a:prstGeom prst="roundRect">
            <a:avLst>
              <a:gd name="adj" fmla="val 5905"/>
            </a:avLst>
          </a:prstGeom>
          <a:solidFill>
            <a:srgbClr val="0F0F0F"/>
          </a:solidFill>
          <a:ln/>
        </p:spPr>
        <p:txBody>
          <a:bodyPr/>
          <a:lstStyle/>
          <a:p>
            <a:endParaRPr lang="en-MY"/>
          </a:p>
        </p:txBody>
      </p:sp>
      <p:sp>
        <p:nvSpPr>
          <p:cNvPr id="12" name="Text 10"/>
          <p:cNvSpPr/>
          <p:nvPr/>
        </p:nvSpPr>
        <p:spPr>
          <a:xfrm>
            <a:off x="1883469" y="4181177"/>
            <a:ext cx="2314575"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Regularization</a:t>
            </a:r>
            <a:endParaRPr lang="en-US" sz="1822" dirty="0"/>
          </a:p>
        </p:txBody>
      </p:sp>
      <p:sp>
        <p:nvSpPr>
          <p:cNvPr id="13" name="Text 11"/>
          <p:cNvSpPr/>
          <p:nvPr/>
        </p:nvSpPr>
        <p:spPr>
          <a:xfrm>
            <a:off x="1883469" y="4581525"/>
            <a:ext cx="3934818" cy="1110853"/>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Regularization techniques, such as L1 or L2 regularization, can be used to prevent overfitting and improve the model's generalization performance.</a:t>
            </a:r>
            <a:endParaRPr lang="en-US" sz="1458" dirty="0"/>
          </a:p>
        </p:txBody>
      </p:sp>
      <p:sp>
        <p:nvSpPr>
          <p:cNvPr id="14" name="Shape 12"/>
          <p:cNvSpPr/>
          <p:nvPr/>
        </p:nvSpPr>
        <p:spPr>
          <a:xfrm>
            <a:off x="6188571" y="3996035"/>
            <a:ext cx="4305102" cy="1881485"/>
          </a:xfrm>
          <a:prstGeom prst="roundRect">
            <a:avLst>
              <a:gd name="adj" fmla="val 5905"/>
            </a:avLst>
          </a:prstGeom>
          <a:solidFill>
            <a:srgbClr val="0F0F0F"/>
          </a:solidFill>
          <a:ln/>
        </p:spPr>
        <p:txBody>
          <a:bodyPr/>
          <a:lstStyle/>
          <a:p>
            <a:endParaRPr lang="en-MY"/>
          </a:p>
        </p:txBody>
      </p:sp>
      <p:sp>
        <p:nvSpPr>
          <p:cNvPr id="15" name="Text 13"/>
          <p:cNvSpPr/>
          <p:nvPr/>
        </p:nvSpPr>
        <p:spPr>
          <a:xfrm>
            <a:off x="6373713" y="4181177"/>
            <a:ext cx="2314575"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Batch Size</a:t>
            </a:r>
            <a:endParaRPr lang="en-US" sz="1822" dirty="0"/>
          </a:p>
        </p:txBody>
      </p:sp>
      <p:sp>
        <p:nvSpPr>
          <p:cNvPr id="16" name="Text 14"/>
          <p:cNvSpPr/>
          <p:nvPr/>
        </p:nvSpPr>
        <p:spPr>
          <a:xfrm>
            <a:off x="6373714" y="4581525"/>
            <a:ext cx="3934818" cy="1110853"/>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batch size determines the number of samples used in each update of the model's weights, and can affect the model's convergence and stability.</a:t>
            </a:r>
            <a:endParaRPr lang="en-US" sz="1458"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010303"/>
          </a:solidFill>
          <a:ln/>
        </p:spPr>
        <p:txBody>
          <a:bodyPr/>
          <a:lstStyle/>
          <a:p>
            <a:endParaRPr lang="en-MY"/>
          </a:p>
        </p:txBody>
      </p:sp>
      <p:sp>
        <p:nvSpPr>
          <p:cNvPr id="3" name="Shape 1"/>
          <p:cNvSpPr/>
          <p:nvPr/>
        </p:nvSpPr>
        <p:spPr>
          <a:xfrm>
            <a:off x="0" y="0"/>
            <a:ext cx="12192000" cy="6858000"/>
          </a:xfrm>
          <a:prstGeom prst="rect">
            <a:avLst/>
          </a:prstGeom>
          <a:solidFill>
            <a:srgbClr val="212121"/>
          </a:solidFill>
          <a:ln/>
        </p:spPr>
        <p:txBody>
          <a:bodyPr/>
          <a:lstStyle/>
          <a:p>
            <a:endParaRPr lang="en-MY"/>
          </a:p>
        </p:txBody>
      </p:sp>
      <p:sp>
        <p:nvSpPr>
          <p:cNvPr id="4" name="Text 2"/>
          <p:cNvSpPr/>
          <p:nvPr/>
        </p:nvSpPr>
        <p:spPr>
          <a:xfrm>
            <a:off x="1698328" y="1035944"/>
            <a:ext cx="5277445" cy="578644"/>
          </a:xfrm>
          <a:prstGeom prst="rect">
            <a:avLst/>
          </a:prstGeom>
          <a:noFill/>
          <a:ln/>
        </p:spPr>
        <p:txBody>
          <a:bodyPr wrap="none" rtlCol="0" anchor="t"/>
          <a:lstStyle/>
          <a:p>
            <a:pPr>
              <a:lnSpc>
                <a:spcPts val="4556"/>
              </a:lnSpc>
            </a:pPr>
            <a:r>
              <a:rPr lang="en-US" sz="3645" kern="0" spc="-109" dirty="0">
                <a:solidFill>
                  <a:srgbClr val="FFFFFF"/>
                </a:solidFill>
                <a:latin typeface="Roboto Mono" pitchFamily="34" charset="0"/>
                <a:ea typeface="Roboto Mono" pitchFamily="34" charset="-122"/>
                <a:cs typeface="Roboto Mono" pitchFamily="34" charset="-120"/>
              </a:rPr>
              <a:t>Applications of MLPs</a:t>
            </a:r>
            <a:endParaRPr lang="en-US" sz="3645" dirty="0"/>
          </a:p>
        </p:txBody>
      </p:sp>
      <p:pic>
        <p:nvPicPr>
          <p:cNvPr id="5" name="Image 0" descr="preencoded.png"/>
          <p:cNvPicPr>
            <a:picLocks noChangeAspect="1"/>
          </p:cNvPicPr>
          <p:nvPr/>
        </p:nvPicPr>
        <p:blipFill>
          <a:blip r:embed="rId3"/>
          <a:stretch>
            <a:fillRect/>
          </a:stretch>
        </p:blipFill>
        <p:spPr>
          <a:xfrm>
            <a:off x="1698328" y="1984871"/>
            <a:ext cx="462856" cy="462856"/>
          </a:xfrm>
          <a:prstGeom prst="rect">
            <a:avLst/>
          </a:prstGeom>
        </p:spPr>
      </p:pic>
      <p:sp>
        <p:nvSpPr>
          <p:cNvPr id="6" name="Text 3"/>
          <p:cNvSpPr/>
          <p:nvPr/>
        </p:nvSpPr>
        <p:spPr>
          <a:xfrm>
            <a:off x="1698327" y="2632869"/>
            <a:ext cx="1990527"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Computer Vision</a:t>
            </a:r>
            <a:endParaRPr lang="en-US" sz="1822" dirty="0"/>
          </a:p>
        </p:txBody>
      </p:sp>
      <p:sp>
        <p:nvSpPr>
          <p:cNvPr id="7" name="Text 4"/>
          <p:cNvSpPr/>
          <p:nvPr/>
        </p:nvSpPr>
        <p:spPr>
          <a:xfrm>
            <a:off x="1698327" y="3033217"/>
            <a:ext cx="1990527" cy="1666280"/>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MLPs are widely used in computer vision tasks, such as image classification, object detection, and image segmentation.</a:t>
            </a:r>
            <a:endParaRPr lang="en-US" sz="1458" dirty="0"/>
          </a:p>
        </p:txBody>
      </p:sp>
      <p:pic>
        <p:nvPicPr>
          <p:cNvPr id="8" name="Image 1" descr="preencoded.png"/>
          <p:cNvPicPr>
            <a:picLocks noChangeAspect="1"/>
          </p:cNvPicPr>
          <p:nvPr/>
        </p:nvPicPr>
        <p:blipFill>
          <a:blip r:embed="rId4"/>
          <a:stretch>
            <a:fillRect/>
          </a:stretch>
        </p:blipFill>
        <p:spPr>
          <a:xfrm>
            <a:off x="3966568" y="1984871"/>
            <a:ext cx="462856" cy="462856"/>
          </a:xfrm>
          <a:prstGeom prst="rect">
            <a:avLst/>
          </a:prstGeom>
        </p:spPr>
      </p:pic>
      <p:sp>
        <p:nvSpPr>
          <p:cNvPr id="9" name="Text 5"/>
          <p:cNvSpPr/>
          <p:nvPr/>
        </p:nvSpPr>
        <p:spPr>
          <a:xfrm>
            <a:off x="3966567" y="2632870"/>
            <a:ext cx="1990527" cy="867966"/>
          </a:xfrm>
          <a:prstGeom prst="rect">
            <a:avLst/>
          </a:prstGeom>
          <a:noFill/>
          <a:ln/>
        </p:spPr>
        <p:txBody>
          <a:bodyPr wrap="squar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Natural Language Processing</a:t>
            </a:r>
            <a:endParaRPr lang="en-US" sz="1822" dirty="0"/>
          </a:p>
        </p:txBody>
      </p:sp>
      <p:sp>
        <p:nvSpPr>
          <p:cNvPr id="10" name="Text 6"/>
          <p:cNvSpPr/>
          <p:nvPr/>
        </p:nvSpPr>
        <p:spPr>
          <a:xfrm>
            <a:off x="3966567" y="3611860"/>
            <a:ext cx="1990527" cy="1943993"/>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MLPs can be used for various natural language processing tasks, including text classification, sentiment analysis, and language modeling.</a:t>
            </a:r>
            <a:endParaRPr lang="en-US" sz="1458" dirty="0"/>
          </a:p>
        </p:txBody>
      </p:sp>
      <p:pic>
        <p:nvPicPr>
          <p:cNvPr id="11" name="Image 2" descr="preencoded.png"/>
          <p:cNvPicPr>
            <a:picLocks noChangeAspect="1"/>
          </p:cNvPicPr>
          <p:nvPr/>
        </p:nvPicPr>
        <p:blipFill>
          <a:blip r:embed="rId5"/>
          <a:stretch>
            <a:fillRect/>
          </a:stretch>
        </p:blipFill>
        <p:spPr>
          <a:xfrm>
            <a:off x="6234807" y="1984871"/>
            <a:ext cx="462856" cy="462856"/>
          </a:xfrm>
          <a:prstGeom prst="rect">
            <a:avLst/>
          </a:prstGeom>
        </p:spPr>
      </p:pic>
      <p:sp>
        <p:nvSpPr>
          <p:cNvPr id="12" name="Text 7"/>
          <p:cNvSpPr/>
          <p:nvPr/>
        </p:nvSpPr>
        <p:spPr>
          <a:xfrm>
            <a:off x="6234807" y="2632870"/>
            <a:ext cx="1990527" cy="578644"/>
          </a:xfrm>
          <a:prstGeom prst="rect">
            <a:avLst/>
          </a:prstGeom>
          <a:noFill/>
          <a:ln/>
        </p:spPr>
        <p:txBody>
          <a:bodyPr wrap="squar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Predictive Analytics</a:t>
            </a:r>
            <a:endParaRPr lang="en-US" sz="1822" dirty="0"/>
          </a:p>
        </p:txBody>
      </p:sp>
      <p:sp>
        <p:nvSpPr>
          <p:cNvPr id="13" name="Text 8"/>
          <p:cNvSpPr/>
          <p:nvPr/>
        </p:nvSpPr>
        <p:spPr>
          <a:xfrm>
            <a:off x="6234807" y="3322539"/>
            <a:ext cx="1990527" cy="2499419"/>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MLPs are effective at modeling complex, non-linear relationships in data, making them useful for a variety of predictive analytics tasks, such as forecasting and regression.</a:t>
            </a:r>
            <a:endParaRPr lang="en-US" sz="1458" dirty="0"/>
          </a:p>
        </p:txBody>
      </p:sp>
      <p:pic>
        <p:nvPicPr>
          <p:cNvPr id="14" name="Image 3" descr="preencoded.png"/>
          <p:cNvPicPr>
            <a:picLocks noChangeAspect="1"/>
          </p:cNvPicPr>
          <p:nvPr/>
        </p:nvPicPr>
        <p:blipFill>
          <a:blip r:embed="rId6"/>
          <a:stretch>
            <a:fillRect/>
          </a:stretch>
        </p:blipFill>
        <p:spPr>
          <a:xfrm>
            <a:off x="8503047" y="1984871"/>
            <a:ext cx="462856" cy="462856"/>
          </a:xfrm>
          <a:prstGeom prst="rect">
            <a:avLst/>
          </a:prstGeom>
        </p:spPr>
      </p:pic>
      <p:sp>
        <p:nvSpPr>
          <p:cNvPr id="15" name="Text 9"/>
          <p:cNvSpPr/>
          <p:nvPr/>
        </p:nvSpPr>
        <p:spPr>
          <a:xfrm>
            <a:off x="8503047" y="2632869"/>
            <a:ext cx="1990626"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Healthcare</a:t>
            </a:r>
            <a:endParaRPr lang="en-US" sz="1822" dirty="0"/>
          </a:p>
        </p:txBody>
      </p:sp>
      <p:sp>
        <p:nvSpPr>
          <p:cNvPr id="16" name="Text 10"/>
          <p:cNvSpPr/>
          <p:nvPr/>
        </p:nvSpPr>
        <p:spPr>
          <a:xfrm>
            <a:off x="8503047" y="3033217"/>
            <a:ext cx="1990626" cy="1666280"/>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MLPs have been applied in the healthcare domain for tasks like disease diagnosis, drug discovery, and patient outcome prediction.</a:t>
            </a:r>
            <a:endParaRPr lang="en-US" sz="1458"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010303"/>
          </a:solidFill>
          <a:ln/>
        </p:spPr>
        <p:txBody>
          <a:bodyPr/>
          <a:lstStyle/>
          <a:p>
            <a:endParaRPr lang="en-MY"/>
          </a:p>
        </p:txBody>
      </p:sp>
      <p:sp>
        <p:nvSpPr>
          <p:cNvPr id="3" name="Shape 1"/>
          <p:cNvSpPr/>
          <p:nvPr/>
        </p:nvSpPr>
        <p:spPr>
          <a:xfrm>
            <a:off x="0" y="0"/>
            <a:ext cx="12192000" cy="6858000"/>
          </a:xfrm>
          <a:prstGeom prst="rect">
            <a:avLst/>
          </a:prstGeom>
          <a:solidFill>
            <a:srgbClr val="212121"/>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3048000" cy="6858000"/>
          </a:xfrm>
          <a:prstGeom prst="rect">
            <a:avLst/>
          </a:prstGeom>
        </p:spPr>
      </p:pic>
      <p:sp>
        <p:nvSpPr>
          <p:cNvPr id="5" name="Text 2"/>
          <p:cNvSpPr/>
          <p:nvPr/>
        </p:nvSpPr>
        <p:spPr>
          <a:xfrm>
            <a:off x="3742333" y="656432"/>
            <a:ext cx="4749701" cy="578644"/>
          </a:xfrm>
          <a:prstGeom prst="rect">
            <a:avLst/>
          </a:prstGeom>
          <a:noFill/>
          <a:ln/>
        </p:spPr>
        <p:txBody>
          <a:bodyPr wrap="none" rtlCol="0" anchor="t"/>
          <a:lstStyle/>
          <a:p>
            <a:pPr>
              <a:lnSpc>
                <a:spcPts val="4556"/>
              </a:lnSpc>
            </a:pPr>
            <a:r>
              <a:rPr lang="en-US" sz="3645" kern="0" spc="-109" dirty="0">
                <a:solidFill>
                  <a:srgbClr val="FFFFFF"/>
                </a:solidFill>
                <a:latin typeface="Roboto Mono" pitchFamily="34" charset="0"/>
                <a:ea typeface="Roboto Mono" pitchFamily="34" charset="-122"/>
                <a:cs typeface="Roboto Mono" pitchFamily="34" charset="-120"/>
              </a:rPr>
              <a:t>Advantages of MLPs</a:t>
            </a:r>
            <a:endParaRPr lang="en-US" sz="3645" dirty="0"/>
          </a:p>
        </p:txBody>
      </p:sp>
      <p:pic>
        <p:nvPicPr>
          <p:cNvPr id="6" name="Image 1" descr="preencoded.png"/>
          <p:cNvPicPr>
            <a:picLocks noChangeAspect="1"/>
          </p:cNvPicPr>
          <p:nvPr/>
        </p:nvPicPr>
        <p:blipFill>
          <a:blip r:embed="rId4"/>
          <a:stretch>
            <a:fillRect/>
          </a:stretch>
        </p:blipFill>
        <p:spPr>
          <a:xfrm>
            <a:off x="3742333" y="1512788"/>
            <a:ext cx="925810" cy="1481237"/>
          </a:xfrm>
          <a:prstGeom prst="rect">
            <a:avLst/>
          </a:prstGeom>
        </p:spPr>
      </p:pic>
      <p:sp>
        <p:nvSpPr>
          <p:cNvPr id="7" name="Text 3"/>
          <p:cNvSpPr/>
          <p:nvPr/>
        </p:nvSpPr>
        <p:spPr>
          <a:xfrm>
            <a:off x="4945857" y="1697931"/>
            <a:ext cx="2314575"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Flexibility</a:t>
            </a:r>
            <a:endParaRPr lang="en-US" sz="1822" dirty="0"/>
          </a:p>
        </p:txBody>
      </p:sp>
      <p:sp>
        <p:nvSpPr>
          <p:cNvPr id="8" name="Text 4"/>
          <p:cNvSpPr/>
          <p:nvPr/>
        </p:nvSpPr>
        <p:spPr>
          <a:xfrm>
            <a:off x="4945857" y="2098278"/>
            <a:ext cx="6551811" cy="555427"/>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MLPs are highly flexible and can be adapted to a wide range of problem domains and data types, making them a versatile choice for many machine learning tasks.</a:t>
            </a:r>
            <a:endParaRPr lang="en-US" sz="1458" dirty="0"/>
          </a:p>
        </p:txBody>
      </p:sp>
      <p:pic>
        <p:nvPicPr>
          <p:cNvPr id="9" name="Image 2" descr="preencoded.png"/>
          <p:cNvPicPr>
            <a:picLocks noChangeAspect="1"/>
          </p:cNvPicPr>
          <p:nvPr/>
        </p:nvPicPr>
        <p:blipFill>
          <a:blip r:embed="rId5"/>
          <a:stretch>
            <a:fillRect/>
          </a:stretch>
        </p:blipFill>
        <p:spPr>
          <a:xfrm>
            <a:off x="3742333" y="2994025"/>
            <a:ext cx="925810" cy="1603772"/>
          </a:xfrm>
          <a:prstGeom prst="rect">
            <a:avLst/>
          </a:prstGeom>
        </p:spPr>
      </p:pic>
      <p:sp>
        <p:nvSpPr>
          <p:cNvPr id="10" name="Text 5"/>
          <p:cNvSpPr/>
          <p:nvPr/>
        </p:nvSpPr>
        <p:spPr>
          <a:xfrm>
            <a:off x="4945857" y="3179167"/>
            <a:ext cx="3033911"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Universal Approximation</a:t>
            </a:r>
            <a:endParaRPr lang="en-US" sz="1822" dirty="0"/>
          </a:p>
        </p:txBody>
      </p:sp>
      <p:sp>
        <p:nvSpPr>
          <p:cNvPr id="11" name="Text 6"/>
          <p:cNvSpPr/>
          <p:nvPr/>
        </p:nvSpPr>
        <p:spPr>
          <a:xfrm>
            <a:off x="4945857" y="3579515"/>
            <a:ext cx="6551811" cy="833140"/>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MLPs with a sufficient number of hidden layers and nodes can theoretically approximate any continuous function, giving them the ability to learn complex, non-linear relationships in data.</a:t>
            </a:r>
            <a:endParaRPr lang="en-US" sz="1458" dirty="0"/>
          </a:p>
        </p:txBody>
      </p:sp>
      <p:pic>
        <p:nvPicPr>
          <p:cNvPr id="12" name="Image 3" descr="preencoded.png"/>
          <p:cNvPicPr>
            <a:picLocks noChangeAspect="1"/>
          </p:cNvPicPr>
          <p:nvPr/>
        </p:nvPicPr>
        <p:blipFill>
          <a:blip r:embed="rId6"/>
          <a:stretch>
            <a:fillRect/>
          </a:stretch>
        </p:blipFill>
        <p:spPr>
          <a:xfrm>
            <a:off x="3742333" y="4597797"/>
            <a:ext cx="925810" cy="1603772"/>
          </a:xfrm>
          <a:prstGeom prst="rect">
            <a:avLst/>
          </a:prstGeom>
        </p:spPr>
      </p:pic>
      <p:sp>
        <p:nvSpPr>
          <p:cNvPr id="13" name="Text 7"/>
          <p:cNvSpPr/>
          <p:nvPr/>
        </p:nvSpPr>
        <p:spPr>
          <a:xfrm>
            <a:off x="4945857" y="4782939"/>
            <a:ext cx="2506266" cy="289322"/>
          </a:xfrm>
          <a:prstGeom prst="rect">
            <a:avLst/>
          </a:prstGeom>
          <a:noFill/>
          <a:ln/>
        </p:spPr>
        <p:txBody>
          <a:bodyPr wrap="none" rtlCol="0" anchor="t"/>
          <a:lstStyle/>
          <a:p>
            <a:pPr>
              <a:lnSpc>
                <a:spcPts val="2278"/>
              </a:lnSpc>
            </a:pPr>
            <a:r>
              <a:rPr lang="en-US" sz="1822" kern="0" spc="-55" dirty="0">
                <a:solidFill>
                  <a:srgbClr val="FFFFFF"/>
                </a:solidFill>
                <a:latin typeface="Roboto Mono" pitchFamily="34" charset="0"/>
                <a:ea typeface="Roboto Mono" pitchFamily="34" charset="-122"/>
                <a:cs typeface="Roboto Mono" pitchFamily="34" charset="-120"/>
              </a:rPr>
              <a:t>Parallel Processing</a:t>
            </a:r>
            <a:endParaRPr lang="en-US" sz="1822" dirty="0"/>
          </a:p>
        </p:txBody>
      </p:sp>
      <p:sp>
        <p:nvSpPr>
          <p:cNvPr id="14" name="Text 8"/>
          <p:cNvSpPr/>
          <p:nvPr/>
        </p:nvSpPr>
        <p:spPr>
          <a:xfrm>
            <a:off x="4945857" y="5183287"/>
            <a:ext cx="6551811" cy="833140"/>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structure of MLPs allows for efficient parallel processing, which can significantly speed up the training and inference process, especially on specialized hardware like GPUs.</a:t>
            </a:r>
            <a:endParaRPr lang="en-US" sz="1458"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010303"/>
          </a:solidFill>
          <a:ln/>
        </p:spPr>
        <p:txBody>
          <a:bodyPr/>
          <a:lstStyle/>
          <a:p>
            <a:endParaRPr lang="en-MY"/>
          </a:p>
        </p:txBody>
      </p:sp>
      <p:sp>
        <p:nvSpPr>
          <p:cNvPr id="3" name="Shape 1"/>
          <p:cNvSpPr/>
          <p:nvPr/>
        </p:nvSpPr>
        <p:spPr>
          <a:xfrm>
            <a:off x="0" y="0"/>
            <a:ext cx="12192000" cy="6858000"/>
          </a:xfrm>
          <a:prstGeom prst="rect">
            <a:avLst/>
          </a:prstGeom>
          <a:solidFill>
            <a:srgbClr val="212121"/>
          </a:solidFill>
          <a:ln/>
        </p:spPr>
        <p:txBody>
          <a:bodyPr/>
          <a:lstStyle/>
          <a:p>
            <a:endParaRPr lang="en-MY"/>
          </a:p>
        </p:txBody>
      </p:sp>
      <p:sp>
        <p:nvSpPr>
          <p:cNvPr id="4" name="Text 2"/>
          <p:cNvSpPr/>
          <p:nvPr/>
        </p:nvSpPr>
        <p:spPr>
          <a:xfrm>
            <a:off x="1698328" y="936130"/>
            <a:ext cx="5013623" cy="578644"/>
          </a:xfrm>
          <a:prstGeom prst="rect">
            <a:avLst/>
          </a:prstGeom>
          <a:noFill/>
          <a:ln/>
        </p:spPr>
        <p:txBody>
          <a:bodyPr wrap="none" rtlCol="0" anchor="t"/>
          <a:lstStyle/>
          <a:p>
            <a:pPr>
              <a:lnSpc>
                <a:spcPts val="4556"/>
              </a:lnSpc>
            </a:pPr>
            <a:r>
              <a:rPr lang="en-US" sz="3645" kern="0" spc="-109" dirty="0">
                <a:solidFill>
                  <a:srgbClr val="FFFFFF"/>
                </a:solidFill>
                <a:latin typeface="Roboto Mono" pitchFamily="34" charset="0"/>
                <a:ea typeface="Roboto Mono" pitchFamily="34" charset="-122"/>
                <a:cs typeface="Roboto Mono" pitchFamily="34" charset="-120"/>
              </a:rPr>
              <a:t>Limitations of MLPs</a:t>
            </a:r>
            <a:endParaRPr lang="en-US" sz="3645" dirty="0"/>
          </a:p>
        </p:txBody>
      </p:sp>
      <p:sp>
        <p:nvSpPr>
          <p:cNvPr id="5" name="Shape 3"/>
          <p:cNvSpPr/>
          <p:nvPr/>
        </p:nvSpPr>
        <p:spPr>
          <a:xfrm>
            <a:off x="1698328" y="1885057"/>
            <a:ext cx="8795345" cy="1345605"/>
          </a:xfrm>
          <a:prstGeom prst="rect">
            <a:avLst/>
          </a:prstGeom>
          <a:solidFill>
            <a:srgbClr val="0F0F0F"/>
          </a:solidFill>
          <a:ln/>
        </p:spPr>
        <p:txBody>
          <a:bodyPr/>
          <a:lstStyle/>
          <a:p>
            <a:endParaRPr lang="en-MY"/>
          </a:p>
        </p:txBody>
      </p:sp>
      <p:sp>
        <p:nvSpPr>
          <p:cNvPr id="6" name="Text 4"/>
          <p:cNvSpPr/>
          <p:nvPr/>
        </p:nvSpPr>
        <p:spPr>
          <a:xfrm>
            <a:off x="1883469" y="2002433"/>
            <a:ext cx="4024213" cy="277713"/>
          </a:xfrm>
          <a:prstGeom prst="rect">
            <a:avLst/>
          </a:prstGeom>
          <a:noFill/>
          <a:ln/>
        </p:spPr>
        <p:txBody>
          <a:bodyPr wrap="non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Long-Range Dependencies</a:t>
            </a:r>
            <a:endParaRPr lang="en-US" sz="1458" dirty="0"/>
          </a:p>
        </p:txBody>
      </p:sp>
      <p:sp>
        <p:nvSpPr>
          <p:cNvPr id="7" name="Text 5"/>
          <p:cNvSpPr/>
          <p:nvPr/>
        </p:nvSpPr>
        <p:spPr>
          <a:xfrm>
            <a:off x="6284318" y="2002433"/>
            <a:ext cx="4024213" cy="1110853"/>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MLPs can struggle to capture long-range dependencies in data, which can be a limitation for certain types of sequential data, such as natural language or time series.</a:t>
            </a:r>
            <a:endParaRPr lang="en-US" sz="1458" dirty="0"/>
          </a:p>
        </p:txBody>
      </p:sp>
      <p:sp>
        <p:nvSpPr>
          <p:cNvPr id="8" name="Text 6"/>
          <p:cNvSpPr/>
          <p:nvPr/>
        </p:nvSpPr>
        <p:spPr>
          <a:xfrm>
            <a:off x="1883469" y="3348038"/>
            <a:ext cx="4024213" cy="277713"/>
          </a:xfrm>
          <a:prstGeom prst="rect">
            <a:avLst/>
          </a:prstGeom>
          <a:noFill/>
          <a:ln/>
        </p:spPr>
        <p:txBody>
          <a:bodyPr wrap="non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Hyperparameter Sensitivity</a:t>
            </a:r>
            <a:endParaRPr lang="en-US" sz="1458" dirty="0"/>
          </a:p>
        </p:txBody>
      </p:sp>
      <p:sp>
        <p:nvSpPr>
          <p:cNvPr id="9" name="Text 7"/>
          <p:cNvSpPr/>
          <p:nvPr/>
        </p:nvSpPr>
        <p:spPr>
          <a:xfrm>
            <a:off x="6284318" y="3348038"/>
            <a:ext cx="4024213" cy="1110853"/>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The performance of MLPs can be highly sensitive to the choice of hyperparameters, such as the learning rate, number of layers, and regularization, which can make the model difficult to tune.</a:t>
            </a:r>
            <a:endParaRPr lang="en-US" sz="1458" dirty="0"/>
          </a:p>
        </p:txBody>
      </p:sp>
      <p:sp>
        <p:nvSpPr>
          <p:cNvPr id="10" name="Shape 8"/>
          <p:cNvSpPr/>
          <p:nvPr/>
        </p:nvSpPr>
        <p:spPr>
          <a:xfrm>
            <a:off x="1698328" y="4576267"/>
            <a:ext cx="8795345" cy="1345605"/>
          </a:xfrm>
          <a:prstGeom prst="rect">
            <a:avLst/>
          </a:prstGeom>
          <a:solidFill>
            <a:srgbClr val="0F0F0F"/>
          </a:solidFill>
          <a:ln/>
        </p:spPr>
        <p:txBody>
          <a:bodyPr/>
          <a:lstStyle/>
          <a:p>
            <a:endParaRPr lang="en-MY"/>
          </a:p>
        </p:txBody>
      </p:sp>
      <p:sp>
        <p:nvSpPr>
          <p:cNvPr id="11" name="Text 9"/>
          <p:cNvSpPr/>
          <p:nvPr/>
        </p:nvSpPr>
        <p:spPr>
          <a:xfrm>
            <a:off x="1883469" y="4693643"/>
            <a:ext cx="4024213" cy="277713"/>
          </a:xfrm>
          <a:prstGeom prst="rect">
            <a:avLst/>
          </a:prstGeom>
          <a:noFill/>
          <a:ln/>
        </p:spPr>
        <p:txBody>
          <a:bodyPr wrap="non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Overfitting</a:t>
            </a:r>
            <a:endParaRPr lang="en-US" sz="1458" dirty="0"/>
          </a:p>
        </p:txBody>
      </p:sp>
      <p:sp>
        <p:nvSpPr>
          <p:cNvPr id="12" name="Text 10"/>
          <p:cNvSpPr/>
          <p:nvPr/>
        </p:nvSpPr>
        <p:spPr>
          <a:xfrm>
            <a:off x="6284318" y="4693643"/>
            <a:ext cx="4024213" cy="1110853"/>
          </a:xfrm>
          <a:prstGeom prst="rect">
            <a:avLst/>
          </a:prstGeom>
          <a:noFill/>
          <a:ln/>
        </p:spPr>
        <p:txBody>
          <a:bodyPr wrap="square" rtlCol="0" anchor="t"/>
          <a:lstStyle/>
          <a:p>
            <a:pPr>
              <a:lnSpc>
                <a:spcPts val="2187"/>
              </a:lnSpc>
            </a:pPr>
            <a:r>
              <a:rPr lang="en-US" sz="1458" kern="0" spc="-14" dirty="0">
                <a:solidFill>
                  <a:srgbClr val="E5E0DF"/>
                </a:solidFill>
                <a:latin typeface="Roboto" pitchFamily="34" charset="0"/>
                <a:ea typeface="Roboto" pitchFamily="34" charset="-122"/>
                <a:cs typeface="Roboto" pitchFamily="34" charset="-120"/>
              </a:rPr>
              <a:t>MLPs have the potential to overfit the training data, especially when the model is too complex or the training dataset is too small, which can lead to poor generalization to new, unseen data.</a:t>
            </a:r>
            <a:endParaRPr lang="en-US" sz="1458"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DEDE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3" name="Shape 1"/>
          <p:cNvSpPr/>
          <p:nvPr/>
        </p:nvSpPr>
        <p:spPr>
          <a:xfrm>
            <a:off x="0" y="-60960"/>
            <a:ext cx="12192000" cy="6858000"/>
          </a:xfrm>
          <a:prstGeom prst="rect">
            <a:avLst/>
          </a:prstGeom>
          <a:solidFill>
            <a:srgbClr val="FFFFFF"/>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pic>
        <p:nvPicPr>
          <p:cNvPr id="4" name="Image 0" descr="preencoded.png"/>
          <p:cNvPicPr>
            <a:picLocks noChangeAspect="1"/>
          </p:cNvPicPr>
          <p:nvPr/>
        </p:nvPicPr>
        <p:blipFill>
          <a:blip r:embed="rId3"/>
          <a:stretch>
            <a:fillRect/>
          </a:stretch>
        </p:blipFill>
        <p:spPr>
          <a:xfrm>
            <a:off x="-6350" y="0"/>
            <a:ext cx="3048000" cy="6858000"/>
          </a:xfrm>
          <a:prstGeom prst="rect">
            <a:avLst/>
          </a:prstGeom>
        </p:spPr>
      </p:pic>
      <p:sp>
        <p:nvSpPr>
          <p:cNvPr id="5" name="Text 2"/>
          <p:cNvSpPr/>
          <p:nvPr/>
        </p:nvSpPr>
        <p:spPr>
          <a:xfrm>
            <a:off x="3742333" y="660896"/>
            <a:ext cx="4208264" cy="525958"/>
          </a:xfrm>
          <a:prstGeom prst="rect">
            <a:avLst/>
          </a:prstGeom>
          <a:noFill/>
          <a:ln/>
        </p:spPr>
        <p:txBody>
          <a:bodyPr wrap="none" rtlCol="0" anchor="t"/>
          <a:lstStyle/>
          <a:p>
            <a:pPr defTabSz="761970" eaLnBrk="1" fontAlgn="auto" hangingPunct="1">
              <a:lnSpc>
                <a:spcPts val="4142"/>
              </a:lnSpc>
              <a:spcBef>
                <a:spcPts val="0"/>
              </a:spcBef>
              <a:spcAft>
                <a:spcPts val="0"/>
              </a:spcAft>
            </a:pPr>
            <a:r>
              <a:rPr lang="en-US" sz="3313" b="1" kern="0" spc="-33" dirty="0">
                <a:solidFill>
                  <a:srgbClr val="000000"/>
                </a:solidFill>
                <a:latin typeface="Montserrat" pitchFamily="34" charset="0"/>
                <a:ea typeface="Montserrat" pitchFamily="34" charset="-122"/>
                <a:cs typeface="Montserrat" pitchFamily="34" charset="-120"/>
              </a:rPr>
              <a:t>Limitations of MLP</a:t>
            </a:r>
            <a:endParaRPr lang="en-US" sz="3313" dirty="0">
              <a:solidFill>
                <a:prstClr val="black"/>
              </a:solidFill>
              <a:latin typeface="Calibri" panose="020F0502020204030204"/>
              <a:cs typeface="+mn-cs"/>
            </a:endParaRPr>
          </a:p>
        </p:txBody>
      </p:sp>
      <p:sp>
        <p:nvSpPr>
          <p:cNvPr id="10" name="Text 5"/>
          <p:cNvSpPr/>
          <p:nvPr/>
        </p:nvSpPr>
        <p:spPr>
          <a:xfrm>
            <a:off x="4876800" y="1434089"/>
            <a:ext cx="2182515" cy="263029"/>
          </a:xfrm>
          <a:prstGeom prst="rect">
            <a:avLst/>
          </a:prstGeom>
          <a:noFill/>
          <a:ln/>
        </p:spPr>
        <p:txBody>
          <a:bodyPr wrap="none" rtlCol="0" anchor="t"/>
          <a:lstStyle/>
          <a:p>
            <a:pPr defTabSz="761970" eaLnBrk="1" fontAlgn="auto" hangingPunct="1">
              <a:lnSpc>
                <a:spcPts val="2071"/>
              </a:lnSpc>
              <a:spcBef>
                <a:spcPts val="0"/>
              </a:spcBef>
              <a:spcAft>
                <a:spcPts val="0"/>
              </a:spcAft>
            </a:pPr>
            <a:r>
              <a:rPr lang="en-US" sz="1657" b="1" kern="0" spc="-17" dirty="0">
                <a:solidFill>
                  <a:srgbClr val="000000"/>
                </a:solidFill>
                <a:latin typeface="Montserrat" pitchFamily="34" charset="0"/>
                <a:ea typeface="Montserrat" pitchFamily="34" charset="-122"/>
                <a:cs typeface="Montserrat" pitchFamily="34" charset="-120"/>
              </a:rPr>
              <a:t>Vanishing Gradients</a:t>
            </a:r>
            <a:endParaRPr lang="en-US" sz="1657" dirty="0">
              <a:solidFill>
                <a:prstClr val="black"/>
              </a:solidFill>
              <a:latin typeface="Calibri" panose="020F0502020204030204"/>
              <a:cs typeface="+mn-cs"/>
            </a:endParaRPr>
          </a:p>
        </p:txBody>
      </p:sp>
      <p:sp>
        <p:nvSpPr>
          <p:cNvPr id="11" name="Text 6"/>
          <p:cNvSpPr/>
          <p:nvPr/>
        </p:nvSpPr>
        <p:spPr>
          <a:xfrm>
            <a:off x="4876800" y="1808143"/>
            <a:ext cx="6551811" cy="833140"/>
          </a:xfrm>
          <a:prstGeom prst="rect">
            <a:avLst/>
          </a:prstGeom>
          <a:noFill/>
          <a:ln/>
        </p:spPr>
        <p:txBody>
          <a:bodyPr wrap="square" rtlCol="0" anchor="t"/>
          <a:lstStyle/>
          <a:p>
            <a:pPr defTabSz="761970" eaLnBrk="1" fontAlgn="auto" hangingPunct="1">
              <a:lnSpc>
                <a:spcPts val="2187"/>
              </a:lnSpc>
              <a:spcBef>
                <a:spcPts val="0"/>
              </a:spcBef>
              <a:spcAft>
                <a:spcPts val="0"/>
              </a:spcAft>
            </a:pPr>
            <a:r>
              <a:rPr lang="en-US" sz="1458" dirty="0">
                <a:solidFill>
                  <a:srgbClr val="3D3838"/>
                </a:solidFill>
                <a:latin typeface="Source Sans Pro" pitchFamily="34" charset="0"/>
                <a:ea typeface="Source Sans Pro" pitchFamily="34" charset="-122"/>
                <a:cs typeface="Source Sans Pro" pitchFamily="34" charset="-120"/>
              </a:rPr>
              <a:t>In deep MLPs with many hidden layers, the gradients used in the backpropagation algorithm can become very small, leading to slow convergence or even the model getting stuck in a suboptimal solution.</a:t>
            </a:r>
            <a:endParaRPr lang="en-US" sz="1458" dirty="0">
              <a:solidFill>
                <a:prstClr val="black"/>
              </a:solidFill>
              <a:latin typeface="Calibri" panose="020F0502020204030204"/>
              <a:cs typeface="+mn-cs"/>
            </a:endParaRPr>
          </a:p>
        </p:txBody>
      </p:sp>
      <p:sp>
        <p:nvSpPr>
          <p:cNvPr id="13" name="Text 7"/>
          <p:cNvSpPr/>
          <p:nvPr/>
        </p:nvSpPr>
        <p:spPr>
          <a:xfrm>
            <a:off x="4876800" y="3011568"/>
            <a:ext cx="2104132" cy="263029"/>
          </a:xfrm>
          <a:prstGeom prst="rect">
            <a:avLst/>
          </a:prstGeom>
          <a:noFill/>
          <a:ln/>
        </p:spPr>
        <p:txBody>
          <a:bodyPr wrap="none" rtlCol="0" anchor="t"/>
          <a:lstStyle/>
          <a:p>
            <a:pPr defTabSz="761970" eaLnBrk="1" fontAlgn="auto" hangingPunct="1">
              <a:lnSpc>
                <a:spcPts val="2071"/>
              </a:lnSpc>
              <a:spcBef>
                <a:spcPts val="0"/>
              </a:spcBef>
              <a:spcAft>
                <a:spcPts val="0"/>
              </a:spcAft>
            </a:pPr>
            <a:r>
              <a:rPr lang="en-US" sz="1657" b="1" kern="0" spc="-17" dirty="0">
                <a:solidFill>
                  <a:srgbClr val="000000"/>
                </a:solidFill>
                <a:latin typeface="Montserrat" pitchFamily="34" charset="0"/>
                <a:ea typeface="Montserrat" pitchFamily="34" charset="-122"/>
                <a:cs typeface="Montserrat" pitchFamily="34" charset="-120"/>
              </a:rPr>
              <a:t>Interpretability</a:t>
            </a:r>
            <a:endParaRPr lang="en-US" sz="1657" dirty="0">
              <a:solidFill>
                <a:prstClr val="black"/>
              </a:solidFill>
              <a:latin typeface="Calibri" panose="020F0502020204030204"/>
              <a:cs typeface="+mn-cs"/>
            </a:endParaRPr>
          </a:p>
        </p:txBody>
      </p:sp>
      <p:sp>
        <p:nvSpPr>
          <p:cNvPr id="14" name="Text 8"/>
          <p:cNvSpPr/>
          <p:nvPr/>
        </p:nvSpPr>
        <p:spPr>
          <a:xfrm>
            <a:off x="4876800" y="3385622"/>
            <a:ext cx="6551811" cy="833140"/>
          </a:xfrm>
          <a:prstGeom prst="rect">
            <a:avLst/>
          </a:prstGeom>
          <a:noFill/>
          <a:ln/>
        </p:spPr>
        <p:txBody>
          <a:bodyPr wrap="square" rtlCol="0" anchor="t"/>
          <a:lstStyle/>
          <a:p>
            <a:pPr defTabSz="761970" eaLnBrk="1" fontAlgn="auto" hangingPunct="1">
              <a:lnSpc>
                <a:spcPts val="2187"/>
              </a:lnSpc>
              <a:spcBef>
                <a:spcPts val="0"/>
              </a:spcBef>
              <a:spcAft>
                <a:spcPts val="0"/>
              </a:spcAft>
            </a:pPr>
            <a:r>
              <a:rPr lang="en-US" sz="1458" dirty="0">
                <a:solidFill>
                  <a:srgbClr val="3D3838"/>
                </a:solidFill>
                <a:latin typeface="Source Sans Pro" pitchFamily="34" charset="0"/>
                <a:ea typeface="Source Sans Pro" pitchFamily="34" charset="-122"/>
                <a:cs typeface="Source Sans Pro" pitchFamily="34" charset="-120"/>
              </a:rPr>
              <a:t>MLPs, like many other neural networks, can be difficult to interpret, as the internal representations and decision-making process are not easily explainable. This can be a challenge in applications where transparency is important.</a:t>
            </a:r>
            <a:endParaRPr lang="en-US" sz="1458" dirty="0">
              <a:solidFill>
                <a:prstClr val="black"/>
              </a:solidFill>
              <a:latin typeface="Calibri" panose="020F0502020204030204"/>
              <a:cs typeface="+mn-cs"/>
            </a:endParaRPr>
          </a:p>
        </p:txBody>
      </p:sp>
    </p:spTree>
    <p:extLst>
      <p:ext uri="{BB962C8B-B14F-4D97-AF65-F5344CB8AC3E}">
        <p14:creationId xmlns:p14="http://schemas.microsoft.com/office/powerpoint/2010/main" val="10962738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DEDED"/>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sp>
        <p:nvSpPr>
          <p:cNvPr id="3" name="Shape 1"/>
          <p:cNvSpPr/>
          <p:nvPr/>
        </p:nvSpPr>
        <p:spPr>
          <a:xfrm>
            <a:off x="0" y="0"/>
            <a:ext cx="12192000" cy="6858000"/>
          </a:xfrm>
          <a:prstGeom prst="rect">
            <a:avLst/>
          </a:prstGeom>
          <a:solidFill>
            <a:srgbClr val="FFFFFF"/>
          </a:solidFill>
          <a:ln/>
        </p:spPr>
        <p:txBody>
          <a:bodyPr/>
          <a:lstStyle/>
          <a:p>
            <a:pPr defTabSz="761970" eaLnBrk="1" fontAlgn="auto" hangingPunct="1">
              <a:spcBef>
                <a:spcPts val="0"/>
              </a:spcBef>
              <a:spcAft>
                <a:spcPts val="0"/>
              </a:spcAft>
            </a:pPr>
            <a:endParaRPr lang="en-MY" sz="1500">
              <a:solidFill>
                <a:prstClr val="black"/>
              </a:solidFill>
              <a:latin typeface="Calibri" panose="020F0502020204030204"/>
              <a:cs typeface="+mn-cs"/>
            </a:endParaRPr>
          </a:p>
        </p:txBody>
      </p:sp>
      <p:pic>
        <p:nvPicPr>
          <p:cNvPr id="4" name="Image 0" descr="preencoded.png"/>
          <p:cNvPicPr>
            <a:picLocks noChangeAspect="1"/>
          </p:cNvPicPr>
          <p:nvPr/>
        </p:nvPicPr>
        <p:blipFill>
          <a:blip r:embed="rId3"/>
          <a:stretch>
            <a:fillRect/>
          </a:stretch>
        </p:blipFill>
        <p:spPr>
          <a:xfrm>
            <a:off x="7626350" y="0"/>
            <a:ext cx="4572000" cy="6858000"/>
          </a:xfrm>
          <a:prstGeom prst="rect">
            <a:avLst/>
          </a:prstGeom>
        </p:spPr>
      </p:pic>
      <p:sp>
        <p:nvSpPr>
          <p:cNvPr id="5" name="Text 2"/>
          <p:cNvSpPr/>
          <p:nvPr/>
        </p:nvSpPr>
        <p:spPr>
          <a:xfrm>
            <a:off x="694333" y="1916311"/>
            <a:ext cx="4208264" cy="525958"/>
          </a:xfrm>
          <a:prstGeom prst="rect">
            <a:avLst/>
          </a:prstGeom>
          <a:noFill/>
          <a:ln/>
        </p:spPr>
        <p:txBody>
          <a:bodyPr wrap="none" rtlCol="0" anchor="t"/>
          <a:lstStyle/>
          <a:p>
            <a:pPr defTabSz="761970" eaLnBrk="1" fontAlgn="auto" hangingPunct="1">
              <a:lnSpc>
                <a:spcPts val="4142"/>
              </a:lnSpc>
              <a:spcBef>
                <a:spcPts val="0"/>
              </a:spcBef>
              <a:spcAft>
                <a:spcPts val="0"/>
              </a:spcAft>
            </a:pPr>
            <a:r>
              <a:rPr lang="en-US" sz="3313" b="1" kern="0" spc="-33" dirty="0">
                <a:solidFill>
                  <a:srgbClr val="000000"/>
                </a:solidFill>
                <a:latin typeface="Montserrat" pitchFamily="34" charset="0"/>
                <a:ea typeface="Montserrat" pitchFamily="34" charset="-122"/>
                <a:cs typeface="Montserrat" pitchFamily="34" charset="-120"/>
              </a:rPr>
              <a:t>Conclusion</a:t>
            </a:r>
            <a:endParaRPr lang="en-US" sz="3313" dirty="0">
              <a:solidFill>
                <a:prstClr val="black"/>
              </a:solidFill>
              <a:latin typeface="Calibri" panose="020F0502020204030204"/>
              <a:cs typeface="+mn-cs"/>
            </a:endParaRPr>
          </a:p>
        </p:txBody>
      </p:sp>
      <p:sp>
        <p:nvSpPr>
          <p:cNvPr id="6" name="Text 3"/>
          <p:cNvSpPr/>
          <p:nvPr/>
        </p:nvSpPr>
        <p:spPr>
          <a:xfrm>
            <a:off x="694333" y="2719982"/>
            <a:ext cx="6231334" cy="2221707"/>
          </a:xfrm>
          <a:prstGeom prst="rect">
            <a:avLst/>
          </a:prstGeom>
          <a:noFill/>
          <a:ln/>
        </p:spPr>
        <p:txBody>
          <a:bodyPr wrap="square" rtlCol="0" anchor="t"/>
          <a:lstStyle/>
          <a:p>
            <a:pPr defTabSz="761970" eaLnBrk="1" fontAlgn="auto" hangingPunct="1">
              <a:lnSpc>
                <a:spcPts val="2187"/>
              </a:lnSpc>
              <a:spcBef>
                <a:spcPts val="0"/>
              </a:spcBef>
              <a:spcAft>
                <a:spcPts val="0"/>
              </a:spcAft>
            </a:pPr>
            <a:r>
              <a:rPr lang="en-US" sz="1458" dirty="0">
                <a:solidFill>
                  <a:srgbClr val="3D3838"/>
                </a:solidFill>
                <a:latin typeface="Source Sans Pro" pitchFamily="34" charset="0"/>
                <a:ea typeface="Source Sans Pro" pitchFamily="34" charset="-122"/>
                <a:cs typeface="Source Sans Pro" pitchFamily="34" charset="-120"/>
              </a:rPr>
              <a:t>The Multilayer Perceptron (MLP) is a powerful and versatile artificial neural network that has found widespread applications in various domains, from image recognition to predictive analytics. While MLPs offer several advantages, such as universal approximation, adaptability, and scalability, they also have some limitations, such as the risk of overfitting, vanishing gradients, and interpretability challenges. Understanding the strengths and weaknesses of MLPs is crucial for effectively leveraging this technology in real-world scenarios and achieving optimal performance.</a:t>
            </a:r>
            <a:endParaRPr lang="en-US" sz="1458" dirty="0">
              <a:solidFill>
                <a:prstClr val="black"/>
              </a:solidFill>
              <a:latin typeface="Calibri" panose="020F0502020204030204"/>
              <a:cs typeface="+mn-cs"/>
            </a:endParaRPr>
          </a:p>
        </p:txBody>
      </p:sp>
    </p:spTree>
    <p:extLst>
      <p:ext uri="{BB962C8B-B14F-4D97-AF65-F5344CB8AC3E}">
        <p14:creationId xmlns:p14="http://schemas.microsoft.com/office/powerpoint/2010/main" val="39566142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61779" y="462139"/>
            <a:ext cx="755552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gency FB" panose="020B0503020202020204" pitchFamily="34" charset="0"/>
                <a:ea typeface="+mn-ea"/>
                <a:cs typeface="Arial" panose="020B0604020202020204" pitchFamily="34" charset="0"/>
              </a:rPr>
              <a:t>Basics of Deep Learning</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23815" y="87721"/>
            <a:ext cx="1685682" cy="1125123"/>
          </a:xfrm>
          <a:prstGeom prst="rect">
            <a:avLst/>
          </a:prstGeom>
        </p:spPr>
      </p:pic>
      <p:sp>
        <p:nvSpPr>
          <p:cNvPr id="8" name="TextBox 7"/>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www.midocean.ae</a:t>
            </a:r>
          </a:p>
        </p:txBody>
      </p:sp>
      <p:sp>
        <p:nvSpPr>
          <p:cNvPr id="22" name="Rectangle 21"/>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4" name="Diagram 3">
            <a:extLst>
              <a:ext uri="{FF2B5EF4-FFF2-40B4-BE49-F238E27FC236}">
                <a16:creationId xmlns:a16="http://schemas.microsoft.com/office/drawing/2014/main" id="{400C645B-5545-F6AB-4BF4-1424CBC6CF63}"/>
              </a:ext>
            </a:extLst>
          </p:cNvPr>
          <p:cNvGraphicFramePr/>
          <p:nvPr/>
        </p:nvGraphicFramePr>
        <p:xfrm>
          <a:off x="1371600" y="124705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lowchart: Summing Junction 6">
            <a:extLst>
              <a:ext uri="{FF2B5EF4-FFF2-40B4-BE49-F238E27FC236}">
                <a16:creationId xmlns:a16="http://schemas.microsoft.com/office/drawing/2014/main" id="{E5A24278-E963-8ADA-349C-5B6F120D9271}"/>
              </a:ext>
            </a:extLst>
          </p:cNvPr>
          <p:cNvSpPr/>
          <p:nvPr/>
        </p:nvSpPr>
        <p:spPr>
          <a:xfrm>
            <a:off x="1143000" y="2286000"/>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Flowchart: Summing Junction 8">
            <a:extLst>
              <a:ext uri="{FF2B5EF4-FFF2-40B4-BE49-F238E27FC236}">
                <a16:creationId xmlns:a16="http://schemas.microsoft.com/office/drawing/2014/main" id="{26C13F7C-1478-1965-B5B5-B9018B1E3B00}"/>
              </a:ext>
            </a:extLst>
          </p:cNvPr>
          <p:cNvSpPr/>
          <p:nvPr/>
        </p:nvSpPr>
        <p:spPr>
          <a:xfrm>
            <a:off x="1169437" y="3215851"/>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Flowchart: Summing Junction 4">
            <a:extLst>
              <a:ext uri="{FF2B5EF4-FFF2-40B4-BE49-F238E27FC236}">
                <a16:creationId xmlns:a16="http://schemas.microsoft.com/office/drawing/2014/main" id="{291BE6A3-09AD-3E59-523E-934816C93380}"/>
              </a:ext>
            </a:extLst>
          </p:cNvPr>
          <p:cNvSpPr/>
          <p:nvPr/>
        </p:nvSpPr>
        <p:spPr>
          <a:xfrm>
            <a:off x="1169437" y="4108575"/>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Summing Junction 5">
            <a:extLst>
              <a:ext uri="{FF2B5EF4-FFF2-40B4-BE49-F238E27FC236}">
                <a16:creationId xmlns:a16="http://schemas.microsoft.com/office/drawing/2014/main" id="{43D7233B-4887-BF68-3F64-107875589F4D}"/>
              </a:ext>
            </a:extLst>
          </p:cNvPr>
          <p:cNvSpPr/>
          <p:nvPr/>
        </p:nvSpPr>
        <p:spPr>
          <a:xfrm>
            <a:off x="1143000" y="5054058"/>
            <a:ext cx="534630" cy="457200"/>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28032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81A1B"/>
          </a:solidFill>
          <a:ln/>
        </p:spPr>
        <p:txBody>
          <a:bodyPr/>
          <a:lstStyle/>
          <a:p>
            <a:endParaRPr lang="en-MY"/>
          </a:p>
        </p:txBody>
      </p:sp>
      <p:sp>
        <p:nvSpPr>
          <p:cNvPr id="3" name="Shape 1"/>
          <p:cNvSpPr/>
          <p:nvPr/>
        </p:nvSpPr>
        <p:spPr>
          <a:xfrm>
            <a:off x="0" y="-220578"/>
            <a:ext cx="12192000" cy="6858000"/>
          </a:xfrm>
          <a:prstGeom prst="rect">
            <a:avLst/>
          </a:prstGeom>
          <a:solidFill>
            <a:srgbClr val="111213"/>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4572000" cy="6858000"/>
          </a:xfrm>
          <a:prstGeom prst="rect">
            <a:avLst/>
          </a:prstGeom>
        </p:spPr>
      </p:pic>
      <p:sp>
        <p:nvSpPr>
          <p:cNvPr id="5" name="Text 2"/>
          <p:cNvSpPr/>
          <p:nvPr/>
        </p:nvSpPr>
        <p:spPr>
          <a:xfrm>
            <a:off x="5266333" y="1942604"/>
            <a:ext cx="6231334" cy="1051918"/>
          </a:xfrm>
          <a:prstGeom prst="rect">
            <a:avLst/>
          </a:prstGeom>
          <a:noFill/>
          <a:ln/>
        </p:spPr>
        <p:txBody>
          <a:bodyPr wrap="square" rtlCol="0" anchor="t"/>
          <a:lstStyle/>
          <a:p>
            <a:pPr>
              <a:lnSpc>
                <a:spcPts val="4142"/>
              </a:lnSpc>
            </a:pPr>
            <a:r>
              <a:rPr lang="en-US" sz="3313" b="1" kern="0" spc="-33" dirty="0">
                <a:solidFill>
                  <a:srgbClr val="FFFFFF"/>
                </a:solidFill>
                <a:latin typeface="Montserrat" pitchFamily="34" charset="0"/>
                <a:ea typeface="Montserrat" pitchFamily="34" charset="-122"/>
                <a:cs typeface="Montserrat" pitchFamily="34" charset="-120"/>
              </a:rPr>
              <a:t>Convolutional Neural Network (CNN)</a:t>
            </a:r>
            <a:endParaRPr lang="en-US" sz="3313" dirty="0"/>
          </a:p>
        </p:txBody>
      </p:sp>
      <p:sp>
        <p:nvSpPr>
          <p:cNvPr id="6" name="Text 3"/>
          <p:cNvSpPr/>
          <p:nvPr/>
        </p:nvSpPr>
        <p:spPr>
          <a:xfrm>
            <a:off x="5266333" y="3272234"/>
            <a:ext cx="6231334" cy="1110853"/>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Convolutional Neural Networks (CNNs) are a powerful type of deep learning algorithm that have revolutionized the field of computer vision and image recognition. These neural networks are inspired by the human visual cortex and are particularly well-suited for processing and analyzing visual data.</a:t>
            </a:r>
            <a:endParaRPr lang="en-US" sz="1458" dirty="0"/>
          </a:p>
        </p:txBody>
      </p:sp>
      <p:sp>
        <p:nvSpPr>
          <p:cNvPr id="8" name="Text 5"/>
          <p:cNvSpPr/>
          <p:nvPr/>
        </p:nvSpPr>
        <p:spPr>
          <a:xfrm>
            <a:off x="5365056" y="4712693"/>
            <a:ext cx="98623" cy="81260"/>
          </a:xfrm>
          <a:prstGeom prst="rect">
            <a:avLst/>
          </a:prstGeom>
          <a:noFill/>
          <a:ln/>
        </p:spPr>
        <p:txBody>
          <a:bodyPr wrap="none" rtlCol="0" anchor="t"/>
          <a:lstStyle/>
          <a:p>
            <a:pPr algn="ctr">
              <a:lnSpc>
                <a:spcPts val="640"/>
              </a:lnSpc>
            </a:pPr>
            <a:r>
              <a:rPr lang="en-US" sz="640" dirty="0">
                <a:solidFill>
                  <a:srgbClr val="3C3838"/>
                </a:solidFill>
                <a:latin typeface="Source Sans Pro" pitchFamily="34" charset="0"/>
                <a:ea typeface="Source Sans Pro" pitchFamily="34" charset="-122"/>
                <a:cs typeface="Source Sans Pro" pitchFamily="34" charset="-120"/>
              </a:rPr>
              <a:t>NP</a:t>
            </a:r>
            <a:endParaRPr lang="en-US" sz="64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81A1B"/>
          </a:solidFill>
          <a:ln/>
        </p:spPr>
        <p:txBody>
          <a:bodyPr/>
          <a:lstStyle/>
          <a:p>
            <a:endParaRPr lang="en-MY"/>
          </a:p>
        </p:txBody>
      </p:sp>
      <p:sp>
        <p:nvSpPr>
          <p:cNvPr id="3" name="Shape 1"/>
          <p:cNvSpPr/>
          <p:nvPr/>
        </p:nvSpPr>
        <p:spPr>
          <a:xfrm>
            <a:off x="0" y="0"/>
            <a:ext cx="12192000" cy="6858000"/>
          </a:xfrm>
          <a:prstGeom prst="rect">
            <a:avLst/>
          </a:prstGeom>
          <a:solidFill>
            <a:srgbClr val="111213"/>
          </a:solidFill>
          <a:ln/>
        </p:spPr>
        <p:txBody>
          <a:bodyPr/>
          <a:lstStyle/>
          <a:p>
            <a:endParaRPr lang="en-MY"/>
          </a:p>
        </p:txBody>
      </p:sp>
      <p:sp>
        <p:nvSpPr>
          <p:cNvPr id="4" name="Text 2"/>
          <p:cNvSpPr/>
          <p:nvPr/>
        </p:nvSpPr>
        <p:spPr>
          <a:xfrm>
            <a:off x="2098081" y="960934"/>
            <a:ext cx="4208264" cy="525958"/>
          </a:xfrm>
          <a:prstGeom prst="rect">
            <a:avLst/>
          </a:prstGeom>
          <a:noFill/>
          <a:ln/>
        </p:spPr>
        <p:txBody>
          <a:bodyPr wrap="none" rtlCol="0" anchor="t"/>
          <a:lstStyle/>
          <a:p>
            <a:pPr>
              <a:lnSpc>
                <a:spcPts val="4142"/>
              </a:lnSpc>
            </a:pPr>
            <a:r>
              <a:rPr lang="en-US" sz="3313" b="1" kern="0" spc="-33" dirty="0">
                <a:solidFill>
                  <a:srgbClr val="FFFFFF"/>
                </a:solidFill>
                <a:latin typeface="Montserrat" pitchFamily="34" charset="0"/>
                <a:ea typeface="Montserrat" pitchFamily="34" charset="-122"/>
                <a:cs typeface="Montserrat" pitchFamily="34" charset="-120"/>
              </a:rPr>
              <a:t>How CNNs Work</a:t>
            </a:r>
            <a:endParaRPr lang="en-US" sz="3313" dirty="0"/>
          </a:p>
        </p:txBody>
      </p:sp>
      <p:sp>
        <p:nvSpPr>
          <p:cNvPr id="5" name="Text 3"/>
          <p:cNvSpPr/>
          <p:nvPr/>
        </p:nvSpPr>
        <p:spPr>
          <a:xfrm>
            <a:off x="2098080" y="1949748"/>
            <a:ext cx="2261195" cy="263029"/>
          </a:xfrm>
          <a:prstGeom prst="rect">
            <a:avLst/>
          </a:prstGeom>
          <a:noFill/>
          <a:ln/>
        </p:spPr>
        <p:txBody>
          <a:bodyPr wrap="non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Convolutional Layers</a:t>
            </a:r>
            <a:endParaRPr lang="en-US" sz="1657" dirty="0"/>
          </a:p>
        </p:txBody>
      </p:sp>
      <p:sp>
        <p:nvSpPr>
          <p:cNvPr id="6" name="Text 4"/>
          <p:cNvSpPr/>
          <p:nvPr/>
        </p:nvSpPr>
        <p:spPr>
          <a:xfrm>
            <a:off x="2098080" y="2397920"/>
            <a:ext cx="2363788" cy="3332559"/>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The core of a CNN is its convolutional layers, which apply a set of learnable filters to the input image. These filters are designed to detect low-level features like edges and shapes, and as the network goes deeper, the filters become more complex and can detect higher-level features like objects and patterns.</a:t>
            </a:r>
            <a:endParaRPr lang="en-US" sz="1458" dirty="0"/>
          </a:p>
        </p:txBody>
      </p:sp>
      <p:sp>
        <p:nvSpPr>
          <p:cNvPr id="7" name="Text 5"/>
          <p:cNvSpPr/>
          <p:nvPr/>
        </p:nvSpPr>
        <p:spPr>
          <a:xfrm>
            <a:off x="4919861" y="1949748"/>
            <a:ext cx="2104132" cy="263029"/>
          </a:xfrm>
          <a:prstGeom prst="rect">
            <a:avLst/>
          </a:prstGeom>
          <a:noFill/>
          <a:ln/>
        </p:spPr>
        <p:txBody>
          <a:bodyPr wrap="non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Pooling Layers</a:t>
            </a:r>
            <a:endParaRPr lang="en-US" sz="1657" dirty="0"/>
          </a:p>
        </p:txBody>
      </p:sp>
      <p:sp>
        <p:nvSpPr>
          <p:cNvPr id="8" name="Text 6"/>
          <p:cNvSpPr/>
          <p:nvPr/>
        </p:nvSpPr>
        <p:spPr>
          <a:xfrm>
            <a:off x="4919861" y="2397920"/>
            <a:ext cx="2363788" cy="3054846"/>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Pooling layers are used to reduce the spatial size of the feature maps, which helps to make the network more robust to small translations and distortions in the input image. The most common pooling operation is max pooling, which takes the maximum value from a small region of the feature map.</a:t>
            </a:r>
            <a:endParaRPr lang="en-US" sz="1458" dirty="0"/>
          </a:p>
        </p:txBody>
      </p:sp>
      <p:sp>
        <p:nvSpPr>
          <p:cNvPr id="9" name="Text 7"/>
          <p:cNvSpPr/>
          <p:nvPr/>
        </p:nvSpPr>
        <p:spPr>
          <a:xfrm>
            <a:off x="7741643" y="1949748"/>
            <a:ext cx="2363788" cy="526058"/>
          </a:xfrm>
          <a:prstGeom prst="rect">
            <a:avLst/>
          </a:prstGeom>
          <a:noFill/>
          <a:ln/>
        </p:spPr>
        <p:txBody>
          <a:bodyPr wrap="squar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Fully Connected Layers</a:t>
            </a:r>
            <a:endParaRPr lang="en-US" sz="1657" dirty="0"/>
          </a:p>
        </p:txBody>
      </p:sp>
      <p:sp>
        <p:nvSpPr>
          <p:cNvPr id="10" name="Text 8"/>
          <p:cNvSpPr/>
          <p:nvPr/>
        </p:nvSpPr>
        <p:spPr>
          <a:xfrm>
            <a:off x="7741643" y="2660948"/>
            <a:ext cx="2363788" cy="2777133"/>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At the end of the CNN, there are typically one or more fully connected layers that take the output of the convolutional and pooling layers and use it to make a final classification or prediction. These layers learn to combine the features detected by the earlier layers to make a high-level decision.</a:t>
            </a:r>
            <a:endParaRPr lang="en-US" sz="1458"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81A1B"/>
          </a:solidFill>
          <a:ln/>
        </p:spPr>
        <p:txBody>
          <a:bodyPr/>
          <a:lstStyle/>
          <a:p>
            <a:endParaRPr lang="en-MY"/>
          </a:p>
        </p:txBody>
      </p:sp>
      <p:sp>
        <p:nvSpPr>
          <p:cNvPr id="3" name="Shape 1"/>
          <p:cNvSpPr/>
          <p:nvPr/>
        </p:nvSpPr>
        <p:spPr>
          <a:xfrm>
            <a:off x="0" y="0"/>
            <a:ext cx="12192000" cy="6858000"/>
          </a:xfrm>
          <a:prstGeom prst="rect">
            <a:avLst/>
          </a:prstGeom>
          <a:solidFill>
            <a:srgbClr val="111213"/>
          </a:solidFill>
          <a:ln/>
        </p:spPr>
        <p:txBody>
          <a:bodyPr/>
          <a:lstStyle/>
          <a:p>
            <a:endParaRPr lang="en-MY"/>
          </a:p>
        </p:txBody>
      </p:sp>
      <p:sp>
        <p:nvSpPr>
          <p:cNvPr id="4" name="Text 2"/>
          <p:cNvSpPr/>
          <p:nvPr/>
        </p:nvSpPr>
        <p:spPr>
          <a:xfrm>
            <a:off x="2098080" y="778569"/>
            <a:ext cx="4568528" cy="525958"/>
          </a:xfrm>
          <a:prstGeom prst="rect">
            <a:avLst/>
          </a:prstGeom>
          <a:noFill/>
          <a:ln/>
        </p:spPr>
        <p:txBody>
          <a:bodyPr wrap="none" rtlCol="0" anchor="t"/>
          <a:lstStyle/>
          <a:p>
            <a:pPr>
              <a:lnSpc>
                <a:spcPts val="4142"/>
              </a:lnSpc>
            </a:pPr>
            <a:r>
              <a:rPr lang="en-US" sz="3313" b="1" kern="0" spc="-33" dirty="0">
                <a:solidFill>
                  <a:srgbClr val="FFFFFF"/>
                </a:solidFill>
                <a:latin typeface="Montserrat" pitchFamily="34" charset="0"/>
                <a:ea typeface="Montserrat" pitchFamily="34" charset="-122"/>
                <a:cs typeface="Montserrat" pitchFamily="34" charset="-120"/>
              </a:rPr>
              <a:t>Applications of CNNs</a:t>
            </a:r>
            <a:endParaRPr lang="en-US" sz="3313" dirty="0"/>
          </a:p>
        </p:txBody>
      </p:sp>
      <p:sp>
        <p:nvSpPr>
          <p:cNvPr id="5" name="Shape 3"/>
          <p:cNvSpPr/>
          <p:nvPr/>
        </p:nvSpPr>
        <p:spPr>
          <a:xfrm>
            <a:off x="2098081" y="1883073"/>
            <a:ext cx="416619" cy="416619"/>
          </a:xfrm>
          <a:prstGeom prst="roundRect">
            <a:avLst>
              <a:gd name="adj" fmla="val 13333"/>
            </a:avLst>
          </a:prstGeom>
          <a:solidFill>
            <a:srgbClr val="232629"/>
          </a:solidFill>
          <a:ln/>
        </p:spPr>
        <p:txBody>
          <a:bodyPr/>
          <a:lstStyle/>
          <a:p>
            <a:endParaRPr lang="en-MY"/>
          </a:p>
        </p:txBody>
      </p:sp>
      <p:sp>
        <p:nvSpPr>
          <p:cNvPr id="6" name="Text 4"/>
          <p:cNvSpPr/>
          <p:nvPr/>
        </p:nvSpPr>
        <p:spPr>
          <a:xfrm>
            <a:off x="2258120" y="1933575"/>
            <a:ext cx="96441" cy="315615"/>
          </a:xfrm>
          <a:prstGeom prst="rect">
            <a:avLst/>
          </a:prstGeom>
          <a:noFill/>
          <a:ln/>
        </p:spPr>
        <p:txBody>
          <a:bodyPr wrap="none" rtlCol="0" anchor="t"/>
          <a:lstStyle/>
          <a:p>
            <a:pPr algn="ctr">
              <a:lnSpc>
                <a:spcPts val="2485"/>
              </a:lnSpc>
            </a:pPr>
            <a:r>
              <a:rPr lang="en-US" sz="1988" b="1" kern="0" spc="-20" dirty="0">
                <a:solidFill>
                  <a:srgbClr val="FFFFFF"/>
                </a:solidFill>
                <a:latin typeface="Montserrat" pitchFamily="34" charset="0"/>
                <a:ea typeface="Montserrat" pitchFamily="34" charset="-122"/>
                <a:cs typeface="Montserrat" pitchFamily="34" charset="-120"/>
              </a:rPr>
              <a:t>1</a:t>
            </a:r>
            <a:endParaRPr lang="en-US" sz="1988" dirty="0"/>
          </a:p>
        </p:txBody>
      </p:sp>
      <p:sp>
        <p:nvSpPr>
          <p:cNvPr id="7" name="Text 5"/>
          <p:cNvSpPr/>
          <p:nvPr/>
        </p:nvSpPr>
        <p:spPr>
          <a:xfrm>
            <a:off x="2699842" y="1883073"/>
            <a:ext cx="2190552" cy="263029"/>
          </a:xfrm>
          <a:prstGeom prst="rect">
            <a:avLst/>
          </a:prstGeom>
          <a:noFill/>
          <a:ln/>
        </p:spPr>
        <p:txBody>
          <a:bodyPr wrap="non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Image Classification</a:t>
            </a:r>
            <a:endParaRPr lang="en-US" sz="1657" dirty="0"/>
          </a:p>
        </p:txBody>
      </p:sp>
      <p:sp>
        <p:nvSpPr>
          <p:cNvPr id="8" name="Text 6"/>
          <p:cNvSpPr/>
          <p:nvPr/>
        </p:nvSpPr>
        <p:spPr>
          <a:xfrm>
            <a:off x="2699842" y="2257127"/>
            <a:ext cx="3303588" cy="1388567"/>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CNNs excel at classifying images into different categories, such as recognizing objects, faces, or scenes. This has applications in areas like security, self-driving cars, and medical imaging.</a:t>
            </a:r>
            <a:endParaRPr lang="en-US" sz="1458" dirty="0"/>
          </a:p>
        </p:txBody>
      </p:sp>
      <p:sp>
        <p:nvSpPr>
          <p:cNvPr id="9" name="Shape 7"/>
          <p:cNvSpPr/>
          <p:nvPr/>
        </p:nvSpPr>
        <p:spPr>
          <a:xfrm>
            <a:off x="6188571" y="1883073"/>
            <a:ext cx="416619" cy="416619"/>
          </a:xfrm>
          <a:prstGeom prst="roundRect">
            <a:avLst>
              <a:gd name="adj" fmla="val 13333"/>
            </a:avLst>
          </a:prstGeom>
          <a:solidFill>
            <a:srgbClr val="232629"/>
          </a:solidFill>
          <a:ln/>
        </p:spPr>
        <p:txBody>
          <a:bodyPr/>
          <a:lstStyle/>
          <a:p>
            <a:endParaRPr lang="en-MY"/>
          </a:p>
        </p:txBody>
      </p:sp>
      <p:sp>
        <p:nvSpPr>
          <p:cNvPr id="10" name="Text 8"/>
          <p:cNvSpPr/>
          <p:nvPr/>
        </p:nvSpPr>
        <p:spPr>
          <a:xfrm>
            <a:off x="6323607" y="1933575"/>
            <a:ext cx="146447" cy="315615"/>
          </a:xfrm>
          <a:prstGeom prst="rect">
            <a:avLst/>
          </a:prstGeom>
          <a:noFill/>
          <a:ln/>
        </p:spPr>
        <p:txBody>
          <a:bodyPr wrap="none" rtlCol="0" anchor="t"/>
          <a:lstStyle/>
          <a:p>
            <a:pPr algn="ctr">
              <a:lnSpc>
                <a:spcPts val="2485"/>
              </a:lnSpc>
            </a:pPr>
            <a:r>
              <a:rPr lang="en-US" sz="1988" b="1" kern="0" spc="-20" dirty="0">
                <a:solidFill>
                  <a:srgbClr val="FFFFFF"/>
                </a:solidFill>
                <a:latin typeface="Montserrat" pitchFamily="34" charset="0"/>
                <a:ea typeface="Montserrat" pitchFamily="34" charset="-122"/>
                <a:cs typeface="Montserrat" pitchFamily="34" charset="-120"/>
              </a:rPr>
              <a:t>2</a:t>
            </a:r>
            <a:endParaRPr lang="en-US" sz="1988" dirty="0"/>
          </a:p>
        </p:txBody>
      </p:sp>
      <p:sp>
        <p:nvSpPr>
          <p:cNvPr id="11" name="Text 9"/>
          <p:cNvSpPr/>
          <p:nvPr/>
        </p:nvSpPr>
        <p:spPr>
          <a:xfrm>
            <a:off x="6790332" y="1883073"/>
            <a:ext cx="2104132" cy="263029"/>
          </a:xfrm>
          <a:prstGeom prst="rect">
            <a:avLst/>
          </a:prstGeom>
          <a:noFill/>
          <a:ln/>
        </p:spPr>
        <p:txBody>
          <a:bodyPr wrap="non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Object Detection</a:t>
            </a:r>
            <a:endParaRPr lang="en-US" sz="1657" dirty="0"/>
          </a:p>
        </p:txBody>
      </p:sp>
      <p:sp>
        <p:nvSpPr>
          <p:cNvPr id="12" name="Text 10"/>
          <p:cNvSpPr/>
          <p:nvPr/>
        </p:nvSpPr>
        <p:spPr>
          <a:xfrm>
            <a:off x="6790333" y="2257128"/>
            <a:ext cx="3303588" cy="1110853"/>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CNNs can be used to detect and localize multiple objects within an image, which is useful for applications like surveillance, autonomous vehicles, and robotics.</a:t>
            </a:r>
            <a:endParaRPr lang="en-US" sz="1458" dirty="0"/>
          </a:p>
        </p:txBody>
      </p:sp>
      <p:sp>
        <p:nvSpPr>
          <p:cNvPr id="13" name="Shape 11"/>
          <p:cNvSpPr/>
          <p:nvPr/>
        </p:nvSpPr>
        <p:spPr>
          <a:xfrm>
            <a:off x="2098081" y="4039096"/>
            <a:ext cx="416619" cy="416619"/>
          </a:xfrm>
          <a:prstGeom prst="roundRect">
            <a:avLst>
              <a:gd name="adj" fmla="val 13333"/>
            </a:avLst>
          </a:prstGeom>
          <a:solidFill>
            <a:srgbClr val="232629"/>
          </a:solidFill>
          <a:ln/>
        </p:spPr>
        <p:txBody>
          <a:bodyPr/>
          <a:lstStyle/>
          <a:p>
            <a:endParaRPr lang="en-MY"/>
          </a:p>
        </p:txBody>
      </p:sp>
      <p:sp>
        <p:nvSpPr>
          <p:cNvPr id="14" name="Text 12"/>
          <p:cNvSpPr/>
          <p:nvPr/>
        </p:nvSpPr>
        <p:spPr>
          <a:xfrm>
            <a:off x="2232919" y="4089598"/>
            <a:ext cx="146943" cy="315615"/>
          </a:xfrm>
          <a:prstGeom prst="rect">
            <a:avLst/>
          </a:prstGeom>
          <a:noFill/>
          <a:ln/>
        </p:spPr>
        <p:txBody>
          <a:bodyPr wrap="none" rtlCol="0" anchor="t"/>
          <a:lstStyle/>
          <a:p>
            <a:pPr algn="ctr">
              <a:lnSpc>
                <a:spcPts val="2485"/>
              </a:lnSpc>
            </a:pPr>
            <a:r>
              <a:rPr lang="en-US" sz="1988" b="1" kern="0" spc="-20" dirty="0">
                <a:solidFill>
                  <a:srgbClr val="FFFFFF"/>
                </a:solidFill>
                <a:latin typeface="Montserrat" pitchFamily="34" charset="0"/>
                <a:ea typeface="Montserrat" pitchFamily="34" charset="-122"/>
                <a:cs typeface="Montserrat" pitchFamily="34" charset="-120"/>
              </a:rPr>
              <a:t>3</a:t>
            </a:r>
            <a:endParaRPr lang="en-US" sz="1988" dirty="0"/>
          </a:p>
        </p:txBody>
      </p:sp>
      <p:sp>
        <p:nvSpPr>
          <p:cNvPr id="15" name="Text 13"/>
          <p:cNvSpPr/>
          <p:nvPr/>
        </p:nvSpPr>
        <p:spPr>
          <a:xfrm>
            <a:off x="2699842" y="4039096"/>
            <a:ext cx="2630190" cy="263029"/>
          </a:xfrm>
          <a:prstGeom prst="rect">
            <a:avLst/>
          </a:prstGeom>
          <a:noFill/>
          <a:ln/>
        </p:spPr>
        <p:txBody>
          <a:bodyPr wrap="non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Semantic Segmentation</a:t>
            </a:r>
            <a:endParaRPr lang="en-US" sz="1657" dirty="0"/>
          </a:p>
        </p:txBody>
      </p:sp>
      <p:sp>
        <p:nvSpPr>
          <p:cNvPr id="16" name="Text 14"/>
          <p:cNvSpPr/>
          <p:nvPr/>
        </p:nvSpPr>
        <p:spPr>
          <a:xfrm>
            <a:off x="2699842" y="4413151"/>
            <a:ext cx="3303588" cy="1666280"/>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CNNs can be used to assign a class label to every pixel in an image, allowing for detailed understanding of the contents of an image. This is useful for applications like medical image analysis and autonomous driving.</a:t>
            </a:r>
            <a:endParaRPr lang="en-US" sz="1458" dirty="0"/>
          </a:p>
        </p:txBody>
      </p:sp>
      <p:sp>
        <p:nvSpPr>
          <p:cNvPr id="17" name="Shape 15"/>
          <p:cNvSpPr/>
          <p:nvPr/>
        </p:nvSpPr>
        <p:spPr>
          <a:xfrm>
            <a:off x="6188571" y="4039096"/>
            <a:ext cx="416619" cy="416619"/>
          </a:xfrm>
          <a:prstGeom prst="roundRect">
            <a:avLst>
              <a:gd name="adj" fmla="val 13333"/>
            </a:avLst>
          </a:prstGeom>
          <a:solidFill>
            <a:srgbClr val="232629"/>
          </a:solidFill>
          <a:ln/>
        </p:spPr>
        <p:txBody>
          <a:bodyPr/>
          <a:lstStyle/>
          <a:p>
            <a:endParaRPr lang="en-MY"/>
          </a:p>
        </p:txBody>
      </p:sp>
      <p:sp>
        <p:nvSpPr>
          <p:cNvPr id="18" name="Text 16"/>
          <p:cNvSpPr/>
          <p:nvPr/>
        </p:nvSpPr>
        <p:spPr>
          <a:xfrm>
            <a:off x="6311106" y="4089598"/>
            <a:ext cx="171450" cy="315615"/>
          </a:xfrm>
          <a:prstGeom prst="rect">
            <a:avLst/>
          </a:prstGeom>
          <a:noFill/>
          <a:ln/>
        </p:spPr>
        <p:txBody>
          <a:bodyPr wrap="none" rtlCol="0" anchor="t"/>
          <a:lstStyle/>
          <a:p>
            <a:pPr algn="ctr">
              <a:lnSpc>
                <a:spcPts val="2485"/>
              </a:lnSpc>
            </a:pPr>
            <a:r>
              <a:rPr lang="en-US" sz="1988" b="1" kern="0" spc="-20" dirty="0">
                <a:solidFill>
                  <a:srgbClr val="FFFFFF"/>
                </a:solidFill>
                <a:latin typeface="Montserrat" pitchFamily="34" charset="0"/>
                <a:ea typeface="Montserrat" pitchFamily="34" charset="-122"/>
                <a:cs typeface="Montserrat" pitchFamily="34" charset="-120"/>
              </a:rPr>
              <a:t>4</a:t>
            </a:r>
            <a:endParaRPr lang="en-US" sz="1988" dirty="0"/>
          </a:p>
        </p:txBody>
      </p:sp>
      <p:sp>
        <p:nvSpPr>
          <p:cNvPr id="19" name="Text 17"/>
          <p:cNvSpPr/>
          <p:nvPr/>
        </p:nvSpPr>
        <p:spPr>
          <a:xfrm>
            <a:off x="6790332" y="4039096"/>
            <a:ext cx="2104132" cy="263029"/>
          </a:xfrm>
          <a:prstGeom prst="rect">
            <a:avLst/>
          </a:prstGeom>
          <a:noFill/>
          <a:ln/>
        </p:spPr>
        <p:txBody>
          <a:bodyPr wrap="non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Image Generation</a:t>
            </a:r>
            <a:endParaRPr lang="en-US" sz="1657" dirty="0"/>
          </a:p>
        </p:txBody>
      </p:sp>
      <p:sp>
        <p:nvSpPr>
          <p:cNvPr id="20" name="Text 18"/>
          <p:cNvSpPr/>
          <p:nvPr/>
        </p:nvSpPr>
        <p:spPr>
          <a:xfrm>
            <a:off x="6790333" y="4413151"/>
            <a:ext cx="3303588" cy="1666280"/>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Generative Adversarial Networks (GANs), a type of deep learning model that includes CNNs, can be used to generate new images that are similar to a given set of training images. This has applications in art, design, and entertainment.</a:t>
            </a:r>
            <a:endParaRPr lang="en-US" sz="1458"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81A1B"/>
          </a:solidFill>
          <a:ln/>
        </p:spPr>
        <p:txBody>
          <a:bodyPr/>
          <a:lstStyle/>
          <a:p>
            <a:endParaRPr lang="en-MY"/>
          </a:p>
        </p:txBody>
      </p:sp>
      <p:sp>
        <p:nvSpPr>
          <p:cNvPr id="3" name="Shape 1"/>
          <p:cNvSpPr/>
          <p:nvPr/>
        </p:nvSpPr>
        <p:spPr>
          <a:xfrm>
            <a:off x="0" y="0"/>
            <a:ext cx="12192000" cy="6858000"/>
          </a:xfrm>
          <a:prstGeom prst="rect">
            <a:avLst/>
          </a:prstGeom>
          <a:solidFill>
            <a:srgbClr val="111213"/>
          </a:solidFill>
          <a:ln/>
        </p:spPr>
        <p:txBody>
          <a:bodyPr/>
          <a:lstStyle/>
          <a:p>
            <a:endParaRPr lang="en-MY"/>
          </a:p>
        </p:txBody>
      </p:sp>
      <p:sp>
        <p:nvSpPr>
          <p:cNvPr id="4" name="Text 2"/>
          <p:cNvSpPr/>
          <p:nvPr/>
        </p:nvSpPr>
        <p:spPr>
          <a:xfrm>
            <a:off x="2098080" y="1096169"/>
            <a:ext cx="4446488" cy="525958"/>
          </a:xfrm>
          <a:prstGeom prst="rect">
            <a:avLst/>
          </a:prstGeom>
          <a:noFill/>
          <a:ln/>
        </p:spPr>
        <p:txBody>
          <a:bodyPr wrap="none" rtlCol="0" anchor="t"/>
          <a:lstStyle/>
          <a:p>
            <a:pPr>
              <a:lnSpc>
                <a:spcPts val="4142"/>
              </a:lnSpc>
            </a:pPr>
            <a:r>
              <a:rPr lang="en-US" sz="3313" b="1" kern="0" spc="-33" dirty="0">
                <a:solidFill>
                  <a:srgbClr val="FFFFFF"/>
                </a:solidFill>
                <a:latin typeface="Montserrat" pitchFamily="34" charset="0"/>
                <a:ea typeface="Montserrat" pitchFamily="34" charset="-122"/>
                <a:cs typeface="Montserrat" pitchFamily="34" charset="-120"/>
              </a:rPr>
              <a:t>Advantages of CNNs</a:t>
            </a:r>
            <a:endParaRPr lang="en-US" sz="3313" dirty="0"/>
          </a:p>
        </p:txBody>
      </p:sp>
      <p:pic>
        <p:nvPicPr>
          <p:cNvPr id="5" name="Image 0" descr="preencoded.png"/>
          <p:cNvPicPr>
            <a:picLocks noChangeAspect="1"/>
          </p:cNvPicPr>
          <p:nvPr/>
        </p:nvPicPr>
        <p:blipFill>
          <a:blip r:embed="rId3"/>
          <a:stretch>
            <a:fillRect/>
          </a:stretch>
        </p:blipFill>
        <p:spPr>
          <a:xfrm>
            <a:off x="2098080" y="1992412"/>
            <a:ext cx="447576" cy="447576"/>
          </a:xfrm>
          <a:prstGeom prst="rect">
            <a:avLst/>
          </a:prstGeom>
        </p:spPr>
      </p:pic>
      <p:sp>
        <p:nvSpPr>
          <p:cNvPr id="6" name="Text 3"/>
          <p:cNvSpPr/>
          <p:nvPr/>
        </p:nvSpPr>
        <p:spPr>
          <a:xfrm>
            <a:off x="2098080" y="2625130"/>
            <a:ext cx="1790601" cy="526058"/>
          </a:xfrm>
          <a:prstGeom prst="rect">
            <a:avLst/>
          </a:prstGeom>
          <a:noFill/>
          <a:ln/>
        </p:spPr>
        <p:txBody>
          <a:bodyPr wrap="squar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Spatial Awareness</a:t>
            </a:r>
            <a:endParaRPr lang="en-US" sz="1657" dirty="0"/>
          </a:p>
        </p:txBody>
      </p:sp>
      <p:sp>
        <p:nvSpPr>
          <p:cNvPr id="7" name="Text 4"/>
          <p:cNvSpPr/>
          <p:nvPr/>
        </p:nvSpPr>
        <p:spPr>
          <a:xfrm>
            <a:off x="2098080" y="3262214"/>
            <a:ext cx="1790601" cy="2499419"/>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CNNs are designed to take advantage of the spatial structure of images, allowing them to learn features that are invariant to translation, scaling, and other transformations.</a:t>
            </a:r>
            <a:endParaRPr lang="en-US" sz="1458" dirty="0"/>
          </a:p>
        </p:txBody>
      </p:sp>
      <p:pic>
        <p:nvPicPr>
          <p:cNvPr id="8" name="Image 1" descr="preencoded.png"/>
          <p:cNvPicPr>
            <a:picLocks noChangeAspect="1"/>
          </p:cNvPicPr>
          <p:nvPr/>
        </p:nvPicPr>
        <p:blipFill>
          <a:blip r:embed="rId4"/>
          <a:stretch>
            <a:fillRect/>
          </a:stretch>
        </p:blipFill>
        <p:spPr>
          <a:xfrm>
            <a:off x="4166394" y="1992412"/>
            <a:ext cx="447675" cy="447675"/>
          </a:xfrm>
          <a:prstGeom prst="rect">
            <a:avLst/>
          </a:prstGeom>
        </p:spPr>
      </p:pic>
      <p:sp>
        <p:nvSpPr>
          <p:cNvPr id="9" name="Text 5"/>
          <p:cNvSpPr/>
          <p:nvPr/>
        </p:nvSpPr>
        <p:spPr>
          <a:xfrm>
            <a:off x="4166394" y="2625229"/>
            <a:ext cx="1790700" cy="526058"/>
          </a:xfrm>
          <a:prstGeom prst="rect">
            <a:avLst/>
          </a:prstGeom>
          <a:noFill/>
          <a:ln/>
        </p:spPr>
        <p:txBody>
          <a:bodyPr wrap="squar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Efficient Learning</a:t>
            </a:r>
            <a:endParaRPr lang="en-US" sz="1657" dirty="0"/>
          </a:p>
        </p:txBody>
      </p:sp>
      <p:sp>
        <p:nvSpPr>
          <p:cNvPr id="10" name="Text 6"/>
          <p:cNvSpPr/>
          <p:nvPr/>
        </p:nvSpPr>
        <p:spPr>
          <a:xfrm>
            <a:off x="4166394" y="3262313"/>
            <a:ext cx="1790700" cy="2499419"/>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The weight sharing and sparse connectivity of CNNs make them more efficient to train than fully connected neural networks, especially for large-scale image datasets.</a:t>
            </a:r>
            <a:endParaRPr lang="en-US" sz="1458" dirty="0"/>
          </a:p>
        </p:txBody>
      </p:sp>
      <p:pic>
        <p:nvPicPr>
          <p:cNvPr id="11" name="Image 2" descr="preencoded.png"/>
          <p:cNvPicPr>
            <a:picLocks noChangeAspect="1"/>
          </p:cNvPicPr>
          <p:nvPr/>
        </p:nvPicPr>
        <p:blipFill>
          <a:blip r:embed="rId5"/>
          <a:stretch>
            <a:fillRect/>
          </a:stretch>
        </p:blipFill>
        <p:spPr>
          <a:xfrm>
            <a:off x="6234807" y="1992412"/>
            <a:ext cx="447576" cy="447576"/>
          </a:xfrm>
          <a:prstGeom prst="rect">
            <a:avLst/>
          </a:prstGeom>
        </p:spPr>
      </p:pic>
      <p:sp>
        <p:nvSpPr>
          <p:cNvPr id="12" name="Text 7"/>
          <p:cNvSpPr/>
          <p:nvPr/>
        </p:nvSpPr>
        <p:spPr>
          <a:xfrm>
            <a:off x="6234807" y="2625130"/>
            <a:ext cx="1790601" cy="526058"/>
          </a:xfrm>
          <a:prstGeom prst="rect">
            <a:avLst/>
          </a:prstGeom>
          <a:noFill/>
          <a:ln/>
        </p:spPr>
        <p:txBody>
          <a:bodyPr wrap="squar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End-to-End Learning</a:t>
            </a:r>
            <a:endParaRPr lang="en-US" sz="1657" dirty="0"/>
          </a:p>
        </p:txBody>
      </p:sp>
      <p:sp>
        <p:nvSpPr>
          <p:cNvPr id="13" name="Text 8"/>
          <p:cNvSpPr/>
          <p:nvPr/>
        </p:nvSpPr>
        <p:spPr>
          <a:xfrm>
            <a:off x="6234807" y="3262213"/>
            <a:ext cx="1790601" cy="2221707"/>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CNNs can be trained in an end-to-end fashion, directly mapping from raw image data to the desired output, without the need for manual feature engineering.</a:t>
            </a:r>
            <a:endParaRPr lang="en-US" sz="1458" dirty="0"/>
          </a:p>
        </p:txBody>
      </p:sp>
      <p:pic>
        <p:nvPicPr>
          <p:cNvPr id="14" name="Image 3" descr="preencoded.png"/>
          <p:cNvPicPr>
            <a:picLocks noChangeAspect="1"/>
          </p:cNvPicPr>
          <p:nvPr/>
        </p:nvPicPr>
        <p:blipFill>
          <a:blip r:embed="rId6"/>
          <a:stretch>
            <a:fillRect/>
          </a:stretch>
        </p:blipFill>
        <p:spPr>
          <a:xfrm>
            <a:off x="8303121" y="1992412"/>
            <a:ext cx="447675" cy="447675"/>
          </a:xfrm>
          <a:prstGeom prst="rect">
            <a:avLst/>
          </a:prstGeom>
        </p:spPr>
      </p:pic>
      <p:sp>
        <p:nvSpPr>
          <p:cNvPr id="15" name="Text 9"/>
          <p:cNvSpPr/>
          <p:nvPr/>
        </p:nvSpPr>
        <p:spPr>
          <a:xfrm>
            <a:off x="8303121" y="2625229"/>
            <a:ext cx="1790700" cy="526058"/>
          </a:xfrm>
          <a:prstGeom prst="rect">
            <a:avLst/>
          </a:prstGeom>
          <a:noFill/>
          <a:ln/>
        </p:spPr>
        <p:txBody>
          <a:bodyPr wrap="squar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High Performance</a:t>
            </a:r>
            <a:endParaRPr lang="en-US" sz="1657" dirty="0"/>
          </a:p>
        </p:txBody>
      </p:sp>
      <p:sp>
        <p:nvSpPr>
          <p:cNvPr id="16" name="Text 10"/>
          <p:cNvSpPr/>
          <p:nvPr/>
        </p:nvSpPr>
        <p:spPr>
          <a:xfrm>
            <a:off x="8303121" y="3262312"/>
            <a:ext cx="1790700" cy="2221707"/>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CNNs have achieved state-of-the-art performance on a wide range of computer vision tasks, making them a powerful tool for real-world applications.</a:t>
            </a:r>
            <a:endParaRPr lang="en-US" sz="1458"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81A1B"/>
          </a:solidFill>
          <a:ln/>
        </p:spPr>
        <p:txBody>
          <a:bodyPr/>
          <a:lstStyle/>
          <a:p>
            <a:endParaRPr lang="en-MY"/>
          </a:p>
        </p:txBody>
      </p:sp>
      <p:sp>
        <p:nvSpPr>
          <p:cNvPr id="3" name="Shape 1"/>
          <p:cNvSpPr/>
          <p:nvPr/>
        </p:nvSpPr>
        <p:spPr>
          <a:xfrm>
            <a:off x="0" y="0"/>
            <a:ext cx="12192000" cy="6858000"/>
          </a:xfrm>
          <a:prstGeom prst="rect">
            <a:avLst/>
          </a:prstGeom>
          <a:solidFill>
            <a:srgbClr val="111213"/>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6350" y="0"/>
            <a:ext cx="3048000" cy="6858000"/>
          </a:xfrm>
          <a:prstGeom prst="rect">
            <a:avLst/>
          </a:prstGeom>
        </p:spPr>
      </p:pic>
      <p:sp>
        <p:nvSpPr>
          <p:cNvPr id="5" name="Text 2"/>
          <p:cNvSpPr/>
          <p:nvPr/>
        </p:nvSpPr>
        <p:spPr>
          <a:xfrm>
            <a:off x="3742333" y="709018"/>
            <a:ext cx="4208264" cy="525958"/>
          </a:xfrm>
          <a:prstGeom prst="rect">
            <a:avLst/>
          </a:prstGeom>
          <a:noFill/>
          <a:ln/>
        </p:spPr>
        <p:txBody>
          <a:bodyPr wrap="none" rtlCol="0" anchor="t"/>
          <a:lstStyle/>
          <a:p>
            <a:pPr>
              <a:lnSpc>
                <a:spcPts val="4142"/>
              </a:lnSpc>
            </a:pPr>
            <a:r>
              <a:rPr lang="en-US" sz="3313" b="1" kern="0" spc="-33" dirty="0">
                <a:solidFill>
                  <a:srgbClr val="FFFFFF"/>
                </a:solidFill>
                <a:latin typeface="Montserrat" pitchFamily="34" charset="0"/>
                <a:ea typeface="Montserrat" pitchFamily="34" charset="-122"/>
                <a:cs typeface="Montserrat" pitchFamily="34" charset="-120"/>
              </a:rPr>
              <a:t>Training CNNs</a:t>
            </a:r>
            <a:endParaRPr lang="en-US" sz="3313" dirty="0"/>
          </a:p>
        </p:txBody>
      </p:sp>
      <p:pic>
        <p:nvPicPr>
          <p:cNvPr id="6" name="Image 1" descr="preencoded.png"/>
          <p:cNvPicPr>
            <a:picLocks noChangeAspect="1"/>
          </p:cNvPicPr>
          <p:nvPr/>
        </p:nvPicPr>
        <p:blipFill>
          <a:blip r:embed="rId4"/>
          <a:stretch>
            <a:fillRect/>
          </a:stretch>
        </p:blipFill>
        <p:spPr>
          <a:xfrm>
            <a:off x="3742333" y="1512690"/>
            <a:ext cx="925810" cy="1577479"/>
          </a:xfrm>
          <a:prstGeom prst="rect">
            <a:avLst/>
          </a:prstGeom>
        </p:spPr>
      </p:pic>
      <p:sp>
        <p:nvSpPr>
          <p:cNvPr id="7" name="Text 3"/>
          <p:cNvSpPr/>
          <p:nvPr/>
        </p:nvSpPr>
        <p:spPr>
          <a:xfrm>
            <a:off x="4945857" y="1697831"/>
            <a:ext cx="2104132" cy="263029"/>
          </a:xfrm>
          <a:prstGeom prst="rect">
            <a:avLst/>
          </a:prstGeom>
          <a:noFill/>
          <a:ln/>
        </p:spPr>
        <p:txBody>
          <a:bodyPr wrap="non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Data Preparation</a:t>
            </a:r>
            <a:endParaRPr lang="en-US" sz="1657" dirty="0"/>
          </a:p>
        </p:txBody>
      </p:sp>
      <p:sp>
        <p:nvSpPr>
          <p:cNvPr id="8" name="Text 4"/>
          <p:cNvSpPr/>
          <p:nvPr/>
        </p:nvSpPr>
        <p:spPr>
          <a:xfrm>
            <a:off x="4945857" y="2071886"/>
            <a:ext cx="6551811" cy="833140"/>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The first step in training a CNN is to prepare the dataset, which may involve tasks like image preprocessing, data augmentation, and splitting the data into training, validation, and test sets.</a:t>
            </a:r>
            <a:endParaRPr lang="en-US" sz="1458" dirty="0"/>
          </a:p>
        </p:txBody>
      </p:sp>
      <p:pic>
        <p:nvPicPr>
          <p:cNvPr id="9" name="Image 2" descr="preencoded.png"/>
          <p:cNvPicPr>
            <a:picLocks noChangeAspect="1"/>
          </p:cNvPicPr>
          <p:nvPr/>
        </p:nvPicPr>
        <p:blipFill>
          <a:blip r:embed="rId5"/>
          <a:stretch>
            <a:fillRect/>
          </a:stretch>
        </p:blipFill>
        <p:spPr>
          <a:xfrm>
            <a:off x="3742333" y="3090168"/>
            <a:ext cx="925810" cy="1481237"/>
          </a:xfrm>
          <a:prstGeom prst="rect">
            <a:avLst/>
          </a:prstGeom>
        </p:spPr>
      </p:pic>
      <p:sp>
        <p:nvSpPr>
          <p:cNvPr id="10" name="Text 5"/>
          <p:cNvSpPr/>
          <p:nvPr/>
        </p:nvSpPr>
        <p:spPr>
          <a:xfrm>
            <a:off x="4945857" y="3275311"/>
            <a:ext cx="2104132" cy="263029"/>
          </a:xfrm>
          <a:prstGeom prst="rect">
            <a:avLst/>
          </a:prstGeom>
          <a:noFill/>
          <a:ln/>
        </p:spPr>
        <p:txBody>
          <a:bodyPr wrap="non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Model Architecture</a:t>
            </a:r>
            <a:endParaRPr lang="en-US" sz="1657" dirty="0"/>
          </a:p>
        </p:txBody>
      </p:sp>
      <p:sp>
        <p:nvSpPr>
          <p:cNvPr id="11" name="Text 6"/>
          <p:cNvSpPr/>
          <p:nvPr/>
        </p:nvSpPr>
        <p:spPr>
          <a:xfrm>
            <a:off x="4945857" y="3649365"/>
            <a:ext cx="6551811" cy="555427"/>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The next step is to design the CNN architecture, which involves choosing the number and types of layers, the hyperparameters, and the loss function to be optimized.</a:t>
            </a:r>
            <a:endParaRPr lang="en-US" sz="1458" dirty="0"/>
          </a:p>
        </p:txBody>
      </p:sp>
      <p:pic>
        <p:nvPicPr>
          <p:cNvPr id="12" name="Image 3" descr="preencoded.png"/>
          <p:cNvPicPr>
            <a:picLocks noChangeAspect="1"/>
          </p:cNvPicPr>
          <p:nvPr/>
        </p:nvPicPr>
        <p:blipFill>
          <a:blip r:embed="rId6"/>
          <a:stretch>
            <a:fillRect/>
          </a:stretch>
        </p:blipFill>
        <p:spPr>
          <a:xfrm>
            <a:off x="3742333" y="4571406"/>
            <a:ext cx="925810" cy="1577479"/>
          </a:xfrm>
          <a:prstGeom prst="rect">
            <a:avLst/>
          </a:prstGeom>
        </p:spPr>
      </p:pic>
      <p:sp>
        <p:nvSpPr>
          <p:cNvPr id="13" name="Text 7"/>
          <p:cNvSpPr/>
          <p:nvPr/>
        </p:nvSpPr>
        <p:spPr>
          <a:xfrm>
            <a:off x="4945857" y="4756547"/>
            <a:ext cx="2104132" cy="263029"/>
          </a:xfrm>
          <a:prstGeom prst="rect">
            <a:avLst/>
          </a:prstGeom>
          <a:noFill/>
          <a:ln/>
        </p:spPr>
        <p:txBody>
          <a:bodyPr wrap="none" rtlCol="0" anchor="t"/>
          <a:lstStyle/>
          <a:p>
            <a:pPr>
              <a:lnSpc>
                <a:spcPts val="2071"/>
              </a:lnSpc>
            </a:pPr>
            <a:r>
              <a:rPr lang="en-US" sz="1657" b="1" kern="0" spc="-17" dirty="0">
                <a:solidFill>
                  <a:srgbClr val="FFFFFF"/>
                </a:solidFill>
                <a:latin typeface="Montserrat" pitchFamily="34" charset="0"/>
                <a:ea typeface="Montserrat" pitchFamily="34" charset="-122"/>
                <a:cs typeface="Montserrat" pitchFamily="34" charset="-120"/>
              </a:rPr>
              <a:t>Training Process</a:t>
            </a:r>
            <a:endParaRPr lang="en-US" sz="1657" dirty="0"/>
          </a:p>
        </p:txBody>
      </p:sp>
      <p:sp>
        <p:nvSpPr>
          <p:cNvPr id="14" name="Text 8"/>
          <p:cNvSpPr/>
          <p:nvPr/>
        </p:nvSpPr>
        <p:spPr>
          <a:xfrm>
            <a:off x="4945857" y="5130602"/>
            <a:ext cx="6551811" cy="833140"/>
          </a:xfrm>
          <a:prstGeom prst="rect">
            <a:avLst/>
          </a:prstGeom>
          <a:noFill/>
          <a:ln/>
        </p:spPr>
        <p:txBody>
          <a:bodyPr wrap="square" rtlCol="0" anchor="t"/>
          <a:lstStyle/>
          <a:p>
            <a:pPr>
              <a:lnSpc>
                <a:spcPts val="2187"/>
              </a:lnSpc>
            </a:pPr>
            <a:r>
              <a:rPr lang="en-US" sz="1458" dirty="0">
                <a:solidFill>
                  <a:srgbClr val="E2E6E9"/>
                </a:solidFill>
                <a:latin typeface="Source Sans Pro" pitchFamily="34" charset="0"/>
                <a:ea typeface="Source Sans Pro" pitchFamily="34" charset="-122"/>
                <a:cs typeface="Source Sans Pro" pitchFamily="34" charset="-120"/>
              </a:rPr>
              <a:t>The CNN is then trained on the prepared dataset using an optimization algorithm like stochastic gradient descent, with the goal of minimizing the loss function and learning the optimal weights and biases.</a:t>
            </a:r>
            <a:endParaRPr lang="en-US" sz="1458"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81A1B"/>
          </a:solidFill>
          <a:ln/>
        </p:spPr>
        <p:txBody>
          <a:bodyPr/>
          <a:lstStyle/>
          <a:p>
            <a:endParaRPr lang="en-MY"/>
          </a:p>
        </p:txBody>
      </p:sp>
      <p:sp>
        <p:nvSpPr>
          <p:cNvPr id="3" name="Shape 1"/>
          <p:cNvSpPr/>
          <p:nvPr/>
        </p:nvSpPr>
        <p:spPr>
          <a:xfrm>
            <a:off x="0" y="0"/>
            <a:ext cx="12192000" cy="6858000"/>
          </a:xfrm>
          <a:prstGeom prst="rect">
            <a:avLst/>
          </a:prstGeom>
          <a:solidFill>
            <a:srgbClr val="111213"/>
          </a:solidFill>
          <a:ln/>
        </p:spPr>
        <p:txBody>
          <a:bodyPr/>
          <a:lstStyle/>
          <a:p>
            <a:endParaRPr lang="en-MY"/>
          </a:p>
        </p:txBody>
      </p:sp>
      <p:sp>
        <p:nvSpPr>
          <p:cNvPr id="4" name="Text 2"/>
          <p:cNvSpPr/>
          <p:nvPr/>
        </p:nvSpPr>
        <p:spPr>
          <a:xfrm>
            <a:off x="2134791" y="504925"/>
            <a:ext cx="5862340" cy="521196"/>
          </a:xfrm>
          <a:prstGeom prst="rect">
            <a:avLst/>
          </a:prstGeom>
          <a:noFill/>
          <a:ln/>
        </p:spPr>
        <p:txBody>
          <a:bodyPr wrap="none" rtlCol="0" anchor="t"/>
          <a:lstStyle/>
          <a:p>
            <a:pPr>
              <a:lnSpc>
                <a:spcPts val="4104"/>
              </a:lnSpc>
            </a:pPr>
            <a:r>
              <a:rPr lang="en-US" sz="3283" b="1" kern="0" spc="-32" dirty="0">
                <a:solidFill>
                  <a:srgbClr val="FFFFFF"/>
                </a:solidFill>
                <a:latin typeface="Montserrat" pitchFamily="34" charset="0"/>
                <a:ea typeface="Montserrat" pitchFamily="34" charset="-122"/>
                <a:cs typeface="Montserrat" pitchFamily="34" charset="-120"/>
              </a:rPr>
              <a:t>Challenges and Limitations</a:t>
            </a:r>
            <a:endParaRPr lang="en-US" sz="3283" dirty="0"/>
          </a:p>
        </p:txBody>
      </p:sp>
      <p:sp>
        <p:nvSpPr>
          <p:cNvPr id="5" name="Shape 3"/>
          <p:cNvSpPr/>
          <p:nvPr/>
        </p:nvSpPr>
        <p:spPr>
          <a:xfrm>
            <a:off x="2134791" y="1393032"/>
            <a:ext cx="3869532" cy="2388294"/>
          </a:xfrm>
          <a:prstGeom prst="roundRect">
            <a:avLst>
              <a:gd name="adj" fmla="val 2305"/>
            </a:avLst>
          </a:prstGeom>
          <a:solidFill>
            <a:srgbClr val="232629"/>
          </a:solidFill>
          <a:ln/>
        </p:spPr>
        <p:txBody>
          <a:bodyPr/>
          <a:lstStyle/>
          <a:p>
            <a:endParaRPr lang="en-MY"/>
          </a:p>
        </p:txBody>
      </p:sp>
      <p:sp>
        <p:nvSpPr>
          <p:cNvPr id="6" name="Text 4"/>
          <p:cNvSpPr/>
          <p:nvPr/>
        </p:nvSpPr>
        <p:spPr>
          <a:xfrm>
            <a:off x="2318246" y="1576487"/>
            <a:ext cx="2084784" cy="260548"/>
          </a:xfrm>
          <a:prstGeom prst="rect">
            <a:avLst/>
          </a:prstGeom>
          <a:noFill/>
          <a:ln/>
        </p:spPr>
        <p:txBody>
          <a:bodyPr wrap="none" rtlCol="0" anchor="t"/>
          <a:lstStyle/>
          <a:p>
            <a:pPr>
              <a:lnSpc>
                <a:spcPts val="2052"/>
              </a:lnSpc>
            </a:pPr>
            <a:r>
              <a:rPr lang="en-US" sz="1642" b="1" kern="0" spc="-17" dirty="0">
                <a:solidFill>
                  <a:srgbClr val="FFFFFF"/>
                </a:solidFill>
                <a:latin typeface="Montserrat" pitchFamily="34" charset="0"/>
                <a:ea typeface="Montserrat" pitchFamily="34" charset="-122"/>
                <a:cs typeface="Montserrat" pitchFamily="34" charset="-120"/>
              </a:rPr>
              <a:t>Interpretability</a:t>
            </a:r>
            <a:endParaRPr lang="en-US" sz="1642" dirty="0"/>
          </a:p>
        </p:txBody>
      </p:sp>
      <p:sp>
        <p:nvSpPr>
          <p:cNvPr id="7" name="Text 5"/>
          <p:cNvSpPr/>
          <p:nvPr/>
        </p:nvSpPr>
        <p:spPr>
          <a:xfrm>
            <a:off x="2318246" y="1947069"/>
            <a:ext cx="3502620" cy="1650802"/>
          </a:xfrm>
          <a:prstGeom prst="rect">
            <a:avLst/>
          </a:prstGeom>
          <a:noFill/>
          <a:ln/>
        </p:spPr>
        <p:txBody>
          <a:bodyPr wrap="square" rtlCol="0" anchor="t"/>
          <a:lstStyle/>
          <a:p>
            <a:pPr>
              <a:lnSpc>
                <a:spcPts val="2167"/>
              </a:lnSpc>
            </a:pPr>
            <a:r>
              <a:rPr lang="en-US" sz="1445" dirty="0">
                <a:solidFill>
                  <a:srgbClr val="E2E6E9"/>
                </a:solidFill>
                <a:latin typeface="Source Sans Pro" pitchFamily="34" charset="0"/>
                <a:ea typeface="Source Sans Pro" pitchFamily="34" charset="-122"/>
                <a:cs typeface="Source Sans Pro" pitchFamily="34" charset="-120"/>
              </a:rPr>
              <a:t>CNNs are often criticized as being "black boxes" due to the difficulty in interpreting the internal representations and decision-making process of the network. This can make it challenging to understand and explain the model's behavior.</a:t>
            </a:r>
            <a:endParaRPr lang="en-US" sz="1445" dirty="0"/>
          </a:p>
        </p:txBody>
      </p:sp>
      <p:sp>
        <p:nvSpPr>
          <p:cNvPr id="8" name="Shape 6"/>
          <p:cNvSpPr/>
          <p:nvPr/>
        </p:nvSpPr>
        <p:spPr>
          <a:xfrm>
            <a:off x="6187777" y="1393032"/>
            <a:ext cx="3869532" cy="2388294"/>
          </a:xfrm>
          <a:prstGeom prst="roundRect">
            <a:avLst>
              <a:gd name="adj" fmla="val 2305"/>
            </a:avLst>
          </a:prstGeom>
          <a:solidFill>
            <a:srgbClr val="232629"/>
          </a:solidFill>
          <a:ln/>
        </p:spPr>
        <p:txBody>
          <a:bodyPr/>
          <a:lstStyle/>
          <a:p>
            <a:endParaRPr lang="en-MY"/>
          </a:p>
        </p:txBody>
      </p:sp>
      <p:sp>
        <p:nvSpPr>
          <p:cNvPr id="9" name="Text 7"/>
          <p:cNvSpPr/>
          <p:nvPr/>
        </p:nvSpPr>
        <p:spPr>
          <a:xfrm>
            <a:off x="6371233" y="1576487"/>
            <a:ext cx="2084784" cy="260548"/>
          </a:xfrm>
          <a:prstGeom prst="rect">
            <a:avLst/>
          </a:prstGeom>
          <a:noFill/>
          <a:ln/>
        </p:spPr>
        <p:txBody>
          <a:bodyPr wrap="none" rtlCol="0" anchor="t"/>
          <a:lstStyle/>
          <a:p>
            <a:pPr>
              <a:lnSpc>
                <a:spcPts val="2052"/>
              </a:lnSpc>
            </a:pPr>
            <a:r>
              <a:rPr lang="en-US" sz="1642" b="1" kern="0" spc="-17" dirty="0">
                <a:solidFill>
                  <a:srgbClr val="FFFFFF"/>
                </a:solidFill>
                <a:latin typeface="Montserrat" pitchFamily="34" charset="0"/>
                <a:ea typeface="Montserrat" pitchFamily="34" charset="-122"/>
                <a:cs typeface="Montserrat" pitchFamily="34" charset="-120"/>
              </a:rPr>
              <a:t>Overfitting</a:t>
            </a:r>
            <a:endParaRPr lang="en-US" sz="1642" dirty="0"/>
          </a:p>
        </p:txBody>
      </p:sp>
      <p:sp>
        <p:nvSpPr>
          <p:cNvPr id="10" name="Text 8"/>
          <p:cNvSpPr/>
          <p:nvPr/>
        </p:nvSpPr>
        <p:spPr>
          <a:xfrm>
            <a:off x="6371233" y="1947069"/>
            <a:ext cx="3502620" cy="1650802"/>
          </a:xfrm>
          <a:prstGeom prst="rect">
            <a:avLst/>
          </a:prstGeom>
          <a:noFill/>
          <a:ln/>
        </p:spPr>
        <p:txBody>
          <a:bodyPr wrap="square" rtlCol="0" anchor="t"/>
          <a:lstStyle/>
          <a:p>
            <a:pPr>
              <a:lnSpc>
                <a:spcPts val="2167"/>
              </a:lnSpc>
            </a:pPr>
            <a:r>
              <a:rPr lang="en-US" sz="1445" dirty="0">
                <a:solidFill>
                  <a:srgbClr val="E2E6E9"/>
                </a:solidFill>
                <a:latin typeface="Source Sans Pro" pitchFamily="34" charset="0"/>
                <a:ea typeface="Source Sans Pro" pitchFamily="34" charset="-122"/>
                <a:cs typeface="Source Sans Pro" pitchFamily="34" charset="-120"/>
              </a:rPr>
              <a:t>CNNs can be prone to overfitting, especially when the training dataset is small. This can lead to poor generalization performance on new, unseen data. Techniques like regularization and data augmentation are used to mitigate this issue.</a:t>
            </a:r>
            <a:endParaRPr lang="en-US" sz="1445" dirty="0"/>
          </a:p>
        </p:txBody>
      </p:sp>
      <p:sp>
        <p:nvSpPr>
          <p:cNvPr id="11" name="Shape 9"/>
          <p:cNvSpPr/>
          <p:nvPr/>
        </p:nvSpPr>
        <p:spPr>
          <a:xfrm>
            <a:off x="2134791" y="3964782"/>
            <a:ext cx="3869532" cy="2388294"/>
          </a:xfrm>
          <a:prstGeom prst="roundRect">
            <a:avLst>
              <a:gd name="adj" fmla="val 2305"/>
            </a:avLst>
          </a:prstGeom>
          <a:solidFill>
            <a:srgbClr val="232629"/>
          </a:solidFill>
          <a:ln/>
        </p:spPr>
        <p:txBody>
          <a:bodyPr/>
          <a:lstStyle/>
          <a:p>
            <a:endParaRPr lang="en-MY"/>
          </a:p>
        </p:txBody>
      </p:sp>
      <p:sp>
        <p:nvSpPr>
          <p:cNvPr id="12" name="Text 10"/>
          <p:cNvSpPr/>
          <p:nvPr/>
        </p:nvSpPr>
        <p:spPr>
          <a:xfrm>
            <a:off x="2318246" y="4148237"/>
            <a:ext cx="2883893" cy="260548"/>
          </a:xfrm>
          <a:prstGeom prst="rect">
            <a:avLst/>
          </a:prstGeom>
          <a:noFill/>
          <a:ln/>
        </p:spPr>
        <p:txBody>
          <a:bodyPr wrap="none" rtlCol="0" anchor="t"/>
          <a:lstStyle/>
          <a:p>
            <a:pPr>
              <a:lnSpc>
                <a:spcPts val="2052"/>
              </a:lnSpc>
            </a:pPr>
            <a:r>
              <a:rPr lang="en-US" sz="1642" b="1" kern="0" spc="-17" dirty="0">
                <a:solidFill>
                  <a:srgbClr val="FFFFFF"/>
                </a:solidFill>
                <a:latin typeface="Montserrat" pitchFamily="34" charset="0"/>
                <a:ea typeface="Montserrat" pitchFamily="34" charset="-122"/>
                <a:cs typeface="Montserrat" pitchFamily="34" charset="-120"/>
              </a:rPr>
              <a:t>Computational Complexity</a:t>
            </a:r>
            <a:endParaRPr lang="en-US" sz="1642" dirty="0"/>
          </a:p>
        </p:txBody>
      </p:sp>
      <p:sp>
        <p:nvSpPr>
          <p:cNvPr id="13" name="Text 11"/>
          <p:cNvSpPr/>
          <p:nvPr/>
        </p:nvSpPr>
        <p:spPr>
          <a:xfrm>
            <a:off x="2318246" y="4518819"/>
            <a:ext cx="3502620" cy="1650802"/>
          </a:xfrm>
          <a:prstGeom prst="rect">
            <a:avLst/>
          </a:prstGeom>
          <a:noFill/>
          <a:ln/>
        </p:spPr>
        <p:txBody>
          <a:bodyPr wrap="square" rtlCol="0" anchor="t"/>
          <a:lstStyle/>
          <a:p>
            <a:pPr>
              <a:lnSpc>
                <a:spcPts val="2167"/>
              </a:lnSpc>
            </a:pPr>
            <a:r>
              <a:rPr lang="en-US" sz="1445" dirty="0">
                <a:solidFill>
                  <a:srgbClr val="E2E6E9"/>
                </a:solidFill>
                <a:latin typeface="Source Sans Pro" pitchFamily="34" charset="0"/>
                <a:ea typeface="Source Sans Pro" pitchFamily="34" charset="-122"/>
                <a:cs typeface="Source Sans Pro" pitchFamily="34" charset="-120"/>
              </a:rPr>
              <a:t>Training and deploying large-scale CNNs can be computationally intensive, requiring significant hardware resources and energy consumption. This can be a challenge for real-time applications or deployment on resource-constrained devices.</a:t>
            </a:r>
            <a:endParaRPr lang="en-US" sz="1445" dirty="0"/>
          </a:p>
        </p:txBody>
      </p:sp>
      <p:sp>
        <p:nvSpPr>
          <p:cNvPr id="14" name="Shape 12"/>
          <p:cNvSpPr/>
          <p:nvPr/>
        </p:nvSpPr>
        <p:spPr>
          <a:xfrm>
            <a:off x="6187777" y="3964782"/>
            <a:ext cx="3869532" cy="2388294"/>
          </a:xfrm>
          <a:prstGeom prst="roundRect">
            <a:avLst>
              <a:gd name="adj" fmla="val 2305"/>
            </a:avLst>
          </a:prstGeom>
          <a:solidFill>
            <a:srgbClr val="232629"/>
          </a:solidFill>
          <a:ln/>
        </p:spPr>
        <p:txBody>
          <a:bodyPr/>
          <a:lstStyle/>
          <a:p>
            <a:endParaRPr lang="en-MY"/>
          </a:p>
        </p:txBody>
      </p:sp>
      <p:sp>
        <p:nvSpPr>
          <p:cNvPr id="15" name="Text 13"/>
          <p:cNvSpPr/>
          <p:nvPr/>
        </p:nvSpPr>
        <p:spPr>
          <a:xfrm>
            <a:off x="6371233" y="4148237"/>
            <a:ext cx="2084784" cy="260548"/>
          </a:xfrm>
          <a:prstGeom prst="rect">
            <a:avLst/>
          </a:prstGeom>
          <a:noFill/>
          <a:ln/>
        </p:spPr>
        <p:txBody>
          <a:bodyPr wrap="none" rtlCol="0" anchor="t"/>
          <a:lstStyle/>
          <a:p>
            <a:pPr>
              <a:lnSpc>
                <a:spcPts val="2052"/>
              </a:lnSpc>
            </a:pPr>
            <a:r>
              <a:rPr lang="en-US" sz="1642" b="1" kern="0" spc="-17" dirty="0">
                <a:solidFill>
                  <a:srgbClr val="FFFFFF"/>
                </a:solidFill>
                <a:latin typeface="Montserrat" pitchFamily="34" charset="0"/>
                <a:ea typeface="Montserrat" pitchFamily="34" charset="-122"/>
                <a:cs typeface="Montserrat" pitchFamily="34" charset="-120"/>
              </a:rPr>
              <a:t>Robustness</a:t>
            </a:r>
            <a:endParaRPr lang="en-US" sz="1642" dirty="0"/>
          </a:p>
        </p:txBody>
      </p:sp>
      <p:sp>
        <p:nvSpPr>
          <p:cNvPr id="16" name="Text 14"/>
          <p:cNvSpPr/>
          <p:nvPr/>
        </p:nvSpPr>
        <p:spPr>
          <a:xfrm>
            <a:off x="6371233" y="4518819"/>
            <a:ext cx="3502620" cy="1650802"/>
          </a:xfrm>
          <a:prstGeom prst="rect">
            <a:avLst/>
          </a:prstGeom>
          <a:noFill/>
          <a:ln/>
        </p:spPr>
        <p:txBody>
          <a:bodyPr wrap="square" rtlCol="0" anchor="t"/>
          <a:lstStyle/>
          <a:p>
            <a:pPr>
              <a:lnSpc>
                <a:spcPts val="2167"/>
              </a:lnSpc>
            </a:pPr>
            <a:r>
              <a:rPr lang="en-US" sz="1445" dirty="0">
                <a:solidFill>
                  <a:srgbClr val="E2E6E9"/>
                </a:solidFill>
                <a:latin typeface="Source Sans Pro" pitchFamily="34" charset="0"/>
                <a:ea typeface="Source Sans Pro" pitchFamily="34" charset="-122"/>
                <a:cs typeface="Source Sans Pro" pitchFamily="34" charset="-120"/>
              </a:rPr>
              <a:t>CNNs can be vulnerable to adversarial attacks, where small, imperceptible perturbations to the input image can cause the model to make incorrect predictions. Developing robust CNNs is an active area of research.</a:t>
            </a:r>
            <a:endParaRPr lang="en-US" sz="1445"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81A1B"/>
          </a:solidFill>
          <a:ln/>
        </p:spPr>
        <p:txBody>
          <a:bodyPr/>
          <a:lstStyle/>
          <a:p>
            <a:endParaRPr lang="en-MY"/>
          </a:p>
        </p:txBody>
      </p:sp>
      <p:sp>
        <p:nvSpPr>
          <p:cNvPr id="3" name="Shape 1"/>
          <p:cNvSpPr/>
          <p:nvPr/>
        </p:nvSpPr>
        <p:spPr>
          <a:xfrm>
            <a:off x="0" y="0"/>
            <a:ext cx="12192000" cy="6862465"/>
          </a:xfrm>
          <a:prstGeom prst="rect">
            <a:avLst/>
          </a:prstGeom>
          <a:solidFill>
            <a:srgbClr val="111213"/>
          </a:solidFill>
          <a:ln/>
        </p:spPr>
        <p:txBody>
          <a:bodyPr/>
          <a:lstStyle/>
          <a:p>
            <a:endParaRPr lang="en-MY"/>
          </a:p>
        </p:txBody>
      </p:sp>
      <p:sp>
        <p:nvSpPr>
          <p:cNvPr id="4" name="Text 2"/>
          <p:cNvSpPr/>
          <p:nvPr/>
        </p:nvSpPr>
        <p:spPr>
          <a:xfrm>
            <a:off x="2188568" y="497682"/>
            <a:ext cx="4617740" cy="514053"/>
          </a:xfrm>
          <a:prstGeom prst="rect">
            <a:avLst/>
          </a:prstGeom>
          <a:noFill/>
          <a:ln/>
        </p:spPr>
        <p:txBody>
          <a:bodyPr wrap="none" rtlCol="0" anchor="t"/>
          <a:lstStyle/>
          <a:p>
            <a:pPr>
              <a:lnSpc>
                <a:spcPts val="4048"/>
              </a:lnSpc>
            </a:pPr>
            <a:r>
              <a:rPr lang="en-US" sz="3238" b="1" kern="0" spc="-32" dirty="0">
                <a:solidFill>
                  <a:srgbClr val="FFFFFF"/>
                </a:solidFill>
                <a:latin typeface="Montserrat" pitchFamily="34" charset="0"/>
                <a:ea typeface="Montserrat" pitchFamily="34" charset="-122"/>
                <a:cs typeface="Montserrat" pitchFamily="34" charset="-120"/>
              </a:rPr>
              <a:t>Future Developments</a:t>
            </a:r>
            <a:endParaRPr lang="en-US" sz="3238" dirty="0"/>
          </a:p>
        </p:txBody>
      </p:sp>
      <p:sp>
        <p:nvSpPr>
          <p:cNvPr id="5" name="Text 3"/>
          <p:cNvSpPr/>
          <p:nvPr/>
        </p:nvSpPr>
        <p:spPr>
          <a:xfrm>
            <a:off x="2369543" y="1488579"/>
            <a:ext cx="3542308" cy="271463"/>
          </a:xfrm>
          <a:prstGeom prst="rect">
            <a:avLst/>
          </a:prstGeom>
          <a:noFill/>
          <a:ln/>
        </p:spPr>
        <p:txBody>
          <a:bodyPr wrap="none" rtlCol="0" anchor="t"/>
          <a:lstStyle/>
          <a:p>
            <a:pPr>
              <a:lnSpc>
                <a:spcPts val="2137"/>
              </a:lnSpc>
            </a:pPr>
            <a:r>
              <a:rPr lang="en-US" sz="1425" dirty="0">
                <a:solidFill>
                  <a:srgbClr val="E2E6E9"/>
                </a:solidFill>
                <a:latin typeface="Source Sans Pro" pitchFamily="34" charset="0"/>
                <a:ea typeface="Source Sans Pro" pitchFamily="34" charset="-122"/>
                <a:cs typeface="Source Sans Pro" pitchFamily="34" charset="-120"/>
              </a:rPr>
              <a:t>Efficient Architectures</a:t>
            </a:r>
            <a:endParaRPr lang="en-US" sz="1425" dirty="0"/>
          </a:p>
        </p:txBody>
      </p:sp>
      <p:sp>
        <p:nvSpPr>
          <p:cNvPr id="6" name="Text 4"/>
          <p:cNvSpPr/>
          <p:nvPr/>
        </p:nvSpPr>
        <p:spPr>
          <a:xfrm>
            <a:off x="6280150" y="1488579"/>
            <a:ext cx="3542308" cy="1085850"/>
          </a:xfrm>
          <a:prstGeom prst="rect">
            <a:avLst/>
          </a:prstGeom>
          <a:noFill/>
          <a:ln/>
        </p:spPr>
        <p:txBody>
          <a:bodyPr wrap="square" rtlCol="0" anchor="t"/>
          <a:lstStyle/>
          <a:p>
            <a:pPr>
              <a:lnSpc>
                <a:spcPts val="2137"/>
              </a:lnSpc>
            </a:pPr>
            <a:r>
              <a:rPr lang="en-US" sz="1425" dirty="0">
                <a:solidFill>
                  <a:srgbClr val="E2E6E9"/>
                </a:solidFill>
                <a:latin typeface="Source Sans Pro" pitchFamily="34" charset="0"/>
                <a:ea typeface="Source Sans Pro" pitchFamily="34" charset="-122"/>
                <a:cs typeface="Source Sans Pro" pitchFamily="34" charset="-120"/>
              </a:rPr>
              <a:t>Developing more efficient CNN architectures that can achieve high performance while using fewer parameters and less computational resources.</a:t>
            </a:r>
            <a:endParaRPr lang="en-US" sz="1425" dirty="0"/>
          </a:p>
        </p:txBody>
      </p:sp>
      <p:sp>
        <p:nvSpPr>
          <p:cNvPr id="7" name="Shape 5"/>
          <p:cNvSpPr/>
          <p:nvPr/>
        </p:nvSpPr>
        <p:spPr>
          <a:xfrm>
            <a:off x="2188568" y="2689325"/>
            <a:ext cx="7814866" cy="1315641"/>
          </a:xfrm>
          <a:prstGeom prst="rect">
            <a:avLst/>
          </a:prstGeom>
          <a:solidFill>
            <a:srgbClr val="232629"/>
          </a:solidFill>
          <a:ln/>
        </p:spPr>
        <p:txBody>
          <a:bodyPr/>
          <a:lstStyle/>
          <a:p>
            <a:endParaRPr lang="en-MY"/>
          </a:p>
        </p:txBody>
      </p:sp>
      <p:sp>
        <p:nvSpPr>
          <p:cNvPr id="8" name="Text 6"/>
          <p:cNvSpPr/>
          <p:nvPr/>
        </p:nvSpPr>
        <p:spPr>
          <a:xfrm>
            <a:off x="2369543" y="2804219"/>
            <a:ext cx="3542308" cy="271463"/>
          </a:xfrm>
          <a:prstGeom prst="rect">
            <a:avLst/>
          </a:prstGeom>
          <a:noFill/>
          <a:ln/>
        </p:spPr>
        <p:txBody>
          <a:bodyPr wrap="none" rtlCol="0" anchor="t"/>
          <a:lstStyle/>
          <a:p>
            <a:pPr>
              <a:lnSpc>
                <a:spcPts val="2137"/>
              </a:lnSpc>
            </a:pPr>
            <a:r>
              <a:rPr lang="en-US" sz="1425" dirty="0">
                <a:solidFill>
                  <a:srgbClr val="E2E6E9"/>
                </a:solidFill>
                <a:latin typeface="Source Sans Pro" pitchFamily="34" charset="0"/>
                <a:ea typeface="Source Sans Pro" pitchFamily="34" charset="-122"/>
                <a:cs typeface="Source Sans Pro" pitchFamily="34" charset="-120"/>
              </a:rPr>
              <a:t>Interpretable CNNs</a:t>
            </a:r>
            <a:endParaRPr lang="en-US" sz="1425" dirty="0"/>
          </a:p>
        </p:txBody>
      </p:sp>
      <p:sp>
        <p:nvSpPr>
          <p:cNvPr id="9" name="Text 7"/>
          <p:cNvSpPr/>
          <p:nvPr/>
        </p:nvSpPr>
        <p:spPr>
          <a:xfrm>
            <a:off x="6280150" y="2804219"/>
            <a:ext cx="3542308" cy="1085850"/>
          </a:xfrm>
          <a:prstGeom prst="rect">
            <a:avLst/>
          </a:prstGeom>
          <a:noFill/>
          <a:ln/>
        </p:spPr>
        <p:txBody>
          <a:bodyPr wrap="square" rtlCol="0" anchor="t"/>
          <a:lstStyle/>
          <a:p>
            <a:pPr>
              <a:lnSpc>
                <a:spcPts val="2137"/>
              </a:lnSpc>
            </a:pPr>
            <a:r>
              <a:rPr lang="en-US" sz="1425" dirty="0">
                <a:solidFill>
                  <a:srgbClr val="E2E6E9"/>
                </a:solidFill>
                <a:latin typeface="Source Sans Pro" pitchFamily="34" charset="0"/>
                <a:ea typeface="Source Sans Pro" pitchFamily="34" charset="-122"/>
                <a:cs typeface="Source Sans Pro" pitchFamily="34" charset="-120"/>
              </a:rPr>
              <a:t>Advancing techniques to make CNNs more interpretable and explainable, allowing for better understanding and trust in the model's decision-making process.</a:t>
            </a:r>
            <a:endParaRPr lang="en-US" sz="1425" dirty="0"/>
          </a:p>
        </p:txBody>
      </p:sp>
      <p:sp>
        <p:nvSpPr>
          <p:cNvPr id="10" name="Text 8"/>
          <p:cNvSpPr/>
          <p:nvPr/>
        </p:nvSpPr>
        <p:spPr>
          <a:xfrm>
            <a:off x="2369543" y="4119860"/>
            <a:ext cx="3542308" cy="271463"/>
          </a:xfrm>
          <a:prstGeom prst="rect">
            <a:avLst/>
          </a:prstGeom>
          <a:noFill/>
          <a:ln/>
        </p:spPr>
        <p:txBody>
          <a:bodyPr wrap="none" rtlCol="0" anchor="t"/>
          <a:lstStyle/>
          <a:p>
            <a:pPr>
              <a:lnSpc>
                <a:spcPts val="2137"/>
              </a:lnSpc>
            </a:pPr>
            <a:r>
              <a:rPr lang="en-US" sz="1425" dirty="0">
                <a:solidFill>
                  <a:srgbClr val="E2E6E9"/>
                </a:solidFill>
                <a:latin typeface="Source Sans Pro" pitchFamily="34" charset="0"/>
                <a:ea typeface="Source Sans Pro" pitchFamily="34" charset="-122"/>
                <a:cs typeface="Source Sans Pro" pitchFamily="34" charset="-120"/>
              </a:rPr>
              <a:t>Adversarial Robustness</a:t>
            </a:r>
            <a:endParaRPr lang="en-US" sz="1425" dirty="0"/>
          </a:p>
        </p:txBody>
      </p:sp>
      <p:sp>
        <p:nvSpPr>
          <p:cNvPr id="11" name="Text 9"/>
          <p:cNvSpPr/>
          <p:nvPr/>
        </p:nvSpPr>
        <p:spPr>
          <a:xfrm>
            <a:off x="6280150" y="4119860"/>
            <a:ext cx="3542308" cy="814388"/>
          </a:xfrm>
          <a:prstGeom prst="rect">
            <a:avLst/>
          </a:prstGeom>
          <a:noFill/>
          <a:ln/>
        </p:spPr>
        <p:txBody>
          <a:bodyPr wrap="square" rtlCol="0" anchor="t"/>
          <a:lstStyle/>
          <a:p>
            <a:pPr>
              <a:lnSpc>
                <a:spcPts val="2137"/>
              </a:lnSpc>
            </a:pPr>
            <a:r>
              <a:rPr lang="en-US" sz="1425" dirty="0">
                <a:solidFill>
                  <a:srgbClr val="E2E6E9"/>
                </a:solidFill>
                <a:latin typeface="Source Sans Pro" pitchFamily="34" charset="0"/>
                <a:ea typeface="Source Sans Pro" pitchFamily="34" charset="-122"/>
                <a:cs typeface="Source Sans Pro" pitchFamily="34" charset="-120"/>
              </a:rPr>
              <a:t>Improving the robustness of CNNs to adversarial attacks, making them more reliable and secure for real-world applications.</a:t>
            </a:r>
            <a:endParaRPr lang="en-US" sz="1425" dirty="0"/>
          </a:p>
        </p:txBody>
      </p:sp>
      <p:sp>
        <p:nvSpPr>
          <p:cNvPr id="12" name="Shape 10"/>
          <p:cNvSpPr/>
          <p:nvPr/>
        </p:nvSpPr>
        <p:spPr>
          <a:xfrm>
            <a:off x="2188568" y="5049144"/>
            <a:ext cx="7814866" cy="1315641"/>
          </a:xfrm>
          <a:prstGeom prst="rect">
            <a:avLst/>
          </a:prstGeom>
          <a:solidFill>
            <a:srgbClr val="232629"/>
          </a:solidFill>
          <a:ln/>
        </p:spPr>
        <p:txBody>
          <a:bodyPr/>
          <a:lstStyle/>
          <a:p>
            <a:endParaRPr lang="en-MY"/>
          </a:p>
        </p:txBody>
      </p:sp>
      <p:sp>
        <p:nvSpPr>
          <p:cNvPr id="13" name="Text 11"/>
          <p:cNvSpPr/>
          <p:nvPr/>
        </p:nvSpPr>
        <p:spPr>
          <a:xfrm>
            <a:off x="2369543" y="5164039"/>
            <a:ext cx="3542308" cy="271463"/>
          </a:xfrm>
          <a:prstGeom prst="rect">
            <a:avLst/>
          </a:prstGeom>
          <a:noFill/>
          <a:ln/>
        </p:spPr>
        <p:txBody>
          <a:bodyPr wrap="none" rtlCol="0" anchor="t"/>
          <a:lstStyle/>
          <a:p>
            <a:pPr>
              <a:lnSpc>
                <a:spcPts val="2137"/>
              </a:lnSpc>
            </a:pPr>
            <a:r>
              <a:rPr lang="en-US" sz="1425" dirty="0">
                <a:solidFill>
                  <a:srgbClr val="E2E6E9"/>
                </a:solidFill>
                <a:latin typeface="Source Sans Pro" pitchFamily="34" charset="0"/>
                <a:ea typeface="Source Sans Pro" pitchFamily="34" charset="-122"/>
                <a:cs typeface="Source Sans Pro" pitchFamily="34" charset="-120"/>
              </a:rPr>
              <a:t>Multimodal Learning</a:t>
            </a:r>
            <a:endParaRPr lang="en-US" sz="1425" dirty="0"/>
          </a:p>
        </p:txBody>
      </p:sp>
      <p:sp>
        <p:nvSpPr>
          <p:cNvPr id="14" name="Text 12"/>
          <p:cNvSpPr/>
          <p:nvPr/>
        </p:nvSpPr>
        <p:spPr>
          <a:xfrm>
            <a:off x="6280150" y="5164038"/>
            <a:ext cx="3542308" cy="1085850"/>
          </a:xfrm>
          <a:prstGeom prst="rect">
            <a:avLst/>
          </a:prstGeom>
          <a:noFill/>
          <a:ln/>
        </p:spPr>
        <p:txBody>
          <a:bodyPr wrap="square" rtlCol="0" anchor="t"/>
          <a:lstStyle/>
          <a:p>
            <a:pPr>
              <a:lnSpc>
                <a:spcPts val="2137"/>
              </a:lnSpc>
            </a:pPr>
            <a:r>
              <a:rPr lang="en-US" sz="1425" dirty="0">
                <a:solidFill>
                  <a:srgbClr val="E2E6E9"/>
                </a:solidFill>
                <a:latin typeface="Source Sans Pro" pitchFamily="34" charset="0"/>
                <a:ea typeface="Source Sans Pro" pitchFamily="34" charset="-122"/>
                <a:cs typeface="Source Sans Pro" pitchFamily="34" charset="-120"/>
              </a:rPr>
              <a:t>Exploring the integration of CNNs with other deep learning models, such as recurrent neural networks, to enable multimodal learning and understanding.</a:t>
            </a:r>
            <a:endParaRPr lang="en-US" sz="1425"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81A1B"/>
          </a:solidFill>
          <a:ln/>
        </p:spPr>
        <p:txBody>
          <a:bodyPr/>
          <a:lstStyle/>
          <a:p>
            <a:endParaRPr lang="en-MY"/>
          </a:p>
        </p:txBody>
      </p:sp>
      <p:sp>
        <p:nvSpPr>
          <p:cNvPr id="3" name="Shape 1"/>
          <p:cNvSpPr/>
          <p:nvPr/>
        </p:nvSpPr>
        <p:spPr>
          <a:xfrm>
            <a:off x="0" y="0"/>
            <a:ext cx="12192000" cy="6858000"/>
          </a:xfrm>
          <a:prstGeom prst="rect">
            <a:avLst/>
          </a:prstGeom>
          <a:solidFill>
            <a:srgbClr val="111213"/>
          </a:solidFill>
          <a:ln/>
        </p:spPr>
        <p:txBody>
          <a:bodyPr/>
          <a:lstStyle/>
          <a:p>
            <a:endParaRPr lang="en-MY"/>
          </a:p>
        </p:txBody>
      </p:sp>
      <p:pic>
        <p:nvPicPr>
          <p:cNvPr id="4"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5" name="Shape 2"/>
          <p:cNvSpPr/>
          <p:nvPr/>
        </p:nvSpPr>
        <p:spPr>
          <a:xfrm>
            <a:off x="0" y="0"/>
            <a:ext cx="12192000" cy="6858000"/>
          </a:xfrm>
          <a:prstGeom prst="rect">
            <a:avLst/>
          </a:prstGeom>
          <a:solidFill>
            <a:srgbClr val="111213">
              <a:alpha val="80000"/>
            </a:srgbClr>
          </a:solidFill>
          <a:ln/>
        </p:spPr>
        <p:txBody>
          <a:bodyPr/>
          <a:lstStyle/>
          <a:p>
            <a:endParaRPr lang="en-MY"/>
          </a:p>
        </p:txBody>
      </p:sp>
      <p:sp>
        <p:nvSpPr>
          <p:cNvPr id="6" name="Text 3"/>
          <p:cNvSpPr/>
          <p:nvPr/>
        </p:nvSpPr>
        <p:spPr>
          <a:xfrm>
            <a:off x="2237482" y="491530"/>
            <a:ext cx="4061619" cy="507703"/>
          </a:xfrm>
          <a:prstGeom prst="rect">
            <a:avLst/>
          </a:prstGeom>
          <a:noFill/>
          <a:ln/>
        </p:spPr>
        <p:txBody>
          <a:bodyPr wrap="none" rtlCol="0" anchor="t"/>
          <a:lstStyle/>
          <a:p>
            <a:pPr>
              <a:lnSpc>
                <a:spcPts val="3997"/>
              </a:lnSpc>
            </a:pPr>
            <a:r>
              <a:rPr lang="en-US" sz="3198" b="1" kern="0" spc="-32" dirty="0">
                <a:solidFill>
                  <a:srgbClr val="FFFFFF"/>
                </a:solidFill>
                <a:latin typeface="Montserrat" pitchFamily="34" charset="0"/>
                <a:ea typeface="Montserrat" pitchFamily="34" charset="-122"/>
                <a:cs typeface="Montserrat" pitchFamily="34" charset="-120"/>
              </a:rPr>
              <a:t>Conclusion</a:t>
            </a:r>
            <a:endParaRPr lang="en-US" sz="3198" dirty="0"/>
          </a:p>
        </p:txBody>
      </p:sp>
      <p:sp>
        <p:nvSpPr>
          <p:cNvPr id="7" name="Shape 4"/>
          <p:cNvSpPr/>
          <p:nvPr/>
        </p:nvSpPr>
        <p:spPr>
          <a:xfrm>
            <a:off x="6084888" y="1267222"/>
            <a:ext cx="22324" cy="5099248"/>
          </a:xfrm>
          <a:prstGeom prst="rect">
            <a:avLst/>
          </a:prstGeom>
          <a:solidFill>
            <a:srgbClr val="FFFFFF"/>
          </a:solidFill>
          <a:ln/>
        </p:spPr>
        <p:txBody>
          <a:bodyPr/>
          <a:lstStyle/>
          <a:p>
            <a:endParaRPr lang="en-MY"/>
          </a:p>
        </p:txBody>
      </p:sp>
      <p:sp>
        <p:nvSpPr>
          <p:cNvPr id="8" name="Shape 5"/>
          <p:cNvSpPr/>
          <p:nvPr/>
        </p:nvSpPr>
        <p:spPr>
          <a:xfrm>
            <a:off x="5269508" y="1658095"/>
            <a:ext cx="625475" cy="22324"/>
          </a:xfrm>
          <a:prstGeom prst="rect">
            <a:avLst/>
          </a:prstGeom>
          <a:solidFill>
            <a:srgbClr val="FFFFFF"/>
          </a:solidFill>
          <a:ln/>
        </p:spPr>
        <p:txBody>
          <a:bodyPr/>
          <a:lstStyle/>
          <a:p>
            <a:endParaRPr lang="en-MY"/>
          </a:p>
        </p:txBody>
      </p:sp>
      <p:sp>
        <p:nvSpPr>
          <p:cNvPr id="9" name="Shape 6"/>
          <p:cNvSpPr/>
          <p:nvPr/>
        </p:nvSpPr>
        <p:spPr>
          <a:xfrm>
            <a:off x="5894983" y="1468240"/>
            <a:ext cx="402034" cy="402034"/>
          </a:xfrm>
          <a:prstGeom prst="roundRect">
            <a:avLst>
              <a:gd name="adj" fmla="val 13336"/>
            </a:avLst>
          </a:prstGeom>
          <a:solidFill>
            <a:srgbClr val="232629"/>
          </a:solidFill>
          <a:ln/>
        </p:spPr>
        <p:txBody>
          <a:bodyPr/>
          <a:lstStyle/>
          <a:p>
            <a:endParaRPr lang="en-MY"/>
          </a:p>
        </p:txBody>
      </p:sp>
      <p:sp>
        <p:nvSpPr>
          <p:cNvPr id="10" name="Text 7"/>
          <p:cNvSpPr/>
          <p:nvPr/>
        </p:nvSpPr>
        <p:spPr>
          <a:xfrm>
            <a:off x="6049467" y="1516956"/>
            <a:ext cx="93068" cy="304602"/>
          </a:xfrm>
          <a:prstGeom prst="rect">
            <a:avLst/>
          </a:prstGeom>
          <a:noFill/>
          <a:ln/>
        </p:spPr>
        <p:txBody>
          <a:bodyPr wrap="none" rtlCol="0" anchor="t"/>
          <a:lstStyle/>
          <a:p>
            <a:pPr algn="ctr">
              <a:lnSpc>
                <a:spcPts val="2398"/>
              </a:lnSpc>
            </a:pPr>
            <a:r>
              <a:rPr lang="en-US" sz="1919" b="1" kern="0" spc="-19" dirty="0">
                <a:solidFill>
                  <a:srgbClr val="FFFFFF"/>
                </a:solidFill>
                <a:latin typeface="Montserrat" pitchFamily="34" charset="0"/>
                <a:ea typeface="Montserrat" pitchFamily="34" charset="-122"/>
                <a:cs typeface="Montserrat" pitchFamily="34" charset="-120"/>
              </a:rPr>
              <a:t>1</a:t>
            </a:r>
            <a:endParaRPr lang="en-US" sz="1919" dirty="0"/>
          </a:p>
        </p:txBody>
      </p:sp>
      <p:sp>
        <p:nvSpPr>
          <p:cNvPr id="11" name="Text 8"/>
          <p:cNvSpPr/>
          <p:nvPr/>
        </p:nvSpPr>
        <p:spPr>
          <a:xfrm>
            <a:off x="3082331" y="1445915"/>
            <a:ext cx="2030809" cy="253802"/>
          </a:xfrm>
          <a:prstGeom prst="rect">
            <a:avLst/>
          </a:prstGeom>
          <a:noFill/>
          <a:ln/>
        </p:spPr>
        <p:txBody>
          <a:bodyPr wrap="none" rtlCol="0" anchor="t"/>
          <a:lstStyle/>
          <a:p>
            <a:pPr algn="r">
              <a:lnSpc>
                <a:spcPts val="1999"/>
              </a:lnSpc>
            </a:pPr>
            <a:r>
              <a:rPr lang="en-US" sz="1599" b="1" kern="0" spc="-16" dirty="0">
                <a:solidFill>
                  <a:srgbClr val="FFFFFF"/>
                </a:solidFill>
                <a:latin typeface="Montserrat" pitchFamily="34" charset="0"/>
                <a:ea typeface="Montserrat" pitchFamily="34" charset="-122"/>
                <a:cs typeface="Montserrat" pitchFamily="34" charset="-120"/>
              </a:rPr>
              <a:t>Powerful Tool</a:t>
            </a:r>
            <a:endParaRPr lang="en-US" sz="1599" dirty="0"/>
          </a:p>
        </p:txBody>
      </p:sp>
      <p:sp>
        <p:nvSpPr>
          <p:cNvPr id="12" name="Text 9"/>
          <p:cNvSpPr/>
          <p:nvPr/>
        </p:nvSpPr>
        <p:spPr>
          <a:xfrm>
            <a:off x="2237482" y="1806873"/>
            <a:ext cx="2875657" cy="1607939"/>
          </a:xfrm>
          <a:prstGeom prst="rect">
            <a:avLst/>
          </a:prstGeom>
          <a:noFill/>
          <a:ln/>
        </p:spPr>
        <p:txBody>
          <a:bodyPr wrap="square" rtlCol="0" anchor="t"/>
          <a:lstStyle/>
          <a:p>
            <a:pPr algn="r">
              <a:lnSpc>
                <a:spcPts val="2111"/>
              </a:lnSpc>
            </a:pPr>
            <a:r>
              <a:rPr lang="en-US" sz="1407" dirty="0">
                <a:solidFill>
                  <a:srgbClr val="E2E6E9"/>
                </a:solidFill>
                <a:latin typeface="Source Sans Pro" pitchFamily="34" charset="0"/>
                <a:ea typeface="Source Sans Pro" pitchFamily="34" charset="-122"/>
                <a:cs typeface="Source Sans Pro" pitchFamily="34" charset="-120"/>
              </a:rPr>
              <a:t>Convolutional Neural Networks have emerged as a powerful tool for a wide range of computer vision tasks, revolutionizing fields like image classification, object detection, and semantic segmentation.</a:t>
            </a:r>
            <a:endParaRPr lang="en-US" sz="1407" dirty="0"/>
          </a:p>
        </p:txBody>
      </p:sp>
      <p:sp>
        <p:nvSpPr>
          <p:cNvPr id="13" name="Shape 10"/>
          <p:cNvSpPr/>
          <p:nvPr/>
        </p:nvSpPr>
        <p:spPr>
          <a:xfrm>
            <a:off x="6297018" y="2551560"/>
            <a:ext cx="625475" cy="22324"/>
          </a:xfrm>
          <a:prstGeom prst="rect">
            <a:avLst/>
          </a:prstGeom>
          <a:solidFill>
            <a:srgbClr val="FFFFFF"/>
          </a:solidFill>
          <a:ln/>
        </p:spPr>
        <p:txBody>
          <a:bodyPr/>
          <a:lstStyle/>
          <a:p>
            <a:endParaRPr lang="en-MY"/>
          </a:p>
        </p:txBody>
      </p:sp>
      <p:sp>
        <p:nvSpPr>
          <p:cNvPr id="14" name="Shape 11"/>
          <p:cNvSpPr/>
          <p:nvPr/>
        </p:nvSpPr>
        <p:spPr>
          <a:xfrm>
            <a:off x="5894983" y="2361705"/>
            <a:ext cx="402034" cy="402034"/>
          </a:xfrm>
          <a:prstGeom prst="roundRect">
            <a:avLst>
              <a:gd name="adj" fmla="val 13336"/>
            </a:avLst>
          </a:prstGeom>
          <a:solidFill>
            <a:srgbClr val="232629"/>
          </a:solidFill>
          <a:ln/>
        </p:spPr>
        <p:txBody>
          <a:bodyPr/>
          <a:lstStyle/>
          <a:p>
            <a:endParaRPr lang="en-MY"/>
          </a:p>
        </p:txBody>
      </p:sp>
      <p:sp>
        <p:nvSpPr>
          <p:cNvPr id="15" name="Text 12"/>
          <p:cNvSpPr/>
          <p:nvPr/>
        </p:nvSpPr>
        <p:spPr>
          <a:xfrm>
            <a:off x="6025357" y="2410420"/>
            <a:ext cx="141288" cy="304602"/>
          </a:xfrm>
          <a:prstGeom prst="rect">
            <a:avLst/>
          </a:prstGeom>
          <a:noFill/>
          <a:ln/>
        </p:spPr>
        <p:txBody>
          <a:bodyPr wrap="none" rtlCol="0" anchor="t"/>
          <a:lstStyle/>
          <a:p>
            <a:pPr algn="ctr">
              <a:lnSpc>
                <a:spcPts val="2398"/>
              </a:lnSpc>
            </a:pPr>
            <a:r>
              <a:rPr lang="en-US" sz="1919" b="1" kern="0" spc="-19" dirty="0">
                <a:solidFill>
                  <a:srgbClr val="FFFFFF"/>
                </a:solidFill>
                <a:latin typeface="Montserrat" pitchFamily="34" charset="0"/>
                <a:ea typeface="Montserrat" pitchFamily="34" charset="-122"/>
                <a:cs typeface="Montserrat" pitchFamily="34" charset="-120"/>
              </a:rPr>
              <a:t>2</a:t>
            </a:r>
            <a:endParaRPr lang="en-US" sz="1919" dirty="0"/>
          </a:p>
        </p:txBody>
      </p:sp>
      <p:sp>
        <p:nvSpPr>
          <p:cNvPr id="16" name="Text 13"/>
          <p:cNvSpPr/>
          <p:nvPr/>
        </p:nvSpPr>
        <p:spPr>
          <a:xfrm>
            <a:off x="7078861" y="2339380"/>
            <a:ext cx="2552601" cy="253802"/>
          </a:xfrm>
          <a:prstGeom prst="rect">
            <a:avLst/>
          </a:prstGeom>
          <a:noFill/>
          <a:ln/>
        </p:spPr>
        <p:txBody>
          <a:bodyPr wrap="none" rtlCol="0" anchor="t"/>
          <a:lstStyle/>
          <a:p>
            <a:pPr>
              <a:lnSpc>
                <a:spcPts val="1999"/>
              </a:lnSpc>
            </a:pPr>
            <a:r>
              <a:rPr lang="en-US" sz="1599" b="1" kern="0" spc="-16" dirty="0">
                <a:solidFill>
                  <a:srgbClr val="FFFFFF"/>
                </a:solidFill>
                <a:latin typeface="Montserrat" pitchFamily="34" charset="0"/>
                <a:ea typeface="Montserrat" pitchFamily="34" charset="-122"/>
                <a:cs typeface="Montserrat" pitchFamily="34" charset="-120"/>
              </a:rPr>
              <a:t>Ongoing Advancements</a:t>
            </a:r>
            <a:endParaRPr lang="en-US" sz="1599" dirty="0"/>
          </a:p>
        </p:txBody>
      </p:sp>
      <p:sp>
        <p:nvSpPr>
          <p:cNvPr id="17" name="Text 14"/>
          <p:cNvSpPr/>
          <p:nvPr/>
        </p:nvSpPr>
        <p:spPr>
          <a:xfrm>
            <a:off x="7078861" y="2700338"/>
            <a:ext cx="2875657" cy="1875929"/>
          </a:xfrm>
          <a:prstGeom prst="rect">
            <a:avLst/>
          </a:prstGeom>
          <a:noFill/>
          <a:ln/>
        </p:spPr>
        <p:txBody>
          <a:bodyPr wrap="square" rtlCol="0" anchor="t"/>
          <a:lstStyle/>
          <a:p>
            <a:pPr>
              <a:lnSpc>
                <a:spcPts val="2111"/>
              </a:lnSpc>
            </a:pPr>
            <a:r>
              <a:rPr lang="en-US" sz="1407" dirty="0">
                <a:solidFill>
                  <a:srgbClr val="E2E6E9"/>
                </a:solidFill>
                <a:latin typeface="Source Sans Pro" pitchFamily="34" charset="0"/>
                <a:ea typeface="Source Sans Pro" pitchFamily="34" charset="-122"/>
                <a:cs typeface="Source Sans Pro" pitchFamily="34" charset="-120"/>
              </a:rPr>
              <a:t>While CNNs have achieved remarkable success, there are still ongoing challenges and limitations that researchers and engineers are working to address, such as interpretability, robustness, and computational efficiency.</a:t>
            </a:r>
            <a:endParaRPr lang="en-US" sz="1407" dirty="0"/>
          </a:p>
        </p:txBody>
      </p:sp>
      <p:sp>
        <p:nvSpPr>
          <p:cNvPr id="18" name="Shape 15"/>
          <p:cNvSpPr/>
          <p:nvPr/>
        </p:nvSpPr>
        <p:spPr>
          <a:xfrm>
            <a:off x="5269508" y="4163071"/>
            <a:ext cx="625475" cy="22324"/>
          </a:xfrm>
          <a:prstGeom prst="rect">
            <a:avLst/>
          </a:prstGeom>
          <a:solidFill>
            <a:srgbClr val="FFFFFF"/>
          </a:solidFill>
          <a:ln/>
        </p:spPr>
        <p:txBody>
          <a:bodyPr/>
          <a:lstStyle/>
          <a:p>
            <a:endParaRPr lang="en-MY"/>
          </a:p>
        </p:txBody>
      </p:sp>
      <p:sp>
        <p:nvSpPr>
          <p:cNvPr id="19" name="Shape 16"/>
          <p:cNvSpPr/>
          <p:nvPr/>
        </p:nvSpPr>
        <p:spPr>
          <a:xfrm>
            <a:off x="5894983" y="3973216"/>
            <a:ext cx="402034" cy="402034"/>
          </a:xfrm>
          <a:prstGeom prst="roundRect">
            <a:avLst>
              <a:gd name="adj" fmla="val 13336"/>
            </a:avLst>
          </a:prstGeom>
          <a:solidFill>
            <a:srgbClr val="232629"/>
          </a:solidFill>
          <a:ln/>
        </p:spPr>
        <p:txBody>
          <a:bodyPr/>
          <a:lstStyle/>
          <a:p>
            <a:endParaRPr lang="en-MY"/>
          </a:p>
        </p:txBody>
      </p:sp>
      <p:sp>
        <p:nvSpPr>
          <p:cNvPr id="20" name="Text 17"/>
          <p:cNvSpPr/>
          <p:nvPr/>
        </p:nvSpPr>
        <p:spPr>
          <a:xfrm>
            <a:off x="6025059" y="4021932"/>
            <a:ext cx="141783" cy="304602"/>
          </a:xfrm>
          <a:prstGeom prst="rect">
            <a:avLst/>
          </a:prstGeom>
          <a:noFill/>
          <a:ln/>
        </p:spPr>
        <p:txBody>
          <a:bodyPr wrap="none" rtlCol="0" anchor="t"/>
          <a:lstStyle/>
          <a:p>
            <a:pPr algn="ctr">
              <a:lnSpc>
                <a:spcPts val="2398"/>
              </a:lnSpc>
            </a:pPr>
            <a:r>
              <a:rPr lang="en-US" sz="1919" b="1" kern="0" spc="-19" dirty="0">
                <a:solidFill>
                  <a:srgbClr val="FFFFFF"/>
                </a:solidFill>
                <a:latin typeface="Montserrat" pitchFamily="34" charset="0"/>
                <a:ea typeface="Montserrat" pitchFamily="34" charset="-122"/>
                <a:cs typeface="Montserrat" pitchFamily="34" charset="-120"/>
              </a:rPr>
              <a:t>3</a:t>
            </a:r>
            <a:endParaRPr lang="en-US" sz="1919" dirty="0"/>
          </a:p>
        </p:txBody>
      </p:sp>
      <p:sp>
        <p:nvSpPr>
          <p:cNvPr id="21" name="Text 18"/>
          <p:cNvSpPr/>
          <p:nvPr/>
        </p:nvSpPr>
        <p:spPr>
          <a:xfrm>
            <a:off x="3082331" y="3950891"/>
            <a:ext cx="2030809" cy="253802"/>
          </a:xfrm>
          <a:prstGeom prst="rect">
            <a:avLst/>
          </a:prstGeom>
          <a:noFill/>
          <a:ln/>
        </p:spPr>
        <p:txBody>
          <a:bodyPr wrap="none" rtlCol="0" anchor="t"/>
          <a:lstStyle/>
          <a:p>
            <a:pPr algn="r">
              <a:lnSpc>
                <a:spcPts val="1999"/>
              </a:lnSpc>
            </a:pPr>
            <a:r>
              <a:rPr lang="en-US" sz="1599" b="1" kern="0" spc="-16" dirty="0">
                <a:solidFill>
                  <a:srgbClr val="FFFFFF"/>
                </a:solidFill>
                <a:latin typeface="Montserrat" pitchFamily="34" charset="0"/>
                <a:ea typeface="Montserrat" pitchFamily="34" charset="-122"/>
                <a:cs typeface="Montserrat" pitchFamily="34" charset="-120"/>
              </a:rPr>
              <a:t>Bright Future</a:t>
            </a:r>
            <a:endParaRPr lang="en-US" sz="1599" dirty="0"/>
          </a:p>
        </p:txBody>
      </p:sp>
      <p:sp>
        <p:nvSpPr>
          <p:cNvPr id="22" name="Text 19"/>
          <p:cNvSpPr/>
          <p:nvPr/>
        </p:nvSpPr>
        <p:spPr>
          <a:xfrm>
            <a:off x="2237482" y="4311849"/>
            <a:ext cx="2875657" cy="1875929"/>
          </a:xfrm>
          <a:prstGeom prst="rect">
            <a:avLst/>
          </a:prstGeom>
          <a:noFill/>
          <a:ln/>
        </p:spPr>
        <p:txBody>
          <a:bodyPr wrap="square" rtlCol="0" anchor="t"/>
          <a:lstStyle/>
          <a:p>
            <a:pPr algn="r">
              <a:lnSpc>
                <a:spcPts val="2111"/>
              </a:lnSpc>
            </a:pPr>
            <a:r>
              <a:rPr lang="en-US" sz="1407" dirty="0">
                <a:solidFill>
                  <a:srgbClr val="E2E6E9"/>
                </a:solidFill>
                <a:latin typeface="Source Sans Pro" pitchFamily="34" charset="0"/>
                <a:ea typeface="Source Sans Pro" pitchFamily="34" charset="-122"/>
                <a:cs typeface="Source Sans Pro" pitchFamily="34" charset="-120"/>
              </a:rPr>
              <a:t>As the field of deep learning continues to evolve, we can expect to see further advancements in CNN architectures, training techniques, and applications, leading to even more powerful and versatile tools for understanding and interacting with the visual world.</a:t>
            </a:r>
            <a:endParaRPr lang="en-US" sz="1407"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46115" y="41421"/>
            <a:ext cx="1685682" cy="1125123"/>
          </a:xfrm>
          <a:prstGeom prst="rect">
            <a:avLst/>
          </a:prstGeom>
        </p:spPr>
      </p:pic>
      <p:sp>
        <p:nvSpPr>
          <p:cNvPr id="10" name="TextBox 9"/>
          <p:cNvSpPr txBox="1"/>
          <p:nvPr/>
        </p:nvSpPr>
        <p:spPr>
          <a:xfrm>
            <a:off x="4474556" y="2742895"/>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ibras Orientation Show First-Trimester 2024v3.pptx" id="{E3542089-30CA-4714-B76A-693F21A7EF7F}" vid="{0EC7F272-552A-4965-BFAE-47082219AE81}"/>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ibras Orientation Show First-Trimester 2024v3.pptx" id="{E3542089-30CA-4714-B76A-693F21A7EF7F}" vid="{A0DAFD0A-3AF6-4786-AB56-54DAB28E4EDC}"/>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ibras Orientation Show First-Trimester 2024v3.pptx" id="{E3542089-30CA-4714-B76A-693F21A7EF7F}" vid="{33ADB76C-CAEA-4C53-998E-EB2822478A49}"/>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Nibras Template Show First-Trimester 2024v3</Template>
  <TotalTime>357</TotalTime>
  <Words>4080</Words>
  <Application>Microsoft Office PowerPoint</Application>
  <PresentationFormat>Widescreen</PresentationFormat>
  <Paragraphs>339</Paragraphs>
  <Slides>44</Slides>
  <Notes>41</Notes>
  <HiddenSlides>0</HiddenSlides>
  <MMClips>0</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44</vt:i4>
      </vt:variant>
    </vt:vector>
  </HeadingPairs>
  <TitlesOfParts>
    <vt:vector size="59" baseType="lpstr">
      <vt:lpstr>Agency FB</vt:lpstr>
      <vt:lpstr>Andalus</vt:lpstr>
      <vt:lpstr>Arial</vt:lpstr>
      <vt:lpstr>Calibri</vt:lpstr>
      <vt:lpstr>Calibri Light</vt:lpstr>
      <vt:lpstr>Montserrat</vt:lpstr>
      <vt:lpstr>Poppins</vt:lpstr>
      <vt:lpstr>Roboto</vt:lpstr>
      <vt:lpstr>Roboto Mono</vt:lpstr>
      <vt:lpstr>Source Sans Pro</vt:lpstr>
      <vt:lpstr>Times New Roman</vt:lpstr>
      <vt:lpstr>1_Office Theme</vt:lpstr>
      <vt:lpstr>2_Office Theme</vt:lpstr>
      <vt:lpstr>3_Office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Nibras Abdullah Ahmed Faqera</dc:creator>
  <cp:lastModifiedBy>Nibras Abdullah Ahmed Faqera</cp:lastModifiedBy>
  <cp:revision>12</cp:revision>
  <dcterms:created xsi:type="dcterms:W3CDTF">2024-06-12T14:34:52Z</dcterms:created>
  <dcterms:modified xsi:type="dcterms:W3CDTF">2024-06-20T17:21:39Z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18949D4CE0394242B6EEC2B902CBE30A_13</vt:lpwstr>
  </property>
  <property fmtid="{D5CDD505-2E9C-101B-9397-08002B2CF9AE}" pid="3" name="KSOProductBuildVer">
    <vt:lpwstr>1033-12.2.0.16909</vt:lpwstr>
  </property>
</Properties>
</file>