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32.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33.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3"/>
  </p:notesMasterIdLst>
  <p:sldIdLst>
    <p:sldId id="480" r:id="rId5"/>
    <p:sldId id="303" r:id="rId6"/>
    <p:sldId id="963" r:id="rId7"/>
    <p:sldId id="510" r:id="rId8"/>
    <p:sldId id="812" r:id="rId9"/>
    <p:sldId id="934" r:id="rId10"/>
    <p:sldId id="928" r:id="rId11"/>
    <p:sldId id="964" r:id="rId12"/>
    <p:sldId id="965" r:id="rId13"/>
    <p:sldId id="929" r:id="rId14"/>
    <p:sldId id="966" r:id="rId15"/>
    <p:sldId id="967" r:id="rId16"/>
    <p:sldId id="968" r:id="rId17"/>
    <p:sldId id="969" r:id="rId18"/>
    <p:sldId id="970" r:id="rId19"/>
    <p:sldId id="971" r:id="rId20"/>
    <p:sldId id="972" r:id="rId21"/>
    <p:sldId id="973" r:id="rId22"/>
    <p:sldId id="974" r:id="rId23"/>
    <p:sldId id="976" r:id="rId24"/>
    <p:sldId id="975" r:id="rId25"/>
    <p:sldId id="977" r:id="rId26"/>
    <p:sldId id="978" r:id="rId27"/>
    <p:sldId id="979" r:id="rId28"/>
    <p:sldId id="980" r:id="rId29"/>
    <p:sldId id="981" r:id="rId30"/>
    <p:sldId id="983" r:id="rId31"/>
    <p:sldId id="982" r:id="rId32"/>
    <p:sldId id="984" r:id="rId33"/>
    <p:sldId id="985" r:id="rId34"/>
    <p:sldId id="930" r:id="rId35"/>
    <p:sldId id="986" r:id="rId36"/>
    <p:sldId id="987" r:id="rId37"/>
    <p:sldId id="988" r:id="rId38"/>
    <p:sldId id="989" r:id="rId39"/>
    <p:sldId id="990" r:id="rId40"/>
    <p:sldId id="991" r:id="rId41"/>
    <p:sldId id="992" r:id="rId42"/>
    <p:sldId id="993" r:id="rId43"/>
    <p:sldId id="994" r:id="rId44"/>
    <p:sldId id="995" r:id="rId45"/>
    <p:sldId id="996" r:id="rId46"/>
    <p:sldId id="997" r:id="rId47"/>
    <p:sldId id="998" r:id="rId48"/>
    <p:sldId id="999" r:id="rId49"/>
    <p:sldId id="1000" r:id="rId50"/>
    <p:sldId id="1001" r:id="rId51"/>
    <p:sldId id="1002" r:id="rId52"/>
    <p:sldId id="1009" r:id="rId53"/>
    <p:sldId id="1003" r:id="rId54"/>
    <p:sldId id="1004" r:id="rId55"/>
    <p:sldId id="1005" r:id="rId56"/>
    <p:sldId id="1006" r:id="rId57"/>
    <p:sldId id="1007" r:id="rId58"/>
    <p:sldId id="605" r:id="rId59"/>
    <p:sldId id="1008" r:id="rId60"/>
    <p:sldId id="1010" r:id="rId61"/>
    <p:sldId id="349"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963"/>
            <p14:sldId id="510"/>
            <p14:sldId id="812"/>
            <p14:sldId id="934"/>
            <p14:sldId id="928"/>
            <p14:sldId id="964"/>
            <p14:sldId id="965"/>
            <p14:sldId id="929"/>
            <p14:sldId id="966"/>
            <p14:sldId id="967"/>
            <p14:sldId id="968"/>
            <p14:sldId id="969"/>
            <p14:sldId id="970"/>
            <p14:sldId id="971"/>
            <p14:sldId id="972"/>
            <p14:sldId id="973"/>
            <p14:sldId id="974"/>
            <p14:sldId id="976"/>
            <p14:sldId id="975"/>
            <p14:sldId id="977"/>
            <p14:sldId id="978"/>
            <p14:sldId id="979"/>
            <p14:sldId id="980"/>
            <p14:sldId id="981"/>
            <p14:sldId id="983"/>
            <p14:sldId id="982"/>
            <p14:sldId id="984"/>
            <p14:sldId id="985"/>
            <p14:sldId id="930"/>
            <p14:sldId id="986"/>
            <p14:sldId id="987"/>
            <p14:sldId id="988"/>
            <p14:sldId id="989"/>
            <p14:sldId id="990"/>
            <p14:sldId id="991"/>
            <p14:sldId id="992"/>
            <p14:sldId id="993"/>
            <p14:sldId id="994"/>
            <p14:sldId id="995"/>
            <p14:sldId id="996"/>
            <p14:sldId id="997"/>
            <p14:sldId id="998"/>
            <p14:sldId id="999"/>
            <p14:sldId id="1000"/>
            <p14:sldId id="1001"/>
            <p14:sldId id="1002"/>
            <p14:sldId id="1009"/>
            <p14:sldId id="1003"/>
            <p14:sldId id="1004"/>
            <p14:sldId id="1005"/>
            <p14:sldId id="1006"/>
            <p14:sldId id="1007"/>
            <p14:sldId id="605"/>
            <p14:sldId id="1008"/>
            <p14:sldId id="101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F8FE"/>
    <a:srgbClr val="FFFFCC"/>
    <a:srgbClr val="FF0066"/>
    <a:srgbClr val="FFFF99"/>
    <a:srgbClr val="CCFFCC"/>
    <a:srgbClr val="FFCCFF"/>
    <a:srgbClr val="FF99FF"/>
    <a:srgbClr val="FFFF66"/>
    <a:srgbClr val="F371CE"/>
    <a:srgbClr val="FFFF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368" autoAdjust="0"/>
    <p:restoredTop sz="94061" autoAdjust="0"/>
  </p:normalViewPr>
  <p:slideViewPr>
    <p:cSldViewPr snapToGrid="0">
      <p:cViewPr varScale="1">
        <p:scale>
          <a:sx n="77" d="100"/>
          <a:sy n="77" d="100"/>
        </p:scale>
        <p:origin x="941" y="72"/>
      </p:cViewPr>
      <p:guideLst/>
    </p:cSldViewPr>
  </p:slideViewPr>
  <p:notesTextViewPr>
    <p:cViewPr>
      <p:scale>
        <a:sx n="1" d="1"/>
        <a:sy n="1" d="1"/>
      </p:scale>
      <p:origin x="0" y="0"/>
    </p:cViewPr>
  </p:notesTextViewPr>
  <p:sorterViewPr>
    <p:cViewPr>
      <p:scale>
        <a:sx n="100" d="100"/>
        <a:sy n="100" d="100"/>
      </p:scale>
      <p:origin x="0" y="-1251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diagrams/colors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35CFB9F-2A93-44FC-A683-03F1E4938D2B}" type="doc">
      <dgm:prSet loTypeId="urn:microsoft.com/office/officeart/2005/8/layout/orgChart1" loCatId="hierarchy" qsTypeId="urn:microsoft.com/office/officeart/2005/8/quickstyle/simple1" qsCatId="simple" csTypeId="urn:microsoft.com/office/officeart/2005/8/colors/accent6_2" csCatId="accent6" phldr="1"/>
      <dgm:spPr/>
      <dgm:t>
        <a:bodyPr/>
        <a:lstStyle/>
        <a:p>
          <a:endParaRPr lang="en-US"/>
        </a:p>
      </dgm:t>
    </dgm:pt>
    <dgm:pt modelId="{47D81B82-C8CB-45DF-89B8-D396E4DA874C}">
      <dgm:prSet phldrT="[Text]" custT="1"/>
      <dgm:spPr>
        <a:solidFill>
          <a:srgbClr val="CC99FF"/>
        </a:solidFill>
      </dgm:spPr>
      <dgm:t>
        <a:bodyPr/>
        <a:lstStyle/>
        <a:p>
          <a:pPr>
            <a:spcAft>
              <a:spcPts val="0"/>
            </a:spcAft>
          </a:pPr>
          <a:r>
            <a:rPr lang="en-US" sz="2200" b="1" dirty="0">
              <a:solidFill>
                <a:schemeClr val="tx1"/>
              </a:solidFill>
              <a:latin typeface="Alexandria"/>
            </a:rPr>
            <a:t>1.Market (Sales Comparison) Approach</a:t>
          </a:r>
        </a:p>
      </dgm:t>
    </dgm:pt>
    <dgm:pt modelId="{8BC2ED8C-7E86-4BFB-973D-4CB4425E9722}" type="parTrans" cxnId="{54B2B3CD-993C-4CC8-BC20-7E7C25F4EF9E}">
      <dgm:prSet/>
      <dgm:spPr/>
      <dgm:t>
        <a:bodyPr/>
        <a:lstStyle/>
        <a:p>
          <a:endParaRPr lang="en-US"/>
        </a:p>
      </dgm:t>
    </dgm:pt>
    <dgm:pt modelId="{3F7C76EB-9CDA-446C-AAC8-A92595D0210F}" type="sibTrans" cxnId="{54B2B3CD-993C-4CC8-BC20-7E7C25F4EF9E}">
      <dgm:prSet/>
      <dgm:spPr/>
      <dgm:t>
        <a:bodyPr/>
        <a:lstStyle/>
        <a:p>
          <a:endParaRPr lang="en-US"/>
        </a:p>
      </dgm:t>
    </dgm:pt>
    <dgm:pt modelId="{E42F95AB-2265-4D7C-9018-8263A1E8B6B4}">
      <dgm:prSet phldrT="[Text]" custT="1"/>
      <dgm:spPr>
        <a:solidFill>
          <a:srgbClr val="66FFFF"/>
        </a:solidFill>
        <a:ln>
          <a:solidFill>
            <a:srgbClr val="00B0F0"/>
          </a:solidFill>
        </a:ln>
      </dgm:spPr>
      <dgm:t>
        <a:bodyPr/>
        <a:lstStyle/>
        <a:p>
          <a:pPr>
            <a:spcAft>
              <a:spcPts val="0"/>
            </a:spcAft>
          </a:pPr>
          <a:r>
            <a:rPr lang="en-US" sz="2200" b="1" dirty="0">
              <a:solidFill>
                <a:schemeClr val="tx1"/>
              </a:solidFill>
              <a:latin typeface="Alexandria"/>
            </a:rPr>
            <a:t>2. Income Approach</a:t>
          </a:r>
        </a:p>
      </dgm:t>
    </dgm:pt>
    <dgm:pt modelId="{C3D9CB3A-22EE-4699-A4B3-9B4668825BC6}" type="parTrans" cxnId="{8192B7FF-6C41-4A93-A7FC-7A9314897F4F}">
      <dgm:prSet/>
      <dgm:spPr/>
      <dgm:t>
        <a:bodyPr/>
        <a:lstStyle/>
        <a:p>
          <a:endParaRPr lang="en-US"/>
        </a:p>
      </dgm:t>
    </dgm:pt>
    <dgm:pt modelId="{44A490FD-967A-419A-8B46-398891A0A335}" type="sibTrans" cxnId="{8192B7FF-6C41-4A93-A7FC-7A9314897F4F}">
      <dgm:prSet/>
      <dgm:spPr/>
      <dgm:t>
        <a:bodyPr/>
        <a:lstStyle/>
        <a:p>
          <a:endParaRPr lang="en-US"/>
        </a:p>
      </dgm:t>
    </dgm:pt>
    <dgm:pt modelId="{03A6B4A1-9708-4DC4-B99A-F802948CA9A7}">
      <dgm:prSet phldrT="[Text]" custT="1"/>
      <dgm:spPr>
        <a:solidFill>
          <a:srgbClr val="92D050"/>
        </a:solidFill>
      </dgm:spPr>
      <dgm:t>
        <a:bodyPr/>
        <a:lstStyle/>
        <a:p>
          <a:r>
            <a:rPr lang="en-US" sz="2200" b="1" i="0" dirty="0">
              <a:solidFill>
                <a:schemeClr val="tx1"/>
              </a:solidFill>
            </a:rPr>
            <a:t>3. Cost Approach</a:t>
          </a:r>
          <a:endParaRPr lang="en-US" sz="2200" b="1" dirty="0">
            <a:solidFill>
              <a:schemeClr val="tx1"/>
            </a:solidFill>
            <a:latin typeface="Alexandria"/>
          </a:endParaRPr>
        </a:p>
      </dgm:t>
    </dgm:pt>
    <dgm:pt modelId="{410A4D59-D838-42D2-9A1A-28F8FD9CE27A}" type="parTrans" cxnId="{2C33FCB5-BB21-4004-A5CF-7D9720474D22}">
      <dgm:prSet/>
      <dgm:spPr/>
      <dgm:t>
        <a:bodyPr/>
        <a:lstStyle/>
        <a:p>
          <a:endParaRPr lang="en-US"/>
        </a:p>
      </dgm:t>
    </dgm:pt>
    <dgm:pt modelId="{04957F26-F073-4215-9DCA-5FD14CABFDC0}" type="sibTrans" cxnId="{2C33FCB5-BB21-4004-A5CF-7D9720474D22}">
      <dgm:prSet/>
      <dgm:spPr/>
      <dgm:t>
        <a:bodyPr/>
        <a:lstStyle/>
        <a:p>
          <a:endParaRPr lang="en-US"/>
        </a:p>
      </dgm:t>
    </dgm:pt>
    <dgm:pt modelId="{F0BDE8FF-C464-4407-9C0D-67DD799182F9}">
      <dgm:prSet phldrT="[Text]" custT="1"/>
      <dgm:spPr>
        <a:solidFill>
          <a:schemeClr val="accent4">
            <a:lumMod val="60000"/>
            <a:lumOff val="40000"/>
          </a:schemeClr>
        </a:solidFill>
      </dgm:spPr>
      <dgm:t>
        <a:bodyPr/>
        <a:lstStyle/>
        <a:p>
          <a:r>
            <a:rPr kumimoji="0" lang="en-US" sz="2400" b="1" i="0" u="none" strike="noStrike" cap="none" spc="0" normalizeH="0" baseline="0" noProof="0" dirty="0">
              <a:ln>
                <a:noFill/>
              </a:ln>
              <a:solidFill>
                <a:prstClr val="black"/>
              </a:solidFill>
              <a:effectLst/>
              <a:uLnTx/>
              <a:uFillTx/>
              <a:latin typeface="Alexandria"/>
              <a:ea typeface="+mn-ea"/>
              <a:cs typeface="+mn-cs"/>
            </a:rPr>
            <a:t>Valuation Approaches</a:t>
          </a:r>
          <a:endParaRPr lang="en-US" sz="2400" b="1" dirty="0">
            <a:solidFill>
              <a:schemeClr val="tx1"/>
            </a:solidFill>
            <a:latin typeface="Alexandria"/>
          </a:endParaRPr>
        </a:p>
      </dgm:t>
    </dgm:pt>
    <dgm:pt modelId="{B79A2208-D60A-480D-985E-58372044B721}" type="sibTrans" cxnId="{5E74A5D1-85B4-42A6-856C-B356F1DE0705}">
      <dgm:prSet/>
      <dgm:spPr/>
      <dgm:t>
        <a:bodyPr/>
        <a:lstStyle/>
        <a:p>
          <a:endParaRPr lang="en-US"/>
        </a:p>
      </dgm:t>
    </dgm:pt>
    <dgm:pt modelId="{EB2029D5-0464-40D7-9161-1C3C908F1E04}" type="parTrans" cxnId="{5E74A5D1-85B4-42A6-856C-B356F1DE0705}">
      <dgm:prSet/>
      <dgm:spPr/>
      <dgm:t>
        <a:bodyPr/>
        <a:lstStyle/>
        <a:p>
          <a:endParaRPr lang="en-US"/>
        </a:p>
      </dgm:t>
    </dgm:pt>
    <dgm:pt modelId="{3D27FFDE-CF88-4914-B720-D4472395A3A1}" type="pres">
      <dgm:prSet presAssocID="{D35CFB9F-2A93-44FC-A683-03F1E4938D2B}" presName="hierChild1" presStyleCnt="0">
        <dgm:presLayoutVars>
          <dgm:orgChart val="1"/>
          <dgm:chPref val="1"/>
          <dgm:dir/>
          <dgm:animOne val="branch"/>
          <dgm:animLvl val="lvl"/>
          <dgm:resizeHandles/>
        </dgm:presLayoutVars>
      </dgm:prSet>
      <dgm:spPr/>
    </dgm:pt>
    <dgm:pt modelId="{4262EEB0-A7D1-4A3B-B82D-4508FBDF559B}" type="pres">
      <dgm:prSet presAssocID="{F0BDE8FF-C464-4407-9C0D-67DD799182F9}" presName="hierRoot1" presStyleCnt="0">
        <dgm:presLayoutVars>
          <dgm:hierBranch val="init"/>
        </dgm:presLayoutVars>
      </dgm:prSet>
      <dgm:spPr/>
    </dgm:pt>
    <dgm:pt modelId="{4E0F7B19-7894-4676-9617-1B82D6E52B82}" type="pres">
      <dgm:prSet presAssocID="{F0BDE8FF-C464-4407-9C0D-67DD799182F9}" presName="rootComposite1" presStyleCnt="0"/>
      <dgm:spPr/>
    </dgm:pt>
    <dgm:pt modelId="{10F302F2-1B36-44A6-9673-49B86B5B32A9}" type="pres">
      <dgm:prSet presAssocID="{F0BDE8FF-C464-4407-9C0D-67DD799182F9}" presName="rootText1" presStyleLbl="node0" presStyleIdx="0" presStyleCnt="1" custScaleX="133735" custScaleY="39190" custLinFactNeighborY="2006">
        <dgm:presLayoutVars>
          <dgm:chPref val="3"/>
        </dgm:presLayoutVars>
      </dgm:prSet>
      <dgm:spPr/>
    </dgm:pt>
    <dgm:pt modelId="{0523BA43-30B0-48FD-8C8B-4D2C59045EFE}" type="pres">
      <dgm:prSet presAssocID="{F0BDE8FF-C464-4407-9C0D-67DD799182F9}" presName="rootConnector1" presStyleLbl="node1" presStyleIdx="0" presStyleCnt="0"/>
      <dgm:spPr/>
    </dgm:pt>
    <dgm:pt modelId="{938522C4-AD99-4552-AFA7-BDA73FEA72D4}" type="pres">
      <dgm:prSet presAssocID="{F0BDE8FF-C464-4407-9C0D-67DD799182F9}" presName="hierChild2" presStyleCnt="0"/>
      <dgm:spPr/>
    </dgm:pt>
    <dgm:pt modelId="{204C9901-B5BA-44E7-A5F2-6E1A94EE6B45}" type="pres">
      <dgm:prSet presAssocID="{8BC2ED8C-7E86-4BFB-973D-4CB4425E9722}" presName="Name37" presStyleLbl="parChTrans1D2" presStyleIdx="0" presStyleCnt="3"/>
      <dgm:spPr/>
    </dgm:pt>
    <dgm:pt modelId="{E4C5E52A-322C-4028-91F3-EA3855075F98}" type="pres">
      <dgm:prSet presAssocID="{47D81B82-C8CB-45DF-89B8-D396E4DA874C}" presName="hierRoot2" presStyleCnt="0">
        <dgm:presLayoutVars>
          <dgm:hierBranch val="init"/>
        </dgm:presLayoutVars>
      </dgm:prSet>
      <dgm:spPr/>
    </dgm:pt>
    <dgm:pt modelId="{D6F2B9BC-707E-4F14-A90F-3BD38E9A5E3A}" type="pres">
      <dgm:prSet presAssocID="{47D81B82-C8CB-45DF-89B8-D396E4DA874C}" presName="rootComposite" presStyleCnt="0"/>
      <dgm:spPr/>
    </dgm:pt>
    <dgm:pt modelId="{97694678-A37C-46CC-A8CA-783C42A8AE40}" type="pres">
      <dgm:prSet presAssocID="{47D81B82-C8CB-45DF-89B8-D396E4DA874C}" presName="rootText" presStyleLbl="node2" presStyleIdx="0" presStyleCnt="3" custScaleY="49664" custLinFactNeighborX="-50" custLinFactNeighborY="39766">
        <dgm:presLayoutVars>
          <dgm:chPref val="3"/>
        </dgm:presLayoutVars>
      </dgm:prSet>
      <dgm:spPr/>
    </dgm:pt>
    <dgm:pt modelId="{11789827-FE15-4D14-A60A-A4E30D96CBF7}" type="pres">
      <dgm:prSet presAssocID="{47D81B82-C8CB-45DF-89B8-D396E4DA874C}" presName="rootConnector" presStyleLbl="node2" presStyleIdx="0" presStyleCnt="3"/>
      <dgm:spPr/>
    </dgm:pt>
    <dgm:pt modelId="{D9F16875-2AAB-478E-B884-768DAC74E840}" type="pres">
      <dgm:prSet presAssocID="{47D81B82-C8CB-45DF-89B8-D396E4DA874C}" presName="hierChild4" presStyleCnt="0"/>
      <dgm:spPr/>
    </dgm:pt>
    <dgm:pt modelId="{649A3590-4302-4B23-AD67-A2ABC118DC55}" type="pres">
      <dgm:prSet presAssocID="{47D81B82-C8CB-45DF-89B8-D396E4DA874C}" presName="hierChild5" presStyleCnt="0"/>
      <dgm:spPr/>
    </dgm:pt>
    <dgm:pt modelId="{82AB8946-F30F-4D86-89FA-2340C7DB56B7}" type="pres">
      <dgm:prSet presAssocID="{C3D9CB3A-22EE-4699-A4B3-9B4668825BC6}" presName="Name37" presStyleLbl="parChTrans1D2" presStyleIdx="1" presStyleCnt="3"/>
      <dgm:spPr/>
    </dgm:pt>
    <dgm:pt modelId="{373E8C4C-D5C5-43E9-8887-7E570D28B4FF}" type="pres">
      <dgm:prSet presAssocID="{E42F95AB-2265-4D7C-9018-8263A1E8B6B4}" presName="hierRoot2" presStyleCnt="0">
        <dgm:presLayoutVars>
          <dgm:hierBranch val="init"/>
        </dgm:presLayoutVars>
      </dgm:prSet>
      <dgm:spPr/>
    </dgm:pt>
    <dgm:pt modelId="{C89FF354-6B9D-49D8-BE7E-9687E057932C}" type="pres">
      <dgm:prSet presAssocID="{E42F95AB-2265-4D7C-9018-8263A1E8B6B4}" presName="rootComposite" presStyleCnt="0"/>
      <dgm:spPr/>
    </dgm:pt>
    <dgm:pt modelId="{9564A198-A897-487B-9FC3-7E19F171EFC8}" type="pres">
      <dgm:prSet presAssocID="{E42F95AB-2265-4D7C-9018-8263A1E8B6B4}" presName="rootText" presStyleLbl="node2" presStyleIdx="1" presStyleCnt="3" custScaleY="47911" custLinFactNeighborX="-671" custLinFactNeighborY="39766">
        <dgm:presLayoutVars>
          <dgm:chPref val="3"/>
        </dgm:presLayoutVars>
      </dgm:prSet>
      <dgm:spPr/>
    </dgm:pt>
    <dgm:pt modelId="{E60E1E5B-C601-4BFC-9CD5-9B7F4B0F44AE}" type="pres">
      <dgm:prSet presAssocID="{E42F95AB-2265-4D7C-9018-8263A1E8B6B4}" presName="rootConnector" presStyleLbl="node2" presStyleIdx="1" presStyleCnt="3"/>
      <dgm:spPr/>
    </dgm:pt>
    <dgm:pt modelId="{5C1EC25C-CDAD-4831-B8FA-B637901DE827}" type="pres">
      <dgm:prSet presAssocID="{E42F95AB-2265-4D7C-9018-8263A1E8B6B4}" presName="hierChild4" presStyleCnt="0"/>
      <dgm:spPr/>
    </dgm:pt>
    <dgm:pt modelId="{F76FBC89-16DE-479C-873C-48D46EF98FE0}" type="pres">
      <dgm:prSet presAssocID="{E42F95AB-2265-4D7C-9018-8263A1E8B6B4}" presName="hierChild5" presStyleCnt="0"/>
      <dgm:spPr/>
    </dgm:pt>
    <dgm:pt modelId="{3BD1A2A0-3C4E-468C-A94E-F8ABF69CA440}" type="pres">
      <dgm:prSet presAssocID="{410A4D59-D838-42D2-9A1A-28F8FD9CE27A}" presName="Name37" presStyleLbl="parChTrans1D2" presStyleIdx="2" presStyleCnt="3"/>
      <dgm:spPr/>
    </dgm:pt>
    <dgm:pt modelId="{ECAE72A0-F9FB-401D-A6F8-120FE8693997}" type="pres">
      <dgm:prSet presAssocID="{03A6B4A1-9708-4DC4-B99A-F802948CA9A7}" presName="hierRoot2" presStyleCnt="0">
        <dgm:presLayoutVars>
          <dgm:hierBranch val="init"/>
        </dgm:presLayoutVars>
      </dgm:prSet>
      <dgm:spPr/>
    </dgm:pt>
    <dgm:pt modelId="{FE6677C7-F97E-4BA5-88B8-E59D7C474596}" type="pres">
      <dgm:prSet presAssocID="{03A6B4A1-9708-4DC4-B99A-F802948CA9A7}" presName="rootComposite" presStyleCnt="0"/>
      <dgm:spPr/>
    </dgm:pt>
    <dgm:pt modelId="{29DF606C-C783-4F55-8476-F1AFA9D54F74}" type="pres">
      <dgm:prSet presAssocID="{03A6B4A1-9708-4DC4-B99A-F802948CA9A7}" presName="rootText" presStyleLbl="node2" presStyleIdx="2" presStyleCnt="3" custScaleY="53137" custLinFactNeighborX="-269" custLinFactNeighborY="39348">
        <dgm:presLayoutVars>
          <dgm:chPref val="3"/>
        </dgm:presLayoutVars>
      </dgm:prSet>
      <dgm:spPr/>
    </dgm:pt>
    <dgm:pt modelId="{7AF40933-DD90-4119-9A4D-69FFDA3A868F}" type="pres">
      <dgm:prSet presAssocID="{03A6B4A1-9708-4DC4-B99A-F802948CA9A7}" presName="rootConnector" presStyleLbl="node2" presStyleIdx="2" presStyleCnt="3"/>
      <dgm:spPr/>
    </dgm:pt>
    <dgm:pt modelId="{E8961244-A44C-4202-94DC-FFEC5FA96778}" type="pres">
      <dgm:prSet presAssocID="{03A6B4A1-9708-4DC4-B99A-F802948CA9A7}" presName="hierChild4" presStyleCnt="0"/>
      <dgm:spPr/>
    </dgm:pt>
    <dgm:pt modelId="{F5E7F20D-0B09-4231-941C-8109FC8E04A8}" type="pres">
      <dgm:prSet presAssocID="{03A6B4A1-9708-4DC4-B99A-F802948CA9A7}" presName="hierChild5" presStyleCnt="0"/>
      <dgm:spPr/>
    </dgm:pt>
    <dgm:pt modelId="{7A49EA95-1C12-4BA4-A500-4DDC65D563CA}" type="pres">
      <dgm:prSet presAssocID="{F0BDE8FF-C464-4407-9C0D-67DD799182F9}" presName="hierChild3" presStyleCnt="0"/>
      <dgm:spPr/>
    </dgm:pt>
  </dgm:ptLst>
  <dgm:cxnLst>
    <dgm:cxn modelId="{7B4F3208-6CA9-489C-BD6B-5714117618D1}" type="presOf" srcId="{E42F95AB-2265-4D7C-9018-8263A1E8B6B4}" destId="{E60E1E5B-C601-4BFC-9CD5-9B7F4B0F44AE}" srcOrd="1" destOrd="0" presId="urn:microsoft.com/office/officeart/2005/8/layout/orgChart1"/>
    <dgm:cxn modelId="{0A00CD0C-C281-44E0-871D-47EFD2D8047A}" type="presOf" srcId="{8BC2ED8C-7E86-4BFB-973D-4CB4425E9722}" destId="{204C9901-B5BA-44E7-A5F2-6E1A94EE6B45}" srcOrd="0" destOrd="0" presId="urn:microsoft.com/office/officeart/2005/8/layout/orgChart1"/>
    <dgm:cxn modelId="{B96FC728-EEBE-4AE9-9A9C-ABA34D920BB0}" type="presOf" srcId="{47D81B82-C8CB-45DF-89B8-D396E4DA874C}" destId="{97694678-A37C-46CC-A8CA-783C42A8AE40}" srcOrd="0" destOrd="0" presId="urn:microsoft.com/office/officeart/2005/8/layout/orgChart1"/>
    <dgm:cxn modelId="{723CC42F-07A6-4424-BDF3-BD9453583BD3}" type="presOf" srcId="{D35CFB9F-2A93-44FC-A683-03F1E4938D2B}" destId="{3D27FFDE-CF88-4914-B720-D4472395A3A1}" srcOrd="0" destOrd="0" presId="urn:microsoft.com/office/officeart/2005/8/layout/orgChart1"/>
    <dgm:cxn modelId="{7AD5F160-0DA9-4C07-BFDD-80416554A395}" type="presOf" srcId="{47D81B82-C8CB-45DF-89B8-D396E4DA874C}" destId="{11789827-FE15-4D14-A60A-A4E30D96CBF7}" srcOrd="1" destOrd="0" presId="urn:microsoft.com/office/officeart/2005/8/layout/orgChart1"/>
    <dgm:cxn modelId="{80603D67-F163-456B-B886-5C12E1C8BAD1}" type="presOf" srcId="{F0BDE8FF-C464-4407-9C0D-67DD799182F9}" destId="{10F302F2-1B36-44A6-9673-49B86B5B32A9}" srcOrd="0" destOrd="0" presId="urn:microsoft.com/office/officeart/2005/8/layout/orgChart1"/>
    <dgm:cxn modelId="{20E8B757-3F47-4939-9EE6-AD6F86A2A625}" type="presOf" srcId="{E42F95AB-2265-4D7C-9018-8263A1E8B6B4}" destId="{9564A198-A897-487B-9FC3-7E19F171EFC8}" srcOrd="0" destOrd="0" presId="urn:microsoft.com/office/officeart/2005/8/layout/orgChart1"/>
    <dgm:cxn modelId="{29D2DF9A-6DF7-4933-AA49-BD4439C56B96}" type="presOf" srcId="{03A6B4A1-9708-4DC4-B99A-F802948CA9A7}" destId="{29DF606C-C783-4F55-8476-F1AFA9D54F74}" srcOrd="0" destOrd="0" presId="urn:microsoft.com/office/officeart/2005/8/layout/orgChart1"/>
    <dgm:cxn modelId="{2C33FCB5-BB21-4004-A5CF-7D9720474D22}" srcId="{F0BDE8FF-C464-4407-9C0D-67DD799182F9}" destId="{03A6B4A1-9708-4DC4-B99A-F802948CA9A7}" srcOrd="2" destOrd="0" parTransId="{410A4D59-D838-42D2-9A1A-28F8FD9CE27A}" sibTransId="{04957F26-F073-4215-9DCA-5FD14CABFDC0}"/>
    <dgm:cxn modelId="{98BCE4C9-D54F-4F5A-8FC6-6F57C23B0E36}" type="presOf" srcId="{C3D9CB3A-22EE-4699-A4B3-9B4668825BC6}" destId="{82AB8946-F30F-4D86-89FA-2340C7DB56B7}" srcOrd="0" destOrd="0" presId="urn:microsoft.com/office/officeart/2005/8/layout/orgChart1"/>
    <dgm:cxn modelId="{54B2B3CD-993C-4CC8-BC20-7E7C25F4EF9E}" srcId="{F0BDE8FF-C464-4407-9C0D-67DD799182F9}" destId="{47D81B82-C8CB-45DF-89B8-D396E4DA874C}" srcOrd="0" destOrd="0" parTransId="{8BC2ED8C-7E86-4BFB-973D-4CB4425E9722}" sibTransId="{3F7C76EB-9CDA-446C-AAC8-A92595D0210F}"/>
    <dgm:cxn modelId="{5E74A5D1-85B4-42A6-856C-B356F1DE0705}" srcId="{D35CFB9F-2A93-44FC-A683-03F1E4938D2B}" destId="{F0BDE8FF-C464-4407-9C0D-67DD799182F9}" srcOrd="0" destOrd="0" parTransId="{EB2029D5-0464-40D7-9161-1C3C908F1E04}" sibTransId="{B79A2208-D60A-480D-985E-58372044B721}"/>
    <dgm:cxn modelId="{33B87CDD-65EC-4803-943E-4A9581575DBD}" type="presOf" srcId="{410A4D59-D838-42D2-9A1A-28F8FD9CE27A}" destId="{3BD1A2A0-3C4E-468C-A94E-F8ABF69CA440}" srcOrd="0" destOrd="0" presId="urn:microsoft.com/office/officeart/2005/8/layout/orgChart1"/>
    <dgm:cxn modelId="{A83F32E6-F58C-4902-8B13-D42A578BE9D6}" type="presOf" srcId="{F0BDE8FF-C464-4407-9C0D-67DD799182F9}" destId="{0523BA43-30B0-48FD-8C8B-4D2C59045EFE}" srcOrd="1" destOrd="0" presId="urn:microsoft.com/office/officeart/2005/8/layout/orgChart1"/>
    <dgm:cxn modelId="{2272E7E9-44F9-481F-841D-A6FE46B5F886}" type="presOf" srcId="{03A6B4A1-9708-4DC4-B99A-F802948CA9A7}" destId="{7AF40933-DD90-4119-9A4D-69FFDA3A868F}" srcOrd="1" destOrd="0" presId="urn:microsoft.com/office/officeart/2005/8/layout/orgChart1"/>
    <dgm:cxn modelId="{8192B7FF-6C41-4A93-A7FC-7A9314897F4F}" srcId="{F0BDE8FF-C464-4407-9C0D-67DD799182F9}" destId="{E42F95AB-2265-4D7C-9018-8263A1E8B6B4}" srcOrd="1" destOrd="0" parTransId="{C3D9CB3A-22EE-4699-A4B3-9B4668825BC6}" sibTransId="{44A490FD-967A-419A-8B46-398891A0A335}"/>
    <dgm:cxn modelId="{32E0BF11-E9D7-4853-8848-2CAE5CD5F51A}" type="presParOf" srcId="{3D27FFDE-CF88-4914-B720-D4472395A3A1}" destId="{4262EEB0-A7D1-4A3B-B82D-4508FBDF559B}" srcOrd="0" destOrd="0" presId="urn:microsoft.com/office/officeart/2005/8/layout/orgChart1"/>
    <dgm:cxn modelId="{A1A0F667-3C5E-4598-AC24-9031C902767C}" type="presParOf" srcId="{4262EEB0-A7D1-4A3B-B82D-4508FBDF559B}" destId="{4E0F7B19-7894-4676-9617-1B82D6E52B82}" srcOrd="0" destOrd="0" presId="urn:microsoft.com/office/officeart/2005/8/layout/orgChart1"/>
    <dgm:cxn modelId="{461A7D15-D735-4A75-811A-76A978311A56}" type="presParOf" srcId="{4E0F7B19-7894-4676-9617-1B82D6E52B82}" destId="{10F302F2-1B36-44A6-9673-49B86B5B32A9}" srcOrd="0" destOrd="0" presId="urn:microsoft.com/office/officeart/2005/8/layout/orgChart1"/>
    <dgm:cxn modelId="{36681E7D-7E0E-4AA7-AE23-1A846C22E97F}" type="presParOf" srcId="{4E0F7B19-7894-4676-9617-1B82D6E52B82}" destId="{0523BA43-30B0-48FD-8C8B-4D2C59045EFE}" srcOrd="1" destOrd="0" presId="urn:microsoft.com/office/officeart/2005/8/layout/orgChart1"/>
    <dgm:cxn modelId="{7D075EA3-AF23-4439-BC81-A1A798396FF6}" type="presParOf" srcId="{4262EEB0-A7D1-4A3B-B82D-4508FBDF559B}" destId="{938522C4-AD99-4552-AFA7-BDA73FEA72D4}" srcOrd="1" destOrd="0" presId="urn:microsoft.com/office/officeart/2005/8/layout/orgChart1"/>
    <dgm:cxn modelId="{0033A767-0E15-4668-8896-7274B4E33BC8}" type="presParOf" srcId="{938522C4-AD99-4552-AFA7-BDA73FEA72D4}" destId="{204C9901-B5BA-44E7-A5F2-6E1A94EE6B45}" srcOrd="0" destOrd="0" presId="urn:microsoft.com/office/officeart/2005/8/layout/orgChart1"/>
    <dgm:cxn modelId="{80B57FC6-0F32-45FC-A929-3745B74FC2E3}" type="presParOf" srcId="{938522C4-AD99-4552-AFA7-BDA73FEA72D4}" destId="{E4C5E52A-322C-4028-91F3-EA3855075F98}" srcOrd="1" destOrd="0" presId="urn:microsoft.com/office/officeart/2005/8/layout/orgChart1"/>
    <dgm:cxn modelId="{553730E0-C95C-4412-AA36-A305F72DA1D9}" type="presParOf" srcId="{E4C5E52A-322C-4028-91F3-EA3855075F98}" destId="{D6F2B9BC-707E-4F14-A90F-3BD38E9A5E3A}" srcOrd="0" destOrd="0" presId="urn:microsoft.com/office/officeart/2005/8/layout/orgChart1"/>
    <dgm:cxn modelId="{84DD8A52-F9FC-4242-9E52-D82DFA13524A}" type="presParOf" srcId="{D6F2B9BC-707E-4F14-A90F-3BD38E9A5E3A}" destId="{97694678-A37C-46CC-A8CA-783C42A8AE40}" srcOrd="0" destOrd="0" presId="urn:microsoft.com/office/officeart/2005/8/layout/orgChart1"/>
    <dgm:cxn modelId="{D44AA8F0-0945-4A6E-9968-14E4A6A090A4}" type="presParOf" srcId="{D6F2B9BC-707E-4F14-A90F-3BD38E9A5E3A}" destId="{11789827-FE15-4D14-A60A-A4E30D96CBF7}" srcOrd="1" destOrd="0" presId="urn:microsoft.com/office/officeart/2005/8/layout/orgChart1"/>
    <dgm:cxn modelId="{8DA4D8A4-6BBB-4C91-A63F-6969386F01B4}" type="presParOf" srcId="{E4C5E52A-322C-4028-91F3-EA3855075F98}" destId="{D9F16875-2AAB-478E-B884-768DAC74E840}" srcOrd="1" destOrd="0" presId="urn:microsoft.com/office/officeart/2005/8/layout/orgChart1"/>
    <dgm:cxn modelId="{F40C6BC4-1EBC-49BB-A775-0741FC153A19}" type="presParOf" srcId="{E4C5E52A-322C-4028-91F3-EA3855075F98}" destId="{649A3590-4302-4B23-AD67-A2ABC118DC55}" srcOrd="2" destOrd="0" presId="urn:microsoft.com/office/officeart/2005/8/layout/orgChart1"/>
    <dgm:cxn modelId="{A1A6A3EC-C205-4503-AEA9-FE27E23CF540}" type="presParOf" srcId="{938522C4-AD99-4552-AFA7-BDA73FEA72D4}" destId="{82AB8946-F30F-4D86-89FA-2340C7DB56B7}" srcOrd="2" destOrd="0" presId="urn:microsoft.com/office/officeart/2005/8/layout/orgChart1"/>
    <dgm:cxn modelId="{C31795DA-30F0-40B6-8E58-DED3337E498A}" type="presParOf" srcId="{938522C4-AD99-4552-AFA7-BDA73FEA72D4}" destId="{373E8C4C-D5C5-43E9-8887-7E570D28B4FF}" srcOrd="3" destOrd="0" presId="urn:microsoft.com/office/officeart/2005/8/layout/orgChart1"/>
    <dgm:cxn modelId="{DB594CE7-0B2A-4DA3-913B-0E58C9A3FDFC}" type="presParOf" srcId="{373E8C4C-D5C5-43E9-8887-7E570D28B4FF}" destId="{C89FF354-6B9D-49D8-BE7E-9687E057932C}" srcOrd="0" destOrd="0" presId="urn:microsoft.com/office/officeart/2005/8/layout/orgChart1"/>
    <dgm:cxn modelId="{6684DB71-D665-4FDD-ADCE-614BC11CB6AE}" type="presParOf" srcId="{C89FF354-6B9D-49D8-BE7E-9687E057932C}" destId="{9564A198-A897-487B-9FC3-7E19F171EFC8}" srcOrd="0" destOrd="0" presId="urn:microsoft.com/office/officeart/2005/8/layout/orgChart1"/>
    <dgm:cxn modelId="{3A63913C-9DDF-4FFB-9AB0-635E2C3F8931}" type="presParOf" srcId="{C89FF354-6B9D-49D8-BE7E-9687E057932C}" destId="{E60E1E5B-C601-4BFC-9CD5-9B7F4B0F44AE}" srcOrd="1" destOrd="0" presId="urn:microsoft.com/office/officeart/2005/8/layout/orgChart1"/>
    <dgm:cxn modelId="{CF6F6C29-308C-4237-9EFC-932499CD28E9}" type="presParOf" srcId="{373E8C4C-D5C5-43E9-8887-7E570D28B4FF}" destId="{5C1EC25C-CDAD-4831-B8FA-B637901DE827}" srcOrd="1" destOrd="0" presId="urn:microsoft.com/office/officeart/2005/8/layout/orgChart1"/>
    <dgm:cxn modelId="{94A71DA7-2939-4517-8415-64B5CD606BC3}" type="presParOf" srcId="{373E8C4C-D5C5-43E9-8887-7E570D28B4FF}" destId="{F76FBC89-16DE-479C-873C-48D46EF98FE0}" srcOrd="2" destOrd="0" presId="urn:microsoft.com/office/officeart/2005/8/layout/orgChart1"/>
    <dgm:cxn modelId="{42046530-39D8-4758-A38C-1B73C481A174}" type="presParOf" srcId="{938522C4-AD99-4552-AFA7-BDA73FEA72D4}" destId="{3BD1A2A0-3C4E-468C-A94E-F8ABF69CA440}" srcOrd="4" destOrd="0" presId="urn:microsoft.com/office/officeart/2005/8/layout/orgChart1"/>
    <dgm:cxn modelId="{506B3E00-47C6-4C5D-A917-E33F137E3122}" type="presParOf" srcId="{938522C4-AD99-4552-AFA7-BDA73FEA72D4}" destId="{ECAE72A0-F9FB-401D-A6F8-120FE8693997}" srcOrd="5" destOrd="0" presId="urn:microsoft.com/office/officeart/2005/8/layout/orgChart1"/>
    <dgm:cxn modelId="{669D1669-0CA0-4644-98EB-B2FF37C2065B}" type="presParOf" srcId="{ECAE72A0-F9FB-401D-A6F8-120FE8693997}" destId="{FE6677C7-F97E-4BA5-88B8-E59D7C474596}" srcOrd="0" destOrd="0" presId="urn:microsoft.com/office/officeart/2005/8/layout/orgChart1"/>
    <dgm:cxn modelId="{93FA9F01-BD23-45CF-A662-C424A6D44C43}" type="presParOf" srcId="{FE6677C7-F97E-4BA5-88B8-E59D7C474596}" destId="{29DF606C-C783-4F55-8476-F1AFA9D54F74}" srcOrd="0" destOrd="0" presId="urn:microsoft.com/office/officeart/2005/8/layout/orgChart1"/>
    <dgm:cxn modelId="{D56B1091-1BCB-4FE6-90C0-17CE5010BF01}" type="presParOf" srcId="{FE6677C7-F97E-4BA5-88B8-E59D7C474596}" destId="{7AF40933-DD90-4119-9A4D-69FFDA3A868F}" srcOrd="1" destOrd="0" presId="urn:microsoft.com/office/officeart/2005/8/layout/orgChart1"/>
    <dgm:cxn modelId="{2AE4293B-6B76-4BB8-B3AD-6F40D9E2EF79}" type="presParOf" srcId="{ECAE72A0-F9FB-401D-A6F8-120FE8693997}" destId="{E8961244-A44C-4202-94DC-FFEC5FA96778}" srcOrd="1" destOrd="0" presId="urn:microsoft.com/office/officeart/2005/8/layout/orgChart1"/>
    <dgm:cxn modelId="{788BFE3B-348A-4B9C-8231-F0CF46B975A4}" type="presParOf" srcId="{ECAE72A0-F9FB-401D-A6F8-120FE8693997}" destId="{F5E7F20D-0B09-4231-941C-8109FC8E04A8}" srcOrd="2" destOrd="0" presId="urn:microsoft.com/office/officeart/2005/8/layout/orgChart1"/>
    <dgm:cxn modelId="{E19B74E9-9EA7-4DC0-B151-0DABB1D31B7D}" type="presParOf" srcId="{4262EEB0-A7D1-4A3B-B82D-4508FBDF559B}" destId="{7A49EA95-1C12-4BA4-A500-4DDC65D563CA}"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35CFB9F-2A93-44FC-A683-03F1E4938D2B}" type="doc">
      <dgm:prSet loTypeId="urn:microsoft.com/office/officeart/2005/8/layout/orgChart1" loCatId="hierarchy" qsTypeId="urn:microsoft.com/office/officeart/2005/8/quickstyle/simple1" qsCatId="simple" csTypeId="urn:microsoft.com/office/officeart/2005/8/colors/accent6_2" csCatId="accent6" phldr="1"/>
      <dgm:spPr/>
      <dgm:t>
        <a:bodyPr/>
        <a:lstStyle/>
        <a:p>
          <a:endParaRPr lang="en-US"/>
        </a:p>
      </dgm:t>
    </dgm:pt>
    <dgm:pt modelId="{E42F95AB-2265-4D7C-9018-8263A1E8B6B4}">
      <dgm:prSet phldrT="[Text]" custT="1"/>
      <dgm:spPr>
        <a:solidFill>
          <a:srgbClr val="66FFFF"/>
        </a:solidFill>
        <a:ln>
          <a:solidFill>
            <a:srgbClr val="00B0F0"/>
          </a:solidFill>
        </a:ln>
      </dgm:spPr>
      <dgm:t>
        <a:bodyPr/>
        <a:lstStyle/>
        <a:p>
          <a:pPr>
            <a:spcAft>
              <a:spcPts val="0"/>
            </a:spcAft>
          </a:pPr>
          <a:r>
            <a:rPr lang="en-US" sz="2200" b="1" dirty="0">
              <a:solidFill>
                <a:schemeClr val="tx1"/>
              </a:solidFill>
              <a:latin typeface="Alexandria"/>
            </a:rPr>
            <a:t>Stage 1: Preliminary Analysis</a:t>
          </a:r>
        </a:p>
      </dgm:t>
    </dgm:pt>
    <dgm:pt modelId="{C3D9CB3A-22EE-4699-A4B3-9B4668825BC6}" type="parTrans" cxnId="{8192B7FF-6C41-4A93-A7FC-7A9314897F4F}">
      <dgm:prSet/>
      <dgm:spPr/>
      <dgm:t>
        <a:bodyPr/>
        <a:lstStyle/>
        <a:p>
          <a:endParaRPr lang="en-US"/>
        </a:p>
      </dgm:t>
    </dgm:pt>
    <dgm:pt modelId="{44A490FD-967A-419A-8B46-398891A0A335}" type="sibTrans" cxnId="{8192B7FF-6C41-4A93-A7FC-7A9314897F4F}">
      <dgm:prSet/>
      <dgm:spPr/>
      <dgm:t>
        <a:bodyPr/>
        <a:lstStyle/>
        <a:p>
          <a:endParaRPr lang="en-US"/>
        </a:p>
      </dgm:t>
    </dgm:pt>
    <dgm:pt modelId="{03A6B4A1-9708-4DC4-B99A-F802948CA9A7}">
      <dgm:prSet phldrT="[Text]" custT="1"/>
      <dgm:spPr>
        <a:solidFill>
          <a:srgbClr val="92D050"/>
        </a:solidFill>
      </dgm:spPr>
      <dgm:t>
        <a:bodyPr/>
        <a:lstStyle/>
        <a:p>
          <a:r>
            <a:rPr lang="en-US" sz="2200" b="1" i="0" dirty="0">
              <a:solidFill>
                <a:schemeClr val="tx1"/>
              </a:solidFill>
            </a:rPr>
            <a:t>Stage 2: Determining Weights</a:t>
          </a:r>
          <a:endParaRPr lang="en-US" sz="2200" b="1" dirty="0">
            <a:solidFill>
              <a:schemeClr val="tx1"/>
            </a:solidFill>
            <a:latin typeface="Alexandria"/>
          </a:endParaRPr>
        </a:p>
      </dgm:t>
    </dgm:pt>
    <dgm:pt modelId="{410A4D59-D838-42D2-9A1A-28F8FD9CE27A}" type="parTrans" cxnId="{2C33FCB5-BB21-4004-A5CF-7D9720474D22}">
      <dgm:prSet/>
      <dgm:spPr/>
      <dgm:t>
        <a:bodyPr/>
        <a:lstStyle/>
        <a:p>
          <a:endParaRPr lang="en-US"/>
        </a:p>
      </dgm:t>
    </dgm:pt>
    <dgm:pt modelId="{04957F26-F073-4215-9DCA-5FD14CABFDC0}" type="sibTrans" cxnId="{2C33FCB5-BB21-4004-A5CF-7D9720474D22}">
      <dgm:prSet/>
      <dgm:spPr/>
      <dgm:t>
        <a:bodyPr/>
        <a:lstStyle/>
        <a:p>
          <a:endParaRPr lang="en-US"/>
        </a:p>
      </dgm:t>
    </dgm:pt>
    <dgm:pt modelId="{F0BDE8FF-C464-4407-9C0D-67DD799182F9}">
      <dgm:prSet phldrT="[Text]" custT="1"/>
      <dgm:spPr>
        <a:solidFill>
          <a:schemeClr val="accent4">
            <a:lumMod val="60000"/>
            <a:lumOff val="40000"/>
          </a:schemeClr>
        </a:solidFill>
      </dgm:spPr>
      <dgm:t>
        <a:bodyPr/>
        <a:lstStyle/>
        <a:p>
          <a:r>
            <a:rPr kumimoji="0" lang="en-US" sz="2400" b="1" i="0" u="none" strike="noStrike" cap="none" spc="0" normalizeH="0" baseline="0" noProof="0" dirty="0">
              <a:ln>
                <a:noFill/>
              </a:ln>
              <a:solidFill>
                <a:prstClr val="black"/>
              </a:solidFill>
              <a:effectLst/>
              <a:uLnTx/>
              <a:uFillTx/>
              <a:latin typeface="Alexandria"/>
              <a:ea typeface="+mn-ea"/>
              <a:cs typeface="+mn-cs"/>
            </a:rPr>
            <a:t>Steps for Reconciliation</a:t>
          </a:r>
        </a:p>
      </dgm:t>
    </dgm:pt>
    <dgm:pt modelId="{B79A2208-D60A-480D-985E-58372044B721}" type="sibTrans" cxnId="{5E74A5D1-85B4-42A6-856C-B356F1DE0705}">
      <dgm:prSet/>
      <dgm:spPr/>
      <dgm:t>
        <a:bodyPr/>
        <a:lstStyle/>
        <a:p>
          <a:endParaRPr lang="en-US"/>
        </a:p>
      </dgm:t>
    </dgm:pt>
    <dgm:pt modelId="{EB2029D5-0464-40D7-9161-1C3C908F1E04}" type="parTrans" cxnId="{5E74A5D1-85B4-42A6-856C-B356F1DE0705}">
      <dgm:prSet/>
      <dgm:spPr/>
      <dgm:t>
        <a:bodyPr/>
        <a:lstStyle/>
        <a:p>
          <a:endParaRPr lang="en-US"/>
        </a:p>
      </dgm:t>
    </dgm:pt>
    <dgm:pt modelId="{3D27FFDE-CF88-4914-B720-D4472395A3A1}" type="pres">
      <dgm:prSet presAssocID="{D35CFB9F-2A93-44FC-A683-03F1E4938D2B}" presName="hierChild1" presStyleCnt="0">
        <dgm:presLayoutVars>
          <dgm:orgChart val="1"/>
          <dgm:chPref val="1"/>
          <dgm:dir/>
          <dgm:animOne val="branch"/>
          <dgm:animLvl val="lvl"/>
          <dgm:resizeHandles/>
        </dgm:presLayoutVars>
      </dgm:prSet>
      <dgm:spPr/>
    </dgm:pt>
    <dgm:pt modelId="{4262EEB0-A7D1-4A3B-B82D-4508FBDF559B}" type="pres">
      <dgm:prSet presAssocID="{F0BDE8FF-C464-4407-9C0D-67DD799182F9}" presName="hierRoot1" presStyleCnt="0">
        <dgm:presLayoutVars>
          <dgm:hierBranch val="init"/>
        </dgm:presLayoutVars>
      </dgm:prSet>
      <dgm:spPr/>
    </dgm:pt>
    <dgm:pt modelId="{4E0F7B19-7894-4676-9617-1B82D6E52B82}" type="pres">
      <dgm:prSet presAssocID="{F0BDE8FF-C464-4407-9C0D-67DD799182F9}" presName="rootComposite1" presStyleCnt="0"/>
      <dgm:spPr/>
    </dgm:pt>
    <dgm:pt modelId="{10F302F2-1B36-44A6-9673-49B86B5B32A9}" type="pres">
      <dgm:prSet presAssocID="{F0BDE8FF-C464-4407-9C0D-67DD799182F9}" presName="rootText1" presStyleLbl="node0" presStyleIdx="0" presStyleCnt="1" custScaleX="99346" custScaleY="28124" custLinFactNeighborY="2006">
        <dgm:presLayoutVars>
          <dgm:chPref val="3"/>
        </dgm:presLayoutVars>
      </dgm:prSet>
      <dgm:spPr/>
    </dgm:pt>
    <dgm:pt modelId="{0523BA43-30B0-48FD-8C8B-4D2C59045EFE}" type="pres">
      <dgm:prSet presAssocID="{F0BDE8FF-C464-4407-9C0D-67DD799182F9}" presName="rootConnector1" presStyleLbl="node1" presStyleIdx="0" presStyleCnt="0"/>
      <dgm:spPr/>
    </dgm:pt>
    <dgm:pt modelId="{938522C4-AD99-4552-AFA7-BDA73FEA72D4}" type="pres">
      <dgm:prSet presAssocID="{F0BDE8FF-C464-4407-9C0D-67DD799182F9}" presName="hierChild2" presStyleCnt="0"/>
      <dgm:spPr/>
    </dgm:pt>
    <dgm:pt modelId="{82AB8946-F30F-4D86-89FA-2340C7DB56B7}" type="pres">
      <dgm:prSet presAssocID="{C3D9CB3A-22EE-4699-A4B3-9B4668825BC6}" presName="Name37" presStyleLbl="parChTrans1D2" presStyleIdx="0" presStyleCnt="2"/>
      <dgm:spPr/>
    </dgm:pt>
    <dgm:pt modelId="{373E8C4C-D5C5-43E9-8887-7E570D28B4FF}" type="pres">
      <dgm:prSet presAssocID="{E42F95AB-2265-4D7C-9018-8263A1E8B6B4}" presName="hierRoot2" presStyleCnt="0">
        <dgm:presLayoutVars>
          <dgm:hierBranch val="init"/>
        </dgm:presLayoutVars>
      </dgm:prSet>
      <dgm:spPr/>
    </dgm:pt>
    <dgm:pt modelId="{C89FF354-6B9D-49D8-BE7E-9687E057932C}" type="pres">
      <dgm:prSet presAssocID="{E42F95AB-2265-4D7C-9018-8263A1E8B6B4}" presName="rootComposite" presStyleCnt="0"/>
      <dgm:spPr/>
    </dgm:pt>
    <dgm:pt modelId="{9564A198-A897-487B-9FC3-7E19F171EFC8}" type="pres">
      <dgm:prSet presAssocID="{E42F95AB-2265-4D7C-9018-8263A1E8B6B4}" presName="rootText" presStyleLbl="node2" presStyleIdx="0" presStyleCnt="2" custScaleY="31240" custLinFactNeighborX="-671" custLinFactNeighborY="39766">
        <dgm:presLayoutVars>
          <dgm:chPref val="3"/>
        </dgm:presLayoutVars>
      </dgm:prSet>
      <dgm:spPr/>
    </dgm:pt>
    <dgm:pt modelId="{E60E1E5B-C601-4BFC-9CD5-9B7F4B0F44AE}" type="pres">
      <dgm:prSet presAssocID="{E42F95AB-2265-4D7C-9018-8263A1E8B6B4}" presName="rootConnector" presStyleLbl="node2" presStyleIdx="0" presStyleCnt="2"/>
      <dgm:spPr/>
    </dgm:pt>
    <dgm:pt modelId="{5C1EC25C-CDAD-4831-B8FA-B637901DE827}" type="pres">
      <dgm:prSet presAssocID="{E42F95AB-2265-4D7C-9018-8263A1E8B6B4}" presName="hierChild4" presStyleCnt="0"/>
      <dgm:spPr/>
    </dgm:pt>
    <dgm:pt modelId="{F76FBC89-16DE-479C-873C-48D46EF98FE0}" type="pres">
      <dgm:prSet presAssocID="{E42F95AB-2265-4D7C-9018-8263A1E8B6B4}" presName="hierChild5" presStyleCnt="0"/>
      <dgm:spPr/>
    </dgm:pt>
    <dgm:pt modelId="{3BD1A2A0-3C4E-468C-A94E-F8ABF69CA440}" type="pres">
      <dgm:prSet presAssocID="{410A4D59-D838-42D2-9A1A-28F8FD9CE27A}" presName="Name37" presStyleLbl="parChTrans1D2" presStyleIdx="1" presStyleCnt="2"/>
      <dgm:spPr/>
    </dgm:pt>
    <dgm:pt modelId="{ECAE72A0-F9FB-401D-A6F8-120FE8693997}" type="pres">
      <dgm:prSet presAssocID="{03A6B4A1-9708-4DC4-B99A-F802948CA9A7}" presName="hierRoot2" presStyleCnt="0">
        <dgm:presLayoutVars>
          <dgm:hierBranch val="init"/>
        </dgm:presLayoutVars>
      </dgm:prSet>
      <dgm:spPr/>
    </dgm:pt>
    <dgm:pt modelId="{FE6677C7-F97E-4BA5-88B8-E59D7C474596}" type="pres">
      <dgm:prSet presAssocID="{03A6B4A1-9708-4DC4-B99A-F802948CA9A7}" presName="rootComposite" presStyleCnt="0"/>
      <dgm:spPr/>
    </dgm:pt>
    <dgm:pt modelId="{29DF606C-C783-4F55-8476-F1AFA9D54F74}" type="pres">
      <dgm:prSet presAssocID="{03A6B4A1-9708-4DC4-B99A-F802948CA9A7}" presName="rootText" presStyleLbl="node2" presStyleIdx="1" presStyleCnt="2" custScaleY="31335" custLinFactNeighborX="-269" custLinFactNeighborY="39348">
        <dgm:presLayoutVars>
          <dgm:chPref val="3"/>
        </dgm:presLayoutVars>
      </dgm:prSet>
      <dgm:spPr/>
    </dgm:pt>
    <dgm:pt modelId="{7AF40933-DD90-4119-9A4D-69FFDA3A868F}" type="pres">
      <dgm:prSet presAssocID="{03A6B4A1-9708-4DC4-B99A-F802948CA9A7}" presName="rootConnector" presStyleLbl="node2" presStyleIdx="1" presStyleCnt="2"/>
      <dgm:spPr/>
    </dgm:pt>
    <dgm:pt modelId="{E8961244-A44C-4202-94DC-FFEC5FA96778}" type="pres">
      <dgm:prSet presAssocID="{03A6B4A1-9708-4DC4-B99A-F802948CA9A7}" presName="hierChild4" presStyleCnt="0"/>
      <dgm:spPr/>
    </dgm:pt>
    <dgm:pt modelId="{F5E7F20D-0B09-4231-941C-8109FC8E04A8}" type="pres">
      <dgm:prSet presAssocID="{03A6B4A1-9708-4DC4-B99A-F802948CA9A7}" presName="hierChild5" presStyleCnt="0"/>
      <dgm:spPr/>
    </dgm:pt>
    <dgm:pt modelId="{7A49EA95-1C12-4BA4-A500-4DDC65D563CA}" type="pres">
      <dgm:prSet presAssocID="{F0BDE8FF-C464-4407-9C0D-67DD799182F9}" presName="hierChild3" presStyleCnt="0"/>
      <dgm:spPr/>
    </dgm:pt>
  </dgm:ptLst>
  <dgm:cxnLst>
    <dgm:cxn modelId="{7B4F3208-6CA9-489C-BD6B-5714117618D1}" type="presOf" srcId="{E42F95AB-2265-4D7C-9018-8263A1E8B6B4}" destId="{E60E1E5B-C601-4BFC-9CD5-9B7F4B0F44AE}" srcOrd="1" destOrd="0" presId="urn:microsoft.com/office/officeart/2005/8/layout/orgChart1"/>
    <dgm:cxn modelId="{723CC42F-07A6-4424-BDF3-BD9453583BD3}" type="presOf" srcId="{D35CFB9F-2A93-44FC-A683-03F1E4938D2B}" destId="{3D27FFDE-CF88-4914-B720-D4472395A3A1}" srcOrd="0" destOrd="0" presId="urn:microsoft.com/office/officeart/2005/8/layout/orgChart1"/>
    <dgm:cxn modelId="{80603D67-F163-456B-B886-5C12E1C8BAD1}" type="presOf" srcId="{F0BDE8FF-C464-4407-9C0D-67DD799182F9}" destId="{10F302F2-1B36-44A6-9673-49B86B5B32A9}" srcOrd="0" destOrd="0" presId="urn:microsoft.com/office/officeart/2005/8/layout/orgChart1"/>
    <dgm:cxn modelId="{20E8B757-3F47-4939-9EE6-AD6F86A2A625}" type="presOf" srcId="{E42F95AB-2265-4D7C-9018-8263A1E8B6B4}" destId="{9564A198-A897-487B-9FC3-7E19F171EFC8}" srcOrd="0" destOrd="0" presId="urn:microsoft.com/office/officeart/2005/8/layout/orgChart1"/>
    <dgm:cxn modelId="{29D2DF9A-6DF7-4933-AA49-BD4439C56B96}" type="presOf" srcId="{03A6B4A1-9708-4DC4-B99A-F802948CA9A7}" destId="{29DF606C-C783-4F55-8476-F1AFA9D54F74}" srcOrd="0" destOrd="0" presId="urn:microsoft.com/office/officeart/2005/8/layout/orgChart1"/>
    <dgm:cxn modelId="{2C33FCB5-BB21-4004-A5CF-7D9720474D22}" srcId="{F0BDE8FF-C464-4407-9C0D-67DD799182F9}" destId="{03A6B4A1-9708-4DC4-B99A-F802948CA9A7}" srcOrd="1" destOrd="0" parTransId="{410A4D59-D838-42D2-9A1A-28F8FD9CE27A}" sibTransId="{04957F26-F073-4215-9DCA-5FD14CABFDC0}"/>
    <dgm:cxn modelId="{98BCE4C9-D54F-4F5A-8FC6-6F57C23B0E36}" type="presOf" srcId="{C3D9CB3A-22EE-4699-A4B3-9B4668825BC6}" destId="{82AB8946-F30F-4D86-89FA-2340C7DB56B7}" srcOrd="0" destOrd="0" presId="urn:microsoft.com/office/officeart/2005/8/layout/orgChart1"/>
    <dgm:cxn modelId="{5E74A5D1-85B4-42A6-856C-B356F1DE0705}" srcId="{D35CFB9F-2A93-44FC-A683-03F1E4938D2B}" destId="{F0BDE8FF-C464-4407-9C0D-67DD799182F9}" srcOrd="0" destOrd="0" parTransId="{EB2029D5-0464-40D7-9161-1C3C908F1E04}" sibTransId="{B79A2208-D60A-480D-985E-58372044B721}"/>
    <dgm:cxn modelId="{33B87CDD-65EC-4803-943E-4A9581575DBD}" type="presOf" srcId="{410A4D59-D838-42D2-9A1A-28F8FD9CE27A}" destId="{3BD1A2A0-3C4E-468C-A94E-F8ABF69CA440}" srcOrd="0" destOrd="0" presId="urn:microsoft.com/office/officeart/2005/8/layout/orgChart1"/>
    <dgm:cxn modelId="{A83F32E6-F58C-4902-8B13-D42A578BE9D6}" type="presOf" srcId="{F0BDE8FF-C464-4407-9C0D-67DD799182F9}" destId="{0523BA43-30B0-48FD-8C8B-4D2C59045EFE}" srcOrd="1" destOrd="0" presId="urn:microsoft.com/office/officeart/2005/8/layout/orgChart1"/>
    <dgm:cxn modelId="{2272E7E9-44F9-481F-841D-A6FE46B5F886}" type="presOf" srcId="{03A6B4A1-9708-4DC4-B99A-F802948CA9A7}" destId="{7AF40933-DD90-4119-9A4D-69FFDA3A868F}" srcOrd="1" destOrd="0" presId="urn:microsoft.com/office/officeart/2005/8/layout/orgChart1"/>
    <dgm:cxn modelId="{8192B7FF-6C41-4A93-A7FC-7A9314897F4F}" srcId="{F0BDE8FF-C464-4407-9C0D-67DD799182F9}" destId="{E42F95AB-2265-4D7C-9018-8263A1E8B6B4}" srcOrd="0" destOrd="0" parTransId="{C3D9CB3A-22EE-4699-A4B3-9B4668825BC6}" sibTransId="{44A490FD-967A-419A-8B46-398891A0A335}"/>
    <dgm:cxn modelId="{32E0BF11-E9D7-4853-8848-2CAE5CD5F51A}" type="presParOf" srcId="{3D27FFDE-CF88-4914-B720-D4472395A3A1}" destId="{4262EEB0-A7D1-4A3B-B82D-4508FBDF559B}" srcOrd="0" destOrd="0" presId="urn:microsoft.com/office/officeart/2005/8/layout/orgChart1"/>
    <dgm:cxn modelId="{A1A0F667-3C5E-4598-AC24-9031C902767C}" type="presParOf" srcId="{4262EEB0-A7D1-4A3B-B82D-4508FBDF559B}" destId="{4E0F7B19-7894-4676-9617-1B82D6E52B82}" srcOrd="0" destOrd="0" presId="urn:microsoft.com/office/officeart/2005/8/layout/orgChart1"/>
    <dgm:cxn modelId="{461A7D15-D735-4A75-811A-76A978311A56}" type="presParOf" srcId="{4E0F7B19-7894-4676-9617-1B82D6E52B82}" destId="{10F302F2-1B36-44A6-9673-49B86B5B32A9}" srcOrd="0" destOrd="0" presId="urn:microsoft.com/office/officeart/2005/8/layout/orgChart1"/>
    <dgm:cxn modelId="{36681E7D-7E0E-4AA7-AE23-1A846C22E97F}" type="presParOf" srcId="{4E0F7B19-7894-4676-9617-1B82D6E52B82}" destId="{0523BA43-30B0-48FD-8C8B-4D2C59045EFE}" srcOrd="1" destOrd="0" presId="urn:microsoft.com/office/officeart/2005/8/layout/orgChart1"/>
    <dgm:cxn modelId="{7D075EA3-AF23-4439-BC81-A1A798396FF6}" type="presParOf" srcId="{4262EEB0-A7D1-4A3B-B82D-4508FBDF559B}" destId="{938522C4-AD99-4552-AFA7-BDA73FEA72D4}" srcOrd="1" destOrd="0" presId="urn:microsoft.com/office/officeart/2005/8/layout/orgChart1"/>
    <dgm:cxn modelId="{A1A6A3EC-C205-4503-AEA9-FE27E23CF540}" type="presParOf" srcId="{938522C4-AD99-4552-AFA7-BDA73FEA72D4}" destId="{82AB8946-F30F-4D86-89FA-2340C7DB56B7}" srcOrd="0" destOrd="0" presId="urn:microsoft.com/office/officeart/2005/8/layout/orgChart1"/>
    <dgm:cxn modelId="{C31795DA-30F0-40B6-8E58-DED3337E498A}" type="presParOf" srcId="{938522C4-AD99-4552-AFA7-BDA73FEA72D4}" destId="{373E8C4C-D5C5-43E9-8887-7E570D28B4FF}" srcOrd="1" destOrd="0" presId="urn:microsoft.com/office/officeart/2005/8/layout/orgChart1"/>
    <dgm:cxn modelId="{DB594CE7-0B2A-4DA3-913B-0E58C9A3FDFC}" type="presParOf" srcId="{373E8C4C-D5C5-43E9-8887-7E570D28B4FF}" destId="{C89FF354-6B9D-49D8-BE7E-9687E057932C}" srcOrd="0" destOrd="0" presId="urn:microsoft.com/office/officeart/2005/8/layout/orgChart1"/>
    <dgm:cxn modelId="{6684DB71-D665-4FDD-ADCE-614BC11CB6AE}" type="presParOf" srcId="{C89FF354-6B9D-49D8-BE7E-9687E057932C}" destId="{9564A198-A897-487B-9FC3-7E19F171EFC8}" srcOrd="0" destOrd="0" presId="urn:microsoft.com/office/officeart/2005/8/layout/orgChart1"/>
    <dgm:cxn modelId="{3A63913C-9DDF-4FFB-9AB0-635E2C3F8931}" type="presParOf" srcId="{C89FF354-6B9D-49D8-BE7E-9687E057932C}" destId="{E60E1E5B-C601-4BFC-9CD5-9B7F4B0F44AE}" srcOrd="1" destOrd="0" presId="urn:microsoft.com/office/officeart/2005/8/layout/orgChart1"/>
    <dgm:cxn modelId="{CF6F6C29-308C-4237-9EFC-932499CD28E9}" type="presParOf" srcId="{373E8C4C-D5C5-43E9-8887-7E570D28B4FF}" destId="{5C1EC25C-CDAD-4831-B8FA-B637901DE827}" srcOrd="1" destOrd="0" presId="urn:microsoft.com/office/officeart/2005/8/layout/orgChart1"/>
    <dgm:cxn modelId="{94A71DA7-2939-4517-8415-64B5CD606BC3}" type="presParOf" srcId="{373E8C4C-D5C5-43E9-8887-7E570D28B4FF}" destId="{F76FBC89-16DE-479C-873C-48D46EF98FE0}" srcOrd="2" destOrd="0" presId="urn:microsoft.com/office/officeart/2005/8/layout/orgChart1"/>
    <dgm:cxn modelId="{42046530-39D8-4758-A38C-1B73C481A174}" type="presParOf" srcId="{938522C4-AD99-4552-AFA7-BDA73FEA72D4}" destId="{3BD1A2A0-3C4E-468C-A94E-F8ABF69CA440}" srcOrd="2" destOrd="0" presId="urn:microsoft.com/office/officeart/2005/8/layout/orgChart1"/>
    <dgm:cxn modelId="{506B3E00-47C6-4C5D-A917-E33F137E3122}" type="presParOf" srcId="{938522C4-AD99-4552-AFA7-BDA73FEA72D4}" destId="{ECAE72A0-F9FB-401D-A6F8-120FE8693997}" srcOrd="3" destOrd="0" presId="urn:microsoft.com/office/officeart/2005/8/layout/orgChart1"/>
    <dgm:cxn modelId="{669D1669-0CA0-4644-98EB-B2FF37C2065B}" type="presParOf" srcId="{ECAE72A0-F9FB-401D-A6F8-120FE8693997}" destId="{FE6677C7-F97E-4BA5-88B8-E59D7C474596}" srcOrd="0" destOrd="0" presId="urn:microsoft.com/office/officeart/2005/8/layout/orgChart1"/>
    <dgm:cxn modelId="{93FA9F01-BD23-45CF-A662-C424A6D44C43}" type="presParOf" srcId="{FE6677C7-F97E-4BA5-88B8-E59D7C474596}" destId="{29DF606C-C783-4F55-8476-F1AFA9D54F74}" srcOrd="0" destOrd="0" presId="urn:microsoft.com/office/officeart/2005/8/layout/orgChart1"/>
    <dgm:cxn modelId="{D56B1091-1BCB-4FE6-90C0-17CE5010BF01}" type="presParOf" srcId="{FE6677C7-F97E-4BA5-88B8-E59D7C474596}" destId="{7AF40933-DD90-4119-9A4D-69FFDA3A868F}" srcOrd="1" destOrd="0" presId="urn:microsoft.com/office/officeart/2005/8/layout/orgChart1"/>
    <dgm:cxn modelId="{2AE4293B-6B76-4BB8-B3AD-6F40D9E2EF79}" type="presParOf" srcId="{ECAE72A0-F9FB-401D-A6F8-120FE8693997}" destId="{E8961244-A44C-4202-94DC-FFEC5FA96778}" srcOrd="1" destOrd="0" presId="urn:microsoft.com/office/officeart/2005/8/layout/orgChart1"/>
    <dgm:cxn modelId="{788BFE3B-348A-4B9C-8231-F0CF46B975A4}" type="presParOf" srcId="{ECAE72A0-F9FB-401D-A6F8-120FE8693997}" destId="{F5E7F20D-0B09-4231-941C-8109FC8E04A8}" srcOrd="2" destOrd="0" presId="urn:microsoft.com/office/officeart/2005/8/layout/orgChart1"/>
    <dgm:cxn modelId="{E19B74E9-9EA7-4DC0-B151-0DABB1D31B7D}" type="presParOf" srcId="{4262EEB0-A7D1-4A3B-B82D-4508FBDF559B}" destId="{7A49EA95-1C12-4BA4-A500-4DDC65D563CA}"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D4B792D-8AC7-4736-9B5D-DE7B1D927EDF}" type="doc">
      <dgm:prSet loTypeId="urn:microsoft.com/office/officeart/2005/8/layout/hierarchy1" loCatId="hierarchy" qsTypeId="urn:microsoft.com/office/officeart/2005/8/quickstyle/simple5" qsCatId="simple" csTypeId="urn:microsoft.com/office/officeart/2005/8/colors/colorful5" csCatId="colorful" phldr="1"/>
      <dgm:spPr/>
      <dgm:t>
        <a:bodyPr/>
        <a:lstStyle/>
        <a:p>
          <a:endParaRPr lang="en-US"/>
        </a:p>
      </dgm:t>
    </dgm:pt>
    <dgm:pt modelId="{FB84F611-4DF0-4D08-AF8B-DCCC2AED81CB}">
      <dgm:prSet phldrT="[Text]" phldr="0" custT="1"/>
      <dgm:spPr/>
      <dgm:t>
        <a:bodyPr/>
        <a:lstStyle/>
        <a:p>
          <a:pPr algn="ctr"/>
          <a:r>
            <a:rPr lang="en-US" sz="2200" b="1" dirty="0">
              <a:latin typeface="Alexandria"/>
            </a:rPr>
            <a:t>Methods of Reconciliation</a:t>
          </a:r>
        </a:p>
      </dgm:t>
    </dgm:pt>
    <dgm:pt modelId="{8B1C5168-1716-4A27-986B-59DF30431468}" type="parTrans" cxnId="{79C4A940-19A5-44E5-BBE5-3DFE21FC321D}">
      <dgm:prSet/>
      <dgm:spPr/>
      <dgm:t>
        <a:bodyPr/>
        <a:lstStyle/>
        <a:p>
          <a:pPr algn="ctr"/>
          <a:endParaRPr lang="en-US">
            <a:latin typeface="Alexandria"/>
          </a:endParaRPr>
        </a:p>
      </dgm:t>
    </dgm:pt>
    <dgm:pt modelId="{556DD3E6-1386-4C3D-8E56-0424F47E769B}" type="sibTrans" cxnId="{79C4A940-19A5-44E5-BBE5-3DFE21FC321D}">
      <dgm:prSet/>
      <dgm:spPr/>
      <dgm:t>
        <a:bodyPr/>
        <a:lstStyle/>
        <a:p>
          <a:pPr algn="ctr"/>
          <a:endParaRPr lang="en-US">
            <a:latin typeface="Alexandria"/>
          </a:endParaRPr>
        </a:p>
      </dgm:t>
    </dgm:pt>
    <dgm:pt modelId="{32932234-38F4-4762-9443-E5443928A9EF}">
      <dgm:prSet custT="1"/>
      <dgm:spPr/>
      <dgm:t>
        <a:bodyPr/>
        <a:lstStyle/>
        <a:p>
          <a:pPr algn="ctr"/>
          <a:r>
            <a:rPr lang="en-US" sz="2000" b="1" dirty="0">
              <a:latin typeface="Alexandria"/>
            </a:rPr>
            <a:t>A) Quantitative Reconciliation</a:t>
          </a:r>
        </a:p>
      </dgm:t>
    </dgm:pt>
    <dgm:pt modelId="{E506EF75-984B-432C-8DDC-F4665C699DA7}" type="parTrans" cxnId="{A07DE060-BD0E-4D4E-9336-6CEE28EB3C57}">
      <dgm:prSet/>
      <dgm:spPr/>
      <dgm:t>
        <a:bodyPr/>
        <a:lstStyle/>
        <a:p>
          <a:pPr algn="ctr"/>
          <a:endParaRPr lang="en-US">
            <a:latin typeface="Alexandria"/>
          </a:endParaRPr>
        </a:p>
      </dgm:t>
    </dgm:pt>
    <dgm:pt modelId="{FA0AD35C-0E16-46D7-9E6E-DA14D45FA983}" type="sibTrans" cxnId="{A07DE060-BD0E-4D4E-9336-6CEE28EB3C57}">
      <dgm:prSet/>
      <dgm:spPr/>
      <dgm:t>
        <a:bodyPr/>
        <a:lstStyle/>
        <a:p>
          <a:pPr algn="ctr"/>
          <a:endParaRPr lang="en-US">
            <a:latin typeface="Alexandria"/>
          </a:endParaRPr>
        </a:p>
      </dgm:t>
    </dgm:pt>
    <dgm:pt modelId="{CC4E9112-77F2-417B-B28B-2157F0FCC3B8}">
      <dgm:prSet custT="1"/>
      <dgm:spPr/>
      <dgm:t>
        <a:bodyPr/>
        <a:lstStyle/>
        <a:p>
          <a:pPr algn="ctr"/>
          <a:r>
            <a:rPr lang="en-US" sz="2000" b="1" dirty="0">
              <a:latin typeface="Alexandria"/>
            </a:rPr>
            <a:t>B) Qualitative Reconciliation</a:t>
          </a:r>
        </a:p>
      </dgm:t>
    </dgm:pt>
    <dgm:pt modelId="{E0647046-9393-48D4-B123-4D66E02C0C04}" type="parTrans" cxnId="{40A13F37-19DB-433A-B1E6-1EEFAE5EEB32}">
      <dgm:prSet/>
      <dgm:spPr/>
      <dgm:t>
        <a:bodyPr/>
        <a:lstStyle/>
        <a:p>
          <a:pPr algn="ctr"/>
          <a:endParaRPr lang="en-US">
            <a:latin typeface="Alexandria"/>
          </a:endParaRPr>
        </a:p>
      </dgm:t>
    </dgm:pt>
    <dgm:pt modelId="{CC746F5C-743A-46A2-9FEA-C46B8326FFAE}" type="sibTrans" cxnId="{40A13F37-19DB-433A-B1E6-1EEFAE5EEB32}">
      <dgm:prSet/>
      <dgm:spPr/>
      <dgm:t>
        <a:bodyPr/>
        <a:lstStyle/>
        <a:p>
          <a:pPr algn="ctr"/>
          <a:endParaRPr lang="en-US">
            <a:latin typeface="Alexandria"/>
          </a:endParaRPr>
        </a:p>
      </dgm:t>
    </dgm:pt>
    <dgm:pt modelId="{647A2341-6329-4279-B3CF-DAD5410BACBC}">
      <dgm:prSet custT="1"/>
      <dgm:spPr/>
      <dgm:t>
        <a:bodyPr/>
        <a:lstStyle/>
        <a:p>
          <a:pPr>
            <a:buNone/>
          </a:pPr>
          <a:r>
            <a:rPr lang="en-US" sz="2000" b="1" dirty="0">
              <a:latin typeface="Alexandria"/>
            </a:rPr>
            <a:t>1) Simple Weighted Average</a:t>
          </a:r>
        </a:p>
      </dgm:t>
    </dgm:pt>
    <dgm:pt modelId="{3271016C-9F61-46A7-BAA2-B20E25F9DB92}" type="parTrans" cxnId="{1C1AFAA9-01C6-4B7D-BA32-1D7CC08767DB}">
      <dgm:prSet/>
      <dgm:spPr/>
      <dgm:t>
        <a:bodyPr/>
        <a:lstStyle/>
        <a:p>
          <a:endParaRPr lang="en-US"/>
        </a:p>
      </dgm:t>
    </dgm:pt>
    <dgm:pt modelId="{B4CAC864-2067-434B-ADA7-967C66B50826}" type="sibTrans" cxnId="{1C1AFAA9-01C6-4B7D-BA32-1D7CC08767DB}">
      <dgm:prSet/>
      <dgm:spPr/>
      <dgm:t>
        <a:bodyPr/>
        <a:lstStyle/>
        <a:p>
          <a:endParaRPr lang="en-US"/>
        </a:p>
      </dgm:t>
    </dgm:pt>
    <dgm:pt modelId="{CBBE2E38-AFD4-4DE4-88FE-8CA89F51CF76}">
      <dgm:prSet custT="1"/>
      <dgm:spPr/>
      <dgm:t>
        <a:bodyPr/>
        <a:lstStyle/>
        <a:p>
          <a:pPr>
            <a:buNone/>
          </a:pPr>
          <a:r>
            <a:rPr lang="en-US" sz="2000" b="1" dirty="0">
              <a:latin typeface="Alexandria"/>
            </a:rPr>
            <a:t>2) Confidence Range Reconciliation</a:t>
          </a:r>
        </a:p>
      </dgm:t>
    </dgm:pt>
    <dgm:pt modelId="{9C2CF96B-4493-4F46-AC29-398B496A4686}" type="parTrans" cxnId="{D81C7EC3-0C40-4FF9-A47E-DD78900FFCF7}">
      <dgm:prSet/>
      <dgm:spPr/>
      <dgm:t>
        <a:bodyPr/>
        <a:lstStyle/>
        <a:p>
          <a:endParaRPr lang="en-US"/>
        </a:p>
      </dgm:t>
    </dgm:pt>
    <dgm:pt modelId="{20CC9D79-F30C-4D78-B1FA-3F4FA26E39D6}" type="sibTrans" cxnId="{D81C7EC3-0C40-4FF9-A47E-DD78900FFCF7}">
      <dgm:prSet/>
      <dgm:spPr/>
      <dgm:t>
        <a:bodyPr/>
        <a:lstStyle/>
        <a:p>
          <a:endParaRPr lang="en-US"/>
        </a:p>
      </dgm:t>
    </dgm:pt>
    <dgm:pt modelId="{D5F97CB8-FA62-4178-961D-77773736A600}" type="pres">
      <dgm:prSet presAssocID="{1D4B792D-8AC7-4736-9B5D-DE7B1D927EDF}" presName="hierChild1" presStyleCnt="0">
        <dgm:presLayoutVars>
          <dgm:chPref val="1"/>
          <dgm:dir/>
          <dgm:animOne val="branch"/>
          <dgm:animLvl val="lvl"/>
          <dgm:resizeHandles/>
        </dgm:presLayoutVars>
      </dgm:prSet>
      <dgm:spPr/>
    </dgm:pt>
    <dgm:pt modelId="{F0D8855C-A3C1-4BC0-B81E-9205B55F21F1}" type="pres">
      <dgm:prSet presAssocID="{FB84F611-4DF0-4D08-AF8B-DCCC2AED81CB}" presName="hierRoot1" presStyleCnt="0"/>
      <dgm:spPr/>
    </dgm:pt>
    <dgm:pt modelId="{BDBEB993-57FD-4A14-A930-EE382B7672EB}" type="pres">
      <dgm:prSet presAssocID="{FB84F611-4DF0-4D08-AF8B-DCCC2AED81CB}" presName="composite" presStyleCnt="0"/>
      <dgm:spPr/>
    </dgm:pt>
    <dgm:pt modelId="{3B4D4AF4-7C22-4433-815D-C409A8383953}" type="pres">
      <dgm:prSet presAssocID="{FB84F611-4DF0-4D08-AF8B-DCCC2AED81CB}" presName="background" presStyleLbl="node0" presStyleIdx="0" presStyleCnt="1"/>
      <dgm:spPr>
        <a:solidFill>
          <a:srgbClr val="FFFF66"/>
        </a:solidFill>
      </dgm:spPr>
    </dgm:pt>
    <dgm:pt modelId="{E2B94DF9-CDF8-43FE-8346-E81FFDD85EFA}" type="pres">
      <dgm:prSet presAssocID="{FB84F611-4DF0-4D08-AF8B-DCCC2AED81CB}" presName="text" presStyleLbl="fgAcc0" presStyleIdx="0" presStyleCnt="1" custScaleX="213476" custScaleY="48351">
        <dgm:presLayoutVars>
          <dgm:chPref val="3"/>
        </dgm:presLayoutVars>
      </dgm:prSet>
      <dgm:spPr/>
    </dgm:pt>
    <dgm:pt modelId="{D4D6C3D2-15E7-4326-9025-1D7A28884EDB}" type="pres">
      <dgm:prSet presAssocID="{FB84F611-4DF0-4D08-AF8B-DCCC2AED81CB}" presName="hierChild2" presStyleCnt="0"/>
      <dgm:spPr/>
    </dgm:pt>
    <dgm:pt modelId="{7C93EAA8-76AE-46D7-9622-CCAF9680103C}" type="pres">
      <dgm:prSet presAssocID="{E506EF75-984B-432C-8DDC-F4665C699DA7}" presName="Name10" presStyleLbl="parChTrans1D2" presStyleIdx="0" presStyleCnt="2"/>
      <dgm:spPr/>
    </dgm:pt>
    <dgm:pt modelId="{6BC8472E-E208-4B73-80DD-77A6FEDCE2F7}" type="pres">
      <dgm:prSet presAssocID="{32932234-38F4-4762-9443-E5443928A9EF}" presName="hierRoot2" presStyleCnt="0"/>
      <dgm:spPr/>
    </dgm:pt>
    <dgm:pt modelId="{D6B5FAEA-4A74-4EFD-BFD0-0E53810BA3FB}" type="pres">
      <dgm:prSet presAssocID="{32932234-38F4-4762-9443-E5443928A9EF}" presName="composite2" presStyleCnt="0"/>
      <dgm:spPr/>
    </dgm:pt>
    <dgm:pt modelId="{D08A57A1-D413-4DE1-A878-E0173B9D00EF}" type="pres">
      <dgm:prSet presAssocID="{32932234-38F4-4762-9443-E5443928A9EF}" presName="background2" presStyleLbl="node2" presStyleIdx="0" presStyleCnt="2"/>
      <dgm:spPr>
        <a:solidFill>
          <a:schemeClr val="accent4"/>
        </a:solidFill>
      </dgm:spPr>
    </dgm:pt>
    <dgm:pt modelId="{394A1C4E-9F9F-49BD-9A4C-E4AE44FAEADA}" type="pres">
      <dgm:prSet presAssocID="{32932234-38F4-4762-9443-E5443928A9EF}" presName="text2" presStyleLbl="fgAcc2" presStyleIdx="0" presStyleCnt="2" custScaleX="195341" custScaleY="52499">
        <dgm:presLayoutVars>
          <dgm:chPref val="3"/>
        </dgm:presLayoutVars>
      </dgm:prSet>
      <dgm:spPr/>
    </dgm:pt>
    <dgm:pt modelId="{6D3B1D19-F528-49FD-BBA3-AC24559CAF74}" type="pres">
      <dgm:prSet presAssocID="{32932234-38F4-4762-9443-E5443928A9EF}" presName="hierChild3" presStyleCnt="0"/>
      <dgm:spPr/>
    </dgm:pt>
    <dgm:pt modelId="{BA6B3A3C-AF6E-4DC0-B2DF-B6454CA2C051}" type="pres">
      <dgm:prSet presAssocID="{3271016C-9F61-46A7-BAA2-B20E25F9DB92}" presName="Name17" presStyleLbl="parChTrans1D3" presStyleIdx="0" presStyleCnt="2"/>
      <dgm:spPr/>
    </dgm:pt>
    <dgm:pt modelId="{E920BC0C-EDA3-40E0-BC9A-BF0EA4B1000B}" type="pres">
      <dgm:prSet presAssocID="{647A2341-6329-4279-B3CF-DAD5410BACBC}" presName="hierRoot3" presStyleCnt="0"/>
      <dgm:spPr/>
    </dgm:pt>
    <dgm:pt modelId="{85ECAB6F-5716-4BAC-AFA0-236BCB6823CF}" type="pres">
      <dgm:prSet presAssocID="{647A2341-6329-4279-B3CF-DAD5410BACBC}" presName="composite3" presStyleCnt="0"/>
      <dgm:spPr/>
    </dgm:pt>
    <dgm:pt modelId="{75280648-93DC-4B04-83DC-A97033083AEC}" type="pres">
      <dgm:prSet presAssocID="{647A2341-6329-4279-B3CF-DAD5410BACBC}" presName="background3" presStyleLbl="node3" presStyleIdx="0" presStyleCnt="2"/>
      <dgm:spPr/>
    </dgm:pt>
    <dgm:pt modelId="{B03D9B99-F9FE-42F1-A67F-7CA61D87505E}" type="pres">
      <dgm:prSet presAssocID="{647A2341-6329-4279-B3CF-DAD5410BACBC}" presName="text3" presStyleLbl="fgAcc3" presStyleIdx="0" presStyleCnt="2" custScaleX="161755" custScaleY="41247">
        <dgm:presLayoutVars>
          <dgm:chPref val="3"/>
        </dgm:presLayoutVars>
      </dgm:prSet>
      <dgm:spPr/>
    </dgm:pt>
    <dgm:pt modelId="{CF7A6F8D-E6F5-43B5-B0B6-AA46C98D6056}" type="pres">
      <dgm:prSet presAssocID="{647A2341-6329-4279-B3CF-DAD5410BACBC}" presName="hierChild4" presStyleCnt="0"/>
      <dgm:spPr/>
    </dgm:pt>
    <dgm:pt modelId="{AF360C1A-E687-40E6-8090-D3DF30EB69A6}" type="pres">
      <dgm:prSet presAssocID="{9C2CF96B-4493-4F46-AC29-398B496A4686}" presName="Name17" presStyleLbl="parChTrans1D3" presStyleIdx="1" presStyleCnt="2"/>
      <dgm:spPr/>
    </dgm:pt>
    <dgm:pt modelId="{3E1AD27C-D38F-4272-BEE0-5EBFDF5FE735}" type="pres">
      <dgm:prSet presAssocID="{CBBE2E38-AFD4-4DE4-88FE-8CA89F51CF76}" presName="hierRoot3" presStyleCnt="0"/>
      <dgm:spPr/>
    </dgm:pt>
    <dgm:pt modelId="{6011D544-7A96-412D-89E3-9DB8013EF92A}" type="pres">
      <dgm:prSet presAssocID="{CBBE2E38-AFD4-4DE4-88FE-8CA89F51CF76}" presName="composite3" presStyleCnt="0"/>
      <dgm:spPr/>
    </dgm:pt>
    <dgm:pt modelId="{9DDDBFC0-868A-4552-AE1B-EF0DEC0BEBDB}" type="pres">
      <dgm:prSet presAssocID="{CBBE2E38-AFD4-4DE4-88FE-8CA89F51CF76}" presName="background3" presStyleLbl="node3" presStyleIdx="1" presStyleCnt="2"/>
      <dgm:spPr/>
    </dgm:pt>
    <dgm:pt modelId="{6753C39E-7397-46DF-8D1E-67B01E1B028F}" type="pres">
      <dgm:prSet presAssocID="{CBBE2E38-AFD4-4DE4-88FE-8CA89F51CF76}" presName="text3" presStyleLbl="fgAcc3" presStyleIdx="1" presStyleCnt="2" custScaleX="173379" custScaleY="41247">
        <dgm:presLayoutVars>
          <dgm:chPref val="3"/>
        </dgm:presLayoutVars>
      </dgm:prSet>
      <dgm:spPr/>
    </dgm:pt>
    <dgm:pt modelId="{7B2FEA50-8756-49EE-8106-961DF1241723}" type="pres">
      <dgm:prSet presAssocID="{CBBE2E38-AFD4-4DE4-88FE-8CA89F51CF76}" presName="hierChild4" presStyleCnt="0"/>
      <dgm:spPr/>
    </dgm:pt>
    <dgm:pt modelId="{EE291F74-79B6-43FA-AB7B-EB9F9B3412D2}" type="pres">
      <dgm:prSet presAssocID="{E0647046-9393-48D4-B123-4D66E02C0C04}" presName="Name10" presStyleLbl="parChTrans1D2" presStyleIdx="1" presStyleCnt="2"/>
      <dgm:spPr/>
    </dgm:pt>
    <dgm:pt modelId="{6FAC3D91-60FB-4BBE-ACDF-F4EAD709A866}" type="pres">
      <dgm:prSet presAssocID="{CC4E9112-77F2-417B-B28B-2157F0FCC3B8}" presName="hierRoot2" presStyleCnt="0"/>
      <dgm:spPr/>
    </dgm:pt>
    <dgm:pt modelId="{4BF1998B-C57B-44E5-87AD-9D12A7A5BBE4}" type="pres">
      <dgm:prSet presAssocID="{CC4E9112-77F2-417B-B28B-2157F0FCC3B8}" presName="composite2" presStyleCnt="0"/>
      <dgm:spPr/>
    </dgm:pt>
    <dgm:pt modelId="{014DC122-F81A-4109-A43F-EA538898F5EF}" type="pres">
      <dgm:prSet presAssocID="{CC4E9112-77F2-417B-B28B-2157F0FCC3B8}" presName="background2" presStyleLbl="node2" presStyleIdx="1" presStyleCnt="2"/>
      <dgm:spPr>
        <a:solidFill>
          <a:srgbClr val="F371CE"/>
        </a:solidFill>
      </dgm:spPr>
    </dgm:pt>
    <dgm:pt modelId="{D7F6BFE7-1C2E-4497-A093-FF8CF39B550F}" type="pres">
      <dgm:prSet presAssocID="{CC4E9112-77F2-417B-B28B-2157F0FCC3B8}" presName="text2" presStyleLbl="fgAcc2" presStyleIdx="1" presStyleCnt="2" custScaleX="187615" custScaleY="57884">
        <dgm:presLayoutVars>
          <dgm:chPref val="3"/>
        </dgm:presLayoutVars>
      </dgm:prSet>
      <dgm:spPr/>
    </dgm:pt>
    <dgm:pt modelId="{29CAC8DA-DE91-4FB5-9709-CB6936538DAF}" type="pres">
      <dgm:prSet presAssocID="{CC4E9112-77F2-417B-B28B-2157F0FCC3B8}" presName="hierChild3" presStyleCnt="0"/>
      <dgm:spPr/>
    </dgm:pt>
  </dgm:ptLst>
  <dgm:cxnLst>
    <dgm:cxn modelId="{DB4A3901-8778-4D23-9579-1F376DC55841}" type="presOf" srcId="{E0647046-9393-48D4-B123-4D66E02C0C04}" destId="{EE291F74-79B6-43FA-AB7B-EB9F9B3412D2}" srcOrd="0" destOrd="0" presId="urn:microsoft.com/office/officeart/2005/8/layout/hierarchy1"/>
    <dgm:cxn modelId="{FD0C1034-4237-4AA5-B762-BD8DDCFC8141}" type="presOf" srcId="{647A2341-6329-4279-B3CF-DAD5410BACBC}" destId="{B03D9B99-F9FE-42F1-A67F-7CA61D87505E}" srcOrd="0" destOrd="0" presId="urn:microsoft.com/office/officeart/2005/8/layout/hierarchy1"/>
    <dgm:cxn modelId="{40A13F37-19DB-433A-B1E6-1EEFAE5EEB32}" srcId="{FB84F611-4DF0-4D08-AF8B-DCCC2AED81CB}" destId="{CC4E9112-77F2-417B-B28B-2157F0FCC3B8}" srcOrd="1" destOrd="0" parTransId="{E0647046-9393-48D4-B123-4D66E02C0C04}" sibTransId="{CC746F5C-743A-46A2-9FEA-C46B8326FFAE}"/>
    <dgm:cxn modelId="{79C4A940-19A5-44E5-BBE5-3DFE21FC321D}" srcId="{1D4B792D-8AC7-4736-9B5D-DE7B1D927EDF}" destId="{FB84F611-4DF0-4D08-AF8B-DCCC2AED81CB}" srcOrd="0" destOrd="0" parTransId="{8B1C5168-1716-4A27-986B-59DF30431468}" sibTransId="{556DD3E6-1386-4C3D-8E56-0424F47E769B}"/>
    <dgm:cxn modelId="{A07DE060-BD0E-4D4E-9336-6CEE28EB3C57}" srcId="{FB84F611-4DF0-4D08-AF8B-DCCC2AED81CB}" destId="{32932234-38F4-4762-9443-E5443928A9EF}" srcOrd="0" destOrd="0" parTransId="{E506EF75-984B-432C-8DDC-F4665C699DA7}" sibTransId="{FA0AD35C-0E16-46D7-9E6E-DA14D45FA983}"/>
    <dgm:cxn modelId="{FE01BC81-9A61-42C8-89DF-348854C80952}" type="presOf" srcId="{CBBE2E38-AFD4-4DE4-88FE-8CA89F51CF76}" destId="{6753C39E-7397-46DF-8D1E-67B01E1B028F}" srcOrd="0" destOrd="0" presId="urn:microsoft.com/office/officeart/2005/8/layout/hierarchy1"/>
    <dgm:cxn modelId="{16B4B197-BCB2-4693-99ED-77F14C10813F}" type="presOf" srcId="{E506EF75-984B-432C-8DDC-F4665C699DA7}" destId="{7C93EAA8-76AE-46D7-9622-CCAF9680103C}" srcOrd="0" destOrd="0" presId="urn:microsoft.com/office/officeart/2005/8/layout/hierarchy1"/>
    <dgm:cxn modelId="{511DFBA3-FC18-44E2-82A6-50D7D9652400}" type="presOf" srcId="{CC4E9112-77F2-417B-B28B-2157F0FCC3B8}" destId="{D7F6BFE7-1C2E-4497-A093-FF8CF39B550F}" srcOrd="0" destOrd="0" presId="urn:microsoft.com/office/officeart/2005/8/layout/hierarchy1"/>
    <dgm:cxn modelId="{1C1AFAA9-01C6-4B7D-BA32-1D7CC08767DB}" srcId="{32932234-38F4-4762-9443-E5443928A9EF}" destId="{647A2341-6329-4279-B3CF-DAD5410BACBC}" srcOrd="0" destOrd="0" parTransId="{3271016C-9F61-46A7-BAA2-B20E25F9DB92}" sibTransId="{B4CAC864-2067-434B-ADA7-967C66B50826}"/>
    <dgm:cxn modelId="{4F8DDCB6-8317-4E45-B6E4-950A248762ED}" type="presOf" srcId="{9C2CF96B-4493-4F46-AC29-398B496A4686}" destId="{AF360C1A-E687-40E6-8090-D3DF30EB69A6}" srcOrd="0" destOrd="0" presId="urn:microsoft.com/office/officeart/2005/8/layout/hierarchy1"/>
    <dgm:cxn modelId="{E4FB55B8-B64C-4735-8769-460A9B220DB0}" type="presOf" srcId="{FB84F611-4DF0-4D08-AF8B-DCCC2AED81CB}" destId="{E2B94DF9-CDF8-43FE-8346-E81FFDD85EFA}" srcOrd="0" destOrd="0" presId="urn:microsoft.com/office/officeart/2005/8/layout/hierarchy1"/>
    <dgm:cxn modelId="{D81C7EC3-0C40-4FF9-A47E-DD78900FFCF7}" srcId="{32932234-38F4-4762-9443-E5443928A9EF}" destId="{CBBE2E38-AFD4-4DE4-88FE-8CA89F51CF76}" srcOrd="1" destOrd="0" parTransId="{9C2CF96B-4493-4F46-AC29-398B496A4686}" sibTransId="{20CC9D79-F30C-4D78-B1FA-3F4FA26E39D6}"/>
    <dgm:cxn modelId="{A6F7BEDD-2B0A-4387-B2CF-BBF4FF3C981B}" type="presOf" srcId="{32932234-38F4-4762-9443-E5443928A9EF}" destId="{394A1C4E-9F9F-49BD-9A4C-E4AE44FAEADA}" srcOrd="0" destOrd="0" presId="urn:microsoft.com/office/officeart/2005/8/layout/hierarchy1"/>
    <dgm:cxn modelId="{A8838CED-33F2-4099-8590-7BAD1163B76B}" type="presOf" srcId="{3271016C-9F61-46A7-BAA2-B20E25F9DB92}" destId="{BA6B3A3C-AF6E-4DC0-B2DF-B6454CA2C051}" srcOrd="0" destOrd="0" presId="urn:microsoft.com/office/officeart/2005/8/layout/hierarchy1"/>
    <dgm:cxn modelId="{C458C9FB-FE57-4A01-BA54-E393CFF9C1FB}" type="presOf" srcId="{1D4B792D-8AC7-4736-9B5D-DE7B1D927EDF}" destId="{D5F97CB8-FA62-4178-961D-77773736A600}" srcOrd="0" destOrd="0" presId="urn:microsoft.com/office/officeart/2005/8/layout/hierarchy1"/>
    <dgm:cxn modelId="{67262EFC-4E3C-4E19-9138-6C9A1EDB7359}" type="presParOf" srcId="{D5F97CB8-FA62-4178-961D-77773736A600}" destId="{F0D8855C-A3C1-4BC0-B81E-9205B55F21F1}" srcOrd="0" destOrd="0" presId="urn:microsoft.com/office/officeart/2005/8/layout/hierarchy1"/>
    <dgm:cxn modelId="{CED7D87B-8967-4E97-8E1C-0459BF137C35}" type="presParOf" srcId="{F0D8855C-A3C1-4BC0-B81E-9205B55F21F1}" destId="{BDBEB993-57FD-4A14-A930-EE382B7672EB}" srcOrd="0" destOrd="0" presId="urn:microsoft.com/office/officeart/2005/8/layout/hierarchy1"/>
    <dgm:cxn modelId="{9EB841FB-45F3-493A-B9CA-5E19DC96CE7D}" type="presParOf" srcId="{BDBEB993-57FD-4A14-A930-EE382B7672EB}" destId="{3B4D4AF4-7C22-4433-815D-C409A8383953}" srcOrd="0" destOrd="0" presId="urn:microsoft.com/office/officeart/2005/8/layout/hierarchy1"/>
    <dgm:cxn modelId="{9768828D-9D4D-4EC2-A71A-AABC6821AB31}" type="presParOf" srcId="{BDBEB993-57FD-4A14-A930-EE382B7672EB}" destId="{E2B94DF9-CDF8-43FE-8346-E81FFDD85EFA}" srcOrd="1" destOrd="0" presId="urn:microsoft.com/office/officeart/2005/8/layout/hierarchy1"/>
    <dgm:cxn modelId="{46A8BC08-DB06-4D73-81F5-3E4BD6CDE42C}" type="presParOf" srcId="{F0D8855C-A3C1-4BC0-B81E-9205B55F21F1}" destId="{D4D6C3D2-15E7-4326-9025-1D7A28884EDB}" srcOrd="1" destOrd="0" presId="urn:microsoft.com/office/officeart/2005/8/layout/hierarchy1"/>
    <dgm:cxn modelId="{390B4F00-DE3F-4865-A80E-01A7B1E9C924}" type="presParOf" srcId="{D4D6C3D2-15E7-4326-9025-1D7A28884EDB}" destId="{7C93EAA8-76AE-46D7-9622-CCAF9680103C}" srcOrd="0" destOrd="0" presId="urn:microsoft.com/office/officeart/2005/8/layout/hierarchy1"/>
    <dgm:cxn modelId="{EC28ECCE-154A-4219-9D1C-6D17A1C74E0E}" type="presParOf" srcId="{D4D6C3D2-15E7-4326-9025-1D7A28884EDB}" destId="{6BC8472E-E208-4B73-80DD-77A6FEDCE2F7}" srcOrd="1" destOrd="0" presId="urn:microsoft.com/office/officeart/2005/8/layout/hierarchy1"/>
    <dgm:cxn modelId="{8E879F99-EF4F-49F1-8F50-BDB225B0865F}" type="presParOf" srcId="{6BC8472E-E208-4B73-80DD-77A6FEDCE2F7}" destId="{D6B5FAEA-4A74-4EFD-BFD0-0E53810BA3FB}" srcOrd="0" destOrd="0" presId="urn:microsoft.com/office/officeart/2005/8/layout/hierarchy1"/>
    <dgm:cxn modelId="{71971797-8710-43C9-8230-03997F84078B}" type="presParOf" srcId="{D6B5FAEA-4A74-4EFD-BFD0-0E53810BA3FB}" destId="{D08A57A1-D413-4DE1-A878-E0173B9D00EF}" srcOrd="0" destOrd="0" presId="urn:microsoft.com/office/officeart/2005/8/layout/hierarchy1"/>
    <dgm:cxn modelId="{DFABBC21-EB98-463A-8CAE-45A267162FA4}" type="presParOf" srcId="{D6B5FAEA-4A74-4EFD-BFD0-0E53810BA3FB}" destId="{394A1C4E-9F9F-49BD-9A4C-E4AE44FAEADA}" srcOrd="1" destOrd="0" presId="urn:microsoft.com/office/officeart/2005/8/layout/hierarchy1"/>
    <dgm:cxn modelId="{126D370A-A178-44C6-B6BF-87B541F8862F}" type="presParOf" srcId="{6BC8472E-E208-4B73-80DD-77A6FEDCE2F7}" destId="{6D3B1D19-F528-49FD-BBA3-AC24559CAF74}" srcOrd="1" destOrd="0" presId="urn:microsoft.com/office/officeart/2005/8/layout/hierarchy1"/>
    <dgm:cxn modelId="{FCA58536-BF12-4691-AEB6-9532B5F84CE2}" type="presParOf" srcId="{6D3B1D19-F528-49FD-BBA3-AC24559CAF74}" destId="{BA6B3A3C-AF6E-4DC0-B2DF-B6454CA2C051}" srcOrd="0" destOrd="0" presId="urn:microsoft.com/office/officeart/2005/8/layout/hierarchy1"/>
    <dgm:cxn modelId="{E06F390A-08F2-4C45-881C-4166849830A3}" type="presParOf" srcId="{6D3B1D19-F528-49FD-BBA3-AC24559CAF74}" destId="{E920BC0C-EDA3-40E0-BC9A-BF0EA4B1000B}" srcOrd="1" destOrd="0" presId="urn:microsoft.com/office/officeart/2005/8/layout/hierarchy1"/>
    <dgm:cxn modelId="{D3ED2CA0-520E-4713-A13B-2E78E7738134}" type="presParOf" srcId="{E920BC0C-EDA3-40E0-BC9A-BF0EA4B1000B}" destId="{85ECAB6F-5716-4BAC-AFA0-236BCB6823CF}" srcOrd="0" destOrd="0" presId="urn:microsoft.com/office/officeart/2005/8/layout/hierarchy1"/>
    <dgm:cxn modelId="{560DBC20-CD6F-4CCF-BC6C-339E474AABCA}" type="presParOf" srcId="{85ECAB6F-5716-4BAC-AFA0-236BCB6823CF}" destId="{75280648-93DC-4B04-83DC-A97033083AEC}" srcOrd="0" destOrd="0" presId="urn:microsoft.com/office/officeart/2005/8/layout/hierarchy1"/>
    <dgm:cxn modelId="{ED79BE92-B520-4976-A024-815C6F92447E}" type="presParOf" srcId="{85ECAB6F-5716-4BAC-AFA0-236BCB6823CF}" destId="{B03D9B99-F9FE-42F1-A67F-7CA61D87505E}" srcOrd="1" destOrd="0" presId="urn:microsoft.com/office/officeart/2005/8/layout/hierarchy1"/>
    <dgm:cxn modelId="{71D64DE5-6198-4969-84C1-3AB26CA0363D}" type="presParOf" srcId="{E920BC0C-EDA3-40E0-BC9A-BF0EA4B1000B}" destId="{CF7A6F8D-E6F5-43B5-B0B6-AA46C98D6056}" srcOrd="1" destOrd="0" presId="urn:microsoft.com/office/officeart/2005/8/layout/hierarchy1"/>
    <dgm:cxn modelId="{C8680209-0CD6-430A-A1B5-664B70B984B1}" type="presParOf" srcId="{6D3B1D19-F528-49FD-BBA3-AC24559CAF74}" destId="{AF360C1A-E687-40E6-8090-D3DF30EB69A6}" srcOrd="2" destOrd="0" presId="urn:microsoft.com/office/officeart/2005/8/layout/hierarchy1"/>
    <dgm:cxn modelId="{49B4DE3B-B73E-43B5-AB84-AFA165F1FA66}" type="presParOf" srcId="{6D3B1D19-F528-49FD-BBA3-AC24559CAF74}" destId="{3E1AD27C-D38F-4272-BEE0-5EBFDF5FE735}" srcOrd="3" destOrd="0" presId="urn:microsoft.com/office/officeart/2005/8/layout/hierarchy1"/>
    <dgm:cxn modelId="{3840DB63-3843-4683-9939-FDD44AE4092F}" type="presParOf" srcId="{3E1AD27C-D38F-4272-BEE0-5EBFDF5FE735}" destId="{6011D544-7A96-412D-89E3-9DB8013EF92A}" srcOrd="0" destOrd="0" presId="urn:microsoft.com/office/officeart/2005/8/layout/hierarchy1"/>
    <dgm:cxn modelId="{0483AAA2-8779-4800-B6A8-20DAB61DF77B}" type="presParOf" srcId="{6011D544-7A96-412D-89E3-9DB8013EF92A}" destId="{9DDDBFC0-868A-4552-AE1B-EF0DEC0BEBDB}" srcOrd="0" destOrd="0" presId="urn:microsoft.com/office/officeart/2005/8/layout/hierarchy1"/>
    <dgm:cxn modelId="{852E42A1-C642-4E81-8D07-188DF80F3A63}" type="presParOf" srcId="{6011D544-7A96-412D-89E3-9DB8013EF92A}" destId="{6753C39E-7397-46DF-8D1E-67B01E1B028F}" srcOrd="1" destOrd="0" presId="urn:microsoft.com/office/officeart/2005/8/layout/hierarchy1"/>
    <dgm:cxn modelId="{C9D2BEDD-F84A-4A66-B545-448279B03275}" type="presParOf" srcId="{3E1AD27C-D38F-4272-BEE0-5EBFDF5FE735}" destId="{7B2FEA50-8756-49EE-8106-961DF1241723}" srcOrd="1" destOrd="0" presId="urn:microsoft.com/office/officeart/2005/8/layout/hierarchy1"/>
    <dgm:cxn modelId="{46D1D4E1-1FBE-4139-B503-31FCEC0373EA}" type="presParOf" srcId="{D4D6C3D2-15E7-4326-9025-1D7A28884EDB}" destId="{EE291F74-79B6-43FA-AB7B-EB9F9B3412D2}" srcOrd="2" destOrd="0" presId="urn:microsoft.com/office/officeart/2005/8/layout/hierarchy1"/>
    <dgm:cxn modelId="{A82C56C3-129B-49C9-B8D2-6AC03B2E68DB}" type="presParOf" srcId="{D4D6C3D2-15E7-4326-9025-1D7A28884EDB}" destId="{6FAC3D91-60FB-4BBE-ACDF-F4EAD709A866}" srcOrd="3" destOrd="0" presId="urn:microsoft.com/office/officeart/2005/8/layout/hierarchy1"/>
    <dgm:cxn modelId="{B368100F-41E1-403A-A5FE-454A4421057B}" type="presParOf" srcId="{6FAC3D91-60FB-4BBE-ACDF-F4EAD709A866}" destId="{4BF1998B-C57B-44E5-87AD-9D12A7A5BBE4}" srcOrd="0" destOrd="0" presId="urn:microsoft.com/office/officeart/2005/8/layout/hierarchy1"/>
    <dgm:cxn modelId="{3AD44D93-3C80-4ED1-877A-15DB9B9776BE}" type="presParOf" srcId="{4BF1998B-C57B-44E5-87AD-9D12A7A5BBE4}" destId="{014DC122-F81A-4109-A43F-EA538898F5EF}" srcOrd="0" destOrd="0" presId="urn:microsoft.com/office/officeart/2005/8/layout/hierarchy1"/>
    <dgm:cxn modelId="{54B82AA4-0B03-4074-94A9-FE4BC8902C27}" type="presParOf" srcId="{4BF1998B-C57B-44E5-87AD-9D12A7A5BBE4}" destId="{D7F6BFE7-1C2E-4497-A093-FF8CF39B550F}" srcOrd="1" destOrd="0" presId="urn:microsoft.com/office/officeart/2005/8/layout/hierarchy1"/>
    <dgm:cxn modelId="{20A8E197-7141-4C73-9C61-8B1F547F4FD2}" type="presParOf" srcId="{6FAC3D91-60FB-4BBE-ACDF-F4EAD709A866}" destId="{29CAC8DA-DE91-4FB5-9709-CB6936538DAF}"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D4B792D-8AC7-4736-9B5D-DE7B1D927EDF}" type="doc">
      <dgm:prSet loTypeId="urn:microsoft.com/office/officeart/2005/8/layout/hierarchy1" loCatId="hierarchy" qsTypeId="urn:microsoft.com/office/officeart/2005/8/quickstyle/simple5" qsCatId="simple" csTypeId="urn:microsoft.com/office/officeart/2005/8/colors/colorful5" csCatId="colorful" phldr="1"/>
      <dgm:spPr/>
      <dgm:t>
        <a:bodyPr/>
        <a:lstStyle/>
        <a:p>
          <a:endParaRPr lang="en-US"/>
        </a:p>
      </dgm:t>
    </dgm:pt>
    <dgm:pt modelId="{32932234-38F4-4762-9443-E5443928A9EF}">
      <dgm:prSet custT="1"/>
      <dgm:spPr/>
      <dgm:t>
        <a:bodyPr/>
        <a:lstStyle/>
        <a:p>
          <a:pPr algn="ctr"/>
          <a:r>
            <a:rPr lang="en-US" sz="2000" b="1" dirty="0">
              <a:latin typeface="Alexandria"/>
            </a:rPr>
            <a:t>A) Quantitative Reconciliation</a:t>
          </a:r>
        </a:p>
      </dgm:t>
    </dgm:pt>
    <dgm:pt modelId="{E506EF75-984B-432C-8DDC-F4665C699DA7}" type="parTrans" cxnId="{A07DE060-BD0E-4D4E-9336-6CEE28EB3C57}">
      <dgm:prSet/>
      <dgm:spPr/>
      <dgm:t>
        <a:bodyPr/>
        <a:lstStyle/>
        <a:p>
          <a:pPr algn="ctr"/>
          <a:endParaRPr lang="en-US">
            <a:latin typeface="Alexandria"/>
          </a:endParaRPr>
        </a:p>
      </dgm:t>
    </dgm:pt>
    <dgm:pt modelId="{FA0AD35C-0E16-46D7-9E6E-DA14D45FA983}" type="sibTrans" cxnId="{A07DE060-BD0E-4D4E-9336-6CEE28EB3C57}">
      <dgm:prSet/>
      <dgm:spPr/>
      <dgm:t>
        <a:bodyPr/>
        <a:lstStyle/>
        <a:p>
          <a:pPr algn="ctr"/>
          <a:endParaRPr lang="en-US">
            <a:latin typeface="Alexandria"/>
          </a:endParaRPr>
        </a:p>
      </dgm:t>
    </dgm:pt>
    <dgm:pt modelId="{D5F97CB8-FA62-4178-961D-77773736A600}" type="pres">
      <dgm:prSet presAssocID="{1D4B792D-8AC7-4736-9B5D-DE7B1D927EDF}" presName="hierChild1" presStyleCnt="0">
        <dgm:presLayoutVars>
          <dgm:chPref val="1"/>
          <dgm:dir/>
          <dgm:animOne val="branch"/>
          <dgm:animLvl val="lvl"/>
          <dgm:resizeHandles/>
        </dgm:presLayoutVars>
      </dgm:prSet>
      <dgm:spPr/>
    </dgm:pt>
    <dgm:pt modelId="{CCD4762D-F0A5-4153-9923-918638BCC140}" type="pres">
      <dgm:prSet presAssocID="{32932234-38F4-4762-9443-E5443928A9EF}" presName="hierRoot1" presStyleCnt="0"/>
      <dgm:spPr/>
    </dgm:pt>
    <dgm:pt modelId="{59ED8007-F7A8-46C6-8A89-8D1585E29BB9}" type="pres">
      <dgm:prSet presAssocID="{32932234-38F4-4762-9443-E5443928A9EF}" presName="composite" presStyleCnt="0"/>
      <dgm:spPr/>
    </dgm:pt>
    <dgm:pt modelId="{2D7FFB24-BA1E-4C9B-8B15-423B0118461C}" type="pres">
      <dgm:prSet presAssocID="{32932234-38F4-4762-9443-E5443928A9EF}" presName="background" presStyleLbl="node0" presStyleIdx="0" presStyleCnt="1"/>
      <dgm:spPr/>
    </dgm:pt>
    <dgm:pt modelId="{A14C6802-5640-42B9-8884-66E92ED79346}" type="pres">
      <dgm:prSet presAssocID="{32932234-38F4-4762-9443-E5443928A9EF}" presName="text" presStyleLbl="fgAcc0" presStyleIdx="0" presStyleCnt="1" custScaleX="190710" custScaleY="39396">
        <dgm:presLayoutVars>
          <dgm:chPref val="3"/>
        </dgm:presLayoutVars>
      </dgm:prSet>
      <dgm:spPr/>
    </dgm:pt>
    <dgm:pt modelId="{AC4312CC-70B8-4190-89EA-032E39E90EB3}" type="pres">
      <dgm:prSet presAssocID="{32932234-38F4-4762-9443-E5443928A9EF}" presName="hierChild2" presStyleCnt="0"/>
      <dgm:spPr/>
    </dgm:pt>
  </dgm:ptLst>
  <dgm:cxnLst>
    <dgm:cxn modelId="{A07DE060-BD0E-4D4E-9336-6CEE28EB3C57}" srcId="{1D4B792D-8AC7-4736-9B5D-DE7B1D927EDF}" destId="{32932234-38F4-4762-9443-E5443928A9EF}" srcOrd="0" destOrd="0" parTransId="{E506EF75-984B-432C-8DDC-F4665C699DA7}" sibTransId="{FA0AD35C-0E16-46D7-9E6E-DA14D45FA983}"/>
    <dgm:cxn modelId="{F7423943-0EED-4A5D-842F-7D0A02987F57}" type="presOf" srcId="{32932234-38F4-4762-9443-E5443928A9EF}" destId="{A14C6802-5640-42B9-8884-66E92ED79346}" srcOrd="0" destOrd="0" presId="urn:microsoft.com/office/officeart/2005/8/layout/hierarchy1"/>
    <dgm:cxn modelId="{C458C9FB-FE57-4A01-BA54-E393CFF9C1FB}" type="presOf" srcId="{1D4B792D-8AC7-4736-9B5D-DE7B1D927EDF}" destId="{D5F97CB8-FA62-4178-961D-77773736A600}" srcOrd="0" destOrd="0" presId="urn:microsoft.com/office/officeart/2005/8/layout/hierarchy1"/>
    <dgm:cxn modelId="{BD7BFB70-BDEB-4779-8E60-5BFF5F1555B5}" type="presParOf" srcId="{D5F97CB8-FA62-4178-961D-77773736A600}" destId="{CCD4762D-F0A5-4153-9923-918638BCC140}" srcOrd="0" destOrd="0" presId="urn:microsoft.com/office/officeart/2005/8/layout/hierarchy1"/>
    <dgm:cxn modelId="{D0FA2C11-E85B-4FBD-8E6F-5D287DEB2572}" type="presParOf" srcId="{CCD4762D-F0A5-4153-9923-918638BCC140}" destId="{59ED8007-F7A8-46C6-8A89-8D1585E29BB9}" srcOrd="0" destOrd="0" presId="urn:microsoft.com/office/officeart/2005/8/layout/hierarchy1"/>
    <dgm:cxn modelId="{083D3588-D8AC-4845-BDCA-9A1AF49D0A90}" type="presParOf" srcId="{59ED8007-F7A8-46C6-8A89-8D1585E29BB9}" destId="{2D7FFB24-BA1E-4C9B-8B15-423B0118461C}" srcOrd="0" destOrd="0" presId="urn:microsoft.com/office/officeart/2005/8/layout/hierarchy1"/>
    <dgm:cxn modelId="{755CA353-949C-4DC5-B77D-8BF50675D821}" type="presParOf" srcId="{59ED8007-F7A8-46C6-8A89-8D1585E29BB9}" destId="{A14C6802-5640-42B9-8884-66E92ED79346}" srcOrd="1" destOrd="0" presId="urn:microsoft.com/office/officeart/2005/8/layout/hierarchy1"/>
    <dgm:cxn modelId="{6BA409BB-A593-4E2E-8619-6A1818277308}" type="presParOf" srcId="{CCD4762D-F0A5-4153-9923-918638BCC140}" destId="{AC4312CC-70B8-4190-89EA-032E39E90EB3}"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D4B792D-8AC7-4736-9B5D-DE7B1D927EDF}" type="doc">
      <dgm:prSet loTypeId="urn:microsoft.com/office/officeart/2005/8/layout/hierarchy1" loCatId="hierarchy" qsTypeId="urn:microsoft.com/office/officeart/2005/8/quickstyle/simple5" qsCatId="simple" csTypeId="urn:microsoft.com/office/officeart/2005/8/colors/colorful5" csCatId="colorful" phldr="1"/>
      <dgm:spPr/>
      <dgm:t>
        <a:bodyPr/>
        <a:lstStyle/>
        <a:p>
          <a:endParaRPr lang="en-US"/>
        </a:p>
      </dgm:t>
    </dgm:pt>
    <dgm:pt modelId="{32932234-38F4-4762-9443-E5443928A9EF}">
      <dgm:prSet custT="1"/>
      <dgm:spPr/>
      <dgm:t>
        <a:bodyPr/>
        <a:lstStyle/>
        <a:p>
          <a:pPr algn="ctr"/>
          <a:r>
            <a:rPr lang="en-US" sz="2000" b="1" dirty="0">
              <a:latin typeface="Alexandria"/>
            </a:rPr>
            <a:t>A) Quantitative Reconciliation</a:t>
          </a:r>
        </a:p>
      </dgm:t>
    </dgm:pt>
    <dgm:pt modelId="{E506EF75-984B-432C-8DDC-F4665C699DA7}" type="parTrans" cxnId="{A07DE060-BD0E-4D4E-9336-6CEE28EB3C57}">
      <dgm:prSet/>
      <dgm:spPr/>
      <dgm:t>
        <a:bodyPr/>
        <a:lstStyle/>
        <a:p>
          <a:pPr algn="ctr"/>
          <a:endParaRPr lang="en-US">
            <a:latin typeface="Alexandria"/>
          </a:endParaRPr>
        </a:p>
      </dgm:t>
    </dgm:pt>
    <dgm:pt modelId="{FA0AD35C-0E16-46D7-9E6E-DA14D45FA983}" type="sibTrans" cxnId="{A07DE060-BD0E-4D4E-9336-6CEE28EB3C57}">
      <dgm:prSet/>
      <dgm:spPr/>
      <dgm:t>
        <a:bodyPr/>
        <a:lstStyle/>
        <a:p>
          <a:pPr algn="ctr"/>
          <a:endParaRPr lang="en-US">
            <a:latin typeface="Alexandria"/>
          </a:endParaRPr>
        </a:p>
      </dgm:t>
    </dgm:pt>
    <dgm:pt modelId="{D5F97CB8-FA62-4178-961D-77773736A600}" type="pres">
      <dgm:prSet presAssocID="{1D4B792D-8AC7-4736-9B5D-DE7B1D927EDF}" presName="hierChild1" presStyleCnt="0">
        <dgm:presLayoutVars>
          <dgm:chPref val="1"/>
          <dgm:dir/>
          <dgm:animOne val="branch"/>
          <dgm:animLvl val="lvl"/>
          <dgm:resizeHandles/>
        </dgm:presLayoutVars>
      </dgm:prSet>
      <dgm:spPr/>
    </dgm:pt>
    <dgm:pt modelId="{CCD4762D-F0A5-4153-9923-918638BCC140}" type="pres">
      <dgm:prSet presAssocID="{32932234-38F4-4762-9443-E5443928A9EF}" presName="hierRoot1" presStyleCnt="0"/>
      <dgm:spPr/>
    </dgm:pt>
    <dgm:pt modelId="{59ED8007-F7A8-46C6-8A89-8D1585E29BB9}" type="pres">
      <dgm:prSet presAssocID="{32932234-38F4-4762-9443-E5443928A9EF}" presName="composite" presStyleCnt="0"/>
      <dgm:spPr/>
    </dgm:pt>
    <dgm:pt modelId="{2D7FFB24-BA1E-4C9B-8B15-423B0118461C}" type="pres">
      <dgm:prSet presAssocID="{32932234-38F4-4762-9443-E5443928A9EF}" presName="background" presStyleLbl="node0" presStyleIdx="0" presStyleCnt="1"/>
      <dgm:spPr/>
    </dgm:pt>
    <dgm:pt modelId="{A14C6802-5640-42B9-8884-66E92ED79346}" type="pres">
      <dgm:prSet presAssocID="{32932234-38F4-4762-9443-E5443928A9EF}" presName="text" presStyleLbl="fgAcc0" presStyleIdx="0" presStyleCnt="1" custScaleX="190710" custScaleY="39396">
        <dgm:presLayoutVars>
          <dgm:chPref val="3"/>
        </dgm:presLayoutVars>
      </dgm:prSet>
      <dgm:spPr/>
    </dgm:pt>
    <dgm:pt modelId="{AC4312CC-70B8-4190-89EA-032E39E90EB3}" type="pres">
      <dgm:prSet presAssocID="{32932234-38F4-4762-9443-E5443928A9EF}" presName="hierChild2" presStyleCnt="0"/>
      <dgm:spPr/>
    </dgm:pt>
  </dgm:ptLst>
  <dgm:cxnLst>
    <dgm:cxn modelId="{A07DE060-BD0E-4D4E-9336-6CEE28EB3C57}" srcId="{1D4B792D-8AC7-4736-9B5D-DE7B1D927EDF}" destId="{32932234-38F4-4762-9443-E5443928A9EF}" srcOrd="0" destOrd="0" parTransId="{E506EF75-984B-432C-8DDC-F4665C699DA7}" sibTransId="{FA0AD35C-0E16-46D7-9E6E-DA14D45FA983}"/>
    <dgm:cxn modelId="{F7423943-0EED-4A5D-842F-7D0A02987F57}" type="presOf" srcId="{32932234-38F4-4762-9443-E5443928A9EF}" destId="{A14C6802-5640-42B9-8884-66E92ED79346}" srcOrd="0" destOrd="0" presId="urn:microsoft.com/office/officeart/2005/8/layout/hierarchy1"/>
    <dgm:cxn modelId="{C458C9FB-FE57-4A01-BA54-E393CFF9C1FB}" type="presOf" srcId="{1D4B792D-8AC7-4736-9B5D-DE7B1D927EDF}" destId="{D5F97CB8-FA62-4178-961D-77773736A600}" srcOrd="0" destOrd="0" presId="urn:microsoft.com/office/officeart/2005/8/layout/hierarchy1"/>
    <dgm:cxn modelId="{BD7BFB70-BDEB-4779-8E60-5BFF5F1555B5}" type="presParOf" srcId="{D5F97CB8-FA62-4178-961D-77773736A600}" destId="{CCD4762D-F0A5-4153-9923-918638BCC140}" srcOrd="0" destOrd="0" presId="urn:microsoft.com/office/officeart/2005/8/layout/hierarchy1"/>
    <dgm:cxn modelId="{D0FA2C11-E85B-4FBD-8E6F-5D287DEB2572}" type="presParOf" srcId="{CCD4762D-F0A5-4153-9923-918638BCC140}" destId="{59ED8007-F7A8-46C6-8A89-8D1585E29BB9}" srcOrd="0" destOrd="0" presId="urn:microsoft.com/office/officeart/2005/8/layout/hierarchy1"/>
    <dgm:cxn modelId="{083D3588-D8AC-4845-BDCA-9A1AF49D0A90}" type="presParOf" srcId="{59ED8007-F7A8-46C6-8A89-8D1585E29BB9}" destId="{2D7FFB24-BA1E-4C9B-8B15-423B0118461C}" srcOrd="0" destOrd="0" presId="urn:microsoft.com/office/officeart/2005/8/layout/hierarchy1"/>
    <dgm:cxn modelId="{755CA353-949C-4DC5-B77D-8BF50675D821}" type="presParOf" srcId="{59ED8007-F7A8-46C6-8A89-8D1585E29BB9}" destId="{A14C6802-5640-42B9-8884-66E92ED79346}" srcOrd="1" destOrd="0" presId="urn:microsoft.com/office/officeart/2005/8/layout/hierarchy1"/>
    <dgm:cxn modelId="{6BA409BB-A593-4E2E-8619-6A1818277308}" type="presParOf" srcId="{CCD4762D-F0A5-4153-9923-918638BCC140}" destId="{AC4312CC-70B8-4190-89EA-032E39E90EB3}"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D4B792D-8AC7-4736-9B5D-DE7B1D927EDF}" type="doc">
      <dgm:prSet loTypeId="urn:microsoft.com/office/officeart/2005/8/layout/hierarchy1" loCatId="hierarchy" qsTypeId="urn:microsoft.com/office/officeart/2005/8/quickstyle/simple5" qsCatId="simple" csTypeId="urn:microsoft.com/office/officeart/2005/8/colors/colorful5" csCatId="colorful" phldr="1"/>
      <dgm:spPr/>
      <dgm:t>
        <a:bodyPr/>
        <a:lstStyle/>
        <a:p>
          <a:endParaRPr lang="en-US"/>
        </a:p>
      </dgm:t>
    </dgm:pt>
    <dgm:pt modelId="{32932234-38F4-4762-9443-E5443928A9EF}">
      <dgm:prSet custT="1"/>
      <dgm:spPr/>
      <dgm:t>
        <a:bodyPr/>
        <a:lstStyle/>
        <a:p>
          <a:pPr algn="ctr"/>
          <a:r>
            <a:rPr lang="en-US" sz="2000" b="1" dirty="0">
              <a:latin typeface="Alexandria"/>
            </a:rPr>
            <a:t>B) Qualitative Reconciliation</a:t>
          </a:r>
        </a:p>
      </dgm:t>
    </dgm:pt>
    <dgm:pt modelId="{E506EF75-984B-432C-8DDC-F4665C699DA7}" type="parTrans" cxnId="{A07DE060-BD0E-4D4E-9336-6CEE28EB3C57}">
      <dgm:prSet/>
      <dgm:spPr/>
      <dgm:t>
        <a:bodyPr/>
        <a:lstStyle/>
        <a:p>
          <a:pPr algn="ctr"/>
          <a:endParaRPr lang="en-US">
            <a:latin typeface="Alexandria"/>
          </a:endParaRPr>
        </a:p>
      </dgm:t>
    </dgm:pt>
    <dgm:pt modelId="{FA0AD35C-0E16-46D7-9E6E-DA14D45FA983}" type="sibTrans" cxnId="{A07DE060-BD0E-4D4E-9336-6CEE28EB3C57}">
      <dgm:prSet/>
      <dgm:spPr/>
      <dgm:t>
        <a:bodyPr/>
        <a:lstStyle/>
        <a:p>
          <a:pPr algn="ctr"/>
          <a:endParaRPr lang="en-US">
            <a:latin typeface="Alexandria"/>
          </a:endParaRPr>
        </a:p>
      </dgm:t>
    </dgm:pt>
    <dgm:pt modelId="{D5F97CB8-FA62-4178-961D-77773736A600}" type="pres">
      <dgm:prSet presAssocID="{1D4B792D-8AC7-4736-9B5D-DE7B1D927EDF}" presName="hierChild1" presStyleCnt="0">
        <dgm:presLayoutVars>
          <dgm:chPref val="1"/>
          <dgm:dir/>
          <dgm:animOne val="branch"/>
          <dgm:animLvl val="lvl"/>
          <dgm:resizeHandles/>
        </dgm:presLayoutVars>
      </dgm:prSet>
      <dgm:spPr/>
    </dgm:pt>
    <dgm:pt modelId="{CCD4762D-F0A5-4153-9923-918638BCC140}" type="pres">
      <dgm:prSet presAssocID="{32932234-38F4-4762-9443-E5443928A9EF}" presName="hierRoot1" presStyleCnt="0"/>
      <dgm:spPr/>
    </dgm:pt>
    <dgm:pt modelId="{59ED8007-F7A8-46C6-8A89-8D1585E29BB9}" type="pres">
      <dgm:prSet presAssocID="{32932234-38F4-4762-9443-E5443928A9EF}" presName="composite" presStyleCnt="0"/>
      <dgm:spPr/>
    </dgm:pt>
    <dgm:pt modelId="{2D7FFB24-BA1E-4C9B-8B15-423B0118461C}" type="pres">
      <dgm:prSet presAssocID="{32932234-38F4-4762-9443-E5443928A9EF}" presName="background" presStyleLbl="node0" presStyleIdx="0" presStyleCnt="1"/>
      <dgm:spPr>
        <a:solidFill>
          <a:srgbClr val="F371CE"/>
        </a:solidFill>
      </dgm:spPr>
    </dgm:pt>
    <dgm:pt modelId="{A14C6802-5640-42B9-8884-66E92ED79346}" type="pres">
      <dgm:prSet presAssocID="{32932234-38F4-4762-9443-E5443928A9EF}" presName="text" presStyleLbl="fgAcc0" presStyleIdx="0" presStyleCnt="1" custScaleX="190710" custScaleY="39396">
        <dgm:presLayoutVars>
          <dgm:chPref val="3"/>
        </dgm:presLayoutVars>
      </dgm:prSet>
      <dgm:spPr/>
    </dgm:pt>
    <dgm:pt modelId="{AC4312CC-70B8-4190-89EA-032E39E90EB3}" type="pres">
      <dgm:prSet presAssocID="{32932234-38F4-4762-9443-E5443928A9EF}" presName="hierChild2" presStyleCnt="0"/>
      <dgm:spPr/>
    </dgm:pt>
  </dgm:ptLst>
  <dgm:cxnLst>
    <dgm:cxn modelId="{A07DE060-BD0E-4D4E-9336-6CEE28EB3C57}" srcId="{1D4B792D-8AC7-4736-9B5D-DE7B1D927EDF}" destId="{32932234-38F4-4762-9443-E5443928A9EF}" srcOrd="0" destOrd="0" parTransId="{E506EF75-984B-432C-8DDC-F4665C699DA7}" sibTransId="{FA0AD35C-0E16-46D7-9E6E-DA14D45FA983}"/>
    <dgm:cxn modelId="{F7423943-0EED-4A5D-842F-7D0A02987F57}" type="presOf" srcId="{32932234-38F4-4762-9443-E5443928A9EF}" destId="{A14C6802-5640-42B9-8884-66E92ED79346}" srcOrd="0" destOrd="0" presId="urn:microsoft.com/office/officeart/2005/8/layout/hierarchy1"/>
    <dgm:cxn modelId="{C458C9FB-FE57-4A01-BA54-E393CFF9C1FB}" type="presOf" srcId="{1D4B792D-8AC7-4736-9B5D-DE7B1D927EDF}" destId="{D5F97CB8-FA62-4178-961D-77773736A600}" srcOrd="0" destOrd="0" presId="urn:microsoft.com/office/officeart/2005/8/layout/hierarchy1"/>
    <dgm:cxn modelId="{BD7BFB70-BDEB-4779-8E60-5BFF5F1555B5}" type="presParOf" srcId="{D5F97CB8-FA62-4178-961D-77773736A600}" destId="{CCD4762D-F0A5-4153-9923-918638BCC140}" srcOrd="0" destOrd="0" presId="urn:microsoft.com/office/officeart/2005/8/layout/hierarchy1"/>
    <dgm:cxn modelId="{D0FA2C11-E85B-4FBD-8E6F-5D287DEB2572}" type="presParOf" srcId="{CCD4762D-F0A5-4153-9923-918638BCC140}" destId="{59ED8007-F7A8-46C6-8A89-8D1585E29BB9}" srcOrd="0" destOrd="0" presId="urn:microsoft.com/office/officeart/2005/8/layout/hierarchy1"/>
    <dgm:cxn modelId="{083D3588-D8AC-4845-BDCA-9A1AF49D0A90}" type="presParOf" srcId="{59ED8007-F7A8-46C6-8A89-8D1585E29BB9}" destId="{2D7FFB24-BA1E-4C9B-8B15-423B0118461C}" srcOrd="0" destOrd="0" presId="urn:microsoft.com/office/officeart/2005/8/layout/hierarchy1"/>
    <dgm:cxn modelId="{755CA353-949C-4DC5-B77D-8BF50675D821}" type="presParOf" srcId="{59ED8007-F7A8-46C6-8A89-8D1585E29BB9}" destId="{A14C6802-5640-42B9-8884-66E92ED79346}" srcOrd="1" destOrd="0" presId="urn:microsoft.com/office/officeart/2005/8/layout/hierarchy1"/>
    <dgm:cxn modelId="{6BA409BB-A593-4E2E-8619-6A1818277308}" type="presParOf" srcId="{CCD4762D-F0A5-4153-9923-918638BCC140}" destId="{AC4312CC-70B8-4190-89EA-032E39E90EB3}"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35CFB9F-2A93-44FC-A683-03F1E4938D2B}" type="doc">
      <dgm:prSet loTypeId="urn:microsoft.com/office/officeart/2005/8/layout/orgChart1" loCatId="hierarchy" qsTypeId="urn:microsoft.com/office/officeart/2005/8/quickstyle/simple1" qsCatId="simple" csTypeId="urn:microsoft.com/office/officeart/2005/8/colors/accent6_2" csCatId="accent6" phldr="1"/>
      <dgm:spPr/>
      <dgm:t>
        <a:bodyPr/>
        <a:lstStyle/>
        <a:p>
          <a:endParaRPr lang="en-US"/>
        </a:p>
      </dgm:t>
    </dgm:pt>
    <dgm:pt modelId="{47D81B82-C8CB-45DF-89B8-D396E4DA874C}">
      <dgm:prSet phldrT="[Text]" custT="1"/>
      <dgm:spPr>
        <a:solidFill>
          <a:srgbClr val="FF99FF"/>
        </a:solidFill>
      </dgm:spPr>
      <dgm:t>
        <a:bodyPr/>
        <a:lstStyle/>
        <a:p>
          <a:pPr>
            <a:spcAft>
              <a:spcPts val="0"/>
            </a:spcAft>
          </a:pPr>
          <a:endParaRPr lang="en-GB" sz="2000" b="1" dirty="0">
            <a:solidFill>
              <a:schemeClr val="tx1"/>
            </a:solidFill>
            <a:latin typeface="Alexandria"/>
          </a:endParaRPr>
        </a:p>
        <a:p>
          <a:pPr>
            <a:spcAft>
              <a:spcPts val="0"/>
            </a:spcAft>
          </a:pPr>
          <a:r>
            <a:rPr lang="en-GB" sz="2000" b="1" dirty="0">
              <a:solidFill>
                <a:schemeClr val="tx1"/>
              </a:solidFill>
              <a:latin typeface="Alexandria"/>
            </a:rPr>
            <a:t>1.Reasonableness of Value
</a:t>
          </a:r>
          <a:endParaRPr lang="en-US" sz="2000" b="1" dirty="0">
            <a:solidFill>
              <a:schemeClr val="tx1"/>
            </a:solidFill>
            <a:latin typeface="Alexandria"/>
          </a:endParaRPr>
        </a:p>
      </dgm:t>
    </dgm:pt>
    <dgm:pt modelId="{8BC2ED8C-7E86-4BFB-973D-4CB4425E9722}" type="parTrans" cxnId="{54B2B3CD-993C-4CC8-BC20-7E7C25F4EF9E}">
      <dgm:prSet/>
      <dgm:spPr/>
      <dgm:t>
        <a:bodyPr/>
        <a:lstStyle/>
        <a:p>
          <a:endParaRPr lang="en-US"/>
        </a:p>
      </dgm:t>
    </dgm:pt>
    <dgm:pt modelId="{3F7C76EB-9CDA-446C-AAC8-A92595D0210F}" type="sibTrans" cxnId="{54B2B3CD-993C-4CC8-BC20-7E7C25F4EF9E}">
      <dgm:prSet/>
      <dgm:spPr/>
      <dgm:t>
        <a:bodyPr/>
        <a:lstStyle/>
        <a:p>
          <a:endParaRPr lang="en-US"/>
        </a:p>
      </dgm:t>
    </dgm:pt>
    <dgm:pt modelId="{E42F95AB-2265-4D7C-9018-8263A1E8B6B4}">
      <dgm:prSet phldrT="[Text]" custT="1"/>
      <dgm:spPr>
        <a:solidFill>
          <a:srgbClr val="FFFF66"/>
        </a:solidFill>
        <a:ln>
          <a:solidFill>
            <a:srgbClr val="00B0F0"/>
          </a:solidFill>
        </a:ln>
      </dgm:spPr>
      <dgm:t>
        <a:bodyPr/>
        <a:lstStyle/>
        <a:p>
          <a:pPr>
            <a:spcAft>
              <a:spcPts val="0"/>
            </a:spcAft>
          </a:pPr>
          <a:r>
            <a:rPr lang="en-GB" sz="2000" b="1" dirty="0">
              <a:solidFill>
                <a:schemeClr val="tx1"/>
              </a:solidFill>
              <a:latin typeface="Alexandria"/>
            </a:rPr>
            <a:t>2. Data Quality</a:t>
          </a:r>
          <a:endParaRPr lang="en-US" sz="2000" b="1" dirty="0">
            <a:solidFill>
              <a:schemeClr val="tx1"/>
            </a:solidFill>
            <a:latin typeface="Alexandria"/>
          </a:endParaRPr>
        </a:p>
      </dgm:t>
    </dgm:pt>
    <dgm:pt modelId="{C3D9CB3A-22EE-4699-A4B3-9B4668825BC6}" type="parTrans" cxnId="{8192B7FF-6C41-4A93-A7FC-7A9314897F4F}">
      <dgm:prSet/>
      <dgm:spPr/>
      <dgm:t>
        <a:bodyPr/>
        <a:lstStyle/>
        <a:p>
          <a:endParaRPr lang="en-US"/>
        </a:p>
      </dgm:t>
    </dgm:pt>
    <dgm:pt modelId="{44A490FD-967A-419A-8B46-398891A0A335}" type="sibTrans" cxnId="{8192B7FF-6C41-4A93-A7FC-7A9314897F4F}">
      <dgm:prSet/>
      <dgm:spPr/>
      <dgm:t>
        <a:bodyPr/>
        <a:lstStyle/>
        <a:p>
          <a:endParaRPr lang="en-US"/>
        </a:p>
      </dgm:t>
    </dgm:pt>
    <dgm:pt modelId="{03A6B4A1-9708-4DC4-B99A-F802948CA9A7}">
      <dgm:prSet phldrT="[Text]" custT="1"/>
      <dgm:spPr>
        <a:solidFill>
          <a:srgbClr val="FF9900"/>
        </a:solidFill>
      </dgm:spPr>
      <dgm:t>
        <a:bodyPr/>
        <a:lstStyle/>
        <a:p>
          <a:r>
            <a:rPr lang="en-GB" sz="2000" b="1" i="0" dirty="0">
              <a:solidFill>
                <a:schemeClr val="tx1"/>
              </a:solidFill>
              <a:latin typeface="Alexandria"/>
            </a:rPr>
            <a:t>3. Assumptions</a:t>
          </a:r>
          <a:endParaRPr lang="en-US" sz="2000" b="1" dirty="0">
            <a:solidFill>
              <a:schemeClr val="tx1"/>
            </a:solidFill>
            <a:latin typeface="Alexandria"/>
          </a:endParaRPr>
        </a:p>
      </dgm:t>
    </dgm:pt>
    <dgm:pt modelId="{410A4D59-D838-42D2-9A1A-28F8FD9CE27A}" type="parTrans" cxnId="{2C33FCB5-BB21-4004-A5CF-7D9720474D22}">
      <dgm:prSet/>
      <dgm:spPr/>
      <dgm:t>
        <a:bodyPr/>
        <a:lstStyle/>
        <a:p>
          <a:endParaRPr lang="en-US"/>
        </a:p>
      </dgm:t>
    </dgm:pt>
    <dgm:pt modelId="{04957F26-F073-4215-9DCA-5FD14CABFDC0}" type="sibTrans" cxnId="{2C33FCB5-BB21-4004-A5CF-7D9720474D22}">
      <dgm:prSet/>
      <dgm:spPr/>
      <dgm:t>
        <a:bodyPr/>
        <a:lstStyle/>
        <a:p>
          <a:endParaRPr lang="en-US"/>
        </a:p>
      </dgm:t>
    </dgm:pt>
    <dgm:pt modelId="{F0BDE8FF-C464-4407-9C0D-67DD799182F9}">
      <dgm:prSet phldrT="[Text]" custT="1"/>
      <dgm:spPr>
        <a:solidFill>
          <a:schemeClr val="bg2">
            <a:lumMod val="90000"/>
          </a:schemeClr>
        </a:solidFill>
      </dgm:spPr>
      <dgm:t>
        <a:bodyPr/>
        <a:lstStyle/>
        <a:p>
          <a:r>
            <a:rPr kumimoji="0" lang="en-GB" sz="2250" b="1" i="0" u="none" strike="noStrike" cap="none" spc="0" normalizeH="0" baseline="0" noProof="0" dirty="0">
              <a:ln>
                <a:noFill/>
              </a:ln>
              <a:solidFill>
                <a:prstClr val="black"/>
              </a:solidFill>
              <a:effectLst/>
              <a:uLnTx/>
              <a:uFillTx/>
              <a:latin typeface="Alexandria"/>
              <a:ea typeface="+mn-ea"/>
              <a:cs typeface="+mn-cs"/>
            </a:rPr>
            <a:t>📋 Final Check Checklist</a:t>
          </a:r>
          <a:endParaRPr kumimoji="0" lang="en-US" sz="2250" b="1" i="0" u="none" strike="noStrike" cap="none" spc="0" normalizeH="0" baseline="0" noProof="0" dirty="0">
            <a:ln>
              <a:noFill/>
            </a:ln>
            <a:solidFill>
              <a:prstClr val="black"/>
            </a:solidFill>
            <a:effectLst/>
            <a:uLnTx/>
            <a:uFillTx/>
            <a:latin typeface="Alexandria"/>
            <a:ea typeface="+mn-ea"/>
            <a:cs typeface="+mn-cs"/>
          </a:endParaRPr>
        </a:p>
      </dgm:t>
    </dgm:pt>
    <dgm:pt modelId="{B79A2208-D60A-480D-985E-58372044B721}" type="sibTrans" cxnId="{5E74A5D1-85B4-42A6-856C-B356F1DE0705}">
      <dgm:prSet/>
      <dgm:spPr/>
      <dgm:t>
        <a:bodyPr/>
        <a:lstStyle/>
        <a:p>
          <a:endParaRPr lang="en-US"/>
        </a:p>
      </dgm:t>
    </dgm:pt>
    <dgm:pt modelId="{EB2029D5-0464-40D7-9161-1C3C908F1E04}" type="parTrans" cxnId="{5E74A5D1-85B4-42A6-856C-B356F1DE0705}">
      <dgm:prSet/>
      <dgm:spPr/>
      <dgm:t>
        <a:bodyPr/>
        <a:lstStyle/>
        <a:p>
          <a:endParaRPr lang="en-US"/>
        </a:p>
      </dgm:t>
    </dgm:pt>
    <dgm:pt modelId="{92319803-E9C7-42A8-81FB-2ABEEB66F848}">
      <dgm:prSet custT="1"/>
      <dgm:spPr>
        <a:solidFill>
          <a:srgbClr val="FF3399"/>
        </a:solidFill>
      </dgm:spPr>
      <dgm:t>
        <a:bodyPr/>
        <a:lstStyle/>
        <a:p>
          <a:endParaRPr lang="en-GB" sz="2000" b="1" dirty="0">
            <a:solidFill>
              <a:schemeClr val="tx1"/>
            </a:solidFill>
            <a:latin typeface="Alexandria"/>
          </a:endParaRPr>
        </a:p>
        <a:p>
          <a:r>
            <a:rPr lang="en-GB" sz="2000" b="1" dirty="0">
              <a:solidFill>
                <a:schemeClr val="tx1"/>
              </a:solidFill>
              <a:latin typeface="Alexandria"/>
            </a:rPr>
            <a:t>4. Consistency
</a:t>
          </a:r>
          <a:endParaRPr lang="en-US" sz="2000" b="1" dirty="0">
            <a:solidFill>
              <a:schemeClr val="tx1"/>
            </a:solidFill>
            <a:latin typeface="Alexandria"/>
          </a:endParaRPr>
        </a:p>
      </dgm:t>
    </dgm:pt>
    <dgm:pt modelId="{DBCB2359-38B8-4F7E-ABF8-F6A0924197C0}" type="parTrans" cxnId="{73390896-EF2E-4040-88A9-15A3DD616489}">
      <dgm:prSet/>
      <dgm:spPr/>
      <dgm:t>
        <a:bodyPr/>
        <a:lstStyle/>
        <a:p>
          <a:endParaRPr lang="en-US"/>
        </a:p>
      </dgm:t>
    </dgm:pt>
    <dgm:pt modelId="{353BCEF6-8E17-4A20-8B71-BA722AB31271}" type="sibTrans" cxnId="{73390896-EF2E-4040-88A9-15A3DD616489}">
      <dgm:prSet/>
      <dgm:spPr/>
      <dgm:t>
        <a:bodyPr/>
        <a:lstStyle/>
        <a:p>
          <a:endParaRPr lang="en-US"/>
        </a:p>
      </dgm:t>
    </dgm:pt>
    <dgm:pt modelId="{E857DF81-D697-4F47-A5C3-2CDA76E06F7F}">
      <dgm:prSet custT="1"/>
      <dgm:spPr>
        <a:solidFill>
          <a:srgbClr val="00B0F0"/>
        </a:solidFill>
      </dgm:spPr>
      <dgm:t>
        <a:bodyPr/>
        <a:lstStyle/>
        <a:p>
          <a:endParaRPr lang="en-GB" sz="2000" b="1" kern="1200" dirty="0">
            <a:solidFill>
              <a:prstClr val="black"/>
            </a:solidFill>
            <a:latin typeface="Alexandria"/>
            <a:ea typeface="+mn-ea"/>
            <a:cs typeface="+mn-cs"/>
          </a:endParaRPr>
        </a:p>
        <a:p>
          <a:r>
            <a:rPr lang="en-GB" sz="2000" b="1" kern="1200" dirty="0">
              <a:solidFill>
                <a:prstClr val="black"/>
              </a:solidFill>
              <a:latin typeface="Alexandria"/>
              <a:ea typeface="+mn-ea"/>
              <a:cs typeface="+mn-cs"/>
            </a:rPr>
            <a:t>5. ESG and Sustainability</a:t>
          </a:r>
          <a:br>
            <a:rPr lang="en-GB" sz="2000" kern="1200" dirty="0">
              <a:latin typeface="Alexandria"/>
            </a:rPr>
          </a:br>
          <a:endParaRPr lang="en-GB" sz="2000" kern="1200" dirty="0">
            <a:latin typeface="Alexandria"/>
          </a:endParaRPr>
        </a:p>
      </dgm:t>
    </dgm:pt>
    <dgm:pt modelId="{599F9BA5-A330-4F74-B818-07C847796FA8}" type="parTrans" cxnId="{C35A4DAD-2572-4793-84C0-504BE8E1CD1A}">
      <dgm:prSet/>
      <dgm:spPr/>
      <dgm:t>
        <a:bodyPr/>
        <a:lstStyle/>
        <a:p>
          <a:endParaRPr lang="en-GB"/>
        </a:p>
      </dgm:t>
    </dgm:pt>
    <dgm:pt modelId="{3073AA0D-624A-47A9-87E0-1889B8797EAC}" type="sibTrans" cxnId="{C35A4DAD-2572-4793-84C0-504BE8E1CD1A}">
      <dgm:prSet/>
      <dgm:spPr/>
      <dgm:t>
        <a:bodyPr/>
        <a:lstStyle/>
        <a:p>
          <a:endParaRPr lang="en-GB"/>
        </a:p>
      </dgm:t>
    </dgm:pt>
    <dgm:pt modelId="{5ECF7342-9B95-4D4D-9081-B0DE74E58D08}">
      <dgm:prSet custT="1"/>
      <dgm:spPr/>
      <dgm:t>
        <a:bodyPr/>
        <a:lstStyle/>
        <a:p>
          <a:endParaRPr lang="en-GB" sz="2000" b="1" dirty="0">
            <a:solidFill>
              <a:schemeClr val="tx1"/>
            </a:solidFill>
            <a:latin typeface="Alexandria"/>
          </a:endParaRPr>
        </a:p>
        <a:p>
          <a:r>
            <a:rPr lang="en-GB" sz="2000" b="1" dirty="0">
              <a:solidFill>
                <a:schemeClr val="tx1"/>
              </a:solidFill>
              <a:latin typeface="Alexandria"/>
            </a:rPr>
            <a:t>6. Disclosures</a:t>
          </a:r>
          <a:br>
            <a:rPr lang="en-GB" sz="2000" dirty="0">
              <a:solidFill>
                <a:schemeClr val="tx1"/>
              </a:solidFill>
              <a:latin typeface="Alexandria"/>
            </a:rPr>
          </a:br>
          <a:endParaRPr lang="en-GB" sz="2000" dirty="0">
            <a:solidFill>
              <a:schemeClr val="tx1"/>
            </a:solidFill>
            <a:latin typeface="Alexandria"/>
          </a:endParaRPr>
        </a:p>
      </dgm:t>
    </dgm:pt>
    <dgm:pt modelId="{2710880A-3480-485C-95CD-24D569D39AD0}" type="parTrans" cxnId="{2056AAE9-3188-4DD7-9A32-29E6A7C92DA9}">
      <dgm:prSet/>
      <dgm:spPr/>
      <dgm:t>
        <a:bodyPr/>
        <a:lstStyle/>
        <a:p>
          <a:endParaRPr lang="en-GB"/>
        </a:p>
      </dgm:t>
    </dgm:pt>
    <dgm:pt modelId="{F82C67BD-96A3-4BC5-A772-9B35C13E29C8}" type="sibTrans" cxnId="{2056AAE9-3188-4DD7-9A32-29E6A7C92DA9}">
      <dgm:prSet/>
      <dgm:spPr/>
      <dgm:t>
        <a:bodyPr/>
        <a:lstStyle/>
        <a:p>
          <a:endParaRPr lang="en-GB"/>
        </a:p>
      </dgm:t>
    </dgm:pt>
    <dgm:pt modelId="{3D27FFDE-CF88-4914-B720-D4472395A3A1}" type="pres">
      <dgm:prSet presAssocID="{D35CFB9F-2A93-44FC-A683-03F1E4938D2B}" presName="hierChild1" presStyleCnt="0">
        <dgm:presLayoutVars>
          <dgm:orgChart val="1"/>
          <dgm:chPref val="1"/>
          <dgm:dir/>
          <dgm:animOne val="branch"/>
          <dgm:animLvl val="lvl"/>
          <dgm:resizeHandles/>
        </dgm:presLayoutVars>
      </dgm:prSet>
      <dgm:spPr/>
    </dgm:pt>
    <dgm:pt modelId="{4262EEB0-A7D1-4A3B-B82D-4508FBDF559B}" type="pres">
      <dgm:prSet presAssocID="{F0BDE8FF-C464-4407-9C0D-67DD799182F9}" presName="hierRoot1" presStyleCnt="0">
        <dgm:presLayoutVars>
          <dgm:hierBranch val="init"/>
        </dgm:presLayoutVars>
      </dgm:prSet>
      <dgm:spPr/>
    </dgm:pt>
    <dgm:pt modelId="{4E0F7B19-7894-4676-9617-1B82D6E52B82}" type="pres">
      <dgm:prSet presAssocID="{F0BDE8FF-C464-4407-9C0D-67DD799182F9}" presName="rootComposite1" presStyleCnt="0"/>
      <dgm:spPr/>
    </dgm:pt>
    <dgm:pt modelId="{10F302F2-1B36-44A6-9673-49B86B5B32A9}" type="pres">
      <dgm:prSet presAssocID="{F0BDE8FF-C464-4407-9C0D-67DD799182F9}" presName="rootText1" presStyleLbl="node0" presStyleIdx="0" presStyleCnt="1" custScaleX="256363" custScaleY="80548" custLinFactNeighborX="-55" custLinFactNeighborY="-28959">
        <dgm:presLayoutVars>
          <dgm:chPref val="3"/>
        </dgm:presLayoutVars>
      </dgm:prSet>
      <dgm:spPr/>
    </dgm:pt>
    <dgm:pt modelId="{0523BA43-30B0-48FD-8C8B-4D2C59045EFE}" type="pres">
      <dgm:prSet presAssocID="{F0BDE8FF-C464-4407-9C0D-67DD799182F9}" presName="rootConnector1" presStyleLbl="node1" presStyleIdx="0" presStyleCnt="0"/>
      <dgm:spPr/>
    </dgm:pt>
    <dgm:pt modelId="{938522C4-AD99-4552-AFA7-BDA73FEA72D4}" type="pres">
      <dgm:prSet presAssocID="{F0BDE8FF-C464-4407-9C0D-67DD799182F9}" presName="hierChild2" presStyleCnt="0"/>
      <dgm:spPr/>
    </dgm:pt>
    <dgm:pt modelId="{204C9901-B5BA-44E7-A5F2-6E1A94EE6B45}" type="pres">
      <dgm:prSet presAssocID="{8BC2ED8C-7E86-4BFB-973D-4CB4425E9722}" presName="Name37" presStyleLbl="parChTrans1D2" presStyleIdx="0" presStyleCnt="6"/>
      <dgm:spPr/>
    </dgm:pt>
    <dgm:pt modelId="{E4C5E52A-322C-4028-91F3-EA3855075F98}" type="pres">
      <dgm:prSet presAssocID="{47D81B82-C8CB-45DF-89B8-D396E4DA874C}" presName="hierRoot2" presStyleCnt="0">
        <dgm:presLayoutVars>
          <dgm:hierBranch val="init"/>
        </dgm:presLayoutVars>
      </dgm:prSet>
      <dgm:spPr/>
    </dgm:pt>
    <dgm:pt modelId="{D6F2B9BC-707E-4F14-A90F-3BD38E9A5E3A}" type="pres">
      <dgm:prSet presAssocID="{47D81B82-C8CB-45DF-89B8-D396E4DA874C}" presName="rootComposite" presStyleCnt="0"/>
      <dgm:spPr/>
    </dgm:pt>
    <dgm:pt modelId="{97694678-A37C-46CC-A8CA-783C42A8AE40}" type="pres">
      <dgm:prSet presAssocID="{47D81B82-C8CB-45DF-89B8-D396E4DA874C}" presName="rootText" presStyleLbl="node2" presStyleIdx="0" presStyleCnt="6" custScaleX="141239" custScaleY="116821" custLinFactNeighborX="-50" custLinFactNeighborY="39766">
        <dgm:presLayoutVars>
          <dgm:chPref val="3"/>
        </dgm:presLayoutVars>
      </dgm:prSet>
      <dgm:spPr/>
    </dgm:pt>
    <dgm:pt modelId="{11789827-FE15-4D14-A60A-A4E30D96CBF7}" type="pres">
      <dgm:prSet presAssocID="{47D81B82-C8CB-45DF-89B8-D396E4DA874C}" presName="rootConnector" presStyleLbl="node2" presStyleIdx="0" presStyleCnt="6"/>
      <dgm:spPr/>
    </dgm:pt>
    <dgm:pt modelId="{D9F16875-2AAB-478E-B884-768DAC74E840}" type="pres">
      <dgm:prSet presAssocID="{47D81B82-C8CB-45DF-89B8-D396E4DA874C}" presName="hierChild4" presStyleCnt="0"/>
      <dgm:spPr/>
    </dgm:pt>
    <dgm:pt modelId="{649A3590-4302-4B23-AD67-A2ABC118DC55}" type="pres">
      <dgm:prSet presAssocID="{47D81B82-C8CB-45DF-89B8-D396E4DA874C}" presName="hierChild5" presStyleCnt="0"/>
      <dgm:spPr/>
    </dgm:pt>
    <dgm:pt modelId="{82AB8946-F30F-4D86-89FA-2340C7DB56B7}" type="pres">
      <dgm:prSet presAssocID="{C3D9CB3A-22EE-4699-A4B3-9B4668825BC6}" presName="Name37" presStyleLbl="parChTrans1D2" presStyleIdx="1" presStyleCnt="6"/>
      <dgm:spPr/>
    </dgm:pt>
    <dgm:pt modelId="{373E8C4C-D5C5-43E9-8887-7E570D28B4FF}" type="pres">
      <dgm:prSet presAssocID="{E42F95AB-2265-4D7C-9018-8263A1E8B6B4}" presName="hierRoot2" presStyleCnt="0">
        <dgm:presLayoutVars>
          <dgm:hierBranch val="init"/>
        </dgm:presLayoutVars>
      </dgm:prSet>
      <dgm:spPr/>
    </dgm:pt>
    <dgm:pt modelId="{C89FF354-6B9D-49D8-BE7E-9687E057932C}" type="pres">
      <dgm:prSet presAssocID="{E42F95AB-2265-4D7C-9018-8263A1E8B6B4}" presName="rootComposite" presStyleCnt="0"/>
      <dgm:spPr/>
    </dgm:pt>
    <dgm:pt modelId="{9564A198-A897-487B-9FC3-7E19F171EFC8}" type="pres">
      <dgm:prSet presAssocID="{E42F95AB-2265-4D7C-9018-8263A1E8B6B4}" presName="rootText" presStyleLbl="node2" presStyleIdx="1" presStyleCnt="6" custScaleX="120882" custScaleY="117627" custLinFactNeighborX="-671" custLinFactNeighborY="39766">
        <dgm:presLayoutVars>
          <dgm:chPref val="3"/>
        </dgm:presLayoutVars>
      </dgm:prSet>
      <dgm:spPr/>
    </dgm:pt>
    <dgm:pt modelId="{E60E1E5B-C601-4BFC-9CD5-9B7F4B0F44AE}" type="pres">
      <dgm:prSet presAssocID="{E42F95AB-2265-4D7C-9018-8263A1E8B6B4}" presName="rootConnector" presStyleLbl="node2" presStyleIdx="1" presStyleCnt="6"/>
      <dgm:spPr/>
    </dgm:pt>
    <dgm:pt modelId="{5C1EC25C-CDAD-4831-B8FA-B637901DE827}" type="pres">
      <dgm:prSet presAssocID="{E42F95AB-2265-4D7C-9018-8263A1E8B6B4}" presName="hierChild4" presStyleCnt="0"/>
      <dgm:spPr/>
    </dgm:pt>
    <dgm:pt modelId="{F76FBC89-16DE-479C-873C-48D46EF98FE0}" type="pres">
      <dgm:prSet presAssocID="{E42F95AB-2265-4D7C-9018-8263A1E8B6B4}" presName="hierChild5" presStyleCnt="0"/>
      <dgm:spPr/>
    </dgm:pt>
    <dgm:pt modelId="{3BD1A2A0-3C4E-468C-A94E-F8ABF69CA440}" type="pres">
      <dgm:prSet presAssocID="{410A4D59-D838-42D2-9A1A-28F8FD9CE27A}" presName="Name37" presStyleLbl="parChTrans1D2" presStyleIdx="2" presStyleCnt="6"/>
      <dgm:spPr/>
    </dgm:pt>
    <dgm:pt modelId="{ECAE72A0-F9FB-401D-A6F8-120FE8693997}" type="pres">
      <dgm:prSet presAssocID="{03A6B4A1-9708-4DC4-B99A-F802948CA9A7}" presName="hierRoot2" presStyleCnt="0">
        <dgm:presLayoutVars>
          <dgm:hierBranch val="init"/>
        </dgm:presLayoutVars>
      </dgm:prSet>
      <dgm:spPr/>
    </dgm:pt>
    <dgm:pt modelId="{FE6677C7-F97E-4BA5-88B8-E59D7C474596}" type="pres">
      <dgm:prSet presAssocID="{03A6B4A1-9708-4DC4-B99A-F802948CA9A7}" presName="rootComposite" presStyleCnt="0"/>
      <dgm:spPr/>
    </dgm:pt>
    <dgm:pt modelId="{29DF606C-C783-4F55-8476-F1AFA9D54F74}" type="pres">
      <dgm:prSet presAssocID="{03A6B4A1-9708-4DC4-B99A-F802948CA9A7}" presName="rootText" presStyleLbl="node2" presStyleIdx="2" presStyleCnt="6" custScaleX="120882" custScaleY="111513" custLinFactNeighborX="-269" custLinFactNeighborY="39348">
        <dgm:presLayoutVars>
          <dgm:chPref val="3"/>
        </dgm:presLayoutVars>
      </dgm:prSet>
      <dgm:spPr/>
    </dgm:pt>
    <dgm:pt modelId="{7AF40933-DD90-4119-9A4D-69FFDA3A868F}" type="pres">
      <dgm:prSet presAssocID="{03A6B4A1-9708-4DC4-B99A-F802948CA9A7}" presName="rootConnector" presStyleLbl="node2" presStyleIdx="2" presStyleCnt="6"/>
      <dgm:spPr/>
    </dgm:pt>
    <dgm:pt modelId="{E8961244-A44C-4202-94DC-FFEC5FA96778}" type="pres">
      <dgm:prSet presAssocID="{03A6B4A1-9708-4DC4-B99A-F802948CA9A7}" presName="hierChild4" presStyleCnt="0"/>
      <dgm:spPr/>
    </dgm:pt>
    <dgm:pt modelId="{F5E7F20D-0B09-4231-941C-8109FC8E04A8}" type="pres">
      <dgm:prSet presAssocID="{03A6B4A1-9708-4DC4-B99A-F802948CA9A7}" presName="hierChild5" presStyleCnt="0"/>
      <dgm:spPr/>
    </dgm:pt>
    <dgm:pt modelId="{7ECB223F-BD13-4E83-958E-34B523E8AEFF}" type="pres">
      <dgm:prSet presAssocID="{DBCB2359-38B8-4F7E-ABF8-F6A0924197C0}" presName="Name37" presStyleLbl="parChTrans1D2" presStyleIdx="3" presStyleCnt="6"/>
      <dgm:spPr/>
    </dgm:pt>
    <dgm:pt modelId="{4BC2AEDD-FF82-4B7E-9102-64668BB1E88B}" type="pres">
      <dgm:prSet presAssocID="{92319803-E9C7-42A8-81FB-2ABEEB66F848}" presName="hierRoot2" presStyleCnt="0">
        <dgm:presLayoutVars>
          <dgm:hierBranch val="init"/>
        </dgm:presLayoutVars>
      </dgm:prSet>
      <dgm:spPr/>
    </dgm:pt>
    <dgm:pt modelId="{9329115B-C50B-4B8F-926A-1D3BE6CD437F}" type="pres">
      <dgm:prSet presAssocID="{92319803-E9C7-42A8-81FB-2ABEEB66F848}" presName="rootComposite" presStyleCnt="0"/>
      <dgm:spPr/>
    </dgm:pt>
    <dgm:pt modelId="{9B91B344-3935-406E-A505-2C5B162B2C81}" type="pres">
      <dgm:prSet presAssocID="{92319803-E9C7-42A8-81FB-2ABEEB66F848}" presName="rootText" presStyleLbl="node2" presStyleIdx="3" presStyleCnt="6" custScaleX="120882" custScaleY="97514" custLinFactNeighborY="39468">
        <dgm:presLayoutVars>
          <dgm:chPref val="3"/>
        </dgm:presLayoutVars>
      </dgm:prSet>
      <dgm:spPr/>
    </dgm:pt>
    <dgm:pt modelId="{3E20C525-2EF9-4181-BE36-46B15EDE0F83}" type="pres">
      <dgm:prSet presAssocID="{92319803-E9C7-42A8-81FB-2ABEEB66F848}" presName="rootConnector" presStyleLbl="node2" presStyleIdx="3" presStyleCnt="6"/>
      <dgm:spPr/>
    </dgm:pt>
    <dgm:pt modelId="{FDB6E4FA-EE00-4CEA-B980-357DC71F7D40}" type="pres">
      <dgm:prSet presAssocID="{92319803-E9C7-42A8-81FB-2ABEEB66F848}" presName="hierChild4" presStyleCnt="0"/>
      <dgm:spPr/>
    </dgm:pt>
    <dgm:pt modelId="{F49A479C-0489-4108-849F-D7073C11E5FD}" type="pres">
      <dgm:prSet presAssocID="{92319803-E9C7-42A8-81FB-2ABEEB66F848}" presName="hierChild5" presStyleCnt="0"/>
      <dgm:spPr/>
    </dgm:pt>
    <dgm:pt modelId="{2A7A9F9D-56AA-415B-8ADB-2387B1D0B3ED}" type="pres">
      <dgm:prSet presAssocID="{599F9BA5-A330-4F74-B818-07C847796FA8}" presName="Name37" presStyleLbl="parChTrans1D2" presStyleIdx="4" presStyleCnt="6"/>
      <dgm:spPr/>
    </dgm:pt>
    <dgm:pt modelId="{088489BF-E74B-4130-8D26-888354AD475F}" type="pres">
      <dgm:prSet presAssocID="{E857DF81-D697-4F47-A5C3-2CDA76E06F7F}" presName="hierRoot2" presStyleCnt="0">
        <dgm:presLayoutVars>
          <dgm:hierBranch val="init"/>
        </dgm:presLayoutVars>
      </dgm:prSet>
      <dgm:spPr/>
    </dgm:pt>
    <dgm:pt modelId="{7FC5DE02-5988-4664-A9EA-FB2099BBF329}" type="pres">
      <dgm:prSet presAssocID="{E857DF81-D697-4F47-A5C3-2CDA76E06F7F}" presName="rootComposite" presStyleCnt="0"/>
      <dgm:spPr/>
    </dgm:pt>
    <dgm:pt modelId="{725332F0-C573-435A-8969-2E3093D995E4}" type="pres">
      <dgm:prSet presAssocID="{E857DF81-D697-4F47-A5C3-2CDA76E06F7F}" presName="rootText" presStyleLbl="node2" presStyleIdx="4" presStyleCnt="6" custScaleY="92274" custLinFactNeighborX="-1656" custLinFactNeighborY="40901">
        <dgm:presLayoutVars>
          <dgm:chPref val="3"/>
        </dgm:presLayoutVars>
      </dgm:prSet>
      <dgm:spPr/>
    </dgm:pt>
    <dgm:pt modelId="{B34B6A2D-9636-44A6-9FA2-7514CE3EE683}" type="pres">
      <dgm:prSet presAssocID="{E857DF81-D697-4F47-A5C3-2CDA76E06F7F}" presName="rootConnector" presStyleLbl="node2" presStyleIdx="4" presStyleCnt="6"/>
      <dgm:spPr/>
    </dgm:pt>
    <dgm:pt modelId="{6C2C2E76-D5D1-4132-A770-7CF25270F9C2}" type="pres">
      <dgm:prSet presAssocID="{E857DF81-D697-4F47-A5C3-2CDA76E06F7F}" presName="hierChild4" presStyleCnt="0"/>
      <dgm:spPr/>
    </dgm:pt>
    <dgm:pt modelId="{8F09B519-62D1-4CFD-B396-85394D4B77E9}" type="pres">
      <dgm:prSet presAssocID="{E857DF81-D697-4F47-A5C3-2CDA76E06F7F}" presName="hierChild5" presStyleCnt="0"/>
      <dgm:spPr/>
    </dgm:pt>
    <dgm:pt modelId="{17370221-C63E-4C19-A984-FC332A47353B}" type="pres">
      <dgm:prSet presAssocID="{2710880A-3480-485C-95CD-24D569D39AD0}" presName="Name37" presStyleLbl="parChTrans1D2" presStyleIdx="5" presStyleCnt="6"/>
      <dgm:spPr/>
    </dgm:pt>
    <dgm:pt modelId="{866745D0-6203-4BCC-AB8F-E7175A371A92}" type="pres">
      <dgm:prSet presAssocID="{5ECF7342-9B95-4D4D-9081-B0DE74E58D08}" presName="hierRoot2" presStyleCnt="0">
        <dgm:presLayoutVars>
          <dgm:hierBranch val="init"/>
        </dgm:presLayoutVars>
      </dgm:prSet>
      <dgm:spPr/>
    </dgm:pt>
    <dgm:pt modelId="{B0597996-4F62-4B24-9AEB-85E618DF61AC}" type="pres">
      <dgm:prSet presAssocID="{5ECF7342-9B95-4D4D-9081-B0DE74E58D08}" presName="rootComposite" presStyleCnt="0"/>
      <dgm:spPr/>
    </dgm:pt>
    <dgm:pt modelId="{ED0D902D-3513-41AF-8730-CED734F1D2D5}" type="pres">
      <dgm:prSet presAssocID="{5ECF7342-9B95-4D4D-9081-B0DE74E58D08}" presName="rootText" presStyleLbl="node2" presStyleIdx="5" presStyleCnt="6" custScaleY="91380" custLinFactNeighborX="101" custLinFactNeighborY="38830">
        <dgm:presLayoutVars>
          <dgm:chPref val="3"/>
        </dgm:presLayoutVars>
      </dgm:prSet>
      <dgm:spPr/>
    </dgm:pt>
    <dgm:pt modelId="{08EAC286-515A-40B4-9040-BAA6E355BCB7}" type="pres">
      <dgm:prSet presAssocID="{5ECF7342-9B95-4D4D-9081-B0DE74E58D08}" presName="rootConnector" presStyleLbl="node2" presStyleIdx="5" presStyleCnt="6"/>
      <dgm:spPr/>
    </dgm:pt>
    <dgm:pt modelId="{E490F2C1-A72B-424B-BEA0-C7156373554B}" type="pres">
      <dgm:prSet presAssocID="{5ECF7342-9B95-4D4D-9081-B0DE74E58D08}" presName="hierChild4" presStyleCnt="0"/>
      <dgm:spPr/>
    </dgm:pt>
    <dgm:pt modelId="{648A0ADD-179F-474F-90B1-F76D0D82867D}" type="pres">
      <dgm:prSet presAssocID="{5ECF7342-9B95-4D4D-9081-B0DE74E58D08}" presName="hierChild5" presStyleCnt="0"/>
      <dgm:spPr/>
    </dgm:pt>
    <dgm:pt modelId="{7A49EA95-1C12-4BA4-A500-4DDC65D563CA}" type="pres">
      <dgm:prSet presAssocID="{F0BDE8FF-C464-4407-9C0D-67DD799182F9}" presName="hierChild3" presStyleCnt="0"/>
      <dgm:spPr/>
    </dgm:pt>
  </dgm:ptLst>
  <dgm:cxnLst>
    <dgm:cxn modelId="{7B4F3208-6CA9-489C-BD6B-5714117618D1}" type="presOf" srcId="{E42F95AB-2265-4D7C-9018-8263A1E8B6B4}" destId="{E60E1E5B-C601-4BFC-9CD5-9B7F4B0F44AE}" srcOrd="1" destOrd="0" presId="urn:microsoft.com/office/officeart/2005/8/layout/orgChart1"/>
    <dgm:cxn modelId="{0A00CD0C-C281-44E0-871D-47EFD2D8047A}" type="presOf" srcId="{8BC2ED8C-7E86-4BFB-973D-4CB4425E9722}" destId="{204C9901-B5BA-44E7-A5F2-6E1A94EE6B45}" srcOrd="0" destOrd="0" presId="urn:microsoft.com/office/officeart/2005/8/layout/orgChart1"/>
    <dgm:cxn modelId="{A5BAF227-6ECF-47EF-9895-FD4016735BF2}" type="presOf" srcId="{DBCB2359-38B8-4F7E-ABF8-F6A0924197C0}" destId="{7ECB223F-BD13-4E83-958E-34B523E8AEFF}" srcOrd="0" destOrd="0" presId="urn:microsoft.com/office/officeart/2005/8/layout/orgChart1"/>
    <dgm:cxn modelId="{B96FC728-EEBE-4AE9-9A9C-ABA34D920BB0}" type="presOf" srcId="{47D81B82-C8CB-45DF-89B8-D396E4DA874C}" destId="{97694678-A37C-46CC-A8CA-783C42A8AE40}" srcOrd="0" destOrd="0" presId="urn:microsoft.com/office/officeart/2005/8/layout/orgChart1"/>
    <dgm:cxn modelId="{E7865B2A-00F4-4C12-A928-878B3728F99D}" type="presOf" srcId="{5ECF7342-9B95-4D4D-9081-B0DE74E58D08}" destId="{08EAC286-515A-40B4-9040-BAA6E355BCB7}" srcOrd="1" destOrd="0" presId="urn:microsoft.com/office/officeart/2005/8/layout/orgChart1"/>
    <dgm:cxn modelId="{723CC42F-07A6-4424-BDF3-BD9453583BD3}" type="presOf" srcId="{D35CFB9F-2A93-44FC-A683-03F1E4938D2B}" destId="{3D27FFDE-CF88-4914-B720-D4472395A3A1}" srcOrd="0" destOrd="0" presId="urn:microsoft.com/office/officeart/2005/8/layout/orgChart1"/>
    <dgm:cxn modelId="{73671835-178E-4362-A584-C542386190FF}" type="presOf" srcId="{599F9BA5-A330-4F74-B818-07C847796FA8}" destId="{2A7A9F9D-56AA-415B-8ADB-2387B1D0B3ED}" srcOrd="0" destOrd="0" presId="urn:microsoft.com/office/officeart/2005/8/layout/orgChart1"/>
    <dgm:cxn modelId="{7AD5F160-0DA9-4C07-BFDD-80416554A395}" type="presOf" srcId="{47D81B82-C8CB-45DF-89B8-D396E4DA874C}" destId="{11789827-FE15-4D14-A60A-A4E30D96CBF7}" srcOrd="1" destOrd="0" presId="urn:microsoft.com/office/officeart/2005/8/layout/orgChart1"/>
    <dgm:cxn modelId="{BE0A9665-91EF-4674-B5BD-45487773C37D}" type="presOf" srcId="{2710880A-3480-485C-95CD-24D569D39AD0}" destId="{17370221-C63E-4C19-A984-FC332A47353B}" srcOrd="0" destOrd="0" presId="urn:microsoft.com/office/officeart/2005/8/layout/orgChart1"/>
    <dgm:cxn modelId="{80603D67-F163-456B-B886-5C12E1C8BAD1}" type="presOf" srcId="{F0BDE8FF-C464-4407-9C0D-67DD799182F9}" destId="{10F302F2-1B36-44A6-9673-49B86B5B32A9}" srcOrd="0" destOrd="0" presId="urn:microsoft.com/office/officeart/2005/8/layout/orgChart1"/>
    <dgm:cxn modelId="{20E8B757-3F47-4939-9EE6-AD6F86A2A625}" type="presOf" srcId="{E42F95AB-2265-4D7C-9018-8263A1E8B6B4}" destId="{9564A198-A897-487B-9FC3-7E19F171EFC8}" srcOrd="0" destOrd="0" presId="urn:microsoft.com/office/officeart/2005/8/layout/orgChart1"/>
    <dgm:cxn modelId="{E0B04E85-928B-4262-AC75-791286BE98EA}" type="presOf" srcId="{92319803-E9C7-42A8-81FB-2ABEEB66F848}" destId="{3E20C525-2EF9-4181-BE36-46B15EDE0F83}" srcOrd="1" destOrd="0" presId="urn:microsoft.com/office/officeart/2005/8/layout/orgChart1"/>
    <dgm:cxn modelId="{73390896-EF2E-4040-88A9-15A3DD616489}" srcId="{F0BDE8FF-C464-4407-9C0D-67DD799182F9}" destId="{92319803-E9C7-42A8-81FB-2ABEEB66F848}" srcOrd="3" destOrd="0" parTransId="{DBCB2359-38B8-4F7E-ABF8-F6A0924197C0}" sibTransId="{353BCEF6-8E17-4A20-8B71-BA722AB31271}"/>
    <dgm:cxn modelId="{29D2DF9A-6DF7-4933-AA49-BD4439C56B96}" type="presOf" srcId="{03A6B4A1-9708-4DC4-B99A-F802948CA9A7}" destId="{29DF606C-C783-4F55-8476-F1AFA9D54F74}" srcOrd="0" destOrd="0" presId="urn:microsoft.com/office/officeart/2005/8/layout/orgChart1"/>
    <dgm:cxn modelId="{C35A4DAD-2572-4793-84C0-504BE8E1CD1A}" srcId="{F0BDE8FF-C464-4407-9C0D-67DD799182F9}" destId="{E857DF81-D697-4F47-A5C3-2CDA76E06F7F}" srcOrd="4" destOrd="0" parTransId="{599F9BA5-A330-4F74-B818-07C847796FA8}" sibTransId="{3073AA0D-624A-47A9-87E0-1889B8797EAC}"/>
    <dgm:cxn modelId="{B19725B0-7410-41D7-97C6-529919AD5D1B}" type="presOf" srcId="{5ECF7342-9B95-4D4D-9081-B0DE74E58D08}" destId="{ED0D902D-3513-41AF-8730-CED734F1D2D5}" srcOrd="0" destOrd="0" presId="urn:microsoft.com/office/officeart/2005/8/layout/orgChart1"/>
    <dgm:cxn modelId="{1A046CB3-9628-490E-A2BC-13DB0811E72A}" type="presOf" srcId="{E857DF81-D697-4F47-A5C3-2CDA76E06F7F}" destId="{B34B6A2D-9636-44A6-9FA2-7514CE3EE683}" srcOrd="1" destOrd="0" presId="urn:microsoft.com/office/officeart/2005/8/layout/orgChart1"/>
    <dgm:cxn modelId="{2C33FCB5-BB21-4004-A5CF-7D9720474D22}" srcId="{F0BDE8FF-C464-4407-9C0D-67DD799182F9}" destId="{03A6B4A1-9708-4DC4-B99A-F802948CA9A7}" srcOrd="2" destOrd="0" parTransId="{410A4D59-D838-42D2-9A1A-28F8FD9CE27A}" sibTransId="{04957F26-F073-4215-9DCA-5FD14CABFDC0}"/>
    <dgm:cxn modelId="{98BCE4C9-D54F-4F5A-8FC6-6F57C23B0E36}" type="presOf" srcId="{C3D9CB3A-22EE-4699-A4B3-9B4668825BC6}" destId="{82AB8946-F30F-4D86-89FA-2340C7DB56B7}" srcOrd="0" destOrd="0" presId="urn:microsoft.com/office/officeart/2005/8/layout/orgChart1"/>
    <dgm:cxn modelId="{54B2B3CD-993C-4CC8-BC20-7E7C25F4EF9E}" srcId="{F0BDE8FF-C464-4407-9C0D-67DD799182F9}" destId="{47D81B82-C8CB-45DF-89B8-D396E4DA874C}" srcOrd="0" destOrd="0" parTransId="{8BC2ED8C-7E86-4BFB-973D-4CB4425E9722}" sibTransId="{3F7C76EB-9CDA-446C-AAC8-A92595D0210F}"/>
    <dgm:cxn modelId="{5E74A5D1-85B4-42A6-856C-B356F1DE0705}" srcId="{D35CFB9F-2A93-44FC-A683-03F1E4938D2B}" destId="{F0BDE8FF-C464-4407-9C0D-67DD799182F9}" srcOrd="0" destOrd="0" parTransId="{EB2029D5-0464-40D7-9161-1C3C908F1E04}" sibTransId="{B79A2208-D60A-480D-985E-58372044B721}"/>
    <dgm:cxn modelId="{C0EB5FD8-A952-4612-A698-D9E037A0FFAD}" type="presOf" srcId="{E857DF81-D697-4F47-A5C3-2CDA76E06F7F}" destId="{725332F0-C573-435A-8969-2E3093D995E4}" srcOrd="0" destOrd="0" presId="urn:microsoft.com/office/officeart/2005/8/layout/orgChart1"/>
    <dgm:cxn modelId="{33B87CDD-65EC-4803-943E-4A9581575DBD}" type="presOf" srcId="{410A4D59-D838-42D2-9A1A-28F8FD9CE27A}" destId="{3BD1A2A0-3C4E-468C-A94E-F8ABF69CA440}" srcOrd="0" destOrd="0" presId="urn:microsoft.com/office/officeart/2005/8/layout/orgChart1"/>
    <dgm:cxn modelId="{8B6089E1-4C36-46F6-B6F0-B8AF99A58528}" type="presOf" srcId="{92319803-E9C7-42A8-81FB-2ABEEB66F848}" destId="{9B91B344-3935-406E-A505-2C5B162B2C81}" srcOrd="0" destOrd="0" presId="urn:microsoft.com/office/officeart/2005/8/layout/orgChart1"/>
    <dgm:cxn modelId="{A83F32E6-F58C-4902-8B13-D42A578BE9D6}" type="presOf" srcId="{F0BDE8FF-C464-4407-9C0D-67DD799182F9}" destId="{0523BA43-30B0-48FD-8C8B-4D2C59045EFE}" srcOrd="1" destOrd="0" presId="urn:microsoft.com/office/officeart/2005/8/layout/orgChart1"/>
    <dgm:cxn modelId="{2056AAE9-3188-4DD7-9A32-29E6A7C92DA9}" srcId="{F0BDE8FF-C464-4407-9C0D-67DD799182F9}" destId="{5ECF7342-9B95-4D4D-9081-B0DE74E58D08}" srcOrd="5" destOrd="0" parTransId="{2710880A-3480-485C-95CD-24D569D39AD0}" sibTransId="{F82C67BD-96A3-4BC5-A772-9B35C13E29C8}"/>
    <dgm:cxn modelId="{2272E7E9-44F9-481F-841D-A6FE46B5F886}" type="presOf" srcId="{03A6B4A1-9708-4DC4-B99A-F802948CA9A7}" destId="{7AF40933-DD90-4119-9A4D-69FFDA3A868F}" srcOrd="1" destOrd="0" presId="urn:microsoft.com/office/officeart/2005/8/layout/orgChart1"/>
    <dgm:cxn modelId="{8192B7FF-6C41-4A93-A7FC-7A9314897F4F}" srcId="{F0BDE8FF-C464-4407-9C0D-67DD799182F9}" destId="{E42F95AB-2265-4D7C-9018-8263A1E8B6B4}" srcOrd="1" destOrd="0" parTransId="{C3D9CB3A-22EE-4699-A4B3-9B4668825BC6}" sibTransId="{44A490FD-967A-419A-8B46-398891A0A335}"/>
    <dgm:cxn modelId="{32E0BF11-E9D7-4853-8848-2CAE5CD5F51A}" type="presParOf" srcId="{3D27FFDE-CF88-4914-B720-D4472395A3A1}" destId="{4262EEB0-A7D1-4A3B-B82D-4508FBDF559B}" srcOrd="0" destOrd="0" presId="urn:microsoft.com/office/officeart/2005/8/layout/orgChart1"/>
    <dgm:cxn modelId="{A1A0F667-3C5E-4598-AC24-9031C902767C}" type="presParOf" srcId="{4262EEB0-A7D1-4A3B-B82D-4508FBDF559B}" destId="{4E0F7B19-7894-4676-9617-1B82D6E52B82}" srcOrd="0" destOrd="0" presId="urn:microsoft.com/office/officeart/2005/8/layout/orgChart1"/>
    <dgm:cxn modelId="{461A7D15-D735-4A75-811A-76A978311A56}" type="presParOf" srcId="{4E0F7B19-7894-4676-9617-1B82D6E52B82}" destId="{10F302F2-1B36-44A6-9673-49B86B5B32A9}" srcOrd="0" destOrd="0" presId="urn:microsoft.com/office/officeart/2005/8/layout/orgChart1"/>
    <dgm:cxn modelId="{36681E7D-7E0E-4AA7-AE23-1A846C22E97F}" type="presParOf" srcId="{4E0F7B19-7894-4676-9617-1B82D6E52B82}" destId="{0523BA43-30B0-48FD-8C8B-4D2C59045EFE}" srcOrd="1" destOrd="0" presId="urn:microsoft.com/office/officeart/2005/8/layout/orgChart1"/>
    <dgm:cxn modelId="{7D075EA3-AF23-4439-BC81-A1A798396FF6}" type="presParOf" srcId="{4262EEB0-A7D1-4A3B-B82D-4508FBDF559B}" destId="{938522C4-AD99-4552-AFA7-BDA73FEA72D4}" srcOrd="1" destOrd="0" presId="urn:microsoft.com/office/officeart/2005/8/layout/orgChart1"/>
    <dgm:cxn modelId="{0033A767-0E15-4668-8896-7274B4E33BC8}" type="presParOf" srcId="{938522C4-AD99-4552-AFA7-BDA73FEA72D4}" destId="{204C9901-B5BA-44E7-A5F2-6E1A94EE6B45}" srcOrd="0" destOrd="0" presId="urn:microsoft.com/office/officeart/2005/8/layout/orgChart1"/>
    <dgm:cxn modelId="{80B57FC6-0F32-45FC-A929-3745B74FC2E3}" type="presParOf" srcId="{938522C4-AD99-4552-AFA7-BDA73FEA72D4}" destId="{E4C5E52A-322C-4028-91F3-EA3855075F98}" srcOrd="1" destOrd="0" presId="urn:microsoft.com/office/officeart/2005/8/layout/orgChart1"/>
    <dgm:cxn modelId="{553730E0-C95C-4412-AA36-A305F72DA1D9}" type="presParOf" srcId="{E4C5E52A-322C-4028-91F3-EA3855075F98}" destId="{D6F2B9BC-707E-4F14-A90F-3BD38E9A5E3A}" srcOrd="0" destOrd="0" presId="urn:microsoft.com/office/officeart/2005/8/layout/orgChart1"/>
    <dgm:cxn modelId="{84DD8A52-F9FC-4242-9E52-D82DFA13524A}" type="presParOf" srcId="{D6F2B9BC-707E-4F14-A90F-3BD38E9A5E3A}" destId="{97694678-A37C-46CC-A8CA-783C42A8AE40}" srcOrd="0" destOrd="0" presId="urn:microsoft.com/office/officeart/2005/8/layout/orgChart1"/>
    <dgm:cxn modelId="{D44AA8F0-0945-4A6E-9968-14E4A6A090A4}" type="presParOf" srcId="{D6F2B9BC-707E-4F14-A90F-3BD38E9A5E3A}" destId="{11789827-FE15-4D14-A60A-A4E30D96CBF7}" srcOrd="1" destOrd="0" presId="urn:microsoft.com/office/officeart/2005/8/layout/orgChart1"/>
    <dgm:cxn modelId="{8DA4D8A4-6BBB-4C91-A63F-6969386F01B4}" type="presParOf" srcId="{E4C5E52A-322C-4028-91F3-EA3855075F98}" destId="{D9F16875-2AAB-478E-B884-768DAC74E840}" srcOrd="1" destOrd="0" presId="urn:microsoft.com/office/officeart/2005/8/layout/orgChart1"/>
    <dgm:cxn modelId="{F40C6BC4-1EBC-49BB-A775-0741FC153A19}" type="presParOf" srcId="{E4C5E52A-322C-4028-91F3-EA3855075F98}" destId="{649A3590-4302-4B23-AD67-A2ABC118DC55}" srcOrd="2" destOrd="0" presId="urn:microsoft.com/office/officeart/2005/8/layout/orgChart1"/>
    <dgm:cxn modelId="{A1A6A3EC-C205-4503-AEA9-FE27E23CF540}" type="presParOf" srcId="{938522C4-AD99-4552-AFA7-BDA73FEA72D4}" destId="{82AB8946-F30F-4D86-89FA-2340C7DB56B7}" srcOrd="2" destOrd="0" presId="urn:microsoft.com/office/officeart/2005/8/layout/orgChart1"/>
    <dgm:cxn modelId="{C31795DA-30F0-40B6-8E58-DED3337E498A}" type="presParOf" srcId="{938522C4-AD99-4552-AFA7-BDA73FEA72D4}" destId="{373E8C4C-D5C5-43E9-8887-7E570D28B4FF}" srcOrd="3" destOrd="0" presId="urn:microsoft.com/office/officeart/2005/8/layout/orgChart1"/>
    <dgm:cxn modelId="{DB594CE7-0B2A-4DA3-913B-0E58C9A3FDFC}" type="presParOf" srcId="{373E8C4C-D5C5-43E9-8887-7E570D28B4FF}" destId="{C89FF354-6B9D-49D8-BE7E-9687E057932C}" srcOrd="0" destOrd="0" presId="urn:microsoft.com/office/officeart/2005/8/layout/orgChart1"/>
    <dgm:cxn modelId="{6684DB71-D665-4FDD-ADCE-614BC11CB6AE}" type="presParOf" srcId="{C89FF354-6B9D-49D8-BE7E-9687E057932C}" destId="{9564A198-A897-487B-9FC3-7E19F171EFC8}" srcOrd="0" destOrd="0" presId="urn:microsoft.com/office/officeart/2005/8/layout/orgChart1"/>
    <dgm:cxn modelId="{3A63913C-9DDF-4FFB-9AB0-635E2C3F8931}" type="presParOf" srcId="{C89FF354-6B9D-49D8-BE7E-9687E057932C}" destId="{E60E1E5B-C601-4BFC-9CD5-9B7F4B0F44AE}" srcOrd="1" destOrd="0" presId="urn:microsoft.com/office/officeart/2005/8/layout/orgChart1"/>
    <dgm:cxn modelId="{CF6F6C29-308C-4237-9EFC-932499CD28E9}" type="presParOf" srcId="{373E8C4C-D5C5-43E9-8887-7E570D28B4FF}" destId="{5C1EC25C-CDAD-4831-B8FA-B637901DE827}" srcOrd="1" destOrd="0" presId="urn:microsoft.com/office/officeart/2005/8/layout/orgChart1"/>
    <dgm:cxn modelId="{94A71DA7-2939-4517-8415-64B5CD606BC3}" type="presParOf" srcId="{373E8C4C-D5C5-43E9-8887-7E570D28B4FF}" destId="{F76FBC89-16DE-479C-873C-48D46EF98FE0}" srcOrd="2" destOrd="0" presId="urn:microsoft.com/office/officeart/2005/8/layout/orgChart1"/>
    <dgm:cxn modelId="{42046530-39D8-4758-A38C-1B73C481A174}" type="presParOf" srcId="{938522C4-AD99-4552-AFA7-BDA73FEA72D4}" destId="{3BD1A2A0-3C4E-468C-A94E-F8ABF69CA440}" srcOrd="4" destOrd="0" presId="urn:microsoft.com/office/officeart/2005/8/layout/orgChart1"/>
    <dgm:cxn modelId="{506B3E00-47C6-4C5D-A917-E33F137E3122}" type="presParOf" srcId="{938522C4-AD99-4552-AFA7-BDA73FEA72D4}" destId="{ECAE72A0-F9FB-401D-A6F8-120FE8693997}" srcOrd="5" destOrd="0" presId="urn:microsoft.com/office/officeart/2005/8/layout/orgChart1"/>
    <dgm:cxn modelId="{669D1669-0CA0-4644-98EB-B2FF37C2065B}" type="presParOf" srcId="{ECAE72A0-F9FB-401D-A6F8-120FE8693997}" destId="{FE6677C7-F97E-4BA5-88B8-E59D7C474596}" srcOrd="0" destOrd="0" presId="urn:microsoft.com/office/officeart/2005/8/layout/orgChart1"/>
    <dgm:cxn modelId="{93FA9F01-BD23-45CF-A662-C424A6D44C43}" type="presParOf" srcId="{FE6677C7-F97E-4BA5-88B8-E59D7C474596}" destId="{29DF606C-C783-4F55-8476-F1AFA9D54F74}" srcOrd="0" destOrd="0" presId="urn:microsoft.com/office/officeart/2005/8/layout/orgChart1"/>
    <dgm:cxn modelId="{D56B1091-1BCB-4FE6-90C0-17CE5010BF01}" type="presParOf" srcId="{FE6677C7-F97E-4BA5-88B8-E59D7C474596}" destId="{7AF40933-DD90-4119-9A4D-69FFDA3A868F}" srcOrd="1" destOrd="0" presId="urn:microsoft.com/office/officeart/2005/8/layout/orgChart1"/>
    <dgm:cxn modelId="{2AE4293B-6B76-4BB8-B3AD-6F40D9E2EF79}" type="presParOf" srcId="{ECAE72A0-F9FB-401D-A6F8-120FE8693997}" destId="{E8961244-A44C-4202-94DC-FFEC5FA96778}" srcOrd="1" destOrd="0" presId="urn:microsoft.com/office/officeart/2005/8/layout/orgChart1"/>
    <dgm:cxn modelId="{788BFE3B-348A-4B9C-8231-F0CF46B975A4}" type="presParOf" srcId="{ECAE72A0-F9FB-401D-A6F8-120FE8693997}" destId="{F5E7F20D-0B09-4231-941C-8109FC8E04A8}" srcOrd="2" destOrd="0" presId="urn:microsoft.com/office/officeart/2005/8/layout/orgChart1"/>
    <dgm:cxn modelId="{3AF26842-92D9-471A-A609-E2B2491A371C}" type="presParOf" srcId="{938522C4-AD99-4552-AFA7-BDA73FEA72D4}" destId="{7ECB223F-BD13-4E83-958E-34B523E8AEFF}" srcOrd="6" destOrd="0" presId="urn:microsoft.com/office/officeart/2005/8/layout/orgChart1"/>
    <dgm:cxn modelId="{3DC0D9B9-CE92-410C-B2AB-88B53BD81669}" type="presParOf" srcId="{938522C4-AD99-4552-AFA7-BDA73FEA72D4}" destId="{4BC2AEDD-FF82-4B7E-9102-64668BB1E88B}" srcOrd="7" destOrd="0" presId="urn:microsoft.com/office/officeart/2005/8/layout/orgChart1"/>
    <dgm:cxn modelId="{E035D5E1-3422-47B0-8D7C-5CB3FED8C61D}" type="presParOf" srcId="{4BC2AEDD-FF82-4B7E-9102-64668BB1E88B}" destId="{9329115B-C50B-4B8F-926A-1D3BE6CD437F}" srcOrd="0" destOrd="0" presId="urn:microsoft.com/office/officeart/2005/8/layout/orgChart1"/>
    <dgm:cxn modelId="{D6438D05-3857-4DAA-AF69-1FCB3719D8A2}" type="presParOf" srcId="{9329115B-C50B-4B8F-926A-1D3BE6CD437F}" destId="{9B91B344-3935-406E-A505-2C5B162B2C81}" srcOrd="0" destOrd="0" presId="urn:microsoft.com/office/officeart/2005/8/layout/orgChart1"/>
    <dgm:cxn modelId="{24BA507A-3738-43F6-91BF-7277A119B8B9}" type="presParOf" srcId="{9329115B-C50B-4B8F-926A-1D3BE6CD437F}" destId="{3E20C525-2EF9-4181-BE36-46B15EDE0F83}" srcOrd="1" destOrd="0" presId="urn:microsoft.com/office/officeart/2005/8/layout/orgChart1"/>
    <dgm:cxn modelId="{D463B96D-C55D-4538-9984-367A445B88CC}" type="presParOf" srcId="{4BC2AEDD-FF82-4B7E-9102-64668BB1E88B}" destId="{FDB6E4FA-EE00-4CEA-B980-357DC71F7D40}" srcOrd="1" destOrd="0" presId="urn:microsoft.com/office/officeart/2005/8/layout/orgChart1"/>
    <dgm:cxn modelId="{A120D915-C31F-483C-BBC1-87E975AFE59A}" type="presParOf" srcId="{4BC2AEDD-FF82-4B7E-9102-64668BB1E88B}" destId="{F49A479C-0489-4108-849F-D7073C11E5FD}" srcOrd="2" destOrd="0" presId="urn:microsoft.com/office/officeart/2005/8/layout/orgChart1"/>
    <dgm:cxn modelId="{AE8BB65E-A11B-4CB5-B1C9-919403F463E3}" type="presParOf" srcId="{938522C4-AD99-4552-AFA7-BDA73FEA72D4}" destId="{2A7A9F9D-56AA-415B-8ADB-2387B1D0B3ED}" srcOrd="8" destOrd="0" presId="urn:microsoft.com/office/officeart/2005/8/layout/orgChart1"/>
    <dgm:cxn modelId="{45252637-BC94-4242-B34F-68EE24A69D8F}" type="presParOf" srcId="{938522C4-AD99-4552-AFA7-BDA73FEA72D4}" destId="{088489BF-E74B-4130-8D26-888354AD475F}" srcOrd="9" destOrd="0" presId="urn:microsoft.com/office/officeart/2005/8/layout/orgChart1"/>
    <dgm:cxn modelId="{294D97F6-E1E1-47EC-B804-A048C5F4C548}" type="presParOf" srcId="{088489BF-E74B-4130-8D26-888354AD475F}" destId="{7FC5DE02-5988-4664-A9EA-FB2099BBF329}" srcOrd="0" destOrd="0" presId="urn:microsoft.com/office/officeart/2005/8/layout/orgChart1"/>
    <dgm:cxn modelId="{C1A70072-CD15-439E-9749-6F6D4541AD42}" type="presParOf" srcId="{7FC5DE02-5988-4664-A9EA-FB2099BBF329}" destId="{725332F0-C573-435A-8969-2E3093D995E4}" srcOrd="0" destOrd="0" presId="urn:microsoft.com/office/officeart/2005/8/layout/orgChart1"/>
    <dgm:cxn modelId="{5767A118-1FB3-41D0-AC00-BFA57D434444}" type="presParOf" srcId="{7FC5DE02-5988-4664-A9EA-FB2099BBF329}" destId="{B34B6A2D-9636-44A6-9FA2-7514CE3EE683}" srcOrd="1" destOrd="0" presId="urn:microsoft.com/office/officeart/2005/8/layout/orgChart1"/>
    <dgm:cxn modelId="{7224822D-EA6B-479D-963C-C0990963B3E1}" type="presParOf" srcId="{088489BF-E74B-4130-8D26-888354AD475F}" destId="{6C2C2E76-D5D1-4132-A770-7CF25270F9C2}" srcOrd="1" destOrd="0" presId="urn:microsoft.com/office/officeart/2005/8/layout/orgChart1"/>
    <dgm:cxn modelId="{4849748C-7C0C-438D-B2C3-EC54EE17F7A8}" type="presParOf" srcId="{088489BF-E74B-4130-8D26-888354AD475F}" destId="{8F09B519-62D1-4CFD-B396-85394D4B77E9}" srcOrd="2" destOrd="0" presId="urn:microsoft.com/office/officeart/2005/8/layout/orgChart1"/>
    <dgm:cxn modelId="{FC8EF043-7273-4D55-BB7A-06EDB1EB53F9}" type="presParOf" srcId="{938522C4-AD99-4552-AFA7-BDA73FEA72D4}" destId="{17370221-C63E-4C19-A984-FC332A47353B}" srcOrd="10" destOrd="0" presId="urn:microsoft.com/office/officeart/2005/8/layout/orgChart1"/>
    <dgm:cxn modelId="{6758FF33-4219-4706-B372-095DBF420A40}" type="presParOf" srcId="{938522C4-AD99-4552-AFA7-BDA73FEA72D4}" destId="{866745D0-6203-4BCC-AB8F-E7175A371A92}" srcOrd="11" destOrd="0" presId="urn:microsoft.com/office/officeart/2005/8/layout/orgChart1"/>
    <dgm:cxn modelId="{A10868C2-4BBC-4A2D-8BF4-3CFE988CBEEB}" type="presParOf" srcId="{866745D0-6203-4BCC-AB8F-E7175A371A92}" destId="{B0597996-4F62-4B24-9AEB-85E618DF61AC}" srcOrd="0" destOrd="0" presId="urn:microsoft.com/office/officeart/2005/8/layout/orgChart1"/>
    <dgm:cxn modelId="{998611B7-9E85-4B35-9C5B-CE3E5FF3195A}" type="presParOf" srcId="{B0597996-4F62-4B24-9AEB-85E618DF61AC}" destId="{ED0D902D-3513-41AF-8730-CED734F1D2D5}" srcOrd="0" destOrd="0" presId="urn:microsoft.com/office/officeart/2005/8/layout/orgChart1"/>
    <dgm:cxn modelId="{EE5917B5-FC69-4A7E-8457-ACB5AABC9F69}" type="presParOf" srcId="{B0597996-4F62-4B24-9AEB-85E618DF61AC}" destId="{08EAC286-515A-40B4-9040-BAA6E355BCB7}" srcOrd="1" destOrd="0" presId="urn:microsoft.com/office/officeart/2005/8/layout/orgChart1"/>
    <dgm:cxn modelId="{F692D458-16FF-428D-9E74-24BBAC80CA5C}" type="presParOf" srcId="{866745D0-6203-4BCC-AB8F-E7175A371A92}" destId="{E490F2C1-A72B-424B-BEA0-C7156373554B}" srcOrd="1" destOrd="0" presId="urn:microsoft.com/office/officeart/2005/8/layout/orgChart1"/>
    <dgm:cxn modelId="{F1016433-B8DF-49CE-AB17-FA2FEA3967CB}" type="presParOf" srcId="{866745D0-6203-4BCC-AB8F-E7175A371A92}" destId="{648A0ADD-179F-474F-90B1-F76D0D82867D}" srcOrd="2" destOrd="0" presId="urn:microsoft.com/office/officeart/2005/8/layout/orgChart1"/>
    <dgm:cxn modelId="{E19B74E9-9EA7-4DC0-B151-0DABB1D31B7D}" type="presParOf" srcId="{4262EEB0-A7D1-4A3B-B82D-4508FBDF559B}" destId="{7A49EA95-1C12-4BA4-A500-4DDC65D563CA}"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35CFB9F-2A93-44FC-A683-03F1E4938D2B}" type="doc">
      <dgm:prSet loTypeId="urn:microsoft.com/office/officeart/2005/8/layout/orgChart1" loCatId="hierarchy" qsTypeId="urn:microsoft.com/office/officeart/2005/8/quickstyle/simple1" qsCatId="simple" csTypeId="urn:microsoft.com/office/officeart/2005/8/colors/accent6_2" csCatId="accent6" phldr="1"/>
      <dgm:spPr/>
      <dgm:t>
        <a:bodyPr/>
        <a:lstStyle/>
        <a:p>
          <a:endParaRPr lang="en-US"/>
        </a:p>
      </dgm:t>
    </dgm:pt>
    <dgm:pt modelId="{47D81B82-C8CB-45DF-89B8-D396E4DA874C}">
      <dgm:prSet phldrT="[Text]" custT="1"/>
      <dgm:spPr>
        <a:solidFill>
          <a:srgbClr val="CC99FF"/>
        </a:solidFill>
      </dgm:spPr>
      <dgm:t>
        <a:bodyPr/>
        <a:lstStyle/>
        <a:p>
          <a:pPr>
            <a:spcAft>
              <a:spcPts val="0"/>
            </a:spcAft>
          </a:pPr>
          <a:r>
            <a:rPr lang="en-US" sz="2200" b="1" dirty="0">
              <a:solidFill>
                <a:schemeClr val="tx1"/>
              </a:solidFill>
              <a:latin typeface="Alexandria"/>
            </a:rPr>
            <a:t>1.Market (Sales Comparison) Approach</a:t>
          </a:r>
        </a:p>
      </dgm:t>
    </dgm:pt>
    <dgm:pt modelId="{8BC2ED8C-7E86-4BFB-973D-4CB4425E9722}" type="parTrans" cxnId="{54B2B3CD-993C-4CC8-BC20-7E7C25F4EF9E}">
      <dgm:prSet/>
      <dgm:spPr/>
      <dgm:t>
        <a:bodyPr/>
        <a:lstStyle/>
        <a:p>
          <a:endParaRPr lang="en-US"/>
        </a:p>
      </dgm:t>
    </dgm:pt>
    <dgm:pt modelId="{3F7C76EB-9CDA-446C-AAC8-A92595D0210F}" type="sibTrans" cxnId="{54B2B3CD-993C-4CC8-BC20-7E7C25F4EF9E}">
      <dgm:prSet/>
      <dgm:spPr/>
      <dgm:t>
        <a:bodyPr/>
        <a:lstStyle/>
        <a:p>
          <a:endParaRPr lang="en-US"/>
        </a:p>
      </dgm:t>
    </dgm:pt>
    <dgm:pt modelId="{E42F95AB-2265-4D7C-9018-8263A1E8B6B4}">
      <dgm:prSet phldrT="[Text]" custT="1"/>
      <dgm:spPr>
        <a:solidFill>
          <a:srgbClr val="66FFFF"/>
        </a:solidFill>
        <a:ln>
          <a:solidFill>
            <a:srgbClr val="00B0F0"/>
          </a:solidFill>
        </a:ln>
      </dgm:spPr>
      <dgm:t>
        <a:bodyPr/>
        <a:lstStyle/>
        <a:p>
          <a:pPr>
            <a:spcAft>
              <a:spcPts val="0"/>
            </a:spcAft>
          </a:pPr>
          <a:r>
            <a:rPr lang="en-US" sz="2200" b="1" dirty="0">
              <a:solidFill>
                <a:schemeClr val="tx1"/>
              </a:solidFill>
              <a:latin typeface="Alexandria"/>
            </a:rPr>
            <a:t>2. Income Approach</a:t>
          </a:r>
        </a:p>
      </dgm:t>
    </dgm:pt>
    <dgm:pt modelId="{C3D9CB3A-22EE-4699-A4B3-9B4668825BC6}" type="parTrans" cxnId="{8192B7FF-6C41-4A93-A7FC-7A9314897F4F}">
      <dgm:prSet/>
      <dgm:spPr/>
      <dgm:t>
        <a:bodyPr/>
        <a:lstStyle/>
        <a:p>
          <a:endParaRPr lang="en-US"/>
        </a:p>
      </dgm:t>
    </dgm:pt>
    <dgm:pt modelId="{44A490FD-967A-419A-8B46-398891A0A335}" type="sibTrans" cxnId="{8192B7FF-6C41-4A93-A7FC-7A9314897F4F}">
      <dgm:prSet/>
      <dgm:spPr/>
      <dgm:t>
        <a:bodyPr/>
        <a:lstStyle/>
        <a:p>
          <a:endParaRPr lang="en-US"/>
        </a:p>
      </dgm:t>
    </dgm:pt>
    <dgm:pt modelId="{03A6B4A1-9708-4DC4-B99A-F802948CA9A7}">
      <dgm:prSet phldrT="[Text]" custT="1"/>
      <dgm:spPr>
        <a:solidFill>
          <a:srgbClr val="92D050"/>
        </a:solidFill>
      </dgm:spPr>
      <dgm:t>
        <a:bodyPr/>
        <a:lstStyle/>
        <a:p>
          <a:r>
            <a:rPr lang="en-US" sz="2200" b="1" i="0" dirty="0">
              <a:solidFill>
                <a:schemeClr val="tx1"/>
              </a:solidFill>
            </a:rPr>
            <a:t>3. Cost Approach</a:t>
          </a:r>
          <a:endParaRPr lang="en-US" sz="2200" b="1" dirty="0">
            <a:solidFill>
              <a:schemeClr val="tx1"/>
            </a:solidFill>
            <a:latin typeface="Alexandria"/>
          </a:endParaRPr>
        </a:p>
      </dgm:t>
    </dgm:pt>
    <dgm:pt modelId="{410A4D59-D838-42D2-9A1A-28F8FD9CE27A}" type="parTrans" cxnId="{2C33FCB5-BB21-4004-A5CF-7D9720474D22}">
      <dgm:prSet/>
      <dgm:spPr/>
      <dgm:t>
        <a:bodyPr/>
        <a:lstStyle/>
        <a:p>
          <a:endParaRPr lang="en-US"/>
        </a:p>
      </dgm:t>
    </dgm:pt>
    <dgm:pt modelId="{04957F26-F073-4215-9DCA-5FD14CABFDC0}" type="sibTrans" cxnId="{2C33FCB5-BB21-4004-A5CF-7D9720474D22}">
      <dgm:prSet/>
      <dgm:spPr/>
      <dgm:t>
        <a:bodyPr/>
        <a:lstStyle/>
        <a:p>
          <a:endParaRPr lang="en-US"/>
        </a:p>
      </dgm:t>
    </dgm:pt>
    <dgm:pt modelId="{F0BDE8FF-C464-4407-9C0D-67DD799182F9}">
      <dgm:prSet phldrT="[Text]" custT="1"/>
      <dgm:spPr>
        <a:solidFill>
          <a:schemeClr val="accent4">
            <a:lumMod val="60000"/>
            <a:lumOff val="40000"/>
          </a:schemeClr>
        </a:solidFill>
      </dgm:spPr>
      <dgm:t>
        <a:bodyPr/>
        <a:lstStyle/>
        <a:p>
          <a:r>
            <a:rPr kumimoji="0" lang="en-US" sz="2400" b="1" i="0" u="none" strike="noStrike" cap="none" spc="0" normalizeH="0" baseline="0" noProof="0" dirty="0">
              <a:ln>
                <a:noFill/>
              </a:ln>
              <a:solidFill>
                <a:prstClr val="black"/>
              </a:solidFill>
              <a:effectLst/>
              <a:uLnTx/>
              <a:uFillTx/>
              <a:latin typeface="Alexandria"/>
              <a:ea typeface="+mn-ea"/>
              <a:cs typeface="+mn-cs"/>
            </a:rPr>
            <a:t>Valuation Approaches&amp; Models</a:t>
          </a:r>
          <a:endParaRPr lang="en-US" sz="2400" b="1" dirty="0">
            <a:solidFill>
              <a:schemeClr val="tx1"/>
            </a:solidFill>
            <a:latin typeface="Alexandria"/>
          </a:endParaRPr>
        </a:p>
      </dgm:t>
    </dgm:pt>
    <dgm:pt modelId="{B79A2208-D60A-480D-985E-58372044B721}" type="sibTrans" cxnId="{5E74A5D1-85B4-42A6-856C-B356F1DE0705}">
      <dgm:prSet/>
      <dgm:spPr/>
      <dgm:t>
        <a:bodyPr/>
        <a:lstStyle/>
        <a:p>
          <a:endParaRPr lang="en-US"/>
        </a:p>
      </dgm:t>
    </dgm:pt>
    <dgm:pt modelId="{EB2029D5-0464-40D7-9161-1C3C908F1E04}" type="parTrans" cxnId="{5E74A5D1-85B4-42A6-856C-B356F1DE0705}">
      <dgm:prSet/>
      <dgm:spPr/>
      <dgm:t>
        <a:bodyPr/>
        <a:lstStyle/>
        <a:p>
          <a:endParaRPr lang="en-US"/>
        </a:p>
      </dgm:t>
    </dgm:pt>
    <dgm:pt modelId="{3D27FFDE-CF88-4914-B720-D4472395A3A1}" type="pres">
      <dgm:prSet presAssocID="{D35CFB9F-2A93-44FC-A683-03F1E4938D2B}" presName="hierChild1" presStyleCnt="0">
        <dgm:presLayoutVars>
          <dgm:orgChart val="1"/>
          <dgm:chPref val="1"/>
          <dgm:dir/>
          <dgm:animOne val="branch"/>
          <dgm:animLvl val="lvl"/>
          <dgm:resizeHandles/>
        </dgm:presLayoutVars>
      </dgm:prSet>
      <dgm:spPr/>
    </dgm:pt>
    <dgm:pt modelId="{4262EEB0-A7D1-4A3B-B82D-4508FBDF559B}" type="pres">
      <dgm:prSet presAssocID="{F0BDE8FF-C464-4407-9C0D-67DD799182F9}" presName="hierRoot1" presStyleCnt="0">
        <dgm:presLayoutVars>
          <dgm:hierBranch val="init"/>
        </dgm:presLayoutVars>
      </dgm:prSet>
      <dgm:spPr/>
    </dgm:pt>
    <dgm:pt modelId="{4E0F7B19-7894-4676-9617-1B82D6E52B82}" type="pres">
      <dgm:prSet presAssocID="{F0BDE8FF-C464-4407-9C0D-67DD799182F9}" presName="rootComposite1" presStyleCnt="0"/>
      <dgm:spPr/>
    </dgm:pt>
    <dgm:pt modelId="{10F302F2-1B36-44A6-9673-49B86B5B32A9}" type="pres">
      <dgm:prSet presAssocID="{F0BDE8FF-C464-4407-9C0D-67DD799182F9}" presName="rootText1" presStyleLbl="node0" presStyleIdx="0" presStyleCnt="1" custScaleX="133735" custScaleY="39190" custLinFactNeighborY="2006">
        <dgm:presLayoutVars>
          <dgm:chPref val="3"/>
        </dgm:presLayoutVars>
      </dgm:prSet>
      <dgm:spPr/>
    </dgm:pt>
    <dgm:pt modelId="{0523BA43-30B0-48FD-8C8B-4D2C59045EFE}" type="pres">
      <dgm:prSet presAssocID="{F0BDE8FF-C464-4407-9C0D-67DD799182F9}" presName="rootConnector1" presStyleLbl="node1" presStyleIdx="0" presStyleCnt="0"/>
      <dgm:spPr/>
    </dgm:pt>
    <dgm:pt modelId="{938522C4-AD99-4552-AFA7-BDA73FEA72D4}" type="pres">
      <dgm:prSet presAssocID="{F0BDE8FF-C464-4407-9C0D-67DD799182F9}" presName="hierChild2" presStyleCnt="0"/>
      <dgm:spPr/>
    </dgm:pt>
    <dgm:pt modelId="{204C9901-B5BA-44E7-A5F2-6E1A94EE6B45}" type="pres">
      <dgm:prSet presAssocID="{8BC2ED8C-7E86-4BFB-973D-4CB4425E9722}" presName="Name37" presStyleLbl="parChTrans1D2" presStyleIdx="0" presStyleCnt="3"/>
      <dgm:spPr/>
    </dgm:pt>
    <dgm:pt modelId="{E4C5E52A-322C-4028-91F3-EA3855075F98}" type="pres">
      <dgm:prSet presAssocID="{47D81B82-C8CB-45DF-89B8-D396E4DA874C}" presName="hierRoot2" presStyleCnt="0">
        <dgm:presLayoutVars>
          <dgm:hierBranch val="init"/>
        </dgm:presLayoutVars>
      </dgm:prSet>
      <dgm:spPr/>
    </dgm:pt>
    <dgm:pt modelId="{D6F2B9BC-707E-4F14-A90F-3BD38E9A5E3A}" type="pres">
      <dgm:prSet presAssocID="{47D81B82-C8CB-45DF-89B8-D396E4DA874C}" presName="rootComposite" presStyleCnt="0"/>
      <dgm:spPr/>
    </dgm:pt>
    <dgm:pt modelId="{97694678-A37C-46CC-A8CA-783C42A8AE40}" type="pres">
      <dgm:prSet presAssocID="{47D81B82-C8CB-45DF-89B8-D396E4DA874C}" presName="rootText" presStyleLbl="node2" presStyleIdx="0" presStyleCnt="3" custScaleY="49664" custLinFactNeighborX="-50" custLinFactNeighborY="39766">
        <dgm:presLayoutVars>
          <dgm:chPref val="3"/>
        </dgm:presLayoutVars>
      </dgm:prSet>
      <dgm:spPr/>
    </dgm:pt>
    <dgm:pt modelId="{11789827-FE15-4D14-A60A-A4E30D96CBF7}" type="pres">
      <dgm:prSet presAssocID="{47D81B82-C8CB-45DF-89B8-D396E4DA874C}" presName="rootConnector" presStyleLbl="node2" presStyleIdx="0" presStyleCnt="3"/>
      <dgm:spPr/>
    </dgm:pt>
    <dgm:pt modelId="{D9F16875-2AAB-478E-B884-768DAC74E840}" type="pres">
      <dgm:prSet presAssocID="{47D81B82-C8CB-45DF-89B8-D396E4DA874C}" presName="hierChild4" presStyleCnt="0"/>
      <dgm:spPr/>
    </dgm:pt>
    <dgm:pt modelId="{649A3590-4302-4B23-AD67-A2ABC118DC55}" type="pres">
      <dgm:prSet presAssocID="{47D81B82-C8CB-45DF-89B8-D396E4DA874C}" presName="hierChild5" presStyleCnt="0"/>
      <dgm:spPr/>
    </dgm:pt>
    <dgm:pt modelId="{82AB8946-F30F-4D86-89FA-2340C7DB56B7}" type="pres">
      <dgm:prSet presAssocID="{C3D9CB3A-22EE-4699-A4B3-9B4668825BC6}" presName="Name37" presStyleLbl="parChTrans1D2" presStyleIdx="1" presStyleCnt="3"/>
      <dgm:spPr/>
    </dgm:pt>
    <dgm:pt modelId="{373E8C4C-D5C5-43E9-8887-7E570D28B4FF}" type="pres">
      <dgm:prSet presAssocID="{E42F95AB-2265-4D7C-9018-8263A1E8B6B4}" presName="hierRoot2" presStyleCnt="0">
        <dgm:presLayoutVars>
          <dgm:hierBranch val="init"/>
        </dgm:presLayoutVars>
      </dgm:prSet>
      <dgm:spPr/>
    </dgm:pt>
    <dgm:pt modelId="{C89FF354-6B9D-49D8-BE7E-9687E057932C}" type="pres">
      <dgm:prSet presAssocID="{E42F95AB-2265-4D7C-9018-8263A1E8B6B4}" presName="rootComposite" presStyleCnt="0"/>
      <dgm:spPr/>
    </dgm:pt>
    <dgm:pt modelId="{9564A198-A897-487B-9FC3-7E19F171EFC8}" type="pres">
      <dgm:prSet presAssocID="{E42F95AB-2265-4D7C-9018-8263A1E8B6B4}" presName="rootText" presStyleLbl="node2" presStyleIdx="1" presStyleCnt="3" custScaleY="47911" custLinFactNeighborX="-671" custLinFactNeighborY="39766">
        <dgm:presLayoutVars>
          <dgm:chPref val="3"/>
        </dgm:presLayoutVars>
      </dgm:prSet>
      <dgm:spPr/>
    </dgm:pt>
    <dgm:pt modelId="{E60E1E5B-C601-4BFC-9CD5-9B7F4B0F44AE}" type="pres">
      <dgm:prSet presAssocID="{E42F95AB-2265-4D7C-9018-8263A1E8B6B4}" presName="rootConnector" presStyleLbl="node2" presStyleIdx="1" presStyleCnt="3"/>
      <dgm:spPr/>
    </dgm:pt>
    <dgm:pt modelId="{5C1EC25C-CDAD-4831-B8FA-B637901DE827}" type="pres">
      <dgm:prSet presAssocID="{E42F95AB-2265-4D7C-9018-8263A1E8B6B4}" presName="hierChild4" presStyleCnt="0"/>
      <dgm:spPr/>
    </dgm:pt>
    <dgm:pt modelId="{F76FBC89-16DE-479C-873C-48D46EF98FE0}" type="pres">
      <dgm:prSet presAssocID="{E42F95AB-2265-4D7C-9018-8263A1E8B6B4}" presName="hierChild5" presStyleCnt="0"/>
      <dgm:spPr/>
    </dgm:pt>
    <dgm:pt modelId="{3BD1A2A0-3C4E-468C-A94E-F8ABF69CA440}" type="pres">
      <dgm:prSet presAssocID="{410A4D59-D838-42D2-9A1A-28F8FD9CE27A}" presName="Name37" presStyleLbl="parChTrans1D2" presStyleIdx="2" presStyleCnt="3"/>
      <dgm:spPr/>
    </dgm:pt>
    <dgm:pt modelId="{ECAE72A0-F9FB-401D-A6F8-120FE8693997}" type="pres">
      <dgm:prSet presAssocID="{03A6B4A1-9708-4DC4-B99A-F802948CA9A7}" presName="hierRoot2" presStyleCnt="0">
        <dgm:presLayoutVars>
          <dgm:hierBranch val="init"/>
        </dgm:presLayoutVars>
      </dgm:prSet>
      <dgm:spPr/>
    </dgm:pt>
    <dgm:pt modelId="{FE6677C7-F97E-4BA5-88B8-E59D7C474596}" type="pres">
      <dgm:prSet presAssocID="{03A6B4A1-9708-4DC4-B99A-F802948CA9A7}" presName="rootComposite" presStyleCnt="0"/>
      <dgm:spPr/>
    </dgm:pt>
    <dgm:pt modelId="{29DF606C-C783-4F55-8476-F1AFA9D54F74}" type="pres">
      <dgm:prSet presAssocID="{03A6B4A1-9708-4DC4-B99A-F802948CA9A7}" presName="rootText" presStyleLbl="node2" presStyleIdx="2" presStyleCnt="3" custScaleY="53137" custLinFactNeighborX="-269" custLinFactNeighborY="39348">
        <dgm:presLayoutVars>
          <dgm:chPref val="3"/>
        </dgm:presLayoutVars>
      </dgm:prSet>
      <dgm:spPr/>
    </dgm:pt>
    <dgm:pt modelId="{7AF40933-DD90-4119-9A4D-69FFDA3A868F}" type="pres">
      <dgm:prSet presAssocID="{03A6B4A1-9708-4DC4-B99A-F802948CA9A7}" presName="rootConnector" presStyleLbl="node2" presStyleIdx="2" presStyleCnt="3"/>
      <dgm:spPr/>
    </dgm:pt>
    <dgm:pt modelId="{E8961244-A44C-4202-94DC-FFEC5FA96778}" type="pres">
      <dgm:prSet presAssocID="{03A6B4A1-9708-4DC4-B99A-F802948CA9A7}" presName="hierChild4" presStyleCnt="0"/>
      <dgm:spPr/>
    </dgm:pt>
    <dgm:pt modelId="{F5E7F20D-0B09-4231-941C-8109FC8E04A8}" type="pres">
      <dgm:prSet presAssocID="{03A6B4A1-9708-4DC4-B99A-F802948CA9A7}" presName="hierChild5" presStyleCnt="0"/>
      <dgm:spPr/>
    </dgm:pt>
    <dgm:pt modelId="{7A49EA95-1C12-4BA4-A500-4DDC65D563CA}" type="pres">
      <dgm:prSet presAssocID="{F0BDE8FF-C464-4407-9C0D-67DD799182F9}" presName="hierChild3" presStyleCnt="0"/>
      <dgm:spPr/>
    </dgm:pt>
  </dgm:ptLst>
  <dgm:cxnLst>
    <dgm:cxn modelId="{7B4F3208-6CA9-489C-BD6B-5714117618D1}" type="presOf" srcId="{E42F95AB-2265-4D7C-9018-8263A1E8B6B4}" destId="{E60E1E5B-C601-4BFC-9CD5-9B7F4B0F44AE}" srcOrd="1" destOrd="0" presId="urn:microsoft.com/office/officeart/2005/8/layout/orgChart1"/>
    <dgm:cxn modelId="{0A00CD0C-C281-44E0-871D-47EFD2D8047A}" type="presOf" srcId="{8BC2ED8C-7E86-4BFB-973D-4CB4425E9722}" destId="{204C9901-B5BA-44E7-A5F2-6E1A94EE6B45}" srcOrd="0" destOrd="0" presId="urn:microsoft.com/office/officeart/2005/8/layout/orgChart1"/>
    <dgm:cxn modelId="{B96FC728-EEBE-4AE9-9A9C-ABA34D920BB0}" type="presOf" srcId="{47D81B82-C8CB-45DF-89B8-D396E4DA874C}" destId="{97694678-A37C-46CC-A8CA-783C42A8AE40}" srcOrd="0" destOrd="0" presId="urn:microsoft.com/office/officeart/2005/8/layout/orgChart1"/>
    <dgm:cxn modelId="{723CC42F-07A6-4424-BDF3-BD9453583BD3}" type="presOf" srcId="{D35CFB9F-2A93-44FC-A683-03F1E4938D2B}" destId="{3D27FFDE-CF88-4914-B720-D4472395A3A1}" srcOrd="0" destOrd="0" presId="urn:microsoft.com/office/officeart/2005/8/layout/orgChart1"/>
    <dgm:cxn modelId="{7AD5F160-0DA9-4C07-BFDD-80416554A395}" type="presOf" srcId="{47D81B82-C8CB-45DF-89B8-D396E4DA874C}" destId="{11789827-FE15-4D14-A60A-A4E30D96CBF7}" srcOrd="1" destOrd="0" presId="urn:microsoft.com/office/officeart/2005/8/layout/orgChart1"/>
    <dgm:cxn modelId="{80603D67-F163-456B-B886-5C12E1C8BAD1}" type="presOf" srcId="{F0BDE8FF-C464-4407-9C0D-67DD799182F9}" destId="{10F302F2-1B36-44A6-9673-49B86B5B32A9}" srcOrd="0" destOrd="0" presId="urn:microsoft.com/office/officeart/2005/8/layout/orgChart1"/>
    <dgm:cxn modelId="{20E8B757-3F47-4939-9EE6-AD6F86A2A625}" type="presOf" srcId="{E42F95AB-2265-4D7C-9018-8263A1E8B6B4}" destId="{9564A198-A897-487B-9FC3-7E19F171EFC8}" srcOrd="0" destOrd="0" presId="urn:microsoft.com/office/officeart/2005/8/layout/orgChart1"/>
    <dgm:cxn modelId="{29D2DF9A-6DF7-4933-AA49-BD4439C56B96}" type="presOf" srcId="{03A6B4A1-9708-4DC4-B99A-F802948CA9A7}" destId="{29DF606C-C783-4F55-8476-F1AFA9D54F74}" srcOrd="0" destOrd="0" presId="urn:microsoft.com/office/officeart/2005/8/layout/orgChart1"/>
    <dgm:cxn modelId="{2C33FCB5-BB21-4004-A5CF-7D9720474D22}" srcId="{F0BDE8FF-C464-4407-9C0D-67DD799182F9}" destId="{03A6B4A1-9708-4DC4-B99A-F802948CA9A7}" srcOrd="2" destOrd="0" parTransId="{410A4D59-D838-42D2-9A1A-28F8FD9CE27A}" sibTransId="{04957F26-F073-4215-9DCA-5FD14CABFDC0}"/>
    <dgm:cxn modelId="{98BCE4C9-D54F-4F5A-8FC6-6F57C23B0E36}" type="presOf" srcId="{C3D9CB3A-22EE-4699-A4B3-9B4668825BC6}" destId="{82AB8946-F30F-4D86-89FA-2340C7DB56B7}" srcOrd="0" destOrd="0" presId="urn:microsoft.com/office/officeart/2005/8/layout/orgChart1"/>
    <dgm:cxn modelId="{54B2B3CD-993C-4CC8-BC20-7E7C25F4EF9E}" srcId="{F0BDE8FF-C464-4407-9C0D-67DD799182F9}" destId="{47D81B82-C8CB-45DF-89B8-D396E4DA874C}" srcOrd="0" destOrd="0" parTransId="{8BC2ED8C-7E86-4BFB-973D-4CB4425E9722}" sibTransId="{3F7C76EB-9CDA-446C-AAC8-A92595D0210F}"/>
    <dgm:cxn modelId="{5E74A5D1-85B4-42A6-856C-B356F1DE0705}" srcId="{D35CFB9F-2A93-44FC-A683-03F1E4938D2B}" destId="{F0BDE8FF-C464-4407-9C0D-67DD799182F9}" srcOrd="0" destOrd="0" parTransId="{EB2029D5-0464-40D7-9161-1C3C908F1E04}" sibTransId="{B79A2208-D60A-480D-985E-58372044B721}"/>
    <dgm:cxn modelId="{33B87CDD-65EC-4803-943E-4A9581575DBD}" type="presOf" srcId="{410A4D59-D838-42D2-9A1A-28F8FD9CE27A}" destId="{3BD1A2A0-3C4E-468C-A94E-F8ABF69CA440}" srcOrd="0" destOrd="0" presId="urn:microsoft.com/office/officeart/2005/8/layout/orgChart1"/>
    <dgm:cxn modelId="{A83F32E6-F58C-4902-8B13-D42A578BE9D6}" type="presOf" srcId="{F0BDE8FF-C464-4407-9C0D-67DD799182F9}" destId="{0523BA43-30B0-48FD-8C8B-4D2C59045EFE}" srcOrd="1" destOrd="0" presId="urn:microsoft.com/office/officeart/2005/8/layout/orgChart1"/>
    <dgm:cxn modelId="{2272E7E9-44F9-481F-841D-A6FE46B5F886}" type="presOf" srcId="{03A6B4A1-9708-4DC4-B99A-F802948CA9A7}" destId="{7AF40933-DD90-4119-9A4D-69FFDA3A868F}" srcOrd="1" destOrd="0" presId="urn:microsoft.com/office/officeart/2005/8/layout/orgChart1"/>
    <dgm:cxn modelId="{8192B7FF-6C41-4A93-A7FC-7A9314897F4F}" srcId="{F0BDE8FF-C464-4407-9C0D-67DD799182F9}" destId="{E42F95AB-2265-4D7C-9018-8263A1E8B6B4}" srcOrd="1" destOrd="0" parTransId="{C3D9CB3A-22EE-4699-A4B3-9B4668825BC6}" sibTransId="{44A490FD-967A-419A-8B46-398891A0A335}"/>
    <dgm:cxn modelId="{32E0BF11-E9D7-4853-8848-2CAE5CD5F51A}" type="presParOf" srcId="{3D27FFDE-CF88-4914-B720-D4472395A3A1}" destId="{4262EEB0-A7D1-4A3B-B82D-4508FBDF559B}" srcOrd="0" destOrd="0" presId="urn:microsoft.com/office/officeart/2005/8/layout/orgChart1"/>
    <dgm:cxn modelId="{A1A0F667-3C5E-4598-AC24-9031C902767C}" type="presParOf" srcId="{4262EEB0-A7D1-4A3B-B82D-4508FBDF559B}" destId="{4E0F7B19-7894-4676-9617-1B82D6E52B82}" srcOrd="0" destOrd="0" presId="urn:microsoft.com/office/officeart/2005/8/layout/orgChart1"/>
    <dgm:cxn modelId="{461A7D15-D735-4A75-811A-76A978311A56}" type="presParOf" srcId="{4E0F7B19-7894-4676-9617-1B82D6E52B82}" destId="{10F302F2-1B36-44A6-9673-49B86B5B32A9}" srcOrd="0" destOrd="0" presId="urn:microsoft.com/office/officeart/2005/8/layout/orgChart1"/>
    <dgm:cxn modelId="{36681E7D-7E0E-4AA7-AE23-1A846C22E97F}" type="presParOf" srcId="{4E0F7B19-7894-4676-9617-1B82D6E52B82}" destId="{0523BA43-30B0-48FD-8C8B-4D2C59045EFE}" srcOrd="1" destOrd="0" presId="urn:microsoft.com/office/officeart/2005/8/layout/orgChart1"/>
    <dgm:cxn modelId="{7D075EA3-AF23-4439-BC81-A1A798396FF6}" type="presParOf" srcId="{4262EEB0-A7D1-4A3B-B82D-4508FBDF559B}" destId="{938522C4-AD99-4552-AFA7-BDA73FEA72D4}" srcOrd="1" destOrd="0" presId="urn:microsoft.com/office/officeart/2005/8/layout/orgChart1"/>
    <dgm:cxn modelId="{0033A767-0E15-4668-8896-7274B4E33BC8}" type="presParOf" srcId="{938522C4-AD99-4552-AFA7-BDA73FEA72D4}" destId="{204C9901-B5BA-44E7-A5F2-6E1A94EE6B45}" srcOrd="0" destOrd="0" presId="urn:microsoft.com/office/officeart/2005/8/layout/orgChart1"/>
    <dgm:cxn modelId="{80B57FC6-0F32-45FC-A929-3745B74FC2E3}" type="presParOf" srcId="{938522C4-AD99-4552-AFA7-BDA73FEA72D4}" destId="{E4C5E52A-322C-4028-91F3-EA3855075F98}" srcOrd="1" destOrd="0" presId="urn:microsoft.com/office/officeart/2005/8/layout/orgChart1"/>
    <dgm:cxn modelId="{553730E0-C95C-4412-AA36-A305F72DA1D9}" type="presParOf" srcId="{E4C5E52A-322C-4028-91F3-EA3855075F98}" destId="{D6F2B9BC-707E-4F14-A90F-3BD38E9A5E3A}" srcOrd="0" destOrd="0" presId="urn:microsoft.com/office/officeart/2005/8/layout/orgChart1"/>
    <dgm:cxn modelId="{84DD8A52-F9FC-4242-9E52-D82DFA13524A}" type="presParOf" srcId="{D6F2B9BC-707E-4F14-A90F-3BD38E9A5E3A}" destId="{97694678-A37C-46CC-A8CA-783C42A8AE40}" srcOrd="0" destOrd="0" presId="urn:microsoft.com/office/officeart/2005/8/layout/orgChart1"/>
    <dgm:cxn modelId="{D44AA8F0-0945-4A6E-9968-14E4A6A090A4}" type="presParOf" srcId="{D6F2B9BC-707E-4F14-A90F-3BD38E9A5E3A}" destId="{11789827-FE15-4D14-A60A-A4E30D96CBF7}" srcOrd="1" destOrd="0" presId="urn:microsoft.com/office/officeart/2005/8/layout/orgChart1"/>
    <dgm:cxn modelId="{8DA4D8A4-6BBB-4C91-A63F-6969386F01B4}" type="presParOf" srcId="{E4C5E52A-322C-4028-91F3-EA3855075F98}" destId="{D9F16875-2AAB-478E-B884-768DAC74E840}" srcOrd="1" destOrd="0" presId="urn:microsoft.com/office/officeart/2005/8/layout/orgChart1"/>
    <dgm:cxn modelId="{F40C6BC4-1EBC-49BB-A775-0741FC153A19}" type="presParOf" srcId="{E4C5E52A-322C-4028-91F3-EA3855075F98}" destId="{649A3590-4302-4B23-AD67-A2ABC118DC55}" srcOrd="2" destOrd="0" presId="urn:microsoft.com/office/officeart/2005/8/layout/orgChart1"/>
    <dgm:cxn modelId="{A1A6A3EC-C205-4503-AEA9-FE27E23CF540}" type="presParOf" srcId="{938522C4-AD99-4552-AFA7-BDA73FEA72D4}" destId="{82AB8946-F30F-4D86-89FA-2340C7DB56B7}" srcOrd="2" destOrd="0" presId="urn:microsoft.com/office/officeart/2005/8/layout/orgChart1"/>
    <dgm:cxn modelId="{C31795DA-30F0-40B6-8E58-DED3337E498A}" type="presParOf" srcId="{938522C4-AD99-4552-AFA7-BDA73FEA72D4}" destId="{373E8C4C-D5C5-43E9-8887-7E570D28B4FF}" srcOrd="3" destOrd="0" presId="urn:microsoft.com/office/officeart/2005/8/layout/orgChart1"/>
    <dgm:cxn modelId="{DB594CE7-0B2A-4DA3-913B-0E58C9A3FDFC}" type="presParOf" srcId="{373E8C4C-D5C5-43E9-8887-7E570D28B4FF}" destId="{C89FF354-6B9D-49D8-BE7E-9687E057932C}" srcOrd="0" destOrd="0" presId="urn:microsoft.com/office/officeart/2005/8/layout/orgChart1"/>
    <dgm:cxn modelId="{6684DB71-D665-4FDD-ADCE-614BC11CB6AE}" type="presParOf" srcId="{C89FF354-6B9D-49D8-BE7E-9687E057932C}" destId="{9564A198-A897-487B-9FC3-7E19F171EFC8}" srcOrd="0" destOrd="0" presId="urn:microsoft.com/office/officeart/2005/8/layout/orgChart1"/>
    <dgm:cxn modelId="{3A63913C-9DDF-4FFB-9AB0-635E2C3F8931}" type="presParOf" srcId="{C89FF354-6B9D-49D8-BE7E-9687E057932C}" destId="{E60E1E5B-C601-4BFC-9CD5-9B7F4B0F44AE}" srcOrd="1" destOrd="0" presId="urn:microsoft.com/office/officeart/2005/8/layout/orgChart1"/>
    <dgm:cxn modelId="{CF6F6C29-308C-4237-9EFC-932499CD28E9}" type="presParOf" srcId="{373E8C4C-D5C5-43E9-8887-7E570D28B4FF}" destId="{5C1EC25C-CDAD-4831-B8FA-B637901DE827}" srcOrd="1" destOrd="0" presId="urn:microsoft.com/office/officeart/2005/8/layout/orgChart1"/>
    <dgm:cxn modelId="{94A71DA7-2939-4517-8415-64B5CD606BC3}" type="presParOf" srcId="{373E8C4C-D5C5-43E9-8887-7E570D28B4FF}" destId="{F76FBC89-16DE-479C-873C-48D46EF98FE0}" srcOrd="2" destOrd="0" presId="urn:microsoft.com/office/officeart/2005/8/layout/orgChart1"/>
    <dgm:cxn modelId="{42046530-39D8-4758-A38C-1B73C481A174}" type="presParOf" srcId="{938522C4-AD99-4552-AFA7-BDA73FEA72D4}" destId="{3BD1A2A0-3C4E-468C-A94E-F8ABF69CA440}" srcOrd="4" destOrd="0" presId="urn:microsoft.com/office/officeart/2005/8/layout/orgChart1"/>
    <dgm:cxn modelId="{506B3E00-47C6-4C5D-A917-E33F137E3122}" type="presParOf" srcId="{938522C4-AD99-4552-AFA7-BDA73FEA72D4}" destId="{ECAE72A0-F9FB-401D-A6F8-120FE8693997}" srcOrd="5" destOrd="0" presId="urn:microsoft.com/office/officeart/2005/8/layout/orgChart1"/>
    <dgm:cxn modelId="{669D1669-0CA0-4644-98EB-B2FF37C2065B}" type="presParOf" srcId="{ECAE72A0-F9FB-401D-A6F8-120FE8693997}" destId="{FE6677C7-F97E-4BA5-88B8-E59D7C474596}" srcOrd="0" destOrd="0" presId="urn:microsoft.com/office/officeart/2005/8/layout/orgChart1"/>
    <dgm:cxn modelId="{93FA9F01-BD23-45CF-A662-C424A6D44C43}" type="presParOf" srcId="{FE6677C7-F97E-4BA5-88B8-E59D7C474596}" destId="{29DF606C-C783-4F55-8476-F1AFA9D54F74}" srcOrd="0" destOrd="0" presId="urn:microsoft.com/office/officeart/2005/8/layout/orgChart1"/>
    <dgm:cxn modelId="{D56B1091-1BCB-4FE6-90C0-17CE5010BF01}" type="presParOf" srcId="{FE6677C7-F97E-4BA5-88B8-E59D7C474596}" destId="{7AF40933-DD90-4119-9A4D-69FFDA3A868F}" srcOrd="1" destOrd="0" presId="urn:microsoft.com/office/officeart/2005/8/layout/orgChart1"/>
    <dgm:cxn modelId="{2AE4293B-6B76-4BB8-B3AD-6F40D9E2EF79}" type="presParOf" srcId="{ECAE72A0-F9FB-401D-A6F8-120FE8693997}" destId="{E8961244-A44C-4202-94DC-FFEC5FA96778}" srcOrd="1" destOrd="0" presId="urn:microsoft.com/office/officeart/2005/8/layout/orgChart1"/>
    <dgm:cxn modelId="{788BFE3B-348A-4B9C-8231-F0CF46B975A4}" type="presParOf" srcId="{ECAE72A0-F9FB-401D-A6F8-120FE8693997}" destId="{F5E7F20D-0B09-4231-941C-8109FC8E04A8}" srcOrd="2" destOrd="0" presId="urn:microsoft.com/office/officeart/2005/8/layout/orgChart1"/>
    <dgm:cxn modelId="{E19B74E9-9EA7-4DC0-B151-0DABB1D31B7D}" type="presParOf" srcId="{4262EEB0-A7D1-4A3B-B82D-4508FBDF559B}" destId="{7A49EA95-1C12-4BA4-A500-4DDC65D563CA}"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35CFB9F-2A93-44FC-A683-03F1E4938D2B}" type="doc">
      <dgm:prSet loTypeId="urn:microsoft.com/office/officeart/2005/8/layout/orgChart1" loCatId="hierarchy" qsTypeId="urn:microsoft.com/office/officeart/2005/8/quickstyle/simple1" qsCatId="simple" csTypeId="urn:microsoft.com/office/officeart/2005/8/colors/accent6_2" csCatId="accent6" phldr="1"/>
      <dgm:spPr/>
      <dgm:t>
        <a:bodyPr/>
        <a:lstStyle/>
        <a:p>
          <a:endParaRPr lang="en-US"/>
        </a:p>
      </dgm:t>
    </dgm:pt>
    <dgm:pt modelId="{47D81B82-C8CB-45DF-89B8-D396E4DA874C}">
      <dgm:prSet phldrT="[Text]" custT="1"/>
      <dgm:spPr>
        <a:solidFill>
          <a:srgbClr val="FF99FF"/>
        </a:solidFill>
      </dgm:spPr>
      <dgm:t>
        <a:bodyPr/>
        <a:lstStyle/>
        <a:p>
          <a:pPr>
            <a:spcAft>
              <a:spcPts val="0"/>
            </a:spcAft>
          </a:pPr>
          <a:r>
            <a:rPr lang="en-GB" sz="2000" b="1" dirty="0">
              <a:solidFill>
                <a:schemeClr val="tx1"/>
              </a:solidFill>
              <a:latin typeface="Alexandria"/>
            </a:rPr>
            <a:t>1️⃣ Inputs</a:t>
          </a:r>
          <a:endParaRPr lang="en-US" sz="2000" b="1" dirty="0">
            <a:solidFill>
              <a:schemeClr val="tx1"/>
            </a:solidFill>
            <a:latin typeface="Alexandria"/>
          </a:endParaRPr>
        </a:p>
      </dgm:t>
    </dgm:pt>
    <dgm:pt modelId="{8BC2ED8C-7E86-4BFB-973D-4CB4425E9722}" type="parTrans" cxnId="{54B2B3CD-993C-4CC8-BC20-7E7C25F4EF9E}">
      <dgm:prSet/>
      <dgm:spPr/>
      <dgm:t>
        <a:bodyPr/>
        <a:lstStyle/>
        <a:p>
          <a:endParaRPr lang="en-US"/>
        </a:p>
      </dgm:t>
    </dgm:pt>
    <dgm:pt modelId="{3F7C76EB-9CDA-446C-AAC8-A92595D0210F}" type="sibTrans" cxnId="{54B2B3CD-993C-4CC8-BC20-7E7C25F4EF9E}">
      <dgm:prSet/>
      <dgm:spPr/>
      <dgm:t>
        <a:bodyPr/>
        <a:lstStyle/>
        <a:p>
          <a:endParaRPr lang="en-US"/>
        </a:p>
      </dgm:t>
    </dgm:pt>
    <dgm:pt modelId="{E42F95AB-2265-4D7C-9018-8263A1E8B6B4}">
      <dgm:prSet phldrT="[Text]" custT="1"/>
      <dgm:spPr>
        <a:solidFill>
          <a:srgbClr val="FFFF66"/>
        </a:solidFill>
        <a:ln>
          <a:solidFill>
            <a:srgbClr val="00B0F0"/>
          </a:solidFill>
        </a:ln>
      </dgm:spPr>
      <dgm:t>
        <a:bodyPr/>
        <a:lstStyle/>
        <a:p>
          <a:pPr>
            <a:spcAft>
              <a:spcPts val="0"/>
            </a:spcAft>
          </a:pPr>
          <a:r>
            <a:rPr lang="en-GB" sz="2000" b="1" dirty="0">
              <a:solidFill>
                <a:schemeClr val="tx1"/>
              </a:solidFill>
              <a:latin typeface="Alexandria"/>
            </a:rPr>
            <a:t>2️⃣ Assumptions</a:t>
          </a:r>
          <a:endParaRPr lang="en-US" sz="2000" b="1" dirty="0">
            <a:solidFill>
              <a:schemeClr val="tx1"/>
            </a:solidFill>
            <a:latin typeface="Alexandria"/>
          </a:endParaRPr>
        </a:p>
      </dgm:t>
    </dgm:pt>
    <dgm:pt modelId="{C3D9CB3A-22EE-4699-A4B3-9B4668825BC6}" type="parTrans" cxnId="{8192B7FF-6C41-4A93-A7FC-7A9314897F4F}">
      <dgm:prSet/>
      <dgm:spPr/>
      <dgm:t>
        <a:bodyPr/>
        <a:lstStyle/>
        <a:p>
          <a:endParaRPr lang="en-US"/>
        </a:p>
      </dgm:t>
    </dgm:pt>
    <dgm:pt modelId="{44A490FD-967A-419A-8B46-398891A0A335}" type="sibTrans" cxnId="{8192B7FF-6C41-4A93-A7FC-7A9314897F4F}">
      <dgm:prSet/>
      <dgm:spPr/>
      <dgm:t>
        <a:bodyPr/>
        <a:lstStyle/>
        <a:p>
          <a:endParaRPr lang="en-US"/>
        </a:p>
      </dgm:t>
    </dgm:pt>
    <dgm:pt modelId="{03A6B4A1-9708-4DC4-B99A-F802948CA9A7}">
      <dgm:prSet phldrT="[Text]" custT="1"/>
      <dgm:spPr>
        <a:solidFill>
          <a:srgbClr val="FF9900"/>
        </a:solidFill>
      </dgm:spPr>
      <dgm:t>
        <a:bodyPr/>
        <a:lstStyle/>
        <a:p>
          <a:r>
            <a:rPr lang="en-GB" sz="2000" b="1" i="0" dirty="0">
              <a:solidFill>
                <a:schemeClr val="tx1"/>
              </a:solidFill>
              <a:latin typeface="Alexandria"/>
            </a:rPr>
            <a:t>3️⃣ Calculations</a:t>
          </a:r>
          <a:endParaRPr lang="en-US" sz="2000" b="1" dirty="0">
            <a:solidFill>
              <a:schemeClr val="tx1"/>
            </a:solidFill>
            <a:latin typeface="Alexandria"/>
          </a:endParaRPr>
        </a:p>
      </dgm:t>
    </dgm:pt>
    <dgm:pt modelId="{410A4D59-D838-42D2-9A1A-28F8FD9CE27A}" type="parTrans" cxnId="{2C33FCB5-BB21-4004-A5CF-7D9720474D22}">
      <dgm:prSet/>
      <dgm:spPr/>
      <dgm:t>
        <a:bodyPr/>
        <a:lstStyle/>
        <a:p>
          <a:endParaRPr lang="en-US"/>
        </a:p>
      </dgm:t>
    </dgm:pt>
    <dgm:pt modelId="{04957F26-F073-4215-9DCA-5FD14CABFDC0}" type="sibTrans" cxnId="{2C33FCB5-BB21-4004-A5CF-7D9720474D22}">
      <dgm:prSet/>
      <dgm:spPr/>
      <dgm:t>
        <a:bodyPr/>
        <a:lstStyle/>
        <a:p>
          <a:endParaRPr lang="en-US"/>
        </a:p>
      </dgm:t>
    </dgm:pt>
    <dgm:pt modelId="{F0BDE8FF-C464-4407-9C0D-67DD799182F9}">
      <dgm:prSet phldrT="[Text]" custT="1"/>
      <dgm:spPr>
        <a:solidFill>
          <a:schemeClr val="bg2">
            <a:lumMod val="90000"/>
          </a:schemeClr>
        </a:solidFill>
      </dgm:spPr>
      <dgm:t>
        <a:bodyPr/>
        <a:lstStyle/>
        <a:p>
          <a:endParaRPr kumimoji="0" lang="en-GB" sz="2250" b="1" i="0" u="none" strike="noStrike" cap="none" spc="0" normalizeH="0" baseline="0" noProof="0" dirty="0">
            <a:ln>
              <a:noFill/>
            </a:ln>
            <a:solidFill>
              <a:prstClr val="black"/>
            </a:solidFill>
            <a:effectLst/>
            <a:uLnTx/>
            <a:uFillTx/>
            <a:latin typeface="Alexandria"/>
            <a:ea typeface="+mn-ea"/>
            <a:cs typeface="+mn-cs"/>
          </a:endParaRPr>
        </a:p>
        <a:p>
          <a:r>
            <a:rPr kumimoji="0" lang="en-GB" sz="2250" b="1" i="0" u="none" strike="noStrike" cap="none" spc="0" normalizeH="0" baseline="0" noProof="0" dirty="0">
              <a:ln>
                <a:noFill/>
              </a:ln>
              <a:solidFill>
                <a:prstClr val="black"/>
              </a:solidFill>
              <a:effectLst/>
              <a:uLnTx/>
              <a:uFillTx/>
              <a:latin typeface="Alexandria"/>
              <a:ea typeface="+mn-ea"/>
              <a:cs typeface="+mn-cs"/>
            </a:rPr>
            <a:t>Core Components of a Valuation Model 
</a:t>
          </a:r>
          <a:endParaRPr kumimoji="0" lang="en-US" sz="2250" b="1" i="0" u="none" strike="noStrike" cap="none" spc="0" normalizeH="0" baseline="0" noProof="0" dirty="0">
            <a:ln>
              <a:noFill/>
            </a:ln>
            <a:solidFill>
              <a:prstClr val="black"/>
            </a:solidFill>
            <a:effectLst/>
            <a:uLnTx/>
            <a:uFillTx/>
            <a:latin typeface="Alexandria"/>
            <a:ea typeface="+mn-ea"/>
            <a:cs typeface="+mn-cs"/>
          </a:endParaRPr>
        </a:p>
      </dgm:t>
    </dgm:pt>
    <dgm:pt modelId="{B79A2208-D60A-480D-985E-58372044B721}" type="sibTrans" cxnId="{5E74A5D1-85B4-42A6-856C-B356F1DE0705}">
      <dgm:prSet/>
      <dgm:spPr/>
      <dgm:t>
        <a:bodyPr/>
        <a:lstStyle/>
        <a:p>
          <a:endParaRPr lang="en-US"/>
        </a:p>
      </dgm:t>
    </dgm:pt>
    <dgm:pt modelId="{EB2029D5-0464-40D7-9161-1C3C908F1E04}" type="parTrans" cxnId="{5E74A5D1-85B4-42A6-856C-B356F1DE0705}">
      <dgm:prSet/>
      <dgm:spPr/>
      <dgm:t>
        <a:bodyPr/>
        <a:lstStyle/>
        <a:p>
          <a:endParaRPr lang="en-US"/>
        </a:p>
      </dgm:t>
    </dgm:pt>
    <dgm:pt modelId="{92319803-E9C7-42A8-81FB-2ABEEB66F848}">
      <dgm:prSet custT="1"/>
      <dgm:spPr>
        <a:solidFill>
          <a:srgbClr val="FF3399"/>
        </a:solidFill>
      </dgm:spPr>
      <dgm:t>
        <a:bodyPr/>
        <a:lstStyle/>
        <a:p>
          <a:endParaRPr lang="en-GB" sz="2000" b="1" dirty="0">
            <a:solidFill>
              <a:schemeClr val="tx1"/>
            </a:solidFill>
            <a:latin typeface="Alexandria"/>
          </a:endParaRPr>
        </a:p>
        <a:p>
          <a:r>
            <a:rPr lang="en-GB" sz="2000" b="1" dirty="0">
              <a:solidFill>
                <a:schemeClr val="tx1"/>
              </a:solidFill>
              <a:latin typeface="Alexandria"/>
            </a:rPr>
            <a:t>4️⃣ Outputs
</a:t>
          </a:r>
          <a:endParaRPr lang="en-US" sz="2000" b="1" dirty="0">
            <a:solidFill>
              <a:schemeClr val="tx1"/>
            </a:solidFill>
            <a:latin typeface="Alexandria"/>
          </a:endParaRPr>
        </a:p>
      </dgm:t>
    </dgm:pt>
    <dgm:pt modelId="{DBCB2359-38B8-4F7E-ABF8-F6A0924197C0}" type="parTrans" cxnId="{73390896-EF2E-4040-88A9-15A3DD616489}">
      <dgm:prSet/>
      <dgm:spPr/>
      <dgm:t>
        <a:bodyPr/>
        <a:lstStyle/>
        <a:p>
          <a:endParaRPr lang="en-US"/>
        </a:p>
      </dgm:t>
    </dgm:pt>
    <dgm:pt modelId="{353BCEF6-8E17-4A20-8B71-BA722AB31271}" type="sibTrans" cxnId="{73390896-EF2E-4040-88A9-15A3DD616489}">
      <dgm:prSet/>
      <dgm:spPr/>
      <dgm:t>
        <a:bodyPr/>
        <a:lstStyle/>
        <a:p>
          <a:endParaRPr lang="en-US"/>
        </a:p>
      </dgm:t>
    </dgm:pt>
    <dgm:pt modelId="{E857DF81-D697-4F47-A5C3-2CDA76E06F7F}">
      <dgm:prSet custT="1"/>
      <dgm:spPr>
        <a:solidFill>
          <a:srgbClr val="00B0F0"/>
        </a:solidFill>
      </dgm:spPr>
      <dgm:t>
        <a:bodyPr/>
        <a:lstStyle/>
        <a:p>
          <a:endParaRPr lang="en-GB" sz="2000" b="1" kern="1200" dirty="0">
            <a:solidFill>
              <a:prstClr val="black"/>
            </a:solidFill>
            <a:latin typeface="Alexandria"/>
            <a:ea typeface="+mn-ea"/>
            <a:cs typeface="+mn-cs"/>
          </a:endParaRPr>
        </a:p>
        <a:p>
          <a:r>
            <a:rPr lang="en-GB" sz="2000" b="1" kern="1200" dirty="0">
              <a:solidFill>
                <a:prstClr val="black"/>
              </a:solidFill>
              <a:latin typeface="Alexandria"/>
              <a:ea typeface="+mn-ea"/>
              <a:cs typeface="+mn-cs"/>
            </a:rPr>
            <a:t>5️⃣ Sensitivity Analysis</a:t>
          </a:r>
          <a:br>
            <a:rPr lang="en-GB" sz="2000" kern="1200" dirty="0">
              <a:latin typeface="Alexandria"/>
            </a:rPr>
          </a:br>
          <a:endParaRPr lang="en-GB" sz="2000" kern="1200" dirty="0">
            <a:latin typeface="Alexandria"/>
          </a:endParaRPr>
        </a:p>
      </dgm:t>
    </dgm:pt>
    <dgm:pt modelId="{599F9BA5-A330-4F74-B818-07C847796FA8}" type="parTrans" cxnId="{C35A4DAD-2572-4793-84C0-504BE8E1CD1A}">
      <dgm:prSet/>
      <dgm:spPr/>
      <dgm:t>
        <a:bodyPr/>
        <a:lstStyle/>
        <a:p>
          <a:endParaRPr lang="en-GB"/>
        </a:p>
      </dgm:t>
    </dgm:pt>
    <dgm:pt modelId="{3073AA0D-624A-47A9-87E0-1889B8797EAC}" type="sibTrans" cxnId="{C35A4DAD-2572-4793-84C0-504BE8E1CD1A}">
      <dgm:prSet/>
      <dgm:spPr/>
      <dgm:t>
        <a:bodyPr/>
        <a:lstStyle/>
        <a:p>
          <a:endParaRPr lang="en-GB"/>
        </a:p>
      </dgm:t>
    </dgm:pt>
    <dgm:pt modelId="{3D27FFDE-CF88-4914-B720-D4472395A3A1}" type="pres">
      <dgm:prSet presAssocID="{D35CFB9F-2A93-44FC-A683-03F1E4938D2B}" presName="hierChild1" presStyleCnt="0">
        <dgm:presLayoutVars>
          <dgm:orgChart val="1"/>
          <dgm:chPref val="1"/>
          <dgm:dir/>
          <dgm:animOne val="branch"/>
          <dgm:animLvl val="lvl"/>
          <dgm:resizeHandles/>
        </dgm:presLayoutVars>
      </dgm:prSet>
      <dgm:spPr/>
    </dgm:pt>
    <dgm:pt modelId="{4262EEB0-A7D1-4A3B-B82D-4508FBDF559B}" type="pres">
      <dgm:prSet presAssocID="{F0BDE8FF-C464-4407-9C0D-67DD799182F9}" presName="hierRoot1" presStyleCnt="0">
        <dgm:presLayoutVars>
          <dgm:hierBranch val="init"/>
        </dgm:presLayoutVars>
      </dgm:prSet>
      <dgm:spPr/>
    </dgm:pt>
    <dgm:pt modelId="{4E0F7B19-7894-4676-9617-1B82D6E52B82}" type="pres">
      <dgm:prSet presAssocID="{F0BDE8FF-C464-4407-9C0D-67DD799182F9}" presName="rootComposite1" presStyleCnt="0"/>
      <dgm:spPr/>
    </dgm:pt>
    <dgm:pt modelId="{10F302F2-1B36-44A6-9673-49B86B5B32A9}" type="pres">
      <dgm:prSet presAssocID="{F0BDE8FF-C464-4407-9C0D-67DD799182F9}" presName="rootText1" presStyleLbl="node0" presStyleIdx="0" presStyleCnt="1" custScaleX="336496" custScaleY="80548" custLinFactNeighborX="14755" custLinFactNeighborY="-23759">
        <dgm:presLayoutVars>
          <dgm:chPref val="3"/>
        </dgm:presLayoutVars>
      </dgm:prSet>
      <dgm:spPr/>
    </dgm:pt>
    <dgm:pt modelId="{0523BA43-30B0-48FD-8C8B-4D2C59045EFE}" type="pres">
      <dgm:prSet presAssocID="{F0BDE8FF-C464-4407-9C0D-67DD799182F9}" presName="rootConnector1" presStyleLbl="node1" presStyleIdx="0" presStyleCnt="0"/>
      <dgm:spPr/>
    </dgm:pt>
    <dgm:pt modelId="{938522C4-AD99-4552-AFA7-BDA73FEA72D4}" type="pres">
      <dgm:prSet presAssocID="{F0BDE8FF-C464-4407-9C0D-67DD799182F9}" presName="hierChild2" presStyleCnt="0"/>
      <dgm:spPr/>
    </dgm:pt>
    <dgm:pt modelId="{204C9901-B5BA-44E7-A5F2-6E1A94EE6B45}" type="pres">
      <dgm:prSet presAssocID="{8BC2ED8C-7E86-4BFB-973D-4CB4425E9722}" presName="Name37" presStyleLbl="parChTrans1D2" presStyleIdx="0" presStyleCnt="5"/>
      <dgm:spPr/>
    </dgm:pt>
    <dgm:pt modelId="{E4C5E52A-322C-4028-91F3-EA3855075F98}" type="pres">
      <dgm:prSet presAssocID="{47D81B82-C8CB-45DF-89B8-D396E4DA874C}" presName="hierRoot2" presStyleCnt="0">
        <dgm:presLayoutVars>
          <dgm:hierBranch val="init"/>
        </dgm:presLayoutVars>
      </dgm:prSet>
      <dgm:spPr/>
    </dgm:pt>
    <dgm:pt modelId="{D6F2B9BC-707E-4F14-A90F-3BD38E9A5E3A}" type="pres">
      <dgm:prSet presAssocID="{47D81B82-C8CB-45DF-89B8-D396E4DA874C}" presName="rootComposite" presStyleCnt="0"/>
      <dgm:spPr/>
    </dgm:pt>
    <dgm:pt modelId="{97694678-A37C-46CC-A8CA-783C42A8AE40}" type="pres">
      <dgm:prSet presAssocID="{47D81B82-C8CB-45DF-89B8-D396E4DA874C}" presName="rootText" presStyleLbl="node2" presStyleIdx="0" presStyleCnt="5" custScaleX="141239" custScaleY="116821" custLinFactNeighborX="-50" custLinFactNeighborY="39766">
        <dgm:presLayoutVars>
          <dgm:chPref val="3"/>
        </dgm:presLayoutVars>
      </dgm:prSet>
      <dgm:spPr/>
    </dgm:pt>
    <dgm:pt modelId="{11789827-FE15-4D14-A60A-A4E30D96CBF7}" type="pres">
      <dgm:prSet presAssocID="{47D81B82-C8CB-45DF-89B8-D396E4DA874C}" presName="rootConnector" presStyleLbl="node2" presStyleIdx="0" presStyleCnt="5"/>
      <dgm:spPr/>
    </dgm:pt>
    <dgm:pt modelId="{D9F16875-2AAB-478E-B884-768DAC74E840}" type="pres">
      <dgm:prSet presAssocID="{47D81B82-C8CB-45DF-89B8-D396E4DA874C}" presName="hierChild4" presStyleCnt="0"/>
      <dgm:spPr/>
    </dgm:pt>
    <dgm:pt modelId="{649A3590-4302-4B23-AD67-A2ABC118DC55}" type="pres">
      <dgm:prSet presAssocID="{47D81B82-C8CB-45DF-89B8-D396E4DA874C}" presName="hierChild5" presStyleCnt="0"/>
      <dgm:spPr/>
    </dgm:pt>
    <dgm:pt modelId="{82AB8946-F30F-4D86-89FA-2340C7DB56B7}" type="pres">
      <dgm:prSet presAssocID="{C3D9CB3A-22EE-4699-A4B3-9B4668825BC6}" presName="Name37" presStyleLbl="parChTrans1D2" presStyleIdx="1" presStyleCnt="5"/>
      <dgm:spPr/>
    </dgm:pt>
    <dgm:pt modelId="{373E8C4C-D5C5-43E9-8887-7E570D28B4FF}" type="pres">
      <dgm:prSet presAssocID="{E42F95AB-2265-4D7C-9018-8263A1E8B6B4}" presName="hierRoot2" presStyleCnt="0">
        <dgm:presLayoutVars>
          <dgm:hierBranch val="init"/>
        </dgm:presLayoutVars>
      </dgm:prSet>
      <dgm:spPr/>
    </dgm:pt>
    <dgm:pt modelId="{C89FF354-6B9D-49D8-BE7E-9687E057932C}" type="pres">
      <dgm:prSet presAssocID="{E42F95AB-2265-4D7C-9018-8263A1E8B6B4}" presName="rootComposite" presStyleCnt="0"/>
      <dgm:spPr/>
    </dgm:pt>
    <dgm:pt modelId="{9564A198-A897-487B-9FC3-7E19F171EFC8}" type="pres">
      <dgm:prSet presAssocID="{E42F95AB-2265-4D7C-9018-8263A1E8B6B4}" presName="rootText" presStyleLbl="node2" presStyleIdx="1" presStyleCnt="5" custScaleX="120882" custScaleY="117627" custLinFactNeighborX="-671" custLinFactNeighborY="39766">
        <dgm:presLayoutVars>
          <dgm:chPref val="3"/>
        </dgm:presLayoutVars>
      </dgm:prSet>
      <dgm:spPr/>
    </dgm:pt>
    <dgm:pt modelId="{E60E1E5B-C601-4BFC-9CD5-9B7F4B0F44AE}" type="pres">
      <dgm:prSet presAssocID="{E42F95AB-2265-4D7C-9018-8263A1E8B6B4}" presName="rootConnector" presStyleLbl="node2" presStyleIdx="1" presStyleCnt="5"/>
      <dgm:spPr/>
    </dgm:pt>
    <dgm:pt modelId="{5C1EC25C-CDAD-4831-B8FA-B637901DE827}" type="pres">
      <dgm:prSet presAssocID="{E42F95AB-2265-4D7C-9018-8263A1E8B6B4}" presName="hierChild4" presStyleCnt="0"/>
      <dgm:spPr/>
    </dgm:pt>
    <dgm:pt modelId="{F76FBC89-16DE-479C-873C-48D46EF98FE0}" type="pres">
      <dgm:prSet presAssocID="{E42F95AB-2265-4D7C-9018-8263A1E8B6B4}" presName="hierChild5" presStyleCnt="0"/>
      <dgm:spPr/>
    </dgm:pt>
    <dgm:pt modelId="{3BD1A2A0-3C4E-468C-A94E-F8ABF69CA440}" type="pres">
      <dgm:prSet presAssocID="{410A4D59-D838-42D2-9A1A-28F8FD9CE27A}" presName="Name37" presStyleLbl="parChTrans1D2" presStyleIdx="2" presStyleCnt="5"/>
      <dgm:spPr/>
    </dgm:pt>
    <dgm:pt modelId="{ECAE72A0-F9FB-401D-A6F8-120FE8693997}" type="pres">
      <dgm:prSet presAssocID="{03A6B4A1-9708-4DC4-B99A-F802948CA9A7}" presName="hierRoot2" presStyleCnt="0">
        <dgm:presLayoutVars>
          <dgm:hierBranch val="init"/>
        </dgm:presLayoutVars>
      </dgm:prSet>
      <dgm:spPr/>
    </dgm:pt>
    <dgm:pt modelId="{FE6677C7-F97E-4BA5-88B8-E59D7C474596}" type="pres">
      <dgm:prSet presAssocID="{03A6B4A1-9708-4DC4-B99A-F802948CA9A7}" presName="rootComposite" presStyleCnt="0"/>
      <dgm:spPr/>
    </dgm:pt>
    <dgm:pt modelId="{29DF606C-C783-4F55-8476-F1AFA9D54F74}" type="pres">
      <dgm:prSet presAssocID="{03A6B4A1-9708-4DC4-B99A-F802948CA9A7}" presName="rootText" presStyleLbl="node2" presStyleIdx="2" presStyleCnt="5" custScaleX="120882" custScaleY="111513" custLinFactNeighborX="-269" custLinFactNeighborY="39348">
        <dgm:presLayoutVars>
          <dgm:chPref val="3"/>
        </dgm:presLayoutVars>
      </dgm:prSet>
      <dgm:spPr/>
    </dgm:pt>
    <dgm:pt modelId="{7AF40933-DD90-4119-9A4D-69FFDA3A868F}" type="pres">
      <dgm:prSet presAssocID="{03A6B4A1-9708-4DC4-B99A-F802948CA9A7}" presName="rootConnector" presStyleLbl="node2" presStyleIdx="2" presStyleCnt="5"/>
      <dgm:spPr/>
    </dgm:pt>
    <dgm:pt modelId="{E8961244-A44C-4202-94DC-FFEC5FA96778}" type="pres">
      <dgm:prSet presAssocID="{03A6B4A1-9708-4DC4-B99A-F802948CA9A7}" presName="hierChild4" presStyleCnt="0"/>
      <dgm:spPr/>
    </dgm:pt>
    <dgm:pt modelId="{F5E7F20D-0B09-4231-941C-8109FC8E04A8}" type="pres">
      <dgm:prSet presAssocID="{03A6B4A1-9708-4DC4-B99A-F802948CA9A7}" presName="hierChild5" presStyleCnt="0"/>
      <dgm:spPr/>
    </dgm:pt>
    <dgm:pt modelId="{7ECB223F-BD13-4E83-958E-34B523E8AEFF}" type="pres">
      <dgm:prSet presAssocID="{DBCB2359-38B8-4F7E-ABF8-F6A0924197C0}" presName="Name37" presStyleLbl="parChTrans1D2" presStyleIdx="3" presStyleCnt="5"/>
      <dgm:spPr/>
    </dgm:pt>
    <dgm:pt modelId="{4BC2AEDD-FF82-4B7E-9102-64668BB1E88B}" type="pres">
      <dgm:prSet presAssocID="{92319803-E9C7-42A8-81FB-2ABEEB66F848}" presName="hierRoot2" presStyleCnt="0">
        <dgm:presLayoutVars>
          <dgm:hierBranch val="init"/>
        </dgm:presLayoutVars>
      </dgm:prSet>
      <dgm:spPr/>
    </dgm:pt>
    <dgm:pt modelId="{9329115B-C50B-4B8F-926A-1D3BE6CD437F}" type="pres">
      <dgm:prSet presAssocID="{92319803-E9C7-42A8-81FB-2ABEEB66F848}" presName="rootComposite" presStyleCnt="0"/>
      <dgm:spPr/>
    </dgm:pt>
    <dgm:pt modelId="{9B91B344-3935-406E-A505-2C5B162B2C81}" type="pres">
      <dgm:prSet presAssocID="{92319803-E9C7-42A8-81FB-2ABEEB66F848}" presName="rootText" presStyleLbl="node2" presStyleIdx="3" presStyleCnt="5" custScaleX="120882" custScaleY="97514" custLinFactNeighborY="39468">
        <dgm:presLayoutVars>
          <dgm:chPref val="3"/>
        </dgm:presLayoutVars>
      </dgm:prSet>
      <dgm:spPr/>
    </dgm:pt>
    <dgm:pt modelId="{3E20C525-2EF9-4181-BE36-46B15EDE0F83}" type="pres">
      <dgm:prSet presAssocID="{92319803-E9C7-42A8-81FB-2ABEEB66F848}" presName="rootConnector" presStyleLbl="node2" presStyleIdx="3" presStyleCnt="5"/>
      <dgm:spPr/>
    </dgm:pt>
    <dgm:pt modelId="{FDB6E4FA-EE00-4CEA-B980-357DC71F7D40}" type="pres">
      <dgm:prSet presAssocID="{92319803-E9C7-42A8-81FB-2ABEEB66F848}" presName="hierChild4" presStyleCnt="0"/>
      <dgm:spPr/>
    </dgm:pt>
    <dgm:pt modelId="{F49A479C-0489-4108-849F-D7073C11E5FD}" type="pres">
      <dgm:prSet presAssocID="{92319803-E9C7-42A8-81FB-2ABEEB66F848}" presName="hierChild5" presStyleCnt="0"/>
      <dgm:spPr/>
    </dgm:pt>
    <dgm:pt modelId="{2A7A9F9D-56AA-415B-8ADB-2387B1D0B3ED}" type="pres">
      <dgm:prSet presAssocID="{599F9BA5-A330-4F74-B818-07C847796FA8}" presName="Name37" presStyleLbl="parChTrans1D2" presStyleIdx="4" presStyleCnt="5"/>
      <dgm:spPr/>
    </dgm:pt>
    <dgm:pt modelId="{088489BF-E74B-4130-8D26-888354AD475F}" type="pres">
      <dgm:prSet presAssocID="{E857DF81-D697-4F47-A5C3-2CDA76E06F7F}" presName="hierRoot2" presStyleCnt="0">
        <dgm:presLayoutVars>
          <dgm:hierBranch val="init"/>
        </dgm:presLayoutVars>
      </dgm:prSet>
      <dgm:spPr/>
    </dgm:pt>
    <dgm:pt modelId="{7FC5DE02-5988-4664-A9EA-FB2099BBF329}" type="pres">
      <dgm:prSet presAssocID="{E857DF81-D697-4F47-A5C3-2CDA76E06F7F}" presName="rootComposite" presStyleCnt="0"/>
      <dgm:spPr/>
    </dgm:pt>
    <dgm:pt modelId="{725332F0-C573-435A-8969-2E3093D995E4}" type="pres">
      <dgm:prSet presAssocID="{E857DF81-D697-4F47-A5C3-2CDA76E06F7F}" presName="rootText" presStyleLbl="node2" presStyleIdx="4" presStyleCnt="5" custScaleY="92274" custLinFactNeighborX="-1656" custLinFactNeighborY="40901">
        <dgm:presLayoutVars>
          <dgm:chPref val="3"/>
        </dgm:presLayoutVars>
      </dgm:prSet>
      <dgm:spPr/>
    </dgm:pt>
    <dgm:pt modelId="{B34B6A2D-9636-44A6-9FA2-7514CE3EE683}" type="pres">
      <dgm:prSet presAssocID="{E857DF81-D697-4F47-A5C3-2CDA76E06F7F}" presName="rootConnector" presStyleLbl="node2" presStyleIdx="4" presStyleCnt="5"/>
      <dgm:spPr/>
    </dgm:pt>
    <dgm:pt modelId="{6C2C2E76-D5D1-4132-A770-7CF25270F9C2}" type="pres">
      <dgm:prSet presAssocID="{E857DF81-D697-4F47-A5C3-2CDA76E06F7F}" presName="hierChild4" presStyleCnt="0"/>
      <dgm:spPr/>
    </dgm:pt>
    <dgm:pt modelId="{8F09B519-62D1-4CFD-B396-85394D4B77E9}" type="pres">
      <dgm:prSet presAssocID="{E857DF81-D697-4F47-A5C3-2CDA76E06F7F}" presName="hierChild5" presStyleCnt="0"/>
      <dgm:spPr/>
    </dgm:pt>
    <dgm:pt modelId="{7A49EA95-1C12-4BA4-A500-4DDC65D563CA}" type="pres">
      <dgm:prSet presAssocID="{F0BDE8FF-C464-4407-9C0D-67DD799182F9}" presName="hierChild3" presStyleCnt="0"/>
      <dgm:spPr/>
    </dgm:pt>
  </dgm:ptLst>
  <dgm:cxnLst>
    <dgm:cxn modelId="{7B4F3208-6CA9-489C-BD6B-5714117618D1}" type="presOf" srcId="{E42F95AB-2265-4D7C-9018-8263A1E8B6B4}" destId="{E60E1E5B-C601-4BFC-9CD5-9B7F4B0F44AE}" srcOrd="1" destOrd="0" presId="urn:microsoft.com/office/officeart/2005/8/layout/orgChart1"/>
    <dgm:cxn modelId="{0A00CD0C-C281-44E0-871D-47EFD2D8047A}" type="presOf" srcId="{8BC2ED8C-7E86-4BFB-973D-4CB4425E9722}" destId="{204C9901-B5BA-44E7-A5F2-6E1A94EE6B45}" srcOrd="0" destOrd="0" presId="urn:microsoft.com/office/officeart/2005/8/layout/orgChart1"/>
    <dgm:cxn modelId="{A5BAF227-6ECF-47EF-9895-FD4016735BF2}" type="presOf" srcId="{DBCB2359-38B8-4F7E-ABF8-F6A0924197C0}" destId="{7ECB223F-BD13-4E83-958E-34B523E8AEFF}" srcOrd="0" destOrd="0" presId="urn:microsoft.com/office/officeart/2005/8/layout/orgChart1"/>
    <dgm:cxn modelId="{B96FC728-EEBE-4AE9-9A9C-ABA34D920BB0}" type="presOf" srcId="{47D81B82-C8CB-45DF-89B8-D396E4DA874C}" destId="{97694678-A37C-46CC-A8CA-783C42A8AE40}" srcOrd="0" destOrd="0" presId="urn:microsoft.com/office/officeart/2005/8/layout/orgChart1"/>
    <dgm:cxn modelId="{723CC42F-07A6-4424-BDF3-BD9453583BD3}" type="presOf" srcId="{D35CFB9F-2A93-44FC-A683-03F1E4938D2B}" destId="{3D27FFDE-CF88-4914-B720-D4472395A3A1}" srcOrd="0" destOrd="0" presId="urn:microsoft.com/office/officeart/2005/8/layout/orgChart1"/>
    <dgm:cxn modelId="{73671835-178E-4362-A584-C542386190FF}" type="presOf" srcId="{599F9BA5-A330-4F74-B818-07C847796FA8}" destId="{2A7A9F9D-56AA-415B-8ADB-2387B1D0B3ED}" srcOrd="0" destOrd="0" presId="urn:microsoft.com/office/officeart/2005/8/layout/orgChart1"/>
    <dgm:cxn modelId="{7AD5F160-0DA9-4C07-BFDD-80416554A395}" type="presOf" srcId="{47D81B82-C8CB-45DF-89B8-D396E4DA874C}" destId="{11789827-FE15-4D14-A60A-A4E30D96CBF7}" srcOrd="1" destOrd="0" presId="urn:microsoft.com/office/officeart/2005/8/layout/orgChart1"/>
    <dgm:cxn modelId="{80603D67-F163-456B-B886-5C12E1C8BAD1}" type="presOf" srcId="{F0BDE8FF-C464-4407-9C0D-67DD799182F9}" destId="{10F302F2-1B36-44A6-9673-49B86B5B32A9}" srcOrd="0" destOrd="0" presId="urn:microsoft.com/office/officeart/2005/8/layout/orgChart1"/>
    <dgm:cxn modelId="{20E8B757-3F47-4939-9EE6-AD6F86A2A625}" type="presOf" srcId="{E42F95AB-2265-4D7C-9018-8263A1E8B6B4}" destId="{9564A198-A897-487B-9FC3-7E19F171EFC8}" srcOrd="0" destOrd="0" presId="urn:microsoft.com/office/officeart/2005/8/layout/orgChart1"/>
    <dgm:cxn modelId="{E0B04E85-928B-4262-AC75-791286BE98EA}" type="presOf" srcId="{92319803-E9C7-42A8-81FB-2ABEEB66F848}" destId="{3E20C525-2EF9-4181-BE36-46B15EDE0F83}" srcOrd="1" destOrd="0" presId="urn:microsoft.com/office/officeart/2005/8/layout/orgChart1"/>
    <dgm:cxn modelId="{73390896-EF2E-4040-88A9-15A3DD616489}" srcId="{F0BDE8FF-C464-4407-9C0D-67DD799182F9}" destId="{92319803-E9C7-42A8-81FB-2ABEEB66F848}" srcOrd="3" destOrd="0" parTransId="{DBCB2359-38B8-4F7E-ABF8-F6A0924197C0}" sibTransId="{353BCEF6-8E17-4A20-8B71-BA722AB31271}"/>
    <dgm:cxn modelId="{29D2DF9A-6DF7-4933-AA49-BD4439C56B96}" type="presOf" srcId="{03A6B4A1-9708-4DC4-B99A-F802948CA9A7}" destId="{29DF606C-C783-4F55-8476-F1AFA9D54F74}" srcOrd="0" destOrd="0" presId="urn:microsoft.com/office/officeart/2005/8/layout/orgChart1"/>
    <dgm:cxn modelId="{C35A4DAD-2572-4793-84C0-504BE8E1CD1A}" srcId="{F0BDE8FF-C464-4407-9C0D-67DD799182F9}" destId="{E857DF81-D697-4F47-A5C3-2CDA76E06F7F}" srcOrd="4" destOrd="0" parTransId="{599F9BA5-A330-4F74-B818-07C847796FA8}" sibTransId="{3073AA0D-624A-47A9-87E0-1889B8797EAC}"/>
    <dgm:cxn modelId="{1A046CB3-9628-490E-A2BC-13DB0811E72A}" type="presOf" srcId="{E857DF81-D697-4F47-A5C3-2CDA76E06F7F}" destId="{B34B6A2D-9636-44A6-9FA2-7514CE3EE683}" srcOrd="1" destOrd="0" presId="urn:microsoft.com/office/officeart/2005/8/layout/orgChart1"/>
    <dgm:cxn modelId="{2C33FCB5-BB21-4004-A5CF-7D9720474D22}" srcId="{F0BDE8FF-C464-4407-9C0D-67DD799182F9}" destId="{03A6B4A1-9708-4DC4-B99A-F802948CA9A7}" srcOrd="2" destOrd="0" parTransId="{410A4D59-D838-42D2-9A1A-28F8FD9CE27A}" sibTransId="{04957F26-F073-4215-9DCA-5FD14CABFDC0}"/>
    <dgm:cxn modelId="{98BCE4C9-D54F-4F5A-8FC6-6F57C23B0E36}" type="presOf" srcId="{C3D9CB3A-22EE-4699-A4B3-9B4668825BC6}" destId="{82AB8946-F30F-4D86-89FA-2340C7DB56B7}" srcOrd="0" destOrd="0" presId="urn:microsoft.com/office/officeart/2005/8/layout/orgChart1"/>
    <dgm:cxn modelId="{54B2B3CD-993C-4CC8-BC20-7E7C25F4EF9E}" srcId="{F0BDE8FF-C464-4407-9C0D-67DD799182F9}" destId="{47D81B82-C8CB-45DF-89B8-D396E4DA874C}" srcOrd="0" destOrd="0" parTransId="{8BC2ED8C-7E86-4BFB-973D-4CB4425E9722}" sibTransId="{3F7C76EB-9CDA-446C-AAC8-A92595D0210F}"/>
    <dgm:cxn modelId="{5E74A5D1-85B4-42A6-856C-B356F1DE0705}" srcId="{D35CFB9F-2A93-44FC-A683-03F1E4938D2B}" destId="{F0BDE8FF-C464-4407-9C0D-67DD799182F9}" srcOrd="0" destOrd="0" parTransId="{EB2029D5-0464-40D7-9161-1C3C908F1E04}" sibTransId="{B79A2208-D60A-480D-985E-58372044B721}"/>
    <dgm:cxn modelId="{C0EB5FD8-A952-4612-A698-D9E037A0FFAD}" type="presOf" srcId="{E857DF81-D697-4F47-A5C3-2CDA76E06F7F}" destId="{725332F0-C573-435A-8969-2E3093D995E4}" srcOrd="0" destOrd="0" presId="urn:microsoft.com/office/officeart/2005/8/layout/orgChart1"/>
    <dgm:cxn modelId="{33B87CDD-65EC-4803-943E-4A9581575DBD}" type="presOf" srcId="{410A4D59-D838-42D2-9A1A-28F8FD9CE27A}" destId="{3BD1A2A0-3C4E-468C-A94E-F8ABF69CA440}" srcOrd="0" destOrd="0" presId="urn:microsoft.com/office/officeart/2005/8/layout/orgChart1"/>
    <dgm:cxn modelId="{8B6089E1-4C36-46F6-B6F0-B8AF99A58528}" type="presOf" srcId="{92319803-E9C7-42A8-81FB-2ABEEB66F848}" destId="{9B91B344-3935-406E-A505-2C5B162B2C81}" srcOrd="0" destOrd="0" presId="urn:microsoft.com/office/officeart/2005/8/layout/orgChart1"/>
    <dgm:cxn modelId="{A83F32E6-F58C-4902-8B13-D42A578BE9D6}" type="presOf" srcId="{F0BDE8FF-C464-4407-9C0D-67DD799182F9}" destId="{0523BA43-30B0-48FD-8C8B-4D2C59045EFE}" srcOrd="1" destOrd="0" presId="urn:microsoft.com/office/officeart/2005/8/layout/orgChart1"/>
    <dgm:cxn modelId="{2272E7E9-44F9-481F-841D-A6FE46B5F886}" type="presOf" srcId="{03A6B4A1-9708-4DC4-B99A-F802948CA9A7}" destId="{7AF40933-DD90-4119-9A4D-69FFDA3A868F}" srcOrd="1" destOrd="0" presId="urn:microsoft.com/office/officeart/2005/8/layout/orgChart1"/>
    <dgm:cxn modelId="{8192B7FF-6C41-4A93-A7FC-7A9314897F4F}" srcId="{F0BDE8FF-C464-4407-9C0D-67DD799182F9}" destId="{E42F95AB-2265-4D7C-9018-8263A1E8B6B4}" srcOrd="1" destOrd="0" parTransId="{C3D9CB3A-22EE-4699-A4B3-9B4668825BC6}" sibTransId="{44A490FD-967A-419A-8B46-398891A0A335}"/>
    <dgm:cxn modelId="{32E0BF11-E9D7-4853-8848-2CAE5CD5F51A}" type="presParOf" srcId="{3D27FFDE-CF88-4914-B720-D4472395A3A1}" destId="{4262EEB0-A7D1-4A3B-B82D-4508FBDF559B}" srcOrd="0" destOrd="0" presId="urn:microsoft.com/office/officeart/2005/8/layout/orgChart1"/>
    <dgm:cxn modelId="{A1A0F667-3C5E-4598-AC24-9031C902767C}" type="presParOf" srcId="{4262EEB0-A7D1-4A3B-B82D-4508FBDF559B}" destId="{4E0F7B19-7894-4676-9617-1B82D6E52B82}" srcOrd="0" destOrd="0" presId="urn:microsoft.com/office/officeart/2005/8/layout/orgChart1"/>
    <dgm:cxn modelId="{461A7D15-D735-4A75-811A-76A978311A56}" type="presParOf" srcId="{4E0F7B19-7894-4676-9617-1B82D6E52B82}" destId="{10F302F2-1B36-44A6-9673-49B86B5B32A9}" srcOrd="0" destOrd="0" presId="urn:microsoft.com/office/officeart/2005/8/layout/orgChart1"/>
    <dgm:cxn modelId="{36681E7D-7E0E-4AA7-AE23-1A846C22E97F}" type="presParOf" srcId="{4E0F7B19-7894-4676-9617-1B82D6E52B82}" destId="{0523BA43-30B0-48FD-8C8B-4D2C59045EFE}" srcOrd="1" destOrd="0" presId="urn:microsoft.com/office/officeart/2005/8/layout/orgChart1"/>
    <dgm:cxn modelId="{7D075EA3-AF23-4439-BC81-A1A798396FF6}" type="presParOf" srcId="{4262EEB0-A7D1-4A3B-B82D-4508FBDF559B}" destId="{938522C4-AD99-4552-AFA7-BDA73FEA72D4}" srcOrd="1" destOrd="0" presId="urn:microsoft.com/office/officeart/2005/8/layout/orgChart1"/>
    <dgm:cxn modelId="{0033A767-0E15-4668-8896-7274B4E33BC8}" type="presParOf" srcId="{938522C4-AD99-4552-AFA7-BDA73FEA72D4}" destId="{204C9901-B5BA-44E7-A5F2-6E1A94EE6B45}" srcOrd="0" destOrd="0" presId="urn:microsoft.com/office/officeart/2005/8/layout/orgChart1"/>
    <dgm:cxn modelId="{80B57FC6-0F32-45FC-A929-3745B74FC2E3}" type="presParOf" srcId="{938522C4-AD99-4552-AFA7-BDA73FEA72D4}" destId="{E4C5E52A-322C-4028-91F3-EA3855075F98}" srcOrd="1" destOrd="0" presId="urn:microsoft.com/office/officeart/2005/8/layout/orgChart1"/>
    <dgm:cxn modelId="{553730E0-C95C-4412-AA36-A305F72DA1D9}" type="presParOf" srcId="{E4C5E52A-322C-4028-91F3-EA3855075F98}" destId="{D6F2B9BC-707E-4F14-A90F-3BD38E9A5E3A}" srcOrd="0" destOrd="0" presId="urn:microsoft.com/office/officeart/2005/8/layout/orgChart1"/>
    <dgm:cxn modelId="{84DD8A52-F9FC-4242-9E52-D82DFA13524A}" type="presParOf" srcId="{D6F2B9BC-707E-4F14-A90F-3BD38E9A5E3A}" destId="{97694678-A37C-46CC-A8CA-783C42A8AE40}" srcOrd="0" destOrd="0" presId="urn:microsoft.com/office/officeart/2005/8/layout/orgChart1"/>
    <dgm:cxn modelId="{D44AA8F0-0945-4A6E-9968-14E4A6A090A4}" type="presParOf" srcId="{D6F2B9BC-707E-4F14-A90F-3BD38E9A5E3A}" destId="{11789827-FE15-4D14-A60A-A4E30D96CBF7}" srcOrd="1" destOrd="0" presId="urn:microsoft.com/office/officeart/2005/8/layout/orgChart1"/>
    <dgm:cxn modelId="{8DA4D8A4-6BBB-4C91-A63F-6969386F01B4}" type="presParOf" srcId="{E4C5E52A-322C-4028-91F3-EA3855075F98}" destId="{D9F16875-2AAB-478E-B884-768DAC74E840}" srcOrd="1" destOrd="0" presId="urn:microsoft.com/office/officeart/2005/8/layout/orgChart1"/>
    <dgm:cxn modelId="{F40C6BC4-1EBC-49BB-A775-0741FC153A19}" type="presParOf" srcId="{E4C5E52A-322C-4028-91F3-EA3855075F98}" destId="{649A3590-4302-4B23-AD67-A2ABC118DC55}" srcOrd="2" destOrd="0" presId="urn:microsoft.com/office/officeart/2005/8/layout/orgChart1"/>
    <dgm:cxn modelId="{A1A6A3EC-C205-4503-AEA9-FE27E23CF540}" type="presParOf" srcId="{938522C4-AD99-4552-AFA7-BDA73FEA72D4}" destId="{82AB8946-F30F-4D86-89FA-2340C7DB56B7}" srcOrd="2" destOrd="0" presId="urn:microsoft.com/office/officeart/2005/8/layout/orgChart1"/>
    <dgm:cxn modelId="{C31795DA-30F0-40B6-8E58-DED3337E498A}" type="presParOf" srcId="{938522C4-AD99-4552-AFA7-BDA73FEA72D4}" destId="{373E8C4C-D5C5-43E9-8887-7E570D28B4FF}" srcOrd="3" destOrd="0" presId="urn:microsoft.com/office/officeart/2005/8/layout/orgChart1"/>
    <dgm:cxn modelId="{DB594CE7-0B2A-4DA3-913B-0E58C9A3FDFC}" type="presParOf" srcId="{373E8C4C-D5C5-43E9-8887-7E570D28B4FF}" destId="{C89FF354-6B9D-49D8-BE7E-9687E057932C}" srcOrd="0" destOrd="0" presId="urn:microsoft.com/office/officeart/2005/8/layout/orgChart1"/>
    <dgm:cxn modelId="{6684DB71-D665-4FDD-ADCE-614BC11CB6AE}" type="presParOf" srcId="{C89FF354-6B9D-49D8-BE7E-9687E057932C}" destId="{9564A198-A897-487B-9FC3-7E19F171EFC8}" srcOrd="0" destOrd="0" presId="urn:microsoft.com/office/officeart/2005/8/layout/orgChart1"/>
    <dgm:cxn modelId="{3A63913C-9DDF-4FFB-9AB0-635E2C3F8931}" type="presParOf" srcId="{C89FF354-6B9D-49D8-BE7E-9687E057932C}" destId="{E60E1E5B-C601-4BFC-9CD5-9B7F4B0F44AE}" srcOrd="1" destOrd="0" presId="urn:microsoft.com/office/officeart/2005/8/layout/orgChart1"/>
    <dgm:cxn modelId="{CF6F6C29-308C-4237-9EFC-932499CD28E9}" type="presParOf" srcId="{373E8C4C-D5C5-43E9-8887-7E570D28B4FF}" destId="{5C1EC25C-CDAD-4831-B8FA-B637901DE827}" srcOrd="1" destOrd="0" presId="urn:microsoft.com/office/officeart/2005/8/layout/orgChart1"/>
    <dgm:cxn modelId="{94A71DA7-2939-4517-8415-64B5CD606BC3}" type="presParOf" srcId="{373E8C4C-D5C5-43E9-8887-7E570D28B4FF}" destId="{F76FBC89-16DE-479C-873C-48D46EF98FE0}" srcOrd="2" destOrd="0" presId="urn:microsoft.com/office/officeart/2005/8/layout/orgChart1"/>
    <dgm:cxn modelId="{42046530-39D8-4758-A38C-1B73C481A174}" type="presParOf" srcId="{938522C4-AD99-4552-AFA7-BDA73FEA72D4}" destId="{3BD1A2A0-3C4E-468C-A94E-F8ABF69CA440}" srcOrd="4" destOrd="0" presId="urn:microsoft.com/office/officeart/2005/8/layout/orgChart1"/>
    <dgm:cxn modelId="{506B3E00-47C6-4C5D-A917-E33F137E3122}" type="presParOf" srcId="{938522C4-AD99-4552-AFA7-BDA73FEA72D4}" destId="{ECAE72A0-F9FB-401D-A6F8-120FE8693997}" srcOrd="5" destOrd="0" presId="urn:microsoft.com/office/officeart/2005/8/layout/orgChart1"/>
    <dgm:cxn modelId="{669D1669-0CA0-4644-98EB-B2FF37C2065B}" type="presParOf" srcId="{ECAE72A0-F9FB-401D-A6F8-120FE8693997}" destId="{FE6677C7-F97E-4BA5-88B8-E59D7C474596}" srcOrd="0" destOrd="0" presId="urn:microsoft.com/office/officeart/2005/8/layout/orgChart1"/>
    <dgm:cxn modelId="{93FA9F01-BD23-45CF-A662-C424A6D44C43}" type="presParOf" srcId="{FE6677C7-F97E-4BA5-88B8-E59D7C474596}" destId="{29DF606C-C783-4F55-8476-F1AFA9D54F74}" srcOrd="0" destOrd="0" presId="urn:microsoft.com/office/officeart/2005/8/layout/orgChart1"/>
    <dgm:cxn modelId="{D56B1091-1BCB-4FE6-90C0-17CE5010BF01}" type="presParOf" srcId="{FE6677C7-F97E-4BA5-88B8-E59D7C474596}" destId="{7AF40933-DD90-4119-9A4D-69FFDA3A868F}" srcOrd="1" destOrd="0" presId="urn:microsoft.com/office/officeart/2005/8/layout/orgChart1"/>
    <dgm:cxn modelId="{2AE4293B-6B76-4BB8-B3AD-6F40D9E2EF79}" type="presParOf" srcId="{ECAE72A0-F9FB-401D-A6F8-120FE8693997}" destId="{E8961244-A44C-4202-94DC-FFEC5FA96778}" srcOrd="1" destOrd="0" presId="urn:microsoft.com/office/officeart/2005/8/layout/orgChart1"/>
    <dgm:cxn modelId="{788BFE3B-348A-4B9C-8231-F0CF46B975A4}" type="presParOf" srcId="{ECAE72A0-F9FB-401D-A6F8-120FE8693997}" destId="{F5E7F20D-0B09-4231-941C-8109FC8E04A8}" srcOrd="2" destOrd="0" presId="urn:microsoft.com/office/officeart/2005/8/layout/orgChart1"/>
    <dgm:cxn modelId="{3AF26842-92D9-471A-A609-E2B2491A371C}" type="presParOf" srcId="{938522C4-AD99-4552-AFA7-BDA73FEA72D4}" destId="{7ECB223F-BD13-4E83-958E-34B523E8AEFF}" srcOrd="6" destOrd="0" presId="urn:microsoft.com/office/officeart/2005/8/layout/orgChart1"/>
    <dgm:cxn modelId="{3DC0D9B9-CE92-410C-B2AB-88B53BD81669}" type="presParOf" srcId="{938522C4-AD99-4552-AFA7-BDA73FEA72D4}" destId="{4BC2AEDD-FF82-4B7E-9102-64668BB1E88B}" srcOrd="7" destOrd="0" presId="urn:microsoft.com/office/officeart/2005/8/layout/orgChart1"/>
    <dgm:cxn modelId="{E035D5E1-3422-47B0-8D7C-5CB3FED8C61D}" type="presParOf" srcId="{4BC2AEDD-FF82-4B7E-9102-64668BB1E88B}" destId="{9329115B-C50B-4B8F-926A-1D3BE6CD437F}" srcOrd="0" destOrd="0" presId="urn:microsoft.com/office/officeart/2005/8/layout/orgChart1"/>
    <dgm:cxn modelId="{D6438D05-3857-4DAA-AF69-1FCB3719D8A2}" type="presParOf" srcId="{9329115B-C50B-4B8F-926A-1D3BE6CD437F}" destId="{9B91B344-3935-406E-A505-2C5B162B2C81}" srcOrd="0" destOrd="0" presId="urn:microsoft.com/office/officeart/2005/8/layout/orgChart1"/>
    <dgm:cxn modelId="{24BA507A-3738-43F6-91BF-7277A119B8B9}" type="presParOf" srcId="{9329115B-C50B-4B8F-926A-1D3BE6CD437F}" destId="{3E20C525-2EF9-4181-BE36-46B15EDE0F83}" srcOrd="1" destOrd="0" presId="urn:microsoft.com/office/officeart/2005/8/layout/orgChart1"/>
    <dgm:cxn modelId="{D463B96D-C55D-4538-9984-367A445B88CC}" type="presParOf" srcId="{4BC2AEDD-FF82-4B7E-9102-64668BB1E88B}" destId="{FDB6E4FA-EE00-4CEA-B980-357DC71F7D40}" srcOrd="1" destOrd="0" presId="urn:microsoft.com/office/officeart/2005/8/layout/orgChart1"/>
    <dgm:cxn modelId="{A120D915-C31F-483C-BBC1-87E975AFE59A}" type="presParOf" srcId="{4BC2AEDD-FF82-4B7E-9102-64668BB1E88B}" destId="{F49A479C-0489-4108-849F-D7073C11E5FD}" srcOrd="2" destOrd="0" presId="urn:microsoft.com/office/officeart/2005/8/layout/orgChart1"/>
    <dgm:cxn modelId="{AE8BB65E-A11B-4CB5-B1C9-919403F463E3}" type="presParOf" srcId="{938522C4-AD99-4552-AFA7-BDA73FEA72D4}" destId="{2A7A9F9D-56AA-415B-8ADB-2387B1D0B3ED}" srcOrd="8" destOrd="0" presId="urn:microsoft.com/office/officeart/2005/8/layout/orgChart1"/>
    <dgm:cxn modelId="{45252637-BC94-4242-B34F-68EE24A69D8F}" type="presParOf" srcId="{938522C4-AD99-4552-AFA7-BDA73FEA72D4}" destId="{088489BF-E74B-4130-8D26-888354AD475F}" srcOrd="9" destOrd="0" presId="urn:microsoft.com/office/officeart/2005/8/layout/orgChart1"/>
    <dgm:cxn modelId="{294D97F6-E1E1-47EC-B804-A048C5F4C548}" type="presParOf" srcId="{088489BF-E74B-4130-8D26-888354AD475F}" destId="{7FC5DE02-5988-4664-A9EA-FB2099BBF329}" srcOrd="0" destOrd="0" presId="urn:microsoft.com/office/officeart/2005/8/layout/orgChart1"/>
    <dgm:cxn modelId="{C1A70072-CD15-439E-9749-6F6D4541AD42}" type="presParOf" srcId="{7FC5DE02-5988-4664-A9EA-FB2099BBF329}" destId="{725332F0-C573-435A-8969-2E3093D995E4}" srcOrd="0" destOrd="0" presId="urn:microsoft.com/office/officeart/2005/8/layout/orgChart1"/>
    <dgm:cxn modelId="{5767A118-1FB3-41D0-AC00-BFA57D434444}" type="presParOf" srcId="{7FC5DE02-5988-4664-A9EA-FB2099BBF329}" destId="{B34B6A2D-9636-44A6-9FA2-7514CE3EE683}" srcOrd="1" destOrd="0" presId="urn:microsoft.com/office/officeart/2005/8/layout/orgChart1"/>
    <dgm:cxn modelId="{7224822D-EA6B-479D-963C-C0990963B3E1}" type="presParOf" srcId="{088489BF-E74B-4130-8D26-888354AD475F}" destId="{6C2C2E76-D5D1-4132-A770-7CF25270F9C2}" srcOrd="1" destOrd="0" presId="urn:microsoft.com/office/officeart/2005/8/layout/orgChart1"/>
    <dgm:cxn modelId="{4849748C-7C0C-438D-B2C3-EC54EE17F7A8}" type="presParOf" srcId="{088489BF-E74B-4130-8D26-888354AD475F}" destId="{8F09B519-62D1-4CFD-B396-85394D4B77E9}" srcOrd="2" destOrd="0" presId="urn:microsoft.com/office/officeart/2005/8/layout/orgChart1"/>
    <dgm:cxn modelId="{E19B74E9-9EA7-4DC0-B151-0DABB1D31B7D}" type="presParOf" srcId="{4262EEB0-A7D1-4A3B-B82D-4508FBDF559B}" destId="{7A49EA95-1C12-4BA4-A500-4DDC65D563CA}"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35CFB9F-2A93-44FC-A683-03F1E4938D2B}" type="doc">
      <dgm:prSet loTypeId="urn:microsoft.com/office/officeart/2005/8/layout/orgChart1" loCatId="hierarchy" qsTypeId="urn:microsoft.com/office/officeart/2005/8/quickstyle/simple1" qsCatId="simple" csTypeId="urn:microsoft.com/office/officeart/2005/8/colors/accent6_2" csCatId="accent6" phldr="1"/>
      <dgm:spPr/>
      <dgm:t>
        <a:bodyPr/>
        <a:lstStyle/>
        <a:p>
          <a:endParaRPr lang="en-US"/>
        </a:p>
      </dgm:t>
    </dgm:pt>
    <dgm:pt modelId="{47D81B82-C8CB-45DF-89B8-D396E4DA874C}">
      <dgm:prSet phldrT="[Text]" custT="1"/>
      <dgm:spPr>
        <a:solidFill>
          <a:srgbClr val="FF99FF"/>
        </a:solidFill>
      </dgm:spPr>
      <dgm:t>
        <a:bodyPr/>
        <a:lstStyle/>
        <a:p>
          <a:pPr>
            <a:spcAft>
              <a:spcPts val="0"/>
            </a:spcAft>
          </a:pPr>
          <a:endParaRPr lang="en-GB" sz="2000" b="1" dirty="0">
            <a:solidFill>
              <a:schemeClr val="tx1"/>
            </a:solidFill>
            <a:latin typeface="Alexandria"/>
          </a:endParaRPr>
        </a:p>
        <a:p>
          <a:pPr>
            <a:spcAft>
              <a:spcPts val="0"/>
            </a:spcAft>
          </a:pPr>
          <a:r>
            <a:rPr lang="en-GB" sz="2000" b="1" dirty="0">
              <a:solidFill>
                <a:schemeClr val="tx1"/>
              </a:solidFill>
              <a:latin typeface="Alexandria"/>
            </a:rPr>
            <a:t>Traditional Models</a:t>
          </a:r>
          <a:endParaRPr lang="en-US" sz="2000" b="1" dirty="0">
            <a:solidFill>
              <a:schemeClr val="tx1"/>
            </a:solidFill>
            <a:latin typeface="Alexandria"/>
          </a:endParaRPr>
        </a:p>
      </dgm:t>
    </dgm:pt>
    <dgm:pt modelId="{8BC2ED8C-7E86-4BFB-973D-4CB4425E9722}" type="parTrans" cxnId="{54B2B3CD-993C-4CC8-BC20-7E7C25F4EF9E}">
      <dgm:prSet/>
      <dgm:spPr/>
      <dgm:t>
        <a:bodyPr/>
        <a:lstStyle/>
        <a:p>
          <a:endParaRPr lang="en-US"/>
        </a:p>
      </dgm:t>
    </dgm:pt>
    <dgm:pt modelId="{3F7C76EB-9CDA-446C-AAC8-A92595D0210F}" type="sibTrans" cxnId="{54B2B3CD-993C-4CC8-BC20-7E7C25F4EF9E}">
      <dgm:prSet/>
      <dgm:spPr/>
      <dgm:t>
        <a:bodyPr/>
        <a:lstStyle/>
        <a:p>
          <a:endParaRPr lang="en-US"/>
        </a:p>
      </dgm:t>
    </dgm:pt>
    <dgm:pt modelId="{E42F95AB-2265-4D7C-9018-8263A1E8B6B4}">
      <dgm:prSet phldrT="[Text]" custT="1"/>
      <dgm:spPr>
        <a:solidFill>
          <a:srgbClr val="FFFF66"/>
        </a:solidFill>
        <a:ln>
          <a:solidFill>
            <a:srgbClr val="00B0F0"/>
          </a:solidFill>
        </a:ln>
      </dgm:spPr>
      <dgm:t>
        <a:bodyPr/>
        <a:lstStyle/>
        <a:p>
          <a:pPr>
            <a:spcAft>
              <a:spcPts val="0"/>
            </a:spcAft>
          </a:pPr>
          <a:r>
            <a:rPr lang="en-GB" sz="2000" b="1" dirty="0">
              <a:solidFill>
                <a:schemeClr val="tx1"/>
              </a:solidFill>
              <a:latin typeface="Alexandria"/>
            </a:rPr>
            <a:t>Statistical Models</a:t>
          </a:r>
          <a:endParaRPr lang="en-US" sz="2000" b="1" dirty="0">
            <a:solidFill>
              <a:schemeClr val="tx1"/>
            </a:solidFill>
            <a:latin typeface="Alexandria"/>
          </a:endParaRPr>
        </a:p>
      </dgm:t>
    </dgm:pt>
    <dgm:pt modelId="{C3D9CB3A-22EE-4699-A4B3-9B4668825BC6}" type="parTrans" cxnId="{8192B7FF-6C41-4A93-A7FC-7A9314897F4F}">
      <dgm:prSet/>
      <dgm:spPr/>
      <dgm:t>
        <a:bodyPr/>
        <a:lstStyle/>
        <a:p>
          <a:endParaRPr lang="en-US"/>
        </a:p>
      </dgm:t>
    </dgm:pt>
    <dgm:pt modelId="{44A490FD-967A-419A-8B46-398891A0A335}" type="sibTrans" cxnId="{8192B7FF-6C41-4A93-A7FC-7A9314897F4F}">
      <dgm:prSet/>
      <dgm:spPr/>
      <dgm:t>
        <a:bodyPr/>
        <a:lstStyle/>
        <a:p>
          <a:endParaRPr lang="en-US"/>
        </a:p>
      </dgm:t>
    </dgm:pt>
    <dgm:pt modelId="{03A6B4A1-9708-4DC4-B99A-F802948CA9A7}">
      <dgm:prSet phldrT="[Text]" custT="1"/>
      <dgm:spPr>
        <a:solidFill>
          <a:srgbClr val="FF9900"/>
        </a:solidFill>
      </dgm:spPr>
      <dgm:t>
        <a:bodyPr/>
        <a:lstStyle/>
        <a:p>
          <a:r>
            <a:rPr lang="en-GB" sz="2000" b="1" i="0" dirty="0">
              <a:solidFill>
                <a:schemeClr val="tx1"/>
              </a:solidFill>
              <a:latin typeface="Alexandria"/>
            </a:rPr>
            <a:t>Automated Valuation Models (AVMs)</a:t>
          </a:r>
          <a:endParaRPr lang="en-US" sz="2000" b="1" dirty="0">
            <a:solidFill>
              <a:schemeClr val="tx1"/>
            </a:solidFill>
            <a:latin typeface="Alexandria"/>
          </a:endParaRPr>
        </a:p>
      </dgm:t>
    </dgm:pt>
    <dgm:pt modelId="{410A4D59-D838-42D2-9A1A-28F8FD9CE27A}" type="parTrans" cxnId="{2C33FCB5-BB21-4004-A5CF-7D9720474D22}">
      <dgm:prSet/>
      <dgm:spPr/>
      <dgm:t>
        <a:bodyPr/>
        <a:lstStyle/>
        <a:p>
          <a:endParaRPr lang="en-US"/>
        </a:p>
      </dgm:t>
    </dgm:pt>
    <dgm:pt modelId="{04957F26-F073-4215-9DCA-5FD14CABFDC0}" type="sibTrans" cxnId="{2C33FCB5-BB21-4004-A5CF-7D9720474D22}">
      <dgm:prSet/>
      <dgm:spPr/>
      <dgm:t>
        <a:bodyPr/>
        <a:lstStyle/>
        <a:p>
          <a:endParaRPr lang="en-US"/>
        </a:p>
      </dgm:t>
    </dgm:pt>
    <dgm:pt modelId="{F0BDE8FF-C464-4407-9C0D-67DD799182F9}">
      <dgm:prSet phldrT="[Text]" custT="1"/>
      <dgm:spPr>
        <a:solidFill>
          <a:schemeClr val="bg2">
            <a:lumMod val="90000"/>
          </a:schemeClr>
        </a:solidFill>
      </dgm:spPr>
      <dgm:t>
        <a:bodyPr/>
        <a:lstStyle/>
        <a:p>
          <a:r>
            <a:rPr kumimoji="0" lang="en-GB" sz="2250" b="1" i="0" u="none" strike="noStrike" cap="none" spc="0" normalizeH="0" baseline="0" noProof="0" dirty="0">
              <a:ln>
                <a:noFill/>
              </a:ln>
              <a:solidFill>
                <a:prstClr val="black"/>
              </a:solidFill>
              <a:effectLst/>
              <a:uLnTx/>
              <a:uFillTx/>
              <a:latin typeface="Alexandria"/>
              <a:ea typeface="+mn-ea"/>
              <a:cs typeface="+mn-cs"/>
            </a:rPr>
            <a:t>Types of Valuation Models</a:t>
          </a:r>
        </a:p>
      </dgm:t>
    </dgm:pt>
    <dgm:pt modelId="{B79A2208-D60A-480D-985E-58372044B721}" type="sibTrans" cxnId="{5E74A5D1-85B4-42A6-856C-B356F1DE0705}">
      <dgm:prSet/>
      <dgm:spPr/>
      <dgm:t>
        <a:bodyPr/>
        <a:lstStyle/>
        <a:p>
          <a:endParaRPr lang="en-US"/>
        </a:p>
      </dgm:t>
    </dgm:pt>
    <dgm:pt modelId="{EB2029D5-0464-40D7-9161-1C3C908F1E04}" type="parTrans" cxnId="{5E74A5D1-85B4-42A6-856C-B356F1DE0705}">
      <dgm:prSet/>
      <dgm:spPr/>
      <dgm:t>
        <a:bodyPr/>
        <a:lstStyle/>
        <a:p>
          <a:endParaRPr lang="en-US"/>
        </a:p>
      </dgm:t>
    </dgm:pt>
    <dgm:pt modelId="{92319803-E9C7-42A8-81FB-2ABEEB66F848}">
      <dgm:prSet custT="1"/>
      <dgm:spPr>
        <a:solidFill>
          <a:srgbClr val="FF3399"/>
        </a:solidFill>
      </dgm:spPr>
      <dgm:t>
        <a:bodyPr/>
        <a:lstStyle/>
        <a:p>
          <a:r>
            <a:rPr lang="en-GB" sz="2000" b="1" dirty="0">
              <a:solidFill>
                <a:schemeClr val="tx1"/>
              </a:solidFill>
              <a:latin typeface="Alexandria"/>
            </a:rPr>
            <a:t>Hybrid Models</a:t>
          </a:r>
          <a:endParaRPr lang="en-US" sz="2000" b="1" dirty="0">
            <a:solidFill>
              <a:schemeClr val="tx1"/>
            </a:solidFill>
            <a:latin typeface="Alexandria"/>
          </a:endParaRPr>
        </a:p>
      </dgm:t>
    </dgm:pt>
    <dgm:pt modelId="{DBCB2359-38B8-4F7E-ABF8-F6A0924197C0}" type="parTrans" cxnId="{73390896-EF2E-4040-88A9-15A3DD616489}">
      <dgm:prSet/>
      <dgm:spPr/>
      <dgm:t>
        <a:bodyPr/>
        <a:lstStyle/>
        <a:p>
          <a:endParaRPr lang="en-US"/>
        </a:p>
      </dgm:t>
    </dgm:pt>
    <dgm:pt modelId="{353BCEF6-8E17-4A20-8B71-BA722AB31271}" type="sibTrans" cxnId="{73390896-EF2E-4040-88A9-15A3DD616489}">
      <dgm:prSet/>
      <dgm:spPr/>
      <dgm:t>
        <a:bodyPr/>
        <a:lstStyle/>
        <a:p>
          <a:endParaRPr lang="en-US"/>
        </a:p>
      </dgm:t>
    </dgm:pt>
    <dgm:pt modelId="{E857DF81-D697-4F47-A5C3-2CDA76E06F7F}">
      <dgm:prSet custT="1"/>
      <dgm:spPr>
        <a:solidFill>
          <a:srgbClr val="00B0F0"/>
        </a:solidFill>
      </dgm:spPr>
      <dgm:t>
        <a:bodyPr/>
        <a:lstStyle/>
        <a:p>
          <a:r>
            <a:rPr lang="en-GB" sz="2000" b="1" kern="1200" dirty="0">
              <a:solidFill>
                <a:prstClr val="black"/>
              </a:solidFill>
              <a:latin typeface="Alexandria"/>
              <a:ea typeface="+mn-ea"/>
              <a:cs typeface="+mn-cs"/>
            </a:rPr>
            <a:t>Specialized </a:t>
          </a:r>
          <a:r>
            <a:rPr lang="en-GB" sz="2000" b="1" kern="1200" dirty="0">
              <a:solidFill>
                <a:schemeClr val="tx1"/>
              </a:solidFill>
              <a:latin typeface="Alexandria"/>
            </a:rPr>
            <a:t>Models</a:t>
          </a:r>
          <a:endParaRPr lang="en-GB" sz="2000" kern="1200" dirty="0">
            <a:latin typeface="Alexandria"/>
          </a:endParaRPr>
        </a:p>
      </dgm:t>
    </dgm:pt>
    <dgm:pt modelId="{599F9BA5-A330-4F74-B818-07C847796FA8}" type="parTrans" cxnId="{C35A4DAD-2572-4793-84C0-504BE8E1CD1A}">
      <dgm:prSet/>
      <dgm:spPr/>
      <dgm:t>
        <a:bodyPr/>
        <a:lstStyle/>
        <a:p>
          <a:endParaRPr lang="en-GB"/>
        </a:p>
      </dgm:t>
    </dgm:pt>
    <dgm:pt modelId="{3073AA0D-624A-47A9-87E0-1889B8797EAC}" type="sibTrans" cxnId="{C35A4DAD-2572-4793-84C0-504BE8E1CD1A}">
      <dgm:prSet/>
      <dgm:spPr/>
      <dgm:t>
        <a:bodyPr/>
        <a:lstStyle/>
        <a:p>
          <a:endParaRPr lang="en-GB"/>
        </a:p>
      </dgm:t>
    </dgm:pt>
    <dgm:pt modelId="{5ECF7342-9B95-4D4D-9081-B0DE74E58D08}">
      <dgm:prSet custT="1"/>
      <dgm:spPr/>
      <dgm:t>
        <a:bodyPr/>
        <a:lstStyle/>
        <a:p>
          <a:r>
            <a:rPr lang="en-GB" sz="2000" b="1" dirty="0">
              <a:solidFill>
                <a:schemeClr val="tx1"/>
              </a:solidFill>
              <a:latin typeface="Alexandria"/>
            </a:rPr>
            <a:t>Simulation Models</a:t>
          </a:r>
          <a:endParaRPr lang="en-GB" sz="2000" dirty="0">
            <a:solidFill>
              <a:schemeClr val="tx1"/>
            </a:solidFill>
            <a:latin typeface="Alexandria"/>
          </a:endParaRPr>
        </a:p>
      </dgm:t>
    </dgm:pt>
    <dgm:pt modelId="{2710880A-3480-485C-95CD-24D569D39AD0}" type="parTrans" cxnId="{2056AAE9-3188-4DD7-9A32-29E6A7C92DA9}">
      <dgm:prSet/>
      <dgm:spPr/>
      <dgm:t>
        <a:bodyPr/>
        <a:lstStyle/>
        <a:p>
          <a:endParaRPr lang="en-GB"/>
        </a:p>
      </dgm:t>
    </dgm:pt>
    <dgm:pt modelId="{F82C67BD-96A3-4BC5-A772-9B35C13E29C8}" type="sibTrans" cxnId="{2056AAE9-3188-4DD7-9A32-29E6A7C92DA9}">
      <dgm:prSet/>
      <dgm:spPr/>
      <dgm:t>
        <a:bodyPr/>
        <a:lstStyle/>
        <a:p>
          <a:endParaRPr lang="en-GB"/>
        </a:p>
      </dgm:t>
    </dgm:pt>
    <dgm:pt modelId="{3D27FFDE-CF88-4914-B720-D4472395A3A1}" type="pres">
      <dgm:prSet presAssocID="{D35CFB9F-2A93-44FC-A683-03F1E4938D2B}" presName="hierChild1" presStyleCnt="0">
        <dgm:presLayoutVars>
          <dgm:orgChart val="1"/>
          <dgm:chPref val="1"/>
          <dgm:dir/>
          <dgm:animOne val="branch"/>
          <dgm:animLvl val="lvl"/>
          <dgm:resizeHandles/>
        </dgm:presLayoutVars>
      </dgm:prSet>
      <dgm:spPr/>
    </dgm:pt>
    <dgm:pt modelId="{4262EEB0-A7D1-4A3B-B82D-4508FBDF559B}" type="pres">
      <dgm:prSet presAssocID="{F0BDE8FF-C464-4407-9C0D-67DD799182F9}" presName="hierRoot1" presStyleCnt="0">
        <dgm:presLayoutVars>
          <dgm:hierBranch val="init"/>
        </dgm:presLayoutVars>
      </dgm:prSet>
      <dgm:spPr/>
    </dgm:pt>
    <dgm:pt modelId="{4E0F7B19-7894-4676-9617-1B82D6E52B82}" type="pres">
      <dgm:prSet presAssocID="{F0BDE8FF-C464-4407-9C0D-67DD799182F9}" presName="rootComposite1" presStyleCnt="0"/>
      <dgm:spPr/>
    </dgm:pt>
    <dgm:pt modelId="{10F302F2-1B36-44A6-9673-49B86B5B32A9}" type="pres">
      <dgm:prSet presAssocID="{F0BDE8FF-C464-4407-9C0D-67DD799182F9}" presName="rootText1" presStyleLbl="node0" presStyleIdx="0" presStyleCnt="1" custScaleX="256363" custScaleY="80548" custLinFactNeighborX="-55" custLinFactNeighborY="-28959">
        <dgm:presLayoutVars>
          <dgm:chPref val="3"/>
        </dgm:presLayoutVars>
      </dgm:prSet>
      <dgm:spPr/>
    </dgm:pt>
    <dgm:pt modelId="{0523BA43-30B0-48FD-8C8B-4D2C59045EFE}" type="pres">
      <dgm:prSet presAssocID="{F0BDE8FF-C464-4407-9C0D-67DD799182F9}" presName="rootConnector1" presStyleLbl="node1" presStyleIdx="0" presStyleCnt="0"/>
      <dgm:spPr/>
    </dgm:pt>
    <dgm:pt modelId="{938522C4-AD99-4552-AFA7-BDA73FEA72D4}" type="pres">
      <dgm:prSet presAssocID="{F0BDE8FF-C464-4407-9C0D-67DD799182F9}" presName="hierChild2" presStyleCnt="0"/>
      <dgm:spPr/>
    </dgm:pt>
    <dgm:pt modelId="{204C9901-B5BA-44E7-A5F2-6E1A94EE6B45}" type="pres">
      <dgm:prSet presAssocID="{8BC2ED8C-7E86-4BFB-973D-4CB4425E9722}" presName="Name37" presStyleLbl="parChTrans1D2" presStyleIdx="0" presStyleCnt="6"/>
      <dgm:spPr/>
    </dgm:pt>
    <dgm:pt modelId="{E4C5E52A-322C-4028-91F3-EA3855075F98}" type="pres">
      <dgm:prSet presAssocID="{47D81B82-C8CB-45DF-89B8-D396E4DA874C}" presName="hierRoot2" presStyleCnt="0">
        <dgm:presLayoutVars>
          <dgm:hierBranch val="init"/>
        </dgm:presLayoutVars>
      </dgm:prSet>
      <dgm:spPr/>
    </dgm:pt>
    <dgm:pt modelId="{D6F2B9BC-707E-4F14-A90F-3BD38E9A5E3A}" type="pres">
      <dgm:prSet presAssocID="{47D81B82-C8CB-45DF-89B8-D396E4DA874C}" presName="rootComposite" presStyleCnt="0"/>
      <dgm:spPr/>
    </dgm:pt>
    <dgm:pt modelId="{97694678-A37C-46CC-A8CA-783C42A8AE40}" type="pres">
      <dgm:prSet presAssocID="{47D81B82-C8CB-45DF-89B8-D396E4DA874C}" presName="rootText" presStyleLbl="node2" presStyleIdx="0" presStyleCnt="6" custScaleX="103590" custScaleY="116821" custLinFactNeighborX="-50" custLinFactNeighborY="39766">
        <dgm:presLayoutVars>
          <dgm:chPref val="3"/>
        </dgm:presLayoutVars>
      </dgm:prSet>
      <dgm:spPr/>
    </dgm:pt>
    <dgm:pt modelId="{11789827-FE15-4D14-A60A-A4E30D96CBF7}" type="pres">
      <dgm:prSet presAssocID="{47D81B82-C8CB-45DF-89B8-D396E4DA874C}" presName="rootConnector" presStyleLbl="node2" presStyleIdx="0" presStyleCnt="6"/>
      <dgm:spPr/>
    </dgm:pt>
    <dgm:pt modelId="{D9F16875-2AAB-478E-B884-768DAC74E840}" type="pres">
      <dgm:prSet presAssocID="{47D81B82-C8CB-45DF-89B8-D396E4DA874C}" presName="hierChild4" presStyleCnt="0"/>
      <dgm:spPr/>
    </dgm:pt>
    <dgm:pt modelId="{649A3590-4302-4B23-AD67-A2ABC118DC55}" type="pres">
      <dgm:prSet presAssocID="{47D81B82-C8CB-45DF-89B8-D396E4DA874C}" presName="hierChild5" presStyleCnt="0"/>
      <dgm:spPr/>
    </dgm:pt>
    <dgm:pt modelId="{82AB8946-F30F-4D86-89FA-2340C7DB56B7}" type="pres">
      <dgm:prSet presAssocID="{C3D9CB3A-22EE-4699-A4B3-9B4668825BC6}" presName="Name37" presStyleLbl="parChTrans1D2" presStyleIdx="1" presStyleCnt="6"/>
      <dgm:spPr/>
    </dgm:pt>
    <dgm:pt modelId="{373E8C4C-D5C5-43E9-8887-7E570D28B4FF}" type="pres">
      <dgm:prSet presAssocID="{E42F95AB-2265-4D7C-9018-8263A1E8B6B4}" presName="hierRoot2" presStyleCnt="0">
        <dgm:presLayoutVars>
          <dgm:hierBranch val="init"/>
        </dgm:presLayoutVars>
      </dgm:prSet>
      <dgm:spPr/>
    </dgm:pt>
    <dgm:pt modelId="{C89FF354-6B9D-49D8-BE7E-9687E057932C}" type="pres">
      <dgm:prSet presAssocID="{E42F95AB-2265-4D7C-9018-8263A1E8B6B4}" presName="rootComposite" presStyleCnt="0"/>
      <dgm:spPr/>
    </dgm:pt>
    <dgm:pt modelId="{9564A198-A897-487B-9FC3-7E19F171EFC8}" type="pres">
      <dgm:prSet presAssocID="{E42F95AB-2265-4D7C-9018-8263A1E8B6B4}" presName="rootText" presStyleLbl="node2" presStyleIdx="1" presStyleCnt="6" custScaleX="120882" custScaleY="117627" custLinFactNeighborX="-671" custLinFactNeighborY="39766">
        <dgm:presLayoutVars>
          <dgm:chPref val="3"/>
        </dgm:presLayoutVars>
      </dgm:prSet>
      <dgm:spPr/>
    </dgm:pt>
    <dgm:pt modelId="{E60E1E5B-C601-4BFC-9CD5-9B7F4B0F44AE}" type="pres">
      <dgm:prSet presAssocID="{E42F95AB-2265-4D7C-9018-8263A1E8B6B4}" presName="rootConnector" presStyleLbl="node2" presStyleIdx="1" presStyleCnt="6"/>
      <dgm:spPr/>
    </dgm:pt>
    <dgm:pt modelId="{5C1EC25C-CDAD-4831-B8FA-B637901DE827}" type="pres">
      <dgm:prSet presAssocID="{E42F95AB-2265-4D7C-9018-8263A1E8B6B4}" presName="hierChild4" presStyleCnt="0"/>
      <dgm:spPr/>
    </dgm:pt>
    <dgm:pt modelId="{F76FBC89-16DE-479C-873C-48D46EF98FE0}" type="pres">
      <dgm:prSet presAssocID="{E42F95AB-2265-4D7C-9018-8263A1E8B6B4}" presName="hierChild5" presStyleCnt="0"/>
      <dgm:spPr/>
    </dgm:pt>
    <dgm:pt modelId="{3BD1A2A0-3C4E-468C-A94E-F8ABF69CA440}" type="pres">
      <dgm:prSet presAssocID="{410A4D59-D838-42D2-9A1A-28F8FD9CE27A}" presName="Name37" presStyleLbl="parChTrans1D2" presStyleIdx="2" presStyleCnt="6"/>
      <dgm:spPr/>
    </dgm:pt>
    <dgm:pt modelId="{ECAE72A0-F9FB-401D-A6F8-120FE8693997}" type="pres">
      <dgm:prSet presAssocID="{03A6B4A1-9708-4DC4-B99A-F802948CA9A7}" presName="hierRoot2" presStyleCnt="0">
        <dgm:presLayoutVars>
          <dgm:hierBranch val="init"/>
        </dgm:presLayoutVars>
      </dgm:prSet>
      <dgm:spPr/>
    </dgm:pt>
    <dgm:pt modelId="{FE6677C7-F97E-4BA5-88B8-E59D7C474596}" type="pres">
      <dgm:prSet presAssocID="{03A6B4A1-9708-4DC4-B99A-F802948CA9A7}" presName="rootComposite" presStyleCnt="0"/>
      <dgm:spPr/>
    </dgm:pt>
    <dgm:pt modelId="{29DF606C-C783-4F55-8476-F1AFA9D54F74}" type="pres">
      <dgm:prSet presAssocID="{03A6B4A1-9708-4DC4-B99A-F802948CA9A7}" presName="rootText" presStyleLbl="node2" presStyleIdx="2" presStyleCnt="6" custScaleX="120882" custScaleY="111513" custLinFactNeighborX="-269" custLinFactNeighborY="39348">
        <dgm:presLayoutVars>
          <dgm:chPref val="3"/>
        </dgm:presLayoutVars>
      </dgm:prSet>
      <dgm:spPr/>
    </dgm:pt>
    <dgm:pt modelId="{7AF40933-DD90-4119-9A4D-69FFDA3A868F}" type="pres">
      <dgm:prSet presAssocID="{03A6B4A1-9708-4DC4-B99A-F802948CA9A7}" presName="rootConnector" presStyleLbl="node2" presStyleIdx="2" presStyleCnt="6"/>
      <dgm:spPr/>
    </dgm:pt>
    <dgm:pt modelId="{E8961244-A44C-4202-94DC-FFEC5FA96778}" type="pres">
      <dgm:prSet presAssocID="{03A6B4A1-9708-4DC4-B99A-F802948CA9A7}" presName="hierChild4" presStyleCnt="0"/>
      <dgm:spPr/>
    </dgm:pt>
    <dgm:pt modelId="{F5E7F20D-0B09-4231-941C-8109FC8E04A8}" type="pres">
      <dgm:prSet presAssocID="{03A6B4A1-9708-4DC4-B99A-F802948CA9A7}" presName="hierChild5" presStyleCnt="0"/>
      <dgm:spPr/>
    </dgm:pt>
    <dgm:pt modelId="{7ECB223F-BD13-4E83-958E-34B523E8AEFF}" type="pres">
      <dgm:prSet presAssocID="{DBCB2359-38B8-4F7E-ABF8-F6A0924197C0}" presName="Name37" presStyleLbl="parChTrans1D2" presStyleIdx="3" presStyleCnt="6"/>
      <dgm:spPr/>
    </dgm:pt>
    <dgm:pt modelId="{4BC2AEDD-FF82-4B7E-9102-64668BB1E88B}" type="pres">
      <dgm:prSet presAssocID="{92319803-E9C7-42A8-81FB-2ABEEB66F848}" presName="hierRoot2" presStyleCnt="0">
        <dgm:presLayoutVars>
          <dgm:hierBranch val="init"/>
        </dgm:presLayoutVars>
      </dgm:prSet>
      <dgm:spPr/>
    </dgm:pt>
    <dgm:pt modelId="{9329115B-C50B-4B8F-926A-1D3BE6CD437F}" type="pres">
      <dgm:prSet presAssocID="{92319803-E9C7-42A8-81FB-2ABEEB66F848}" presName="rootComposite" presStyleCnt="0"/>
      <dgm:spPr/>
    </dgm:pt>
    <dgm:pt modelId="{9B91B344-3935-406E-A505-2C5B162B2C81}" type="pres">
      <dgm:prSet presAssocID="{92319803-E9C7-42A8-81FB-2ABEEB66F848}" presName="rootText" presStyleLbl="node2" presStyleIdx="3" presStyleCnt="6" custScaleX="120882" custScaleY="115072" custLinFactNeighborY="39468">
        <dgm:presLayoutVars>
          <dgm:chPref val="3"/>
        </dgm:presLayoutVars>
      </dgm:prSet>
      <dgm:spPr/>
    </dgm:pt>
    <dgm:pt modelId="{3E20C525-2EF9-4181-BE36-46B15EDE0F83}" type="pres">
      <dgm:prSet presAssocID="{92319803-E9C7-42A8-81FB-2ABEEB66F848}" presName="rootConnector" presStyleLbl="node2" presStyleIdx="3" presStyleCnt="6"/>
      <dgm:spPr/>
    </dgm:pt>
    <dgm:pt modelId="{FDB6E4FA-EE00-4CEA-B980-357DC71F7D40}" type="pres">
      <dgm:prSet presAssocID="{92319803-E9C7-42A8-81FB-2ABEEB66F848}" presName="hierChild4" presStyleCnt="0"/>
      <dgm:spPr/>
    </dgm:pt>
    <dgm:pt modelId="{F49A479C-0489-4108-849F-D7073C11E5FD}" type="pres">
      <dgm:prSet presAssocID="{92319803-E9C7-42A8-81FB-2ABEEB66F848}" presName="hierChild5" presStyleCnt="0"/>
      <dgm:spPr/>
    </dgm:pt>
    <dgm:pt modelId="{2A7A9F9D-56AA-415B-8ADB-2387B1D0B3ED}" type="pres">
      <dgm:prSet presAssocID="{599F9BA5-A330-4F74-B818-07C847796FA8}" presName="Name37" presStyleLbl="parChTrans1D2" presStyleIdx="4" presStyleCnt="6"/>
      <dgm:spPr/>
    </dgm:pt>
    <dgm:pt modelId="{088489BF-E74B-4130-8D26-888354AD475F}" type="pres">
      <dgm:prSet presAssocID="{E857DF81-D697-4F47-A5C3-2CDA76E06F7F}" presName="hierRoot2" presStyleCnt="0">
        <dgm:presLayoutVars>
          <dgm:hierBranch val="init"/>
        </dgm:presLayoutVars>
      </dgm:prSet>
      <dgm:spPr/>
    </dgm:pt>
    <dgm:pt modelId="{7FC5DE02-5988-4664-A9EA-FB2099BBF329}" type="pres">
      <dgm:prSet presAssocID="{E857DF81-D697-4F47-A5C3-2CDA76E06F7F}" presName="rootComposite" presStyleCnt="0"/>
      <dgm:spPr/>
    </dgm:pt>
    <dgm:pt modelId="{725332F0-C573-435A-8969-2E3093D995E4}" type="pres">
      <dgm:prSet presAssocID="{E857DF81-D697-4F47-A5C3-2CDA76E06F7F}" presName="rootText" presStyleLbl="node2" presStyleIdx="4" presStyleCnt="6" custScaleY="120337" custLinFactNeighborX="-1656" custLinFactNeighborY="40901">
        <dgm:presLayoutVars>
          <dgm:chPref val="3"/>
        </dgm:presLayoutVars>
      </dgm:prSet>
      <dgm:spPr/>
    </dgm:pt>
    <dgm:pt modelId="{B34B6A2D-9636-44A6-9FA2-7514CE3EE683}" type="pres">
      <dgm:prSet presAssocID="{E857DF81-D697-4F47-A5C3-2CDA76E06F7F}" presName="rootConnector" presStyleLbl="node2" presStyleIdx="4" presStyleCnt="6"/>
      <dgm:spPr/>
    </dgm:pt>
    <dgm:pt modelId="{6C2C2E76-D5D1-4132-A770-7CF25270F9C2}" type="pres">
      <dgm:prSet presAssocID="{E857DF81-D697-4F47-A5C3-2CDA76E06F7F}" presName="hierChild4" presStyleCnt="0"/>
      <dgm:spPr/>
    </dgm:pt>
    <dgm:pt modelId="{8F09B519-62D1-4CFD-B396-85394D4B77E9}" type="pres">
      <dgm:prSet presAssocID="{E857DF81-D697-4F47-A5C3-2CDA76E06F7F}" presName="hierChild5" presStyleCnt="0"/>
      <dgm:spPr/>
    </dgm:pt>
    <dgm:pt modelId="{17370221-C63E-4C19-A984-FC332A47353B}" type="pres">
      <dgm:prSet presAssocID="{2710880A-3480-485C-95CD-24D569D39AD0}" presName="Name37" presStyleLbl="parChTrans1D2" presStyleIdx="5" presStyleCnt="6"/>
      <dgm:spPr/>
    </dgm:pt>
    <dgm:pt modelId="{866745D0-6203-4BCC-AB8F-E7175A371A92}" type="pres">
      <dgm:prSet presAssocID="{5ECF7342-9B95-4D4D-9081-B0DE74E58D08}" presName="hierRoot2" presStyleCnt="0">
        <dgm:presLayoutVars>
          <dgm:hierBranch val="init"/>
        </dgm:presLayoutVars>
      </dgm:prSet>
      <dgm:spPr/>
    </dgm:pt>
    <dgm:pt modelId="{B0597996-4F62-4B24-9AEB-85E618DF61AC}" type="pres">
      <dgm:prSet presAssocID="{5ECF7342-9B95-4D4D-9081-B0DE74E58D08}" presName="rootComposite" presStyleCnt="0"/>
      <dgm:spPr/>
    </dgm:pt>
    <dgm:pt modelId="{ED0D902D-3513-41AF-8730-CED734F1D2D5}" type="pres">
      <dgm:prSet presAssocID="{5ECF7342-9B95-4D4D-9081-B0DE74E58D08}" presName="rootText" presStyleLbl="node2" presStyleIdx="5" presStyleCnt="6" custScaleY="114375" custLinFactNeighborX="101" custLinFactNeighborY="38830">
        <dgm:presLayoutVars>
          <dgm:chPref val="3"/>
        </dgm:presLayoutVars>
      </dgm:prSet>
      <dgm:spPr/>
    </dgm:pt>
    <dgm:pt modelId="{08EAC286-515A-40B4-9040-BAA6E355BCB7}" type="pres">
      <dgm:prSet presAssocID="{5ECF7342-9B95-4D4D-9081-B0DE74E58D08}" presName="rootConnector" presStyleLbl="node2" presStyleIdx="5" presStyleCnt="6"/>
      <dgm:spPr/>
    </dgm:pt>
    <dgm:pt modelId="{E490F2C1-A72B-424B-BEA0-C7156373554B}" type="pres">
      <dgm:prSet presAssocID="{5ECF7342-9B95-4D4D-9081-B0DE74E58D08}" presName="hierChild4" presStyleCnt="0"/>
      <dgm:spPr/>
    </dgm:pt>
    <dgm:pt modelId="{648A0ADD-179F-474F-90B1-F76D0D82867D}" type="pres">
      <dgm:prSet presAssocID="{5ECF7342-9B95-4D4D-9081-B0DE74E58D08}" presName="hierChild5" presStyleCnt="0"/>
      <dgm:spPr/>
    </dgm:pt>
    <dgm:pt modelId="{7A49EA95-1C12-4BA4-A500-4DDC65D563CA}" type="pres">
      <dgm:prSet presAssocID="{F0BDE8FF-C464-4407-9C0D-67DD799182F9}" presName="hierChild3" presStyleCnt="0"/>
      <dgm:spPr/>
    </dgm:pt>
  </dgm:ptLst>
  <dgm:cxnLst>
    <dgm:cxn modelId="{7B4F3208-6CA9-489C-BD6B-5714117618D1}" type="presOf" srcId="{E42F95AB-2265-4D7C-9018-8263A1E8B6B4}" destId="{E60E1E5B-C601-4BFC-9CD5-9B7F4B0F44AE}" srcOrd="1" destOrd="0" presId="urn:microsoft.com/office/officeart/2005/8/layout/orgChart1"/>
    <dgm:cxn modelId="{0A00CD0C-C281-44E0-871D-47EFD2D8047A}" type="presOf" srcId="{8BC2ED8C-7E86-4BFB-973D-4CB4425E9722}" destId="{204C9901-B5BA-44E7-A5F2-6E1A94EE6B45}" srcOrd="0" destOrd="0" presId="urn:microsoft.com/office/officeart/2005/8/layout/orgChart1"/>
    <dgm:cxn modelId="{A5BAF227-6ECF-47EF-9895-FD4016735BF2}" type="presOf" srcId="{DBCB2359-38B8-4F7E-ABF8-F6A0924197C0}" destId="{7ECB223F-BD13-4E83-958E-34B523E8AEFF}" srcOrd="0" destOrd="0" presId="urn:microsoft.com/office/officeart/2005/8/layout/orgChart1"/>
    <dgm:cxn modelId="{B96FC728-EEBE-4AE9-9A9C-ABA34D920BB0}" type="presOf" srcId="{47D81B82-C8CB-45DF-89B8-D396E4DA874C}" destId="{97694678-A37C-46CC-A8CA-783C42A8AE40}" srcOrd="0" destOrd="0" presId="urn:microsoft.com/office/officeart/2005/8/layout/orgChart1"/>
    <dgm:cxn modelId="{E7865B2A-00F4-4C12-A928-878B3728F99D}" type="presOf" srcId="{5ECF7342-9B95-4D4D-9081-B0DE74E58D08}" destId="{08EAC286-515A-40B4-9040-BAA6E355BCB7}" srcOrd="1" destOrd="0" presId="urn:microsoft.com/office/officeart/2005/8/layout/orgChart1"/>
    <dgm:cxn modelId="{723CC42F-07A6-4424-BDF3-BD9453583BD3}" type="presOf" srcId="{D35CFB9F-2A93-44FC-A683-03F1E4938D2B}" destId="{3D27FFDE-CF88-4914-B720-D4472395A3A1}" srcOrd="0" destOrd="0" presId="urn:microsoft.com/office/officeart/2005/8/layout/orgChart1"/>
    <dgm:cxn modelId="{73671835-178E-4362-A584-C542386190FF}" type="presOf" srcId="{599F9BA5-A330-4F74-B818-07C847796FA8}" destId="{2A7A9F9D-56AA-415B-8ADB-2387B1D0B3ED}" srcOrd="0" destOrd="0" presId="urn:microsoft.com/office/officeart/2005/8/layout/orgChart1"/>
    <dgm:cxn modelId="{7AD5F160-0DA9-4C07-BFDD-80416554A395}" type="presOf" srcId="{47D81B82-C8CB-45DF-89B8-D396E4DA874C}" destId="{11789827-FE15-4D14-A60A-A4E30D96CBF7}" srcOrd="1" destOrd="0" presId="urn:microsoft.com/office/officeart/2005/8/layout/orgChart1"/>
    <dgm:cxn modelId="{BE0A9665-91EF-4674-B5BD-45487773C37D}" type="presOf" srcId="{2710880A-3480-485C-95CD-24D569D39AD0}" destId="{17370221-C63E-4C19-A984-FC332A47353B}" srcOrd="0" destOrd="0" presId="urn:microsoft.com/office/officeart/2005/8/layout/orgChart1"/>
    <dgm:cxn modelId="{80603D67-F163-456B-B886-5C12E1C8BAD1}" type="presOf" srcId="{F0BDE8FF-C464-4407-9C0D-67DD799182F9}" destId="{10F302F2-1B36-44A6-9673-49B86B5B32A9}" srcOrd="0" destOrd="0" presId="urn:microsoft.com/office/officeart/2005/8/layout/orgChart1"/>
    <dgm:cxn modelId="{20E8B757-3F47-4939-9EE6-AD6F86A2A625}" type="presOf" srcId="{E42F95AB-2265-4D7C-9018-8263A1E8B6B4}" destId="{9564A198-A897-487B-9FC3-7E19F171EFC8}" srcOrd="0" destOrd="0" presId="urn:microsoft.com/office/officeart/2005/8/layout/orgChart1"/>
    <dgm:cxn modelId="{E0B04E85-928B-4262-AC75-791286BE98EA}" type="presOf" srcId="{92319803-E9C7-42A8-81FB-2ABEEB66F848}" destId="{3E20C525-2EF9-4181-BE36-46B15EDE0F83}" srcOrd="1" destOrd="0" presId="urn:microsoft.com/office/officeart/2005/8/layout/orgChart1"/>
    <dgm:cxn modelId="{73390896-EF2E-4040-88A9-15A3DD616489}" srcId="{F0BDE8FF-C464-4407-9C0D-67DD799182F9}" destId="{92319803-E9C7-42A8-81FB-2ABEEB66F848}" srcOrd="3" destOrd="0" parTransId="{DBCB2359-38B8-4F7E-ABF8-F6A0924197C0}" sibTransId="{353BCEF6-8E17-4A20-8B71-BA722AB31271}"/>
    <dgm:cxn modelId="{29D2DF9A-6DF7-4933-AA49-BD4439C56B96}" type="presOf" srcId="{03A6B4A1-9708-4DC4-B99A-F802948CA9A7}" destId="{29DF606C-C783-4F55-8476-F1AFA9D54F74}" srcOrd="0" destOrd="0" presId="urn:microsoft.com/office/officeart/2005/8/layout/orgChart1"/>
    <dgm:cxn modelId="{C35A4DAD-2572-4793-84C0-504BE8E1CD1A}" srcId="{F0BDE8FF-C464-4407-9C0D-67DD799182F9}" destId="{E857DF81-D697-4F47-A5C3-2CDA76E06F7F}" srcOrd="4" destOrd="0" parTransId="{599F9BA5-A330-4F74-B818-07C847796FA8}" sibTransId="{3073AA0D-624A-47A9-87E0-1889B8797EAC}"/>
    <dgm:cxn modelId="{B19725B0-7410-41D7-97C6-529919AD5D1B}" type="presOf" srcId="{5ECF7342-9B95-4D4D-9081-B0DE74E58D08}" destId="{ED0D902D-3513-41AF-8730-CED734F1D2D5}" srcOrd="0" destOrd="0" presId="urn:microsoft.com/office/officeart/2005/8/layout/orgChart1"/>
    <dgm:cxn modelId="{1A046CB3-9628-490E-A2BC-13DB0811E72A}" type="presOf" srcId="{E857DF81-D697-4F47-A5C3-2CDA76E06F7F}" destId="{B34B6A2D-9636-44A6-9FA2-7514CE3EE683}" srcOrd="1" destOrd="0" presId="urn:microsoft.com/office/officeart/2005/8/layout/orgChart1"/>
    <dgm:cxn modelId="{2C33FCB5-BB21-4004-A5CF-7D9720474D22}" srcId="{F0BDE8FF-C464-4407-9C0D-67DD799182F9}" destId="{03A6B4A1-9708-4DC4-B99A-F802948CA9A7}" srcOrd="2" destOrd="0" parTransId="{410A4D59-D838-42D2-9A1A-28F8FD9CE27A}" sibTransId="{04957F26-F073-4215-9DCA-5FD14CABFDC0}"/>
    <dgm:cxn modelId="{98BCE4C9-D54F-4F5A-8FC6-6F57C23B0E36}" type="presOf" srcId="{C3D9CB3A-22EE-4699-A4B3-9B4668825BC6}" destId="{82AB8946-F30F-4D86-89FA-2340C7DB56B7}" srcOrd="0" destOrd="0" presId="urn:microsoft.com/office/officeart/2005/8/layout/orgChart1"/>
    <dgm:cxn modelId="{54B2B3CD-993C-4CC8-BC20-7E7C25F4EF9E}" srcId="{F0BDE8FF-C464-4407-9C0D-67DD799182F9}" destId="{47D81B82-C8CB-45DF-89B8-D396E4DA874C}" srcOrd="0" destOrd="0" parTransId="{8BC2ED8C-7E86-4BFB-973D-4CB4425E9722}" sibTransId="{3F7C76EB-9CDA-446C-AAC8-A92595D0210F}"/>
    <dgm:cxn modelId="{5E74A5D1-85B4-42A6-856C-B356F1DE0705}" srcId="{D35CFB9F-2A93-44FC-A683-03F1E4938D2B}" destId="{F0BDE8FF-C464-4407-9C0D-67DD799182F9}" srcOrd="0" destOrd="0" parTransId="{EB2029D5-0464-40D7-9161-1C3C908F1E04}" sibTransId="{B79A2208-D60A-480D-985E-58372044B721}"/>
    <dgm:cxn modelId="{C0EB5FD8-A952-4612-A698-D9E037A0FFAD}" type="presOf" srcId="{E857DF81-D697-4F47-A5C3-2CDA76E06F7F}" destId="{725332F0-C573-435A-8969-2E3093D995E4}" srcOrd="0" destOrd="0" presId="urn:microsoft.com/office/officeart/2005/8/layout/orgChart1"/>
    <dgm:cxn modelId="{33B87CDD-65EC-4803-943E-4A9581575DBD}" type="presOf" srcId="{410A4D59-D838-42D2-9A1A-28F8FD9CE27A}" destId="{3BD1A2A0-3C4E-468C-A94E-F8ABF69CA440}" srcOrd="0" destOrd="0" presId="urn:microsoft.com/office/officeart/2005/8/layout/orgChart1"/>
    <dgm:cxn modelId="{8B6089E1-4C36-46F6-B6F0-B8AF99A58528}" type="presOf" srcId="{92319803-E9C7-42A8-81FB-2ABEEB66F848}" destId="{9B91B344-3935-406E-A505-2C5B162B2C81}" srcOrd="0" destOrd="0" presId="urn:microsoft.com/office/officeart/2005/8/layout/orgChart1"/>
    <dgm:cxn modelId="{A83F32E6-F58C-4902-8B13-D42A578BE9D6}" type="presOf" srcId="{F0BDE8FF-C464-4407-9C0D-67DD799182F9}" destId="{0523BA43-30B0-48FD-8C8B-4D2C59045EFE}" srcOrd="1" destOrd="0" presId="urn:microsoft.com/office/officeart/2005/8/layout/orgChart1"/>
    <dgm:cxn modelId="{2056AAE9-3188-4DD7-9A32-29E6A7C92DA9}" srcId="{F0BDE8FF-C464-4407-9C0D-67DD799182F9}" destId="{5ECF7342-9B95-4D4D-9081-B0DE74E58D08}" srcOrd="5" destOrd="0" parTransId="{2710880A-3480-485C-95CD-24D569D39AD0}" sibTransId="{F82C67BD-96A3-4BC5-A772-9B35C13E29C8}"/>
    <dgm:cxn modelId="{2272E7E9-44F9-481F-841D-A6FE46B5F886}" type="presOf" srcId="{03A6B4A1-9708-4DC4-B99A-F802948CA9A7}" destId="{7AF40933-DD90-4119-9A4D-69FFDA3A868F}" srcOrd="1" destOrd="0" presId="urn:microsoft.com/office/officeart/2005/8/layout/orgChart1"/>
    <dgm:cxn modelId="{8192B7FF-6C41-4A93-A7FC-7A9314897F4F}" srcId="{F0BDE8FF-C464-4407-9C0D-67DD799182F9}" destId="{E42F95AB-2265-4D7C-9018-8263A1E8B6B4}" srcOrd="1" destOrd="0" parTransId="{C3D9CB3A-22EE-4699-A4B3-9B4668825BC6}" sibTransId="{44A490FD-967A-419A-8B46-398891A0A335}"/>
    <dgm:cxn modelId="{32E0BF11-E9D7-4853-8848-2CAE5CD5F51A}" type="presParOf" srcId="{3D27FFDE-CF88-4914-B720-D4472395A3A1}" destId="{4262EEB0-A7D1-4A3B-B82D-4508FBDF559B}" srcOrd="0" destOrd="0" presId="urn:microsoft.com/office/officeart/2005/8/layout/orgChart1"/>
    <dgm:cxn modelId="{A1A0F667-3C5E-4598-AC24-9031C902767C}" type="presParOf" srcId="{4262EEB0-A7D1-4A3B-B82D-4508FBDF559B}" destId="{4E0F7B19-7894-4676-9617-1B82D6E52B82}" srcOrd="0" destOrd="0" presId="urn:microsoft.com/office/officeart/2005/8/layout/orgChart1"/>
    <dgm:cxn modelId="{461A7D15-D735-4A75-811A-76A978311A56}" type="presParOf" srcId="{4E0F7B19-7894-4676-9617-1B82D6E52B82}" destId="{10F302F2-1B36-44A6-9673-49B86B5B32A9}" srcOrd="0" destOrd="0" presId="urn:microsoft.com/office/officeart/2005/8/layout/orgChart1"/>
    <dgm:cxn modelId="{36681E7D-7E0E-4AA7-AE23-1A846C22E97F}" type="presParOf" srcId="{4E0F7B19-7894-4676-9617-1B82D6E52B82}" destId="{0523BA43-30B0-48FD-8C8B-4D2C59045EFE}" srcOrd="1" destOrd="0" presId="urn:microsoft.com/office/officeart/2005/8/layout/orgChart1"/>
    <dgm:cxn modelId="{7D075EA3-AF23-4439-BC81-A1A798396FF6}" type="presParOf" srcId="{4262EEB0-A7D1-4A3B-B82D-4508FBDF559B}" destId="{938522C4-AD99-4552-AFA7-BDA73FEA72D4}" srcOrd="1" destOrd="0" presId="urn:microsoft.com/office/officeart/2005/8/layout/orgChart1"/>
    <dgm:cxn modelId="{0033A767-0E15-4668-8896-7274B4E33BC8}" type="presParOf" srcId="{938522C4-AD99-4552-AFA7-BDA73FEA72D4}" destId="{204C9901-B5BA-44E7-A5F2-6E1A94EE6B45}" srcOrd="0" destOrd="0" presId="urn:microsoft.com/office/officeart/2005/8/layout/orgChart1"/>
    <dgm:cxn modelId="{80B57FC6-0F32-45FC-A929-3745B74FC2E3}" type="presParOf" srcId="{938522C4-AD99-4552-AFA7-BDA73FEA72D4}" destId="{E4C5E52A-322C-4028-91F3-EA3855075F98}" srcOrd="1" destOrd="0" presId="urn:microsoft.com/office/officeart/2005/8/layout/orgChart1"/>
    <dgm:cxn modelId="{553730E0-C95C-4412-AA36-A305F72DA1D9}" type="presParOf" srcId="{E4C5E52A-322C-4028-91F3-EA3855075F98}" destId="{D6F2B9BC-707E-4F14-A90F-3BD38E9A5E3A}" srcOrd="0" destOrd="0" presId="urn:microsoft.com/office/officeart/2005/8/layout/orgChart1"/>
    <dgm:cxn modelId="{84DD8A52-F9FC-4242-9E52-D82DFA13524A}" type="presParOf" srcId="{D6F2B9BC-707E-4F14-A90F-3BD38E9A5E3A}" destId="{97694678-A37C-46CC-A8CA-783C42A8AE40}" srcOrd="0" destOrd="0" presId="urn:microsoft.com/office/officeart/2005/8/layout/orgChart1"/>
    <dgm:cxn modelId="{D44AA8F0-0945-4A6E-9968-14E4A6A090A4}" type="presParOf" srcId="{D6F2B9BC-707E-4F14-A90F-3BD38E9A5E3A}" destId="{11789827-FE15-4D14-A60A-A4E30D96CBF7}" srcOrd="1" destOrd="0" presId="urn:microsoft.com/office/officeart/2005/8/layout/orgChart1"/>
    <dgm:cxn modelId="{8DA4D8A4-6BBB-4C91-A63F-6969386F01B4}" type="presParOf" srcId="{E4C5E52A-322C-4028-91F3-EA3855075F98}" destId="{D9F16875-2AAB-478E-B884-768DAC74E840}" srcOrd="1" destOrd="0" presId="urn:microsoft.com/office/officeart/2005/8/layout/orgChart1"/>
    <dgm:cxn modelId="{F40C6BC4-1EBC-49BB-A775-0741FC153A19}" type="presParOf" srcId="{E4C5E52A-322C-4028-91F3-EA3855075F98}" destId="{649A3590-4302-4B23-AD67-A2ABC118DC55}" srcOrd="2" destOrd="0" presId="urn:microsoft.com/office/officeart/2005/8/layout/orgChart1"/>
    <dgm:cxn modelId="{A1A6A3EC-C205-4503-AEA9-FE27E23CF540}" type="presParOf" srcId="{938522C4-AD99-4552-AFA7-BDA73FEA72D4}" destId="{82AB8946-F30F-4D86-89FA-2340C7DB56B7}" srcOrd="2" destOrd="0" presId="urn:microsoft.com/office/officeart/2005/8/layout/orgChart1"/>
    <dgm:cxn modelId="{C31795DA-30F0-40B6-8E58-DED3337E498A}" type="presParOf" srcId="{938522C4-AD99-4552-AFA7-BDA73FEA72D4}" destId="{373E8C4C-D5C5-43E9-8887-7E570D28B4FF}" srcOrd="3" destOrd="0" presId="urn:microsoft.com/office/officeart/2005/8/layout/orgChart1"/>
    <dgm:cxn modelId="{DB594CE7-0B2A-4DA3-913B-0E58C9A3FDFC}" type="presParOf" srcId="{373E8C4C-D5C5-43E9-8887-7E570D28B4FF}" destId="{C89FF354-6B9D-49D8-BE7E-9687E057932C}" srcOrd="0" destOrd="0" presId="urn:microsoft.com/office/officeart/2005/8/layout/orgChart1"/>
    <dgm:cxn modelId="{6684DB71-D665-4FDD-ADCE-614BC11CB6AE}" type="presParOf" srcId="{C89FF354-6B9D-49D8-BE7E-9687E057932C}" destId="{9564A198-A897-487B-9FC3-7E19F171EFC8}" srcOrd="0" destOrd="0" presId="urn:microsoft.com/office/officeart/2005/8/layout/orgChart1"/>
    <dgm:cxn modelId="{3A63913C-9DDF-4FFB-9AB0-635E2C3F8931}" type="presParOf" srcId="{C89FF354-6B9D-49D8-BE7E-9687E057932C}" destId="{E60E1E5B-C601-4BFC-9CD5-9B7F4B0F44AE}" srcOrd="1" destOrd="0" presId="urn:microsoft.com/office/officeart/2005/8/layout/orgChart1"/>
    <dgm:cxn modelId="{CF6F6C29-308C-4237-9EFC-932499CD28E9}" type="presParOf" srcId="{373E8C4C-D5C5-43E9-8887-7E570D28B4FF}" destId="{5C1EC25C-CDAD-4831-B8FA-B637901DE827}" srcOrd="1" destOrd="0" presId="urn:microsoft.com/office/officeart/2005/8/layout/orgChart1"/>
    <dgm:cxn modelId="{94A71DA7-2939-4517-8415-64B5CD606BC3}" type="presParOf" srcId="{373E8C4C-D5C5-43E9-8887-7E570D28B4FF}" destId="{F76FBC89-16DE-479C-873C-48D46EF98FE0}" srcOrd="2" destOrd="0" presId="urn:microsoft.com/office/officeart/2005/8/layout/orgChart1"/>
    <dgm:cxn modelId="{42046530-39D8-4758-A38C-1B73C481A174}" type="presParOf" srcId="{938522C4-AD99-4552-AFA7-BDA73FEA72D4}" destId="{3BD1A2A0-3C4E-468C-A94E-F8ABF69CA440}" srcOrd="4" destOrd="0" presId="urn:microsoft.com/office/officeart/2005/8/layout/orgChart1"/>
    <dgm:cxn modelId="{506B3E00-47C6-4C5D-A917-E33F137E3122}" type="presParOf" srcId="{938522C4-AD99-4552-AFA7-BDA73FEA72D4}" destId="{ECAE72A0-F9FB-401D-A6F8-120FE8693997}" srcOrd="5" destOrd="0" presId="urn:microsoft.com/office/officeart/2005/8/layout/orgChart1"/>
    <dgm:cxn modelId="{669D1669-0CA0-4644-98EB-B2FF37C2065B}" type="presParOf" srcId="{ECAE72A0-F9FB-401D-A6F8-120FE8693997}" destId="{FE6677C7-F97E-4BA5-88B8-E59D7C474596}" srcOrd="0" destOrd="0" presId="urn:microsoft.com/office/officeart/2005/8/layout/orgChart1"/>
    <dgm:cxn modelId="{93FA9F01-BD23-45CF-A662-C424A6D44C43}" type="presParOf" srcId="{FE6677C7-F97E-4BA5-88B8-E59D7C474596}" destId="{29DF606C-C783-4F55-8476-F1AFA9D54F74}" srcOrd="0" destOrd="0" presId="urn:microsoft.com/office/officeart/2005/8/layout/orgChart1"/>
    <dgm:cxn modelId="{D56B1091-1BCB-4FE6-90C0-17CE5010BF01}" type="presParOf" srcId="{FE6677C7-F97E-4BA5-88B8-E59D7C474596}" destId="{7AF40933-DD90-4119-9A4D-69FFDA3A868F}" srcOrd="1" destOrd="0" presId="urn:microsoft.com/office/officeart/2005/8/layout/orgChart1"/>
    <dgm:cxn modelId="{2AE4293B-6B76-4BB8-B3AD-6F40D9E2EF79}" type="presParOf" srcId="{ECAE72A0-F9FB-401D-A6F8-120FE8693997}" destId="{E8961244-A44C-4202-94DC-FFEC5FA96778}" srcOrd="1" destOrd="0" presId="urn:microsoft.com/office/officeart/2005/8/layout/orgChart1"/>
    <dgm:cxn modelId="{788BFE3B-348A-4B9C-8231-F0CF46B975A4}" type="presParOf" srcId="{ECAE72A0-F9FB-401D-A6F8-120FE8693997}" destId="{F5E7F20D-0B09-4231-941C-8109FC8E04A8}" srcOrd="2" destOrd="0" presId="urn:microsoft.com/office/officeart/2005/8/layout/orgChart1"/>
    <dgm:cxn modelId="{3AF26842-92D9-471A-A609-E2B2491A371C}" type="presParOf" srcId="{938522C4-AD99-4552-AFA7-BDA73FEA72D4}" destId="{7ECB223F-BD13-4E83-958E-34B523E8AEFF}" srcOrd="6" destOrd="0" presId="urn:microsoft.com/office/officeart/2005/8/layout/orgChart1"/>
    <dgm:cxn modelId="{3DC0D9B9-CE92-410C-B2AB-88B53BD81669}" type="presParOf" srcId="{938522C4-AD99-4552-AFA7-BDA73FEA72D4}" destId="{4BC2AEDD-FF82-4B7E-9102-64668BB1E88B}" srcOrd="7" destOrd="0" presId="urn:microsoft.com/office/officeart/2005/8/layout/orgChart1"/>
    <dgm:cxn modelId="{E035D5E1-3422-47B0-8D7C-5CB3FED8C61D}" type="presParOf" srcId="{4BC2AEDD-FF82-4B7E-9102-64668BB1E88B}" destId="{9329115B-C50B-4B8F-926A-1D3BE6CD437F}" srcOrd="0" destOrd="0" presId="urn:microsoft.com/office/officeart/2005/8/layout/orgChart1"/>
    <dgm:cxn modelId="{D6438D05-3857-4DAA-AF69-1FCB3719D8A2}" type="presParOf" srcId="{9329115B-C50B-4B8F-926A-1D3BE6CD437F}" destId="{9B91B344-3935-406E-A505-2C5B162B2C81}" srcOrd="0" destOrd="0" presId="urn:microsoft.com/office/officeart/2005/8/layout/orgChart1"/>
    <dgm:cxn modelId="{24BA507A-3738-43F6-91BF-7277A119B8B9}" type="presParOf" srcId="{9329115B-C50B-4B8F-926A-1D3BE6CD437F}" destId="{3E20C525-2EF9-4181-BE36-46B15EDE0F83}" srcOrd="1" destOrd="0" presId="urn:microsoft.com/office/officeart/2005/8/layout/orgChart1"/>
    <dgm:cxn modelId="{D463B96D-C55D-4538-9984-367A445B88CC}" type="presParOf" srcId="{4BC2AEDD-FF82-4B7E-9102-64668BB1E88B}" destId="{FDB6E4FA-EE00-4CEA-B980-357DC71F7D40}" srcOrd="1" destOrd="0" presId="urn:microsoft.com/office/officeart/2005/8/layout/orgChart1"/>
    <dgm:cxn modelId="{A120D915-C31F-483C-BBC1-87E975AFE59A}" type="presParOf" srcId="{4BC2AEDD-FF82-4B7E-9102-64668BB1E88B}" destId="{F49A479C-0489-4108-849F-D7073C11E5FD}" srcOrd="2" destOrd="0" presId="urn:microsoft.com/office/officeart/2005/8/layout/orgChart1"/>
    <dgm:cxn modelId="{AE8BB65E-A11B-4CB5-B1C9-919403F463E3}" type="presParOf" srcId="{938522C4-AD99-4552-AFA7-BDA73FEA72D4}" destId="{2A7A9F9D-56AA-415B-8ADB-2387B1D0B3ED}" srcOrd="8" destOrd="0" presId="urn:microsoft.com/office/officeart/2005/8/layout/orgChart1"/>
    <dgm:cxn modelId="{45252637-BC94-4242-B34F-68EE24A69D8F}" type="presParOf" srcId="{938522C4-AD99-4552-AFA7-BDA73FEA72D4}" destId="{088489BF-E74B-4130-8D26-888354AD475F}" srcOrd="9" destOrd="0" presId="urn:microsoft.com/office/officeart/2005/8/layout/orgChart1"/>
    <dgm:cxn modelId="{294D97F6-E1E1-47EC-B804-A048C5F4C548}" type="presParOf" srcId="{088489BF-E74B-4130-8D26-888354AD475F}" destId="{7FC5DE02-5988-4664-A9EA-FB2099BBF329}" srcOrd="0" destOrd="0" presId="urn:microsoft.com/office/officeart/2005/8/layout/orgChart1"/>
    <dgm:cxn modelId="{C1A70072-CD15-439E-9749-6F6D4541AD42}" type="presParOf" srcId="{7FC5DE02-5988-4664-A9EA-FB2099BBF329}" destId="{725332F0-C573-435A-8969-2E3093D995E4}" srcOrd="0" destOrd="0" presId="urn:microsoft.com/office/officeart/2005/8/layout/orgChart1"/>
    <dgm:cxn modelId="{5767A118-1FB3-41D0-AC00-BFA57D434444}" type="presParOf" srcId="{7FC5DE02-5988-4664-A9EA-FB2099BBF329}" destId="{B34B6A2D-9636-44A6-9FA2-7514CE3EE683}" srcOrd="1" destOrd="0" presId="urn:microsoft.com/office/officeart/2005/8/layout/orgChart1"/>
    <dgm:cxn modelId="{7224822D-EA6B-479D-963C-C0990963B3E1}" type="presParOf" srcId="{088489BF-E74B-4130-8D26-888354AD475F}" destId="{6C2C2E76-D5D1-4132-A770-7CF25270F9C2}" srcOrd="1" destOrd="0" presId="urn:microsoft.com/office/officeart/2005/8/layout/orgChart1"/>
    <dgm:cxn modelId="{4849748C-7C0C-438D-B2C3-EC54EE17F7A8}" type="presParOf" srcId="{088489BF-E74B-4130-8D26-888354AD475F}" destId="{8F09B519-62D1-4CFD-B396-85394D4B77E9}" srcOrd="2" destOrd="0" presId="urn:microsoft.com/office/officeart/2005/8/layout/orgChart1"/>
    <dgm:cxn modelId="{FC8EF043-7273-4D55-BB7A-06EDB1EB53F9}" type="presParOf" srcId="{938522C4-AD99-4552-AFA7-BDA73FEA72D4}" destId="{17370221-C63E-4C19-A984-FC332A47353B}" srcOrd="10" destOrd="0" presId="urn:microsoft.com/office/officeart/2005/8/layout/orgChart1"/>
    <dgm:cxn modelId="{6758FF33-4219-4706-B372-095DBF420A40}" type="presParOf" srcId="{938522C4-AD99-4552-AFA7-BDA73FEA72D4}" destId="{866745D0-6203-4BCC-AB8F-E7175A371A92}" srcOrd="11" destOrd="0" presId="urn:microsoft.com/office/officeart/2005/8/layout/orgChart1"/>
    <dgm:cxn modelId="{A10868C2-4BBC-4A2D-8BF4-3CFE988CBEEB}" type="presParOf" srcId="{866745D0-6203-4BCC-AB8F-E7175A371A92}" destId="{B0597996-4F62-4B24-9AEB-85E618DF61AC}" srcOrd="0" destOrd="0" presId="urn:microsoft.com/office/officeart/2005/8/layout/orgChart1"/>
    <dgm:cxn modelId="{998611B7-9E85-4B35-9C5B-CE3E5FF3195A}" type="presParOf" srcId="{B0597996-4F62-4B24-9AEB-85E618DF61AC}" destId="{ED0D902D-3513-41AF-8730-CED734F1D2D5}" srcOrd="0" destOrd="0" presId="urn:microsoft.com/office/officeart/2005/8/layout/orgChart1"/>
    <dgm:cxn modelId="{EE5917B5-FC69-4A7E-8457-ACB5AABC9F69}" type="presParOf" srcId="{B0597996-4F62-4B24-9AEB-85E618DF61AC}" destId="{08EAC286-515A-40B4-9040-BAA6E355BCB7}" srcOrd="1" destOrd="0" presId="urn:microsoft.com/office/officeart/2005/8/layout/orgChart1"/>
    <dgm:cxn modelId="{F692D458-16FF-428D-9E74-24BBAC80CA5C}" type="presParOf" srcId="{866745D0-6203-4BCC-AB8F-E7175A371A92}" destId="{E490F2C1-A72B-424B-BEA0-C7156373554B}" srcOrd="1" destOrd="0" presId="urn:microsoft.com/office/officeart/2005/8/layout/orgChart1"/>
    <dgm:cxn modelId="{F1016433-B8DF-49CE-AB17-FA2FEA3967CB}" type="presParOf" srcId="{866745D0-6203-4BCC-AB8F-E7175A371A92}" destId="{648A0ADD-179F-474F-90B1-F76D0D82867D}" srcOrd="2" destOrd="0" presId="urn:microsoft.com/office/officeart/2005/8/layout/orgChart1"/>
    <dgm:cxn modelId="{E19B74E9-9EA7-4DC0-B151-0DABB1D31B7D}" type="presParOf" srcId="{4262EEB0-A7D1-4A3B-B82D-4508FBDF559B}" destId="{7A49EA95-1C12-4BA4-A500-4DDC65D563CA}"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35CFB9F-2A93-44FC-A683-03F1E4938D2B}" type="doc">
      <dgm:prSet loTypeId="urn:microsoft.com/office/officeart/2005/8/layout/orgChart1" loCatId="hierarchy" qsTypeId="urn:microsoft.com/office/officeart/2005/8/quickstyle/simple1" qsCatId="simple" csTypeId="urn:microsoft.com/office/officeart/2005/8/colors/accent6_2" csCatId="accent6" phldr="1"/>
      <dgm:spPr/>
      <dgm:t>
        <a:bodyPr/>
        <a:lstStyle/>
        <a:p>
          <a:endParaRPr lang="en-US"/>
        </a:p>
      </dgm:t>
    </dgm:pt>
    <dgm:pt modelId="{47D81B82-C8CB-45DF-89B8-D396E4DA874C}">
      <dgm:prSet phldrT="[Text]" custT="1"/>
      <dgm:spPr>
        <a:solidFill>
          <a:srgbClr val="CC99FF"/>
        </a:solidFill>
      </dgm:spPr>
      <dgm:t>
        <a:bodyPr/>
        <a:lstStyle/>
        <a:p>
          <a:pPr>
            <a:spcAft>
              <a:spcPts val="0"/>
            </a:spcAft>
          </a:pPr>
          <a:r>
            <a:rPr lang="en-US" sz="2000" b="1" dirty="0">
              <a:solidFill>
                <a:schemeClr val="tx1"/>
              </a:solidFill>
              <a:latin typeface="Alexandria"/>
            </a:rPr>
            <a:t>1.</a:t>
          </a:r>
          <a:r>
            <a:rPr lang="en-GB" sz="2000" b="1" dirty="0">
              <a:solidFill>
                <a:schemeClr val="tx1"/>
              </a:solidFill>
              <a:latin typeface="Alexandria"/>
            </a:rPr>
            <a:t> Individual Asset Valuation</a:t>
          </a:r>
          <a:endParaRPr lang="en-US" sz="2000" b="1" dirty="0">
            <a:solidFill>
              <a:schemeClr val="tx1"/>
            </a:solidFill>
            <a:latin typeface="Alexandria"/>
          </a:endParaRPr>
        </a:p>
      </dgm:t>
    </dgm:pt>
    <dgm:pt modelId="{8BC2ED8C-7E86-4BFB-973D-4CB4425E9722}" type="parTrans" cxnId="{54B2B3CD-993C-4CC8-BC20-7E7C25F4EF9E}">
      <dgm:prSet/>
      <dgm:spPr/>
      <dgm:t>
        <a:bodyPr/>
        <a:lstStyle/>
        <a:p>
          <a:endParaRPr lang="en-US" sz="2000"/>
        </a:p>
      </dgm:t>
    </dgm:pt>
    <dgm:pt modelId="{3F7C76EB-9CDA-446C-AAC8-A92595D0210F}" type="sibTrans" cxnId="{54B2B3CD-993C-4CC8-BC20-7E7C25F4EF9E}">
      <dgm:prSet/>
      <dgm:spPr/>
      <dgm:t>
        <a:bodyPr/>
        <a:lstStyle/>
        <a:p>
          <a:endParaRPr lang="en-US" sz="2000"/>
        </a:p>
      </dgm:t>
    </dgm:pt>
    <dgm:pt modelId="{E42F95AB-2265-4D7C-9018-8263A1E8B6B4}">
      <dgm:prSet phldrT="[Text]" custT="1"/>
      <dgm:spPr>
        <a:solidFill>
          <a:srgbClr val="66FFFF"/>
        </a:solidFill>
        <a:ln>
          <a:solidFill>
            <a:srgbClr val="00B0F0"/>
          </a:solidFill>
        </a:ln>
      </dgm:spPr>
      <dgm:t>
        <a:bodyPr/>
        <a:lstStyle/>
        <a:p>
          <a:pPr>
            <a:spcAft>
              <a:spcPts val="0"/>
            </a:spcAft>
          </a:pPr>
          <a:r>
            <a:rPr lang="en-US" sz="2000" b="1" dirty="0">
              <a:solidFill>
                <a:schemeClr val="tx1"/>
              </a:solidFill>
              <a:latin typeface="Alexandria"/>
            </a:rPr>
            <a:t>2. </a:t>
          </a:r>
          <a:r>
            <a:rPr lang="en-GB" sz="2000" b="1" dirty="0">
              <a:solidFill>
                <a:schemeClr val="tx1"/>
              </a:solidFill>
              <a:latin typeface="Alexandria"/>
            </a:rPr>
            <a:t>Portfolio / Bulk Valuation</a:t>
          </a:r>
          <a:endParaRPr lang="en-US" sz="2000" b="1" dirty="0">
            <a:solidFill>
              <a:schemeClr val="tx1"/>
            </a:solidFill>
            <a:latin typeface="Alexandria"/>
          </a:endParaRPr>
        </a:p>
      </dgm:t>
    </dgm:pt>
    <dgm:pt modelId="{C3D9CB3A-22EE-4699-A4B3-9B4668825BC6}" type="parTrans" cxnId="{8192B7FF-6C41-4A93-A7FC-7A9314897F4F}">
      <dgm:prSet/>
      <dgm:spPr/>
      <dgm:t>
        <a:bodyPr/>
        <a:lstStyle/>
        <a:p>
          <a:endParaRPr lang="en-US" sz="2000"/>
        </a:p>
      </dgm:t>
    </dgm:pt>
    <dgm:pt modelId="{44A490FD-967A-419A-8B46-398891A0A335}" type="sibTrans" cxnId="{8192B7FF-6C41-4A93-A7FC-7A9314897F4F}">
      <dgm:prSet/>
      <dgm:spPr/>
      <dgm:t>
        <a:bodyPr/>
        <a:lstStyle/>
        <a:p>
          <a:endParaRPr lang="en-US" sz="2000"/>
        </a:p>
      </dgm:t>
    </dgm:pt>
    <dgm:pt modelId="{03A6B4A1-9708-4DC4-B99A-F802948CA9A7}">
      <dgm:prSet phldrT="[Text]" custT="1"/>
      <dgm:spPr>
        <a:solidFill>
          <a:srgbClr val="92D050"/>
        </a:solidFill>
      </dgm:spPr>
      <dgm:t>
        <a:bodyPr/>
        <a:lstStyle/>
        <a:p>
          <a:r>
            <a:rPr lang="en-US" sz="2000" b="1" i="0" dirty="0">
              <a:solidFill>
                <a:schemeClr val="tx1"/>
              </a:solidFill>
            </a:rPr>
            <a:t>3. </a:t>
          </a:r>
          <a:r>
            <a:rPr lang="en-GB" sz="2000" b="1" i="0" dirty="0">
              <a:solidFill>
                <a:schemeClr val="tx1"/>
              </a:solidFill>
            </a:rPr>
            <a:t>Staged / Tranche Valuation</a:t>
          </a:r>
          <a:endParaRPr lang="en-US" sz="2000" b="1" dirty="0">
            <a:solidFill>
              <a:schemeClr val="tx1"/>
            </a:solidFill>
            <a:latin typeface="Alexandria"/>
          </a:endParaRPr>
        </a:p>
      </dgm:t>
    </dgm:pt>
    <dgm:pt modelId="{410A4D59-D838-42D2-9A1A-28F8FD9CE27A}" type="parTrans" cxnId="{2C33FCB5-BB21-4004-A5CF-7D9720474D22}">
      <dgm:prSet/>
      <dgm:spPr/>
      <dgm:t>
        <a:bodyPr/>
        <a:lstStyle/>
        <a:p>
          <a:endParaRPr lang="en-US" sz="2000"/>
        </a:p>
      </dgm:t>
    </dgm:pt>
    <dgm:pt modelId="{04957F26-F073-4215-9DCA-5FD14CABFDC0}" type="sibTrans" cxnId="{2C33FCB5-BB21-4004-A5CF-7D9720474D22}">
      <dgm:prSet/>
      <dgm:spPr/>
      <dgm:t>
        <a:bodyPr/>
        <a:lstStyle/>
        <a:p>
          <a:endParaRPr lang="en-US" sz="2000"/>
        </a:p>
      </dgm:t>
    </dgm:pt>
    <dgm:pt modelId="{F0BDE8FF-C464-4407-9C0D-67DD799182F9}">
      <dgm:prSet phldrT="[Text]" custT="1"/>
      <dgm:spPr>
        <a:solidFill>
          <a:schemeClr val="accent4">
            <a:lumMod val="60000"/>
            <a:lumOff val="40000"/>
          </a:schemeClr>
        </a:solidFill>
      </dgm:spPr>
      <dgm:t>
        <a:bodyPr/>
        <a:lstStyle/>
        <a:p>
          <a:r>
            <a:rPr kumimoji="0" lang="en-GB" sz="2000" b="1" i="0" u="none" strike="noStrike" cap="none" spc="0" normalizeH="0" baseline="0" noProof="0" dirty="0">
              <a:ln>
                <a:noFill/>
              </a:ln>
              <a:solidFill>
                <a:prstClr val="black"/>
              </a:solidFill>
              <a:effectLst/>
              <a:uLnTx/>
              <a:uFillTx/>
              <a:latin typeface="Alexandria"/>
              <a:ea typeface="+mn-ea"/>
              <a:cs typeface="+mn-cs"/>
            </a:rPr>
            <a:t>Types of Portfolio Valuation</a:t>
          </a:r>
          <a:endParaRPr lang="en-US" sz="2000" b="1" dirty="0">
            <a:solidFill>
              <a:schemeClr val="tx1"/>
            </a:solidFill>
            <a:latin typeface="Alexandria"/>
          </a:endParaRPr>
        </a:p>
      </dgm:t>
    </dgm:pt>
    <dgm:pt modelId="{B79A2208-D60A-480D-985E-58372044B721}" type="sibTrans" cxnId="{5E74A5D1-85B4-42A6-856C-B356F1DE0705}">
      <dgm:prSet/>
      <dgm:spPr/>
      <dgm:t>
        <a:bodyPr/>
        <a:lstStyle/>
        <a:p>
          <a:endParaRPr lang="en-US" sz="2000"/>
        </a:p>
      </dgm:t>
    </dgm:pt>
    <dgm:pt modelId="{EB2029D5-0464-40D7-9161-1C3C908F1E04}" type="parTrans" cxnId="{5E74A5D1-85B4-42A6-856C-B356F1DE0705}">
      <dgm:prSet/>
      <dgm:spPr/>
      <dgm:t>
        <a:bodyPr/>
        <a:lstStyle/>
        <a:p>
          <a:endParaRPr lang="en-US" sz="2000"/>
        </a:p>
      </dgm:t>
    </dgm:pt>
    <dgm:pt modelId="{3D27FFDE-CF88-4914-B720-D4472395A3A1}" type="pres">
      <dgm:prSet presAssocID="{D35CFB9F-2A93-44FC-A683-03F1E4938D2B}" presName="hierChild1" presStyleCnt="0">
        <dgm:presLayoutVars>
          <dgm:orgChart val="1"/>
          <dgm:chPref val="1"/>
          <dgm:dir/>
          <dgm:animOne val="branch"/>
          <dgm:animLvl val="lvl"/>
          <dgm:resizeHandles/>
        </dgm:presLayoutVars>
      </dgm:prSet>
      <dgm:spPr/>
    </dgm:pt>
    <dgm:pt modelId="{4262EEB0-A7D1-4A3B-B82D-4508FBDF559B}" type="pres">
      <dgm:prSet presAssocID="{F0BDE8FF-C464-4407-9C0D-67DD799182F9}" presName="hierRoot1" presStyleCnt="0">
        <dgm:presLayoutVars>
          <dgm:hierBranch val="init"/>
        </dgm:presLayoutVars>
      </dgm:prSet>
      <dgm:spPr/>
    </dgm:pt>
    <dgm:pt modelId="{4E0F7B19-7894-4676-9617-1B82D6E52B82}" type="pres">
      <dgm:prSet presAssocID="{F0BDE8FF-C464-4407-9C0D-67DD799182F9}" presName="rootComposite1" presStyleCnt="0"/>
      <dgm:spPr/>
    </dgm:pt>
    <dgm:pt modelId="{10F302F2-1B36-44A6-9673-49B86B5B32A9}" type="pres">
      <dgm:prSet presAssocID="{F0BDE8FF-C464-4407-9C0D-67DD799182F9}" presName="rootText1" presStyleLbl="node0" presStyleIdx="0" presStyleCnt="1" custScaleX="133735" custScaleY="39190" custLinFactNeighborY="2006">
        <dgm:presLayoutVars>
          <dgm:chPref val="3"/>
        </dgm:presLayoutVars>
      </dgm:prSet>
      <dgm:spPr/>
    </dgm:pt>
    <dgm:pt modelId="{0523BA43-30B0-48FD-8C8B-4D2C59045EFE}" type="pres">
      <dgm:prSet presAssocID="{F0BDE8FF-C464-4407-9C0D-67DD799182F9}" presName="rootConnector1" presStyleLbl="node1" presStyleIdx="0" presStyleCnt="0"/>
      <dgm:spPr/>
    </dgm:pt>
    <dgm:pt modelId="{938522C4-AD99-4552-AFA7-BDA73FEA72D4}" type="pres">
      <dgm:prSet presAssocID="{F0BDE8FF-C464-4407-9C0D-67DD799182F9}" presName="hierChild2" presStyleCnt="0"/>
      <dgm:spPr/>
    </dgm:pt>
    <dgm:pt modelId="{204C9901-B5BA-44E7-A5F2-6E1A94EE6B45}" type="pres">
      <dgm:prSet presAssocID="{8BC2ED8C-7E86-4BFB-973D-4CB4425E9722}" presName="Name37" presStyleLbl="parChTrans1D2" presStyleIdx="0" presStyleCnt="3"/>
      <dgm:spPr/>
    </dgm:pt>
    <dgm:pt modelId="{E4C5E52A-322C-4028-91F3-EA3855075F98}" type="pres">
      <dgm:prSet presAssocID="{47D81B82-C8CB-45DF-89B8-D396E4DA874C}" presName="hierRoot2" presStyleCnt="0">
        <dgm:presLayoutVars>
          <dgm:hierBranch val="init"/>
        </dgm:presLayoutVars>
      </dgm:prSet>
      <dgm:spPr/>
    </dgm:pt>
    <dgm:pt modelId="{D6F2B9BC-707E-4F14-A90F-3BD38E9A5E3A}" type="pres">
      <dgm:prSet presAssocID="{47D81B82-C8CB-45DF-89B8-D396E4DA874C}" presName="rootComposite" presStyleCnt="0"/>
      <dgm:spPr/>
    </dgm:pt>
    <dgm:pt modelId="{97694678-A37C-46CC-A8CA-783C42A8AE40}" type="pres">
      <dgm:prSet presAssocID="{47D81B82-C8CB-45DF-89B8-D396E4DA874C}" presName="rootText" presStyleLbl="node2" presStyleIdx="0" presStyleCnt="3" custScaleY="49664" custLinFactNeighborX="-23" custLinFactNeighborY="-2684">
        <dgm:presLayoutVars>
          <dgm:chPref val="3"/>
        </dgm:presLayoutVars>
      </dgm:prSet>
      <dgm:spPr/>
    </dgm:pt>
    <dgm:pt modelId="{11789827-FE15-4D14-A60A-A4E30D96CBF7}" type="pres">
      <dgm:prSet presAssocID="{47D81B82-C8CB-45DF-89B8-D396E4DA874C}" presName="rootConnector" presStyleLbl="node2" presStyleIdx="0" presStyleCnt="3"/>
      <dgm:spPr/>
    </dgm:pt>
    <dgm:pt modelId="{D9F16875-2AAB-478E-B884-768DAC74E840}" type="pres">
      <dgm:prSet presAssocID="{47D81B82-C8CB-45DF-89B8-D396E4DA874C}" presName="hierChild4" presStyleCnt="0"/>
      <dgm:spPr/>
    </dgm:pt>
    <dgm:pt modelId="{649A3590-4302-4B23-AD67-A2ABC118DC55}" type="pres">
      <dgm:prSet presAssocID="{47D81B82-C8CB-45DF-89B8-D396E4DA874C}" presName="hierChild5" presStyleCnt="0"/>
      <dgm:spPr/>
    </dgm:pt>
    <dgm:pt modelId="{82AB8946-F30F-4D86-89FA-2340C7DB56B7}" type="pres">
      <dgm:prSet presAssocID="{C3D9CB3A-22EE-4699-A4B3-9B4668825BC6}" presName="Name37" presStyleLbl="parChTrans1D2" presStyleIdx="1" presStyleCnt="3"/>
      <dgm:spPr/>
    </dgm:pt>
    <dgm:pt modelId="{373E8C4C-D5C5-43E9-8887-7E570D28B4FF}" type="pres">
      <dgm:prSet presAssocID="{E42F95AB-2265-4D7C-9018-8263A1E8B6B4}" presName="hierRoot2" presStyleCnt="0">
        <dgm:presLayoutVars>
          <dgm:hierBranch val="init"/>
        </dgm:presLayoutVars>
      </dgm:prSet>
      <dgm:spPr/>
    </dgm:pt>
    <dgm:pt modelId="{C89FF354-6B9D-49D8-BE7E-9687E057932C}" type="pres">
      <dgm:prSet presAssocID="{E42F95AB-2265-4D7C-9018-8263A1E8B6B4}" presName="rootComposite" presStyleCnt="0"/>
      <dgm:spPr/>
    </dgm:pt>
    <dgm:pt modelId="{9564A198-A897-487B-9FC3-7E19F171EFC8}" type="pres">
      <dgm:prSet presAssocID="{E42F95AB-2265-4D7C-9018-8263A1E8B6B4}" presName="rootText" presStyleLbl="node2" presStyleIdx="1" presStyleCnt="3" custScaleY="47911" custLinFactNeighborX="-671" custLinFactNeighborY="-2684">
        <dgm:presLayoutVars>
          <dgm:chPref val="3"/>
        </dgm:presLayoutVars>
      </dgm:prSet>
      <dgm:spPr/>
    </dgm:pt>
    <dgm:pt modelId="{E60E1E5B-C601-4BFC-9CD5-9B7F4B0F44AE}" type="pres">
      <dgm:prSet presAssocID="{E42F95AB-2265-4D7C-9018-8263A1E8B6B4}" presName="rootConnector" presStyleLbl="node2" presStyleIdx="1" presStyleCnt="3"/>
      <dgm:spPr/>
    </dgm:pt>
    <dgm:pt modelId="{5C1EC25C-CDAD-4831-B8FA-B637901DE827}" type="pres">
      <dgm:prSet presAssocID="{E42F95AB-2265-4D7C-9018-8263A1E8B6B4}" presName="hierChild4" presStyleCnt="0"/>
      <dgm:spPr/>
    </dgm:pt>
    <dgm:pt modelId="{F76FBC89-16DE-479C-873C-48D46EF98FE0}" type="pres">
      <dgm:prSet presAssocID="{E42F95AB-2265-4D7C-9018-8263A1E8B6B4}" presName="hierChild5" presStyleCnt="0"/>
      <dgm:spPr/>
    </dgm:pt>
    <dgm:pt modelId="{3BD1A2A0-3C4E-468C-A94E-F8ABF69CA440}" type="pres">
      <dgm:prSet presAssocID="{410A4D59-D838-42D2-9A1A-28F8FD9CE27A}" presName="Name37" presStyleLbl="parChTrans1D2" presStyleIdx="2" presStyleCnt="3"/>
      <dgm:spPr/>
    </dgm:pt>
    <dgm:pt modelId="{ECAE72A0-F9FB-401D-A6F8-120FE8693997}" type="pres">
      <dgm:prSet presAssocID="{03A6B4A1-9708-4DC4-B99A-F802948CA9A7}" presName="hierRoot2" presStyleCnt="0">
        <dgm:presLayoutVars>
          <dgm:hierBranch val="init"/>
        </dgm:presLayoutVars>
      </dgm:prSet>
      <dgm:spPr/>
    </dgm:pt>
    <dgm:pt modelId="{FE6677C7-F97E-4BA5-88B8-E59D7C474596}" type="pres">
      <dgm:prSet presAssocID="{03A6B4A1-9708-4DC4-B99A-F802948CA9A7}" presName="rootComposite" presStyleCnt="0"/>
      <dgm:spPr/>
    </dgm:pt>
    <dgm:pt modelId="{29DF606C-C783-4F55-8476-F1AFA9D54F74}" type="pres">
      <dgm:prSet presAssocID="{03A6B4A1-9708-4DC4-B99A-F802948CA9A7}" presName="rootText" presStyleLbl="node2" presStyleIdx="2" presStyleCnt="3" custScaleY="53137" custLinFactNeighborX="-269" custLinFactNeighborY="-3102">
        <dgm:presLayoutVars>
          <dgm:chPref val="3"/>
        </dgm:presLayoutVars>
      </dgm:prSet>
      <dgm:spPr/>
    </dgm:pt>
    <dgm:pt modelId="{7AF40933-DD90-4119-9A4D-69FFDA3A868F}" type="pres">
      <dgm:prSet presAssocID="{03A6B4A1-9708-4DC4-B99A-F802948CA9A7}" presName="rootConnector" presStyleLbl="node2" presStyleIdx="2" presStyleCnt="3"/>
      <dgm:spPr/>
    </dgm:pt>
    <dgm:pt modelId="{E8961244-A44C-4202-94DC-FFEC5FA96778}" type="pres">
      <dgm:prSet presAssocID="{03A6B4A1-9708-4DC4-B99A-F802948CA9A7}" presName="hierChild4" presStyleCnt="0"/>
      <dgm:spPr/>
    </dgm:pt>
    <dgm:pt modelId="{F5E7F20D-0B09-4231-941C-8109FC8E04A8}" type="pres">
      <dgm:prSet presAssocID="{03A6B4A1-9708-4DC4-B99A-F802948CA9A7}" presName="hierChild5" presStyleCnt="0"/>
      <dgm:spPr/>
    </dgm:pt>
    <dgm:pt modelId="{7A49EA95-1C12-4BA4-A500-4DDC65D563CA}" type="pres">
      <dgm:prSet presAssocID="{F0BDE8FF-C464-4407-9C0D-67DD799182F9}" presName="hierChild3" presStyleCnt="0"/>
      <dgm:spPr/>
    </dgm:pt>
  </dgm:ptLst>
  <dgm:cxnLst>
    <dgm:cxn modelId="{7B4F3208-6CA9-489C-BD6B-5714117618D1}" type="presOf" srcId="{E42F95AB-2265-4D7C-9018-8263A1E8B6B4}" destId="{E60E1E5B-C601-4BFC-9CD5-9B7F4B0F44AE}" srcOrd="1" destOrd="0" presId="urn:microsoft.com/office/officeart/2005/8/layout/orgChart1"/>
    <dgm:cxn modelId="{0A00CD0C-C281-44E0-871D-47EFD2D8047A}" type="presOf" srcId="{8BC2ED8C-7E86-4BFB-973D-4CB4425E9722}" destId="{204C9901-B5BA-44E7-A5F2-6E1A94EE6B45}" srcOrd="0" destOrd="0" presId="urn:microsoft.com/office/officeart/2005/8/layout/orgChart1"/>
    <dgm:cxn modelId="{B96FC728-EEBE-4AE9-9A9C-ABA34D920BB0}" type="presOf" srcId="{47D81B82-C8CB-45DF-89B8-D396E4DA874C}" destId="{97694678-A37C-46CC-A8CA-783C42A8AE40}" srcOrd="0" destOrd="0" presId="urn:microsoft.com/office/officeart/2005/8/layout/orgChart1"/>
    <dgm:cxn modelId="{723CC42F-07A6-4424-BDF3-BD9453583BD3}" type="presOf" srcId="{D35CFB9F-2A93-44FC-A683-03F1E4938D2B}" destId="{3D27FFDE-CF88-4914-B720-D4472395A3A1}" srcOrd="0" destOrd="0" presId="urn:microsoft.com/office/officeart/2005/8/layout/orgChart1"/>
    <dgm:cxn modelId="{7AD5F160-0DA9-4C07-BFDD-80416554A395}" type="presOf" srcId="{47D81B82-C8CB-45DF-89B8-D396E4DA874C}" destId="{11789827-FE15-4D14-A60A-A4E30D96CBF7}" srcOrd="1" destOrd="0" presId="urn:microsoft.com/office/officeart/2005/8/layout/orgChart1"/>
    <dgm:cxn modelId="{80603D67-F163-456B-B886-5C12E1C8BAD1}" type="presOf" srcId="{F0BDE8FF-C464-4407-9C0D-67DD799182F9}" destId="{10F302F2-1B36-44A6-9673-49B86B5B32A9}" srcOrd="0" destOrd="0" presId="urn:microsoft.com/office/officeart/2005/8/layout/orgChart1"/>
    <dgm:cxn modelId="{20E8B757-3F47-4939-9EE6-AD6F86A2A625}" type="presOf" srcId="{E42F95AB-2265-4D7C-9018-8263A1E8B6B4}" destId="{9564A198-A897-487B-9FC3-7E19F171EFC8}" srcOrd="0" destOrd="0" presId="urn:microsoft.com/office/officeart/2005/8/layout/orgChart1"/>
    <dgm:cxn modelId="{29D2DF9A-6DF7-4933-AA49-BD4439C56B96}" type="presOf" srcId="{03A6B4A1-9708-4DC4-B99A-F802948CA9A7}" destId="{29DF606C-C783-4F55-8476-F1AFA9D54F74}" srcOrd="0" destOrd="0" presId="urn:microsoft.com/office/officeart/2005/8/layout/orgChart1"/>
    <dgm:cxn modelId="{2C33FCB5-BB21-4004-A5CF-7D9720474D22}" srcId="{F0BDE8FF-C464-4407-9C0D-67DD799182F9}" destId="{03A6B4A1-9708-4DC4-B99A-F802948CA9A7}" srcOrd="2" destOrd="0" parTransId="{410A4D59-D838-42D2-9A1A-28F8FD9CE27A}" sibTransId="{04957F26-F073-4215-9DCA-5FD14CABFDC0}"/>
    <dgm:cxn modelId="{98BCE4C9-D54F-4F5A-8FC6-6F57C23B0E36}" type="presOf" srcId="{C3D9CB3A-22EE-4699-A4B3-9B4668825BC6}" destId="{82AB8946-F30F-4D86-89FA-2340C7DB56B7}" srcOrd="0" destOrd="0" presId="urn:microsoft.com/office/officeart/2005/8/layout/orgChart1"/>
    <dgm:cxn modelId="{54B2B3CD-993C-4CC8-BC20-7E7C25F4EF9E}" srcId="{F0BDE8FF-C464-4407-9C0D-67DD799182F9}" destId="{47D81B82-C8CB-45DF-89B8-D396E4DA874C}" srcOrd="0" destOrd="0" parTransId="{8BC2ED8C-7E86-4BFB-973D-4CB4425E9722}" sibTransId="{3F7C76EB-9CDA-446C-AAC8-A92595D0210F}"/>
    <dgm:cxn modelId="{5E74A5D1-85B4-42A6-856C-B356F1DE0705}" srcId="{D35CFB9F-2A93-44FC-A683-03F1E4938D2B}" destId="{F0BDE8FF-C464-4407-9C0D-67DD799182F9}" srcOrd="0" destOrd="0" parTransId="{EB2029D5-0464-40D7-9161-1C3C908F1E04}" sibTransId="{B79A2208-D60A-480D-985E-58372044B721}"/>
    <dgm:cxn modelId="{33B87CDD-65EC-4803-943E-4A9581575DBD}" type="presOf" srcId="{410A4D59-D838-42D2-9A1A-28F8FD9CE27A}" destId="{3BD1A2A0-3C4E-468C-A94E-F8ABF69CA440}" srcOrd="0" destOrd="0" presId="urn:microsoft.com/office/officeart/2005/8/layout/orgChart1"/>
    <dgm:cxn modelId="{A83F32E6-F58C-4902-8B13-D42A578BE9D6}" type="presOf" srcId="{F0BDE8FF-C464-4407-9C0D-67DD799182F9}" destId="{0523BA43-30B0-48FD-8C8B-4D2C59045EFE}" srcOrd="1" destOrd="0" presId="urn:microsoft.com/office/officeart/2005/8/layout/orgChart1"/>
    <dgm:cxn modelId="{2272E7E9-44F9-481F-841D-A6FE46B5F886}" type="presOf" srcId="{03A6B4A1-9708-4DC4-B99A-F802948CA9A7}" destId="{7AF40933-DD90-4119-9A4D-69FFDA3A868F}" srcOrd="1" destOrd="0" presId="urn:microsoft.com/office/officeart/2005/8/layout/orgChart1"/>
    <dgm:cxn modelId="{8192B7FF-6C41-4A93-A7FC-7A9314897F4F}" srcId="{F0BDE8FF-C464-4407-9C0D-67DD799182F9}" destId="{E42F95AB-2265-4D7C-9018-8263A1E8B6B4}" srcOrd="1" destOrd="0" parTransId="{C3D9CB3A-22EE-4699-A4B3-9B4668825BC6}" sibTransId="{44A490FD-967A-419A-8B46-398891A0A335}"/>
    <dgm:cxn modelId="{32E0BF11-E9D7-4853-8848-2CAE5CD5F51A}" type="presParOf" srcId="{3D27FFDE-CF88-4914-B720-D4472395A3A1}" destId="{4262EEB0-A7D1-4A3B-B82D-4508FBDF559B}" srcOrd="0" destOrd="0" presId="urn:microsoft.com/office/officeart/2005/8/layout/orgChart1"/>
    <dgm:cxn modelId="{A1A0F667-3C5E-4598-AC24-9031C902767C}" type="presParOf" srcId="{4262EEB0-A7D1-4A3B-B82D-4508FBDF559B}" destId="{4E0F7B19-7894-4676-9617-1B82D6E52B82}" srcOrd="0" destOrd="0" presId="urn:microsoft.com/office/officeart/2005/8/layout/orgChart1"/>
    <dgm:cxn modelId="{461A7D15-D735-4A75-811A-76A978311A56}" type="presParOf" srcId="{4E0F7B19-7894-4676-9617-1B82D6E52B82}" destId="{10F302F2-1B36-44A6-9673-49B86B5B32A9}" srcOrd="0" destOrd="0" presId="urn:microsoft.com/office/officeart/2005/8/layout/orgChart1"/>
    <dgm:cxn modelId="{36681E7D-7E0E-4AA7-AE23-1A846C22E97F}" type="presParOf" srcId="{4E0F7B19-7894-4676-9617-1B82D6E52B82}" destId="{0523BA43-30B0-48FD-8C8B-4D2C59045EFE}" srcOrd="1" destOrd="0" presId="urn:microsoft.com/office/officeart/2005/8/layout/orgChart1"/>
    <dgm:cxn modelId="{7D075EA3-AF23-4439-BC81-A1A798396FF6}" type="presParOf" srcId="{4262EEB0-A7D1-4A3B-B82D-4508FBDF559B}" destId="{938522C4-AD99-4552-AFA7-BDA73FEA72D4}" srcOrd="1" destOrd="0" presId="urn:microsoft.com/office/officeart/2005/8/layout/orgChart1"/>
    <dgm:cxn modelId="{0033A767-0E15-4668-8896-7274B4E33BC8}" type="presParOf" srcId="{938522C4-AD99-4552-AFA7-BDA73FEA72D4}" destId="{204C9901-B5BA-44E7-A5F2-6E1A94EE6B45}" srcOrd="0" destOrd="0" presId="urn:microsoft.com/office/officeart/2005/8/layout/orgChart1"/>
    <dgm:cxn modelId="{80B57FC6-0F32-45FC-A929-3745B74FC2E3}" type="presParOf" srcId="{938522C4-AD99-4552-AFA7-BDA73FEA72D4}" destId="{E4C5E52A-322C-4028-91F3-EA3855075F98}" srcOrd="1" destOrd="0" presId="urn:microsoft.com/office/officeart/2005/8/layout/orgChart1"/>
    <dgm:cxn modelId="{553730E0-C95C-4412-AA36-A305F72DA1D9}" type="presParOf" srcId="{E4C5E52A-322C-4028-91F3-EA3855075F98}" destId="{D6F2B9BC-707E-4F14-A90F-3BD38E9A5E3A}" srcOrd="0" destOrd="0" presId="urn:microsoft.com/office/officeart/2005/8/layout/orgChart1"/>
    <dgm:cxn modelId="{84DD8A52-F9FC-4242-9E52-D82DFA13524A}" type="presParOf" srcId="{D6F2B9BC-707E-4F14-A90F-3BD38E9A5E3A}" destId="{97694678-A37C-46CC-A8CA-783C42A8AE40}" srcOrd="0" destOrd="0" presId="urn:microsoft.com/office/officeart/2005/8/layout/orgChart1"/>
    <dgm:cxn modelId="{D44AA8F0-0945-4A6E-9968-14E4A6A090A4}" type="presParOf" srcId="{D6F2B9BC-707E-4F14-A90F-3BD38E9A5E3A}" destId="{11789827-FE15-4D14-A60A-A4E30D96CBF7}" srcOrd="1" destOrd="0" presId="urn:microsoft.com/office/officeart/2005/8/layout/orgChart1"/>
    <dgm:cxn modelId="{8DA4D8A4-6BBB-4C91-A63F-6969386F01B4}" type="presParOf" srcId="{E4C5E52A-322C-4028-91F3-EA3855075F98}" destId="{D9F16875-2AAB-478E-B884-768DAC74E840}" srcOrd="1" destOrd="0" presId="urn:microsoft.com/office/officeart/2005/8/layout/orgChart1"/>
    <dgm:cxn modelId="{F40C6BC4-1EBC-49BB-A775-0741FC153A19}" type="presParOf" srcId="{E4C5E52A-322C-4028-91F3-EA3855075F98}" destId="{649A3590-4302-4B23-AD67-A2ABC118DC55}" srcOrd="2" destOrd="0" presId="urn:microsoft.com/office/officeart/2005/8/layout/orgChart1"/>
    <dgm:cxn modelId="{A1A6A3EC-C205-4503-AEA9-FE27E23CF540}" type="presParOf" srcId="{938522C4-AD99-4552-AFA7-BDA73FEA72D4}" destId="{82AB8946-F30F-4D86-89FA-2340C7DB56B7}" srcOrd="2" destOrd="0" presId="urn:microsoft.com/office/officeart/2005/8/layout/orgChart1"/>
    <dgm:cxn modelId="{C31795DA-30F0-40B6-8E58-DED3337E498A}" type="presParOf" srcId="{938522C4-AD99-4552-AFA7-BDA73FEA72D4}" destId="{373E8C4C-D5C5-43E9-8887-7E570D28B4FF}" srcOrd="3" destOrd="0" presId="urn:microsoft.com/office/officeart/2005/8/layout/orgChart1"/>
    <dgm:cxn modelId="{DB594CE7-0B2A-4DA3-913B-0E58C9A3FDFC}" type="presParOf" srcId="{373E8C4C-D5C5-43E9-8887-7E570D28B4FF}" destId="{C89FF354-6B9D-49D8-BE7E-9687E057932C}" srcOrd="0" destOrd="0" presId="urn:microsoft.com/office/officeart/2005/8/layout/orgChart1"/>
    <dgm:cxn modelId="{6684DB71-D665-4FDD-ADCE-614BC11CB6AE}" type="presParOf" srcId="{C89FF354-6B9D-49D8-BE7E-9687E057932C}" destId="{9564A198-A897-487B-9FC3-7E19F171EFC8}" srcOrd="0" destOrd="0" presId="urn:microsoft.com/office/officeart/2005/8/layout/orgChart1"/>
    <dgm:cxn modelId="{3A63913C-9DDF-4FFB-9AB0-635E2C3F8931}" type="presParOf" srcId="{C89FF354-6B9D-49D8-BE7E-9687E057932C}" destId="{E60E1E5B-C601-4BFC-9CD5-9B7F4B0F44AE}" srcOrd="1" destOrd="0" presId="urn:microsoft.com/office/officeart/2005/8/layout/orgChart1"/>
    <dgm:cxn modelId="{CF6F6C29-308C-4237-9EFC-932499CD28E9}" type="presParOf" srcId="{373E8C4C-D5C5-43E9-8887-7E570D28B4FF}" destId="{5C1EC25C-CDAD-4831-B8FA-B637901DE827}" srcOrd="1" destOrd="0" presId="urn:microsoft.com/office/officeart/2005/8/layout/orgChart1"/>
    <dgm:cxn modelId="{94A71DA7-2939-4517-8415-64B5CD606BC3}" type="presParOf" srcId="{373E8C4C-D5C5-43E9-8887-7E570D28B4FF}" destId="{F76FBC89-16DE-479C-873C-48D46EF98FE0}" srcOrd="2" destOrd="0" presId="urn:microsoft.com/office/officeart/2005/8/layout/orgChart1"/>
    <dgm:cxn modelId="{42046530-39D8-4758-A38C-1B73C481A174}" type="presParOf" srcId="{938522C4-AD99-4552-AFA7-BDA73FEA72D4}" destId="{3BD1A2A0-3C4E-468C-A94E-F8ABF69CA440}" srcOrd="4" destOrd="0" presId="urn:microsoft.com/office/officeart/2005/8/layout/orgChart1"/>
    <dgm:cxn modelId="{506B3E00-47C6-4C5D-A917-E33F137E3122}" type="presParOf" srcId="{938522C4-AD99-4552-AFA7-BDA73FEA72D4}" destId="{ECAE72A0-F9FB-401D-A6F8-120FE8693997}" srcOrd="5" destOrd="0" presId="urn:microsoft.com/office/officeart/2005/8/layout/orgChart1"/>
    <dgm:cxn modelId="{669D1669-0CA0-4644-98EB-B2FF37C2065B}" type="presParOf" srcId="{ECAE72A0-F9FB-401D-A6F8-120FE8693997}" destId="{FE6677C7-F97E-4BA5-88B8-E59D7C474596}" srcOrd="0" destOrd="0" presId="urn:microsoft.com/office/officeart/2005/8/layout/orgChart1"/>
    <dgm:cxn modelId="{93FA9F01-BD23-45CF-A662-C424A6D44C43}" type="presParOf" srcId="{FE6677C7-F97E-4BA5-88B8-E59D7C474596}" destId="{29DF606C-C783-4F55-8476-F1AFA9D54F74}" srcOrd="0" destOrd="0" presId="urn:microsoft.com/office/officeart/2005/8/layout/orgChart1"/>
    <dgm:cxn modelId="{D56B1091-1BCB-4FE6-90C0-17CE5010BF01}" type="presParOf" srcId="{FE6677C7-F97E-4BA5-88B8-E59D7C474596}" destId="{7AF40933-DD90-4119-9A4D-69FFDA3A868F}" srcOrd="1" destOrd="0" presId="urn:microsoft.com/office/officeart/2005/8/layout/orgChart1"/>
    <dgm:cxn modelId="{2AE4293B-6B76-4BB8-B3AD-6F40D9E2EF79}" type="presParOf" srcId="{ECAE72A0-F9FB-401D-A6F8-120FE8693997}" destId="{E8961244-A44C-4202-94DC-FFEC5FA96778}" srcOrd="1" destOrd="0" presId="urn:microsoft.com/office/officeart/2005/8/layout/orgChart1"/>
    <dgm:cxn modelId="{788BFE3B-348A-4B9C-8231-F0CF46B975A4}" type="presParOf" srcId="{ECAE72A0-F9FB-401D-A6F8-120FE8693997}" destId="{F5E7F20D-0B09-4231-941C-8109FC8E04A8}" srcOrd="2" destOrd="0" presId="urn:microsoft.com/office/officeart/2005/8/layout/orgChart1"/>
    <dgm:cxn modelId="{E19B74E9-9EA7-4DC0-B151-0DABB1D31B7D}" type="presParOf" srcId="{4262EEB0-A7D1-4A3B-B82D-4508FBDF559B}" destId="{7A49EA95-1C12-4BA4-A500-4DDC65D563CA}"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D1A2A0-3C4E-468C-A94E-F8ABF69CA440}">
      <dsp:nvSpPr>
        <dsp:cNvPr id="0" name=""/>
        <dsp:cNvSpPr/>
      </dsp:nvSpPr>
      <dsp:spPr>
        <a:xfrm>
          <a:off x="6005784" y="2170370"/>
          <a:ext cx="4239690" cy="1393119"/>
        </a:xfrm>
        <a:custGeom>
          <a:avLst/>
          <a:gdLst/>
          <a:ahLst/>
          <a:cxnLst/>
          <a:rect l="0" t="0" r="0" b="0"/>
          <a:pathLst>
            <a:path>
              <a:moveTo>
                <a:pt x="0" y="0"/>
              </a:moveTo>
              <a:lnTo>
                <a:pt x="0" y="1024393"/>
              </a:lnTo>
              <a:lnTo>
                <a:pt x="4239690" y="1024393"/>
              </a:lnTo>
              <a:lnTo>
                <a:pt x="4239690" y="1393119"/>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AB8946-F30F-4D86-89FA-2340C7DB56B7}">
      <dsp:nvSpPr>
        <dsp:cNvPr id="0" name=""/>
        <dsp:cNvSpPr/>
      </dsp:nvSpPr>
      <dsp:spPr>
        <a:xfrm>
          <a:off x="5936501" y="2170370"/>
          <a:ext cx="91440" cy="1400459"/>
        </a:xfrm>
        <a:custGeom>
          <a:avLst/>
          <a:gdLst/>
          <a:ahLst/>
          <a:cxnLst/>
          <a:rect l="0" t="0" r="0" b="0"/>
          <a:pathLst>
            <a:path>
              <a:moveTo>
                <a:pt x="69283" y="0"/>
              </a:moveTo>
              <a:lnTo>
                <a:pt x="69283" y="1031732"/>
              </a:lnTo>
              <a:lnTo>
                <a:pt x="45720" y="1031732"/>
              </a:lnTo>
              <a:lnTo>
                <a:pt x="45720" y="1400459"/>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04C9901-B5BA-44E7-A5F2-6E1A94EE6B45}">
      <dsp:nvSpPr>
        <dsp:cNvPr id="0" name=""/>
        <dsp:cNvSpPr/>
      </dsp:nvSpPr>
      <dsp:spPr>
        <a:xfrm>
          <a:off x="1755841" y="2170370"/>
          <a:ext cx="4249942" cy="1400459"/>
        </a:xfrm>
        <a:custGeom>
          <a:avLst/>
          <a:gdLst/>
          <a:ahLst/>
          <a:cxnLst/>
          <a:rect l="0" t="0" r="0" b="0"/>
          <a:pathLst>
            <a:path>
              <a:moveTo>
                <a:pt x="4249942" y="0"/>
              </a:moveTo>
              <a:lnTo>
                <a:pt x="4249942" y="1031732"/>
              </a:lnTo>
              <a:lnTo>
                <a:pt x="0" y="1031732"/>
              </a:lnTo>
              <a:lnTo>
                <a:pt x="0" y="1400459"/>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F302F2-1B36-44A6-9673-49B86B5B32A9}">
      <dsp:nvSpPr>
        <dsp:cNvPr id="0" name=""/>
        <dsp:cNvSpPr/>
      </dsp:nvSpPr>
      <dsp:spPr>
        <a:xfrm>
          <a:off x="3657609" y="1482256"/>
          <a:ext cx="4696349" cy="688114"/>
        </a:xfrm>
        <a:prstGeom prst="rect">
          <a:avLst/>
        </a:prstGeom>
        <a:solidFill>
          <a:schemeClr val="accent4">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kumimoji="0" lang="en-US" sz="2400" b="1" i="0" u="none" strike="noStrike" kern="1200" cap="none" spc="0" normalizeH="0" baseline="0" noProof="0" dirty="0">
              <a:ln>
                <a:noFill/>
              </a:ln>
              <a:solidFill>
                <a:prstClr val="black"/>
              </a:solidFill>
              <a:effectLst/>
              <a:uLnTx/>
              <a:uFillTx/>
              <a:latin typeface="Alexandria"/>
              <a:ea typeface="+mn-ea"/>
              <a:cs typeface="+mn-cs"/>
            </a:rPr>
            <a:t>Valuation Approaches</a:t>
          </a:r>
          <a:endParaRPr lang="en-US" sz="2400" b="1" kern="1200" dirty="0">
            <a:solidFill>
              <a:schemeClr val="tx1"/>
            </a:solidFill>
            <a:latin typeface="Alexandria"/>
          </a:endParaRPr>
        </a:p>
      </dsp:txBody>
      <dsp:txXfrm>
        <a:off x="3657609" y="1482256"/>
        <a:ext cx="4696349" cy="688114"/>
      </dsp:txXfrm>
    </dsp:sp>
    <dsp:sp modelId="{97694678-A37C-46CC-A8CA-783C42A8AE40}">
      <dsp:nvSpPr>
        <dsp:cNvPr id="0" name=""/>
        <dsp:cNvSpPr/>
      </dsp:nvSpPr>
      <dsp:spPr>
        <a:xfrm>
          <a:off x="0" y="3570830"/>
          <a:ext cx="3511683" cy="872021"/>
        </a:xfrm>
        <a:prstGeom prst="rect">
          <a:avLst/>
        </a:prstGeom>
        <a:solidFill>
          <a:srgbClr val="CC99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ts val="0"/>
            </a:spcAft>
            <a:buNone/>
          </a:pPr>
          <a:r>
            <a:rPr lang="en-US" sz="2200" b="1" kern="1200" dirty="0">
              <a:solidFill>
                <a:schemeClr val="tx1"/>
              </a:solidFill>
              <a:latin typeface="Alexandria"/>
            </a:rPr>
            <a:t>1.Market (Sales Comparison) Approach</a:t>
          </a:r>
        </a:p>
      </dsp:txBody>
      <dsp:txXfrm>
        <a:off x="0" y="3570830"/>
        <a:ext cx="3511683" cy="872021"/>
      </dsp:txXfrm>
    </dsp:sp>
    <dsp:sp modelId="{9564A198-A897-487B-9FC3-7E19F171EFC8}">
      <dsp:nvSpPr>
        <dsp:cNvPr id="0" name=""/>
        <dsp:cNvSpPr/>
      </dsp:nvSpPr>
      <dsp:spPr>
        <a:xfrm>
          <a:off x="4226379" y="3570830"/>
          <a:ext cx="3511683" cy="841241"/>
        </a:xfrm>
        <a:prstGeom prst="rect">
          <a:avLst/>
        </a:prstGeom>
        <a:solidFill>
          <a:srgbClr val="66FFFF"/>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ts val="0"/>
            </a:spcAft>
            <a:buNone/>
          </a:pPr>
          <a:r>
            <a:rPr lang="en-US" sz="2200" b="1" kern="1200" dirty="0">
              <a:solidFill>
                <a:schemeClr val="tx1"/>
              </a:solidFill>
              <a:latin typeface="Alexandria"/>
            </a:rPr>
            <a:t>2. Income Approach</a:t>
          </a:r>
        </a:p>
      </dsp:txBody>
      <dsp:txXfrm>
        <a:off x="4226379" y="3570830"/>
        <a:ext cx="3511683" cy="841241"/>
      </dsp:txXfrm>
    </dsp:sp>
    <dsp:sp modelId="{29DF606C-C783-4F55-8476-F1AFA9D54F74}">
      <dsp:nvSpPr>
        <dsp:cNvPr id="0" name=""/>
        <dsp:cNvSpPr/>
      </dsp:nvSpPr>
      <dsp:spPr>
        <a:xfrm>
          <a:off x="8489633" y="3563490"/>
          <a:ext cx="3511683" cy="933001"/>
        </a:xfrm>
        <a:prstGeom prst="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b="1" i="0" kern="1200" dirty="0">
              <a:solidFill>
                <a:schemeClr val="tx1"/>
              </a:solidFill>
            </a:rPr>
            <a:t>3. Cost Approach</a:t>
          </a:r>
          <a:endParaRPr lang="en-US" sz="2200" b="1" kern="1200" dirty="0">
            <a:solidFill>
              <a:schemeClr val="tx1"/>
            </a:solidFill>
            <a:latin typeface="Alexandria"/>
          </a:endParaRPr>
        </a:p>
      </dsp:txBody>
      <dsp:txXfrm>
        <a:off x="8489633" y="3563490"/>
        <a:ext cx="3511683" cy="9330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D1A2A0-3C4E-468C-A94E-F8ABF69CA440}">
      <dsp:nvSpPr>
        <dsp:cNvPr id="0" name=""/>
        <dsp:cNvSpPr/>
      </dsp:nvSpPr>
      <dsp:spPr>
        <a:xfrm>
          <a:off x="6005784" y="819061"/>
          <a:ext cx="3272036" cy="1086991"/>
        </a:xfrm>
        <a:custGeom>
          <a:avLst/>
          <a:gdLst/>
          <a:ahLst/>
          <a:cxnLst/>
          <a:rect l="0" t="0" r="0" b="0"/>
          <a:pathLst>
            <a:path>
              <a:moveTo>
                <a:pt x="0" y="0"/>
              </a:moveTo>
              <a:lnTo>
                <a:pt x="0" y="516581"/>
              </a:lnTo>
              <a:lnTo>
                <a:pt x="3272036" y="516581"/>
              </a:lnTo>
              <a:lnTo>
                <a:pt x="3272036" y="1086991"/>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AB8946-F30F-4D86-89FA-2340C7DB56B7}">
      <dsp:nvSpPr>
        <dsp:cNvPr id="0" name=""/>
        <dsp:cNvSpPr/>
      </dsp:nvSpPr>
      <dsp:spPr>
        <a:xfrm>
          <a:off x="2716239" y="819061"/>
          <a:ext cx="3289545" cy="1089572"/>
        </a:xfrm>
        <a:custGeom>
          <a:avLst/>
          <a:gdLst/>
          <a:ahLst/>
          <a:cxnLst/>
          <a:rect l="0" t="0" r="0" b="0"/>
          <a:pathLst>
            <a:path>
              <a:moveTo>
                <a:pt x="3289545" y="0"/>
              </a:moveTo>
              <a:lnTo>
                <a:pt x="3289545" y="519161"/>
              </a:lnTo>
              <a:lnTo>
                <a:pt x="0" y="519161"/>
              </a:lnTo>
              <a:lnTo>
                <a:pt x="0" y="1089572"/>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F302F2-1B36-44A6-9673-49B86B5B32A9}">
      <dsp:nvSpPr>
        <dsp:cNvPr id="0" name=""/>
        <dsp:cNvSpPr/>
      </dsp:nvSpPr>
      <dsp:spPr>
        <a:xfrm>
          <a:off x="3307309" y="55146"/>
          <a:ext cx="5396950" cy="763915"/>
        </a:xfrm>
        <a:prstGeom prst="rect">
          <a:avLst/>
        </a:prstGeom>
        <a:solidFill>
          <a:schemeClr val="accent4">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kumimoji="0" lang="en-US" sz="2400" b="1" i="0" u="none" strike="noStrike" kern="1200" cap="none" spc="0" normalizeH="0" baseline="0" noProof="0" dirty="0">
              <a:ln>
                <a:noFill/>
              </a:ln>
              <a:solidFill>
                <a:prstClr val="black"/>
              </a:solidFill>
              <a:effectLst/>
              <a:uLnTx/>
              <a:uFillTx/>
              <a:latin typeface="Alexandria"/>
              <a:ea typeface="+mn-ea"/>
              <a:cs typeface="+mn-cs"/>
            </a:rPr>
            <a:t>Steps for Reconciliation</a:t>
          </a:r>
        </a:p>
      </dsp:txBody>
      <dsp:txXfrm>
        <a:off x="3307309" y="55146"/>
        <a:ext cx="5396950" cy="763915"/>
      </dsp:txXfrm>
    </dsp:sp>
    <dsp:sp modelId="{9564A198-A897-487B-9FC3-7E19F171EFC8}">
      <dsp:nvSpPr>
        <dsp:cNvPr id="0" name=""/>
        <dsp:cNvSpPr/>
      </dsp:nvSpPr>
      <dsp:spPr>
        <a:xfrm>
          <a:off x="0" y="1908633"/>
          <a:ext cx="5432478" cy="848553"/>
        </a:xfrm>
        <a:prstGeom prst="rect">
          <a:avLst/>
        </a:prstGeom>
        <a:solidFill>
          <a:srgbClr val="66FFFF"/>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ts val="0"/>
            </a:spcAft>
            <a:buNone/>
          </a:pPr>
          <a:r>
            <a:rPr lang="en-US" sz="2200" b="1" kern="1200" dirty="0">
              <a:solidFill>
                <a:schemeClr val="tx1"/>
              </a:solidFill>
              <a:latin typeface="Alexandria"/>
            </a:rPr>
            <a:t>Stage 1: Preliminary Analysis</a:t>
          </a:r>
        </a:p>
      </dsp:txBody>
      <dsp:txXfrm>
        <a:off x="0" y="1908633"/>
        <a:ext cx="5432478" cy="848553"/>
      </dsp:txXfrm>
    </dsp:sp>
    <dsp:sp modelId="{29DF606C-C783-4F55-8476-F1AFA9D54F74}">
      <dsp:nvSpPr>
        <dsp:cNvPr id="0" name=""/>
        <dsp:cNvSpPr/>
      </dsp:nvSpPr>
      <dsp:spPr>
        <a:xfrm>
          <a:off x="6561581" y="1906053"/>
          <a:ext cx="5432478" cy="851133"/>
        </a:xfrm>
        <a:prstGeom prst="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b="1" i="0" kern="1200" dirty="0">
              <a:solidFill>
                <a:schemeClr val="tx1"/>
              </a:solidFill>
            </a:rPr>
            <a:t>Stage 2: Determining Weights</a:t>
          </a:r>
          <a:endParaRPr lang="en-US" sz="2200" b="1" kern="1200" dirty="0">
            <a:solidFill>
              <a:schemeClr val="tx1"/>
            </a:solidFill>
            <a:latin typeface="Alexandria"/>
          </a:endParaRPr>
        </a:p>
      </dsp:txBody>
      <dsp:txXfrm>
        <a:off x="6561581" y="1906053"/>
        <a:ext cx="5432478" cy="85113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291F74-79B6-43FA-AB7B-EB9F9B3412D2}">
      <dsp:nvSpPr>
        <dsp:cNvPr id="0" name=""/>
        <dsp:cNvSpPr/>
      </dsp:nvSpPr>
      <dsp:spPr>
        <a:xfrm>
          <a:off x="6358017" y="1209106"/>
          <a:ext cx="2438402" cy="651919"/>
        </a:xfrm>
        <a:custGeom>
          <a:avLst/>
          <a:gdLst/>
          <a:ahLst/>
          <a:cxnLst/>
          <a:rect l="0" t="0" r="0" b="0"/>
          <a:pathLst>
            <a:path>
              <a:moveTo>
                <a:pt x="0" y="0"/>
              </a:moveTo>
              <a:lnTo>
                <a:pt x="0" y="444264"/>
              </a:lnTo>
              <a:lnTo>
                <a:pt x="2438402" y="444264"/>
              </a:lnTo>
              <a:lnTo>
                <a:pt x="2438402" y="651919"/>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F360C1A-E687-40E6-8090-D3DF30EB69A6}">
      <dsp:nvSpPr>
        <dsp:cNvPr id="0" name=""/>
        <dsp:cNvSpPr/>
      </dsp:nvSpPr>
      <dsp:spPr>
        <a:xfrm>
          <a:off x="4006206" y="2608291"/>
          <a:ext cx="2061977" cy="651919"/>
        </a:xfrm>
        <a:custGeom>
          <a:avLst/>
          <a:gdLst/>
          <a:ahLst/>
          <a:cxnLst/>
          <a:rect l="0" t="0" r="0" b="0"/>
          <a:pathLst>
            <a:path>
              <a:moveTo>
                <a:pt x="0" y="0"/>
              </a:moveTo>
              <a:lnTo>
                <a:pt x="0" y="444264"/>
              </a:lnTo>
              <a:lnTo>
                <a:pt x="2061977" y="444264"/>
              </a:lnTo>
              <a:lnTo>
                <a:pt x="2061977" y="651919"/>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A6B3A3C-AF6E-4DC0-B2DF-B6454CA2C051}">
      <dsp:nvSpPr>
        <dsp:cNvPr id="0" name=""/>
        <dsp:cNvSpPr/>
      </dsp:nvSpPr>
      <dsp:spPr>
        <a:xfrm>
          <a:off x="1813949" y="2608291"/>
          <a:ext cx="2192256" cy="651919"/>
        </a:xfrm>
        <a:custGeom>
          <a:avLst/>
          <a:gdLst/>
          <a:ahLst/>
          <a:cxnLst/>
          <a:rect l="0" t="0" r="0" b="0"/>
          <a:pathLst>
            <a:path>
              <a:moveTo>
                <a:pt x="2192256" y="0"/>
              </a:moveTo>
              <a:lnTo>
                <a:pt x="2192256" y="444264"/>
              </a:lnTo>
              <a:lnTo>
                <a:pt x="0" y="444264"/>
              </a:lnTo>
              <a:lnTo>
                <a:pt x="0" y="651919"/>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C93EAA8-76AE-46D7-9622-CCAF9680103C}">
      <dsp:nvSpPr>
        <dsp:cNvPr id="0" name=""/>
        <dsp:cNvSpPr/>
      </dsp:nvSpPr>
      <dsp:spPr>
        <a:xfrm>
          <a:off x="4006206" y="1209106"/>
          <a:ext cx="2351810" cy="651919"/>
        </a:xfrm>
        <a:custGeom>
          <a:avLst/>
          <a:gdLst/>
          <a:ahLst/>
          <a:cxnLst/>
          <a:rect l="0" t="0" r="0" b="0"/>
          <a:pathLst>
            <a:path>
              <a:moveTo>
                <a:pt x="2351810" y="0"/>
              </a:moveTo>
              <a:lnTo>
                <a:pt x="2351810" y="444264"/>
              </a:lnTo>
              <a:lnTo>
                <a:pt x="0" y="444264"/>
              </a:lnTo>
              <a:lnTo>
                <a:pt x="0" y="651919"/>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4D4AF4-7C22-4433-815D-C409A8383953}">
      <dsp:nvSpPr>
        <dsp:cNvPr id="0" name=""/>
        <dsp:cNvSpPr/>
      </dsp:nvSpPr>
      <dsp:spPr>
        <a:xfrm>
          <a:off x="3965423" y="520884"/>
          <a:ext cx="4785186" cy="688222"/>
        </a:xfrm>
        <a:prstGeom prst="roundRect">
          <a:avLst>
            <a:gd name="adj" fmla="val 10000"/>
          </a:avLst>
        </a:prstGeom>
        <a:solidFill>
          <a:srgbClr val="FFFF66"/>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2B94DF9-CDF8-43FE-8346-E81FFDD85EFA}">
      <dsp:nvSpPr>
        <dsp:cNvPr id="0" name=""/>
        <dsp:cNvSpPr/>
      </dsp:nvSpPr>
      <dsp:spPr>
        <a:xfrm>
          <a:off x="4214485" y="757492"/>
          <a:ext cx="4785186" cy="688222"/>
        </a:xfrm>
        <a:prstGeom prst="roundRect">
          <a:avLst>
            <a:gd name="adj" fmla="val 10000"/>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kern="1200" dirty="0">
              <a:latin typeface="Alexandria"/>
            </a:rPr>
            <a:t>Methods of Reconciliation</a:t>
          </a:r>
        </a:p>
      </dsp:txBody>
      <dsp:txXfrm>
        <a:off x="4234642" y="777649"/>
        <a:ext cx="4744872" cy="647908"/>
      </dsp:txXfrm>
    </dsp:sp>
    <dsp:sp modelId="{D08A57A1-D413-4DE1-A878-E0173B9D00EF}">
      <dsp:nvSpPr>
        <dsp:cNvPr id="0" name=""/>
        <dsp:cNvSpPr/>
      </dsp:nvSpPr>
      <dsp:spPr>
        <a:xfrm>
          <a:off x="1816865" y="1861026"/>
          <a:ext cx="4378680" cy="747264"/>
        </a:xfrm>
        <a:prstGeom prst="roundRect">
          <a:avLst>
            <a:gd name="adj" fmla="val 10000"/>
          </a:avLst>
        </a:prstGeom>
        <a:solidFill>
          <a:schemeClr val="accent4"/>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394A1C4E-9F9F-49BD-9A4C-E4AE44FAEADA}">
      <dsp:nvSpPr>
        <dsp:cNvPr id="0" name=""/>
        <dsp:cNvSpPr/>
      </dsp:nvSpPr>
      <dsp:spPr>
        <a:xfrm>
          <a:off x="2065927" y="2097635"/>
          <a:ext cx="4378680" cy="747264"/>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A) Quantitative Reconciliation</a:t>
          </a:r>
        </a:p>
      </dsp:txBody>
      <dsp:txXfrm>
        <a:off x="2087814" y="2119522"/>
        <a:ext cx="4334906" cy="703490"/>
      </dsp:txXfrm>
    </dsp:sp>
    <dsp:sp modelId="{75280648-93DC-4B04-83DC-A97033083AEC}">
      <dsp:nvSpPr>
        <dsp:cNvPr id="0" name=""/>
        <dsp:cNvSpPr/>
      </dsp:nvSpPr>
      <dsp:spPr>
        <a:xfrm>
          <a:off x="1033" y="3260210"/>
          <a:ext cx="3625831" cy="587105"/>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B03D9B99-F9FE-42F1-A67F-7CA61D87505E}">
      <dsp:nvSpPr>
        <dsp:cNvPr id="0" name=""/>
        <dsp:cNvSpPr/>
      </dsp:nvSpPr>
      <dsp:spPr>
        <a:xfrm>
          <a:off x="250095" y="3496819"/>
          <a:ext cx="3625831" cy="587105"/>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1) Simple Weighted Average</a:t>
          </a:r>
        </a:p>
      </dsp:txBody>
      <dsp:txXfrm>
        <a:off x="267291" y="3514015"/>
        <a:ext cx="3591439" cy="552713"/>
      </dsp:txXfrm>
    </dsp:sp>
    <dsp:sp modelId="{9DDDBFC0-868A-4552-AE1B-EF0DEC0BEBDB}">
      <dsp:nvSpPr>
        <dsp:cNvPr id="0" name=""/>
        <dsp:cNvSpPr/>
      </dsp:nvSpPr>
      <dsp:spPr>
        <a:xfrm>
          <a:off x="4124988" y="3260210"/>
          <a:ext cx="3886389" cy="587105"/>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6753C39E-7397-46DF-8D1E-67B01E1B028F}">
      <dsp:nvSpPr>
        <dsp:cNvPr id="0" name=""/>
        <dsp:cNvSpPr/>
      </dsp:nvSpPr>
      <dsp:spPr>
        <a:xfrm>
          <a:off x="4374050" y="3496819"/>
          <a:ext cx="3886389" cy="587105"/>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2) Confidence Range Reconciliation</a:t>
          </a:r>
        </a:p>
      </dsp:txBody>
      <dsp:txXfrm>
        <a:off x="4391246" y="3514015"/>
        <a:ext cx="3851997" cy="552713"/>
      </dsp:txXfrm>
    </dsp:sp>
    <dsp:sp modelId="{014DC122-F81A-4109-A43F-EA538898F5EF}">
      <dsp:nvSpPr>
        <dsp:cNvPr id="0" name=""/>
        <dsp:cNvSpPr/>
      </dsp:nvSpPr>
      <dsp:spPr>
        <a:xfrm>
          <a:off x="6693670" y="1861026"/>
          <a:ext cx="4205497" cy="823914"/>
        </a:xfrm>
        <a:prstGeom prst="roundRect">
          <a:avLst>
            <a:gd name="adj" fmla="val 10000"/>
          </a:avLst>
        </a:prstGeom>
        <a:solidFill>
          <a:srgbClr val="F371CE"/>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D7F6BFE7-1C2E-4497-A093-FF8CF39B550F}">
      <dsp:nvSpPr>
        <dsp:cNvPr id="0" name=""/>
        <dsp:cNvSpPr/>
      </dsp:nvSpPr>
      <dsp:spPr>
        <a:xfrm>
          <a:off x="6942732" y="2097635"/>
          <a:ext cx="4205497" cy="823914"/>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B) Qualitative Reconciliation</a:t>
          </a:r>
        </a:p>
      </dsp:txBody>
      <dsp:txXfrm>
        <a:off x="6966864" y="2121767"/>
        <a:ext cx="4157233" cy="77565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7FFB24-BA1E-4C9B-8B15-423B0118461C}">
      <dsp:nvSpPr>
        <dsp:cNvPr id="0" name=""/>
        <dsp:cNvSpPr/>
      </dsp:nvSpPr>
      <dsp:spPr>
        <a:xfrm>
          <a:off x="1131284" y="506"/>
          <a:ext cx="4798822" cy="629487"/>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A14C6802-5640-42B9-8884-66E92ED79346}">
      <dsp:nvSpPr>
        <dsp:cNvPr id="0" name=""/>
        <dsp:cNvSpPr/>
      </dsp:nvSpPr>
      <dsp:spPr>
        <a:xfrm>
          <a:off x="1410873" y="266115"/>
          <a:ext cx="4798822" cy="629487"/>
        </a:xfrm>
        <a:prstGeom prst="roundRect">
          <a:avLst>
            <a:gd name="adj" fmla="val 10000"/>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A) Quantitative Reconciliation</a:t>
          </a:r>
        </a:p>
      </dsp:txBody>
      <dsp:txXfrm>
        <a:off x="1429310" y="284552"/>
        <a:ext cx="4761948" cy="59261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7FFB24-BA1E-4C9B-8B15-423B0118461C}">
      <dsp:nvSpPr>
        <dsp:cNvPr id="0" name=""/>
        <dsp:cNvSpPr/>
      </dsp:nvSpPr>
      <dsp:spPr>
        <a:xfrm>
          <a:off x="1131284" y="506"/>
          <a:ext cx="4798822" cy="629487"/>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A14C6802-5640-42B9-8884-66E92ED79346}">
      <dsp:nvSpPr>
        <dsp:cNvPr id="0" name=""/>
        <dsp:cNvSpPr/>
      </dsp:nvSpPr>
      <dsp:spPr>
        <a:xfrm>
          <a:off x="1410873" y="266115"/>
          <a:ext cx="4798822" cy="629487"/>
        </a:xfrm>
        <a:prstGeom prst="roundRect">
          <a:avLst>
            <a:gd name="adj" fmla="val 10000"/>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A) Quantitative Reconciliation</a:t>
          </a:r>
        </a:p>
      </dsp:txBody>
      <dsp:txXfrm>
        <a:off x="1429310" y="284552"/>
        <a:ext cx="4761948" cy="59261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7FFB24-BA1E-4C9B-8B15-423B0118461C}">
      <dsp:nvSpPr>
        <dsp:cNvPr id="0" name=""/>
        <dsp:cNvSpPr/>
      </dsp:nvSpPr>
      <dsp:spPr>
        <a:xfrm>
          <a:off x="1131284" y="506"/>
          <a:ext cx="4798822" cy="629487"/>
        </a:xfrm>
        <a:prstGeom prst="roundRect">
          <a:avLst>
            <a:gd name="adj" fmla="val 10000"/>
          </a:avLst>
        </a:prstGeom>
        <a:solidFill>
          <a:srgbClr val="F371CE"/>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A14C6802-5640-42B9-8884-66E92ED79346}">
      <dsp:nvSpPr>
        <dsp:cNvPr id="0" name=""/>
        <dsp:cNvSpPr/>
      </dsp:nvSpPr>
      <dsp:spPr>
        <a:xfrm>
          <a:off x="1410873" y="266115"/>
          <a:ext cx="4798822" cy="629487"/>
        </a:xfrm>
        <a:prstGeom prst="roundRect">
          <a:avLst>
            <a:gd name="adj" fmla="val 10000"/>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B) Qualitative Reconciliation</a:t>
          </a:r>
        </a:p>
      </dsp:txBody>
      <dsp:txXfrm>
        <a:off x="1429310" y="284552"/>
        <a:ext cx="4761948" cy="59261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370221-C63E-4C19-A984-FC332A47353B}">
      <dsp:nvSpPr>
        <dsp:cNvPr id="0" name=""/>
        <dsp:cNvSpPr/>
      </dsp:nvSpPr>
      <dsp:spPr>
        <a:xfrm>
          <a:off x="6004967" y="1388498"/>
          <a:ext cx="5264308" cy="814955"/>
        </a:xfrm>
        <a:custGeom>
          <a:avLst/>
          <a:gdLst/>
          <a:ahLst/>
          <a:cxnLst/>
          <a:rect l="0" t="0" r="0" b="0"/>
          <a:pathLst>
            <a:path>
              <a:moveTo>
                <a:pt x="0" y="0"/>
              </a:moveTo>
              <a:lnTo>
                <a:pt x="0" y="659073"/>
              </a:lnTo>
              <a:lnTo>
                <a:pt x="5264308" y="659073"/>
              </a:lnTo>
              <a:lnTo>
                <a:pt x="5264308" y="814955"/>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A7A9F9D-56AA-415B-8ADB-2387B1D0B3ED}">
      <dsp:nvSpPr>
        <dsp:cNvPr id="0" name=""/>
        <dsp:cNvSpPr/>
      </dsp:nvSpPr>
      <dsp:spPr>
        <a:xfrm>
          <a:off x="6004967" y="1388498"/>
          <a:ext cx="3441882" cy="830327"/>
        </a:xfrm>
        <a:custGeom>
          <a:avLst/>
          <a:gdLst/>
          <a:ahLst/>
          <a:cxnLst/>
          <a:rect l="0" t="0" r="0" b="0"/>
          <a:pathLst>
            <a:path>
              <a:moveTo>
                <a:pt x="0" y="0"/>
              </a:moveTo>
              <a:lnTo>
                <a:pt x="0" y="674446"/>
              </a:lnTo>
              <a:lnTo>
                <a:pt x="3441882" y="674446"/>
              </a:lnTo>
              <a:lnTo>
                <a:pt x="3441882" y="830327"/>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ECB223F-BD13-4E83-958E-34B523E8AEFF}">
      <dsp:nvSpPr>
        <dsp:cNvPr id="0" name=""/>
        <dsp:cNvSpPr/>
      </dsp:nvSpPr>
      <dsp:spPr>
        <a:xfrm>
          <a:off x="6004967" y="1388498"/>
          <a:ext cx="1515114" cy="819690"/>
        </a:xfrm>
        <a:custGeom>
          <a:avLst/>
          <a:gdLst/>
          <a:ahLst/>
          <a:cxnLst/>
          <a:rect l="0" t="0" r="0" b="0"/>
          <a:pathLst>
            <a:path>
              <a:moveTo>
                <a:pt x="0" y="0"/>
              </a:moveTo>
              <a:lnTo>
                <a:pt x="0" y="663809"/>
              </a:lnTo>
              <a:lnTo>
                <a:pt x="1515114" y="663809"/>
              </a:lnTo>
              <a:lnTo>
                <a:pt x="1515114" y="819690"/>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D1A2A0-3C4E-468C-A94E-F8ABF69CA440}">
      <dsp:nvSpPr>
        <dsp:cNvPr id="0" name=""/>
        <dsp:cNvSpPr/>
      </dsp:nvSpPr>
      <dsp:spPr>
        <a:xfrm>
          <a:off x="5409731" y="1388498"/>
          <a:ext cx="595236" cy="818800"/>
        </a:xfrm>
        <a:custGeom>
          <a:avLst/>
          <a:gdLst/>
          <a:ahLst/>
          <a:cxnLst/>
          <a:rect l="0" t="0" r="0" b="0"/>
          <a:pathLst>
            <a:path>
              <a:moveTo>
                <a:pt x="595236" y="0"/>
              </a:moveTo>
              <a:lnTo>
                <a:pt x="595236" y="662918"/>
              </a:lnTo>
              <a:lnTo>
                <a:pt x="0" y="662918"/>
              </a:lnTo>
              <a:lnTo>
                <a:pt x="0" y="818800"/>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AB8946-F30F-4D86-89FA-2340C7DB56B7}">
      <dsp:nvSpPr>
        <dsp:cNvPr id="0" name=""/>
        <dsp:cNvSpPr/>
      </dsp:nvSpPr>
      <dsp:spPr>
        <a:xfrm>
          <a:off x="3297405" y="1388498"/>
          <a:ext cx="2707562" cy="821902"/>
        </a:xfrm>
        <a:custGeom>
          <a:avLst/>
          <a:gdLst/>
          <a:ahLst/>
          <a:cxnLst/>
          <a:rect l="0" t="0" r="0" b="0"/>
          <a:pathLst>
            <a:path>
              <a:moveTo>
                <a:pt x="2707562" y="0"/>
              </a:moveTo>
              <a:lnTo>
                <a:pt x="2707562" y="666021"/>
              </a:lnTo>
              <a:lnTo>
                <a:pt x="0" y="666021"/>
              </a:lnTo>
              <a:lnTo>
                <a:pt x="0" y="821902"/>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04C9901-B5BA-44E7-A5F2-6E1A94EE6B45}">
      <dsp:nvSpPr>
        <dsp:cNvPr id="0" name=""/>
        <dsp:cNvSpPr/>
      </dsp:nvSpPr>
      <dsp:spPr>
        <a:xfrm>
          <a:off x="1049158" y="1388498"/>
          <a:ext cx="4955809" cy="821902"/>
        </a:xfrm>
        <a:custGeom>
          <a:avLst/>
          <a:gdLst/>
          <a:ahLst/>
          <a:cxnLst/>
          <a:rect l="0" t="0" r="0" b="0"/>
          <a:pathLst>
            <a:path>
              <a:moveTo>
                <a:pt x="4955809" y="0"/>
              </a:moveTo>
              <a:lnTo>
                <a:pt x="4955809" y="666021"/>
              </a:lnTo>
              <a:lnTo>
                <a:pt x="0" y="666021"/>
              </a:lnTo>
              <a:lnTo>
                <a:pt x="0" y="821902"/>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F302F2-1B36-44A6-9673-49B86B5B32A9}">
      <dsp:nvSpPr>
        <dsp:cNvPr id="0" name=""/>
        <dsp:cNvSpPr/>
      </dsp:nvSpPr>
      <dsp:spPr>
        <a:xfrm>
          <a:off x="4102005" y="790596"/>
          <a:ext cx="3805924" cy="597901"/>
        </a:xfrm>
        <a:prstGeom prst="rect">
          <a:avLst/>
        </a:prstGeom>
        <a:solidFill>
          <a:schemeClr val="bg2">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00125">
            <a:lnSpc>
              <a:spcPct val="90000"/>
            </a:lnSpc>
            <a:spcBef>
              <a:spcPct val="0"/>
            </a:spcBef>
            <a:spcAft>
              <a:spcPct val="35000"/>
            </a:spcAft>
            <a:buNone/>
          </a:pPr>
          <a:r>
            <a:rPr kumimoji="0" lang="en-GB" sz="2250" b="1" i="0" u="none" strike="noStrike" kern="1200" cap="none" spc="0" normalizeH="0" baseline="0" noProof="0" dirty="0">
              <a:ln>
                <a:noFill/>
              </a:ln>
              <a:solidFill>
                <a:prstClr val="black"/>
              </a:solidFill>
              <a:effectLst/>
              <a:uLnTx/>
              <a:uFillTx/>
              <a:latin typeface="Alexandria"/>
              <a:ea typeface="+mn-ea"/>
              <a:cs typeface="+mn-cs"/>
            </a:rPr>
            <a:t>📋 Final Check Checklist</a:t>
          </a:r>
          <a:endParaRPr kumimoji="0" lang="en-US" sz="2250" b="1" i="0" u="none" strike="noStrike" kern="1200" cap="none" spc="0" normalizeH="0" baseline="0" noProof="0" dirty="0">
            <a:ln>
              <a:noFill/>
            </a:ln>
            <a:solidFill>
              <a:prstClr val="black"/>
            </a:solidFill>
            <a:effectLst/>
            <a:uLnTx/>
            <a:uFillTx/>
            <a:latin typeface="Alexandria"/>
            <a:ea typeface="+mn-ea"/>
            <a:cs typeface="+mn-cs"/>
          </a:endParaRPr>
        </a:p>
      </dsp:txBody>
      <dsp:txXfrm>
        <a:off x="4102005" y="790596"/>
        <a:ext cx="3805924" cy="597901"/>
      </dsp:txXfrm>
    </dsp:sp>
    <dsp:sp modelId="{97694678-A37C-46CC-A8CA-783C42A8AE40}">
      <dsp:nvSpPr>
        <dsp:cNvPr id="0" name=""/>
        <dsp:cNvSpPr/>
      </dsp:nvSpPr>
      <dsp:spPr>
        <a:xfrm>
          <a:off x="752" y="2210400"/>
          <a:ext cx="2096811" cy="867153"/>
        </a:xfrm>
        <a:prstGeom prst="rect">
          <a:avLst/>
        </a:prstGeom>
        <a:solidFill>
          <a:srgbClr val="FF99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endParaRPr lang="en-GB" sz="2000" b="1" kern="1200" dirty="0">
            <a:solidFill>
              <a:schemeClr val="tx1"/>
            </a:solidFill>
            <a:latin typeface="Alexandria"/>
          </a:endParaRPr>
        </a:p>
        <a:p>
          <a:pPr marL="0" lvl="0" indent="0" algn="ctr" defTabSz="889000">
            <a:lnSpc>
              <a:spcPct val="90000"/>
            </a:lnSpc>
            <a:spcBef>
              <a:spcPct val="0"/>
            </a:spcBef>
            <a:spcAft>
              <a:spcPts val="0"/>
            </a:spcAft>
            <a:buNone/>
          </a:pPr>
          <a:r>
            <a:rPr lang="en-GB" sz="2000" b="1" kern="1200" dirty="0">
              <a:solidFill>
                <a:schemeClr val="tx1"/>
              </a:solidFill>
              <a:latin typeface="Alexandria"/>
            </a:rPr>
            <a:t>1.Reasonableness of Value
</a:t>
          </a:r>
          <a:endParaRPr lang="en-US" sz="2000" b="1" kern="1200" dirty="0">
            <a:solidFill>
              <a:schemeClr val="tx1"/>
            </a:solidFill>
            <a:latin typeface="Alexandria"/>
          </a:endParaRPr>
        </a:p>
      </dsp:txBody>
      <dsp:txXfrm>
        <a:off x="752" y="2210400"/>
        <a:ext cx="2096811" cy="867153"/>
      </dsp:txXfrm>
    </dsp:sp>
    <dsp:sp modelId="{9564A198-A897-487B-9FC3-7E19F171EFC8}">
      <dsp:nvSpPr>
        <dsp:cNvPr id="0" name=""/>
        <dsp:cNvSpPr/>
      </dsp:nvSpPr>
      <dsp:spPr>
        <a:xfrm>
          <a:off x="2400108" y="2210400"/>
          <a:ext cx="1794595" cy="873135"/>
        </a:xfrm>
        <a:prstGeom prst="rect">
          <a:avLst/>
        </a:prstGeom>
        <a:solidFill>
          <a:srgbClr val="FFFF66"/>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GB" sz="2000" b="1" kern="1200" dirty="0">
              <a:solidFill>
                <a:schemeClr val="tx1"/>
              </a:solidFill>
              <a:latin typeface="Alexandria"/>
            </a:rPr>
            <a:t>2. Data Quality</a:t>
          </a:r>
          <a:endParaRPr lang="en-US" sz="2000" b="1" kern="1200" dirty="0">
            <a:solidFill>
              <a:schemeClr val="tx1"/>
            </a:solidFill>
            <a:latin typeface="Alexandria"/>
          </a:endParaRPr>
        </a:p>
      </dsp:txBody>
      <dsp:txXfrm>
        <a:off x="2400108" y="2210400"/>
        <a:ext cx="1794595" cy="873135"/>
      </dsp:txXfrm>
    </dsp:sp>
    <dsp:sp modelId="{29DF606C-C783-4F55-8476-F1AFA9D54F74}">
      <dsp:nvSpPr>
        <dsp:cNvPr id="0" name=""/>
        <dsp:cNvSpPr/>
      </dsp:nvSpPr>
      <dsp:spPr>
        <a:xfrm>
          <a:off x="4512433" y="2207298"/>
          <a:ext cx="1794595" cy="827752"/>
        </a:xfrm>
        <a:prstGeom prst="rect">
          <a:avLst/>
        </a:prstGeom>
        <a:solidFill>
          <a:srgbClr val="FF99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GB" sz="2000" b="1" i="0" kern="1200" dirty="0">
              <a:solidFill>
                <a:schemeClr val="tx1"/>
              </a:solidFill>
              <a:latin typeface="Alexandria"/>
            </a:rPr>
            <a:t>3. Assumptions</a:t>
          </a:r>
          <a:endParaRPr lang="en-US" sz="2000" b="1" kern="1200" dirty="0">
            <a:solidFill>
              <a:schemeClr val="tx1"/>
            </a:solidFill>
            <a:latin typeface="Alexandria"/>
          </a:endParaRPr>
        </a:p>
      </dsp:txBody>
      <dsp:txXfrm>
        <a:off x="4512433" y="2207298"/>
        <a:ext cx="1794595" cy="827752"/>
      </dsp:txXfrm>
    </dsp:sp>
    <dsp:sp modelId="{9B91B344-3935-406E-A505-2C5B162B2C81}">
      <dsp:nvSpPr>
        <dsp:cNvPr id="0" name=""/>
        <dsp:cNvSpPr/>
      </dsp:nvSpPr>
      <dsp:spPr>
        <a:xfrm>
          <a:off x="6622785" y="2208188"/>
          <a:ext cx="1794595" cy="723838"/>
        </a:xfrm>
        <a:prstGeom prst="rect">
          <a:avLst/>
        </a:prstGeom>
        <a:solidFill>
          <a:srgbClr val="FF339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en-GB" sz="2000" b="1" kern="1200" dirty="0">
            <a:solidFill>
              <a:schemeClr val="tx1"/>
            </a:solidFill>
            <a:latin typeface="Alexandria"/>
          </a:endParaRPr>
        </a:p>
        <a:p>
          <a:pPr marL="0" lvl="0" indent="0" algn="ctr" defTabSz="889000">
            <a:lnSpc>
              <a:spcPct val="90000"/>
            </a:lnSpc>
            <a:spcBef>
              <a:spcPct val="0"/>
            </a:spcBef>
            <a:spcAft>
              <a:spcPct val="35000"/>
            </a:spcAft>
            <a:buNone/>
          </a:pPr>
          <a:r>
            <a:rPr lang="en-GB" sz="2000" b="1" kern="1200" dirty="0">
              <a:solidFill>
                <a:schemeClr val="tx1"/>
              </a:solidFill>
              <a:latin typeface="Alexandria"/>
            </a:rPr>
            <a:t>4. Consistency
</a:t>
          </a:r>
          <a:endParaRPr lang="en-US" sz="2000" b="1" kern="1200" dirty="0">
            <a:solidFill>
              <a:schemeClr val="tx1"/>
            </a:solidFill>
            <a:latin typeface="Alexandria"/>
          </a:endParaRPr>
        </a:p>
      </dsp:txBody>
      <dsp:txXfrm>
        <a:off x="6622785" y="2208188"/>
        <a:ext cx="1794595" cy="723838"/>
      </dsp:txXfrm>
    </dsp:sp>
    <dsp:sp modelId="{725332F0-C573-435A-8969-2E3093D995E4}">
      <dsp:nvSpPr>
        <dsp:cNvPr id="0" name=""/>
        <dsp:cNvSpPr/>
      </dsp:nvSpPr>
      <dsp:spPr>
        <a:xfrm>
          <a:off x="8704558" y="2218825"/>
          <a:ext cx="1484584" cy="684942"/>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en-GB" sz="2000" b="1" kern="1200" dirty="0">
            <a:solidFill>
              <a:prstClr val="black"/>
            </a:solidFill>
            <a:latin typeface="Alexandria"/>
            <a:ea typeface="+mn-ea"/>
            <a:cs typeface="+mn-cs"/>
          </a:endParaRPr>
        </a:p>
        <a:p>
          <a:pPr marL="0" lvl="0" indent="0" algn="ctr" defTabSz="889000">
            <a:lnSpc>
              <a:spcPct val="90000"/>
            </a:lnSpc>
            <a:spcBef>
              <a:spcPct val="0"/>
            </a:spcBef>
            <a:spcAft>
              <a:spcPct val="35000"/>
            </a:spcAft>
            <a:buNone/>
          </a:pPr>
          <a:r>
            <a:rPr lang="en-GB" sz="2000" b="1" kern="1200" dirty="0">
              <a:solidFill>
                <a:prstClr val="black"/>
              </a:solidFill>
              <a:latin typeface="Alexandria"/>
              <a:ea typeface="+mn-ea"/>
              <a:cs typeface="+mn-cs"/>
            </a:rPr>
            <a:t>5. ESG and Sustainability</a:t>
          </a:r>
          <a:br>
            <a:rPr lang="en-GB" sz="2000" kern="1200" dirty="0">
              <a:latin typeface="Alexandria"/>
            </a:rPr>
          </a:br>
          <a:endParaRPr lang="en-GB" sz="2000" kern="1200" dirty="0">
            <a:latin typeface="Alexandria"/>
          </a:endParaRPr>
        </a:p>
      </dsp:txBody>
      <dsp:txXfrm>
        <a:off x="8704558" y="2218825"/>
        <a:ext cx="1484584" cy="684942"/>
      </dsp:txXfrm>
    </dsp:sp>
    <dsp:sp modelId="{ED0D902D-3513-41AF-8730-CED734F1D2D5}">
      <dsp:nvSpPr>
        <dsp:cNvPr id="0" name=""/>
        <dsp:cNvSpPr/>
      </dsp:nvSpPr>
      <dsp:spPr>
        <a:xfrm>
          <a:off x="10526984" y="2203453"/>
          <a:ext cx="1484584" cy="678306"/>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en-GB" sz="2000" b="1" kern="1200" dirty="0">
            <a:solidFill>
              <a:schemeClr val="tx1"/>
            </a:solidFill>
            <a:latin typeface="Alexandria"/>
          </a:endParaRPr>
        </a:p>
        <a:p>
          <a:pPr marL="0" lvl="0" indent="0" algn="ctr" defTabSz="889000">
            <a:lnSpc>
              <a:spcPct val="90000"/>
            </a:lnSpc>
            <a:spcBef>
              <a:spcPct val="0"/>
            </a:spcBef>
            <a:spcAft>
              <a:spcPct val="35000"/>
            </a:spcAft>
            <a:buNone/>
          </a:pPr>
          <a:r>
            <a:rPr lang="en-GB" sz="2000" b="1" kern="1200" dirty="0">
              <a:solidFill>
                <a:schemeClr val="tx1"/>
              </a:solidFill>
              <a:latin typeface="Alexandria"/>
            </a:rPr>
            <a:t>6. Disclosures</a:t>
          </a:r>
          <a:br>
            <a:rPr lang="en-GB" sz="2000" kern="1200" dirty="0">
              <a:solidFill>
                <a:schemeClr val="tx1"/>
              </a:solidFill>
              <a:latin typeface="Alexandria"/>
            </a:rPr>
          </a:br>
          <a:endParaRPr lang="en-GB" sz="2000" kern="1200" dirty="0">
            <a:solidFill>
              <a:schemeClr val="tx1"/>
            </a:solidFill>
            <a:latin typeface="Alexandria"/>
          </a:endParaRPr>
        </a:p>
      </dsp:txBody>
      <dsp:txXfrm>
        <a:off x="10526984" y="2203453"/>
        <a:ext cx="1484584" cy="67830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D1A2A0-3C4E-468C-A94E-F8ABF69CA440}">
      <dsp:nvSpPr>
        <dsp:cNvPr id="0" name=""/>
        <dsp:cNvSpPr/>
      </dsp:nvSpPr>
      <dsp:spPr>
        <a:xfrm>
          <a:off x="6005784" y="2170370"/>
          <a:ext cx="4239690" cy="1393119"/>
        </a:xfrm>
        <a:custGeom>
          <a:avLst/>
          <a:gdLst/>
          <a:ahLst/>
          <a:cxnLst/>
          <a:rect l="0" t="0" r="0" b="0"/>
          <a:pathLst>
            <a:path>
              <a:moveTo>
                <a:pt x="0" y="0"/>
              </a:moveTo>
              <a:lnTo>
                <a:pt x="0" y="1024393"/>
              </a:lnTo>
              <a:lnTo>
                <a:pt x="4239690" y="1024393"/>
              </a:lnTo>
              <a:lnTo>
                <a:pt x="4239690" y="1393119"/>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AB8946-F30F-4D86-89FA-2340C7DB56B7}">
      <dsp:nvSpPr>
        <dsp:cNvPr id="0" name=""/>
        <dsp:cNvSpPr/>
      </dsp:nvSpPr>
      <dsp:spPr>
        <a:xfrm>
          <a:off x="5936501" y="2170370"/>
          <a:ext cx="91440" cy="1400459"/>
        </a:xfrm>
        <a:custGeom>
          <a:avLst/>
          <a:gdLst/>
          <a:ahLst/>
          <a:cxnLst/>
          <a:rect l="0" t="0" r="0" b="0"/>
          <a:pathLst>
            <a:path>
              <a:moveTo>
                <a:pt x="69283" y="0"/>
              </a:moveTo>
              <a:lnTo>
                <a:pt x="69283" y="1031732"/>
              </a:lnTo>
              <a:lnTo>
                <a:pt x="45720" y="1031732"/>
              </a:lnTo>
              <a:lnTo>
                <a:pt x="45720" y="1400459"/>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04C9901-B5BA-44E7-A5F2-6E1A94EE6B45}">
      <dsp:nvSpPr>
        <dsp:cNvPr id="0" name=""/>
        <dsp:cNvSpPr/>
      </dsp:nvSpPr>
      <dsp:spPr>
        <a:xfrm>
          <a:off x="1755841" y="2170370"/>
          <a:ext cx="4249942" cy="1400459"/>
        </a:xfrm>
        <a:custGeom>
          <a:avLst/>
          <a:gdLst/>
          <a:ahLst/>
          <a:cxnLst/>
          <a:rect l="0" t="0" r="0" b="0"/>
          <a:pathLst>
            <a:path>
              <a:moveTo>
                <a:pt x="4249942" y="0"/>
              </a:moveTo>
              <a:lnTo>
                <a:pt x="4249942" y="1031732"/>
              </a:lnTo>
              <a:lnTo>
                <a:pt x="0" y="1031732"/>
              </a:lnTo>
              <a:lnTo>
                <a:pt x="0" y="1400459"/>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F302F2-1B36-44A6-9673-49B86B5B32A9}">
      <dsp:nvSpPr>
        <dsp:cNvPr id="0" name=""/>
        <dsp:cNvSpPr/>
      </dsp:nvSpPr>
      <dsp:spPr>
        <a:xfrm>
          <a:off x="3657609" y="1482256"/>
          <a:ext cx="4696349" cy="688114"/>
        </a:xfrm>
        <a:prstGeom prst="rect">
          <a:avLst/>
        </a:prstGeom>
        <a:solidFill>
          <a:schemeClr val="accent4">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kumimoji="0" lang="en-US" sz="2400" b="1" i="0" u="none" strike="noStrike" kern="1200" cap="none" spc="0" normalizeH="0" baseline="0" noProof="0" dirty="0">
              <a:ln>
                <a:noFill/>
              </a:ln>
              <a:solidFill>
                <a:prstClr val="black"/>
              </a:solidFill>
              <a:effectLst/>
              <a:uLnTx/>
              <a:uFillTx/>
              <a:latin typeface="Alexandria"/>
              <a:ea typeface="+mn-ea"/>
              <a:cs typeface="+mn-cs"/>
            </a:rPr>
            <a:t>Valuation Approaches&amp; Models</a:t>
          </a:r>
          <a:endParaRPr lang="en-US" sz="2400" b="1" kern="1200" dirty="0">
            <a:solidFill>
              <a:schemeClr val="tx1"/>
            </a:solidFill>
            <a:latin typeface="Alexandria"/>
          </a:endParaRPr>
        </a:p>
      </dsp:txBody>
      <dsp:txXfrm>
        <a:off x="3657609" y="1482256"/>
        <a:ext cx="4696349" cy="688114"/>
      </dsp:txXfrm>
    </dsp:sp>
    <dsp:sp modelId="{97694678-A37C-46CC-A8CA-783C42A8AE40}">
      <dsp:nvSpPr>
        <dsp:cNvPr id="0" name=""/>
        <dsp:cNvSpPr/>
      </dsp:nvSpPr>
      <dsp:spPr>
        <a:xfrm>
          <a:off x="0" y="3570830"/>
          <a:ext cx="3511683" cy="872021"/>
        </a:xfrm>
        <a:prstGeom prst="rect">
          <a:avLst/>
        </a:prstGeom>
        <a:solidFill>
          <a:srgbClr val="CC99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ts val="0"/>
            </a:spcAft>
            <a:buNone/>
          </a:pPr>
          <a:r>
            <a:rPr lang="en-US" sz="2200" b="1" kern="1200" dirty="0">
              <a:solidFill>
                <a:schemeClr val="tx1"/>
              </a:solidFill>
              <a:latin typeface="Alexandria"/>
            </a:rPr>
            <a:t>1.Market (Sales Comparison) Approach</a:t>
          </a:r>
        </a:p>
      </dsp:txBody>
      <dsp:txXfrm>
        <a:off x="0" y="3570830"/>
        <a:ext cx="3511683" cy="872021"/>
      </dsp:txXfrm>
    </dsp:sp>
    <dsp:sp modelId="{9564A198-A897-487B-9FC3-7E19F171EFC8}">
      <dsp:nvSpPr>
        <dsp:cNvPr id="0" name=""/>
        <dsp:cNvSpPr/>
      </dsp:nvSpPr>
      <dsp:spPr>
        <a:xfrm>
          <a:off x="4226379" y="3570830"/>
          <a:ext cx="3511683" cy="841241"/>
        </a:xfrm>
        <a:prstGeom prst="rect">
          <a:avLst/>
        </a:prstGeom>
        <a:solidFill>
          <a:srgbClr val="66FFFF"/>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ts val="0"/>
            </a:spcAft>
            <a:buNone/>
          </a:pPr>
          <a:r>
            <a:rPr lang="en-US" sz="2200" b="1" kern="1200" dirty="0">
              <a:solidFill>
                <a:schemeClr val="tx1"/>
              </a:solidFill>
              <a:latin typeface="Alexandria"/>
            </a:rPr>
            <a:t>2. Income Approach</a:t>
          </a:r>
        </a:p>
      </dsp:txBody>
      <dsp:txXfrm>
        <a:off x="4226379" y="3570830"/>
        <a:ext cx="3511683" cy="841241"/>
      </dsp:txXfrm>
    </dsp:sp>
    <dsp:sp modelId="{29DF606C-C783-4F55-8476-F1AFA9D54F74}">
      <dsp:nvSpPr>
        <dsp:cNvPr id="0" name=""/>
        <dsp:cNvSpPr/>
      </dsp:nvSpPr>
      <dsp:spPr>
        <a:xfrm>
          <a:off x="8489633" y="3563490"/>
          <a:ext cx="3511683" cy="933001"/>
        </a:xfrm>
        <a:prstGeom prst="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b="1" i="0" kern="1200" dirty="0">
              <a:solidFill>
                <a:schemeClr val="tx1"/>
              </a:solidFill>
            </a:rPr>
            <a:t>3. Cost Approach</a:t>
          </a:r>
          <a:endParaRPr lang="en-US" sz="2200" b="1" kern="1200" dirty="0">
            <a:solidFill>
              <a:schemeClr val="tx1"/>
            </a:solidFill>
            <a:latin typeface="Alexandria"/>
          </a:endParaRPr>
        </a:p>
      </dsp:txBody>
      <dsp:txXfrm>
        <a:off x="8489633" y="3563490"/>
        <a:ext cx="3511683" cy="93300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7A9F9D-56AA-415B-8ADB-2387B1D0B3ED}">
      <dsp:nvSpPr>
        <dsp:cNvPr id="0" name=""/>
        <dsp:cNvSpPr/>
      </dsp:nvSpPr>
      <dsp:spPr>
        <a:xfrm>
          <a:off x="6263236" y="1344726"/>
          <a:ext cx="4842493" cy="930525"/>
        </a:xfrm>
        <a:custGeom>
          <a:avLst/>
          <a:gdLst/>
          <a:ahLst/>
          <a:cxnLst/>
          <a:rect l="0" t="0" r="0" b="0"/>
          <a:pathLst>
            <a:path>
              <a:moveTo>
                <a:pt x="0" y="0"/>
              </a:moveTo>
              <a:lnTo>
                <a:pt x="0" y="747316"/>
              </a:lnTo>
              <a:lnTo>
                <a:pt x="4842493" y="747316"/>
              </a:lnTo>
              <a:lnTo>
                <a:pt x="4842493" y="930525"/>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ECB223F-BD13-4E83-958E-34B523E8AEFF}">
      <dsp:nvSpPr>
        <dsp:cNvPr id="0" name=""/>
        <dsp:cNvSpPr/>
      </dsp:nvSpPr>
      <dsp:spPr>
        <a:xfrm>
          <a:off x="6263236" y="1344726"/>
          <a:ext cx="2577946" cy="918023"/>
        </a:xfrm>
        <a:custGeom>
          <a:avLst/>
          <a:gdLst/>
          <a:ahLst/>
          <a:cxnLst/>
          <a:rect l="0" t="0" r="0" b="0"/>
          <a:pathLst>
            <a:path>
              <a:moveTo>
                <a:pt x="0" y="0"/>
              </a:moveTo>
              <a:lnTo>
                <a:pt x="0" y="734815"/>
              </a:lnTo>
              <a:lnTo>
                <a:pt x="2577946" y="734815"/>
              </a:lnTo>
              <a:lnTo>
                <a:pt x="2577946" y="918023"/>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D1A2A0-3C4E-468C-A94E-F8ABF69CA440}">
      <dsp:nvSpPr>
        <dsp:cNvPr id="0" name=""/>
        <dsp:cNvSpPr/>
      </dsp:nvSpPr>
      <dsp:spPr>
        <a:xfrm>
          <a:off x="6263236" y="1344726"/>
          <a:ext cx="97632" cy="916976"/>
        </a:xfrm>
        <a:custGeom>
          <a:avLst/>
          <a:gdLst/>
          <a:ahLst/>
          <a:cxnLst/>
          <a:rect l="0" t="0" r="0" b="0"/>
          <a:pathLst>
            <a:path>
              <a:moveTo>
                <a:pt x="0" y="0"/>
              </a:moveTo>
              <a:lnTo>
                <a:pt x="0" y="733768"/>
              </a:lnTo>
              <a:lnTo>
                <a:pt x="97632" y="733768"/>
              </a:lnTo>
              <a:lnTo>
                <a:pt x="97632" y="916976"/>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AB8946-F30F-4D86-89FA-2340C7DB56B7}">
      <dsp:nvSpPr>
        <dsp:cNvPr id="0" name=""/>
        <dsp:cNvSpPr/>
      </dsp:nvSpPr>
      <dsp:spPr>
        <a:xfrm>
          <a:off x="3878234" y="1344726"/>
          <a:ext cx="2385001" cy="920623"/>
        </a:xfrm>
        <a:custGeom>
          <a:avLst/>
          <a:gdLst/>
          <a:ahLst/>
          <a:cxnLst/>
          <a:rect l="0" t="0" r="0" b="0"/>
          <a:pathLst>
            <a:path>
              <a:moveTo>
                <a:pt x="2385001" y="0"/>
              </a:moveTo>
              <a:lnTo>
                <a:pt x="2385001" y="737414"/>
              </a:lnTo>
              <a:lnTo>
                <a:pt x="0" y="737414"/>
              </a:lnTo>
              <a:lnTo>
                <a:pt x="0" y="920623"/>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04C9901-B5BA-44E7-A5F2-6E1A94EE6B45}">
      <dsp:nvSpPr>
        <dsp:cNvPr id="0" name=""/>
        <dsp:cNvSpPr/>
      </dsp:nvSpPr>
      <dsp:spPr>
        <a:xfrm>
          <a:off x="1235850" y="1344726"/>
          <a:ext cx="5027385" cy="920623"/>
        </a:xfrm>
        <a:custGeom>
          <a:avLst/>
          <a:gdLst/>
          <a:ahLst/>
          <a:cxnLst/>
          <a:rect l="0" t="0" r="0" b="0"/>
          <a:pathLst>
            <a:path>
              <a:moveTo>
                <a:pt x="5027385" y="0"/>
              </a:moveTo>
              <a:lnTo>
                <a:pt x="5027385" y="737414"/>
              </a:lnTo>
              <a:lnTo>
                <a:pt x="0" y="737414"/>
              </a:lnTo>
              <a:lnTo>
                <a:pt x="0" y="920623"/>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F302F2-1B36-44A6-9673-49B86B5B32A9}">
      <dsp:nvSpPr>
        <dsp:cNvPr id="0" name=""/>
        <dsp:cNvSpPr/>
      </dsp:nvSpPr>
      <dsp:spPr>
        <a:xfrm>
          <a:off x="3327570" y="642008"/>
          <a:ext cx="5871332" cy="702718"/>
        </a:xfrm>
        <a:prstGeom prst="rect">
          <a:avLst/>
        </a:prstGeom>
        <a:solidFill>
          <a:schemeClr val="bg2">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00125">
            <a:lnSpc>
              <a:spcPct val="90000"/>
            </a:lnSpc>
            <a:spcBef>
              <a:spcPct val="0"/>
            </a:spcBef>
            <a:spcAft>
              <a:spcPct val="35000"/>
            </a:spcAft>
            <a:buNone/>
          </a:pPr>
          <a:endParaRPr kumimoji="0" lang="en-GB" sz="2250" b="1" i="0" u="none" strike="noStrike" kern="1200" cap="none" spc="0" normalizeH="0" baseline="0" noProof="0" dirty="0">
            <a:ln>
              <a:noFill/>
            </a:ln>
            <a:solidFill>
              <a:prstClr val="black"/>
            </a:solidFill>
            <a:effectLst/>
            <a:uLnTx/>
            <a:uFillTx/>
            <a:latin typeface="Alexandria"/>
            <a:ea typeface="+mn-ea"/>
            <a:cs typeface="+mn-cs"/>
          </a:endParaRPr>
        </a:p>
        <a:p>
          <a:pPr marL="0" lvl="0" indent="0" algn="ctr" defTabSz="1000125">
            <a:lnSpc>
              <a:spcPct val="90000"/>
            </a:lnSpc>
            <a:spcBef>
              <a:spcPct val="0"/>
            </a:spcBef>
            <a:spcAft>
              <a:spcPct val="35000"/>
            </a:spcAft>
            <a:buNone/>
          </a:pPr>
          <a:r>
            <a:rPr kumimoji="0" lang="en-GB" sz="2250" b="1" i="0" u="none" strike="noStrike" kern="1200" cap="none" spc="0" normalizeH="0" baseline="0" noProof="0" dirty="0">
              <a:ln>
                <a:noFill/>
              </a:ln>
              <a:solidFill>
                <a:prstClr val="black"/>
              </a:solidFill>
              <a:effectLst/>
              <a:uLnTx/>
              <a:uFillTx/>
              <a:latin typeface="Alexandria"/>
              <a:ea typeface="+mn-ea"/>
              <a:cs typeface="+mn-cs"/>
            </a:rPr>
            <a:t>Core Components of a Valuation Model 
</a:t>
          </a:r>
          <a:endParaRPr kumimoji="0" lang="en-US" sz="2250" b="1" i="0" u="none" strike="noStrike" kern="1200" cap="none" spc="0" normalizeH="0" baseline="0" noProof="0" dirty="0">
            <a:ln>
              <a:noFill/>
            </a:ln>
            <a:solidFill>
              <a:prstClr val="black"/>
            </a:solidFill>
            <a:effectLst/>
            <a:uLnTx/>
            <a:uFillTx/>
            <a:latin typeface="Alexandria"/>
            <a:ea typeface="+mn-ea"/>
            <a:cs typeface="+mn-cs"/>
          </a:endParaRPr>
        </a:p>
      </dsp:txBody>
      <dsp:txXfrm>
        <a:off x="3327570" y="642008"/>
        <a:ext cx="5871332" cy="702718"/>
      </dsp:txXfrm>
    </dsp:sp>
    <dsp:sp modelId="{97694678-A37C-46CC-A8CA-783C42A8AE40}">
      <dsp:nvSpPr>
        <dsp:cNvPr id="0" name=""/>
        <dsp:cNvSpPr/>
      </dsp:nvSpPr>
      <dsp:spPr>
        <a:xfrm>
          <a:off x="3649" y="2265350"/>
          <a:ext cx="2464401" cy="1019172"/>
        </a:xfrm>
        <a:prstGeom prst="rect">
          <a:avLst/>
        </a:prstGeom>
        <a:solidFill>
          <a:srgbClr val="FF99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GB" sz="2000" b="1" kern="1200" dirty="0">
              <a:solidFill>
                <a:schemeClr val="tx1"/>
              </a:solidFill>
              <a:latin typeface="Alexandria"/>
            </a:rPr>
            <a:t>1️⃣ Inputs</a:t>
          </a:r>
          <a:endParaRPr lang="en-US" sz="2000" b="1" kern="1200" dirty="0">
            <a:solidFill>
              <a:schemeClr val="tx1"/>
            </a:solidFill>
            <a:latin typeface="Alexandria"/>
          </a:endParaRPr>
        </a:p>
      </dsp:txBody>
      <dsp:txXfrm>
        <a:off x="3649" y="2265350"/>
        <a:ext cx="2464401" cy="1019172"/>
      </dsp:txXfrm>
    </dsp:sp>
    <dsp:sp modelId="{9564A198-A897-487B-9FC3-7E19F171EFC8}">
      <dsp:nvSpPr>
        <dsp:cNvPr id="0" name=""/>
        <dsp:cNvSpPr/>
      </dsp:nvSpPr>
      <dsp:spPr>
        <a:xfrm>
          <a:off x="2823632" y="2265350"/>
          <a:ext cx="2109203" cy="1026204"/>
        </a:xfrm>
        <a:prstGeom prst="rect">
          <a:avLst/>
        </a:prstGeom>
        <a:solidFill>
          <a:srgbClr val="FFFF66"/>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GB" sz="2000" b="1" kern="1200" dirty="0">
              <a:solidFill>
                <a:schemeClr val="tx1"/>
              </a:solidFill>
              <a:latin typeface="Alexandria"/>
            </a:rPr>
            <a:t>2️⃣ Assumptions</a:t>
          </a:r>
          <a:endParaRPr lang="en-US" sz="2000" b="1" kern="1200" dirty="0">
            <a:solidFill>
              <a:schemeClr val="tx1"/>
            </a:solidFill>
            <a:latin typeface="Alexandria"/>
          </a:endParaRPr>
        </a:p>
      </dsp:txBody>
      <dsp:txXfrm>
        <a:off x="2823632" y="2265350"/>
        <a:ext cx="2109203" cy="1026204"/>
      </dsp:txXfrm>
    </dsp:sp>
    <dsp:sp modelId="{29DF606C-C783-4F55-8476-F1AFA9D54F74}">
      <dsp:nvSpPr>
        <dsp:cNvPr id="0" name=""/>
        <dsp:cNvSpPr/>
      </dsp:nvSpPr>
      <dsp:spPr>
        <a:xfrm>
          <a:off x="5306267" y="2261703"/>
          <a:ext cx="2109203" cy="972864"/>
        </a:xfrm>
        <a:prstGeom prst="rect">
          <a:avLst/>
        </a:prstGeom>
        <a:solidFill>
          <a:srgbClr val="FF99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GB" sz="2000" b="1" i="0" kern="1200" dirty="0">
              <a:solidFill>
                <a:schemeClr val="tx1"/>
              </a:solidFill>
              <a:latin typeface="Alexandria"/>
            </a:rPr>
            <a:t>3️⃣ Calculations</a:t>
          </a:r>
          <a:endParaRPr lang="en-US" sz="2000" b="1" kern="1200" dirty="0">
            <a:solidFill>
              <a:schemeClr val="tx1"/>
            </a:solidFill>
            <a:latin typeface="Alexandria"/>
          </a:endParaRPr>
        </a:p>
      </dsp:txBody>
      <dsp:txXfrm>
        <a:off x="5306267" y="2261703"/>
        <a:ext cx="2109203" cy="972864"/>
      </dsp:txXfrm>
    </dsp:sp>
    <dsp:sp modelId="{9B91B344-3935-406E-A505-2C5B162B2C81}">
      <dsp:nvSpPr>
        <dsp:cNvPr id="0" name=""/>
        <dsp:cNvSpPr/>
      </dsp:nvSpPr>
      <dsp:spPr>
        <a:xfrm>
          <a:off x="7786581" y="2262750"/>
          <a:ext cx="2109203" cy="850733"/>
        </a:xfrm>
        <a:prstGeom prst="rect">
          <a:avLst/>
        </a:prstGeom>
        <a:solidFill>
          <a:srgbClr val="FF339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en-GB" sz="2000" b="1" kern="1200" dirty="0">
            <a:solidFill>
              <a:schemeClr val="tx1"/>
            </a:solidFill>
            <a:latin typeface="Alexandria"/>
          </a:endParaRPr>
        </a:p>
        <a:p>
          <a:pPr marL="0" lvl="0" indent="0" algn="ctr" defTabSz="889000">
            <a:lnSpc>
              <a:spcPct val="90000"/>
            </a:lnSpc>
            <a:spcBef>
              <a:spcPct val="0"/>
            </a:spcBef>
            <a:spcAft>
              <a:spcPct val="35000"/>
            </a:spcAft>
            <a:buNone/>
          </a:pPr>
          <a:r>
            <a:rPr lang="en-GB" sz="2000" b="1" kern="1200" dirty="0">
              <a:solidFill>
                <a:schemeClr val="tx1"/>
              </a:solidFill>
              <a:latin typeface="Alexandria"/>
            </a:rPr>
            <a:t>4️⃣ Outputs
</a:t>
          </a:r>
          <a:endParaRPr lang="en-US" sz="2000" b="1" kern="1200" dirty="0">
            <a:solidFill>
              <a:schemeClr val="tx1"/>
            </a:solidFill>
            <a:latin typeface="Alexandria"/>
          </a:endParaRPr>
        </a:p>
      </dsp:txBody>
      <dsp:txXfrm>
        <a:off x="7786581" y="2262750"/>
        <a:ext cx="2109203" cy="850733"/>
      </dsp:txXfrm>
    </dsp:sp>
    <dsp:sp modelId="{725332F0-C573-435A-8969-2E3093D995E4}">
      <dsp:nvSpPr>
        <dsp:cNvPr id="0" name=""/>
        <dsp:cNvSpPr/>
      </dsp:nvSpPr>
      <dsp:spPr>
        <a:xfrm>
          <a:off x="10233307" y="2275252"/>
          <a:ext cx="1744844" cy="805018"/>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en-GB" sz="2000" b="1" kern="1200" dirty="0">
            <a:solidFill>
              <a:prstClr val="black"/>
            </a:solidFill>
            <a:latin typeface="Alexandria"/>
            <a:ea typeface="+mn-ea"/>
            <a:cs typeface="+mn-cs"/>
          </a:endParaRPr>
        </a:p>
        <a:p>
          <a:pPr marL="0" lvl="0" indent="0" algn="ctr" defTabSz="889000">
            <a:lnSpc>
              <a:spcPct val="90000"/>
            </a:lnSpc>
            <a:spcBef>
              <a:spcPct val="0"/>
            </a:spcBef>
            <a:spcAft>
              <a:spcPct val="35000"/>
            </a:spcAft>
            <a:buNone/>
          </a:pPr>
          <a:r>
            <a:rPr lang="en-GB" sz="2000" b="1" kern="1200" dirty="0">
              <a:solidFill>
                <a:prstClr val="black"/>
              </a:solidFill>
              <a:latin typeface="Alexandria"/>
              <a:ea typeface="+mn-ea"/>
              <a:cs typeface="+mn-cs"/>
            </a:rPr>
            <a:t>5️⃣ Sensitivity Analysis</a:t>
          </a:r>
          <a:br>
            <a:rPr lang="en-GB" sz="2000" kern="1200" dirty="0">
              <a:latin typeface="Alexandria"/>
            </a:rPr>
          </a:br>
          <a:endParaRPr lang="en-GB" sz="2000" kern="1200" dirty="0">
            <a:latin typeface="Alexandria"/>
          </a:endParaRPr>
        </a:p>
      </dsp:txBody>
      <dsp:txXfrm>
        <a:off x="10233307" y="2275252"/>
        <a:ext cx="1744844" cy="80501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370221-C63E-4C19-A984-FC332A47353B}">
      <dsp:nvSpPr>
        <dsp:cNvPr id="0" name=""/>
        <dsp:cNvSpPr/>
      </dsp:nvSpPr>
      <dsp:spPr>
        <a:xfrm>
          <a:off x="6004928" y="1353474"/>
          <a:ext cx="5224858" cy="854193"/>
        </a:xfrm>
        <a:custGeom>
          <a:avLst/>
          <a:gdLst/>
          <a:ahLst/>
          <a:cxnLst/>
          <a:rect l="0" t="0" r="0" b="0"/>
          <a:pathLst>
            <a:path>
              <a:moveTo>
                <a:pt x="0" y="0"/>
              </a:moveTo>
              <a:lnTo>
                <a:pt x="0" y="690806"/>
              </a:lnTo>
              <a:lnTo>
                <a:pt x="5224858" y="690806"/>
              </a:lnTo>
              <a:lnTo>
                <a:pt x="5224858" y="854193"/>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A7A9F9D-56AA-415B-8ADB-2387B1D0B3ED}">
      <dsp:nvSpPr>
        <dsp:cNvPr id="0" name=""/>
        <dsp:cNvSpPr/>
      </dsp:nvSpPr>
      <dsp:spPr>
        <a:xfrm>
          <a:off x="6004928" y="1353474"/>
          <a:ext cx="3314681" cy="870306"/>
        </a:xfrm>
        <a:custGeom>
          <a:avLst/>
          <a:gdLst/>
          <a:ahLst/>
          <a:cxnLst/>
          <a:rect l="0" t="0" r="0" b="0"/>
          <a:pathLst>
            <a:path>
              <a:moveTo>
                <a:pt x="0" y="0"/>
              </a:moveTo>
              <a:lnTo>
                <a:pt x="0" y="706919"/>
              </a:lnTo>
              <a:lnTo>
                <a:pt x="3314681" y="706919"/>
              </a:lnTo>
              <a:lnTo>
                <a:pt x="3314681" y="870306"/>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ECB223F-BD13-4E83-958E-34B523E8AEFF}">
      <dsp:nvSpPr>
        <dsp:cNvPr id="0" name=""/>
        <dsp:cNvSpPr/>
      </dsp:nvSpPr>
      <dsp:spPr>
        <a:xfrm>
          <a:off x="6004928" y="1353474"/>
          <a:ext cx="1295143" cy="859157"/>
        </a:xfrm>
        <a:custGeom>
          <a:avLst/>
          <a:gdLst/>
          <a:ahLst/>
          <a:cxnLst/>
          <a:rect l="0" t="0" r="0" b="0"/>
          <a:pathLst>
            <a:path>
              <a:moveTo>
                <a:pt x="0" y="0"/>
              </a:moveTo>
              <a:lnTo>
                <a:pt x="0" y="695770"/>
              </a:lnTo>
              <a:lnTo>
                <a:pt x="1295143" y="695770"/>
              </a:lnTo>
              <a:lnTo>
                <a:pt x="1295143" y="859157"/>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D1A2A0-3C4E-468C-A94E-F8ABF69CA440}">
      <dsp:nvSpPr>
        <dsp:cNvPr id="0" name=""/>
        <dsp:cNvSpPr/>
      </dsp:nvSpPr>
      <dsp:spPr>
        <a:xfrm>
          <a:off x="5088111" y="1353474"/>
          <a:ext cx="916817" cy="858223"/>
        </a:xfrm>
        <a:custGeom>
          <a:avLst/>
          <a:gdLst/>
          <a:ahLst/>
          <a:cxnLst/>
          <a:rect l="0" t="0" r="0" b="0"/>
          <a:pathLst>
            <a:path>
              <a:moveTo>
                <a:pt x="916817" y="0"/>
              </a:moveTo>
              <a:lnTo>
                <a:pt x="916817" y="694837"/>
              </a:lnTo>
              <a:lnTo>
                <a:pt x="0" y="694837"/>
              </a:lnTo>
              <a:lnTo>
                <a:pt x="0" y="858223"/>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AB8946-F30F-4D86-89FA-2340C7DB56B7}">
      <dsp:nvSpPr>
        <dsp:cNvPr id="0" name=""/>
        <dsp:cNvSpPr/>
      </dsp:nvSpPr>
      <dsp:spPr>
        <a:xfrm>
          <a:off x="2874080" y="1353474"/>
          <a:ext cx="3130847" cy="861476"/>
        </a:xfrm>
        <a:custGeom>
          <a:avLst/>
          <a:gdLst/>
          <a:ahLst/>
          <a:cxnLst/>
          <a:rect l="0" t="0" r="0" b="0"/>
          <a:pathLst>
            <a:path>
              <a:moveTo>
                <a:pt x="3130847" y="0"/>
              </a:moveTo>
              <a:lnTo>
                <a:pt x="3130847" y="698089"/>
              </a:lnTo>
              <a:lnTo>
                <a:pt x="0" y="698089"/>
              </a:lnTo>
              <a:lnTo>
                <a:pt x="0" y="861476"/>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04C9901-B5BA-44E7-A5F2-6E1A94EE6B45}">
      <dsp:nvSpPr>
        <dsp:cNvPr id="0" name=""/>
        <dsp:cNvSpPr/>
      </dsp:nvSpPr>
      <dsp:spPr>
        <a:xfrm>
          <a:off x="810506" y="1353474"/>
          <a:ext cx="5194422" cy="861476"/>
        </a:xfrm>
        <a:custGeom>
          <a:avLst/>
          <a:gdLst/>
          <a:ahLst/>
          <a:cxnLst/>
          <a:rect l="0" t="0" r="0" b="0"/>
          <a:pathLst>
            <a:path>
              <a:moveTo>
                <a:pt x="5194422" y="0"/>
              </a:moveTo>
              <a:lnTo>
                <a:pt x="5194422" y="698089"/>
              </a:lnTo>
              <a:lnTo>
                <a:pt x="0" y="698089"/>
              </a:lnTo>
              <a:lnTo>
                <a:pt x="0" y="861476"/>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F302F2-1B36-44A6-9673-49B86B5B32A9}">
      <dsp:nvSpPr>
        <dsp:cNvPr id="0" name=""/>
        <dsp:cNvSpPr/>
      </dsp:nvSpPr>
      <dsp:spPr>
        <a:xfrm>
          <a:off x="4010342" y="726785"/>
          <a:ext cx="3989172" cy="626689"/>
        </a:xfrm>
        <a:prstGeom prst="rect">
          <a:avLst/>
        </a:prstGeom>
        <a:solidFill>
          <a:schemeClr val="bg2">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00125">
            <a:lnSpc>
              <a:spcPct val="90000"/>
            </a:lnSpc>
            <a:spcBef>
              <a:spcPct val="0"/>
            </a:spcBef>
            <a:spcAft>
              <a:spcPct val="35000"/>
            </a:spcAft>
            <a:buNone/>
          </a:pPr>
          <a:r>
            <a:rPr kumimoji="0" lang="en-GB" sz="2250" b="1" i="0" u="none" strike="noStrike" kern="1200" cap="none" spc="0" normalizeH="0" baseline="0" noProof="0" dirty="0">
              <a:ln>
                <a:noFill/>
              </a:ln>
              <a:solidFill>
                <a:prstClr val="black"/>
              </a:solidFill>
              <a:effectLst/>
              <a:uLnTx/>
              <a:uFillTx/>
              <a:latin typeface="Alexandria"/>
              <a:ea typeface="+mn-ea"/>
              <a:cs typeface="+mn-cs"/>
            </a:rPr>
            <a:t>Types of Valuation Models</a:t>
          </a:r>
        </a:p>
      </dsp:txBody>
      <dsp:txXfrm>
        <a:off x="4010342" y="726785"/>
        <a:ext cx="3989172" cy="626689"/>
      </dsp:txXfrm>
    </dsp:sp>
    <dsp:sp modelId="{97694678-A37C-46CC-A8CA-783C42A8AE40}">
      <dsp:nvSpPr>
        <dsp:cNvPr id="0" name=""/>
        <dsp:cNvSpPr/>
      </dsp:nvSpPr>
      <dsp:spPr>
        <a:xfrm>
          <a:off x="4542" y="2214950"/>
          <a:ext cx="1611926" cy="908904"/>
        </a:xfrm>
        <a:prstGeom prst="rect">
          <a:avLst/>
        </a:prstGeom>
        <a:solidFill>
          <a:srgbClr val="FF99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endParaRPr lang="en-GB" sz="2000" b="1" kern="1200" dirty="0">
            <a:solidFill>
              <a:schemeClr val="tx1"/>
            </a:solidFill>
            <a:latin typeface="Alexandria"/>
          </a:endParaRPr>
        </a:p>
        <a:p>
          <a:pPr marL="0" lvl="0" indent="0" algn="ctr" defTabSz="889000">
            <a:lnSpc>
              <a:spcPct val="90000"/>
            </a:lnSpc>
            <a:spcBef>
              <a:spcPct val="0"/>
            </a:spcBef>
            <a:spcAft>
              <a:spcPts val="0"/>
            </a:spcAft>
            <a:buNone/>
          </a:pPr>
          <a:r>
            <a:rPr lang="en-GB" sz="2000" b="1" kern="1200" dirty="0">
              <a:solidFill>
                <a:schemeClr val="tx1"/>
              </a:solidFill>
              <a:latin typeface="Alexandria"/>
            </a:rPr>
            <a:t>Traditional Models</a:t>
          </a:r>
          <a:endParaRPr lang="en-US" sz="2000" b="1" kern="1200" dirty="0">
            <a:solidFill>
              <a:schemeClr val="tx1"/>
            </a:solidFill>
            <a:latin typeface="Alexandria"/>
          </a:endParaRPr>
        </a:p>
      </dsp:txBody>
      <dsp:txXfrm>
        <a:off x="4542" y="2214950"/>
        <a:ext cx="1611926" cy="908904"/>
      </dsp:txXfrm>
    </dsp:sp>
    <dsp:sp modelId="{9564A198-A897-487B-9FC3-7E19F171EFC8}">
      <dsp:nvSpPr>
        <dsp:cNvPr id="0" name=""/>
        <dsp:cNvSpPr/>
      </dsp:nvSpPr>
      <dsp:spPr>
        <a:xfrm>
          <a:off x="1933580" y="2214950"/>
          <a:ext cx="1881001" cy="915175"/>
        </a:xfrm>
        <a:prstGeom prst="rect">
          <a:avLst/>
        </a:prstGeom>
        <a:solidFill>
          <a:srgbClr val="FFFF66"/>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GB" sz="2000" b="1" kern="1200" dirty="0">
              <a:solidFill>
                <a:schemeClr val="tx1"/>
              </a:solidFill>
              <a:latin typeface="Alexandria"/>
            </a:rPr>
            <a:t>Statistical Models</a:t>
          </a:r>
          <a:endParaRPr lang="en-US" sz="2000" b="1" kern="1200" dirty="0">
            <a:solidFill>
              <a:schemeClr val="tx1"/>
            </a:solidFill>
            <a:latin typeface="Alexandria"/>
          </a:endParaRPr>
        </a:p>
      </dsp:txBody>
      <dsp:txXfrm>
        <a:off x="1933580" y="2214950"/>
        <a:ext cx="1881001" cy="915175"/>
      </dsp:txXfrm>
    </dsp:sp>
    <dsp:sp modelId="{29DF606C-C783-4F55-8476-F1AFA9D54F74}">
      <dsp:nvSpPr>
        <dsp:cNvPr id="0" name=""/>
        <dsp:cNvSpPr/>
      </dsp:nvSpPr>
      <dsp:spPr>
        <a:xfrm>
          <a:off x="4147610" y="2211698"/>
          <a:ext cx="1881001" cy="867606"/>
        </a:xfrm>
        <a:prstGeom prst="rect">
          <a:avLst/>
        </a:prstGeom>
        <a:solidFill>
          <a:srgbClr val="FF99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GB" sz="2000" b="1" i="0" kern="1200" dirty="0">
              <a:solidFill>
                <a:schemeClr val="tx1"/>
              </a:solidFill>
              <a:latin typeface="Alexandria"/>
            </a:rPr>
            <a:t>Automated Valuation Models (AVMs)</a:t>
          </a:r>
          <a:endParaRPr lang="en-US" sz="2000" b="1" kern="1200" dirty="0">
            <a:solidFill>
              <a:schemeClr val="tx1"/>
            </a:solidFill>
            <a:latin typeface="Alexandria"/>
          </a:endParaRPr>
        </a:p>
      </dsp:txBody>
      <dsp:txXfrm>
        <a:off x="4147610" y="2211698"/>
        <a:ext cx="1881001" cy="867606"/>
      </dsp:txXfrm>
    </dsp:sp>
    <dsp:sp modelId="{9B91B344-3935-406E-A505-2C5B162B2C81}">
      <dsp:nvSpPr>
        <dsp:cNvPr id="0" name=""/>
        <dsp:cNvSpPr/>
      </dsp:nvSpPr>
      <dsp:spPr>
        <a:xfrm>
          <a:off x="6359571" y="2212631"/>
          <a:ext cx="1881001" cy="895297"/>
        </a:xfrm>
        <a:prstGeom prst="rect">
          <a:avLst/>
        </a:prstGeom>
        <a:solidFill>
          <a:srgbClr val="FF339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schemeClr val="tx1"/>
              </a:solidFill>
              <a:latin typeface="Alexandria"/>
            </a:rPr>
            <a:t>Hybrid Models</a:t>
          </a:r>
          <a:endParaRPr lang="en-US" sz="2000" b="1" kern="1200" dirty="0">
            <a:solidFill>
              <a:schemeClr val="tx1"/>
            </a:solidFill>
            <a:latin typeface="Alexandria"/>
          </a:endParaRPr>
        </a:p>
      </dsp:txBody>
      <dsp:txXfrm>
        <a:off x="6359571" y="2212631"/>
        <a:ext cx="1881001" cy="895297"/>
      </dsp:txXfrm>
    </dsp:sp>
    <dsp:sp modelId="{725332F0-C573-435A-8969-2E3093D995E4}">
      <dsp:nvSpPr>
        <dsp:cNvPr id="0" name=""/>
        <dsp:cNvSpPr/>
      </dsp:nvSpPr>
      <dsp:spPr>
        <a:xfrm>
          <a:off x="8541577" y="2223781"/>
          <a:ext cx="1556064" cy="936260"/>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prstClr val="black"/>
              </a:solidFill>
              <a:latin typeface="Alexandria"/>
              <a:ea typeface="+mn-ea"/>
              <a:cs typeface="+mn-cs"/>
            </a:rPr>
            <a:t>Specialized </a:t>
          </a:r>
          <a:r>
            <a:rPr lang="en-GB" sz="2000" b="1" kern="1200" dirty="0">
              <a:solidFill>
                <a:schemeClr val="tx1"/>
              </a:solidFill>
              <a:latin typeface="Alexandria"/>
            </a:rPr>
            <a:t>Models</a:t>
          </a:r>
          <a:endParaRPr lang="en-GB" sz="2000" kern="1200" dirty="0">
            <a:latin typeface="Alexandria"/>
          </a:endParaRPr>
        </a:p>
      </dsp:txBody>
      <dsp:txXfrm>
        <a:off x="8541577" y="2223781"/>
        <a:ext cx="1556064" cy="936260"/>
      </dsp:txXfrm>
    </dsp:sp>
    <dsp:sp modelId="{ED0D902D-3513-41AF-8730-CED734F1D2D5}">
      <dsp:nvSpPr>
        <dsp:cNvPr id="0" name=""/>
        <dsp:cNvSpPr/>
      </dsp:nvSpPr>
      <dsp:spPr>
        <a:xfrm>
          <a:off x="10451755" y="2207668"/>
          <a:ext cx="1556064" cy="889874"/>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schemeClr val="tx1"/>
              </a:solidFill>
              <a:latin typeface="Alexandria"/>
            </a:rPr>
            <a:t>Simulation Models</a:t>
          </a:r>
          <a:endParaRPr lang="en-GB" sz="2000" kern="1200" dirty="0">
            <a:solidFill>
              <a:schemeClr val="tx1"/>
            </a:solidFill>
            <a:latin typeface="Alexandria"/>
          </a:endParaRPr>
        </a:p>
      </dsp:txBody>
      <dsp:txXfrm>
        <a:off x="10451755" y="2207668"/>
        <a:ext cx="1556064" cy="88987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D1A2A0-3C4E-468C-A94E-F8ABF69CA440}">
      <dsp:nvSpPr>
        <dsp:cNvPr id="0" name=""/>
        <dsp:cNvSpPr/>
      </dsp:nvSpPr>
      <dsp:spPr>
        <a:xfrm>
          <a:off x="6005784" y="1740928"/>
          <a:ext cx="4239690" cy="647765"/>
        </a:xfrm>
        <a:custGeom>
          <a:avLst/>
          <a:gdLst/>
          <a:ahLst/>
          <a:cxnLst/>
          <a:rect l="0" t="0" r="0" b="0"/>
          <a:pathLst>
            <a:path>
              <a:moveTo>
                <a:pt x="0" y="0"/>
              </a:moveTo>
              <a:lnTo>
                <a:pt x="0" y="279038"/>
              </a:lnTo>
              <a:lnTo>
                <a:pt x="4239690" y="279038"/>
              </a:lnTo>
              <a:lnTo>
                <a:pt x="4239690" y="647765"/>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AB8946-F30F-4D86-89FA-2340C7DB56B7}">
      <dsp:nvSpPr>
        <dsp:cNvPr id="0" name=""/>
        <dsp:cNvSpPr/>
      </dsp:nvSpPr>
      <dsp:spPr>
        <a:xfrm>
          <a:off x="5936501" y="1740928"/>
          <a:ext cx="91440" cy="655104"/>
        </a:xfrm>
        <a:custGeom>
          <a:avLst/>
          <a:gdLst/>
          <a:ahLst/>
          <a:cxnLst/>
          <a:rect l="0" t="0" r="0" b="0"/>
          <a:pathLst>
            <a:path>
              <a:moveTo>
                <a:pt x="69283" y="0"/>
              </a:moveTo>
              <a:lnTo>
                <a:pt x="69283" y="286377"/>
              </a:lnTo>
              <a:lnTo>
                <a:pt x="45720" y="286377"/>
              </a:lnTo>
              <a:lnTo>
                <a:pt x="45720" y="655104"/>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04C9901-B5BA-44E7-A5F2-6E1A94EE6B45}">
      <dsp:nvSpPr>
        <dsp:cNvPr id="0" name=""/>
        <dsp:cNvSpPr/>
      </dsp:nvSpPr>
      <dsp:spPr>
        <a:xfrm>
          <a:off x="1755841" y="1740928"/>
          <a:ext cx="4249942" cy="655104"/>
        </a:xfrm>
        <a:custGeom>
          <a:avLst/>
          <a:gdLst/>
          <a:ahLst/>
          <a:cxnLst/>
          <a:rect l="0" t="0" r="0" b="0"/>
          <a:pathLst>
            <a:path>
              <a:moveTo>
                <a:pt x="4249942" y="0"/>
              </a:moveTo>
              <a:lnTo>
                <a:pt x="4249942" y="286377"/>
              </a:lnTo>
              <a:lnTo>
                <a:pt x="0" y="286377"/>
              </a:lnTo>
              <a:lnTo>
                <a:pt x="0" y="655104"/>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F302F2-1B36-44A6-9673-49B86B5B32A9}">
      <dsp:nvSpPr>
        <dsp:cNvPr id="0" name=""/>
        <dsp:cNvSpPr/>
      </dsp:nvSpPr>
      <dsp:spPr>
        <a:xfrm>
          <a:off x="3657609" y="1052814"/>
          <a:ext cx="4696349" cy="688114"/>
        </a:xfrm>
        <a:prstGeom prst="rect">
          <a:avLst/>
        </a:prstGeom>
        <a:solidFill>
          <a:schemeClr val="accent4">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kumimoji="0" lang="en-GB" sz="2000" b="1" i="0" u="none" strike="noStrike" kern="1200" cap="none" spc="0" normalizeH="0" baseline="0" noProof="0" dirty="0">
              <a:ln>
                <a:noFill/>
              </a:ln>
              <a:solidFill>
                <a:prstClr val="black"/>
              </a:solidFill>
              <a:effectLst/>
              <a:uLnTx/>
              <a:uFillTx/>
              <a:latin typeface="Alexandria"/>
              <a:ea typeface="+mn-ea"/>
              <a:cs typeface="+mn-cs"/>
            </a:rPr>
            <a:t>Types of Portfolio Valuation</a:t>
          </a:r>
          <a:endParaRPr lang="en-US" sz="2000" b="1" kern="1200" dirty="0">
            <a:solidFill>
              <a:schemeClr val="tx1"/>
            </a:solidFill>
            <a:latin typeface="Alexandria"/>
          </a:endParaRPr>
        </a:p>
      </dsp:txBody>
      <dsp:txXfrm>
        <a:off x="3657609" y="1052814"/>
        <a:ext cx="4696349" cy="688114"/>
      </dsp:txXfrm>
    </dsp:sp>
    <dsp:sp modelId="{97694678-A37C-46CC-A8CA-783C42A8AE40}">
      <dsp:nvSpPr>
        <dsp:cNvPr id="0" name=""/>
        <dsp:cNvSpPr/>
      </dsp:nvSpPr>
      <dsp:spPr>
        <a:xfrm>
          <a:off x="0" y="2396032"/>
          <a:ext cx="3511683" cy="872021"/>
        </a:xfrm>
        <a:prstGeom prst="rect">
          <a:avLst/>
        </a:prstGeom>
        <a:solidFill>
          <a:srgbClr val="CC99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kern="1200" dirty="0">
              <a:solidFill>
                <a:schemeClr val="tx1"/>
              </a:solidFill>
              <a:latin typeface="Alexandria"/>
            </a:rPr>
            <a:t>1.</a:t>
          </a:r>
          <a:r>
            <a:rPr lang="en-GB" sz="2000" b="1" kern="1200" dirty="0">
              <a:solidFill>
                <a:schemeClr val="tx1"/>
              </a:solidFill>
              <a:latin typeface="Alexandria"/>
            </a:rPr>
            <a:t> Individual Asset Valuation</a:t>
          </a:r>
          <a:endParaRPr lang="en-US" sz="2000" b="1" kern="1200" dirty="0">
            <a:solidFill>
              <a:schemeClr val="tx1"/>
            </a:solidFill>
            <a:latin typeface="Alexandria"/>
          </a:endParaRPr>
        </a:p>
      </dsp:txBody>
      <dsp:txXfrm>
        <a:off x="0" y="2396032"/>
        <a:ext cx="3511683" cy="872021"/>
      </dsp:txXfrm>
    </dsp:sp>
    <dsp:sp modelId="{9564A198-A897-487B-9FC3-7E19F171EFC8}">
      <dsp:nvSpPr>
        <dsp:cNvPr id="0" name=""/>
        <dsp:cNvSpPr/>
      </dsp:nvSpPr>
      <dsp:spPr>
        <a:xfrm>
          <a:off x="4226379" y="2396032"/>
          <a:ext cx="3511683" cy="841241"/>
        </a:xfrm>
        <a:prstGeom prst="rect">
          <a:avLst/>
        </a:prstGeom>
        <a:solidFill>
          <a:srgbClr val="66FFFF"/>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kern="1200" dirty="0">
              <a:solidFill>
                <a:schemeClr val="tx1"/>
              </a:solidFill>
              <a:latin typeface="Alexandria"/>
            </a:rPr>
            <a:t>2. </a:t>
          </a:r>
          <a:r>
            <a:rPr lang="en-GB" sz="2000" b="1" kern="1200" dirty="0">
              <a:solidFill>
                <a:schemeClr val="tx1"/>
              </a:solidFill>
              <a:latin typeface="Alexandria"/>
            </a:rPr>
            <a:t>Portfolio / Bulk Valuation</a:t>
          </a:r>
          <a:endParaRPr lang="en-US" sz="2000" b="1" kern="1200" dirty="0">
            <a:solidFill>
              <a:schemeClr val="tx1"/>
            </a:solidFill>
            <a:latin typeface="Alexandria"/>
          </a:endParaRPr>
        </a:p>
      </dsp:txBody>
      <dsp:txXfrm>
        <a:off x="4226379" y="2396032"/>
        <a:ext cx="3511683" cy="841241"/>
      </dsp:txXfrm>
    </dsp:sp>
    <dsp:sp modelId="{29DF606C-C783-4F55-8476-F1AFA9D54F74}">
      <dsp:nvSpPr>
        <dsp:cNvPr id="0" name=""/>
        <dsp:cNvSpPr/>
      </dsp:nvSpPr>
      <dsp:spPr>
        <a:xfrm>
          <a:off x="8489633" y="2388693"/>
          <a:ext cx="3511683" cy="933001"/>
        </a:xfrm>
        <a:prstGeom prst="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i="0" kern="1200" dirty="0">
              <a:solidFill>
                <a:schemeClr val="tx1"/>
              </a:solidFill>
            </a:rPr>
            <a:t>3. </a:t>
          </a:r>
          <a:r>
            <a:rPr lang="en-GB" sz="2000" b="1" i="0" kern="1200" dirty="0">
              <a:solidFill>
                <a:schemeClr val="tx1"/>
              </a:solidFill>
            </a:rPr>
            <a:t>Staged / Tranche Valuation</a:t>
          </a:r>
          <a:endParaRPr lang="en-US" sz="2000" b="1" kern="1200" dirty="0">
            <a:solidFill>
              <a:schemeClr val="tx1"/>
            </a:solidFill>
            <a:latin typeface="Alexandria"/>
          </a:endParaRPr>
        </a:p>
      </dsp:txBody>
      <dsp:txXfrm>
        <a:off x="8489633" y="2388693"/>
        <a:ext cx="3511683" cy="933001"/>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0DB6F3-1181-5F2C-C866-4808B4D56E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0915D7-C974-A93A-FB32-D3B8407C47D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FB288DB-9246-575A-51ED-D6A23525B15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33BCFBB-D28E-8B9E-6A1E-EEA9AEBD197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796751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F4CF5B-FC9A-4389-E7B2-C3FAB05B2D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9668E6-B99F-B6EF-8A19-3C353EC6174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2B3FE4B-1577-56B3-975C-2BB7EF45ACB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94B04EB-83AB-3E05-C92D-D12895C98AE3}"/>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402639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33CDD2-43C9-13B5-3444-F305709CDC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D8FA1C-5580-3065-1BB8-F6F9608C771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E9D19CF-881D-EDAF-FF2C-8A12F1633C5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38151E2-DE5E-8828-851D-8D3B88553B9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084637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548810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B1BF78-489C-B514-6E6A-B066D71688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AD8DAF-8B7F-99DF-1D47-F3517FFA91D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7C987B0-A54F-3141-A12B-D0690720FA3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4C77204-5AC9-66D9-5FED-4CE40042C08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519805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2FE8A2-2A28-6536-384F-CB8C739003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7974EA-DEE0-5824-6208-C38EBABD069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1E7562B-2DDB-4430-74B1-98AA524600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AF54D3C-DD6C-5812-0FDA-DC7FD06EA6F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298940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AC4801-252B-6D1C-7686-8604FFAF99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E7DF0F-CB60-FAD9-7B46-DA4EFB71B62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ECF0876-60C9-E572-5A3D-782CA453EA4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538BA52-52C7-4DC7-FC1E-FA4740371F7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02060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B3C83-F541-3E3C-C35A-EF6056FBBC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265C31-0837-9F17-813B-2069F80F794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2F5E013-B2AC-BB6B-D41F-BC1F8A5D374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7C06916-EECC-E219-D946-54937674E2B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56876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824233-D1FD-DEF4-59DD-0D9CB39E91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0453AE-9B59-B36E-46ED-4E63A9A9F83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14B2F18-A1B8-F025-C10B-490D8DD4A5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5DCA339-1600-277C-2670-C7997EEB6D2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901299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2B8986-25FC-6745-7FE7-1C34D88ABF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6F743D-DC22-E80F-6BE4-C61E45AB47D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00E49F9-E854-2C9A-7081-1501229A1C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012790-7AA2-3046-6EC6-62D1308F021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376441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A678C9-1818-B67E-F34B-17F44BBEBE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69A7D0-A29E-875B-0D73-CE7418DD152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F4531E7-EFBA-A729-AE7F-CD65D613C0B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165F08E-CB61-9E8A-2A4C-0F260632AAA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469221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33E1DF-2EF9-9D30-31C7-3E372A330E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3A0302-8F02-01CA-4BAA-4CB13122FC1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2D27391-BA9C-7DD2-F40F-F4F53CC739A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EE8351-0502-58CF-9B56-AC348EA8EB1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005674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94D069-A45B-9FBF-F041-E442161F53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70F0D9-1728-85B9-F3ED-C8715399895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88C7658-6C19-1A72-00D1-9AEAD853048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6E99E4D-A179-9158-6C91-B4B30C87DB1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331019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B0C09D-A16A-87BE-82C0-B4F2832A5A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E6ABF2-CFE6-7D06-9A18-368A91D63EF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3B8F80D-1E0D-18CC-53E2-6108BF5C4D0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A10DDE-F93C-994E-368D-B40FBD4CA39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13030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851E7-4816-C5C8-1BDC-D87C36DD42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A6AD26-76EB-0EA3-BEC1-2CDDDF61431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2804A19-9546-35EF-A2EE-1FD8F4645C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1AEC128-6C51-91C5-BE3E-DFAE200939B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610000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2A7C76-2A40-06C1-80C2-DD6F855630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973712-33C1-9BBF-BF71-6968D3C4FB2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A96DD72-CDCB-1C1C-6D94-688F8B8A787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EF2735-F742-6CA8-751A-E8B67B32D43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347121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2A7C76-2A40-06C1-80C2-DD6F855630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973712-33C1-9BBF-BF71-6968D3C4FB2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A96DD72-CDCB-1C1C-6D94-688F8B8A787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EF2735-F742-6CA8-751A-E8B67B32D43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112182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2A7C76-2A40-06C1-80C2-DD6F855630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973712-33C1-9BBF-BF71-6968D3C4FB2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A96DD72-CDCB-1C1C-6D94-688F8B8A787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EF2735-F742-6CA8-751A-E8B67B32D43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112182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2A7C76-2A40-06C1-80C2-DD6F855630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973712-33C1-9BBF-BF71-6968D3C4FB2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A96DD72-CDCB-1C1C-6D94-688F8B8A787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EF2735-F742-6CA8-751A-E8B67B32D43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915863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916402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119783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242372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1525312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6588109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7912802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481417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3201539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1178870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9F449B-F2D1-FB60-6074-AC2A9968D3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D1FFE2-770F-EB7F-55A4-F9BC467EE46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0FAA3C6-52AC-60E9-D626-E381B2825BA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46401B1-3A38-B014-D610-DF0BF4DB816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2917379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959916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5895546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6711694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1811704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30594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2366268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7841081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366033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6049903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7804872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2842388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7791168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0243256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2631555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4716991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2254658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4350559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9708269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4011609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0459457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0142036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2643000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ABE37-40F5-AAF4-1F5A-B49AC319A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6205C-E9D4-26D8-DC66-61DF016AD2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9E88DE7-1EE1-BBEB-54DF-6CB0C7449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3B25D-94A0-A0DE-4E1D-0ADB684D2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4130292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76CA8-FAD6-6E3A-10C3-A35D09FB87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7C19D4-A6C1-4F25-37FC-E6260FFDC05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EC2905A-C352-B75F-68F4-A927D943E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622FDC2-5F39-3994-16B8-37438E013AA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24584065"/>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76CA8-FAD6-6E3A-10C3-A35D09FB87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7C19D4-A6C1-4F25-37FC-E6260FFDC05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EC2905A-C352-B75F-68F4-A927D943E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622FDC2-5F39-3994-16B8-37438E013AA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6884944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76CA8-FAD6-6E3A-10C3-A35D09FB87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7C19D4-A6C1-4F25-37FC-E6260FFDC05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EC2905A-C352-B75F-68F4-A927D943E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622FDC2-5F39-3994-16B8-37438E013AA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766921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6.png"/><Relationship Id="rId7" Type="http://schemas.openxmlformats.org/officeDocument/2006/relationships/diagramColors" Target="../diagrams/colors2.xml"/><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6.png"/><Relationship Id="rId7" Type="http://schemas.openxmlformats.org/officeDocument/2006/relationships/diagramColors" Target="../diagrams/colors3.xml"/><Relationship Id="rId2" Type="http://schemas.openxmlformats.org/officeDocument/2006/relationships/notesSlide" Target="../notesSlides/notesSlide14.xml"/><Relationship Id="rId1" Type="http://schemas.openxmlformats.org/officeDocument/2006/relationships/slideLayout" Target="../slideLayouts/slideLayout14.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5.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6.png"/><Relationship Id="rId7" Type="http://schemas.openxmlformats.org/officeDocument/2006/relationships/diagramColors" Target="../diagrams/colors4.xml"/><Relationship Id="rId2" Type="http://schemas.openxmlformats.org/officeDocument/2006/relationships/notesSlide" Target="../notesSlides/notesSlide15.xml"/><Relationship Id="rId1" Type="http://schemas.openxmlformats.org/officeDocument/2006/relationships/slideLayout" Target="../slideLayouts/slideLayout14.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6.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6.png"/><Relationship Id="rId7" Type="http://schemas.openxmlformats.org/officeDocument/2006/relationships/diagramColors" Target="../diagrams/colors5.xml"/><Relationship Id="rId2" Type="http://schemas.openxmlformats.org/officeDocument/2006/relationships/notesSlide" Target="../notesSlides/notesSlide16.xml"/><Relationship Id="rId1" Type="http://schemas.openxmlformats.org/officeDocument/2006/relationships/slideLayout" Target="../slideLayouts/slideLayout14.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7.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6.png"/><Relationship Id="rId7" Type="http://schemas.openxmlformats.org/officeDocument/2006/relationships/diagramColors" Target="../diagrams/colors6.xml"/><Relationship Id="rId2" Type="http://schemas.openxmlformats.org/officeDocument/2006/relationships/notesSlide" Target="../notesSlides/notesSlide17.xml"/><Relationship Id="rId1" Type="http://schemas.openxmlformats.org/officeDocument/2006/relationships/slideLayout" Target="../slideLayouts/slideLayout14.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6.png"/><Relationship Id="rId7" Type="http://schemas.openxmlformats.org/officeDocument/2006/relationships/diagramColors" Target="../diagrams/colors7.xml"/><Relationship Id="rId2" Type="http://schemas.openxmlformats.org/officeDocument/2006/relationships/notesSlide" Target="../notesSlides/notesSlide22.xml"/><Relationship Id="rId1" Type="http://schemas.openxmlformats.org/officeDocument/2006/relationships/slideLayout" Target="../slideLayouts/slideLayout14.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6.png"/><Relationship Id="rId7" Type="http://schemas.openxmlformats.org/officeDocument/2006/relationships/diagramColors" Target="../diagrams/colors8.xml"/><Relationship Id="rId2" Type="http://schemas.openxmlformats.org/officeDocument/2006/relationships/notesSlide" Target="../notesSlides/notesSlide31.xml"/><Relationship Id="rId1" Type="http://schemas.openxmlformats.org/officeDocument/2006/relationships/slideLayout" Target="../slideLayouts/slideLayout14.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32.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6.png"/><Relationship Id="rId7" Type="http://schemas.openxmlformats.org/officeDocument/2006/relationships/diagramColors" Target="../diagrams/colors9.xml"/><Relationship Id="rId2" Type="http://schemas.openxmlformats.org/officeDocument/2006/relationships/notesSlide" Target="../notesSlides/notesSlide32.xml"/><Relationship Id="rId1" Type="http://schemas.openxmlformats.org/officeDocument/2006/relationships/slideLayout" Target="../slideLayouts/slideLayout14.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33.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image" Target="../media/image6.png"/><Relationship Id="rId7" Type="http://schemas.openxmlformats.org/officeDocument/2006/relationships/diagramColors" Target="../diagrams/colors10.xml"/><Relationship Id="rId2" Type="http://schemas.openxmlformats.org/officeDocument/2006/relationships/notesSlide" Target="../notesSlides/notesSlide33.xml"/><Relationship Id="rId1" Type="http://schemas.openxmlformats.org/officeDocument/2006/relationships/slideLayout" Target="../slideLayouts/slideLayout14.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8" Type="http://schemas.microsoft.com/office/2007/relationships/diagramDrawing" Target="../diagrams/drawing11.xml"/><Relationship Id="rId3" Type="http://schemas.openxmlformats.org/officeDocument/2006/relationships/image" Target="../media/image6.png"/><Relationship Id="rId7" Type="http://schemas.openxmlformats.org/officeDocument/2006/relationships/diagramColors" Target="../diagrams/colors11.xml"/><Relationship Id="rId2" Type="http://schemas.openxmlformats.org/officeDocument/2006/relationships/notesSlide" Target="../notesSlides/notesSlide48.xml"/><Relationship Id="rId1" Type="http://schemas.openxmlformats.org/officeDocument/2006/relationships/slideLayout" Target="../slideLayouts/slideLayout14.xml"/><Relationship Id="rId6" Type="http://schemas.openxmlformats.org/officeDocument/2006/relationships/diagramQuickStyle" Target="../diagrams/quickStyle11.xml"/><Relationship Id="rId5" Type="http://schemas.openxmlformats.org/officeDocument/2006/relationships/diagramLayout" Target="../diagrams/layout11.xml"/><Relationship Id="rId4" Type="http://schemas.openxmlformats.org/officeDocument/2006/relationships/diagramData" Target="../diagrams/data11.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6.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Weam </a:t>
            </a:r>
            <a:r>
              <a:rPr lang="en-US" sz="2000" dirty="0" err="1">
                <a:latin typeface="Alexandria" charset="0"/>
                <a:cs typeface="Alexandria" charset="0"/>
              </a:rPr>
              <a:t>Nasan</a:t>
            </a:r>
            <a:r>
              <a:rPr lang="en-US" sz="2000" dirty="0">
                <a:latin typeface="Alexandria" charset="0"/>
                <a:cs typeface="Alexandria" charset="0"/>
              </a:rPr>
              <a:t> Agha</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37209" y="58594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SY" sz="2800" b="1" dirty="0">
                <a:solidFill>
                  <a:schemeClr val="bg1"/>
                </a:solidFill>
                <a:latin typeface="Alexandria" charset="0"/>
                <a:cs typeface="Alexandria" charset="0"/>
              </a:rPr>
              <a:t>9</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80FC711E-7A3A-8B73-7ECC-D8ADAB9B5EF0}"/>
              </a:ext>
            </a:extLst>
          </p:cNvPr>
          <p:cNvSpPr txBox="1"/>
          <p:nvPr/>
        </p:nvSpPr>
        <p:spPr>
          <a:xfrm>
            <a:off x="1105449" y="5135771"/>
            <a:ext cx="2350965" cy="707886"/>
          </a:xfrm>
          <a:prstGeom prst="rect">
            <a:avLst/>
          </a:prstGeom>
          <a:noFill/>
        </p:spPr>
        <p:txBody>
          <a:bodyPr wrap="none" rtlCol="0">
            <a:spAutoFit/>
          </a:bodyPr>
          <a:lstStyle/>
          <a:p>
            <a:pPr algn="ctr"/>
            <a:r>
              <a:rPr lang="en-US" sz="2000" dirty="0">
                <a:latin typeface="Alexandria" charset="0"/>
                <a:cs typeface="Alexandria" charset="0"/>
              </a:rPr>
              <a:t>REA625</a:t>
            </a:r>
          </a:p>
          <a:p>
            <a:pPr algn="ctr"/>
            <a:r>
              <a:rPr lang="en-US" sz="2000" dirty="0">
                <a:latin typeface="Alexandria" charset="0"/>
                <a:cs typeface="Alexandria" charset="0"/>
              </a:rPr>
              <a:t>Real Estate Valuation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88819"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Real Estate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Weam </a:t>
            </a:r>
            <a:r>
              <a:rPr lang="en-US" sz="2800" b="1" dirty="0" err="1">
                <a:solidFill>
                  <a:srgbClr val="00B0F0"/>
                </a:solidFill>
                <a:latin typeface="Alexandria" charset="0"/>
                <a:cs typeface="Alexandria" charset="0"/>
              </a:rPr>
              <a:t>Nasan</a:t>
            </a:r>
            <a:r>
              <a:rPr lang="en-US" sz="2800" b="1" dirty="0">
                <a:solidFill>
                  <a:srgbClr val="00B0F0"/>
                </a:solidFill>
                <a:latin typeface="Alexandria" charset="0"/>
                <a:cs typeface="Alexandria" charset="0"/>
              </a:rPr>
              <a:t> Agha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07079E99-A954-D9D9-5FD8-D7A0F6333C70}"/>
              </a:ext>
            </a:extLst>
          </p:cNvPr>
          <p:cNvSpPr txBox="1"/>
          <p:nvPr/>
        </p:nvSpPr>
        <p:spPr>
          <a:xfrm>
            <a:off x="6870366" y="4740109"/>
            <a:ext cx="2350965" cy="707886"/>
          </a:xfrm>
          <a:prstGeom prst="rect">
            <a:avLst/>
          </a:prstGeom>
          <a:noFill/>
        </p:spPr>
        <p:txBody>
          <a:bodyPr wrap="none" rtlCol="0">
            <a:spAutoFit/>
          </a:bodyPr>
          <a:lstStyle/>
          <a:p>
            <a:r>
              <a:rPr lang="en-US" sz="2000" dirty="0">
                <a:latin typeface="Alexandria" charset="0"/>
                <a:cs typeface="Alexandria" charset="0"/>
              </a:rPr>
              <a:t>REA625</a:t>
            </a:r>
          </a:p>
          <a:p>
            <a:r>
              <a:rPr lang="en-US" sz="2000" dirty="0">
                <a:latin typeface="Alexandria" charset="0"/>
                <a:cs typeface="Alexandria" charset="0"/>
              </a:rPr>
              <a:t>Real Estate Valuation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CC8D4-5B50-B79D-9ABF-353BF7064D1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D64CD64-ACE2-A211-D9A0-8EBB0DDEF82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B77BA7A-FCC6-476D-6226-243B5728B2B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957569D-DDAC-D4C4-24F3-A2A9154D744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39F9C4A-FB20-AD4B-CB81-29905B689E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FE40EC02-CF76-AF99-A0D7-CFAF5E792B5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A7ECBA47-B1FD-39A0-AE26-355858BEECB7}"/>
              </a:ext>
            </a:extLst>
          </p:cNvPr>
          <p:cNvSpPr txBox="1"/>
          <p:nvPr/>
        </p:nvSpPr>
        <p:spPr>
          <a:xfrm>
            <a:off x="4262946" y="1072200"/>
            <a:ext cx="6315829" cy="531674"/>
          </a:xfrm>
          <a:prstGeom prst="horizontalScroll">
            <a:avLst/>
          </a:prstGeom>
          <a:solidFill>
            <a:srgbClr val="FDE9FC"/>
          </a:solidFill>
          <a:ln w="38100">
            <a:solidFill>
              <a:srgbClr val="FF66FF"/>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Cost Approach</a:t>
            </a:r>
          </a:p>
        </p:txBody>
      </p:sp>
      <p:sp>
        <p:nvSpPr>
          <p:cNvPr id="12" name="TextBox 11">
            <a:extLst>
              <a:ext uri="{FF2B5EF4-FFF2-40B4-BE49-F238E27FC236}">
                <a16:creationId xmlns:a16="http://schemas.microsoft.com/office/drawing/2014/main" id="{7E10222B-FFF2-3E8D-F35A-3B86C20FA12E}"/>
              </a:ext>
            </a:extLst>
          </p:cNvPr>
          <p:cNvSpPr txBox="1"/>
          <p:nvPr/>
        </p:nvSpPr>
        <p:spPr>
          <a:xfrm>
            <a:off x="3766064" y="1632681"/>
            <a:ext cx="6738453" cy="369332"/>
          </a:xfrm>
          <a:prstGeom prst="rect">
            <a:avLst/>
          </a:prstGeom>
          <a:solidFill>
            <a:schemeClr val="bg1"/>
          </a:solidFill>
          <a:ln>
            <a:solidFill>
              <a:srgbClr val="FF66FF"/>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The Definition According to the Three International Standards</a:t>
            </a:r>
          </a:p>
        </p:txBody>
      </p:sp>
      <p:sp>
        <p:nvSpPr>
          <p:cNvPr id="10" name="TextBox 9">
            <a:extLst>
              <a:ext uri="{FF2B5EF4-FFF2-40B4-BE49-F238E27FC236}">
                <a16:creationId xmlns:a16="http://schemas.microsoft.com/office/drawing/2014/main" id="{6EDB889D-D6E1-1B62-09FE-F996690008A8}"/>
              </a:ext>
            </a:extLst>
          </p:cNvPr>
          <p:cNvSpPr txBox="1"/>
          <p:nvPr/>
        </p:nvSpPr>
        <p:spPr>
          <a:xfrm>
            <a:off x="3885386" y="2091270"/>
            <a:ext cx="6738453" cy="437043"/>
          </a:xfrm>
          <a:prstGeom prst="rect">
            <a:avLst/>
          </a:prstGeom>
          <a:solidFill>
            <a:schemeClr val="bg1"/>
          </a:solidFill>
          <a:ln>
            <a:solidFill>
              <a:srgbClr val="FF66FF"/>
            </a:solidFill>
          </a:ln>
        </p:spPr>
        <p:txBody>
          <a:bodyPr wrap="square">
            <a:spAutoFit/>
          </a:bodyPr>
          <a:lstStyle/>
          <a:p>
            <a:pPr marL="0" marR="0" lvl="0" indent="0" algn="ctr" defTabSz="914400" rtl="0" eaLnBrk="1" fontAlgn="auto" latinLnBrk="0" hangingPunct="1">
              <a:lnSpc>
                <a:spcPct val="120000"/>
              </a:lnSpc>
              <a:spcBef>
                <a:spcPts val="600"/>
              </a:spcBef>
              <a:spcAft>
                <a:spcPts val="600"/>
              </a:spcAft>
              <a:buClrTx/>
              <a:buSzTx/>
              <a:buFontTx/>
              <a:buNone/>
              <a:tabLst>
                <a:tab pos="457200" algn="l"/>
              </a:tabLst>
              <a:defRPr/>
            </a:pPr>
            <a:r>
              <a:rPr kumimoji="0" lang="en-US" sz="2000"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Fundamental Principles of the Cost Approach</a:t>
            </a:r>
          </a:p>
        </p:txBody>
      </p:sp>
      <p:sp>
        <p:nvSpPr>
          <p:cNvPr id="9" name="TextBox 8">
            <a:extLst>
              <a:ext uri="{FF2B5EF4-FFF2-40B4-BE49-F238E27FC236}">
                <a16:creationId xmlns:a16="http://schemas.microsoft.com/office/drawing/2014/main" id="{D64993CF-5D93-B3B3-A17A-775B220A170B}"/>
              </a:ext>
            </a:extLst>
          </p:cNvPr>
          <p:cNvSpPr txBox="1"/>
          <p:nvPr/>
        </p:nvSpPr>
        <p:spPr>
          <a:xfrm>
            <a:off x="4172059" y="2640221"/>
            <a:ext cx="6738453" cy="437043"/>
          </a:xfrm>
          <a:prstGeom prst="rect">
            <a:avLst/>
          </a:prstGeom>
          <a:solidFill>
            <a:schemeClr val="bg1"/>
          </a:solidFill>
          <a:ln>
            <a:solidFill>
              <a:srgbClr val="FF66FF"/>
            </a:solidFill>
          </a:ln>
        </p:spPr>
        <p:txBody>
          <a:bodyPr wrap="square">
            <a:spAutoFit/>
          </a:bodyPr>
          <a:lstStyle/>
          <a:p>
            <a:pPr marL="0" marR="0" lvl="0" indent="0" algn="ctr" defTabSz="914400" rtl="0" eaLnBrk="1" fontAlgn="auto" latinLnBrk="0" hangingPunct="1">
              <a:lnSpc>
                <a:spcPct val="120000"/>
              </a:lnSpc>
              <a:spcBef>
                <a:spcPts val="600"/>
              </a:spcBef>
              <a:spcAft>
                <a:spcPts val="600"/>
              </a:spcAft>
              <a:buClrTx/>
              <a:buSzTx/>
              <a:buFontTx/>
              <a:buNone/>
              <a:tabLst>
                <a:tab pos="457200" algn="l"/>
              </a:tabLst>
              <a:defRPr/>
            </a:pPr>
            <a:r>
              <a:rPr kumimoji="0" lang="en-US" sz="2000"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Conditions for Applying the Cost Approach</a:t>
            </a:r>
          </a:p>
        </p:txBody>
      </p:sp>
      <p:sp>
        <p:nvSpPr>
          <p:cNvPr id="11" name="TextBox 10">
            <a:extLst>
              <a:ext uri="{FF2B5EF4-FFF2-40B4-BE49-F238E27FC236}">
                <a16:creationId xmlns:a16="http://schemas.microsoft.com/office/drawing/2014/main" id="{53521068-17D9-45F1-E535-24C74B3C9523}"/>
              </a:ext>
            </a:extLst>
          </p:cNvPr>
          <p:cNvSpPr txBox="1"/>
          <p:nvPr/>
        </p:nvSpPr>
        <p:spPr>
          <a:xfrm>
            <a:off x="4340500" y="3264277"/>
            <a:ext cx="6738453" cy="437043"/>
          </a:xfrm>
          <a:prstGeom prst="rect">
            <a:avLst/>
          </a:prstGeom>
          <a:solidFill>
            <a:schemeClr val="bg1"/>
          </a:solidFill>
          <a:ln>
            <a:solidFill>
              <a:srgbClr val="FF66FF"/>
            </a:solidFill>
          </a:ln>
        </p:spPr>
        <p:txBody>
          <a:bodyPr wrap="square">
            <a:spAutoFit/>
          </a:bodyPr>
          <a:lstStyle/>
          <a:p>
            <a:pPr marL="0" marR="0" lvl="0" indent="0" algn="ctr" defTabSz="914400" rtl="0" eaLnBrk="1" fontAlgn="auto" latinLnBrk="0" hangingPunct="1">
              <a:lnSpc>
                <a:spcPct val="120000"/>
              </a:lnSpc>
              <a:spcBef>
                <a:spcPts val="600"/>
              </a:spcBef>
              <a:spcAft>
                <a:spcPts val="600"/>
              </a:spcAft>
              <a:buClrTx/>
              <a:buSzTx/>
              <a:buFontTx/>
              <a:buNone/>
              <a:tabLst>
                <a:tab pos="457200" algn="l"/>
              </a:tabLst>
              <a:defRPr/>
            </a:pPr>
            <a:r>
              <a:rPr kumimoji="0" lang="en-US" sz="2000"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When is the Cost Approach Applied?</a:t>
            </a:r>
          </a:p>
        </p:txBody>
      </p:sp>
      <p:sp>
        <p:nvSpPr>
          <p:cNvPr id="17" name="TextBox 16">
            <a:extLst>
              <a:ext uri="{FF2B5EF4-FFF2-40B4-BE49-F238E27FC236}">
                <a16:creationId xmlns:a16="http://schemas.microsoft.com/office/drawing/2014/main" id="{52C92507-6278-65E5-135E-EAE81CC732DD}"/>
              </a:ext>
            </a:extLst>
          </p:cNvPr>
          <p:cNvSpPr txBox="1"/>
          <p:nvPr/>
        </p:nvSpPr>
        <p:spPr>
          <a:xfrm>
            <a:off x="4695408" y="3888333"/>
            <a:ext cx="6738453" cy="437043"/>
          </a:xfrm>
          <a:prstGeom prst="rect">
            <a:avLst/>
          </a:prstGeom>
          <a:solidFill>
            <a:schemeClr val="bg1"/>
          </a:solidFill>
          <a:ln>
            <a:solidFill>
              <a:srgbClr val="FF66FF"/>
            </a:solidFill>
          </a:ln>
        </p:spPr>
        <p:txBody>
          <a:bodyPr wrap="square">
            <a:spAutoFit/>
          </a:bodyPr>
          <a:lstStyle/>
          <a:p>
            <a:pPr marL="0" marR="0" lvl="0" indent="0" algn="ctr" defTabSz="914400" rtl="0" eaLnBrk="1" fontAlgn="auto" latinLnBrk="0" hangingPunct="1">
              <a:lnSpc>
                <a:spcPct val="120000"/>
              </a:lnSpc>
              <a:spcBef>
                <a:spcPts val="600"/>
              </a:spcBef>
              <a:spcAft>
                <a:spcPts val="600"/>
              </a:spcAft>
              <a:buClrTx/>
              <a:buSzTx/>
              <a:buFontTx/>
              <a:buNone/>
              <a:tabLst>
                <a:tab pos="457200" algn="l"/>
              </a:tabLst>
              <a:defRPr/>
            </a:pPr>
            <a:r>
              <a:rPr kumimoji="0" lang="en-US" sz="2000"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Components of the Cost Approach (DRC)</a:t>
            </a:r>
          </a:p>
        </p:txBody>
      </p:sp>
      <p:sp>
        <p:nvSpPr>
          <p:cNvPr id="18" name="TextBox 17">
            <a:extLst>
              <a:ext uri="{FF2B5EF4-FFF2-40B4-BE49-F238E27FC236}">
                <a16:creationId xmlns:a16="http://schemas.microsoft.com/office/drawing/2014/main" id="{4B892802-7448-3849-D12B-6A7AFA24BF01}"/>
              </a:ext>
            </a:extLst>
          </p:cNvPr>
          <p:cNvSpPr txBox="1"/>
          <p:nvPr/>
        </p:nvSpPr>
        <p:spPr>
          <a:xfrm>
            <a:off x="5239347" y="5063014"/>
            <a:ext cx="6738453" cy="437043"/>
          </a:xfrm>
          <a:prstGeom prst="rect">
            <a:avLst/>
          </a:prstGeom>
          <a:solidFill>
            <a:schemeClr val="bg1"/>
          </a:solidFill>
          <a:ln>
            <a:solidFill>
              <a:srgbClr val="FF66FF"/>
            </a:solidFill>
          </a:ln>
        </p:spPr>
        <p:txBody>
          <a:bodyPr wrap="square">
            <a:spAutoFit/>
          </a:bodyPr>
          <a:lstStyle/>
          <a:p>
            <a:pPr marL="0" marR="0" lvl="0" indent="0" algn="ctr" defTabSz="914400" rtl="0" eaLnBrk="1" fontAlgn="auto" latinLnBrk="0" hangingPunct="1">
              <a:lnSpc>
                <a:spcPct val="120000"/>
              </a:lnSpc>
              <a:spcBef>
                <a:spcPts val="600"/>
              </a:spcBef>
              <a:spcAft>
                <a:spcPts val="600"/>
              </a:spcAft>
              <a:buClrTx/>
              <a:buSzTx/>
              <a:buFontTx/>
              <a:buNone/>
              <a:tabLst>
                <a:tab pos="457200" algn="l"/>
              </a:tabLst>
              <a:defRPr/>
            </a:pPr>
            <a:r>
              <a:rPr kumimoji="0" lang="en-US" sz="2000"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Challenges and Mitigation Measures</a:t>
            </a:r>
          </a:p>
        </p:txBody>
      </p:sp>
      <p:sp>
        <p:nvSpPr>
          <p:cNvPr id="4" name="TextBox 3">
            <a:extLst>
              <a:ext uri="{FF2B5EF4-FFF2-40B4-BE49-F238E27FC236}">
                <a16:creationId xmlns:a16="http://schemas.microsoft.com/office/drawing/2014/main" id="{DE10ED1C-A478-DBCF-7BF9-CD32D3049716}"/>
              </a:ext>
            </a:extLst>
          </p:cNvPr>
          <p:cNvSpPr txBox="1"/>
          <p:nvPr/>
        </p:nvSpPr>
        <p:spPr>
          <a:xfrm>
            <a:off x="4873805" y="4475076"/>
            <a:ext cx="6738453" cy="437043"/>
          </a:xfrm>
          <a:prstGeom prst="rect">
            <a:avLst/>
          </a:prstGeom>
          <a:solidFill>
            <a:schemeClr val="bg1"/>
          </a:solidFill>
          <a:ln>
            <a:solidFill>
              <a:srgbClr val="FF66FF"/>
            </a:solidFill>
          </a:ln>
        </p:spPr>
        <p:txBody>
          <a:bodyPr wrap="square">
            <a:spAutoFit/>
          </a:bodyPr>
          <a:lstStyle/>
          <a:p>
            <a:pPr marL="0" marR="0" lvl="0" indent="0" algn="ctr" defTabSz="914400" rtl="0" eaLnBrk="1" fontAlgn="auto" latinLnBrk="0" hangingPunct="1">
              <a:lnSpc>
                <a:spcPct val="120000"/>
              </a:lnSpc>
              <a:spcBef>
                <a:spcPts val="600"/>
              </a:spcBef>
              <a:spcAft>
                <a:spcPts val="600"/>
              </a:spcAft>
              <a:buClrTx/>
              <a:buSzTx/>
              <a:buFontTx/>
              <a:buNone/>
              <a:tabLst>
                <a:tab pos="457200" algn="l"/>
              </a:tabLst>
              <a:defRPr/>
            </a:pPr>
            <a:r>
              <a:rPr kumimoji="0" lang="en-US" sz="2000"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Steps of Applying the Cost Approach (DRC)</a:t>
            </a:r>
          </a:p>
        </p:txBody>
      </p:sp>
      <p:sp>
        <p:nvSpPr>
          <p:cNvPr id="16" name="TextBox 15">
            <a:extLst>
              <a:ext uri="{FF2B5EF4-FFF2-40B4-BE49-F238E27FC236}">
                <a16:creationId xmlns:a16="http://schemas.microsoft.com/office/drawing/2014/main" id="{793A07AD-1919-96F9-827D-C7148AD8A111}"/>
              </a:ext>
            </a:extLst>
          </p:cNvPr>
          <p:cNvSpPr txBox="1"/>
          <p:nvPr/>
        </p:nvSpPr>
        <p:spPr>
          <a:xfrm>
            <a:off x="5406248" y="5634947"/>
            <a:ext cx="6738453" cy="437043"/>
          </a:xfrm>
          <a:prstGeom prst="rect">
            <a:avLst/>
          </a:prstGeom>
          <a:solidFill>
            <a:schemeClr val="bg1"/>
          </a:solidFill>
          <a:ln>
            <a:solidFill>
              <a:srgbClr val="FF66FF"/>
            </a:solidFill>
          </a:ln>
        </p:spPr>
        <p:txBody>
          <a:bodyPr wrap="square">
            <a:spAutoFit/>
          </a:bodyPr>
          <a:lstStyle/>
          <a:p>
            <a:pPr marL="0" marR="0" lvl="0" indent="0" algn="ctr" defTabSz="914400" rtl="0" eaLnBrk="1" fontAlgn="auto" latinLnBrk="0" hangingPunct="1">
              <a:lnSpc>
                <a:spcPct val="120000"/>
              </a:lnSpc>
              <a:spcBef>
                <a:spcPts val="600"/>
              </a:spcBef>
              <a:spcAft>
                <a:spcPts val="600"/>
              </a:spcAft>
              <a:buClrTx/>
              <a:buSzTx/>
              <a:buFontTx/>
              <a:buNone/>
              <a:tabLst>
                <a:tab pos="457200" algn="l"/>
              </a:tabLst>
              <a:defRPr/>
            </a:pPr>
            <a:r>
              <a:rPr kumimoji="0" lang="en-US" sz="2000"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Comprehensive Comparison of Valuation Approaches</a:t>
            </a:r>
          </a:p>
        </p:txBody>
      </p:sp>
      <p:sp>
        <p:nvSpPr>
          <p:cNvPr id="3" name="TextBox 2">
            <a:extLst>
              <a:ext uri="{FF2B5EF4-FFF2-40B4-BE49-F238E27FC236}">
                <a16:creationId xmlns:a16="http://schemas.microsoft.com/office/drawing/2014/main" id="{6B16D9E2-E5D6-7F40-C9C2-071B9E9EA4D7}"/>
              </a:ext>
            </a:extLst>
          </p:cNvPr>
          <p:cNvSpPr txBox="1"/>
          <p:nvPr/>
        </p:nvSpPr>
        <p:spPr>
          <a:xfrm>
            <a:off x="4623704" y="674467"/>
            <a:ext cx="466053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Recap - Lecture 8</a:t>
            </a:r>
          </a:p>
        </p:txBody>
      </p:sp>
    </p:spTree>
    <p:extLst>
      <p:ext uri="{BB962C8B-B14F-4D97-AF65-F5344CB8AC3E}">
        <p14:creationId xmlns:p14="http://schemas.microsoft.com/office/powerpoint/2010/main" val="2393895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500" fill="hold"/>
                                        <p:tgtEl>
                                          <p:spTgt spid="17"/>
                                        </p:tgtEl>
                                        <p:attrNameLst>
                                          <p:attrName>ppt_x</p:attrName>
                                        </p:attrNameLst>
                                      </p:cBhvr>
                                      <p:tavLst>
                                        <p:tav tm="0">
                                          <p:val>
                                            <p:strVal val="#ppt_x"/>
                                          </p:val>
                                        </p:tav>
                                        <p:tav tm="100000">
                                          <p:val>
                                            <p:strVal val="#ppt_x"/>
                                          </p:val>
                                        </p:tav>
                                      </p:tavLst>
                                    </p:anim>
                                    <p:anim calcmode="lin" valueType="num">
                                      <p:cBhvr additive="base">
                                        <p:cTn id="3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500" fill="hold"/>
                                        <p:tgtEl>
                                          <p:spTgt spid="4"/>
                                        </p:tgtEl>
                                        <p:attrNameLst>
                                          <p:attrName>ppt_x</p:attrName>
                                        </p:attrNameLst>
                                      </p:cBhvr>
                                      <p:tavLst>
                                        <p:tav tm="0">
                                          <p:val>
                                            <p:strVal val="#ppt_x"/>
                                          </p:val>
                                        </p:tav>
                                        <p:tav tm="100000">
                                          <p:val>
                                            <p:strVal val="#ppt_x"/>
                                          </p:val>
                                        </p:tav>
                                      </p:tavLst>
                                    </p:anim>
                                    <p:anim calcmode="lin" valueType="num">
                                      <p:cBhvr additive="base">
                                        <p:cTn id="4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500" fill="hold"/>
                                        <p:tgtEl>
                                          <p:spTgt spid="18"/>
                                        </p:tgtEl>
                                        <p:attrNameLst>
                                          <p:attrName>ppt_x</p:attrName>
                                        </p:attrNameLst>
                                      </p:cBhvr>
                                      <p:tavLst>
                                        <p:tav tm="0">
                                          <p:val>
                                            <p:strVal val="#ppt_x"/>
                                          </p:val>
                                        </p:tav>
                                        <p:tav tm="100000">
                                          <p:val>
                                            <p:strVal val="#ppt_x"/>
                                          </p:val>
                                        </p:tav>
                                      </p:tavLst>
                                    </p:anim>
                                    <p:anim calcmode="lin" valueType="num">
                                      <p:cBhvr additive="base">
                                        <p:cTn id="5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500" fill="hold"/>
                                        <p:tgtEl>
                                          <p:spTgt spid="16"/>
                                        </p:tgtEl>
                                        <p:attrNameLst>
                                          <p:attrName>ppt_x</p:attrName>
                                        </p:attrNameLst>
                                      </p:cBhvr>
                                      <p:tavLst>
                                        <p:tav tm="0">
                                          <p:val>
                                            <p:strVal val="#ppt_x"/>
                                          </p:val>
                                        </p:tav>
                                        <p:tav tm="100000">
                                          <p:val>
                                            <p:strVal val="#ppt_x"/>
                                          </p:val>
                                        </p:tav>
                                      </p:tavLst>
                                    </p:anim>
                                    <p:anim calcmode="lin" valueType="num">
                                      <p:cBhvr additive="base">
                                        <p:cTn id="5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0" grpId="0" animBg="1"/>
      <p:bldP spid="9" grpId="0" animBg="1"/>
      <p:bldP spid="11" grpId="0" animBg="1"/>
      <p:bldP spid="17" grpId="0" animBg="1"/>
      <p:bldP spid="18" grpId="0" animBg="1"/>
      <p:bldP spid="4" grpId="0" animBg="1"/>
      <p:bldP spid="1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826919-9D7A-E7D7-6964-FC38735653B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FF33C9A-9533-F4D3-539E-ED4060D1309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A96C968-A7CF-77FA-CED0-DCE3EB7000A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AEF2750-4DD9-7D55-600B-62B8879E547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Aft>
                <a:spcPts val="600"/>
              </a:spcAft>
            </a:pPr>
            <a:endParaRPr lang="id-ID" dirty="0">
              <a:solidFill>
                <a:srgbClr val="669BBC"/>
              </a:solidFill>
            </a:endParaRPr>
          </a:p>
        </p:txBody>
      </p:sp>
      <p:sp>
        <p:nvSpPr>
          <p:cNvPr id="25" name="TextBox 24">
            <a:extLst>
              <a:ext uri="{FF2B5EF4-FFF2-40B4-BE49-F238E27FC236}">
                <a16:creationId xmlns:a16="http://schemas.microsoft.com/office/drawing/2014/main" id="{37F5BC37-AE8C-DE99-9E55-F78A78C63B18}"/>
              </a:ext>
            </a:extLst>
          </p:cNvPr>
          <p:cNvSpPr txBox="1"/>
          <p:nvPr/>
        </p:nvSpPr>
        <p:spPr>
          <a:xfrm>
            <a:off x="4863354" y="926176"/>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a:extLst>
              <a:ext uri="{FF2B5EF4-FFF2-40B4-BE49-F238E27FC236}">
                <a16:creationId xmlns:a16="http://schemas.microsoft.com/office/drawing/2014/main" id="{4BC18A48-84EC-D2C4-EB4F-A0B024BA6A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CB1DE47-FD98-768D-5DAB-A968D87DF3EB}"/>
              </a:ext>
            </a:extLst>
          </p:cNvPr>
          <p:cNvSpPr txBox="1"/>
          <p:nvPr/>
        </p:nvSpPr>
        <p:spPr>
          <a:xfrm>
            <a:off x="4620466" y="1636971"/>
            <a:ext cx="6663167" cy="3584058"/>
          </a:xfrm>
          <a:prstGeom prst="rect">
            <a:avLst/>
          </a:prstGeom>
          <a:noFill/>
        </p:spPr>
        <p:txBody>
          <a:bodyPr wrap="square" rtlCol="0">
            <a:spAutoFit/>
          </a:bodyPr>
          <a:lstStyle/>
          <a:p>
            <a:pPr marL="342900" indent="-342900" algn="justLow">
              <a:lnSpc>
                <a:spcPct val="150000"/>
              </a:lnSpc>
              <a:spcBef>
                <a:spcPts val="600"/>
              </a:spcBef>
              <a:spcAft>
                <a:spcPts val="600"/>
              </a:spcAft>
              <a:buFont typeface="Wingdings" panose="05000000000000000000" pitchFamily="2" charset="2"/>
              <a:buChar char="Ø"/>
              <a:tabLst>
                <a:tab pos="457200" algn="l"/>
              </a:tabLst>
            </a:pPr>
            <a:r>
              <a:rPr lang="en-US" sz="2000" b="1" i="1" dirty="0">
                <a:latin typeface="Alexandria"/>
                <a:ea typeface="Calibri" panose="020F0502020204030204" pitchFamily="34" charset="0"/>
                <a:cs typeface="Times New Roman" panose="02020603050405020304" pitchFamily="18" charset="0"/>
              </a:rPr>
              <a:t>Reconciliation of Valuation Results</a:t>
            </a:r>
          </a:p>
          <a:p>
            <a:pPr marL="342900" indent="-342900" algn="justLow">
              <a:lnSpc>
                <a:spcPct val="150000"/>
              </a:lnSpc>
              <a:spcBef>
                <a:spcPts val="600"/>
              </a:spcBef>
              <a:spcAft>
                <a:spcPts val="600"/>
              </a:spcAft>
              <a:buFont typeface="Wingdings" panose="05000000000000000000" pitchFamily="2" charset="2"/>
              <a:buChar char="Ø"/>
              <a:tabLst>
                <a:tab pos="457200" algn="l"/>
              </a:tabLst>
            </a:pPr>
            <a:r>
              <a:rPr lang="en-US" sz="2000" b="1" i="1" dirty="0">
                <a:latin typeface="Alexandria"/>
                <a:ea typeface="Calibri" panose="020F0502020204030204" pitchFamily="34" charset="0"/>
                <a:cs typeface="Times New Roman" panose="02020603050405020304" pitchFamily="18" charset="0"/>
              </a:rPr>
              <a:t>The Final Check</a:t>
            </a:r>
          </a:p>
          <a:p>
            <a:pPr marL="342900" indent="-342900" algn="justLow">
              <a:lnSpc>
                <a:spcPct val="150000"/>
              </a:lnSpc>
              <a:spcBef>
                <a:spcPts val="600"/>
              </a:spcBef>
              <a:spcAft>
                <a:spcPts val="600"/>
              </a:spcAft>
              <a:buFont typeface="Wingdings" panose="05000000000000000000" pitchFamily="2" charset="2"/>
              <a:buChar char="Ø"/>
              <a:tabLst>
                <a:tab pos="457200" algn="l"/>
              </a:tabLst>
            </a:pPr>
            <a:r>
              <a:rPr lang="en-US" sz="2000" b="1" i="1" dirty="0">
                <a:latin typeface="Alexandria" charset="0"/>
                <a:cs typeface="Alexandria" charset="0"/>
              </a:rPr>
              <a:t>Valuation Models</a:t>
            </a:r>
            <a:endParaRPr lang="ar-SA" sz="2000" b="1" i="1" dirty="0">
              <a:latin typeface="Alexandria" charset="0"/>
              <a:cs typeface="Alexandria" charset="0"/>
            </a:endParaRPr>
          </a:p>
          <a:p>
            <a:pPr marL="342900" indent="-342900" algn="justLow">
              <a:lnSpc>
                <a:spcPct val="150000"/>
              </a:lnSpc>
              <a:spcBef>
                <a:spcPts val="600"/>
              </a:spcBef>
              <a:spcAft>
                <a:spcPts val="600"/>
              </a:spcAft>
              <a:buFont typeface="Wingdings" panose="05000000000000000000" pitchFamily="2" charset="2"/>
              <a:buChar char="Ø"/>
              <a:tabLst>
                <a:tab pos="457200" algn="l"/>
              </a:tabLst>
            </a:pPr>
            <a:r>
              <a:rPr lang="en-GB" sz="2000" b="1" i="1" dirty="0"/>
              <a:t>Valuation of Portfolios</a:t>
            </a:r>
            <a:endParaRPr lang="en-US" sz="2000" b="1" i="1" dirty="0">
              <a:latin typeface="Alexandria" charset="0"/>
              <a:cs typeface="Alexandria" charset="0"/>
            </a:endParaRPr>
          </a:p>
          <a:p>
            <a:pPr marL="342900" indent="-342900" algn="justLow">
              <a:lnSpc>
                <a:spcPct val="150000"/>
              </a:lnSpc>
              <a:spcBef>
                <a:spcPts val="600"/>
              </a:spcBef>
              <a:spcAft>
                <a:spcPts val="600"/>
              </a:spcAft>
              <a:buFont typeface="Wingdings" panose="05000000000000000000" pitchFamily="2" charset="2"/>
              <a:buChar char="Ø"/>
              <a:tabLst>
                <a:tab pos="457200" algn="l"/>
              </a:tabLst>
            </a:pPr>
            <a:endParaRPr lang="en-US" sz="2000" b="1" i="1" dirty="0">
              <a:latin typeface="Alexandria"/>
              <a:ea typeface="Calibri" panose="020F0502020204030204" pitchFamily="34" charset="0"/>
              <a:cs typeface="Times New Roman" panose="02020603050405020304" pitchFamily="18" charset="0"/>
            </a:endParaRPr>
          </a:p>
          <a:p>
            <a:pPr marL="342900" indent="-342900" algn="justLow">
              <a:lnSpc>
                <a:spcPct val="150000"/>
              </a:lnSpc>
              <a:spcBef>
                <a:spcPts val="600"/>
              </a:spcBef>
              <a:spcAft>
                <a:spcPts val="600"/>
              </a:spcAft>
              <a:buFont typeface="Wingdings" panose="05000000000000000000" pitchFamily="2" charset="2"/>
              <a:buChar char="ü"/>
              <a:tabLst>
                <a:tab pos="457200" algn="l"/>
              </a:tabLst>
            </a:pPr>
            <a:endParaRPr lang="en-US" sz="2000" i="1" dirty="0">
              <a:latin typeface="Alexandria"/>
              <a:ea typeface="Calibri" panose="020F0502020204030204" pitchFamily="34" charset="0"/>
              <a:cs typeface="Times New Roman" panose="02020603050405020304" pitchFamily="18" charset="0"/>
            </a:endParaRPr>
          </a:p>
        </p:txBody>
      </p:sp>
      <p:pic>
        <p:nvPicPr>
          <p:cNvPr id="6" name="Graphic 21">
            <a:extLst>
              <a:ext uri="{FF2B5EF4-FFF2-40B4-BE49-F238E27FC236}">
                <a16:creationId xmlns:a16="http://schemas.microsoft.com/office/drawing/2014/main" id="{6A4B395A-9EC1-7DF2-9E50-A443D829EED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4912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 calcmode="lin" valueType="num">
                                      <p:cBhvr additive="base">
                                        <p:cTn id="7" dur="500" fill="hold"/>
                                        <p:tgtEl>
                                          <p:spTgt spid="3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1">
                                            <p:txEl>
                                              <p:pRg st="1" end="1"/>
                                            </p:txEl>
                                          </p:spTgt>
                                        </p:tgtEl>
                                        <p:attrNameLst>
                                          <p:attrName>style.visibility</p:attrName>
                                        </p:attrNameLst>
                                      </p:cBhvr>
                                      <p:to>
                                        <p:strVal val="visible"/>
                                      </p:to>
                                    </p:set>
                                    <p:anim calcmode="lin" valueType="num">
                                      <p:cBhvr additive="base">
                                        <p:cTn id="13" dur="500" fill="hold"/>
                                        <p:tgtEl>
                                          <p:spTgt spid="3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1">
                                            <p:txEl>
                                              <p:pRg st="2" end="2"/>
                                            </p:txEl>
                                          </p:spTgt>
                                        </p:tgtEl>
                                        <p:attrNameLst>
                                          <p:attrName>style.visibility</p:attrName>
                                        </p:attrNameLst>
                                      </p:cBhvr>
                                      <p:to>
                                        <p:strVal val="visible"/>
                                      </p:to>
                                    </p:set>
                                    <p:anim calcmode="lin" valueType="num">
                                      <p:cBhvr additive="base">
                                        <p:cTn id="19" dur="500" fill="hold"/>
                                        <p:tgtEl>
                                          <p:spTgt spid="3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1">
                                            <p:txEl>
                                              <p:pRg st="3" end="3"/>
                                            </p:txEl>
                                          </p:spTgt>
                                        </p:tgtEl>
                                        <p:attrNameLst>
                                          <p:attrName>style.visibility</p:attrName>
                                        </p:attrNameLst>
                                      </p:cBhvr>
                                      <p:to>
                                        <p:strVal val="visible"/>
                                      </p:to>
                                    </p:set>
                                    <p:anim calcmode="lin" valueType="num">
                                      <p:cBhvr additive="base">
                                        <p:cTn id="25" dur="500" fill="hold"/>
                                        <p:tgtEl>
                                          <p:spTgt spid="3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1">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FF26F5-7043-189D-9170-2E5399F22CA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3D33BF4-B2D3-85DB-7070-E37E4BF40EF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042566C-1001-46E0-7024-FCF5BCC3C2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0CCC98E9-9AA9-26BA-995D-668BDD0014D8}"/>
              </a:ext>
            </a:extLst>
          </p:cNvPr>
          <p:cNvSpPr txBox="1"/>
          <p:nvPr/>
        </p:nvSpPr>
        <p:spPr>
          <a:xfrm>
            <a:off x="4274251" y="524820"/>
            <a:ext cx="494051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Main Valuation Approaches</a:t>
            </a:r>
          </a:p>
        </p:txBody>
      </p:sp>
      <p:graphicFrame>
        <p:nvGraphicFramePr>
          <p:cNvPr id="3" name="Diagram 2">
            <a:extLst>
              <a:ext uri="{FF2B5EF4-FFF2-40B4-BE49-F238E27FC236}">
                <a16:creationId xmlns:a16="http://schemas.microsoft.com/office/drawing/2014/main" id="{AFA7F34D-43C0-6964-DCC5-FD6EBE6EFD2E}"/>
              </a:ext>
            </a:extLst>
          </p:cNvPr>
          <p:cNvGraphicFramePr/>
          <p:nvPr>
            <p:extLst>
              <p:ext uri="{D42A27DB-BD31-4B8C-83A1-F6EECF244321}">
                <p14:modId xmlns:p14="http://schemas.microsoft.com/office/powerpoint/2010/main" val="420532263"/>
              </p:ext>
            </p:extLst>
          </p:nvPr>
        </p:nvGraphicFramePr>
        <p:xfrm>
          <a:off x="197051" y="-13236"/>
          <a:ext cx="12011569" cy="52526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4" name="Group 3">
            <a:extLst>
              <a:ext uri="{FF2B5EF4-FFF2-40B4-BE49-F238E27FC236}">
                <a16:creationId xmlns:a16="http://schemas.microsoft.com/office/drawing/2014/main" id="{3026718A-33FC-988B-BD02-F4483B2637D1}"/>
              </a:ext>
            </a:extLst>
          </p:cNvPr>
          <p:cNvGrpSpPr/>
          <p:nvPr/>
        </p:nvGrpSpPr>
        <p:grpSpPr>
          <a:xfrm>
            <a:off x="576627" y="4638382"/>
            <a:ext cx="2689875" cy="2109380"/>
            <a:chOff x="4092132" y="2238473"/>
            <a:chExt cx="4519218" cy="1403634"/>
          </a:xfrm>
          <a:solidFill>
            <a:srgbClr val="FFE1FF"/>
          </a:solidFill>
        </p:grpSpPr>
        <p:sp>
          <p:nvSpPr>
            <p:cNvPr id="7" name="Rectangle 6">
              <a:extLst>
                <a:ext uri="{FF2B5EF4-FFF2-40B4-BE49-F238E27FC236}">
                  <a16:creationId xmlns:a16="http://schemas.microsoft.com/office/drawing/2014/main" id="{9F420928-4DB0-156A-8C75-3408B768425B}"/>
                </a:ext>
              </a:extLst>
            </p:cNvPr>
            <p:cNvSpPr/>
            <p:nvPr/>
          </p:nvSpPr>
          <p:spPr>
            <a:xfrm>
              <a:off x="4092132" y="2238473"/>
              <a:ext cx="4118536" cy="593623"/>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8" name="TextBox 7">
              <a:extLst>
                <a:ext uri="{FF2B5EF4-FFF2-40B4-BE49-F238E27FC236}">
                  <a16:creationId xmlns:a16="http://schemas.microsoft.com/office/drawing/2014/main" id="{782CD04F-38C4-8C88-5BF4-42D50C9F6777}"/>
                </a:ext>
              </a:extLst>
            </p:cNvPr>
            <p:cNvSpPr txBox="1"/>
            <p:nvPr/>
          </p:nvSpPr>
          <p:spPr>
            <a:xfrm>
              <a:off x="4492814" y="2354101"/>
              <a:ext cx="4118536" cy="1288006"/>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lvl="0" algn="ctr" defTabSz="889000">
                <a:lnSpc>
                  <a:spcPct val="90000"/>
                </a:lnSpc>
                <a:spcBef>
                  <a:spcPct val="0"/>
                </a:spcBef>
              </a:pPr>
              <a:r>
                <a:rPr lang="en-US" sz="2000" b="1" dirty="0">
                  <a:solidFill>
                    <a:schemeClr val="tx1"/>
                  </a:solidFill>
                  <a:latin typeface="Alexandria"/>
                </a:rPr>
                <a:t>This approach </a:t>
              </a:r>
              <a:r>
                <a:rPr lang="en-US" sz="2000" dirty="0">
                  <a:solidFill>
                    <a:schemeClr val="tx1"/>
                  </a:solidFill>
                  <a:latin typeface="Alexandria"/>
                </a:rPr>
                <a:t>is based on </a:t>
              </a:r>
              <a:r>
                <a:rPr lang="en-US" sz="2000" b="1" dirty="0">
                  <a:solidFill>
                    <a:schemeClr val="tx1"/>
                  </a:solidFill>
                  <a:latin typeface="Alexandria"/>
                </a:rPr>
                <a:t>comparing the subject property with similar properties </a:t>
              </a:r>
              <a:r>
                <a:rPr lang="en-US" sz="2000" dirty="0">
                  <a:solidFill>
                    <a:schemeClr val="tx1"/>
                  </a:solidFill>
                  <a:latin typeface="Alexandria"/>
                </a:rPr>
                <a:t>that </a:t>
              </a:r>
              <a:r>
                <a:rPr lang="en-US" sz="2000" b="1" dirty="0">
                  <a:solidFill>
                    <a:schemeClr val="tx1"/>
                  </a:solidFill>
                  <a:latin typeface="Alexandria"/>
                </a:rPr>
                <a:t>have been sold in the market.</a:t>
              </a:r>
              <a:endParaRPr lang="en-US" sz="2400" b="1" kern="1200" dirty="0">
                <a:solidFill>
                  <a:schemeClr val="tx1"/>
                </a:solidFill>
                <a:latin typeface="Alexandria"/>
              </a:endParaRPr>
            </a:p>
          </p:txBody>
        </p:sp>
      </p:grpSp>
      <p:grpSp>
        <p:nvGrpSpPr>
          <p:cNvPr id="10" name="Group 9">
            <a:extLst>
              <a:ext uri="{FF2B5EF4-FFF2-40B4-BE49-F238E27FC236}">
                <a16:creationId xmlns:a16="http://schemas.microsoft.com/office/drawing/2014/main" id="{7C076E58-878D-B13E-B18E-154E3AEB36E5}"/>
              </a:ext>
            </a:extLst>
          </p:cNvPr>
          <p:cNvGrpSpPr/>
          <p:nvPr/>
        </p:nvGrpSpPr>
        <p:grpSpPr>
          <a:xfrm>
            <a:off x="4719215" y="4638382"/>
            <a:ext cx="2689875" cy="2109380"/>
            <a:chOff x="4092132" y="2238473"/>
            <a:chExt cx="4519218" cy="1403634"/>
          </a:xfrm>
          <a:solidFill>
            <a:srgbClr val="EBFFFF"/>
          </a:solidFill>
        </p:grpSpPr>
        <p:sp>
          <p:nvSpPr>
            <p:cNvPr id="17" name="Rectangle 16">
              <a:extLst>
                <a:ext uri="{FF2B5EF4-FFF2-40B4-BE49-F238E27FC236}">
                  <a16:creationId xmlns:a16="http://schemas.microsoft.com/office/drawing/2014/main" id="{B2ABBC24-BC54-455B-6CCC-1E294D1A7CDB}"/>
                </a:ext>
              </a:extLst>
            </p:cNvPr>
            <p:cNvSpPr/>
            <p:nvPr/>
          </p:nvSpPr>
          <p:spPr>
            <a:xfrm>
              <a:off x="4092132" y="2238473"/>
              <a:ext cx="4118536" cy="593623"/>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1" name="TextBox 20">
              <a:extLst>
                <a:ext uri="{FF2B5EF4-FFF2-40B4-BE49-F238E27FC236}">
                  <a16:creationId xmlns:a16="http://schemas.microsoft.com/office/drawing/2014/main" id="{ADC099C6-E12E-F0B5-EEAC-E0044AD0B763}"/>
                </a:ext>
              </a:extLst>
            </p:cNvPr>
            <p:cNvSpPr txBox="1"/>
            <p:nvPr/>
          </p:nvSpPr>
          <p:spPr>
            <a:xfrm>
              <a:off x="4492814" y="2354101"/>
              <a:ext cx="4118536" cy="1288006"/>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lvl="0" algn="ctr" defTabSz="889000">
                <a:lnSpc>
                  <a:spcPct val="90000"/>
                </a:lnSpc>
                <a:spcBef>
                  <a:spcPct val="0"/>
                </a:spcBef>
              </a:pPr>
              <a:r>
                <a:rPr lang="en-US" sz="2000" b="1" dirty="0">
                  <a:solidFill>
                    <a:schemeClr val="tx1"/>
                  </a:solidFill>
                  <a:latin typeface="Alexandria"/>
                </a:rPr>
                <a:t>This approach </a:t>
              </a:r>
              <a:r>
                <a:rPr lang="en-US" sz="2000" dirty="0">
                  <a:solidFill>
                    <a:schemeClr val="tx1"/>
                  </a:solidFill>
                  <a:latin typeface="Alexandria"/>
                </a:rPr>
                <a:t>converts </a:t>
              </a:r>
              <a:r>
                <a:rPr lang="en-US" sz="2000" b="1" dirty="0">
                  <a:solidFill>
                    <a:schemeClr val="tx1"/>
                  </a:solidFill>
                  <a:latin typeface="Alexandria"/>
                </a:rPr>
                <a:t>expected future cash flows </a:t>
              </a:r>
              <a:r>
                <a:rPr lang="en-US" sz="2000" dirty="0">
                  <a:solidFill>
                    <a:schemeClr val="tx1"/>
                  </a:solidFill>
                  <a:latin typeface="Alexandria"/>
                </a:rPr>
                <a:t>into a</a:t>
              </a:r>
              <a:r>
                <a:rPr lang="en-US" sz="2000" b="1" dirty="0">
                  <a:solidFill>
                    <a:schemeClr val="tx1"/>
                  </a:solidFill>
                  <a:latin typeface="Alexandria"/>
                </a:rPr>
                <a:t> present value </a:t>
              </a:r>
              <a:r>
                <a:rPr lang="en-US" sz="2000" dirty="0">
                  <a:solidFill>
                    <a:schemeClr val="tx1"/>
                  </a:solidFill>
                  <a:latin typeface="Alexandria"/>
                </a:rPr>
                <a:t>through</a:t>
              </a:r>
              <a:r>
                <a:rPr lang="en-US" sz="2000" b="1" dirty="0">
                  <a:solidFill>
                    <a:schemeClr val="tx1"/>
                  </a:solidFill>
                  <a:latin typeface="Alexandria"/>
                </a:rPr>
                <a:t> capitalization or discounting techniques.</a:t>
              </a:r>
              <a:endParaRPr lang="en-US" sz="2400" kern="1200" dirty="0">
                <a:solidFill>
                  <a:schemeClr val="tx1"/>
                </a:solidFill>
                <a:latin typeface="Alexandria"/>
              </a:endParaRPr>
            </a:p>
          </p:txBody>
        </p:sp>
      </p:grpSp>
      <p:grpSp>
        <p:nvGrpSpPr>
          <p:cNvPr id="23" name="Group 22">
            <a:extLst>
              <a:ext uri="{FF2B5EF4-FFF2-40B4-BE49-F238E27FC236}">
                <a16:creationId xmlns:a16="http://schemas.microsoft.com/office/drawing/2014/main" id="{A914DB0B-3E7E-8D3A-26BD-353710FB4326}"/>
              </a:ext>
            </a:extLst>
          </p:cNvPr>
          <p:cNvGrpSpPr/>
          <p:nvPr/>
        </p:nvGrpSpPr>
        <p:grpSpPr>
          <a:xfrm>
            <a:off x="9321694" y="4725265"/>
            <a:ext cx="2689875" cy="2109380"/>
            <a:chOff x="4092132" y="2238473"/>
            <a:chExt cx="4519218" cy="1403634"/>
          </a:xfrm>
          <a:solidFill>
            <a:srgbClr val="ADF9B6"/>
          </a:solidFill>
        </p:grpSpPr>
        <p:sp>
          <p:nvSpPr>
            <p:cNvPr id="24" name="Rectangle 23">
              <a:extLst>
                <a:ext uri="{FF2B5EF4-FFF2-40B4-BE49-F238E27FC236}">
                  <a16:creationId xmlns:a16="http://schemas.microsoft.com/office/drawing/2014/main" id="{B9A98C60-4123-F50A-B5A3-1E2B832F2709}"/>
                </a:ext>
              </a:extLst>
            </p:cNvPr>
            <p:cNvSpPr/>
            <p:nvPr/>
          </p:nvSpPr>
          <p:spPr>
            <a:xfrm>
              <a:off x="4092132" y="2238473"/>
              <a:ext cx="4118536" cy="593623"/>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5" name="TextBox 24">
              <a:extLst>
                <a:ext uri="{FF2B5EF4-FFF2-40B4-BE49-F238E27FC236}">
                  <a16:creationId xmlns:a16="http://schemas.microsoft.com/office/drawing/2014/main" id="{E49CC1ED-D120-C23C-BCEF-6D8BAC995587}"/>
                </a:ext>
              </a:extLst>
            </p:cNvPr>
            <p:cNvSpPr txBox="1"/>
            <p:nvPr/>
          </p:nvSpPr>
          <p:spPr>
            <a:xfrm>
              <a:off x="4492814" y="2354101"/>
              <a:ext cx="4118536" cy="1288006"/>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lvl="0" algn="ctr" defTabSz="889000">
                <a:lnSpc>
                  <a:spcPct val="90000"/>
                </a:lnSpc>
                <a:spcBef>
                  <a:spcPct val="0"/>
                </a:spcBef>
              </a:pPr>
              <a:r>
                <a:rPr lang="en-US" sz="2000" b="1" dirty="0">
                  <a:solidFill>
                    <a:schemeClr val="tx1"/>
                  </a:solidFill>
                  <a:latin typeface="Alexandria"/>
                </a:rPr>
                <a:t>This approach </a:t>
              </a:r>
              <a:r>
                <a:rPr lang="en-US" sz="2000" dirty="0">
                  <a:solidFill>
                    <a:schemeClr val="tx1"/>
                  </a:solidFill>
                  <a:latin typeface="Alexandria"/>
                </a:rPr>
                <a:t>is based </a:t>
              </a:r>
              <a:r>
                <a:rPr lang="en-US" sz="2000" b="1" dirty="0">
                  <a:solidFill>
                    <a:schemeClr val="tx1"/>
                  </a:solidFill>
                  <a:latin typeface="Alexandria"/>
                </a:rPr>
                <a:t>on estimating the cost of constructing a comparable asset, less depreciation.</a:t>
              </a:r>
            </a:p>
          </p:txBody>
        </p:sp>
      </p:grpSp>
    </p:spTree>
    <p:extLst>
      <p:ext uri="{BB962C8B-B14F-4D97-AF65-F5344CB8AC3E}">
        <p14:creationId xmlns:p14="http://schemas.microsoft.com/office/powerpoint/2010/main" val="1223105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ppt_x"/>
                                          </p:val>
                                        </p:tav>
                                        <p:tav tm="100000">
                                          <p:val>
                                            <p:strVal val="#ppt_x"/>
                                          </p:val>
                                        </p:tav>
                                      </p:tavLst>
                                    </p:anim>
                                    <p:anim calcmode="lin" valueType="num">
                                      <p:cBhvr additive="base">
                                        <p:cTn id="26"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4081087" y="524820"/>
            <a:ext cx="532684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Reconciliation of Valuation Results</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Definition and Concept</a:t>
            </a:r>
          </a:p>
        </p:txBody>
      </p:sp>
      <p:sp>
        <p:nvSpPr>
          <p:cNvPr id="14" name="Rectangle: Top Corners Rounded 13">
            <a:extLst>
              <a:ext uri="{FF2B5EF4-FFF2-40B4-BE49-F238E27FC236}">
                <a16:creationId xmlns:a16="http://schemas.microsoft.com/office/drawing/2014/main" id="{C95DBBCB-3178-3666-F5B3-84487DB7E78F}"/>
              </a:ext>
            </a:extLst>
          </p:cNvPr>
          <p:cNvSpPr/>
          <p:nvPr/>
        </p:nvSpPr>
        <p:spPr>
          <a:xfrm>
            <a:off x="359230" y="1520093"/>
            <a:ext cx="11652338" cy="1535132"/>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spcBef>
                <a:spcPts val="600"/>
              </a:spcBef>
              <a:spcAft>
                <a:spcPts val="600"/>
              </a:spcAft>
              <a:defRPr/>
            </a:pPr>
            <a:r>
              <a:rPr lang="en-US" sz="2000" b="1" dirty="0">
                <a:solidFill>
                  <a:srgbClr val="C00000"/>
                </a:solidFill>
                <a:latin typeface="Alexandria"/>
              </a:rPr>
              <a:t>Reconciliation</a:t>
            </a:r>
            <a:r>
              <a:rPr lang="en-US" sz="2000" b="1" dirty="0">
                <a:solidFill>
                  <a:prstClr val="black"/>
                </a:solidFill>
                <a:latin typeface="Alexandria"/>
              </a:rPr>
              <a:t> </a:t>
            </a:r>
            <a:r>
              <a:rPr lang="en-US" sz="2000" dirty="0">
                <a:solidFill>
                  <a:prstClr val="black"/>
                </a:solidFill>
                <a:latin typeface="Alexandria"/>
              </a:rPr>
              <a:t>is a </a:t>
            </a:r>
            <a:r>
              <a:rPr lang="en-US" sz="2000" b="1" dirty="0">
                <a:solidFill>
                  <a:prstClr val="black"/>
                </a:solidFill>
                <a:latin typeface="Alexandria"/>
              </a:rPr>
              <a:t>systematic process </a:t>
            </a:r>
            <a:r>
              <a:rPr lang="en-US" sz="2000" dirty="0">
                <a:solidFill>
                  <a:prstClr val="black"/>
                </a:solidFill>
                <a:latin typeface="Alexandria"/>
              </a:rPr>
              <a:t>by which </a:t>
            </a:r>
            <a:r>
              <a:rPr lang="en-US" sz="2000" b="1" dirty="0">
                <a:solidFill>
                  <a:srgbClr val="0070C0"/>
                </a:solidFill>
                <a:latin typeface="Alexandria"/>
              </a:rPr>
              <a:t>the valuer analyzes </a:t>
            </a:r>
            <a:r>
              <a:rPr lang="en-US" sz="2000" dirty="0">
                <a:solidFill>
                  <a:prstClr val="black"/>
                </a:solidFill>
                <a:latin typeface="Alexandria"/>
              </a:rPr>
              <a:t>the results obtained from applying multiple valuation approaches or methods, </a:t>
            </a:r>
            <a:r>
              <a:rPr lang="en-US" sz="2000" b="1" dirty="0">
                <a:solidFill>
                  <a:srgbClr val="0070C0"/>
                </a:solidFill>
                <a:latin typeface="Alexandria"/>
              </a:rPr>
              <a:t>investigates</a:t>
            </a:r>
            <a:r>
              <a:rPr lang="en-US" sz="2000" dirty="0">
                <a:solidFill>
                  <a:prstClr val="black"/>
                </a:solidFill>
                <a:latin typeface="Alexandria"/>
              </a:rPr>
              <a:t> the reasons for any discrepancies, and ultimately </a:t>
            </a:r>
            <a:r>
              <a:rPr lang="en-US" sz="2000" b="1" dirty="0">
                <a:solidFill>
                  <a:srgbClr val="0070C0"/>
                </a:solidFill>
                <a:latin typeface="Alexandria"/>
              </a:rPr>
              <a:t>arrives</a:t>
            </a:r>
            <a:r>
              <a:rPr lang="en-US" sz="2000" dirty="0">
                <a:solidFill>
                  <a:prstClr val="black"/>
                </a:solidFill>
                <a:latin typeface="Alexandria"/>
              </a:rPr>
              <a:t> at a </a:t>
            </a:r>
            <a:r>
              <a:rPr lang="en-US" sz="2000" b="1" dirty="0">
                <a:solidFill>
                  <a:srgbClr val="FF0066"/>
                </a:solidFill>
                <a:latin typeface="Alexandria"/>
              </a:rPr>
              <a:t>single, justified opinion of value</a:t>
            </a:r>
            <a:r>
              <a:rPr lang="en-US" sz="2000" dirty="0">
                <a:solidFill>
                  <a:prstClr val="black"/>
                </a:solidFill>
                <a:latin typeface="Alexandria"/>
              </a:rPr>
              <a:t>, based on </a:t>
            </a:r>
            <a:r>
              <a:rPr lang="en-US" sz="2000" b="1" dirty="0">
                <a:solidFill>
                  <a:prstClr val="black"/>
                </a:solidFill>
                <a:latin typeface="Alexandria"/>
              </a:rPr>
              <a:t>professional judgment and the reliability of the available data.</a:t>
            </a:r>
            <a:endParaRPr kumimoji="0" lang="en-US" sz="2000" b="1" i="0" u="none" strike="noStrike" kern="1200" cap="none" spc="0" normalizeH="0" baseline="0" noProof="0" dirty="0">
              <a:ln>
                <a:noFill/>
              </a:ln>
              <a:solidFill>
                <a:prstClr val="black"/>
              </a:solidFill>
              <a:effectLst/>
              <a:uLnTx/>
              <a:uFillTx/>
              <a:latin typeface="Alexandria"/>
            </a:endParaRPr>
          </a:p>
        </p:txBody>
      </p:sp>
      <p:sp>
        <p:nvSpPr>
          <p:cNvPr id="3" name="Flowchart: Predefined Process 2">
            <a:extLst>
              <a:ext uri="{FF2B5EF4-FFF2-40B4-BE49-F238E27FC236}">
                <a16:creationId xmlns:a16="http://schemas.microsoft.com/office/drawing/2014/main" id="{39CCAEC8-5E4C-4F56-8472-AAAFE7EC3BC5}"/>
              </a:ext>
            </a:extLst>
          </p:cNvPr>
          <p:cNvSpPr/>
          <p:nvPr/>
        </p:nvSpPr>
        <p:spPr>
          <a:xfrm>
            <a:off x="359230" y="6189912"/>
            <a:ext cx="11536837" cy="455308"/>
          </a:xfrm>
          <a:prstGeom prst="flowChartPredefinedProcess">
            <a:avLst/>
          </a:prstGeom>
          <a:solidFill>
            <a:srgbClr val="FFFFEB"/>
          </a:solidFill>
          <a:ln>
            <a:solidFill>
              <a:srgbClr val="FF339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buNone/>
            </a:pPr>
            <a:r>
              <a:rPr lang="en-US" sz="2000" b="1" dirty="0">
                <a:solidFill>
                  <a:schemeClr val="tx1"/>
                </a:solidFill>
                <a:latin typeface="Alexandria"/>
              </a:rPr>
              <a:t>Reconciliation ──► What is the most logical and reliable value? </a:t>
            </a:r>
          </a:p>
        </p:txBody>
      </p:sp>
      <p:sp>
        <p:nvSpPr>
          <p:cNvPr id="9" name="Arrow: Pentagon 8">
            <a:extLst>
              <a:ext uri="{FF2B5EF4-FFF2-40B4-BE49-F238E27FC236}">
                <a16:creationId xmlns:a16="http://schemas.microsoft.com/office/drawing/2014/main" id="{BF7EBA32-E09A-BA17-A00A-96214D563040}"/>
              </a:ext>
            </a:extLst>
          </p:cNvPr>
          <p:cNvSpPr/>
          <p:nvPr/>
        </p:nvSpPr>
        <p:spPr>
          <a:xfrm>
            <a:off x="2664178" y="4036378"/>
            <a:ext cx="9246693"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000" b="1" dirty="0">
                <a:solidFill>
                  <a:schemeClr val="tx1"/>
                </a:solidFill>
                <a:latin typeface="Alexandria"/>
              </a:rPr>
              <a:t>Comparative Approach ──► </a:t>
            </a:r>
            <a:r>
              <a:rPr lang="en-US" sz="2000" dirty="0">
                <a:solidFill>
                  <a:schemeClr val="tx1"/>
                </a:solidFill>
                <a:latin typeface="Alexandria"/>
              </a:rPr>
              <a:t>What did the market pay for similar properties? </a:t>
            </a:r>
            <a:endParaRPr lang="en-US" altLang="en-US" sz="2000" dirty="0">
              <a:solidFill>
                <a:schemeClr val="tx1"/>
              </a:solidFill>
              <a:latin typeface="Alexandria"/>
            </a:endParaRPr>
          </a:p>
        </p:txBody>
      </p:sp>
      <p:sp>
        <p:nvSpPr>
          <p:cNvPr id="11" name="Arrow: Pentagon 10">
            <a:extLst>
              <a:ext uri="{FF2B5EF4-FFF2-40B4-BE49-F238E27FC236}">
                <a16:creationId xmlns:a16="http://schemas.microsoft.com/office/drawing/2014/main" id="{13F10E45-ECF6-7262-A648-04B11E6B2E35}"/>
              </a:ext>
            </a:extLst>
          </p:cNvPr>
          <p:cNvSpPr/>
          <p:nvPr/>
        </p:nvSpPr>
        <p:spPr>
          <a:xfrm>
            <a:off x="2674513" y="4619136"/>
            <a:ext cx="9231889"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buNone/>
            </a:pPr>
            <a:r>
              <a:rPr lang="en-US" sz="2000" b="1" dirty="0">
                <a:solidFill>
                  <a:schemeClr val="tx1"/>
                </a:solidFill>
                <a:latin typeface="Alexandria"/>
              </a:rPr>
              <a:t>Income Approach ──► </a:t>
            </a:r>
            <a:r>
              <a:rPr lang="en-US" sz="2000" dirty="0">
                <a:solidFill>
                  <a:schemeClr val="tx1"/>
                </a:solidFill>
                <a:latin typeface="Alexandria"/>
              </a:rPr>
              <a:t>What is the present value of future cash flows? </a:t>
            </a:r>
          </a:p>
        </p:txBody>
      </p:sp>
      <p:sp>
        <p:nvSpPr>
          <p:cNvPr id="15" name="Arrow: Pentagon 14">
            <a:extLst>
              <a:ext uri="{FF2B5EF4-FFF2-40B4-BE49-F238E27FC236}">
                <a16:creationId xmlns:a16="http://schemas.microsoft.com/office/drawing/2014/main" id="{EF578585-C2F3-DB62-8219-E22D825D08AF}"/>
              </a:ext>
            </a:extLst>
          </p:cNvPr>
          <p:cNvSpPr/>
          <p:nvPr/>
        </p:nvSpPr>
        <p:spPr>
          <a:xfrm>
            <a:off x="2664178" y="5233645"/>
            <a:ext cx="9231889"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buNone/>
            </a:pPr>
            <a:r>
              <a:rPr lang="en-US" sz="2000" b="1" dirty="0">
                <a:solidFill>
                  <a:schemeClr val="tx1"/>
                </a:solidFill>
                <a:latin typeface="Alexandria"/>
              </a:rPr>
              <a:t>Cost Approach ──► </a:t>
            </a:r>
            <a:r>
              <a:rPr lang="en-US" sz="2000" dirty="0">
                <a:solidFill>
                  <a:schemeClr val="tx1"/>
                </a:solidFill>
                <a:latin typeface="Alexandria"/>
              </a:rPr>
              <a:t>How much would it cost to construct a similar replacement? </a:t>
            </a:r>
          </a:p>
        </p:txBody>
      </p:sp>
      <p:sp>
        <p:nvSpPr>
          <p:cNvPr id="17" name="Scroll: Horizontal 16">
            <a:extLst>
              <a:ext uri="{FF2B5EF4-FFF2-40B4-BE49-F238E27FC236}">
                <a16:creationId xmlns:a16="http://schemas.microsoft.com/office/drawing/2014/main" id="{82FE71E7-EA92-616D-3693-8503713C9098}"/>
              </a:ext>
            </a:extLst>
          </p:cNvPr>
          <p:cNvSpPr/>
          <p:nvPr/>
        </p:nvSpPr>
        <p:spPr>
          <a:xfrm>
            <a:off x="2502222" y="3265332"/>
            <a:ext cx="9509346" cy="630354"/>
          </a:xfrm>
          <a:prstGeom prst="horizontalScroll">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20000"/>
              </a:lnSpc>
              <a:spcBef>
                <a:spcPts val="600"/>
              </a:spcBef>
              <a:spcAft>
                <a:spcPts val="600"/>
              </a:spcAft>
              <a:defRPr/>
            </a:pPr>
            <a:r>
              <a:rPr lang="en-US" sz="2000" b="1" dirty="0">
                <a:solidFill>
                  <a:srgbClr val="0070C0"/>
                </a:solidFill>
                <a:latin typeface="Alexandria"/>
              </a:rPr>
              <a:t>Each approach views the property from a different perspective:</a:t>
            </a:r>
          </a:p>
        </p:txBody>
      </p:sp>
      <p:sp>
        <p:nvSpPr>
          <p:cNvPr id="18" name="Speech Bubble: Oval 17">
            <a:extLst>
              <a:ext uri="{FF2B5EF4-FFF2-40B4-BE49-F238E27FC236}">
                <a16:creationId xmlns:a16="http://schemas.microsoft.com/office/drawing/2014/main" id="{B0459262-A76A-FBEF-7D9D-BFD275DBC031}"/>
              </a:ext>
            </a:extLst>
          </p:cNvPr>
          <p:cNvSpPr/>
          <p:nvPr/>
        </p:nvSpPr>
        <p:spPr>
          <a:xfrm>
            <a:off x="180430" y="3272261"/>
            <a:ext cx="2445749" cy="2458592"/>
          </a:xfrm>
          <a:prstGeom prst="wedgeEllipseCallout">
            <a:avLst/>
          </a:prstGeom>
          <a:solidFill>
            <a:srgbClr val="F2FBFC"/>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buNone/>
            </a:pPr>
            <a:r>
              <a:rPr lang="en-US" sz="2000" b="1" dirty="0">
                <a:solidFill>
                  <a:schemeClr val="tx1"/>
                </a:solidFill>
                <a:latin typeface="Alexandria"/>
              </a:rPr>
              <a:t>Why Reconciliation is Necessary?</a:t>
            </a:r>
          </a:p>
        </p:txBody>
      </p:sp>
    </p:spTree>
    <p:extLst>
      <p:ext uri="{BB962C8B-B14F-4D97-AF65-F5344CB8AC3E}">
        <p14:creationId xmlns:p14="http://schemas.microsoft.com/office/powerpoint/2010/main" val="3925669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0-#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ppt_x"/>
                                          </p:val>
                                        </p:tav>
                                        <p:tav tm="100000">
                                          <p:val>
                                            <p:strVal val="#ppt_x"/>
                                          </p:val>
                                        </p:tav>
                                      </p:tavLst>
                                    </p:anim>
                                    <p:anim calcmode="lin" valueType="num">
                                      <p:cBhvr additive="base">
                                        <p:cTn id="3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additive="base">
                                        <p:cTn id="43" dur="500" fill="hold"/>
                                        <p:tgtEl>
                                          <p:spTgt spid="3"/>
                                        </p:tgtEl>
                                        <p:attrNameLst>
                                          <p:attrName>ppt_x</p:attrName>
                                        </p:attrNameLst>
                                      </p:cBhvr>
                                      <p:tavLst>
                                        <p:tav tm="0">
                                          <p:val>
                                            <p:strVal val="0-#ppt_w/2"/>
                                          </p:val>
                                        </p:tav>
                                        <p:tav tm="100000">
                                          <p:val>
                                            <p:strVal val="#ppt_x"/>
                                          </p:val>
                                        </p:tav>
                                      </p:tavLst>
                                    </p:anim>
                                    <p:anim calcmode="lin" valueType="num">
                                      <p:cBhvr additive="base">
                                        <p:cTn id="44"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9" grpId="0" animBg="1"/>
      <p:bldP spid="11" grpId="0" animBg="1"/>
      <p:bldP spid="15" grpId="0" animBg="1"/>
      <p:bldP spid="17" grpId="0" animBg="1"/>
      <p:bldP spid="1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59E9F4-E339-A27E-006F-5F730BF8CC3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9846FE5-ABFD-839E-6EA1-C11E8D949385}"/>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2FDA83F-93A4-EA1B-C77A-8D6DDEDC5E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Scroll: Horizontal 13">
            <a:extLst>
              <a:ext uri="{FF2B5EF4-FFF2-40B4-BE49-F238E27FC236}">
                <a16:creationId xmlns:a16="http://schemas.microsoft.com/office/drawing/2014/main" id="{FB633722-D458-9217-A8F5-37BCEB7EC184}"/>
              </a:ext>
            </a:extLst>
          </p:cNvPr>
          <p:cNvSpPr/>
          <p:nvPr/>
        </p:nvSpPr>
        <p:spPr>
          <a:xfrm>
            <a:off x="409427" y="1363124"/>
            <a:ext cx="10912888" cy="1595598"/>
          </a:xfrm>
          <a:prstGeom prst="horizontalScroll">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spcBef>
                <a:spcPts val="600"/>
              </a:spcBef>
              <a:spcAft>
                <a:spcPts val="600"/>
              </a:spcAft>
              <a:defRPr/>
            </a:pPr>
            <a:r>
              <a:rPr lang="en-US" sz="2000" b="1" dirty="0">
                <a:solidFill>
                  <a:prstClr val="black"/>
                </a:solidFill>
                <a:latin typeface="Alexandria"/>
              </a:rPr>
              <a:t>Valuers</a:t>
            </a:r>
            <a:r>
              <a:rPr lang="en-US" sz="2000" dirty="0">
                <a:solidFill>
                  <a:prstClr val="black"/>
                </a:solidFill>
                <a:latin typeface="Alexandria"/>
              </a:rPr>
              <a:t> are not required to </a:t>
            </a:r>
            <a:r>
              <a:rPr lang="en-US" sz="2000" b="1" dirty="0">
                <a:solidFill>
                  <a:prstClr val="black"/>
                </a:solidFill>
                <a:latin typeface="Alexandria"/>
              </a:rPr>
              <a:t>use more than one valuation method</a:t>
            </a:r>
            <a:r>
              <a:rPr lang="en-US" sz="2000" dirty="0">
                <a:solidFill>
                  <a:prstClr val="black"/>
                </a:solidFill>
                <a:latin typeface="Alexandria"/>
              </a:rPr>
              <a:t>. However, they </a:t>
            </a:r>
            <a:r>
              <a:rPr lang="en-US" sz="2000" b="1" dirty="0">
                <a:solidFill>
                  <a:prstClr val="black"/>
                </a:solidFill>
                <a:latin typeface="Alexandria"/>
              </a:rPr>
              <a:t>should consider using multiple approaches </a:t>
            </a:r>
            <a:r>
              <a:rPr lang="en-US" sz="2000" dirty="0">
                <a:solidFill>
                  <a:prstClr val="black"/>
                </a:solidFill>
                <a:latin typeface="Alexandria"/>
              </a:rPr>
              <a:t>when </a:t>
            </a:r>
            <a:r>
              <a:rPr lang="en-US" sz="2000" dirty="0">
                <a:solidFill>
                  <a:srgbClr val="0070C0"/>
                </a:solidFill>
                <a:latin typeface="Alexandria"/>
              </a:rPr>
              <a:t>observable or reliable inputs are insufficient for a single method to produce a credible result.</a:t>
            </a:r>
            <a:endParaRPr kumimoji="0" lang="en-US" sz="2000" i="0" u="none" strike="noStrike" kern="1200" cap="none" spc="0" normalizeH="0" baseline="0" noProof="0" dirty="0">
              <a:ln>
                <a:noFill/>
              </a:ln>
              <a:solidFill>
                <a:srgbClr val="0070C0"/>
              </a:solidFill>
              <a:effectLst/>
              <a:uLnTx/>
              <a:uFillTx/>
              <a:latin typeface="Alexandria"/>
            </a:endParaRPr>
          </a:p>
        </p:txBody>
      </p:sp>
      <p:sp>
        <p:nvSpPr>
          <p:cNvPr id="8" name="Rectangle: Top Corners Rounded 7">
            <a:extLst>
              <a:ext uri="{FF2B5EF4-FFF2-40B4-BE49-F238E27FC236}">
                <a16:creationId xmlns:a16="http://schemas.microsoft.com/office/drawing/2014/main" id="{A3040E9D-E0D2-75C8-3A0C-467C95E208F6}"/>
              </a:ext>
            </a:extLst>
          </p:cNvPr>
          <p:cNvSpPr/>
          <p:nvPr/>
        </p:nvSpPr>
        <p:spPr>
          <a:xfrm>
            <a:off x="1227033" y="2958722"/>
            <a:ext cx="9795966" cy="630354"/>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20000"/>
              </a:lnSpc>
              <a:spcBef>
                <a:spcPts val="600"/>
              </a:spcBef>
              <a:spcAft>
                <a:spcPts val="600"/>
              </a:spcAft>
              <a:defRPr/>
            </a:pPr>
            <a:r>
              <a:rPr lang="en-US" sz="2000" b="1" dirty="0">
                <a:solidFill>
                  <a:prstClr val="black"/>
                </a:solidFill>
                <a:latin typeface="Alexandria"/>
              </a:rPr>
              <a:t>When multiple approaches are applied, the valuer should:</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3" name="TextBox 2">
            <a:extLst>
              <a:ext uri="{FF2B5EF4-FFF2-40B4-BE49-F238E27FC236}">
                <a16:creationId xmlns:a16="http://schemas.microsoft.com/office/drawing/2014/main" id="{6BF82146-CD10-5E80-E542-D1883AFD92D6}"/>
              </a:ext>
            </a:extLst>
          </p:cNvPr>
          <p:cNvSpPr txBox="1"/>
          <p:nvPr/>
        </p:nvSpPr>
        <p:spPr>
          <a:xfrm>
            <a:off x="4081087" y="524820"/>
            <a:ext cx="532684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Reconciliation of Valuation Results</a:t>
            </a:r>
          </a:p>
        </p:txBody>
      </p:sp>
      <p:sp>
        <p:nvSpPr>
          <p:cNvPr id="7" name="TextBox 6">
            <a:extLst>
              <a:ext uri="{FF2B5EF4-FFF2-40B4-BE49-F238E27FC236}">
                <a16:creationId xmlns:a16="http://schemas.microsoft.com/office/drawing/2014/main" id="{BEF4CC4A-8C9C-E27C-AF24-E02B34794B5E}"/>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Definition and Concept</a:t>
            </a:r>
          </a:p>
        </p:txBody>
      </p:sp>
      <p:sp>
        <p:nvSpPr>
          <p:cNvPr id="11" name="Arrow: Pentagon 10">
            <a:extLst>
              <a:ext uri="{FF2B5EF4-FFF2-40B4-BE49-F238E27FC236}">
                <a16:creationId xmlns:a16="http://schemas.microsoft.com/office/drawing/2014/main" id="{88C8B240-E82B-5F79-41E0-F5690EEED898}"/>
              </a:ext>
            </a:extLst>
          </p:cNvPr>
          <p:cNvSpPr/>
          <p:nvPr/>
        </p:nvSpPr>
        <p:spPr>
          <a:xfrm>
            <a:off x="1535842" y="5273998"/>
            <a:ext cx="9231889"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buNone/>
            </a:pPr>
            <a:r>
              <a:rPr lang="en-US" sz="2000" dirty="0">
                <a:solidFill>
                  <a:schemeClr val="tx1"/>
                </a:solidFill>
                <a:latin typeface="Alexandria"/>
              </a:rPr>
              <a:t>Reconcile them</a:t>
            </a:r>
          </a:p>
        </p:txBody>
      </p:sp>
      <p:sp>
        <p:nvSpPr>
          <p:cNvPr id="12" name="Arrow: Pentagon 11">
            <a:extLst>
              <a:ext uri="{FF2B5EF4-FFF2-40B4-BE49-F238E27FC236}">
                <a16:creationId xmlns:a16="http://schemas.microsoft.com/office/drawing/2014/main" id="{B339F989-504F-88FE-3C67-0D13EA58689E}"/>
              </a:ext>
            </a:extLst>
          </p:cNvPr>
          <p:cNvSpPr/>
          <p:nvPr/>
        </p:nvSpPr>
        <p:spPr>
          <a:xfrm>
            <a:off x="1535842" y="6192746"/>
            <a:ext cx="9231889"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buNone/>
            </a:pPr>
            <a:r>
              <a:rPr lang="en-US" sz="2000" dirty="0">
                <a:solidFill>
                  <a:schemeClr val="tx1"/>
                </a:solidFill>
                <a:latin typeface="Alexandria"/>
              </a:rPr>
              <a:t>Document the analysis and reconciliation process in the valuation report</a:t>
            </a:r>
          </a:p>
        </p:txBody>
      </p:sp>
      <p:sp>
        <p:nvSpPr>
          <p:cNvPr id="15" name="Arrow: Pentagon 14">
            <a:extLst>
              <a:ext uri="{FF2B5EF4-FFF2-40B4-BE49-F238E27FC236}">
                <a16:creationId xmlns:a16="http://schemas.microsoft.com/office/drawing/2014/main" id="{CA6DE780-C155-C0D2-8408-C6A7400A3FBD}"/>
              </a:ext>
            </a:extLst>
          </p:cNvPr>
          <p:cNvSpPr/>
          <p:nvPr/>
        </p:nvSpPr>
        <p:spPr>
          <a:xfrm>
            <a:off x="1535842" y="4046884"/>
            <a:ext cx="4330029"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tx1"/>
                </a:solidFill>
                <a:latin typeface="Alexandria"/>
              </a:rPr>
              <a:t>Analyze the different values obtained</a:t>
            </a:r>
            <a:endParaRPr lang="en-US" altLang="en-US" sz="2000" dirty="0">
              <a:solidFill>
                <a:schemeClr val="tx1"/>
              </a:solidFill>
              <a:latin typeface="Alexandria"/>
            </a:endParaRPr>
          </a:p>
        </p:txBody>
      </p:sp>
      <p:sp>
        <p:nvSpPr>
          <p:cNvPr id="16" name="Rectangle: Top Corners Rounded 15">
            <a:extLst>
              <a:ext uri="{FF2B5EF4-FFF2-40B4-BE49-F238E27FC236}">
                <a16:creationId xmlns:a16="http://schemas.microsoft.com/office/drawing/2014/main" id="{AA925B54-B560-60C5-88E6-E4B0AC1A69F1}"/>
              </a:ext>
            </a:extLst>
          </p:cNvPr>
          <p:cNvSpPr/>
          <p:nvPr/>
        </p:nvSpPr>
        <p:spPr>
          <a:xfrm>
            <a:off x="5865870" y="3752116"/>
            <a:ext cx="4987659" cy="1177832"/>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spcBef>
                <a:spcPts val="600"/>
              </a:spcBef>
              <a:spcAft>
                <a:spcPts val="600"/>
              </a:spcAft>
              <a:buFont typeface="Wingdings" panose="05000000000000000000" pitchFamily="2" charset="2"/>
              <a:buChar char="Ø"/>
              <a:defRPr/>
            </a:pPr>
            <a:r>
              <a:rPr lang="en-US" sz="2000" dirty="0">
                <a:solidFill>
                  <a:prstClr val="black"/>
                </a:solidFill>
                <a:latin typeface="Alexandria"/>
              </a:rPr>
              <a:t>Results should be compared and their consistency examined.</a:t>
            </a:r>
          </a:p>
          <a:p>
            <a:pPr marL="342900" lvl="0" indent="-342900">
              <a:spcBef>
                <a:spcPts val="600"/>
              </a:spcBef>
              <a:spcAft>
                <a:spcPts val="600"/>
              </a:spcAft>
              <a:buFont typeface="Wingdings" panose="05000000000000000000" pitchFamily="2" charset="2"/>
              <a:buChar char="Ø"/>
              <a:defRPr/>
            </a:pPr>
            <a:r>
              <a:rPr lang="en-US" sz="2000" dirty="0">
                <a:solidFill>
                  <a:prstClr val="black"/>
                </a:solidFill>
                <a:latin typeface="Alexandria"/>
              </a:rPr>
              <a:t>Causes of differences should be analyzed.</a:t>
            </a:r>
            <a:endParaRPr kumimoji="0" lang="en-US" sz="2000" b="1" i="0" u="none" strike="noStrike" kern="1200" cap="none" spc="0" normalizeH="0" baseline="0" noProof="0" dirty="0">
              <a:ln>
                <a:noFill/>
              </a:ln>
              <a:solidFill>
                <a:prstClr val="black"/>
              </a:solidFill>
              <a:effectLst/>
              <a:uLnTx/>
              <a:uFillTx/>
              <a:latin typeface="Alexandria"/>
              <a:ea typeface="+mn-ea"/>
              <a:cs typeface="+mn-cs"/>
            </a:endParaRPr>
          </a:p>
        </p:txBody>
      </p:sp>
    </p:spTree>
    <p:extLst>
      <p:ext uri="{BB962C8B-B14F-4D97-AF65-F5344CB8AC3E}">
        <p14:creationId xmlns:p14="http://schemas.microsoft.com/office/powerpoint/2010/main" val="3665961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8" grpId="0" animBg="1"/>
      <p:bldP spid="11" grpId="0" animBg="1"/>
      <p:bldP spid="12" grpId="0" animBg="1"/>
      <p:bldP spid="15" grpId="0" animBg="1"/>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FE4CB-0F13-B17F-A981-7875AF4BF03E}"/>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975C537F-C28E-8955-C18F-FC149866856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03041B4-C862-53E7-01AF-CB9DD62E79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CDAA79E-6784-E2C5-B9AA-9AE9B911F622}"/>
              </a:ext>
            </a:extLst>
          </p:cNvPr>
          <p:cNvSpPr txBox="1"/>
          <p:nvPr/>
        </p:nvSpPr>
        <p:spPr>
          <a:xfrm>
            <a:off x="4081087" y="524820"/>
            <a:ext cx="532684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Reconciliation of Valuation Results</a:t>
            </a:r>
          </a:p>
        </p:txBody>
      </p:sp>
      <p:sp>
        <p:nvSpPr>
          <p:cNvPr id="7" name="TextBox 6">
            <a:extLst>
              <a:ext uri="{FF2B5EF4-FFF2-40B4-BE49-F238E27FC236}">
                <a16:creationId xmlns:a16="http://schemas.microsoft.com/office/drawing/2014/main" id="{7C6052DC-9652-3DB2-F75F-D01D4F981667}"/>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Principles of Proper Reconciliation</a:t>
            </a:r>
          </a:p>
        </p:txBody>
      </p:sp>
      <p:sp>
        <p:nvSpPr>
          <p:cNvPr id="4" name="Rectangle: Top Corners Rounded 3">
            <a:extLst>
              <a:ext uri="{FF2B5EF4-FFF2-40B4-BE49-F238E27FC236}">
                <a16:creationId xmlns:a16="http://schemas.microsoft.com/office/drawing/2014/main" id="{D23EF111-31E7-D17A-F8CF-220510DBA6F7}"/>
              </a:ext>
            </a:extLst>
          </p:cNvPr>
          <p:cNvSpPr/>
          <p:nvPr/>
        </p:nvSpPr>
        <p:spPr>
          <a:xfrm>
            <a:off x="4572379" y="2404519"/>
            <a:ext cx="6839539" cy="1293243"/>
          </a:xfrm>
          <a:prstGeom prst="round2SameRect">
            <a:avLst/>
          </a:prstGeom>
          <a:solidFill>
            <a:schemeClr val="bg1"/>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spcBef>
                <a:spcPts val="600"/>
              </a:spcBef>
              <a:spcAft>
                <a:spcPts val="600"/>
              </a:spcAft>
              <a:buFont typeface="Wingdings" panose="05000000000000000000" pitchFamily="2" charset="2"/>
              <a:buChar char="Ø"/>
              <a:defRPr/>
            </a:pPr>
            <a:endParaRPr lang="en-US" sz="2000" b="1" dirty="0">
              <a:solidFill>
                <a:prstClr val="black"/>
              </a:solidFill>
              <a:latin typeface="Alexandria"/>
            </a:endParaRPr>
          </a:p>
          <a:p>
            <a:pPr marL="342900" lvl="0" indent="-342900">
              <a:spcBef>
                <a:spcPts val="600"/>
              </a:spcBef>
              <a:spcAft>
                <a:spcPts val="600"/>
              </a:spcAft>
              <a:buFont typeface="Wingdings" panose="05000000000000000000" pitchFamily="2" charset="2"/>
              <a:buChar char="Ø"/>
              <a:defRPr/>
            </a:pPr>
            <a:r>
              <a:rPr lang="en-US" sz="2000" b="1" dirty="0">
                <a:solidFill>
                  <a:prstClr val="black"/>
                </a:solidFill>
                <a:latin typeface="Alexandria"/>
              </a:rPr>
              <a:t>Value (A) + Value (B) + Value (C)÷3</a:t>
            </a:r>
          </a:p>
          <a:p>
            <a:pPr marL="342900" lvl="0" indent="-342900">
              <a:spcBef>
                <a:spcPts val="600"/>
              </a:spcBef>
              <a:spcAft>
                <a:spcPts val="600"/>
              </a:spcAft>
              <a:buFont typeface="Wingdings" panose="05000000000000000000" pitchFamily="2" charset="2"/>
              <a:buChar char="Ø"/>
              <a:defRPr/>
            </a:pPr>
            <a:r>
              <a:rPr lang="en-US" sz="2000" dirty="0">
                <a:solidFill>
                  <a:prstClr val="black"/>
                </a:solidFill>
                <a:latin typeface="Alexandria"/>
              </a:rPr>
              <a:t>(This is merely an arithmetic mean, not a professional reconciliation)</a:t>
            </a:r>
            <a:br>
              <a:rPr lang="en-US" sz="2000" dirty="0"/>
            </a:br>
            <a:endParaRPr kumimoji="0" lang="en-US" sz="2000" i="0" u="none" strike="noStrike" kern="1200" cap="none" spc="0" normalizeH="0" baseline="0" noProof="0" dirty="0">
              <a:ln>
                <a:noFill/>
              </a:ln>
              <a:solidFill>
                <a:prstClr val="black"/>
              </a:solidFill>
              <a:effectLst/>
              <a:uLnTx/>
              <a:uFillTx/>
              <a:latin typeface="Alexandria"/>
            </a:endParaRPr>
          </a:p>
        </p:txBody>
      </p:sp>
      <p:sp>
        <p:nvSpPr>
          <p:cNvPr id="10" name="Flowchart: Predefined Process 9">
            <a:extLst>
              <a:ext uri="{FF2B5EF4-FFF2-40B4-BE49-F238E27FC236}">
                <a16:creationId xmlns:a16="http://schemas.microsoft.com/office/drawing/2014/main" id="{C91A4D44-294A-6355-423F-04BAC80F6621}"/>
              </a:ext>
            </a:extLst>
          </p:cNvPr>
          <p:cNvSpPr/>
          <p:nvPr/>
        </p:nvSpPr>
        <p:spPr>
          <a:xfrm>
            <a:off x="3274268" y="1584010"/>
            <a:ext cx="5776741" cy="455308"/>
          </a:xfrm>
          <a:prstGeom prst="flowChartPredefinedProcess">
            <a:avLst/>
          </a:prstGeom>
          <a:solidFill>
            <a:srgbClr val="FFFFEB"/>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buNone/>
            </a:pPr>
            <a:r>
              <a:rPr lang="en-US" sz="2000" b="1">
                <a:solidFill>
                  <a:schemeClr val="tx1"/>
                </a:solidFill>
                <a:latin typeface="Alexandria"/>
              </a:rPr>
              <a:t>Reconciliation ≠ simple averaging</a:t>
            </a:r>
            <a:endParaRPr lang="en-US" sz="2000" b="1" dirty="0">
              <a:solidFill>
                <a:schemeClr val="tx1"/>
              </a:solidFill>
              <a:latin typeface="Alexandria"/>
            </a:endParaRPr>
          </a:p>
        </p:txBody>
      </p:sp>
      <p:sp>
        <p:nvSpPr>
          <p:cNvPr id="13" name="TextBox 12">
            <a:extLst>
              <a:ext uri="{FF2B5EF4-FFF2-40B4-BE49-F238E27FC236}">
                <a16:creationId xmlns:a16="http://schemas.microsoft.com/office/drawing/2014/main" id="{A448F9B2-3B62-933E-E683-91765B60E49D}"/>
              </a:ext>
            </a:extLst>
          </p:cNvPr>
          <p:cNvSpPr txBox="1"/>
          <p:nvPr/>
        </p:nvSpPr>
        <p:spPr>
          <a:xfrm>
            <a:off x="289257" y="2785304"/>
            <a:ext cx="4105541" cy="531674"/>
          </a:xfrm>
          <a:prstGeom prst="horizontalScroll">
            <a:avLst/>
          </a:prstGeom>
          <a:solidFill>
            <a:srgbClr val="FFFFE7"/>
          </a:solidFill>
          <a:ln>
            <a:solidFill>
              <a:srgbClr val="002060"/>
            </a:solidFill>
          </a:ln>
        </p:spPr>
        <p:txBody>
          <a:bodyPr wrap="square">
            <a:spAutoFit/>
          </a:bodyPr>
          <a:lstStyle>
            <a:defPPr>
              <a:defRPr lang="en-US"/>
            </a:defPPr>
            <a:lvl1pPr algn="ctr">
              <a:defRPr sz="2000" b="1">
                <a:solidFill>
                  <a:srgbClr val="C00000"/>
                </a:solidFill>
                <a:latin typeface="Alexandria"/>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lang="en-US" dirty="0"/>
              <a:t>❌ Incorrect reconciliation:</a:t>
            </a:r>
          </a:p>
        </p:txBody>
      </p:sp>
      <p:sp>
        <p:nvSpPr>
          <p:cNvPr id="17" name="Rectangle: Top Corners Rounded 16">
            <a:extLst>
              <a:ext uri="{FF2B5EF4-FFF2-40B4-BE49-F238E27FC236}">
                <a16:creationId xmlns:a16="http://schemas.microsoft.com/office/drawing/2014/main" id="{0ABDD43A-67CA-38F0-5E9D-F48F3FBDDE29}"/>
              </a:ext>
            </a:extLst>
          </p:cNvPr>
          <p:cNvSpPr/>
          <p:nvPr/>
        </p:nvSpPr>
        <p:spPr>
          <a:xfrm>
            <a:off x="4572378" y="4308783"/>
            <a:ext cx="6839539" cy="1497125"/>
          </a:xfrm>
          <a:prstGeom prst="round2SameRect">
            <a:avLst/>
          </a:prstGeom>
          <a:solidFill>
            <a:schemeClr val="bg1"/>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spcBef>
                <a:spcPts val="600"/>
              </a:spcBef>
              <a:spcAft>
                <a:spcPts val="600"/>
              </a:spcAft>
              <a:buFont typeface="Wingdings" panose="05000000000000000000" pitchFamily="2" charset="2"/>
              <a:buChar char="Ø"/>
              <a:defRPr/>
            </a:pPr>
            <a:r>
              <a:rPr lang="en-US" sz="2000" b="1" dirty="0">
                <a:solidFill>
                  <a:srgbClr val="FF0066"/>
                </a:solidFill>
                <a:latin typeface="Alexandria"/>
              </a:rPr>
              <a:t>Reconciliation = </a:t>
            </a:r>
            <a:r>
              <a:rPr lang="en-US" sz="2000" b="1" dirty="0">
                <a:solidFill>
                  <a:prstClr val="black"/>
                </a:solidFill>
                <a:latin typeface="Alexandria"/>
              </a:rPr>
              <a:t>Analysis + Weighting + Professional Judgment + Justification </a:t>
            </a:r>
          </a:p>
          <a:p>
            <a:pPr marL="342900" lvl="0" indent="-342900">
              <a:spcBef>
                <a:spcPts val="600"/>
              </a:spcBef>
              <a:spcAft>
                <a:spcPts val="600"/>
              </a:spcAft>
              <a:buFont typeface="Wingdings" panose="05000000000000000000" pitchFamily="2" charset="2"/>
              <a:buChar char="Ø"/>
              <a:defRPr/>
            </a:pPr>
            <a:r>
              <a:rPr lang="en-US" sz="2000" b="1" dirty="0">
                <a:solidFill>
                  <a:srgbClr val="FF0066"/>
                </a:solidFill>
                <a:latin typeface="Alexandria"/>
              </a:rPr>
              <a:t>Final Weighted Value=  </a:t>
            </a:r>
            <a:r>
              <a:rPr lang="en-US" sz="2000" b="1" dirty="0">
                <a:solidFill>
                  <a:prstClr val="black"/>
                </a:solidFill>
                <a:latin typeface="Alexandria"/>
              </a:rPr>
              <a:t>[Value (A)×Weight (A)]+[Value (B)×Weight (B)]+[Value (C)×Weight (C)]</a:t>
            </a:r>
            <a:endParaRPr kumimoji="0" lang="en-US" sz="2000" i="0" u="none" strike="noStrike" kern="1200" cap="none" spc="0" normalizeH="0" baseline="0" noProof="0" dirty="0">
              <a:ln>
                <a:noFill/>
              </a:ln>
              <a:solidFill>
                <a:prstClr val="black"/>
              </a:solidFill>
              <a:effectLst/>
              <a:uLnTx/>
              <a:uFillTx/>
              <a:latin typeface="Alexandria"/>
            </a:endParaRPr>
          </a:p>
        </p:txBody>
      </p:sp>
      <p:sp>
        <p:nvSpPr>
          <p:cNvPr id="18" name="TextBox 17">
            <a:extLst>
              <a:ext uri="{FF2B5EF4-FFF2-40B4-BE49-F238E27FC236}">
                <a16:creationId xmlns:a16="http://schemas.microsoft.com/office/drawing/2014/main" id="{9785B0DE-236A-428F-31B9-1064BD1AEC09}"/>
              </a:ext>
            </a:extLst>
          </p:cNvPr>
          <p:cNvSpPr txBox="1"/>
          <p:nvPr/>
        </p:nvSpPr>
        <p:spPr>
          <a:xfrm>
            <a:off x="340918" y="4738213"/>
            <a:ext cx="4105541" cy="531674"/>
          </a:xfrm>
          <a:prstGeom prst="horizontalScroll">
            <a:avLst/>
          </a:prstGeom>
          <a:solidFill>
            <a:srgbClr val="FFFFE7"/>
          </a:solidFill>
          <a:ln>
            <a:solidFill>
              <a:srgbClr val="002060"/>
            </a:solidFill>
          </a:ln>
        </p:spPr>
        <p:txBody>
          <a:bodyPr wrap="square">
            <a:spAutoFit/>
          </a:bodyPr>
          <a:lstStyle>
            <a:defPPr>
              <a:defRPr lang="en-US"/>
            </a:defPPr>
            <a:lvl1pPr algn="ctr">
              <a:defRPr sz="2000" b="1">
                <a:solidFill>
                  <a:srgbClr val="C00000"/>
                </a:solidFill>
                <a:latin typeface="Alexandria"/>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lang="en-US" dirty="0"/>
              <a:t>✅ Correct reconciliation:</a:t>
            </a:r>
          </a:p>
        </p:txBody>
      </p:sp>
    </p:spTree>
    <p:extLst>
      <p:ext uri="{BB962C8B-B14F-4D97-AF65-F5344CB8AC3E}">
        <p14:creationId xmlns:p14="http://schemas.microsoft.com/office/powerpoint/2010/main" val="470397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ppt_x"/>
                                          </p:val>
                                        </p:tav>
                                        <p:tav tm="100000">
                                          <p:val>
                                            <p:strVal val="#ppt_x"/>
                                          </p:val>
                                        </p:tav>
                                      </p:tavLst>
                                    </p:anim>
                                    <p:anim calcmode="lin" valueType="num">
                                      <p:cBhvr additive="base">
                                        <p:cTn id="2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ppt_x"/>
                                          </p:val>
                                        </p:tav>
                                        <p:tav tm="100000">
                                          <p:val>
                                            <p:strVal val="#ppt_x"/>
                                          </p:val>
                                        </p:tav>
                                      </p:tavLst>
                                    </p:anim>
                                    <p:anim calcmode="lin" valueType="num">
                                      <p:cBhvr additive="base">
                                        <p:cTn id="3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P spid="13" grpId="0" animBg="1"/>
      <p:bldP spid="17" grpId="0" animBg="1"/>
      <p:bldP spid="1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070EC9-9FE6-7B69-6678-4AED75A6818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AE8DB8B-E320-4C43-B169-7D6B1EDEB2D1}"/>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D0FC851-5FE5-F5CA-0AA1-3C79A9336E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09B9732-6D16-E827-A4B7-7ABAED225066}"/>
              </a:ext>
            </a:extLst>
          </p:cNvPr>
          <p:cNvSpPr txBox="1"/>
          <p:nvPr/>
        </p:nvSpPr>
        <p:spPr>
          <a:xfrm>
            <a:off x="4081087" y="524820"/>
            <a:ext cx="532684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Reconciliation of Valuation Results</a:t>
            </a:r>
          </a:p>
        </p:txBody>
      </p:sp>
      <p:sp>
        <p:nvSpPr>
          <p:cNvPr id="7" name="TextBox 6">
            <a:extLst>
              <a:ext uri="{FF2B5EF4-FFF2-40B4-BE49-F238E27FC236}">
                <a16:creationId xmlns:a16="http://schemas.microsoft.com/office/drawing/2014/main" id="{0DABBE29-F49C-ECBA-B90F-4001D0C9CEC6}"/>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Steps for Reconciliation</a:t>
            </a:r>
          </a:p>
        </p:txBody>
      </p:sp>
      <p:graphicFrame>
        <p:nvGraphicFramePr>
          <p:cNvPr id="2" name="Diagram 1">
            <a:extLst>
              <a:ext uri="{FF2B5EF4-FFF2-40B4-BE49-F238E27FC236}">
                <a16:creationId xmlns:a16="http://schemas.microsoft.com/office/drawing/2014/main" id="{C9D6DCE3-CCE5-276C-A012-6554EF120CA1}"/>
              </a:ext>
            </a:extLst>
          </p:cNvPr>
          <p:cNvGraphicFramePr/>
          <p:nvPr>
            <p:extLst>
              <p:ext uri="{D42A27DB-BD31-4B8C-83A1-F6EECF244321}">
                <p14:modId xmlns:p14="http://schemas.microsoft.com/office/powerpoint/2010/main" val="2040276393"/>
              </p:ext>
            </p:extLst>
          </p:nvPr>
        </p:nvGraphicFramePr>
        <p:xfrm>
          <a:off x="90215" y="1691696"/>
          <a:ext cx="12011569" cy="275718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857650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EB1B7B-913C-C71C-B030-8370FB3F35E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53F340D-D2A6-6687-9131-21CE7AFF7B8F}"/>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F84994D-50E8-E4E4-A8CC-AB19FF43AC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5FE13C6-48C7-171E-CC34-34F440C7B91D}"/>
              </a:ext>
            </a:extLst>
          </p:cNvPr>
          <p:cNvSpPr txBox="1"/>
          <p:nvPr/>
        </p:nvSpPr>
        <p:spPr>
          <a:xfrm>
            <a:off x="4081087" y="524820"/>
            <a:ext cx="532684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Reconciliation of Valuation Results</a:t>
            </a:r>
          </a:p>
        </p:txBody>
      </p:sp>
      <p:sp>
        <p:nvSpPr>
          <p:cNvPr id="12" name="TextBox 11">
            <a:extLst>
              <a:ext uri="{FF2B5EF4-FFF2-40B4-BE49-F238E27FC236}">
                <a16:creationId xmlns:a16="http://schemas.microsoft.com/office/drawing/2014/main" id="{D376B317-A23C-5FD7-F7C4-FCC79775D903}"/>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Steps for Reconciliation</a:t>
            </a:r>
          </a:p>
        </p:txBody>
      </p:sp>
      <p:grpSp>
        <p:nvGrpSpPr>
          <p:cNvPr id="13" name="Group 12">
            <a:extLst>
              <a:ext uri="{FF2B5EF4-FFF2-40B4-BE49-F238E27FC236}">
                <a16:creationId xmlns:a16="http://schemas.microsoft.com/office/drawing/2014/main" id="{FAFB2742-FDA9-9059-AAD7-5438044489EE}"/>
              </a:ext>
            </a:extLst>
          </p:cNvPr>
          <p:cNvGrpSpPr/>
          <p:nvPr/>
        </p:nvGrpSpPr>
        <p:grpSpPr>
          <a:xfrm>
            <a:off x="3798216" y="1504136"/>
            <a:ext cx="5432478" cy="499306"/>
            <a:chOff x="0" y="1908633"/>
            <a:chExt cx="5432478" cy="848553"/>
          </a:xfrm>
        </p:grpSpPr>
        <p:sp>
          <p:nvSpPr>
            <p:cNvPr id="14" name="Rectangle 13">
              <a:extLst>
                <a:ext uri="{FF2B5EF4-FFF2-40B4-BE49-F238E27FC236}">
                  <a16:creationId xmlns:a16="http://schemas.microsoft.com/office/drawing/2014/main" id="{6EEA6C26-7F14-E2CE-BD6A-1E0A0919D720}"/>
                </a:ext>
              </a:extLst>
            </p:cNvPr>
            <p:cNvSpPr/>
            <p:nvPr/>
          </p:nvSpPr>
          <p:spPr>
            <a:xfrm>
              <a:off x="0" y="1908633"/>
              <a:ext cx="5432478" cy="848553"/>
            </a:xfrm>
            <a:prstGeom prst="rect">
              <a:avLst/>
            </a:prstGeom>
            <a:solidFill>
              <a:srgbClr val="66FFFF"/>
            </a:solidFill>
            <a:ln>
              <a:solidFill>
                <a:srgbClr val="00B0F0"/>
              </a:solidFill>
            </a:ln>
          </p:spPr>
          <p:style>
            <a:lnRef idx="2">
              <a:scrgbClr r="0" g="0" b="0"/>
            </a:lnRef>
            <a:fillRef idx="1">
              <a:scrgbClr r="0" g="0" b="0"/>
            </a:fillRef>
            <a:effectRef idx="0">
              <a:schemeClr val="accent6">
                <a:hueOff val="0"/>
                <a:satOff val="0"/>
                <a:lumOff val="0"/>
                <a:alphaOff val="0"/>
              </a:schemeClr>
            </a:effectRef>
            <a:fontRef idx="minor">
              <a:schemeClr val="lt1"/>
            </a:fontRef>
          </p:style>
        </p:sp>
        <p:sp>
          <p:nvSpPr>
            <p:cNvPr id="15" name="TextBox 14">
              <a:extLst>
                <a:ext uri="{FF2B5EF4-FFF2-40B4-BE49-F238E27FC236}">
                  <a16:creationId xmlns:a16="http://schemas.microsoft.com/office/drawing/2014/main" id="{5E18D840-8608-4372-9DA4-FF9993BA8386}"/>
                </a:ext>
              </a:extLst>
            </p:cNvPr>
            <p:cNvSpPr txBox="1"/>
            <p:nvPr/>
          </p:nvSpPr>
          <p:spPr>
            <a:xfrm>
              <a:off x="0" y="1908633"/>
              <a:ext cx="5432478" cy="84855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ts val="0"/>
                </a:spcAft>
                <a:buNone/>
              </a:pPr>
              <a:r>
                <a:rPr lang="en-US" sz="2200" b="1" kern="1200" dirty="0">
                  <a:solidFill>
                    <a:schemeClr val="tx1"/>
                  </a:solidFill>
                  <a:latin typeface="Alexandria"/>
                </a:rPr>
                <a:t>Stage 1: Preliminary Analysis</a:t>
              </a:r>
            </a:p>
          </p:txBody>
        </p:sp>
      </p:grpSp>
      <p:graphicFrame>
        <p:nvGraphicFramePr>
          <p:cNvPr id="16" name="Table 15">
            <a:extLst>
              <a:ext uri="{FF2B5EF4-FFF2-40B4-BE49-F238E27FC236}">
                <a16:creationId xmlns:a16="http://schemas.microsoft.com/office/drawing/2014/main" id="{98DA50DD-BA90-31BE-207C-BF85C417741A}"/>
              </a:ext>
            </a:extLst>
          </p:cNvPr>
          <p:cNvGraphicFramePr>
            <a:graphicFrameLocks noGrp="1"/>
          </p:cNvGraphicFramePr>
          <p:nvPr>
            <p:extLst>
              <p:ext uri="{D42A27DB-BD31-4B8C-83A1-F6EECF244321}">
                <p14:modId xmlns:p14="http://schemas.microsoft.com/office/powerpoint/2010/main" val="948157573"/>
              </p:ext>
            </p:extLst>
          </p:nvPr>
        </p:nvGraphicFramePr>
        <p:xfrm>
          <a:off x="232475" y="2263758"/>
          <a:ext cx="11646405" cy="3517020"/>
        </p:xfrm>
        <a:graphic>
          <a:graphicData uri="http://schemas.openxmlformats.org/drawingml/2006/table">
            <a:tbl>
              <a:tblPr>
                <a:tableStyleId>{69CF1AB2-1976-4502-BF36-3FF5EA218861}</a:tableStyleId>
              </a:tblPr>
              <a:tblGrid>
                <a:gridCol w="2851688">
                  <a:extLst>
                    <a:ext uri="{9D8B030D-6E8A-4147-A177-3AD203B41FA5}">
                      <a16:colId xmlns:a16="http://schemas.microsoft.com/office/drawing/2014/main" val="3908523190"/>
                    </a:ext>
                  </a:extLst>
                </a:gridCol>
                <a:gridCol w="4479010">
                  <a:extLst>
                    <a:ext uri="{9D8B030D-6E8A-4147-A177-3AD203B41FA5}">
                      <a16:colId xmlns:a16="http://schemas.microsoft.com/office/drawing/2014/main" val="2517447482"/>
                    </a:ext>
                  </a:extLst>
                </a:gridCol>
                <a:gridCol w="4315707">
                  <a:extLst>
                    <a:ext uri="{9D8B030D-6E8A-4147-A177-3AD203B41FA5}">
                      <a16:colId xmlns:a16="http://schemas.microsoft.com/office/drawing/2014/main" val="2319774955"/>
                    </a:ext>
                  </a:extLst>
                </a:gridCol>
              </a:tblGrid>
              <a:tr h="490504">
                <a:tc>
                  <a:txBody>
                    <a:bodyPr/>
                    <a:lstStyle/>
                    <a:p>
                      <a:pPr algn="ctr">
                        <a:buNone/>
                      </a:pPr>
                      <a:r>
                        <a:rPr lang="en-US" sz="2000" b="1" dirty="0">
                          <a:latin typeface="Alexandria"/>
                        </a:rPr>
                        <a:t>Step</a:t>
                      </a:r>
                    </a:p>
                  </a:txBody>
                  <a:tcPr anchor="ctr">
                    <a:solidFill>
                      <a:srgbClr val="DEF8FE"/>
                    </a:solidFill>
                  </a:tcPr>
                </a:tc>
                <a:tc>
                  <a:txBody>
                    <a:bodyPr/>
                    <a:lstStyle/>
                    <a:p>
                      <a:pPr algn="ctr">
                        <a:buNone/>
                      </a:pPr>
                      <a:r>
                        <a:rPr lang="en-US" sz="2000" b="1" dirty="0">
                          <a:latin typeface="Alexandria"/>
                        </a:rPr>
                        <a:t>Action</a:t>
                      </a:r>
                    </a:p>
                  </a:txBody>
                  <a:tcPr anchor="ctr">
                    <a:solidFill>
                      <a:srgbClr val="DEF8FE"/>
                    </a:solidFill>
                  </a:tcPr>
                </a:tc>
                <a:tc>
                  <a:txBody>
                    <a:bodyPr/>
                    <a:lstStyle/>
                    <a:p>
                      <a:pPr algn="ctr">
                        <a:buNone/>
                      </a:pPr>
                      <a:r>
                        <a:rPr lang="en-US" sz="2000" b="1" dirty="0">
                          <a:latin typeface="Alexandria"/>
                        </a:rPr>
                        <a:t>Key Questions</a:t>
                      </a:r>
                    </a:p>
                  </a:txBody>
                  <a:tcPr anchor="ctr">
                    <a:solidFill>
                      <a:srgbClr val="DEF8FE"/>
                    </a:solidFill>
                  </a:tcPr>
                </a:tc>
                <a:extLst>
                  <a:ext uri="{0D108BD9-81ED-4DB2-BD59-A6C34878D82A}">
                    <a16:rowId xmlns:a16="http://schemas.microsoft.com/office/drawing/2014/main" val="2003666202"/>
                  </a:ext>
                </a:extLst>
              </a:tr>
              <a:tr h="655365">
                <a:tc>
                  <a:txBody>
                    <a:bodyPr/>
                    <a:lstStyle/>
                    <a:p>
                      <a:pPr marL="0" indent="0" algn="ctr">
                        <a:buFont typeface="+mj-lt"/>
                        <a:buNone/>
                      </a:pPr>
                      <a:r>
                        <a:rPr lang="en-US" sz="2000" b="1" dirty="0">
                          <a:latin typeface="Alexandria"/>
                        </a:rPr>
                        <a:t>Review Results</a:t>
                      </a:r>
                    </a:p>
                  </a:txBody>
                  <a:tcPr anchor="ctr">
                    <a:solidFill>
                      <a:srgbClr val="DEF8FE"/>
                    </a:solidFill>
                  </a:tcPr>
                </a:tc>
                <a:tc>
                  <a:txBody>
                    <a:bodyPr/>
                    <a:lstStyle/>
                    <a:p>
                      <a:pPr algn="ctr">
                        <a:buNone/>
                      </a:pPr>
                      <a:r>
                        <a:rPr lang="en-US" sz="2000" dirty="0">
                          <a:latin typeface="Alexandria"/>
                        </a:rPr>
                        <a:t>Examine values from each approach</a:t>
                      </a:r>
                    </a:p>
                  </a:txBody>
                  <a:tcPr anchor="ctr">
                    <a:solidFill>
                      <a:schemeClr val="bg1"/>
                    </a:solidFill>
                  </a:tcPr>
                </a:tc>
                <a:tc>
                  <a:txBody>
                    <a:bodyPr/>
                    <a:lstStyle/>
                    <a:p>
                      <a:pPr algn="ctr">
                        <a:buNone/>
                      </a:pPr>
                      <a:r>
                        <a:rPr lang="en-US" sz="2000">
                          <a:latin typeface="Alexandria"/>
                        </a:rPr>
                        <a:t>Are the results reasonable?</a:t>
                      </a:r>
                    </a:p>
                  </a:txBody>
                  <a:tcPr anchor="ctr">
                    <a:solidFill>
                      <a:schemeClr val="bg1"/>
                    </a:solidFill>
                  </a:tcPr>
                </a:tc>
                <a:extLst>
                  <a:ext uri="{0D108BD9-81ED-4DB2-BD59-A6C34878D82A}">
                    <a16:rowId xmlns:a16="http://schemas.microsoft.com/office/drawing/2014/main" val="3131379758"/>
                  </a:ext>
                </a:extLst>
              </a:tr>
              <a:tr h="867815">
                <a:tc>
                  <a:txBody>
                    <a:bodyPr/>
                    <a:lstStyle/>
                    <a:p>
                      <a:pPr marL="0" indent="0" algn="ctr">
                        <a:buFont typeface="+mj-lt"/>
                        <a:buNone/>
                      </a:pPr>
                      <a:r>
                        <a:rPr lang="en-US" sz="2000" b="1" dirty="0">
                          <a:latin typeface="Alexandria"/>
                        </a:rPr>
                        <a:t>Calculate Variance</a:t>
                      </a:r>
                    </a:p>
                  </a:txBody>
                  <a:tcPr anchor="ctr">
                    <a:solidFill>
                      <a:srgbClr val="DEF8FE"/>
                    </a:solidFill>
                  </a:tcPr>
                </a:tc>
                <a:tc>
                  <a:txBody>
                    <a:bodyPr/>
                    <a:lstStyle/>
                    <a:p>
                      <a:pPr algn="ctr">
                        <a:buNone/>
                      </a:pPr>
                      <a:r>
                        <a:rPr lang="en-US" sz="2000" dirty="0">
                          <a:latin typeface="Alexandria"/>
                        </a:rPr>
                        <a:t>Identify differences</a:t>
                      </a:r>
                    </a:p>
                  </a:txBody>
                  <a:tcPr anchor="ctr">
                    <a:solidFill>
                      <a:schemeClr val="bg1"/>
                    </a:solidFill>
                  </a:tcPr>
                </a:tc>
                <a:tc>
                  <a:txBody>
                    <a:bodyPr/>
                    <a:lstStyle/>
                    <a:p>
                      <a:pPr algn="ctr">
                        <a:buNone/>
                      </a:pPr>
                      <a:r>
                        <a:rPr lang="en-US" sz="2000">
                          <a:latin typeface="Alexandria"/>
                        </a:rPr>
                        <a:t>What is the magnitude of the variance?</a:t>
                      </a:r>
                    </a:p>
                  </a:txBody>
                  <a:tcPr anchor="ctr">
                    <a:solidFill>
                      <a:schemeClr val="bg1"/>
                    </a:solidFill>
                  </a:tcPr>
                </a:tc>
                <a:extLst>
                  <a:ext uri="{0D108BD9-81ED-4DB2-BD59-A6C34878D82A}">
                    <a16:rowId xmlns:a16="http://schemas.microsoft.com/office/drawing/2014/main" val="560611280"/>
                  </a:ext>
                </a:extLst>
              </a:tr>
              <a:tr h="635521">
                <a:tc>
                  <a:txBody>
                    <a:bodyPr/>
                    <a:lstStyle/>
                    <a:p>
                      <a:pPr marL="0" indent="0" algn="ctr">
                        <a:buFont typeface="+mj-lt"/>
                        <a:buNone/>
                      </a:pPr>
                      <a:r>
                        <a:rPr lang="en-US" sz="2000" b="1" dirty="0">
                          <a:latin typeface="Alexandria"/>
                        </a:rPr>
                        <a:t>Analyze Causes</a:t>
                      </a:r>
                    </a:p>
                  </a:txBody>
                  <a:tcPr anchor="ctr">
                    <a:solidFill>
                      <a:srgbClr val="DEF8FE"/>
                    </a:solidFill>
                  </a:tcPr>
                </a:tc>
                <a:tc>
                  <a:txBody>
                    <a:bodyPr/>
                    <a:lstStyle/>
                    <a:p>
                      <a:pPr algn="ctr">
                        <a:buNone/>
                      </a:pPr>
                      <a:r>
                        <a:rPr lang="en-US" sz="2000" dirty="0">
                          <a:latin typeface="Alexandria"/>
                        </a:rPr>
                        <a:t>Understand reasons for divergence</a:t>
                      </a:r>
                    </a:p>
                  </a:txBody>
                  <a:tcPr anchor="ctr">
                    <a:solidFill>
                      <a:schemeClr val="bg1"/>
                    </a:solidFill>
                  </a:tcPr>
                </a:tc>
                <a:tc>
                  <a:txBody>
                    <a:bodyPr/>
                    <a:lstStyle/>
                    <a:p>
                      <a:pPr algn="ctr">
                        <a:buNone/>
                      </a:pPr>
                      <a:r>
                        <a:rPr lang="en-US" sz="2000" dirty="0">
                          <a:latin typeface="Alexandria"/>
                        </a:rPr>
                        <a:t>Why do the results differ?</a:t>
                      </a:r>
                    </a:p>
                  </a:txBody>
                  <a:tcPr anchor="ctr">
                    <a:solidFill>
                      <a:schemeClr val="bg1"/>
                    </a:solidFill>
                  </a:tcPr>
                </a:tc>
                <a:extLst>
                  <a:ext uri="{0D108BD9-81ED-4DB2-BD59-A6C34878D82A}">
                    <a16:rowId xmlns:a16="http://schemas.microsoft.com/office/drawing/2014/main" val="352971618"/>
                  </a:ext>
                </a:extLst>
              </a:tr>
              <a:tr h="867815">
                <a:tc>
                  <a:txBody>
                    <a:bodyPr/>
                    <a:lstStyle/>
                    <a:p>
                      <a:pPr marL="0" indent="0" algn="ctr">
                        <a:buFont typeface="+mj-lt"/>
                        <a:buNone/>
                      </a:pPr>
                      <a:r>
                        <a:rPr lang="en-US" sz="2000" b="1" dirty="0">
                          <a:latin typeface="Alexandria"/>
                        </a:rPr>
                        <a:t>Assess Reliability</a:t>
                      </a:r>
                    </a:p>
                  </a:txBody>
                  <a:tcPr anchor="ctr">
                    <a:solidFill>
                      <a:srgbClr val="DEF8FE"/>
                    </a:solidFill>
                  </a:tcPr>
                </a:tc>
                <a:tc>
                  <a:txBody>
                    <a:bodyPr/>
                    <a:lstStyle/>
                    <a:p>
                      <a:pPr algn="ctr">
                        <a:buNone/>
                      </a:pPr>
                      <a:r>
                        <a:rPr lang="en-US" sz="2000">
                          <a:latin typeface="Alexandria"/>
                        </a:rPr>
                        <a:t>Evaluate the quality of each approach</a:t>
                      </a:r>
                    </a:p>
                  </a:txBody>
                  <a:tcPr anchor="ctr">
                    <a:solidFill>
                      <a:schemeClr val="bg1"/>
                    </a:solidFill>
                  </a:tcPr>
                </a:tc>
                <a:tc>
                  <a:txBody>
                    <a:bodyPr/>
                    <a:lstStyle/>
                    <a:p>
                      <a:pPr algn="ctr">
                        <a:buNone/>
                      </a:pPr>
                      <a:r>
                        <a:rPr lang="en-US" sz="2000" dirty="0">
                          <a:latin typeface="Alexandria"/>
                        </a:rPr>
                        <a:t>Which approach is more reliable?</a:t>
                      </a:r>
                    </a:p>
                  </a:txBody>
                  <a:tcPr anchor="ctr">
                    <a:solidFill>
                      <a:schemeClr val="bg1"/>
                    </a:solidFill>
                  </a:tcPr>
                </a:tc>
                <a:extLst>
                  <a:ext uri="{0D108BD9-81ED-4DB2-BD59-A6C34878D82A}">
                    <a16:rowId xmlns:a16="http://schemas.microsoft.com/office/drawing/2014/main" val="4206887438"/>
                  </a:ext>
                </a:extLst>
              </a:tr>
            </a:tbl>
          </a:graphicData>
        </a:graphic>
      </p:graphicFrame>
    </p:spTree>
    <p:extLst>
      <p:ext uri="{BB962C8B-B14F-4D97-AF65-F5344CB8AC3E}">
        <p14:creationId xmlns:p14="http://schemas.microsoft.com/office/powerpoint/2010/main" val="1594216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49AA78-DFA6-94EC-D738-4AA0B41A5FD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82B390E-3FAD-5323-C5A9-5C6DD06BF18E}"/>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86A9CA6-1B3F-D4D2-3595-DA26095EA5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4AFBF863-0311-3842-B157-2E12930E582E}"/>
              </a:ext>
            </a:extLst>
          </p:cNvPr>
          <p:cNvSpPr txBox="1"/>
          <p:nvPr/>
        </p:nvSpPr>
        <p:spPr>
          <a:xfrm>
            <a:off x="4081087" y="524820"/>
            <a:ext cx="532684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Reconciliation of Valuation Results</a:t>
            </a:r>
          </a:p>
        </p:txBody>
      </p:sp>
      <p:sp>
        <p:nvSpPr>
          <p:cNvPr id="12" name="TextBox 11">
            <a:extLst>
              <a:ext uri="{FF2B5EF4-FFF2-40B4-BE49-F238E27FC236}">
                <a16:creationId xmlns:a16="http://schemas.microsoft.com/office/drawing/2014/main" id="{896858C4-F1BA-90BE-9819-53E702E283F1}"/>
              </a:ext>
            </a:extLst>
          </p:cNvPr>
          <p:cNvSpPr txBox="1"/>
          <p:nvPr/>
        </p:nvSpPr>
        <p:spPr>
          <a:xfrm>
            <a:off x="359230" y="102160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Steps for Reconciliation</a:t>
            </a:r>
          </a:p>
        </p:txBody>
      </p:sp>
      <p:grpSp>
        <p:nvGrpSpPr>
          <p:cNvPr id="2" name="Group 1">
            <a:extLst>
              <a:ext uri="{FF2B5EF4-FFF2-40B4-BE49-F238E27FC236}">
                <a16:creationId xmlns:a16="http://schemas.microsoft.com/office/drawing/2014/main" id="{51DCE32B-7E0F-58B4-8EF9-1622630AECF8}"/>
              </a:ext>
            </a:extLst>
          </p:cNvPr>
          <p:cNvGrpSpPr/>
          <p:nvPr/>
        </p:nvGrpSpPr>
        <p:grpSpPr>
          <a:xfrm>
            <a:off x="3820470" y="1092305"/>
            <a:ext cx="5432477" cy="547140"/>
            <a:chOff x="6561581" y="1906053"/>
            <a:chExt cx="5432478" cy="851133"/>
          </a:xfrm>
        </p:grpSpPr>
        <p:sp>
          <p:nvSpPr>
            <p:cNvPr id="3" name="Rectangle 2">
              <a:extLst>
                <a:ext uri="{FF2B5EF4-FFF2-40B4-BE49-F238E27FC236}">
                  <a16:creationId xmlns:a16="http://schemas.microsoft.com/office/drawing/2014/main" id="{52E7DD24-68C2-9C0A-265C-F485BD4BC137}"/>
                </a:ext>
              </a:extLst>
            </p:cNvPr>
            <p:cNvSpPr/>
            <p:nvPr/>
          </p:nvSpPr>
          <p:spPr>
            <a:xfrm>
              <a:off x="6561581" y="1906053"/>
              <a:ext cx="5432478" cy="851133"/>
            </a:xfrm>
            <a:prstGeom prst="rect">
              <a:avLst/>
            </a:prstGeom>
            <a:solidFill>
              <a:srgbClr val="92D050"/>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4" name="TextBox 3">
              <a:extLst>
                <a:ext uri="{FF2B5EF4-FFF2-40B4-BE49-F238E27FC236}">
                  <a16:creationId xmlns:a16="http://schemas.microsoft.com/office/drawing/2014/main" id="{917D288E-D6C7-3A45-D6F4-A55BD8A06FF9}"/>
                </a:ext>
              </a:extLst>
            </p:cNvPr>
            <p:cNvSpPr txBox="1"/>
            <p:nvPr/>
          </p:nvSpPr>
          <p:spPr>
            <a:xfrm>
              <a:off x="6561581" y="1906053"/>
              <a:ext cx="5432478" cy="8511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b="1" i="0" kern="1200" dirty="0">
                  <a:solidFill>
                    <a:schemeClr val="tx1"/>
                  </a:solidFill>
                </a:rPr>
                <a:t>Stage 2: Determining Weights</a:t>
              </a:r>
              <a:endParaRPr lang="en-US" sz="2200" b="1" kern="1200" dirty="0">
                <a:solidFill>
                  <a:schemeClr val="tx1"/>
                </a:solidFill>
                <a:latin typeface="Alexandria"/>
              </a:endParaRPr>
            </a:p>
          </p:txBody>
        </p:sp>
      </p:grpSp>
      <p:graphicFrame>
        <p:nvGraphicFramePr>
          <p:cNvPr id="10" name="Table 9">
            <a:extLst>
              <a:ext uri="{FF2B5EF4-FFF2-40B4-BE49-F238E27FC236}">
                <a16:creationId xmlns:a16="http://schemas.microsoft.com/office/drawing/2014/main" id="{7693F844-F0DF-E594-9402-7B297F30D3B4}"/>
              </a:ext>
            </a:extLst>
          </p:cNvPr>
          <p:cNvGraphicFramePr>
            <a:graphicFrameLocks noGrp="1"/>
          </p:cNvGraphicFramePr>
          <p:nvPr>
            <p:extLst>
              <p:ext uri="{D42A27DB-BD31-4B8C-83A1-F6EECF244321}">
                <p14:modId xmlns:p14="http://schemas.microsoft.com/office/powerpoint/2010/main" val="1871292683"/>
              </p:ext>
            </p:extLst>
          </p:nvPr>
        </p:nvGraphicFramePr>
        <p:xfrm>
          <a:off x="180622" y="2113070"/>
          <a:ext cx="11830756" cy="4665405"/>
        </p:xfrm>
        <a:graphic>
          <a:graphicData uri="http://schemas.openxmlformats.org/drawingml/2006/table">
            <a:tbl>
              <a:tblPr>
                <a:tableStyleId>{16D9F66E-5EB9-4882-86FB-DCBF35E3C3E4}</a:tableStyleId>
              </a:tblPr>
              <a:tblGrid>
                <a:gridCol w="2851336">
                  <a:extLst>
                    <a:ext uri="{9D8B030D-6E8A-4147-A177-3AD203B41FA5}">
                      <a16:colId xmlns:a16="http://schemas.microsoft.com/office/drawing/2014/main" val="3460756415"/>
                    </a:ext>
                  </a:extLst>
                </a:gridCol>
                <a:gridCol w="3064042">
                  <a:extLst>
                    <a:ext uri="{9D8B030D-6E8A-4147-A177-3AD203B41FA5}">
                      <a16:colId xmlns:a16="http://schemas.microsoft.com/office/drawing/2014/main" val="2670064710"/>
                    </a:ext>
                  </a:extLst>
                </a:gridCol>
                <a:gridCol w="2957689">
                  <a:extLst>
                    <a:ext uri="{9D8B030D-6E8A-4147-A177-3AD203B41FA5}">
                      <a16:colId xmlns:a16="http://schemas.microsoft.com/office/drawing/2014/main" val="2109339867"/>
                    </a:ext>
                  </a:extLst>
                </a:gridCol>
                <a:gridCol w="2957689">
                  <a:extLst>
                    <a:ext uri="{9D8B030D-6E8A-4147-A177-3AD203B41FA5}">
                      <a16:colId xmlns:a16="http://schemas.microsoft.com/office/drawing/2014/main" val="2913073572"/>
                    </a:ext>
                  </a:extLst>
                </a:gridCol>
              </a:tblGrid>
              <a:tr h="386799">
                <a:tc>
                  <a:txBody>
                    <a:bodyPr/>
                    <a:lstStyle/>
                    <a:p>
                      <a:pPr algn="ctr">
                        <a:buNone/>
                      </a:pPr>
                      <a:r>
                        <a:rPr lang="en-US" sz="2000" b="1" dirty="0">
                          <a:latin typeface="Alexandria"/>
                        </a:rPr>
                        <a:t>Criterion</a:t>
                      </a:r>
                    </a:p>
                  </a:txBody>
                  <a:tcPr marL="56511" marR="56511" marT="28255" marB="28255" anchor="ctr">
                    <a:solidFill>
                      <a:srgbClr val="CCFFCC"/>
                    </a:solidFill>
                  </a:tcPr>
                </a:tc>
                <a:tc>
                  <a:txBody>
                    <a:bodyPr/>
                    <a:lstStyle/>
                    <a:p>
                      <a:pPr algn="ctr">
                        <a:buNone/>
                      </a:pPr>
                      <a:r>
                        <a:rPr lang="en-US" sz="2000" b="1" dirty="0">
                          <a:latin typeface="Alexandria"/>
                        </a:rPr>
                        <a:t>Increases Weight</a:t>
                      </a:r>
                    </a:p>
                  </a:txBody>
                  <a:tcPr marL="56511" marR="56511" marT="28255" marB="28255" anchor="ctr">
                    <a:solidFill>
                      <a:srgbClr val="CCFFCC"/>
                    </a:solidFill>
                  </a:tcPr>
                </a:tc>
                <a:tc>
                  <a:txBody>
                    <a:bodyPr/>
                    <a:lstStyle/>
                    <a:p>
                      <a:pPr algn="ctr">
                        <a:buNone/>
                      </a:pPr>
                      <a:r>
                        <a:rPr lang="en-US" sz="2000" b="1" dirty="0">
                          <a:latin typeface="Alexandria"/>
                        </a:rPr>
                        <a:t>Decreases Weight</a:t>
                      </a:r>
                    </a:p>
                  </a:txBody>
                  <a:tcPr marL="56511" marR="56511" marT="28255" marB="28255" anchor="ctr">
                    <a:solidFill>
                      <a:srgbClr val="CCFFCC"/>
                    </a:solidFill>
                  </a:tcPr>
                </a:tc>
                <a:tc>
                  <a:txBody>
                    <a:bodyPr/>
                    <a:lstStyle/>
                    <a:p>
                      <a:pPr algn="ctr">
                        <a:buNone/>
                      </a:pPr>
                      <a:r>
                        <a:rPr lang="en-US" sz="2000" b="1" dirty="0">
                          <a:latin typeface="Alexandria"/>
                        </a:rPr>
                        <a:t>Practical Example</a:t>
                      </a:r>
                    </a:p>
                  </a:txBody>
                  <a:tcPr marL="56511" marR="56511" marT="28255" marB="28255" anchor="ctr">
                    <a:solidFill>
                      <a:srgbClr val="CCFFCC"/>
                    </a:solidFill>
                  </a:tcPr>
                </a:tc>
                <a:extLst>
                  <a:ext uri="{0D108BD9-81ED-4DB2-BD59-A6C34878D82A}">
                    <a16:rowId xmlns:a16="http://schemas.microsoft.com/office/drawing/2014/main" val="1611034317"/>
                  </a:ext>
                </a:extLst>
              </a:tr>
              <a:tr h="713101">
                <a:tc>
                  <a:txBody>
                    <a:bodyPr/>
                    <a:lstStyle/>
                    <a:p>
                      <a:pPr algn="ctr">
                        <a:buNone/>
                      </a:pPr>
                      <a:r>
                        <a:rPr lang="en-US" sz="2000" b="1" dirty="0">
                          <a:latin typeface="Alexandria"/>
                        </a:rPr>
                        <a:t>Data Quality &amp; Quantity</a:t>
                      </a:r>
                    </a:p>
                  </a:txBody>
                  <a:tcPr marL="56511" marR="56511" marT="28255" marB="28255" anchor="ctr">
                    <a:solidFill>
                      <a:srgbClr val="CCFFCC"/>
                    </a:solidFill>
                  </a:tcPr>
                </a:tc>
                <a:tc>
                  <a:txBody>
                    <a:bodyPr/>
                    <a:lstStyle/>
                    <a:p>
                      <a:pPr algn="ctr">
                        <a:buNone/>
                      </a:pPr>
                      <a:r>
                        <a:rPr lang="en-US" sz="2000" dirty="0">
                          <a:latin typeface="Alexandria"/>
                        </a:rPr>
                        <a:t>Abundant, accurate, multiple sources</a:t>
                      </a:r>
                    </a:p>
                  </a:txBody>
                  <a:tcPr marL="56511" marR="56511" marT="28255" marB="28255" anchor="ctr">
                    <a:solidFill>
                      <a:schemeClr val="bg1"/>
                    </a:solidFill>
                  </a:tcPr>
                </a:tc>
                <a:tc>
                  <a:txBody>
                    <a:bodyPr/>
                    <a:lstStyle/>
                    <a:p>
                      <a:pPr algn="ctr">
                        <a:buNone/>
                      </a:pPr>
                      <a:r>
                        <a:rPr lang="en-US" sz="2000" dirty="0">
                          <a:latin typeface="Alexandria"/>
                        </a:rPr>
                        <a:t>Limited or incomplete data</a:t>
                      </a:r>
                    </a:p>
                  </a:txBody>
                  <a:tcPr marL="56511" marR="56511" marT="28255" marB="28255" anchor="ctr">
                    <a:solidFill>
                      <a:schemeClr val="bg1"/>
                    </a:solidFill>
                  </a:tcPr>
                </a:tc>
                <a:tc>
                  <a:txBody>
                    <a:bodyPr/>
                    <a:lstStyle/>
                    <a:p>
                      <a:pPr algn="ctr">
                        <a:buNone/>
                      </a:pPr>
                      <a:r>
                        <a:rPr lang="en-US" sz="2000">
                          <a:latin typeface="Alexandria"/>
                        </a:rPr>
                        <a:t>Numerous documented transactions</a:t>
                      </a:r>
                    </a:p>
                  </a:txBody>
                  <a:tcPr marL="56511" marR="56511" marT="28255" marB="28255" anchor="ctr">
                    <a:solidFill>
                      <a:schemeClr val="bg1"/>
                    </a:solidFill>
                  </a:tcPr>
                </a:tc>
                <a:extLst>
                  <a:ext uri="{0D108BD9-81ED-4DB2-BD59-A6C34878D82A}">
                    <a16:rowId xmlns:a16="http://schemas.microsoft.com/office/drawing/2014/main" val="709268694"/>
                  </a:ext>
                </a:extLst>
              </a:tr>
              <a:tr h="713101">
                <a:tc>
                  <a:txBody>
                    <a:bodyPr/>
                    <a:lstStyle/>
                    <a:p>
                      <a:pPr algn="ctr">
                        <a:buNone/>
                      </a:pPr>
                      <a:r>
                        <a:rPr lang="en-US" sz="2000" b="1" dirty="0">
                          <a:latin typeface="Alexandria"/>
                        </a:rPr>
                        <a:t>Data Recency</a:t>
                      </a:r>
                    </a:p>
                  </a:txBody>
                  <a:tcPr marL="56511" marR="56511" marT="28255" marB="28255" anchor="ctr">
                    <a:solidFill>
                      <a:srgbClr val="CCFFCC"/>
                    </a:solidFill>
                  </a:tcPr>
                </a:tc>
                <a:tc>
                  <a:txBody>
                    <a:bodyPr/>
                    <a:lstStyle/>
                    <a:p>
                      <a:pPr algn="ctr">
                        <a:buNone/>
                      </a:pPr>
                      <a:r>
                        <a:rPr lang="en-US" sz="2000" dirty="0">
                          <a:latin typeface="Alexandria"/>
                        </a:rPr>
                        <a:t>Recent transactions                       (≤ 3 months)</a:t>
                      </a:r>
                    </a:p>
                  </a:txBody>
                  <a:tcPr marL="56511" marR="56511" marT="28255" marB="28255" anchor="ctr">
                    <a:solidFill>
                      <a:schemeClr val="bg1"/>
                    </a:solidFill>
                  </a:tcPr>
                </a:tc>
                <a:tc>
                  <a:txBody>
                    <a:bodyPr/>
                    <a:lstStyle/>
                    <a:p>
                      <a:pPr algn="ctr">
                        <a:buNone/>
                      </a:pPr>
                      <a:r>
                        <a:rPr lang="en-US" sz="2000" dirty="0">
                          <a:latin typeface="Alexandria"/>
                        </a:rPr>
                        <a:t>Old transactions                   (&gt; 12 months)</a:t>
                      </a:r>
                    </a:p>
                  </a:txBody>
                  <a:tcPr marL="56511" marR="56511" marT="28255" marB="28255" anchor="ctr">
                    <a:solidFill>
                      <a:schemeClr val="bg1"/>
                    </a:solidFill>
                  </a:tcPr>
                </a:tc>
                <a:tc>
                  <a:txBody>
                    <a:bodyPr/>
                    <a:lstStyle/>
                    <a:p>
                      <a:pPr algn="ctr">
                        <a:buNone/>
                      </a:pPr>
                      <a:r>
                        <a:rPr lang="en-US" sz="2000">
                          <a:latin typeface="Alexandria"/>
                        </a:rPr>
                        <a:t>Active market with current data</a:t>
                      </a:r>
                    </a:p>
                  </a:txBody>
                  <a:tcPr marL="56511" marR="56511" marT="28255" marB="28255" anchor="ctr">
                    <a:solidFill>
                      <a:schemeClr val="bg1"/>
                    </a:solidFill>
                  </a:tcPr>
                </a:tc>
                <a:extLst>
                  <a:ext uri="{0D108BD9-81ED-4DB2-BD59-A6C34878D82A}">
                    <a16:rowId xmlns:a16="http://schemas.microsoft.com/office/drawing/2014/main" val="13064595"/>
                  </a:ext>
                </a:extLst>
              </a:tr>
              <a:tr h="713101">
                <a:tc>
                  <a:txBody>
                    <a:bodyPr/>
                    <a:lstStyle/>
                    <a:p>
                      <a:pPr algn="ctr">
                        <a:buNone/>
                      </a:pPr>
                      <a:r>
                        <a:rPr lang="en-US" sz="2000" b="1" dirty="0">
                          <a:latin typeface="Alexandria"/>
                        </a:rPr>
                        <a:t>Source Reliability</a:t>
                      </a:r>
                    </a:p>
                  </a:txBody>
                  <a:tcPr marL="56511" marR="56511" marT="28255" marB="28255" anchor="ctr">
                    <a:solidFill>
                      <a:srgbClr val="CCFFCC"/>
                    </a:solidFill>
                  </a:tcPr>
                </a:tc>
                <a:tc>
                  <a:txBody>
                    <a:bodyPr/>
                    <a:lstStyle/>
                    <a:p>
                      <a:pPr algn="ctr">
                        <a:buNone/>
                      </a:pPr>
                      <a:r>
                        <a:rPr lang="en-US" sz="2000" dirty="0">
                          <a:latin typeface="Alexandria"/>
                        </a:rPr>
                        <a:t>Official sources (government/records)</a:t>
                      </a:r>
                    </a:p>
                  </a:txBody>
                  <a:tcPr marL="56511" marR="56511" marT="28255" marB="28255" anchor="ctr">
                    <a:solidFill>
                      <a:schemeClr val="bg1"/>
                    </a:solidFill>
                  </a:tcPr>
                </a:tc>
                <a:tc>
                  <a:txBody>
                    <a:bodyPr/>
                    <a:lstStyle/>
                    <a:p>
                      <a:pPr algn="ctr">
                        <a:buNone/>
                      </a:pPr>
                      <a:r>
                        <a:rPr lang="en-US" sz="2000" dirty="0">
                          <a:latin typeface="Alexandria"/>
                        </a:rPr>
                        <a:t>Unreliable sources or estimates</a:t>
                      </a:r>
                    </a:p>
                  </a:txBody>
                  <a:tcPr marL="56511" marR="56511" marT="28255" marB="28255" anchor="ctr">
                    <a:solidFill>
                      <a:schemeClr val="bg1"/>
                    </a:solidFill>
                  </a:tcPr>
                </a:tc>
                <a:tc>
                  <a:txBody>
                    <a:bodyPr/>
                    <a:lstStyle/>
                    <a:p>
                      <a:pPr algn="ctr">
                        <a:buNone/>
                      </a:pPr>
                      <a:r>
                        <a:rPr lang="en-US" sz="2000">
                          <a:latin typeface="Alexandria"/>
                        </a:rPr>
                        <a:t>Registry data</a:t>
                      </a:r>
                    </a:p>
                  </a:txBody>
                  <a:tcPr marL="56511" marR="56511" marT="28255" marB="28255" anchor="ctr">
                    <a:solidFill>
                      <a:schemeClr val="bg1"/>
                    </a:solidFill>
                  </a:tcPr>
                </a:tc>
                <a:extLst>
                  <a:ext uri="{0D108BD9-81ED-4DB2-BD59-A6C34878D82A}">
                    <a16:rowId xmlns:a16="http://schemas.microsoft.com/office/drawing/2014/main" val="3712263292"/>
                  </a:ext>
                </a:extLst>
              </a:tr>
              <a:tr h="713101">
                <a:tc>
                  <a:txBody>
                    <a:bodyPr/>
                    <a:lstStyle/>
                    <a:p>
                      <a:pPr algn="ctr">
                        <a:buNone/>
                      </a:pPr>
                      <a:r>
                        <a:rPr lang="en-US" sz="2000" b="1" dirty="0">
                          <a:latin typeface="Alexandria"/>
                        </a:rPr>
                        <a:t>Method Suitability</a:t>
                      </a:r>
                    </a:p>
                  </a:txBody>
                  <a:tcPr marL="56511" marR="56511" marT="28255" marB="28255" anchor="ctr">
                    <a:solidFill>
                      <a:srgbClr val="CCFFCC"/>
                    </a:solidFill>
                  </a:tcPr>
                </a:tc>
                <a:tc>
                  <a:txBody>
                    <a:bodyPr/>
                    <a:lstStyle/>
                    <a:p>
                      <a:pPr algn="ctr">
                        <a:buNone/>
                      </a:pPr>
                      <a:r>
                        <a:rPr lang="en-US" sz="2000">
                          <a:latin typeface="Alexandria"/>
                        </a:rPr>
                        <a:t>Approach reflects property nature</a:t>
                      </a:r>
                    </a:p>
                  </a:txBody>
                  <a:tcPr marL="56511" marR="56511" marT="28255" marB="28255" anchor="ctr">
                    <a:solidFill>
                      <a:schemeClr val="bg1"/>
                    </a:solidFill>
                  </a:tcPr>
                </a:tc>
                <a:tc>
                  <a:txBody>
                    <a:bodyPr/>
                    <a:lstStyle/>
                    <a:p>
                      <a:pPr algn="ctr">
                        <a:buNone/>
                      </a:pPr>
                      <a:r>
                        <a:rPr lang="en-US" sz="2000" dirty="0">
                          <a:latin typeface="Alexandria"/>
                        </a:rPr>
                        <a:t>Approach unsuitable for property type</a:t>
                      </a:r>
                    </a:p>
                  </a:txBody>
                  <a:tcPr marL="56511" marR="56511" marT="28255" marB="28255" anchor="ctr">
                    <a:solidFill>
                      <a:schemeClr val="bg1"/>
                    </a:solidFill>
                  </a:tcPr>
                </a:tc>
                <a:tc>
                  <a:txBody>
                    <a:bodyPr/>
                    <a:lstStyle/>
                    <a:p>
                      <a:pPr algn="ctr">
                        <a:buNone/>
                      </a:pPr>
                      <a:r>
                        <a:rPr lang="en-US" sz="2000">
                          <a:latin typeface="Alexandria"/>
                        </a:rPr>
                        <a:t>Income method for investment property</a:t>
                      </a:r>
                    </a:p>
                  </a:txBody>
                  <a:tcPr marL="56511" marR="56511" marT="28255" marB="28255" anchor="ctr">
                    <a:solidFill>
                      <a:schemeClr val="bg1"/>
                    </a:solidFill>
                  </a:tcPr>
                </a:tc>
                <a:extLst>
                  <a:ext uri="{0D108BD9-81ED-4DB2-BD59-A6C34878D82A}">
                    <a16:rowId xmlns:a16="http://schemas.microsoft.com/office/drawing/2014/main" val="1795796058"/>
                  </a:ext>
                </a:extLst>
              </a:tr>
              <a:tr h="713101">
                <a:tc>
                  <a:txBody>
                    <a:bodyPr/>
                    <a:lstStyle/>
                    <a:p>
                      <a:pPr algn="ctr">
                        <a:buNone/>
                      </a:pPr>
                      <a:r>
                        <a:rPr lang="en-US" sz="2000" b="1" dirty="0">
                          <a:latin typeface="Alexandria"/>
                        </a:rPr>
                        <a:t>Purpose of Valuation</a:t>
                      </a:r>
                    </a:p>
                  </a:txBody>
                  <a:tcPr marL="56511" marR="56511" marT="28255" marB="28255" anchor="ctr">
                    <a:solidFill>
                      <a:srgbClr val="CCFFCC"/>
                    </a:solidFill>
                  </a:tcPr>
                </a:tc>
                <a:tc>
                  <a:txBody>
                    <a:bodyPr/>
                    <a:lstStyle/>
                    <a:p>
                      <a:pPr algn="ctr">
                        <a:buNone/>
                      </a:pPr>
                      <a:r>
                        <a:rPr lang="en-US" sz="2000">
                          <a:latin typeface="Alexandria"/>
                        </a:rPr>
                        <a:t>Alignment with valuation objective</a:t>
                      </a:r>
                    </a:p>
                  </a:txBody>
                  <a:tcPr marL="56511" marR="56511" marT="28255" marB="28255" anchor="ctr">
                    <a:solidFill>
                      <a:schemeClr val="bg1"/>
                    </a:solidFill>
                  </a:tcPr>
                </a:tc>
                <a:tc>
                  <a:txBody>
                    <a:bodyPr/>
                    <a:lstStyle/>
                    <a:p>
                      <a:pPr algn="ctr">
                        <a:buNone/>
                      </a:pPr>
                      <a:r>
                        <a:rPr lang="en-US" sz="2000" dirty="0">
                          <a:latin typeface="Alexandria"/>
                        </a:rPr>
                        <a:t>Conflict with purpose</a:t>
                      </a:r>
                    </a:p>
                  </a:txBody>
                  <a:tcPr marL="56511" marR="56511" marT="28255" marB="28255" anchor="ctr">
                    <a:solidFill>
                      <a:schemeClr val="bg1"/>
                    </a:solidFill>
                  </a:tcPr>
                </a:tc>
                <a:tc>
                  <a:txBody>
                    <a:bodyPr/>
                    <a:lstStyle/>
                    <a:p>
                      <a:pPr algn="ctr">
                        <a:buNone/>
                      </a:pPr>
                      <a:r>
                        <a:rPr lang="en-US" sz="2000" dirty="0">
                          <a:latin typeface="Alexandria"/>
                        </a:rPr>
                        <a:t>Insurance → higher weight to cost approach</a:t>
                      </a:r>
                    </a:p>
                  </a:txBody>
                  <a:tcPr marL="56511" marR="56511" marT="28255" marB="28255" anchor="ctr">
                    <a:solidFill>
                      <a:schemeClr val="bg1"/>
                    </a:solidFill>
                  </a:tcPr>
                </a:tc>
                <a:extLst>
                  <a:ext uri="{0D108BD9-81ED-4DB2-BD59-A6C34878D82A}">
                    <a16:rowId xmlns:a16="http://schemas.microsoft.com/office/drawing/2014/main" val="307516056"/>
                  </a:ext>
                </a:extLst>
              </a:tr>
              <a:tr h="713101">
                <a:tc>
                  <a:txBody>
                    <a:bodyPr/>
                    <a:lstStyle/>
                    <a:p>
                      <a:pPr algn="ctr">
                        <a:buNone/>
                      </a:pPr>
                      <a:r>
                        <a:rPr lang="en-US" sz="2000" b="1" dirty="0">
                          <a:latin typeface="Alexandria"/>
                        </a:rPr>
                        <a:t>Adjustment Size</a:t>
                      </a:r>
                    </a:p>
                  </a:txBody>
                  <a:tcPr marL="56511" marR="56511" marT="28255" marB="28255" anchor="ctr">
                    <a:solidFill>
                      <a:srgbClr val="CCFFCC"/>
                    </a:solidFill>
                  </a:tcPr>
                </a:tc>
                <a:tc>
                  <a:txBody>
                    <a:bodyPr/>
                    <a:lstStyle/>
                    <a:p>
                      <a:pPr algn="ctr">
                        <a:buNone/>
                      </a:pPr>
                      <a:r>
                        <a:rPr lang="en-US" sz="2000" dirty="0">
                          <a:latin typeface="Alexandria"/>
                        </a:rPr>
                        <a:t>Minimal adjustments                    (&lt; 10%)</a:t>
                      </a:r>
                    </a:p>
                  </a:txBody>
                  <a:tcPr marL="56511" marR="56511" marT="28255" marB="28255" anchor="ctr">
                    <a:solidFill>
                      <a:schemeClr val="bg1"/>
                    </a:solidFill>
                  </a:tcPr>
                </a:tc>
                <a:tc>
                  <a:txBody>
                    <a:bodyPr/>
                    <a:lstStyle/>
                    <a:p>
                      <a:pPr algn="ctr">
                        <a:buNone/>
                      </a:pPr>
                      <a:r>
                        <a:rPr lang="en-US" sz="2000" dirty="0">
                          <a:latin typeface="Alexandria"/>
                        </a:rPr>
                        <a:t>Large adjustments (&gt; 20%)</a:t>
                      </a:r>
                    </a:p>
                  </a:txBody>
                  <a:tcPr marL="56511" marR="56511" marT="28255" marB="28255" anchor="ctr">
                    <a:solidFill>
                      <a:schemeClr val="bg1"/>
                    </a:solidFill>
                  </a:tcPr>
                </a:tc>
                <a:tc>
                  <a:txBody>
                    <a:bodyPr/>
                    <a:lstStyle/>
                    <a:p>
                      <a:pPr algn="ctr">
                        <a:buNone/>
                      </a:pPr>
                      <a:r>
                        <a:rPr lang="en-US" sz="2000" dirty="0">
                          <a:latin typeface="Alexandria"/>
                        </a:rPr>
                        <a:t>Comparable properties closely matched</a:t>
                      </a:r>
                    </a:p>
                  </a:txBody>
                  <a:tcPr marL="56511" marR="56511" marT="28255" marB="28255" anchor="ctr">
                    <a:solidFill>
                      <a:schemeClr val="bg1"/>
                    </a:solidFill>
                  </a:tcPr>
                </a:tc>
                <a:extLst>
                  <a:ext uri="{0D108BD9-81ED-4DB2-BD59-A6C34878D82A}">
                    <a16:rowId xmlns:a16="http://schemas.microsoft.com/office/drawing/2014/main" val="2812203350"/>
                  </a:ext>
                </a:extLst>
              </a:tr>
            </a:tbl>
          </a:graphicData>
        </a:graphic>
      </p:graphicFrame>
      <p:sp>
        <p:nvSpPr>
          <p:cNvPr id="18" name="TextBox 17">
            <a:extLst>
              <a:ext uri="{FF2B5EF4-FFF2-40B4-BE49-F238E27FC236}">
                <a16:creationId xmlns:a16="http://schemas.microsoft.com/office/drawing/2014/main" id="{66E2BB26-C262-A8D9-94F5-0D2A20F6981B}"/>
              </a:ext>
            </a:extLst>
          </p:cNvPr>
          <p:cNvSpPr txBox="1"/>
          <p:nvPr/>
        </p:nvSpPr>
        <p:spPr>
          <a:xfrm>
            <a:off x="3487418" y="1712960"/>
            <a:ext cx="6098582" cy="400110"/>
          </a:xfrm>
          <a:prstGeom prst="rect">
            <a:avLst/>
          </a:prstGeom>
          <a:noFill/>
        </p:spPr>
        <p:txBody>
          <a:bodyPr wrap="square">
            <a:spAutoFit/>
          </a:bodyPr>
          <a:lstStyle/>
          <a:p>
            <a:pPr algn="ctr">
              <a:buNone/>
            </a:pPr>
            <a:r>
              <a:rPr lang="en-US" sz="2000" b="1" dirty="0">
                <a:latin typeface="Alexandria"/>
              </a:rPr>
              <a:t>Criteria for assigning relative weights</a:t>
            </a:r>
            <a:endParaRPr lang="en-US" sz="2000" dirty="0">
              <a:latin typeface="Alexandria"/>
            </a:endParaRPr>
          </a:p>
        </p:txBody>
      </p:sp>
    </p:spTree>
    <p:extLst>
      <p:ext uri="{BB962C8B-B14F-4D97-AF65-F5344CB8AC3E}">
        <p14:creationId xmlns:p14="http://schemas.microsoft.com/office/powerpoint/2010/main" val="3462315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6D1386-492A-2486-4BB1-97D2C2CE48F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C70A558-6872-8D42-588E-BA9BC3529CA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B888EAE-3196-B397-037B-BF923A94FD1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83B6D80E-CFA7-9F63-6658-1C705D8025D3}"/>
              </a:ext>
            </a:extLst>
          </p:cNvPr>
          <p:cNvSpPr txBox="1"/>
          <p:nvPr/>
        </p:nvSpPr>
        <p:spPr>
          <a:xfrm>
            <a:off x="4081087" y="524820"/>
            <a:ext cx="532684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Reconciliation of Valuation Results</a:t>
            </a:r>
          </a:p>
        </p:txBody>
      </p:sp>
      <p:sp>
        <p:nvSpPr>
          <p:cNvPr id="12" name="TextBox 11">
            <a:extLst>
              <a:ext uri="{FF2B5EF4-FFF2-40B4-BE49-F238E27FC236}">
                <a16:creationId xmlns:a16="http://schemas.microsoft.com/office/drawing/2014/main" id="{47DC4A7F-99C0-6FA8-6255-831F7DF1D7A9}"/>
              </a:ext>
            </a:extLst>
          </p:cNvPr>
          <p:cNvSpPr txBox="1"/>
          <p:nvPr/>
        </p:nvSpPr>
        <p:spPr>
          <a:xfrm>
            <a:off x="359230" y="102160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Steps for Reconciliation</a:t>
            </a:r>
          </a:p>
        </p:txBody>
      </p:sp>
      <p:grpSp>
        <p:nvGrpSpPr>
          <p:cNvPr id="2" name="Group 1">
            <a:extLst>
              <a:ext uri="{FF2B5EF4-FFF2-40B4-BE49-F238E27FC236}">
                <a16:creationId xmlns:a16="http://schemas.microsoft.com/office/drawing/2014/main" id="{5EA208F3-CC66-4859-EA3E-164F40A198AD}"/>
              </a:ext>
            </a:extLst>
          </p:cNvPr>
          <p:cNvGrpSpPr/>
          <p:nvPr/>
        </p:nvGrpSpPr>
        <p:grpSpPr>
          <a:xfrm>
            <a:off x="3820470" y="1092305"/>
            <a:ext cx="5432477" cy="547140"/>
            <a:chOff x="6561581" y="1906053"/>
            <a:chExt cx="5432478" cy="851133"/>
          </a:xfrm>
        </p:grpSpPr>
        <p:sp>
          <p:nvSpPr>
            <p:cNvPr id="3" name="Rectangle 2">
              <a:extLst>
                <a:ext uri="{FF2B5EF4-FFF2-40B4-BE49-F238E27FC236}">
                  <a16:creationId xmlns:a16="http://schemas.microsoft.com/office/drawing/2014/main" id="{4E92A481-989F-5963-3AFA-488E6D235A58}"/>
                </a:ext>
              </a:extLst>
            </p:cNvPr>
            <p:cNvSpPr/>
            <p:nvPr/>
          </p:nvSpPr>
          <p:spPr>
            <a:xfrm>
              <a:off x="6561581" y="1906053"/>
              <a:ext cx="5432478" cy="851133"/>
            </a:xfrm>
            <a:prstGeom prst="rect">
              <a:avLst/>
            </a:prstGeom>
            <a:solidFill>
              <a:srgbClr val="92D050"/>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4" name="TextBox 3">
              <a:extLst>
                <a:ext uri="{FF2B5EF4-FFF2-40B4-BE49-F238E27FC236}">
                  <a16:creationId xmlns:a16="http://schemas.microsoft.com/office/drawing/2014/main" id="{A0F39544-E973-2192-62B7-7CC38D1E73F0}"/>
                </a:ext>
              </a:extLst>
            </p:cNvPr>
            <p:cNvSpPr txBox="1"/>
            <p:nvPr/>
          </p:nvSpPr>
          <p:spPr>
            <a:xfrm>
              <a:off x="6561581" y="1906053"/>
              <a:ext cx="5432478" cy="8511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3970" tIns="13970" rIns="13970" bIns="13970" numCol="1" spcCol="1270" anchor="ctr" anchorCtr="0">
              <a:noAutofit/>
            </a:bodyPr>
            <a:lstStyle/>
            <a:p>
              <a:pPr marL="0" marR="0" lvl="0" indent="0" algn="ctr" defTabSz="977900" rtl="0" eaLnBrk="1" fontAlgn="auto" latinLnBrk="0" hangingPunct="1">
                <a:lnSpc>
                  <a:spcPct val="90000"/>
                </a:lnSpc>
                <a:spcBef>
                  <a:spcPct val="0"/>
                </a:spcBef>
                <a:spcAft>
                  <a:spcPct val="3500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Calibri"/>
                  <a:ea typeface="+mn-ea"/>
                  <a:cs typeface="+mn-cs"/>
                </a:rPr>
                <a:t>Stage 2: Determining Weights</a:t>
              </a:r>
              <a:endParaRPr kumimoji="0" lang="en-US" sz="2200" b="1" i="0" u="none" strike="noStrike" kern="1200" cap="none" spc="0" normalizeH="0" baseline="0" noProof="0" dirty="0">
                <a:ln>
                  <a:noFill/>
                </a:ln>
                <a:solidFill>
                  <a:prstClr val="black"/>
                </a:solidFill>
                <a:effectLst/>
                <a:uLnTx/>
                <a:uFillTx/>
                <a:latin typeface="Alexandria"/>
                <a:ea typeface="+mn-ea"/>
                <a:cs typeface="+mn-cs"/>
              </a:endParaRPr>
            </a:p>
          </p:txBody>
        </p:sp>
      </p:grpSp>
      <p:graphicFrame>
        <p:nvGraphicFramePr>
          <p:cNvPr id="10" name="Table 9">
            <a:extLst>
              <a:ext uri="{FF2B5EF4-FFF2-40B4-BE49-F238E27FC236}">
                <a16:creationId xmlns:a16="http://schemas.microsoft.com/office/drawing/2014/main" id="{CD289DC8-6013-2B87-0BC0-C6E82D3398F0}"/>
              </a:ext>
            </a:extLst>
          </p:cNvPr>
          <p:cNvGraphicFramePr>
            <a:graphicFrameLocks noGrp="1"/>
          </p:cNvGraphicFramePr>
          <p:nvPr>
            <p:extLst>
              <p:ext uri="{D42A27DB-BD31-4B8C-83A1-F6EECF244321}">
                <p14:modId xmlns:p14="http://schemas.microsoft.com/office/powerpoint/2010/main" val="1366491193"/>
              </p:ext>
            </p:extLst>
          </p:nvPr>
        </p:nvGraphicFramePr>
        <p:xfrm>
          <a:off x="180622" y="2113068"/>
          <a:ext cx="11830756" cy="4220110"/>
        </p:xfrm>
        <a:graphic>
          <a:graphicData uri="http://schemas.openxmlformats.org/drawingml/2006/table">
            <a:tbl>
              <a:tblPr>
                <a:tableStyleId>{16D9F66E-5EB9-4882-86FB-DCBF35E3C3E4}</a:tableStyleId>
              </a:tblPr>
              <a:tblGrid>
                <a:gridCol w="2957689">
                  <a:extLst>
                    <a:ext uri="{9D8B030D-6E8A-4147-A177-3AD203B41FA5}">
                      <a16:colId xmlns:a16="http://schemas.microsoft.com/office/drawing/2014/main" val="3460756415"/>
                    </a:ext>
                  </a:extLst>
                </a:gridCol>
                <a:gridCol w="2957689">
                  <a:extLst>
                    <a:ext uri="{9D8B030D-6E8A-4147-A177-3AD203B41FA5}">
                      <a16:colId xmlns:a16="http://schemas.microsoft.com/office/drawing/2014/main" val="2670064710"/>
                    </a:ext>
                  </a:extLst>
                </a:gridCol>
                <a:gridCol w="2957689">
                  <a:extLst>
                    <a:ext uri="{9D8B030D-6E8A-4147-A177-3AD203B41FA5}">
                      <a16:colId xmlns:a16="http://schemas.microsoft.com/office/drawing/2014/main" val="2109339867"/>
                    </a:ext>
                  </a:extLst>
                </a:gridCol>
                <a:gridCol w="2957689">
                  <a:extLst>
                    <a:ext uri="{9D8B030D-6E8A-4147-A177-3AD203B41FA5}">
                      <a16:colId xmlns:a16="http://schemas.microsoft.com/office/drawing/2014/main" val="2913073572"/>
                    </a:ext>
                  </a:extLst>
                </a:gridCol>
              </a:tblGrid>
              <a:tr h="513110">
                <a:tc>
                  <a:txBody>
                    <a:bodyPr/>
                    <a:lstStyle/>
                    <a:p>
                      <a:pPr algn="ctr">
                        <a:buNone/>
                      </a:pPr>
                      <a:r>
                        <a:rPr lang="en-US" sz="2000" b="1" dirty="0">
                          <a:latin typeface="Alexandria"/>
                        </a:rPr>
                        <a:t>Criterion</a:t>
                      </a:r>
                    </a:p>
                  </a:txBody>
                  <a:tcPr marL="56511" marR="56511" marT="28255" marB="28255" anchor="ctr">
                    <a:solidFill>
                      <a:srgbClr val="CCFFCC"/>
                    </a:solidFill>
                  </a:tcPr>
                </a:tc>
                <a:tc>
                  <a:txBody>
                    <a:bodyPr/>
                    <a:lstStyle/>
                    <a:p>
                      <a:pPr algn="ctr">
                        <a:buNone/>
                      </a:pPr>
                      <a:r>
                        <a:rPr lang="en-US" sz="2000" b="1" dirty="0">
                          <a:latin typeface="Alexandria"/>
                        </a:rPr>
                        <a:t>Increases Weight</a:t>
                      </a:r>
                    </a:p>
                  </a:txBody>
                  <a:tcPr marL="56511" marR="56511" marT="28255" marB="28255" anchor="ctr">
                    <a:solidFill>
                      <a:srgbClr val="CCFFCC"/>
                    </a:solidFill>
                  </a:tcPr>
                </a:tc>
                <a:tc>
                  <a:txBody>
                    <a:bodyPr/>
                    <a:lstStyle/>
                    <a:p>
                      <a:pPr algn="ctr">
                        <a:buNone/>
                      </a:pPr>
                      <a:r>
                        <a:rPr lang="en-US" sz="2000" b="1" dirty="0">
                          <a:latin typeface="Alexandria"/>
                        </a:rPr>
                        <a:t>Decreases Weight</a:t>
                      </a:r>
                    </a:p>
                  </a:txBody>
                  <a:tcPr marL="56511" marR="56511" marT="28255" marB="28255" anchor="ctr">
                    <a:solidFill>
                      <a:srgbClr val="CCFFCC"/>
                    </a:solidFill>
                  </a:tcPr>
                </a:tc>
                <a:tc>
                  <a:txBody>
                    <a:bodyPr/>
                    <a:lstStyle/>
                    <a:p>
                      <a:pPr algn="ctr">
                        <a:buNone/>
                      </a:pPr>
                      <a:r>
                        <a:rPr lang="en-US" sz="2000" b="1" dirty="0">
                          <a:latin typeface="Alexandria"/>
                        </a:rPr>
                        <a:t>Practical Example</a:t>
                      </a:r>
                    </a:p>
                  </a:txBody>
                  <a:tcPr marL="56511" marR="56511" marT="28255" marB="28255" anchor="ctr">
                    <a:solidFill>
                      <a:srgbClr val="CCFFCC"/>
                    </a:solidFill>
                  </a:tcPr>
                </a:tc>
                <a:extLst>
                  <a:ext uri="{0D108BD9-81ED-4DB2-BD59-A6C34878D82A}">
                    <a16:rowId xmlns:a16="http://schemas.microsoft.com/office/drawing/2014/main" val="1611034317"/>
                  </a:ext>
                </a:extLst>
              </a:tr>
              <a:tr h="945968">
                <a:tc>
                  <a:txBody>
                    <a:bodyPr/>
                    <a:lstStyle/>
                    <a:p>
                      <a:pPr algn="ctr">
                        <a:buNone/>
                      </a:pPr>
                      <a:r>
                        <a:rPr lang="en-US" sz="2000" b="1" dirty="0">
                          <a:latin typeface="Alexandria"/>
                        </a:rPr>
                        <a:t>Result Consistency &amp; Reliability</a:t>
                      </a:r>
                    </a:p>
                  </a:txBody>
                  <a:tcPr marL="56511" marR="56511" marT="28255" marB="28255" anchor="ctr">
                    <a:solidFill>
                      <a:srgbClr val="CCFFCC"/>
                    </a:solidFill>
                  </a:tcPr>
                </a:tc>
                <a:tc>
                  <a:txBody>
                    <a:bodyPr/>
                    <a:lstStyle/>
                    <a:p>
                      <a:pPr algn="ctr">
                        <a:buNone/>
                      </a:pPr>
                      <a:r>
                        <a:rPr lang="en-US" sz="2000">
                          <a:latin typeface="Alexandria"/>
                        </a:rPr>
                        <a:t>Consistent, stable outcomes</a:t>
                      </a:r>
                    </a:p>
                  </a:txBody>
                  <a:tcPr marL="56511" marR="56511" marT="28255" marB="28255" anchor="ctr">
                    <a:solidFill>
                      <a:schemeClr val="bg1"/>
                    </a:solidFill>
                  </a:tcPr>
                </a:tc>
                <a:tc>
                  <a:txBody>
                    <a:bodyPr/>
                    <a:lstStyle/>
                    <a:p>
                      <a:pPr algn="ctr">
                        <a:buNone/>
                      </a:pPr>
                      <a:r>
                        <a:rPr lang="en-US" sz="2000" dirty="0">
                          <a:latin typeface="Alexandria"/>
                        </a:rPr>
                        <a:t>Divergent or illogical results</a:t>
                      </a:r>
                    </a:p>
                  </a:txBody>
                  <a:tcPr marL="56511" marR="56511" marT="28255" marB="28255" anchor="ctr">
                    <a:solidFill>
                      <a:schemeClr val="bg1"/>
                    </a:solidFill>
                  </a:tcPr>
                </a:tc>
                <a:tc>
                  <a:txBody>
                    <a:bodyPr/>
                    <a:lstStyle/>
                    <a:p>
                      <a:pPr algn="ctr">
                        <a:buNone/>
                      </a:pPr>
                      <a:r>
                        <a:rPr lang="en-US" sz="2000" dirty="0">
                          <a:latin typeface="Alexandria"/>
                        </a:rPr>
                        <a:t>Income and comparative results converge</a:t>
                      </a:r>
                    </a:p>
                  </a:txBody>
                  <a:tcPr marL="56511" marR="56511" marT="28255" marB="28255" anchor="ctr">
                    <a:solidFill>
                      <a:schemeClr val="bg1"/>
                    </a:solidFill>
                  </a:tcPr>
                </a:tc>
                <a:extLst>
                  <a:ext uri="{0D108BD9-81ED-4DB2-BD59-A6C34878D82A}">
                    <a16:rowId xmlns:a16="http://schemas.microsoft.com/office/drawing/2014/main" val="2954214471"/>
                  </a:ext>
                </a:extLst>
              </a:tr>
              <a:tr h="945968">
                <a:tc>
                  <a:txBody>
                    <a:bodyPr/>
                    <a:lstStyle/>
                    <a:p>
                      <a:pPr algn="ctr">
                        <a:buNone/>
                      </a:pPr>
                      <a:r>
                        <a:rPr lang="en-US" sz="2000" b="1" dirty="0">
                          <a:latin typeface="Alexandria"/>
                        </a:rPr>
                        <a:t>Convergence with Other Approaches</a:t>
                      </a:r>
                    </a:p>
                  </a:txBody>
                  <a:tcPr marL="56511" marR="56511" marT="28255" marB="28255" anchor="ctr">
                    <a:solidFill>
                      <a:srgbClr val="CCFFCC"/>
                    </a:solidFill>
                  </a:tcPr>
                </a:tc>
                <a:tc>
                  <a:txBody>
                    <a:bodyPr/>
                    <a:lstStyle/>
                    <a:p>
                      <a:pPr algn="ctr">
                        <a:buNone/>
                      </a:pPr>
                      <a:r>
                        <a:rPr lang="en-US" sz="2000" dirty="0">
                          <a:latin typeface="Alexandria"/>
                        </a:rPr>
                        <a:t>Aligns with other methods’ results</a:t>
                      </a:r>
                    </a:p>
                  </a:txBody>
                  <a:tcPr marL="56511" marR="56511" marT="28255" marB="28255" anchor="ctr">
                    <a:solidFill>
                      <a:schemeClr val="bg1"/>
                    </a:solidFill>
                  </a:tcPr>
                </a:tc>
                <a:tc>
                  <a:txBody>
                    <a:bodyPr/>
                    <a:lstStyle/>
                    <a:p>
                      <a:pPr algn="ctr">
                        <a:buNone/>
                      </a:pPr>
                      <a:r>
                        <a:rPr lang="en-US" sz="2000" dirty="0">
                          <a:latin typeface="Alexandria"/>
                        </a:rPr>
                        <a:t>Significant deviation from others</a:t>
                      </a:r>
                    </a:p>
                  </a:txBody>
                  <a:tcPr marL="56511" marR="56511" marT="28255" marB="28255" anchor="ctr">
                    <a:solidFill>
                      <a:schemeClr val="bg1"/>
                    </a:solidFill>
                  </a:tcPr>
                </a:tc>
                <a:tc>
                  <a:txBody>
                    <a:bodyPr/>
                    <a:lstStyle/>
                    <a:p>
                      <a:pPr algn="ctr">
                        <a:buNone/>
                      </a:pPr>
                      <a:r>
                        <a:rPr lang="en-US" sz="2000" dirty="0">
                          <a:latin typeface="Alexandria"/>
                        </a:rPr>
                        <a:t>All methods indicate similar value</a:t>
                      </a:r>
                    </a:p>
                  </a:txBody>
                  <a:tcPr marL="56511" marR="56511" marT="28255" marB="28255" anchor="ctr">
                    <a:solidFill>
                      <a:schemeClr val="bg1"/>
                    </a:solidFill>
                  </a:tcPr>
                </a:tc>
                <a:extLst>
                  <a:ext uri="{0D108BD9-81ED-4DB2-BD59-A6C34878D82A}">
                    <a16:rowId xmlns:a16="http://schemas.microsoft.com/office/drawing/2014/main" val="42696106"/>
                  </a:ext>
                </a:extLst>
              </a:tr>
              <a:tr h="945968">
                <a:tc>
                  <a:txBody>
                    <a:bodyPr/>
                    <a:lstStyle/>
                    <a:p>
                      <a:pPr algn="ctr">
                        <a:buNone/>
                      </a:pPr>
                      <a:r>
                        <a:rPr lang="en-US" sz="2000" b="1" dirty="0">
                          <a:latin typeface="Alexandria"/>
                        </a:rPr>
                        <a:t>Market Conditions</a:t>
                      </a:r>
                    </a:p>
                  </a:txBody>
                  <a:tcPr marL="56511" marR="56511" marT="28255" marB="28255" anchor="ctr">
                    <a:solidFill>
                      <a:srgbClr val="CCFFCC"/>
                    </a:solidFill>
                  </a:tcPr>
                </a:tc>
                <a:tc>
                  <a:txBody>
                    <a:bodyPr/>
                    <a:lstStyle/>
                    <a:p>
                      <a:pPr algn="ctr">
                        <a:buNone/>
                      </a:pPr>
                      <a:r>
                        <a:rPr lang="en-US" sz="2000" dirty="0">
                          <a:latin typeface="Alexandria"/>
                        </a:rPr>
                        <a:t>Active, transparent market</a:t>
                      </a:r>
                    </a:p>
                  </a:txBody>
                  <a:tcPr marL="56511" marR="56511" marT="28255" marB="28255" anchor="ctr">
                    <a:solidFill>
                      <a:schemeClr val="bg1"/>
                    </a:solidFill>
                  </a:tcPr>
                </a:tc>
                <a:tc>
                  <a:txBody>
                    <a:bodyPr/>
                    <a:lstStyle/>
                    <a:p>
                      <a:pPr algn="ctr">
                        <a:buNone/>
                      </a:pPr>
                      <a:r>
                        <a:rPr lang="en-US" sz="2000" dirty="0">
                          <a:latin typeface="Alexandria"/>
                        </a:rPr>
                        <a:t>Weak or unstable market</a:t>
                      </a:r>
                    </a:p>
                  </a:txBody>
                  <a:tcPr marL="56511" marR="56511" marT="28255" marB="28255" anchor="ctr">
                    <a:solidFill>
                      <a:schemeClr val="bg1"/>
                    </a:solidFill>
                  </a:tcPr>
                </a:tc>
                <a:tc>
                  <a:txBody>
                    <a:bodyPr/>
                    <a:lstStyle/>
                    <a:p>
                      <a:pPr algn="ctr">
                        <a:buNone/>
                      </a:pPr>
                      <a:r>
                        <a:rPr lang="en-US" sz="2000" dirty="0">
                          <a:latin typeface="Alexandria"/>
                        </a:rPr>
                        <a:t>Active market → higher weight to comparison</a:t>
                      </a:r>
                    </a:p>
                  </a:txBody>
                  <a:tcPr marL="56511" marR="56511" marT="28255" marB="28255" anchor="ctr">
                    <a:solidFill>
                      <a:schemeClr val="bg1"/>
                    </a:solidFill>
                  </a:tcPr>
                </a:tc>
                <a:extLst>
                  <a:ext uri="{0D108BD9-81ED-4DB2-BD59-A6C34878D82A}">
                    <a16:rowId xmlns:a16="http://schemas.microsoft.com/office/drawing/2014/main" val="3562207990"/>
                  </a:ext>
                </a:extLst>
              </a:tr>
              <a:tr h="869096">
                <a:tc>
                  <a:txBody>
                    <a:bodyPr/>
                    <a:lstStyle/>
                    <a:p>
                      <a:pPr algn="ctr">
                        <a:buNone/>
                      </a:pPr>
                      <a:r>
                        <a:rPr lang="en-US" sz="2000" b="1" dirty="0">
                          <a:latin typeface="Alexandria"/>
                        </a:rPr>
                        <a:t>Property Characteristics</a:t>
                      </a:r>
                    </a:p>
                  </a:txBody>
                  <a:tcPr marL="56511" marR="56511" marT="28255" marB="28255" anchor="ctr">
                    <a:solidFill>
                      <a:srgbClr val="CCFFCC"/>
                    </a:solidFill>
                  </a:tcPr>
                </a:tc>
                <a:tc>
                  <a:txBody>
                    <a:bodyPr/>
                    <a:lstStyle/>
                    <a:p>
                      <a:pPr algn="ctr">
                        <a:buNone/>
                      </a:pPr>
                      <a:r>
                        <a:rPr lang="en-US" sz="1800" dirty="0">
                          <a:latin typeface="Alexandria"/>
                        </a:rPr>
                        <a:t>Method reflects actual attributes</a:t>
                      </a:r>
                    </a:p>
                  </a:txBody>
                  <a:tcPr marL="56511" marR="56511" marT="28255" marB="28255" anchor="ctr">
                    <a:solidFill>
                      <a:schemeClr val="bg1"/>
                    </a:solidFill>
                  </a:tcPr>
                </a:tc>
                <a:tc>
                  <a:txBody>
                    <a:bodyPr/>
                    <a:lstStyle/>
                    <a:p>
                      <a:pPr algn="ctr">
                        <a:buNone/>
                      </a:pPr>
                      <a:r>
                        <a:rPr lang="en-US" sz="1800" dirty="0">
                          <a:latin typeface="Alexandria"/>
                        </a:rPr>
                        <a:t>Method does not reflect property features</a:t>
                      </a:r>
                    </a:p>
                  </a:txBody>
                  <a:tcPr marL="56511" marR="56511" marT="28255" marB="28255" anchor="ctr">
                    <a:solidFill>
                      <a:schemeClr val="bg1"/>
                    </a:solidFill>
                  </a:tcPr>
                </a:tc>
                <a:tc>
                  <a:txBody>
                    <a:bodyPr/>
                    <a:lstStyle/>
                    <a:p>
                      <a:pPr algn="ctr">
                        <a:buNone/>
                      </a:pPr>
                      <a:r>
                        <a:rPr lang="en-US" sz="1800" dirty="0">
                          <a:latin typeface="Alexandria"/>
                        </a:rPr>
                        <a:t>Unique property → reduce comparison weight</a:t>
                      </a:r>
                    </a:p>
                  </a:txBody>
                  <a:tcPr marL="56511" marR="56511" marT="28255" marB="28255" anchor="ctr">
                    <a:solidFill>
                      <a:schemeClr val="bg1"/>
                    </a:solidFill>
                  </a:tcPr>
                </a:tc>
                <a:extLst>
                  <a:ext uri="{0D108BD9-81ED-4DB2-BD59-A6C34878D82A}">
                    <a16:rowId xmlns:a16="http://schemas.microsoft.com/office/drawing/2014/main" val="608550098"/>
                  </a:ext>
                </a:extLst>
              </a:tr>
            </a:tbl>
          </a:graphicData>
        </a:graphic>
      </p:graphicFrame>
      <p:sp>
        <p:nvSpPr>
          <p:cNvPr id="18" name="TextBox 17">
            <a:extLst>
              <a:ext uri="{FF2B5EF4-FFF2-40B4-BE49-F238E27FC236}">
                <a16:creationId xmlns:a16="http://schemas.microsoft.com/office/drawing/2014/main" id="{DB288655-B088-8576-E710-C81A9D4AD42E}"/>
              </a:ext>
            </a:extLst>
          </p:cNvPr>
          <p:cNvSpPr txBox="1"/>
          <p:nvPr/>
        </p:nvSpPr>
        <p:spPr>
          <a:xfrm>
            <a:off x="3487418" y="1712960"/>
            <a:ext cx="6098582"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Criteria for assigning relative weights</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Tree>
    <p:extLst>
      <p:ext uri="{BB962C8B-B14F-4D97-AF65-F5344CB8AC3E}">
        <p14:creationId xmlns:p14="http://schemas.microsoft.com/office/powerpoint/2010/main" val="262559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444D5E-4A05-A641-9D50-BCC981B036C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413323A-D9E1-40A4-688F-80578D09E6B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7DBFE9C-E1BB-29CD-7590-056FBFB25A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6605CEE-C4D9-C8BF-6381-62E012AE6853}"/>
              </a:ext>
            </a:extLst>
          </p:cNvPr>
          <p:cNvSpPr txBox="1"/>
          <p:nvPr/>
        </p:nvSpPr>
        <p:spPr>
          <a:xfrm>
            <a:off x="4081087" y="524820"/>
            <a:ext cx="532684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Reconciliation of Valuation Results</a:t>
            </a:r>
          </a:p>
        </p:txBody>
      </p:sp>
      <p:sp>
        <p:nvSpPr>
          <p:cNvPr id="12" name="TextBox 11">
            <a:extLst>
              <a:ext uri="{FF2B5EF4-FFF2-40B4-BE49-F238E27FC236}">
                <a16:creationId xmlns:a16="http://schemas.microsoft.com/office/drawing/2014/main" id="{C605D361-04A8-2267-4F24-9AB34985B0EE}"/>
              </a:ext>
            </a:extLst>
          </p:cNvPr>
          <p:cNvSpPr txBox="1"/>
          <p:nvPr/>
        </p:nvSpPr>
        <p:spPr>
          <a:xfrm>
            <a:off x="359230" y="102160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Steps for Reconciliation</a:t>
            </a:r>
          </a:p>
        </p:txBody>
      </p:sp>
      <p:grpSp>
        <p:nvGrpSpPr>
          <p:cNvPr id="2" name="Group 1">
            <a:extLst>
              <a:ext uri="{FF2B5EF4-FFF2-40B4-BE49-F238E27FC236}">
                <a16:creationId xmlns:a16="http://schemas.microsoft.com/office/drawing/2014/main" id="{ADF53CE2-5BAA-9DC3-9BAF-FB72762AB858}"/>
              </a:ext>
            </a:extLst>
          </p:cNvPr>
          <p:cNvGrpSpPr/>
          <p:nvPr/>
        </p:nvGrpSpPr>
        <p:grpSpPr>
          <a:xfrm>
            <a:off x="3682802" y="1402141"/>
            <a:ext cx="5432477" cy="547140"/>
            <a:chOff x="6561581" y="1906053"/>
            <a:chExt cx="5432478" cy="851133"/>
          </a:xfrm>
        </p:grpSpPr>
        <p:sp>
          <p:nvSpPr>
            <p:cNvPr id="3" name="Rectangle 2">
              <a:extLst>
                <a:ext uri="{FF2B5EF4-FFF2-40B4-BE49-F238E27FC236}">
                  <a16:creationId xmlns:a16="http://schemas.microsoft.com/office/drawing/2014/main" id="{106EFAC1-4245-04EB-8A4F-740E67A4FF4B}"/>
                </a:ext>
              </a:extLst>
            </p:cNvPr>
            <p:cNvSpPr/>
            <p:nvPr/>
          </p:nvSpPr>
          <p:spPr>
            <a:xfrm>
              <a:off x="6561581" y="1906053"/>
              <a:ext cx="5432478" cy="851133"/>
            </a:xfrm>
            <a:prstGeom prst="rect">
              <a:avLst/>
            </a:prstGeom>
            <a:solidFill>
              <a:srgbClr val="92D050"/>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4" name="TextBox 3">
              <a:extLst>
                <a:ext uri="{FF2B5EF4-FFF2-40B4-BE49-F238E27FC236}">
                  <a16:creationId xmlns:a16="http://schemas.microsoft.com/office/drawing/2014/main" id="{8CF3D9B9-BA6C-0A87-C507-6E5152800E59}"/>
                </a:ext>
              </a:extLst>
            </p:cNvPr>
            <p:cNvSpPr txBox="1"/>
            <p:nvPr/>
          </p:nvSpPr>
          <p:spPr>
            <a:xfrm>
              <a:off x="6561581" y="1906053"/>
              <a:ext cx="5432478" cy="8511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3970" tIns="13970" rIns="13970" bIns="13970" numCol="1" spcCol="1270" anchor="ctr" anchorCtr="0">
              <a:noAutofit/>
            </a:bodyPr>
            <a:lstStyle/>
            <a:p>
              <a:pPr marL="0" marR="0" lvl="0" indent="0" algn="ctr" defTabSz="977900" rtl="0" eaLnBrk="1" fontAlgn="auto" latinLnBrk="0" hangingPunct="1">
                <a:lnSpc>
                  <a:spcPct val="90000"/>
                </a:lnSpc>
                <a:spcBef>
                  <a:spcPct val="0"/>
                </a:spcBef>
                <a:spcAft>
                  <a:spcPct val="3500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Calibri"/>
                  <a:ea typeface="+mn-ea"/>
                  <a:cs typeface="+mn-cs"/>
                </a:rPr>
                <a:t>Stage 2: Determining Weights</a:t>
              </a:r>
              <a:endParaRPr kumimoji="0" lang="en-US" sz="2200" b="1" i="0" u="none" strike="noStrike" kern="1200" cap="none" spc="0" normalizeH="0" baseline="0" noProof="0" dirty="0">
                <a:ln>
                  <a:noFill/>
                </a:ln>
                <a:solidFill>
                  <a:prstClr val="black"/>
                </a:solidFill>
                <a:effectLst/>
                <a:uLnTx/>
                <a:uFillTx/>
                <a:latin typeface="Alexandria"/>
                <a:ea typeface="+mn-ea"/>
                <a:cs typeface="+mn-cs"/>
              </a:endParaRPr>
            </a:p>
          </p:txBody>
        </p:sp>
      </p:grpSp>
      <p:sp>
        <p:nvSpPr>
          <p:cNvPr id="7" name="Scroll: Horizontal 6">
            <a:extLst>
              <a:ext uri="{FF2B5EF4-FFF2-40B4-BE49-F238E27FC236}">
                <a16:creationId xmlns:a16="http://schemas.microsoft.com/office/drawing/2014/main" id="{D2C41D52-2C68-6BBF-8390-31A5C25FB8A6}"/>
              </a:ext>
            </a:extLst>
          </p:cNvPr>
          <p:cNvSpPr/>
          <p:nvPr/>
        </p:nvSpPr>
        <p:spPr>
          <a:xfrm>
            <a:off x="639556" y="2303382"/>
            <a:ext cx="10912888" cy="2830092"/>
          </a:xfrm>
          <a:prstGeom prst="horizontalScroll">
            <a:avLst/>
          </a:prstGeom>
          <a:solidFill>
            <a:srgbClr val="FFFFE7"/>
          </a:solid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spcBef>
                <a:spcPts val="600"/>
              </a:spcBef>
              <a:spcAft>
                <a:spcPts val="600"/>
              </a:spcAft>
              <a:defRPr/>
            </a:pPr>
            <a:r>
              <a:rPr lang="en-US" sz="2000" b="1" dirty="0">
                <a:solidFill>
                  <a:srgbClr val="00B050"/>
                </a:solidFill>
                <a:latin typeface="Alexandria"/>
              </a:rPr>
              <a:t>Weighting of valuation results </a:t>
            </a:r>
            <a:r>
              <a:rPr lang="en-US" sz="2000" b="1" dirty="0">
                <a:solidFill>
                  <a:prstClr val="black"/>
                </a:solidFill>
                <a:latin typeface="Alexandria"/>
              </a:rPr>
              <a:t>relies on criteria related to data quality, method suitability, reliability of results, and market conditions. </a:t>
            </a:r>
            <a:r>
              <a:rPr lang="en-US" sz="2000" b="1" dirty="0">
                <a:solidFill>
                  <a:srgbClr val="C00000"/>
                </a:solidFill>
                <a:latin typeface="Alexandria"/>
              </a:rPr>
              <a:t>Higher weights </a:t>
            </a:r>
            <a:r>
              <a:rPr lang="en-US" sz="2000" b="1" dirty="0">
                <a:solidFill>
                  <a:prstClr val="black"/>
                </a:solidFill>
                <a:latin typeface="Alexandria"/>
              </a:rPr>
              <a:t>are given to approaches based on recent, reliable data that reflect the property’s nature and the valuation purpose. </a:t>
            </a:r>
            <a:r>
              <a:rPr lang="en-US" sz="2000" b="1" dirty="0">
                <a:solidFill>
                  <a:srgbClr val="C00000"/>
                </a:solidFill>
                <a:latin typeface="Alexandria"/>
              </a:rPr>
              <a:t>Conversely, weights are reduced </a:t>
            </a:r>
            <a:r>
              <a:rPr lang="en-US" sz="2000" b="1" dirty="0">
                <a:solidFill>
                  <a:prstClr val="black"/>
                </a:solidFill>
                <a:latin typeface="Alexandria"/>
              </a:rPr>
              <a:t>where data is weak, the method is unsuitable, or results diverge.</a:t>
            </a:r>
            <a:endParaRPr kumimoji="0" lang="en-US" sz="2000" i="0" u="none" strike="noStrike" kern="1200" cap="none" spc="0" normalizeH="0" baseline="0" noProof="0" dirty="0">
              <a:ln>
                <a:noFill/>
              </a:ln>
              <a:solidFill>
                <a:srgbClr val="0070C0"/>
              </a:solidFill>
              <a:effectLst/>
              <a:uLnTx/>
              <a:uFillTx/>
              <a:latin typeface="Alexandria"/>
            </a:endParaRPr>
          </a:p>
        </p:txBody>
      </p:sp>
    </p:spTree>
    <p:extLst>
      <p:ext uri="{BB962C8B-B14F-4D97-AF65-F5344CB8AC3E}">
        <p14:creationId xmlns:p14="http://schemas.microsoft.com/office/powerpoint/2010/main" val="3851046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55F2C1-60B5-67CD-DCD6-E41066C9549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42E1889-AB16-3B70-704C-23DC62D9F264}"/>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54FB790-C4C3-5720-08FC-EAE6A24371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AEC1870-7B1A-972A-1034-A7ACC628B041}"/>
              </a:ext>
            </a:extLst>
          </p:cNvPr>
          <p:cNvSpPr txBox="1"/>
          <p:nvPr/>
        </p:nvSpPr>
        <p:spPr>
          <a:xfrm>
            <a:off x="4081087" y="524820"/>
            <a:ext cx="532684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Reconciliation of Valuation Results</a:t>
            </a:r>
          </a:p>
        </p:txBody>
      </p:sp>
      <p:sp>
        <p:nvSpPr>
          <p:cNvPr id="7" name="TextBox 6">
            <a:extLst>
              <a:ext uri="{FF2B5EF4-FFF2-40B4-BE49-F238E27FC236}">
                <a16:creationId xmlns:a16="http://schemas.microsoft.com/office/drawing/2014/main" id="{C2C2295A-3689-FAE0-8260-3E991E8E0BCC}"/>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Methods of Reconciliation</a:t>
            </a:r>
          </a:p>
        </p:txBody>
      </p:sp>
      <p:graphicFrame>
        <p:nvGraphicFramePr>
          <p:cNvPr id="4" name="Diagram 3">
            <a:extLst>
              <a:ext uri="{FF2B5EF4-FFF2-40B4-BE49-F238E27FC236}">
                <a16:creationId xmlns:a16="http://schemas.microsoft.com/office/drawing/2014/main" id="{90E87A8A-C213-6BF0-59EB-C6A851844DB6}"/>
              </a:ext>
            </a:extLst>
          </p:cNvPr>
          <p:cNvGraphicFramePr/>
          <p:nvPr>
            <p:extLst>
              <p:ext uri="{D42A27DB-BD31-4B8C-83A1-F6EECF244321}">
                <p14:modId xmlns:p14="http://schemas.microsoft.com/office/powerpoint/2010/main" val="1317510662"/>
              </p:ext>
            </p:extLst>
          </p:nvPr>
        </p:nvGraphicFramePr>
        <p:xfrm>
          <a:off x="359230" y="1381870"/>
          <a:ext cx="11149264" cy="460480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549129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169A69-B25D-F083-D75A-C69F15D00F3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6CE34A1-F2D8-781E-2DCC-1D0B90D25D51}"/>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5A32327-9823-F436-F91A-4D6FA01EC8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5BF975B-3351-D0DB-A32B-482A38AE4B53}"/>
              </a:ext>
            </a:extLst>
          </p:cNvPr>
          <p:cNvSpPr txBox="1"/>
          <p:nvPr/>
        </p:nvSpPr>
        <p:spPr>
          <a:xfrm>
            <a:off x="4081087" y="524820"/>
            <a:ext cx="532684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Reconciliation of Valuation Results</a:t>
            </a:r>
          </a:p>
        </p:txBody>
      </p:sp>
      <p:sp>
        <p:nvSpPr>
          <p:cNvPr id="7" name="TextBox 6">
            <a:extLst>
              <a:ext uri="{FF2B5EF4-FFF2-40B4-BE49-F238E27FC236}">
                <a16:creationId xmlns:a16="http://schemas.microsoft.com/office/drawing/2014/main" id="{A287DE47-1046-6A12-B6A6-D9DC2D3EB7ED}"/>
              </a:ext>
            </a:extLst>
          </p:cNvPr>
          <p:cNvSpPr txBox="1"/>
          <p:nvPr/>
        </p:nvSpPr>
        <p:spPr>
          <a:xfrm>
            <a:off x="359230" y="999512"/>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Methods of Reconciliation</a:t>
            </a:r>
          </a:p>
        </p:txBody>
      </p:sp>
      <p:graphicFrame>
        <p:nvGraphicFramePr>
          <p:cNvPr id="4" name="Diagram 3">
            <a:extLst>
              <a:ext uri="{FF2B5EF4-FFF2-40B4-BE49-F238E27FC236}">
                <a16:creationId xmlns:a16="http://schemas.microsoft.com/office/drawing/2014/main" id="{F9A17DDB-EF0D-0AEE-0B25-FBE9F17E7F5E}"/>
              </a:ext>
            </a:extLst>
          </p:cNvPr>
          <p:cNvGraphicFramePr/>
          <p:nvPr>
            <p:extLst>
              <p:ext uri="{D42A27DB-BD31-4B8C-83A1-F6EECF244321}">
                <p14:modId xmlns:p14="http://schemas.microsoft.com/office/powerpoint/2010/main" val="1039605420"/>
              </p:ext>
            </p:extLst>
          </p:nvPr>
        </p:nvGraphicFramePr>
        <p:xfrm>
          <a:off x="3150328" y="1420886"/>
          <a:ext cx="7340981" cy="89610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0" name="Rectangle: Rounded Corners 9">
            <a:extLst>
              <a:ext uri="{FF2B5EF4-FFF2-40B4-BE49-F238E27FC236}">
                <a16:creationId xmlns:a16="http://schemas.microsoft.com/office/drawing/2014/main" id="{6744E9FC-4C02-9251-BB11-8512F0724375}"/>
              </a:ext>
            </a:extLst>
          </p:cNvPr>
          <p:cNvSpPr/>
          <p:nvPr/>
        </p:nvSpPr>
        <p:spPr>
          <a:xfrm>
            <a:off x="206194" y="2501760"/>
            <a:ext cx="3625831" cy="587105"/>
          </a:xfrm>
          <a:prstGeom prst="roundRect">
            <a:avLst>
              <a:gd name="adj" fmla="val 10000"/>
            </a:avLst>
          </a:prstGeom>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sp>
      <p:grpSp>
        <p:nvGrpSpPr>
          <p:cNvPr id="11" name="Group 10">
            <a:extLst>
              <a:ext uri="{FF2B5EF4-FFF2-40B4-BE49-F238E27FC236}">
                <a16:creationId xmlns:a16="http://schemas.microsoft.com/office/drawing/2014/main" id="{7C1CF742-CE8D-DA0F-F019-071189E35792}"/>
              </a:ext>
            </a:extLst>
          </p:cNvPr>
          <p:cNvGrpSpPr/>
          <p:nvPr/>
        </p:nvGrpSpPr>
        <p:grpSpPr>
          <a:xfrm>
            <a:off x="455256" y="2738369"/>
            <a:ext cx="3625831" cy="587105"/>
            <a:chOff x="250095" y="3496819"/>
            <a:chExt cx="3625831" cy="587105"/>
          </a:xfrm>
        </p:grpSpPr>
        <p:sp>
          <p:nvSpPr>
            <p:cNvPr id="12" name="Rectangle: Rounded Corners 11">
              <a:extLst>
                <a:ext uri="{FF2B5EF4-FFF2-40B4-BE49-F238E27FC236}">
                  <a16:creationId xmlns:a16="http://schemas.microsoft.com/office/drawing/2014/main" id="{F7FEE90F-ECB8-1385-E5E8-830BA16463A7}"/>
                </a:ext>
              </a:extLst>
            </p:cNvPr>
            <p:cNvSpPr/>
            <p:nvPr/>
          </p:nvSpPr>
          <p:spPr>
            <a:xfrm>
              <a:off x="250095" y="3496819"/>
              <a:ext cx="3625831" cy="587105"/>
            </a:xfrm>
            <a:prstGeom prst="roundRect">
              <a:avLst>
                <a:gd name="adj" fmla="val 10000"/>
              </a:avLst>
            </a:prstGeom>
          </p:spPr>
          <p:style>
            <a:lnRef idx="1">
              <a:schemeClr val="accent1">
                <a:hueOff val="0"/>
                <a:satOff val="0"/>
                <a:lumOff val="0"/>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sp>
        <p:sp>
          <p:nvSpPr>
            <p:cNvPr id="13" name="Rectangle: Rounded Corners 5">
              <a:extLst>
                <a:ext uri="{FF2B5EF4-FFF2-40B4-BE49-F238E27FC236}">
                  <a16:creationId xmlns:a16="http://schemas.microsoft.com/office/drawing/2014/main" id="{B3254EF4-9B4E-937C-EA50-0FA2E5A6625A}"/>
                </a:ext>
              </a:extLst>
            </p:cNvPr>
            <p:cNvSpPr txBox="1"/>
            <p:nvPr/>
          </p:nvSpPr>
          <p:spPr>
            <a:xfrm>
              <a:off x="267291" y="3514015"/>
              <a:ext cx="3591439" cy="55271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1) Simple Weighted Average</a:t>
              </a:r>
            </a:p>
          </p:txBody>
        </p:sp>
      </p:grpSp>
      <p:graphicFrame>
        <p:nvGraphicFramePr>
          <p:cNvPr id="14" name="Table 13">
            <a:extLst>
              <a:ext uri="{FF2B5EF4-FFF2-40B4-BE49-F238E27FC236}">
                <a16:creationId xmlns:a16="http://schemas.microsoft.com/office/drawing/2014/main" id="{DAC3FF51-E544-3EB8-FFC6-792960574D6B}"/>
              </a:ext>
            </a:extLst>
          </p:cNvPr>
          <p:cNvGraphicFramePr>
            <a:graphicFrameLocks noGrp="1"/>
          </p:cNvGraphicFramePr>
          <p:nvPr>
            <p:extLst>
              <p:ext uri="{D42A27DB-BD31-4B8C-83A1-F6EECF244321}">
                <p14:modId xmlns:p14="http://schemas.microsoft.com/office/powerpoint/2010/main" val="3574924515"/>
              </p:ext>
            </p:extLst>
          </p:nvPr>
        </p:nvGraphicFramePr>
        <p:xfrm>
          <a:off x="838200" y="3562083"/>
          <a:ext cx="10515600" cy="2670720"/>
        </p:xfrm>
        <a:graphic>
          <a:graphicData uri="http://schemas.openxmlformats.org/drawingml/2006/table">
            <a:tbl>
              <a:tblPr>
                <a:tableStyleId>{69CF1AB2-1976-4502-BF36-3FF5EA218861}</a:tableStyleId>
              </a:tblPr>
              <a:tblGrid>
                <a:gridCol w="2628900">
                  <a:extLst>
                    <a:ext uri="{9D8B030D-6E8A-4147-A177-3AD203B41FA5}">
                      <a16:colId xmlns:a16="http://schemas.microsoft.com/office/drawing/2014/main" val="3651753865"/>
                    </a:ext>
                  </a:extLst>
                </a:gridCol>
                <a:gridCol w="2628900">
                  <a:extLst>
                    <a:ext uri="{9D8B030D-6E8A-4147-A177-3AD203B41FA5}">
                      <a16:colId xmlns:a16="http://schemas.microsoft.com/office/drawing/2014/main" val="4146767231"/>
                    </a:ext>
                  </a:extLst>
                </a:gridCol>
                <a:gridCol w="2628900">
                  <a:extLst>
                    <a:ext uri="{9D8B030D-6E8A-4147-A177-3AD203B41FA5}">
                      <a16:colId xmlns:a16="http://schemas.microsoft.com/office/drawing/2014/main" val="3739721805"/>
                    </a:ext>
                  </a:extLst>
                </a:gridCol>
                <a:gridCol w="2628900">
                  <a:extLst>
                    <a:ext uri="{9D8B030D-6E8A-4147-A177-3AD203B41FA5}">
                      <a16:colId xmlns:a16="http://schemas.microsoft.com/office/drawing/2014/main" val="3058348357"/>
                    </a:ext>
                  </a:extLst>
                </a:gridCol>
              </a:tblGrid>
              <a:tr h="534144">
                <a:tc>
                  <a:txBody>
                    <a:bodyPr/>
                    <a:lstStyle/>
                    <a:p>
                      <a:pPr algn="ctr">
                        <a:buNone/>
                      </a:pPr>
                      <a:r>
                        <a:rPr lang="en-US" sz="2000" b="1" dirty="0">
                          <a:latin typeface="Alexandria"/>
                        </a:rPr>
                        <a:t>Approach</a:t>
                      </a:r>
                    </a:p>
                  </a:txBody>
                  <a:tcPr anchor="ctr"/>
                </a:tc>
                <a:tc>
                  <a:txBody>
                    <a:bodyPr/>
                    <a:lstStyle/>
                    <a:p>
                      <a:pPr algn="ctr">
                        <a:buNone/>
                      </a:pPr>
                      <a:r>
                        <a:rPr lang="en-US" sz="2000" b="1" dirty="0">
                          <a:latin typeface="Alexandria"/>
                        </a:rPr>
                        <a:t>Value</a:t>
                      </a:r>
                    </a:p>
                  </a:txBody>
                  <a:tcPr anchor="ctr"/>
                </a:tc>
                <a:tc>
                  <a:txBody>
                    <a:bodyPr/>
                    <a:lstStyle/>
                    <a:p>
                      <a:pPr algn="ctr">
                        <a:buNone/>
                      </a:pPr>
                      <a:r>
                        <a:rPr lang="en-US" sz="2000" b="1" dirty="0">
                          <a:latin typeface="Alexandria"/>
                        </a:rPr>
                        <a:t>Weight</a:t>
                      </a:r>
                    </a:p>
                  </a:txBody>
                  <a:tcPr anchor="ctr"/>
                </a:tc>
                <a:tc>
                  <a:txBody>
                    <a:bodyPr/>
                    <a:lstStyle/>
                    <a:p>
                      <a:pPr algn="ctr">
                        <a:buNone/>
                      </a:pPr>
                      <a:r>
                        <a:rPr lang="en-US" sz="2000" b="1" dirty="0">
                          <a:latin typeface="Alexandria"/>
                        </a:rPr>
                        <a:t>Weighted Contribution</a:t>
                      </a:r>
                    </a:p>
                  </a:txBody>
                  <a:tcPr anchor="ctr"/>
                </a:tc>
                <a:extLst>
                  <a:ext uri="{0D108BD9-81ED-4DB2-BD59-A6C34878D82A}">
                    <a16:rowId xmlns:a16="http://schemas.microsoft.com/office/drawing/2014/main" val="921070994"/>
                  </a:ext>
                </a:extLst>
              </a:tr>
              <a:tr h="534144">
                <a:tc>
                  <a:txBody>
                    <a:bodyPr/>
                    <a:lstStyle/>
                    <a:p>
                      <a:pPr algn="ctr">
                        <a:buNone/>
                      </a:pPr>
                      <a:r>
                        <a:rPr lang="en-US" sz="2000" b="1" dirty="0">
                          <a:latin typeface="Alexandria"/>
                        </a:rPr>
                        <a:t>Comparative</a:t>
                      </a:r>
                    </a:p>
                  </a:txBody>
                  <a:tcPr anchor="ctr"/>
                </a:tc>
                <a:tc>
                  <a:txBody>
                    <a:bodyPr/>
                    <a:lstStyle/>
                    <a:p>
                      <a:pPr algn="ctr">
                        <a:buNone/>
                      </a:pPr>
                      <a:r>
                        <a:rPr lang="en-US" sz="2000" dirty="0">
                          <a:latin typeface="Alexandria"/>
                        </a:rPr>
                        <a:t>10,000,000</a:t>
                      </a:r>
                    </a:p>
                  </a:txBody>
                  <a:tcPr anchor="ctr">
                    <a:solidFill>
                      <a:schemeClr val="bg1"/>
                    </a:solidFill>
                  </a:tcPr>
                </a:tc>
                <a:tc>
                  <a:txBody>
                    <a:bodyPr/>
                    <a:lstStyle/>
                    <a:p>
                      <a:pPr algn="ctr">
                        <a:buNone/>
                      </a:pPr>
                      <a:r>
                        <a:rPr lang="en-US" sz="2000" dirty="0">
                          <a:latin typeface="Alexandria"/>
                        </a:rPr>
                        <a:t>50%</a:t>
                      </a:r>
                    </a:p>
                  </a:txBody>
                  <a:tcPr anchor="ctr">
                    <a:solidFill>
                      <a:schemeClr val="bg1"/>
                    </a:solidFill>
                  </a:tcPr>
                </a:tc>
                <a:tc>
                  <a:txBody>
                    <a:bodyPr/>
                    <a:lstStyle/>
                    <a:p>
                      <a:pPr algn="ctr">
                        <a:buNone/>
                      </a:pPr>
                      <a:r>
                        <a:rPr lang="en-US" sz="2000">
                          <a:latin typeface="Alexandria"/>
                        </a:rPr>
                        <a:t>5,000,000</a:t>
                      </a:r>
                    </a:p>
                  </a:txBody>
                  <a:tcPr anchor="ctr">
                    <a:solidFill>
                      <a:schemeClr val="bg1"/>
                    </a:solidFill>
                  </a:tcPr>
                </a:tc>
                <a:extLst>
                  <a:ext uri="{0D108BD9-81ED-4DB2-BD59-A6C34878D82A}">
                    <a16:rowId xmlns:a16="http://schemas.microsoft.com/office/drawing/2014/main" val="456287152"/>
                  </a:ext>
                </a:extLst>
              </a:tr>
              <a:tr h="534144">
                <a:tc>
                  <a:txBody>
                    <a:bodyPr/>
                    <a:lstStyle/>
                    <a:p>
                      <a:pPr algn="ctr">
                        <a:buNone/>
                      </a:pPr>
                      <a:r>
                        <a:rPr lang="en-US" sz="2000" b="1" dirty="0">
                          <a:latin typeface="Alexandria"/>
                        </a:rPr>
                        <a:t>Income</a:t>
                      </a:r>
                    </a:p>
                  </a:txBody>
                  <a:tcPr anchor="ctr"/>
                </a:tc>
                <a:tc>
                  <a:txBody>
                    <a:bodyPr/>
                    <a:lstStyle/>
                    <a:p>
                      <a:pPr algn="ctr">
                        <a:buNone/>
                      </a:pPr>
                      <a:r>
                        <a:rPr lang="en-US" sz="2000" dirty="0">
                          <a:latin typeface="Alexandria"/>
                        </a:rPr>
                        <a:t>9,500,000</a:t>
                      </a:r>
                    </a:p>
                  </a:txBody>
                  <a:tcPr anchor="ctr">
                    <a:solidFill>
                      <a:schemeClr val="bg1"/>
                    </a:solidFill>
                  </a:tcPr>
                </a:tc>
                <a:tc>
                  <a:txBody>
                    <a:bodyPr/>
                    <a:lstStyle/>
                    <a:p>
                      <a:pPr algn="ctr">
                        <a:buNone/>
                      </a:pPr>
                      <a:r>
                        <a:rPr lang="en-US" sz="2000" dirty="0">
                          <a:latin typeface="Alexandria"/>
                        </a:rPr>
                        <a:t>30%</a:t>
                      </a:r>
                    </a:p>
                  </a:txBody>
                  <a:tcPr anchor="ctr">
                    <a:solidFill>
                      <a:schemeClr val="bg1"/>
                    </a:solidFill>
                  </a:tcPr>
                </a:tc>
                <a:tc>
                  <a:txBody>
                    <a:bodyPr/>
                    <a:lstStyle/>
                    <a:p>
                      <a:pPr algn="ctr">
                        <a:buNone/>
                      </a:pPr>
                      <a:r>
                        <a:rPr lang="en-US" sz="2000" dirty="0">
                          <a:latin typeface="Alexandria"/>
                        </a:rPr>
                        <a:t>2,850,000</a:t>
                      </a:r>
                    </a:p>
                  </a:txBody>
                  <a:tcPr anchor="ctr">
                    <a:solidFill>
                      <a:schemeClr val="bg1"/>
                    </a:solidFill>
                  </a:tcPr>
                </a:tc>
                <a:extLst>
                  <a:ext uri="{0D108BD9-81ED-4DB2-BD59-A6C34878D82A}">
                    <a16:rowId xmlns:a16="http://schemas.microsoft.com/office/drawing/2014/main" val="1852536701"/>
                  </a:ext>
                </a:extLst>
              </a:tr>
              <a:tr h="534144">
                <a:tc>
                  <a:txBody>
                    <a:bodyPr/>
                    <a:lstStyle/>
                    <a:p>
                      <a:pPr algn="ctr">
                        <a:buNone/>
                      </a:pPr>
                      <a:r>
                        <a:rPr lang="en-US" sz="2000" b="1" dirty="0">
                          <a:latin typeface="Alexandria"/>
                        </a:rPr>
                        <a:t>Cost</a:t>
                      </a:r>
                    </a:p>
                  </a:txBody>
                  <a:tcPr anchor="ctr"/>
                </a:tc>
                <a:tc>
                  <a:txBody>
                    <a:bodyPr/>
                    <a:lstStyle/>
                    <a:p>
                      <a:pPr algn="ctr">
                        <a:buNone/>
                      </a:pPr>
                      <a:r>
                        <a:rPr lang="en-US" sz="2000" dirty="0">
                          <a:latin typeface="Alexandria"/>
                        </a:rPr>
                        <a:t>10,500,000</a:t>
                      </a:r>
                    </a:p>
                  </a:txBody>
                  <a:tcPr anchor="ctr">
                    <a:solidFill>
                      <a:schemeClr val="bg1"/>
                    </a:solidFill>
                  </a:tcPr>
                </a:tc>
                <a:tc>
                  <a:txBody>
                    <a:bodyPr/>
                    <a:lstStyle/>
                    <a:p>
                      <a:pPr algn="ctr">
                        <a:buNone/>
                      </a:pPr>
                      <a:r>
                        <a:rPr lang="en-US" sz="2000" dirty="0">
                          <a:latin typeface="Alexandria"/>
                        </a:rPr>
                        <a:t>20%</a:t>
                      </a:r>
                    </a:p>
                  </a:txBody>
                  <a:tcPr anchor="ctr">
                    <a:solidFill>
                      <a:schemeClr val="bg1"/>
                    </a:solidFill>
                  </a:tcPr>
                </a:tc>
                <a:tc>
                  <a:txBody>
                    <a:bodyPr/>
                    <a:lstStyle/>
                    <a:p>
                      <a:pPr algn="ctr">
                        <a:buNone/>
                      </a:pPr>
                      <a:r>
                        <a:rPr lang="en-US" sz="2000" dirty="0">
                          <a:latin typeface="Alexandria"/>
                        </a:rPr>
                        <a:t>2,100,000</a:t>
                      </a:r>
                    </a:p>
                  </a:txBody>
                  <a:tcPr anchor="ctr">
                    <a:solidFill>
                      <a:schemeClr val="bg1"/>
                    </a:solidFill>
                  </a:tcPr>
                </a:tc>
                <a:extLst>
                  <a:ext uri="{0D108BD9-81ED-4DB2-BD59-A6C34878D82A}">
                    <a16:rowId xmlns:a16="http://schemas.microsoft.com/office/drawing/2014/main" val="1899673016"/>
                  </a:ext>
                </a:extLst>
              </a:tr>
              <a:tr h="534144">
                <a:tc>
                  <a:txBody>
                    <a:bodyPr/>
                    <a:lstStyle/>
                    <a:p>
                      <a:pPr algn="ctr">
                        <a:buNone/>
                      </a:pPr>
                      <a:r>
                        <a:rPr lang="en-US" sz="2000" b="1" dirty="0">
                          <a:latin typeface="Alexandria"/>
                        </a:rPr>
                        <a:t>Final Value</a:t>
                      </a:r>
                    </a:p>
                  </a:txBody>
                  <a:tcPr anchor="ctr"/>
                </a:tc>
                <a:tc>
                  <a:txBody>
                    <a:bodyPr/>
                    <a:lstStyle/>
                    <a:p>
                      <a:pPr algn="ctr">
                        <a:buNone/>
                      </a:pPr>
                      <a:endParaRPr lang="en-US" sz="2000">
                        <a:latin typeface="Alexandria"/>
                      </a:endParaRPr>
                    </a:p>
                  </a:txBody>
                  <a:tcPr anchor="ctr">
                    <a:solidFill>
                      <a:schemeClr val="bg1"/>
                    </a:solidFill>
                  </a:tcPr>
                </a:tc>
                <a:tc>
                  <a:txBody>
                    <a:bodyPr/>
                    <a:lstStyle/>
                    <a:p>
                      <a:pPr algn="ctr">
                        <a:buNone/>
                      </a:pPr>
                      <a:r>
                        <a:rPr lang="en-US" sz="2000">
                          <a:latin typeface="Alexandria"/>
                        </a:rPr>
                        <a:t>100%</a:t>
                      </a:r>
                    </a:p>
                  </a:txBody>
                  <a:tcPr anchor="ctr">
                    <a:solidFill>
                      <a:schemeClr val="bg1"/>
                    </a:solidFill>
                  </a:tcPr>
                </a:tc>
                <a:tc>
                  <a:txBody>
                    <a:bodyPr/>
                    <a:lstStyle/>
                    <a:p>
                      <a:pPr algn="ctr">
                        <a:buNone/>
                      </a:pPr>
                      <a:r>
                        <a:rPr lang="en-US" sz="2000" dirty="0">
                          <a:latin typeface="Alexandria"/>
                        </a:rPr>
                        <a:t>9,950,000</a:t>
                      </a:r>
                    </a:p>
                  </a:txBody>
                  <a:tcPr anchor="ctr">
                    <a:solidFill>
                      <a:schemeClr val="bg1"/>
                    </a:solidFill>
                  </a:tcPr>
                </a:tc>
                <a:extLst>
                  <a:ext uri="{0D108BD9-81ED-4DB2-BD59-A6C34878D82A}">
                    <a16:rowId xmlns:a16="http://schemas.microsoft.com/office/drawing/2014/main" val="990745008"/>
                  </a:ext>
                </a:extLst>
              </a:tr>
            </a:tbl>
          </a:graphicData>
        </a:graphic>
      </p:graphicFrame>
      <p:sp>
        <p:nvSpPr>
          <p:cNvPr id="15" name="Star: 10 Points 14">
            <a:extLst>
              <a:ext uri="{FF2B5EF4-FFF2-40B4-BE49-F238E27FC236}">
                <a16:creationId xmlns:a16="http://schemas.microsoft.com/office/drawing/2014/main" id="{C717EF37-B334-ABD3-8FC4-6825B369B251}"/>
              </a:ext>
            </a:extLst>
          </p:cNvPr>
          <p:cNvSpPr/>
          <p:nvPr/>
        </p:nvSpPr>
        <p:spPr>
          <a:xfrm>
            <a:off x="4498093" y="2788123"/>
            <a:ext cx="4249211" cy="487595"/>
          </a:xfrm>
          <a:prstGeom prst="star10">
            <a:avLst/>
          </a:prstGeom>
          <a:solidFill>
            <a:srgbClr val="FFFFEB"/>
          </a:solidFill>
          <a:ln>
            <a:solidFill>
              <a:schemeClr val="accent4">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 Example:</a:t>
            </a:r>
          </a:p>
        </p:txBody>
      </p:sp>
    </p:spTree>
    <p:extLst>
      <p:ext uri="{BB962C8B-B14F-4D97-AF65-F5344CB8AC3E}">
        <p14:creationId xmlns:p14="http://schemas.microsoft.com/office/powerpoint/2010/main" val="4105140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ppt_x"/>
                                          </p:val>
                                        </p:tav>
                                        <p:tav tm="100000">
                                          <p:val>
                                            <p:strVal val="#ppt_x"/>
                                          </p:val>
                                        </p:tav>
                                      </p:tavLst>
                                    </p:anim>
                                    <p:anim calcmode="lin" valueType="num">
                                      <p:cBhvr additive="base">
                                        <p:cTn id="2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1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58873D-B610-F8F2-DAC7-0631486F055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E588B11-BF89-51FB-AB58-D9CEDF634FF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E4961D2-2B3C-7F4E-71C4-F8C6F3BB17D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BA27846-653C-D5FE-F2D9-C098FDEDDD00}"/>
              </a:ext>
            </a:extLst>
          </p:cNvPr>
          <p:cNvSpPr txBox="1"/>
          <p:nvPr/>
        </p:nvSpPr>
        <p:spPr>
          <a:xfrm>
            <a:off x="4081087" y="524820"/>
            <a:ext cx="532684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Reconciliation of Valuation Results</a:t>
            </a:r>
          </a:p>
        </p:txBody>
      </p:sp>
      <p:sp>
        <p:nvSpPr>
          <p:cNvPr id="7" name="TextBox 6">
            <a:extLst>
              <a:ext uri="{FF2B5EF4-FFF2-40B4-BE49-F238E27FC236}">
                <a16:creationId xmlns:a16="http://schemas.microsoft.com/office/drawing/2014/main" id="{28EFE7A0-61A4-9527-72DE-46AAC144DB95}"/>
              </a:ext>
            </a:extLst>
          </p:cNvPr>
          <p:cNvSpPr txBox="1"/>
          <p:nvPr/>
        </p:nvSpPr>
        <p:spPr>
          <a:xfrm>
            <a:off x="359230" y="999512"/>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Methods of Reconciliation</a:t>
            </a:r>
          </a:p>
        </p:txBody>
      </p:sp>
      <p:graphicFrame>
        <p:nvGraphicFramePr>
          <p:cNvPr id="4" name="Diagram 3">
            <a:extLst>
              <a:ext uri="{FF2B5EF4-FFF2-40B4-BE49-F238E27FC236}">
                <a16:creationId xmlns:a16="http://schemas.microsoft.com/office/drawing/2014/main" id="{A18323F2-53B1-0AB8-C187-126D8A8BFC83}"/>
              </a:ext>
            </a:extLst>
          </p:cNvPr>
          <p:cNvGraphicFramePr/>
          <p:nvPr/>
        </p:nvGraphicFramePr>
        <p:xfrm>
          <a:off x="3150328" y="1420886"/>
          <a:ext cx="7340981" cy="89610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0" name="Rectangle: Rounded Corners 9">
            <a:extLst>
              <a:ext uri="{FF2B5EF4-FFF2-40B4-BE49-F238E27FC236}">
                <a16:creationId xmlns:a16="http://schemas.microsoft.com/office/drawing/2014/main" id="{0D7F6206-D12E-8987-43D0-5826BBAF538E}"/>
              </a:ext>
            </a:extLst>
          </p:cNvPr>
          <p:cNvSpPr/>
          <p:nvPr/>
        </p:nvSpPr>
        <p:spPr>
          <a:xfrm>
            <a:off x="206194" y="2501760"/>
            <a:ext cx="3892089" cy="587105"/>
          </a:xfrm>
          <a:prstGeom prst="roundRect">
            <a:avLst>
              <a:gd name="adj" fmla="val 10000"/>
            </a:avLst>
          </a:prstGeom>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sp>
      <p:grpSp>
        <p:nvGrpSpPr>
          <p:cNvPr id="11" name="Group 10">
            <a:extLst>
              <a:ext uri="{FF2B5EF4-FFF2-40B4-BE49-F238E27FC236}">
                <a16:creationId xmlns:a16="http://schemas.microsoft.com/office/drawing/2014/main" id="{3AA82ED5-423C-E2AA-68CB-3DFAA4677D01}"/>
              </a:ext>
            </a:extLst>
          </p:cNvPr>
          <p:cNvGrpSpPr/>
          <p:nvPr/>
        </p:nvGrpSpPr>
        <p:grpSpPr>
          <a:xfrm>
            <a:off x="359230" y="2738369"/>
            <a:ext cx="4345237" cy="587105"/>
            <a:chOff x="162528" y="3496819"/>
            <a:chExt cx="3962460" cy="587105"/>
          </a:xfrm>
        </p:grpSpPr>
        <p:sp>
          <p:nvSpPr>
            <p:cNvPr id="12" name="Rectangle: Rounded Corners 11">
              <a:extLst>
                <a:ext uri="{FF2B5EF4-FFF2-40B4-BE49-F238E27FC236}">
                  <a16:creationId xmlns:a16="http://schemas.microsoft.com/office/drawing/2014/main" id="{289B2836-E623-3AE2-84E6-64E04D428CFF}"/>
                </a:ext>
              </a:extLst>
            </p:cNvPr>
            <p:cNvSpPr/>
            <p:nvPr/>
          </p:nvSpPr>
          <p:spPr>
            <a:xfrm>
              <a:off x="250095" y="3496819"/>
              <a:ext cx="3625831" cy="587105"/>
            </a:xfrm>
            <a:prstGeom prst="roundRect">
              <a:avLst>
                <a:gd name="adj" fmla="val 10000"/>
              </a:avLst>
            </a:prstGeom>
          </p:spPr>
          <p:style>
            <a:lnRef idx="1">
              <a:schemeClr val="accent1">
                <a:hueOff val="0"/>
                <a:satOff val="0"/>
                <a:lumOff val="0"/>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sp>
        <p:sp>
          <p:nvSpPr>
            <p:cNvPr id="13" name="Rectangle: Rounded Corners 5">
              <a:extLst>
                <a:ext uri="{FF2B5EF4-FFF2-40B4-BE49-F238E27FC236}">
                  <a16:creationId xmlns:a16="http://schemas.microsoft.com/office/drawing/2014/main" id="{5FD11A39-8754-8577-98D4-7B277D7EFEFA}"/>
                </a:ext>
              </a:extLst>
            </p:cNvPr>
            <p:cNvSpPr txBox="1"/>
            <p:nvPr/>
          </p:nvSpPr>
          <p:spPr>
            <a:xfrm>
              <a:off x="162528" y="3514015"/>
              <a:ext cx="3962460" cy="55271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6200" tIns="76200" rIns="76200" bIns="76200" numCol="1" spcCol="1270" anchor="ctr" anchorCtr="0">
              <a:noAutofit/>
            </a:bodyPr>
            <a:lstStyle/>
            <a:p>
              <a:pPr marL="0" marR="0" lvl="0" indent="0" algn="ctr" defTabSz="8890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dirty="0">
                  <a:ln>
                    <a:noFill/>
                  </a:ln>
                  <a:solidFill>
                    <a:prstClr val="black">
                      <a:hueOff val="0"/>
                      <a:satOff val="0"/>
                      <a:lumOff val="0"/>
                      <a:alphaOff val="0"/>
                    </a:prstClr>
                  </a:solidFill>
                  <a:effectLst/>
                  <a:uLnTx/>
                  <a:uFillTx/>
                  <a:latin typeface="Alexandria"/>
                  <a:ea typeface="+mn-ea"/>
                  <a:cs typeface="+mn-cs"/>
                </a:rPr>
                <a:t>2) Confidence Range Reconciliation</a:t>
              </a:r>
            </a:p>
          </p:txBody>
        </p:sp>
      </p:grpSp>
      <p:sp>
        <p:nvSpPr>
          <p:cNvPr id="15" name="Star: 10 Points 14">
            <a:extLst>
              <a:ext uri="{FF2B5EF4-FFF2-40B4-BE49-F238E27FC236}">
                <a16:creationId xmlns:a16="http://schemas.microsoft.com/office/drawing/2014/main" id="{C4486092-3C86-477D-BBDF-24CFD76640AD}"/>
              </a:ext>
            </a:extLst>
          </p:cNvPr>
          <p:cNvSpPr/>
          <p:nvPr/>
        </p:nvSpPr>
        <p:spPr>
          <a:xfrm>
            <a:off x="4979356" y="2788123"/>
            <a:ext cx="4249211" cy="487595"/>
          </a:xfrm>
          <a:prstGeom prst="star10">
            <a:avLst/>
          </a:prstGeom>
          <a:solidFill>
            <a:srgbClr val="FFFFEB"/>
          </a:solidFill>
          <a:ln>
            <a:solidFill>
              <a:schemeClr val="accent4">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 Example:</a:t>
            </a:r>
          </a:p>
        </p:txBody>
      </p:sp>
      <p:sp>
        <p:nvSpPr>
          <p:cNvPr id="2" name="Arrow: Pentagon 1">
            <a:extLst>
              <a:ext uri="{FF2B5EF4-FFF2-40B4-BE49-F238E27FC236}">
                <a16:creationId xmlns:a16="http://schemas.microsoft.com/office/drawing/2014/main" id="{1A30D0D2-088B-BB3F-E692-AF1C47C82125}"/>
              </a:ext>
            </a:extLst>
          </p:cNvPr>
          <p:cNvSpPr/>
          <p:nvPr/>
        </p:nvSpPr>
        <p:spPr>
          <a:xfrm>
            <a:off x="1918137" y="3559993"/>
            <a:ext cx="7188060"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buNone/>
            </a:pPr>
            <a:r>
              <a:rPr lang="en-US" sz="2000" dirty="0">
                <a:solidFill>
                  <a:schemeClr val="tx1"/>
                </a:solidFill>
                <a:latin typeface="Alexandria"/>
              </a:rPr>
              <a:t>Minimum: 9,500,000 (lowest value)</a:t>
            </a:r>
          </a:p>
        </p:txBody>
      </p:sp>
      <p:sp>
        <p:nvSpPr>
          <p:cNvPr id="8" name="Arrow: Pentagon 7">
            <a:extLst>
              <a:ext uri="{FF2B5EF4-FFF2-40B4-BE49-F238E27FC236}">
                <a16:creationId xmlns:a16="http://schemas.microsoft.com/office/drawing/2014/main" id="{30808894-9865-6D03-3A2F-E68370F0390C}"/>
              </a:ext>
            </a:extLst>
          </p:cNvPr>
          <p:cNvSpPr/>
          <p:nvPr/>
        </p:nvSpPr>
        <p:spPr>
          <a:xfrm>
            <a:off x="1918136" y="4421273"/>
            <a:ext cx="7188061"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buNone/>
            </a:pPr>
            <a:r>
              <a:rPr lang="en-US" sz="2000" dirty="0">
                <a:solidFill>
                  <a:schemeClr val="tx1"/>
                </a:solidFill>
                <a:latin typeface="Alexandria"/>
              </a:rPr>
              <a:t>Maximum: 10,500,000 (highest value)</a:t>
            </a:r>
          </a:p>
        </p:txBody>
      </p:sp>
      <p:sp>
        <p:nvSpPr>
          <p:cNvPr id="9" name="Arrow: Pentagon 8">
            <a:extLst>
              <a:ext uri="{FF2B5EF4-FFF2-40B4-BE49-F238E27FC236}">
                <a16:creationId xmlns:a16="http://schemas.microsoft.com/office/drawing/2014/main" id="{1E619567-E015-B76A-277E-E68A1A545BDA}"/>
              </a:ext>
            </a:extLst>
          </p:cNvPr>
          <p:cNvSpPr/>
          <p:nvPr/>
        </p:nvSpPr>
        <p:spPr>
          <a:xfrm>
            <a:off x="1928471" y="5282999"/>
            <a:ext cx="7177725"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buNone/>
            </a:pPr>
            <a:r>
              <a:rPr lang="en-US" sz="2000" dirty="0">
                <a:solidFill>
                  <a:schemeClr val="tx1"/>
                </a:solidFill>
                <a:latin typeface="Alexandria"/>
              </a:rPr>
              <a:t>Range: 1,000,000</a:t>
            </a:r>
          </a:p>
        </p:txBody>
      </p:sp>
      <p:sp>
        <p:nvSpPr>
          <p:cNvPr id="16" name="Arrow: Pentagon 15">
            <a:extLst>
              <a:ext uri="{FF2B5EF4-FFF2-40B4-BE49-F238E27FC236}">
                <a16:creationId xmlns:a16="http://schemas.microsoft.com/office/drawing/2014/main" id="{4E7B59E4-8DB7-C7AC-FB99-2C8FF963F53B}"/>
              </a:ext>
            </a:extLst>
          </p:cNvPr>
          <p:cNvSpPr/>
          <p:nvPr/>
        </p:nvSpPr>
        <p:spPr>
          <a:xfrm>
            <a:off x="1918136" y="6281266"/>
            <a:ext cx="7177725"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buNone/>
            </a:pPr>
            <a:r>
              <a:rPr lang="en-US" sz="2000" dirty="0">
                <a:solidFill>
                  <a:schemeClr val="tx1"/>
                </a:solidFill>
                <a:latin typeface="Alexandria"/>
              </a:rPr>
              <a:t>Coefficient of Variation: 10.3%</a:t>
            </a:r>
          </a:p>
        </p:txBody>
      </p:sp>
      <p:sp>
        <p:nvSpPr>
          <p:cNvPr id="17" name="Flowchart: Magnetic Disk 16">
            <a:extLst>
              <a:ext uri="{FF2B5EF4-FFF2-40B4-BE49-F238E27FC236}">
                <a16:creationId xmlns:a16="http://schemas.microsoft.com/office/drawing/2014/main" id="{EFD1F2A4-F9CA-69B9-204F-DAD37F87D9EB}"/>
              </a:ext>
            </a:extLst>
          </p:cNvPr>
          <p:cNvSpPr/>
          <p:nvPr/>
        </p:nvSpPr>
        <p:spPr>
          <a:xfrm>
            <a:off x="9407931" y="3952975"/>
            <a:ext cx="2495311" cy="2360365"/>
          </a:xfrm>
          <a:prstGeom prst="flowChartMagneticDisk">
            <a:avLst/>
          </a:prstGeom>
          <a:solidFill>
            <a:srgbClr val="F2FBFC"/>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buNone/>
            </a:pPr>
            <a:r>
              <a:rPr lang="en-US" sz="2000" b="1" dirty="0">
                <a:solidFill>
                  <a:srgbClr val="002060"/>
                </a:solidFill>
                <a:latin typeface="Alexandria"/>
              </a:rPr>
              <a:t>Selected Value: 10,000,000                    (within acceptable range)</a:t>
            </a:r>
          </a:p>
        </p:txBody>
      </p:sp>
    </p:spTree>
    <p:extLst>
      <p:ext uri="{BB962C8B-B14F-4D97-AF65-F5344CB8AC3E}">
        <p14:creationId xmlns:p14="http://schemas.microsoft.com/office/powerpoint/2010/main" val="3789460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ppt_x"/>
                                          </p:val>
                                        </p:tav>
                                        <p:tav tm="100000">
                                          <p:val>
                                            <p:strVal val="#ppt_x"/>
                                          </p:val>
                                        </p:tav>
                                      </p:tavLst>
                                    </p:anim>
                                    <p:anim calcmode="lin" valueType="num">
                                      <p:cBhvr additive="base">
                                        <p:cTn id="2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500" fill="hold"/>
                                        <p:tgtEl>
                                          <p:spTgt spid="9"/>
                                        </p:tgtEl>
                                        <p:attrNameLst>
                                          <p:attrName>ppt_x</p:attrName>
                                        </p:attrNameLst>
                                      </p:cBhvr>
                                      <p:tavLst>
                                        <p:tav tm="0">
                                          <p:val>
                                            <p:strVal val="#ppt_x"/>
                                          </p:val>
                                        </p:tav>
                                        <p:tav tm="100000">
                                          <p:val>
                                            <p:strVal val="#ppt_x"/>
                                          </p:val>
                                        </p:tav>
                                      </p:tavLst>
                                    </p:anim>
                                    <p:anim calcmode="lin" valueType="num">
                                      <p:cBhvr additive="base">
                                        <p:cTn id="4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ppt_x"/>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500" fill="hold"/>
                                        <p:tgtEl>
                                          <p:spTgt spid="17"/>
                                        </p:tgtEl>
                                        <p:attrNameLst>
                                          <p:attrName>ppt_x</p:attrName>
                                        </p:attrNameLst>
                                      </p:cBhvr>
                                      <p:tavLst>
                                        <p:tav tm="0">
                                          <p:val>
                                            <p:strVal val="0-#ppt_w/2"/>
                                          </p:val>
                                        </p:tav>
                                        <p:tav tm="100000">
                                          <p:val>
                                            <p:strVal val="#ppt_x"/>
                                          </p:val>
                                        </p:tav>
                                      </p:tavLst>
                                    </p:anim>
                                    <p:anim calcmode="lin" valueType="num">
                                      <p:cBhvr additive="base">
                                        <p:cTn id="52"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15" grpId="0" animBg="1"/>
      <p:bldP spid="2" grpId="0" animBg="1"/>
      <p:bldP spid="8" grpId="0" animBg="1"/>
      <p:bldP spid="9" grpId="0" animBg="1"/>
      <p:bldP spid="16" grpId="0" animBg="1"/>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0F607B-648B-4E96-A067-4C52AD27851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2328BF7-6F1F-1FF1-C1FB-99D94DF971AB}"/>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C9302D8-6147-5CFD-8D50-533D256FF2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3AAF51E-AB38-A5ED-0924-2EB655F34DE7}"/>
              </a:ext>
            </a:extLst>
          </p:cNvPr>
          <p:cNvSpPr txBox="1"/>
          <p:nvPr/>
        </p:nvSpPr>
        <p:spPr>
          <a:xfrm>
            <a:off x="4081087" y="524820"/>
            <a:ext cx="532684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Reconciliation of Valuation Results</a:t>
            </a:r>
          </a:p>
        </p:txBody>
      </p:sp>
      <p:sp>
        <p:nvSpPr>
          <p:cNvPr id="7" name="TextBox 6">
            <a:extLst>
              <a:ext uri="{FF2B5EF4-FFF2-40B4-BE49-F238E27FC236}">
                <a16:creationId xmlns:a16="http://schemas.microsoft.com/office/drawing/2014/main" id="{6645F97E-0015-EAA2-E6E0-DA1157924666}"/>
              </a:ext>
            </a:extLst>
          </p:cNvPr>
          <p:cNvSpPr txBox="1"/>
          <p:nvPr/>
        </p:nvSpPr>
        <p:spPr>
          <a:xfrm>
            <a:off x="359230" y="999512"/>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Methods of Reconciliation</a:t>
            </a:r>
          </a:p>
        </p:txBody>
      </p:sp>
      <p:graphicFrame>
        <p:nvGraphicFramePr>
          <p:cNvPr id="4" name="Diagram 3">
            <a:extLst>
              <a:ext uri="{FF2B5EF4-FFF2-40B4-BE49-F238E27FC236}">
                <a16:creationId xmlns:a16="http://schemas.microsoft.com/office/drawing/2014/main" id="{BDA6EC1D-7045-EA52-58A8-29E411568AB1}"/>
              </a:ext>
            </a:extLst>
          </p:cNvPr>
          <p:cNvGraphicFramePr/>
          <p:nvPr>
            <p:extLst>
              <p:ext uri="{D42A27DB-BD31-4B8C-83A1-F6EECF244321}">
                <p14:modId xmlns:p14="http://schemas.microsoft.com/office/powerpoint/2010/main" val="477448253"/>
              </p:ext>
            </p:extLst>
          </p:nvPr>
        </p:nvGraphicFramePr>
        <p:xfrm>
          <a:off x="3150328" y="1420886"/>
          <a:ext cx="7340981" cy="89610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5" name="Star: 10 Points 14">
            <a:extLst>
              <a:ext uri="{FF2B5EF4-FFF2-40B4-BE49-F238E27FC236}">
                <a16:creationId xmlns:a16="http://schemas.microsoft.com/office/drawing/2014/main" id="{21DA5A5A-8049-9B51-E7B8-2A66DFC5F44D}"/>
              </a:ext>
            </a:extLst>
          </p:cNvPr>
          <p:cNvSpPr/>
          <p:nvPr/>
        </p:nvSpPr>
        <p:spPr>
          <a:xfrm>
            <a:off x="360966" y="2446043"/>
            <a:ext cx="4249211" cy="487595"/>
          </a:xfrm>
          <a:prstGeom prst="star10">
            <a:avLst/>
          </a:prstGeom>
          <a:solidFill>
            <a:srgbClr val="FFFFEB"/>
          </a:solidFill>
          <a:ln>
            <a:solidFill>
              <a:schemeClr val="accent4">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 Example:</a:t>
            </a:r>
          </a:p>
        </p:txBody>
      </p:sp>
      <p:graphicFrame>
        <p:nvGraphicFramePr>
          <p:cNvPr id="2" name="Table 1">
            <a:extLst>
              <a:ext uri="{FF2B5EF4-FFF2-40B4-BE49-F238E27FC236}">
                <a16:creationId xmlns:a16="http://schemas.microsoft.com/office/drawing/2014/main" id="{51ED172E-7A00-CA66-0512-115DAD12683C}"/>
              </a:ext>
            </a:extLst>
          </p:cNvPr>
          <p:cNvGraphicFramePr>
            <a:graphicFrameLocks noGrp="1"/>
          </p:cNvGraphicFramePr>
          <p:nvPr>
            <p:extLst>
              <p:ext uri="{D42A27DB-BD31-4B8C-83A1-F6EECF244321}">
                <p14:modId xmlns:p14="http://schemas.microsoft.com/office/powerpoint/2010/main" val="49331460"/>
              </p:ext>
            </p:extLst>
          </p:nvPr>
        </p:nvGraphicFramePr>
        <p:xfrm>
          <a:off x="359230" y="3086894"/>
          <a:ext cx="11608180" cy="3105360"/>
        </p:xfrm>
        <a:graphic>
          <a:graphicData uri="http://schemas.openxmlformats.org/drawingml/2006/table">
            <a:tbl>
              <a:tblPr>
                <a:tableStyleId>{8A107856-5554-42FB-B03E-39F5DBC370BA}</a:tableStyleId>
              </a:tblPr>
              <a:tblGrid>
                <a:gridCol w="2902045">
                  <a:extLst>
                    <a:ext uri="{9D8B030D-6E8A-4147-A177-3AD203B41FA5}">
                      <a16:colId xmlns:a16="http://schemas.microsoft.com/office/drawing/2014/main" val="3933377170"/>
                    </a:ext>
                  </a:extLst>
                </a:gridCol>
                <a:gridCol w="2902045">
                  <a:extLst>
                    <a:ext uri="{9D8B030D-6E8A-4147-A177-3AD203B41FA5}">
                      <a16:colId xmlns:a16="http://schemas.microsoft.com/office/drawing/2014/main" val="3636092007"/>
                    </a:ext>
                  </a:extLst>
                </a:gridCol>
                <a:gridCol w="2902045">
                  <a:extLst>
                    <a:ext uri="{9D8B030D-6E8A-4147-A177-3AD203B41FA5}">
                      <a16:colId xmlns:a16="http://schemas.microsoft.com/office/drawing/2014/main" val="1409226744"/>
                    </a:ext>
                  </a:extLst>
                </a:gridCol>
                <a:gridCol w="2902045">
                  <a:extLst>
                    <a:ext uri="{9D8B030D-6E8A-4147-A177-3AD203B41FA5}">
                      <a16:colId xmlns:a16="http://schemas.microsoft.com/office/drawing/2014/main" val="2496763908"/>
                    </a:ext>
                  </a:extLst>
                </a:gridCol>
              </a:tblGrid>
              <a:tr h="621072">
                <a:tc>
                  <a:txBody>
                    <a:bodyPr/>
                    <a:lstStyle/>
                    <a:p>
                      <a:pPr algn="ctr">
                        <a:buNone/>
                      </a:pPr>
                      <a:r>
                        <a:rPr lang="en-US" sz="2000" b="1" dirty="0">
                          <a:latin typeface="Alexandria"/>
                        </a:rPr>
                        <a:t>Criterion</a:t>
                      </a:r>
                    </a:p>
                  </a:txBody>
                  <a:tcPr anchor="ctr">
                    <a:solidFill>
                      <a:srgbClr val="FFCCFF"/>
                    </a:solidFill>
                  </a:tcPr>
                </a:tc>
                <a:tc>
                  <a:txBody>
                    <a:bodyPr/>
                    <a:lstStyle/>
                    <a:p>
                      <a:pPr algn="ctr">
                        <a:buNone/>
                      </a:pPr>
                      <a:r>
                        <a:rPr lang="en-US" sz="2000" b="1" dirty="0">
                          <a:latin typeface="Alexandria"/>
                        </a:rPr>
                        <a:t>Comparative</a:t>
                      </a:r>
                    </a:p>
                  </a:txBody>
                  <a:tcPr anchor="ctr">
                    <a:solidFill>
                      <a:srgbClr val="FFCCFF"/>
                    </a:solidFill>
                  </a:tcPr>
                </a:tc>
                <a:tc>
                  <a:txBody>
                    <a:bodyPr/>
                    <a:lstStyle/>
                    <a:p>
                      <a:pPr algn="ctr">
                        <a:buNone/>
                      </a:pPr>
                      <a:r>
                        <a:rPr lang="en-US" sz="2000" b="1" dirty="0">
                          <a:latin typeface="Alexandria"/>
                        </a:rPr>
                        <a:t>Income</a:t>
                      </a:r>
                    </a:p>
                  </a:txBody>
                  <a:tcPr anchor="ctr">
                    <a:solidFill>
                      <a:srgbClr val="FFCCFF"/>
                    </a:solidFill>
                  </a:tcPr>
                </a:tc>
                <a:tc>
                  <a:txBody>
                    <a:bodyPr/>
                    <a:lstStyle/>
                    <a:p>
                      <a:pPr algn="ctr">
                        <a:buNone/>
                      </a:pPr>
                      <a:r>
                        <a:rPr lang="en-US" sz="2000" b="1" dirty="0">
                          <a:latin typeface="Alexandria"/>
                        </a:rPr>
                        <a:t>Cost</a:t>
                      </a:r>
                    </a:p>
                  </a:txBody>
                  <a:tcPr anchor="ctr">
                    <a:solidFill>
                      <a:srgbClr val="FFCCFF"/>
                    </a:solidFill>
                  </a:tcPr>
                </a:tc>
                <a:extLst>
                  <a:ext uri="{0D108BD9-81ED-4DB2-BD59-A6C34878D82A}">
                    <a16:rowId xmlns:a16="http://schemas.microsoft.com/office/drawing/2014/main" val="1697383699"/>
                  </a:ext>
                </a:extLst>
              </a:tr>
              <a:tr h="621072">
                <a:tc>
                  <a:txBody>
                    <a:bodyPr/>
                    <a:lstStyle/>
                    <a:p>
                      <a:pPr algn="ctr">
                        <a:buNone/>
                      </a:pPr>
                      <a:r>
                        <a:rPr lang="en-US" sz="2000" b="1" dirty="0">
                          <a:latin typeface="Alexandria"/>
                        </a:rPr>
                        <a:t>Data Quality</a:t>
                      </a:r>
                    </a:p>
                  </a:txBody>
                  <a:tcPr anchor="ctr">
                    <a:solidFill>
                      <a:srgbClr val="FFCCFF"/>
                    </a:solidFill>
                  </a:tcPr>
                </a:tc>
                <a:tc>
                  <a:txBody>
                    <a:bodyPr/>
                    <a:lstStyle/>
                    <a:p>
                      <a:pPr algn="ctr">
                        <a:buNone/>
                      </a:pPr>
                      <a:r>
                        <a:rPr lang="en-US" sz="2000" dirty="0">
                          <a:latin typeface="Alexandria"/>
                        </a:rPr>
                        <a:t>Excellent</a:t>
                      </a:r>
                    </a:p>
                  </a:txBody>
                  <a:tcPr anchor="ctr">
                    <a:solidFill>
                      <a:schemeClr val="bg1"/>
                    </a:solidFill>
                  </a:tcPr>
                </a:tc>
                <a:tc>
                  <a:txBody>
                    <a:bodyPr/>
                    <a:lstStyle/>
                    <a:p>
                      <a:pPr algn="ctr">
                        <a:buNone/>
                      </a:pPr>
                      <a:r>
                        <a:rPr lang="en-US" sz="2000" dirty="0">
                          <a:latin typeface="Alexandria"/>
                        </a:rPr>
                        <a:t>Good</a:t>
                      </a:r>
                    </a:p>
                  </a:txBody>
                  <a:tcPr anchor="ctr">
                    <a:solidFill>
                      <a:schemeClr val="bg1"/>
                    </a:solidFill>
                  </a:tcPr>
                </a:tc>
                <a:tc>
                  <a:txBody>
                    <a:bodyPr/>
                    <a:lstStyle/>
                    <a:p>
                      <a:pPr algn="ctr">
                        <a:buNone/>
                      </a:pPr>
                      <a:r>
                        <a:rPr lang="en-US" sz="2000">
                          <a:latin typeface="Alexandria"/>
                        </a:rPr>
                        <a:t>Average</a:t>
                      </a:r>
                    </a:p>
                  </a:txBody>
                  <a:tcPr anchor="ctr">
                    <a:solidFill>
                      <a:schemeClr val="bg1"/>
                    </a:solidFill>
                  </a:tcPr>
                </a:tc>
                <a:extLst>
                  <a:ext uri="{0D108BD9-81ED-4DB2-BD59-A6C34878D82A}">
                    <a16:rowId xmlns:a16="http://schemas.microsoft.com/office/drawing/2014/main" val="2444882228"/>
                  </a:ext>
                </a:extLst>
              </a:tr>
              <a:tr h="621072">
                <a:tc>
                  <a:txBody>
                    <a:bodyPr/>
                    <a:lstStyle/>
                    <a:p>
                      <a:pPr algn="ctr">
                        <a:buNone/>
                      </a:pPr>
                      <a:r>
                        <a:rPr lang="en-US" sz="2000" b="1" dirty="0">
                          <a:latin typeface="Alexandria"/>
                        </a:rPr>
                        <a:t>Suitability for Purpose</a:t>
                      </a:r>
                    </a:p>
                  </a:txBody>
                  <a:tcPr anchor="ctr">
                    <a:solidFill>
                      <a:srgbClr val="FFCCFF"/>
                    </a:solidFill>
                  </a:tcPr>
                </a:tc>
                <a:tc>
                  <a:txBody>
                    <a:bodyPr/>
                    <a:lstStyle/>
                    <a:p>
                      <a:pPr algn="ctr">
                        <a:buNone/>
                      </a:pPr>
                      <a:r>
                        <a:rPr lang="en-US" sz="2000" dirty="0">
                          <a:latin typeface="Alexandria"/>
                        </a:rPr>
                        <a:t>High</a:t>
                      </a:r>
                    </a:p>
                  </a:txBody>
                  <a:tcPr anchor="ctr">
                    <a:solidFill>
                      <a:schemeClr val="bg1"/>
                    </a:solidFill>
                  </a:tcPr>
                </a:tc>
                <a:tc>
                  <a:txBody>
                    <a:bodyPr/>
                    <a:lstStyle/>
                    <a:p>
                      <a:pPr algn="ctr">
                        <a:buNone/>
                      </a:pPr>
                      <a:r>
                        <a:rPr lang="en-US" sz="2000" dirty="0">
                          <a:latin typeface="Alexandria"/>
                        </a:rPr>
                        <a:t>High</a:t>
                      </a:r>
                    </a:p>
                  </a:txBody>
                  <a:tcPr anchor="ctr">
                    <a:solidFill>
                      <a:schemeClr val="bg1"/>
                    </a:solidFill>
                  </a:tcPr>
                </a:tc>
                <a:tc>
                  <a:txBody>
                    <a:bodyPr/>
                    <a:lstStyle/>
                    <a:p>
                      <a:pPr algn="ctr">
                        <a:buNone/>
                      </a:pPr>
                      <a:r>
                        <a:rPr lang="en-US" sz="2000">
                          <a:latin typeface="Alexandria"/>
                        </a:rPr>
                        <a:t>Low</a:t>
                      </a:r>
                    </a:p>
                  </a:txBody>
                  <a:tcPr anchor="ctr">
                    <a:solidFill>
                      <a:schemeClr val="bg1"/>
                    </a:solidFill>
                  </a:tcPr>
                </a:tc>
                <a:extLst>
                  <a:ext uri="{0D108BD9-81ED-4DB2-BD59-A6C34878D82A}">
                    <a16:rowId xmlns:a16="http://schemas.microsoft.com/office/drawing/2014/main" val="1734880538"/>
                  </a:ext>
                </a:extLst>
              </a:tr>
              <a:tr h="621072">
                <a:tc>
                  <a:txBody>
                    <a:bodyPr/>
                    <a:lstStyle/>
                    <a:p>
                      <a:pPr algn="ctr">
                        <a:buNone/>
                      </a:pPr>
                      <a:r>
                        <a:rPr lang="en-US" sz="2000" b="1" dirty="0">
                          <a:latin typeface="Alexandria"/>
                        </a:rPr>
                        <a:t>Market Reliability</a:t>
                      </a:r>
                    </a:p>
                  </a:txBody>
                  <a:tcPr anchor="ctr">
                    <a:solidFill>
                      <a:srgbClr val="FFCCFF"/>
                    </a:solidFill>
                  </a:tcPr>
                </a:tc>
                <a:tc>
                  <a:txBody>
                    <a:bodyPr/>
                    <a:lstStyle/>
                    <a:p>
                      <a:pPr algn="ctr">
                        <a:buNone/>
                      </a:pPr>
                      <a:r>
                        <a:rPr lang="en-US" sz="2000">
                          <a:latin typeface="Alexandria"/>
                        </a:rPr>
                        <a:t>High</a:t>
                      </a:r>
                    </a:p>
                  </a:txBody>
                  <a:tcPr anchor="ctr">
                    <a:solidFill>
                      <a:schemeClr val="bg1"/>
                    </a:solidFill>
                  </a:tcPr>
                </a:tc>
                <a:tc>
                  <a:txBody>
                    <a:bodyPr/>
                    <a:lstStyle/>
                    <a:p>
                      <a:pPr algn="ctr">
                        <a:buNone/>
                      </a:pPr>
                      <a:r>
                        <a:rPr lang="en-US" sz="2000" dirty="0">
                          <a:latin typeface="Alexandria"/>
                        </a:rPr>
                        <a:t>Medium</a:t>
                      </a:r>
                    </a:p>
                  </a:txBody>
                  <a:tcPr anchor="ctr">
                    <a:solidFill>
                      <a:schemeClr val="bg1"/>
                    </a:solidFill>
                  </a:tcPr>
                </a:tc>
                <a:tc>
                  <a:txBody>
                    <a:bodyPr/>
                    <a:lstStyle/>
                    <a:p>
                      <a:pPr algn="ctr">
                        <a:buNone/>
                      </a:pPr>
                      <a:r>
                        <a:rPr lang="en-US" sz="2000" dirty="0">
                          <a:latin typeface="Alexandria"/>
                        </a:rPr>
                        <a:t>Low</a:t>
                      </a:r>
                    </a:p>
                  </a:txBody>
                  <a:tcPr anchor="ctr">
                    <a:solidFill>
                      <a:schemeClr val="bg1"/>
                    </a:solidFill>
                  </a:tcPr>
                </a:tc>
                <a:extLst>
                  <a:ext uri="{0D108BD9-81ED-4DB2-BD59-A6C34878D82A}">
                    <a16:rowId xmlns:a16="http://schemas.microsoft.com/office/drawing/2014/main" val="549651425"/>
                  </a:ext>
                </a:extLst>
              </a:tr>
              <a:tr h="621072">
                <a:tc>
                  <a:txBody>
                    <a:bodyPr/>
                    <a:lstStyle/>
                    <a:p>
                      <a:pPr algn="ctr">
                        <a:buNone/>
                      </a:pPr>
                      <a:r>
                        <a:rPr lang="en-US" sz="2000" b="1" dirty="0">
                          <a:latin typeface="Alexandria"/>
                        </a:rPr>
                        <a:t>Decision</a:t>
                      </a:r>
                    </a:p>
                  </a:txBody>
                  <a:tcPr anchor="ctr">
                    <a:solidFill>
                      <a:srgbClr val="FFCCFF"/>
                    </a:solidFill>
                  </a:tcPr>
                </a:tc>
                <a:tc>
                  <a:txBody>
                    <a:bodyPr/>
                    <a:lstStyle/>
                    <a:p>
                      <a:pPr algn="ctr">
                        <a:buNone/>
                      </a:pPr>
                      <a:r>
                        <a:rPr lang="en-US" sz="2000">
                          <a:latin typeface="Alexandria"/>
                        </a:rPr>
                        <a:t>Higher Weight</a:t>
                      </a:r>
                    </a:p>
                  </a:txBody>
                  <a:tcPr anchor="ctr">
                    <a:solidFill>
                      <a:schemeClr val="bg1"/>
                    </a:solidFill>
                  </a:tcPr>
                </a:tc>
                <a:tc>
                  <a:txBody>
                    <a:bodyPr/>
                    <a:lstStyle/>
                    <a:p>
                      <a:pPr algn="ctr">
                        <a:buNone/>
                      </a:pPr>
                      <a:r>
                        <a:rPr lang="en-US" sz="2000" dirty="0">
                          <a:latin typeface="Alexandria"/>
                        </a:rPr>
                        <a:t>Medium Weight</a:t>
                      </a:r>
                    </a:p>
                  </a:txBody>
                  <a:tcPr anchor="ctr">
                    <a:solidFill>
                      <a:schemeClr val="bg1"/>
                    </a:solidFill>
                  </a:tcPr>
                </a:tc>
                <a:tc>
                  <a:txBody>
                    <a:bodyPr/>
                    <a:lstStyle/>
                    <a:p>
                      <a:pPr algn="ctr">
                        <a:buNone/>
                      </a:pPr>
                      <a:r>
                        <a:rPr lang="en-US" sz="2000" dirty="0">
                          <a:latin typeface="Alexandria"/>
                        </a:rPr>
                        <a:t>Lower Weight</a:t>
                      </a:r>
                    </a:p>
                  </a:txBody>
                  <a:tcPr anchor="ctr">
                    <a:solidFill>
                      <a:schemeClr val="bg1"/>
                    </a:solidFill>
                  </a:tcPr>
                </a:tc>
                <a:extLst>
                  <a:ext uri="{0D108BD9-81ED-4DB2-BD59-A6C34878D82A}">
                    <a16:rowId xmlns:a16="http://schemas.microsoft.com/office/drawing/2014/main" val="1988330165"/>
                  </a:ext>
                </a:extLst>
              </a:tr>
            </a:tbl>
          </a:graphicData>
        </a:graphic>
      </p:graphicFrame>
    </p:spTree>
    <p:extLst>
      <p:ext uri="{BB962C8B-B14F-4D97-AF65-F5344CB8AC3E}">
        <p14:creationId xmlns:p14="http://schemas.microsoft.com/office/powerpoint/2010/main" val="803807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1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7928FB-26EE-6F99-EC90-C726DE8CDBD1}"/>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975EAE0-BFC7-5666-5B0E-5B4D5823766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1124DB5-F3E4-512A-6A6A-9D1D8D2CDD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261B116D-9557-43AB-5118-B47E12A1E52B}"/>
              </a:ext>
            </a:extLst>
          </p:cNvPr>
          <p:cNvSpPr txBox="1"/>
          <p:nvPr/>
        </p:nvSpPr>
        <p:spPr>
          <a:xfrm>
            <a:off x="4081087" y="524820"/>
            <a:ext cx="532684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Reconciliation of Valuation Results</a:t>
            </a:r>
          </a:p>
        </p:txBody>
      </p:sp>
      <p:sp>
        <p:nvSpPr>
          <p:cNvPr id="12" name="TextBox 11">
            <a:extLst>
              <a:ext uri="{FF2B5EF4-FFF2-40B4-BE49-F238E27FC236}">
                <a16:creationId xmlns:a16="http://schemas.microsoft.com/office/drawing/2014/main" id="{AA56D4AF-8DC0-F090-AAB3-AA7F4C6C3FA4}"/>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Scale for Interpreting Differences Between Approaches</a:t>
            </a:r>
          </a:p>
        </p:txBody>
      </p:sp>
      <p:graphicFrame>
        <p:nvGraphicFramePr>
          <p:cNvPr id="2" name="Table 1">
            <a:extLst>
              <a:ext uri="{FF2B5EF4-FFF2-40B4-BE49-F238E27FC236}">
                <a16:creationId xmlns:a16="http://schemas.microsoft.com/office/drawing/2014/main" id="{1AE15670-D12E-1814-E0FA-98062F8977D9}"/>
              </a:ext>
            </a:extLst>
          </p:cNvPr>
          <p:cNvGraphicFramePr>
            <a:graphicFrameLocks noGrp="1"/>
          </p:cNvGraphicFramePr>
          <p:nvPr>
            <p:extLst>
              <p:ext uri="{D42A27DB-BD31-4B8C-83A1-F6EECF244321}">
                <p14:modId xmlns:p14="http://schemas.microsoft.com/office/powerpoint/2010/main" val="2190003415"/>
              </p:ext>
            </p:extLst>
          </p:nvPr>
        </p:nvGraphicFramePr>
        <p:xfrm>
          <a:off x="359230" y="1691694"/>
          <a:ext cx="11431716" cy="4291663"/>
        </p:xfrm>
        <a:graphic>
          <a:graphicData uri="http://schemas.openxmlformats.org/drawingml/2006/table">
            <a:tbl>
              <a:tblPr>
                <a:tableStyleId>{0505E3EF-67EA-436B-97B2-0124C06EBD24}</a:tableStyleId>
              </a:tblPr>
              <a:tblGrid>
                <a:gridCol w="2445397">
                  <a:extLst>
                    <a:ext uri="{9D8B030D-6E8A-4147-A177-3AD203B41FA5}">
                      <a16:colId xmlns:a16="http://schemas.microsoft.com/office/drawing/2014/main" val="2899214789"/>
                    </a:ext>
                  </a:extLst>
                </a:gridCol>
                <a:gridCol w="4253899">
                  <a:extLst>
                    <a:ext uri="{9D8B030D-6E8A-4147-A177-3AD203B41FA5}">
                      <a16:colId xmlns:a16="http://schemas.microsoft.com/office/drawing/2014/main" val="412279775"/>
                    </a:ext>
                  </a:extLst>
                </a:gridCol>
                <a:gridCol w="4732420">
                  <a:extLst>
                    <a:ext uri="{9D8B030D-6E8A-4147-A177-3AD203B41FA5}">
                      <a16:colId xmlns:a16="http://schemas.microsoft.com/office/drawing/2014/main" val="2818039507"/>
                    </a:ext>
                  </a:extLst>
                </a:gridCol>
              </a:tblGrid>
              <a:tr h="594254">
                <a:tc>
                  <a:txBody>
                    <a:bodyPr/>
                    <a:lstStyle/>
                    <a:p>
                      <a:pPr algn="ctr">
                        <a:buNone/>
                      </a:pPr>
                      <a:r>
                        <a:rPr lang="en-US" sz="2000" b="1" dirty="0">
                          <a:latin typeface="Alexandria"/>
                        </a:rPr>
                        <a:t>Difference (%)</a:t>
                      </a:r>
                    </a:p>
                  </a:txBody>
                  <a:tcPr anchor="ctr"/>
                </a:tc>
                <a:tc>
                  <a:txBody>
                    <a:bodyPr/>
                    <a:lstStyle/>
                    <a:p>
                      <a:pPr algn="ctr">
                        <a:buNone/>
                      </a:pPr>
                      <a:r>
                        <a:rPr lang="en-US" sz="2000" b="1" dirty="0">
                          <a:latin typeface="Alexandria"/>
                        </a:rPr>
                        <a:t>Interpretation</a:t>
                      </a:r>
                    </a:p>
                  </a:txBody>
                  <a:tcPr anchor="ctr"/>
                </a:tc>
                <a:tc>
                  <a:txBody>
                    <a:bodyPr/>
                    <a:lstStyle/>
                    <a:p>
                      <a:pPr algn="ctr">
                        <a:buNone/>
                      </a:pPr>
                      <a:r>
                        <a:rPr lang="en-US" sz="2000" b="1" dirty="0">
                          <a:latin typeface="Alexandria"/>
                        </a:rPr>
                        <a:t>Required Action</a:t>
                      </a:r>
                    </a:p>
                  </a:txBody>
                  <a:tcPr anchor="ctr"/>
                </a:tc>
                <a:extLst>
                  <a:ext uri="{0D108BD9-81ED-4DB2-BD59-A6C34878D82A}">
                    <a16:rowId xmlns:a16="http://schemas.microsoft.com/office/drawing/2014/main" val="2931161409"/>
                  </a:ext>
                </a:extLst>
              </a:tr>
              <a:tr h="792934">
                <a:tc>
                  <a:txBody>
                    <a:bodyPr/>
                    <a:lstStyle/>
                    <a:p>
                      <a:pPr algn="ctr">
                        <a:buNone/>
                      </a:pPr>
                      <a:r>
                        <a:rPr lang="en-US" sz="2000" b="1" dirty="0">
                          <a:latin typeface="Alexandria"/>
                        </a:rPr>
                        <a:t>&lt;5%</a:t>
                      </a:r>
                    </a:p>
                  </a:txBody>
                  <a:tcPr anchor="ctr"/>
                </a:tc>
                <a:tc>
                  <a:txBody>
                    <a:bodyPr/>
                    <a:lstStyle/>
                    <a:p>
                      <a:pPr algn="ctr">
                        <a:buNone/>
                      </a:pPr>
                      <a:r>
                        <a:rPr lang="en-US" sz="2000" dirty="0">
                          <a:latin typeface="Alexandria"/>
                        </a:rPr>
                        <a:t>Excellent convergence – high reliability</a:t>
                      </a:r>
                    </a:p>
                  </a:txBody>
                  <a:tcPr anchor="ctr">
                    <a:solidFill>
                      <a:schemeClr val="bg1"/>
                    </a:solidFill>
                  </a:tcPr>
                </a:tc>
                <a:tc>
                  <a:txBody>
                    <a:bodyPr/>
                    <a:lstStyle/>
                    <a:p>
                      <a:pPr algn="ctr">
                        <a:buNone/>
                      </a:pPr>
                      <a:r>
                        <a:rPr lang="en-US" sz="2000">
                          <a:latin typeface="Alexandria"/>
                        </a:rPr>
                        <a:t>Direct reconciliation with justified weights</a:t>
                      </a:r>
                    </a:p>
                  </a:txBody>
                  <a:tcPr anchor="ctr">
                    <a:solidFill>
                      <a:schemeClr val="bg1"/>
                    </a:solidFill>
                  </a:tcPr>
                </a:tc>
                <a:extLst>
                  <a:ext uri="{0D108BD9-81ED-4DB2-BD59-A6C34878D82A}">
                    <a16:rowId xmlns:a16="http://schemas.microsoft.com/office/drawing/2014/main" val="1433356865"/>
                  </a:ext>
                </a:extLst>
              </a:tr>
              <a:tr h="813253">
                <a:tc>
                  <a:txBody>
                    <a:bodyPr/>
                    <a:lstStyle/>
                    <a:p>
                      <a:pPr algn="ctr">
                        <a:buNone/>
                      </a:pPr>
                      <a:r>
                        <a:rPr lang="en-US" sz="2000" b="1" dirty="0">
                          <a:latin typeface="Alexandria"/>
                        </a:rPr>
                        <a:t>5–10%</a:t>
                      </a:r>
                    </a:p>
                  </a:txBody>
                  <a:tcPr anchor="ctr"/>
                </a:tc>
                <a:tc>
                  <a:txBody>
                    <a:bodyPr/>
                    <a:lstStyle/>
                    <a:p>
                      <a:pPr algn="ctr">
                        <a:buNone/>
                      </a:pPr>
                      <a:r>
                        <a:rPr lang="en-US" sz="2000" dirty="0">
                          <a:latin typeface="Alexandria"/>
                        </a:rPr>
                        <a:t>Acceptable difference</a:t>
                      </a:r>
                    </a:p>
                  </a:txBody>
                  <a:tcPr anchor="ctr">
                    <a:solidFill>
                      <a:schemeClr val="bg1"/>
                    </a:solidFill>
                  </a:tcPr>
                </a:tc>
                <a:tc>
                  <a:txBody>
                    <a:bodyPr/>
                    <a:lstStyle/>
                    <a:p>
                      <a:pPr algn="ctr">
                        <a:buNone/>
                      </a:pPr>
                      <a:r>
                        <a:rPr lang="en-US" sz="2000" dirty="0">
                          <a:latin typeface="Alexandria"/>
                        </a:rPr>
                        <a:t>Review key inputs and justify variation</a:t>
                      </a:r>
                    </a:p>
                  </a:txBody>
                  <a:tcPr anchor="ctr">
                    <a:solidFill>
                      <a:schemeClr val="bg1"/>
                    </a:solidFill>
                  </a:tcPr>
                </a:tc>
                <a:extLst>
                  <a:ext uri="{0D108BD9-81ED-4DB2-BD59-A6C34878D82A}">
                    <a16:rowId xmlns:a16="http://schemas.microsoft.com/office/drawing/2014/main" val="2110386890"/>
                  </a:ext>
                </a:extLst>
              </a:tr>
              <a:tr h="765495">
                <a:tc>
                  <a:txBody>
                    <a:bodyPr/>
                    <a:lstStyle/>
                    <a:p>
                      <a:pPr algn="ctr">
                        <a:buNone/>
                      </a:pPr>
                      <a:r>
                        <a:rPr lang="en-US" sz="2000" b="1" dirty="0">
                          <a:latin typeface="Alexandria"/>
                        </a:rPr>
                        <a:t>10–15%</a:t>
                      </a:r>
                    </a:p>
                  </a:txBody>
                  <a:tcPr anchor="ctr"/>
                </a:tc>
                <a:tc>
                  <a:txBody>
                    <a:bodyPr/>
                    <a:lstStyle/>
                    <a:p>
                      <a:pPr algn="ctr">
                        <a:buNone/>
                      </a:pPr>
                      <a:r>
                        <a:rPr lang="en-US" sz="2000">
                          <a:latin typeface="Alexandria"/>
                        </a:rPr>
                        <a:t>Requires careful review</a:t>
                      </a:r>
                    </a:p>
                  </a:txBody>
                  <a:tcPr anchor="ctr">
                    <a:solidFill>
                      <a:schemeClr val="bg1"/>
                    </a:solidFill>
                  </a:tcPr>
                </a:tc>
                <a:tc>
                  <a:txBody>
                    <a:bodyPr/>
                    <a:lstStyle/>
                    <a:p>
                      <a:pPr algn="ctr">
                        <a:buNone/>
                      </a:pPr>
                      <a:r>
                        <a:rPr lang="en-US" sz="2000" dirty="0">
                          <a:latin typeface="Alexandria"/>
                        </a:rPr>
                        <a:t>Examine assumptions and data used</a:t>
                      </a:r>
                    </a:p>
                  </a:txBody>
                  <a:tcPr anchor="ctr">
                    <a:solidFill>
                      <a:schemeClr val="bg1"/>
                    </a:solidFill>
                  </a:tcPr>
                </a:tc>
                <a:extLst>
                  <a:ext uri="{0D108BD9-81ED-4DB2-BD59-A6C34878D82A}">
                    <a16:rowId xmlns:a16="http://schemas.microsoft.com/office/drawing/2014/main" val="848415339"/>
                  </a:ext>
                </a:extLst>
              </a:tr>
              <a:tr h="731473">
                <a:tc>
                  <a:txBody>
                    <a:bodyPr/>
                    <a:lstStyle/>
                    <a:p>
                      <a:pPr algn="ctr">
                        <a:buNone/>
                      </a:pPr>
                      <a:r>
                        <a:rPr lang="en-US" sz="2000" b="1" dirty="0">
                          <a:latin typeface="Alexandria"/>
                        </a:rPr>
                        <a:t>15–25%</a:t>
                      </a:r>
                    </a:p>
                  </a:txBody>
                  <a:tcPr anchor="ctr"/>
                </a:tc>
                <a:tc>
                  <a:txBody>
                    <a:bodyPr/>
                    <a:lstStyle/>
                    <a:p>
                      <a:pPr algn="ctr">
                        <a:buNone/>
                      </a:pPr>
                      <a:r>
                        <a:rPr lang="en-US" sz="2000">
                          <a:latin typeface="Alexandria"/>
                        </a:rPr>
                        <a:t>Significant difference</a:t>
                      </a:r>
                    </a:p>
                  </a:txBody>
                  <a:tcPr anchor="ctr">
                    <a:solidFill>
                      <a:schemeClr val="bg1"/>
                    </a:solidFill>
                  </a:tcPr>
                </a:tc>
                <a:tc>
                  <a:txBody>
                    <a:bodyPr/>
                    <a:lstStyle/>
                    <a:p>
                      <a:pPr algn="ctr">
                        <a:buNone/>
                      </a:pPr>
                      <a:r>
                        <a:rPr lang="en-US" sz="2000" dirty="0">
                          <a:latin typeface="Alexandria"/>
                        </a:rPr>
                        <a:t>Comprehensive review of all inputs</a:t>
                      </a:r>
                    </a:p>
                  </a:txBody>
                  <a:tcPr anchor="ctr">
                    <a:solidFill>
                      <a:schemeClr val="bg1"/>
                    </a:solidFill>
                  </a:tcPr>
                </a:tc>
                <a:extLst>
                  <a:ext uri="{0D108BD9-81ED-4DB2-BD59-A6C34878D82A}">
                    <a16:rowId xmlns:a16="http://schemas.microsoft.com/office/drawing/2014/main" val="3836196776"/>
                  </a:ext>
                </a:extLst>
              </a:tr>
              <a:tr h="594254">
                <a:tc>
                  <a:txBody>
                    <a:bodyPr/>
                    <a:lstStyle/>
                    <a:p>
                      <a:pPr algn="ctr">
                        <a:buNone/>
                      </a:pPr>
                      <a:r>
                        <a:rPr lang="en-US" sz="2000" b="1" dirty="0">
                          <a:latin typeface="Alexandria"/>
                        </a:rPr>
                        <a:t>&gt;25%</a:t>
                      </a:r>
                    </a:p>
                  </a:txBody>
                  <a:tcPr anchor="ctr"/>
                </a:tc>
                <a:tc>
                  <a:txBody>
                    <a:bodyPr/>
                    <a:lstStyle/>
                    <a:p>
                      <a:pPr algn="ctr">
                        <a:buNone/>
                      </a:pPr>
                      <a:r>
                        <a:rPr lang="en-US" sz="2000" dirty="0">
                          <a:latin typeface="Alexandria"/>
                        </a:rPr>
                        <a:t>Very large, unacceptable</a:t>
                      </a:r>
                    </a:p>
                  </a:txBody>
                  <a:tcPr anchor="ctr">
                    <a:solidFill>
                      <a:schemeClr val="bg1"/>
                    </a:solidFill>
                  </a:tcPr>
                </a:tc>
                <a:tc>
                  <a:txBody>
                    <a:bodyPr/>
                    <a:lstStyle/>
                    <a:p>
                      <a:pPr algn="ctr">
                        <a:buNone/>
                      </a:pPr>
                      <a:r>
                        <a:rPr lang="en-US" sz="2000" dirty="0">
                          <a:latin typeface="Alexandria"/>
                        </a:rPr>
                        <a:t>Full revaluation from scratch</a:t>
                      </a:r>
                    </a:p>
                  </a:txBody>
                  <a:tcPr anchor="ctr">
                    <a:solidFill>
                      <a:schemeClr val="bg1"/>
                    </a:solidFill>
                  </a:tcPr>
                </a:tc>
                <a:extLst>
                  <a:ext uri="{0D108BD9-81ED-4DB2-BD59-A6C34878D82A}">
                    <a16:rowId xmlns:a16="http://schemas.microsoft.com/office/drawing/2014/main" val="187684854"/>
                  </a:ext>
                </a:extLst>
              </a:tr>
            </a:tbl>
          </a:graphicData>
        </a:graphic>
      </p:graphicFrame>
    </p:spTree>
    <p:extLst>
      <p:ext uri="{BB962C8B-B14F-4D97-AF65-F5344CB8AC3E}">
        <p14:creationId xmlns:p14="http://schemas.microsoft.com/office/powerpoint/2010/main" val="2907746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7928FB-26EE-6F99-EC90-C726DE8CDBD1}"/>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975EAE0-BFC7-5666-5B0E-5B4D5823766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1124DB5-F3E4-512A-6A6A-9D1D8D2CDD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261B116D-9557-43AB-5118-B47E12A1E52B}"/>
              </a:ext>
            </a:extLst>
          </p:cNvPr>
          <p:cNvSpPr txBox="1"/>
          <p:nvPr/>
        </p:nvSpPr>
        <p:spPr>
          <a:xfrm>
            <a:off x="4081087" y="524820"/>
            <a:ext cx="532684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Reconciliation of Valuation Results</a:t>
            </a:r>
          </a:p>
        </p:txBody>
      </p:sp>
      <p:sp>
        <p:nvSpPr>
          <p:cNvPr id="12" name="TextBox 11">
            <a:extLst>
              <a:ext uri="{FF2B5EF4-FFF2-40B4-BE49-F238E27FC236}">
                <a16:creationId xmlns:a16="http://schemas.microsoft.com/office/drawing/2014/main" id="{AA56D4AF-8DC0-F090-AAB3-AA7F4C6C3FA4}"/>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Sample Reconciliation Table</a:t>
            </a:r>
          </a:p>
        </p:txBody>
      </p:sp>
      <p:graphicFrame>
        <p:nvGraphicFramePr>
          <p:cNvPr id="3" name="Table 2">
            <a:extLst>
              <a:ext uri="{FF2B5EF4-FFF2-40B4-BE49-F238E27FC236}">
                <a16:creationId xmlns:a16="http://schemas.microsoft.com/office/drawing/2014/main" id="{FEC9D9AB-372F-DE04-127A-1F37090223CB}"/>
              </a:ext>
            </a:extLst>
          </p:cNvPr>
          <p:cNvGraphicFramePr>
            <a:graphicFrameLocks noGrp="1"/>
          </p:cNvGraphicFramePr>
          <p:nvPr>
            <p:extLst>
              <p:ext uri="{D42A27DB-BD31-4B8C-83A1-F6EECF244321}">
                <p14:modId xmlns:p14="http://schemas.microsoft.com/office/powerpoint/2010/main" val="218148450"/>
              </p:ext>
            </p:extLst>
          </p:nvPr>
        </p:nvGraphicFramePr>
        <p:xfrm>
          <a:off x="419100" y="1726120"/>
          <a:ext cx="11353800" cy="4177723"/>
        </p:xfrm>
        <a:graphic>
          <a:graphicData uri="http://schemas.openxmlformats.org/drawingml/2006/table">
            <a:tbl>
              <a:tblPr>
                <a:tableStyleId>{0505E3EF-67EA-436B-97B2-0124C06EBD24}</a:tableStyleId>
              </a:tblPr>
              <a:tblGrid>
                <a:gridCol w="2612335">
                  <a:extLst>
                    <a:ext uri="{9D8B030D-6E8A-4147-A177-3AD203B41FA5}">
                      <a16:colId xmlns:a16="http://schemas.microsoft.com/office/drawing/2014/main" val="4119256656"/>
                    </a:ext>
                  </a:extLst>
                </a:gridCol>
                <a:gridCol w="1929185">
                  <a:extLst>
                    <a:ext uri="{9D8B030D-6E8A-4147-A177-3AD203B41FA5}">
                      <a16:colId xmlns:a16="http://schemas.microsoft.com/office/drawing/2014/main" val="1399641757"/>
                    </a:ext>
                  </a:extLst>
                </a:gridCol>
                <a:gridCol w="2270760">
                  <a:extLst>
                    <a:ext uri="{9D8B030D-6E8A-4147-A177-3AD203B41FA5}">
                      <a16:colId xmlns:a16="http://schemas.microsoft.com/office/drawing/2014/main" val="4287632440"/>
                    </a:ext>
                  </a:extLst>
                </a:gridCol>
                <a:gridCol w="1942437">
                  <a:extLst>
                    <a:ext uri="{9D8B030D-6E8A-4147-A177-3AD203B41FA5}">
                      <a16:colId xmlns:a16="http://schemas.microsoft.com/office/drawing/2014/main" val="3917265593"/>
                    </a:ext>
                  </a:extLst>
                </a:gridCol>
                <a:gridCol w="2599083">
                  <a:extLst>
                    <a:ext uri="{9D8B030D-6E8A-4147-A177-3AD203B41FA5}">
                      <a16:colId xmlns:a16="http://schemas.microsoft.com/office/drawing/2014/main" val="964037135"/>
                    </a:ext>
                  </a:extLst>
                </a:gridCol>
              </a:tblGrid>
              <a:tr h="830866">
                <a:tc>
                  <a:txBody>
                    <a:bodyPr/>
                    <a:lstStyle/>
                    <a:p>
                      <a:pPr algn="ctr"/>
                      <a:r>
                        <a:rPr lang="en-GB" sz="2000" b="1" dirty="0">
                          <a:latin typeface="Alexandria"/>
                        </a:rPr>
                        <a:t>Approach</a:t>
                      </a:r>
                    </a:p>
                  </a:txBody>
                  <a:tcPr anchor="ctr"/>
                </a:tc>
                <a:tc>
                  <a:txBody>
                    <a:bodyPr/>
                    <a:lstStyle/>
                    <a:p>
                      <a:pPr algn="ctr"/>
                      <a:r>
                        <a:rPr lang="en-GB" sz="2000" b="1" dirty="0">
                          <a:latin typeface="Alexandria"/>
                        </a:rPr>
                        <a:t>Estimated Value</a:t>
                      </a:r>
                    </a:p>
                  </a:txBody>
                  <a:tcPr anchor="ctr"/>
                </a:tc>
                <a:tc>
                  <a:txBody>
                    <a:bodyPr/>
                    <a:lstStyle/>
                    <a:p>
                      <a:pPr algn="ctr"/>
                      <a:r>
                        <a:rPr lang="en-GB" sz="2000" b="1" dirty="0">
                          <a:latin typeface="Alexandria"/>
                        </a:rPr>
                        <a:t>Weight %</a:t>
                      </a:r>
                    </a:p>
                  </a:txBody>
                  <a:tcPr anchor="ctr"/>
                </a:tc>
                <a:tc>
                  <a:txBody>
                    <a:bodyPr/>
                    <a:lstStyle/>
                    <a:p>
                      <a:pPr algn="ctr"/>
                      <a:r>
                        <a:rPr lang="en-GB" sz="2000" b="1" dirty="0">
                          <a:latin typeface="Alexandria"/>
                        </a:rPr>
                        <a:t>Contribution</a:t>
                      </a:r>
                    </a:p>
                  </a:txBody>
                  <a:tcPr anchor="ctr"/>
                </a:tc>
                <a:tc>
                  <a:txBody>
                    <a:bodyPr/>
                    <a:lstStyle/>
                    <a:p>
                      <a:pPr algn="ctr"/>
                      <a:r>
                        <a:rPr lang="en-GB" sz="2000" b="1" dirty="0">
                          <a:latin typeface="Alexandria"/>
                        </a:rPr>
                        <a:t>Weight Justification</a:t>
                      </a:r>
                    </a:p>
                  </a:txBody>
                  <a:tcPr anchor="ctr"/>
                </a:tc>
                <a:extLst>
                  <a:ext uri="{0D108BD9-81ED-4DB2-BD59-A6C34878D82A}">
                    <a16:rowId xmlns:a16="http://schemas.microsoft.com/office/drawing/2014/main" val="4251424329"/>
                  </a:ext>
                </a:extLst>
              </a:tr>
              <a:tr h="940260">
                <a:tc>
                  <a:txBody>
                    <a:bodyPr/>
                    <a:lstStyle/>
                    <a:p>
                      <a:pPr algn="ctr"/>
                      <a:r>
                        <a:rPr lang="en-GB" sz="2000" b="1" dirty="0">
                          <a:latin typeface="Alexandria"/>
                        </a:rPr>
                        <a:t>Market Comparison</a:t>
                      </a:r>
                    </a:p>
                  </a:txBody>
                  <a:tcPr anchor="ctr"/>
                </a:tc>
                <a:tc>
                  <a:txBody>
                    <a:bodyPr/>
                    <a:lstStyle/>
                    <a:p>
                      <a:pPr algn="ctr"/>
                      <a:r>
                        <a:rPr lang="en-GB" sz="2000" dirty="0">
                          <a:latin typeface="Alexandria"/>
                        </a:rPr>
                        <a:t>Value (A)</a:t>
                      </a:r>
                    </a:p>
                  </a:txBody>
                  <a:tcPr anchor="ctr">
                    <a:solidFill>
                      <a:schemeClr val="bg1"/>
                    </a:solidFill>
                  </a:tcPr>
                </a:tc>
                <a:tc>
                  <a:txBody>
                    <a:bodyPr/>
                    <a:lstStyle/>
                    <a:p>
                      <a:pPr algn="ctr"/>
                      <a:r>
                        <a:rPr lang="en-GB" sz="2000">
                          <a:latin typeface="Alexandria"/>
                        </a:rPr>
                        <a:t>40–60%</a:t>
                      </a:r>
                    </a:p>
                  </a:txBody>
                  <a:tcPr anchor="ctr">
                    <a:solidFill>
                      <a:schemeClr val="bg1"/>
                    </a:solidFill>
                  </a:tcPr>
                </a:tc>
                <a:tc>
                  <a:txBody>
                    <a:bodyPr/>
                    <a:lstStyle/>
                    <a:p>
                      <a:pPr algn="ctr"/>
                      <a:endParaRPr lang="en-GB" sz="2000">
                        <a:latin typeface="Alexandria"/>
                      </a:endParaRPr>
                    </a:p>
                  </a:txBody>
                  <a:tcPr anchor="ctr">
                    <a:solidFill>
                      <a:schemeClr val="bg1"/>
                    </a:solidFill>
                  </a:tcPr>
                </a:tc>
                <a:tc>
                  <a:txBody>
                    <a:bodyPr/>
                    <a:lstStyle/>
                    <a:p>
                      <a:pPr algn="ctr"/>
                      <a:r>
                        <a:rPr lang="en-GB" sz="2000">
                          <a:latin typeface="Alexandria"/>
                        </a:rPr>
                        <a:t>Abundant, verified market data</a:t>
                      </a:r>
                    </a:p>
                  </a:txBody>
                  <a:tcPr anchor="ctr">
                    <a:solidFill>
                      <a:schemeClr val="bg1"/>
                    </a:solidFill>
                  </a:tcPr>
                </a:tc>
                <a:extLst>
                  <a:ext uri="{0D108BD9-81ED-4DB2-BD59-A6C34878D82A}">
                    <a16:rowId xmlns:a16="http://schemas.microsoft.com/office/drawing/2014/main" val="81001016"/>
                  </a:ext>
                </a:extLst>
              </a:tr>
              <a:tr h="994951">
                <a:tc>
                  <a:txBody>
                    <a:bodyPr/>
                    <a:lstStyle/>
                    <a:p>
                      <a:pPr algn="ctr"/>
                      <a:r>
                        <a:rPr lang="en-GB" sz="2000" b="1" dirty="0">
                          <a:latin typeface="Alexandria"/>
                        </a:rPr>
                        <a:t>Income Approach</a:t>
                      </a:r>
                    </a:p>
                  </a:txBody>
                  <a:tcPr anchor="ctr"/>
                </a:tc>
                <a:tc>
                  <a:txBody>
                    <a:bodyPr/>
                    <a:lstStyle/>
                    <a:p>
                      <a:pPr algn="ctr"/>
                      <a:r>
                        <a:rPr lang="en-GB" sz="2000">
                          <a:latin typeface="Alexandria"/>
                        </a:rPr>
                        <a:t>Value (B)</a:t>
                      </a:r>
                    </a:p>
                  </a:txBody>
                  <a:tcPr anchor="ctr">
                    <a:solidFill>
                      <a:schemeClr val="bg1"/>
                    </a:solidFill>
                  </a:tcPr>
                </a:tc>
                <a:tc>
                  <a:txBody>
                    <a:bodyPr/>
                    <a:lstStyle/>
                    <a:p>
                      <a:pPr algn="ctr"/>
                      <a:r>
                        <a:rPr lang="en-GB" sz="2000" dirty="0">
                          <a:latin typeface="Alexandria"/>
                        </a:rPr>
                        <a:t>30–50%</a:t>
                      </a:r>
                    </a:p>
                  </a:txBody>
                  <a:tcPr anchor="ctr">
                    <a:solidFill>
                      <a:schemeClr val="bg1"/>
                    </a:solidFill>
                  </a:tcPr>
                </a:tc>
                <a:tc>
                  <a:txBody>
                    <a:bodyPr/>
                    <a:lstStyle/>
                    <a:p>
                      <a:pPr algn="ctr"/>
                      <a:endParaRPr lang="en-GB" sz="2000" dirty="0">
                        <a:latin typeface="Alexandria"/>
                      </a:endParaRPr>
                    </a:p>
                  </a:txBody>
                  <a:tcPr anchor="ctr">
                    <a:solidFill>
                      <a:schemeClr val="bg1"/>
                    </a:solidFill>
                  </a:tcPr>
                </a:tc>
                <a:tc>
                  <a:txBody>
                    <a:bodyPr/>
                    <a:lstStyle/>
                    <a:p>
                      <a:pPr algn="ctr"/>
                      <a:r>
                        <a:rPr lang="en-GB" sz="2000">
                          <a:latin typeface="Alexandria"/>
                        </a:rPr>
                        <a:t>Fully leased property with valid contracts</a:t>
                      </a:r>
                    </a:p>
                  </a:txBody>
                  <a:tcPr anchor="ctr">
                    <a:solidFill>
                      <a:schemeClr val="bg1"/>
                    </a:solidFill>
                  </a:tcPr>
                </a:tc>
                <a:extLst>
                  <a:ext uri="{0D108BD9-81ED-4DB2-BD59-A6C34878D82A}">
                    <a16:rowId xmlns:a16="http://schemas.microsoft.com/office/drawing/2014/main" val="3476752408"/>
                  </a:ext>
                </a:extLst>
              </a:tr>
              <a:tr h="942026">
                <a:tc>
                  <a:txBody>
                    <a:bodyPr/>
                    <a:lstStyle/>
                    <a:p>
                      <a:pPr algn="ctr"/>
                      <a:r>
                        <a:rPr lang="en-GB" sz="2000" b="1" dirty="0">
                          <a:latin typeface="Alexandria"/>
                        </a:rPr>
                        <a:t>Cost Approach</a:t>
                      </a:r>
                    </a:p>
                  </a:txBody>
                  <a:tcPr anchor="ctr"/>
                </a:tc>
                <a:tc>
                  <a:txBody>
                    <a:bodyPr/>
                    <a:lstStyle/>
                    <a:p>
                      <a:pPr algn="ctr"/>
                      <a:r>
                        <a:rPr lang="en-GB" sz="2000">
                          <a:latin typeface="Alexandria"/>
                        </a:rPr>
                        <a:t>Value (C)</a:t>
                      </a:r>
                    </a:p>
                  </a:txBody>
                  <a:tcPr anchor="ctr">
                    <a:solidFill>
                      <a:schemeClr val="bg1"/>
                    </a:solidFill>
                  </a:tcPr>
                </a:tc>
                <a:tc>
                  <a:txBody>
                    <a:bodyPr/>
                    <a:lstStyle/>
                    <a:p>
                      <a:pPr algn="ctr"/>
                      <a:r>
                        <a:rPr lang="en-GB" sz="2000">
                          <a:latin typeface="Alexandria"/>
                        </a:rPr>
                        <a:t>5–15%</a:t>
                      </a:r>
                    </a:p>
                  </a:txBody>
                  <a:tcPr anchor="ctr">
                    <a:solidFill>
                      <a:schemeClr val="bg1"/>
                    </a:solidFill>
                  </a:tcPr>
                </a:tc>
                <a:tc>
                  <a:txBody>
                    <a:bodyPr/>
                    <a:lstStyle/>
                    <a:p>
                      <a:pPr algn="ctr"/>
                      <a:endParaRPr lang="en-GB" sz="2000" dirty="0">
                        <a:latin typeface="Alexandria"/>
                      </a:endParaRPr>
                    </a:p>
                  </a:txBody>
                  <a:tcPr anchor="ctr">
                    <a:solidFill>
                      <a:schemeClr val="bg1"/>
                    </a:solidFill>
                  </a:tcPr>
                </a:tc>
                <a:tc>
                  <a:txBody>
                    <a:bodyPr/>
                    <a:lstStyle/>
                    <a:p>
                      <a:pPr algn="ctr"/>
                      <a:r>
                        <a:rPr lang="en-GB" sz="2000" dirty="0">
                          <a:latin typeface="Alexandria"/>
                        </a:rPr>
                        <a:t>Verification only (older property)</a:t>
                      </a:r>
                    </a:p>
                  </a:txBody>
                  <a:tcPr anchor="ctr">
                    <a:solidFill>
                      <a:schemeClr val="bg1"/>
                    </a:solidFill>
                  </a:tcPr>
                </a:tc>
                <a:extLst>
                  <a:ext uri="{0D108BD9-81ED-4DB2-BD59-A6C34878D82A}">
                    <a16:rowId xmlns:a16="http://schemas.microsoft.com/office/drawing/2014/main" val="914238443"/>
                  </a:ext>
                </a:extLst>
              </a:tr>
              <a:tr h="469620">
                <a:tc>
                  <a:txBody>
                    <a:bodyPr/>
                    <a:lstStyle/>
                    <a:p>
                      <a:pPr algn="ctr"/>
                      <a:r>
                        <a:rPr lang="en-GB" sz="2000" b="1">
                          <a:latin typeface="Alexandria"/>
                        </a:rPr>
                        <a:t>Final Value</a:t>
                      </a:r>
                      <a:endParaRPr lang="en-GB" sz="2000">
                        <a:latin typeface="Alexandria"/>
                      </a:endParaRPr>
                    </a:p>
                  </a:txBody>
                  <a:tcPr anchor="ctr"/>
                </a:tc>
                <a:tc>
                  <a:txBody>
                    <a:bodyPr/>
                    <a:lstStyle/>
                    <a:p>
                      <a:pPr algn="ctr"/>
                      <a:endParaRPr lang="en-GB" sz="2000">
                        <a:latin typeface="Alexandria"/>
                      </a:endParaRPr>
                    </a:p>
                  </a:txBody>
                  <a:tcPr anchor="ctr">
                    <a:solidFill>
                      <a:schemeClr val="bg1"/>
                    </a:solidFill>
                  </a:tcPr>
                </a:tc>
                <a:tc>
                  <a:txBody>
                    <a:bodyPr/>
                    <a:lstStyle/>
                    <a:p>
                      <a:pPr algn="ctr"/>
                      <a:r>
                        <a:rPr lang="en-GB" sz="2000" b="1" dirty="0">
                          <a:latin typeface="Alexandria"/>
                        </a:rPr>
                        <a:t>100%</a:t>
                      </a:r>
                    </a:p>
                  </a:txBody>
                  <a:tcPr anchor="ctr">
                    <a:solidFill>
                      <a:schemeClr val="bg1">
                        <a:lumMod val="95000"/>
                      </a:schemeClr>
                    </a:solidFill>
                  </a:tcPr>
                </a:tc>
                <a:tc>
                  <a:txBody>
                    <a:bodyPr/>
                    <a:lstStyle/>
                    <a:p>
                      <a:pPr algn="ctr"/>
                      <a:r>
                        <a:rPr lang="en-GB" sz="2000" b="1" dirty="0">
                          <a:latin typeface="Alexandria"/>
                        </a:rPr>
                        <a:t>Total</a:t>
                      </a:r>
                    </a:p>
                  </a:txBody>
                  <a:tcPr anchor="ctr">
                    <a:solidFill>
                      <a:schemeClr val="bg1">
                        <a:lumMod val="95000"/>
                      </a:schemeClr>
                    </a:solidFill>
                  </a:tcPr>
                </a:tc>
                <a:tc>
                  <a:txBody>
                    <a:bodyPr/>
                    <a:lstStyle/>
                    <a:p>
                      <a:pPr algn="ctr"/>
                      <a:endParaRPr lang="en-GB" sz="2000" dirty="0">
                        <a:latin typeface="Alexandria"/>
                      </a:endParaRPr>
                    </a:p>
                  </a:txBody>
                  <a:tcPr anchor="ctr">
                    <a:solidFill>
                      <a:schemeClr val="bg1"/>
                    </a:solidFill>
                  </a:tcPr>
                </a:tc>
                <a:extLst>
                  <a:ext uri="{0D108BD9-81ED-4DB2-BD59-A6C34878D82A}">
                    <a16:rowId xmlns:a16="http://schemas.microsoft.com/office/drawing/2014/main" val="1902725241"/>
                  </a:ext>
                </a:extLst>
              </a:tr>
            </a:tbl>
          </a:graphicData>
        </a:graphic>
      </p:graphicFrame>
    </p:spTree>
    <p:extLst>
      <p:ext uri="{BB962C8B-B14F-4D97-AF65-F5344CB8AC3E}">
        <p14:creationId xmlns:p14="http://schemas.microsoft.com/office/powerpoint/2010/main" val="2945618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7928FB-26EE-6F99-EC90-C726DE8CDBD1}"/>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975EAE0-BFC7-5666-5B0E-5B4D5823766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1124DB5-F3E4-512A-6A6A-9D1D8D2CDD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261B116D-9557-43AB-5118-B47E12A1E52B}"/>
              </a:ext>
            </a:extLst>
          </p:cNvPr>
          <p:cNvSpPr txBox="1"/>
          <p:nvPr/>
        </p:nvSpPr>
        <p:spPr>
          <a:xfrm>
            <a:off x="4081087" y="524820"/>
            <a:ext cx="532684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Reconciliation of Valuation Results</a:t>
            </a:r>
          </a:p>
        </p:txBody>
      </p:sp>
      <p:sp>
        <p:nvSpPr>
          <p:cNvPr id="12" name="TextBox 11">
            <a:extLst>
              <a:ext uri="{FF2B5EF4-FFF2-40B4-BE49-F238E27FC236}">
                <a16:creationId xmlns:a16="http://schemas.microsoft.com/office/drawing/2014/main" id="{AA56D4AF-8DC0-F090-AAB3-AA7F4C6C3FA4}"/>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2200" b="1" i="0" u="none" strike="noStrike" kern="1200" cap="none" spc="0" normalizeH="0" baseline="0" noProof="0" dirty="0">
                <a:ln>
                  <a:noFill/>
                </a:ln>
                <a:solidFill>
                  <a:srgbClr val="4472C4"/>
                </a:solidFill>
                <a:effectLst/>
                <a:uLnTx/>
                <a:uFillTx/>
                <a:latin typeface="Alexandria"/>
                <a:ea typeface="+mn-ea"/>
                <a:cs typeface="+mn-cs"/>
              </a:rPr>
              <a:t>Cases Where Integration is Professionally Mandatory</a:t>
            </a:r>
            <a:endParaRPr kumimoji="0" lang="en-US" sz="2200" b="1" i="0" u="none" strike="noStrike" kern="1200" cap="none" spc="0" normalizeH="0" baseline="0" noProof="0" dirty="0">
              <a:ln>
                <a:noFill/>
              </a:ln>
              <a:solidFill>
                <a:srgbClr val="4472C4"/>
              </a:solidFill>
              <a:effectLst/>
              <a:uLnTx/>
              <a:uFillTx/>
              <a:latin typeface="Alexandria"/>
              <a:ea typeface="+mn-ea"/>
              <a:cs typeface="+mn-cs"/>
            </a:endParaRPr>
          </a:p>
        </p:txBody>
      </p:sp>
      <p:graphicFrame>
        <p:nvGraphicFramePr>
          <p:cNvPr id="4" name="Table 3">
            <a:extLst>
              <a:ext uri="{FF2B5EF4-FFF2-40B4-BE49-F238E27FC236}">
                <a16:creationId xmlns:a16="http://schemas.microsoft.com/office/drawing/2014/main" id="{F358886E-F835-81A0-0D9C-5647B41CA1E3}"/>
              </a:ext>
            </a:extLst>
          </p:cNvPr>
          <p:cNvGraphicFramePr>
            <a:graphicFrameLocks noGrp="1"/>
          </p:cNvGraphicFramePr>
          <p:nvPr/>
        </p:nvGraphicFramePr>
        <p:xfrm>
          <a:off x="738807" y="1691696"/>
          <a:ext cx="10989366" cy="3725388"/>
        </p:xfrm>
        <a:graphic>
          <a:graphicData uri="http://schemas.openxmlformats.org/drawingml/2006/table">
            <a:tbl>
              <a:tblPr>
                <a:tableStyleId>{D7AC3CCA-C797-4891-BE02-D94E43425B78}</a:tableStyleId>
              </a:tblPr>
              <a:tblGrid>
                <a:gridCol w="3663122">
                  <a:extLst>
                    <a:ext uri="{9D8B030D-6E8A-4147-A177-3AD203B41FA5}">
                      <a16:colId xmlns:a16="http://schemas.microsoft.com/office/drawing/2014/main" val="873301001"/>
                    </a:ext>
                  </a:extLst>
                </a:gridCol>
                <a:gridCol w="3663122">
                  <a:extLst>
                    <a:ext uri="{9D8B030D-6E8A-4147-A177-3AD203B41FA5}">
                      <a16:colId xmlns:a16="http://schemas.microsoft.com/office/drawing/2014/main" val="1009882803"/>
                    </a:ext>
                  </a:extLst>
                </a:gridCol>
                <a:gridCol w="3663122">
                  <a:extLst>
                    <a:ext uri="{9D8B030D-6E8A-4147-A177-3AD203B41FA5}">
                      <a16:colId xmlns:a16="http://schemas.microsoft.com/office/drawing/2014/main" val="2841794208"/>
                    </a:ext>
                  </a:extLst>
                </a:gridCol>
              </a:tblGrid>
              <a:tr h="620898">
                <a:tc>
                  <a:txBody>
                    <a:bodyPr/>
                    <a:lstStyle/>
                    <a:p>
                      <a:pPr algn="ctr"/>
                      <a:r>
                        <a:rPr lang="en-GB" sz="2000" b="1" dirty="0">
                          <a:latin typeface="Alexandria"/>
                        </a:rPr>
                        <a:t>Case</a:t>
                      </a:r>
                    </a:p>
                  </a:txBody>
                  <a:tcPr anchor="ctr"/>
                </a:tc>
                <a:tc>
                  <a:txBody>
                    <a:bodyPr/>
                    <a:lstStyle/>
                    <a:p>
                      <a:pPr algn="ctr"/>
                      <a:r>
                        <a:rPr lang="en-GB" sz="2000" b="1" dirty="0">
                          <a:latin typeface="Alexandria"/>
                        </a:rPr>
                        <a:t>Reason</a:t>
                      </a:r>
                    </a:p>
                  </a:txBody>
                  <a:tcPr anchor="ctr"/>
                </a:tc>
                <a:tc>
                  <a:txBody>
                    <a:bodyPr/>
                    <a:lstStyle/>
                    <a:p>
                      <a:pPr algn="ctr"/>
                      <a:r>
                        <a:rPr lang="en-GB" sz="2000" b="1" dirty="0">
                          <a:latin typeface="Alexandria"/>
                        </a:rPr>
                        <a:t>Integrated Approaches</a:t>
                      </a:r>
                    </a:p>
                  </a:txBody>
                  <a:tcPr anchor="ctr"/>
                </a:tc>
                <a:extLst>
                  <a:ext uri="{0D108BD9-81ED-4DB2-BD59-A6C34878D82A}">
                    <a16:rowId xmlns:a16="http://schemas.microsoft.com/office/drawing/2014/main" val="1790593539"/>
                  </a:ext>
                </a:extLst>
              </a:tr>
              <a:tr h="620898">
                <a:tc>
                  <a:txBody>
                    <a:bodyPr/>
                    <a:lstStyle/>
                    <a:p>
                      <a:pPr algn="ctr"/>
                      <a:r>
                        <a:rPr lang="en-GB" sz="2000" b="1" dirty="0">
                          <a:latin typeface="Alexandria"/>
                        </a:rPr>
                        <a:t>Litigation &amp; Arbitration</a:t>
                      </a:r>
                    </a:p>
                  </a:txBody>
                  <a:tcPr anchor="ctr"/>
                </a:tc>
                <a:tc>
                  <a:txBody>
                    <a:bodyPr/>
                    <a:lstStyle/>
                    <a:p>
                      <a:pPr algn="ctr"/>
                      <a:r>
                        <a:rPr lang="en-GB" sz="2000" dirty="0">
                          <a:latin typeface="Alexandria"/>
                        </a:rPr>
                        <a:t>Strengthening legal evidence</a:t>
                      </a:r>
                    </a:p>
                  </a:txBody>
                  <a:tcPr anchor="ctr">
                    <a:solidFill>
                      <a:schemeClr val="bg1"/>
                    </a:solidFill>
                  </a:tcPr>
                </a:tc>
                <a:tc>
                  <a:txBody>
                    <a:bodyPr/>
                    <a:lstStyle/>
                    <a:p>
                      <a:pPr algn="ctr"/>
                      <a:r>
                        <a:rPr lang="en-GB" sz="2000" dirty="0">
                          <a:latin typeface="Alexandria"/>
                        </a:rPr>
                        <a:t>All three approaches</a:t>
                      </a:r>
                    </a:p>
                  </a:txBody>
                  <a:tcPr anchor="ctr">
                    <a:solidFill>
                      <a:schemeClr val="bg1"/>
                    </a:solidFill>
                  </a:tcPr>
                </a:tc>
                <a:extLst>
                  <a:ext uri="{0D108BD9-81ED-4DB2-BD59-A6C34878D82A}">
                    <a16:rowId xmlns:a16="http://schemas.microsoft.com/office/drawing/2014/main" val="3722217655"/>
                  </a:ext>
                </a:extLst>
              </a:tr>
              <a:tr h="620898">
                <a:tc>
                  <a:txBody>
                    <a:bodyPr/>
                    <a:lstStyle/>
                    <a:p>
                      <a:pPr algn="ctr"/>
                      <a:r>
                        <a:rPr lang="en-GB" sz="2000" b="1" dirty="0">
                          <a:latin typeface="Alexandria"/>
                        </a:rPr>
                        <a:t>Expropriation &amp; Compensation</a:t>
                      </a:r>
                    </a:p>
                  </a:txBody>
                  <a:tcPr anchor="ctr"/>
                </a:tc>
                <a:tc>
                  <a:txBody>
                    <a:bodyPr/>
                    <a:lstStyle/>
                    <a:p>
                      <a:pPr algn="ctr"/>
                      <a:r>
                        <a:rPr lang="en-GB" sz="2000" dirty="0">
                          <a:latin typeface="Alexandria"/>
                        </a:rPr>
                        <a:t>Demonstrating fair value</a:t>
                      </a:r>
                    </a:p>
                  </a:txBody>
                  <a:tcPr anchor="ctr">
                    <a:solidFill>
                      <a:schemeClr val="bg1"/>
                    </a:solidFill>
                  </a:tcPr>
                </a:tc>
                <a:tc>
                  <a:txBody>
                    <a:bodyPr/>
                    <a:lstStyle/>
                    <a:p>
                      <a:pPr algn="ctr"/>
                      <a:r>
                        <a:rPr lang="en-GB" sz="2000">
                          <a:latin typeface="Alexandria"/>
                        </a:rPr>
                        <a:t>Comparative + Income</a:t>
                      </a:r>
                    </a:p>
                  </a:txBody>
                  <a:tcPr anchor="ctr">
                    <a:solidFill>
                      <a:schemeClr val="bg1"/>
                    </a:solidFill>
                  </a:tcPr>
                </a:tc>
                <a:extLst>
                  <a:ext uri="{0D108BD9-81ED-4DB2-BD59-A6C34878D82A}">
                    <a16:rowId xmlns:a16="http://schemas.microsoft.com/office/drawing/2014/main" val="1477105649"/>
                  </a:ext>
                </a:extLst>
              </a:tr>
              <a:tr h="620898">
                <a:tc>
                  <a:txBody>
                    <a:bodyPr/>
                    <a:lstStyle/>
                    <a:p>
                      <a:pPr algn="ctr"/>
                      <a:r>
                        <a:rPr lang="en-GB" sz="2000" b="1" dirty="0">
                          <a:latin typeface="Alexandria"/>
                        </a:rPr>
                        <a:t>Financial Reporting (IFRS)</a:t>
                      </a:r>
                    </a:p>
                  </a:txBody>
                  <a:tcPr anchor="ctr"/>
                </a:tc>
                <a:tc>
                  <a:txBody>
                    <a:bodyPr/>
                    <a:lstStyle/>
                    <a:p>
                      <a:pPr algn="ctr"/>
                      <a:r>
                        <a:rPr lang="en-GB" sz="2000" dirty="0">
                          <a:latin typeface="Alexandria"/>
                        </a:rPr>
                        <a:t>Level requirements</a:t>
                      </a:r>
                    </a:p>
                  </a:txBody>
                  <a:tcPr anchor="ctr">
                    <a:solidFill>
                      <a:schemeClr val="bg1"/>
                    </a:solidFill>
                  </a:tcPr>
                </a:tc>
                <a:tc>
                  <a:txBody>
                    <a:bodyPr/>
                    <a:lstStyle/>
                    <a:p>
                      <a:pPr algn="ctr"/>
                      <a:r>
                        <a:rPr lang="en-GB" sz="2000">
                          <a:latin typeface="Alexandria"/>
                        </a:rPr>
                        <a:t>According to level</a:t>
                      </a:r>
                    </a:p>
                  </a:txBody>
                  <a:tcPr anchor="ctr">
                    <a:solidFill>
                      <a:schemeClr val="bg1"/>
                    </a:solidFill>
                  </a:tcPr>
                </a:tc>
                <a:extLst>
                  <a:ext uri="{0D108BD9-81ED-4DB2-BD59-A6C34878D82A}">
                    <a16:rowId xmlns:a16="http://schemas.microsoft.com/office/drawing/2014/main" val="3266374631"/>
                  </a:ext>
                </a:extLst>
              </a:tr>
              <a:tr h="620898">
                <a:tc>
                  <a:txBody>
                    <a:bodyPr/>
                    <a:lstStyle/>
                    <a:p>
                      <a:pPr algn="ctr"/>
                      <a:r>
                        <a:rPr lang="en-GB" sz="2000" b="1" dirty="0">
                          <a:latin typeface="Alexandria"/>
                        </a:rPr>
                        <a:t>Mixed-Use Properties</a:t>
                      </a:r>
                    </a:p>
                  </a:txBody>
                  <a:tcPr anchor="ctr"/>
                </a:tc>
                <a:tc>
                  <a:txBody>
                    <a:bodyPr/>
                    <a:lstStyle/>
                    <a:p>
                      <a:pPr algn="ctr"/>
                      <a:r>
                        <a:rPr lang="en-GB" sz="2000" dirty="0">
                          <a:latin typeface="Alexandria"/>
                        </a:rPr>
                        <a:t>Each sector has its own method</a:t>
                      </a:r>
                    </a:p>
                  </a:txBody>
                  <a:tcPr anchor="ctr">
                    <a:solidFill>
                      <a:schemeClr val="bg1"/>
                    </a:solidFill>
                  </a:tcPr>
                </a:tc>
                <a:tc>
                  <a:txBody>
                    <a:bodyPr/>
                    <a:lstStyle/>
                    <a:p>
                      <a:pPr algn="ctr"/>
                      <a:r>
                        <a:rPr lang="en-GB" sz="2000" dirty="0">
                          <a:latin typeface="Alexandria"/>
                        </a:rPr>
                        <a:t>According to each sector</a:t>
                      </a:r>
                    </a:p>
                  </a:txBody>
                  <a:tcPr anchor="ctr">
                    <a:solidFill>
                      <a:schemeClr val="bg1"/>
                    </a:solidFill>
                  </a:tcPr>
                </a:tc>
                <a:extLst>
                  <a:ext uri="{0D108BD9-81ED-4DB2-BD59-A6C34878D82A}">
                    <a16:rowId xmlns:a16="http://schemas.microsoft.com/office/drawing/2014/main" val="3165399345"/>
                  </a:ext>
                </a:extLst>
              </a:tr>
              <a:tr h="620898">
                <a:tc>
                  <a:txBody>
                    <a:bodyPr/>
                    <a:lstStyle/>
                    <a:p>
                      <a:pPr algn="ctr"/>
                      <a:r>
                        <a:rPr lang="en-GB" sz="2000" b="1" dirty="0">
                          <a:latin typeface="Alexandria"/>
                        </a:rPr>
                        <a:t>Lack of Market Data</a:t>
                      </a:r>
                    </a:p>
                  </a:txBody>
                  <a:tcPr anchor="ctr"/>
                </a:tc>
                <a:tc>
                  <a:txBody>
                    <a:bodyPr/>
                    <a:lstStyle/>
                    <a:p>
                      <a:pPr algn="ctr"/>
                      <a:r>
                        <a:rPr lang="en-GB" sz="2000" dirty="0">
                          <a:latin typeface="Alexandria"/>
                        </a:rPr>
                        <a:t>Cross-verification</a:t>
                      </a:r>
                    </a:p>
                  </a:txBody>
                  <a:tcPr anchor="ctr">
                    <a:solidFill>
                      <a:schemeClr val="bg1"/>
                    </a:solidFill>
                  </a:tcPr>
                </a:tc>
                <a:tc>
                  <a:txBody>
                    <a:bodyPr/>
                    <a:lstStyle/>
                    <a:p>
                      <a:pPr algn="ctr"/>
                      <a:r>
                        <a:rPr lang="en-GB" sz="2000" dirty="0">
                          <a:latin typeface="Alexandria"/>
                        </a:rPr>
                        <a:t>Cost + Income</a:t>
                      </a:r>
                    </a:p>
                  </a:txBody>
                  <a:tcPr anchor="ctr">
                    <a:solidFill>
                      <a:schemeClr val="bg1"/>
                    </a:solidFill>
                  </a:tcPr>
                </a:tc>
                <a:extLst>
                  <a:ext uri="{0D108BD9-81ED-4DB2-BD59-A6C34878D82A}">
                    <a16:rowId xmlns:a16="http://schemas.microsoft.com/office/drawing/2014/main" val="2314503322"/>
                  </a:ext>
                </a:extLst>
              </a:tr>
            </a:tbl>
          </a:graphicData>
        </a:graphic>
      </p:graphicFrame>
    </p:spTree>
    <p:extLst>
      <p:ext uri="{BB962C8B-B14F-4D97-AF65-F5344CB8AC3E}">
        <p14:creationId xmlns:p14="http://schemas.microsoft.com/office/powerpoint/2010/main" val="2032298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7928FB-26EE-6F99-EC90-C726DE8CDBD1}"/>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975EAE0-BFC7-5666-5B0E-5B4D5823766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1124DB5-F3E4-512A-6A6A-9D1D8D2CDD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261B116D-9557-43AB-5118-B47E12A1E52B}"/>
              </a:ext>
            </a:extLst>
          </p:cNvPr>
          <p:cNvSpPr txBox="1"/>
          <p:nvPr/>
        </p:nvSpPr>
        <p:spPr>
          <a:xfrm>
            <a:off x="4081087" y="524820"/>
            <a:ext cx="532684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Reconciliation of Valuation Results</a:t>
            </a:r>
          </a:p>
        </p:txBody>
      </p:sp>
      <p:sp>
        <p:nvSpPr>
          <p:cNvPr id="12" name="TextBox 11">
            <a:extLst>
              <a:ext uri="{FF2B5EF4-FFF2-40B4-BE49-F238E27FC236}">
                <a16:creationId xmlns:a16="http://schemas.microsoft.com/office/drawing/2014/main" id="{AA56D4AF-8DC0-F090-AAB3-AA7F4C6C3FA4}"/>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2200" b="1" i="0" u="none" strike="noStrike" kern="1200" cap="none" spc="0" normalizeH="0" baseline="0" noProof="0" dirty="0">
                <a:ln>
                  <a:noFill/>
                </a:ln>
                <a:solidFill>
                  <a:srgbClr val="4472C4"/>
                </a:solidFill>
                <a:effectLst/>
                <a:uLnTx/>
                <a:uFillTx/>
                <a:latin typeface="Alexandria"/>
                <a:ea typeface="+mn-ea"/>
                <a:cs typeface="+mn-cs"/>
              </a:rPr>
              <a:t>Numerical Example: Reconciliation of a Leased Commercial Building</a:t>
            </a:r>
            <a:endParaRPr kumimoji="0" lang="en-US" sz="2200" b="1" i="0" u="none" strike="noStrike" kern="1200" cap="none" spc="0" normalizeH="0" baseline="0" noProof="0" dirty="0">
              <a:ln>
                <a:noFill/>
              </a:ln>
              <a:solidFill>
                <a:srgbClr val="4472C4"/>
              </a:solidFill>
              <a:effectLst/>
              <a:uLnTx/>
              <a:uFillTx/>
              <a:latin typeface="Alexandria"/>
              <a:ea typeface="+mn-ea"/>
              <a:cs typeface="+mn-cs"/>
            </a:endParaRPr>
          </a:p>
        </p:txBody>
      </p:sp>
      <p:sp>
        <p:nvSpPr>
          <p:cNvPr id="3" name="Rectangle: Top Corners Rounded 2">
            <a:extLst>
              <a:ext uri="{FF2B5EF4-FFF2-40B4-BE49-F238E27FC236}">
                <a16:creationId xmlns:a16="http://schemas.microsoft.com/office/drawing/2014/main" id="{E4F370A7-B2EC-2A95-4E1D-0312AC69F04F}"/>
              </a:ext>
            </a:extLst>
          </p:cNvPr>
          <p:cNvSpPr/>
          <p:nvPr/>
        </p:nvSpPr>
        <p:spPr>
          <a:xfrm>
            <a:off x="1699591" y="1559948"/>
            <a:ext cx="9662631" cy="426316"/>
          </a:xfrm>
          <a:prstGeom prst="round2SameRect">
            <a:avLst/>
          </a:prstGeom>
          <a:solidFill>
            <a:schemeClr val="bg1"/>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spcBef>
                <a:spcPts val="600"/>
              </a:spcBef>
              <a:spcAft>
                <a:spcPts val="600"/>
              </a:spcAft>
              <a:defRPr/>
            </a:pPr>
            <a:endParaRPr lang="en-GB" sz="2000" b="1" dirty="0">
              <a:solidFill>
                <a:prstClr val="black"/>
              </a:solidFill>
              <a:latin typeface="Alexandria"/>
            </a:endParaRPr>
          </a:p>
          <a:p>
            <a:pPr lvl="0" algn="ctr">
              <a:spcAft>
                <a:spcPts val="600"/>
              </a:spcAft>
              <a:defRPr/>
            </a:pPr>
            <a:r>
              <a:rPr lang="en-GB" sz="2000" b="1" dirty="0">
                <a:solidFill>
                  <a:prstClr val="black"/>
                </a:solidFill>
                <a:latin typeface="Alexandria"/>
              </a:rPr>
              <a:t>Property Data: Commercial building (offices + shops), 1,000 m², fully leased</a:t>
            </a:r>
            <a:br>
              <a:rPr lang="en-US" sz="2000" dirty="0"/>
            </a:br>
            <a:endParaRPr kumimoji="0" lang="en-US" sz="2000" i="0" u="none" strike="noStrike" kern="1200" cap="none" spc="0" normalizeH="0" baseline="0" noProof="0" dirty="0">
              <a:ln>
                <a:noFill/>
              </a:ln>
              <a:solidFill>
                <a:prstClr val="black"/>
              </a:solidFill>
              <a:effectLst/>
              <a:uLnTx/>
              <a:uFillTx/>
              <a:latin typeface="Alexandria"/>
            </a:endParaRPr>
          </a:p>
        </p:txBody>
      </p:sp>
      <p:graphicFrame>
        <p:nvGraphicFramePr>
          <p:cNvPr id="4" name="Table 3">
            <a:extLst>
              <a:ext uri="{FF2B5EF4-FFF2-40B4-BE49-F238E27FC236}">
                <a16:creationId xmlns:a16="http://schemas.microsoft.com/office/drawing/2014/main" id="{C74E9FA7-D46D-8B26-6E3A-E250DD8EC9DF}"/>
              </a:ext>
            </a:extLst>
          </p:cNvPr>
          <p:cNvGraphicFramePr>
            <a:graphicFrameLocks noGrp="1"/>
          </p:cNvGraphicFramePr>
          <p:nvPr>
            <p:extLst>
              <p:ext uri="{D42A27DB-BD31-4B8C-83A1-F6EECF244321}">
                <p14:modId xmlns:p14="http://schemas.microsoft.com/office/powerpoint/2010/main" val="1958550523"/>
              </p:ext>
            </p:extLst>
          </p:nvPr>
        </p:nvGraphicFramePr>
        <p:xfrm>
          <a:off x="180431" y="2164136"/>
          <a:ext cx="11875735" cy="2682240"/>
        </p:xfrm>
        <a:graphic>
          <a:graphicData uri="http://schemas.openxmlformats.org/drawingml/2006/table">
            <a:tbl>
              <a:tblPr>
                <a:tableStyleId>{D7AC3CCA-C797-4891-BE02-D94E43425B78}</a:tableStyleId>
              </a:tblPr>
              <a:tblGrid>
                <a:gridCol w="2375147">
                  <a:extLst>
                    <a:ext uri="{9D8B030D-6E8A-4147-A177-3AD203B41FA5}">
                      <a16:colId xmlns:a16="http://schemas.microsoft.com/office/drawing/2014/main" val="351468298"/>
                    </a:ext>
                  </a:extLst>
                </a:gridCol>
                <a:gridCol w="1658613">
                  <a:extLst>
                    <a:ext uri="{9D8B030D-6E8A-4147-A177-3AD203B41FA5}">
                      <a16:colId xmlns:a16="http://schemas.microsoft.com/office/drawing/2014/main" val="1317657669"/>
                    </a:ext>
                  </a:extLst>
                </a:gridCol>
                <a:gridCol w="1550505">
                  <a:extLst>
                    <a:ext uri="{9D8B030D-6E8A-4147-A177-3AD203B41FA5}">
                      <a16:colId xmlns:a16="http://schemas.microsoft.com/office/drawing/2014/main" val="306456130"/>
                    </a:ext>
                  </a:extLst>
                </a:gridCol>
                <a:gridCol w="2385391">
                  <a:extLst>
                    <a:ext uri="{9D8B030D-6E8A-4147-A177-3AD203B41FA5}">
                      <a16:colId xmlns:a16="http://schemas.microsoft.com/office/drawing/2014/main" val="901635002"/>
                    </a:ext>
                  </a:extLst>
                </a:gridCol>
                <a:gridCol w="3906079">
                  <a:extLst>
                    <a:ext uri="{9D8B030D-6E8A-4147-A177-3AD203B41FA5}">
                      <a16:colId xmlns:a16="http://schemas.microsoft.com/office/drawing/2014/main" val="3041021818"/>
                    </a:ext>
                  </a:extLst>
                </a:gridCol>
              </a:tblGrid>
              <a:tr h="0">
                <a:tc>
                  <a:txBody>
                    <a:bodyPr/>
                    <a:lstStyle/>
                    <a:p>
                      <a:pPr algn="ctr"/>
                      <a:r>
                        <a:rPr lang="en-GB" sz="2000" b="1" dirty="0">
                          <a:latin typeface="Alexandria"/>
                        </a:rPr>
                        <a:t>Approach</a:t>
                      </a:r>
                    </a:p>
                  </a:txBody>
                  <a:tcPr anchor="ctr"/>
                </a:tc>
                <a:tc>
                  <a:txBody>
                    <a:bodyPr/>
                    <a:lstStyle/>
                    <a:p>
                      <a:pPr algn="ctr"/>
                      <a:r>
                        <a:rPr lang="en-GB" sz="2000" b="1" dirty="0">
                          <a:latin typeface="Alexandria"/>
                        </a:rPr>
                        <a:t>Value (SAR)</a:t>
                      </a:r>
                    </a:p>
                  </a:txBody>
                  <a:tcPr anchor="ctr"/>
                </a:tc>
                <a:tc>
                  <a:txBody>
                    <a:bodyPr/>
                    <a:lstStyle/>
                    <a:p>
                      <a:pPr algn="ctr"/>
                      <a:r>
                        <a:rPr lang="en-GB" sz="2000" b="1" dirty="0">
                          <a:latin typeface="Alexandria"/>
                        </a:rPr>
                        <a:t>Weight</a:t>
                      </a:r>
                    </a:p>
                  </a:txBody>
                  <a:tcPr anchor="ctr"/>
                </a:tc>
                <a:tc>
                  <a:txBody>
                    <a:bodyPr/>
                    <a:lstStyle/>
                    <a:p>
                      <a:pPr algn="ctr"/>
                      <a:r>
                        <a:rPr lang="en-GB" sz="2000" b="1" dirty="0">
                          <a:latin typeface="Alexandria"/>
                        </a:rPr>
                        <a:t>Contribution (SAR)</a:t>
                      </a:r>
                    </a:p>
                  </a:txBody>
                  <a:tcPr anchor="ctr"/>
                </a:tc>
                <a:tc>
                  <a:txBody>
                    <a:bodyPr/>
                    <a:lstStyle/>
                    <a:p>
                      <a:pPr algn="ctr"/>
                      <a:r>
                        <a:rPr lang="en-GB" sz="2000" b="1" dirty="0">
                          <a:latin typeface="Alexandria"/>
                        </a:rPr>
                        <a:t>Justification</a:t>
                      </a:r>
                    </a:p>
                  </a:txBody>
                  <a:tcPr anchor="ctr"/>
                </a:tc>
                <a:extLst>
                  <a:ext uri="{0D108BD9-81ED-4DB2-BD59-A6C34878D82A}">
                    <a16:rowId xmlns:a16="http://schemas.microsoft.com/office/drawing/2014/main" val="2216167824"/>
                  </a:ext>
                </a:extLst>
              </a:tr>
              <a:tr h="0">
                <a:tc>
                  <a:txBody>
                    <a:bodyPr/>
                    <a:lstStyle/>
                    <a:p>
                      <a:pPr algn="ctr"/>
                      <a:r>
                        <a:rPr lang="en-GB" sz="2000" b="1" dirty="0">
                          <a:latin typeface="Alexandria"/>
                        </a:rPr>
                        <a:t>Market Comparison</a:t>
                      </a:r>
                    </a:p>
                  </a:txBody>
                  <a:tcPr anchor="ctr"/>
                </a:tc>
                <a:tc>
                  <a:txBody>
                    <a:bodyPr/>
                    <a:lstStyle/>
                    <a:p>
                      <a:pPr algn="ctr"/>
                      <a:r>
                        <a:rPr lang="en-GB" sz="2000" dirty="0">
                          <a:latin typeface="Alexandria"/>
                        </a:rPr>
                        <a:t>3,200,000</a:t>
                      </a:r>
                    </a:p>
                  </a:txBody>
                  <a:tcPr anchor="ctr">
                    <a:solidFill>
                      <a:schemeClr val="bg1"/>
                    </a:solidFill>
                  </a:tcPr>
                </a:tc>
                <a:tc>
                  <a:txBody>
                    <a:bodyPr/>
                    <a:lstStyle/>
                    <a:p>
                      <a:pPr algn="ctr"/>
                      <a:r>
                        <a:rPr lang="en-GB" sz="2000" dirty="0">
                          <a:latin typeface="Alexandria"/>
                        </a:rPr>
                        <a:t>45%</a:t>
                      </a:r>
                    </a:p>
                  </a:txBody>
                  <a:tcPr anchor="ctr">
                    <a:solidFill>
                      <a:schemeClr val="bg1"/>
                    </a:solidFill>
                  </a:tcPr>
                </a:tc>
                <a:tc>
                  <a:txBody>
                    <a:bodyPr/>
                    <a:lstStyle/>
                    <a:p>
                      <a:pPr algn="ctr"/>
                      <a:r>
                        <a:rPr lang="en-GB" sz="2000">
                          <a:latin typeface="Alexandria"/>
                        </a:rPr>
                        <a:t>1,440,000</a:t>
                      </a:r>
                    </a:p>
                  </a:txBody>
                  <a:tcPr anchor="ctr">
                    <a:solidFill>
                      <a:schemeClr val="bg1"/>
                    </a:solidFill>
                  </a:tcPr>
                </a:tc>
                <a:tc>
                  <a:txBody>
                    <a:bodyPr/>
                    <a:lstStyle/>
                    <a:p>
                      <a:pPr algn="ctr"/>
                      <a:r>
                        <a:rPr lang="en-GB" sz="2000">
                          <a:latin typeface="Alexandria"/>
                        </a:rPr>
                        <a:t>Good, verified market data</a:t>
                      </a:r>
                    </a:p>
                  </a:txBody>
                  <a:tcPr anchor="ctr">
                    <a:solidFill>
                      <a:schemeClr val="bg1"/>
                    </a:solidFill>
                  </a:tcPr>
                </a:tc>
                <a:extLst>
                  <a:ext uri="{0D108BD9-81ED-4DB2-BD59-A6C34878D82A}">
                    <a16:rowId xmlns:a16="http://schemas.microsoft.com/office/drawing/2014/main" val="3391398566"/>
                  </a:ext>
                </a:extLst>
              </a:tr>
              <a:tr h="0">
                <a:tc>
                  <a:txBody>
                    <a:bodyPr/>
                    <a:lstStyle/>
                    <a:p>
                      <a:pPr algn="ctr"/>
                      <a:r>
                        <a:rPr lang="en-GB" sz="2000" b="1" dirty="0">
                          <a:latin typeface="Alexandria"/>
                        </a:rPr>
                        <a:t>Income Approach</a:t>
                      </a:r>
                    </a:p>
                  </a:txBody>
                  <a:tcPr anchor="ctr"/>
                </a:tc>
                <a:tc>
                  <a:txBody>
                    <a:bodyPr/>
                    <a:lstStyle/>
                    <a:p>
                      <a:pPr algn="ctr"/>
                      <a:r>
                        <a:rPr lang="en-GB" sz="2000">
                          <a:latin typeface="Alexandria"/>
                        </a:rPr>
                        <a:t>3,050,000</a:t>
                      </a:r>
                    </a:p>
                  </a:txBody>
                  <a:tcPr anchor="ctr">
                    <a:solidFill>
                      <a:schemeClr val="bg1"/>
                    </a:solidFill>
                  </a:tcPr>
                </a:tc>
                <a:tc>
                  <a:txBody>
                    <a:bodyPr/>
                    <a:lstStyle/>
                    <a:p>
                      <a:pPr algn="ctr"/>
                      <a:r>
                        <a:rPr lang="en-GB" sz="2000" dirty="0">
                          <a:latin typeface="Alexandria"/>
                        </a:rPr>
                        <a:t>45%</a:t>
                      </a:r>
                    </a:p>
                  </a:txBody>
                  <a:tcPr anchor="ctr">
                    <a:solidFill>
                      <a:schemeClr val="bg1"/>
                    </a:solidFill>
                  </a:tcPr>
                </a:tc>
                <a:tc>
                  <a:txBody>
                    <a:bodyPr/>
                    <a:lstStyle/>
                    <a:p>
                      <a:pPr algn="ctr"/>
                      <a:r>
                        <a:rPr lang="en-GB" sz="2000" dirty="0">
                          <a:latin typeface="Alexandria"/>
                        </a:rPr>
                        <a:t>1,372,500</a:t>
                      </a:r>
                    </a:p>
                  </a:txBody>
                  <a:tcPr anchor="ctr">
                    <a:solidFill>
                      <a:schemeClr val="bg1"/>
                    </a:solidFill>
                  </a:tcPr>
                </a:tc>
                <a:tc>
                  <a:txBody>
                    <a:bodyPr/>
                    <a:lstStyle/>
                    <a:p>
                      <a:pPr algn="ctr"/>
                      <a:r>
                        <a:rPr lang="en-GB" sz="2000" dirty="0">
                          <a:latin typeface="Alexandria"/>
                        </a:rPr>
                        <a:t>Stable income, documented contracts</a:t>
                      </a:r>
                    </a:p>
                  </a:txBody>
                  <a:tcPr anchor="ctr">
                    <a:solidFill>
                      <a:schemeClr val="bg1"/>
                    </a:solidFill>
                  </a:tcPr>
                </a:tc>
                <a:extLst>
                  <a:ext uri="{0D108BD9-81ED-4DB2-BD59-A6C34878D82A}">
                    <a16:rowId xmlns:a16="http://schemas.microsoft.com/office/drawing/2014/main" val="114056644"/>
                  </a:ext>
                </a:extLst>
              </a:tr>
              <a:tr h="0">
                <a:tc>
                  <a:txBody>
                    <a:bodyPr/>
                    <a:lstStyle/>
                    <a:p>
                      <a:pPr algn="ctr"/>
                      <a:r>
                        <a:rPr lang="en-GB" sz="2000" b="1" dirty="0">
                          <a:latin typeface="Alexandria"/>
                        </a:rPr>
                        <a:t>Cost Approach</a:t>
                      </a:r>
                    </a:p>
                  </a:txBody>
                  <a:tcPr anchor="ctr"/>
                </a:tc>
                <a:tc>
                  <a:txBody>
                    <a:bodyPr/>
                    <a:lstStyle/>
                    <a:p>
                      <a:pPr algn="ctr"/>
                      <a:r>
                        <a:rPr lang="en-GB" sz="2000">
                          <a:latin typeface="Alexandria"/>
                        </a:rPr>
                        <a:t>2,750,000</a:t>
                      </a:r>
                    </a:p>
                  </a:txBody>
                  <a:tcPr anchor="ctr">
                    <a:solidFill>
                      <a:schemeClr val="bg1"/>
                    </a:solidFill>
                  </a:tcPr>
                </a:tc>
                <a:tc>
                  <a:txBody>
                    <a:bodyPr/>
                    <a:lstStyle/>
                    <a:p>
                      <a:pPr algn="ctr"/>
                      <a:r>
                        <a:rPr lang="en-GB" sz="2000">
                          <a:latin typeface="Alexandria"/>
                        </a:rPr>
                        <a:t>10%</a:t>
                      </a:r>
                    </a:p>
                  </a:txBody>
                  <a:tcPr anchor="ctr">
                    <a:solidFill>
                      <a:schemeClr val="bg1"/>
                    </a:solidFill>
                  </a:tcPr>
                </a:tc>
                <a:tc>
                  <a:txBody>
                    <a:bodyPr/>
                    <a:lstStyle/>
                    <a:p>
                      <a:pPr algn="ctr"/>
                      <a:r>
                        <a:rPr lang="en-GB" sz="2000" dirty="0">
                          <a:latin typeface="Alexandria"/>
                        </a:rPr>
                        <a:t>275,000</a:t>
                      </a:r>
                    </a:p>
                  </a:txBody>
                  <a:tcPr anchor="ctr">
                    <a:solidFill>
                      <a:schemeClr val="bg1"/>
                    </a:solidFill>
                  </a:tcPr>
                </a:tc>
                <a:tc>
                  <a:txBody>
                    <a:bodyPr/>
                    <a:lstStyle/>
                    <a:p>
                      <a:pPr algn="ctr"/>
                      <a:r>
                        <a:rPr lang="en-GB" sz="2000">
                          <a:latin typeface="Alexandria"/>
                        </a:rPr>
                        <a:t>For verification only (12 years old)</a:t>
                      </a:r>
                    </a:p>
                  </a:txBody>
                  <a:tcPr anchor="ctr">
                    <a:solidFill>
                      <a:schemeClr val="bg1"/>
                    </a:solidFill>
                  </a:tcPr>
                </a:tc>
                <a:extLst>
                  <a:ext uri="{0D108BD9-81ED-4DB2-BD59-A6C34878D82A}">
                    <a16:rowId xmlns:a16="http://schemas.microsoft.com/office/drawing/2014/main" val="480698312"/>
                  </a:ext>
                </a:extLst>
              </a:tr>
              <a:tr h="0">
                <a:tc>
                  <a:txBody>
                    <a:bodyPr/>
                    <a:lstStyle/>
                    <a:p>
                      <a:pPr algn="ctr"/>
                      <a:r>
                        <a:rPr lang="en-GB" sz="2000" b="1" dirty="0">
                          <a:latin typeface="Alexandria"/>
                        </a:rPr>
                        <a:t>Final Value</a:t>
                      </a:r>
                    </a:p>
                  </a:txBody>
                  <a:tcPr anchor="ctr"/>
                </a:tc>
                <a:tc>
                  <a:txBody>
                    <a:bodyPr/>
                    <a:lstStyle/>
                    <a:p>
                      <a:pPr algn="ctr"/>
                      <a:endParaRPr lang="en-GB" sz="2000">
                        <a:latin typeface="Alexandria"/>
                      </a:endParaRPr>
                    </a:p>
                  </a:txBody>
                  <a:tcPr anchor="ctr">
                    <a:solidFill>
                      <a:schemeClr val="bg1"/>
                    </a:solidFill>
                  </a:tcPr>
                </a:tc>
                <a:tc>
                  <a:txBody>
                    <a:bodyPr/>
                    <a:lstStyle/>
                    <a:p>
                      <a:pPr algn="ctr"/>
                      <a:r>
                        <a:rPr lang="en-GB" sz="2000">
                          <a:latin typeface="Alexandria"/>
                        </a:rPr>
                        <a:t>100%</a:t>
                      </a:r>
                    </a:p>
                  </a:txBody>
                  <a:tcPr anchor="ctr">
                    <a:solidFill>
                      <a:schemeClr val="bg1"/>
                    </a:solidFill>
                  </a:tcPr>
                </a:tc>
                <a:tc>
                  <a:txBody>
                    <a:bodyPr/>
                    <a:lstStyle/>
                    <a:p>
                      <a:pPr algn="ctr"/>
                      <a:r>
                        <a:rPr lang="en-GB" sz="2000" dirty="0">
                          <a:latin typeface="Alexandria"/>
                        </a:rPr>
                        <a:t>3,087,500</a:t>
                      </a:r>
                    </a:p>
                  </a:txBody>
                  <a:tcPr anchor="ctr">
                    <a:solidFill>
                      <a:schemeClr val="bg1"/>
                    </a:solidFill>
                  </a:tcPr>
                </a:tc>
                <a:tc>
                  <a:txBody>
                    <a:bodyPr/>
                    <a:lstStyle/>
                    <a:p>
                      <a:pPr algn="ctr"/>
                      <a:endParaRPr lang="en-GB" sz="2000">
                        <a:latin typeface="Alexandria"/>
                      </a:endParaRPr>
                    </a:p>
                  </a:txBody>
                  <a:tcPr anchor="ctr">
                    <a:solidFill>
                      <a:schemeClr val="bg1"/>
                    </a:solidFill>
                  </a:tcPr>
                </a:tc>
                <a:extLst>
                  <a:ext uri="{0D108BD9-81ED-4DB2-BD59-A6C34878D82A}">
                    <a16:rowId xmlns:a16="http://schemas.microsoft.com/office/drawing/2014/main" val="1742877573"/>
                  </a:ext>
                </a:extLst>
              </a:tr>
              <a:tr h="0">
                <a:tc>
                  <a:txBody>
                    <a:bodyPr/>
                    <a:lstStyle/>
                    <a:p>
                      <a:pPr algn="ctr"/>
                      <a:r>
                        <a:rPr lang="en-GB" sz="2000" b="1" dirty="0">
                          <a:latin typeface="Alexandria"/>
                        </a:rPr>
                        <a:t>Approximate Value</a:t>
                      </a:r>
                    </a:p>
                  </a:txBody>
                  <a:tcPr anchor="ctr"/>
                </a:tc>
                <a:tc>
                  <a:txBody>
                    <a:bodyPr/>
                    <a:lstStyle/>
                    <a:p>
                      <a:pPr algn="ctr"/>
                      <a:endParaRPr lang="en-GB" sz="2000">
                        <a:latin typeface="Alexandria"/>
                      </a:endParaRPr>
                    </a:p>
                  </a:txBody>
                  <a:tcPr anchor="ctr">
                    <a:solidFill>
                      <a:schemeClr val="bg1"/>
                    </a:solidFill>
                  </a:tcPr>
                </a:tc>
                <a:tc>
                  <a:txBody>
                    <a:bodyPr/>
                    <a:lstStyle/>
                    <a:p>
                      <a:pPr algn="ctr"/>
                      <a:endParaRPr lang="en-GB" sz="2000">
                        <a:latin typeface="Alexandria"/>
                      </a:endParaRPr>
                    </a:p>
                  </a:txBody>
                  <a:tcPr anchor="ctr">
                    <a:solidFill>
                      <a:schemeClr val="bg1"/>
                    </a:solidFill>
                  </a:tcPr>
                </a:tc>
                <a:tc>
                  <a:txBody>
                    <a:bodyPr/>
                    <a:lstStyle/>
                    <a:p>
                      <a:pPr algn="ctr"/>
                      <a:r>
                        <a:rPr lang="en-GB" sz="2000" dirty="0">
                          <a:latin typeface="Alexandria"/>
                        </a:rPr>
                        <a:t>≈ 3,100,000</a:t>
                      </a:r>
                    </a:p>
                  </a:txBody>
                  <a:tcPr anchor="ctr">
                    <a:solidFill>
                      <a:schemeClr val="bg1"/>
                    </a:solidFill>
                  </a:tcPr>
                </a:tc>
                <a:tc>
                  <a:txBody>
                    <a:bodyPr/>
                    <a:lstStyle/>
                    <a:p>
                      <a:pPr algn="ctr"/>
                      <a:endParaRPr lang="en-GB" sz="2000" dirty="0">
                        <a:latin typeface="Alexandria"/>
                      </a:endParaRPr>
                    </a:p>
                  </a:txBody>
                  <a:tcPr anchor="ctr">
                    <a:solidFill>
                      <a:schemeClr val="bg1"/>
                    </a:solidFill>
                  </a:tcPr>
                </a:tc>
                <a:extLst>
                  <a:ext uri="{0D108BD9-81ED-4DB2-BD59-A6C34878D82A}">
                    <a16:rowId xmlns:a16="http://schemas.microsoft.com/office/drawing/2014/main" val="2702034635"/>
                  </a:ext>
                </a:extLst>
              </a:tr>
            </a:tbl>
          </a:graphicData>
        </a:graphic>
      </p:graphicFrame>
      <p:sp>
        <p:nvSpPr>
          <p:cNvPr id="7" name="Rectangle: Rounded Corners 6">
            <a:extLst>
              <a:ext uri="{FF2B5EF4-FFF2-40B4-BE49-F238E27FC236}">
                <a16:creationId xmlns:a16="http://schemas.microsoft.com/office/drawing/2014/main" id="{C8DB590B-0CAE-46EE-9BC2-D55A40D1C579}"/>
              </a:ext>
            </a:extLst>
          </p:cNvPr>
          <p:cNvSpPr/>
          <p:nvPr/>
        </p:nvSpPr>
        <p:spPr>
          <a:xfrm>
            <a:off x="278296" y="5037614"/>
            <a:ext cx="11563397" cy="497208"/>
          </a:xfrm>
          <a:prstGeom prst="roundRect">
            <a:avLst/>
          </a:prstGeom>
          <a:solidFill>
            <a:schemeClr val="bg1"/>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buNone/>
            </a:pPr>
            <a:r>
              <a:rPr lang="en-GB" sz="2000" b="1" dirty="0">
                <a:solidFill>
                  <a:schemeClr val="tx1"/>
                </a:solidFill>
                <a:latin typeface="Alexandria"/>
              </a:rPr>
              <a:t>Difference between Comparative and Income: </a:t>
            </a:r>
            <a:r>
              <a:rPr lang="en-GB" sz="2000" dirty="0">
                <a:solidFill>
                  <a:schemeClr val="tx1"/>
                </a:solidFill>
                <a:latin typeface="Alexandria"/>
              </a:rPr>
              <a:t>(3,200,000 − 3,050,000) ÷ 3,200,000 = 4.7% ← Excellent ✅</a:t>
            </a:r>
            <a:endParaRPr lang="en-US" sz="2000" dirty="0">
              <a:solidFill>
                <a:schemeClr val="tx1"/>
              </a:solidFill>
              <a:latin typeface="Alexandria"/>
            </a:endParaRPr>
          </a:p>
        </p:txBody>
      </p:sp>
      <p:sp>
        <p:nvSpPr>
          <p:cNvPr id="8" name="Rectangle: Rounded Corners 7">
            <a:extLst>
              <a:ext uri="{FF2B5EF4-FFF2-40B4-BE49-F238E27FC236}">
                <a16:creationId xmlns:a16="http://schemas.microsoft.com/office/drawing/2014/main" id="{9641CCD3-FFAB-4504-1BC2-5B79D87789A5}"/>
              </a:ext>
            </a:extLst>
          </p:cNvPr>
          <p:cNvSpPr/>
          <p:nvPr/>
        </p:nvSpPr>
        <p:spPr>
          <a:xfrm>
            <a:off x="309953" y="5676770"/>
            <a:ext cx="11563399" cy="497208"/>
          </a:xfrm>
          <a:prstGeom prst="roundRect">
            <a:avLst/>
          </a:prstGeom>
          <a:solidFill>
            <a:schemeClr val="bg1"/>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buNone/>
            </a:pPr>
            <a:r>
              <a:rPr lang="en-GB" sz="2000" b="1" dirty="0">
                <a:solidFill>
                  <a:schemeClr val="tx1"/>
                </a:solidFill>
                <a:latin typeface="Alexandria"/>
              </a:rPr>
              <a:t>Cost approach gave a lower value: </a:t>
            </a:r>
            <a:r>
              <a:rPr lang="en-GB" sz="2000" dirty="0">
                <a:solidFill>
                  <a:schemeClr val="tx1"/>
                </a:solidFill>
                <a:latin typeface="Alexandria"/>
              </a:rPr>
              <a:t>expected for a 12-year-old building</a:t>
            </a:r>
            <a:endParaRPr lang="en-US" sz="2000" dirty="0">
              <a:solidFill>
                <a:schemeClr val="tx1"/>
              </a:solidFill>
              <a:latin typeface="Alexandria"/>
            </a:endParaRPr>
          </a:p>
        </p:txBody>
      </p:sp>
      <p:sp>
        <p:nvSpPr>
          <p:cNvPr id="9" name="Rectangle: Rounded Corners 8">
            <a:extLst>
              <a:ext uri="{FF2B5EF4-FFF2-40B4-BE49-F238E27FC236}">
                <a16:creationId xmlns:a16="http://schemas.microsoft.com/office/drawing/2014/main" id="{F375A5E8-95BE-B04E-6180-35F2C306AA48}"/>
              </a:ext>
            </a:extLst>
          </p:cNvPr>
          <p:cNvSpPr/>
          <p:nvPr/>
        </p:nvSpPr>
        <p:spPr>
          <a:xfrm>
            <a:off x="294922" y="6297998"/>
            <a:ext cx="11546771" cy="497208"/>
          </a:xfrm>
          <a:prstGeom prst="roundRect">
            <a:avLst/>
          </a:prstGeom>
          <a:solidFill>
            <a:schemeClr val="bg1"/>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buNone/>
            </a:pPr>
            <a:r>
              <a:rPr lang="en-GB" sz="2000" b="1" dirty="0">
                <a:solidFill>
                  <a:schemeClr val="tx1"/>
                </a:solidFill>
                <a:latin typeface="Alexandria"/>
              </a:rPr>
              <a:t>Conclusion: </a:t>
            </a:r>
            <a:r>
              <a:rPr lang="en-GB" sz="2000" dirty="0">
                <a:solidFill>
                  <a:schemeClr val="tx1"/>
                </a:solidFill>
                <a:latin typeface="Alexandria"/>
              </a:rPr>
              <a:t>Excellent convergence, enhancing confidence in the final value</a:t>
            </a:r>
            <a:endParaRPr lang="en-US" sz="2000" dirty="0">
              <a:solidFill>
                <a:schemeClr val="tx1"/>
              </a:solidFill>
              <a:latin typeface="Alexandria"/>
            </a:endParaRPr>
          </a:p>
        </p:txBody>
      </p:sp>
    </p:spTree>
    <p:extLst>
      <p:ext uri="{BB962C8B-B14F-4D97-AF65-F5344CB8AC3E}">
        <p14:creationId xmlns:p14="http://schemas.microsoft.com/office/powerpoint/2010/main" val="3604208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5494808" y="524820"/>
            <a:ext cx="2499402"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Final Check</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Concept and Importance</a:t>
            </a:r>
          </a:p>
        </p:txBody>
      </p:sp>
      <p:sp>
        <p:nvSpPr>
          <p:cNvPr id="14" name="Rectangle: Top Corners Rounded 13">
            <a:extLst>
              <a:ext uri="{FF2B5EF4-FFF2-40B4-BE49-F238E27FC236}">
                <a16:creationId xmlns:a16="http://schemas.microsoft.com/office/drawing/2014/main" id="{C95DBBCB-3178-3666-F5B3-84487DB7E78F}"/>
              </a:ext>
            </a:extLst>
          </p:cNvPr>
          <p:cNvSpPr/>
          <p:nvPr/>
        </p:nvSpPr>
        <p:spPr>
          <a:xfrm>
            <a:off x="359230" y="1520093"/>
            <a:ext cx="11652338" cy="1184273"/>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spcBef>
                <a:spcPts val="600"/>
              </a:spcBef>
              <a:spcAft>
                <a:spcPts val="600"/>
              </a:spcAft>
              <a:defRPr/>
            </a:pPr>
            <a:r>
              <a:rPr lang="en-GB" sz="2000" b="1" dirty="0">
                <a:solidFill>
                  <a:srgbClr val="C00000"/>
                </a:solidFill>
                <a:latin typeface="Alexandria"/>
              </a:rPr>
              <a:t>The Final Check </a:t>
            </a:r>
            <a:r>
              <a:rPr lang="en-GB" sz="2000" b="1" dirty="0">
                <a:solidFill>
                  <a:schemeClr val="tx1"/>
                </a:solidFill>
                <a:latin typeface="Alexandria"/>
              </a:rPr>
              <a:t>is the last step prior to issuing the valuation report, in which the valuer tests the reasonableness of the concluded value and its consistency with market conditions and the subject property. It reflects </a:t>
            </a:r>
            <a:r>
              <a:rPr lang="en-GB" sz="2000" b="1" dirty="0">
                <a:solidFill>
                  <a:srgbClr val="C00000"/>
                </a:solidFill>
                <a:latin typeface="Alexandria"/>
              </a:rPr>
              <a:t>the valuer’s final professional judgment</a:t>
            </a:r>
            <a:r>
              <a:rPr lang="en-GB" sz="2000" b="1" dirty="0">
                <a:solidFill>
                  <a:schemeClr val="tx1"/>
                </a:solidFill>
                <a:latin typeface="Alexandria"/>
              </a:rPr>
              <a:t>.</a:t>
            </a:r>
            <a:endParaRPr kumimoji="0" lang="en-US" sz="2000" b="1" i="0" u="none" strike="noStrike" kern="1200" cap="none" spc="0" normalizeH="0" baseline="0" noProof="0" dirty="0">
              <a:ln>
                <a:noFill/>
              </a:ln>
              <a:solidFill>
                <a:schemeClr val="tx1"/>
              </a:solidFill>
              <a:effectLst/>
              <a:uLnTx/>
              <a:uFillTx/>
              <a:latin typeface="Alexandria"/>
            </a:endParaRPr>
          </a:p>
        </p:txBody>
      </p:sp>
      <p:graphicFrame>
        <p:nvGraphicFramePr>
          <p:cNvPr id="7" name="Diagram 6">
            <a:extLst>
              <a:ext uri="{FF2B5EF4-FFF2-40B4-BE49-F238E27FC236}">
                <a16:creationId xmlns:a16="http://schemas.microsoft.com/office/drawing/2014/main" id="{FEDFAC5C-E22D-B95E-F802-1EF6BE95E698}"/>
              </a:ext>
            </a:extLst>
          </p:cNvPr>
          <p:cNvGraphicFramePr/>
          <p:nvPr>
            <p:extLst>
              <p:ext uri="{D42A27DB-BD31-4B8C-83A1-F6EECF244321}">
                <p14:modId xmlns:p14="http://schemas.microsoft.com/office/powerpoint/2010/main" val="1646693777"/>
              </p:ext>
            </p:extLst>
          </p:nvPr>
        </p:nvGraphicFramePr>
        <p:xfrm>
          <a:off x="259944" y="2756845"/>
          <a:ext cx="12011569" cy="379391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227544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Graphic spid="7" grpId="0">
        <p:bldAsOne/>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5494808" y="524820"/>
            <a:ext cx="2499402"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Final Check</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Final Check Checklist</a:t>
            </a:r>
          </a:p>
        </p:txBody>
      </p:sp>
      <p:grpSp>
        <p:nvGrpSpPr>
          <p:cNvPr id="3" name="Group 2">
            <a:extLst>
              <a:ext uri="{FF2B5EF4-FFF2-40B4-BE49-F238E27FC236}">
                <a16:creationId xmlns:a16="http://schemas.microsoft.com/office/drawing/2014/main" id="{00220F3F-E128-C955-39A3-CE620F52DCEF}"/>
              </a:ext>
            </a:extLst>
          </p:cNvPr>
          <p:cNvGrpSpPr/>
          <p:nvPr/>
        </p:nvGrpSpPr>
        <p:grpSpPr>
          <a:xfrm>
            <a:off x="5047594" y="1557663"/>
            <a:ext cx="3241641" cy="658764"/>
            <a:chOff x="752" y="2210400"/>
            <a:chExt cx="2096811" cy="867153"/>
          </a:xfrm>
        </p:grpSpPr>
        <p:sp>
          <p:nvSpPr>
            <p:cNvPr id="8" name="Rectangle 7">
              <a:extLst>
                <a:ext uri="{FF2B5EF4-FFF2-40B4-BE49-F238E27FC236}">
                  <a16:creationId xmlns:a16="http://schemas.microsoft.com/office/drawing/2014/main" id="{5822722C-1A26-B26D-9A7F-85650130B908}"/>
                </a:ext>
              </a:extLst>
            </p:cNvPr>
            <p:cNvSpPr/>
            <p:nvPr/>
          </p:nvSpPr>
          <p:spPr>
            <a:xfrm>
              <a:off x="752" y="2210400"/>
              <a:ext cx="2096811" cy="867153"/>
            </a:xfrm>
            <a:prstGeom prst="rect">
              <a:avLst/>
            </a:prstGeom>
            <a:solidFill>
              <a:srgbClr val="FF99FF"/>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9" name="TextBox 8">
              <a:extLst>
                <a:ext uri="{FF2B5EF4-FFF2-40B4-BE49-F238E27FC236}">
                  <a16:creationId xmlns:a16="http://schemas.microsoft.com/office/drawing/2014/main" id="{1B388AB0-9672-3821-C07D-F7CDBE2220F3}"/>
                </a:ext>
              </a:extLst>
            </p:cNvPr>
            <p:cNvSpPr txBox="1"/>
            <p:nvPr/>
          </p:nvSpPr>
          <p:spPr>
            <a:xfrm>
              <a:off x="752" y="2210400"/>
              <a:ext cx="2096811" cy="86715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endParaRPr lang="en-GB" sz="2000" b="1" kern="1200" dirty="0">
                <a:solidFill>
                  <a:schemeClr val="tx1"/>
                </a:solidFill>
                <a:latin typeface="Alexandria"/>
              </a:endParaRPr>
            </a:p>
            <a:p>
              <a:pPr marL="0" lvl="0" indent="0" algn="ctr" defTabSz="889000">
                <a:lnSpc>
                  <a:spcPct val="90000"/>
                </a:lnSpc>
                <a:spcBef>
                  <a:spcPct val="0"/>
                </a:spcBef>
                <a:spcAft>
                  <a:spcPts val="0"/>
                </a:spcAft>
                <a:buNone/>
              </a:pPr>
              <a:r>
                <a:rPr lang="en-GB" sz="2000" b="1" kern="1200" dirty="0">
                  <a:solidFill>
                    <a:schemeClr val="tx1"/>
                  </a:solidFill>
                  <a:latin typeface="Alexandria"/>
                </a:rPr>
                <a:t>1.Reasonableness of Value
</a:t>
              </a:r>
              <a:endParaRPr lang="en-US" sz="2000" b="1" kern="1200" dirty="0">
                <a:solidFill>
                  <a:schemeClr val="tx1"/>
                </a:solidFill>
                <a:latin typeface="Alexandria"/>
              </a:endParaRPr>
            </a:p>
          </p:txBody>
        </p:sp>
      </p:grpSp>
      <p:sp>
        <p:nvSpPr>
          <p:cNvPr id="10" name="Arrow: Pentagon 9">
            <a:extLst>
              <a:ext uri="{FF2B5EF4-FFF2-40B4-BE49-F238E27FC236}">
                <a16:creationId xmlns:a16="http://schemas.microsoft.com/office/drawing/2014/main" id="{742B60F2-231E-AD80-5CC7-0FB0C1C05BEA}"/>
              </a:ext>
            </a:extLst>
          </p:cNvPr>
          <p:cNvSpPr/>
          <p:nvPr/>
        </p:nvSpPr>
        <p:spPr>
          <a:xfrm>
            <a:off x="2822597" y="2421360"/>
            <a:ext cx="8706793"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buNone/>
            </a:pPr>
            <a:r>
              <a:rPr lang="en-GB" sz="2000" dirty="0">
                <a:solidFill>
                  <a:schemeClr val="tx1"/>
                </a:solidFill>
                <a:latin typeface="Alexandria"/>
              </a:rPr>
              <a:t>☐ Is the final value reasonable in comparison with the local market?</a:t>
            </a:r>
            <a:endParaRPr lang="en-US" sz="2000" dirty="0">
              <a:solidFill>
                <a:schemeClr val="tx1"/>
              </a:solidFill>
              <a:latin typeface="Alexandria"/>
            </a:endParaRPr>
          </a:p>
        </p:txBody>
      </p:sp>
      <p:sp>
        <p:nvSpPr>
          <p:cNvPr id="11" name="Arrow: Pentagon 10">
            <a:extLst>
              <a:ext uri="{FF2B5EF4-FFF2-40B4-BE49-F238E27FC236}">
                <a16:creationId xmlns:a16="http://schemas.microsoft.com/office/drawing/2014/main" id="{F8063C24-E66C-2EED-60E1-0DAAC5D0B02E}"/>
              </a:ext>
            </a:extLst>
          </p:cNvPr>
          <p:cNvSpPr/>
          <p:nvPr/>
        </p:nvSpPr>
        <p:spPr>
          <a:xfrm>
            <a:off x="2822597" y="3282640"/>
            <a:ext cx="8706794"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buNone/>
            </a:pPr>
            <a:r>
              <a:rPr lang="en-GB" sz="2000" dirty="0">
                <a:solidFill>
                  <a:schemeClr val="tx1"/>
                </a:solidFill>
                <a:latin typeface="Alexandria"/>
              </a:rPr>
              <a:t>☐ Is it consistent with prevailing price trends?</a:t>
            </a:r>
            <a:endParaRPr lang="en-US" sz="2000" dirty="0">
              <a:solidFill>
                <a:schemeClr val="tx1"/>
              </a:solidFill>
              <a:latin typeface="Alexandria"/>
            </a:endParaRPr>
          </a:p>
        </p:txBody>
      </p:sp>
      <p:sp>
        <p:nvSpPr>
          <p:cNvPr id="12" name="Arrow: Pentagon 11">
            <a:extLst>
              <a:ext uri="{FF2B5EF4-FFF2-40B4-BE49-F238E27FC236}">
                <a16:creationId xmlns:a16="http://schemas.microsoft.com/office/drawing/2014/main" id="{165FB8D1-CB4F-4469-DDD5-41D2FFE00892}"/>
              </a:ext>
            </a:extLst>
          </p:cNvPr>
          <p:cNvSpPr/>
          <p:nvPr/>
        </p:nvSpPr>
        <p:spPr>
          <a:xfrm>
            <a:off x="2832932" y="4144366"/>
            <a:ext cx="8694274"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buNone/>
            </a:pPr>
            <a:r>
              <a:rPr lang="en-GB" sz="2000" dirty="0">
                <a:solidFill>
                  <a:schemeClr val="tx1"/>
                </a:solidFill>
                <a:latin typeface="Alexandria"/>
              </a:rPr>
              <a:t>☐ Does it fall within the acceptable value range for this property type?</a:t>
            </a:r>
            <a:endParaRPr lang="en-US" sz="2000" dirty="0">
              <a:solidFill>
                <a:schemeClr val="tx1"/>
              </a:solidFill>
              <a:latin typeface="Alexandria"/>
            </a:endParaRPr>
          </a:p>
        </p:txBody>
      </p:sp>
    </p:spTree>
    <p:extLst>
      <p:ext uri="{BB962C8B-B14F-4D97-AF65-F5344CB8AC3E}">
        <p14:creationId xmlns:p14="http://schemas.microsoft.com/office/powerpoint/2010/main" val="3481080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5494808" y="524820"/>
            <a:ext cx="2499402"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Final Check</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Final Check Checklist</a:t>
            </a:r>
          </a:p>
        </p:txBody>
      </p:sp>
      <p:sp>
        <p:nvSpPr>
          <p:cNvPr id="10" name="Arrow: Pentagon 9">
            <a:extLst>
              <a:ext uri="{FF2B5EF4-FFF2-40B4-BE49-F238E27FC236}">
                <a16:creationId xmlns:a16="http://schemas.microsoft.com/office/drawing/2014/main" id="{742B60F2-231E-AD80-5CC7-0FB0C1C05BEA}"/>
              </a:ext>
            </a:extLst>
          </p:cNvPr>
          <p:cNvSpPr/>
          <p:nvPr/>
        </p:nvSpPr>
        <p:spPr>
          <a:xfrm>
            <a:off x="2822597" y="2421360"/>
            <a:ext cx="8706793"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GB" sz="2000" dirty="0">
                <a:solidFill>
                  <a:prstClr val="black"/>
                </a:solidFill>
                <a:latin typeface="Alexandria"/>
              </a:rPr>
              <a:t>☐ Are all data inputs verified and reliable?</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1" name="Arrow: Pentagon 10">
            <a:extLst>
              <a:ext uri="{FF2B5EF4-FFF2-40B4-BE49-F238E27FC236}">
                <a16:creationId xmlns:a16="http://schemas.microsoft.com/office/drawing/2014/main" id="{F8063C24-E66C-2EED-60E1-0DAAC5D0B02E}"/>
              </a:ext>
            </a:extLst>
          </p:cNvPr>
          <p:cNvSpPr/>
          <p:nvPr/>
        </p:nvSpPr>
        <p:spPr>
          <a:xfrm>
            <a:off x="2822597" y="3282640"/>
            <a:ext cx="8706794"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GB" sz="2000" dirty="0">
                <a:solidFill>
                  <a:prstClr val="black"/>
                </a:solidFill>
                <a:latin typeface="Alexandria"/>
              </a:rPr>
              <a:t>☐ Are data sources properly documented in the working file?</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2" name="Arrow: Pentagon 11">
            <a:extLst>
              <a:ext uri="{FF2B5EF4-FFF2-40B4-BE49-F238E27FC236}">
                <a16:creationId xmlns:a16="http://schemas.microsoft.com/office/drawing/2014/main" id="{165FB8D1-CB4F-4469-DDD5-41D2FFE00892}"/>
              </a:ext>
            </a:extLst>
          </p:cNvPr>
          <p:cNvSpPr/>
          <p:nvPr/>
        </p:nvSpPr>
        <p:spPr>
          <a:xfrm>
            <a:off x="2832932" y="4144366"/>
            <a:ext cx="8694274"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GB" sz="2000" dirty="0">
                <a:solidFill>
                  <a:prstClr val="black"/>
                </a:solidFill>
                <a:latin typeface="Alexandria"/>
              </a:rPr>
              <a:t>☐ Are the data periods recent and relevant?</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grpSp>
        <p:nvGrpSpPr>
          <p:cNvPr id="13" name="Group 12">
            <a:extLst>
              <a:ext uri="{FF2B5EF4-FFF2-40B4-BE49-F238E27FC236}">
                <a16:creationId xmlns:a16="http://schemas.microsoft.com/office/drawing/2014/main" id="{B8ECC872-3EBA-D58E-AACD-65CD6D2FD01C}"/>
              </a:ext>
            </a:extLst>
          </p:cNvPr>
          <p:cNvGrpSpPr/>
          <p:nvPr/>
        </p:nvGrpSpPr>
        <p:grpSpPr>
          <a:xfrm>
            <a:off x="5047594" y="1559947"/>
            <a:ext cx="3241640" cy="586384"/>
            <a:chOff x="4007591" y="2157773"/>
            <a:chExt cx="1493280" cy="726535"/>
          </a:xfrm>
        </p:grpSpPr>
        <p:sp>
          <p:nvSpPr>
            <p:cNvPr id="14" name="Rectangle 13">
              <a:extLst>
                <a:ext uri="{FF2B5EF4-FFF2-40B4-BE49-F238E27FC236}">
                  <a16:creationId xmlns:a16="http://schemas.microsoft.com/office/drawing/2014/main" id="{CC4B4718-C5B3-8A54-9ADC-FB39A5C846D9}"/>
                </a:ext>
              </a:extLst>
            </p:cNvPr>
            <p:cNvSpPr/>
            <p:nvPr/>
          </p:nvSpPr>
          <p:spPr>
            <a:xfrm>
              <a:off x="4007591" y="2157773"/>
              <a:ext cx="1493280" cy="726535"/>
            </a:xfrm>
            <a:prstGeom prst="rect">
              <a:avLst/>
            </a:prstGeom>
            <a:solidFill>
              <a:srgbClr val="FFFF66"/>
            </a:solidFill>
            <a:ln>
              <a:solidFill>
                <a:srgbClr val="00B0F0"/>
              </a:solidFill>
            </a:ln>
          </p:spPr>
          <p:style>
            <a:lnRef idx="2">
              <a:scrgbClr r="0" g="0" b="0"/>
            </a:lnRef>
            <a:fillRef idx="1">
              <a:scrgbClr r="0" g="0" b="0"/>
            </a:fillRef>
            <a:effectRef idx="0">
              <a:schemeClr val="accent6">
                <a:hueOff val="0"/>
                <a:satOff val="0"/>
                <a:lumOff val="0"/>
                <a:alphaOff val="0"/>
              </a:schemeClr>
            </a:effectRef>
            <a:fontRef idx="minor">
              <a:schemeClr val="lt1"/>
            </a:fontRef>
          </p:style>
        </p:sp>
        <p:sp>
          <p:nvSpPr>
            <p:cNvPr id="15" name="TextBox 14">
              <a:extLst>
                <a:ext uri="{FF2B5EF4-FFF2-40B4-BE49-F238E27FC236}">
                  <a16:creationId xmlns:a16="http://schemas.microsoft.com/office/drawing/2014/main" id="{A641A262-0D50-EF66-E086-AE3FFF55742D}"/>
                </a:ext>
              </a:extLst>
            </p:cNvPr>
            <p:cNvSpPr txBox="1"/>
            <p:nvPr/>
          </p:nvSpPr>
          <p:spPr>
            <a:xfrm>
              <a:off x="4007591" y="2157773"/>
              <a:ext cx="1493280" cy="72653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GB" sz="2000" b="1" kern="1200" dirty="0">
                  <a:solidFill>
                    <a:schemeClr val="tx1"/>
                  </a:solidFill>
                  <a:latin typeface="Alexandria"/>
                </a:rPr>
                <a:t>2. Data Quality</a:t>
              </a:r>
              <a:endParaRPr lang="en-US" sz="2000" b="1" kern="1200" dirty="0">
                <a:solidFill>
                  <a:schemeClr val="tx1"/>
                </a:solidFill>
                <a:latin typeface="Alexandria"/>
              </a:endParaRPr>
            </a:p>
          </p:txBody>
        </p:sp>
      </p:grpSp>
    </p:spTree>
    <p:extLst>
      <p:ext uri="{BB962C8B-B14F-4D97-AF65-F5344CB8AC3E}">
        <p14:creationId xmlns:p14="http://schemas.microsoft.com/office/powerpoint/2010/main" val="2211154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5494808" y="524820"/>
            <a:ext cx="2499402"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Final Check</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Final Check Checklist</a:t>
            </a:r>
          </a:p>
        </p:txBody>
      </p:sp>
      <p:sp>
        <p:nvSpPr>
          <p:cNvPr id="10" name="Arrow: Pentagon 9">
            <a:extLst>
              <a:ext uri="{FF2B5EF4-FFF2-40B4-BE49-F238E27FC236}">
                <a16:creationId xmlns:a16="http://schemas.microsoft.com/office/drawing/2014/main" id="{742B60F2-231E-AD80-5CC7-0FB0C1C05BEA}"/>
              </a:ext>
            </a:extLst>
          </p:cNvPr>
          <p:cNvSpPr/>
          <p:nvPr/>
        </p:nvSpPr>
        <p:spPr>
          <a:xfrm>
            <a:off x="2822597" y="2421360"/>
            <a:ext cx="8706793"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GB" sz="2000" dirty="0">
                <a:solidFill>
                  <a:prstClr val="black"/>
                </a:solidFill>
                <a:latin typeface="Alexandria"/>
              </a:rPr>
              <a:t>☐ Are material assumptions justified and documented?</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1" name="Arrow: Pentagon 10">
            <a:extLst>
              <a:ext uri="{FF2B5EF4-FFF2-40B4-BE49-F238E27FC236}">
                <a16:creationId xmlns:a16="http://schemas.microsoft.com/office/drawing/2014/main" id="{F8063C24-E66C-2EED-60E1-0DAAC5D0B02E}"/>
              </a:ext>
            </a:extLst>
          </p:cNvPr>
          <p:cNvSpPr/>
          <p:nvPr/>
        </p:nvSpPr>
        <p:spPr>
          <a:xfrm>
            <a:off x="2822597" y="3282640"/>
            <a:ext cx="8706794"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GB" sz="2000" dirty="0">
                <a:solidFill>
                  <a:prstClr val="black"/>
                </a:solidFill>
                <a:latin typeface="Alexandria"/>
              </a:rPr>
              <a:t>☐ Have sensitive assumptions been tested?</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2" name="Arrow: Pentagon 11">
            <a:extLst>
              <a:ext uri="{FF2B5EF4-FFF2-40B4-BE49-F238E27FC236}">
                <a16:creationId xmlns:a16="http://schemas.microsoft.com/office/drawing/2014/main" id="{165FB8D1-CB4F-4469-DDD5-41D2FFE00892}"/>
              </a:ext>
            </a:extLst>
          </p:cNvPr>
          <p:cNvSpPr/>
          <p:nvPr/>
        </p:nvSpPr>
        <p:spPr>
          <a:xfrm>
            <a:off x="2832932" y="4144366"/>
            <a:ext cx="8694274"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GB" sz="2000" dirty="0">
                <a:solidFill>
                  <a:prstClr val="black"/>
                </a:solidFill>
                <a:latin typeface="Alexandria"/>
              </a:rPr>
              <a:t>☐ Has a sensitivity analysis been performed on key inputs?</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grpSp>
        <p:nvGrpSpPr>
          <p:cNvPr id="13" name="Group 12">
            <a:extLst>
              <a:ext uri="{FF2B5EF4-FFF2-40B4-BE49-F238E27FC236}">
                <a16:creationId xmlns:a16="http://schemas.microsoft.com/office/drawing/2014/main" id="{EDEE2545-55EF-B19F-9EA5-0490970FD713}"/>
              </a:ext>
            </a:extLst>
          </p:cNvPr>
          <p:cNvGrpSpPr/>
          <p:nvPr/>
        </p:nvGrpSpPr>
        <p:grpSpPr>
          <a:xfrm>
            <a:off x="5047594" y="1433045"/>
            <a:ext cx="3241640" cy="669896"/>
            <a:chOff x="5765255" y="2155191"/>
            <a:chExt cx="1493280" cy="688771"/>
          </a:xfrm>
        </p:grpSpPr>
        <p:sp>
          <p:nvSpPr>
            <p:cNvPr id="14" name="Rectangle 13">
              <a:extLst>
                <a:ext uri="{FF2B5EF4-FFF2-40B4-BE49-F238E27FC236}">
                  <a16:creationId xmlns:a16="http://schemas.microsoft.com/office/drawing/2014/main" id="{A4347A6A-0960-4409-A006-ABF111E4738F}"/>
                </a:ext>
              </a:extLst>
            </p:cNvPr>
            <p:cNvSpPr/>
            <p:nvPr/>
          </p:nvSpPr>
          <p:spPr>
            <a:xfrm>
              <a:off x="5765255" y="2155191"/>
              <a:ext cx="1493280" cy="688771"/>
            </a:xfrm>
            <a:prstGeom prst="rect">
              <a:avLst/>
            </a:prstGeom>
            <a:solidFill>
              <a:srgbClr val="FF9900"/>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5" name="TextBox 14">
              <a:extLst>
                <a:ext uri="{FF2B5EF4-FFF2-40B4-BE49-F238E27FC236}">
                  <a16:creationId xmlns:a16="http://schemas.microsoft.com/office/drawing/2014/main" id="{99402C6E-C182-5BC8-6BE8-592319DC217C}"/>
                </a:ext>
              </a:extLst>
            </p:cNvPr>
            <p:cNvSpPr txBox="1"/>
            <p:nvPr/>
          </p:nvSpPr>
          <p:spPr>
            <a:xfrm>
              <a:off x="5765255" y="2155191"/>
              <a:ext cx="1493280" cy="68877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GB" sz="2000" b="1" i="0" kern="1200" dirty="0">
                  <a:solidFill>
                    <a:schemeClr val="tx1"/>
                  </a:solidFill>
                  <a:latin typeface="Alexandria"/>
                </a:rPr>
                <a:t>3. Assumptions</a:t>
              </a:r>
              <a:endParaRPr lang="en-US" sz="2000" b="1" kern="1200" dirty="0">
                <a:solidFill>
                  <a:schemeClr val="tx1"/>
                </a:solidFill>
                <a:latin typeface="Alexandria"/>
              </a:endParaRPr>
            </a:p>
          </p:txBody>
        </p:sp>
      </p:grpSp>
    </p:spTree>
    <p:extLst>
      <p:ext uri="{BB962C8B-B14F-4D97-AF65-F5344CB8AC3E}">
        <p14:creationId xmlns:p14="http://schemas.microsoft.com/office/powerpoint/2010/main" val="3669992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5494808" y="524820"/>
            <a:ext cx="2499402"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Final Check</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Final Check Checklist</a:t>
            </a:r>
          </a:p>
        </p:txBody>
      </p:sp>
      <p:sp>
        <p:nvSpPr>
          <p:cNvPr id="10" name="Arrow: Pentagon 9">
            <a:extLst>
              <a:ext uri="{FF2B5EF4-FFF2-40B4-BE49-F238E27FC236}">
                <a16:creationId xmlns:a16="http://schemas.microsoft.com/office/drawing/2014/main" id="{742B60F2-231E-AD80-5CC7-0FB0C1C05BEA}"/>
              </a:ext>
            </a:extLst>
          </p:cNvPr>
          <p:cNvSpPr/>
          <p:nvPr/>
        </p:nvSpPr>
        <p:spPr>
          <a:xfrm>
            <a:off x="2822597" y="2421360"/>
            <a:ext cx="8706793"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GB" sz="2000" dirty="0">
                <a:solidFill>
                  <a:prstClr val="black"/>
                </a:solidFill>
                <a:latin typeface="Alexandria"/>
              </a:rPr>
              <a:t>☐ Is the value consistent with the purpose of the valuation?</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1" name="Arrow: Pentagon 10">
            <a:extLst>
              <a:ext uri="{FF2B5EF4-FFF2-40B4-BE49-F238E27FC236}">
                <a16:creationId xmlns:a16="http://schemas.microsoft.com/office/drawing/2014/main" id="{F8063C24-E66C-2EED-60E1-0DAAC5D0B02E}"/>
              </a:ext>
            </a:extLst>
          </p:cNvPr>
          <p:cNvSpPr/>
          <p:nvPr/>
        </p:nvSpPr>
        <p:spPr>
          <a:xfrm>
            <a:off x="2822597" y="3282640"/>
            <a:ext cx="8706794"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GB" sz="2000" dirty="0">
                <a:solidFill>
                  <a:prstClr val="black"/>
                </a:solidFill>
                <a:latin typeface="Alexandria"/>
              </a:rPr>
              <a:t>☐ Is the adopted basis of value appropriate for the purpose?</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2" name="Arrow: Pentagon 11">
            <a:extLst>
              <a:ext uri="{FF2B5EF4-FFF2-40B4-BE49-F238E27FC236}">
                <a16:creationId xmlns:a16="http://schemas.microsoft.com/office/drawing/2014/main" id="{165FB8D1-CB4F-4469-DDD5-41D2FFE00892}"/>
              </a:ext>
            </a:extLst>
          </p:cNvPr>
          <p:cNvSpPr/>
          <p:nvPr/>
        </p:nvSpPr>
        <p:spPr>
          <a:xfrm>
            <a:off x="2832932" y="4144366"/>
            <a:ext cx="8694274"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GB" sz="2000" dirty="0">
                <a:solidFill>
                  <a:prstClr val="black"/>
                </a:solidFill>
                <a:latin typeface="Alexandria"/>
              </a:rPr>
              <a:t>☐ Are the results of the different valuation approaches consistent?</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grpSp>
        <p:nvGrpSpPr>
          <p:cNvPr id="13" name="Group 12">
            <a:extLst>
              <a:ext uri="{FF2B5EF4-FFF2-40B4-BE49-F238E27FC236}">
                <a16:creationId xmlns:a16="http://schemas.microsoft.com/office/drawing/2014/main" id="{0D746E44-C723-BB3C-4F9A-52DE037CECDF}"/>
              </a:ext>
            </a:extLst>
          </p:cNvPr>
          <p:cNvGrpSpPr/>
          <p:nvPr/>
        </p:nvGrpSpPr>
        <p:grpSpPr>
          <a:xfrm>
            <a:off x="5017776" y="1393967"/>
            <a:ext cx="3241641" cy="708976"/>
            <a:chOff x="7521275" y="2143716"/>
            <a:chExt cx="1493280" cy="614521"/>
          </a:xfrm>
        </p:grpSpPr>
        <p:sp>
          <p:nvSpPr>
            <p:cNvPr id="14" name="Rectangle 13">
              <a:extLst>
                <a:ext uri="{FF2B5EF4-FFF2-40B4-BE49-F238E27FC236}">
                  <a16:creationId xmlns:a16="http://schemas.microsoft.com/office/drawing/2014/main" id="{BC3CB0EC-B465-B4F7-53A6-C2A0A55E610F}"/>
                </a:ext>
              </a:extLst>
            </p:cNvPr>
            <p:cNvSpPr/>
            <p:nvPr/>
          </p:nvSpPr>
          <p:spPr>
            <a:xfrm>
              <a:off x="7521275" y="2155932"/>
              <a:ext cx="1493280" cy="602305"/>
            </a:xfrm>
            <a:prstGeom prst="rect">
              <a:avLst/>
            </a:prstGeom>
            <a:solidFill>
              <a:srgbClr val="FF3399"/>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5" name="TextBox 14">
              <a:extLst>
                <a:ext uri="{FF2B5EF4-FFF2-40B4-BE49-F238E27FC236}">
                  <a16:creationId xmlns:a16="http://schemas.microsoft.com/office/drawing/2014/main" id="{CA5CDC17-5B3E-0D38-7736-811FB266C145}"/>
                </a:ext>
              </a:extLst>
            </p:cNvPr>
            <p:cNvSpPr txBox="1"/>
            <p:nvPr/>
          </p:nvSpPr>
          <p:spPr>
            <a:xfrm>
              <a:off x="7521275" y="2143716"/>
              <a:ext cx="1493280" cy="60230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en-GB" sz="2000" b="1" kern="1200" dirty="0">
                <a:solidFill>
                  <a:schemeClr val="tx1"/>
                </a:solidFill>
                <a:latin typeface="Alexandria"/>
              </a:endParaRPr>
            </a:p>
            <a:p>
              <a:pPr marL="0" lvl="0" indent="0" algn="ctr" defTabSz="889000">
                <a:lnSpc>
                  <a:spcPct val="90000"/>
                </a:lnSpc>
                <a:spcBef>
                  <a:spcPct val="0"/>
                </a:spcBef>
                <a:spcAft>
                  <a:spcPct val="35000"/>
                </a:spcAft>
                <a:buNone/>
              </a:pPr>
              <a:r>
                <a:rPr lang="en-GB" sz="2000" b="1" kern="1200" dirty="0">
                  <a:solidFill>
                    <a:schemeClr val="tx1"/>
                  </a:solidFill>
                  <a:latin typeface="Alexandria"/>
                </a:rPr>
                <a:t>4. Consistency
</a:t>
              </a:r>
              <a:endParaRPr lang="en-US" sz="2000" b="1" kern="1200" dirty="0">
                <a:solidFill>
                  <a:schemeClr val="tx1"/>
                </a:solidFill>
                <a:latin typeface="Alexandria"/>
              </a:endParaRPr>
            </a:p>
          </p:txBody>
        </p:sp>
      </p:grpSp>
    </p:spTree>
    <p:extLst>
      <p:ext uri="{BB962C8B-B14F-4D97-AF65-F5344CB8AC3E}">
        <p14:creationId xmlns:p14="http://schemas.microsoft.com/office/powerpoint/2010/main" val="1648863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5494808" y="524820"/>
            <a:ext cx="2499402"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Final Check</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Final Check Checklist</a:t>
            </a:r>
          </a:p>
        </p:txBody>
      </p:sp>
      <p:sp>
        <p:nvSpPr>
          <p:cNvPr id="10" name="Arrow: Pentagon 9">
            <a:extLst>
              <a:ext uri="{FF2B5EF4-FFF2-40B4-BE49-F238E27FC236}">
                <a16:creationId xmlns:a16="http://schemas.microsoft.com/office/drawing/2014/main" id="{742B60F2-231E-AD80-5CC7-0FB0C1C05BEA}"/>
              </a:ext>
            </a:extLst>
          </p:cNvPr>
          <p:cNvSpPr/>
          <p:nvPr/>
        </p:nvSpPr>
        <p:spPr>
          <a:xfrm>
            <a:off x="2822597" y="2421360"/>
            <a:ext cx="8706793"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GB" sz="2000" dirty="0">
                <a:solidFill>
                  <a:prstClr val="black"/>
                </a:solidFill>
                <a:latin typeface="Alexandria"/>
              </a:rPr>
              <a:t>☐ Have ESG factors been taken into consideration?</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1" name="Arrow: Pentagon 10">
            <a:extLst>
              <a:ext uri="{FF2B5EF4-FFF2-40B4-BE49-F238E27FC236}">
                <a16:creationId xmlns:a16="http://schemas.microsoft.com/office/drawing/2014/main" id="{F8063C24-E66C-2EED-60E1-0DAAC5D0B02E}"/>
              </a:ext>
            </a:extLst>
          </p:cNvPr>
          <p:cNvSpPr/>
          <p:nvPr/>
        </p:nvSpPr>
        <p:spPr>
          <a:xfrm>
            <a:off x="2822597" y="3282640"/>
            <a:ext cx="8706794"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GB" sz="2000" dirty="0">
                <a:solidFill>
                  <a:prstClr val="black"/>
                </a:solidFill>
                <a:latin typeface="Alexandria"/>
              </a:rPr>
              <a:t>☐ Are future environmental compliance costs reflected?</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2" name="Arrow: Pentagon 11">
            <a:extLst>
              <a:ext uri="{FF2B5EF4-FFF2-40B4-BE49-F238E27FC236}">
                <a16:creationId xmlns:a16="http://schemas.microsoft.com/office/drawing/2014/main" id="{165FB8D1-CB4F-4469-DDD5-41D2FFE00892}"/>
              </a:ext>
            </a:extLst>
          </p:cNvPr>
          <p:cNvSpPr/>
          <p:nvPr/>
        </p:nvSpPr>
        <p:spPr>
          <a:xfrm>
            <a:off x="2832932" y="4144366"/>
            <a:ext cx="8694274"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GB" sz="2000" dirty="0">
                <a:solidFill>
                  <a:prstClr val="black"/>
                </a:solidFill>
                <a:latin typeface="Alexandria"/>
              </a:rPr>
              <a:t>☐ Are climate-related risks addressed in the valuation?</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grpSp>
        <p:nvGrpSpPr>
          <p:cNvPr id="13" name="Group 12">
            <a:extLst>
              <a:ext uri="{FF2B5EF4-FFF2-40B4-BE49-F238E27FC236}">
                <a16:creationId xmlns:a16="http://schemas.microsoft.com/office/drawing/2014/main" id="{74C1C504-7831-9110-69DB-48D02A23EF70}"/>
              </a:ext>
            </a:extLst>
          </p:cNvPr>
          <p:cNvGrpSpPr/>
          <p:nvPr/>
        </p:nvGrpSpPr>
        <p:grpSpPr>
          <a:xfrm>
            <a:off x="5047594" y="1357413"/>
            <a:ext cx="3241640" cy="646372"/>
            <a:chOff x="9253516" y="2088350"/>
            <a:chExt cx="1235320" cy="646372"/>
          </a:xfrm>
        </p:grpSpPr>
        <p:sp>
          <p:nvSpPr>
            <p:cNvPr id="14" name="Rectangle 13">
              <a:extLst>
                <a:ext uri="{FF2B5EF4-FFF2-40B4-BE49-F238E27FC236}">
                  <a16:creationId xmlns:a16="http://schemas.microsoft.com/office/drawing/2014/main" id="{9043E96D-FDD3-9C1D-509A-FCE27293299C}"/>
                </a:ext>
              </a:extLst>
            </p:cNvPr>
            <p:cNvSpPr/>
            <p:nvPr/>
          </p:nvSpPr>
          <p:spPr>
            <a:xfrm>
              <a:off x="9253516" y="2164783"/>
              <a:ext cx="1235320" cy="569939"/>
            </a:xfrm>
            <a:prstGeom prst="rect">
              <a:avLst/>
            </a:prstGeom>
            <a:solidFill>
              <a:srgbClr val="00B0F0"/>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5" name="TextBox 14">
              <a:extLst>
                <a:ext uri="{FF2B5EF4-FFF2-40B4-BE49-F238E27FC236}">
                  <a16:creationId xmlns:a16="http://schemas.microsoft.com/office/drawing/2014/main" id="{D7710984-FBAF-BDB2-092E-289E8E612EC7}"/>
                </a:ext>
              </a:extLst>
            </p:cNvPr>
            <p:cNvSpPr txBox="1"/>
            <p:nvPr/>
          </p:nvSpPr>
          <p:spPr>
            <a:xfrm>
              <a:off x="9253516" y="2088350"/>
              <a:ext cx="1235320" cy="56993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en-GB" sz="2000" b="1" kern="1200" dirty="0">
                <a:solidFill>
                  <a:prstClr val="black"/>
                </a:solidFill>
                <a:latin typeface="Alexandria"/>
                <a:ea typeface="+mn-ea"/>
                <a:cs typeface="+mn-cs"/>
              </a:endParaRPr>
            </a:p>
            <a:p>
              <a:pPr marL="0" lvl="0" indent="0" algn="ctr" defTabSz="889000">
                <a:lnSpc>
                  <a:spcPct val="90000"/>
                </a:lnSpc>
                <a:spcBef>
                  <a:spcPct val="0"/>
                </a:spcBef>
                <a:spcAft>
                  <a:spcPct val="35000"/>
                </a:spcAft>
                <a:buNone/>
              </a:pPr>
              <a:r>
                <a:rPr lang="en-GB" sz="2000" b="1" kern="1200" dirty="0">
                  <a:solidFill>
                    <a:prstClr val="black"/>
                  </a:solidFill>
                  <a:latin typeface="Alexandria"/>
                  <a:ea typeface="+mn-ea"/>
                  <a:cs typeface="+mn-cs"/>
                </a:rPr>
                <a:t>5. ESG and Sustainability</a:t>
              </a:r>
              <a:br>
                <a:rPr lang="en-GB" sz="2000" kern="1200" dirty="0">
                  <a:latin typeface="Alexandria"/>
                </a:rPr>
              </a:br>
              <a:endParaRPr lang="en-GB" sz="2000" kern="1200" dirty="0">
                <a:latin typeface="Alexandria"/>
              </a:endParaRPr>
            </a:p>
          </p:txBody>
        </p:sp>
      </p:grpSp>
    </p:spTree>
    <p:extLst>
      <p:ext uri="{BB962C8B-B14F-4D97-AF65-F5344CB8AC3E}">
        <p14:creationId xmlns:p14="http://schemas.microsoft.com/office/powerpoint/2010/main" val="3118080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5494808" y="524820"/>
            <a:ext cx="2499402"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Final Check</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Final Check Checklist</a:t>
            </a:r>
          </a:p>
        </p:txBody>
      </p:sp>
      <p:sp>
        <p:nvSpPr>
          <p:cNvPr id="10" name="Arrow: Pentagon 9">
            <a:extLst>
              <a:ext uri="{FF2B5EF4-FFF2-40B4-BE49-F238E27FC236}">
                <a16:creationId xmlns:a16="http://schemas.microsoft.com/office/drawing/2014/main" id="{742B60F2-231E-AD80-5CC7-0FB0C1C05BEA}"/>
              </a:ext>
            </a:extLst>
          </p:cNvPr>
          <p:cNvSpPr/>
          <p:nvPr/>
        </p:nvSpPr>
        <p:spPr>
          <a:xfrm>
            <a:off x="2822597" y="2421360"/>
            <a:ext cx="8706793"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GB" sz="2000" dirty="0">
                <a:solidFill>
                  <a:prstClr val="black"/>
                </a:solidFill>
                <a:latin typeface="Alexandria"/>
              </a:rPr>
              <a:t>☐ Have all limitations and reservations been disclosed?</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1" name="Arrow: Pentagon 10">
            <a:extLst>
              <a:ext uri="{FF2B5EF4-FFF2-40B4-BE49-F238E27FC236}">
                <a16:creationId xmlns:a16="http://schemas.microsoft.com/office/drawing/2014/main" id="{F8063C24-E66C-2EED-60E1-0DAAC5D0B02E}"/>
              </a:ext>
            </a:extLst>
          </p:cNvPr>
          <p:cNvSpPr/>
          <p:nvPr/>
        </p:nvSpPr>
        <p:spPr>
          <a:xfrm>
            <a:off x="2822597" y="3282640"/>
            <a:ext cx="8706794"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GB" sz="2000" dirty="0">
                <a:solidFill>
                  <a:prstClr val="black"/>
                </a:solidFill>
                <a:latin typeface="Alexandria"/>
              </a:rPr>
              <a:t>☐ Are any conflicts of interest clearly stated?</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2" name="Arrow: Pentagon 11">
            <a:extLst>
              <a:ext uri="{FF2B5EF4-FFF2-40B4-BE49-F238E27FC236}">
                <a16:creationId xmlns:a16="http://schemas.microsoft.com/office/drawing/2014/main" id="{165FB8D1-CB4F-4469-DDD5-41D2FFE00892}"/>
              </a:ext>
            </a:extLst>
          </p:cNvPr>
          <p:cNvSpPr/>
          <p:nvPr/>
        </p:nvSpPr>
        <p:spPr>
          <a:xfrm>
            <a:off x="2832932" y="4144366"/>
            <a:ext cx="8694274"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GB" sz="2000" dirty="0">
                <a:solidFill>
                  <a:prstClr val="black"/>
                </a:solidFill>
                <a:latin typeface="Alexandria"/>
              </a:rPr>
              <a:t>☐ Are special assumptions explicitly documented?</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grpSp>
        <p:nvGrpSpPr>
          <p:cNvPr id="13" name="Group 12">
            <a:extLst>
              <a:ext uri="{FF2B5EF4-FFF2-40B4-BE49-F238E27FC236}">
                <a16:creationId xmlns:a16="http://schemas.microsoft.com/office/drawing/2014/main" id="{E38356BF-89F3-953C-B70F-DEE2DE1486D9}"/>
              </a:ext>
            </a:extLst>
          </p:cNvPr>
          <p:cNvGrpSpPr/>
          <p:nvPr/>
        </p:nvGrpSpPr>
        <p:grpSpPr>
          <a:xfrm>
            <a:off x="5123689" y="1511788"/>
            <a:ext cx="3241640" cy="564418"/>
            <a:chOff x="10769959" y="2151992"/>
            <a:chExt cx="1235320" cy="564418"/>
          </a:xfrm>
        </p:grpSpPr>
        <p:sp>
          <p:nvSpPr>
            <p:cNvPr id="14" name="Rectangle 13">
              <a:extLst>
                <a:ext uri="{FF2B5EF4-FFF2-40B4-BE49-F238E27FC236}">
                  <a16:creationId xmlns:a16="http://schemas.microsoft.com/office/drawing/2014/main" id="{528BFC7C-47C4-173F-69A6-EA6E5E592E13}"/>
                </a:ext>
              </a:extLst>
            </p:cNvPr>
            <p:cNvSpPr/>
            <p:nvPr/>
          </p:nvSpPr>
          <p:spPr>
            <a:xfrm>
              <a:off x="10769959" y="2151992"/>
              <a:ext cx="1235320" cy="564418"/>
            </a:xfrm>
            <a:prstGeom prst="rect">
              <a:avLst/>
            </a:prstGeom>
          </p:spPr>
          <p:style>
            <a:lnRef idx="2">
              <a:schemeClr val="lt1">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sp>
        <p:sp>
          <p:nvSpPr>
            <p:cNvPr id="15" name="TextBox 14">
              <a:extLst>
                <a:ext uri="{FF2B5EF4-FFF2-40B4-BE49-F238E27FC236}">
                  <a16:creationId xmlns:a16="http://schemas.microsoft.com/office/drawing/2014/main" id="{CD6B5444-5BDC-C1CA-5BE2-6A5B2DC8AD5E}"/>
                </a:ext>
              </a:extLst>
            </p:cNvPr>
            <p:cNvSpPr txBox="1"/>
            <p:nvPr/>
          </p:nvSpPr>
          <p:spPr>
            <a:xfrm>
              <a:off x="10769959" y="2151992"/>
              <a:ext cx="1235320" cy="56441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en-GB" sz="2000" b="1" kern="1200" dirty="0">
                <a:solidFill>
                  <a:schemeClr val="tx1"/>
                </a:solidFill>
                <a:latin typeface="Alexandria"/>
              </a:endParaRPr>
            </a:p>
            <a:p>
              <a:pPr marL="0" lvl="0" indent="0" algn="ctr" defTabSz="889000">
                <a:lnSpc>
                  <a:spcPct val="90000"/>
                </a:lnSpc>
                <a:spcBef>
                  <a:spcPct val="0"/>
                </a:spcBef>
                <a:spcAft>
                  <a:spcPct val="35000"/>
                </a:spcAft>
                <a:buNone/>
              </a:pPr>
              <a:r>
                <a:rPr lang="en-GB" sz="2000" b="1" kern="1200" dirty="0">
                  <a:solidFill>
                    <a:schemeClr val="tx1"/>
                  </a:solidFill>
                  <a:latin typeface="Alexandria"/>
                </a:rPr>
                <a:t>6. Disclosures</a:t>
              </a:r>
              <a:br>
                <a:rPr lang="en-GB" sz="2000" kern="1200" dirty="0">
                  <a:solidFill>
                    <a:schemeClr val="tx1"/>
                  </a:solidFill>
                  <a:latin typeface="Alexandria"/>
                </a:rPr>
              </a:br>
              <a:endParaRPr lang="en-GB" sz="2000" kern="1200" dirty="0">
                <a:solidFill>
                  <a:schemeClr val="tx1"/>
                </a:solidFill>
                <a:latin typeface="Alexandria"/>
              </a:endParaRPr>
            </a:p>
          </p:txBody>
        </p:sp>
      </p:grpSp>
    </p:spTree>
    <p:extLst>
      <p:ext uri="{BB962C8B-B14F-4D97-AF65-F5344CB8AC3E}">
        <p14:creationId xmlns:p14="http://schemas.microsoft.com/office/powerpoint/2010/main" val="2271554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5494808" y="524820"/>
            <a:ext cx="2499402"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Final Check</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Value Reasonableness Cross-Checks</a:t>
            </a:r>
          </a:p>
        </p:txBody>
      </p:sp>
      <p:graphicFrame>
        <p:nvGraphicFramePr>
          <p:cNvPr id="3" name="Table 2">
            <a:extLst>
              <a:ext uri="{FF2B5EF4-FFF2-40B4-BE49-F238E27FC236}">
                <a16:creationId xmlns:a16="http://schemas.microsoft.com/office/drawing/2014/main" id="{104CA4EB-E08B-8B9D-2993-898222017ABC}"/>
              </a:ext>
            </a:extLst>
          </p:cNvPr>
          <p:cNvGraphicFramePr>
            <a:graphicFrameLocks noGrp="1"/>
          </p:cNvGraphicFramePr>
          <p:nvPr>
            <p:extLst>
              <p:ext uri="{D42A27DB-BD31-4B8C-83A1-F6EECF244321}">
                <p14:modId xmlns:p14="http://schemas.microsoft.com/office/powerpoint/2010/main" val="3812639026"/>
              </p:ext>
            </p:extLst>
          </p:nvPr>
        </p:nvGraphicFramePr>
        <p:xfrm>
          <a:off x="143224" y="1667774"/>
          <a:ext cx="11905551" cy="4665406"/>
        </p:xfrm>
        <a:graphic>
          <a:graphicData uri="http://schemas.openxmlformats.org/drawingml/2006/table">
            <a:tbl>
              <a:tblPr>
                <a:tableStyleId>{0505E3EF-67EA-436B-97B2-0124C06EBD24}</a:tableStyleId>
              </a:tblPr>
              <a:tblGrid>
                <a:gridCol w="2105569">
                  <a:extLst>
                    <a:ext uri="{9D8B030D-6E8A-4147-A177-3AD203B41FA5}">
                      <a16:colId xmlns:a16="http://schemas.microsoft.com/office/drawing/2014/main" val="4010796514"/>
                    </a:ext>
                  </a:extLst>
                </a:gridCol>
                <a:gridCol w="5068956">
                  <a:extLst>
                    <a:ext uri="{9D8B030D-6E8A-4147-A177-3AD203B41FA5}">
                      <a16:colId xmlns:a16="http://schemas.microsoft.com/office/drawing/2014/main" val="1540206816"/>
                    </a:ext>
                  </a:extLst>
                </a:gridCol>
                <a:gridCol w="4731026">
                  <a:extLst>
                    <a:ext uri="{9D8B030D-6E8A-4147-A177-3AD203B41FA5}">
                      <a16:colId xmlns:a16="http://schemas.microsoft.com/office/drawing/2014/main" val="3638428739"/>
                    </a:ext>
                  </a:extLst>
                </a:gridCol>
              </a:tblGrid>
              <a:tr h="577622">
                <a:tc>
                  <a:txBody>
                    <a:bodyPr/>
                    <a:lstStyle/>
                    <a:p>
                      <a:pPr algn="ctr"/>
                      <a:r>
                        <a:rPr lang="en-GB" sz="2000" b="1" dirty="0">
                          <a:latin typeface="Alexandria"/>
                        </a:rPr>
                        <a:t>Validation Test</a:t>
                      </a:r>
                    </a:p>
                  </a:txBody>
                  <a:tcPr anchor="ctr"/>
                </a:tc>
                <a:tc>
                  <a:txBody>
                    <a:bodyPr/>
                    <a:lstStyle/>
                    <a:p>
                      <a:pPr algn="ctr"/>
                      <a:r>
                        <a:rPr lang="en-GB" sz="2000" b="1">
                          <a:latin typeface="Alexandria"/>
                        </a:rPr>
                        <a:t>Description</a:t>
                      </a:r>
                    </a:p>
                  </a:txBody>
                  <a:tcPr anchor="ctr"/>
                </a:tc>
                <a:tc>
                  <a:txBody>
                    <a:bodyPr/>
                    <a:lstStyle/>
                    <a:p>
                      <a:pPr algn="ctr"/>
                      <a:r>
                        <a:rPr lang="en-GB" sz="2000" b="1" dirty="0">
                          <a:latin typeface="Alexandria"/>
                        </a:rPr>
                        <a:t>Example</a:t>
                      </a:r>
                    </a:p>
                  </a:txBody>
                  <a:tcPr anchor="ctr"/>
                </a:tc>
                <a:extLst>
                  <a:ext uri="{0D108BD9-81ED-4DB2-BD59-A6C34878D82A}">
                    <a16:rowId xmlns:a16="http://schemas.microsoft.com/office/drawing/2014/main" val="112223073"/>
                  </a:ext>
                </a:extLst>
              </a:tr>
              <a:tr h="1021946">
                <a:tc>
                  <a:txBody>
                    <a:bodyPr/>
                    <a:lstStyle/>
                    <a:p>
                      <a:pPr algn="ctr"/>
                      <a:r>
                        <a:rPr lang="en-GB" sz="2000" b="1" dirty="0">
                          <a:latin typeface="Alexandria"/>
                        </a:rPr>
                        <a:t>Yield / Capitalization Test</a:t>
                      </a:r>
                    </a:p>
                  </a:txBody>
                  <a:tcPr anchor="ctr"/>
                </a:tc>
                <a:tc>
                  <a:txBody>
                    <a:bodyPr/>
                    <a:lstStyle/>
                    <a:p>
                      <a:pPr algn="ctr"/>
                      <a:r>
                        <a:rPr lang="en-GB" sz="2000" dirty="0">
                          <a:latin typeface="Alexandria"/>
                        </a:rPr>
                        <a:t>NOI ÷ Value = Market capitalization rate?</a:t>
                      </a:r>
                    </a:p>
                  </a:txBody>
                  <a:tcPr anchor="ctr">
                    <a:solidFill>
                      <a:schemeClr val="bg1"/>
                    </a:solidFill>
                  </a:tcPr>
                </a:tc>
                <a:tc>
                  <a:txBody>
                    <a:bodyPr/>
                    <a:lstStyle/>
                    <a:p>
                      <a:pPr algn="ctr"/>
                      <a:r>
                        <a:rPr lang="en-GB" sz="2000" dirty="0">
                          <a:latin typeface="Alexandria"/>
                        </a:rPr>
                        <a:t>3,669,800 ÷ 46,000,000 = 7.98% ≈ 8% ✅</a:t>
                      </a:r>
                    </a:p>
                  </a:txBody>
                  <a:tcPr anchor="ctr">
                    <a:solidFill>
                      <a:schemeClr val="bg1"/>
                    </a:solidFill>
                  </a:tcPr>
                </a:tc>
                <a:extLst>
                  <a:ext uri="{0D108BD9-81ED-4DB2-BD59-A6C34878D82A}">
                    <a16:rowId xmlns:a16="http://schemas.microsoft.com/office/drawing/2014/main" val="1323688885"/>
                  </a:ext>
                </a:extLst>
              </a:tr>
              <a:tr h="1021946">
                <a:tc>
                  <a:txBody>
                    <a:bodyPr/>
                    <a:lstStyle/>
                    <a:p>
                      <a:pPr algn="ctr"/>
                      <a:r>
                        <a:rPr lang="en-GB" sz="2000" b="1" dirty="0">
                          <a:latin typeface="Alexandria"/>
                        </a:rPr>
                        <a:t>Price per m² Test</a:t>
                      </a:r>
                    </a:p>
                  </a:txBody>
                  <a:tcPr anchor="ctr"/>
                </a:tc>
                <a:tc>
                  <a:txBody>
                    <a:bodyPr/>
                    <a:lstStyle/>
                    <a:p>
                      <a:pPr algn="ctr"/>
                      <a:r>
                        <a:rPr lang="en-GB" sz="2000" dirty="0">
                          <a:latin typeface="Alexandria"/>
                        </a:rPr>
                        <a:t>Value ÷ Area = Reasonable unit rate?</a:t>
                      </a:r>
                    </a:p>
                  </a:txBody>
                  <a:tcPr anchor="ctr">
                    <a:solidFill>
                      <a:schemeClr val="bg1"/>
                    </a:solidFill>
                  </a:tcPr>
                </a:tc>
                <a:tc>
                  <a:txBody>
                    <a:bodyPr/>
                    <a:lstStyle/>
                    <a:p>
                      <a:pPr algn="ctr"/>
                      <a:r>
                        <a:rPr lang="pt-BR" sz="2000" dirty="0">
                          <a:latin typeface="Alexandria"/>
                        </a:rPr>
                        <a:t>3,100,000 ÷ 1,000 m² = 3,100 SAR/m² ✅</a:t>
                      </a:r>
                    </a:p>
                  </a:txBody>
                  <a:tcPr anchor="ctr">
                    <a:solidFill>
                      <a:schemeClr val="bg1"/>
                    </a:solidFill>
                  </a:tcPr>
                </a:tc>
                <a:extLst>
                  <a:ext uri="{0D108BD9-81ED-4DB2-BD59-A6C34878D82A}">
                    <a16:rowId xmlns:a16="http://schemas.microsoft.com/office/drawing/2014/main" val="2436262542"/>
                  </a:ext>
                </a:extLst>
              </a:tr>
              <a:tr h="1021946">
                <a:tc>
                  <a:txBody>
                    <a:bodyPr/>
                    <a:lstStyle/>
                    <a:p>
                      <a:pPr algn="ctr"/>
                      <a:r>
                        <a:rPr lang="en-GB" sz="2000" b="1" dirty="0">
                          <a:latin typeface="Alexandria"/>
                        </a:rPr>
                        <a:t>Rent Multiplier Test</a:t>
                      </a:r>
                    </a:p>
                  </a:txBody>
                  <a:tcPr anchor="ctr"/>
                </a:tc>
                <a:tc>
                  <a:txBody>
                    <a:bodyPr/>
                    <a:lstStyle/>
                    <a:p>
                      <a:pPr algn="ctr"/>
                      <a:r>
                        <a:rPr lang="en-GB" sz="2000" dirty="0">
                          <a:latin typeface="Alexandria"/>
                        </a:rPr>
                        <a:t>Value ÷ Annual Rent = Reasonable multiplier?</a:t>
                      </a:r>
                    </a:p>
                  </a:txBody>
                  <a:tcPr anchor="ctr">
                    <a:solidFill>
                      <a:schemeClr val="bg1"/>
                    </a:solidFill>
                  </a:tcPr>
                </a:tc>
                <a:tc>
                  <a:txBody>
                    <a:bodyPr/>
                    <a:lstStyle/>
                    <a:p>
                      <a:pPr algn="ctr"/>
                      <a:r>
                        <a:rPr lang="en-GB" sz="2000" dirty="0">
                          <a:latin typeface="Alexandria"/>
                        </a:rPr>
                        <a:t>3,100,000 ÷ 250,000 = 12.4 years ✅</a:t>
                      </a:r>
                    </a:p>
                  </a:txBody>
                  <a:tcPr anchor="ctr">
                    <a:solidFill>
                      <a:schemeClr val="bg1"/>
                    </a:solidFill>
                  </a:tcPr>
                </a:tc>
                <a:extLst>
                  <a:ext uri="{0D108BD9-81ED-4DB2-BD59-A6C34878D82A}">
                    <a16:rowId xmlns:a16="http://schemas.microsoft.com/office/drawing/2014/main" val="1644416580"/>
                  </a:ext>
                </a:extLst>
              </a:tr>
              <a:tr h="1021946">
                <a:tc>
                  <a:txBody>
                    <a:bodyPr/>
                    <a:lstStyle/>
                    <a:p>
                      <a:pPr algn="ctr"/>
                      <a:r>
                        <a:rPr lang="en-GB" sz="2000" b="1" dirty="0">
                          <a:latin typeface="Alexandria"/>
                        </a:rPr>
                        <a:t>Historical Comparison Test</a:t>
                      </a:r>
                    </a:p>
                  </a:txBody>
                  <a:tcPr anchor="ctr"/>
                </a:tc>
                <a:tc>
                  <a:txBody>
                    <a:bodyPr/>
                    <a:lstStyle/>
                    <a:p>
                      <a:pPr algn="ctr"/>
                      <a:r>
                        <a:rPr lang="en-GB" sz="2000" dirty="0">
                          <a:latin typeface="Alexandria"/>
                        </a:rPr>
                        <a:t>Is the value consistent with previous valuations of the property?</a:t>
                      </a:r>
                    </a:p>
                  </a:txBody>
                  <a:tcPr anchor="ctr">
                    <a:solidFill>
                      <a:schemeClr val="bg1"/>
                    </a:solidFill>
                  </a:tcPr>
                </a:tc>
                <a:tc>
                  <a:txBody>
                    <a:bodyPr/>
                    <a:lstStyle/>
                    <a:p>
                      <a:pPr algn="ctr"/>
                      <a:r>
                        <a:rPr lang="en-GB" sz="2000" dirty="0">
                          <a:latin typeface="Alexandria"/>
                        </a:rPr>
                        <a:t>Compared with prior valuations</a:t>
                      </a:r>
                    </a:p>
                  </a:txBody>
                  <a:tcPr anchor="ctr">
                    <a:solidFill>
                      <a:schemeClr val="bg1"/>
                    </a:solidFill>
                  </a:tcPr>
                </a:tc>
                <a:extLst>
                  <a:ext uri="{0D108BD9-81ED-4DB2-BD59-A6C34878D82A}">
                    <a16:rowId xmlns:a16="http://schemas.microsoft.com/office/drawing/2014/main" val="2549375801"/>
                  </a:ext>
                </a:extLst>
              </a:tr>
            </a:tbl>
          </a:graphicData>
        </a:graphic>
      </p:graphicFrame>
    </p:spTree>
    <p:extLst>
      <p:ext uri="{BB962C8B-B14F-4D97-AF65-F5344CB8AC3E}">
        <p14:creationId xmlns:p14="http://schemas.microsoft.com/office/powerpoint/2010/main" val="2601564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5344478" y="524820"/>
            <a:ext cx="280006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Valuation Models</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Definition and Concept</a:t>
            </a:r>
          </a:p>
        </p:txBody>
      </p:sp>
      <p:sp>
        <p:nvSpPr>
          <p:cNvPr id="14" name="Rectangle: Top Corners Rounded 13">
            <a:extLst>
              <a:ext uri="{FF2B5EF4-FFF2-40B4-BE49-F238E27FC236}">
                <a16:creationId xmlns:a16="http://schemas.microsoft.com/office/drawing/2014/main" id="{C95DBBCB-3178-3666-F5B3-84487DB7E78F}"/>
              </a:ext>
            </a:extLst>
          </p:cNvPr>
          <p:cNvSpPr/>
          <p:nvPr/>
        </p:nvSpPr>
        <p:spPr>
          <a:xfrm>
            <a:off x="359230" y="1458101"/>
            <a:ext cx="11652338" cy="1535132"/>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spcBef>
                <a:spcPts val="600"/>
              </a:spcBef>
              <a:spcAft>
                <a:spcPts val="600"/>
              </a:spcAft>
              <a:defRPr/>
            </a:pPr>
            <a:r>
              <a:rPr lang="en-GB" sz="2000" b="1" dirty="0">
                <a:solidFill>
                  <a:srgbClr val="C00000"/>
                </a:solidFill>
                <a:latin typeface="Alexandria"/>
              </a:rPr>
              <a:t>A valuation model </a:t>
            </a:r>
            <a:r>
              <a:rPr lang="en-GB" sz="2000" b="1" dirty="0">
                <a:solidFill>
                  <a:schemeClr val="tx1"/>
                </a:solidFill>
                <a:latin typeface="Alexandria"/>
              </a:rPr>
              <a:t>is an analytical tool or a mathematical/statistical framework used by the valuer to transform available data and inputs into an objective estimate of value by applying a specific valuation approach or method based on clearly defined and documented assumptions.</a:t>
            </a:r>
            <a:endParaRPr kumimoji="0" lang="en-US" sz="2000" b="1" i="0" u="none" strike="noStrike" kern="1200" cap="none" spc="0" normalizeH="0" baseline="0" noProof="0" dirty="0">
              <a:ln>
                <a:noFill/>
              </a:ln>
              <a:solidFill>
                <a:schemeClr val="tx1"/>
              </a:solidFill>
              <a:effectLst/>
              <a:uLnTx/>
              <a:uFillTx/>
              <a:latin typeface="Alexandria"/>
            </a:endParaRPr>
          </a:p>
        </p:txBody>
      </p:sp>
      <p:sp>
        <p:nvSpPr>
          <p:cNvPr id="18" name="Speech Bubble: Oval 17">
            <a:extLst>
              <a:ext uri="{FF2B5EF4-FFF2-40B4-BE49-F238E27FC236}">
                <a16:creationId xmlns:a16="http://schemas.microsoft.com/office/drawing/2014/main" id="{B0459262-A76A-FBEF-7D9D-BFD275DBC031}"/>
              </a:ext>
            </a:extLst>
          </p:cNvPr>
          <p:cNvSpPr/>
          <p:nvPr/>
        </p:nvSpPr>
        <p:spPr>
          <a:xfrm>
            <a:off x="180431" y="3429000"/>
            <a:ext cx="2445749" cy="2458592"/>
          </a:xfrm>
          <a:prstGeom prst="wedgeEllipseCallout">
            <a:avLst/>
          </a:prstGeom>
          <a:solidFill>
            <a:srgbClr val="F2FBFC"/>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kumimoji="0" lang="en-US" sz="2000" b="1" i="0" u="none" strike="noStrike" kern="1200" cap="none" spc="0" normalizeH="0" baseline="0" noProof="0" dirty="0">
                <a:ln>
                  <a:noFill/>
                </a:ln>
                <a:solidFill>
                  <a:prstClr val="black"/>
                </a:solidFill>
                <a:effectLst/>
                <a:uLnTx/>
                <a:uFillTx/>
                <a:latin typeface="Alexandria"/>
                <a:ea typeface="+mn-ea"/>
                <a:cs typeface="+mn-cs"/>
              </a:rPr>
              <a:t>What is Difference between  </a:t>
            </a:r>
            <a:r>
              <a:rPr lang="en-US" sz="2000" b="1" dirty="0">
                <a:solidFill>
                  <a:srgbClr val="C00000"/>
                </a:solidFill>
                <a:latin typeface="Alexandria"/>
              </a:rPr>
              <a:t>valuation model </a:t>
            </a:r>
            <a:r>
              <a:rPr lang="en-US" sz="2000" b="1" dirty="0">
                <a:solidFill>
                  <a:prstClr val="black"/>
                </a:solidFill>
                <a:latin typeface="Alexandria"/>
              </a:rPr>
              <a:t>and </a:t>
            </a:r>
            <a:r>
              <a:rPr lang="en-GB" sz="2000" b="1" dirty="0">
                <a:solidFill>
                  <a:srgbClr val="7030A0"/>
                </a:solidFill>
                <a:latin typeface="Alexandria"/>
              </a:rPr>
              <a:t>valuation approach</a:t>
            </a:r>
            <a:r>
              <a:rPr lang="en-GB" sz="2000" b="1" dirty="0">
                <a:solidFill>
                  <a:prstClr val="black"/>
                </a:solidFill>
                <a:latin typeface="Alexandria"/>
              </a:rPr>
              <a:t>??</a:t>
            </a:r>
            <a:endParaRPr lang="en-US" sz="2000" b="1" dirty="0">
              <a:solidFill>
                <a:prstClr val="black"/>
              </a:solidFill>
              <a:latin typeface="Alexandria"/>
            </a:endParaRPr>
          </a:p>
        </p:txBody>
      </p:sp>
      <p:graphicFrame>
        <p:nvGraphicFramePr>
          <p:cNvPr id="7" name="Table 6">
            <a:extLst>
              <a:ext uri="{FF2B5EF4-FFF2-40B4-BE49-F238E27FC236}">
                <a16:creationId xmlns:a16="http://schemas.microsoft.com/office/drawing/2014/main" id="{E2D03F30-4CE2-B480-CDC3-63BDBC08044C}"/>
              </a:ext>
            </a:extLst>
          </p:cNvPr>
          <p:cNvGraphicFramePr>
            <a:graphicFrameLocks noGrp="1"/>
          </p:cNvGraphicFramePr>
          <p:nvPr>
            <p:extLst>
              <p:ext uri="{D42A27DB-BD31-4B8C-83A1-F6EECF244321}">
                <p14:modId xmlns:p14="http://schemas.microsoft.com/office/powerpoint/2010/main" val="4001568942"/>
              </p:ext>
            </p:extLst>
          </p:nvPr>
        </p:nvGraphicFramePr>
        <p:xfrm>
          <a:off x="2748298" y="3107704"/>
          <a:ext cx="8890423" cy="3688080"/>
        </p:xfrm>
        <a:graphic>
          <a:graphicData uri="http://schemas.openxmlformats.org/drawingml/2006/table">
            <a:tbl>
              <a:tblPr>
                <a:tableStyleId>{0505E3EF-67EA-436B-97B2-0124C06EBD24}</a:tableStyleId>
              </a:tblPr>
              <a:tblGrid>
                <a:gridCol w="1336685">
                  <a:extLst>
                    <a:ext uri="{9D8B030D-6E8A-4147-A177-3AD203B41FA5}">
                      <a16:colId xmlns:a16="http://schemas.microsoft.com/office/drawing/2014/main" val="3559594093"/>
                    </a:ext>
                  </a:extLst>
                </a:gridCol>
                <a:gridCol w="3840813">
                  <a:extLst>
                    <a:ext uri="{9D8B030D-6E8A-4147-A177-3AD203B41FA5}">
                      <a16:colId xmlns:a16="http://schemas.microsoft.com/office/drawing/2014/main" val="75374048"/>
                    </a:ext>
                  </a:extLst>
                </a:gridCol>
                <a:gridCol w="3712925">
                  <a:extLst>
                    <a:ext uri="{9D8B030D-6E8A-4147-A177-3AD203B41FA5}">
                      <a16:colId xmlns:a16="http://schemas.microsoft.com/office/drawing/2014/main" val="2078306354"/>
                    </a:ext>
                  </a:extLst>
                </a:gridCol>
              </a:tblGrid>
              <a:tr h="0">
                <a:tc>
                  <a:txBody>
                    <a:bodyPr/>
                    <a:lstStyle/>
                    <a:p>
                      <a:pPr algn="ctr"/>
                      <a:r>
                        <a:rPr lang="en-GB" sz="2000" b="1" dirty="0">
                          <a:latin typeface="Alexandria"/>
                        </a:rPr>
                        <a:t>Element</a:t>
                      </a:r>
                    </a:p>
                  </a:txBody>
                  <a:tcPr anchor="ctr"/>
                </a:tc>
                <a:tc>
                  <a:txBody>
                    <a:bodyPr/>
                    <a:lstStyle/>
                    <a:p>
                      <a:pPr algn="ctr"/>
                      <a:r>
                        <a:rPr lang="en-GB" sz="2000" b="1" dirty="0">
                          <a:solidFill>
                            <a:srgbClr val="7030A0"/>
                          </a:solidFill>
                          <a:latin typeface="Alexandria"/>
                        </a:rPr>
                        <a:t>Valuation Approach</a:t>
                      </a:r>
                    </a:p>
                  </a:txBody>
                  <a:tcPr anchor="ctr"/>
                </a:tc>
                <a:tc>
                  <a:txBody>
                    <a:bodyPr/>
                    <a:lstStyle/>
                    <a:p>
                      <a:pPr algn="ctr"/>
                      <a:r>
                        <a:rPr lang="en-GB" sz="2000" b="1" dirty="0">
                          <a:solidFill>
                            <a:srgbClr val="C00000"/>
                          </a:solidFill>
                          <a:latin typeface="Alexandria"/>
                        </a:rPr>
                        <a:t>Valuation Model</a:t>
                      </a:r>
                    </a:p>
                  </a:txBody>
                  <a:tcPr anchor="ctr"/>
                </a:tc>
                <a:extLst>
                  <a:ext uri="{0D108BD9-81ED-4DB2-BD59-A6C34878D82A}">
                    <a16:rowId xmlns:a16="http://schemas.microsoft.com/office/drawing/2014/main" val="305470981"/>
                  </a:ext>
                </a:extLst>
              </a:tr>
              <a:tr h="0">
                <a:tc>
                  <a:txBody>
                    <a:bodyPr/>
                    <a:lstStyle/>
                    <a:p>
                      <a:pPr algn="ctr"/>
                      <a:r>
                        <a:rPr lang="en-US" sz="2000" b="1" dirty="0">
                          <a:latin typeface="Alexandria"/>
                        </a:rPr>
                        <a:t>Definition</a:t>
                      </a:r>
                      <a:endParaRPr lang="en-GB" sz="2000" b="1" dirty="0">
                        <a:latin typeface="Alexandria"/>
                      </a:endParaRPr>
                    </a:p>
                  </a:txBody>
                  <a:tcPr anchor="ctr"/>
                </a:tc>
                <a:tc>
                  <a:txBody>
                    <a:bodyPr/>
                    <a:lstStyle/>
                    <a:p>
                      <a:pPr algn="ctr"/>
                      <a:r>
                        <a:rPr lang="en-GB" sz="2000" dirty="0">
                          <a:latin typeface="Alexandria"/>
                        </a:rPr>
                        <a:t>An overall framework used to determine the value of an asset.</a:t>
                      </a:r>
                    </a:p>
                  </a:txBody>
                  <a:tcPr anchor="ctr">
                    <a:solidFill>
                      <a:schemeClr val="bg1"/>
                    </a:solidFill>
                  </a:tcPr>
                </a:tc>
                <a:tc>
                  <a:txBody>
                    <a:bodyPr/>
                    <a:lstStyle/>
                    <a:p>
                      <a:pPr algn="ctr"/>
                      <a:r>
                        <a:rPr lang="en-GB" sz="2000" dirty="0">
                          <a:latin typeface="Alexandria"/>
                        </a:rPr>
                        <a:t>A mathematical tool or practical application used to implement a valuation approach and convert data into a numerical value.</a:t>
                      </a:r>
                    </a:p>
                  </a:txBody>
                  <a:tcPr anchor="ctr">
                    <a:solidFill>
                      <a:schemeClr val="bg1"/>
                    </a:solidFill>
                  </a:tcPr>
                </a:tc>
                <a:extLst>
                  <a:ext uri="{0D108BD9-81ED-4DB2-BD59-A6C34878D82A}">
                    <a16:rowId xmlns:a16="http://schemas.microsoft.com/office/drawing/2014/main" val="1742033659"/>
                  </a:ext>
                </a:extLst>
              </a:tr>
              <a:tr h="0">
                <a:tc>
                  <a:txBody>
                    <a:bodyPr/>
                    <a:lstStyle/>
                    <a:p>
                      <a:pPr algn="ctr"/>
                      <a:r>
                        <a:rPr lang="en-GB" sz="2000" b="1" dirty="0">
                          <a:latin typeface="Alexandria"/>
                        </a:rPr>
                        <a:t>Level</a:t>
                      </a:r>
                    </a:p>
                  </a:txBody>
                  <a:tcPr anchor="ctr"/>
                </a:tc>
                <a:tc>
                  <a:txBody>
                    <a:bodyPr/>
                    <a:lstStyle/>
                    <a:p>
                      <a:pPr algn="ctr"/>
                      <a:r>
                        <a:rPr lang="en-GB" sz="2000" dirty="0">
                          <a:latin typeface="Alexandria"/>
                        </a:rPr>
                        <a:t>Strategic (conceptual)</a:t>
                      </a:r>
                    </a:p>
                  </a:txBody>
                  <a:tcPr anchor="ctr">
                    <a:solidFill>
                      <a:schemeClr val="bg1"/>
                    </a:solidFill>
                  </a:tcPr>
                </a:tc>
                <a:tc>
                  <a:txBody>
                    <a:bodyPr/>
                    <a:lstStyle/>
                    <a:p>
                      <a:pPr algn="ctr"/>
                      <a:r>
                        <a:rPr lang="en-GB" sz="2000">
                          <a:latin typeface="Alexandria"/>
                        </a:rPr>
                        <a:t>Operational (detailed)</a:t>
                      </a:r>
                    </a:p>
                  </a:txBody>
                  <a:tcPr anchor="ctr">
                    <a:solidFill>
                      <a:schemeClr val="bg1"/>
                    </a:solidFill>
                  </a:tcPr>
                </a:tc>
                <a:extLst>
                  <a:ext uri="{0D108BD9-81ED-4DB2-BD59-A6C34878D82A}">
                    <a16:rowId xmlns:a16="http://schemas.microsoft.com/office/drawing/2014/main" val="3494719427"/>
                  </a:ext>
                </a:extLst>
              </a:tr>
              <a:tr h="0">
                <a:tc>
                  <a:txBody>
                    <a:bodyPr/>
                    <a:lstStyle/>
                    <a:p>
                      <a:pPr algn="ctr"/>
                      <a:r>
                        <a:rPr lang="en-GB" sz="2000" b="1" dirty="0">
                          <a:latin typeface="Alexandria"/>
                        </a:rPr>
                        <a:t>Function</a:t>
                      </a:r>
                    </a:p>
                  </a:txBody>
                  <a:tcPr anchor="ctr"/>
                </a:tc>
                <a:tc>
                  <a:txBody>
                    <a:bodyPr/>
                    <a:lstStyle/>
                    <a:p>
                      <a:pPr algn="ctr"/>
                      <a:r>
                        <a:rPr lang="en-GB" sz="2000" dirty="0">
                          <a:latin typeface="Alexandria"/>
                        </a:rPr>
                        <a:t>Defines “how you think to value”</a:t>
                      </a:r>
                    </a:p>
                  </a:txBody>
                  <a:tcPr anchor="ctr">
                    <a:solidFill>
                      <a:schemeClr val="bg1"/>
                    </a:solidFill>
                  </a:tcPr>
                </a:tc>
                <a:tc>
                  <a:txBody>
                    <a:bodyPr/>
                    <a:lstStyle/>
                    <a:p>
                      <a:pPr algn="ctr"/>
                      <a:r>
                        <a:rPr lang="en-GB" sz="2000">
                          <a:latin typeface="Alexandria"/>
                        </a:rPr>
                        <a:t>Defines “how you calculate”</a:t>
                      </a:r>
                    </a:p>
                  </a:txBody>
                  <a:tcPr anchor="ctr">
                    <a:solidFill>
                      <a:schemeClr val="bg1"/>
                    </a:solidFill>
                  </a:tcPr>
                </a:tc>
                <a:extLst>
                  <a:ext uri="{0D108BD9-81ED-4DB2-BD59-A6C34878D82A}">
                    <a16:rowId xmlns:a16="http://schemas.microsoft.com/office/drawing/2014/main" val="1783929819"/>
                  </a:ext>
                </a:extLst>
              </a:tr>
              <a:tr h="0">
                <a:tc>
                  <a:txBody>
                    <a:bodyPr/>
                    <a:lstStyle/>
                    <a:p>
                      <a:pPr algn="ctr"/>
                      <a:r>
                        <a:rPr lang="en-GB" sz="2000" b="1" dirty="0">
                          <a:latin typeface="Alexandria"/>
                        </a:rPr>
                        <a:t>Nature</a:t>
                      </a:r>
                    </a:p>
                  </a:txBody>
                  <a:tcPr anchor="ctr"/>
                </a:tc>
                <a:tc>
                  <a:txBody>
                    <a:bodyPr/>
                    <a:lstStyle/>
                    <a:p>
                      <a:pPr algn="ctr"/>
                      <a:r>
                        <a:rPr lang="en-GB" sz="2000" dirty="0">
                          <a:latin typeface="Alexandria"/>
                        </a:rPr>
                        <a:t>Theoretical concept</a:t>
                      </a:r>
                    </a:p>
                  </a:txBody>
                  <a:tcPr anchor="ctr">
                    <a:solidFill>
                      <a:schemeClr val="bg1"/>
                    </a:solidFill>
                  </a:tcPr>
                </a:tc>
                <a:tc>
                  <a:txBody>
                    <a:bodyPr/>
                    <a:lstStyle/>
                    <a:p>
                      <a:pPr algn="ctr"/>
                      <a:r>
                        <a:rPr lang="en-GB" sz="2000" dirty="0">
                          <a:latin typeface="Alexandria"/>
                        </a:rPr>
                        <a:t>Mathematical/statistical tool</a:t>
                      </a:r>
                    </a:p>
                  </a:txBody>
                  <a:tcPr anchor="ctr">
                    <a:solidFill>
                      <a:schemeClr val="bg1"/>
                    </a:solidFill>
                  </a:tcPr>
                </a:tc>
                <a:extLst>
                  <a:ext uri="{0D108BD9-81ED-4DB2-BD59-A6C34878D82A}">
                    <a16:rowId xmlns:a16="http://schemas.microsoft.com/office/drawing/2014/main" val="1683596542"/>
                  </a:ext>
                </a:extLst>
              </a:tr>
              <a:tr h="0">
                <a:tc>
                  <a:txBody>
                    <a:bodyPr/>
                    <a:lstStyle/>
                    <a:p>
                      <a:pPr algn="ctr"/>
                      <a:r>
                        <a:rPr lang="en-GB" sz="2000" b="1" dirty="0">
                          <a:latin typeface="Alexandria"/>
                        </a:rPr>
                        <a:t>Quantity</a:t>
                      </a:r>
                    </a:p>
                  </a:txBody>
                  <a:tcPr anchor="ctr"/>
                </a:tc>
                <a:tc>
                  <a:txBody>
                    <a:bodyPr/>
                    <a:lstStyle/>
                    <a:p>
                      <a:pPr algn="ctr"/>
                      <a:r>
                        <a:rPr lang="en-GB" sz="2000" dirty="0">
                          <a:latin typeface="Alexandria"/>
                        </a:rPr>
                        <a:t>Limited (3 main approaches)</a:t>
                      </a:r>
                    </a:p>
                  </a:txBody>
                  <a:tcPr anchor="ctr">
                    <a:solidFill>
                      <a:schemeClr val="bg1"/>
                    </a:solidFill>
                  </a:tcPr>
                </a:tc>
                <a:tc>
                  <a:txBody>
                    <a:bodyPr/>
                    <a:lstStyle/>
                    <a:p>
                      <a:pPr algn="ctr"/>
                      <a:r>
                        <a:rPr lang="en-GB" sz="2000" dirty="0">
                          <a:latin typeface="Alexandria"/>
                        </a:rPr>
                        <a:t>Numerous</a:t>
                      </a:r>
                    </a:p>
                  </a:txBody>
                  <a:tcPr anchor="ctr">
                    <a:solidFill>
                      <a:schemeClr val="bg1"/>
                    </a:solidFill>
                  </a:tcPr>
                </a:tc>
                <a:extLst>
                  <a:ext uri="{0D108BD9-81ED-4DB2-BD59-A6C34878D82A}">
                    <a16:rowId xmlns:a16="http://schemas.microsoft.com/office/drawing/2014/main" val="3791053338"/>
                  </a:ext>
                </a:extLst>
              </a:tr>
              <a:tr h="0">
                <a:tc>
                  <a:txBody>
                    <a:bodyPr/>
                    <a:lstStyle/>
                    <a:p>
                      <a:pPr algn="ctr"/>
                      <a:r>
                        <a:rPr lang="en-GB" sz="2000" b="1" dirty="0">
                          <a:latin typeface="Alexandria"/>
                        </a:rPr>
                        <a:t>Example</a:t>
                      </a:r>
                    </a:p>
                  </a:txBody>
                  <a:tcPr anchor="ctr"/>
                </a:tc>
                <a:tc>
                  <a:txBody>
                    <a:bodyPr/>
                    <a:lstStyle/>
                    <a:p>
                      <a:pPr algn="ctr"/>
                      <a:r>
                        <a:rPr lang="en-GB" sz="2000" dirty="0">
                          <a:latin typeface="Alexandria"/>
                        </a:rPr>
                        <a:t>Income Approach</a:t>
                      </a:r>
                    </a:p>
                  </a:txBody>
                  <a:tcPr anchor="ctr">
                    <a:solidFill>
                      <a:schemeClr val="bg1"/>
                    </a:solidFill>
                  </a:tcPr>
                </a:tc>
                <a:tc>
                  <a:txBody>
                    <a:bodyPr/>
                    <a:lstStyle/>
                    <a:p>
                      <a:pPr algn="ctr"/>
                      <a:r>
                        <a:rPr lang="en-GB" sz="2000" dirty="0">
                          <a:latin typeface="Alexandria"/>
                        </a:rPr>
                        <a:t>DCF Model</a:t>
                      </a:r>
                    </a:p>
                  </a:txBody>
                  <a:tcPr anchor="ctr">
                    <a:solidFill>
                      <a:schemeClr val="bg1"/>
                    </a:solidFill>
                  </a:tcPr>
                </a:tc>
                <a:extLst>
                  <a:ext uri="{0D108BD9-81ED-4DB2-BD59-A6C34878D82A}">
                    <a16:rowId xmlns:a16="http://schemas.microsoft.com/office/drawing/2014/main" val="1487932033"/>
                  </a:ext>
                </a:extLst>
              </a:tr>
            </a:tbl>
          </a:graphicData>
        </a:graphic>
      </p:graphicFrame>
    </p:spTree>
    <p:extLst>
      <p:ext uri="{BB962C8B-B14F-4D97-AF65-F5344CB8AC3E}">
        <p14:creationId xmlns:p14="http://schemas.microsoft.com/office/powerpoint/2010/main" val="2199871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0-#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4FF624-0BA3-0E5F-77FE-370262D49A64}"/>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D768CDA-00B0-6A0D-60C4-0B7AAFCC18E0}"/>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60875B9-4325-B709-E22D-0DCE376378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A9178851-50CD-BEE5-4E9C-26662CDC7976}"/>
              </a:ext>
            </a:extLst>
          </p:cNvPr>
          <p:cNvSpPr txBox="1"/>
          <p:nvPr/>
        </p:nvSpPr>
        <p:spPr>
          <a:xfrm>
            <a:off x="5344478" y="524820"/>
            <a:ext cx="280006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Valuation Models</a:t>
            </a:r>
          </a:p>
        </p:txBody>
      </p:sp>
      <p:sp>
        <p:nvSpPr>
          <p:cNvPr id="4" name="TextBox 3">
            <a:extLst>
              <a:ext uri="{FF2B5EF4-FFF2-40B4-BE49-F238E27FC236}">
                <a16:creationId xmlns:a16="http://schemas.microsoft.com/office/drawing/2014/main" id="{7D8DE97F-23A0-1557-55C5-F42C29315026}"/>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Definition and Concept</a:t>
            </a:r>
          </a:p>
        </p:txBody>
      </p:sp>
      <p:graphicFrame>
        <p:nvGraphicFramePr>
          <p:cNvPr id="7" name="Diagram 6">
            <a:extLst>
              <a:ext uri="{FF2B5EF4-FFF2-40B4-BE49-F238E27FC236}">
                <a16:creationId xmlns:a16="http://schemas.microsoft.com/office/drawing/2014/main" id="{9C611FDB-ABCB-C75C-267E-C7BB075389DA}"/>
              </a:ext>
            </a:extLst>
          </p:cNvPr>
          <p:cNvGraphicFramePr/>
          <p:nvPr>
            <p:extLst>
              <p:ext uri="{D42A27DB-BD31-4B8C-83A1-F6EECF244321}">
                <p14:modId xmlns:p14="http://schemas.microsoft.com/office/powerpoint/2010/main" val="2579225810"/>
              </p:ext>
            </p:extLst>
          </p:nvPr>
        </p:nvGraphicFramePr>
        <p:xfrm>
          <a:off x="197051" y="-13236"/>
          <a:ext cx="12011569" cy="52526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8" name="Group 7">
            <a:extLst>
              <a:ext uri="{FF2B5EF4-FFF2-40B4-BE49-F238E27FC236}">
                <a16:creationId xmlns:a16="http://schemas.microsoft.com/office/drawing/2014/main" id="{6BACE296-DE07-7FE6-E0C4-4056EB4F80B0}"/>
              </a:ext>
            </a:extLst>
          </p:cNvPr>
          <p:cNvGrpSpPr/>
          <p:nvPr/>
        </p:nvGrpSpPr>
        <p:grpSpPr>
          <a:xfrm>
            <a:off x="576627" y="4638382"/>
            <a:ext cx="2689875" cy="2109380"/>
            <a:chOff x="4092132" y="2238473"/>
            <a:chExt cx="4519218" cy="1403634"/>
          </a:xfrm>
          <a:solidFill>
            <a:srgbClr val="FFE1FF"/>
          </a:solidFill>
        </p:grpSpPr>
        <p:sp>
          <p:nvSpPr>
            <p:cNvPr id="10" name="Rectangle 9">
              <a:extLst>
                <a:ext uri="{FF2B5EF4-FFF2-40B4-BE49-F238E27FC236}">
                  <a16:creationId xmlns:a16="http://schemas.microsoft.com/office/drawing/2014/main" id="{177DD33C-FD82-D4C4-29D1-70301483AFFC}"/>
                </a:ext>
              </a:extLst>
            </p:cNvPr>
            <p:cNvSpPr/>
            <p:nvPr/>
          </p:nvSpPr>
          <p:spPr>
            <a:xfrm>
              <a:off x="4092132" y="2238473"/>
              <a:ext cx="4118536" cy="593623"/>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2" name="TextBox 11">
              <a:extLst>
                <a:ext uri="{FF2B5EF4-FFF2-40B4-BE49-F238E27FC236}">
                  <a16:creationId xmlns:a16="http://schemas.microsoft.com/office/drawing/2014/main" id="{298AAD9C-E51D-14B9-D1BF-60FF281E90D9}"/>
                </a:ext>
              </a:extLst>
            </p:cNvPr>
            <p:cNvSpPr txBox="1"/>
            <p:nvPr/>
          </p:nvSpPr>
          <p:spPr>
            <a:xfrm>
              <a:off x="4492814" y="2354101"/>
              <a:ext cx="4118536" cy="1288006"/>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342900" lvl="0" indent="-342900" algn="ctr" defTabSz="889000">
                <a:lnSpc>
                  <a:spcPct val="90000"/>
                </a:lnSpc>
                <a:spcBef>
                  <a:spcPct val="0"/>
                </a:spcBef>
                <a:buFont typeface="Wingdings" panose="05000000000000000000" pitchFamily="2" charset="2"/>
                <a:buChar char="ü"/>
              </a:pPr>
              <a:r>
                <a:rPr lang="en-US" sz="2000" b="1" dirty="0">
                  <a:solidFill>
                    <a:schemeClr val="tx1"/>
                  </a:solidFill>
                  <a:latin typeface="Alexandria"/>
                </a:rPr>
                <a:t>Sales Comparison Model</a:t>
              </a:r>
              <a:endParaRPr lang="en-US" sz="2400" b="1" kern="1200" dirty="0">
                <a:solidFill>
                  <a:schemeClr val="tx1"/>
                </a:solidFill>
                <a:latin typeface="Alexandria"/>
              </a:endParaRPr>
            </a:p>
          </p:txBody>
        </p:sp>
      </p:grpSp>
      <p:grpSp>
        <p:nvGrpSpPr>
          <p:cNvPr id="14" name="Group 13">
            <a:extLst>
              <a:ext uri="{FF2B5EF4-FFF2-40B4-BE49-F238E27FC236}">
                <a16:creationId xmlns:a16="http://schemas.microsoft.com/office/drawing/2014/main" id="{99B28E3B-5AD6-1C6D-2728-BFA0BAE947DD}"/>
              </a:ext>
            </a:extLst>
          </p:cNvPr>
          <p:cNvGrpSpPr/>
          <p:nvPr/>
        </p:nvGrpSpPr>
        <p:grpSpPr>
          <a:xfrm>
            <a:off x="4719215" y="4638382"/>
            <a:ext cx="2689875" cy="2109380"/>
            <a:chOff x="4092132" y="2238473"/>
            <a:chExt cx="4519218" cy="1403634"/>
          </a:xfrm>
          <a:solidFill>
            <a:srgbClr val="EBFFFF"/>
          </a:solidFill>
        </p:grpSpPr>
        <p:sp>
          <p:nvSpPr>
            <p:cNvPr id="15" name="Rectangle 14">
              <a:extLst>
                <a:ext uri="{FF2B5EF4-FFF2-40B4-BE49-F238E27FC236}">
                  <a16:creationId xmlns:a16="http://schemas.microsoft.com/office/drawing/2014/main" id="{D5C6DD55-6D28-BD02-872D-0EBC4C8F294D}"/>
                </a:ext>
              </a:extLst>
            </p:cNvPr>
            <p:cNvSpPr/>
            <p:nvPr/>
          </p:nvSpPr>
          <p:spPr>
            <a:xfrm>
              <a:off x="4092132" y="2238473"/>
              <a:ext cx="4118536" cy="593623"/>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6" name="TextBox 15">
              <a:extLst>
                <a:ext uri="{FF2B5EF4-FFF2-40B4-BE49-F238E27FC236}">
                  <a16:creationId xmlns:a16="http://schemas.microsoft.com/office/drawing/2014/main" id="{A445A436-A18F-EAF8-9B7D-7651C47E18EC}"/>
                </a:ext>
              </a:extLst>
            </p:cNvPr>
            <p:cNvSpPr txBox="1"/>
            <p:nvPr/>
          </p:nvSpPr>
          <p:spPr>
            <a:xfrm>
              <a:off x="4492814" y="2354101"/>
              <a:ext cx="4118536" cy="1288006"/>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342900" lvl="0" indent="-342900" defTabSz="889000">
                <a:lnSpc>
                  <a:spcPct val="90000"/>
                </a:lnSpc>
                <a:spcBef>
                  <a:spcPct val="0"/>
                </a:spcBef>
                <a:spcAft>
                  <a:spcPts val="1200"/>
                </a:spcAft>
                <a:buFont typeface="Wingdings" panose="05000000000000000000" pitchFamily="2" charset="2"/>
                <a:buChar char="ü"/>
              </a:pPr>
              <a:r>
                <a:rPr lang="en-GB" sz="2000" b="1" dirty="0">
                  <a:solidFill>
                    <a:schemeClr val="tx1"/>
                  </a:solidFill>
                  <a:latin typeface="Alexandria"/>
                </a:rPr>
                <a:t>Direct Capitalization</a:t>
              </a:r>
            </a:p>
            <a:p>
              <a:pPr marL="342900" lvl="0" indent="-342900" defTabSz="889000">
                <a:lnSpc>
                  <a:spcPct val="90000"/>
                </a:lnSpc>
                <a:spcBef>
                  <a:spcPct val="0"/>
                </a:spcBef>
                <a:spcAft>
                  <a:spcPts val="1200"/>
                </a:spcAft>
                <a:buFont typeface="Wingdings" panose="05000000000000000000" pitchFamily="2" charset="2"/>
                <a:buChar char="ü"/>
              </a:pPr>
              <a:r>
                <a:rPr lang="en-GB" sz="2000" b="1" dirty="0">
                  <a:solidFill>
                    <a:schemeClr val="tx1"/>
                  </a:solidFill>
                  <a:latin typeface="Alexandria"/>
                </a:rPr>
                <a:t>Discounted Cash Flow (DCF)</a:t>
              </a:r>
            </a:p>
            <a:p>
              <a:pPr lvl="0" algn="ctr" defTabSz="889000">
                <a:lnSpc>
                  <a:spcPct val="90000"/>
                </a:lnSpc>
                <a:spcBef>
                  <a:spcPct val="0"/>
                </a:spcBef>
              </a:pPr>
              <a:r>
                <a:rPr lang="en-GB" sz="2000" b="1" i="1" dirty="0">
                  <a:solidFill>
                    <a:srgbClr val="0070C0"/>
                  </a:solidFill>
                  <a:latin typeface="Alexandria"/>
                </a:rPr>
                <a:t>Same approach… different models</a:t>
              </a:r>
              <a:endParaRPr lang="en-US" sz="2400" i="1" kern="1200" dirty="0">
                <a:solidFill>
                  <a:srgbClr val="0070C0"/>
                </a:solidFill>
                <a:latin typeface="Alexandria"/>
              </a:endParaRPr>
            </a:p>
          </p:txBody>
        </p:sp>
      </p:grpSp>
      <p:grpSp>
        <p:nvGrpSpPr>
          <p:cNvPr id="17" name="Group 16">
            <a:extLst>
              <a:ext uri="{FF2B5EF4-FFF2-40B4-BE49-F238E27FC236}">
                <a16:creationId xmlns:a16="http://schemas.microsoft.com/office/drawing/2014/main" id="{5330F7D7-B617-CFBD-8513-9B04F51FCE7A}"/>
              </a:ext>
            </a:extLst>
          </p:cNvPr>
          <p:cNvGrpSpPr/>
          <p:nvPr/>
        </p:nvGrpSpPr>
        <p:grpSpPr>
          <a:xfrm>
            <a:off x="9321694" y="4725265"/>
            <a:ext cx="2689875" cy="2109380"/>
            <a:chOff x="4092132" y="2238473"/>
            <a:chExt cx="4519218" cy="1403634"/>
          </a:xfrm>
          <a:solidFill>
            <a:srgbClr val="ADF9B6"/>
          </a:solidFill>
        </p:grpSpPr>
        <p:sp>
          <p:nvSpPr>
            <p:cNvPr id="18" name="Rectangle 17">
              <a:extLst>
                <a:ext uri="{FF2B5EF4-FFF2-40B4-BE49-F238E27FC236}">
                  <a16:creationId xmlns:a16="http://schemas.microsoft.com/office/drawing/2014/main" id="{D59FBA73-2C3A-3FE2-EA1C-2DB13C006B1D}"/>
                </a:ext>
              </a:extLst>
            </p:cNvPr>
            <p:cNvSpPr/>
            <p:nvPr/>
          </p:nvSpPr>
          <p:spPr>
            <a:xfrm>
              <a:off x="4092132" y="2238473"/>
              <a:ext cx="4118536" cy="593623"/>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9" name="TextBox 18">
              <a:extLst>
                <a:ext uri="{FF2B5EF4-FFF2-40B4-BE49-F238E27FC236}">
                  <a16:creationId xmlns:a16="http://schemas.microsoft.com/office/drawing/2014/main" id="{C47B0163-549C-2707-1607-31214D593A55}"/>
                </a:ext>
              </a:extLst>
            </p:cNvPr>
            <p:cNvSpPr txBox="1"/>
            <p:nvPr/>
          </p:nvSpPr>
          <p:spPr>
            <a:xfrm>
              <a:off x="4492814" y="2354101"/>
              <a:ext cx="4118536" cy="1288006"/>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342900" lvl="0" indent="-342900" algn="ctr" defTabSz="889000">
                <a:lnSpc>
                  <a:spcPct val="90000"/>
                </a:lnSpc>
                <a:spcBef>
                  <a:spcPct val="0"/>
                </a:spcBef>
                <a:buFont typeface="Wingdings" panose="05000000000000000000" pitchFamily="2" charset="2"/>
                <a:buChar char="ü"/>
              </a:pPr>
              <a:r>
                <a:rPr lang="en-US" sz="2000" b="1" dirty="0">
                  <a:solidFill>
                    <a:schemeClr val="tx1"/>
                  </a:solidFill>
                  <a:latin typeface="Alexandria"/>
                </a:rPr>
                <a:t>Depreciated Replacement Cost (DRC)</a:t>
              </a:r>
            </a:p>
          </p:txBody>
        </p:sp>
      </p:grpSp>
      <p:sp>
        <p:nvSpPr>
          <p:cNvPr id="20" name="Star: 10 Points 19">
            <a:extLst>
              <a:ext uri="{FF2B5EF4-FFF2-40B4-BE49-F238E27FC236}">
                <a16:creationId xmlns:a16="http://schemas.microsoft.com/office/drawing/2014/main" id="{4C16718C-B78C-E211-8D63-B19BE7E9A7A1}"/>
              </a:ext>
            </a:extLst>
          </p:cNvPr>
          <p:cNvSpPr/>
          <p:nvPr/>
        </p:nvSpPr>
        <p:spPr>
          <a:xfrm>
            <a:off x="359230" y="1472914"/>
            <a:ext cx="2571077" cy="1880594"/>
          </a:xfrm>
          <a:prstGeom prst="star10">
            <a:avLst/>
          </a:prstGeom>
          <a:solidFill>
            <a:srgbClr val="FFFFEB"/>
          </a:solidFill>
          <a:ln>
            <a:solidFill>
              <a:schemeClr val="accent4">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GB" sz="2000" b="1" dirty="0">
                <a:solidFill>
                  <a:srgbClr val="C00000"/>
                </a:solidFill>
                <a:latin typeface="Alexandria"/>
              </a:rPr>
              <a:t>A model </a:t>
            </a:r>
            <a:r>
              <a:rPr lang="en-GB" sz="2000" b="1" dirty="0">
                <a:solidFill>
                  <a:srgbClr val="002060"/>
                </a:solidFill>
                <a:latin typeface="Alexandria"/>
              </a:rPr>
              <a:t>cannot be used without </a:t>
            </a:r>
            <a:r>
              <a:rPr lang="en-GB" sz="2000" b="1" dirty="0">
                <a:solidFill>
                  <a:srgbClr val="C00000"/>
                </a:solidFill>
                <a:latin typeface="Alexandria"/>
              </a:rPr>
              <a:t>an approach</a:t>
            </a:r>
            <a:endParaRPr kumimoji="0" lang="en-US" sz="2000" b="1" i="0" u="none" strike="noStrike" kern="1200" cap="none" spc="0" normalizeH="0" baseline="0" noProof="0" dirty="0">
              <a:ln>
                <a:noFill/>
              </a:ln>
              <a:solidFill>
                <a:srgbClr val="C00000"/>
              </a:solidFill>
              <a:effectLst/>
              <a:uLnTx/>
              <a:uFillTx/>
              <a:latin typeface="Alexandria"/>
              <a:ea typeface="+mn-ea"/>
              <a:cs typeface="+mn-cs"/>
            </a:endParaRPr>
          </a:p>
        </p:txBody>
      </p:sp>
      <p:sp>
        <p:nvSpPr>
          <p:cNvPr id="21" name="Star: 10 Points 20">
            <a:extLst>
              <a:ext uri="{FF2B5EF4-FFF2-40B4-BE49-F238E27FC236}">
                <a16:creationId xmlns:a16="http://schemas.microsoft.com/office/drawing/2014/main" id="{A027AEF5-9FD1-A698-4638-A75AA598460F}"/>
              </a:ext>
            </a:extLst>
          </p:cNvPr>
          <p:cNvSpPr/>
          <p:nvPr/>
        </p:nvSpPr>
        <p:spPr>
          <a:xfrm>
            <a:off x="9189150" y="1423194"/>
            <a:ext cx="2571077" cy="1880594"/>
          </a:xfrm>
          <a:prstGeom prst="star10">
            <a:avLst/>
          </a:prstGeom>
          <a:solidFill>
            <a:srgbClr val="FFFFEB"/>
          </a:solidFill>
          <a:ln>
            <a:solidFill>
              <a:schemeClr val="accent4">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GB" sz="2000" b="1" dirty="0">
                <a:solidFill>
                  <a:srgbClr val="C00000"/>
                </a:solidFill>
                <a:latin typeface="Alexandria"/>
              </a:rPr>
              <a:t>Multiple models </a:t>
            </a:r>
            <a:r>
              <a:rPr lang="en-GB" sz="2000" b="1" dirty="0">
                <a:solidFill>
                  <a:srgbClr val="002060"/>
                </a:solidFill>
                <a:latin typeface="Alexandria"/>
              </a:rPr>
              <a:t>may be used within </a:t>
            </a:r>
            <a:r>
              <a:rPr lang="en-GB" sz="2000" b="1" dirty="0">
                <a:solidFill>
                  <a:srgbClr val="C00000"/>
                </a:solidFill>
                <a:latin typeface="Alexandria"/>
              </a:rPr>
              <a:t>the same approach</a:t>
            </a:r>
            <a:endParaRPr kumimoji="0" lang="en-US" sz="2000" b="1" i="0" u="none" strike="noStrike" kern="1200" cap="none" spc="0" normalizeH="0" baseline="0" noProof="0" dirty="0">
              <a:ln>
                <a:noFill/>
              </a:ln>
              <a:solidFill>
                <a:srgbClr val="C00000"/>
              </a:solidFill>
              <a:effectLst/>
              <a:uLnTx/>
              <a:uFillTx/>
              <a:latin typeface="Alexandria"/>
              <a:ea typeface="+mn-ea"/>
              <a:cs typeface="+mn-cs"/>
            </a:endParaRPr>
          </a:p>
        </p:txBody>
      </p:sp>
    </p:spTree>
    <p:extLst>
      <p:ext uri="{BB962C8B-B14F-4D97-AF65-F5344CB8AC3E}">
        <p14:creationId xmlns:p14="http://schemas.microsoft.com/office/powerpoint/2010/main" val="2344595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P spid="20" grpId="0" animBg="1"/>
      <p:bldP spid="2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5344478" y="524820"/>
            <a:ext cx="280006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Valuation Models</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2200" b="1" i="0" u="none" strike="noStrike" kern="1200" cap="none" spc="0" normalizeH="0" baseline="0" noProof="0" dirty="0">
                <a:ln>
                  <a:noFill/>
                </a:ln>
                <a:solidFill>
                  <a:srgbClr val="4472C4"/>
                </a:solidFill>
                <a:effectLst/>
                <a:uLnTx/>
                <a:uFillTx/>
                <a:latin typeface="Alexandria"/>
                <a:ea typeface="+mn-ea"/>
                <a:cs typeface="+mn-cs"/>
              </a:rPr>
              <a:t>Core Components of a Valuation Model </a:t>
            </a:r>
          </a:p>
        </p:txBody>
      </p:sp>
      <p:graphicFrame>
        <p:nvGraphicFramePr>
          <p:cNvPr id="3" name="Diagram 2">
            <a:extLst>
              <a:ext uri="{FF2B5EF4-FFF2-40B4-BE49-F238E27FC236}">
                <a16:creationId xmlns:a16="http://schemas.microsoft.com/office/drawing/2014/main" id="{63745AC6-C149-A9DD-BB04-C0FD35EFE6CC}"/>
              </a:ext>
            </a:extLst>
          </p:cNvPr>
          <p:cNvGraphicFramePr/>
          <p:nvPr>
            <p:extLst>
              <p:ext uri="{D42A27DB-BD31-4B8C-83A1-F6EECF244321}">
                <p14:modId xmlns:p14="http://schemas.microsoft.com/office/powerpoint/2010/main" val="2966412043"/>
              </p:ext>
            </p:extLst>
          </p:nvPr>
        </p:nvGraphicFramePr>
        <p:xfrm>
          <a:off x="302908" y="1275915"/>
          <a:ext cx="12011569" cy="379391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8" name="Group 7">
            <a:extLst>
              <a:ext uri="{FF2B5EF4-FFF2-40B4-BE49-F238E27FC236}">
                <a16:creationId xmlns:a16="http://schemas.microsoft.com/office/drawing/2014/main" id="{044F4EE5-43F9-C722-F478-150E8047084B}"/>
              </a:ext>
            </a:extLst>
          </p:cNvPr>
          <p:cNvGrpSpPr/>
          <p:nvPr/>
        </p:nvGrpSpPr>
        <p:grpSpPr>
          <a:xfrm>
            <a:off x="576627" y="4830417"/>
            <a:ext cx="1639799" cy="1410449"/>
            <a:chOff x="4092132" y="2238473"/>
            <a:chExt cx="4519218" cy="1403634"/>
          </a:xfrm>
          <a:solidFill>
            <a:srgbClr val="FFE1FF"/>
          </a:solidFill>
        </p:grpSpPr>
        <p:sp>
          <p:nvSpPr>
            <p:cNvPr id="9" name="Rectangle 8">
              <a:extLst>
                <a:ext uri="{FF2B5EF4-FFF2-40B4-BE49-F238E27FC236}">
                  <a16:creationId xmlns:a16="http://schemas.microsoft.com/office/drawing/2014/main" id="{B1C2385B-29B9-5292-9CA9-879BA008575D}"/>
                </a:ext>
              </a:extLst>
            </p:cNvPr>
            <p:cNvSpPr/>
            <p:nvPr/>
          </p:nvSpPr>
          <p:spPr>
            <a:xfrm>
              <a:off x="4092132" y="2238473"/>
              <a:ext cx="4118536" cy="593623"/>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0" name="TextBox 9">
              <a:extLst>
                <a:ext uri="{FF2B5EF4-FFF2-40B4-BE49-F238E27FC236}">
                  <a16:creationId xmlns:a16="http://schemas.microsoft.com/office/drawing/2014/main" id="{42066223-05C4-C9F2-4F6A-EB37B2B129B0}"/>
                </a:ext>
              </a:extLst>
            </p:cNvPr>
            <p:cNvSpPr txBox="1"/>
            <p:nvPr/>
          </p:nvSpPr>
          <p:spPr>
            <a:xfrm>
              <a:off x="4492814" y="2354101"/>
              <a:ext cx="4118536" cy="1288006"/>
            </a:xfrm>
            <a:prstGeom prst="rect">
              <a:avLst/>
            </a:prstGeom>
            <a:solidFill>
              <a:srgbClr val="FFCCFF"/>
            </a:solid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342900" lvl="0" indent="-342900" defTabSz="889000">
                <a:lnSpc>
                  <a:spcPct val="90000"/>
                </a:lnSpc>
                <a:spcBef>
                  <a:spcPct val="0"/>
                </a:spcBef>
                <a:buFont typeface="Wingdings" panose="05000000000000000000" pitchFamily="2" charset="2"/>
                <a:buChar char="ü"/>
              </a:pPr>
              <a:r>
                <a:rPr lang="en-US" sz="2000" b="1" dirty="0">
                  <a:solidFill>
                    <a:schemeClr val="tx1"/>
                  </a:solidFill>
                  <a:latin typeface="Alexandria"/>
                </a:rPr>
                <a:t>Market data</a:t>
              </a:r>
            </a:p>
            <a:p>
              <a:pPr marL="342900" lvl="0" indent="-342900" defTabSz="889000">
                <a:lnSpc>
                  <a:spcPct val="90000"/>
                </a:lnSpc>
                <a:spcBef>
                  <a:spcPct val="0"/>
                </a:spcBef>
                <a:buFont typeface="Wingdings" panose="05000000000000000000" pitchFamily="2" charset="2"/>
                <a:buChar char="ü"/>
              </a:pPr>
              <a:r>
                <a:rPr lang="en-US" sz="2000" b="1" dirty="0">
                  <a:solidFill>
                    <a:schemeClr val="tx1"/>
                  </a:solidFill>
                  <a:latin typeface="Alexandria"/>
                </a:rPr>
                <a:t>Rents</a:t>
              </a:r>
            </a:p>
            <a:p>
              <a:pPr marL="342900" lvl="0" indent="-342900" defTabSz="889000">
                <a:lnSpc>
                  <a:spcPct val="90000"/>
                </a:lnSpc>
                <a:spcBef>
                  <a:spcPct val="0"/>
                </a:spcBef>
                <a:buFont typeface="Wingdings" panose="05000000000000000000" pitchFamily="2" charset="2"/>
                <a:buChar char="ü"/>
              </a:pPr>
              <a:r>
                <a:rPr lang="en-US" sz="2000" b="1" dirty="0">
                  <a:solidFill>
                    <a:schemeClr val="tx1"/>
                  </a:solidFill>
                  <a:latin typeface="Alexandria"/>
                </a:rPr>
                <a:t> Costs etc. </a:t>
              </a:r>
              <a:endParaRPr lang="en-US" sz="2400" b="1" kern="1200" dirty="0">
                <a:solidFill>
                  <a:schemeClr val="tx1"/>
                </a:solidFill>
                <a:latin typeface="Alexandria"/>
              </a:endParaRPr>
            </a:p>
          </p:txBody>
        </p:sp>
      </p:grpSp>
      <p:grpSp>
        <p:nvGrpSpPr>
          <p:cNvPr id="11" name="Group 10">
            <a:extLst>
              <a:ext uri="{FF2B5EF4-FFF2-40B4-BE49-F238E27FC236}">
                <a16:creationId xmlns:a16="http://schemas.microsoft.com/office/drawing/2014/main" id="{C8727869-7182-D208-C625-759178048E6E}"/>
              </a:ext>
            </a:extLst>
          </p:cNvPr>
          <p:cNvGrpSpPr/>
          <p:nvPr/>
        </p:nvGrpSpPr>
        <p:grpSpPr>
          <a:xfrm>
            <a:off x="3313201" y="4830417"/>
            <a:ext cx="1761104" cy="1410449"/>
            <a:chOff x="4092132" y="2238473"/>
            <a:chExt cx="4853529" cy="1403634"/>
          </a:xfrm>
          <a:solidFill>
            <a:srgbClr val="FFE1FF"/>
          </a:solidFill>
        </p:grpSpPr>
        <p:sp>
          <p:nvSpPr>
            <p:cNvPr id="12" name="Rectangle 11">
              <a:extLst>
                <a:ext uri="{FF2B5EF4-FFF2-40B4-BE49-F238E27FC236}">
                  <a16:creationId xmlns:a16="http://schemas.microsoft.com/office/drawing/2014/main" id="{1E09BF02-F26F-23BE-006C-EA50F3714562}"/>
                </a:ext>
              </a:extLst>
            </p:cNvPr>
            <p:cNvSpPr/>
            <p:nvPr/>
          </p:nvSpPr>
          <p:spPr>
            <a:xfrm>
              <a:off x="4092132" y="2238473"/>
              <a:ext cx="4118536" cy="593623"/>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3" name="TextBox 12">
              <a:extLst>
                <a:ext uri="{FF2B5EF4-FFF2-40B4-BE49-F238E27FC236}">
                  <a16:creationId xmlns:a16="http://schemas.microsoft.com/office/drawing/2014/main" id="{AFF8BB05-6F07-5238-6501-4B11AFD95D26}"/>
                </a:ext>
              </a:extLst>
            </p:cNvPr>
            <p:cNvSpPr txBox="1"/>
            <p:nvPr/>
          </p:nvSpPr>
          <p:spPr>
            <a:xfrm>
              <a:off x="4492815" y="2354101"/>
              <a:ext cx="4452846" cy="1288006"/>
            </a:xfrm>
            <a:prstGeom prst="rect">
              <a:avLst/>
            </a:prstGeom>
            <a:solidFill>
              <a:srgbClr val="FFFF99"/>
            </a:solid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342900" lvl="0" indent="-342900" defTabSz="889000">
                <a:lnSpc>
                  <a:spcPct val="90000"/>
                </a:lnSpc>
                <a:spcBef>
                  <a:spcPct val="0"/>
                </a:spcBef>
                <a:buFont typeface="Wingdings" panose="05000000000000000000" pitchFamily="2" charset="2"/>
                <a:buChar char="ü"/>
              </a:pPr>
              <a:r>
                <a:rPr lang="en-GB" sz="2000" b="1" dirty="0">
                  <a:solidFill>
                    <a:schemeClr val="tx1"/>
                  </a:solidFill>
                  <a:latin typeface="Alexandria"/>
                </a:rPr>
                <a:t> Growth rate</a:t>
              </a:r>
            </a:p>
            <a:p>
              <a:pPr marL="342900" lvl="0" indent="-342900" defTabSz="889000">
                <a:lnSpc>
                  <a:spcPct val="90000"/>
                </a:lnSpc>
                <a:spcBef>
                  <a:spcPct val="0"/>
                </a:spcBef>
                <a:buFont typeface="Wingdings" panose="05000000000000000000" pitchFamily="2" charset="2"/>
                <a:buChar char="ü"/>
              </a:pPr>
              <a:r>
                <a:rPr lang="en-GB" sz="2000" b="1" dirty="0">
                  <a:solidFill>
                    <a:schemeClr val="tx1"/>
                  </a:solidFill>
                  <a:latin typeface="Alexandria"/>
                </a:rPr>
                <a:t>Occupancy</a:t>
              </a:r>
            </a:p>
            <a:p>
              <a:pPr marL="342900" lvl="0" indent="-342900" defTabSz="889000">
                <a:lnSpc>
                  <a:spcPct val="90000"/>
                </a:lnSpc>
                <a:spcBef>
                  <a:spcPct val="0"/>
                </a:spcBef>
                <a:buFont typeface="Wingdings" panose="05000000000000000000" pitchFamily="2" charset="2"/>
                <a:buChar char="ü"/>
              </a:pPr>
              <a:r>
                <a:rPr lang="en-GB" sz="2000" b="1" dirty="0">
                  <a:solidFill>
                    <a:schemeClr val="tx1"/>
                  </a:solidFill>
                  <a:latin typeface="Alexandria"/>
                </a:rPr>
                <a:t>Vacancy</a:t>
              </a:r>
            </a:p>
            <a:p>
              <a:pPr marL="342900" lvl="0" indent="-342900" defTabSz="889000">
                <a:lnSpc>
                  <a:spcPct val="90000"/>
                </a:lnSpc>
                <a:spcBef>
                  <a:spcPct val="0"/>
                </a:spcBef>
                <a:buFont typeface="Wingdings" panose="05000000000000000000" pitchFamily="2" charset="2"/>
                <a:buChar char="ü"/>
              </a:pPr>
              <a:r>
                <a:rPr lang="en-GB" sz="2000" b="1" dirty="0">
                  <a:solidFill>
                    <a:schemeClr val="tx1"/>
                  </a:solidFill>
                  <a:latin typeface="Alexandria"/>
                </a:rPr>
                <a:t> inflation</a:t>
              </a:r>
              <a:endParaRPr lang="en-US" sz="2400" b="1" kern="1200" dirty="0">
                <a:solidFill>
                  <a:schemeClr val="tx1"/>
                </a:solidFill>
                <a:latin typeface="Alexandria"/>
              </a:endParaRPr>
            </a:p>
          </p:txBody>
        </p:sp>
      </p:grpSp>
      <p:grpSp>
        <p:nvGrpSpPr>
          <p:cNvPr id="15" name="Group 14">
            <a:extLst>
              <a:ext uri="{FF2B5EF4-FFF2-40B4-BE49-F238E27FC236}">
                <a16:creationId xmlns:a16="http://schemas.microsoft.com/office/drawing/2014/main" id="{F7B8BA96-5804-7006-C522-195420183B12}"/>
              </a:ext>
            </a:extLst>
          </p:cNvPr>
          <p:cNvGrpSpPr/>
          <p:nvPr/>
        </p:nvGrpSpPr>
        <p:grpSpPr>
          <a:xfrm>
            <a:off x="5904387" y="4830417"/>
            <a:ext cx="2106552" cy="1410449"/>
            <a:chOff x="4092132" y="2238473"/>
            <a:chExt cx="4519218" cy="1403634"/>
          </a:xfrm>
          <a:solidFill>
            <a:schemeClr val="accent4">
              <a:lumMod val="40000"/>
              <a:lumOff val="60000"/>
            </a:schemeClr>
          </a:solidFill>
        </p:grpSpPr>
        <p:sp>
          <p:nvSpPr>
            <p:cNvPr id="16" name="Rectangle 15">
              <a:extLst>
                <a:ext uri="{FF2B5EF4-FFF2-40B4-BE49-F238E27FC236}">
                  <a16:creationId xmlns:a16="http://schemas.microsoft.com/office/drawing/2014/main" id="{399334E8-AEEB-C556-9176-1EE2A136D180}"/>
                </a:ext>
              </a:extLst>
            </p:cNvPr>
            <p:cNvSpPr/>
            <p:nvPr/>
          </p:nvSpPr>
          <p:spPr>
            <a:xfrm>
              <a:off x="4092132" y="2238473"/>
              <a:ext cx="4118536" cy="593623"/>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7" name="TextBox 16">
              <a:extLst>
                <a:ext uri="{FF2B5EF4-FFF2-40B4-BE49-F238E27FC236}">
                  <a16:creationId xmlns:a16="http://schemas.microsoft.com/office/drawing/2014/main" id="{099B84C1-5AC2-8BE4-E6D3-6705402DCD0E}"/>
                </a:ext>
              </a:extLst>
            </p:cNvPr>
            <p:cNvSpPr txBox="1"/>
            <p:nvPr/>
          </p:nvSpPr>
          <p:spPr>
            <a:xfrm>
              <a:off x="4492814" y="2354101"/>
              <a:ext cx="4118536" cy="1288006"/>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342900" lvl="0" indent="-342900" defTabSz="889000">
                <a:lnSpc>
                  <a:spcPct val="90000"/>
                </a:lnSpc>
                <a:spcBef>
                  <a:spcPct val="0"/>
                </a:spcBef>
                <a:buFont typeface="Wingdings" panose="05000000000000000000" pitchFamily="2" charset="2"/>
                <a:buChar char="ü"/>
              </a:pPr>
              <a:r>
                <a:rPr lang="en-GB" sz="2000" b="1" dirty="0">
                  <a:solidFill>
                    <a:schemeClr val="tx1"/>
                  </a:solidFill>
                  <a:latin typeface="Alexandria"/>
                </a:rPr>
                <a:t>Mathematical formulas applied to inputs </a:t>
              </a:r>
              <a:endParaRPr lang="en-US" sz="2400" b="1" kern="1200" dirty="0">
                <a:solidFill>
                  <a:schemeClr val="tx1"/>
                </a:solidFill>
                <a:latin typeface="Alexandria"/>
              </a:endParaRPr>
            </a:p>
          </p:txBody>
        </p:sp>
      </p:grpSp>
      <p:grpSp>
        <p:nvGrpSpPr>
          <p:cNvPr id="19" name="Group 18">
            <a:extLst>
              <a:ext uri="{FF2B5EF4-FFF2-40B4-BE49-F238E27FC236}">
                <a16:creationId xmlns:a16="http://schemas.microsoft.com/office/drawing/2014/main" id="{148AE8D7-00B7-50F0-C957-C41BB0F921A8}"/>
              </a:ext>
            </a:extLst>
          </p:cNvPr>
          <p:cNvGrpSpPr/>
          <p:nvPr/>
        </p:nvGrpSpPr>
        <p:grpSpPr>
          <a:xfrm>
            <a:off x="8350185" y="4830416"/>
            <a:ext cx="1639799" cy="1410449"/>
            <a:chOff x="4092132" y="2238473"/>
            <a:chExt cx="4519218" cy="1403634"/>
          </a:xfrm>
          <a:solidFill>
            <a:srgbClr val="FF99FF"/>
          </a:solidFill>
        </p:grpSpPr>
        <p:sp>
          <p:nvSpPr>
            <p:cNvPr id="20" name="Rectangle 19">
              <a:extLst>
                <a:ext uri="{FF2B5EF4-FFF2-40B4-BE49-F238E27FC236}">
                  <a16:creationId xmlns:a16="http://schemas.microsoft.com/office/drawing/2014/main" id="{4B60B69D-BC4C-BE60-9C59-6157A73AC911}"/>
                </a:ext>
              </a:extLst>
            </p:cNvPr>
            <p:cNvSpPr/>
            <p:nvPr/>
          </p:nvSpPr>
          <p:spPr>
            <a:xfrm>
              <a:off x="4092132" y="2238473"/>
              <a:ext cx="4118536" cy="593623"/>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1" name="TextBox 20">
              <a:extLst>
                <a:ext uri="{FF2B5EF4-FFF2-40B4-BE49-F238E27FC236}">
                  <a16:creationId xmlns:a16="http://schemas.microsoft.com/office/drawing/2014/main" id="{5E872305-E419-F3B6-86D3-E3AFFCE78CBD}"/>
                </a:ext>
              </a:extLst>
            </p:cNvPr>
            <p:cNvSpPr txBox="1"/>
            <p:nvPr/>
          </p:nvSpPr>
          <p:spPr>
            <a:xfrm>
              <a:off x="4492814" y="2354101"/>
              <a:ext cx="4118536" cy="1288006"/>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342900" lvl="0" indent="-342900" defTabSz="889000">
                <a:lnSpc>
                  <a:spcPct val="90000"/>
                </a:lnSpc>
                <a:spcBef>
                  <a:spcPct val="0"/>
                </a:spcBef>
                <a:buFont typeface="Wingdings" panose="05000000000000000000" pitchFamily="2" charset="2"/>
                <a:buChar char="ü"/>
              </a:pPr>
              <a:r>
                <a:rPr lang="en-US" sz="2000" b="1" dirty="0">
                  <a:solidFill>
                    <a:schemeClr val="tx1"/>
                  </a:solidFill>
                  <a:latin typeface="Alexandria"/>
                </a:rPr>
                <a:t>Final value estimate. </a:t>
              </a:r>
              <a:endParaRPr lang="en-US" sz="2400" b="1" kern="1200" dirty="0">
                <a:solidFill>
                  <a:schemeClr val="tx1"/>
                </a:solidFill>
                <a:latin typeface="Alexandria"/>
              </a:endParaRPr>
            </a:p>
          </p:txBody>
        </p:sp>
      </p:grpSp>
      <p:grpSp>
        <p:nvGrpSpPr>
          <p:cNvPr id="22" name="Group 21">
            <a:extLst>
              <a:ext uri="{FF2B5EF4-FFF2-40B4-BE49-F238E27FC236}">
                <a16:creationId xmlns:a16="http://schemas.microsoft.com/office/drawing/2014/main" id="{B8D5230E-6E90-1E70-CFCF-3417A6697936}"/>
              </a:ext>
            </a:extLst>
          </p:cNvPr>
          <p:cNvGrpSpPr/>
          <p:nvPr/>
        </p:nvGrpSpPr>
        <p:grpSpPr>
          <a:xfrm>
            <a:off x="10674678" y="4830416"/>
            <a:ext cx="1639799" cy="1410449"/>
            <a:chOff x="4092132" y="2238473"/>
            <a:chExt cx="4519218" cy="1403634"/>
          </a:xfrm>
          <a:solidFill>
            <a:srgbClr val="CCFFCC"/>
          </a:solidFill>
        </p:grpSpPr>
        <p:sp>
          <p:nvSpPr>
            <p:cNvPr id="23" name="Rectangle 22">
              <a:extLst>
                <a:ext uri="{FF2B5EF4-FFF2-40B4-BE49-F238E27FC236}">
                  <a16:creationId xmlns:a16="http://schemas.microsoft.com/office/drawing/2014/main" id="{C17DBEF1-710F-307D-1B30-BB03C358B604}"/>
                </a:ext>
              </a:extLst>
            </p:cNvPr>
            <p:cNvSpPr/>
            <p:nvPr/>
          </p:nvSpPr>
          <p:spPr>
            <a:xfrm>
              <a:off x="4092132" y="2238473"/>
              <a:ext cx="4118536" cy="593623"/>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4" name="TextBox 23">
              <a:extLst>
                <a:ext uri="{FF2B5EF4-FFF2-40B4-BE49-F238E27FC236}">
                  <a16:creationId xmlns:a16="http://schemas.microsoft.com/office/drawing/2014/main" id="{C31D09A8-17A3-B277-9374-A534B3849108}"/>
                </a:ext>
              </a:extLst>
            </p:cNvPr>
            <p:cNvSpPr txBox="1"/>
            <p:nvPr/>
          </p:nvSpPr>
          <p:spPr>
            <a:xfrm>
              <a:off x="4492814" y="2354101"/>
              <a:ext cx="4118536" cy="1288006"/>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342900" lvl="0" indent="-342900" defTabSz="889000">
                <a:lnSpc>
                  <a:spcPct val="90000"/>
                </a:lnSpc>
                <a:spcBef>
                  <a:spcPct val="0"/>
                </a:spcBef>
                <a:buFont typeface="Wingdings" panose="05000000000000000000" pitchFamily="2" charset="2"/>
                <a:buChar char="ü"/>
              </a:pPr>
              <a:r>
                <a:rPr lang="en-GB" sz="2000" b="1" dirty="0">
                  <a:solidFill>
                    <a:schemeClr val="tx1"/>
                  </a:solidFill>
                  <a:latin typeface="Alexandria"/>
                </a:rPr>
                <a:t>Testing impact of input changes</a:t>
              </a:r>
              <a:endParaRPr lang="en-US" sz="2400" b="1" kern="1200" dirty="0">
                <a:solidFill>
                  <a:schemeClr val="tx1"/>
                </a:solidFill>
                <a:latin typeface="Alexandria"/>
              </a:endParaRPr>
            </a:p>
          </p:txBody>
        </p:sp>
      </p:grpSp>
    </p:spTree>
    <p:extLst>
      <p:ext uri="{BB962C8B-B14F-4D97-AF65-F5344CB8AC3E}">
        <p14:creationId xmlns:p14="http://schemas.microsoft.com/office/powerpoint/2010/main" val="3735223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ppt_x"/>
                                          </p:val>
                                        </p:tav>
                                        <p:tav tm="100000">
                                          <p:val>
                                            <p:strVal val="#ppt_x"/>
                                          </p:val>
                                        </p:tav>
                                      </p:tavLst>
                                    </p:anim>
                                    <p:anim calcmode="lin" valueType="num">
                                      <p:cBhvr additive="base">
                                        <p:cTn id="2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500" fill="hold"/>
                                        <p:tgtEl>
                                          <p:spTgt spid="22"/>
                                        </p:tgtEl>
                                        <p:attrNameLst>
                                          <p:attrName>ppt_x</p:attrName>
                                        </p:attrNameLst>
                                      </p:cBhvr>
                                      <p:tavLst>
                                        <p:tav tm="0">
                                          <p:val>
                                            <p:strVal val="#ppt_x"/>
                                          </p:val>
                                        </p:tav>
                                        <p:tav tm="100000">
                                          <p:val>
                                            <p:strVal val="#ppt_x"/>
                                          </p:val>
                                        </p:tav>
                                      </p:tavLst>
                                    </p:anim>
                                    <p:anim calcmode="lin" valueType="num">
                                      <p:cBhvr additive="base">
                                        <p:cTn id="3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5344478" y="524820"/>
            <a:ext cx="280006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Valuation Models</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2200" b="1" i="0" u="none" strike="noStrike" kern="1200" cap="none" spc="0" normalizeH="0" baseline="0" noProof="0" dirty="0">
                <a:ln>
                  <a:noFill/>
                </a:ln>
                <a:solidFill>
                  <a:srgbClr val="4472C4"/>
                </a:solidFill>
                <a:effectLst/>
                <a:uLnTx/>
                <a:uFillTx/>
                <a:latin typeface="Alexandria"/>
                <a:ea typeface="+mn-ea"/>
                <a:cs typeface="+mn-cs"/>
              </a:rPr>
              <a:t>Types of Valuation Models</a:t>
            </a:r>
            <a:endParaRPr kumimoji="0" lang="en-US" sz="2200" b="1" i="0" u="none" strike="noStrike" kern="1200" cap="none" spc="0" normalizeH="0" baseline="0" noProof="0" dirty="0">
              <a:ln>
                <a:noFill/>
              </a:ln>
              <a:solidFill>
                <a:srgbClr val="4472C4"/>
              </a:solidFill>
              <a:effectLst/>
              <a:uLnTx/>
              <a:uFillTx/>
              <a:latin typeface="Alexandria"/>
              <a:ea typeface="+mn-ea"/>
              <a:cs typeface="+mn-cs"/>
            </a:endParaRPr>
          </a:p>
        </p:txBody>
      </p:sp>
      <p:graphicFrame>
        <p:nvGraphicFramePr>
          <p:cNvPr id="7" name="Diagram 6">
            <a:extLst>
              <a:ext uri="{FF2B5EF4-FFF2-40B4-BE49-F238E27FC236}">
                <a16:creationId xmlns:a16="http://schemas.microsoft.com/office/drawing/2014/main" id="{DE16D22F-1D91-73F2-AC9E-7A525C153EC7}"/>
              </a:ext>
            </a:extLst>
          </p:cNvPr>
          <p:cNvGraphicFramePr/>
          <p:nvPr>
            <p:extLst>
              <p:ext uri="{D42A27DB-BD31-4B8C-83A1-F6EECF244321}">
                <p14:modId xmlns:p14="http://schemas.microsoft.com/office/powerpoint/2010/main" val="3412712249"/>
              </p:ext>
            </p:extLst>
          </p:nvPr>
        </p:nvGraphicFramePr>
        <p:xfrm>
          <a:off x="90215" y="1252170"/>
          <a:ext cx="12011569" cy="379391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414506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5344478" y="524820"/>
            <a:ext cx="280006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Valuation Models</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2200" b="1" i="0" u="none" strike="noStrike" kern="1200" cap="none" spc="0" normalizeH="0" baseline="0" noProof="0" dirty="0">
                <a:ln>
                  <a:noFill/>
                </a:ln>
                <a:solidFill>
                  <a:srgbClr val="4472C4"/>
                </a:solidFill>
                <a:effectLst/>
                <a:uLnTx/>
                <a:uFillTx/>
                <a:latin typeface="Alexandria"/>
                <a:ea typeface="+mn-ea"/>
                <a:cs typeface="+mn-cs"/>
              </a:rPr>
              <a:t>Types of Valuation Models</a:t>
            </a:r>
            <a:endParaRPr kumimoji="0" lang="en-US" sz="2200" b="1" i="0" u="none" strike="noStrike" kern="1200" cap="none" spc="0" normalizeH="0" baseline="0" noProof="0" dirty="0">
              <a:ln>
                <a:noFill/>
              </a:ln>
              <a:solidFill>
                <a:srgbClr val="4472C4"/>
              </a:solidFill>
              <a:effectLst/>
              <a:uLnTx/>
              <a:uFillTx/>
              <a:latin typeface="Alexandria"/>
              <a:ea typeface="+mn-ea"/>
              <a:cs typeface="+mn-cs"/>
            </a:endParaRPr>
          </a:p>
        </p:txBody>
      </p:sp>
      <p:grpSp>
        <p:nvGrpSpPr>
          <p:cNvPr id="3" name="Group 2">
            <a:extLst>
              <a:ext uri="{FF2B5EF4-FFF2-40B4-BE49-F238E27FC236}">
                <a16:creationId xmlns:a16="http://schemas.microsoft.com/office/drawing/2014/main" id="{BCD0F27B-5EC8-A461-90BE-6CE45B346203}"/>
              </a:ext>
            </a:extLst>
          </p:cNvPr>
          <p:cNvGrpSpPr/>
          <p:nvPr/>
        </p:nvGrpSpPr>
        <p:grpSpPr>
          <a:xfrm>
            <a:off x="4892472" y="1360146"/>
            <a:ext cx="2854502" cy="643295"/>
            <a:chOff x="4542" y="2214950"/>
            <a:chExt cx="1611926" cy="908904"/>
          </a:xfrm>
        </p:grpSpPr>
        <p:sp>
          <p:nvSpPr>
            <p:cNvPr id="8" name="Rectangle 7">
              <a:extLst>
                <a:ext uri="{FF2B5EF4-FFF2-40B4-BE49-F238E27FC236}">
                  <a16:creationId xmlns:a16="http://schemas.microsoft.com/office/drawing/2014/main" id="{881CDB6A-617E-2656-7E55-17BA6387C324}"/>
                </a:ext>
              </a:extLst>
            </p:cNvPr>
            <p:cNvSpPr/>
            <p:nvPr/>
          </p:nvSpPr>
          <p:spPr>
            <a:xfrm>
              <a:off x="4542" y="2214950"/>
              <a:ext cx="1611926" cy="908904"/>
            </a:xfrm>
            <a:prstGeom prst="rect">
              <a:avLst/>
            </a:prstGeom>
            <a:solidFill>
              <a:srgbClr val="FF99FF"/>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9" name="TextBox 8">
              <a:extLst>
                <a:ext uri="{FF2B5EF4-FFF2-40B4-BE49-F238E27FC236}">
                  <a16:creationId xmlns:a16="http://schemas.microsoft.com/office/drawing/2014/main" id="{BC01F111-AD5E-F1EC-87A3-997C74DDBDD3}"/>
                </a:ext>
              </a:extLst>
            </p:cNvPr>
            <p:cNvSpPr txBox="1"/>
            <p:nvPr/>
          </p:nvSpPr>
          <p:spPr>
            <a:xfrm>
              <a:off x="4542" y="2214950"/>
              <a:ext cx="1611926" cy="90890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GB" sz="2000" b="1" kern="1200" dirty="0">
                  <a:solidFill>
                    <a:schemeClr val="tx1"/>
                  </a:solidFill>
                  <a:latin typeface="Alexandria"/>
                </a:rPr>
                <a:t>Type 1: Traditional Models</a:t>
              </a:r>
              <a:endParaRPr lang="en-US" sz="2000" b="1" kern="1200" dirty="0">
                <a:solidFill>
                  <a:schemeClr val="tx1"/>
                </a:solidFill>
                <a:latin typeface="Alexandria"/>
              </a:endParaRPr>
            </a:p>
          </p:txBody>
        </p:sp>
      </p:grpSp>
      <p:graphicFrame>
        <p:nvGraphicFramePr>
          <p:cNvPr id="10" name="Table 9">
            <a:extLst>
              <a:ext uri="{FF2B5EF4-FFF2-40B4-BE49-F238E27FC236}">
                <a16:creationId xmlns:a16="http://schemas.microsoft.com/office/drawing/2014/main" id="{8B1CF758-7C99-F2A6-98FA-DA08A6FBEF03}"/>
              </a:ext>
            </a:extLst>
          </p:cNvPr>
          <p:cNvGraphicFramePr>
            <a:graphicFrameLocks noGrp="1"/>
          </p:cNvGraphicFramePr>
          <p:nvPr>
            <p:extLst>
              <p:ext uri="{D42A27DB-BD31-4B8C-83A1-F6EECF244321}">
                <p14:modId xmlns:p14="http://schemas.microsoft.com/office/powerpoint/2010/main" val="3497790550"/>
              </p:ext>
            </p:extLst>
          </p:nvPr>
        </p:nvGraphicFramePr>
        <p:xfrm>
          <a:off x="143224" y="2113070"/>
          <a:ext cx="11905552" cy="4234358"/>
        </p:xfrm>
        <a:graphic>
          <a:graphicData uri="http://schemas.openxmlformats.org/drawingml/2006/table">
            <a:tbl>
              <a:tblPr>
                <a:tableStyleId>{8A107856-5554-42FB-B03E-39F5DBC370BA}</a:tableStyleId>
              </a:tblPr>
              <a:tblGrid>
                <a:gridCol w="2976388">
                  <a:extLst>
                    <a:ext uri="{9D8B030D-6E8A-4147-A177-3AD203B41FA5}">
                      <a16:colId xmlns:a16="http://schemas.microsoft.com/office/drawing/2014/main" val="1258287663"/>
                    </a:ext>
                  </a:extLst>
                </a:gridCol>
                <a:gridCol w="1937372">
                  <a:extLst>
                    <a:ext uri="{9D8B030D-6E8A-4147-A177-3AD203B41FA5}">
                      <a16:colId xmlns:a16="http://schemas.microsoft.com/office/drawing/2014/main" val="3447137920"/>
                    </a:ext>
                  </a:extLst>
                </a:gridCol>
                <a:gridCol w="4015404">
                  <a:extLst>
                    <a:ext uri="{9D8B030D-6E8A-4147-A177-3AD203B41FA5}">
                      <a16:colId xmlns:a16="http://schemas.microsoft.com/office/drawing/2014/main" val="3659539736"/>
                    </a:ext>
                  </a:extLst>
                </a:gridCol>
                <a:gridCol w="2976388">
                  <a:extLst>
                    <a:ext uri="{9D8B030D-6E8A-4147-A177-3AD203B41FA5}">
                      <a16:colId xmlns:a16="http://schemas.microsoft.com/office/drawing/2014/main" val="2394304586"/>
                    </a:ext>
                  </a:extLst>
                </a:gridCol>
              </a:tblGrid>
              <a:tr h="497562">
                <a:tc>
                  <a:txBody>
                    <a:bodyPr/>
                    <a:lstStyle/>
                    <a:p>
                      <a:pPr algn="ctr"/>
                      <a:r>
                        <a:rPr lang="en-GB" sz="2000" b="1" dirty="0">
                          <a:latin typeface="Alexandria"/>
                        </a:rPr>
                        <a:t>Model</a:t>
                      </a:r>
                    </a:p>
                  </a:txBody>
                  <a:tcPr anchor="ctr"/>
                </a:tc>
                <a:tc>
                  <a:txBody>
                    <a:bodyPr/>
                    <a:lstStyle/>
                    <a:p>
                      <a:pPr algn="ctr"/>
                      <a:r>
                        <a:rPr lang="en-GB" sz="2000" b="1" dirty="0">
                          <a:latin typeface="Alexandria"/>
                        </a:rPr>
                        <a:t>Approach</a:t>
                      </a:r>
                    </a:p>
                  </a:txBody>
                  <a:tcPr anchor="ctr"/>
                </a:tc>
                <a:tc>
                  <a:txBody>
                    <a:bodyPr/>
                    <a:lstStyle/>
                    <a:p>
                      <a:pPr algn="ctr"/>
                      <a:r>
                        <a:rPr lang="en-GB" sz="2000" b="1" dirty="0">
                          <a:latin typeface="Alexandria"/>
                        </a:rPr>
                        <a:t>Core Formula</a:t>
                      </a:r>
                    </a:p>
                  </a:txBody>
                  <a:tcPr anchor="ctr"/>
                </a:tc>
                <a:tc>
                  <a:txBody>
                    <a:bodyPr/>
                    <a:lstStyle/>
                    <a:p>
                      <a:pPr algn="ctr"/>
                      <a:r>
                        <a:rPr lang="en-GB" sz="2000" b="1" dirty="0">
                          <a:latin typeface="Alexandria"/>
                        </a:rPr>
                        <a:t>Use Case</a:t>
                      </a:r>
                    </a:p>
                  </a:txBody>
                  <a:tcPr anchor="ctr"/>
                </a:tc>
                <a:extLst>
                  <a:ext uri="{0D108BD9-81ED-4DB2-BD59-A6C34878D82A}">
                    <a16:rowId xmlns:a16="http://schemas.microsoft.com/office/drawing/2014/main" val="1771993801"/>
                  </a:ext>
                </a:extLst>
              </a:tr>
              <a:tr h="880301">
                <a:tc>
                  <a:txBody>
                    <a:bodyPr/>
                    <a:lstStyle/>
                    <a:p>
                      <a:pPr algn="ctr"/>
                      <a:r>
                        <a:rPr lang="en-GB" sz="2000" b="1" dirty="0">
                          <a:latin typeface="Alexandria"/>
                        </a:rPr>
                        <a:t>Sales Comparison Model</a:t>
                      </a:r>
                    </a:p>
                  </a:txBody>
                  <a:tcPr anchor="ctr"/>
                </a:tc>
                <a:tc>
                  <a:txBody>
                    <a:bodyPr/>
                    <a:lstStyle/>
                    <a:p>
                      <a:pPr algn="ctr"/>
                      <a:r>
                        <a:rPr lang="en-GB" sz="2000" dirty="0">
                          <a:latin typeface="Alexandria"/>
                        </a:rPr>
                        <a:t>Market Approach</a:t>
                      </a:r>
                    </a:p>
                  </a:txBody>
                  <a:tcPr anchor="ctr">
                    <a:solidFill>
                      <a:schemeClr val="bg1"/>
                    </a:solidFill>
                  </a:tcPr>
                </a:tc>
                <a:tc>
                  <a:txBody>
                    <a:bodyPr/>
                    <a:lstStyle/>
                    <a:p>
                      <a:pPr algn="ctr"/>
                      <a:r>
                        <a:rPr lang="en-GB" sz="2000" dirty="0">
                          <a:latin typeface="Alexandria"/>
                        </a:rPr>
                        <a:t>V = Price per m² × Area (after adjustments)</a:t>
                      </a:r>
                    </a:p>
                  </a:txBody>
                  <a:tcPr anchor="ctr">
                    <a:solidFill>
                      <a:schemeClr val="bg1"/>
                    </a:solidFill>
                  </a:tcPr>
                </a:tc>
                <a:tc>
                  <a:txBody>
                    <a:bodyPr/>
                    <a:lstStyle/>
                    <a:p>
                      <a:pPr algn="ctr"/>
                      <a:r>
                        <a:rPr lang="en-GB" sz="2000">
                          <a:latin typeface="Alexandria"/>
                        </a:rPr>
                        <a:t>Residential &amp; commercial</a:t>
                      </a:r>
                    </a:p>
                  </a:txBody>
                  <a:tcPr anchor="ctr">
                    <a:solidFill>
                      <a:schemeClr val="bg1"/>
                    </a:solidFill>
                  </a:tcPr>
                </a:tc>
                <a:extLst>
                  <a:ext uri="{0D108BD9-81ED-4DB2-BD59-A6C34878D82A}">
                    <a16:rowId xmlns:a16="http://schemas.microsoft.com/office/drawing/2014/main" val="870085744"/>
                  </a:ext>
                </a:extLst>
              </a:tr>
              <a:tr h="743137">
                <a:tc>
                  <a:txBody>
                    <a:bodyPr/>
                    <a:lstStyle/>
                    <a:p>
                      <a:pPr algn="ctr"/>
                      <a:r>
                        <a:rPr lang="en-GB" sz="2000" b="1" dirty="0">
                          <a:latin typeface="Alexandria"/>
                        </a:rPr>
                        <a:t>Direct Capitalization Model</a:t>
                      </a:r>
                    </a:p>
                  </a:txBody>
                  <a:tcPr anchor="ctr"/>
                </a:tc>
                <a:tc>
                  <a:txBody>
                    <a:bodyPr/>
                    <a:lstStyle/>
                    <a:p>
                      <a:pPr algn="ctr"/>
                      <a:r>
                        <a:rPr lang="en-GB" sz="2000" dirty="0">
                          <a:latin typeface="Alexandria"/>
                        </a:rPr>
                        <a:t>Income Approach</a:t>
                      </a:r>
                    </a:p>
                  </a:txBody>
                  <a:tcPr anchor="ctr">
                    <a:solidFill>
                      <a:schemeClr val="bg1"/>
                    </a:solidFill>
                  </a:tcPr>
                </a:tc>
                <a:tc>
                  <a:txBody>
                    <a:bodyPr/>
                    <a:lstStyle/>
                    <a:p>
                      <a:pPr algn="ctr"/>
                      <a:r>
                        <a:rPr lang="en-GB" sz="2000" dirty="0">
                          <a:latin typeface="Alexandria"/>
                        </a:rPr>
                        <a:t>V = NOI ÷ R</a:t>
                      </a:r>
                    </a:p>
                  </a:txBody>
                  <a:tcPr anchor="ctr">
                    <a:solidFill>
                      <a:schemeClr val="bg1"/>
                    </a:solidFill>
                  </a:tcPr>
                </a:tc>
                <a:tc>
                  <a:txBody>
                    <a:bodyPr/>
                    <a:lstStyle/>
                    <a:p>
                      <a:pPr algn="ctr"/>
                      <a:r>
                        <a:rPr lang="en-GB" sz="2000" dirty="0">
                          <a:latin typeface="Alexandria"/>
                        </a:rPr>
                        <a:t>Stabilized income properties</a:t>
                      </a:r>
                    </a:p>
                  </a:txBody>
                  <a:tcPr anchor="ctr">
                    <a:solidFill>
                      <a:schemeClr val="bg1"/>
                    </a:solidFill>
                  </a:tcPr>
                </a:tc>
                <a:extLst>
                  <a:ext uri="{0D108BD9-81ED-4DB2-BD59-A6C34878D82A}">
                    <a16:rowId xmlns:a16="http://schemas.microsoft.com/office/drawing/2014/main" val="1631584497"/>
                  </a:ext>
                </a:extLst>
              </a:tr>
              <a:tr h="735495">
                <a:tc>
                  <a:txBody>
                    <a:bodyPr/>
                    <a:lstStyle/>
                    <a:p>
                      <a:pPr algn="ctr"/>
                      <a:r>
                        <a:rPr lang="en-GB" sz="2000" b="1" dirty="0">
                          <a:latin typeface="Alexandria"/>
                        </a:rPr>
                        <a:t>Discounted Cash Flow (DCF)</a:t>
                      </a:r>
                    </a:p>
                  </a:txBody>
                  <a:tcPr anchor="ctr"/>
                </a:tc>
                <a:tc>
                  <a:txBody>
                    <a:bodyPr/>
                    <a:lstStyle/>
                    <a:p>
                      <a:pPr algn="ctr"/>
                      <a:r>
                        <a:rPr lang="en-GB" sz="2000">
                          <a:latin typeface="Alexandria"/>
                        </a:rPr>
                        <a:t>Income Approach</a:t>
                      </a:r>
                    </a:p>
                  </a:txBody>
                  <a:tcPr anchor="ctr">
                    <a:solidFill>
                      <a:schemeClr val="bg1"/>
                    </a:solidFill>
                  </a:tcPr>
                </a:tc>
                <a:tc>
                  <a:txBody>
                    <a:bodyPr/>
                    <a:lstStyle/>
                    <a:p>
                      <a:pPr algn="ctr"/>
                      <a:r>
                        <a:rPr lang="pt-BR" sz="2000" dirty="0">
                          <a:latin typeface="Alexandria"/>
                        </a:rPr>
                        <a:t>V = Σ CF/(1+r)^t + TV/(1+r)^n</a:t>
                      </a:r>
                    </a:p>
                  </a:txBody>
                  <a:tcPr anchor="ctr">
                    <a:solidFill>
                      <a:schemeClr val="bg1"/>
                    </a:solidFill>
                  </a:tcPr>
                </a:tc>
                <a:tc>
                  <a:txBody>
                    <a:bodyPr/>
                    <a:lstStyle/>
                    <a:p>
                      <a:pPr algn="ctr"/>
                      <a:r>
                        <a:rPr lang="en-GB" sz="2000" dirty="0">
                          <a:latin typeface="Alexandria"/>
                        </a:rPr>
                        <a:t>Long-term investments</a:t>
                      </a:r>
                    </a:p>
                  </a:txBody>
                  <a:tcPr anchor="ctr">
                    <a:solidFill>
                      <a:schemeClr val="bg1"/>
                    </a:solidFill>
                  </a:tcPr>
                </a:tc>
                <a:extLst>
                  <a:ext uri="{0D108BD9-81ED-4DB2-BD59-A6C34878D82A}">
                    <a16:rowId xmlns:a16="http://schemas.microsoft.com/office/drawing/2014/main" val="3784759611"/>
                  </a:ext>
                </a:extLst>
              </a:tr>
              <a:tr h="880301">
                <a:tc>
                  <a:txBody>
                    <a:bodyPr/>
                    <a:lstStyle/>
                    <a:p>
                      <a:pPr algn="ctr"/>
                      <a:r>
                        <a:rPr lang="en-GB" sz="2000" b="1" dirty="0">
                          <a:latin typeface="Alexandria"/>
                        </a:rPr>
                        <a:t>Depreciated Replacement Cost</a:t>
                      </a:r>
                    </a:p>
                  </a:txBody>
                  <a:tcPr anchor="ctr"/>
                </a:tc>
                <a:tc>
                  <a:txBody>
                    <a:bodyPr/>
                    <a:lstStyle/>
                    <a:p>
                      <a:pPr algn="ctr"/>
                      <a:r>
                        <a:rPr lang="en-GB" sz="2000">
                          <a:latin typeface="Alexandria"/>
                        </a:rPr>
                        <a:t>Cost Approach</a:t>
                      </a:r>
                    </a:p>
                  </a:txBody>
                  <a:tcPr anchor="ctr">
                    <a:solidFill>
                      <a:schemeClr val="bg1"/>
                    </a:solidFill>
                  </a:tcPr>
                </a:tc>
                <a:tc>
                  <a:txBody>
                    <a:bodyPr/>
                    <a:lstStyle/>
                    <a:p>
                      <a:pPr algn="ctr"/>
                      <a:r>
                        <a:rPr lang="en-GB" sz="2000">
                          <a:latin typeface="Alexandria"/>
                        </a:rPr>
                        <a:t>V = Land Value + Replacement Cost − Depreciation</a:t>
                      </a:r>
                    </a:p>
                  </a:txBody>
                  <a:tcPr anchor="ctr">
                    <a:solidFill>
                      <a:schemeClr val="bg1"/>
                    </a:solidFill>
                  </a:tcPr>
                </a:tc>
                <a:tc>
                  <a:txBody>
                    <a:bodyPr/>
                    <a:lstStyle/>
                    <a:p>
                      <a:pPr algn="ctr"/>
                      <a:r>
                        <a:rPr lang="en-GB" sz="2000" dirty="0">
                          <a:latin typeface="Alexandria"/>
                        </a:rPr>
                        <a:t>Specialized properties</a:t>
                      </a:r>
                    </a:p>
                  </a:txBody>
                  <a:tcPr anchor="ctr">
                    <a:solidFill>
                      <a:schemeClr val="bg1"/>
                    </a:solidFill>
                  </a:tcPr>
                </a:tc>
                <a:extLst>
                  <a:ext uri="{0D108BD9-81ED-4DB2-BD59-A6C34878D82A}">
                    <a16:rowId xmlns:a16="http://schemas.microsoft.com/office/drawing/2014/main" val="2963885856"/>
                  </a:ext>
                </a:extLst>
              </a:tr>
              <a:tr h="497562">
                <a:tc>
                  <a:txBody>
                    <a:bodyPr/>
                    <a:lstStyle/>
                    <a:p>
                      <a:pPr algn="ctr"/>
                      <a:r>
                        <a:rPr lang="en-GB" sz="2000" b="1" dirty="0">
                          <a:latin typeface="Alexandria"/>
                        </a:rPr>
                        <a:t>Residual Method</a:t>
                      </a:r>
                    </a:p>
                  </a:txBody>
                  <a:tcPr anchor="ctr"/>
                </a:tc>
                <a:tc>
                  <a:txBody>
                    <a:bodyPr/>
                    <a:lstStyle/>
                    <a:p>
                      <a:pPr algn="ctr"/>
                      <a:r>
                        <a:rPr lang="en-GB" sz="2000">
                          <a:latin typeface="Alexandria"/>
                        </a:rPr>
                        <a:t>Development</a:t>
                      </a:r>
                    </a:p>
                  </a:txBody>
                  <a:tcPr anchor="ctr">
                    <a:solidFill>
                      <a:schemeClr val="bg1"/>
                    </a:solidFill>
                  </a:tcPr>
                </a:tc>
                <a:tc>
                  <a:txBody>
                    <a:bodyPr/>
                    <a:lstStyle/>
                    <a:p>
                      <a:pPr algn="ctr"/>
                      <a:r>
                        <a:rPr lang="en-GB" sz="2000">
                          <a:latin typeface="Alexandria"/>
                        </a:rPr>
                        <a:t>Land Value = GDV − TC − DP</a:t>
                      </a:r>
                    </a:p>
                  </a:txBody>
                  <a:tcPr anchor="ctr">
                    <a:solidFill>
                      <a:schemeClr val="bg1"/>
                    </a:solidFill>
                  </a:tcPr>
                </a:tc>
                <a:tc>
                  <a:txBody>
                    <a:bodyPr/>
                    <a:lstStyle/>
                    <a:p>
                      <a:pPr algn="ctr"/>
                      <a:r>
                        <a:rPr lang="en-GB" sz="2000" dirty="0">
                          <a:latin typeface="Alexandria"/>
                        </a:rPr>
                        <a:t>Development land</a:t>
                      </a:r>
                    </a:p>
                  </a:txBody>
                  <a:tcPr anchor="ctr">
                    <a:solidFill>
                      <a:schemeClr val="bg1"/>
                    </a:solidFill>
                  </a:tcPr>
                </a:tc>
                <a:extLst>
                  <a:ext uri="{0D108BD9-81ED-4DB2-BD59-A6C34878D82A}">
                    <a16:rowId xmlns:a16="http://schemas.microsoft.com/office/drawing/2014/main" val="521847090"/>
                  </a:ext>
                </a:extLst>
              </a:tr>
            </a:tbl>
          </a:graphicData>
        </a:graphic>
      </p:graphicFrame>
    </p:spTree>
    <p:extLst>
      <p:ext uri="{BB962C8B-B14F-4D97-AF65-F5344CB8AC3E}">
        <p14:creationId xmlns:p14="http://schemas.microsoft.com/office/powerpoint/2010/main" val="2650492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5344478" y="524820"/>
            <a:ext cx="280006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Valuation Models</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2200" b="1" i="0" u="none" strike="noStrike" kern="1200" cap="none" spc="0" normalizeH="0" baseline="0" noProof="0" dirty="0">
                <a:ln>
                  <a:noFill/>
                </a:ln>
                <a:solidFill>
                  <a:srgbClr val="4472C4"/>
                </a:solidFill>
                <a:effectLst/>
                <a:uLnTx/>
                <a:uFillTx/>
                <a:latin typeface="Alexandria"/>
                <a:ea typeface="+mn-ea"/>
                <a:cs typeface="+mn-cs"/>
              </a:rPr>
              <a:t>Types of Valuation Models</a:t>
            </a:r>
            <a:endParaRPr kumimoji="0" lang="en-US" sz="2200" b="1" i="0" u="none" strike="noStrike" kern="1200" cap="none" spc="0" normalizeH="0" baseline="0" noProof="0" dirty="0">
              <a:ln>
                <a:noFill/>
              </a:ln>
              <a:solidFill>
                <a:srgbClr val="4472C4"/>
              </a:solidFill>
              <a:effectLst/>
              <a:uLnTx/>
              <a:uFillTx/>
              <a:latin typeface="Alexandria"/>
              <a:ea typeface="+mn-ea"/>
              <a:cs typeface="+mn-cs"/>
            </a:endParaRPr>
          </a:p>
        </p:txBody>
      </p:sp>
      <p:grpSp>
        <p:nvGrpSpPr>
          <p:cNvPr id="7" name="Group 6">
            <a:extLst>
              <a:ext uri="{FF2B5EF4-FFF2-40B4-BE49-F238E27FC236}">
                <a16:creationId xmlns:a16="http://schemas.microsoft.com/office/drawing/2014/main" id="{36F98BAC-C3D6-E644-89B6-F246BD00EF81}"/>
              </a:ext>
            </a:extLst>
          </p:cNvPr>
          <p:cNvGrpSpPr/>
          <p:nvPr/>
        </p:nvGrpSpPr>
        <p:grpSpPr>
          <a:xfrm>
            <a:off x="4922290" y="1324782"/>
            <a:ext cx="2854502" cy="619375"/>
            <a:chOff x="1933580" y="2214950"/>
            <a:chExt cx="1881001" cy="915175"/>
          </a:xfrm>
        </p:grpSpPr>
        <p:sp>
          <p:nvSpPr>
            <p:cNvPr id="11" name="Rectangle 10">
              <a:extLst>
                <a:ext uri="{FF2B5EF4-FFF2-40B4-BE49-F238E27FC236}">
                  <a16:creationId xmlns:a16="http://schemas.microsoft.com/office/drawing/2014/main" id="{A4962231-B052-320D-1C0A-DE490CDD6433}"/>
                </a:ext>
              </a:extLst>
            </p:cNvPr>
            <p:cNvSpPr/>
            <p:nvPr/>
          </p:nvSpPr>
          <p:spPr>
            <a:xfrm>
              <a:off x="1933580" y="2214950"/>
              <a:ext cx="1881001" cy="915175"/>
            </a:xfrm>
            <a:prstGeom prst="rect">
              <a:avLst/>
            </a:prstGeom>
            <a:solidFill>
              <a:srgbClr val="FFFF66"/>
            </a:solidFill>
            <a:ln>
              <a:solidFill>
                <a:srgbClr val="00B0F0"/>
              </a:solidFill>
            </a:ln>
          </p:spPr>
          <p:style>
            <a:lnRef idx="2">
              <a:scrgbClr r="0" g="0" b="0"/>
            </a:lnRef>
            <a:fillRef idx="1">
              <a:scrgbClr r="0" g="0" b="0"/>
            </a:fillRef>
            <a:effectRef idx="0">
              <a:schemeClr val="accent6">
                <a:hueOff val="0"/>
                <a:satOff val="0"/>
                <a:lumOff val="0"/>
                <a:alphaOff val="0"/>
              </a:schemeClr>
            </a:effectRef>
            <a:fontRef idx="minor">
              <a:schemeClr val="lt1"/>
            </a:fontRef>
          </p:style>
        </p:sp>
        <p:sp>
          <p:nvSpPr>
            <p:cNvPr id="12" name="TextBox 11">
              <a:extLst>
                <a:ext uri="{FF2B5EF4-FFF2-40B4-BE49-F238E27FC236}">
                  <a16:creationId xmlns:a16="http://schemas.microsoft.com/office/drawing/2014/main" id="{46D56AE5-6821-00B5-85DF-1003CA5CBA08}"/>
                </a:ext>
              </a:extLst>
            </p:cNvPr>
            <p:cNvSpPr txBox="1"/>
            <p:nvPr/>
          </p:nvSpPr>
          <p:spPr>
            <a:xfrm>
              <a:off x="1933580" y="2214950"/>
              <a:ext cx="1881001" cy="91517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GB" sz="2000" b="1" kern="1200" dirty="0">
                  <a:solidFill>
                    <a:schemeClr val="tx1"/>
                  </a:solidFill>
                  <a:latin typeface="Alexandria"/>
                </a:rPr>
                <a:t>Statistical Models</a:t>
              </a:r>
              <a:endParaRPr lang="en-US" sz="2000" b="1" kern="1200" dirty="0">
                <a:solidFill>
                  <a:schemeClr val="tx1"/>
                </a:solidFill>
                <a:latin typeface="Alexandria"/>
              </a:endParaRPr>
            </a:p>
          </p:txBody>
        </p:sp>
      </p:grpSp>
      <p:sp>
        <p:nvSpPr>
          <p:cNvPr id="13" name="Star: 10 Points 12">
            <a:extLst>
              <a:ext uri="{FF2B5EF4-FFF2-40B4-BE49-F238E27FC236}">
                <a16:creationId xmlns:a16="http://schemas.microsoft.com/office/drawing/2014/main" id="{971E2FAC-9581-6E1D-373D-8B98728B5F42}"/>
              </a:ext>
            </a:extLst>
          </p:cNvPr>
          <p:cNvSpPr/>
          <p:nvPr/>
        </p:nvSpPr>
        <p:spPr>
          <a:xfrm>
            <a:off x="4165916" y="2104737"/>
            <a:ext cx="4985248" cy="640156"/>
          </a:xfrm>
          <a:prstGeom prst="star10">
            <a:avLst/>
          </a:prstGeom>
          <a:solidFill>
            <a:srgbClr val="FFFFEB"/>
          </a:solidFill>
          <a:ln>
            <a:solidFill>
              <a:schemeClr val="accent4">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GB" sz="2000" b="1" dirty="0">
                <a:solidFill>
                  <a:srgbClr val="C00000"/>
                </a:solidFill>
                <a:latin typeface="Alexandria"/>
              </a:rPr>
              <a:t>Multiple Regression Analysis</a:t>
            </a:r>
            <a:endParaRPr kumimoji="0" lang="en-US" sz="2000" b="1" i="0" u="none" strike="noStrike" kern="1200" cap="none" spc="0" normalizeH="0" baseline="0" noProof="0" dirty="0">
              <a:ln>
                <a:noFill/>
              </a:ln>
              <a:solidFill>
                <a:srgbClr val="C00000"/>
              </a:solidFill>
              <a:effectLst/>
              <a:uLnTx/>
              <a:uFillTx/>
              <a:latin typeface="Alexandria"/>
              <a:ea typeface="+mn-ea"/>
              <a:cs typeface="+mn-cs"/>
            </a:endParaRPr>
          </a:p>
        </p:txBody>
      </p:sp>
      <p:sp>
        <p:nvSpPr>
          <p:cNvPr id="14" name="Rectangle: Top Corners Rounded 13">
            <a:extLst>
              <a:ext uri="{FF2B5EF4-FFF2-40B4-BE49-F238E27FC236}">
                <a16:creationId xmlns:a16="http://schemas.microsoft.com/office/drawing/2014/main" id="{E49496F0-56FC-536F-1C8D-87F56356E8EF}"/>
              </a:ext>
            </a:extLst>
          </p:cNvPr>
          <p:cNvSpPr/>
          <p:nvPr/>
        </p:nvSpPr>
        <p:spPr>
          <a:xfrm>
            <a:off x="2827008" y="3980746"/>
            <a:ext cx="9278853" cy="2106637"/>
          </a:xfrm>
          <a:prstGeom prst="round2SameRect">
            <a:avLst/>
          </a:prstGeom>
          <a:solidFill>
            <a:schemeClr val="bg1"/>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spcBef>
                <a:spcPts val="600"/>
              </a:spcBef>
              <a:spcAft>
                <a:spcPts val="600"/>
              </a:spcAft>
              <a:buFont typeface="Wingdings" panose="05000000000000000000" pitchFamily="2" charset="2"/>
              <a:buChar char="Ø"/>
              <a:defRPr/>
            </a:pPr>
            <a:r>
              <a:rPr lang="en-GB" sz="2000" b="1" dirty="0">
                <a:solidFill>
                  <a:prstClr val="black"/>
                </a:solidFill>
                <a:latin typeface="Alexandria"/>
              </a:rPr>
              <a:t>Price = 50,000 + 1,500(Size) + 20,000(Location) − 3,000(Age) + 15,000(Elevator)</a:t>
            </a:r>
          </a:p>
          <a:p>
            <a:pPr marL="342900" lvl="0" indent="-342900">
              <a:spcBef>
                <a:spcPts val="600"/>
              </a:spcBef>
              <a:spcAft>
                <a:spcPts val="600"/>
              </a:spcAft>
              <a:buFont typeface="Wingdings" panose="05000000000000000000" pitchFamily="2" charset="2"/>
              <a:buChar char="Ø"/>
              <a:defRPr/>
            </a:pPr>
            <a:r>
              <a:rPr lang="en-GB" sz="2000" b="1" dirty="0">
                <a:solidFill>
                  <a:prstClr val="black"/>
                </a:solidFill>
                <a:latin typeface="Alexandria"/>
              </a:rPr>
              <a:t>Apartment: 120 m², average location, 5 years old, with elevator:</a:t>
            </a:r>
          </a:p>
          <a:p>
            <a:pPr marL="342900" lvl="0" indent="-342900">
              <a:spcBef>
                <a:spcPts val="600"/>
              </a:spcBef>
              <a:spcAft>
                <a:spcPts val="600"/>
              </a:spcAft>
              <a:buFont typeface="Wingdings" panose="05000000000000000000" pitchFamily="2" charset="2"/>
              <a:buChar char="Ø"/>
              <a:defRPr/>
            </a:pPr>
            <a:r>
              <a:rPr lang="en-GB" sz="2000" b="1" dirty="0">
                <a:solidFill>
                  <a:prstClr val="black"/>
                </a:solidFill>
                <a:latin typeface="Alexandria"/>
              </a:rPr>
              <a:t>= 50,000 + (1,500 × 120) + 20,000 − (3,000 × 5) + 15,000= 250,000 SAR</a:t>
            </a:r>
            <a:endParaRPr kumimoji="0" lang="en-US" sz="2000" i="0" u="none" strike="noStrike" kern="1200" cap="none" spc="0" normalizeH="0" baseline="0" noProof="0" dirty="0">
              <a:ln>
                <a:noFill/>
              </a:ln>
              <a:solidFill>
                <a:prstClr val="black"/>
              </a:solidFill>
              <a:effectLst/>
              <a:uLnTx/>
              <a:uFillTx/>
              <a:latin typeface="Alexandria"/>
            </a:endParaRPr>
          </a:p>
        </p:txBody>
      </p:sp>
      <p:sp>
        <p:nvSpPr>
          <p:cNvPr id="15" name="Flowchart: Predefined Process 14">
            <a:extLst>
              <a:ext uri="{FF2B5EF4-FFF2-40B4-BE49-F238E27FC236}">
                <a16:creationId xmlns:a16="http://schemas.microsoft.com/office/drawing/2014/main" id="{2A7B3BC3-492C-F4EC-DDFB-4FD963733919}"/>
              </a:ext>
            </a:extLst>
          </p:cNvPr>
          <p:cNvSpPr/>
          <p:nvPr/>
        </p:nvSpPr>
        <p:spPr>
          <a:xfrm>
            <a:off x="1710114" y="2979483"/>
            <a:ext cx="9278853" cy="749719"/>
          </a:xfrm>
          <a:prstGeom prst="flowChartPredefinedProcess">
            <a:avLst/>
          </a:prstGeom>
          <a:solidFill>
            <a:srgbClr val="FFFFEB"/>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buNone/>
            </a:pPr>
            <a:r>
              <a:rPr lang="en-GB" sz="2000" b="1" dirty="0">
                <a:solidFill>
                  <a:schemeClr val="tx1"/>
                </a:solidFill>
                <a:latin typeface="Alexandria"/>
              </a:rPr>
              <a:t>General Equation:</a:t>
            </a:r>
          </a:p>
          <a:p>
            <a:pPr algn="ctr">
              <a:buNone/>
            </a:pPr>
            <a:r>
              <a:rPr lang="en-GB" sz="2000" b="1" dirty="0">
                <a:solidFill>
                  <a:srgbClr val="002060"/>
                </a:solidFill>
                <a:latin typeface="Alexandria"/>
              </a:rPr>
              <a:t>Price = β₀ + β₁(Size) + β₂(Location) + β₃(Age) + β₄(Finishing) + ε</a:t>
            </a:r>
            <a:endParaRPr lang="en-US" sz="2000" b="1" dirty="0">
              <a:solidFill>
                <a:srgbClr val="002060"/>
              </a:solidFill>
              <a:latin typeface="Alexandria"/>
            </a:endParaRPr>
          </a:p>
        </p:txBody>
      </p:sp>
      <p:sp>
        <p:nvSpPr>
          <p:cNvPr id="16" name="TextBox 15">
            <a:extLst>
              <a:ext uri="{FF2B5EF4-FFF2-40B4-BE49-F238E27FC236}">
                <a16:creationId xmlns:a16="http://schemas.microsoft.com/office/drawing/2014/main" id="{B11F7A2A-7970-2F77-B20F-7B741533272D}"/>
              </a:ext>
            </a:extLst>
          </p:cNvPr>
          <p:cNvSpPr txBox="1"/>
          <p:nvPr/>
        </p:nvSpPr>
        <p:spPr>
          <a:xfrm>
            <a:off x="392317" y="4738409"/>
            <a:ext cx="2233862" cy="531674"/>
          </a:xfrm>
          <a:prstGeom prst="horizontalScroll">
            <a:avLst/>
          </a:prstGeom>
          <a:solidFill>
            <a:srgbClr val="FFFF99"/>
          </a:solidFill>
          <a:ln>
            <a:solidFill>
              <a:srgbClr val="002060"/>
            </a:solidFill>
          </a:ln>
        </p:spPr>
        <p:txBody>
          <a:bodyPr wrap="square">
            <a:spAutoFit/>
          </a:bodyPr>
          <a:lstStyle>
            <a:defPPr>
              <a:defRPr lang="en-US"/>
            </a:defPPr>
            <a:lvl1pPr algn="ctr">
              <a:defRPr sz="2000" b="1">
                <a:solidFill>
                  <a:srgbClr val="C00000"/>
                </a:solidFill>
                <a:latin typeface="Alexandria"/>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lang="en-US" dirty="0"/>
              <a:t>Example</a:t>
            </a:r>
          </a:p>
        </p:txBody>
      </p:sp>
    </p:spTree>
    <p:extLst>
      <p:ext uri="{BB962C8B-B14F-4D97-AF65-F5344CB8AC3E}">
        <p14:creationId xmlns:p14="http://schemas.microsoft.com/office/powerpoint/2010/main" val="1095936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0-#ppt_w/2"/>
                                          </p:val>
                                        </p:tav>
                                        <p:tav tm="100000">
                                          <p:val>
                                            <p:strVal val="#ppt_x"/>
                                          </p:val>
                                        </p:tav>
                                      </p:tavLst>
                                    </p:anim>
                                    <p:anim calcmode="lin" valueType="num">
                                      <p:cBhvr additive="base">
                                        <p:cTn id="12"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fill="hold"/>
                                        <p:tgtEl>
                                          <p:spTgt spid="14"/>
                                        </p:tgtEl>
                                        <p:attrNameLst>
                                          <p:attrName>ppt_x</p:attrName>
                                        </p:attrNameLst>
                                      </p:cBhvr>
                                      <p:tavLst>
                                        <p:tav tm="0">
                                          <p:val>
                                            <p:strVal val="#ppt_x"/>
                                          </p:val>
                                        </p:tav>
                                        <p:tav tm="100000">
                                          <p:val>
                                            <p:strVal val="#ppt_x"/>
                                          </p:val>
                                        </p:tav>
                                      </p:tavLst>
                                    </p:anim>
                                    <p:anim calcmode="lin" valueType="num">
                                      <p:cBhvr additive="base">
                                        <p:cTn id="2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5344478" y="524820"/>
            <a:ext cx="280006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Valuation Models</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2200" b="1" i="0" u="none" strike="noStrike" kern="1200" cap="none" spc="0" normalizeH="0" baseline="0" noProof="0" dirty="0">
                <a:ln>
                  <a:noFill/>
                </a:ln>
                <a:solidFill>
                  <a:srgbClr val="4472C4"/>
                </a:solidFill>
                <a:effectLst/>
                <a:uLnTx/>
                <a:uFillTx/>
                <a:latin typeface="Alexandria"/>
                <a:ea typeface="+mn-ea"/>
                <a:cs typeface="+mn-cs"/>
              </a:rPr>
              <a:t>Types of Valuation Models</a:t>
            </a:r>
            <a:endParaRPr kumimoji="0" lang="en-US" sz="2200" b="1" i="0" u="none" strike="noStrike" kern="1200" cap="none" spc="0" normalizeH="0" baseline="0" noProof="0" dirty="0">
              <a:ln>
                <a:noFill/>
              </a:ln>
              <a:solidFill>
                <a:srgbClr val="4472C4"/>
              </a:solidFill>
              <a:effectLst/>
              <a:uLnTx/>
              <a:uFillTx/>
              <a:latin typeface="Alexandria"/>
              <a:ea typeface="+mn-ea"/>
              <a:cs typeface="+mn-cs"/>
            </a:endParaRPr>
          </a:p>
        </p:txBody>
      </p:sp>
      <p:grpSp>
        <p:nvGrpSpPr>
          <p:cNvPr id="7" name="Group 6">
            <a:extLst>
              <a:ext uri="{FF2B5EF4-FFF2-40B4-BE49-F238E27FC236}">
                <a16:creationId xmlns:a16="http://schemas.microsoft.com/office/drawing/2014/main" id="{36F98BAC-C3D6-E644-89B6-F246BD00EF81}"/>
              </a:ext>
            </a:extLst>
          </p:cNvPr>
          <p:cNvGrpSpPr/>
          <p:nvPr/>
        </p:nvGrpSpPr>
        <p:grpSpPr>
          <a:xfrm>
            <a:off x="4922290" y="1324782"/>
            <a:ext cx="2854502" cy="619375"/>
            <a:chOff x="1933580" y="2214950"/>
            <a:chExt cx="1881001" cy="915175"/>
          </a:xfrm>
        </p:grpSpPr>
        <p:sp>
          <p:nvSpPr>
            <p:cNvPr id="11" name="Rectangle 10">
              <a:extLst>
                <a:ext uri="{FF2B5EF4-FFF2-40B4-BE49-F238E27FC236}">
                  <a16:creationId xmlns:a16="http://schemas.microsoft.com/office/drawing/2014/main" id="{A4962231-B052-320D-1C0A-DE490CDD6433}"/>
                </a:ext>
              </a:extLst>
            </p:cNvPr>
            <p:cNvSpPr/>
            <p:nvPr/>
          </p:nvSpPr>
          <p:spPr>
            <a:xfrm>
              <a:off x="1933580" y="2214950"/>
              <a:ext cx="1881001" cy="915175"/>
            </a:xfrm>
            <a:prstGeom prst="rect">
              <a:avLst/>
            </a:prstGeom>
            <a:solidFill>
              <a:srgbClr val="FFFF66"/>
            </a:solidFill>
            <a:ln>
              <a:solidFill>
                <a:srgbClr val="00B0F0"/>
              </a:solidFill>
            </a:ln>
          </p:spPr>
          <p:style>
            <a:lnRef idx="2">
              <a:scrgbClr r="0" g="0" b="0"/>
            </a:lnRef>
            <a:fillRef idx="1">
              <a:scrgbClr r="0" g="0" b="0"/>
            </a:fillRef>
            <a:effectRef idx="0">
              <a:schemeClr val="accent6">
                <a:hueOff val="0"/>
                <a:satOff val="0"/>
                <a:lumOff val="0"/>
                <a:alphaOff val="0"/>
              </a:schemeClr>
            </a:effectRef>
            <a:fontRef idx="minor">
              <a:schemeClr val="lt1"/>
            </a:fontRef>
          </p:style>
        </p:sp>
        <p:sp>
          <p:nvSpPr>
            <p:cNvPr id="12" name="TextBox 11">
              <a:extLst>
                <a:ext uri="{FF2B5EF4-FFF2-40B4-BE49-F238E27FC236}">
                  <a16:creationId xmlns:a16="http://schemas.microsoft.com/office/drawing/2014/main" id="{46D56AE5-6821-00B5-85DF-1003CA5CBA08}"/>
                </a:ext>
              </a:extLst>
            </p:cNvPr>
            <p:cNvSpPr txBox="1"/>
            <p:nvPr/>
          </p:nvSpPr>
          <p:spPr>
            <a:xfrm>
              <a:off x="1933580" y="2214950"/>
              <a:ext cx="1881001" cy="91517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marR="0" lvl="0" indent="0" algn="ctr" defTabSz="889000" rtl="0" eaLnBrk="1" fontAlgn="auto" latinLnBrk="0" hangingPunct="1">
                <a:lnSpc>
                  <a:spcPct val="90000"/>
                </a:lnSpc>
                <a:spcBef>
                  <a:spcPct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Alexandria"/>
                  <a:ea typeface="+mn-ea"/>
                  <a:cs typeface="+mn-cs"/>
                </a:rPr>
                <a:t>Statistical Models</a:t>
              </a:r>
              <a:endParaRPr kumimoji="0" lang="en-US" sz="2000" b="1" i="0" u="none" strike="noStrike" kern="1200" cap="none" spc="0" normalizeH="0" baseline="0" noProof="0" dirty="0">
                <a:ln>
                  <a:noFill/>
                </a:ln>
                <a:solidFill>
                  <a:prstClr val="black"/>
                </a:solidFill>
                <a:effectLst/>
                <a:uLnTx/>
                <a:uFillTx/>
                <a:latin typeface="Alexandria"/>
                <a:ea typeface="+mn-ea"/>
                <a:cs typeface="+mn-cs"/>
              </a:endParaRPr>
            </a:p>
          </p:txBody>
        </p:sp>
      </p:grpSp>
      <p:sp>
        <p:nvSpPr>
          <p:cNvPr id="13" name="Star: 10 Points 12">
            <a:extLst>
              <a:ext uri="{FF2B5EF4-FFF2-40B4-BE49-F238E27FC236}">
                <a16:creationId xmlns:a16="http://schemas.microsoft.com/office/drawing/2014/main" id="{971E2FAC-9581-6E1D-373D-8B98728B5F42}"/>
              </a:ext>
            </a:extLst>
          </p:cNvPr>
          <p:cNvSpPr/>
          <p:nvPr/>
        </p:nvSpPr>
        <p:spPr>
          <a:xfrm>
            <a:off x="4165916" y="2104737"/>
            <a:ext cx="4985248" cy="640156"/>
          </a:xfrm>
          <a:prstGeom prst="star10">
            <a:avLst/>
          </a:prstGeom>
          <a:solidFill>
            <a:srgbClr val="FFFFEB"/>
          </a:solidFill>
          <a:ln>
            <a:solidFill>
              <a:schemeClr val="accent4">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C00000"/>
                </a:solidFill>
                <a:effectLst/>
                <a:uLnTx/>
                <a:uFillTx/>
                <a:latin typeface="Alexandria"/>
                <a:ea typeface="+mn-ea"/>
                <a:cs typeface="+mn-cs"/>
              </a:rPr>
              <a:t>Multiple Regression Analysis</a:t>
            </a:r>
            <a:endParaRPr kumimoji="0" lang="en-US" sz="2000" b="1" i="0" u="none" strike="noStrike" kern="1200" cap="none" spc="0" normalizeH="0" baseline="0" noProof="0" dirty="0">
              <a:ln>
                <a:noFill/>
              </a:ln>
              <a:solidFill>
                <a:srgbClr val="C00000"/>
              </a:solidFill>
              <a:effectLst/>
              <a:uLnTx/>
              <a:uFillTx/>
              <a:latin typeface="Alexandria"/>
              <a:ea typeface="+mn-ea"/>
              <a:cs typeface="+mn-cs"/>
            </a:endParaRPr>
          </a:p>
        </p:txBody>
      </p:sp>
      <p:graphicFrame>
        <p:nvGraphicFramePr>
          <p:cNvPr id="3" name="Table 2">
            <a:extLst>
              <a:ext uri="{FF2B5EF4-FFF2-40B4-BE49-F238E27FC236}">
                <a16:creationId xmlns:a16="http://schemas.microsoft.com/office/drawing/2014/main" id="{7A9C6870-357B-0491-9765-DA1A780F9893}"/>
              </a:ext>
            </a:extLst>
          </p:cNvPr>
          <p:cNvGraphicFramePr>
            <a:graphicFrameLocks noGrp="1"/>
          </p:cNvGraphicFramePr>
          <p:nvPr>
            <p:extLst>
              <p:ext uri="{D42A27DB-BD31-4B8C-83A1-F6EECF244321}">
                <p14:modId xmlns:p14="http://schemas.microsoft.com/office/powerpoint/2010/main" val="3567813279"/>
              </p:ext>
            </p:extLst>
          </p:nvPr>
        </p:nvGraphicFramePr>
        <p:xfrm>
          <a:off x="838200" y="3086894"/>
          <a:ext cx="10515600" cy="2446325"/>
        </p:xfrm>
        <a:graphic>
          <a:graphicData uri="http://schemas.openxmlformats.org/drawingml/2006/table">
            <a:tbl>
              <a:tblPr>
                <a:tableStyleId>{C4B1156A-380E-4F78-BDF5-A606A8083BF9}</a:tableStyleId>
              </a:tblPr>
              <a:tblGrid>
                <a:gridCol w="5257800">
                  <a:extLst>
                    <a:ext uri="{9D8B030D-6E8A-4147-A177-3AD203B41FA5}">
                      <a16:colId xmlns:a16="http://schemas.microsoft.com/office/drawing/2014/main" val="2649124742"/>
                    </a:ext>
                  </a:extLst>
                </a:gridCol>
                <a:gridCol w="5257800">
                  <a:extLst>
                    <a:ext uri="{9D8B030D-6E8A-4147-A177-3AD203B41FA5}">
                      <a16:colId xmlns:a16="http://schemas.microsoft.com/office/drawing/2014/main" val="1751333799"/>
                    </a:ext>
                  </a:extLst>
                </a:gridCol>
              </a:tblGrid>
              <a:tr h="489265">
                <a:tc>
                  <a:txBody>
                    <a:bodyPr/>
                    <a:lstStyle/>
                    <a:p>
                      <a:pPr algn="ctr"/>
                      <a:r>
                        <a:rPr lang="en-GB" sz="2000" b="1" dirty="0">
                          <a:latin typeface="Alexandria"/>
                        </a:rPr>
                        <a:t>Advantages</a:t>
                      </a:r>
                    </a:p>
                  </a:txBody>
                  <a:tcPr anchor="ctr"/>
                </a:tc>
                <a:tc>
                  <a:txBody>
                    <a:bodyPr/>
                    <a:lstStyle/>
                    <a:p>
                      <a:pPr algn="ctr"/>
                      <a:r>
                        <a:rPr lang="en-GB" sz="2000" b="1" dirty="0">
                          <a:latin typeface="Alexandria"/>
                        </a:rPr>
                        <a:t>Limitations</a:t>
                      </a:r>
                    </a:p>
                  </a:txBody>
                  <a:tcPr anchor="ctr"/>
                </a:tc>
                <a:extLst>
                  <a:ext uri="{0D108BD9-81ED-4DB2-BD59-A6C34878D82A}">
                    <a16:rowId xmlns:a16="http://schemas.microsoft.com/office/drawing/2014/main" val="3379593173"/>
                  </a:ext>
                </a:extLst>
              </a:tr>
              <a:tr h="489265">
                <a:tc>
                  <a:txBody>
                    <a:bodyPr/>
                    <a:lstStyle/>
                    <a:p>
                      <a:pPr algn="ctr"/>
                      <a:r>
                        <a:rPr lang="en-GB" sz="2000" b="1" dirty="0">
                          <a:latin typeface="Alexandria"/>
                        </a:rPr>
                        <a:t>Objective data-driven</a:t>
                      </a:r>
                    </a:p>
                  </a:txBody>
                  <a:tcPr anchor="ctr"/>
                </a:tc>
                <a:tc>
                  <a:txBody>
                    <a:bodyPr/>
                    <a:lstStyle/>
                    <a:p>
                      <a:pPr algn="ctr"/>
                      <a:r>
                        <a:rPr lang="fr-FR" sz="2000" dirty="0" err="1">
                          <a:latin typeface="Alexandria"/>
                        </a:rPr>
                        <a:t>Requires</a:t>
                      </a:r>
                      <a:r>
                        <a:rPr lang="fr-FR" sz="2000" dirty="0">
                          <a:latin typeface="Alexandria"/>
                        </a:rPr>
                        <a:t> large data sets (30+ transactions)</a:t>
                      </a:r>
                    </a:p>
                  </a:txBody>
                  <a:tcPr anchor="ctr">
                    <a:solidFill>
                      <a:schemeClr val="bg1"/>
                    </a:solidFill>
                  </a:tcPr>
                </a:tc>
                <a:extLst>
                  <a:ext uri="{0D108BD9-81ED-4DB2-BD59-A6C34878D82A}">
                    <a16:rowId xmlns:a16="http://schemas.microsoft.com/office/drawing/2014/main" val="377383983"/>
                  </a:ext>
                </a:extLst>
              </a:tr>
              <a:tr h="489265">
                <a:tc>
                  <a:txBody>
                    <a:bodyPr/>
                    <a:lstStyle/>
                    <a:p>
                      <a:pPr algn="ctr"/>
                      <a:r>
                        <a:rPr lang="en-GB" sz="2000" b="1" dirty="0">
                          <a:latin typeface="Alexandria"/>
                        </a:rPr>
                        <a:t>Identifies variable weights</a:t>
                      </a:r>
                    </a:p>
                  </a:txBody>
                  <a:tcPr anchor="ctr"/>
                </a:tc>
                <a:tc>
                  <a:txBody>
                    <a:bodyPr/>
                    <a:lstStyle/>
                    <a:p>
                      <a:pPr algn="ctr"/>
                      <a:r>
                        <a:rPr lang="en-GB" sz="2000" dirty="0">
                          <a:latin typeface="Alexandria"/>
                        </a:rPr>
                        <a:t>Assumes linear relationships</a:t>
                      </a:r>
                    </a:p>
                  </a:txBody>
                  <a:tcPr anchor="ctr">
                    <a:solidFill>
                      <a:schemeClr val="bg1"/>
                    </a:solidFill>
                  </a:tcPr>
                </a:tc>
                <a:extLst>
                  <a:ext uri="{0D108BD9-81ED-4DB2-BD59-A6C34878D82A}">
                    <a16:rowId xmlns:a16="http://schemas.microsoft.com/office/drawing/2014/main" val="3560530664"/>
                  </a:ext>
                </a:extLst>
              </a:tr>
              <a:tr h="489265">
                <a:tc>
                  <a:txBody>
                    <a:bodyPr/>
                    <a:lstStyle/>
                    <a:p>
                      <a:pPr algn="ctr"/>
                      <a:r>
                        <a:rPr lang="en-GB" sz="2000" b="1" dirty="0">
                          <a:latin typeface="Alexandria"/>
                        </a:rPr>
                        <a:t>Reduces subjective bias</a:t>
                      </a:r>
                    </a:p>
                  </a:txBody>
                  <a:tcPr anchor="ctr"/>
                </a:tc>
                <a:tc>
                  <a:txBody>
                    <a:bodyPr/>
                    <a:lstStyle/>
                    <a:p>
                      <a:pPr algn="ctr"/>
                      <a:r>
                        <a:rPr lang="en-GB" sz="2000" dirty="0">
                          <a:latin typeface="Alexandria"/>
                        </a:rPr>
                        <a:t>Limited in capturing qualitative factors</a:t>
                      </a:r>
                    </a:p>
                  </a:txBody>
                  <a:tcPr anchor="ctr">
                    <a:solidFill>
                      <a:schemeClr val="bg1"/>
                    </a:solidFill>
                  </a:tcPr>
                </a:tc>
                <a:extLst>
                  <a:ext uri="{0D108BD9-81ED-4DB2-BD59-A6C34878D82A}">
                    <a16:rowId xmlns:a16="http://schemas.microsoft.com/office/drawing/2014/main" val="2740780926"/>
                  </a:ext>
                </a:extLst>
              </a:tr>
              <a:tr h="489265">
                <a:tc>
                  <a:txBody>
                    <a:bodyPr/>
                    <a:lstStyle/>
                    <a:p>
                      <a:pPr algn="ctr"/>
                      <a:r>
                        <a:rPr lang="en-GB" sz="2000" b="1" dirty="0">
                          <a:latin typeface="Alexandria"/>
                        </a:rPr>
                        <a:t>Suitable for large markets</a:t>
                      </a:r>
                    </a:p>
                  </a:txBody>
                  <a:tcPr anchor="ctr"/>
                </a:tc>
                <a:tc>
                  <a:txBody>
                    <a:bodyPr/>
                    <a:lstStyle/>
                    <a:p>
                      <a:pPr algn="ctr"/>
                      <a:r>
                        <a:rPr lang="en-GB" sz="2000" dirty="0">
                          <a:latin typeface="Alexandria"/>
                        </a:rPr>
                        <a:t>Requires statistical expertise</a:t>
                      </a:r>
                    </a:p>
                  </a:txBody>
                  <a:tcPr anchor="ctr">
                    <a:solidFill>
                      <a:schemeClr val="bg1"/>
                    </a:solidFill>
                  </a:tcPr>
                </a:tc>
                <a:extLst>
                  <a:ext uri="{0D108BD9-81ED-4DB2-BD59-A6C34878D82A}">
                    <a16:rowId xmlns:a16="http://schemas.microsoft.com/office/drawing/2014/main" val="616169099"/>
                  </a:ext>
                </a:extLst>
              </a:tr>
            </a:tbl>
          </a:graphicData>
        </a:graphic>
      </p:graphicFrame>
    </p:spTree>
    <p:extLst>
      <p:ext uri="{BB962C8B-B14F-4D97-AF65-F5344CB8AC3E}">
        <p14:creationId xmlns:p14="http://schemas.microsoft.com/office/powerpoint/2010/main" val="1147488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5344478" y="524820"/>
            <a:ext cx="280006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Valuation Models</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2200" b="1" i="0" u="none" strike="noStrike" kern="1200" cap="none" spc="0" normalizeH="0" baseline="0" noProof="0" dirty="0">
                <a:ln>
                  <a:noFill/>
                </a:ln>
                <a:solidFill>
                  <a:srgbClr val="4472C4"/>
                </a:solidFill>
                <a:effectLst/>
                <a:uLnTx/>
                <a:uFillTx/>
                <a:latin typeface="Alexandria"/>
                <a:ea typeface="+mn-ea"/>
                <a:cs typeface="+mn-cs"/>
              </a:rPr>
              <a:t>Types of Valuation Models</a:t>
            </a:r>
            <a:endParaRPr kumimoji="0" lang="en-US" sz="2200" b="1" i="0" u="none" strike="noStrike" kern="1200" cap="none" spc="0" normalizeH="0" baseline="0" noProof="0" dirty="0">
              <a:ln>
                <a:noFill/>
              </a:ln>
              <a:solidFill>
                <a:srgbClr val="4472C4"/>
              </a:solidFill>
              <a:effectLst/>
              <a:uLnTx/>
              <a:uFillTx/>
              <a:latin typeface="Alexandria"/>
              <a:ea typeface="+mn-ea"/>
              <a:cs typeface="+mn-cs"/>
            </a:endParaRPr>
          </a:p>
        </p:txBody>
      </p:sp>
      <p:grpSp>
        <p:nvGrpSpPr>
          <p:cNvPr id="3" name="Group 2">
            <a:extLst>
              <a:ext uri="{FF2B5EF4-FFF2-40B4-BE49-F238E27FC236}">
                <a16:creationId xmlns:a16="http://schemas.microsoft.com/office/drawing/2014/main" id="{E8F758FE-A49D-D5C6-306A-6A4C3A00EC7D}"/>
              </a:ext>
            </a:extLst>
          </p:cNvPr>
          <p:cNvGrpSpPr/>
          <p:nvPr/>
        </p:nvGrpSpPr>
        <p:grpSpPr>
          <a:xfrm>
            <a:off x="4922289" y="1458101"/>
            <a:ext cx="2854502" cy="640156"/>
            <a:chOff x="4147610" y="2211698"/>
            <a:chExt cx="1881001" cy="867606"/>
          </a:xfrm>
        </p:grpSpPr>
        <p:sp>
          <p:nvSpPr>
            <p:cNvPr id="8" name="Rectangle 7">
              <a:extLst>
                <a:ext uri="{FF2B5EF4-FFF2-40B4-BE49-F238E27FC236}">
                  <a16:creationId xmlns:a16="http://schemas.microsoft.com/office/drawing/2014/main" id="{A6610B70-6014-B272-C351-289FA1AE6B81}"/>
                </a:ext>
              </a:extLst>
            </p:cNvPr>
            <p:cNvSpPr/>
            <p:nvPr/>
          </p:nvSpPr>
          <p:spPr>
            <a:xfrm>
              <a:off x="4147610" y="2211698"/>
              <a:ext cx="1881001" cy="867606"/>
            </a:xfrm>
            <a:prstGeom prst="rect">
              <a:avLst/>
            </a:prstGeom>
            <a:solidFill>
              <a:srgbClr val="FF9900"/>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9" name="TextBox 8">
              <a:extLst>
                <a:ext uri="{FF2B5EF4-FFF2-40B4-BE49-F238E27FC236}">
                  <a16:creationId xmlns:a16="http://schemas.microsoft.com/office/drawing/2014/main" id="{9518C013-6FDF-D9C3-CFB2-E19AF772E4F8}"/>
                </a:ext>
              </a:extLst>
            </p:cNvPr>
            <p:cNvSpPr txBox="1"/>
            <p:nvPr/>
          </p:nvSpPr>
          <p:spPr>
            <a:xfrm>
              <a:off x="4147610" y="2211698"/>
              <a:ext cx="1881001" cy="8676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GB" sz="2000" b="1" i="0" kern="1200" dirty="0">
                  <a:solidFill>
                    <a:schemeClr val="tx1"/>
                  </a:solidFill>
                  <a:latin typeface="Alexandria"/>
                </a:rPr>
                <a:t>Automated Valuation Models (AVMs)</a:t>
              </a:r>
              <a:endParaRPr lang="en-US" sz="2000" b="1" kern="1200" dirty="0">
                <a:solidFill>
                  <a:schemeClr val="tx1"/>
                </a:solidFill>
                <a:latin typeface="Alexandria"/>
              </a:endParaRPr>
            </a:p>
          </p:txBody>
        </p:sp>
      </p:grpSp>
      <p:sp>
        <p:nvSpPr>
          <p:cNvPr id="10" name="Speech Bubble: Oval 9">
            <a:extLst>
              <a:ext uri="{FF2B5EF4-FFF2-40B4-BE49-F238E27FC236}">
                <a16:creationId xmlns:a16="http://schemas.microsoft.com/office/drawing/2014/main" id="{05A3D2A5-BCEC-AC03-A50C-F6C05F00F221}"/>
              </a:ext>
            </a:extLst>
          </p:cNvPr>
          <p:cNvSpPr/>
          <p:nvPr/>
        </p:nvSpPr>
        <p:spPr>
          <a:xfrm>
            <a:off x="180431" y="2182982"/>
            <a:ext cx="2445749" cy="1799978"/>
          </a:xfrm>
          <a:prstGeom prst="wedgeEllipseCallout">
            <a:avLst/>
          </a:prstGeom>
          <a:solidFill>
            <a:srgbClr val="F2FBFC"/>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US" sz="2000" b="1" dirty="0">
                <a:solidFill>
                  <a:prstClr val="black"/>
                </a:solidFill>
                <a:latin typeface="Alexandria"/>
              </a:rPr>
              <a:t>How They Work??</a:t>
            </a:r>
          </a:p>
        </p:txBody>
      </p:sp>
      <p:sp>
        <p:nvSpPr>
          <p:cNvPr id="17" name="Arrow: Pentagon 16">
            <a:extLst>
              <a:ext uri="{FF2B5EF4-FFF2-40B4-BE49-F238E27FC236}">
                <a16:creationId xmlns:a16="http://schemas.microsoft.com/office/drawing/2014/main" id="{729A570B-ED82-518F-1674-910D34C94D35}"/>
              </a:ext>
            </a:extLst>
          </p:cNvPr>
          <p:cNvSpPr/>
          <p:nvPr/>
        </p:nvSpPr>
        <p:spPr>
          <a:xfrm>
            <a:off x="2626179" y="2232423"/>
            <a:ext cx="8706793"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buNone/>
            </a:pPr>
            <a:r>
              <a:rPr lang="en-GB" sz="2000" b="1" dirty="0">
                <a:solidFill>
                  <a:schemeClr val="tx1"/>
                </a:solidFill>
                <a:latin typeface="Alexandria"/>
              </a:rPr>
              <a:t>Inputs: </a:t>
            </a:r>
            <a:r>
              <a:rPr lang="en-GB" sz="2000" dirty="0">
                <a:solidFill>
                  <a:schemeClr val="tx1"/>
                </a:solidFill>
                <a:latin typeface="Alexandria"/>
              </a:rPr>
              <a:t>Big data (transactions, property characteristics, market indicators)</a:t>
            </a:r>
            <a:endParaRPr lang="en-US" sz="2000" dirty="0">
              <a:solidFill>
                <a:schemeClr val="tx1"/>
              </a:solidFill>
              <a:latin typeface="Alexandria"/>
            </a:endParaRPr>
          </a:p>
        </p:txBody>
      </p:sp>
      <p:sp>
        <p:nvSpPr>
          <p:cNvPr id="18" name="Arrow: Pentagon 17">
            <a:extLst>
              <a:ext uri="{FF2B5EF4-FFF2-40B4-BE49-F238E27FC236}">
                <a16:creationId xmlns:a16="http://schemas.microsoft.com/office/drawing/2014/main" id="{8F0EFF9E-997F-F534-CEF9-37E8ABD84FF8}"/>
              </a:ext>
            </a:extLst>
          </p:cNvPr>
          <p:cNvSpPr/>
          <p:nvPr/>
        </p:nvSpPr>
        <p:spPr>
          <a:xfrm>
            <a:off x="2626179" y="2954885"/>
            <a:ext cx="8706794"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buNone/>
            </a:pPr>
            <a:r>
              <a:rPr lang="en-GB" sz="2000" b="1" dirty="0">
                <a:solidFill>
                  <a:schemeClr val="tx1"/>
                </a:solidFill>
                <a:latin typeface="Alexandria"/>
              </a:rPr>
              <a:t>Processing: </a:t>
            </a:r>
            <a:r>
              <a:rPr lang="en-GB" sz="2000" dirty="0">
                <a:solidFill>
                  <a:schemeClr val="tx1"/>
                </a:solidFill>
                <a:latin typeface="Alexandria"/>
              </a:rPr>
              <a:t>Algorithms + artificial intelligence</a:t>
            </a:r>
            <a:endParaRPr lang="en-US" sz="2000" dirty="0">
              <a:solidFill>
                <a:schemeClr val="tx1"/>
              </a:solidFill>
              <a:latin typeface="Alexandria"/>
            </a:endParaRPr>
          </a:p>
        </p:txBody>
      </p:sp>
      <p:sp>
        <p:nvSpPr>
          <p:cNvPr id="19" name="Arrow: Pentagon 18">
            <a:extLst>
              <a:ext uri="{FF2B5EF4-FFF2-40B4-BE49-F238E27FC236}">
                <a16:creationId xmlns:a16="http://schemas.microsoft.com/office/drawing/2014/main" id="{5565DF3D-8D16-3A36-750D-0A8110DDF0F5}"/>
              </a:ext>
            </a:extLst>
          </p:cNvPr>
          <p:cNvSpPr/>
          <p:nvPr/>
        </p:nvSpPr>
        <p:spPr>
          <a:xfrm>
            <a:off x="2638698" y="3639796"/>
            <a:ext cx="8694274"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buNone/>
            </a:pPr>
            <a:r>
              <a:rPr lang="en-GB" sz="2000" b="1" dirty="0">
                <a:solidFill>
                  <a:schemeClr val="tx1"/>
                </a:solidFill>
                <a:latin typeface="Alexandria"/>
              </a:rPr>
              <a:t>Outputs: </a:t>
            </a:r>
            <a:r>
              <a:rPr lang="en-GB" sz="2000" dirty="0">
                <a:solidFill>
                  <a:schemeClr val="tx1"/>
                </a:solidFill>
                <a:latin typeface="Alexandria"/>
              </a:rPr>
              <a:t>Estimated value + confidence interval</a:t>
            </a:r>
            <a:endParaRPr lang="en-US" sz="2000" dirty="0">
              <a:solidFill>
                <a:schemeClr val="tx1"/>
              </a:solidFill>
              <a:latin typeface="Alexandria"/>
            </a:endParaRPr>
          </a:p>
        </p:txBody>
      </p:sp>
      <p:graphicFrame>
        <p:nvGraphicFramePr>
          <p:cNvPr id="20" name="Table 19">
            <a:extLst>
              <a:ext uri="{FF2B5EF4-FFF2-40B4-BE49-F238E27FC236}">
                <a16:creationId xmlns:a16="http://schemas.microsoft.com/office/drawing/2014/main" id="{E2BD9DDA-CC81-DC37-BB62-E7B916F78B69}"/>
              </a:ext>
            </a:extLst>
          </p:cNvPr>
          <p:cNvGraphicFramePr>
            <a:graphicFrameLocks noGrp="1"/>
          </p:cNvGraphicFramePr>
          <p:nvPr>
            <p:extLst>
              <p:ext uri="{D42A27DB-BD31-4B8C-83A1-F6EECF244321}">
                <p14:modId xmlns:p14="http://schemas.microsoft.com/office/powerpoint/2010/main" val="2260953917"/>
              </p:ext>
            </p:extLst>
          </p:nvPr>
        </p:nvGraphicFramePr>
        <p:xfrm>
          <a:off x="1091740" y="4728372"/>
          <a:ext cx="10515600" cy="1981200"/>
        </p:xfrm>
        <a:graphic>
          <a:graphicData uri="http://schemas.openxmlformats.org/drawingml/2006/table">
            <a:tbl>
              <a:tblPr>
                <a:tableStyleId>{0505E3EF-67EA-436B-97B2-0124C06EBD24}</a:tableStyleId>
              </a:tblPr>
              <a:tblGrid>
                <a:gridCol w="3505200">
                  <a:extLst>
                    <a:ext uri="{9D8B030D-6E8A-4147-A177-3AD203B41FA5}">
                      <a16:colId xmlns:a16="http://schemas.microsoft.com/office/drawing/2014/main" val="1885689110"/>
                    </a:ext>
                  </a:extLst>
                </a:gridCol>
                <a:gridCol w="3505200">
                  <a:extLst>
                    <a:ext uri="{9D8B030D-6E8A-4147-A177-3AD203B41FA5}">
                      <a16:colId xmlns:a16="http://schemas.microsoft.com/office/drawing/2014/main" val="2758985100"/>
                    </a:ext>
                  </a:extLst>
                </a:gridCol>
                <a:gridCol w="3505200">
                  <a:extLst>
                    <a:ext uri="{9D8B030D-6E8A-4147-A177-3AD203B41FA5}">
                      <a16:colId xmlns:a16="http://schemas.microsoft.com/office/drawing/2014/main" val="3480977209"/>
                    </a:ext>
                  </a:extLst>
                </a:gridCol>
              </a:tblGrid>
              <a:tr h="0">
                <a:tc>
                  <a:txBody>
                    <a:bodyPr/>
                    <a:lstStyle/>
                    <a:p>
                      <a:pPr algn="ctr"/>
                      <a:r>
                        <a:rPr lang="en-GB" sz="2000" b="1" dirty="0">
                          <a:latin typeface="Alexandria"/>
                        </a:rPr>
                        <a:t>Use Case</a:t>
                      </a:r>
                    </a:p>
                  </a:txBody>
                  <a:tcPr anchor="ctr"/>
                </a:tc>
                <a:tc>
                  <a:txBody>
                    <a:bodyPr/>
                    <a:lstStyle/>
                    <a:p>
                      <a:pPr algn="ctr"/>
                      <a:r>
                        <a:rPr lang="en-GB" sz="2000" b="1" dirty="0">
                          <a:latin typeface="Alexandria"/>
                        </a:rPr>
                        <a:t>Suitability</a:t>
                      </a:r>
                    </a:p>
                  </a:txBody>
                  <a:tcPr anchor="ctr"/>
                </a:tc>
                <a:tc>
                  <a:txBody>
                    <a:bodyPr/>
                    <a:lstStyle/>
                    <a:p>
                      <a:pPr algn="ctr"/>
                      <a:r>
                        <a:rPr lang="en-GB" sz="2000" b="1" dirty="0">
                          <a:latin typeface="Alexandria"/>
                        </a:rPr>
                        <a:t>RICS Consideration</a:t>
                      </a:r>
                    </a:p>
                  </a:txBody>
                  <a:tcPr anchor="ctr"/>
                </a:tc>
                <a:extLst>
                  <a:ext uri="{0D108BD9-81ED-4DB2-BD59-A6C34878D82A}">
                    <a16:rowId xmlns:a16="http://schemas.microsoft.com/office/drawing/2014/main" val="858558218"/>
                  </a:ext>
                </a:extLst>
              </a:tr>
              <a:tr h="0">
                <a:tc>
                  <a:txBody>
                    <a:bodyPr/>
                    <a:lstStyle/>
                    <a:p>
                      <a:pPr algn="ctr"/>
                      <a:r>
                        <a:rPr lang="en-GB" sz="2000" b="1" dirty="0">
                          <a:latin typeface="Alexandria"/>
                        </a:rPr>
                        <a:t>Mass tax assessment</a:t>
                      </a:r>
                    </a:p>
                  </a:txBody>
                  <a:tcPr anchor="ctr"/>
                </a:tc>
                <a:tc>
                  <a:txBody>
                    <a:bodyPr/>
                    <a:lstStyle/>
                    <a:p>
                      <a:pPr algn="ctr"/>
                      <a:r>
                        <a:rPr lang="en-GB" sz="2000" dirty="0">
                          <a:latin typeface="Alexandria"/>
                        </a:rPr>
                        <a:t>High</a:t>
                      </a:r>
                    </a:p>
                  </a:txBody>
                  <a:tcPr anchor="ctr">
                    <a:solidFill>
                      <a:schemeClr val="bg1"/>
                    </a:solidFill>
                  </a:tcPr>
                </a:tc>
                <a:tc>
                  <a:txBody>
                    <a:bodyPr/>
                    <a:lstStyle/>
                    <a:p>
                      <a:pPr algn="ctr"/>
                      <a:r>
                        <a:rPr lang="en-GB" sz="2000" dirty="0">
                          <a:latin typeface="Alexandria"/>
                        </a:rPr>
                        <a:t>Acceptable with transparency</a:t>
                      </a:r>
                    </a:p>
                  </a:txBody>
                  <a:tcPr anchor="ctr">
                    <a:solidFill>
                      <a:schemeClr val="bg1"/>
                    </a:solidFill>
                  </a:tcPr>
                </a:tc>
                <a:extLst>
                  <a:ext uri="{0D108BD9-81ED-4DB2-BD59-A6C34878D82A}">
                    <a16:rowId xmlns:a16="http://schemas.microsoft.com/office/drawing/2014/main" val="601990005"/>
                  </a:ext>
                </a:extLst>
              </a:tr>
              <a:tr h="0">
                <a:tc>
                  <a:txBody>
                    <a:bodyPr/>
                    <a:lstStyle/>
                    <a:p>
                      <a:pPr algn="ctr"/>
                      <a:r>
                        <a:rPr lang="en-GB" sz="2000" b="1">
                          <a:latin typeface="Alexandria"/>
                        </a:rPr>
                        <a:t>Mortgage screening</a:t>
                      </a:r>
                    </a:p>
                  </a:txBody>
                  <a:tcPr anchor="ctr"/>
                </a:tc>
                <a:tc>
                  <a:txBody>
                    <a:bodyPr/>
                    <a:lstStyle/>
                    <a:p>
                      <a:pPr algn="ctr"/>
                      <a:r>
                        <a:rPr lang="en-GB" sz="2000" dirty="0">
                          <a:latin typeface="Alexandria"/>
                        </a:rPr>
                        <a:t>Good</a:t>
                      </a:r>
                    </a:p>
                  </a:txBody>
                  <a:tcPr anchor="ctr">
                    <a:solidFill>
                      <a:schemeClr val="bg1"/>
                    </a:solidFill>
                  </a:tcPr>
                </a:tc>
                <a:tc>
                  <a:txBody>
                    <a:bodyPr/>
                    <a:lstStyle/>
                    <a:p>
                      <a:pPr algn="ctr"/>
                      <a:r>
                        <a:rPr lang="en-GB" sz="2000" dirty="0">
                          <a:latin typeface="Alexandria"/>
                        </a:rPr>
                        <a:t>Requires human verification</a:t>
                      </a:r>
                    </a:p>
                  </a:txBody>
                  <a:tcPr anchor="ctr">
                    <a:solidFill>
                      <a:schemeClr val="bg1"/>
                    </a:solidFill>
                  </a:tcPr>
                </a:tc>
                <a:extLst>
                  <a:ext uri="{0D108BD9-81ED-4DB2-BD59-A6C34878D82A}">
                    <a16:rowId xmlns:a16="http://schemas.microsoft.com/office/drawing/2014/main" val="884329300"/>
                  </a:ext>
                </a:extLst>
              </a:tr>
              <a:tr h="0">
                <a:tc>
                  <a:txBody>
                    <a:bodyPr/>
                    <a:lstStyle/>
                    <a:p>
                      <a:pPr algn="ctr"/>
                      <a:r>
                        <a:rPr lang="en-GB" sz="2000" b="1" dirty="0">
                          <a:latin typeface="Alexandria"/>
                        </a:rPr>
                        <a:t>Portfolio monitoring</a:t>
                      </a:r>
                    </a:p>
                  </a:txBody>
                  <a:tcPr anchor="ctr"/>
                </a:tc>
                <a:tc>
                  <a:txBody>
                    <a:bodyPr/>
                    <a:lstStyle/>
                    <a:p>
                      <a:pPr algn="ctr"/>
                      <a:r>
                        <a:rPr lang="en-GB" sz="2000" dirty="0">
                          <a:latin typeface="Alexandria"/>
                        </a:rPr>
                        <a:t>Good</a:t>
                      </a:r>
                    </a:p>
                  </a:txBody>
                  <a:tcPr anchor="ctr">
                    <a:solidFill>
                      <a:schemeClr val="bg1"/>
                    </a:solidFill>
                  </a:tcPr>
                </a:tc>
                <a:tc>
                  <a:txBody>
                    <a:bodyPr/>
                    <a:lstStyle/>
                    <a:p>
                      <a:pPr algn="ctr"/>
                      <a:r>
                        <a:rPr lang="en-GB" sz="2000" dirty="0">
                          <a:latin typeface="Alexandria"/>
                        </a:rPr>
                        <a:t>For monitoring, not decisions</a:t>
                      </a:r>
                    </a:p>
                  </a:txBody>
                  <a:tcPr anchor="ctr">
                    <a:solidFill>
                      <a:schemeClr val="bg1"/>
                    </a:solidFill>
                  </a:tcPr>
                </a:tc>
                <a:extLst>
                  <a:ext uri="{0D108BD9-81ED-4DB2-BD59-A6C34878D82A}">
                    <a16:rowId xmlns:a16="http://schemas.microsoft.com/office/drawing/2014/main" val="635339339"/>
                  </a:ext>
                </a:extLst>
              </a:tr>
              <a:tr h="0">
                <a:tc>
                  <a:txBody>
                    <a:bodyPr/>
                    <a:lstStyle/>
                    <a:p>
                      <a:pPr algn="ctr"/>
                      <a:r>
                        <a:rPr lang="en-GB" sz="2000" b="1" dirty="0">
                          <a:latin typeface="Alexandria"/>
                        </a:rPr>
                        <a:t>Final valuation for decisions</a:t>
                      </a:r>
                    </a:p>
                  </a:txBody>
                  <a:tcPr anchor="ctr"/>
                </a:tc>
                <a:tc>
                  <a:txBody>
                    <a:bodyPr/>
                    <a:lstStyle/>
                    <a:p>
                      <a:pPr algn="ctr"/>
                      <a:r>
                        <a:rPr lang="en-GB" sz="2000">
                          <a:latin typeface="Alexandria"/>
                        </a:rPr>
                        <a:t>Low</a:t>
                      </a:r>
                    </a:p>
                  </a:txBody>
                  <a:tcPr anchor="ctr">
                    <a:solidFill>
                      <a:schemeClr val="bg1"/>
                    </a:solidFill>
                  </a:tcPr>
                </a:tc>
                <a:tc>
                  <a:txBody>
                    <a:bodyPr/>
                    <a:lstStyle/>
                    <a:p>
                      <a:pPr algn="ctr"/>
                      <a:r>
                        <a:rPr lang="en-GB" sz="2000" dirty="0">
                          <a:latin typeface="Alexandria"/>
                        </a:rPr>
                        <a:t>Not to be relied upon alone</a:t>
                      </a:r>
                    </a:p>
                  </a:txBody>
                  <a:tcPr anchor="ctr">
                    <a:solidFill>
                      <a:schemeClr val="bg1"/>
                    </a:solidFill>
                  </a:tcPr>
                </a:tc>
                <a:extLst>
                  <a:ext uri="{0D108BD9-81ED-4DB2-BD59-A6C34878D82A}">
                    <a16:rowId xmlns:a16="http://schemas.microsoft.com/office/drawing/2014/main" val="894117332"/>
                  </a:ext>
                </a:extLst>
              </a:tr>
            </a:tbl>
          </a:graphicData>
        </a:graphic>
      </p:graphicFrame>
      <p:sp>
        <p:nvSpPr>
          <p:cNvPr id="22" name="TextBox 21">
            <a:extLst>
              <a:ext uri="{FF2B5EF4-FFF2-40B4-BE49-F238E27FC236}">
                <a16:creationId xmlns:a16="http://schemas.microsoft.com/office/drawing/2014/main" id="{7C2EA80D-FE0A-0972-F34F-79D8D2A9A50A}"/>
              </a:ext>
            </a:extLst>
          </p:cNvPr>
          <p:cNvSpPr txBox="1"/>
          <p:nvPr/>
        </p:nvSpPr>
        <p:spPr>
          <a:xfrm>
            <a:off x="3047172" y="4353343"/>
            <a:ext cx="6097656" cy="400110"/>
          </a:xfrm>
          <a:prstGeom prst="rect">
            <a:avLst/>
          </a:prstGeom>
          <a:noFill/>
        </p:spPr>
        <p:txBody>
          <a:bodyPr wrap="square">
            <a:spAutoFit/>
          </a:bodyPr>
          <a:lstStyle/>
          <a:p>
            <a:pPr algn="ctr"/>
            <a:r>
              <a:rPr lang="en-GB" sz="2000" b="1" dirty="0">
                <a:latin typeface="Alexandria"/>
              </a:rPr>
              <a:t>Professional Use:</a:t>
            </a:r>
            <a:endParaRPr lang="en-GB" sz="2000" dirty="0">
              <a:latin typeface="Alexandria"/>
            </a:endParaRPr>
          </a:p>
        </p:txBody>
      </p:sp>
    </p:spTree>
    <p:extLst>
      <p:ext uri="{BB962C8B-B14F-4D97-AF65-F5344CB8AC3E}">
        <p14:creationId xmlns:p14="http://schemas.microsoft.com/office/powerpoint/2010/main" val="1196365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ppt_x"/>
                                          </p:val>
                                        </p:tav>
                                        <p:tav tm="100000">
                                          <p:val>
                                            <p:strVal val="#ppt_x"/>
                                          </p:val>
                                        </p:tav>
                                      </p:tavLst>
                                    </p:anim>
                                    <p:anim calcmode="lin" valueType="num">
                                      <p:cBhvr additive="base">
                                        <p:cTn id="2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500" fill="hold"/>
                                        <p:tgtEl>
                                          <p:spTgt spid="22"/>
                                        </p:tgtEl>
                                        <p:attrNameLst>
                                          <p:attrName>ppt_x</p:attrName>
                                        </p:attrNameLst>
                                      </p:cBhvr>
                                      <p:tavLst>
                                        <p:tav tm="0">
                                          <p:val>
                                            <p:strVal val="#ppt_x"/>
                                          </p:val>
                                        </p:tav>
                                        <p:tav tm="100000">
                                          <p:val>
                                            <p:strVal val="#ppt_x"/>
                                          </p:val>
                                        </p:tav>
                                      </p:tavLst>
                                    </p:anim>
                                    <p:anim calcmode="lin" valueType="num">
                                      <p:cBhvr additive="base">
                                        <p:cTn id="3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7" grpId="0" animBg="1"/>
      <p:bldP spid="18" grpId="0" animBg="1"/>
      <p:bldP spid="19" grpId="0" animBg="1"/>
      <p:bldP spid="2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5344478" y="524820"/>
            <a:ext cx="280006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Valuation Models</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2200" b="1" i="0" u="none" strike="noStrike" kern="1200" cap="none" spc="0" normalizeH="0" baseline="0" noProof="0" dirty="0">
                <a:ln>
                  <a:noFill/>
                </a:ln>
                <a:solidFill>
                  <a:srgbClr val="4472C4"/>
                </a:solidFill>
                <a:effectLst/>
                <a:uLnTx/>
                <a:uFillTx/>
                <a:latin typeface="Alexandria"/>
                <a:ea typeface="+mn-ea"/>
                <a:cs typeface="+mn-cs"/>
              </a:rPr>
              <a:t>Types of Valuation Models</a:t>
            </a:r>
            <a:endParaRPr kumimoji="0" lang="en-US" sz="2200" b="1" i="0" u="none" strike="noStrike" kern="1200" cap="none" spc="0" normalizeH="0" baseline="0" noProof="0" dirty="0">
              <a:ln>
                <a:noFill/>
              </a:ln>
              <a:solidFill>
                <a:srgbClr val="4472C4"/>
              </a:solidFill>
              <a:effectLst/>
              <a:uLnTx/>
              <a:uFillTx/>
              <a:latin typeface="Alexandria"/>
              <a:ea typeface="+mn-ea"/>
              <a:cs typeface="+mn-cs"/>
            </a:endParaRPr>
          </a:p>
        </p:txBody>
      </p:sp>
      <p:sp>
        <p:nvSpPr>
          <p:cNvPr id="17" name="Rectangle: Rounded Corners 16">
            <a:extLst>
              <a:ext uri="{FF2B5EF4-FFF2-40B4-BE49-F238E27FC236}">
                <a16:creationId xmlns:a16="http://schemas.microsoft.com/office/drawing/2014/main" id="{729A570B-ED82-518F-1674-910D34C94D35}"/>
              </a:ext>
            </a:extLst>
          </p:cNvPr>
          <p:cNvSpPr/>
          <p:nvPr/>
        </p:nvSpPr>
        <p:spPr>
          <a:xfrm>
            <a:off x="477079" y="2306339"/>
            <a:ext cx="10855894" cy="946443"/>
          </a:xfrm>
          <a:prstGeom prst="round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spcBef>
                <a:spcPts val="600"/>
              </a:spcBef>
              <a:spcAft>
                <a:spcPts val="600"/>
              </a:spcAft>
              <a:buFont typeface="Wingdings" panose="05000000000000000000" pitchFamily="2" charset="2"/>
              <a:buChar char="Ø"/>
            </a:pPr>
            <a:endParaRPr lang="en-GB" sz="2000" b="1" dirty="0">
              <a:solidFill>
                <a:srgbClr val="FF0066"/>
              </a:solidFill>
              <a:latin typeface="Alexandria"/>
            </a:endParaRPr>
          </a:p>
          <a:p>
            <a:pPr lvl="0">
              <a:spcBef>
                <a:spcPts val="600"/>
              </a:spcBef>
              <a:spcAft>
                <a:spcPts val="600"/>
              </a:spcAft>
            </a:pPr>
            <a:r>
              <a:rPr lang="en-GB" sz="2000" b="1" dirty="0">
                <a:solidFill>
                  <a:srgbClr val="FF0066"/>
                </a:solidFill>
                <a:latin typeface="Alexandria"/>
              </a:rPr>
              <a:t>Hybrid models </a:t>
            </a:r>
            <a:r>
              <a:rPr lang="en-GB" sz="2000" dirty="0">
                <a:solidFill>
                  <a:prstClr val="black"/>
                </a:solidFill>
                <a:latin typeface="Alexandria"/>
              </a:rPr>
              <a:t>combine </a:t>
            </a:r>
            <a:r>
              <a:rPr lang="en-GB" sz="2000" b="1" dirty="0">
                <a:solidFill>
                  <a:prstClr val="black"/>
                </a:solidFill>
                <a:latin typeface="Alexandria"/>
              </a:rPr>
              <a:t>modern automated models (AVMs/AI) </a:t>
            </a:r>
            <a:r>
              <a:rPr lang="en-GB" sz="2000" dirty="0">
                <a:solidFill>
                  <a:prstClr val="black"/>
                </a:solidFill>
                <a:latin typeface="Alexandria"/>
              </a:rPr>
              <a:t>with </a:t>
            </a:r>
            <a:r>
              <a:rPr lang="en-GB" sz="2000" b="1" dirty="0">
                <a:solidFill>
                  <a:prstClr val="black"/>
                </a:solidFill>
                <a:latin typeface="Alexandria"/>
              </a:rPr>
              <a:t>professional valuer judgment</a:t>
            </a:r>
            <a:r>
              <a:rPr lang="en-GB" sz="2000" dirty="0">
                <a:solidFill>
                  <a:prstClr val="black"/>
                </a:solidFill>
                <a:latin typeface="Alexandria"/>
              </a:rPr>
              <a:t>, integrating computational efficiency with human expertise.</a:t>
            </a:r>
          </a:p>
          <a:p>
            <a:pPr lvl="0"/>
            <a:endParaRPr kumimoji="0" lang="en-US" sz="2000" i="0" u="none" strike="noStrike" kern="1200" cap="none" spc="0" normalizeH="0" baseline="0" noProof="0" dirty="0">
              <a:ln>
                <a:noFill/>
              </a:ln>
              <a:solidFill>
                <a:prstClr val="black"/>
              </a:solidFill>
              <a:effectLst/>
              <a:uLnTx/>
              <a:uFillTx/>
              <a:latin typeface="Alexandria"/>
            </a:endParaRPr>
          </a:p>
        </p:txBody>
      </p:sp>
      <p:grpSp>
        <p:nvGrpSpPr>
          <p:cNvPr id="7" name="Group 6">
            <a:extLst>
              <a:ext uri="{FF2B5EF4-FFF2-40B4-BE49-F238E27FC236}">
                <a16:creationId xmlns:a16="http://schemas.microsoft.com/office/drawing/2014/main" id="{3FB45866-512D-7FF2-97F4-B6D21E62F7A9}"/>
              </a:ext>
            </a:extLst>
          </p:cNvPr>
          <p:cNvGrpSpPr/>
          <p:nvPr/>
        </p:nvGrpSpPr>
        <p:grpSpPr>
          <a:xfrm>
            <a:off x="4922289" y="1555697"/>
            <a:ext cx="2854502" cy="576371"/>
            <a:chOff x="6359571" y="2212631"/>
            <a:chExt cx="1881001" cy="914774"/>
          </a:xfrm>
        </p:grpSpPr>
        <p:sp>
          <p:nvSpPr>
            <p:cNvPr id="11" name="Rectangle 10">
              <a:extLst>
                <a:ext uri="{FF2B5EF4-FFF2-40B4-BE49-F238E27FC236}">
                  <a16:creationId xmlns:a16="http://schemas.microsoft.com/office/drawing/2014/main" id="{7A4FD5EC-0345-48D2-5B00-2DD132BEFC28}"/>
                </a:ext>
              </a:extLst>
            </p:cNvPr>
            <p:cNvSpPr/>
            <p:nvPr/>
          </p:nvSpPr>
          <p:spPr>
            <a:xfrm>
              <a:off x="6359571" y="2212631"/>
              <a:ext cx="1881001" cy="895297"/>
            </a:xfrm>
            <a:prstGeom prst="rect">
              <a:avLst/>
            </a:prstGeom>
            <a:solidFill>
              <a:srgbClr val="FF3399"/>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2" name="TextBox 11">
              <a:extLst>
                <a:ext uri="{FF2B5EF4-FFF2-40B4-BE49-F238E27FC236}">
                  <a16:creationId xmlns:a16="http://schemas.microsoft.com/office/drawing/2014/main" id="{2172393F-9CFB-A4D1-AF10-F8267691FFDA}"/>
                </a:ext>
              </a:extLst>
            </p:cNvPr>
            <p:cNvSpPr txBox="1"/>
            <p:nvPr/>
          </p:nvSpPr>
          <p:spPr>
            <a:xfrm>
              <a:off x="6359571" y="2232108"/>
              <a:ext cx="1881001" cy="89529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schemeClr val="tx1"/>
                  </a:solidFill>
                  <a:latin typeface="Alexandria"/>
                </a:rPr>
                <a:t>Hybrid Models</a:t>
              </a:r>
              <a:endParaRPr lang="en-US" sz="2000" b="1" kern="1200" dirty="0">
                <a:solidFill>
                  <a:schemeClr val="tx1"/>
                </a:solidFill>
                <a:latin typeface="Alexandria"/>
              </a:endParaRPr>
            </a:p>
          </p:txBody>
        </p:sp>
      </p:grpSp>
      <p:sp>
        <p:nvSpPr>
          <p:cNvPr id="13" name="Rectangle: Rounded Corners 12">
            <a:extLst>
              <a:ext uri="{FF2B5EF4-FFF2-40B4-BE49-F238E27FC236}">
                <a16:creationId xmlns:a16="http://schemas.microsoft.com/office/drawing/2014/main" id="{8D5B9698-6537-93CA-021C-AB31C48E48C7}"/>
              </a:ext>
            </a:extLst>
          </p:cNvPr>
          <p:cNvSpPr/>
          <p:nvPr/>
        </p:nvSpPr>
        <p:spPr>
          <a:xfrm>
            <a:off x="477079" y="3851317"/>
            <a:ext cx="10855894" cy="1281374"/>
          </a:xfrm>
          <a:prstGeom prst="round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spcBef>
                <a:spcPts val="600"/>
              </a:spcBef>
              <a:spcAft>
                <a:spcPts val="600"/>
              </a:spcAft>
            </a:pPr>
            <a:endParaRPr lang="en-GB" sz="2000" b="1" dirty="0">
              <a:solidFill>
                <a:srgbClr val="FF0066"/>
              </a:solidFill>
              <a:latin typeface="Alexandria"/>
            </a:endParaRPr>
          </a:p>
          <a:p>
            <a:pPr lvl="0">
              <a:spcBef>
                <a:spcPts val="600"/>
              </a:spcBef>
              <a:spcAft>
                <a:spcPts val="600"/>
              </a:spcAft>
            </a:pPr>
            <a:r>
              <a:rPr lang="en-GB" sz="2000" b="1" dirty="0">
                <a:solidFill>
                  <a:srgbClr val="FF0066"/>
                </a:solidFill>
                <a:latin typeface="Alexandria"/>
              </a:rPr>
              <a:t>Hybrid models </a:t>
            </a:r>
            <a:r>
              <a:rPr lang="en-GB" sz="2000" dirty="0">
                <a:solidFill>
                  <a:prstClr val="black"/>
                </a:solidFill>
                <a:latin typeface="Alexandria"/>
              </a:rPr>
              <a:t>is used for:</a:t>
            </a:r>
          </a:p>
          <a:p>
            <a:pPr marL="342900" lvl="0" indent="-342900">
              <a:spcBef>
                <a:spcPts val="600"/>
              </a:spcBef>
              <a:spcAft>
                <a:spcPts val="600"/>
              </a:spcAft>
              <a:buFont typeface="Wingdings" panose="05000000000000000000" pitchFamily="2" charset="2"/>
              <a:buChar char="q"/>
            </a:pPr>
            <a:r>
              <a:rPr lang="en-GB" sz="2000" dirty="0">
                <a:solidFill>
                  <a:prstClr val="black"/>
                </a:solidFill>
                <a:latin typeface="Alexandria"/>
              </a:rPr>
              <a:t> Individual or mid-size portfolios</a:t>
            </a:r>
          </a:p>
          <a:p>
            <a:pPr marL="342900" lvl="0" indent="-342900">
              <a:spcBef>
                <a:spcPts val="600"/>
              </a:spcBef>
              <a:spcAft>
                <a:spcPts val="600"/>
              </a:spcAft>
              <a:buFont typeface="Wingdings" panose="05000000000000000000" pitchFamily="2" charset="2"/>
              <a:buChar char="q"/>
            </a:pPr>
            <a:r>
              <a:rPr lang="en-GB" sz="2000" dirty="0">
                <a:solidFill>
                  <a:prstClr val="black"/>
                </a:solidFill>
                <a:latin typeface="Alexandria"/>
              </a:rPr>
              <a:t>Standard &amp; unique assets</a:t>
            </a:r>
          </a:p>
          <a:p>
            <a:pPr lvl="0"/>
            <a:endParaRPr kumimoji="0" lang="en-US" sz="2000" i="0" u="none" strike="noStrike" kern="1200" cap="none" spc="0" normalizeH="0" baseline="0" noProof="0" dirty="0">
              <a:ln>
                <a:noFill/>
              </a:ln>
              <a:solidFill>
                <a:prstClr val="black"/>
              </a:solidFill>
              <a:effectLst/>
              <a:uLnTx/>
              <a:uFillTx/>
              <a:latin typeface="Alexandria"/>
            </a:endParaRPr>
          </a:p>
        </p:txBody>
      </p:sp>
    </p:spTree>
    <p:extLst>
      <p:ext uri="{BB962C8B-B14F-4D97-AF65-F5344CB8AC3E}">
        <p14:creationId xmlns:p14="http://schemas.microsoft.com/office/powerpoint/2010/main" val="2924681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5344478" y="524820"/>
            <a:ext cx="280006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Valuation Models</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2200" b="1" i="0" u="none" strike="noStrike" kern="1200" cap="none" spc="0" normalizeH="0" baseline="0" noProof="0" dirty="0">
                <a:ln>
                  <a:noFill/>
                </a:ln>
                <a:solidFill>
                  <a:srgbClr val="4472C4"/>
                </a:solidFill>
                <a:effectLst/>
                <a:uLnTx/>
                <a:uFillTx/>
                <a:latin typeface="Alexandria"/>
                <a:ea typeface="+mn-ea"/>
                <a:cs typeface="+mn-cs"/>
              </a:rPr>
              <a:t>Types of Valuation Models</a:t>
            </a:r>
            <a:endParaRPr kumimoji="0" lang="en-US" sz="2200" b="1" i="0" u="none" strike="noStrike" kern="1200" cap="none" spc="0" normalizeH="0" baseline="0" noProof="0" dirty="0">
              <a:ln>
                <a:noFill/>
              </a:ln>
              <a:solidFill>
                <a:srgbClr val="4472C4"/>
              </a:solidFill>
              <a:effectLst/>
              <a:uLnTx/>
              <a:uFillTx/>
              <a:latin typeface="Alexandria"/>
              <a:ea typeface="+mn-ea"/>
              <a:cs typeface="+mn-cs"/>
            </a:endParaRPr>
          </a:p>
        </p:txBody>
      </p:sp>
      <p:grpSp>
        <p:nvGrpSpPr>
          <p:cNvPr id="7" name="Group 6">
            <a:extLst>
              <a:ext uri="{FF2B5EF4-FFF2-40B4-BE49-F238E27FC236}">
                <a16:creationId xmlns:a16="http://schemas.microsoft.com/office/drawing/2014/main" id="{3FB45866-512D-7FF2-97F4-B6D21E62F7A9}"/>
              </a:ext>
            </a:extLst>
          </p:cNvPr>
          <p:cNvGrpSpPr/>
          <p:nvPr/>
        </p:nvGrpSpPr>
        <p:grpSpPr>
          <a:xfrm>
            <a:off x="4922289" y="1555697"/>
            <a:ext cx="2854502" cy="576371"/>
            <a:chOff x="6359571" y="2212631"/>
            <a:chExt cx="1881001" cy="914774"/>
          </a:xfrm>
        </p:grpSpPr>
        <p:sp>
          <p:nvSpPr>
            <p:cNvPr id="11" name="Rectangle 10">
              <a:extLst>
                <a:ext uri="{FF2B5EF4-FFF2-40B4-BE49-F238E27FC236}">
                  <a16:creationId xmlns:a16="http://schemas.microsoft.com/office/drawing/2014/main" id="{7A4FD5EC-0345-48D2-5B00-2DD132BEFC28}"/>
                </a:ext>
              </a:extLst>
            </p:cNvPr>
            <p:cNvSpPr/>
            <p:nvPr/>
          </p:nvSpPr>
          <p:spPr>
            <a:xfrm>
              <a:off x="6359571" y="2212631"/>
              <a:ext cx="1881001" cy="895297"/>
            </a:xfrm>
            <a:prstGeom prst="rect">
              <a:avLst/>
            </a:prstGeom>
            <a:solidFill>
              <a:srgbClr val="FF3399"/>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2" name="TextBox 11">
              <a:extLst>
                <a:ext uri="{FF2B5EF4-FFF2-40B4-BE49-F238E27FC236}">
                  <a16:creationId xmlns:a16="http://schemas.microsoft.com/office/drawing/2014/main" id="{2172393F-9CFB-A4D1-AF10-F8267691FFDA}"/>
                </a:ext>
              </a:extLst>
            </p:cNvPr>
            <p:cNvSpPr txBox="1"/>
            <p:nvPr/>
          </p:nvSpPr>
          <p:spPr>
            <a:xfrm>
              <a:off x="6359571" y="2232108"/>
              <a:ext cx="1881001" cy="89529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marR="0" lvl="0" indent="0" algn="ctr" defTabSz="889000" rtl="0" eaLnBrk="1" fontAlgn="auto" latinLnBrk="0" hangingPunct="1">
                <a:lnSpc>
                  <a:spcPct val="90000"/>
                </a:lnSpc>
                <a:spcBef>
                  <a:spcPct val="0"/>
                </a:spcBef>
                <a:spcAft>
                  <a:spcPct val="3500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Alexandria"/>
                  <a:ea typeface="+mn-ea"/>
                  <a:cs typeface="+mn-cs"/>
                </a:rPr>
                <a:t>Hybrid Models</a:t>
              </a:r>
              <a:endParaRPr kumimoji="0" lang="en-US" sz="2000" b="1" i="0" u="none" strike="noStrike" kern="1200" cap="none" spc="0" normalizeH="0" baseline="0" noProof="0" dirty="0">
                <a:ln>
                  <a:noFill/>
                </a:ln>
                <a:solidFill>
                  <a:prstClr val="black"/>
                </a:solidFill>
                <a:effectLst/>
                <a:uLnTx/>
                <a:uFillTx/>
                <a:latin typeface="Alexandria"/>
                <a:ea typeface="+mn-ea"/>
                <a:cs typeface="+mn-cs"/>
              </a:endParaRPr>
            </a:p>
          </p:txBody>
        </p:sp>
      </p:grpSp>
      <p:graphicFrame>
        <p:nvGraphicFramePr>
          <p:cNvPr id="3" name="Table 2">
            <a:extLst>
              <a:ext uri="{FF2B5EF4-FFF2-40B4-BE49-F238E27FC236}">
                <a16:creationId xmlns:a16="http://schemas.microsoft.com/office/drawing/2014/main" id="{1CF26A4B-B9D1-49E4-F861-BE4C35283C24}"/>
              </a:ext>
            </a:extLst>
          </p:cNvPr>
          <p:cNvGraphicFramePr>
            <a:graphicFrameLocks noGrp="1"/>
          </p:cNvGraphicFramePr>
          <p:nvPr>
            <p:extLst>
              <p:ext uri="{D42A27DB-BD31-4B8C-83A1-F6EECF244321}">
                <p14:modId xmlns:p14="http://schemas.microsoft.com/office/powerpoint/2010/main" val="2302381103"/>
              </p:ext>
            </p:extLst>
          </p:nvPr>
        </p:nvGraphicFramePr>
        <p:xfrm>
          <a:off x="1987826" y="2315085"/>
          <a:ext cx="8965095" cy="3802083"/>
        </p:xfrm>
        <a:graphic>
          <a:graphicData uri="http://schemas.openxmlformats.org/drawingml/2006/table">
            <a:tbl>
              <a:tblPr>
                <a:tableStyleId>{0505E3EF-67EA-436B-97B2-0124C06EBD24}</a:tableStyleId>
              </a:tblPr>
              <a:tblGrid>
                <a:gridCol w="2783309">
                  <a:extLst>
                    <a:ext uri="{9D8B030D-6E8A-4147-A177-3AD203B41FA5}">
                      <a16:colId xmlns:a16="http://schemas.microsoft.com/office/drawing/2014/main" val="2544007956"/>
                    </a:ext>
                  </a:extLst>
                </a:gridCol>
                <a:gridCol w="6181786">
                  <a:extLst>
                    <a:ext uri="{9D8B030D-6E8A-4147-A177-3AD203B41FA5}">
                      <a16:colId xmlns:a16="http://schemas.microsoft.com/office/drawing/2014/main" val="479085901"/>
                    </a:ext>
                  </a:extLst>
                </a:gridCol>
              </a:tblGrid>
              <a:tr h="489377">
                <a:tc>
                  <a:txBody>
                    <a:bodyPr/>
                    <a:lstStyle/>
                    <a:p>
                      <a:pPr algn="ctr"/>
                      <a:r>
                        <a:rPr lang="en-GB" sz="2000" b="1" dirty="0">
                          <a:latin typeface="Alexandria"/>
                        </a:rPr>
                        <a:t>Component</a:t>
                      </a:r>
                    </a:p>
                  </a:txBody>
                  <a:tcPr anchor="ctr"/>
                </a:tc>
                <a:tc>
                  <a:txBody>
                    <a:bodyPr/>
                    <a:lstStyle/>
                    <a:p>
                      <a:pPr algn="ctr"/>
                      <a:r>
                        <a:rPr lang="en-GB" sz="2000" b="1" dirty="0">
                          <a:latin typeface="Alexandria"/>
                        </a:rPr>
                        <a:t>Description</a:t>
                      </a:r>
                    </a:p>
                  </a:txBody>
                  <a:tcPr anchor="ctr"/>
                </a:tc>
                <a:extLst>
                  <a:ext uri="{0D108BD9-81ED-4DB2-BD59-A6C34878D82A}">
                    <a16:rowId xmlns:a16="http://schemas.microsoft.com/office/drawing/2014/main" val="138647503"/>
                  </a:ext>
                </a:extLst>
              </a:tr>
              <a:tr h="489377">
                <a:tc>
                  <a:txBody>
                    <a:bodyPr/>
                    <a:lstStyle/>
                    <a:p>
                      <a:pPr algn="ctr"/>
                      <a:r>
                        <a:rPr lang="en-GB" sz="2000" b="1" dirty="0">
                          <a:latin typeface="Alexandria"/>
                        </a:rPr>
                        <a:t>Mechanism</a:t>
                      </a:r>
                    </a:p>
                  </a:txBody>
                  <a:tcPr anchor="ctr"/>
                </a:tc>
                <a:tc>
                  <a:txBody>
                    <a:bodyPr/>
                    <a:lstStyle/>
                    <a:p>
                      <a:pPr algn="ctr"/>
                      <a:r>
                        <a:rPr lang="en-GB" sz="2000" dirty="0">
                          <a:latin typeface="Alexandria"/>
                        </a:rPr>
                        <a:t>AVM + valuer review</a:t>
                      </a:r>
                    </a:p>
                  </a:txBody>
                  <a:tcPr anchor="ctr">
                    <a:solidFill>
                      <a:schemeClr val="bg1"/>
                    </a:solidFill>
                  </a:tcPr>
                </a:tc>
                <a:extLst>
                  <a:ext uri="{0D108BD9-81ED-4DB2-BD59-A6C34878D82A}">
                    <a16:rowId xmlns:a16="http://schemas.microsoft.com/office/drawing/2014/main" val="2773396097"/>
                  </a:ext>
                </a:extLst>
              </a:tr>
              <a:tr h="865821">
                <a:tc>
                  <a:txBody>
                    <a:bodyPr/>
                    <a:lstStyle/>
                    <a:p>
                      <a:pPr algn="ctr"/>
                      <a:r>
                        <a:rPr lang="en-GB" sz="2000" b="1" dirty="0">
                          <a:latin typeface="Alexandria"/>
                        </a:rPr>
                        <a:t>Inputs</a:t>
                      </a:r>
                    </a:p>
                  </a:txBody>
                  <a:tcPr anchor="ctr"/>
                </a:tc>
                <a:tc>
                  <a:txBody>
                    <a:bodyPr/>
                    <a:lstStyle/>
                    <a:p>
                      <a:pPr algn="ctr"/>
                      <a:r>
                        <a:rPr lang="en-GB" sz="2000" dirty="0">
                          <a:latin typeface="Alexandria"/>
                        </a:rPr>
                        <a:t>Big data + expert input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Alexandria"/>
                        </a:rPr>
                        <a:t>(Transactions + expert insight)</a:t>
                      </a:r>
                    </a:p>
                  </a:txBody>
                  <a:tcPr anchor="ctr">
                    <a:solidFill>
                      <a:schemeClr val="bg1"/>
                    </a:solidFill>
                  </a:tcPr>
                </a:tc>
                <a:extLst>
                  <a:ext uri="{0D108BD9-81ED-4DB2-BD59-A6C34878D82A}">
                    <a16:rowId xmlns:a16="http://schemas.microsoft.com/office/drawing/2014/main" val="2229325431"/>
                  </a:ext>
                </a:extLst>
              </a:tr>
              <a:tr h="489377">
                <a:tc>
                  <a:txBody>
                    <a:bodyPr/>
                    <a:lstStyle/>
                    <a:p>
                      <a:pPr algn="ctr"/>
                      <a:r>
                        <a:rPr lang="en-GB" sz="2000" b="1" dirty="0">
                          <a:latin typeface="Alexandria"/>
                        </a:rPr>
                        <a:t>Processing</a:t>
                      </a:r>
                    </a:p>
                  </a:txBody>
                  <a:tcPr anchor="ctr"/>
                </a:tc>
                <a:tc>
                  <a:txBody>
                    <a:bodyPr/>
                    <a:lstStyle/>
                    <a:p>
                      <a:pPr algn="ctr"/>
                      <a:r>
                        <a:rPr lang="en-GB" sz="2000" dirty="0">
                          <a:latin typeface="Alexandria"/>
                        </a:rPr>
                        <a:t>Automated Analysis+ expert adjustment</a:t>
                      </a:r>
                    </a:p>
                  </a:txBody>
                  <a:tcPr anchor="ctr">
                    <a:solidFill>
                      <a:schemeClr val="bg1"/>
                    </a:solidFill>
                  </a:tcPr>
                </a:tc>
                <a:extLst>
                  <a:ext uri="{0D108BD9-81ED-4DB2-BD59-A6C34878D82A}">
                    <a16:rowId xmlns:a16="http://schemas.microsoft.com/office/drawing/2014/main" val="1594338810"/>
                  </a:ext>
                </a:extLst>
              </a:tr>
              <a:tr h="489377">
                <a:tc>
                  <a:txBody>
                    <a:bodyPr/>
                    <a:lstStyle/>
                    <a:p>
                      <a:pPr algn="ctr"/>
                      <a:r>
                        <a:rPr lang="en-GB" sz="2000" b="1" dirty="0">
                          <a:latin typeface="Alexandria"/>
                        </a:rPr>
                        <a:t>Outputs</a:t>
                      </a:r>
                    </a:p>
                  </a:txBody>
                  <a:tcPr anchor="ctr"/>
                </a:tc>
                <a:tc>
                  <a:txBody>
                    <a:bodyPr/>
                    <a:lstStyle/>
                    <a:p>
                      <a:pPr algn="ctr"/>
                      <a:r>
                        <a:rPr lang="en-GB" sz="2000" dirty="0">
                          <a:latin typeface="Alexandria"/>
                        </a:rPr>
                        <a:t>Supported value (AVM adjusted by valuer)</a:t>
                      </a:r>
                    </a:p>
                  </a:txBody>
                  <a:tcPr anchor="ctr">
                    <a:solidFill>
                      <a:schemeClr val="bg1"/>
                    </a:solidFill>
                  </a:tcPr>
                </a:tc>
                <a:extLst>
                  <a:ext uri="{0D108BD9-81ED-4DB2-BD59-A6C34878D82A}">
                    <a16:rowId xmlns:a16="http://schemas.microsoft.com/office/drawing/2014/main" val="3876423941"/>
                  </a:ext>
                </a:extLst>
              </a:tr>
              <a:tr h="489377">
                <a:tc>
                  <a:txBody>
                    <a:bodyPr/>
                    <a:lstStyle/>
                    <a:p>
                      <a:pPr algn="ctr"/>
                      <a:r>
                        <a:rPr lang="en-GB" sz="2000" b="1" dirty="0">
                          <a:latin typeface="Alexandria"/>
                        </a:rPr>
                        <a:t>Advantages</a:t>
                      </a:r>
                    </a:p>
                  </a:txBody>
                  <a:tcPr anchor="ctr"/>
                </a:tc>
                <a:tc>
                  <a:txBody>
                    <a:bodyPr/>
                    <a:lstStyle/>
                    <a:p>
                      <a:pPr algn="ctr"/>
                      <a:r>
                        <a:rPr lang="en-GB" sz="2000" dirty="0">
                          <a:latin typeface="Alexandria"/>
                        </a:rPr>
                        <a:t>Accuracy + speed + reliability</a:t>
                      </a:r>
                    </a:p>
                  </a:txBody>
                  <a:tcPr anchor="ctr">
                    <a:solidFill>
                      <a:schemeClr val="bg1"/>
                    </a:solidFill>
                  </a:tcPr>
                </a:tc>
                <a:extLst>
                  <a:ext uri="{0D108BD9-81ED-4DB2-BD59-A6C34878D82A}">
                    <a16:rowId xmlns:a16="http://schemas.microsoft.com/office/drawing/2014/main" val="689098234"/>
                  </a:ext>
                </a:extLst>
              </a:tr>
              <a:tr h="489377">
                <a:tc>
                  <a:txBody>
                    <a:bodyPr/>
                    <a:lstStyle/>
                    <a:p>
                      <a:pPr algn="ctr"/>
                      <a:r>
                        <a:rPr lang="en-GB" sz="2000" b="1" dirty="0">
                          <a:latin typeface="Alexandria"/>
                        </a:rPr>
                        <a:t>Limitations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Alexandria"/>
                        </a:rPr>
                        <a:t>Requires expertise + cost +Not fully automated</a:t>
                      </a:r>
                    </a:p>
                  </a:txBody>
                  <a:tcPr anchor="ctr">
                    <a:solidFill>
                      <a:schemeClr val="bg1"/>
                    </a:solidFill>
                  </a:tcPr>
                </a:tc>
                <a:extLst>
                  <a:ext uri="{0D108BD9-81ED-4DB2-BD59-A6C34878D82A}">
                    <a16:rowId xmlns:a16="http://schemas.microsoft.com/office/drawing/2014/main" val="1089305567"/>
                  </a:ext>
                </a:extLst>
              </a:tr>
            </a:tbl>
          </a:graphicData>
        </a:graphic>
      </p:graphicFrame>
    </p:spTree>
    <p:extLst>
      <p:ext uri="{BB962C8B-B14F-4D97-AF65-F5344CB8AC3E}">
        <p14:creationId xmlns:p14="http://schemas.microsoft.com/office/powerpoint/2010/main" val="1089686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5344478" y="524820"/>
            <a:ext cx="280006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Valuation Models</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2200" b="1" i="0" u="none" strike="noStrike" kern="1200" cap="none" spc="0" normalizeH="0" baseline="0" noProof="0" dirty="0">
                <a:ln>
                  <a:noFill/>
                </a:ln>
                <a:solidFill>
                  <a:srgbClr val="4472C4"/>
                </a:solidFill>
                <a:effectLst/>
                <a:uLnTx/>
                <a:uFillTx/>
                <a:latin typeface="Alexandria"/>
                <a:ea typeface="+mn-ea"/>
                <a:cs typeface="+mn-cs"/>
              </a:rPr>
              <a:t>Types of Valuation Models</a:t>
            </a:r>
            <a:endParaRPr kumimoji="0" lang="en-US" sz="2200" b="1" i="0" u="none" strike="noStrike" kern="1200" cap="none" spc="0" normalizeH="0" baseline="0" noProof="0" dirty="0">
              <a:ln>
                <a:noFill/>
              </a:ln>
              <a:solidFill>
                <a:srgbClr val="4472C4"/>
              </a:solidFill>
              <a:effectLst/>
              <a:uLnTx/>
              <a:uFillTx/>
              <a:latin typeface="Alexandria"/>
              <a:ea typeface="+mn-ea"/>
              <a:cs typeface="+mn-cs"/>
            </a:endParaRPr>
          </a:p>
        </p:txBody>
      </p:sp>
      <p:grpSp>
        <p:nvGrpSpPr>
          <p:cNvPr id="8" name="Group 7">
            <a:extLst>
              <a:ext uri="{FF2B5EF4-FFF2-40B4-BE49-F238E27FC236}">
                <a16:creationId xmlns:a16="http://schemas.microsoft.com/office/drawing/2014/main" id="{DDEFE047-ED9D-4A69-0A74-5F3F086477F3}"/>
              </a:ext>
            </a:extLst>
          </p:cNvPr>
          <p:cNvGrpSpPr/>
          <p:nvPr/>
        </p:nvGrpSpPr>
        <p:grpSpPr>
          <a:xfrm>
            <a:off x="4922288" y="1559947"/>
            <a:ext cx="2854501" cy="564099"/>
            <a:chOff x="8541577" y="2223781"/>
            <a:chExt cx="1556064" cy="936260"/>
          </a:xfrm>
        </p:grpSpPr>
        <p:sp>
          <p:nvSpPr>
            <p:cNvPr id="9" name="Rectangle 8">
              <a:extLst>
                <a:ext uri="{FF2B5EF4-FFF2-40B4-BE49-F238E27FC236}">
                  <a16:creationId xmlns:a16="http://schemas.microsoft.com/office/drawing/2014/main" id="{FFCEA966-F6CA-B88E-7171-F837190F6868}"/>
                </a:ext>
              </a:extLst>
            </p:cNvPr>
            <p:cNvSpPr/>
            <p:nvPr/>
          </p:nvSpPr>
          <p:spPr>
            <a:xfrm>
              <a:off x="8541577" y="2223781"/>
              <a:ext cx="1556064" cy="936260"/>
            </a:xfrm>
            <a:prstGeom prst="rect">
              <a:avLst/>
            </a:prstGeom>
            <a:solidFill>
              <a:srgbClr val="00B0F0"/>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0" name="TextBox 9">
              <a:extLst>
                <a:ext uri="{FF2B5EF4-FFF2-40B4-BE49-F238E27FC236}">
                  <a16:creationId xmlns:a16="http://schemas.microsoft.com/office/drawing/2014/main" id="{E6934754-8EB0-E421-69B2-F3F79F61855E}"/>
                </a:ext>
              </a:extLst>
            </p:cNvPr>
            <p:cNvSpPr txBox="1"/>
            <p:nvPr/>
          </p:nvSpPr>
          <p:spPr>
            <a:xfrm>
              <a:off x="8541577" y="2223781"/>
              <a:ext cx="1556064" cy="93626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prstClr val="black"/>
                  </a:solidFill>
                  <a:latin typeface="Alexandria"/>
                  <a:ea typeface="+mn-ea"/>
                  <a:cs typeface="+mn-cs"/>
                </a:rPr>
                <a:t>Specialized </a:t>
              </a:r>
              <a:r>
                <a:rPr lang="en-GB" sz="2000" b="1" kern="1200" dirty="0">
                  <a:solidFill>
                    <a:schemeClr val="tx1"/>
                  </a:solidFill>
                  <a:latin typeface="Alexandria"/>
                </a:rPr>
                <a:t>Models</a:t>
              </a:r>
              <a:endParaRPr lang="en-GB" sz="2000" kern="1200" dirty="0">
                <a:latin typeface="Alexandria"/>
              </a:endParaRPr>
            </a:p>
          </p:txBody>
        </p:sp>
      </p:grpSp>
      <p:graphicFrame>
        <p:nvGraphicFramePr>
          <p:cNvPr id="13" name="Table 12">
            <a:extLst>
              <a:ext uri="{FF2B5EF4-FFF2-40B4-BE49-F238E27FC236}">
                <a16:creationId xmlns:a16="http://schemas.microsoft.com/office/drawing/2014/main" id="{528CB7E2-460F-1302-90DA-9FE1E216A70F}"/>
              </a:ext>
            </a:extLst>
          </p:cNvPr>
          <p:cNvGraphicFramePr>
            <a:graphicFrameLocks noGrp="1"/>
          </p:cNvGraphicFramePr>
          <p:nvPr>
            <p:extLst>
              <p:ext uri="{D42A27DB-BD31-4B8C-83A1-F6EECF244321}">
                <p14:modId xmlns:p14="http://schemas.microsoft.com/office/powerpoint/2010/main" val="2004566553"/>
              </p:ext>
            </p:extLst>
          </p:nvPr>
        </p:nvGraphicFramePr>
        <p:xfrm>
          <a:off x="1076738" y="2453275"/>
          <a:ext cx="10353261" cy="3719425"/>
        </p:xfrm>
        <a:graphic>
          <a:graphicData uri="http://schemas.openxmlformats.org/drawingml/2006/table">
            <a:tbl>
              <a:tblPr>
                <a:tableStyleId>{69CF1AB2-1976-4502-BF36-3FF5EA218861}</a:tableStyleId>
              </a:tblPr>
              <a:tblGrid>
                <a:gridCol w="3451087">
                  <a:extLst>
                    <a:ext uri="{9D8B030D-6E8A-4147-A177-3AD203B41FA5}">
                      <a16:colId xmlns:a16="http://schemas.microsoft.com/office/drawing/2014/main" val="3894876353"/>
                    </a:ext>
                  </a:extLst>
                </a:gridCol>
                <a:gridCol w="3451087">
                  <a:extLst>
                    <a:ext uri="{9D8B030D-6E8A-4147-A177-3AD203B41FA5}">
                      <a16:colId xmlns:a16="http://schemas.microsoft.com/office/drawing/2014/main" val="3307796947"/>
                    </a:ext>
                  </a:extLst>
                </a:gridCol>
                <a:gridCol w="3451087">
                  <a:extLst>
                    <a:ext uri="{9D8B030D-6E8A-4147-A177-3AD203B41FA5}">
                      <a16:colId xmlns:a16="http://schemas.microsoft.com/office/drawing/2014/main" val="3524130238"/>
                    </a:ext>
                  </a:extLst>
                </a:gridCol>
              </a:tblGrid>
              <a:tr h="743885">
                <a:tc>
                  <a:txBody>
                    <a:bodyPr/>
                    <a:lstStyle/>
                    <a:p>
                      <a:pPr algn="ctr"/>
                      <a:r>
                        <a:rPr lang="en-GB" sz="2000" b="1" dirty="0">
                          <a:latin typeface="Alexandria"/>
                        </a:rPr>
                        <a:t>Model</a:t>
                      </a:r>
                    </a:p>
                  </a:txBody>
                  <a:tcPr anchor="ctr"/>
                </a:tc>
                <a:tc>
                  <a:txBody>
                    <a:bodyPr/>
                    <a:lstStyle/>
                    <a:p>
                      <a:pPr algn="ctr"/>
                      <a:r>
                        <a:rPr lang="en-GB" sz="2000" b="1" dirty="0">
                          <a:latin typeface="Alexandria"/>
                        </a:rPr>
                        <a:t>Application</a:t>
                      </a:r>
                    </a:p>
                  </a:txBody>
                  <a:tcPr anchor="ctr"/>
                </a:tc>
                <a:tc>
                  <a:txBody>
                    <a:bodyPr/>
                    <a:lstStyle/>
                    <a:p>
                      <a:pPr algn="ctr"/>
                      <a:r>
                        <a:rPr lang="en-GB" sz="2000" b="1" dirty="0">
                          <a:latin typeface="Alexandria"/>
                        </a:rPr>
                        <a:t>Key Inputs</a:t>
                      </a:r>
                    </a:p>
                  </a:txBody>
                  <a:tcPr anchor="ctr"/>
                </a:tc>
                <a:extLst>
                  <a:ext uri="{0D108BD9-81ED-4DB2-BD59-A6C34878D82A}">
                    <a16:rowId xmlns:a16="http://schemas.microsoft.com/office/drawing/2014/main" val="926463254"/>
                  </a:ext>
                </a:extLst>
              </a:tr>
              <a:tr h="743885">
                <a:tc>
                  <a:txBody>
                    <a:bodyPr/>
                    <a:lstStyle/>
                    <a:p>
                      <a:pPr algn="ctr"/>
                      <a:r>
                        <a:rPr lang="en-GB" sz="2000" b="1">
                          <a:latin typeface="Alexandria"/>
                        </a:rPr>
                        <a:t>Hotel Model</a:t>
                      </a:r>
                    </a:p>
                  </a:txBody>
                  <a:tcPr anchor="ctr"/>
                </a:tc>
                <a:tc>
                  <a:txBody>
                    <a:bodyPr/>
                    <a:lstStyle/>
                    <a:p>
                      <a:pPr algn="ctr"/>
                      <a:r>
                        <a:rPr lang="en-GB" sz="2000" dirty="0">
                          <a:latin typeface="Alexandria"/>
                        </a:rPr>
                        <a:t>Hotel valuation</a:t>
                      </a:r>
                    </a:p>
                  </a:txBody>
                  <a:tcPr anchor="ctr">
                    <a:solidFill>
                      <a:schemeClr val="bg1"/>
                    </a:solidFill>
                  </a:tcPr>
                </a:tc>
                <a:tc>
                  <a:txBody>
                    <a:bodyPr/>
                    <a:lstStyle/>
                    <a:p>
                      <a:pPr algn="ctr"/>
                      <a:r>
                        <a:rPr lang="en-GB" sz="2000">
                          <a:latin typeface="Alexandria"/>
                        </a:rPr>
                        <a:t>RevPAR, occupancy, ADR</a:t>
                      </a:r>
                    </a:p>
                  </a:txBody>
                  <a:tcPr anchor="ctr">
                    <a:solidFill>
                      <a:schemeClr val="bg1"/>
                    </a:solidFill>
                  </a:tcPr>
                </a:tc>
                <a:extLst>
                  <a:ext uri="{0D108BD9-81ED-4DB2-BD59-A6C34878D82A}">
                    <a16:rowId xmlns:a16="http://schemas.microsoft.com/office/drawing/2014/main" val="1581268316"/>
                  </a:ext>
                </a:extLst>
              </a:tr>
              <a:tr h="743885">
                <a:tc>
                  <a:txBody>
                    <a:bodyPr/>
                    <a:lstStyle/>
                    <a:p>
                      <a:pPr algn="ctr"/>
                      <a:r>
                        <a:rPr lang="en-GB" sz="2000" b="1" dirty="0">
                          <a:latin typeface="Alexandria"/>
                        </a:rPr>
                        <a:t>Retail Model</a:t>
                      </a:r>
                    </a:p>
                  </a:txBody>
                  <a:tcPr anchor="ctr"/>
                </a:tc>
                <a:tc>
                  <a:txBody>
                    <a:bodyPr/>
                    <a:lstStyle/>
                    <a:p>
                      <a:pPr algn="ctr"/>
                      <a:r>
                        <a:rPr lang="en-GB" sz="2000" dirty="0">
                          <a:latin typeface="Alexandria"/>
                        </a:rPr>
                        <a:t>Shopping </a:t>
                      </a:r>
                      <a:r>
                        <a:rPr lang="en-GB" sz="2000" dirty="0" err="1">
                          <a:latin typeface="Alexandria"/>
                        </a:rPr>
                        <a:t>centers</a:t>
                      </a:r>
                      <a:endParaRPr lang="en-GB" sz="2000" dirty="0">
                        <a:latin typeface="Alexandria"/>
                      </a:endParaRPr>
                    </a:p>
                  </a:txBody>
                  <a:tcPr anchor="ctr">
                    <a:solidFill>
                      <a:schemeClr val="bg1"/>
                    </a:solidFill>
                  </a:tcPr>
                </a:tc>
                <a:tc>
                  <a:txBody>
                    <a:bodyPr/>
                    <a:lstStyle/>
                    <a:p>
                      <a:pPr algn="ctr"/>
                      <a:r>
                        <a:rPr lang="en-GB" sz="2000" dirty="0">
                          <a:latin typeface="Alexandria"/>
                        </a:rPr>
                        <a:t>Sales/m², footfall</a:t>
                      </a:r>
                    </a:p>
                  </a:txBody>
                  <a:tcPr anchor="ctr">
                    <a:solidFill>
                      <a:schemeClr val="bg1"/>
                    </a:solidFill>
                  </a:tcPr>
                </a:tc>
                <a:extLst>
                  <a:ext uri="{0D108BD9-81ED-4DB2-BD59-A6C34878D82A}">
                    <a16:rowId xmlns:a16="http://schemas.microsoft.com/office/drawing/2014/main" val="1203781648"/>
                  </a:ext>
                </a:extLst>
              </a:tr>
              <a:tr h="743885">
                <a:tc>
                  <a:txBody>
                    <a:bodyPr/>
                    <a:lstStyle/>
                    <a:p>
                      <a:pPr algn="ctr"/>
                      <a:r>
                        <a:rPr lang="en-GB" sz="2000" b="1" dirty="0">
                          <a:latin typeface="Alexandria"/>
                        </a:rPr>
                        <a:t>Agricultural Model</a:t>
                      </a:r>
                    </a:p>
                  </a:txBody>
                  <a:tcPr anchor="ctr"/>
                </a:tc>
                <a:tc>
                  <a:txBody>
                    <a:bodyPr/>
                    <a:lstStyle/>
                    <a:p>
                      <a:pPr algn="ctr"/>
                      <a:r>
                        <a:rPr lang="en-GB" sz="2000">
                          <a:latin typeface="Alexandria"/>
                        </a:rPr>
                        <a:t>Farmland</a:t>
                      </a:r>
                    </a:p>
                  </a:txBody>
                  <a:tcPr anchor="ctr">
                    <a:solidFill>
                      <a:schemeClr val="bg1"/>
                    </a:solidFill>
                  </a:tcPr>
                </a:tc>
                <a:tc>
                  <a:txBody>
                    <a:bodyPr/>
                    <a:lstStyle/>
                    <a:p>
                      <a:pPr algn="ctr"/>
                      <a:r>
                        <a:rPr lang="en-GB" sz="2000" dirty="0">
                          <a:latin typeface="Alexandria"/>
                        </a:rPr>
                        <a:t>Crop yield, market prices</a:t>
                      </a:r>
                    </a:p>
                  </a:txBody>
                  <a:tcPr anchor="ctr">
                    <a:solidFill>
                      <a:schemeClr val="bg1"/>
                    </a:solidFill>
                  </a:tcPr>
                </a:tc>
                <a:extLst>
                  <a:ext uri="{0D108BD9-81ED-4DB2-BD59-A6C34878D82A}">
                    <a16:rowId xmlns:a16="http://schemas.microsoft.com/office/drawing/2014/main" val="795925272"/>
                  </a:ext>
                </a:extLst>
              </a:tr>
              <a:tr h="743885">
                <a:tc>
                  <a:txBody>
                    <a:bodyPr/>
                    <a:lstStyle/>
                    <a:p>
                      <a:pPr algn="ctr"/>
                      <a:r>
                        <a:rPr lang="en-GB" sz="2000" b="1" dirty="0">
                          <a:latin typeface="Alexandria"/>
                        </a:rPr>
                        <a:t>Development Model</a:t>
                      </a:r>
                    </a:p>
                  </a:txBody>
                  <a:tcPr anchor="ctr"/>
                </a:tc>
                <a:tc>
                  <a:txBody>
                    <a:bodyPr/>
                    <a:lstStyle/>
                    <a:p>
                      <a:pPr algn="ctr"/>
                      <a:r>
                        <a:rPr lang="en-GB" sz="2000">
                          <a:latin typeface="Alexandria"/>
                        </a:rPr>
                        <a:t>Large projects</a:t>
                      </a:r>
                    </a:p>
                  </a:txBody>
                  <a:tcPr anchor="ctr">
                    <a:solidFill>
                      <a:schemeClr val="bg1"/>
                    </a:solidFill>
                  </a:tcPr>
                </a:tc>
                <a:tc>
                  <a:txBody>
                    <a:bodyPr/>
                    <a:lstStyle/>
                    <a:p>
                      <a:pPr algn="ctr"/>
                      <a:r>
                        <a:rPr lang="en-GB" sz="2000" dirty="0">
                          <a:latin typeface="Alexandria"/>
                        </a:rPr>
                        <a:t>GDV, development cash flow</a:t>
                      </a:r>
                    </a:p>
                  </a:txBody>
                  <a:tcPr anchor="ctr">
                    <a:solidFill>
                      <a:schemeClr val="bg1"/>
                    </a:solidFill>
                  </a:tcPr>
                </a:tc>
                <a:extLst>
                  <a:ext uri="{0D108BD9-81ED-4DB2-BD59-A6C34878D82A}">
                    <a16:rowId xmlns:a16="http://schemas.microsoft.com/office/drawing/2014/main" val="424020852"/>
                  </a:ext>
                </a:extLst>
              </a:tr>
            </a:tbl>
          </a:graphicData>
        </a:graphic>
      </p:graphicFrame>
    </p:spTree>
    <p:extLst>
      <p:ext uri="{BB962C8B-B14F-4D97-AF65-F5344CB8AC3E}">
        <p14:creationId xmlns:p14="http://schemas.microsoft.com/office/powerpoint/2010/main" val="1351185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5344478" y="524820"/>
            <a:ext cx="280006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Valuation Models</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2200" b="1" i="0" u="none" strike="noStrike" kern="1200" cap="none" spc="0" normalizeH="0" baseline="0" noProof="0" dirty="0">
                <a:ln>
                  <a:noFill/>
                </a:ln>
                <a:solidFill>
                  <a:srgbClr val="4472C4"/>
                </a:solidFill>
                <a:effectLst/>
                <a:uLnTx/>
                <a:uFillTx/>
                <a:latin typeface="Alexandria"/>
                <a:ea typeface="+mn-ea"/>
                <a:cs typeface="+mn-cs"/>
              </a:rPr>
              <a:t>Types of Valuation Models</a:t>
            </a:r>
            <a:endParaRPr kumimoji="0" lang="en-US" sz="2200" b="1" i="0" u="none" strike="noStrike" kern="1200" cap="none" spc="0" normalizeH="0" baseline="0" noProof="0" dirty="0">
              <a:ln>
                <a:noFill/>
              </a:ln>
              <a:solidFill>
                <a:srgbClr val="4472C4"/>
              </a:solidFill>
              <a:effectLst/>
              <a:uLnTx/>
              <a:uFillTx/>
              <a:latin typeface="Alexandria"/>
              <a:ea typeface="+mn-ea"/>
              <a:cs typeface="+mn-cs"/>
            </a:endParaRPr>
          </a:p>
        </p:txBody>
      </p:sp>
      <p:grpSp>
        <p:nvGrpSpPr>
          <p:cNvPr id="3" name="Group 2">
            <a:extLst>
              <a:ext uri="{FF2B5EF4-FFF2-40B4-BE49-F238E27FC236}">
                <a16:creationId xmlns:a16="http://schemas.microsoft.com/office/drawing/2014/main" id="{A51A5D5D-7ACC-67F7-8B0A-208D9E965DDD}"/>
              </a:ext>
            </a:extLst>
          </p:cNvPr>
          <p:cNvGrpSpPr/>
          <p:nvPr/>
        </p:nvGrpSpPr>
        <p:grpSpPr>
          <a:xfrm>
            <a:off x="4668749" y="1199133"/>
            <a:ext cx="2854501" cy="582482"/>
            <a:chOff x="10451755" y="2178669"/>
            <a:chExt cx="1556064" cy="918873"/>
          </a:xfrm>
        </p:grpSpPr>
        <p:sp>
          <p:nvSpPr>
            <p:cNvPr id="7" name="Rectangle 6">
              <a:extLst>
                <a:ext uri="{FF2B5EF4-FFF2-40B4-BE49-F238E27FC236}">
                  <a16:creationId xmlns:a16="http://schemas.microsoft.com/office/drawing/2014/main" id="{BCC595A8-FDEA-1C86-4DE1-2A309321D016}"/>
                </a:ext>
              </a:extLst>
            </p:cNvPr>
            <p:cNvSpPr/>
            <p:nvPr/>
          </p:nvSpPr>
          <p:spPr>
            <a:xfrm>
              <a:off x="10451755" y="2207668"/>
              <a:ext cx="1556064" cy="889874"/>
            </a:xfrm>
            <a:prstGeom prst="rect">
              <a:avLst/>
            </a:prstGeom>
          </p:spPr>
          <p:style>
            <a:lnRef idx="2">
              <a:schemeClr val="lt1">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sp>
        <p:sp>
          <p:nvSpPr>
            <p:cNvPr id="11" name="TextBox 10">
              <a:extLst>
                <a:ext uri="{FF2B5EF4-FFF2-40B4-BE49-F238E27FC236}">
                  <a16:creationId xmlns:a16="http://schemas.microsoft.com/office/drawing/2014/main" id="{836A2CD2-A1F3-6874-3F95-B8CAE5A94220}"/>
                </a:ext>
              </a:extLst>
            </p:cNvPr>
            <p:cNvSpPr txBox="1"/>
            <p:nvPr/>
          </p:nvSpPr>
          <p:spPr>
            <a:xfrm>
              <a:off x="10451755" y="2178669"/>
              <a:ext cx="1556064" cy="88987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schemeClr val="tx1"/>
                  </a:solidFill>
                  <a:latin typeface="Alexandria"/>
                </a:rPr>
                <a:t>Simulation Models</a:t>
              </a:r>
              <a:endParaRPr lang="en-GB" sz="2000" kern="1200" dirty="0">
                <a:solidFill>
                  <a:schemeClr val="tx1"/>
                </a:solidFill>
                <a:latin typeface="Alexandria"/>
              </a:endParaRPr>
            </a:p>
          </p:txBody>
        </p:sp>
      </p:grpSp>
      <p:sp>
        <p:nvSpPr>
          <p:cNvPr id="12" name="Rectangle: Rounded Corners 11">
            <a:extLst>
              <a:ext uri="{FF2B5EF4-FFF2-40B4-BE49-F238E27FC236}">
                <a16:creationId xmlns:a16="http://schemas.microsoft.com/office/drawing/2014/main" id="{F0E56EDC-1AE2-4CA1-18D3-B00E400BBD75}"/>
              </a:ext>
            </a:extLst>
          </p:cNvPr>
          <p:cNvSpPr/>
          <p:nvPr/>
        </p:nvSpPr>
        <p:spPr>
          <a:xfrm>
            <a:off x="359230" y="1780858"/>
            <a:ext cx="11398375" cy="749660"/>
          </a:xfrm>
          <a:prstGeom prst="round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GB" sz="2000" b="1" dirty="0">
                <a:solidFill>
                  <a:schemeClr val="accent6">
                    <a:lumMod val="75000"/>
                  </a:schemeClr>
                </a:solidFill>
                <a:latin typeface="Alexandria"/>
              </a:rPr>
              <a:t>Simulation models </a:t>
            </a:r>
            <a:r>
              <a:rPr lang="en-GB" sz="2000" dirty="0">
                <a:solidFill>
                  <a:schemeClr val="tx1"/>
                </a:solidFill>
                <a:latin typeface="Alexandria"/>
              </a:rPr>
              <a:t>rely on </a:t>
            </a:r>
            <a:r>
              <a:rPr lang="en-GB" sz="2000" b="1" dirty="0">
                <a:solidFill>
                  <a:srgbClr val="00B050"/>
                </a:solidFill>
                <a:latin typeface="Alexandria"/>
              </a:rPr>
              <a:t>scenario analysis </a:t>
            </a:r>
            <a:r>
              <a:rPr lang="en-GB" sz="2000" dirty="0">
                <a:solidFill>
                  <a:schemeClr val="tx1"/>
                </a:solidFill>
                <a:latin typeface="Alexandria"/>
              </a:rPr>
              <a:t>and are used to </a:t>
            </a:r>
            <a:r>
              <a:rPr lang="en-GB" sz="2000" b="1" dirty="0">
                <a:solidFill>
                  <a:schemeClr val="tx1"/>
                </a:solidFill>
                <a:latin typeface="Alexandria"/>
              </a:rPr>
              <a:t>assess uncertainty and risk in valuation</a:t>
            </a:r>
            <a:r>
              <a:rPr lang="en-GB" sz="2000" dirty="0">
                <a:solidFill>
                  <a:schemeClr val="tx1"/>
                </a:solidFill>
                <a:latin typeface="Alexandria"/>
              </a:rPr>
              <a:t>, particularly for </a:t>
            </a:r>
            <a:r>
              <a:rPr lang="en-GB" sz="2000" b="1" dirty="0">
                <a:solidFill>
                  <a:schemeClr val="tx1"/>
                </a:solidFill>
                <a:latin typeface="Alexandria"/>
              </a:rPr>
              <a:t>investment analysis.</a:t>
            </a:r>
            <a:endParaRPr kumimoji="0" lang="en-US" sz="2000" b="1" i="0" u="none" strike="noStrike" kern="1200" cap="none" spc="0" normalizeH="0" baseline="0" noProof="0" dirty="0">
              <a:ln>
                <a:noFill/>
              </a:ln>
              <a:solidFill>
                <a:schemeClr val="tx1"/>
              </a:solidFill>
              <a:effectLst/>
              <a:uLnTx/>
              <a:uFillTx/>
              <a:latin typeface="Alexandria"/>
            </a:endParaRPr>
          </a:p>
        </p:txBody>
      </p:sp>
      <p:graphicFrame>
        <p:nvGraphicFramePr>
          <p:cNvPr id="14" name="Table 13">
            <a:extLst>
              <a:ext uri="{FF2B5EF4-FFF2-40B4-BE49-F238E27FC236}">
                <a16:creationId xmlns:a16="http://schemas.microsoft.com/office/drawing/2014/main" id="{B2E726B7-2F67-26BC-AD9A-70D74E5C1969}"/>
              </a:ext>
            </a:extLst>
          </p:cNvPr>
          <p:cNvGraphicFramePr>
            <a:graphicFrameLocks noGrp="1"/>
          </p:cNvGraphicFramePr>
          <p:nvPr>
            <p:extLst>
              <p:ext uri="{D42A27DB-BD31-4B8C-83A1-F6EECF244321}">
                <p14:modId xmlns:p14="http://schemas.microsoft.com/office/powerpoint/2010/main" val="764925706"/>
              </p:ext>
            </p:extLst>
          </p:nvPr>
        </p:nvGraphicFramePr>
        <p:xfrm>
          <a:off x="460706" y="2611050"/>
          <a:ext cx="11270588" cy="4207194"/>
        </p:xfrm>
        <a:graphic>
          <a:graphicData uri="http://schemas.openxmlformats.org/drawingml/2006/table">
            <a:tbl>
              <a:tblPr>
                <a:tableStyleId>{16D9F66E-5EB9-4882-86FB-DCBF35E3C3E4}</a:tableStyleId>
              </a:tblPr>
              <a:tblGrid>
                <a:gridCol w="2315818">
                  <a:extLst>
                    <a:ext uri="{9D8B030D-6E8A-4147-A177-3AD203B41FA5}">
                      <a16:colId xmlns:a16="http://schemas.microsoft.com/office/drawing/2014/main" val="1623726581"/>
                    </a:ext>
                  </a:extLst>
                </a:gridCol>
                <a:gridCol w="8954770">
                  <a:extLst>
                    <a:ext uri="{9D8B030D-6E8A-4147-A177-3AD203B41FA5}">
                      <a16:colId xmlns:a16="http://schemas.microsoft.com/office/drawing/2014/main" val="1021235690"/>
                    </a:ext>
                  </a:extLst>
                </a:gridCol>
              </a:tblGrid>
              <a:tr h="354712">
                <a:tc>
                  <a:txBody>
                    <a:bodyPr/>
                    <a:lstStyle/>
                    <a:p>
                      <a:pPr algn="ctr"/>
                      <a:r>
                        <a:rPr lang="en-GB" sz="2000" b="1" dirty="0">
                          <a:latin typeface="Alexandria"/>
                        </a:rPr>
                        <a:t>Component</a:t>
                      </a:r>
                    </a:p>
                  </a:txBody>
                  <a:tcPr anchor="ctr"/>
                </a:tc>
                <a:tc>
                  <a:txBody>
                    <a:bodyPr/>
                    <a:lstStyle/>
                    <a:p>
                      <a:pPr algn="ctr"/>
                      <a:r>
                        <a:rPr lang="en-GB" sz="2000" b="1" dirty="0">
                          <a:latin typeface="Alexandria"/>
                        </a:rPr>
                        <a:t>Description</a:t>
                      </a:r>
                    </a:p>
                  </a:txBody>
                  <a:tcPr anchor="ctr"/>
                </a:tc>
                <a:extLst>
                  <a:ext uri="{0D108BD9-81ED-4DB2-BD59-A6C34878D82A}">
                    <a16:rowId xmlns:a16="http://schemas.microsoft.com/office/drawing/2014/main" val="535796772"/>
                  </a:ext>
                </a:extLst>
              </a:tr>
              <a:tr h="354712">
                <a:tc>
                  <a:txBody>
                    <a:bodyPr/>
                    <a:lstStyle/>
                    <a:p>
                      <a:pPr algn="ctr"/>
                      <a:r>
                        <a:rPr lang="en-GB" sz="2000" b="1">
                          <a:latin typeface="Alexandria"/>
                        </a:rPr>
                        <a:t>Mechanism</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latin typeface="Alexandria"/>
                        </a:rPr>
                        <a:t>Scenario generation (Monte Carlo)</a:t>
                      </a:r>
                    </a:p>
                  </a:txBody>
                  <a:tcPr anchor="ctr">
                    <a:solidFill>
                      <a:schemeClr val="bg1"/>
                    </a:solidFill>
                  </a:tcPr>
                </a:tc>
                <a:extLst>
                  <a:ext uri="{0D108BD9-81ED-4DB2-BD59-A6C34878D82A}">
                    <a16:rowId xmlns:a16="http://schemas.microsoft.com/office/drawing/2014/main" val="4146130281"/>
                  </a:ext>
                </a:extLst>
              </a:tr>
              <a:tr h="441061">
                <a:tc>
                  <a:txBody>
                    <a:bodyPr/>
                    <a:lstStyle/>
                    <a:p>
                      <a:pPr algn="ctr"/>
                      <a:r>
                        <a:rPr lang="en-GB" sz="2000" b="1" dirty="0">
                          <a:latin typeface="Alexandria"/>
                        </a:rPr>
                        <a:t>Inputs</a:t>
                      </a:r>
                    </a:p>
                  </a:txBody>
                  <a:tcPr anchor="ctr"/>
                </a:tc>
                <a:tc>
                  <a:txBody>
                    <a:bodyPr/>
                    <a:lstStyle/>
                    <a:p>
                      <a:pPr algn="l"/>
                      <a:r>
                        <a:rPr lang="en-GB" sz="2000" dirty="0">
                          <a:latin typeface="Alexandria"/>
                        </a:rPr>
                        <a:t>Market data (Prices, occupancy, cash flows), assumptions</a:t>
                      </a:r>
                    </a:p>
                  </a:txBody>
                  <a:tcPr anchor="ctr">
                    <a:solidFill>
                      <a:schemeClr val="bg1"/>
                    </a:solidFill>
                  </a:tcPr>
                </a:tc>
                <a:extLst>
                  <a:ext uri="{0D108BD9-81ED-4DB2-BD59-A6C34878D82A}">
                    <a16:rowId xmlns:a16="http://schemas.microsoft.com/office/drawing/2014/main" val="927601952"/>
                  </a:ext>
                </a:extLst>
              </a:tr>
              <a:tr h="354712">
                <a:tc>
                  <a:txBody>
                    <a:bodyPr/>
                    <a:lstStyle/>
                    <a:p>
                      <a:pPr algn="ctr"/>
                      <a:r>
                        <a:rPr lang="en-GB" sz="2000" b="1" dirty="0">
                          <a:latin typeface="Alexandria"/>
                        </a:rPr>
                        <a:t>Processing</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latin typeface="Alexandria"/>
                        </a:rPr>
                        <a:t>Probability calculations (Thousands of simulations)</a:t>
                      </a:r>
                    </a:p>
                  </a:txBody>
                  <a:tcPr anchor="ctr">
                    <a:solidFill>
                      <a:schemeClr val="bg1"/>
                    </a:solidFill>
                  </a:tcPr>
                </a:tc>
                <a:extLst>
                  <a:ext uri="{0D108BD9-81ED-4DB2-BD59-A6C34878D82A}">
                    <a16:rowId xmlns:a16="http://schemas.microsoft.com/office/drawing/2014/main" val="3596129571"/>
                  </a:ext>
                </a:extLst>
              </a:tr>
              <a:tr h="354712">
                <a:tc>
                  <a:txBody>
                    <a:bodyPr/>
                    <a:lstStyle/>
                    <a:p>
                      <a:pPr algn="ctr"/>
                      <a:r>
                        <a:rPr lang="en-GB" sz="2000" b="1" dirty="0">
                          <a:latin typeface="Alexandria"/>
                        </a:rPr>
                        <a:t>Outputs</a:t>
                      </a:r>
                    </a:p>
                  </a:txBody>
                  <a:tcPr anchor="ctr"/>
                </a:tc>
                <a:tc>
                  <a:txBody>
                    <a:bodyPr/>
                    <a:lstStyle/>
                    <a:p>
                      <a:pPr algn="l"/>
                      <a:r>
                        <a:rPr lang="en-GB" sz="2000" dirty="0">
                          <a:latin typeface="Alexandria"/>
                        </a:rPr>
                        <a:t>Value range + probabilities</a:t>
                      </a:r>
                    </a:p>
                  </a:txBody>
                  <a:tcPr anchor="ctr">
                    <a:solidFill>
                      <a:schemeClr val="bg1"/>
                    </a:solidFill>
                  </a:tcPr>
                </a:tc>
                <a:extLst>
                  <a:ext uri="{0D108BD9-81ED-4DB2-BD59-A6C34878D82A}">
                    <a16:rowId xmlns:a16="http://schemas.microsoft.com/office/drawing/2014/main" val="1308238671"/>
                  </a:ext>
                </a:extLst>
              </a:tr>
              <a:tr h="1173278">
                <a:tc>
                  <a:txBody>
                    <a:bodyPr/>
                    <a:lstStyle/>
                    <a:p>
                      <a:pPr algn="ctr"/>
                      <a:r>
                        <a:rPr lang="en-GB" sz="2000" b="1" dirty="0">
                          <a:latin typeface="Alexandria"/>
                        </a:rPr>
                        <a:t>Advantages</a:t>
                      </a:r>
                    </a:p>
                  </a:txBody>
                  <a:tcPr anchor="ctr"/>
                </a:tc>
                <a:tc>
                  <a:txBody>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2000" dirty="0">
                          <a:latin typeface="Alexandria"/>
                        </a:rPr>
                        <a:t>Risk analysis in Uncertain markets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2000" dirty="0">
                          <a:latin typeface="Alexandria"/>
                        </a:rPr>
                        <a:t>Forecasting in Uncertain markets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2000" dirty="0">
                          <a:latin typeface="Alexandria"/>
                        </a:rPr>
                        <a:t>Strategic decisions in Uncertain markets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2000" dirty="0">
                          <a:latin typeface="Alexandria"/>
                        </a:rPr>
                        <a:t>Scenario flexibility in Uncertain markets</a:t>
                      </a:r>
                    </a:p>
                  </a:txBody>
                  <a:tcPr anchor="ctr">
                    <a:solidFill>
                      <a:schemeClr val="bg1"/>
                    </a:solidFill>
                  </a:tcPr>
                </a:tc>
                <a:extLst>
                  <a:ext uri="{0D108BD9-81ED-4DB2-BD59-A6C34878D82A}">
                    <a16:rowId xmlns:a16="http://schemas.microsoft.com/office/drawing/2014/main" val="3731666693"/>
                  </a:ext>
                </a:extLst>
              </a:tr>
              <a:tr h="870533">
                <a:tc>
                  <a:txBody>
                    <a:bodyPr/>
                    <a:lstStyle/>
                    <a:p>
                      <a:pPr algn="ctr"/>
                      <a:r>
                        <a:rPr lang="en-GB" sz="2000" b="1" dirty="0">
                          <a:latin typeface="Alexandria"/>
                        </a:rPr>
                        <a:t>Limitations</a:t>
                      </a:r>
                    </a:p>
                  </a:txBody>
                  <a:tcPr anchor="ctr"/>
                </a:tc>
                <a:tc>
                  <a:txBody>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2000" dirty="0">
                          <a:latin typeface="Alexandria"/>
                        </a:rPr>
                        <a:t>Assumption-dependent (Not exact values)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2000" dirty="0">
                          <a:latin typeface="Alexandria"/>
                        </a:rPr>
                        <a:t>Requires statistical expertise</a:t>
                      </a:r>
                    </a:p>
                  </a:txBody>
                  <a:tcPr anchor="ctr">
                    <a:solidFill>
                      <a:schemeClr val="bg1"/>
                    </a:solidFill>
                  </a:tcPr>
                </a:tc>
                <a:extLst>
                  <a:ext uri="{0D108BD9-81ED-4DB2-BD59-A6C34878D82A}">
                    <a16:rowId xmlns:a16="http://schemas.microsoft.com/office/drawing/2014/main" val="2832748163"/>
                  </a:ext>
                </a:extLst>
              </a:tr>
            </a:tbl>
          </a:graphicData>
        </a:graphic>
      </p:graphicFrame>
    </p:spTree>
    <p:extLst>
      <p:ext uri="{BB962C8B-B14F-4D97-AF65-F5344CB8AC3E}">
        <p14:creationId xmlns:p14="http://schemas.microsoft.com/office/powerpoint/2010/main" val="796553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5344478" y="524820"/>
            <a:ext cx="280006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Valuation Models</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2200" b="1" i="0" u="none" strike="noStrike" kern="1200" cap="none" spc="0" normalizeH="0" baseline="0" noProof="0" dirty="0">
                <a:ln>
                  <a:noFill/>
                </a:ln>
                <a:solidFill>
                  <a:srgbClr val="4472C4"/>
                </a:solidFill>
                <a:effectLst/>
                <a:uLnTx/>
                <a:uFillTx/>
                <a:latin typeface="Alexandria"/>
                <a:ea typeface="+mn-ea"/>
                <a:cs typeface="+mn-cs"/>
              </a:rPr>
              <a:t>Comparison of Model Types</a:t>
            </a:r>
            <a:endParaRPr kumimoji="0" lang="en-US" sz="2200" b="1" i="0" u="none" strike="noStrike" kern="1200" cap="none" spc="0" normalizeH="0" baseline="0" noProof="0" dirty="0">
              <a:ln>
                <a:noFill/>
              </a:ln>
              <a:solidFill>
                <a:srgbClr val="4472C4"/>
              </a:solidFill>
              <a:effectLst/>
              <a:uLnTx/>
              <a:uFillTx/>
              <a:latin typeface="Alexandria"/>
              <a:ea typeface="+mn-ea"/>
              <a:cs typeface="+mn-cs"/>
            </a:endParaRPr>
          </a:p>
        </p:txBody>
      </p:sp>
      <p:graphicFrame>
        <p:nvGraphicFramePr>
          <p:cNvPr id="8" name="Table 7">
            <a:extLst>
              <a:ext uri="{FF2B5EF4-FFF2-40B4-BE49-F238E27FC236}">
                <a16:creationId xmlns:a16="http://schemas.microsoft.com/office/drawing/2014/main" id="{40F9B263-395C-B067-C73C-B78EEABD5F28}"/>
              </a:ext>
            </a:extLst>
          </p:cNvPr>
          <p:cNvGraphicFramePr>
            <a:graphicFrameLocks noGrp="1"/>
          </p:cNvGraphicFramePr>
          <p:nvPr>
            <p:extLst>
              <p:ext uri="{D42A27DB-BD31-4B8C-83A1-F6EECF244321}">
                <p14:modId xmlns:p14="http://schemas.microsoft.com/office/powerpoint/2010/main" val="899930389"/>
              </p:ext>
            </p:extLst>
          </p:nvPr>
        </p:nvGraphicFramePr>
        <p:xfrm>
          <a:off x="180431" y="1495433"/>
          <a:ext cx="11766403" cy="5442189"/>
        </p:xfrm>
        <a:graphic>
          <a:graphicData uri="http://schemas.openxmlformats.org/drawingml/2006/table">
            <a:tbl>
              <a:tblPr>
                <a:tableStyleId>{0505E3EF-67EA-436B-97B2-0124C06EBD24}</a:tableStyleId>
              </a:tblPr>
              <a:tblGrid>
                <a:gridCol w="1320377">
                  <a:extLst>
                    <a:ext uri="{9D8B030D-6E8A-4147-A177-3AD203B41FA5}">
                      <a16:colId xmlns:a16="http://schemas.microsoft.com/office/drawing/2014/main" val="3796644867"/>
                    </a:ext>
                  </a:extLst>
                </a:gridCol>
                <a:gridCol w="1649895">
                  <a:extLst>
                    <a:ext uri="{9D8B030D-6E8A-4147-A177-3AD203B41FA5}">
                      <a16:colId xmlns:a16="http://schemas.microsoft.com/office/drawing/2014/main" val="2054703610"/>
                    </a:ext>
                  </a:extLst>
                </a:gridCol>
                <a:gridCol w="1441174">
                  <a:extLst>
                    <a:ext uri="{9D8B030D-6E8A-4147-A177-3AD203B41FA5}">
                      <a16:colId xmlns:a16="http://schemas.microsoft.com/office/drawing/2014/main" val="374428185"/>
                    </a:ext>
                  </a:extLst>
                </a:gridCol>
                <a:gridCol w="1093305">
                  <a:extLst>
                    <a:ext uri="{9D8B030D-6E8A-4147-A177-3AD203B41FA5}">
                      <a16:colId xmlns:a16="http://schemas.microsoft.com/office/drawing/2014/main" val="1721214747"/>
                    </a:ext>
                  </a:extLst>
                </a:gridCol>
                <a:gridCol w="1779104">
                  <a:extLst>
                    <a:ext uri="{9D8B030D-6E8A-4147-A177-3AD203B41FA5}">
                      <a16:colId xmlns:a16="http://schemas.microsoft.com/office/drawing/2014/main" val="544665227"/>
                    </a:ext>
                  </a:extLst>
                </a:gridCol>
                <a:gridCol w="1610139">
                  <a:extLst>
                    <a:ext uri="{9D8B030D-6E8A-4147-A177-3AD203B41FA5}">
                      <a16:colId xmlns:a16="http://schemas.microsoft.com/office/drawing/2014/main" val="3321502930"/>
                    </a:ext>
                  </a:extLst>
                </a:gridCol>
                <a:gridCol w="1371600">
                  <a:extLst>
                    <a:ext uri="{9D8B030D-6E8A-4147-A177-3AD203B41FA5}">
                      <a16:colId xmlns:a16="http://schemas.microsoft.com/office/drawing/2014/main" val="4172887970"/>
                    </a:ext>
                  </a:extLst>
                </a:gridCol>
                <a:gridCol w="1500809">
                  <a:extLst>
                    <a:ext uri="{9D8B030D-6E8A-4147-A177-3AD203B41FA5}">
                      <a16:colId xmlns:a16="http://schemas.microsoft.com/office/drawing/2014/main" val="813888341"/>
                    </a:ext>
                  </a:extLst>
                </a:gridCol>
              </a:tblGrid>
              <a:tr h="650359">
                <a:tc>
                  <a:txBody>
                    <a:bodyPr/>
                    <a:lstStyle/>
                    <a:p>
                      <a:r>
                        <a:rPr lang="en-GB" sz="2000" b="1" dirty="0">
                          <a:latin typeface="Alexandria"/>
                        </a:rPr>
                        <a:t>Model Type</a:t>
                      </a:r>
                    </a:p>
                  </a:txBody>
                  <a:tcPr marL="75023" marR="75023" marT="37512" marB="37512" anchor="ctr"/>
                </a:tc>
                <a:tc>
                  <a:txBody>
                    <a:bodyPr/>
                    <a:lstStyle/>
                    <a:p>
                      <a:pPr algn="ctr"/>
                      <a:r>
                        <a:rPr lang="en-GB" sz="2000" b="1">
                          <a:latin typeface="Alexandria"/>
                        </a:rPr>
                        <a:t>Description</a:t>
                      </a:r>
                    </a:p>
                  </a:txBody>
                  <a:tcPr marL="75023" marR="75023" marT="37512" marB="37512" anchor="ctr"/>
                </a:tc>
                <a:tc>
                  <a:txBody>
                    <a:bodyPr/>
                    <a:lstStyle/>
                    <a:p>
                      <a:pPr algn="ctr"/>
                      <a:r>
                        <a:rPr lang="en-GB" sz="2000" b="1" dirty="0">
                          <a:latin typeface="Alexandria"/>
                        </a:rPr>
                        <a:t>Examples</a:t>
                      </a:r>
                    </a:p>
                  </a:txBody>
                  <a:tcPr marL="75023" marR="75023" marT="37512" marB="37512" anchor="ctr"/>
                </a:tc>
                <a:tc>
                  <a:txBody>
                    <a:bodyPr/>
                    <a:lstStyle/>
                    <a:p>
                      <a:pPr algn="ctr"/>
                      <a:r>
                        <a:rPr lang="en-GB" sz="2000" b="1" dirty="0">
                          <a:latin typeface="Alexandria"/>
                        </a:rPr>
                        <a:t>Speed</a:t>
                      </a:r>
                    </a:p>
                  </a:txBody>
                  <a:tcPr marL="75023" marR="75023" marT="37512" marB="37512" anchor="ctr"/>
                </a:tc>
                <a:tc>
                  <a:txBody>
                    <a:bodyPr/>
                    <a:lstStyle/>
                    <a:p>
                      <a:pPr algn="ctr"/>
                      <a:r>
                        <a:rPr lang="en-GB" sz="2000" b="1" dirty="0">
                          <a:latin typeface="Alexandria"/>
                        </a:rPr>
                        <a:t>Accuracy</a:t>
                      </a:r>
                    </a:p>
                  </a:txBody>
                  <a:tcPr marL="75023" marR="75023" marT="37512" marB="37512" anchor="ctr"/>
                </a:tc>
                <a:tc>
                  <a:txBody>
                    <a:bodyPr/>
                    <a:lstStyle/>
                    <a:p>
                      <a:pPr algn="ctr"/>
                      <a:r>
                        <a:rPr lang="en-GB" sz="2000" b="1" dirty="0">
                          <a:latin typeface="Alexandria"/>
                        </a:rPr>
                        <a:t>Transparency</a:t>
                      </a:r>
                    </a:p>
                  </a:txBody>
                  <a:tcPr marL="75023" marR="75023" marT="37512" marB="37512" anchor="ctr"/>
                </a:tc>
                <a:tc>
                  <a:txBody>
                    <a:bodyPr/>
                    <a:lstStyle/>
                    <a:p>
                      <a:pPr algn="ctr"/>
                      <a:r>
                        <a:rPr lang="en-GB" sz="2000" b="1" dirty="0">
                          <a:latin typeface="Alexandria"/>
                        </a:rPr>
                        <a:t>Valuer Role</a:t>
                      </a:r>
                    </a:p>
                  </a:txBody>
                  <a:tcPr marL="75023" marR="75023" marT="37512" marB="37512" anchor="ctr"/>
                </a:tc>
                <a:tc>
                  <a:txBody>
                    <a:bodyPr/>
                    <a:lstStyle/>
                    <a:p>
                      <a:pPr algn="ctr"/>
                      <a:r>
                        <a:rPr lang="en-GB" sz="2000" b="1" dirty="0">
                          <a:latin typeface="Alexandria"/>
                        </a:rPr>
                        <a:t>Best Use</a:t>
                      </a:r>
                    </a:p>
                  </a:txBody>
                  <a:tcPr marL="75023" marR="75023" marT="37512" marB="37512" anchor="ctr"/>
                </a:tc>
                <a:extLst>
                  <a:ext uri="{0D108BD9-81ED-4DB2-BD59-A6C34878D82A}">
                    <a16:rowId xmlns:a16="http://schemas.microsoft.com/office/drawing/2014/main" val="3480119216"/>
                  </a:ext>
                </a:extLst>
              </a:tr>
              <a:tr h="756409">
                <a:tc>
                  <a:txBody>
                    <a:bodyPr/>
                    <a:lstStyle/>
                    <a:p>
                      <a:pPr algn="ctr"/>
                      <a:r>
                        <a:rPr lang="en-GB" sz="2000" b="1" dirty="0">
                          <a:latin typeface="Alexandria"/>
                        </a:rPr>
                        <a:t>Traditional</a:t>
                      </a:r>
                    </a:p>
                  </a:txBody>
                  <a:tcPr marL="75023" marR="75023" marT="37512" marB="37512" anchor="ctr"/>
                </a:tc>
                <a:tc>
                  <a:txBody>
                    <a:bodyPr/>
                    <a:lstStyle/>
                    <a:p>
                      <a:pPr algn="ctr"/>
                      <a:r>
                        <a:rPr lang="en-GB" sz="2000" dirty="0">
                          <a:latin typeface="Alexandria"/>
                        </a:rPr>
                        <a:t>Based on core approaches</a:t>
                      </a:r>
                    </a:p>
                  </a:txBody>
                  <a:tcPr marL="75023" marR="75023" marT="37512" marB="37512" anchor="ctr">
                    <a:solidFill>
                      <a:schemeClr val="bg1"/>
                    </a:solidFill>
                  </a:tcPr>
                </a:tc>
                <a:tc>
                  <a:txBody>
                    <a:bodyPr/>
                    <a:lstStyle/>
                    <a:p>
                      <a:pPr algn="ctr"/>
                      <a:r>
                        <a:rPr lang="en-GB" sz="2000" dirty="0">
                          <a:latin typeface="Alexandria"/>
                        </a:rPr>
                        <a:t>DCF, DRC, Comparison</a:t>
                      </a:r>
                    </a:p>
                  </a:txBody>
                  <a:tcPr marL="75023" marR="75023" marT="37512" marB="37512" anchor="ctr">
                    <a:solidFill>
                      <a:schemeClr val="bg1"/>
                    </a:solidFill>
                  </a:tcPr>
                </a:tc>
                <a:tc>
                  <a:txBody>
                    <a:bodyPr/>
                    <a:lstStyle/>
                    <a:p>
                      <a:pPr algn="ctr"/>
                      <a:r>
                        <a:rPr lang="en-GB" sz="2000" dirty="0">
                          <a:latin typeface="Alexandria"/>
                        </a:rPr>
                        <a:t>Low</a:t>
                      </a:r>
                    </a:p>
                  </a:txBody>
                  <a:tcPr marL="75023" marR="75023" marT="37512" marB="37512" anchor="ctr">
                    <a:solidFill>
                      <a:schemeClr val="bg1"/>
                    </a:solidFill>
                  </a:tcPr>
                </a:tc>
                <a:tc>
                  <a:txBody>
                    <a:bodyPr/>
                    <a:lstStyle/>
                    <a:p>
                      <a:pPr algn="ctr"/>
                      <a:r>
                        <a:rPr lang="en-GB" sz="2000" dirty="0">
                          <a:latin typeface="Alexandria"/>
                        </a:rPr>
                        <a:t>High (unique assets)</a:t>
                      </a:r>
                    </a:p>
                  </a:txBody>
                  <a:tcPr marL="75023" marR="75023" marT="37512" marB="37512" anchor="ctr">
                    <a:solidFill>
                      <a:schemeClr val="bg1"/>
                    </a:solidFill>
                  </a:tcPr>
                </a:tc>
                <a:tc>
                  <a:txBody>
                    <a:bodyPr/>
                    <a:lstStyle/>
                    <a:p>
                      <a:pPr algn="ctr"/>
                      <a:r>
                        <a:rPr lang="en-GB" sz="2000">
                          <a:latin typeface="Alexandria"/>
                        </a:rPr>
                        <a:t>High</a:t>
                      </a:r>
                    </a:p>
                  </a:txBody>
                  <a:tcPr marL="75023" marR="75023" marT="37512" marB="37512" anchor="ctr">
                    <a:solidFill>
                      <a:schemeClr val="bg1"/>
                    </a:solidFill>
                  </a:tcPr>
                </a:tc>
                <a:tc>
                  <a:txBody>
                    <a:bodyPr/>
                    <a:lstStyle/>
                    <a:p>
                      <a:pPr algn="ctr"/>
                      <a:r>
                        <a:rPr lang="en-GB" sz="2000">
                          <a:latin typeface="Alexandria"/>
                        </a:rPr>
                        <a:t>Central</a:t>
                      </a:r>
                    </a:p>
                  </a:txBody>
                  <a:tcPr marL="75023" marR="75023" marT="37512" marB="37512" anchor="ctr">
                    <a:solidFill>
                      <a:schemeClr val="bg1"/>
                    </a:solidFill>
                  </a:tcPr>
                </a:tc>
                <a:tc>
                  <a:txBody>
                    <a:bodyPr/>
                    <a:lstStyle/>
                    <a:p>
                      <a:pPr algn="ctr"/>
                      <a:r>
                        <a:rPr lang="en-GB" sz="2000" dirty="0">
                          <a:latin typeface="Alexandria"/>
                        </a:rPr>
                        <a:t>Final valuation</a:t>
                      </a:r>
                    </a:p>
                  </a:txBody>
                  <a:tcPr marL="75023" marR="75023" marT="37512" marB="37512" anchor="ctr">
                    <a:solidFill>
                      <a:schemeClr val="bg1"/>
                    </a:solidFill>
                  </a:tcPr>
                </a:tc>
                <a:extLst>
                  <a:ext uri="{0D108BD9-81ED-4DB2-BD59-A6C34878D82A}">
                    <a16:rowId xmlns:a16="http://schemas.microsoft.com/office/drawing/2014/main" val="237571371"/>
                  </a:ext>
                </a:extLst>
              </a:tr>
              <a:tr h="787614">
                <a:tc>
                  <a:txBody>
                    <a:bodyPr/>
                    <a:lstStyle/>
                    <a:p>
                      <a:pPr algn="ctr"/>
                      <a:r>
                        <a:rPr lang="en-GB" sz="2000" b="1" dirty="0">
                          <a:latin typeface="Alexandria"/>
                        </a:rPr>
                        <a:t>Statistical</a:t>
                      </a:r>
                    </a:p>
                  </a:txBody>
                  <a:tcPr marL="75023" marR="75023" marT="37512" marB="37512" anchor="ctr"/>
                </a:tc>
                <a:tc>
                  <a:txBody>
                    <a:bodyPr/>
                    <a:lstStyle/>
                    <a:p>
                      <a:pPr algn="ctr"/>
                      <a:r>
                        <a:rPr lang="en-GB" sz="2000">
                          <a:latin typeface="Alexandria"/>
                        </a:rPr>
                        <a:t>Quantitative analysis</a:t>
                      </a:r>
                    </a:p>
                  </a:txBody>
                  <a:tcPr marL="75023" marR="75023" marT="37512" marB="37512" anchor="ctr">
                    <a:solidFill>
                      <a:schemeClr val="bg1"/>
                    </a:solidFill>
                  </a:tcPr>
                </a:tc>
                <a:tc>
                  <a:txBody>
                    <a:bodyPr/>
                    <a:lstStyle/>
                    <a:p>
                      <a:pPr algn="ctr"/>
                      <a:r>
                        <a:rPr lang="en-GB" sz="2000">
                          <a:latin typeface="Alexandria"/>
                        </a:rPr>
                        <a:t>Regression</a:t>
                      </a:r>
                    </a:p>
                  </a:txBody>
                  <a:tcPr marL="75023" marR="75023" marT="37512" marB="37512" anchor="ctr">
                    <a:solidFill>
                      <a:schemeClr val="bg1"/>
                    </a:solidFill>
                  </a:tcPr>
                </a:tc>
                <a:tc>
                  <a:txBody>
                    <a:bodyPr/>
                    <a:lstStyle/>
                    <a:p>
                      <a:pPr algn="ctr"/>
                      <a:r>
                        <a:rPr lang="en-GB" sz="2000">
                          <a:latin typeface="Alexandria"/>
                        </a:rPr>
                        <a:t>Medium</a:t>
                      </a:r>
                    </a:p>
                  </a:txBody>
                  <a:tcPr marL="75023" marR="75023" marT="37512" marB="37512" anchor="ctr">
                    <a:solidFill>
                      <a:schemeClr val="bg1"/>
                    </a:solidFill>
                  </a:tcPr>
                </a:tc>
                <a:tc>
                  <a:txBody>
                    <a:bodyPr/>
                    <a:lstStyle/>
                    <a:p>
                      <a:pPr algn="ctr"/>
                      <a:r>
                        <a:rPr lang="en-GB" sz="2000" dirty="0">
                          <a:latin typeface="Alexandria"/>
                        </a:rPr>
                        <a:t>Data-dependent</a:t>
                      </a:r>
                    </a:p>
                  </a:txBody>
                  <a:tcPr marL="75023" marR="75023" marT="37512" marB="37512" anchor="ctr">
                    <a:solidFill>
                      <a:schemeClr val="bg1"/>
                    </a:solidFill>
                  </a:tcPr>
                </a:tc>
                <a:tc>
                  <a:txBody>
                    <a:bodyPr/>
                    <a:lstStyle/>
                    <a:p>
                      <a:pPr algn="ctr"/>
                      <a:r>
                        <a:rPr lang="en-GB" sz="2000" dirty="0">
                          <a:latin typeface="Alexandria"/>
                        </a:rPr>
                        <a:t>Medium</a:t>
                      </a:r>
                    </a:p>
                  </a:txBody>
                  <a:tcPr marL="75023" marR="75023" marT="37512" marB="37512" anchor="ctr">
                    <a:solidFill>
                      <a:schemeClr val="bg1"/>
                    </a:solidFill>
                  </a:tcPr>
                </a:tc>
                <a:tc>
                  <a:txBody>
                    <a:bodyPr/>
                    <a:lstStyle/>
                    <a:p>
                      <a:pPr algn="ctr"/>
                      <a:r>
                        <a:rPr lang="en-GB" sz="2000" dirty="0">
                          <a:latin typeface="Alexandria"/>
                        </a:rPr>
                        <a:t>Moderate</a:t>
                      </a:r>
                    </a:p>
                  </a:txBody>
                  <a:tcPr marL="75023" marR="75023" marT="37512" marB="37512" anchor="ctr">
                    <a:solidFill>
                      <a:schemeClr val="bg1"/>
                    </a:solidFill>
                  </a:tcPr>
                </a:tc>
                <a:tc>
                  <a:txBody>
                    <a:bodyPr/>
                    <a:lstStyle/>
                    <a:p>
                      <a:pPr algn="ctr"/>
                      <a:r>
                        <a:rPr lang="en-GB" sz="2000">
                          <a:latin typeface="Alexandria"/>
                        </a:rPr>
                        <a:t>Analytical support</a:t>
                      </a:r>
                    </a:p>
                  </a:txBody>
                  <a:tcPr marL="75023" marR="75023" marT="37512" marB="37512" anchor="ctr">
                    <a:solidFill>
                      <a:schemeClr val="bg1"/>
                    </a:solidFill>
                  </a:tcPr>
                </a:tc>
                <a:extLst>
                  <a:ext uri="{0D108BD9-81ED-4DB2-BD59-A6C34878D82A}">
                    <a16:rowId xmlns:a16="http://schemas.microsoft.com/office/drawing/2014/main" val="622611861"/>
                  </a:ext>
                </a:extLst>
              </a:tr>
              <a:tr h="723134">
                <a:tc>
                  <a:txBody>
                    <a:bodyPr/>
                    <a:lstStyle/>
                    <a:p>
                      <a:pPr algn="ctr"/>
                      <a:r>
                        <a:rPr lang="en-GB" sz="2000" b="1" dirty="0">
                          <a:latin typeface="Alexandria"/>
                        </a:rPr>
                        <a:t> AVM</a:t>
                      </a:r>
                    </a:p>
                  </a:txBody>
                  <a:tcPr marL="75023" marR="75023" marT="37512" marB="37512" anchor="ctr"/>
                </a:tc>
                <a:tc>
                  <a:txBody>
                    <a:bodyPr/>
                    <a:lstStyle/>
                    <a:p>
                      <a:pPr algn="ctr"/>
                      <a:r>
                        <a:rPr lang="en-GB" sz="2000">
                          <a:latin typeface="Alexandria"/>
                        </a:rPr>
                        <a:t>Big data &amp; AI</a:t>
                      </a:r>
                    </a:p>
                  </a:txBody>
                  <a:tcPr marL="75023" marR="75023" marT="37512" marB="37512" anchor="ctr">
                    <a:solidFill>
                      <a:schemeClr val="bg1"/>
                    </a:solidFill>
                  </a:tcPr>
                </a:tc>
                <a:tc>
                  <a:txBody>
                    <a:bodyPr/>
                    <a:lstStyle/>
                    <a:p>
                      <a:pPr algn="ctr"/>
                      <a:r>
                        <a:rPr lang="en-GB" sz="2000" dirty="0">
                          <a:latin typeface="Alexandria"/>
                        </a:rPr>
                        <a:t>Machine learning</a:t>
                      </a:r>
                    </a:p>
                  </a:txBody>
                  <a:tcPr marL="75023" marR="75023" marT="37512" marB="37512" anchor="ctr">
                    <a:solidFill>
                      <a:schemeClr val="bg1"/>
                    </a:solidFill>
                  </a:tcPr>
                </a:tc>
                <a:tc>
                  <a:txBody>
                    <a:bodyPr/>
                    <a:lstStyle/>
                    <a:p>
                      <a:pPr algn="ctr"/>
                      <a:r>
                        <a:rPr lang="en-GB" sz="2000">
                          <a:latin typeface="Alexandria"/>
                        </a:rPr>
                        <a:t>Very high</a:t>
                      </a:r>
                    </a:p>
                  </a:txBody>
                  <a:tcPr marL="75023" marR="75023" marT="37512" marB="37512" anchor="ctr">
                    <a:solidFill>
                      <a:schemeClr val="bg1"/>
                    </a:solidFill>
                  </a:tcPr>
                </a:tc>
                <a:tc>
                  <a:txBody>
                    <a:bodyPr/>
                    <a:lstStyle/>
                    <a:p>
                      <a:pPr algn="ctr"/>
                      <a:r>
                        <a:rPr lang="en-GB" sz="2000" dirty="0">
                          <a:latin typeface="Alexandria"/>
                        </a:rPr>
                        <a:t>High (standard assets)</a:t>
                      </a:r>
                    </a:p>
                  </a:txBody>
                  <a:tcPr marL="75023" marR="75023" marT="37512" marB="37512" anchor="ctr">
                    <a:solidFill>
                      <a:schemeClr val="bg1"/>
                    </a:solidFill>
                  </a:tcPr>
                </a:tc>
                <a:tc>
                  <a:txBody>
                    <a:bodyPr/>
                    <a:lstStyle/>
                    <a:p>
                      <a:pPr algn="ctr"/>
                      <a:r>
                        <a:rPr lang="en-GB" sz="2000">
                          <a:latin typeface="Alexandria"/>
                        </a:rPr>
                        <a:t>Sometimes low</a:t>
                      </a:r>
                    </a:p>
                  </a:txBody>
                  <a:tcPr marL="75023" marR="75023" marT="37512" marB="37512" anchor="ctr">
                    <a:solidFill>
                      <a:schemeClr val="bg1"/>
                    </a:solidFill>
                  </a:tcPr>
                </a:tc>
                <a:tc>
                  <a:txBody>
                    <a:bodyPr/>
                    <a:lstStyle/>
                    <a:p>
                      <a:pPr algn="ctr"/>
                      <a:r>
                        <a:rPr lang="en-GB" sz="2000" dirty="0">
                          <a:latin typeface="Alexandria"/>
                        </a:rPr>
                        <a:t>Supervisory</a:t>
                      </a:r>
                    </a:p>
                  </a:txBody>
                  <a:tcPr marL="75023" marR="75023" marT="37512" marB="37512" anchor="ctr">
                    <a:solidFill>
                      <a:schemeClr val="bg1"/>
                    </a:solidFill>
                  </a:tcPr>
                </a:tc>
                <a:tc>
                  <a:txBody>
                    <a:bodyPr/>
                    <a:lstStyle/>
                    <a:p>
                      <a:pPr algn="ctr"/>
                      <a:r>
                        <a:rPr lang="en-GB" sz="2000" dirty="0">
                          <a:latin typeface="Alexandria"/>
                        </a:rPr>
                        <a:t>Rapid valuation</a:t>
                      </a:r>
                    </a:p>
                  </a:txBody>
                  <a:tcPr marL="75023" marR="75023" marT="37512" marB="37512" anchor="ctr">
                    <a:solidFill>
                      <a:schemeClr val="bg1"/>
                    </a:solidFill>
                  </a:tcPr>
                </a:tc>
                <a:extLst>
                  <a:ext uri="{0D108BD9-81ED-4DB2-BD59-A6C34878D82A}">
                    <a16:rowId xmlns:a16="http://schemas.microsoft.com/office/drawing/2014/main" val="3173664637"/>
                  </a:ext>
                </a:extLst>
              </a:tr>
              <a:tr h="820525">
                <a:tc>
                  <a:txBody>
                    <a:bodyPr/>
                    <a:lstStyle/>
                    <a:p>
                      <a:pPr algn="ctr"/>
                      <a:r>
                        <a:rPr lang="en-GB" sz="2000" b="1" dirty="0">
                          <a:latin typeface="Alexandria"/>
                        </a:rPr>
                        <a:t>Hybrid</a:t>
                      </a:r>
                    </a:p>
                  </a:txBody>
                  <a:tcPr marL="75023" marR="75023" marT="37512" marB="37512" anchor="ctr"/>
                </a:tc>
                <a:tc>
                  <a:txBody>
                    <a:bodyPr/>
                    <a:lstStyle/>
                    <a:p>
                      <a:pPr algn="ctr"/>
                      <a:r>
                        <a:rPr lang="en-GB" sz="2000">
                          <a:latin typeface="Alexandria"/>
                        </a:rPr>
                        <a:t>Combined approach</a:t>
                      </a:r>
                    </a:p>
                  </a:txBody>
                  <a:tcPr marL="75023" marR="75023" marT="37512" marB="37512" anchor="ctr">
                    <a:solidFill>
                      <a:schemeClr val="bg1"/>
                    </a:solidFill>
                  </a:tcPr>
                </a:tc>
                <a:tc>
                  <a:txBody>
                    <a:bodyPr/>
                    <a:lstStyle/>
                    <a:p>
                      <a:pPr algn="ctr"/>
                      <a:r>
                        <a:rPr lang="en-GB" sz="2000">
                          <a:latin typeface="Alexandria"/>
                        </a:rPr>
                        <a:t>AVM + Valuer</a:t>
                      </a:r>
                    </a:p>
                  </a:txBody>
                  <a:tcPr marL="75023" marR="75023" marT="37512" marB="37512" anchor="ctr">
                    <a:solidFill>
                      <a:schemeClr val="bg1"/>
                    </a:solidFill>
                  </a:tcPr>
                </a:tc>
                <a:tc>
                  <a:txBody>
                    <a:bodyPr/>
                    <a:lstStyle/>
                    <a:p>
                      <a:pPr algn="ctr"/>
                      <a:r>
                        <a:rPr lang="en-GB" sz="2000">
                          <a:latin typeface="Alexandria"/>
                        </a:rPr>
                        <a:t>Medium–High</a:t>
                      </a:r>
                    </a:p>
                  </a:txBody>
                  <a:tcPr marL="75023" marR="75023" marT="37512" marB="37512" anchor="ctr">
                    <a:solidFill>
                      <a:schemeClr val="bg1"/>
                    </a:solidFill>
                  </a:tcPr>
                </a:tc>
                <a:tc>
                  <a:txBody>
                    <a:bodyPr/>
                    <a:lstStyle/>
                    <a:p>
                      <a:pPr algn="ctr"/>
                      <a:r>
                        <a:rPr lang="en-GB" sz="2000" dirty="0">
                          <a:latin typeface="Alexandria"/>
                        </a:rPr>
                        <a:t>Very high</a:t>
                      </a:r>
                    </a:p>
                  </a:txBody>
                  <a:tcPr marL="75023" marR="75023" marT="37512" marB="37512" anchor="ctr">
                    <a:solidFill>
                      <a:schemeClr val="bg1"/>
                    </a:solidFill>
                  </a:tcPr>
                </a:tc>
                <a:tc>
                  <a:txBody>
                    <a:bodyPr/>
                    <a:lstStyle/>
                    <a:p>
                      <a:pPr algn="ctr"/>
                      <a:r>
                        <a:rPr lang="en-GB" sz="2000">
                          <a:latin typeface="Alexandria"/>
                        </a:rPr>
                        <a:t>Medium–High</a:t>
                      </a:r>
                    </a:p>
                  </a:txBody>
                  <a:tcPr marL="75023" marR="75023" marT="37512" marB="37512" anchor="ctr">
                    <a:solidFill>
                      <a:schemeClr val="bg1"/>
                    </a:solidFill>
                  </a:tcPr>
                </a:tc>
                <a:tc>
                  <a:txBody>
                    <a:bodyPr/>
                    <a:lstStyle/>
                    <a:p>
                      <a:pPr algn="ctr"/>
                      <a:r>
                        <a:rPr lang="en-GB" sz="2000" dirty="0">
                          <a:latin typeface="Alexandria"/>
                        </a:rPr>
                        <a:t>Central</a:t>
                      </a:r>
                    </a:p>
                  </a:txBody>
                  <a:tcPr marL="75023" marR="75023" marT="37512" marB="37512" anchor="ctr">
                    <a:solidFill>
                      <a:schemeClr val="bg1"/>
                    </a:solidFill>
                  </a:tcPr>
                </a:tc>
                <a:tc>
                  <a:txBody>
                    <a:bodyPr/>
                    <a:lstStyle/>
                    <a:p>
                      <a:pPr algn="ctr"/>
                      <a:r>
                        <a:rPr lang="en-GB" sz="2000" dirty="0">
                          <a:latin typeface="Alexandria"/>
                        </a:rPr>
                        <a:t>Best practice</a:t>
                      </a:r>
                    </a:p>
                  </a:txBody>
                  <a:tcPr marL="75023" marR="75023" marT="37512" marB="37512" anchor="ctr">
                    <a:solidFill>
                      <a:schemeClr val="bg1"/>
                    </a:solidFill>
                  </a:tcPr>
                </a:tc>
                <a:extLst>
                  <a:ext uri="{0D108BD9-81ED-4DB2-BD59-A6C34878D82A}">
                    <a16:rowId xmlns:a16="http://schemas.microsoft.com/office/drawing/2014/main" val="3268174735"/>
                  </a:ext>
                </a:extLst>
              </a:tr>
              <a:tr h="729979">
                <a:tc>
                  <a:txBody>
                    <a:bodyPr/>
                    <a:lstStyle/>
                    <a:p>
                      <a:pPr algn="ctr"/>
                      <a:r>
                        <a:rPr lang="en-GB" sz="2000" b="1" dirty="0">
                          <a:latin typeface="Alexandria"/>
                        </a:rPr>
                        <a:t>Specialized</a:t>
                      </a:r>
                    </a:p>
                  </a:txBody>
                  <a:tcPr marL="75023" marR="75023" marT="37512" marB="37512" anchor="ctr"/>
                </a:tc>
                <a:tc>
                  <a:txBody>
                    <a:bodyPr/>
                    <a:lstStyle/>
                    <a:p>
                      <a:pPr algn="ctr"/>
                      <a:r>
                        <a:rPr lang="en-GB" sz="2000" dirty="0">
                          <a:latin typeface="Alexandria"/>
                        </a:rPr>
                        <a:t>Asset-specific</a:t>
                      </a:r>
                    </a:p>
                  </a:txBody>
                  <a:tcPr marL="75023" marR="75023" marT="37512" marB="37512" anchor="ctr">
                    <a:solidFill>
                      <a:schemeClr val="bg1"/>
                    </a:solidFill>
                  </a:tcPr>
                </a:tc>
                <a:tc>
                  <a:txBody>
                    <a:bodyPr/>
                    <a:lstStyle/>
                    <a:p>
                      <a:pPr algn="ctr"/>
                      <a:r>
                        <a:rPr lang="en-GB" sz="2000" dirty="0">
                          <a:latin typeface="Alexandria"/>
                        </a:rPr>
                        <a:t>Hotels, retail</a:t>
                      </a:r>
                    </a:p>
                  </a:txBody>
                  <a:tcPr marL="75023" marR="75023" marT="37512" marB="37512" anchor="ctr">
                    <a:solidFill>
                      <a:schemeClr val="bg1"/>
                    </a:solidFill>
                  </a:tcPr>
                </a:tc>
                <a:tc>
                  <a:txBody>
                    <a:bodyPr/>
                    <a:lstStyle/>
                    <a:p>
                      <a:pPr algn="ctr"/>
                      <a:r>
                        <a:rPr lang="en-GB" sz="2000">
                          <a:latin typeface="Alexandria"/>
                        </a:rPr>
                        <a:t>Medium</a:t>
                      </a:r>
                    </a:p>
                  </a:txBody>
                  <a:tcPr marL="75023" marR="75023" marT="37512" marB="37512" anchor="ctr">
                    <a:solidFill>
                      <a:schemeClr val="bg1"/>
                    </a:solidFill>
                  </a:tcPr>
                </a:tc>
                <a:tc>
                  <a:txBody>
                    <a:bodyPr/>
                    <a:lstStyle/>
                    <a:p>
                      <a:pPr algn="ctr"/>
                      <a:r>
                        <a:rPr lang="en-GB" sz="2000" dirty="0">
                          <a:latin typeface="Alexandria"/>
                        </a:rPr>
                        <a:t>High (sector-specific)</a:t>
                      </a:r>
                    </a:p>
                  </a:txBody>
                  <a:tcPr marL="75023" marR="75023" marT="37512" marB="37512" anchor="ctr">
                    <a:solidFill>
                      <a:schemeClr val="bg1"/>
                    </a:solidFill>
                  </a:tcPr>
                </a:tc>
                <a:tc>
                  <a:txBody>
                    <a:bodyPr/>
                    <a:lstStyle/>
                    <a:p>
                      <a:pPr algn="ctr"/>
                      <a:r>
                        <a:rPr lang="en-GB" sz="2000" dirty="0">
                          <a:latin typeface="Alexandria"/>
                        </a:rPr>
                        <a:t>High</a:t>
                      </a:r>
                    </a:p>
                  </a:txBody>
                  <a:tcPr marL="75023" marR="75023" marT="37512" marB="37512" anchor="ctr">
                    <a:solidFill>
                      <a:schemeClr val="bg1"/>
                    </a:solidFill>
                  </a:tcPr>
                </a:tc>
                <a:tc>
                  <a:txBody>
                    <a:bodyPr/>
                    <a:lstStyle/>
                    <a:p>
                      <a:pPr algn="ctr"/>
                      <a:r>
                        <a:rPr lang="en-GB" sz="2000">
                          <a:latin typeface="Alexandria"/>
                        </a:rPr>
                        <a:t>Central</a:t>
                      </a:r>
                    </a:p>
                  </a:txBody>
                  <a:tcPr marL="75023" marR="75023" marT="37512" marB="37512" anchor="ctr">
                    <a:solidFill>
                      <a:schemeClr val="bg1"/>
                    </a:solidFill>
                  </a:tcPr>
                </a:tc>
                <a:tc>
                  <a:txBody>
                    <a:bodyPr/>
                    <a:lstStyle/>
                    <a:p>
                      <a:pPr algn="ctr"/>
                      <a:r>
                        <a:rPr lang="en-GB" sz="2000" dirty="0">
                          <a:latin typeface="Alexandria"/>
                        </a:rPr>
                        <a:t>Specialized assets</a:t>
                      </a:r>
                    </a:p>
                  </a:txBody>
                  <a:tcPr marL="75023" marR="75023" marT="37512" marB="37512" anchor="ctr">
                    <a:solidFill>
                      <a:schemeClr val="bg1"/>
                    </a:solidFill>
                  </a:tcPr>
                </a:tc>
                <a:extLst>
                  <a:ext uri="{0D108BD9-81ED-4DB2-BD59-A6C34878D82A}">
                    <a16:rowId xmlns:a16="http://schemas.microsoft.com/office/drawing/2014/main" val="2876539053"/>
                  </a:ext>
                </a:extLst>
              </a:tr>
              <a:tr h="939904">
                <a:tc>
                  <a:txBody>
                    <a:bodyPr/>
                    <a:lstStyle/>
                    <a:p>
                      <a:pPr algn="ctr"/>
                      <a:r>
                        <a:rPr lang="en-GB" sz="2000" b="1" dirty="0">
                          <a:latin typeface="Alexandria"/>
                        </a:rPr>
                        <a:t>Simulation</a:t>
                      </a:r>
                    </a:p>
                  </a:txBody>
                  <a:tcPr marL="75023" marR="75023" marT="37512" marB="37512" anchor="ctr"/>
                </a:tc>
                <a:tc>
                  <a:txBody>
                    <a:bodyPr/>
                    <a:lstStyle/>
                    <a:p>
                      <a:pPr algn="ctr"/>
                      <a:r>
                        <a:rPr lang="en-GB" sz="2000">
                          <a:latin typeface="Alexandria"/>
                        </a:rPr>
                        <a:t>Scenario-based</a:t>
                      </a:r>
                    </a:p>
                  </a:txBody>
                  <a:tcPr marL="75023" marR="75023" marT="37512" marB="37512" anchor="ctr">
                    <a:solidFill>
                      <a:schemeClr val="bg1"/>
                    </a:solidFill>
                  </a:tcPr>
                </a:tc>
                <a:tc>
                  <a:txBody>
                    <a:bodyPr/>
                    <a:lstStyle/>
                    <a:p>
                      <a:pPr algn="ctr"/>
                      <a:r>
                        <a:rPr lang="en-GB" sz="2000">
                          <a:latin typeface="Alexandria"/>
                        </a:rPr>
                        <a:t>Monte Carlo</a:t>
                      </a:r>
                    </a:p>
                  </a:txBody>
                  <a:tcPr marL="75023" marR="75023" marT="37512" marB="37512" anchor="ctr">
                    <a:solidFill>
                      <a:schemeClr val="bg1"/>
                    </a:solidFill>
                  </a:tcPr>
                </a:tc>
                <a:tc>
                  <a:txBody>
                    <a:bodyPr/>
                    <a:lstStyle/>
                    <a:p>
                      <a:pPr algn="ctr"/>
                      <a:r>
                        <a:rPr lang="en-GB" sz="2000">
                          <a:latin typeface="Alexandria"/>
                        </a:rPr>
                        <a:t>Medium</a:t>
                      </a:r>
                    </a:p>
                  </a:txBody>
                  <a:tcPr marL="75023" marR="75023" marT="37512" marB="37512" anchor="ctr">
                    <a:solidFill>
                      <a:schemeClr val="bg1"/>
                    </a:solidFill>
                  </a:tcPr>
                </a:tc>
                <a:tc>
                  <a:txBody>
                    <a:bodyPr/>
                    <a:lstStyle/>
                    <a:p>
                      <a:pPr algn="ctr"/>
                      <a:r>
                        <a:rPr lang="en-GB" sz="2000" dirty="0">
                          <a:latin typeface="Alexandria"/>
                        </a:rPr>
                        <a:t>Assumption-based</a:t>
                      </a:r>
                    </a:p>
                  </a:txBody>
                  <a:tcPr marL="75023" marR="75023" marT="37512" marB="37512" anchor="ctr">
                    <a:solidFill>
                      <a:schemeClr val="bg1"/>
                    </a:solidFill>
                  </a:tcPr>
                </a:tc>
                <a:tc>
                  <a:txBody>
                    <a:bodyPr/>
                    <a:lstStyle/>
                    <a:p>
                      <a:pPr algn="ctr"/>
                      <a:r>
                        <a:rPr lang="en-GB" sz="2000" dirty="0">
                          <a:latin typeface="Alexandria"/>
                        </a:rPr>
                        <a:t>Medium</a:t>
                      </a:r>
                    </a:p>
                  </a:txBody>
                  <a:tcPr marL="75023" marR="75023" marT="37512" marB="37512" anchor="ctr">
                    <a:solidFill>
                      <a:schemeClr val="bg1"/>
                    </a:solidFill>
                  </a:tcPr>
                </a:tc>
                <a:tc>
                  <a:txBody>
                    <a:bodyPr/>
                    <a:lstStyle/>
                    <a:p>
                      <a:pPr algn="ctr"/>
                      <a:r>
                        <a:rPr lang="en-GB" sz="2000" dirty="0">
                          <a:latin typeface="Alexandria"/>
                        </a:rPr>
                        <a:t>Analytical</a:t>
                      </a:r>
                    </a:p>
                  </a:txBody>
                  <a:tcPr marL="75023" marR="75023" marT="37512" marB="37512" anchor="ctr">
                    <a:solidFill>
                      <a:schemeClr val="bg1"/>
                    </a:solidFill>
                  </a:tcPr>
                </a:tc>
                <a:tc>
                  <a:txBody>
                    <a:bodyPr/>
                    <a:lstStyle/>
                    <a:p>
                      <a:pPr algn="ctr"/>
                      <a:r>
                        <a:rPr lang="en-GB" sz="2000" dirty="0">
                          <a:latin typeface="Alexandria"/>
                        </a:rPr>
                        <a:t>Risk analysis</a:t>
                      </a:r>
                    </a:p>
                  </a:txBody>
                  <a:tcPr marL="75023" marR="75023" marT="37512" marB="37512" anchor="ctr">
                    <a:solidFill>
                      <a:schemeClr val="bg1"/>
                    </a:solidFill>
                  </a:tcPr>
                </a:tc>
                <a:extLst>
                  <a:ext uri="{0D108BD9-81ED-4DB2-BD59-A6C34878D82A}">
                    <a16:rowId xmlns:a16="http://schemas.microsoft.com/office/drawing/2014/main" val="4179467441"/>
                  </a:ext>
                </a:extLst>
              </a:tr>
            </a:tbl>
          </a:graphicData>
        </a:graphic>
      </p:graphicFrame>
    </p:spTree>
    <p:extLst>
      <p:ext uri="{BB962C8B-B14F-4D97-AF65-F5344CB8AC3E}">
        <p14:creationId xmlns:p14="http://schemas.microsoft.com/office/powerpoint/2010/main" val="1926495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5344478" y="524820"/>
            <a:ext cx="280006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Valuation Models</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2200" b="1" i="0" u="none" strike="noStrike" kern="1200" cap="none" spc="0" normalizeH="0" baseline="0" noProof="0" dirty="0">
                <a:ln>
                  <a:noFill/>
                </a:ln>
                <a:solidFill>
                  <a:srgbClr val="4472C4"/>
                </a:solidFill>
                <a:effectLst/>
                <a:uLnTx/>
                <a:uFillTx/>
                <a:latin typeface="Alexandria"/>
                <a:ea typeface="+mn-ea"/>
                <a:cs typeface="+mn-cs"/>
              </a:rPr>
              <a:t>Controls on the Use of Models</a:t>
            </a:r>
            <a:endParaRPr kumimoji="0" lang="en-US" sz="2200" b="1" i="0" u="none" strike="noStrike" kern="1200" cap="none" spc="0" normalizeH="0" baseline="0" noProof="0" dirty="0">
              <a:ln>
                <a:noFill/>
              </a:ln>
              <a:solidFill>
                <a:srgbClr val="4472C4"/>
              </a:solidFill>
              <a:effectLst/>
              <a:uLnTx/>
              <a:uFillTx/>
              <a:latin typeface="Alexandria"/>
              <a:ea typeface="+mn-ea"/>
              <a:cs typeface="+mn-cs"/>
            </a:endParaRPr>
          </a:p>
        </p:txBody>
      </p:sp>
      <p:sp>
        <p:nvSpPr>
          <p:cNvPr id="12" name="Rectangle: Rounded Corners 11">
            <a:extLst>
              <a:ext uri="{FF2B5EF4-FFF2-40B4-BE49-F238E27FC236}">
                <a16:creationId xmlns:a16="http://schemas.microsoft.com/office/drawing/2014/main" id="{F0E56EDC-1AE2-4CA1-18D3-B00E400BBD75}"/>
              </a:ext>
            </a:extLst>
          </p:cNvPr>
          <p:cNvSpPr/>
          <p:nvPr/>
        </p:nvSpPr>
        <p:spPr>
          <a:xfrm>
            <a:off x="359230" y="1441816"/>
            <a:ext cx="11398375" cy="749660"/>
          </a:xfrm>
          <a:prstGeom prst="round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US" sz="2000" dirty="0">
                <a:solidFill>
                  <a:schemeClr val="tx1"/>
                </a:solidFill>
                <a:latin typeface="Alexandria" charset="0"/>
                <a:cs typeface="Alexandria" charset="0"/>
              </a:rPr>
              <a:t>Valuation</a:t>
            </a:r>
            <a:r>
              <a:rPr lang="en-GB" sz="2000" dirty="0">
                <a:solidFill>
                  <a:schemeClr val="tx1"/>
                </a:solidFill>
                <a:latin typeface="Alexandria"/>
              </a:rPr>
              <a:t> models are helpful analytical tools, but their use is subject to strict professional controls to ensure compliance with international standards</a:t>
            </a:r>
            <a:endParaRPr kumimoji="0" lang="en-US" sz="2000" i="0" u="none" strike="noStrike" kern="1200" cap="none" spc="0" normalizeH="0" baseline="0" noProof="0" dirty="0">
              <a:ln>
                <a:noFill/>
              </a:ln>
              <a:solidFill>
                <a:schemeClr val="tx1"/>
              </a:solidFill>
              <a:effectLst/>
              <a:uLnTx/>
              <a:uFillTx/>
              <a:latin typeface="Alexandria"/>
            </a:endParaRPr>
          </a:p>
        </p:txBody>
      </p:sp>
      <p:graphicFrame>
        <p:nvGraphicFramePr>
          <p:cNvPr id="8" name="Table 7">
            <a:extLst>
              <a:ext uri="{FF2B5EF4-FFF2-40B4-BE49-F238E27FC236}">
                <a16:creationId xmlns:a16="http://schemas.microsoft.com/office/drawing/2014/main" id="{93F51C0D-6A52-6DFF-21EC-D74B2F95342D}"/>
              </a:ext>
            </a:extLst>
          </p:cNvPr>
          <p:cNvGraphicFramePr>
            <a:graphicFrameLocks noGrp="1"/>
          </p:cNvGraphicFramePr>
          <p:nvPr>
            <p:extLst>
              <p:ext uri="{D42A27DB-BD31-4B8C-83A1-F6EECF244321}">
                <p14:modId xmlns:p14="http://schemas.microsoft.com/office/powerpoint/2010/main" val="4054946351"/>
              </p:ext>
            </p:extLst>
          </p:nvPr>
        </p:nvGraphicFramePr>
        <p:xfrm>
          <a:off x="359229" y="2397102"/>
          <a:ext cx="11398376" cy="4381372"/>
        </p:xfrm>
        <a:graphic>
          <a:graphicData uri="http://schemas.openxmlformats.org/drawingml/2006/table">
            <a:tbl>
              <a:tblPr>
                <a:tableStyleId>{0505E3EF-67EA-436B-97B2-0124C06EBD24}</a:tableStyleId>
              </a:tblPr>
              <a:tblGrid>
                <a:gridCol w="3914597">
                  <a:extLst>
                    <a:ext uri="{9D8B030D-6E8A-4147-A177-3AD203B41FA5}">
                      <a16:colId xmlns:a16="http://schemas.microsoft.com/office/drawing/2014/main" val="64278626"/>
                    </a:ext>
                  </a:extLst>
                </a:gridCol>
                <a:gridCol w="7483779">
                  <a:extLst>
                    <a:ext uri="{9D8B030D-6E8A-4147-A177-3AD203B41FA5}">
                      <a16:colId xmlns:a16="http://schemas.microsoft.com/office/drawing/2014/main" val="1886705774"/>
                    </a:ext>
                  </a:extLst>
                </a:gridCol>
              </a:tblGrid>
              <a:tr h="448487">
                <a:tc>
                  <a:txBody>
                    <a:bodyPr/>
                    <a:lstStyle/>
                    <a:p>
                      <a:pPr algn="ctr"/>
                      <a:r>
                        <a:rPr lang="en-GB" sz="2000" b="1" dirty="0">
                          <a:latin typeface="Alexandria"/>
                        </a:rPr>
                        <a:t>Control</a:t>
                      </a:r>
                    </a:p>
                  </a:txBody>
                  <a:tcPr anchor="ctr"/>
                </a:tc>
                <a:tc>
                  <a:txBody>
                    <a:bodyPr/>
                    <a:lstStyle/>
                    <a:p>
                      <a:pPr algn="ctr"/>
                      <a:r>
                        <a:rPr lang="en-GB" sz="2000" b="1" dirty="0">
                          <a:latin typeface="Alexandria"/>
                        </a:rPr>
                        <a:t>Professional Requirement</a:t>
                      </a:r>
                    </a:p>
                  </a:txBody>
                  <a:tcPr anchor="ctr"/>
                </a:tc>
                <a:extLst>
                  <a:ext uri="{0D108BD9-81ED-4DB2-BD59-A6C34878D82A}">
                    <a16:rowId xmlns:a16="http://schemas.microsoft.com/office/drawing/2014/main" val="3196197147"/>
                  </a:ext>
                </a:extLst>
              </a:tr>
              <a:tr h="793476">
                <a:tc>
                  <a:txBody>
                    <a:bodyPr/>
                    <a:lstStyle/>
                    <a:p>
                      <a:pPr algn="ctr"/>
                      <a:r>
                        <a:rPr lang="en-GB" sz="2000" b="1" dirty="0">
                          <a:latin typeface="Alexandria"/>
                        </a:rPr>
                        <a:t>Fit for Purpose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Alexandria"/>
                        </a:rPr>
                        <a:t>Model must suit asset and valuation purpose (Reflects nature of asset and basis of value)</a:t>
                      </a:r>
                    </a:p>
                  </a:txBody>
                  <a:tcPr anchor="ctr">
                    <a:solidFill>
                      <a:schemeClr val="bg1"/>
                    </a:solidFill>
                  </a:tcPr>
                </a:tc>
                <a:extLst>
                  <a:ext uri="{0D108BD9-81ED-4DB2-BD59-A6C34878D82A}">
                    <a16:rowId xmlns:a16="http://schemas.microsoft.com/office/drawing/2014/main" val="2548044369"/>
                  </a:ext>
                </a:extLst>
              </a:tr>
              <a:tr h="448487">
                <a:tc>
                  <a:txBody>
                    <a:bodyPr/>
                    <a:lstStyle/>
                    <a:p>
                      <a:pPr algn="ctr"/>
                      <a:r>
                        <a:rPr lang="en-GB" sz="2000" b="1" dirty="0">
                          <a:latin typeface="Alexandria"/>
                        </a:rPr>
                        <a:t>Professional Judgment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Alexandria"/>
                        </a:rPr>
                        <a:t>No fully automated reliance  (Valuer intervention required)</a:t>
                      </a:r>
                    </a:p>
                  </a:txBody>
                  <a:tcPr anchor="ctr">
                    <a:solidFill>
                      <a:schemeClr val="bg1"/>
                    </a:solidFill>
                  </a:tcPr>
                </a:tc>
                <a:extLst>
                  <a:ext uri="{0D108BD9-81ED-4DB2-BD59-A6C34878D82A}">
                    <a16:rowId xmlns:a16="http://schemas.microsoft.com/office/drawing/2014/main" val="2926118898"/>
                  </a:ext>
                </a:extLst>
              </a:tr>
              <a:tr h="448487">
                <a:tc>
                  <a:txBody>
                    <a:bodyPr/>
                    <a:lstStyle/>
                    <a:p>
                      <a:pPr algn="ctr"/>
                      <a:r>
                        <a:rPr lang="en-GB" sz="2000" b="1">
                          <a:latin typeface="Alexandria"/>
                        </a:rPr>
                        <a:t>Model Understanding</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Alexandria"/>
                        </a:rPr>
                        <a:t>Must understand assumptions(Avoid “black box” use)</a:t>
                      </a:r>
                    </a:p>
                  </a:txBody>
                  <a:tcPr anchor="ctr">
                    <a:solidFill>
                      <a:schemeClr val="bg1"/>
                    </a:solidFill>
                  </a:tcPr>
                </a:tc>
                <a:extLst>
                  <a:ext uri="{0D108BD9-81ED-4DB2-BD59-A6C34878D82A}">
                    <a16:rowId xmlns:a16="http://schemas.microsoft.com/office/drawing/2014/main" val="4074088509"/>
                  </a:ext>
                </a:extLst>
              </a:tr>
              <a:tr h="448487">
                <a:tc>
                  <a:txBody>
                    <a:bodyPr/>
                    <a:lstStyle/>
                    <a:p>
                      <a:pPr algn="ctr"/>
                      <a:r>
                        <a:rPr lang="en-GB" sz="2000" b="1" dirty="0">
                          <a:latin typeface="Alexandria"/>
                        </a:rPr>
                        <a:t>Testing &amp; Validation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Alexandria"/>
                        </a:rPr>
                        <a:t>Model must be tested (Outputs must be </a:t>
                      </a:r>
                      <a:r>
                        <a:rPr lang="en-GB" sz="2000" dirty="0" err="1">
                          <a:latin typeface="Alexandria"/>
                        </a:rPr>
                        <a:t>analyzed</a:t>
                      </a:r>
                      <a:r>
                        <a:rPr lang="en-GB" sz="2000" dirty="0">
                          <a:latin typeface="Alexandria"/>
                        </a:rPr>
                        <a:t>)</a:t>
                      </a:r>
                    </a:p>
                  </a:txBody>
                  <a:tcPr anchor="ctr">
                    <a:solidFill>
                      <a:schemeClr val="bg1"/>
                    </a:solidFill>
                  </a:tcPr>
                </a:tc>
                <a:extLst>
                  <a:ext uri="{0D108BD9-81ED-4DB2-BD59-A6C34878D82A}">
                    <a16:rowId xmlns:a16="http://schemas.microsoft.com/office/drawing/2014/main" val="1485823431"/>
                  </a:ext>
                </a:extLst>
              </a:tr>
              <a:tr h="448487">
                <a:tc>
                  <a:txBody>
                    <a:bodyPr/>
                    <a:lstStyle/>
                    <a:p>
                      <a:pPr algn="ctr"/>
                      <a:r>
                        <a:rPr lang="en-GB" sz="2000" b="1">
                          <a:latin typeface="Alexandria"/>
                        </a:rPr>
                        <a:t>Transparency</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Alexandria"/>
                        </a:rPr>
                        <a:t>Explain model and limits (Must be understandable)</a:t>
                      </a:r>
                    </a:p>
                  </a:txBody>
                  <a:tcPr anchor="ctr">
                    <a:solidFill>
                      <a:schemeClr val="bg1"/>
                    </a:solidFill>
                  </a:tcPr>
                </a:tc>
                <a:extLst>
                  <a:ext uri="{0D108BD9-81ED-4DB2-BD59-A6C34878D82A}">
                    <a16:rowId xmlns:a16="http://schemas.microsoft.com/office/drawing/2014/main" val="1584884267"/>
                  </a:ext>
                </a:extLst>
              </a:tr>
              <a:tr h="448487">
                <a:tc>
                  <a:txBody>
                    <a:bodyPr/>
                    <a:lstStyle/>
                    <a:p>
                      <a:pPr algn="ctr"/>
                      <a:r>
                        <a:rPr lang="en-GB" sz="2000" b="1" dirty="0">
                          <a:latin typeface="Alexandria"/>
                        </a:rPr>
                        <a:t>Monitoring</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Alexandria"/>
                        </a:rPr>
                        <a:t>Regular review (Updating to Reflect market changes)</a:t>
                      </a:r>
                    </a:p>
                  </a:txBody>
                  <a:tcPr anchor="ctr">
                    <a:solidFill>
                      <a:schemeClr val="bg1"/>
                    </a:solidFill>
                  </a:tcPr>
                </a:tc>
                <a:extLst>
                  <a:ext uri="{0D108BD9-81ED-4DB2-BD59-A6C34878D82A}">
                    <a16:rowId xmlns:a16="http://schemas.microsoft.com/office/drawing/2014/main" val="1424202998"/>
                  </a:ext>
                </a:extLst>
              </a:tr>
              <a:tr h="448487">
                <a:tc>
                  <a:txBody>
                    <a:bodyPr/>
                    <a:lstStyle/>
                    <a:p>
                      <a:pPr algn="ctr"/>
                      <a:r>
                        <a:rPr lang="en-GB" sz="2000" b="1" dirty="0">
                          <a:latin typeface="Alexandria"/>
                        </a:rPr>
                        <a:t>Documentation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Alexandria"/>
                        </a:rPr>
                        <a:t>Full documentation required (Inputs, assumptions, limitations)</a:t>
                      </a:r>
                    </a:p>
                  </a:txBody>
                  <a:tcPr anchor="ctr">
                    <a:solidFill>
                      <a:schemeClr val="bg1"/>
                    </a:solidFill>
                  </a:tcPr>
                </a:tc>
                <a:extLst>
                  <a:ext uri="{0D108BD9-81ED-4DB2-BD59-A6C34878D82A}">
                    <a16:rowId xmlns:a16="http://schemas.microsoft.com/office/drawing/2014/main" val="847763464"/>
                  </a:ext>
                </a:extLst>
              </a:tr>
              <a:tr h="448487">
                <a:tc>
                  <a:txBody>
                    <a:bodyPr/>
                    <a:lstStyle/>
                    <a:p>
                      <a:pPr algn="ctr"/>
                      <a:r>
                        <a:rPr lang="en-GB" sz="2000" b="1" dirty="0">
                          <a:latin typeface="Alexandria"/>
                        </a:rPr>
                        <a:t>Limitations Handling</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Alexandria"/>
                        </a:rPr>
                        <a:t>Disclose all limitations, Otherwise non-compliant</a:t>
                      </a:r>
                    </a:p>
                  </a:txBody>
                  <a:tcPr anchor="ctr">
                    <a:solidFill>
                      <a:schemeClr val="bg1"/>
                    </a:solidFill>
                  </a:tcPr>
                </a:tc>
                <a:extLst>
                  <a:ext uri="{0D108BD9-81ED-4DB2-BD59-A6C34878D82A}">
                    <a16:rowId xmlns:a16="http://schemas.microsoft.com/office/drawing/2014/main" val="1948304272"/>
                  </a:ext>
                </a:extLst>
              </a:tr>
            </a:tbl>
          </a:graphicData>
        </a:graphic>
      </p:graphicFrame>
    </p:spTree>
    <p:extLst>
      <p:ext uri="{BB962C8B-B14F-4D97-AF65-F5344CB8AC3E}">
        <p14:creationId xmlns:p14="http://schemas.microsoft.com/office/powerpoint/2010/main" val="3961258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5344478" y="524820"/>
            <a:ext cx="280006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Valuation Models</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2200" b="1" i="0" u="none" strike="noStrike" kern="1200" cap="none" spc="0" normalizeH="0" baseline="0" noProof="0" dirty="0">
                <a:ln>
                  <a:noFill/>
                </a:ln>
                <a:solidFill>
                  <a:srgbClr val="4472C4"/>
                </a:solidFill>
                <a:effectLst/>
                <a:uLnTx/>
                <a:uFillTx/>
                <a:latin typeface="Alexandria"/>
                <a:ea typeface="+mn-ea"/>
                <a:cs typeface="+mn-cs"/>
              </a:rPr>
              <a:t>Selection and Use of Valuation Models</a:t>
            </a:r>
            <a:endParaRPr kumimoji="0" lang="en-US" sz="2200" b="1" i="0" u="none" strike="noStrike" kern="1200" cap="none" spc="0" normalizeH="0" baseline="0" noProof="0" dirty="0">
              <a:ln>
                <a:noFill/>
              </a:ln>
              <a:solidFill>
                <a:srgbClr val="4472C4"/>
              </a:solidFill>
              <a:effectLst/>
              <a:uLnTx/>
              <a:uFillTx/>
              <a:latin typeface="Alexandria"/>
              <a:ea typeface="+mn-ea"/>
              <a:cs typeface="+mn-cs"/>
            </a:endParaRPr>
          </a:p>
        </p:txBody>
      </p:sp>
      <p:sp>
        <p:nvSpPr>
          <p:cNvPr id="12" name="Rectangle: Rounded Corners 11">
            <a:extLst>
              <a:ext uri="{FF2B5EF4-FFF2-40B4-BE49-F238E27FC236}">
                <a16:creationId xmlns:a16="http://schemas.microsoft.com/office/drawing/2014/main" id="{F0E56EDC-1AE2-4CA1-18D3-B00E400BBD75}"/>
              </a:ext>
            </a:extLst>
          </p:cNvPr>
          <p:cNvSpPr/>
          <p:nvPr/>
        </p:nvSpPr>
        <p:spPr>
          <a:xfrm>
            <a:off x="359230" y="1441816"/>
            <a:ext cx="11398375" cy="749660"/>
          </a:xfrm>
          <a:prstGeom prst="round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GB" sz="2000" b="1" dirty="0">
                <a:solidFill>
                  <a:srgbClr val="C00000"/>
                </a:solidFill>
                <a:latin typeface="Alexandria" charset="0"/>
                <a:cs typeface="Alexandria" charset="0"/>
              </a:rPr>
              <a:t>The selection process of valuation model</a:t>
            </a:r>
            <a:r>
              <a:rPr lang="en-GB" sz="2000" dirty="0">
                <a:solidFill>
                  <a:prstClr val="black"/>
                </a:solidFill>
                <a:latin typeface="Alexandria" charset="0"/>
                <a:cs typeface="Alexandria" charset="0"/>
              </a:rPr>
              <a:t> is not arbitrary, but rather depends on a </a:t>
            </a:r>
            <a:r>
              <a:rPr lang="en-GB" sz="2000" b="1" dirty="0">
                <a:solidFill>
                  <a:prstClr val="black"/>
                </a:solidFill>
                <a:latin typeface="Alexandria" charset="0"/>
                <a:cs typeface="Alexandria" charset="0"/>
              </a:rPr>
              <a:t>comprehensive analytical framework that includes:</a:t>
            </a:r>
            <a:endParaRPr kumimoji="0" lang="en-US" sz="2000" b="1" i="0" u="none" strike="noStrike" kern="1200" cap="none" spc="0" normalizeH="0" baseline="0" noProof="0" dirty="0">
              <a:ln>
                <a:noFill/>
              </a:ln>
              <a:solidFill>
                <a:prstClr val="black"/>
              </a:solidFill>
              <a:effectLst/>
              <a:uLnTx/>
              <a:uFillTx/>
              <a:latin typeface="Alexandria"/>
            </a:endParaRPr>
          </a:p>
        </p:txBody>
      </p:sp>
      <p:sp>
        <p:nvSpPr>
          <p:cNvPr id="3" name="Flowchart: Predefined Process 2">
            <a:extLst>
              <a:ext uri="{FF2B5EF4-FFF2-40B4-BE49-F238E27FC236}">
                <a16:creationId xmlns:a16="http://schemas.microsoft.com/office/drawing/2014/main" id="{A6B2CA7D-1F06-6273-4C73-5AECB946B05F}"/>
              </a:ext>
            </a:extLst>
          </p:cNvPr>
          <p:cNvSpPr/>
          <p:nvPr/>
        </p:nvSpPr>
        <p:spPr>
          <a:xfrm>
            <a:off x="2039771" y="2477423"/>
            <a:ext cx="8706793" cy="497208"/>
          </a:xfrm>
          <a:prstGeom prst="flowChartPredefinedProcess">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indent="-342900" algn="ctr">
              <a:buFont typeface="Wingdings" panose="05000000000000000000" pitchFamily="2" charset="2"/>
              <a:buChar char="ü"/>
            </a:pPr>
            <a:r>
              <a:rPr lang="en-GB" sz="2000" dirty="0">
                <a:solidFill>
                  <a:schemeClr val="tx1"/>
                </a:solidFill>
                <a:latin typeface="Alexandria"/>
              </a:rPr>
              <a:t>Purpose of valuation</a:t>
            </a:r>
            <a:endParaRPr lang="en-US" sz="2000" dirty="0">
              <a:solidFill>
                <a:schemeClr val="tx1"/>
              </a:solidFill>
              <a:latin typeface="Alexandria"/>
            </a:endParaRPr>
          </a:p>
        </p:txBody>
      </p:sp>
      <p:sp>
        <p:nvSpPr>
          <p:cNvPr id="7" name="Flowchart: Predefined Process 6">
            <a:extLst>
              <a:ext uri="{FF2B5EF4-FFF2-40B4-BE49-F238E27FC236}">
                <a16:creationId xmlns:a16="http://schemas.microsoft.com/office/drawing/2014/main" id="{DD619A1B-73B5-E2F0-9C51-96188032186B}"/>
              </a:ext>
            </a:extLst>
          </p:cNvPr>
          <p:cNvSpPr/>
          <p:nvPr/>
        </p:nvSpPr>
        <p:spPr>
          <a:xfrm>
            <a:off x="2039771" y="3199885"/>
            <a:ext cx="8706794" cy="497208"/>
          </a:xfrm>
          <a:prstGeom prst="flowChartPredefinedProcess">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indent="-342900" algn="ctr">
              <a:buFont typeface="Wingdings" panose="05000000000000000000" pitchFamily="2" charset="2"/>
              <a:buChar char="ü"/>
            </a:pPr>
            <a:r>
              <a:rPr lang="en-GB" sz="2000" dirty="0">
                <a:solidFill>
                  <a:schemeClr val="tx1"/>
                </a:solidFill>
                <a:latin typeface="Alexandria"/>
              </a:rPr>
              <a:t>Basis of value (Market Value, Fair Value, etc.)</a:t>
            </a:r>
            <a:endParaRPr lang="en-US" sz="2000" dirty="0">
              <a:solidFill>
                <a:schemeClr val="tx1"/>
              </a:solidFill>
              <a:latin typeface="Alexandria"/>
            </a:endParaRPr>
          </a:p>
        </p:txBody>
      </p:sp>
      <p:sp>
        <p:nvSpPr>
          <p:cNvPr id="9" name="Flowchart: Predefined Process 8">
            <a:extLst>
              <a:ext uri="{FF2B5EF4-FFF2-40B4-BE49-F238E27FC236}">
                <a16:creationId xmlns:a16="http://schemas.microsoft.com/office/drawing/2014/main" id="{5479468A-166D-6D35-AE15-CF9CED6B251E}"/>
              </a:ext>
            </a:extLst>
          </p:cNvPr>
          <p:cNvSpPr/>
          <p:nvPr/>
        </p:nvSpPr>
        <p:spPr>
          <a:xfrm>
            <a:off x="2052290" y="3884796"/>
            <a:ext cx="8694274" cy="497208"/>
          </a:xfrm>
          <a:prstGeom prst="flowChartPredefinedProcess">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indent="-342900" algn="ctr">
              <a:buFont typeface="Wingdings" panose="05000000000000000000" pitchFamily="2" charset="2"/>
              <a:buChar char="ü"/>
            </a:pPr>
            <a:r>
              <a:rPr lang="en-GB" sz="2000" dirty="0">
                <a:solidFill>
                  <a:schemeClr val="tx1"/>
                </a:solidFill>
                <a:latin typeface="Alexandria"/>
              </a:rPr>
              <a:t>Asset type</a:t>
            </a:r>
            <a:endParaRPr lang="en-US" sz="2000" dirty="0">
              <a:solidFill>
                <a:schemeClr val="tx1"/>
              </a:solidFill>
              <a:latin typeface="Alexandria"/>
            </a:endParaRPr>
          </a:p>
        </p:txBody>
      </p:sp>
      <p:sp>
        <p:nvSpPr>
          <p:cNvPr id="10" name="Flowchart: Predefined Process 9">
            <a:extLst>
              <a:ext uri="{FF2B5EF4-FFF2-40B4-BE49-F238E27FC236}">
                <a16:creationId xmlns:a16="http://schemas.microsoft.com/office/drawing/2014/main" id="{4E85EFEE-A4EF-CE83-5D66-E13081C713D9}"/>
              </a:ext>
            </a:extLst>
          </p:cNvPr>
          <p:cNvSpPr/>
          <p:nvPr/>
        </p:nvSpPr>
        <p:spPr>
          <a:xfrm>
            <a:off x="2052290" y="4618250"/>
            <a:ext cx="8706794" cy="497208"/>
          </a:xfrm>
          <a:prstGeom prst="flowChartPredefinedProcess">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indent="-342900" algn="ctr">
              <a:buFont typeface="Wingdings" panose="05000000000000000000" pitchFamily="2" charset="2"/>
              <a:buChar char="ü"/>
            </a:pPr>
            <a:r>
              <a:rPr lang="en-US" sz="2000" dirty="0">
                <a:solidFill>
                  <a:schemeClr val="tx1"/>
                </a:solidFill>
                <a:latin typeface="Alexandria"/>
              </a:rPr>
              <a:t>The Degree of </a:t>
            </a:r>
            <a:r>
              <a:rPr lang="en-US" sz="2000">
                <a:solidFill>
                  <a:schemeClr val="tx1"/>
                </a:solidFill>
                <a:latin typeface="Alexandria"/>
              </a:rPr>
              <a:t>Asset complexity</a:t>
            </a:r>
            <a:endParaRPr lang="en-US" sz="2000" dirty="0">
              <a:solidFill>
                <a:schemeClr val="tx1"/>
              </a:solidFill>
              <a:latin typeface="Alexandria"/>
            </a:endParaRPr>
          </a:p>
        </p:txBody>
      </p:sp>
      <p:sp>
        <p:nvSpPr>
          <p:cNvPr id="11" name="Flowchart: Predefined Process 10">
            <a:extLst>
              <a:ext uri="{FF2B5EF4-FFF2-40B4-BE49-F238E27FC236}">
                <a16:creationId xmlns:a16="http://schemas.microsoft.com/office/drawing/2014/main" id="{4640D7A2-0C7C-845E-0C0F-365CFD66CB67}"/>
              </a:ext>
            </a:extLst>
          </p:cNvPr>
          <p:cNvSpPr/>
          <p:nvPr/>
        </p:nvSpPr>
        <p:spPr>
          <a:xfrm>
            <a:off x="2064809" y="5303161"/>
            <a:ext cx="8694274" cy="497208"/>
          </a:xfrm>
          <a:prstGeom prst="flowChartPredefinedProcess">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indent="-342900" algn="ctr">
              <a:buFont typeface="Wingdings" panose="05000000000000000000" pitchFamily="2" charset="2"/>
              <a:buChar char="ü"/>
            </a:pPr>
            <a:r>
              <a:rPr lang="en-GB" sz="2000" dirty="0">
                <a:solidFill>
                  <a:schemeClr val="tx1"/>
                </a:solidFill>
                <a:latin typeface="Alexandria"/>
              </a:rPr>
              <a:t>Data availability</a:t>
            </a:r>
            <a:endParaRPr lang="en-US" sz="2000" dirty="0">
              <a:solidFill>
                <a:schemeClr val="tx1"/>
              </a:solidFill>
              <a:latin typeface="Alexandria"/>
            </a:endParaRPr>
          </a:p>
        </p:txBody>
      </p:sp>
    </p:spTree>
    <p:extLst>
      <p:ext uri="{BB962C8B-B14F-4D97-AF65-F5344CB8AC3E}">
        <p14:creationId xmlns:p14="http://schemas.microsoft.com/office/powerpoint/2010/main" val="3194910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animBg="1"/>
      <p:bldP spid="7" grpId="0" animBg="1"/>
      <p:bldP spid="9" grpId="0" animBg="1"/>
      <p:bldP spid="10" grpId="0" animBg="1"/>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5344478" y="524820"/>
            <a:ext cx="280006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Valuation Models</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2200" b="1" i="0" u="none" strike="noStrike" kern="1200" cap="none" spc="0" normalizeH="0" baseline="0" noProof="0" dirty="0">
                <a:ln>
                  <a:noFill/>
                </a:ln>
                <a:solidFill>
                  <a:srgbClr val="4472C4"/>
                </a:solidFill>
                <a:effectLst/>
                <a:uLnTx/>
                <a:uFillTx/>
                <a:latin typeface="Alexandria"/>
                <a:ea typeface="+mn-ea"/>
                <a:cs typeface="+mn-cs"/>
              </a:rPr>
              <a:t>Practical Use of Models</a:t>
            </a:r>
            <a:endParaRPr kumimoji="0" lang="en-US" sz="2200" b="1" i="0" u="none" strike="noStrike" kern="1200" cap="none" spc="0" normalizeH="0" baseline="0" noProof="0" dirty="0">
              <a:ln>
                <a:noFill/>
              </a:ln>
              <a:solidFill>
                <a:srgbClr val="4472C4"/>
              </a:solidFill>
              <a:effectLst/>
              <a:uLnTx/>
              <a:uFillTx/>
              <a:latin typeface="Alexandria"/>
              <a:ea typeface="+mn-ea"/>
              <a:cs typeface="+mn-cs"/>
            </a:endParaRPr>
          </a:p>
        </p:txBody>
      </p:sp>
      <p:sp>
        <p:nvSpPr>
          <p:cNvPr id="12" name="Rectangle: Rounded Corners 11">
            <a:extLst>
              <a:ext uri="{FF2B5EF4-FFF2-40B4-BE49-F238E27FC236}">
                <a16:creationId xmlns:a16="http://schemas.microsoft.com/office/drawing/2014/main" id="{F0E56EDC-1AE2-4CA1-18D3-B00E400BBD75}"/>
              </a:ext>
            </a:extLst>
          </p:cNvPr>
          <p:cNvSpPr/>
          <p:nvPr/>
        </p:nvSpPr>
        <p:spPr>
          <a:xfrm>
            <a:off x="359230" y="1736979"/>
            <a:ext cx="11398375" cy="370421"/>
          </a:xfrm>
          <a:prstGeom prst="round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GB" sz="2000" b="1" dirty="0">
                <a:solidFill>
                  <a:prstClr val="black"/>
                </a:solidFill>
                <a:latin typeface="Alexandria" charset="0"/>
                <a:cs typeface="Alexandria" charset="0"/>
              </a:rPr>
              <a:t>The valuer should:</a:t>
            </a:r>
            <a:endParaRPr kumimoji="0" lang="en-US" sz="2000" b="1" i="0" u="none" strike="noStrike" kern="1200" cap="none" spc="0" normalizeH="0" baseline="0" noProof="0" dirty="0">
              <a:ln>
                <a:noFill/>
              </a:ln>
              <a:solidFill>
                <a:prstClr val="black"/>
              </a:solidFill>
              <a:effectLst/>
              <a:uLnTx/>
              <a:uFillTx/>
              <a:latin typeface="Alexandria"/>
            </a:endParaRPr>
          </a:p>
        </p:txBody>
      </p:sp>
      <p:sp>
        <p:nvSpPr>
          <p:cNvPr id="3" name="Arrow: Pentagon 2">
            <a:extLst>
              <a:ext uri="{FF2B5EF4-FFF2-40B4-BE49-F238E27FC236}">
                <a16:creationId xmlns:a16="http://schemas.microsoft.com/office/drawing/2014/main" id="{A6B2CA7D-1F06-6273-4C73-5AECB946B05F}"/>
              </a:ext>
            </a:extLst>
          </p:cNvPr>
          <p:cNvSpPr/>
          <p:nvPr/>
        </p:nvSpPr>
        <p:spPr>
          <a:xfrm>
            <a:off x="2039771" y="2477423"/>
            <a:ext cx="8706793"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457200" lvl="0" indent="-457200">
              <a:buClr>
                <a:srgbClr val="C00000"/>
              </a:buClr>
              <a:buFont typeface="+mj-lt"/>
              <a:buAutoNum type="arabicParenR"/>
            </a:pPr>
            <a:r>
              <a:rPr lang="en-GB" sz="2000" dirty="0">
                <a:solidFill>
                  <a:prstClr val="black"/>
                </a:solidFill>
                <a:latin typeface="Alexandria"/>
              </a:rPr>
              <a:t>Fully understand the model</a:t>
            </a:r>
            <a:endParaRPr kumimoji="0" lang="en-US" sz="2000" i="0" u="none" strike="noStrike" kern="1200" cap="none" spc="0" normalizeH="0" baseline="0" noProof="0" dirty="0">
              <a:ln>
                <a:noFill/>
              </a:ln>
              <a:solidFill>
                <a:prstClr val="black"/>
              </a:solidFill>
              <a:effectLst/>
              <a:uLnTx/>
              <a:uFillTx/>
              <a:latin typeface="Alexandria"/>
            </a:endParaRPr>
          </a:p>
        </p:txBody>
      </p:sp>
      <p:sp>
        <p:nvSpPr>
          <p:cNvPr id="7" name="Arrow: Pentagon 6">
            <a:extLst>
              <a:ext uri="{FF2B5EF4-FFF2-40B4-BE49-F238E27FC236}">
                <a16:creationId xmlns:a16="http://schemas.microsoft.com/office/drawing/2014/main" id="{DD619A1B-73B5-E2F0-9C51-96188032186B}"/>
              </a:ext>
            </a:extLst>
          </p:cNvPr>
          <p:cNvSpPr/>
          <p:nvPr/>
        </p:nvSpPr>
        <p:spPr>
          <a:xfrm>
            <a:off x="2039771" y="3199885"/>
            <a:ext cx="8706794"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GB" sz="2000" b="1" dirty="0">
                <a:solidFill>
                  <a:srgbClr val="C00000"/>
                </a:solidFill>
                <a:latin typeface="Alexandria"/>
              </a:rPr>
              <a:t>2)    </a:t>
            </a:r>
            <a:r>
              <a:rPr lang="en-GB" sz="2000" dirty="0">
                <a:solidFill>
                  <a:prstClr val="black"/>
                </a:solidFill>
                <a:latin typeface="Alexandria"/>
              </a:rPr>
              <a:t>Test it before use</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9" name="Arrow: Pentagon 8">
            <a:extLst>
              <a:ext uri="{FF2B5EF4-FFF2-40B4-BE49-F238E27FC236}">
                <a16:creationId xmlns:a16="http://schemas.microsoft.com/office/drawing/2014/main" id="{5479468A-166D-6D35-AE15-CF9CED6B251E}"/>
              </a:ext>
            </a:extLst>
          </p:cNvPr>
          <p:cNvSpPr/>
          <p:nvPr/>
        </p:nvSpPr>
        <p:spPr>
          <a:xfrm>
            <a:off x="2052290" y="3884796"/>
            <a:ext cx="8694274"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GB" sz="2000" b="1" dirty="0">
                <a:solidFill>
                  <a:srgbClr val="C00000"/>
                </a:solidFill>
                <a:latin typeface="Alexandria"/>
              </a:rPr>
              <a:t>3)    </a:t>
            </a:r>
            <a:r>
              <a:rPr lang="en-GB" sz="2000" dirty="0">
                <a:solidFill>
                  <a:prstClr val="black"/>
                </a:solidFill>
                <a:latin typeface="Alexandria"/>
              </a:rPr>
              <a:t>Critically </a:t>
            </a:r>
            <a:r>
              <a:rPr lang="en-GB" sz="2000" dirty="0" err="1">
                <a:solidFill>
                  <a:prstClr val="black"/>
                </a:solidFill>
                <a:latin typeface="Alexandria"/>
              </a:rPr>
              <a:t>analyze</a:t>
            </a:r>
            <a:r>
              <a:rPr lang="en-GB" sz="2000" dirty="0">
                <a:solidFill>
                  <a:prstClr val="black"/>
                </a:solidFill>
                <a:latin typeface="Alexandria"/>
              </a:rPr>
              <a:t> outputs</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0" name="Arrow: Pentagon 9">
            <a:extLst>
              <a:ext uri="{FF2B5EF4-FFF2-40B4-BE49-F238E27FC236}">
                <a16:creationId xmlns:a16="http://schemas.microsoft.com/office/drawing/2014/main" id="{4E85EFEE-A4EF-CE83-5D66-E13081C713D9}"/>
              </a:ext>
            </a:extLst>
          </p:cNvPr>
          <p:cNvSpPr/>
          <p:nvPr/>
        </p:nvSpPr>
        <p:spPr>
          <a:xfrm>
            <a:off x="2052290" y="4618250"/>
            <a:ext cx="8706794"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US" sz="2000" b="1" dirty="0">
                <a:solidFill>
                  <a:srgbClr val="C00000"/>
                </a:solidFill>
                <a:latin typeface="Alexandria"/>
              </a:rPr>
              <a:t>4)    </a:t>
            </a:r>
            <a:r>
              <a:rPr lang="en-US" sz="2000" dirty="0">
                <a:solidFill>
                  <a:prstClr val="black"/>
                </a:solidFill>
                <a:latin typeface="Alexandria"/>
              </a:rPr>
              <a:t>Adjust results with justification</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1" name="Arrow: Pentagon 10">
            <a:extLst>
              <a:ext uri="{FF2B5EF4-FFF2-40B4-BE49-F238E27FC236}">
                <a16:creationId xmlns:a16="http://schemas.microsoft.com/office/drawing/2014/main" id="{4640D7A2-0C7C-845E-0C0F-365CFD66CB67}"/>
              </a:ext>
            </a:extLst>
          </p:cNvPr>
          <p:cNvSpPr/>
          <p:nvPr/>
        </p:nvSpPr>
        <p:spPr>
          <a:xfrm>
            <a:off x="2064809" y="5303161"/>
            <a:ext cx="8694274"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GB" sz="2000" b="1" dirty="0">
                <a:solidFill>
                  <a:srgbClr val="C00000"/>
                </a:solidFill>
                <a:latin typeface="Alexandria"/>
              </a:rPr>
              <a:t>5)   </a:t>
            </a:r>
            <a:r>
              <a:rPr lang="en-GB" sz="2000" dirty="0">
                <a:solidFill>
                  <a:prstClr val="black"/>
                </a:solidFill>
                <a:latin typeface="Alexandria"/>
              </a:rPr>
              <a:t>Cross-check with other approaches</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Tree>
    <p:extLst>
      <p:ext uri="{BB962C8B-B14F-4D97-AF65-F5344CB8AC3E}">
        <p14:creationId xmlns:p14="http://schemas.microsoft.com/office/powerpoint/2010/main" val="3582019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animBg="1"/>
      <p:bldP spid="7" grpId="0" animBg="1"/>
      <p:bldP spid="9" grpId="0" animBg="1"/>
      <p:bldP spid="10" grpId="0" animBg="1"/>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5344478" y="524820"/>
            <a:ext cx="280006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Valuation Models</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2200" b="1" i="0" u="none" strike="noStrike" kern="1200" cap="none" spc="0" normalizeH="0" baseline="0" noProof="0" dirty="0">
                <a:ln>
                  <a:noFill/>
                </a:ln>
                <a:solidFill>
                  <a:srgbClr val="4472C4"/>
                </a:solidFill>
                <a:effectLst/>
                <a:uLnTx/>
                <a:uFillTx/>
                <a:latin typeface="Alexandria"/>
                <a:ea typeface="+mn-ea"/>
                <a:cs typeface="+mn-cs"/>
              </a:rPr>
              <a:t>Use of External Models or Specialists</a:t>
            </a:r>
            <a:endParaRPr kumimoji="0" lang="en-US" sz="2200" b="1" i="0" u="none" strike="noStrike" kern="1200" cap="none" spc="0" normalizeH="0" baseline="0" noProof="0" dirty="0">
              <a:ln>
                <a:noFill/>
              </a:ln>
              <a:solidFill>
                <a:srgbClr val="4472C4"/>
              </a:solidFill>
              <a:effectLst/>
              <a:uLnTx/>
              <a:uFillTx/>
              <a:latin typeface="Alexandria"/>
              <a:ea typeface="+mn-ea"/>
              <a:cs typeface="+mn-cs"/>
            </a:endParaRPr>
          </a:p>
        </p:txBody>
      </p:sp>
      <p:sp>
        <p:nvSpPr>
          <p:cNvPr id="12" name="Rectangle: Rounded Corners 11">
            <a:extLst>
              <a:ext uri="{FF2B5EF4-FFF2-40B4-BE49-F238E27FC236}">
                <a16:creationId xmlns:a16="http://schemas.microsoft.com/office/drawing/2014/main" id="{F0E56EDC-1AE2-4CA1-18D3-B00E400BBD75}"/>
              </a:ext>
            </a:extLst>
          </p:cNvPr>
          <p:cNvSpPr/>
          <p:nvPr/>
        </p:nvSpPr>
        <p:spPr>
          <a:xfrm>
            <a:off x="359230" y="1736979"/>
            <a:ext cx="11398375" cy="370421"/>
          </a:xfrm>
          <a:prstGeom prst="round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GB" sz="2000" b="1" dirty="0">
                <a:solidFill>
                  <a:prstClr val="black"/>
                </a:solidFill>
                <a:latin typeface="Alexandria" charset="0"/>
                <a:cs typeface="Alexandria" charset="0"/>
              </a:rPr>
              <a:t>When using third-party models:</a:t>
            </a:r>
            <a:endParaRPr kumimoji="0" lang="en-US" sz="2000" b="1" i="0" u="none" strike="noStrike" kern="1200" cap="none" spc="0" normalizeH="0" baseline="0" noProof="0" dirty="0">
              <a:ln>
                <a:noFill/>
              </a:ln>
              <a:solidFill>
                <a:prstClr val="black"/>
              </a:solidFill>
              <a:effectLst/>
              <a:uLnTx/>
              <a:uFillTx/>
              <a:latin typeface="Alexandria"/>
            </a:endParaRPr>
          </a:p>
        </p:txBody>
      </p:sp>
      <p:sp>
        <p:nvSpPr>
          <p:cNvPr id="3" name="Arrow: Pentagon 2">
            <a:extLst>
              <a:ext uri="{FF2B5EF4-FFF2-40B4-BE49-F238E27FC236}">
                <a16:creationId xmlns:a16="http://schemas.microsoft.com/office/drawing/2014/main" id="{A6B2CA7D-1F06-6273-4C73-5AECB946B05F}"/>
              </a:ext>
            </a:extLst>
          </p:cNvPr>
          <p:cNvSpPr/>
          <p:nvPr/>
        </p:nvSpPr>
        <p:spPr>
          <a:xfrm>
            <a:off x="2039771" y="2477423"/>
            <a:ext cx="9559192"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buFont typeface="Wingdings" panose="05000000000000000000" pitchFamily="2" charset="2"/>
              <a:buChar char="Ø"/>
            </a:pPr>
            <a:r>
              <a:rPr lang="en-GB" sz="2000" dirty="0">
                <a:solidFill>
                  <a:prstClr val="black"/>
                </a:solidFill>
                <a:latin typeface="Alexandria"/>
              </a:rPr>
              <a:t>Assess competence of the (Specialist / Service Organization) </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7" name="Arrow: Pentagon 6">
            <a:extLst>
              <a:ext uri="{FF2B5EF4-FFF2-40B4-BE49-F238E27FC236}">
                <a16:creationId xmlns:a16="http://schemas.microsoft.com/office/drawing/2014/main" id="{DD619A1B-73B5-E2F0-9C51-96188032186B}"/>
              </a:ext>
            </a:extLst>
          </p:cNvPr>
          <p:cNvSpPr/>
          <p:nvPr/>
        </p:nvSpPr>
        <p:spPr>
          <a:xfrm>
            <a:off x="2039770" y="3199885"/>
            <a:ext cx="9559193"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buFont typeface="Wingdings" panose="05000000000000000000" pitchFamily="2" charset="2"/>
              <a:buChar char="Ø"/>
            </a:pPr>
            <a:r>
              <a:rPr lang="en-GB" sz="2000" dirty="0">
                <a:solidFill>
                  <a:prstClr val="black"/>
                </a:solidFill>
                <a:latin typeface="Alexandria"/>
              </a:rPr>
              <a:t>Document reasons for reliance</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9" name="Arrow: Pentagon 8">
            <a:extLst>
              <a:ext uri="{FF2B5EF4-FFF2-40B4-BE49-F238E27FC236}">
                <a16:creationId xmlns:a16="http://schemas.microsoft.com/office/drawing/2014/main" id="{5479468A-166D-6D35-AE15-CF9CED6B251E}"/>
              </a:ext>
            </a:extLst>
          </p:cNvPr>
          <p:cNvSpPr/>
          <p:nvPr/>
        </p:nvSpPr>
        <p:spPr>
          <a:xfrm>
            <a:off x="2052289" y="3884796"/>
            <a:ext cx="9546675"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buFont typeface="Wingdings" panose="05000000000000000000" pitchFamily="2" charset="2"/>
              <a:buChar char="Ø"/>
            </a:pPr>
            <a:r>
              <a:rPr lang="en-GB" sz="2000" dirty="0">
                <a:solidFill>
                  <a:prstClr val="black"/>
                </a:solidFill>
                <a:latin typeface="Alexandria"/>
              </a:rPr>
              <a:t>Retain full professional responsibility (Not transferring full professional responsibility)</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Tree>
    <p:extLst>
      <p:ext uri="{BB962C8B-B14F-4D97-AF65-F5344CB8AC3E}">
        <p14:creationId xmlns:p14="http://schemas.microsoft.com/office/powerpoint/2010/main" val="137711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animBg="1"/>
      <p:bldP spid="7" grpId="0" animBg="1"/>
      <p:bldP spid="9"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5344478" y="524820"/>
            <a:ext cx="280006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Valuation Models</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2200" b="1" i="0" u="none" strike="noStrike" kern="1200" cap="none" spc="0" normalizeH="0" baseline="0" noProof="0" dirty="0">
                <a:ln>
                  <a:noFill/>
                </a:ln>
                <a:solidFill>
                  <a:srgbClr val="4472C4"/>
                </a:solidFill>
                <a:effectLst/>
                <a:uLnTx/>
                <a:uFillTx/>
                <a:latin typeface="Alexandria"/>
                <a:ea typeface="+mn-ea"/>
                <a:cs typeface="+mn-cs"/>
              </a:rPr>
              <a:t>Valuation Model Documentation</a:t>
            </a:r>
            <a:endParaRPr kumimoji="0" lang="en-US" sz="2200" b="1" i="0" u="none" strike="noStrike" kern="1200" cap="none" spc="0" normalizeH="0" baseline="0" noProof="0" dirty="0">
              <a:ln>
                <a:noFill/>
              </a:ln>
              <a:solidFill>
                <a:srgbClr val="4472C4"/>
              </a:solidFill>
              <a:effectLst/>
              <a:uLnTx/>
              <a:uFillTx/>
              <a:latin typeface="Alexandria"/>
              <a:ea typeface="+mn-ea"/>
              <a:cs typeface="+mn-cs"/>
            </a:endParaRPr>
          </a:p>
        </p:txBody>
      </p:sp>
      <p:sp>
        <p:nvSpPr>
          <p:cNvPr id="12" name="Rectangle: Rounded Corners 11">
            <a:extLst>
              <a:ext uri="{FF2B5EF4-FFF2-40B4-BE49-F238E27FC236}">
                <a16:creationId xmlns:a16="http://schemas.microsoft.com/office/drawing/2014/main" id="{F0E56EDC-1AE2-4CA1-18D3-B00E400BBD75}"/>
              </a:ext>
            </a:extLst>
          </p:cNvPr>
          <p:cNvSpPr/>
          <p:nvPr/>
        </p:nvSpPr>
        <p:spPr>
          <a:xfrm>
            <a:off x="359230" y="1736979"/>
            <a:ext cx="11398375" cy="370421"/>
          </a:xfrm>
          <a:prstGeom prst="round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GB" sz="2000" b="1" dirty="0">
                <a:solidFill>
                  <a:prstClr val="black"/>
                </a:solidFill>
                <a:latin typeface="Alexandria" charset="0"/>
                <a:cs typeface="Alexandria" charset="0"/>
              </a:rPr>
              <a:t>The valuation report </a:t>
            </a:r>
            <a:r>
              <a:rPr lang="en-GB" sz="2000" dirty="0">
                <a:solidFill>
                  <a:prstClr val="black"/>
                </a:solidFill>
                <a:latin typeface="Alexandria" charset="0"/>
                <a:cs typeface="Alexandria" charset="0"/>
              </a:rPr>
              <a:t>must include clear documentation covering:</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8" name="Flowchart: Multidocument 7">
            <a:extLst>
              <a:ext uri="{FF2B5EF4-FFF2-40B4-BE49-F238E27FC236}">
                <a16:creationId xmlns:a16="http://schemas.microsoft.com/office/drawing/2014/main" id="{FE1EA652-3EF0-E48E-02F1-8B9F092F4B36}"/>
              </a:ext>
            </a:extLst>
          </p:cNvPr>
          <p:cNvSpPr/>
          <p:nvPr/>
        </p:nvSpPr>
        <p:spPr>
          <a:xfrm>
            <a:off x="2994098" y="2284118"/>
            <a:ext cx="7014605" cy="4365159"/>
          </a:xfrm>
          <a:prstGeom prst="flowChartMultidocumen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514350" lvl="0" indent="-514350">
              <a:spcBef>
                <a:spcPts val="600"/>
              </a:spcBef>
              <a:spcAft>
                <a:spcPts val="600"/>
              </a:spcAft>
              <a:buClr>
                <a:srgbClr val="0070C0"/>
              </a:buClr>
              <a:buFont typeface="+mj-lt"/>
              <a:buAutoNum type="romanUcPeriod"/>
            </a:pPr>
            <a:r>
              <a:rPr lang="en-GB" sz="2000" dirty="0">
                <a:solidFill>
                  <a:prstClr val="black"/>
                </a:solidFill>
                <a:latin typeface="Alexandria" charset="0"/>
                <a:cs typeface="Alexandria" charset="0"/>
              </a:rPr>
              <a:t>Justification for model selection</a:t>
            </a:r>
          </a:p>
          <a:p>
            <a:pPr marL="514350" lvl="0" indent="-514350">
              <a:spcBef>
                <a:spcPts val="600"/>
              </a:spcBef>
              <a:spcAft>
                <a:spcPts val="600"/>
              </a:spcAft>
              <a:buClr>
                <a:srgbClr val="0070C0"/>
              </a:buClr>
              <a:buFont typeface="+mj-lt"/>
              <a:buAutoNum type="romanUcPeriod"/>
            </a:pPr>
            <a:r>
              <a:rPr lang="en-GB" sz="2000" dirty="0">
                <a:solidFill>
                  <a:prstClr val="black"/>
                </a:solidFill>
                <a:latin typeface="Alexandria" charset="0"/>
                <a:cs typeface="Alexandria" charset="0"/>
              </a:rPr>
              <a:t>Description of inputs and outputs</a:t>
            </a:r>
          </a:p>
          <a:p>
            <a:pPr marL="514350" lvl="0" indent="-514350">
              <a:spcBef>
                <a:spcPts val="600"/>
              </a:spcBef>
              <a:spcAft>
                <a:spcPts val="600"/>
              </a:spcAft>
              <a:buClr>
                <a:srgbClr val="0070C0"/>
              </a:buClr>
              <a:buFont typeface="+mj-lt"/>
              <a:buAutoNum type="romanUcPeriod"/>
            </a:pPr>
            <a:r>
              <a:rPr lang="en-GB" sz="2000" dirty="0">
                <a:solidFill>
                  <a:prstClr val="black"/>
                </a:solidFill>
                <a:latin typeface="Alexandria" charset="0"/>
                <a:cs typeface="Alexandria" charset="0"/>
              </a:rPr>
              <a:t>Key inputs</a:t>
            </a:r>
          </a:p>
          <a:p>
            <a:pPr marL="514350" lvl="0" indent="-514350">
              <a:spcBef>
                <a:spcPts val="600"/>
              </a:spcBef>
              <a:spcAft>
                <a:spcPts val="600"/>
              </a:spcAft>
              <a:buClr>
                <a:srgbClr val="0070C0"/>
              </a:buClr>
              <a:buFont typeface="+mj-lt"/>
              <a:buAutoNum type="romanUcPeriod"/>
            </a:pPr>
            <a:r>
              <a:rPr lang="en-GB" sz="2000" dirty="0">
                <a:solidFill>
                  <a:prstClr val="black"/>
                </a:solidFill>
                <a:latin typeface="Alexandria" charset="0"/>
                <a:cs typeface="Alexandria" charset="0"/>
              </a:rPr>
              <a:t>Core assumptions</a:t>
            </a:r>
          </a:p>
          <a:p>
            <a:pPr marL="514350" lvl="0" indent="-514350">
              <a:spcBef>
                <a:spcPts val="600"/>
              </a:spcBef>
              <a:spcAft>
                <a:spcPts val="600"/>
              </a:spcAft>
              <a:buClr>
                <a:srgbClr val="0070C0"/>
              </a:buClr>
              <a:buFont typeface="+mj-lt"/>
              <a:buAutoNum type="romanUcPeriod"/>
            </a:pPr>
            <a:r>
              <a:rPr lang="en-GB" sz="2000" dirty="0">
                <a:solidFill>
                  <a:prstClr val="black"/>
                </a:solidFill>
                <a:latin typeface="Alexandria" charset="0"/>
                <a:cs typeface="Alexandria" charset="0"/>
              </a:rPr>
              <a:t>Limitations</a:t>
            </a:r>
          </a:p>
          <a:p>
            <a:pPr marL="514350" lvl="0" indent="-514350">
              <a:spcBef>
                <a:spcPts val="600"/>
              </a:spcBef>
              <a:spcAft>
                <a:spcPts val="600"/>
              </a:spcAft>
              <a:buClr>
                <a:srgbClr val="0070C0"/>
              </a:buClr>
              <a:buFont typeface="+mj-lt"/>
              <a:buAutoNum type="romanUcPeriod"/>
            </a:pPr>
            <a:r>
              <a:rPr lang="en-GB" sz="2000" dirty="0">
                <a:solidFill>
                  <a:prstClr val="black"/>
                </a:solidFill>
                <a:latin typeface="Alexandria" charset="0"/>
                <a:cs typeface="Alexandria" charset="0"/>
              </a:rPr>
              <a:t>Quality control procedures</a:t>
            </a:r>
          </a:p>
          <a:p>
            <a:pPr marL="514350" lvl="0" indent="-514350">
              <a:spcBef>
                <a:spcPts val="600"/>
              </a:spcBef>
              <a:spcAft>
                <a:spcPts val="600"/>
              </a:spcAft>
              <a:buClr>
                <a:srgbClr val="0070C0"/>
              </a:buClr>
              <a:buFont typeface="+mj-lt"/>
              <a:buAutoNum type="romanUcPeriod"/>
            </a:pPr>
            <a:r>
              <a:rPr lang="en-GB" sz="2000" dirty="0">
                <a:solidFill>
                  <a:prstClr val="black"/>
                </a:solidFill>
                <a:latin typeface="Alexandria" charset="0"/>
                <a:cs typeface="Alexandria" charset="0"/>
              </a:rPr>
              <a:t>Testing and validation results</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Tree>
    <p:extLst>
      <p:ext uri="{BB962C8B-B14F-4D97-AF65-F5344CB8AC3E}">
        <p14:creationId xmlns:p14="http://schemas.microsoft.com/office/powerpoint/2010/main" val="963018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anim calcmode="lin" valueType="num">
                                      <p:cBhvr additive="base">
                                        <p:cTn id="19"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1" end="1"/>
                                            </p:txEl>
                                          </p:spTgt>
                                        </p:tgtEl>
                                        <p:attrNameLst>
                                          <p:attrName>style.visibility</p:attrName>
                                        </p:attrNameLst>
                                      </p:cBhvr>
                                      <p:to>
                                        <p:strVal val="visible"/>
                                      </p:to>
                                    </p:set>
                                    <p:anim calcmode="lin" valueType="num">
                                      <p:cBhvr additive="base">
                                        <p:cTn id="25"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xEl>
                                              <p:pRg st="2" end="2"/>
                                            </p:txEl>
                                          </p:spTgt>
                                        </p:tgtEl>
                                        <p:attrNameLst>
                                          <p:attrName>style.visibility</p:attrName>
                                        </p:attrNameLst>
                                      </p:cBhvr>
                                      <p:to>
                                        <p:strVal val="visible"/>
                                      </p:to>
                                    </p:set>
                                    <p:anim calcmode="lin" valueType="num">
                                      <p:cBhvr additive="base">
                                        <p:cTn id="31"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8">
                                            <p:txEl>
                                              <p:pRg st="3" end="3"/>
                                            </p:txEl>
                                          </p:spTgt>
                                        </p:tgtEl>
                                        <p:attrNameLst>
                                          <p:attrName>style.visibility</p:attrName>
                                        </p:attrNameLst>
                                      </p:cBhvr>
                                      <p:to>
                                        <p:strVal val="visible"/>
                                      </p:to>
                                    </p:set>
                                    <p:anim calcmode="lin" valueType="num">
                                      <p:cBhvr additive="base">
                                        <p:cTn id="37"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8">
                                            <p:txEl>
                                              <p:pRg st="4" end="4"/>
                                            </p:txEl>
                                          </p:spTgt>
                                        </p:tgtEl>
                                        <p:attrNameLst>
                                          <p:attrName>style.visibility</p:attrName>
                                        </p:attrNameLst>
                                      </p:cBhvr>
                                      <p:to>
                                        <p:strVal val="visible"/>
                                      </p:to>
                                    </p:set>
                                    <p:anim calcmode="lin" valueType="num">
                                      <p:cBhvr additive="base">
                                        <p:cTn id="43"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8">
                                            <p:txEl>
                                              <p:pRg st="5" end="5"/>
                                            </p:txEl>
                                          </p:spTgt>
                                        </p:tgtEl>
                                        <p:attrNameLst>
                                          <p:attrName>style.visibility</p:attrName>
                                        </p:attrNameLst>
                                      </p:cBhvr>
                                      <p:to>
                                        <p:strVal val="visible"/>
                                      </p:to>
                                    </p:set>
                                    <p:anim calcmode="lin" valueType="num">
                                      <p:cBhvr additive="base">
                                        <p:cTn id="49"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8">
                                            <p:txEl>
                                              <p:pRg st="6" end="6"/>
                                            </p:txEl>
                                          </p:spTgt>
                                        </p:tgtEl>
                                        <p:attrNameLst>
                                          <p:attrName>style.visibility</p:attrName>
                                        </p:attrNameLst>
                                      </p:cBhvr>
                                      <p:to>
                                        <p:strVal val="visible"/>
                                      </p:to>
                                    </p:set>
                                    <p:anim calcmode="lin" valueType="num">
                                      <p:cBhvr additive="base">
                                        <p:cTn id="55"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8">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8"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4984603" y="524820"/>
            <a:ext cx="351981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Valuation of Portfolios</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Definition and Concept</a:t>
            </a:r>
          </a:p>
        </p:txBody>
      </p:sp>
      <p:sp>
        <p:nvSpPr>
          <p:cNvPr id="14" name="Rectangle: Top Corners Rounded 13">
            <a:extLst>
              <a:ext uri="{FF2B5EF4-FFF2-40B4-BE49-F238E27FC236}">
                <a16:creationId xmlns:a16="http://schemas.microsoft.com/office/drawing/2014/main" id="{C95DBBCB-3178-3666-F5B3-84487DB7E78F}"/>
              </a:ext>
            </a:extLst>
          </p:cNvPr>
          <p:cNvSpPr/>
          <p:nvPr/>
        </p:nvSpPr>
        <p:spPr>
          <a:xfrm>
            <a:off x="359230" y="1548868"/>
            <a:ext cx="11652338" cy="909145"/>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spcBef>
                <a:spcPts val="600"/>
              </a:spcBef>
              <a:spcAft>
                <a:spcPts val="600"/>
              </a:spcAft>
              <a:defRPr/>
            </a:pPr>
            <a:r>
              <a:rPr lang="en-GB" sz="2000" b="1" dirty="0">
                <a:solidFill>
                  <a:srgbClr val="C00000"/>
                </a:solidFill>
                <a:latin typeface="Alexandria"/>
              </a:rPr>
              <a:t>A real estate portfolio </a:t>
            </a:r>
            <a:r>
              <a:rPr lang="en-GB" sz="2000" b="1" dirty="0">
                <a:solidFill>
                  <a:schemeClr val="tx1"/>
                </a:solidFill>
                <a:latin typeface="Alexandria"/>
              </a:rPr>
              <a:t>is a group of properties owned or managed by a single entity, which may be valued either individually or collectively depending on the purpose of the valuation.</a:t>
            </a:r>
            <a:endParaRPr kumimoji="0" lang="en-US" sz="2000" b="1" i="0" u="none" strike="noStrike" kern="1200" cap="none" spc="0" normalizeH="0" baseline="0" noProof="0" dirty="0">
              <a:ln>
                <a:noFill/>
              </a:ln>
              <a:solidFill>
                <a:schemeClr val="tx1"/>
              </a:solidFill>
              <a:effectLst/>
              <a:uLnTx/>
              <a:uFillTx/>
              <a:latin typeface="Alexandria"/>
            </a:endParaRPr>
          </a:p>
        </p:txBody>
      </p:sp>
      <p:graphicFrame>
        <p:nvGraphicFramePr>
          <p:cNvPr id="3" name="Diagram 2">
            <a:extLst>
              <a:ext uri="{FF2B5EF4-FFF2-40B4-BE49-F238E27FC236}">
                <a16:creationId xmlns:a16="http://schemas.microsoft.com/office/drawing/2014/main" id="{D5E7929F-A40E-E2E5-94BB-D68E0683CE1E}"/>
              </a:ext>
            </a:extLst>
          </p:cNvPr>
          <p:cNvGraphicFramePr/>
          <p:nvPr>
            <p:extLst>
              <p:ext uri="{D42A27DB-BD31-4B8C-83A1-F6EECF244321}">
                <p14:modId xmlns:p14="http://schemas.microsoft.com/office/powerpoint/2010/main" val="1057246936"/>
              </p:ext>
            </p:extLst>
          </p:nvPr>
        </p:nvGraphicFramePr>
        <p:xfrm>
          <a:off x="145773" y="2361453"/>
          <a:ext cx="12011569" cy="439375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463348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Graphic spid="3" grpId="0">
        <p:bldAsOne/>
      </p:bldGraphic>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4984603" y="524820"/>
            <a:ext cx="351981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Valuation of Portfolios</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01494"/>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Types of Portfolio Valuation</a:t>
            </a:r>
          </a:p>
        </p:txBody>
      </p:sp>
      <p:graphicFrame>
        <p:nvGraphicFramePr>
          <p:cNvPr id="7" name="Table 6">
            <a:extLst>
              <a:ext uri="{FF2B5EF4-FFF2-40B4-BE49-F238E27FC236}">
                <a16:creationId xmlns:a16="http://schemas.microsoft.com/office/drawing/2014/main" id="{7D344C63-2D3F-1842-24CF-56CB88EA7FE6}"/>
              </a:ext>
            </a:extLst>
          </p:cNvPr>
          <p:cNvGraphicFramePr>
            <a:graphicFrameLocks noGrp="1"/>
          </p:cNvGraphicFramePr>
          <p:nvPr>
            <p:extLst>
              <p:ext uri="{D42A27DB-BD31-4B8C-83A1-F6EECF244321}">
                <p14:modId xmlns:p14="http://schemas.microsoft.com/office/powerpoint/2010/main" val="2201526690"/>
              </p:ext>
            </p:extLst>
          </p:nvPr>
        </p:nvGraphicFramePr>
        <p:xfrm>
          <a:off x="258417" y="1524714"/>
          <a:ext cx="11827567" cy="5242560"/>
        </p:xfrm>
        <a:graphic>
          <a:graphicData uri="http://schemas.openxmlformats.org/drawingml/2006/table">
            <a:tbl>
              <a:tblPr>
                <a:tableStyleId>{0505E3EF-67EA-436B-97B2-0124C06EBD24}</a:tableStyleId>
              </a:tblPr>
              <a:tblGrid>
                <a:gridCol w="2027583">
                  <a:extLst>
                    <a:ext uri="{9D8B030D-6E8A-4147-A177-3AD203B41FA5}">
                      <a16:colId xmlns:a16="http://schemas.microsoft.com/office/drawing/2014/main" val="613624872"/>
                    </a:ext>
                  </a:extLst>
                </a:gridCol>
                <a:gridCol w="3389243">
                  <a:extLst>
                    <a:ext uri="{9D8B030D-6E8A-4147-A177-3AD203B41FA5}">
                      <a16:colId xmlns:a16="http://schemas.microsoft.com/office/drawing/2014/main" val="3293019864"/>
                    </a:ext>
                  </a:extLst>
                </a:gridCol>
                <a:gridCol w="3453849">
                  <a:extLst>
                    <a:ext uri="{9D8B030D-6E8A-4147-A177-3AD203B41FA5}">
                      <a16:colId xmlns:a16="http://schemas.microsoft.com/office/drawing/2014/main" val="3586095808"/>
                    </a:ext>
                  </a:extLst>
                </a:gridCol>
                <a:gridCol w="2956892">
                  <a:extLst>
                    <a:ext uri="{9D8B030D-6E8A-4147-A177-3AD203B41FA5}">
                      <a16:colId xmlns:a16="http://schemas.microsoft.com/office/drawing/2014/main" val="299372281"/>
                    </a:ext>
                  </a:extLst>
                </a:gridCol>
              </a:tblGrid>
              <a:tr h="0">
                <a:tc>
                  <a:txBody>
                    <a:bodyPr/>
                    <a:lstStyle/>
                    <a:p>
                      <a:pPr algn="ctr"/>
                      <a:r>
                        <a:rPr lang="en-GB" sz="2000" b="1" dirty="0">
                          <a:latin typeface="Alexandria"/>
                        </a:rPr>
                        <a:t>Type</a:t>
                      </a:r>
                    </a:p>
                  </a:txBody>
                  <a:tcPr anchor="ctr"/>
                </a:tc>
                <a:tc>
                  <a:txBody>
                    <a:bodyPr/>
                    <a:lstStyle/>
                    <a:p>
                      <a:pPr algn="ctr"/>
                      <a:r>
                        <a:rPr lang="en-GB" sz="2000" b="1" dirty="0">
                          <a:latin typeface="Alexandria"/>
                        </a:rPr>
                        <a:t>Description</a:t>
                      </a:r>
                    </a:p>
                  </a:txBody>
                  <a:tcPr anchor="ctr"/>
                </a:tc>
                <a:tc>
                  <a:txBody>
                    <a:bodyPr/>
                    <a:lstStyle/>
                    <a:p>
                      <a:pPr algn="ctr"/>
                      <a:r>
                        <a:rPr lang="en-GB" sz="2000" b="1" dirty="0">
                          <a:latin typeface="Alexandria"/>
                        </a:rPr>
                        <a:t>Methodology</a:t>
                      </a:r>
                    </a:p>
                  </a:txBody>
                  <a:tcPr anchor="ctr"/>
                </a:tc>
                <a:tc>
                  <a:txBody>
                    <a:bodyPr/>
                    <a:lstStyle/>
                    <a:p>
                      <a:pPr algn="ctr"/>
                      <a:r>
                        <a:rPr lang="en-GB" sz="2000" b="1" dirty="0">
                          <a:latin typeface="Alexandria"/>
                        </a:rPr>
                        <a:t>Optimal Use</a:t>
                      </a:r>
                    </a:p>
                  </a:txBody>
                  <a:tcPr anchor="ctr"/>
                </a:tc>
                <a:extLst>
                  <a:ext uri="{0D108BD9-81ED-4DB2-BD59-A6C34878D82A}">
                    <a16:rowId xmlns:a16="http://schemas.microsoft.com/office/drawing/2014/main" val="233439963"/>
                  </a:ext>
                </a:extLst>
              </a:tr>
              <a:tr h="0">
                <a:tc>
                  <a:txBody>
                    <a:bodyPr/>
                    <a:lstStyle/>
                    <a:p>
                      <a:pPr algn="ctr"/>
                      <a:r>
                        <a:rPr lang="en-GB" sz="2000" b="1" dirty="0">
                          <a:latin typeface="Alexandria"/>
                        </a:rPr>
                        <a:t>Individual Asset Valuation</a:t>
                      </a:r>
                      <a:endParaRPr lang="en-GB" sz="2000" dirty="0">
                        <a:latin typeface="Alexandria"/>
                      </a:endParaRPr>
                    </a:p>
                  </a:txBody>
                  <a:tcPr anchor="ctr"/>
                </a:tc>
                <a:tc>
                  <a:txBody>
                    <a:bodyPr/>
                    <a:lstStyle/>
                    <a:p>
                      <a:r>
                        <a:rPr lang="en-GB" sz="2000" dirty="0">
                          <a:latin typeface="Alexandria"/>
                        </a:rPr>
                        <a:t>Each property is valued separately</a:t>
                      </a:r>
                    </a:p>
                  </a:txBody>
                  <a:tcPr anchor="ctr">
                    <a:solidFill>
                      <a:schemeClr val="bg1"/>
                    </a:solidFill>
                  </a:tcPr>
                </a:tc>
                <a:tc>
                  <a:txBody>
                    <a:bodyPr/>
                    <a:lstStyle/>
                    <a:p>
                      <a:r>
                        <a:rPr lang="en-GB" sz="2000" dirty="0"/>
                        <a:t>High accuracy (</a:t>
                      </a:r>
                      <a:r>
                        <a:rPr lang="en-GB" sz="2000" dirty="0">
                          <a:latin typeface="Alexandria"/>
                        </a:rPr>
                        <a:t>Aggregation of individual asset values)</a:t>
                      </a:r>
                    </a:p>
                  </a:txBody>
                  <a:tcPr anchor="ctr">
                    <a:solidFill>
                      <a:schemeClr val="bg1"/>
                    </a:solidFill>
                  </a:tcPr>
                </a:tc>
                <a:tc>
                  <a:txBody>
                    <a:bodyPr/>
                    <a:lstStyle/>
                    <a:p>
                      <a:pPr marL="342900" indent="-342900">
                        <a:buFont typeface="Wingdings" panose="05000000000000000000" pitchFamily="2" charset="2"/>
                        <a:buChar char="Ø"/>
                      </a:pPr>
                      <a:r>
                        <a:rPr lang="en-GB" sz="2000" dirty="0"/>
                        <a:t>Internal decisions,</a:t>
                      </a:r>
                    </a:p>
                    <a:p>
                      <a:pPr marL="342900" indent="-342900">
                        <a:buFont typeface="Wingdings" panose="05000000000000000000" pitchFamily="2" charset="2"/>
                        <a:buChar char="Ø"/>
                      </a:pPr>
                      <a:r>
                        <a:rPr lang="en-GB" sz="2000" dirty="0"/>
                        <a:t> </a:t>
                      </a:r>
                      <a:r>
                        <a:rPr lang="en-GB" sz="2000" dirty="0">
                          <a:latin typeface="Alexandria"/>
                        </a:rPr>
                        <a:t>Financial reporting,</a:t>
                      </a:r>
                    </a:p>
                    <a:p>
                      <a:pPr marL="342900" indent="-342900">
                        <a:buFont typeface="Wingdings" panose="05000000000000000000" pitchFamily="2" charset="2"/>
                        <a:buChar char="Ø"/>
                      </a:pPr>
                      <a:r>
                        <a:rPr lang="en-GB" sz="2000" dirty="0">
                          <a:latin typeface="Alexandria"/>
                        </a:rPr>
                        <a:t> Asset-level performance analysis</a:t>
                      </a:r>
                    </a:p>
                  </a:txBody>
                  <a:tcPr anchor="ctr">
                    <a:solidFill>
                      <a:schemeClr val="bg1"/>
                    </a:solidFill>
                  </a:tcPr>
                </a:tc>
                <a:extLst>
                  <a:ext uri="{0D108BD9-81ED-4DB2-BD59-A6C34878D82A}">
                    <a16:rowId xmlns:a16="http://schemas.microsoft.com/office/drawing/2014/main" val="3340205485"/>
                  </a:ext>
                </a:extLst>
              </a:tr>
              <a:tr h="0">
                <a:tc>
                  <a:txBody>
                    <a:bodyPr/>
                    <a:lstStyle/>
                    <a:p>
                      <a:pPr algn="ctr"/>
                      <a:r>
                        <a:rPr lang="en-GB" sz="2000" b="1" dirty="0">
                          <a:latin typeface="Alexandria"/>
                        </a:rPr>
                        <a:t>Portfolio / Bulk Valuation</a:t>
                      </a:r>
                      <a:endParaRPr lang="en-GB" sz="2000" dirty="0">
                        <a:latin typeface="Alexandria"/>
                      </a:endParaRPr>
                    </a:p>
                  </a:txBody>
                  <a:tcPr anchor="ctr"/>
                </a:tc>
                <a:tc>
                  <a:txBody>
                    <a:bodyPr/>
                    <a:lstStyle/>
                    <a:p>
                      <a:r>
                        <a:rPr lang="en-GB" sz="2000">
                          <a:latin typeface="Alexandria"/>
                        </a:rPr>
                        <a:t>The portfolio is treated as a single unit</a:t>
                      </a:r>
                    </a:p>
                  </a:txBody>
                  <a:tcPr anchor="ctr">
                    <a:solidFill>
                      <a:schemeClr val="bg1"/>
                    </a:solidFill>
                  </a:tcPr>
                </a:tc>
                <a:tc>
                  <a:txBody>
                    <a:bodyPr/>
                    <a:lstStyle/>
                    <a:p>
                      <a:r>
                        <a:rPr lang="en-GB" sz="2000">
                          <a:latin typeface="Alexandria"/>
                        </a:rPr>
                        <a:t>Reflects transaction size and bulk discount (Application </a:t>
                      </a:r>
                      <a:r>
                        <a:rPr lang="en-GB" sz="2000" dirty="0">
                          <a:latin typeface="Alexandria"/>
                        </a:rPr>
                        <a:t>of a discount or premium to the aggregate of </a:t>
                      </a:r>
                      <a:r>
                        <a:rPr lang="en-GB" sz="2000">
                          <a:latin typeface="Alexandria"/>
                        </a:rPr>
                        <a:t>individual values)</a:t>
                      </a:r>
                      <a:endParaRPr lang="en-GB" sz="2000" dirty="0">
                        <a:latin typeface="Alexandria"/>
                      </a:endParaRPr>
                    </a:p>
                  </a:txBody>
                  <a:tcPr anchor="ctr">
                    <a:solidFill>
                      <a:schemeClr val="bg1"/>
                    </a:solidFill>
                  </a:tcPr>
                </a:tc>
                <a:tc>
                  <a:txBody>
                    <a:bodyPr/>
                    <a:lstStyle/>
                    <a:p>
                      <a:pPr marL="342900" indent="-342900">
                        <a:buFont typeface="Wingdings" panose="05000000000000000000" pitchFamily="2" charset="2"/>
                        <a:buChar char="Ø"/>
                      </a:pPr>
                      <a:r>
                        <a:rPr lang="en-GB" sz="2000" dirty="0">
                          <a:latin typeface="Alexandria"/>
                        </a:rPr>
                        <a:t>Portfolio disposal,</a:t>
                      </a:r>
                    </a:p>
                    <a:p>
                      <a:pPr marL="342900" indent="-342900">
                        <a:buFont typeface="Wingdings" panose="05000000000000000000" pitchFamily="2" charset="2"/>
                        <a:buChar char="Ø"/>
                      </a:pPr>
                      <a:r>
                        <a:rPr lang="en-GB" sz="2000" dirty="0">
                          <a:latin typeface="Alexandria"/>
                        </a:rPr>
                        <a:t> Full </a:t>
                      </a:r>
                      <a:r>
                        <a:rPr lang="en-GB" sz="2000" dirty="0"/>
                        <a:t>sale or</a:t>
                      </a:r>
                      <a:r>
                        <a:rPr lang="en-GB" sz="2000" dirty="0">
                          <a:latin typeface="Alexandria"/>
                        </a:rPr>
                        <a:t> acquisition</a:t>
                      </a:r>
                    </a:p>
                  </a:txBody>
                  <a:tcPr anchor="ctr">
                    <a:solidFill>
                      <a:schemeClr val="bg1"/>
                    </a:solidFill>
                  </a:tcPr>
                </a:tc>
                <a:extLst>
                  <a:ext uri="{0D108BD9-81ED-4DB2-BD59-A6C34878D82A}">
                    <a16:rowId xmlns:a16="http://schemas.microsoft.com/office/drawing/2014/main" val="2900627631"/>
                  </a:ext>
                </a:extLst>
              </a:tr>
              <a:tr h="0">
                <a:tc>
                  <a:txBody>
                    <a:bodyPr/>
                    <a:lstStyle/>
                    <a:p>
                      <a:pPr algn="ctr"/>
                      <a:r>
                        <a:rPr lang="en-GB" sz="2000" b="1" dirty="0">
                          <a:latin typeface="Alexandria"/>
                        </a:rPr>
                        <a:t>Staged / Tranche Valuation</a:t>
                      </a:r>
                      <a:endParaRPr lang="en-GB" sz="2000" dirty="0">
                        <a:latin typeface="Alexandria"/>
                      </a:endParaRPr>
                    </a:p>
                  </a:txBody>
                  <a:tcPr anchor="ctr"/>
                </a:tc>
                <a:tc>
                  <a:txBody>
                    <a:bodyPr/>
                    <a:lstStyle/>
                    <a:p>
                      <a:r>
                        <a:rPr lang="en-GB" sz="2000" dirty="0">
                          <a:latin typeface="Alexandria"/>
                        </a:rPr>
                        <a:t>Portfolio divided into sub-groups</a:t>
                      </a:r>
                    </a:p>
                  </a:txBody>
                  <a:tcPr anchor="ctr">
                    <a:solidFill>
                      <a:schemeClr val="bg1"/>
                    </a:solidFill>
                  </a:tcPr>
                </a:tc>
                <a:tc>
                  <a:txBody>
                    <a:bodyPr/>
                    <a:lstStyle/>
                    <a:p>
                      <a:r>
                        <a:rPr lang="en-GB" sz="2000" dirty="0"/>
                        <a:t>Flexible (</a:t>
                      </a:r>
                      <a:r>
                        <a:rPr lang="en-GB" sz="2000" dirty="0">
                          <a:latin typeface="Alexandria"/>
                        </a:rPr>
                        <a:t>Classification by type or location, then valuing each group)</a:t>
                      </a:r>
                    </a:p>
                  </a:txBody>
                  <a:tcPr anchor="ctr">
                    <a:solidFill>
                      <a:schemeClr val="bg1"/>
                    </a:solidFill>
                  </a:tcPr>
                </a:tc>
                <a:tc>
                  <a:txBody>
                    <a:bodyPr/>
                    <a:lstStyle/>
                    <a:p>
                      <a:pPr marL="342900" indent="-342900">
                        <a:buFont typeface="Wingdings" panose="05000000000000000000" pitchFamily="2" charset="2"/>
                        <a:buChar char="Ø"/>
                      </a:pPr>
                      <a:r>
                        <a:rPr lang="en-GB" sz="2000" dirty="0">
                          <a:latin typeface="Alexandria"/>
                        </a:rPr>
                        <a:t>Managing large portfolios ,</a:t>
                      </a:r>
                    </a:p>
                    <a:p>
                      <a:pPr marL="342900" indent="-342900">
                        <a:buFont typeface="Wingdings" panose="05000000000000000000" pitchFamily="2" charset="2"/>
                        <a:buChar char="Ø"/>
                      </a:pPr>
                      <a:r>
                        <a:rPr lang="en-GB" sz="2000" dirty="0">
                          <a:latin typeface="Alexandria"/>
                        </a:rPr>
                        <a:t>Phased acquisition,</a:t>
                      </a:r>
                    </a:p>
                    <a:p>
                      <a:pPr marL="342900" indent="-342900">
                        <a:buFont typeface="Wingdings" panose="05000000000000000000" pitchFamily="2" charset="2"/>
                        <a:buChar char="Ø"/>
                      </a:pPr>
                      <a:r>
                        <a:rPr lang="en-GB" sz="2000" dirty="0">
                          <a:latin typeface="Alexandria"/>
                        </a:rPr>
                        <a:t> Sectoral risk management</a:t>
                      </a:r>
                    </a:p>
                    <a:p>
                      <a:pPr marL="342900" indent="-342900">
                        <a:buFont typeface="Wingdings" panose="05000000000000000000" pitchFamily="2" charset="2"/>
                        <a:buChar char="Ø"/>
                      </a:pPr>
                      <a:r>
                        <a:rPr lang="en-GB" sz="2000" dirty="0">
                          <a:latin typeface="Alexandria"/>
                        </a:rPr>
                        <a:t>Sectoral performance analysis</a:t>
                      </a:r>
                    </a:p>
                  </a:txBody>
                  <a:tcPr anchor="ctr">
                    <a:solidFill>
                      <a:schemeClr val="bg1"/>
                    </a:solidFill>
                  </a:tcPr>
                </a:tc>
                <a:extLst>
                  <a:ext uri="{0D108BD9-81ED-4DB2-BD59-A6C34878D82A}">
                    <a16:rowId xmlns:a16="http://schemas.microsoft.com/office/drawing/2014/main" val="1959876977"/>
                  </a:ext>
                </a:extLst>
              </a:tr>
            </a:tbl>
          </a:graphicData>
        </a:graphic>
      </p:graphicFrame>
    </p:spTree>
    <p:extLst>
      <p:ext uri="{BB962C8B-B14F-4D97-AF65-F5344CB8AC3E}">
        <p14:creationId xmlns:p14="http://schemas.microsoft.com/office/powerpoint/2010/main" val="2749470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4984603" y="524820"/>
            <a:ext cx="351981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Valuation of Portfolios</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2200" b="1" i="0" u="none" strike="noStrike" kern="1200" cap="none" spc="0" normalizeH="0" baseline="0" noProof="0" dirty="0">
                <a:ln>
                  <a:noFill/>
                </a:ln>
                <a:solidFill>
                  <a:srgbClr val="4472C4"/>
                </a:solidFill>
                <a:effectLst/>
                <a:uLnTx/>
                <a:uFillTx/>
                <a:latin typeface="Alexandria"/>
                <a:ea typeface="+mn-ea"/>
                <a:cs typeface="+mn-cs"/>
              </a:rPr>
              <a:t>Key Considerations in Portfolio Valuation</a:t>
            </a:r>
            <a:endParaRPr kumimoji="0" lang="en-US" sz="2200" b="1" i="0" u="none" strike="noStrike" kern="1200" cap="none" spc="0" normalizeH="0" baseline="0" noProof="0" dirty="0">
              <a:ln>
                <a:noFill/>
              </a:ln>
              <a:solidFill>
                <a:srgbClr val="4472C4"/>
              </a:solidFill>
              <a:effectLst/>
              <a:uLnTx/>
              <a:uFillTx/>
              <a:latin typeface="Alexandria"/>
              <a:ea typeface="+mn-ea"/>
              <a:cs typeface="+mn-cs"/>
            </a:endParaRPr>
          </a:p>
        </p:txBody>
      </p:sp>
      <p:sp>
        <p:nvSpPr>
          <p:cNvPr id="8" name="Speech Bubble: Oval 7">
            <a:extLst>
              <a:ext uri="{FF2B5EF4-FFF2-40B4-BE49-F238E27FC236}">
                <a16:creationId xmlns:a16="http://schemas.microsoft.com/office/drawing/2014/main" id="{8184F2FA-BBF0-1299-B000-F847C3B9105D}"/>
              </a:ext>
            </a:extLst>
          </p:cNvPr>
          <p:cNvSpPr/>
          <p:nvPr/>
        </p:nvSpPr>
        <p:spPr>
          <a:xfrm>
            <a:off x="518362" y="1661905"/>
            <a:ext cx="2622403" cy="1270138"/>
          </a:xfrm>
          <a:prstGeom prst="wedgeEllipseCallout">
            <a:avLst/>
          </a:prstGeom>
          <a:solidFill>
            <a:srgbClr val="F2FBFC"/>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US" sz="2000" b="1" dirty="0">
                <a:solidFill>
                  <a:prstClr val="black"/>
                </a:solidFill>
                <a:latin typeface="Alexandria"/>
              </a:rPr>
              <a:t>Are assets valued independently?</a:t>
            </a:r>
          </a:p>
        </p:txBody>
      </p:sp>
      <p:sp>
        <p:nvSpPr>
          <p:cNvPr id="9" name="Arrow: Pentagon 8">
            <a:extLst>
              <a:ext uri="{FF2B5EF4-FFF2-40B4-BE49-F238E27FC236}">
                <a16:creationId xmlns:a16="http://schemas.microsoft.com/office/drawing/2014/main" id="{B760DDFB-0C82-3765-DB38-A9344A4F5494}"/>
              </a:ext>
            </a:extLst>
          </p:cNvPr>
          <p:cNvSpPr/>
          <p:nvPr/>
        </p:nvSpPr>
        <p:spPr>
          <a:xfrm>
            <a:off x="3260824" y="2003441"/>
            <a:ext cx="8706793" cy="49720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buNone/>
            </a:pPr>
            <a:r>
              <a:rPr lang="en-GB" sz="2000" b="1" dirty="0">
                <a:solidFill>
                  <a:schemeClr val="tx1"/>
                </a:solidFill>
                <a:latin typeface="Alexandria"/>
              </a:rPr>
              <a:t>Assumption: </a:t>
            </a:r>
            <a:r>
              <a:rPr lang="en-GB" sz="2000" dirty="0">
                <a:solidFill>
                  <a:schemeClr val="tx1"/>
                </a:solidFill>
                <a:latin typeface="Alexandria"/>
              </a:rPr>
              <a:t>Each asset is sold separately → use individual valuation</a:t>
            </a:r>
            <a:endParaRPr lang="en-US" sz="2000" dirty="0">
              <a:solidFill>
                <a:schemeClr val="tx1"/>
              </a:solidFill>
              <a:latin typeface="Alexandria"/>
            </a:endParaRPr>
          </a:p>
        </p:txBody>
      </p:sp>
      <p:sp>
        <p:nvSpPr>
          <p:cNvPr id="11" name="Speech Bubble: Oval 10">
            <a:extLst>
              <a:ext uri="{FF2B5EF4-FFF2-40B4-BE49-F238E27FC236}">
                <a16:creationId xmlns:a16="http://schemas.microsoft.com/office/drawing/2014/main" id="{CDD829DB-CA6C-5E2E-EC22-6140750C81E2}"/>
              </a:ext>
            </a:extLst>
          </p:cNvPr>
          <p:cNvSpPr/>
          <p:nvPr/>
        </p:nvSpPr>
        <p:spPr>
          <a:xfrm>
            <a:off x="670762" y="3365635"/>
            <a:ext cx="2622403" cy="1270138"/>
          </a:xfrm>
          <a:prstGeom prst="wedgeEllipseCallout">
            <a:avLst/>
          </a:prstGeom>
          <a:solidFill>
            <a:srgbClr val="F2FBFC"/>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GB" sz="2000" b="1" dirty="0">
                <a:solidFill>
                  <a:prstClr val="black"/>
                </a:solidFill>
                <a:latin typeface="Alexandria"/>
              </a:rPr>
              <a:t>Is the portfolio valued as a whole?</a:t>
            </a:r>
            <a:endParaRPr lang="en-US" sz="2000" b="1" dirty="0">
              <a:solidFill>
                <a:prstClr val="black"/>
              </a:solidFill>
              <a:latin typeface="Alexandria"/>
            </a:endParaRPr>
          </a:p>
        </p:txBody>
      </p:sp>
      <p:sp>
        <p:nvSpPr>
          <p:cNvPr id="12" name="Arrow: Pentagon 11">
            <a:extLst>
              <a:ext uri="{FF2B5EF4-FFF2-40B4-BE49-F238E27FC236}">
                <a16:creationId xmlns:a16="http://schemas.microsoft.com/office/drawing/2014/main" id="{5766BBAD-21DC-EEA7-F32E-6147E0263646}"/>
              </a:ext>
            </a:extLst>
          </p:cNvPr>
          <p:cNvSpPr/>
          <p:nvPr/>
        </p:nvSpPr>
        <p:spPr>
          <a:xfrm>
            <a:off x="3413224" y="3677354"/>
            <a:ext cx="8706793" cy="844950"/>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buNone/>
            </a:pPr>
            <a:r>
              <a:rPr lang="en-GB" sz="2000" b="1" dirty="0">
                <a:solidFill>
                  <a:schemeClr val="tx1"/>
                </a:solidFill>
                <a:latin typeface="Alexandria"/>
              </a:rPr>
              <a:t>Assumption: </a:t>
            </a:r>
            <a:r>
              <a:rPr lang="en-GB" sz="2000" dirty="0">
                <a:solidFill>
                  <a:schemeClr val="tx1"/>
                </a:solidFill>
                <a:latin typeface="Alexandria"/>
              </a:rPr>
              <a:t>All assets are sold together → use portfolio/bulk valuation, considering a portfolio discount</a:t>
            </a:r>
            <a:endParaRPr lang="en-US" sz="2000" dirty="0">
              <a:solidFill>
                <a:schemeClr val="tx1"/>
              </a:solidFill>
              <a:latin typeface="Alexandria"/>
            </a:endParaRPr>
          </a:p>
        </p:txBody>
      </p:sp>
      <p:sp>
        <p:nvSpPr>
          <p:cNvPr id="13" name="Speech Bubble: Oval 12">
            <a:extLst>
              <a:ext uri="{FF2B5EF4-FFF2-40B4-BE49-F238E27FC236}">
                <a16:creationId xmlns:a16="http://schemas.microsoft.com/office/drawing/2014/main" id="{DD1B5B5E-7A74-C347-3243-C0B1BE25D7FB}"/>
              </a:ext>
            </a:extLst>
          </p:cNvPr>
          <p:cNvSpPr/>
          <p:nvPr/>
        </p:nvSpPr>
        <p:spPr>
          <a:xfrm>
            <a:off x="670762" y="5381595"/>
            <a:ext cx="2622403" cy="1270138"/>
          </a:xfrm>
          <a:prstGeom prst="wedgeEllipseCallout">
            <a:avLst/>
          </a:prstGeom>
          <a:solidFill>
            <a:srgbClr val="F2FBFC"/>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GB" sz="2000" b="1" dirty="0">
                <a:solidFill>
                  <a:prstClr val="black"/>
                </a:solidFill>
                <a:latin typeface="Alexandria"/>
              </a:rPr>
              <a:t>Is there a portfolio discount?</a:t>
            </a:r>
            <a:endParaRPr lang="en-US" sz="2000" b="1" dirty="0">
              <a:solidFill>
                <a:prstClr val="black"/>
              </a:solidFill>
              <a:latin typeface="Alexandria"/>
            </a:endParaRPr>
          </a:p>
        </p:txBody>
      </p:sp>
      <p:sp>
        <p:nvSpPr>
          <p:cNvPr id="15" name="Arrow: Pentagon 14">
            <a:extLst>
              <a:ext uri="{FF2B5EF4-FFF2-40B4-BE49-F238E27FC236}">
                <a16:creationId xmlns:a16="http://schemas.microsoft.com/office/drawing/2014/main" id="{D590E4B5-451A-DC6E-92E9-8414CBE55D07}"/>
              </a:ext>
            </a:extLst>
          </p:cNvPr>
          <p:cNvSpPr/>
          <p:nvPr/>
        </p:nvSpPr>
        <p:spPr>
          <a:xfrm>
            <a:off x="3413224" y="5723130"/>
            <a:ext cx="8706793" cy="694435"/>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buNone/>
            </a:pPr>
            <a:r>
              <a:rPr lang="en-GB" sz="2000" dirty="0">
                <a:solidFill>
                  <a:schemeClr val="tx1"/>
                </a:solidFill>
                <a:latin typeface="Alexandria"/>
              </a:rPr>
              <a:t>Applied when market prices are affected by offering a large portfolio simultaneously</a:t>
            </a:r>
            <a:endParaRPr lang="en-US" sz="2000" dirty="0">
              <a:solidFill>
                <a:schemeClr val="tx1"/>
              </a:solidFill>
              <a:latin typeface="Alexandria"/>
            </a:endParaRPr>
          </a:p>
        </p:txBody>
      </p:sp>
    </p:spTree>
    <p:extLst>
      <p:ext uri="{BB962C8B-B14F-4D97-AF65-F5344CB8AC3E}">
        <p14:creationId xmlns:p14="http://schemas.microsoft.com/office/powerpoint/2010/main" val="4272255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0-#ppt_w/2"/>
                                          </p:val>
                                        </p:tav>
                                        <p:tav tm="100000">
                                          <p:val>
                                            <p:strVal val="#ppt_x"/>
                                          </p:val>
                                        </p:tav>
                                      </p:tavLst>
                                    </p:anim>
                                    <p:anim calcmode="lin" valueType="num">
                                      <p:cBhvr additive="base">
                                        <p:cTn id="32"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ppt_x"/>
                                          </p:val>
                                        </p:tav>
                                        <p:tav tm="100000">
                                          <p:val>
                                            <p:strVal val="#ppt_x"/>
                                          </p:val>
                                        </p:tav>
                                      </p:tavLst>
                                    </p:anim>
                                    <p:anim calcmode="lin" valueType="num">
                                      <p:cBhvr additive="base">
                                        <p:cTn id="3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P spid="12" grpId="0" animBg="1"/>
      <p:bldP spid="13" grpId="0" animBg="1"/>
      <p:bldP spid="1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4984603" y="524820"/>
            <a:ext cx="351981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Valuation of Portfolios</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2200" b="1" i="0" u="none" strike="noStrike" kern="1200" cap="none" spc="0" normalizeH="0" baseline="0" noProof="0" dirty="0">
                <a:ln>
                  <a:noFill/>
                </a:ln>
                <a:solidFill>
                  <a:srgbClr val="4472C4"/>
                </a:solidFill>
                <a:effectLst/>
                <a:uLnTx/>
                <a:uFillTx/>
                <a:latin typeface="Alexandria"/>
                <a:ea typeface="+mn-ea"/>
                <a:cs typeface="+mn-cs"/>
              </a:rPr>
              <a:t>Key Considerations in Portfolio Valuation</a:t>
            </a:r>
            <a:endParaRPr kumimoji="0" lang="en-US" sz="2200" b="1" i="0" u="none" strike="noStrike" kern="1200" cap="none" spc="0" normalizeH="0" baseline="0" noProof="0" dirty="0">
              <a:ln>
                <a:noFill/>
              </a:ln>
              <a:solidFill>
                <a:srgbClr val="4472C4"/>
              </a:solidFill>
              <a:effectLst/>
              <a:uLnTx/>
              <a:uFillTx/>
              <a:latin typeface="Alexandria"/>
              <a:ea typeface="+mn-ea"/>
              <a:cs typeface="+mn-cs"/>
            </a:endParaRPr>
          </a:p>
        </p:txBody>
      </p:sp>
      <p:sp>
        <p:nvSpPr>
          <p:cNvPr id="8" name="Speech Bubble: Oval 7">
            <a:extLst>
              <a:ext uri="{FF2B5EF4-FFF2-40B4-BE49-F238E27FC236}">
                <a16:creationId xmlns:a16="http://schemas.microsoft.com/office/drawing/2014/main" id="{8184F2FA-BBF0-1299-B000-F847C3B9105D}"/>
              </a:ext>
            </a:extLst>
          </p:cNvPr>
          <p:cNvSpPr/>
          <p:nvPr/>
        </p:nvSpPr>
        <p:spPr>
          <a:xfrm>
            <a:off x="518362" y="1661905"/>
            <a:ext cx="2622403" cy="1270138"/>
          </a:xfrm>
          <a:prstGeom prst="wedgeEllipseCallout">
            <a:avLst/>
          </a:prstGeom>
          <a:solidFill>
            <a:srgbClr val="F2FBFC"/>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US" sz="2000" b="1" dirty="0">
                <a:solidFill>
                  <a:prstClr val="black"/>
                </a:solidFill>
                <a:latin typeface="Alexandria"/>
              </a:rPr>
              <a:t>Are portfolio assets competing?</a:t>
            </a:r>
            <a:endParaRPr kumimoji="0" lang="en-US" sz="2000" b="1" i="0" u="none" strike="noStrike" kern="1200" cap="none" spc="0" normalizeH="0" baseline="0" noProof="0" dirty="0">
              <a:ln>
                <a:noFill/>
              </a:ln>
              <a:solidFill>
                <a:prstClr val="black"/>
              </a:solidFill>
              <a:effectLst/>
              <a:uLnTx/>
              <a:uFillTx/>
              <a:latin typeface="Alexandria"/>
              <a:ea typeface="+mn-ea"/>
              <a:cs typeface="+mn-cs"/>
            </a:endParaRPr>
          </a:p>
        </p:txBody>
      </p:sp>
      <p:sp>
        <p:nvSpPr>
          <p:cNvPr id="9" name="Arrow: Pentagon 8">
            <a:extLst>
              <a:ext uri="{FF2B5EF4-FFF2-40B4-BE49-F238E27FC236}">
                <a16:creationId xmlns:a16="http://schemas.microsoft.com/office/drawing/2014/main" id="{B760DDFB-0C82-3765-DB38-A9344A4F5494}"/>
              </a:ext>
            </a:extLst>
          </p:cNvPr>
          <p:cNvSpPr/>
          <p:nvPr/>
        </p:nvSpPr>
        <p:spPr>
          <a:xfrm>
            <a:off x="3293165" y="1901206"/>
            <a:ext cx="8706793" cy="694435"/>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GB" sz="2000" dirty="0">
                <a:solidFill>
                  <a:prstClr val="black"/>
                </a:solidFill>
                <a:latin typeface="Alexandria"/>
              </a:rPr>
              <a:t>Simultaneous sale in the same market may reduce prices and require value adjustments</a:t>
            </a:r>
            <a:endParaRPr kumimoji="0" lang="en-US" sz="2000" i="0" u="none" strike="noStrike" kern="1200" cap="none" spc="0" normalizeH="0" baseline="0" noProof="0" dirty="0">
              <a:ln>
                <a:noFill/>
              </a:ln>
              <a:solidFill>
                <a:prstClr val="black"/>
              </a:solidFill>
              <a:effectLst/>
              <a:uLnTx/>
              <a:uFillTx/>
              <a:latin typeface="Alexandria"/>
            </a:endParaRPr>
          </a:p>
        </p:txBody>
      </p:sp>
      <p:sp>
        <p:nvSpPr>
          <p:cNvPr id="11" name="Speech Bubble: Oval 10">
            <a:extLst>
              <a:ext uri="{FF2B5EF4-FFF2-40B4-BE49-F238E27FC236}">
                <a16:creationId xmlns:a16="http://schemas.microsoft.com/office/drawing/2014/main" id="{CDD829DB-CA6C-5E2E-EC22-6140750C81E2}"/>
              </a:ext>
            </a:extLst>
          </p:cNvPr>
          <p:cNvSpPr/>
          <p:nvPr/>
        </p:nvSpPr>
        <p:spPr>
          <a:xfrm>
            <a:off x="518362" y="3802957"/>
            <a:ext cx="2622403" cy="1921982"/>
          </a:xfrm>
          <a:prstGeom prst="wedgeEllipseCallout">
            <a:avLst/>
          </a:prstGeom>
          <a:solidFill>
            <a:srgbClr val="F2FBFC"/>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GB" sz="2000" b="1" dirty="0">
                <a:solidFill>
                  <a:prstClr val="black"/>
                </a:solidFill>
                <a:latin typeface="Alexandria"/>
              </a:rPr>
              <a:t>Is total value equal to the sum of individual values?</a:t>
            </a:r>
            <a:endParaRPr kumimoji="0" lang="en-US" sz="2000" b="1" i="0" u="none" strike="noStrike" kern="1200" cap="none" spc="0" normalizeH="0" baseline="0" noProof="0" dirty="0">
              <a:ln>
                <a:noFill/>
              </a:ln>
              <a:solidFill>
                <a:prstClr val="black"/>
              </a:solidFill>
              <a:effectLst/>
              <a:uLnTx/>
              <a:uFillTx/>
              <a:latin typeface="Alexandria"/>
              <a:ea typeface="+mn-ea"/>
              <a:cs typeface="+mn-cs"/>
            </a:endParaRPr>
          </a:p>
        </p:txBody>
      </p:sp>
      <p:sp>
        <p:nvSpPr>
          <p:cNvPr id="12" name="Arrow: Pentagon 11">
            <a:extLst>
              <a:ext uri="{FF2B5EF4-FFF2-40B4-BE49-F238E27FC236}">
                <a16:creationId xmlns:a16="http://schemas.microsoft.com/office/drawing/2014/main" id="{5766BBAD-21DC-EEA7-F32E-6147E0263646}"/>
              </a:ext>
            </a:extLst>
          </p:cNvPr>
          <p:cNvSpPr/>
          <p:nvPr/>
        </p:nvSpPr>
        <p:spPr>
          <a:xfrm>
            <a:off x="3293165" y="4234613"/>
            <a:ext cx="8706793" cy="844950"/>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GB" sz="2000" dirty="0">
                <a:solidFill>
                  <a:prstClr val="black"/>
                </a:solidFill>
                <a:latin typeface="Alexandria"/>
              </a:rPr>
              <a:t>Not necessarily; differences arise due to bulk discounts or diversification premiums</a:t>
            </a:r>
            <a:endParaRPr kumimoji="0" lang="en-US" sz="2000" i="0" u="none" strike="noStrike" kern="1200" cap="none" spc="0" normalizeH="0" baseline="0" noProof="0" dirty="0">
              <a:ln>
                <a:noFill/>
              </a:ln>
              <a:solidFill>
                <a:prstClr val="black"/>
              </a:solidFill>
              <a:effectLst/>
              <a:uLnTx/>
              <a:uFillTx/>
              <a:latin typeface="Alexandria"/>
            </a:endParaRPr>
          </a:p>
        </p:txBody>
      </p:sp>
    </p:spTree>
    <p:extLst>
      <p:ext uri="{BB962C8B-B14F-4D97-AF65-F5344CB8AC3E}">
        <p14:creationId xmlns:p14="http://schemas.microsoft.com/office/powerpoint/2010/main" val="1609267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P spid="12"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4984603" y="524820"/>
            <a:ext cx="351981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Valuation of Portfolios</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2200" b="1" i="0" u="none" strike="noStrike" kern="1200" cap="none" spc="0" normalizeH="0" baseline="0" noProof="0" dirty="0">
                <a:ln>
                  <a:noFill/>
                </a:ln>
                <a:solidFill>
                  <a:srgbClr val="4472C4"/>
                </a:solidFill>
                <a:effectLst/>
                <a:uLnTx/>
                <a:uFillTx/>
                <a:latin typeface="Alexandria"/>
                <a:ea typeface="+mn-ea"/>
                <a:cs typeface="+mn-cs"/>
              </a:rPr>
              <a:t>Factors Affecting Portfolio Value</a:t>
            </a:r>
            <a:endParaRPr kumimoji="0" lang="en-US" sz="2200" b="1" i="0" u="none" strike="noStrike" kern="1200" cap="none" spc="0" normalizeH="0" baseline="0" noProof="0" dirty="0">
              <a:ln>
                <a:noFill/>
              </a:ln>
              <a:solidFill>
                <a:srgbClr val="4472C4"/>
              </a:solidFill>
              <a:effectLst/>
              <a:uLnTx/>
              <a:uFillTx/>
              <a:latin typeface="Alexandria"/>
              <a:ea typeface="+mn-ea"/>
              <a:cs typeface="+mn-cs"/>
            </a:endParaRPr>
          </a:p>
        </p:txBody>
      </p:sp>
      <p:graphicFrame>
        <p:nvGraphicFramePr>
          <p:cNvPr id="3" name="Table 2">
            <a:extLst>
              <a:ext uri="{FF2B5EF4-FFF2-40B4-BE49-F238E27FC236}">
                <a16:creationId xmlns:a16="http://schemas.microsoft.com/office/drawing/2014/main" id="{F07CE226-BB92-8331-1F94-C37D71789C70}"/>
              </a:ext>
            </a:extLst>
          </p:cNvPr>
          <p:cNvGraphicFramePr>
            <a:graphicFrameLocks noGrp="1"/>
          </p:cNvGraphicFramePr>
          <p:nvPr>
            <p:extLst>
              <p:ext uri="{D42A27DB-BD31-4B8C-83A1-F6EECF244321}">
                <p14:modId xmlns:p14="http://schemas.microsoft.com/office/powerpoint/2010/main" val="877268549"/>
              </p:ext>
            </p:extLst>
          </p:nvPr>
        </p:nvGraphicFramePr>
        <p:xfrm>
          <a:off x="748748" y="1856430"/>
          <a:ext cx="10515600" cy="2895600"/>
        </p:xfrm>
        <a:graphic>
          <a:graphicData uri="http://schemas.openxmlformats.org/drawingml/2006/table">
            <a:tbl>
              <a:tblPr>
                <a:tableStyleId>{0505E3EF-67EA-436B-97B2-0124C06EBD24}</a:tableStyleId>
              </a:tblPr>
              <a:tblGrid>
                <a:gridCol w="3505200">
                  <a:extLst>
                    <a:ext uri="{9D8B030D-6E8A-4147-A177-3AD203B41FA5}">
                      <a16:colId xmlns:a16="http://schemas.microsoft.com/office/drawing/2014/main" val="1989410672"/>
                    </a:ext>
                  </a:extLst>
                </a:gridCol>
                <a:gridCol w="3505200">
                  <a:extLst>
                    <a:ext uri="{9D8B030D-6E8A-4147-A177-3AD203B41FA5}">
                      <a16:colId xmlns:a16="http://schemas.microsoft.com/office/drawing/2014/main" val="2531185869"/>
                    </a:ext>
                  </a:extLst>
                </a:gridCol>
                <a:gridCol w="3505200">
                  <a:extLst>
                    <a:ext uri="{9D8B030D-6E8A-4147-A177-3AD203B41FA5}">
                      <a16:colId xmlns:a16="http://schemas.microsoft.com/office/drawing/2014/main" val="2451694182"/>
                    </a:ext>
                  </a:extLst>
                </a:gridCol>
              </a:tblGrid>
              <a:tr h="0">
                <a:tc>
                  <a:txBody>
                    <a:bodyPr/>
                    <a:lstStyle/>
                    <a:p>
                      <a:pPr algn="ctr"/>
                      <a:r>
                        <a:rPr lang="en-GB" sz="2000" b="1" dirty="0">
                          <a:latin typeface="Alexandria"/>
                        </a:rPr>
                        <a:t>Factor</a:t>
                      </a:r>
                    </a:p>
                  </a:txBody>
                  <a:tcPr anchor="ctr"/>
                </a:tc>
                <a:tc>
                  <a:txBody>
                    <a:bodyPr/>
                    <a:lstStyle/>
                    <a:p>
                      <a:pPr algn="ctr"/>
                      <a:r>
                        <a:rPr lang="en-GB" sz="2000" b="1" dirty="0">
                          <a:latin typeface="Alexandria"/>
                        </a:rPr>
                        <a:t>Impact on Value</a:t>
                      </a:r>
                    </a:p>
                  </a:txBody>
                  <a:tcPr anchor="ctr"/>
                </a:tc>
                <a:tc>
                  <a:txBody>
                    <a:bodyPr/>
                    <a:lstStyle/>
                    <a:p>
                      <a:pPr algn="ctr"/>
                      <a:r>
                        <a:rPr lang="en-GB" sz="2000" b="1" dirty="0">
                          <a:latin typeface="Alexandria"/>
                        </a:rPr>
                        <a:t>Typical Range</a:t>
                      </a:r>
                    </a:p>
                  </a:txBody>
                  <a:tcPr anchor="ctr"/>
                </a:tc>
                <a:extLst>
                  <a:ext uri="{0D108BD9-81ED-4DB2-BD59-A6C34878D82A}">
                    <a16:rowId xmlns:a16="http://schemas.microsoft.com/office/drawing/2014/main" val="3088644822"/>
                  </a:ext>
                </a:extLst>
              </a:tr>
              <a:tr h="0">
                <a:tc>
                  <a:txBody>
                    <a:bodyPr/>
                    <a:lstStyle/>
                    <a:p>
                      <a:pPr algn="ctr"/>
                      <a:r>
                        <a:rPr lang="en-GB" sz="2000" b="1" dirty="0">
                          <a:latin typeface="Alexandria"/>
                        </a:rPr>
                        <a:t>Portfolio Size</a:t>
                      </a:r>
                    </a:p>
                  </a:txBody>
                  <a:tcPr anchor="ctr"/>
                </a:tc>
                <a:tc>
                  <a:txBody>
                    <a:bodyPr/>
                    <a:lstStyle/>
                    <a:p>
                      <a:pPr algn="ctr"/>
                      <a:r>
                        <a:rPr lang="en-GB" sz="2000" dirty="0">
                          <a:latin typeface="Alexandria"/>
                        </a:rPr>
                        <a:t>Discount for large portfolios</a:t>
                      </a:r>
                    </a:p>
                  </a:txBody>
                  <a:tcPr anchor="ctr">
                    <a:solidFill>
                      <a:schemeClr val="bg1"/>
                    </a:solidFill>
                  </a:tcPr>
                </a:tc>
                <a:tc>
                  <a:txBody>
                    <a:bodyPr/>
                    <a:lstStyle/>
                    <a:p>
                      <a:pPr algn="ctr"/>
                      <a:r>
                        <a:rPr lang="en-GB" sz="2000">
                          <a:latin typeface="Alexandria"/>
                        </a:rPr>
                        <a:t>-5% to -15%</a:t>
                      </a:r>
                    </a:p>
                  </a:txBody>
                  <a:tcPr anchor="ctr">
                    <a:solidFill>
                      <a:schemeClr val="bg1"/>
                    </a:solidFill>
                  </a:tcPr>
                </a:tc>
                <a:extLst>
                  <a:ext uri="{0D108BD9-81ED-4DB2-BD59-A6C34878D82A}">
                    <a16:rowId xmlns:a16="http://schemas.microsoft.com/office/drawing/2014/main" val="1518978530"/>
                  </a:ext>
                </a:extLst>
              </a:tr>
              <a:tr h="0">
                <a:tc>
                  <a:txBody>
                    <a:bodyPr/>
                    <a:lstStyle/>
                    <a:p>
                      <a:pPr algn="ctr"/>
                      <a:r>
                        <a:rPr lang="en-GB" sz="2000" b="1" dirty="0">
                          <a:latin typeface="Alexandria"/>
                        </a:rPr>
                        <a:t>Diversification</a:t>
                      </a:r>
                    </a:p>
                  </a:txBody>
                  <a:tcPr anchor="ctr"/>
                </a:tc>
                <a:tc>
                  <a:txBody>
                    <a:bodyPr/>
                    <a:lstStyle/>
                    <a:p>
                      <a:pPr algn="ctr"/>
                      <a:r>
                        <a:rPr lang="en-GB" sz="2000" dirty="0">
                          <a:latin typeface="Alexandria"/>
                        </a:rPr>
                        <a:t>Premium for well-diversified assets</a:t>
                      </a:r>
                    </a:p>
                  </a:txBody>
                  <a:tcPr anchor="ctr">
                    <a:solidFill>
                      <a:schemeClr val="bg1"/>
                    </a:solidFill>
                  </a:tcPr>
                </a:tc>
                <a:tc>
                  <a:txBody>
                    <a:bodyPr/>
                    <a:lstStyle/>
                    <a:p>
                      <a:pPr algn="ctr"/>
                      <a:r>
                        <a:rPr lang="en-GB" sz="2000" dirty="0">
                          <a:latin typeface="Alexandria"/>
                        </a:rPr>
                        <a:t>+2% to +5%</a:t>
                      </a:r>
                    </a:p>
                  </a:txBody>
                  <a:tcPr anchor="ctr">
                    <a:solidFill>
                      <a:schemeClr val="bg1"/>
                    </a:solidFill>
                  </a:tcPr>
                </a:tc>
                <a:extLst>
                  <a:ext uri="{0D108BD9-81ED-4DB2-BD59-A6C34878D82A}">
                    <a16:rowId xmlns:a16="http://schemas.microsoft.com/office/drawing/2014/main" val="175275261"/>
                  </a:ext>
                </a:extLst>
              </a:tr>
              <a:tr h="0">
                <a:tc>
                  <a:txBody>
                    <a:bodyPr/>
                    <a:lstStyle/>
                    <a:p>
                      <a:pPr algn="ctr"/>
                      <a:r>
                        <a:rPr lang="en-GB" sz="2000" b="1" dirty="0">
                          <a:latin typeface="Alexandria"/>
                        </a:rPr>
                        <a:t>Unified Management</a:t>
                      </a:r>
                    </a:p>
                  </a:txBody>
                  <a:tcPr anchor="ctr"/>
                </a:tc>
                <a:tc>
                  <a:txBody>
                    <a:bodyPr/>
                    <a:lstStyle/>
                    <a:p>
                      <a:pPr algn="ctr"/>
                      <a:r>
                        <a:rPr lang="en-GB" sz="2000">
                          <a:latin typeface="Alexandria"/>
                        </a:rPr>
                        <a:t>Cost efficiencies, increased value</a:t>
                      </a:r>
                    </a:p>
                  </a:txBody>
                  <a:tcPr anchor="ctr">
                    <a:solidFill>
                      <a:schemeClr val="bg1"/>
                    </a:solidFill>
                  </a:tcPr>
                </a:tc>
                <a:tc>
                  <a:txBody>
                    <a:bodyPr/>
                    <a:lstStyle/>
                    <a:p>
                      <a:pPr algn="ctr"/>
                      <a:r>
                        <a:rPr lang="en-GB" sz="2000" dirty="0">
                          <a:latin typeface="Alexandria"/>
                        </a:rPr>
                        <a:t>+1% to +3%</a:t>
                      </a:r>
                    </a:p>
                  </a:txBody>
                  <a:tcPr anchor="ctr">
                    <a:solidFill>
                      <a:schemeClr val="bg1"/>
                    </a:solidFill>
                  </a:tcPr>
                </a:tc>
                <a:extLst>
                  <a:ext uri="{0D108BD9-81ED-4DB2-BD59-A6C34878D82A}">
                    <a16:rowId xmlns:a16="http://schemas.microsoft.com/office/drawing/2014/main" val="3982662027"/>
                  </a:ext>
                </a:extLst>
              </a:tr>
              <a:tr h="0">
                <a:tc>
                  <a:txBody>
                    <a:bodyPr/>
                    <a:lstStyle/>
                    <a:p>
                      <a:pPr algn="ctr"/>
                      <a:r>
                        <a:rPr lang="en-GB" sz="2000" b="1" dirty="0">
                          <a:latin typeface="Alexandria"/>
                        </a:rPr>
                        <a:t>Concentration Risk</a:t>
                      </a:r>
                    </a:p>
                  </a:txBody>
                  <a:tcPr anchor="ctr"/>
                </a:tc>
                <a:tc>
                  <a:txBody>
                    <a:bodyPr/>
                    <a:lstStyle/>
                    <a:p>
                      <a:pPr algn="ctr"/>
                      <a:r>
                        <a:rPr lang="en-GB" sz="2000">
                          <a:latin typeface="Alexandria"/>
                        </a:rPr>
                        <a:t>Discount for concentration in one market/type</a:t>
                      </a:r>
                    </a:p>
                  </a:txBody>
                  <a:tcPr anchor="ctr">
                    <a:solidFill>
                      <a:schemeClr val="bg1"/>
                    </a:solidFill>
                  </a:tcPr>
                </a:tc>
                <a:tc>
                  <a:txBody>
                    <a:bodyPr/>
                    <a:lstStyle/>
                    <a:p>
                      <a:pPr algn="ctr"/>
                      <a:r>
                        <a:rPr lang="en-GB" sz="2000" dirty="0">
                          <a:latin typeface="Alexandria"/>
                        </a:rPr>
                        <a:t>Depends on degree of concentration</a:t>
                      </a:r>
                    </a:p>
                  </a:txBody>
                  <a:tcPr anchor="ctr">
                    <a:solidFill>
                      <a:schemeClr val="bg1"/>
                    </a:solidFill>
                  </a:tcPr>
                </a:tc>
                <a:extLst>
                  <a:ext uri="{0D108BD9-81ED-4DB2-BD59-A6C34878D82A}">
                    <a16:rowId xmlns:a16="http://schemas.microsoft.com/office/drawing/2014/main" val="2777792667"/>
                  </a:ext>
                </a:extLst>
              </a:tr>
            </a:tbl>
          </a:graphicData>
        </a:graphic>
      </p:graphicFrame>
      <p:sp>
        <p:nvSpPr>
          <p:cNvPr id="7" name="Flowchart: Multidocument 6">
            <a:extLst>
              <a:ext uri="{FF2B5EF4-FFF2-40B4-BE49-F238E27FC236}">
                <a16:creationId xmlns:a16="http://schemas.microsoft.com/office/drawing/2014/main" id="{38C0338C-64AD-0BB5-1378-AD53ACC41DB4}"/>
              </a:ext>
            </a:extLst>
          </p:cNvPr>
          <p:cNvSpPr/>
          <p:nvPr/>
        </p:nvSpPr>
        <p:spPr>
          <a:xfrm>
            <a:off x="2924524" y="5140846"/>
            <a:ext cx="7014605" cy="1133060"/>
          </a:xfrm>
          <a:prstGeom prst="flowChartMultidocument">
            <a:avLst/>
          </a:prstGeom>
          <a:solidFill>
            <a:srgbClr val="FFFFCC"/>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spcBef>
                <a:spcPts val="600"/>
              </a:spcBef>
              <a:spcAft>
                <a:spcPts val="600"/>
              </a:spcAft>
              <a:buClr>
                <a:srgbClr val="0070C0"/>
              </a:buClr>
            </a:pPr>
            <a:r>
              <a:rPr lang="en-GB" sz="2000" dirty="0">
                <a:solidFill>
                  <a:prstClr val="black"/>
                </a:solidFill>
                <a:latin typeface="Alexandria" charset="0"/>
                <a:cs typeface="Alexandria" charset="0"/>
              </a:rPr>
              <a:t>These factors apply when valuing the portfolio as a whole, not when valuing individual assets</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Tree>
    <p:extLst>
      <p:ext uri="{BB962C8B-B14F-4D97-AF65-F5344CB8AC3E}">
        <p14:creationId xmlns:p14="http://schemas.microsoft.com/office/powerpoint/2010/main" val="701347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4984603" y="524820"/>
            <a:ext cx="351981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Valuation of Portfolios</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2200" b="1" i="0" u="none" strike="noStrike" kern="1200" cap="none" spc="0" normalizeH="0" baseline="0" noProof="0" dirty="0">
                <a:ln>
                  <a:noFill/>
                </a:ln>
                <a:solidFill>
                  <a:srgbClr val="4472C4"/>
                </a:solidFill>
                <a:effectLst/>
                <a:uLnTx/>
                <a:uFillTx/>
                <a:latin typeface="Alexandria"/>
                <a:ea typeface="+mn-ea"/>
                <a:cs typeface="+mn-cs"/>
              </a:rPr>
              <a:t>Comparison: Single Asset vs Portfolio Valuation</a:t>
            </a:r>
            <a:endParaRPr kumimoji="0" lang="en-US" sz="2200" b="1" i="0" u="none" strike="noStrike" kern="1200" cap="none" spc="0" normalizeH="0" baseline="0" noProof="0" dirty="0">
              <a:ln>
                <a:noFill/>
              </a:ln>
              <a:solidFill>
                <a:srgbClr val="4472C4"/>
              </a:solidFill>
              <a:effectLst/>
              <a:uLnTx/>
              <a:uFillTx/>
              <a:latin typeface="Alexandria"/>
              <a:ea typeface="+mn-ea"/>
              <a:cs typeface="+mn-cs"/>
            </a:endParaRPr>
          </a:p>
        </p:txBody>
      </p:sp>
      <p:graphicFrame>
        <p:nvGraphicFramePr>
          <p:cNvPr id="8" name="Table 7">
            <a:extLst>
              <a:ext uri="{FF2B5EF4-FFF2-40B4-BE49-F238E27FC236}">
                <a16:creationId xmlns:a16="http://schemas.microsoft.com/office/drawing/2014/main" id="{6C1DF6E0-4C7D-88DB-6564-BDC7EB7BDFAB}"/>
              </a:ext>
            </a:extLst>
          </p:cNvPr>
          <p:cNvGraphicFramePr>
            <a:graphicFrameLocks noGrp="1"/>
          </p:cNvGraphicFramePr>
          <p:nvPr>
            <p:extLst>
              <p:ext uri="{D42A27DB-BD31-4B8C-83A1-F6EECF244321}">
                <p14:modId xmlns:p14="http://schemas.microsoft.com/office/powerpoint/2010/main" val="3310303162"/>
              </p:ext>
            </p:extLst>
          </p:nvPr>
        </p:nvGraphicFramePr>
        <p:xfrm>
          <a:off x="599661" y="1691696"/>
          <a:ext cx="11138451" cy="3776185"/>
        </p:xfrm>
        <a:graphic>
          <a:graphicData uri="http://schemas.openxmlformats.org/drawingml/2006/table">
            <a:tbl>
              <a:tblPr>
                <a:tableStyleId>{0505E3EF-67EA-436B-97B2-0124C06EBD24}</a:tableStyleId>
              </a:tblPr>
              <a:tblGrid>
                <a:gridCol w="3712817">
                  <a:extLst>
                    <a:ext uri="{9D8B030D-6E8A-4147-A177-3AD203B41FA5}">
                      <a16:colId xmlns:a16="http://schemas.microsoft.com/office/drawing/2014/main" val="633213606"/>
                    </a:ext>
                  </a:extLst>
                </a:gridCol>
                <a:gridCol w="3712817">
                  <a:extLst>
                    <a:ext uri="{9D8B030D-6E8A-4147-A177-3AD203B41FA5}">
                      <a16:colId xmlns:a16="http://schemas.microsoft.com/office/drawing/2014/main" val="275040734"/>
                    </a:ext>
                  </a:extLst>
                </a:gridCol>
                <a:gridCol w="3712817">
                  <a:extLst>
                    <a:ext uri="{9D8B030D-6E8A-4147-A177-3AD203B41FA5}">
                      <a16:colId xmlns:a16="http://schemas.microsoft.com/office/drawing/2014/main" val="3784479930"/>
                    </a:ext>
                  </a:extLst>
                </a:gridCol>
              </a:tblGrid>
              <a:tr h="539455">
                <a:tc>
                  <a:txBody>
                    <a:bodyPr/>
                    <a:lstStyle/>
                    <a:p>
                      <a:pPr algn="ctr"/>
                      <a:r>
                        <a:rPr lang="en-GB" sz="2000" b="1" dirty="0">
                          <a:latin typeface="Alexandria"/>
                        </a:rPr>
                        <a:t>Aspect</a:t>
                      </a:r>
                    </a:p>
                  </a:txBody>
                  <a:tcPr anchor="ctr"/>
                </a:tc>
                <a:tc>
                  <a:txBody>
                    <a:bodyPr/>
                    <a:lstStyle/>
                    <a:p>
                      <a:pPr algn="ctr"/>
                      <a:r>
                        <a:rPr lang="en-GB" sz="2000" b="1" dirty="0">
                          <a:latin typeface="Alexandria"/>
                        </a:rPr>
                        <a:t>Single Asset Valuation</a:t>
                      </a:r>
                    </a:p>
                  </a:txBody>
                  <a:tcPr anchor="ctr"/>
                </a:tc>
                <a:tc>
                  <a:txBody>
                    <a:bodyPr/>
                    <a:lstStyle/>
                    <a:p>
                      <a:pPr algn="ctr"/>
                      <a:r>
                        <a:rPr lang="en-GB" sz="2000" b="1" dirty="0">
                          <a:latin typeface="Alexandria"/>
                        </a:rPr>
                        <a:t>Portfolio Valuation</a:t>
                      </a:r>
                    </a:p>
                  </a:txBody>
                  <a:tcPr anchor="ctr"/>
                </a:tc>
                <a:extLst>
                  <a:ext uri="{0D108BD9-81ED-4DB2-BD59-A6C34878D82A}">
                    <a16:rowId xmlns:a16="http://schemas.microsoft.com/office/drawing/2014/main" val="2962538622"/>
                  </a:ext>
                </a:extLst>
              </a:tr>
              <a:tr h="539455">
                <a:tc>
                  <a:txBody>
                    <a:bodyPr/>
                    <a:lstStyle/>
                    <a:p>
                      <a:pPr algn="ctr"/>
                      <a:r>
                        <a:rPr lang="en-GB" sz="2000" b="1" dirty="0">
                          <a:latin typeface="Alexandria"/>
                        </a:rPr>
                        <a:t>Unit of Analysis</a:t>
                      </a:r>
                    </a:p>
                  </a:txBody>
                  <a:tcPr anchor="ctr"/>
                </a:tc>
                <a:tc>
                  <a:txBody>
                    <a:bodyPr/>
                    <a:lstStyle/>
                    <a:p>
                      <a:pPr algn="ctr"/>
                      <a:r>
                        <a:rPr lang="en-GB" sz="2000" dirty="0">
                          <a:latin typeface="Alexandria"/>
                        </a:rPr>
                        <a:t>Single property</a:t>
                      </a:r>
                    </a:p>
                  </a:txBody>
                  <a:tcPr anchor="ctr">
                    <a:solidFill>
                      <a:schemeClr val="bg1"/>
                    </a:solidFill>
                  </a:tcPr>
                </a:tc>
                <a:tc>
                  <a:txBody>
                    <a:bodyPr/>
                    <a:lstStyle/>
                    <a:p>
                      <a:pPr algn="ctr"/>
                      <a:r>
                        <a:rPr lang="en-GB" sz="2000" dirty="0">
                          <a:latin typeface="Alexandria"/>
                        </a:rPr>
                        <a:t>Group of properties</a:t>
                      </a:r>
                    </a:p>
                  </a:txBody>
                  <a:tcPr anchor="ctr">
                    <a:solidFill>
                      <a:schemeClr val="bg1"/>
                    </a:solidFill>
                  </a:tcPr>
                </a:tc>
                <a:extLst>
                  <a:ext uri="{0D108BD9-81ED-4DB2-BD59-A6C34878D82A}">
                    <a16:rowId xmlns:a16="http://schemas.microsoft.com/office/drawing/2014/main" val="821526254"/>
                  </a:ext>
                </a:extLst>
              </a:tr>
              <a:tr h="539455">
                <a:tc>
                  <a:txBody>
                    <a:bodyPr/>
                    <a:lstStyle/>
                    <a:p>
                      <a:pPr algn="ctr"/>
                      <a:r>
                        <a:rPr lang="en-GB" sz="2000" b="1" dirty="0">
                          <a:latin typeface="Alexandria"/>
                        </a:rPr>
                        <a:t>Interdependency</a:t>
                      </a:r>
                    </a:p>
                  </a:txBody>
                  <a:tcPr anchor="ctr"/>
                </a:tc>
                <a:tc>
                  <a:txBody>
                    <a:bodyPr/>
                    <a:lstStyle/>
                    <a:p>
                      <a:pPr algn="ctr"/>
                      <a:r>
                        <a:rPr lang="en-GB" sz="2000" dirty="0">
                          <a:latin typeface="Alexandria"/>
                        </a:rPr>
                        <a:t>None</a:t>
                      </a:r>
                    </a:p>
                  </a:txBody>
                  <a:tcPr anchor="ctr">
                    <a:solidFill>
                      <a:schemeClr val="bg1"/>
                    </a:solidFill>
                  </a:tcPr>
                </a:tc>
                <a:tc>
                  <a:txBody>
                    <a:bodyPr/>
                    <a:lstStyle/>
                    <a:p>
                      <a:pPr algn="ctr"/>
                      <a:r>
                        <a:rPr lang="en-GB" sz="2000">
                          <a:latin typeface="Alexandria"/>
                        </a:rPr>
                        <a:t>Assets may influence each other</a:t>
                      </a:r>
                    </a:p>
                  </a:txBody>
                  <a:tcPr anchor="ctr">
                    <a:solidFill>
                      <a:schemeClr val="bg1"/>
                    </a:solidFill>
                  </a:tcPr>
                </a:tc>
                <a:extLst>
                  <a:ext uri="{0D108BD9-81ED-4DB2-BD59-A6C34878D82A}">
                    <a16:rowId xmlns:a16="http://schemas.microsoft.com/office/drawing/2014/main" val="2279261243"/>
                  </a:ext>
                </a:extLst>
              </a:tr>
              <a:tr h="539455">
                <a:tc>
                  <a:txBody>
                    <a:bodyPr/>
                    <a:lstStyle/>
                    <a:p>
                      <a:pPr algn="ctr"/>
                      <a:r>
                        <a:rPr lang="en-GB" sz="2000" b="1" dirty="0">
                          <a:latin typeface="Alexandria"/>
                        </a:rPr>
                        <a:t>Portfolio Discount</a:t>
                      </a:r>
                    </a:p>
                  </a:txBody>
                  <a:tcPr anchor="ctr"/>
                </a:tc>
                <a:tc>
                  <a:txBody>
                    <a:bodyPr/>
                    <a:lstStyle/>
                    <a:p>
                      <a:pPr algn="ctr"/>
                      <a:r>
                        <a:rPr lang="en-GB" sz="2000">
                          <a:latin typeface="Alexandria"/>
                        </a:rPr>
                        <a:t>Not applicable</a:t>
                      </a:r>
                    </a:p>
                  </a:txBody>
                  <a:tcPr anchor="ctr">
                    <a:solidFill>
                      <a:schemeClr val="bg1"/>
                    </a:solidFill>
                  </a:tcPr>
                </a:tc>
                <a:tc>
                  <a:txBody>
                    <a:bodyPr/>
                    <a:lstStyle/>
                    <a:p>
                      <a:pPr algn="ctr"/>
                      <a:r>
                        <a:rPr lang="en-GB" sz="2000" dirty="0">
                          <a:latin typeface="Alexandria"/>
                        </a:rPr>
                        <a:t>May apply in bulk sale</a:t>
                      </a:r>
                    </a:p>
                  </a:txBody>
                  <a:tcPr anchor="ctr">
                    <a:solidFill>
                      <a:schemeClr val="bg1"/>
                    </a:solidFill>
                  </a:tcPr>
                </a:tc>
                <a:extLst>
                  <a:ext uri="{0D108BD9-81ED-4DB2-BD59-A6C34878D82A}">
                    <a16:rowId xmlns:a16="http://schemas.microsoft.com/office/drawing/2014/main" val="3327732108"/>
                  </a:ext>
                </a:extLst>
              </a:tr>
              <a:tr h="539455">
                <a:tc>
                  <a:txBody>
                    <a:bodyPr/>
                    <a:lstStyle/>
                    <a:p>
                      <a:pPr algn="ctr"/>
                      <a:r>
                        <a:rPr lang="en-GB" sz="2000" b="1" dirty="0">
                          <a:latin typeface="Alexandria"/>
                        </a:rPr>
                        <a:t>Reporting</a:t>
                      </a:r>
                    </a:p>
                  </a:txBody>
                  <a:tcPr anchor="ctr"/>
                </a:tc>
                <a:tc>
                  <a:txBody>
                    <a:bodyPr/>
                    <a:lstStyle/>
                    <a:p>
                      <a:pPr algn="ctr"/>
                      <a:r>
                        <a:rPr lang="en-GB" sz="2000">
                          <a:latin typeface="Alexandria"/>
                        </a:rPr>
                        <a:t>Individual report</a:t>
                      </a:r>
                    </a:p>
                  </a:txBody>
                  <a:tcPr anchor="ctr">
                    <a:solidFill>
                      <a:schemeClr val="bg1"/>
                    </a:solidFill>
                  </a:tcPr>
                </a:tc>
                <a:tc>
                  <a:txBody>
                    <a:bodyPr/>
                    <a:lstStyle/>
                    <a:p>
                      <a:pPr algn="ctr"/>
                      <a:r>
                        <a:rPr lang="en-GB" sz="2000" dirty="0">
                          <a:latin typeface="Alexandria"/>
                        </a:rPr>
                        <a:t>Consolidated report + appendices</a:t>
                      </a:r>
                    </a:p>
                  </a:txBody>
                  <a:tcPr anchor="ctr">
                    <a:solidFill>
                      <a:schemeClr val="bg1"/>
                    </a:solidFill>
                  </a:tcPr>
                </a:tc>
                <a:extLst>
                  <a:ext uri="{0D108BD9-81ED-4DB2-BD59-A6C34878D82A}">
                    <a16:rowId xmlns:a16="http://schemas.microsoft.com/office/drawing/2014/main" val="120509542"/>
                  </a:ext>
                </a:extLst>
              </a:tr>
              <a:tr h="539455">
                <a:tc>
                  <a:txBody>
                    <a:bodyPr/>
                    <a:lstStyle/>
                    <a:p>
                      <a:pPr algn="ctr"/>
                      <a:r>
                        <a:rPr lang="en-GB" sz="2000" b="1" dirty="0">
                          <a:latin typeface="Alexandria"/>
                        </a:rPr>
                        <a:t>Complexity</a:t>
                      </a:r>
                    </a:p>
                  </a:txBody>
                  <a:tcPr anchor="ctr"/>
                </a:tc>
                <a:tc>
                  <a:txBody>
                    <a:bodyPr/>
                    <a:lstStyle/>
                    <a:p>
                      <a:pPr algn="ctr"/>
                      <a:r>
                        <a:rPr lang="en-GB" sz="2000">
                          <a:latin typeface="Alexandria"/>
                        </a:rPr>
                        <a:t>Lower</a:t>
                      </a:r>
                    </a:p>
                  </a:txBody>
                  <a:tcPr anchor="ctr">
                    <a:solidFill>
                      <a:schemeClr val="bg1"/>
                    </a:solidFill>
                  </a:tcPr>
                </a:tc>
                <a:tc>
                  <a:txBody>
                    <a:bodyPr/>
                    <a:lstStyle/>
                    <a:p>
                      <a:pPr algn="ctr"/>
                      <a:r>
                        <a:rPr lang="en-GB" sz="2000" dirty="0">
                          <a:latin typeface="Alexandria"/>
                        </a:rPr>
                        <a:t>Higher</a:t>
                      </a:r>
                    </a:p>
                  </a:txBody>
                  <a:tcPr anchor="ctr">
                    <a:solidFill>
                      <a:schemeClr val="bg1"/>
                    </a:solidFill>
                  </a:tcPr>
                </a:tc>
                <a:extLst>
                  <a:ext uri="{0D108BD9-81ED-4DB2-BD59-A6C34878D82A}">
                    <a16:rowId xmlns:a16="http://schemas.microsoft.com/office/drawing/2014/main" val="1100816274"/>
                  </a:ext>
                </a:extLst>
              </a:tr>
              <a:tr h="539455">
                <a:tc>
                  <a:txBody>
                    <a:bodyPr/>
                    <a:lstStyle/>
                    <a:p>
                      <a:pPr algn="ctr"/>
                      <a:r>
                        <a:rPr lang="en-GB" sz="2000" b="1" dirty="0">
                          <a:latin typeface="Alexandria"/>
                        </a:rPr>
                        <a:t>Time Required</a:t>
                      </a:r>
                    </a:p>
                  </a:txBody>
                  <a:tcPr anchor="ctr"/>
                </a:tc>
                <a:tc>
                  <a:txBody>
                    <a:bodyPr/>
                    <a:lstStyle/>
                    <a:p>
                      <a:pPr algn="ctr"/>
                      <a:r>
                        <a:rPr lang="en-GB" sz="2000">
                          <a:latin typeface="Alexandria"/>
                        </a:rPr>
                        <a:t>Less</a:t>
                      </a:r>
                    </a:p>
                  </a:txBody>
                  <a:tcPr anchor="ctr">
                    <a:solidFill>
                      <a:schemeClr val="bg1"/>
                    </a:solidFill>
                  </a:tcPr>
                </a:tc>
                <a:tc>
                  <a:txBody>
                    <a:bodyPr/>
                    <a:lstStyle/>
                    <a:p>
                      <a:pPr algn="ctr"/>
                      <a:r>
                        <a:rPr lang="en-GB" sz="2000" dirty="0">
                          <a:latin typeface="Alexandria"/>
                        </a:rPr>
                        <a:t>More</a:t>
                      </a:r>
                    </a:p>
                  </a:txBody>
                  <a:tcPr anchor="ctr">
                    <a:solidFill>
                      <a:schemeClr val="bg1"/>
                    </a:solidFill>
                  </a:tcPr>
                </a:tc>
                <a:extLst>
                  <a:ext uri="{0D108BD9-81ED-4DB2-BD59-A6C34878D82A}">
                    <a16:rowId xmlns:a16="http://schemas.microsoft.com/office/drawing/2014/main" val="302612581"/>
                  </a:ext>
                </a:extLst>
              </a:tr>
            </a:tbl>
          </a:graphicData>
        </a:graphic>
      </p:graphicFrame>
    </p:spTree>
    <p:extLst>
      <p:ext uri="{BB962C8B-B14F-4D97-AF65-F5344CB8AC3E}">
        <p14:creationId xmlns:p14="http://schemas.microsoft.com/office/powerpoint/2010/main" val="1006866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6C8A5-95DC-D953-4499-809A52229F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C19B96-8261-7B40-939A-825E42FDFBE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BB0576-07FF-54F0-8E27-C95FB0E8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52B9181-42D0-BEC5-1446-961C54C7778A}"/>
              </a:ext>
            </a:extLst>
          </p:cNvPr>
          <p:cNvSpPr txBox="1"/>
          <p:nvPr/>
        </p:nvSpPr>
        <p:spPr>
          <a:xfrm>
            <a:off x="4984603" y="524820"/>
            <a:ext cx="351981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Valuation of Portfolios</a:t>
            </a:r>
          </a:p>
        </p:txBody>
      </p:sp>
      <p:sp>
        <p:nvSpPr>
          <p:cNvPr id="4" name="TextBox 3">
            <a:extLst>
              <a:ext uri="{FF2B5EF4-FFF2-40B4-BE49-F238E27FC236}">
                <a16:creationId xmlns:a16="http://schemas.microsoft.com/office/drawing/2014/main" id="{8335FC18-E14D-A544-4FB3-B86870BC064B}"/>
              </a:ext>
            </a:extLst>
          </p:cNvPr>
          <p:cNvSpPr txBox="1"/>
          <p:nvPr/>
        </p:nvSpPr>
        <p:spPr>
          <a:xfrm>
            <a:off x="359230" y="1036727"/>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2200" b="1" i="0" u="none" strike="noStrike" kern="1200" cap="none" spc="0" normalizeH="0" baseline="0" noProof="0" dirty="0">
                <a:ln>
                  <a:noFill/>
                </a:ln>
                <a:solidFill>
                  <a:srgbClr val="4472C4"/>
                </a:solidFill>
                <a:effectLst/>
                <a:uLnTx/>
                <a:uFillTx/>
                <a:latin typeface="Alexandria"/>
                <a:ea typeface="+mn-ea"/>
                <a:cs typeface="+mn-cs"/>
              </a:rPr>
              <a:t>Steps for Portfolio Valuation</a:t>
            </a:r>
            <a:endParaRPr kumimoji="0" lang="en-US" sz="2200" b="1" i="0" u="none" strike="noStrike" kern="1200" cap="none" spc="0" normalizeH="0" baseline="0" noProof="0" dirty="0">
              <a:ln>
                <a:noFill/>
              </a:ln>
              <a:solidFill>
                <a:srgbClr val="4472C4"/>
              </a:solidFill>
              <a:effectLst/>
              <a:uLnTx/>
              <a:uFillTx/>
              <a:latin typeface="Alexandria"/>
              <a:ea typeface="+mn-ea"/>
              <a:cs typeface="+mn-cs"/>
            </a:endParaRPr>
          </a:p>
        </p:txBody>
      </p:sp>
      <p:sp>
        <p:nvSpPr>
          <p:cNvPr id="3" name="Flowchart: Multidocument 2">
            <a:extLst>
              <a:ext uri="{FF2B5EF4-FFF2-40B4-BE49-F238E27FC236}">
                <a16:creationId xmlns:a16="http://schemas.microsoft.com/office/drawing/2014/main" id="{3AE5F3B1-9CBD-93C0-F260-942DFAB03085}"/>
              </a:ext>
            </a:extLst>
          </p:cNvPr>
          <p:cNvSpPr/>
          <p:nvPr/>
        </p:nvSpPr>
        <p:spPr>
          <a:xfrm>
            <a:off x="1172817" y="1691696"/>
            <a:ext cx="8915399" cy="3906078"/>
          </a:xfrm>
          <a:prstGeom prst="flowChartMultidocumen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514350" lvl="0" indent="-514350">
              <a:spcBef>
                <a:spcPts val="600"/>
              </a:spcBef>
              <a:spcAft>
                <a:spcPts val="600"/>
              </a:spcAft>
              <a:buClr>
                <a:srgbClr val="0070C0"/>
              </a:buClr>
              <a:buFont typeface="+mj-lt"/>
              <a:buAutoNum type="romanUcPeriod"/>
            </a:pPr>
            <a:r>
              <a:rPr lang="en-GB" sz="2000" dirty="0">
                <a:solidFill>
                  <a:prstClr val="black"/>
                </a:solidFill>
                <a:latin typeface="Alexandria" charset="0"/>
                <a:cs typeface="Alexandria" charset="0"/>
              </a:rPr>
              <a:t>Determine whether valuation is individual or collective</a:t>
            </a:r>
          </a:p>
          <a:p>
            <a:pPr marL="514350" lvl="0" indent="-514350">
              <a:spcBef>
                <a:spcPts val="600"/>
              </a:spcBef>
              <a:spcAft>
                <a:spcPts val="600"/>
              </a:spcAft>
              <a:buClr>
                <a:srgbClr val="0070C0"/>
              </a:buClr>
              <a:buFont typeface="+mj-lt"/>
              <a:buAutoNum type="romanUcPeriod"/>
            </a:pPr>
            <a:r>
              <a:rPr lang="en-GB" sz="2000" dirty="0">
                <a:solidFill>
                  <a:prstClr val="black"/>
                </a:solidFill>
                <a:latin typeface="Alexandria" charset="0"/>
                <a:cs typeface="Alexandria" charset="0"/>
              </a:rPr>
              <a:t>Identify portfolio discount or diversification premium</a:t>
            </a:r>
          </a:p>
          <a:p>
            <a:pPr marL="514350" lvl="0" indent="-514350">
              <a:spcBef>
                <a:spcPts val="600"/>
              </a:spcBef>
              <a:spcAft>
                <a:spcPts val="600"/>
              </a:spcAft>
              <a:buClr>
                <a:srgbClr val="0070C0"/>
              </a:buClr>
              <a:buFont typeface="+mj-lt"/>
              <a:buAutoNum type="romanUcPeriod"/>
            </a:pPr>
            <a:r>
              <a:rPr lang="en-GB" sz="2000" dirty="0">
                <a:solidFill>
                  <a:prstClr val="black"/>
                </a:solidFill>
                <a:latin typeface="Alexandria" charset="0"/>
                <a:cs typeface="Alexandria" charset="0"/>
              </a:rPr>
              <a:t>Consider unified management benefits and concentration risk</a:t>
            </a:r>
          </a:p>
          <a:p>
            <a:pPr marL="514350" lvl="0" indent="-514350">
              <a:spcBef>
                <a:spcPts val="600"/>
              </a:spcBef>
              <a:spcAft>
                <a:spcPts val="600"/>
              </a:spcAft>
              <a:buClr>
                <a:srgbClr val="0070C0"/>
              </a:buClr>
              <a:buFont typeface="+mj-lt"/>
              <a:buAutoNum type="romanUcPeriod"/>
            </a:pPr>
            <a:r>
              <a:rPr lang="en-GB" sz="2000" dirty="0">
                <a:solidFill>
                  <a:prstClr val="black"/>
                </a:solidFill>
                <a:latin typeface="Alexandria" charset="0"/>
                <a:cs typeface="Alexandria" charset="0"/>
              </a:rPr>
              <a:t>Address key valuation considerations</a:t>
            </a:r>
          </a:p>
          <a:p>
            <a:pPr marL="514350" lvl="0" indent="-514350">
              <a:spcBef>
                <a:spcPts val="600"/>
              </a:spcBef>
              <a:spcAft>
                <a:spcPts val="600"/>
              </a:spcAft>
              <a:buClr>
                <a:srgbClr val="0070C0"/>
              </a:buClr>
              <a:buFont typeface="+mj-lt"/>
              <a:buAutoNum type="romanUcPeriod"/>
            </a:pPr>
            <a:r>
              <a:rPr lang="en-GB" sz="2000" dirty="0">
                <a:solidFill>
                  <a:prstClr val="black"/>
                </a:solidFill>
                <a:latin typeface="Alexandria" charset="0"/>
                <a:cs typeface="Alexandria" charset="0"/>
              </a:rPr>
              <a:t>Fully document all assumptions, discounts, and premiums in the final report</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Tree>
    <p:extLst>
      <p:ext uri="{BB962C8B-B14F-4D97-AF65-F5344CB8AC3E}">
        <p14:creationId xmlns:p14="http://schemas.microsoft.com/office/powerpoint/2010/main" val="4277591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D3993-4716-D7BD-C5D2-F7CC84EA506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B2C1642-ADED-89D4-5A7E-C86EB2ACE92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0BE5B7E7-903A-55E0-23D8-34196454F6F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28B6BD5-A596-6D5E-D5C3-69C13A010D9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C4FA722-F84C-FD91-E5EE-1A60EB22C2E3}"/>
              </a:ext>
            </a:extLst>
          </p:cNvPr>
          <p:cNvSpPr txBox="1"/>
          <p:nvPr/>
        </p:nvSpPr>
        <p:spPr>
          <a:xfrm>
            <a:off x="4695408" y="608296"/>
            <a:ext cx="466053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Lecture Summary: Quick Review</a:t>
            </a:r>
          </a:p>
        </p:txBody>
      </p:sp>
      <p:sp>
        <p:nvSpPr>
          <p:cNvPr id="28" name="Rectangle 27">
            <a:extLst>
              <a:ext uri="{FF2B5EF4-FFF2-40B4-BE49-F238E27FC236}">
                <a16:creationId xmlns:a16="http://schemas.microsoft.com/office/drawing/2014/main" id="{2DD139CB-1443-D651-501D-81F6258CEC1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7C38A4B0-EA66-5226-89D2-D33C6FF76C3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E3D5C03B-6361-C4AD-CB19-61B2CDD3D67A}"/>
              </a:ext>
            </a:extLst>
          </p:cNvPr>
          <p:cNvSpPr txBox="1"/>
          <p:nvPr/>
        </p:nvSpPr>
        <p:spPr>
          <a:xfrm>
            <a:off x="4262946" y="1072200"/>
            <a:ext cx="6315829" cy="531674"/>
          </a:xfrm>
          <a:prstGeom prst="horizontalScroll">
            <a:avLst/>
          </a:prstGeom>
          <a:solidFill>
            <a:srgbClr val="FDE9FC"/>
          </a:solidFill>
          <a:ln w="19050">
            <a:solidFill>
              <a:srgbClr val="FF66FF"/>
            </a:solidFill>
          </a:ln>
        </p:spPr>
        <p:txBody>
          <a:bodyPr wrap="square">
            <a:spAutoFit/>
          </a:bodyPr>
          <a:lstStyle/>
          <a:p>
            <a:pPr lvl="0" algn="ctr">
              <a:defRPr/>
            </a:pPr>
            <a:r>
              <a:rPr lang="en-US" sz="2000" b="1" dirty="0">
                <a:solidFill>
                  <a:prstClr val="black"/>
                </a:solidFill>
                <a:latin typeface="Alexandria"/>
                <a:ea typeface="Calibri" panose="020F0502020204030204" pitchFamily="34" charset="0"/>
                <a:cs typeface="Times New Roman" panose="02020603050405020304" pitchFamily="18" charset="0"/>
              </a:rPr>
              <a:t>Reconciliation of Valuation Results</a:t>
            </a:r>
          </a:p>
        </p:txBody>
      </p:sp>
      <p:sp>
        <p:nvSpPr>
          <p:cNvPr id="12" name="TextBox 11">
            <a:extLst>
              <a:ext uri="{FF2B5EF4-FFF2-40B4-BE49-F238E27FC236}">
                <a16:creationId xmlns:a16="http://schemas.microsoft.com/office/drawing/2014/main" id="{73E474D7-CB90-20A8-FB99-0CC6213A3FCE}"/>
              </a:ext>
            </a:extLst>
          </p:cNvPr>
          <p:cNvSpPr txBox="1"/>
          <p:nvPr/>
        </p:nvSpPr>
        <p:spPr>
          <a:xfrm>
            <a:off x="3756125" y="1602136"/>
            <a:ext cx="6738453" cy="369332"/>
          </a:xfrm>
          <a:prstGeom prst="rect">
            <a:avLst/>
          </a:prstGeom>
          <a:solidFill>
            <a:schemeClr val="bg1"/>
          </a:solidFill>
          <a:ln>
            <a:solidFill>
              <a:srgbClr val="FF66FF"/>
            </a:solidFill>
          </a:ln>
        </p:spPr>
        <p:txBody>
          <a:bodyPr wrap="square">
            <a:spAutoFit/>
          </a:bodyPr>
          <a:lstStyle/>
          <a:p>
            <a:pPr lvl="0" algn="ctr" defTabSz="1066800">
              <a:lnSpc>
                <a:spcPct val="90000"/>
              </a:lnSpc>
              <a:spcBef>
                <a:spcPct val="0"/>
              </a:spcBef>
              <a:spcAft>
                <a:spcPct val="35000"/>
              </a:spcAft>
              <a:defRPr/>
            </a:pPr>
            <a:r>
              <a:rPr lang="en-US" sz="2000" dirty="0">
                <a:solidFill>
                  <a:prstClr val="black"/>
                </a:solidFill>
                <a:latin typeface="Alexandria"/>
              </a:rPr>
              <a:t>Definition and Concept</a:t>
            </a:r>
          </a:p>
        </p:txBody>
      </p:sp>
      <p:sp>
        <p:nvSpPr>
          <p:cNvPr id="10" name="TextBox 9">
            <a:extLst>
              <a:ext uri="{FF2B5EF4-FFF2-40B4-BE49-F238E27FC236}">
                <a16:creationId xmlns:a16="http://schemas.microsoft.com/office/drawing/2014/main" id="{492DB9B2-E970-E6C4-160C-F48223B31B74}"/>
              </a:ext>
            </a:extLst>
          </p:cNvPr>
          <p:cNvSpPr txBox="1"/>
          <p:nvPr/>
        </p:nvSpPr>
        <p:spPr>
          <a:xfrm>
            <a:off x="3840322" y="2041123"/>
            <a:ext cx="6738453" cy="437043"/>
          </a:xfrm>
          <a:prstGeom prst="rect">
            <a:avLst/>
          </a:prstGeom>
          <a:solidFill>
            <a:schemeClr val="bg1"/>
          </a:solidFill>
          <a:ln>
            <a:solidFill>
              <a:srgbClr val="FF66FF"/>
            </a:solidFill>
          </a:ln>
        </p:spPr>
        <p:txBody>
          <a:bodyPr wrap="square">
            <a:spAutoFit/>
          </a:bodyPr>
          <a:lstStyle/>
          <a:p>
            <a:pPr algn="ctr">
              <a:lnSpc>
                <a:spcPct val="120000"/>
              </a:lnSpc>
              <a:spcBef>
                <a:spcPts val="600"/>
              </a:spcBef>
              <a:spcAft>
                <a:spcPts val="600"/>
              </a:spcAft>
              <a:tabLst>
                <a:tab pos="457200" algn="l"/>
              </a:tabLst>
            </a:pPr>
            <a:r>
              <a:rPr lang="en-US" sz="2000" dirty="0">
                <a:latin typeface="Alexandria"/>
                <a:ea typeface="Calibri" panose="020F0502020204030204" pitchFamily="34" charset="0"/>
                <a:cs typeface="Times New Roman" panose="02020603050405020304" pitchFamily="18" charset="0"/>
              </a:rPr>
              <a:t>Principles of Proper Reconciliation</a:t>
            </a:r>
          </a:p>
        </p:txBody>
      </p:sp>
      <p:sp>
        <p:nvSpPr>
          <p:cNvPr id="9" name="TextBox 8">
            <a:extLst>
              <a:ext uri="{FF2B5EF4-FFF2-40B4-BE49-F238E27FC236}">
                <a16:creationId xmlns:a16="http://schemas.microsoft.com/office/drawing/2014/main" id="{733D1B6C-8FCE-5FAF-0A41-BD70C6D13D1D}"/>
              </a:ext>
            </a:extLst>
          </p:cNvPr>
          <p:cNvSpPr txBox="1"/>
          <p:nvPr/>
        </p:nvSpPr>
        <p:spPr>
          <a:xfrm>
            <a:off x="4154467" y="2512641"/>
            <a:ext cx="6738453" cy="437043"/>
          </a:xfrm>
          <a:prstGeom prst="rect">
            <a:avLst/>
          </a:prstGeom>
          <a:solidFill>
            <a:schemeClr val="bg1"/>
          </a:solidFill>
          <a:ln>
            <a:solidFill>
              <a:srgbClr val="FF66FF"/>
            </a:solidFill>
          </a:ln>
        </p:spPr>
        <p:txBody>
          <a:bodyPr wrap="square">
            <a:spAutoFit/>
          </a:bodyPr>
          <a:lstStyle/>
          <a:p>
            <a:pPr algn="ctr">
              <a:lnSpc>
                <a:spcPct val="120000"/>
              </a:lnSpc>
              <a:spcBef>
                <a:spcPts val="600"/>
              </a:spcBef>
              <a:spcAft>
                <a:spcPts val="600"/>
              </a:spcAft>
              <a:tabLst>
                <a:tab pos="457200" algn="l"/>
              </a:tabLst>
            </a:pPr>
            <a:r>
              <a:rPr lang="en-US" sz="2000" dirty="0">
                <a:latin typeface="Alexandria"/>
                <a:ea typeface="Calibri" panose="020F0502020204030204" pitchFamily="34" charset="0"/>
                <a:cs typeface="Times New Roman" panose="02020603050405020304" pitchFamily="18" charset="0"/>
              </a:rPr>
              <a:t>Steps for Reconciliation</a:t>
            </a:r>
          </a:p>
        </p:txBody>
      </p:sp>
      <p:sp>
        <p:nvSpPr>
          <p:cNvPr id="11" name="TextBox 10">
            <a:extLst>
              <a:ext uri="{FF2B5EF4-FFF2-40B4-BE49-F238E27FC236}">
                <a16:creationId xmlns:a16="http://schemas.microsoft.com/office/drawing/2014/main" id="{98F1B9E8-AD7B-DE81-173B-11843F527159}"/>
              </a:ext>
            </a:extLst>
          </p:cNvPr>
          <p:cNvSpPr txBox="1"/>
          <p:nvPr/>
        </p:nvSpPr>
        <p:spPr>
          <a:xfrm>
            <a:off x="4326194" y="3014798"/>
            <a:ext cx="6738453" cy="437043"/>
          </a:xfrm>
          <a:prstGeom prst="rect">
            <a:avLst/>
          </a:prstGeom>
          <a:solidFill>
            <a:schemeClr val="bg1"/>
          </a:solidFill>
          <a:ln>
            <a:solidFill>
              <a:srgbClr val="FF66FF"/>
            </a:solidFill>
          </a:ln>
        </p:spPr>
        <p:txBody>
          <a:bodyPr wrap="square">
            <a:spAutoFit/>
          </a:bodyPr>
          <a:lstStyle/>
          <a:p>
            <a:pPr algn="ctr">
              <a:lnSpc>
                <a:spcPct val="120000"/>
              </a:lnSpc>
              <a:spcBef>
                <a:spcPts val="600"/>
              </a:spcBef>
              <a:spcAft>
                <a:spcPts val="600"/>
              </a:spcAft>
              <a:tabLst>
                <a:tab pos="457200" algn="l"/>
              </a:tabLst>
            </a:pPr>
            <a:r>
              <a:rPr lang="en-US" sz="2000" dirty="0">
                <a:latin typeface="Alexandria"/>
                <a:ea typeface="Calibri" panose="020F0502020204030204" pitchFamily="34" charset="0"/>
                <a:cs typeface="Times New Roman" panose="02020603050405020304" pitchFamily="18" charset="0"/>
              </a:rPr>
              <a:t>Methods of Reconciliation</a:t>
            </a:r>
          </a:p>
        </p:txBody>
      </p:sp>
      <p:sp>
        <p:nvSpPr>
          <p:cNvPr id="17" name="TextBox 16">
            <a:extLst>
              <a:ext uri="{FF2B5EF4-FFF2-40B4-BE49-F238E27FC236}">
                <a16:creationId xmlns:a16="http://schemas.microsoft.com/office/drawing/2014/main" id="{0E95C308-2999-DFD7-8D7A-81D52028B884}"/>
              </a:ext>
            </a:extLst>
          </p:cNvPr>
          <p:cNvSpPr txBox="1"/>
          <p:nvPr/>
        </p:nvSpPr>
        <p:spPr>
          <a:xfrm>
            <a:off x="4695408" y="3490857"/>
            <a:ext cx="6738453" cy="437043"/>
          </a:xfrm>
          <a:prstGeom prst="rect">
            <a:avLst/>
          </a:prstGeom>
          <a:solidFill>
            <a:schemeClr val="bg1"/>
          </a:solidFill>
          <a:ln>
            <a:solidFill>
              <a:srgbClr val="FF66FF"/>
            </a:solidFill>
          </a:ln>
        </p:spPr>
        <p:txBody>
          <a:bodyPr wrap="square">
            <a:spAutoFit/>
          </a:bodyPr>
          <a:lstStyle/>
          <a:p>
            <a:pPr algn="ctr">
              <a:lnSpc>
                <a:spcPct val="120000"/>
              </a:lnSpc>
              <a:spcBef>
                <a:spcPts val="600"/>
              </a:spcBef>
              <a:spcAft>
                <a:spcPts val="600"/>
              </a:spcAft>
              <a:tabLst>
                <a:tab pos="457200" algn="l"/>
              </a:tabLst>
            </a:pPr>
            <a:r>
              <a:rPr lang="en-GB" sz="2000" dirty="0">
                <a:latin typeface="Alexandria"/>
                <a:ea typeface="Calibri" panose="020F0502020204030204" pitchFamily="34" charset="0"/>
                <a:cs typeface="Times New Roman" panose="02020603050405020304" pitchFamily="18" charset="0"/>
              </a:rPr>
              <a:t>Scale for Interpreting Differences Between Approaches</a:t>
            </a:r>
          </a:p>
        </p:txBody>
      </p:sp>
      <p:sp>
        <p:nvSpPr>
          <p:cNvPr id="18" name="TextBox 17">
            <a:extLst>
              <a:ext uri="{FF2B5EF4-FFF2-40B4-BE49-F238E27FC236}">
                <a16:creationId xmlns:a16="http://schemas.microsoft.com/office/drawing/2014/main" id="{4FE8CC13-965F-DFDE-3A9E-82C71B0E25F4}"/>
              </a:ext>
            </a:extLst>
          </p:cNvPr>
          <p:cNvSpPr txBox="1"/>
          <p:nvPr/>
        </p:nvSpPr>
        <p:spPr>
          <a:xfrm>
            <a:off x="5201487" y="4474827"/>
            <a:ext cx="6738453" cy="437043"/>
          </a:xfrm>
          <a:prstGeom prst="rect">
            <a:avLst/>
          </a:prstGeom>
          <a:solidFill>
            <a:schemeClr val="bg1"/>
          </a:solidFill>
          <a:ln>
            <a:solidFill>
              <a:srgbClr val="FF66FF"/>
            </a:solidFill>
          </a:ln>
        </p:spPr>
        <p:txBody>
          <a:bodyPr wrap="square">
            <a:spAutoFit/>
          </a:bodyPr>
          <a:lstStyle/>
          <a:p>
            <a:pPr algn="ctr">
              <a:lnSpc>
                <a:spcPct val="120000"/>
              </a:lnSpc>
              <a:spcBef>
                <a:spcPts val="600"/>
              </a:spcBef>
              <a:spcAft>
                <a:spcPts val="600"/>
              </a:spcAft>
              <a:tabLst>
                <a:tab pos="457200" algn="l"/>
              </a:tabLst>
            </a:pPr>
            <a:r>
              <a:rPr lang="en-GB" sz="2000" dirty="0">
                <a:latin typeface="Alexandria"/>
                <a:ea typeface="Calibri" panose="020F0502020204030204" pitchFamily="34" charset="0"/>
                <a:cs typeface="Times New Roman" panose="02020603050405020304" pitchFamily="18" charset="0"/>
              </a:rPr>
              <a:t>Cases Where Integration is Professionally Mandatory</a:t>
            </a:r>
          </a:p>
        </p:txBody>
      </p:sp>
      <p:sp>
        <p:nvSpPr>
          <p:cNvPr id="4" name="TextBox 3">
            <a:extLst>
              <a:ext uri="{FF2B5EF4-FFF2-40B4-BE49-F238E27FC236}">
                <a16:creationId xmlns:a16="http://schemas.microsoft.com/office/drawing/2014/main" id="{2FE3DFC9-D9DD-E3F6-1C98-1E1ABE736136}"/>
              </a:ext>
            </a:extLst>
          </p:cNvPr>
          <p:cNvSpPr txBox="1"/>
          <p:nvPr/>
        </p:nvSpPr>
        <p:spPr>
          <a:xfrm>
            <a:off x="4852480" y="3979965"/>
            <a:ext cx="6738453" cy="437043"/>
          </a:xfrm>
          <a:prstGeom prst="rect">
            <a:avLst/>
          </a:prstGeom>
          <a:solidFill>
            <a:schemeClr val="bg1"/>
          </a:solidFill>
          <a:ln>
            <a:solidFill>
              <a:srgbClr val="FF66FF"/>
            </a:solidFill>
          </a:ln>
        </p:spPr>
        <p:txBody>
          <a:bodyPr wrap="square">
            <a:spAutoFit/>
          </a:bodyPr>
          <a:lstStyle/>
          <a:p>
            <a:pPr algn="ctr">
              <a:lnSpc>
                <a:spcPct val="120000"/>
              </a:lnSpc>
              <a:spcBef>
                <a:spcPts val="600"/>
              </a:spcBef>
              <a:spcAft>
                <a:spcPts val="600"/>
              </a:spcAft>
              <a:tabLst>
                <a:tab pos="457200" algn="l"/>
              </a:tabLst>
            </a:pPr>
            <a:r>
              <a:rPr lang="en-US" sz="2000" dirty="0">
                <a:latin typeface="Alexandria"/>
                <a:ea typeface="Calibri" panose="020F0502020204030204" pitchFamily="34" charset="0"/>
                <a:cs typeface="Times New Roman" panose="02020603050405020304" pitchFamily="18" charset="0"/>
              </a:rPr>
              <a:t>Sample Reconciliation Table</a:t>
            </a:r>
          </a:p>
        </p:txBody>
      </p:sp>
      <p:sp>
        <p:nvSpPr>
          <p:cNvPr id="16" name="TextBox 15">
            <a:extLst>
              <a:ext uri="{FF2B5EF4-FFF2-40B4-BE49-F238E27FC236}">
                <a16:creationId xmlns:a16="http://schemas.microsoft.com/office/drawing/2014/main" id="{DE912034-4189-5281-0637-54110EBD6307}"/>
              </a:ext>
            </a:extLst>
          </p:cNvPr>
          <p:cNvSpPr txBox="1"/>
          <p:nvPr/>
        </p:nvSpPr>
        <p:spPr>
          <a:xfrm>
            <a:off x="5407714" y="4976802"/>
            <a:ext cx="6738453" cy="437043"/>
          </a:xfrm>
          <a:prstGeom prst="rect">
            <a:avLst/>
          </a:prstGeom>
          <a:solidFill>
            <a:schemeClr val="bg1"/>
          </a:solidFill>
          <a:ln>
            <a:solidFill>
              <a:srgbClr val="FF66FF"/>
            </a:solidFill>
          </a:ln>
        </p:spPr>
        <p:txBody>
          <a:bodyPr wrap="square">
            <a:spAutoFit/>
          </a:bodyPr>
          <a:lstStyle/>
          <a:p>
            <a:pPr algn="ctr">
              <a:lnSpc>
                <a:spcPct val="120000"/>
              </a:lnSpc>
              <a:spcBef>
                <a:spcPts val="600"/>
              </a:spcBef>
              <a:spcAft>
                <a:spcPts val="600"/>
              </a:spcAft>
              <a:tabLst>
                <a:tab pos="457200" algn="l"/>
              </a:tabLst>
            </a:pPr>
            <a:r>
              <a:rPr lang="en-GB" sz="2000" dirty="0">
                <a:latin typeface="Alexandria"/>
                <a:ea typeface="Calibri" panose="020F0502020204030204" pitchFamily="34" charset="0"/>
                <a:cs typeface="Times New Roman" panose="02020603050405020304" pitchFamily="18" charset="0"/>
              </a:rPr>
              <a:t>Numerical Example</a:t>
            </a:r>
          </a:p>
        </p:txBody>
      </p:sp>
      <p:sp>
        <p:nvSpPr>
          <p:cNvPr id="3" name="TextBox 2">
            <a:extLst>
              <a:ext uri="{FF2B5EF4-FFF2-40B4-BE49-F238E27FC236}">
                <a16:creationId xmlns:a16="http://schemas.microsoft.com/office/drawing/2014/main" id="{D1D4832A-6328-CDAF-A10E-FE22ECE5C64E}"/>
              </a:ext>
            </a:extLst>
          </p:cNvPr>
          <p:cNvSpPr txBox="1"/>
          <p:nvPr/>
        </p:nvSpPr>
        <p:spPr>
          <a:xfrm>
            <a:off x="364166" y="6059648"/>
            <a:ext cx="2853571" cy="531674"/>
          </a:xfrm>
          <a:prstGeom prst="horizontalScroll">
            <a:avLst/>
          </a:prstGeom>
          <a:solidFill>
            <a:srgbClr val="DEF8FE"/>
          </a:solidFill>
          <a:ln w="19050">
            <a:solidFill>
              <a:srgbClr val="0070C0"/>
            </a:solidFill>
          </a:ln>
        </p:spPr>
        <p:txBody>
          <a:bodyPr wrap="square">
            <a:spAutoFit/>
          </a:bodyPr>
          <a:lstStyle/>
          <a:p>
            <a:pPr lvl="0" algn="ctr">
              <a:defRPr/>
            </a:pPr>
            <a:r>
              <a:rPr lang="en-US" sz="2000" b="1" dirty="0">
                <a:solidFill>
                  <a:prstClr val="black"/>
                </a:solidFill>
                <a:latin typeface="Alexandria"/>
                <a:ea typeface="Calibri" panose="020F0502020204030204" pitchFamily="34" charset="0"/>
                <a:cs typeface="Times New Roman" panose="02020603050405020304" pitchFamily="18" charset="0"/>
              </a:rPr>
              <a:t>The Final Check</a:t>
            </a:r>
          </a:p>
        </p:txBody>
      </p:sp>
      <p:sp>
        <p:nvSpPr>
          <p:cNvPr id="13" name="TextBox 12">
            <a:extLst>
              <a:ext uri="{FF2B5EF4-FFF2-40B4-BE49-F238E27FC236}">
                <a16:creationId xmlns:a16="http://schemas.microsoft.com/office/drawing/2014/main" id="{75016912-DCF5-2834-D615-5A577B924B75}"/>
              </a:ext>
            </a:extLst>
          </p:cNvPr>
          <p:cNvSpPr txBox="1"/>
          <p:nvPr/>
        </p:nvSpPr>
        <p:spPr>
          <a:xfrm>
            <a:off x="3385474" y="5579059"/>
            <a:ext cx="6738453" cy="369332"/>
          </a:xfrm>
          <a:prstGeom prst="rect">
            <a:avLst/>
          </a:prstGeom>
          <a:solidFill>
            <a:schemeClr val="bg1"/>
          </a:solidFill>
          <a:ln>
            <a:solidFill>
              <a:srgbClr val="0070C0"/>
            </a:solidFill>
          </a:ln>
        </p:spPr>
        <p:txBody>
          <a:bodyPr wrap="square">
            <a:spAutoFit/>
          </a:bodyPr>
          <a:lstStyle/>
          <a:p>
            <a:pPr lvl="0" algn="ctr" defTabSz="1066800">
              <a:lnSpc>
                <a:spcPct val="90000"/>
              </a:lnSpc>
              <a:spcBef>
                <a:spcPct val="0"/>
              </a:spcBef>
              <a:spcAft>
                <a:spcPct val="35000"/>
              </a:spcAft>
              <a:defRPr/>
            </a:pPr>
            <a:r>
              <a:rPr lang="en-US" sz="2000" dirty="0">
                <a:solidFill>
                  <a:prstClr val="black"/>
                </a:solidFill>
                <a:latin typeface="Alexandria"/>
              </a:rPr>
              <a:t>Concept and Importance</a:t>
            </a:r>
          </a:p>
        </p:txBody>
      </p:sp>
      <p:sp>
        <p:nvSpPr>
          <p:cNvPr id="14" name="TextBox 13">
            <a:extLst>
              <a:ext uri="{FF2B5EF4-FFF2-40B4-BE49-F238E27FC236}">
                <a16:creationId xmlns:a16="http://schemas.microsoft.com/office/drawing/2014/main" id="{0BA9E654-ECDC-8090-EB5C-D22430C7088D}"/>
              </a:ext>
            </a:extLst>
          </p:cNvPr>
          <p:cNvSpPr txBox="1"/>
          <p:nvPr/>
        </p:nvSpPr>
        <p:spPr>
          <a:xfrm>
            <a:off x="4326194" y="5978747"/>
            <a:ext cx="6738453" cy="437043"/>
          </a:xfrm>
          <a:prstGeom prst="rect">
            <a:avLst/>
          </a:prstGeom>
          <a:solidFill>
            <a:schemeClr val="bg1"/>
          </a:solidFill>
          <a:ln>
            <a:solidFill>
              <a:srgbClr val="0070C0"/>
            </a:solidFill>
          </a:ln>
        </p:spPr>
        <p:txBody>
          <a:bodyPr wrap="square">
            <a:spAutoFit/>
          </a:bodyPr>
          <a:lstStyle/>
          <a:p>
            <a:pPr lvl="0" algn="ctr">
              <a:lnSpc>
                <a:spcPct val="120000"/>
              </a:lnSpc>
              <a:spcBef>
                <a:spcPts val="600"/>
              </a:spcBef>
              <a:spcAft>
                <a:spcPts val="600"/>
              </a:spcAft>
              <a:tabLst>
                <a:tab pos="457200" algn="l"/>
              </a:tabLst>
            </a:pPr>
            <a:r>
              <a:rPr lang="en-US" sz="2000" dirty="0">
                <a:solidFill>
                  <a:prstClr val="black"/>
                </a:solidFill>
                <a:latin typeface="Alexandria"/>
                <a:ea typeface="Calibri" panose="020F0502020204030204" pitchFamily="34" charset="0"/>
                <a:cs typeface="Times New Roman" panose="02020603050405020304" pitchFamily="18" charset="0"/>
              </a:rPr>
              <a:t>Final Check Checklist</a:t>
            </a:r>
          </a:p>
        </p:txBody>
      </p:sp>
      <p:sp>
        <p:nvSpPr>
          <p:cNvPr id="15" name="TextBox 14">
            <a:extLst>
              <a:ext uri="{FF2B5EF4-FFF2-40B4-BE49-F238E27FC236}">
                <a16:creationId xmlns:a16="http://schemas.microsoft.com/office/drawing/2014/main" id="{CAC3A399-6EA1-90A8-8CDB-30F56220EC9F}"/>
              </a:ext>
            </a:extLst>
          </p:cNvPr>
          <p:cNvSpPr txBox="1"/>
          <p:nvPr/>
        </p:nvSpPr>
        <p:spPr>
          <a:xfrm>
            <a:off x="5036663" y="6435767"/>
            <a:ext cx="6738453" cy="437043"/>
          </a:xfrm>
          <a:prstGeom prst="rect">
            <a:avLst/>
          </a:prstGeom>
          <a:solidFill>
            <a:schemeClr val="bg1"/>
          </a:solidFill>
          <a:ln>
            <a:solidFill>
              <a:srgbClr val="0070C0"/>
            </a:solidFill>
          </a:ln>
        </p:spPr>
        <p:txBody>
          <a:bodyPr wrap="square">
            <a:spAutoFit/>
          </a:bodyPr>
          <a:lstStyle/>
          <a:p>
            <a:pPr lvl="0" algn="ctr">
              <a:lnSpc>
                <a:spcPct val="120000"/>
              </a:lnSpc>
              <a:spcBef>
                <a:spcPts val="600"/>
              </a:spcBef>
              <a:spcAft>
                <a:spcPts val="600"/>
              </a:spcAft>
              <a:tabLst>
                <a:tab pos="457200" algn="l"/>
              </a:tabLst>
            </a:pPr>
            <a:r>
              <a:rPr lang="en-US" sz="2000" dirty="0">
                <a:solidFill>
                  <a:prstClr val="black"/>
                </a:solidFill>
                <a:latin typeface="Alexandria"/>
                <a:ea typeface="Calibri" panose="020F0502020204030204" pitchFamily="34" charset="0"/>
                <a:cs typeface="Times New Roman" panose="02020603050405020304" pitchFamily="18" charset="0"/>
              </a:rPr>
              <a:t>Value Reasonableness Cross-Checks</a:t>
            </a:r>
          </a:p>
        </p:txBody>
      </p:sp>
    </p:spTree>
    <p:extLst>
      <p:ext uri="{BB962C8B-B14F-4D97-AF65-F5344CB8AC3E}">
        <p14:creationId xmlns:p14="http://schemas.microsoft.com/office/powerpoint/2010/main" val="539309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500" fill="hold"/>
                                        <p:tgtEl>
                                          <p:spTgt spid="17"/>
                                        </p:tgtEl>
                                        <p:attrNameLst>
                                          <p:attrName>ppt_x</p:attrName>
                                        </p:attrNameLst>
                                      </p:cBhvr>
                                      <p:tavLst>
                                        <p:tav tm="0">
                                          <p:val>
                                            <p:strVal val="#ppt_x"/>
                                          </p:val>
                                        </p:tav>
                                        <p:tav tm="100000">
                                          <p:val>
                                            <p:strVal val="#ppt_x"/>
                                          </p:val>
                                        </p:tav>
                                      </p:tavLst>
                                    </p:anim>
                                    <p:anim calcmode="lin" valueType="num">
                                      <p:cBhvr additive="base">
                                        <p:cTn id="3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500" fill="hold"/>
                                        <p:tgtEl>
                                          <p:spTgt spid="4"/>
                                        </p:tgtEl>
                                        <p:attrNameLst>
                                          <p:attrName>ppt_x</p:attrName>
                                        </p:attrNameLst>
                                      </p:cBhvr>
                                      <p:tavLst>
                                        <p:tav tm="0">
                                          <p:val>
                                            <p:strVal val="#ppt_x"/>
                                          </p:val>
                                        </p:tav>
                                        <p:tav tm="100000">
                                          <p:val>
                                            <p:strVal val="#ppt_x"/>
                                          </p:val>
                                        </p:tav>
                                      </p:tavLst>
                                    </p:anim>
                                    <p:anim calcmode="lin" valueType="num">
                                      <p:cBhvr additive="base">
                                        <p:cTn id="4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500" fill="hold"/>
                                        <p:tgtEl>
                                          <p:spTgt spid="18"/>
                                        </p:tgtEl>
                                        <p:attrNameLst>
                                          <p:attrName>ppt_x</p:attrName>
                                        </p:attrNameLst>
                                      </p:cBhvr>
                                      <p:tavLst>
                                        <p:tav tm="0">
                                          <p:val>
                                            <p:strVal val="#ppt_x"/>
                                          </p:val>
                                        </p:tav>
                                        <p:tav tm="100000">
                                          <p:val>
                                            <p:strVal val="#ppt_x"/>
                                          </p:val>
                                        </p:tav>
                                      </p:tavLst>
                                    </p:anim>
                                    <p:anim calcmode="lin" valueType="num">
                                      <p:cBhvr additive="base">
                                        <p:cTn id="5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500" fill="hold"/>
                                        <p:tgtEl>
                                          <p:spTgt spid="16"/>
                                        </p:tgtEl>
                                        <p:attrNameLst>
                                          <p:attrName>ppt_x</p:attrName>
                                        </p:attrNameLst>
                                      </p:cBhvr>
                                      <p:tavLst>
                                        <p:tav tm="0">
                                          <p:val>
                                            <p:strVal val="#ppt_x"/>
                                          </p:val>
                                        </p:tav>
                                        <p:tav tm="100000">
                                          <p:val>
                                            <p:strVal val="#ppt_x"/>
                                          </p:val>
                                        </p:tav>
                                      </p:tavLst>
                                    </p:anim>
                                    <p:anim calcmode="lin" valueType="num">
                                      <p:cBhvr additive="base">
                                        <p:cTn id="5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tgtEl>
                                        <p:attrNameLst>
                                          <p:attrName>style.visibility</p:attrName>
                                        </p:attrNameLst>
                                      </p:cBhvr>
                                      <p:to>
                                        <p:strVal val="visible"/>
                                      </p:to>
                                    </p:set>
                                    <p:anim calcmode="lin" valueType="num">
                                      <p:cBhvr additive="base">
                                        <p:cTn id="61" dur="500" fill="hold"/>
                                        <p:tgtEl>
                                          <p:spTgt spid="3"/>
                                        </p:tgtEl>
                                        <p:attrNameLst>
                                          <p:attrName>ppt_x</p:attrName>
                                        </p:attrNameLst>
                                      </p:cBhvr>
                                      <p:tavLst>
                                        <p:tav tm="0">
                                          <p:val>
                                            <p:strVal val="#ppt_x"/>
                                          </p:val>
                                        </p:tav>
                                        <p:tav tm="100000">
                                          <p:val>
                                            <p:strVal val="#ppt_x"/>
                                          </p:val>
                                        </p:tav>
                                      </p:tavLst>
                                    </p:anim>
                                    <p:anim calcmode="lin" valueType="num">
                                      <p:cBhvr additive="base">
                                        <p:cTn id="6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500" fill="hold"/>
                                        <p:tgtEl>
                                          <p:spTgt spid="13"/>
                                        </p:tgtEl>
                                        <p:attrNameLst>
                                          <p:attrName>ppt_x</p:attrName>
                                        </p:attrNameLst>
                                      </p:cBhvr>
                                      <p:tavLst>
                                        <p:tav tm="0">
                                          <p:val>
                                            <p:strVal val="#ppt_x"/>
                                          </p:val>
                                        </p:tav>
                                        <p:tav tm="100000">
                                          <p:val>
                                            <p:strVal val="#ppt_x"/>
                                          </p:val>
                                        </p:tav>
                                      </p:tavLst>
                                    </p:anim>
                                    <p:anim calcmode="lin" valueType="num">
                                      <p:cBhvr additive="base">
                                        <p:cTn id="6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500" fill="hold"/>
                                        <p:tgtEl>
                                          <p:spTgt spid="14"/>
                                        </p:tgtEl>
                                        <p:attrNameLst>
                                          <p:attrName>ppt_x</p:attrName>
                                        </p:attrNameLst>
                                      </p:cBhvr>
                                      <p:tavLst>
                                        <p:tav tm="0">
                                          <p:val>
                                            <p:strVal val="#ppt_x"/>
                                          </p:val>
                                        </p:tav>
                                        <p:tav tm="100000">
                                          <p:val>
                                            <p:strVal val="#ppt_x"/>
                                          </p:val>
                                        </p:tav>
                                      </p:tavLst>
                                    </p:anim>
                                    <p:anim calcmode="lin" valueType="num">
                                      <p:cBhvr additive="base">
                                        <p:cTn id="7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additive="base">
                                        <p:cTn id="79" dur="500" fill="hold"/>
                                        <p:tgtEl>
                                          <p:spTgt spid="15"/>
                                        </p:tgtEl>
                                        <p:attrNameLst>
                                          <p:attrName>ppt_x</p:attrName>
                                        </p:attrNameLst>
                                      </p:cBhvr>
                                      <p:tavLst>
                                        <p:tav tm="0">
                                          <p:val>
                                            <p:strVal val="#ppt_x"/>
                                          </p:val>
                                        </p:tav>
                                        <p:tav tm="100000">
                                          <p:val>
                                            <p:strVal val="#ppt_x"/>
                                          </p:val>
                                        </p:tav>
                                      </p:tavLst>
                                    </p:anim>
                                    <p:anim calcmode="lin" valueType="num">
                                      <p:cBhvr additive="base">
                                        <p:cTn id="8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0" grpId="0" animBg="1"/>
      <p:bldP spid="9" grpId="0" animBg="1"/>
      <p:bldP spid="11" grpId="0" animBg="1"/>
      <p:bldP spid="17" grpId="0" animBg="1"/>
      <p:bldP spid="18" grpId="0" animBg="1"/>
      <p:bldP spid="4" grpId="0" animBg="1"/>
      <p:bldP spid="16" grpId="0" animBg="1"/>
      <p:bldP spid="3" grpId="0" animBg="1"/>
      <p:bldP spid="13" grpId="0" animBg="1"/>
      <p:bldP spid="14" grpId="0" animBg="1"/>
      <p:bldP spid="15"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D3993-4716-D7BD-C5D2-F7CC84EA506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B2C1642-ADED-89D4-5A7E-C86EB2ACE92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0BE5B7E7-903A-55E0-23D8-34196454F6F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28B6BD5-A596-6D5E-D5C3-69C13A010D9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C4FA722-F84C-FD91-E5EE-1A60EB22C2E3}"/>
              </a:ext>
            </a:extLst>
          </p:cNvPr>
          <p:cNvSpPr txBox="1"/>
          <p:nvPr/>
        </p:nvSpPr>
        <p:spPr>
          <a:xfrm>
            <a:off x="4695408" y="638838"/>
            <a:ext cx="466053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Lecture Summary: Quick Review</a:t>
            </a:r>
          </a:p>
        </p:txBody>
      </p:sp>
      <p:sp>
        <p:nvSpPr>
          <p:cNvPr id="28" name="Rectangle 27">
            <a:extLst>
              <a:ext uri="{FF2B5EF4-FFF2-40B4-BE49-F238E27FC236}">
                <a16:creationId xmlns:a16="http://schemas.microsoft.com/office/drawing/2014/main" id="{2DD139CB-1443-D651-501D-81F6258CEC1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7C38A4B0-EA66-5226-89D2-D33C6FF76C3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73E474D7-CB90-20A8-FB99-0CC6213A3FCE}"/>
              </a:ext>
            </a:extLst>
          </p:cNvPr>
          <p:cNvSpPr txBox="1"/>
          <p:nvPr/>
        </p:nvSpPr>
        <p:spPr>
          <a:xfrm>
            <a:off x="5437300" y="4567957"/>
            <a:ext cx="6738453" cy="369332"/>
          </a:xfrm>
          <a:prstGeom prst="rect">
            <a:avLst/>
          </a:prstGeom>
          <a:solidFill>
            <a:schemeClr val="bg1"/>
          </a:solidFill>
          <a:ln>
            <a:solidFill>
              <a:srgbClr val="00B050"/>
            </a:solidFill>
          </a:ln>
        </p:spPr>
        <p:txBody>
          <a:bodyPr wrap="square">
            <a:spAutoFit/>
          </a:bodyPr>
          <a:lstStyle/>
          <a:p>
            <a:pPr lvl="0" algn="ctr" defTabSz="1066800">
              <a:lnSpc>
                <a:spcPct val="90000"/>
              </a:lnSpc>
              <a:spcBef>
                <a:spcPct val="0"/>
              </a:spcBef>
              <a:spcAft>
                <a:spcPct val="35000"/>
              </a:spcAft>
              <a:defRPr/>
            </a:pPr>
            <a:r>
              <a:rPr lang="en-GB" sz="2000" dirty="0">
                <a:solidFill>
                  <a:prstClr val="black"/>
                </a:solidFill>
                <a:latin typeface="Alexandria"/>
              </a:rPr>
              <a:t>Use of External Models or Specialists</a:t>
            </a:r>
          </a:p>
        </p:txBody>
      </p:sp>
      <p:sp>
        <p:nvSpPr>
          <p:cNvPr id="10" name="TextBox 9">
            <a:extLst>
              <a:ext uri="{FF2B5EF4-FFF2-40B4-BE49-F238E27FC236}">
                <a16:creationId xmlns:a16="http://schemas.microsoft.com/office/drawing/2014/main" id="{492DB9B2-E970-E6C4-160C-F48223B31B74}"/>
              </a:ext>
            </a:extLst>
          </p:cNvPr>
          <p:cNvSpPr txBox="1"/>
          <p:nvPr/>
        </p:nvSpPr>
        <p:spPr>
          <a:xfrm>
            <a:off x="5437301" y="5095140"/>
            <a:ext cx="6738453" cy="437043"/>
          </a:xfrm>
          <a:prstGeom prst="rect">
            <a:avLst/>
          </a:prstGeom>
          <a:solidFill>
            <a:schemeClr val="bg1"/>
          </a:solidFill>
          <a:ln>
            <a:solidFill>
              <a:srgbClr val="00B050"/>
            </a:solidFill>
          </a:ln>
        </p:spPr>
        <p:txBody>
          <a:bodyPr wrap="square">
            <a:spAutoFit/>
          </a:bodyPr>
          <a:lstStyle/>
          <a:p>
            <a:pPr lvl="0" algn="ctr">
              <a:lnSpc>
                <a:spcPct val="120000"/>
              </a:lnSpc>
              <a:spcBef>
                <a:spcPts val="600"/>
              </a:spcBef>
              <a:spcAft>
                <a:spcPts val="600"/>
              </a:spcAft>
              <a:tabLst>
                <a:tab pos="457200" algn="l"/>
              </a:tabLst>
            </a:pPr>
            <a:r>
              <a:rPr lang="en-US" sz="2000" dirty="0">
                <a:solidFill>
                  <a:prstClr val="black"/>
                </a:solidFill>
                <a:latin typeface="Alexandria"/>
                <a:ea typeface="Calibri" panose="020F0502020204030204" pitchFamily="34" charset="0"/>
                <a:cs typeface="Times New Roman" panose="02020603050405020304" pitchFamily="18" charset="0"/>
              </a:rPr>
              <a:t>Valuation Model Documentation</a:t>
            </a:r>
          </a:p>
        </p:txBody>
      </p:sp>
      <p:sp>
        <p:nvSpPr>
          <p:cNvPr id="11" name="TextBox 10">
            <a:extLst>
              <a:ext uri="{FF2B5EF4-FFF2-40B4-BE49-F238E27FC236}">
                <a16:creationId xmlns:a16="http://schemas.microsoft.com/office/drawing/2014/main" id="{98F1B9E8-AD7B-DE81-173B-11843F527159}"/>
              </a:ext>
            </a:extLst>
          </p:cNvPr>
          <p:cNvSpPr txBox="1"/>
          <p:nvPr/>
        </p:nvSpPr>
        <p:spPr>
          <a:xfrm>
            <a:off x="4468252" y="2039688"/>
            <a:ext cx="6738453" cy="437043"/>
          </a:xfrm>
          <a:prstGeom prst="rect">
            <a:avLst/>
          </a:prstGeom>
          <a:solidFill>
            <a:schemeClr val="bg1"/>
          </a:solidFill>
          <a:ln>
            <a:solidFill>
              <a:srgbClr val="00B050"/>
            </a:solidFill>
          </a:ln>
        </p:spPr>
        <p:txBody>
          <a:bodyPr wrap="square">
            <a:spAutoFit/>
          </a:bodyPr>
          <a:lstStyle/>
          <a:p>
            <a:pPr lvl="0" algn="ctr">
              <a:lnSpc>
                <a:spcPct val="120000"/>
              </a:lnSpc>
              <a:spcBef>
                <a:spcPts val="600"/>
              </a:spcBef>
              <a:spcAft>
                <a:spcPts val="600"/>
              </a:spcAft>
              <a:tabLst>
                <a:tab pos="457200" algn="l"/>
              </a:tabLst>
            </a:pPr>
            <a:r>
              <a:rPr lang="en-GB" sz="2000" dirty="0">
                <a:solidFill>
                  <a:prstClr val="black"/>
                </a:solidFill>
                <a:latin typeface="Alexandria"/>
                <a:ea typeface="Calibri" panose="020F0502020204030204" pitchFamily="34" charset="0"/>
                <a:cs typeface="Times New Roman" panose="02020603050405020304" pitchFamily="18" charset="0"/>
              </a:rPr>
              <a:t>Core Components of a Valuation Model </a:t>
            </a:r>
          </a:p>
        </p:txBody>
      </p:sp>
      <p:sp>
        <p:nvSpPr>
          <p:cNvPr id="17" name="TextBox 16">
            <a:extLst>
              <a:ext uri="{FF2B5EF4-FFF2-40B4-BE49-F238E27FC236}">
                <a16:creationId xmlns:a16="http://schemas.microsoft.com/office/drawing/2014/main" id="{0E95C308-2999-DFD7-8D7A-81D52028B884}"/>
              </a:ext>
            </a:extLst>
          </p:cNvPr>
          <p:cNvSpPr txBox="1"/>
          <p:nvPr/>
        </p:nvSpPr>
        <p:spPr>
          <a:xfrm>
            <a:off x="4545180" y="2536922"/>
            <a:ext cx="6738453" cy="437043"/>
          </a:xfrm>
          <a:prstGeom prst="rect">
            <a:avLst/>
          </a:prstGeom>
          <a:solidFill>
            <a:schemeClr val="bg1"/>
          </a:solidFill>
          <a:ln>
            <a:solidFill>
              <a:srgbClr val="00B050"/>
            </a:solidFill>
          </a:ln>
        </p:spPr>
        <p:txBody>
          <a:bodyPr wrap="square">
            <a:spAutoFit/>
          </a:bodyPr>
          <a:lstStyle/>
          <a:p>
            <a:pPr lvl="0" algn="ctr">
              <a:lnSpc>
                <a:spcPct val="120000"/>
              </a:lnSpc>
              <a:spcBef>
                <a:spcPts val="600"/>
              </a:spcBef>
              <a:spcAft>
                <a:spcPts val="600"/>
              </a:spcAft>
              <a:tabLst>
                <a:tab pos="457200" algn="l"/>
              </a:tabLst>
            </a:pPr>
            <a:r>
              <a:rPr lang="en-GB" sz="2000" dirty="0">
                <a:solidFill>
                  <a:prstClr val="black"/>
                </a:solidFill>
                <a:latin typeface="Alexandria"/>
                <a:ea typeface="Calibri" panose="020F0502020204030204" pitchFamily="34" charset="0"/>
                <a:cs typeface="Times New Roman" panose="02020603050405020304" pitchFamily="18" charset="0"/>
              </a:rPr>
              <a:t>Types of Valuation Models</a:t>
            </a:r>
          </a:p>
        </p:txBody>
      </p:sp>
      <p:sp>
        <p:nvSpPr>
          <p:cNvPr id="18" name="TextBox 17">
            <a:extLst>
              <a:ext uri="{FF2B5EF4-FFF2-40B4-BE49-F238E27FC236}">
                <a16:creationId xmlns:a16="http://schemas.microsoft.com/office/drawing/2014/main" id="{4FE8CC13-965F-DFDE-3A9E-82C71B0E25F4}"/>
              </a:ext>
            </a:extLst>
          </p:cNvPr>
          <p:cNvSpPr txBox="1"/>
          <p:nvPr/>
        </p:nvSpPr>
        <p:spPr>
          <a:xfrm>
            <a:off x="5009373" y="3528816"/>
            <a:ext cx="6738453" cy="437043"/>
          </a:xfrm>
          <a:prstGeom prst="rect">
            <a:avLst/>
          </a:prstGeom>
          <a:solidFill>
            <a:schemeClr val="bg1"/>
          </a:solidFill>
          <a:ln>
            <a:solidFill>
              <a:srgbClr val="00B050"/>
            </a:solidFill>
          </a:ln>
        </p:spPr>
        <p:txBody>
          <a:bodyPr wrap="square">
            <a:spAutoFit/>
          </a:bodyPr>
          <a:lstStyle/>
          <a:p>
            <a:pPr lvl="0" algn="ctr">
              <a:lnSpc>
                <a:spcPct val="120000"/>
              </a:lnSpc>
              <a:spcBef>
                <a:spcPts val="600"/>
              </a:spcBef>
              <a:spcAft>
                <a:spcPts val="600"/>
              </a:spcAft>
              <a:tabLst>
                <a:tab pos="457200" algn="l"/>
              </a:tabLst>
            </a:pPr>
            <a:r>
              <a:rPr lang="en-GB" sz="2000" dirty="0">
                <a:solidFill>
                  <a:prstClr val="black"/>
                </a:solidFill>
                <a:latin typeface="Alexandria"/>
                <a:ea typeface="Calibri" panose="020F0502020204030204" pitchFamily="34" charset="0"/>
                <a:cs typeface="Times New Roman" panose="02020603050405020304" pitchFamily="18" charset="0"/>
              </a:rPr>
              <a:t>Selection and Use of Valuation Models</a:t>
            </a:r>
          </a:p>
        </p:txBody>
      </p:sp>
      <p:sp>
        <p:nvSpPr>
          <p:cNvPr id="4" name="TextBox 3">
            <a:extLst>
              <a:ext uri="{FF2B5EF4-FFF2-40B4-BE49-F238E27FC236}">
                <a16:creationId xmlns:a16="http://schemas.microsoft.com/office/drawing/2014/main" id="{2FE3DFC9-D9DD-E3F6-1C98-1E1ABE736136}"/>
              </a:ext>
            </a:extLst>
          </p:cNvPr>
          <p:cNvSpPr txBox="1"/>
          <p:nvPr/>
        </p:nvSpPr>
        <p:spPr>
          <a:xfrm>
            <a:off x="4753192" y="3022200"/>
            <a:ext cx="6738453" cy="437043"/>
          </a:xfrm>
          <a:prstGeom prst="rect">
            <a:avLst/>
          </a:prstGeom>
          <a:solidFill>
            <a:schemeClr val="bg1"/>
          </a:solidFill>
          <a:ln>
            <a:solidFill>
              <a:srgbClr val="00B050"/>
            </a:solidFill>
          </a:ln>
        </p:spPr>
        <p:txBody>
          <a:bodyPr wrap="square">
            <a:spAutoFit/>
          </a:bodyPr>
          <a:lstStyle/>
          <a:p>
            <a:pPr lvl="0" algn="ctr">
              <a:lnSpc>
                <a:spcPct val="120000"/>
              </a:lnSpc>
              <a:spcBef>
                <a:spcPts val="600"/>
              </a:spcBef>
              <a:spcAft>
                <a:spcPts val="600"/>
              </a:spcAft>
              <a:tabLst>
                <a:tab pos="457200" algn="l"/>
              </a:tabLst>
            </a:pPr>
            <a:r>
              <a:rPr lang="en-GB" sz="2000" dirty="0">
                <a:solidFill>
                  <a:prstClr val="black"/>
                </a:solidFill>
                <a:latin typeface="Alexandria"/>
                <a:ea typeface="Calibri" panose="020F0502020204030204" pitchFamily="34" charset="0"/>
                <a:cs typeface="Times New Roman" panose="02020603050405020304" pitchFamily="18" charset="0"/>
              </a:rPr>
              <a:t>Controls on the Use of Models</a:t>
            </a:r>
          </a:p>
        </p:txBody>
      </p:sp>
      <p:sp>
        <p:nvSpPr>
          <p:cNvPr id="16" name="TextBox 15">
            <a:extLst>
              <a:ext uri="{FF2B5EF4-FFF2-40B4-BE49-F238E27FC236}">
                <a16:creationId xmlns:a16="http://schemas.microsoft.com/office/drawing/2014/main" id="{DE912034-4189-5281-0637-54110EBD6307}"/>
              </a:ext>
            </a:extLst>
          </p:cNvPr>
          <p:cNvSpPr txBox="1"/>
          <p:nvPr/>
        </p:nvSpPr>
        <p:spPr>
          <a:xfrm>
            <a:off x="5349687" y="4051988"/>
            <a:ext cx="6738453" cy="437043"/>
          </a:xfrm>
          <a:prstGeom prst="rect">
            <a:avLst/>
          </a:prstGeom>
          <a:solidFill>
            <a:schemeClr val="bg1"/>
          </a:solidFill>
          <a:ln>
            <a:solidFill>
              <a:srgbClr val="00B050"/>
            </a:solidFill>
          </a:ln>
        </p:spPr>
        <p:txBody>
          <a:bodyPr wrap="square">
            <a:spAutoFit/>
          </a:bodyPr>
          <a:lstStyle/>
          <a:p>
            <a:pPr lvl="0" algn="ctr">
              <a:lnSpc>
                <a:spcPct val="120000"/>
              </a:lnSpc>
              <a:spcBef>
                <a:spcPts val="600"/>
              </a:spcBef>
              <a:spcAft>
                <a:spcPts val="600"/>
              </a:spcAft>
              <a:tabLst>
                <a:tab pos="457200" algn="l"/>
              </a:tabLst>
            </a:pPr>
            <a:r>
              <a:rPr lang="en-GB" sz="2000" dirty="0">
                <a:solidFill>
                  <a:prstClr val="black"/>
                </a:solidFill>
                <a:latin typeface="Alexandria"/>
                <a:ea typeface="Calibri" panose="020F0502020204030204" pitchFamily="34" charset="0"/>
                <a:cs typeface="Times New Roman" panose="02020603050405020304" pitchFamily="18" charset="0"/>
              </a:rPr>
              <a:t>Practical Use of Models</a:t>
            </a:r>
          </a:p>
        </p:txBody>
      </p:sp>
      <p:sp>
        <p:nvSpPr>
          <p:cNvPr id="3" name="TextBox 2">
            <a:extLst>
              <a:ext uri="{FF2B5EF4-FFF2-40B4-BE49-F238E27FC236}">
                <a16:creationId xmlns:a16="http://schemas.microsoft.com/office/drawing/2014/main" id="{E841BE15-4E0A-B075-F142-66097A9DAFB0}"/>
              </a:ext>
            </a:extLst>
          </p:cNvPr>
          <p:cNvSpPr txBox="1"/>
          <p:nvPr/>
        </p:nvSpPr>
        <p:spPr>
          <a:xfrm>
            <a:off x="4254103" y="1028493"/>
            <a:ext cx="6315829" cy="531674"/>
          </a:xfrm>
          <a:prstGeom prst="horizontalScroll">
            <a:avLst/>
          </a:prstGeom>
          <a:solidFill>
            <a:schemeClr val="accent6">
              <a:lumMod val="40000"/>
              <a:lumOff val="60000"/>
            </a:schemeClr>
          </a:solidFill>
          <a:ln w="19050">
            <a:solidFill>
              <a:srgbClr val="00B050"/>
            </a:solidFill>
          </a:ln>
        </p:spPr>
        <p:txBody>
          <a:bodyPr wrap="square">
            <a:spAutoFit/>
          </a:bodyPr>
          <a:lstStyle/>
          <a:p>
            <a:pPr lvl="0" algn="ctr">
              <a:defRPr/>
            </a:pPr>
            <a:r>
              <a:rPr lang="en-US" sz="2000" b="1" dirty="0">
                <a:solidFill>
                  <a:prstClr val="black"/>
                </a:solidFill>
                <a:latin typeface="Alexandria"/>
                <a:ea typeface="Calibri" panose="020F0502020204030204" pitchFamily="34" charset="0"/>
                <a:cs typeface="Times New Roman" panose="02020603050405020304" pitchFamily="18" charset="0"/>
              </a:rPr>
              <a:t>Valuation Models</a:t>
            </a:r>
          </a:p>
        </p:txBody>
      </p:sp>
      <p:sp>
        <p:nvSpPr>
          <p:cNvPr id="13" name="TextBox 12">
            <a:extLst>
              <a:ext uri="{FF2B5EF4-FFF2-40B4-BE49-F238E27FC236}">
                <a16:creationId xmlns:a16="http://schemas.microsoft.com/office/drawing/2014/main" id="{430D9A6B-15B7-E0CF-8B03-CF7E2C97C448}"/>
              </a:ext>
            </a:extLst>
          </p:cNvPr>
          <p:cNvSpPr txBox="1"/>
          <p:nvPr/>
        </p:nvSpPr>
        <p:spPr>
          <a:xfrm>
            <a:off x="4167345" y="1560167"/>
            <a:ext cx="6738453" cy="437043"/>
          </a:xfrm>
          <a:prstGeom prst="rect">
            <a:avLst/>
          </a:prstGeom>
          <a:solidFill>
            <a:schemeClr val="bg1"/>
          </a:solidFill>
          <a:ln>
            <a:solidFill>
              <a:srgbClr val="00B050"/>
            </a:solidFill>
          </a:ln>
        </p:spPr>
        <p:txBody>
          <a:bodyPr wrap="square">
            <a:spAutoFit/>
          </a:bodyPr>
          <a:lstStyle/>
          <a:p>
            <a:pPr lvl="0" algn="ctr">
              <a:lnSpc>
                <a:spcPct val="120000"/>
              </a:lnSpc>
              <a:spcBef>
                <a:spcPts val="600"/>
              </a:spcBef>
              <a:spcAft>
                <a:spcPts val="600"/>
              </a:spcAft>
              <a:tabLst>
                <a:tab pos="457200" algn="l"/>
              </a:tabLst>
            </a:pPr>
            <a:r>
              <a:rPr lang="en-US" sz="2000" dirty="0">
                <a:solidFill>
                  <a:prstClr val="black"/>
                </a:solidFill>
                <a:latin typeface="Alexandria"/>
                <a:ea typeface="Calibri" panose="020F0502020204030204" pitchFamily="34" charset="0"/>
                <a:cs typeface="Times New Roman" panose="02020603050405020304" pitchFamily="18" charset="0"/>
              </a:rPr>
              <a:t>Definition and Concept</a:t>
            </a:r>
          </a:p>
        </p:txBody>
      </p:sp>
    </p:spTree>
    <p:extLst>
      <p:ext uri="{BB962C8B-B14F-4D97-AF65-F5344CB8AC3E}">
        <p14:creationId xmlns:p14="http://schemas.microsoft.com/office/powerpoint/2010/main" val="2315526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ppt_x"/>
                                          </p:val>
                                        </p:tav>
                                        <p:tav tm="100000">
                                          <p:val>
                                            <p:strVal val="#ppt_x"/>
                                          </p:val>
                                        </p:tav>
                                      </p:tavLst>
                                    </p:anim>
                                    <p:anim calcmode="lin" valueType="num">
                                      <p:cBhvr additive="base">
                                        <p:cTn id="3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ppt_x"/>
                                          </p:val>
                                        </p:tav>
                                        <p:tav tm="100000">
                                          <p:val>
                                            <p:strVal val="#ppt_x"/>
                                          </p:val>
                                        </p:tav>
                                      </p:tavLst>
                                    </p:anim>
                                    <p:anim calcmode="lin" valueType="num">
                                      <p:cBhvr additive="base">
                                        <p:cTn id="4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500" fill="hold"/>
                                        <p:tgtEl>
                                          <p:spTgt spid="10"/>
                                        </p:tgtEl>
                                        <p:attrNameLst>
                                          <p:attrName>ppt_x</p:attrName>
                                        </p:attrNameLst>
                                      </p:cBhvr>
                                      <p:tavLst>
                                        <p:tav tm="0">
                                          <p:val>
                                            <p:strVal val="#ppt_x"/>
                                          </p:val>
                                        </p:tav>
                                        <p:tav tm="100000">
                                          <p:val>
                                            <p:strVal val="#ppt_x"/>
                                          </p:val>
                                        </p:tav>
                                      </p:tavLst>
                                    </p:anim>
                                    <p:anim calcmode="lin" valueType="num">
                                      <p:cBhvr additive="base">
                                        <p:cTn id="5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0" grpId="0" animBg="1"/>
      <p:bldP spid="11" grpId="0" animBg="1"/>
      <p:bldP spid="17" grpId="0" animBg="1"/>
      <p:bldP spid="18" grpId="0" animBg="1"/>
      <p:bldP spid="4" grpId="0" animBg="1"/>
      <p:bldP spid="16" grpId="0" animBg="1"/>
      <p:bldP spid="3" grpId="0" animBg="1"/>
      <p:bldP spid="13"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D3993-4716-D7BD-C5D2-F7CC84EA506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B2C1642-ADED-89D4-5A7E-C86EB2ACE92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0BE5B7E7-903A-55E0-23D8-34196454F6F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28B6BD5-A596-6D5E-D5C3-69C13A010D9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C4FA722-F84C-FD91-E5EE-1A60EB22C2E3}"/>
              </a:ext>
            </a:extLst>
          </p:cNvPr>
          <p:cNvSpPr txBox="1"/>
          <p:nvPr/>
        </p:nvSpPr>
        <p:spPr>
          <a:xfrm>
            <a:off x="4695408" y="638838"/>
            <a:ext cx="466053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Lecture Summary: Quick Review</a:t>
            </a:r>
          </a:p>
        </p:txBody>
      </p:sp>
      <p:sp>
        <p:nvSpPr>
          <p:cNvPr id="28" name="Rectangle 27">
            <a:extLst>
              <a:ext uri="{FF2B5EF4-FFF2-40B4-BE49-F238E27FC236}">
                <a16:creationId xmlns:a16="http://schemas.microsoft.com/office/drawing/2014/main" id="{2DD139CB-1443-D651-501D-81F6258CEC1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7C38A4B0-EA66-5226-89D2-D33C6FF76C3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E3D5C03B-6361-C4AD-CB19-61B2CDD3D67A}"/>
              </a:ext>
            </a:extLst>
          </p:cNvPr>
          <p:cNvSpPr txBox="1"/>
          <p:nvPr/>
        </p:nvSpPr>
        <p:spPr>
          <a:xfrm>
            <a:off x="4880113" y="1083116"/>
            <a:ext cx="6052930" cy="531674"/>
          </a:xfrm>
          <a:prstGeom prst="horizontalScroll">
            <a:avLst/>
          </a:prstGeom>
          <a:solidFill>
            <a:schemeClr val="accent4">
              <a:lumMod val="60000"/>
              <a:lumOff val="40000"/>
            </a:schemeClr>
          </a:solidFill>
          <a:ln w="19050">
            <a:solidFill>
              <a:schemeClr val="accent4">
                <a:lumMod val="75000"/>
              </a:schemeClr>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Valuation of Portfolios</a:t>
            </a:r>
          </a:p>
        </p:txBody>
      </p:sp>
      <p:sp>
        <p:nvSpPr>
          <p:cNvPr id="9" name="TextBox 8">
            <a:extLst>
              <a:ext uri="{FF2B5EF4-FFF2-40B4-BE49-F238E27FC236}">
                <a16:creationId xmlns:a16="http://schemas.microsoft.com/office/drawing/2014/main" id="{733D1B6C-8FCE-5FAF-0A41-BD70C6D13D1D}"/>
              </a:ext>
            </a:extLst>
          </p:cNvPr>
          <p:cNvSpPr txBox="1"/>
          <p:nvPr/>
        </p:nvSpPr>
        <p:spPr>
          <a:xfrm>
            <a:off x="4104461" y="1711487"/>
            <a:ext cx="6738453" cy="437043"/>
          </a:xfrm>
          <a:prstGeom prst="rect">
            <a:avLst/>
          </a:prstGeom>
          <a:solidFill>
            <a:schemeClr val="bg1"/>
          </a:solidFill>
          <a:ln>
            <a:solidFill>
              <a:schemeClr val="accent4">
                <a:lumMod val="75000"/>
              </a:schemeClr>
            </a:solidFill>
          </a:ln>
        </p:spPr>
        <p:txBody>
          <a:bodyPr wrap="square">
            <a:spAutoFit/>
          </a:bodyPr>
          <a:lstStyle/>
          <a:p>
            <a:pPr marL="0" marR="0" lvl="0" indent="0" algn="ctr" defTabSz="914400" rtl="0" eaLnBrk="1" fontAlgn="auto" latinLnBrk="0" hangingPunct="1">
              <a:lnSpc>
                <a:spcPct val="120000"/>
              </a:lnSpc>
              <a:spcBef>
                <a:spcPts val="600"/>
              </a:spcBef>
              <a:spcAft>
                <a:spcPts val="600"/>
              </a:spcAft>
              <a:buClrTx/>
              <a:buSzTx/>
              <a:buFontTx/>
              <a:buNone/>
              <a:tabLst>
                <a:tab pos="457200" algn="l"/>
              </a:tabLst>
              <a:defRPr/>
            </a:pPr>
            <a:r>
              <a:rPr kumimoji="0" lang="en-US" sz="2000"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Definition and Concept</a:t>
            </a:r>
          </a:p>
        </p:txBody>
      </p:sp>
      <p:sp>
        <p:nvSpPr>
          <p:cNvPr id="14" name="TextBox 13">
            <a:extLst>
              <a:ext uri="{FF2B5EF4-FFF2-40B4-BE49-F238E27FC236}">
                <a16:creationId xmlns:a16="http://schemas.microsoft.com/office/drawing/2014/main" id="{03ADFFD2-D16F-AA76-A824-C48B2D8B186E}"/>
              </a:ext>
            </a:extLst>
          </p:cNvPr>
          <p:cNvSpPr txBox="1"/>
          <p:nvPr/>
        </p:nvSpPr>
        <p:spPr>
          <a:xfrm>
            <a:off x="4545180" y="2279985"/>
            <a:ext cx="6738453" cy="437043"/>
          </a:xfrm>
          <a:prstGeom prst="rect">
            <a:avLst/>
          </a:prstGeom>
          <a:solidFill>
            <a:schemeClr val="bg1"/>
          </a:solidFill>
          <a:ln>
            <a:solidFill>
              <a:schemeClr val="accent4">
                <a:lumMod val="75000"/>
              </a:schemeClr>
            </a:solidFill>
          </a:ln>
        </p:spPr>
        <p:txBody>
          <a:bodyPr wrap="square">
            <a:spAutoFit/>
          </a:bodyPr>
          <a:lstStyle/>
          <a:p>
            <a:pPr marL="0" marR="0" lvl="0" indent="0" algn="ctr" defTabSz="914400" rtl="0" eaLnBrk="1" fontAlgn="auto" latinLnBrk="0" hangingPunct="1">
              <a:lnSpc>
                <a:spcPct val="120000"/>
              </a:lnSpc>
              <a:spcBef>
                <a:spcPts val="600"/>
              </a:spcBef>
              <a:spcAft>
                <a:spcPts val="600"/>
              </a:spcAft>
              <a:buClrTx/>
              <a:buSzTx/>
              <a:buFontTx/>
              <a:buNone/>
              <a:tabLst>
                <a:tab pos="457200" algn="l"/>
              </a:tabLst>
              <a:defRPr/>
            </a:pPr>
            <a:r>
              <a:rPr kumimoji="0" lang="en-US" sz="2000"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Types of Portfolio Valuation</a:t>
            </a:r>
          </a:p>
        </p:txBody>
      </p:sp>
      <p:sp>
        <p:nvSpPr>
          <p:cNvPr id="15" name="TextBox 14">
            <a:extLst>
              <a:ext uri="{FF2B5EF4-FFF2-40B4-BE49-F238E27FC236}">
                <a16:creationId xmlns:a16="http://schemas.microsoft.com/office/drawing/2014/main" id="{FE59A614-CD67-8741-A077-4A3396287A79}"/>
              </a:ext>
            </a:extLst>
          </p:cNvPr>
          <p:cNvSpPr txBox="1"/>
          <p:nvPr/>
        </p:nvSpPr>
        <p:spPr>
          <a:xfrm>
            <a:off x="5047837" y="2855340"/>
            <a:ext cx="6738453" cy="437043"/>
          </a:xfrm>
          <a:prstGeom prst="rect">
            <a:avLst/>
          </a:prstGeom>
          <a:solidFill>
            <a:schemeClr val="bg1"/>
          </a:solidFill>
          <a:ln>
            <a:solidFill>
              <a:schemeClr val="accent4">
                <a:lumMod val="75000"/>
              </a:schemeClr>
            </a:solidFill>
          </a:ln>
        </p:spPr>
        <p:txBody>
          <a:bodyPr wrap="square">
            <a:spAutoFit/>
          </a:bodyPr>
          <a:lstStyle/>
          <a:p>
            <a:pPr marL="0" marR="0" lvl="0" indent="0" algn="ctr" defTabSz="914400" rtl="0" eaLnBrk="1" fontAlgn="auto" latinLnBrk="0" hangingPunct="1">
              <a:lnSpc>
                <a:spcPct val="120000"/>
              </a:lnSpc>
              <a:spcBef>
                <a:spcPts val="600"/>
              </a:spcBef>
              <a:spcAft>
                <a:spcPts val="600"/>
              </a:spcAft>
              <a:buClrTx/>
              <a:buSzTx/>
              <a:buFontTx/>
              <a:buNone/>
              <a:tabLst>
                <a:tab pos="457200" algn="l"/>
              </a:tabLst>
              <a:defRPr/>
            </a:pPr>
            <a:r>
              <a:rPr kumimoji="0" lang="en-GB" sz="2000"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Key Considerations in Portfolio Valuation</a:t>
            </a:r>
          </a:p>
        </p:txBody>
      </p:sp>
      <p:sp>
        <p:nvSpPr>
          <p:cNvPr id="19" name="TextBox 18">
            <a:extLst>
              <a:ext uri="{FF2B5EF4-FFF2-40B4-BE49-F238E27FC236}">
                <a16:creationId xmlns:a16="http://schemas.microsoft.com/office/drawing/2014/main" id="{4C5AADA7-8376-3252-5E20-75D7FEDA4C32}"/>
              </a:ext>
            </a:extLst>
          </p:cNvPr>
          <p:cNvSpPr txBox="1"/>
          <p:nvPr/>
        </p:nvSpPr>
        <p:spPr>
          <a:xfrm>
            <a:off x="5299165" y="3489693"/>
            <a:ext cx="6738453" cy="437043"/>
          </a:xfrm>
          <a:prstGeom prst="rect">
            <a:avLst/>
          </a:prstGeom>
          <a:solidFill>
            <a:schemeClr val="bg1"/>
          </a:solidFill>
          <a:ln>
            <a:solidFill>
              <a:schemeClr val="accent4">
                <a:lumMod val="75000"/>
              </a:schemeClr>
            </a:solidFill>
          </a:ln>
        </p:spPr>
        <p:txBody>
          <a:bodyPr wrap="square">
            <a:spAutoFit/>
          </a:bodyPr>
          <a:lstStyle/>
          <a:p>
            <a:pPr lvl="0" algn="ctr">
              <a:lnSpc>
                <a:spcPct val="120000"/>
              </a:lnSpc>
              <a:spcBef>
                <a:spcPts val="600"/>
              </a:spcBef>
              <a:spcAft>
                <a:spcPts val="600"/>
              </a:spcAft>
              <a:tabLst>
                <a:tab pos="457200" algn="l"/>
              </a:tabLst>
            </a:pPr>
            <a:r>
              <a:rPr lang="en-GB" sz="2000" dirty="0">
                <a:solidFill>
                  <a:prstClr val="black"/>
                </a:solidFill>
                <a:latin typeface="Alexandria"/>
                <a:ea typeface="Calibri" panose="020F0502020204030204" pitchFamily="34" charset="0"/>
                <a:cs typeface="Times New Roman" panose="02020603050405020304" pitchFamily="18" charset="0"/>
              </a:rPr>
              <a:t>Factors Affecting Portfolio Value</a:t>
            </a:r>
          </a:p>
        </p:txBody>
      </p:sp>
      <p:sp>
        <p:nvSpPr>
          <p:cNvPr id="20" name="TextBox 19">
            <a:extLst>
              <a:ext uri="{FF2B5EF4-FFF2-40B4-BE49-F238E27FC236}">
                <a16:creationId xmlns:a16="http://schemas.microsoft.com/office/drawing/2014/main" id="{7856050E-0438-8D6B-2A1E-E13A43420746}"/>
              </a:ext>
            </a:extLst>
          </p:cNvPr>
          <p:cNvSpPr txBox="1"/>
          <p:nvPr/>
        </p:nvSpPr>
        <p:spPr>
          <a:xfrm>
            <a:off x="5299165" y="4097078"/>
            <a:ext cx="6738453" cy="437043"/>
          </a:xfrm>
          <a:prstGeom prst="rect">
            <a:avLst/>
          </a:prstGeom>
          <a:solidFill>
            <a:schemeClr val="bg1"/>
          </a:solidFill>
          <a:ln>
            <a:solidFill>
              <a:schemeClr val="accent4">
                <a:lumMod val="75000"/>
              </a:schemeClr>
            </a:solidFill>
          </a:ln>
        </p:spPr>
        <p:txBody>
          <a:bodyPr wrap="square">
            <a:spAutoFit/>
          </a:bodyPr>
          <a:lstStyle/>
          <a:p>
            <a:pPr lvl="0" algn="ctr">
              <a:lnSpc>
                <a:spcPct val="120000"/>
              </a:lnSpc>
              <a:spcBef>
                <a:spcPts val="600"/>
              </a:spcBef>
              <a:spcAft>
                <a:spcPts val="600"/>
              </a:spcAft>
              <a:tabLst>
                <a:tab pos="457200" algn="l"/>
              </a:tabLst>
            </a:pPr>
            <a:r>
              <a:rPr lang="en-GB" sz="2000" dirty="0">
                <a:solidFill>
                  <a:prstClr val="black"/>
                </a:solidFill>
                <a:latin typeface="Alexandria"/>
                <a:ea typeface="Calibri" panose="020F0502020204030204" pitchFamily="34" charset="0"/>
                <a:cs typeface="Times New Roman" panose="02020603050405020304" pitchFamily="18" charset="0"/>
              </a:rPr>
              <a:t>Comparison: Single Asset vs Portfolio Valuation</a:t>
            </a:r>
          </a:p>
        </p:txBody>
      </p:sp>
      <p:sp>
        <p:nvSpPr>
          <p:cNvPr id="21" name="TextBox 20">
            <a:extLst>
              <a:ext uri="{FF2B5EF4-FFF2-40B4-BE49-F238E27FC236}">
                <a16:creationId xmlns:a16="http://schemas.microsoft.com/office/drawing/2014/main" id="{4F8543D2-0E53-7FFC-37B4-643A1F95140F}"/>
              </a:ext>
            </a:extLst>
          </p:cNvPr>
          <p:cNvSpPr txBox="1"/>
          <p:nvPr/>
        </p:nvSpPr>
        <p:spPr>
          <a:xfrm>
            <a:off x="5424829" y="4753585"/>
            <a:ext cx="6738453" cy="437043"/>
          </a:xfrm>
          <a:prstGeom prst="rect">
            <a:avLst/>
          </a:prstGeom>
          <a:solidFill>
            <a:schemeClr val="bg1"/>
          </a:solidFill>
          <a:ln>
            <a:solidFill>
              <a:schemeClr val="accent4">
                <a:lumMod val="75000"/>
              </a:schemeClr>
            </a:solidFill>
          </a:ln>
        </p:spPr>
        <p:txBody>
          <a:bodyPr wrap="square">
            <a:spAutoFit/>
          </a:bodyPr>
          <a:lstStyle/>
          <a:p>
            <a:pPr lvl="0" algn="ctr">
              <a:lnSpc>
                <a:spcPct val="120000"/>
              </a:lnSpc>
              <a:spcBef>
                <a:spcPts val="600"/>
              </a:spcBef>
              <a:spcAft>
                <a:spcPts val="600"/>
              </a:spcAft>
              <a:tabLst>
                <a:tab pos="457200" algn="l"/>
              </a:tabLst>
            </a:pPr>
            <a:r>
              <a:rPr lang="en-GB" sz="2000" dirty="0">
                <a:solidFill>
                  <a:prstClr val="black"/>
                </a:solidFill>
                <a:latin typeface="Alexandria"/>
                <a:ea typeface="Calibri" panose="020F0502020204030204" pitchFamily="34" charset="0"/>
                <a:cs typeface="Times New Roman" panose="02020603050405020304" pitchFamily="18" charset="0"/>
              </a:rPr>
              <a:t>Steps for Portfolio Valuation</a:t>
            </a:r>
          </a:p>
        </p:txBody>
      </p:sp>
    </p:spTree>
    <p:extLst>
      <p:ext uri="{BB962C8B-B14F-4D97-AF65-F5344CB8AC3E}">
        <p14:creationId xmlns:p14="http://schemas.microsoft.com/office/powerpoint/2010/main" val="3008838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ppt_x"/>
                                          </p:val>
                                        </p:tav>
                                        <p:tav tm="100000">
                                          <p:val>
                                            <p:strVal val="#ppt_x"/>
                                          </p:val>
                                        </p:tav>
                                      </p:tavLst>
                                    </p:anim>
                                    <p:anim calcmode="lin" valueType="num">
                                      <p:cBhvr additive="base">
                                        <p:cTn id="2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500" fill="hold"/>
                                        <p:tgtEl>
                                          <p:spTgt spid="20"/>
                                        </p:tgtEl>
                                        <p:attrNameLst>
                                          <p:attrName>ppt_x</p:attrName>
                                        </p:attrNameLst>
                                      </p:cBhvr>
                                      <p:tavLst>
                                        <p:tav tm="0">
                                          <p:val>
                                            <p:strVal val="#ppt_x"/>
                                          </p:val>
                                        </p:tav>
                                        <p:tav tm="100000">
                                          <p:val>
                                            <p:strVal val="#ppt_x"/>
                                          </p:val>
                                        </p:tav>
                                      </p:tavLst>
                                    </p:anim>
                                    <p:anim calcmode="lin" valueType="num">
                                      <p:cBhvr additive="base">
                                        <p:cTn id="3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500" fill="hold"/>
                                        <p:tgtEl>
                                          <p:spTgt spid="21"/>
                                        </p:tgtEl>
                                        <p:attrNameLst>
                                          <p:attrName>ppt_x</p:attrName>
                                        </p:attrNameLst>
                                      </p:cBhvr>
                                      <p:tavLst>
                                        <p:tav tm="0">
                                          <p:val>
                                            <p:strVal val="#ppt_x"/>
                                          </p:val>
                                        </p:tav>
                                        <p:tav tm="100000">
                                          <p:val>
                                            <p:strVal val="#ppt_x"/>
                                          </p:val>
                                        </p:tav>
                                      </p:tavLst>
                                    </p:anim>
                                    <p:anim calcmode="lin" valueType="num">
                                      <p:cBhvr additive="base">
                                        <p:cTn id="4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4" grpId="0" animBg="1"/>
      <p:bldP spid="15" grpId="0" animBg="1"/>
      <p:bldP spid="19" grpId="0" animBg="1"/>
      <p:bldP spid="20" grpId="0" animBg="1"/>
      <p:bldP spid="21"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5B43177D-8654-4FA0-A254-CA8590C522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18466</TotalTime>
  <Words>3683</Words>
  <Application>Microsoft Office PowerPoint</Application>
  <PresentationFormat>Widescreen</PresentationFormat>
  <Paragraphs>878</Paragraphs>
  <Slides>58</Slides>
  <Notes>57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58</vt:i4>
      </vt:variant>
    </vt:vector>
  </HeadingPairs>
  <TitlesOfParts>
    <vt:vector size="64" baseType="lpstr">
      <vt:lpstr>Alexandria</vt: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101</cp:revision>
  <dcterms:created xsi:type="dcterms:W3CDTF">2023-04-29T09:08:00Z</dcterms:created>
  <dcterms:modified xsi:type="dcterms:W3CDTF">2026-04-09T19:05:12Z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