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41"/>
  </p:notesMasterIdLst>
  <p:sldIdLst>
    <p:sldId id="281" r:id="rId2"/>
    <p:sldId id="299" r:id="rId3"/>
    <p:sldId id="612" r:id="rId4"/>
    <p:sldId id="572" r:id="rId5"/>
    <p:sldId id="579" r:id="rId6"/>
    <p:sldId id="580" r:id="rId7"/>
    <p:sldId id="616" r:id="rId8"/>
    <p:sldId id="629" r:id="rId9"/>
    <p:sldId id="630" r:id="rId10"/>
    <p:sldId id="575" r:id="rId11"/>
    <p:sldId id="581" r:id="rId12"/>
    <p:sldId id="582" r:id="rId13"/>
    <p:sldId id="583" r:id="rId14"/>
    <p:sldId id="571" r:id="rId15"/>
    <p:sldId id="631" r:id="rId16"/>
    <p:sldId id="573" r:id="rId17"/>
    <p:sldId id="584" r:id="rId18"/>
    <p:sldId id="632" r:id="rId19"/>
    <p:sldId id="636" r:id="rId20"/>
    <p:sldId id="644" r:id="rId21"/>
    <p:sldId id="645" r:id="rId22"/>
    <p:sldId id="637" r:id="rId23"/>
    <p:sldId id="633" r:id="rId24"/>
    <p:sldId id="635" r:id="rId25"/>
    <p:sldId id="646" r:id="rId26"/>
    <p:sldId id="634" r:id="rId27"/>
    <p:sldId id="590" r:id="rId28"/>
    <p:sldId id="591" r:id="rId29"/>
    <p:sldId id="617" r:id="rId30"/>
    <p:sldId id="592" r:id="rId31"/>
    <p:sldId id="638" r:id="rId32"/>
    <p:sldId id="594" r:id="rId33"/>
    <p:sldId id="595" r:id="rId34"/>
    <p:sldId id="596" r:id="rId35"/>
    <p:sldId id="597" r:id="rId36"/>
    <p:sldId id="599" r:id="rId37"/>
    <p:sldId id="618" r:id="rId38"/>
    <p:sldId id="639" r:id="rId39"/>
    <p:sldId id="44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66FF33"/>
    <a:srgbClr val="000099"/>
    <a:srgbClr val="FF66CC"/>
    <a:srgbClr val="24A9E1"/>
    <a:srgbClr val="FF9518"/>
    <a:srgbClr val="996633"/>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29/11/2022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5.jpeg"/><Relationship Id="rId4" Type="http://schemas.openxmlformats.org/officeDocument/2006/relationships/image" Target="../media/image9.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9.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7.png"/><Relationship Id="rId5" Type="http://schemas.openxmlformats.org/officeDocument/2006/relationships/image" Target="../media/image10.emf"/><Relationship Id="rId10" Type="http://schemas.openxmlformats.org/officeDocument/2006/relationships/image" Target="../media/image16.png"/><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0.png"/><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9.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7.png"/><Relationship Id="rId5" Type="http://schemas.openxmlformats.org/officeDocument/2006/relationships/image" Target="../media/image10.emf"/><Relationship Id="rId10" Type="http://schemas.openxmlformats.org/officeDocument/2006/relationships/image" Target="../media/image16.png"/><Relationship Id="rId4" Type="http://schemas.openxmlformats.org/officeDocument/2006/relationships/image" Target="../media/image9.emf"/><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9.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7.png"/><Relationship Id="rId5" Type="http://schemas.openxmlformats.org/officeDocument/2006/relationships/image" Target="../media/image10.emf"/><Relationship Id="rId10" Type="http://schemas.openxmlformats.org/officeDocument/2006/relationships/image" Target="../media/image16.png"/><Relationship Id="rId4" Type="http://schemas.openxmlformats.org/officeDocument/2006/relationships/image" Target="../media/image9.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32219" y="3575228"/>
            <a:ext cx="4904559" cy="1446550"/>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a:t>
            </a:r>
            <a:r>
              <a:rPr lang="fr-FR" altLang="en-US" sz="2800" b="1" dirty="0" smtClean="0">
                <a:solidFill>
                  <a:schemeClr val="bg1"/>
                </a:solidFill>
                <a:latin typeface="Tajawal Medium" panose="00000600000000000000" pitchFamily="2" charset="-78"/>
                <a:cs typeface="Tajawal Medium" panose="00000600000000000000" pitchFamily="2" charset="-78"/>
              </a:rPr>
              <a:t>09</a:t>
            </a:r>
            <a:r>
              <a:rPr lang="fr-FR" altLang="en-US" sz="2800" dirty="0" smtClean="0">
                <a:solidFill>
                  <a:schemeClr val="bg1"/>
                </a:solidFill>
                <a:latin typeface="Tajawal Medium" panose="00000600000000000000" pitchFamily="2" charset="-78"/>
                <a:cs typeface="Tajawal Medium" panose="00000600000000000000" pitchFamily="2" charset="-78"/>
              </a:rPr>
              <a:t>:</a:t>
            </a:r>
            <a:endParaRPr lang="fr-FR" alt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3200" b="1" dirty="0" smtClean="0"/>
              <a:t>Evaluation (Part2)</a:t>
            </a:r>
            <a:endParaRPr lang="fr-FR" sz="3200" b="1" dirty="0"/>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8" name="Rectangle 1"/>
          <p:cNvSpPr>
            <a:spLocks noChangeArrowheads="1"/>
          </p:cNvSpPr>
          <p:nvPr/>
        </p:nvSpPr>
        <p:spPr bwMode="auto">
          <a:xfrm>
            <a:off x="5276886" y="6675827"/>
            <a:ext cx="72084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0" name="Zone de texte 11"/>
          <p:cNvSpPr txBox="1"/>
          <p:nvPr/>
        </p:nvSpPr>
        <p:spPr>
          <a:xfrm>
            <a:off x="1263112" y="384810"/>
            <a:ext cx="6328166"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Session5:Evaluation</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21"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Rectangle 1"/>
          <p:cNvSpPr>
            <a:spLocks noChangeArrowheads="1"/>
          </p:cNvSpPr>
          <p:nvPr/>
        </p:nvSpPr>
        <p:spPr bwMode="auto">
          <a:xfrm>
            <a:off x="3083668" y="2870725"/>
            <a:ext cx="3099348" cy="17697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chemeClr val="tx1"/>
              </a:solidFill>
              <a:effectLst/>
              <a:latin typeface="+mn-lt"/>
            </a:endParaRPr>
          </a:p>
          <a:p>
            <a:pPr lvl="0" algn="ctr"/>
            <a:r>
              <a:rPr lang="fr-FR" altLang="fr-FR" b="1" dirty="0" smtClean="0">
                <a:latin typeface="+mn-lt"/>
              </a:rPr>
              <a:t>« </a:t>
            </a:r>
            <a:r>
              <a:rPr lang="en-US" altLang="fr-FR" sz="1600" b="1" dirty="0">
                <a:latin typeface="+mn-lt"/>
              </a:rPr>
              <a:t> You can accomplish anything in life if you have the courage to dream it, the intelligence to make it a realistic project, and the will to see this project carried </a:t>
            </a:r>
            <a:r>
              <a:rPr lang="en-US" altLang="fr-FR" sz="1600" b="1" dirty="0" smtClean="0">
                <a:latin typeface="+mn-lt"/>
              </a:rPr>
              <a:t>out.</a:t>
            </a:r>
            <a:r>
              <a:rPr kumimoji="0" lang="fr-FR" altLang="fr-FR" sz="1100" b="1" i="1" u="none" strike="noStrike" cap="none" normalizeH="0" baseline="0" dirty="0" smtClean="0">
                <a:ln>
                  <a:noFill/>
                </a:ln>
                <a:solidFill>
                  <a:schemeClr val="tx1"/>
                </a:solidFill>
                <a:effectLst/>
                <a:latin typeface="+mn-lt"/>
              </a:rPr>
              <a:t>»</a:t>
            </a:r>
            <a:r>
              <a:rPr lang="en-US" altLang="fr-FR" sz="1100" b="1" i="1" dirty="0"/>
              <a:t> Sidney A. Friedman</a:t>
            </a:r>
            <a:endParaRPr kumimoji="0" lang="fr-FR" altLang="fr-FR" sz="1100" b="1" i="1" u="none" strike="noStrike" cap="none" normalizeH="0" baseline="0" dirty="0" smtClean="0">
              <a:ln>
                <a:noFill/>
              </a:ln>
              <a:solidFill>
                <a:schemeClr val="tx1"/>
              </a:solidFill>
              <a:effectLst/>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1945341" y="384810"/>
            <a:ext cx="6769275" cy="77163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 5:</a:t>
            </a:r>
            <a:r>
              <a:rPr lang="en-US" altLang="en-US" sz="2400" b="1" dirty="0" smtClean="0">
                <a:solidFill>
                  <a:srgbClr val="FF9518"/>
                </a:solidFill>
                <a:latin typeface="Tajawal Medium" panose="00000600000000000000" pitchFamily="2" charset="-78"/>
                <a:cs typeface="Tajawal Medium" panose="00000600000000000000" pitchFamily="2" charset="-78"/>
                <a:sym typeface="+mn-ea"/>
              </a:rPr>
              <a:t>E</a:t>
            </a:r>
            <a:r>
              <a:rPr lang="en-US" sz="2400" b="1" dirty="0" smtClean="0">
                <a:solidFill>
                  <a:srgbClr val="FF9518"/>
                </a:solidFill>
                <a:latin typeface="Tajawal Medium" panose="00000600000000000000" pitchFamily="2" charset="-78"/>
                <a:cs typeface="Tajawal Medium" panose="00000600000000000000" pitchFamily="2" charset="-78"/>
              </a:rPr>
              <a:t>valuation</a:t>
            </a:r>
          </a:p>
          <a:p>
            <a:pPr algn="ctr"/>
            <a:r>
              <a:rPr lang="fr-FR" sz="2000" b="1" dirty="0" smtClean="0">
                <a:solidFill>
                  <a:srgbClr val="FF9518"/>
                </a:solidFill>
                <a:latin typeface="Tajawal Medium" panose="00000600000000000000" pitchFamily="2" charset="-78"/>
                <a:cs typeface="Tajawal Medium" panose="00000600000000000000" pitchFamily="2" charset="-78"/>
                <a:sym typeface="+mn-ea"/>
              </a:rPr>
              <a:t> </a:t>
            </a:r>
            <a:r>
              <a:rPr lang="fr-FR" b="1" dirty="0" smtClean="0">
                <a:solidFill>
                  <a:srgbClr val="FF9518"/>
                </a:solidFill>
                <a:latin typeface="Tajawal Medium" panose="00000600000000000000" pitchFamily="2" charset="-78"/>
                <a:cs typeface="Tajawal Medium" panose="00000600000000000000" pitchFamily="2" charset="-78"/>
                <a:sym typeface="+mn-ea"/>
              </a:rPr>
              <a:t>(</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3199"/>
            <a:ext cx="8340542" cy="317009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ü"/>
            </a:pPr>
            <a:r>
              <a:rPr lang="en-US" sz="2400" b="1" dirty="0">
                <a:solidFill>
                  <a:srgbClr val="FF0000"/>
                </a:solidFill>
              </a:rPr>
              <a:t>An overview of chapter </a:t>
            </a:r>
            <a:r>
              <a:rPr lang="en-US" sz="2400" b="1" dirty="0" smtClean="0">
                <a:solidFill>
                  <a:srgbClr val="FF0000"/>
                </a:solidFill>
              </a:rPr>
              <a:t>5</a:t>
            </a:r>
            <a:endParaRPr lang="fr-FR" sz="2400" b="1" dirty="0">
              <a:solidFill>
                <a:srgbClr val="FF0000"/>
              </a:solidFill>
            </a:endParaRPr>
          </a:p>
          <a:p>
            <a:pPr marL="285750" lvl="0" indent="-285750" algn="just">
              <a:lnSpc>
                <a:spcPct val="150000"/>
              </a:lnSpc>
              <a:buFont typeface="Wingdings" panose="05000000000000000000" pitchFamily="2" charset="2"/>
              <a:buChar char="ü"/>
            </a:pPr>
            <a:endParaRPr lang="en-US" sz="2400" b="1" dirty="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p>
        </p:txBody>
      </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grpSp>
        <p:nvGrpSpPr>
          <p:cNvPr id="27" name="Group 26"/>
          <p:cNvGrpSpPr>
            <a:grpSpLocks/>
          </p:cNvGrpSpPr>
          <p:nvPr/>
        </p:nvGrpSpPr>
        <p:grpSpPr bwMode="auto">
          <a:xfrm>
            <a:off x="566926" y="2588383"/>
            <a:ext cx="9520518" cy="2488756"/>
            <a:chOff x="1417" y="274"/>
            <a:chExt cx="8948" cy="1643"/>
          </a:xfrm>
        </p:grpSpPr>
        <p:sp>
          <p:nvSpPr>
            <p:cNvPr id="28" name="Freeform 27"/>
            <p:cNvSpPr>
              <a:spLocks/>
            </p:cNvSpPr>
            <p:nvPr/>
          </p:nvSpPr>
          <p:spPr bwMode="auto">
            <a:xfrm>
              <a:off x="1417" y="278"/>
              <a:ext cx="1316" cy="1622"/>
            </a:xfrm>
            <a:custGeom>
              <a:avLst/>
              <a:gdLst>
                <a:gd name="T0" fmla="+- 0 2619 1417"/>
                <a:gd name="T1" fmla="*/ T0 w 1316"/>
                <a:gd name="T2" fmla="+- 0 279 279"/>
                <a:gd name="T3" fmla="*/ 279 h 1622"/>
                <a:gd name="T4" fmla="+- 0 1531 1417"/>
                <a:gd name="T5" fmla="*/ T4 w 1316"/>
                <a:gd name="T6" fmla="+- 0 279 279"/>
                <a:gd name="T7" fmla="*/ 279 h 1622"/>
                <a:gd name="T8" fmla="+- 0 1487 1417"/>
                <a:gd name="T9" fmla="*/ T8 w 1316"/>
                <a:gd name="T10" fmla="+- 0 288 279"/>
                <a:gd name="T11" fmla="*/ 288 h 1622"/>
                <a:gd name="T12" fmla="+- 0 1451 1417"/>
                <a:gd name="T13" fmla="*/ T12 w 1316"/>
                <a:gd name="T14" fmla="+- 0 312 279"/>
                <a:gd name="T15" fmla="*/ 312 h 1622"/>
                <a:gd name="T16" fmla="+- 0 1426 1417"/>
                <a:gd name="T17" fmla="*/ T16 w 1316"/>
                <a:gd name="T18" fmla="+- 0 348 279"/>
                <a:gd name="T19" fmla="*/ 348 h 1622"/>
                <a:gd name="T20" fmla="+- 0 1417 1417"/>
                <a:gd name="T21" fmla="*/ T20 w 1316"/>
                <a:gd name="T22" fmla="+- 0 392 279"/>
                <a:gd name="T23" fmla="*/ 392 h 1622"/>
                <a:gd name="T24" fmla="+- 0 1417 1417"/>
                <a:gd name="T25" fmla="*/ T24 w 1316"/>
                <a:gd name="T26" fmla="+- 0 1787 279"/>
                <a:gd name="T27" fmla="*/ 1787 h 1622"/>
                <a:gd name="T28" fmla="+- 0 1426 1417"/>
                <a:gd name="T29" fmla="*/ T28 w 1316"/>
                <a:gd name="T30" fmla="+- 0 1831 279"/>
                <a:gd name="T31" fmla="*/ 1831 h 1622"/>
                <a:gd name="T32" fmla="+- 0 1451 1417"/>
                <a:gd name="T33" fmla="*/ T32 w 1316"/>
                <a:gd name="T34" fmla="+- 0 1867 279"/>
                <a:gd name="T35" fmla="*/ 1867 h 1622"/>
                <a:gd name="T36" fmla="+- 0 1487 1417"/>
                <a:gd name="T37" fmla="*/ T36 w 1316"/>
                <a:gd name="T38" fmla="+- 0 1891 279"/>
                <a:gd name="T39" fmla="*/ 1891 h 1622"/>
                <a:gd name="T40" fmla="+- 0 1531 1417"/>
                <a:gd name="T41" fmla="*/ T40 w 1316"/>
                <a:gd name="T42" fmla="+- 0 1900 279"/>
                <a:gd name="T43" fmla="*/ 1900 h 1622"/>
                <a:gd name="T44" fmla="+- 0 2619 1417"/>
                <a:gd name="T45" fmla="*/ T44 w 1316"/>
                <a:gd name="T46" fmla="+- 0 1900 279"/>
                <a:gd name="T47" fmla="*/ 1900 h 1622"/>
                <a:gd name="T48" fmla="+- 0 2663 1417"/>
                <a:gd name="T49" fmla="*/ T48 w 1316"/>
                <a:gd name="T50" fmla="+- 0 1891 279"/>
                <a:gd name="T51" fmla="*/ 1891 h 1622"/>
                <a:gd name="T52" fmla="+- 0 2699 1417"/>
                <a:gd name="T53" fmla="*/ T52 w 1316"/>
                <a:gd name="T54" fmla="+- 0 1867 279"/>
                <a:gd name="T55" fmla="*/ 1867 h 1622"/>
                <a:gd name="T56" fmla="+- 0 2724 1417"/>
                <a:gd name="T57" fmla="*/ T56 w 1316"/>
                <a:gd name="T58" fmla="+- 0 1831 279"/>
                <a:gd name="T59" fmla="*/ 1831 h 1622"/>
                <a:gd name="T60" fmla="+- 0 2733 1417"/>
                <a:gd name="T61" fmla="*/ T60 w 1316"/>
                <a:gd name="T62" fmla="+- 0 1787 279"/>
                <a:gd name="T63" fmla="*/ 1787 h 1622"/>
                <a:gd name="T64" fmla="+- 0 2733 1417"/>
                <a:gd name="T65" fmla="*/ T64 w 1316"/>
                <a:gd name="T66" fmla="+- 0 392 279"/>
                <a:gd name="T67" fmla="*/ 392 h 1622"/>
                <a:gd name="T68" fmla="+- 0 2724 1417"/>
                <a:gd name="T69" fmla="*/ T68 w 1316"/>
                <a:gd name="T70" fmla="+- 0 348 279"/>
                <a:gd name="T71" fmla="*/ 348 h 1622"/>
                <a:gd name="T72" fmla="+- 0 2699 1417"/>
                <a:gd name="T73" fmla="*/ T72 w 1316"/>
                <a:gd name="T74" fmla="+- 0 312 279"/>
                <a:gd name="T75" fmla="*/ 312 h 1622"/>
                <a:gd name="T76" fmla="+- 0 2663 1417"/>
                <a:gd name="T77" fmla="*/ T76 w 1316"/>
                <a:gd name="T78" fmla="+- 0 288 279"/>
                <a:gd name="T79" fmla="*/ 288 h 1622"/>
                <a:gd name="T80" fmla="+- 0 2619 1417"/>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2947" y="278"/>
              <a:ext cx="1316" cy="1622"/>
            </a:xfrm>
            <a:custGeom>
              <a:avLst/>
              <a:gdLst>
                <a:gd name="T0" fmla="+- 0 4150 2948"/>
                <a:gd name="T1" fmla="*/ T0 w 1316"/>
                <a:gd name="T2" fmla="+- 0 279 279"/>
                <a:gd name="T3" fmla="*/ 279 h 1622"/>
                <a:gd name="T4" fmla="+- 0 3061 2948"/>
                <a:gd name="T5" fmla="*/ T4 w 1316"/>
                <a:gd name="T6" fmla="+- 0 279 279"/>
                <a:gd name="T7" fmla="*/ 279 h 1622"/>
                <a:gd name="T8" fmla="+- 0 3017 2948"/>
                <a:gd name="T9" fmla="*/ T8 w 1316"/>
                <a:gd name="T10" fmla="+- 0 288 279"/>
                <a:gd name="T11" fmla="*/ 288 h 1622"/>
                <a:gd name="T12" fmla="+- 0 2981 2948"/>
                <a:gd name="T13" fmla="*/ T12 w 1316"/>
                <a:gd name="T14" fmla="+- 0 312 279"/>
                <a:gd name="T15" fmla="*/ 312 h 1622"/>
                <a:gd name="T16" fmla="+- 0 2957 2948"/>
                <a:gd name="T17" fmla="*/ T16 w 1316"/>
                <a:gd name="T18" fmla="+- 0 348 279"/>
                <a:gd name="T19" fmla="*/ 348 h 1622"/>
                <a:gd name="T20" fmla="+- 0 2948 2948"/>
                <a:gd name="T21" fmla="*/ T20 w 1316"/>
                <a:gd name="T22" fmla="+- 0 392 279"/>
                <a:gd name="T23" fmla="*/ 392 h 1622"/>
                <a:gd name="T24" fmla="+- 0 2948 2948"/>
                <a:gd name="T25" fmla="*/ T24 w 1316"/>
                <a:gd name="T26" fmla="+- 0 1787 279"/>
                <a:gd name="T27" fmla="*/ 1787 h 1622"/>
                <a:gd name="T28" fmla="+- 0 2957 2948"/>
                <a:gd name="T29" fmla="*/ T28 w 1316"/>
                <a:gd name="T30" fmla="+- 0 1831 279"/>
                <a:gd name="T31" fmla="*/ 1831 h 1622"/>
                <a:gd name="T32" fmla="+- 0 2981 2948"/>
                <a:gd name="T33" fmla="*/ T32 w 1316"/>
                <a:gd name="T34" fmla="+- 0 1867 279"/>
                <a:gd name="T35" fmla="*/ 1867 h 1622"/>
                <a:gd name="T36" fmla="+- 0 3017 2948"/>
                <a:gd name="T37" fmla="*/ T36 w 1316"/>
                <a:gd name="T38" fmla="+- 0 1891 279"/>
                <a:gd name="T39" fmla="*/ 1891 h 1622"/>
                <a:gd name="T40" fmla="+- 0 3061 2948"/>
                <a:gd name="T41" fmla="*/ T40 w 1316"/>
                <a:gd name="T42" fmla="+- 0 1900 279"/>
                <a:gd name="T43" fmla="*/ 1900 h 1622"/>
                <a:gd name="T44" fmla="+- 0 4150 2948"/>
                <a:gd name="T45" fmla="*/ T44 w 1316"/>
                <a:gd name="T46" fmla="+- 0 1900 279"/>
                <a:gd name="T47" fmla="*/ 1900 h 1622"/>
                <a:gd name="T48" fmla="+- 0 4194 2948"/>
                <a:gd name="T49" fmla="*/ T48 w 1316"/>
                <a:gd name="T50" fmla="+- 0 1891 279"/>
                <a:gd name="T51" fmla="*/ 1891 h 1622"/>
                <a:gd name="T52" fmla="+- 0 4230 2948"/>
                <a:gd name="T53" fmla="*/ T52 w 1316"/>
                <a:gd name="T54" fmla="+- 0 1867 279"/>
                <a:gd name="T55" fmla="*/ 1867 h 1622"/>
                <a:gd name="T56" fmla="+- 0 4254 2948"/>
                <a:gd name="T57" fmla="*/ T56 w 1316"/>
                <a:gd name="T58" fmla="+- 0 1831 279"/>
                <a:gd name="T59" fmla="*/ 1831 h 1622"/>
                <a:gd name="T60" fmla="+- 0 4263 2948"/>
                <a:gd name="T61" fmla="*/ T60 w 1316"/>
                <a:gd name="T62" fmla="+- 0 1787 279"/>
                <a:gd name="T63" fmla="*/ 1787 h 1622"/>
                <a:gd name="T64" fmla="+- 0 4263 2948"/>
                <a:gd name="T65" fmla="*/ T64 w 1316"/>
                <a:gd name="T66" fmla="+- 0 392 279"/>
                <a:gd name="T67" fmla="*/ 392 h 1622"/>
                <a:gd name="T68" fmla="+- 0 4254 2948"/>
                <a:gd name="T69" fmla="*/ T68 w 1316"/>
                <a:gd name="T70" fmla="+- 0 348 279"/>
                <a:gd name="T71" fmla="*/ 348 h 1622"/>
                <a:gd name="T72" fmla="+- 0 4230 2948"/>
                <a:gd name="T73" fmla="*/ T72 w 1316"/>
                <a:gd name="T74" fmla="+- 0 312 279"/>
                <a:gd name="T75" fmla="*/ 312 h 1622"/>
                <a:gd name="T76" fmla="+- 0 4194 2948"/>
                <a:gd name="T77" fmla="*/ T76 w 1316"/>
                <a:gd name="T78" fmla="+- 0 288 279"/>
                <a:gd name="T79" fmla="*/ 288 h 1622"/>
                <a:gd name="T80" fmla="+- 0 4150 2948"/>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0" name="Line 9"/>
            <p:cNvCxnSpPr>
              <a:cxnSpLocks noChangeShapeType="1"/>
            </p:cNvCxnSpPr>
            <p:nvPr/>
          </p:nvCxnSpPr>
          <p:spPr bwMode="auto">
            <a:xfrm>
              <a:off x="2714" y="1017"/>
              <a:ext cx="196" cy="0"/>
            </a:xfrm>
            <a:prstGeom prst="line">
              <a:avLst/>
            </a:prstGeom>
            <a:noFill/>
            <a:ln w="63500">
              <a:solidFill>
                <a:srgbClr val="55B6B2"/>
              </a:solidFill>
              <a:round/>
              <a:headEnd/>
              <a:tailEnd/>
            </a:ln>
            <a:extLst>
              <a:ext uri="{909E8E84-426E-40DD-AFC4-6F175D3DCCD1}">
                <a14:hiddenFill xmlns:a14="http://schemas.microsoft.com/office/drawing/2010/main">
                  <a:noFill/>
                </a14:hiddenFill>
              </a:ext>
            </a:extLst>
          </p:spPr>
        </p:cxnSp>
        <p:sp>
          <p:nvSpPr>
            <p:cNvPr id="31" name="Freeform 30"/>
            <p:cNvSpPr>
              <a:spLocks/>
            </p:cNvSpPr>
            <p:nvPr/>
          </p:nvSpPr>
          <p:spPr bwMode="auto">
            <a:xfrm>
              <a:off x="2825" y="814"/>
              <a:ext cx="218" cy="405"/>
            </a:xfrm>
            <a:custGeom>
              <a:avLst/>
              <a:gdLst>
                <a:gd name="T0" fmla="+- 0 2826 2826"/>
                <a:gd name="T1" fmla="*/ T0 w 218"/>
                <a:gd name="T2" fmla="+- 0 815 815"/>
                <a:gd name="T3" fmla="*/ 815 h 405"/>
                <a:gd name="T4" fmla="+- 0 2826 2826"/>
                <a:gd name="T5" fmla="*/ T4 w 218"/>
                <a:gd name="T6" fmla="+- 0 1219 815"/>
                <a:gd name="T7" fmla="*/ 1219 h 405"/>
                <a:gd name="T8" fmla="+- 0 3043 2826"/>
                <a:gd name="T9" fmla="*/ T8 w 218"/>
                <a:gd name="T10" fmla="+- 0 1017 815"/>
                <a:gd name="T11" fmla="*/ 1017 h 405"/>
                <a:gd name="T12" fmla="+- 0 2826 2826"/>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2" name="Line 11"/>
            <p:cNvCxnSpPr>
              <a:cxnSpLocks noChangeShapeType="1"/>
            </p:cNvCxnSpPr>
            <p:nvPr/>
          </p:nvCxnSpPr>
          <p:spPr bwMode="auto">
            <a:xfrm>
              <a:off x="4263" y="1017"/>
              <a:ext cx="195" cy="0"/>
            </a:xfrm>
            <a:prstGeom prst="line">
              <a:avLst/>
            </a:prstGeom>
            <a:noFill/>
            <a:ln w="63500">
              <a:solidFill>
                <a:srgbClr val="F4B228"/>
              </a:solidFill>
              <a:round/>
              <a:headEnd/>
              <a:tailEnd/>
            </a:ln>
            <a:extLst>
              <a:ext uri="{909E8E84-426E-40DD-AFC4-6F175D3DCCD1}">
                <a14:hiddenFill xmlns:a14="http://schemas.microsoft.com/office/drawing/2010/main">
                  <a:noFill/>
                </a14:hiddenFill>
              </a:ext>
            </a:extLst>
          </p:spPr>
        </p:cxnSp>
        <p:sp>
          <p:nvSpPr>
            <p:cNvPr id="33" name="Freeform 32"/>
            <p:cNvSpPr>
              <a:spLocks/>
            </p:cNvSpPr>
            <p:nvPr/>
          </p:nvSpPr>
          <p:spPr bwMode="auto">
            <a:xfrm>
              <a:off x="4542" y="295"/>
              <a:ext cx="1265" cy="1622"/>
            </a:xfrm>
            <a:custGeom>
              <a:avLst/>
              <a:gdLst>
                <a:gd name="T0" fmla="+- 0 5683 4532"/>
                <a:gd name="T1" fmla="*/ T0 w 1265"/>
                <a:gd name="T2" fmla="+- 0 279 279"/>
                <a:gd name="T3" fmla="*/ 279 h 1622"/>
                <a:gd name="T4" fmla="+- 0 4645 4532"/>
                <a:gd name="T5" fmla="*/ T4 w 1265"/>
                <a:gd name="T6" fmla="+- 0 279 279"/>
                <a:gd name="T7" fmla="*/ 279 h 1622"/>
                <a:gd name="T8" fmla="+- 0 4601 4532"/>
                <a:gd name="T9" fmla="*/ T8 w 1265"/>
                <a:gd name="T10" fmla="+- 0 288 279"/>
                <a:gd name="T11" fmla="*/ 288 h 1622"/>
                <a:gd name="T12" fmla="+- 0 4565 4532"/>
                <a:gd name="T13" fmla="*/ T12 w 1265"/>
                <a:gd name="T14" fmla="+- 0 312 279"/>
                <a:gd name="T15" fmla="*/ 312 h 1622"/>
                <a:gd name="T16" fmla="+- 0 4541 4532"/>
                <a:gd name="T17" fmla="*/ T16 w 1265"/>
                <a:gd name="T18" fmla="+- 0 348 279"/>
                <a:gd name="T19" fmla="*/ 348 h 1622"/>
                <a:gd name="T20" fmla="+- 0 4532 4532"/>
                <a:gd name="T21" fmla="*/ T20 w 1265"/>
                <a:gd name="T22" fmla="+- 0 392 279"/>
                <a:gd name="T23" fmla="*/ 392 h 1622"/>
                <a:gd name="T24" fmla="+- 0 4532 4532"/>
                <a:gd name="T25" fmla="*/ T24 w 1265"/>
                <a:gd name="T26" fmla="+- 0 1787 279"/>
                <a:gd name="T27" fmla="*/ 1787 h 1622"/>
                <a:gd name="T28" fmla="+- 0 4541 4532"/>
                <a:gd name="T29" fmla="*/ T28 w 1265"/>
                <a:gd name="T30" fmla="+- 0 1831 279"/>
                <a:gd name="T31" fmla="*/ 1831 h 1622"/>
                <a:gd name="T32" fmla="+- 0 4565 4532"/>
                <a:gd name="T33" fmla="*/ T32 w 1265"/>
                <a:gd name="T34" fmla="+- 0 1867 279"/>
                <a:gd name="T35" fmla="*/ 1867 h 1622"/>
                <a:gd name="T36" fmla="+- 0 4601 4532"/>
                <a:gd name="T37" fmla="*/ T36 w 1265"/>
                <a:gd name="T38" fmla="+- 0 1891 279"/>
                <a:gd name="T39" fmla="*/ 1891 h 1622"/>
                <a:gd name="T40" fmla="+- 0 4645 4532"/>
                <a:gd name="T41" fmla="*/ T40 w 1265"/>
                <a:gd name="T42" fmla="+- 0 1900 279"/>
                <a:gd name="T43" fmla="*/ 1900 h 1622"/>
                <a:gd name="T44" fmla="+- 0 5683 4532"/>
                <a:gd name="T45" fmla="*/ T44 w 1265"/>
                <a:gd name="T46" fmla="+- 0 1900 279"/>
                <a:gd name="T47" fmla="*/ 1900 h 1622"/>
                <a:gd name="T48" fmla="+- 0 5727 4532"/>
                <a:gd name="T49" fmla="*/ T48 w 1265"/>
                <a:gd name="T50" fmla="+- 0 1891 279"/>
                <a:gd name="T51" fmla="*/ 1891 h 1622"/>
                <a:gd name="T52" fmla="+- 0 5763 4532"/>
                <a:gd name="T53" fmla="*/ T52 w 1265"/>
                <a:gd name="T54" fmla="+- 0 1867 279"/>
                <a:gd name="T55" fmla="*/ 1867 h 1622"/>
                <a:gd name="T56" fmla="+- 0 5787 4532"/>
                <a:gd name="T57" fmla="*/ T56 w 1265"/>
                <a:gd name="T58" fmla="+- 0 1831 279"/>
                <a:gd name="T59" fmla="*/ 1831 h 1622"/>
                <a:gd name="T60" fmla="+- 0 5796 4532"/>
                <a:gd name="T61" fmla="*/ T60 w 1265"/>
                <a:gd name="T62" fmla="+- 0 1787 279"/>
                <a:gd name="T63" fmla="*/ 1787 h 1622"/>
                <a:gd name="T64" fmla="+- 0 5796 4532"/>
                <a:gd name="T65" fmla="*/ T64 w 1265"/>
                <a:gd name="T66" fmla="+- 0 392 279"/>
                <a:gd name="T67" fmla="*/ 392 h 1622"/>
                <a:gd name="T68" fmla="+- 0 5787 4532"/>
                <a:gd name="T69" fmla="*/ T68 w 1265"/>
                <a:gd name="T70" fmla="+- 0 348 279"/>
                <a:gd name="T71" fmla="*/ 348 h 1622"/>
                <a:gd name="T72" fmla="+- 0 5763 4532"/>
                <a:gd name="T73" fmla="*/ T72 w 1265"/>
                <a:gd name="T74" fmla="+- 0 312 279"/>
                <a:gd name="T75" fmla="*/ 312 h 1622"/>
                <a:gd name="T76" fmla="+- 0 5727 4532"/>
                <a:gd name="T77" fmla="*/ T76 w 1265"/>
                <a:gd name="T78" fmla="+- 0 288 279"/>
                <a:gd name="T79" fmla="*/ 288 h 1622"/>
                <a:gd name="T80" fmla="+- 0 5683 4532"/>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4" name="Freeform 33"/>
            <p:cNvSpPr>
              <a:spLocks/>
            </p:cNvSpPr>
            <p:nvPr/>
          </p:nvSpPr>
          <p:spPr bwMode="auto">
            <a:xfrm>
              <a:off x="4374" y="814"/>
              <a:ext cx="218" cy="405"/>
            </a:xfrm>
            <a:custGeom>
              <a:avLst/>
              <a:gdLst>
                <a:gd name="T0" fmla="+- 0 4374 4374"/>
                <a:gd name="T1" fmla="*/ T0 w 218"/>
                <a:gd name="T2" fmla="+- 0 815 815"/>
                <a:gd name="T3" fmla="*/ 815 h 405"/>
                <a:gd name="T4" fmla="+- 0 4374 4374"/>
                <a:gd name="T5" fmla="*/ T4 w 218"/>
                <a:gd name="T6" fmla="+- 0 1219 815"/>
                <a:gd name="T7" fmla="*/ 1219 h 405"/>
                <a:gd name="T8" fmla="+- 0 4592 4374"/>
                <a:gd name="T9" fmla="*/ T8 w 218"/>
                <a:gd name="T10" fmla="+- 0 1017 815"/>
                <a:gd name="T11" fmla="*/ 1017 h 405"/>
                <a:gd name="T12" fmla="+- 0 4374 437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5" name="Line 14"/>
            <p:cNvCxnSpPr>
              <a:cxnSpLocks noChangeShapeType="1"/>
            </p:cNvCxnSpPr>
            <p:nvPr/>
          </p:nvCxnSpPr>
          <p:spPr bwMode="auto">
            <a:xfrm>
              <a:off x="5799" y="1017"/>
              <a:ext cx="195" cy="0"/>
            </a:xfrm>
            <a:prstGeom prst="line">
              <a:avLst/>
            </a:prstGeom>
            <a:noFill/>
            <a:ln w="63500">
              <a:solidFill>
                <a:srgbClr val="FF681E"/>
              </a:solidFill>
              <a:round/>
              <a:headEnd/>
              <a:tailEnd/>
            </a:ln>
            <a:extLst>
              <a:ext uri="{909E8E84-426E-40DD-AFC4-6F175D3DCCD1}">
                <a14:hiddenFill xmlns:a14="http://schemas.microsoft.com/office/drawing/2010/main">
                  <a:noFill/>
                </a14:hiddenFill>
              </a:ext>
            </a:extLst>
          </p:spPr>
        </p:cxnSp>
        <p:sp>
          <p:nvSpPr>
            <p:cNvPr id="36" name="Freeform 35"/>
            <p:cNvSpPr>
              <a:spLocks/>
            </p:cNvSpPr>
            <p:nvPr/>
          </p:nvSpPr>
          <p:spPr bwMode="auto">
            <a:xfrm>
              <a:off x="6083" y="278"/>
              <a:ext cx="1265" cy="1622"/>
            </a:xfrm>
            <a:custGeom>
              <a:avLst/>
              <a:gdLst>
                <a:gd name="T0" fmla="+- 0 7234 6083"/>
                <a:gd name="T1" fmla="*/ T0 w 1265"/>
                <a:gd name="T2" fmla="+- 0 279 279"/>
                <a:gd name="T3" fmla="*/ 279 h 1622"/>
                <a:gd name="T4" fmla="+- 0 6197 6083"/>
                <a:gd name="T5" fmla="*/ T4 w 1265"/>
                <a:gd name="T6" fmla="+- 0 279 279"/>
                <a:gd name="T7" fmla="*/ 279 h 1622"/>
                <a:gd name="T8" fmla="+- 0 6153 6083"/>
                <a:gd name="T9" fmla="*/ T8 w 1265"/>
                <a:gd name="T10" fmla="+- 0 288 279"/>
                <a:gd name="T11" fmla="*/ 288 h 1622"/>
                <a:gd name="T12" fmla="+- 0 6117 6083"/>
                <a:gd name="T13" fmla="*/ T12 w 1265"/>
                <a:gd name="T14" fmla="+- 0 312 279"/>
                <a:gd name="T15" fmla="*/ 312 h 1622"/>
                <a:gd name="T16" fmla="+- 0 6092 6083"/>
                <a:gd name="T17" fmla="*/ T16 w 1265"/>
                <a:gd name="T18" fmla="+- 0 348 279"/>
                <a:gd name="T19" fmla="*/ 348 h 1622"/>
                <a:gd name="T20" fmla="+- 0 6083 6083"/>
                <a:gd name="T21" fmla="*/ T20 w 1265"/>
                <a:gd name="T22" fmla="+- 0 392 279"/>
                <a:gd name="T23" fmla="*/ 392 h 1622"/>
                <a:gd name="T24" fmla="+- 0 6083 6083"/>
                <a:gd name="T25" fmla="*/ T24 w 1265"/>
                <a:gd name="T26" fmla="+- 0 1787 279"/>
                <a:gd name="T27" fmla="*/ 1787 h 1622"/>
                <a:gd name="T28" fmla="+- 0 6092 6083"/>
                <a:gd name="T29" fmla="*/ T28 w 1265"/>
                <a:gd name="T30" fmla="+- 0 1831 279"/>
                <a:gd name="T31" fmla="*/ 1831 h 1622"/>
                <a:gd name="T32" fmla="+- 0 6117 6083"/>
                <a:gd name="T33" fmla="*/ T32 w 1265"/>
                <a:gd name="T34" fmla="+- 0 1867 279"/>
                <a:gd name="T35" fmla="*/ 1867 h 1622"/>
                <a:gd name="T36" fmla="+- 0 6153 6083"/>
                <a:gd name="T37" fmla="*/ T36 w 1265"/>
                <a:gd name="T38" fmla="+- 0 1891 279"/>
                <a:gd name="T39" fmla="*/ 1891 h 1622"/>
                <a:gd name="T40" fmla="+- 0 6197 6083"/>
                <a:gd name="T41" fmla="*/ T40 w 1265"/>
                <a:gd name="T42" fmla="+- 0 1900 279"/>
                <a:gd name="T43" fmla="*/ 1900 h 1622"/>
                <a:gd name="T44" fmla="+- 0 7234 6083"/>
                <a:gd name="T45" fmla="*/ T44 w 1265"/>
                <a:gd name="T46" fmla="+- 0 1900 279"/>
                <a:gd name="T47" fmla="*/ 1900 h 1622"/>
                <a:gd name="T48" fmla="+- 0 7278 6083"/>
                <a:gd name="T49" fmla="*/ T48 w 1265"/>
                <a:gd name="T50" fmla="+- 0 1891 279"/>
                <a:gd name="T51" fmla="*/ 1891 h 1622"/>
                <a:gd name="T52" fmla="+- 0 7315 6083"/>
                <a:gd name="T53" fmla="*/ T52 w 1265"/>
                <a:gd name="T54" fmla="+- 0 1867 279"/>
                <a:gd name="T55" fmla="*/ 1867 h 1622"/>
                <a:gd name="T56" fmla="+- 0 7339 6083"/>
                <a:gd name="T57" fmla="*/ T56 w 1265"/>
                <a:gd name="T58" fmla="+- 0 1831 279"/>
                <a:gd name="T59" fmla="*/ 1831 h 1622"/>
                <a:gd name="T60" fmla="+- 0 7348 6083"/>
                <a:gd name="T61" fmla="*/ T60 w 1265"/>
                <a:gd name="T62" fmla="+- 0 1787 279"/>
                <a:gd name="T63" fmla="*/ 1787 h 1622"/>
                <a:gd name="T64" fmla="+- 0 7348 6083"/>
                <a:gd name="T65" fmla="*/ T64 w 1265"/>
                <a:gd name="T66" fmla="+- 0 392 279"/>
                <a:gd name="T67" fmla="*/ 392 h 1622"/>
                <a:gd name="T68" fmla="+- 0 7339 6083"/>
                <a:gd name="T69" fmla="*/ T68 w 1265"/>
                <a:gd name="T70" fmla="+- 0 348 279"/>
                <a:gd name="T71" fmla="*/ 348 h 1622"/>
                <a:gd name="T72" fmla="+- 0 7315 6083"/>
                <a:gd name="T73" fmla="*/ T72 w 1265"/>
                <a:gd name="T74" fmla="+- 0 312 279"/>
                <a:gd name="T75" fmla="*/ 312 h 1622"/>
                <a:gd name="T76" fmla="+- 0 7278 6083"/>
                <a:gd name="T77" fmla="*/ T76 w 1265"/>
                <a:gd name="T78" fmla="+- 0 288 279"/>
                <a:gd name="T79" fmla="*/ 288 h 1622"/>
                <a:gd name="T80" fmla="+- 0 7234 6083"/>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7" name="Freeform 36"/>
            <p:cNvSpPr>
              <a:spLocks/>
            </p:cNvSpPr>
            <p:nvPr/>
          </p:nvSpPr>
          <p:spPr bwMode="auto">
            <a:xfrm>
              <a:off x="5910" y="814"/>
              <a:ext cx="218" cy="405"/>
            </a:xfrm>
            <a:custGeom>
              <a:avLst/>
              <a:gdLst>
                <a:gd name="T0" fmla="+- 0 5910 5910"/>
                <a:gd name="T1" fmla="*/ T0 w 218"/>
                <a:gd name="T2" fmla="+- 0 815 815"/>
                <a:gd name="T3" fmla="*/ 815 h 405"/>
                <a:gd name="T4" fmla="+- 0 5910 5910"/>
                <a:gd name="T5" fmla="*/ T4 w 218"/>
                <a:gd name="T6" fmla="+- 0 1219 815"/>
                <a:gd name="T7" fmla="*/ 1219 h 405"/>
                <a:gd name="T8" fmla="+- 0 6128 5910"/>
                <a:gd name="T9" fmla="*/ T8 w 218"/>
                <a:gd name="T10" fmla="+- 0 1017 815"/>
                <a:gd name="T11" fmla="*/ 1017 h 405"/>
                <a:gd name="T12" fmla="+- 0 5910 5910"/>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8" name="Freeform 37"/>
            <p:cNvSpPr>
              <a:spLocks/>
            </p:cNvSpPr>
            <p:nvPr/>
          </p:nvSpPr>
          <p:spPr bwMode="auto">
            <a:xfrm>
              <a:off x="7582" y="274"/>
              <a:ext cx="1265" cy="1627"/>
            </a:xfrm>
            <a:custGeom>
              <a:avLst/>
              <a:gdLst>
                <a:gd name="T0" fmla="+- 0 8733 7582"/>
                <a:gd name="T1" fmla="*/ T0 w 1265"/>
                <a:gd name="T2" fmla="+- 0 274 274"/>
                <a:gd name="T3" fmla="*/ 274 h 1627"/>
                <a:gd name="T4" fmla="+- 0 7695 7582"/>
                <a:gd name="T5" fmla="*/ T4 w 1265"/>
                <a:gd name="T6" fmla="+- 0 274 274"/>
                <a:gd name="T7" fmla="*/ 274 h 1627"/>
                <a:gd name="T8" fmla="+- 0 7651 7582"/>
                <a:gd name="T9" fmla="*/ T8 w 1265"/>
                <a:gd name="T10" fmla="+- 0 283 274"/>
                <a:gd name="T11" fmla="*/ 283 h 1627"/>
                <a:gd name="T12" fmla="+- 0 7615 7582"/>
                <a:gd name="T13" fmla="*/ T12 w 1265"/>
                <a:gd name="T14" fmla="+- 0 307 274"/>
                <a:gd name="T15" fmla="*/ 307 h 1627"/>
                <a:gd name="T16" fmla="+- 0 7591 7582"/>
                <a:gd name="T17" fmla="*/ T16 w 1265"/>
                <a:gd name="T18" fmla="+- 0 343 274"/>
                <a:gd name="T19" fmla="*/ 343 h 1627"/>
                <a:gd name="T20" fmla="+- 0 7582 7582"/>
                <a:gd name="T21" fmla="*/ T20 w 1265"/>
                <a:gd name="T22" fmla="+- 0 387 274"/>
                <a:gd name="T23" fmla="*/ 387 h 1627"/>
                <a:gd name="T24" fmla="+- 0 7582 7582"/>
                <a:gd name="T25" fmla="*/ T24 w 1265"/>
                <a:gd name="T26" fmla="+- 0 1787 274"/>
                <a:gd name="T27" fmla="*/ 1787 h 1627"/>
                <a:gd name="T28" fmla="+- 0 7591 7582"/>
                <a:gd name="T29" fmla="*/ T28 w 1265"/>
                <a:gd name="T30" fmla="+- 0 1831 274"/>
                <a:gd name="T31" fmla="*/ 1831 h 1627"/>
                <a:gd name="T32" fmla="+- 0 7615 7582"/>
                <a:gd name="T33" fmla="*/ T32 w 1265"/>
                <a:gd name="T34" fmla="+- 0 1867 274"/>
                <a:gd name="T35" fmla="*/ 1867 h 1627"/>
                <a:gd name="T36" fmla="+- 0 7651 7582"/>
                <a:gd name="T37" fmla="*/ T36 w 1265"/>
                <a:gd name="T38" fmla="+- 0 1891 274"/>
                <a:gd name="T39" fmla="*/ 1891 h 1627"/>
                <a:gd name="T40" fmla="+- 0 7695 7582"/>
                <a:gd name="T41" fmla="*/ T40 w 1265"/>
                <a:gd name="T42" fmla="+- 0 1900 274"/>
                <a:gd name="T43" fmla="*/ 1900 h 1627"/>
                <a:gd name="T44" fmla="+- 0 8733 7582"/>
                <a:gd name="T45" fmla="*/ T44 w 1265"/>
                <a:gd name="T46" fmla="+- 0 1900 274"/>
                <a:gd name="T47" fmla="*/ 1900 h 1627"/>
                <a:gd name="T48" fmla="+- 0 8777 7582"/>
                <a:gd name="T49" fmla="*/ T48 w 1265"/>
                <a:gd name="T50" fmla="+- 0 1891 274"/>
                <a:gd name="T51" fmla="*/ 1891 h 1627"/>
                <a:gd name="T52" fmla="+- 0 8813 7582"/>
                <a:gd name="T53" fmla="*/ T52 w 1265"/>
                <a:gd name="T54" fmla="+- 0 1867 274"/>
                <a:gd name="T55" fmla="*/ 1867 h 1627"/>
                <a:gd name="T56" fmla="+- 0 8837 7582"/>
                <a:gd name="T57" fmla="*/ T56 w 1265"/>
                <a:gd name="T58" fmla="+- 0 1831 274"/>
                <a:gd name="T59" fmla="*/ 1831 h 1627"/>
                <a:gd name="T60" fmla="+- 0 8846 7582"/>
                <a:gd name="T61" fmla="*/ T60 w 1265"/>
                <a:gd name="T62" fmla="+- 0 1787 274"/>
                <a:gd name="T63" fmla="*/ 1787 h 1627"/>
                <a:gd name="T64" fmla="+- 0 8846 7582"/>
                <a:gd name="T65" fmla="*/ T64 w 1265"/>
                <a:gd name="T66" fmla="+- 0 387 274"/>
                <a:gd name="T67" fmla="*/ 387 h 1627"/>
                <a:gd name="T68" fmla="+- 0 8837 7582"/>
                <a:gd name="T69" fmla="*/ T68 w 1265"/>
                <a:gd name="T70" fmla="+- 0 343 274"/>
                <a:gd name="T71" fmla="*/ 343 h 1627"/>
                <a:gd name="T72" fmla="+- 0 8813 7582"/>
                <a:gd name="T73" fmla="*/ T72 w 1265"/>
                <a:gd name="T74" fmla="+- 0 307 274"/>
                <a:gd name="T75" fmla="*/ 307 h 1627"/>
                <a:gd name="T76" fmla="+- 0 8777 7582"/>
                <a:gd name="T77" fmla="*/ T76 w 1265"/>
                <a:gd name="T78" fmla="+- 0 283 274"/>
                <a:gd name="T79" fmla="*/ 283 h 1627"/>
                <a:gd name="T80" fmla="+- 0 8733 7582"/>
                <a:gd name="T81" fmla="*/ T80 w 1265"/>
                <a:gd name="T82" fmla="+- 0 274 274"/>
                <a:gd name="T83" fmla="*/ 274 h 16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7">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9" name="Line 18"/>
            <p:cNvCxnSpPr>
              <a:cxnSpLocks noChangeShapeType="1"/>
            </p:cNvCxnSpPr>
            <p:nvPr/>
          </p:nvCxnSpPr>
          <p:spPr bwMode="auto">
            <a:xfrm>
              <a:off x="7353" y="1017"/>
              <a:ext cx="196" cy="0"/>
            </a:xfrm>
            <a:prstGeom prst="line">
              <a:avLst/>
            </a:prstGeom>
            <a:noFill/>
            <a:ln w="63500">
              <a:solidFill>
                <a:srgbClr val="D52A2F"/>
              </a:solidFill>
              <a:round/>
              <a:headEnd/>
              <a:tailEnd/>
            </a:ln>
            <a:extLst>
              <a:ext uri="{909E8E84-426E-40DD-AFC4-6F175D3DCCD1}">
                <a14:hiddenFill xmlns:a14="http://schemas.microsoft.com/office/drawing/2010/main">
                  <a:noFill/>
                </a14:hiddenFill>
              </a:ext>
            </a:extLst>
          </p:spPr>
        </p:cxnSp>
        <p:sp>
          <p:nvSpPr>
            <p:cNvPr id="40" name="Freeform 39"/>
            <p:cNvSpPr>
              <a:spLocks/>
            </p:cNvSpPr>
            <p:nvPr/>
          </p:nvSpPr>
          <p:spPr bwMode="auto">
            <a:xfrm>
              <a:off x="7464" y="814"/>
              <a:ext cx="218" cy="405"/>
            </a:xfrm>
            <a:custGeom>
              <a:avLst/>
              <a:gdLst>
                <a:gd name="T0" fmla="+- 0 7465 7465"/>
                <a:gd name="T1" fmla="*/ T0 w 218"/>
                <a:gd name="T2" fmla="+- 0 815 815"/>
                <a:gd name="T3" fmla="*/ 815 h 405"/>
                <a:gd name="T4" fmla="+- 0 7465 7465"/>
                <a:gd name="T5" fmla="*/ T4 w 218"/>
                <a:gd name="T6" fmla="+- 0 1219 815"/>
                <a:gd name="T7" fmla="*/ 1219 h 405"/>
                <a:gd name="T8" fmla="+- 0 7682 7465"/>
                <a:gd name="T9" fmla="*/ T8 w 218"/>
                <a:gd name="T10" fmla="+- 0 1017 815"/>
                <a:gd name="T11" fmla="*/ 1017 h 405"/>
                <a:gd name="T12" fmla="+- 0 7465 7465"/>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2" name="Line 21"/>
            <p:cNvCxnSpPr>
              <a:cxnSpLocks noChangeShapeType="1"/>
            </p:cNvCxnSpPr>
            <p:nvPr/>
          </p:nvCxnSpPr>
          <p:spPr bwMode="auto">
            <a:xfrm>
              <a:off x="8843" y="1017"/>
              <a:ext cx="195" cy="0"/>
            </a:xfrm>
            <a:prstGeom prst="line">
              <a:avLst/>
            </a:prstGeom>
            <a:noFill/>
            <a:ln w="63500">
              <a:solidFill>
                <a:srgbClr val="368DDD"/>
              </a:solidFill>
              <a:round/>
              <a:headEnd/>
              <a:tailEnd/>
            </a:ln>
            <a:extLst>
              <a:ext uri="{909E8E84-426E-40DD-AFC4-6F175D3DCCD1}">
                <a14:hiddenFill xmlns:a14="http://schemas.microsoft.com/office/drawing/2010/main">
                  <a:noFill/>
                </a14:hiddenFill>
              </a:ext>
            </a:extLst>
          </p:spPr>
        </p:cxnSp>
        <p:sp>
          <p:nvSpPr>
            <p:cNvPr id="44" name="Text Box 23"/>
            <p:cNvSpPr txBox="1">
              <a:spLocks noChangeArrowheads="1"/>
            </p:cNvSpPr>
            <p:nvPr/>
          </p:nvSpPr>
          <p:spPr bwMode="auto">
            <a:xfrm>
              <a:off x="1515" y="493"/>
              <a:ext cx="1045" cy="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98000"/>
                </a:lnSpc>
                <a:spcAft>
                  <a:spcPts val="0"/>
                </a:spcAft>
              </a:pPr>
              <a:endParaRPr lang="en-US" sz="1100" b="1" dirty="0" smtClean="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endParaRPr lang="en-US" sz="1100" b="1" dirty="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endParaRPr lang="en-US" sz="1100" b="1" dirty="0" smtClean="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r>
                <a:rPr lang="en-US" sz="1600" b="1" dirty="0" smtClean="0">
                  <a:solidFill>
                    <a:srgbClr val="66FF33"/>
                  </a:solidFill>
                  <a:latin typeface="Tahoma" panose="020B0604030504040204" pitchFamily="34" charset="0"/>
                  <a:ea typeface="Tahoma" panose="020B0604030504040204" pitchFamily="34" charset="0"/>
                </a:rPr>
                <a:t>Evaluation </a:t>
              </a:r>
              <a:r>
                <a:rPr lang="en-US" sz="1600" b="1" dirty="0">
                  <a:solidFill>
                    <a:srgbClr val="66FF33"/>
                  </a:solidFill>
                  <a:latin typeface="Tahoma" panose="020B0604030504040204" pitchFamily="34" charset="0"/>
                  <a:ea typeface="Tahoma" panose="020B0604030504040204" pitchFamily="34" charset="0"/>
                </a:rPr>
                <a:t>overview</a:t>
              </a:r>
              <a:endParaRPr lang="fr-FR" sz="1600" b="1" dirty="0">
                <a:solidFill>
                  <a:srgbClr val="66FF33"/>
                </a:solidFill>
                <a:latin typeface="Tahoma" panose="020B0604030504040204" pitchFamily="34" charset="0"/>
                <a:ea typeface="Tahoma" panose="020B0604030504040204" pitchFamily="34" charset="0"/>
              </a:endParaRPr>
            </a:p>
          </p:txBody>
        </p:sp>
        <p:sp>
          <p:nvSpPr>
            <p:cNvPr id="45" name="Text Box 24"/>
            <p:cNvSpPr txBox="1">
              <a:spLocks noChangeArrowheads="1"/>
            </p:cNvSpPr>
            <p:nvPr/>
          </p:nvSpPr>
          <p:spPr bwMode="auto">
            <a:xfrm>
              <a:off x="3075" y="459"/>
              <a:ext cx="1065"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46050" algn="ctr">
                <a:lnSpc>
                  <a:spcPct val="98000"/>
                </a:lnSpc>
              </a:pPr>
              <a:endParaRPr lang="fr-FR" sz="1100" b="1" dirty="0">
                <a:solidFill>
                  <a:srgbClr val="FFFFFF"/>
                </a:solidFill>
                <a:latin typeface="Tahoma" panose="020B0604030504040204" pitchFamily="34" charset="0"/>
                <a:ea typeface="Tahoma" panose="020B0604030504040204" pitchFamily="34" charset="0"/>
              </a:endParaRPr>
            </a:p>
          </p:txBody>
        </p:sp>
        <p:sp>
          <p:nvSpPr>
            <p:cNvPr id="46" name="Text Box 25"/>
            <p:cNvSpPr txBox="1">
              <a:spLocks noChangeArrowheads="1"/>
            </p:cNvSpPr>
            <p:nvPr/>
          </p:nvSpPr>
          <p:spPr bwMode="auto">
            <a:xfrm>
              <a:off x="4606" y="463"/>
              <a:ext cx="1045" cy="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2700" algn="ctr">
                <a:lnSpc>
                  <a:spcPct val="98000"/>
                </a:lnSpc>
                <a:spcAft>
                  <a:spcPts val="0"/>
                </a:spcAft>
              </a:pPr>
              <a:endParaRPr lang="fr-FR" sz="1200" b="1" dirty="0">
                <a:effectLst/>
                <a:latin typeface="Tahoma" panose="020B0604030504040204" pitchFamily="34" charset="0"/>
                <a:ea typeface="Tahoma" panose="020B0604030504040204" pitchFamily="34" charset="0"/>
              </a:endParaRPr>
            </a:p>
          </p:txBody>
        </p:sp>
        <p:sp>
          <p:nvSpPr>
            <p:cNvPr id="47" name="Text Box 26"/>
            <p:cNvSpPr txBox="1">
              <a:spLocks noChangeArrowheads="1"/>
            </p:cNvSpPr>
            <p:nvPr/>
          </p:nvSpPr>
          <p:spPr bwMode="auto">
            <a:xfrm>
              <a:off x="6257" y="678"/>
              <a:ext cx="983" cy="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0160" indent="55880" algn="ctr">
                <a:lnSpc>
                  <a:spcPct val="98000"/>
                </a:lnSpc>
                <a:spcAft>
                  <a:spcPts val="0"/>
                </a:spcAft>
              </a:pPr>
              <a:endParaRPr lang="fr-FR" sz="1200" b="1" dirty="0">
                <a:effectLst/>
                <a:latin typeface="Tahoma" panose="020B0604030504040204" pitchFamily="34" charset="0"/>
                <a:ea typeface="Tahoma" panose="020B0604030504040204" pitchFamily="34" charset="0"/>
              </a:endParaRPr>
            </a:p>
          </p:txBody>
        </p:sp>
        <p:sp>
          <p:nvSpPr>
            <p:cNvPr id="48" name="Text Box 27"/>
            <p:cNvSpPr txBox="1">
              <a:spLocks noChangeArrowheads="1"/>
            </p:cNvSpPr>
            <p:nvPr/>
          </p:nvSpPr>
          <p:spPr bwMode="auto">
            <a:xfrm>
              <a:off x="7870" y="683"/>
              <a:ext cx="684"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0650" indent="-121285">
                <a:lnSpc>
                  <a:spcPct val="98000"/>
                </a:lnSpc>
                <a:spcAft>
                  <a:spcPts val="0"/>
                </a:spcAft>
              </a:pPr>
              <a:endParaRPr lang="fr-FR" sz="1400" b="1" dirty="0">
                <a:effectLst/>
                <a:latin typeface="Tahoma" panose="020B0604030504040204" pitchFamily="34" charset="0"/>
                <a:ea typeface="Tahoma" panose="020B0604030504040204" pitchFamily="34" charset="0"/>
              </a:endParaRPr>
            </a:p>
          </p:txBody>
        </p:sp>
        <p:sp>
          <p:nvSpPr>
            <p:cNvPr id="49" name="Text Box 28"/>
            <p:cNvSpPr txBox="1">
              <a:spLocks noChangeArrowheads="1"/>
            </p:cNvSpPr>
            <p:nvPr/>
          </p:nvSpPr>
          <p:spPr bwMode="auto">
            <a:xfrm>
              <a:off x="9184" y="567"/>
              <a:ext cx="1181"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71755" indent="-72390">
                <a:lnSpc>
                  <a:spcPct val="98000"/>
                </a:lnSpc>
                <a:spcAft>
                  <a:spcPts val="0"/>
                </a:spcAft>
              </a:pPr>
              <a:endParaRPr lang="en-US" sz="1200" b="1" dirty="0" smtClean="0">
                <a:solidFill>
                  <a:srgbClr val="FFFFFF"/>
                </a:solidFill>
                <a:effectLst/>
                <a:latin typeface="Tahoma" panose="020B0604030504040204" pitchFamily="34" charset="0"/>
                <a:ea typeface="Tahoma" panose="020B0604030504040204" pitchFamily="34" charset="0"/>
              </a:endParaRPr>
            </a:p>
            <a:p>
              <a:pPr marL="71755" indent="-72390">
                <a:lnSpc>
                  <a:spcPct val="98000"/>
                </a:lnSpc>
                <a:spcAft>
                  <a:spcPts val="0"/>
                </a:spcAft>
              </a:pPr>
              <a:endParaRPr lang="en-US" sz="1200" b="1" dirty="0">
                <a:solidFill>
                  <a:srgbClr val="FFFFFF"/>
                </a:solidFill>
                <a:latin typeface="Tahoma" panose="020B0604030504040204" pitchFamily="34" charset="0"/>
                <a:ea typeface="Tahoma" panose="020B0604030504040204" pitchFamily="34" charset="0"/>
              </a:endParaRPr>
            </a:p>
          </p:txBody>
        </p:sp>
      </p:grpSp>
      <p:sp>
        <p:nvSpPr>
          <p:cNvPr id="6" name="Rectangle 5"/>
          <p:cNvSpPr/>
          <p:nvPr/>
        </p:nvSpPr>
        <p:spPr>
          <a:xfrm>
            <a:off x="2329559" y="3244334"/>
            <a:ext cx="1238395" cy="1057469"/>
          </a:xfrm>
          <a:prstGeom prst="rect">
            <a:avLst/>
          </a:prstGeom>
        </p:spPr>
        <p:txBody>
          <a:bodyPr wrap="square">
            <a:spAutoFit/>
          </a:bodyPr>
          <a:lstStyle/>
          <a:p>
            <a:pPr marR="11430" indent="-635" algn="ctr">
              <a:lnSpc>
                <a:spcPct val="98000"/>
              </a:lnSpc>
            </a:pPr>
            <a:r>
              <a:rPr lang="en-US" sz="1600" b="1" dirty="0">
                <a:solidFill>
                  <a:srgbClr val="FFFFFF"/>
                </a:solidFill>
                <a:latin typeface="Tahoma" panose="020B0604030504040204" pitchFamily="34" charset="0"/>
                <a:ea typeface="Tahoma" panose="020B0604030504040204" pitchFamily="34" charset="0"/>
              </a:rPr>
              <a:t>Planning for evaluation</a:t>
            </a:r>
            <a:endParaRPr lang="fr-FR" sz="1600" b="1" dirty="0">
              <a:solidFill>
                <a:srgbClr val="FFFFFF"/>
              </a:solidFill>
              <a:latin typeface="Tahoma" panose="020B0604030504040204" pitchFamily="34" charset="0"/>
              <a:ea typeface="Tahoma" panose="020B0604030504040204" pitchFamily="34" charset="0"/>
            </a:endParaRPr>
          </a:p>
        </p:txBody>
      </p:sp>
      <p:sp>
        <p:nvSpPr>
          <p:cNvPr id="8" name="TextBox 7"/>
          <p:cNvSpPr txBox="1"/>
          <p:nvPr/>
        </p:nvSpPr>
        <p:spPr>
          <a:xfrm>
            <a:off x="3939752" y="3219749"/>
            <a:ext cx="1254436" cy="1200329"/>
          </a:xfrm>
          <a:prstGeom prst="rect">
            <a:avLst/>
          </a:prstGeom>
          <a:noFill/>
        </p:spPr>
        <p:txBody>
          <a:bodyPr wrap="square" rtlCol="0">
            <a:spAutoFit/>
          </a:bodyPr>
          <a:lstStyle/>
          <a:p>
            <a:pPr algn="ctr"/>
            <a:r>
              <a:rPr lang="en-US" b="1" dirty="0">
                <a:solidFill>
                  <a:srgbClr val="FFFFFF"/>
                </a:solidFill>
                <a:latin typeface="Tahoma" panose="020B0604030504040204" pitchFamily="34" charset="0"/>
                <a:ea typeface="Tahoma" panose="020B0604030504040204" pitchFamily="34" charset="0"/>
              </a:rPr>
              <a:t>Undertaking evaluation</a:t>
            </a:r>
            <a:endParaRPr lang="fr-FR" b="1" dirty="0">
              <a:solidFill>
                <a:srgbClr val="FFFFFF"/>
              </a:solidFill>
              <a:latin typeface="Tahoma" panose="020B0604030504040204" pitchFamily="34" charset="0"/>
              <a:ea typeface="Tahoma" panose="020B0604030504040204" pitchFamily="34" charset="0"/>
            </a:endParaRPr>
          </a:p>
        </p:txBody>
      </p:sp>
      <p:sp>
        <p:nvSpPr>
          <p:cNvPr id="13" name="TextBox 12"/>
          <p:cNvSpPr txBox="1"/>
          <p:nvPr/>
        </p:nvSpPr>
        <p:spPr>
          <a:xfrm>
            <a:off x="5728447" y="3090503"/>
            <a:ext cx="899366" cy="1754326"/>
          </a:xfrm>
          <a:prstGeom prst="rect">
            <a:avLst/>
          </a:prstGeom>
          <a:noFill/>
        </p:spPr>
        <p:txBody>
          <a:bodyPr wrap="square" rtlCol="0">
            <a:spAutoFit/>
          </a:bodyPr>
          <a:lstStyle/>
          <a:p>
            <a:pPr algn="ctr"/>
            <a:r>
              <a:rPr lang="en-US" b="1" dirty="0">
                <a:solidFill>
                  <a:srgbClr val="FFFFFF"/>
                </a:solidFill>
                <a:latin typeface="Tahoma" panose="020B0604030504040204" pitchFamily="34" charset="0"/>
                <a:ea typeface="Tahoma" panose="020B0604030504040204" pitchFamily="34" charset="0"/>
              </a:rPr>
              <a:t>Follow-up and using evaluation</a:t>
            </a:r>
            <a:endParaRPr lang="fr-FR" b="1" dirty="0">
              <a:solidFill>
                <a:srgbClr val="FFFFFF"/>
              </a:solidFill>
              <a:latin typeface="Tahoma" panose="020B0604030504040204" pitchFamily="34" charset="0"/>
              <a:ea typeface="Tahoma" panose="020B0604030504040204" pitchFamily="34" charset="0"/>
            </a:endParaRPr>
          </a:p>
        </p:txBody>
      </p:sp>
      <p:sp>
        <p:nvSpPr>
          <p:cNvPr id="15" name="TextBox 14"/>
          <p:cNvSpPr txBox="1"/>
          <p:nvPr/>
        </p:nvSpPr>
        <p:spPr>
          <a:xfrm>
            <a:off x="7209371" y="2663272"/>
            <a:ext cx="1284479" cy="2031325"/>
          </a:xfrm>
          <a:prstGeom prst="rect">
            <a:avLst/>
          </a:prstGeom>
          <a:noFill/>
        </p:spPr>
        <p:txBody>
          <a:bodyPr wrap="square" rtlCol="0">
            <a:spAutoFit/>
          </a:bodyPr>
          <a:lstStyle/>
          <a:p>
            <a:pPr algn="ctr"/>
            <a:endParaRPr lang="en-US" b="1" dirty="0" smtClean="0">
              <a:solidFill>
                <a:srgbClr val="FFFFFF"/>
              </a:solidFill>
              <a:latin typeface="Tahoma" panose="020B0604030504040204" pitchFamily="34" charset="0"/>
              <a:ea typeface="Tahoma" panose="020B0604030504040204" pitchFamily="34" charset="0"/>
            </a:endParaRPr>
          </a:p>
          <a:p>
            <a:pPr algn="ctr"/>
            <a:r>
              <a:rPr lang="en-US" b="1" dirty="0" smtClean="0">
                <a:solidFill>
                  <a:srgbClr val="FFFFFF"/>
                </a:solidFill>
                <a:latin typeface="Tahoma" panose="020B0604030504040204" pitchFamily="34" charset="0"/>
                <a:ea typeface="Tahoma" panose="020B0604030504040204" pitchFamily="34" charset="0"/>
              </a:rPr>
              <a:t>Accountability </a:t>
            </a:r>
            <a:r>
              <a:rPr lang="en-US" b="1" dirty="0">
                <a:solidFill>
                  <a:srgbClr val="FFFFFF"/>
                </a:solidFill>
                <a:latin typeface="Tahoma" panose="020B0604030504040204" pitchFamily="34" charset="0"/>
                <a:ea typeface="Tahoma" panose="020B0604030504040204" pitchFamily="34" charset="0"/>
              </a:rPr>
              <a:t>and learning from evaluation</a:t>
            </a:r>
            <a:endParaRPr lang="fr-FR" b="1" dirty="0">
              <a:solidFill>
                <a:srgbClr val="FFFFFF"/>
              </a:solidFill>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643683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4" name="Rectangle 13"/>
          <p:cNvSpPr/>
          <p:nvPr/>
        </p:nvSpPr>
        <p:spPr>
          <a:xfrm>
            <a:off x="201478" y="1281481"/>
            <a:ext cx="8340542" cy="107721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lvl="2" algn="ctr"/>
            <a:r>
              <a:rPr lang="en-US" sz="2400" b="1" dirty="0">
                <a:solidFill>
                  <a:schemeClr val="accent2"/>
                </a:solidFill>
                <a:latin typeface="Times New Roman" panose="02020603050405020304" pitchFamily="18" charset="0"/>
                <a:cs typeface="Times New Roman" panose="02020603050405020304" pitchFamily="18" charset="0"/>
              </a:rPr>
              <a:t>Prepare </a:t>
            </a:r>
            <a:r>
              <a:rPr lang="en-US" sz="2400" b="1" dirty="0">
                <a:solidFill>
                  <a:schemeClr val="accent2"/>
                </a:solidFill>
                <a:latin typeface="Times New Roman" panose="02020603050405020304" pitchFamily="18" charset="0"/>
                <a:cs typeface="Times New Roman" panose="02020603050405020304" pitchFamily="18" charset="0"/>
              </a:rPr>
              <a:t>evaluation terms of reference </a:t>
            </a:r>
            <a:endParaRPr lang="fr-FR" sz="2400" b="1" dirty="0">
              <a:solidFill>
                <a:schemeClr val="accent2"/>
              </a:solidFill>
              <a:latin typeface="Times New Roman" panose="02020603050405020304" pitchFamily="18" charset="0"/>
              <a:cs typeface="Times New Roman" panose="02020603050405020304" pitchFamily="18" charset="0"/>
            </a:endParaRPr>
          </a:p>
        </p:txBody>
      </p:sp>
      <p:grpSp>
        <p:nvGrpSpPr>
          <p:cNvPr id="51" name="Group 50"/>
          <p:cNvGrpSpPr>
            <a:grpSpLocks/>
          </p:cNvGrpSpPr>
          <p:nvPr/>
        </p:nvGrpSpPr>
        <p:grpSpPr bwMode="auto">
          <a:xfrm>
            <a:off x="1666364" y="1642673"/>
            <a:ext cx="529590" cy="597946"/>
            <a:chOff x="980" y="1491"/>
            <a:chExt cx="834" cy="834"/>
          </a:xfrm>
        </p:grpSpPr>
        <p:sp>
          <p:nvSpPr>
            <p:cNvPr id="52" name="Freeform 51"/>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3"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28" name="Zone de texte 11"/>
          <p:cNvSpPr txBox="1"/>
          <p:nvPr/>
        </p:nvSpPr>
        <p:spPr>
          <a:xfrm>
            <a:off x="1945341" y="384810"/>
            <a:ext cx="6769275" cy="77163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Session5:</a:t>
            </a:r>
            <a:r>
              <a:rPr lang="en-US" altLang="en-US" sz="2400" b="1" dirty="0" smtClean="0">
                <a:solidFill>
                  <a:srgbClr val="FF9518"/>
                </a:solidFill>
                <a:latin typeface="Tajawal Medium" panose="00000600000000000000" pitchFamily="2" charset="-78"/>
                <a:cs typeface="Tajawal Medium" panose="00000600000000000000" pitchFamily="2" charset="-78"/>
                <a:sym typeface="+mn-ea"/>
              </a:rPr>
              <a:t>E</a:t>
            </a:r>
            <a:r>
              <a:rPr lang="en-US" sz="2400" b="1" dirty="0" smtClean="0">
                <a:solidFill>
                  <a:srgbClr val="FF9518"/>
                </a:solidFill>
                <a:latin typeface="Tajawal Medium" panose="00000600000000000000" pitchFamily="2" charset="-78"/>
                <a:cs typeface="Tajawal Medium" panose="00000600000000000000" pitchFamily="2" charset="-78"/>
              </a:rPr>
              <a:t>valuation</a:t>
            </a:r>
          </a:p>
          <a:p>
            <a:pPr algn="ctr"/>
            <a:r>
              <a:rPr lang="fr-FR" sz="2000" b="1" dirty="0" smtClean="0">
                <a:solidFill>
                  <a:srgbClr val="FF9518"/>
                </a:solidFill>
                <a:latin typeface="Tajawal Medium" panose="00000600000000000000" pitchFamily="2" charset="-78"/>
                <a:cs typeface="Tajawal Medium" panose="00000600000000000000" pitchFamily="2" charset="-78"/>
                <a:sym typeface="+mn-ea"/>
              </a:rPr>
              <a:t> </a:t>
            </a:r>
            <a:r>
              <a:rPr lang="fr-FR" b="1" dirty="0" smtClean="0">
                <a:solidFill>
                  <a:srgbClr val="FF9518"/>
                </a:solidFill>
                <a:latin typeface="Tajawal Medium" panose="00000600000000000000" pitchFamily="2" charset="-78"/>
                <a:cs typeface="Tajawal Medium" panose="00000600000000000000" pitchFamily="2" charset="-78"/>
                <a:sym typeface="+mn-ea"/>
              </a:rPr>
              <a:t>(</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grpSp>
        <p:nvGrpSpPr>
          <p:cNvPr id="27" name="Group 26"/>
          <p:cNvGrpSpPr>
            <a:grpSpLocks/>
          </p:cNvGrpSpPr>
          <p:nvPr/>
        </p:nvGrpSpPr>
        <p:grpSpPr bwMode="auto">
          <a:xfrm>
            <a:off x="993390" y="2944177"/>
            <a:ext cx="7110704" cy="1342934"/>
            <a:chOff x="1786" y="216"/>
            <a:chExt cx="8323" cy="1525"/>
          </a:xfrm>
        </p:grpSpPr>
        <p:sp>
          <p:nvSpPr>
            <p:cNvPr id="29" name="Freeform 28"/>
            <p:cNvSpPr>
              <a:spLocks/>
            </p:cNvSpPr>
            <p:nvPr/>
          </p:nvSpPr>
          <p:spPr bwMode="auto">
            <a:xfrm>
              <a:off x="3015" y="226"/>
              <a:ext cx="7094" cy="1135"/>
            </a:xfrm>
            <a:custGeom>
              <a:avLst/>
              <a:gdLst>
                <a:gd name="T0" fmla="+- 0 3015 3015"/>
                <a:gd name="T1" fmla="*/ T0 w 7094"/>
                <a:gd name="T2" fmla="+- 0 227 227"/>
                <a:gd name="T3" fmla="*/ 227 h 1135"/>
                <a:gd name="T4" fmla="+- 0 3015 3015"/>
                <a:gd name="T5" fmla="*/ T4 w 7094"/>
                <a:gd name="T6" fmla="+- 0 1362 227"/>
                <a:gd name="T7" fmla="*/ 1362 h 1135"/>
                <a:gd name="T8" fmla="+- 0 9869 3015"/>
                <a:gd name="T9" fmla="*/ T8 w 7094"/>
                <a:gd name="T10" fmla="+- 0 1362 227"/>
                <a:gd name="T11" fmla="*/ 1362 h 1135"/>
                <a:gd name="T12" fmla="+- 0 9945 3015"/>
                <a:gd name="T13" fmla="*/ T12 w 7094"/>
                <a:gd name="T14" fmla="+- 0 1350 227"/>
                <a:gd name="T15" fmla="*/ 1350 h 1135"/>
                <a:gd name="T16" fmla="+- 0 10011 3015"/>
                <a:gd name="T17" fmla="*/ T16 w 7094"/>
                <a:gd name="T18" fmla="+- 0 1316 227"/>
                <a:gd name="T19" fmla="*/ 1316 h 1135"/>
                <a:gd name="T20" fmla="+- 0 10063 3015"/>
                <a:gd name="T21" fmla="*/ T20 w 7094"/>
                <a:gd name="T22" fmla="+- 0 1264 227"/>
                <a:gd name="T23" fmla="*/ 1264 h 1135"/>
                <a:gd name="T24" fmla="+- 0 10097 3015"/>
                <a:gd name="T25" fmla="*/ T24 w 7094"/>
                <a:gd name="T26" fmla="+- 0 1198 227"/>
                <a:gd name="T27" fmla="*/ 1198 h 1135"/>
                <a:gd name="T28" fmla="+- 0 10109 3015"/>
                <a:gd name="T29" fmla="*/ T28 w 7094"/>
                <a:gd name="T30" fmla="+- 0 1122 227"/>
                <a:gd name="T31" fmla="*/ 1122 h 1135"/>
                <a:gd name="T32" fmla="+- 0 10109 3015"/>
                <a:gd name="T33" fmla="*/ T32 w 7094"/>
                <a:gd name="T34" fmla="+- 0 467 227"/>
                <a:gd name="T35" fmla="*/ 467 h 1135"/>
                <a:gd name="T36" fmla="+- 0 10097 3015"/>
                <a:gd name="T37" fmla="*/ T36 w 7094"/>
                <a:gd name="T38" fmla="+- 0 391 227"/>
                <a:gd name="T39" fmla="*/ 391 h 1135"/>
                <a:gd name="T40" fmla="+- 0 10063 3015"/>
                <a:gd name="T41" fmla="*/ T40 w 7094"/>
                <a:gd name="T42" fmla="+- 0 325 227"/>
                <a:gd name="T43" fmla="*/ 325 h 1135"/>
                <a:gd name="T44" fmla="+- 0 10011 3015"/>
                <a:gd name="T45" fmla="*/ T44 w 7094"/>
                <a:gd name="T46" fmla="+- 0 273 227"/>
                <a:gd name="T47" fmla="*/ 273 h 1135"/>
                <a:gd name="T48" fmla="+- 0 9945 3015"/>
                <a:gd name="T49" fmla="*/ T48 w 7094"/>
                <a:gd name="T50" fmla="+- 0 239 227"/>
                <a:gd name="T51" fmla="*/ 239 h 1135"/>
                <a:gd name="T52" fmla="+- 0 9869 3015"/>
                <a:gd name="T53" fmla="*/ T52 w 7094"/>
                <a:gd name="T54" fmla="+- 0 227 227"/>
                <a:gd name="T55" fmla="*/ 227 h 1135"/>
                <a:gd name="T56" fmla="+- 0 3015 3015"/>
                <a:gd name="T57" fmla="*/ T56 w 7094"/>
                <a:gd name="T58" fmla="+- 0 227 227"/>
                <a:gd name="T59" fmla="*/ 227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w="1270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30" name="Freeform 29"/>
            <p:cNvSpPr>
              <a:spLocks/>
            </p:cNvSpPr>
            <p:nvPr/>
          </p:nvSpPr>
          <p:spPr bwMode="auto">
            <a:xfrm>
              <a:off x="1786" y="216"/>
              <a:ext cx="1239" cy="1525"/>
            </a:xfrm>
            <a:custGeom>
              <a:avLst/>
              <a:gdLst>
                <a:gd name="T0" fmla="+- 0 3025 1787"/>
                <a:gd name="T1" fmla="*/ T0 w 1239"/>
                <a:gd name="T2" fmla="+- 0 217 217"/>
                <a:gd name="T3" fmla="*/ 217 h 1525"/>
                <a:gd name="T4" fmla="+- 0 2420 1787"/>
                <a:gd name="T5" fmla="*/ T4 w 1239"/>
                <a:gd name="T6" fmla="+- 0 615 217"/>
                <a:gd name="T7" fmla="*/ 615 h 1525"/>
                <a:gd name="T8" fmla="+- 0 1787 1787"/>
                <a:gd name="T9" fmla="*/ T8 w 1239"/>
                <a:gd name="T10" fmla="+- 0 217 217"/>
                <a:gd name="T11" fmla="*/ 217 h 1525"/>
                <a:gd name="T12" fmla="+- 0 1787 1787"/>
                <a:gd name="T13" fmla="*/ T12 w 1239"/>
                <a:gd name="T14" fmla="+- 0 1376 217"/>
                <a:gd name="T15" fmla="*/ 1376 h 1525"/>
                <a:gd name="T16" fmla="+- 0 2434 1787"/>
                <a:gd name="T17" fmla="*/ T16 w 1239"/>
                <a:gd name="T18" fmla="+- 0 1741 217"/>
                <a:gd name="T19" fmla="*/ 1741 h 1525"/>
                <a:gd name="T20" fmla="+- 0 3025 1787"/>
                <a:gd name="T21" fmla="*/ T20 w 1239"/>
                <a:gd name="T22" fmla="+- 0 1376 217"/>
                <a:gd name="T23" fmla="*/ 1376 h 1525"/>
                <a:gd name="T24" fmla="+- 0 3025 1787"/>
                <a:gd name="T25" fmla="*/ T24 w 1239"/>
                <a:gd name="T26" fmla="+- 0 217 217"/>
                <a:gd name="T27" fmla="*/ 217 h 1525"/>
              </a:gdLst>
              <a:ahLst/>
              <a:cxnLst>
                <a:cxn ang="0">
                  <a:pos x="T1" y="T3"/>
                </a:cxn>
                <a:cxn ang="0">
                  <a:pos x="T5" y="T7"/>
                </a:cxn>
                <a:cxn ang="0">
                  <a:pos x="T9" y="T11"/>
                </a:cxn>
                <a:cxn ang="0">
                  <a:pos x="T13" y="T15"/>
                </a:cxn>
                <a:cxn ang="0">
                  <a:pos x="T17" y="T19"/>
                </a:cxn>
                <a:cxn ang="0">
                  <a:pos x="T21" y="T23"/>
                </a:cxn>
                <a:cxn ang="0">
                  <a:pos x="T25" y="T27"/>
                </a:cxn>
              </a:cxnLst>
              <a:rect l="0" t="0" r="r" b="b"/>
              <a:pathLst>
                <a:path w="1239" h="1525">
                  <a:moveTo>
                    <a:pt x="1238" y="0"/>
                  </a:moveTo>
                  <a:lnTo>
                    <a:pt x="633" y="398"/>
                  </a:lnTo>
                  <a:lnTo>
                    <a:pt x="0" y="0"/>
                  </a:lnTo>
                  <a:lnTo>
                    <a:pt x="0" y="1159"/>
                  </a:lnTo>
                  <a:lnTo>
                    <a:pt x="647" y="1524"/>
                  </a:lnTo>
                  <a:lnTo>
                    <a:pt x="1238" y="1159"/>
                  </a:lnTo>
                  <a:lnTo>
                    <a:pt x="1238"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1" name="Text Box 513"/>
            <p:cNvSpPr txBox="1">
              <a:spLocks noChangeArrowheads="1"/>
            </p:cNvSpPr>
            <p:nvPr/>
          </p:nvSpPr>
          <p:spPr bwMode="auto">
            <a:xfrm>
              <a:off x="1881" y="708"/>
              <a:ext cx="1051"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48260" indent="-48895" algn="ctr">
                <a:lnSpc>
                  <a:spcPct val="102000"/>
                </a:lnSpc>
                <a:spcBef>
                  <a:spcPts val="10"/>
                </a:spcBef>
                <a:spcAft>
                  <a:spcPts val="0"/>
                </a:spcAft>
              </a:pP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Planning</a:t>
              </a:r>
              <a:r>
                <a:rPr lang="en-US" sz="1400" b="1" spc="15"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for</a:t>
              </a:r>
              <a:r>
                <a:rPr lang="en-US" sz="1400" b="1" spc="-265"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2" name="Text Box 514"/>
            <p:cNvSpPr txBox="1">
              <a:spLocks noChangeArrowheads="1"/>
            </p:cNvSpPr>
            <p:nvPr/>
          </p:nvSpPr>
          <p:spPr bwMode="auto">
            <a:xfrm>
              <a:off x="3365" y="452"/>
              <a:ext cx="6492" cy="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90500" indent="-190500" algn="ctr">
                <a:spcBef>
                  <a:spcPts val="10"/>
                </a:spcBef>
                <a:spcAft>
                  <a:spcPts val="0"/>
                </a:spcAft>
                <a:tabLst>
                  <a:tab pos="189865" algn="l"/>
                  <a:tab pos="190500" algn="l"/>
                </a:tabLst>
              </a:pP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Define</a:t>
              </a:r>
              <a:r>
                <a:rPr lang="en-US" sz="1600" b="1" spc="75" dirty="0" smtClean="0">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the</a:t>
              </a:r>
              <a:r>
                <a:rPr lang="en-US" sz="1600" b="1" spc="75" dirty="0" smtClean="0">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purpose</a:t>
              </a:r>
              <a:r>
                <a:rPr lang="en-US" sz="1600" b="1" spc="75" dirty="0" smtClean="0">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and</a:t>
              </a:r>
              <a:r>
                <a:rPr lang="en-US" sz="1600" b="1" spc="75" dirty="0" smtClean="0">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evaluability</a:t>
              </a:r>
              <a:r>
                <a:rPr lang="en-US" sz="1600" b="1" spc="75" dirty="0" smtClean="0">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of</a:t>
              </a:r>
              <a:r>
                <a:rPr lang="en-US" sz="1600" b="1" spc="75" dirty="0" smtClean="0">
                  <a:effectLst/>
                  <a:latin typeface="Trebuchet MS" panose="020B0603020202020204" pitchFamily="34" charset="0"/>
                  <a:ea typeface="Trebuchet MS" panose="020B0603020202020204" pitchFamily="34" charset="0"/>
                  <a:cs typeface="Trebuchet MS" panose="020B0603020202020204" pitchFamily="34" charset="0"/>
                </a:rPr>
                <a:t> </a:t>
              </a:r>
              <a:r>
                <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20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90500" indent="-190500" algn="ctr">
                <a:spcAft>
                  <a:spcPts val="0"/>
                </a:spcAft>
                <a:tabLst>
                  <a:tab pos="189865" algn="l"/>
                  <a:tab pos="190500" algn="l"/>
                </a:tabLst>
              </a:pP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Prepare</a:t>
              </a:r>
              <a:r>
                <a:rPr lang="en-US" sz="1600" b="1" spc="85"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 </a:t>
              </a: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evaluation</a:t>
              </a:r>
              <a:r>
                <a:rPr lang="en-US" sz="1600" b="1" spc="85"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 </a:t>
              </a: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terms</a:t>
              </a:r>
              <a:r>
                <a:rPr lang="en-US" sz="1600" b="1" spc="85"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 </a:t>
              </a: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of</a:t>
              </a:r>
              <a:r>
                <a:rPr lang="en-US" sz="1600" b="1" spc="90"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 </a:t>
              </a: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reference</a:t>
              </a:r>
              <a:r>
                <a:rPr lang="en-US" sz="1600" b="1" spc="85"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 </a:t>
              </a: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a:t>
              </a:r>
              <a:r>
                <a:rPr lang="en-US" sz="1600" b="1" dirty="0" err="1"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ToR</a:t>
              </a:r>
              <a:r>
                <a:rPr lang="en-US" sz="1600" b="1" dirty="0" smtClean="0">
                  <a:solidFill>
                    <a:srgbClr val="C00000"/>
                  </a:solidFill>
                  <a:effectLst/>
                  <a:latin typeface="Tahoma" panose="020B0604030504040204" pitchFamily="34" charset="0"/>
                  <a:ea typeface="Trebuchet MS" panose="020B0603020202020204" pitchFamily="34" charset="0"/>
                  <a:cs typeface="Trebuchet MS" panose="020B0603020202020204" pitchFamily="34" charset="0"/>
                </a:rPr>
                <a:t>)</a:t>
              </a:r>
              <a:endParaRPr lang="fr-FR" sz="2000" b="1" dirty="0" smtClean="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endParaRPr>
            </a:p>
            <a:p>
              <a:pPr marL="342900" lvl="0" indent="-342900" algn="ctr">
                <a:spcAft>
                  <a:spcPts val="0"/>
                </a:spcAft>
                <a:buSzPts val="1000"/>
                <a:buFont typeface="Tahoma" panose="020B0604030504040204" pitchFamily="34" charset="0"/>
                <a:buChar char="•"/>
                <a:tabLst>
                  <a:tab pos="189865" algn="l"/>
                  <a:tab pos="190500" algn="l"/>
                </a:tabLst>
              </a:pPr>
              <a:r>
                <a:rPr lang="en-US" sz="1600" b="1" dirty="0" smtClean="0">
                  <a:effectLst/>
                  <a:latin typeface="Trebuchet MS" panose="020B0603020202020204" pitchFamily="34" charset="0"/>
                  <a:ea typeface="Tahoma" panose="020B0604030504040204" pitchFamily="34" charset="0"/>
                  <a:cs typeface="Trebuchet MS" panose="020B0603020202020204" pitchFamily="34" charset="0"/>
                </a:rPr>
                <a:t>Select</a:t>
              </a:r>
              <a:r>
                <a:rPr lang="en-US" sz="1600" b="1" spc="15" dirty="0" smtClean="0">
                  <a:effectLst/>
                  <a:latin typeface="Trebuchet MS" panose="020B0603020202020204" pitchFamily="34" charset="0"/>
                  <a:ea typeface="Tahoma" panose="020B0604030504040204" pitchFamily="34" charset="0"/>
                  <a:cs typeface="Trebuchet MS" panose="020B0603020202020204" pitchFamily="34" charset="0"/>
                </a:rPr>
                <a:t> </a:t>
              </a:r>
              <a:r>
                <a:rPr lang="en-US" sz="1600" b="1" dirty="0" smtClean="0">
                  <a:effectLst/>
                  <a:latin typeface="Trebuchet MS" panose="020B0603020202020204" pitchFamily="34" charset="0"/>
                  <a:ea typeface="Tahoma" panose="020B0604030504040204" pitchFamily="34" charset="0"/>
                  <a:cs typeface="Trebuchet MS" panose="020B0603020202020204" pitchFamily="34" charset="0"/>
                </a:rPr>
                <a:t>evaluator(s)</a:t>
              </a:r>
              <a:endParaRPr lang="fr-FR" sz="2000" b="1" dirty="0">
                <a:effectLst/>
                <a:latin typeface="Trebuchet MS" panose="020B0603020202020204" pitchFamily="34" charset="0"/>
                <a:ea typeface="Tahoma" panose="020B0604030504040204" pitchFamily="34" charset="0"/>
                <a:cs typeface="Trebuchet MS" panose="020B0603020202020204" pitchFamily="34" charset="0"/>
              </a:endParaRPr>
            </a:p>
          </p:txBody>
        </p:sp>
      </p:grpSp>
    </p:spTree>
    <p:extLst>
      <p:ext uri="{BB962C8B-B14F-4D97-AF65-F5344CB8AC3E}">
        <p14:creationId xmlns:p14="http://schemas.microsoft.com/office/powerpoint/2010/main" val="2142790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93121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950275" y="1636633"/>
            <a:ext cx="7102384" cy="400110"/>
          </a:xfrm>
          <a:prstGeom prst="rect">
            <a:avLst/>
          </a:prstGeom>
          <a:noFill/>
        </p:spPr>
        <p:txBody>
          <a:bodyPr wrap="square" rtlCol="0">
            <a:spAutoFit/>
          </a:bodyPr>
          <a:lstStyle/>
          <a:p>
            <a:pPr algn="ctr"/>
            <a:r>
              <a:rPr lang="en-US" dirty="0"/>
              <a:t> </a:t>
            </a:r>
            <a:r>
              <a:rPr lang="en-US" sz="2000" b="1" i="1" dirty="0" smtClean="0">
                <a:solidFill>
                  <a:schemeClr val="accent2"/>
                </a:solidFill>
                <a:latin typeface="Times New Roman" panose="02020603050405020304" pitchFamily="18" charset="0"/>
                <a:cs typeface="Times New Roman" panose="02020603050405020304" pitchFamily="18" charset="0"/>
              </a:rPr>
              <a:t>Overview </a:t>
            </a:r>
            <a:r>
              <a:rPr lang="en-US" sz="2000" b="1" i="1" dirty="0">
                <a:solidFill>
                  <a:schemeClr val="accent2"/>
                </a:solidFill>
                <a:latin typeface="Times New Roman" panose="02020603050405020304" pitchFamily="18" charset="0"/>
                <a:cs typeface="Times New Roman" panose="02020603050405020304" pitchFamily="18" charset="0"/>
              </a:rPr>
              <a:t>of key components of terms of reference</a:t>
            </a:r>
            <a:endParaRPr lang="fr-FR" sz="2000" b="1" i="1" dirty="0">
              <a:solidFill>
                <a:schemeClr val="accent2"/>
              </a:solidFill>
              <a:latin typeface="Times New Roman" panose="02020603050405020304" pitchFamily="18" charset="0"/>
              <a:cs typeface="Times New Roman" panose="02020603050405020304" pitchFamily="18" charset="0"/>
            </a:endParaRPr>
          </a:p>
        </p:txBody>
      </p:sp>
      <p:pic>
        <p:nvPicPr>
          <p:cNvPr id="19" name="image15.jpeg"/>
          <p:cNvPicPr/>
          <p:nvPr/>
        </p:nvPicPr>
        <p:blipFill>
          <a:blip r:embed="rId10" cstate="print"/>
          <a:stretch>
            <a:fillRect/>
          </a:stretch>
        </p:blipFill>
        <p:spPr>
          <a:xfrm>
            <a:off x="587813" y="2435825"/>
            <a:ext cx="7866497" cy="3147155"/>
          </a:xfrm>
          <a:prstGeom prst="rect">
            <a:avLst/>
          </a:prstGeom>
        </p:spPr>
      </p:pic>
      <p:grpSp>
        <p:nvGrpSpPr>
          <p:cNvPr id="21" name="Group 20"/>
          <p:cNvGrpSpPr>
            <a:grpSpLocks/>
          </p:cNvGrpSpPr>
          <p:nvPr/>
        </p:nvGrpSpPr>
        <p:grpSpPr bwMode="auto">
          <a:xfrm>
            <a:off x="908280" y="1556658"/>
            <a:ext cx="711513" cy="776732"/>
            <a:chOff x="1011" y="-2510"/>
            <a:chExt cx="834" cy="834"/>
          </a:xfrm>
        </p:grpSpPr>
        <p:sp>
          <p:nvSpPr>
            <p:cNvPr id="22" name="Freeform 21"/>
            <p:cNvSpPr>
              <a:spLocks/>
            </p:cNvSpPr>
            <p:nvPr/>
          </p:nvSpPr>
          <p:spPr bwMode="auto">
            <a:xfrm>
              <a:off x="1010" y="-2511"/>
              <a:ext cx="834" cy="834"/>
            </a:xfrm>
            <a:custGeom>
              <a:avLst/>
              <a:gdLst>
                <a:gd name="T0" fmla="+- 0 1427 1011"/>
                <a:gd name="T1" fmla="*/ T0 w 834"/>
                <a:gd name="T2" fmla="+- 0 -2510 -2510"/>
                <a:gd name="T3" fmla="*/ -2510 h 834"/>
                <a:gd name="T4" fmla="+- 0 1353 1011"/>
                <a:gd name="T5" fmla="*/ T4 w 834"/>
                <a:gd name="T6" fmla="+- 0 -2504 -2510"/>
                <a:gd name="T7" fmla="*/ -2504 h 834"/>
                <a:gd name="T8" fmla="+- 0 1282 1011"/>
                <a:gd name="T9" fmla="*/ T8 w 834"/>
                <a:gd name="T10" fmla="+- 0 -2484 -2510"/>
                <a:gd name="T11" fmla="*/ -2484 h 834"/>
                <a:gd name="T12" fmla="+- 0 1217 1011"/>
                <a:gd name="T13" fmla="*/ T12 w 834"/>
                <a:gd name="T14" fmla="+- 0 -2453 -2510"/>
                <a:gd name="T15" fmla="*/ -2453 h 834"/>
                <a:gd name="T16" fmla="+- 0 1159 1011"/>
                <a:gd name="T17" fmla="*/ T16 w 834"/>
                <a:gd name="T18" fmla="+- 0 -2412 -2510"/>
                <a:gd name="T19" fmla="*/ -2412 h 834"/>
                <a:gd name="T20" fmla="+- 0 1109 1011"/>
                <a:gd name="T21" fmla="*/ T20 w 834"/>
                <a:gd name="T22" fmla="+- 0 -2362 -2510"/>
                <a:gd name="T23" fmla="*/ -2362 h 834"/>
                <a:gd name="T24" fmla="+- 0 1067 1011"/>
                <a:gd name="T25" fmla="*/ T24 w 834"/>
                <a:gd name="T26" fmla="+- 0 -2304 -2510"/>
                <a:gd name="T27" fmla="*/ -2304 h 834"/>
                <a:gd name="T28" fmla="+- 0 1037 1011"/>
                <a:gd name="T29" fmla="*/ T28 w 834"/>
                <a:gd name="T30" fmla="+- 0 -2239 -2510"/>
                <a:gd name="T31" fmla="*/ -2239 h 834"/>
                <a:gd name="T32" fmla="+- 0 1017 1011"/>
                <a:gd name="T33" fmla="*/ T32 w 834"/>
                <a:gd name="T34" fmla="+- 0 -2168 -2510"/>
                <a:gd name="T35" fmla="*/ -2168 h 834"/>
                <a:gd name="T36" fmla="+- 0 1011 1011"/>
                <a:gd name="T37" fmla="*/ T36 w 834"/>
                <a:gd name="T38" fmla="+- 0 -2093 -2510"/>
                <a:gd name="T39" fmla="*/ -2093 h 834"/>
                <a:gd name="T40" fmla="+- 0 1017 1011"/>
                <a:gd name="T41" fmla="*/ T40 w 834"/>
                <a:gd name="T42" fmla="+- 0 -2018 -2510"/>
                <a:gd name="T43" fmla="*/ -2018 h 834"/>
                <a:gd name="T44" fmla="+- 0 1037 1011"/>
                <a:gd name="T45" fmla="*/ T44 w 834"/>
                <a:gd name="T46" fmla="+- 0 -1948 -2510"/>
                <a:gd name="T47" fmla="*/ -1948 h 834"/>
                <a:gd name="T48" fmla="+- 0 1067 1011"/>
                <a:gd name="T49" fmla="*/ T48 w 834"/>
                <a:gd name="T50" fmla="+- 0 -1883 -2510"/>
                <a:gd name="T51" fmla="*/ -1883 h 834"/>
                <a:gd name="T52" fmla="+- 0 1109 1011"/>
                <a:gd name="T53" fmla="*/ T52 w 834"/>
                <a:gd name="T54" fmla="+- 0 -1825 -2510"/>
                <a:gd name="T55" fmla="*/ -1825 h 834"/>
                <a:gd name="T56" fmla="+- 0 1159 1011"/>
                <a:gd name="T57" fmla="*/ T56 w 834"/>
                <a:gd name="T58" fmla="+- 0 -1775 -2510"/>
                <a:gd name="T59" fmla="*/ -1775 h 834"/>
                <a:gd name="T60" fmla="+- 0 1217 1011"/>
                <a:gd name="T61" fmla="*/ T60 w 834"/>
                <a:gd name="T62" fmla="+- 0 -1733 -2510"/>
                <a:gd name="T63" fmla="*/ -1733 h 834"/>
                <a:gd name="T64" fmla="+- 0 1282 1011"/>
                <a:gd name="T65" fmla="*/ T64 w 834"/>
                <a:gd name="T66" fmla="+- 0 -1703 -2510"/>
                <a:gd name="T67" fmla="*/ -1703 h 834"/>
                <a:gd name="T68" fmla="+- 0 1353 1011"/>
                <a:gd name="T69" fmla="*/ T68 w 834"/>
                <a:gd name="T70" fmla="+- 0 -1683 -2510"/>
                <a:gd name="T71" fmla="*/ -1683 h 834"/>
                <a:gd name="T72" fmla="+- 0 1427 1011"/>
                <a:gd name="T73" fmla="*/ T72 w 834"/>
                <a:gd name="T74" fmla="+- 0 -1677 -2510"/>
                <a:gd name="T75" fmla="*/ -1677 h 834"/>
                <a:gd name="T76" fmla="+- 0 1502 1011"/>
                <a:gd name="T77" fmla="*/ T76 w 834"/>
                <a:gd name="T78" fmla="+- 0 -1683 -2510"/>
                <a:gd name="T79" fmla="*/ -1683 h 834"/>
                <a:gd name="T80" fmla="+- 0 1573 1011"/>
                <a:gd name="T81" fmla="*/ T80 w 834"/>
                <a:gd name="T82" fmla="+- 0 -1703 -2510"/>
                <a:gd name="T83" fmla="*/ -1703 h 834"/>
                <a:gd name="T84" fmla="+- 0 1638 1011"/>
                <a:gd name="T85" fmla="*/ T84 w 834"/>
                <a:gd name="T86" fmla="+- 0 -1733 -2510"/>
                <a:gd name="T87" fmla="*/ -1733 h 834"/>
                <a:gd name="T88" fmla="+- 0 1696 1011"/>
                <a:gd name="T89" fmla="*/ T88 w 834"/>
                <a:gd name="T90" fmla="+- 0 -1775 -2510"/>
                <a:gd name="T91" fmla="*/ -1775 h 834"/>
                <a:gd name="T92" fmla="+- 0 1746 1011"/>
                <a:gd name="T93" fmla="*/ T92 w 834"/>
                <a:gd name="T94" fmla="+- 0 -1825 -2510"/>
                <a:gd name="T95" fmla="*/ -1825 h 834"/>
                <a:gd name="T96" fmla="+- 0 1787 1011"/>
                <a:gd name="T97" fmla="*/ T96 w 834"/>
                <a:gd name="T98" fmla="+- 0 -1883 -2510"/>
                <a:gd name="T99" fmla="*/ -1883 h 834"/>
                <a:gd name="T100" fmla="+- 0 1818 1011"/>
                <a:gd name="T101" fmla="*/ T100 w 834"/>
                <a:gd name="T102" fmla="+- 0 -1948 -2510"/>
                <a:gd name="T103" fmla="*/ -1948 h 834"/>
                <a:gd name="T104" fmla="+- 0 1838 1011"/>
                <a:gd name="T105" fmla="*/ T104 w 834"/>
                <a:gd name="T106" fmla="+- 0 -2018 -2510"/>
                <a:gd name="T107" fmla="*/ -2018 h 834"/>
                <a:gd name="T108" fmla="+- 0 1844 1011"/>
                <a:gd name="T109" fmla="*/ T108 w 834"/>
                <a:gd name="T110" fmla="+- 0 -2093 -2510"/>
                <a:gd name="T111" fmla="*/ -2093 h 834"/>
                <a:gd name="T112" fmla="+- 0 1838 1011"/>
                <a:gd name="T113" fmla="*/ T112 w 834"/>
                <a:gd name="T114" fmla="+- 0 -2168 -2510"/>
                <a:gd name="T115" fmla="*/ -2168 h 834"/>
                <a:gd name="T116" fmla="+- 0 1818 1011"/>
                <a:gd name="T117" fmla="*/ T116 w 834"/>
                <a:gd name="T118" fmla="+- 0 -2239 -2510"/>
                <a:gd name="T119" fmla="*/ -2239 h 834"/>
                <a:gd name="T120" fmla="+- 0 1787 1011"/>
                <a:gd name="T121" fmla="*/ T120 w 834"/>
                <a:gd name="T122" fmla="+- 0 -2304 -2510"/>
                <a:gd name="T123" fmla="*/ -2304 h 834"/>
                <a:gd name="T124" fmla="+- 0 1746 1011"/>
                <a:gd name="T125" fmla="*/ T124 w 834"/>
                <a:gd name="T126" fmla="+- 0 -2362 -2510"/>
                <a:gd name="T127" fmla="*/ -2362 h 834"/>
                <a:gd name="T128" fmla="+- 0 1696 1011"/>
                <a:gd name="T129" fmla="*/ T128 w 834"/>
                <a:gd name="T130" fmla="+- 0 -2412 -2510"/>
                <a:gd name="T131" fmla="*/ -2412 h 834"/>
                <a:gd name="T132" fmla="+- 0 1638 1011"/>
                <a:gd name="T133" fmla="*/ T132 w 834"/>
                <a:gd name="T134" fmla="+- 0 -2453 -2510"/>
                <a:gd name="T135" fmla="*/ -2453 h 834"/>
                <a:gd name="T136" fmla="+- 0 1573 1011"/>
                <a:gd name="T137" fmla="*/ T136 w 834"/>
                <a:gd name="T138" fmla="+- 0 -2484 -2510"/>
                <a:gd name="T139" fmla="*/ -2484 h 834"/>
                <a:gd name="T140" fmla="+- 0 1502 1011"/>
                <a:gd name="T141" fmla="*/ T140 w 834"/>
                <a:gd name="T142" fmla="+- 0 -2504 -2510"/>
                <a:gd name="T143" fmla="*/ -2504 h 834"/>
                <a:gd name="T144" fmla="+- 0 1427 1011"/>
                <a:gd name="T145" fmla="*/ T144 w 834"/>
                <a:gd name="T146" fmla="+- 0 -2510 -2510"/>
                <a:gd name="T147" fmla="*/ -2510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6" y="0"/>
                  </a:moveTo>
                  <a:lnTo>
                    <a:pt x="342" y="6"/>
                  </a:lnTo>
                  <a:lnTo>
                    <a:pt x="271" y="26"/>
                  </a:lnTo>
                  <a:lnTo>
                    <a:pt x="206" y="57"/>
                  </a:lnTo>
                  <a:lnTo>
                    <a:pt x="148" y="98"/>
                  </a:lnTo>
                  <a:lnTo>
                    <a:pt x="98" y="148"/>
                  </a:lnTo>
                  <a:lnTo>
                    <a:pt x="56" y="206"/>
                  </a:lnTo>
                  <a:lnTo>
                    <a:pt x="26" y="271"/>
                  </a:lnTo>
                  <a:lnTo>
                    <a:pt x="6" y="342"/>
                  </a:lnTo>
                  <a:lnTo>
                    <a:pt x="0" y="417"/>
                  </a:lnTo>
                  <a:lnTo>
                    <a:pt x="6" y="492"/>
                  </a:lnTo>
                  <a:lnTo>
                    <a:pt x="26" y="562"/>
                  </a:lnTo>
                  <a:lnTo>
                    <a:pt x="56" y="627"/>
                  </a:lnTo>
                  <a:lnTo>
                    <a:pt x="98" y="685"/>
                  </a:lnTo>
                  <a:lnTo>
                    <a:pt x="148" y="735"/>
                  </a:lnTo>
                  <a:lnTo>
                    <a:pt x="206" y="777"/>
                  </a:lnTo>
                  <a:lnTo>
                    <a:pt x="271" y="807"/>
                  </a:lnTo>
                  <a:lnTo>
                    <a:pt x="342" y="827"/>
                  </a:lnTo>
                  <a:lnTo>
                    <a:pt x="416" y="833"/>
                  </a:lnTo>
                  <a:lnTo>
                    <a:pt x="491" y="827"/>
                  </a:lnTo>
                  <a:lnTo>
                    <a:pt x="562" y="807"/>
                  </a:lnTo>
                  <a:lnTo>
                    <a:pt x="627" y="777"/>
                  </a:lnTo>
                  <a:lnTo>
                    <a:pt x="685" y="735"/>
                  </a:lnTo>
                  <a:lnTo>
                    <a:pt x="735" y="685"/>
                  </a:lnTo>
                  <a:lnTo>
                    <a:pt x="776" y="627"/>
                  </a:lnTo>
                  <a:lnTo>
                    <a:pt x="807" y="562"/>
                  </a:lnTo>
                  <a:lnTo>
                    <a:pt x="827" y="492"/>
                  </a:lnTo>
                  <a:lnTo>
                    <a:pt x="833" y="417"/>
                  </a:lnTo>
                  <a:lnTo>
                    <a:pt x="827" y="342"/>
                  </a:lnTo>
                  <a:lnTo>
                    <a:pt x="807" y="271"/>
                  </a:lnTo>
                  <a:lnTo>
                    <a:pt x="776" y="206"/>
                  </a:lnTo>
                  <a:lnTo>
                    <a:pt x="735" y="148"/>
                  </a:lnTo>
                  <a:lnTo>
                    <a:pt x="685" y="98"/>
                  </a:lnTo>
                  <a:lnTo>
                    <a:pt x="627" y="57"/>
                  </a:lnTo>
                  <a:lnTo>
                    <a:pt x="562" y="26"/>
                  </a:lnTo>
                  <a:lnTo>
                    <a:pt x="491" y="6"/>
                  </a:lnTo>
                  <a:lnTo>
                    <a:pt x="416"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3" name="AutoShape 555"/>
            <p:cNvSpPr>
              <a:spLocks/>
            </p:cNvSpPr>
            <p:nvPr/>
          </p:nvSpPr>
          <p:spPr bwMode="auto">
            <a:xfrm>
              <a:off x="1115" y="-2408"/>
              <a:ext cx="629" cy="588"/>
            </a:xfrm>
            <a:custGeom>
              <a:avLst/>
              <a:gdLst>
                <a:gd name="T0" fmla="+- 0 1432 1115"/>
                <a:gd name="T1" fmla="*/ T0 w 629"/>
                <a:gd name="T2" fmla="+- 0 -2272 -2407"/>
                <a:gd name="T3" fmla="*/ -2272 h 588"/>
                <a:gd name="T4" fmla="+- 0 1743 1115"/>
                <a:gd name="T5" fmla="*/ T4 w 629"/>
                <a:gd name="T6" fmla="+- 0 -2143 -2407"/>
                <a:gd name="T7" fmla="*/ -2143 h 588"/>
                <a:gd name="T8" fmla="+- 0 1706 1115"/>
                <a:gd name="T9" fmla="*/ T8 w 629"/>
                <a:gd name="T10" fmla="+- 0 -2091 -2407"/>
                <a:gd name="T11" fmla="*/ -2091 h 588"/>
                <a:gd name="T12" fmla="+- 0 1643 1115"/>
                <a:gd name="T13" fmla="*/ T12 w 629"/>
                <a:gd name="T14" fmla="+- 0 -2021 -2407"/>
                <a:gd name="T15" fmla="*/ -2021 h 588"/>
                <a:gd name="T16" fmla="+- 0 1637 1115"/>
                <a:gd name="T17" fmla="*/ T16 w 629"/>
                <a:gd name="T18" fmla="+- 0 -1933 -2407"/>
                <a:gd name="T19" fmla="*/ -1933 h 588"/>
                <a:gd name="T20" fmla="+- 0 1580 1115"/>
                <a:gd name="T21" fmla="*/ T20 w 629"/>
                <a:gd name="T22" fmla="+- 0 -1935 -2407"/>
                <a:gd name="T23" fmla="*/ -1935 h 588"/>
                <a:gd name="T24" fmla="+- 0 1488 1115"/>
                <a:gd name="T25" fmla="*/ T24 w 629"/>
                <a:gd name="T26" fmla="+- 0 -1907 -2407"/>
                <a:gd name="T27" fmla="*/ -1907 h 588"/>
                <a:gd name="T28" fmla="+- 0 1406 1115"/>
                <a:gd name="T29" fmla="*/ T28 w 629"/>
                <a:gd name="T30" fmla="+- 0 -1869 -2407"/>
                <a:gd name="T31" fmla="*/ -1869 h 588"/>
                <a:gd name="T32" fmla="+- 0 1320 1115"/>
                <a:gd name="T33" fmla="*/ T32 w 629"/>
                <a:gd name="T34" fmla="+- 0 -1929 -2407"/>
                <a:gd name="T35" fmla="*/ -1929 h 588"/>
                <a:gd name="T36" fmla="+- 0 1499 1115"/>
                <a:gd name="T37" fmla="*/ T36 w 629"/>
                <a:gd name="T38" fmla="+- 0 -1961 -2407"/>
                <a:gd name="T39" fmla="*/ -1961 h 588"/>
                <a:gd name="T40" fmla="+- 0 1562 1115"/>
                <a:gd name="T41" fmla="*/ T40 w 629"/>
                <a:gd name="T42" fmla="+- 0 -2245 -2407"/>
                <a:gd name="T43" fmla="*/ -2245 h 588"/>
                <a:gd name="T44" fmla="+- 0 1536 1115"/>
                <a:gd name="T45" fmla="*/ T44 w 629"/>
                <a:gd name="T46" fmla="+- 0 -2237 -2407"/>
                <a:gd name="T47" fmla="*/ -2237 h 588"/>
                <a:gd name="T48" fmla="+- 0 1525 1115"/>
                <a:gd name="T49" fmla="*/ T48 w 629"/>
                <a:gd name="T50" fmla="+- 0 -1995 -2407"/>
                <a:gd name="T51" fmla="*/ -1995 h 588"/>
                <a:gd name="T52" fmla="+- 0 1403 1115"/>
                <a:gd name="T53" fmla="*/ T52 w 629"/>
                <a:gd name="T54" fmla="+- 0 -2007 -2407"/>
                <a:gd name="T55" fmla="*/ -2007 h 588"/>
                <a:gd name="T56" fmla="+- 0 1529 1115"/>
                <a:gd name="T57" fmla="*/ T56 w 629"/>
                <a:gd name="T58" fmla="+- 0 -2063 -2407"/>
                <a:gd name="T59" fmla="*/ -2063 h 588"/>
                <a:gd name="T60" fmla="+- 0 1515 1115"/>
                <a:gd name="T61" fmla="*/ T60 w 629"/>
                <a:gd name="T62" fmla="+- 0 -2085 -2407"/>
                <a:gd name="T63" fmla="*/ -2085 h 588"/>
                <a:gd name="T64" fmla="+- 0 1466 1115"/>
                <a:gd name="T65" fmla="*/ T64 w 629"/>
                <a:gd name="T66" fmla="+- 0 -2129 -2407"/>
                <a:gd name="T67" fmla="*/ -2129 h 588"/>
                <a:gd name="T68" fmla="+- 0 1409 1115"/>
                <a:gd name="T69" fmla="*/ T68 w 629"/>
                <a:gd name="T70" fmla="+- 0 -2043 -2407"/>
                <a:gd name="T71" fmla="*/ -2043 h 588"/>
                <a:gd name="T72" fmla="+- 0 1201 1115"/>
                <a:gd name="T73" fmla="*/ T72 w 629"/>
                <a:gd name="T74" fmla="+- 0 -1849 -2407"/>
                <a:gd name="T75" fmla="*/ -1849 h 588"/>
                <a:gd name="T76" fmla="+- 0 1143 1115"/>
                <a:gd name="T77" fmla="*/ T76 w 629"/>
                <a:gd name="T78" fmla="+- 0 -1889 -2407"/>
                <a:gd name="T79" fmla="*/ -1889 h 588"/>
                <a:gd name="T80" fmla="+- 0 1270 1115"/>
                <a:gd name="T81" fmla="*/ T80 w 629"/>
                <a:gd name="T82" fmla="+- 0 -2009 -2407"/>
                <a:gd name="T83" fmla="*/ -2009 h 588"/>
                <a:gd name="T84" fmla="+- 0 1364 1115"/>
                <a:gd name="T85" fmla="*/ T84 w 629"/>
                <a:gd name="T86" fmla="+- 0 -2077 -2407"/>
                <a:gd name="T87" fmla="*/ -2077 h 588"/>
                <a:gd name="T88" fmla="+- 0 1356 1115"/>
                <a:gd name="T89" fmla="*/ T88 w 629"/>
                <a:gd name="T90" fmla="+- 0 -2147 -2407"/>
                <a:gd name="T91" fmla="*/ -2147 h 588"/>
                <a:gd name="T92" fmla="+- 0 1523 1115"/>
                <a:gd name="T93" fmla="*/ T92 w 629"/>
                <a:gd name="T94" fmla="+- 0 -2117 -2407"/>
                <a:gd name="T95" fmla="*/ -2117 h 588"/>
                <a:gd name="T96" fmla="+- 0 1362 1115"/>
                <a:gd name="T97" fmla="*/ T96 w 629"/>
                <a:gd name="T98" fmla="+- 0 -2197 -2407"/>
                <a:gd name="T99" fmla="*/ -2197 h 588"/>
                <a:gd name="T100" fmla="+- 0 1311 1115"/>
                <a:gd name="T101" fmla="*/ T100 w 629"/>
                <a:gd name="T102" fmla="+- 0 -2083 -2407"/>
                <a:gd name="T103" fmla="*/ -2083 h 588"/>
                <a:gd name="T104" fmla="+- 0 1279 1115"/>
                <a:gd name="T105" fmla="*/ T104 w 629"/>
                <a:gd name="T106" fmla="+- 0 -2139 -2407"/>
                <a:gd name="T107" fmla="*/ -2139 h 588"/>
                <a:gd name="T108" fmla="+- 0 1382 1115"/>
                <a:gd name="T109" fmla="*/ T108 w 629"/>
                <a:gd name="T110" fmla="+- 0 -2285 -2407"/>
                <a:gd name="T111" fmla="*/ -2285 h 588"/>
                <a:gd name="T112" fmla="+- 0 1270 1115"/>
                <a:gd name="T113" fmla="*/ T112 w 629"/>
                <a:gd name="T114" fmla="+- 0 -2047 -2407"/>
                <a:gd name="T115" fmla="*/ -2047 h 588"/>
                <a:gd name="T116" fmla="+- 0 1212 1115"/>
                <a:gd name="T117" fmla="*/ T116 w 629"/>
                <a:gd name="T118" fmla="+- 0 -2069 -2407"/>
                <a:gd name="T119" fmla="*/ -2069 h 588"/>
                <a:gd name="T120" fmla="+- 0 1175 1115"/>
                <a:gd name="T121" fmla="*/ T120 w 629"/>
                <a:gd name="T122" fmla="+- 0 -2149 -2407"/>
                <a:gd name="T123" fmla="*/ -2149 h 588"/>
                <a:gd name="T124" fmla="+- 0 1224 1115"/>
                <a:gd name="T125" fmla="*/ T124 w 629"/>
                <a:gd name="T126" fmla="+- 0 -2201 -2407"/>
                <a:gd name="T127" fmla="*/ -2201 h 588"/>
                <a:gd name="T128" fmla="+- 0 1219 1115"/>
                <a:gd name="T129" fmla="*/ T128 w 629"/>
                <a:gd name="T130" fmla="+- 0 -2287 -2407"/>
                <a:gd name="T131" fmla="*/ -2287 h 588"/>
                <a:gd name="T132" fmla="+- 0 1331 1115"/>
                <a:gd name="T133" fmla="*/ T132 w 629"/>
                <a:gd name="T134" fmla="+- 0 -2313 -2407"/>
                <a:gd name="T135" fmla="*/ -2313 h 588"/>
                <a:gd name="T136" fmla="+- 0 1404 1115"/>
                <a:gd name="T137" fmla="*/ T136 w 629"/>
                <a:gd name="T138" fmla="+- 0 -2359 -2407"/>
                <a:gd name="T139" fmla="*/ -2359 h 588"/>
                <a:gd name="T140" fmla="+- 0 1470 1115"/>
                <a:gd name="T141" fmla="*/ T140 w 629"/>
                <a:gd name="T142" fmla="+- 0 -2365 -2407"/>
                <a:gd name="T143" fmla="*/ -2365 h 588"/>
                <a:gd name="T144" fmla="+- 0 1562 1115"/>
                <a:gd name="T145" fmla="*/ T144 w 629"/>
                <a:gd name="T146" fmla="+- 0 -2305 -2407"/>
                <a:gd name="T147" fmla="*/ -2305 h 588"/>
                <a:gd name="T148" fmla="+- 0 1648 1115"/>
                <a:gd name="T149" fmla="*/ T148 w 629"/>
                <a:gd name="T150" fmla="+- 0 -2277 -2407"/>
                <a:gd name="T151" fmla="*/ -2277 h 588"/>
                <a:gd name="T152" fmla="+- 0 1658 1115"/>
                <a:gd name="T153" fmla="*/ T152 w 629"/>
                <a:gd name="T154" fmla="+- 0 -2183 -2407"/>
                <a:gd name="T155" fmla="*/ -2183 h 588"/>
                <a:gd name="T156" fmla="+- 0 1718 1115"/>
                <a:gd name="T157" fmla="*/ T156 w 629"/>
                <a:gd name="T158" fmla="+- 0 -2143 -2407"/>
                <a:gd name="T159" fmla="*/ -2143 h 588"/>
                <a:gd name="T160" fmla="+- 0 1680 1115"/>
                <a:gd name="T161" fmla="*/ T160 w 629"/>
                <a:gd name="T162" fmla="+- 0 -2205 -2407"/>
                <a:gd name="T163" fmla="*/ -2205 h 588"/>
                <a:gd name="T164" fmla="+- 0 1685 1115"/>
                <a:gd name="T165" fmla="*/ T164 w 629"/>
                <a:gd name="T166" fmla="+- 0 -2287 -2407"/>
                <a:gd name="T167" fmla="*/ -2287 h 588"/>
                <a:gd name="T168" fmla="+- 0 1638 1115"/>
                <a:gd name="T169" fmla="*/ T168 w 629"/>
                <a:gd name="T170" fmla="+- 0 -2337 -2407"/>
                <a:gd name="T171" fmla="*/ -2337 h 588"/>
                <a:gd name="T172" fmla="+- 0 1560 1115"/>
                <a:gd name="T173" fmla="*/ T172 w 629"/>
                <a:gd name="T174" fmla="+- 0 -2331 -2407"/>
                <a:gd name="T175" fmla="*/ -2331 h 588"/>
                <a:gd name="T176" fmla="+- 0 1488 1115"/>
                <a:gd name="T177" fmla="*/ T176 w 629"/>
                <a:gd name="T178" fmla="+- 0 -2385 -2407"/>
                <a:gd name="T179" fmla="*/ -2385 h 588"/>
                <a:gd name="T180" fmla="+- 0 1384 1115"/>
                <a:gd name="T181" fmla="*/ T180 w 629"/>
                <a:gd name="T182" fmla="+- 0 -2379 -2407"/>
                <a:gd name="T183" fmla="*/ -2379 h 588"/>
                <a:gd name="T184" fmla="+- 0 1337 1115"/>
                <a:gd name="T185" fmla="*/ T184 w 629"/>
                <a:gd name="T186" fmla="+- 0 -2343 -2407"/>
                <a:gd name="T187" fmla="*/ -2343 h 588"/>
                <a:gd name="T188" fmla="+- 0 1241 1115"/>
                <a:gd name="T189" fmla="*/ T188 w 629"/>
                <a:gd name="T190" fmla="+- 0 -2343 -2407"/>
                <a:gd name="T191" fmla="*/ -2343 h 588"/>
                <a:gd name="T192" fmla="+- 0 1209 1115"/>
                <a:gd name="T193" fmla="*/ T192 w 629"/>
                <a:gd name="T194" fmla="+- 0 -2259 -2407"/>
                <a:gd name="T195" fmla="*/ -2259 h 588"/>
                <a:gd name="T196" fmla="+- 0 1194 1115"/>
                <a:gd name="T197" fmla="*/ T196 w 629"/>
                <a:gd name="T198" fmla="+- 0 -2193 -2407"/>
                <a:gd name="T199" fmla="*/ -2193 h 588"/>
                <a:gd name="T200" fmla="+- 0 1130 1115"/>
                <a:gd name="T201" fmla="*/ T200 w 629"/>
                <a:gd name="T202" fmla="+- 0 -2079 -2407"/>
                <a:gd name="T203" fmla="*/ -2079 h 588"/>
                <a:gd name="T204" fmla="+- 0 1196 1115"/>
                <a:gd name="T205" fmla="*/ T204 w 629"/>
                <a:gd name="T206" fmla="+- 0 -2041 -2407"/>
                <a:gd name="T207" fmla="*/ -2041 h 588"/>
                <a:gd name="T208" fmla="+- 0 1177 1115"/>
                <a:gd name="T209" fmla="*/ T208 w 629"/>
                <a:gd name="T210" fmla="+- 0 -1957 -2407"/>
                <a:gd name="T211" fmla="*/ -1957 h 588"/>
                <a:gd name="T212" fmla="+- 0 1115 1115"/>
                <a:gd name="T213" fmla="*/ T212 w 629"/>
                <a:gd name="T214" fmla="+- 0 -1865 -2407"/>
                <a:gd name="T215" fmla="*/ -1865 h 588"/>
                <a:gd name="T216" fmla="+- 0 1213 1115"/>
                <a:gd name="T217" fmla="*/ T216 w 629"/>
                <a:gd name="T218" fmla="+- 0 -1829 -2407"/>
                <a:gd name="T219" fmla="*/ -1829 h 588"/>
                <a:gd name="T220" fmla="+- 0 1296 1115"/>
                <a:gd name="T221" fmla="*/ T220 w 629"/>
                <a:gd name="T222" fmla="+- 0 -1907 -2407"/>
                <a:gd name="T223" fmla="*/ -1907 h 588"/>
                <a:gd name="T224" fmla="+- 0 1366 1115"/>
                <a:gd name="T225" fmla="*/ T224 w 629"/>
                <a:gd name="T226" fmla="+- 0 -1889 -2407"/>
                <a:gd name="T227" fmla="*/ -1889 h 588"/>
                <a:gd name="T228" fmla="+- 0 1454 1115"/>
                <a:gd name="T229" fmla="*/ T228 w 629"/>
                <a:gd name="T230" fmla="+- 0 -1831 -2407"/>
                <a:gd name="T231" fmla="*/ -1831 h 588"/>
                <a:gd name="T232" fmla="+- 0 1493 1115"/>
                <a:gd name="T233" fmla="*/ T232 w 629"/>
                <a:gd name="T234" fmla="+- 0 -1871 -2407"/>
                <a:gd name="T235" fmla="*/ -1871 h 588"/>
                <a:gd name="T236" fmla="+- 0 1554 1115"/>
                <a:gd name="T237" fmla="*/ T236 w 629"/>
                <a:gd name="T238" fmla="+- 0 -1907 -2407"/>
                <a:gd name="T239" fmla="*/ -1907 h 588"/>
                <a:gd name="T240" fmla="+- 0 1641 1115"/>
                <a:gd name="T241" fmla="*/ T240 w 629"/>
                <a:gd name="T242" fmla="+- 0 -1905 -2407"/>
                <a:gd name="T243" fmla="*/ -1905 h 588"/>
                <a:gd name="T244" fmla="+- 0 1674 1115"/>
                <a:gd name="T245" fmla="*/ T244 w 629"/>
                <a:gd name="T246" fmla="+- 0 -1965 -2407"/>
                <a:gd name="T247" fmla="*/ -1965 h 588"/>
                <a:gd name="T248" fmla="+- 0 1675 1115"/>
                <a:gd name="T249" fmla="*/ T248 w 629"/>
                <a:gd name="T250" fmla="+- 0 -2027 -2407"/>
                <a:gd name="T251" fmla="*/ -2027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9" y="126"/>
                  </a:moveTo>
                  <a:lnTo>
                    <a:pt x="331" y="120"/>
                  </a:lnTo>
                  <a:lnTo>
                    <a:pt x="326" y="115"/>
                  </a:lnTo>
                  <a:lnTo>
                    <a:pt x="318" y="115"/>
                  </a:lnTo>
                  <a:lnTo>
                    <a:pt x="310" y="122"/>
                  </a:lnTo>
                  <a:lnTo>
                    <a:pt x="312" y="129"/>
                  </a:lnTo>
                  <a:lnTo>
                    <a:pt x="317" y="135"/>
                  </a:lnTo>
                  <a:lnTo>
                    <a:pt x="325" y="137"/>
                  </a:lnTo>
                  <a:lnTo>
                    <a:pt x="331" y="131"/>
                  </a:lnTo>
                  <a:lnTo>
                    <a:pt x="339" y="126"/>
                  </a:lnTo>
                  <a:close/>
                  <a:moveTo>
                    <a:pt x="629" y="326"/>
                  </a:moveTo>
                  <a:lnTo>
                    <a:pt x="629" y="318"/>
                  </a:lnTo>
                  <a:lnTo>
                    <a:pt x="628" y="312"/>
                  </a:lnTo>
                  <a:lnTo>
                    <a:pt x="628" y="264"/>
                  </a:lnTo>
                  <a:lnTo>
                    <a:pt x="628" y="254"/>
                  </a:lnTo>
                  <a:lnTo>
                    <a:pt x="625" y="246"/>
                  </a:lnTo>
                  <a:lnTo>
                    <a:pt x="617" y="242"/>
                  </a:lnTo>
                  <a:lnTo>
                    <a:pt x="603" y="238"/>
                  </a:lnTo>
                  <a:lnTo>
                    <a:pt x="603" y="264"/>
                  </a:lnTo>
                  <a:lnTo>
                    <a:pt x="603" y="314"/>
                  </a:lnTo>
                  <a:lnTo>
                    <a:pt x="591" y="316"/>
                  </a:lnTo>
                  <a:lnTo>
                    <a:pt x="578" y="320"/>
                  </a:lnTo>
                  <a:lnTo>
                    <a:pt x="556" y="324"/>
                  </a:lnTo>
                  <a:lnTo>
                    <a:pt x="552" y="328"/>
                  </a:lnTo>
                  <a:lnTo>
                    <a:pt x="549" y="336"/>
                  </a:lnTo>
                  <a:lnTo>
                    <a:pt x="543" y="354"/>
                  </a:lnTo>
                  <a:lnTo>
                    <a:pt x="536" y="370"/>
                  </a:lnTo>
                  <a:lnTo>
                    <a:pt x="528" y="386"/>
                  </a:lnTo>
                  <a:lnTo>
                    <a:pt x="521"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5"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8" y="552"/>
                  </a:lnTo>
                  <a:lnTo>
                    <a:pt x="294" y="552"/>
                  </a:lnTo>
                  <a:lnTo>
                    <a:pt x="291" y="538"/>
                  </a:lnTo>
                  <a:lnTo>
                    <a:pt x="287" y="526"/>
                  </a:lnTo>
                  <a:lnTo>
                    <a:pt x="282" y="506"/>
                  </a:lnTo>
                  <a:lnTo>
                    <a:pt x="278" y="502"/>
                  </a:lnTo>
                  <a:lnTo>
                    <a:pt x="269" y="500"/>
                  </a:lnTo>
                  <a:lnTo>
                    <a:pt x="253" y="494"/>
                  </a:lnTo>
                  <a:lnTo>
                    <a:pt x="238" y="490"/>
                  </a:lnTo>
                  <a:lnTo>
                    <a:pt x="205" y="478"/>
                  </a:lnTo>
                  <a:lnTo>
                    <a:pt x="222" y="462"/>
                  </a:lnTo>
                  <a:lnTo>
                    <a:pt x="230" y="454"/>
                  </a:lnTo>
                  <a:lnTo>
                    <a:pt x="241" y="446"/>
                  </a:lnTo>
                  <a:lnTo>
                    <a:pt x="248" y="446"/>
                  </a:lnTo>
                  <a:lnTo>
                    <a:pt x="252" y="448"/>
                  </a:lnTo>
                  <a:lnTo>
                    <a:pt x="332" y="460"/>
                  </a:lnTo>
                  <a:lnTo>
                    <a:pt x="384" y="446"/>
                  </a:lnTo>
                  <a:lnTo>
                    <a:pt x="407" y="440"/>
                  </a:lnTo>
                  <a:lnTo>
                    <a:pt x="412" y="436"/>
                  </a:lnTo>
                  <a:lnTo>
                    <a:pt x="466" y="394"/>
                  </a:lnTo>
                  <a:lnTo>
                    <a:pt x="501" y="324"/>
                  </a:lnTo>
                  <a:lnTo>
                    <a:pt x="504" y="266"/>
                  </a:lnTo>
                  <a:lnTo>
                    <a:pt x="485" y="208"/>
                  </a:lnTo>
                  <a:lnTo>
                    <a:pt x="447" y="162"/>
                  </a:lnTo>
                  <a:lnTo>
                    <a:pt x="394" y="128"/>
                  </a:lnTo>
                  <a:lnTo>
                    <a:pt x="386" y="126"/>
                  </a:lnTo>
                  <a:lnTo>
                    <a:pt x="377" y="122"/>
                  </a:lnTo>
                  <a:lnTo>
                    <a:pt x="367" y="142"/>
                  </a:lnTo>
                  <a:lnTo>
                    <a:pt x="375" y="146"/>
                  </a:lnTo>
                  <a:lnTo>
                    <a:pt x="384" y="150"/>
                  </a:lnTo>
                  <a:lnTo>
                    <a:pt x="421" y="170"/>
                  </a:lnTo>
                  <a:lnTo>
                    <a:pt x="450" y="198"/>
                  </a:lnTo>
                  <a:lnTo>
                    <a:pt x="469" y="230"/>
                  </a:lnTo>
                  <a:lnTo>
                    <a:pt x="480" y="270"/>
                  </a:lnTo>
                  <a:lnTo>
                    <a:pt x="480" y="312"/>
                  </a:lnTo>
                  <a:lnTo>
                    <a:pt x="468" y="350"/>
                  </a:lnTo>
                  <a:lnTo>
                    <a:pt x="445"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9" y="312"/>
                  </a:lnTo>
                  <a:lnTo>
                    <a:pt x="432" y="282"/>
                  </a:lnTo>
                  <a:lnTo>
                    <a:pt x="426" y="254"/>
                  </a:lnTo>
                  <a:lnTo>
                    <a:pt x="412" y="228"/>
                  </a:lnTo>
                  <a:lnTo>
                    <a:pt x="408" y="224"/>
                  </a:lnTo>
                  <a:lnTo>
                    <a:pt x="408" y="290"/>
                  </a:lnTo>
                  <a:lnTo>
                    <a:pt x="400" y="322"/>
                  </a:lnTo>
                  <a:lnTo>
                    <a:pt x="380" y="346"/>
                  </a:lnTo>
                  <a:lnTo>
                    <a:pt x="352" y="362"/>
                  </a:lnTo>
                  <a:lnTo>
                    <a:pt x="319" y="368"/>
                  </a:lnTo>
                  <a:lnTo>
                    <a:pt x="320" y="364"/>
                  </a:lnTo>
                  <a:lnTo>
                    <a:pt x="347" y="288"/>
                  </a:lnTo>
                  <a:lnTo>
                    <a:pt x="349" y="282"/>
                  </a:lnTo>
                  <a:lnTo>
                    <a:pt x="351" y="278"/>
                  </a:lnTo>
                  <a:lnTo>
                    <a:pt x="351" y="270"/>
                  </a:lnTo>
                  <a:lnTo>
                    <a:pt x="351" y="266"/>
                  </a:lnTo>
                  <a:lnTo>
                    <a:pt x="345" y="260"/>
                  </a:lnTo>
                  <a:lnTo>
                    <a:pt x="334" y="260"/>
                  </a:lnTo>
                  <a:lnTo>
                    <a:pt x="321" y="264"/>
                  </a:lnTo>
                  <a:lnTo>
                    <a:pt x="321" y="288"/>
                  </a:lnTo>
                  <a:lnTo>
                    <a:pt x="294" y="364"/>
                  </a:lnTo>
                  <a:lnTo>
                    <a:pt x="276" y="356"/>
                  </a:lnTo>
                  <a:lnTo>
                    <a:pt x="270" y="351"/>
                  </a:lnTo>
                  <a:lnTo>
                    <a:pt x="270" y="382"/>
                  </a:lnTo>
                  <a:lnTo>
                    <a:pt x="113" y="530"/>
                  </a:lnTo>
                  <a:lnTo>
                    <a:pt x="95" y="512"/>
                  </a:lnTo>
                  <a:lnTo>
                    <a:pt x="95" y="550"/>
                  </a:lnTo>
                  <a:lnTo>
                    <a:pt x="86" y="558"/>
                  </a:lnTo>
                  <a:lnTo>
                    <a:pt x="77" y="564"/>
                  </a:lnTo>
                  <a:lnTo>
                    <a:pt x="65" y="566"/>
                  </a:lnTo>
                  <a:lnTo>
                    <a:pt x="39" y="562"/>
                  </a:lnTo>
                  <a:lnTo>
                    <a:pt x="29" y="552"/>
                  </a:lnTo>
                  <a:lnTo>
                    <a:pt x="26" y="540"/>
                  </a:lnTo>
                  <a:lnTo>
                    <a:pt x="25" y="528"/>
                  </a:lnTo>
                  <a:lnTo>
                    <a:pt x="28" y="518"/>
                  </a:lnTo>
                  <a:lnTo>
                    <a:pt x="34" y="508"/>
                  </a:lnTo>
                  <a:lnTo>
                    <a:pt x="43" y="500"/>
                  </a:lnTo>
                  <a:lnTo>
                    <a:pt x="95" y="550"/>
                  </a:lnTo>
                  <a:lnTo>
                    <a:pt x="95"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5" y="290"/>
                  </a:lnTo>
                  <a:lnTo>
                    <a:pt x="321" y="288"/>
                  </a:lnTo>
                  <a:lnTo>
                    <a:pt x="321" y="264"/>
                  </a:lnTo>
                  <a:lnTo>
                    <a:pt x="285" y="276"/>
                  </a:lnTo>
                  <a:lnTo>
                    <a:pt x="236" y="290"/>
                  </a:lnTo>
                  <a:lnTo>
                    <a:pt x="241" y="260"/>
                  </a:lnTo>
                  <a:lnTo>
                    <a:pt x="259" y="232"/>
                  </a:lnTo>
                  <a:lnTo>
                    <a:pt x="286" y="214"/>
                  </a:lnTo>
                  <a:lnTo>
                    <a:pt x="318" y="206"/>
                  </a:lnTo>
                  <a:lnTo>
                    <a:pt x="354" y="212"/>
                  </a:lnTo>
                  <a:lnTo>
                    <a:pt x="383" y="230"/>
                  </a:lnTo>
                  <a:lnTo>
                    <a:pt x="402" y="258"/>
                  </a:lnTo>
                  <a:lnTo>
                    <a:pt x="408" y="290"/>
                  </a:lnTo>
                  <a:lnTo>
                    <a:pt x="408" y="224"/>
                  </a:lnTo>
                  <a:lnTo>
                    <a:pt x="389" y="206"/>
                  </a:lnTo>
                  <a:lnTo>
                    <a:pt x="362" y="192"/>
                  </a:lnTo>
                  <a:lnTo>
                    <a:pt x="334" y="184"/>
                  </a:lnTo>
                  <a:lnTo>
                    <a:pt x="304" y="186"/>
                  </a:lnTo>
                  <a:lnTo>
                    <a:pt x="274" y="194"/>
                  </a:lnTo>
                  <a:lnTo>
                    <a:pt x="247" y="210"/>
                  </a:lnTo>
                  <a:lnTo>
                    <a:pt x="228" y="232"/>
                  </a:lnTo>
                  <a:lnTo>
                    <a:pt x="216" y="258"/>
                  </a:lnTo>
                  <a:lnTo>
                    <a:pt x="213" y="288"/>
                  </a:lnTo>
                  <a:lnTo>
                    <a:pt x="212" y="298"/>
                  </a:lnTo>
                  <a:lnTo>
                    <a:pt x="209" y="308"/>
                  </a:lnTo>
                  <a:lnTo>
                    <a:pt x="204" y="318"/>
                  </a:lnTo>
                  <a:lnTo>
                    <a:pt x="196" y="324"/>
                  </a:lnTo>
                  <a:lnTo>
                    <a:pt x="189" y="330"/>
                  </a:lnTo>
                  <a:lnTo>
                    <a:pt x="184" y="338"/>
                  </a:lnTo>
                  <a:lnTo>
                    <a:pt x="176" y="346"/>
                  </a:lnTo>
                  <a:lnTo>
                    <a:pt x="167" y="326"/>
                  </a:lnTo>
                  <a:lnTo>
                    <a:pt x="163" y="306"/>
                  </a:lnTo>
                  <a:lnTo>
                    <a:pt x="162" y="286"/>
                  </a:lnTo>
                  <a:lnTo>
                    <a:pt x="164"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9" y="282"/>
                  </a:lnTo>
                  <a:lnTo>
                    <a:pt x="151" y="348"/>
                  </a:lnTo>
                  <a:lnTo>
                    <a:pt x="155" y="360"/>
                  </a:lnTo>
                  <a:lnTo>
                    <a:pt x="154" y="366"/>
                  </a:lnTo>
                  <a:lnTo>
                    <a:pt x="137" y="378"/>
                  </a:lnTo>
                  <a:lnTo>
                    <a:pt x="119" y="398"/>
                  </a:lnTo>
                  <a:lnTo>
                    <a:pt x="113" y="382"/>
                  </a:lnTo>
                  <a:lnTo>
                    <a:pt x="107" y="368"/>
                  </a:lnTo>
                  <a:lnTo>
                    <a:pt x="101" y="354"/>
                  </a:lnTo>
                  <a:lnTo>
                    <a:pt x="97" y="338"/>
                  </a:lnTo>
                  <a:lnTo>
                    <a:pt x="94" y="328"/>
                  </a:lnTo>
                  <a:lnTo>
                    <a:pt x="89" y="324"/>
                  </a:lnTo>
                  <a:lnTo>
                    <a:pt x="66" y="320"/>
                  </a:lnTo>
                  <a:lnTo>
                    <a:pt x="53" y="316"/>
                  </a:lnTo>
                  <a:lnTo>
                    <a:pt x="40" y="314"/>
                  </a:lnTo>
                  <a:lnTo>
                    <a:pt x="40" y="262"/>
                  </a:lnTo>
                  <a:lnTo>
                    <a:pt x="60" y="258"/>
                  </a:lnTo>
                  <a:lnTo>
                    <a:pt x="71" y="254"/>
                  </a:lnTo>
                  <a:lnTo>
                    <a:pt x="81" y="252"/>
                  </a:lnTo>
                  <a:lnTo>
                    <a:pt x="87"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8" y="70"/>
                  </a:lnTo>
                  <a:lnTo>
                    <a:pt x="373" y="72"/>
                  </a:lnTo>
                  <a:lnTo>
                    <a:pt x="410" y="88"/>
                  </a:lnTo>
                  <a:lnTo>
                    <a:pt x="428" y="94"/>
                  </a:lnTo>
                  <a:lnTo>
                    <a:pt x="447" y="102"/>
                  </a:lnTo>
                  <a:lnTo>
                    <a:pt x="453" y="104"/>
                  </a:lnTo>
                  <a:lnTo>
                    <a:pt x="462" y="104"/>
                  </a:lnTo>
                  <a:lnTo>
                    <a:pt x="479" y="96"/>
                  </a:lnTo>
                  <a:lnTo>
                    <a:pt x="490" y="90"/>
                  </a:lnTo>
                  <a:lnTo>
                    <a:pt x="500" y="84"/>
                  </a:lnTo>
                  <a:lnTo>
                    <a:pt x="540"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8" y="250"/>
                  </a:lnTo>
                  <a:lnTo>
                    <a:pt x="562" y="252"/>
                  </a:lnTo>
                  <a:lnTo>
                    <a:pt x="572" y="254"/>
                  </a:lnTo>
                  <a:lnTo>
                    <a:pt x="583"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8"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1" y="4"/>
                  </a:lnTo>
                  <a:lnTo>
                    <a:pt x="363" y="0"/>
                  </a:lnTo>
                  <a:lnTo>
                    <a:pt x="287" y="0"/>
                  </a:lnTo>
                  <a:lnTo>
                    <a:pt x="277" y="2"/>
                  </a:lnTo>
                  <a:lnTo>
                    <a:pt x="273" y="10"/>
                  </a:lnTo>
                  <a:lnTo>
                    <a:pt x="269"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8"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9" y="434"/>
                  </a:lnTo>
                  <a:lnTo>
                    <a:pt x="62" y="450"/>
                  </a:lnTo>
                  <a:lnTo>
                    <a:pt x="46" y="464"/>
                  </a:lnTo>
                  <a:lnTo>
                    <a:pt x="31" y="480"/>
                  </a:lnTo>
                  <a:lnTo>
                    <a:pt x="23" y="490"/>
                  </a:lnTo>
                  <a:lnTo>
                    <a:pt x="15" y="500"/>
                  </a:lnTo>
                  <a:lnTo>
                    <a:pt x="8" y="510"/>
                  </a:lnTo>
                  <a:lnTo>
                    <a:pt x="0" y="520"/>
                  </a:lnTo>
                  <a:lnTo>
                    <a:pt x="0" y="542"/>
                  </a:lnTo>
                  <a:lnTo>
                    <a:pt x="8" y="558"/>
                  </a:lnTo>
                  <a:lnTo>
                    <a:pt x="19" y="572"/>
                  </a:lnTo>
                  <a:lnTo>
                    <a:pt x="33" y="582"/>
                  </a:lnTo>
                  <a:lnTo>
                    <a:pt x="51" y="588"/>
                  </a:lnTo>
                  <a:lnTo>
                    <a:pt x="73" y="588"/>
                  </a:lnTo>
                  <a:lnTo>
                    <a:pt x="86" y="584"/>
                  </a:lnTo>
                  <a:lnTo>
                    <a:pt x="98" y="578"/>
                  </a:lnTo>
                  <a:lnTo>
                    <a:pt x="108" y="570"/>
                  </a:lnTo>
                  <a:lnTo>
                    <a:pt x="112" y="566"/>
                  </a:lnTo>
                  <a:lnTo>
                    <a:pt x="118" y="560"/>
                  </a:lnTo>
                  <a:lnTo>
                    <a:pt x="134" y="544"/>
                  </a:lnTo>
                  <a:lnTo>
                    <a:pt x="150"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8" y="536"/>
                  </a:lnTo>
                  <a:lnTo>
                    <a:pt x="384" y="524"/>
                  </a:lnTo>
                  <a:lnTo>
                    <a:pt x="394" y="518"/>
                  </a:lnTo>
                  <a:lnTo>
                    <a:pt x="408" y="514"/>
                  </a:lnTo>
                  <a:lnTo>
                    <a:pt x="412" y="514"/>
                  </a:lnTo>
                  <a:lnTo>
                    <a:pt x="416" y="512"/>
                  </a:lnTo>
                  <a:lnTo>
                    <a:pt x="420" y="510"/>
                  </a:lnTo>
                  <a:lnTo>
                    <a:pt x="439" y="500"/>
                  </a:lnTo>
                  <a:lnTo>
                    <a:pt x="457" y="498"/>
                  </a:lnTo>
                  <a:lnTo>
                    <a:pt x="476" y="502"/>
                  </a:lnTo>
                  <a:lnTo>
                    <a:pt x="494" y="514"/>
                  </a:lnTo>
                  <a:lnTo>
                    <a:pt x="502" y="522"/>
                  </a:lnTo>
                  <a:lnTo>
                    <a:pt x="509" y="518"/>
                  </a:lnTo>
                  <a:lnTo>
                    <a:pt x="517" y="512"/>
                  </a:lnTo>
                  <a:lnTo>
                    <a:pt x="526" y="502"/>
                  </a:lnTo>
                  <a:lnTo>
                    <a:pt x="530" y="498"/>
                  </a:lnTo>
                  <a:lnTo>
                    <a:pt x="535" y="494"/>
                  </a:lnTo>
                  <a:lnTo>
                    <a:pt x="554" y="476"/>
                  </a:lnTo>
                  <a:lnTo>
                    <a:pt x="564" y="466"/>
                  </a:lnTo>
                  <a:lnTo>
                    <a:pt x="568" y="460"/>
                  </a:lnTo>
                  <a:lnTo>
                    <a:pt x="566" y="452"/>
                  </a:lnTo>
                  <a:lnTo>
                    <a:pt x="559"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4"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412919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66797" y="520484"/>
            <a:ext cx="6251575" cy="830997"/>
          </a:xfrm>
          <a:prstGeom prst="rect">
            <a:avLst/>
          </a:prstGeom>
          <a:noFill/>
        </p:spPr>
        <p:txBody>
          <a:bodyPr wrap="square" rtlCol="0" anchor="t">
            <a:spAutoFit/>
          </a:bodyPr>
          <a:lstStyle/>
          <a:p>
            <a:pPr algn="ctr"/>
            <a:r>
              <a:rPr lang="en-US" sz="2000" b="1" dirty="0">
                <a:solidFill>
                  <a:srgbClr val="FF9518"/>
                </a:solidFill>
                <a:latin typeface="Tajawal Medium" panose="00000600000000000000" pitchFamily="2" charset="-78"/>
                <a:cs typeface="Tajawal Medium" panose="00000600000000000000" pitchFamily="2" charset="-78"/>
              </a:rPr>
              <a:t>Session 5: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472439" y="2286768"/>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39" name="Group 38"/>
          <p:cNvGrpSpPr>
            <a:grpSpLocks/>
          </p:cNvGrpSpPr>
          <p:nvPr/>
        </p:nvGrpSpPr>
        <p:grpSpPr bwMode="auto">
          <a:xfrm>
            <a:off x="1132101" y="1983102"/>
            <a:ext cx="711426" cy="697230"/>
            <a:chOff x="0" y="0"/>
            <a:chExt cx="979" cy="1098"/>
          </a:xfrm>
        </p:grpSpPr>
        <p:sp>
          <p:nvSpPr>
            <p:cNvPr id="40" name="AutoShape 43"/>
            <p:cNvSpPr>
              <a:spLocks/>
            </p:cNvSpPr>
            <p:nvPr/>
          </p:nvSpPr>
          <p:spPr bwMode="auto">
            <a:xfrm>
              <a:off x="0" y="0"/>
              <a:ext cx="979" cy="1098"/>
            </a:xfrm>
            <a:custGeom>
              <a:avLst/>
              <a:gdLst>
                <a:gd name="T0" fmla="*/ 429 w 979"/>
                <a:gd name="T1" fmla="*/ 808 h 1098"/>
                <a:gd name="T2" fmla="*/ 297 w 979"/>
                <a:gd name="T3" fmla="*/ 886 h 1098"/>
                <a:gd name="T4" fmla="*/ 20 w 979"/>
                <a:gd name="T5" fmla="*/ 779 h 1098"/>
                <a:gd name="T6" fmla="*/ 44 w 979"/>
                <a:gd name="T7" fmla="*/ 735 h 1098"/>
                <a:gd name="T8" fmla="*/ 200 w 979"/>
                <a:gd name="T9" fmla="*/ 672 h 1098"/>
                <a:gd name="T10" fmla="*/ 317 w 979"/>
                <a:gd name="T11" fmla="*/ 675 h 1098"/>
                <a:gd name="T12" fmla="*/ 394 w 979"/>
                <a:gd name="T13" fmla="*/ 725 h 1098"/>
                <a:gd name="T14" fmla="*/ 414 w 979"/>
                <a:gd name="T15" fmla="*/ 782 h 1098"/>
                <a:gd name="T16" fmla="*/ 424 w 979"/>
                <a:gd name="T17" fmla="*/ 755 h 1098"/>
                <a:gd name="T18" fmla="*/ 401 w 979"/>
                <a:gd name="T19" fmla="*/ 678 h 1098"/>
                <a:gd name="T20" fmla="*/ 349 w 979"/>
                <a:gd name="T21" fmla="*/ 662 h 1098"/>
                <a:gd name="T22" fmla="*/ 242 w 979"/>
                <a:gd name="T23" fmla="*/ 647 h 1098"/>
                <a:gd name="T24" fmla="*/ 106 w 979"/>
                <a:gd name="T25" fmla="*/ 679 h 1098"/>
                <a:gd name="T26" fmla="*/ 8 w 979"/>
                <a:gd name="T27" fmla="*/ 745 h 1098"/>
                <a:gd name="T28" fmla="*/ 1 w 979"/>
                <a:gd name="T29" fmla="*/ 901 h 1098"/>
                <a:gd name="T30" fmla="*/ 323 w 979"/>
                <a:gd name="T31" fmla="*/ 888 h 1098"/>
                <a:gd name="T32" fmla="*/ 375 w 979"/>
                <a:gd name="T33" fmla="*/ 855 h 1098"/>
                <a:gd name="T34" fmla="*/ 829 w 979"/>
                <a:gd name="T35" fmla="*/ 1076 h 1098"/>
                <a:gd name="T36" fmla="*/ 812 w 979"/>
                <a:gd name="T37" fmla="*/ 918 h 1098"/>
                <a:gd name="T38" fmla="*/ 345 w 979"/>
                <a:gd name="T39" fmla="*/ 1071 h 1098"/>
                <a:gd name="T40" fmla="*/ 345 w 979"/>
                <a:gd name="T41" fmla="*/ 956 h 1098"/>
                <a:gd name="T42" fmla="*/ 392 w 979"/>
                <a:gd name="T43" fmla="*/ 907 h 1098"/>
                <a:gd name="T44" fmla="*/ 488 w 979"/>
                <a:gd name="T45" fmla="*/ 868 h 1098"/>
                <a:gd name="T46" fmla="*/ 563 w 979"/>
                <a:gd name="T47" fmla="*/ 855 h 1098"/>
                <a:gd name="T48" fmla="*/ 640 w 979"/>
                <a:gd name="T49" fmla="*/ 862 h 1098"/>
                <a:gd name="T50" fmla="*/ 737 w 979"/>
                <a:gd name="T51" fmla="*/ 892 h 1098"/>
                <a:gd name="T52" fmla="*/ 809 w 979"/>
                <a:gd name="T53" fmla="*/ 944 h 1098"/>
                <a:gd name="T54" fmla="*/ 794 w 979"/>
                <a:gd name="T55" fmla="*/ 904 h 1098"/>
                <a:gd name="T56" fmla="*/ 719 w 979"/>
                <a:gd name="T57" fmla="*/ 864 h 1098"/>
                <a:gd name="T58" fmla="*/ 669 w 979"/>
                <a:gd name="T59" fmla="*/ 848 h 1098"/>
                <a:gd name="T60" fmla="*/ 572 w 979"/>
                <a:gd name="T61" fmla="*/ 835 h 1098"/>
                <a:gd name="T62" fmla="*/ 507 w 979"/>
                <a:gd name="T63" fmla="*/ 843 h 1098"/>
                <a:gd name="T64" fmla="*/ 357 w 979"/>
                <a:gd name="T65" fmla="*/ 905 h 1098"/>
                <a:gd name="T66" fmla="*/ 323 w 979"/>
                <a:gd name="T67" fmla="*/ 972 h 1098"/>
                <a:gd name="T68" fmla="*/ 323 w 979"/>
                <a:gd name="T69" fmla="*/ 1096 h 1098"/>
                <a:gd name="T70" fmla="*/ 826 w 979"/>
                <a:gd name="T71" fmla="*/ 1096 h 1098"/>
                <a:gd name="T72" fmla="*/ 829 w 979"/>
                <a:gd name="T73" fmla="*/ 1076 h 1098"/>
                <a:gd name="T74" fmla="*/ 971 w 979"/>
                <a:gd name="T75" fmla="*/ 21 h 1098"/>
                <a:gd name="T76" fmla="*/ 958 w 979"/>
                <a:gd name="T77" fmla="*/ 391 h 1098"/>
                <a:gd name="T78" fmla="*/ 518 w 979"/>
                <a:gd name="T79" fmla="*/ 426 h 1098"/>
                <a:gd name="T80" fmla="*/ 454 w 979"/>
                <a:gd name="T81" fmla="*/ 405 h 1098"/>
                <a:gd name="T82" fmla="*/ 409 w 979"/>
                <a:gd name="T83" fmla="*/ 379 h 1098"/>
                <a:gd name="T84" fmla="*/ 411 w 979"/>
                <a:gd name="T85" fmla="*/ 29 h 1098"/>
                <a:gd name="T86" fmla="*/ 942 w 979"/>
                <a:gd name="T87" fmla="*/ 21 h 1098"/>
                <a:gd name="T88" fmla="*/ 953 w 979"/>
                <a:gd name="T89" fmla="*/ 5 h 1098"/>
                <a:gd name="T90" fmla="*/ 930 w 979"/>
                <a:gd name="T91" fmla="*/ 1 h 1098"/>
                <a:gd name="T92" fmla="*/ 416 w 979"/>
                <a:gd name="T93" fmla="*/ 4 h 1098"/>
                <a:gd name="T94" fmla="*/ 390 w 979"/>
                <a:gd name="T95" fmla="*/ 39 h 1098"/>
                <a:gd name="T96" fmla="*/ 388 w 979"/>
                <a:gd name="T97" fmla="*/ 375 h 1098"/>
                <a:gd name="T98" fmla="*/ 415 w 979"/>
                <a:gd name="T99" fmla="*/ 422 h 1098"/>
                <a:gd name="T100" fmla="*/ 469 w 979"/>
                <a:gd name="T101" fmla="*/ 426 h 1098"/>
                <a:gd name="T102" fmla="*/ 497 w 979"/>
                <a:gd name="T103" fmla="*/ 427 h 1098"/>
                <a:gd name="T104" fmla="*/ 511 w 979"/>
                <a:gd name="T105" fmla="*/ 540 h 1098"/>
                <a:gd name="T106" fmla="*/ 606 w 979"/>
                <a:gd name="T107" fmla="*/ 443 h 1098"/>
                <a:gd name="T108" fmla="*/ 651 w 979"/>
                <a:gd name="T109" fmla="*/ 425 h 1098"/>
                <a:gd name="T110" fmla="*/ 937 w 979"/>
                <a:gd name="T111" fmla="*/ 426 h 1098"/>
                <a:gd name="T112" fmla="*/ 963 w 979"/>
                <a:gd name="T113" fmla="*/ 416 h 1098"/>
                <a:gd name="T114" fmla="*/ 979 w 979"/>
                <a:gd name="T115" fmla="*/ 375 h 1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9" h="1098">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1" name="Picture 4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4" y="560"/>
              <a:ext cx="2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 y="373"/>
              <a:ext cx="262"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7" y="52"/>
              <a:ext cx="20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Rectangle 18"/>
          <p:cNvSpPr/>
          <p:nvPr/>
        </p:nvSpPr>
        <p:spPr>
          <a:xfrm>
            <a:off x="2024378" y="1308914"/>
            <a:ext cx="6074596" cy="307776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a:r>
              <a:rPr lang="en-US" sz="1600" b="1" dirty="0">
                <a:latin typeface="Times New Roman" panose="02020603050405020304" pitchFamily="18" charset="0"/>
                <a:cs typeface="Times New Roman" panose="02020603050405020304" pitchFamily="18" charset="0"/>
              </a:rPr>
              <a:t>The </a:t>
            </a:r>
            <a:r>
              <a:rPr lang="en-US" sz="1600" b="1" u="sng" dirty="0">
                <a:solidFill>
                  <a:srgbClr val="C00000"/>
                </a:solidFill>
                <a:latin typeface="Times New Roman" panose="02020603050405020304" pitchFamily="18" charset="0"/>
                <a:cs typeface="Times New Roman" panose="02020603050405020304" pitchFamily="18" charset="0"/>
              </a:rPr>
              <a:t>evaluation context </a:t>
            </a:r>
            <a:r>
              <a:rPr lang="en-US" sz="1600" b="1" dirty="0">
                <a:latin typeface="Times New Roman" panose="02020603050405020304" pitchFamily="18" charset="0"/>
                <a:cs typeface="Times New Roman" panose="02020603050405020304" pitchFamily="18" charset="0"/>
              </a:rPr>
              <a:t>section provides a summary description of the political, economic, social, environmental and/or legal contexts in which the intervention is being implemented</a:t>
            </a:r>
            <a:r>
              <a:rPr lang="en-US" sz="1600" b="1" dirty="0" smtClean="0">
                <a:latin typeface="Times New Roman" panose="02020603050405020304" pitchFamily="18" charset="0"/>
                <a:cs typeface="Times New Roman" panose="02020603050405020304" pitchFamily="18" charset="0"/>
              </a:rPr>
              <a:t>.</a:t>
            </a:r>
          </a:p>
          <a:p>
            <a:pPr algn="just"/>
            <a:endParaRPr lang="en-US" sz="1600" b="1" dirty="0" smtClean="0">
              <a:latin typeface="Times New Roman" panose="02020603050405020304" pitchFamily="18" charset="0"/>
              <a:cs typeface="Times New Roman" panose="02020603050405020304" pitchFamily="18" charset="0"/>
            </a:endParaRPr>
          </a:p>
          <a:p>
            <a:pPr algn="just"/>
            <a:r>
              <a:rPr lang="en-US" sz="1600" b="1" dirty="0">
                <a:latin typeface="Times New Roman" panose="02020603050405020304" pitchFamily="18" charset="0"/>
                <a:cs typeface="Times New Roman" panose="02020603050405020304" pitchFamily="18" charset="0"/>
              </a:rPr>
              <a:t>The </a:t>
            </a:r>
            <a:r>
              <a:rPr lang="en-US" sz="1600" b="1" u="sng" dirty="0">
                <a:solidFill>
                  <a:srgbClr val="C00000"/>
                </a:solidFill>
                <a:latin typeface="Times New Roman" panose="02020603050405020304" pitchFamily="18" charset="0"/>
                <a:cs typeface="Times New Roman" panose="02020603050405020304" pitchFamily="18" charset="0"/>
              </a:rPr>
              <a:t>evaluation purpose/objective </a:t>
            </a:r>
            <a:r>
              <a:rPr lang="en-US" sz="1600" b="1" dirty="0">
                <a:latin typeface="Times New Roman" panose="02020603050405020304" pitchFamily="18" charset="0"/>
                <a:cs typeface="Times New Roman" panose="02020603050405020304" pitchFamily="18" charset="0"/>
              </a:rPr>
              <a:t>section explains why the evaluation is being conducted and the main objective of the evaluation itself. In this section, the intended audience for the evaluation and how the evaluation will be used are also included. These are important elements that provide information on its utilization for both accountability and learning purposes, as well as who may be concerned by its recommendations.</a:t>
            </a:r>
            <a:endParaRPr lang="fr-FR" sz="1600" b="1" dirty="0">
              <a:latin typeface="Times New Roman" panose="02020603050405020304" pitchFamily="18" charset="0"/>
              <a:cs typeface="Times New Roman" panose="02020603050405020304" pitchFamily="18" charset="0"/>
            </a:endParaRPr>
          </a:p>
          <a:p>
            <a:pPr algn="just"/>
            <a:r>
              <a:rPr lang="en-US" sz="1600" b="1" dirty="0">
                <a:latin typeface="Times New Roman" panose="02020603050405020304" pitchFamily="18" charset="0"/>
                <a:cs typeface="Times New Roman" panose="02020603050405020304" pitchFamily="18" charset="0"/>
              </a:rPr>
              <a:t> </a:t>
            </a:r>
            <a:endParaRPr lang="fr-FR" sz="1600" b="1" dirty="0">
              <a:latin typeface="Times New Roman" panose="02020603050405020304" pitchFamily="18" charset="0"/>
              <a:cs typeface="Times New Roman" panose="02020603050405020304" pitchFamily="18" charset="0"/>
            </a:endParaRPr>
          </a:p>
        </p:txBody>
      </p:sp>
      <p:grpSp>
        <p:nvGrpSpPr>
          <p:cNvPr id="45" name="Group 44"/>
          <p:cNvGrpSpPr>
            <a:grpSpLocks/>
          </p:cNvGrpSpPr>
          <p:nvPr/>
        </p:nvGrpSpPr>
        <p:grpSpPr bwMode="auto">
          <a:xfrm>
            <a:off x="1022788" y="3928976"/>
            <a:ext cx="775970" cy="532130"/>
            <a:chOff x="0" y="0"/>
            <a:chExt cx="1222" cy="838"/>
          </a:xfrm>
        </p:grpSpPr>
        <p:sp>
          <p:nvSpPr>
            <p:cNvPr id="46" name="AutoShape 48"/>
            <p:cNvSpPr>
              <a:spLocks/>
            </p:cNvSpPr>
            <p:nvPr/>
          </p:nvSpPr>
          <p:spPr bwMode="auto">
            <a:xfrm>
              <a:off x="82" y="184"/>
              <a:ext cx="376" cy="641"/>
            </a:xfrm>
            <a:custGeom>
              <a:avLst/>
              <a:gdLst>
                <a:gd name="T0" fmla="+- 0 165 83"/>
                <a:gd name="T1" fmla="*/ T0 w 376"/>
                <a:gd name="T2" fmla="+- 0 185 185"/>
                <a:gd name="T3" fmla="*/ 185 h 641"/>
                <a:gd name="T4" fmla="+- 0 106 83"/>
                <a:gd name="T5" fmla="*/ T4 w 376"/>
                <a:gd name="T6" fmla="+- 0 216 185"/>
                <a:gd name="T7" fmla="*/ 216 h 641"/>
                <a:gd name="T8" fmla="+- 0 83 83"/>
                <a:gd name="T9" fmla="*/ T8 w 376"/>
                <a:gd name="T10" fmla="+- 0 280 185"/>
                <a:gd name="T11" fmla="*/ 280 h 641"/>
                <a:gd name="T12" fmla="+- 0 90 83"/>
                <a:gd name="T13" fmla="*/ T12 w 376"/>
                <a:gd name="T14" fmla="+- 0 535 185"/>
                <a:gd name="T15" fmla="*/ 535 h 641"/>
                <a:gd name="T16" fmla="+- 0 139 83"/>
                <a:gd name="T17" fmla="*/ T16 w 376"/>
                <a:gd name="T18" fmla="+- 0 585 185"/>
                <a:gd name="T19" fmla="*/ 585 h 641"/>
                <a:gd name="T20" fmla="+- 0 326 83"/>
                <a:gd name="T21" fmla="*/ T20 w 376"/>
                <a:gd name="T22" fmla="+- 0 592 185"/>
                <a:gd name="T23" fmla="*/ 592 h 641"/>
                <a:gd name="T24" fmla="+- 0 330 83"/>
                <a:gd name="T25" fmla="*/ T24 w 376"/>
                <a:gd name="T26" fmla="+- 0 788 185"/>
                <a:gd name="T27" fmla="*/ 788 h 641"/>
                <a:gd name="T28" fmla="+- 0 356 83"/>
                <a:gd name="T29" fmla="*/ T28 w 376"/>
                <a:gd name="T30" fmla="+- 0 818 185"/>
                <a:gd name="T31" fmla="*/ 818 h 641"/>
                <a:gd name="T32" fmla="+- 0 377 83"/>
                <a:gd name="T33" fmla="*/ T32 w 376"/>
                <a:gd name="T34" fmla="+- 0 825 185"/>
                <a:gd name="T35" fmla="*/ 825 h 641"/>
                <a:gd name="T36" fmla="+- 0 381 83"/>
                <a:gd name="T37" fmla="*/ T36 w 376"/>
                <a:gd name="T38" fmla="+- 0 825 185"/>
                <a:gd name="T39" fmla="*/ 825 h 641"/>
                <a:gd name="T40" fmla="+- 0 420 83"/>
                <a:gd name="T41" fmla="*/ T40 w 376"/>
                <a:gd name="T42" fmla="+- 0 809 185"/>
                <a:gd name="T43" fmla="*/ 809 h 641"/>
                <a:gd name="T44" fmla="+- 0 380 83"/>
                <a:gd name="T45" fmla="*/ T44 w 376"/>
                <a:gd name="T46" fmla="+- 0 792 185"/>
                <a:gd name="T47" fmla="*/ 792 h 641"/>
                <a:gd name="T48" fmla="+- 0 367 83"/>
                <a:gd name="T49" fmla="*/ T48 w 376"/>
                <a:gd name="T50" fmla="+- 0 790 185"/>
                <a:gd name="T51" fmla="*/ 790 h 641"/>
                <a:gd name="T52" fmla="+- 0 359 83"/>
                <a:gd name="T53" fmla="*/ T52 w 376"/>
                <a:gd name="T54" fmla="+- 0 770 185"/>
                <a:gd name="T55" fmla="*/ 770 h 641"/>
                <a:gd name="T56" fmla="+- 0 176 83"/>
                <a:gd name="T57" fmla="*/ T56 w 376"/>
                <a:gd name="T58" fmla="+- 0 559 185"/>
                <a:gd name="T59" fmla="*/ 559 h 641"/>
                <a:gd name="T60" fmla="+- 0 133 83"/>
                <a:gd name="T61" fmla="*/ T60 w 376"/>
                <a:gd name="T62" fmla="+- 0 541 185"/>
                <a:gd name="T63" fmla="*/ 541 h 641"/>
                <a:gd name="T64" fmla="+- 0 116 83"/>
                <a:gd name="T65" fmla="*/ T64 w 376"/>
                <a:gd name="T66" fmla="+- 0 499 185"/>
                <a:gd name="T67" fmla="*/ 499 h 641"/>
                <a:gd name="T68" fmla="+- 0 119 83"/>
                <a:gd name="T69" fmla="*/ T68 w 376"/>
                <a:gd name="T70" fmla="+- 0 257 185"/>
                <a:gd name="T71" fmla="*/ 257 h 641"/>
                <a:gd name="T72" fmla="+- 0 148 83"/>
                <a:gd name="T73" fmla="*/ T72 w 376"/>
                <a:gd name="T74" fmla="+- 0 224 185"/>
                <a:gd name="T75" fmla="*/ 224 h 641"/>
                <a:gd name="T76" fmla="+- 0 248 83"/>
                <a:gd name="T77" fmla="*/ T76 w 376"/>
                <a:gd name="T78" fmla="+- 0 217 185"/>
                <a:gd name="T79" fmla="*/ 217 h 641"/>
                <a:gd name="T80" fmla="+- 0 237 83"/>
                <a:gd name="T81" fmla="*/ T80 w 376"/>
                <a:gd name="T82" fmla="+- 0 208 185"/>
                <a:gd name="T83" fmla="*/ 208 h 641"/>
                <a:gd name="T84" fmla="+- 0 204 83"/>
                <a:gd name="T85" fmla="*/ T84 w 376"/>
                <a:gd name="T86" fmla="+- 0 189 185"/>
                <a:gd name="T87" fmla="*/ 189 h 641"/>
                <a:gd name="T88" fmla="+- 0 222 83"/>
                <a:gd name="T89" fmla="*/ T88 w 376"/>
                <a:gd name="T90" fmla="+- 0 295 185"/>
                <a:gd name="T91" fmla="*/ 295 h 641"/>
                <a:gd name="T92" fmla="+- 0 201 83"/>
                <a:gd name="T93" fmla="*/ T92 w 376"/>
                <a:gd name="T94" fmla="+- 0 311 185"/>
                <a:gd name="T95" fmla="*/ 311 h 641"/>
                <a:gd name="T96" fmla="+- 0 235 83"/>
                <a:gd name="T97" fmla="*/ T96 w 376"/>
                <a:gd name="T98" fmla="+- 0 345 185"/>
                <a:gd name="T99" fmla="*/ 345 h 641"/>
                <a:gd name="T100" fmla="+- 0 393 83"/>
                <a:gd name="T101" fmla="*/ T100 w 376"/>
                <a:gd name="T102" fmla="+- 0 515 185"/>
                <a:gd name="T103" fmla="*/ 515 h 641"/>
                <a:gd name="T104" fmla="+- 0 403 83"/>
                <a:gd name="T105" fmla="*/ T104 w 376"/>
                <a:gd name="T106" fmla="+- 0 782 185"/>
                <a:gd name="T107" fmla="*/ 782 h 641"/>
                <a:gd name="T108" fmla="+- 0 431 83"/>
                <a:gd name="T109" fmla="*/ T108 w 376"/>
                <a:gd name="T110" fmla="+- 0 792 185"/>
                <a:gd name="T111" fmla="*/ 792 h 641"/>
                <a:gd name="T112" fmla="+- 0 436 83"/>
                <a:gd name="T113" fmla="*/ T112 w 376"/>
                <a:gd name="T114" fmla="+- 0 770 185"/>
                <a:gd name="T115" fmla="*/ 770 h 641"/>
                <a:gd name="T116" fmla="+- 0 432 83"/>
                <a:gd name="T117" fmla="*/ T116 w 376"/>
                <a:gd name="T118" fmla="+- 0 516 185"/>
                <a:gd name="T119" fmla="*/ 516 h 641"/>
                <a:gd name="T120" fmla="+- 0 402 83"/>
                <a:gd name="T121" fmla="*/ T120 w 376"/>
                <a:gd name="T122" fmla="+- 0 486 185"/>
                <a:gd name="T123" fmla="*/ 486 h 641"/>
                <a:gd name="T124" fmla="+- 0 268 83"/>
                <a:gd name="T125" fmla="*/ T124 w 376"/>
                <a:gd name="T126" fmla="+- 0 482 185"/>
                <a:gd name="T127" fmla="*/ 482 h 641"/>
                <a:gd name="T128" fmla="+- 0 431 83"/>
                <a:gd name="T129" fmla="*/ T128 w 376"/>
                <a:gd name="T130" fmla="+- 0 370 185"/>
                <a:gd name="T131" fmla="*/ 370 h 641"/>
                <a:gd name="T132" fmla="+- 0 452 83"/>
                <a:gd name="T133" fmla="*/ T132 w 376"/>
                <a:gd name="T134" fmla="+- 0 349 185"/>
                <a:gd name="T135" fmla="*/ 349 h 641"/>
                <a:gd name="T136" fmla="+- 0 414 83"/>
                <a:gd name="T137" fmla="*/ T136 w 376"/>
                <a:gd name="T138" fmla="+- 0 345 185"/>
                <a:gd name="T139" fmla="*/ 345 h 641"/>
                <a:gd name="T140" fmla="+- 0 292 83"/>
                <a:gd name="T141" fmla="*/ T140 w 376"/>
                <a:gd name="T142" fmla="+- 0 345 185"/>
                <a:gd name="T143" fmla="*/ 345 h 641"/>
                <a:gd name="T144" fmla="+- 0 284 83"/>
                <a:gd name="T145" fmla="*/ T144 w 376"/>
                <a:gd name="T146" fmla="+- 0 341 185"/>
                <a:gd name="T147" fmla="*/ 341 h 641"/>
                <a:gd name="T148" fmla="+- 0 431 83"/>
                <a:gd name="T149" fmla="*/ T148 w 376"/>
                <a:gd name="T150" fmla="+- 0 370 185"/>
                <a:gd name="T151" fmla="*/ 370 h 641"/>
                <a:gd name="T152" fmla="+- 0 276 83"/>
                <a:gd name="T153" fmla="*/ T152 w 376"/>
                <a:gd name="T154" fmla="+- 0 375 185"/>
                <a:gd name="T155" fmla="*/ 375 h 641"/>
                <a:gd name="T156" fmla="+- 0 402 83"/>
                <a:gd name="T157" fmla="*/ T156 w 376"/>
                <a:gd name="T158" fmla="+- 0 378 185"/>
                <a:gd name="T159" fmla="*/ 378 h 641"/>
                <a:gd name="T160" fmla="+- 0 431 83"/>
                <a:gd name="T161" fmla="*/ T160 w 376"/>
                <a:gd name="T162" fmla="+- 0 370 185"/>
                <a:gd name="T163" fmla="*/ 370 h 641"/>
                <a:gd name="T164" fmla="+- 0 182 83"/>
                <a:gd name="T165" fmla="*/ T164 w 376"/>
                <a:gd name="T166" fmla="+- 0 217 185"/>
                <a:gd name="T167" fmla="*/ 217 h 641"/>
                <a:gd name="T168" fmla="+- 0 205 83"/>
                <a:gd name="T169" fmla="*/ T168 w 376"/>
                <a:gd name="T170" fmla="+- 0 225 185"/>
                <a:gd name="T171" fmla="*/ 225 h 641"/>
                <a:gd name="T172" fmla="+- 0 221 83"/>
                <a:gd name="T173" fmla="*/ T172 w 376"/>
                <a:gd name="T174" fmla="+- 0 238 185"/>
                <a:gd name="T175" fmla="*/ 238 h 641"/>
                <a:gd name="T176" fmla="+- 0 239 83"/>
                <a:gd name="T177" fmla="*/ T176 w 376"/>
                <a:gd name="T178" fmla="+- 0 254 185"/>
                <a:gd name="T179" fmla="*/ 254 h 641"/>
                <a:gd name="T180" fmla="+- 0 304 83"/>
                <a:gd name="T181" fmla="*/ T180 w 376"/>
                <a:gd name="T182" fmla="+- 0 302 185"/>
                <a:gd name="T183" fmla="*/ 302 h 641"/>
                <a:gd name="T184" fmla="+- 0 426 83"/>
                <a:gd name="T185" fmla="*/ T184 w 376"/>
                <a:gd name="T186" fmla="+- 0 311 185"/>
                <a:gd name="T187" fmla="*/ 311 h 641"/>
                <a:gd name="T188" fmla="+- 0 424 83"/>
                <a:gd name="T189" fmla="*/ T188 w 376"/>
                <a:gd name="T190" fmla="+- 0 337 185"/>
                <a:gd name="T191" fmla="*/ 337 h 641"/>
                <a:gd name="T192" fmla="+- 0 453 83"/>
                <a:gd name="T193" fmla="*/ T192 w 376"/>
                <a:gd name="T194" fmla="+- 0 345 185"/>
                <a:gd name="T195" fmla="*/ 345 h 641"/>
                <a:gd name="T196" fmla="+- 0 456 83"/>
                <a:gd name="T197" fmla="*/ T196 w 376"/>
                <a:gd name="T198" fmla="+- 0 307 185"/>
                <a:gd name="T199" fmla="*/ 307 h 641"/>
                <a:gd name="T200" fmla="+- 0 430 83"/>
                <a:gd name="T201" fmla="*/ T200 w 376"/>
                <a:gd name="T202" fmla="+- 0 275 185"/>
                <a:gd name="T203" fmla="*/ 275 h 641"/>
                <a:gd name="T204" fmla="+- 0 408 83"/>
                <a:gd name="T205" fmla="*/ T204 w 376"/>
                <a:gd name="T206" fmla="+- 0 269 185"/>
                <a:gd name="T207" fmla="*/ 269 h 641"/>
                <a:gd name="T208" fmla="+- 0 315 83"/>
                <a:gd name="T209" fmla="*/ T208 w 376"/>
                <a:gd name="T210" fmla="+- 0 269 185"/>
                <a:gd name="T211" fmla="*/ 269 h 641"/>
                <a:gd name="T212" fmla="+- 0 260 83"/>
                <a:gd name="T213" fmla="*/ T212 w 376"/>
                <a:gd name="T214" fmla="+- 0 228 185"/>
                <a:gd name="T215" fmla="*/ 228 h 641"/>
                <a:gd name="T216" fmla="+- 0 248 83"/>
                <a:gd name="T217" fmla="*/ T216 w 376"/>
                <a:gd name="T218" fmla="+- 0 217 185"/>
                <a:gd name="T219" fmla="*/ 217 h 6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Lst>
              <a:rect l="0" t="0" r="r" b="b"/>
              <a:pathLst>
                <a:path w="376" h="641">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7" name="Picture 4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AutoShape 50"/>
            <p:cNvSpPr>
              <a:spLocks/>
            </p:cNvSpPr>
            <p:nvPr/>
          </p:nvSpPr>
          <p:spPr bwMode="auto">
            <a:xfrm>
              <a:off x="0" y="184"/>
              <a:ext cx="1140" cy="654"/>
            </a:xfrm>
            <a:custGeom>
              <a:avLst/>
              <a:gdLst>
                <a:gd name="T0" fmla="*/ 281 w 1140"/>
                <a:gd name="T1" fmla="+- 0 640 185"/>
                <a:gd name="T2" fmla="*/ 640 h 654"/>
                <a:gd name="T3" fmla="*/ 72 w 1140"/>
                <a:gd name="T4" fmla="+- 0 601 185"/>
                <a:gd name="T5" fmla="*/ 601 h 654"/>
                <a:gd name="T6" fmla="*/ 33 w 1140"/>
                <a:gd name="T7" fmla="+- 0 285 185"/>
                <a:gd name="T8" fmla="*/ 285 h 654"/>
                <a:gd name="T9" fmla="*/ 0 w 1140"/>
                <a:gd name="T10" fmla="+- 0 285 185"/>
                <a:gd name="T11" fmla="*/ 285 h 654"/>
                <a:gd name="T12" fmla="*/ 37 w 1140"/>
                <a:gd name="T13" fmla="+- 0 612 185"/>
                <a:gd name="T14" fmla="*/ 612 h 654"/>
                <a:gd name="T15" fmla="*/ 132 w 1140"/>
                <a:gd name="T16" fmla="+- 0 805 185"/>
                <a:gd name="T17" fmla="*/ 805 h 654"/>
                <a:gd name="T18" fmla="*/ 248 w 1140"/>
                <a:gd name="T19" fmla="+- 0 838 185"/>
                <a:gd name="T20" fmla="*/ 838 h 654"/>
                <a:gd name="T21" fmla="*/ 165 w 1140"/>
                <a:gd name="T22" fmla="+- 0 673 185"/>
                <a:gd name="T23" fmla="*/ 673 h 654"/>
                <a:gd name="T24" fmla="*/ 297 w 1140"/>
                <a:gd name="T25" fmla="+- 0 648 185"/>
                <a:gd name="T26" fmla="*/ 648 h 654"/>
                <a:gd name="T27" fmla="*/ 321 w 1140"/>
                <a:gd name="T28" fmla="+- 0 409 185"/>
                <a:gd name="T29" fmla="*/ 409 h 654"/>
                <a:gd name="T30" fmla="*/ 321 w 1140"/>
                <a:gd name="T31" fmla="+- 0 442 185"/>
                <a:gd name="T32" fmla="*/ 442 h 654"/>
                <a:gd name="T33" fmla="*/ 479 w 1140"/>
                <a:gd name="T34" fmla="+- 0 805 185"/>
                <a:gd name="T35" fmla="*/ 805 h 654"/>
                <a:gd name="T36" fmla="*/ 743 w 1140"/>
                <a:gd name="T37" fmla="+- 0 805 185"/>
                <a:gd name="T38" fmla="*/ 805 h 654"/>
                <a:gd name="T39" fmla="*/ 901 w 1140"/>
                <a:gd name="T40" fmla="+- 0 442 185"/>
                <a:gd name="T41" fmla="*/ 442 h 654"/>
                <a:gd name="T42" fmla="*/ 1139 w 1140"/>
                <a:gd name="T43" fmla="+- 0 499 185"/>
                <a:gd name="T44" fmla="*/ 499 h 654"/>
                <a:gd name="T45" fmla="*/ 1117 w 1140"/>
                <a:gd name="T46" fmla="+- 0 217 185"/>
                <a:gd name="T47" fmla="*/ 217 h 654"/>
                <a:gd name="T48" fmla="*/ 1106 w 1140"/>
                <a:gd name="T49" fmla="+- 0 280 185"/>
                <a:gd name="T50" fmla="*/ 280 h 654"/>
                <a:gd name="T51" fmla="*/ 1089 w 1140"/>
                <a:gd name="T52" fmla="+- 0 541 185"/>
                <a:gd name="T53" fmla="*/ 541 h 654"/>
                <a:gd name="T54" fmla="*/ 863 w 1140"/>
                <a:gd name="T55" fmla="+- 0 559 185"/>
                <a:gd name="T56" fmla="*/ 559 h 654"/>
                <a:gd name="T57" fmla="*/ 855 w 1140"/>
                <a:gd name="T58" fmla="+- 0 790 185"/>
                <a:gd name="T59" fmla="*/ 790 h 654"/>
                <a:gd name="T60" fmla="*/ 831 w 1140"/>
                <a:gd name="T61" fmla="+- 0 790 185"/>
                <a:gd name="T62" fmla="*/ 790 h 654"/>
                <a:gd name="T63" fmla="*/ 819 w 1140"/>
                <a:gd name="T64" fmla="+- 0 776 185"/>
                <a:gd name="T65" fmla="*/ 776 h 654"/>
                <a:gd name="T66" fmla="*/ 987 w 1140"/>
                <a:gd name="T67" fmla="+- 0 515 185"/>
                <a:gd name="T68" fmla="*/ 515 h 654"/>
                <a:gd name="T69" fmla="*/ 987 w 1140"/>
                <a:gd name="T70" fmla="+- 0 345 185"/>
                <a:gd name="T71" fmla="*/ 345 h 654"/>
                <a:gd name="T72" fmla="*/ 1021 w 1140"/>
                <a:gd name="T73" fmla="+- 0 311 185"/>
                <a:gd name="T74" fmla="*/ 311 h 654"/>
                <a:gd name="T75" fmla="*/ 938 w 1140"/>
                <a:gd name="T76" fmla="+- 0 341 185"/>
                <a:gd name="T77" fmla="*/ 341 h 654"/>
                <a:gd name="T78" fmla="*/ 925 w 1140"/>
                <a:gd name="T79" fmla="+- 0 345 185"/>
                <a:gd name="T80" fmla="*/ 345 h 654"/>
                <a:gd name="T81" fmla="*/ 798 w 1140"/>
                <a:gd name="T82" fmla="+- 0 337 185"/>
                <a:gd name="T83" fmla="*/ 337 h 654"/>
                <a:gd name="T84" fmla="*/ 804 w 1140"/>
                <a:gd name="T85" fmla="+- 0 303 185"/>
                <a:gd name="T86" fmla="*/ 303 h 654"/>
                <a:gd name="T87" fmla="*/ 918 w 1140"/>
                <a:gd name="T88" fmla="+- 0 302 185"/>
                <a:gd name="T89" fmla="*/ 302 h 654"/>
                <a:gd name="T90" fmla="*/ 992 w 1140"/>
                <a:gd name="T91" fmla="+- 0 246 185"/>
                <a:gd name="T92" fmla="*/ 246 h 654"/>
                <a:gd name="T93" fmla="*/ 1017 w 1140"/>
                <a:gd name="T94" fmla="+- 0 225 185"/>
                <a:gd name="T95" fmla="*/ 225 h 654"/>
                <a:gd name="T96" fmla="*/ 1052 w 1140"/>
                <a:gd name="T97" fmla="+- 0 217 185"/>
                <a:gd name="T98" fmla="*/ 217 h 654"/>
                <a:gd name="T99" fmla="*/ 1103 w 1140"/>
                <a:gd name="T100" fmla="+- 0 257 185"/>
                <a:gd name="T101" fmla="*/ 257 h 654"/>
                <a:gd name="T102" fmla="*/ 1090 w 1140"/>
                <a:gd name="T103" fmla="+- 0 195 185"/>
                <a:gd name="T104" fmla="*/ 195 h 654"/>
                <a:gd name="T105" fmla="*/ 1018 w 1140"/>
                <a:gd name="T106" fmla="+- 0 189 185"/>
                <a:gd name="T107" fmla="*/ 189 h 654"/>
                <a:gd name="T108" fmla="*/ 978 w 1140"/>
                <a:gd name="T109" fmla="+- 0 213 185"/>
                <a:gd name="T110" fmla="*/ 213 h 654"/>
                <a:gd name="T111" fmla="*/ 953 w 1140"/>
                <a:gd name="T112" fmla="+- 0 234 185"/>
                <a:gd name="T113" fmla="*/ 234 h 654"/>
                <a:gd name="T114" fmla="*/ 797 w 1140"/>
                <a:gd name="T115" fmla="+- 0 273 185"/>
                <a:gd name="T116" fmla="*/ 273 h 654"/>
                <a:gd name="T117" fmla="*/ 763 w 1140"/>
                <a:gd name="T118" fmla="+- 0 323 185"/>
                <a:gd name="T119" fmla="*/ 323 h 654"/>
                <a:gd name="T120" fmla="*/ 770 w 1140"/>
                <a:gd name="T121" fmla="+- 0 349 185"/>
                <a:gd name="T122" fmla="*/ 349 h 654"/>
                <a:gd name="T123" fmla="*/ 820 w 1140"/>
                <a:gd name="T124" fmla="+- 0 378 185"/>
                <a:gd name="T125" fmla="*/ 378 h 654"/>
                <a:gd name="T126" fmla="*/ 954 w 1140"/>
                <a:gd name="T127" fmla="+- 0 370 185"/>
                <a:gd name="T128" fmla="*/ 370 h 654"/>
                <a:gd name="T129" fmla="*/ 820 w 1140"/>
                <a:gd name="T130" fmla="+- 0 487 185"/>
                <a:gd name="T131" fmla="*/ 487 h 654"/>
                <a:gd name="T132" fmla="*/ 786 w 1140"/>
                <a:gd name="T133" fmla="+- 0 537 185"/>
                <a:gd name="T134" fmla="*/ 537 h 654"/>
                <a:gd name="T135" fmla="*/ 802 w 1140"/>
                <a:gd name="T136" fmla="+- 0 809 185"/>
                <a:gd name="T137" fmla="*/ 809 h 654"/>
                <a:gd name="T138" fmla="*/ 845 w 1140"/>
                <a:gd name="T139" fmla="+- 0 825 185"/>
                <a:gd name="T140" fmla="*/ 825 h 654"/>
                <a:gd name="T141" fmla="*/ 882 w 1140"/>
                <a:gd name="T142" fmla="+- 0 806 185"/>
                <a:gd name="T143" fmla="*/ 806 h 654"/>
                <a:gd name="T144" fmla="*/ 896 w 1140"/>
                <a:gd name="T145" fmla="+- 0 768 185"/>
                <a:gd name="T146" fmla="*/ 768 h 654"/>
                <a:gd name="T147" fmla="*/ 1082 w 1140"/>
                <a:gd name="T148" fmla="+- 0 585 185"/>
                <a:gd name="T149" fmla="*/ 585 h 654"/>
                <a:gd name="T150" fmla="*/ 1139 w 1140"/>
                <a:gd name="T151" fmla="+- 0 499 185"/>
                <a:gd name="T152" fmla="*/ 499 h 654"/>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 ang="0">
                  <a:pos x="T87" y="T89"/>
                </a:cxn>
                <a:cxn ang="0">
                  <a:pos x="T90" y="T92"/>
                </a:cxn>
                <a:cxn ang="0">
                  <a:pos x="T93" y="T95"/>
                </a:cxn>
                <a:cxn ang="0">
                  <a:pos x="T96" y="T98"/>
                </a:cxn>
                <a:cxn ang="0">
                  <a:pos x="T99" y="T101"/>
                </a:cxn>
                <a:cxn ang="0">
                  <a:pos x="T102" y="T104"/>
                </a:cxn>
                <a:cxn ang="0">
                  <a:pos x="T105" y="T107"/>
                </a:cxn>
                <a:cxn ang="0">
                  <a:pos x="T108" y="T110"/>
                </a:cxn>
                <a:cxn ang="0">
                  <a:pos x="T111" y="T113"/>
                </a:cxn>
                <a:cxn ang="0">
                  <a:pos x="T114" y="T116"/>
                </a:cxn>
                <a:cxn ang="0">
                  <a:pos x="T117" y="T119"/>
                </a:cxn>
                <a:cxn ang="0">
                  <a:pos x="T120" y="T122"/>
                </a:cxn>
                <a:cxn ang="0">
                  <a:pos x="T123" y="T125"/>
                </a:cxn>
                <a:cxn ang="0">
                  <a:pos x="T126" y="T128"/>
                </a:cxn>
                <a:cxn ang="0">
                  <a:pos x="T129" y="T131"/>
                </a:cxn>
                <a:cxn ang="0">
                  <a:pos x="T132" y="T134"/>
                </a:cxn>
                <a:cxn ang="0">
                  <a:pos x="T135" y="T137"/>
                </a:cxn>
                <a:cxn ang="0">
                  <a:pos x="T138" y="T140"/>
                </a:cxn>
                <a:cxn ang="0">
                  <a:pos x="T141" y="T143"/>
                </a:cxn>
                <a:cxn ang="0">
                  <a:pos x="T144" y="T146"/>
                </a:cxn>
                <a:cxn ang="0">
                  <a:pos x="T147" y="T149"/>
                </a:cxn>
                <a:cxn ang="0">
                  <a:pos x="T150" y="T152"/>
                </a:cxn>
              </a:cxnLst>
              <a:rect l="0" t="0" r="r" b="b"/>
              <a:pathLst>
                <a:path w="1140" h="654">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9" name="Picture 4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4"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49"/>
            <p:cNvSpPr>
              <a:spLocks/>
            </p:cNvSpPr>
            <p:nvPr/>
          </p:nvSpPr>
          <p:spPr bwMode="auto">
            <a:xfrm>
              <a:off x="924" y="277"/>
              <a:ext cx="298" cy="561"/>
            </a:xfrm>
            <a:custGeom>
              <a:avLst/>
              <a:gdLst>
                <a:gd name="T0" fmla="+- 0 1214 925"/>
                <a:gd name="T1" fmla="*/ T0 w 298"/>
                <a:gd name="T2" fmla="+- 0 277 277"/>
                <a:gd name="T3" fmla="*/ 277 h 561"/>
                <a:gd name="T4" fmla="+- 0 1205 925"/>
                <a:gd name="T5" fmla="*/ T4 w 298"/>
                <a:gd name="T6" fmla="+- 0 277 277"/>
                <a:gd name="T7" fmla="*/ 277 h 561"/>
                <a:gd name="T8" fmla="+- 0 1196 925"/>
                <a:gd name="T9" fmla="*/ T8 w 298"/>
                <a:gd name="T10" fmla="+- 0 277 277"/>
                <a:gd name="T11" fmla="*/ 277 h 561"/>
                <a:gd name="T12" fmla="+- 0 1189 925"/>
                <a:gd name="T13" fmla="*/ T12 w 298"/>
                <a:gd name="T14" fmla="+- 0 285 277"/>
                <a:gd name="T15" fmla="*/ 285 h 561"/>
                <a:gd name="T16" fmla="+- 0 1189 925"/>
                <a:gd name="T17" fmla="*/ T16 w 298"/>
                <a:gd name="T18" fmla="+- 0 508 277"/>
                <a:gd name="T19" fmla="*/ 508 h 561"/>
                <a:gd name="T20" fmla="+- 0 1178 925"/>
                <a:gd name="T21" fmla="*/ T20 w 298"/>
                <a:gd name="T22" fmla="+- 0 560 277"/>
                <a:gd name="T23" fmla="*/ 560 h 561"/>
                <a:gd name="T24" fmla="+- 0 1150 925"/>
                <a:gd name="T25" fmla="*/ T24 w 298"/>
                <a:gd name="T26" fmla="+- 0 601 277"/>
                <a:gd name="T27" fmla="*/ 601 h 561"/>
                <a:gd name="T28" fmla="+- 0 1108 925"/>
                <a:gd name="T29" fmla="*/ T28 w 298"/>
                <a:gd name="T30" fmla="+- 0 630 277"/>
                <a:gd name="T31" fmla="*/ 630 h 561"/>
                <a:gd name="T32" fmla="+- 0 1057 925"/>
                <a:gd name="T33" fmla="*/ T32 w 298"/>
                <a:gd name="T34" fmla="+- 0 640 277"/>
                <a:gd name="T35" fmla="*/ 640 h 561"/>
                <a:gd name="T36" fmla="+- 0 932 925"/>
                <a:gd name="T37" fmla="*/ T36 w 298"/>
                <a:gd name="T38" fmla="+- 0 640 277"/>
                <a:gd name="T39" fmla="*/ 640 h 561"/>
                <a:gd name="T40" fmla="+- 0 925 925"/>
                <a:gd name="T41" fmla="*/ T40 w 298"/>
                <a:gd name="T42" fmla="+- 0 648 277"/>
                <a:gd name="T43" fmla="*/ 648 h 561"/>
                <a:gd name="T44" fmla="+- 0 925 925"/>
                <a:gd name="T45" fmla="*/ T44 w 298"/>
                <a:gd name="T46" fmla="+- 0 666 277"/>
                <a:gd name="T47" fmla="*/ 666 h 561"/>
                <a:gd name="T48" fmla="+- 0 932 925"/>
                <a:gd name="T49" fmla="*/ T48 w 298"/>
                <a:gd name="T50" fmla="+- 0 673 277"/>
                <a:gd name="T51" fmla="*/ 673 h 561"/>
                <a:gd name="T52" fmla="+- 0 1057 925"/>
                <a:gd name="T53" fmla="*/ T52 w 298"/>
                <a:gd name="T54" fmla="+- 0 673 277"/>
                <a:gd name="T55" fmla="*/ 673 h 561"/>
                <a:gd name="T56" fmla="+- 0 1057 925"/>
                <a:gd name="T57" fmla="*/ T56 w 298"/>
                <a:gd name="T58" fmla="+- 0 805 277"/>
                <a:gd name="T59" fmla="*/ 805 h 561"/>
                <a:gd name="T60" fmla="+- 0 974 925"/>
                <a:gd name="T61" fmla="*/ T60 w 298"/>
                <a:gd name="T62" fmla="+- 0 805 277"/>
                <a:gd name="T63" fmla="*/ 805 h 561"/>
                <a:gd name="T64" fmla="+- 0 974 925"/>
                <a:gd name="T65" fmla="*/ T64 w 298"/>
                <a:gd name="T66" fmla="+- 0 838 277"/>
                <a:gd name="T67" fmla="*/ 838 h 561"/>
                <a:gd name="T68" fmla="+- 0 1172 925"/>
                <a:gd name="T69" fmla="*/ T68 w 298"/>
                <a:gd name="T70" fmla="+- 0 838 277"/>
                <a:gd name="T71" fmla="*/ 838 h 561"/>
                <a:gd name="T72" fmla="+- 0 1172 925"/>
                <a:gd name="T73" fmla="*/ T72 w 298"/>
                <a:gd name="T74" fmla="+- 0 805 277"/>
                <a:gd name="T75" fmla="*/ 805 h 561"/>
                <a:gd name="T76" fmla="+- 0 1090 925"/>
                <a:gd name="T77" fmla="*/ T76 w 298"/>
                <a:gd name="T78" fmla="+- 0 805 277"/>
                <a:gd name="T79" fmla="*/ 805 h 561"/>
                <a:gd name="T80" fmla="+- 0 1090 925"/>
                <a:gd name="T81" fmla="*/ T80 w 298"/>
                <a:gd name="T82" fmla="+- 0 670 277"/>
                <a:gd name="T83" fmla="*/ 670 h 561"/>
                <a:gd name="T84" fmla="+- 0 1143 925"/>
                <a:gd name="T85" fmla="*/ T84 w 298"/>
                <a:gd name="T86" fmla="+- 0 649 277"/>
                <a:gd name="T87" fmla="*/ 649 h 561"/>
                <a:gd name="T88" fmla="+- 0 1185 925"/>
                <a:gd name="T89" fmla="*/ T88 w 298"/>
                <a:gd name="T90" fmla="+- 0 612 277"/>
                <a:gd name="T91" fmla="*/ 612 h 561"/>
                <a:gd name="T92" fmla="+- 0 1212 925"/>
                <a:gd name="T93" fmla="*/ T92 w 298"/>
                <a:gd name="T94" fmla="+- 0 564 277"/>
                <a:gd name="T95" fmla="*/ 564 h 561"/>
                <a:gd name="T96" fmla="+- 0 1222 925"/>
                <a:gd name="T97" fmla="*/ T96 w 298"/>
                <a:gd name="T98" fmla="+- 0 508 277"/>
                <a:gd name="T99" fmla="*/ 508 h 561"/>
                <a:gd name="T100" fmla="+- 0 1222 925"/>
                <a:gd name="T101" fmla="*/ T100 w 298"/>
                <a:gd name="T102" fmla="+- 0 285 277"/>
                <a:gd name="T103" fmla="*/ 285 h 561"/>
                <a:gd name="T104" fmla="+- 0 1214 925"/>
                <a:gd name="T105" fmla="*/ T104 w 298"/>
                <a:gd name="T106" fmla="+- 0 277 277"/>
                <a:gd name="T107" fmla="*/ 277 h 56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Lst>
              <a:rect l="0" t="0" r="r" b="b"/>
              <a:pathLst>
                <a:path w="298" h="561">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1" name="Google Shape;147;p17">
            <a:extLst>
              <a:ext uri="{FF2B5EF4-FFF2-40B4-BE49-F238E27FC236}">
                <a16:creationId xmlns:a16="http://schemas.microsoft.com/office/drawing/2014/main" id="{80322594-E6FB-3E55-B632-4BDDEBE70A4E}"/>
              </a:ext>
            </a:extLst>
          </p:cNvPr>
          <p:cNvSpPr/>
          <p:nvPr/>
        </p:nvSpPr>
        <p:spPr>
          <a:xfrm rot="-5400000">
            <a:off x="424538" y="410250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4" name="Rectangle 43"/>
          <p:cNvSpPr/>
          <p:nvPr/>
        </p:nvSpPr>
        <p:spPr>
          <a:xfrm>
            <a:off x="2000582" y="4514256"/>
            <a:ext cx="6096000" cy="1846659"/>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r>
              <a:rPr lang="en-US" sz="1600" b="1" dirty="0">
                <a:latin typeface="Times New Roman" panose="02020603050405020304" pitchFamily="18" charset="0"/>
                <a:cs typeface="Times New Roman" panose="02020603050405020304" pitchFamily="18" charset="0"/>
              </a:rPr>
              <a:t>An </a:t>
            </a:r>
            <a:r>
              <a:rPr lang="en-US" sz="1600" b="1" u="sng" dirty="0">
                <a:solidFill>
                  <a:srgbClr val="C00000"/>
                </a:solidFill>
                <a:latin typeface="Times New Roman" panose="02020603050405020304" pitchFamily="18" charset="0"/>
                <a:cs typeface="Times New Roman" panose="02020603050405020304" pitchFamily="18" charset="0"/>
              </a:rPr>
              <a:t>evaluation scope </a:t>
            </a:r>
            <a:r>
              <a:rPr lang="en-US" sz="1600" b="1" dirty="0">
                <a:latin typeface="Times New Roman" panose="02020603050405020304" pitchFamily="18" charset="0"/>
                <a:cs typeface="Times New Roman" panose="02020603050405020304" pitchFamily="18" charset="0"/>
              </a:rPr>
              <a:t>specifies what will be covered by the evaluation, including, for instance, the components or phases of the intervention that will be assessed, the period of the intervention to be covered (relevant phases or given years), any other intervention(s) that should also be considered or the geographical area to be covered.</a:t>
            </a:r>
            <a:endParaRPr lang="fr-FR" sz="1600" b="1" dirty="0">
              <a:latin typeface="Times New Roman" panose="02020603050405020304" pitchFamily="18" charset="0"/>
              <a:cs typeface="Times New Roman" panose="02020603050405020304" pitchFamily="18" charset="0"/>
            </a:endParaRPr>
          </a:p>
          <a:p>
            <a:r>
              <a:rPr lang="en-US" dirty="0"/>
              <a:t> </a:t>
            </a:r>
            <a:endParaRPr lang="fr-FR" dirty="0"/>
          </a:p>
        </p:txBody>
      </p:sp>
    </p:spTree>
    <p:extLst>
      <p:ext uri="{BB962C8B-B14F-4D97-AF65-F5344CB8AC3E}">
        <p14:creationId xmlns:p14="http://schemas.microsoft.com/office/powerpoint/2010/main" val="760897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520551" y="1910934"/>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9" name="Rectangle 18"/>
          <p:cNvSpPr/>
          <p:nvPr/>
        </p:nvSpPr>
        <p:spPr>
          <a:xfrm>
            <a:off x="2033892" y="1398163"/>
            <a:ext cx="6096000" cy="175432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The </a:t>
            </a:r>
            <a:r>
              <a:rPr lang="en-US" sz="1600" b="1" u="sng" dirty="0">
                <a:solidFill>
                  <a:srgbClr val="C00000"/>
                </a:solidFill>
                <a:latin typeface="Times New Roman" panose="02020603050405020304" pitchFamily="18" charset="0"/>
                <a:cs typeface="Times New Roman" panose="02020603050405020304" pitchFamily="18" charset="0"/>
              </a:rPr>
              <a:t>evaluation criteria</a:t>
            </a:r>
            <a:r>
              <a:rPr lang="en-US" sz="2000" b="1" dirty="0">
                <a:solidFill>
                  <a:srgbClr val="C00000"/>
                </a:solidFill>
              </a:rPr>
              <a:t> </a:t>
            </a:r>
            <a:r>
              <a:rPr lang="en-US" sz="1600" b="1" dirty="0">
                <a:latin typeface="Times New Roman" panose="02020603050405020304" pitchFamily="18" charset="0"/>
                <a:cs typeface="Times New Roman" panose="02020603050405020304" pitchFamily="18" charset="0"/>
              </a:rPr>
              <a:t>are those described in the previous section of this chapter. The criteria selected for the evaluation should be listed clearly in this section of the </a:t>
            </a:r>
            <a:r>
              <a:rPr lang="en-US" sz="1600" b="1" dirty="0" err="1">
                <a:latin typeface="Times New Roman" panose="02020603050405020304" pitchFamily="18" charset="0"/>
                <a:cs typeface="Times New Roman" panose="02020603050405020304" pitchFamily="18" charset="0"/>
              </a:rPr>
              <a:t>ToR</a:t>
            </a:r>
            <a:r>
              <a:rPr lang="en-US" sz="1600" b="1" dirty="0">
                <a:latin typeface="Times New Roman" panose="02020603050405020304" pitchFamily="18" charset="0"/>
                <a:cs typeface="Times New Roman" panose="02020603050405020304" pitchFamily="18" charset="0"/>
              </a:rPr>
              <a:t> </a:t>
            </a:r>
            <a:endParaRPr lang="en-US" sz="1600" b="1" dirty="0" smtClean="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Evaluation questions</a:t>
            </a:r>
            <a:r>
              <a:rPr lang="en-US" sz="2000" b="1" dirty="0">
                <a:solidFill>
                  <a:srgbClr val="C00000"/>
                </a:solidFill>
              </a:rPr>
              <a:t> </a:t>
            </a:r>
            <a:r>
              <a:rPr lang="en-US" sz="1600" b="1" dirty="0">
                <a:latin typeface="Times New Roman" panose="02020603050405020304" pitchFamily="18" charset="0"/>
                <a:cs typeface="Times New Roman" panose="02020603050405020304" pitchFamily="18" charset="0"/>
              </a:rPr>
              <a:t>should be developed based on the evaluation criteria selected. The questions should be categorized per the criteria.</a:t>
            </a:r>
            <a:endParaRPr lang="fr-FR" sz="1600" b="1" dirty="0">
              <a:latin typeface="Times New Roman" panose="02020603050405020304" pitchFamily="18" charset="0"/>
              <a:cs typeface="Times New Roman" panose="02020603050405020304" pitchFamily="18" charset="0"/>
            </a:endParaRPr>
          </a:p>
        </p:txBody>
      </p:sp>
      <p:sp>
        <p:nvSpPr>
          <p:cNvPr id="51" name="Google Shape;147;p17">
            <a:extLst>
              <a:ext uri="{FF2B5EF4-FFF2-40B4-BE49-F238E27FC236}">
                <a16:creationId xmlns:a16="http://schemas.microsoft.com/office/drawing/2014/main" id="{80322594-E6FB-3E55-B632-4BDDEBE70A4E}"/>
              </a:ext>
            </a:extLst>
          </p:cNvPr>
          <p:cNvSpPr/>
          <p:nvPr/>
        </p:nvSpPr>
        <p:spPr>
          <a:xfrm rot="-5400000">
            <a:off x="347207" y="3771487"/>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4" name="Rectangle 43"/>
          <p:cNvSpPr/>
          <p:nvPr/>
        </p:nvSpPr>
        <p:spPr>
          <a:xfrm>
            <a:off x="2016477" y="3600370"/>
            <a:ext cx="6113415" cy="19800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44500" marR="112395" indent="-342900" algn="just">
              <a:spcBef>
                <a:spcPts val="815"/>
              </a:spcBef>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methodology section</a:t>
            </a:r>
            <a:r>
              <a:rPr lang="en-US" sz="1600" b="1" u="sng" dirty="0">
                <a:solidFill>
                  <a:srgbClr val="C00000"/>
                </a:solidFill>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can be proposed by evaluators in the proposals submitted during the selection process or during the inception phase</a:t>
            </a:r>
            <a:r>
              <a:rPr lang="en-US" sz="1600" b="1" dirty="0" smtClean="0">
                <a:latin typeface="Times New Roman" panose="02020603050405020304" pitchFamily="18" charset="0"/>
                <a:cs typeface="Times New Roman" panose="02020603050405020304" pitchFamily="18" charset="0"/>
              </a:rPr>
              <a:t>.</a:t>
            </a:r>
            <a:r>
              <a:rPr lang="en-US" dirty="0"/>
              <a:t> </a:t>
            </a:r>
            <a:r>
              <a:rPr lang="en-US" sz="1600" b="1" dirty="0">
                <a:latin typeface="Times New Roman" panose="02020603050405020304" pitchFamily="18" charset="0"/>
                <a:cs typeface="Times New Roman" panose="02020603050405020304" pitchFamily="18" charset="0"/>
              </a:rPr>
              <a:t>This section describes the type of data collection and analysis methods to be used in the evaluation and inform the evaluator accordingly. </a:t>
            </a:r>
            <a:endParaRPr lang="en-US" sz="1600" b="1" dirty="0" smtClean="0">
              <a:latin typeface="Times New Roman" panose="02020603050405020304" pitchFamily="18" charset="0"/>
              <a:cs typeface="Times New Roman" panose="02020603050405020304" pitchFamily="18" charset="0"/>
            </a:endParaRPr>
          </a:p>
          <a:p>
            <a:pPr marL="444500" marR="112395" indent="-342900" algn="just">
              <a:spcBef>
                <a:spcPts val="815"/>
              </a:spcBef>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Ethics, norms and standards for </a:t>
            </a:r>
            <a:r>
              <a:rPr lang="en-US" sz="1600" b="1" u="sng" dirty="0">
                <a:solidFill>
                  <a:srgbClr val="C00000"/>
                </a:solidFill>
                <a:latin typeface="Times New Roman" panose="02020603050405020304" pitchFamily="18" charset="0"/>
                <a:cs typeface="Times New Roman" panose="02020603050405020304" pitchFamily="18" charset="0"/>
              </a:rPr>
              <a:t>evaluation</a:t>
            </a:r>
            <a:r>
              <a:rPr lang="en-US" dirty="0"/>
              <a:t> </a:t>
            </a:r>
            <a:r>
              <a:rPr lang="en-US" sz="1600" b="1" dirty="0">
                <a:latin typeface="Times New Roman" panose="02020603050405020304" pitchFamily="18" charset="0"/>
                <a:cs typeface="Times New Roman" panose="02020603050405020304" pitchFamily="18" charset="0"/>
              </a:rPr>
              <a:t>Include the following statement at the end of the </a:t>
            </a:r>
            <a:r>
              <a:rPr lang="en-US" sz="1600" b="1" dirty="0" err="1" smtClean="0">
                <a:latin typeface="Times New Roman" panose="02020603050405020304" pitchFamily="18" charset="0"/>
                <a:cs typeface="Times New Roman" panose="02020603050405020304" pitchFamily="18" charset="0"/>
              </a:rPr>
              <a:t>ToR</a:t>
            </a:r>
            <a:r>
              <a:rPr lang="en-US" sz="1600" b="1" dirty="0" smtClean="0">
                <a:latin typeface="Times New Roman" panose="02020603050405020304" pitchFamily="18" charset="0"/>
                <a:cs typeface="Times New Roman" panose="02020603050405020304" pitchFamily="18" charset="0"/>
              </a:rPr>
              <a:t>.</a:t>
            </a:r>
          </a:p>
        </p:txBody>
      </p:sp>
      <p:pic>
        <p:nvPicPr>
          <p:cNvPr id="33" name="image8.png"/>
          <p:cNvPicPr/>
          <p:nvPr/>
        </p:nvPicPr>
        <p:blipFill>
          <a:blip r:embed="rId10" cstate="print"/>
          <a:stretch>
            <a:fillRect/>
          </a:stretch>
        </p:blipFill>
        <p:spPr>
          <a:xfrm>
            <a:off x="1085337" y="1592853"/>
            <a:ext cx="650875" cy="781050"/>
          </a:xfrm>
          <a:prstGeom prst="rect">
            <a:avLst/>
          </a:prstGeom>
        </p:spPr>
      </p:pic>
      <p:grpSp>
        <p:nvGrpSpPr>
          <p:cNvPr id="34" name="Group 33"/>
          <p:cNvGrpSpPr>
            <a:grpSpLocks/>
          </p:cNvGrpSpPr>
          <p:nvPr/>
        </p:nvGrpSpPr>
        <p:grpSpPr bwMode="auto">
          <a:xfrm>
            <a:off x="922006" y="3688675"/>
            <a:ext cx="958850" cy="734695"/>
            <a:chOff x="-1" y="0"/>
            <a:chExt cx="1510" cy="1157"/>
          </a:xfrm>
        </p:grpSpPr>
        <p:sp>
          <p:nvSpPr>
            <p:cNvPr id="35" name="AutoShape 54"/>
            <p:cNvSpPr>
              <a:spLocks/>
            </p:cNvSpPr>
            <p:nvPr/>
          </p:nvSpPr>
          <p:spPr bwMode="auto">
            <a:xfrm>
              <a:off x="-1" y="0"/>
              <a:ext cx="1510" cy="1157"/>
            </a:xfrm>
            <a:custGeom>
              <a:avLst/>
              <a:gdLst>
                <a:gd name="T0" fmla="*/ 449 w 1510"/>
                <a:gd name="T1" fmla="*/ 763 h 1157"/>
                <a:gd name="T2" fmla="*/ 627 w 1510"/>
                <a:gd name="T3" fmla="*/ 721 h 1157"/>
                <a:gd name="T4" fmla="*/ 634 w 1510"/>
                <a:gd name="T5" fmla="*/ 385 h 1157"/>
                <a:gd name="T6" fmla="*/ 830 w 1510"/>
                <a:gd name="T7" fmla="*/ 377 h 1157"/>
                <a:gd name="T8" fmla="*/ 863 w 1510"/>
                <a:gd name="T9" fmla="*/ 592 h 1157"/>
                <a:gd name="T10" fmla="*/ 940 w 1510"/>
                <a:gd name="T11" fmla="*/ 763 h 1157"/>
                <a:gd name="T12" fmla="*/ 923 w 1510"/>
                <a:gd name="T13" fmla="*/ 742 h 1157"/>
                <a:gd name="T14" fmla="*/ 886 w 1510"/>
                <a:gd name="T15" fmla="*/ 442 h 1157"/>
                <a:gd name="T16" fmla="*/ 869 w 1510"/>
                <a:gd name="T17" fmla="*/ 356 h 1157"/>
                <a:gd name="T18" fmla="*/ 624 w 1510"/>
                <a:gd name="T19" fmla="*/ 356 h 1157"/>
                <a:gd name="T20" fmla="*/ 605 w 1510"/>
                <a:gd name="T21" fmla="*/ 542 h 1157"/>
                <a:gd name="T22" fmla="*/ 457 w 1510"/>
                <a:gd name="T23" fmla="*/ 741 h 1157"/>
                <a:gd name="T24" fmla="*/ 1079 w 1510"/>
                <a:gd name="T25" fmla="*/ 763 h 1157"/>
                <a:gd name="T26" fmla="*/ 1488 w 1510"/>
                <a:gd name="T27" fmla="*/ 556 h 1157"/>
                <a:gd name="T28" fmla="*/ 1288 w 1510"/>
                <a:gd name="T29" fmla="*/ 899 h 1157"/>
                <a:gd name="T30" fmla="*/ 1214 w 1510"/>
                <a:gd name="T31" fmla="*/ 823 h 1157"/>
                <a:gd name="T32" fmla="*/ 1345 w 1510"/>
                <a:gd name="T33" fmla="*/ 793 h 1157"/>
                <a:gd name="T34" fmla="*/ 1328 w 1510"/>
                <a:gd name="T35" fmla="*/ 522 h 1157"/>
                <a:gd name="T36" fmla="*/ 1199 w 1510"/>
                <a:gd name="T37" fmla="*/ 440 h 1157"/>
                <a:gd name="T38" fmla="*/ 1008 w 1510"/>
                <a:gd name="T39" fmla="*/ 251 h 1157"/>
                <a:gd name="T40" fmla="*/ 889 w 1510"/>
                <a:gd name="T41" fmla="*/ 264 h 1157"/>
                <a:gd name="T42" fmla="*/ 700 w 1510"/>
                <a:gd name="T43" fmla="*/ 107 h 1157"/>
                <a:gd name="T44" fmla="*/ 383 w 1510"/>
                <a:gd name="T45" fmla="*/ 353 h 1157"/>
                <a:gd name="T46" fmla="*/ 303 w 1510"/>
                <a:gd name="T47" fmla="*/ 404 h 1157"/>
                <a:gd name="T48" fmla="*/ 100 w 1510"/>
                <a:gd name="T49" fmla="*/ 636 h 1157"/>
                <a:gd name="T50" fmla="*/ 340 w 1510"/>
                <a:gd name="T51" fmla="*/ 847 h 1157"/>
                <a:gd name="T52" fmla="*/ 288 w 1510"/>
                <a:gd name="T53" fmla="*/ 900 h 1157"/>
                <a:gd name="T54" fmla="*/ 29 w 1510"/>
                <a:gd name="T55" fmla="*/ 678 h 1157"/>
                <a:gd name="T56" fmla="*/ 209 w 1510"/>
                <a:gd name="T57" fmla="*/ 338 h 1157"/>
                <a:gd name="T58" fmla="*/ 341 w 1510"/>
                <a:gd name="T59" fmla="*/ 214 h 1157"/>
                <a:gd name="T60" fmla="*/ 722 w 1510"/>
                <a:gd name="T61" fmla="*/ 32 h 1157"/>
                <a:gd name="T62" fmla="*/ 937 w 1510"/>
                <a:gd name="T63" fmla="*/ 174 h 1157"/>
                <a:gd name="T64" fmla="*/ 1268 w 1510"/>
                <a:gd name="T65" fmla="*/ 393 h 1157"/>
                <a:gd name="T66" fmla="*/ 1430 w 1510"/>
                <a:gd name="T67" fmla="*/ 504 h 1157"/>
                <a:gd name="T68" fmla="*/ 1390 w 1510"/>
                <a:gd name="T69" fmla="*/ 441 h 1157"/>
                <a:gd name="T70" fmla="*/ 1258 w 1510"/>
                <a:gd name="T71" fmla="*/ 308 h 1157"/>
                <a:gd name="T72" fmla="*/ 934 w 1510"/>
                <a:gd name="T73" fmla="*/ 144 h 1157"/>
                <a:gd name="T74" fmla="*/ 721 w 1510"/>
                <a:gd name="T75" fmla="*/ 9 h 1157"/>
                <a:gd name="T76" fmla="*/ 368 w 1510"/>
                <a:gd name="T77" fmla="*/ 131 h 1157"/>
                <a:gd name="T78" fmla="*/ 176 w 1510"/>
                <a:gd name="T79" fmla="*/ 329 h 1157"/>
                <a:gd name="T80" fmla="*/ 7 w 1510"/>
                <a:gd name="T81" fmla="*/ 686 h 1157"/>
                <a:gd name="T82" fmla="*/ 340 w 1510"/>
                <a:gd name="T83" fmla="*/ 922 h 1157"/>
                <a:gd name="T84" fmla="*/ 376 w 1510"/>
                <a:gd name="T85" fmla="*/ 856 h 1157"/>
                <a:gd name="T86" fmla="*/ 218 w 1510"/>
                <a:gd name="T87" fmla="*/ 777 h 1157"/>
                <a:gd name="T88" fmla="*/ 253 w 1510"/>
                <a:gd name="T89" fmla="*/ 430 h 1157"/>
                <a:gd name="T90" fmla="*/ 405 w 1510"/>
                <a:gd name="T91" fmla="*/ 360 h 1157"/>
                <a:gd name="T92" fmla="*/ 731 w 1510"/>
                <a:gd name="T93" fmla="*/ 141 h 1157"/>
                <a:gd name="T94" fmla="*/ 933 w 1510"/>
                <a:gd name="T95" fmla="*/ 279 h 1157"/>
                <a:gd name="T96" fmla="*/ 1178 w 1510"/>
                <a:gd name="T97" fmla="*/ 472 h 1157"/>
                <a:gd name="T98" fmla="*/ 1236 w 1510"/>
                <a:gd name="T99" fmla="*/ 522 h 1157"/>
                <a:gd name="T100" fmla="*/ 1385 w 1510"/>
                <a:gd name="T101" fmla="*/ 695 h 1157"/>
                <a:gd name="T102" fmla="*/ 1218 w 1510"/>
                <a:gd name="T103" fmla="*/ 800 h 1157"/>
                <a:gd name="T104" fmla="*/ 1109 w 1510"/>
                <a:gd name="T105" fmla="*/ 862 h 1157"/>
                <a:gd name="T106" fmla="*/ 1332 w 1510"/>
                <a:gd name="T107" fmla="*/ 911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0" h="1157">
                  <a:moveTo>
                    <a:pt x="1098" y="741"/>
                  </a:moveTo>
                  <a:lnTo>
                    <a:pt x="1042" y="741"/>
                  </a:lnTo>
                  <a:lnTo>
                    <a:pt x="1042" y="772"/>
                  </a:lnTo>
                  <a:lnTo>
                    <a:pt x="744" y="1122"/>
                  </a:lnTo>
                  <a:lnTo>
                    <a:pt x="445" y="772"/>
                  </a:lnTo>
                  <a:lnTo>
                    <a:pt x="449" y="763"/>
                  </a:lnTo>
                  <a:lnTo>
                    <a:pt x="577" y="763"/>
                  </a:lnTo>
                  <a:lnTo>
                    <a:pt x="606" y="763"/>
                  </a:lnTo>
                  <a:lnTo>
                    <a:pt x="621" y="757"/>
                  </a:lnTo>
                  <a:lnTo>
                    <a:pt x="626" y="743"/>
                  </a:lnTo>
                  <a:lnTo>
                    <a:pt x="626" y="742"/>
                  </a:lnTo>
                  <a:lnTo>
                    <a:pt x="627" y="721"/>
                  </a:lnTo>
                  <a:lnTo>
                    <a:pt x="627" y="699"/>
                  </a:lnTo>
                  <a:lnTo>
                    <a:pt x="627" y="625"/>
                  </a:lnTo>
                  <a:lnTo>
                    <a:pt x="627" y="488"/>
                  </a:lnTo>
                  <a:lnTo>
                    <a:pt x="626" y="417"/>
                  </a:lnTo>
                  <a:lnTo>
                    <a:pt x="628" y="398"/>
                  </a:lnTo>
                  <a:lnTo>
                    <a:pt x="634" y="385"/>
                  </a:lnTo>
                  <a:lnTo>
                    <a:pt x="646" y="378"/>
                  </a:lnTo>
                  <a:lnTo>
                    <a:pt x="665" y="376"/>
                  </a:lnTo>
                  <a:lnTo>
                    <a:pt x="706" y="378"/>
                  </a:lnTo>
                  <a:lnTo>
                    <a:pt x="748" y="378"/>
                  </a:lnTo>
                  <a:lnTo>
                    <a:pt x="789" y="378"/>
                  </a:lnTo>
                  <a:lnTo>
                    <a:pt x="830" y="377"/>
                  </a:lnTo>
                  <a:lnTo>
                    <a:pt x="846" y="378"/>
                  </a:lnTo>
                  <a:lnTo>
                    <a:pt x="857" y="384"/>
                  </a:lnTo>
                  <a:lnTo>
                    <a:pt x="862" y="395"/>
                  </a:lnTo>
                  <a:lnTo>
                    <a:pt x="864" y="410"/>
                  </a:lnTo>
                  <a:lnTo>
                    <a:pt x="863" y="467"/>
                  </a:lnTo>
                  <a:lnTo>
                    <a:pt x="863" y="592"/>
                  </a:lnTo>
                  <a:lnTo>
                    <a:pt x="864" y="723"/>
                  </a:lnTo>
                  <a:lnTo>
                    <a:pt x="864" y="745"/>
                  </a:lnTo>
                  <a:lnTo>
                    <a:pt x="869" y="758"/>
                  </a:lnTo>
                  <a:lnTo>
                    <a:pt x="882" y="763"/>
                  </a:lnTo>
                  <a:lnTo>
                    <a:pt x="907" y="763"/>
                  </a:lnTo>
                  <a:lnTo>
                    <a:pt x="940" y="763"/>
                  </a:lnTo>
                  <a:lnTo>
                    <a:pt x="1036" y="763"/>
                  </a:lnTo>
                  <a:lnTo>
                    <a:pt x="1042" y="772"/>
                  </a:lnTo>
                  <a:lnTo>
                    <a:pt x="1042" y="741"/>
                  </a:lnTo>
                  <a:lnTo>
                    <a:pt x="1007" y="741"/>
                  </a:lnTo>
                  <a:lnTo>
                    <a:pt x="965" y="741"/>
                  </a:lnTo>
                  <a:lnTo>
                    <a:pt x="923" y="742"/>
                  </a:lnTo>
                  <a:lnTo>
                    <a:pt x="905" y="740"/>
                  </a:lnTo>
                  <a:lnTo>
                    <a:pt x="893" y="734"/>
                  </a:lnTo>
                  <a:lnTo>
                    <a:pt x="887" y="723"/>
                  </a:lnTo>
                  <a:lnTo>
                    <a:pt x="885" y="704"/>
                  </a:lnTo>
                  <a:lnTo>
                    <a:pt x="886" y="627"/>
                  </a:lnTo>
                  <a:lnTo>
                    <a:pt x="886" y="442"/>
                  </a:lnTo>
                  <a:lnTo>
                    <a:pt x="886" y="388"/>
                  </a:lnTo>
                  <a:lnTo>
                    <a:pt x="885" y="377"/>
                  </a:lnTo>
                  <a:lnTo>
                    <a:pt x="885" y="376"/>
                  </a:lnTo>
                  <a:lnTo>
                    <a:pt x="884" y="372"/>
                  </a:lnTo>
                  <a:lnTo>
                    <a:pt x="879" y="362"/>
                  </a:lnTo>
                  <a:lnTo>
                    <a:pt x="869" y="356"/>
                  </a:lnTo>
                  <a:lnTo>
                    <a:pt x="863" y="356"/>
                  </a:lnTo>
                  <a:lnTo>
                    <a:pt x="853" y="355"/>
                  </a:lnTo>
                  <a:lnTo>
                    <a:pt x="748" y="356"/>
                  </a:lnTo>
                  <a:lnTo>
                    <a:pt x="695" y="355"/>
                  </a:lnTo>
                  <a:lnTo>
                    <a:pt x="642" y="355"/>
                  </a:lnTo>
                  <a:lnTo>
                    <a:pt x="624" y="356"/>
                  </a:lnTo>
                  <a:lnTo>
                    <a:pt x="612" y="363"/>
                  </a:lnTo>
                  <a:lnTo>
                    <a:pt x="606" y="375"/>
                  </a:lnTo>
                  <a:lnTo>
                    <a:pt x="604" y="393"/>
                  </a:lnTo>
                  <a:lnTo>
                    <a:pt x="605" y="442"/>
                  </a:lnTo>
                  <a:lnTo>
                    <a:pt x="606" y="492"/>
                  </a:lnTo>
                  <a:lnTo>
                    <a:pt x="605" y="542"/>
                  </a:lnTo>
                  <a:lnTo>
                    <a:pt x="605" y="592"/>
                  </a:lnTo>
                  <a:lnTo>
                    <a:pt x="604" y="627"/>
                  </a:lnTo>
                  <a:lnTo>
                    <a:pt x="602" y="663"/>
                  </a:lnTo>
                  <a:lnTo>
                    <a:pt x="601" y="699"/>
                  </a:lnTo>
                  <a:lnTo>
                    <a:pt x="599" y="735"/>
                  </a:lnTo>
                  <a:lnTo>
                    <a:pt x="457" y="741"/>
                  </a:lnTo>
                  <a:lnTo>
                    <a:pt x="442" y="742"/>
                  </a:lnTo>
                  <a:lnTo>
                    <a:pt x="426" y="742"/>
                  </a:lnTo>
                  <a:lnTo>
                    <a:pt x="389" y="741"/>
                  </a:lnTo>
                  <a:lnTo>
                    <a:pt x="744" y="1156"/>
                  </a:lnTo>
                  <a:lnTo>
                    <a:pt x="773" y="1122"/>
                  </a:lnTo>
                  <a:lnTo>
                    <a:pt x="1079" y="763"/>
                  </a:lnTo>
                  <a:lnTo>
                    <a:pt x="1097" y="742"/>
                  </a:lnTo>
                  <a:lnTo>
                    <a:pt x="1098" y="741"/>
                  </a:lnTo>
                  <a:close/>
                  <a:moveTo>
                    <a:pt x="1510" y="677"/>
                  </a:moveTo>
                  <a:lnTo>
                    <a:pt x="1506" y="610"/>
                  </a:lnTo>
                  <a:lnTo>
                    <a:pt x="1488" y="556"/>
                  </a:lnTo>
                  <a:lnTo>
                    <a:pt x="1488" y="640"/>
                  </a:lnTo>
                  <a:lnTo>
                    <a:pt x="1485" y="710"/>
                  </a:lnTo>
                  <a:lnTo>
                    <a:pt x="1457" y="779"/>
                  </a:lnTo>
                  <a:lnTo>
                    <a:pt x="1409" y="839"/>
                  </a:lnTo>
                  <a:lnTo>
                    <a:pt x="1346" y="881"/>
                  </a:lnTo>
                  <a:lnTo>
                    <a:pt x="1288" y="899"/>
                  </a:lnTo>
                  <a:lnTo>
                    <a:pt x="1230" y="904"/>
                  </a:lnTo>
                  <a:lnTo>
                    <a:pt x="1111" y="903"/>
                  </a:lnTo>
                  <a:lnTo>
                    <a:pt x="1128" y="872"/>
                  </a:lnTo>
                  <a:lnTo>
                    <a:pt x="1153" y="846"/>
                  </a:lnTo>
                  <a:lnTo>
                    <a:pt x="1183" y="830"/>
                  </a:lnTo>
                  <a:lnTo>
                    <a:pt x="1214" y="823"/>
                  </a:lnTo>
                  <a:lnTo>
                    <a:pt x="1234" y="822"/>
                  </a:lnTo>
                  <a:lnTo>
                    <a:pt x="1253" y="821"/>
                  </a:lnTo>
                  <a:lnTo>
                    <a:pt x="1273" y="819"/>
                  </a:lnTo>
                  <a:lnTo>
                    <a:pt x="1292" y="816"/>
                  </a:lnTo>
                  <a:lnTo>
                    <a:pt x="1322" y="803"/>
                  </a:lnTo>
                  <a:lnTo>
                    <a:pt x="1345" y="793"/>
                  </a:lnTo>
                  <a:lnTo>
                    <a:pt x="1384" y="753"/>
                  </a:lnTo>
                  <a:lnTo>
                    <a:pt x="1406" y="700"/>
                  </a:lnTo>
                  <a:lnTo>
                    <a:pt x="1410" y="637"/>
                  </a:lnTo>
                  <a:lnTo>
                    <a:pt x="1395" y="586"/>
                  </a:lnTo>
                  <a:lnTo>
                    <a:pt x="1361" y="543"/>
                  </a:lnTo>
                  <a:lnTo>
                    <a:pt x="1328" y="522"/>
                  </a:lnTo>
                  <a:lnTo>
                    <a:pt x="1315" y="513"/>
                  </a:lnTo>
                  <a:lnTo>
                    <a:pt x="1261" y="500"/>
                  </a:lnTo>
                  <a:lnTo>
                    <a:pt x="1228" y="498"/>
                  </a:lnTo>
                  <a:lnTo>
                    <a:pt x="1210" y="491"/>
                  </a:lnTo>
                  <a:lnTo>
                    <a:pt x="1203" y="473"/>
                  </a:lnTo>
                  <a:lnTo>
                    <a:pt x="1199" y="440"/>
                  </a:lnTo>
                  <a:lnTo>
                    <a:pt x="1181" y="373"/>
                  </a:lnTo>
                  <a:lnTo>
                    <a:pt x="1138" y="315"/>
                  </a:lnTo>
                  <a:lnTo>
                    <a:pt x="1078" y="272"/>
                  </a:lnTo>
                  <a:lnTo>
                    <a:pt x="1056" y="266"/>
                  </a:lnTo>
                  <a:lnTo>
                    <a:pt x="1008" y="251"/>
                  </a:lnTo>
                  <a:lnTo>
                    <a:pt x="932" y="257"/>
                  </a:lnTo>
                  <a:lnTo>
                    <a:pt x="927" y="258"/>
                  </a:lnTo>
                  <a:lnTo>
                    <a:pt x="922" y="258"/>
                  </a:lnTo>
                  <a:lnTo>
                    <a:pt x="918" y="261"/>
                  </a:lnTo>
                  <a:lnTo>
                    <a:pt x="902" y="266"/>
                  </a:lnTo>
                  <a:lnTo>
                    <a:pt x="889" y="264"/>
                  </a:lnTo>
                  <a:lnTo>
                    <a:pt x="878" y="256"/>
                  </a:lnTo>
                  <a:lnTo>
                    <a:pt x="868" y="242"/>
                  </a:lnTo>
                  <a:lnTo>
                    <a:pt x="822" y="179"/>
                  </a:lnTo>
                  <a:lnTo>
                    <a:pt x="765" y="134"/>
                  </a:lnTo>
                  <a:lnTo>
                    <a:pt x="740" y="123"/>
                  </a:lnTo>
                  <a:lnTo>
                    <a:pt x="700" y="107"/>
                  </a:lnTo>
                  <a:lnTo>
                    <a:pt x="630" y="101"/>
                  </a:lnTo>
                  <a:lnTo>
                    <a:pt x="557" y="115"/>
                  </a:lnTo>
                  <a:lnTo>
                    <a:pt x="488" y="151"/>
                  </a:lnTo>
                  <a:lnTo>
                    <a:pt x="434" y="206"/>
                  </a:lnTo>
                  <a:lnTo>
                    <a:pt x="398" y="274"/>
                  </a:lnTo>
                  <a:lnTo>
                    <a:pt x="383" y="353"/>
                  </a:lnTo>
                  <a:lnTo>
                    <a:pt x="383" y="363"/>
                  </a:lnTo>
                  <a:lnTo>
                    <a:pt x="383" y="377"/>
                  </a:lnTo>
                  <a:lnTo>
                    <a:pt x="383" y="402"/>
                  </a:lnTo>
                  <a:lnTo>
                    <a:pt x="376" y="406"/>
                  </a:lnTo>
                  <a:lnTo>
                    <a:pt x="330" y="405"/>
                  </a:lnTo>
                  <a:lnTo>
                    <a:pt x="303" y="404"/>
                  </a:lnTo>
                  <a:lnTo>
                    <a:pt x="276" y="405"/>
                  </a:lnTo>
                  <a:lnTo>
                    <a:pt x="250" y="409"/>
                  </a:lnTo>
                  <a:lnTo>
                    <a:pt x="183" y="440"/>
                  </a:lnTo>
                  <a:lnTo>
                    <a:pt x="134" y="490"/>
                  </a:lnTo>
                  <a:lnTo>
                    <a:pt x="105" y="557"/>
                  </a:lnTo>
                  <a:lnTo>
                    <a:pt x="100" y="636"/>
                  </a:lnTo>
                  <a:lnTo>
                    <a:pt x="117" y="704"/>
                  </a:lnTo>
                  <a:lnTo>
                    <a:pt x="157" y="761"/>
                  </a:lnTo>
                  <a:lnTo>
                    <a:pt x="215" y="801"/>
                  </a:lnTo>
                  <a:lnTo>
                    <a:pt x="288" y="821"/>
                  </a:lnTo>
                  <a:lnTo>
                    <a:pt x="318" y="830"/>
                  </a:lnTo>
                  <a:lnTo>
                    <a:pt x="340" y="847"/>
                  </a:lnTo>
                  <a:lnTo>
                    <a:pt x="358" y="869"/>
                  </a:lnTo>
                  <a:lnTo>
                    <a:pt x="375" y="891"/>
                  </a:lnTo>
                  <a:lnTo>
                    <a:pt x="372" y="902"/>
                  </a:lnTo>
                  <a:lnTo>
                    <a:pt x="344" y="902"/>
                  </a:lnTo>
                  <a:lnTo>
                    <a:pt x="316" y="901"/>
                  </a:lnTo>
                  <a:lnTo>
                    <a:pt x="288" y="900"/>
                  </a:lnTo>
                  <a:lnTo>
                    <a:pt x="260" y="896"/>
                  </a:lnTo>
                  <a:lnTo>
                    <a:pt x="193" y="876"/>
                  </a:lnTo>
                  <a:lnTo>
                    <a:pt x="134" y="843"/>
                  </a:lnTo>
                  <a:lnTo>
                    <a:pt x="87" y="798"/>
                  </a:lnTo>
                  <a:lnTo>
                    <a:pt x="51" y="742"/>
                  </a:lnTo>
                  <a:lnTo>
                    <a:pt x="29" y="678"/>
                  </a:lnTo>
                  <a:lnTo>
                    <a:pt x="22" y="606"/>
                  </a:lnTo>
                  <a:lnTo>
                    <a:pt x="32" y="533"/>
                  </a:lnTo>
                  <a:lnTo>
                    <a:pt x="57" y="468"/>
                  </a:lnTo>
                  <a:lnTo>
                    <a:pt x="97" y="412"/>
                  </a:lnTo>
                  <a:lnTo>
                    <a:pt x="148" y="368"/>
                  </a:lnTo>
                  <a:lnTo>
                    <a:pt x="209" y="338"/>
                  </a:lnTo>
                  <a:lnTo>
                    <a:pt x="278" y="324"/>
                  </a:lnTo>
                  <a:lnTo>
                    <a:pt x="293" y="321"/>
                  </a:lnTo>
                  <a:lnTo>
                    <a:pt x="304" y="315"/>
                  </a:lnTo>
                  <a:lnTo>
                    <a:pt x="311" y="305"/>
                  </a:lnTo>
                  <a:lnTo>
                    <a:pt x="315" y="290"/>
                  </a:lnTo>
                  <a:lnTo>
                    <a:pt x="341" y="214"/>
                  </a:lnTo>
                  <a:lnTo>
                    <a:pt x="382" y="148"/>
                  </a:lnTo>
                  <a:lnTo>
                    <a:pt x="435" y="94"/>
                  </a:lnTo>
                  <a:lnTo>
                    <a:pt x="499" y="54"/>
                  </a:lnTo>
                  <a:lnTo>
                    <a:pt x="572" y="29"/>
                  </a:lnTo>
                  <a:lnTo>
                    <a:pt x="651" y="23"/>
                  </a:lnTo>
                  <a:lnTo>
                    <a:pt x="722" y="32"/>
                  </a:lnTo>
                  <a:lnTo>
                    <a:pt x="787" y="56"/>
                  </a:lnTo>
                  <a:lnTo>
                    <a:pt x="845" y="94"/>
                  </a:lnTo>
                  <a:lnTo>
                    <a:pt x="895" y="146"/>
                  </a:lnTo>
                  <a:lnTo>
                    <a:pt x="907" y="159"/>
                  </a:lnTo>
                  <a:lnTo>
                    <a:pt x="921" y="169"/>
                  </a:lnTo>
                  <a:lnTo>
                    <a:pt x="937" y="174"/>
                  </a:lnTo>
                  <a:lnTo>
                    <a:pt x="1029" y="175"/>
                  </a:lnTo>
                  <a:lnTo>
                    <a:pt x="1096" y="192"/>
                  </a:lnTo>
                  <a:lnTo>
                    <a:pt x="1154" y="224"/>
                  </a:lnTo>
                  <a:lnTo>
                    <a:pt x="1203" y="268"/>
                  </a:lnTo>
                  <a:lnTo>
                    <a:pt x="1242" y="325"/>
                  </a:lnTo>
                  <a:lnTo>
                    <a:pt x="1268" y="393"/>
                  </a:lnTo>
                  <a:lnTo>
                    <a:pt x="1273" y="406"/>
                  </a:lnTo>
                  <a:lnTo>
                    <a:pt x="1280" y="416"/>
                  </a:lnTo>
                  <a:lnTo>
                    <a:pt x="1289" y="423"/>
                  </a:lnTo>
                  <a:lnTo>
                    <a:pt x="1303" y="428"/>
                  </a:lnTo>
                  <a:lnTo>
                    <a:pt x="1375" y="458"/>
                  </a:lnTo>
                  <a:lnTo>
                    <a:pt x="1430" y="504"/>
                  </a:lnTo>
                  <a:lnTo>
                    <a:pt x="1468" y="565"/>
                  </a:lnTo>
                  <a:lnTo>
                    <a:pt x="1488" y="640"/>
                  </a:lnTo>
                  <a:lnTo>
                    <a:pt x="1488" y="556"/>
                  </a:lnTo>
                  <a:lnTo>
                    <a:pt x="1485" y="545"/>
                  </a:lnTo>
                  <a:lnTo>
                    <a:pt x="1445" y="488"/>
                  </a:lnTo>
                  <a:lnTo>
                    <a:pt x="1390" y="441"/>
                  </a:lnTo>
                  <a:lnTo>
                    <a:pt x="1319" y="410"/>
                  </a:lnTo>
                  <a:lnTo>
                    <a:pt x="1307" y="405"/>
                  </a:lnTo>
                  <a:lnTo>
                    <a:pt x="1298" y="398"/>
                  </a:lnTo>
                  <a:lnTo>
                    <a:pt x="1291" y="388"/>
                  </a:lnTo>
                  <a:lnTo>
                    <a:pt x="1285" y="373"/>
                  </a:lnTo>
                  <a:lnTo>
                    <a:pt x="1258" y="308"/>
                  </a:lnTo>
                  <a:lnTo>
                    <a:pt x="1219" y="252"/>
                  </a:lnTo>
                  <a:lnTo>
                    <a:pt x="1171" y="207"/>
                  </a:lnTo>
                  <a:lnTo>
                    <a:pt x="1114" y="175"/>
                  </a:lnTo>
                  <a:lnTo>
                    <a:pt x="1049" y="157"/>
                  </a:lnTo>
                  <a:lnTo>
                    <a:pt x="953" y="150"/>
                  </a:lnTo>
                  <a:lnTo>
                    <a:pt x="934" y="144"/>
                  </a:lnTo>
                  <a:lnTo>
                    <a:pt x="917" y="134"/>
                  </a:lnTo>
                  <a:lnTo>
                    <a:pt x="901" y="119"/>
                  </a:lnTo>
                  <a:lnTo>
                    <a:pt x="845" y="68"/>
                  </a:lnTo>
                  <a:lnTo>
                    <a:pt x="784" y="32"/>
                  </a:lnTo>
                  <a:lnTo>
                    <a:pt x="758" y="23"/>
                  </a:lnTo>
                  <a:lnTo>
                    <a:pt x="721" y="9"/>
                  </a:lnTo>
                  <a:lnTo>
                    <a:pt x="656" y="0"/>
                  </a:lnTo>
                  <a:lnTo>
                    <a:pt x="591" y="3"/>
                  </a:lnTo>
                  <a:lnTo>
                    <a:pt x="528" y="18"/>
                  </a:lnTo>
                  <a:lnTo>
                    <a:pt x="469" y="45"/>
                  </a:lnTo>
                  <a:lnTo>
                    <a:pt x="415" y="83"/>
                  </a:lnTo>
                  <a:lnTo>
                    <a:pt x="368" y="131"/>
                  </a:lnTo>
                  <a:lnTo>
                    <a:pt x="330" y="188"/>
                  </a:lnTo>
                  <a:lnTo>
                    <a:pt x="301" y="255"/>
                  </a:lnTo>
                  <a:lnTo>
                    <a:pt x="294" y="275"/>
                  </a:lnTo>
                  <a:lnTo>
                    <a:pt x="283" y="290"/>
                  </a:lnTo>
                  <a:lnTo>
                    <a:pt x="269" y="300"/>
                  </a:lnTo>
                  <a:lnTo>
                    <a:pt x="176" y="329"/>
                  </a:lnTo>
                  <a:lnTo>
                    <a:pt x="115" y="365"/>
                  </a:lnTo>
                  <a:lnTo>
                    <a:pt x="67" y="412"/>
                  </a:lnTo>
                  <a:lnTo>
                    <a:pt x="31" y="472"/>
                  </a:lnTo>
                  <a:lnTo>
                    <a:pt x="8" y="543"/>
                  </a:lnTo>
                  <a:lnTo>
                    <a:pt x="0" y="617"/>
                  </a:lnTo>
                  <a:lnTo>
                    <a:pt x="7" y="686"/>
                  </a:lnTo>
                  <a:lnTo>
                    <a:pt x="30" y="749"/>
                  </a:lnTo>
                  <a:lnTo>
                    <a:pt x="68" y="807"/>
                  </a:lnTo>
                  <a:lnTo>
                    <a:pt x="122" y="860"/>
                  </a:lnTo>
                  <a:lnTo>
                    <a:pt x="191" y="900"/>
                  </a:lnTo>
                  <a:lnTo>
                    <a:pt x="264" y="918"/>
                  </a:lnTo>
                  <a:lnTo>
                    <a:pt x="340" y="922"/>
                  </a:lnTo>
                  <a:lnTo>
                    <a:pt x="419" y="919"/>
                  </a:lnTo>
                  <a:lnTo>
                    <a:pt x="420" y="916"/>
                  </a:lnTo>
                  <a:lnTo>
                    <a:pt x="423" y="912"/>
                  </a:lnTo>
                  <a:lnTo>
                    <a:pt x="415" y="902"/>
                  </a:lnTo>
                  <a:lnTo>
                    <a:pt x="392" y="875"/>
                  </a:lnTo>
                  <a:lnTo>
                    <a:pt x="376" y="856"/>
                  </a:lnTo>
                  <a:lnTo>
                    <a:pt x="361" y="837"/>
                  </a:lnTo>
                  <a:lnTo>
                    <a:pt x="347" y="821"/>
                  </a:lnTo>
                  <a:lnTo>
                    <a:pt x="332" y="810"/>
                  </a:lnTo>
                  <a:lnTo>
                    <a:pt x="315" y="803"/>
                  </a:lnTo>
                  <a:lnTo>
                    <a:pt x="294" y="800"/>
                  </a:lnTo>
                  <a:lnTo>
                    <a:pt x="218" y="777"/>
                  </a:lnTo>
                  <a:lnTo>
                    <a:pt x="161" y="730"/>
                  </a:lnTo>
                  <a:lnTo>
                    <a:pt x="127" y="663"/>
                  </a:lnTo>
                  <a:lnTo>
                    <a:pt x="122" y="583"/>
                  </a:lnTo>
                  <a:lnTo>
                    <a:pt x="144" y="519"/>
                  </a:lnTo>
                  <a:lnTo>
                    <a:pt x="189" y="464"/>
                  </a:lnTo>
                  <a:lnTo>
                    <a:pt x="253" y="430"/>
                  </a:lnTo>
                  <a:lnTo>
                    <a:pt x="334" y="425"/>
                  </a:lnTo>
                  <a:lnTo>
                    <a:pt x="351" y="427"/>
                  </a:lnTo>
                  <a:lnTo>
                    <a:pt x="405" y="434"/>
                  </a:lnTo>
                  <a:lnTo>
                    <a:pt x="405" y="425"/>
                  </a:lnTo>
                  <a:lnTo>
                    <a:pt x="405" y="406"/>
                  </a:lnTo>
                  <a:lnTo>
                    <a:pt x="405" y="360"/>
                  </a:lnTo>
                  <a:lnTo>
                    <a:pt x="419" y="282"/>
                  </a:lnTo>
                  <a:lnTo>
                    <a:pt x="455" y="214"/>
                  </a:lnTo>
                  <a:lnTo>
                    <a:pt x="510" y="162"/>
                  </a:lnTo>
                  <a:lnTo>
                    <a:pt x="580" y="131"/>
                  </a:lnTo>
                  <a:lnTo>
                    <a:pt x="658" y="123"/>
                  </a:lnTo>
                  <a:lnTo>
                    <a:pt x="731" y="141"/>
                  </a:lnTo>
                  <a:lnTo>
                    <a:pt x="794" y="182"/>
                  </a:lnTo>
                  <a:lnTo>
                    <a:pt x="845" y="244"/>
                  </a:lnTo>
                  <a:lnTo>
                    <a:pt x="863" y="274"/>
                  </a:lnTo>
                  <a:lnTo>
                    <a:pt x="879" y="288"/>
                  </a:lnTo>
                  <a:lnTo>
                    <a:pt x="899" y="289"/>
                  </a:lnTo>
                  <a:lnTo>
                    <a:pt x="933" y="279"/>
                  </a:lnTo>
                  <a:lnTo>
                    <a:pt x="1003" y="272"/>
                  </a:lnTo>
                  <a:lnTo>
                    <a:pt x="1068" y="292"/>
                  </a:lnTo>
                  <a:lnTo>
                    <a:pt x="1123" y="332"/>
                  </a:lnTo>
                  <a:lnTo>
                    <a:pt x="1161" y="386"/>
                  </a:lnTo>
                  <a:lnTo>
                    <a:pt x="1178" y="446"/>
                  </a:lnTo>
                  <a:lnTo>
                    <a:pt x="1178" y="472"/>
                  </a:lnTo>
                  <a:lnTo>
                    <a:pt x="1177" y="485"/>
                  </a:lnTo>
                  <a:lnTo>
                    <a:pt x="1179" y="502"/>
                  </a:lnTo>
                  <a:lnTo>
                    <a:pt x="1186" y="515"/>
                  </a:lnTo>
                  <a:lnTo>
                    <a:pt x="1199" y="521"/>
                  </a:lnTo>
                  <a:lnTo>
                    <a:pt x="1216" y="523"/>
                  </a:lnTo>
                  <a:lnTo>
                    <a:pt x="1236" y="522"/>
                  </a:lnTo>
                  <a:lnTo>
                    <a:pt x="1255" y="522"/>
                  </a:lnTo>
                  <a:lnTo>
                    <a:pt x="1303" y="533"/>
                  </a:lnTo>
                  <a:lnTo>
                    <a:pt x="1344" y="558"/>
                  </a:lnTo>
                  <a:lnTo>
                    <a:pt x="1374" y="596"/>
                  </a:lnTo>
                  <a:lnTo>
                    <a:pt x="1388" y="643"/>
                  </a:lnTo>
                  <a:lnTo>
                    <a:pt x="1385" y="695"/>
                  </a:lnTo>
                  <a:lnTo>
                    <a:pt x="1366" y="740"/>
                  </a:lnTo>
                  <a:lnTo>
                    <a:pt x="1332" y="775"/>
                  </a:lnTo>
                  <a:lnTo>
                    <a:pt x="1285" y="795"/>
                  </a:lnTo>
                  <a:lnTo>
                    <a:pt x="1263" y="798"/>
                  </a:lnTo>
                  <a:lnTo>
                    <a:pt x="1241" y="800"/>
                  </a:lnTo>
                  <a:lnTo>
                    <a:pt x="1218" y="800"/>
                  </a:lnTo>
                  <a:lnTo>
                    <a:pt x="1196" y="802"/>
                  </a:lnTo>
                  <a:lnTo>
                    <a:pt x="1184" y="803"/>
                  </a:lnTo>
                  <a:lnTo>
                    <a:pt x="1169" y="802"/>
                  </a:lnTo>
                  <a:lnTo>
                    <a:pt x="1162" y="809"/>
                  </a:lnTo>
                  <a:lnTo>
                    <a:pt x="1135" y="835"/>
                  </a:lnTo>
                  <a:lnTo>
                    <a:pt x="1109" y="862"/>
                  </a:lnTo>
                  <a:lnTo>
                    <a:pt x="1057" y="915"/>
                  </a:lnTo>
                  <a:lnTo>
                    <a:pt x="1064" y="925"/>
                  </a:lnTo>
                  <a:lnTo>
                    <a:pt x="1159" y="926"/>
                  </a:lnTo>
                  <a:lnTo>
                    <a:pt x="1206" y="926"/>
                  </a:lnTo>
                  <a:lnTo>
                    <a:pt x="1253" y="925"/>
                  </a:lnTo>
                  <a:lnTo>
                    <a:pt x="1332" y="911"/>
                  </a:lnTo>
                  <a:lnTo>
                    <a:pt x="1346" y="904"/>
                  </a:lnTo>
                  <a:lnTo>
                    <a:pt x="1399" y="877"/>
                  </a:lnTo>
                  <a:lnTo>
                    <a:pt x="1453" y="826"/>
                  </a:lnTo>
                  <a:lnTo>
                    <a:pt x="1491" y="758"/>
                  </a:lnTo>
                  <a:lnTo>
                    <a:pt x="1510" y="67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257881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66797" y="520484"/>
            <a:ext cx="6251575" cy="830997"/>
          </a:xfrm>
          <a:prstGeom prst="rect">
            <a:avLst/>
          </a:prstGeom>
          <a:noFill/>
        </p:spPr>
        <p:txBody>
          <a:bodyPr wrap="square" rtlCol="0" anchor="t">
            <a:spAutoFit/>
          </a:bodyPr>
          <a:lstStyle/>
          <a:p>
            <a:pPr algn="ctr"/>
            <a:r>
              <a:rPr lang="en-US" sz="2000" b="1" dirty="0">
                <a:solidFill>
                  <a:srgbClr val="FF9518"/>
                </a:solidFill>
                <a:latin typeface="Tajawal Medium" panose="00000600000000000000" pitchFamily="2" charset="-78"/>
                <a:cs typeface="Tajawal Medium" panose="00000600000000000000" pitchFamily="2" charset="-78"/>
              </a:rPr>
              <a:t>Session 5: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472439" y="2286768"/>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39" name="Group 38"/>
          <p:cNvGrpSpPr>
            <a:grpSpLocks/>
          </p:cNvGrpSpPr>
          <p:nvPr/>
        </p:nvGrpSpPr>
        <p:grpSpPr bwMode="auto">
          <a:xfrm>
            <a:off x="1132101" y="1983102"/>
            <a:ext cx="711426" cy="697230"/>
            <a:chOff x="0" y="0"/>
            <a:chExt cx="979" cy="1098"/>
          </a:xfrm>
        </p:grpSpPr>
        <p:sp>
          <p:nvSpPr>
            <p:cNvPr id="40" name="AutoShape 43"/>
            <p:cNvSpPr>
              <a:spLocks/>
            </p:cNvSpPr>
            <p:nvPr/>
          </p:nvSpPr>
          <p:spPr bwMode="auto">
            <a:xfrm>
              <a:off x="0" y="0"/>
              <a:ext cx="979" cy="1098"/>
            </a:xfrm>
            <a:custGeom>
              <a:avLst/>
              <a:gdLst>
                <a:gd name="T0" fmla="*/ 429 w 979"/>
                <a:gd name="T1" fmla="*/ 808 h 1098"/>
                <a:gd name="T2" fmla="*/ 297 w 979"/>
                <a:gd name="T3" fmla="*/ 886 h 1098"/>
                <a:gd name="T4" fmla="*/ 20 w 979"/>
                <a:gd name="T5" fmla="*/ 779 h 1098"/>
                <a:gd name="T6" fmla="*/ 44 w 979"/>
                <a:gd name="T7" fmla="*/ 735 h 1098"/>
                <a:gd name="T8" fmla="*/ 200 w 979"/>
                <a:gd name="T9" fmla="*/ 672 h 1098"/>
                <a:gd name="T10" fmla="*/ 317 w 979"/>
                <a:gd name="T11" fmla="*/ 675 h 1098"/>
                <a:gd name="T12" fmla="*/ 394 w 979"/>
                <a:gd name="T13" fmla="*/ 725 h 1098"/>
                <a:gd name="T14" fmla="*/ 414 w 979"/>
                <a:gd name="T15" fmla="*/ 782 h 1098"/>
                <a:gd name="T16" fmla="*/ 424 w 979"/>
                <a:gd name="T17" fmla="*/ 755 h 1098"/>
                <a:gd name="T18" fmla="*/ 401 w 979"/>
                <a:gd name="T19" fmla="*/ 678 h 1098"/>
                <a:gd name="T20" fmla="*/ 349 w 979"/>
                <a:gd name="T21" fmla="*/ 662 h 1098"/>
                <a:gd name="T22" fmla="*/ 242 w 979"/>
                <a:gd name="T23" fmla="*/ 647 h 1098"/>
                <a:gd name="T24" fmla="*/ 106 w 979"/>
                <a:gd name="T25" fmla="*/ 679 h 1098"/>
                <a:gd name="T26" fmla="*/ 8 w 979"/>
                <a:gd name="T27" fmla="*/ 745 h 1098"/>
                <a:gd name="T28" fmla="*/ 1 w 979"/>
                <a:gd name="T29" fmla="*/ 901 h 1098"/>
                <a:gd name="T30" fmla="*/ 323 w 979"/>
                <a:gd name="T31" fmla="*/ 888 h 1098"/>
                <a:gd name="T32" fmla="*/ 375 w 979"/>
                <a:gd name="T33" fmla="*/ 855 h 1098"/>
                <a:gd name="T34" fmla="*/ 829 w 979"/>
                <a:gd name="T35" fmla="*/ 1076 h 1098"/>
                <a:gd name="T36" fmla="*/ 812 w 979"/>
                <a:gd name="T37" fmla="*/ 918 h 1098"/>
                <a:gd name="T38" fmla="*/ 345 w 979"/>
                <a:gd name="T39" fmla="*/ 1071 h 1098"/>
                <a:gd name="T40" fmla="*/ 345 w 979"/>
                <a:gd name="T41" fmla="*/ 956 h 1098"/>
                <a:gd name="T42" fmla="*/ 392 w 979"/>
                <a:gd name="T43" fmla="*/ 907 h 1098"/>
                <a:gd name="T44" fmla="*/ 488 w 979"/>
                <a:gd name="T45" fmla="*/ 868 h 1098"/>
                <a:gd name="T46" fmla="*/ 563 w 979"/>
                <a:gd name="T47" fmla="*/ 855 h 1098"/>
                <a:gd name="T48" fmla="*/ 640 w 979"/>
                <a:gd name="T49" fmla="*/ 862 h 1098"/>
                <a:gd name="T50" fmla="*/ 737 w 979"/>
                <a:gd name="T51" fmla="*/ 892 h 1098"/>
                <a:gd name="T52" fmla="*/ 809 w 979"/>
                <a:gd name="T53" fmla="*/ 944 h 1098"/>
                <a:gd name="T54" fmla="*/ 794 w 979"/>
                <a:gd name="T55" fmla="*/ 904 h 1098"/>
                <a:gd name="T56" fmla="*/ 719 w 979"/>
                <a:gd name="T57" fmla="*/ 864 h 1098"/>
                <a:gd name="T58" fmla="*/ 669 w 979"/>
                <a:gd name="T59" fmla="*/ 848 h 1098"/>
                <a:gd name="T60" fmla="*/ 572 w 979"/>
                <a:gd name="T61" fmla="*/ 835 h 1098"/>
                <a:gd name="T62" fmla="*/ 507 w 979"/>
                <a:gd name="T63" fmla="*/ 843 h 1098"/>
                <a:gd name="T64" fmla="*/ 357 w 979"/>
                <a:gd name="T65" fmla="*/ 905 h 1098"/>
                <a:gd name="T66" fmla="*/ 323 w 979"/>
                <a:gd name="T67" fmla="*/ 972 h 1098"/>
                <a:gd name="T68" fmla="*/ 323 w 979"/>
                <a:gd name="T69" fmla="*/ 1096 h 1098"/>
                <a:gd name="T70" fmla="*/ 826 w 979"/>
                <a:gd name="T71" fmla="*/ 1096 h 1098"/>
                <a:gd name="T72" fmla="*/ 829 w 979"/>
                <a:gd name="T73" fmla="*/ 1076 h 1098"/>
                <a:gd name="T74" fmla="*/ 971 w 979"/>
                <a:gd name="T75" fmla="*/ 21 h 1098"/>
                <a:gd name="T76" fmla="*/ 958 w 979"/>
                <a:gd name="T77" fmla="*/ 391 h 1098"/>
                <a:gd name="T78" fmla="*/ 518 w 979"/>
                <a:gd name="T79" fmla="*/ 426 h 1098"/>
                <a:gd name="T80" fmla="*/ 454 w 979"/>
                <a:gd name="T81" fmla="*/ 405 h 1098"/>
                <a:gd name="T82" fmla="*/ 409 w 979"/>
                <a:gd name="T83" fmla="*/ 379 h 1098"/>
                <a:gd name="T84" fmla="*/ 411 w 979"/>
                <a:gd name="T85" fmla="*/ 29 h 1098"/>
                <a:gd name="T86" fmla="*/ 942 w 979"/>
                <a:gd name="T87" fmla="*/ 21 h 1098"/>
                <a:gd name="T88" fmla="*/ 953 w 979"/>
                <a:gd name="T89" fmla="*/ 5 h 1098"/>
                <a:gd name="T90" fmla="*/ 930 w 979"/>
                <a:gd name="T91" fmla="*/ 1 h 1098"/>
                <a:gd name="T92" fmla="*/ 416 w 979"/>
                <a:gd name="T93" fmla="*/ 4 h 1098"/>
                <a:gd name="T94" fmla="*/ 390 w 979"/>
                <a:gd name="T95" fmla="*/ 39 h 1098"/>
                <a:gd name="T96" fmla="*/ 388 w 979"/>
                <a:gd name="T97" fmla="*/ 375 h 1098"/>
                <a:gd name="T98" fmla="*/ 415 w 979"/>
                <a:gd name="T99" fmla="*/ 422 h 1098"/>
                <a:gd name="T100" fmla="*/ 469 w 979"/>
                <a:gd name="T101" fmla="*/ 426 h 1098"/>
                <a:gd name="T102" fmla="*/ 497 w 979"/>
                <a:gd name="T103" fmla="*/ 427 h 1098"/>
                <a:gd name="T104" fmla="*/ 511 w 979"/>
                <a:gd name="T105" fmla="*/ 540 h 1098"/>
                <a:gd name="T106" fmla="*/ 606 w 979"/>
                <a:gd name="T107" fmla="*/ 443 h 1098"/>
                <a:gd name="T108" fmla="*/ 651 w 979"/>
                <a:gd name="T109" fmla="*/ 425 h 1098"/>
                <a:gd name="T110" fmla="*/ 937 w 979"/>
                <a:gd name="T111" fmla="*/ 426 h 1098"/>
                <a:gd name="T112" fmla="*/ 963 w 979"/>
                <a:gd name="T113" fmla="*/ 416 h 1098"/>
                <a:gd name="T114" fmla="*/ 979 w 979"/>
                <a:gd name="T115" fmla="*/ 375 h 1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9" h="1098">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1" name="Picture 4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4" y="560"/>
              <a:ext cx="2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 y="373"/>
              <a:ext cx="262"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7" y="52"/>
              <a:ext cx="20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Rectangle 18"/>
          <p:cNvSpPr/>
          <p:nvPr/>
        </p:nvSpPr>
        <p:spPr>
          <a:xfrm>
            <a:off x="2011678" y="1289925"/>
            <a:ext cx="6096000" cy="261610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lgn="just">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The coverage of </a:t>
            </a:r>
            <a:r>
              <a:rPr lang="en-US" sz="1600" b="1" u="sng" dirty="0">
                <a:solidFill>
                  <a:srgbClr val="C00000"/>
                </a:solidFill>
                <a:latin typeface="Times New Roman" panose="02020603050405020304" pitchFamily="18" charset="0"/>
                <a:cs typeface="Times New Roman" panose="02020603050405020304" pitchFamily="18" charset="0"/>
              </a:rPr>
              <a:t>cross-cutting themes</a:t>
            </a:r>
            <a:r>
              <a:rPr lang="en-US" sz="1600" b="1" dirty="0">
                <a:latin typeface="Times New Roman" panose="02020603050405020304" pitchFamily="18" charset="0"/>
                <a:cs typeface="Times New Roman" panose="02020603050405020304" pitchFamily="18" charset="0"/>
              </a:rPr>
              <a:t> should be explained in the </a:t>
            </a:r>
            <a:r>
              <a:rPr lang="en-US" sz="1600" b="1" dirty="0" err="1">
                <a:latin typeface="Times New Roman" panose="02020603050405020304" pitchFamily="18" charset="0"/>
                <a:cs typeface="Times New Roman" panose="02020603050405020304" pitchFamily="18" charset="0"/>
              </a:rPr>
              <a:t>ToR</a:t>
            </a:r>
            <a:r>
              <a:rPr lang="en-US" sz="1600" b="1" dirty="0">
                <a:latin typeface="Times New Roman" panose="02020603050405020304" pitchFamily="18" charset="0"/>
                <a:cs typeface="Times New Roman" panose="02020603050405020304" pitchFamily="18" charset="0"/>
              </a:rPr>
              <a:t> within the evaluation scope section, as well as in a specific subsection to the evaluation questions listed or through specific questions under the relevant criteria. </a:t>
            </a:r>
            <a:r>
              <a:rPr lang="en-US" sz="1600" b="1" dirty="0">
                <a:latin typeface="Times New Roman" panose="02020603050405020304" pitchFamily="18" charset="0"/>
                <a:cs typeface="Times New Roman" panose="02020603050405020304" pitchFamily="18" charset="0"/>
              </a:rPr>
              <a:t>In addition, in the evaluation methodology, evaluators could be asked to consider evaluation approaches and methods that properly address cross-cutting issues (for instance, in the collection of data and presenting data disaggregated by sex, geographic location and income</a:t>
            </a:r>
            <a:r>
              <a:rPr lang="en-US" sz="1600" b="1" dirty="0" smtClean="0">
                <a:latin typeface="Times New Roman" panose="02020603050405020304" pitchFamily="18" charset="0"/>
                <a:cs typeface="Times New Roman" panose="02020603050405020304" pitchFamily="18" charset="0"/>
              </a:rPr>
              <a:t>).</a:t>
            </a:r>
            <a:endParaRPr lang="fr-FR" b="1" dirty="0">
              <a:latin typeface="Times New Roman" panose="02020603050405020304" pitchFamily="18" charset="0"/>
              <a:cs typeface="Times New Roman" panose="02020603050405020304" pitchFamily="18" charset="0"/>
            </a:endParaRPr>
          </a:p>
          <a:p>
            <a:pPr algn="just"/>
            <a:endParaRPr lang="fr-FR" sz="1600" b="1" dirty="0">
              <a:latin typeface="Times New Roman" panose="02020603050405020304" pitchFamily="18" charset="0"/>
              <a:cs typeface="Times New Roman" panose="02020603050405020304" pitchFamily="18" charset="0"/>
            </a:endParaRPr>
          </a:p>
        </p:txBody>
      </p:sp>
      <p:grpSp>
        <p:nvGrpSpPr>
          <p:cNvPr id="45" name="Group 44"/>
          <p:cNvGrpSpPr>
            <a:grpSpLocks/>
          </p:cNvGrpSpPr>
          <p:nvPr/>
        </p:nvGrpSpPr>
        <p:grpSpPr bwMode="auto">
          <a:xfrm>
            <a:off x="1022788" y="4808543"/>
            <a:ext cx="775970" cy="532130"/>
            <a:chOff x="0" y="0"/>
            <a:chExt cx="1222" cy="838"/>
          </a:xfrm>
        </p:grpSpPr>
        <p:sp>
          <p:nvSpPr>
            <p:cNvPr id="46" name="AutoShape 48"/>
            <p:cNvSpPr>
              <a:spLocks/>
            </p:cNvSpPr>
            <p:nvPr/>
          </p:nvSpPr>
          <p:spPr bwMode="auto">
            <a:xfrm>
              <a:off x="82" y="184"/>
              <a:ext cx="376" cy="641"/>
            </a:xfrm>
            <a:custGeom>
              <a:avLst/>
              <a:gdLst>
                <a:gd name="T0" fmla="+- 0 165 83"/>
                <a:gd name="T1" fmla="*/ T0 w 376"/>
                <a:gd name="T2" fmla="+- 0 185 185"/>
                <a:gd name="T3" fmla="*/ 185 h 641"/>
                <a:gd name="T4" fmla="+- 0 106 83"/>
                <a:gd name="T5" fmla="*/ T4 w 376"/>
                <a:gd name="T6" fmla="+- 0 216 185"/>
                <a:gd name="T7" fmla="*/ 216 h 641"/>
                <a:gd name="T8" fmla="+- 0 83 83"/>
                <a:gd name="T9" fmla="*/ T8 w 376"/>
                <a:gd name="T10" fmla="+- 0 280 185"/>
                <a:gd name="T11" fmla="*/ 280 h 641"/>
                <a:gd name="T12" fmla="+- 0 90 83"/>
                <a:gd name="T13" fmla="*/ T12 w 376"/>
                <a:gd name="T14" fmla="+- 0 535 185"/>
                <a:gd name="T15" fmla="*/ 535 h 641"/>
                <a:gd name="T16" fmla="+- 0 139 83"/>
                <a:gd name="T17" fmla="*/ T16 w 376"/>
                <a:gd name="T18" fmla="+- 0 585 185"/>
                <a:gd name="T19" fmla="*/ 585 h 641"/>
                <a:gd name="T20" fmla="+- 0 326 83"/>
                <a:gd name="T21" fmla="*/ T20 w 376"/>
                <a:gd name="T22" fmla="+- 0 592 185"/>
                <a:gd name="T23" fmla="*/ 592 h 641"/>
                <a:gd name="T24" fmla="+- 0 330 83"/>
                <a:gd name="T25" fmla="*/ T24 w 376"/>
                <a:gd name="T26" fmla="+- 0 788 185"/>
                <a:gd name="T27" fmla="*/ 788 h 641"/>
                <a:gd name="T28" fmla="+- 0 356 83"/>
                <a:gd name="T29" fmla="*/ T28 w 376"/>
                <a:gd name="T30" fmla="+- 0 818 185"/>
                <a:gd name="T31" fmla="*/ 818 h 641"/>
                <a:gd name="T32" fmla="+- 0 377 83"/>
                <a:gd name="T33" fmla="*/ T32 w 376"/>
                <a:gd name="T34" fmla="+- 0 825 185"/>
                <a:gd name="T35" fmla="*/ 825 h 641"/>
                <a:gd name="T36" fmla="+- 0 381 83"/>
                <a:gd name="T37" fmla="*/ T36 w 376"/>
                <a:gd name="T38" fmla="+- 0 825 185"/>
                <a:gd name="T39" fmla="*/ 825 h 641"/>
                <a:gd name="T40" fmla="+- 0 420 83"/>
                <a:gd name="T41" fmla="*/ T40 w 376"/>
                <a:gd name="T42" fmla="+- 0 809 185"/>
                <a:gd name="T43" fmla="*/ 809 h 641"/>
                <a:gd name="T44" fmla="+- 0 380 83"/>
                <a:gd name="T45" fmla="*/ T44 w 376"/>
                <a:gd name="T46" fmla="+- 0 792 185"/>
                <a:gd name="T47" fmla="*/ 792 h 641"/>
                <a:gd name="T48" fmla="+- 0 367 83"/>
                <a:gd name="T49" fmla="*/ T48 w 376"/>
                <a:gd name="T50" fmla="+- 0 790 185"/>
                <a:gd name="T51" fmla="*/ 790 h 641"/>
                <a:gd name="T52" fmla="+- 0 359 83"/>
                <a:gd name="T53" fmla="*/ T52 w 376"/>
                <a:gd name="T54" fmla="+- 0 770 185"/>
                <a:gd name="T55" fmla="*/ 770 h 641"/>
                <a:gd name="T56" fmla="+- 0 176 83"/>
                <a:gd name="T57" fmla="*/ T56 w 376"/>
                <a:gd name="T58" fmla="+- 0 559 185"/>
                <a:gd name="T59" fmla="*/ 559 h 641"/>
                <a:gd name="T60" fmla="+- 0 133 83"/>
                <a:gd name="T61" fmla="*/ T60 w 376"/>
                <a:gd name="T62" fmla="+- 0 541 185"/>
                <a:gd name="T63" fmla="*/ 541 h 641"/>
                <a:gd name="T64" fmla="+- 0 116 83"/>
                <a:gd name="T65" fmla="*/ T64 w 376"/>
                <a:gd name="T66" fmla="+- 0 499 185"/>
                <a:gd name="T67" fmla="*/ 499 h 641"/>
                <a:gd name="T68" fmla="+- 0 119 83"/>
                <a:gd name="T69" fmla="*/ T68 w 376"/>
                <a:gd name="T70" fmla="+- 0 257 185"/>
                <a:gd name="T71" fmla="*/ 257 h 641"/>
                <a:gd name="T72" fmla="+- 0 148 83"/>
                <a:gd name="T73" fmla="*/ T72 w 376"/>
                <a:gd name="T74" fmla="+- 0 224 185"/>
                <a:gd name="T75" fmla="*/ 224 h 641"/>
                <a:gd name="T76" fmla="+- 0 248 83"/>
                <a:gd name="T77" fmla="*/ T76 w 376"/>
                <a:gd name="T78" fmla="+- 0 217 185"/>
                <a:gd name="T79" fmla="*/ 217 h 641"/>
                <a:gd name="T80" fmla="+- 0 237 83"/>
                <a:gd name="T81" fmla="*/ T80 w 376"/>
                <a:gd name="T82" fmla="+- 0 208 185"/>
                <a:gd name="T83" fmla="*/ 208 h 641"/>
                <a:gd name="T84" fmla="+- 0 204 83"/>
                <a:gd name="T85" fmla="*/ T84 w 376"/>
                <a:gd name="T86" fmla="+- 0 189 185"/>
                <a:gd name="T87" fmla="*/ 189 h 641"/>
                <a:gd name="T88" fmla="+- 0 222 83"/>
                <a:gd name="T89" fmla="*/ T88 w 376"/>
                <a:gd name="T90" fmla="+- 0 295 185"/>
                <a:gd name="T91" fmla="*/ 295 h 641"/>
                <a:gd name="T92" fmla="+- 0 201 83"/>
                <a:gd name="T93" fmla="*/ T92 w 376"/>
                <a:gd name="T94" fmla="+- 0 311 185"/>
                <a:gd name="T95" fmla="*/ 311 h 641"/>
                <a:gd name="T96" fmla="+- 0 235 83"/>
                <a:gd name="T97" fmla="*/ T96 w 376"/>
                <a:gd name="T98" fmla="+- 0 345 185"/>
                <a:gd name="T99" fmla="*/ 345 h 641"/>
                <a:gd name="T100" fmla="+- 0 393 83"/>
                <a:gd name="T101" fmla="*/ T100 w 376"/>
                <a:gd name="T102" fmla="+- 0 515 185"/>
                <a:gd name="T103" fmla="*/ 515 h 641"/>
                <a:gd name="T104" fmla="+- 0 403 83"/>
                <a:gd name="T105" fmla="*/ T104 w 376"/>
                <a:gd name="T106" fmla="+- 0 782 185"/>
                <a:gd name="T107" fmla="*/ 782 h 641"/>
                <a:gd name="T108" fmla="+- 0 431 83"/>
                <a:gd name="T109" fmla="*/ T108 w 376"/>
                <a:gd name="T110" fmla="+- 0 792 185"/>
                <a:gd name="T111" fmla="*/ 792 h 641"/>
                <a:gd name="T112" fmla="+- 0 436 83"/>
                <a:gd name="T113" fmla="*/ T112 w 376"/>
                <a:gd name="T114" fmla="+- 0 770 185"/>
                <a:gd name="T115" fmla="*/ 770 h 641"/>
                <a:gd name="T116" fmla="+- 0 432 83"/>
                <a:gd name="T117" fmla="*/ T116 w 376"/>
                <a:gd name="T118" fmla="+- 0 516 185"/>
                <a:gd name="T119" fmla="*/ 516 h 641"/>
                <a:gd name="T120" fmla="+- 0 402 83"/>
                <a:gd name="T121" fmla="*/ T120 w 376"/>
                <a:gd name="T122" fmla="+- 0 486 185"/>
                <a:gd name="T123" fmla="*/ 486 h 641"/>
                <a:gd name="T124" fmla="+- 0 268 83"/>
                <a:gd name="T125" fmla="*/ T124 w 376"/>
                <a:gd name="T126" fmla="+- 0 482 185"/>
                <a:gd name="T127" fmla="*/ 482 h 641"/>
                <a:gd name="T128" fmla="+- 0 431 83"/>
                <a:gd name="T129" fmla="*/ T128 w 376"/>
                <a:gd name="T130" fmla="+- 0 370 185"/>
                <a:gd name="T131" fmla="*/ 370 h 641"/>
                <a:gd name="T132" fmla="+- 0 452 83"/>
                <a:gd name="T133" fmla="*/ T132 w 376"/>
                <a:gd name="T134" fmla="+- 0 349 185"/>
                <a:gd name="T135" fmla="*/ 349 h 641"/>
                <a:gd name="T136" fmla="+- 0 414 83"/>
                <a:gd name="T137" fmla="*/ T136 w 376"/>
                <a:gd name="T138" fmla="+- 0 345 185"/>
                <a:gd name="T139" fmla="*/ 345 h 641"/>
                <a:gd name="T140" fmla="+- 0 292 83"/>
                <a:gd name="T141" fmla="*/ T140 w 376"/>
                <a:gd name="T142" fmla="+- 0 345 185"/>
                <a:gd name="T143" fmla="*/ 345 h 641"/>
                <a:gd name="T144" fmla="+- 0 284 83"/>
                <a:gd name="T145" fmla="*/ T144 w 376"/>
                <a:gd name="T146" fmla="+- 0 341 185"/>
                <a:gd name="T147" fmla="*/ 341 h 641"/>
                <a:gd name="T148" fmla="+- 0 431 83"/>
                <a:gd name="T149" fmla="*/ T148 w 376"/>
                <a:gd name="T150" fmla="+- 0 370 185"/>
                <a:gd name="T151" fmla="*/ 370 h 641"/>
                <a:gd name="T152" fmla="+- 0 276 83"/>
                <a:gd name="T153" fmla="*/ T152 w 376"/>
                <a:gd name="T154" fmla="+- 0 375 185"/>
                <a:gd name="T155" fmla="*/ 375 h 641"/>
                <a:gd name="T156" fmla="+- 0 402 83"/>
                <a:gd name="T157" fmla="*/ T156 w 376"/>
                <a:gd name="T158" fmla="+- 0 378 185"/>
                <a:gd name="T159" fmla="*/ 378 h 641"/>
                <a:gd name="T160" fmla="+- 0 431 83"/>
                <a:gd name="T161" fmla="*/ T160 w 376"/>
                <a:gd name="T162" fmla="+- 0 370 185"/>
                <a:gd name="T163" fmla="*/ 370 h 641"/>
                <a:gd name="T164" fmla="+- 0 182 83"/>
                <a:gd name="T165" fmla="*/ T164 w 376"/>
                <a:gd name="T166" fmla="+- 0 217 185"/>
                <a:gd name="T167" fmla="*/ 217 h 641"/>
                <a:gd name="T168" fmla="+- 0 205 83"/>
                <a:gd name="T169" fmla="*/ T168 w 376"/>
                <a:gd name="T170" fmla="+- 0 225 185"/>
                <a:gd name="T171" fmla="*/ 225 h 641"/>
                <a:gd name="T172" fmla="+- 0 221 83"/>
                <a:gd name="T173" fmla="*/ T172 w 376"/>
                <a:gd name="T174" fmla="+- 0 238 185"/>
                <a:gd name="T175" fmla="*/ 238 h 641"/>
                <a:gd name="T176" fmla="+- 0 239 83"/>
                <a:gd name="T177" fmla="*/ T176 w 376"/>
                <a:gd name="T178" fmla="+- 0 254 185"/>
                <a:gd name="T179" fmla="*/ 254 h 641"/>
                <a:gd name="T180" fmla="+- 0 304 83"/>
                <a:gd name="T181" fmla="*/ T180 w 376"/>
                <a:gd name="T182" fmla="+- 0 302 185"/>
                <a:gd name="T183" fmla="*/ 302 h 641"/>
                <a:gd name="T184" fmla="+- 0 426 83"/>
                <a:gd name="T185" fmla="*/ T184 w 376"/>
                <a:gd name="T186" fmla="+- 0 311 185"/>
                <a:gd name="T187" fmla="*/ 311 h 641"/>
                <a:gd name="T188" fmla="+- 0 424 83"/>
                <a:gd name="T189" fmla="*/ T188 w 376"/>
                <a:gd name="T190" fmla="+- 0 337 185"/>
                <a:gd name="T191" fmla="*/ 337 h 641"/>
                <a:gd name="T192" fmla="+- 0 453 83"/>
                <a:gd name="T193" fmla="*/ T192 w 376"/>
                <a:gd name="T194" fmla="+- 0 345 185"/>
                <a:gd name="T195" fmla="*/ 345 h 641"/>
                <a:gd name="T196" fmla="+- 0 456 83"/>
                <a:gd name="T197" fmla="*/ T196 w 376"/>
                <a:gd name="T198" fmla="+- 0 307 185"/>
                <a:gd name="T199" fmla="*/ 307 h 641"/>
                <a:gd name="T200" fmla="+- 0 430 83"/>
                <a:gd name="T201" fmla="*/ T200 w 376"/>
                <a:gd name="T202" fmla="+- 0 275 185"/>
                <a:gd name="T203" fmla="*/ 275 h 641"/>
                <a:gd name="T204" fmla="+- 0 408 83"/>
                <a:gd name="T205" fmla="*/ T204 w 376"/>
                <a:gd name="T206" fmla="+- 0 269 185"/>
                <a:gd name="T207" fmla="*/ 269 h 641"/>
                <a:gd name="T208" fmla="+- 0 315 83"/>
                <a:gd name="T209" fmla="*/ T208 w 376"/>
                <a:gd name="T210" fmla="+- 0 269 185"/>
                <a:gd name="T211" fmla="*/ 269 h 641"/>
                <a:gd name="T212" fmla="+- 0 260 83"/>
                <a:gd name="T213" fmla="*/ T212 w 376"/>
                <a:gd name="T214" fmla="+- 0 228 185"/>
                <a:gd name="T215" fmla="*/ 228 h 641"/>
                <a:gd name="T216" fmla="+- 0 248 83"/>
                <a:gd name="T217" fmla="*/ T216 w 376"/>
                <a:gd name="T218" fmla="+- 0 217 185"/>
                <a:gd name="T219" fmla="*/ 217 h 6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Lst>
              <a:rect l="0" t="0" r="r" b="b"/>
              <a:pathLst>
                <a:path w="376" h="641">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7" name="Picture 4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AutoShape 50"/>
            <p:cNvSpPr>
              <a:spLocks/>
            </p:cNvSpPr>
            <p:nvPr/>
          </p:nvSpPr>
          <p:spPr bwMode="auto">
            <a:xfrm>
              <a:off x="0" y="184"/>
              <a:ext cx="1140" cy="654"/>
            </a:xfrm>
            <a:custGeom>
              <a:avLst/>
              <a:gdLst>
                <a:gd name="T0" fmla="*/ 281 w 1140"/>
                <a:gd name="T1" fmla="+- 0 640 185"/>
                <a:gd name="T2" fmla="*/ 640 h 654"/>
                <a:gd name="T3" fmla="*/ 72 w 1140"/>
                <a:gd name="T4" fmla="+- 0 601 185"/>
                <a:gd name="T5" fmla="*/ 601 h 654"/>
                <a:gd name="T6" fmla="*/ 33 w 1140"/>
                <a:gd name="T7" fmla="+- 0 285 185"/>
                <a:gd name="T8" fmla="*/ 285 h 654"/>
                <a:gd name="T9" fmla="*/ 0 w 1140"/>
                <a:gd name="T10" fmla="+- 0 285 185"/>
                <a:gd name="T11" fmla="*/ 285 h 654"/>
                <a:gd name="T12" fmla="*/ 37 w 1140"/>
                <a:gd name="T13" fmla="+- 0 612 185"/>
                <a:gd name="T14" fmla="*/ 612 h 654"/>
                <a:gd name="T15" fmla="*/ 132 w 1140"/>
                <a:gd name="T16" fmla="+- 0 805 185"/>
                <a:gd name="T17" fmla="*/ 805 h 654"/>
                <a:gd name="T18" fmla="*/ 248 w 1140"/>
                <a:gd name="T19" fmla="+- 0 838 185"/>
                <a:gd name="T20" fmla="*/ 838 h 654"/>
                <a:gd name="T21" fmla="*/ 165 w 1140"/>
                <a:gd name="T22" fmla="+- 0 673 185"/>
                <a:gd name="T23" fmla="*/ 673 h 654"/>
                <a:gd name="T24" fmla="*/ 297 w 1140"/>
                <a:gd name="T25" fmla="+- 0 648 185"/>
                <a:gd name="T26" fmla="*/ 648 h 654"/>
                <a:gd name="T27" fmla="*/ 321 w 1140"/>
                <a:gd name="T28" fmla="+- 0 409 185"/>
                <a:gd name="T29" fmla="*/ 409 h 654"/>
                <a:gd name="T30" fmla="*/ 321 w 1140"/>
                <a:gd name="T31" fmla="+- 0 442 185"/>
                <a:gd name="T32" fmla="*/ 442 h 654"/>
                <a:gd name="T33" fmla="*/ 479 w 1140"/>
                <a:gd name="T34" fmla="+- 0 805 185"/>
                <a:gd name="T35" fmla="*/ 805 h 654"/>
                <a:gd name="T36" fmla="*/ 743 w 1140"/>
                <a:gd name="T37" fmla="+- 0 805 185"/>
                <a:gd name="T38" fmla="*/ 805 h 654"/>
                <a:gd name="T39" fmla="*/ 901 w 1140"/>
                <a:gd name="T40" fmla="+- 0 442 185"/>
                <a:gd name="T41" fmla="*/ 442 h 654"/>
                <a:gd name="T42" fmla="*/ 1139 w 1140"/>
                <a:gd name="T43" fmla="+- 0 499 185"/>
                <a:gd name="T44" fmla="*/ 499 h 654"/>
                <a:gd name="T45" fmla="*/ 1117 w 1140"/>
                <a:gd name="T46" fmla="+- 0 217 185"/>
                <a:gd name="T47" fmla="*/ 217 h 654"/>
                <a:gd name="T48" fmla="*/ 1106 w 1140"/>
                <a:gd name="T49" fmla="+- 0 280 185"/>
                <a:gd name="T50" fmla="*/ 280 h 654"/>
                <a:gd name="T51" fmla="*/ 1089 w 1140"/>
                <a:gd name="T52" fmla="+- 0 541 185"/>
                <a:gd name="T53" fmla="*/ 541 h 654"/>
                <a:gd name="T54" fmla="*/ 863 w 1140"/>
                <a:gd name="T55" fmla="+- 0 559 185"/>
                <a:gd name="T56" fmla="*/ 559 h 654"/>
                <a:gd name="T57" fmla="*/ 855 w 1140"/>
                <a:gd name="T58" fmla="+- 0 790 185"/>
                <a:gd name="T59" fmla="*/ 790 h 654"/>
                <a:gd name="T60" fmla="*/ 831 w 1140"/>
                <a:gd name="T61" fmla="+- 0 790 185"/>
                <a:gd name="T62" fmla="*/ 790 h 654"/>
                <a:gd name="T63" fmla="*/ 819 w 1140"/>
                <a:gd name="T64" fmla="+- 0 776 185"/>
                <a:gd name="T65" fmla="*/ 776 h 654"/>
                <a:gd name="T66" fmla="*/ 987 w 1140"/>
                <a:gd name="T67" fmla="+- 0 515 185"/>
                <a:gd name="T68" fmla="*/ 515 h 654"/>
                <a:gd name="T69" fmla="*/ 987 w 1140"/>
                <a:gd name="T70" fmla="+- 0 345 185"/>
                <a:gd name="T71" fmla="*/ 345 h 654"/>
                <a:gd name="T72" fmla="*/ 1021 w 1140"/>
                <a:gd name="T73" fmla="+- 0 311 185"/>
                <a:gd name="T74" fmla="*/ 311 h 654"/>
                <a:gd name="T75" fmla="*/ 938 w 1140"/>
                <a:gd name="T76" fmla="+- 0 341 185"/>
                <a:gd name="T77" fmla="*/ 341 h 654"/>
                <a:gd name="T78" fmla="*/ 925 w 1140"/>
                <a:gd name="T79" fmla="+- 0 345 185"/>
                <a:gd name="T80" fmla="*/ 345 h 654"/>
                <a:gd name="T81" fmla="*/ 798 w 1140"/>
                <a:gd name="T82" fmla="+- 0 337 185"/>
                <a:gd name="T83" fmla="*/ 337 h 654"/>
                <a:gd name="T84" fmla="*/ 804 w 1140"/>
                <a:gd name="T85" fmla="+- 0 303 185"/>
                <a:gd name="T86" fmla="*/ 303 h 654"/>
                <a:gd name="T87" fmla="*/ 918 w 1140"/>
                <a:gd name="T88" fmla="+- 0 302 185"/>
                <a:gd name="T89" fmla="*/ 302 h 654"/>
                <a:gd name="T90" fmla="*/ 992 w 1140"/>
                <a:gd name="T91" fmla="+- 0 246 185"/>
                <a:gd name="T92" fmla="*/ 246 h 654"/>
                <a:gd name="T93" fmla="*/ 1017 w 1140"/>
                <a:gd name="T94" fmla="+- 0 225 185"/>
                <a:gd name="T95" fmla="*/ 225 h 654"/>
                <a:gd name="T96" fmla="*/ 1052 w 1140"/>
                <a:gd name="T97" fmla="+- 0 217 185"/>
                <a:gd name="T98" fmla="*/ 217 h 654"/>
                <a:gd name="T99" fmla="*/ 1103 w 1140"/>
                <a:gd name="T100" fmla="+- 0 257 185"/>
                <a:gd name="T101" fmla="*/ 257 h 654"/>
                <a:gd name="T102" fmla="*/ 1090 w 1140"/>
                <a:gd name="T103" fmla="+- 0 195 185"/>
                <a:gd name="T104" fmla="*/ 195 h 654"/>
                <a:gd name="T105" fmla="*/ 1018 w 1140"/>
                <a:gd name="T106" fmla="+- 0 189 185"/>
                <a:gd name="T107" fmla="*/ 189 h 654"/>
                <a:gd name="T108" fmla="*/ 978 w 1140"/>
                <a:gd name="T109" fmla="+- 0 213 185"/>
                <a:gd name="T110" fmla="*/ 213 h 654"/>
                <a:gd name="T111" fmla="*/ 953 w 1140"/>
                <a:gd name="T112" fmla="+- 0 234 185"/>
                <a:gd name="T113" fmla="*/ 234 h 654"/>
                <a:gd name="T114" fmla="*/ 797 w 1140"/>
                <a:gd name="T115" fmla="+- 0 273 185"/>
                <a:gd name="T116" fmla="*/ 273 h 654"/>
                <a:gd name="T117" fmla="*/ 763 w 1140"/>
                <a:gd name="T118" fmla="+- 0 323 185"/>
                <a:gd name="T119" fmla="*/ 323 h 654"/>
                <a:gd name="T120" fmla="*/ 770 w 1140"/>
                <a:gd name="T121" fmla="+- 0 349 185"/>
                <a:gd name="T122" fmla="*/ 349 h 654"/>
                <a:gd name="T123" fmla="*/ 820 w 1140"/>
                <a:gd name="T124" fmla="+- 0 378 185"/>
                <a:gd name="T125" fmla="*/ 378 h 654"/>
                <a:gd name="T126" fmla="*/ 954 w 1140"/>
                <a:gd name="T127" fmla="+- 0 370 185"/>
                <a:gd name="T128" fmla="*/ 370 h 654"/>
                <a:gd name="T129" fmla="*/ 820 w 1140"/>
                <a:gd name="T130" fmla="+- 0 487 185"/>
                <a:gd name="T131" fmla="*/ 487 h 654"/>
                <a:gd name="T132" fmla="*/ 786 w 1140"/>
                <a:gd name="T133" fmla="+- 0 537 185"/>
                <a:gd name="T134" fmla="*/ 537 h 654"/>
                <a:gd name="T135" fmla="*/ 802 w 1140"/>
                <a:gd name="T136" fmla="+- 0 809 185"/>
                <a:gd name="T137" fmla="*/ 809 h 654"/>
                <a:gd name="T138" fmla="*/ 845 w 1140"/>
                <a:gd name="T139" fmla="+- 0 825 185"/>
                <a:gd name="T140" fmla="*/ 825 h 654"/>
                <a:gd name="T141" fmla="*/ 882 w 1140"/>
                <a:gd name="T142" fmla="+- 0 806 185"/>
                <a:gd name="T143" fmla="*/ 806 h 654"/>
                <a:gd name="T144" fmla="*/ 896 w 1140"/>
                <a:gd name="T145" fmla="+- 0 768 185"/>
                <a:gd name="T146" fmla="*/ 768 h 654"/>
                <a:gd name="T147" fmla="*/ 1082 w 1140"/>
                <a:gd name="T148" fmla="+- 0 585 185"/>
                <a:gd name="T149" fmla="*/ 585 h 654"/>
                <a:gd name="T150" fmla="*/ 1139 w 1140"/>
                <a:gd name="T151" fmla="+- 0 499 185"/>
                <a:gd name="T152" fmla="*/ 499 h 654"/>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 ang="0">
                  <a:pos x="T87" y="T89"/>
                </a:cxn>
                <a:cxn ang="0">
                  <a:pos x="T90" y="T92"/>
                </a:cxn>
                <a:cxn ang="0">
                  <a:pos x="T93" y="T95"/>
                </a:cxn>
                <a:cxn ang="0">
                  <a:pos x="T96" y="T98"/>
                </a:cxn>
                <a:cxn ang="0">
                  <a:pos x="T99" y="T101"/>
                </a:cxn>
                <a:cxn ang="0">
                  <a:pos x="T102" y="T104"/>
                </a:cxn>
                <a:cxn ang="0">
                  <a:pos x="T105" y="T107"/>
                </a:cxn>
                <a:cxn ang="0">
                  <a:pos x="T108" y="T110"/>
                </a:cxn>
                <a:cxn ang="0">
                  <a:pos x="T111" y="T113"/>
                </a:cxn>
                <a:cxn ang="0">
                  <a:pos x="T114" y="T116"/>
                </a:cxn>
                <a:cxn ang="0">
                  <a:pos x="T117" y="T119"/>
                </a:cxn>
                <a:cxn ang="0">
                  <a:pos x="T120" y="T122"/>
                </a:cxn>
                <a:cxn ang="0">
                  <a:pos x="T123" y="T125"/>
                </a:cxn>
                <a:cxn ang="0">
                  <a:pos x="T126" y="T128"/>
                </a:cxn>
                <a:cxn ang="0">
                  <a:pos x="T129" y="T131"/>
                </a:cxn>
                <a:cxn ang="0">
                  <a:pos x="T132" y="T134"/>
                </a:cxn>
                <a:cxn ang="0">
                  <a:pos x="T135" y="T137"/>
                </a:cxn>
                <a:cxn ang="0">
                  <a:pos x="T138" y="T140"/>
                </a:cxn>
                <a:cxn ang="0">
                  <a:pos x="T141" y="T143"/>
                </a:cxn>
                <a:cxn ang="0">
                  <a:pos x="T144" y="T146"/>
                </a:cxn>
                <a:cxn ang="0">
                  <a:pos x="T147" y="T149"/>
                </a:cxn>
                <a:cxn ang="0">
                  <a:pos x="T150" y="T152"/>
                </a:cxn>
              </a:cxnLst>
              <a:rect l="0" t="0" r="r" b="b"/>
              <a:pathLst>
                <a:path w="1140" h="654">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9" name="Picture 4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4"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49"/>
            <p:cNvSpPr>
              <a:spLocks/>
            </p:cNvSpPr>
            <p:nvPr/>
          </p:nvSpPr>
          <p:spPr bwMode="auto">
            <a:xfrm>
              <a:off x="924" y="277"/>
              <a:ext cx="298" cy="561"/>
            </a:xfrm>
            <a:custGeom>
              <a:avLst/>
              <a:gdLst>
                <a:gd name="T0" fmla="+- 0 1214 925"/>
                <a:gd name="T1" fmla="*/ T0 w 298"/>
                <a:gd name="T2" fmla="+- 0 277 277"/>
                <a:gd name="T3" fmla="*/ 277 h 561"/>
                <a:gd name="T4" fmla="+- 0 1205 925"/>
                <a:gd name="T5" fmla="*/ T4 w 298"/>
                <a:gd name="T6" fmla="+- 0 277 277"/>
                <a:gd name="T7" fmla="*/ 277 h 561"/>
                <a:gd name="T8" fmla="+- 0 1196 925"/>
                <a:gd name="T9" fmla="*/ T8 w 298"/>
                <a:gd name="T10" fmla="+- 0 277 277"/>
                <a:gd name="T11" fmla="*/ 277 h 561"/>
                <a:gd name="T12" fmla="+- 0 1189 925"/>
                <a:gd name="T13" fmla="*/ T12 w 298"/>
                <a:gd name="T14" fmla="+- 0 285 277"/>
                <a:gd name="T15" fmla="*/ 285 h 561"/>
                <a:gd name="T16" fmla="+- 0 1189 925"/>
                <a:gd name="T17" fmla="*/ T16 w 298"/>
                <a:gd name="T18" fmla="+- 0 508 277"/>
                <a:gd name="T19" fmla="*/ 508 h 561"/>
                <a:gd name="T20" fmla="+- 0 1178 925"/>
                <a:gd name="T21" fmla="*/ T20 w 298"/>
                <a:gd name="T22" fmla="+- 0 560 277"/>
                <a:gd name="T23" fmla="*/ 560 h 561"/>
                <a:gd name="T24" fmla="+- 0 1150 925"/>
                <a:gd name="T25" fmla="*/ T24 w 298"/>
                <a:gd name="T26" fmla="+- 0 601 277"/>
                <a:gd name="T27" fmla="*/ 601 h 561"/>
                <a:gd name="T28" fmla="+- 0 1108 925"/>
                <a:gd name="T29" fmla="*/ T28 w 298"/>
                <a:gd name="T30" fmla="+- 0 630 277"/>
                <a:gd name="T31" fmla="*/ 630 h 561"/>
                <a:gd name="T32" fmla="+- 0 1057 925"/>
                <a:gd name="T33" fmla="*/ T32 w 298"/>
                <a:gd name="T34" fmla="+- 0 640 277"/>
                <a:gd name="T35" fmla="*/ 640 h 561"/>
                <a:gd name="T36" fmla="+- 0 932 925"/>
                <a:gd name="T37" fmla="*/ T36 w 298"/>
                <a:gd name="T38" fmla="+- 0 640 277"/>
                <a:gd name="T39" fmla="*/ 640 h 561"/>
                <a:gd name="T40" fmla="+- 0 925 925"/>
                <a:gd name="T41" fmla="*/ T40 w 298"/>
                <a:gd name="T42" fmla="+- 0 648 277"/>
                <a:gd name="T43" fmla="*/ 648 h 561"/>
                <a:gd name="T44" fmla="+- 0 925 925"/>
                <a:gd name="T45" fmla="*/ T44 w 298"/>
                <a:gd name="T46" fmla="+- 0 666 277"/>
                <a:gd name="T47" fmla="*/ 666 h 561"/>
                <a:gd name="T48" fmla="+- 0 932 925"/>
                <a:gd name="T49" fmla="*/ T48 w 298"/>
                <a:gd name="T50" fmla="+- 0 673 277"/>
                <a:gd name="T51" fmla="*/ 673 h 561"/>
                <a:gd name="T52" fmla="+- 0 1057 925"/>
                <a:gd name="T53" fmla="*/ T52 w 298"/>
                <a:gd name="T54" fmla="+- 0 673 277"/>
                <a:gd name="T55" fmla="*/ 673 h 561"/>
                <a:gd name="T56" fmla="+- 0 1057 925"/>
                <a:gd name="T57" fmla="*/ T56 w 298"/>
                <a:gd name="T58" fmla="+- 0 805 277"/>
                <a:gd name="T59" fmla="*/ 805 h 561"/>
                <a:gd name="T60" fmla="+- 0 974 925"/>
                <a:gd name="T61" fmla="*/ T60 w 298"/>
                <a:gd name="T62" fmla="+- 0 805 277"/>
                <a:gd name="T63" fmla="*/ 805 h 561"/>
                <a:gd name="T64" fmla="+- 0 974 925"/>
                <a:gd name="T65" fmla="*/ T64 w 298"/>
                <a:gd name="T66" fmla="+- 0 838 277"/>
                <a:gd name="T67" fmla="*/ 838 h 561"/>
                <a:gd name="T68" fmla="+- 0 1172 925"/>
                <a:gd name="T69" fmla="*/ T68 w 298"/>
                <a:gd name="T70" fmla="+- 0 838 277"/>
                <a:gd name="T71" fmla="*/ 838 h 561"/>
                <a:gd name="T72" fmla="+- 0 1172 925"/>
                <a:gd name="T73" fmla="*/ T72 w 298"/>
                <a:gd name="T74" fmla="+- 0 805 277"/>
                <a:gd name="T75" fmla="*/ 805 h 561"/>
                <a:gd name="T76" fmla="+- 0 1090 925"/>
                <a:gd name="T77" fmla="*/ T76 w 298"/>
                <a:gd name="T78" fmla="+- 0 805 277"/>
                <a:gd name="T79" fmla="*/ 805 h 561"/>
                <a:gd name="T80" fmla="+- 0 1090 925"/>
                <a:gd name="T81" fmla="*/ T80 w 298"/>
                <a:gd name="T82" fmla="+- 0 670 277"/>
                <a:gd name="T83" fmla="*/ 670 h 561"/>
                <a:gd name="T84" fmla="+- 0 1143 925"/>
                <a:gd name="T85" fmla="*/ T84 w 298"/>
                <a:gd name="T86" fmla="+- 0 649 277"/>
                <a:gd name="T87" fmla="*/ 649 h 561"/>
                <a:gd name="T88" fmla="+- 0 1185 925"/>
                <a:gd name="T89" fmla="*/ T88 w 298"/>
                <a:gd name="T90" fmla="+- 0 612 277"/>
                <a:gd name="T91" fmla="*/ 612 h 561"/>
                <a:gd name="T92" fmla="+- 0 1212 925"/>
                <a:gd name="T93" fmla="*/ T92 w 298"/>
                <a:gd name="T94" fmla="+- 0 564 277"/>
                <a:gd name="T95" fmla="*/ 564 h 561"/>
                <a:gd name="T96" fmla="+- 0 1222 925"/>
                <a:gd name="T97" fmla="*/ T96 w 298"/>
                <a:gd name="T98" fmla="+- 0 508 277"/>
                <a:gd name="T99" fmla="*/ 508 h 561"/>
                <a:gd name="T100" fmla="+- 0 1222 925"/>
                <a:gd name="T101" fmla="*/ T100 w 298"/>
                <a:gd name="T102" fmla="+- 0 285 277"/>
                <a:gd name="T103" fmla="*/ 285 h 561"/>
                <a:gd name="T104" fmla="+- 0 1214 925"/>
                <a:gd name="T105" fmla="*/ T104 w 298"/>
                <a:gd name="T106" fmla="+- 0 277 277"/>
                <a:gd name="T107" fmla="*/ 277 h 56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Lst>
              <a:rect l="0" t="0" r="r" b="b"/>
              <a:pathLst>
                <a:path w="298" h="561">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1" name="Google Shape;147;p17">
            <a:extLst>
              <a:ext uri="{FF2B5EF4-FFF2-40B4-BE49-F238E27FC236}">
                <a16:creationId xmlns:a16="http://schemas.microsoft.com/office/drawing/2014/main" id="{80322594-E6FB-3E55-B632-4BDDEBE70A4E}"/>
              </a:ext>
            </a:extLst>
          </p:cNvPr>
          <p:cNvSpPr/>
          <p:nvPr/>
        </p:nvSpPr>
        <p:spPr>
          <a:xfrm rot="-5400000">
            <a:off x="424538" y="410250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4" name="Rectangle 43"/>
          <p:cNvSpPr/>
          <p:nvPr/>
        </p:nvSpPr>
        <p:spPr>
          <a:xfrm>
            <a:off x="2000582" y="4113660"/>
            <a:ext cx="6096000" cy="25545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lgn="just">
              <a:buFont typeface="Wingdings" panose="05000000000000000000" pitchFamily="2" charset="2"/>
              <a:buChar char="Ø"/>
            </a:pPr>
            <a:r>
              <a:rPr lang="en-US" sz="1600" b="1" u="sng" dirty="0" smtClean="0">
                <a:solidFill>
                  <a:srgbClr val="C00000"/>
                </a:solidFill>
                <a:latin typeface="Times New Roman" panose="02020603050405020304" pitchFamily="18" charset="0"/>
                <a:cs typeface="Times New Roman" panose="02020603050405020304" pitchFamily="18" charset="0"/>
              </a:rPr>
              <a:t>Budget: </a:t>
            </a:r>
            <a:r>
              <a:rPr lang="en-US" sz="1600" b="1" dirty="0">
                <a:latin typeface="Times New Roman" panose="02020603050405020304" pitchFamily="18" charset="0"/>
                <a:cs typeface="Times New Roman" panose="02020603050405020304" pitchFamily="18" charset="0"/>
              </a:rPr>
              <a:t>This section specifies the resources that are available to conduct an evaluation, including in-kind support </a:t>
            </a:r>
            <a:r>
              <a:rPr lang="en-US" sz="1600" b="1" dirty="0" smtClean="0">
                <a:latin typeface="Times New Roman" panose="02020603050405020304" pitchFamily="18" charset="0"/>
                <a:cs typeface="Times New Roman" panose="02020603050405020304" pitchFamily="18" charset="0"/>
              </a:rPr>
              <a:t>provided, </a:t>
            </a:r>
            <a:r>
              <a:rPr lang="en-US" sz="1600" b="1" dirty="0">
                <a:latin typeface="Times New Roman" panose="02020603050405020304" pitchFamily="18" charset="0"/>
                <a:cs typeface="Times New Roman" panose="02020603050405020304" pitchFamily="18" charset="0"/>
              </a:rPr>
              <a:t>such as transportation and translation.</a:t>
            </a:r>
            <a:endParaRPr lang="fr-FR" sz="1600" b="1" dirty="0">
              <a:latin typeface="Times New Roman" panose="02020603050405020304" pitchFamily="18" charset="0"/>
              <a:cs typeface="Times New Roman" panose="02020603050405020304" pitchFamily="18" charset="0"/>
            </a:endParaRPr>
          </a:p>
          <a:p>
            <a:pPr algn="just"/>
            <a:r>
              <a:rPr lang="en-US" sz="1600" b="1" dirty="0">
                <a:latin typeface="Times New Roman" panose="02020603050405020304" pitchFamily="18" charset="0"/>
                <a:cs typeface="Times New Roman" panose="02020603050405020304" pitchFamily="18" charset="0"/>
              </a:rPr>
              <a:t> </a:t>
            </a:r>
            <a:endParaRPr lang="fr-FR" sz="1600" b="1" dirty="0">
              <a:latin typeface="Times New Roman" panose="02020603050405020304" pitchFamily="18" charset="0"/>
              <a:cs typeface="Times New Roman" panose="02020603050405020304" pitchFamily="18" charset="0"/>
            </a:endParaRPr>
          </a:p>
          <a:p>
            <a:pPr lvl="1" algn="just"/>
            <a:r>
              <a:rPr lang="en-US" sz="1600" b="1" dirty="0">
                <a:latin typeface="Times New Roman" panose="02020603050405020304" pitchFamily="18" charset="0"/>
                <a:cs typeface="Times New Roman" panose="02020603050405020304" pitchFamily="18" charset="0"/>
              </a:rPr>
              <a:t>The section also outlines which costs related to the evaluation will be covered </a:t>
            </a:r>
            <a:r>
              <a:rPr lang="en-US" sz="1600" b="1" dirty="0" smtClean="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and which are to be covered by the consultant or service provider. </a:t>
            </a:r>
            <a:r>
              <a:rPr lang="en-US" sz="1600" b="1" dirty="0">
                <a:latin typeface="Times New Roman" panose="02020603050405020304" pitchFamily="18" charset="0"/>
                <a:cs typeface="Times New Roman" panose="02020603050405020304" pitchFamily="18" charset="0"/>
              </a:rPr>
              <a:t>These include the consultancy fee, travel, daily subsistence allowance, as well as any data collection or technical costs to be considered.</a:t>
            </a:r>
            <a:endParaRPr lang="fr-FR" sz="1600" b="1" dirty="0">
              <a:latin typeface="Times New Roman" panose="02020603050405020304" pitchFamily="18" charset="0"/>
              <a:cs typeface="Times New Roman" panose="02020603050405020304" pitchFamily="18" charset="0"/>
            </a:endParaRPr>
          </a:p>
          <a:p>
            <a:pPr algn="just"/>
            <a:r>
              <a:rPr lang="en-US" sz="1600" b="1" u="sng" dirty="0">
                <a:solidFill>
                  <a:srgbClr val="C00000"/>
                </a:solidFill>
                <a:latin typeface="Times New Roman" panose="02020603050405020304" pitchFamily="18" charset="0"/>
                <a:cs typeface="Times New Roman" panose="02020603050405020304" pitchFamily="18" charset="0"/>
              </a:rPr>
              <a:t> </a:t>
            </a:r>
            <a:endParaRPr lang="fr-FR" sz="1600"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08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66797" y="520484"/>
            <a:ext cx="6251575" cy="830997"/>
          </a:xfrm>
          <a:prstGeom prst="rect">
            <a:avLst/>
          </a:prstGeom>
          <a:noFill/>
        </p:spPr>
        <p:txBody>
          <a:bodyPr wrap="square" rtlCol="0" anchor="t">
            <a:spAutoFit/>
          </a:bodyPr>
          <a:lstStyle/>
          <a:p>
            <a:pPr algn="ctr"/>
            <a:r>
              <a:rPr lang="en-US" sz="2000" b="1" dirty="0">
                <a:solidFill>
                  <a:srgbClr val="FF9518"/>
                </a:solidFill>
                <a:latin typeface="Tajawal Medium" panose="00000600000000000000" pitchFamily="2" charset="-78"/>
                <a:cs typeface="Tajawal Medium" panose="00000600000000000000" pitchFamily="2" charset="-78"/>
              </a:rPr>
              <a:t>Session 5: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472439" y="2286768"/>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39" name="Group 38"/>
          <p:cNvGrpSpPr>
            <a:grpSpLocks/>
          </p:cNvGrpSpPr>
          <p:nvPr/>
        </p:nvGrpSpPr>
        <p:grpSpPr bwMode="auto">
          <a:xfrm>
            <a:off x="1132101" y="1983102"/>
            <a:ext cx="711426" cy="697230"/>
            <a:chOff x="0" y="0"/>
            <a:chExt cx="979" cy="1098"/>
          </a:xfrm>
        </p:grpSpPr>
        <p:sp>
          <p:nvSpPr>
            <p:cNvPr id="40" name="AutoShape 43"/>
            <p:cNvSpPr>
              <a:spLocks/>
            </p:cNvSpPr>
            <p:nvPr/>
          </p:nvSpPr>
          <p:spPr bwMode="auto">
            <a:xfrm>
              <a:off x="0" y="0"/>
              <a:ext cx="979" cy="1098"/>
            </a:xfrm>
            <a:custGeom>
              <a:avLst/>
              <a:gdLst>
                <a:gd name="T0" fmla="*/ 429 w 979"/>
                <a:gd name="T1" fmla="*/ 808 h 1098"/>
                <a:gd name="T2" fmla="*/ 297 w 979"/>
                <a:gd name="T3" fmla="*/ 886 h 1098"/>
                <a:gd name="T4" fmla="*/ 20 w 979"/>
                <a:gd name="T5" fmla="*/ 779 h 1098"/>
                <a:gd name="T6" fmla="*/ 44 w 979"/>
                <a:gd name="T7" fmla="*/ 735 h 1098"/>
                <a:gd name="T8" fmla="*/ 200 w 979"/>
                <a:gd name="T9" fmla="*/ 672 h 1098"/>
                <a:gd name="T10" fmla="*/ 317 w 979"/>
                <a:gd name="T11" fmla="*/ 675 h 1098"/>
                <a:gd name="T12" fmla="*/ 394 w 979"/>
                <a:gd name="T13" fmla="*/ 725 h 1098"/>
                <a:gd name="T14" fmla="*/ 414 w 979"/>
                <a:gd name="T15" fmla="*/ 782 h 1098"/>
                <a:gd name="T16" fmla="*/ 424 w 979"/>
                <a:gd name="T17" fmla="*/ 755 h 1098"/>
                <a:gd name="T18" fmla="*/ 401 w 979"/>
                <a:gd name="T19" fmla="*/ 678 h 1098"/>
                <a:gd name="T20" fmla="*/ 349 w 979"/>
                <a:gd name="T21" fmla="*/ 662 h 1098"/>
                <a:gd name="T22" fmla="*/ 242 w 979"/>
                <a:gd name="T23" fmla="*/ 647 h 1098"/>
                <a:gd name="T24" fmla="*/ 106 w 979"/>
                <a:gd name="T25" fmla="*/ 679 h 1098"/>
                <a:gd name="T26" fmla="*/ 8 w 979"/>
                <a:gd name="T27" fmla="*/ 745 h 1098"/>
                <a:gd name="T28" fmla="*/ 1 w 979"/>
                <a:gd name="T29" fmla="*/ 901 h 1098"/>
                <a:gd name="T30" fmla="*/ 323 w 979"/>
                <a:gd name="T31" fmla="*/ 888 h 1098"/>
                <a:gd name="T32" fmla="*/ 375 w 979"/>
                <a:gd name="T33" fmla="*/ 855 h 1098"/>
                <a:gd name="T34" fmla="*/ 829 w 979"/>
                <a:gd name="T35" fmla="*/ 1076 h 1098"/>
                <a:gd name="T36" fmla="*/ 812 w 979"/>
                <a:gd name="T37" fmla="*/ 918 h 1098"/>
                <a:gd name="T38" fmla="*/ 345 w 979"/>
                <a:gd name="T39" fmla="*/ 1071 h 1098"/>
                <a:gd name="T40" fmla="*/ 345 w 979"/>
                <a:gd name="T41" fmla="*/ 956 h 1098"/>
                <a:gd name="T42" fmla="*/ 392 w 979"/>
                <a:gd name="T43" fmla="*/ 907 h 1098"/>
                <a:gd name="T44" fmla="*/ 488 w 979"/>
                <a:gd name="T45" fmla="*/ 868 h 1098"/>
                <a:gd name="T46" fmla="*/ 563 w 979"/>
                <a:gd name="T47" fmla="*/ 855 h 1098"/>
                <a:gd name="T48" fmla="*/ 640 w 979"/>
                <a:gd name="T49" fmla="*/ 862 h 1098"/>
                <a:gd name="T50" fmla="*/ 737 w 979"/>
                <a:gd name="T51" fmla="*/ 892 h 1098"/>
                <a:gd name="T52" fmla="*/ 809 w 979"/>
                <a:gd name="T53" fmla="*/ 944 h 1098"/>
                <a:gd name="T54" fmla="*/ 794 w 979"/>
                <a:gd name="T55" fmla="*/ 904 h 1098"/>
                <a:gd name="T56" fmla="*/ 719 w 979"/>
                <a:gd name="T57" fmla="*/ 864 h 1098"/>
                <a:gd name="T58" fmla="*/ 669 w 979"/>
                <a:gd name="T59" fmla="*/ 848 h 1098"/>
                <a:gd name="T60" fmla="*/ 572 w 979"/>
                <a:gd name="T61" fmla="*/ 835 h 1098"/>
                <a:gd name="T62" fmla="*/ 507 w 979"/>
                <a:gd name="T63" fmla="*/ 843 h 1098"/>
                <a:gd name="T64" fmla="*/ 357 w 979"/>
                <a:gd name="T65" fmla="*/ 905 h 1098"/>
                <a:gd name="T66" fmla="*/ 323 w 979"/>
                <a:gd name="T67" fmla="*/ 972 h 1098"/>
                <a:gd name="T68" fmla="*/ 323 w 979"/>
                <a:gd name="T69" fmla="*/ 1096 h 1098"/>
                <a:gd name="T70" fmla="*/ 826 w 979"/>
                <a:gd name="T71" fmla="*/ 1096 h 1098"/>
                <a:gd name="T72" fmla="*/ 829 w 979"/>
                <a:gd name="T73" fmla="*/ 1076 h 1098"/>
                <a:gd name="T74" fmla="*/ 971 w 979"/>
                <a:gd name="T75" fmla="*/ 21 h 1098"/>
                <a:gd name="T76" fmla="*/ 958 w 979"/>
                <a:gd name="T77" fmla="*/ 391 h 1098"/>
                <a:gd name="T78" fmla="*/ 518 w 979"/>
                <a:gd name="T79" fmla="*/ 426 h 1098"/>
                <a:gd name="T80" fmla="*/ 454 w 979"/>
                <a:gd name="T81" fmla="*/ 405 h 1098"/>
                <a:gd name="T82" fmla="*/ 409 w 979"/>
                <a:gd name="T83" fmla="*/ 379 h 1098"/>
                <a:gd name="T84" fmla="*/ 411 w 979"/>
                <a:gd name="T85" fmla="*/ 29 h 1098"/>
                <a:gd name="T86" fmla="*/ 942 w 979"/>
                <a:gd name="T87" fmla="*/ 21 h 1098"/>
                <a:gd name="T88" fmla="*/ 953 w 979"/>
                <a:gd name="T89" fmla="*/ 5 h 1098"/>
                <a:gd name="T90" fmla="*/ 930 w 979"/>
                <a:gd name="T91" fmla="*/ 1 h 1098"/>
                <a:gd name="T92" fmla="*/ 416 w 979"/>
                <a:gd name="T93" fmla="*/ 4 h 1098"/>
                <a:gd name="T94" fmla="*/ 390 w 979"/>
                <a:gd name="T95" fmla="*/ 39 h 1098"/>
                <a:gd name="T96" fmla="*/ 388 w 979"/>
                <a:gd name="T97" fmla="*/ 375 h 1098"/>
                <a:gd name="T98" fmla="*/ 415 w 979"/>
                <a:gd name="T99" fmla="*/ 422 h 1098"/>
                <a:gd name="T100" fmla="*/ 469 w 979"/>
                <a:gd name="T101" fmla="*/ 426 h 1098"/>
                <a:gd name="T102" fmla="*/ 497 w 979"/>
                <a:gd name="T103" fmla="*/ 427 h 1098"/>
                <a:gd name="T104" fmla="*/ 511 w 979"/>
                <a:gd name="T105" fmla="*/ 540 h 1098"/>
                <a:gd name="T106" fmla="*/ 606 w 979"/>
                <a:gd name="T107" fmla="*/ 443 h 1098"/>
                <a:gd name="T108" fmla="*/ 651 w 979"/>
                <a:gd name="T109" fmla="*/ 425 h 1098"/>
                <a:gd name="T110" fmla="*/ 937 w 979"/>
                <a:gd name="T111" fmla="*/ 426 h 1098"/>
                <a:gd name="T112" fmla="*/ 963 w 979"/>
                <a:gd name="T113" fmla="*/ 416 h 1098"/>
                <a:gd name="T114" fmla="*/ 979 w 979"/>
                <a:gd name="T115" fmla="*/ 375 h 1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9" h="1098">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1" name="Picture 4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4" y="560"/>
              <a:ext cx="2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 y="373"/>
              <a:ext cx="262"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7" y="52"/>
              <a:ext cx="20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Rectangle 18"/>
          <p:cNvSpPr/>
          <p:nvPr/>
        </p:nvSpPr>
        <p:spPr>
          <a:xfrm>
            <a:off x="2011678" y="1289925"/>
            <a:ext cx="6096000" cy="332398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lgn="just">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Specification of </a:t>
            </a:r>
            <a:r>
              <a:rPr lang="en-US" sz="1600" b="1" u="sng" dirty="0" smtClean="0">
                <a:solidFill>
                  <a:srgbClr val="C00000"/>
                </a:solidFill>
                <a:latin typeface="Times New Roman" panose="02020603050405020304" pitchFamily="18" charset="0"/>
                <a:cs typeface="Times New Roman" panose="02020603050405020304" pitchFamily="18" charset="0"/>
              </a:rPr>
              <a:t>roles</a:t>
            </a:r>
            <a:r>
              <a:rPr lang="en-US" b="1" dirty="0"/>
              <a:t> </a:t>
            </a:r>
            <a:r>
              <a:rPr lang="en-US" sz="1600" b="1" dirty="0">
                <a:latin typeface="Times New Roman" panose="02020603050405020304" pitchFamily="18" charset="0"/>
                <a:cs typeface="Times New Roman" panose="02020603050405020304" pitchFamily="18" charset="0"/>
              </a:rPr>
              <a:t>This </a:t>
            </a:r>
            <a:r>
              <a:rPr lang="en-US" sz="1600" b="1" dirty="0">
                <a:latin typeface="Times New Roman" panose="02020603050405020304" pitchFamily="18" charset="0"/>
                <a:cs typeface="Times New Roman" panose="02020603050405020304" pitchFamily="18" charset="0"/>
              </a:rPr>
              <a:t>section specifies </a:t>
            </a:r>
            <a:r>
              <a:rPr lang="en-US" sz="1600" b="1" u="sng" dirty="0">
                <a:latin typeface="Times New Roman" panose="02020603050405020304" pitchFamily="18" charset="0"/>
                <a:cs typeface="Times New Roman" panose="02020603050405020304" pitchFamily="18" charset="0"/>
              </a:rPr>
              <a:t>the roles of those involved in the evaluation</a:t>
            </a:r>
            <a:r>
              <a:rPr lang="en-US" sz="1600" b="1" dirty="0">
                <a:latin typeface="Times New Roman" panose="02020603050405020304" pitchFamily="18" charset="0"/>
                <a:cs typeface="Times New Roman" panose="02020603050405020304" pitchFamily="18" charset="0"/>
              </a:rPr>
              <a:t> to inform all parties of the tasks they need to accomplish and what is expected of them. Examples of this include providing general information about project management and relevant focal points, such as those tasked with facilitating access to project-related documentation or setting up meetings and collecting data from project partners.</a:t>
            </a:r>
            <a:endParaRPr lang="fr-FR" sz="1600" b="1"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a:latin typeface="Times New Roman" panose="02020603050405020304" pitchFamily="18" charset="0"/>
                <a:cs typeface="Times New Roman" panose="02020603050405020304" pitchFamily="18" charset="0"/>
              </a:rPr>
              <a:t>An indicative </a:t>
            </a:r>
            <a:r>
              <a:rPr lang="en-US" sz="1600" b="1" u="sng" dirty="0">
                <a:solidFill>
                  <a:srgbClr val="C00000"/>
                </a:solidFill>
                <a:latin typeface="Times New Roman" panose="02020603050405020304" pitchFamily="18" charset="0"/>
                <a:cs typeface="Times New Roman" panose="02020603050405020304" pitchFamily="18" charset="0"/>
              </a:rPr>
              <a:t>time schedule </a:t>
            </a:r>
            <a:r>
              <a:rPr lang="en-US" sz="1600" b="1" dirty="0">
                <a:latin typeface="Times New Roman" panose="02020603050405020304" pitchFamily="18" charset="0"/>
                <a:cs typeface="Times New Roman" panose="02020603050405020304" pitchFamily="18" charset="0"/>
              </a:rPr>
              <a:t>sets out, in chronological order, the dates by when tasks need to be accomplished or products handed over, the amount of time allocated for the completion of tasks and products and who is responsible for the completion of each task or product. It can also include the dates of field visits or surveys to be conducted. </a:t>
            </a:r>
            <a:endParaRPr lang="fr-FR" sz="1600" b="1" dirty="0">
              <a:latin typeface="Times New Roman" panose="02020603050405020304" pitchFamily="18" charset="0"/>
              <a:cs typeface="Times New Roman" panose="02020603050405020304" pitchFamily="18" charset="0"/>
            </a:endParaRPr>
          </a:p>
        </p:txBody>
      </p:sp>
      <p:grpSp>
        <p:nvGrpSpPr>
          <p:cNvPr id="45" name="Group 44"/>
          <p:cNvGrpSpPr>
            <a:grpSpLocks/>
          </p:cNvGrpSpPr>
          <p:nvPr/>
        </p:nvGrpSpPr>
        <p:grpSpPr bwMode="auto">
          <a:xfrm>
            <a:off x="1014079" y="5034966"/>
            <a:ext cx="775970" cy="532130"/>
            <a:chOff x="0" y="0"/>
            <a:chExt cx="1222" cy="838"/>
          </a:xfrm>
        </p:grpSpPr>
        <p:sp>
          <p:nvSpPr>
            <p:cNvPr id="46" name="AutoShape 48"/>
            <p:cNvSpPr>
              <a:spLocks/>
            </p:cNvSpPr>
            <p:nvPr/>
          </p:nvSpPr>
          <p:spPr bwMode="auto">
            <a:xfrm>
              <a:off x="82" y="184"/>
              <a:ext cx="376" cy="641"/>
            </a:xfrm>
            <a:custGeom>
              <a:avLst/>
              <a:gdLst>
                <a:gd name="T0" fmla="+- 0 165 83"/>
                <a:gd name="T1" fmla="*/ T0 w 376"/>
                <a:gd name="T2" fmla="+- 0 185 185"/>
                <a:gd name="T3" fmla="*/ 185 h 641"/>
                <a:gd name="T4" fmla="+- 0 106 83"/>
                <a:gd name="T5" fmla="*/ T4 w 376"/>
                <a:gd name="T6" fmla="+- 0 216 185"/>
                <a:gd name="T7" fmla="*/ 216 h 641"/>
                <a:gd name="T8" fmla="+- 0 83 83"/>
                <a:gd name="T9" fmla="*/ T8 w 376"/>
                <a:gd name="T10" fmla="+- 0 280 185"/>
                <a:gd name="T11" fmla="*/ 280 h 641"/>
                <a:gd name="T12" fmla="+- 0 90 83"/>
                <a:gd name="T13" fmla="*/ T12 w 376"/>
                <a:gd name="T14" fmla="+- 0 535 185"/>
                <a:gd name="T15" fmla="*/ 535 h 641"/>
                <a:gd name="T16" fmla="+- 0 139 83"/>
                <a:gd name="T17" fmla="*/ T16 w 376"/>
                <a:gd name="T18" fmla="+- 0 585 185"/>
                <a:gd name="T19" fmla="*/ 585 h 641"/>
                <a:gd name="T20" fmla="+- 0 326 83"/>
                <a:gd name="T21" fmla="*/ T20 w 376"/>
                <a:gd name="T22" fmla="+- 0 592 185"/>
                <a:gd name="T23" fmla="*/ 592 h 641"/>
                <a:gd name="T24" fmla="+- 0 330 83"/>
                <a:gd name="T25" fmla="*/ T24 w 376"/>
                <a:gd name="T26" fmla="+- 0 788 185"/>
                <a:gd name="T27" fmla="*/ 788 h 641"/>
                <a:gd name="T28" fmla="+- 0 356 83"/>
                <a:gd name="T29" fmla="*/ T28 w 376"/>
                <a:gd name="T30" fmla="+- 0 818 185"/>
                <a:gd name="T31" fmla="*/ 818 h 641"/>
                <a:gd name="T32" fmla="+- 0 377 83"/>
                <a:gd name="T33" fmla="*/ T32 w 376"/>
                <a:gd name="T34" fmla="+- 0 825 185"/>
                <a:gd name="T35" fmla="*/ 825 h 641"/>
                <a:gd name="T36" fmla="+- 0 381 83"/>
                <a:gd name="T37" fmla="*/ T36 w 376"/>
                <a:gd name="T38" fmla="+- 0 825 185"/>
                <a:gd name="T39" fmla="*/ 825 h 641"/>
                <a:gd name="T40" fmla="+- 0 420 83"/>
                <a:gd name="T41" fmla="*/ T40 w 376"/>
                <a:gd name="T42" fmla="+- 0 809 185"/>
                <a:gd name="T43" fmla="*/ 809 h 641"/>
                <a:gd name="T44" fmla="+- 0 380 83"/>
                <a:gd name="T45" fmla="*/ T44 w 376"/>
                <a:gd name="T46" fmla="+- 0 792 185"/>
                <a:gd name="T47" fmla="*/ 792 h 641"/>
                <a:gd name="T48" fmla="+- 0 367 83"/>
                <a:gd name="T49" fmla="*/ T48 w 376"/>
                <a:gd name="T50" fmla="+- 0 790 185"/>
                <a:gd name="T51" fmla="*/ 790 h 641"/>
                <a:gd name="T52" fmla="+- 0 359 83"/>
                <a:gd name="T53" fmla="*/ T52 w 376"/>
                <a:gd name="T54" fmla="+- 0 770 185"/>
                <a:gd name="T55" fmla="*/ 770 h 641"/>
                <a:gd name="T56" fmla="+- 0 176 83"/>
                <a:gd name="T57" fmla="*/ T56 w 376"/>
                <a:gd name="T58" fmla="+- 0 559 185"/>
                <a:gd name="T59" fmla="*/ 559 h 641"/>
                <a:gd name="T60" fmla="+- 0 133 83"/>
                <a:gd name="T61" fmla="*/ T60 w 376"/>
                <a:gd name="T62" fmla="+- 0 541 185"/>
                <a:gd name="T63" fmla="*/ 541 h 641"/>
                <a:gd name="T64" fmla="+- 0 116 83"/>
                <a:gd name="T65" fmla="*/ T64 w 376"/>
                <a:gd name="T66" fmla="+- 0 499 185"/>
                <a:gd name="T67" fmla="*/ 499 h 641"/>
                <a:gd name="T68" fmla="+- 0 119 83"/>
                <a:gd name="T69" fmla="*/ T68 w 376"/>
                <a:gd name="T70" fmla="+- 0 257 185"/>
                <a:gd name="T71" fmla="*/ 257 h 641"/>
                <a:gd name="T72" fmla="+- 0 148 83"/>
                <a:gd name="T73" fmla="*/ T72 w 376"/>
                <a:gd name="T74" fmla="+- 0 224 185"/>
                <a:gd name="T75" fmla="*/ 224 h 641"/>
                <a:gd name="T76" fmla="+- 0 248 83"/>
                <a:gd name="T77" fmla="*/ T76 w 376"/>
                <a:gd name="T78" fmla="+- 0 217 185"/>
                <a:gd name="T79" fmla="*/ 217 h 641"/>
                <a:gd name="T80" fmla="+- 0 237 83"/>
                <a:gd name="T81" fmla="*/ T80 w 376"/>
                <a:gd name="T82" fmla="+- 0 208 185"/>
                <a:gd name="T83" fmla="*/ 208 h 641"/>
                <a:gd name="T84" fmla="+- 0 204 83"/>
                <a:gd name="T85" fmla="*/ T84 w 376"/>
                <a:gd name="T86" fmla="+- 0 189 185"/>
                <a:gd name="T87" fmla="*/ 189 h 641"/>
                <a:gd name="T88" fmla="+- 0 222 83"/>
                <a:gd name="T89" fmla="*/ T88 w 376"/>
                <a:gd name="T90" fmla="+- 0 295 185"/>
                <a:gd name="T91" fmla="*/ 295 h 641"/>
                <a:gd name="T92" fmla="+- 0 201 83"/>
                <a:gd name="T93" fmla="*/ T92 w 376"/>
                <a:gd name="T94" fmla="+- 0 311 185"/>
                <a:gd name="T95" fmla="*/ 311 h 641"/>
                <a:gd name="T96" fmla="+- 0 235 83"/>
                <a:gd name="T97" fmla="*/ T96 w 376"/>
                <a:gd name="T98" fmla="+- 0 345 185"/>
                <a:gd name="T99" fmla="*/ 345 h 641"/>
                <a:gd name="T100" fmla="+- 0 393 83"/>
                <a:gd name="T101" fmla="*/ T100 w 376"/>
                <a:gd name="T102" fmla="+- 0 515 185"/>
                <a:gd name="T103" fmla="*/ 515 h 641"/>
                <a:gd name="T104" fmla="+- 0 403 83"/>
                <a:gd name="T105" fmla="*/ T104 w 376"/>
                <a:gd name="T106" fmla="+- 0 782 185"/>
                <a:gd name="T107" fmla="*/ 782 h 641"/>
                <a:gd name="T108" fmla="+- 0 431 83"/>
                <a:gd name="T109" fmla="*/ T108 w 376"/>
                <a:gd name="T110" fmla="+- 0 792 185"/>
                <a:gd name="T111" fmla="*/ 792 h 641"/>
                <a:gd name="T112" fmla="+- 0 436 83"/>
                <a:gd name="T113" fmla="*/ T112 w 376"/>
                <a:gd name="T114" fmla="+- 0 770 185"/>
                <a:gd name="T115" fmla="*/ 770 h 641"/>
                <a:gd name="T116" fmla="+- 0 432 83"/>
                <a:gd name="T117" fmla="*/ T116 w 376"/>
                <a:gd name="T118" fmla="+- 0 516 185"/>
                <a:gd name="T119" fmla="*/ 516 h 641"/>
                <a:gd name="T120" fmla="+- 0 402 83"/>
                <a:gd name="T121" fmla="*/ T120 w 376"/>
                <a:gd name="T122" fmla="+- 0 486 185"/>
                <a:gd name="T123" fmla="*/ 486 h 641"/>
                <a:gd name="T124" fmla="+- 0 268 83"/>
                <a:gd name="T125" fmla="*/ T124 w 376"/>
                <a:gd name="T126" fmla="+- 0 482 185"/>
                <a:gd name="T127" fmla="*/ 482 h 641"/>
                <a:gd name="T128" fmla="+- 0 431 83"/>
                <a:gd name="T129" fmla="*/ T128 w 376"/>
                <a:gd name="T130" fmla="+- 0 370 185"/>
                <a:gd name="T131" fmla="*/ 370 h 641"/>
                <a:gd name="T132" fmla="+- 0 452 83"/>
                <a:gd name="T133" fmla="*/ T132 w 376"/>
                <a:gd name="T134" fmla="+- 0 349 185"/>
                <a:gd name="T135" fmla="*/ 349 h 641"/>
                <a:gd name="T136" fmla="+- 0 414 83"/>
                <a:gd name="T137" fmla="*/ T136 w 376"/>
                <a:gd name="T138" fmla="+- 0 345 185"/>
                <a:gd name="T139" fmla="*/ 345 h 641"/>
                <a:gd name="T140" fmla="+- 0 292 83"/>
                <a:gd name="T141" fmla="*/ T140 w 376"/>
                <a:gd name="T142" fmla="+- 0 345 185"/>
                <a:gd name="T143" fmla="*/ 345 h 641"/>
                <a:gd name="T144" fmla="+- 0 284 83"/>
                <a:gd name="T145" fmla="*/ T144 w 376"/>
                <a:gd name="T146" fmla="+- 0 341 185"/>
                <a:gd name="T147" fmla="*/ 341 h 641"/>
                <a:gd name="T148" fmla="+- 0 431 83"/>
                <a:gd name="T149" fmla="*/ T148 w 376"/>
                <a:gd name="T150" fmla="+- 0 370 185"/>
                <a:gd name="T151" fmla="*/ 370 h 641"/>
                <a:gd name="T152" fmla="+- 0 276 83"/>
                <a:gd name="T153" fmla="*/ T152 w 376"/>
                <a:gd name="T154" fmla="+- 0 375 185"/>
                <a:gd name="T155" fmla="*/ 375 h 641"/>
                <a:gd name="T156" fmla="+- 0 402 83"/>
                <a:gd name="T157" fmla="*/ T156 w 376"/>
                <a:gd name="T158" fmla="+- 0 378 185"/>
                <a:gd name="T159" fmla="*/ 378 h 641"/>
                <a:gd name="T160" fmla="+- 0 431 83"/>
                <a:gd name="T161" fmla="*/ T160 w 376"/>
                <a:gd name="T162" fmla="+- 0 370 185"/>
                <a:gd name="T163" fmla="*/ 370 h 641"/>
                <a:gd name="T164" fmla="+- 0 182 83"/>
                <a:gd name="T165" fmla="*/ T164 w 376"/>
                <a:gd name="T166" fmla="+- 0 217 185"/>
                <a:gd name="T167" fmla="*/ 217 h 641"/>
                <a:gd name="T168" fmla="+- 0 205 83"/>
                <a:gd name="T169" fmla="*/ T168 w 376"/>
                <a:gd name="T170" fmla="+- 0 225 185"/>
                <a:gd name="T171" fmla="*/ 225 h 641"/>
                <a:gd name="T172" fmla="+- 0 221 83"/>
                <a:gd name="T173" fmla="*/ T172 w 376"/>
                <a:gd name="T174" fmla="+- 0 238 185"/>
                <a:gd name="T175" fmla="*/ 238 h 641"/>
                <a:gd name="T176" fmla="+- 0 239 83"/>
                <a:gd name="T177" fmla="*/ T176 w 376"/>
                <a:gd name="T178" fmla="+- 0 254 185"/>
                <a:gd name="T179" fmla="*/ 254 h 641"/>
                <a:gd name="T180" fmla="+- 0 304 83"/>
                <a:gd name="T181" fmla="*/ T180 w 376"/>
                <a:gd name="T182" fmla="+- 0 302 185"/>
                <a:gd name="T183" fmla="*/ 302 h 641"/>
                <a:gd name="T184" fmla="+- 0 426 83"/>
                <a:gd name="T185" fmla="*/ T184 w 376"/>
                <a:gd name="T186" fmla="+- 0 311 185"/>
                <a:gd name="T187" fmla="*/ 311 h 641"/>
                <a:gd name="T188" fmla="+- 0 424 83"/>
                <a:gd name="T189" fmla="*/ T188 w 376"/>
                <a:gd name="T190" fmla="+- 0 337 185"/>
                <a:gd name="T191" fmla="*/ 337 h 641"/>
                <a:gd name="T192" fmla="+- 0 453 83"/>
                <a:gd name="T193" fmla="*/ T192 w 376"/>
                <a:gd name="T194" fmla="+- 0 345 185"/>
                <a:gd name="T195" fmla="*/ 345 h 641"/>
                <a:gd name="T196" fmla="+- 0 456 83"/>
                <a:gd name="T197" fmla="*/ T196 w 376"/>
                <a:gd name="T198" fmla="+- 0 307 185"/>
                <a:gd name="T199" fmla="*/ 307 h 641"/>
                <a:gd name="T200" fmla="+- 0 430 83"/>
                <a:gd name="T201" fmla="*/ T200 w 376"/>
                <a:gd name="T202" fmla="+- 0 275 185"/>
                <a:gd name="T203" fmla="*/ 275 h 641"/>
                <a:gd name="T204" fmla="+- 0 408 83"/>
                <a:gd name="T205" fmla="*/ T204 w 376"/>
                <a:gd name="T206" fmla="+- 0 269 185"/>
                <a:gd name="T207" fmla="*/ 269 h 641"/>
                <a:gd name="T208" fmla="+- 0 315 83"/>
                <a:gd name="T209" fmla="*/ T208 w 376"/>
                <a:gd name="T210" fmla="+- 0 269 185"/>
                <a:gd name="T211" fmla="*/ 269 h 641"/>
                <a:gd name="T212" fmla="+- 0 260 83"/>
                <a:gd name="T213" fmla="*/ T212 w 376"/>
                <a:gd name="T214" fmla="+- 0 228 185"/>
                <a:gd name="T215" fmla="*/ 228 h 641"/>
                <a:gd name="T216" fmla="+- 0 248 83"/>
                <a:gd name="T217" fmla="*/ T216 w 376"/>
                <a:gd name="T218" fmla="+- 0 217 185"/>
                <a:gd name="T219" fmla="*/ 217 h 6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Lst>
              <a:rect l="0" t="0" r="r" b="b"/>
              <a:pathLst>
                <a:path w="376" h="641">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7" name="Picture 4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AutoShape 50"/>
            <p:cNvSpPr>
              <a:spLocks/>
            </p:cNvSpPr>
            <p:nvPr/>
          </p:nvSpPr>
          <p:spPr bwMode="auto">
            <a:xfrm>
              <a:off x="0" y="184"/>
              <a:ext cx="1140" cy="654"/>
            </a:xfrm>
            <a:custGeom>
              <a:avLst/>
              <a:gdLst>
                <a:gd name="T0" fmla="*/ 281 w 1140"/>
                <a:gd name="T1" fmla="+- 0 640 185"/>
                <a:gd name="T2" fmla="*/ 640 h 654"/>
                <a:gd name="T3" fmla="*/ 72 w 1140"/>
                <a:gd name="T4" fmla="+- 0 601 185"/>
                <a:gd name="T5" fmla="*/ 601 h 654"/>
                <a:gd name="T6" fmla="*/ 33 w 1140"/>
                <a:gd name="T7" fmla="+- 0 285 185"/>
                <a:gd name="T8" fmla="*/ 285 h 654"/>
                <a:gd name="T9" fmla="*/ 0 w 1140"/>
                <a:gd name="T10" fmla="+- 0 285 185"/>
                <a:gd name="T11" fmla="*/ 285 h 654"/>
                <a:gd name="T12" fmla="*/ 37 w 1140"/>
                <a:gd name="T13" fmla="+- 0 612 185"/>
                <a:gd name="T14" fmla="*/ 612 h 654"/>
                <a:gd name="T15" fmla="*/ 132 w 1140"/>
                <a:gd name="T16" fmla="+- 0 805 185"/>
                <a:gd name="T17" fmla="*/ 805 h 654"/>
                <a:gd name="T18" fmla="*/ 248 w 1140"/>
                <a:gd name="T19" fmla="+- 0 838 185"/>
                <a:gd name="T20" fmla="*/ 838 h 654"/>
                <a:gd name="T21" fmla="*/ 165 w 1140"/>
                <a:gd name="T22" fmla="+- 0 673 185"/>
                <a:gd name="T23" fmla="*/ 673 h 654"/>
                <a:gd name="T24" fmla="*/ 297 w 1140"/>
                <a:gd name="T25" fmla="+- 0 648 185"/>
                <a:gd name="T26" fmla="*/ 648 h 654"/>
                <a:gd name="T27" fmla="*/ 321 w 1140"/>
                <a:gd name="T28" fmla="+- 0 409 185"/>
                <a:gd name="T29" fmla="*/ 409 h 654"/>
                <a:gd name="T30" fmla="*/ 321 w 1140"/>
                <a:gd name="T31" fmla="+- 0 442 185"/>
                <a:gd name="T32" fmla="*/ 442 h 654"/>
                <a:gd name="T33" fmla="*/ 479 w 1140"/>
                <a:gd name="T34" fmla="+- 0 805 185"/>
                <a:gd name="T35" fmla="*/ 805 h 654"/>
                <a:gd name="T36" fmla="*/ 743 w 1140"/>
                <a:gd name="T37" fmla="+- 0 805 185"/>
                <a:gd name="T38" fmla="*/ 805 h 654"/>
                <a:gd name="T39" fmla="*/ 901 w 1140"/>
                <a:gd name="T40" fmla="+- 0 442 185"/>
                <a:gd name="T41" fmla="*/ 442 h 654"/>
                <a:gd name="T42" fmla="*/ 1139 w 1140"/>
                <a:gd name="T43" fmla="+- 0 499 185"/>
                <a:gd name="T44" fmla="*/ 499 h 654"/>
                <a:gd name="T45" fmla="*/ 1117 w 1140"/>
                <a:gd name="T46" fmla="+- 0 217 185"/>
                <a:gd name="T47" fmla="*/ 217 h 654"/>
                <a:gd name="T48" fmla="*/ 1106 w 1140"/>
                <a:gd name="T49" fmla="+- 0 280 185"/>
                <a:gd name="T50" fmla="*/ 280 h 654"/>
                <a:gd name="T51" fmla="*/ 1089 w 1140"/>
                <a:gd name="T52" fmla="+- 0 541 185"/>
                <a:gd name="T53" fmla="*/ 541 h 654"/>
                <a:gd name="T54" fmla="*/ 863 w 1140"/>
                <a:gd name="T55" fmla="+- 0 559 185"/>
                <a:gd name="T56" fmla="*/ 559 h 654"/>
                <a:gd name="T57" fmla="*/ 855 w 1140"/>
                <a:gd name="T58" fmla="+- 0 790 185"/>
                <a:gd name="T59" fmla="*/ 790 h 654"/>
                <a:gd name="T60" fmla="*/ 831 w 1140"/>
                <a:gd name="T61" fmla="+- 0 790 185"/>
                <a:gd name="T62" fmla="*/ 790 h 654"/>
                <a:gd name="T63" fmla="*/ 819 w 1140"/>
                <a:gd name="T64" fmla="+- 0 776 185"/>
                <a:gd name="T65" fmla="*/ 776 h 654"/>
                <a:gd name="T66" fmla="*/ 987 w 1140"/>
                <a:gd name="T67" fmla="+- 0 515 185"/>
                <a:gd name="T68" fmla="*/ 515 h 654"/>
                <a:gd name="T69" fmla="*/ 987 w 1140"/>
                <a:gd name="T70" fmla="+- 0 345 185"/>
                <a:gd name="T71" fmla="*/ 345 h 654"/>
                <a:gd name="T72" fmla="*/ 1021 w 1140"/>
                <a:gd name="T73" fmla="+- 0 311 185"/>
                <a:gd name="T74" fmla="*/ 311 h 654"/>
                <a:gd name="T75" fmla="*/ 938 w 1140"/>
                <a:gd name="T76" fmla="+- 0 341 185"/>
                <a:gd name="T77" fmla="*/ 341 h 654"/>
                <a:gd name="T78" fmla="*/ 925 w 1140"/>
                <a:gd name="T79" fmla="+- 0 345 185"/>
                <a:gd name="T80" fmla="*/ 345 h 654"/>
                <a:gd name="T81" fmla="*/ 798 w 1140"/>
                <a:gd name="T82" fmla="+- 0 337 185"/>
                <a:gd name="T83" fmla="*/ 337 h 654"/>
                <a:gd name="T84" fmla="*/ 804 w 1140"/>
                <a:gd name="T85" fmla="+- 0 303 185"/>
                <a:gd name="T86" fmla="*/ 303 h 654"/>
                <a:gd name="T87" fmla="*/ 918 w 1140"/>
                <a:gd name="T88" fmla="+- 0 302 185"/>
                <a:gd name="T89" fmla="*/ 302 h 654"/>
                <a:gd name="T90" fmla="*/ 992 w 1140"/>
                <a:gd name="T91" fmla="+- 0 246 185"/>
                <a:gd name="T92" fmla="*/ 246 h 654"/>
                <a:gd name="T93" fmla="*/ 1017 w 1140"/>
                <a:gd name="T94" fmla="+- 0 225 185"/>
                <a:gd name="T95" fmla="*/ 225 h 654"/>
                <a:gd name="T96" fmla="*/ 1052 w 1140"/>
                <a:gd name="T97" fmla="+- 0 217 185"/>
                <a:gd name="T98" fmla="*/ 217 h 654"/>
                <a:gd name="T99" fmla="*/ 1103 w 1140"/>
                <a:gd name="T100" fmla="+- 0 257 185"/>
                <a:gd name="T101" fmla="*/ 257 h 654"/>
                <a:gd name="T102" fmla="*/ 1090 w 1140"/>
                <a:gd name="T103" fmla="+- 0 195 185"/>
                <a:gd name="T104" fmla="*/ 195 h 654"/>
                <a:gd name="T105" fmla="*/ 1018 w 1140"/>
                <a:gd name="T106" fmla="+- 0 189 185"/>
                <a:gd name="T107" fmla="*/ 189 h 654"/>
                <a:gd name="T108" fmla="*/ 978 w 1140"/>
                <a:gd name="T109" fmla="+- 0 213 185"/>
                <a:gd name="T110" fmla="*/ 213 h 654"/>
                <a:gd name="T111" fmla="*/ 953 w 1140"/>
                <a:gd name="T112" fmla="+- 0 234 185"/>
                <a:gd name="T113" fmla="*/ 234 h 654"/>
                <a:gd name="T114" fmla="*/ 797 w 1140"/>
                <a:gd name="T115" fmla="+- 0 273 185"/>
                <a:gd name="T116" fmla="*/ 273 h 654"/>
                <a:gd name="T117" fmla="*/ 763 w 1140"/>
                <a:gd name="T118" fmla="+- 0 323 185"/>
                <a:gd name="T119" fmla="*/ 323 h 654"/>
                <a:gd name="T120" fmla="*/ 770 w 1140"/>
                <a:gd name="T121" fmla="+- 0 349 185"/>
                <a:gd name="T122" fmla="*/ 349 h 654"/>
                <a:gd name="T123" fmla="*/ 820 w 1140"/>
                <a:gd name="T124" fmla="+- 0 378 185"/>
                <a:gd name="T125" fmla="*/ 378 h 654"/>
                <a:gd name="T126" fmla="*/ 954 w 1140"/>
                <a:gd name="T127" fmla="+- 0 370 185"/>
                <a:gd name="T128" fmla="*/ 370 h 654"/>
                <a:gd name="T129" fmla="*/ 820 w 1140"/>
                <a:gd name="T130" fmla="+- 0 487 185"/>
                <a:gd name="T131" fmla="*/ 487 h 654"/>
                <a:gd name="T132" fmla="*/ 786 w 1140"/>
                <a:gd name="T133" fmla="+- 0 537 185"/>
                <a:gd name="T134" fmla="*/ 537 h 654"/>
                <a:gd name="T135" fmla="*/ 802 w 1140"/>
                <a:gd name="T136" fmla="+- 0 809 185"/>
                <a:gd name="T137" fmla="*/ 809 h 654"/>
                <a:gd name="T138" fmla="*/ 845 w 1140"/>
                <a:gd name="T139" fmla="+- 0 825 185"/>
                <a:gd name="T140" fmla="*/ 825 h 654"/>
                <a:gd name="T141" fmla="*/ 882 w 1140"/>
                <a:gd name="T142" fmla="+- 0 806 185"/>
                <a:gd name="T143" fmla="*/ 806 h 654"/>
                <a:gd name="T144" fmla="*/ 896 w 1140"/>
                <a:gd name="T145" fmla="+- 0 768 185"/>
                <a:gd name="T146" fmla="*/ 768 h 654"/>
                <a:gd name="T147" fmla="*/ 1082 w 1140"/>
                <a:gd name="T148" fmla="+- 0 585 185"/>
                <a:gd name="T149" fmla="*/ 585 h 654"/>
                <a:gd name="T150" fmla="*/ 1139 w 1140"/>
                <a:gd name="T151" fmla="+- 0 499 185"/>
                <a:gd name="T152" fmla="*/ 499 h 654"/>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 ang="0">
                  <a:pos x="T87" y="T89"/>
                </a:cxn>
                <a:cxn ang="0">
                  <a:pos x="T90" y="T92"/>
                </a:cxn>
                <a:cxn ang="0">
                  <a:pos x="T93" y="T95"/>
                </a:cxn>
                <a:cxn ang="0">
                  <a:pos x="T96" y="T98"/>
                </a:cxn>
                <a:cxn ang="0">
                  <a:pos x="T99" y="T101"/>
                </a:cxn>
                <a:cxn ang="0">
                  <a:pos x="T102" y="T104"/>
                </a:cxn>
                <a:cxn ang="0">
                  <a:pos x="T105" y="T107"/>
                </a:cxn>
                <a:cxn ang="0">
                  <a:pos x="T108" y="T110"/>
                </a:cxn>
                <a:cxn ang="0">
                  <a:pos x="T111" y="T113"/>
                </a:cxn>
                <a:cxn ang="0">
                  <a:pos x="T114" y="T116"/>
                </a:cxn>
                <a:cxn ang="0">
                  <a:pos x="T117" y="T119"/>
                </a:cxn>
                <a:cxn ang="0">
                  <a:pos x="T120" y="T122"/>
                </a:cxn>
                <a:cxn ang="0">
                  <a:pos x="T123" y="T125"/>
                </a:cxn>
                <a:cxn ang="0">
                  <a:pos x="T126" y="T128"/>
                </a:cxn>
                <a:cxn ang="0">
                  <a:pos x="T129" y="T131"/>
                </a:cxn>
                <a:cxn ang="0">
                  <a:pos x="T132" y="T134"/>
                </a:cxn>
                <a:cxn ang="0">
                  <a:pos x="T135" y="T137"/>
                </a:cxn>
                <a:cxn ang="0">
                  <a:pos x="T138" y="T140"/>
                </a:cxn>
                <a:cxn ang="0">
                  <a:pos x="T141" y="T143"/>
                </a:cxn>
                <a:cxn ang="0">
                  <a:pos x="T144" y="T146"/>
                </a:cxn>
                <a:cxn ang="0">
                  <a:pos x="T147" y="T149"/>
                </a:cxn>
                <a:cxn ang="0">
                  <a:pos x="T150" y="T152"/>
                </a:cxn>
              </a:cxnLst>
              <a:rect l="0" t="0" r="r" b="b"/>
              <a:pathLst>
                <a:path w="1140" h="654">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9" name="Picture 4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4"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49"/>
            <p:cNvSpPr>
              <a:spLocks/>
            </p:cNvSpPr>
            <p:nvPr/>
          </p:nvSpPr>
          <p:spPr bwMode="auto">
            <a:xfrm>
              <a:off x="924" y="277"/>
              <a:ext cx="298" cy="561"/>
            </a:xfrm>
            <a:custGeom>
              <a:avLst/>
              <a:gdLst>
                <a:gd name="T0" fmla="+- 0 1214 925"/>
                <a:gd name="T1" fmla="*/ T0 w 298"/>
                <a:gd name="T2" fmla="+- 0 277 277"/>
                <a:gd name="T3" fmla="*/ 277 h 561"/>
                <a:gd name="T4" fmla="+- 0 1205 925"/>
                <a:gd name="T5" fmla="*/ T4 w 298"/>
                <a:gd name="T6" fmla="+- 0 277 277"/>
                <a:gd name="T7" fmla="*/ 277 h 561"/>
                <a:gd name="T8" fmla="+- 0 1196 925"/>
                <a:gd name="T9" fmla="*/ T8 w 298"/>
                <a:gd name="T10" fmla="+- 0 277 277"/>
                <a:gd name="T11" fmla="*/ 277 h 561"/>
                <a:gd name="T12" fmla="+- 0 1189 925"/>
                <a:gd name="T13" fmla="*/ T12 w 298"/>
                <a:gd name="T14" fmla="+- 0 285 277"/>
                <a:gd name="T15" fmla="*/ 285 h 561"/>
                <a:gd name="T16" fmla="+- 0 1189 925"/>
                <a:gd name="T17" fmla="*/ T16 w 298"/>
                <a:gd name="T18" fmla="+- 0 508 277"/>
                <a:gd name="T19" fmla="*/ 508 h 561"/>
                <a:gd name="T20" fmla="+- 0 1178 925"/>
                <a:gd name="T21" fmla="*/ T20 w 298"/>
                <a:gd name="T22" fmla="+- 0 560 277"/>
                <a:gd name="T23" fmla="*/ 560 h 561"/>
                <a:gd name="T24" fmla="+- 0 1150 925"/>
                <a:gd name="T25" fmla="*/ T24 w 298"/>
                <a:gd name="T26" fmla="+- 0 601 277"/>
                <a:gd name="T27" fmla="*/ 601 h 561"/>
                <a:gd name="T28" fmla="+- 0 1108 925"/>
                <a:gd name="T29" fmla="*/ T28 w 298"/>
                <a:gd name="T30" fmla="+- 0 630 277"/>
                <a:gd name="T31" fmla="*/ 630 h 561"/>
                <a:gd name="T32" fmla="+- 0 1057 925"/>
                <a:gd name="T33" fmla="*/ T32 w 298"/>
                <a:gd name="T34" fmla="+- 0 640 277"/>
                <a:gd name="T35" fmla="*/ 640 h 561"/>
                <a:gd name="T36" fmla="+- 0 932 925"/>
                <a:gd name="T37" fmla="*/ T36 w 298"/>
                <a:gd name="T38" fmla="+- 0 640 277"/>
                <a:gd name="T39" fmla="*/ 640 h 561"/>
                <a:gd name="T40" fmla="+- 0 925 925"/>
                <a:gd name="T41" fmla="*/ T40 w 298"/>
                <a:gd name="T42" fmla="+- 0 648 277"/>
                <a:gd name="T43" fmla="*/ 648 h 561"/>
                <a:gd name="T44" fmla="+- 0 925 925"/>
                <a:gd name="T45" fmla="*/ T44 w 298"/>
                <a:gd name="T46" fmla="+- 0 666 277"/>
                <a:gd name="T47" fmla="*/ 666 h 561"/>
                <a:gd name="T48" fmla="+- 0 932 925"/>
                <a:gd name="T49" fmla="*/ T48 w 298"/>
                <a:gd name="T50" fmla="+- 0 673 277"/>
                <a:gd name="T51" fmla="*/ 673 h 561"/>
                <a:gd name="T52" fmla="+- 0 1057 925"/>
                <a:gd name="T53" fmla="*/ T52 w 298"/>
                <a:gd name="T54" fmla="+- 0 673 277"/>
                <a:gd name="T55" fmla="*/ 673 h 561"/>
                <a:gd name="T56" fmla="+- 0 1057 925"/>
                <a:gd name="T57" fmla="*/ T56 w 298"/>
                <a:gd name="T58" fmla="+- 0 805 277"/>
                <a:gd name="T59" fmla="*/ 805 h 561"/>
                <a:gd name="T60" fmla="+- 0 974 925"/>
                <a:gd name="T61" fmla="*/ T60 w 298"/>
                <a:gd name="T62" fmla="+- 0 805 277"/>
                <a:gd name="T63" fmla="*/ 805 h 561"/>
                <a:gd name="T64" fmla="+- 0 974 925"/>
                <a:gd name="T65" fmla="*/ T64 w 298"/>
                <a:gd name="T66" fmla="+- 0 838 277"/>
                <a:gd name="T67" fmla="*/ 838 h 561"/>
                <a:gd name="T68" fmla="+- 0 1172 925"/>
                <a:gd name="T69" fmla="*/ T68 w 298"/>
                <a:gd name="T70" fmla="+- 0 838 277"/>
                <a:gd name="T71" fmla="*/ 838 h 561"/>
                <a:gd name="T72" fmla="+- 0 1172 925"/>
                <a:gd name="T73" fmla="*/ T72 w 298"/>
                <a:gd name="T74" fmla="+- 0 805 277"/>
                <a:gd name="T75" fmla="*/ 805 h 561"/>
                <a:gd name="T76" fmla="+- 0 1090 925"/>
                <a:gd name="T77" fmla="*/ T76 w 298"/>
                <a:gd name="T78" fmla="+- 0 805 277"/>
                <a:gd name="T79" fmla="*/ 805 h 561"/>
                <a:gd name="T80" fmla="+- 0 1090 925"/>
                <a:gd name="T81" fmla="*/ T80 w 298"/>
                <a:gd name="T82" fmla="+- 0 670 277"/>
                <a:gd name="T83" fmla="*/ 670 h 561"/>
                <a:gd name="T84" fmla="+- 0 1143 925"/>
                <a:gd name="T85" fmla="*/ T84 w 298"/>
                <a:gd name="T86" fmla="+- 0 649 277"/>
                <a:gd name="T87" fmla="*/ 649 h 561"/>
                <a:gd name="T88" fmla="+- 0 1185 925"/>
                <a:gd name="T89" fmla="*/ T88 w 298"/>
                <a:gd name="T90" fmla="+- 0 612 277"/>
                <a:gd name="T91" fmla="*/ 612 h 561"/>
                <a:gd name="T92" fmla="+- 0 1212 925"/>
                <a:gd name="T93" fmla="*/ T92 w 298"/>
                <a:gd name="T94" fmla="+- 0 564 277"/>
                <a:gd name="T95" fmla="*/ 564 h 561"/>
                <a:gd name="T96" fmla="+- 0 1222 925"/>
                <a:gd name="T97" fmla="*/ T96 w 298"/>
                <a:gd name="T98" fmla="+- 0 508 277"/>
                <a:gd name="T99" fmla="*/ 508 h 561"/>
                <a:gd name="T100" fmla="+- 0 1222 925"/>
                <a:gd name="T101" fmla="*/ T100 w 298"/>
                <a:gd name="T102" fmla="+- 0 285 277"/>
                <a:gd name="T103" fmla="*/ 285 h 561"/>
                <a:gd name="T104" fmla="+- 0 1214 925"/>
                <a:gd name="T105" fmla="*/ T104 w 298"/>
                <a:gd name="T106" fmla="+- 0 277 277"/>
                <a:gd name="T107" fmla="*/ 277 h 56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Lst>
              <a:rect l="0" t="0" r="r" b="b"/>
              <a:pathLst>
                <a:path w="298" h="561">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1" name="Google Shape;147;p17">
            <a:extLst>
              <a:ext uri="{FF2B5EF4-FFF2-40B4-BE49-F238E27FC236}">
                <a16:creationId xmlns:a16="http://schemas.microsoft.com/office/drawing/2014/main" id="{80322594-E6FB-3E55-B632-4BDDEBE70A4E}"/>
              </a:ext>
            </a:extLst>
          </p:cNvPr>
          <p:cNvSpPr/>
          <p:nvPr/>
        </p:nvSpPr>
        <p:spPr>
          <a:xfrm rot="-5400000">
            <a:off x="189405" y="5016908"/>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4" name="Rectangle 43"/>
          <p:cNvSpPr/>
          <p:nvPr/>
        </p:nvSpPr>
        <p:spPr>
          <a:xfrm>
            <a:off x="2000582" y="4897438"/>
            <a:ext cx="6096000" cy="1815882"/>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285750" indent="-285750" algn="just">
              <a:buFont typeface="Wingdings" panose="05000000000000000000" pitchFamily="2" charset="2"/>
              <a:buChar char="Ø"/>
            </a:pPr>
            <a:r>
              <a:rPr lang="en-US" sz="1600" b="1" u="sng" dirty="0">
                <a:solidFill>
                  <a:srgbClr val="C00000"/>
                </a:solidFill>
                <a:latin typeface="Times New Roman" panose="02020603050405020304" pitchFamily="18" charset="0"/>
                <a:cs typeface="Times New Roman" panose="02020603050405020304" pitchFamily="18" charset="0"/>
              </a:rPr>
              <a:t>Deliverable </a:t>
            </a:r>
            <a:r>
              <a:rPr lang="en-US" sz="1600" b="1" u="sng" dirty="0" smtClean="0">
                <a:solidFill>
                  <a:srgbClr val="C00000"/>
                </a:solidFill>
                <a:latin typeface="Times New Roman" panose="02020603050405020304" pitchFamily="18" charset="0"/>
                <a:cs typeface="Times New Roman" panose="02020603050405020304" pitchFamily="18" charset="0"/>
              </a:rPr>
              <a:t>sections </a:t>
            </a:r>
            <a:r>
              <a:rPr lang="en-US" sz="1600" b="1" dirty="0">
                <a:latin typeface="Times New Roman" panose="02020603050405020304" pitchFamily="18" charset="0"/>
                <a:cs typeface="Times New Roman" panose="02020603050405020304" pitchFamily="18" charset="0"/>
              </a:rPr>
              <a:t>The list of deliverables is likely to include the evaluation matrix (see Information box for more details) and/or inception report, the draft evaluation report to be submitted for comments and the final evaluation report and evaluation brief. </a:t>
            </a:r>
            <a:r>
              <a:rPr lang="en-US" sz="1600" b="1" dirty="0">
                <a:latin typeface="Times New Roman" panose="02020603050405020304" pitchFamily="18" charset="0"/>
                <a:cs typeface="Times New Roman" panose="02020603050405020304" pitchFamily="18" charset="0"/>
              </a:rPr>
              <a:t>It can also include information on an initial presentation of findings or workshop for presenting the final report to main stakeholders.  </a:t>
            </a:r>
            <a:endParaRPr lang="fr-FR" sz="1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4933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309293" y="1424055"/>
            <a:ext cx="8251188" cy="5909310"/>
          </a:xfrm>
          <a:prstGeom prst="rect">
            <a:avLst/>
          </a:prstGeom>
        </p:spPr>
        <p:txBody>
          <a:bodyPr wrap="square">
            <a:spAutoFit/>
          </a:bodyPr>
          <a:lstStyle/>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lvl="2" algn="ctr"/>
            <a:r>
              <a:rPr lang="en-US" altLang="fr-FR" sz="2400" b="1" dirty="0" smtClean="0">
                <a:solidFill>
                  <a:schemeClr val="accent2"/>
                </a:solidFill>
                <a:latin typeface="Times New Roman" panose="02020603050405020304" pitchFamily="18" charset="0"/>
                <a:cs typeface="Times New Roman" panose="02020603050405020304" pitchFamily="18" charset="0"/>
              </a:rPr>
              <a:t>Select </a:t>
            </a:r>
            <a:r>
              <a:rPr lang="en-US" altLang="fr-FR" sz="2400" b="1" dirty="0">
                <a:solidFill>
                  <a:schemeClr val="accent2"/>
                </a:solidFill>
                <a:latin typeface="Times New Roman" panose="02020603050405020304" pitchFamily="18" charset="0"/>
                <a:cs typeface="Times New Roman" panose="02020603050405020304" pitchFamily="18" charset="0"/>
              </a:rPr>
              <a:t>evaluator(s)</a:t>
            </a:r>
          </a:p>
          <a:p>
            <a:pPr lvl="2" algn="ctr"/>
            <a:endParaRPr lang="fr-FR" sz="2400" b="1" dirty="0" smtClean="0">
              <a:solidFill>
                <a:schemeClr val="accent2"/>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marL="190500" lvl="0" indent="-190500" algn="ctr">
              <a:tabLst>
                <a:tab pos="189865" algn="l"/>
                <a:tab pos="190500" algn="l"/>
              </a:tabLst>
            </a:pP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190500" lvl="0" indent="-190500" algn="ctr">
              <a:tabLst>
                <a:tab pos="189865" algn="l"/>
                <a:tab pos="190500" algn="l"/>
              </a:tabLst>
            </a:pP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lvl="0" algn="ctr"/>
            <a:endParaRPr lang="en-US" b="1" dirty="0" smtClean="0"/>
          </a:p>
          <a:p>
            <a:pPr lvl="0" algn="ctr"/>
            <a:endParaRPr lang="en-US" b="1" dirty="0"/>
          </a:p>
          <a:p>
            <a:pPr lvl="0" algn="ctr"/>
            <a:endParaRPr lang="en-US" b="1" dirty="0" smtClean="0"/>
          </a:p>
          <a:p>
            <a:pPr lvl="1" algn="ctr"/>
            <a:r>
              <a:rPr lang="en-US" sz="1600" b="1" dirty="0">
                <a:solidFill>
                  <a:srgbClr val="000099"/>
                </a:solidFill>
                <a:latin typeface="Times New Roman" panose="02020603050405020304" pitchFamily="18" charset="0"/>
                <a:cs typeface="Times New Roman" panose="02020603050405020304" pitchFamily="18" charset="0"/>
              </a:rPr>
              <a:t>As part of the planning phase, once the purpose and evaluability of a planned evaluation have been defined and the </a:t>
            </a:r>
            <a:r>
              <a:rPr lang="en-US" sz="1600" b="1" dirty="0" err="1">
                <a:solidFill>
                  <a:srgbClr val="000099"/>
                </a:solidFill>
                <a:latin typeface="Times New Roman" panose="02020603050405020304" pitchFamily="18" charset="0"/>
                <a:cs typeface="Times New Roman" panose="02020603050405020304" pitchFamily="18" charset="0"/>
              </a:rPr>
              <a:t>ToR</a:t>
            </a:r>
            <a:r>
              <a:rPr lang="en-US" sz="1600" b="1" dirty="0">
                <a:solidFill>
                  <a:srgbClr val="000099"/>
                </a:solidFill>
                <a:latin typeface="Times New Roman" panose="02020603050405020304" pitchFamily="18" charset="0"/>
                <a:cs typeface="Times New Roman" panose="02020603050405020304" pitchFamily="18" charset="0"/>
              </a:rPr>
              <a:t> for the evaluation has been elaborated, a selection process for evaluator(s) must take place, in line with what has already been agreed in the project proposal and/or </a:t>
            </a:r>
            <a:r>
              <a:rPr lang="en-US" sz="1600" b="1" dirty="0" err="1">
                <a:solidFill>
                  <a:srgbClr val="000099"/>
                </a:solidFill>
                <a:latin typeface="Times New Roman" panose="02020603050405020304" pitchFamily="18" charset="0"/>
                <a:cs typeface="Times New Roman" panose="02020603050405020304" pitchFamily="18" charset="0"/>
              </a:rPr>
              <a:t>ToR</a:t>
            </a:r>
            <a:r>
              <a:rPr lang="en-US" sz="1600" b="1" dirty="0">
                <a:solidFill>
                  <a:srgbClr val="000099"/>
                </a:solidFill>
                <a:latin typeface="Times New Roman" panose="02020603050405020304" pitchFamily="18" charset="0"/>
                <a:cs typeface="Times New Roman" panose="02020603050405020304" pitchFamily="18" charset="0"/>
              </a:rPr>
              <a:t>.</a:t>
            </a:r>
            <a:endParaRPr lang="fr-FR" sz="1600" b="1" dirty="0">
              <a:solidFill>
                <a:srgbClr val="000099"/>
              </a:solidFill>
              <a:latin typeface="Times New Roman" panose="02020603050405020304" pitchFamily="18" charset="0"/>
              <a:cs typeface="Times New Roman" panose="02020603050405020304" pitchFamily="18" charset="0"/>
            </a:endParaRPr>
          </a:p>
          <a:p>
            <a:r>
              <a:rPr lang="en-US" dirty="0"/>
              <a:t> </a:t>
            </a:r>
            <a:endParaRPr lang="fr-FR" dirty="0"/>
          </a:p>
          <a:p>
            <a:pPr lvl="0" algn="ctr"/>
            <a:endParaRPr lang="en-US" b="1" dirty="0"/>
          </a:p>
          <a:p>
            <a:pPr lvl="0" algn="ctr"/>
            <a:endParaRPr lang="en-US" b="1" dirty="0" smtClean="0"/>
          </a:p>
          <a:p>
            <a:pPr lvl="0" algn="ctr"/>
            <a:endParaRPr lang="en-US" b="1" dirty="0"/>
          </a:p>
          <a:p>
            <a:pPr lvl="0" algn="ctr"/>
            <a:endParaRPr lang="en-US" b="1" dirty="0" smtClean="0"/>
          </a:p>
        </p:txBody>
      </p:sp>
      <p:sp>
        <p:nvSpPr>
          <p:cNvPr id="43" name="Rectangle 22"/>
          <p:cNvSpPr>
            <a:spLocks noChangeArrowheads="1"/>
          </p:cNvSpPr>
          <p:nvPr/>
        </p:nvSpPr>
        <p:spPr bwMode="auto">
          <a:xfrm>
            <a:off x="130613" y="0"/>
            <a:ext cx="12061385" cy="67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199772" tIns="65067" rIns="91440" bIns="0" numCol="1" anchor="ctr" anchorCtr="0" compatLnSpc="1">
            <a:prstTxWarp prst="textNoShape">
              <a:avLst/>
            </a:prstTxWarp>
            <a:spAutoFit/>
          </a:bodyPr>
          <a:lstStyle/>
          <a:p>
            <a:endParaRPr lang="fr-FR"/>
          </a:p>
        </p:txBody>
      </p:sp>
      <p:grpSp>
        <p:nvGrpSpPr>
          <p:cNvPr id="48" name="Group 47"/>
          <p:cNvGrpSpPr>
            <a:grpSpLocks/>
          </p:cNvGrpSpPr>
          <p:nvPr/>
        </p:nvGrpSpPr>
        <p:grpSpPr bwMode="auto">
          <a:xfrm>
            <a:off x="1246727" y="2575895"/>
            <a:ext cx="7080068" cy="1426890"/>
            <a:chOff x="1786" y="185"/>
            <a:chExt cx="8323" cy="1525"/>
          </a:xfrm>
        </p:grpSpPr>
        <p:sp>
          <p:nvSpPr>
            <p:cNvPr id="49" name="Freeform 48"/>
            <p:cNvSpPr>
              <a:spLocks/>
            </p:cNvSpPr>
            <p:nvPr/>
          </p:nvSpPr>
          <p:spPr bwMode="auto">
            <a:xfrm>
              <a:off x="3015" y="195"/>
              <a:ext cx="7094" cy="1135"/>
            </a:xfrm>
            <a:custGeom>
              <a:avLst/>
              <a:gdLst>
                <a:gd name="T0" fmla="+- 0 3015 3015"/>
                <a:gd name="T1" fmla="*/ T0 w 7094"/>
                <a:gd name="T2" fmla="+- 0 195 195"/>
                <a:gd name="T3" fmla="*/ 195 h 1135"/>
                <a:gd name="T4" fmla="+- 0 3015 3015"/>
                <a:gd name="T5" fmla="*/ T4 w 7094"/>
                <a:gd name="T6" fmla="+- 0 1330 195"/>
                <a:gd name="T7" fmla="*/ 1330 h 1135"/>
                <a:gd name="T8" fmla="+- 0 9869 3015"/>
                <a:gd name="T9" fmla="*/ T8 w 7094"/>
                <a:gd name="T10" fmla="+- 0 1330 195"/>
                <a:gd name="T11" fmla="*/ 1330 h 1135"/>
                <a:gd name="T12" fmla="+- 0 9945 3015"/>
                <a:gd name="T13" fmla="*/ T12 w 7094"/>
                <a:gd name="T14" fmla="+- 0 1318 195"/>
                <a:gd name="T15" fmla="*/ 1318 h 1135"/>
                <a:gd name="T16" fmla="+- 0 10011 3015"/>
                <a:gd name="T17" fmla="*/ T16 w 7094"/>
                <a:gd name="T18" fmla="+- 0 1284 195"/>
                <a:gd name="T19" fmla="*/ 1284 h 1135"/>
                <a:gd name="T20" fmla="+- 0 10063 3015"/>
                <a:gd name="T21" fmla="*/ T20 w 7094"/>
                <a:gd name="T22" fmla="+- 0 1232 195"/>
                <a:gd name="T23" fmla="*/ 1232 h 1135"/>
                <a:gd name="T24" fmla="+- 0 10097 3015"/>
                <a:gd name="T25" fmla="*/ T24 w 7094"/>
                <a:gd name="T26" fmla="+- 0 1166 195"/>
                <a:gd name="T27" fmla="*/ 1166 h 1135"/>
                <a:gd name="T28" fmla="+- 0 10109 3015"/>
                <a:gd name="T29" fmla="*/ T28 w 7094"/>
                <a:gd name="T30" fmla="+- 0 1090 195"/>
                <a:gd name="T31" fmla="*/ 1090 h 1135"/>
                <a:gd name="T32" fmla="+- 0 10109 3015"/>
                <a:gd name="T33" fmla="*/ T32 w 7094"/>
                <a:gd name="T34" fmla="+- 0 435 195"/>
                <a:gd name="T35" fmla="*/ 435 h 1135"/>
                <a:gd name="T36" fmla="+- 0 10097 3015"/>
                <a:gd name="T37" fmla="*/ T36 w 7094"/>
                <a:gd name="T38" fmla="+- 0 360 195"/>
                <a:gd name="T39" fmla="*/ 360 h 1135"/>
                <a:gd name="T40" fmla="+- 0 10063 3015"/>
                <a:gd name="T41" fmla="*/ T40 w 7094"/>
                <a:gd name="T42" fmla="+- 0 294 195"/>
                <a:gd name="T43" fmla="*/ 294 h 1135"/>
                <a:gd name="T44" fmla="+- 0 10011 3015"/>
                <a:gd name="T45" fmla="*/ T44 w 7094"/>
                <a:gd name="T46" fmla="+- 0 242 195"/>
                <a:gd name="T47" fmla="*/ 242 h 1135"/>
                <a:gd name="T48" fmla="+- 0 9945 3015"/>
                <a:gd name="T49" fmla="*/ T48 w 7094"/>
                <a:gd name="T50" fmla="+- 0 208 195"/>
                <a:gd name="T51" fmla="*/ 208 h 1135"/>
                <a:gd name="T52" fmla="+- 0 9869 3015"/>
                <a:gd name="T53" fmla="*/ T52 w 7094"/>
                <a:gd name="T54" fmla="+- 0 195 195"/>
                <a:gd name="T55" fmla="*/ 195 h 1135"/>
                <a:gd name="T56" fmla="+- 0 3015 3015"/>
                <a:gd name="T57" fmla="*/ T56 w 7094"/>
                <a:gd name="T58" fmla="+- 0 195 195"/>
                <a:gd name="T59" fmla="*/ 195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4" y="1135"/>
                  </a:lnTo>
                  <a:lnTo>
                    <a:pt x="6930" y="1123"/>
                  </a:lnTo>
                  <a:lnTo>
                    <a:pt x="6996" y="1089"/>
                  </a:lnTo>
                  <a:lnTo>
                    <a:pt x="7048" y="1037"/>
                  </a:lnTo>
                  <a:lnTo>
                    <a:pt x="7082" y="971"/>
                  </a:lnTo>
                  <a:lnTo>
                    <a:pt x="7094" y="895"/>
                  </a:lnTo>
                  <a:lnTo>
                    <a:pt x="7094" y="240"/>
                  </a:lnTo>
                  <a:lnTo>
                    <a:pt x="7082" y="165"/>
                  </a:lnTo>
                  <a:lnTo>
                    <a:pt x="7048" y="99"/>
                  </a:lnTo>
                  <a:lnTo>
                    <a:pt x="6996" y="47"/>
                  </a:lnTo>
                  <a:lnTo>
                    <a:pt x="6930" y="13"/>
                  </a:lnTo>
                  <a:lnTo>
                    <a:pt x="6854" y="0"/>
                  </a:lnTo>
                  <a:lnTo>
                    <a:pt x="0" y="0"/>
                  </a:lnTo>
                  <a:close/>
                </a:path>
              </a:pathLst>
            </a:custGeom>
            <a:noFill/>
            <a:ln w="1270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50" name="Freeform 49"/>
            <p:cNvSpPr>
              <a:spLocks/>
            </p:cNvSpPr>
            <p:nvPr/>
          </p:nvSpPr>
          <p:spPr bwMode="auto">
            <a:xfrm>
              <a:off x="1786" y="185"/>
              <a:ext cx="1239" cy="1525"/>
            </a:xfrm>
            <a:custGeom>
              <a:avLst/>
              <a:gdLst>
                <a:gd name="T0" fmla="+- 0 3025 1787"/>
                <a:gd name="T1" fmla="*/ T0 w 1239"/>
                <a:gd name="T2" fmla="+- 0 186 186"/>
                <a:gd name="T3" fmla="*/ 186 h 1525"/>
                <a:gd name="T4" fmla="+- 0 2420 1787"/>
                <a:gd name="T5" fmla="*/ T4 w 1239"/>
                <a:gd name="T6" fmla="+- 0 583 186"/>
                <a:gd name="T7" fmla="*/ 583 h 1525"/>
                <a:gd name="T8" fmla="+- 0 1787 1787"/>
                <a:gd name="T9" fmla="*/ T8 w 1239"/>
                <a:gd name="T10" fmla="+- 0 186 186"/>
                <a:gd name="T11" fmla="*/ 186 h 1525"/>
                <a:gd name="T12" fmla="+- 0 1787 1787"/>
                <a:gd name="T13" fmla="*/ T12 w 1239"/>
                <a:gd name="T14" fmla="+- 0 1344 186"/>
                <a:gd name="T15" fmla="*/ 1344 h 1525"/>
                <a:gd name="T16" fmla="+- 0 2434 1787"/>
                <a:gd name="T17" fmla="*/ T16 w 1239"/>
                <a:gd name="T18" fmla="+- 0 1710 186"/>
                <a:gd name="T19" fmla="*/ 1710 h 1525"/>
                <a:gd name="T20" fmla="+- 0 3025 1787"/>
                <a:gd name="T21" fmla="*/ T20 w 1239"/>
                <a:gd name="T22" fmla="+- 0 1344 186"/>
                <a:gd name="T23" fmla="*/ 1344 h 1525"/>
                <a:gd name="T24" fmla="+- 0 3025 1787"/>
                <a:gd name="T25" fmla="*/ T24 w 1239"/>
                <a:gd name="T26" fmla="+- 0 186 186"/>
                <a:gd name="T27" fmla="*/ 186 h 1525"/>
              </a:gdLst>
              <a:ahLst/>
              <a:cxnLst>
                <a:cxn ang="0">
                  <a:pos x="T1" y="T3"/>
                </a:cxn>
                <a:cxn ang="0">
                  <a:pos x="T5" y="T7"/>
                </a:cxn>
                <a:cxn ang="0">
                  <a:pos x="T9" y="T11"/>
                </a:cxn>
                <a:cxn ang="0">
                  <a:pos x="T13" y="T15"/>
                </a:cxn>
                <a:cxn ang="0">
                  <a:pos x="T17" y="T19"/>
                </a:cxn>
                <a:cxn ang="0">
                  <a:pos x="T21" y="T23"/>
                </a:cxn>
                <a:cxn ang="0">
                  <a:pos x="T25" y="T27"/>
                </a:cxn>
              </a:cxnLst>
              <a:rect l="0" t="0" r="r" b="b"/>
              <a:pathLst>
                <a:path w="1239" h="1525">
                  <a:moveTo>
                    <a:pt x="1238" y="0"/>
                  </a:moveTo>
                  <a:lnTo>
                    <a:pt x="633" y="397"/>
                  </a:lnTo>
                  <a:lnTo>
                    <a:pt x="0" y="0"/>
                  </a:lnTo>
                  <a:lnTo>
                    <a:pt x="0" y="1158"/>
                  </a:lnTo>
                  <a:lnTo>
                    <a:pt x="647" y="1524"/>
                  </a:lnTo>
                  <a:lnTo>
                    <a:pt x="1238" y="1158"/>
                  </a:lnTo>
                  <a:lnTo>
                    <a:pt x="1238"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1" name="Text Box 559"/>
            <p:cNvSpPr txBox="1">
              <a:spLocks noChangeArrowheads="1"/>
            </p:cNvSpPr>
            <p:nvPr/>
          </p:nvSpPr>
          <p:spPr bwMode="auto">
            <a:xfrm>
              <a:off x="1881" y="676"/>
              <a:ext cx="1051"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48260" indent="-48895" algn="ctr">
                <a:lnSpc>
                  <a:spcPct val="102000"/>
                </a:lnSpc>
                <a:spcBef>
                  <a:spcPts val="10"/>
                </a:spcBef>
                <a:spcAft>
                  <a:spcPts val="0"/>
                </a:spcAft>
              </a:pP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Planning</a:t>
              </a:r>
              <a:r>
                <a:rPr lang="en-US" sz="1400" b="1" spc="15"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for</a:t>
              </a:r>
              <a:r>
                <a:rPr lang="en-US" sz="1400" b="1" spc="-265"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52" name="Text Box 560"/>
            <p:cNvSpPr txBox="1">
              <a:spLocks noChangeArrowheads="1"/>
            </p:cNvSpPr>
            <p:nvPr/>
          </p:nvSpPr>
          <p:spPr bwMode="auto">
            <a:xfrm>
              <a:off x="3199" y="421"/>
              <a:ext cx="6326" cy="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90500" indent="-190500" algn="ctr">
                <a:spcBef>
                  <a:spcPts val="10"/>
                </a:spcBef>
                <a:spcAft>
                  <a:spcPts val="0"/>
                </a:spcAft>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Define the purpose and evaluability of evaluation</a:t>
              </a:r>
              <a:endParaRPr lang="fr-FR" sz="2000" b="1" dirty="0">
                <a:solidFill>
                  <a:schemeClr val="dk1"/>
                </a:solidFill>
                <a:latin typeface="Times New Roman" panose="02020603050405020304" pitchFamily="18" charset="0"/>
                <a:cs typeface="Times New Roman" panose="02020603050405020304" pitchFamily="18" charset="0"/>
              </a:endParaRPr>
            </a:p>
            <a:p>
              <a:pPr marL="190500" indent="-190500" algn="ctr">
                <a:spcBef>
                  <a:spcPts val="40"/>
                </a:spcBef>
                <a:spcAft>
                  <a:spcPts val="0"/>
                </a:spcAft>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Prepare evaluation terms of reference (</a:t>
              </a:r>
              <a:r>
                <a:rPr lang="en-US" sz="2000" b="1" dirty="0" err="1">
                  <a:solidFill>
                    <a:schemeClr val="dk1"/>
                  </a:solidFill>
                  <a:latin typeface="Times New Roman" panose="02020603050405020304" pitchFamily="18" charset="0"/>
                  <a:cs typeface="Times New Roman" panose="02020603050405020304" pitchFamily="18" charset="0"/>
                </a:rPr>
                <a:t>ToR</a:t>
              </a:r>
              <a:r>
                <a:rPr lang="en-US" sz="2000" b="1" dirty="0">
                  <a:solidFill>
                    <a:schemeClr val="dk1"/>
                  </a:solidFill>
                  <a:latin typeface="Times New Roman" panose="02020603050405020304" pitchFamily="18" charset="0"/>
                  <a:cs typeface="Times New Roman" panose="02020603050405020304" pitchFamily="18" charset="0"/>
                </a:rPr>
                <a:t>)</a:t>
              </a:r>
              <a:endParaRPr lang="fr-FR" sz="2000" b="1" dirty="0">
                <a:solidFill>
                  <a:schemeClr val="dk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2238954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8" name="TextBox 17"/>
          <p:cNvSpPr txBox="1"/>
          <p:nvPr/>
        </p:nvSpPr>
        <p:spPr>
          <a:xfrm>
            <a:off x="1347002" y="1231066"/>
            <a:ext cx="7001692" cy="677108"/>
          </a:xfrm>
          <a:prstGeom prst="rect">
            <a:avLst/>
          </a:prstGeom>
          <a:noFill/>
        </p:spPr>
        <p:txBody>
          <a:bodyPr wrap="square" rtlCol="0">
            <a:spAutoFit/>
          </a:bodyPr>
          <a:lstStyle/>
          <a:p>
            <a:r>
              <a:rPr lang="en-US" sz="2000" b="1" dirty="0">
                <a:solidFill>
                  <a:srgbClr val="C00000"/>
                </a:solidFill>
                <a:latin typeface="Times New Roman" panose="02020603050405020304" pitchFamily="18" charset="0"/>
                <a:cs typeface="Times New Roman" panose="02020603050405020304" pitchFamily="18" charset="0"/>
              </a:rPr>
              <a:t> </a:t>
            </a:r>
            <a:r>
              <a:rPr lang="en-US" sz="2000" b="1" dirty="0" smtClean="0">
                <a:solidFill>
                  <a:srgbClr val="C00000"/>
                </a:solidFill>
                <a:latin typeface="Times New Roman" panose="02020603050405020304" pitchFamily="18" charset="0"/>
                <a:cs typeface="Times New Roman" panose="02020603050405020304" pitchFamily="18" charset="0"/>
              </a:rPr>
              <a:t>                    </a:t>
            </a:r>
            <a:r>
              <a:rPr lang="en-US" sz="2000" b="1" u="sng" dirty="0" smtClean="0">
                <a:solidFill>
                  <a:srgbClr val="C00000"/>
                </a:solidFill>
                <a:latin typeface="Times New Roman" panose="02020603050405020304" pitchFamily="18" charset="0"/>
                <a:cs typeface="Times New Roman" panose="02020603050405020304" pitchFamily="18" charset="0"/>
              </a:rPr>
              <a:t>Internal </a:t>
            </a:r>
            <a:r>
              <a:rPr lang="en-US" sz="2000" b="1" u="sng" dirty="0">
                <a:solidFill>
                  <a:srgbClr val="C00000"/>
                </a:solidFill>
                <a:latin typeface="Times New Roman" panose="02020603050405020304" pitchFamily="18" charset="0"/>
                <a:cs typeface="Times New Roman" panose="02020603050405020304" pitchFamily="18" charset="0"/>
              </a:rPr>
              <a:t>versus external evaluators</a:t>
            </a:r>
            <a:endParaRPr lang="fr-FR" sz="2000" b="1" u="sng" dirty="0">
              <a:solidFill>
                <a:srgbClr val="C00000"/>
              </a:solidFill>
              <a:latin typeface="Times New Roman" panose="02020603050405020304" pitchFamily="18" charset="0"/>
              <a:cs typeface="Times New Roman" panose="02020603050405020304" pitchFamily="18" charset="0"/>
            </a:endParaRPr>
          </a:p>
          <a:p>
            <a:endParaRPr lang="fr-FR" dirty="0"/>
          </a:p>
        </p:txBody>
      </p:sp>
      <p:sp>
        <p:nvSpPr>
          <p:cNvPr id="45" name="Rectangle 4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16" name="Rectangle 15"/>
          <p:cNvSpPr/>
          <p:nvPr/>
        </p:nvSpPr>
        <p:spPr>
          <a:xfrm>
            <a:off x="415218" y="1607955"/>
            <a:ext cx="8113434" cy="584775"/>
          </a:xfrm>
          <a:prstGeom prst="rect">
            <a:avLst/>
          </a:prstGeom>
        </p:spPr>
        <p:txBody>
          <a:bodyPr wrap="square">
            <a:spAutoFit/>
          </a:bodyPr>
          <a:lstStyle/>
          <a:p>
            <a:pPr marL="285750" indent="-285750">
              <a:buFont typeface="Wingdings" panose="05000000000000000000" pitchFamily="2" charset="2"/>
              <a:buChar char="ü"/>
            </a:pPr>
            <a:r>
              <a:rPr lang="en-US" sz="1600" b="1" dirty="0">
                <a:solidFill>
                  <a:srgbClr val="000099"/>
                </a:solidFill>
                <a:latin typeface="Times New Roman" panose="02020603050405020304" pitchFamily="18" charset="0"/>
                <a:cs typeface="Times New Roman" panose="02020603050405020304" pitchFamily="18" charset="0"/>
              </a:rPr>
              <a:t>The following table provides some tips on the benefits of using internal or external </a:t>
            </a:r>
            <a:r>
              <a:rPr lang="en-US" sz="1600" b="1" dirty="0" smtClean="0">
                <a:solidFill>
                  <a:srgbClr val="000099"/>
                </a:solidFill>
                <a:latin typeface="Times New Roman" panose="02020603050405020304" pitchFamily="18" charset="0"/>
                <a:cs typeface="Times New Roman" panose="02020603050405020304" pitchFamily="18" charset="0"/>
              </a:rPr>
              <a:t>evaluator(s):</a:t>
            </a:r>
            <a:endParaRPr lang="fr-FR" sz="1600" b="1" dirty="0">
              <a:solidFill>
                <a:srgbClr val="000099"/>
              </a:solidFill>
              <a:latin typeface="Times New Roman" panose="02020603050405020304" pitchFamily="18" charset="0"/>
              <a:cs typeface="Times New Roman" panose="02020603050405020304" pitchFamily="18" charset="0"/>
            </a:endParaRPr>
          </a:p>
        </p:txBody>
      </p:sp>
      <p:graphicFrame>
        <p:nvGraphicFramePr>
          <p:cNvPr id="19" name="Table 18"/>
          <p:cNvGraphicFramePr>
            <a:graphicFrameLocks noGrp="1"/>
          </p:cNvGraphicFramePr>
          <p:nvPr>
            <p:extLst>
              <p:ext uri="{D42A27DB-BD31-4B8C-83A1-F6EECF244321}">
                <p14:modId xmlns:p14="http://schemas.microsoft.com/office/powerpoint/2010/main" val="3276410845"/>
              </p:ext>
            </p:extLst>
          </p:nvPr>
        </p:nvGraphicFramePr>
        <p:xfrm>
          <a:off x="470867" y="2142309"/>
          <a:ext cx="8057784" cy="4572000"/>
        </p:xfrm>
        <a:graphic>
          <a:graphicData uri="http://schemas.openxmlformats.org/drawingml/2006/table">
            <a:tbl>
              <a:tblPr firstRow="1" bandRow="1">
                <a:tableStyleId>{21E4AEA4-8DFA-4A89-87EB-49C32662AFE0}</a:tableStyleId>
              </a:tblPr>
              <a:tblGrid>
                <a:gridCol w="4028892">
                  <a:extLst>
                    <a:ext uri="{9D8B030D-6E8A-4147-A177-3AD203B41FA5}">
                      <a16:colId xmlns:a16="http://schemas.microsoft.com/office/drawing/2014/main" val="199296132"/>
                    </a:ext>
                  </a:extLst>
                </a:gridCol>
                <a:gridCol w="4028892">
                  <a:extLst>
                    <a:ext uri="{9D8B030D-6E8A-4147-A177-3AD203B41FA5}">
                      <a16:colId xmlns:a16="http://schemas.microsoft.com/office/drawing/2014/main" val="1948854116"/>
                    </a:ext>
                  </a:extLst>
                </a:gridCol>
              </a:tblGrid>
              <a:tr h="362025">
                <a:tc>
                  <a:txBody>
                    <a:bodyPr/>
                    <a:lstStyle/>
                    <a:p>
                      <a:pPr algn="ctr"/>
                      <a:r>
                        <a:rPr lang="en-US" sz="1800" b="1" kern="1200" dirty="0" smtClean="0">
                          <a:solidFill>
                            <a:schemeClr val="lt1"/>
                          </a:solidFill>
                          <a:effectLst/>
                          <a:latin typeface="+mn-lt"/>
                          <a:ea typeface="+mn-ea"/>
                          <a:cs typeface="+mn-cs"/>
                        </a:rPr>
                        <a:t>Internal evaluator(s)</a:t>
                      </a:r>
                      <a:endParaRPr lang="fr-FR" dirty="0"/>
                    </a:p>
                  </a:txBody>
                  <a:tcPr/>
                </a:tc>
                <a:tc>
                  <a:txBody>
                    <a:bodyPr/>
                    <a:lstStyle/>
                    <a:p>
                      <a:pPr algn="ctr"/>
                      <a:r>
                        <a:rPr lang="en-US" sz="1800" b="1" kern="1200" dirty="0" smtClean="0">
                          <a:solidFill>
                            <a:schemeClr val="lt1"/>
                          </a:solidFill>
                          <a:effectLst/>
                          <a:latin typeface="+mn-lt"/>
                          <a:ea typeface="+mn-ea"/>
                          <a:cs typeface="+mn-cs"/>
                        </a:rPr>
                        <a:t>External evaluator(s)</a:t>
                      </a:r>
                      <a:endParaRPr lang="fr-FR" sz="1800" b="1" kern="1200" dirty="0">
                        <a:solidFill>
                          <a:schemeClr val="lt1"/>
                        </a:solidFill>
                        <a:effectLst/>
                        <a:latin typeface="+mn-lt"/>
                        <a:ea typeface="+mn-ea"/>
                        <a:cs typeface="+mn-cs"/>
                      </a:endParaRPr>
                    </a:p>
                  </a:txBody>
                  <a:tcPr/>
                </a:tc>
                <a:extLst>
                  <a:ext uri="{0D108BD9-81ED-4DB2-BD59-A6C34878D82A}">
                    <a16:rowId xmlns:a16="http://schemas.microsoft.com/office/drawing/2014/main" val="1986851172"/>
                  </a:ext>
                </a:extLst>
              </a:tr>
              <a:tr h="4163286">
                <a:tc>
                  <a:txBody>
                    <a:bodyPr/>
                    <a:lstStyle/>
                    <a:p>
                      <a:pPr marL="285750" lvl="0" indent="-285750" algn="just">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Familiar with the context and object of the study.	</a:t>
                      </a:r>
                    </a:p>
                    <a:p>
                      <a:pPr marL="285750" lvl="0" indent="-285750" algn="just">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May lead to greater acceptability of the findings.	</a:t>
                      </a:r>
                    </a:p>
                    <a:p>
                      <a:pPr marL="285750" lvl="0" indent="-285750" algn="just">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Well placed to understand , its mandate and operations.</a:t>
                      </a:r>
                    </a:p>
                    <a:p>
                      <a:pPr marL="285750" lvl="0" indent="-285750" algn="just">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Less expensive.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Can learn from the evaluation experience and apply for it to one’s own work.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Can continue building on the evaluation over time with the utilization of evaluation results.</a:t>
                      </a:r>
                      <a:r>
                        <a:rPr lang="en-US" sz="1800" kern="1200" dirty="0" smtClean="0">
                          <a:solidFill>
                            <a:schemeClr val="dk1"/>
                          </a:solidFill>
                          <a:effectLst/>
                          <a:latin typeface="+mn-lt"/>
                          <a:ea typeface="+mn-ea"/>
                          <a:cs typeface="+mn-cs"/>
                        </a:rPr>
                        <a:t>	</a:t>
                      </a:r>
                    </a:p>
                  </a:txBody>
                  <a:tcPr/>
                </a:tc>
                <a:tc>
                  <a:txBody>
                    <a:bodyPr/>
                    <a:lstStyle/>
                    <a:p>
                      <a:pPr marL="285750" lvl="0" indent="-285750" algn="just" defTabSz="914400" rtl="0" eaLnBrk="1" latinLnBrk="0" hangingPunct="1">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Could ensure the inclusion of independent study and external views in the analysis.</a:t>
                      </a:r>
                    </a:p>
                    <a:p>
                      <a:pPr marL="285750" lvl="0" indent="-285750" algn="just" defTabSz="914400" rtl="0" eaLnBrk="1" latinLnBrk="0" hangingPunct="1">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Can bring new perspectives and lessons findings by colleagues learned from similar projects</a:t>
                      </a:r>
                      <a:r>
                        <a:rPr lang="fr-FR" sz="1800" b="1" kern="1200" dirty="0" smtClean="0">
                          <a:solidFill>
                            <a:schemeClr val="dk1"/>
                          </a:solidFill>
                          <a:latin typeface="Times New Roman" panose="02020603050405020304" pitchFamily="18" charset="0"/>
                          <a:ea typeface="+mn-ea"/>
                          <a:cs typeface="Times New Roman" panose="02020603050405020304" pitchFamily="18" charset="0"/>
                        </a:rPr>
                        <a:t> </a:t>
                      </a:r>
                      <a:r>
                        <a:rPr lang="en-US" sz="1800" b="1" kern="1200" dirty="0" smtClean="0">
                          <a:solidFill>
                            <a:schemeClr val="dk1"/>
                          </a:solidFill>
                          <a:latin typeface="Times New Roman" panose="02020603050405020304" pitchFamily="18" charset="0"/>
                          <a:ea typeface="+mn-ea"/>
                          <a:cs typeface="Times New Roman" panose="02020603050405020304" pitchFamily="18" charset="0"/>
                        </a:rPr>
                        <a:t>that has been evaluated.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Could be more familiar with ethical and independence principles to be applied for the conduct of an evaluation.</a:t>
                      </a:r>
                    </a:p>
                    <a:p>
                      <a:pPr marL="285750" lvl="0" indent="-285750" algn="just" defTabSz="914400" rtl="0" eaLnBrk="1" latinLnBrk="0" hangingPunct="1">
                        <a:buFont typeface="Wingdings" panose="05000000000000000000" pitchFamily="2" charset="2"/>
                        <a:buChar char="ü"/>
                      </a:pPr>
                      <a:r>
                        <a:rPr lang="en-US" sz="1800" b="1" kern="1200" dirty="0" smtClean="0">
                          <a:solidFill>
                            <a:schemeClr val="dk1"/>
                          </a:solidFill>
                          <a:latin typeface="Times New Roman" panose="02020603050405020304" pitchFamily="18" charset="0"/>
                          <a:ea typeface="+mn-ea"/>
                          <a:cs typeface="Times New Roman" panose="02020603050405020304" pitchFamily="18" charset="0"/>
                        </a:rPr>
                        <a:t>Generally  perceived  to  be  unbiased,  as not influenced by internal factors, and with relevant evaluation expertise.</a:t>
                      </a:r>
                      <a:endParaRPr lang="fr-FR" sz="1800" b="1" kern="1200" dirty="0" smtClean="0">
                        <a:solidFill>
                          <a:schemeClr val="dk1"/>
                        </a:solidFill>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639285028"/>
                  </a:ext>
                </a:extLst>
              </a:tr>
            </a:tbl>
          </a:graphicData>
        </a:graphic>
      </p:graphicFrame>
    </p:spTree>
    <p:extLst>
      <p:ext uri="{BB962C8B-B14F-4D97-AF65-F5344CB8AC3E}">
        <p14:creationId xmlns:p14="http://schemas.microsoft.com/office/powerpoint/2010/main" val="9888962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92729"/>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15217" y="1950943"/>
            <a:ext cx="8161497" cy="14773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285750" indent="-285750" algn="just" fontAlgn="base">
              <a:spcBef>
                <a:spcPct val="0"/>
              </a:spcBef>
              <a:spcAft>
                <a:spcPct val="0"/>
              </a:spcAft>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A mixed team of internal and external evaluators can be used, with the roles and responsibilities defined by their strengths highlighted above. </a:t>
            </a:r>
            <a:r>
              <a:rPr lang="en-US" b="1" dirty="0">
                <a:latin typeface="Times New Roman" panose="02020603050405020304" pitchFamily="18" charset="0"/>
                <a:cs typeface="Times New Roman" panose="02020603050405020304" pitchFamily="18" charset="0"/>
              </a:rPr>
              <a:t>An external evaluator could, for instance, benefit from the knowledge of the organization of the internal evaluator to prepare the inception report and focus on methodology given her/his evaluation </a:t>
            </a:r>
            <a:r>
              <a:rPr lang="en-US" b="1" dirty="0" smtClean="0">
                <a:latin typeface="Times New Roman" panose="02020603050405020304" pitchFamily="18" charset="0"/>
                <a:cs typeface="Times New Roman" panose="02020603050405020304" pitchFamily="18" charset="0"/>
              </a:rPr>
              <a:t>expertise.</a:t>
            </a:r>
            <a:endParaRPr lang="en-US" b="1" dirty="0">
              <a:latin typeface="Times New Roman" panose="02020603050405020304" pitchFamily="18" charset="0"/>
              <a:cs typeface="Times New Roman" panose="02020603050405020304" pitchFamily="18" charset="0"/>
            </a:endParaRPr>
          </a:p>
        </p:txBody>
      </p:sp>
      <p:graphicFrame>
        <p:nvGraphicFramePr>
          <p:cNvPr id="16" name="Table 15"/>
          <p:cNvGraphicFramePr>
            <a:graphicFrameLocks noGrp="1"/>
          </p:cNvGraphicFramePr>
          <p:nvPr>
            <p:extLst>
              <p:ext uri="{D42A27DB-BD31-4B8C-83A1-F6EECF244321}">
                <p14:modId xmlns:p14="http://schemas.microsoft.com/office/powerpoint/2010/main" val="416329676"/>
              </p:ext>
            </p:extLst>
          </p:nvPr>
        </p:nvGraphicFramePr>
        <p:xfrm>
          <a:off x="291254" y="3570515"/>
          <a:ext cx="8285460" cy="3123297"/>
        </p:xfrm>
        <a:graphic>
          <a:graphicData uri="http://schemas.openxmlformats.org/drawingml/2006/table">
            <a:tbl>
              <a:tblPr firstRow="1" firstCol="1" bandRow="1">
                <a:tableStyleId>{5C22544A-7EE6-4342-B048-85BDC9FD1C3A}</a:tableStyleId>
              </a:tblPr>
              <a:tblGrid>
                <a:gridCol w="8285460">
                  <a:extLst>
                    <a:ext uri="{9D8B030D-6E8A-4147-A177-3AD203B41FA5}">
                      <a16:colId xmlns:a16="http://schemas.microsoft.com/office/drawing/2014/main" val="3502465707"/>
                    </a:ext>
                  </a:extLst>
                </a:gridCol>
              </a:tblGrid>
              <a:tr h="450709">
                <a:tc>
                  <a:txBody>
                    <a:bodyPr/>
                    <a:lstStyle/>
                    <a:p>
                      <a:pPr marL="124460" marR="112395" algn="ctr">
                        <a:spcBef>
                          <a:spcPts val="175"/>
                        </a:spcBef>
                        <a:spcAft>
                          <a:spcPts val="0"/>
                        </a:spcAft>
                      </a:pPr>
                      <a:r>
                        <a:rPr lang="en-US" sz="2000" b="1" kern="1200" dirty="0">
                          <a:solidFill>
                            <a:srgbClr val="FFFF00"/>
                          </a:solidFill>
                          <a:effectLst/>
                          <a:latin typeface="Times New Roman" panose="02020603050405020304" pitchFamily="18" charset="0"/>
                          <a:ea typeface="+mn-ea"/>
                          <a:cs typeface="Times New Roman" panose="02020603050405020304" pitchFamily="18" charset="0"/>
                        </a:rPr>
                        <a:t>Considerations for selecting an internal versus external evaluator</a:t>
                      </a:r>
                      <a:endParaRPr lang="fr-FR" sz="2000" b="1" kern="1200" dirty="0">
                        <a:solidFill>
                          <a:srgbClr val="FFFF00"/>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293844958"/>
                  </a:ext>
                </a:extLst>
              </a:tr>
              <a:tr h="2282211">
                <a:tc>
                  <a:txBody>
                    <a:bodyPr/>
                    <a:lstStyle/>
                    <a:p>
                      <a:pPr marL="203200" marR="217170" algn="ctr">
                        <a:lnSpc>
                          <a:spcPct val="102000"/>
                        </a:lnSpc>
                        <a:spcBef>
                          <a:spcPts val="505"/>
                        </a:spcBef>
                        <a:spcAft>
                          <a:spcPts val="0"/>
                        </a:spcAf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Based on the benefits listed above, the following considerations are useful for selecting an internal evaluator versus an external evaluator</a:t>
                      </a:r>
                      <a:r>
                        <a:rPr lang="en-US" sz="2000" b="1" kern="1200" dirty="0" smtClean="0">
                          <a:solidFill>
                            <a:srgbClr val="000099"/>
                          </a:solidFill>
                          <a:effectLst/>
                          <a:latin typeface="Times New Roman" panose="02020603050405020304" pitchFamily="18" charset="0"/>
                          <a:ea typeface="+mn-ea"/>
                          <a:cs typeface="Times New Roman" panose="02020603050405020304" pitchFamily="18" charset="0"/>
                        </a:rPr>
                        <a:t>:</a:t>
                      </a:r>
                      <a:endParaRPr lang="fr-FR" sz="2000" b="1" kern="1200" dirty="0" smtClean="0">
                        <a:solidFill>
                          <a:srgbClr val="000099"/>
                        </a:solidFill>
                        <a:effectLst/>
                        <a:latin typeface="Times New Roman" panose="02020603050405020304" pitchFamily="18" charset="0"/>
                        <a:ea typeface="+mn-ea"/>
                        <a:cs typeface="Times New Roman" panose="02020603050405020304" pitchFamily="18" charset="0"/>
                      </a:endParaRPr>
                    </a:p>
                    <a:p>
                      <a:pPr marL="203200" marR="217170" algn="ctr">
                        <a:lnSpc>
                          <a:spcPct val="102000"/>
                        </a:lnSpc>
                        <a:spcBef>
                          <a:spcPts val="505"/>
                        </a:spcBef>
                        <a:spcAft>
                          <a:spcPts val="0"/>
                        </a:spcAf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 </a:t>
                      </a:r>
                      <a:endParaRPr lang="fr-FR" sz="2000" b="1" kern="1200" dirty="0">
                        <a:solidFill>
                          <a:srgbClr val="000099"/>
                        </a:solidFill>
                        <a:effectLst/>
                        <a:latin typeface="Times New Roman" panose="02020603050405020304" pitchFamily="18" charset="0"/>
                        <a:ea typeface="+mn-ea"/>
                        <a:cs typeface="Times New Roman" panose="02020603050405020304" pitchFamily="18" charset="0"/>
                      </a:endParaRPr>
                    </a:p>
                    <a:p>
                      <a:pPr marL="342900" lvl="0" indent="-342900" algn="ctr">
                        <a:spcAft>
                          <a:spcPts val="0"/>
                        </a:spcAft>
                        <a:buSzPts val="1000"/>
                        <a:buFont typeface="Trebuchet MS" panose="020B0603020202020204" pitchFamily="34" charset="0"/>
                        <a:buChar char="•"/>
                        <a:tabLst>
                          <a:tab pos="456565" algn="l"/>
                          <a:tab pos="457835" algn="l"/>
                        </a:tabLs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Budget availability;</a:t>
                      </a:r>
                      <a:endParaRPr lang="fr-FR" sz="2000" b="1" kern="1200" dirty="0">
                        <a:solidFill>
                          <a:srgbClr val="000099"/>
                        </a:solidFill>
                        <a:effectLst/>
                        <a:latin typeface="Times New Roman" panose="02020603050405020304" pitchFamily="18" charset="0"/>
                        <a:ea typeface="+mn-ea"/>
                        <a:cs typeface="Times New Roman" panose="02020603050405020304" pitchFamily="18" charset="0"/>
                      </a:endParaRPr>
                    </a:p>
                    <a:p>
                      <a:pPr marL="342900" lvl="0" indent="-342900" algn="ctr">
                        <a:spcBef>
                          <a:spcPts val="325"/>
                        </a:spcBef>
                        <a:spcAft>
                          <a:spcPts val="0"/>
                        </a:spcAft>
                        <a:buSzPts val="1000"/>
                        <a:buFont typeface="Trebuchet MS" panose="020B0603020202020204" pitchFamily="34" charset="0"/>
                        <a:buChar char="•"/>
                        <a:tabLst>
                          <a:tab pos="456565" algn="l"/>
                          <a:tab pos="457835" algn="l"/>
                        </a:tabLs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Understanding of the thematic area and context;</a:t>
                      </a:r>
                      <a:endParaRPr lang="fr-FR" sz="2000" b="1" kern="1200" dirty="0">
                        <a:solidFill>
                          <a:srgbClr val="000099"/>
                        </a:solidFill>
                        <a:effectLst/>
                        <a:latin typeface="Times New Roman" panose="02020603050405020304" pitchFamily="18" charset="0"/>
                        <a:ea typeface="+mn-ea"/>
                        <a:cs typeface="Times New Roman" panose="02020603050405020304" pitchFamily="18" charset="0"/>
                      </a:endParaRPr>
                    </a:p>
                    <a:p>
                      <a:pPr marL="342900" lvl="0" indent="-342900" algn="ctr">
                        <a:spcBef>
                          <a:spcPts val="320"/>
                        </a:spcBef>
                        <a:spcAft>
                          <a:spcPts val="0"/>
                        </a:spcAft>
                        <a:buSzPts val="1000"/>
                        <a:buFont typeface="Trebuchet MS" panose="020B0603020202020204" pitchFamily="34" charset="0"/>
                        <a:buChar char="•"/>
                        <a:tabLst>
                          <a:tab pos="456565" algn="l"/>
                          <a:tab pos="457835" algn="l"/>
                        </a:tabLs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Technical competencies required;</a:t>
                      </a:r>
                      <a:endParaRPr lang="fr-FR" sz="2000" b="1" kern="1200" dirty="0">
                        <a:solidFill>
                          <a:srgbClr val="000099"/>
                        </a:solidFill>
                        <a:effectLst/>
                        <a:latin typeface="Times New Roman" panose="02020603050405020304" pitchFamily="18" charset="0"/>
                        <a:ea typeface="+mn-ea"/>
                        <a:cs typeface="Times New Roman" panose="02020603050405020304" pitchFamily="18" charset="0"/>
                      </a:endParaRPr>
                    </a:p>
                    <a:p>
                      <a:pPr marL="342900" lvl="0" indent="-342900" algn="ctr">
                        <a:spcBef>
                          <a:spcPts val="325"/>
                        </a:spcBef>
                        <a:spcAft>
                          <a:spcPts val="0"/>
                        </a:spcAft>
                        <a:buSzPts val="1000"/>
                        <a:buFont typeface="Trebuchet MS" panose="020B0603020202020204" pitchFamily="34" charset="0"/>
                        <a:buChar char="•"/>
                        <a:tabLst>
                          <a:tab pos="456565" algn="l"/>
                          <a:tab pos="457835" algn="l"/>
                        </a:tabLs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Existing workload </a:t>
                      </a:r>
                      <a:r>
                        <a:rPr lang="en-US" sz="2000" b="1" kern="1200" dirty="0" smtClean="0">
                          <a:solidFill>
                            <a:srgbClr val="000099"/>
                          </a:solidFill>
                          <a:effectLst/>
                          <a:latin typeface="Times New Roman" panose="02020603050405020304" pitchFamily="18" charset="0"/>
                          <a:ea typeface="+mn-ea"/>
                          <a:cs typeface="Times New Roman" panose="02020603050405020304" pitchFamily="18" charset="0"/>
                        </a:rPr>
                        <a:t>staff </a:t>
                      </a: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to be approached as internal evaluator;</a:t>
                      </a:r>
                      <a:endParaRPr lang="fr-FR" sz="2000" b="1" kern="1200" dirty="0">
                        <a:solidFill>
                          <a:srgbClr val="000099"/>
                        </a:solidFill>
                        <a:effectLst/>
                        <a:latin typeface="Times New Roman" panose="02020603050405020304" pitchFamily="18" charset="0"/>
                        <a:ea typeface="+mn-ea"/>
                        <a:cs typeface="Times New Roman" panose="02020603050405020304" pitchFamily="18" charset="0"/>
                      </a:endParaRPr>
                    </a:p>
                    <a:p>
                      <a:pPr marL="342900" lvl="0" indent="-342900" algn="ctr">
                        <a:spcBef>
                          <a:spcPts val="320"/>
                        </a:spcBef>
                        <a:spcAft>
                          <a:spcPts val="0"/>
                        </a:spcAft>
                        <a:buSzPts val="1000"/>
                        <a:buFont typeface="Trebuchet MS" panose="020B0603020202020204" pitchFamily="34" charset="0"/>
                        <a:buChar char="•"/>
                        <a:tabLst>
                          <a:tab pos="456565" algn="l"/>
                          <a:tab pos="457835" algn="l"/>
                        </a:tabLst>
                      </a:pPr>
                      <a:r>
                        <a:rPr lang="en-US" sz="2000" b="1" kern="1200" dirty="0">
                          <a:solidFill>
                            <a:srgbClr val="000099"/>
                          </a:solidFill>
                          <a:effectLst/>
                          <a:latin typeface="Times New Roman" panose="02020603050405020304" pitchFamily="18" charset="0"/>
                          <a:ea typeface="+mn-ea"/>
                          <a:cs typeface="Times New Roman" panose="02020603050405020304" pitchFamily="18" charset="0"/>
                        </a:rPr>
                        <a:t>Expertise in data collection and analysis methodology.</a:t>
                      </a:r>
                      <a:endParaRPr lang="fr-FR" sz="2000" b="1" kern="1200" dirty="0">
                        <a:solidFill>
                          <a:srgbClr val="000099"/>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3638720988"/>
                  </a:ext>
                </a:extLst>
              </a:tr>
            </a:tbl>
          </a:graphicData>
        </a:graphic>
      </p:graphicFrame>
    </p:spTree>
    <p:extLst>
      <p:ext uri="{BB962C8B-B14F-4D97-AF65-F5344CB8AC3E}">
        <p14:creationId xmlns:p14="http://schemas.microsoft.com/office/powerpoint/2010/main" val="30505418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174386" y="1945811"/>
            <a:ext cx="8423630" cy="388003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899795" algn="just">
              <a:spcAft>
                <a:spcPts val="0"/>
              </a:spcAft>
            </a:pPr>
            <a:r>
              <a:rPr lang="en-US" sz="2000" b="1" u="sng" dirty="0">
                <a:solidFill>
                  <a:srgbClr val="C00000"/>
                </a:solidFill>
                <a:latin typeface="Times New Roman" panose="02020603050405020304" pitchFamily="18" charset="0"/>
                <a:cs typeface="Times New Roman" panose="02020603050405020304" pitchFamily="18" charset="0"/>
              </a:rPr>
              <a:t>Selecting evaluator(s)</a:t>
            </a:r>
            <a:endParaRPr lang="fr-FR" sz="2000" b="1" u="sng" dirty="0">
              <a:solidFill>
                <a:srgbClr val="C00000"/>
              </a:solidFill>
              <a:latin typeface="Times New Roman" panose="02020603050405020304" pitchFamily="18" charset="0"/>
              <a:cs typeface="Times New Roman" panose="02020603050405020304" pitchFamily="18" charset="0"/>
            </a:endParaRPr>
          </a:p>
          <a:p>
            <a:pPr marL="899795" marR="97790" algn="just">
              <a:lnSpc>
                <a:spcPct val="102000"/>
              </a:lnSpc>
              <a:spcBef>
                <a:spcPts val="745"/>
              </a:spcBef>
              <a:spcAft>
                <a:spcPts val="0"/>
              </a:spcAft>
            </a:pPr>
            <a:r>
              <a:rPr lang="en-US" b="1" dirty="0">
                <a:solidFill>
                  <a:schemeClr val="dk1"/>
                </a:solidFill>
                <a:latin typeface="Times New Roman" panose="02020603050405020304" pitchFamily="18" charset="0"/>
                <a:cs typeface="Times New Roman" panose="02020603050405020304" pitchFamily="18" charset="0"/>
              </a:rPr>
              <a:t>In parallel to the decision to select an internal or external evaluator, the use of multiple evaluators instead of a single evaluator can also be considered. For instance, a team may be required if specific expertise is required to </a:t>
            </a:r>
            <a:r>
              <a:rPr lang="en-US" b="1" dirty="0" err="1">
                <a:solidFill>
                  <a:schemeClr val="dk1"/>
                </a:solidFill>
                <a:latin typeface="Times New Roman" panose="02020603050405020304" pitchFamily="18" charset="0"/>
                <a:cs typeface="Times New Roman" panose="02020603050405020304" pitchFamily="18" charset="0"/>
              </a:rPr>
              <a:t>analyse</a:t>
            </a:r>
            <a:r>
              <a:rPr lang="en-US" b="1" dirty="0">
                <a:solidFill>
                  <a:schemeClr val="dk1"/>
                </a:solidFill>
                <a:latin typeface="Times New Roman" panose="02020603050405020304" pitchFamily="18" charset="0"/>
                <a:cs typeface="Times New Roman" panose="02020603050405020304" pitchFamily="18" charset="0"/>
              </a:rPr>
              <a:t> the performance of an intervention (such as an engineer to review a construction- related </a:t>
            </a:r>
            <a:r>
              <a:rPr lang="en-US" b="1" dirty="0" smtClean="0">
                <a:solidFill>
                  <a:schemeClr val="dk1"/>
                </a:solidFill>
                <a:latin typeface="Times New Roman" panose="02020603050405020304" pitchFamily="18" charset="0"/>
                <a:cs typeface="Times New Roman" panose="02020603050405020304" pitchFamily="18" charset="0"/>
              </a:rPr>
              <a:t>program </a:t>
            </a:r>
            <a:r>
              <a:rPr lang="en-US" b="1" dirty="0">
                <a:solidFill>
                  <a:schemeClr val="dk1"/>
                </a:solidFill>
                <a:latin typeface="Times New Roman" panose="02020603050405020304" pitchFamily="18" charset="0"/>
                <a:cs typeface="Times New Roman" panose="02020603050405020304" pitchFamily="18" charset="0"/>
              </a:rPr>
              <a:t>component or a health expert to review the response to a specific disease within a </a:t>
            </a:r>
            <a:r>
              <a:rPr lang="en-US" b="1" dirty="0" err="1">
                <a:solidFill>
                  <a:schemeClr val="dk1"/>
                </a:solidFill>
                <a:latin typeface="Times New Roman" panose="02020603050405020304" pitchFamily="18" charset="0"/>
                <a:cs typeface="Times New Roman" panose="02020603050405020304" pitchFamily="18" charset="0"/>
              </a:rPr>
              <a:t>programme</a:t>
            </a:r>
            <a:r>
              <a:rPr lang="en-US" b="1" dirty="0">
                <a:solidFill>
                  <a:schemeClr val="dk1"/>
                </a:solidFill>
                <a:latin typeface="Times New Roman" panose="02020603050405020304" pitchFamily="18" charset="0"/>
                <a:cs typeface="Times New Roman" panose="02020603050405020304" pitchFamily="18" charset="0"/>
              </a:rPr>
              <a:t>) or if additional national evaluators can bring an added value to the exercise (such as in case of complex interventions that require good knowledge of national context, stakeholders or politics). The evaluation commissioner, the evaluation manager or management committee can determine which option is best suited to the task, include it in the </a:t>
            </a:r>
            <a:r>
              <a:rPr lang="en-US" b="1" dirty="0" err="1">
                <a:solidFill>
                  <a:schemeClr val="dk1"/>
                </a:solidFill>
                <a:latin typeface="Times New Roman" panose="02020603050405020304" pitchFamily="18" charset="0"/>
                <a:cs typeface="Times New Roman" panose="02020603050405020304" pitchFamily="18" charset="0"/>
              </a:rPr>
              <a:t>ToR</a:t>
            </a:r>
            <a:r>
              <a:rPr lang="en-US" b="1" dirty="0">
                <a:solidFill>
                  <a:schemeClr val="dk1"/>
                </a:solidFill>
                <a:latin typeface="Times New Roman" panose="02020603050405020304" pitchFamily="18" charset="0"/>
                <a:cs typeface="Times New Roman" panose="02020603050405020304" pitchFamily="18" charset="0"/>
              </a:rPr>
              <a:t> and adjust the selection process accordingly.</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23518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38218" y="-86283"/>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093220"/>
            <a:ext cx="8340542" cy="9971961"/>
          </a:xfrm>
          <a:prstGeom prst="rect">
            <a:avLst/>
          </a:prstGeom>
        </p:spPr>
        <p:txBody>
          <a:bodyPr wrap="square">
            <a:spAutoFit/>
          </a:bodyPr>
          <a:lstStyle/>
          <a:p>
            <a:pPr lvl="0"/>
            <a:endParaRPr lang="en-US" b="1" dirty="0" smtClean="0"/>
          </a:p>
          <a:p>
            <a:pPr lvl="1" algn="just">
              <a:lnSpc>
                <a:spcPct val="150000"/>
              </a:lnSpc>
            </a:pPr>
            <a:endParaRPr lang="en-US" sz="2000" b="1" dirty="0" smtClean="0">
              <a:solidFill>
                <a:schemeClr val="dk1"/>
              </a:solidFill>
              <a:latin typeface="Times New Roman" panose="02020603050405020304" pitchFamily="18" charset="0"/>
              <a:cs typeface="Times New Roman" panose="02020603050405020304" pitchFamily="18" charset="0"/>
            </a:endParaRPr>
          </a:p>
          <a:p>
            <a:r>
              <a:rPr lang="en-US" b="1" dirty="0">
                <a:solidFill>
                  <a:srgbClr val="000099"/>
                </a:solidFill>
                <a:latin typeface="Times New Roman" panose="02020603050405020304" pitchFamily="18" charset="0"/>
                <a:cs typeface="Times New Roman" panose="02020603050405020304" pitchFamily="18" charset="0"/>
              </a:rPr>
              <a:t>The main points for consideration in the choice between a single evaluator or a team can be summarized as follows:</a:t>
            </a:r>
            <a:endParaRPr lang="fr-FR" b="1" dirty="0">
              <a:solidFill>
                <a:srgbClr val="000099"/>
              </a:solidFill>
              <a:latin typeface="Times New Roman" panose="02020603050405020304" pitchFamily="18" charset="0"/>
              <a:cs typeface="Times New Roman" panose="02020603050405020304" pitchFamily="18" charset="0"/>
            </a:endParaRPr>
          </a:p>
          <a:p>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1657350" lvl="3" indent="-285750">
              <a:buFont typeface="Wingdings" panose="05000000000000000000" pitchFamily="2" charset="2"/>
              <a:buChar char="Ø"/>
            </a:pPr>
            <a:r>
              <a:rPr lang="en-US" b="1" u="sng" dirty="0">
                <a:solidFill>
                  <a:srgbClr val="C00000"/>
                </a:solidFill>
                <a:latin typeface="Times New Roman" panose="02020603050405020304" pitchFamily="18" charset="0"/>
                <a:cs typeface="Times New Roman" panose="02020603050405020304" pitchFamily="18" charset="0"/>
              </a:rPr>
              <a:t>Complexity of the evaluation: </a:t>
            </a:r>
            <a:r>
              <a:rPr lang="en-US" b="1" dirty="0">
                <a:solidFill>
                  <a:schemeClr val="dk1"/>
                </a:solidFill>
                <a:latin typeface="Times New Roman" panose="02020603050405020304" pitchFamily="18" charset="0"/>
                <a:cs typeface="Times New Roman" panose="02020603050405020304" pitchFamily="18" charset="0"/>
              </a:rPr>
              <a:t>Should the evaluation require significant data collection, in- depth and multiple field visits, have a multi-country scope, a combination of specific evaluation methods, involve multiple languages or require a national evaluator perspective, an evaluation team may be best suited to conduct the evaluation.</a:t>
            </a:r>
            <a:endParaRPr lang="fr-FR" b="1" dirty="0">
              <a:solidFill>
                <a:schemeClr val="dk1"/>
              </a:solidFill>
              <a:latin typeface="Times New Roman" panose="02020603050405020304" pitchFamily="18" charset="0"/>
              <a:cs typeface="Times New Roman" panose="02020603050405020304" pitchFamily="18" charset="0"/>
            </a:endParaRPr>
          </a:p>
          <a:p>
            <a:pPr marL="1657350" lvl="3" indent="-285750">
              <a:buFont typeface="Wingdings" panose="05000000000000000000" pitchFamily="2" charset="2"/>
              <a:buChar char="Ø"/>
            </a:pPr>
            <a:r>
              <a:rPr lang="en-US" b="1" u="sng" dirty="0">
                <a:solidFill>
                  <a:srgbClr val="C00000"/>
                </a:solidFill>
                <a:latin typeface="Times New Roman" panose="02020603050405020304" pitchFamily="18" charset="0"/>
                <a:cs typeface="Times New Roman" panose="02020603050405020304" pitchFamily="18" charset="0"/>
              </a:rPr>
              <a:t>Duration of the evaluation: </a:t>
            </a:r>
            <a:r>
              <a:rPr lang="en-US" b="1" dirty="0">
                <a:solidFill>
                  <a:schemeClr val="dk1"/>
                </a:solidFill>
                <a:latin typeface="Times New Roman" panose="02020603050405020304" pitchFamily="18" charset="0"/>
                <a:cs typeface="Times New Roman" panose="02020603050405020304" pitchFamily="18" charset="0"/>
              </a:rPr>
              <a:t>If the evaluation time frame is short, it may be better to consider a team, where the members can work together and complete the evaluation within a shorter time frame.</a:t>
            </a:r>
            <a:endParaRPr lang="fr-FR" b="1" dirty="0">
              <a:solidFill>
                <a:schemeClr val="dk1"/>
              </a:solidFill>
              <a:latin typeface="Times New Roman" panose="02020603050405020304" pitchFamily="18" charset="0"/>
              <a:cs typeface="Times New Roman" panose="02020603050405020304" pitchFamily="18" charset="0"/>
            </a:endParaRPr>
          </a:p>
          <a:p>
            <a:pPr marL="1657350" lvl="3" indent="-285750">
              <a:buFont typeface="Wingdings" panose="05000000000000000000" pitchFamily="2" charset="2"/>
              <a:buChar char="Ø"/>
            </a:pPr>
            <a:r>
              <a:rPr lang="en-US" b="1" u="sng" dirty="0">
                <a:solidFill>
                  <a:srgbClr val="C00000"/>
                </a:solidFill>
                <a:latin typeface="Times New Roman" panose="02020603050405020304" pitchFamily="18" charset="0"/>
                <a:cs typeface="Times New Roman" panose="02020603050405020304" pitchFamily="18" charset="0"/>
              </a:rPr>
              <a:t>Multiple areas of expertise: </a:t>
            </a:r>
            <a:r>
              <a:rPr lang="en-US" b="1" dirty="0">
                <a:solidFill>
                  <a:schemeClr val="dk1"/>
                </a:solidFill>
                <a:latin typeface="Times New Roman" panose="02020603050405020304" pitchFamily="18" charset="0"/>
                <a:cs typeface="Times New Roman" panose="02020603050405020304" pitchFamily="18" charset="0"/>
              </a:rPr>
              <a:t>If an evaluation requires different areas of very specific expertise that may not be found within one evaluator, it may be necessary to consider selecting an evaluation team that can meet the requirements through its various members.</a:t>
            </a:r>
            <a:endParaRPr lang="fr-FR" b="1" dirty="0">
              <a:solidFill>
                <a:schemeClr val="dk1"/>
              </a:solidFill>
              <a:latin typeface="Times New Roman" panose="02020603050405020304" pitchFamily="18" charset="0"/>
              <a:cs typeface="Times New Roman" panose="02020603050405020304" pitchFamily="18" charset="0"/>
            </a:endParaRPr>
          </a:p>
          <a:p>
            <a:pPr lvl="0" algn="ctr">
              <a:lnSpc>
                <a:spcPct val="150000"/>
              </a:lnSpc>
            </a:pPr>
            <a:endParaRPr lang="en-US" b="1" dirty="0">
              <a:solidFill>
                <a:srgbClr val="0070C0"/>
              </a:solidFill>
              <a:latin typeface="Times New Roman" panose="02020603050405020304" pitchFamily="18" charset="0"/>
              <a:cs typeface="Times New Roman" panose="02020603050405020304" pitchFamily="18" charset="0"/>
            </a:endParaRPr>
          </a:p>
          <a:p>
            <a:pPr lvl="0">
              <a:lnSpc>
                <a:spcPct val="150000"/>
              </a:lnSpc>
            </a:pPr>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9834854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174386" y="1945811"/>
            <a:ext cx="8423630" cy="32624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899795" algn="just"/>
            <a:r>
              <a:rPr lang="en-US" sz="2000" b="1" u="sng" dirty="0" smtClean="0">
                <a:solidFill>
                  <a:srgbClr val="C00000"/>
                </a:solidFill>
                <a:latin typeface="Times New Roman" panose="02020603050405020304" pitchFamily="18" charset="0"/>
                <a:cs typeface="Times New Roman" panose="02020603050405020304" pitchFamily="18" charset="0"/>
              </a:rPr>
              <a:t>Selection process </a:t>
            </a:r>
          </a:p>
          <a:p>
            <a:pPr marL="899795" algn="just"/>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just"/>
            <a:r>
              <a:rPr lang="en-US" b="1" dirty="0">
                <a:latin typeface="Times New Roman" panose="02020603050405020304" pitchFamily="18" charset="0"/>
                <a:cs typeface="Times New Roman" panose="02020603050405020304" pitchFamily="18" charset="0"/>
              </a:rPr>
              <a:t>The following section discusses the selection process for hiring an external evaluator or evaluators; this can be done mainly by applying the following</a:t>
            </a:r>
            <a:r>
              <a:rPr lang="en-US" b="1" dirty="0">
                <a:latin typeface="Times New Roman" panose="02020603050405020304" pitchFamily="18" charset="0"/>
                <a:cs typeface="Times New Roman" panose="02020603050405020304" pitchFamily="18" charset="0"/>
              </a:rPr>
              <a:t>:</a:t>
            </a:r>
          </a:p>
          <a:p>
            <a:pPr marL="1185545" indent="-285750" algn="just">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 Recruitment </a:t>
            </a:r>
            <a:r>
              <a:rPr lang="en-US" b="1" dirty="0">
                <a:latin typeface="Times New Roman" panose="02020603050405020304" pitchFamily="18" charset="0"/>
                <a:cs typeface="Times New Roman" panose="02020603050405020304" pitchFamily="18" charset="0"/>
              </a:rPr>
              <a:t>of an individual consultant; </a:t>
            </a:r>
          </a:p>
          <a:p>
            <a:pPr marL="1185545" indent="-285750" algn="just">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E</a:t>
            </a:r>
            <a:r>
              <a:rPr lang="en-US" b="1" dirty="0">
                <a:latin typeface="Times New Roman" panose="02020603050405020304" pitchFamily="18" charset="0"/>
                <a:cs typeface="Times New Roman" panose="02020603050405020304" pitchFamily="18" charset="0"/>
              </a:rPr>
              <a:t>ngagement </a:t>
            </a:r>
            <a:r>
              <a:rPr lang="en-US" b="1" dirty="0">
                <a:latin typeface="Times New Roman" panose="02020603050405020304" pitchFamily="18" charset="0"/>
                <a:cs typeface="Times New Roman" panose="02020603050405020304" pitchFamily="18" charset="0"/>
              </a:rPr>
              <a:t>of a consulting firm or service provider. </a:t>
            </a:r>
            <a:r>
              <a:rPr lang="en-US" b="1" dirty="0">
                <a:latin typeface="Times New Roman" panose="02020603050405020304" pitchFamily="18" charset="0"/>
                <a:cs typeface="Times New Roman" panose="02020603050405020304" pitchFamily="18" charset="0"/>
              </a:rPr>
              <a:t>This process applies to external evaluator(s) only, as internal evaluators </a:t>
            </a:r>
            <a:r>
              <a:rPr lang="en-US" b="1" dirty="0" smtClean="0">
                <a:latin typeface="Times New Roman" panose="02020603050405020304" pitchFamily="18" charset="0"/>
                <a:cs typeface="Times New Roman" panose="02020603050405020304" pitchFamily="18" charset="0"/>
              </a:rPr>
              <a:t>have </a:t>
            </a:r>
            <a:r>
              <a:rPr lang="en-US" b="1" dirty="0">
                <a:latin typeface="Times New Roman" panose="02020603050405020304" pitchFamily="18" charset="0"/>
                <a:cs typeface="Times New Roman" panose="02020603050405020304" pitchFamily="18" charset="0"/>
              </a:rPr>
              <a:t>been pre-identified at the global and regional levels and may be engaged through direct negotiation with the identified evaluator(s) </a:t>
            </a:r>
            <a:r>
              <a:rPr lang="en-US" b="1" dirty="0" smtClean="0">
                <a:latin typeface="Times New Roman" panose="02020603050405020304" pitchFamily="18" charset="0"/>
                <a:cs typeface="Times New Roman" panose="02020603050405020304" pitchFamily="18" charset="0"/>
              </a:rPr>
              <a:t>supervisor</a:t>
            </a: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899795" algn="just"/>
            <a:endParaRPr lang="en-US" sz="2000" b="1" u="sng" dirty="0">
              <a:solidFill>
                <a:srgbClr val="C00000"/>
              </a:solidFill>
              <a:latin typeface="Times New Roman" panose="02020603050405020304" pitchFamily="18" charset="0"/>
              <a:cs typeface="Times New Roman" panose="02020603050405020304" pitchFamily="18" charset="0"/>
            </a:endParaRPr>
          </a:p>
          <a:p>
            <a:pPr marL="899795" algn="just"/>
            <a:endParaRPr lang="fr-FR" sz="2000"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24481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1666" y="1567785"/>
            <a:ext cx="8330353" cy="5693866"/>
          </a:xfrm>
          <a:prstGeom prst="rect">
            <a:avLst/>
          </a:prstGeom>
        </p:spPr>
        <p:txBody>
          <a:bodyPr wrap="square">
            <a:spAutoFit/>
          </a:bodyPr>
          <a:lstStyle/>
          <a:p>
            <a:pPr marL="899795" algn="ctr"/>
            <a:r>
              <a:rPr lang="en-US" sz="2000" b="1" u="sng" dirty="0">
                <a:solidFill>
                  <a:srgbClr val="C00000"/>
                </a:solidFill>
                <a:latin typeface="Times New Roman" panose="02020603050405020304" pitchFamily="18" charset="0"/>
                <a:cs typeface="Times New Roman" panose="02020603050405020304" pitchFamily="18" charset="0"/>
              </a:rPr>
              <a:t>Selecting individual </a:t>
            </a:r>
            <a:r>
              <a:rPr lang="en-US" sz="2000" b="1" u="sng" dirty="0" smtClean="0">
                <a:solidFill>
                  <a:srgbClr val="C00000"/>
                </a:solidFill>
                <a:latin typeface="Times New Roman" panose="02020603050405020304" pitchFamily="18" charset="0"/>
                <a:cs typeface="Times New Roman" panose="02020603050405020304" pitchFamily="18" charset="0"/>
              </a:rPr>
              <a:t>consultants</a:t>
            </a:r>
          </a:p>
          <a:p>
            <a:pPr marL="899795" algn="ctr"/>
            <a:endParaRPr lang="fr-FR" sz="2000" b="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dk1"/>
                </a:solidFill>
                <a:latin typeface="Times New Roman" panose="02020603050405020304" pitchFamily="18" charset="0"/>
                <a:cs typeface="Times New Roman" panose="02020603050405020304" pitchFamily="18" charset="0"/>
              </a:rPr>
              <a:t>For the recruitment of a single evaluator, a call for evaluator(s) is issued, including the evaluation </a:t>
            </a:r>
            <a:endParaRPr lang="en-US" b="1" dirty="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dk1"/>
                </a:solidFill>
                <a:latin typeface="Times New Roman" panose="02020603050405020304" pitchFamily="18" charset="0"/>
                <a:cs typeface="Times New Roman" panose="02020603050405020304" pitchFamily="18" charset="0"/>
              </a:rPr>
              <a:t>Instructions for the submission of the application: This should include what additional documents are expected to be submitted as part of the application, such as previous evaluation reports. It should also include the deadline for the submission of the application and the contact details for the person to whom the application should be sent</a:t>
            </a:r>
            <a:r>
              <a:rPr lang="en-US" b="1" dirty="0">
                <a:solidFill>
                  <a:schemeClr val="dk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r>
              <a:rPr lang="en-US" b="1" dirty="0">
                <a:solidFill>
                  <a:schemeClr val="dk1"/>
                </a:solidFill>
                <a:latin typeface="Times New Roman" panose="02020603050405020304" pitchFamily="18" charset="0"/>
                <a:cs typeface="Times New Roman" panose="02020603050405020304" pitchFamily="18" charset="0"/>
              </a:rPr>
              <a:t>Once the applications are received, the evaluation manager/committee assesses them and shortlists applicants. </a:t>
            </a:r>
          </a:p>
          <a:p>
            <a:pPr marL="285750" indent="-285750" algn="just">
              <a:buFont typeface="Wingdings" panose="05000000000000000000" pitchFamily="2" charset="2"/>
              <a:buChar char="§"/>
            </a:pPr>
            <a:r>
              <a:rPr lang="en-US" b="1" dirty="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a scorecard for the assessment of applications </a:t>
            </a:r>
            <a:r>
              <a:rPr lang="en-US" b="1" dirty="0">
                <a:solidFill>
                  <a:schemeClr val="dk1"/>
                </a:solidFill>
                <a:latin typeface="Times New Roman" panose="02020603050405020304" pitchFamily="18" charset="0"/>
                <a:cs typeface="Times New Roman" panose="02020603050405020304" pitchFamily="18" charset="0"/>
              </a:rPr>
              <a:t>for evaluations must be </a:t>
            </a:r>
            <a:r>
              <a:rPr lang="en-US" b="1" dirty="0" err="1">
                <a:solidFill>
                  <a:schemeClr val="dk1"/>
                </a:solidFill>
                <a:latin typeface="Times New Roman" panose="02020603050405020304" pitchFamily="18" charset="0"/>
                <a:cs typeface="Times New Roman" panose="02020603050405020304" pitchFamily="18" charset="0"/>
              </a:rPr>
              <a:t>developped</a:t>
            </a:r>
            <a:r>
              <a:rPr lang="en-US" b="1" dirty="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which is a helpful tool in the selection process</a:t>
            </a:r>
            <a:r>
              <a:rPr lang="en-US" b="1" dirty="0">
                <a:solidFill>
                  <a:schemeClr val="dk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r>
              <a:rPr lang="en-US" b="1" dirty="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Once the selection is completed, the evaluation manager and/or </a:t>
            </a:r>
            <a:r>
              <a:rPr lang="en-US" b="1" dirty="0" smtClean="0">
                <a:solidFill>
                  <a:schemeClr val="dk1"/>
                </a:solidFill>
                <a:latin typeface="Times New Roman" panose="02020603050405020304" pitchFamily="18" charset="0"/>
                <a:cs typeface="Times New Roman" panose="02020603050405020304" pitchFamily="18" charset="0"/>
              </a:rPr>
              <a:t>program </a:t>
            </a:r>
            <a:r>
              <a:rPr lang="en-US" b="1" dirty="0">
                <a:solidFill>
                  <a:schemeClr val="dk1"/>
                </a:solidFill>
                <a:latin typeface="Times New Roman" panose="02020603050405020304" pitchFamily="18" charset="0"/>
                <a:cs typeface="Times New Roman" panose="02020603050405020304" pitchFamily="18" charset="0"/>
              </a:rPr>
              <a:t>manager prepare a contract, in accordance </a:t>
            </a:r>
            <a:r>
              <a:rPr lang="en-US" b="1" dirty="0" smtClean="0">
                <a:solidFill>
                  <a:schemeClr val="dk1"/>
                </a:solidFill>
                <a:latin typeface="Times New Roman" panose="02020603050405020304" pitchFamily="18" charset="0"/>
                <a:cs typeface="Times New Roman" panose="02020603050405020304" pitchFamily="18" charset="0"/>
              </a:rPr>
              <a:t>with </a:t>
            </a:r>
            <a:r>
              <a:rPr lang="en-US" b="1" dirty="0">
                <a:solidFill>
                  <a:schemeClr val="dk1"/>
                </a:solidFill>
                <a:latin typeface="Times New Roman" panose="02020603050405020304" pitchFamily="18" charset="0"/>
                <a:cs typeface="Times New Roman" panose="02020603050405020304" pitchFamily="18" charset="0"/>
              </a:rPr>
              <a:t>instructions on hiring consultant(s) </a:t>
            </a:r>
            <a:endParaRPr lang="fr-FR" b="1" dirty="0">
              <a:solidFill>
                <a:schemeClr val="dk1"/>
              </a:solidFill>
              <a:latin typeface="Times New Roman" panose="02020603050405020304" pitchFamily="18" charset="0"/>
              <a:cs typeface="Times New Roman" panose="02020603050405020304" pitchFamily="18" charset="0"/>
            </a:endParaRPr>
          </a:p>
          <a:p>
            <a:pPr algn="just"/>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p>
        </p:txBody>
      </p:sp>
      <p:sp>
        <p:nvSpPr>
          <p:cNvPr id="6" name="Rectangle 5"/>
          <p:cNvSpPr/>
          <p:nvPr/>
        </p:nvSpPr>
        <p:spPr>
          <a:xfrm>
            <a:off x="3048000" y="3105835"/>
            <a:ext cx="6096000" cy="369332"/>
          </a:xfrm>
          <a:prstGeom prst="rect">
            <a:avLst/>
          </a:prstGeom>
        </p:spPr>
        <p:txBody>
          <a:bodyPr>
            <a:spAutoFit/>
          </a:bodyPr>
          <a:lstStyle/>
          <a:p>
            <a:pPr>
              <a:spcBef>
                <a:spcPts val="45"/>
              </a:spcBef>
              <a:spcAft>
                <a:spcPts val="0"/>
              </a:spcAft>
            </a:pPr>
            <a:r>
              <a:rPr lang="en-US" dirty="0">
                <a:latin typeface="Trebuchet MS" panose="020B0603020202020204" pitchFamily="34" charset="0"/>
                <a:ea typeface="Trebuchet MS" panose="020B0603020202020204" pitchFamily="34" charset="0"/>
                <a:cs typeface="Trebuchet MS" panose="020B0603020202020204" pitchFamily="34" charset="0"/>
              </a:rPr>
              <a:t> </a:t>
            </a:r>
            <a:endParaRPr lang="fr-FR" sz="1600" dirty="0">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164201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96091" y="1121281"/>
            <a:ext cx="8246775" cy="1569660"/>
          </a:xfrm>
          <a:prstGeom prst="rect">
            <a:avLst/>
          </a:prstGeom>
        </p:spPr>
        <p:txBody>
          <a:bodyPr wrap="square">
            <a:spAutoFit/>
          </a:bodyPr>
          <a:lstStyle/>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1" algn="ctr"/>
            <a:r>
              <a:rPr lang="en-US" sz="2400" b="1" dirty="0" smtClean="0">
                <a:solidFill>
                  <a:schemeClr val="accent2"/>
                </a:solidFill>
                <a:latin typeface="Times New Roman" panose="02020603050405020304" pitchFamily="18" charset="0"/>
                <a:cs typeface="Times New Roman" panose="02020603050405020304" pitchFamily="18" charset="0"/>
              </a:rPr>
              <a:t>Undertaking </a:t>
            </a:r>
            <a:r>
              <a:rPr lang="en-US" sz="2400" b="1" dirty="0">
                <a:solidFill>
                  <a:schemeClr val="accent2"/>
                </a:solidFill>
                <a:latin typeface="Times New Roman" panose="02020603050405020304" pitchFamily="18" charset="0"/>
                <a:cs typeface="Times New Roman" panose="02020603050405020304" pitchFamily="18" charset="0"/>
              </a:rPr>
              <a:t>evaluation</a:t>
            </a:r>
            <a:endParaRPr lang="fr-FR" sz="2400" b="1" dirty="0">
              <a:solidFill>
                <a:schemeClr val="accent2"/>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p:txBody>
      </p:sp>
      <p:grpSp>
        <p:nvGrpSpPr>
          <p:cNvPr id="27" name="Group 26"/>
          <p:cNvGrpSpPr>
            <a:grpSpLocks/>
          </p:cNvGrpSpPr>
          <p:nvPr/>
        </p:nvGrpSpPr>
        <p:grpSpPr bwMode="auto">
          <a:xfrm>
            <a:off x="635727" y="2011679"/>
            <a:ext cx="7735510" cy="2023430"/>
            <a:chOff x="1786" y="590"/>
            <a:chExt cx="8323" cy="1525"/>
          </a:xfrm>
        </p:grpSpPr>
        <p:sp>
          <p:nvSpPr>
            <p:cNvPr id="28" name="Freeform 27"/>
            <p:cNvSpPr>
              <a:spLocks/>
            </p:cNvSpPr>
            <p:nvPr/>
          </p:nvSpPr>
          <p:spPr bwMode="auto">
            <a:xfrm>
              <a:off x="3015" y="600"/>
              <a:ext cx="7094" cy="1135"/>
            </a:xfrm>
            <a:custGeom>
              <a:avLst/>
              <a:gdLst>
                <a:gd name="T0" fmla="+- 0 3015 3015"/>
                <a:gd name="T1" fmla="*/ T0 w 7094"/>
                <a:gd name="T2" fmla="+- 0 600 600"/>
                <a:gd name="T3" fmla="*/ 600 h 1135"/>
                <a:gd name="T4" fmla="+- 0 3015 3015"/>
                <a:gd name="T5" fmla="*/ T4 w 7094"/>
                <a:gd name="T6" fmla="+- 0 1735 600"/>
                <a:gd name="T7" fmla="*/ 1735 h 1135"/>
                <a:gd name="T8" fmla="+- 0 9869 3015"/>
                <a:gd name="T9" fmla="*/ T8 w 7094"/>
                <a:gd name="T10" fmla="+- 0 1735 600"/>
                <a:gd name="T11" fmla="*/ 1735 h 1135"/>
                <a:gd name="T12" fmla="+- 0 9945 3015"/>
                <a:gd name="T13" fmla="*/ T12 w 7094"/>
                <a:gd name="T14" fmla="+- 0 1723 600"/>
                <a:gd name="T15" fmla="*/ 1723 h 1135"/>
                <a:gd name="T16" fmla="+- 0 10011 3015"/>
                <a:gd name="T17" fmla="*/ T16 w 7094"/>
                <a:gd name="T18" fmla="+- 0 1689 600"/>
                <a:gd name="T19" fmla="*/ 1689 h 1135"/>
                <a:gd name="T20" fmla="+- 0 10063 3015"/>
                <a:gd name="T21" fmla="*/ T20 w 7094"/>
                <a:gd name="T22" fmla="+- 0 1637 600"/>
                <a:gd name="T23" fmla="*/ 1637 h 1135"/>
                <a:gd name="T24" fmla="+- 0 10097 3015"/>
                <a:gd name="T25" fmla="*/ T24 w 7094"/>
                <a:gd name="T26" fmla="+- 0 1571 600"/>
                <a:gd name="T27" fmla="*/ 1571 h 1135"/>
                <a:gd name="T28" fmla="+- 0 10109 3015"/>
                <a:gd name="T29" fmla="*/ T28 w 7094"/>
                <a:gd name="T30" fmla="+- 0 1495 600"/>
                <a:gd name="T31" fmla="*/ 1495 h 1135"/>
                <a:gd name="T32" fmla="+- 0 10109 3015"/>
                <a:gd name="T33" fmla="*/ T32 w 7094"/>
                <a:gd name="T34" fmla="+- 0 840 600"/>
                <a:gd name="T35" fmla="*/ 840 h 1135"/>
                <a:gd name="T36" fmla="+- 0 10097 3015"/>
                <a:gd name="T37" fmla="*/ T36 w 7094"/>
                <a:gd name="T38" fmla="+- 0 764 600"/>
                <a:gd name="T39" fmla="*/ 764 h 1135"/>
                <a:gd name="T40" fmla="+- 0 10063 3015"/>
                <a:gd name="T41" fmla="*/ T40 w 7094"/>
                <a:gd name="T42" fmla="+- 0 699 600"/>
                <a:gd name="T43" fmla="*/ 699 h 1135"/>
                <a:gd name="T44" fmla="+- 0 10011 3015"/>
                <a:gd name="T45" fmla="*/ T44 w 7094"/>
                <a:gd name="T46" fmla="+- 0 647 600"/>
                <a:gd name="T47" fmla="*/ 647 h 1135"/>
                <a:gd name="T48" fmla="+- 0 9945 3015"/>
                <a:gd name="T49" fmla="*/ T48 w 7094"/>
                <a:gd name="T50" fmla="+- 0 613 600"/>
                <a:gd name="T51" fmla="*/ 613 h 1135"/>
                <a:gd name="T52" fmla="+- 0 9869 3015"/>
                <a:gd name="T53" fmla="*/ T52 w 7094"/>
                <a:gd name="T54" fmla="+- 0 600 600"/>
                <a:gd name="T55" fmla="*/ 600 h 1135"/>
                <a:gd name="T56" fmla="+- 0 3015 3015"/>
                <a:gd name="T57" fmla="*/ T56 w 7094"/>
                <a:gd name="T58" fmla="+- 0 600 600"/>
                <a:gd name="T59" fmla="*/ 600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9"/>
                  </a:lnTo>
                  <a:lnTo>
                    <a:pt x="6996" y="47"/>
                  </a:lnTo>
                  <a:lnTo>
                    <a:pt x="6930" y="13"/>
                  </a:lnTo>
                  <a:lnTo>
                    <a:pt x="6854" y="0"/>
                  </a:lnTo>
                  <a:lnTo>
                    <a:pt x="0" y="0"/>
                  </a:lnTo>
                  <a:close/>
                </a:path>
              </a:pathLst>
            </a:custGeom>
            <a:noFill/>
            <a:ln w="12700">
              <a:solidFill>
                <a:srgbClr val="8B79B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1786" y="590"/>
              <a:ext cx="1239" cy="1525"/>
            </a:xfrm>
            <a:custGeom>
              <a:avLst/>
              <a:gdLst>
                <a:gd name="T0" fmla="+- 0 3025 1787"/>
                <a:gd name="T1" fmla="*/ T0 w 1239"/>
                <a:gd name="T2" fmla="+- 0 590 590"/>
                <a:gd name="T3" fmla="*/ 590 h 1525"/>
                <a:gd name="T4" fmla="+- 0 2420 1787"/>
                <a:gd name="T5" fmla="*/ T4 w 1239"/>
                <a:gd name="T6" fmla="+- 0 988 590"/>
                <a:gd name="T7" fmla="*/ 988 h 1525"/>
                <a:gd name="T8" fmla="+- 0 1787 1787"/>
                <a:gd name="T9" fmla="*/ T8 w 1239"/>
                <a:gd name="T10" fmla="+- 0 590 590"/>
                <a:gd name="T11" fmla="*/ 590 h 1525"/>
                <a:gd name="T12" fmla="+- 0 1787 1787"/>
                <a:gd name="T13" fmla="*/ T12 w 1239"/>
                <a:gd name="T14" fmla="+- 0 1749 590"/>
                <a:gd name="T15" fmla="*/ 1749 h 1525"/>
                <a:gd name="T16" fmla="+- 0 2434 1787"/>
                <a:gd name="T17" fmla="*/ T16 w 1239"/>
                <a:gd name="T18" fmla="+- 0 2115 590"/>
                <a:gd name="T19" fmla="*/ 2115 h 1525"/>
                <a:gd name="T20" fmla="+- 0 3025 1787"/>
                <a:gd name="T21" fmla="*/ T20 w 1239"/>
                <a:gd name="T22" fmla="+- 0 1749 590"/>
                <a:gd name="T23" fmla="*/ 1749 h 1525"/>
                <a:gd name="T24" fmla="+- 0 3025 1787"/>
                <a:gd name="T25" fmla="*/ T24 w 1239"/>
                <a:gd name="T26" fmla="+- 0 590 590"/>
                <a:gd name="T27" fmla="*/ 590 h 1525"/>
              </a:gdLst>
              <a:ahLst/>
              <a:cxnLst>
                <a:cxn ang="0">
                  <a:pos x="T1" y="T3"/>
                </a:cxn>
                <a:cxn ang="0">
                  <a:pos x="T5" y="T7"/>
                </a:cxn>
                <a:cxn ang="0">
                  <a:pos x="T9" y="T11"/>
                </a:cxn>
                <a:cxn ang="0">
                  <a:pos x="T13" y="T15"/>
                </a:cxn>
                <a:cxn ang="0">
                  <a:pos x="T17" y="T19"/>
                </a:cxn>
                <a:cxn ang="0">
                  <a:pos x="T21" y="T23"/>
                </a:cxn>
                <a:cxn ang="0">
                  <a:pos x="T25" y="T27"/>
                </a:cxn>
              </a:cxnLst>
              <a:rect l="0" t="0" r="r" b="b"/>
              <a:pathLst>
                <a:path w="1239" h="1525">
                  <a:moveTo>
                    <a:pt x="1238" y="0"/>
                  </a:moveTo>
                  <a:lnTo>
                    <a:pt x="633" y="398"/>
                  </a:lnTo>
                  <a:lnTo>
                    <a:pt x="0" y="0"/>
                  </a:lnTo>
                  <a:lnTo>
                    <a:pt x="0" y="1159"/>
                  </a:lnTo>
                  <a:lnTo>
                    <a:pt x="647" y="1525"/>
                  </a:lnTo>
                  <a:lnTo>
                    <a:pt x="1238" y="1159"/>
                  </a:lnTo>
                  <a:lnTo>
                    <a:pt x="1238" y="0"/>
                  </a:lnTo>
                  <a:close/>
                </a:path>
              </a:pathLst>
            </a:custGeom>
            <a:solidFill>
              <a:srgbClr val="8B79B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0" name="Text Box 660"/>
            <p:cNvSpPr txBox="1">
              <a:spLocks noChangeArrowheads="1"/>
            </p:cNvSpPr>
            <p:nvPr/>
          </p:nvSpPr>
          <p:spPr bwMode="auto">
            <a:xfrm>
              <a:off x="1855" y="1081"/>
              <a:ext cx="1103"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64770" indent="-65405" algn="ctr">
                <a:lnSpc>
                  <a:spcPct val="102000"/>
                </a:lnSpc>
                <a:spcBef>
                  <a:spcPts val="10"/>
                </a:spcBef>
                <a:spcAft>
                  <a:spcPts val="0"/>
                </a:spcAft>
              </a:pPr>
              <a:r>
                <a:rPr lang="en-US"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Undertaking evaluation</a:t>
              </a:r>
              <a:endParaRPr lang="fr-FR"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31" name="Text Box 661"/>
            <p:cNvSpPr txBox="1">
              <a:spLocks noChangeArrowheads="1"/>
            </p:cNvSpPr>
            <p:nvPr/>
          </p:nvSpPr>
          <p:spPr bwMode="auto">
            <a:xfrm>
              <a:off x="3183" y="686"/>
              <a:ext cx="6782" cy="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342900" indent="-342900" algn="ctr">
                <a:spcBef>
                  <a:spcPts val="10"/>
                </a:spcBef>
                <a:buFont typeface="Wingdings" panose="05000000000000000000" pitchFamily="2" charset="2"/>
                <a:buChar char="ü"/>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Supervise evaluation implementation and </a:t>
              </a:r>
              <a:r>
                <a:rPr lang="en-US" sz="2000" b="1" dirty="0" err="1">
                  <a:solidFill>
                    <a:schemeClr val="dk1"/>
                  </a:solidFill>
                  <a:latin typeface="Times New Roman" panose="02020603050405020304" pitchFamily="18" charset="0"/>
                  <a:cs typeface="Times New Roman" panose="02020603050405020304" pitchFamily="18" charset="0"/>
                </a:rPr>
                <a:t>workplan</a:t>
              </a:r>
              <a:endParaRPr lang="fr-FR" sz="2000" b="1" dirty="0">
                <a:solidFill>
                  <a:schemeClr val="dk1"/>
                </a:solidFill>
                <a:latin typeface="Times New Roman" panose="02020603050405020304" pitchFamily="18" charset="0"/>
                <a:cs typeface="Times New Roman" panose="02020603050405020304" pitchFamily="18" charset="0"/>
              </a:endParaRPr>
            </a:p>
            <a:p>
              <a:pPr marL="342900" indent="-342900" algn="ctr">
                <a:spcBef>
                  <a:spcPts val="40"/>
                </a:spcBef>
                <a:buFont typeface="Wingdings" panose="05000000000000000000" pitchFamily="2" charset="2"/>
                <a:buChar char="ü"/>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Evaluation deliverables</a:t>
              </a:r>
              <a:endParaRPr lang="fr-FR" sz="2000" b="1" dirty="0">
                <a:solidFill>
                  <a:schemeClr val="dk1"/>
                </a:solidFill>
                <a:latin typeface="Times New Roman" panose="02020603050405020304" pitchFamily="18" charset="0"/>
                <a:cs typeface="Times New Roman" panose="02020603050405020304" pitchFamily="18" charset="0"/>
              </a:endParaRPr>
            </a:p>
            <a:p>
              <a:pPr marL="342900" indent="-342900" algn="ctr">
                <a:spcBef>
                  <a:spcPts val="35"/>
                </a:spcBef>
                <a:buFont typeface="Wingdings" panose="05000000000000000000" pitchFamily="2" charset="2"/>
                <a:buChar char="ü"/>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Provide feedback on all phases of the evaluation</a:t>
              </a:r>
              <a:endParaRPr lang="fr-FR" sz="2000" b="1" dirty="0">
                <a:solidFill>
                  <a:schemeClr val="dk1"/>
                </a:solidFill>
                <a:latin typeface="Times New Roman" panose="02020603050405020304" pitchFamily="18" charset="0"/>
                <a:cs typeface="Times New Roman" panose="02020603050405020304" pitchFamily="18" charset="0"/>
              </a:endParaRPr>
            </a:p>
            <a:p>
              <a:pPr marL="342900" indent="-342900" algn="ctr">
                <a:spcBef>
                  <a:spcPts val="40"/>
                </a:spcBef>
                <a:buFont typeface="Wingdings" panose="05000000000000000000" pitchFamily="2" charset="2"/>
                <a:buChar char="ü"/>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Ensure evaluation quality</a:t>
              </a:r>
              <a:endParaRPr lang="fr-FR" sz="2000" b="1" dirty="0">
                <a:solidFill>
                  <a:schemeClr val="dk1"/>
                </a:solidFill>
                <a:latin typeface="Times New Roman" panose="02020603050405020304" pitchFamily="18" charset="0"/>
                <a:cs typeface="Times New Roman" panose="02020603050405020304" pitchFamily="18" charset="0"/>
              </a:endParaRPr>
            </a:p>
          </p:txBody>
        </p:sp>
      </p:grpSp>
      <p:sp>
        <p:nvSpPr>
          <p:cNvPr id="8" name="Rectangle 7"/>
          <p:cNvSpPr/>
          <p:nvPr/>
        </p:nvSpPr>
        <p:spPr>
          <a:xfrm>
            <a:off x="156741" y="4084323"/>
            <a:ext cx="8490872" cy="205338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899795" marR="97790" algn="ctr">
              <a:lnSpc>
                <a:spcPct val="102000"/>
              </a:lnSpc>
              <a:spcBef>
                <a:spcPts val="510"/>
              </a:spcBef>
              <a:spcAft>
                <a:spcPts val="0"/>
              </a:spcAft>
            </a:pPr>
            <a:r>
              <a:rPr lang="en-US" b="1" dirty="0">
                <a:solidFill>
                  <a:schemeClr val="dk1"/>
                </a:solidFill>
                <a:latin typeface="Times New Roman" panose="02020603050405020304" pitchFamily="18" charset="0"/>
                <a:cs typeface="Times New Roman" panose="02020603050405020304" pitchFamily="18" charset="0"/>
              </a:rPr>
              <a:t>Once the evaluator(s) is/are commissioned, the evaluation work itself can start and the evaluation manager has three main tasks to perform</a:t>
            </a:r>
            <a:r>
              <a:rPr lang="en-US" b="1" dirty="0" smtClean="0">
                <a:solidFill>
                  <a:schemeClr val="dk1"/>
                </a:solidFill>
                <a:latin typeface="Times New Roman" panose="02020603050405020304" pitchFamily="18" charset="0"/>
                <a:cs typeface="Times New Roman" panose="02020603050405020304" pitchFamily="18" charset="0"/>
              </a:rPr>
              <a:t>:</a:t>
            </a:r>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342900" lvl="0" indent="-342900" algn="ctr">
              <a:spcBef>
                <a:spcPts val="5"/>
              </a:spcBef>
              <a:spcAft>
                <a:spcPts val="0"/>
              </a:spcAft>
              <a:buSzPts val="1100"/>
              <a:buFont typeface="Trebuchet MS" panose="020B0603020202020204" pitchFamily="34" charset="0"/>
              <a:buAutoNum type="alphaLcParenBoth"/>
              <a:tabLst>
                <a:tab pos="1294130" algn="l"/>
              </a:tabLst>
            </a:pPr>
            <a:r>
              <a:rPr lang="en-US" b="1" dirty="0">
                <a:solidFill>
                  <a:srgbClr val="000099"/>
                </a:solidFill>
                <a:latin typeface="Times New Roman" panose="02020603050405020304" pitchFamily="18" charset="0"/>
                <a:cs typeface="Times New Roman" panose="02020603050405020304" pitchFamily="18" charset="0"/>
              </a:rPr>
              <a:t>Supervising the evaluation implementation and </a:t>
            </a:r>
            <a:r>
              <a:rPr lang="en-US" b="1" dirty="0" err="1">
                <a:solidFill>
                  <a:srgbClr val="000099"/>
                </a:solidFill>
                <a:latin typeface="Times New Roman" panose="02020603050405020304" pitchFamily="18" charset="0"/>
                <a:cs typeface="Times New Roman" panose="02020603050405020304" pitchFamily="18" charset="0"/>
              </a:rPr>
              <a:t>workplan</a:t>
            </a:r>
            <a:r>
              <a:rPr lang="en-US" b="1" dirty="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342900" marR="264160" lvl="0" indent="-342900" algn="ctr">
              <a:lnSpc>
                <a:spcPct val="102000"/>
              </a:lnSpc>
              <a:spcBef>
                <a:spcPts val="40"/>
              </a:spcBef>
              <a:spcAft>
                <a:spcPts val="0"/>
              </a:spcAft>
              <a:buSzPts val="1100"/>
              <a:buFont typeface="Trebuchet MS" panose="020B0603020202020204" pitchFamily="34" charset="0"/>
              <a:buAutoNum type="alphaLcParenBoth"/>
              <a:tabLst>
                <a:tab pos="1294130" algn="l"/>
              </a:tabLst>
            </a:pPr>
            <a:r>
              <a:rPr lang="en-US" b="1" dirty="0">
                <a:solidFill>
                  <a:srgbClr val="000099"/>
                </a:solidFill>
                <a:latin typeface="Times New Roman" panose="02020603050405020304" pitchFamily="18" charset="0"/>
                <a:cs typeface="Times New Roman" panose="02020603050405020304" pitchFamily="18" charset="0"/>
              </a:rPr>
              <a:t>Providing feedback on the activities conducted for the development of the report and on the draft report itself</a:t>
            </a:r>
            <a:r>
              <a:rPr lang="en-US" b="1" dirty="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342900" lvl="0" indent="-342900" algn="ctr">
              <a:spcBef>
                <a:spcPts val="10"/>
              </a:spcBef>
              <a:spcAft>
                <a:spcPts val="0"/>
              </a:spcAft>
              <a:buSzPts val="1100"/>
              <a:buFont typeface="Trebuchet MS" panose="020B0603020202020204" pitchFamily="34" charset="0"/>
              <a:buAutoNum type="alphaLcParenBoth"/>
              <a:tabLst>
                <a:tab pos="1294130" algn="l"/>
              </a:tabLst>
            </a:pPr>
            <a:r>
              <a:rPr lang="en-US" b="1" dirty="0">
                <a:solidFill>
                  <a:srgbClr val="000099"/>
                </a:solidFill>
                <a:latin typeface="Times New Roman" panose="02020603050405020304" pitchFamily="18" charset="0"/>
                <a:cs typeface="Times New Roman" panose="02020603050405020304" pitchFamily="18" charset="0"/>
              </a:rPr>
              <a:t>Ensuring quality requirements are understood and quality review is monitored</a:t>
            </a:r>
            <a:r>
              <a:rPr lang="en-US" b="1" dirty="0" smtClean="0">
                <a:solidFill>
                  <a:srgbClr val="000099"/>
                </a:solidFill>
                <a:latin typeface="Times New Roman" panose="02020603050405020304" pitchFamily="18" charset="0"/>
                <a:cs typeface="Times New Roman" panose="02020603050405020304" pitchFamily="18" charset="0"/>
              </a:rPr>
              <a:t>.</a:t>
            </a:r>
            <a:r>
              <a:rPr lang="en-US" b="1" dirty="0">
                <a:solidFill>
                  <a:srgbClr val="000099"/>
                </a:solidFill>
                <a:latin typeface="Times New Roman" panose="02020603050405020304" pitchFamily="18" charset="0"/>
                <a:cs typeface="Times New Roman" panose="02020603050405020304" pitchFamily="18" charset="0"/>
              </a:rPr>
              <a:t> </a:t>
            </a:r>
            <a:endParaRPr lang="fr-FR" b="1" dirty="0">
              <a:solidFill>
                <a:srgbClr val="000099"/>
              </a:solidFill>
              <a:latin typeface="Times New Roman" panose="02020603050405020304" pitchFamily="18" charset="0"/>
              <a:cs typeface="Times New Roman" panose="02020603050405020304" pitchFamily="18" charset="0"/>
            </a:endParaRPr>
          </a:p>
          <a:p>
            <a:pPr algn="ctr"/>
            <a:r>
              <a:rPr lang="en-US" b="1" dirty="0">
                <a:solidFill>
                  <a:srgbClr val="000099"/>
                </a:solidFill>
                <a:latin typeface="Times New Roman" panose="02020603050405020304" pitchFamily="18" charset="0"/>
                <a:cs typeface="Times New Roman" panose="02020603050405020304" pitchFamily="18" charset="0"/>
              </a:rPr>
              <a:t>The evaluator(s) will complete the evaluation during this phase.</a:t>
            </a:r>
            <a:r>
              <a:rPr lang="en-US" b="1" dirty="0">
                <a:solidFill>
                  <a:schemeClr val="dk1"/>
                </a:solidFill>
                <a:latin typeface="Times New Roman" panose="02020603050405020304" pitchFamily="18" charset="0"/>
                <a:cs typeface="Times New Roman" panose="02020603050405020304" pitchFamily="18" charset="0"/>
              </a:rPr>
              <a:t> </a:t>
            </a:r>
            <a:endParaRPr lang="en-US" b="1" dirty="0" smtClean="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23263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219940" y="1532377"/>
            <a:ext cx="8390660" cy="4616648"/>
          </a:xfrm>
          <a:prstGeom prst="rect">
            <a:avLst/>
          </a:prstGeom>
        </p:spPr>
        <p:txBody>
          <a:bodyPr wrap="square">
            <a:spAutoFit/>
          </a:bodyPr>
          <a:lstStyle/>
          <a:p>
            <a:pPr marL="671195" lvl="2" algn="ctr">
              <a:spcBef>
                <a:spcPts val="5"/>
              </a:spcBef>
              <a:spcAft>
                <a:spcPts val="0"/>
              </a:spcAft>
              <a:buClr>
                <a:srgbClr val="6950A1"/>
              </a:buClr>
              <a:buSzPts val="1300"/>
              <a:tabLst>
                <a:tab pos="1289050" algn="l"/>
              </a:tabLst>
            </a:pPr>
            <a:r>
              <a:rPr lang="en-US" sz="2000" b="1" u="sng" dirty="0">
                <a:solidFill>
                  <a:srgbClr val="C00000"/>
                </a:solidFill>
                <a:latin typeface="Times New Roman" panose="02020603050405020304" pitchFamily="18" charset="0"/>
                <a:cs typeface="Times New Roman" panose="02020603050405020304" pitchFamily="18" charset="0"/>
              </a:rPr>
              <a:t>Supervise evaluation implementation and </a:t>
            </a:r>
            <a:r>
              <a:rPr lang="en-US" sz="2000" b="1" u="sng" dirty="0" err="1" smtClean="0">
                <a:solidFill>
                  <a:srgbClr val="C00000"/>
                </a:solidFill>
                <a:latin typeface="Times New Roman" panose="02020603050405020304" pitchFamily="18" charset="0"/>
                <a:cs typeface="Times New Roman" panose="02020603050405020304" pitchFamily="18" charset="0"/>
              </a:rPr>
              <a:t>workplan</a:t>
            </a: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671195" lvl="2" algn="ctr">
              <a:spcBef>
                <a:spcPts val="5"/>
              </a:spcBef>
              <a:spcAft>
                <a:spcPts val="0"/>
              </a:spcAft>
              <a:buClr>
                <a:srgbClr val="6950A1"/>
              </a:buClr>
              <a:buSzPts val="1300"/>
              <a:tabLst>
                <a:tab pos="1289050" algn="l"/>
              </a:tabLst>
            </a:pPr>
            <a:endParaRPr lang="en-US" sz="2000" b="1" u="sng" dirty="0">
              <a:solidFill>
                <a:srgbClr val="C00000"/>
              </a:solidFill>
              <a:latin typeface="Times New Roman" panose="02020603050405020304" pitchFamily="18" charset="0"/>
              <a:cs typeface="Times New Roman" panose="02020603050405020304" pitchFamily="18" charset="0"/>
            </a:endParaRPr>
          </a:p>
          <a:p>
            <a:pPr marL="285750" lvl="2" indent="-285750" algn="just">
              <a:spcBef>
                <a:spcPts val="5"/>
              </a:spcBef>
              <a:spcAft>
                <a:spcPts val="0"/>
              </a:spcAft>
              <a:buClr>
                <a:srgbClr val="6950A1"/>
              </a:buClr>
              <a:buSzPts val="1300"/>
              <a:buFont typeface="Wingdings" panose="05000000000000000000" pitchFamily="2" charset="2"/>
              <a:buChar char="§"/>
              <a:tabLst>
                <a:tab pos="1289050" algn="l"/>
              </a:tabLst>
            </a:pPr>
            <a:r>
              <a:rPr lang="en-US" b="1" dirty="0">
                <a:solidFill>
                  <a:schemeClr val="dk1"/>
                </a:solidFill>
                <a:latin typeface="Times New Roman" panose="02020603050405020304" pitchFamily="18" charset="0"/>
                <a:cs typeface="Times New Roman" panose="02020603050405020304" pitchFamily="18" charset="0"/>
              </a:rPr>
              <a:t>The process of overseeing the implementation of the evaluation implies not only supervising the evaluator(s), but also managing and organizing the collection of documents and other materials for the evaluation, organizing the field visits, interviews and written surveys, as well as maintaining communication with key stakeholders</a:t>
            </a:r>
            <a:r>
              <a:rPr lang="en-US" b="1" dirty="0">
                <a:solidFill>
                  <a:schemeClr val="dk1"/>
                </a:solidFill>
                <a:latin typeface="Times New Roman" panose="02020603050405020304" pitchFamily="18" charset="0"/>
                <a:cs typeface="Times New Roman" panose="02020603050405020304" pitchFamily="18" charset="0"/>
              </a:rPr>
              <a:t>.</a:t>
            </a:r>
          </a:p>
          <a:p>
            <a:pPr marL="285750" lvl="2" indent="-285750" algn="just">
              <a:spcBef>
                <a:spcPts val="5"/>
              </a:spcBef>
              <a:spcAft>
                <a:spcPts val="0"/>
              </a:spcAft>
              <a:buClr>
                <a:srgbClr val="6950A1"/>
              </a:buClr>
              <a:buSzPts val="1300"/>
              <a:buFont typeface="Wingdings" panose="05000000000000000000" pitchFamily="2" charset="2"/>
              <a:buChar char="§"/>
              <a:tabLst>
                <a:tab pos="1289050" algn="l"/>
              </a:tabLst>
            </a:pPr>
            <a:r>
              <a:rPr lang="en-US" b="1" dirty="0">
                <a:solidFill>
                  <a:schemeClr val="dk1"/>
                </a:solidFill>
                <a:latin typeface="Times New Roman" panose="02020603050405020304" pitchFamily="18" charset="0"/>
                <a:cs typeface="Times New Roman" panose="02020603050405020304" pitchFamily="18" charset="0"/>
              </a:rPr>
              <a:t>At the outset of this phase, the evaluation manager, evaluation commissioner, evaluation management committee (if present) and selected evaluator(s) should jointly review the </a:t>
            </a:r>
            <a:r>
              <a:rPr lang="en-US" b="1" dirty="0" err="1">
                <a:solidFill>
                  <a:schemeClr val="dk1"/>
                </a:solidFill>
                <a:latin typeface="Times New Roman" panose="02020603050405020304" pitchFamily="18" charset="0"/>
                <a:cs typeface="Times New Roman" panose="02020603050405020304" pitchFamily="18" charset="0"/>
              </a:rPr>
              <a:t>ToR</a:t>
            </a:r>
            <a:r>
              <a:rPr lang="en-US" b="1" dirty="0">
                <a:solidFill>
                  <a:schemeClr val="dk1"/>
                </a:solidFill>
                <a:latin typeface="Times New Roman" panose="02020603050405020304" pitchFamily="18" charset="0"/>
                <a:cs typeface="Times New Roman" panose="02020603050405020304" pitchFamily="18" charset="0"/>
              </a:rPr>
              <a:t> to ensure that there are no comments, questions or key points that need to be renegotiated. </a:t>
            </a:r>
            <a:endParaRPr lang="en-US" b="1" dirty="0" smtClean="0">
              <a:solidFill>
                <a:schemeClr val="dk1"/>
              </a:solidFill>
              <a:latin typeface="Times New Roman" panose="02020603050405020304" pitchFamily="18" charset="0"/>
              <a:cs typeface="Times New Roman" panose="02020603050405020304" pitchFamily="18" charset="0"/>
            </a:endParaRPr>
          </a:p>
          <a:p>
            <a:pPr marL="285750" lvl="2" indent="-285750" algn="just">
              <a:spcBef>
                <a:spcPts val="5"/>
              </a:spcBef>
              <a:spcAft>
                <a:spcPts val="0"/>
              </a:spcAft>
              <a:buClr>
                <a:srgbClr val="6950A1"/>
              </a:buClr>
              <a:buSzPts val="1300"/>
              <a:buFont typeface="Wingdings" panose="05000000000000000000" pitchFamily="2" charset="2"/>
              <a:buChar char="§"/>
              <a:tabLst>
                <a:tab pos="1289050" algn="l"/>
              </a:tabLst>
            </a:pPr>
            <a:r>
              <a:rPr lang="en-US" b="1" dirty="0" smtClean="0">
                <a:solidFill>
                  <a:schemeClr val="dk1"/>
                </a:solidFill>
                <a:latin typeface="Times New Roman" panose="02020603050405020304" pitchFamily="18" charset="0"/>
                <a:cs typeface="Times New Roman" panose="02020603050405020304" pitchFamily="18" charset="0"/>
              </a:rPr>
              <a:t>It </a:t>
            </a:r>
            <a:r>
              <a:rPr lang="en-US" b="1" dirty="0">
                <a:solidFill>
                  <a:schemeClr val="dk1"/>
                </a:solidFill>
                <a:latin typeface="Times New Roman" panose="02020603050405020304" pitchFamily="18" charset="0"/>
                <a:cs typeface="Times New Roman" panose="02020603050405020304" pitchFamily="18" charset="0"/>
              </a:rPr>
              <a:t>is also standard practice to have a management meeting at the beginning of the evaluation process to ensure that the evaluation manager, evaluator(s) and stakeholders (if relevant) all share a common understanding of the evaluation process and various roles and responsibilities. </a:t>
            </a:r>
            <a:endParaRPr lang="fr-FR" b="1" dirty="0">
              <a:solidFill>
                <a:schemeClr val="dk1"/>
              </a:solidFill>
              <a:latin typeface="Times New Roman" panose="02020603050405020304" pitchFamily="18" charset="0"/>
              <a:cs typeface="Times New Roman" panose="02020603050405020304" pitchFamily="18" charset="0"/>
            </a:endParaRPr>
          </a:p>
          <a:p>
            <a:pPr marL="671195" lvl="2">
              <a:spcBef>
                <a:spcPts val="5"/>
              </a:spcBef>
              <a:spcAft>
                <a:spcPts val="0"/>
              </a:spcAft>
              <a:buClr>
                <a:srgbClr val="6950A1"/>
              </a:buClr>
              <a:buSzPts val="1300"/>
              <a:tabLst>
                <a:tab pos="1289050" algn="l"/>
              </a:tabLst>
            </a:pPr>
            <a:endParaRPr lang="fr-FR" sz="2000" b="1" u="sng" dirty="0">
              <a:solidFill>
                <a:srgbClr val="C00000"/>
              </a:solidFill>
              <a:latin typeface="Times New Roman" panose="02020603050405020304" pitchFamily="18" charset="0"/>
              <a:cs typeface="Times New Roman" panose="02020603050405020304" pitchFamily="18" charset="0"/>
            </a:endParaRPr>
          </a:p>
        </p:txBody>
      </p:sp>
      <p:sp>
        <p:nvSpPr>
          <p:cNvPr id="13" name="Google Shape;147;p17">
            <a:extLst>
              <a:ext uri="{FF2B5EF4-FFF2-40B4-BE49-F238E27FC236}">
                <a16:creationId xmlns:a16="http://schemas.microsoft.com/office/drawing/2014/main" id="{80322594-E6FB-3E55-B632-4BDDEBE70A4E}"/>
              </a:ext>
            </a:extLst>
          </p:cNvPr>
          <p:cNvSpPr/>
          <p:nvPr/>
        </p:nvSpPr>
        <p:spPr>
          <a:xfrm rot="-5400000">
            <a:off x="1352006" y="1668453"/>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extLst>
      <p:ext uri="{BB962C8B-B14F-4D97-AF65-F5344CB8AC3E}">
        <p14:creationId xmlns:p14="http://schemas.microsoft.com/office/powerpoint/2010/main" val="4022121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165463" y="2420653"/>
            <a:ext cx="8473442"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671195" lvl="2" algn="ctr">
              <a:spcBef>
                <a:spcPts val="5"/>
              </a:spcBef>
              <a:spcAft>
                <a:spcPts val="0"/>
              </a:spcAft>
              <a:buClr>
                <a:srgbClr val="6950A1"/>
              </a:buClr>
              <a:buSzPts val="1300"/>
              <a:tabLst>
                <a:tab pos="1289050" algn="l"/>
              </a:tabLst>
            </a:pPr>
            <a:r>
              <a:rPr lang="en-US" sz="2000" b="1" u="sng" dirty="0" smtClean="0">
                <a:solidFill>
                  <a:srgbClr val="C00000"/>
                </a:solidFill>
                <a:latin typeface="Times New Roman" panose="02020603050405020304" pitchFamily="18" charset="0"/>
                <a:cs typeface="Times New Roman" panose="02020603050405020304" pitchFamily="18" charset="0"/>
              </a:rPr>
              <a:t>Evaluation deliverables</a:t>
            </a:r>
          </a:p>
          <a:p>
            <a:pPr marL="671195" lvl="2" algn="ctr">
              <a:spcBef>
                <a:spcPts val="5"/>
              </a:spcBef>
              <a:spcAft>
                <a:spcPts val="0"/>
              </a:spcAft>
              <a:buClr>
                <a:srgbClr val="6950A1"/>
              </a:buClr>
              <a:buSzPts val="1300"/>
              <a:tabLst>
                <a:tab pos="1289050" algn="l"/>
              </a:tabLs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1014095" lvl="2" indent="-342900" algn="just">
              <a:spcBef>
                <a:spcPts val="5"/>
              </a:spcBef>
              <a:buClr>
                <a:srgbClr val="6950A1"/>
              </a:buClr>
              <a:buSzPts val="1300"/>
              <a:buFont typeface="Wingdings" panose="05000000000000000000" pitchFamily="2" charset="2"/>
              <a:buChar char="Ø"/>
              <a:tabLst>
                <a:tab pos="1289050" algn="l"/>
              </a:tabLst>
            </a:pPr>
            <a:r>
              <a:rPr lang="en-US" sz="2000" b="1" dirty="0">
                <a:solidFill>
                  <a:schemeClr val="dk1"/>
                </a:solidFill>
                <a:latin typeface="Times New Roman" panose="02020603050405020304" pitchFamily="18" charset="0"/>
                <a:cs typeface="Times New Roman" panose="02020603050405020304" pitchFamily="18" charset="0"/>
              </a:rPr>
              <a:t>Evaluators </a:t>
            </a:r>
            <a:r>
              <a:rPr lang="en-US" sz="2000" b="1" dirty="0">
                <a:solidFill>
                  <a:schemeClr val="dk1"/>
                </a:solidFill>
                <a:latin typeface="Times New Roman" panose="02020603050405020304" pitchFamily="18" charset="0"/>
                <a:cs typeface="Times New Roman" panose="02020603050405020304" pitchFamily="18" charset="0"/>
              </a:rPr>
              <a:t>are expected to provide several key deliverables, which should be clearly stated in the </a:t>
            </a:r>
            <a:r>
              <a:rPr lang="en-US" sz="2000" b="1" dirty="0" err="1">
                <a:solidFill>
                  <a:schemeClr val="dk1"/>
                </a:solidFill>
                <a:latin typeface="Times New Roman" panose="02020603050405020304" pitchFamily="18" charset="0"/>
                <a:cs typeface="Times New Roman" panose="02020603050405020304" pitchFamily="18" charset="0"/>
              </a:rPr>
              <a:t>ToR</a:t>
            </a:r>
            <a:r>
              <a:rPr lang="en-US" sz="2000" b="1" dirty="0" smtClean="0">
                <a:solidFill>
                  <a:schemeClr val="dk1"/>
                </a:solidFill>
                <a:latin typeface="Times New Roman" panose="02020603050405020304" pitchFamily="18" charset="0"/>
                <a:cs typeface="Times New Roman" panose="02020603050405020304" pitchFamily="18" charset="0"/>
              </a:rPr>
              <a:t>.</a:t>
            </a:r>
          </a:p>
          <a:p>
            <a:pPr marL="1014095" lvl="2" indent="-342900" algn="just">
              <a:spcBef>
                <a:spcPts val="5"/>
              </a:spcBef>
              <a:buClr>
                <a:srgbClr val="6950A1"/>
              </a:buClr>
              <a:buSzPts val="1300"/>
              <a:buFont typeface="Wingdings" panose="05000000000000000000" pitchFamily="2" charset="2"/>
              <a:buChar char="Ø"/>
              <a:tabLst>
                <a:tab pos="1289050" algn="l"/>
              </a:tabLst>
            </a:pPr>
            <a:endParaRPr lang="en-US" sz="2000" b="1" dirty="0" smtClean="0">
              <a:solidFill>
                <a:schemeClr val="dk1"/>
              </a:solidFill>
              <a:latin typeface="Times New Roman" panose="02020603050405020304" pitchFamily="18" charset="0"/>
              <a:cs typeface="Times New Roman" panose="02020603050405020304" pitchFamily="18" charset="0"/>
            </a:endParaRPr>
          </a:p>
          <a:p>
            <a:pPr marL="1014095" lvl="2" indent="-342900" algn="just">
              <a:spcBef>
                <a:spcPts val="5"/>
              </a:spcBef>
              <a:buClr>
                <a:srgbClr val="6950A1"/>
              </a:buClr>
              <a:buSzPts val="1300"/>
              <a:buFont typeface="Wingdings" panose="05000000000000000000" pitchFamily="2" charset="2"/>
              <a:buChar char="Ø"/>
              <a:tabLst>
                <a:tab pos="1289050" algn="l"/>
              </a:tabLst>
            </a:pPr>
            <a:r>
              <a:rPr lang="en-US" sz="2000" b="1" dirty="0" smtClean="0">
                <a:solidFill>
                  <a:schemeClr val="dk1"/>
                </a:solidFill>
                <a:latin typeface="Times New Roman" panose="02020603050405020304" pitchFamily="18" charset="0"/>
                <a:cs typeface="Times New Roman" panose="02020603050405020304" pitchFamily="18" charset="0"/>
              </a:rPr>
              <a:t> </a:t>
            </a:r>
            <a:r>
              <a:rPr lang="en-US" sz="2000" b="1" dirty="0">
                <a:solidFill>
                  <a:schemeClr val="dk1"/>
                </a:solidFill>
                <a:latin typeface="Times New Roman" panose="02020603050405020304" pitchFamily="18" charset="0"/>
                <a:cs typeface="Times New Roman" panose="02020603050405020304" pitchFamily="18" charset="0"/>
              </a:rPr>
              <a:t>Each of these deliverables are outlined below, with key information concerning their content and potential structure</a:t>
            </a:r>
            <a:r>
              <a:rPr lang="en-US" sz="2000" dirty="0" smtClean="0"/>
              <a:t>.</a:t>
            </a:r>
          </a:p>
        </p:txBody>
      </p:sp>
      <p:sp>
        <p:nvSpPr>
          <p:cNvPr id="13" name="Google Shape;147;p17">
            <a:extLst>
              <a:ext uri="{FF2B5EF4-FFF2-40B4-BE49-F238E27FC236}">
                <a16:creationId xmlns:a16="http://schemas.microsoft.com/office/drawing/2014/main" id="{80322594-E6FB-3E55-B632-4BDDEBE70A4E}"/>
              </a:ext>
            </a:extLst>
          </p:cNvPr>
          <p:cNvSpPr/>
          <p:nvPr/>
        </p:nvSpPr>
        <p:spPr>
          <a:xfrm rot="-5400000">
            <a:off x="2594694" y="2451215"/>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extLst>
      <p:ext uri="{BB962C8B-B14F-4D97-AF65-F5344CB8AC3E}">
        <p14:creationId xmlns:p14="http://schemas.microsoft.com/office/powerpoint/2010/main" val="965676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113209" y="1236282"/>
            <a:ext cx="8447315" cy="5001369"/>
          </a:xfrm>
          <a:prstGeom prst="rect">
            <a:avLst/>
          </a:prstGeom>
        </p:spPr>
        <p:txBody>
          <a:bodyPr wrap="square">
            <a:spAutoFit/>
          </a:bodyPr>
          <a:lstStyle/>
          <a:p>
            <a:pPr marL="671195" lvl="2" algn="ctr">
              <a:spcBef>
                <a:spcPts val="5"/>
              </a:spcBef>
              <a:spcAft>
                <a:spcPts val="0"/>
              </a:spcAft>
              <a:buClr>
                <a:srgbClr val="6950A1"/>
              </a:buClr>
              <a:buSzPts val="1300"/>
              <a:tabLst>
                <a:tab pos="1289050" algn="l"/>
              </a:tabLs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marL="342900" indent="-342900" algn="ctr">
              <a:lnSpc>
                <a:spcPct val="150000"/>
              </a:lnSpc>
              <a:buFont typeface="+mj-lt"/>
              <a:buAutoNum type="alphaLcPeriod"/>
            </a:pPr>
            <a:r>
              <a:rPr lang="en-US" b="1" u="sng" dirty="0" smtClean="0">
                <a:solidFill>
                  <a:srgbClr val="000099"/>
                </a:solidFill>
                <a:latin typeface="Times New Roman" panose="02020603050405020304" pitchFamily="18" charset="0"/>
                <a:cs typeface="Times New Roman" panose="02020603050405020304" pitchFamily="18" charset="0"/>
              </a:rPr>
              <a:t>The</a:t>
            </a:r>
            <a:r>
              <a:rPr lang="en-US" b="1" u="sng" dirty="0" smtClean="0">
                <a:solidFill>
                  <a:schemeClr val="dk1"/>
                </a:solidFill>
                <a:latin typeface="Times New Roman" panose="02020603050405020304" pitchFamily="18" charset="0"/>
                <a:cs typeface="Times New Roman" panose="02020603050405020304" pitchFamily="18" charset="0"/>
              </a:rPr>
              <a:t> </a:t>
            </a:r>
            <a:r>
              <a:rPr lang="en-US" b="1" u="sng" dirty="0">
                <a:solidFill>
                  <a:srgbClr val="000099"/>
                </a:solidFill>
                <a:latin typeface="Times New Roman" panose="02020603050405020304" pitchFamily="18" charset="0"/>
                <a:cs typeface="Times New Roman" panose="02020603050405020304" pitchFamily="18" charset="0"/>
              </a:rPr>
              <a:t>inception report </a:t>
            </a:r>
            <a:r>
              <a:rPr lang="en-US" b="1" u="sng" dirty="0" smtClean="0">
                <a:solidFill>
                  <a:srgbClr val="000099"/>
                </a:solidFill>
                <a:latin typeface="Times New Roman" panose="02020603050405020304" pitchFamily="18" charset="0"/>
                <a:cs typeface="Times New Roman" panose="02020603050405020304" pitchFamily="18" charset="0"/>
              </a:rPr>
              <a:t>:</a:t>
            </a:r>
          </a:p>
          <a:p>
            <a:pPr marL="742950" lvl="1" indent="-285750" algn="just">
              <a:lnSpc>
                <a:spcPct val="150000"/>
              </a:lnSpc>
              <a:buFont typeface="Arial" panose="020B0604020202020204" pitchFamily="34" charset="0"/>
              <a:buChar char="•"/>
            </a:pPr>
            <a:r>
              <a:rPr lang="en-US" sz="1600" b="1" dirty="0">
                <a:solidFill>
                  <a:schemeClr val="dk1"/>
                </a:solidFill>
                <a:latin typeface="Times New Roman" panose="02020603050405020304" pitchFamily="18" charset="0"/>
                <a:cs typeface="Times New Roman" panose="02020603050405020304" pitchFamily="18" charset="0"/>
              </a:rPr>
              <a:t>I</a:t>
            </a:r>
            <a:r>
              <a:rPr lang="en-US" sz="1600" b="1" dirty="0" smtClean="0">
                <a:solidFill>
                  <a:schemeClr val="dk1"/>
                </a:solidFill>
                <a:latin typeface="Times New Roman" panose="02020603050405020304" pitchFamily="18" charset="0"/>
                <a:cs typeface="Times New Roman" panose="02020603050405020304" pitchFamily="18" charset="0"/>
              </a:rPr>
              <a:t>s </a:t>
            </a:r>
            <a:r>
              <a:rPr lang="en-US" sz="1600" b="1" dirty="0">
                <a:solidFill>
                  <a:schemeClr val="dk1"/>
                </a:solidFill>
                <a:latin typeface="Times New Roman" panose="02020603050405020304" pitchFamily="18" charset="0"/>
                <a:cs typeface="Times New Roman" panose="02020603050405020304" pitchFamily="18" charset="0"/>
              </a:rPr>
              <a:t>the first main deliverable that is provided by the evaluator. </a:t>
            </a:r>
            <a:r>
              <a:rPr lang="en-US" sz="1600" b="1" dirty="0">
                <a:solidFill>
                  <a:schemeClr val="dk1"/>
                </a:solidFill>
                <a:latin typeface="Times New Roman" panose="02020603050405020304" pitchFamily="18" charset="0"/>
                <a:cs typeface="Times New Roman" panose="02020603050405020304" pitchFamily="18" charset="0"/>
              </a:rPr>
              <a:t>This report should be written following an initial document review and meetings with the evaluation manager or management committee. </a:t>
            </a:r>
            <a:r>
              <a:rPr lang="en-US" sz="1600" b="1" dirty="0">
                <a:solidFill>
                  <a:schemeClr val="dk1"/>
                </a:solidFill>
                <a:latin typeface="Times New Roman" panose="02020603050405020304" pitchFamily="18" charset="0"/>
                <a:cs typeface="Times New Roman" panose="02020603050405020304" pitchFamily="18" charset="0"/>
              </a:rPr>
              <a:t>This document reveals the evaluator(s)’ understanding of the evaluation exercise, how each evaluation question will be answered and the intended data collection </a:t>
            </a:r>
            <a:r>
              <a:rPr lang="en-US" sz="1600" b="1" dirty="0" smtClean="0">
                <a:solidFill>
                  <a:schemeClr val="dk1"/>
                </a:solidFill>
                <a:latin typeface="Times New Roman" panose="02020603050405020304" pitchFamily="18" charset="0"/>
                <a:cs typeface="Times New Roman" panose="02020603050405020304" pitchFamily="18" charset="0"/>
              </a:rPr>
              <a:t>methods</a:t>
            </a:r>
            <a:endParaRPr lang="fr-FR" sz="1600"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600" b="1" dirty="0" smtClean="0">
                <a:solidFill>
                  <a:srgbClr val="00B050"/>
                </a:solidFill>
                <a:latin typeface="Times New Roman" panose="02020603050405020304" pitchFamily="18" charset="0"/>
                <a:cs typeface="Times New Roman" panose="02020603050405020304" pitchFamily="18" charset="0"/>
              </a:rPr>
              <a:t>In </a:t>
            </a:r>
            <a:r>
              <a:rPr lang="en-US" sz="1600" b="1" dirty="0">
                <a:solidFill>
                  <a:srgbClr val="00B050"/>
                </a:solidFill>
                <a:latin typeface="Times New Roman" panose="02020603050405020304" pitchFamily="18" charset="0"/>
                <a:cs typeface="Times New Roman" panose="02020603050405020304" pitchFamily="18" charset="0"/>
              </a:rPr>
              <a:t>the case of an internal evaluation, an evaluation matrix will be sufficient as it will help to frame the understanding of the exercise by the internal </a:t>
            </a:r>
            <a:r>
              <a:rPr lang="en-US" sz="1600" b="1" dirty="0" smtClean="0">
                <a:solidFill>
                  <a:srgbClr val="00B050"/>
                </a:solidFill>
                <a:latin typeface="Times New Roman" panose="02020603050405020304" pitchFamily="18" charset="0"/>
                <a:cs typeface="Times New Roman" panose="02020603050405020304" pitchFamily="18" charset="0"/>
              </a:rPr>
              <a:t>evaluator.</a:t>
            </a:r>
            <a:endParaRPr lang="fr-FR" sz="1600" b="1" dirty="0">
              <a:solidFill>
                <a:srgbClr val="00B05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1600" b="1" dirty="0" smtClean="0">
                <a:solidFill>
                  <a:schemeClr val="dk1"/>
                </a:solidFill>
                <a:latin typeface="Times New Roman" panose="02020603050405020304" pitchFamily="18" charset="0"/>
                <a:cs typeface="Times New Roman" panose="02020603050405020304" pitchFamily="18" charset="0"/>
              </a:rPr>
              <a:t>One </a:t>
            </a:r>
            <a:r>
              <a:rPr lang="en-US" sz="1600" b="1" dirty="0">
                <a:solidFill>
                  <a:schemeClr val="dk1"/>
                </a:solidFill>
                <a:latin typeface="Times New Roman" panose="02020603050405020304" pitchFamily="18" charset="0"/>
                <a:cs typeface="Times New Roman" panose="02020603050405020304" pitchFamily="18" charset="0"/>
              </a:rPr>
              <a:t>key element of the inception report is the evaluation matrix. </a:t>
            </a:r>
            <a:endParaRPr lang="en-US" sz="1600"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buFont typeface="Arial" panose="020B0604020202020204" pitchFamily="34" charset="0"/>
              <a:buChar char="•"/>
            </a:pPr>
            <a:r>
              <a:rPr lang="en-US" sz="1600" b="1" dirty="0" smtClean="0">
                <a:solidFill>
                  <a:srgbClr val="660066"/>
                </a:solidFill>
                <a:latin typeface="Times New Roman" panose="02020603050405020304" pitchFamily="18" charset="0"/>
                <a:cs typeface="Times New Roman" panose="02020603050405020304" pitchFamily="18" charset="0"/>
              </a:rPr>
              <a:t>An </a:t>
            </a:r>
            <a:r>
              <a:rPr lang="en-US" sz="1600" b="1" dirty="0">
                <a:solidFill>
                  <a:srgbClr val="660066"/>
                </a:solidFill>
                <a:latin typeface="Times New Roman" panose="02020603050405020304" pitchFamily="18" charset="0"/>
                <a:cs typeface="Times New Roman" panose="02020603050405020304" pitchFamily="18" charset="0"/>
              </a:rPr>
              <a:t>evaluation matrix is a tool for guiding the evaluation by specifying the following</a:t>
            </a:r>
            <a:r>
              <a:rPr lang="en-US" sz="1600" b="1" dirty="0" smtClean="0">
                <a:solidFill>
                  <a:srgbClr val="660066"/>
                </a:solidFill>
                <a:latin typeface="Times New Roman" panose="02020603050405020304" pitchFamily="18" charset="0"/>
                <a:cs typeface="Times New Roman" panose="02020603050405020304" pitchFamily="18" charset="0"/>
              </a:rPr>
              <a:t>:</a:t>
            </a:r>
          </a:p>
          <a:p>
            <a:pPr lvl="1" algn="just"/>
            <a:r>
              <a:rPr lang="en-US" sz="1600" b="1" dirty="0" smtClean="0">
                <a:solidFill>
                  <a:srgbClr val="660066"/>
                </a:solidFill>
                <a:latin typeface="Times New Roman" panose="02020603050405020304" pitchFamily="18" charset="0"/>
                <a:cs typeface="Times New Roman" panose="02020603050405020304" pitchFamily="18" charset="0"/>
              </a:rPr>
              <a:t> </a:t>
            </a:r>
            <a:r>
              <a:rPr lang="en-US" sz="1600" b="1" dirty="0">
                <a:solidFill>
                  <a:srgbClr val="660066"/>
                </a:solidFill>
                <a:latin typeface="Times New Roman" panose="02020603050405020304" pitchFamily="18" charset="0"/>
                <a:cs typeface="Times New Roman" panose="02020603050405020304" pitchFamily="18" charset="0"/>
              </a:rPr>
              <a:t>(a) criteria being assessed by the evaluation; (b) questions and </a:t>
            </a:r>
            <a:r>
              <a:rPr lang="en-US" sz="1600" b="1" dirty="0" err="1">
                <a:solidFill>
                  <a:srgbClr val="660066"/>
                </a:solidFill>
                <a:latin typeface="Times New Roman" panose="02020603050405020304" pitchFamily="18" charset="0"/>
                <a:cs typeface="Times New Roman" panose="02020603050405020304" pitchFamily="18" charset="0"/>
              </a:rPr>
              <a:t>subquestions</a:t>
            </a:r>
            <a:r>
              <a:rPr lang="en-US" sz="1600" b="1" dirty="0">
                <a:solidFill>
                  <a:srgbClr val="660066"/>
                </a:solidFill>
                <a:latin typeface="Times New Roman" panose="02020603050405020304" pitchFamily="18" charset="0"/>
                <a:cs typeface="Times New Roman" panose="02020603050405020304" pitchFamily="18" charset="0"/>
              </a:rPr>
              <a:t> that will be answered to assess each criterion; (c) indicators to be used to guide the assessment; (d) sources of data; and I data collection tools. It can clearly represent how the evaluation will be conducted, although it does not replace the need for a full inception report. </a:t>
            </a:r>
            <a:endParaRPr lang="fr-FR" sz="1600" b="1" dirty="0">
              <a:solidFill>
                <a:srgbClr val="66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30390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2" name="Rectangle 1"/>
          <p:cNvSpPr/>
          <p:nvPr/>
        </p:nvSpPr>
        <p:spPr>
          <a:xfrm>
            <a:off x="130614" y="1988802"/>
            <a:ext cx="8479986" cy="4385816"/>
          </a:xfrm>
          <a:prstGeom prst="rect">
            <a:avLst/>
          </a:prstGeom>
        </p:spPr>
        <p:txBody>
          <a:bodyPr wrap="square">
            <a:spAutoFit/>
          </a:bodyPr>
          <a:lstStyle/>
          <a:p>
            <a:pPr marL="285750"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Furthermore, the need for progress reports may vary depending on the duration and complexity of the evaluation. </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The evaluation management should ensure that suitable logistical arrangements are made for data </a:t>
            </a:r>
            <a:r>
              <a:rPr lang="en-US" b="1" dirty="0" smtClean="0">
                <a:solidFill>
                  <a:schemeClr val="dk1"/>
                </a:solidFill>
                <a:latin typeface="Times New Roman" panose="02020603050405020304" pitchFamily="18" charset="0"/>
                <a:cs typeface="Times New Roman" panose="02020603050405020304" pitchFamily="18" charset="0"/>
              </a:rPr>
              <a:t>collection.</a:t>
            </a:r>
          </a:p>
          <a:p>
            <a:pPr marL="285750" indent="-285750" algn="just">
              <a:lnSpc>
                <a:spcPct val="150000"/>
              </a:lnSpc>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If circumstances outside or the evaluator’s control occur (such as weather, social or political events that prevent some site visits), the evaluator(s) and the evaluation management should examine whether these circumstances will affect the quality and credibility of the exercise and in case, discuss relevant methodological and practical alternatives.</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endParaRPr lang="fr-FR" b="1" dirty="0">
              <a:solidFill>
                <a:schemeClr val="dk1"/>
              </a:solidFill>
              <a:latin typeface="Times New Roman" panose="02020603050405020304" pitchFamily="18" charset="0"/>
              <a:cs typeface="Times New Roman" panose="02020603050405020304" pitchFamily="18" charset="0"/>
            </a:endParaRPr>
          </a:p>
          <a:p>
            <a:endParaRPr lang="en-US"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15954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113209" y="1401743"/>
            <a:ext cx="8447315" cy="4770537"/>
          </a:xfrm>
          <a:prstGeom prst="rect">
            <a:avLst/>
          </a:prstGeom>
        </p:spPr>
        <p:txBody>
          <a:bodyPr wrap="square">
            <a:spAutoFit/>
          </a:bodyPr>
          <a:lstStyle/>
          <a:p>
            <a:pPr marL="671195" lvl="2" algn="ctr">
              <a:spcBef>
                <a:spcPts val="5"/>
              </a:spcBef>
              <a:spcAft>
                <a:spcPts val="0"/>
              </a:spcAft>
              <a:buClr>
                <a:srgbClr val="6950A1"/>
              </a:buClr>
              <a:buSzPts val="1300"/>
              <a:tabLst>
                <a:tab pos="1289050" algn="l"/>
              </a:tabLst>
            </a:pPr>
            <a:endParaRPr lang="en-US" sz="1600" b="1" u="sng" dirty="0">
              <a:solidFill>
                <a:srgbClr val="000099"/>
              </a:solidFill>
              <a:latin typeface="Times New Roman" panose="02020603050405020304" pitchFamily="18" charset="0"/>
              <a:cs typeface="Times New Roman" panose="02020603050405020304" pitchFamily="18" charset="0"/>
            </a:endParaRPr>
          </a:p>
          <a:p>
            <a:pPr algn="ctr"/>
            <a:r>
              <a:rPr lang="en-US" b="1" u="sng" dirty="0">
                <a:solidFill>
                  <a:srgbClr val="000099"/>
                </a:solidFill>
                <a:latin typeface="Times New Roman" panose="02020603050405020304" pitchFamily="18" charset="0"/>
                <a:cs typeface="Times New Roman" panose="02020603050405020304" pitchFamily="18" charset="0"/>
              </a:rPr>
              <a:t>b. </a:t>
            </a:r>
            <a:r>
              <a:rPr lang="en-US" b="1" u="sng" dirty="0">
                <a:solidFill>
                  <a:srgbClr val="000099"/>
                </a:solidFill>
                <a:latin typeface="Times New Roman" panose="02020603050405020304" pitchFamily="18" charset="0"/>
                <a:cs typeface="Times New Roman" panose="02020603050405020304" pitchFamily="18" charset="0"/>
              </a:rPr>
              <a:t>Progress </a:t>
            </a:r>
            <a:r>
              <a:rPr lang="en-US" b="1" u="sng" dirty="0">
                <a:solidFill>
                  <a:srgbClr val="000099"/>
                </a:solidFill>
                <a:latin typeface="Times New Roman" panose="02020603050405020304" pitchFamily="18" charset="0"/>
                <a:cs typeface="Times New Roman" panose="02020603050405020304" pitchFamily="18" charset="0"/>
              </a:rPr>
              <a:t>reports</a:t>
            </a:r>
            <a:r>
              <a:rPr lang="fr-FR" b="1" u="sng" dirty="0">
                <a:solidFill>
                  <a:srgbClr val="000099"/>
                </a:solidFill>
                <a:latin typeface="Times New Roman" panose="02020603050405020304" pitchFamily="18" charset="0"/>
                <a:cs typeface="Times New Roman" panose="02020603050405020304" pitchFamily="18" charset="0"/>
              </a:rPr>
              <a:t>:</a:t>
            </a:r>
          </a:p>
          <a:p>
            <a:pPr marL="285750" indent="-285750" algn="just">
              <a:lnSpc>
                <a:spcPct val="150000"/>
              </a:lnSpc>
              <a:buFont typeface="Wingdings" panose="05000000000000000000" pitchFamily="2" charset="2"/>
              <a:buChar char="Ø"/>
            </a:pPr>
            <a:r>
              <a:rPr lang="fr-FR" dirty="0" smtClean="0"/>
              <a:t> </a:t>
            </a:r>
            <a:r>
              <a:rPr lang="en-US" b="1" dirty="0">
                <a:solidFill>
                  <a:schemeClr val="dk1"/>
                </a:solidFill>
                <a:latin typeface="Times New Roman" panose="02020603050405020304" pitchFamily="18" charset="0"/>
                <a:cs typeface="Times New Roman" panose="02020603050405020304" pitchFamily="18" charset="0"/>
              </a:rPr>
              <a:t>It </a:t>
            </a:r>
            <a:r>
              <a:rPr lang="en-US" b="1" dirty="0">
                <a:solidFill>
                  <a:schemeClr val="dk1"/>
                </a:solidFill>
                <a:latin typeface="Times New Roman" panose="02020603050405020304" pitchFamily="18" charset="0"/>
                <a:cs typeface="Times New Roman" panose="02020603050405020304" pitchFamily="18" charset="0"/>
              </a:rPr>
              <a:t>is encouraged that evaluator(s) regularly report on the progress made while conducting the evaluation, so the evaluation manager or committee can periodically monitor how well data collection is going and if the methodologies selected for the evaluation are being properly used. </a:t>
            </a:r>
            <a:endParaRPr lang="en-US" b="1" dirty="0" smtClean="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dirty="0" smtClean="0">
                <a:solidFill>
                  <a:schemeClr val="dk1"/>
                </a:solidFill>
                <a:latin typeface="Times New Roman" panose="02020603050405020304" pitchFamily="18" charset="0"/>
                <a:cs typeface="Times New Roman" panose="02020603050405020304" pitchFamily="18" charset="0"/>
              </a:rPr>
              <a:t>The </a:t>
            </a:r>
            <a:r>
              <a:rPr lang="en-US" b="1" dirty="0">
                <a:solidFill>
                  <a:schemeClr val="dk1"/>
                </a:solidFill>
                <a:latin typeface="Times New Roman" panose="02020603050405020304" pitchFamily="18" charset="0"/>
                <a:cs typeface="Times New Roman" panose="02020603050405020304" pitchFamily="18" charset="0"/>
              </a:rPr>
              <a:t>purpose of this is to ensure that when problems are encountered in the data collection process that could adversely affect the quality of the evaluation (such as the cancellation of scheduled meetings, unmet target numbers of interview or survey respondents or basic documents not properly reviewed), corrective measures can be introduced in a timely manner. Progress reports do not need to be lengthy and can be provided in an email or during regular meetings. </a:t>
            </a:r>
            <a:endParaRPr lang="en-US" b="1" dirty="0" smtClean="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09237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113209" y="1532377"/>
            <a:ext cx="8447315" cy="4862870"/>
          </a:xfrm>
          <a:prstGeom prst="rect">
            <a:avLst/>
          </a:prstGeom>
        </p:spPr>
        <p:txBody>
          <a:bodyPr wrap="square">
            <a:spAutoFit/>
          </a:bodyPr>
          <a:lstStyle/>
          <a:p>
            <a:pPr lvl="1" algn="just"/>
            <a:r>
              <a:rPr lang="en-US" sz="1600" b="1" u="sng" dirty="0" smtClean="0">
                <a:solidFill>
                  <a:srgbClr val="000099"/>
                </a:solidFill>
                <a:latin typeface="Times New Roman" panose="02020603050405020304" pitchFamily="18" charset="0"/>
                <a:cs typeface="Times New Roman" panose="02020603050405020304" pitchFamily="18" charset="0"/>
              </a:rPr>
              <a:t>c</a:t>
            </a:r>
            <a:r>
              <a:rPr lang="en-US" b="1" u="sng" dirty="0" smtClean="0">
                <a:solidFill>
                  <a:srgbClr val="000099"/>
                </a:solidFill>
                <a:latin typeface="Times New Roman" panose="02020603050405020304" pitchFamily="18" charset="0"/>
                <a:cs typeface="Times New Roman" panose="02020603050405020304" pitchFamily="18" charset="0"/>
              </a:rPr>
              <a:t>. Debrief </a:t>
            </a:r>
            <a:r>
              <a:rPr lang="en-US" b="1" u="sng" dirty="0">
                <a:solidFill>
                  <a:srgbClr val="000099"/>
                </a:solidFill>
                <a:latin typeface="Times New Roman" panose="02020603050405020304" pitchFamily="18" charset="0"/>
                <a:cs typeface="Times New Roman" panose="02020603050405020304" pitchFamily="18" charset="0"/>
              </a:rPr>
              <a:t>of initial findings</a:t>
            </a:r>
            <a:endParaRPr lang="fr-FR" b="1" u="sng" dirty="0">
              <a:solidFill>
                <a:srgbClr val="000099"/>
              </a:solidFill>
              <a:latin typeface="Times New Roman" panose="02020603050405020304" pitchFamily="18" charset="0"/>
              <a:cs typeface="Times New Roman" panose="02020603050405020304" pitchFamily="18" charset="0"/>
            </a:endParaRPr>
          </a:p>
          <a:p>
            <a:pPr lvl="1" algn="just"/>
            <a:r>
              <a:rPr lang="en-US" sz="2000" dirty="0"/>
              <a:t> </a:t>
            </a:r>
            <a:endParaRPr lang="fr-FR" sz="2800" dirty="0"/>
          </a:p>
          <a:p>
            <a:pPr lvl="1" algn="just"/>
            <a:r>
              <a:rPr lang="en-US" b="1" u="sng" dirty="0">
                <a:solidFill>
                  <a:schemeClr val="dk1"/>
                </a:solidFill>
                <a:latin typeface="Times New Roman" panose="02020603050405020304" pitchFamily="18" charset="0"/>
                <a:cs typeface="Times New Roman" panose="02020603050405020304" pitchFamily="18" charset="0"/>
              </a:rPr>
              <a:t>Initial findings </a:t>
            </a:r>
            <a:r>
              <a:rPr lang="en-US" b="1" dirty="0">
                <a:solidFill>
                  <a:schemeClr val="dk1"/>
                </a:solidFill>
                <a:latin typeface="Times New Roman" panose="02020603050405020304" pitchFamily="18" charset="0"/>
                <a:cs typeface="Times New Roman" panose="02020603050405020304" pitchFamily="18" charset="0"/>
              </a:rPr>
              <a:t>should be presented at the end of the field visit or the data collection phase, providing an opportunity for relevant parties – such as government stakeholders, donors, beneficiaries or implementing partners – to identify any misinterpretation or factual mistake at an early stage before report writing. </a:t>
            </a:r>
            <a:r>
              <a:rPr lang="en-US" b="1" dirty="0">
                <a:solidFill>
                  <a:schemeClr val="dk1"/>
                </a:solidFill>
                <a:latin typeface="Times New Roman" panose="02020603050405020304" pitchFamily="18" charset="0"/>
                <a:cs typeface="Times New Roman" panose="02020603050405020304" pitchFamily="18" charset="0"/>
              </a:rPr>
              <a:t>This can be done in the form of a PowerPoint or short report; it should be added as a deliverable if </a:t>
            </a:r>
            <a:r>
              <a:rPr lang="en-US" b="1" dirty="0" smtClean="0">
                <a:solidFill>
                  <a:schemeClr val="dk1"/>
                </a:solidFill>
                <a:latin typeface="Times New Roman" panose="02020603050405020304" pitchFamily="18" charset="0"/>
                <a:cs typeface="Times New Roman" panose="02020603050405020304" pitchFamily="18" charset="0"/>
              </a:rPr>
              <a:t>expected.</a:t>
            </a:r>
          </a:p>
          <a:p>
            <a:pPr lvl="1" algn="just"/>
            <a:endParaRPr lang="en-US" b="1" dirty="0" smtClean="0">
              <a:solidFill>
                <a:schemeClr val="dk1"/>
              </a:solidFill>
              <a:latin typeface="Times New Roman" panose="02020603050405020304" pitchFamily="18" charset="0"/>
              <a:cs typeface="Times New Roman" panose="02020603050405020304" pitchFamily="18" charset="0"/>
            </a:endParaRPr>
          </a:p>
          <a:p>
            <a:pPr lvl="1" algn="just"/>
            <a:r>
              <a:rPr lang="en-US" b="1" u="sng" dirty="0" smtClean="0">
                <a:solidFill>
                  <a:srgbClr val="000099"/>
                </a:solidFill>
                <a:latin typeface="Times New Roman" panose="02020603050405020304" pitchFamily="18" charset="0"/>
                <a:cs typeface="Times New Roman" panose="02020603050405020304" pitchFamily="18" charset="0"/>
              </a:rPr>
              <a:t>d. Evaluation report</a:t>
            </a:r>
            <a:r>
              <a:rPr lang="fr-FR" sz="2000" dirty="0"/>
              <a:t> </a:t>
            </a:r>
            <a:r>
              <a:rPr lang="en-US" b="1" dirty="0" smtClean="0">
                <a:solidFill>
                  <a:schemeClr val="dk1"/>
                </a:solidFill>
                <a:latin typeface="Times New Roman" panose="02020603050405020304" pitchFamily="18" charset="0"/>
                <a:cs typeface="Times New Roman" panose="02020603050405020304" pitchFamily="18" charset="0"/>
              </a:rPr>
              <a:t>The </a:t>
            </a:r>
            <a:r>
              <a:rPr lang="en-US" b="1" dirty="0">
                <a:solidFill>
                  <a:schemeClr val="dk1"/>
                </a:solidFill>
                <a:latin typeface="Times New Roman" panose="02020603050405020304" pitchFamily="18" charset="0"/>
                <a:cs typeface="Times New Roman" panose="02020603050405020304" pitchFamily="18" charset="0"/>
              </a:rPr>
              <a:t>evaluation report should first be provided in draft format to allow stakeholders to provide </a:t>
            </a:r>
            <a:r>
              <a:rPr lang="en-US" b="1" dirty="0" smtClean="0">
                <a:solidFill>
                  <a:schemeClr val="dk1"/>
                </a:solidFill>
                <a:latin typeface="Times New Roman" panose="02020603050405020304" pitchFamily="18" charset="0"/>
                <a:cs typeface="Times New Roman" panose="02020603050405020304" pitchFamily="18" charset="0"/>
              </a:rPr>
              <a:t>comments.</a:t>
            </a:r>
          </a:p>
          <a:p>
            <a:pPr marL="742950" lvl="1" indent="-285750" algn="just">
              <a:buFont typeface="Wingdings" panose="05000000000000000000" pitchFamily="2" charset="2"/>
              <a:buChar char="§"/>
            </a:pPr>
            <a:r>
              <a:rPr lang="en-US" b="1" dirty="0" smtClean="0">
                <a:solidFill>
                  <a:schemeClr val="dk1"/>
                </a:solidFill>
                <a:latin typeface="Times New Roman" panose="02020603050405020304" pitchFamily="18" charset="0"/>
                <a:cs typeface="Times New Roman" panose="02020603050405020304" pitchFamily="18" charset="0"/>
              </a:rPr>
              <a:t> </a:t>
            </a:r>
            <a:r>
              <a:rPr lang="en-US" b="1" dirty="0">
                <a:solidFill>
                  <a:schemeClr val="dk1"/>
                </a:solidFill>
                <a:latin typeface="Times New Roman" panose="02020603050405020304" pitchFamily="18" charset="0"/>
                <a:cs typeface="Times New Roman" panose="02020603050405020304" pitchFamily="18" charset="0"/>
              </a:rPr>
              <a:t>After the evaluator receives the consolidated feedback, he/she should revise the report as necessary and submit the final version.</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
            </a:pPr>
            <a:r>
              <a:rPr lang="en-US" b="1" dirty="0">
                <a:solidFill>
                  <a:schemeClr val="dk1"/>
                </a:solidFill>
                <a:latin typeface="Times New Roman" panose="02020603050405020304" pitchFamily="18" charset="0"/>
                <a:cs typeface="Times New Roman" panose="02020603050405020304" pitchFamily="18" charset="0"/>
              </a:rPr>
              <a:t> </a:t>
            </a:r>
            <a:r>
              <a:rPr lang="en-US" b="1" dirty="0" smtClean="0">
                <a:solidFill>
                  <a:schemeClr val="dk1"/>
                </a:solidFill>
                <a:latin typeface="Times New Roman" panose="02020603050405020304" pitchFamily="18" charset="0"/>
                <a:cs typeface="Times New Roman" panose="02020603050405020304" pitchFamily="18" charset="0"/>
              </a:rPr>
              <a:t>Final </a:t>
            </a:r>
            <a:r>
              <a:rPr lang="en-US" b="1" dirty="0">
                <a:solidFill>
                  <a:schemeClr val="dk1"/>
                </a:solidFill>
                <a:latin typeface="Times New Roman" panose="02020603050405020304" pitchFamily="18" charset="0"/>
                <a:cs typeface="Times New Roman" panose="02020603050405020304" pitchFamily="18" charset="0"/>
              </a:rPr>
              <a:t>evaluation reports are to be </a:t>
            </a:r>
            <a:r>
              <a:rPr lang="en-US" b="1" dirty="0" smtClean="0">
                <a:solidFill>
                  <a:schemeClr val="dk1"/>
                </a:solidFill>
                <a:latin typeface="Times New Roman" panose="02020603050405020304" pitchFamily="18" charset="0"/>
                <a:cs typeface="Times New Roman" panose="02020603050405020304" pitchFamily="18" charset="0"/>
              </a:rPr>
              <a:t>written. </a:t>
            </a:r>
            <a:r>
              <a:rPr lang="en-US" b="1" dirty="0">
                <a:solidFill>
                  <a:schemeClr val="dk1"/>
                </a:solidFill>
                <a:latin typeface="Times New Roman" panose="02020603050405020304" pitchFamily="18" charset="0"/>
                <a:cs typeface="Times New Roman" panose="02020603050405020304" pitchFamily="18" charset="0"/>
              </a:rPr>
              <a:t>If not possible, a summary of the findings and recommendations should be </a:t>
            </a:r>
            <a:r>
              <a:rPr lang="en-US" b="1" dirty="0" smtClean="0">
                <a:solidFill>
                  <a:schemeClr val="dk1"/>
                </a:solidFill>
                <a:latin typeface="Times New Roman" panose="02020603050405020304" pitchFamily="18" charset="0"/>
                <a:cs typeface="Times New Roman" panose="02020603050405020304" pitchFamily="18" charset="0"/>
              </a:rPr>
              <a:t>prepared.</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
            </a:pPr>
            <a:r>
              <a:rPr lang="en-US" b="1" dirty="0" smtClean="0">
                <a:solidFill>
                  <a:schemeClr val="dk1"/>
                </a:solidFill>
                <a:latin typeface="Times New Roman" panose="02020603050405020304" pitchFamily="18" charset="0"/>
                <a:cs typeface="Times New Roman" panose="02020603050405020304" pitchFamily="18" charset="0"/>
              </a:rPr>
              <a:t>Although all evaluators are not obliged </a:t>
            </a:r>
            <a:r>
              <a:rPr lang="en-US" b="1" dirty="0">
                <a:solidFill>
                  <a:schemeClr val="dk1"/>
                </a:solidFill>
                <a:latin typeface="Times New Roman" panose="02020603050405020304" pitchFamily="18" charset="0"/>
                <a:cs typeface="Times New Roman" panose="02020603050405020304" pitchFamily="18" charset="0"/>
              </a:rPr>
              <a:t>to use the same reporting format</a:t>
            </a:r>
            <a:r>
              <a:rPr lang="en-US" b="1" dirty="0" smtClean="0">
                <a:solidFill>
                  <a:schemeClr val="dk1"/>
                </a:solidFill>
                <a:latin typeface="Times New Roman" panose="02020603050405020304" pitchFamily="18" charset="0"/>
                <a:cs typeface="Times New Roman" panose="02020603050405020304" pitchFamily="18" charset="0"/>
              </a:rPr>
              <a:t>, but they are </a:t>
            </a:r>
            <a:r>
              <a:rPr lang="en-US" b="1" dirty="0">
                <a:solidFill>
                  <a:schemeClr val="dk1"/>
                </a:solidFill>
                <a:latin typeface="Times New Roman" panose="02020603050405020304" pitchFamily="18" charset="0"/>
                <a:cs typeface="Times New Roman" panose="02020603050405020304" pitchFamily="18" charset="0"/>
              </a:rPr>
              <a:t>expected to address all the following components</a:t>
            </a:r>
            <a:r>
              <a:rPr lang="en-US" b="1" dirty="0" smtClean="0">
                <a:solidFill>
                  <a:schemeClr val="dk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5311346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113209" y="1802344"/>
            <a:ext cx="8447315" cy="4493538"/>
          </a:xfrm>
          <a:prstGeom prst="rect">
            <a:avLst/>
          </a:prstGeom>
        </p:spPr>
        <p:txBody>
          <a:bodyPr wrap="square">
            <a:spAutoFit/>
          </a:bodyPr>
          <a:lstStyle/>
          <a:p>
            <a:pPr marL="285750" lvl="0" indent="-285750" algn="just">
              <a:buFont typeface="Wingdings" panose="05000000000000000000" pitchFamily="2" charset="2"/>
              <a:buChar char="ü"/>
            </a:pPr>
            <a:r>
              <a:rPr lang="en-US" b="1" dirty="0">
                <a:solidFill>
                  <a:srgbClr val="00B050"/>
                </a:solidFill>
                <a:latin typeface="Times New Roman" panose="02020603050405020304" pitchFamily="18" charset="0"/>
                <a:cs typeface="Times New Roman" panose="02020603050405020304" pitchFamily="18" charset="0"/>
              </a:rPr>
              <a:t>Title page</a:t>
            </a:r>
            <a:r>
              <a:rPr lang="en-US" b="1" dirty="0">
                <a:solidFill>
                  <a:schemeClr val="dk1"/>
                </a:solidFill>
                <a:latin typeface="Times New Roman" panose="02020603050405020304" pitchFamily="18" charset="0"/>
                <a:cs typeface="Times New Roman" panose="02020603050405020304" pitchFamily="18" charset="0"/>
              </a:rPr>
              <a:t>, including the title of the evaluation, date of completion (such as the date that the draft report is submitted) and the name of the evaluator(s) or evaluation firm(s);</a:t>
            </a:r>
            <a:endParaRPr lang="fr-FR"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b="1" dirty="0">
                <a:solidFill>
                  <a:srgbClr val="00B050"/>
                </a:solidFill>
                <a:latin typeface="Times New Roman" panose="02020603050405020304" pitchFamily="18" charset="0"/>
                <a:cs typeface="Times New Roman" panose="02020603050405020304" pitchFamily="18" charset="0"/>
              </a:rPr>
              <a:t>Executive summary, </a:t>
            </a:r>
            <a:r>
              <a:rPr lang="en-US" b="1" dirty="0">
                <a:solidFill>
                  <a:schemeClr val="dk1"/>
                </a:solidFill>
                <a:latin typeface="Times New Roman" panose="02020603050405020304" pitchFamily="18" charset="0"/>
                <a:cs typeface="Times New Roman" panose="02020603050405020304" pitchFamily="18" charset="0"/>
              </a:rPr>
              <a:t>including an explanation of the project background, overview of evaluation background, concise description of the evaluation methodology, summary of all evaluation findings, summary of all conclusions, summary of all lessons learned and good practices and a summary of all recommendations;</a:t>
            </a:r>
            <a:endParaRPr lang="fr-FR"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b="1" dirty="0">
                <a:solidFill>
                  <a:srgbClr val="00B050"/>
                </a:solidFill>
                <a:latin typeface="Times New Roman" panose="02020603050405020304" pitchFamily="18" charset="0"/>
                <a:cs typeface="Times New Roman" panose="02020603050405020304" pitchFamily="18" charset="0"/>
              </a:rPr>
              <a:t>Project background</a:t>
            </a:r>
            <a:r>
              <a:rPr lang="en-US" b="1" dirty="0">
                <a:solidFill>
                  <a:schemeClr val="dk1"/>
                </a:solidFill>
                <a:latin typeface="Times New Roman" panose="02020603050405020304" pitchFamily="18" charset="0"/>
                <a:cs typeface="Times New Roman" panose="02020603050405020304" pitchFamily="18" charset="0"/>
              </a:rPr>
              <a:t>, including a brief overview of contextual factors, clear and relevant description of key stakeholders, description of intervention logic and funding arrangements;</a:t>
            </a:r>
            <a:endParaRPr lang="fr-FR"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b="1" dirty="0">
                <a:solidFill>
                  <a:srgbClr val="00B050"/>
                </a:solidFill>
                <a:latin typeface="Times New Roman" panose="02020603050405020304" pitchFamily="18" charset="0"/>
                <a:cs typeface="Times New Roman" panose="02020603050405020304" pitchFamily="18" charset="0"/>
              </a:rPr>
              <a:t>Evaluation background</a:t>
            </a:r>
            <a:r>
              <a:rPr lang="en-US" b="1" dirty="0">
                <a:solidFill>
                  <a:schemeClr val="dk1"/>
                </a:solidFill>
                <a:latin typeface="Times New Roman" panose="02020603050405020304" pitchFamily="18" charset="0"/>
                <a:cs typeface="Times New Roman" panose="02020603050405020304" pitchFamily="18" charset="0"/>
              </a:rPr>
              <a:t>, including an explanation of the purpose of the evaluation, description of evaluation scope and list of evaluation clients and main audience for the report;</a:t>
            </a:r>
            <a:endParaRPr lang="fr-FR" b="1" dirty="0">
              <a:solidFill>
                <a:schemeClr val="dk1"/>
              </a:solidFill>
              <a:latin typeface="Times New Roman" panose="02020603050405020304" pitchFamily="18" charset="0"/>
              <a:cs typeface="Times New Roman" panose="02020603050405020304" pitchFamily="18" charset="0"/>
            </a:endParaRPr>
          </a:p>
          <a:p>
            <a:pPr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671195" lvl="2" algn="ctr">
              <a:spcBef>
                <a:spcPts val="5"/>
              </a:spcBef>
              <a:spcAft>
                <a:spcPts val="0"/>
              </a:spcAft>
              <a:buClr>
                <a:srgbClr val="6950A1"/>
              </a:buClr>
              <a:buSzPts val="1300"/>
              <a:tabLst>
                <a:tab pos="1289050" algn="l"/>
              </a:tabLst>
            </a:pPr>
            <a:endParaRPr lang="fr-FR" sz="1600"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35185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113209" y="1532377"/>
            <a:ext cx="8447315" cy="5447645"/>
          </a:xfrm>
          <a:prstGeom prst="rect">
            <a:avLst/>
          </a:prstGeom>
        </p:spPr>
        <p:txBody>
          <a:bodyPr wrap="square">
            <a:spAutoFit/>
          </a:bodyPr>
          <a:lstStyle/>
          <a:p>
            <a:pPr marL="285750" lvl="0" indent="-285750" algn="just">
              <a:buFont typeface="Wingdings" panose="05000000000000000000" pitchFamily="2" charset="2"/>
              <a:buChar char="ü"/>
            </a:pPr>
            <a:r>
              <a:rPr lang="en-US" sz="1600" b="1" dirty="0" smtClean="0">
                <a:solidFill>
                  <a:srgbClr val="00B050"/>
                </a:solidFill>
                <a:latin typeface="Times New Roman" panose="02020603050405020304" pitchFamily="18" charset="0"/>
                <a:cs typeface="Times New Roman" panose="02020603050405020304" pitchFamily="18" charset="0"/>
              </a:rPr>
              <a:t>Evaluation </a:t>
            </a:r>
            <a:r>
              <a:rPr lang="en-US" sz="1600" b="1" dirty="0">
                <a:solidFill>
                  <a:srgbClr val="00B050"/>
                </a:solidFill>
                <a:latin typeface="Times New Roman" panose="02020603050405020304" pitchFamily="18" charset="0"/>
                <a:cs typeface="Times New Roman" panose="02020603050405020304" pitchFamily="18" charset="0"/>
              </a:rPr>
              <a:t>approach and methodology, </a:t>
            </a:r>
            <a:r>
              <a:rPr lang="en-US" sz="1600" b="1" dirty="0">
                <a:solidFill>
                  <a:schemeClr val="dk1"/>
                </a:solidFill>
                <a:latin typeface="Times New Roman" panose="02020603050405020304" pitchFamily="18" charset="0"/>
                <a:cs typeface="Times New Roman" panose="02020603050405020304" pitchFamily="18" charset="0"/>
              </a:rPr>
              <a:t>including a statement of the evaluation approach, evaluation questions and criteria (providing a justification for their use or lack thereof), methodology used, inclusion of cross-cutting themes, stakeholder participation, limitations of the evaluation and description of evaluation norms and standards;</a:t>
            </a:r>
            <a:endParaRPr lang="fr-FR" sz="1600"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600" b="1" dirty="0">
                <a:solidFill>
                  <a:srgbClr val="00B050"/>
                </a:solidFill>
                <a:latin typeface="Times New Roman" panose="02020603050405020304" pitchFamily="18" charset="0"/>
                <a:cs typeface="Times New Roman" panose="02020603050405020304" pitchFamily="18" charset="0"/>
              </a:rPr>
              <a:t>Evaluation findings per criteria </a:t>
            </a:r>
            <a:r>
              <a:rPr lang="en-US" sz="1600" b="1" dirty="0">
                <a:solidFill>
                  <a:schemeClr val="dk1"/>
                </a:solidFill>
                <a:latin typeface="Times New Roman" panose="02020603050405020304" pitchFamily="18" charset="0"/>
                <a:cs typeface="Times New Roman" panose="02020603050405020304" pitchFamily="18" charset="0"/>
              </a:rPr>
              <a:t>that are complete (all questions are addressed and findings aligned with purpose, questions and approach), robust (findings are justified by evidence and data disaggregated by key variables), identify causal factors that led to </a:t>
            </a:r>
            <a:r>
              <a:rPr lang="en-US" sz="1600" b="1" dirty="0" smtClean="0">
                <a:solidFill>
                  <a:schemeClr val="dk1"/>
                </a:solidFill>
                <a:latin typeface="Times New Roman" panose="02020603050405020304" pitchFamily="18" charset="0"/>
                <a:cs typeface="Times New Roman" panose="02020603050405020304" pitchFamily="18" charset="0"/>
              </a:rPr>
              <a:t>accomplishments.</a:t>
            </a:r>
            <a:endParaRPr lang="fr-FR" sz="1600"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600" b="1" dirty="0">
                <a:solidFill>
                  <a:srgbClr val="00B050"/>
                </a:solidFill>
                <a:latin typeface="Times New Roman" panose="02020603050405020304" pitchFamily="18" charset="0"/>
                <a:cs typeface="Times New Roman" panose="02020603050405020304" pitchFamily="18" charset="0"/>
              </a:rPr>
              <a:t>Conclusions</a:t>
            </a:r>
            <a:r>
              <a:rPr lang="en-US" sz="1600" b="1" dirty="0">
                <a:solidFill>
                  <a:schemeClr val="dk1"/>
                </a:solidFill>
                <a:latin typeface="Times New Roman" panose="02020603050405020304" pitchFamily="18" charset="0"/>
                <a:cs typeface="Times New Roman" panose="02020603050405020304" pitchFamily="18" charset="0"/>
              </a:rPr>
              <a:t> that are based on and clearly linked to the evidence presented in the Evaluation findings section and that are, to the extent possible, objective and clearly justified;</a:t>
            </a:r>
            <a:endParaRPr lang="fr-FR" sz="1600" b="1" dirty="0">
              <a:solidFill>
                <a:schemeClr val="dk1"/>
              </a:solidFill>
              <a:latin typeface="Times New Roman" panose="02020603050405020304" pitchFamily="18" charset="0"/>
              <a:cs typeface="Times New Roman" panose="02020603050405020304" pitchFamily="18" charset="0"/>
            </a:endParaRPr>
          </a:p>
          <a:p>
            <a:pPr marL="285750" lvl="0" indent="-285750" algn="just">
              <a:buFont typeface="Wingdings" panose="05000000000000000000" pitchFamily="2" charset="2"/>
              <a:buChar char="ü"/>
            </a:pPr>
            <a:r>
              <a:rPr lang="en-US" sz="1600" b="1" dirty="0">
                <a:solidFill>
                  <a:srgbClr val="00B050"/>
                </a:solidFill>
                <a:latin typeface="Times New Roman" panose="02020603050405020304" pitchFamily="18" charset="0"/>
                <a:cs typeface="Times New Roman" panose="02020603050405020304" pitchFamily="18" charset="0"/>
              </a:rPr>
              <a:t>Recommendations</a:t>
            </a:r>
            <a:r>
              <a:rPr lang="en-US" sz="1600" b="1" dirty="0">
                <a:solidFill>
                  <a:schemeClr val="dk1"/>
                </a:solidFill>
                <a:latin typeface="Times New Roman" panose="02020603050405020304" pitchFamily="18" charset="0"/>
                <a:cs typeface="Times New Roman" panose="02020603050405020304" pitchFamily="18" charset="0"/>
              </a:rPr>
              <a:t> that are clear and concise, based on findings and/or conclusions of the report are relevant, identify the person responsible for their implementation and that are actionable;</a:t>
            </a:r>
            <a:endParaRPr lang="fr-FR" sz="1600" b="1" dirty="0">
              <a:solidFill>
                <a:schemeClr val="dk1"/>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Ø"/>
            </a:pPr>
            <a:r>
              <a:rPr lang="en-US" sz="1600" b="1" dirty="0">
                <a:solidFill>
                  <a:srgbClr val="FF0000"/>
                </a:solidFill>
                <a:latin typeface="Times New Roman" panose="02020603050405020304" pitchFamily="18" charset="0"/>
                <a:cs typeface="Times New Roman" panose="02020603050405020304" pitchFamily="18" charset="0"/>
              </a:rPr>
              <a:t>Lessons learned </a:t>
            </a:r>
            <a:r>
              <a:rPr lang="en-US" sz="1600" b="1" dirty="0">
                <a:solidFill>
                  <a:schemeClr val="dk1"/>
                </a:solidFill>
                <a:latin typeface="Times New Roman" panose="02020603050405020304" pitchFamily="18" charset="0"/>
                <a:cs typeface="Times New Roman" panose="02020603050405020304" pitchFamily="18" charset="0"/>
              </a:rPr>
              <a:t>that are relevant, specific to the context, targeting specific users and applicable;</a:t>
            </a:r>
            <a:endParaRPr lang="fr-FR" sz="1600" b="1" dirty="0">
              <a:solidFill>
                <a:schemeClr val="dk1"/>
              </a:solidFill>
              <a:latin typeface="Times New Roman" panose="02020603050405020304" pitchFamily="18" charset="0"/>
              <a:cs typeface="Times New Roman" panose="02020603050405020304" pitchFamily="18" charset="0"/>
            </a:endParaRPr>
          </a:p>
          <a:p>
            <a:pPr lvl="0" algn="ctr"/>
            <a:r>
              <a:rPr lang="en-US" sz="1600" b="1" dirty="0">
                <a:solidFill>
                  <a:schemeClr val="dk1"/>
                </a:solidFill>
                <a:latin typeface="Times New Roman" panose="02020603050405020304" pitchFamily="18" charset="0"/>
                <a:cs typeface="Times New Roman" panose="02020603050405020304" pitchFamily="18" charset="0"/>
              </a:rPr>
              <a:t>Good practices that concisely capture the context from which they are derived and specify target users, are applicable and replicable and demonstrate a link to specific impacts that are realistic.</a:t>
            </a:r>
            <a:endParaRPr lang="fr-FR" sz="1600" b="1" dirty="0">
              <a:solidFill>
                <a:schemeClr val="dk1"/>
              </a:solidFill>
              <a:latin typeface="Times New Roman" panose="02020603050405020304" pitchFamily="18" charset="0"/>
              <a:cs typeface="Times New Roman" panose="02020603050405020304" pitchFamily="18" charset="0"/>
            </a:endParaRPr>
          </a:p>
          <a:p>
            <a:pPr algn="just"/>
            <a:r>
              <a:rPr lang="en-US" sz="1600" b="1" dirty="0">
                <a:solidFill>
                  <a:schemeClr val="dk1"/>
                </a:solidFill>
                <a:latin typeface="Times New Roman" panose="02020603050405020304" pitchFamily="18" charset="0"/>
                <a:cs typeface="Times New Roman" panose="02020603050405020304" pitchFamily="18" charset="0"/>
              </a:rPr>
              <a:t> </a:t>
            </a:r>
            <a:endParaRPr lang="fr-FR" sz="1600" b="1" dirty="0">
              <a:solidFill>
                <a:schemeClr val="dk1"/>
              </a:solidFill>
              <a:latin typeface="Times New Roman" panose="02020603050405020304" pitchFamily="18" charset="0"/>
              <a:cs typeface="Times New Roman" panose="02020603050405020304" pitchFamily="18" charset="0"/>
            </a:endParaRPr>
          </a:p>
          <a:p>
            <a:pPr marL="671195" lvl="2" algn="ctr">
              <a:spcBef>
                <a:spcPts val="5"/>
              </a:spcBef>
              <a:spcAft>
                <a:spcPts val="0"/>
              </a:spcAft>
              <a:buClr>
                <a:srgbClr val="6950A1"/>
              </a:buClr>
              <a:buSzPts val="1300"/>
              <a:tabLst>
                <a:tab pos="1289050" algn="l"/>
              </a:tabLst>
            </a:pPr>
            <a:endParaRPr lang="fr-FR" sz="1600"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7644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209004" y="1532377"/>
            <a:ext cx="8377647" cy="5324535"/>
          </a:xfrm>
          <a:prstGeom prst="rect">
            <a:avLst/>
          </a:prstGeom>
        </p:spPr>
        <p:txBody>
          <a:bodyPr wrap="square">
            <a:spAutoFit/>
          </a:bodyPr>
          <a:lstStyle/>
          <a:p>
            <a:pPr marL="671195" lvl="2" algn="ctr">
              <a:spcBef>
                <a:spcPts val="5"/>
              </a:spcBef>
              <a:spcAft>
                <a:spcPts val="0"/>
              </a:spcAft>
              <a:buClr>
                <a:srgbClr val="6950A1"/>
              </a:buClr>
              <a:buSzPts val="1300"/>
              <a:tabLst>
                <a:tab pos="1289050" algn="l"/>
              </a:tabLst>
            </a:pPr>
            <a:endParaRPr lang="en-US" sz="2000" b="1" u="sng" dirty="0" smtClean="0">
              <a:solidFill>
                <a:srgbClr val="C00000"/>
              </a:solidFill>
              <a:latin typeface="Times New Roman" panose="02020603050405020304" pitchFamily="18" charset="0"/>
              <a:cs typeface="Times New Roman" panose="02020603050405020304" pitchFamily="18" charset="0"/>
            </a:endParaRPr>
          </a:p>
          <a:p>
            <a:pPr algn="just"/>
            <a:r>
              <a:rPr lang="en-US" sz="1600" b="1" u="sng" dirty="0" smtClean="0">
                <a:solidFill>
                  <a:srgbClr val="000099"/>
                </a:solidFill>
                <a:latin typeface="Times New Roman" panose="02020603050405020304" pitchFamily="18" charset="0"/>
                <a:cs typeface="Times New Roman" panose="02020603050405020304" pitchFamily="18" charset="0"/>
              </a:rPr>
              <a:t>e. Evaluation brief</a:t>
            </a:r>
            <a:r>
              <a:rPr lang="fr-FR" sz="1600" b="1" u="sng" dirty="0" smtClean="0">
                <a:solidFill>
                  <a:srgbClr val="000099"/>
                </a:solidFill>
                <a:latin typeface="Times New Roman" panose="02020603050405020304" pitchFamily="18" charset="0"/>
                <a:cs typeface="Times New Roman" panose="02020603050405020304" pitchFamily="18" charset="0"/>
              </a:rPr>
              <a:t>: </a:t>
            </a:r>
            <a:r>
              <a:rPr lang="en-US" sz="1600" b="1" dirty="0" smtClean="0">
                <a:solidFill>
                  <a:schemeClr val="dk1"/>
                </a:solidFill>
                <a:latin typeface="Times New Roman" panose="02020603050405020304" pitchFamily="18" charset="0"/>
                <a:cs typeface="Times New Roman" panose="02020603050405020304" pitchFamily="18" charset="0"/>
              </a:rPr>
              <a:t>An </a:t>
            </a:r>
            <a:r>
              <a:rPr lang="en-US" sz="1600" b="1" dirty="0">
                <a:solidFill>
                  <a:schemeClr val="dk1"/>
                </a:solidFill>
                <a:latin typeface="Times New Roman" panose="02020603050405020304" pitchFamily="18" charset="0"/>
                <a:cs typeface="Times New Roman" panose="02020603050405020304" pitchFamily="18" charset="0"/>
              </a:rPr>
              <a:t>evaluation brief should be developed by the evaluators after the final report has been completed. A template for this will be provided for </a:t>
            </a:r>
            <a:r>
              <a:rPr lang="en-US" sz="1600" b="1" dirty="0" smtClean="0">
                <a:solidFill>
                  <a:schemeClr val="dk1"/>
                </a:solidFill>
                <a:latin typeface="Times New Roman" panose="02020603050405020304" pitchFamily="18" charset="0"/>
                <a:cs typeface="Times New Roman" panose="02020603050405020304" pitchFamily="18" charset="0"/>
              </a:rPr>
              <a:t>developed </a:t>
            </a:r>
            <a:r>
              <a:rPr lang="en-US" sz="1600" b="1" dirty="0">
                <a:solidFill>
                  <a:schemeClr val="dk1"/>
                </a:solidFill>
                <a:latin typeface="Times New Roman" panose="02020603050405020304" pitchFamily="18" charset="0"/>
                <a:cs typeface="Times New Roman" panose="02020603050405020304" pitchFamily="18" charset="0"/>
              </a:rPr>
              <a:t>on Microsoft Publisher. </a:t>
            </a:r>
            <a:r>
              <a:rPr lang="en-US" sz="1600" b="1" dirty="0">
                <a:solidFill>
                  <a:schemeClr val="dk1"/>
                </a:solidFill>
                <a:latin typeface="Times New Roman" panose="02020603050405020304" pitchFamily="18" charset="0"/>
                <a:cs typeface="Times New Roman" panose="02020603050405020304" pitchFamily="18" charset="0"/>
              </a:rPr>
              <a:t>The brief provides a short </a:t>
            </a:r>
            <a:r>
              <a:rPr lang="en-US" sz="1600" b="1" dirty="0" err="1">
                <a:solidFill>
                  <a:schemeClr val="dk1"/>
                </a:solidFill>
                <a:latin typeface="Times New Roman" panose="02020603050405020304" pitchFamily="18" charset="0"/>
                <a:cs typeface="Times New Roman" panose="02020603050405020304" pitchFamily="18" charset="0"/>
              </a:rPr>
              <a:t>overivew</a:t>
            </a:r>
            <a:r>
              <a:rPr lang="en-US" sz="1600" b="1" dirty="0">
                <a:solidFill>
                  <a:schemeClr val="dk1"/>
                </a:solidFill>
                <a:latin typeface="Times New Roman" panose="02020603050405020304" pitchFamily="18" charset="0"/>
                <a:cs typeface="Times New Roman" panose="02020603050405020304" pitchFamily="18" charset="0"/>
              </a:rPr>
              <a:t> of the evaluation, ensuring that conclusions, recommendations, lessons learned and good practices are </a:t>
            </a:r>
            <a:r>
              <a:rPr lang="en-US" sz="1600" b="1" dirty="0" smtClean="0">
                <a:solidFill>
                  <a:schemeClr val="dk1"/>
                </a:solidFill>
                <a:latin typeface="Times New Roman" panose="02020603050405020304" pitchFamily="18" charset="0"/>
                <a:cs typeface="Times New Roman" panose="02020603050405020304" pitchFamily="18" charset="0"/>
              </a:rPr>
              <a:t>provided.</a:t>
            </a:r>
          </a:p>
          <a:p>
            <a:pPr algn="just"/>
            <a:endParaRPr lang="en-US" sz="1600" b="1" dirty="0" smtClean="0">
              <a:solidFill>
                <a:schemeClr val="dk1"/>
              </a:solidFill>
              <a:latin typeface="Times New Roman" panose="02020603050405020304" pitchFamily="18" charset="0"/>
              <a:cs typeface="Times New Roman" panose="02020603050405020304" pitchFamily="18" charset="0"/>
            </a:endParaRPr>
          </a:p>
          <a:p>
            <a:pPr algn="just"/>
            <a:r>
              <a:rPr lang="en-US" sz="1600" b="1" u="sng" dirty="0" smtClean="0">
                <a:solidFill>
                  <a:srgbClr val="000099"/>
                </a:solidFill>
                <a:latin typeface="Times New Roman" panose="02020603050405020304" pitchFamily="18" charset="0"/>
                <a:cs typeface="Times New Roman" panose="02020603050405020304" pitchFamily="18" charset="0"/>
              </a:rPr>
              <a:t>f. Final </a:t>
            </a:r>
            <a:r>
              <a:rPr lang="en-US" sz="1600" b="1" u="sng" dirty="0">
                <a:solidFill>
                  <a:srgbClr val="000099"/>
                </a:solidFill>
                <a:latin typeface="Times New Roman" panose="02020603050405020304" pitchFamily="18" charset="0"/>
                <a:cs typeface="Times New Roman" panose="02020603050405020304" pitchFamily="18" charset="0"/>
              </a:rPr>
              <a:t>presentation of the </a:t>
            </a:r>
            <a:r>
              <a:rPr lang="en-US" sz="1600" b="1" u="sng" dirty="0">
                <a:solidFill>
                  <a:srgbClr val="000099"/>
                </a:solidFill>
                <a:latin typeface="Times New Roman" panose="02020603050405020304" pitchFamily="18" charset="0"/>
                <a:cs typeface="Times New Roman" panose="02020603050405020304" pitchFamily="18" charset="0"/>
              </a:rPr>
              <a:t>evaluation</a:t>
            </a:r>
            <a:r>
              <a:rPr lang="fr-FR" sz="1600" b="1" u="sng" dirty="0">
                <a:solidFill>
                  <a:srgbClr val="000099"/>
                </a:solidFill>
                <a:latin typeface="Times New Roman" panose="02020603050405020304" pitchFamily="18" charset="0"/>
                <a:cs typeface="Times New Roman" panose="02020603050405020304" pitchFamily="18" charset="0"/>
              </a:rPr>
              <a:t>:</a:t>
            </a:r>
            <a:r>
              <a:rPr lang="en-US" sz="1600" b="1" u="sng" dirty="0">
                <a:solidFill>
                  <a:srgbClr val="000099"/>
                </a:solidFill>
                <a:latin typeface="Times New Roman" panose="02020603050405020304" pitchFamily="18" charset="0"/>
                <a:cs typeface="Times New Roman" panose="02020603050405020304" pitchFamily="18" charset="0"/>
              </a:rPr>
              <a:t> </a:t>
            </a:r>
            <a:r>
              <a:rPr lang="en-US" sz="1600" b="1" dirty="0">
                <a:solidFill>
                  <a:schemeClr val="dk1"/>
                </a:solidFill>
                <a:latin typeface="Times New Roman" panose="02020603050405020304" pitchFamily="18" charset="0"/>
                <a:cs typeface="Times New Roman" panose="02020603050405020304" pitchFamily="18" charset="0"/>
              </a:rPr>
              <a:t>may be expected for some evaluations that would once again provide an overview of the key elements of the evaluation with a strong focus on the findings, conclusions and recommendations. Other deliverables presenting the evaluation, such as a PowerPoint presentation or infographic, may also be requested from the evaluator. In the event this kind of deliverable is anticipated, it should be clearly stated within the deliverable section of the evaluation </a:t>
            </a:r>
            <a:r>
              <a:rPr lang="en-US" sz="1600" b="1" dirty="0" err="1">
                <a:solidFill>
                  <a:schemeClr val="dk1"/>
                </a:solidFill>
                <a:latin typeface="Times New Roman" panose="02020603050405020304" pitchFamily="18" charset="0"/>
                <a:cs typeface="Times New Roman" panose="02020603050405020304" pitchFamily="18" charset="0"/>
              </a:rPr>
              <a:t>ToR</a:t>
            </a:r>
            <a:r>
              <a:rPr lang="en-US" sz="1600" b="1" dirty="0" smtClean="0">
                <a:solidFill>
                  <a:schemeClr val="dk1"/>
                </a:solidFill>
                <a:latin typeface="Times New Roman" panose="02020603050405020304" pitchFamily="18" charset="0"/>
                <a:cs typeface="Times New Roman" panose="02020603050405020304" pitchFamily="18" charset="0"/>
              </a:rPr>
              <a:t>.</a:t>
            </a:r>
          </a:p>
          <a:p>
            <a:pPr algn="just"/>
            <a:endParaRPr lang="en-US" sz="1600" b="1" dirty="0" smtClean="0">
              <a:solidFill>
                <a:schemeClr val="dk1"/>
              </a:solidFill>
              <a:latin typeface="Times New Roman" panose="02020603050405020304" pitchFamily="18" charset="0"/>
              <a:cs typeface="Times New Roman" panose="02020603050405020304" pitchFamily="18" charset="0"/>
            </a:endParaRPr>
          </a:p>
          <a:p>
            <a:pPr algn="just"/>
            <a:r>
              <a:rPr lang="en-US" sz="1600" b="1" u="sng" dirty="0" smtClean="0">
                <a:solidFill>
                  <a:srgbClr val="000099"/>
                </a:solidFill>
                <a:latin typeface="Times New Roman" panose="02020603050405020304" pitchFamily="18" charset="0"/>
                <a:cs typeface="Times New Roman" panose="02020603050405020304" pitchFamily="18" charset="0"/>
              </a:rPr>
              <a:t>g. Preliminary </a:t>
            </a:r>
            <a:r>
              <a:rPr lang="en-US" sz="1600" b="1" u="sng" dirty="0">
                <a:solidFill>
                  <a:srgbClr val="000099"/>
                </a:solidFill>
                <a:latin typeface="Times New Roman" panose="02020603050405020304" pitchFamily="18" charset="0"/>
                <a:cs typeface="Times New Roman" panose="02020603050405020304" pitchFamily="18" charset="0"/>
              </a:rPr>
              <a:t>management response </a:t>
            </a:r>
            <a:r>
              <a:rPr lang="en-US" sz="1600" b="1" u="sng" dirty="0" smtClean="0">
                <a:solidFill>
                  <a:srgbClr val="000099"/>
                </a:solidFill>
                <a:latin typeface="Times New Roman" panose="02020603050405020304" pitchFamily="18" charset="0"/>
                <a:cs typeface="Times New Roman" panose="02020603050405020304" pitchFamily="18" charset="0"/>
              </a:rPr>
              <a:t>matrix</a:t>
            </a:r>
            <a:r>
              <a:rPr lang="fr-FR" sz="1600" b="1" u="sng" dirty="0" smtClean="0">
                <a:solidFill>
                  <a:srgbClr val="000099"/>
                </a:solidFill>
                <a:latin typeface="Times New Roman" panose="02020603050405020304" pitchFamily="18" charset="0"/>
                <a:cs typeface="Times New Roman" panose="02020603050405020304" pitchFamily="18" charset="0"/>
              </a:rPr>
              <a:t>: </a:t>
            </a:r>
            <a:r>
              <a:rPr lang="en-US" sz="1600" b="1" dirty="0">
                <a:solidFill>
                  <a:schemeClr val="dk1"/>
                </a:solidFill>
                <a:latin typeface="Times New Roman" panose="02020603050405020304" pitchFamily="18" charset="0"/>
                <a:cs typeface="Times New Roman" panose="02020603050405020304" pitchFamily="18" charset="0"/>
              </a:rPr>
              <a:t>Evaluator(s</a:t>
            </a:r>
            <a:r>
              <a:rPr lang="en-US" sz="1600" b="1" dirty="0">
                <a:solidFill>
                  <a:schemeClr val="dk1"/>
                </a:solidFill>
                <a:latin typeface="Times New Roman" panose="02020603050405020304" pitchFamily="18" charset="0"/>
                <a:cs typeface="Times New Roman" panose="02020603050405020304" pitchFamily="18" charset="0"/>
              </a:rPr>
              <a:t>) should prepare a draft management response matrix by inserting the recommendations, as well as indicative time frame or deadline for implementation. This draft matrix will then be shared with the evaluation manager, who will then liaise with relevant IOM management and staff to complete the matrix. If a draft management response matrix is expected from the evaluator(s), its preparation should be agreed upon at the start of the evaluation as a part of the evaluator’s deliverables</a:t>
            </a:r>
            <a:endParaRPr lang="en-US" sz="1600" b="1" dirty="0">
              <a:solidFill>
                <a:schemeClr val="dk1"/>
              </a:solidFill>
              <a:latin typeface="Times New Roman" panose="02020603050405020304" pitchFamily="18" charset="0"/>
              <a:cs typeface="Times New Roman" panose="02020603050405020304" pitchFamily="18" charset="0"/>
            </a:endParaRPr>
          </a:p>
          <a:p>
            <a:endParaRPr lang="en-US" sz="1600"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0039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30614" y="1223071"/>
            <a:ext cx="8499583" cy="5570756"/>
          </a:xfrm>
          <a:prstGeom prst="rect">
            <a:avLst/>
          </a:prstGeom>
        </p:spPr>
        <p:txBody>
          <a:bodyPr wrap="square">
            <a:spAutoFit/>
          </a:bodyPr>
          <a:lstStyle/>
          <a:p>
            <a:pPr lvl="2" algn="ctr"/>
            <a:r>
              <a:rPr lang="en-US" sz="2000" b="1" u="sng" dirty="0">
                <a:solidFill>
                  <a:srgbClr val="C00000"/>
                </a:solidFill>
                <a:latin typeface="Times New Roman" panose="02020603050405020304" pitchFamily="18" charset="0"/>
                <a:cs typeface="Times New Roman" panose="02020603050405020304" pitchFamily="18" charset="0"/>
              </a:rPr>
              <a:t>Provide </a:t>
            </a:r>
            <a:r>
              <a:rPr lang="en-US" sz="2000" b="1" u="sng" dirty="0">
                <a:solidFill>
                  <a:srgbClr val="C00000"/>
                </a:solidFill>
                <a:latin typeface="Times New Roman" panose="02020603050405020304" pitchFamily="18" charset="0"/>
                <a:cs typeface="Times New Roman" panose="02020603050405020304" pitchFamily="18" charset="0"/>
              </a:rPr>
              <a:t>feedback on all phases of the </a:t>
            </a:r>
            <a:r>
              <a:rPr lang="en-US" sz="2000" b="1" u="sng" dirty="0" smtClean="0">
                <a:solidFill>
                  <a:srgbClr val="C00000"/>
                </a:solidFill>
                <a:latin typeface="Times New Roman" panose="02020603050405020304" pitchFamily="18" charset="0"/>
                <a:cs typeface="Times New Roman" panose="02020603050405020304" pitchFamily="18" charset="0"/>
              </a:rPr>
              <a:t>evaluation</a:t>
            </a:r>
            <a:endParaRPr lang="fr-FR" sz="2000" b="1" dirty="0">
              <a:solidFill>
                <a:schemeClr val="accent2"/>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600" b="1" dirty="0">
                <a:solidFill>
                  <a:schemeClr val="dk1"/>
                </a:solidFill>
                <a:latin typeface="Times New Roman" panose="02020603050405020304" pitchFamily="18" charset="0"/>
                <a:cs typeface="Times New Roman" panose="02020603050405020304" pitchFamily="18" charset="0"/>
              </a:rPr>
              <a:t>Reviewing and providing feedback to the draft evaluation report is a critical step in the evaluation process. Involving the evaluation commissioner, manager (or management committee), as well as other key stakeholders in the process also ensures that all the intended evaluation users will receive the information that they need. If this is not undertaken properly, there is a risk that the evaluation may be discredited by its users once it is published. This step allows for a transparent and open process to review the evaluation prior to finalization.</a:t>
            </a:r>
            <a:endParaRPr lang="fr-FR" sz="1600" b="1" dirty="0">
              <a:solidFill>
                <a:schemeClr val="dk1"/>
              </a:solidFill>
              <a:latin typeface="Times New Roman" panose="02020603050405020304" pitchFamily="18" charset="0"/>
              <a:cs typeface="Times New Roman" panose="02020603050405020304" pitchFamily="18" charset="0"/>
            </a:endParaRPr>
          </a:p>
          <a:p>
            <a:pPr marL="285750" indent="-285750" algn="ctr">
              <a:lnSpc>
                <a:spcPct val="150000"/>
              </a:lnSpc>
              <a:buFont typeface="Arial" panose="020B0604020202020204" pitchFamily="34" charset="0"/>
              <a:buChar char="•"/>
            </a:pPr>
            <a:r>
              <a:rPr lang="en-US" sz="1600" b="1" dirty="0">
                <a:solidFill>
                  <a:schemeClr val="dk1"/>
                </a:solidFill>
                <a:latin typeface="Times New Roman" panose="02020603050405020304" pitchFamily="18" charset="0"/>
                <a:cs typeface="Times New Roman" panose="02020603050405020304" pitchFamily="18" charset="0"/>
              </a:rPr>
              <a:t>Reviewing and providing feedback to the draft evaluation report is a critical step in the evaluation process. </a:t>
            </a:r>
            <a:r>
              <a:rPr lang="en-US" sz="1600" b="1" dirty="0">
                <a:solidFill>
                  <a:schemeClr val="dk1"/>
                </a:solidFill>
                <a:latin typeface="Times New Roman" panose="02020603050405020304" pitchFamily="18" charset="0"/>
                <a:cs typeface="Times New Roman" panose="02020603050405020304" pitchFamily="18" charset="0"/>
              </a:rPr>
              <a:t>Involving the evaluation commissioner, manager (or management committee), as well as other key stakeholders in the process also ensures that all the intended evaluation users will receive the information that they need</a:t>
            </a:r>
            <a:r>
              <a:rPr lang="en-US" sz="1600" b="1" dirty="0" smtClean="0">
                <a:solidFill>
                  <a:schemeClr val="dk1"/>
                </a:solidFill>
                <a:latin typeface="Times New Roman" panose="02020603050405020304" pitchFamily="18" charset="0"/>
                <a:cs typeface="Times New Roman" panose="02020603050405020304" pitchFamily="18" charset="0"/>
              </a:rPr>
              <a:t>.</a:t>
            </a:r>
          </a:p>
          <a:p>
            <a:pPr marL="285750" indent="-285750" algn="ctr">
              <a:lnSpc>
                <a:spcPct val="150000"/>
              </a:lnSpc>
              <a:buFont typeface="Arial" panose="020B0604020202020204" pitchFamily="34" charset="0"/>
              <a:buChar char="•"/>
            </a:pPr>
            <a:r>
              <a:rPr lang="en-US" sz="1600" b="1" dirty="0" smtClean="0">
                <a:solidFill>
                  <a:schemeClr val="dk1"/>
                </a:solidFill>
                <a:latin typeface="Times New Roman" panose="02020603050405020304" pitchFamily="18" charset="0"/>
                <a:cs typeface="Times New Roman" panose="02020603050405020304" pitchFamily="18" charset="0"/>
              </a:rPr>
              <a:t> </a:t>
            </a:r>
            <a:r>
              <a:rPr lang="en-US" sz="1600" b="1" dirty="0">
                <a:solidFill>
                  <a:schemeClr val="dk1"/>
                </a:solidFill>
                <a:latin typeface="Times New Roman" panose="02020603050405020304" pitchFamily="18" charset="0"/>
                <a:cs typeface="Times New Roman" panose="02020603050405020304" pitchFamily="18" charset="0"/>
              </a:rPr>
              <a:t>If this is not undertaken properly, there is a risk that the evaluation may be discredited by its users once it is published. </a:t>
            </a:r>
            <a:r>
              <a:rPr lang="en-US" sz="1600" b="1" dirty="0">
                <a:solidFill>
                  <a:srgbClr val="FF0000"/>
                </a:solidFill>
                <a:latin typeface="Times New Roman" panose="02020603050405020304" pitchFamily="18" charset="0"/>
                <a:cs typeface="Times New Roman" panose="02020603050405020304" pitchFamily="18" charset="0"/>
              </a:rPr>
              <a:t>This step allows for a transparent and open process to review the evaluation prior to finalization</a:t>
            </a:r>
            <a:r>
              <a:rPr lang="en-US" sz="1600" b="1" dirty="0" smtClean="0">
                <a:solidFill>
                  <a:srgbClr val="FF0000"/>
                </a:solidFill>
                <a:latin typeface="Times New Roman" panose="02020603050405020304" pitchFamily="18" charset="0"/>
                <a:cs typeface="Times New Roman" panose="02020603050405020304" pitchFamily="18" charset="0"/>
              </a:rPr>
              <a:t>.</a:t>
            </a:r>
            <a:endParaRPr lang="fr-FR" sz="1600" b="1" dirty="0">
              <a:solidFill>
                <a:srgbClr val="FF0000"/>
              </a:solidFill>
              <a:latin typeface="Times New Roman" panose="02020603050405020304" pitchFamily="18" charset="0"/>
              <a:cs typeface="Times New Roman" panose="02020603050405020304" pitchFamily="18" charset="0"/>
            </a:endParaRPr>
          </a:p>
        </p:txBody>
      </p:sp>
      <p:sp>
        <p:nvSpPr>
          <p:cNvPr id="13" name="Google Shape;147;p17">
            <a:extLst>
              <a:ext uri="{FF2B5EF4-FFF2-40B4-BE49-F238E27FC236}">
                <a16:creationId xmlns:a16="http://schemas.microsoft.com/office/drawing/2014/main" id="{80322594-E6FB-3E55-B632-4BDDEBE70A4E}"/>
              </a:ext>
            </a:extLst>
          </p:cNvPr>
          <p:cNvSpPr/>
          <p:nvPr/>
        </p:nvSpPr>
        <p:spPr>
          <a:xfrm rot="-5400000">
            <a:off x="1665517" y="1346242"/>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extLst>
      <p:ext uri="{BB962C8B-B14F-4D97-AF65-F5344CB8AC3E}">
        <p14:creationId xmlns:p14="http://schemas.microsoft.com/office/powerpoint/2010/main" val="2934587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990" y="678301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28600" y="1168400"/>
            <a:ext cx="8313420" cy="5740033"/>
          </a:xfrm>
          <a:prstGeom prst="rect">
            <a:avLst/>
          </a:prstGeom>
        </p:spPr>
        <p:txBody>
          <a:bodyPr wrap="square">
            <a:spAutoFit/>
          </a:bodyPr>
          <a:lstStyle/>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2" indent="-285750" algn="ctr">
              <a:lnSpc>
                <a:spcPct val="150000"/>
              </a:lnSpc>
              <a:buFont typeface="Arial" panose="020B0604020202020204" pitchFamily="34" charset="0"/>
              <a:buChar char="•"/>
            </a:pPr>
            <a:r>
              <a:rPr lang="en-US" b="1" dirty="0">
                <a:solidFill>
                  <a:schemeClr val="accent2"/>
                </a:solidFill>
                <a:latin typeface="Times New Roman" panose="02020603050405020304" pitchFamily="18" charset="0"/>
                <a:cs typeface="Times New Roman" panose="02020603050405020304" pitchFamily="18" charset="0"/>
              </a:rPr>
              <a:t>Involving key stakeholders in providing feedback</a:t>
            </a:r>
            <a:endParaRPr lang="fr-FR" b="1" dirty="0">
              <a:solidFill>
                <a:schemeClr val="accent2"/>
              </a:solidFill>
              <a:latin typeface="Times New Roman" panose="02020603050405020304" pitchFamily="18" charset="0"/>
              <a:cs typeface="Times New Roman" panose="02020603050405020304" pitchFamily="18" charset="0"/>
            </a:endParaRPr>
          </a:p>
          <a:p>
            <a:pPr lvl="0" algn="ctr"/>
            <a:endParaRPr lang="en-US" b="1" dirty="0" smtClean="0"/>
          </a:p>
          <a:p>
            <a:pPr marL="285750" indent="-285750" algn="just">
              <a:lnSpc>
                <a:spcPct val="150000"/>
              </a:lnSpc>
              <a:buFont typeface="Wingdings" panose="05000000000000000000" pitchFamily="2" charset="2"/>
              <a:buChar char="Ø"/>
            </a:pPr>
            <a:r>
              <a:rPr lang="en-US" sz="1600" b="1" dirty="0">
                <a:solidFill>
                  <a:srgbClr val="C00000"/>
                </a:solidFill>
                <a:latin typeface="Times New Roman" panose="02020603050405020304" pitchFamily="18" charset="0"/>
                <a:cs typeface="Times New Roman" panose="02020603050405020304" pitchFamily="18" charset="0"/>
              </a:rPr>
              <a:t>Key stakeholders </a:t>
            </a:r>
            <a:r>
              <a:rPr lang="en-US" sz="1600" b="1" dirty="0">
                <a:solidFill>
                  <a:schemeClr val="dk1"/>
                </a:solidFill>
                <a:latin typeface="Times New Roman" panose="02020603050405020304" pitchFamily="18" charset="0"/>
                <a:cs typeface="Times New Roman" panose="02020603050405020304" pitchFamily="18" charset="0"/>
              </a:rPr>
              <a:t>should have an opportunity to comment on the report, which is common with participatory approaches. </a:t>
            </a:r>
            <a:r>
              <a:rPr lang="en-US" sz="1600" b="1" dirty="0">
                <a:solidFill>
                  <a:schemeClr val="dk1"/>
                </a:solidFill>
                <a:latin typeface="Times New Roman" panose="02020603050405020304" pitchFamily="18" charset="0"/>
                <a:cs typeface="Times New Roman" panose="02020603050405020304" pitchFamily="18" charset="0"/>
              </a:rPr>
              <a:t>If a reference group or other stakeholder engagement mechanism has been established for the purpose of the evaluation, their involvement in this process can guarantee broader participation in the feedback loop</a:t>
            </a:r>
            <a:r>
              <a:rPr lang="en-US" sz="1600" b="1" dirty="0" smtClean="0">
                <a:solidFill>
                  <a:schemeClr val="dk1"/>
                </a:solidFill>
                <a:latin typeface="Times New Roman" panose="02020603050405020304" pitchFamily="18" charset="0"/>
                <a:cs typeface="Times New Roman" panose="02020603050405020304" pitchFamily="18" charset="0"/>
              </a:rPr>
              <a:t>.</a:t>
            </a:r>
          </a:p>
          <a:p>
            <a:pPr algn="just">
              <a:lnSpc>
                <a:spcPct val="150000"/>
              </a:lnSpc>
            </a:pPr>
            <a:endParaRPr lang="en-US" sz="1600" b="1" dirty="0" smtClean="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 </a:t>
            </a:r>
            <a:r>
              <a:rPr lang="en-US" sz="1600" b="1" dirty="0">
                <a:solidFill>
                  <a:srgbClr val="C00000"/>
                </a:solidFill>
                <a:latin typeface="Times New Roman" panose="02020603050405020304" pitchFamily="18" charset="0"/>
                <a:cs typeface="Times New Roman" panose="02020603050405020304" pitchFamily="18" charset="0"/>
              </a:rPr>
              <a:t>External stakeholders </a:t>
            </a:r>
            <a:r>
              <a:rPr lang="en-US" sz="1600" b="1" dirty="0">
                <a:solidFill>
                  <a:schemeClr val="dk1"/>
                </a:solidFill>
                <a:latin typeface="Times New Roman" panose="02020603050405020304" pitchFamily="18" charset="0"/>
                <a:cs typeface="Times New Roman" panose="02020603050405020304" pitchFamily="18" charset="0"/>
              </a:rPr>
              <a:t>can include partners, donors and beneficiaries. </a:t>
            </a:r>
            <a:r>
              <a:rPr lang="en-US" sz="1600" b="1" dirty="0" smtClean="0">
                <a:solidFill>
                  <a:schemeClr val="dk1"/>
                </a:solidFill>
                <a:latin typeface="Times New Roman" panose="02020603050405020304" pitchFamily="18" charset="0"/>
                <a:cs typeface="Times New Roman" panose="02020603050405020304" pitchFamily="18" charset="0"/>
              </a:rPr>
              <a:t>Internal </a:t>
            </a:r>
            <a:r>
              <a:rPr lang="en-US" sz="1600" b="1" dirty="0">
                <a:solidFill>
                  <a:schemeClr val="dk1"/>
                </a:solidFill>
                <a:latin typeface="Times New Roman" panose="02020603050405020304" pitchFamily="18" charset="0"/>
                <a:cs typeface="Times New Roman" panose="02020603050405020304" pitchFamily="18" charset="0"/>
              </a:rPr>
              <a:t>stakeholders can include </a:t>
            </a:r>
            <a:r>
              <a:rPr lang="en-US" sz="1600" b="1" dirty="0" err="1">
                <a:solidFill>
                  <a:schemeClr val="dk1"/>
                </a:solidFill>
                <a:latin typeface="Times New Roman" panose="02020603050405020304" pitchFamily="18" charset="0"/>
                <a:cs typeface="Times New Roman" panose="02020603050405020304" pitchFamily="18" charset="0"/>
              </a:rPr>
              <a:t>CoMs</a:t>
            </a:r>
            <a:r>
              <a:rPr lang="en-US" sz="1600" b="1" dirty="0">
                <a:solidFill>
                  <a:schemeClr val="dk1"/>
                </a:solidFill>
                <a:latin typeface="Times New Roman" panose="02020603050405020304" pitchFamily="18" charset="0"/>
                <a:cs typeface="Times New Roman" panose="02020603050405020304" pitchFamily="18" charset="0"/>
              </a:rPr>
              <a:t>, regional thematic specialists and other staff who have contributed to implementation (for instance, from other </a:t>
            </a:r>
            <a:r>
              <a:rPr lang="en-US" sz="1600" b="1" dirty="0" smtClean="0">
                <a:solidFill>
                  <a:schemeClr val="dk1"/>
                </a:solidFill>
                <a:latin typeface="Times New Roman" panose="02020603050405020304" pitchFamily="18" charset="0"/>
                <a:cs typeface="Times New Roman" panose="02020603050405020304" pitchFamily="18" charset="0"/>
              </a:rPr>
              <a:t>programs </a:t>
            </a:r>
            <a:r>
              <a:rPr lang="en-US" sz="1600" b="1" dirty="0">
                <a:solidFill>
                  <a:schemeClr val="dk1"/>
                </a:solidFill>
                <a:latin typeface="Times New Roman" panose="02020603050405020304" pitchFamily="18" charset="0"/>
                <a:cs typeface="Times New Roman" panose="02020603050405020304" pitchFamily="18" charset="0"/>
              </a:rPr>
              <a:t>that have influenced the implementation of the </a:t>
            </a:r>
            <a:r>
              <a:rPr lang="en-US" sz="1600" b="1" dirty="0" smtClean="0">
                <a:solidFill>
                  <a:schemeClr val="dk1"/>
                </a:solidFill>
                <a:latin typeface="Times New Roman" panose="02020603050405020304" pitchFamily="18" charset="0"/>
                <a:cs typeface="Times New Roman" panose="02020603050405020304" pitchFamily="18" charset="0"/>
              </a:rPr>
              <a:t>program </a:t>
            </a:r>
            <a:r>
              <a:rPr lang="en-US" sz="1600" b="1" dirty="0">
                <a:solidFill>
                  <a:schemeClr val="dk1"/>
                </a:solidFill>
                <a:latin typeface="Times New Roman" panose="02020603050405020304" pitchFamily="18" charset="0"/>
                <a:cs typeface="Times New Roman" panose="02020603050405020304" pitchFamily="18" charset="0"/>
              </a:rPr>
              <a:t>evaluated).</a:t>
            </a:r>
            <a:endParaRPr lang="fr-FR" sz="1600" b="1" dirty="0">
              <a:solidFill>
                <a:schemeClr val="dk1"/>
              </a:solidFill>
              <a:latin typeface="Times New Roman" panose="02020603050405020304" pitchFamily="18" charset="0"/>
              <a:cs typeface="Times New Roman" panose="02020603050405020304" pitchFamily="18" charset="0"/>
            </a:endParaRPr>
          </a:p>
          <a:p>
            <a:pPr lvl="0" algn="just"/>
            <a:endParaRPr lang="en-US" sz="1600" b="1" dirty="0">
              <a:solidFill>
                <a:schemeClr val="dk1"/>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31062861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1666" y="1219201"/>
            <a:ext cx="8330353" cy="5124480"/>
          </a:xfrm>
          <a:prstGeom prst="rect">
            <a:avLst/>
          </a:prstGeom>
        </p:spPr>
        <p:txBody>
          <a:bodyPr wrap="square">
            <a:spAutoFit/>
          </a:bodyPr>
          <a:lstStyle/>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1" algn="ctr">
              <a:lnSpc>
                <a:spcPct val="150000"/>
              </a:lnSpc>
            </a:pPr>
            <a:r>
              <a:rPr lang="en-US" sz="2000" b="1" u="sng" dirty="0">
                <a:solidFill>
                  <a:srgbClr val="C00000"/>
                </a:solidFill>
                <a:latin typeface="Times New Roman" panose="02020603050405020304" pitchFamily="18" charset="0"/>
                <a:cs typeface="Times New Roman" panose="02020603050405020304" pitchFamily="18" charset="0"/>
              </a:rPr>
              <a:t>Ensure evaluation quality</a:t>
            </a:r>
          </a:p>
          <a:p>
            <a:pPr lvl="0" algn="ctr"/>
            <a:endParaRPr lang="en-US" b="1" dirty="0" smtClean="0"/>
          </a:p>
          <a:p>
            <a:pPr marL="0" lvl="1" indent="-285750" algn="just">
              <a:lnSpc>
                <a:spcPct val="150000"/>
              </a:lnSpc>
              <a:buFont typeface="Wingdings" panose="05000000000000000000" pitchFamily="2" charset="2"/>
              <a:buChar char="Ø"/>
            </a:pPr>
            <a:r>
              <a:rPr lang="en-US" sz="1600" b="1" dirty="0">
                <a:solidFill>
                  <a:schemeClr val="dk1"/>
                </a:solidFill>
                <a:latin typeface="Times New Roman" panose="02020603050405020304" pitchFamily="18" charset="0"/>
                <a:cs typeface="Times New Roman" panose="02020603050405020304" pitchFamily="18" charset="0"/>
              </a:rPr>
              <a:t>Communication on the progress of the evaluation is key for guaranteeing quality and relevant reporting, and each party has a role to play, in particular at the level of the evaluation management and the evaluator(s). </a:t>
            </a:r>
            <a:endParaRPr lang="en-US" sz="1600" b="1" dirty="0" smtClean="0">
              <a:solidFill>
                <a:schemeClr val="dk1"/>
              </a:solidFill>
              <a:latin typeface="Times New Roman" panose="02020603050405020304" pitchFamily="18" charset="0"/>
              <a:cs typeface="Times New Roman" panose="02020603050405020304" pitchFamily="18" charset="0"/>
            </a:endParaRPr>
          </a:p>
          <a:p>
            <a:pPr marL="0" lvl="1"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Maintaining </a:t>
            </a:r>
            <a:r>
              <a:rPr lang="en-US" sz="1600" b="1" dirty="0">
                <a:solidFill>
                  <a:schemeClr val="dk1"/>
                </a:solidFill>
                <a:latin typeface="Times New Roman" panose="02020603050405020304" pitchFamily="18" charset="0"/>
                <a:cs typeface="Times New Roman" panose="02020603050405020304" pitchFamily="18" charset="0"/>
              </a:rPr>
              <a:t>quality standards for an evaluation is particularly important, as it also enhances the credibility and objectivity of the exercise</a:t>
            </a:r>
            <a:r>
              <a:rPr lang="en-US" sz="1600" b="1" dirty="0" smtClean="0">
                <a:solidFill>
                  <a:schemeClr val="dk1"/>
                </a:solidFill>
                <a:latin typeface="Times New Roman" panose="02020603050405020304" pitchFamily="18" charset="0"/>
                <a:cs typeface="Times New Roman" panose="02020603050405020304" pitchFamily="18" charset="0"/>
              </a:rPr>
              <a:t>.</a:t>
            </a:r>
          </a:p>
          <a:p>
            <a:pPr marL="0" lvl="1" indent="-285750" algn="just">
              <a:lnSpc>
                <a:spcPct val="150000"/>
              </a:lnSpc>
              <a:buFont typeface="Wingdings" panose="05000000000000000000" pitchFamily="2" charset="2"/>
              <a:buChar char="Ø"/>
            </a:pPr>
            <a:r>
              <a:rPr lang="en-US" sz="1600" b="1" dirty="0" smtClean="0">
                <a:solidFill>
                  <a:schemeClr val="dk1"/>
                </a:solidFill>
                <a:latin typeface="Times New Roman" panose="02020603050405020304" pitchFamily="18" charset="0"/>
                <a:cs typeface="Times New Roman" panose="02020603050405020304" pitchFamily="18" charset="0"/>
              </a:rPr>
              <a:t> </a:t>
            </a:r>
            <a:r>
              <a:rPr lang="en-US" sz="1600" b="1" dirty="0">
                <a:solidFill>
                  <a:srgbClr val="C00000"/>
                </a:solidFill>
                <a:latin typeface="Times New Roman" panose="02020603050405020304" pitchFamily="18" charset="0"/>
                <a:cs typeface="Times New Roman" panose="02020603050405020304" pitchFamily="18" charset="0"/>
              </a:rPr>
              <a:t>Quality standards </a:t>
            </a:r>
            <a:r>
              <a:rPr lang="en-US" sz="1600" b="1" dirty="0">
                <a:solidFill>
                  <a:schemeClr val="dk1"/>
                </a:solidFill>
                <a:latin typeface="Times New Roman" panose="02020603050405020304" pitchFamily="18" charset="0"/>
                <a:cs typeface="Times New Roman" panose="02020603050405020304" pitchFamily="18" charset="0"/>
              </a:rPr>
              <a:t>ensure that evaluations are conducted in line with the procedural and technical requirements, as well as with the evaluation norms and standards, applied in the </a:t>
            </a:r>
            <a:r>
              <a:rPr lang="en-US" sz="1600" b="1" dirty="0" smtClean="0">
                <a:solidFill>
                  <a:schemeClr val="dk1"/>
                </a:solidFill>
                <a:latin typeface="Times New Roman" panose="02020603050405020304" pitchFamily="18" charset="0"/>
                <a:cs typeface="Times New Roman" panose="02020603050405020304" pitchFamily="18" charset="0"/>
              </a:rPr>
              <a:t>organization. </a:t>
            </a:r>
            <a:r>
              <a:rPr lang="en-US" sz="1600" b="1" dirty="0">
                <a:solidFill>
                  <a:schemeClr val="dk1"/>
                </a:solidFill>
                <a:latin typeface="Times New Roman" panose="02020603050405020304" pitchFamily="18" charset="0"/>
                <a:cs typeface="Times New Roman" panose="02020603050405020304" pitchFamily="18" charset="0"/>
              </a:rPr>
              <a:t>They also contribute to the provision of accurate and useful information and to regularly monitor the quality of the evaluations.</a:t>
            </a:r>
          </a:p>
          <a:p>
            <a:pPr marL="742950" lvl="1" indent="-285750" algn="just">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lvl="0" algn="ctr"/>
            <a:endParaRPr lang="en-US" b="1" dirty="0" smtClean="0"/>
          </a:p>
        </p:txBody>
      </p:sp>
      <p:sp>
        <p:nvSpPr>
          <p:cNvPr id="13" name="Google Shape;147;p17">
            <a:extLst>
              <a:ext uri="{FF2B5EF4-FFF2-40B4-BE49-F238E27FC236}">
                <a16:creationId xmlns:a16="http://schemas.microsoft.com/office/drawing/2014/main" id="{80322594-E6FB-3E55-B632-4BDDEBE70A4E}"/>
              </a:ext>
            </a:extLst>
          </p:cNvPr>
          <p:cNvSpPr/>
          <p:nvPr/>
        </p:nvSpPr>
        <p:spPr>
          <a:xfrm rot="-5400000">
            <a:off x="2074821" y="176425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extLst>
      <p:ext uri="{BB962C8B-B14F-4D97-AF65-F5344CB8AC3E}">
        <p14:creationId xmlns:p14="http://schemas.microsoft.com/office/powerpoint/2010/main" val="98172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3830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grpSp>
        <p:nvGrpSpPr>
          <p:cNvPr id="55" name="Group 54"/>
          <p:cNvGrpSpPr>
            <a:grpSpLocks/>
          </p:cNvGrpSpPr>
          <p:nvPr/>
        </p:nvGrpSpPr>
        <p:grpSpPr bwMode="auto">
          <a:xfrm>
            <a:off x="1802671" y="1274438"/>
            <a:ext cx="638621" cy="529590"/>
            <a:chOff x="1010" y="7493"/>
            <a:chExt cx="834" cy="834"/>
          </a:xfrm>
        </p:grpSpPr>
        <p:sp>
          <p:nvSpPr>
            <p:cNvPr id="56" name="Freeform 55"/>
            <p:cNvSpPr>
              <a:spLocks/>
            </p:cNvSpPr>
            <p:nvPr/>
          </p:nvSpPr>
          <p:spPr bwMode="auto">
            <a:xfrm>
              <a:off x="1010" y="7493"/>
              <a:ext cx="834" cy="834"/>
            </a:xfrm>
            <a:custGeom>
              <a:avLst/>
              <a:gdLst>
                <a:gd name="T0" fmla="+- 0 1428 1011"/>
                <a:gd name="T1" fmla="*/ T0 w 834"/>
                <a:gd name="T2" fmla="+- 0 7493 7493"/>
                <a:gd name="T3" fmla="*/ 7493 h 834"/>
                <a:gd name="T4" fmla="+- 0 1353 1011"/>
                <a:gd name="T5" fmla="*/ T4 w 834"/>
                <a:gd name="T6" fmla="+- 0 7500 7493"/>
                <a:gd name="T7" fmla="*/ 7500 h 834"/>
                <a:gd name="T8" fmla="+- 0 1282 1011"/>
                <a:gd name="T9" fmla="*/ T8 w 834"/>
                <a:gd name="T10" fmla="+- 0 7520 7493"/>
                <a:gd name="T11" fmla="*/ 7520 h 834"/>
                <a:gd name="T12" fmla="+- 0 1217 1011"/>
                <a:gd name="T13" fmla="*/ T12 w 834"/>
                <a:gd name="T14" fmla="+- 0 7550 7493"/>
                <a:gd name="T15" fmla="*/ 7550 h 834"/>
                <a:gd name="T16" fmla="+- 0 1159 1011"/>
                <a:gd name="T17" fmla="*/ T16 w 834"/>
                <a:gd name="T18" fmla="+- 0 7592 7493"/>
                <a:gd name="T19" fmla="*/ 7592 h 834"/>
                <a:gd name="T20" fmla="+- 0 1109 1011"/>
                <a:gd name="T21" fmla="*/ T20 w 834"/>
                <a:gd name="T22" fmla="+- 0 7642 7493"/>
                <a:gd name="T23" fmla="*/ 7642 h 834"/>
                <a:gd name="T24" fmla="+- 0 1067 1011"/>
                <a:gd name="T25" fmla="*/ T24 w 834"/>
                <a:gd name="T26" fmla="+- 0 7700 7493"/>
                <a:gd name="T27" fmla="*/ 7700 h 834"/>
                <a:gd name="T28" fmla="+- 0 1037 1011"/>
                <a:gd name="T29" fmla="*/ T28 w 834"/>
                <a:gd name="T30" fmla="+- 0 7765 7493"/>
                <a:gd name="T31" fmla="*/ 7765 h 834"/>
                <a:gd name="T32" fmla="+- 0 1017 1011"/>
                <a:gd name="T33" fmla="*/ T32 w 834"/>
                <a:gd name="T34" fmla="+- 0 7835 7493"/>
                <a:gd name="T35" fmla="*/ 7835 h 834"/>
                <a:gd name="T36" fmla="+- 0 1011 1011"/>
                <a:gd name="T37" fmla="*/ T36 w 834"/>
                <a:gd name="T38" fmla="+- 0 7910 7493"/>
                <a:gd name="T39" fmla="*/ 7910 h 834"/>
                <a:gd name="T40" fmla="+- 0 1017 1011"/>
                <a:gd name="T41" fmla="*/ T40 w 834"/>
                <a:gd name="T42" fmla="+- 0 7985 7493"/>
                <a:gd name="T43" fmla="*/ 7985 h 834"/>
                <a:gd name="T44" fmla="+- 0 1037 1011"/>
                <a:gd name="T45" fmla="*/ T44 w 834"/>
                <a:gd name="T46" fmla="+- 0 8056 7493"/>
                <a:gd name="T47" fmla="*/ 8056 h 834"/>
                <a:gd name="T48" fmla="+- 0 1067 1011"/>
                <a:gd name="T49" fmla="*/ T48 w 834"/>
                <a:gd name="T50" fmla="+- 0 8121 7493"/>
                <a:gd name="T51" fmla="*/ 8121 h 834"/>
                <a:gd name="T52" fmla="+- 0 1109 1011"/>
                <a:gd name="T53" fmla="*/ T52 w 834"/>
                <a:gd name="T54" fmla="+- 0 8179 7493"/>
                <a:gd name="T55" fmla="*/ 8179 h 834"/>
                <a:gd name="T56" fmla="+- 0 1159 1011"/>
                <a:gd name="T57" fmla="*/ T56 w 834"/>
                <a:gd name="T58" fmla="+- 0 8229 7493"/>
                <a:gd name="T59" fmla="*/ 8229 h 834"/>
                <a:gd name="T60" fmla="+- 0 1217 1011"/>
                <a:gd name="T61" fmla="*/ T60 w 834"/>
                <a:gd name="T62" fmla="+- 0 8270 7493"/>
                <a:gd name="T63" fmla="*/ 8270 h 834"/>
                <a:gd name="T64" fmla="+- 0 1282 1011"/>
                <a:gd name="T65" fmla="*/ T64 w 834"/>
                <a:gd name="T66" fmla="+- 0 8301 7493"/>
                <a:gd name="T67" fmla="*/ 8301 h 834"/>
                <a:gd name="T68" fmla="+- 0 1353 1011"/>
                <a:gd name="T69" fmla="*/ T68 w 834"/>
                <a:gd name="T70" fmla="+- 0 8321 7493"/>
                <a:gd name="T71" fmla="*/ 8321 h 834"/>
                <a:gd name="T72" fmla="+- 0 1428 1011"/>
                <a:gd name="T73" fmla="*/ T72 w 834"/>
                <a:gd name="T74" fmla="+- 0 8327 7493"/>
                <a:gd name="T75" fmla="*/ 8327 h 834"/>
                <a:gd name="T76" fmla="+- 0 1502 1011"/>
                <a:gd name="T77" fmla="*/ T76 w 834"/>
                <a:gd name="T78" fmla="+- 0 8321 7493"/>
                <a:gd name="T79" fmla="*/ 8321 h 834"/>
                <a:gd name="T80" fmla="+- 0 1573 1011"/>
                <a:gd name="T81" fmla="*/ T80 w 834"/>
                <a:gd name="T82" fmla="+- 0 8301 7493"/>
                <a:gd name="T83" fmla="*/ 8301 h 834"/>
                <a:gd name="T84" fmla="+- 0 1638 1011"/>
                <a:gd name="T85" fmla="*/ T84 w 834"/>
                <a:gd name="T86" fmla="+- 0 8270 7493"/>
                <a:gd name="T87" fmla="*/ 8270 h 834"/>
                <a:gd name="T88" fmla="+- 0 1696 1011"/>
                <a:gd name="T89" fmla="*/ T88 w 834"/>
                <a:gd name="T90" fmla="+- 0 8229 7493"/>
                <a:gd name="T91" fmla="*/ 8229 h 834"/>
                <a:gd name="T92" fmla="+- 0 1746 1011"/>
                <a:gd name="T93" fmla="*/ T92 w 834"/>
                <a:gd name="T94" fmla="+- 0 8179 7493"/>
                <a:gd name="T95" fmla="*/ 8179 h 834"/>
                <a:gd name="T96" fmla="+- 0 1788 1011"/>
                <a:gd name="T97" fmla="*/ T96 w 834"/>
                <a:gd name="T98" fmla="+- 0 8121 7493"/>
                <a:gd name="T99" fmla="*/ 8121 h 834"/>
                <a:gd name="T100" fmla="+- 0 1818 1011"/>
                <a:gd name="T101" fmla="*/ T100 w 834"/>
                <a:gd name="T102" fmla="+- 0 8056 7493"/>
                <a:gd name="T103" fmla="*/ 8056 h 834"/>
                <a:gd name="T104" fmla="+- 0 1838 1011"/>
                <a:gd name="T105" fmla="*/ T104 w 834"/>
                <a:gd name="T106" fmla="+- 0 7985 7493"/>
                <a:gd name="T107" fmla="*/ 7985 h 834"/>
                <a:gd name="T108" fmla="+- 0 1844 1011"/>
                <a:gd name="T109" fmla="*/ T108 w 834"/>
                <a:gd name="T110" fmla="+- 0 7910 7493"/>
                <a:gd name="T111" fmla="*/ 7910 h 834"/>
                <a:gd name="T112" fmla="+- 0 1838 1011"/>
                <a:gd name="T113" fmla="*/ T112 w 834"/>
                <a:gd name="T114" fmla="+- 0 7835 7493"/>
                <a:gd name="T115" fmla="*/ 7835 h 834"/>
                <a:gd name="T116" fmla="+- 0 1818 1011"/>
                <a:gd name="T117" fmla="*/ T116 w 834"/>
                <a:gd name="T118" fmla="+- 0 7765 7493"/>
                <a:gd name="T119" fmla="*/ 7765 h 834"/>
                <a:gd name="T120" fmla="+- 0 1788 1011"/>
                <a:gd name="T121" fmla="*/ T120 w 834"/>
                <a:gd name="T122" fmla="+- 0 7700 7493"/>
                <a:gd name="T123" fmla="*/ 7700 h 834"/>
                <a:gd name="T124" fmla="+- 0 1746 1011"/>
                <a:gd name="T125" fmla="*/ T124 w 834"/>
                <a:gd name="T126" fmla="+- 0 7642 7493"/>
                <a:gd name="T127" fmla="*/ 7642 h 834"/>
                <a:gd name="T128" fmla="+- 0 1696 1011"/>
                <a:gd name="T129" fmla="*/ T128 w 834"/>
                <a:gd name="T130" fmla="+- 0 7592 7493"/>
                <a:gd name="T131" fmla="*/ 7592 h 834"/>
                <a:gd name="T132" fmla="+- 0 1638 1011"/>
                <a:gd name="T133" fmla="*/ T132 w 834"/>
                <a:gd name="T134" fmla="+- 0 7550 7493"/>
                <a:gd name="T135" fmla="*/ 7550 h 834"/>
                <a:gd name="T136" fmla="+- 0 1573 1011"/>
                <a:gd name="T137" fmla="*/ T136 w 834"/>
                <a:gd name="T138" fmla="+- 0 7520 7493"/>
                <a:gd name="T139" fmla="*/ 7520 h 834"/>
                <a:gd name="T140" fmla="+- 0 1502 1011"/>
                <a:gd name="T141" fmla="*/ T140 w 834"/>
                <a:gd name="T142" fmla="+- 0 7500 7493"/>
                <a:gd name="T143" fmla="*/ 7500 h 834"/>
                <a:gd name="T144" fmla="+- 0 1428 1011"/>
                <a:gd name="T145" fmla="*/ T144 w 834"/>
                <a:gd name="T146" fmla="+- 0 7493 7493"/>
                <a:gd name="T147" fmla="*/ 7493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7" name="Freeform 56"/>
            <p:cNvSpPr>
              <a:spLocks/>
            </p:cNvSpPr>
            <p:nvPr/>
          </p:nvSpPr>
          <p:spPr bwMode="auto">
            <a:xfrm>
              <a:off x="1010" y="7493"/>
              <a:ext cx="834" cy="834"/>
            </a:xfrm>
            <a:custGeom>
              <a:avLst/>
              <a:gdLst>
                <a:gd name="T0" fmla="+- 0 1428 1011"/>
                <a:gd name="T1" fmla="*/ T0 w 834"/>
                <a:gd name="T2" fmla="+- 0 8327 7493"/>
                <a:gd name="T3" fmla="*/ 8327 h 834"/>
                <a:gd name="T4" fmla="+- 0 1502 1011"/>
                <a:gd name="T5" fmla="*/ T4 w 834"/>
                <a:gd name="T6" fmla="+- 0 8321 7493"/>
                <a:gd name="T7" fmla="*/ 8321 h 834"/>
                <a:gd name="T8" fmla="+- 0 1573 1011"/>
                <a:gd name="T9" fmla="*/ T8 w 834"/>
                <a:gd name="T10" fmla="+- 0 8301 7493"/>
                <a:gd name="T11" fmla="*/ 8301 h 834"/>
                <a:gd name="T12" fmla="+- 0 1638 1011"/>
                <a:gd name="T13" fmla="*/ T12 w 834"/>
                <a:gd name="T14" fmla="+- 0 8270 7493"/>
                <a:gd name="T15" fmla="*/ 8270 h 834"/>
                <a:gd name="T16" fmla="+- 0 1696 1011"/>
                <a:gd name="T17" fmla="*/ T16 w 834"/>
                <a:gd name="T18" fmla="+- 0 8229 7493"/>
                <a:gd name="T19" fmla="*/ 8229 h 834"/>
                <a:gd name="T20" fmla="+- 0 1746 1011"/>
                <a:gd name="T21" fmla="*/ T20 w 834"/>
                <a:gd name="T22" fmla="+- 0 8179 7493"/>
                <a:gd name="T23" fmla="*/ 8179 h 834"/>
                <a:gd name="T24" fmla="+- 0 1788 1011"/>
                <a:gd name="T25" fmla="*/ T24 w 834"/>
                <a:gd name="T26" fmla="+- 0 8121 7493"/>
                <a:gd name="T27" fmla="*/ 8121 h 834"/>
                <a:gd name="T28" fmla="+- 0 1818 1011"/>
                <a:gd name="T29" fmla="*/ T28 w 834"/>
                <a:gd name="T30" fmla="+- 0 8056 7493"/>
                <a:gd name="T31" fmla="*/ 8056 h 834"/>
                <a:gd name="T32" fmla="+- 0 1838 1011"/>
                <a:gd name="T33" fmla="*/ T32 w 834"/>
                <a:gd name="T34" fmla="+- 0 7985 7493"/>
                <a:gd name="T35" fmla="*/ 7985 h 834"/>
                <a:gd name="T36" fmla="+- 0 1844 1011"/>
                <a:gd name="T37" fmla="*/ T36 w 834"/>
                <a:gd name="T38" fmla="+- 0 7910 7493"/>
                <a:gd name="T39" fmla="*/ 7910 h 834"/>
                <a:gd name="T40" fmla="+- 0 1838 1011"/>
                <a:gd name="T41" fmla="*/ T40 w 834"/>
                <a:gd name="T42" fmla="+- 0 7835 7493"/>
                <a:gd name="T43" fmla="*/ 7835 h 834"/>
                <a:gd name="T44" fmla="+- 0 1818 1011"/>
                <a:gd name="T45" fmla="*/ T44 w 834"/>
                <a:gd name="T46" fmla="+- 0 7765 7493"/>
                <a:gd name="T47" fmla="*/ 7765 h 834"/>
                <a:gd name="T48" fmla="+- 0 1788 1011"/>
                <a:gd name="T49" fmla="*/ T48 w 834"/>
                <a:gd name="T50" fmla="+- 0 7700 7493"/>
                <a:gd name="T51" fmla="*/ 7700 h 834"/>
                <a:gd name="T52" fmla="+- 0 1746 1011"/>
                <a:gd name="T53" fmla="*/ T52 w 834"/>
                <a:gd name="T54" fmla="+- 0 7642 7493"/>
                <a:gd name="T55" fmla="*/ 7642 h 834"/>
                <a:gd name="T56" fmla="+- 0 1696 1011"/>
                <a:gd name="T57" fmla="*/ T56 w 834"/>
                <a:gd name="T58" fmla="+- 0 7592 7493"/>
                <a:gd name="T59" fmla="*/ 7592 h 834"/>
                <a:gd name="T60" fmla="+- 0 1638 1011"/>
                <a:gd name="T61" fmla="*/ T60 w 834"/>
                <a:gd name="T62" fmla="+- 0 7550 7493"/>
                <a:gd name="T63" fmla="*/ 7550 h 834"/>
                <a:gd name="T64" fmla="+- 0 1573 1011"/>
                <a:gd name="T65" fmla="*/ T64 w 834"/>
                <a:gd name="T66" fmla="+- 0 7520 7493"/>
                <a:gd name="T67" fmla="*/ 7520 h 834"/>
                <a:gd name="T68" fmla="+- 0 1502 1011"/>
                <a:gd name="T69" fmla="*/ T68 w 834"/>
                <a:gd name="T70" fmla="+- 0 7500 7493"/>
                <a:gd name="T71" fmla="*/ 7500 h 834"/>
                <a:gd name="T72" fmla="+- 0 1428 1011"/>
                <a:gd name="T73" fmla="*/ T72 w 834"/>
                <a:gd name="T74" fmla="+- 0 7493 7493"/>
                <a:gd name="T75" fmla="*/ 7493 h 834"/>
                <a:gd name="T76" fmla="+- 0 1353 1011"/>
                <a:gd name="T77" fmla="*/ T76 w 834"/>
                <a:gd name="T78" fmla="+- 0 7500 7493"/>
                <a:gd name="T79" fmla="*/ 7500 h 834"/>
                <a:gd name="T80" fmla="+- 0 1282 1011"/>
                <a:gd name="T81" fmla="*/ T80 w 834"/>
                <a:gd name="T82" fmla="+- 0 7520 7493"/>
                <a:gd name="T83" fmla="*/ 7520 h 834"/>
                <a:gd name="T84" fmla="+- 0 1217 1011"/>
                <a:gd name="T85" fmla="*/ T84 w 834"/>
                <a:gd name="T86" fmla="+- 0 7550 7493"/>
                <a:gd name="T87" fmla="*/ 7550 h 834"/>
                <a:gd name="T88" fmla="+- 0 1159 1011"/>
                <a:gd name="T89" fmla="*/ T88 w 834"/>
                <a:gd name="T90" fmla="+- 0 7592 7493"/>
                <a:gd name="T91" fmla="*/ 7592 h 834"/>
                <a:gd name="T92" fmla="+- 0 1109 1011"/>
                <a:gd name="T93" fmla="*/ T92 w 834"/>
                <a:gd name="T94" fmla="+- 0 7642 7493"/>
                <a:gd name="T95" fmla="*/ 7642 h 834"/>
                <a:gd name="T96" fmla="+- 0 1067 1011"/>
                <a:gd name="T97" fmla="*/ T96 w 834"/>
                <a:gd name="T98" fmla="+- 0 7700 7493"/>
                <a:gd name="T99" fmla="*/ 7700 h 834"/>
                <a:gd name="T100" fmla="+- 0 1037 1011"/>
                <a:gd name="T101" fmla="*/ T100 w 834"/>
                <a:gd name="T102" fmla="+- 0 7765 7493"/>
                <a:gd name="T103" fmla="*/ 7765 h 834"/>
                <a:gd name="T104" fmla="+- 0 1017 1011"/>
                <a:gd name="T105" fmla="*/ T104 w 834"/>
                <a:gd name="T106" fmla="+- 0 7835 7493"/>
                <a:gd name="T107" fmla="*/ 7835 h 834"/>
                <a:gd name="T108" fmla="+- 0 1011 1011"/>
                <a:gd name="T109" fmla="*/ T108 w 834"/>
                <a:gd name="T110" fmla="+- 0 7910 7493"/>
                <a:gd name="T111" fmla="*/ 7910 h 834"/>
                <a:gd name="T112" fmla="+- 0 1017 1011"/>
                <a:gd name="T113" fmla="*/ T112 w 834"/>
                <a:gd name="T114" fmla="+- 0 7985 7493"/>
                <a:gd name="T115" fmla="*/ 7985 h 834"/>
                <a:gd name="T116" fmla="+- 0 1037 1011"/>
                <a:gd name="T117" fmla="*/ T116 w 834"/>
                <a:gd name="T118" fmla="+- 0 8056 7493"/>
                <a:gd name="T119" fmla="*/ 8056 h 834"/>
                <a:gd name="T120" fmla="+- 0 1067 1011"/>
                <a:gd name="T121" fmla="*/ T120 w 834"/>
                <a:gd name="T122" fmla="+- 0 8121 7493"/>
                <a:gd name="T123" fmla="*/ 8121 h 834"/>
                <a:gd name="T124" fmla="+- 0 1109 1011"/>
                <a:gd name="T125" fmla="*/ T124 w 834"/>
                <a:gd name="T126" fmla="+- 0 8179 7493"/>
                <a:gd name="T127" fmla="*/ 8179 h 834"/>
                <a:gd name="T128" fmla="+- 0 1159 1011"/>
                <a:gd name="T129" fmla="*/ T128 w 834"/>
                <a:gd name="T130" fmla="+- 0 8229 7493"/>
                <a:gd name="T131" fmla="*/ 8229 h 834"/>
                <a:gd name="T132" fmla="+- 0 1217 1011"/>
                <a:gd name="T133" fmla="*/ T132 w 834"/>
                <a:gd name="T134" fmla="+- 0 8270 7493"/>
                <a:gd name="T135" fmla="*/ 8270 h 834"/>
                <a:gd name="T136" fmla="+- 0 1282 1011"/>
                <a:gd name="T137" fmla="*/ T136 w 834"/>
                <a:gd name="T138" fmla="+- 0 8301 7493"/>
                <a:gd name="T139" fmla="*/ 8301 h 834"/>
                <a:gd name="T140" fmla="+- 0 1353 1011"/>
                <a:gd name="T141" fmla="*/ T140 w 834"/>
                <a:gd name="T142" fmla="+- 0 8321 7493"/>
                <a:gd name="T143" fmla="*/ 8321 h 834"/>
                <a:gd name="T144" fmla="+- 0 1428 1011"/>
                <a:gd name="T145" fmla="*/ T144 w 834"/>
                <a:gd name="T146" fmla="+- 0 8327 7493"/>
                <a:gd name="T147" fmla="*/ 832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58" name="AutoShape 241"/>
            <p:cNvSpPr>
              <a:spLocks/>
            </p:cNvSpPr>
            <p:nvPr/>
          </p:nvSpPr>
          <p:spPr bwMode="auto">
            <a:xfrm>
              <a:off x="1197" y="7577"/>
              <a:ext cx="462" cy="578"/>
            </a:xfrm>
            <a:custGeom>
              <a:avLst/>
              <a:gdLst>
                <a:gd name="T0" fmla="+- 0 1533 1198"/>
                <a:gd name="T1" fmla="*/ T0 w 462"/>
                <a:gd name="T2" fmla="+- 0 8106 7578"/>
                <a:gd name="T3" fmla="*/ 8106 h 578"/>
                <a:gd name="T4" fmla="+- 0 1521 1198"/>
                <a:gd name="T5" fmla="*/ T4 w 462"/>
                <a:gd name="T6" fmla="+- 0 8087 7578"/>
                <a:gd name="T7" fmla="*/ 8087 h 578"/>
                <a:gd name="T8" fmla="+- 0 1468 1198"/>
                <a:gd name="T9" fmla="*/ T8 w 462"/>
                <a:gd name="T10" fmla="+- 0 8083 7578"/>
                <a:gd name="T11" fmla="*/ 8083 h 578"/>
                <a:gd name="T12" fmla="+- 0 1347 1198"/>
                <a:gd name="T13" fmla="*/ T12 w 462"/>
                <a:gd name="T14" fmla="+- 0 8083 7578"/>
                <a:gd name="T15" fmla="*/ 8083 h 578"/>
                <a:gd name="T16" fmla="+- 0 1326 1198"/>
                <a:gd name="T17" fmla="*/ T16 w 462"/>
                <a:gd name="T18" fmla="+- 0 8095 7578"/>
                <a:gd name="T19" fmla="*/ 8095 h 578"/>
                <a:gd name="T20" fmla="+- 0 1321 1198"/>
                <a:gd name="T21" fmla="*/ T20 w 462"/>
                <a:gd name="T22" fmla="+- 0 8125 7578"/>
                <a:gd name="T23" fmla="*/ 8125 h 578"/>
                <a:gd name="T24" fmla="+- 0 1328 1198"/>
                <a:gd name="T25" fmla="*/ T24 w 462"/>
                <a:gd name="T26" fmla="+- 0 8147 7578"/>
                <a:gd name="T27" fmla="*/ 8147 h 578"/>
                <a:gd name="T28" fmla="+- 0 1350 1198"/>
                <a:gd name="T29" fmla="*/ T28 w 462"/>
                <a:gd name="T30" fmla="+- 0 8156 7578"/>
                <a:gd name="T31" fmla="*/ 8156 h 578"/>
                <a:gd name="T32" fmla="+- 0 1424 1198"/>
                <a:gd name="T33" fmla="*/ T32 w 462"/>
                <a:gd name="T34" fmla="+- 0 8155 7578"/>
                <a:gd name="T35" fmla="*/ 8155 h 578"/>
                <a:gd name="T36" fmla="+- 0 1505 1198"/>
                <a:gd name="T37" fmla="*/ T36 w 462"/>
                <a:gd name="T38" fmla="+- 0 8153 7578"/>
                <a:gd name="T39" fmla="*/ 8153 h 578"/>
                <a:gd name="T40" fmla="+- 0 1528 1198"/>
                <a:gd name="T41" fmla="*/ T40 w 462"/>
                <a:gd name="T42" fmla="+- 0 8143 7578"/>
                <a:gd name="T43" fmla="*/ 8143 h 578"/>
                <a:gd name="T44" fmla="+- 0 1534 1198"/>
                <a:gd name="T45" fmla="*/ T44 w 462"/>
                <a:gd name="T46" fmla="+- 0 8119 7578"/>
                <a:gd name="T47" fmla="*/ 8119 h 578"/>
                <a:gd name="T48" fmla="+- 0 1651 1198"/>
                <a:gd name="T49" fmla="*/ T48 w 462"/>
                <a:gd name="T50" fmla="+- 0 7747 7578"/>
                <a:gd name="T51" fmla="*/ 7747 h 578"/>
                <a:gd name="T52" fmla="+- 0 1610 1198"/>
                <a:gd name="T53" fmla="*/ T52 w 462"/>
                <a:gd name="T54" fmla="+- 0 7670 7578"/>
                <a:gd name="T55" fmla="*/ 7670 h 578"/>
                <a:gd name="T56" fmla="+- 0 1608 1198"/>
                <a:gd name="T57" fmla="*/ T56 w 462"/>
                <a:gd name="T58" fmla="+- 0 7839 7578"/>
                <a:gd name="T59" fmla="*/ 7839 h 578"/>
                <a:gd name="T60" fmla="+- 0 1584 1198"/>
                <a:gd name="T61" fmla="*/ T60 w 462"/>
                <a:gd name="T62" fmla="+- 0 7899 7578"/>
                <a:gd name="T63" fmla="*/ 7899 h 578"/>
                <a:gd name="T64" fmla="+- 0 1548 1198"/>
                <a:gd name="T65" fmla="*/ T64 w 462"/>
                <a:gd name="T66" fmla="+- 0 7955 7578"/>
                <a:gd name="T67" fmla="*/ 7955 h 578"/>
                <a:gd name="T68" fmla="+- 0 1529 1198"/>
                <a:gd name="T69" fmla="*/ T68 w 462"/>
                <a:gd name="T70" fmla="+- 0 7987 7578"/>
                <a:gd name="T71" fmla="*/ 7987 h 578"/>
                <a:gd name="T72" fmla="+- 0 1506 1198"/>
                <a:gd name="T73" fmla="*/ T72 w 462"/>
                <a:gd name="T74" fmla="+- 0 7991 7578"/>
                <a:gd name="T75" fmla="*/ 7991 h 578"/>
                <a:gd name="T76" fmla="+- 0 1485 1198"/>
                <a:gd name="T77" fmla="*/ T76 w 462"/>
                <a:gd name="T78" fmla="+- 0 7990 7578"/>
                <a:gd name="T79" fmla="*/ 7990 h 578"/>
                <a:gd name="T80" fmla="+- 0 1423 1198"/>
                <a:gd name="T81" fmla="*/ T80 w 462"/>
                <a:gd name="T82" fmla="+- 0 7990 7578"/>
                <a:gd name="T83" fmla="*/ 7990 h 578"/>
                <a:gd name="T84" fmla="+- 0 1397 1198"/>
                <a:gd name="T85" fmla="*/ T84 w 462"/>
                <a:gd name="T86" fmla="+- 0 7990 7578"/>
                <a:gd name="T87" fmla="*/ 7990 h 578"/>
                <a:gd name="T88" fmla="+- 0 1345 1198"/>
                <a:gd name="T89" fmla="*/ T88 w 462"/>
                <a:gd name="T90" fmla="+- 0 7992 7578"/>
                <a:gd name="T91" fmla="*/ 7992 h 578"/>
                <a:gd name="T92" fmla="+- 0 1307 1198"/>
                <a:gd name="T93" fmla="*/ T92 w 462"/>
                <a:gd name="T94" fmla="+- 0 7970 7578"/>
                <a:gd name="T95" fmla="*/ 7970 h 578"/>
                <a:gd name="T96" fmla="+- 0 1282 1198"/>
                <a:gd name="T97" fmla="*/ T96 w 462"/>
                <a:gd name="T98" fmla="+- 0 7924 7578"/>
                <a:gd name="T99" fmla="*/ 7924 h 578"/>
                <a:gd name="T100" fmla="+- 0 1249 1198"/>
                <a:gd name="T101" fmla="*/ T100 w 462"/>
                <a:gd name="T102" fmla="+- 0 7849 7578"/>
                <a:gd name="T103" fmla="*/ 7849 h 578"/>
                <a:gd name="T104" fmla="+- 0 1254 1198"/>
                <a:gd name="T105" fmla="*/ T104 w 462"/>
                <a:gd name="T106" fmla="+- 0 7749 7578"/>
                <a:gd name="T107" fmla="*/ 7749 h 578"/>
                <a:gd name="T108" fmla="+- 0 1318 1198"/>
                <a:gd name="T109" fmla="*/ T108 w 462"/>
                <a:gd name="T110" fmla="+- 0 7662 7578"/>
                <a:gd name="T111" fmla="*/ 7662 h 578"/>
                <a:gd name="T112" fmla="+- 0 1410 1198"/>
                <a:gd name="T113" fmla="*/ T112 w 462"/>
                <a:gd name="T114" fmla="+- 0 7627 7578"/>
                <a:gd name="T115" fmla="*/ 7627 h 578"/>
                <a:gd name="T116" fmla="+- 0 1517 1198"/>
                <a:gd name="T117" fmla="*/ T116 w 462"/>
                <a:gd name="T118" fmla="+- 0 7650 7578"/>
                <a:gd name="T119" fmla="*/ 7650 h 578"/>
                <a:gd name="T120" fmla="+- 0 1588 1198"/>
                <a:gd name="T121" fmla="*/ T120 w 462"/>
                <a:gd name="T122" fmla="+- 0 7722 7578"/>
                <a:gd name="T123" fmla="*/ 7722 h 578"/>
                <a:gd name="T124" fmla="+- 0 1610 1198"/>
                <a:gd name="T125" fmla="*/ T124 w 462"/>
                <a:gd name="T126" fmla="+- 0 7807 7578"/>
                <a:gd name="T127" fmla="*/ 7807 h 578"/>
                <a:gd name="T128" fmla="+- 0 1568 1198"/>
                <a:gd name="T129" fmla="*/ T128 w 462"/>
                <a:gd name="T130" fmla="+- 0 7627 7578"/>
                <a:gd name="T131" fmla="*/ 7627 h 578"/>
                <a:gd name="T132" fmla="+- 0 1492 1198"/>
                <a:gd name="T133" fmla="*/ T132 w 462"/>
                <a:gd name="T134" fmla="+- 0 7587 7578"/>
                <a:gd name="T135" fmla="*/ 7587 h 578"/>
                <a:gd name="T136" fmla="+- 0 1342 1198"/>
                <a:gd name="T137" fmla="*/ T136 w 462"/>
                <a:gd name="T138" fmla="+- 0 7594 7578"/>
                <a:gd name="T139" fmla="*/ 7594 h 578"/>
                <a:gd name="T140" fmla="+- 0 1226 1198"/>
                <a:gd name="T141" fmla="*/ T140 w 462"/>
                <a:gd name="T142" fmla="+- 0 7695 7578"/>
                <a:gd name="T143" fmla="*/ 7695 h 578"/>
                <a:gd name="T144" fmla="+- 0 1198 1198"/>
                <a:gd name="T145" fmla="*/ T144 w 462"/>
                <a:gd name="T146" fmla="+- 0 7844 7578"/>
                <a:gd name="T147" fmla="*/ 7844 h 578"/>
                <a:gd name="T148" fmla="+- 0 1238 1198"/>
                <a:gd name="T149" fmla="*/ T148 w 462"/>
                <a:gd name="T150" fmla="+- 0 7947 7578"/>
                <a:gd name="T151" fmla="*/ 7947 h 578"/>
                <a:gd name="T152" fmla="+- 0 1269 1198"/>
                <a:gd name="T153" fmla="*/ T152 w 462"/>
                <a:gd name="T154" fmla="+- 0 8003 7578"/>
                <a:gd name="T155" fmla="*/ 8003 h 578"/>
                <a:gd name="T156" fmla="+- 0 1290 1198"/>
                <a:gd name="T157" fmla="*/ T156 w 462"/>
                <a:gd name="T158" fmla="+- 0 8043 7578"/>
                <a:gd name="T159" fmla="*/ 8043 h 578"/>
                <a:gd name="T160" fmla="+- 0 1338 1198"/>
                <a:gd name="T161" fmla="*/ T160 w 462"/>
                <a:gd name="T162" fmla="+- 0 8046 7578"/>
                <a:gd name="T163" fmla="*/ 8046 h 578"/>
                <a:gd name="T164" fmla="+- 0 1479 1198"/>
                <a:gd name="T165" fmla="*/ T164 w 462"/>
                <a:gd name="T166" fmla="+- 0 8046 7578"/>
                <a:gd name="T167" fmla="*/ 8046 h 578"/>
                <a:gd name="T168" fmla="+- 0 1544 1198"/>
                <a:gd name="T169" fmla="*/ T168 w 462"/>
                <a:gd name="T170" fmla="+- 0 8045 7578"/>
                <a:gd name="T171" fmla="*/ 8045 h 578"/>
                <a:gd name="T172" fmla="+- 0 1557 1198"/>
                <a:gd name="T173" fmla="*/ T172 w 462"/>
                <a:gd name="T174" fmla="+- 0 8038 7578"/>
                <a:gd name="T175" fmla="*/ 8038 h 578"/>
                <a:gd name="T176" fmla="+- 0 1587 1198"/>
                <a:gd name="T177" fmla="*/ T176 w 462"/>
                <a:gd name="T178" fmla="+- 0 7991 7578"/>
                <a:gd name="T179" fmla="*/ 7991 h 578"/>
                <a:gd name="T180" fmla="+- 0 1621 1198"/>
                <a:gd name="T181" fmla="*/ T180 w 462"/>
                <a:gd name="T182" fmla="+- 0 7936 7578"/>
                <a:gd name="T183" fmla="*/ 7936 h 578"/>
                <a:gd name="T184" fmla="+- 0 1659 1198"/>
                <a:gd name="T185" fmla="*/ T184 w 462"/>
                <a:gd name="T186" fmla="+- 0 7824 7578"/>
                <a:gd name="T187" fmla="*/ 7824 h 57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Lst>
              <a:rect l="0" t="0" r="r" b="b"/>
              <a:pathLst>
                <a:path w="462" h="578">
                  <a:moveTo>
                    <a:pt x="336" y="541"/>
                  </a:moveTo>
                  <a:lnTo>
                    <a:pt x="335" y="528"/>
                  </a:lnTo>
                  <a:lnTo>
                    <a:pt x="331" y="517"/>
                  </a:lnTo>
                  <a:lnTo>
                    <a:pt x="323" y="509"/>
                  </a:lnTo>
                  <a:lnTo>
                    <a:pt x="311" y="506"/>
                  </a:lnTo>
                  <a:lnTo>
                    <a:pt x="270" y="505"/>
                  </a:lnTo>
                  <a:lnTo>
                    <a:pt x="230" y="505"/>
                  </a:lnTo>
                  <a:lnTo>
                    <a:pt x="149" y="505"/>
                  </a:lnTo>
                  <a:lnTo>
                    <a:pt x="137" y="509"/>
                  </a:lnTo>
                  <a:lnTo>
                    <a:pt x="128" y="517"/>
                  </a:lnTo>
                  <a:lnTo>
                    <a:pt x="123" y="531"/>
                  </a:lnTo>
                  <a:lnTo>
                    <a:pt x="123" y="547"/>
                  </a:lnTo>
                  <a:lnTo>
                    <a:pt x="125" y="559"/>
                  </a:lnTo>
                  <a:lnTo>
                    <a:pt x="130" y="569"/>
                  </a:lnTo>
                  <a:lnTo>
                    <a:pt x="139" y="576"/>
                  </a:lnTo>
                  <a:lnTo>
                    <a:pt x="152" y="578"/>
                  </a:lnTo>
                  <a:lnTo>
                    <a:pt x="171" y="577"/>
                  </a:lnTo>
                  <a:lnTo>
                    <a:pt x="226" y="577"/>
                  </a:lnTo>
                  <a:lnTo>
                    <a:pt x="226" y="576"/>
                  </a:lnTo>
                  <a:lnTo>
                    <a:pt x="307" y="575"/>
                  </a:lnTo>
                  <a:lnTo>
                    <a:pt x="321" y="572"/>
                  </a:lnTo>
                  <a:lnTo>
                    <a:pt x="330" y="565"/>
                  </a:lnTo>
                  <a:lnTo>
                    <a:pt x="335" y="554"/>
                  </a:lnTo>
                  <a:lnTo>
                    <a:pt x="336" y="541"/>
                  </a:lnTo>
                  <a:close/>
                  <a:moveTo>
                    <a:pt x="461" y="246"/>
                  </a:moveTo>
                  <a:lnTo>
                    <a:pt x="453" y="169"/>
                  </a:lnTo>
                  <a:lnTo>
                    <a:pt x="420" y="100"/>
                  </a:lnTo>
                  <a:lnTo>
                    <a:pt x="412" y="92"/>
                  </a:lnTo>
                  <a:lnTo>
                    <a:pt x="412" y="229"/>
                  </a:lnTo>
                  <a:lnTo>
                    <a:pt x="410" y="261"/>
                  </a:lnTo>
                  <a:lnTo>
                    <a:pt x="401" y="291"/>
                  </a:lnTo>
                  <a:lnTo>
                    <a:pt x="386" y="321"/>
                  </a:lnTo>
                  <a:lnTo>
                    <a:pt x="362" y="359"/>
                  </a:lnTo>
                  <a:lnTo>
                    <a:pt x="350" y="377"/>
                  </a:lnTo>
                  <a:lnTo>
                    <a:pt x="338" y="397"/>
                  </a:lnTo>
                  <a:lnTo>
                    <a:pt x="331" y="409"/>
                  </a:lnTo>
                  <a:lnTo>
                    <a:pt x="322" y="413"/>
                  </a:lnTo>
                  <a:lnTo>
                    <a:pt x="308" y="413"/>
                  </a:lnTo>
                  <a:lnTo>
                    <a:pt x="295" y="412"/>
                  </a:lnTo>
                  <a:lnTo>
                    <a:pt x="287" y="412"/>
                  </a:lnTo>
                  <a:lnTo>
                    <a:pt x="266" y="412"/>
                  </a:lnTo>
                  <a:lnTo>
                    <a:pt x="225" y="412"/>
                  </a:lnTo>
                  <a:lnTo>
                    <a:pt x="225" y="410"/>
                  </a:lnTo>
                  <a:lnTo>
                    <a:pt x="199" y="412"/>
                  </a:lnTo>
                  <a:lnTo>
                    <a:pt x="172" y="414"/>
                  </a:lnTo>
                  <a:lnTo>
                    <a:pt x="147" y="414"/>
                  </a:lnTo>
                  <a:lnTo>
                    <a:pt x="125" y="407"/>
                  </a:lnTo>
                  <a:lnTo>
                    <a:pt x="109" y="392"/>
                  </a:lnTo>
                  <a:lnTo>
                    <a:pt x="96" y="370"/>
                  </a:lnTo>
                  <a:lnTo>
                    <a:pt x="84" y="346"/>
                  </a:lnTo>
                  <a:lnTo>
                    <a:pt x="73" y="323"/>
                  </a:lnTo>
                  <a:lnTo>
                    <a:pt x="51" y="271"/>
                  </a:lnTo>
                  <a:lnTo>
                    <a:pt x="46" y="221"/>
                  </a:lnTo>
                  <a:lnTo>
                    <a:pt x="56" y="171"/>
                  </a:lnTo>
                  <a:lnTo>
                    <a:pt x="83" y="123"/>
                  </a:lnTo>
                  <a:lnTo>
                    <a:pt x="120" y="84"/>
                  </a:lnTo>
                  <a:lnTo>
                    <a:pt x="164" y="59"/>
                  </a:lnTo>
                  <a:lnTo>
                    <a:pt x="212" y="49"/>
                  </a:lnTo>
                  <a:lnTo>
                    <a:pt x="266" y="53"/>
                  </a:lnTo>
                  <a:lnTo>
                    <a:pt x="319" y="72"/>
                  </a:lnTo>
                  <a:lnTo>
                    <a:pt x="360" y="102"/>
                  </a:lnTo>
                  <a:lnTo>
                    <a:pt x="390" y="144"/>
                  </a:lnTo>
                  <a:lnTo>
                    <a:pt x="408" y="197"/>
                  </a:lnTo>
                  <a:lnTo>
                    <a:pt x="412" y="229"/>
                  </a:lnTo>
                  <a:lnTo>
                    <a:pt x="412" y="92"/>
                  </a:lnTo>
                  <a:lnTo>
                    <a:pt x="370" y="49"/>
                  </a:lnTo>
                  <a:lnTo>
                    <a:pt x="364" y="43"/>
                  </a:lnTo>
                  <a:lnTo>
                    <a:pt x="294" y="9"/>
                  </a:lnTo>
                  <a:lnTo>
                    <a:pt x="219" y="0"/>
                  </a:lnTo>
                  <a:lnTo>
                    <a:pt x="144" y="16"/>
                  </a:lnTo>
                  <a:lnTo>
                    <a:pt x="78" y="56"/>
                  </a:lnTo>
                  <a:lnTo>
                    <a:pt x="28" y="117"/>
                  </a:lnTo>
                  <a:lnTo>
                    <a:pt x="1" y="190"/>
                  </a:lnTo>
                  <a:lnTo>
                    <a:pt x="0" y="266"/>
                  </a:lnTo>
                  <a:lnTo>
                    <a:pt x="25" y="341"/>
                  </a:lnTo>
                  <a:lnTo>
                    <a:pt x="40" y="369"/>
                  </a:lnTo>
                  <a:lnTo>
                    <a:pt x="55" y="397"/>
                  </a:lnTo>
                  <a:lnTo>
                    <a:pt x="71" y="425"/>
                  </a:lnTo>
                  <a:lnTo>
                    <a:pt x="86" y="453"/>
                  </a:lnTo>
                  <a:lnTo>
                    <a:pt x="92" y="465"/>
                  </a:lnTo>
                  <a:lnTo>
                    <a:pt x="100" y="468"/>
                  </a:lnTo>
                  <a:lnTo>
                    <a:pt x="140" y="468"/>
                  </a:lnTo>
                  <a:lnTo>
                    <a:pt x="191" y="468"/>
                  </a:lnTo>
                  <a:lnTo>
                    <a:pt x="281" y="468"/>
                  </a:lnTo>
                  <a:lnTo>
                    <a:pt x="323" y="468"/>
                  </a:lnTo>
                  <a:lnTo>
                    <a:pt x="346" y="467"/>
                  </a:lnTo>
                  <a:lnTo>
                    <a:pt x="356" y="465"/>
                  </a:lnTo>
                  <a:lnTo>
                    <a:pt x="359" y="460"/>
                  </a:lnTo>
                  <a:lnTo>
                    <a:pt x="389" y="414"/>
                  </a:lnTo>
                  <a:lnTo>
                    <a:pt x="389" y="413"/>
                  </a:lnTo>
                  <a:lnTo>
                    <a:pt x="403" y="392"/>
                  </a:lnTo>
                  <a:lnTo>
                    <a:pt x="423" y="358"/>
                  </a:lnTo>
                  <a:lnTo>
                    <a:pt x="442" y="322"/>
                  </a:lnTo>
                  <a:lnTo>
                    <a:pt x="461" y="2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6" name="Rectangle 5"/>
          <p:cNvSpPr/>
          <p:nvPr/>
        </p:nvSpPr>
        <p:spPr>
          <a:xfrm>
            <a:off x="2542903" y="1232648"/>
            <a:ext cx="6067697" cy="738664"/>
          </a:xfrm>
          <a:prstGeom prst="rect">
            <a:avLst/>
          </a:prstGeom>
        </p:spPr>
        <p:txBody>
          <a:bodyPr wrap="square">
            <a:spAutoFit/>
          </a:bodyP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Key roles and activities to ensure a high-quality evaluation</a:t>
            </a:r>
            <a:endParaRPr lang="fr-FR" b="1" dirty="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fr-FR" sz="2400" b="1" dirty="0">
              <a:solidFill>
                <a:srgbClr val="000099"/>
              </a:solidFill>
              <a:latin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39517224"/>
              </p:ext>
            </p:extLst>
          </p:nvPr>
        </p:nvGraphicFramePr>
        <p:xfrm>
          <a:off x="219940" y="1870766"/>
          <a:ext cx="8462199" cy="4568268"/>
        </p:xfrm>
        <a:graphic>
          <a:graphicData uri="http://schemas.openxmlformats.org/drawingml/2006/table">
            <a:tbl>
              <a:tblPr firstRow="1" firstCol="1" bandRow="1">
                <a:tableStyleId>{5C22544A-7EE6-4342-B048-85BDC9FD1C3A}</a:tableStyleId>
              </a:tblPr>
              <a:tblGrid>
                <a:gridCol w="8462199">
                  <a:extLst>
                    <a:ext uri="{9D8B030D-6E8A-4147-A177-3AD203B41FA5}">
                      <a16:colId xmlns:a16="http://schemas.microsoft.com/office/drawing/2014/main" val="2218279060"/>
                    </a:ext>
                  </a:extLst>
                </a:gridCol>
              </a:tblGrid>
              <a:tr h="244934">
                <a:tc>
                  <a:txBody>
                    <a:bodyPr/>
                    <a:lstStyle/>
                    <a:p>
                      <a:pPr marL="202565" algn="ctr">
                        <a:spcBef>
                          <a:spcPts val="515"/>
                        </a:spcBef>
                        <a:spcAft>
                          <a:spcPts val="0"/>
                        </a:spcAft>
                      </a:pPr>
                      <a:r>
                        <a:rPr lang="en-US" sz="1600" dirty="0" smtClean="0">
                          <a:solidFill>
                            <a:srgbClr val="66FF33"/>
                          </a:solidFill>
                          <a:effectLst/>
                        </a:rPr>
                        <a:t>The</a:t>
                      </a:r>
                      <a:r>
                        <a:rPr lang="en-US" sz="1600" spc="40" dirty="0" smtClean="0">
                          <a:solidFill>
                            <a:srgbClr val="66FF33"/>
                          </a:solidFill>
                          <a:effectLst/>
                        </a:rPr>
                        <a:t> </a:t>
                      </a:r>
                      <a:r>
                        <a:rPr lang="en-US" sz="1600" dirty="0" smtClean="0">
                          <a:solidFill>
                            <a:srgbClr val="66FF33"/>
                          </a:solidFill>
                          <a:effectLst/>
                        </a:rPr>
                        <a:t>evaluation</a:t>
                      </a:r>
                      <a:r>
                        <a:rPr lang="en-US" sz="1600" spc="55" dirty="0" smtClean="0">
                          <a:solidFill>
                            <a:srgbClr val="66FF33"/>
                          </a:solidFill>
                          <a:effectLst/>
                        </a:rPr>
                        <a:t> </a:t>
                      </a:r>
                      <a:r>
                        <a:rPr lang="en-US" sz="1600" dirty="0" smtClean="0">
                          <a:solidFill>
                            <a:srgbClr val="66FF33"/>
                          </a:solidFill>
                          <a:effectLst/>
                        </a:rPr>
                        <a:t>manager</a:t>
                      </a:r>
                      <a:r>
                        <a:rPr lang="en-US" sz="1600" spc="45" dirty="0" smtClean="0">
                          <a:solidFill>
                            <a:srgbClr val="66FF33"/>
                          </a:solidFill>
                          <a:effectLst/>
                        </a:rPr>
                        <a:t> </a:t>
                      </a:r>
                      <a:r>
                        <a:rPr lang="en-US" sz="1600" dirty="0" smtClean="0">
                          <a:solidFill>
                            <a:srgbClr val="66FF33"/>
                          </a:solidFill>
                          <a:effectLst/>
                        </a:rPr>
                        <a:t>should:</a:t>
                      </a:r>
                      <a:endParaRPr lang="fr-FR" sz="2000" dirty="0">
                        <a:solidFill>
                          <a:srgbClr val="66FF33"/>
                        </a:solidFill>
                        <a:effectLst/>
                      </a:endParaRPr>
                    </a:p>
                  </a:txBody>
                  <a:tcPr marL="0" marR="0" marT="0" marB="0"/>
                </a:tc>
                <a:extLst>
                  <a:ext uri="{0D108BD9-81ED-4DB2-BD59-A6C34878D82A}">
                    <a16:rowId xmlns:a16="http://schemas.microsoft.com/office/drawing/2014/main" val="3617691244"/>
                  </a:ext>
                </a:extLst>
              </a:tr>
              <a:tr h="4286920">
                <a:tc>
                  <a:txBody>
                    <a:bodyPr/>
                    <a:lstStyle/>
                    <a:p>
                      <a:pPr>
                        <a:spcBef>
                          <a:spcPts val="20"/>
                        </a:spcBef>
                        <a:spcAft>
                          <a:spcPts val="0"/>
                        </a:spcAft>
                      </a:pPr>
                      <a:r>
                        <a:rPr lang="en-US" sz="1050" dirty="0">
                          <a:effectLst/>
                        </a:rPr>
                        <a:t> </a:t>
                      </a:r>
                      <a:endParaRPr lang="fr-FR" sz="1100" dirty="0">
                        <a:effectLst/>
                      </a:endParaRPr>
                    </a:p>
                    <a:p>
                      <a:pPr marL="342900" marR="224155" lvl="0" indent="-342900" algn="ctr">
                        <a:lnSpc>
                          <a:spcPct val="102000"/>
                        </a:lnSpc>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Ensure</a:t>
                      </a:r>
                      <a:r>
                        <a:rPr lang="en-US" sz="1600" spc="20" dirty="0">
                          <a:solidFill>
                            <a:schemeClr val="bg1"/>
                          </a:solidFill>
                          <a:effectLst/>
                        </a:rPr>
                        <a:t> </a:t>
                      </a:r>
                      <a:r>
                        <a:rPr lang="en-US" sz="1600" dirty="0">
                          <a:solidFill>
                            <a:schemeClr val="bg1"/>
                          </a:solidFill>
                          <a:effectLst/>
                        </a:rPr>
                        <a:t>that</a:t>
                      </a:r>
                      <a:r>
                        <a:rPr lang="en-US" sz="1600" spc="25" dirty="0">
                          <a:solidFill>
                            <a:schemeClr val="bg1"/>
                          </a:solidFill>
                          <a:effectLst/>
                        </a:rPr>
                        <a:t> </a:t>
                      </a:r>
                      <a:r>
                        <a:rPr lang="en-US" sz="1600" dirty="0">
                          <a:solidFill>
                            <a:schemeClr val="bg1"/>
                          </a:solidFill>
                          <a:effectLst/>
                        </a:rPr>
                        <a:t>the</a:t>
                      </a:r>
                      <a:r>
                        <a:rPr lang="en-US" sz="1600" spc="25" dirty="0">
                          <a:solidFill>
                            <a:schemeClr val="bg1"/>
                          </a:solidFill>
                          <a:effectLst/>
                        </a:rPr>
                        <a:t> </a:t>
                      </a:r>
                      <a:r>
                        <a:rPr lang="en-US" sz="1600" dirty="0">
                          <a:solidFill>
                            <a:schemeClr val="bg1"/>
                          </a:solidFill>
                          <a:effectLst/>
                        </a:rPr>
                        <a:t>evaluation</a:t>
                      </a:r>
                      <a:r>
                        <a:rPr lang="en-US" sz="1600" spc="25" dirty="0">
                          <a:solidFill>
                            <a:schemeClr val="bg1"/>
                          </a:solidFill>
                          <a:effectLst/>
                        </a:rPr>
                        <a:t> </a:t>
                      </a:r>
                      <a:r>
                        <a:rPr lang="en-US" sz="1600" dirty="0">
                          <a:solidFill>
                            <a:schemeClr val="bg1"/>
                          </a:solidFill>
                          <a:effectLst/>
                        </a:rPr>
                        <a:t>objectives</a:t>
                      </a:r>
                      <a:r>
                        <a:rPr lang="en-US" sz="1600" spc="20" dirty="0">
                          <a:solidFill>
                            <a:schemeClr val="bg1"/>
                          </a:solidFill>
                          <a:effectLst/>
                        </a:rPr>
                        <a:t> </a:t>
                      </a:r>
                      <a:r>
                        <a:rPr lang="en-US" sz="1600" dirty="0">
                          <a:solidFill>
                            <a:schemeClr val="bg1"/>
                          </a:solidFill>
                          <a:effectLst/>
                        </a:rPr>
                        <a:t>are</a:t>
                      </a:r>
                      <a:r>
                        <a:rPr lang="en-US" sz="1600" spc="25" dirty="0">
                          <a:solidFill>
                            <a:schemeClr val="bg1"/>
                          </a:solidFill>
                          <a:effectLst/>
                        </a:rPr>
                        <a:t> </a:t>
                      </a:r>
                      <a:r>
                        <a:rPr lang="en-US" sz="1600" dirty="0">
                          <a:solidFill>
                            <a:schemeClr val="bg1"/>
                          </a:solidFill>
                          <a:effectLst/>
                        </a:rPr>
                        <a:t>clear</a:t>
                      </a:r>
                      <a:r>
                        <a:rPr lang="en-US" sz="1600" spc="25" dirty="0">
                          <a:solidFill>
                            <a:schemeClr val="bg1"/>
                          </a:solidFill>
                          <a:effectLst/>
                        </a:rPr>
                        <a:t> </a:t>
                      </a:r>
                      <a:r>
                        <a:rPr lang="en-US" sz="1600" dirty="0">
                          <a:solidFill>
                            <a:schemeClr val="bg1"/>
                          </a:solidFill>
                          <a:effectLst/>
                        </a:rPr>
                        <a:t>and</a:t>
                      </a:r>
                      <a:r>
                        <a:rPr lang="en-US" sz="1600" spc="25" dirty="0">
                          <a:solidFill>
                            <a:schemeClr val="bg1"/>
                          </a:solidFill>
                          <a:effectLst/>
                        </a:rPr>
                        <a:t> </a:t>
                      </a:r>
                      <a:r>
                        <a:rPr lang="en-US" sz="1600" dirty="0">
                          <a:solidFill>
                            <a:schemeClr val="bg1"/>
                          </a:solidFill>
                          <a:effectLst/>
                        </a:rPr>
                        <a:t>that</a:t>
                      </a:r>
                      <a:r>
                        <a:rPr lang="en-US" sz="1600" spc="20" dirty="0">
                          <a:solidFill>
                            <a:schemeClr val="bg1"/>
                          </a:solidFill>
                          <a:effectLst/>
                        </a:rPr>
                        <a:t> </a:t>
                      </a:r>
                      <a:r>
                        <a:rPr lang="en-US" sz="1600" dirty="0">
                          <a:solidFill>
                            <a:schemeClr val="bg1"/>
                          </a:solidFill>
                          <a:effectLst/>
                        </a:rPr>
                        <a:t>the</a:t>
                      </a:r>
                      <a:r>
                        <a:rPr lang="en-US" sz="1600" spc="25" dirty="0">
                          <a:solidFill>
                            <a:schemeClr val="bg1"/>
                          </a:solidFill>
                          <a:effectLst/>
                        </a:rPr>
                        <a:t> </a:t>
                      </a:r>
                      <a:r>
                        <a:rPr lang="en-US" sz="1600" dirty="0">
                          <a:solidFill>
                            <a:schemeClr val="bg1"/>
                          </a:solidFill>
                          <a:effectLst/>
                        </a:rPr>
                        <a:t>methodologies</a:t>
                      </a:r>
                      <a:r>
                        <a:rPr lang="en-US" sz="1600" spc="25" dirty="0">
                          <a:solidFill>
                            <a:schemeClr val="bg1"/>
                          </a:solidFill>
                          <a:effectLst/>
                        </a:rPr>
                        <a:t> </a:t>
                      </a:r>
                      <a:r>
                        <a:rPr lang="en-US" sz="1600" dirty="0">
                          <a:solidFill>
                            <a:schemeClr val="bg1"/>
                          </a:solidFill>
                          <a:effectLst/>
                        </a:rPr>
                        <a:t>and</a:t>
                      </a:r>
                      <a:r>
                        <a:rPr lang="en-US" sz="1600" spc="25" dirty="0">
                          <a:solidFill>
                            <a:schemeClr val="bg1"/>
                          </a:solidFill>
                          <a:effectLst/>
                        </a:rPr>
                        <a:t> </a:t>
                      </a:r>
                      <a:r>
                        <a:rPr lang="en-US" sz="1600" dirty="0">
                          <a:solidFill>
                            <a:schemeClr val="bg1"/>
                          </a:solidFill>
                          <a:effectLst/>
                        </a:rPr>
                        <a:t>activities</a:t>
                      </a:r>
                      <a:r>
                        <a:rPr lang="en-US" sz="1600" spc="20" dirty="0">
                          <a:solidFill>
                            <a:schemeClr val="bg1"/>
                          </a:solidFill>
                          <a:effectLst/>
                        </a:rPr>
                        <a:t> </a:t>
                      </a:r>
                      <a:r>
                        <a:rPr lang="en-US" sz="1600" dirty="0">
                          <a:solidFill>
                            <a:schemeClr val="bg1"/>
                          </a:solidFill>
                          <a:effectLst/>
                        </a:rPr>
                        <a:t>implemented</a:t>
                      </a:r>
                      <a:r>
                        <a:rPr lang="en-US" sz="1600" spc="-240" dirty="0">
                          <a:solidFill>
                            <a:schemeClr val="bg1"/>
                          </a:solidFill>
                          <a:effectLst/>
                        </a:rPr>
                        <a:t> </a:t>
                      </a:r>
                      <a:r>
                        <a:rPr lang="en-US" sz="1600" dirty="0">
                          <a:solidFill>
                            <a:schemeClr val="bg1"/>
                          </a:solidFill>
                          <a:effectLst/>
                        </a:rPr>
                        <a:t>by</a:t>
                      </a:r>
                      <a:r>
                        <a:rPr lang="en-US" sz="1600" spc="-40" dirty="0">
                          <a:solidFill>
                            <a:schemeClr val="bg1"/>
                          </a:solidFill>
                          <a:effectLst/>
                        </a:rPr>
                        <a:t> </a:t>
                      </a:r>
                      <a:r>
                        <a:rPr lang="en-US" sz="1600" dirty="0">
                          <a:solidFill>
                            <a:schemeClr val="bg1"/>
                          </a:solidFill>
                          <a:effectLst/>
                        </a:rPr>
                        <a:t>the</a:t>
                      </a:r>
                      <a:r>
                        <a:rPr lang="en-US" sz="1600" spc="-35" dirty="0">
                          <a:solidFill>
                            <a:schemeClr val="bg1"/>
                          </a:solidFill>
                          <a:effectLst/>
                        </a:rPr>
                        <a:t> </a:t>
                      </a:r>
                      <a:r>
                        <a:rPr lang="en-US" sz="1600" dirty="0">
                          <a:solidFill>
                            <a:schemeClr val="bg1"/>
                          </a:solidFill>
                          <a:effectLst/>
                        </a:rPr>
                        <a:t>evaluator(s)</a:t>
                      </a:r>
                      <a:r>
                        <a:rPr lang="en-US" sz="1600" spc="-35" dirty="0">
                          <a:solidFill>
                            <a:schemeClr val="bg1"/>
                          </a:solidFill>
                          <a:effectLst/>
                        </a:rPr>
                        <a:t> </a:t>
                      </a:r>
                      <a:r>
                        <a:rPr lang="en-US" sz="1600" dirty="0">
                          <a:solidFill>
                            <a:schemeClr val="bg1"/>
                          </a:solidFill>
                          <a:effectLst/>
                        </a:rPr>
                        <a:t>will</a:t>
                      </a:r>
                      <a:r>
                        <a:rPr lang="en-US" sz="1600" spc="-35" dirty="0">
                          <a:solidFill>
                            <a:schemeClr val="bg1"/>
                          </a:solidFill>
                          <a:effectLst/>
                        </a:rPr>
                        <a:t> </a:t>
                      </a:r>
                      <a:r>
                        <a:rPr lang="en-US" sz="1600" dirty="0">
                          <a:solidFill>
                            <a:schemeClr val="bg1"/>
                          </a:solidFill>
                          <a:effectLst/>
                        </a:rPr>
                        <a:t>contribute</a:t>
                      </a:r>
                      <a:r>
                        <a:rPr lang="en-US" sz="1600" spc="-35" dirty="0">
                          <a:solidFill>
                            <a:schemeClr val="bg1"/>
                          </a:solidFill>
                          <a:effectLst/>
                        </a:rPr>
                        <a:t> </a:t>
                      </a:r>
                      <a:r>
                        <a:rPr lang="en-US" sz="1600" dirty="0">
                          <a:solidFill>
                            <a:schemeClr val="bg1"/>
                          </a:solidFill>
                          <a:effectLst/>
                        </a:rPr>
                        <a:t>to</a:t>
                      </a:r>
                      <a:r>
                        <a:rPr lang="en-US" sz="1600" spc="-40" dirty="0">
                          <a:solidFill>
                            <a:schemeClr val="bg1"/>
                          </a:solidFill>
                          <a:effectLst/>
                        </a:rPr>
                        <a:t> </a:t>
                      </a:r>
                      <a:r>
                        <a:rPr lang="en-US" sz="1600" dirty="0">
                          <a:solidFill>
                            <a:schemeClr val="bg1"/>
                          </a:solidFill>
                          <a:effectLst/>
                        </a:rPr>
                        <a:t>reaching</a:t>
                      </a:r>
                      <a:r>
                        <a:rPr lang="en-US" sz="1600" spc="-35" dirty="0">
                          <a:solidFill>
                            <a:schemeClr val="bg1"/>
                          </a:solidFill>
                          <a:effectLst/>
                        </a:rPr>
                        <a:t> </a:t>
                      </a:r>
                      <a:r>
                        <a:rPr lang="en-US" sz="1600" dirty="0">
                          <a:solidFill>
                            <a:schemeClr val="bg1"/>
                          </a:solidFill>
                          <a:effectLst/>
                        </a:rPr>
                        <a:t>them;</a:t>
                      </a:r>
                      <a:endParaRPr lang="fr-FR" sz="2000" dirty="0">
                        <a:solidFill>
                          <a:schemeClr val="bg1"/>
                        </a:solidFill>
                        <a:effectLst/>
                      </a:endParaRPr>
                    </a:p>
                    <a:p>
                      <a:pPr marL="342900" marR="224155" lvl="0" indent="-342900" algn="ctr">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600" spc="-5" dirty="0">
                          <a:solidFill>
                            <a:schemeClr val="bg1"/>
                          </a:solidFill>
                          <a:effectLst/>
                        </a:rPr>
                        <a:t>Maintain</a:t>
                      </a:r>
                      <a:r>
                        <a:rPr lang="en-US" sz="1600" spc="-40" dirty="0">
                          <a:solidFill>
                            <a:schemeClr val="bg1"/>
                          </a:solidFill>
                          <a:effectLst/>
                        </a:rPr>
                        <a:t> </a:t>
                      </a:r>
                      <a:r>
                        <a:rPr lang="en-US" sz="1600" spc="-5" dirty="0">
                          <a:solidFill>
                            <a:schemeClr val="bg1"/>
                          </a:solidFill>
                          <a:effectLst/>
                        </a:rPr>
                        <a:t>ownership</a:t>
                      </a:r>
                      <a:r>
                        <a:rPr lang="en-US" sz="1600" spc="-40" dirty="0">
                          <a:solidFill>
                            <a:schemeClr val="bg1"/>
                          </a:solidFill>
                          <a:effectLst/>
                        </a:rPr>
                        <a:t> </a:t>
                      </a:r>
                      <a:r>
                        <a:rPr lang="en-US" sz="1600" spc="-5" dirty="0">
                          <a:solidFill>
                            <a:schemeClr val="bg1"/>
                          </a:solidFill>
                          <a:effectLst/>
                        </a:rPr>
                        <a:t>of</a:t>
                      </a:r>
                      <a:r>
                        <a:rPr lang="en-US" sz="1600" spc="-35" dirty="0">
                          <a:solidFill>
                            <a:schemeClr val="bg1"/>
                          </a:solidFill>
                          <a:effectLst/>
                        </a:rPr>
                        <a:t> </a:t>
                      </a:r>
                      <a:r>
                        <a:rPr lang="en-US" sz="1600" spc="-5" dirty="0">
                          <a:solidFill>
                            <a:schemeClr val="bg1"/>
                          </a:solidFill>
                          <a:effectLst/>
                        </a:rPr>
                        <a:t>the</a:t>
                      </a:r>
                      <a:r>
                        <a:rPr lang="en-US" sz="1600" spc="-40" dirty="0">
                          <a:solidFill>
                            <a:schemeClr val="bg1"/>
                          </a:solidFill>
                          <a:effectLst/>
                        </a:rPr>
                        <a:t> </a:t>
                      </a:r>
                      <a:r>
                        <a:rPr lang="en-US" sz="1600" spc="-5" dirty="0">
                          <a:solidFill>
                            <a:schemeClr val="bg1"/>
                          </a:solidFill>
                          <a:effectLst/>
                        </a:rPr>
                        <a:t>evaluation</a:t>
                      </a:r>
                      <a:r>
                        <a:rPr lang="en-US" sz="1600" spc="-35" dirty="0">
                          <a:solidFill>
                            <a:schemeClr val="bg1"/>
                          </a:solidFill>
                          <a:effectLst/>
                        </a:rPr>
                        <a:t> </a:t>
                      </a:r>
                      <a:r>
                        <a:rPr lang="en-US" sz="1600" dirty="0">
                          <a:solidFill>
                            <a:schemeClr val="bg1"/>
                          </a:solidFill>
                          <a:effectLst/>
                        </a:rPr>
                        <a:t>by</a:t>
                      </a:r>
                      <a:r>
                        <a:rPr lang="en-US" sz="1600" spc="-40" dirty="0">
                          <a:solidFill>
                            <a:schemeClr val="bg1"/>
                          </a:solidFill>
                          <a:effectLst/>
                        </a:rPr>
                        <a:t> </a:t>
                      </a:r>
                      <a:r>
                        <a:rPr lang="en-US" sz="1600" dirty="0">
                          <a:solidFill>
                            <a:schemeClr val="bg1"/>
                          </a:solidFill>
                          <a:effectLst/>
                        </a:rPr>
                        <a:t>ensuring</a:t>
                      </a:r>
                      <a:r>
                        <a:rPr lang="en-US" sz="1600" spc="-35" dirty="0">
                          <a:solidFill>
                            <a:schemeClr val="bg1"/>
                          </a:solidFill>
                          <a:effectLst/>
                        </a:rPr>
                        <a:t> </a:t>
                      </a:r>
                      <a:r>
                        <a:rPr lang="en-US" sz="1600" dirty="0">
                          <a:solidFill>
                            <a:schemeClr val="bg1"/>
                          </a:solidFill>
                          <a:effectLst/>
                        </a:rPr>
                        <a:t>that</a:t>
                      </a:r>
                      <a:r>
                        <a:rPr lang="en-US" sz="1600" spc="-40" dirty="0">
                          <a:solidFill>
                            <a:schemeClr val="bg1"/>
                          </a:solidFill>
                          <a:effectLst/>
                        </a:rPr>
                        <a:t> </a:t>
                      </a:r>
                      <a:r>
                        <a:rPr lang="en-US" sz="1600" dirty="0">
                          <a:solidFill>
                            <a:schemeClr val="bg1"/>
                          </a:solidFill>
                          <a:effectLst/>
                        </a:rPr>
                        <a:t>the</a:t>
                      </a:r>
                      <a:r>
                        <a:rPr lang="en-US" sz="1600" spc="-40" dirty="0">
                          <a:solidFill>
                            <a:schemeClr val="bg1"/>
                          </a:solidFill>
                          <a:effectLst/>
                        </a:rPr>
                        <a:t> </a:t>
                      </a:r>
                      <a:r>
                        <a:rPr lang="en-US" sz="1600" dirty="0">
                          <a:solidFill>
                            <a:schemeClr val="bg1"/>
                          </a:solidFill>
                          <a:effectLst/>
                        </a:rPr>
                        <a:t>decision-making</a:t>
                      </a:r>
                      <a:r>
                        <a:rPr lang="en-US" sz="1600" spc="-35" dirty="0">
                          <a:solidFill>
                            <a:schemeClr val="bg1"/>
                          </a:solidFill>
                          <a:effectLst/>
                        </a:rPr>
                        <a:t> </a:t>
                      </a:r>
                      <a:r>
                        <a:rPr lang="en-US" sz="1600" dirty="0">
                          <a:solidFill>
                            <a:schemeClr val="bg1"/>
                          </a:solidFill>
                          <a:effectLst/>
                        </a:rPr>
                        <a:t>responsibility</a:t>
                      </a:r>
                      <a:r>
                        <a:rPr lang="en-US" sz="1600" spc="-40" dirty="0">
                          <a:solidFill>
                            <a:schemeClr val="bg1"/>
                          </a:solidFill>
                          <a:effectLst/>
                        </a:rPr>
                        <a:t> </a:t>
                      </a:r>
                      <a:r>
                        <a:rPr lang="en-US" sz="1600" dirty="0">
                          <a:solidFill>
                            <a:schemeClr val="bg1"/>
                          </a:solidFill>
                          <a:effectLst/>
                        </a:rPr>
                        <a:t>is</a:t>
                      </a:r>
                      <a:r>
                        <a:rPr lang="en-US" sz="1600" spc="-35" dirty="0">
                          <a:solidFill>
                            <a:schemeClr val="bg1"/>
                          </a:solidFill>
                          <a:effectLst/>
                        </a:rPr>
                        <a:t> </a:t>
                      </a:r>
                      <a:r>
                        <a:rPr lang="en-US" sz="1600" dirty="0">
                          <a:solidFill>
                            <a:schemeClr val="bg1"/>
                          </a:solidFill>
                          <a:effectLst/>
                        </a:rPr>
                        <a:t>retained</a:t>
                      </a:r>
                      <a:r>
                        <a:rPr lang="en-US" sz="1600" spc="-255" dirty="0">
                          <a:solidFill>
                            <a:schemeClr val="bg1"/>
                          </a:solidFill>
                          <a:effectLst/>
                        </a:rPr>
                        <a:t> </a:t>
                      </a:r>
                      <a:r>
                        <a:rPr lang="en-US" sz="1600" dirty="0">
                          <a:solidFill>
                            <a:schemeClr val="bg1"/>
                          </a:solidFill>
                          <a:effectLst/>
                        </a:rPr>
                        <a:t>and</a:t>
                      </a:r>
                      <a:r>
                        <a:rPr lang="en-US" sz="1600" spc="-35" dirty="0">
                          <a:solidFill>
                            <a:schemeClr val="bg1"/>
                          </a:solidFill>
                          <a:effectLst/>
                        </a:rPr>
                        <a:t> </a:t>
                      </a:r>
                      <a:r>
                        <a:rPr lang="en-US" sz="1600" dirty="0">
                          <a:solidFill>
                            <a:schemeClr val="bg1"/>
                          </a:solidFill>
                          <a:effectLst/>
                        </a:rPr>
                        <a:t>that</a:t>
                      </a:r>
                      <a:r>
                        <a:rPr lang="en-US" sz="1600" spc="-30" dirty="0">
                          <a:solidFill>
                            <a:schemeClr val="bg1"/>
                          </a:solidFill>
                          <a:effectLst/>
                        </a:rPr>
                        <a:t> </a:t>
                      </a:r>
                      <a:r>
                        <a:rPr lang="en-US" sz="1600" dirty="0">
                          <a:solidFill>
                            <a:schemeClr val="bg1"/>
                          </a:solidFill>
                          <a:effectLst/>
                        </a:rPr>
                        <a:t>decisions</a:t>
                      </a:r>
                      <a:r>
                        <a:rPr lang="en-US" sz="1600" spc="-30" dirty="0">
                          <a:solidFill>
                            <a:schemeClr val="bg1"/>
                          </a:solidFill>
                          <a:effectLst/>
                        </a:rPr>
                        <a:t> </a:t>
                      </a:r>
                      <a:r>
                        <a:rPr lang="en-US" sz="1600" dirty="0">
                          <a:solidFill>
                            <a:schemeClr val="bg1"/>
                          </a:solidFill>
                          <a:effectLst/>
                        </a:rPr>
                        <a:t>are</a:t>
                      </a:r>
                      <a:r>
                        <a:rPr lang="en-US" sz="1600" spc="-30" dirty="0">
                          <a:solidFill>
                            <a:schemeClr val="bg1"/>
                          </a:solidFill>
                          <a:effectLst/>
                        </a:rPr>
                        <a:t> </a:t>
                      </a:r>
                      <a:r>
                        <a:rPr lang="en-US" sz="1600" dirty="0">
                          <a:solidFill>
                            <a:schemeClr val="bg1"/>
                          </a:solidFill>
                          <a:effectLst/>
                        </a:rPr>
                        <a:t>made</a:t>
                      </a:r>
                      <a:r>
                        <a:rPr lang="en-US" sz="1600" spc="-30" dirty="0">
                          <a:solidFill>
                            <a:schemeClr val="bg1"/>
                          </a:solidFill>
                          <a:effectLst/>
                        </a:rPr>
                        <a:t> </a:t>
                      </a:r>
                      <a:r>
                        <a:rPr lang="en-US" sz="1600" dirty="0">
                          <a:solidFill>
                            <a:schemeClr val="bg1"/>
                          </a:solidFill>
                          <a:effectLst/>
                        </a:rPr>
                        <a:t>in</a:t>
                      </a:r>
                      <a:r>
                        <a:rPr lang="en-US" sz="1600" spc="-30" dirty="0">
                          <a:solidFill>
                            <a:schemeClr val="bg1"/>
                          </a:solidFill>
                          <a:effectLst/>
                        </a:rPr>
                        <a:t> </a:t>
                      </a:r>
                      <a:r>
                        <a:rPr lang="en-US" sz="1600" dirty="0">
                          <a:solidFill>
                            <a:schemeClr val="bg1"/>
                          </a:solidFill>
                          <a:effectLst/>
                        </a:rPr>
                        <a:t>a</a:t>
                      </a:r>
                      <a:r>
                        <a:rPr lang="en-US" sz="1600" spc="-35" dirty="0">
                          <a:solidFill>
                            <a:schemeClr val="bg1"/>
                          </a:solidFill>
                          <a:effectLst/>
                        </a:rPr>
                        <a:t> </a:t>
                      </a:r>
                      <a:r>
                        <a:rPr lang="en-US" sz="1600" dirty="0">
                          <a:solidFill>
                            <a:schemeClr val="bg1"/>
                          </a:solidFill>
                          <a:effectLst/>
                        </a:rPr>
                        <a:t>timely</a:t>
                      </a:r>
                      <a:r>
                        <a:rPr lang="en-US" sz="1600" spc="-30" dirty="0">
                          <a:solidFill>
                            <a:schemeClr val="bg1"/>
                          </a:solidFill>
                          <a:effectLst/>
                        </a:rPr>
                        <a:t> </a:t>
                      </a:r>
                      <a:r>
                        <a:rPr lang="en-US" sz="1600" dirty="0">
                          <a:solidFill>
                            <a:schemeClr val="bg1"/>
                          </a:solidFill>
                          <a:effectLst/>
                        </a:rPr>
                        <a:t>manner;</a:t>
                      </a:r>
                      <a:endParaRPr lang="fr-FR" sz="2000" dirty="0">
                        <a:solidFill>
                          <a:schemeClr val="bg1"/>
                        </a:solidFill>
                        <a:effectLst/>
                      </a:endParaRPr>
                    </a:p>
                    <a:p>
                      <a:pPr marL="342900" marR="223520" lvl="0" indent="-342900" algn="ctr">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Monitor</a:t>
                      </a:r>
                      <a:r>
                        <a:rPr lang="en-US" sz="1600" spc="70" dirty="0">
                          <a:solidFill>
                            <a:schemeClr val="bg1"/>
                          </a:solidFill>
                          <a:effectLst/>
                        </a:rPr>
                        <a:t> </a:t>
                      </a:r>
                      <a:r>
                        <a:rPr lang="en-US" sz="1600" dirty="0">
                          <a:solidFill>
                            <a:schemeClr val="bg1"/>
                          </a:solidFill>
                          <a:effectLst/>
                        </a:rPr>
                        <a:t>the</a:t>
                      </a:r>
                      <a:r>
                        <a:rPr lang="en-US" sz="1600" spc="70" dirty="0">
                          <a:solidFill>
                            <a:schemeClr val="bg1"/>
                          </a:solidFill>
                          <a:effectLst/>
                        </a:rPr>
                        <a:t> </a:t>
                      </a:r>
                      <a:r>
                        <a:rPr lang="en-US" sz="1600" dirty="0">
                          <a:solidFill>
                            <a:schemeClr val="bg1"/>
                          </a:solidFill>
                          <a:effectLst/>
                        </a:rPr>
                        <a:t>progress</a:t>
                      </a:r>
                      <a:r>
                        <a:rPr lang="en-US" sz="1600" spc="70" dirty="0">
                          <a:solidFill>
                            <a:schemeClr val="bg1"/>
                          </a:solidFill>
                          <a:effectLst/>
                        </a:rPr>
                        <a:t> </a:t>
                      </a:r>
                      <a:r>
                        <a:rPr lang="en-US" sz="1600" dirty="0">
                          <a:solidFill>
                            <a:schemeClr val="bg1"/>
                          </a:solidFill>
                          <a:effectLst/>
                        </a:rPr>
                        <a:t>of</a:t>
                      </a:r>
                      <a:r>
                        <a:rPr lang="en-US" sz="1600" spc="70" dirty="0">
                          <a:solidFill>
                            <a:schemeClr val="bg1"/>
                          </a:solidFill>
                          <a:effectLst/>
                        </a:rPr>
                        <a:t> </a:t>
                      </a:r>
                      <a:r>
                        <a:rPr lang="en-US" sz="1600" dirty="0">
                          <a:solidFill>
                            <a:schemeClr val="bg1"/>
                          </a:solidFill>
                          <a:effectLst/>
                        </a:rPr>
                        <a:t>the</a:t>
                      </a:r>
                      <a:r>
                        <a:rPr lang="en-US" sz="1600" spc="70" dirty="0">
                          <a:solidFill>
                            <a:schemeClr val="bg1"/>
                          </a:solidFill>
                          <a:effectLst/>
                        </a:rPr>
                        <a:t> </a:t>
                      </a:r>
                      <a:r>
                        <a:rPr lang="en-US" sz="1600" dirty="0">
                          <a:solidFill>
                            <a:schemeClr val="bg1"/>
                          </a:solidFill>
                          <a:effectLst/>
                        </a:rPr>
                        <a:t>evaluation</a:t>
                      </a:r>
                      <a:r>
                        <a:rPr lang="en-US" sz="1600" spc="75" dirty="0">
                          <a:solidFill>
                            <a:schemeClr val="bg1"/>
                          </a:solidFill>
                          <a:effectLst/>
                        </a:rPr>
                        <a:t> </a:t>
                      </a:r>
                      <a:r>
                        <a:rPr lang="en-US" sz="1600" dirty="0">
                          <a:solidFill>
                            <a:schemeClr val="bg1"/>
                          </a:solidFill>
                          <a:effectLst/>
                        </a:rPr>
                        <a:t>and</a:t>
                      </a:r>
                      <a:r>
                        <a:rPr lang="en-US" sz="1600" spc="70" dirty="0">
                          <a:solidFill>
                            <a:schemeClr val="bg1"/>
                          </a:solidFill>
                          <a:effectLst/>
                        </a:rPr>
                        <a:t> </a:t>
                      </a:r>
                      <a:r>
                        <a:rPr lang="en-US" sz="1600" dirty="0">
                          <a:solidFill>
                            <a:schemeClr val="bg1"/>
                          </a:solidFill>
                          <a:effectLst/>
                        </a:rPr>
                        <a:t>provide</a:t>
                      </a:r>
                      <a:r>
                        <a:rPr lang="en-US" sz="1600" spc="70" dirty="0">
                          <a:solidFill>
                            <a:schemeClr val="bg1"/>
                          </a:solidFill>
                          <a:effectLst/>
                        </a:rPr>
                        <a:t> </a:t>
                      </a:r>
                      <a:r>
                        <a:rPr lang="en-US" sz="1600" dirty="0">
                          <a:solidFill>
                            <a:schemeClr val="bg1"/>
                          </a:solidFill>
                          <a:effectLst/>
                        </a:rPr>
                        <a:t>relevant</a:t>
                      </a:r>
                      <a:r>
                        <a:rPr lang="en-US" sz="1600" spc="70" dirty="0">
                          <a:solidFill>
                            <a:schemeClr val="bg1"/>
                          </a:solidFill>
                          <a:effectLst/>
                        </a:rPr>
                        <a:t> </a:t>
                      </a:r>
                      <a:r>
                        <a:rPr lang="en-US" sz="1600" dirty="0">
                          <a:solidFill>
                            <a:schemeClr val="bg1"/>
                          </a:solidFill>
                          <a:effectLst/>
                        </a:rPr>
                        <a:t>and</a:t>
                      </a:r>
                      <a:r>
                        <a:rPr lang="en-US" sz="1600" spc="70" dirty="0">
                          <a:solidFill>
                            <a:schemeClr val="bg1"/>
                          </a:solidFill>
                          <a:effectLst/>
                        </a:rPr>
                        <a:t> </a:t>
                      </a:r>
                      <a:r>
                        <a:rPr lang="en-US" sz="1600" dirty="0">
                          <a:solidFill>
                            <a:schemeClr val="bg1"/>
                          </a:solidFill>
                          <a:effectLst/>
                        </a:rPr>
                        <a:t>timely</a:t>
                      </a:r>
                      <a:r>
                        <a:rPr lang="en-US" sz="1600" spc="70" dirty="0">
                          <a:solidFill>
                            <a:schemeClr val="bg1"/>
                          </a:solidFill>
                          <a:effectLst/>
                        </a:rPr>
                        <a:t> </a:t>
                      </a:r>
                      <a:r>
                        <a:rPr lang="en-US" sz="1600" dirty="0">
                          <a:solidFill>
                            <a:schemeClr val="bg1"/>
                          </a:solidFill>
                          <a:effectLst/>
                        </a:rPr>
                        <a:t>feedback</a:t>
                      </a:r>
                      <a:r>
                        <a:rPr lang="en-US" sz="1600" spc="75" dirty="0">
                          <a:solidFill>
                            <a:schemeClr val="bg1"/>
                          </a:solidFill>
                          <a:effectLst/>
                        </a:rPr>
                        <a:t> </a:t>
                      </a:r>
                      <a:r>
                        <a:rPr lang="en-US" sz="1600" dirty="0">
                          <a:solidFill>
                            <a:schemeClr val="bg1"/>
                          </a:solidFill>
                          <a:effectLst/>
                        </a:rPr>
                        <a:t>and</a:t>
                      </a:r>
                      <a:r>
                        <a:rPr lang="en-US" sz="1600" spc="70" dirty="0">
                          <a:solidFill>
                            <a:schemeClr val="bg1"/>
                          </a:solidFill>
                          <a:effectLst/>
                        </a:rPr>
                        <a:t> </a:t>
                      </a:r>
                      <a:r>
                        <a:rPr lang="en-US" sz="1600" dirty="0">
                          <a:solidFill>
                            <a:schemeClr val="bg1"/>
                          </a:solidFill>
                          <a:effectLst/>
                        </a:rPr>
                        <a:t>guidance</a:t>
                      </a:r>
                      <a:r>
                        <a:rPr lang="en-US" sz="1600" spc="70" dirty="0">
                          <a:solidFill>
                            <a:schemeClr val="bg1"/>
                          </a:solidFill>
                          <a:effectLst/>
                        </a:rPr>
                        <a:t> </a:t>
                      </a:r>
                      <a:r>
                        <a:rPr lang="en-US" sz="1600" dirty="0">
                          <a:solidFill>
                            <a:schemeClr val="bg1"/>
                          </a:solidFill>
                          <a:effectLst/>
                        </a:rPr>
                        <a:t>to</a:t>
                      </a:r>
                      <a:r>
                        <a:rPr lang="en-US" sz="1600" spc="70" dirty="0">
                          <a:solidFill>
                            <a:schemeClr val="bg1"/>
                          </a:solidFill>
                          <a:effectLst/>
                        </a:rPr>
                        <a:t> </a:t>
                      </a:r>
                      <a:r>
                        <a:rPr lang="en-US" sz="1600" dirty="0">
                          <a:solidFill>
                            <a:schemeClr val="bg1"/>
                          </a:solidFill>
                          <a:effectLst/>
                        </a:rPr>
                        <a:t>the</a:t>
                      </a:r>
                      <a:r>
                        <a:rPr lang="en-US" sz="1600" spc="-240" dirty="0">
                          <a:solidFill>
                            <a:schemeClr val="bg1"/>
                          </a:solidFill>
                          <a:effectLst/>
                        </a:rPr>
                        <a:t> </a:t>
                      </a:r>
                      <a:r>
                        <a:rPr lang="en-US" sz="1600" dirty="0">
                          <a:solidFill>
                            <a:schemeClr val="bg1"/>
                          </a:solidFill>
                          <a:effectLst/>
                        </a:rPr>
                        <a:t>evaluator(s);</a:t>
                      </a:r>
                      <a:endParaRPr lang="fr-FR" sz="2000" dirty="0">
                        <a:solidFill>
                          <a:schemeClr val="bg1"/>
                        </a:solidFill>
                        <a:effectLst/>
                      </a:endParaRPr>
                    </a:p>
                    <a:p>
                      <a:pPr marL="342900" lvl="0" indent="-342900" algn="ctr">
                        <a:spcBef>
                          <a:spcPts val="150"/>
                        </a:spcBef>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Consider</a:t>
                      </a:r>
                      <a:r>
                        <a:rPr lang="en-US" sz="1600" spc="105" dirty="0">
                          <a:solidFill>
                            <a:schemeClr val="bg1"/>
                          </a:solidFill>
                          <a:effectLst/>
                        </a:rPr>
                        <a:t> </a:t>
                      </a:r>
                      <a:r>
                        <a:rPr lang="en-US" sz="1600" dirty="0">
                          <a:solidFill>
                            <a:schemeClr val="bg1"/>
                          </a:solidFill>
                          <a:effectLst/>
                        </a:rPr>
                        <a:t>and</a:t>
                      </a:r>
                      <a:r>
                        <a:rPr lang="en-US" sz="1600" spc="110" dirty="0">
                          <a:solidFill>
                            <a:schemeClr val="bg1"/>
                          </a:solidFill>
                          <a:effectLst/>
                        </a:rPr>
                        <a:t> </a:t>
                      </a:r>
                      <a:r>
                        <a:rPr lang="en-US" sz="1600" dirty="0">
                          <a:solidFill>
                            <a:schemeClr val="bg1"/>
                          </a:solidFill>
                          <a:effectLst/>
                        </a:rPr>
                        <a:t>discuss</a:t>
                      </a:r>
                      <a:r>
                        <a:rPr lang="en-US" sz="1600" spc="105" dirty="0">
                          <a:solidFill>
                            <a:schemeClr val="bg1"/>
                          </a:solidFill>
                          <a:effectLst/>
                        </a:rPr>
                        <a:t> </a:t>
                      </a:r>
                      <a:r>
                        <a:rPr lang="en-US" sz="1600" dirty="0">
                          <a:solidFill>
                            <a:schemeClr val="bg1"/>
                          </a:solidFill>
                          <a:effectLst/>
                        </a:rPr>
                        <a:t>suggestions</a:t>
                      </a:r>
                      <a:r>
                        <a:rPr lang="en-US" sz="1600" spc="110" dirty="0">
                          <a:solidFill>
                            <a:schemeClr val="bg1"/>
                          </a:solidFill>
                          <a:effectLst/>
                        </a:rPr>
                        <a:t> </a:t>
                      </a:r>
                      <a:r>
                        <a:rPr lang="en-US" sz="1600" dirty="0">
                          <a:solidFill>
                            <a:schemeClr val="bg1"/>
                          </a:solidFill>
                          <a:effectLst/>
                        </a:rPr>
                        <a:t>from</a:t>
                      </a:r>
                      <a:r>
                        <a:rPr lang="en-US" sz="1600" spc="110" dirty="0">
                          <a:solidFill>
                            <a:schemeClr val="bg1"/>
                          </a:solidFill>
                          <a:effectLst/>
                        </a:rPr>
                        <a:t> </a:t>
                      </a:r>
                      <a:r>
                        <a:rPr lang="en-US" sz="1600" dirty="0">
                          <a:solidFill>
                            <a:schemeClr val="bg1"/>
                          </a:solidFill>
                          <a:effectLst/>
                        </a:rPr>
                        <a:t>evaluators</a:t>
                      </a:r>
                      <a:r>
                        <a:rPr lang="en-US" sz="1600" spc="105" dirty="0">
                          <a:solidFill>
                            <a:schemeClr val="bg1"/>
                          </a:solidFill>
                          <a:effectLst/>
                        </a:rPr>
                        <a:t> </a:t>
                      </a:r>
                      <a:r>
                        <a:rPr lang="en-US" sz="1600" dirty="0">
                          <a:solidFill>
                            <a:schemeClr val="bg1"/>
                          </a:solidFill>
                          <a:effectLst/>
                        </a:rPr>
                        <a:t>of</a:t>
                      </a:r>
                      <a:r>
                        <a:rPr lang="en-US" sz="1600" spc="110" dirty="0">
                          <a:solidFill>
                            <a:schemeClr val="bg1"/>
                          </a:solidFill>
                          <a:effectLst/>
                        </a:rPr>
                        <a:t> </a:t>
                      </a:r>
                      <a:r>
                        <a:rPr lang="en-US" sz="1600" dirty="0">
                          <a:solidFill>
                            <a:schemeClr val="bg1"/>
                          </a:solidFill>
                          <a:effectLst/>
                        </a:rPr>
                        <a:t>possible</a:t>
                      </a:r>
                      <a:r>
                        <a:rPr lang="en-US" sz="1600" spc="105" dirty="0">
                          <a:solidFill>
                            <a:schemeClr val="bg1"/>
                          </a:solidFill>
                          <a:effectLst/>
                        </a:rPr>
                        <a:t> </a:t>
                      </a:r>
                      <a:r>
                        <a:rPr lang="en-US" sz="1600" dirty="0">
                          <a:solidFill>
                            <a:schemeClr val="bg1"/>
                          </a:solidFill>
                          <a:effectLst/>
                        </a:rPr>
                        <a:t>solutions,</a:t>
                      </a:r>
                      <a:r>
                        <a:rPr lang="en-US" sz="1600" spc="110" dirty="0">
                          <a:solidFill>
                            <a:schemeClr val="bg1"/>
                          </a:solidFill>
                          <a:effectLst/>
                        </a:rPr>
                        <a:t> </a:t>
                      </a:r>
                      <a:r>
                        <a:rPr lang="en-US" sz="1600" dirty="0">
                          <a:solidFill>
                            <a:schemeClr val="bg1"/>
                          </a:solidFill>
                          <a:effectLst/>
                        </a:rPr>
                        <a:t>if</a:t>
                      </a:r>
                      <a:r>
                        <a:rPr lang="en-US" sz="1600" spc="110" dirty="0">
                          <a:solidFill>
                            <a:schemeClr val="bg1"/>
                          </a:solidFill>
                          <a:effectLst/>
                        </a:rPr>
                        <a:t> </a:t>
                      </a:r>
                      <a:r>
                        <a:rPr lang="en-US" sz="1600" dirty="0">
                          <a:solidFill>
                            <a:schemeClr val="bg1"/>
                          </a:solidFill>
                          <a:effectLst/>
                        </a:rPr>
                        <a:t>problems</a:t>
                      </a:r>
                      <a:r>
                        <a:rPr lang="en-US" sz="1600" spc="105" dirty="0">
                          <a:solidFill>
                            <a:schemeClr val="bg1"/>
                          </a:solidFill>
                          <a:effectLst/>
                        </a:rPr>
                        <a:t> </a:t>
                      </a:r>
                      <a:r>
                        <a:rPr lang="en-US" sz="1600" dirty="0">
                          <a:solidFill>
                            <a:schemeClr val="bg1"/>
                          </a:solidFill>
                          <a:effectLst/>
                        </a:rPr>
                        <a:t>arise;</a:t>
                      </a:r>
                      <a:endParaRPr lang="fr-FR" sz="2000" dirty="0">
                        <a:solidFill>
                          <a:schemeClr val="bg1"/>
                        </a:solidFill>
                        <a:effectLst/>
                      </a:endParaRPr>
                    </a:p>
                    <a:p>
                      <a:pPr marL="342900" marR="222885" lvl="0" indent="-342900" algn="ctr">
                        <a:lnSpc>
                          <a:spcPct val="102000"/>
                        </a:lnSpc>
                        <a:spcBef>
                          <a:spcPts val="180"/>
                        </a:spcBef>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Discuss</a:t>
                      </a:r>
                      <a:r>
                        <a:rPr lang="en-US" sz="1600" spc="-35" dirty="0">
                          <a:solidFill>
                            <a:schemeClr val="bg1"/>
                          </a:solidFill>
                          <a:effectLst/>
                        </a:rPr>
                        <a:t> </a:t>
                      </a:r>
                      <a:r>
                        <a:rPr lang="en-US" sz="1600" dirty="0">
                          <a:solidFill>
                            <a:schemeClr val="bg1"/>
                          </a:solidFill>
                          <a:effectLst/>
                        </a:rPr>
                        <a:t>and</a:t>
                      </a:r>
                      <a:r>
                        <a:rPr lang="en-US" sz="1600" spc="-35" dirty="0">
                          <a:solidFill>
                            <a:schemeClr val="bg1"/>
                          </a:solidFill>
                          <a:effectLst/>
                        </a:rPr>
                        <a:t> </a:t>
                      </a:r>
                      <a:r>
                        <a:rPr lang="en-US" sz="1600" dirty="0">
                          <a:solidFill>
                            <a:schemeClr val="bg1"/>
                          </a:solidFill>
                          <a:effectLst/>
                        </a:rPr>
                        <a:t>ensure</a:t>
                      </a:r>
                      <a:r>
                        <a:rPr lang="en-US" sz="1600" spc="-35" dirty="0">
                          <a:solidFill>
                            <a:schemeClr val="bg1"/>
                          </a:solidFill>
                          <a:effectLst/>
                        </a:rPr>
                        <a:t> </a:t>
                      </a:r>
                      <a:r>
                        <a:rPr lang="en-US" sz="1600" dirty="0">
                          <a:solidFill>
                            <a:schemeClr val="bg1"/>
                          </a:solidFill>
                          <a:effectLst/>
                        </a:rPr>
                        <a:t>agreement</a:t>
                      </a:r>
                      <a:r>
                        <a:rPr lang="en-US" sz="1600" spc="-30" dirty="0">
                          <a:solidFill>
                            <a:schemeClr val="bg1"/>
                          </a:solidFill>
                          <a:effectLst/>
                        </a:rPr>
                        <a:t> </a:t>
                      </a:r>
                      <a:r>
                        <a:rPr lang="en-US" sz="1600" dirty="0">
                          <a:solidFill>
                            <a:schemeClr val="bg1"/>
                          </a:solidFill>
                          <a:effectLst/>
                        </a:rPr>
                        <a:t>on</a:t>
                      </a:r>
                      <a:r>
                        <a:rPr lang="en-US" sz="1600" spc="-35" dirty="0">
                          <a:solidFill>
                            <a:schemeClr val="bg1"/>
                          </a:solidFill>
                          <a:effectLst/>
                        </a:rPr>
                        <a:t> </a:t>
                      </a:r>
                      <a:r>
                        <a:rPr lang="en-US" sz="1600" dirty="0">
                          <a:solidFill>
                            <a:schemeClr val="bg1"/>
                          </a:solidFill>
                          <a:effectLst/>
                        </a:rPr>
                        <a:t>communication</a:t>
                      </a:r>
                      <a:r>
                        <a:rPr lang="en-US" sz="1600" spc="-35" dirty="0">
                          <a:solidFill>
                            <a:schemeClr val="bg1"/>
                          </a:solidFill>
                          <a:effectLst/>
                        </a:rPr>
                        <a:t> </a:t>
                      </a:r>
                      <a:r>
                        <a:rPr lang="en-US" sz="1600" dirty="0">
                          <a:solidFill>
                            <a:schemeClr val="bg1"/>
                          </a:solidFill>
                          <a:effectLst/>
                        </a:rPr>
                        <a:t>protocols,</a:t>
                      </a:r>
                      <a:r>
                        <a:rPr lang="en-US" sz="1600" spc="-35" dirty="0">
                          <a:solidFill>
                            <a:schemeClr val="bg1"/>
                          </a:solidFill>
                          <a:effectLst/>
                        </a:rPr>
                        <a:t> </a:t>
                      </a:r>
                      <a:r>
                        <a:rPr lang="en-US" sz="1600" dirty="0">
                          <a:solidFill>
                            <a:schemeClr val="bg1"/>
                          </a:solidFill>
                          <a:effectLst/>
                        </a:rPr>
                        <a:t>from</a:t>
                      </a:r>
                      <a:r>
                        <a:rPr lang="en-US" sz="1600" spc="-30" dirty="0">
                          <a:solidFill>
                            <a:schemeClr val="bg1"/>
                          </a:solidFill>
                          <a:effectLst/>
                        </a:rPr>
                        <a:t> </a:t>
                      </a:r>
                      <a:r>
                        <a:rPr lang="en-US" sz="1600" dirty="0">
                          <a:solidFill>
                            <a:schemeClr val="bg1"/>
                          </a:solidFill>
                          <a:effectLst/>
                        </a:rPr>
                        <a:t>the</a:t>
                      </a:r>
                      <a:r>
                        <a:rPr lang="en-US" sz="1600" spc="-35" dirty="0">
                          <a:solidFill>
                            <a:schemeClr val="bg1"/>
                          </a:solidFill>
                          <a:effectLst/>
                        </a:rPr>
                        <a:t> </a:t>
                      </a:r>
                      <a:r>
                        <a:rPr lang="en-US" sz="1600" dirty="0">
                          <a:solidFill>
                            <a:schemeClr val="bg1"/>
                          </a:solidFill>
                          <a:effectLst/>
                        </a:rPr>
                        <a:t>beginning,</a:t>
                      </a:r>
                      <a:r>
                        <a:rPr lang="en-US" sz="1600" spc="-35" dirty="0">
                          <a:solidFill>
                            <a:schemeClr val="bg1"/>
                          </a:solidFill>
                          <a:effectLst/>
                        </a:rPr>
                        <a:t> </a:t>
                      </a:r>
                      <a:r>
                        <a:rPr lang="en-US" sz="1600" dirty="0">
                          <a:solidFill>
                            <a:schemeClr val="bg1"/>
                          </a:solidFill>
                          <a:effectLst/>
                        </a:rPr>
                        <a:t>with</a:t>
                      </a:r>
                      <a:r>
                        <a:rPr lang="en-US" sz="1600" spc="-35" dirty="0">
                          <a:solidFill>
                            <a:schemeClr val="bg1"/>
                          </a:solidFill>
                          <a:effectLst/>
                        </a:rPr>
                        <a:t> </a:t>
                      </a:r>
                      <a:r>
                        <a:rPr lang="en-US" sz="1600" dirty="0">
                          <a:solidFill>
                            <a:schemeClr val="bg1"/>
                          </a:solidFill>
                          <a:effectLst/>
                        </a:rPr>
                        <a:t>all</a:t>
                      </a:r>
                      <a:r>
                        <a:rPr lang="en-US" sz="1600" spc="-30" dirty="0">
                          <a:solidFill>
                            <a:schemeClr val="bg1"/>
                          </a:solidFill>
                          <a:effectLst/>
                        </a:rPr>
                        <a:t> </a:t>
                      </a:r>
                      <a:r>
                        <a:rPr lang="en-US" sz="1600" dirty="0">
                          <a:solidFill>
                            <a:schemeClr val="bg1"/>
                          </a:solidFill>
                          <a:effectLst/>
                        </a:rPr>
                        <a:t>evaluation</a:t>
                      </a:r>
                      <a:r>
                        <a:rPr lang="en-US" sz="1600" spc="-255" dirty="0">
                          <a:solidFill>
                            <a:schemeClr val="bg1"/>
                          </a:solidFill>
                          <a:effectLst/>
                        </a:rPr>
                        <a:t> </a:t>
                      </a:r>
                      <a:r>
                        <a:rPr lang="en-US" sz="1600" dirty="0">
                          <a:solidFill>
                            <a:schemeClr val="bg1"/>
                          </a:solidFill>
                          <a:effectLst/>
                        </a:rPr>
                        <a:t>actors;</a:t>
                      </a:r>
                      <a:endParaRPr lang="fr-FR" sz="2000" dirty="0">
                        <a:solidFill>
                          <a:schemeClr val="bg1"/>
                        </a:solidFill>
                        <a:effectLst/>
                      </a:endParaRPr>
                    </a:p>
                    <a:p>
                      <a:pPr marL="342900" marR="223520" lvl="0" indent="-342900" algn="ctr">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Ensure</a:t>
                      </a:r>
                      <a:r>
                        <a:rPr lang="en-US" sz="1600" spc="135" dirty="0">
                          <a:solidFill>
                            <a:schemeClr val="bg1"/>
                          </a:solidFill>
                          <a:effectLst/>
                        </a:rPr>
                        <a:t> </a:t>
                      </a:r>
                      <a:r>
                        <a:rPr lang="en-US" sz="1600" dirty="0">
                          <a:solidFill>
                            <a:schemeClr val="bg1"/>
                          </a:solidFill>
                          <a:effectLst/>
                        </a:rPr>
                        <a:t>evaluators,</a:t>
                      </a:r>
                      <a:r>
                        <a:rPr lang="en-US" sz="1600" spc="140" dirty="0">
                          <a:solidFill>
                            <a:schemeClr val="bg1"/>
                          </a:solidFill>
                          <a:effectLst/>
                        </a:rPr>
                        <a:t> </a:t>
                      </a:r>
                      <a:r>
                        <a:rPr lang="en-US" sz="1600" dirty="0">
                          <a:solidFill>
                            <a:schemeClr val="bg1"/>
                          </a:solidFill>
                          <a:effectLst/>
                        </a:rPr>
                        <a:t>the</a:t>
                      </a:r>
                      <a:r>
                        <a:rPr lang="en-US" sz="1600" spc="140" dirty="0">
                          <a:solidFill>
                            <a:schemeClr val="bg1"/>
                          </a:solidFill>
                          <a:effectLst/>
                        </a:rPr>
                        <a:t> </a:t>
                      </a:r>
                      <a:r>
                        <a:rPr lang="en-US" sz="1600" dirty="0">
                          <a:solidFill>
                            <a:schemeClr val="bg1"/>
                          </a:solidFill>
                          <a:effectLst/>
                        </a:rPr>
                        <a:t>evaluation</a:t>
                      </a:r>
                      <a:r>
                        <a:rPr lang="en-US" sz="1600" spc="140" dirty="0">
                          <a:solidFill>
                            <a:schemeClr val="bg1"/>
                          </a:solidFill>
                          <a:effectLst/>
                        </a:rPr>
                        <a:t> </a:t>
                      </a:r>
                      <a:r>
                        <a:rPr lang="en-US" sz="1600" dirty="0">
                          <a:solidFill>
                            <a:schemeClr val="bg1"/>
                          </a:solidFill>
                          <a:effectLst/>
                        </a:rPr>
                        <a:t>commissioner</a:t>
                      </a:r>
                      <a:r>
                        <a:rPr lang="en-US" sz="1600" spc="140" dirty="0">
                          <a:solidFill>
                            <a:schemeClr val="bg1"/>
                          </a:solidFill>
                          <a:effectLst/>
                        </a:rPr>
                        <a:t> </a:t>
                      </a:r>
                      <a:r>
                        <a:rPr lang="en-US" sz="1600" dirty="0">
                          <a:solidFill>
                            <a:schemeClr val="bg1"/>
                          </a:solidFill>
                          <a:effectLst/>
                        </a:rPr>
                        <a:t>and</a:t>
                      </a:r>
                      <a:r>
                        <a:rPr lang="en-US" sz="1600" spc="140" dirty="0">
                          <a:solidFill>
                            <a:schemeClr val="bg1"/>
                          </a:solidFill>
                          <a:effectLst/>
                        </a:rPr>
                        <a:t> </a:t>
                      </a:r>
                      <a:r>
                        <a:rPr lang="en-US" sz="1600" dirty="0">
                          <a:solidFill>
                            <a:schemeClr val="bg1"/>
                          </a:solidFill>
                          <a:effectLst/>
                        </a:rPr>
                        <a:t>evaluation</a:t>
                      </a:r>
                      <a:r>
                        <a:rPr lang="en-US" sz="1600" spc="140" dirty="0">
                          <a:solidFill>
                            <a:schemeClr val="bg1"/>
                          </a:solidFill>
                          <a:effectLst/>
                        </a:rPr>
                        <a:t> </a:t>
                      </a:r>
                      <a:r>
                        <a:rPr lang="en-US" sz="1600" dirty="0">
                          <a:solidFill>
                            <a:schemeClr val="bg1"/>
                          </a:solidFill>
                          <a:effectLst/>
                        </a:rPr>
                        <a:t>committees</a:t>
                      </a:r>
                      <a:r>
                        <a:rPr lang="en-US" sz="1600" spc="140" dirty="0">
                          <a:solidFill>
                            <a:schemeClr val="bg1"/>
                          </a:solidFill>
                          <a:effectLst/>
                        </a:rPr>
                        <a:t> </a:t>
                      </a:r>
                      <a:r>
                        <a:rPr lang="en-US" sz="1600" dirty="0">
                          <a:solidFill>
                            <a:schemeClr val="bg1"/>
                          </a:solidFill>
                          <a:effectLst/>
                        </a:rPr>
                        <a:t>have</a:t>
                      </a:r>
                      <a:r>
                        <a:rPr lang="en-US" sz="1600" spc="140" dirty="0">
                          <a:solidFill>
                            <a:schemeClr val="bg1"/>
                          </a:solidFill>
                          <a:effectLst/>
                        </a:rPr>
                        <a:t> </a:t>
                      </a:r>
                      <a:r>
                        <a:rPr lang="en-US" sz="1600" dirty="0">
                          <a:solidFill>
                            <a:schemeClr val="bg1"/>
                          </a:solidFill>
                          <a:effectLst/>
                        </a:rPr>
                        <a:t>full</a:t>
                      </a:r>
                      <a:r>
                        <a:rPr lang="en-US" sz="1600" spc="140" dirty="0">
                          <a:solidFill>
                            <a:schemeClr val="bg1"/>
                          </a:solidFill>
                          <a:effectLst/>
                        </a:rPr>
                        <a:t> </a:t>
                      </a:r>
                      <a:r>
                        <a:rPr lang="en-US" sz="1600" dirty="0">
                          <a:solidFill>
                            <a:schemeClr val="bg1"/>
                          </a:solidFill>
                          <a:effectLst/>
                        </a:rPr>
                        <a:t>access</a:t>
                      </a:r>
                      <a:r>
                        <a:rPr lang="en-US" sz="1600" spc="135" dirty="0">
                          <a:solidFill>
                            <a:schemeClr val="bg1"/>
                          </a:solidFill>
                          <a:effectLst/>
                        </a:rPr>
                        <a:t> </a:t>
                      </a:r>
                      <a:r>
                        <a:rPr lang="en-US" sz="1600" dirty="0">
                          <a:solidFill>
                            <a:schemeClr val="bg1"/>
                          </a:solidFill>
                          <a:effectLst/>
                        </a:rPr>
                        <a:t>to</a:t>
                      </a:r>
                      <a:r>
                        <a:rPr lang="en-US" sz="1600" spc="-255" dirty="0">
                          <a:solidFill>
                            <a:schemeClr val="bg1"/>
                          </a:solidFill>
                          <a:effectLst/>
                        </a:rPr>
                        <a:t> </a:t>
                      </a:r>
                      <a:r>
                        <a:rPr lang="en-US" sz="1600" dirty="0">
                          <a:solidFill>
                            <a:schemeClr val="bg1"/>
                          </a:solidFill>
                          <a:effectLst/>
                        </a:rPr>
                        <a:t>information</a:t>
                      </a:r>
                      <a:r>
                        <a:rPr lang="en-US" sz="1600" spc="-25" dirty="0">
                          <a:solidFill>
                            <a:schemeClr val="bg1"/>
                          </a:solidFill>
                          <a:effectLst/>
                        </a:rPr>
                        <a:t> </a:t>
                      </a:r>
                      <a:r>
                        <a:rPr lang="en-US" sz="1600" dirty="0">
                          <a:solidFill>
                            <a:schemeClr val="bg1"/>
                          </a:solidFill>
                          <a:effectLst/>
                        </a:rPr>
                        <a:t>from</a:t>
                      </a:r>
                      <a:r>
                        <a:rPr lang="en-US" sz="1600" spc="-20" dirty="0">
                          <a:solidFill>
                            <a:schemeClr val="bg1"/>
                          </a:solidFill>
                          <a:effectLst/>
                        </a:rPr>
                        <a:t> </a:t>
                      </a:r>
                      <a:r>
                        <a:rPr lang="en-US" sz="1600" dirty="0">
                          <a:solidFill>
                            <a:schemeClr val="bg1"/>
                          </a:solidFill>
                          <a:effectLst/>
                        </a:rPr>
                        <a:t>the</a:t>
                      </a:r>
                      <a:r>
                        <a:rPr lang="en-US" sz="1600" spc="-20" dirty="0">
                          <a:solidFill>
                            <a:schemeClr val="bg1"/>
                          </a:solidFill>
                          <a:effectLst/>
                        </a:rPr>
                        <a:t> </a:t>
                      </a:r>
                      <a:r>
                        <a:rPr lang="en-US" sz="1600" dirty="0">
                          <a:solidFill>
                            <a:schemeClr val="bg1"/>
                          </a:solidFill>
                          <a:effectLst/>
                        </a:rPr>
                        <a:t>beginning;</a:t>
                      </a:r>
                      <a:endParaRPr lang="fr-FR" sz="2000" dirty="0">
                        <a:solidFill>
                          <a:schemeClr val="bg1"/>
                        </a:solidFill>
                        <a:effectLst/>
                      </a:endParaRPr>
                    </a:p>
                    <a:p>
                      <a:pPr marL="342900" marR="223520" lvl="0" indent="-342900" algn="ctr">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Meet with evaluators, the evaluation steering committee and stakeholders</a:t>
                      </a:r>
                      <a:r>
                        <a:rPr lang="en-US" sz="1600" spc="5" dirty="0">
                          <a:solidFill>
                            <a:schemeClr val="bg1"/>
                          </a:solidFill>
                          <a:effectLst/>
                        </a:rPr>
                        <a:t> </a:t>
                      </a:r>
                      <a:r>
                        <a:rPr lang="en-US" sz="1600" dirty="0">
                          <a:solidFill>
                            <a:schemeClr val="bg1"/>
                          </a:solidFill>
                          <a:effectLst/>
                        </a:rPr>
                        <a:t>to discuss draft reports</a:t>
                      </a:r>
                      <a:r>
                        <a:rPr lang="en-US" sz="1600" spc="-255" dirty="0">
                          <a:solidFill>
                            <a:schemeClr val="bg1"/>
                          </a:solidFill>
                          <a:effectLst/>
                        </a:rPr>
                        <a:t> </a:t>
                      </a:r>
                      <a:r>
                        <a:rPr lang="en-US" sz="1600" dirty="0">
                          <a:solidFill>
                            <a:schemeClr val="bg1"/>
                          </a:solidFill>
                          <a:effectLst/>
                        </a:rPr>
                        <a:t>and</a:t>
                      </a:r>
                      <a:r>
                        <a:rPr lang="en-US" sz="1600" spc="-35" dirty="0">
                          <a:solidFill>
                            <a:schemeClr val="bg1"/>
                          </a:solidFill>
                          <a:effectLst/>
                        </a:rPr>
                        <a:t> </a:t>
                      </a:r>
                      <a:r>
                        <a:rPr lang="en-US" sz="1600" dirty="0">
                          <a:solidFill>
                            <a:schemeClr val="bg1"/>
                          </a:solidFill>
                          <a:effectLst/>
                        </a:rPr>
                        <a:t>revisions;</a:t>
                      </a:r>
                      <a:endParaRPr lang="fr-FR" sz="2000" dirty="0">
                        <a:solidFill>
                          <a:schemeClr val="bg1"/>
                        </a:solidFill>
                        <a:effectLst/>
                      </a:endParaRPr>
                    </a:p>
                    <a:p>
                      <a:pPr marL="342900" lvl="0" indent="-342900" algn="ctr">
                        <a:spcBef>
                          <a:spcPts val="150"/>
                        </a:spcBef>
                        <a:spcAft>
                          <a:spcPts val="0"/>
                        </a:spcAft>
                        <a:buSzPts val="1000"/>
                        <a:buFont typeface="Trebuchet MS" panose="020B0603020202020204" pitchFamily="34" charset="0"/>
                        <a:buChar char="•"/>
                        <a:tabLst>
                          <a:tab pos="456565" algn="l"/>
                          <a:tab pos="457200" algn="l"/>
                        </a:tabLst>
                      </a:pPr>
                      <a:r>
                        <a:rPr lang="en-US" sz="1600" dirty="0">
                          <a:solidFill>
                            <a:schemeClr val="bg1"/>
                          </a:solidFill>
                          <a:effectLst/>
                        </a:rPr>
                        <a:t>Approve</a:t>
                      </a:r>
                      <a:r>
                        <a:rPr lang="en-US" sz="1600" spc="75" dirty="0">
                          <a:solidFill>
                            <a:schemeClr val="bg1"/>
                          </a:solidFill>
                          <a:effectLst/>
                        </a:rPr>
                        <a:t> </a:t>
                      </a:r>
                      <a:r>
                        <a:rPr lang="en-US" sz="1600" dirty="0">
                          <a:solidFill>
                            <a:schemeClr val="bg1"/>
                          </a:solidFill>
                          <a:effectLst/>
                        </a:rPr>
                        <a:t>the</a:t>
                      </a:r>
                      <a:r>
                        <a:rPr lang="en-US" sz="1600" spc="75" dirty="0">
                          <a:solidFill>
                            <a:schemeClr val="bg1"/>
                          </a:solidFill>
                          <a:effectLst/>
                        </a:rPr>
                        <a:t> </a:t>
                      </a:r>
                      <a:r>
                        <a:rPr lang="en-US" sz="1600" dirty="0">
                          <a:solidFill>
                            <a:schemeClr val="bg1"/>
                          </a:solidFill>
                          <a:effectLst/>
                        </a:rPr>
                        <a:t>final</a:t>
                      </a:r>
                      <a:r>
                        <a:rPr lang="en-US" sz="1600" spc="75" dirty="0">
                          <a:solidFill>
                            <a:schemeClr val="bg1"/>
                          </a:solidFill>
                          <a:effectLst/>
                        </a:rPr>
                        <a:t> </a:t>
                      </a:r>
                      <a:r>
                        <a:rPr lang="en-US" sz="1600" dirty="0">
                          <a:solidFill>
                            <a:schemeClr val="bg1"/>
                          </a:solidFill>
                          <a:effectLst/>
                        </a:rPr>
                        <a:t>report</a:t>
                      </a:r>
                      <a:r>
                        <a:rPr lang="en-US" sz="1600" spc="80" dirty="0">
                          <a:solidFill>
                            <a:schemeClr val="bg1"/>
                          </a:solidFill>
                          <a:effectLst/>
                        </a:rPr>
                        <a:t> </a:t>
                      </a:r>
                      <a:r>
                        <a:rPr lang="en-US" sz="1600" dirty="0">
                          <a:solidFill>
                            <a:schemeClr val="bg1"/>
                          </a:solidFill>
                          <a:effectLst/>
                        </a:rPr>
                        <a:t>and</a:t>
                      </a:r>
                      <a:r>
                        <a:rPr lang="en-US" sz="1600" spc="75" dirty="0">
                          <a:solidFill>
                            <a:schemeClr val="bg1"/>
                          </a:solidFill>
                          <a:effectLst/>
                        </a:rPr>
                        <a:t> </a:t>
                      </a:r>
                      <a:r>
                        <a:rPr lang="en-US" sz="1600" dirty="0">
                          <a:solidFill>
                            <a:schemeClr val="bg1"/>
                          </a:solidFill>
                          <a:effectLst/>
                        </a:rPr>
                        <a:t>organize</a:t>
                      </a:r>
                      <a:r>
                        <a:rPr lang="en-US" sz="1600" spc="75" dirty="0">
                          <a:solidFill>
                            <a:schemeClr val="bg1"/>
                          </a:solidFill>
                          <a:effectLst/>
                        </a:rPr>
                        <a:t> </a:t>
                      </a:r>
                      <a:r>
                        <a:rPr lang="en-US" sz="1600" dirty="0">
                          <a:solidFill>
                            <a:schemeClr val="bg1"/>
                          </a:solidFill>
                          <a:effectLst/>
                        </a:rPr>
                        <a:t>a</a:t>
                      </a:r>
                      <a:r>
                        <a:rPr lang="en-US" sz="1600" spc="75" dirty="0">
                          <a:solidFill>
                            <a:schemeClr val="bg1"/>
                          </a:solidFill>
                          <a:effectLst/>
                        </a:rPr>
                        <a:t> </a:t>
                      </a:r>
                      <a:r>
                        <a:rPr lang="en-US" sz="1600" dirty="0">
                          <a:solidFill>
                            <a:schemeClr val="bg1"/>
                          </a:solidFill>
                          <a:effectLst/>
                        </a:rPr>
                        <a:t>presentation</a:t>
                      </a:r>
                      <a:r>
                        <a:rPr lang="en-US" sz="1600" spc="80" dirty="0">
                          <a:solidFill>
                            <a:schemeClr val="bg1"/>
                          </a:solidFill>
                          <a:effectLst/>
                        </a:rPr>
                        <a:t> </a:t>
                      </a:r>
                      <a:r>
                        <a:rPr lang="en-US" sz="1600" dirty="0">
                          <a:solidFill>
                            <a:schemeClr val="bg1"/>
                          </a:solidFill>
                          <a:effectLst/>
                        </a:rPr>
                        <a:t>of</a:t>
                      </a:r>
                      <a:r>
                        <a:rPr lang="en-US" sz="1600" spc="75" dirty="0">
                          <a:solidFill>
                            <a:schemeClr val="bg1"/>
                          </a:solidFill>
                          <a:effectLst/>
                        </a:rPr>
                        <a:t> </a:t>
                      </a:r>
                      <a:r>
                        <a:rPr lang="en-US" sz="1600" dirty="0">
                          <a:solidFill>
                            <a:schemeClr val="bg1"/>
                          </a:solidFill>
                          <a:effectLst/>
                        </a:rPr>
                        <a:t>the</a:t>
                      </a:r>
                      <a:r>
                        <a:rPr lang="en-US" sz="1600" spc="75" dirty="0">
                          <a:solidFill>
                            <a:schemeClr val="bg1"/>
                          </a:solidFill>
                          <a:effectLst/>
                        </a:rPr>
                        <a:t> </a:t>
                      </a:r>
                      <a:r>
                        <a:rPr lang="en-US" sz="1600" dirty="0">
                          <a:solidFill>
                            <a:schemeClr val="bg1"/>
                          </a:solidFill>
                          <a:effectLst/>
                        </a:rPr>
                        <a:t>evaluation</a:t>
                      </a:r>
                      <a:r>
                        <a:rPr lang="en-US" sz="1600" spc="75" dirty="0">
                          <a:solidFill>
                            <a:schemeClr val="bg1"/>
                          </a:solidFill>
                          <a:effectLst/>
                        </a:rPr>
                        <a:t> </a:t>
                      </a:r>
                      <a:r>
                        <a:rPr lang="en-US" sz="1600" dirty="0">
                          <a:solidFill>
                            <a:schemeClr val="bg1"/>
                          </a:solidFill>
                          <a:effectLst/>
                        </a:rPr>
                        <a:t>findings</a:t>
                      </a:r>
                      <a:r>
                        <a:rPr lang="en-US" sz="1600" spc="80" dirty="0">
                          <a:solidFill>
                            <a:schemeClr val="bg1"/>
                          </a:solidFill>
                          <a:effectLst/>
                        </a:rPr>
                        <a:t> </a:t>
                      </a:r>
                      <a:r>
                        <a:rPr lang="en-US" sz="1600" dirty="0">
                          <a:solidFill>
                            <a:schemeClr val="bg1"/>
                          </a:solidFill>
                          <a:effectLst/>
                        </a:rPr>
                        <a:t>for</a:t>
                      </a:r>
                      <a:r>
                        <a:rPr lang="en-US" sz="1600" spc="75" dirty="0">
                          <a:solidFill>
                            <a:schemeClr val="bg1"/>
                          </a:solidFill>
                          <a:effectLst/>
                        </a:rPr>
                        <a:t> </a:t>
                      </a:r>
                      <a:r>
                        <a:rPr lang="en-US" sz="1600" dirty="0">
                          <a:solidFill>
                            <a:schemeClr val="bg1"/>
                          </a:solidFill>
                          <a:effectLst/>
                        </a:rPr>
                        <a:t>stakeholders;</a:t>
                      </a:r>
                      <a:endParaRPr lang="fr-FR" sz="2000" dirty="0">
                        <a:solidFill>
                          <a:schemeClr val="bg1"/>
                        </a:solidFill>
                        <a:effectLst/>
                      </a:endParaRPr>
                    </a:p>
                    <a:p>
                      <a:pPr marL="342900" lvl="0" indent="-342900" algn="ctr">
                        <a:spcBef>
                          <a:spcPts val="185"/>
                        </a:spcBef>
                        <a:spcAft>
                          <a:spcPts val="0"/>
                        </a:spcAft>
                        <a:buSzPts val="1000"/>
                        <a:buFont typeface="Trebuchet MS" panose="020B0603020202020204" pitchFamily="34" charset="0"/>
                        <a:buChar char="•"/>
                        <a:tabLst>
                          <a:tab pos="456565" algn="l"/>
                          <a:tab pos="457200" algn="l"/>
                        </a:tabLst>
                      </a:pPr>
                      <a:r>
                        <a:rPr lang="en-US" sz="1600" spc="-5" dirty="0">
                          <a:solidFill>
                            <a:schemeClr val="bg1"/>
                          </a:solidFill>
                          <a:effectLst/>
                        </a:rPr>
                        <a:t>Provide</a:t>
                      </a:r>
                      <a:r>
                        <a:rPr lang="en-US" sz="1600" spc="-40" dirty="0">
                          <a:solidFill>
                            <a:schemeClr val="bg1"/>
                          </a:solidFill>
                          <a:effectLst/>
                        </a:rPr>
                        <a:t> </a:t>
                      </a:r>
                      <a:r>
                        <a:rPr lang="en-US" sz="1600" spc="-5" dirty="0">
                          <a:solidFill>
                            <a:schemeClr val="bg1"/>
                          </a:solidFill>
                          <a:effectLst/>
                        </a:rPr>
                        <a:t>a</a:t>
                      </a:r>
                      <a:r>
                        <a:rPr lang="en-US" sz="1600" spc="-40" dirty="0">
                          <a:solidFill>
                            <a:schemeClr val="bg1"/>
                          </a:solidFill>
                          <a:effectLst/>
                        </a:rPr>
                        <a:t> </a:t>
                      </a:r>
                      <a:r>
                        <a:rPr lang="en-US" sz="1600" spc="-5" dirty="0">
                          <a:solidFill>
                            <a:schemeClr val="bg1"/>
                          </a:solidFill>
                          <a:effectLst/>
                        </a:rPr>
                        <a:t>management</a:t>
                      </a:r>
                      <a:r>
                        <a:rPr lang="en-US" sz="1600" spc="-35" dirty="0">
                          <a:solidFill>
                            <a:schemeClr val="bg1"/>
                          </a:solidFill>
                          <a:effectLst/>
                        </a:rPr>
                        <a:t> </a:t>
                      </a:r>
                      <a:r>
                        <a:rPr lang="en-US" sz="1600" spc="-5" dirty="0">
                          <a:solidFill>
                            <a:schemeClr val="bg1"/>
                          </a:solidFill>
                          <a:effectLst/>
                        </a:rPr>
                        <a:t>response</a:t>
                      </a:r>
                      <a:r>
                        <a:rPr lang="en-US" sz="1600" spc="-40" dirty="0">
                          <a:solidFill>
                            <a:schemeClr val="bg1"/>
                          </a:solidFill>
                          <a:effectLst/>
                        </a:rPr>
                        <a:t> </a:t>
                      </a:r>
                      <a:r>
                        <a:rPr lang="en-US" sz="1600" spc="-5" dirty="0">
                          <a:solidFill>
                            <a:schemeClr val="bg1"/>
                          </a:solidFill>
                          <a:effectLst/>
                        </a:rPr>
                        <a:t>that</a:t>
                      </a:r>
                      <a:r>
                        <a:rPr lang="en-US" sz="1600" spc="-40" dirty="0">
                          <a:solidFill>
                            <a:schemeClr val="bg1"/>
                          </a:solidFill>
                          <a:effectLst/>
                        </a:rPr>
                        <a:t> </a:t>
                      </a:r>
                      <a:r>
                        <a:rPr lang="en-US" sz="1600" spc="-5" dirty="0">
                          <a:solidFill>
                            <a:schemeClr val="bg1"/>
                          </a:solidFill>
                          <a:effectLst/>
                        </a:rPr>
                        <a:t>responds</a:t>
                      </a:r>
                      <a:r>
                        <a:rPr lang="en-US" sz="1600" spc="-35" dirty="0">
                          <a:solidFill>
                            <a:schemeClr val="bg1"/>
                          </a:solidFill>
                          <a:effectLst/>
                        </a:rPr>
                        <a:t> </a:t>
                      </a:r>
                      <a:r>
                        <a:rPr lang="en-US" sz="1600" dirty="0">
                          <a:solidFill>
                            <a:schemeClr val="bg1"/>
                          </a:solidFill>
                          <a:effectLst/>
                        </a:rPr>
                        <a:t>to</a:t>
                      </a:r>
                      <a:r>
                        <a:rPr lang="en-US" sz="1600" spc="-40" dirty="0">
                          <a:solidFill>
                            <a:schemeClr val="bg1"/>
                          </a:solidFill>
                          <a:effectLst/>
                        </a:rPr>
                        <a:t> </a:t>
                      </a:r>
                      <a:r>
                        <a:rPr lang="en-US" sz="1600" dirty="0">
                          <a:solidFill>
                            <a:schemeClr val="bg1"/>
                          </a:solidFill>
                          <a:effectLst/>
                        </a:rPr>
                        <a:t>all</a:t>
                      </a:r>
                      <a:r>
                        <a:rPr lang="en-US" sz="1600" spc="-40" dirty="0">
                          <a:solidFill>
                            <a:schemeClr val="bg1"/>
                          </a:solidFill>
                          <a:effectLst/>
                        </a:rPr>
                        <a:t> </a:t>
                      </a:r>
                      <a:r>
                        <a:rPr lang="en-US" sz="1600" dirty="0">
                          <a:solidFill>
                            <a:schemeClr val="bg1"/>
                          </a:solidFill>
                          <a:effectLst/>
                        </a:rPr>
                        <a:t>recommendations</a:t>
                      </a:r>
                      <a:r>
                        <a:rPr lang="en-US" sz="1600" spc="-35" dirty="0">
                          <a:solidFill>
                            <a:schemeClr val="bg1"/>
                          </a:solidFill>
                          <a:effectLst/>
                        </a:rPr>
                        <a:t> </a:t>
                      </a:r>
                      <a:r>
                        <a:rPr lang="en-US" sz="1600" dirty="0">
                          <a:solidFill>
                            <a:schemeClr val="bg1"/>
                          </a:solidFill>
                          <a:effectLst/>
                        </a:rPr>
                        <a:t>for</a:t>
                      </a:r>
                      <a:r>
                        <a:rPr lang="en-US" sz="1600" spc="-40" dirty="0">
                          <a:solidFill>
                            <a:schemeClr val="bg1"/>
                          </a:solidFill>
                          <a:effectLst/>
                        </a:rPr>
                        <a:t> </a:t>
                      </a:r>
                      <a:r>
                        <a:rPr lang="en-US" sz="1600" dirty="0">
                          <a:solidFill>
                            <a:schemeClr val="bg1"/>
                          </a:solidFill>
                          <a:effectLst/>
                        </a:rPr>
                        <a:t>follow-up.</a:t>
                      </a:r>
                      <a:endParaRPr lang="fr-FR" sz="20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619508532"/>
                  </a:ext>
                </a:extLst>
              </a:tr>
            </a:tbl>
          </a:graphicData>
        </a:graphic>
      </p:graphicFrame>
    </p:spTree>
    <p:extLst>
      <p:ext uri="{BB962C8B-B14F-4D97-AF65-F5344CB8AC3E}">
        <p14:creationId xmlns:p14="http://schemas.microsoft.com/office/powerpoint/2010/main" val="29043715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3830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grpSp>
        <p:nvGrpSpPr>
          <p:cNvPr id="55" name="Group 54"/>
          <p:cNvGrpSpPr>
            <a:grpSpLocks/>
          </p:cNvGrpSpPr>
          <p:nvPr/>
        </p:nvGrpSpPr>
        <p:grpSpPr bwMode="auto">
          <a:xfrm>
            <a:off x="1889758" y="1544407"/>
            <a:ext cx="638621" cy="529590"/>
            <a:chOff x="1010" y="7493"/>
            <a:chExt cx="834" cy="834"/>
          </a:xfrm>
        </p:grpSpPr>
        <p:sp>
          <p:nvSpPr>
            <p:cNvPr id="56" name="Freeform 55"/>
            <p:cNvSpPr>
              <a:spLocks/>
            </p:cNvSpPr>
            <p:nvPr/>
          </p:nvSpPr>
          <p:spPr bwMode="auto">
            <a:xfrm>
              <a:off x="1010" y="7493"/>
              <a:ext cx="834" cy="834"/>
            </a:xfrm>
            <a:custGeom>
              <a:avLst/>
              <a:gdLst>
                <a:gd name="T0" fmla="+- 0 1428 1011"/>
                <a:gd name="T1" fmla="*/ T0 w 834"/>
                <a:gd name="T2" fmla="+- 0 7493 7493"/>
                <a:gd name="T3" fmla="*/ 7493 h 834"/>
                <a:gd name="T4" fmla="+- 0 1353 1011"/>
                <a:gd name="T5" fmla="*/ T4 w 834"/>
                <a:gd name="T6" fmla="+- 0 7500 7493"/>
                <a:gd name="T7" fmla="*/ 7500 h 834"/>
                <a:gd name="T8" fmla="+- 0 1282 1011"/>
                <a:gd name="T9" fmla="*/ T8 w 834"/>
                <a:gd name="T10" fmla="+- 0 7520 7493"/>
                <a:gd name="T11" fmla="*/ 7520 h 834"/>
                <a:gd name="T12" fmla="+- 0 1217 1011"/>
                <a:gd name="T13" fmla="*/ T12 w 834"/>
                <a:gd name="T14" fmla="+- 0 7550 7493"/>
                <a:gd name="T15" fmla="*/ 7550 h 834"/>
                <a:gd name="T16" fmla="+- 0 1159 1011"/>
                <a:gd name="T17" fmla="*/ T16 w 834"/>
                <a:gd name="T18" fmla="+- 0 7592 7493"/>
                <a:gd name="T19" fmla="*/ 7592 h 834"/>
                <a:gd name="T20" fmla="+- 0 1109 1011"/>
                <a:gd name="T21" fmla="*/ T20 w 834"/>
                <a:gd name="T22" fmla="+- 0 7642 7493"/>
                <a:gd name="T23" fmla="*/ 7642 h 834"/>
                <a:gd name="T24" fmla="+- 0 1067 1011"/>
                <a:gd name="T25" fmla="*/ T24 w 834"/>
                <a:gd name="T26" fmla="+- 0 7700 7493"/>
                <a:gd name="T27" fmla="*/ 7700 h 834"/>
                <a:gd name="T28" fmla="+- 0 1037 1011"/>
                <a:gd name="T29" fmla="*/ T28 w 834"/>
                <a:gd name="T30" fmla="+- 0 7765 7493"/>
                <a:gd name="T31" fmla="*/ 7765 h 834"/>
                <a:gd name="T32" fmla="+- 0 1017 1011"/>
                <a:gd name="T33" fmla="*/ T32 w 834"/>
                <a:gd name="T34" fmla="+- 0 7835 7493"/>
                <a:gd name="T35" fmla="*/ 7835 h 834"/>
                <a:gd name="T36" fmla="+- 0 1011 1011"/>
                <a:gd name="T37" fmla="*/ T36 w 834"/>
                <a:gd name="T38" fmla="+- 0 7910 7493"/>
                <a:gd name="T39" fmla="*/ 7910 h 834"/>
                <a:gd name="T40" fmla="+- 0 1017 1011"/>
                <a:gd name="T41" fmla="*/ T40 w 834"/>
                <a:gd name="T42" fmla="+- 0 7985 7493"/>
                <a:gd name="T43" fmla="*/ 7985 h 834"/>
                <a:gd name="T44" fmla="+- 0 1037 1011"/>
                <a:gd name="T45" fmla="*/ T44 w 834"/>
                <a:gd name="T46" fmla="+- 0 8056 7493"/>
                <a:gd name="T47" fmla="*/ 8056 h 834"/>
                <a:gd name="T48" fmla="+- 0 1067 1011"/>
                <a:gd name="T49" fmla="*/ T48 w 834"/>
                <a:gd name="T50" fmla="+- 0 8121 7493"/>
                <a:gd name="T51" fmla="*/ 8121 h 834"/>
                <a:gd name="T52" fmla="+- 0 1109 1011"/>
                <a:gd name="T53" fmla="*/ T52 w 834"/>
                <a:gd name="T54" fmla="+- 0 8179 7493"/>
                <a:gd name="T55" fmla="*/ 8179 h 834"/>
                <a:gd name="T56" fmla="+- 0 1159 1011"/>
                <a:gd name="T57" fmla="*/ T56 w 834"/>
                <a:gd name="T58" fmla="+- 0 8229 7493"/>
                <a:gd name="T59" fmla="*/ 8229 h 834"/>
                <a:gd name="T60" fmla="+- 0 1217 1011"/>
                <a:gd name="T61" fmla="*/ T60 w 834"/>
                <a:gd name="T62" fmla="+- 0 8270 7493"/>
                <a:gd name="T63" fmla="*/ 8270 h 834"/>
                <a:gd name="T64" fmla="+- 0 1282 1011"/>
                <a:gd name="T65" fmla="*/ T64 w 834"/>
                <a:gd name="T66" fmla="+- 0 8301 7493"/>
                <a:gd name="T67" fmla="*/ 8301 h 834"/>
                <a:gd name="T68" fmla="+- 0 1353 1011"/>
                <a:gd name="T69" fmla="*/ T68 w 834"/>
                <a:gd name="T70" fmla="+- 0 8321 7493"/>
                <a:gd name="T71" fmla="*/ 8321 h 834"/>
                <a:gd name="T72" fmla="+- 0 1428 1011"/>
                <a:gd name="T73" fmla="*/ T72 w 834"/>
                <a:gd name="T74" fmla="+- 0 8327 7493"/>
                <a:gd name="T75" fmla="*/ 8327 h 834"/>
                <a:gd name="T76" fmla="+- 0 1502 1011"/>
                <a:gd name="T77" fmla="*/ T76 w 834"/>
                <a:gd name="T78" fmla="+- 0 8321 7493"/>
                <a:gd name="T79" fmla="*/ 8321 h 834"/>
                <a:gd name="T80" fmla="+- 0 1573 1011"/>
                <a:gd name="T81" fmla="*/ T80 w 834"/>
                <a:gd name="T82" fmla="+- 0 8301 7493"/>
                <a:gd name="T83" fmla="*/ 8301 h 834"/>
                <a:gd name="T84" fmla="+- 0 1638 1011"/>
                <a:gd name="T85" fmla="*/ T84 w 834"/>
                <a:gd name="T86" fmla="+- 0 8270 7493"/>
                <a:gd name="T87" fmla="*/ 8270 h 834"/>
                <a:gd name="T88" fmla="+- 0 1696 1011"/>
                <a:gd name="T89" fmla="*/ T88 w 834"/>
                <a:gd name="T90" fmla="+- 0 8229 7493"/>
                <a:gd name="T91" fmla="*/ 8229 h 834"/>
                <a:gd name="T92" fmla="+- 0 1746 1011"/>
                <a:gd name="T93" fmla="*/ T92 w 834"/>
                <a:gd name="T94" fmla="+- 0 8179 7493"/>
                <a:gd name="T95" fmla="*/ 8179 h 834"/>
                <a:gd name="T96" fmla="+- 0 1788 1011"/>
                <a:gd name="T97" fmla="*/ T96 w 834"/>
                <a:gd name="T98" fmla="+- 0 8121 7493"/>
                <a:gd name="T99" fmla="*/ 8121 h 834"/>
                <a:gd name="T100" fmla="+- 0 1818 1011"/>
                <a:gd name="T101" fmla="*/ T100 w 834"/>
                <a:gd name="T102" fmla="+- 0 8056 7493"/>
                <a:gd name="T103" fmla="*/ 8056 h 834"/>
                <a:gd name="T104" fmla="+- 0 1838 1011"/>
                <a:gd name="T105" fmla="*/ T104 w 834"/>
                <a:gd name="T106" fmla="+- 0 7985 7493"/>
                <a:gd name="T107" fmla="*/ 7985 h 834"/>
                <a:gd name="T108" fmla="+- 0 1844 1011"/>
                <a:gd name="T109" fmla="*/ T108 w 834"/>
                <a:gd name="T110" fmla="+- 0 7910 7493"/>
                <a:gd name="T111" fmla="*/ 7910 h 834"/>
                <a:gd name="T112" fmla="+- 0 1838 1011"/>
                <a:gd name="T113" fmla="*/ T112 w 834"/>
                <a:gd name="T114" fmla="+- 0 7835 7493"/>
                <a:gd name="T115" fmla="*/ 7835 h 834"/>
                <a:gd name="T116" fmla="+- 0 1818 1011"/>
                <a:gd name="T117" fmla="*/ T116 w 834"/>
                <a:gd name="T118" fmla="+- 0 7765 7493"/>
                <a:gd name="T119" fmla="*/ 7765 h 834"/>
                <a:gd name="T120" fmla="+- 0 1788 1011"/>
                <a:gd name="T121" fmla="*/ T120 w 834"/>
                <a:gd name="T122" fmla="+- 0 7700 7493"/>
                <a:gd name="T123" fmla="*/ 7700 h 834"/>
                <a:gd name="T124" fmla="+- 0 1746 1011"/>
                <a:gd name="T125" fmla="*/ T124 w 834"/>
                <a:gd name="T126" fmla="+- 0 7642 7493"/>
                <a:gd name="T127" fmla="*/ 7642 h 834"/>
                <a:gd name="T128" fmla="+- 0 1696 1011"/>
                <a:gd name="T129" fmla="*/ T128 w 834"/>
                <a:gd name="T130" fmla="+- 0 7592 7493"/>
                <a:gd name="T131" fmla="*/ 7592 h 834"/>
                <a:gd name="T132" fmla="+- 0 1638 1011"/>
                <a:gd name="T133" fmla="*/ T132 w 834"/>
                <a:gd name="T134" fmla="+- 0 7550 7493"/>
                <a:gd name="T135" fmla="*/ 7550 h 834"/>
                <a:gd name="T136" fmla="+- 0 1573 1011"/>
                <a:gd name="T137" fmla="*/ T136 w 834"/>
                <a:gd name="T138" fmla="+- 0 7520 7493"/>
                <a:gd name="T139" fmla="*/ 7520 h 834"/>
                <a:gd name="T140" fmla="+- 0 1502 1011"/>
                <a:gd name="T141" fmla="*/ T140 w 834"/>
                <a:gd name="T142" fmla="+- 0 7500 7493"/>
                <a:gd name="T143" fmla="*/ 7500 h 834"/>
                <a:gd name="T144" fmla="+- 0 1428 1011"/>
                <a:gd name="T145" fmla="*/ T144 w 834"/>
                <a:gd name="T146" fmla="+- 0 7493 7493"/>
                <a:gd name="T147" fmla="*/ 7493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7" name="Freeform 56"/>
            <p:cNvSpPr>
              <a:spLocks/>
            </p:cNvSpPr>
            <p:nvPr/>
          </p:nvSpPr>
          <p:spPr bwMode="auto">
            <a:xfrm>
              <a:off x="1010" y="7493"/>
              <a:ext cx="834" cy="834"/>
            </a:xfrm>
            <a:custGeom>
              <a:avLst/>
              <a:gdLst>
                <a:gd name="T0" fmla="+- 0 1428 1011"/>
                <a:gd name="T1" fmla="*/ T0 w 834"/>
                <a:gd name="T2" fmla="+- 0 8327 7493"/>
                <a:gd name="T3" fmla="*/ 8327 h 834"/>
                <a:gd name="T4" fmla="+- 0 1502 1011"/>
                <a:gd name="T5" fmla="*/ T4 w 834"/>
                <a:gd name="T6" fmla="+- 0 8321 7493"/>
                <a:gd name="T7" fmla="*/ 8321 h 834"/>
                <a:gd name="T8" fmla="+- 0 1573 1011"/>
                <a:gd name="T9" fmla="*/ T8 w 834"/>
                <a:gd name="T10" fmla="+- 0 8301 7493"/>
                <a:gd name="T11" fmla="*/ 8301 h 834"/>
                <a:gd name="T12" fmla="+- 0 1638 1011"/>
                <a:gd name="T13" fmla="*/ T12 w 834"/>
                <a:gd name="T14" fmla="+- 0 8270 7493"/>
                <a:gd name="T15" fmla="*/ 8270 h 834"/>
                <a:gd name="T16" fmla="+- 0 1696 1011"/>
                <a:gd name="T17" fmla="*/ T16 w 834"/>
                <a:gd name="T18" fmla="+- 0 8229 7493"/>
                <a:gd name="T19" fmla="*/ 8229 h 834"/>
                <a:gd name="T20" fmla="+- 0 1746 1011"/>
                <a:gd name="T21" fmla="*/ T20 w 834"/>
                <a:gd name="T22" fmla="+- 0 8179 7493"/>
                <a:gd name="T23" fmla="*/ 8179 h 834"/>
                <a:gd name="T24" fmla="+- 0 1788 1011"/>
                <a:gd name="T25" fmla="*/ T24 w 834"/>
                <a:gd name="T26" fmla="+- 0 8121 7493"/>
                <a:gd name="T27" fmla="*/ 8121 h 834"/>
                <a:gd name="T28" fmla="+- 0 1818 1011"/>
                <a:gd name="T29" fmla="*/ T28 w 834"/>
                <a:gd name="T30" fmla="+- 0 8056 7493"/>
                <a:gd name="T31" fmla="*/ 8056 h 834"/>
                <a:gd name="T32" fmla="+- 0 1838 1011"/>
                <a:gd name="T33" fmla="*/ T32 w 834"/>
                <a:gd name="T34" fmla="+- 0 7985 7493"/>
                <a:gd name="T35" fmla="*/ 7985 h 834"/>
                <a:gd name="T36" fmla="+- 0 1844 1011"/>
                <a:gd name="T37" fmla="*/ T36 w 834"/>
                <a:gd name="T38" fmla="+- 0 7910 7493"/>
                <a:gd name="T39" fmla="*/ 7910 h 834"/>
                <a:gd name="T40" fmla="+- 0 1838 1011"/>
                <a:gd name="T41" fmla="*/ T40 w 834"/>
                <a:gd name="T42" fmla="+- 0 7835 7493"/>
                <a:gd name="T43" fmla="*/ 7835 h 834"/>
                <a:gd name="T44" fmla="+- 0 1818 1011"/>
                <a:gd name="T45" fmla="*/ T44 w 834"/>
                <a:gd name="T46" fmla="+- 0 7765 7493"/>
                <a:gd name="T47" fmla="*/ 7765 h 834"/>
                <a:gd name="T48" fmla="+- 0 1788 1011"/>
                <a:gd name="T49" fmla="*/ T48 w 834"/>
                <a:gd name="T50" fmla="+- 0 7700 7493"/>
                <a:gd name="T51" fmla="*/ 7700 h 834"/>
                <a:gd name="T52" fmla="+- 0 1746 1011"/>
                <a:gd name="T53" fmla="*/ T52 w 834"/>
                <a:gd name="T54" fmla="+- 0 7642 7493"/>
                <a:gd name="T55" fmla="*/ 7642 h 834"/>
                <a:gd name="T56" fmla="+- 0 1696 1011"/>
                <a:gd name="T57" fmla="*/ T56 w 834"/>
                <a:gd name="T58" fmla="+- 0 7592 7493"/>
                <a:gd name="T59" fmla="*/ 7592 h 834"/>
                <a:gd name="T60" fmla="+- 0 1638 1011"/>
                <a:gd name="T61" fmla="*/ T60 w 834"/>
                <a:gd name="T62" fmla="+- 0 7550 7493"/>
                <a:gd name="T63" fmla="*/ 7550 h 834"/>
                <a:gd name="T64" fmla="+- 0 1573 1011"/>
                <a:gd name="T65" fmla="*/ T64 w 834"/>
                <a:gd name="T66" fmla="+- 0 7520 7493"/>
                <a:gd name="T67" fmla="*/ 7520 h 834"/>
                <a:gd name="T68" fmla="+- 0 1502 1011"/>
                <a:gd name="T69" fmla="*/ T68 w 834"/>
                <a:gd name="T70" fmla="+- 0 7500 7493"/>
                <a:gd name="T71" fmla="*/ 7500 h 834"/>
                <a:gd name="T72" fmla="+- 0 1428 1011"/>
                <a:gd name="T73" fmla="*/ T72 w 834"/>
                <a:gd name="T74" fmla="+- 0 7493 7493"/>
                <a:gd name="T75" fmla="*/ 7493 h 834"/>
                <a:gd name="T76" fmla="+- 0 1353 1011"/>
                <a:gd name="T77" fmla="*/ T76 w 834"/>
                <a:gd name="T78" fmla="+- 0 7500 7493"/>
                <a:gd name="T79" fmla="*/ 7500 h 834"/>
                <a:gd name="T80" fmla="+- 0 1282 1011"/>
                <a:gd name="T81" fmla="*/ T80 w 834"/>
                <a:gd name="T82" fmla="+- 0 7520 7493"/>
                <a:gd name="T83" fmla="*/ 7520 h 834"/>
                <a:gd name="T84" fmla="+- 0 1217 1011"/>
                <a:gd name="T85" fmla="*/ T84 w 834"/>
                <a:gd name="T86" fmla="+- 0 7550 7493"/>
                <a:gd name="T87" fmla="*/ 7550 h 834"/>
                <a:gd name="T88" fmla="+- 0 1159 1011"/>
                <a:gd name="T89" fmla="*/ T88 w 834"/>
                <a:gd name="T90" fmla="+- 0 7592 7493"/>
                <a:gd name="T91" fmla="*/ 7592 h 834"/>
                <a:gd name="T92" fmla="+- 0 1109 1011"/>
                <a:gd name="T93" fmla="*/ T92 w 834"/>
                <a:gd name="T94" fmla="+- 0 7642 7493"/>
                <a:gd name="T95" fmla="*/ 7642 h 834"/>
                <a:gd name="T96" fmla="+- 0 1067 1011"/>
                <a:gd name="T97" fmla="*/ T96 w 834"/>
                <a:gd name="T98" fmla="+- 0 7700 7493"/>
                <a:gd name="T99" fmla="*/ 7700 h 834"/>
                <a:gd name="T100" fmla="+- 0 1037 1011"/>
                <a:gd name="T101" fmla="*/ T100 w 834"/>
                <a:gd name="T102" fmla="+- 0 7765 7493"/>
                <a:gd name="T103" fmla="*/ 7765 h 834"/>
                <a:gd name="T104" fmla="+- 0 1017 1011"/>
                <a:gd name="T105" fmla="*/ T104 w 834"/>
                <a:gd name="T106" fmla="+- 0 7835 7493"/>
                <a:gd name="T107" fmla="*/ 7835 h 834"/>
                <a:gd name="T108" fmla="+- 0 1011 1011"/>
                <a:gd name="T109" fmla="*/ T108 w 834"/>
                <a:gd name="T110" fmla="+- 0 7910 7493"/>
                <a:gd name="T111" fmla="*/ 7910 h 834"/>
                <a:gd name="T112" fmla="+- 0 1017 1011"/>
                <a:gd name="T113" fmla="*/ T112 w 834"/>
                <a:gd name="T114" fmla="+- 0 7985 7493"/>
                <a:gd name="T115" fmla="*/ 7985 h 834"/>
                <a:gd name="T116" fmla="+- 0 1037 1011"/>
                <a:gd name="T117" fmla="*/ T116 w 834"/>
                <a:gd name="T118" fmla="+- 0 8056 7493"/>
                <a:gd name="T119" fmla="*/ 8056 h 834"/>
                <a:gd name="T120" fmla="+- 0 1067 1011"/>
                <a:gd name="T121" fmla="*/ T120 w 834"/>
                <a:gd name="T122" fmla="+- 0 8121 7493"/>
                <a:gd name="T123" fmla="*/ 8121 h 834"/>
                <a:gd name="T124" fmla="+- 0 1109 1011"/>
                <a:gd name="T125" fmla="*/ T124 w 834"/>
                <a:gd name="T126" fmla="+- 0 8179 7493"/>
                <a:gd name="T127" fmla="*/ 8179 h 834"/>
                <a:gd name="T128" fmla="+- 0 1159 1011"/>
                <a:gd name="T129" fmla="*/ T128 w 834"/>
                <a:gd name="T130" fmla="+- 0 8229 7493"/>
                <a:gd name="T131" fmla="*/ 8229 h 834"/>
                <a:gd name="T132" fmla="+- 0 1217 1011"/>
                <a:gd name="T133" fmla="*/ T132 w 834"/>
                <a:gd name="T134" fmla="+- 0 8270 7493"/>
                <a:gd name="T135" fmla="*/ 8270 h 834"/>
                <a:gd name="T136" fmla="+- 0 1282 1011"/>
                <a:gd name="T137" fmla="*/ T136 w 834"/>
                <a:gd name="T138" fmla="+- 0 8301 7493"/>
                <a:gd name="T139" fmla="*/ 8301 h 834"/>
                <a:gd name="T140" fmla="+- 0 1353 1011"/>
                <a:gd name="T141" fmla="*/ T140 w 834"/>
                <a:gd name="T142" fmla="+- 0 8321 7493"/>
                <a:gd name="T143" fmla="*/ 8321 h 834"/>
                <a:gd name="T144" fmla="+- 0 1428 1011"/>
                <a:gd name="T145" fmla="*/ T144 w 834"/>
                <a:gd name="T146" fmla="+- 0 8327 7493"/>
                <a:gd name="T147" fmla="*/ 832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58" name="AutoShape 241"/>
            <p:cNvSpPr>
              <a:spLocks/>
            </p:cNvSpPr>
            <p:nvPr/>
          </p:nvSpPr>
          <p:spPr bwMode="auto">
            <a:xfrm>
              <a:off x="1197" y="7577"/>
              <a:ext cx="462" cy="578"/>
            </a:xfrm>
            <a:custGeom>
              <a:avLst/>
              <a:gdLst>
                <a:gd name="T0" fmla="+- 0 1533 1198"/>
                <a:gd name="T1" fmla="*/ T0 w 462"/>
                <a:gd name="T2" fmla="+- 0 8106 7578"/>
                <a:gd name="T3" fmla="*/ 8106 h 578"/>
                <a:gd name="T4" fmla="+- 0 1521 1198"/>
                <a:gd name="T5" fmla="*/ T4 w 462"/>
                <a:gd name="T6" fmla="+- 0 8087 7578"/>
                <a:gd name="T7" fmla="*/ 8087 h 578"/>
                <a:gd name="T8" fmla="+- 0 1468 1198"/>
                <a:gd name="T9" fmla="*/ T8 w 462"/>
                <a:gd name="T10" fmla="+- 0 8083 7578"/>
                <a:gd name="T11" fmla="*/ 8083 h 578"/>
                <a:gd name="T12" fmla="+- 0 1347 1198"/>
                <a:gd name="T13" fmla="*/ T12 w 462"/>
                <a:gd name="T14" fmla="+- 0 8083 7578"/>
                <a:gd name="T15" fmla="*/ 8083 h 578"/>
                <a:gd name="T16" fmla="+- 0 1326 1198"/>
                <a:gd name="T17" fmla="*/ T16 w 462"/>
                <a:gd name="T18" fmla="+- 0 8095 7578"/>
                <a:gd name="T19" fmla="*/ 8095 h 578"/>
                <a:gd name="T20" fmla="+- 0 1321 1198"/>
                <a:gd name="T21" fmla="*/ T20 w 462"/>
                <a:gd name="T22" fmla="+- 0 8125 7578"/>
                <a:gd name="T23" fmla="*/ 8125 h 578"/>
                <a:gd name="T24" fmla="+- 0 1328 1198"/>
                <a:gd name="T25" fmla="*/ T24 w 462"/>
                <a:gd name="T26" fmla="+- 0 8147 7578"/>
                <a:gd name="T27" fmla="*/ 8147 h 578"/>
                <a:gd name="T28" fmla="+- 0 1350 1198"/>
                <a:gd name="T29" fmla="*/ T28 w 462"/>
                <a:gd name="T30" fmla="+- 0 8156 7578"/>
                <a:gd name="T31" fmla="*/ 8156 h 578"/>
                <a:gd name="T32" fmla="+- 0 1424 1198"/>
                <a:gd name="T33" fmla="*/ T32 w 462"/>
                <a:gd name="T34" fmla="+- 0 8155 7578"/>
                <a:gd name="T35" fmla="*/ 8155 h 578"/>
                <a:gd name="T36" fmla="+- 0 1505 1198"/>
                <a:gd name="T37" fmla="*/ T36 w 462"/>
                <a:gd name="T38" fmla="+- 0 8153 7578"/>
                <a:gd name="T39" fmla="*/ 8153 h 578"/>
                <a:gd name="T40" fmla="+- 0 1528 1198"/>
                <a:gd name="T41" fmla="*/ T40 w 462"/>
                <a:gd name="T42" fmla="+- 0 8143 7578"/>
                <a:gd name="T43" fmla="*/ 8143 h 578"/>
                <a:gd name="T44" fmla="+- 0 1534 1198"/>
                <a:gd name="T45" fmla="*/ T44 w 462"/>
                <a:gd name="T46" fmla="+- 0 8119 7578"/>
                <a:gd name="T47" fmla="*/ 8119 h 578"/>
                <a:gd name="T48" fmla="+- 0 1651 1198"/>
                <a:gd name="T49" fmla="*/ T48 w 462"/>
                <a:gd name="T50" fmla="+- 0 7747 7578"/>
                <a:gd name="T51" fmla="*/ 7747 h 578"/>
                <a:gd name="T52" fmla="+- 0 1610 1198"/>
                <a:gd name="T53" fmla="*/ T52 w 462"/>
                <a:gd name="T54" fmla="+- 0 7670 7578"/>
                <a:gd name="T55" fmla="*/ 7670 h 578"/>
                <a:gd name="T56" fmla="+- 0 1608 1198"/>
                <a:gd name="T57" fmla="*/ T56 w 462"/>
                <a:gd name="T58" fmla="+- 0 7839 7578"/>
                <a:gd name="T59" fmla="*/ 7839 h 578"/>
                <a:gd name="T60" fmla="+- 0 1584 1198"/>
                <a:gd name="T61" fmla="*/ T60 w 462"/>
                <a:gd name="T62" fmla="+- 0 7899 7578"/>
                <a:gd name="T63" fmla="*/ 7899 h 578"/>
                <a:gd name="T64" fmla="+- 0 1548 1198"/>
                <a:gd name="T65" fmla="*/ T64 w 462"/>
                <a:gd name="T66" fmla="+- 0 7955 7578"/>
                <a:gd name="T67" fmla="*/ 7955 h 578"/>
                <a:gd name="T68" fmla="+- 0 1529 1198"/>
                <a:gd name="T69" fmla="*/ T68 w 462"/>
                <a:gd name="T70" fmla="+- 0 7987 7578"/>
                <a:gd name="T71" fmla="*/ 7987 h 578"/>
                <a:gd name="T72" fmla="+- 0 1506 1198"/>
                <a:gd name="T73" fmla="*/ T72 w 462"/>
                <a:gd name="T74" fmla="+- 0 7991 7578"/>
                <a:gd name="T75" fmla="*/ 7991 h 578"/>
                <a:gd name="T76" fmla="+- 0 1485 1198"/>
                <a:gd name="T77" fmla="*/ T76 w 462"/>
                <a:gd name="T78" fmla="+- 0 7990 7578"/>
                <a:gd name="T79" fmla="*/ 7990 h 578"/>
                <a:gd name="T80" fmla="+- 0 1423 1198"/>
                <a:gd name="T81" fmla="*/ T80 w 462"/>
                <a:gd name="T82" fmla="+- 0 7990 7578"/>
                <a:gd name="T83" fmla="*/ 7990 h 578"/>
                <a:gd name="T84" fmla="+- 0 1397 1198"/>
                <a:gd name="T85" fmla="*/ T84 w 462"/>
                <a:gd name="T86" fmla="+- 0 7990 7578"/>
                <a:gd name="T87" fmla="*/ 7990 h 578"/>
                <a:gd name="T88" fmla="+- 0 1345 1198"/>
                <a:gd name="T89" fmla="*/ T88 w 462"/>
                <a:gd name="T90" fmla="+- 0 7992 7578"/>
                <a:gd name="T91" fmla="*/ 7992 h 578"/>
                <a:gd name="T92" fmla="+- 0 1307 1198"/>
                <a:gd name="T93" fmla="*/ T92 w 462"/>
                <a:gd name="T94" fmla="+- 0 7970 7578"/>
                <a:gd name="T95" fmla="*/ 7970 h 578"/>
                <a:gd name="T96" fmla="+- 0 1282 1198"/>
                <a:gd name="T97" fmla="*/ T96 w 462"/>
                <a:gd name="T98" fmla="+- 0 7924 7578"/>
                <a:gd name="T99" fmla="*/ 7924 h 578"/>
                <a:gd name="T100" fmla="+- 0 1249 1198"/>
                <a:gd name="T101" fmla="*/ T100 w 462"/>
                <a:gd name="T102" fmla="+- 0 7849 7578"/>
                <a:gd name="T103" fmla="*/ 7849 h 578"/>
                <a:gd name="T104" fmla="+- 0 1254 1198"/>
                <a:gd name="T105" fmla="*/ T104 w 462"/>
                <a:gd name="T106" fmla="+- 0 7749 7578"/>
                <a:gd name="T107" fmla="*/ 7749 h 578"/>
                <a:gd name="T108" fmla="+- 0 1318 1198"/>
                <a:gd name="T109" fmla="*/ T108 w 462"/>
                <a:gd name="T110" fmla="+- 0 7662 7578"/>
                <a:gd name="T111" fmla="*/ 7662 h 578"/>
                <a:gd name="T112" fmla="+- 0 1410 1198"/>
                <a:gd name="T113" fmla="*/ T112 w 462"/>
                <a:gd name="T114" fmla="+- 0 7627 7578"/>
                <a:gd name="T115" fmla="*/ 7627 h 578"/>
                <a:gd name="T116" fmla="+- 0 1517 1198"/>
                <a:gd name="T117" fmla="*/ T116 w 462"/>
                <a:gd name="T118" fmla="+- 0 7650 7578"/>
                <a:gd name="T119" fmla="*/ 7650 h 578"/>
                <a:gd name="T120" fmla="+- 0 1588 1198"/>
                <a:gd name="T121" fmla="*/ T120 w 462"/>
                <a:gd name="T122" fmla="+- 0 7722 7578"/>
                <a:gd name="T123" fmla="*/ 7722 h 578"/>
                <a:gd name="T124" fmla="+- 0 1610 1198"/>
                <a:gd name="T125" fmla="*/ T124 w 462"/>
                <a:gd name="T126" fmla="+- 0 7807 7578"/>
                <a:gd name="T127" fmla="*/ 7807 h 578"/>
                <a:gd name="T128" fmla="+- 0 1568 1198"/>
                <a:gd name="T129" fmla="*/ T128 w 462"/>
                <a:gd name="T130" fmla="+- 0 7627 7578"/>
                <a:gd name="T131" fmla="*/ 7627 h 578"/>
                <a:gd name="T132" fmla="+- 0 1492 1198"/>
                <a:gd name="T133" fmla="*/ T132 w 462"/>
                <a:gd name="T134" fmla="+- 0 7587 7578"/>
                <a:gd name="T135" fmla="*/ 7587 h 578"/>
                <a:gd name="T136" fmla="+- 0 1342 1198"/>
                <a:gd name="T137" fmla="*/ T136 w 462"/>
                <a:gd name="T138" fmla="+- 0 7594 7578"/>
                <a:gd name="T139" fmla="*/ 7594 h 578"/>
                <a:gd name="T140" fmla="+- 0 1226 1198"/>
                <a:gd name="T141" fmla="*/ T140 w 462"/>
                <a:gd name="T142" fmla="+- 0 7695 7578"/>
                <a:gd name="T143" fmla="*/ 7695 h 578"/>
                <a:gd name="T144" fmla="+- 0 1198 1198"/>
                <a:gd name="T145" fmla="*/ T144 w 462"/>
                <a:gd name="T146" fmla="+- 0 7844 7578"/>
                <a:gd name="T147" fmla="*/ 7844 h 578"/>
                <a:gd name="T148" fmla="+- 0 1238 1198"/>
                <a:gd name="T149" fmla="*/ T148 w 462"/>
                <a:gd name="T150" fmla="+- 0 7947 7578"/>
                <a:gd name="T151" fmla="*/ 7947 h 578"/>
                <a:gd name="T152" fmla="+- 0 1269 1198"/>
                <a:gd name="T153" fmla="*/ T152 w 462"/>
                <a:gd name="T154" fmla="+- 0 8003 7578"/>
                <a:gd name="T155" fmla="*/ 8003 h 578"/>
                <a:gd name="T156" fmla="+- 0 1290 1198"/>
                <a:gd name="T157" fmla="*/ T156 w 462"/>
                <a:gd name="T158" fmla="+- 0 8043 7578"/>
                <a:gd name="T159" fmla="*/ 8043 h 578"/>
                <a:gd name="T160" fmla="+- 0 1338 1198"/>
                <a:gd name="T161" fmla="*/ T160 w 462"/>
                <a:gd name="T162" fmla="+- 0 8046 7578"/>
                <a:gd name="T163" fmla="*/ 8046 h 578"/>
                <a:gd name="T164" fmla="+- 0 1479 1198"/>
                <a:gd name="T165" fmla="*/ T164 w 462"/>
                <a:gd name="T166" fmla="+- 0 8046 7578"/>
                <a:gd name="T167" fmla="*/ 8046 h 578"/>
                <a:gd name="T168" fmla="+- 0 1544 1198"/>
                <a:gd name="T169" fmla="*/ T168 w 462"/>
                <a:gd name="T170" fmla="+- 0 8045 7578"/>
                <a:gd name="T171" fmla="*/ 8045 h 578"/>
                <a:gd name="T172" fmla="+- 0 1557 1198"/>
                <a:gd name="T173" fmla="*/ T172 w 462"/>
                <a:gd name="T174" fmla="+- 0 8038 7578"/>
                <a:gd name="T175" fmla="*/ 8038 h 578"/>
                <a:gd name="T176" fmla="+- 0 1587 1198"/>
                <a:gd name="T177" fmla="*/ T176 w 462"/>
                <a:gd name="T178" fmla="+- 0 7991 7578"/>
                <a:gd name="T179" fmla="*/ 7991 h 578"/>
                <a:gd name="T180" fmla="+- 0 1621 1198"/>
                <a:gd name="T181" fmla="*/ T180 w 462"/>
                <a:gd name="T182" fmla="+- 0 7936 7578"/>
                <a:gd name="T183" fmla="*/ 7936 h 578"/>
                <a:gd name="T184" fmla="+- 0 1659 1198"/>
                <a:gd name="T185" fmla="*/ T184 w 462"/>
                <a:gd name="T186" fmla="+- 0 7824 7578"/>
                <a:gd name="T187" fmla="*/ 7824 h 57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Lst>
              <a:rect l="0" t="0" r="r" b="b"/>
              <a:pathLst>
                <a:path w="462" h="578">
                  <a:moveTo>
                    <a:pt x="336" y="541"/>
                  </a:moveTo>
                  <a:lnTo>
                    <a:pt x="335" y="528"/>
                  </a:lnTo>
                  <a:lnTo>
                    <a:pt x="331" y="517"/>
                  </a:lnTo>
                  <a:lnTo>
                    <a:pt x="323" y="509"/>
                  </a:lnTo>
                  <a:lnTo>
                    <a:pt x="311" y="506"/>
                  </a:lnTo>
                  <a:lnTo>
                    <a:pt x="270" y="505"/>
                  </a:lnTo>
                  <a:lnTo>
                    <a:pt x="230" y="505"/>
                  </a:lnTo>
                  <a:lnTo>
                    <a:pt x="149" y="505"/>
                  </a:lnTo>
                  <a:lnTo>
                    <a:pt x="137" y="509"/>
                  </a:lnTo>
                  <a:lnTo>
                    <a:pt x="128" y="517"/>
                  </a:lnTo>
                  <a:lnTo>
                    <a:pt x="123" y="531"/>
                  </a:lnTo>
                  <a:lnTo>
                    <a:pt x="123" y="547"/>
                  </a:lnTo>
                  <a:lnTo>
                    <a:pt x="125" y="559"/>
                  </a:lnTo>
                  <a:lnTo>
                    <a:pt x="130" y="569"/>
                  </a:lnTo>
                  <a:lnTo>
                    <a:pt x="139" y="576"/>
                  </a:lnTo>
                  <a:lnTo>
                    <a:pt x="152" y="578"/>
                  </a:lnTo>
                  <a:lnTo>
                    <a:pt x="171" y="577"/>
                  </a:lnTo>
                  <a:lnTo>
                    <a:pt x="226" y="577"/>
                  </a:lnTo>
                  <a:lnTo>
                    <a:pt x="226" y="576"/>
                  </a:lnTo>
                  <a:lnTo>
                    <a:pt x="307" y="575"/>
                  </a:lnTo>
                  <a:lnTo>
                    <a:pt x="321" y="572"/>
                  </a:lnTo>
                  <a:lnTo>
                    <a:pt x="330" y="565"/>
                  </a:lnTo>
                  <a:lnTo>
                    <a:pt x="335" y="554"/>
                  </a:lnTo>
                  <a:lnTo>
                    <a:pt x="336" y="541"/>
                  </a:lnTo>
                  <a:close/>
                  <a:moveTo>
                    <a:pt x="461" y="246"/>
                  </a:moveTo>
                  <a:lnTo>
                    <a:pt x="453" y="169"/>
                  </a:lnTo>
                  <a:lnTo>
                    <a:pt x="420" y="100"/>
                  </a:lnTo>
                  <a:lnTo>
                    <a:pt x="412" y="92"/>
                  </a:lnTo>
                  <a:lnTo>
                    <a:pt x="412" y="229"/>
                  </a:lnTo>
                  <a:lnTo>
                    <a:pt x="410" y="261"/>
                  </a:lnTo>
                  <a:lnTo>
                    <a:pt x="401" y="291"/>
                  </a:lnTo>
                  <a:lnTo>
                    <a:pt x="386" y="321"/>
                  </a:lnTo>
                  <a:lnTo>
                    <a:pt x="362" y="359"/>
                  </a:lnTo>
                  <a:lnTo>
                    <a:pt x="350" y="377"/>
                  </a:lnTo>
                  <a:lnTo>
                    <a:pt x="338" y="397"/>
                  </a:lnTo>
                  <a:lnTo>
                    <a:pt x="331" y="409"/>
                  </a:lnTo>
                  <a:lnTo>
                    <a:pt x="322" y="413"/>
                  </a:lnTo>
                  <a:lnTo>
                    <a:pt x="308" y="413"/>
                  </a:lnTo>
                  <a:lnTo>
                    <a:pt x="295" y="412"/>
                  </a:lnTo>
                  <a:lnTo>
                    <a:pt x="287" y="412"/>
                  </a:lnTo>
                  <a:lnTo>
                    <a:pt x="266" y="412"/>
                  </a:lnTo>
                  <a:lnTo>
                    <a:pt x="225" y="412"/>
                  </a:lnTo>
                  <a:lnTo>
                    <a:pt x="225" y="410"/>
                  </a:lnTo>
                  <a:lnTo>
                    <a:pt x="199" y="412"/>
                  </a:lnTo>
                  <a:lnTo>
                    <a:pt x="172" y="414"/>
                  </a:lnTo>
                  <a:lnTo>
                    <a:pt x="147" y="414"/>
                  </a:lnTo>
                  <a:lnTo>
                    <a:pt x="125" y="407"/>
                  </a:lnTo>
                  <a:lnTo>
                    <a:pt x="109" y="392"/>
                  </a:lnTo>
                  <a:lnTo>
                    <a:pt x="96" y="370"/>
                  </a:lnTo>
                  <a:lnTo>
                    <a:pt x="84" y="346"/>
                  </a:lnTo>
                  <a:lnTo>
                    <a:pt x="73" y="323"/>
                  </a:lnTo>
                  <a:lnTo>
                    <a:pt x="51" y="271"/>
                  </a:lnTo>
                  <a:lnTo>
                    <a:pt x="46" y="221"/>
                  </a:lnTo>
                  <a:lnTo>
                    <a:pt x="56" y="171"/>
                  </a:lnTo>
                  <a:lnTo>
                    <a:pt x="83" y="123"/>
                  </a:lnTo>
                  <a:lnTo>
                    <a:pt x="120" y="84"/>
                  </a:lnTo>
                  <a:lnTo>
                    <a:pt x="164" y="59"/>
                  </a:lnTo>
                  <a:lnTo>
                    <a:pt x="212" y="49"/>
                  </a:lnTo>
                  <a:lnTo>
                    <a:pt x="266" y="53"/>
                  </a:lnTo>
                  <a:lnTo>
                    <a:pt x="319" y="72"/>
                  </a:lnTo>
                  <a:lnTo>
                    <a:pt x="360" y="102"/>
                  </a:lnTo>
                  <a:lnTo>
                    <a:pt x="390" y="144"/>
                  </a:lnTo>
                  <a:lnTo>
                    <a:pt x="408" y="197"/>
                  </a:lnTo>
                  <a:lnTo>
                    <a:pt x="412" y="229"/>
                  </a:lnTo>
                  <a:lnTo>
                    <a:pt x="412" y="92"/>
                  </a:lnTo>
                  <a:lnTo>
                    <a:pt x="370" y="49"/>
                  </a:lnTo>
                  <a:lnTo>
                    <a:pt x="364" y="43"/>
                  </a:lnTo>
                  <a:lnTo>
                    <a:pt x="294" y="9"/>
                  </a:lnTo>
                  <a:lnTo>
                    <a:pt x="219" y="0"/>
                  </a:lnTo>
                  <a:lnTo>
                    <a:pt x="144" y="16"/>
                  </a:lnTo>
                  <a:lnTo>
                    <a:pt x="78" y="56"/>
                  </a:lnTo>
                  <a:lnTo>
                    <a:pt x="28" y="117"/>
                  </a:lnTo>
                  <a:lnTo>
                    <a:pt x="1" y="190"/>
                  </a:lnTo>
                  <a:lnTo>
                    <a:pt x="0" y="266"/>
                  </a:lnTo>
                  <a:lnTo>
                    <a:pt x="25" y="341"/>
                  </a:lnTo>
                  <a:lnTo>
                    <a:pt x="40" y="369"/>
                  </a:lnTo>
                  <a:lnTo>
                    <a:pt x="55" y="397"/>
                  </a:lnTo>
                  <a:lnTo>
                    <a:pt x="71" y="425"/>
                  </a:lnTo>
                  <a:lnTo>
                    <a:pt x="86" y="453"/>
                  </a:lnTo>
                  <a:lnTo>
                    <a:pt x="92" y="465"/>
                  </a:lnTo>
                  <a:lnTo>
                    <a:pt x="100" y="468"/>
                  </a:lnTo>
                  <a:lnTo>
                    <a:pt x="140" y="468"/>
                  </a:lnTo>
                  <a:lnTo>
                    <a:pt x="191" y="468"/>
                  </a:lnTo>
                  <a:lnTo>
                    <a:pt x="281" y="468"/>
                  </a:lnTo>
                  <a:lnTo>
                    <a:pt x="323" y="468"/>
                  </a:lnTo>
                  <a:lnTo>
                    <a:pt x="346" y="467"/>
                  </a:lnTo>
                  <a:lnTo>
                    <a:pt x="356" y="465"/>
                  </a:lnTo>
                  <a:lnTo>
                    <a:pt x="359" y="460"/>
                  </a:lnTo>
                  <a:lnTo>
                    <a:pt x="389" y="414"/>
                  </a:lnTo>
                  <a:lnTo>
                    <a:pt x="389" y="413"/>
                  </a:lnTo>
                  <a:lnTo>
                    <a:pt x="403" y="392"/>
                  </a:lnTo>
                  <a:lnTo>
                    <a:pt x="423" y="358"/>
                  </a:lnTo>
                  <a:lnTo>
                    <a:pt x="442" y="322"/>
                  </a:lnTo>
                  <a:lnTo>
                    <a:pt x="461" y="2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6" name="Rectangle 5"/>
          <p:cNvSpPr/>
          <p:nvPr/>
        </p:nvSpPr>
        <p:spPr>
          <a:xfrm>
            <a:off x="2542903" y="1546158"/>
            <a:ext cx="5451565" cy="1015663"/>
          </a:xfrm>
          <a:prstGeom prst="rect">
            <a:avLst/>
          </a:prstGeom>
        </p:spPr>
        <p:txBody>
          <a:bodyPr wrap="square">
            <a:spAutoFit/>
          </a:bodyP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Key roles and activities to ensure a high-quality evaluation</a:t>
            </a:r>
            <a:endParaRPr lang="fr-FR" b="1" dirty="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fr-FR" sz="2400" b="1" dirty="0">
              <a:solidFill>
                <a:srgbClr val="000099"/>
              </a:solidFill>
              <a:latin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159701446"/>
              </p:ext>
            </p:extLst>
          </p:nvPr>
        </p:nvGraphicFramePr>
        <p:xfrm>
          <a:off x="302469" y="2382488"/>
          <a:ext cx="8405797" cy="3202881"/>
        </p:xfrm>
        <a:graphic>
          <a:graphicData uri="http://schemas.openxmlformats.org/drawingml/2006/table">
            <a:tbl>
              <a:tblPr firstRow="1" firstCol="1" bandRow="1">
                <a:tableStyleId>{5C22544A-7EE6-4342-B048-85BDC9FD1C3A}</a:tableStyleId>
              </a:tblPr>
              <a:tblGrid>
                <a:gridCol w="8405797">
                  <a:extLst>
                    <a:ext uri="{9D8B030D-6E8A-4147-A177-3AD203B41FA5}">
                      <a16:colId xmlns:a16="http://schemas.microsoft.com/office/drawing/2014/main" val="2218279060"/>
                    </a:ext>
                  </a:extLst>
                </a:gridCol>
              </a:tblGrid>
              <a:tr h="334586">
                <a:tc>
                  <a:txBody>
                    <a:bodyPr/>
                    <a:lstStyle/>
                    <a:p>
                      <a:pPr marL="202565" algn="ctr">
                        <a:spcBef>
                          <a:spcPts val="515"/>
                        </a:spcBef>
                        <a:spcAft>
                          <a:spcPts val="0"/>
                        </a:spcAft>
                      </a:pPr>
                      <a:r>
                        <a:rPr lang="en-US" sz="1600" dirty="0" smtClean="0">
                          <a:solidFill>
                            <a:srgbClr val="66FF33"/>
                          </a:solidFill>
                          <a:effectLst/>
                        </a:rPr>
                        <a:t>The</a:t>
                      </a:r>
                      <a:r>
                        <a:rPr lang="en-US" sz="1600" spc="40" dirty="0" smtClean="0">
                          <a:solidFill>
                            <a:srgbClr val="66FF33"/>
                          </a:solidFill>
                          <a:effectLst/>
                        </a:rPr>
                        <a:t> </a:t>
                      </a:r>
                      <a:r>
                        <a:rPr lang="en-US" sz="1600" dirty="0" smtClean="0">
                          <a:solidFill>
                            <a:srgbClr val="66FF33"/>
                          </a:solidFill>
                          <a:effectLst/>
                        </a:rPr>
                        <a:t>evaluator</a:t>
                      </a:r>
                      <a:r>
                        <a:rPr lang="en-US" sz="1600" baseline="0" dirty="0" smtClean="0">
                          <a:solidFill>
                            <a:srgbClr val="66FF33"/>
                          </a:solidFill>
                          <a:effectLst/>
                        </a:rPr>
                        <a:t> </a:t>
                      </a:r>
                      <a:r>
                        <a:rPr lang="en-US" sz="1600" dirty="0" smtClean="0">
                          <a:solidFill>
                            <a:srgbClr val="66FF33"/>
                          </a:solidFill>
                          <a:effectLst/>
                        </a:rPr>
                        <a:t>should:</a:t>
                      </a:r>
                      <a:endParaRPr lang="fr-FR" sz="2000" dirty="0">
                        <a:solidFill>
                          <a:srgbClr val="66FF33"/>
                        </a:solidFill>
                        <a:effectLst/>
                      </a:endParaRPr>
                    </a:p>
                  </a:txBody>
                  <a:tcPr marL="0" marR="0" marT="0" marB="0"/>
                </a:tc>
                <a:extLst>
                  <a:ext uri="{0D108BD9-81ED-4DB2-BD59-A6C34878D82A}">
                    <a16:rowId xmlns:a16="http://schemas.microsoft.com/office/drawing/2014/main" val="3617691244"/>
                  </a:ext>
                </a:extLst>
              </a:tr>
              <a:tr h="2868295">
                <a:tc>
                  <a:txBody>
                    <a:bodyPr/>
                    <a:lstStyle/>
                    <a:p>
                      <a:pPr marL="342900" lvl="0" indent="-342900" algn="ctr" defTabSz="914400" rtl="0" eaLnBrk="1" latinLnBrk="0" hangingPunct="1">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050" dirty="0">
                          <a:effectLst/>
                        </a:rPr>
                        <a:t> </a:t>
                      </a:r>
                      <a:r>
                        <a:rPr lang="en-US" sz="1800" b="1" kern="1200" spc="-5" dirty="0" smtClean="0">
                          <a:solidFill>
                            <a:schemeClr val="bg1"/>
                          </a:solidFill>
                          <a:effectLst/>
                          <a:latin typeface="+mn-lt"/>
                          <a:ea typeface="+mn-ea"/>
                          <a:cs typeface="+mn-cs"/>
                        </a:rPr>
                        <a:t>Conduct the evaluation within the allotted time frame and budget;</a:t>
                      </a:r>
                      <a:endParaRPr lang="fr-FR" sz="1800" b="1" kern="1200" spc="-5" dirty="0" smtClean="0">
                        <a:solidFill>
                          <a:schemeClr val="bg1"/>
                        </a:solidFill>
                        <a:effectLst/>
                        <a:latin typeface="+mn-lt"/>
                        <a:ea typeface="+mn-ea"/>
                        <a:cs typeface="+mn-cs"/>
                      </a:endParaRPr>
                    </a:p>
                    <a:p>
                      <a:pPr marL="342900" lvl="0" indent="-342900" algn="ctr" defTabSz="914400" rtl="0" eaLnBrk="1" latinLnBrk="0" hangingPunct="1">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800" b="1" kern="1200" spc="-5" dirty="0" smtClean="0">
                          <a:solidFill>
                            <a:schemeClr val="bg1"/>
                          </a:solidFill>
                          <a:effectLst/>
                          <a:latin typeface="+mn-lt"/>
                          <a:ea typeface="+mn-ea"/>
                          <a:cs typeface="+mn-cs"/>
                        </a:rPr>
                        <a:t>Ensure implementation of proper methodologies for conducting surveys and analysis of data/results;</a:t>
                      </a:r>
                      <a:endParaRPr lang="fr-FR" sz="1800" b="1" kern="1200" spc="-5" dirty="0" smtClean="0">
                        <a:solidFill>
                          <a:schemeClr val="bg1"/>
                        </a:solidFill>
                        <a:effectLst/>
                        <a:latin typeface="+mn-lt"/>
                        <a:ea typeface="+mn-ea"/>
                        <a:cs typeface="+mn-cs"/>
                      </a:endParaRPr>
                    </a:p>
                    <a:p>
                      <a:pPr marL="342900" lvl="0" indent="-342900" algn="ctr" defTabSz="914400" rtl="0" eaLnBrk="1" latinLnBrk="0" hangingPunct="1">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800" b="1" kern="1200" spc="-5" dirty="0" smtClean="0">
                          <a:solidFill>
                            <a:schemeClr val="bg1"/>
                          </a:solidFill>
                          <a:effectLst/>
                          <a:latin typeface="+mn-lt"/>
                          <a:ea typeface="+mn-ea"/>
                          <a:cs typeface="+mn-cs"/>
                        </a:rPr>
                        <a:t>Provide regular progress reports to the evaluation manager/committee and communicate problems that require their attention in a timely manner;</a:t>
                      </a:r>
                      <a:endParaRPr lang="fr-FR" sz="1800" b="1" kern="1200" spc="-5" dirty="0" smtClean="0">
                        <a:solidFill>
                          <a:schemeClr val="bg1"/>
                        </a:solidFill>
                        <a:effectLst/>
                        <a:latin typeface="+mn-lt"/>
                        <a:ea typeface="+mn-ea"/>
                        <a:cs typeface="+mn-cs"/>
                      </a:endParaRPr>
                    </a:p>
                    <a:p>
                      <a:pPr marL="342900" lvl="0" indent="-342900" algn="ctr" defTabSz="914400" rtl="0" eaLnBrk="1" latinLnBrk="0" hangingPunct="1">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800" b="1" kern="1200" spc="-5" dirty="0" smtClean="0">
                          <a:solidFill>
                            <a:schemeClr val="bg1"/>
                          </a:solidFill>
                          <a:effectLst/>
                          <a:latin typeface="+mn-lt"/>
                          <a:ea typeface="+mn-ea"/>
                          <a:cs typeface="+mn-cs"/>
                        </a:rPr>
                        <a:t>Ensure that the process of commenting on the draft report is well organized and includes feedback on the corrections and clarifications on misinterpretations;</a:t>
                      </a:r>
                      <a:endParaRPr lang="fr-FR" sz="1800" b="1" kern="1200" spc="-5" dirty="0" smtClean="0">
                        <a:solidFill>
                          <a:schemeClr val="bg1"/>
                        </a:solidFill>
                        <a:effectLst/>
                        <a:latin typeface="+mn-lt"/>
                        <a:ea typeface="+mn-ea"/>
                        <a:cs typeface="+mn-cs"/>
                      </a:endParaRPr>
                    </a:p>
                    <a:p>
                      <a:pPr marL="342900" lvl="0" indent="-342900" algn="ctr" defTabSz="914400" rtl="0" eaLnBrk="1" latinLnBrk="0" hangingPunct="1">
                        <a:lnSpc>
                          <a:spcPct val="102000"/>
                        </a:lnSpc>
                        <a:spcBef>
                          <a:spcPts val="150"/>
                        </a:spcBef>
                        <a:spcAft>
                          <a:spcPts val="0"/>
                        </a:spcAft>
                        <a:buSzPts val="1000"/>
                        <a:buFont typeface="Trebuchet MS" panose="020B0603020202020204" pitchFamily="34" charset="0"/>
                        <a:buChar char="•"/>
                        <a:tabLst>
                          <a:tab pos="456565" algn="l"/>
                          <a:tab pos="457200" algn="l"/>
                        </a:tabLst>
                      </a:pPr>
                      <a:r>
                        <a:rPr lang="en-US" sz="1800" b="1" kern="1200" spc="-5" dirty="0" smtClean="0">
                          <a:solidFill>
                            <a:schemeClr val="bg1"/>
                          </a:solidFill>
                          <a:effectLst/>
                          <a:latin typeface="+mn-lt"/>
                          <a:ea typeface="+mn-ea"/>
                          <a:cs typeface="+mn-cs"/>
                        </a:rPr>
                        <a:t>When requested, make a presentation of the initial findings during the conduct of the evaluation (if possible, for beneficiaries as well).</a:t>
                      </a:r>
                      <a:endParaRPr lang="fr-FR" sz="1800" b="1" kern="1200" spc="-5" dirty="0">
                        <a:solidFill>
                          <a:schemeClr val="bg1"/>
                        </a:solidFill>
                        <a:effectLst/>
                        <a:latin typeface="+mn-lt"/>
                        <a:ea typeface="+mn-ea"/>
                        <a:cs typeface="+mn-cs"/>
                      </a:endParaRPr>
                    </a:p>
                  </a:txBody>
                  <a:tcPr marL="0" marR="0" marT="0" marB="0"/>
                </a:tc>
                <a:extLst>
                  <a:ext uri="{0D108BD9-81ED-4DB2-BD59-A6C34878D82A}">
                    <a16:rowId xmlns:a16="http://schemas.microsoft.com/office/drawing/2014/main" val="3619508532"/>
                  </a:ext>
                </a:extLst>
              </a:tr>
            </a:tbl>
          </a:graphicData>
        </a:graphic>
      </p:graphicFrame>
    </p:spTree>
    <p:extLst>
      <p:ext uri="{BB962C8B-B14F-4D97-AF65-F5344CB8AC3E}">
        <p14:creationId xmlns:p14="http://schemas.microsoft.com/office/powerpoint/2010/main" val="24349417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744876"/>
            <a:ext cx="8340542" cy="261610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algn="ctr"/>
            <a:r>
              <a:rPr lang="en-US" b="1" u="sng" dirty="0">
                <a:solidFill>
                  <a:srgbClr val="C00000"/>
                </a:solidFill>
                <a:latin typeface="Times New Roman" panose="02020603050405020304" pitchFamily="18" charset="0"/>
                <a:cs typeface="Times New Roman" panose="02020603050405020304" pitchFamily="18" charset="0"/>
              </a:rPr>
              <a:t>Follow-up and using </a:t>
            </a:r>
            <a:r>
              <a:rPr lang="en-US" b="1" u="sng" dirty="0" smtClean="0">
                <a:solidFill>
                  <a:srgbClr val="C00000"/>
                </a:solidFill>
                <a:latin typeface="Times New Roman" panose="02020603050405020304" pitchFamily="18" charset="0"/>
                <a:cs typeface="Times New Roman" panose="02020603050405020304" pitchFamily="18" charset="0"/>
              </a:rPr>
              <a:t>evaluation</a:t>
            </a:r>
            <a:endParaRPr lang="en-US" b="1" u="sng" dirty="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smtClean="0"/>
          </a:p>
        </p:txBody>
      </p:sp>
      <p:sp>
        <p:nvSpPr>
          <p:cNvPr id="8" name="Rectangle 12"/>
          <p:cNvSpPr>
            <a:spLocks noChangeArrowheads="1"/>
          </p:cNvSpPr>
          <p:nvPr/>
        </p:nvSpPr>
        <p:spPr bwMode="auto">
          <a:xfrm>
            <a:off x="0" y="6226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t/>
            </a:r>
            <a:b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br>
            <a:endParaRPr kumimoji="0" lang="fr-FR" altLang="fr-FR"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44" name="TextBox 43"/>
          <p:cNvSpPr txBox="1"/>
          <p:nvPr/>
        </p:nvSpPr>
        <p:spPr>
          <a:xfrm>
            <a:off x="130614" y="4898668"/>
            <a:ext cx="8479749" cy="138499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lvl="0" algn="ctr"/>
            <a:r>
              <a:rPr lang="en-US" sz="1600" b="1" u="sng"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The final </a:t>
            </a:r>
            <a:r>
              <a:rPr lang="en-US" sz="1600" b="1" u="sng" dirty="0">
                <a:solidFill>
                  <a:schemeClr val="tx1"/>
                </a:solidFill>
                <a:latin typeface="Times New Roman" panose="02020603050405020304" pitchFamily="18" charset="0"/>
                <a:ea typeface="Trebuchet MS" panose="020B0603020202020204" pitchFamily="34" charset="0"/>
                <a:cs typeface="Times New Roman" panose="02020603050405020304" pitchFamily="18" charset="0"/>
              </a:rPr>
              <a:t>third:</a:t>
            </a:r>
          </a:p>
          <a:p>
            <a:pPr marL="285750" lvl="0" indent="-285750">
              <a:buFont typeface="Wingdings" panose="05000000000000000000" pitchFamily="2" charset="2"/>
              <a:buChar char="ü"/>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Use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and follow-up of evaluation findings and recommendations.</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buFont typeface="Wingdings" panose="05000000000000000000" pitchFamily="2" charset="2"/>
              <a:buChar char="ü"/>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Internal and external promotion for replication and learning.</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buFont typeface="Wingdings" panose="05000000000000000000" pitchFamily="2" charset="2"/>
              <a:buChar char="ü"/>
            </a:pPr>
            <a:r>
              <a:rPr lang="en-US" sz="1600" b="1" dirty="0">
                <a:latin typeface="Times New Roman" panose="02020603050405020304" pitchFamily="18" charset="0"/>
                <a:ea typeface="Trebuchet MS" panose="020B0603020202020204" pitchFamily="34" charset="0"/>
                <a:cs typeface="Times New Roman" panose="02020603050405020304" pitchFamily="18" charset="0"/>
              </a:rPr>
              <a:t>Use for other purposes, such as synthesis evaluations or meta evaluations.</a:t>
            </a:r>
            <a:endParaRPr lang="fr-FR" sz="1600" b="1"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p>
        </p:txBody>
      </p:sp>
      <p:grpSp>
        <p:nvGrpSpPr>
          <p:cNvPr id="23" name="Group 22"/>
          <p:cNvGrpSpPr>
            <a:grpSpLocks/>
          </p:cNvGrpSpPr>
          <p:nvPr/>
        </p:nvGrpSpPr>
        <p:grpSpPr bwMode="auto">
          <a:xfrm>
            <a:off x="226423" y="2081350"/>
            <a:ext cx="8455043" cy="1193074"/>
            <a:chOff x="1786" y="379"/>
            <a:chExt cx="8323" cy="1525"/>
          </a:xfrm>
        </p:grpSpPr>
        <p:sp>
          <p:nvSpPr>
            <p:cNvPr id="24" name="Freeform 23"/>
            <p:cNvSpPr>
              <a:spLocks/>
            </p:cNvSpPr>
            <p:nvPr/>
          </p:nvSpPr>
          <p:spPr bwMode="auto">
            <a:xfrm>
              <a:off x="3015" y="388"/>
              <a:ext cx="7094" cy="1135"/>
            </a:xfrm>
            <a:custGeom>
              <a:avLst/>
              <a:gdLst>
                <a:gd name="T0" fmla="+- 0 3015 3015"/>
                <a:gd name="T1" fmla="*/ T0 w 7094"/>
                <a:gd name="T2" fmla="+- 0 389 389"/>
                <a:gd name="T3" fmla="*/ 389 h 1135"/>
                <a:gd name="T4" fmla="+- 0 3015 3015"/>
                <a:gd name="T5" fmla="*/ T4 w 7094"/>
                <a:gd name="T6" fmla="+- 0 1524 389"/>
                <a:gd name="T7" fmla="*/ 1524 h 1135"/>
                <a:gd name="T8" fmla="+- 0 9869 3015"/>
                <a:gd name="T9" fmla="*/ T8 w 7094"/>
                <a:gd name="T10" fmla="+- 0 1524 389"/>
                <a:gd name="T11" fmla="*/ 1524 h 1135"/>
                <a:gd name="T12" fmla="+- 0 9945 3015"/>
                <a:gd name="T13" fmla="*/ T12 w 7094"/>
                <a:gd name="T14" fmla="+- 0 1512 389"/>
                <a:gd name="T15" fmla="*/ 1512 h 1135"/>
                <a:gd name="T16" fmla="+- 0 10011 3015"/>
                <a:gd name="T17" fmla="*/ T16 w 7094"/>
                <a:gd name="T18" fmla="+- 0 1478 389"/>
                <a:gd name="T19" fmla="*/ 1478 h 1135"/>
                <a:gd name="T20" fmla="+- 0 10063 3015"/>
                <a:gd name="T21" fmla="*/ T20 w 7094"/>
                <a:gd name="T22" fmla="+- 0 1426 389"/>
                <a:gd name="T23" fmla="*/ 1426 h 1135"/>
                <a:gd name="T24" fmla="+- 0 10097 3015"/>
                <a:gd name="T25" fmla="*/ T24 w 7094"/>
                <a:gd name="T26" fmla="+- 0 1360 389"/>
                <a:gd name="T27" fmla="*/ 1360 h 1135"/>
                <a:gd name="T28" fmla="+- 0 10109 3015"/>
                <a:gd name="T29" fmla="*/ T28 w 7094"/>
                <a:gd name="T30" fmla="+- 0 1284 389"/>
                <a:gd name="T31" fmla="*/ 1284 h 1135"/>
                <a:gd name="T32" fmla="+- 0 10109 3015"/>
                <a:gd name="T33" fmla="*/ T32 w 7094"/>
                <a:gd name="T34" fmla="+- 0 629 389"/>
                <a:gd name="T35" fmla="*/ 629 h 1135"/>
                <a:gd name="T36" fmla="+- 0 10097 3015"/>
                <a:gd name="T37" fmla="*/ T36 w 7094"/>
                <a:gd name="T38" fmla="+- 0 553 389"/>
                <a:gd name="T39" fmla="*/ 553 h 1135"/>
                <a:gd name="T40" fmla="+- 0 10063 3015"/>
                <a:gd name="T41" fmla="*/ T40 w 7094"/>
                <a:gd name="T42" fmla="+- 0 487 389"/>
                <a:gd name="T43" fmla="*/ 487 h 1135"/>
                <a:gd name="T44" fmla="+- 0 10011 3015"/>
                <a:gd name="T45" fmla="*/ T44 w 7094"/>
                <a:gd name="T46" fmla="+- 0 435 389"/>
                <a:gd name="T47" fmla="*/ 435 h 1135"/>
                <a:gd name="T48" fmla="+- 0 9945 3015"/>
                <a:gd name="T49" fmla="*/ T48 w 7094"/>
                <a:gd name="T50" fmla="+- 0 401 389"/>
                <a:gd name="T51" fmla="*/ 401 h 1135"/>
                <a:gd name="T52" fmla="+- 0 9869 3015"/>
                <a:gd name="T53" fmla="*/ T52 w 7094"/>
                <a:gd name="T54" fmla="+- 0 389 389"/>
                <a:gd name="T55" fmla="*/ 389 h 1135"/>
                <a:gd name="T56" fmla="+- 0 3015 3015"/>
                <a:gd name="T57" fmla="*/ T56 w 7094"/>
                <a:gd name="T58" fmla="+- 0 389 389"/>
                <a:gd name="T59" fmla="*/ 389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w="12700">
              <a:solidFill>
                <a:srgbClr val="C5BCDD"/>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25" name="Freeform 24"/>
            <p:cNvSpPr>
              <a:spLocks/>
            </p:cNvSpPr>
            <p:nvPr/>
          </p:nvSpPr>
          <p:spPr bwMode="auto">
            <a:xfrm>
              <a:off x="1786" y="379"/>
              <a:ext cx="1239" cy="1525"/>
            </a:xfrm>
            <a:custGeom>
              <a:avLst/>
              <a:gdLst>
                <a:gd name="T0" fmla="+- 0 3025 1787"/>
                <a:gd name="T1" fmla="*/ T0 w 1239"/>
                <a:gd name="T2" fmla="+- 0 379 379"/>
                <a:gd name="T3" fmla="*/ 379 h 1525"/>
                <a:gd name="T4" fmla="+- 0 2420 1787"/>
                <a:gd name="T5" fmla="*/ T4 w 1239"/>
                <a:gd name="T6" fmla="+- 0 777 379"/>
                <a:gd name="T7" fmla="*/ 777 h 1525"/>
                <a:gd name="T8" fmla="+- 0 1787 1787"/>
                <a:gd name="T9" fmla="*/ T8 w 1239"/>
                <a:gd name="T10" fmla="+- 0 379 379"/>
                <a:gd name="T11" fmla="*/ 379 h 1525"/>
                <a:gd name="T12" fmla="+- 0 1787 1787"/>
                <a:gd name="T13" fmla="*/ T12 w 1239"/>
                <a:gd name="T14" fmla="+- 0 1538 379"/>
                <a:gd name="T15" fmla="*/ 1538 h 1525"/>
                <a:gd name="T16" fmla="+- 0 2434 1787"/>
                <a:gd name="T17" fmla="*/ T16 w 1239"/>
                <a:gd name="T18" fmla="+- 0 1904 379"/>
                <a:gd name="T19" fmla="*/ 1904 h 1525"/>
                <a:gd name="T20" fmla="+- 0 3025 1787"/>
                <a:gd name="T21" fmla="*/ T20 w 1239"/>
                <a:gd name="T22" fmla="+- 0 1538 379"/>
                <a:gd name="T23" fmla="*/ 1538 h 1525"/>
                <a:gd name="T24" fmla="+- 0 3025 1787"/>
                <a:gd name="T25" fmla="*/ T24 w 1239"/>
                <a:gd name="T26" fmla="+- 0 379 379"/>
                <a:gd name="T27" fmla="*/ 379 h 1525"/>
              </a:gdLst>
              <a:ahLst/>
              <a:cxnLst>
                <a:cxn ang="0">
                  <a:pos x="T1" y="T3"/>
                </a:cxn>
                <a:cxn ang="0">
                  <a:pos x="T5" y="T7"/>
                </a:cxn>
                <a:cxn ang="0">
                  <a:pos x="T9" y="T11"/>
                </a:cxn>
                <a:cxn ang="0">
                  <a:pos x="T13" y="T15"/>
                </a:cxn>
                <a:cxn ang="0">
                  <a:pos x="T17" y="T19"/>
                </a:cxn>
                <a:cxn ang="0">
                  <a:pos x="T21" y="T23"/>
                </a:cxn>
                <a:cxn ang="0">
                  <a:pos x="T25" y="T27"/>
                </a:cxn>
              </a:cxnLst>
              <a:rect l="0" t="0" r="r" b="b"/>
              <a:pathLst>
                <a:path w="1239" h="1525">
                  <a:moveTo>
                    <a:pt x="1238" y="0"/>
                  </a:moveTo>
                  <a:lnTo>
                    <a:pt x="633" y="398"/>
                  </a:lnTo>
                  <a:lnTo>
                    <a:pt x="0" y="0"/>
                  </a:lnTo>
                  <a:lnTo>
                    <a:pt x="0" y="1159"/>
                  </a:lnTo>
                  <a:lnTo>
                    <a:pt x="647" y="1525"/>
                  </a:lnTo>
                  <a:lnTo>
                    <a:pt x="1238" y="1159"/>
                  </a:lnTo>
                  <a:lnTo>
                    <a:pt x="1238" y="0"/>
                  </a:lnTo>
                  <a:close/>
                </a:path>
              </a:pathLst>
            </a:custGeom>
            <a:solidFill>
              <a:srgbClr val="C5BC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6" name="Text Box 835"/>
            <p:cNvSpPr txBox="1">
              <a:spLocks noChangeArrowheads="1"/>
            </p:cNvSpPr>
            <p:nvPr/>
          </p:nvSpPr>
          <p:spPr bwMode="auto">
            <a:xfrm>
              <a:off x="1957" y="810"/>
              <a:ext cx="898"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3175" algn="ctr">
                <a:lnSpc>
                  <a:spcPct val="102000"/>
                </a:lnSpc>
                <a:spcBef>
                  <a:spcPts val="10"/>
                </a:spcBef>
                <a:spcAft>
                  <a:spcPts val="0"/>
                </a:spcAft>
              </a:pPr>
              <a:r>
                <a:rPr lang="en-US" sz="1100" b="1" spc="-5" dirty="0">
                  <a:effectLst/>
                  <a:latin typeface="Trebuchet MS" panose="020B0603020202020204" pitchFamily="34" charset="0"/>
                  <a:ea typeface="Trebuchet MS" panose="020B0603020202020204" pitchFamily="34" charset="0"/>
                  <a:cs typeface="Trebuchet MS" panose="020B0603020202020204" pitchFamily="34" charset="0"/>
                </a:rPr>
                <a:t>Follow-up</a:t>
              </a:r>
              <a:r>
                <a:rPr lang="en-US" sz="1100" b="1"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effectLst/>
                  <a:latin typeface="Trebuchet MS" panose="020B0603020202020204" pitchFamily="34" charset="0"/>
                  <a:ea typeface="Trebuchet MS" panose="020B0603020202020204" pitchFamily="34" charset="0"/>
                  <a:cs typeface="Trebuchet MS" panose="020B0603020202020204" pitchFamily="34" charset="0"/>
                </a:rPr>
                <a:t>and using</a:t>
              </a:r>
              <a:r>
                <a:rPr lang="en-US" sz="11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1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7" name="Text Box 836"/>
            <p:cNvSpPr txBox="1">
              <a:spLocks noChangeArrowheads="1"/>
            </p:cNvSpPr>
            <p:nvPr/>
          </p:nvSpPr>
          <p:spPr bwMode="auto">
            <a:xfrm>
              <a:off x="3365" y="574"/>
              <a:ext cx="6227" cy="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85750" marR="11430" indent="-285750" algn="ctr">
                <a:lnSpc>
                  <a:spcPct val="102000"/>
                </a:lnSpc>
                <a:spcBef>
                  <a:spcPts val="10"/>
                </a:spcBef>
                <a:spcAft>
                  <a:spcPts val="0"/>
                </a:spcAft>
                <a:buFont typeface="Wingdings" panose="05000000000000000000" pitchFamily="2" charset="2"/>
                <a:buChar char="ü"/>
                <a:tabLst>
                  <a:tab pos="189865" algn="l"/>
                  <a:tab pos="190500" algn="l"/>
                </a:tabLst>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Follow-up on the implementation of recommendations and use of the report</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ctr">
                <a:spcBef>
                  <a:spcPts val="10"/>
                </a:spcBef>
                <a:spcAft>
                  <a:spcPts val="0"/>
                </a:spcAft>
                <a:buFont typeface="Wingdings" panose="05000000000000000000" pitchFamily="2" charset="2"/>
                <a:buChar char="ü"/>
                <a:tabLst>
                  <a:tab pos="189865" algn="l"/>
                  <a:tab pos="190500" algn="l"/>
                </a:tabLst>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Using and disseminating the evaluation</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grpSp>
      <p:sp>
        <p:nvSpPr>
          <p:cNvPr id="2" name="Rectangle 1"/>
          <p:cNvSpPr/>
          <p:nvPr/>
        </p:nvSpPr>
        <p:spPr>
          <a:xfrm>
            <a:off x="157414" y="3076028"/>
            <a:ext cx="8452949" cy="1938992"/>
          </a:xfrm>
          <a:prstGeom prst="rect">
            <a:avLst/>
          </a:prstGeom>
        </p:spPr>
        <p:txBody>
          <a:bodyPr wrap="square">
            <a:spAutoFit/>
          </a:bodyPr>
          <a:lstStyle/>
          <a:p>
            <a:pPr marR="244475" indent="-285750" algn="just">
              <a:lnSpc>
                <a:spcPct val="150000"/>
              </a:lnSpc>
              <a:spcBef>
                <a:spcPts val="5"/>
              </a:spcBef>
              <a:buFont typeface="Wingdings" panose="05000000000000000000" pitchFamily="2" charset="2"/>
              <a:buChar char="Ø"/>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 common misconception about managing an evaluation is that the evaluation process is considered finished once the final report is submitted and approved.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In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fact, the conduct and then approval of the report represent the first two thirds of the process, but the main raison d’être and benefit of an evaluation lies within the final third of the process, namely the use of the report, its findings and recommendations</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3703180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0" y="-131234"/>
            <a:ext cx="8542020" cy="1587501"/>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448157" y="320470"/>
            <a:ext cx="8233201" cy="5616922"/>
          </a:xfrm>
          <a:prstGeom prst="rect">
            <a:avLst/>
          </a:prstGeom>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r>
              <a:rPr lang="en-US" b="1" u="sng" dirty="0">
                <a:solidFill>
                  <a:srgbClr val="C00000"/>
                </a:solidFill>
                <a:latin typeface="Times New Roman" panose="02020603050405020304" pitchFamily="18" charset="0"/>
                <a:cs typeface="Times New Roman" panose="02020603050405020304" pitchFamily="18" charset="0"/>
              </a:rPr>
              <a:t>Follow-up </a:t>
            </a:r>
            <a:r>
              <a:rPr lang="en-US" b="1" u="sng" dirty="0">
                <a:solidFill>
                  <a:srgbClr val="C00000"/>
                </a:solidFill>
                <a:latin typeface="Times New Roman" panose="02020603050405020304" pitchFamily="18" charset="0"/>
                <a:cs typeface="Times New Roman" panose="02020603050405020304" pitchFamily="18" charset="0"/>
              </a:rPr>
              <a:t>on implementation of recommendations and use of the report</a:t>
            </a:r>
            <a:endParaRPr lang="fr-FR" b="1" u="sng" dirty="0">
              <a:solidFill>
                <a:srgbClr val="C00000"/>
              </a:solidFill>
              <a:latin typeface="Times New Roman" panose="02020603050405020304" pitchFamily="18" charset="0"/>
              <a:cs typeface="Times New Roman" panose="02020603050405020304" pitchFamily="18" charset="0"/>
            </a:endParaRPr>
          </a:p>
          <a:p>
            <a:pPr algn="ctr"/>
            <a:endParaRPr lang="fr-FR" sz="2400" b="1" dirty="0">
              <a:solidFill>
                <a:schemeClr val="accent2"/>
              </a:solidFill>
              <a:latin typeface="Times New Roman" panose="02020603050405020304" pitchFamily="18" charset="0"/>
              <a:cs typeface="Times New Roman" panose="02020603050405020304" pitchFamily="18" charset="0"/>
            </a:endParaRPr>
          </a:p>
          <a:p>
            <a:pPr marL="542925" marR="244475" indent="-285750" algn="just">
              <a:lnSpc>
                <a:spcPct val="150000"/>
              </a:lnSpc>
              <a:spcBef>
                <a:spcPts val="5"/>
              </a:spcBef>
              <a:buFont typeface="Wingdings" panose="05000000000000000000" pitchFamily="2" charset="2"/>
              <a:buChar char="Ø"/>
            </a:pP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After the final report is approved, the evaluation commissioner or manager should work on the follow- up to the evaluation recommendations, in coordination with senior management and the project stakeholders, as appropriate. </a:t>
            </a:r>
            <a:endPar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just">
              <a:lnSpc>
                <a:spcPct val="150000"/>
              </a:lnSpc>
              <a:spcBef>
                <a:spcPts val="5"/>
              </a:spcBef>
              <a:buFont typeface="Wingdings" panose="05000000000000000000" pitchFamily="2" charset="2"/>
              <a:buChar char="Ø"/>
            </a:pP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evaluation commissioner and manager should consider and discuss with relevant entities how the findings of the report will be communicated to a broader audience as well. The evaluation manager will then finalize the management response matrix drafted by the evaluator, in line with the instructions </a:t>
            </a: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provided.</a:t>
            </a:r>
            <a:endPar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13004844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566058" y="1328349"/>
            <a:ext cx="8324306" cy="4524315"/>
          </a:xfrm>
          <a:prstGeom prst="rect">
            <a:avLst/>
          </a:prstGeom>
        </p:spPr>
        <p:txBody>
          <a:bodyPr wrap="square">
            <a:spAutoFit/>
          </a:bodyPr>
          <a:lstStyle/>
          <a:p>
            <a:pPr lvl="0" algn="ctr"/>
            <a:endParaRPr lang="en-US" b="1" dirty="0" smtClean="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5" name="Text Box 852"/>
          <p:cNvSpPr txBox="1">
            <a:spLocks noChangeArrowheads="1"/>
          </p:cNvSpPr>
          <p:nvPr/>
        </p:nvSpPr>
        <p:spPr bwMode="auto">
          <a:xfrm>
            <a:off x="219940" y="2510613"/>
            <a:ext cx="8390659" cy="2531650"/>
          </a:xfrm>
          <a:prstGeom prst="rect">
            <a:avLst/>
          </a:prstGeom>
          <a:ln/>
          <a:extLst/>
        </p:spPr>
        <p:style>
          <a:lnRef idx="2">
            <a:schemeClr val="accent2"/>
          </a:lnRef>
          <a:fillRef idx="1">
            <a:schemeClr val="lt1"/>
          </a:fillRef>
          <a:effectRef idx="0">
            <a:schemeClr val="accent2"/>
          </a:effectRef>
          <a:fontRef idx="minor">
            <a:schemeClr val="dk1"/>
          </a:fontRef>
        </p:style>
        <p:txBody>
          <a:bodyPr rot="0" vert="horz" wrap="square" lIns="0" tIns="0" rIns="0" bIns="0" anchor="t" anchorCtr="0" upright="1">
            <a:noAutofit/>
          </a:bodyPr>
          <a:lstStyle/>
          <a:p>
            <a:pPr marL="545465" indent="-285750" algn="just">
              <a:lnSpc>
                <a:spcPct val="150000"/>
              </a:lnSpc>
              <a:spcBef>
                <a:spcPts val="795"/>
              </a:spcBef>
              <a:spcAft>
                <a:spcPts val="0"/>
              </a:spcAft>
              <a:buFont typeface="Wingdings" panose="05000000000000000000" pitchFamily="2" charset="2"/>
              <a:buChar char="v"/>
              <a:tabLst>
                <a:tab pos="450215" algn="l"/>
                <a:tab pos="451485" algn="l"/>
              </a:tabLst>
            </a:pPr>
            <a:r>
              <a:rPr lang="en-US" sz="1600" b="1" u="sng"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Indicate</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if the evaluation recommendations are accepted, partially accepted or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rejected.</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5465" indent="-285750" algn="just">
              <a:lnSpc>
                <a:spcPct val="150000"/>
              </a:lnSpc>
              <a:spcBef>
                <a:spcPts val="795"/>
              </a:spcBef>
              <a:spcAft>
                <a:spcPts val="0"/>
              </a:spcAft>
              <a:buFont typeface="Wingdings" panose="05000000000000000000" pitchFamily="2" charset="2"/>
              <a:buChar char="v"/>
              <a:tabLst>
                <a:tab pos="450215" algn="l"/>
                <a:tab pos="451485" algn="l"/>
              </a:tabLst>
            </a:pPr>
            <a:r>
              <a:rPr lang="en-US" sz="1600" b="1" u="sng"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Describe</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follow-up actions to be taken to address the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recommendations.</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5465" indent="-285750" algn="just">
              <a:lnSpc>
                <a:spcPct val="150000"/>
              </a:lnSpc>
              <a:spcBef>
                <a:spcPts val="795"/>
              </a:spcBef>
              <a:spcAft>
                <a:spcPts val="0"/>
              </a:spcAft>
              <a:buFont typeface="Wingdings" panose="05000000000000000000" pitchFamily="2" charset="2"/>
              <a:buChar char="v"/>
              <a:tabLst>
                <a:tab pos="450215" algn="l"/>
                <a:tab pos="451485" algn="l"/>
              </a:tabLst>
            </a:pPr>
            <a:r>
              <a:rPr lang="en-US" sz="1600" b="1" u="sng"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Indicate</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deadline for follow-up actions taken and who is responsible for each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action.</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5465" indent="-285750" algn="just">
              <a:lnSpc>
                <a:spcPct val="150000"/>
              </a:lnSpc>
              <a:spcBef>
                <a:spcPts val="795"/>
              </a:spcBef>
              <a:spcAft>
                <a:spcPts val="0"/>
              </a:spcAft>
              <a:buFont typeface="Wingdings" panose="05000000000000000000" pitchFamily="2" charset="2"/>
              <a:buChar char="v"/>
              <a:tabLst>
                <a:tab pos="450215" algn="l"/>
                <a:tab pos="451485" algn="l"/>
              </a:tabLst>
            </a:pPr>
            <a:r>
              <a:rPr lang="en-US" sz="1600" b="1" u="sng"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Monitor</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implementation of the follow-up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action.</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5465" indent="-285750" algn="just">
              <a:lnSpc>
                <a:spcPct val="150000"/>
              </a:lnSpc>
              <a:spcBef>
                <a:spcPts val="795"/>
              </a:spcBef>
              <a:spcAft>
                <a:spcPts val="0"/>
              </a:spcAft>
              <a:buFont typeface="Wingdings" panose="05000000000000000000" pitchFamily="2" charset="2"/>
              <a:buChar char="v"/>
              <a:tabLst>
                <a:tab pos="450215" algn="l"/>
                <a:tab pos="451485" algn="l"/>
              </a:tabLst>
            </a:pPr>
            <a:r>
              <a:rPr lang="en-US" sz="1600" b="1" u="sng"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Facilitate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integration of accepted evaluation recommendations into future actions.</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470263" y="1303157"/>
            <a:ext cx="8598306" cy="710451"/>
          </a:xfrm>
          <a:prstGeom prst="rect">
            <a:avLst/>
          </a:prstGeom>
        </p:spPr>
        <p:txBody>
          <a:bodyPr wrap="square">
            <a:spAutoFit/>
          </a:bodyPr>
          <a:lstStyle/>
          <a:p>
            <a:pPr marL="1320800" marR="1320800" algn="ctr">
              <a:spcBef>
                <a:spcPts val="495"/>
              </a:spcBef>
              <a:spcAft>
                <a:spcPts val="0"/>
              </a:spcAft>
            </a:pPr>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marL="1320800" marR="1320800" algn="ctr">
              <a:spcBef>
                <a:spcPts val="495"/>
              </a:spcBef>
              <a:spcAft>
                <a:spcPts val="0"/>
              </a:spcAft>
            </a:pPr>
            <a:r>
              <a:rPr lang="en-US" b="1" dirty="0" smtClean="0">
                <a:solidFill>
                  <a:schemeClr val="accent1">
                    <a:lumMod val="50000"/>
                  </a:schemeClr>
                </a:solidFill>
                <a:latin typeface="Times New Roman" panose="02020603050405020304" pitchFamily="18" charset="0"/>
                <a:cs typeface="Times New Roman" panose="02020603050405020304" pitchFamily="18" charset="0"/>
              </a:rPr>
              <a:t>The </a:t>
            </a:r>
            <a:r>
              <a:rPr lang="en-US" b="1" dirty="0">
                <a:solidFill>
                  <a:schemeClr val="accent1">
                    <a:lumMod val="50000"/>
                  </a:schemeClr>
                </a:solidFill>
                <a:latin typeface="Times New Roman" panose="02020603050405020304" pitchFamily="18" charset="0"/>
                <a:cs typeface="Times New Roman" panose="02020603050405020304" pitchFamily="18" charset="0"/>
              </a:rPr>
              <a:t>management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response matrix </a:t>
            </a:r>
            <a:r>
              <a:rPr lang="en-US" b="1" dirty="0">
                <a:solidFill>
                  <a:schemeClr val="accent1">
                    <a:lumMod val="50000"/>
                  </a:schemeClr>
                </a:solidFill>
                <a:latin typeface="Times New Roman" panose="02020603050405020304" pitchFamily="18" charset="0"/>
                <a:cs typeface="Times New Roman" panose="02020603050405020304" pitchFamily="18" charset="0"/>
              </a:rPr>
              <a:t>is a tool to:</a:t>
            </a:r>
            <a:endParaRPr lang="fr-FR" b="1"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58646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1940507" y="384810"/>
            <a:ext cx="6774109" cy="1200329"/>
          </a:xfrm>
          <a:prstGeom prst="rect">
            <a:avLst/>
          </a:prstGeom>
          <a:noFill/>
        </p:spPr>
        <p:txBody>
          <a:bodyPr wrap="square" rtlCol="0" anchor="t">
            <a:spAutoFit/>
          </a:bodyPr>
          <a:lstStyle/>
          <a:p>
            <a:pPr algn="ctr"/>
            <a:endParaRPr lang="en-US" sz="2000" b="1" dirty="0" smtClean="0">
              <a:solidFill>
                <a:srgbClr val="FF9518"/>
              </a:solidFill>
              <a:latin typeface="Tajawal Medium" panose="00000600000000000000" pitchFamily="2" charset="-78"/>
              <a:cs typeface="Tajawal Medium" panose="00000600000000000000" pitchFamily="2" charset="-78"/>
            </a:endParaRPr>
          </a:p>
          <a:p>
            <a:pPr algn="ctr"/>
            <a:r>
              <a:rPr lang="en-US" sz="2000" b="1" dirty="0" smtClean="0">
                <a:solidFill>
                  <a:srgbClr val="FF9518"/>
                </a:solidFill>
                <a:latin typeface="Tajawal Medium" panose="00000600000000000000" pitchFamily="2" charset="-78"/>
                <a:cs typeface="Tajawal Medium" panose="00000600000000000000" pitchFamily="2" charset="-78"/>
              </a:rPr>
              <a:t>Session </a:t>
            </a:r>
            <a:r>
              <a:rPr lang="en-US" sz="2000" b="1" dirty="0">
                <a:solidFill>
                  <a:srgbClr val="FF9518"/>
                </a:solidFill>
                <a:latin typeface="Tajawal Medium" panose="00000600000000000000" pitchFamily="2" charset="-78"/>
                <a:cs typeface="Tajawal Medium" panose="00000600000000000000" pitchFamily="2" charset="-78"/>
              </a:rPr>
              <a:t>5: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4473"/>
            <a:ext cx="8340542" cy="5078313"/>
          </a:xfrm>
          <a:prstGeom prst="rect">
            <a:avLst/>
          </a:prstGeom>
          <a:ln>
            <a:solidFill>
              <a:schemeClr val="accent1"/>
            </a:solidFill>
          </a:ln>
        </p:spPr>
        <p:style>
          <a:lnRef idx="2">
            <a:schemeClr val="dk1"/>
          </a:lnRef>
          <a:fillRef idx="1">
            <a:schemeClr val="lt1"/>
          </a:fillRef>
          <a:effectRef idx="0">
            <a:schemeClr val="dk1"/>
          </a:effectRef>
          <a:fontRef idx="minor">
            <a:schemeClr val="dk1"/>
          </a:fontRef>
        </p:style>
        <p:txBody>
          <a:bodyPr wrap="square">
            <a:spAutoFit/>
          </a:bodyPr>
          <a:lstStyle/>
          <a:p>
            <a:pPr lvl="0" algn="ctr"/>
            <a:endParaRPr lang="en-US" b="1" dirty="0"/>
          </a:p>
          <a:p>
            <a:pPr marL="285750" indent="-285750" algn="ctr">
              <a:buFont typeface="Wingdings" panose="05000000000000000000" pitchFamily="2" charset="2"/>
              <a:buChar char="Ø"/>
            </a:pPr>
            <a:r>
              <a:rPr lang="en-US" b="1" u="sng" dirty="0">
                <a:solidFill>
                  <a:srgbClr val="C00000"/>
                </a:solidFill>
                <a:latin typeface="Times New Roman" panose="02020603050405020304" pitchFamily="18" charset="0"/>
                <a:cs typeface="Times New Roman" panose="02020603050405020304" pitchFamily="18" charset="0"/>
              </a:rPr>
              <a:t>Using and disseminating the evaluation</a:t>
            </a:r>
            <a:endParaRPr lang="fr-FR" b="1" u="sng" dirty="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p>
          <a:p>
            <a:pPr marL="257175" marR="244475" algn="just">
              <a:lnSpc>
                <a:spcPct val="150000"/>
              </a:lnSpc>
              <a:spcBef>
                <a:spcPts val="5"/>
              </a:spcBef>
            </a:pPr>
            <a:r>
              <a:rPr lang="en-US" b="1" dirty="0">
                <a:latin typeface="Times New Roman" panose="02020603050405020304" pitchFamily="18" charset="0"/>
                <a:ea typeface="Trebuchet MS" panose="020B0603020202020204" pitchFamily="34" charset="0"/>
                <a:cs typeface="Times New Roman" panose="02020603050405020304" pitchFamily="18" charset="0"/>
              </a:rPr>
              <a:t>Sharing and publicizing evaluation reports are important steps for guaranteeing the relevant use of evaluation. Evaluation managers and/or commissioners may want to discuss and prepare a communication and dissemination strategy, which will require deliberate action and analysis to reach the right audience. </a:t>
            </a:r>
            <a:r>
              <a:rPr lang="en-US" b="1" dirty="0">
                <a:latin typeface="Times New Roman" panose="02020603050405020304" pitchFamily="18" charset="0"/>
                <a:ea typeface="Trebuchet MS" panose="020B0603020202020204" pitchFamily="34" charset="0"/>
                <a:cs typeface="Times New Roman" panose="02020603050405020304" pitchFamily="18" charset="0"/>
              </a:rPr>
              <a:t>The following points may be considered</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lvl="0" indent="-285750" algn="ctr">
              <a:lnSpc>
                <a:spcPct val="150000"/>
              </a:lnSpc>
              <a:spcBef>
                <a:spcPts val="5"/>
              </a:spcBef>
              <a:buFont typeface="Wingdings" panose="05000000000000000000" pitchFamily="2" charset="2"/>
              <a:buChar char="Ø"/>
            </a:pPr>
            <a:r>
              <a:rPr lang="en-US"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How will the evaluation be used and disseminated?</a:t>
            </a:r>
            <a:endParaRPr lang="fr-FR"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lvl="0" indent="-285750" algn="ctr">
              <a:lnSpc>
                <a:spcPct val="150000"/>
              </a:lnSpc>
              <a:spcBef>
                <a:spcPts val="5"/>
              </a:spcBef>
              <a:buFont typeface="Wingdings" panose="05000000000000000000" pitchFamily="2" charset="2"/>
              <a:buChar char="Ø"/>
            </a:pPr>
            <a:r>
              <a:rPr lang="en-US"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How will the findings in the evaluation report be shared with various groups of stakeholders who may have diverging points of view?</a:t>
            </a:r>
            <a:endParaRPr lang="fr-FR"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lvl="0" indent="-285750" algn="ctr">
              <a:lnSpc>
                <a:spcPct val="150000"/>
              </a:lnSpc>
              <a:spcBef>
                <a:spcPts val="5"/>
              </a:spcBef>
              <a:buFont typeface="Wingdings" panose="05000000000000000000" pitchFamily="2" charset="2"/>
              <a:buChar char="Ø"/>
            </a:pPr>
            <a:r>
              <a:rPr lang="en-US"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When is the best time to disseminate the evaluation to ensure its optimal use</a:t>
            </a:r>
            <a:r>
              <a:rPr lang="en-US"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47160998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52400" y="1570691"/>
            <a:ext cx="8432799" cy="387798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Ø"/>
            </a:pPr>
            <a:r>
              <a:rPr lang="en-US" b="1" u="sng" dirty="0" err="1" smtClean="0">
                <a:solidFill>
                  <a:srgbClr val="C00000"/>
                </a:solidFill>
                <a:latin typeface="Times New Roman" panose="02020603050405020304" pitchFamily="18" charset="0"/>
                <a:cs typeface="Times New Roman" panose="02020603050405020304" pitchFamily="18" charset="0"/>
              </a:rPr>
              <a:t>Utilisation</a:t>
            </a:r>
            <a:r>
              <a:rPr lang="en-US" b="1" u="sng" dirty="0" smtClean="0">
                <a:solidFill>
                  <a:srgbClr val="C00000"/>
                </a:solidFill>
                <a:latin typeface="Times New Roman" panose="02020603050405020304" pitchFamily="18" charset="0"/>
                <a:cs typeface="Times New Roman" panose="02020603050405020304" pitchFamily="18" charset="0"/>
              </a:rPr>
              <a:t>-focused </a:t>
            </a:r>
            <a:r>
              <a:rPr lang="en-US" b="1" u="sng" dirty="0">
                <a:solidFill>
                  <a:srgbClr val="C00000"/>
                </a:solidFill>
                <a:latin typeface="Times New Roman" panose="02020603050405020304" pitchFamily="18" charset="0"/>
                <a:cs typeface="Times New Roman" panose="02020603050405020304" pitchFamily="18" charset="0"/>
              </a:rPr>
              <a:t>evaluation and disseminating evaluation</a:t>
            </a:r>
            <a:endParaRPr lang="fr-FR" b="1" u="sng" dirty="0">
              <a:solidFill>
                <a:srgbClr val="C00000"/>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Ø"/>
            </a:pPr>
            <a:endParaRPr lang="en-US" b="1" u="sng" dirty="0">
              <a:solidFill>
                <a:srgbClr val="C00000"/>
              </a:solidFill>
              <a:latin typeface="Times New Roman" panose="02020603050405020304" pitchFamily="18" charset="0"/>
              <a:cs typeface="Times New Roman" panose="02020603050405020304" pitchFamily="18" charset="0"/>
            </a:endParaRPr>
          </a:p>
          <a:p>
            <a:pPr marL="742950" marR="244475" lvl="1" indent="-285750" algn="just">
              <a:lnSpc>
                <a:spcPct val="150000"/>
              </a:lnSpc>
              <a:spcBef>
                <a:spcPts val="5"/>
              </a:spcBef>
              <a:buFont typeface="Arial" panose="020B0604020202020204" pitchFamily="34" charset="0"/>
              <a:buChar char="•"/>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For reports shared internally, a similar distinction applies, as with external reports.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While the evaluation of a policy may be shared more often at the departmental level, evaluations of projects,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programs</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as well as local or regional strategies, are more valuable for the field offices concerned and relevant thematic specialists at the regional and departmental levels. </a:t>
            </a:r>
            <a:endPar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742950" marR="244475" lvl="1" indent="-285750" algn="just">
              <a:lnSpc>
                <a:spcPct val="150000"/>
              </a:lnSpc>
              <a:spcBef>
                <a:spcPts val="5"/>
              </a:spcBef>
              <a:buFont typeface="Arial" panose="020B0604020202020204" pitchFamily="34" charset="0"/>
              <a:buChar char="•"/>
            </a:pP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If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policy evaluation’s dissemination is mainly at the department level for the purpose of organizing the follow-up or lessons learning, it can also be shared more broadly, including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worldwide</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given their possible interest on a corporate policy. </a:t>
            </a:r>
            <a:endParaRPr lang="en-US" b="1" dirty="0" smtClean="0"/>
          </a:p>
        </p:txBody>
      </p:sp>
    </p:spTree>
    <p:extLst>
      <p:ext uri="{BB962C8B-B14F-4D97-AF65-F5344CB8AC3E}">
        <p14:creationId xmlns:p14="http://schemas.microsoft.com/office/powerpoint/2010/main" val="385265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12" name="Zone de texte 11"/>
          <p:cNvSpPr txBox="1"/>
          <p:nvPr/>
        </p:nvSpPr>
        <p:spPr>
          <a:xfrm>
            <a:off x="1940507" y="384810"/>
            <a:ext cx="6774109" cy="584775"/>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299079"/>
            <a:ext cx="8340542" cy="607858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6" name="Rectangle 5"/>
          <p:cNvSpPr/>
          <p:nvPr/>
        </p:nvSpPr>
        <p:spPr>
          <a:xfrm>
            <a:off x="296860" y="1835726"/>
            <a:ext cx="8252581" cy="369331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lgn="just">
              <a:lnSpc>
                <a:spcPct val="150000"/>
              </a:lnSpc>
              <a:buFont typeface="Arial" panose="020B0604020202020204" pitchFamily="34" charset="0"/>
              <a:buChar char="•"/>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Generally, it is recommended to have just one version of a report that can be shared both externally and internally and that serves all stakeholders with varied points of view. </a:t>
            </a:r>
            <a:endPar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It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has happened, in a limited number of cases, that two versions of an evaluation report – one for limited distribution and internal use and the other for external consumption – were produced; for instance, when the report contains some sections covering confidential or sensitive issues related to demobilization activities. </a:t>
            </a:r>
            <a:endPar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If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uncertain about the dissemination of an evaluation report, the evaluation manager should consult with the </a:t>
            </a:r>
            <a:r>
              <a:rPr lang="en-US" sz="1600" b="1" dirty="0" err="1">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CoM</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for country-level interventions, regional directors for regional or cross-regional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interventions Evaluation.</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35162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1940507" y="384810"/>
            <a:ext cx="6774109" cy="584775"/>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299079"/>
            <a:ext cx="8340542" cy="635558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r>
              <a:rPr lang="en-US" b="1" u="sng" dirty="0">
                <a:solidFill>
                  <a:srgbClr val="C00000"/>
                </a:solidFill>
                <a:latin typeface="Times New Roman" panose="02020603050405020304" pitchFamily="18" charset="0"/>
                <a:cs typeface="Times New Roman" panose="02020603050405020304" pitchFamily="18" charset="0"/>
              </a:rPr>
              <a:t>Ways of sharing evaluations</a:t>
            </a:r>
            <a:endParaRPr lang="fr-FR" b="1" u="sng" dirty="0">
              <a:solidFill>
                <a:srgbClr val="C00000"/>
              </a:solidFill>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8" name="Table 7"/>
          <p:cNvGraphicFramePr>
            <a:graphicFrameLocks noGrp="1"/>
          </p:cNvGraphicFramePr>
          <p:nvPr>
            <p:extLst>
              <p:ext uri="{D42A27DB-BD31-4B8C-83A1-F6EECF244321}">
                <p14:modId xmlns:p14="http://schemas.microsoft.com/office/powerpoint/2010/main" val="4258687152"/>
              </p:ext>
            </p:extLst>
          </p:nvPr>
        </p:nvGraphicFramePr>
        <p:xfrm>
          <a:off x="219941" y="2204822"/>
          <a:ext cx="8756102" cy="3239556"/>
        </p:xfrm>
        <a:graphic>
          <a:graphicData uri="http://schemas.openxmlformats.org/drawingml/2006/table">
            <a:tbl>
              <a:tblPr firstRow="1" firstCol="1" bandRow="1">
                <a:tableStyleId>{5C22544A-7EE6-4342-B048-85BDC9FD1C3A}</a:tableStyleId>
              </a:tblPr>
              <a:tblGrid>
                <a:gridCol w="8756102">
                  <a:extLst>
                    <a:ext uri="{9D8B030D-6E8A-4147-A177-3AD203B41FA5}">
                      <a16:colId xmlns:a16="http://schemas.microsoft.com/office/drawing/2014/main" val="662701005"/>
                    </a:ext>
                  </a:extLst>
                </a:gridCol>
              </a:tblGrid>
              <a:tr h="0">
                <a:tc>
                  <a:txBody>
                    <a:bodyPr/>
                    <a:lstStyle/>
                    <a:p>
                      <a:pPr marL="124460" marR="112395" algn="ctr">
                        <a:spcBef>
                          <a:spcPts val="395"/>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1589361154"/>
                  </a:ext>
                </a:extLst>
              </a:tr>
              <a:tr h="3071916">
                <a:tc>
                  <a:txBody>
                    <a:bodyPr/>
                    <a:lstStyle/>
                    <a:p>
                      <a:pPr marL="949960" marR="222250" algn="ctr">
                        <a:lnSpc>
                          <a:spcPct val="102000"/>
                        </a:lnSpc>
                        <a:spcBef>
                          <a:spcPts val="925"/>
                        </a:spcBef>
                        <a:spcAft>
                          <a:spcPts val="0"/>
                        </a:spcAft>
                      </a:pPr>
                      <a:r>
                        <a:rPr lang="en-US"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It is also important to consider different ways of sharing evaluations in a strategic and systematic manner to ensure that lessons can be extracted by key users and that others can benefit from the evaluation based on their needs and interest. Some examples of different ways are as follows:</a:t>
                      </a:r>
                      <a:endParaRPr lang="fr-FR"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algn="ctr">
                        <a:spcAft>
                          <a:spcPts val="0"/>
                        </a:spcAft>
                      </a:pPr>
                      <a:r>
                        <a:rPr lang="en-US"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endParaRPr lang="fr-FR"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342900" marR="223520" lvl="0" indent="-342900" algn="ctr">
                        <a:lnSpc>
                          <a:spcPct val="102000"/>
                        </a:lnSpc>
                        <a:spcAft>
                          <a:spcPts val="0"/>
                        </a:spcAft>
                        <a:buSzPts val="1000"/>
                        <a:buFont typeface="Trebuchet MS" panose="020B0603020202020204" pitchFamily="34" charset="0"/>
                        <a:buChar char="•"/>
                        <a:tabLst>
                          <a:tab pos="456565" algn="l"/>
                          <a:tab pos="457200" algn="l"/>
                        </a:tabLst>
                      </a:pPr>
                      <a:r>
                        <a:rPr lang="en-US"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Communication strategy using various communication platforms, such as Yammer (internal), Facebook, Twitter and websites;</a:t>
                      </a:r>
                      <a:endParaRPr lang="fr-FR"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ctr">
                        <a:spcBef>
                          <a:spcPts val="150"/>
                        </a:spcBef>
                        <a:spcAft>
                          <a:spcPts val="0"/>
                        </a:spcAft>
                        <a:buSzPts val="1000"/>
                        <a:buFont typeface="Trebuchet MS" panose="020B0603020202020204" pitchFamily="34" charset="0"/>
                        <a:buChar char="•"/>
                        <a:tabLst>
                          <a:tab pos="456565" algn="l"/>
                          <a:tab pos="457200" algn="l"/>
                        </a:tabLst>
                      </a:pPr>
                      <a:r>
                        <a:rPr lang="en-US"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Webinar conducted for relevant stakeholders;</a:t>
                      </a:r>
                      <a:endParaRPr lang="fr-FR"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ctr">
                        <a:spcBef>
                          <a:spcPts val="180"/>
                        </a:spcBef>
                        <a:spcAft>
                          <a:spcPts val="0"/>
                        </a:spcAft>
                        <a:buSzPts val="1000"/>
                        <a:buFont typeface="Trebuchet MS" panose="020B0603020202020204" pitchFamily="34" charset="0"/>
                        <a:buChar char="•"/>
                        <a:tabLst>
                          <a:tab pos="456565" algn="l"/>
                          <a:tab pos="457200" algn="l"/>
                        </a:tabLst>
                      </a:pPr>
                      <a:r>
                        <a:rPr lang="en-US"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Video presentation of the evaluation and the response </a:t>
                      </a:r>
                      <a:r>
                        <a:rPr lang="en-US" sz="1600" b="1" kern="1200"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t>
                      </a:r>
                      <a:endParaRPr lang="fr-FR"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ctr">
                        <a:spcBef>
                          <a:spcPts val="180"/>
                        </a:spcBef>
                        <a:spcAft>
                          <a:spcPts val="0"/>
                        </a:spcAft>
                        <a:buSzPts val="1000"/>
                        <a:buFont typeface="Trebuchet MS" panose="020B0603020202020204" pitchFamily="34" charset="0"/>
                        <a:buChar char="•"/>
                        <a:tabLst>
                          <a:tab pos="456565" algn="l"/>
                          <a:tab pos="457200" algn="l"/>
                        </a:tabLst>
                      </a:pPr>
                      <a:r>
                        <a:rPr lang="en-US"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Workshop to discuss findings and agree on the way forward.</a:t>
                      </a:r>
                      <a:endParaRPr lang="fr-FR" sz="1600" b="1" kern="1200"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solidFill>
                      <a:schemeClr val="accent2">
                        <a:lumMod val="40000"/>
                        <a:lumOff val="60000"/>
                      </a:schemeClr>
                    </a:solidFill>
                  </a:tcPr>
                </a:tc>
                <a:extLst>
                  <a:ext uri="{0D108BD9-81ED-4DB2-BD59-A6C34878D82A}">
                    <a16:rowId xmlns:a16="http://schemas.microsoft.com/office/drawing/2014/main" val="3442052848"/>
                  </a:ext>
                </a:extLst>
              </a:tr>
            </a:tbl>
          </a:graphicData>
        </a:graphic>
      </p:graphicFrame>
    </p:spTree>
    <p:extLst>
      <p:ext uri="{BB962C8B-B14F-4D97-AF65-F5344CB8AC3E}">
        <p14:creationId xmlns:p14="http://schemas.microsoft.com/office/powerpoint/2010/main" val="28696355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8" name="Espace réservé du numéro de diapositive 7"/>
          <p:cNvSpPr>
            <a:spLocks noGrp="1"/>
          </p:cNvSpPr>
          <p:nvPr>
            <p:ph type="sldNum" sz="quarter" idx="12"/>
          </p:nvPr>
        </p:nvSpPr>
        <p:spPr/>
        <p:txBody>
          <a:bodyPr/>
          <a:lstStyle/>
          <a:p>
            <a:fld id="{FDED41F8-FC0F-4085-8150-313B6CF05213}" type="slidenum">
              <a:rPr lang="en-US" smtClean="0"/>
              <a:t>39</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
        <p:nvSpPr>
          <p:cNvPr id="2" name="Rectangle 1"/>
          <p:cNvSpPr/>
          <p:nvPr/>
        </p:nvSpPr>
        <p:spPr>
          <a:xfrm>
            <a:off x="130615" y="399527"/>
            <a:ext cx="1842118" cy="461665"/>
          </a:xfrm>
          <a:prstGeom prst="rect">
            <a:avLst/>
          </a:prstGeom>
        </p:spPr>
        <p:txBody>
          <a:bodyPr wrap="square">
            <a:spAutoFit/>
          </a:bodyPr>
          <a:lstStyle/>
          <a:p>
            <a:pPr algn="ctr"/>
            <a:r>
              <a:rPr lang="fr-FR" altLang="en-US" sz="2400" b="1" dirty="0" smtClean="0">
                <a:solidFill>
                  <a:schemeClr val="bg1"/>
                </a:solidFill>
                <a:latin typeface="Tajawal Medium" panose="00000600000000000000" pitchFamily="2" charset="-78"/>
                <a:cs typeface="Tajawal Medium" panose="00000600000000000000" pitchFamily="2" charset="-78"/>
                <a:sym typeface="+mn-ea"/>
              </a:rPr>
              <a:t>Lecture9</a:t>
            </a:r>
            <a:endParaRPr lang="en-US" sz="2400" b="1"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25884</TotalTime>
  <Words>5144</Words>
  <Application>Microsoft Office PowerPoint</Application>
  <PresentationFormat>Widescreen</PresentationFormat>
  <Paragraphs>510</Paragraphs>
  <Slides>39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SimSun</vt:lpstr>
      <vt:lpstr>Arial</vt:lpstr>
      <vt:lpstr>Calibri</vt:lpstr>
      <vt:lpstr>Calibri Light</vt:lpstr>
      <vt:lpstr>inherit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394</cp:revision>
  <dcterms:created xsi:type="dcterms:W3CDTF">2021-08-03T13:03:00Z</dcterms:created>
  <dcterms:modified xsi:type="dcterms:W3CDTF">2022-12-01T18:18:37Z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