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484" r:id="rId5"/>
    <p:sldId id="485" r:id="rId6"/>
    <p:sldId id="520" r:id="rId7"/>
    <p:sldId id="521" r:id="rId8"/>
    <p:sldId id="522" r:id="rId9"/>
    <p:sldId id="523" r:id="rId10"/>
    <p:sldId id="527" r:id="rId11"/>
    <p:sldId id="528" r:id="rId12"/>
    <p:sldId id="492" r:id="rId13"/>
    <p:sldId id="524" r:id="rId14"/>
    <p:sldId id="525" r:id="rId15"/>
    <p:sldId id="526" r:id="rId16"/>
    <p:sldId id="496" r:id="rId17"/>
    <p:sldId id="529" r:id="rId18"/>
    <p:sldId id="530" r:id="rId19"/>
    <p:sldId id="537" r:id="rId20"/>
    <p:sldId id="531" r:id="rId21"/>
    <p:sldId id="552" r:id="rId22"/>
    <p:sldId id="534" r:id="rId23"/>
    <p:sldId id="532" r:id="rId24"/>
    <p:sldId id="533" r:id="rId25"/>
    <p:sldId id="538" r:id="rId26"/>
    <p:sldId id="539" r:id="rId27"/>
    <p:sldId id="541" r:id="rId28"/>
    <p:sldId id="542" r:id="rId29"/>
    <p:sldId id="535" r:id="rId30"/>
    <p:sldId id="544" r:id="rId31"/>
    <p:sldId id="543" r:id="rId32"/>
    <p:sldId id="545" r:id="rId33"/>
    <p:sldId id="547" r:id="rId34"/>
    <p:sldId id="549" r:id="rId35"/>
    <p:sldId id="548" r:id="rId36"/>
    <p:sldId id="551" r:id="rId37"/>
    <p:sldId id="557" r:id="rId38"/>
    <p:sldId id="555" r:id="rId39"/>
    <p:sldId id="55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4"/>
            <p14:sldId id="485"/>
            <p14:sldId id="520"/>
            <p14:sldId id="521"/>
            <p14:sldId id="522"/>
            <p14:sldId id="523"/>
            <p14:sldId id="527"/>
            <p14:sldId id="528"/>
            <p14:sldId id="492"/>
            <p14:sldId id="524"/>
            <p14:sldId id="525"/>
            <p14:sldId id="526"/>
            <p14:sldId id="496"/>
            <p14:sldId id="529"/>
            <p14:sldId id="530"/>
            <p14:sldId id="537"/>
            <p14:sldId id="531"/>
            <p14:sldId id="552"/>
            <p14:sldId id="534"/>
            <p14:sldId id="532"/>
            <p14:sldId id="533"/>
            <p14:sldId id="538"/>
            <p14:sldId id="539"/>
            <p14:sldId id="541"/>
            <p14:sldId id="542"/>
            <p14:sldId id="535"/>
            <p14:sldId id="544"/>
            <p14:sldId id="543"/>
            <p14:sldId id="545"/>
            <p14:sldId id="547"/>
            <p14:sldId id="549"/>
            <p14:sldId id="548"/>
            <p14:sldId id="551"/>
            <p14:sldId id="557"/>
            <p14:sldId id="555"/>
            <p14:sldId id="55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3F4D74-62D0-49AC-A702-7A4E7F0ED7C8}" type="doc">
      <dgm:prSet loTypeId="urn:microsoft.com/office/officeart/2005/8/layout/hProcess9" loCatId="process" qsTypeId="urn:microsoft.com/office/officeart/2005/8/quickstyle/3d5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0276CC-FBB3-4966-BD40-98E2CB77D13A}">
      <dgm:prSet/>
      <dgm:spPr/>
      <dgm:t>
        <a:bodyPr/>
        <a:lstStyle/>
        <a:p>
          <a:pPr rtl="0"/>
          <a:r>
            <a:rPr lang="en-US" b="1" dirty="0" smtClean="0"/>
            <a:t>A job well planned is half done</a:t>
          </a:r>
          <a:endParaRPr lang="ar-SA" dirty="0"/>
        </a:p>
      </dgm:t>
    </dgm:pt>
    <dgm:pt modelId="{DA907A94-4084-47F7-B4EC-8FE7E80A7AB2}" type="parTrans" cxnId="{C74806CF-FA6B-4C64-A97B-8593D2ED8837}">
      <dgm:prSet/>
      <dgm:spPr/>
      <dgm:t>
        <a:bodyPr/>
        <a:lstStyle/>
        <a:p>
          <a:endParaRPr lang="en-US"/>
        </a:p>
      </dgm:t>
    </dgm:pt>
    <dgm:pt modelId="{524956BF-2640-43F9-8380-24B5A52F3335}" type="sibTrans" cxnId="{C74806CF-FA6B-4C64-A97B-8593D2ED8837}">
      <dgm:prSet/>
      <dgm:spPr/>
      <dgm:t>
        <a:bodyPr/>
        <a:lstStyle/>
        <a:p>
          <a:endParaRPr lang="en-US"/>
        </a:p>
      </dgm:t>
    </dgm:pt>
    <dgm:pt modelId="{6B39E57F-6004-4A65-9666-24611C36A596}" type="pres">
      <dgm:prSet presAssocID="{4F3F4D74-62D0-49AC-A702-7A4E7F0ED7C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006E68-4B41-437B-9E29-37E55BF0DDC4}" type="pres">
      <dgm:prSet presAssocID="{4F3F4D74-62D0-49AC-A702-7A4E7F0ED7C8}" presName="arrow" presStyleLbl="bgShp" presStyleIdx="0" presStyleCnt="1"/>
      <dgm:spPr/>
    </dgm:pt>
    <dgm:pt modelId="{425B9A7B-6A09-4AD9-8CD1-21EB62E45EAC}" type="pres">
      <dgm:prSet presAssocID="{4F3F4D74-62D0-49AC-A702-7A4E7F0ED7C8}" presName="linearProcess" presStyleCnt="0"/>
      <dgm:spPr/>
    </dgm:pt>
    <dgm:pt modelId="{9EBE1290-E34C-4C81-B8F0-EDE17DA02D07}" type="pres">
      <dgm:prSet presAssocID="{6A0276CC-FBB3-4966-BD40-98E2CB77D13A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4806CF-FA6B-4C64-A97B-8593D2ED8837}" srcId="{4F3F4D74-62D0-49AC-A702-7A4E7F0ED7C8}" destId="{6A0276CC-FBB3-4966-BD40-98E2CB77D13A}" srcOrd="0" destOrd="0" parTransId="{DA907A94-4084-47F7-B4EC-8FE7E80A7AB2}" sibTransId="{524956BF-2640-43F9-8380-24B5A52F3335}"/>
    <dgm:cxn modelId="{9CE8FE46-DFEB-4E38-9586-C11165A0E6E2}" type="presOf" srcId="{6A0276CC-FBB3-4966-BD40-98E2CB77D13A}" destId="{9EBE1290-E34C-4C81-B8F0-EDE17DA02D07}" srcOrd="0" destOrd="0" presId="urn:microsoft.com/office/officeart/2005/8/layout/hProcess9"/>
    <dgm:cxn modelId="{B787637A-0877-4B60-B3C3-BEE48D7B6E7A}" type="presOf" srcId="{4F3F4D74-62D0-49AC-A702-7A4E7F0ED7C8}" destId="{6B39E57F-6004-4A65-9666-24611C36A596}" srcOrd="0" destOrd="0" presId="urn:microsoft.com/office/officeart/2005/8/layout/hProcess9"/>
    <dgm:cxn modelId="{62760642-EB78-462C-B561-73A88550D936}" type="presParOf" srcId="{6B39E57F-6004-4A65-9666-24611C36A596}" destId="{D0006E68-4B41-437B-9E29-37E55BF0DDC4}" srcOrd="0" destOrd="0" presId="urn:microsoft.com/office/officeart/2005/8/layout/hProcess9"/>
    <dgm:cxn modelId="{6D91CBE8-A205-47A8-B366-C1AF8930B24A}" type="presParOf" srcId="{6B39E57F-6004-4A65-9666-24611C36A596}" destId="{425B9A7B-6A09-4AD9-8CD1-21EB62E45EAC}" srcOrd="1" destOrd="0" presId="urn:microsoft.com/office/officeart/2005/8/layout/hProcess9"/>
    <dgm:cxn modelId="{574B2925-2D76-4D24-A7F2-D4C7D4EFA763}" type="presParOf" srcId="{425B9A7B-6A09-4AD9-8CD1-21EB62E45EAC}" destId="{9EBE1290-E34C-4C81-B8F0-EDE17DA02D0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/>
      <dgm:t>
        <a:bodyPr/>
        <a:lstStyle/>
        <a:p>
          <a:r>
            <a:rPr lang="en-US" b="1" dirty="0" smtClean="0"/>
            <a:t>product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/>
      <dgm:t>
        <a:bodyPr/>
        <a:lstStyle/>
        <a:p>
          <a:r>
            <a:rPr lang="en-US" b="1" dirty="0" smtClean="0"/>
            <a:t>marketing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/>
      <dgm:t>
        <a:bodyPr/>
        <a:lstStyle/>
        <a:p>
          <a:r>
            <a:rPr lang="en-US" b="1" dirty="0" smtClean="0"/>
            <a:t>Human resource 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/>
      <dgm:t>
        <a:bodyPr/>
        <a:lstStyle/>
        <a:p>
          <a:r>
            <a:rPr lang="en-US" b="1" dirty="0" smtClean="0"/>
            <a:t>finance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8E41C3-F603-450B-B576-D9EFCBC46F62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ABEDC03-2BD2-4CC9-B328-63D2BC2BE1F9}">
      <dgm:prSet/>
      <dgm:spPr/>
      <dgm:t>
        <a:bodyPr/>
        <a:lstStyle/>
        <a:p>
          <a:pPr rtl="0"/>
          <a:r>
            <a:rPr lang="en-US" b="1" smtClean="0">
              <a:solidFill>
                <a:schemeClr val="tx1"/>
              </a:solidFill>
            </a:rPr>
            <a:t>Marketing</a:t>
          </a:r>
          <a:endParaRPr lang="ar-SA">
            <a:solidFill>
              <a:schemeClr val="tx1"/>
            </a:solidFill>
          </a:endParaRPr>
        </a:p>
      </dgm:t>
    </dgm:pt>
    <dgm:pt modelId="{E79C735F-D892-401D-A629-8089E0720158}" type="parTrans" cxnId="{DB4E1208-4554-4E33-A285-C41F436ECCC4}">
      <dgm:prSet/>
      <dgm:spPr/>
      <dgm:t>
        <a:bodyPr/>
        <a:lstStyle/>
        <a:p>
          <a:endParaRPr lang="en-US"/>
        </a:p>
      </dgm:t>
    </dgm:pt>
    <dgm:pt modelId="{D6F43835-4AB9-416E-A8EC-748B05F47682}" type="sibTrans" cxnId="{DB4E1208-4554-4E33-A285-C41F436ECCC4}">
      <dgm:prSet/>
      <dgm:spPr/>
      <dgm:t>
        <a:bodyPr/>
        <a:lstStyle/>
        <a:p>
          <a:endParaRPr lang="en-US"/>
        </a:p>
      </dgm:t>
    </dgm:pt>
    <dgm:pt modelId="{941A8DEC-8E22-4DDD-9FA0-DEA02D5279AF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Finance</a:t>
          </a:r>
          <a:endParaRPr lang="ar-SA" dirty="0">
            <a:solidFill>
              <a:schemeClr val="tx1"/>
            </a:solidFill>
          </a:endParaRPr>
        </a:p>
      </dgm:t>
    </dgm:pt>
    <dgm:pt modelId="{1CEF3F02-56AB-4BD8-82CE-C05970B55A07}" type="parTrans" cxnId="{E0416167-5BCF-410D-8C36-B3D0BE99C187}">
      <dgm:prSet/>
      <dgm:spPr/>
      <dgm:t>
        <a:bodyPr/>
        <a:lstStyle/>
        <a:p>
          <a:endParaRPr lang="en-US"/>
        </a:p>
      </dgm:t>
    </dgm:pt>
    <dgm:pt modelId="{6863FDD3-1724-4C50-AE0C-00F264E70DFB}" type="sibTrans" cxnId="{E0416167-5BCF-410D-8C36-B3D0BE99C187}">
      <dgm:prSet/>
      <dgm:spPr/>
      <dgm:t>
        <a:bodyPr/>
        <a:lstStyle/>
        <a:p>
          <a:endParaRPr lang="en-US"/>
        </a:p>
      </dgm:t>
    </dgm:pt>
    <dgm:pt modelId="{BA35FB49-4869-4AB7-ACA3-BABE3759BE52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Production</a:t>
          </a:r>
          <a:endParaRPr lang="ar-SA" dirty="0">
            <a:solidFill>
              <a:schemeClr val="tx1"/>
            </a:solidFill>
          </a:endParaRPr>
        </a:p>
      </dgm:t>
    </dgm:pt>
    <dgm:pt modelId="{88744B8B-91A0-4888-9777-ADB61000175D}" type="parTrans" cxnId="{1F736EA9-8AC8-442B-8B75-0F409B4175B3}">
      <dgm:prSet/>
      <dgm:spPr/>
      <dgm:t>
        <a:bodyPr/>
        <a:lstStyle/>
        <a:p>
          <a:endParaRPr lang="en-US"/>
        </a:p>
      </dgm:t>
    </dgm:pt>
    <dgm:pt modelId="{B706FF80-2DF1-4FE2-A5B8-7D7F7DE10B1D}" type="sibTrans" cxnId="{1F736EA9-8AC8-442B-8B75-0F409B4175B3}">
      <dgm:prSet/>
      <dgm:spPr/>
      <dgm:t>
        <a:bodyPr/>
        <a:lstStyle/>
        <a:p>
          <a:endParaRPr lang="en-US"/>
        </a:p>
      </dgm:t>
    </dgm:pt>
    <dgm:pt modelId="{77DB94F9-7701-4E59-9C55-2A879FB7CF80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Human Resources</a:t>
          </a:r>
          <a:endParaRPr lang="ar-SA" dirty="0">
            <a:solidFill>
              <a:schemeClr val="tx1"/>
            </a:solidFill>
          </a:endParaRPr>
        </a:p>
      </dgm:t>
    </dgm:pt>
    <dgm:pt modelId="{000D5F5F-7B90-4C87-B37D-2BA57CD9DE96}" type="parTrans" cxnId="{107C2FDC-E383-4434-AE65-756DD39EAEA5}">
      <dgm:prSet/>
      <dgm:spPr/>
      <dgm:t>
        <a:bodyPr/>
        <a:lstStyle/>
        <a:p>
          <a:endParaRPr lang="en-US"/>
        </a:p>
      </dgm:t>
    </dgm:pt>
    <dgm:pt modelId="{E0774FB2-8886-444A-820F-01D698482A21}" type="sibTrans" cxnId="{107C2FDC-E383-4434-AE65-756DD39EAEA5}">
      <dgm:prSet/>
      <dgm:spPr/>
      <dgm:t>
        <a:bodyPr/>
        <a:lstStyle/>
        <a:p>
          <a:endParaRPr lang="en-US"/>
        </a:p>
      </dgm:t>
    </dgm:pt>
    <dgm:pt modelId="{580F6D44-8072-4E99-A903-0FE9CBE7E8EE}" type="pres">
      <dgm:prSet presAssocID="{898E41C3-F603-450B-B576-D9EFCBC46F62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28D5A5-FE94-441A-866A-330CA3D3AA49}" type="pres">
      <dgm:prSet presAssocID="{898E41C3-F603-450B-B576-D9EFCBC46F62}" presName="diamond" presStyleLbl="bgShp" presStyleIdx="0" presStyleCnt="1"/>
      <dgm:spPr/>
    </dgm:pt>
    <dgm:pt modelId="{5E0063C0-F39A-423C-A69E-9FAA13508EF4}" type="pres">
      <dgm:prSet presAssocID="{898E41C3-F603-450B-B576-D9EFCBC46F62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FA975B-B5E0-49E2-BBC2-F0E6D8EADE7A}" type="pres">
      <dgm:prSet presAssocID="{898E41C3-F603-450B-B576-D9EFCBC46F62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9B5CAF-73A9-4E30-B8D6-EE93E7756B98}" type="pres">
      <dgm:prSet presAssocID="{898E41C3-F603-450B-B576-D9EFCBC46F62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AF3ACE-EA8F-47EA-BF23-ED4C0F1ED36B}" type="pres">
      <dgm:prSet presAssocID="{898E41C3-F603-450B-B576-D9EFCBC46F62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901473-A4F9-4E4D-8F33-0AA03C69C436}" type="presOf" srcId="{BA35FB49-4869-4AB7-ACA3-BABE3759BE52}" destId="{009B5CAF-73A9-4E30-B8D6-EE93E7756B98}" srcOrd="0" destOrd="0" presId="urn:microsoft.com/office/officeart/2005/8/layout/matrix3"/>
    <dgm:cxn modelId="{E0416167-5BCF-410D-8C36-B3D0BE99C187}" srcId="{898E41C3-F603-450B-B576-D9EFCBC46F62}" destId="{941A8DEC-8E22-4DDD-9FA0-DEA02D5279AF}" srcOrd="1" destOrd="0" parTransId="{1CEF3F02-56AB-4BD8-82CE-C05970B55A07}" sibTransId="{6863FDD3-1724-4C50-AE0C-00F264E70DFB}"/>
    <dgm:cxn modelId="{A64B4D26-49F1-4842-9FF5-D35F6B13575D}" type="presOf" srcId="{941A8DEC-8E22-4DDD-9FA0-DEA02D5279AF}" destId="{3FFA975B-B5E0-49E2-BBC2-F0E6D8EADE7A}" srcOrd="0" destOrd="0" presId="urn:microsoft.com/office/officeart/2005/8/layout/matrix3"/>
    <dgm:cxn modelId="{107C2FDC-E383-4434-AE65-756DD39EAEA5}" srcId="{898E41C3-F603-450B-B576-D9EFCBC46F62}" destId="{77DB94F9-7701-4E59-9C55-2A879FB7CF80}" srcOrd="3" destOrd="0" parTransId="{000D5F5F-7B90-4C87-B37D-2BA57CD9DE96}" sibTransId="{E0774FB2-8886-444A-820F-01D698482A21}"/>
    <dgm:cxn modelId="{8E752EBC-2736-415A-9F73-6931B8071168}" type="presOf" srcId="{898E41C3-F603-450B-B576-D9EFCBC46F62}" destId="{580F6D44-8072-4E99-A903-0FE9CBE7E8EE}" srcOrd="0" destOrd="0" presId="urn:microsoft.com/office/officeart/2005/8/layout/matrix3"/>
    <dgm:cxn modelId="{C3870F05-A540-469F-99E6-B510492144FB}" type="presOf" srcId="{77DB94F9-7701-4E59-9C55-2A879FB7CF80}" destId="{05AF3ACE-EA8F-47EA-BF23-ED4C0F1ED36B}" srcOrd="0" destOrd="0" presId="urn:microsoft.com/office/officeart/2005/8/layout/matrix3"/>
    <dgm:cxn modelId="{1F736EA9-8AC8-442B-8B75-0F409B4175B3}" srcId="{898E41C3-F603-450B-B576-D9EFCBC46F62}" destId="{BA35FB49-4869-4AB7-ACA3-BABE3759BE52}" srcOrd="2" destOrd="0" parTransId="{88744B8B-91A0-4888-9777-ADB61000175D}" sibTransId="{B706FF80-2DF1-4FE2-A5B8-7D7F7DE10B1D}"/>
    <dgm:cxn modelId="{DB4E1208-4554-4E33-A285-C41F436ECCC4}" srcId="{898E41C3-F603-450B-B576-D9EFCBC46F62}" destId="{FABEDC03-2BD2-4CC9-B328-63D2BC2BE1F9}" srcOrd="0" destOrd="0" parTransId="{E79C735F-D892-401D-A629-8089E0720158}" sibTransId="{D6F43835-4AB9-416E-A8EC-748B05F47682}"/>
    <dgm:cxn modelId="{6401E3D6-65B5-4A29-AE12-94D9E367492C}" type="presOf" srcId="{FABEDC03-2BD2-4CC9-B328-63D2BC2BE1F9}" destId="{5E0063C0-F39A-423C-A69E-9FAA13508EF4}" srcOrd="0" destOrd="0" presId="urn:microsoft.com/office/officeart/2005/8/layout/matrix3"/>
    <dgm:cxn modelId="{17963434-C66D-426C-BD6E-6CB59402CAC6}" type="presParOf" srcId="{580F6D44-8072-4E99-A903-0FE9CBE7E8EE}" destId="{8D28D5A5-FE94-441A-866A-330CA3D3AA49}" srcOrd="0" destOrd="0" presId="urn:microsoft.com/office/officeart/2005/8/layout/matrix3"/>
    <dgm:cxn modelId="{096F5C54-6CBC-4BB3-9992-62B5C1ED1154}" type="presParOf" srcId="{580F6D44-8072-4E99-A903-0FE9CBE7E8EE}" destId="{5E0063C0-F39A-423C-A69E-9FAA13508EF4}" srcOrd="1" destOrd="0" presId="urn:microsoft.com/office/officeart/2005/8/layout/matrix3"/>
    <dgm:cxn modelId="{47851E88-3890-49AE-B6C5-FC54B9F54A87}" type="presParOf" srcId="{580F6D44-8072-4E99-A903-0FE9CBE7E8EE}" destId="{3FFA975B-B5E0-49E2-BBC2-F0E6D8EADE7A}" srcOrd="2" destOrd="0" presId="urn:microsoft.com/office/officeart/2005/8/layout/matrix3"/>
    <dgm:cxn modelId="{3ABDE345-8C5E-4162-89E7-30DC18B2ED51}" type="presParOf" srcId="{580F6D44-8072-4E99-A903-0FE9CBE7E8EE}" destId="{009B5CAF-73A9-4E30-B8D6-EE93E7756B98}" srcOrd="3" destOrd="0" presId="urn:microsoft.com/office/officeart/2005/8/layout/matrix3"/>
    <dgm:cxn modelId="{F70FF98D-26B4-4E4B-A14B-B123897C2120}" type="presParOf" srcId="{580F6D44-8072-4E99-A903-0FE9CBE7E8EE}" destId="{05AF3ACE-EA8F-47EA-BF23-ED4C0F1ED36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40F41C-A147-4A30-A9F1-E7CFCA755A09}" type="doc">
      <dgm:prSet loTypeId="urn:microsoft.com/office/officeart/2005/8/layout/chevron1" loCatId="process" qsTypeId="urn:microsoft.com/office/officeart/2005/8/quickstyle/3d4" qsCatId="3D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FF59E33E-60E4-416B-8876-D802BFDCEDBB}">
      <dgm:prSet custT="1"/>
      <dgm:spPr/>
      <dgm:t>
        <a:bodyPr/>
        <a:lstStyle/>
        <a:p>
          <a:pPr algn="l" rtl="0"/>
          <a:r>
            <a:rPr lang="en-US" sz="3600" b="1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dirty="0">
            <a:solidFill>
              <a:schemeClr val="tx1"/>
            </a:solidFill>
          </a:endParaRPr>
        </a:p>
      </dgm:t>
    </dgm:pt>
    <dgm:pt modelId="{FC4B05BC-CD79-4150-9B07-32F4C40067A8}" type="par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B3A6F602-77B1-46F9-9E82-FD64B6ED01C1}" type="sib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9A56EA94-66CF-468B-9B18-75A85486288A}" type="pres">
      <dgm:prSet presAssocID="{AB40F41C-A147-4A30-A9F1-E7CFCA755A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EEFE3F-4B31-4FA5-9391-96514D981991}" type="pres">
      <dgm:prSet presAssocID="{FF59E33E-60E4-416B-8876-D802BFDCEDBB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FFC7A6-41B6-435D-917D-C78A4FC78481}" type="presOf" srcId="{AB40F41C-A147-4A30-A9F1-E7CFCA755A09}" destId="{9A56EA94-66CF-468B-9B18-75A85486288A}" srcOrd="0" destOrd="0" presId="urn:microsoft.com/office/officeart/2005/8/layout/chevron1"/>
    <dgm:cxn modelId="{D3D47D6C-CFF3-4859-BBB6-417D582FBE88}" srcId="{AB40F41C-A147-4A30-A9F1-E7CFCA755A09}" destId="{FF59E33E-60E4-416B-8876-D802BFDCEDBB}" srcOrd="0" destOrd="0" parTransId="{FC4B05BC-CD79-4150-9B07-32F4C40067A8}" sibTransId="{B3A6F602-77B1-46F9-9E82-FD64B6ED01C1}"/>
    <dgm:cxn modelId="{A9BFBA4A-567F-41AC-A418-89EF40B2A773}" type="presOf" srcId="{FF59E33E-60E4-416B-8876-D802BFDCEDBB}" destId="{42EEFE3F-4B31-4FA5-9391-96514D981991}" srcOrd="0" destOrd="0" presId="urn:microsoft.com/office/officeart/2005/8/layout/chevron1"/>
    <dgm:cxn modelId="{75ACE360-C537-46E5-A7B9-ADED1FC93FA0}" type="presParOf" srcId="{9A56EA94-66CF-468B-9B18-75A85486288A}" destId="{42EEFE3F-4B31-4FA5-9391-96514D98199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336700-8E78-4AAB-85F8-906CC1390479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51FD78-B2D6-49E4-A0BE-854B71763E2A}">
      <dgm:prSet/>
      <dgm:spPr/>
      <dgm:t>
        <a:bodyPr/>
        <a:lstStyle/>
        <a:p>
          <a:pPr algn="l" rtl="0"/>
          <a:r>
            <a:rPr lang="en-US" b="1" dirty="0" smtClean="0"/>
            <a:t>• To create a highly trained and motivated workforce managers must establish HRM procedures that are legal, fair and do not discriminate against organizational members</a:t>
          </a:r>
          <a:endParaRPr lang="en-US" dirty="0"/>
        </a:p>
      </dgm:t>
    </dgm:pt>
    <dgm:pt modelId="{C66E72AD-EA40-4657-9B87-C0300CF13E58}" type="parTrans" cxnId="{E6A6A589-F752-497F-A687-3213A1502639}">
      <dgm:prSet/>
      <dgm:spPr/>
      <dgm:t>
        <a:bodyPr/>
        <a:lstStyle/>
        <a:p>
          <a:endParaRPr lang="en-US"/>
        </a:p>
      </dgm:t>
    </dgm:pt>
    <dgm:pt modelId="{6274F14A-4329-40A1-9D02-8EC93699FF11}" type="sibTrans" cxnId="{E6A6A589-F752-497F-A687-3213A1502639}">
      <dgm:prSet/>
      <dgm:spPr/>
      <dgm:t>
        <a:bodyPr/>
        <a:lstStyle/>
        <a:p>
          <a:endParaRPr lang="en-US"/>
        </a:p>
      </dgm:t>
    </dgm:pt>
    <dgm:pt modelId="{E59F71FB-EB7F-4F37-80BD-7BB7C63F4995}" type="pres">
      <dgm:prSet presAssocID="{B2336700-8E78-4AAB-85F8-906CC139047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EE3BD0-760D-4EF8-9896-A7C18C11510A}" type="pres">
      <dgm:prSet presAssocID="{DA51FD78-B2D6-49E4-A0BE-854B71763E2A}" presName="circ1TxSh" presStyleLbl="vennNode1" presStyleIdx="0" presStyleCnt="1" custScaleX="231679"/>
      <dgm:spPr/>
      <dgm:t>
        <a:bodyPr/>
        <a:lstStyle/>
        <a:p>
          <a:endParaRPr lang="en-US"/>
        </a:p>
      </dgm:t>
    </dgm:pt>
  </dgm:ptLst>
  <dgm:cxnLst>
    <dgm:cxn modelId="{E6A6A589-F752-497F-A687-3213A1502639}" srcId="{B2336700-8E78-4AAB-85F8-906CC1390479}" destId="{DA51FD78-B2D6-49E4-A0BE-854B71763E2A}" srcOrd="0" destOrd="0" parTransId="{C66E72AD-EA40-4657-9B87-C0300CF13E58}" sibTransId="{6274F14A-4329-40A1-9D02-8EC93699FF11}"/>
    <dgm:cxn modelId="{C8046CCA-FE65-4960-B34A-414C97B4CAD0}" type="presOf" srcId="{B2336700-8E78-4AAB-85F8-906CC1390479}" destId="{E59F71FB-EB7F-4F37-80BD-7BB7C63F4995}" srcOrd="0" destOrd="0" presId="urn:microsoft.com/office/officeart/2005/8/layout/venn1"/>
    <dgm:cxn modelId="{B5C0592B-EAAB-4888-8569-A91D05DAC5B2}" type="presOf" srcId="{DA51FD78-B2D6-49E4-A0BE-854B71763E2A}" destId="{ABEE3BD0-760D-4EF8-9896-A7C18C11510A}" srcOrd="0" destOrd="0" presId="urn:microsoft.com/office/officeart/2005/8/layout/venn1"/>
    <dgm:cxn modelId="{FBC6BEB6-E382-4873-995E-F5D7C76E7997}" type="presParOf" srcId="{E59F71FB-EB7F-4F37-80BD-7BB7C63F4995}" destId="{ABEE3BD0-760D-4EF8-9896-A7C18C11510A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0D190D7-7653-4CDE-B1F1-D689D58D0C56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26B09D-1D63-4067-B659-DD1B97705BED}">
      <dgm:prSet custT="1"/>
      <dgm:spPr/>
      <dgm:t>
        <a:bodyPr/>
        <a:lstStyle/>
        <a:p>
          <a:pPr algn="ctr" rtl="0"/>
          <a:r>
            <a:rPr lang="en-US" sz="3200" b="1" dirty="0" smtClean="0">
              <a:solidFill>
                <a:srgbClr val="FF0000"/>
              </a:solidFill>
            </a:rPr>
            <a:t>May be the result of:</a:t>
          </a:r>
          <a:endParaRPr lang="en-US" sz="3200" b="1" dirty="0">
            <a:solidFill>
              <a:srgbClr val="FF0000"/>
            </a:solidFill>
          </a:endParaRPr>
        </a:p>
      </dgm:t>
    </dgm:pt>
    <dgm:pt modelId="{530BFFEB-5DD0-4D4E-A2BD-485F28C794CE}" type="par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F81D724B-84F3-405A-A2DA-028ACE1A3E07}" type="sib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873EFF-FD52-496A-8EDB-BF53C4C1EFB6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Natural causes</a:t>
          </a:r>
          <a:endParaRPr lang="en-US" sz="2800" b="1" dirty="0">
            <a:solidFill>
              <a:schemeClr val="tx1"/>
            </a:solidFill>
          </a:endParaRPr>
        </a:p>
      </dgm:t>
    </dgm:pt>
    <dgm:pt modelId="{B5C0E0F2-0798-4F45-9F6C-F82477E32AC5}" type="par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6DFC684-AB11-414F-8079-6DF638A61602}" type="sib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B48171E-D48B-44AB-8EAE-FCD563120B46}">
      <dgm:prSet custT="1"/>
      <dgm:spPr/>
      <dgm:t>
        <a:bodyPr/>
        <a:lstStyle/>
        <a:p>
          <a:pPr algn="l" rtl="0"/>
          <a:r>
            <a:rPr lang="en-US" sz="2800" b="1" smtClean="0">
              <a:solidFill>
                <a:schemeClr val="tx1"/>
              </a:solidFill>
            </a:rPr>
            <a:t>• Manmade causes</a:t>
          </a:r>
          <a:endParaRPr lang="en-US" sz="2800" b="1">
            <a:solidFill>
              <a:schemeClr val="tx1"/>
            </a:solidFill>
          </a:endParaRPr>
        </a:p>
      </dgm:t>
    </dgm:pt>
    <dgm:pt modelId="{0E2BB1E2-C6E4-4070-AA60-642AB6D3D193}" type="par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21AE6E1-E2BF-43E9-971A-2125E76547F3}" type="sib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8613A5-35C8-48AC-AE8A-77FCBFA234A1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International terrorism</a:t>
          </a:r>
          <a:endParaRPr lang="en-US" sz="2800" b="1" dirty="0">
            <a:solidFill>
              <a:schemeClr val="tx1"/>
            </a:solidFill>
          </a:endParaRPr>
        </a:p>
      </dgm:t>
    </dgm:pt>
    <dgm:pt modelId="{4E34E59A-B20B-4FB6-A19B-C4331EFBC6D8}" type="par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3F16D44-5C1F-4103-8131-F0B72005E98D}" type="sib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3287EFD9-735C-439C-98BC-4EC65A504BC4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Geopolitical conflicts</a:t>
          </a:r>
          <a:endParaRPr lang="en-US" sz="2800" b="1" dirty="0">
            <a:solidFill>
              <a:schemeClr val="tx1"/>
            </a:solidFill>
          </a:endParaRPr>
        </a:p>
      </dgm:t>
    </dgm:pt>
    <dgm:pt modelId="{D068EF3A-4845-45B9-8C41-4A503CEBF272}" type="par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2988102-F968-4F73-BB1C-2CEA50CF8601}" type="sib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DBD0BE-DDE2-46C1-AFBD-EAE1AD2F0B98}" type="pres">
      <dgm:prSet presAssocID="{70D190D7-7653-4CDE-B1F1-D689D58D0C5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1C37355-CA4F-48C9-88F2-B77F15697051}" type="pres">
      <dgm:prSet presAssocID="{70D190D7-7653-4CDE-B1F1-D689D58D0C56}" presName="pyramid" presStyleLbl="node1" presStyleIdx="0" presStyleCnt="1"/>
      <dgm:spPr/>
    </dgm:pt>
    <dgm:pt modelId="{EF0E9028-B703-4F85-A554-B6FF2FE5E0E1}" type="pres">
      <dgm:prSet presAssocID="{70D190D7-7653-4CDE-B1F1-D689D58D0C56}" presName="theList" presStyleCnt="0"/>
      <dgm:spPr/>
    </dgm:pt>
    <dgm:pt modelId="{4EEE9B88-F241-40FC-908A-4F5A94BBDC66}" type="pres">
      <dgm:prSet presAssocID="{2A26B09D-1D63-4067-B659-DD1B97705BED}" presName="aNode" presStyleLbl="fgAcc1" presStyleIdx="0" presStyleCnt="5" custScaleX="1461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C58017-7FC7-412E-8995-2A890C51B772}" type="pres">
      <dgm:prSet presAssocID="{2A26B09D-1D63-4067-B659-DD1B97705BED}" presName="aSpace" presStyleCnt="0"/>
      <dgm:spPr/>
    </dgm:pt>
    <dgm:pt modelId="{44407C67-6861-4512-9FBF-541F9DAB7966}" type="pres">
      <dgm:prSet presAssocID="{EE873EFF-FD52-496A-8EDB-BF53C4C1EFB6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76D4-2C5D-4ACB-B6D5-DAF97C427C3A}" type="pres">
      <dgm:prSet presAssocID="{EE873EFF-FD52-496A-8EDB-BF53C4C1EFB6}" presName="aSpace" presStyleCnt="0"/>
      <dgm:spPr/>
    </dgm:pt>
    <dgm:pt modelId="{F95DE59C-C36E-44B4-8919-F3606A179B1B}" type="pres">
      <dgm:prSet presAssocID="{4B48171E-D48B-44AB-8EAE-FCD563120B46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F0C4-22EF-4BCD-A9B6-B661C2C7CBAD}" type="pres">
      <dgm:prSet presAssocID="{4B48171E-D48B-44AB-8EAE-FCD563120B46}" presName="aSpace" presStyleCnt="0"/>
      <dgm:spPr/>
    </dgm:pt>
    <dgm:pt modelId="{A8635237-8D82-45A8-9797-904D402A470D}" type="pres">
      <dgm:prSet presAssocID="{878613A5-35C8-48AC-AE8A-77FCBFA234A1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D95E49-B095-47C2-B4C8-BAC463BE71A0}" type="pres">
      <dgm:prSet presAssocID="{878613A5-35C8-48AC-AE8A-77FCBFA234A1}" presName="aSpace" presStyleCnt="0"/>
      <dgm:spPr/>
    </dgm:pt>
    <dgm:pt modelId="{FB57B351-9F37-436A-B25D-97C897CA6AF8}" type="pres">
      <dgm:prSet presAssocID="{3287EFD9-735C-439C-98BC-4EC65A504BC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6A17F-8F03-4379-985E-CAEE848F12C8}" type="pres">
      <dgm:prSet presAssocID="{3287EFD9-735C-439C-98BC-4EC65A504BC4}" presName="aSpace" presStyleCnt="0"/>
      <dgm:spPr/>
    </dgm:pt>
  </dgm:ptLst>
  <dgm:cxnLst>
    <dgm:cxn modelId="{F5F87C1B-3252-4A51-8FB4-C943C51A05FB}" srcId="{70D190D7-7653-4CDE-B1F1-D689D58D0C56}" destId="{3287EFD9-735C-439C-98BC-4EC65A504BC4}" srcOrd="4" destOrd="0" parTransId="{D068EF3A-4845-45B9-8C41-4A503CEBF272}" sibTransId="{92988102-F968-4F73-BB1C-2CEA50CF8601}"/>
    <dgm:cxn modelId="{294547A8-56FB-490C-92EA-1CCD8D5E1BFD}" srcId="{70D190D7-7653-4CDE-B1F1-D689D58D0C56}" destId="{EE873EFF-FD52-496A-8EDB-BF53C4C1EFB6}" srcOrd="1" destOrd="0" parTransId="{B5C0E0F2-0798-4F45-9F6C-F82477E32AC5}" sibTransId="{16DFC684-AB11-414F-8079-6DF638A61602}"/>
    <dgm:cxn modelId="{F38A2F00-9A3D-43FE-B93E-A8553ED1643D}" type="presOf" srcId="{878613A5-35C8-48AC-AE8A-77FCBFA234A1}" destId="{A8635237-8D82-45A8-9797-904D402A470D}" srcOrd="0" destOrd="0" presId="urn:microsoft.com/office/officeart/2005/8/layout/pyramid2"/>
    <dgm:cxn modelId="{4806F2C3-5BE7-4779-866D-4A5A81ACD399}" type="presOf" srcId="{70D190D7-7653-4CDE-B1F1-D689D58D0C56}" destId="{DCDBD0BE-DDE2-46C1-AFBD-EAE1AD2F0B98}" srcOrd="0" destOrd="0" presId="urn:microsoft.com/office/officeart/2005/8/layout/pyramid2"/>
    <dgm:cxn modelId="{79A922A5-6544-4351-B447-7A57C2F0BEDD}" srcId="{70D190D7-7653-4CDE-B1F1-D689D58D0C56}" destId="{2A26B09D-1D63-4067-B659-DD1B97705BED}" srcOrd="0" destOrd="0" parTransId="{530BFFEB-5DD0-4D4E-A2BD-485F28C794CE}" sibTransId="{F81D724B-84F3-405A-A2DA-028ACE1A3E07}"/>
    <dgm:cxn modelId="{0F1A4D94-5712-4885-B403-9D4DD491786E}" type="presOf" srcId="{2A26B09D-1D63-4067-B659-DD1B97705BED}" destId="{4EEE9B88-F241-40FC-908A-4F5A94BBDC66}" srcOrd="0" destOrd="0" presId="urn:microsoft.com/office/officeart/2005/8/layout/pyramid2"/>
    <dgm:cxn modelId="{F623104B-4EF2-4A5A-A826-BE192F1B4D5C}" srcId="{70D190D7-7653-4CDE-B1F1-D689D58D0C56}" destId="{4B48171E-D48B-44AB-8EAE-FCD563120B46}" srcOrd="2" destOrd="0" parTransId="{0E2BB1E2-C6E4-4070-AA60-642AB6D3D193}" sibTransId="{021AE6E1-E2BF-43E9-971A-2125E76547F3}"/>
    <dgm:cxn modelId="{3D52C593-FA8F-4663-863B-99CA14923CFE}" type="presOf" srcId="{3287EFD9-735C-439C-98BC-4EC65A504BC4}" destId="{FB57B351-9F37-436A-B25D-97C897CA6AF8}" srcOrd="0" destOrd="0" presId="urn:microsoft.com/office/officeart/2005/8/layout/pyramid2"/>
    <dgm:cxn modelId="{5D2F6184-3E17-4856-AF60-164B50379654}" type="presOf" srcId="{EE873EFF-FD52-496A-8EDB-BF53C4C1EFB6}" destId="{44407C67-6861-4512-9FBF-541F9DAB7966}" srcOrd="0" destOrd="0" presId="urn:microsoft.com/office/officeart/2005/8/layout/pyramid2"/>
    <dgm:cxn modelId="{6D660A53-B323-451E-A330-A9BC59D908A9}" srcId="{70D190D7-7653-4CDE-B1F1-D689D58D0C56}" destId="{878613A5-35C8-48AC-AE8A-77FCBFA234A1}" srcOrd="3" destOrd="0" parTransId="{4E34E59A-B20B-4FB6-A19B-C4331EFBC6D8}" sibTransId="{43F16D44-5C1F-4103-8131-F0B72005E98D}"/>
    <dgm:cxn modelId="{2CB7C3AF-E31B-4BEA-8FD6-CFE095F4DBFD}" type="presOf" srcId="{4B48171E-D48B-44AB-8EAE-FCD563120B46}" destId="{F95DE59C-C36E-44B4-8919-F3606A179B1B}" srcOrd="0" destOrd="0" presId="urn:microsoft.com/office/officeart/2005/8/layout/pyramid2"/>
    <dgm:cxn modelId="{49065566-FDE8-4A63-A428-2AAEC30D960B}" type="presParOf" srcId="{DCDBD0BE-DDE2-46C1-AFBD-EAE1AD2F0B98}" destId="{B1C37355-CA4F-48C9-88F2-B77F15697051}" srcOrd="0" destOrd="0" presId="urn:microsoft.com/office/officeart/2005/8/layout/pyramid2"/>
    <dgm:cxn modelId="{7F19B553-A491-41E1-9CE1-971CEF19225B}" type="presParOf" srcId="{DCDBD0BE-DDE2-46C1-AFBD-EAE1AD2F0B98}" destId="{EF0E9028-B703-4F85-A554-B6FF2FE5E0E1}" srcOrd="1" destOrd="0" presId="urn:microsoft.com/office/officeart/2005/8/layout/pyramid2"/>
    <dgm:cxn modelId="{96121DF6-3802-4377-B8EB-A99CC345A676}" type="presParOf" srcId="{EF0E9028-B703-4F85-A554-B6FF2FE5E0E1}" destId="{4EEE9B88-F241-40FC-908A-4F5A94BBDC66}" srcOrd="0" destOrd="0" presId="urn:microsoft.com/office/officeart/2005/8/layout/pyramid2"/>
    <dgm:cxn modelId="{4963FB54-051A-480E-A86B-2FC6118A55DA}" type="presParOf" srcId="{EF0E9028-B703-4F85-A554-B6FF2FE5E0E1}" destId="{67C58017-7FC7-412E-8995-2A890C51B772}" srcOrd="1" destOrd="0" presId="urn:microsoft.com/office/officeart/2005/8/layout/pyramid2"/>
    <dgm:cxn modelId="{1C6297B9-6509-499D-8101-A9EB0103169A}" type="presParOf" srcId="{EF0E9028-B703-4F85-A554-B6FF2FE5E0E1}" destId="{44407C67-6861-4512-9FBF-541F9DAB7966}" srcOrd="2" destOrd="0" presId="urn:microsoft.com/office/officeart/2005/8/layout/pyramid2"/>
    <dgm:cxn modelId="{8EE2EFC3-6F2C-4DA8-B5CE-982085A3B89B}" type="presParOf" srcId="{EF0E9028-B703-4F85-A554-B6FF2FE5E0E1}" destId="{86BB76D4-2C5D-4ACB-B6D5-DAF97C427C3A}" srcOrd="3" destOrd="0" presId="urn:microsoft.com/office/officeart/2005/8/layout/pyramid2"/>
    <dgm:cxn modelId="{00CA2293-E6BC-448C-BEC5-103D144DF58D}" type="presParOf" srcId="{EF0E9028-B703-4F85-A554-B6FF2FE5E0E1}" destId="{F95DE59C-C36E-44B4-8919-F3606A179B1B}" srcOrd="4" destOrd="0" presId="urn:microsoft.com/office/officeart/2005/8/layout/pyramid2"/>
    <dgm:cxn modelId="{F39AA838-BED0-43F6-9C4D-9C0385A7E5CC}" type="presParOf" srcId="{EF0E9028-B703-4F85-A554-B6FF2FE5E0E1}" destId="{F01FF0C4-22EF-4BCD-A9B6-B661C2C7CBAD}" srcOrd="5" destOrd="0" presId="urn:microsoft.com/office/officeart/2005/8/layout/pyramid2"/>
    <dgm:cxn modelId="{9161BC3C-F094-4124-A7E6-37540D0BB8E8}" type="presParOf" srcId="{EF0E9028-B703-4F85-A554-B6FF2FE5E0E1}" destId="{A8635237-8D82-45A8-9797-904D402A470D}" srcOrd="6" destOrd="0" presId="urn:microsoft.com/office/officeart/2005/8/layout/pyramid2"/>
    <dgm:cxn modelId="{19707858-C0D7-43E6-9B2C-BD80E85A0511}" type="presParOf" srcId="{EF0E9028-B703-4F85-A554-B6FF2FE5E0E1}" destId="{25D95E49-B095-47C2-B4C8-BAC463BE71A0}" srcOrd="7" destOrd="0" presId="urn:microsoft.com/office/officeart/2005/8/layout/pyramid2"/>
    <dgm:cxn modelId="{143F4509-D38E-4617-8EB1-8A189C5254E1}" type="presParOf" srcId="{EF0E9028-B703-4F85-A554-B6FF2FE5E0E1}" destId="{FB57B351-9F37-436A-B25D-97C897CA6AF8}" srcOrd="8" destOrd="0" presId="urn:microsoft.com/office/officeart/2005/8/layout/pyramid2"/>
    <dgm:cxn modelId="{3BD3D0FD-16D3-4502-9883-FDCDFFFA7B20}" type="presParOf" srcId="{EF0E9028-B703-4F85-A554-B6FF2FE5E0E1}" destId="{2D76A17F-8F03-4379-985E-CAEE848F12C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06E68-4B41-437B-9E29-37E55BF0DDC4}">
      <dsp:nvSpPr>
        <dsp:cNvPr id="0" name=""/>
        <dsp:cNvSpPr/>
      </dsp:nvSpPr>
      <dsp:spPr>
        <a:xfrm>
          <a:off x="772376" y="0"/>
          <a:ext cx="8753606" cy="498021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E1290-E34C-4C81-B8F0-EDE17DA02D07}">
      <dsp:nvSpPr>
        <dsp:cNvPr id="0" name=""/>
        <dsp:cNvSpPr/>
      </dsp:nvSpPr>
      <dsp:spPr>
        <a:xfrm>
          <a:off x="0" y="1494063"/>
          <a:ext cx="10298359" cy="1992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b="1" kern="1200" dirty="0" smtClean="0"/>
            <a:t>A job well planned is half done</a:t>
          </a:r>
          <a:endParaRPr lang="ar-SA" sz="5900" kern="1200" dirty="0"/>
        </a:p>
      </dsp:txBody>
      <dsp:txXfrm>
        <a:off x="97246" y="1591309"/>
        <a:ext cx="10103867" cy="17975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product</a:t>
          </a:r>
          <a:endParaRPr lang="en-US" sz="34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marketing</a:t>
          </a:r>
          <a:endParaRPr lang="en-US" sz="34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Human resource </a:t>
          </a:r>
          <a:endParaRPr lang="en-US" sz="34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finance</a:t>
          </a:r>
          <a:endParaRPr lang="en-US" sz="3400" b="1" kern="1200" dirty="0"/>
        </a:p>
      </dsp:txBody>
      <dsp:txXfrm>
        <a:off x="8353779" y="1634282"/>
        <a:ext cx="2117829" cy="13149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8D5A5-FE94-441A-866A-330CA3D3AA49}">
      <dsp:nvSpPr>
        <dsp:cNvPr id="0" name=""/>
        <dsp:cNvSpPr/>
      </dsp:nvSpPr>
      <dsp:spPr>
        <a:xfrm>
          <a:off x="3082131" y="0"/>
          <a:ext cx="4351338" cy="435133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0063C0-F39A-423C-A69E-9FAA13508EF4}">
      <dsp:nvSpPr>
        <dsp:cNvPr id="0" name=""/>
        <dsp:cNvSpPr/>
      </dsp:nvSpPr>
      <dsp:spPr>
        <a:xfrm>
          <a:off x="3495508" y="413377"/>
          <a:ext cx="1697021" cy="16970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smtClean="0">
              <a:solidFill>
                <a:schemeClr val="tx1"/>
              </a:solidFill>
            </a:rPr>
            <a:t>Marketing</a:t>
          </a:r>
          <a:endParaRPr lang="ar-SA" sz="2300" kern="1200">
            <a:solidFill>
              <a:schemeClr val="tx1"/>
            </a:solidFill>
          </a:endParaRPr>
        </a:p>
      </dsp:txBody>
      <dsp:txXfrm>
        <a:off x="3578350" y="496219"/>
        <a:ext cx="1531337" cy="1531337"/>
      </dsp:txXfrm>
    </dsp:sp>
    <dsp:sp modelId="{3FFA975B-B5E0-49E2-BBC2-F0E6D8EADE7A}">
      <dsp:nvSpPr>
        <dsp:cNvPr id="0" name=""/>
        <dsp:cNvSpPr/>
      </dsp:nvSpPr>
      <dsp:spPr>
        <a:xfrm>
          <a:off x="5323070" y="413377"/>
          <a:ext cx="1697021" cy="169702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Finance</a:t>
          </a:r>
          <a:endParaRPr lang="ar-SA" sz="2300" kern="1200" dirty="0">
            <a:solidFill>
              <a:schemeClr val="tx1"/>
            </a:solidFill>
          </a:endParaRPr>
        </a:p>
      </dsp:txBody>
      <dsp:txXfrm>
        <a:off x="5405912" y="496219"/>
        <a:ext cx="1531337" cy="1531337"/>
      </dsp:txXfrm>
    </dsp:sp>
    <dsp:sp modelId="{009B5CAF-73A9-4E30-B8D6-EE93E7756B98}">
      <dsp:nvSpPr>
        <dsp:cNvPr id="0" name=""/>
        <dsp:cNvSpPr/>
      </dsp:nvSpPr>
      <dsp:spPr>
        <a:xfrm>
          <a:off x="3495508" y="2240939"/>
          <a:ext cx="1697021" cy="169702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Production</a:t>
          </a:r>
          <a:endParaRPr lang="ar-SA" sz="2300" kern="1200" dirty="0">
            <a:solidFill>
              <a:schemeClr val="tx1"/>
            </a:solidFill>
          </a:endParaRPr>
        </a:p>
      </dsp:txBody>
      <dsp:txXfrm>
        <a:off x="3578350" y="2323781"/>
        <a:ext cx="1531337" cy="1531337"/>
      </dsp:txXfrm>
    </dsp:sp>
    <dsp:sp modelId="{05AF3ACE-EA8F-47EA-BF23-ED4C0F1ED36B}">
      <dsp:nvSpPr>
        <dsp:cNvPr id="0" name=""/>
        <dsp:cNvSpPr/>
      </dsp:nvSpPr>
      <dsp:spPr>
        <a:xfrm>
          <a:off x="5323070" y="2240939"/>
          <a:ext cx="1697021" cy="16970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Human Resources</a:t>
          </a:r>
          <a:endParaRPr lang="ar-SA" sz="2300" kern="1200" dirty="0">
            <a:solidFill>
              <a:schemeClr val="tx1"/>
            </a:solidFill>
          </a:endParaRPr>
        </a:p>
      </dsp:txBody>
      <dsp:txXfrm>
        <a:off x="5405912" y="2323781"/>
        <a:ext cx="1531337" cy="15313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EEFE3F-4B31-4FA5-9391-96514D981991}">
      <dsp:nvSpPr>
        <dsp:cNvPr id="0" name=""/>
        <dsp:cNvSpPr/>
      </dsp:nvSpPr>
      <dsp:spPr>
        <a:xfrm>
          <a:off x="0" y="29587"/>
          <a:ext cx="10730408" cy="429216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kern="1200" dirty="0">
            <a:solidFill>
              <a:schemeClr val="tx1"/>
            </a:solidFill>
          </a:endParaRPr>
        </a:p>
      </dsp:txBody>
      <dsp:txXfrm>
        <a:off x="2146082" y="29587"/>
        <a:ext cx="6438245" cy="42921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E3BD0-760D-4EF8-9896-A7C18C11510A}">
      <dsp:nvSpPr>
        <dsp:cNvPr id="0" name=""/>
        <dsp:cNvSpPr/>
      </dsp:nvSpPr>
      <dsp:spPr>
        <a:xfrm>
          <a:off x="217231" y="0"/>
          <a:ext cx="10081136" cy="43513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To create a highly trained and motivated workforce managers must establish HRM procedures that are legal, fair and do not discriminate against organizational members</a:t>
          </a:r>
          <a:endParaRPr lang="en-US" sz="3600" kern="1200" dirty="0"/>
        </a:p>
      </dsp:txBody>
      <dsp:txXfrm>
        <a:off x="1693579" y="637239"/>
        <a:ext cx="7128440" cy="30768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37355-CA4F-48C9-88F2-B77F15697051}">
      <dsp:nvSpPr>
        <dsp:cNvPr id="0" name=""/>
        <dsp:cNvSpPr/>
      </dsp:nvSpPr>
      <dsp:spPr>
        <a:xfrm>
          <a:off x="2362414" y="0"/>
          <a:ext cx="4620171" cy="4620171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EEE9B88-F241-40FC-908A-4F5A94BBDC66}">
      <dsp:nvSpPr>
        <dsp:cNvPr id="0" name=""/>
        <dsp:cNvSpPr/>
      </dsp:nvSpPr>
      <dsp:spPr>
        <a:xfrm>
          <a:off x="3980117" y="462468"/>
          <a:ext cx="4387875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FF0000"/>
              </a:solidFill>
            </a:rPr>
            <a:t>May be the result of:</a:t>
          </a:r>
          <a:endParaRPr lang="en-US" sz="3200" b="1" kern="1200" dirty="0">
            <a:solidFill>
              <a:srgbClr val="FF0000"/>
            </a:solidFill>
          </a:endParaRPr>
        </a:p>
      </dsp:txBody>
      <dsp:txXfrm>
        <a:off x="4012186" y="494537"/>
        <a:ext cx="4323737" cy="592792"/>
      </dsp:txXfrm>
    </dsp:sp>
    <dsp:sp modelId="{44407C67-6861-4512-9FBF-541F9DAB7966}">
      <dsp:nvSpPr>
        <dsp:cNvPr id="0" name=""/>
        <dsp:cNvSpPr/>
      </dsp:nvSpPr>
      <dsp:spPr>
        <a:xfrm>
          <a:off x="4672500" y="120151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Natural causes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1233584"/>
        <a:ext cx="2938973" cy="592792"/>
      </dsp:txXfrm>
    </dsp:sp>
    <dsp:sp modelId="{F95DE59C-C36E-44B4-8919-F3606A179B1B}">
      <dsp:nvSpPr>
        <dsp:cNvPr id="0" name=""/>
        <dsp:cNvSpPr/>
      </dsp:nvSpPr>
      <dsp:spPr>
        <a:xfrm>
          <a:off x="4672500" y="1940562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Manmade causes</a:t>
          </a:r>
          <a:endParaRPr lang="en-US" sz="2800" b="1" kern="1200">
            <a:solidFill>
              <a:schemeClr val="tx1"/>
            </a:solidFill>
          </a:endParaRPr>
        </a:p>
      </dsp:txBody>
      <dsp:txXfrm>
        <a:off x="4704569" y="1972631"/>
        <a:ext cx="2938973" cy="592792"/>
      </dsp:txXfrm>
    </dsp:sp>
    <dsp:sp modelId="{A8635237-8D82-45A8-9797-904D402A470D}">
      <dsp:nvSpPr>
        <dsp:cNvPr id="0" name=""/>
        <dsp:cNvSpPr/>
      </dsp:nvSpPr>
      <dsp:spPr>
        <a:xfrm>
          <a:off x="4672500" y="2679608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International terrorism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2711677"/>
        <a:ext cx="2938973" cy="592792"/>
      </dsp:txXfrm>
    </dsp:sp>
    <dsp:sp modelId="{FB57B351-9F37-436A-B25D-97C897CA6AF8}">
      <dsp:nvSpPr>
        <dsp:cNvPr id="0" name=""/>
        <dsp:cNvSpPr/>
      </dsp:nvSpPr>
      <dsp:spPr>
        <a:xfrm>
          <a:off x="4672500" y="341865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Geopolitical conflicts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3450724"/>
        <a:ext cx="2938973" cy="592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6119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159C1-CCB4-4063-A3A2-33C6592E3B8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92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comments" Target="../comments/comment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.svg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8.png"/><Relationship Id="rId5" Type="http://schemas.openxmlformats.org/officeDocument/2006/relationships/image" Target="../media/image19.wmf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3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Magdy  Al-haj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685" y="1948153"/>
            <a:ext cx="601035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Overview of management-</a:t>
            </a:r>
            <a:r>
              <a:rPr lang="en-US" sz="4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r>
              <a:rPr lang="en-US" sz="4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2121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5599096" y="0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3004652"/>
            <a:ext cx="7327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/>
              <a:t>Overview of management-2 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Magdy Al-haj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7191566" cy="76944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535382" y="2772027"/>
            <a:ext cx="9480188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Describe function or process of management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Explain Functional Area of Business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Discuss some major changes in management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Challenges for Management in a Global Environment</a:t>
            </a:r>
            <a:endParaRPr lang="ar-SA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011" y="320675"/>
            <a:ext cx="9699189" cy="1325563"/>
          </a:xfrm>
          <a:noFill/>
          <a:ln>
            <a:solidFill>
              <a:schemeClr val="accent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Management Functions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2200" y="141288"/>
            <a:ext cx="2383737" cy="1125123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3011" y="5685476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6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180" y="266058"/>
            <a:ext cx="9191543" cy="1325563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 or process of management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532120"/>
            <a:ext cx="10028196" cy="521936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2200" y="141288"/>
            <a:ext cx="2383737" cy="1125123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352" y="25796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13245"/>
            <a:ext cx="8057849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ar-SA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US" altLang="ar-S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13536"/>
            <a:ext cx="1246247" cy="10271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25500" y="1816494"/>
            <a:ext cx="106045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ar-SA" sz="2800" b="1" dirty="0" smtClean="0">
                <a:solidFill>
                  <a:srgbClr val="FF0000"/>
                </a:solidFill>
              </a:rPr>
              <a:t>Planning</a:t>
            </a:r>
            <a:endParaRPr lang="en-US" altLang="ar-SA" sz="2800" b="1" dirty="0">
              <a:solidFill>
                <a:srgbClr val="FF0000"/>
              </a:solidFill>
            </a:endParaRPr>
          </a:p>
          <a:p>
            <a:pPr lvl="2"/>
            <a:r>
              <a:rPr lang="en-US" altLang="ar-SA" sz="2400" b="1" dirty="0"/>
              <a:t>Setting objectives and determining in advance exactly how the objectives will be met. </a:t>
            </a:r>
          </a:p>
          <a:p>
            <a:pPr lvl="1"/>
            <a:r>
              <a:rPr lang="en-US" altLang="ar-SA" sz="2800" b="1" dirty="0">
                <a:solidFill>
                  <a:srgbClr val="FF0000"/>
                </a:solidFill>
              </a:rPr>
              <a:t>Organizing</a:t>
            </a:r>
          </a:p>
          <a:p>
            <a:pPr lvl="2"/>
            <a:r>
              <a:rPr lang="en-US" altLang="ar-SA" sz="2400" b="1" dirty="0"/>
              <a:t>Delegating and coordinating tasks and resources to achieve objectives.</a:t>
            </a:r>
          </a:p>
          <a:p>
            <a:pPr lvl="1"/>
            <a:r>
              <a:rPr lang="en-US" altLang="ar-SA" sz="2800" b="1" dirty="0">
                <a:solidFill>
                  <a:srgbClr val="FF0000"/>
                </a:solidFill>
              </a:rPr>
              <a:t>Leading</a:t>
            </a:r>
          </a:p>
          <a:p>
            <a:pPr lvl="2"/>
            <a:r>
              <a:rPr lang="en-US" altLang="ar-SA" sz="2400" b="1" dirty="0"/>
              <a:t>Influencing employees to work toward achieving objectives.</a:t>
            </a:r>
          </a:p>
          <a:p>
            <a:pPr lvl="1"/>
            <a:r>
              <a:rPr lang="en-US" altLang="ar-SA" sz="2800" b="1" dirty="0">
                <a:solidFill>
                  <a:srgbClr val="FF0000"/>
                </a:solidFill>
              </a:rPr>
              <a:t>Controlling</a:t>
            </a:r>
          </a:p>
          <a:p>
            <a:pPr lvl="2"/>
            <a:r>
              <a:rPr lang="en-US" altLang="ar-SA" sz="2400" b="1" dirty="0"/>
              <a:t>Establishing and implementing mechanisms to ensure that objectives are achieved.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6911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38324" y="12746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E:\مدرسة الابطال\lecuters\1\lectuers\Overview of management\IMG_٢٠٢٠١١٠٧_٠٥٥١٠٣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062" y="1469456"/>
            <a:ext cx="9829974" cy="456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5867" y="162886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4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444406"/>
            <a:ext cx="11124447" cy="4611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13245"/>
            <a:ext cx="8057849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ar-SA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US" altLang="ar-S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84304"/>
            <a:ext cx="1134431" cy="95633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9469" y="1632461"/>
            <a:ext cx="10702636" cy="4403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8480" y="6065329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0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2"/>
            <a:ext cx="8057849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6600" b="1" dirty="0" smtClean="0">
                <a:solidFill>
                  <a:schemeClr val="bg1"/>
                </a:solidFill>
              </a:rPr>
              <a:t>Planning</a:t>
            </a:r>
            <a:endParaRPr lang="en-US" sz="6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363030"/>
            <a:ext cx="1034822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25500" y="1816494"/>
            <a:ext cx="106045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 Planning is setting objectives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Process of identifying and selecting appropriate organizational goals and courses of action.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Planning is determining the objectives and formulating the methods to achieve them. It is more simply said than done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Determining how they’ll be met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2" descr="C:\Documents and Settings\Administrator\Local Settings\Temporary Internet Files\Content.IE5\9ZV93QUD\MC9004369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455" y="5682353"/>
            <a:ext cx="2735118" cy="1152351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tor\Local Settings\Temporary Internet Files\Content.IE5\DLXS7UVZ\MC90028730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40980" y="1111906"/>
            <a:ext cx="2532198" cy="2071303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tor\Local Settings\Temporary Internet Files\Content.IE5\9ZV93QUD\MC90007082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40980" y="4680923"/>
            <a:ext cx="2339845" cy="20028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366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79357" y="1685495"/>
            <a:ext cx="11701467" cy="48538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84494" y="263993"/>
            <a:ext cx="966228" cy="99786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79357" y="20334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84494" y="413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96768" y="1785971"/>
            <a:ext cx="10963993" cy="384323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Purposes or missions.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Objectives-It is the ultimate goal towards which the activities of the organization are directed 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Strategies-general program of action and deployment of resources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Policies-general statement or understanding which guide or channel thinking in decision making.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Procedures-states a series of related steps or tasks to be performed in a sequential way.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Rules-prescribes a course of action and explicitly states what is to be done.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Programs-comprehensive plan that includes future use of different resources.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 smtClean="0"/>
              <a:t>Budgets-statement of expected results expressed in numerical terms.</a:t>
            </a:r>
            <a:endParaRPr lang="en-US" altLang="ar-SA" sz="2400" b="1" dirty="0"/>
          </a:p>
        </p:txBody>
      </p:sp>
      <p:sp>
        <p:nvSpPr>
          <p:cNvPr id="12" name="Title 2"/>
          <p:cNvSpPr txBox="1">
            <a:spLocks/>
          </p:cNvSpPr>
          <p:nvPr/>
        </p:nvSpPr>
        <p:spPr>
          <a:xfrm>
            <a:off x="771039" y="257746"/>
            <a:ext cx="9866312" cy="90363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 of planning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9098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79357" y="1685495"/>
            <a:ext cx="11701467" cy="48538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79357" y="139024"/>
            <a:ext cx="1071365" cy="107382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79357" y="22822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84494" y="413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0800" y="87721"/>
            <a:ext cx="1670025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67608" y="1859193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Programmed  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Non programmed.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Mechanistic-It is one that is routine and repetitive in nature 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Analytical-It involves a problem with a larger number of decision variables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Judgmental-It involves a problem with a limited number of decision variables, but the outcomes of decision alternatives are unknown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 smtClean="0"/>
              <a:t>Adaptive-It involves a problem with a large number of decision variables, where outcomes are not predictable </a:t>
            </a:r>
          </a:p>
          <a:p>
            <a:pPr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en-US" altLang="ar-SA" b="1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940790" y="212320"/>
            <a:ext cx="103424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sz="4400" dirty="0"/>
              <a:t>Types of Managerial Decisions</a:t>
            </a:r>
          </a:p>
        </p:txBody>
      </p:sp>
    </p:spTree>
    <p:extLst>
      <p:ext uri="{BB962C8B-B14F-4D97-AF65-F5344CB8AC3E}">
        <p14:creationId xmlns:p14="http://schemas.microsoft.com/office/powerpoint/2010/main" val="37638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1055440" y="1196752"/>
          <a:ext cx="10298360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0"/>
            <a:ext cx="2264946" cy="2003259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46703" y="33075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6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2"/>
            <a:ext cx="8057849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6600" b="1" dirty="0">
                <a:solidFill>
                  <a:schemeClr val="bg1"/>
                </a:solidFill>
              </a:rPr>
              <a:t>Organizing</a:t>
            </a:r>
            <a:endParaRPr lang="en-US" sz="6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1" y="363030"/>
            <a:ext cx="1134430" cy="97760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25500" y="1816494"/>
            <a:ext cx="106045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Organizing is assembling and coordinating the human, financial, physical, informational, and other resources needed to achieve goals </a:t>
            </a:r>
            <a:endParaRPr lang="en-US" sz="36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3600" b="1" dirty="0"/>
              <a:t>Delegating and coordinating tasks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3600" b="1" dirty="0"/>
              <a:t>Managers lay out lines of authority and responsibility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3600" b="1" dirty="0"/>
              <a:t>Allocating resources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2" descr="C:\Documents and Settings\Administrator\Local Settings\Temporary Internet Files\Content.IE5\Q2ICK1GJ\MC9002972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2041" y="4507157"/>
            <a:ext cx="2337151" cy="1548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114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2"/>
            <a:ext cx="8057849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ar-SA" sz="5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Process of Organizing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279988"/>
            <a:ext cx="1134431" cy="106064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Determine what is to be done/ Division of Work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Assign Tasks: Departmentalization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Link Departments: Hierarchy Development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how much Authority to Designate/ Authority, Responsibility and Delegation 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the Levels at which Decisions are to be made / Centralization vs. Decentralization</a:t>
            </a:r>
          </a:p>
          <a:p>
            <a:pPr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how to Achieve Coordination </a:t>
            </a:r>
            <a:endParaRPr lang="en-US" alt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06491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602452"/>
            <a:ext cx="11121911" cy="47983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q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63030"/>
            <a:ext cx="1134431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08614" y="174636"/>
            <a:ext cx="9534597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Content Placeholder 3"/>
          <p:cNvSpPr txBox="1">
            <a:spLocks/>
          </p:cNvSpPr>
          <p:nvPr/>
        </p:nvSpPr>
        <p:spPr>
          <a:xfrm>
            <a:off x="521134" y="1730244"/>
            <a:ext cx="8207230" cy="3684588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Leading is stimulating people to be high performers. It is directing, motivating and communicating with employees.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Articulating a clear organizational vision for its members to accomplish, and energize and enable employees so that everyone understands the part they play in achieving organizational goals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Influencing employees to achieve objectives</a:t>
            </a:r>
            <a:endParaRPr lang="en-US" sz="3200" b="1" dirty="0"/>
          </a:p>
        </p:txBody>
      </p:sp>
      <p:pic>
        <p:nvPicPr>
          <p:cNvPr id="14" name="Picture 17" descr="C:\Documents and Settings\Administrator\Local Settings\Temporary Internet Files\Content.IE5\9ZV93QUD\MC9002927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7347" y="2424715"/>
            <a:ext cx="3809086" cy="3483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041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044" y="317601"/>
            <a:ext cx="10515600" cy="1325563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Controlling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DA074-6220-422B-804C-40A0BEC5B735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28677" name="Picture 5" descr="C:\Documents and Settings\Administrator\Local Settings\Temporary Internet Files\Content.IE5\948CYN48\MC90032083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3036" y="2286000"/>
            <a:ext cx="2604364" cy="2758138"/>
          </a:xfrm>
          <a:prstGeom prst="rect">
            <a:avLst/>
          </a:prstGeom>
          <a:noFill/>
        </p:spPr>
      </p:pic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31889" y="1391349"/>
            <a:ext cx="11121911" cy="47983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715096" y="1873044"/>
            <a:ext cx="9745085" cy="3684588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4000" b="1" dirty="0" smtClean="0"/>
              <a:t>Establishing mechanisms to make sure objectives are met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4000" b="1" dirty="0" smtClean="0"/>
              <a:t>Implementing mechanisms to make sure objectives are met</a:t>
            </a:r>
            <a:endParaRPr lang="en-US" sz="40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31888" y="317600"/>
            <a:ext cx="1111023" cy="102303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625" y="4361584"/>
            <a:ext cx="3191175" cy="182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3731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279988"/>
            <a:ext cx="1034822" cy="106064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38199" y="365125"/>
            <a:ext cx="10771909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 smtClean="0"/>
              <a:t>• Controlling is the management function of monitoring progress and making changes.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 smtClean="0"/>
              <a:t> • Steps in the Control Process 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US" sz="3200" b="1" dirty="0" smtClean="0"/>
              <a:t>Establish Standards of Performance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 smtClean="0"/>
              <a:t> 2) Measure Actual Performance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 smtClean="0"/>
              <a:t>3) Compare Performance to Standard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 smtClean="0"/>
              <a:t> 4) Take Corrective Action</a:t>
            </a:r>
            <a:endParaRPr lang="ar-SA" sz="32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177" y="3490913"/>
            <a:ext cx="3416878" cy="213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75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84122"/>
            <a:ext cx="1134431" cy="95651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1866" y="79801"/>
            <a:ext cx="1850134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71300" y="222978"/>
            <a:ext cx="9612204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 CONCEPTS</a:t>
            </a:r>
            <a:endParaRPr lang="en-US" alt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>
                <a:solidFill>
                  <a:srgbClr val="FF0000"/>
                </a:solidFill>
              </a:rPr>
              <a:t>Feed Forward Control-</a:t>
            </a:r>
            <a:r>
              <a:rPr lang="en-US" altLang="ar-SA" sz="3200" b="1" dirty="0" smtClean="0"/>
              <a:t>Control</a:t>
            </a:r>
            <a:r>
              <a:rPr lang="en-US" altLang="ar-SA" sz="3200" b="1" dirty="0" smtClean="0">
                <a:solidFill>
                  <a:srgbClr val="FF0000"/>
                </a:solidFill>
              </a:rPr>
              <a:t> </a:t>
            </a:r>
            <a:r>
              <a:rPr lang="en-US" altLang="ar-SA" sz="3200" b="1" dirty="0" smtClean="0"/>
              <a:t>that attempts to identify and prevent deviations before they occur is called feed forward control, sometimes called preliminary or preventive control. </a:t>
            </a:r>
          </a:p>
          <a:p>
            <a:r>
              <a:rPr lang="en-US" altLang="ar-SA" sz="3200" b="1" dirty="0" smtClean="0">
                <a:solidFill>
                  <a:srgbClr val="FF0000"/>
                </a:solidFill>
              </a:rPr>
              <a:t>Concurrent Control</a:t>
            </a:r>
            <a:r>
              <a:rPr lang="en-US" altLang="ar-SA" sz="3200" b="1" dirty="0" smtClean="0"/>
              <a:t>-Control that monitors ongoing employee activities during their progress, to ensure they are consistent with quality standards, is called concurrent control.</a:t>
            </a:r>
          </a:p>
          <a:p>
            <a:r>
              <a:rPr lang="en-US" altLang="ar-SA" sz="3200" b="1" dirty="0" smtClean="0">
                <a:solidFill>
                  <a:srgbClr val="FF0000"/>
                </a:solidFill>
              </a:rPr>
              <a:t>Feedback Control</a:t>
            </a:r>
            <a:r>
              <a:rPr lang="en-US" altLang="ar-SA" sz="3200" b="1" dirty="0" smtClean="0"/>
              <a:t>-In this case, the control takes place after the action. Sometimes called post-action or output control</a:t>
            </a:r>
            <a:endParaRPr lang="en-US" alt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117976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363029"/>
            <a:ext cx="1160494" cy="103512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304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14093" y="474827"/>
            <a:ext cx="648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17463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277404"/>
              </p:ext>
            </p:extLst>
          </p:nvPr>
        </p:nvGraphicFramePr>
        <p:xfrm>
          <a:off x="990600" y="19780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838200" y="365125"/>
            <a:ext cx="957828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 of Business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569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307717"/>
            <a:ext cx="1034822" cy="103291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11490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84531" y="146572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Areas of Business</a:t>
            </a:r>
            <a:endParaRPr lang="th-TH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833603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090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0312" y="1602452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chemeClr val="tx1"/>
                </a:solidFill>
              </a:rPr>
              <a:t>Sales &amp; marketing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chemeClr val="tx1"/>
                </a:solidFill>
              </a:rPr>
              <a:t>Research &amp; development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chemeClr val="tx1"/>
                </a:solidFill>
              </a:rPr>
              <a:t>Customer serves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chemeClr val="tx1"/>
                </a:solidFill>
              </a:rPr>
              <a:t>Finance and accounting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chemeClr val="tx1"/>
                </a:solidFill>
              </a:rPr>
              <a:t>Administration and it     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438033"/>
            <a:ext cx="1132784" cy="7748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04819" y="465501"/>
            <a:ext cx="8413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183747" y="128369"/>
            <a:ext cx="8742531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Other Functional Areas of Business</a:t>
            </a:r>
            <a:endParaRPr lang="th-TH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4181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63030"/>
            <a:ext cx="1232393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1019" y="-1486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10708" y="-14867"/>
            <a:ext cx="9628534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 of Business</a:t>
            </a:r>
            <a:endParaRPr lang="en-US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Production</a:t>
            </a:r>
          </a:p>
          <a:p>
            <a:pPr lvl="1"/>
            <a:r>
              <a:rPr lang="en-US" sz="3200" b="1" dirty="0"/>
              <a:t>Idea generation </a:t>
            </a:r>
          </a:p>
          <a:p>
            <a:pPr lvl="1"/>
            <a:r>
              <a:rPr lang="en-US" sz="3200" b="1" dirty="0" smtClean="0"/>
              <a:t>Processing (changing and improving the form of another product)</a:t>
            </a:r>
          </a:p>
          <a:p>
            <a:pPr lvl="1"/>
            <a:r>
              <a:rPr lang="en-US" sz="3200" b="1" dirty="0" smtClean="0"/>
              <a:t>Manufacturing (combines raw materials and processes goods into finished products)</a:t>
            </a:r>
          </a:p>
          <a:p>
            <a:pPr lvl="1"/>
            <a:endParaRPr lang="en-US" sz="3200" b="1" dirty="0" smtClean="0"/>
          </a:p>
        </p:txBody>
      </p:sp>
      <p:pic>
        <p:nvPicPr>
          <p:cNvPr id="14" name="Picture 2" descr="C:\Documents and Settings\UserXP\Desktop\production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97088" y="5060228"/>
            <a:ext cx="1835727" cy="1228636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217" y="1811409"/>
            <a:ext cx="2590597" cy="164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5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63030"/>
            <a:ext cx="1134431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 of Business</a:t>
            </a:r>
            <a:endParaRPr lang="en-US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Marketing</a:t>
            </a:r>
          </a:p>
          <a:p>
            <a:pPr lvl="1"/>
            <a:r>
              <a:rPr lang="en-US" sz="3600" b="1" dirty="0" smtClean="0"/>
              <a:t>Planning and executing the conception, product ,pricing, promotion, and distribution of ideas, goods, and services to create exchanges that satisfy individual and organizational objectives</a:t>
            </a:r>
          </a:p>
          <a:p>
            <a:pPr lvl="1">
              <a:buFont typeface="Arial" panose="020B0604020202020204" pitchFamily="34" charset="0"/>
              <a:buNone/>
            </a:pPr>
            <a:endParaRPr lang="en-US" sz="3600" b="1" dirty="0" smtClean="0"/>
          </a:p>
          <a:p>
            <a:pPr lvl="1"/>
            <a:endParaRPr lang="en-US" sz="3600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575" y="4800565"/>
            <a:ext cx="286702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297274"/>
            <a:ext cx="1232393" cy="10433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72252" y="365125"/>
            <a:ext cx="1304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1562" y="53836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 of Business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Finance</a:t>
            </a:r>
          </a:p>
          <a:p>
            <a:pPr lvl="1"/>
            <a:r>
              <a:rPr lang="en-US" sz="3200" b="1" dirty="0" smtClean="0"/>
              <a:t>Revenue, expenses, budget, financial records and financial statements</a:t>
            </a:r>
          </a:p>
          <a:p>
            <a:pPr lvl="1"/>
            <a:endParaRPr lang="en-US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554" y="4225636"/>
            <a:ext cx="3748809" cy="179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20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86138"/>
            <a:ext cx="1134431" cy="9544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Functional Area of Business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Human Resources</a:t>
            </a:r>
            <a:r>
              <a:rPr lang="en-US" sz="3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=</a:t>
            </a:r>
            <a:r>
              <a:rPr lang="en-US" sz="3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HR</a:t>
            </a:r>
          </a:p>
          <a:p>
            <a:pPr lvl="1"/>
            <a:r>
              <a:rPr lang="en-US" sz="3200" b="1" dirty="0" smtClean="0"/>
              <a:t>People who work for a business/organization</a:t>
            </a:r>
          </a:p>
          <a:p>
            <a:pPr lvl="1"/>
            <a:r>
              <a:rPr lang="en-US" sz="3200" b="1" dirty="0" smtClean="0"/>
              <a:t>Involves in planning &amp; staffing, performance management, compensation &amp; benefits, and employee relations </a:t>
            </a:r>
          </a:p>
          <a:p>
            <a:pPr lvl="1"/>
            <a:endParaRPr lang="en-US" sz="32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300" y="4566338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45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80536"/>
            <a:ext cx="1134431" cy="96009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121558" y="343688"/>
            <a:ext cx="8866909" cy="11007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	Universal Need for Management</a:t>
            </a:r>
            <a:endParaRPr lang="en-US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1826032"/>
            <a:ext cx="10739871" cy="4434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2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31948"/>
            <a:ext cx="1246247" cy="100868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0073" y="93988"/>
            <a:ext cx="2030243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017192" y="140641"/>
            <a:ext cx="9938290" cy="13557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40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in a Global Environment</a:t>
            </a:r>
            <a:endParaRPr lang="en-US" altLang="ar-SA" sz="40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>
                <a:solidFill>
                  <a:srgbClr val="FF0000"/>
                </a:solidFill>
              </a:rPr>
              <a:t>Characteristics of Global Competition</a:t>
            </a:r>
          </a:p>
          <a:p>
            <a:pPr lvl="1"/>
            <a:r>
              <a:rPr lang="en-US" altLang="ar-SA" b="1" dirty="0" smtClean="0"/>
              <a:t>Downsizing/rightsizing</a:t>
            </a:r>
          </a:p>
          <a:p>
            <a:pPr lvl="1"/>
            <a:r>
              <a:rPr lang="en-US" altLang="ar-SA" b="1" dirty="0" smtClean="0"/>
              <a:t>Empowerment</a:t>
            </a:r>
          </a:p>
          <a:p>
            <a:pPr lvl="1"/>
            <a:r>
              <a:rPr lang="en-US" altLang="ar-SA" b="1" dirty="0" smtClean="0"/>
              <a:t>High involvement (management to leadership)</a:t>
            </a:r>
          </a:p>
          <a:p>
            <a:pPr lvl="1"/>
            <a:r>
              <a:rPr lang="en-US" altLang="ar-SA" b="1" dirty="0" smtClean="0"/>
              <a:t>Information technology (Internet)</a:t>
            </a:r>
          </a:p>
          <a:p>
            <a:pPr lvl="1"/>
            <a:r>
              <a:rPr lang="en-US" altLang="ar-SA" b="1" dirty="0" smtClean="0"/>
              <a:t>Speed (time-based competition)</a:t>
            </a:r>
          </a:p>
          <a:p>
            <a:pPr lvl="1"/>
            <a:r>
              <a:rPr lang="en-US" altLang="ar-SA" b="1" dirty="0" smtClean="0"/>
              <a:t>Quality (continuous improvement)</a:t>
            </a:r>
          </a:p>
          <a:p>
            <a:pPr lvl="1"/>
            <a:r>
              <a:rPr lang="en-US" altLang="ar-SA" b="1" dirty="0" smtClean="0"/>
              <a:t>Electronic commerce (e-business and b2b)</a:t>
            </a:r>
          </a:p>
          <a:p>
            <a:pPr lvl="1"/>
            <a:r>
              <a:rPr lang="en-US" altLang="ar-SA" b="1" dirty="0" smtClean="0"/>
              <a:t>Learning and knowledge management</a:t>
            </a:r>
          </a:p>
          <a:p>
            <a:pPr lvl="1"/>
            <a:r>
              <a:rPr lang="en-US" altLang="ar-SA" b="1" dirty="0" smtClean="0"/>
              <a:t>Global diversity of employees</a:t>
            </a:r>
          </a:p>
          <a:p>
            <a:pPr lvl="1"/>
            <a:endParaRPr lang="en-US" altLang="ar-SA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146" y="3713302"/>
            <a:ext cx="3603048" cy="20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15636" y="1602452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63030"/>
            <a:ext cx="1240071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52874" y="214783"/>
            <a:ext cx="7439891" cy="124690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Challenges for Management in a Global Environment</a:t>
            </a:r>
            <a:endParaRPr lang="ar-SA" sz="3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Rise of Global Organizations. 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Building a Competitive Advantage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 Maintaining Ethical Standards 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Managing a Diverse Workforce 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Utilizing Information Technology and Technologies 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Global Crisis Management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211433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297274"/>
            <a:ext cx="1034822" cy="99764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169800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342911" y="289865"/>
            <a:ext cx="8354565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8478978"/>
              </p:ext>
            </p:extLst>
          </p:nvPr>
        </p:nvGraphicFramePr>
        <p:xfrm>
          <a:off x="623392" y="1825625"/>
          <a:ext cx="1073040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0753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279988"/>
            <a:ext cx="1232393" cy="116441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2" descr="E:\مدرسة الابطال\lecuters\1\lectuers\Overview of management\IMG_٢٠٢٠١١٠٧_٠٥٥٠٣٤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9" y="1537856"/>
            <a:ext cx="11263546" cy="477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81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297274"/>
            <a:ext cx="1268337" cy="10433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476817" y="195346"/>
            <a:ext cx="79040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199" y="1825625"/>
            <a:ext cx="11042625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smtClean="0">
                <a:solidFill>
                  <a:srgbClr val="FF0000"/>
                </a:solidFill>
              </a:rPr>
              <a:t>* Increasing efficiency 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smtClean="0"/>
              <a:t>– Reduce the quantity of resources used to produce goods or services  </a:t>
            </a:r>
            <a:endParaRPr lang="en-US" sz="3600" b="1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smtClean="0">
                <a:solidFill>
                  <a:srgbClr val="FF0000"/>
                </a:solidFill>
              </a:rPr>
              <a:t>* Increasing Quality 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smtClean="0"/>
              <a:t>– Improve the skills and abilities of the workforce – Introduce total quality management.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145580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279988"/>
            <a:ext cx="1239669" cy="106064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787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59324" y="317205"/>
            <a:ext cx="7737764" cy="8956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• </a:t>
            </a:r>
            <a:r>
              <a:rPr lang="en-US" b="1" dirty="0" smtClean="0">
                <a:solidFill>
                  <a:srgbClr val="FF0000"/>
                </a:solidFill>
              </a:rPr>
              <a:t>Increasing speed, flexibility, and innovation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– How fast a firm can bring new products to market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How easily a firm can change or alter the way they perform their activities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 •</a:t>
            </a:r>
            <a:r>
              <a:rPr lang="en-US" b="1" dirty="0" smtClean="0">
                <a:solidFill>
                  <a:srgbClr val="FF0000"/>
                </a:solidFill>
              </a:rPr>
              <a:t> Innovation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Process of creating new or improved goods and services that customers want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– Developing better ways to produce or provide goods and services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87993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48646"/>
            <a:ext cx="1134431" cy="99198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42523" y="187502"/>
            <a:ext cx="8354565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a Diverse Workforce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13748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186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1" y="363030"/>
            <a:ext cx="1134430" cy="96996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05102" y="169800"/>
            <a:ext cx="1586898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29528" y="169800"/>
            <a:ext cx="9132943" cy="127311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Global Crisis Management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4469071"/>
              </p:ext>
            </p:extLst>
          </p:nvPr>
        </p:nvGraphicFramePr>
        <p:xfrm>
          <a:off x="838200" y="1556792"/>
          <a:ext cx="10730408" cy="462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0889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363030"/>
            <a:ext cx="1034822" cy="9670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787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475170" y="482058"/>
            <a:ext cx="8388862" cy="11197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Some Management Aspects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Core Competency: </a:t>
            </a:r>
            <a:r>
              <a:rPr lang="en-US" b="1" dirty="0" smtClean="0"/>
              <a:t>Specific set of departmental skills, abilities, knowledge and experience that allows one organization to outperform its competitors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Restructuring: </a:t>
            </a:r>
            <a:r>
              <a:rPr lang="en-US" b="1" dirty="0" smtClean="0"/>
              <a:t>Involves simplifying, shrinking, or downsizing an organization’s operations to lower operating costs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• Outsourcing: </a:t>
            </a:r>
            <a:r>
              <a:rPr lang="en-US" b="1" dirty="0" smtClean="0"/>
              <a:t>Contracting with another company, to perform a work activity the company previously performed itself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Empowerment: </a:t>
            </a:r>
            <a:r>
              <a:rPr lang="en-US" b="1" dirty="0" smtClean="0"/>
              <a:t>Involves giving employees more authority and responsibility over the way they perform their work activities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028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276259"/>
            <a:ext cx="1034822" cy="10643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smtClean="0"/>
              <a:t>Three major trends are impacting businesses today:</a:t>
            </a:r>
          </a:p>
          <a:p>
            <a:pPr lvl="1"/>
            <a:r>
              <a:rPr lang="en-US" sz="2800" b="1" dirty="0" smtClean="0"/>
              <a:t>Electronic business (e-business): Achieving management goals through the use of the Internet</a:t>
            </a:r>
          </a:p>
          <a:p>
            <a:pPr lvl="1"/>
            <a:r>
              <a:rPr lang="en-US" sz="2800" b="1" dirty="0" smtClean="0"/>
              <a:t>Global organizations: Expanding business activities beyond national boundaries </a:t>
            </a:r>
          </a:p>
          <a:p>
            <a:pPr lvl="1"/>
            <a:r>
              <a:rPr lang="en-US" sz="2800" b="1" dirty="0" smtClean="0"/>
              <a:t>Ethics and social responsibility: Leadership in promoting ethical and socially responsible business decisions </a:t>
            </a:r>
            <a:endParaRPr lang="en-US" sz="2800" b="1" dirty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145804" y="276260"/>
            <a:ext cx="88184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Emerging Trends in Management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1157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480" y="363030"/>
            <a:ext cx="1246247" cy="97760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-571500">
              <a:buFont typeface="Wingdings" panose="05000000000000000000" pitchFamily="2" charset="2"/>
              <a:buChar char="q"/>
            </a:pPr>
            <a:r>
              <a:rPr lang="en-US" sz="3600" b="1" dirty="0"/>
              <a:t>Ethics is the set of moral principles by which people conduct themselves personally, socially, or professionally.</a:t>
            </a:r>
          </a:p>
          <a:p>
            <a:pPr lvl="1" indent="-571500"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 lvl="1" indent="-571500">
              <a:buFont typeface="Wingdings" panose="05000000000000000000" pitchFamily="2" charset="2"/>
              <a:buChar char="q"/>
            </a:pPr>
            <a:r>
              <a:rPr lang="en-US" sz="3600" b="1" dirty="0"/>
              <a:t>Business Ethics is a set of laws about how a business should conduct itself.  </a:t>
            </a: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145804" y="276260"/>
            <a:ext cx="88184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Ethics?</a:t>
            </a:r>
          </a:p>
        </p:txBody>
      </p:sp>
    </p:spTree>
    <p:extLst>
      <p:ext uri="{BB962C8B-B14F-4D97-AF65-F5344CB8AC3E}">
        <p14:creationId xmlns:p14="http://schemas.microsoft.com/office/powerpoint/2010/main" val="404730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297274"/>
            <a:ext cx="1034822" cy="10433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55000"/>
              </a:spcBef>
              <a:defRPr/>
            </a:pPr>
            <a:r>
              <a:rPr lang="en-US" sz="3200" b="1" dirty="0"/>
              <a:t>Social responsibility is the duty to do what is best for the good of society.</a:t>
            </a:r>
          </a:p>
          <a:p>
            <a:pPr>
              <a:lnSpc>
                <a:spcPct val="80000"/>
              </a:lnSpc>
              <a:spcBef>
                <a:spcPct val="55000"/>
              </a:spcBef>
              <a:defRPr/>
            </a:pPr>
            <a:r>
              <a:rPr lang="en-US" sz="3200" b="1" dirty="0"/>
              <a:t>The social responsibility of business takes into consideration all that businesses do or does not do to solve problems of society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145804" y="276260"/>
            <a:ext cx="88184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10116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4"/>
            <a:ext cx="11131375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08089" y="297274"/>
            <a:ext cx="1034822" cy="10433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08089" y="36303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55000"/>
              </a:spcBef>
              <a:defRPr/>
            </a:pPr>
            <a:r>
              <a:rPr lang="en-US" sz="3200" b="1" dirty="0"/>
              <a:t>Businesses have a ethical obligation to provide safe products, create jobs, protect the environment, and contribute to the overall standard of living in society.</a:t>
            </a:r>
          </a:p>
          <a:p>
            <a:pPr>
              <a:lnSpc>
                <a:spcPct val="80000"/>
              </a:lnSpc>
              <a:spcBef>
                <a:spcPct val="55000"/>
              </a:spcBef>
              <a:defRPr/>
            </a:pPr>
            <a:r>
              <a:rPr lang="en-US" sz="3200" b="1" dirty="0"/>
              <a:t>An ethical question in business occurs whenever there’s a conflict of interest.</a:t>
            </a: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145804" y="276260"/>
            <a:ext cx="88184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287125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853</TotalTime>
  <Words>1388</Words>
  <Application>Microsoft Office PowerPoint</Application>
  <PresentationFormat>Widescreen</PresentationFormat>
  <Paragraphs>291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Management Functions </vt:lpstr>
      <vt:lpstr>Function or process of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CONTROLLING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ABUBAKR</cp:lastModifiedBy>
  <cp:revision>46</cp:revision>
  <dcterms:created xsi:type="dcterms:W3CDTF">2023-04-29T09:08:23Z</dcterms:created>
  <dcterms:modified xsi:type="dcterms:W3CDTF">2023-09-28T15:01:58Z</dcterms:modified>
</cp:coreProperties>
</file>