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1"/>
  </p:notesMasterIdLst>
  <p:sldIdLst>
    <p:sldId id="569" r:id="rId2"/>
    <p:sldId id="570" r:id="rId3"/>
    <p:sldId id="696" r:id="rId4"/>
    <p:sldId id="697" r:id="rId5"/>
    <p:sldId id="698" r:id="rId6"/>
    <p:sldId id="699" r:id="rId7"/>
    <p:sldId id="700" r:id="rId8"/>
    <p:sldId id="701" r:id="rId9"/>
    <p:sldId id="702" r:id="rId10"/>
    <p:sldId id="703" r:id="rId11"/>
    <p:sldId id="704" r:id="rId12"/>
    <p:sldId id="705" r:id="rId13"/>
    <p:sldId id="706" r:id="rId14"/>
    <p:sldId id="707" r:id="rId15"/>
    <p:sldId id="708" r:id="rId16"/>
    <p:sldId id="709" r:id="rId17"/>
    <p:sldId id="710" r:id="rId18"/>
    <p:sldId id="711" r:id="rId19"/>
    <p:sldId id="712" r:id="rId20"/>
    <p:sldId id="713" r:id="rId21"/>
    <p:sldId id="715" r:id="rId22"/>
    <p:sldId id="716" r:id="rId23"/>
    <p:sldId id="717" r:id="rId24"/>
    <p:sldId id="718" r:id="rId25"/>
    <p:sldId id="719" r:id="rId26"/>
    <p:sldId id="720" r:id="rId27"/>
    <p:sldId id="721" r:id="rId28"/>
    <p:sldId id="722" r:id="rId29"/>
    <p:sldId id="723" r:id="rId30"/>
    <p:sldId id="660" r:id="rId31"/>
    <p:sldId id="651" r:id="rId32"/>
    <p:sldId id="671" r:id="rId33"/>
    <p:sldId id="672" r:id="rId34"/>
    <p:sldId id="673" r:id="rId35"/>
    <p:sldId id="674" r:id="rId36"/>
    <p:sldId id="675" r:id="rId37"/>
    <p:sldId id="676" r:id="rId38"/>
    <p:sldId id="677" r:id="rId39"/>
    <p:sldId id="678" r:id="rId40"/>
    <p:sldId id="669" r:id="rId41"/>
    <p:sldId id="680" r:id="rId42"/>
    <p:sldId id="681" r:id="rId43"/>
    <p:sldId id="682" r:id="rId44"/>
    <p:sldId id="683" r:id="rId45"/>
    <p:sldId id="684" r:id="rId46"/>
    <p:sldId id="685" r:id="rId47"/>
    <p:sldId id="679" r:id="rId48"/>
    <p:sldId id="687" r:id="rId49"/>
    <p:sldId id="688" r:id="rId50"/>
    <p:sldId id="689" r:id="rId51"/>
    <p:sldId id="686" r:id="rId52"/>
    <p:sldId id="690" r:id="rId53"/>
    <p:sldId id="691" r:id="rId54"/>
    <p:sldId id="692" r:id="rId55"/>
    <p:sldId id="693" r:id="rId56"/>
    <p:sldId id="649" r:id="rId57"/>
    <p:sldId id="650" r:id="rId58"/>
    <p:sldId id="670" r:id="rId59"/>
    <p:sldId id="652" r:id="rId60"/>
    <p:sldId id="653" r:id="rId61"/>
    <p:sldId id="648" r:id="rId62"/>
    <p:sldId id="557" r:id="rId63"/>
    <p:sldId id="555" r:id="rId64"/>
    <p:sldId id="558" r:id="rId65"/>
    <p:sldId id="559" r:id="rId66"/>
    <p:sldId id="560" r:id="rId67"/>
    <p:sldId id="694" r:id="rId68"/>
    <p:sldId id="627" r:id="rId69"/>
    <p:sldId id="628" r:id="rId7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7D31"/>
    <a:srgbClr val="E1F8FF"/>
    <a:srgbClr val="AFECFF"/>
    <a:srgbClr val="FFDF9F"/>
    <a:srgbClr val="FFEBF5"/>
    <a:srgbClr val="FFCDE6"/>
    <a:srgbClr val="E6CDFF"/>
    <a:srgbClr val="66CCFF"/>
    <a:srgbClr val="35A8E0"/>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13" autoAdjust="0"/>
    <p:restoredTop sz="93738" autoAdjust="0"/>
  </p:normalViewPr>
  <p:slideViewPr>
    <p:cSldViewPr snapToGrid="0">
      <p:cViewPr varScale="1">
        <p:scale>
          <a:sx n="59" d="100"/>
          <a:sy n="59" d="100"/>
        </p:scale>
        <p:origin x="108" y="2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dirty="0"/>
          </a:p>
        </p:txBody>
      </p:sp>
    </p:spTree>
    <p:extLst>
      <p:ext uri="{BB962C8B-B14F-4D97-AF65-F5344CB8AC3E}">
        <p14:creationId xmlns:p14="http://schemas.microsoft.com/office/powerpoint/2010/main" val="754231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4995514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1253257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7426485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69</a:t>
            </a:fld>
            <a:endParaRPr lang="en-US"/>
          </a:p>
        </p:txBody>
      </p:sp>
    </p:spTree>
    <p:extLst>
      <p:ext uri="{BB962C8B-B14F-4D97-AF65-F5344CB8AC3E}">
        <p14:creationId xmlns:p14="http://schemas.microsoft.com/office/powerpoint/2010/main" val="1498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7/30/2024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7/30/2024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7/30/2024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7/30/2024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7/30/2024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7/30/2024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7/30/2024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7/30/2024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7/30/2024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7/30/2024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7/30/2024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8.jpg"/></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2.jpg"/></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g"/><Relationship Id="rId1" Type="http://schemas.openxmlformats.org/officeDocument/2006/relationships/slideLayout" Target="../slideLayouts/slideLayout15.xml"/></Relationships>
</file>

<file path=ppt/slides/_rels/slide6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8.xml.rels><?xml version="1.0" encoding="UTF-8" standalone="yes"?>
<Relationships xmlns="http://schemas.openxmlformats.org/package/2006/relationships"><Relationship Id="rId3" Type="http://schemas.openxmlformats.org/officeDocument/2006/relationships/hyperlink" Target="https://books4arabs.com/B7/books4arab.com.BOOK0205.pdf" TargetMode="External"/><Relationship Id="rId2" Type="http://schemas.openxmlformats.org/officeDocument/2006/relationships/hyperlink" Target="https://www.hindawi.org/books/80637930/" TargetMode="Externa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books-library.net/free-68512381-download" TargetMode="External"/></Relationships>
</file>

<file path=ppt/slides/_rels/slide6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6.jpg"/><Relationship Id="rId7" Type="http://schemas.openxmlformats.org/officeDocument/2006/relationships/image" Target="../media/image18.sv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17.png"/><Relationship Id="rId5" Type="http://schemas.openxmlformats.org/officeDocument/2006/relationships/image" Target="../media/image4.svg"/><Relationship Id="rId10" Type="http://schemas.openxmlformats.org/officeDocument/2006/relationships/image" Target="../media/image20.png"/><Relationship Id="rId4" Type="http://schemas.openxmlformats.org/officeDocument/2006/relationships/image" Target="../media/image3.png"/><Relationship Id="rId9"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7</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815595" y="4820330"/>
            <a:ext cx="2385589"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مهارات الإقناع (1)</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349121"/>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02680"/>
            <a:ext cx="4955591"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5434" y="1422209"/>
            <a:ext cx="4688741" cy="3662541"/>
          </a:xfrm>
          <a:prstGeom prst="rect">
            <a:avLst/>
          </a:prstGeom>
        </p:spPr>
        <p:txBody>
          <a:bodyPr wrap="square">
            <a:spAutoFit/>
          </a:bodyPr>
          <a:lstStyle/>
          <a:p>
            <a:pPr algn="just" rtl="1">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التحدث </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الاستماع </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الإلقاء</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الإقناع</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العوامل المؤثرة على عملية الإقناع</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التكنيك الإعلامي للتأثير </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مهارات الإقناع (1)</a:t>
            </a: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8107016" y="158411"/>
            <a:ext cx="1115474" cy="646331"/>
          </a:xfrm>
          <a:prstGeom prst="rect">
            <a:avLst/>
          </a:prstGeom>
          <a:noFill/>
        </p:spPr>
        <p:txBody>
          <a:bodyPr wrap="square" rtlCol="0">
            <a:spAutoFit/>
          </a:bodyPr>
          <a:lstStyle/>
          <a:p>
            <a:pPr algn="r" rtl="1"/>
            <a:r>
              <a:rPr lang="ar-EG" sz="3600" b="1" dirty="0">
                <a:latin typeface="Times New Roman" panose="02020603050405020304" pitchFamily="18" charset="0"/>
                <a:cs typeface="Times New Roman" panose="02020603050405020304" pitchFamily="18" charset="0"/>
              </a:rPr>
              <a:t>مقدمة</a:t>
            </a:r>
          </a:p>
        </p:txBody>
      </p:sp>
      <p:sp>
        <p:nvSpPr>
          <p:cNvPr id="9" name="Rectangle 8">
            <a:extLst>
              <a:ext uri="{FF2B5EF4-FFF2-40B4-BE49-F238E27FC236}">
                <a16:creationId xmlns:a16="http://schemas.microsoft.com/office/drawing/2014/main" id="{01C213FE-BFC8-3FC2-7233-9D15AF95A88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7737810"/>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Text Box 4">
            <a:extLst>
              <a:ext uri="{FF2B5EF4-FFF2-40B4-BE49-F238E27FC236}">
                <a16:creationId xmlns:a16="http://schemas.microsoft.com/office/drawing/2014/main" id="{FD9E0C19-4576-F68E-7DD1-E0A4D61D4EE9}"/>
              </a:ext>
            </a:extLst>
          </p:cNvPr>
          <p:cNvSpPr txBox="1">
            <a:spLocks noChangeArrowheads="1"/>
          </p:cNvSpPr>
          <p:nvPr/>
        </p:nvSpPr>
        <p:spPr bwMode="auto">
          <a:xfrm>
            <a:off x="2590800" y="2590800"/>
            <a:ext cx="6934200" cy="1555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ar-SA" altLang="en-US" sz="9600" b="1">
                <a:cs typeface="Traditional Arabic" panose="02020603050405020304" pitchFamily="18" charset="-78"/>
              </a:rPr>
              <a:t>ثلاثون طريقة للتأثير</a:t>
            </a:r>
            <a:endParaRPr lang="en-US" altLang="en-US" sz="9600" b="1">
              <a:cs typeface="Traditional Arabic" panose="02020603050405020304" pitchFamily="18" charset="-78"/>
            </a:endParaRPr>
          </a:p>
        </p:txBody>
      </p:sp>
      <p:pic>
        <p:nvPicPr>
          <p:cNvPr id="2" name="Picture 1">
            <a:extLst>
              <a:ext uri="{FF2B5EF4-FFF2-40B4-BE49-F238E27FC236}">
                <a16:creationId xmlns:a16="http://schemas.microsoft.com/office/drawing/2014/main" id="{CADEDED2-7A9A-3564-E665-5C77DCD53B8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9B6C1BAC-576B-3E7F-D1A8-4CBB0FCE1733}"/>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4086C63D-72C1-1002-E5C0-039B4BA111BA}"/>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891636C-9EC8-55B7-11DC-9F4F2FE118C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7B8FF8E4-FB00-8EBD-2923-2579FA10BE6B}"/>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E77870B-75A9-7FF6-B986-B09B2384B3D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2D01915-CC47-D57F-2707-80FCA7D1CF0B}"/>
              </a:ext>
            </a:extLst>
          </p:cNvPr>
          <p:cNvSpPr txBox="1"/>
          <p:nvPr/>
        </p:nvSpPr>
        <p:spPr>
          <a:xfrm>
            <a:off x="2779816" y="4574864"/>
            <a:ext cx="6632368" cy="954107"/>
          </a:xfrm>
          <a:prstGeom prst="rect">
            <a:avLst/>
          </a:prstGeom>
          <a:noFill/>
        </p:spPr>
        <p:txBody>
          <a:bodyPr wrap="square">
            <a:spAutoFit/>
          </a:bodyPr>
          <a:lstStyle/>
          <a:p>
            <a:pPr algn="ctr" rtl="1"/>
            <a:r>
              <a:rPr lang="ar-EG" sz="2800" b="1" dirty="0">
                <a:solidFill>
                  <a:srgbClr val="C00000"/>
                </a:solidFill>
                <a:effectLst/>
                <a:ea typeface="Calibri" panose="020F0502020204030204" pitchFamily="34" charset="0"/>
                <a:cs typeface="Times New Roman" panose="02020603050405020304" pitchFamily="18" charset="0"/>
              </a:rPr>
              <a:t>أن يفهم الطالب العلاقة بين الإقناع والتأثير </a:t>
            </a:r>
          </a:p>
          <a:p>
            <a:pPr algn="ctr" rtl="1"/>
            <a:r>
              <a:rPr lang="ar-EG" sz="2800" b="1" dirty="0">
                <a:solidFill>
                  <a:srgbClr val="C00000"/>
                </a:solidFill>
                <a:effectLst/>
                <a:ea typeface="Calibri" panose="020F0502020204030204" pitchFamily="34" charset="0"/>
                <a:cs typeface="Times New Roman" panose="02020603050405020304" pitchFamily="18" charset="0"/>
              </a:rPr>
              <a:t>وعلاقته بالسلوك الإنساني</a:t>
            </a:r>
            <a:endParaRPr lang="en-US" sz="2800" b="1" dirty="0">
              <a:solidFill>
                <a:srgbClr val="C00000"/>
              </a:solidFill>
            </a:endParaRPr>
          </a:p>
        </p:txBody>
      </p:sp>
      <p:sp>
        <p:nvSpPr>
          <p:cNvPr id="10" name="Explosion: 8 Points 9">
            <a:extLst>
              <a:ext uri="{FF2B5EF4-FFF2-40B4-BE49-F238E27FC236}">
                <a16:creationId xmlns:a16="http://schemas.microsoft.com/office/drawing/2014/main" id="{C7797D44-CD30-977B-BFD1-BD76929CAB47}"/>
              </a:ext>
            </a:extLst>
          </p:cNvPr>
          <p:cNvSpPr/>
          <p:nvPr/>
        </p:nvSpPr>
        <p:spPr>
          <a:xfrm rot="950745">
            <a:off x="8606439" y="3614030"/>
            <a:ext cx="1781299" cy="1757548"/>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solidFill>
                  <a:srgbClr val="C00000"/>
                </a:solidFill>
              </a:rPr>
              <a:t>هدف</a:t>
            </a:r>
            <a:endParaRPr lang="en-US" sz="3600" b="1" dirty="0">
              <a:solidFill>
                <a:srgbClr val="C00000"/>
              </a:solidFill>
            </a:endParaRPr>
          </a:p>
        </p:txBody>
      </p:sp>
      <p:sp>
        <p:nvSpPr>
          <p:cNvPr id="8" name="Explosion: 8 Points 7">
            <a:extLst>
              <a:ext uri="{FF2B5EF4-FFF2-40B4-BE49-F238E27FC236}">
                <a16:creationId xmlns:a16="http://schemas.microsoft.com/office/drawing/2014/main" id="{16B6C97B-3304-1588-5735-AC0BB7EC7CC8}"/>
              </a:ext>
            </a:extLst>
          </p:cNvPr>
          <p:cNvSpPr/>
          <p:nvPr/>
        </p:nvSpPr>
        <p:spPr>
          <a:xfrm rot="20085101">
            <a:off x="1983624" y="443992"/>
            <a:ext cx="2071807" cy="1885208"/>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2906912307"/>
      </p:ext>
    </p:extLst>
  </p:cSld>
  <p:clrMapOvr>
    <a:masterClrMapping/>
  </p:clrMapOvr>
  <p:transition advClick="0"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additive="base">
                                        <p:cTn id="7" dur="500" fill="hold"/>
                                        <p:tgtEl>
                                          <p:spTgt spid="2052"/>
                                        </p:tgtEl>
                                        <p:attrNameLst>
                                          <p:attrName>ppt_x</p:attrName>
                                        </p:attrNameLst>
                                      </p:cBhvr>
                                      <p:tavLst>
                                        <p:tav tm="0">
                                          <p:val>
                                            <p:strVal val="#ppt_x"/>
                                          </p:val>
                                        </p:tav>
                                        <p:tav tm="100000">
                                          <p:val>
                                            <p:strVal val="#ppt_x"/>
                                          </p:val>
                                        </p:tav>
                                      </p:tavLst>
                                    </p:anim>
                                    <p:anim calcmode="lin" valueType="num">
                                      <p:cBhvr additive="base">
                                        <p:cTn id="8" dur="500" fill="hold"/>
                                        <p:tgtEl>
                                          <p:spTgt spid="20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Text Box 4">
            <a:extLst>
              <a:ext uri="{FF2B5EF4-FFF2-40B4-BE49-F238E27FC236}">
                <a16:creationId xmlns:a16="http://schemas.microsoft.com/office/drawing/2014/main" id="{423C4D79-F2D6-41B2-0784-0613839FC280}"/>
              </a:ext>
            </a:extLst>
          </p:cNvPr>
          <p:cNvSpPr txBox="1">
            <a:spLocks noChangeArrowheads="1"/>
          </p:cNvSpPr>
          <p:nvPr/>
        </p:nvSpPr>
        <p:spPr bwMode="auto">
          <a:xfrm>
            <a:off x="2743200" y="2362201"/>
            <a:ext cx="6400800" cy="237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ar-SA" altLang="en-US" sz="6000" b="1">
                <a:cs typeface="Traditional Arabic" panose="02020603050405020304" pitchFamily="18" charset="-78"/>
              </a:rPr>
              <a:t>بطريقة القدوة :</a:t>
            </a:r>
            <a:endParaRPr lang="ar-KW" altLang="en-US" sz="6000" b="1">
              <a:cs typeface="Traditional Arabic" panose="02020603050405020304" pitchFamily="18" charset="-78"/>
            </a:endParaRPr>
          </a:p>
          <a:p>
            <a:pPr algn="ctr">
              <a:spcBef>
                <a:spcPct val="50000"/>
              </a:spcBef>
            </a:pPr>
            <a:r>
              <a:rPr lang="ar-SA" altLang="en-US" sz="6000" b="1">
                <a:cs typeface="Traditional Arabic" panose="02020603050405020304" pitchFamily="18" charset="-78"/>
              </a:rPr>
              <a:t>من أنت وكيف تتصرف ؟ </a:t>
            </a:r>
            <a:endParaRPr lang="en-US" altLang="en-US" sz="6000" b="1">
              <a:cs typeface="Traditional Arabic" panose="02020603050405020304" pitchFamily="18" charset="-78"/>
            </a:endParaRPr>
          </a:p>
        </p:txBody>
      </p:sp>
      <p:pic>
        <p:nvPicPr>
          <p:cNvPr id="2" name="Picture 1">
            <a:extLst>
              <a:ext uri="{FF2B5EF4-FFF2-40B4-BE49-F238E27FC236}">
                <a16:creationId xmlns:a16="http://schemas.microsoft.com/office/drawing/2014/main" id="{C7E4DE56-340C-677F-25FD-64DD9389E13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7AC72ACA-DE69-C6B0-7294-53ADA97E6E32}"/>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4C621EEE-BEBB-9FEA-D705-84FB3A12365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42A0182-FCBC-DE98-F4F2-8D2AB2ADA3A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B0286887-76CE-2C7B-0BBC-5C3A61C28666}"/>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95C7BF9A-B6CC-D502-1902-C78C3D3E696F}"/>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3609269"/>
      </p:ext>
    </p:extLst>
  </p:cSld>
  <p:clrMapOvr>
    <a:masterClrMapping/>
  </p:clrMapOvr>
  <p:transition advClick="0"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nodeType="afterEffect">
                                  <p:stCondLst>
                                    <p:cond delay="0"/>
                                  </p:stCondLst>
                                  <p:childTnLst>
                                    <p:set>
                                      <p:cBhvr>
                                        <p:cTn id="6" dur="1" fill="hold">
                                          <p:stCondLst>
                                            <p:cond delay="0"/>
                                          </p:stCondLst>
                                        </p:cTn>
                                        <p:tgtEl>
                                          <p:spTgt spid="11268"/>
                                        </p:tgtEl>
                                        <p:attrNameLst>
                                          <p:attrName>style.visibility</p:attrName>
                                        </p:attrNameLst>
                                      </p:cBhvr>
                                      <p:to>
                                        <p:strVal val="visible"/>
                                      </p:to>
                                    </p:set>
                                    <p:animEffect transition="in" filter="randombar(horizontal)">
                                      <p:cBhvr>
                                        <p:cTn id="7" dur="500"/>
                                        <p:tgtEl>
                                          <p:spTgt spid="112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a:extLst>
              <a:ext uri="{FF2B5EF4-FFF2-40B4-BE49-F238E27FC236}">
                <a16:creationId xmlns:a16="http://schemas.microsoft.com/office/drawing/2014/main" id="{DA7A2365-7393-1FD9-4EE6-6F1F1371F3D2}"/>
              </a:ext>
            </a:extLst>
          </p:cNvPr>
          <p:cNvSpPr txBox="1">
            <a:spLocks noChangeArrowheads="1"/>
          </p:cNvSpPr>
          <p:nvPr/>
        </p:nvSpPr>
        <p:spPr bwMode="auto">
          <a:xfrm>
            <a:off x="2667000" y="990600"/>
            <a:ext cx="6477000"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4400" b="1" dirty="0">
                <a:cs typeface="Traditional Arabic" panose="02020603050405020304" pitchFamily="18" charset="-78"/>
              </a:rPr>
              <a:t>1- </a:t>
            </a:r>
            <a:r>
              <a:rPr lang="ar-SA" altLang="en-US" sz="4400" b="1" dirty="0">
                <a:solidFill>
                  <a:srgbClr val="C00000"/>
                </a:solidFill>
                <a:cs typeface="Traditional Arabic" panose="02020603050405020304" pitchFamily="18" charset="-78"/>
              </a:rPr>
              <a:t>امتنع </a:t>
            </a:r>
            <a:r>
              <a:rPr lang="ar-EG" altLang="en-US" sz="4400" b="1" dirty="0">
                <a:solidFill>
                  <a:srgbClr val="C00000"/>
                </a:solidFill>
                <a:cs typeface="Traditional Arabic" panose="02020603050405020304" pitchFamily="18" charset="-78"/>
              </a:rPr>
              <a:t>ع</a:t>
            </a:r>
            <a:r>
              <a:rPr lang="ar-SA" altLang="en-US" sz="4400" b="1" dirty="0">
                <a:solidFill>
                  <a:srgbClr val="C00000"/>
                </a:solidFill>
                <a:cs typeface="Traditional Arabic" panose="02020603050405020304" pitchFamily="18" charset="-78"/>
              </a:rPr>
              <a:t>ن قول الكلام القاسي أو السلبي </a:t>
            </a:r>
            <a:r>
              <a:rPr lang="ar-SA" altLang="en-US" sz="4400" b="1" dirty="0">
                <a:solidFill>
                  <a:srgbClr val="FFFF00"/>
                </a:solidFill>
                <a:cs typeface="Traditional Arabic" panose="02020603050405020304" pitchFamily="18" charset="-78"/>
              </a:rPr>
              <a:t>: </a:t>
            </a:r>
            <a:r>
              <a:rPr lang="ar-SA" altLang="en-US" sz="4400" b="1" dirty="0">
                <a:cs typeface="Traditional Arabic" panose="02020603050405020304" pitchFamily="18" charset="-78"/>
              </a:rPr>
              <a:t>وانتبه لهذا خاصة حينما تُستثار أو تكون منهكًا . إن نجاحك في الامتناع عن هذا في الظروف المذكورة هو شكل راقٍ من ضبط النفس . إننا ننجح في عمل هذا حينما نمتنع من قذف الكلمات التي هي من صنع فورة </a:t>
            </a:r>
            <a:r>
              <a:rPr lang="ar-SA" altLang="en-US" sz="4400" b="1" dirty="0" err="1">
                <a:cs typeface="Traditional Arabic" panose="02020603050405020304" pitchFamily="18" charset="-78"/>
              </a:rPr>
              <a:t>ال</a:t>
            </a:r>
            <a:r>
              <a:rPr lang="ar-EG" altLang="en-US" sz="4400" b="1" dirty="0">
                <a:cs typeface="Traditional Arabic" panose="02020603050405020304" pitchFamily="18" charset="-78"/>
              </a:rPr>
              <a:t>انفعال</a:t>
            </a:r>
            <a:r>
              <a:rPr lang="ar-SA" altLang="en-US" sz="4400" b="1" dirty="0">
                <a:cs typeface="Traditional Arabic" panose="02020603050405020304" pitchFamily="18" charset="-78"/>
              </a:rPr>
              <a:t> . </a:t>
            </a:r>
            <a:endParaRPr lang="en-US" altLang="en-US" sz="4400" b="1" dirty="0">
              <a:cs typeface="Traditional Arabic" panose="02020603050405020304" pitchFamily="18" charset="-78"/>
            </a:endParaRPr>
          </a:p>
        </p:txBody>
      </p:sp>
      <p:pic>
        <p:nvPicPr>
          <p:cNvPr id="2" name="Picture 1">
            <a:extLst>
              <a:ext uri="{FF2B5EF4-FFF2-40B4-BE49-F238E27FC236}">
                <a16:creationId xmlns:a16="http://schemas.microsoft.com/office/drawing/2014/main" id="{2FB046FD-8D26-CCCD-76D3-E61C728411E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971032EE-FD80-56B9-72BC-2A3FBC2453B4}"/>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F8E6EFE4-9383-47F4-F663-4FD6BA94456B}"/>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38C72F9-F8CE-AE79-3D62-A24F26B9BE8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4AA3C611-A484-7110-2DA6-C54A8A46A5D6}"/>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DDE1E9C1-679A-7D82-FFA0-C8244C604C5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2889164"/>
      </p:ext>
    </p:extLst>
  </p:cSld>
  <p:clrMapOvr>
    <a:masterClrMapping/>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nodeType="afterEffect">
                                  <p:stCondLst>
                                    <p:cond delay="0"/>
                                  </p:stCondLst>
                                  <p:childTnLst>
                                    <p:set>
                                      <p:cBhvr>
                                        <p:cTn id="6" dur="1" fill="hold">
                                          <p:stCondLst>
                                            <p:cond delay="0"/>
                                          </p:stCondLst>
                                        </p:cTn>
                                        <p:tgtEl>
                                          <p:spTgt spid="22530"/>
                                        </p:tgtEl>
                                        <p:attrNameLst>
                                          <p:attrName>style.visibility</p:attrName>
                                        </p:attrNameLst>
                                      </p:cBhvr>
                                      <p:to>
                                        <p:strVal val="visible"/>
                                      </p:to>
                                    </p:set>
                                    <p:anim to="" calcmode="lin" valueType="num">
                                      <p:cBhvr>
                                        <p:cTn id="7" dur="1" fill="hold"/>
                                        <p:tgtEl>
                                          <p:spTgt spid="22530"/>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a:extLst>
              <a:ext uri="{FF2B5EF4-FFF2-40B4-BE49-F238E27FC236}">
                <a16:creationId xmlns:a16="http://schemas.microsoft.com/office/drawing/2014/main" id="{8F8877ED-715E-7810-1E4F-6D820EC9ACFA}"/>
              </a:ext>
            </a:extLst>
          </p:cNvPr>
          <p:cNvSpPr txBox="1">
            <a:spLocks noChangeArrowheads="1"/>
          </p:cNvSpPr>
          <p:nvPr/>
        </p:nvSpPr>
        <p:spPr bwMode="auto">
          <a:xfrm>
            <a:off x="1959430" y="1034304"/>
            <a:ext cx="7778336"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3600" b="1" dirty="0">
                <a:cs typeface="Traditional Arabic" panose="02020603050405020304" pitchFamily="18" charset="-78"/>
              </a:rPr>
              <a:t>2- </a:t>
            </a:r>
            <a:r>
              <a:rPr lang="ar-SA" altLang="en-US" sz="3600" b="1" dirty="0">
                <a:solidFill>
                  <a:srgbClr val="C00000"/>
                </a:solidFill>
                <a:cs typeface="Traditional Arabic" panose="02020603050405020304" pitchFamily="18" charset="-78"/>
              </a:rPr>
              <a:t>مارس الصبر مع الآخرين : في أوقات الضغط النفسي </a:t>
            </a:r>
            <a:r>
              <a:rPr lang="ar-SA" altLang="en-US" sz="3600" b="1" dirty="0">
                <a:cs typeface="Traditional Arabic" panose="02020603050405020304" pitchFamily="18" charset="-78"/>
              </a:rPr>
              <a:t>، يكون فقدان الصبر لدينا طافيًا على السطح ، متحفِّزًا ليجعلنا نقول ما لا نقصد . وقد يظهر فقدان الصبر على شكل التجهم والتقطيب ، وقد لا يكون هذا أفصح من الكلمات . </a:t>
            </a:r>
            <a:r>
              <a:rPr lang="ar-SA" altLang="en-US" sz="3600" b="1" dirty="0">
                <a:solidFill>
                  <a:srgbClr val="C00000"/>
                </a:solidFill>
                <a:cs typeface="Traditional Arabic" panose="02020603050405020304" pitchFamily="18" charset="-78"/>
              </a:rPr>
              <a:t>إن الصبر هو التعبير العملي عن الثقة والأمل والحكمة والحب </a:t>
            </a:r>
            <a:r>
              <a:rPr lang="ar-SA" altLang="en-US" sz="3600" b="1" dirty="0">
                <a:cs typeface="Traditional Arabic" panose="02020603050405020304" pitchFamily="18" charset="-78"/>
              </a:rPr>
              <a:t>. وليس الصبر شيئًا سلبيًا ، بل هو سلوك عملي ، إنه ليس الصمت الغاضب . إنه قبول لحقيقة التقدم والنمو الطبيعي . وفي الحياة مواقف كثيرة تظهر فيها قدرتنا على الصبر ، مثل انتظار شخص متأخر ، والاستماع الصبور للصغير وهو يفرغ عواطفه برغم إلحاح المشاغل . </a:t>
            </a:r>
            <a:endParaRPr lang="en-US" altLang="en-US" sz="3600" b="1" dirty="0">
              <a:cs typeface="Traditional Arabic" panose="02020603050405020304" pitchFamily="18" charset="-78"/>
            </a:endParaRPr>
          </a:p>
        </p:txBody>
      </p:sp>
      <p:pic>
        <p:nvPicPr>
          <p:cNvPr id="2" name="Picture 1">
            <a:extLst>
              <a:ext uri="{FF2B5EF4-FFF2-40B4-BE49-F238E27FC236}">
                <a16:creationId xmlns:a16="http://schemas.microsoft.com/office/drawing/2014/main" id="{8ECBDD2A-27C1-E567-020A-A05657F611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FA47B73D-6334-0EAD-93D1-58D418005DDC}"/>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4843F512-365C-0FE1-77E5-7500F42E0B4C}"/>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89EB5CB-CB0F-1966-A7C8-29A4C1F40395}"/>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E6176199-C3D7-7262-0407-D38DC77A389C}"/>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3E6B88-8DF7-A586-85CA-CBFB881F6465}"/>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8307937"/>
      </p:ext>
    </p:extLst>
  </p:cSld>
  <p:clrMapOvr>
    <a:masterClrMapping/>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nodeType="after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wheel(4)">
                                      <p:cBhvr>
                                        <p:cTn id="7" dur="20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a:extLst>
              <a:ext uri="{FF2B5EF4-FFF2-40B4-BE49-F238E27FC236}">
                <a16:creationId xmlns:a16="http://schemas.microsoft.com/office/drawing/2014/main" id="{59697A1B-851A-EBB2-12C2-5371575697DA}"/>
              </a:ext>
            </a:extLst>
          </p:cNvPr>
          <p:cNvSpPr txBox="1">
            <a:spLocks noChangeArrowheads="1"/>
          </p:cNvSpPr>
          <p:nvPr/>
        </p:nvSpPr>
        <p:spPr bwMode="auto">
          <a:xfrm>
            <a:off x="2590800" y="838201"/>
            <a:ext cx="6934200" cy="507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5400" b="1" dirty="0">
                <a:cs typeface="Traditional Arabic" panose="02020603050405020304" pitchFamily="18" charset="-78"/>
              </a:rPr>
              <a:t>3- </a:t>
            </a:r>
            <a:r>
              <a:rPr lang="ar-SA" altLang="en-US" sz="5400" b="1" dirty="0">
                <a:solidFill>
                  <a:srgbClr val="C00000"/>
                </a:solidFill>
                <a:cs typeface="Traditional Arabic" panose="02020603050405020304" pitchFamily="18" charset="-78"/>
              </a:rPr>
              <a:t>ميز بين الشخص وسلوكه أو فعاليته </a:t>
            </a:r>
            <a:r>
              <a:rPr lang="ar-SA" altLang="en-US" sz="5400" b="1" dirty="0">
                <a:cs typeface="Traditional Arabic" panose="02020603050405020304" pitchFamily="18" charset="-78"/>
              </a:rPr>
              <a:t>: إن من الواجب أن نبقى على التواصل مع الإنسان على فرض أن له قيمته الذاتية ، وهذا لا يعني أن نغض النظر عن سلوكه الخاطئ أو الشائن . </a:t>
            </a:r>
            <a:endParaRPr lang="en-US" altLang="en-US" sz="5400" b="1" dirty="0">
              <a:cs typeface="Traditional Arabic" panose="02020603050405020304" pitchFamily="18" charset="-78"/>
            </a:endParaRPr>
          </a:p>
        </p:txBody>
      </p:sp>
      <p:pic>
        <p:nvPicPr>
          <p:cNvPr id="2" name="Picture 1">
            <a:extLst>
              <a:ext uri="{FF2B5EF4-FFF2-40B4-BE49-F238E27FC236}">
                <a16:creationId xmlns:a16="http://schemas.microsoft.com/office/drawing/2014/main" id="{E1972C22-2A80-11CA-A5E7-A404074B0A1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D4D63D7F-AA7F-C909-CF79-EE572AB603AD}"/>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4D46BE54-2273-2D02-3744-78CE44AAA59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AE23786-6B6D-3CE4-8940-5A6293D8E6E1}"/>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633B557F-5814-6930-7E73-1D99F5D26EBF}"/>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92F0F115-0BE5-85DF-68F0-6C1D741D4BE5}"/>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7418788"/>
      </p:ext>
    </p:extLst>
  </p:cSld>
  <p:clrMapOvr>
    <a:masterClrMapping/>
  </p:clrMapOvr>
  <p:transition advClick="0"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after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checkerboard(across)">
                                      <p:cBhvr>
                                        <p:cTn id="7" dur="500"/>
                                        <p:tgtEl>
                                          <p:spTgt spid="20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a:extLst>
              <a:ext uri="{FF2B5EF4-FFF2-40B4-BE49-F238E27FC236}">
                <a16:creationId xmlns:a16="http://schemas.microsoft.com/office/drawing/2014/main" id="{8EC20768-A1A7-1450-B464-11E391B035B7}"/>
              </a:ext>
            </a:extLst>
          </p:cNvPr>
          <p:cNvSpPr txBox="1">
            <a:spLocks noChangeArrowheads="1"/>
          </p:cNvSpPr>
          <p:nvPr/>
        </p:nvSpPr>
        <p:spPr bwMode="auto">
          <a:xfrm>
            <a:off x="2667000" y="838200"/>
            <a:ext cx="6705600"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4400" b="1" dirty="0">
                <a:cs typeface="Traditional Arabic" panose="02020603050405020304" pitchFamily="18" charset="-78"/>
              </a:rPr>
              <a:t>4- </a:t>
            </a:r>
            <a:r>
              <a:rPr lang="ar-SA" altLang="en-US" sz="4400" b="1" dirty="0">
                <a:solidFill>
                  <a:srgbClr val="C00000"/>
                </a:solidFill>
                <a:cs typeface="Traditional Arabic" panose="02020603050405020304" pitchFamily="18" charset="-78"/>
              </a:rPr>
              <a:t>قدم خدمات لا يدري أحد أنك أنت الذي قدمتها </a:t>
            </a:r>
            <a:r>
              <a:rPr lang="ar-SA" altLang="en-US" sz="4400" b="1" dirty="0">
                <a:cs typeface="Traditional Arabic" panose="02020603050405020304" pitchFamily="18" charset="-78"/>
              </a:rPr>
              <a:t>: إننا كلما قدمنا أعمالاً طيبة للآخرين دون أن يدروا بمن قدمها فإن شعورنا بقيمتنا الأصلية يزداد ، كما يزداد احترام الذات لدينا . كما إن مثل هذه الخدمة هي من أهم عوامل التأثير على الآخرين . </a:t>
            </a:r>
            <a:endParaRPr lang="en-US" altLang="en-US" sz="4400" b="1" dirty="0">
              <a:cs typeface="Traditional Arabic" panose="02020603050405020304" pitchFamily="18" charset="-78"/>
            </a:endParaRPr>
          </a:p>
        </p:txBody>
      </p:sp>
      <p:pic>
        <p:nvPicPr>
          <p:cNvPr id="2" name="Picture 1">
            <a:extLst>
              <a:ext uri="{FF2B5EF4-FFF2-40B4-BE49-F238E27FC236}">
                <a16:creationId xmlns:a16="http://schemas.microsoft.com/office/drawing/2014/main" id="{3D01705D-793F-2B32-CD9B-D4F8C2E1D52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A01CE234-8AB8-F944-AD01-67B301FDB8DC}"/>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57F6CA0B-C3B7-42F4-E235-1B7BBBF8EBA0}"/>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FA9FF7D-1814-7E99-6C95-384FFE634C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D6598DC9-D098-36BF-67B7-8E88FE180A54}"/>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8294FBBD-023D-AC06-0D32-F7A11A2B204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65233"/>
      </p:ext>
    </p:extLst>
  </p:cSld>
  <p:clrMapOvr>
    <a:masterClrMapping/>
  </p:clrMapOvr>
  <p:transition advClick="0"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after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blinds(horizontal)">
                                      <p:cBhvr>
                                        <p:cTn id="7" dur="500"/>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a:extLst>
              <a:ext uri="{FF2B5EF4-FFF2-40B4-BE49-F238E27FC236}">
                <a16:creationId xmlns:a16="http://schemas.microsoft.com/office/drawing/2014/main" id="{B0608E30-AB58-7CBB-3BB3-FF455873CA7D}"/>
              </a:ext>
            </a:extLst>
          </p:cNvPr>
          <p:cNvSpPr txBox="1">
            <a:spLocks noChangeArrowheads="1"/>
          </p:cNvSpPr>
          <p:nvPr/>
        </p:nvSpPr>
        <p:spPr bwMode="auto">
          <a:xfrm>
            <a:off x="3048000" y="1295401"/>
            <a:ext cx="5867400" cy="4486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3600" b="1" dirty="0">
                <a:cs typeface="Traditional Arabic" panose="02020603050405020304" pitchFamily="18" charset="-78"/>
              </a:rPr>
              <a:t>5- </a:t>
            </a:r>
            <a:r>
              <a:rPr lang="ar-SA" altLang="en-US" sz="3600" b="1" dirty="0">
                <a:solidFill>
                  <a:srgbClr val="C00000"/>
                </a:solidFill>
                <a:cs typeface="Traditional Arabic" panose="02020603050405020304" pitchFamily="18" charset="-78"/>
              </a:rPr>
              <a:t>ليقع اختيارك على الرد الإيجابي </a:t>
            </a:r>
            <a:r>
              <a:rPr lang="ar-SA" altLang="en-US" sz="3600" b="1" dirty="0">
                <a:cs typeface="Traditional Arabic" panose="02020603050405020304" pitchFamily="18" charset="-78"/>
              </a:rPr>
              <a:t>: لماذا يقصر ما يفعله أكثرنا عما يعمله ؟ إن السبب أننا لا نمارس قدرتنا على اختيار استجاباتنا . </a:t>
            </a:r>
            <a:r>
              <a:rPr lang="ar-SA" altLang="en-US" sz="3600" b="1" dirty="0">
                <a:solidFill>
                  <a:srgbClr val="C00000"/>
                </a:solidFill>
                <a:cs typeface="Traditional Arabic" panose="02020603050405020304" pitchFamily="18" charset="-78"/>
              </a:rPr>
              <a:t>إن الاختيار يعني أننا نحصل على رؤية للأمر المطروح ثم نقرر ما سنفعله </a:t>
            </a:r>
            <a:r>
              <a:rPr lang="ar-SA" altLang="en-US" sz="3600" b="1" dirty="0">
                <a:cs typeface="Traditional Arabic" panose="02020603050405020304" pitchFamily="18" charset="-78"/>
              </a:rPr>
              <a:t>، كما </a:t>
            </a:r>
            <a:r>
              <a:rPr lang="ar-SA" altLang="en-US" sz="3600" b="1" dirty="0">
                <a:solidFill>
                  <a:srgbClr val="C00000"/>
                </a:solidFill>
                <a:cs typeface="Traditional Arabic" panose="02020603050405020304" pitchFamily="18" charset="-78"/>
              </a:rPr>
              <a:t>إن الاختيار يعني قبولنا للمسؤولية عن مواقفنا وسلوكنا </a:t>
            </a:r>
            <a:r>
              <a:rPr lang="ar-SA" altLang="en-US" sz="3600" b="1" dirty="0">
                <a:cs typeface="Traditional Arabic" panose="02020603050405020304" pitchFamily="18" charset="-78"/>
              </a:rPr>
              <a:t>، وأننا نرفض إلقاء اللوم على الآخرين أو الظروف . </a:t>
            </a:r>
            <a:endParaRPr lang="en-US" altLang="en-US" sz="3600" b="1" dirty="0">
              <a:cs typeface="Traditional Arabic" panose="02020603050405020304" pitchFamily="18" charset="-78"/>
            </a:endParaRPr>
          </a:p>
        </p:txBody>
      </p:sp>
      <p:pic>
        <p:nvPicPr>
          <p:cNvPr id="2" name="Picture 1">
            <a:extLst>
              <a:ext uri="{FF2B5EF4-FFF2-40B4-BE49-F238E27FC236}">
                <a16:creationId xmlns:a16="http://schemas.microsoft.com/office/drawing/2014/main" id="{E05CBD45-AC5C-116E-70D0-6992489D393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54A54EDF-507C-F635-CE9A-DE8F10FA9C5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1DFE1365-6A7C-B19E-985C-D67CBD4A74EE}"/>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78BACEA-454D-E119-B933-CFF5C867CB2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E50EAFA4-0DC4-2D94-3652-91A6EF6CE1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2D6D081-AF1B-E353-C337-99FF06C7969F}"/>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7296983"/>
      </p:ext>
    </p:extLst>
  </p:cSld>
  <p:clrMapOvr>
    <a:masterClrMapping/>
  </p:clrMapOvr>
  <p:transition advClick="0"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18434"/>
                                        </p:tgtEl>
                                        <p:attrNameLst>
                                          <p:attrName>style.visibility</p:attrName>
                                        </p:attrNameLst>
                                      </p:cBhvr>
                                      <p:to>
                                        <p:strVal val="visible"/>
                                      </p:to>
                                    </p:set>
                                    <p:anim calcmode="lin" valueType="num">
                                      <p:cBhvr>
                                        <p:cTn id="7" dur="500" fill="hold"/>
                                        <p:tgtEl>
                                          <p:spTgt spid="18434"/>
                                        </p:tgtEl>
                                        <p:attrNameLst>
                                          <p:attrName>ppt_w</p:attrName>
                                        </p:attrNameLst>
                                      </p:cBhvr>
                                      <p:tavLst>
                                        <p:tav tm="0">
                                          <p:val>
                                            <p:fltVal val="0"/>
                                          </p:val>
                                        </p:tav>
                                        <p:tav tm="100000">
                                          <p:val>
                                            <p:strVal val="#ppt_w"/>
                                          </p:val>
                                        </p:tav>
                                      </p:tavLst>
                                    </p:anim>
                                    <p:anim calcmode="lin" valueType="num">
                                      <p:cBhvr>
                                        <p:cTn id="8" dur="500" fill="hold"/>
                                        <p:tgtEl>
                                          <p:spTgt spid="1843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a:extLst>
              <a:ext uri="{FF2B5EF4-FFF2-40B4-BE49-F238E27FC236}">
                <a16:creationId xmlns:a16="http://schemas.microsoft.com/office/drawing/2014/main" id="{7EEB94D7-CF3E-B15F-3AE0-7D0E7E9B95A0}"/>
              </a:ext>
            </a:extLst>
          </p:cNvPr>
          <p:cNvSpPr txBox="1">
            <a:spLocks noChangeArrowheads="1"/>
          </p:cNvSpPr>
          <p:nvPr/>
        </p:nvSpPr>
        <p:spPr bwMode="auto">
          <a:xfrm>
            <a:off x="2702626" y="805780"/>
            <a:ext cx="6400800" cy="550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4400" b="1" dirty="0">
                <a:cs typeface="Traditional Arabic" panose="02020603050405020304" pitchFamily="18" charset="-78"/>
              </a:rPr>
              <a:t>6- </a:t>
            </a:r>
            <a:r>
              <a:rPr lang="ar-SA" altLang="en-US" sz="4400" b="1" dirty="0">
                <a:solidFill>
                  <a:srgbClr val="C00000"/>
                </a:solidFill>
                <a:cs typeface="Traditional Arabic" panose="02020603050405020304" pitchFamily="18" charset="-78"/>
              </a:rPr>
              <a:t>حافظ على ما قطعته من وعود </a:t>
            </a:r>
            <a:r>
              <a:rPr lang="ar-SA" altLang="en-US" sz="4400" b="1" dirty="0">
                <a:cs typeface="Traditional Arabic" panose="02020603050405020304" pitchFamily="18" charset="-78"/>
              </a:rPr>
              <a:t>: إن محافظتنا على الوعود تعني أن يكون لنا تأثير على الآخرين . وحتى نعطي الوعود التي سوف نفي بها نحتاج أن نفهم أنفسنا ، وهذا يعني أننا نقوم بعملية انتقاء دقيق لما سنعطيه من وعود ، إن قدرتنا على إعطاء الوعود والوفاء بها هو أحد مقاييس سلامة شخصيتنا . </a:t>
            </a:r>
            <a:endParaRPr lang="en-US" altLang="en-US" sz="4400" b="1" dirty="0">
              <a:cs typeface="Traditional Arabic" panose="02020603050405020304" pitchFamily="18" charset="-78"/>
            </a:endParaRPr>
          </a:p>
        </p:txBody>
      </p:sp>
      <p:pic>
        <p:nvPicPr>
          <p:cNvPr id="2" name="Picture 1">
            <a:extLst>
              <a:ext uri="{FF2B5EF4-FFF2-40B4-BE49-F238E27FC236}">
                <a16:creationId xmlns:a16="http://schemas.microsoft.com/office/drawing/2014/main" id="{D2BD3C77-3C17-291F-F9B5-95E048282BA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906B9FD2-A572-676E-2F0F-FB4936E24445}"/>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C699C156-5887-F2E1-9844-A2547EEDF034}"/>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C67F8FB-4D5D-E387-ACAB-56E1D07363B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C07918B4-3F0B-C785-BA72-DCC4BE383100}"/>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9782A062-5F1F-5954-823C-7B1A9848C8AD}"/>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4373752"/>
      </p:ext>
    </p:extLst>
  </p:cSld>
  <p:clrMapOvr>
    <a:masterClrMapping/>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after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box(in)">
                                      <p:cBhvr>
                                        <p:cTn id="7" dur="500"/>
                                        <p:tgtEl>
                                          <p:spTgt spid="17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2">
            <a:extLst>
              <a:ext uri="{FF2B5EF4-FFF2-40B4-BE49-F238E27FC236}">
                <a16:creationId xmlns:a16="http://schemas.microsoft.com/office/drawing/2014/main" id="{4662BE90-2ED8-1C40-DE75-2BC018637361}"/>
              </a:ext>
            </a:extLst>
          </p:cNvPr>
          <p:cNvSpPr txBox="1">
            <a:spLocks noChangeArrowheads="1"/>
          </p:cNvSpPr>
          <p:nvPr/>
        </p:nvSpPr>
        <p:spPr bwMode="auto">
          <a:xfrm>
            <a:off x="2514600" y="1066801"/>
            <a:ext cx="6781800" cy="435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4000" b="1" dirty="0">
                <a:cs typeface="Traditional Arabic" panose="02020603050405020304" pitchFamily="18" charset="-78"/>
              </a:rPr>
              <a:t>7- </a:t>
            </a:r>
            <a:r>
              <a:rPr lang="ar-SA" altLang="en-US" sz="4000" b="1" dirty="0">
                <a:solidFill>
                  <a:srgbClr val="C00000"/>
                </a:solidFill>
                <a:cs typeface="Traditional Arabic" panose="02020603050405020304" pitchFamily="18" charset="-78"/>
              </a:rPr>
              <a:t>ركز على دائرة التأثير </a:t>
            </a:r>
            <a:r>
              <a:rPr lang="ar-SA" altLang="en-US" sz="4000" b="1" dirty="0">
                <a:cs typeface="Traditional Arabic" panose="02020603050405020304" pitchFamily="18" charset="-78"/>
              </a:rPr>
              <a:t>: حينما نركز على المجال الذي نستطيع أن نتحكم فيه فإن دائرة تأثيرنا تتوسع . مثال على ذلك : يشكو كثيرون أن رئيسهم في العمل لا يحاول فهم برنامجهم أو مشكلاتهم . ولكن نفس الذين يشكون قد لا يحاولون أن يعدلوا عرضًا يتوافق مع عقل الرئيس ومشكلاته ، بحيث لابد أن يستمع إليه . </a:t>
            </a:r>
            <a:endParaRPr lang="en-US" altLang="en-US" sz="4000" b="1" dirty="0">
              <a:cs typeface="Traditional Arabic" panose="02020603050405020304" pitchFamily="18" charset="-78"/>
            </a:endParaRPr>
          </a:p>
        </p:txBody>
      </p:sp>
      <p:pic>
        <p:nvPicPr>
          <p:cNvPr id="2" name="Picture 1">
            <a:extLst>
              <a:ext uri="{FF2B5EF4-FFF2-40B4-BE49-F238E27FC236}">
                <a16:creationId xmlns:a16="http://schemas.microsoft.com/office/drawing/2014/main" id="{1E598BCA-E647-BAC7-BCAE-96485C82269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4CF2D64C-667F-4780-2405-D0BD5DE11513}"/>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6AF7BBB2-06F9-170B-78E6-819F841C8822}"/>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87BC3B6-2206-180E-65F1-23D733BF6BB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393CB65E-CAC9-DE7E-2E26-1056BD4310DB}"/>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F5882CCF-4F8E-5722-3B6C-B371D10ACC3D}"/>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9521080"/>
      </p:ext>
    </p:extLst>
  </p:cSld>
  <p:clrMapOvr>
    <a:masterClrMapping/>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after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plus(in)">
                                      <p:cBhvr>
                                        <p:cTn id="7" dur="20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a:extLst>
              <a:ext uri="{FF2B5EF4-FFF2-40B4-BE49-F238E27FC236}">
                <a16:creationId xmlns:a16="http://schemas.microsoft.com/office/drawing/2014/main" id="{5A8BFD82-9990-5F2B-E081-9EF2A6D7901A}"/>
              </a:ext>
            </a:extLst>
          </p:cNvPr>
          <p:cNvSpPr txBox="1">
            <a:spLocks noChangeArrowheads="1"/>
          </p:cNvSpPr>
          <p:nvPr/>
        </p:nvSpPr>
        <p:spPr bwMode="auto">
          <a:xfrm>
            <a:off x="2167143" y="910796"/>
            <a:ext cx="7391400" cy="550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4400" b="1" dirty="0">
                <a:cs typeface="Traditional Arabic" panose="02020603050405020304" pitchFamily="18" charset="-78"/>
              </a:rPr>
              <a:t>8- ت</a:t>
            </a:r>
            <a:r>
              <a:rPr lang="ar-EG" altLang="en-US" sz="4400" b="1" dirty="0">
                <a:cs typeface="Traditional Arabic" panose="02020603050405020304" pitchFamily="18" charset="-78"/>
              </a:rPr>
              <a:t>بني</a:t>
            </a:r>
            <a:r>
              <a:rPr lang="ar-SA" altLang="en-US" sz="4400" b="1" dirty="0">
                <a:cs typeface="Traditional Arabic" panose="02020603050405020304" pitchFamily="18" charset="-78"/>
              </a:rPr>
              <a:t> قانون الحب : حينما نت</a:t>
            </a:r>
            <a:r>
              <a:rPr lang="ar-EG" altLang="en-US" sz="4400" b="1" dirty="0">
                <a:cs typeface="Traditional Arabic" panose="02020603050405020304" pitchFamily="18" charset="-78"/>
              </a:rPr>
              <a:t>بنى</a:t>
            </a:r>
            <a:r>
              <a:rPr lang="ar-SA" altLang="en-US" sz="4400" b="1" dirty="0">
                <a:cs typeface="Traditional Arabic" panose="02020603050405020304" pitchFamily="18" charset="-78"/>
              </a:rPr>
              <a:t> قانون الحب فإننا نشجع الناس على قبول قوانين الحياة </a:t>
            </a:r>
            <a:r>
              <a:rPr lang="ar-SA" altLang="en-US" sz="4400" b="1" dirty="0">
                <a:solidFill>
                  <a:srgbClr val="C00000"/>
                </a:solidFill>
                <a:cs typeface="Traditional Arabic" panose="02020603050405020304" pitchFamily="18" charset="-78"/>
              </a:rPr>
              <a:t>، إن الناس لديهم جانب من الليونة في داخلهم ، خاصة أولئك الذين يتظاهرون بالشدة </a:t>
            </a:r>
            <a:r>
              <a:rPr lang="ar-SA" altLang="en-US" sz="4400" b="1" dirty="0">
                <a:cs typeface="Traditional Arabic" panose="02020603050405020304" pitchFamily="18" charset="-78"/>
              </a:rPr>
              <a:t>. وحينما نعرف </a:t>
            </a:r>
            <a:r>
              <a:rPr lang="ar-SA" altLang="en-US" sz="4400" b="1" dirty="0">
                <a:solidFill>
                  <a:srgbClr val="C00000"/>
                </a:solidFill>
                <a:cs typeface="Traditional Arabic" panose="02020603050405020304" pitchFamily="18" charset="-78"/>
              </a:rPr>
              <a:t>كيف نستمع ونصغي إليهم نحصل على تجاوبهم ، ويزداد تأثيرنا إذا أبدينا حبًا غير مشروط ، أما العلاقات السطحية ومحاولة التحكم فإنها تفقد الناس الثقة </a:t>
            </a:r>
            <a:r>
              <a:rPr lang="ar-SA" altLang="en-US" sz="4400" b="1" dirty="0">
                <a:cs typeface="Traditional Arabic" panose="02020603050405020304" pitchFamily="18" charset="-78"/>
              </a:rPr>
              <a:t>. </a:t>
            </a:r>
            <a:endParaRPr lang="en-US" altLang="en-US" sz="4400" b="1" dirty="0">
              <a:cs typeface="Traditional Arabic" panose="02020603050405020304" pitchFamily="18" charset="-78"/>
            </a:endParaRPr>
          </a:p>
        </p:txBody>
      </p:sp>
      <p:pic>
        <p:nvPicPr>
          <p:cNvPr id="2" name="Picture 1">
            <a:extLst>
              <a:ext uri="{FF2B5EF4-FFF2-40B4-BE49-F238E27FC236}">
                <a16:creationId xmlns:a16="http://schemas.microsoft.com/office/drawing/2014/main" id="{CEB8E7DF-496B-0F9F-E44A-98929416A7B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7CF229A3-1C58-1ADE-8C2F-A76237EE655A}"/>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260D6D1A-AE27-2B06-0501-EBCEC1664842}"/>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2E7D36D-9DFB-090E-F942-BF26664FF5C1}"/>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70AC7BB6-AED5-BB65-B013-BF80474867D1}"/>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F263570B-5912-B0C5-78CB-F3B28182434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9174454"/>
      </p:ext>
    </p:extLst>
  </p:cSld>
  <p:clrMapOvr>
    <a:masterClrMapping/>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nodeType="afterEffect">
                                  <p:stCondLst>
                                    <p:cond delay="0"/>
                                  </p:stCondLst>
                                  <p:childTnLst>
                                    <p:set>
                                      <p:cBhvr>
                                        <p:cTn id="6" dur="1" fill="hold">
                                          <p:stCondLst>
                                            <p:cond delay="0"/>
                                          </p:stCondLst>
                                        </p:cTn>
                                        <p:tgtEl>
                                          <p:spTgt spid="15362"/>
                                        </p:tgtEl>
                                        <p:attrNameLst>
                                          <p:attrName>style.visibility</p:attrName>
                                        </p:attrNameLst>
                                      </p:cBhvr>
                                      <p:to>
                                        <p:strVal val="visible"/>
                                      </p:to>
                                    </p:set>
                                    <p:anim calcmode="lin" valueType="num">
                                      <p:cBhvr additive="base">
                                        <p:cTn id="7" dur="500" fill="hold"/>
                                        <p:tgtEl>
                                          <p:spTgt spid="15362"/>
                                        </p:tgtEl>
                                        <p:attrNameLst>
                                          <p:attrName>ppt_x</p:attrName>
                                        </p:attrNameLst>
                                      </p:cBhvr>
                                      <p:tavLst>
                                        <p:tav tm="0">
                                          <p:val>
                                            <p:strVal val="#ppt_x"/>
                                          </p:val>
                                        </p:tav>
                                        <p:tav tm="100000">
                                          <p:val>
                                            <p:strVal val="#ppt_x"/>
                                          </p:val>
                                        </p:tav>
                                      </p:tavLst>
                                    </p:anim>
                                    <p:anim calcmode="lin" valueType="num">
                                      <p:cBhvr additive="base">
                                        <p:cTn id="8" dur="500" fill="hold"/>
                                        <p:tgtEl>
                                          <p:spTgt spid="1536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
            <a:extLst>
              <a:ext uri="{FF2B5EF4-FFF2-40B4-BE49-F238E27FC236}">
                <a16:creationId xmlns:a16="http://schemas.microsoft.com/office/drawing/2014/main" id="{647F4F01-AD74-FC33-F97A-07DF41C05B8E}"/>
              </a:ext>
            </a:extLst>
          </p:cNvPr>
          <p:cNvSpPr txBox="1">
            <a:spLocks noChangeArrowheads="1"/>
          </p:cNvSpPr>
          <p:nvPr/>
        </p:nvSpPr>
        <p:spPr bwMode="auto">
          <a:xfrm>
            <a:off x="2286000" y="1752600"/>
            <a:ext cx="7391400" cy="247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rtl="1">
              <a:spcBef>
                <a:spcPct val="50000"/>
              </a:spcBef>
            </a:pPr>
            <a:r>
              <a:rPr lang="ar-SA" altLang="en-US" sz="6600" b="1" dirty="0">
                <a:cs typeface="Traditional Arabic" panose="02020603050405020304" pitchFamily="18" charset="-78"/>
              </a:rPr>
              <a:t>العلاقة : </a:t>
            </a:r>
            <a:endParaRPr lang="ar-KW" altLang="en-US" sz="6600" b="1" dirty="0">
              <a:cs typeface="Traditional Arabic" panose="02020603050405020304" pitchFamily="18" charset="-78"/>
            </a:endParaRPr>
          </a:p>
          <a:p>
            <a:pPr algn="r" rtl="1">
              <a:spcBef>
                <a:spcPct val="50000"/>
              </a:spcBef>
            </a:pPr>
            <a:r>
              <a:rPr lang="ar-SA" altLang="en-US" sz="6000" b="1" dirty="0">
                <a:solidFill>
                  <a:srgbClr val="C00000"/>
                </a:solidFill>
                <a:cs typeface="Traditional Arabic" panose="02020603050405020304" pitchFamily="18" charset="-78"/>
              </a:rPr>
              <a:t>أن تفهم الآخر وتشعر بالاهتمام به </a:t>
            </a:r>
            <a:endParaRPr lang="en-US" altLang="en-US" sz="6600" b="1" dirty="0">
              <a:solidFill>
                <a:srgbClr val="C00000"/>
              </a:solidFill>
              <a:cs typeface="Traditional Arabic" panose="02020603050405020304" pitchFamily="18" charset="-78"/>
            </a:endParaRPr>
          </a:p>
        </p:txBody>
      </p:sp>
      <p:pic>
        <p:nvPicPr>
          <p:cNvPr id="2" name="Picture 1">
            <a:extLst>
              <a:ext uri="{FF2B5EF4-FFF2-40B4-BE49-F238E27FC236}">
                <a16:creationId xmlns:a16="http://schemas.microsoft.com/office/drawing/2014/main" id="{66B2D86B-AFE5-48B9-95A6-0936AB72450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0A5F61BC-A5DD-AED9-AD3C-549819B12A9C}"/>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DBE87CD2-CB20-954F-50D4-F7B16EAF358A}"/>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66CFAA7-411F-036A-047B-5BD19C89632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3C10D3BA-DF4E-CCD3-1A4F-0E53933F6DF4}"/>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A0568419-9BF9-FF1C-4EF1-0A42D43E557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6846802"/>
      </p:ext>
    </p:extLst>
  </p:cSld>
  <p:clrMapOvr>
    <a:masterClrMapping/>
  </p:clrMapOvr>
  <p:transition advClick="0"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nodeType="after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additive="base">
                                        <p:cTn id="7" dur="5000" fill="hold"/>
                                        <p:tgtEl>
                                          <p:spTgt spid="14338"/>
                                        </p:tgtEl>
                                        <p:attrNameLst>
                                          <p:attrName>ppt_x</p:attrName>
                                        </p:attrNameLst>
                                      </p:cBhvr>
                                      <p:tavLst>
                                        <p:tav tm="0">
                                          <p:val>
                                            <p:strVal val="#ppt_x"/>
                                          </p:val>
                                        </p:tav>
                                        <p:tav tm="100000">
                                          <p:val>
                                            <p:strVal val="#ppt_x"/>
                                          </p:val>
                                        </p:tav>
                                      </p:tavLst>
                                    </p:anim>
                                    <p:anim calcmode="lin" valueType="num">
                                      <p:cBhvr additive="base">
                                        <p:cTn id="8" dur="5000" fill="hold"/>
                                        <p:tgtEl>
                                          <p:spTgt spid="143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a:extLst>
              <a:ext uri="{FF2B5EF4-FFF2-40B4-BE49-F238E27FC236}">
                <a16:creationId xmlns:a16="http://schemas.microsoft.com/office/drawing/2014/main" id="{5B340E6A-DABF-9005-8ED1-230B33B43F70}"/>
              </a:ext>
            </a:extLst>
          </p:cNvPr>
          <p:cNvSpPr txBox="1">
            <a:spLocks noChangeArrowheads="1"/>
          </p:cNvSpPr>
          <p:nvPr/>
        </p:nvSpPr>
        <p:spPr bwMode="auto">
          <a:xfrm>
            <a:off x="2279073" y="979654"/>
            <a:ext cx="7467600" cy="558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3600" b="1" dirty="0">
                <a:cs typeface="Traditional Arabic" panose="02020603050405020304" pitchFamily="18" charset="-78"/>
              </a:rPr>
              <a:t>9- </a:t>
            </a:r>
            <a:r>
              <a:rPr lang="ar-SA" altLang="en-US" sz="3600" b="1" dirty="0">
                <a:solidFill>
                  <a:srgbClr val="C00000"/>
                </a:solidFill>
                <a:cs typeface="Traditional Arabic" panose="02020603050405020304" pitchFamily="18" charset="-78"/>
              </a:rPr>
              <a:t>افترض أفضل الاحتمالات في الآخرين : إن افتراض حسن النية </a:t>
            </a:r>
            <a:r>
              <a:rPr lang="ar-SA" altLang="en-US" sz="3600" b="1" dirty="0">
                <a:cs typeface="Traditional Arabic" panose="02020603050405020304" pitchFamily="18" charset="-78"/>
              </a:rPr>
              <a:t>يؤدي إلى نتائج طيبة ، وحينما يكون تعاملك مع الآخرين على افتراض أنهم يفعلون أحسن ما لديهم بحسب ما يرون الأمور يعطيك القدرة على أن تستثيرهم على فعل أفضل ما يستطيعون فعله . بينما بالمقابل حينما </a:t>
            </a:r>
            <a:r>
              <a:rPr lang="ar-SA" altLang="en-US" sz="3600" b="1" dirty="0">
                <a:solidFill>
                  <a:srgbClr val="C00000"/>
                </a:solidFill>
                <a:cs typeface="Traditional Arabic" panose="02020603050405020304" pitchFamily="18" charset="-78"/>
              </a:rPr>
              <a:t>نجهد لنصنف الآخرين ونصدر عليهم أحكامنا فإن هذا يدل على أننا لا نشعر بالأمان </a:t>
            </a:r>
            <a:r>
              <a:rPr lang="ar-SA" altLang="en-US" sz="3600" b="1" dirty="0">
                <a:cs typeface="Traditional Arabic" panose="02020603050405020304" pitchFamily="18" charset="-78"/>
              </a:rPr>
              <a:t>. إن لكل إنسان أبعادًا كثيرة ، بعضها ظاهر وأكثرها كامن ، </a:t>
            </a:r>
            <a:r>
              <a:rPr lang="ar-SA" altLang="en-US" sz="3600" b="1" dirty="0">
                <a:solidFill>
                  <a:srgbClr val="C00000"/>
                </a:solidFill>
                <a:cs typeface="Traditional Arabic" panose="02020603050405020304" pitchFamily="18" charset="-78"/>
              </a:rPr>
              <a:t>ويميل الناس إلى أن تكون استجابتهم لنا بحسب ما نعتقده عنهم </a:t>
            </a:r>
            <a:r>
              <a:rPr lang="ar-SA" altLang="en-US" sz="3600" b="1" dirty="0">
                <a:cs typeface="Traditional Arabic" panose="02020603050405020304" pitchFamily="18" charset="-78"/>
              </a:rPr>
              <a:t>. فلا </a:t>
            </a:r>
            <a:r>
              <a:rPr lang="ar-KW" altLang="en-US" sz="3600" b="1" dirty="0">
                <a:cs typeface="Traditional Arabic" panose="02020603050405020304" pitchFamily="18" charset="-78"/>
              </a:rPr>
              <a:t>تسيء</a:t>
            </a:r>
            <a:r>
              <a:rPr lang="ar-SA" altLang="en-US" sz="3600" b="1" dirty="0">
                <a:cs typeface="Traditional Arabic" panose="02020603050405020304" pitchFamily="18" charset="-78"/>
              </a:rPr>
              <a:t> الظن في الأكثرين بسبب </a:t>
            </a:r>
            <a:r>
              <a:rPr lang="ar-SA" altLang="en-US" sz="3600" b="1" dirty="0" err="1">
                <a:cs typeface="Traditional Arabic" panose="02020603050405020304" pitchFamily="18" charset="-78"/>
              </a:rPr>
              <a:t>الأقلين</a:t>
            </a:r>
            <a:r>
              <a:rPr lang="ar-SA" altLang="en-US" sz="3600" b="1" dirty="0">
                <a:cs typeface="Traditional Arabic" panose="02020603050405020304" pitchFamily="18" charset="-78"/>
              </a:rPr>
              <a:t> . </a:t>
            </a:r>
            <a:endParaRPr lang="en-US" altLang="en-US" sz="3600" b="1" dirty="0">
              <a:cs typeface="Traditional Arabic" panose="02020603050405020304" pitchFamily="18" charset="-78"/>
            </a:endParaRPr>
          </a:p>
        </p:txBody>
      </p:sp>
      <p:pic>
        <p:nvPicPr>
          <p:cNvPr id="2" name="Picture 1">
            <a:extLst>
              <a:ext uri="{FF2B5EF4-FFF2-40B4-BE49-F238E27FC236}">
                <a16:creationId xmlns:a16="http://schemas.microsoft.com/office/drawing/2014/main" id="{45EAF524-69E7-CD61-EFC7-977472362CD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A30DE0DE-A026-6CC5-35AD-3B5530427AA7}"/>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F92B4BDF-FE7C-054F-F24B-2F62EAF34BE2}"/>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8303D34-CFF4-6F88-2345-E02AAC71BBF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88DF9858-DDED-ECA1-4E5B-F96249997E85}"/>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E189F27-2666-15E2-C638-5DA92E32C9FD}"/>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6832130"/>
      </p:ext>
    </p:extLst>
  </p:cSld>
  <p:clrMapOvr>
    <a:masterClrMapping/>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wipe(down)">
                                      <p:cBhvr>
                                        <p:cTn id="7" dur="5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a:extLst>
              <a:ext uri="{FF2B5EF4-FFF2-40B4-BE49-F238E27FC236}">
                <a16:creationId xmlns:a16="http://schemas.microsoft.com/office/drawing/2014/main" id="{B2AFEE1C-A25B-9DD5-5AD4-66A340823B0A}"/>
              </a:ext>
            </a:extLst>
          </p:cNvPr>
          <p:cNvSpPr txBox="1">
            <a:spLocks noChangeArrowheads="1"/>
          </p:cNvSpPr>
          <p:nvPr/>
        </p:nvSpPr>
        <p:spPr bwMode="auto">
          <a:xfrm>
            <a:off x="2105688" y="1301133"/>
            <a:ext cx="7391400" cy="448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4800" b="1" dirty="0">
                <a:cs typeface="Traditional Arabic" panose="02020603050405020304" pitchFamily="18" charset="-78"/>
              </a:rPr>
              <a:t>10- </a:t>
            </a:r>
            <a:r>
              <a:rPr lang="ar-SA" altLang="en-US" sz="4800" b="1" dirty="0">
                <a:solidFill>
                  <a:srgbClr val="C00000"/>
                </a:solidFill>
                <a:cs typeface="Traditional Arabic" panose="02020603050405020304" pitchFamily="18" charset="-78"/>
              </a:rPr>
              <a:t>حاول أولاً أن تفهم : لتكن محاولتك أن تفهم الآخر قبل رغبتك في أن يفهمك الآخر </a:t>
            </a:r>
            <a:r>
              <a:rPr lang="ar-SA" altLang="en-US" sz="4800" b="1" dirty="0">
                <a:cs typeface="Traditional Arabic" panose="02020603050405020304" pitchFamily="18" charset="-78"/>
              </a:rPr>
              <a:t>. تقمص دور من أمامك ، أي افهم كيف يفكر ولو لبعض الوقت . مثل هذا السلوك يتطلب شجاعة وصبرًا وشعورًا بالأمان . </a:t>
            </a:r>
            <a:endParaRPr lang="en-US" altLang="en-US" sz="4800" b="1" dirty="0">
              <a:cs typeface="Traditional Arabic" panose="02020603050405020304" pitchFamily="18" charset="-78"/>
            </a:endParaRPr>
          </a:p>
        </p:txBody>
      </p:sp>
      <p:pic>
        <p:nvPicPr>
          <p:cNvPr id="2" name="Picture 1">
            <a:extLst>
              <a:ext uri="{FF2B5EF4-FFF2-40B4-BE49-F238E27FC236}">
                <a16:creationId xmlns:a16="http://schemas.microsoft.com/office/drawing/2014/main" id="{ED13A04B-68D5-8C89-4102-A0BB5BDF0ED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89F7EFD5-6423-D240-C8D9-53BD475C707A}"/>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2248A01F-6132-F838-5A1F-39B9B28E673D}"/>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A543C69-BBAF-6AA1-9BFF-9CFCE593033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208C7409-7688-4FAC-EF91-2BA330466CFF}"/>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8D743F50-6D75-4E8E-75A8-11820D06FE9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2700820"/>
      </p:ext>
    </p:extLst>
  </p:cSld>
  <p:clrMapOvr>
    <a:masterClrMapping/>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nodeType="click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wheel(4)">
                                      <p:cBhvr>
                                        <p:cTn id="7" dur="2000"/>
                                        <p:tgtEl>
                                          <p:spTgt spid="12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Text Box 4">
            <a:extLst>
              <a:ext uri="{FF2B5EF4-FFF2-40B4-BE49-F238E27FC236}">
                <a16:creationId xmlns:a16="http://schemas.microsoft.com/office/drawing/2014/main" id="{8331DA54-0DD5-6A8B-F29C-B6E7C8363EF6}"/>
              </a:ext>
            </a:extLst>
          </p:cNvPr>
          <p:cNvSpPr txBox="1">
            <a:spLocks noChangeArrowheads="1"/>
          </p:cNvSpPr>
          <p:nvPr/>
        </p:nvSpPr>
        <p:spPr bwMode="auto">
          <a:xfrm>
            <a:off x="2133600" y="869940"/>
            <a:ext cx="78486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3200" b="1" dirty="0">
                <a:cs typeface="Traditional Arabic" panose="02020603050405020304" pitchFamily="18" charset="-78"/>
              </a:rPr>
              <a:t>11- </a:t>
            </a:r>
            <a:r>
              <a:rPr lang="ar-SA" altLang="en-US" sz="3200" b="1" dirty="0">
                <a:solidFill>
                  <a:srgbClr val="C00000"/>
                </a:solidFill>
                <a:cs typeface="Traditional Arabic" panose="02020603050405020304" pitchFamily="18" charset="-78"/>
              </a:rPr>
              <a:t>كافئ الكلام والأسئلة المخلصة </a:t>
            </a:r>
            <a:r>
              <a:rPr lang="ar-SA" altLang="en-US" sz="3200" b="1" dirty="0">
                <a:cs typeface="Traditional Arabic" panose="02020603050405020304" pitchFamily="18" charset="-78"/>
              </a:rPr>
              <a:t>: من المؤسف أن الناس يسيئون إلى من يتكلم بانفتاح واستقامة ، </a:t>
            </a:r>
            <a:r>
              <a:rPr lang="ar-SA" altLang="en-US" sz="3200" b="1" dirty="0">
                <a:solidFill>
                  <a:srgbClr val="C00000"/>
                </a:solidFill>
                <a:cs typeface="Traditional Arabic" panose="02020603050405020304" pitchFamily="18" charset="-78"/>
              </a:rPr>
              <a:t>وأكبر عقبة في العلاقات المثمرة المستقيمة إصدار الأحكام والانتقاد </a:t>
            </a:r>
            <a:r>
              <a:rPr lang="ar-SA" altLang="en-US" sz="3200" b="1" dirty="0">
                <a:cs typeface="Traditional Arabic" panose="02020603050405020304" pitchFamily="18" charset="-78"/>
              </a:rPr>
              <a:t>. </a:t>
            </a:r>
            <a:endParaRPr lang="en-US" altLang="en-US" sz="3200" b="1" dirty="0">
              <a:cs typeface="Traditional Arabic" panose="02020603050405020304" pitchFamily="18" charset="-78"/>
            </a:endParaRPr>
          </a:p>
        </p:txBody>
      </p:sp>
      <p:sp>
        <p:nvSpPr>
          <p:cNvPr id="23557" name="Text Box 5">
            <a:extLst>
              <a:ext uri="{FF2B5EF4-FFF2-40B4-BE49-F238E27FC236}">
                <a16:creationId xmlns:a16="http://schemas.microsoft.com/office/drawing/2014/main" id="{EB72D12D-1967-D9E5-CA6C-CFE6D07FFCFA}"/>
              </a:ext>
            </a:extLst>
          </p:cNvPr>
          <p:cNvSpPr txBox="1">
            <a:spLocks noChangeArrowheads="1"/>
          </p:cNvSpPr>
          <p:nvPr/>
        </p:nvSpPr>
        <p:spPr bwMode="auto">
          <a:xfrm>
            <a:off x="2019300" y="2644170"/>
            <a:ext cx="78486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3200" b="1" dirty="0">
                <a:cs typeface="Traditional Arabic" panose="02020603050405020304" pitchFamily="18" charset="-78"/>
              </a:rPr>
              <a:t>12- </a:t>
            </a:r>
            <a:r>
              <a:rPr lang="ar-SA" altLang="en-US" sz="3200" b="1" dirty="0">
                <a:solidFill>
                  <a:srgbClr val="C00000"/>
                </a:solidFill>
                <a:cs typeface="Traditional Arabic" panose="02020603050405020304" pitchFamily="18" charset="-78"/>
              </a:rPr>
              <a:t>أشعر الآخر أنك تفهم</a:t>
            </a:r>
            <a:r>
              <a:rPr lang="ar-EG" altLang="en-US" sz="3200" b="1" dirty="0">
                <a:solidFill>
                  <a:srgbClr val="C00000"/>
                </a:solidFill>
                <a:cs typeface="Traditional Arabic" panose="02020603050405020304" pitchFamily="18" charset="-78"/>
              </a:rPr>
              <a:t>ه</a:t>
            </a:r>
            <a:r>
              <a:rPr lang="ar-SA" altLang="en-US" sz="3200" b="1" dirty="0">
                <a:solidFill>
                  <a:srgbClr val="C00000"/>
                </a:solidFill>
                <a:cs typeface="Traditional Arabic" panose="02020603050405020304" pitchFamily="18" charset="-78"/>
              </a:rPr>
              <a:t> </a:t>
            </a:r>
            <a:r>
              <a:rPr lang="ar-SA" altLang="en-US" sz="3200" b="1" dirty="0">
                <a:cs typeface="Traditional Arabic" panose="02020603050405020304" pitchFamily="18" charset="-78"/>
              </a:rPr>
              <a:t>: فحين تفعل </a:t>
            </a:r>
            <a:r>
              <a:rPr lang="ar-SA" altLang="en-US" sz="3200" b="1" dirty="0">
                <a:solidFill>
                  <a:srgbClr val="C00000"/>
                </a:solidFill>
                <a:cs typeface="Traditional Arabic" panose="02020603050405020304" pitchFamily="18" charset="-78"/>
              </a:rPr>
              <a:t>ذلك تنبني علاقات الثقة في أثناء التواصل </a:t>
            </a:r>
            <a:r>
              <a:rPr lang="ar-SA" altLang="en-US" sz="3200" b="1" dirty="0">
                <a:cs typeface="Traditional Arabic" panose="02020603050405020304" pitchFamily="18" charset="-78"/>
              </a:rPr>
              <a:t>، ولكن مثل هذا التجاوب يجب أن يكون موقفًا صادقًا ، وليس تلاعبًا بالوجه والكلام . </a:t>
            </a:r>
            <a:endParaRPr lang="en-US" altLang="en-US" sz="3200" b="1" dirty="0">
              <a:cs typeface="Traditional Arabic" panose="02020603050405020304" pitchFamily="18" charset="-78"/>
            </a:endParaRPr>
          </a:p>
        </p:txBody>
      </p:sp>
      <p:sp>
        <p:nvSpPr>
          <p:cNvPr id="23558" name="Text Box 6">
            <a:extLst>
              <a:ext uri="{FF2B5EF4-FFF2-40B4-BE49-F238E27FC236}">
                <a16:creationId xmlns:a16="http://schemas.microsoft.com/office/drawing/2014/main" id="{46848C2C-A1E7-E000-3FDB-8F66CB3EC555}"/>
              </a:ext>
            </a:extLst>
          </p:cNvPr>
          <p:cNvSpPr txBox="1">
            <a:spLocks noChangeArrowheads="1"/>
          </p:cNvSpPr>
          <p:nvPr/>
        </p:nvSpPr>
        <p:spPr bwMode="auto">
          <a:xfrm>
            <a:off x="1905000" y="4379795"/>
            <a:ext cx="8077200" cy="206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3200" b="1" dirty="0">
                <a:cs typeface="Traditional Arabic" panose="02020603050405020304" pitchFamily="18" charset="-78"/>
              </a:rPr>
              <a:t>13- </a:t>
            </a:r>
            <a:r>
              <a:rPr lang="ar-SA" altLang="en-US" sz="3200" b="1" dirty="0">
                <a:solidFill>
                  <a:srgbClr val="C00000"/>
                </a:solidFill>
                <a:cs typeface="Traditional Arabic" panose="02020603050405020304" pitchFamily="18" charset="-78"/>
              </a:rPr>
              <a:t>إذا أساء إليك أحد فكن المبادر بإصلاح العلاقة </a:t>
            </a:r>
            <a:r>
              <a:rPr lang="ar-SA" altLang="en-US" sz="3200" b="1" dirty="0">
                <a:cs typeface="Traditional Arabic" panose="02020603050405020304" pitchFamily="18" charset="-78"/>
              </a:rPr>
              <a:t>: فإن من أحس بالإساءة وانكب بتفكيره عليها سوف يجعل المشكلة تتضخم حتى تخرج عن السيطرة ، وحينما تصلح العلاقة فافعل ذلك بطيب نفس ، دون أن يكون في قلبك غضب وغيظ . </a:t>
            </a:r>
            <a:endParaRPr lang="en-US" altLang="en-US" sz="3200" b="1" dirty="0">
              <a:cs typeface="Traditional Arabic" panose="02020603050405020304" pitchFamily="18" charset="-78"/>
            </a:endParaRPr>
          </a:p>
        </p:txBody>
      </p:sp>
      <p:pic>
        <p:nvPicPr>
          <p:cNvPr id="2" name="Picture 1">
            <a:extLst>
              <a:ext uri="{FF2B5EF4-FFF2-40B4-BE49-F238E27FC236}">
                <a16:creationId xmlns:a16="http://schemas.microsoft.com/office/drawing/2014/main" id="{64147E2D-0F28-42D7-9F76-866AC031AA0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9CC87F51-50C1-E70A-5F56-0C98D03436A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DDED5A52-EB36-3356-769E-7E7DEB0D3960}"/>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36CA58E-BEE1-C98A-D63A-AD704756C7A8}"/>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6EE2F022-9804-B03D-5B8E-41641DDE088B}"/>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06585545-223A-A290-8A2A-2A387E14DFAE}"/>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02110557"/>
      </p:ext>
    </p:extLst>
  </p:cSld>
  <p:clrMapOvr>
    <a:masterClrMapping/>
  </p:clrMapOvr>
  <p:transition advClick="0" advTm="2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23556"/>
                                        </p:tgtEl>
                                        <p:attrNameLst>
                                          <p:attrName>style.visibility</p:attrName>
                                        </p:attrNameLst>
                                      </p:cBhvr>
                                      <p:to>
                                        <p:strVal val="visible"/>
                                      </p:to>
                                    </p:set>
                                    <p:anim calcmode="lin" valueType="num">
                                      <p:cBhvr additive="base">
                                        <p:cTn id="7" dur="500" fill="hold"/>
                                        <p:tgtEl>
                                          <p:spTgt spid="23556"/>
                                        </p:tgtEl>
                                        <p:attrNameLst>
                                          <p:attrName>ppt_x</p:attrName>
                                        </p:attrNameLst>
                                      </p:cBhvr>
                                      <p:tavLst>
                                        <p:tav tm="0">
                                          <p:val>
                                            <p:strVal val="0-#ppt_w/2"/>
                                          </p:val>
                                        </p:tav>
                                        <p:tav tm="100000">
                                          <p:val>
                                            <p:strVal val="#ppt_x"/>
                                          </p:val>
                                        </p:tav>
                                      </p:tavLst>
                                    </p:anim>
                                    <p:anim calcmode="lin" valueType="num">
                                      <p:cBhvr additive="base">
                                        <p:cTn id="8" dur="500" fill="hold"/>
                                        <p:tgtEl>
                                          <p:spTgt spid="23556"/>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nodeType="afterEffect">
                                  <p:stCondLst>
                                    <p:cond delay="0"/>
                                  </p:stCondLst>
                                  <p:childTnLst>
                                    <p:set>
                                      <p:cBhvr>
                                        <p:cTn id="11" dur="1" fill="hold">
                                          <p:stCondLst>
                                            <p:cond delay="0"/>
                                          </p:stCondLst>
                                        </p:cTn>
                                        <p:tgtEl>
                                          <p:spTgt spid="23557"/>
                                        </p:tgtEl>
                                        <p:attrNameLst>
                                          <p:attrName>style.visibility</p:attrName>
                                        </p:attrNameLst>
                                      </p:cBhvr>
                                      <p:to>
                                        <p:strVal val="visible"/>
                                      </p:to>
                                    </p:set>
                                    <p:anim calcmode="lin" valueType="num">
                                      <p:cBhvr additive="base">
                                        <p:cTn id="12" dur="500" fill="hold"/>
                                        <p:tgtEl>
                                          <p:spTgt spid="23557"/>
                                        </p:tgtEl>
                                        <p:attrNameLst>
                                          <p:attrName>ppt_x</p:attrName>
                                        </p:attrNameLst>
                                      </p:cBhvr>
                                      <p:tavLst>
                                        <p:tav tm="0">
                                          <p:val>
                                            <p:strVal val="1+#ppt_w/2"/>
                                          </p:val>
                                        </p:tav>
                                        <p:tav tm="100000">
                                          <p:val>
                                            <p:strVal val="#ppt_x"/>
                                          </p:val>
                                        </p:tav>
                                      </p:tavLst>
                                    </p:anim>
                                    <p:anim calcmode="lin" valueType="num">
                                      <p:cBhvr additive="base">
                                        <p:cTn id="13" dur="500" fill="hold"/>
                                        <p:tgtEl>
                                          <p:spTgt spid="23557"/>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2" presetClass="entr" presetSubtype="4" fill="hold" nodeType="afterEffect">
                                  <p:stCondLst>
                                    <p:cond delay="0"/>
                                  </p:stCondLst>
                                  <p:childTnLst>
                                    <p:set>
                                      <p:cBhvr>
                                        <p:cTn id="16" dur="1" fill="hold">
                                          <p:stCondLst>
                                            <p:cond delay="0"/>
                                          </p:stCondLst>
                                        </p:cTn>
                                        <p:tgtEl>
                                          <p:spTgt spid="23558"/>
                                        </p:tgtEl>
                                        <p:attrNameLst>
                                          <p:attrName>style.visibility</p:attrName>
                                        </p:attrNameLst>
                                      </p:cBhvr>
                                      <p:to>
                                        <p:strVal val="visible"/>
                                      </p:to>
                                    </p:set>
                                    <p:anim calcmode="lin" valueType="num">
                                      <p:cBhvr additive="base">
                                        <p:cTn id="17" dur="500" fill="hold"/>
                                        <p:tgtEl>
                                          <p:spTgt spid="23558"/>
                                        </p:tgtEl>
                                        <p:attrNameLst>
                                          <p:attrName>ppt_x</p:attrName>
                                        </p:attrNameLst>
                                      </p:cBhvr>
                                      <p:tavLst>
                                        <p:tav tm="0">
                                          <p:val>
                                            <p:strVal val="#ppt_x"/>
                                          </p:val>
                                        </p:tav>
                                        <p:tav tm="100000">
                                          <p:val>
                                            <p:strVal val="#ppt_x"/>
                                          </p:val>
                                        </p:tav>
                                      </p:tavLst>
                                    </p:anim>
                                    <p:anim calcmode="lin" valueType="num">
                                      <p:cBhvr additive="base">
                                        <p:cTn id="18" dur="500" fill="hold"/>
                                        <p:tgtEl>
                                          <p:spTgt spid="235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6" grpId="0"/>
      <p:bldP spid="23557" grpId="0"/>
      <p:bldP spid="2355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a:extLst>
              <a:ext uri="{FF2B5EF4-FFF2-40B4-BE49-F238E27FC236}">
                <a16:creationId xmlns:a16="http://schemas.microsoft.com/office/drawing/2014/main" id="{2F57CE5D-1E4D-C984-9C30-C276294BA055}"/>
              </a:ext>
            </a:extLst>
          </p:cNvPr>
          <p:cNvSpPr txBox="1">
            <a:spLocks noChangeArrowheads="1"/>
          </p:cNvSpPr>
          <p:nvPr/>
        </p:nvSpPr>
        <p:spPr bwMode="auto">
          <a:xfrm>
            <a:off x="1981200" y="1059162"/>
            <a:ext cx="8305800" cy="228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spcBef>
                <a:spcPct val="50000"/>
              </a:spcBef>
            </a:pPr>
            <a:r>
              <a:rPr lang="ar-SA" altLang="en-US" sz="3600" b="1" dirty="0">
                <a:cs typeface="Traditional Arabic" panose="02020603050405020304" pitchFamily="18" charset="-78"/>
              </a:rPr>
              <a:t>14- </a:t>
            </a:r>
            <a:r>
              <a:rPr lang="ar-SA" altLang="en-US" sz="3600" b="1" dirty="0">
                <a:solidFill>
                  <a:srgbClr val="C00000"/>
                </a:solidFill>
                <a:cs typeface="Traditional Arabic" panose="02020603050405020304" pitchFamily="18" charset="-78"/>
              </a:rPr>
              <a:t>اعترف بأخطائك ، واعتذر ، واطلب الصفح </a:t>
            </a:r>
            <a:r>
              <a:rPr lang="ar-SA" altLang="en-US" sz="3600" b="1" dirty="0">
                <a:cs typeface="Traditional Arabic" panose="02020603050405020304" pitchFamily="18" charset="-78"/>
              </a:rPr>
              <a:t>: حينما تتأزم العلاقات فعلاً فقد يكون الحل أن نعترف </a:t>
            </a:r>
            <a:r>
              <a:rPr lang="ar-SA" altLang="en-US" sz="3600" b="1" dirty="0">
                <a:solidFill>
                  <a:srgbClr val="C00000"/>
                </a:solidFill>
                <a:cs typeface="Traditional Arabic" panose="02020603050405020304" pitchFamily="18" charset="-78"/>
              </a:rPr>
              <a:t>أننا مسؤولون على الأقل عن الأزمة </a:t>
            </a:r>
            <a:r>
              <a:rPr lang="ar-SA" altLang="en-US" sz="3600" b="1" dirty="0">
                <a:cs typeface="Traditional Arabic" panose="02020603050405020304" pitchFamily="18" charset="-78"/>
              </a:rPr>
              <a:t>. ولا يكفي أن نشعر هذا في السر ، بل كثيرًا ما يكون الحل الوحيد أن نعترف بالخطأ ونعتذر ، ولا نقدم أعذارًا ودفاعات</a:t>
            </a:r>
            <a:endParaRPr lang="en-US" altLang="en-US" sz="3600" b="1" dirty="0">
              <a:cs typeface="Traditional Arabic" panose="02020603050405020304" pitchFamily="18" charset="-78"/>
            </a:endParaRPr>
          </a:p>
        </p:txBody>
      </p:sp>
      <p:sp>
        <p:nvSpPr>
          <p:cNvPr id="30723" name="Text Box 3">
            <a:extLst>
              <a:ext uri="{FF2B5EF4-FFF2-40B4-BE49-F238E27FC236}">
                <a16:creationId xmlns:a16="http://schemas.microsoft.com/office/drawing/2014/main" id="{752B5468-2E54-5E0B-D6A0-08209742C61C}"/>
              </a:ext>
            </a:extLst>
          </p:cNvPr>
          <p:cNvSpPr txBox="1">
            <a:spLocks noChangeArrowheads="1"/>
          </p:cNvSpPr>
          <p:nvPr/>
        </p:nvSpPr>
        <p:spPr bwMode="auto">
          <a:xfrm>
            <a:off x="1943100" y="3509664"/>
            <a:ext cx="8382000" cy="265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2800" b="1" dirty="0"/>
              <a:t>15- </a:t>
            </a:r>
            <a:r>
              <a:rPr lang="ar-SA" altLang="en-US" sz="2800" b="1" dirty="0">
                <a:solidFill>
                  <a:srgbClr val="C00000"/>
                </a:solidFill>
              </a:rPr>
              <a:t>دع الجدال يفرغ نفسه بنفسه </a:t>
            </a:r>
            <a:r>
              <a:rPr lang="ar-SA" altLang="en-US" sz="2800" b="1" dirty="0"/>
              <a:t>: في حال صدور اتهامات غير مسؤولة وجدال متعنت من الآخر فلا تفعل مثله ، دعه يتكلم حتى يفرغ ما في جعبته ، استمر في عمل ما عليك عمله بهدوء ، وهذا سيجعل الآخر يواجه النتيجة الطبيعية لجداله . أما إذا </a:t>
            </a:r>
            <a:r>
              <a:rPr lang="ar-SA" altLang="en-US" sz="2800" b="1" dirty="0" err="1"/>
              <a:t>انسقت</a:t>
            </a:r>
            <a:r>
              <a:rPr lang="ar-SA" altLang="en-US" sz="2800" b="1" dirty="0"/>
              <a:t> إلى دائرة الجدال فإنك ستذوق الحسرة مثلما سيذوقها الآخر ، كما أن دخولك في ذلك سوف يهيئ بذور مزيد من التباعد في المستقبل .</a:t>
            </a:r>
            <a:endParaRPr lang="en-US" altLang="en-US" sz="2800" b="1" dirty="0"/>
          </a:p>
        </p:txBody>
      </p:sp>
      <p:pic>
        <p:nvPicPr>
          <p:cNvPr id="2" name="Picture 1">
            <a:extLst>
              <a:ext uri="{FF2B5EF4-FFF2-40B4-BE49-F238E27FC236}">
                <a16:creationId xmlns:a16="http://schemas.microsoft.com/office/drawing/2014/main" id="{6E952910-47BD-03D6-F749-B6730EFD932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D297E16C-1042-C722-2043-64A56D364761}"/>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0B25CC55-90DB-9712-FF52-7DDEFFBAD8DC}"/>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5BA7585-7F0F-2E3F-32CD-51809C3A05AB}"/>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CF762C6D-7B5F-8E87-BDD3-431B90209C69}"/>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D2632055-1EEA-16CF-C929-FEDC7EE2D2B5}"/>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5846254"/>
      </p:ext>
    </p:extLst>
  </p:cSld>
  <p:clrMapOvr>
    <a:masterClrMapping/>
  </p:clrMapOvr>
  <p:transition advClick="0" advTm="2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after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checkerboard(across)">
                                      <p:cBhvr>
                                        <p:cTn id="7" dur="500"/>
                                        <p:tgtEl>
                                          <p:spTgt spid="30722"/>
                                        </p:tgtEl>
                                      </p:cBhvr>
                                    </p:animEffect>
                                  </p:childTnLst>
                                </p:cTn>
                              </p:par>
                            </p:childTnLst>
                          </p:cTn>
                        </p:par>
                        <p:par>
                          <p:cTn id="8" fill="hold" nodeType="afterGroup">
                            <p:stCondLst>
                              <p:cond delay="500"/>
                            </p:stCondLst>
                            <p:childTnLst>
                              <p:par>
                                <p:cTn id="9" presetID="5" presetClass="entr" presetSubtype="10" fill="hold" nodeType="afterEffect">
                                  <p:stCondLst>
                                    <p:cond delay="0"/>
                                  </p:stCondLst>
                                  <p:childTnLst>
                                    <p:set>
                                      <p:cBhvr>
                                        <p:cTn id="10" dur="1" fill="hold">
                                          <p:stCondLst>
                                            <p:cond delay="0"/>
                                          </p:stCondLst>
                                        </p:cTn>
                                        <p:tgtEl>
                                          <p:spTgt spid="30723"/>
                                        </p:tgtEl>
                                        <p:attrNameLst>
                                          <p:attrName>style.visibility</p:attrName>
                                        </p:attrNameLst>
                                      </p:cBhvr>
                                      <p:to>
                                        <p:strVal val="visible"/>
                                      </p:to>
                                    </p:set>
                                    <p:animEffect transition="in" filter="checkerboard(across)">
                                      <p:cBhvr>
                                        <p:cTn id="11" dur="500"/>
                                        <p:tgtEl>
                                          <p:spTgt spid="307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p:bldP spid="3072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2">
            <a:extLst>
              <a:ext uri="{FF2B5EF4-FFF2-40B4-BE49-F238E27FC236}">
                <a16:creationId xmlns:a16="http://schemas.microsoft.com/office/drawing/2014/main" id="{ABA32129-A71A-B72A-5115-AD23A4B55A91}"/>
              </a:ext>
            </a:extLst>
          </p:cNvPr>
          <p:cNvSpPr txBox="1">
            <a:spLocks noChangeArrowheads="1"/>
          </p:cNvSpPr>
          <p:nvPr/>
        </p:nvSpPr>
        <p:spPr bwMode="auto">
          <a:xfrm>
            <a:off x="1981200" y="990601"/>
            <a:ext cx="7848600" cy="4486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3600" b="1" dirty="0">
                <a:cs typeface="Traditional Arabic" panose="02020603050405020304" pitchFamily="18" charset="-78"/>
              </a:rPr>
              <a:t>16- </a:t>
            </a:r>
            <a:r>
              <a:rPr lang="ar-SA" altLang="en-US" sz="3600" b="1" dirty="0">
                <a:solidFill>
                  <a:srgbClr val="C00000"/>
                </a:solidFill>
                <a:cs typeface="Traditional Arabic" panose="02020603050405020304" pitchFamily="18" charset="-78"/>
              </a:rPr>
              <a:t>أعط الأولوية للعلاقة الشخصية : قد تجد مدير أعمال له نشاط كبير في عمله وفي مساعدة كثير من الناس ، ولكنه لم ينجح في تطوير علاقة عميقة مثمرة مع زوجته أو مع أبنائه </a:t>
            </a:r>
            <a:r>
              <a:rPr lang="ar-SA" altLang="en-US" sz="3600" b="1" dirty="0">
                <a:cs typeface="Traditional Arabic" panose="02020603050405020304" pitchFamily="18" charset="-78"/>
              </a:rPr>
              <a:t>. إن النجاح في تطوير هذا يتطلب نبلاً في الشخصية وتواضعًا وصبرًا أكثر مما يتطلبه النجاح مع المجتمع . وقد يدافع المرء عن نفسه بقوله إنه أهمل الواحد لينجح مع عدد كبير ، وهذا يخفي رغبته في الحصول على التقدير والامتنان . إننا ندرك أننا بحاجة إلى أن نخصص وقتًا نعطي فيه كل اهتمامنا لشخص محدد . </a:t>
            </a:r>
            <a:endParaRPr lang="en-US" altLang="en-US" sz="3600" b="1" dirty="0">
              <a:cs typeface="Traditional Arabic" panose="02020603050405020304" pitchFamily="18" charset="-78"/>
            </a:endParaRPr>
          </a:p>
        </p:txBody>
      </p:sp>
      <p:pic>
        <p:nvPicPr>
          <p:cNvPr id="2" name="Picture 1">
            <a:extLst>
              <a:ext uri="{FF2B5EF4-FFF2-40B4-BE49-F238E27FC236}">
                <a16:creationId xmlns:a16="http://schemas.microsoft.com/office/drawing/2014/main" id="{AAB54996-C52F-8BA1-4CA0-C844044077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A0346AA3-CA9D-C2D4-3A52-6B0A24B4C541}"/>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8567CF61-ADA4-7874-DBC2-DA90442D4A06}"/>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2AB3A91-DD46-AE34-3090-D2F8153ADFD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2BC6FB8B-8BA0-AE41-9C6D-83B4CD5B2E5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606DB993-F2E1-CB96-ACFD-8E4B6806BFA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477666"/>
      </p:ext>
    </p:extLst>
  </p:cSld>
  <p:clrMapOvr>
    <a:masterClrMapping/>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after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blinds(horizontal)">
                                      <p:cBhvr>
                                        <p:cTn id="7" dur="500"/>
                                        <p:tgtEl>
                                          <p:spTgt spid="296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a:extLst>
              <a:ext uri="{FF2B5EF4-FFF2-40B4-BE49-F238E27FC236}">
                <a16:creationId xmlns:a16="http://schemas.microsoft.com/office/drawing/2014/main" id="{5B1A4514-5FE4-D07A-713E-D97D3FA2C729}"/>
              </a:ext>
            </a:extLst>
          </p:cNvPr>
          <p:cNvSpPr txBox="1">
            <a:spLocks noChangeArrowheads="1"/>
          </p:cNvSpPr>
          <p:nvPr/>
        </p:nvSpPr>
        <p:spPr bwMode="auto">
          <a:xfrm>
            <a:off x="2057400" y="1259889"/>
            <a:ext cx="8001000" cy="228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3600" b="1" dirty="0">
                <a:cs typeface="Traditional Arabic" panose="02020603050405020304" pitchFamily="18" charset="-78"/>
              </a:rPr>
              <a:t>17- </a:t>
            </a:r>
            <a:r>
              <a:rPr lang="ar-SA" altLang="en-US" sz="3600" b="1" dirty="0">
                <a:solidFill>
                  <a:srgbClr val="C00000"/>
                </a:solidFill>
                <a:cs typeface="Traditional Arabic" panose="02020603050405020304" pitchFamily="18" charset="-78"/>
              </a:rPr>
              <a:t>أعد بلا ملل ذكر الجوانب التي تجمع بينك وبين الآخرين </a:t>
            </a:r>
            <a:r>
              <a:rPr lang="ar-SA" altLang="en-US" sz="3600" b="1" dirty="0">
                <a:cs typeface="Traditional Arabic" panose="02020603050405020304" pitchFamily="18" charset="-78"/>
              </a:rPr>
              <a:t>: سلط الضوء على الجوانب التي توحد بينك وبين أصدقائك وعائلتك والعاملين معك . لا تجعل دور المشكلات أكبر من جوانب التوحيد وأعمق المشاعر . </a:t>
            </a:r>
            <a:endParaRPr lang="en-US" altLang="en-US" sz="3600" b="1" dirty="0">
              <a:cs typeface="Traditional Arabic" panose="02020603050405020304" pitchFamily="18" charset="-78"/>
            </a:endParaRPr>
          </a:p>
        </p:txBody>
      </p:sp>
      <p:sp>
        <p:nvSpPr>
          <p:cNvPr id="28675" name="Text Box 3">
            <a:extLst>
              <a:ext uri="{FF2B5EF4-FFF2-40B4-BE49-F238E27FC236}">
                <a16:creationId xmlns:a16="http://schemas.microsoft.com/office/drawing/2014/main" id="{53CAAB99-CC63-A447-21A6-AC55D9E25AF3}"/>
              </a:ext>
            </a:extLst>
          </p:cNvPr>
          <p:cNvSpPr txBox="1">
            <a:spLocks noChangeArrowheads="1"/>
          </p:cNvSpPr>
          <p:nvPr/>
        </p:nvSpPr>
        <p:spPr bwMode="auto">
          <a:xfrm>
            <a:off x="2057400" y="3813430"/>
            <a:ext cx="8001000" cy="228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3600" b="1" dirty="0">
                <a:cs typeface="Traditional Arabic" panose="02020603050405020304" pitchFamily="18" charset="-78"/>
              </a:rPr>
              <a:t>18-</a:t>
            </a:r>
            <a:r>
              <a:rPr lang="ar-SA" altLang="en-US" sz="3600" b="1" dirty="0">
                <a:solidFill>
                  <a:srgbClr val="C00000"/>
                </a:solidFill>
                <a:cs typeface="Traditional Arabic" panose="02020603050405020304" pitchFamily="18" charset="-78"/>
              </a:rPr>
              <a:t> اجعل تأثير الآخرين عليك سابقًا على تأثيرك عليهم </a:t>
            </a:r>
            <a:r>
              <a:rPr lang="ar-SA" altLang="en-US" sz="3600" b="1" dirty="0">
                <a:cs typeface="Traditional Arabic" panose="02020603050405020304" pitchFamily="18" charset="-78"/>
              </a:rPr>
              <a:t>: إن تأثيرنا على الآخرين يوازي شعورهم بتأثيرهم علينا . إن اهتمامك بمشكلات الآخر الخاصة تجعله يعلم بتأثرك بشؤونه ، وعندها سيفتح لك قلبه بشكل مدهش </a:t>
            </a:r>
            <a:endParaRPr lang="en-US" altLang="en-US" sz="3600" b="1" dirty="0">
              <a:cs typeface="Traditional Arabic" panose="02020603050405020304" pitchFamily="18" charset="-78"/>
            </a:endParaRPr>
          </a:p>
        </p:txBody>
      </p:sp>
      <p:pic>
        <p:nvPicPr>
          <p:cNvPr id="2" name="Picture 1">
            <a:extLst>
              <a:ext uri="{FF2B5EF4-FFF2-40B4-BE49-F238E27FC236}">
                <a16:creationId xmlns:a16="http://schemas.microsoft.com/office/drawing/2014/main" id="{97F9DD61-4935-8DC4-9593-3C4929B777E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8CFD50C-A33C-3285-CDFE-F29F711C9DA3}"/>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93E03F9B-D510-0545-D545-04644D36ED6F}"/>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9AEDF8E-5E06-014A-5D4C-7395F0C90D18}"/>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B226B662-8D91-C007-611E-4D45A28335CF}"/>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0E3CEF6-5D1A-5316-A477-0170652C2270}"/>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6978669"/>
      </p:ext>
    </p:extLst>
  </p:cSld>
  <p:clrMapOvr>
    <a:masterClrMapping/>
  </p:clrMapOvr>
  <p:transition advClick="0" advTm="2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nodeType="afterEffect">
                                  <p:stCondLst>
                                    <p:cond delay="0"/>
                                  </p:stCondLst>
                                  <p:childTnLst>
                                    <p:set>
                                      <p:cBhvr>
                                        <p:cTn id="6" dur="1" fill="hold">
                                          <p:stCondLst>
                                            <p:cond delay="0"/>
                                          </p:stCondLst>
                                        </p:cTn>
                                        <p:tgtEl>
                                          <p:spTgt spid="28674"/>
                                        </p:tgtEl>
                                        <p:attrNameLst>
                                          <p:attrName>style.visibility</p:attrName>
                                        </p:attrNameLst>
                                      </p:cBhvr>
                                      <p:to>
                                        <p:strVal val="visible"/>
                                      </p:to>
                                    </p:set>
                                    <p:anim calcmode="lin" valueType="num">
                                      <p:cBhvr additive="base">
                                        <p:cTn id="7" dur="5000" fill="hold"/>
                                        <p:tgtEl>
                                          <p:spTgt spid="28674"/>
                                        </p:tgtEl>
                                        <p:attrNameLst>
                                          <p:attrName>ppt_x</p:attrName>
                                        </p:attrNameLst>
                                      </p:cBhvr>
                                      <p:tavLst>
                                        <p:tav tm="0">
                                          <p:val>
                                            <p:strVal val="#ppt_x"/>
                                          </p:val>
                                        </p:tav>
                                        <p:tav tm="100000">
                                          <p:val>
                                            <p:strVal val="#ppt_x"/>
                                          </p:val>
                                        </p:tav>
                                      </p:tavLst>
                                    </p:anim>
                                    <p:anim calcmode="lin" valueType="num">
                                      <p:cBhvr additive="base">
                                        <p:cTn id="8" dur="5000" fill="hold"/>
                                        <p:tgtEl>
                                          <p:spTgt spid="28674"/>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0"/>
                            </p:stCondLst>
                            <p:childTnLst>
                              <p:par>
                                <p:cTn id="10" presetID="7" presetClass="entr" presetSubtype="4" fill="hold" nodeType="afterEffect">
                                  <p:stCondLst>
                                    <p:cond delay="0"/>
                                  </p:stCondLst>
                                  <p:childTnLst>
                                    <p:set>
                                      <p:cBhvr>
                                        <p:cTn id="11" dur="1" fill="hold">
                                          <p:stCondLst>
                                            <p:cond delay="0"/>
                                          </p:stCondLst>
                                        </p:cTn>
                                        <p:tgtEl>
                                          <p:spTgt spid="28675"/>
                                        </p:tgtEl>
                                        <p:attrNameLst>
                                          <p:attrName>style.visibility</p:attrName>
                                        </p:attrNameLst>
                                      </p:cBhvr>
                                      <p:to>
                                        <p:strVal val="visible"/>
                                      </p:to>
                                    </p:set>
                                    <p:anim calcmode="lin" valueType="num">
                                      <p:cBhvr additive="base">
                                        <p:cTn id="12" dur="5000" fill="hold"/>
                                        <p:tgtEl>
                                          <p:spTgt spid="28675"/>
                                        </p:tgtEl>
                                        <p:attrNameLst>
                                          <p:attrName>ppt_x</p:attrName>
                                        </p:attrNameLst>
                                      </p:cBhvr>
                                      <p:tavLst>
                                        <p:tav tm="0">
                                          <p:val>
                                            <p:strVal val="#ppt_x"/>
                                          </p:val>
                                        </p:tav>
                                        <p:tav tm="100000">
                                          <p:val>
                                            <p:strVal val="#ppt_x"/>
                                          </p:val>
                                        </p:tav>
                                      </p:tavLst>
                                    </p:anim>
                                    <p:anim calcmode="lin" valueType="num">
                                      <p:cBhvr additive="base">
                                        <p:cTn id="13" dur="5000" fill="hold"/>
                                        <p:tgtEl>
                                          <p:spTgt spid="286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P spid="2867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2">
            <a:extLst>
              <a:ext uri="{FF2B5EF4-FFF2-40B4-BE49-F238E27FC236}">
                <a16:creationId xmlns:a16="http://schemas.microsoft.com/office/drawing/2014/main" id="{72C27E16-BA1D-96A3-F920-9E4E3322201E}"/>
              </a:ext>
            </a:extLst>
          </p:cNvPr>
          <p:cNvSpPr txBox="1">
            <a:spLocks noChangeArrowheads="1"/>
          </p:cNvSpPr>
          <p:nvPr/>
        </p:nvSpPr>
        <p:spPr bwMode="auto">
          <a:xfrm>
            <a:off x="1938543" y="1259889"/>
            <a:ext cx="7620000" cy="448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4800" b="1" dirty="0">
                <a:cs typeface="Traditional Arabic" panose="02020603050405020304" pitchFamily="18" charset="-78"/>
              </a:rPr>
              <a:t>19- </a:t>
            </a:r>
            <a:r>
              <a:rPr lang="ar-SA" altLang="en-US" sz="4800" b="1" dirty="0">
                <a:solidFill>
                  <a:srgbClr val="C00000"/>
                </a:solidFill>
                <a:cs typeface="Traditional Arabic" panose="02020603050405020304" pitchFamily="18" charset="-78"/>
              </a:rPr>
              <a:t>تقبل الشخص كما هو </a:t>
            </a:r>
            <a:r>
              <a:rPr lang="ar-SA" altLang="en-US" sz="4800" b="1" dirty="0">
                <a:cs typeface="Traditional Arabic" panose="02020603050405020304" pitchFamily="18" charset="-78"/>
              </a:rPr>
              <a:t>: إن أول خطوة في تغيير الآخر أن تتقبله كما هو . فإذا لم تتقبله </a:t>
            </a:r>
            <a:r>
              <a:rPr lang="ar-SA" altLang="en-US" sz="4800" b="1" dirty="0">
                <a:solidFill>
                  <a:srgbClr val="C00000"/>
                </a:solidFill>
                <a:cs typeface="Traditional Arabic" panose="02020603050405020304" pitchFamily="18" charset="-78"/>
              </a:rPr>
              <a:t>فإنه سيتخذ موقفًا دفاعيًا </a:t>
            </a:r>
            <a:r>
              <a:rPr lang="ar-SA" altLang="en-US" sz="4800" b="1" dirty="0">
                <a:cs typeface="Traditional Arabic" panose="02020603050405020304" pitchFamily="18" charset="-78"/>
              </a:rPr>
              <a:t>ويتوقف استماعه لك . ولا يعني التقبل أنك تقبل بالعيب الذي لديه ، ولكنه</a:t>
            </a:r>
            <a:r>
              <a:rPr lang="ar-SA" altLang="en-US" sz="4800" b="1" dirty="0">
                <a:solidFill>
                  <a:srgbClr val="C00000"/>
                </a:solidFill>
                <a:cs typeface="Traditional Arabic" panose="02020603050405020304" pitchFamily="18" charset="-78"/>
              </a:rPr>
              <a:t> يعني إدراك قيمته الأصلية </a:t>
            </a:r>
            <a:r>
              <a:rPr lang="ar-SA" altLang="en-US" sz="4800" b="1" dirty="0">
                <a:cs typeface="Traditional Arabic" panose="02020603050405020304" pitchFamily="18" charset="-78"/>
              </a:rPr>
              <a:t>. </a:t>
            </a:r>
            <a:endParaRPr lang="en-US" altLang="en-US" sz="4800" b="1" dirty="0">
              <a:cs typeface="Traditional Arabic" panose="02020603050405020304" pitchFamily="18" charset="-78"/>
            </a:endParaRPr>
          </a:p>
        </p:txBody>
      </p:sp>
      <p:pic>
        <p:nvPicPr>
          <p:cNvPr id="2" name="Picture 1">
            <a:extLst>
              <a:ext uri="{FF2B5EF4-FFF2-40B4-BE49-F238E27FC236}">
                <a16:creationId xmlns:a16="http://schemas.microsoft.com/office/drawing/2014/main" id="{A7993A2A-B897-CA13-E7DB-E366A6F391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7089947D-F8F4-8CD1-F132-80D5BDFD2DD7}"/>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BFBF3D73-B374-066B-63D2-3A0F44A85E01}"/>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39D844A-E6DB-49FE-D378-534D05F516F8}"/>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EE54ADAB-7D2D-A56E-9684-A6216ABC55CC}"/>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D4D0A40A-DE27-72E1-0B08-D6FE91C7D295}"/>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5975353"/>
      </p:ext>
    </p:extLst>
  </p:cSld>
  <p:clrMapOvr>
    <a:masterClrMapping/>
  </p:clrMapOvr>
  <p:transition advClick="0"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wipe(down)">
                                      <p:cBhvr>
                                        <p:cTn id="7" dur="5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a:extLst>
              <a:ext uri="{FF2B5EF4-FFF2-40B4-BE49-F238E27FC236}">
                <a16:creationId xmlns:a16="http://schemas.microsoft.com/office/drawing/2014/main" id="{991C026B-8202-C1B5-0DCC-5D6189D790C8}"/>
              </a:ext>
            </a:extLst>
          </p:cNvPr>
          <p:cNvSpPr txBox="1">
            <a:spLocks noChangeArrowheads="1"/>
          </p:cNvSpPr>
          <p:nvPr/>
        </p:nvSpPr>
        <p:spPr bwMode="auto">
          <a:xfrm>
            <a:off x="2133600" y="869076"/>
            <a:ext cx="7620000" cy="557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4000" b="1" dirty="0">
                <a:cs typeface="Traditional Arabic" panose="02020603050405020304" pitchFamily="18" charset="-78"/>
              </a:rPr>
              <a:t>20- </a:t>
            </a:r>
            <a:r>
              <a:rPr lang="ar-SA" altLang="en-US" sz="4000" b="1" dirty="0">
                <a:solidFill>
                  <a:srgbClr val="C00000"/>
                </a:solidFill>
                <a:cs typeface="Traditional Arabic" panose="02020603050405020304" pitchFamily="18" charset="-78"/>
              </a:rPr>
              <a:t>كن مستعدًا في قلبك وعقلك قبل أن تكون مستعدًا بلسانك : إن طريقة قولنا للأشياء قد تكون أهم مما نقوله </a:t>
            </a:r>
            <a:r>
              <a:rPr lang="ar-SA" altLang="en-US" sz="4000" b="1" dirty="0">
                <a:cs typeface="Traditional Arabic" panose="02020603050405020304" pitchFamily="18" charset="-78"/>
              </a:rPr>
              <a:t>، فقبل أن يعود أطفالك من المدرسة وكل منهم سيعرض حاجاته فكر واضبط نفسك ، قرر أن تكون لطيفًا مرحًا ، وقرر أن تستمع إليهم بكل اهتمام . وهكذا قبل أن تلقى زوجتك ( أو زوجكِ ) ، راجع قدراتك على أن تدخل على الآخر السرور ، مثل هذا القرار سيمكنك من التغلب على عنائك ويستثير قدراتك . </a:t>
            </a:r>
            <a:endParaRPr lang="en-US" altLang="en-US" sz="4000" b="1" dirty="0">
              <a:cs typeface="Traditional Arabic" panose="02020603050405020304" pitchFamily="18" charset="-78"/>
            </a:endParaRPr>
          </a:p>
        </p:txBody>
      </p:sp>
      <p:pic>
        <p:nvPicPr>
          <p:cNvPr id="2" name="Picture 1">
            <a:extLst>
              <a:ext uri="{FF2B5EF4-FFF2-40B4-BE49-F238E27FC236}">
                <a16:creationId xmlns:a16="http://schemas.microsoft.com/office/drawing/2014/main" id="{B8C9A55F-B1ED-75B6-CDD3-00874972DED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572D432-3DFF-313D-3A4D-D954DD9A9BF8}"/>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EA18C6EE-34F2-BA17-3821-BC5AF79EBA74}"/>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684E550-3B00-7C9D-C2EC-B2DE252E09E6}"/>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11621E4E-5685-54B5-A52B-7476B4E47CE5}"/>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FE8BBB2-E4E3-BBC0-C93E-2FB96CDB1907}"/>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8824168"/>
      </p:ext>
    </p:extLst>
  </p:cSld>
  <p:clrMapOvr>
    <a:masterClrMapping/>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wipe(left)">
                                      <p:cBhvr>
                                        <p:cTn id="7" dur="500"/>
                                        <p:tgtEl>
                                          <p:spTgt spid="256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a:extLst>
              <a:ext uri="{FF2B5EF4-FFF2-40B4-BE49-F238E27FC236}">
                <a16:creationId xmlns:a16="http://schemas.microsoft.com/office/drawing/2014/main" id="{286FBE3D-4E1B-2A1F-79B1-62794742CEDE}"/>
              </a:ext>
            </a:extLst>
          </p:cNvPr>
          <p:cNvSpPr txBox="1">
            <a:spLocks noChangeArrowheads="1"/>
          </p:cNvSpPr>
          <p:nvPr/>
        </p:nvSpPr>
        <p:spPr bwMode="auto">
          <a:xfrm>
            <a:off x="2209800" y="859286"/>
            <a:ext cx="7467600" cy="550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4400" b="1" dirty="0">
                <a:cs typeface="Traditional Arabic" panose="02020603050405020304" pitchFamily="18" charset="-78"/>
              </a:rPr>
              <a:t>21- </a:t>
            </a:r>
            <a:r>
              <a:rPr lang="ar-SA" altLang="en-US" sz="4400" b="1" dirty="0">
                <a:solidFill>
                  <a:srgbClr val="C00000"/>
                </a:solidFill>
                <a:cs typeface="Traditional Arabic" panose="02020603050405020304" pitchFamily="18" charset="-78"/>
              </a:rPr>
              <a:t>تجنب مواقف الهجوم أو الدفاع </a:t>
            </a:r>
            <a:r>
              <a:rPr lang="ar-SA" altLang="en-US" sz="4400" b="1" dirty="0">
                <a:cs typeface="Traditional Arabic" panose="02020603050405020304" pitchFamily="18" charset="-78"/>
              </a:rPr>
              <a:t>: في حالات الخلاف تجنب ما يفعله كثر من الناس حينما يحيلون </a:t>
            </a:r>
            <a:r>
              <a:rPr lang="ar-SA" altLang="en-US" sz="4400" b="1" dirty="0">
                <a:solidFill>
                  <a:srgbClr val="C00000"/>
                </a:solidFill>
                <a:cs typeface="Traditional Arabic" panose="02020603050405020304" pitchFamily="18" charset="-78"/>
              </a:rPr>
              <a:t>الخلاف إلى عنف ، سواء أكان العنف بالغضب الظاهر، أو بالكلام الساخر ،أو بالعبارات الجارحة أو بالانتقاد </a:t>
            </a:r>
            <a:r>
              <a:rPr lang="ar-SA" altLang="en-US" sz="4400" b="1" dirty="0">
                <a:cs typeface="Traditional Arabic" panose="02020603050405020304" pitchFamily="18" charset="-78"/>
              </a:rPr>
              <a:t>. وتجنب كذلك الدفاع سواء أكان بصورة الانسحاب والحسرة ، والدليل لكل ذلك</a:t>
            </a:r>
            <a:r>
              <a:rPr lang="ar-SA" altLang="en-US" sz="4400" b="1" dirty="0">
                <a:solidFill>
                  <a:srgbClr val="C00000"/>
                </a:solidFill>
                <a:cs typeface="Traditional Arabic" panose="02020603050405020304" pitchFamily="18" charset="-78"/>
              </a:rPr>
              <a:t> هو الحديث الهادف لإنهاء الخلاف </a:t>
            </a:r>
            <a:r>
              <a:rPr lang="ar-SA" altLang="en-US" sz="4400" b="1" dirty="0">
                <a:cs typeface="Traditional Arabic" panose="02020603050405020304" pitchFamily="18" charset="-78"/>
              </a:rPr>
              <a:t>. </a:t>
            </a:r>
            <a:endParaRPr lang="en-US" altLang="en-US" sz="4400" b="1" dirty="0">
              <a:cs typeface="Traditional Arabic" panose="02020603050405020304" pitchFamily="18" charset="-78"/>
            </a:endParaRPr>
          </a:p>
        </p:txBody>
      </p:sp>
      <p:pic>
        <p:nvPicPr>
          <p:cNvPr id="2" name="Picture 1">
            <a:extLst>
              <a:ext uri="{FF2B5EF4-FFF2-40B4-BE49-F238E27FC236}">
                <a16:creationId xmlns:a16="http://schemas.microsoft.com/office/drawing/2014/main" id="{CDFA5F82-5755-246D-7060-F8B6C2F97E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5224C827-2A5D-0C73-43F4-04DE0BC38D9F}"/>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6D2ACFA4-8737-E060-7E77-549DFA9A370E}"/>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5D18651-6C51-DF1F-B3FC-00637598402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A923DF98-B3B2-56BE-F1A3-85BF9628FC00}"/>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45EB569-490B-A615-2834-1037BE616160}"/>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6517055"/>
      </p:ext>
    </p:extLst>
  </p:cSld>
  <p:clrMapOvr>
    <a:masterClrMapping/>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wipe(right)">
                                      <p:cBhvr>
                                        <p:cTn id="7" dur="500"/>
                                        <p:tgtEl>
                                          <p:spTgt spid="245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Text Box 4">
            <a:extLst>
              <a:ext uri="{FF2B5EF4-FFF2-40B4-BE49-F238E27FC236}">
                <a16:creationId xmlns:a16="http://schemas.microsoft.com/office/drawing/2014/main" id="{C652F2CE-798E-B2D0-4333-AF59D43BD52D}"/>
              </a:ext>
            </a:extLst>
          </p:cNvPr>
          <p:cNvSpPr txBox="1">
            <a:spLocks noChangeArrowheads="1"/>
          </p:cNvSpPr>
          <p:nvPr/>
        </p:nvSpPr>
        <p:spPr bwMode="auto">
          <a:xfrm>
            <a:off x="2362200" y="1066801"/>
            <a:ext cx="7010400" cy="4486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3600" b="1" dirty="0">
                <a:cs typeface="Traditional Arabic" panose="02020603050405020304" pitchFamily="18" charset="-78"/>
              </a:rPr>
              <a:t>22- </a:t>
            </a:r>
            <a:r>
              <a:rPr lang="ar-SA" altLang="en-US" sz="3600" b="1" dirty="0">
                <a:solidFill>
                  <a:srgbClr val="C00000"/>
                </a:solidFill>
                <a:cs typeface="Traditional Arabic" panose="02020603050405020304" pitchFamily="18" charset="-78"/>
              </a:rPr>
              <a:t>اختر الوقت الصحيح للتعليم </a:t>
            </a:r>
            <a:r>
              <a:rPr lang="ar-SA" altLang="en-US" sz="3600" b="1" dirty="0">
                <a:cs typeface="Traditional Arabic" panose="02020603050405020304" pitchFamily="18" charset="-78"/>
              </a:rPr>
              <a:t>: ليس كل وقت مناسبًا للتعليم ، فالناس مستعدون للتعليم حينما لا يشعرون أن هناك ما يهددهم ، وحينما لا تكون أنت غاضبًا أو في حالة إحباط ، وإنما تظهر احترامًا وعطفًا وتكون أنت في أمان في داخل نفسك ، ولا يناسب التعليم كذلك حينما يحتاج الآخر إلى المساعدة ، تذكر من جهة أخرى أننا نقوم بالتعليم غير المباشر كل الوقت؛ لأننا نشع باستمرار ما يدل على حقيقتنا . </a:t>
            </a:r>
            <a:endParaRPr lang="en-US" altLang="en-US" sz="3600" b="1" dirty="0">
              <a:cs typeface="Traditional Arabic" panose="02020603050405020304" pitchFamily="18" charset="-78"/>
            </a:endParaRPr>
          </a:p>
        </p:txBody>
      </p:sp>
      <p:pic>
        <p:nvPicPr>
          <p:cNvPr id="2" name="Picture 1">
            <a:extLst>
              <a:ext uri="{FF2B5EF4-FFF2-40B4-BE49-F238E27FC236}">
                <a16:creationId xmlns:a16="http://schemas.microsoft.com/office/drawing/2014/main" id="{3B32C936-CD64-93DB-5F09-F42F3368C8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09FAA2AC-C38E-C6A3-8F9F-17F2451296A6}"/>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843DB62B-148E-11E0-19DB-183D57C936E4}"/>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C1961FA-8741-FCA1-509B-032E6ABEC5B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EEDAC660-5DD1-F205-1864-779399D644D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4E3B84B-D224-BFE5-3DEA-B4B81F12A12F}"/>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2091402"/>
      </p:ext>
    </p:extLst>
  </p:cSld>
  <p:clrMapOvr>
    <a:masterClrMapping/>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afterEffect">
                                  <p:stCondLst>
                                    <p:cond delay="0"/>
                                  </p:stCondLst>
                                  <p:childTnLst>
                                    <p:set>
                                      <p:cBhvr>
                                        <p:cTn id="6" dur="1" fill="hold">
                                          <p:stCondLst>
                                            <p:cond delay="0"/>
                                          </p:stCondLst>
                                        </p:cTn>
                                        <p:tgtEl>
                                          <p:spTgt spid="31748"/>
                                        </p:tgtEl>
                                        <p:attrNameLst>
                                          <p:attrName>style.visibility</p:attrName>
                                        </p:attrNameLst>
                                      </p:cBhvr>
                                      <p:to>
                                        <p:strVal val="visible"/>
                                      </p:to>
                                    </p:set>
                                    <p:animEffect transition="in" filter="plus(in)">
                                      <p:cBhvr>
                                        <p:cTn id="7" dur="2000"/>
                                        <p:tgtEl>
                                          <p:spTgt spid="317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2">
            <a:extLst>
              <a:ext uri="{FF2B5EF4-FFF2-40B4-BE49-F238E27FC236}">
                <a16:creationId xmlns:a16="http://schemas.microsoft.com/office/drawing/2014/main" id="{8DBE56B8-8016-33B6-D0DD-CE8D7AF79E49}"/>
              </a:ext>
            </a:extLst>
          </p:cNvPr>
          <p:cNvSpPr txBox="1">
            <a:spLocks noChangeArrowheads="1"/>
          </p:cNvSpPr>
          <p:nvPr/>
        </p:nvSpPr>
        <p:spPr bwMode="auto">
          <a:xfrm>
            <a:off x="1981200" y="1064597"/>
            <a:ext cx="7924800" cy="228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3600" b="1" dirty="0">
                <a:cs typeface="Traditional Arabic" panose="02020603050405020304" pitchFamily="18" charset="-78"/>
              </a:rPr>
              <a:t>23- </a:t>
            </a:r>
            <a:r>
              <a:rPr lang="ar-SA" altLang="en-US" sz="3600" b="1" dirty="0">
                <a:solidFill>
                  <a:srgbClr val="C00000"/>
                </a:solidFill>
                <a:cs typeface="Traditional Arabic" panose="02020603050405020304" pitchFamily="18" charset="-78"/>
              </a:rPr>
              <a:t>اتفق مع الآخر على الحدود والقواعد والتوقعات والنتائج</a:t>
            </a:r>
            <a:r>
              <a:rPr lang="ar-SA" altLang="en-US" sz="3600" b="1" dirty="0">
                <a:cs typeface="Traditional Arabic" panose="02020603050405020304" pitchFamily="18" charset="-78"/>
              </a:rPr>
              <a:t>: إن شعورنا بالأمان يرجع إلى حد بعيد </a:t>
            </a:r>
            <a:r>
              <a:rPr lang="ar-SA" altLang="en-US" sz="3600" b="1" dirty="0">
                <a:solidFill>
                  <a:srgbClr val="C00000"/>
                </a:solidFill>
                <a:cs typeface="Traditional Arabic" panose="02020603050405020304" pitchFamily="18" charset="-78"/>
              </a:rPr>
              <a:t>إلى شعورنا بالإنصاف والعدل </a:t>
            </a:r>
            <a:r>
              <a:rPr lang="ar-SA" altLang="en-US" sz="3600" b="1" dirty="0">
                <a:cs typeface="Traditional Arabic" panose="02020603050405020304" pitchFamily="18" charset="-78"/>
              </a:rPr>
              <a:t>، وبالعكس فإن الحياة يفقد فيها الأمان حينما تكون القواعد والتوقعات مفاجئة مزاجية . </a:t>
            </a:r>
            <a:endParaRPr lang="en-US" altLang="en-US" sz="3600" b="1" dirty="0">
              <a:cs typeface="Traditional Arabic" panose="02020603050405020304" pitchFamily="18" charset="-78"/>
            </a:endParaRPr>
          </a:p>
        </p:txBody>
      </p:sp>
      <p:sp>
        <p:nvSpPr>
          <p:cNvPr id="34819" name="Text Box 3">
            <a:extLst>
              <a:ext uri="{FF2B5EF4-FFF2-40B4-BE49-F238E27FC236}">
                <a16:creationId xmlns:a16="http://schemas.microsoft.com/office/drawing/2014/main" id="{15629F27-5A0C-AC13-B30A-27042AA53142}"/>
              </a:ext>
            </a:extLst>
          </p:cNvPr>
          <p:cNvSpPr txBox="1">
            <a:spLocks noChangeArrowheads="1"/>
          </p:cNvSpPr>
          <p:nvPr/>
        </p:nvSpPr>
        <p:spPr bwMode="auto">
          <a:xfrm>
            <a:off x="2247900" y="3429000"/>
            <a:ext cx="7391400" cy="2838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3600" b="1" dirty="0">
                <a:cs typeface="Traditional Arabic" panose="02020603050405020304" pitchFamily="18" charset="-78"/>
              </a:rPr>
              <a:t>24- </a:t>
            </a:r>
            <a:r>
              <a:rPr lang="ar-SA" altLang="en-US" sz="3600" b="1" dirty="0">
                <a:solidFill>
                  <a:srgbClr val="C00000"/>
                </a:solidFill>
                <a:cs typeface="Traditional Arabic" panose="02020603050405020304" pitchFamily="18" charset="-78"/>
              </a:rPr>
              <a:t>لا تستسلم ولا تيأس : ليس من الرفق بالناس أن نحميهم من نتائج أعمالهم ، فمثل هذه الحماية تمكن للسلوك غير المسؤول وتعلم الناس أن يسمحوا لأنفسهم أن تكون رغباتهم هي النظام السائد </a:t>
            </a:r>
            <a:r>
              <a:rPr lang="ar-SA" altLang="en-US" sz="3600" b="1" dirty="0">
                <a:cs typeface="Traditional Arabic" panose="02020603050405020304" pitchFamily="18" charset="-78"/>
              </a:rPr>
              <a:t>، ومن جهة أخرى فحينما نتغافل عن محاولات الناس فنحن نثبط محاولاتهم .</a:t>
            </a:r>
            <a:endParaRPr lang="en-US" altLang="en-US" sz="3600" b="1" dirty="0">
              <a:cs typeface="Traditional Arabic" panose="02020603050405020304" pitchFamily="18" charset="-78"/>
            </a:endParaRPr>
          </a:p>
        </p:txBody>
      </p:sp>
      <p:pic>
        <p:nvPicPr>
          <p:cNvPr id="2" name="Picture 1">
            <a:extLst>
              <a:ext uri="{FF2B5EF4-FFF2-40B4-BE49-F238E27FC236}">
                <a16:creationId xmlns:a16="http://schemas.microsoft.com/office/drawing/2014/main" id="{70304429-7FB0-0530-0CA3-E6D313C34A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4FCC7DF8-25F2-CA46-D852-80B64313F38B}"/>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2740CE78-7456-723C-2B54-F795E057A133}"/>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5B7F9B6-0179-22FD-ABDA-988FF223A16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F43B3260-7960-985A-2B44-696AC88F91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DE598C5-BBF5-90C6-AB2A-41EB308AC25E}"/>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6114754"/>
      </p:ext>
    </p:extLst>
  </p:cSld>
  <p:clrMapOvr>
    <a:masterClrMapping/>
  </p:clrMapOvr>
  <p:transition advClick="0" advTm="2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nodeType="afterEffect">
                                  <p:stCondLst>
                                    <p:cond delay="0"/>
                                  </p:stCondLst>
                                  <p:childTnLst>
                                    <p:set>
                                      <p:cBhvr>
                                        <p:cTn id="6" dur="1" fill="hold">
                                          <p:stCondLst>
                                            <p:cond delay="0"/>
                                          </p:stCondLst>
                                        </p:cTn>
                                        <p:tgtEl>
                                          <p:spTgt spid="34818"/>
                                        </p:tgtEl>
                                        <p:attrNameLst>
                                          <p:attrName>style.visibility</p:attrName>
                                        </p:attrNameLst>
                                      </p:cBhvr>
                                      <p:to>
                                        <p:strVal val="visible"/>
                                      </p:to>
                                    </p:set>
                                    <p:animEffect transition="in" filter="wheel(4)">
                                      <p:cBhvr>
                                        <p:cTn id="7" dur="2000"/>
                                        <p:tgtEl>
                                          <p:spTgt spid="34818"/>
                                        </p:tgtEl>
                                      </p:cBhvr>
                                    </p:animEffect>
                                  </p:childTnLst>
                                </p:cTn>
                              </p:par>
                            </p:childTnLst>
                          </p:cTn>
                        </p:par>
                        <p:par>
                          <p:cTn id="8" fill="hold" nodeType="afterGroup">
                            <p:stCondLst>
                              <p:cond delay="2000"/>
                            </p:stCondLst>
                            <p:childTnLst>
                              <p:par>
                                <p:cTn id="9" presetID="4" presetClass="entr" presetSubtype="16" fill="hold" nodeType="afterEffect">
                                  <p:stCondLst>
                                    <p:cond delay="0"/>
                                  </p:stCondLst>
                                  <p:childTnLst>
                                    <p:set>
                                      <p:cBhvr>
                                        <p:cTn id="10" dur="1" fill="hold">
                                          <p:stCondLst>
                                            <p:cond delay="0"/>
                                          </p:stCondLst>
                                        </p:cTn>
                                        <p:tgtEl>
                                          <p:spTgt spid="34819"/>
                                        </p:tgtEl>
                                        <p:attrNameLst>
                                          <p:attrName>style.visibility</p:attrName>
                                        </p:attrNameLst>
                                      </p:cBhvr>
                                      <p:to>
                                        <p:strVal val="visible"/>
                                      </p:to>
                                    </p:set>
                                    <p:animEffect transition="in" filter="box(in)">
                                      <p:cBhvr>
                                        <p:cTn id="11" dur="500"/>
                                        <p:tgtEl>
                                          <p:spTgt spid="348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P spid="3481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2">
            <a:extLst>
              <a:ext uri="{FF2B5EF4-FFF2-40B4-BE49-F238E27FC236}">
                <a16:creationId xmlns:a16="http://schemas.microsoft.com/office/drawing/2014/main" id="{83BACDF7-2C94-1DB1-E870-C65B578B79CE}"/>
              </a:ext>
            </a:extLst>
          </p:cNvPr>
          <p:cNvSpPr txBox="1">
            <a:spLocks noChangeArrowheads="1"/>
          </p:cNvSpPr>
          <p:nvPr/>
        </p:nvSpPr>
        <p:spPr bwMode="auto">
          <a:xfrm>
            <a:off x="2167143" y="1259889"/>
            <a:ext cx="7391400" cy="4486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3600" b="1" dirty="0">
                <a:cs typeface="Traditional Arabic" panose="02020603050405020304" pitchFamily="18" charset="-78"/>
              </a:rPr>
              <a:t>25- </a:t>
            </a:r>
            <a:r>
              <a:rPr lang="ar-SA" altLang="en-US" sz="3600" b="1" dirty="0">
                <a:solidFill>
                  <a:srgbClr val="C00000"/>
                </a:solidFill>
                <a:cs typeface="Traditional Arabic" panose="02020603050405020304" pitchFamily="18" charset="-78"/>
              </a:rPr>
              <a:t>كن حاضرًا عند مفترقات الطرق </a:t>
            </a:r>
            <a:r>
              <a:rPr lang="ar-SA" altLang="en-US" sz="3600" b="1" dirty="0">
                <a:cs typeface="Traditional Arabic" panose="02020603050405020304" pitchFamily="18" charset="-78"/>
              </a:rPr>
              <a:t>: قد يتخذ من نحبهم ويهمنا أمرهم قرارات لها آثار بعيدة المدى على أساس رؤى انفعالية آنية ، فكيف نحميهم ؟ إن </a:t>
            </a:r>
            <a:r>
              <a:rPr lang="ar-SA" altLang="en-US" sz="3600" b="1" dirty="0">
                <a:solidFill>
                  <a:srgbClr val="C00000"/>
                </a:solidFill>
                <a:cs typeface="Traditional Arabic" panose="02020603050405020304" pitchFamily="18" charset="-78"/>
              </a:rPr>
              <a:t>أول ما علينا فعله أن نفكر قبل أن نبدي رد فعلنا ، فلا ننساق وراء الانفعال نحن كذلك ، وإلا أضررنا بما لنا من تأثير عليهم </a:t>
            </a:r>
            <a:r>
              <a:rPr lang="ar-SA" altLang="en-US" sz="3600" b="1" dirty="0">
                <a:cs typeface="Traditional Arabic" panose="02020603050405020304" pitchFamily="18" charset="-78"/>
              </a:rPr>
              <a:t>، وعلينا ثانيًا </a:t>
            </a:r>
            <a:r>
              <a:rPr lang="ar-SA" altLang="en-US" sz="3600" b="1" dirty="0">
                <a:solidFill>
                  <a:srgbClr val="C00000"/>
                </a:solidFill>
                <a:cs typeface="Traditional Arabic" panose="02020603050405020304" pitchFamily="18" charset="-78"/>
              </a:rPr>
              <a:t>أن نعرف أن المشاعر تحرك دوافع الناس أكثر من التفكير </a:t>
            </a:r>
            <a:r>
              <a:rPr lang="ar-SA" altLang="en-US" sz="3600" b="1" dirty="0">
                <a:cs typeface="Traditional Arabic" panose="02020603050405020304" pitchFamily="18" charset="-78"/>
              </a:rPr>
              <a:t>، فعلينا أن نتعلم اللغة التي تؤثر فيهم كما نتعلم لغة أجنبية ، فلا ندينهم ولا ننبذهم . </a:t>
            </a:r>
            <a:endParaRPr lang="en-US" altLang="en-US" sz="3600" b="1" dirty="0">
              <a:cs typeface="Traditional Arabic" panose="02020603050405020304" pitchFamily="18" charset="-78"/>
            </a:endParaRPr>
          </a:p>
        </p:txBody>
      </p:sp>
      <p:pic>
        <p:nvPicPr>
          <p:cNvPr id="2" name="Picture 1">
            <a:extLst>
              <a:ext uri="{FF2B5EF4-FFF2-40B4-BE49-F238E27FC236}">
                <a16:creationId xmlns:a16="http://schemas.microsoft.com/office/drawing/2014/main" id="{BCB1C51D-A741-6622-7B8E-861FB1D7E46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CF3679C-C4EE-B924-44BC-C2A9FFCE5F56}"/>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752A1387-5328-A967-0615-1A770BDC0EF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4B01F75-7859-8419-AF2F-A818C064A977}"/>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89186AA-55E4-1AD8-E660-B5609B25D312}"/>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0FA17E4D-8951-F13D-939B-18238B6DF243}"/>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4376090"/>
      </p:ext>
    </p:extLst>
  </p:cSld>
  <p:clrMapOvr>
    <a:masterClrMapping/>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afterEffect">
                                  <p:stCondLst>
                                    <p:cond delay="0"/>
                                  </p:stCondLst>
                                  <p:childTnLst>
                                    <p:set>
                                      <p:cBhvr>
                                        <p:cTn id="6" dur="1" fill="hold">
                                          <p:stCondLst>
                                            <p:cond delay="0"/>
                                          </p:stCondLst>
                                        </p:cTn>
                                        <p:tgtEl>
                                          <p:spTgt spid="33794"/>
                                        </p:tgtEl>
                                        <p:attrNameLst>
                                          <p:attrName>style.visibility</p:attrName>
                                        </p:attrNameLst>
                                      </p:cBhvr>
                                      <p:to>
                                        <p:strVal val="visible"/>
                                      </p:to>
                                    </p:set>
                                    <p:animEffect transition="in" filter="checkerboard(across)">
                                      <p:cBhvr>
                                        <p:cTn id="7" dur="500"/>
                                        <p:tgtEl>
                                          <p:spTgt spid="337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2">
            <a:extLst>
              <a:ext uri="{FF2B5EF4-FFF2-40B4-BE49-F238E27FC236}">
                <a16:creationId xmlns:a16="http://schemas.microsoft.com/office/drawing/2014/main" id="{8F648AF6-2D96-87B5-7249-FC89EAB5AC6B}"/>
              </a:ext>
            </a:extLst>
          </p:cNvPr>
          <p:cNvSpPr txBox="1">
            <a:spLocks noChangeArrowheads="1"/>
          </p:cNvSpPr>
          <p:nvPr/>
        </p:nvSpPr>
        <p:spPr bwMode="auto">
          <a:xfrm>
            <a:off x="1943100" y="1079487"/>
            <a:ext cx="8305800" cy="206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3200" b="1" dirty="0">
                <a:cs typeface="Traditional Arabic" panose="02020603050405020304" pitchFamily="18" charset="-78"/>
              </a:rPr>
              <a:t>26- </a:t>
            </a:r>
            <a:r>
              <a:rPr lang="ar-SA" altLang="en-US" sz="3200" b="1" dirty="0">
                <a:solidFill>
                  <a:srgbClr val="C00000"/>
                </a:solidFill>
                <a:cs typeface="Traditional Arabic" panose="02020603050405020304" pitchFamily="18" charset="-78"/>
              </a:rPr>
              <a:t>استخدم كلاً من لغتي المنطق والمشاعر </a:t>
            </a:r>
            <a:r>
              <a:rPr lang="ar-SA" altLang="en-US" sz="3200" b="1" dirty="0">
                <a:cs typeface="Traditional Arabic" panose="02020603050405020304" pitchFamily="18" charset="-78"/>
              </a:rPr>
              <a:t>: إن هاتين اللغتين تختلف إحداهما عن الأخرى كما تختلف اللغة العربية عن الصينية ، حينما لا يحدث التواصل الجيد بينك وبين الآخر فامنحه الوقت الكافي وأصغ إليه بإخلاص، وعبر عن مشاعرك بصدق . </a:t>
            </a:r>
            <a:endParaRPr lang="en-US" altLang="en-US" sz="3200" b="1" dirty="0">
              <a:cs typeface="Traditional Arabic" panose="02020603050405020304" pitchFamily="18" charset="-78"/>
            </a:endParaRPr>
          </a:p>
        </p:txBody>
      </p:sp>
      <p:sp>
        <p:nvSpPr>
          <p:cNvPr id="32771" name="Text Box 3">
            <a:extLst>
              <a:ext uri="{FF2B5EF4-FFF2-40B4-BE49-F238E27FC236}">
                <a16:creationId xmlns:a16="http://schemas.microsoft.com/office/drawing/2014/main" id="{41C8CF16-17DB-AD1D-85B9-9ADA2AFCDD05}"/>
              </a:ext>
            </a:extLst>
          </p:cNvPr>
          <p:cNvSpPr txBox="1">
            <a:spLocks noChangeArrowheads="1"/>
          </p:cNvSpPr>
          <p:nvPr/>
        </p:nvSpPr>
        <p:spPr bwMode="auto">
          <a:xfrm>
            <a:off x="1793174" y="3382877"/>
            <a:ext cx="8382000"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3200" b="1" dirty="0">
                <a:cs typeface="Traditional Arabic" panose="02020603050405020304" pitchFamily="18" charset="-78"/>
              </a:rPr>
              <a:t>27- </a:t>
            </a:r>
            <a:r>
              <a:rPr lang="ar-SA" altLang="en-US" sz="3200" b="1" dirty="0">
                <a:solidFill>
                  <a:srgbClr val="C00000"/>
                </a:solidFill>
                <a:cs typeface="Traditional Arabic" panose="02020603050405020304" pitchFamily="18" charset="-78"/>
              </a:rPr>
              <a:t>فوِّض الآخر بالعمل بثقة </a:t>
            </a:r>
            <a:r>
              <a:rPr lang="ar-SA" altLang="en-US" sz="3200" b="1" dirty="0">
                <a:cs typeface="Traditional Arabic" panose="02020603050405020304" pitchFamily="18" charset="-78"/>
              </a:rPr>
              <a:t>: إن تفويضنا الآخر بالعمل ومنحه الثقة ليتصرف يدل على الشجاعة من قبلنا ؛ لأنه سيعمل أخطاء أثناء العمل ، وسنتحمل نحن بعض الخطأ وإذا أحسن فسيأخذ من سمعتنا وربما ما لنا ، ويجب أن يكون التفويض بالاتجاهين ، أنت تعطيه المسؤولية ، وهو يحمل المسؤولية . </a:t>
            </a:r>
            <a:endParaRPr lang="en-US" altLang="en-US" sz="3200" b="1" dirty="0">
              <a:cs typeface="Traditional Arabic" panose="02020603050405020304" pitchFamily="18" charset="-78"/>
            </a:endParaRPr>
          </a:p>
        </p:txBody>
      </p:sp>
      <p:pic>
        <p:nvPicPr>
          <p:cNvPr id="2" name="Picture 1">
            <a:extLst>
              <a:ext uri="{FF2B5EF4-FFF2-40B4-BE49-F238E27FC236}">
                <a16:creationId xmlns:a16="http://schemas.microsoft.com/office/drawing/2014/main" id="{2716E82A-E17E-FBF7-4AFB-DDD0D3D3B61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20104582-EE5B-6666-4767-DDE84FD574A2}"/>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87057978-8D82-9B22-7306-A4958224BD9D}"/>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DF7506C-B350-D55D-08D0-869AD6DBB8EC}"/>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57125ECF-FD52-3D07-BB72-CBC6B6D13C19}"/>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67BF653-CCA6-12F2-5830-D57A3154CF31}"/>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4942308"/>
      </p:ext>
    </p:extLst>
  </p:cSld>
  <p:clrMapOvr>
    <a:masterClrMapping/>
  </p:clrMapOvr>
  <p:transition advClick="0" advTm="2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wipe(right)">
                                      <p:cBhvr>
                                        <p:cTn id="7" dur="500"/>
                                        <p:tgtEl>
                                          <p:spTgt spid="32770"/>
                                        </p:tgtEl>
                                      </p:cBhvr>
                                    </p:animEffect>
                                  </p:childTnLst>
                                </p:cTn>
                              </p:par>
                            </p:childTnLst>
                          </p:cTn>
                        </p:par>
                        <p:par>
                          <p:cTn id="8" fill="hold" nodeType="afterGroup">
                            <p:stCondLst>
                              <p:cond delay="500"/>
                            </p:stCondLst>
                            <p:childTnLst>
                              <p:par>
                                <p:cTn id="9" presetID="3" presetClass="entr" presetSubtype="10" fill="hold" nodeType="afterEffect">
                                  <p:stCondLst>
                                    <p:cond delay="0"/>
                                  </p:stCondLst>
                                  <p:childTnLst>
                                    <p:set>
                                      <p:cBhvr>
                                        <p:cTn id="10" dur="1" fill="hold">
                                          <p:stCondLst>
                                            <p:cond delay="0"/>
                                          </p:stCondLst>
                                        </p:cTn>
                                        <p:tgtEl>
                                          <p:spTgt spid="32771"/>
                                        </p:tgtEl>
                                        <p:attrNameLst>
                                          <p:attrName>style.visibility</p:attrName>
                                        </p:attrNameLst>
                                      </p:cBhvr>
                                      <p:to>
                                        <p:strVal val="visible"/>
                                      </p:to>
                                    </p:set>
                                    <p:animEffect transition="in" filter="blinds(horizontal)">
                                      <p:cBhvr>
                                        <p:cTn id="11" dur="500"/>
                                        <p:tgtEl>
                                          <p:spTgt spid="327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p:bldP spid="3277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4" name="Text Box 4">
            <a:extLst>
              <a:ext uri="{FF2B5EF4-FFF2-40B4-BE49-F238E27FC236}">
                <a16:creationId xmlns:a16="http://schemas.microsoft.com/office/drawing/2014/main" id="{7776A944-939D-FA67-F9A8-8F89DD1DE9EF}"/>
              </a:ext>
            </a:extLst>
          </p:cNvPr>
          <p:cNvSpPr txBox="1">
            <a:spLocks noChangeArrowheads="1"/>
          </p:cNvSpPr>
          <p:nvPr/>
        </p:nvSpPr>
        <p:spPr bwMode="auto">
          <a:xfrm>
            <a:off x="2416629" y="1299545"/>
            <a:ext cx="6858000" cy="4486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3600" b="1" dirty="0">
                <a:cs typeface="Traditional Arabic" panose="02020603050405020304" pitchFamily="18" charset="-78"/>
              </a:rPr>
              <a:t>28- </a:t>
            </a:r>
            <a:r>
              <a:rPr lang="ar-SA" altLang="en-US" sz="3600" b="1" dirty="0">
                <a:solidFill>
                  <a:srgbClr val="C00000"/>
                </a:solidFill>
                <a:cs typeface="Traditional Arabic" panose="02020603050405020304" pitchFamily="18" charset="-78"/>
              </a:rPr>
              <a:t>أدخل الناس في مشاريع ذات قيمة </a:t>
            </a:r>
            <a:r>
              <a:rPr lang="ar-SA" altLang="en-US" sz="3600" b="1" dirty="0">
                <a:cs typeface="Traditional Arabic" panose="02020603050405020304" pitchFamily="18" charset="-78"/>
              </a:rPr>
              <a:t>: إن مشاركة الإنسان في مشاريع ذات قيمة له أثر حميد على نفسيته، ولكن المشروع الذي له قيمة عند الرئيس قد لا يكون له قيمة عند المرؤوس ، </a:t>
            </a:r>
            <a:r>
              <a:rPr lang="ar-SA" altLang="en-US" sz="3600" b="1" dirty="0">
                <a:solidFill>
                  <a:srgbClr val="C00000"/>
                </a:solidFill>
                <a:cs typeface="Traditional Arabic" panose="02020603050405020304" pitchFamily="18" charset="-78"/>
              </a:rPr>
              <a:t>فالمشروع الذي له قيمة هو الذي يشارك فيه الفرد في التخطيط والتفكير </a:t>
            </a:r>
            <a:r>
              <a:rPr lang="ar-SA" altLang="en-US" sz="3600" b="1" dirty="0">
                <a:cs typeface="Traditional Arabic" panose="02020603050405020304" pitchFamily="18" charset="-78"/>
              </a:rPr>
              <a:t>، إن كلاً منا يحتاج أن يشارك في رسالة لحياته ، وإلا فقدت الحياة معناها . فالحياة هي توتر بين ما نحن عليه وبين ما نصبو إليه . </a:t>
            </a:r>
            <a:endParaRPr lang="en-US" altLang="en-US" sz="3600" b="1" dirty="0">
              <a:cs typeface="Traditional Arabic" panose="02020603050405020304" pitchFamily="18" charset="-78"/>
            </a:endParaRPr>
          </a:p>
        </p:txBody>
      </p:sp>
      <p:pic>
        <p:nvPicPr>
          <p:cNvPr id="2" name="Picture 1">
            <a:extLst>
              <a:ext uri="{FF2B5EF4-FFF2-40B4-BE49-F238E27FC236}">
                <a16:creationId xmlns:a16="http://schemas.microsoft.com/office/drawing/2014/main" id="{1986D694-F974-F44D-C7F7-E179B65F621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C5919C1-A4C6-F94E-92CE-C667339D8B61}"/>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02FF24E7-23B3-5E15-4D80-D3D6A499D642}"/>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6A25F86-ADA8-0731-1812-53D1F65E000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CC78F385-B402-CE4C-D6A7-4DE18430FEC9}"/>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608E21C-D4EF-40AB-7286-0B5E40385C8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9103448"/>
      </p:ext>
    </p:extLst>
  </p:cSld>
  <p:clrMapOvr>
    <a:masterClrMapping/>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afterEffect">
                                  <p:stCondLst>
                                    <p:cond delay="0"/>
                                  </p:stCondLst>
                                  <p:childTnLst>
                                    <p:set>
                                      <p:cBhvr>
                                        <p:cTn id="6" dur="1" fill="hold">
                                          <p:stCondLst>
                                            <p:cond delay="0"/>
                                          </p:stCondLst>
                                        </p:cTn>
                                        <p:tgtEl>
                                          <p:spTgt spid="35844"/>
                                        </p:tgtEl>
                                        <p:attrNameLst>
                                          <p:attrName>style.visibility</p:attrName>
                                        </p:attrNameLst>
                                      </p:cBhvr>
                                      <p:to>
                                        <p:strVal val="visible"/>
                                      </p:to>
                                    </p:set>
                                    <p:animEffect transition="in" filter="plus(in)">
                                      <p:cBhvr>
                                        <p:cTn id="7" dur="2000"/>
                                        <p:tgtEl>
                                          <p:spTgt spid="358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2">
            <a:extLst>
              <a:ext uri="{FF2B5EF4-FFF2-40B4-BE49-F238E27FC236}">
                <a16:creationId xmlns:a16="http://schemas.microsoft.com/office/drawing/2014/main" id="{76B08810-1247-F91B-A3CC-E847F5023B62}"/>
              </a:ext>
            </a:extLst>
          </p:cNvPr>
          <p:cNvSpPr txBox="1">
            <a:spLocks noChangeArrowheads="1"/>
          </p:cNvSpPr>
          <p:nvPr/>
        </p:nvSpPr>
        <p:spPr bwMode="auto">
          <a:xfrm>
            <a:off x="1676400" y="1038437"/>
            <a:ext cx="85344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3200" b="1" dirty="0">
                <a:cs typeface="Traditional Arabic" panose="02020603050405020304" pitchFamily="18" charset="-78"/>
              </a:rPr>
              <a:t>29- </a:t>
            </a:r>
            <a:r>
              <a:rPr lang="ar-SA" altLang="en-US" sz="3200" b="1" dirty="0">
                <a:solidFill>
                  <a:srgbClr val="C00000"/>
                </a:solidFill>
                <a:cs typeface="Traditional Arabic" panose="02020603050405020304" pitchFamily="18" charset="-78"/>
              </a:rPr>
              <a:t>دربهم على قانون الحصاد </a:t>
            </a:r>
            <a:r>
              <a:rPr lang="ar-SA" altLang="en-US" sz="3200" b="1" dirty="0">
                <a:cs typeface="Traditional Arabic" panose="02020603050405020304" pitchFamily="18" charset="-78"/>
              </a:rPr>
              <a:t>: لنعلم من حولنا قانون إعداد الأرض ونثر البذور والعناية بالنبات وسقايته وإزالة الأعشاب الضارة والحصاد ، فهذه الطريقة الطبيعية تعلمنا أننا نحصد ما زرعناه . </a:t>
            </a:r>
            <a:endParaRPr lang="en-US" altLang="en-US" sz="3200" b="1" dirty="0">
              <a:cs typeface="Traditional Arabic" panose="02020603050405020304" pitchFamily="18" charset="-78"/>
            </a:endParaRPr>
          </a:p>
        </p:txBody>
      </p:sp>
      <p:sp>
        <p:nvSpPr>
          <p:cNvPr id="38915" name="Text Box 3">
            <a:extLst>
              <a:ext uri="{FF2B5EF4-FFF2-40B4-BE49-F238E27FC236}">
                <a16:creationId xmlns:a16="http://schemas.microsoft.com/office/drawing/2014/main" id="{38EF302D-EDB8-D8BD-B0A3-C52B091FD779}"/>
              </a:ext>
            </a:extLst>
          </p:cNvPr>
          <p:cNvSpPr txBox="1">
            <a:spLocks noChangeArrowheads="1"/>
          </p:cNvSpPr>
          <p:nvPr/>
        </p:nvSpPr>
        <p:spPr bwMode="auto">
          <a:xfrm>
            <a:off x="1676400" y="2698920"/>
            <a:ext cx="8534400"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3200" b="1" dirty="0">
                <a:cs typeface="Traditional Arabic" panose="02020603050405020304" pitchFamily="18" charset="-78"/>
              </a:rPr>
              <a:t>30- </a:t>
            </a:r>
            <a:r>
              <a:rPr lang="ar-SA" altLang="en-US" sz="3200" b="1" dirty="0">
                <a:solidFill>
                  <a:srgbClr val="C00000"/>
                </a:solidFill>
                <a:cs typeface="Traditional Arabic" panose="02020603050405020304" pitchFamily="18" charset="-78"/>
              </a:rPr>
              <a:t>دع النتائج الطبيعية تُعلِّم من حولك السلوك المسؤول : إن من أنفع ما نقوم به أن نترك النتائج الطبيعية لسلوك الناس تعلمهم السلوك المسؤول</a:t>
            </a:r>
            <a:r>
              <a:rPr lang="ar-SA" altLang="en-US" sz="3200" b="1" dirty="0">
                <a:cs typeface="Traditional Arabic" panose="02020603050405020304" pitchFamily="18" charset="-78"/>
              </a:rPr>
              <a:t>، قد لا يحبون أن يواجهوا هذا وقد لا يحبوننا حينما نتركهم لنتائج عملهم ، ولكن كسب الشعبية أمر زائل لا يعتمد عليه ، فليكن العدل هو مطلبنا ، وحينما نترك العدل يأخذ مجراه فإننا نكون قد منحنا الآخرين حبًا أكثر من عرقلة طريق العدل ، فترك العدل يترك مجراه الذي يؤمن نموًا سليمًا وأمانًا على المدى الطويل</a:t>
            </a:r>
            <a:endParaRPr lang="en-US" altLang="en-US" sz="3200" b="1" dirty="0">
              <a:cs typeface="Traditional Arabic" panose="02020603050405020304" pitchFamily="18" charset="-78"/>
            </a:endParaRPr>
          </a:p>
        </p:txBody>
      </p:sp>
      <p:pic>
        <p:nvPicPr>
          <p:cNvPr id="2" name="Picture 1">
            <a:extLst>
              <a:ext uri="{FF2B5EF4-FFF2-40B4-BE49-F238E27FC236}">
                <a16:creationId xmlns:a16="http://schemas.microsoft.com/office/drawing/2014/main" id="{8A8A7EFC-F811-68C2-2170-3CCAB15CE8D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BD582DEA-7ABF-0E14-6059-5404763FC763}"/>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377530A3-0BFF-3442-54D5-CAC796AD67C1}"/>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DBB84D9-CBFA-A803-3B89-A44D7F558185}"/>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7E44B4C6-A758-48F2-9AD0-7ECC9EE6B91B}"/>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13CB346-E69D-3EB6-4EF9-31DE9A16C16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7234056"/>
      </p:ext>
    </p:extLst>
  </p:cSld>
  <p:clrMapOvr>
    <a:masterClrMapping/>
  </p:clrMapOvr>
  <p:transition advClick="0"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0"/>
                                  </p:stCondLst>
                                  <p:childTnLst>
                                    <p:set>
                                      <p:cBhvr>
                                        <p:cTn id="6" dur="1" fill="hold">
                                          <p:stCondLst>
                                            <p:cond delay="0"/>
                                          </p:stCondLst>
                                        </p:cTn>
                                        <p:tgtEl>
                                          <p:spTgt spid="38914"/>
                                        </p:tgtEl>
                                        <p:attrNameLst>
                                          <p:attrName>style.visibility</p:attrName>
                                        </p:attrNameLst>
                                      </p:cBhvr>
                                      <p:to>
                                        <p:strVal val="visible"/>
                                      </p:to>
                                    </p:set>
                                    <p:anim calcmode="lin" valueType="num">
                                      <p:cBhvr additive="base">
                                        <p:cTn id="7" dur="500" fill="hold"/>
                                        <p:tgtEl>
                                          <p:spTgt spid="38914"/>
                                        </p:tgtEl>
                                        <p:attrNameLst>
                                          <p:attrName>ppt_x</p:attrName>
                                        </p:attrNameLst>
                                      </p:cBhvr>
                                      <p:tavLst>
                                        <p:tav tm="0">
                                          <p:val>
                                            <p:strVal val="#ppt_x"/>
                                          </p:val>
                                        </p:tav>
                                        <p:tav tm="100000">
                                          <p:val>
                                            <p:strVal val="#ppt_x"/>
                                          </p:val>
                                        </p:tav>
                                      </p:tavLst>
                                    </p:anim>
                                    <p:anim calcmode="lin" valueType="num">
                                      <p:cBhvr additive="base">
                                        <p:cTn id="8" dur="500" fill="hold"/>
                                        <p:tgtEl>
                                          <p:spTgt spid="38914"/>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 presetClass="entr" presetSubtype="4" fill="hold" nodeType="afterEffect">
                                  <p:stCondLst>
                                    <p:cond delay="0"/>
                                  </p:stCondLst>
                                  <p:childTnLst>
                                    <p:set>
                                      <p:cBhvr>
                                        <p:cTn id="11" dur="1" fill="hold">
                                          <p:stCondLst>
                                            <p:cond delay="0"/>
                                          </p:stCondLst>
                                        </p:cTn>
                                        <p:tgtEl>
                                          <p:spTgt spid="38915"/>
                                        </p:tgtEl>
                                        <p:attrNameLst>
                                          <p:attrName>style.visibility</p:attrName>
                                        </p:attrNameLst>
                                      </p:cBhvr>
                                      <p:to>
                                        <p:strVal val="visible"/>
                                      </p:to>
                                    </p:set>
                                    <p:anim calcmode="lin" valueType="num">
                                      <p:cBhvr additive="base">
                                        <p:cTn id="12" dur="500" fill="hold"/>
                                        <p:tgtEl>
                                          <p:spTgt spid="38915"/>
                                        </p:tgtEl>
                                        <p:attrNameLst>
                                          <p:attrName>ppt_x</p:attrName>
                                        </p:attrNameLst>
                                      </p:cBhvr>
                                      <p:tavLst>
                                        <p:tav tm="0">
                                          <p:val>
                                            <p:strVal val="#ppt_x"/>
                                          </p:val>
                                        </p:tav>
                                        <p:tav tm="100000">
                                          <p:val>
                                            <p:strVal val="#ppt_x"/>
                                          </p:val>
                                        </p:tav>
                                      </p:tavLst>
                                    </p:anim>
                                    <p:anim calcmode="lin" valueType="num">
                                      <p:cBhvr additive="base">
                                        <p:cTn id="13" dur="500" fill="hold"/>
                                        <p:tgtEl>
                                          <p:spTgt spid="389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p:bldP spid="389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2">
            <a:extLst>
              <a:ext uri="{FF2B5EF4-FFF2-40B4-BE49-F238E27FC236}">
                <a16:creationId xmlns:a16="http://schemas.microsoft.com/office/drawing/2014/main" id="{E2DDEB77-5DF1-6161-2337-55EC0FABAF44}"/>
              </a:ext>
            </a:extLst>
          </p:cNvPr>
          <p:cNvSpPr txBox="1">
            <a:spLocks noChangeArrowheads="1"/>
          </p:cNvSpPr>
          <p:nvPr/>
        </p:nvSpPr>
        <p:spPr bwMode="auto">
          <a:xfrm>
            <a:off x="2290948" y="716774"/>
            <a:ext cx="65532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rtl="1">
              <a:spcBef>
                <a:spcPct val="50000"/>
              </a:spcBef>
            </a:pPr>
            <a:r>
              <a:rPr lang="ar-SA" altLang="en-US" sz="5400" b="1" dirty="0">
                <a:cs typeface="Traditional Arabic" panose="02020603050405020304" pitchFamily="18" charset="-78"/>
              </a:rPr>
              <a:t>ثلاثة أخطاء يجب التغلب عليها</a:t>
            </a:r>
            <a:endParaRPr lang="en-US" altLang="en-US" sz="5400" b="1" dirty="0">
              <a:cs typeface="Traditional Arabic" panose="02020603050405020304" pitchFamily="18" charset="-78"/>
            </a:endParaRPr>
          </a:p>
        </p:txBody>
      </p:sp>
      <p:sp>
        <p:nvSpPr>
          <p:cNvPr id="37891" name="Text Box 3">
            <a:extLst>
              <a:ext uri="{FF2B5EF4-FFF2-40B4-BE49-F238E27FC236}">
                <a16:creationId xmlns:a16="http://schemas.microsoft.com/office/drawing/2014/main" id="{EBA3C36B-AEE2-4418-9E88-CF117E457B60}"/>
              </a:ext>
            </a:extLst>
          </p:cNvPr>
          <p:cNvSpPr txBox="1">
            <a:spLocks noChangeArrowheads="1"/>
          </p:cNvSpPr>
          <p:nvPr/>
        </p:nvSpPr>
        <p:spPr bwMode="auto">
          <a:xfrm>
            <a:off x="1581398" y="5173364"/>
            <a:ext cx="9225148"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2800" b="1" dirty="0">
                <a:cs typeface="Traditional Arabic" panose="02020603050405020304" pitchFamily="18" charset="-78"/>
              </a:rPr>
              <a:t>- الخطأ الثالث : </a:t>
            </a:r>
            <a:r>
              <a:rPr lang="ar-SA" altLang="en-US" sz="2800" b="1" dirty="0">
                <a:solidFill>
                  <a:srgbClr val="C00000"/>
                </a:solidFill>
                <a:cs typeface="Traditional Arabic" panose="02020603050405020304" pitchFamily="18" charset="-78"/>
              </a:rPr>
              <a:t>افتراض أن القدوة الطيبة والعلاقة أمر كافٍ </a:t>
            </a:r>
            <a:r>
              <a:rPr lang="ar-SA" altLang="en-US" sz="2800" b="1" dirty="0">
                <a:cs typeface="Traditional Arabic" panose="02020603050405020304" pitchFamily="18" charset="-78"/>
              </a:rPr>
              <a:t>: حينما نخطئ هذا </a:t>
            </a:r>
            <a:r>
              <a:rPr lang="ar-SA" altLang="en-US" sz="2800" b="1" dirty="0">
                <a:solidFill>
                  <a:srgbClr val="C00000"/>
                </a:solidFill>
                <a:cs typeface="Traditional Arabic" panose="02020603050405020304" pitchFamily="18" charset="-78"/>
              </a:rPr>
              <a:t>الخطأ نغفل أهمية التعليم الواضح </a:t>
            </a:r>
            <a:r>
              <a:rPr lang="ar-SA" altLang="en-US" sz="2800" b="1" dirty="0">
                <a:cs typeface="Traditional Arabic" panose="02020603050405020304" pitchFamily="18" charset="-78"/>
              </a:rPr>
              <a:t>، والحل أن نتحدث كثيرًا عن </a:t>
            </a:r>
            <a:r>
              <a:rPr lang="ar-SA" altLang="en-US" sz="2800" b="1" dirty="0">
                <a:solidFill>
                  <a:srgbClr val="C00000"/>
                </a:solidFill>
                <a:cs typeface="Traditional Arabic" panose="02020603050405020304" pitchFamily="18" charset="-78"/>
              </a:rPr>
              <a:t>الرؤية والمهمة والأدوار والغايات والمقاييس </a:t>
            </a:r>
            <a:r>
              <a:rPr lang="ar-SA" altLang="en-US" sz="2800" b="1" dirty="0">
                <a:cs typeface="Traditional Arabic" panose="02020603050405020304" pitchFamily="18" charset="-78"/>
              </a:rPr>
              <a:t>. </a:t>
            </a:r>
            <a:endParaRPr lang="en-US" altLang="en-US" sz="2800" b="1" dirty="0">
              <a:cs typeface="Traditional Arabic" panose="02020603050405020304" pitchFamily="18" charset="-78"/>
            </a:endParaRPr>
          </a:p>
        </p:txBody>
      </p:sp>
      <p:sp>
        <p:nvSpPr>
          <p:cNvPr id="37892" name="Text Box 4">
            <a:extLst>
              <a:ext uri="{FF2B5EF4-FFF2-40B4-BE49-F238E27FC236}">
                <a16:creationId xmlns:a16="http://schemas.microsoft.com/office/drawing/2014/main" id="{207B5B61-B3C9-5A98-4FD1-6AACA3D67FA5}"/>
              </a:ext>
            </a:extLst>
          </p:cNvPr>
          <p:cNvSpPr txBox="1">
            <a:spLocks noChangeArrowheads="1"/>
          </p:cNvSpPr>
          <p:nvPr/>
        </p:nvSpPr>
        <p:spPr bwMode="auto">
          <a:xfrm>
            <a:off x="3338946" y="1922225"/>
            <a:ext cx="7467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ar-SA" altLang="en-US" sz="3600" b="1" dirty="0">
                <a:cs typeface="Traditional Arabic" panose="02020603050405020304" pitchFamily="18" charset="-78"/>
              </a:rPr>
              <a:t>هناك ثلاثة أخطاء شائعة في مجال التأثير على الآخرين : </a:t>
            </a:r>
            <a:endParaRPr lang="en-US" altLang="en-US" sz="3600" b="1" dirty="0">
              <a:cs typeface="Traditional Arabic" panose="02020603050405020304" pitchFamily="18" charset="-78"/>
            </a:endParaRPr>
          </a:p>
        </p:txBody>
      </p:sp>
      <p:sp>
        <p:nvSpPr>
          <p:cNvPr id="37893" name="Text Box 5">
            <a:extLst>
              <a:ext uri="{FF2B5EF4-FFF2-40B4-BE49-F238E27FC236}">
                <a16:creationId xmlns:a16="http://schemas.microsoft.com/office/drawing/2014/main" id="{6A15FD61-390A-AE91-F993-393E00D9FC38}"/>
              </a:ext>
            </a:extLst>
          </p:cNvPr>
          <p:cNvSpPr txBox="1">
            <a:spLocks noChangeArrowheads="1"/>
          </p:cNvSpPr>
          <p:nvPr/>
        </p:nvSpPr>
        <p:spPr bwMode="auto">
          <a:xfrm>
            <a:off x="1530928" y="2855623"/>
            <a:ext cx="9257805"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2800" b="1" dirty="0">
                <a:cs typeface="Traditional Arabic" panose="02020603050405020304" pitchFamily="18" charset="-78"/>
              </a:rPr>
              <a:t>- الخطأ الأول : </a:t>
            </a:r>
            <a:r>
              <a:rPr lang="ar-SA" altLang="en-US" sz="2800" b="1" dirty="0">
                <a:solidFill>
                  <a:srgbClr val="C00000"/>
                </a:solidFill>
                <a:cs typeface="Traditional Arabic" panose="02020603050405020304" pitchFamily="18" charset="-78"/>
              </a:rPr>
              <a:t>أن ننصح قبل أن نفهم </a:t>
            </a:r>
            <a:r>
              <a:rPr lang="ar-SA" altLang="en-US" sz="2800" b="1" dirty="0">
                <a:cs typeface="Traditional Arabic" panose="02020603050405020304" pitchFamily="18" charset="-78"/>
              </a:rPr>
              <a:t>: قبل أن تؤثر فيَّ لابد أن تفهمني ، إنَّ لي وضعي الخاص ومشاعري الفريدة ، فقبل أن تحاول التأثير عليَّ يجب أن تتأثر أنت بوضعي الفريد . </a:t>
            </a:r>
            <a:endParaRPr lang="en-US" altLang="en-US" sz="2800" b="1" dirty="0">
              <a:cs typeface="Traditional Arabic" panose="02020603050405020304" pitchFamily="18" charset="-78"/>
            </a:endParaRPr>
          </a:p>
        </p:txBody>
      </p:sp>
      <p:sp>
        <p:nvSpPr>
          <p:cNvPr id="37894" name="Text Box 6">
            <a:extLst>
              <a:ext uri="{FF2B5EF4-FFF2-40B4-BE49-F238E27FC236}">
                <a16:creationId xmlns:a16="http://schemas.microsoft.com/office/drawing/2014/main" id="{43CA4FAD-DDBE-0544-1527-932E074AC4A2}"/>
              </a:ext>
            </a:extLst>
          </p:cNvPr>
          <p:cNvSpPr txBox="1">
            <a:spLocks noChangeArrowheads="1"/>
          </p:cNvSpPr>
          <p:nvPr/>
        </p:nvSpPr>
        <p:spPr bwMode="auto">
          <a:xfrm>
            <a:off x="1548741" y="3999027"/>
            <a:ext cx="9225148"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rtl="1">
              <a:spcBef>
                <a:spcPct val="50000"/>
              </a:spcBef>
            </a:pPr>
            <a:r>
              <a:rPr lang="ar-SA" altLang="en-US" sz="2800" b="1" dirty="0">
                <a:cs typeface="Traditional Arabic" panose="02020603050405020304" pitchFamily="18" charset="-78"/>
              </a:rPr>
              <a:t>- الخطأ الثاني : </a:t>
            </a:r>
            <a:r>
              <a:rPr lang="ar-SA" altLang="en-US" sz="2800" b="1" dirty="0">
                <a:solidFill>
                  <a:srgbClr val="C00000"/>
                </a:solidFill>
                <a:cs typeface="Traditional Arabic" panose="02020603050405020304" pitchFamily="18" charset="-78"/>
              </a:rPr>
              <a:t>محاولة إصلاح العلاقة من دون إصلاح الموقف أو السلوك </a:t>
            </a:r>
            <a:r>
              <a:rPr lang="ar-SA" altLang="en-US" sz="2800" b="1" dirty="0">
                <a:cs typeface="Traditional Arabic" panose="02020603050405020304" pitchFamily="18" charset="-78"/>
              </a:rPr>
              <a:t>: لقد كان ( </a:t>
            </a:r>
            <a:r>
              <a:rPr lang="ar-SA" altLang="en-US" sz="2800" b="1" dirty="0" err="1">
                <a:cs typeface="Traditional Arabic" panose="02020603050405020304" pitchFamily="18" charset="-78"/>
              </a:rPr>
              <a:t>إيمرسون</a:t>
            </a:r>
            <a:r>
              <a:rPr lang="ar-SA" altLang="en-US" sz="2800" b="1" dirty="0">
                <a:cs typeface="Traditional Arabic" panose="02020603050405020304" pitchFamily="18" charset="-78"/>
              </a:rPr>
              <a:t> ) حكيمًا حينما قال :</a:t>
            </a:r>
            <a:r>
              <a:rPr lang="ar-SA" altLang="en-US" sz="2800" b="1" dirty="0">
                <a:solidFill>
                  <a:srgbClr val="C00000"/>
                </a:solidFill>
                <a:cs typeface="Traditional Arabic" panose="02020603050405020304" pitchFamily="18" charset="-78"/>
              </a:rPr>
              <a:t> ( إن ما أنت عليه يصيح في أذني بصوت يمنعني من أن أسمع ما تقول ) </a:t>
            </a:r>
            <a:r>
              <a:rPr lang="ar-SA" altLang="en-US" sz="2800" b="1" dirty="0">
                <a:cs typeface="Traditional Arabic" panose="02020603050405020304" pitchFamily="18" charset="-78"/>
              </a:rPr>
              <a:t>. </a:t>
            </a:r>
            <a:endParaRPr lang="en-US" altLang="en-US" sz="2800" b="1" dirty="0">
              <a:cs typeface="Traditional Arabic" panose="02020603050405020304" pitchFamily="18" charset="-78"/>
            </a:endParaRPr>
          </a:p>
        </p:txBody>
      </p:sp>
      <p:sp>
        <p:nvSpPr>
          <p:cNvPr id="2" name="Text Box 4">
            <a:extLst>
              <a:ext uri="{FF2B5EF4-FFF2-40B4-BE49-F238E27FC236}">
                <a16:creationId xmlns:a16="http://schemas.microsoft.com/office/drawing/2014/main" id="{945E66E4-CF8A-485D-0C5C-D12C5A175BAD}"/>
              </a:ext>
            </a:extLst>
          </p:cNvPr>
          <p:cNvSpPr txBox="1">
            <a:spLocks noChangeArrowheads="1"/>
          </p:cNvSpPr>
          <p:nvPr/>
        </p:nvSpPr>
        <p:spPr bwMode="auto">
          <a:xfrm>
            <a:off x="3915889" y="6187323"/>
            <a:ext cx="4928259" cy="553998"/>
          </a:xfrm>
          <a:prstGeom prst="rect">
            <a:avLst/>
          </a:prstGeom>
          <a:ln/>
        </p:spPr>
        <p:style>
          <a:lnRef idx="1">
            <a:schemeClr val="accent1"/>
          </a:lnRef>
          <a:fillRef idx="2">
            <a:schemeClr val="accent1"/>
          </a:fillRef>
          <a:effectRef idx="1">
            <a:schemeClr val="accent1"/>
          </a:effectRef>
          <a:fontRef idx="minor">
            <a:schemeClr val="dk1"/>
          </a:fontRef>
        </p:style>
        <p:txBody>
          <a:bodyPr wrap="square">
            <a:spAutoFit/>
          </a:bodyPr>
          <a:lstStyle/>
          <a:p>
            <a:pPr algn="ctr">
              <a:spcBef>
                <a:spcPct val="50000"/>
              </a:spcBef>
            </a:pPr>
            <a:r>
              <a:rPr lang="ar-EG" altLang="en-US" sz="1200" b="1" dirty="0">
                <a:cs typeface="Traditional Arabic" panose="02020603050405020304" pitchFamily="18" charset="-78"/>
              </a:rPr>
              <a:t>المصدر: </a:t>
            </a:r>
            <a:r>
              <a:rPr lang="ar-SA" altLang="en-US" sz="1200" b="1" dirty="0">
                <a:cs typeface="Traditional Arabic" panose="02020603050405020304" pitchFamily="18" charset="-78"/>
              </a:rPr>
              <a:t> الدكتور : عبد</a:t>
            </a:r>
            <a:r>
              <a:rPr lang="ar-KW" altLang="en-US" sz="1200" b="1" dirty="0">
                <a:cs typeface="Traditional Arabic" panose="02020603050405020304" pitchFamily="18" charset="-78"/>
              </a:rPr>
              <a:t> </a:t>
            </a:r>
            <a:r>
              <a:rPr lang="ar-SA" altLang="en-US" sz="1200" b="1" dirty="0">
                <a:cs typeface="Traditional Arabic" panose="02020603050405020304" pitchFamily="18" charset="-78"/>
              </a:rPr>
              <a:t>اللطيف الخياط</a:t>
            </a:r>
            <a:r>
              <a:rPr lang="ar-EG" altLang="en-US" sz="1200" b="1" dirty="0">
                <a:cs typeface="Traditional Arabic" panose="02020603050405020304" pitchFamily="18" charset="-78"/>
              </a:rPr>
              <a:t>، </a:t>
            </a:r>
            <a:r>
              <a:rPr lang="ar-SA" altLang="en-US" sz="1200" b="1" dirty="0">
                <a:cs typeface="Traditional Arabic" panose="02020603050405020304" pitchFamily="18" charset="-78"/>
              </a:rPr>
              <a:t>القيادة على ضوء المبادئ ، ص94-99.</a:t>
            </a:r>
            <a:endParaRPr lang="ar-EG" altLang="en-US" sz="1200" b="1" dirty="0">
              <a:cs typeface="Traditional Arabic" panose="02020603050405020304" pitchFamily="18" charset="-78"/>
            </a:endParaRPr>
          </a:p>
          <a:p>
            <a:pPr algn="ctr">
              <a:spcBef>
                <a:spcPct val="50000"/>
              </a:spcBef>
            </a:pPr>
            <a:r>
              <a:rPr lang="en-US" altLang="en-US" sz="1200" b="1" dirty="0"/>
              <a:t>http://www.saaid.net/aldawah/</a:t>
            </a:r>
            <a:r>
              <a:rPr lang="ar-SA" altLang="en-US" sz="1200" b="1" dirty="0"/>
              <a:t>54</a:t>
            </a:r>
            <a:r>
              <a:rPr lang="en-US" altLang="en-US" sz="1200" b="1" dirty="0"/>
              <a:t>.</a:t>
            </a:r>
            <a:r>
              <a:rPr lang="en-US" altLang="en-US" sz="1200" b="1" dirty="0" err="1"/>
              <a:t>htm</a:t>
            </a:r>
            <a:endParaRPr lang="en-US" altLang="en-US" sz="1200" b="1" dirty="0"/>
          </a:p>
        </p:txBody>
      </p:sp>
      <p:pic>
        <p:nvPicPr>
          <p:cNvPr id="3" name="Picture 2">
            <a:extLst>
              <a:ext uri="{FF2B5EF4-FFF2-40B4-BE49-F238E27FC236}">
                <a16:creationId xmlns:a16="http://schemas.microsoft.com/office/drawing/2014/main" id="{31F22C26-B982-24ED-3AF2-169A00F2E32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4" name="TextBox 3">
            <a:extLst>
              <a:ext uri="{FF2B5EF4-FFF2-40B4-BE49-F238E27FC236}">
                <a16:creationId xmlns:a16="http://schemas.microsoft.com/office/drawing/2014/main" id="{E3800530-FDF3-18F8-7F97-264038A2BBA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5" name="Rectangle 4">
            <a:extLst>
              <a:ext uri="{FF2B5EF4-FFF2-40B4-BE49-F238E27FC236}">
                <a16:creationId xmlns:a16="http://schemas.microsoft.com/office/drawing/2014/main" id="{F7960397-66A5-480B-11F3-42726986945E}"/>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9C497D8D-E30D-8411-FBD3-4AEFD9CE3FB1}"/>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7" name="TextBox 6">
            <a:extLst>
              <a:ext uri="{FF2B5EF4-FFF2-40B4-BE49-F238E27FC236}">
                <a16:creationId xmlns:a16="http://schemas.microsoft.com/office/drawing/2014/main" id="{7E430EB3-78C3-B669-BDFB-20195D5C2E6C}"/>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3936305-913B-FAFF-59A6-1D519C967F53}"/>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2061657"/>
      </p:ext>
    </p:extLst>
  </p:cSld>
  <p:clrMapOvr>
    <a:masterClrMapping/>
  </p:clrMapOvr>
  <p:transition advClick="0"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37890"/>
                                        </p:tgtEl>
                                        <p:attrNameLst>
                                          <p:attrName>style.visibility</p:attrName>
                                        </p:attrNameLst>
                                      </p:cBhvr>
                                      <p:to>
                                        <p:strVal val="visible"/>
                                      </p:to>
                                    </p:set>
                                    <p:animEffect transition="in" filter="fade">
                                      <p:cBhvr>
                                        <p:cTn id="7" dur="2000"/>
                                        <p:tgtEl>
                                          <p:spTgt spid="37890"/>
                                        </p:tgtEl>
                                      </p:cBhvr>
                                    </p:animEffect>
                                  </p:childTnLst>
                                </p:cTn>
                              </p:par>
                            </p:childTnLst>
                          </p:cTn>
                        </p:par>
                        <p:par>
                          <p:cTn id="8" fill="hold" nodeType="afterGroup">
                            <p:stCondLst>
                              <p:cond delay="2000"/>
                            </p:stCondLst>
                            <p:childTnLst>
                              <p:par>
                                <p:cTn id="9" presetID="10" presetClass="entr" presetSubtype="0" fill="hold" nodeType="afterEffect">
                                  <p:stCondLst>
                                    <p:cond delay="0"/>
                                  </p:stCondLst>
                                  <p:childTnLst>
                                    <p:set>
                                      <p:cBhvr>
                                        <p:cTn id="10" dur="1" fill="hold">
                                          <p:stCondLst>
                                            <p:cond delay="0"/>
                                          </p:stCondLst>
                                        </p:cTn>
                                        <p:tgtEl>
                                          <p:spTgt spid="37892"/>
                                        </p:tgtEl>
                                        <p:attrNameLst>
                                          <p:attrName>style.visibility</p:attrName>
                                        </p:attrNameLst>
                                      </p:cBhvr>
                                      <p:to>
                                        <p:strVal val="visible"/>
                                      </p:to>
                                    </p:set>
                                    <p:animEffect transition="in" filter="fade">
                                      <p:cBhvr>
                                        <p:cTn id="11" dur="2000"/>
                                        <p:tgtEl>
                                          <p:spTgt spid="37892"/>
                                        </p:tgtEl>
                                      </p:cBhvr>
                                    </p:animEffect>
                                  </p:childTnLst>
                                </p:cTn>
                              </p:par>
                            </p:childTnLst>
                          </p:cTn>
                        </p:par>
                        <p:par>
                          <p:cTn id="12" fill="hold" nodeType="afterGroup">
                            <p:stCondLst>
                              <p:cond delay="4000"/>
                            </p:stCondLst>
                            <p:childTnLst>
                              <p:par>
                                <p:cTn id="13" presetID="10" presetClass="entr" presetSubtype="0" fill="hold" nodeType="afterEffect">
                                  <p:stCondLst>
                                    <p:cond delay="0"/>
                                  </p:stCondLst>
                                  <p:childTnLst>
                                    <p:set>
                                      <p:cBhvr>
                                        <p:cTn id="14" dur="1" fill="hold">
                                          <p:stCondLst>
                                            <p:cond delay="0"/>
                                          </p:stCondLst>
                                        </p:cTn>
                                        <p:tgtEl>
                                          <p:spTgt spid="37893"/>
                                        </p:tgtEl>
                                        <p:attrNameLst>
                                          <p:attrName>style.visibility</p:attrName>
                                        </p:attrNameLst>
                                      </p:cBhvr>
                                      <p:to>
                                        <p:strVal val="visible"/>
                                      </p:to>
                                    </p:set>
                                    <p:animEffect transition="in" filter="fade">
                                      <p:cBhvr>
                                        <p:cTn id="15" dur="2000"/>
                                        <p:tgtEl>
                                          <p:spTgt spid="37893"/>
                                        </p:tgtEl>
                                      </p:cBhvr>
                                    </p:animEffect>
                                  </p:childTnLst>
                                </p:cTn>
                              </p:par>
                            </p:childTnLst>
                          </p:cTn>
                        </p:par>
                        <p:par>
                          <p:cTn id="16" fill="hold" nodeType="afterGroup">
                            <p:stCondLst>
                              <p:cond delay="6000"/>
                            </p:stCondLst>
                            <p:childTnLst>
                              <p:par>
                                <p:cTn id="17" presetID="10" presetClass="entr" presetSubtype="0" fill="hold" nodeType="afterEffect">
                                  <p:stCondLst>
                                    <p:cond delay="0"/>
                                  </p:stCondLst>
                                  <p:childTnLst>
                                    <p:set>
                                      <p:cBhvr>
                                        <p:cTn id="18" dur="1" fill="hold">
                                          <p:stCondLst>
                                            <p:cond delay="0"/>
                                          </p:stCondLst>
                                        </p:cTn>
                                        <p:tgtEl>
                                          <p:spTgt spid="37894"/>
                                        </p:tgtEl>
                                        <p:attrNameLst>
                                          <p:attrName>style.visibility</p:attrName>
                                        </p:attrNameLst>
                                      </p:cBhvr>
                                      <p:to>
                                        <p:strVal val="visible"/>
                                      </p:to>
                                    </p:set>
                                    <p:animEffect transition="in" filter="fade">
                                      <p:cBhvr>
                                        <p:cTn id="19" dur="2000"/>
                                        <p:tgtEl>
                                          <p:spTgt spid="37894"/>
                                        </p:tgtEl>
                                      </p:cBhvr>
                                    </p:animEffect>
                                  </p:childTnLst>
                                </p:cTn>
                              </p:par>
                            </p:childTnLst>
                          </p:cTn>
                        </p:par>
                        <p:par>
                          <p:cTn id="20" fill="hold" nodeType="afterGroup">
                            <p:stCondLst>
                              <p:cond delay="8000"/>
                            </p:stCondLst>
                            <p:childTnLst>
                              <p:par>
                                <p:cTn id="21" presetID="10" presetClass="entr" presetSubtype="0" fill="hold" nodeType="afterEffect">
                                  <p:stCondLst>
                                    <p:cond delay="0"/>
                                  </p:stCondLst>
                                  <p:childTnLst>
                                    <p:set>
                                      <p:cBhvr>
                                        <p:cTn id="22" dur="1" fill="hold">
                                          <p:stCondLst>
                                            <p:cond delay="0"/>
                                          </p:stCondLst>
                                        </p:cTn>
                                        <p:tgtEl>
                                          <p:spTgt spid="37891"/>
                                        </p:tgtEl>
                                        <p:attrNameLst>
                                          <p:attrName>style.visibility</p:attrName>
                                        </p:attrNameLst>
                                      </p:cBhvr>
                                      <p:to>
                                        <p:strVal val="visible"/>
                                      </p:to>
                                    </p:set>
                                    <p:animEffect transition="in" filter="fade">
                                      <p:cBhvr>
                                        <p:cTn id="23" dur="2000"/>
                                        <p:tgtEl>
                                          <p:spTgt spid="37891"/>
                                        </p:tgtEl>
                                      </p:cBhvr>
                                    </p:animEffect>
                                  </p:childTnLst>
                                </p:cTn>
                              </p:par>
                            </p:childTnLst>
                          </p:cTn>
                        </p:par>
                        <p:par>
                          <p:cTn id="24" fill="hold">
                            <p:stCondLst>
                              <p:cond delay="10000"/>
                            </p:stCondLst>
                            <p:childTnLst>
                              <p:par>
                                <p:cTn id="25" presetID="5" presetClass="entr" presetSubtype="1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checkerboard(across)">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p:bldP spid="37891" grpId="0"/>
      <p:bldP spid="37892" grpId="0"/>
      <p:bldP spid="37893" grpId="0"/>
      <p:bldP spid="37894" grpId="0"/>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التحدث</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person talking to another person&#10;&#10;Description automatically generated">
            <a:extLst>
              <a:ext uri="{FF2B5EF4-FFF2-40B4-BE49-F238E27FC236}">
                <a16:creationId xmlns:a16="http://schemas.microsoft.com/office/drawing/2014/main" id="{96913692-3FC5-3273-1B46-6701C56FB8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72245" y="1191131"/>
            <a:ext cx="5715000" cy="3429000"/>
          </a:xfrm>
          <a:prstGeom prst="rect">
            <a:avLst/>
          </a:prstGeom>
        </p:spPr>
      </p:pic>
    </p:spTree>
    <p:extLst>
      <p:ext uri="{BB962C8B-B14F-4D97-AF65-F5344CB8AC3E}">
        <p14:creationId xmlns:p14="http://schemas.microsoft.com/office/powerpoint/2010/main" val="2546026531"/>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1-  مهارة التحدث </a:t>
            </a:r>
          </a:p>
          <a:p>
            <a:pPr marL="0" indent="0" algn="just" rtl="1" eaLnBrk="1" hangingPunct="1">
              <a:lnSpc>
                <a:spcPct val="150000"/>
              </a:lnSpc>
              <a:buNone/>
            </a:pPr>
            <a:endParaRPr lang="en-US" altLang="en-US" sz="900" b="1" dirty="0">
              <a:solidFill>
                <a:srgbClr val="0070C0"/>
              </a:solidFill>
            </a:endParaRPr>
          </a:p>
          <a:p>
            <a:pPr marL="0" indent="0" algn="just" rtl="1" eaLnBrk="1" hangingPunct="1">
              <a:lnSpc>
                <a:spcPct val="150000"/>
              </a:lnSpc>
              <a:buNone/>
            </a:pPr>
            <a:r>
              <a:rPr lang="ar-EG" altLang="en-US" b="1" dirty="0"/>
              <a:t>يعد التحدث</a:t>
            </a:r>
            <a:r>
              <a:rPr lang="ar-EG" altLang="en-US" b="1" dirty="0">
                <a:solidFill>
                  <a:srgbClr val="C00000"/>
                </a:solidFill>
              </a:rPr>
              <a:t> فن </a:t>
            </a:r>
            <a:r>
              <a:rPr lang="ar-EG" altLang="en-US" b="1" dirty="0"/>
              <a:t>و</a:t>
            </a:r>
            <a:r>
              <a:rPr lang="ar-EG" altLang="en-US" b="1" dirty="0">
                <a:solidFill>
                  <a:srgbClr val="00B0F0"/>
                </a:solidFill>
              </a:rPr>
              <a:t>مهارة</a:t>
            </a:r>
            <a:r>
              <a:rPr lang="ar-EG" altLang="en-US" b="1" dirty="0"/>
              <a:t> و</a:t>
            </a:r>
            <a:r>
              <a:rPr lang="ar-EG" altLang="en-US" b="1" dirty="0">
                <a:solidFill>
                  <a:srgbClr val="ED7D31"/>
                </a:solidFill>
              </a:rPr>
              <a:t>موهبة</a:t>
            </a:r>
            <a:r>
              <a:rPr lang="ar-EG" altLang="en-US" b="1" dirty="0"/>
              <a:t> فهو </a:t>
            </a:r>
            <a:r>
              <a:rPr lang="ar-EG" altLang="en-US" b="1" dirty="0">
                <a:solidFill>
                  <a:srgbClr val="FF0000"/>
                </a:solidFill>
              </a:rPr>
              <a:t>فن</a:t>
            </a:r>
            <a:r>
              <a:rPr lang="ar-EG" altLang="en-US" b="1" dirty="0"/>
              <a:t> لأنه شخصي أي يعتمد على شخصية الإنسان ومقدار حماسته وإبداعه وهو </a:t>
            </a:r>
            <a:r>
              <a:rPr lang="ar-EG" altLang="en-US" b="1" dirty="0">
                <a:solidFill>
                  <a:srgbClr val="FF0000"/>
                </a:solidFill>
              </a:rPr>
              <a:t>مهارة</a:t>
            </a:r>
            <a:r>
              <a:rPr lang="ar-EG" altLang="en-US" b="1" dirty="0"/>
              <a:t> لأنه يحتاج إلى التنمية والتدريب والتحسين وهو </a:t>
            </a:r>
            <a:r>
              <a:rPr lang="ar-EG" altLang="en-US" b="1" dirty="0">
                <a:solidFill>
                  <a:srgbClr val="FF0000"/>
                </a:solidFill>
              </a:rPr>
              <a:t>موهبة</a:t>
            </a:r>
            <a:r>
              <a:rPr lang="ar-EG" altLang="en-US" b="1" dirty="0"/>
              <a:t> لأن العوامل السابقة غير كافية لأن تجعل فرداً  متحدثاً ناجحاً يؤثر في الآخرين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3603269"/>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lnSpcReduction="10000"/>
          </a:bodyPr>
          <a:lstStyle/>
          <a:p>
            <a:pPr marL="0" indent="0" algn="just" rtl="1" eaLnBrk="1" hangingPunct="1">
              <a:lnSpc>
                <a:spcPct val="150000"/>
              </a:lnSpc>
              <a:buNone/>
            </a:pPr>
            <a:r>
              <a:rPr lang="ar-EG" altLang="en-US" b="1" dirty="0">
                <a:solidFill>
                  <a:srgbClr val="0070C0"/>
                </a:solidFill>
              </a:rPr>
              <a:t>أهمية مهارة التحدث </a:t>
            </a:r>
          </a:p>
          <a:p>
            <a:pPr marL="0" indent="0" algn="just" rtl="1" eaLnBrk="1" hangingPunct="1">
              <a:lnSpc>
                <a:spcPct val="150000"/>
              </a:lnSpc>
              <a:buNone/>
            </a:pPr>
            <a:endParaRPr lang="en-US" altLang="en-US" sz="900" b="1" dirty="0">
              <a:solidFill>
                <a:srgbClr val="0070C0"/>
              </a:solidFill>
            </a:endParaRPr>
          </a:p>
          <a:p>
            <a:pPr marL="0" indent="0" algn="just" rtl="1" eaLnBrk="1" hangingPunct="1">
              <a:lnSpc>
                <a:spcPct val="150000"/>
              </a:lnSpc>
              <a:buNone/>
            </a:pPr>
            <a:r>
              <a:rPr lang="ar-EG" altLang="en-US" b="1" dirty="0"/>
              <a:t>إن استخدام مهارة التحدث له أهمية كبيرة لدى الأفراد ومن أبرزها:</a:t>
            </a:r>
          </a:p>
          <a:p>
            <a:pPr algn="just" rtl="1">
              <a:lnSpc>
                <a:spcPct val="150000"/>
              </a:lnSpc>
            </a:pPr>
            <a:r>
              <a:rPr lang="ar-EG" altLang="en-US" b="1" dirty="0"/>
              <a:t>ممارسة جميع ألوان النشاط اللغوي </a:t>
            </a:r>
          </a:p>
          <a:p>
            <a:pPr algn="just" rtl="1">
              <a:lnSpc>
                <a:spcPct val="150000"/>
              </a:lnSpc>
            </a:pPr>
            <a:r>
              <a:rPr lang="ar-EG" altLang="en-US" b="1" dirty="0"/>
              <a:t>التعبير عما في النفس، أو ما يشاهده الأفراد</a:t>
            </a:r>
          </a:p>
          <a:p>
            <a:pPr algn="just" rtl="1">
              <a:lnSpc>
                <a:spcPct val="150000"/>
              </a:lnSpc>
            </a:pPr>
            <a:r>
              <a:rPr lang="ar-EG" altLang="en-US" b="1" dirty="0"/>
              <a:t>التعود على التفكير المنطقي والسرعة في التفكير والتعبير وترتيب الأفكار وربط بعضها ببعض</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9836959"/>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b="1" dirty="0">
                <a:solidFill>
                  <a:srgbClr val="0070C0"/>
                </a:solidFill>
              </a:rPr>
              <a:t>أهمية مهارة التحدث </a:t>
            </a:r>
          </a:p>
          <a:p>
            <a:pPr marL="0" indent="0" algn="just" rtl="1" eaLnBrk="1" hangingPunct="1">
              <a:lnSpc>
                <a:spcPct val="150000"/>
              </a:lnSpc>
              <a:buNone/>
            </a:pPr>
            <a:endParaRPr lang="en-US" altLang="en-US" sz="900" b="1" dirty="0">
              <a:solidFill>
                <a:srgbClr val="0070C0"/>
              </a:solidFill>
            </a:endParaRPr>
          </a:p>
          <a:p>
            <a:pPr marL="0" indent="0" algn="just" rtl="1" eaLnBrk="1" hangingPunct="1">
              <a:lnSpc>
                <a:spcPct val="150000"/>
              </a:lnSpc>
              <a:buNone/>
            </a:pPr>
            <a:r>
              <a:rPr lang="ar-EG" altLang="en-US" b="1" dirty="0"/>
              <a:t>إن استخدام مهارة التحدث له أهمية كبيرة لدى الأفراد ومن أبرزها:</a:t>
            </a:r>
          </a:p>
          <a:p>
            <a:pPr algn="just" rtl="1">
              <a:lnSpc>
                <a:spcPct val="150000"/>
              </a:lnSpc>
            </a:pPr>
            <a:r>
              <a:rPr lang="ar-EG" altLang="en-US" b="1" dirty="0"/>
              <a:t>تنمية الثقة بالنفس، والقدرة على الطلاقة في التعبير، والاستقلال في الرأي </a:t>
            </a:r>
          </a:p>
          <a:p>
            <a:pPr algn="just" rtl="1">
              <a:lnSpc>
                <a:spcPct val="150000"/>
              </a:lnSpc>
            </a:pPr>
            <a:r>
              <a:rPr lang="ar-EG" altLang="en-US" b="1" dirty="0"/>
              <a:t>تهذيب الوجدان والشعور، وممارسة التخيل والابتكار، والتعبير عن الأحاسيس والمشاعر والأفكار في أسلوب واضح ومؤثر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1045100"/>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lnSpcReduction="10000"/>
          </a:bodyPr>
          <a:lstStyle/>
          <a:p>
            <a:pPr marL="0" indent="0" algn="just" rtl="1" eaLnBrk="1" hangingPunct="1">
              <a:lnSpc>
                <a:spcPct val="150000"/>
              </a:lnSpc>
              <a:buNone/>
            </a:pPr>
            <a:r>
              <a:rPr lang="ar-EG" altLang="en-US" b="1" dirty="0">
                <a:solidFill>
                  <a:srgbClr val="0070C0"/>
                </a:solidFill>
              </a:rPr>
              <a:t>متطلبات الحديث الفعال </a:t>
            </a:r>
          </a:p>
          <a:p>
            <a:pPr marL="0" indent="0" algn="just" rtl="1" eaLnBrk="1" hangingPunct="1">
              <a:lnSpc>
                <a:spcPct val="150000"/>
              </a:lnSpc>
              <a:buNone/>
            </a:pPr>
            <a:endParaRPr lang="en-US" altLang="en-US" sz="900" b="1" dirty="0">
              <a:solidFill>
                <a:srgbClr val="0070C0"/>
              </a:solidFill>
            </a:endParaRPr>
          </a:p>
          <a:p>
            <a:pPr marL="0" indent="0" algn="just" rtl="1" eaLnBrk="1" hangingPunct="1">
              <a:lnSpc>
                <a:spcPct val="150000"/>
              </a:lnSpc>
              <a:buNone/>
            </a:pPr>
            <a:r>
              <a:rPr lang="ar-EG" altLang="en-US" b="1" dirty="0"/>
              <a:t>يعتمد الحديث الفعال على الإعداد المسبق له ولذا فهو يحتاج إلى ما يأتي:</a:t>
            </a:r>
          </a:p>
          <a:p>
            <a:pPr marL="0" indent="0" algn="just" rtl="1" eaLnBrk="1" hangingPunct="1">
              <a:lnSpc>
                <a:spcPct val="150000"/>
              </a:lnSpc>
              <a:buNone/>
            </a:pPr>
            <a:r>
              <a:rPr lang="ar-EG" altLang="en-US" b="1" dirty="0"/>
              <a:t>التعرف على المستمع : من حيث خصائصه وصفاته: الجنس، العمر، المستوى العلمي، الاتجاهات والميول (تحليل الجمهور)</a:t>
            </a:r>
          </a:p>
          <a:p>
            <a:pPr marL="0" indent="0" algn="just" rtl="1" eaLnBrk="1" hangingPunct="1">
              <a:lnSpc>
                <a:spcPct val="150000"/>
              </a:lnSpc>
              <a:buNone/>
            </a:pPr>
            <a:r>
              <a:rPr lang="ar-EG" altLang="en-US" b="1" dirty="0"/>
              <a:t>اختيار الموضوع: الإلمام الكافي به، تحديده بدقة، استحواذه على اهتمام المستمع</a:t>
            </a:r>
          </a:p>
          <a:p>
            <a:pPr marL="0" indent="0" algn="just" rtl="1" eaLnBrk="1" hangingPunct="1">
              <a:lnSpc>
                <a:spcPct val="150000"/>
              </a:lnSpc>
              <a:buNone/>
            </a:pPr>
            <a:r>
              <a:rPr lang="ar-EG" altLang="en-US" b="1" dirty="0"/>
              <a:t>الغرض من الحديث: الإخبار، تقديم أفكار، وحقائق، ومعلومات، بطريقة مباشرة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9176020"/>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b="1" dirty="0">
                <a:solidFill>
                  <a:srgbClr val="0070C0"/>
                </a:solidFill>
              </a:rPr>
              <a:t>متطلبات الحديث الفعال </a:t>
            </a:r>
          </a:p>
          <a:p>
            <a:pPr marL="0" indent="0" algn="just" rtl="1" eaLnBrk="1" hangingPunct="1">
              <a:lnSpc>
                <a:spcPct val="150000"/>
              </a:lnSpc>
              <a:buNone/>
            </a:pPr>
            <a:endParaRPr lang="en-US" altLang="en-US" sz="900" b="1" dirty="0">
              <a:solidFill>
                <a:srgbClr val="0070C0"/>
              </a:solidFill>
            </a:endParaRPr>
          </a:p>
          <a:p>
            <a:pPr marL="0" indent="0" algn="just" rtl="1" eaLnBrk="1" hangingPunct="1">
              <a:lnSpc>
                <a:spcPct val="150000"/>
              </a:lnSpc>
              <a:buNone/>
            </a:pPr>
            <a:r>
              <a:rPr lang="ar-EG" altLang="en-US" b="1" dirty="0"/>
              <a:t>يعتمد الحديث الفعال على الإعداد المسبق له ولذا فهو يحتاج إلى ما يأتي:</a:t>
            </a:r>
          </a:p>
          <a:p>
            <a:pPr marL="0" indent="0" algn="just" rtl="1" eaLnBrk="1" hangingPunct="1">
              <a:lnSpc>
                <a:spcPct val="150000"/>
              </a:lnSpc>
              <a:buNone/>
            </a:pPr>
            <a:r>
              <a:rPr lang="ar-EG" altLang="en-US" b="1" dirty="0"/>
              <a:t>الإقناع: محاولة إقناع المستقبل بتبني فكرة ما، وذلك باستخدام نبرة الصوت الملائمة ومخاطبة عواطفه </a:t>
            </a:r>
          </a:p>
          <a:p>
            <a:pPr marL="0" indent="0" algn="just" rtl="1" eaLnBrk="1" hangingPunct="1">
              <a:lnSpc>
                <a:spcPct val="150000"/>
              </a:lnSpc>
              <a:buNone/>
            </a:pPr>
            <a:r>
              <a:rPr lang="ar-EG" altLang="en-US" b="1" dirty="0"/>
              <a:t>الإمتاع: تقديم ما يُشعر المُستقبِل بالبهجة والسرور</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9667456"/>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b="1" dirty="0">
                <a:solidFill>
                  <a:srgbClr val="0070C0"/>
                </a:solidFill>
              </a:rPr>
              <a:t>استخدام الأسئلة في التحدث :</a:t>
            </a:r>
            <a:endParaRPr lang="en-US" altLang="en-US" sz="900" b="1" dirty="0">
              <a:solidFill>
                <a:srgbClr val="0070C0"/>
              </a:solidFill>
            </a:endParaRPr>
          </a:p>
          <a:p>
            <a:pPr marL="0" indent="0" algn="just" rtl="1" eaLnBrk="1" hangingPunct="1">
              <a:lnSpc>
                <a:spcPct val="150000"/>
              </a:lnSpc>
              <a:buNone/>
            </a:pPr>
            <a:r>
              <a:rPr lang="ar-EG" altLang="en-US" b="1" dirty="0"/>
              <a:t>ترتبط مهارة التحدث بأنواع الأسئلة المستخدمة بين المرسل والمستقبل، يوضح الشكل الآتي أنواع الأسئلة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5" name="Rounded Rectangle 4">
            <a:extLst>
              <a:ext uri="{FF2B5EF4-FFF2-40B4-BE49-F238E27FC236}">
                <a16:creationId xmlns:a16="http://schemas.microsoft.com/office/drawing/2014/main" id="{9393EAAE-CEC7-A012-AA60-7AAA94038AE7}"/>
              </a:ext>
            </a:extLst>
          </p:cNvPr>
          <p:cNvSpPr/>
          <p:nvPr/>
        </p:nvSpPr>
        <p:spPr>
          <a:xfrm>
            <a:off x="2524500" y="3276600"/>
            <a:ext cx="4038600" cy="685800"/>
          </a:xfrm>
          <a:prstGeom prst="roundRect">
            <a:avLst/>
          </a:prstGeom>
          <a:effectLst>
            <a:glow rad="228600">
              <a:schemeClr val="accent3">
                <a:satMod val="175000"/>
                <a:alpha val="40000"/>
              </a:schemeClr>
            </a:glow>
            <a:outerShdw blurRad="40000" dist="20000" dir="5400000" rotWithShape="0">
              <a:srgbClr val="000000">
                <a:alpha val="38000"/>
              </a:srgbClr>
            </a:outerShdw>
          </a:effectLst>
          <a:scene3d>
            <a:camera prst="orthographicFront"/>
            <a:lightRig rig="threePt" dir="t"/>
          </a:scene3d>
          <a:sp3d>
            <a:bevelT/>
          </a:sp3d>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ar-JO" sz="3200" b="1" dirty="0"/>
              <a:t>أنواع الأسئلة </a:t>
            </a:r>
            <a:endParaRPr lang="en-GB" sz="3200" b="1" dirty="0"/>
          </a:p>
        </p:txBody>
      </p:sp>
      <p:sp>
        <p:nvSpPr>
          <p:cNvPr id="16" name="Rectangle 15">
            <a:extLst>
              <a:ext uri="{FF2B5EF4-FFF2-40B4-BE49-F238E27FC236}">
                <a16:creationId xmlns:a16="http://schemas.microsoft.com/office/drawing/2014/main" id="{4158425B-9811-788A-B10D-D9D75D0C1C01}"/>
              </a:ext>
            </a:extLst>
          </p:cNvPr>
          <p:cNvSpPr/>
          <p:nvPr/>
        </p:nvSpPr>
        <p:spPr>
          <a:xfrm>
            <a:off x="6423562" y="4191000"/>
            <a:ext cx="1295400" cy="914400"/>
          </a:xfrm>
          <a:prstGeom prst="rect">
            <a:avLst/>
          </a:prstGeom>
          <a:effectLst>
            <a:glow rad="228600">
              <a:schemeClr val="accent1">
                <a:satMod val="175000"/>
                <a:alpha val="40000"/>
              </a:schemeClr>
            </a:glow>
          </a:effectLst>
          <a:scene3d>
            <a:camera prst="obliqueTopRight"/>
            <a:lightRig rig="threePt" dir="t"/>
          </a:scene3d>
          <a:sp3d>
            <a:bevel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المفتوح </a:t>
            </a:r>
            <a:endParaRPr lang="en-GB" sz="2400" b="1" dirty="0"/>
          </a:p>
        </p:txBody>
      </p:sp>
      <p:sp>
        <p:nvSpPr>
          <p:cNvPr id="17" name="Rectangle 16">
            <a:extLst>
              <a:ext uri="{FF2B5EF4-FFF2-40B4-BE49-F238E27FC236}">
                <a16:creationId xmlns:a16="http://schemas.microsoft.com/office/drawing/2014/main" id="{B086C54F-93C1-CE77-F784-5952E36B8C80}"/>
              </a:ext>
            </a:extLst>
          </p:cNvPr>
          <p:cNvSpPr/>
          <p:nvPr/>
        </p:nvSpPr>
        <p:spPr>
          <a:xfrm>
            <a:off x="5128162" y="5029200"/>
            <a:ext cx="1295400" cy="914400"/>
          </a:xfrm>
          <a:prstGeom prst="rect">
            <a:avLst/>
          </a:prstGeom>
          <a:ln/>
          <a:effectLst>
            <a:glow rad="228600">
              <a:schemeClr val="accent1">
                <a:satMod val="175000"/>
                <a:alpha val="40000"/>
              </a:schemeClr>
            </a:glow>
          </a:effectLst>
          <a:scene3d>
            <a:camera prst="obliqueTopRight"/>
            <a:lightRig rig="threePt" dir="t"/>
          </a:scene3d>
          <a:sp3d>
            <a:bevel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المغلق</a:t>
            </a:r>
            <a:endParaRPr lang="en-GB" sz="2400" b="1" dirty="0"/>
          </a:p>
        </p:txBody>
      </p:sp>
      <p:sp>
        <p:nvSpPr>
          <p:cNvPr id="18" name="Rectangle 17">
            <a:extLst>
              <a:ext uri="{FF2B5EF4-FFF2-40B4-BE49-F238E27FC236}">
                <a16:creationId xmlns:a16="http://schemas.microsoft.com/office/drawing/2014/main" id="{B9BB7EEE-6D09-D3FA-8BE7-8BADB0F47505}"/>
              </a:ext>
            </a:extLst>
          </p:cNvPr>
          <p:cNvSpPr/>
          <p:nvPr/>
        </p:nvSpPr>
        <p:spPr>
          <a:xfrm>
            <a:off x="3832762" y="4114800"/>
            <a:ext cx="1295400" cy="914400"/>
          </a:xfrm>
          <a:prstGeom prst="rect">
            <a:avLst/>
          </a:prstGeom>
          <a:effectLst>
            <a:glow rad="228600">
              <a:schemeClr val="accent1">
                <a:satMod val="175000"/>
                <a:alpha val="40000"/>
              </a:schemeClr>
            </a:glow>
          </a:effectLst>
          <a:scene3d>
            <a:camera prst="obliqueTopRight"/>
            <a:lightRig rig="threePt" dir="t"/>
          </a:scene3d>
          <a:sp3d>
            <a:bevel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المتعلق بحقائق</a:t>
            </a:r>
            <a:endParaRPr lang="en-GB" sz="2400" b="1" dirty="0"/>
          </a:p>
        </p:txBody>
      </p:sp>
      <p:sp>
        <p:nvSpPr>
          <p:cNvPr id="19" name="Rectangle 18">
            <a:extLst>
              <a:ext uri="{FF2B5EF4-FFF2-40B4-BE49-F238E27FC236}">
                <a16:creationId xmlns:a16="http://schemas.microsoft.com/office/drawing/2014/main" id="{3AE800D6-A96C-F6B6-D8FE-E08A224FFE00}"/>
              </a:ext>
            </a:extLst>
          </p:cNvPr>
          <p:cNvSpPr/>
          <p:nvPr/>
        </p:nvSpPr>
        <p:spPr>
          <a:xfrm>
            <a:off x="2537362" y="5029200"/>
            <a:ext cx="1295400" cy="914400"/>
          </a:xfrm>
          <a:prstGeom prst="rect">
            <a:avLst/>
          </a:prstGeom>
          <a:effectLst>
            <a:glow rad="228600">
              <a:schemeClr val="accent1">
                <a:satMod val="175000"/>
                <a:alpha val="40000"/>
              </a:schemeClr>
            </a:glow>
          </a:effectLst>
          <a:scene3d>
            <a:camera prst="obliqueTopLeft"/>
            <a:lightRig rig="threePt" dir="t"/>
          </a:scene3d>
          <a:sp3d>
            <a:bevelT w="165100" prst="coolSlan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المتابعة</a:t>
            </a:r>
            <a:endParaRPr lang="en-GB" sz="2400" b="1" dirty="0"/>
          </a:p>
        </p:txBody>
      </p:sp>
      <p:sp>
        <p:nvSpPr>
          <p:cNvPr id="20" name="Rectangle 19">
            <a:extLst>
              <a:ext uri="{FF2B5EF4-FFF2-40B4-BE49-F238E27FC236}">
                <a16:creationId xmlns:a16="http://schemas.microsoft.com/office/drawing/2014/main" id="{F7545901-3408-8B75-0AD3-2B3A4B85D140}"/>
              </a:ext>
            </a:extLst>
          </p:cNvPr>
          <p:cNvSpPr/>
          <p:nvPr/>
        </p:nvSpPr>
        <p:spPr>
          <a:xfrm>
            <a:off x="1241962" y="4191000"/>
            <a:ext cx="1295400" cy="914400"/>
          </a:xfrm>
          <a:prstGeom prst="rect">
            <a:avLst/>
          </a:prstGeom>
          <a:ln>
            <a:noFill/>
          </a:ln>
          <a:effectLst>
            <a:glow rad="228600">
              <a:schemeClr val="accent1">
                <a:satMod val="175000"/>
                <a:alpha val="40000"/>
              </a:schemeClr>
            </a:glow>
          </a:effectLst>
          <a:scene3d>
            <a:camera prst="obliqueTopRight"/>
            <a:lightRig rig="threePt" dir="t"/>
          </a:scene3d>
          <a:sp3d>
            <a:bevel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التغذية الراجعة </a:t>
            </a:r>
            <a:endParaRPr lang="en-GB" sz="2400" b="1" dirty="0"/>
          </a:p>
        </p:txBody>
      </p:sp>
      <p:pic>
        <p:nvPicPr>
          <p:cNvPr id="8" name="Picture 7" descr="A group of colorful signs&#10;&#10;Description automatically generated with medium confidence">
            <a:extLst>
              <a:ext uri="{FF2B5EF4-FFF2-40B4-BE49-F238E27FC236}">
                <a16:creationId xmlns:a16="http://schemas.microsoft.com/office/drawing/2014/main" id="{52E23F64-0799-1418-688D-25AB19717439}"/>
              </a:ext>
            </a:extLst>
          </p:cNvPr>
          <p:cNvPicPr>
            <a:picLocks noChangeAspect="1"/>
          </p:cNvPicPr>
          <p:nvPr/>
        </p:nvPicPr>
        <p:blipFill rotWithShape="1">
          <a:blip r:embed="rId3">
            <a:extLst>
              <a:ext uri="{28A0092B-C50C-407E-A947-70E740481C1C}">
                <a14:useLocalDpi xmlns:a14="http://schemas.microsoft.com/office/drawing/2010/main" val="0"/>
              </a:ext>
            </a:extLst>
          </a:blip>
          <a:srcRect l="42062"/>
          <a:stretch/>
        </p:blipFill>
        <p:spPr>
          <a:xfrm>
            <a:off x="8030696" y="3771900"/>
            <a:ext cx="2747048" cy="2667000"/>
          </a:xfrm>
          <a:prstGeom prst="rect">
            <a:avLst/>
          </a:prstGeom>
        </p:spPr>
      </p:pic>
    </p:spTree>
    <p:extLst>
      <p:ext uri="{BB962C8B-B14F-4D97-AF65-F5344CB8AC3E}">
        <p14:creationId xmlns:p14="http://schemas.microsoft.com/office/powerpoint/2010/main" val="3932479392"/>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Content Placeholder 3">
            <a:extLst>
              <a:ext uri="{FF2B5EF4-FFF2-40B4-BE49-F238E27FC236}">
                <a16:creationId xmlns:a16="http://schemas.microsoft.com/office/drawing/2014/main" id="{CC76FDAF-00FD-F938-7636-1624BE0355F4}"/>
              </a:ext>
            </a:extLst>
          </p:cNvPr>
          <p:cNvGraphicFramePr>
            <a:graphicFrameLocks/>
          </p:cNvGraphicFramePr>
          <p:nvPr>
            <p:extLst>
              <p:ext uri="{D42A27DB-BD31-4B8C-83A1-F6EECF244321}">
                <p14:modId xmlns:p14="http://schemas.microsoft.com/office/powerpoint/2010/main" val="4062715882"/>
              </p:ext>
            </p:extLst>
          </p:nvPr>
        </p:nvGraphicFramePr>
        <p:xfrm>
          <a:off x="1056904" y="1632457"/>
          <a:ext cx="9852891" cy="4490067"/>
        </p:xfrm>
        <a:graphic>
          <a:graphicData uri="http://schemas.openxmlformats.org/drawingml/2006/table">
            <a:tbl>
              <a:tblPr firstRow="1" bandRow="1">
                <a:tableStyleId>{BDBED569-4797-4DF1-A0F4-6AAB3CD982D8}</a:tableStyleId>
              </a:tblPr>
              <a:tblGrid>
                <a:gridCol w="3284297">
                  <a:extLst>
                    <a:ext uri="{9D8B030D-6E8A-4147-A177-3AD203B41FA5}">
                      <a16:colId xmlns:a16="http://schemas.microsoft.com/office/drawing/2014/main" val="20000"/>
                    </a:ext>
                  </a:extLst>
                </a:gridCol>
                <a:gridCol w="3822047">
                  <a:extLst>
                    <a:ext uri="{9D8B030D-6E8A-4147-A177-3AD203B41FA5}">
                      <a16:colId xmlns:a16="http://schemas.microsoft.com/office/drawing/2014/main" val="20001"/>
                    </a:ext>
                  </a:extLst>
                </a:gridCol>
                <a:gridCol w="2746547">
                  <a:extLst>
                    <a:ext uri="{9D8B030D-6E8A-4147-A177-3AD203B41FA5}">
                      <a16:colId xmlns:a16="http://schemas.microsoft.com/office/drawing/2014/main" val="20002"/>
                    </a:ext>
                  </a:extLst>
                </a:gridCol>
              </a:tblGrid>
              <a:tr h="582677">
                <a:tc>
                  <a:txBody>
                    <a:bodyPr/>
                    <a:lstStyle/>
                    <a:p>
                      <a:pPr algn="ctr" rtl="1"/>
                      <a:r>
                        <a:rPr lang="ar-JO" sz="2800" dirty="0"/>
                        <a:t>مثال تطبيقى</a:t>
                      </a:r>
                      <a:endParaRPr lang="en-GB" sz="2800" dirty="0"/>
                    </a:p>
                  </a:txBody>
                  <a:tcPr marT="45713" marB="45713"/>
                </a:tc>
                <a:tc>
                  <a:txBody>
                    <a:bodyPr/>
                    <a:lstStyle/>
                    <a:p>
                      <a:pPr algn="ctr" rtl="1"/>
                      <a:r>
                        <a:rPr lang="ar-JO" sz="2800" dirty="0"/>
                        <a:t>المفهوم</a:t>
                      </a:r>
                      <a:endParaRPr lang="en-GB" sz="2800" dirty="0"/>
                    </a:p>
                  </a:txBody>
                  <a:tcPr marT="45713" marB="45713"/>
                </a:tc>
                <a:tc>
                  <a:txBody>
                    <a:bodyPr/>
                    <a:lstStyle/>
                    <a:p>
                      <a:pPr algn="ctr" rtl="1"/>
                      <a:r>
                        <a:rPr lang="ar-JO" sz="2800" dirty="0"/>
                        <a:t>السؤال</a:t>
                      </a:r>
                      <a:endParaRPr lang="en-GB" sz="2800" dirty="0"/>
                    </a:p>
                  </a:txBody>
                  <a:tcPr marT="45713" marB="45713"/>
                </a:tc>
                <a:extLst>
                  <a:ext uri="{0D108BD9-81ED-4DB2-BD59-A6C34878D82A}">
                    <a16:rowId xmlns:a16="http://schemas.microsoft.com/office/drawing/2014/main" val="10000"/>
                  </a:ext>
                </a:extLst>
              </a:tr>
              <a:tr h="719781">
                <a:tc>
                  <a:txBody>
                    <a:bodyPr/>
                    <a:lstStyle/>
                    <a:p>
                      <a:pPr algn="ctr" rtl="1"/>
                      <a:r>
                        <a:rPr lang="ar-JO" sz="1800" dirty="0"/>
                        <a:t>ما رأيك</a:t>
                      </a:r>
                      <a:r>
                        <a:rPr lang="ar-EG" sz="1800" dirty="0"/>
                        <a:t> في الذكاء الاصطناعي وتطبيقاته</a:t>
                      </a:r>
                      <a:r>
                        <a:rPr lang="ar-JO" sz="1800" baseline="0" dirty="0"/>
                        <a:t>؟</a:t>
                      </a:r>
                      <a:endParaRPr lang="en-GB" sz="1800" dirty="0"/>
                    </a:p>
                  </a:txBody>
                  <a:tcPr marT="45713" marB="45713"/>
                </a:tc>
                <a:tc>
                  <a:txBody>
                    <a:bodyPr/>
                    <a:lstStyle/>
                    <a:p>
                      <a:pPr algn="ctr" rtl="1"/>
                      <a:r>
                        <a:rPr lang="ar-JO" sz="1800" dirty="0"/>
                        <a:t>سؤال لا يحدد نمط للإجابة،</a:t>
                      </a:r>
                      <a:r>
                        <a:rPr lang="ar-JO" sz="1800" baseline="0" dirty="0"/>
                        <a:t> ولكن</a:t>
                      </a:r>
                      <a:r>
                        <a:rPr lang="ar-EG" sz="1800" baseline="0" dirty="0"/>
                        <a:t>ه</a:t>
                      </a:r>
                      <a:r>
                        <a:rPr lang="ar-JO" sz="1800" baseline="0" dirty="0"/>
                        <a:t> يفتح المجال للمناقشة</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المفتوح</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1"/>
                  </a:ext>
                </a:extLst>
              </a:tr>
              <a:tr h="719781">
                <a:tc>
                  <a:txBody>
                    <a:bodyPr/>
                    <a:lstStyle/>
                    <a:p>
                      <a:pPr algn="ctr" rtl="1"/>
                      <a:r>
                        <a:rPr lang="ar-JO" sz="1800" dirty="0"/>
                        <a:t>هل سبق أن </a:t>
                      </a:r>
                      <a:r>
                        <a:rPr lang="ar-EG" sz="1800" dirty="0"/>
                        <a:t>قدمت حلقة تليفزيونية</a:t>
                      </a:r>
                      <a:r>
                        <a:rPr lang="ar-JO" sz="1800" baseline="0" dirty="0"/>
                        <a:t>؟</a:t>
                      </a:r>
                      <a:endParaRPr lang="en-GB" sz="1800" dirty="0"/>
                    </a:p>
                  </a:txBody>
                  <a:tcPr marT="45713" marB="45713"/>
                </a:tc>
                <a:tc>
                  <a:txBody>
                    <a:bodyPr/>
                    <a:lstStyle/>
                    <a:p>
                      <a:pPr algn="ctr" rtl="1"/>
                      <a:r>
                        <a:rPr lang="ar-JO" sz="1800" dirty="0"/>
                        <a:t>سؤال محدد تحتمل</a:t>
                      </a:r>
                      <a:r>
                        <a:rPr lang="ar-JO" sz="1800" baseline="0" dirty="0"/>
                        <a:t> الإجابة عن</a:t>
                      </a:r>
                      <a:r>
                        <a:rPr lang="ar-EG" sz="1800" baseline="0" dirty="0"/>
                        <a:t>ه</a:t>
                      </a:r>
                      <a:r>
                        <a:rPr lang="ar-JO" sz="1800" baseline="0" dirty="0"/>
                        <a:t> </a:t>
                      </a:r>
                      <a:endParaRPr lang="ar-EG" sz="1800" baseline="0" dirty="0"/>
                    </a:p>
                    <a:p>
                      <a:pPr algn="ctr" rtl="1"/>
                      <a:r>
                        <a:rPr lang="ar-JO" sz="1800" baseline="0" dirty="0"/>
                        <a:t>بنعم أو</a:t>
                      </a:r>
                      <a:r>
                        <a:rPr lang="ar-EG" sz="1800" baseline="0" dirty="0"/>
                        <a:t> </a:t>
                      </a:r>
                      <a:r>
                        <a:rPr lang="ar-JO" sz="1800" baseline="0" dirty="0"/>
                        <a:t>لا</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المغلق </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2"/>
                  </a:ext>
                </a:extLst>
              </a:tr>
              <a:tr h="1028266">
                <a:tc>
                  <a:txBody>
                    <a:bodyPr/>
                    <a:lstStyle/>
                    <a:p>
                      <a:pPr algn="ctr" rtl="1"/>
                      <a:r>
                        <a:rPr lang="ar-EG" sz="1800" baseline="0" dirty="0"/>
                        <a:t>ما نسبة المتفوقين في تخصص التسويق الرقمي بالجامعة؟</a:t>
                      </a:r>
                      <a:endParaRPr lang="en-GB" sz="1800" dirty="0"/>
                    </a:p>
                  </a:txBody>
                  <a:tcPr marT="45713" marB="45713"/>
                </a:tc>
                <a:tc>
                  <a:txBody>
                    <a:bodyPr/>
                    <a:lstStyle/>
                    <a:p>
                      <a:pPr algn="ctr" rtl="1"/>
                      <a:r>
                        <a:rPr lang="ar-JO" sz="1800" dirty="0"/>
                        <a:t>سؤال يهدف للحصول</a:t>
                      </a:r>
                      <a:r>
                        <a:rPr lang="ar-JO" sz="1800" baseline="0" dirty="0"/>
                        <a:t> على معلومات محددة تجا</a:t>
                      </a:r>
                      <a:r>
                        <a:rPr lang="ar-EG" sz="1800" baseline="0" dirty="0"/>
                        <a:t>ه</a:t>
                      </a:r>
                      <a:r>
                        <a:rPr lang="ar-JO" sz="1800" baseline="0" dirty="0"/>
                        <a:t> موضوع معين</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المتعلق بحقائق</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3"/>
                  </a:ext>
                </a:extLst>
              </a:tr>
              <a:tr h="719781">
                <a:tc>
                  <a:txBody>
                    <a:bodyPr/>
                    <a:lstStyle/>
                    <a:p>
                      <a:pPr algn="ctr" rtl="1"/>
                      <a:r>
                        <a:rPr lang="ar-JO" sz="1800" dirty="0"/>
                        <a:t>هل ترى تلك النسبة</a:t>
                      </a:r>
                      <a:r>
                        <a:rPr lang="ar-JO" sz="1800" baseline="0" dirty="0"/>
                        <a:t> جيدة؟ وما دليلك على ذلك ؟</a:t>
                      </a:r>
                      <a:endParaRPr lang="en-GB" sz="1800" dirty="0"/>
                    </a:p>
                  </a:txBody>
                  <a:tcPr marT="45713" marB="45713"/>
                </a:tc>
                <a:tc>
                  <a:txBody>
                    <a:bodyPr/>
                    <a:lstStyle/>
                    <a:p>
                      <a:pPr algn="ctr" rtl="1"/>
                      <a:r>
                        <a:rPr lang="ar-JO" sz="1800" dirty="0"/>
                        <a:t>سؤال</a:t>
                      </a:r>
                      <a:r>
                        <a:rPr lang="ar-JO" sz="1800" baseline="0" dirty="0"/>
                        <a:t> يتم تتبع</a:t>
                      </a:r>
                      <a:r>
                        <a:rPr lang="ar-EG" sz="1800" baseline="0" dirty="0"/>
                        <a:t>ه</a:t>
                      </a:r>
                      <a:r>
                        <a:rPr lang="ar-JO" sz="1800" baseline="0" dirty="0"/>
                        <a:t> بسؤال أو أسئلة أخرى للحصول على معلومات أكثر</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المتابعة</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4"/>
                  </a:ext>
                </a:extLst>
              </a:tr>
              <a:tr h="719781">
                <a:tc>
                  <a:txBody>
                    <a:bodyPr/>
                    <a:lstStyle/>
                    <a:p>
                      <a:pPr algn="ctr" rtl="1"/>
                      <a:r>
                        <a:rPr lang="ar-JO" sz="1800" dirty="0"/>
                        <a:t>هل تعتقد أن</a:t>
                      </a:r>
                      <a:r>
                        <a:rPr lang="ar-JO" sz="1800" baseline="0" dirty="0"/>
                        <a:t> نظام التعلم الإلكتروني مفيد للطلاب؟ </a:t>
                      </a:r>
                      <a:endParaRPr lang="en-GB" sz="1800" dirty="0"/>
                    </a:p>
                  </a:txBody>
                  <a:tcPr marT="45713" marB="45713"/>
                </a:tc>
                <a:tc>
                  <a:txBody>
                    <a:bodyPr/>
                    <a:lstStyle/>
                    <a:p>
                      <a:pPr algn="ctr" rtl="1"/>
                      <a:r>
                        <a:rPr lang="ar-JO" sz="1800" dirty="0"/>
                        <a:t>سؤال يهدف إلى</a:t>
                      </a:r>
                      <a:r>
                        <a:rPr lang="ar-JO" sz="1800" baseline="0" dirty="0"/>
                        <a:t> الحصول على </a:t>
                      </a:r>
                      <a:r>
                        <a:rPr lang="ar-EG" sz="1800" baseline="0" dirty="0"/>
                        <a:t>معلومات أو رأى من الجمهور أو المستقبل لرسالة معينة</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التغذية الراجعة</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540962866"/>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b="1" dirty="0">
                <a:solidFill>
                  <a:srgbClr val="0070C0"/>
                </a:solidFill>
              </a:rPr>
              <a:t>مؤشر تفاعل الجمهور مع المتحدث</a:t>
            </a:r>
            <a:endParaRPr lang="en-US" altLang="en-US" sz="900" b="1" dirty="0">
              <a:solidFill>
                <a:srgbClr val="0070C0"/>
              </a:solidFill>
            </a:endParaRPr>
          </a:p>
          <a:p>
            <a:pPr marL="0" indent="0" algn="just" rtl="1" eaLnBrk="1" hangingPunct="1">
              <a:lnSpc>
                <a:spcPct val="150000"/>
              </a:lnSpc>
              <a:buNone/>
            </a:pPr>
            <a:r>
              <a:rPr lang="ar-EG" altLang="en-US" b="1" dirty="0"/>
              <a:t>تعد مهارة التحدث من المهارات الضرورية في الاتصال اليومي وتتأكد أهميتها من خلال المؤشرات التي يرسلها الجمهور للمتحدث فتؤثر على عملية الاتصال إيجاباً أو سلباً وهذه المؤشرات هي: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8875681"/>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381FC947-90A8-6279-439F-77BE5F84A8CB}"/>
              </a:ext>
            </a:extLst>
          </p:cNvPr>
          <p:cNvGraphicFramePr>
            <a:graphicFrameLocks noGrp="1"/>
          </p:cNvGraphicFramePr>
          <p:nvPr>
            <p:extLst>
              <p:ext uri="{D42A27DB-BD31-4B8C-83A1-F6EECF244321}">
                <p14:modId xmlns:p14="http://schemas.microsoft.com/office/powerpoint/2010/main" val="926846604"/>
              </p:ext>
            </p:extLst>
          </p:nvPr>
        </p:nvGraphicFramePr>
        <p:xfrm>
          <a:off x="1056904" y="1593847"/>
          <a:ext cx="9852890" cy="4562305"/>
        </p:xfrm>
        <a:graphic>
          <a:graphicData uri="http://schemas.openxmlformats.org/drawingml/2006/table">
            <a:tbl>
              <a:tblPr firstRow="1" bandRow="1">
                <a:tableStyleId>{5C22544A-7EE6-4342-B048-85BDC9FD1C3A}</a:tableStyleId>
              </a:tblPr>
              <a:tblGrid>
                <a:gridCol w="4926445">
                  <a:extLst>
                    <a:ext uri="{9D8B030D-6E8A-4147-A177-3AD203B41FA5}">
                      <a16:colId xmlns:a16="http://schemas.microsoft.com/office/drawing/2014/main" val="20000"/>
                    </a:ext>
                  </a:extLst>
                </a:gridCol>
                <a:gridCol w="4926445">
                  <a:extLst>
                    <a:ext uri="{9D8B030D-6E8A-4147-A177-3AD203B41FA5}">
                      <a16:colId xmlns:a16="http://schemas.microsoft.com/office/drawing/2014/main" val="20001"/>
                    </a:ext>
                  </a:extLst>
                </a:gridCol>
              </a:tblGrid>
              <a:tr h="611648">
                <a:tc>
                  <a:txBody>
                    <a:bodyPr/>
                    <a:lstStyle/>
                    <a:p>
                      <a:pPr algn="ctr" rtl="1"/>
                      <a:r>
                        <a:rPr lang="ar-JO" sz="3200" dirty="0">
                          <a:solidFill>
                            <a:schemeClr val="tx1"/>
                          </a:solidFill>
                        </a:rPr>
                        <a:t>مؤشرات سلبية</a:t>
                      </a:r>
                      <a:endParaRPr lang="en-GB" sz="3200" dirty="0">
                        <a:solidFill>
                          <a:schemeClr val="tx1"/>
                        </a:solidFill>
                      </a:endParaRPr>
                    </a:p>
                  </a:txBody>
                  <a:tcPr marT="45716" marB="45716">
                    <a:solidFill>
                      <a:schemeClr val="accent1">
                        <a:lumMod val="40000"/>
                        <a:lumOff val="60000"/>
                      </a:schemeClr>
                    </a:solidFill>
                  </a:tcPr>
                </a:tc>
                <a:tc>
                  <a:txBody>
                    <a:bodyPr/>
                    <a:lstStyle/>
                    <a:p>
                      <a:pPr algn="ctr" rtl="1"/>
                      <a:r>
                        <a:rPr lang="ar-JO" sz="3200" dirty="0">
                          <a:solidFill>
                            <a:schemeClr val="tx1"/>
                          </a:solidFill>
                        </a:rPr>
                        <a:t>مؤشرات إيجابية </a:t>
                      </a:r>
                      <a:endParaRPr lang="en-GB" sz="3200" dirty="0">
                        <a:solidFill>
                          <a:schemeClr val="tx1"/>
                        </a:solidFill>
                      </a:endParaRPr>
                    </a:p>
                  </a:txBody>
                  <a:tcPr marT="45716" marB="45716">
                    <a:solidFill>
                      <a:schemeClr val="accent1">
                        <a:lumMod val="40000"/>
                        <a:lumOff val="60000"/>
                      </a:schemeClr>
                    </a:solidFill>
                  </a:tcPr>
                </a:tc>
                <a:extLst>
                  <a:ext uri="{0D108BD9-81ED-4DB2-BD59-A6C34878D82A}">
                    <a16:rowId xmlns:a16="http://schemas.microsoft.com/office/drawing/2014/main" val="10000"/>
                  </a:ext>
                </a:extLst>
              </a:tr>
              <a:tr h="611601">
                <a:tc>
                  <a:txBody>
                    <a:bodyPr/>
                    <a:lstStyle/>
                    <a:p>
                      <a:pPr algn="ctr" rtl="1"/>
                      <a:r>
                        <a:rPr lang="ar-JO" sz="2000" b="1" dirty="0"/>
                        <a:t>التململ والإكثار من الحركة فى المكان</a:t>
                      </a:r>
                      <a:endParaRPr lang="en-GB" sz="2000" b="1" dirty="0"/>
                    </a:p>
                  </a:txBody>
                  <a:tcPr marT="45716" marB="45716"/>
                </a:tc>
                <a:tc>
                  <a:txBody>
                    <a:bodyPr/>
                    <a:lstStyle/>
                    <a:p>
                      <a:pPr algn="ctr" rtl="1"/>
                      <a:r>
                        <a:rPr lang="ar-JO" sz="2000" b="1" dirty="0">
                          <a:solidFill>
                            <a:schemeClr val="tx1"/>
                          </a:solidFill>
                        </a:rPr>
                        <a:t>هز الرأس بالموافقة (تأييد)</a:t>
                      </a:r>
                      <a:endParaRPr lang="en-GB" sz="2000" b="1" dirty="0">
                        <a:solidFill>
                          <a:schemeClr val="tx1"/>
                        </a:solidFill>
                      </a:endParaRPr>
                    </a:p>
                  </a:txBody>
                  <a:tcPr marT="45716" marB="45716"/>
                </a:tc>
                <a:extLst>
                  <a:ext uri="{0D108BD9-81ED-4DB2-BD59-A6C34878D82A}">
                    <a16:rowId xmlns:a16="http://schemas.microsoft.com/office/drawing/2014/main" val="10001"/>
                  </a:ext>
                </a:extLst>
              </a:tr>
              <a:tr h="611601">
                <a:tc>
                  <a:txBody>
                    <a:bodyPr/>
                    <a:lstStyle/>
                    <a:p>
                      <a:pPr algn="ctr" rtl="1"/>
                      <a:r>
                        <a:rPr lang="ar-JO" sz="2000" b="1" dirty="0"/>
                        <a:t>النظر إلى</a:t>
                      </a:r>
                      <a:r>
                        <a:rPr lang="ar-JO" sz="2000" b="1" baseline="0" dirty="0"/>
                        <a:t> الساعة</a:t>
                      </a:r>
                      <a:endParaRPr lang="en-GB" sz="2000" b="1" dirty="0"/>
                    </a:p>
                  </a:txBody>
                  <a:tcPr marT="45716" marB="45716"/>
                </a:tc>
                <a:tc>
                  <a:txBody>
                    <a:bodyPr/>
                    <a:lstStyle/>
                    <a:p>
                      <a:pPr algn="ctr" rtl="1"/>
                      <a:r>
                        <a:rPr lang="ar-JO" sz="2000" b="1" dirty="0"/>
                        <a:t>ميل الجسد</a:t>
                      </a:r>
                      <a:r>
                        <a:rPr lang="ar-JO" sz="2000" b="1" baseline="0" dirty="0"/>
                        <a:t> للأمام (انتباه)</a:t>
                      </a:r>
                      <a:endParaRPr lang="ar-JO" sz="2000" b="1" dirty="0"/>
                    </a:p>
                  </a:txBody>
                  <a:tcPr marT="45716" marB="45716"/>
                </a:tc>
                <a:extLst>
                  <a:ext uri="{0D108BD9-81ED-4DB2-BD59-A6C34878D82A}">
                    <a16:rowId xmlns:a16="http://schemas.microsoft.com/office/drawing/2014/main" val="10002"/>
                  </a:ext>
                </a:extLst>
              </a:tr>
              <a:tr h="611601">
                <a:tc>
                  <a:txBody>
                    <a:bodyPr/>
                    <a:lstStyle/>
                    <a:p>
                      <a:pPr algn="ctr" rtl="1"/>
                      <a:r>
                        <a:rPr lang="ar-JO" sz="2000" b="1" dirty="0"/>
                        <a:t> النظر فى أنحاء</a:t>
                      </a:r>
                      <a:r>
                        <a:rPr lang="ar-JO" sz="2000" b="1" baseline="0" dirty="0"/>
                        <a:t> الغرفة أو إلى الخلف</a:t>
                      </a:r>
                      <a:endParaRPr lang="en-GB" sz="2000" b="1" dirty="0"/>
                    </a:p>
                  </a:txBody>
                  <a:tcPr marT="45716" marB="45716"/>
                </a:tc>
                <a:tc>
                  <a:txBody>
                    <a:bodyPr/>
                    <a:lstStyle/>
                    <a:p>
                      <a:pPr algn="ctr" rtl="1"/>
                      <a:r>
                        <a:rPr lang="ar-JO" sz="2000" b="1" dirty="0"/>
                        <a:t>الإصبع</a:t>
                      </a:r>
                      <a:r>
                        <a:rPr lang="ar-JO" sz="2000" b="1" baseline="0" dirty="0"/>
                        <a:t> على الخد أو جانب الرأس ( تفكير وتأمل )</a:t>
                      </a:r>
                      <a:endParaRPr lang="en-GB" sz="2000" b="1" dirty="0"/>
                    </a:p>
                  </a:txBody>
                  <a:tcPr marT="45716" marB="45716"/>
                </a:tc>
                <a:extLst>
                  <a:ext uri="{0D108BD9-81ED-4DB2-BD59-A6C34878D82A}">
                    <a16:rowId xmlns:a16="http://schemas.microsoft.com/office/drawing/2014/main" val="10003"/>
                  </a:ext>
                </a:extLst>
              </a:tr>
              <a:tr h="611601">
                <a:tc>
                  <a:txBody>
                    <a:bodyPr/>
                    <a:lstStyle/>
                    <a:p>
                      <a:pPr algn="ctr" rtl="1"/>
                      <a:r>
                        <a:rPr lang="ar-JO" sz="2000" b="1" dirty="0"/>
                        <a:t>وضع</a:t>
                      </a:r>
                      <a:r>
                        <a:rPr lang="ar-JO" sz="2000" b="1" baseline="0" dirty="0"/>
                        <a:t> اليدين خلف الرقبة أثناء الجلوس</a:t>
                      </a:r>
                      <a:endParaRPr lang="en-GB" sz="2000" b="1" dirty="0"/>
                    </a:p>
                  </a:txBody>
                  <a:tcPr marT="45716" marB="45716"/>
                </a:tc>
                <a:tc>
                  <a:txBody>
                    <a:bodyPr/>
                    <a:lstStyle/>
                    <a:p>
                      <a:pPr algn="ctr" rtl="1"/>
                      <a:r>
                        <a:rPr lang="ar-JO" sz="2000" b="1" dirty="0"/>
                        <a:t>النظر المستمر إلى المتحدث</a:t>
                      </a:r>
                      <a:r>
                        <a:rPr lang="ar-JO" sz="2000" b="1" baseline="0" dirty="0"/>
                        <a:t> (تركيز)</a:t>
                      </a:r>
                      <a:endParaRPr lang="en-GB" sz="2000" b="1" dirty="0"/>
                    </a:p>
                  </a:txBody>
                  <a:tcPr marT="45716" marB="45716"/>
                </a:tc>
                <a:extLst>
                  <a:ext uri="{0D108BD9-81ED-4DB2-BD59-A6C34878D82A}">
                    <a16:rowId xmlns:a16="http://schemas.microsoft.com/office/drawing/2014/main" val="10004"/>
                  </a:ext>
                </a:extLst>
              </a:tr>
              <a:tr h="406989">
                <a:tc>
                  <a:txBody>
                    <a:bodyPr/>
                    <a:lstStyle/>
                    <a:p>
                      <a:pPr algn="ctr" rtl="1"/>
                      <a:r>
                        <a:rPr lang="ar-JO" sz="2000" b="1" dirty="0"/>
                        <a:t>التثاؤب</a:t>
                      </a:r>
                      <a:r>
                        <a:rPr lang="ar-JO" sz="2000" b="1" baseline="0" dirty="0"/>
                        <a:t> </a:t>
                      </a:r>
                    </a:p>
                  </a:txBody>
                  <a:tcPr marT="45716" marB="45716"/>
                </a:tc>
                <a:tc>
                  <a:txBody>
                    <a:bodyPr/>
                    <a:lstStyle/>
                    <a:p>
                      <a:pPr algn="ctr" rtl="1"/>
                      <a:r>
                        <a:rPr lang="ar-JO" sz="2000" b="1" dirty="0"/>
                        <a:t>ترديد الكلمات (تفاعل) </a:t>
                      </a:r>
                    </a:p>
                  </a:txBody>
                  <a:tcPr marT="45716" marB="45716"/>
                </a:tc>
                <a:extLst>
                  <a:ext uri="{0D108BD9-81ED-4DB2-BD59-A6C34878D82A}">
                    <a16:rowId xmlns:a16="http://schemas.microsoft.com/office/drawing/2014/main" val="10005"/>
                  </a:ext>
                </a:extLst>
              </a:tr>
              <a:tr h="171439">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JO" sz="2000" b="1" baseline="0" dirty="0"/>
                        <a:t>كثرة التهامس الجانبي</a:t>
                      </a:r>
                      <a:endParaRPr lang="en-GB" sz="2000" b="1" dirty="0"/>
                    </a:p>
                  </a:txBody>
                  <a:tcPr marT="45716" marB="45716"/>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JO" sz="2000" b="1" dirty="0"/>
                        <a:t>الكتابة وتسجيل</a:t>
                      </a:r>
                      <a:r>
                        <a:rPr lang="ar-JO" sz="2000" b="1" baseline="0" dirty="0"/>
                        <a:t> النقاط (اهتمام)</a:t>
                      </a:r>
                      <a:endParaRPr lang="en-GB" sz="2000" b="1" dirty="0"/>
                    </a:p>
                  </a:txBody>
                  <a:tcPr marT="45716" marB="45716"/>
                </a:tc>
                <a:extLst>
                  <a:ext uri="{0D108BD9-81ED-4DB2-BD59-A6C34878D82A}">
                    <a16:rowId xmlns:a16="http://schemas.microsoft.com/office/drawing/2014/main" val="10006"/>
                  </a:ext>
                </a:extLst>
              </a:tr>
              <a:tr h="611601">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JO" sz="2000" b="1" dirty="0"/>
                        <a:t>العبوس في</a:t>
                      </a:r>
                      <a:r>
                        <a:rPr lang="ar-JO" sz="2000" b="1" baseline="0" dirty="0"/>
                        <a:t> الوجه ( عدم الارتياح لما يقوله المتحدث)</a:t>
                      </a:r>
                      <a:endParaRPr lang="en-GB" sz="2000" b="1" dirty="0"/>
                    </a:p>
                    <a:p>
                      <a:pPr algn="ctr" rtl="1"/>
                      <a:endParaRPr lang="en-GB" sz="2000" b="1" dirty="0"/>
                    </a:p>
                  </a:txBody>
                  <a:tcPr marT="45716" marB="45716"/>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JO" sz="2000" b="1" dirty="0"/>
                        <a:t>التفاعل مع الحديث</a:t>
                      </a:r>
                      <a:r>
                        <a:rPr lang="ar-JO" sz="2000" b="1" baseline="0" dirty="0"/>
                        <a:t> من خلال تعبيرات </a:t>
                      </a:r>
                      <a:r>
                        <a:rPr lang="ar-EG" sz="2000" b="1" baseline="0" dirty="0"/>
                        <a:t>الوجه </a:t>
                      </a:r>
                      <a:r>
                        <a:rPr lang="ar-JO" sz="2000" b="1" baseline="0" dirty="0"/>
                        <a:t>(تفاعل)</a:t>
                      </a:r>
                      <a:endParaRPr lang="en-GB" sz="2000" b="1" dirty="0"/>
                    </a:p>
                    <a:p>
                      <a:pPr algn="ctr" rtl="1"/>
                      <a:endParaRPr lang="en-GB" sz="2000" b="1" dirty="0"/>
                    </a:p>
                  </a:txBody>
                  <a:tcPr marT="45716" marB="45716"/>
                </a:tc>
                <a:extLst>
                  <a:ext uri="{0D108BD9-81ED-4DB2-BD59-A6C34878D82A}">
                    <a16:rowId xmlns:a16="http://schemas.microsoft.com/office/drawing/2014/main" val="2852061610"/>
                  </a:ext>
                </a:extLst>
              </a:tr>
            </a:tbl>
          </a:graphicData>
        </a:graphic>
      </p:graphicFrame>
    </p:spTree>
    <p:extLst>
      <p:ext uri="{BB962C8B-B14F-4D97-AF65-F5344CB8AC3E}">
        <p14:creationId xmlns:p14="http://schemas.microsoft.com/office/powerpoint/2010/main" val="3882677591"/>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1B91AE-5255-2DFA-07B4-0ECC5BCD9C56}"/>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الاستماع </a:t>
            </a:r>
          </a:p>
        </p:txBody>
      </p:sp>
      <p:pic>
        <p:nvPicPr>
          <p:cNvPr id="4" name="Picture 3" descr="A cartoon of a child with a sound wave behind his ear&#10;&#10;Description automatically generated">
            <a:extLst>
              <a:ext uri="{FF2B5EF4-FFF2-40B4-BE49-F238E27FC236}">
                <a16:creationId xmlns:a16="http://schemas.microsoft.com/office/drawing/2014/main" id="{A2E55BD4-5BCA-CACE-1D1F-3B783E128A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51795" y="689849"/>
            <a:ext cx="4102100" cy="4102100"/>
          </a:xfrm>
          <a:prstGeom prst="rect">
            <a:avLst/>
          </a:prstGeom>
        </p:spPr>
      </p:pic>
    </p:spTree>
    <p:extLst>
      <p:ext uri="{BB962C8B-B14F-4D97-AF65-F5344CB8AC3E}">
        <p14:creationId xmlns:p14="http://schemas.microsoft.com/office/powerpoint/2010/main" val="2410529000"/>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2-  مهارة الاستماع</a:t>
            </a:r>
          </a:p>
          <a:p>
            <a:pPr marL="0" indent="0" algn="just" rtl="1" eaLnBrk="1" hangingPunct="1">
              <a:lnSpc>
                <a:spcPct val="150000"/>
              </a:lnSpc>
              <a:buNone/>
            </a:pPr>
            <a:r>
              <a:rPr lang="ar-EG" altLang="en-US" b="1" dirty="0"/>
              <a:t>يمثل الاستماع دوراً كبيراً ومكانة خاصة في حياة الفرد والمجتمع وتتم مهارة الاستماع عن طريق استقبال الرسالة الكلامية وفهم معانيها من قبل المستقبل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3696758"/>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9" name="Oval 18">
            <a:extLst>
              <a:ext uri="{FF2B5EF4-FFF2-40B4-BE49-F238E27FC236}">
                <a16:creationId xmlns:a16="http://schemas.microsoft.com/office/drawing/2014/main" id="{DB1CAAFB-9CEC-71B5-30DC-FDA7D58703DF}"/>
              </a:ext>
            </a:extLst>
          </p:cNvPr>
          <p:cNvSpPr/>
          <p:nvPr/>
        </p:nvSpPr>
        <p:spPr>
          <a:xfrm>
            <a:off x="6706588" y="5476490"/>
            <a:ext cx="3202381" cy="685800"/>
          </a:xfrm>
          <a:prstGeom prst="ellipse">
            <a:avLst/>
          </a:prstGeom>
          <a:solidFill>
            <a:srgbClr val="FFEBF5"/>
          </a:solidFill>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r>
              <a:rPr lang="ar-JO" sz="2400" b="1" dirty="0"/>
              <a:t>معايير تقييم عادلة</a:t>
            </a:r>
            <a:endParaRPr lang="en-GB" sz="2400" b="1" dirty="0"/>
          </a:p>
        </p:txBody>
      </p:sp>
      <p:sp>
        <p:nvSpPr>
          <p:cNvPr id="21" name="Flowchart: Alternate Process 20">
            <a:extLst>
              <a:ext uri="{FF2B5EF4-FFF2-40B4-BE49-F238E27FC236}">
                <a16:creationId xmlns:a16="http://schemas.microsoft.com/office/drawing/2014/main" id="{84F899AB-E5C8-5198-5588-CDCB09507C40}"/>
              </a:ext>
            </a:extLst>
          </p:cNvPr>
          <p:cNvSpPr/>
          <p:nvPr/>
        </p:nvSpPr>
        <p:spPr>
          <a:xfrm>
            <a:off x="2042556" y="5552690"/>
            <a:ext cx="4587832" cy="533400"/>
          </a:xfrm>
          <a:prstGeom prst="flowChartAlternateProcess">
            <a:avLst/>
          </a:prstGeom>
          <a:solidFill>
            <a:srgbClr val="FFEBF5"/>
          </a:solidFill>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ar-JO" sz="2400" b="1" dirty="0"/>
              <a:t>يجعل معايير تقييم الآخرين أكثر عدلاً</a:t>
            </a:r>
            <a:endParaRPr lang="en-GB" sz="2400" b="1" dirty="0"/>
          </a:p>
        </p:txBody>
      </p:sp>
      <p:sp>
        <p:nvSpPr>
          <p:cNvPr id="22" name="Oval 21">
            <a:extLst>
              <a:ext uri="{FF2B5EF4-FFF2-40B4-BE49-F238E27FC236}">
                <a16:creationId xmlns:a16="http://schemas.microsoft.com/office/drawing/2014/main" id="{6E885249-E762-1C83-EC7F-BE6D4E25B7E9}"/>
              </a:ext>
            </a:extLst>
          </p:cNvPr>
          <p:cNvSpPr/>
          <p:nvPr/>
        </p:nvSpPr>
        <p:spPr>
          <a:xfrm>
            <a:off x="6706588" y="4680473"/>
            <a:ext cx="3202381" cy="685800"/>
          </a:xfrm>
          <a:prstGeom prst="ellipse">
            <a:avLst/>
          </a:prstGeom>
          <a:solidFill>
            <a:schemeClr val="accent6">
              <a:lumMod val="20000"/>
              <a:lumOff val="80000"/>
            </a:schemeClr>
          </a:solidFill>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r>
              <a:rPr lang="ar-JO" sz="2400" b="1" dirty="0"/>
              <a:t>تقليل </a:t>
            </a:r>
            <a:r>
              <a:rPr lang="ar-EG" sz="2400" b="1" dirty="0"/>
              <a:t>الأخطاء</a:t>
            </a:r>
            <a:endParaRPr lang="ar-JO" sz="2400" b="1" dirty="0"/>
          </a:p>
        </p:txBody>
      </p:sp>
      <p:sp>
        <p:nvSpPr>
          <p:cNvPr id="23" name="Flowchart: Alternate Process 22">
            <a:extLst>
              <a:ext uri="{FF2B5EF4-FFF2-40B4-BE49-F238E27FC236}">
                <a16:creationId xmlns:a16="http://schemas.microsoft.com/office/drawing/2014/main" id="{C899B4C5-C2B5-3F59-5F0E-B68C9BC86F9D}"/>
              </a:ext>
            </a:extLst>
          </p:cNvPr>
          <p:cNvSpPr/>
          <p:nvPr/>
        </p:nvSpPr>
        <p:spPr>
          <a:xfrm>
            <a:off x="2042556" y="4756673"/>
            <a:ext cx="4587832" cy="533400"/>
          </a:xfrm>
          <a:prstGeom prst="flowChartAlternateProcess">
            <a:avLst/>
          </a:prstGeom>
          <a:solidFill>
            <a:schemeClr val="accent6">
              <a:lumMod val="20000"/>
              <a:lumOff val="80000"/>
            </a:schemeClr>
          </a:solidFill>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ar-JO" sz="2400" b="1" dirty="0"/>
              <a:t>يقلل من الخطأ ويزيد من النمو الفكري للفرد</a:t>
            </a:r>
          </a:p>
        </p:txBody>
      </p:sp>
      <p:sp>
        <p:nvSpPr>
          <p:cNvPr id="24" name="Oval 23">
            <a:extLst>
              <a:ext uri="{FF2B5EF4-FFF2-40B4-BE49-F238E27FC236}">
                <a16:creationId xmlns:a16="http://schemas.microsoft.com/office/drawing/2014/main" id="{12EF2E2F-2140-8EBB-5276-73CFD623FCE3}"/>
              </a:ext>
            </a:extLst>
          </p:cNvPr>
          <p:cNvSpPr/>
          <p:nvPr/>
        </p:nvSpPr>
        <p:spPr>
          <a:xfrm>
            <a:off x="6706588" y="3918658"/>
            <a:ext cx="3202381" cy="685800"/>
          </a:xfrm>
          <a:prstGeom prst="ellipse">
            <a:avLst/>
          </a:prstGeom>
          <a:solidFill>
            <a:srgbClr val="E6CDFF"/>
          </a:solidFill>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r>
              <a:rPr lang="ar-JO" sz="2400" b="1" dirty="0"/>
              <a:t>إثراء الحصيلة اللغوية</a:t>
            </a:r>
          </a:p>
        </p:txBody>
      </p:sp>
      <p:sp>
        <p:nvSpPr>
          <p:cNvPr id="25" name="Flowchart: Alternate Process 24">
            <a:extLst>
              <a:ext uri="{FF2B5EF4-FFF2-40B4-BE49-F238E27FC236}">
                <a16:creationId xmlns:a16="http://schemas.microsoft.com/office/drawing/2014/main" id="{713A7FD3-6542-94AD-9BA7-7B72625240C0}"/>
              </a:ext>
            </a:extLst>
          </p:cNvPr>
          <p:cNvSpPr/>
          <p:nvPr/>
        </p:nvSpPr>
        <p:spPr>
          <a:xfrm>
            <a:off x="2042556" y="3994858"/>
            <a:ext cx="4587832" cy="533400"/>
          </a:xfrm>
          <a:prstGeom prst="flowChartAlternateProcess">
            <a:avLst/>
          </a:prstGeom>
          <a:solidFill>
            <a:srgbClr val="E6CDFF"/>
          </a:solidFill>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ar-JO" sz="2400" b="1" dirty="0"/>
              <a:t>يساعد على إثراء الحصيلة اللغوية للمستمع</a:t>
            </a:r>
          </a:p>
        </p:txBody>
      </p:sp>
      <p:sp>
        <p:nvSpPr>
          <p:cNvPr id="26" name="Oval 25">
            <a:extLst>
              <a:ext uri="{FF2B5EF4-FFF2-40B4-BE49-F238E27FC236}">
                <a16:creationId xmlns:a16="http://schemas.microsoft.com/office/drawing/2014/main" id="{7B03EE7F-8504-B2F7-4BFD-01492BA699E4}"/>
              </a:ext>
            </a:extLst>
          </p:cNvPr>
          <p:cNvSpPr/>
          <p:nvPr/>
        </p:nvSpPr>
        <p:spPr>
          <a:xfrm>
            <a:off x="6706588" y="3147331"/>
            <a:ext cx="3202381" cy="685800"/>
          </a:xfrm>
          <a:prstGeom prst="ellipse">
            <a:avLst/>
          </a:prstGeom>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ar-JO" sz="2400" b="1" dirty="0"/>
              <a:t>مواجهة المشكلات </a:t>
            </a:r>
          </a:p>
        </p:txBody>
      </p:sp>
      <p:sp>
        <p:nvSpPr>
          <p:cNvPr id="27" name="Flowchart: Alternate Process 26">
            <a:extLst>
              <a:ext uri="{FF2B5EF4-FFF2-40B4-BE49-F238E27FC236}">
                <a16:creationId xmlns:a16="http://schemas.microsoft.com/office/drawing/2014/main" id="{6CB3EDE8-98E0-03AA-7D36-1DB6684A3D5A}"/>
              </a:ext>
            </a:extLst>
          </p:cNvPr>
          <p:cNvSpPr/>
          <p:nvPr/>
        </p:nvSpPr>
        <p:spPr>
          <a:xfrm>
            <a:off x="1056904" y="3223531"/>
            <a:ext cx="5573484" cy="533400"/>
          </a:xfrm>
          <a:prstGeom prst="flowChartAlternateProcess">
            <a:avLst/>
          </a:prstGeom>
          <a:ln/>
        </p:spPr>
        <p:style>
          <a:lnRef idx="1">
            <a:schemeClr val="accent2"/>
          </a:lnRef>
          <a:fillRef idx="2">
            <a:schemeClr val="accent2"/>
          </a:fillRef>
          <a:effectRef idx="1">
            <a:schemeClr val="accent2"/>
          </a:effectRef>
          <a:fontRef idx="minor">
            <a:schemeClr val="dk1"/>
          </a:fontRef>
        </p:style>
        <p:txBody>
          <a:bodyPr anchor="ctr"/>
          <a:lstStyle/>
          <a:p>
            <a:pPr algn="ctr">
              <a:defRPr/>
            </a:pPr>
            <a:r>
              <a:rPr lang="ar-JO" sz="2400" b="1" dirty="0"/>
              <a:t>يجعل الفرد قادراً على المواجهة المشكلات والأزمات </a:t>
            </a:r>
          </a:p>
        </p:txBody>
      </p:sp>
      <p:sp>
        <p:nvSpPr>
          <p:cNvPr id="28" name="Oval 27">
            <a:extLst>
              <a:ext uri="{FF2B5EF4-FFF2-40B4-BE49-F238E27FC236}">
                <a16:creationId xmlns:a16="http://schemas.microsoft.com/office/drawing/2014/main" id="{F99AAA44-F8D6-6425-45EE-7739A030723C}"/>
              </a:ext>
            </a:extLst>
          </p:cNvPr>
          <p:cNvSpPr/>
          <p:nvPr/>
        </p:nvSpPr>
        <p:spPr>
          <a:xfrm>
            <a:off x="6706588" y="2375805"/>
            <a:ext cx="3202381" cy="685800"/>
          </a:xfrm>
          <a:prstGeom prst="ellipse">
            <a:avLst/>
          </a:prstGeom>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r>
              <a:rPr lang="ar-JO" sz="2400" b="1" dirty="0"/>
              <a:t>صحة ودقة  القرار</a:t>
            </a:r>
          </a:p>
        </p:txBody>
      </p:sp>
      <p:sp>
        <p:nvSpPr>
          <p:cNvPr id="29" name="Flowchart: Alternate Process 28">
            <a:extLst>
              <a:ext uri="{FF2B5EF4-FFF2-40B4-BE49-F238E27FC236}">
                <a16:creationId xmlns:a16="http://schemas.microsoft.com/office/drawing/2014/main" id="{6D791AFA-74DD-C5A4-011C-947991B105FB}"/>
              </a:ext>
            </a:extLst>
          </p:cNvPr>
          <p:cNvSpPr/>
          <p:nvPr/>
        </p:nvSpPr>
        <p:spPr>
          <a:xfrm>
            <a:off x="2042556" y="2452005"/>
            <a:ext cx="4587832" cy="533400"/>
          </a:xfrm>
          <a:prstGeom prst="flowChartAlternateProcess">
            <a:avLst/>
          </a:prstGeom>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ar-JO" sz="2400" b="1" dirty="0"/>
              <a:t>يؤثر في صحة ودقة القرار</a:t>
            </a:r>
          </a:p>
        </p:txBody>
      </p:sp>
      <p:sp>
        <p:nvSpPr>
          <p:cNvPr id="30" name="Oval 29">
            <a:extLst>
              <a:ext uri="{FF2B5EF4-FFF2-40B4-BE49-F238E27FC236}">
                <a16:creationId xmlns:a16="http://schemas.microsoft.com/office/drawing/2014/main" id="{3325F424-A220-DA46-45E4-F968D2142735}"/>
              </a:ext>
            </a:extLst>
          </p:cNvPr>
          <p:cNvSpPr/>
          <p:nvPr/>
        </p:nvSpPr>
        <p:spPr>
          <a:xfrm>
            <a:off x="6706588" y="1605954"/>
            <a:ext cx="3202381" cy="685800"/>
          </a:xfrm>
          <a:prstGeom prst="ellipse">
            <a:avLst/>
          </a:prstGeom>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ar-JO" sz="2400" b="1" dirty="0"/>
              <a:t>القدرة على الإبداع </a:t>
            </a:r>
          </a:p>
        </p:txBody>
      </p:sp>
      <p:sp>
        <p:nvSpPr>
          <p:cNvPr id="31" name="Flowchart: Alternate Process 30">
            <a:extLst>
              <a:ext uri="{FF2B5EF4-FFF2-40B4-BE49-F238E27FC236}">
                <a16:creationId xmlns:a16="http://schemas.microsoft.com/office/drawing/2014/main" id="{B96CEE5B-D264-52C3-A1E9-32769617FB46}"/>
              </a:ext>
            </a:extLst>
          </p:cNvPr>
          <p:cNvSpPr/>
          <p:nvPr/>
        </p:nvSpPr>
        <p:spPr>
          <a:xfrm>
            <a:off x="2042556" y="1682154"/>
            <a:ext cx="4587832" cy="533400"/>
          </a:xfrm>
          <a:prstGeom prst="flowChartAlternateProcess">
            <a:avLst/>
          </a:prstGeom>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ar-JO" sz="2400" b="1" dirty="0"/>
              <a:t>يولد القدرة على الإبداع </a:t>
            </a:r>
          </a:p>
        </p:txBody>
      </p:sp>
      <p:sp>
        <p:nvSpPr>
          <p:cNvPr id="6" name="TextBox 5">
            <a:extLst>
              <a:ext uri="{FF2B5EF4-FFF2-40B4-BE49-F238E27FC236}">
                <a16:creationId xmlns:a16="http://schemas.microsoft.com/office/drawing/2014/main" id="{A867A1F9-2FED-94A6-93A1-25CAFD83851C}"/>
              </a:ext>
            </a:extLst>
          </p:cNvPr>
          <p:cNvSpPr txBox="1"/>
          <p:nvPr/>
        </p:nvSpPr>
        <p:spPr>
          <a:xfrm>
            <a:off x="3119811" y="828640"/>
            <a:ext cx="6657582" cy="739754"/>
          </a:xfrm>
          <a:prstGeom prst="rect">
            <a:avLst/>
          </a:prstGeom>
          <a:noFill/>
        </p:spPr>
        <p:txBody>
          <a:bodyPr wrap="square">
            <a:spAutoFit/>
          </a:bodyPr>
          <a:lstStyle/>
          <a:p>
            <a:pPr marL="0" indent="0" algn="just" rtl="1" eaLnBrk="1" hangingPunct="1">
              <a:lnSpc>
                <a:spcPct val="150000"/>
              </a:lnSpc>
              <a:buNone/>
            </a:pPr>
            <a:r>
              <a:rPr lang="ar-EG" altLang="en-US" sz="3200" b="1" dirty="0">
                <a:solidFill>
                  <a:srgbClr val="0070C0"/>
                </a:solidFill>
              </a:rPr>
              <a:t>أهمية الاستماع الفعال</a:t>
            </a:r>
          </a:p>
        </p:txBody>
      </p:sp>
    </p:spTree>
    <p:extLst>
      <p:ext uri="{BB962C8B-B14F-4D97-AF65-F5344CB8AC3E}">
        <p14:creationId xmlns:p14="http://schemas.microsoft.com/office/powerpoint/2010/main" val="2729737014"/>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just" rtl="1" eaLnBrk="1" hangingPunct="1">
              <a:lnSpc>
                <a:spcPct val="150000"/>
              </a:lnSpc>
              <a:buNone/>
            </a:pPr>
            <a:r>
              <a:rPr lang="ar-EG" altLang="en-US" sz="4600" b="1" dirty="0">
                <a:solidFill>
                  <a:srgbClr val="0070C0"/>
                </a:solidFill>
              </a:rPr>
              <a:t>مراحل الاستماع الفعال</a:t>
            </a:r>
          </a:p>
          <a:p>
            <a:pPr marL="0" indent="0" algn="ctr" rtl="1">
              <a:lnSpc>
                <a:spcPct val="120000"/>
              </a:lnSpc>
              <a:buNone/>
            </a:pPr>
            <a:r>
              <a:rPr lang="ar-EG" altLang="en-US" sz="3500" b="1" dirty="0"/>
              <a:t>الانتباه </a:t>
            </a:r>
          </a:p>
          <a:p>
            <a:pPr marL="0" indent="0" algn="ctr" rtl="1">
              <a:lnSpc>
                <a:spcPct val="120000"/>
              </a:lnSpc>
              <a:buNone/>
            </a:pPr>
            <a:r>
              <a:rPr lang="ar-EG" altLang="en-US" sz="3500" b="1" dirty="0"/>
              <a:t>التفسير</a:t>
            </a:r>
          </a:p>
          <a:p>
            <a:pPr marL="0" indent="0" algn="ctr" rtl="1">
              <a:lnSpc>
                <a:spcPct val="120000"/>
              </a:lnSpc>
              <a:buNone/>
            </a:pPr>
            <a:r>
              <a:rPr lang="ar-EG" altLang="en-US" sz="3500" b="1" dirty="0"/>
              <a:t>الاستيعاب</a:t>
            </a:r>
          </a:p>
          <a:p>
            <a:pPr marL="0" indent="0" algn="ctr" rtl="1">
              <a:lnSpc>
                <a:spcPct val="120000"/>
              </a:lnSpc>
              <a:buNone/>
            </a:pPr>
            <a:r>
              <a:rPr lang="ar-EG" altLang="en-US" sz="3500" b="1" dirty="0"/>
              <a:t>الاستجابة</a:t>
            </a:r>
          </a:p>
          <a:p>
            <a:pPr marL="0" indent="0" algn="ctr" rtl="1">
              <a:lnSpc>
                <a:spcPct val="120000"/>
              </a:lnSpc>
              <a:buNone/>
            </a:pPr>
            <a:r>
              <a:rPr lang="ar-EG" altLang="en-US" sz="3500" b="1" dirty="0"/>
              <a:t>التقييم</a:t>
            </a:r>
          </a:p>
          <a:p>
            <a:pPr marL="0" indent="0" algn="ctr" rtl="1">
              <a:lnSpc>
                <a:spcPct val="120000"/>
              </a:lnSpc>
              <a:buNone/>
            </a:pPr>
            <a:r>
              <a:rPr lang="ar-EG" altLang="en-US" sz="3500" b="1" dirty="0"/>
              <a:t>التذكر</a:t>
            </a:r>
          </a:p>
          <a:p>
            <a:pPr marL="0" indent="0" algn="just" rtl="1" eaLnBrk="1" hangingPunct="1">
              <a:lnSpc>
                <a:spcPct val="15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4210897"/>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9B12D46B-6CC7-1A04-9B3D-75B51B9A05FC}"/>
              </a:ext>
            </a:extLst>
          </p:cNvPr>
          <p:cNvGraphicFramePr>
            <a:graphicFrameLocks noGrp="1"/>
          </p:cNvGraphicFramePr>
          <p:nvPr>
            <p:extLst>
              <p:ext uri="{D42A27DB-BD31-4B8C-83A1-F6EECF244321}">
                <p14:modId xmlns:p14="http://schemas.microsoft.com/office/powerpoint/2010/main" val="303522760"/>
              </p:ext>
            </p:extLst>
          </p:nvPr>
        </p:nvGraphicFramePr>
        <p:xfrm>
          <a:off x="1056904" y="1458784"/>
          <a:ext cx="9841015" cy="4752998"/>
        </p:xfrm>
        <a:graphic>
          <a:graphicData uri="http://schemas.openxmlformats.org/drawingml/2006/table">
            <a:tbl>
              <a:tblPr firstRow="1" bandRow="1">
                <a:tableStyleId>{5C22544A-7EE6-4342-B048-85BDC9FD1C3A}</a:tableStyleId>
              </a:tblPr>
              <a:tblGrid>
                <a:gridCol w="3959353">
                  <a:extLst>
                    <a:ext uri="{9D8B030D-6E8A-4147-A177-3AD203B41FA5}">
                      <a16:colId xmlns:a16="http://schemas.microsoft.com/office/drawing/2014/main" val="20000"/>
                    </a:ext>
                  </a:extLst>
                </a:gridCol>
                <a:gridCol w="3937738">
                  <a:extLst>
                    <a:ext uri="{9D8B030D-6E8A-4147-A177-3AD203B41FA5}">
                      <a16:colId xmlns:a16="http://schemas.microsoft.com/office/drawing/2014/main" val="20001"/>
                    </a:ext>
                  </a:extLst>
                </a:gridCol>
                <a:gridCol w="1943924">
                  <a:extLst>
                    <a:ext uri="{9D8B030D-6E8A-4147-A177-3AD203B41FA5}">
                      <a16:colId xmlns:a16="http://schemas.microsoft.com/office/drawing/2014/main" val="20002"/>
                    </a:ext>
                  </a:extLst>
                </a:gridCol>
              </a:tblGrid>
              <a:tr h="443101">
                <a:tc>
                  <a:txBody>
                    <a:bodyPr/>
                    <a:lstStyle/>
                    <a:p>
                      <a:pPr algn="ctr" rtl="1"/>
                      <a:r>
                        <a:rPr lang="ar-JO" sz="2800" dirty="0"/>
                        <a:t>تطبيقات</a:t>
                      </a:r>
                      <a:endParaRPr lang="en-GB" sz="2800" dirty="0"/>
                    </a:p>
                  </a:txBody>
                  <a:tcPr marT="44310" marB="44310"/>
                </a:tc>
                <a:tc>
                  <a:txBody>
                    <a:bodyPr/>
                    <a:lstStyle/>
                    <a:p>
                      <a:pPr algn="ctr" rtl="1"/>
                      <a:r>
                        <a:rPr lang="ar-JO" sz="2800" dirty="0"/>
                        <a:t>مفهومها </a:t>
                      </a:r>
                      <a:endParaRPr lang="en-GB" sz="2800" dirty="0"/>
                    </a:p>
                  </a:txBody>
                  <a:tcPr marT="44310" marB="44310"/>
                </a:tc>
                <a:tc>
                  <a:txBody>
                    <a:bodyPr/>
                    <a:lstStyle/>
                    <a:p>
                      <a:pPr algn="ctr" rtl="1"/>
                      <a:r>
                        <a:rPr lang="ar-JO" sz="2800" dirty="0"/>
                        <a:t>المرحلة</a:t>
                      </a:r>
                      <a:endParaRPr lang="en-GB" sz="2800" dirty="0"/>
                    </a:p>
                  </a:txBody>
                  <a:tcPr marT="44310" marB="44310"/>
                </a:tc>
                <a:extLst>
                  <a:ext uri="{0D108BD9-81ED-4DB2-BD59-A6C34878D82A}">
                    <a16:rowId xmlns:a16="http://schemas.microsoft.com/office/drawing/2014/main" val="10000"/>
                  </a:ext>
                </a:extLst>
              </a:tr>
              <a:tr h="1411331">
                <a:tc>
                  <a:txBody>
                    <a:bodyPr/>
                    <a:lstStyle/>
                    <a:p>
                      <a:pPr algn="just" rtl="1"/>
                      <a:r>
                        <a:rPr lang="ar-JO" sz="1800" b="1" dirty="0"/>
                        <a:t>حضر سعيد محاضرة</a:t>
                      </a:r>
                      <a:r>
                        <a:rPr lang="ar-JO" sz="1800" b="1" baseline="0" dirty="0"/>
                        <a:t> مهارات الاتصال فكان يستمع بانتباه لكل </a:t>
                      </a:r>
                      <a:r>
                        <a:rPr lang="ar-EG" sz="1800" b="1" baseline="0" dirty="0"/>
                        <a:t>المعلومات </a:t>
                      </a:r>
                      <a:r>
                        <a:rPr lang="ar-JO" sz="1800" b="1" baseline="0" dirty="0"/>
                        <a:t>خلال تواصله البصري مع المدرب وسؤاله </a:t>
                      </a:r>
                      <a:endParaRPr lang="en-GB" sz="1800" b="1" dirty="0"/>
                    </a:p>
                  </a:txBody>
                  <a:tcPr marT="44310" marB="44310"/>
                </a:tc>
                <a:tc>
                  <a:txBody>
                    <a:bodyPr/>
                    <a:lstStyle/>
                    <a:p>
                      <a:pPr algn="just" rtl="1"/>
                      <a:r>
                        <a:rPr lang="ar-JO" sz="1800" b="1" dirty="0"/>
                        <a:t>هي مرحلة</a:t>
                      </a:r>
                      <a:r>
                        <a:rPr lang="ar-EG" sz="1800" b="1" dirty="0"/>
                        <a:t> </a:t>
                      </a:r>
                      <a:r>
                        <a:rPr lang="ar-JO" sz="1800" b="1" dirty="0"/>
                        <a:t>استقبال</a:t>
                      </a:r>
                      <a:r>
                        <a:rPr lang="ar-JO" sz="1800" b="1" baseline="0" dirty="0"/>
                        <a:t> الصوت عن طريق الأذن ويمكن للمستقبل استخدام النظرات وتعبيرات </a:t>
                      </a:r>
                      <a:r>
                        <a:rPr lang="ar-JO" sz="1800" b="1" baseline="0" dirty="0" err="1"/>
                        <a:t>الوج</a:t>
                      </a:r>
                      <a:r>
                        <a:rPr lang="ar-EG" sz="1800" b="1" baseline="0" dirty="0"/>
                        <a:t>ه</a:t>
                      </a:r>
                      <a:r>
                        <a:rPr lang="ar-JO" sz="1800" b="1" baseline="0" dirty="0"/>
                        <a:t> ولغة الجسد </a:t>
                      </a:r>
                      <a:r>
                        <a:rPr lang="ar-EG" sz="1800" b="1" baseline="0" dirty="0"/>
                        <a:t>التي </a:t>
                      </a:r>
                      <a:r>
                        <a:rPr lang="ar-JO" sz="1800" b="1" baseline="0" dirty="0"/>
                        <a:t>تعبر عن </a:t>
                      </a:r>
                      <a:r>
                        <a:rPr lang="ar-EG" sz="1800" b="1" baseline="0" dirty="0"/>
                        <a:t>متابعته</a:t>
                      </a:r>
                      <a:r>
                        <a:rPr lang="ar-JO" sz="1800" b="1" baseline="0" dirty="0"/>
                        <a:t> لحديث المرسل وكذلك استخدام ا</a:t>
                      </a:r>
                      <a:r>
                        <a:rPr lang="ar-EG" sz="1800" b="1" baseline="0" dirty="0"/>
                        <a:t>لأسئلة </a:t>
                      </a:r>
                      <a:r>
                        <a:rPr lang="ar-JO" sz="1800" b="1" baseline="0" dirty="0"/>
                        <a:t>بما يؤكد الاستماع للمرسل</a:t>
                      </a:r>
                      <a:endParaRPr lang="en-GB" sz="1800" b="1" dirty="0"/>
                    </a:p>
                  </a:txBody>
                  <a:tcPr marT="44310" marB="44310"/>
                </a:tc>
                <a:tc>
                  <a:txBody>
                    <a:bodyPr/>
                    <a:lstStyle/>
                    <a:p>
                      <a:pPr algn="ctr" rtl="1"/>
                      <a:r>
                        <a:rPr lang="ar-EG" sz="3200" b="1" dirty="0"/>
                        <a:t>الانتباه</a:t>
                      </a:r>
                      <a:endParaRPr lang="en-GB" sz="3200" b="1" dirty="0"/>
                    </a:p>
                  </a:txBody>
                  <a:tcPr marT="44310" marB="44310"/>
                </a:tc>
                <a:extLst>
                  <a:ext uri="{0D108BD9-81ED-4DB2-BD59-A6C34878D82A}">
                    <a16:rowId xmlns:a16="http://schemas.microsoft.com/office/drawing/2014/main" val="10001"/>
                  </a:ext>
                </a:extLst>
              </a:tr>
              <a:tr h="1211283">
                <a:tc>
                  <a:txBody>
                    <a:bodyPr/>
                    <a:lstStyle/>
                    <a:p>
                      <a:pPr algn="just" rtl="1"/>
                      <a:r>
                        <a:rPr lang="ar-JO" sz="1800" b="1" dirty="0"/>
                        <a:t>قام سعيد باستقبال المعلومات التى سمعها</a:t>
                      </a:r>
                      <a:r>
                        <a:rPr lang="ar-JO" sz="1800" b="1" baseline="0" dirty="0"/>
                        <a:t> من المدرب وفسرها وربطها بما يعرف</a:t>
                      </a:r>
                      <a:r>
                        <a:rPr lang="ar-EG" sz="1800" b="1" baseline="0" dirty="0"/>
                        <a:t>ه</a:t>
                      </a:r>
                      <a:r>
                        <a:rPr lang="ar-JO" sz="1800" b="1" baseline="0" dirty="0"/>
                        <a:t> مسبقاً عن موضوع المحاضرة</a:t>
                      </a:r>
                      <a:endParaRPr lang="en-GB" sz="1800" b="1" dirty="0"/>
                    </a:p>
                  </a:txBody>
                  <a:tcPr marT="44310" marB="44310"/>
                </a:tc>
                <a:tc>
                  <a:txBody>
                    <a:bodyPr/>
                    <a:lstStyle/>
                    <a:p>
                      <a:pPr algn="just" rtl="1"/>
                      <a:r>
                        <a:rPr lang="ar-JO" sz="1800" b="1" dirty="0"/>
                        <a:t>فى هذه</a:t>
                      </a:r>
                      <a:r>
                        <a:rPr lang="ar-JO" sz="1800" b="1" baseline="0" dirty="0"/>
                        <a:t> المرحلة يحاول المستمع أن يضع معنى للمعلومات التى تم استقبالها وذلك باختيار بعضها وربط</a:t>
                      </a:r>
                      <a:r>
                        <a:rPr lang="ar-EG" sz="1800" b="1" baseline="0" dirty="0"/>
                        <a:t>ه</a:t>
                      </a:r>
                      <a:r>
                        <a:rPr lang="ar-JO" sz="1800" b="1" baseline="0" dirty="0"/>
                        <a:t> بالخبرات السابقة </a:t>
                      </a:r>
                      <a:r>
                        <a:rPr lang="ar-EG" sz="1800" b="1" baseline="0" dirty="0"/>
                        <a:t>التي</a:t>
                      </a:r>
                      <a:r>
                        <a:rPr lang="ar-JO" sz="1800" b="1" baseline="0" dirty="0"/>
                        <a:t> </a:t>
                      </a:r>
                      <a:r>
                        <a:rPr lang="ar-EG" sz="1800" b="1" baseline="0" dirty="0"/>
                        <a:t>لديه</a:t>
                      </a:r>
                      <a:r>
                        <a:rPr lang="ar-JO" sz="1800" b="1" baseline="0" dirty="0"/>
                        <a:t> وفى العادة فإننا نستخدم كل حواسنا من أجل تفسير ما</a:t>
                      </a:r>
                      <a:r>
                        <a:rPr lang="ar-EG" sz="1800" b="1" baseline="0" dirty="0"/>
                        <a:t> </a:t>
                      </a:r>
                      <a:r>
                        <a:rPr lang="ar-JO" sz="1800" b="1" baseline="0" dirty="0"/>
                        <a:t>سمعنا</a:t>
                      </a:r>
                      <a:r>
                        <a:rPr lang="ar-EG" sz="1800" b="1" baseline="0" dirty="0"/>
                        <a:t>ه</a:t>
                      </a:r>
                      <a:endParaRPr lang="ar-JO" sz="1800" b="1" baseline="0" dirty="0"/>
                    </a:p>
                  </a:txBody>
                  <a:tcPr marT="44310" marB="44310"/>
                </a:tc>
                <a:tc>
                  <a:txBody>
                    <a:bodyPr/>
                    <a:lstStyle/>
                    <a:p>
                      <a:pPr algn="ctr" rtl="1"/>
                      <a:r>
                        <a:rPr lang="ar-JO" sz="3200" b="1" dirty="0"/>
                        <a:t>التفسير</a:t>
                      </a:r>
                      <a:endParaRPr lang="en-GB" sz="3200" b="1" dirty="0"/>
                    </a:p>
                  </a:txBody>
                  <a:tcPr marT="44310" marB="44310"/>
                </a:tc>
                <a:extLst>
                  <a:ext uri="{0D108BD9-81ED-4DB2-BD59-A6C34878D82A}">
                    <a16:rowId xmlns:a16="http://schemas.microsoft.com/office/drawing/2014/main" val="10002"/>
                  </a:ext>
                </a:extLst>
              </a:tr>
              <a:tr h="1615044">
                <a:tc>
                  <a:txBody>
                    <a:bodyPr/>
                    <a:lstStyle/>
                    <a:p>
                      <a:pPr algn="just" rtl="1"/>
                      <a:r>
                        <a:rPr lang="ar-EG" sz="2000" b="1" baseline="0" dirty="0"/>
                        <a:t>استرجاع</a:t>
                      </a:r>
                      <a:r>
                        <a:rPr lang="ar-JO" sz="2000" b="1" baseline="0" dirty="0"/>
                        <a:t> سعيد المعلومات التي لدي</a:t>
                      </a:r>
                      <a:r>
                        <a:rPr lang="ar-EG" sz="2000" b="1" baseline="0" dirty="0"/>
                        <a:t>ه</a:t>
                      </a:r>
                      <a:r>
                        <a:rPr lang="ar-JO" sz="2000" b="1" baseline="0" dirty="0"/>
                        <a:t> عن موضوع المحاضرة وفى ضوء ما</a:t>
                      </a:r>
                      <a:r>
                        <a:rPr lang="ar-EG" sz="2000" b="1" baseline="0" dirty="0"/>
                        <a:t> </a:t>
                      </a:r>
                      <a:r>
                        <a:rPr lang="ar-JO" sz="2000" b="1" baseline="0" dirty="0"/>
                        <a:t>يعرف</a:t>
                      </a:r>
                      <a:r>
                        <a:rPr lang="ar-EG" sz="2000" b="1" baseline="0" dirty="0"/>
                        <a:t>ه</a:t>
                      </a:r>
                      <a:r>
                        <a:rPr lang="ar-JO" sz="2000" b="1" baseline="0" dirty="0"/>
                        <a:t> استطاع إدراك العلاقات فيما بينها ومعالجتها بما أكد فهم</a:t>
                      </a:r>
                      <a:r>
                        <a:rPr lang="ar-EG" sz="2000" b="1" baseline="0" dirty="0"/>
                        <a:t>ه</a:t>
                      </a:r>
                      <a:r>
                        <a:rPr lang="ar-JO" sz="2000" b="1" baseline="0" dirty="0"/>
                        <a:t> لها </a:t>
                      </a:r>
                      <a:endParaRPr lang="en-GB" sz="2000" b="1" dirty="0"/>
                    </a:p>
                  </a:txBody>
                  <a:tcPr marT="44310" marB="44310"/>
                </a:tc>
                <a:tc>
                  <a:txBody>
                    <a:bodyPr/>
                    <a:lstStyle/>
                    <a:p>
                      <a:pPr algn="just" rtl="1"/>
                      <a:r>
                        <a:rPr lang="ar-JO" sz="2000" b="1" dirty="0"/>
                        <a:t>وهي مرحلة الفهم</a:t>
                      </a:r>
                      <a:r>
                        <a:rPr lang="ar-JO" sz="2000" b="1" baseline="0" dirty="0"/>
                        <a:t> وتعد إحدى الفروقات الأساسية بين السماع والاستماع وتتضمن هذه المرحلة معالجة المعلومات </a:t>
                      </a:r>
                      <a:endParaRPr lang="en-GB" sz="2000" b="1" dirty="0"/>
                    </a:p>
                  </a:txBody>
                  <a:tcPr marT="44310" marB="44310"/>
                </a:tc>
                <a:tc>
                  <a:txBody>
                    <a:bodyPr/>
                    <a:lstStyle/>
                    <a:p>
                      <a:pPr algn="ctr" rtl="1"/>
                      <a:r>
                        <a:rPr lang="ar-EG" sz="3200" b="1" dirty="0"/>
                        <a:t>الاستيعاب</a:t>
                      </a:r>
                      <a:endParaRPr lang="en-GB" sz="3200" b="1" dirty="0"/>
                    </a:p>
                  </a:txBody>
                  <a:tcPr marT="44310" marB="4431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0027164"/>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9B12D46B-6CC7-1A04-9B3D-75B51B9A05FC}"/>
              </a:ext>
            </a:extLst>
          </p:cNvPr>
          <p:cNvGraphicFramePr>
            <a:graphicFrameLocks noGrp="1"/>
          </p:cNvGraphicFramePr>
          <p:nvPr>
            <p:extLst>
              <p:ext uri="{D42A27DB-BD31-4B8C-83A1-F6EECF244321}">
                <p14:modId xmlns:p14="http://schemas.microsoft.com/office/powerpoint/2010/main" val="1034504986"/>
              </p:ext>
            </p:extLst>
          </p:nvPr>
        </p:nvGraphicFramePr>
        <p:xfrm>
          <a:off x="1056904" y="1458784"/>
          <a:ext cx="9841015" cy="3984420"/>
        </p:xfrm>
        <a:graphic>
          <a:graphicData uri="http://schemas.openxmlformats.org/drawingml/2006/table">
            <a:tbl>
              <a:tblPr firstRow="1" bandRow="1">
                <a:tableStyleId>{5C22544A-7EE6-4342-B048-85BDC9FD1C3A}</a:tableStyleId>
              </a:tblPr>
              <a:tblGrid>
                <a:gridCol w="3959353">
                  <a:extLst>
                    <a:ext uri="{9D8B030D-6E8A-4147-A177-3AD203B41FA5}">
                      <a16:colId xmlns:a16="http://schemas.microsoft.com/office/drawing/2014/main" val="20000"/>
                    </a:ext>
                  </a:extLst>
                </a:gridCol>
                <a:gridCol w="3830860">
                  <a:extLst>
                    <a:ext uri="{9D8B030D-6E8A-4147-A177-3AD203B41FA5}">
                      <a16:colId xmlns:a16="http://schemas.microsoft.com/office/drawing/2014/main" val="20001"/>
                    </a:ext>
                  </a:extLst>
                </a:gridCol>
                <a:gridCol w="2050802">
                  <a:extLst>
                    <a:ext uri="{9D8B030D-6E8A-4147-A177-3AD203B41FA5}">
                      <a16:colId xmlns:a16="http://schemas.microsoft.com/office/drawing/2014/main" val="20002"/>
                    </a:ext>
                  </a:extLst>
                </a:gridCol>
              </a:tblGrid>
              <a:tr h="443101">
                <a:tc>
                  <a:txBody>
                    <a:bodyPr/>
                    <a:lstStyle/>
                    <a:p>
                      <a:pPr algn="ctr" rtl="1"/>
                      <a:r>
                        <a:rPr lang="ar-JO" sz="2800" dirty="0"/>
                        <a:t>تطبيقات</a:t>
                      </a:r>
                      <a:endParaRPr lang="en-GB" sz="2800" dirty="0"/>
                    </a:p>
                  </a:txBody>
                  <a:tcPr marT="44310" marB="44310"/>
                </a:tc>
                <a:tc>
                  <a:txBody>
                    <a:bodyPr/>
                    <a:lstStyle/>
                    <a:p>
                      <a:pPr algn="ctr" rtl="1"/>
                      <a:r>
                        <a:rPr lang="ar-JO" sz="2800" dirty="0"/>
                        <a:t>مفهومها </a:t>
                      </a:r>
                      <a:endParaRPr lang="en-GB" sz="2800" dirty="0"/>
                    </a:p>
                  </a:txBody>
                  <a:tcPr marT="44310" marB="44310"/>
                </a:tc>
                <a:tc>
                  <a:txBody>
                    <a:bodyPr/>
                    <a:lstStyle/>
                    <a:p>
                      <a:pPr algn="ctr" rtl="1"/>
                      <a:r>
                        <a:rPr lang="ar-JO" sz="2800" dirty="0"/>
                        <a:t>المرحلة</a:t>
                      </a:r>
                      <a:endParaRPr lang="en-GB" sz="2800" dirty="0"/>
                    </a:p>
                  </a:txBody>
                  <a:tcPr marT="44310" marB="44310"/>
                </a:tc>
                <a:extLst>
                  <a:ext uri="{0D108BD9-81ED-4DB2-BD59-A6C34878D82A}">
                    <a16:rowId xmlns:a16="http://schemas.microsoft.com/office/drawing/2014/main" val="10000"/>
                  </a:ext>
                </a:extLst>
              </a:tr>
              <a:tr h="1329304">
                <a:tc>
                  <a:txBody>
                    <a:bodyPr/>
                    <a:lstStyle/>
                    <a:p>
                      <a:pPr algn="just" rtl="1"/>
                      <a:r>
                        <a:rPr lang="ar-JO" sz="1800" b="1" dirty="0"/>
                        <a:t>قام</a:t>
                      </a:r>
                      <a:r>
                        <a:rPr lang="ar-JO" sz="1800" b="1" baseline="0" dirty="0"/>
                        <a:t> سعيد باستخدام الورقة والقلم لتسجيل النقاط الهامة </a:t>
                      </a:r>
                      <a:r>
                        <a:rPr lang="ar-EG" sz="1800" b="1" baseline="0" dirty="0"/>
                        <a:t>في</a:t>
                      </a:r>
                      <a:r>
                        <a:rPr lang="ar-JO" sz="1800" b="1" baseline="0" dirty="0"/>
                        <a:t> المحاضرة بما يسهل حفظ</a:t>
                      </a:r>
                      <a:r>
                        <a:rPr lang="ar-EG" sz="1800" b="1" baseline="0" dirty="0"/>
                        <a:t>ه</a:t>
                      </a:r>
                      <a:r>
                        <a:rPr lang="ar-JO" sz="1800" b="1" baseline="0" dirty="0"/>
                        <a:t> لها وليتمكن من تذكرها فيما بعد </a:t>
                      </a:r>
                      <a:endParaRPr lang="en-GB" sz="1800" b="1" dirty="0"/>
                    </a:p>
                  </a:txBody>
                  <a:tcPr marT="44310" marB="44310"/>
                </a:tc>
                <a:tc>
                  <a:txBody>
                    <a:bodyPr/>
                    <a:lstStyle/>
                    <a:p>
                      <a:pPr algn="just" rtl="1"/>
                      <a:r>
                        <a:rPr lang="ar-JO" sz="1800" b="1" dirty="0"/>
                        <a:t>وفى هذ</a:t>
                      </a:r>
                      <a:r>
                        <a:rPr lang="ar-EG" sz="1800" b="1" dirty="0"/>
                        <a:t>ه</a:t>
                      </a:r>
                      <a:r>
                        <a:rPr lang="ar-JO" sz="1800" b="1" dirty="0"/>
                        <a:t> المرحلة قد</a:t>
                      </a:r>
                      <a:r>
                        <a:rPr lang="ar-JO" sz="1800" b="1" baseline="0" dirty="0"/>
                        <a:t> يكون الحديث طويلاً وب</a:t>
                      </a:r>
                      <a:r>
                        <a:rPr lang="ar-EG" sz="1800" b="1" baseline="0" dirty="0"/>
                        <a:t>ه</a:t>
                      </a:r>
                      <a:r>
                        <a:rPr lang="ar-JO" sz="1800" b="1" baseline="0" dirty="0"/>
                        <a:t> كثير من البيانات</a:t>
                      </a:r>
                      <a:r>
                        <a:rPr lang="ar-EG" sz="1800" b="1" baseline="0" dirty="0"/>
                        <a:t>،</a:t>
                      </a:r>
                      <a:r>
                        <a:rPr lang="ar-JO" sz="1800" b="1" baseline="0" dirty="0"/>
                        <a:t> مما يجعل المستقبل يواجه صعوبة تكرار تفصيلات تلك الرسالة وفى تلك الحالة فإن للمستقبل إمكانية التدرب على قوة التذكر باستخدام ورقة وقلم لتسجيل النقاط </a:t>
                      </a:r>
                      <a:r>
                        <a:rPr lang="ar-EG" sz="1800" b="1" baseline="0" dirty="0"/>
                        <a:t>التي</a:t>
                      </a:r>
                      <a:r>
                        <a:rPr lang="ar-JO" sz="1800" b="1" baseline="0" dirty="0"/>
                        <a:t> يمكن الرجوع إليها</a:t>
                      </a:r>
                      <a:r>
                        <a:rPr lang="ar-EG" sz="1800" b="1" baseline="0" dirty="0"/>
                        <a:t> </a:t>
                      </a:r>
                      <a:r>
                        <a:rPr lang="ar-JO" sz="1800" b="1" baseline="0" dirty="0"/>
                        <a:t>عند الحاجة </a:t>
                      </a:r>
                      <a:endParaRPr lang="en-GB" sz="1800" b="1" dirty="0"/>
                    </a:p>
                  </a:txBody>
                  <a:tcPr marT="44310" marB="44310"/>
                </a:tc>
                <a:tc>
                  <a:txBody>
                    <a:bodyPr/>
                    <a:lstStyle/>
                    <a:p>
                      <a:pPr algn="ctr" rtl="1"/>
                      <a:r>
                        <a:rPr lang="ar-JO" sz="3200" b="1" dirty="0"/>
                        <a:t>التذكر </a:t>
                      </a:r>
                      <a:endParaRPr lang="en-GB" sz="3200" b="1" dirty="0"/>
                    </a:p>
                  </a:txBody>
                  <a:tcPr marT="44310" marB="44310"/>
                </a:tc>
                <a:extLst>
                  <a:ext uri="{0D108BD9-81ED-4DB2-BD59-A6C34878D82A}">
                    <a16:rowId xmlns:a16="http://schemas.microsoft.com/office/drawing/2014/main" val="10004"/>
                  </a:ext>
                </a:extLst>
              </a:tr>
              <a:tr h="1536085">
                <a:tc>
                  <a:txBody>
                    <a:bodyPr/>
                    <a:lstStyle/>
                    <a:p>
                      <a:pPr algn="just" rtl="1"/>
                      <a:r>
                        <a:rPr lang="ar-JO" sz="1800" b="1" dirty="0"/>
                        <a:t>سعى سعيد إلى تقدير</a:t>
                      </a:r>
                      <a:r>
                        <a:rPr lang="ar-JO" sz="1800" b="1" baseline="0" dirty="0"/>
                        <a:t> أهمية المعلومات التى كتبها وقيمها من الأهم فالمهم بالنسبة ل</a:t>
                      </a:r>
                      <a:r>
                        <a:rPr lang="ar-EG" sz="1800" b="1" baseline="0" dirty="0"/>
                        <a:t>ه</a:t>
                      </a:r>
                      <a:r>
                        <a:rPr lang="ar-JO" sz="1800" b="1" baseline="0" dirty="0"/>
                        <a:t> بغض النظر عن رأية فى المدرب أو موعد المحاضرة</a:t>
                      </a:r>
                      <a:endParaRPr lang="en-GB" sz="1800" b="1" dirty="0"/>
                    </a:p>
                  </a:txBody>
                  <a:tcPr marT="44310" marB="44310"/>
                </a:tc>
                <a:tc>
                  <a:txBody>
                    <a:bodyPr/>
                    <a:lstStyle/>
                    <a:p>
                      <a:pPr algn="just" rtl="1"/>
                      <a:r>
                        <a:rPr lang="ar-JO" sz="1800" b="1" dirty="0"/>
                        <a:t>وفى هذ</a:t>
                      </a:r>
                      <a:r>
                        <a:rPr lang="ar-EG" sz="1800" b="1" dirty="0"/>
                        <a:t>ه</a:t>
                      </a:r>
                      <a:r>
                        <a:rPr lang="ar-JO" sz="1800" b="1" baseline="0" dirty="0"/>
                        <a:t> المرحلة يحتاج المستمع إلى تحليل الأحداث والتميز بين الحقائق وال</a:t>
                      </a:r>
                      <a:r>
                        <a:rPr lang="ar-EG" sz="1800" b="1" baseline="0" dirty="0"/>
                        <a:t>آ</a:t>
                      </a:r>
                      <a:r>
                        <a:rPr lang="ar-JO" sz="1800" b="1" baseline="0" dirty="0"/>
                        <a:t>راء الشخصية ويتم فى هذه المرحلة الحكم على مدى تعارضها أو توافقها مع ما</a:t>
                      </a:r>
                      <a:r>
                        <a:rPr lang="ar-EG" sz="1800" b="1" baseline="0" dirty="0"/>
                        <a:t> </a:t>
                      </a:r>
                      <a:r>
                        <a:rPr lang="ar-JO" sz="1800" b="1" baseline="0" dirty="0"/>
                        <a:t>نعتقده ونؤمن ب</a:t>
                      </a:r>
                      <a:r>
                        <a:rPr lang="ar-EG" sz="1800" b="1" baseline="0" dirty="0"/>
                        <a:t>ه</a:t>
                      </a:r>
                      <a:r>
                        <a:rPr lang="ar-JO" sz="1800" b="1" baseline="0" dirty="0"/>
                        <a:t> دون تأثير الانطباع السابق عن المرسل أو حتى الظروف المحطية بالمستقبل أثناء الحديث </a:t>
                      </a:r>
                      <a:endParaRPr lang="en-GB" sz="1800" b="1" dirty="0"/>
                    </a:p>
                  </a:txBody>
                  <a:tcPr marT="44310" marB="44310"/>
                </a:tc>
                <a:tc>
                  <a:txBody>
                    <a:bodyPr/>
                    <a:lstStyle/>
                    <a:p>
                      <a:pPr algn="ctr" rtl="1"/>
                      <a:r>
                        <a:rPr lang="ar-JO" sz="3200" b="1" dirty="0"/>
                        <a:t>التقييم</a:t>
                      </a:r>
                      <a:endParaRPr lang="en-GB" sz="3200" b="1" dirty="0"/>
                    </a:p>
                  </a:txBody>
                  <a:tcPr marT="44310" marB="44310"/>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963695421"/>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6" name="Content Placeholder 4">
            <a:extLst>
              <a:ext uri="{FF2B5EF4-FFF2-40B4-BE49-F238E27FC236}">
                <a16:creationId xmlns:a16="http://schemas.microsoft.com/office/drawing/2014/main" id="{5DCB6BF9-D431-D278-B5B8-78616D110E3C}"/>
              </a:ext>
            </a:extLst>
          </p:cNvPr>
          <p:cNvGraphicFramePr>
            <a:graphicFrameLocks/>
          </p:cNvGraphicFramePr>
          <p:nvPr>
            <p:extLst>
              <p:ext uri="{D42A27DB-BD31-4B8C-83A1-F6EECF244321}">
                <p14:modId xmlns:p14="http://schemas.microsoft.com/office/powerpoint/2010/main" val="1148823161"/>
              </p:ext>
            </p:extLst>
          </p:nvPr>
        </p:nvGraphicFramePr>
        <p:xfrm>
          <a:off x="1056904" y="1338998"/>
          <a:ext cx="9852891" cy="4907579"/>
        </p:xfrm>
        <a:graphic>
          <a:graphicData uri="http://schemas.openxmlformats.org/drawingml/2006/table">
            <a:tbl>
              <a:tblPr firstRow="1" bandRow="1">
                <a:tableStyleId>{5C22544A-7EE6-4342-B048-85BDC9FD1C3A}</a:tableStyleId>
              </a:tblPr>
              <a:tblGrid>
                <a:gridCol w="2351314">
                  <a:extLst>
                    <a:ext uri="{9D8B030D-6E8A-4147-A177-3AD203B41FA5}">
                      <a16:colId xmlns:a16="http://schemas.microsoft.com/office/drawing/2014/main" val="20000"/>
                    </a:ext>
                  </a:extLst>
                </a:gridCol>
                <a:gridCol w="4217280">
                  <a:extLst>
                    <a:ext uri="{9D8B030D-6E8A-4147-A177-3AD203B41FA5}">
                      <a16:colId xmlns:a16="http://schemas.microsoft.com/office/drawing/2014/main" val="20001"/>
                    </a:ext>
                  </a:extLst>
                </a:gridCol>
                <a:gridCol w="3284297">
                  <a:extLst>
                    <a:ext uri="{9D8B030D-6E8A-4147-A177-3AD203B41FA5}">
                      <a16:colId xmlns:a16="http://schemas.microsoft.com/office/drawing/2014/main" val="20002"/>
                    </a:ext>
                  </a:extLst>
                </a:gridCol>
              </a:tblGrid>
              <a:tr h="381025">
                <a:tc>
                  <a:txBody>
                    <a:bodyPr/>
                    <a:lstStyle/>
                    <a:p>
                      <a:pPr algn="ctr" rtl="1"/>
                      <a:r>
                        <a:rPr lang="ar-JO" sz="2800" dirty="0"/>
                        <a:t>تطبيقات</a:t>
                      </a:r>
                      <a:endParaRPr lang="en-GB" sz="2800" dirty="0"/>
                    </a:p>
                  </a:txBody>
                  <a:tcPr marT="45723" marB="45723">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rtl="1"/>
                      <a:r>
                        <a:rPr lang="ar-JO" sz="2800" dirty="0"/>
                        <a:t>مفهومها</a:t>
                      </a:r>
                      <a:endParaRPr lang="en-GB" sz="2800" dirty="0"/>
                    </a:p>
                  </a:txBody>
                  <a:tcPr marT="45723" marB="457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rtl="1"/>
                      <a:r>
                        <a:rPr lang="ar-JO" sz="2800" dirty="0"/>
                        <a:t>المرحلة</a:t>
                      </a:r>
                      <a:endParaRPr lang="en-GB" sz="2800" dirty="0"/>
                    </a:p>
                  </a:txBody>
                  <a:tcPr marT="45723" marB="45723">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1188799">
                <a:tc rowSpan="3">
                  <a:txBody>
                    <a:bodyPr/>
                    <a:lstStyle/>
                    <a:p>
                      <a:pPr algn="just" rtl="1"/>
                      <a:r>
                        <a:rPr lang="ar-JO" sz="1800" b="1" dirty="0"/>
                        <a:t>كان سعيد يردد الكلمات مع المدرب ويرفع يده</a:t>
                      </a:r>
                      <a:r>
                        <a:rPr lang="ar-JO" sz="1800" b="1" baseline="0" dirty="0"/>
                        <a:t> ليجيب عن بعض التساؤلات ويضيف بعض التعليقات وكان يهز رأس</a:t>
                      </a:r>
                      <a:r>
                        <a:rPr lang="ar-EG" sz="1800" b="1" baseline="0" dirty="0"/>
                        <a:t>ه</a:t>
                      </a:r>
                      <a:r>
                        <a:rPr lang="ar-JO" sz="1800" b="1" baseline="0" dirty="0"/>
                        <a:t> بالموافقة ويسجل النقاط الهامة</a:t>
                      </a:r>
                      <a:endParaRPr lang="en-GB" sz="1800" b="1" dirty="0"/>
                    </a:p>
                  </a:txBody>
                  <a:tcPr marT="45723" marB="45723">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just" rtl="1"/>
                      <a:r>
                        <a:rPr lang="ar-JO" sz="1800" b="1" dirty="0"/>
                        <a:t>في هذ</a:t>
                      </a:r>
                      <a:r>
                        <a:rPr lang="ar-EG" sz="1800" b="1" dirty="0"/>
                        <a:t>ه</a:t>
                      </a:r>
                      <a:r>
                        <a:rPr lang="ar-JO" sz="1800" b="1" dirty="0"/>
                        <a:t> المرحلة  يعمد المستمع إلى</a:t>
                      </a:r>
                      <a:r>
                        <a:rPr lang="ar-JO" sz="1800" b="1" baseline="0" dirty="0"/>
                        <a:t> سلوك لفظ</a:t>
                      </a:r>
                      <a:r>
                        <a:rPr lang="ar-EG" sz="1800" b="1" baseline="0" dirty="0"/>
                        <a:t>ي</a:t>
                      </a:r>
                      <a:r>
                        <a:rPr lang="ar-JO" sz="1800" b="1" baseline="0" dirty="0"/>
                        <a:t> أو غير لفظ</a:t>
                      </a:r>
                      <a:r>
                        <a:rPr lang="ar-EG" sz="1800" b="1" baseline="0" dirty="0"/>
                        <a:t>ي</a:t>
                      </a:r>
                      <a:r>
                        <a:rPr lang="ar-JO" sz="1800" b="1" baseline="0" dirty="0"/>
                        <a:t> لإعلام المتحدث أن</a:t>
                      </a:r>
                      <a:r>
                        <a:rPr lang="ar-EG" sz="1800" b="1" baseline="0" dirty="0"/>
                        <a:t>ه</a:t>
                      </a:r>
                      <a:r>
                        <a:rPr lang="ar-JO" sz="1800" b="1" baseline="0" dirty="0"/>
                        <a:t> فهم أو أن</a:t>
                      </a:r>
                      <a:r>
                        <a:rPr lang="ar-EG" sz="1800" b="1" baseline="0" dirty="0"/>
                        <a:t>ه</a:t>
                      </a:r>
                      <a:r>
                        <a:rPr lang="ar-JO" sz="1800" b="1" baseline="0" dirty="0"/>
                        <a:t> لم يفهم رسالة المتحدث </a:t>
                      </a:r>
                      <a:endParaRPr lang="en-GB" sz="1800" b="1" dirty="0"/>
                    </a:p>
                  </a:txBody>
                  <a:tcPr marT="45723" marB="457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ar-JO" sz="3200" b="1" dirty="0"/>
                        <a:t>الاستجابة</a:t>
                      </a:r>
                      <a:endParaRPr lang="en-GB" sz="3200" b="1" dirty="0"/>
                    </a:p>
                  </a:txBody>
                  <a:tcPr marT="45723" marB="45723">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737476">
                <a:tc vMerge="1">
                  <a:txBody>
                    <a:bodyPr/>
                    <a:lstStyle/>
                    <a:p>
                      <a:endParaRPr lang="en-GB"/>
                    </a:p>
                  </a:txBody>
                  <a:tcPr/>
                </a:tc>
                <a:tc>
                  <a:txBody>
                    <a:bodyPr/>
                    <a:lstStyle/>
                    <a:p>
                      <a:pPr algn="just" rtl="1"/>
                      <a:r>
                        <a:rPr lang="ar-JO" sz="1800" b="1" dirty="0"/>
                        <a:t>يتم من خلال طرح سؤال أو تعليق</a:t>
                      </a:r>
                      <a:r>
                        <a:rPr lang="ar-JO" sz="1800" b="1" baseline="0" dirty="0"/>
                        <a:t> على المتحدث لاستيضاح المعلومة </a:t>
                      </a:r>
                      <a:r>
                        <a:rPr lang="ar-EG" sz="1800" b="1" baseline="0" dirty="0"/>
                        <a:t>التي</a:t>
                      </a:r>
                      <a:r>
                        <a:rPr lang="ar-JO" sz="1800" b="1" baseline="0" dirty="0"/>
                        <a:t> تحتاج إلى وضوح أكثر مع الانتباه </a:t>
                      </a:r>
                      <a:r>
                        <a:rPr lang="ar-EG" sz="1800" b="1" baseline="0" dirty="0"/>
                        <a:t>إلى</a:t>
                      </a:r>
                      <a:r>
                        <a:rPr lang="ar-JO" sz="1800" b="1" baseline="0" dirty="0"/>
                        <a:t> أن مثل هذا السلوك اللفظى يجب </a:t>
                      </a:r>
                      <a:r>
                        <a:rPr lang="ar-EG" sz="1800" b="1" baseline="0" dirty="0"/>
                        <a:t>ألا </a:t>
                      </a:r>
                      <a:r>
                        <a:rPr lang="ar-JO" sz="1800" b="1" baseline="0" dirty="0"/>
                        <a:t>يتم بطريقة تقطع استرسال المتحدث</a:t>
                      </a:r>
                      <a:endParaRPr lang="en-GB" sz="1800" b="1" dirty="0"/>
                    </a:p>
                  </a:txBody>
                  <a:tcPr marT="45723" marB="457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ar-JO" sz="3200" b="1" dirty="0"/>
                        <a:t>السلوك اللفظ</a:t>
                      </a:r>
                      <a:r>
                        <a:rPr lang="ar-EG" sz="3200" b="1" dirty="0"/>
                        <a:t>ي</a:t>
                      </a:r>
                      <a:r>
                        <a:rPr lang="ar-JO" sz="3200" b="1" baseline="0" dirty="0"/>
                        <a:t> </a:t>
                      </a:r>
                      <a:endParaRPr lang="en-GB" sz="3200" b="1" dirty="0"/>
                    </a:p>
                  </a:txBody>
                  <a:tcPr marT="45723" marB="45723">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1463138">
                <a:tc vMerge="1">
                  <a:txBody>
                    <a:bodyPr/>
                    <a:lstStyle/>
                    <a:p>
                      <a:endParaRPr lang="en-GB"/>
                    </a:p>
                  </a:txBody>
                  <a:tcPr/>
                </a:tc>
                <a:tc>
                  <a:txBody>
                    <a:bodyPr/>
                    <a:lstStyle/>
                    <a:p>
                      <a:pPr algn="just" rtl="1"/>
                      <a:r>
                        <a:rPr lang="ar-JO" sz="1800" b="1" dirty="0"/>
                        <a:t> يتم من خلال</a:t>
                      </a:r>
                      <a:r>
                        <a:rPr lang="ar-JO" sz="1800" b="1" baseline="0" dirty="0"/>
                        <a:t> تحريك الرأس للإشارة بالموافقة أو الرغبة </a:t>
                      </a:r>
                      <a:r>
                        <a:rPr lang="ar-EG" sz="1800" b="1" baseline="0" dirty="0"/>
                        <a:t>في</a:t>
                      </a:r>
                      <a:r>
                        <a:rPr lang="ar-JO" sz="1800" b="1" baseline="0" dirty="0"/>
                        <a:t> الاسترسال فى الحديث أو أية إشارة أخرى يرسلها المستمع للمتحدث ليوصل بها </a:t>
                      </a:r>
                      <a:r>
                        <a:rPr lang="ar-EG" sz="1800" b="1" baseline="0" dirty="0"/>
                        <a:t>استجابة</a:t>
                      </a:r>
                      <a:r>
                        <a:rPr lang="ar-JO" sz="1800" b="1" baseline="0" dirty="0"/>
                        <a:t> معينة </a:t>
                      </a:r>
                      <a:endParaRPr lang="en-GB" sz="1800" b="1" dirty="0"/>
                    </a:p>
                  </a:txBody>
                  <a:tcPr marT="45723" marB="457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rtl="1"/>
                      <a:r>
                        <a:rPr lang="ar-JO" sz="3200" b="1" dirty="0"/>
                        <a:t>السلوك غير</a:t>
                      </a:r>
                      <a:r>
                        <a:rPr lang="ar-JO" sz="3200" b="1" baseline="0" dirty="0"/>
                        <a:t> اللفظ</a:t>
                      </a:r>
                      <a:r>
                        <a:rPr lang="ar-EG" sz="3200" b="1" baseline="0" dirty="0"/>
                        <a:t>ي</a:t>
                      </a:r>
                      <a:endParaRPr lang="en-GB" sz="3200" b="1" dirty="0"/>
                    </a:p>
                  </a:txBody>
                  <a:tcPr marT="45723" marB="45723">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443524286"/>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984F818-A3A2-6C17-31CE-137E93BAE46C}"/>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الإلقاء</a:t>
            </a:r>
          </a:p>
        </p:txBody>
      </p:sp>
      <p:pic>
        <p:nvPicPr>
          <p:cNvPr id="4" name="Picture 3" descr="A close-up of a microphone&#10;&#10;Description automatically generated">
            <a:extLst>
              <a:ext uri="{FF2B5EF4-FFF2-40B4-BE49-F238E27FC236}">
                <a16:creationId xmlns:a16="http://schemas.microsoft.com/office/drawing/2014/main" id="{4ACD9A82-6C75-2513-4E13-6C6DB79BD3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0625" y="1441863"/>
            <a:ext cx="7191375" cy="3048000"/>
          </a:xfrm>
          <a:prstGeom prst="rect">
            <a:avLst/>
          </a:prstGeom>
        </p:spPr>
      </p:pic>
      <p:pic>
        <p:nvPicPr>
          <p:cNvPr id="8" name="Picture 7" descr="A silhouette of a person at a podium&#10;&#10;Description automatically generated">
            <a:extLst>
              <a:ext uri="{FF2B5EF4-FFF2-40B4-BE49-F238E27FC236}">
                <a16:creationId xmlns:a16="http://schemas.microsoft.com/office/drawing/2014/main" id="{5CDF536B-374E-FD41-8D2D-4543587A79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561" y="1441863"/>
            <a:ext cx="5320146" cy="3048000"/>
          </a:xfrm>
          <a:prstGeom prst="rect">
            <a:avLst/>
          </a:prstGeom>
        </p:spPr>
      </p:pic>
    </p:spTree>
    <p:extLst>
      <p:ext uri="{BB962C8B-B14F-4D97-AF65-F5344CB8AC3E}">
        <p14:creationId xmlns:p14="http://schemas.microsoft.com/office/powerpoint/2010/main" val="3974191111"/>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3-  مهارة الإلقاء</a:t>
            </a:r>
          </a:p>
          <a:p>
            <a:pPr marL="0" indent="0" algn="just" rtl="1" eaLnBrk="1" hangingPunct="1">
              <a:lnSpc>
                <a:spcPct val="150000"/>
              </a:lnSpc>
              <a:buNone/>
            </a:pPr>
            <a:r>
              <a:rPr lang="ar-EG" altLang="en-US" b="1" dirty="0"/>
              <a:t>تعد مهارة الإلقاء من المهارات الهامة التي تتطلب من المتحدث أن يستعد جيداً قبل الإلقاء وتهدف إلى التأثير على الجمهور واستمالته وإقناعه بالموضوع المراد وللقيام بعملية الإلقاء بشكل جيد ينبغي أن يطبق الفرد المراحل الآتية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الإلقاء</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3783931"/>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الإلقاء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F53CBC2E-2641-E1FA-08C0-132E4B323F72}"/>
              </a:ext>
            </a:extLst>
          </p:cNvPr>
          <p:cNvGraphicFramePr>
            <a:graphicFrameLocks noGrp="1"/>
          </p:cNvGraphicFramePr>
          <p:nvPr>
            <p:extLst>
              <p:ext uri="{D42A27DB-BD31-4B8C-83A1-F6EECF244321}">
                <p14:modId xmlns:p14="http://schemas.microsoft.com/office/powerpoint/2010/main" val="3658166267"/>
              </p:ext>
            </p:extLst>
          </p:nvPr>
        </p:nvGraphicFramePr>
        <p:xfrm>
          <a:off x="1056904" y="1400957"/>
          <a:ext cx="9919560" cy="4770289"/>
        </p:xfrm>
        <a:graphic>
          <a:graphicData uri="http://schemas.openxmlformats.org/drawingml/2006/table">
            <a:tbl>
              <a:tblPr firstRow="1" bandRow="1">
                <a:tableStyleId>{21E4AEA4-8DFA-4A89-87EB-49C32662AFE0}</a:tableStyleId>
              </a:tblPr>
              <a:tblGrid>
                <a:gridCol w="3306520">
                  <a:extLst>
                    <a:ext uri="{9D8B030D-6E8A-4147-A177-3AD203B41FA5}">
                      <a16:colId xmlns:a16="http://schemas.microsoft.com/office/drawing/2014/main" val="20000"/>
                    </a:ext>
                  </a:extLst>
                </a:gridCol>
                <a:gridCol w="3854301">
                  <a:extLst>
                    <a:ext uri="{9D8B030D-6E8A-4147-A177-3AD203B41FA5}">
                      <a16:colId xmlns:a16="http://schemas.microsoft.com/office/drawing/2014/main" val="20001"/>
                    </a:ext>
                  </a:extLst>
                </a:gridCol>
                <a:gridCol w="2758739">
                  <a:extLst>
                    <a:ext uri="{9D8B030D-6E8A-4147-A177-3AD203B41FA5}">
                      <a16:colId xmlns:a16="http://schemas.microsoft.com/office/drawing/2014/main" val="20002"/>
                    </a:ext>
                  </a:extLst>
                </a:gridCol>
              </a:tblGrid>
              <a:tr h="533434">
                <a:tc>
                  <a:txBody>
                    <a:bodyPr/>
                    <a:lstStyle/>
                    <a:p>
                      <a:pPr algn="ctr" rtl="1"/>
                      <a:r>
                        <a:rPr lang="ar-JO" sz="2800" dirty="0"/>
                        <a:t>تطبيقات</a:t>
                      </a:r>
                      <a:endParaRPr lang="en-GB" sz="2800" dirty="0"/>
                    </a:p>
                  </a:txBody>
                  <a:tcPr marT="45723" marB="45723"/>
                </a:tc>
                <a:tc>
                  <a:txBody>
                    <a:bodyPr/>
                    <a:lstStyle/>
                    <a:p>
                      <a:pPr algn="ctr" rtl="1"/>
                      <a:r>
                        <a:rPr lang="ar-JO" sz="2800" dirty="0"/>
                        <a:t>وصفها </a:t>
                      </a:r>
                      <a:endParaRPr lang="en-GB" sz="2800" dirty="0"/>
                    </a:p>
                  </a:txBody>
                  <a:tcPr marT="45723" marB="45723"/>
                </a:tc>
                <a:tc>
                  <a:txBody>
                    <a:bodyPr/>
                    <a:lstStyle/>
                    <a:p>
                      <a:pPr algn="ctr" rtl="1"/>
                      <a:r>
                        <a:rPr lang="ar-JO" sz="2800" dirty="0"/>
                        <a:t>المرحلة</a:t>
                      </a:r>
                      <a:r>
                        <a:rPr lang="ar-JO" sz="2800" baseline="0" dirty="0"/>
                        <a:t> </a:t>
                      </a:r>
                      <a:endParaRPr lang="en-GB" sz="2800" dirty="0"/>
                    </a:p>
                  </a:txBody>
                  <a:tcPr marT="45723" marB="45723"/>
                </a:tc>
                <a:extLst>
                  <a:ext uri="{0D108BD9-81ED-4DB2-BD59-A6C34878D82A}">
                    <a16:rowId xmlns:a16="http://schemas.microsoft.com/office/drawing/2014/main" val="10000"/>
                  </a:ext>
                </a:extLst>
              </a:tr>
              <a:tr h="2011809">
                <a:tc>
                  <a:txBody>
                    <a:bodyPr/>
                    <a:lstStyle/>
                    <a:p>
                      <a:pPr algn="just" rtl="1"/>
                      <a:r>
                        <a:rPr lang="ar-JO" sz="2000" b="1" dirty="0"/>
                        <a:t>يستعد سلطان لإلقاء كلمة عن الأفكار</a:t>
                      </a:r>
                      <a:r>
                        <a:rPr lang="ar-JO" sz="2000" b="1" baseline="0" dirty="0"/>
                        <a:t> الإبداعية لدى الشباب ضمن فعاليات </a:t>
                      </a:r>
                    </a:p>
                    <a:p>
                      <a:pPr algn="just" rtl="1"/>
                      <a:r>
                        <a:rPr lang="ar-JO" sz="2000" b="1" baseline="0" dirty="0"/>
                        <a:t> (تيديكس) فقام بجمع المعلومات عن الموضوع وكتب</a:t>
                      </a:r>
                      <a:r>
                        <a:rPr lang="ar-EG" sz="2000" b="1" baseline="0" dirty="0"/>
                        <a:t>ه</a:t>
                      </a:r>
                      <a:r>
                        <a:rPr lang="ar-JO" sz="2000" b="1" baseline="0" dirty="0"/>
                        <a:t> وراجع</a:t>
                      </a:r>
                      <a:r>
                        <a:rPr lang="ar-EG" sz="2000" b="1" baseline="0" dirty="0"/>
                        <a:t>ه</a:t>
                      </a:r>
                      <a:r>
                        <a:rPr lang="ar-JO" sz="2000" b="1" baseline="0" dirty="0"/>
                        <a:t> لغوياً وإملائياً</a:t>
                      </a:r>
                      <a:endParaRPr lang="en-GB" sz="2000" b="1" dirty="0"/>
                    </a:p>
                  </a:txBody>
                  <a:tcPr marT="45723" marB="45723"/>
                </a:tc>
                <a:tc>
                  <a:txBody>
                    <a:bodyPr/>
                    <a:lstStyle/>
                    <a:p>
                      <a:pPr algn="just" rtl="1">
                        <a:buFont typeface="Arial" pitchFamily="34" charset="0"/>
                        <a:buChar char="•"/>
                      </a:pPr>
                      <a:r>
                        <a:rPr lang="ar-JO" sz="2000" b="1" dirty="0"/>
                        <a:t>جمع </a:t>
                      </a:r>
                      <a:r>
                        <a:rPr lang="ar-EG" sz="2000" b="1" dirty="0" err="1"/>
                        <a:t>ال</a:t>
                      </a:r>
                      <a:r>
                        <a:rPr lang="ar-JO" sz="2000" b="1" dirty="0"/>
                        <a:t>معلومات والبيانات حول الموضوع من مصادرها المتنوعة</a:t>
                      </a:r>
                    </a:p>
                    <a:p>
                      <a:pPr algn="just" rtl="1">
                        <a:buFont typeface="Arial" pitchFamily="34" charset="0"/>
                        <a:buChar char="•"/>
                      </a:pPr>
                      <a:r>
                        <a:rPr lang="ar-JO" sz="2000" b="1" dirty="0"/>
                        <a:t> كتابة الموضوع </a:t>
                      </a:r>
                      <a:r>
                        <a:rPr lang="ar-EG" sz="2000" b="1" dirty="0"/>
                        <a:t>وصياغته</a:t>
                      </a:r>
                      <a:r>
                        <a:rPr lang="ar-JO" sz="2000" b="1" dirty="0"/>
                        <a:t> بشكل متناسق خال من الأخطاء</a:t>
                      </a:r>
                      <a:r>
                        <a:rPr lang="ar-JO" sz="2000" b="1" baseline="0" dirty="0"/>
                        <a:t> الإملائية واللغوية</a:t>
                      </a:r>
                    </a:p>
                    <a:p>
                      <a:pPr algn="just" rtl="1">
                        <a:buFont typeface="Arial" pitchFamily="34" charset="0"/>
                        <a:buChar char="•"/>
                      </a:pPr>
                      <a:r>
                        <a:rPr lang="ar-JO" sz="2000" b="1" baseline="0" dirty="0"/>
                        <a:t>الحرص على ضبط وتشكيل الكلمات بشكل محكم قبل الإلقاء </a:t>
                      </a:r>
                      <a:r>
                        <a:rPr lang="ar-JO" sz="2000" b="1" dirty="0"/>
                        <a:t> </a:t>
                      </a:r>
                      <a:endParaRPr lang="en-GB" sz="2000" b="1" dirty="0"/>
                    </a:p>
                  </a:txBody>
                  <a:tcPr marT="45723" marB="45723"/>
                </a:tc>
                <a:tc>
                  <a:txBody>
                    <a:bodyPr/>
                    <a:lstStyle/>
                    <a:p>
                      <a:pPr algn="ctr" rtl="1"/>
                      <a:r>
                        <a:rPr lang="ar-JO" sz="3200" b="1" dirty="0"/>
                        <a:t>جمع المعلومات</a:t>
                      </a:r>
                      <a:r>
                        <a:rPr lang="ar-JO" sz="3200" b="1" baseline="0" dirty="0"/>
                        <a:t> </a:t>
                      </a:r>
                      <a:endParaRPr lang="en-GB" sz="3200" b="1" dirty="0"/>
                    </a:p>
                  </a:txBody>
                  <a:tcPr marT="45723" marB="45723"/>
                </a:tc>
                <a:extLst>
                  <a:ext uri="{0D108BD9-81ED-4DB2-BD59-A6C34878D82A}">
                    <a16:rowId xmlns:a16="http://schemas.microsoft.com/office/drawing/2014/main" val="10001"/>
                  </a:ext>
                </a:extLst>
              </a:tr>
              <a:tr h="2172165">
                <a:tc>
                  <a:txBody>
                    <a:bodyPr/>
                    <a:lstStyle/>
                    <a:p>
                      <a:pPr algn="just" rtl="1"/>
                      <a:r>
                        <a:rPr lang="ar-JO" sz="2000" b="1" dirty="0"/>
                        <a:t>قام سلطان بقراءة الكلمة</a:t>
                      </a:r>
                      <a:r>
                        <a:rPr lang="ar-JO" sz="2000" b="1" baseline="0" dirty="0"/>
                        <a:t> عدة مرات وطلب من بعض</a:t>
                      </a:r>
                      <a:r>
                        <a:rPr lang="ar-EG" sz="2000" b="1" baseline="0" dirty="0"/>
                        <a:t> زملائه</a:t>
                      </a:r>
                      <a:r>
                        <a:rPr lang="ar-JO" sz="2000" b="1" baseline="0" dirty="0"/>
                        <a:t> أن يلقى أمامهم الكلمة وأن يتابعوه ويعطوه ملاحظاتهم وحدث نفس</a:t>
                      </a:r>
                      <a:r>
                        <a:rPr lang="ar-EG" sz="2000" b="1" baseline="0" dirty="0"/>
                        <a:t>ه</a:t>
                      </a:r>
                      <a:r>
                        <a:rPr lang="ar-JO" sz="2000" b="1" baseline="0" dirty="0"/>
                        <a:t> وشجعها بأن</a:t>
                      </a:r>
                      <a:r>
                        <a:rPr lang="ar-EG" sz="2000" b="1" baseline="0" dirty="0"/>
                        <a:t>ه</a:t>
                      </a:r>
                      <a:r>
                        <a:rPr lang="ar-JO" sz="2000" b="1" baseline="0" dirty="0"/>
                        <a:t> قادر على الإلقاء بشكل متميز </a:t>
                      </a:r>
                    </a:p>
                  </a:txBody>
                  <a:tcPr marT="45723" marB="45723"/>
                </a:tc>
                <a:tc>
                  <a:txBody>
                    <a:bodyPr/>
                    <a:lstStyle/>
                    <a:p>
                      <a:pPr marL="119063" indent="-119063" algn="just" rtl="1">
                        <a:buFont typeface="Arial" panose="020B0604020202020204" pitchFamily="34" charset="0"/>
                        <a:buChar char="•"/>
                      </a:pPr>
                      <a:r>
                        <a:rPr lang="ar-JO" sz="2000" b="1" dirty="0"/>
                        <a:t>قراءة الموضوع أكثر من مرة </a:t>
                      </a:r>
                    </a:p>
                    <a:p>
                      <a:pPr marL="119063" indent="-119063" algn="just" rtl="1">
                        <a:buFont typeface="Arial" panose="020B0604020202020204" pitchFamily="34" charset="0"/>
                        <a:buChar char="•"/>
                      </a:pPr>
                      <a:r>
                        <a:rPr lang="ar-JO" sz="2000" b="1" dirty="0"/>
                        <a:t>التدرب</a:t>
                      </a:r>
                      <a:r>
                        <a:rPr lang="ar-JO" sz="2000" b="1" baseline="0" dirty="0"/>
                        <a:t> على الإلقاء أمام الأهل أو الزملاء </a:t>
                      </a:r>
                    </a:p>
                    <a:p>
                      <a:pPr marL="119063" indent="-119063" algn="just" rtl="1">
                        <a:buFont typeface="Arial" panose="020B0604020202020204" pitchFamily="34" charset="0"/>
                        <a:buChar char="•"/>
                      </a:pPr>
                      <a:r>
                        <a:rPr lang="ar-JO" sz="2000" b="1" baseline="0" dirty="0"/>
                        <a:t>الحديث </a:t>
                      </a:r>
                      <a:r>
                        <a:rPr lang="ar-EG" sz="2000" b="1" baseline="0" dirty="0"/>
                        <a:t>الإيجابي</a:t>
                      </a:r>
                      <a:r>
                        <a:rPr lang="ar-JO" sz="2000" b="1" baseline="0" dirty="0"/>
                        <a:t> مع النفس بالقدرة على الإلقاء بشكل متميز </a:t>
                      </a:r>
                    </a:p>
                    <a:p>
                      <a:pPr marL="119063" indent="-119063" algn="just" rtl="1">
                        <a:buFont typeface="Arial" panose="020B0604020202020204" pitchFamily="34" charset="0"/>
                        <a:buChar char="•"/>
                      </a:pPr>
                      <a:r>
                        <a:rPr lang="ar-JO" sz="2000" b="1" baseline="0" dirty="0"/>
                        <a:t>التدرب على الاسترخاء </a:t>
                      </a:r>
                    </a:p>
                    <a:p>
                      <a:pPr marL="119063" indent="-119063" algn="just" rtl="1">
                        <a:buFont typeface="Arial" panose="020B0604020202020204" pitchFamily="34" charset="0"/>
                        <a:buChar char="•"/>
                      </a:pPr>
                      <a:r>
                        <a:rPr lang="ar-JO" sz="2000" b="1" baseline="0" dirty="0"/>
                        <a:t>مراقبة المتميزين </a:t>
                      </a:r>
                      <a:r>
                        <a:rPr lang="ar-EG" sz="2000" b="1" baseline="0" dirty="0"/>
                        <a:t>في </a:t>
                      </a:r>
                      <a:r>
                        <a:rPr lang="ar-JO" sz="2000" b="1" baseline="0" dirty="0"/>
                        <a:t>الإلقاء للاستفادة من أساليبهم </a:t>
                      </a:r>
                      <a:endParaRPr lang="en-GB" sz="2000" b="1" dirty="0"/>
                    </a:p>
                  </a:txBody>
                  <a:tcPr marT="45723" marB="45723"/>
                </a:tc>
                <a:tc>
                  <a:txBody>
                    <a:bodyPr/>
                    <a:lstStyle/>
                    <a:p>
                      <a:pPr algn="ctr" rtl="1"/>
                      <a:r>
                        <a:rPr lang="ar-JO" sz="3200" b="1" dirty="0" err="1"/>
                        <a:t>التدر</a:t>
                      </a:r>
                      <a:r>
                        <a:rPr lang="ar-EG" sz="3200" b="1" dirty="0"/>
                        <a:t>ي</a:t>
                      </a:r>
                      <a:r>
                        <a:rPr lang="ar-JO" sz="3200" b="1" dirty="0"/>
                        <a:t>ب المسبق على الإلقاء</a:t>
                      </a:r>
                      <a:r>
                        <a:rPr lang="ar-JO" sz="3200" b="1" baseline="0" dirty="0"/>
                        <a:t> </a:t>
                      </a:r>
                      <a:endParaRPr lang="en-GB" sz="3200" b="1" dirty="0"/>
                    </a:p>
                  </a:txBody>
                  <a:tcPr marT="45723" marB="45723"/>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734410898"/>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الإلقاء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F53CBC2E-2641-E1FA-08C0-132E4B323F72}"/>
              </a:ext>
            </a:extLst>
          </p:cNvPr>
          <p:cNvGraphicFramePr>
            <a:graphicFrameLocks noGrp="1"/>
          </p:cNvGraphicFramePr>
          <p:nvPr>
            <p:extLst>
              <p:ext uri="{D42A27DB-BD31-4B8C-83A1-F6EECF244321}">
                <p14:modId xmlns:p14="http://schemas.microsoft.com/office/powerpoint/2010/main" val="855470227"/>
              </p:ext>
            </p:extLst>
          </p:nvPr>
        </p:nvGraphicFramePr>
        <p:xfrm>
          <a:off x="1056904" y="1400957"/>
          <a:ext cx="10284031" cy="4983506"/>
        </p:xfrm>
        <a:graphic>
          <a:graphicData uri="http://schemas.openxmlformats.org/drawingml/2006/table">
            <a:tbl>
              <a:tblPr firstRow="1" bandRow="1">
                <a:tableStyleId>{21E4AEA4-8DFA-4A89-87EB-49C32662AFE0}</a:tableStyleId>
              </a:tblPr>
              <a:tblGrid>
                <a:gridCol w="3306520">
                  <a:extLst>
                    <a:ext uri="{9D8B030D-6E8A-4147-A177-3AD203B41FA5}">
                      <a16:colId xmlns:a16="http://schemas.microsoft.com/office/drawing/2014/main" val="20000"/>
                    </a:ext>
                  </a:extLst>
                </a:gridCol>
                <a:gridCol w="5267464">
                  <a:extLst>
                    <a:ext uri="{9D8B030D-6E8A-4147-A177-3AD203B41FA5}">
                      <a16:colId xmlns:a16="http://schemas.microsoft.com/office/drawing/2014/main" val="20001"/>
                    </a:ext>
                  </a:extLst>
                </a:gridCol>
                <a:gridCol w="1710047">
                  <a:extLst>
                    <a:ext uri="{9D8B030D-6E8A-4147-A177-3AD203B41FA5}">
                      <a16:colId xmlns:a16="http://schemas.microsoft.com/office/drawing/2014/main" val="20002"/>
                    </a:ext>
                  </a:extLst>
                </a:gridCol>
              </a:tblGrid>
              <a:tr h="533434">
                <a:tc>
                  <a:txBody>
                    <a:bodyPr/>
                    <a:lstStyle/>
                    <a:p>
                      <a:pPr algn="ctr" rtl="1"/>
                      <a:r>
                        <a:rPr lang="ar-JO" sz="2800" dirty="0"/>
                        <a:t>تطبيقات</a:t>
                      </a:r>
                      <a:endParaRPr lang="en-GB" sz="2800" dirty="0"/>
                    </a:p>
                  </a:txBody>
                  <a:tcPr marT="45723" marB="45723"/>
                </a:tc>
                <a:tc>
                  <a:txBody>
                    <a:bodyPr/>
                    <a:lstStyle/>
                    <a:p>
                      <a:pPr algn="ctr" rtl="1"/>
                      <a:r>
                        <a:rPr lang="ar-JO" sz="2800" dirty="0"/>
                        <a:t>وصفها </a:t>
                      </a:r>
                      <a:endParaRPr lang="en-GB" sz="2800" dirty="0"/>
                    </a:p>
                  </a:txBody>
                  <a:tcPr marT="45723" marB="45723"/>
                </a:tc>
                <a:tc>
                  <a:txBody>
                    <a:bodyPr/>
                    <a:lstStyle/>
                    <a:p>
                      <a:pPr algn="ctr" rtl="1"/>
                      <a:r>
                        <a:rPr lang="ar-JO" sz="2800" dirty="0"/>
                        <a:t>المرحلة</a:t>
                      </a:r>
                      <a:r>
                        <a:rPr lang="ar-JO" sz="2800" baseline="0" dirty="0"/>
                        <a:t> </a:t>
                      </a:r>
                      <a:endParaRPr lang="en-GB" sz="2800" dirty="0"/>
                    </a:p>
                  </a:txBody>
                  <a:tcPr marT="45723" marB="45723"/>
                </a:tc>
                <a:extLst>
                  <a:ext uri="{0D108BD9-81ED-4DB2-BD59-A6C34878D82A}">
                    <a16:rowId xmlns:a16="http://schemas.microsoft.com/office/drawing/2014/main" val="10000"/>
                  </a:ext>
                </a:extLst>
              </a:tr>
              <a:tr h="2011809">
                <a:tc>
                  <a:txBody>
                    <a:bodyPr/>
                    <a:lstStyle/>
                    <a:p>
                      <a:pPr marL="0" marR="0" indent="0" algn="just" defTabSz="914400" rtl="1" eaLnBrk="1" fontAlgn="auto" latinLnBrk="0" hangingPunct="1">
                        <a:lnSpc>
                          <a:spcPct val="100000"/>
                        </a:lnSpc>
                        <a:spcBef>
                          <a:spcPts val="0"/>
                        </a:spcBef>
                        <a:spcAft>
                          <a:spcPts val="0"/>
                        </a:spcAft>
                        <a:buClrTx/>
                        <a:buSzTx/>
                        <a:buFontTx/>
                        <a:buNone/>
                        <a:tabLst/>
                        <a:defRPr/>
                      </a:pPr>
                      <a:r>
                        <a:rPr lang="ar-JO" sz="2000" b="1" dirty="0"/>
                        <a:t>توج</a:t>
                      </a:r>
                      <a:r>
                        <a:rPr lang="ar-EG" sz="2000" b="1" dirty="0"/>
                        <a:t>ه</a:t>
                      </a:r>
                      <a:r>
                        <a:rPr lang="ar-JO" sz="2000" b="1" baseline="0" dirty="0"/>
                        <a:t> سلطان إلى قاعة الاحتفال مبكراً،</a:t>
                      </a:r>
                      <a:r>
                        <a:rPr lang="ar-EG" sz="2000" b="1" baseline="0" dirty="0"/>
                        <a:t> </a:t>
                      </a:r>
                      <a:r>
                        <a:rPr lang="ar-JO" sz="2000" b="1" baseline="0" dirty="0"/>
                        <a:t>لي</a:t>
                      </a:r>
                      <a:r>
                        <a:rPr lang="ar-EG" sz="2000" b="1" baseline="0" dirty="0"/>
                        <a:t>أل</a:t>
                      </a:r>
                      <a:r>
                        <a:rPr lang="ar-JO" sz="2000" b="1" baseline="0" dirty="0"/>
                        <a:t>ف المكان وكان </a:t>
                      </a:r>
                      <a:r>
                        <a:rPr lang="ar-EG" sz="2000" b="1" baseline="0" dirty="0"/>
                        <a:t>بصحبته</a:t>
                      </a:r>
                      <a:r>
                        <a:rPr lang="ar-JO" sz="2000" b="1" baseline="0" dirty="0"/>
                        <a:t> مجموعة من</a:t>
                      </a:r>
                      <a:r>
                        <a:rPr lang="ar-EG" sz="2000" b="1" baseline="0" dirty="0"/>
                        <a:t> أصدقائه</a:t>
                      </a:r>
                      <a:r>
                        <a:rPr lang="ar-JO" sz="2000" b="1" baseline="0" dirty="0"/>
                        <a:t> يتحدثون فى موضوعات متنوعة وكان سلطان يبتسم وتبدو علي</a:t>
                      </a:r>
                      <a:r>
                        <a:rPr lang="ar-EG" sz="2000" b="1" baseline="0" dirty="0"/>
                        <a:t>ه</a:t>
                      </a:r>
                      <a:r>
                        <a:rPr lang="ar-JO" sz="2000" b="1" baseline="0" dirty="0"/>
                        <a:t> علامات الثقة فهو متوكل على الله وحين جاء دور</a:t>
                      </a:r>
                      <a:r>
                        <a:rPr lang="ar-EG" sz="2000" b="1" baseline="0" dirty="0"/>
                        <a:t>ه</a:t>
                      </a:r>
                      <a:r>
                        <a:rPr lang="ar-JO" sz="2000" b="1" baseline="0" dirty="0"/>
                        <a:t> فى الإلقاء دخل إلى المسرح بخطى ثابتة</a:t>
                      </a:r>
                      <a:endParaRPr lang="en-GB" sz="2000" b="1" dirty="0"/>
                    </a:p>
                  </a:txBody>
                  <a:tcPr marT="45718" marB="45718"/>
                </a:tc>
                <a:tc>
                  <a:txBody>
                    <a:bodyPr/>
                    <a:lstStyle/>
                    <a:p>
                      <a:pPr algn="just" rtl="1">
                        <a:buFont typeface="Arial" pitchFamily="34" charset="0"/>
                        <a:buChar char="•"/>
                      </a:pPr>
                      <a:r>
                        <a:rPr lang="ar-JO" sz="2000" b="1" dirty="0"/>
                        <a:t>الحرص على الحضور</a:t>
                      </a:r>
                      <a:r>
                        <a:rPr lang="ar-JO" sz="2000" b="1" baseline="0" dirty="0"/>
                        <a:t> إلى المكان المخصص قبل الجمهور لكي تتشكل لدي</a:t>
                      </a:r>
                      <a:r>
                        <a:rPr lang="ar-EG" sz="2000" b="1" baseline="0" dirty="0"/>
                        <a:t>ه</a:t>
                      </a:r>
                      <a:r>
                        <a:rPr lang="ar-JO" sz="2000" b="1" baseline="0" dirty="0"/>
                        <a:t> الألفة </a:t>
                      </a:r>
                    </a:p>
                    <a:p>
                      <a:pPr algn="just" rtl="1">
                        <a:buFont typeface="Arial" pitchFamily="34" charset="0"/>
                        <a:buChar char="•"/>
                      </a:pPr>
                      <a:r>
                        <a:rPr lang="ar-JO" sz="2000" b="1" baseline="0" dirty="0"/>
                        <a:t>التحدث مع الأشخاص المح</a:t>
                      </a:r>
                      <a:r>
                        <a:rPr lang="ar-EG" sz="2000" b="1" baseline="0" dirty="0"/>
                        <a:t>ي</a:t>
                      </a:r>
                      <a:r>
                        <a:rPr lang="ar-JO" sz="2000" b="1" baseline="0" dirty="0"/>
                        <a:t>طين في </a:t>
                      </a:r>
                      <a:r>
                        <a:rPr lang="ar-JO" sz="2000" b="1" kern="1200" baseline="0" dirty="0">
                          <a:solidFill>
                            <a:schemeClr val="dk1"/>
                          </a:solidFill>
                          <a:latin typeface="+mn-lt"/>
                          <a:ea typeface="+mn-ea"/>
                          <a:cs typeface="+mn-cs"/>
                        </a:rPr>
                        <a:t>أي</a:t>
                      </a:r>
                      <a:r>
                        <a:rPr lang="ar-JO" sz="2000" b="1" baseline="0" dirty="0"/>
                        <a:t> موضوع</a:t>
                      </a:r>
                    </a:p>
                    <a:p>
                      <a:pPr algn="just" rtl="1">
                        <a:buFont typeface="Arial" pitchFamily="34" charset="0"/>
                        <a:buChar char="•"/>
                      </a:pPr>
                      <a:r>
                        <a:rPr lang="ar-JO" sz="2000" b="1" baseline="0" dirty="0"/>
                        <a:t>الابتسامة والثقة </a:t>
                      </a:r>
                      <a:r>
                        <a:rPr lang="ar-EG" sz="2000" b="1" baseline="0" dirty="0"/>
                        <a:t>في</a:t>
                      </a:r>
                      <a:r>
                        <a:rPr lang="ar-JO" sz="2000" b="1" baseline="0" dirty="0"/>
                        <a:t> الإعداد المسبق</a:t>
                      </a:r>
                    </a:p>
                    <a:p>
                      <a:pPr algn="just" rtl="1">
                        <a:buFont typeface="Arial" pitchFamily="34" charset="0"/>
                        <a:buChar char="•"/>
                      </a:pPr>
                      <a:r>
                        <a:rPr lang="ar-JO" sz="2000" b="1" baseline="0" dirty="0"/>
                        <a:t>الدخول بخطوات هادئة والنظر </a:t>
                      </a:r>
                      <a:r>
                        <a:rPr lang="ar-EG" sz="2000" b="1" baseline="0" dirty="0"/>
                        <a:t>ل</a:t>
                      </a:r>
                      <a:r>
                        <a:rPr lang="ar-JO" sz="2000" b="1" baseline="0" dirty="0"/>
                        <a:t>عموم للجمهور</a:t>
                      </a:r>
                      <a:endParaRPr lang="en-GB" sz="2000" b="1" dirty="0"/>
                    </a:p>
                  </a:txBody>
                  <a:tcPr marT="45718" marB="45718"/>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JO" sz="3200" b="1" dirty="0"/>
                        <a:t>لحظات ما قبل</a:t>
                      </a:r>
                      <a:r>
                        <a:rPr lang="ar-JO" sz="3200" b="1" baseline="0" dirty="0"/>
                        <a:t> الإلقاء </a:t>
                      </a:r>
                      <a:endParaRPr lang="en-GB" sz="3200" b="1" dirty="0"/>
                    </a:p>
                  </a:txBody>
                  <a:tcPr marT="45718" marB="45718"/>
                </a:tc>
                <a:extLst>
                  <a:ext uri="{0D108BD9-81ED-4DB2-BD59-A6C34878D82A}">
                    <a16:rowId xmlns:a16="http://schemas.microsoft.com/office/drawing/2014/main" val="10001"/>
                  </a:ext>
                </a:extLst>
              </a:tr>
              <a:tr h="2172165">
                <a:tc>
                  <a:txBody>
                    <a:bodyPr/>
                    <a:lstStyle/>
                    <a:p>
                      <a:pPr marL="0" marR="0" indent="0" algn="just" defTabSz="914400" rtl="1" eaLnBrk="1" fontAlgn="auto" latinLnBrk="0" hangingPunct="1">
                        <a:lnSpc>
                          <a:spcPct val="100000"/>
                        </a:lnSpc>
                        <a:spcBef>
                          <a:spcPts val="0"/>
                        </a:spcBef>
                        <a:spcAft>
                          <a:spcPts val="0"/>
                        </a:spcAft>
                        <a:buClrTx/>
                        <a:buSzTx/>
                        <a:buFontTx/>
                        <a:buNone/>
                        <a:tabLst/>
                        <a:defRPr/>
                      </a:pPr>
                      <a:r>
                        <a:rPr lang="ar-JO" sz="2000" b="1" dirty="0"/>
                        <a:t>كان سلطان مبتسماً</a:t>
                      </a:r>
                      <a:r>
                        <a:rPr lang="ar-JO" sz="2000" b="1" baseline="0" dirty="0"/>
                        <a:t> عند إلقائه</a:t>
                      </a:r>
                      <a:r>
                        <a:rPr lang="ar-EG" sz="2000" b="1" baseline="0" dirty="0"/>
                        <a:t>،</a:t>
                      </a:r>
                      <a:r>
                        <a:rPr lang="ar-JO" sz="2000" b="1" baseline="0" dirty="0"/>
                        <a:t> مما زاد</a:t>
                      </a:r>
                      <a:r>
                        <a:rPr lang="ar-EG" sz="2000" b="1" baseline="0"/>
                        <a:t>ه</a:t>
                      </a:r>
                      <a:r>
                        <a:rPr lang="ar-JO" sz="2000" b="1" baseline="0"/>
                        <a:t> </a:t>
                      </a:r>
                      <a:r>
                        <a:rPr lang="ar-JO" sz="2000" b="1" baseline="0" dirty="0"/>
                        <a:t>ثقة بنفس</a:t>
                      </a:r>
                      <a:r>
                        <a:rPr lang="ar-EG" sz="2000" b="1" baseline="0" dirty="0"/>
                        <a:t>ه</a:t>
                      </a:r>
                      <a:r>
                        <a:rPr lang="ar-JO" sz="2000" b="1" baseline="0" dirty="0"/>
                        <a:t> فأخد ينوع من نبرات صوت</a:t>
                      </a:r>
                      <a:r>
                        <a:rPr lang="ar-EG" sz="2000" b="1" baseline="0" dirty="0"/>
                        <a:t>ه</a:t>
                      </a:r>
                      <a:r>
                        <a:rPr lang="ar-JO" sz="2000" b="1" baseline="0" dirty="0"/>
                        <a:t> ويستخدم لغة الجسد بحسب الموقف مما جعل أسلوب</a:t>
                      </a:r>
                      <a:r>
                        <a:rPr lang="ar-EG" sz="2000" b="1" baseline="0" dirty="0"/>
                        <a:t>ه</a:t>
                      </a:r>
                      <a:r>
                        <a:rPr lang="ar-JO" sz="2000" b="1" baseline="0" dirty="0"/>
                        <a:t> أكثر فاعلية وعمد إلى تفعيل مهارات الاتصال الشخصى ولذا فقد أدى عرض</a:t>
                      </a:r>
                      <a:r>
                        <a:rPr lang="ar-EG" sz="2000" b="1" baseline="0" dirty="0"/>
                        <a:t>ه</a:t>
                      </a:r>
                      <a:r>
                        <a:rPr lang="ar-JO" sz="2000" b="1" baseline="0" dirty="0"/>
                        <a:t> بصورة رائعة ونال استحسان الجمهور</a:t>
                      </a:r>
                      <a:endParaRPr lang="en-GB" sz="2000" b="1" dirty="0"/>
                    </a:p>
                  </a:txBody>
                  <a:tcPr marT="45718" marB="45718"/>
                </a:tc>
                <a:tc>
                  <a:txBody>
                    <a:bodyPr/>
                    <a:lstStyle/>
                    <a:p>
                      <a:pPr algn="just" rtl="1">
                        <a:buFont typeface="Arial" pitchFamily="34" charset="0"/>
                        <a:buChar char="•"/>
                      </a:pPr>
                      <a:r>
                        <a:rPr lang="ar-JO" sz="2000" b="1" dirty="0"/>
                        <a:t>الابتسامة</a:t>
                      </a:r>
                      <a:r>
                        <a:rPr lang="ar-JO" sz="2000" b="1" baseline="0" dirty="0"/>
                        <a:t> قب</a:t>
                      </a:r>
                      <a:r>
                        <a:rPr lang="ar-EG" sz="2000" b="1" baseline="0" dirty="0"/>
                        <a:t>ل</a:t>
                      </a:r>
                      <a:r>
                        <a:rPr lang="ar-JO" sz="2000" b="1" baseline="0" dirty="0"/>
                        <a:t> الحديث بما يعمل على الراحة لك وللجمهور </a:t>
                      </a:r>
                    </a:p>
                    <a:p>
                      <a:pPr algn="just" rtl="1">
                        <a:buFont typeface="Arial" pitchFamily="34" charset="0"/>
                        <a:buChar char="•"/>
                      </a:pPr>
                      <a:r>
                        <a:rPr lang="ar-EG" sz="2000" b="1" baseline="0" dirty="0"/>
                        <a:t>التنويع</a:t>
                      </a:r>
                      <a:r>
                        <a:rPr lang="ar-JO" sz="2000" b="1" baseline="0" dirty="0"/>
                        <a:t> فى تعبيرات الصوت حسب الموقف </a:t>
                      </a:r>
                    </a:p>
                    <a:p>
                      <a:pPr algn="just" rtl="1">
                        <a:buFont typeface="Arial" pitchFamily="34" charset="0"/>
                        <a:buChar char="•"/>
                      </a:pPr>
                      <a:r>
                        <a:rPr lang="ar-JO" sz="2000" b="1" baseline="0" dirty="0"/>
                        <a:t> استخدام لغة الجسد بشكل متوازن </a:t>
                      </a:r>
                    </a:p>
                    <a:p>
                      <a:pPr algn="just" rtl="1">
                        <a:buFont typeface="Arial" pitchFamily="34" charset="0"/>
                        <a:buChar char="•"/>
                      </a:pPr>
                      <a:r>
                        <a:rPr lang="ar-JO" sz="2000" b="1" baseline="0" dirty="0"/>
                        <a:t>الاهتمام بالمظهر</a:t>
                      </a:r>
                      <a:r>
                        <a:rPr lang="ar-EG" sz="2000" b="1" baseline="0" dirty="0"/>
                        <a:t> </a:t>
                      </a:r>
                      <a:r>
                        <a:rPr lang="ar-JO" sz="2000" b="1" baseline="0" dirty="0"/>
                        <a:t>العام (الملابس –الألوان –الرائحة)</a:t>
                      </a:r>
                    </a:p>
                    <a:p>
                      <a:pPr algn="just" rtl="1">
                        <a:buFont typeface="Arial" pitchFamily="34" charset="0"/>
                        <a:buChar char="•"/>
                      </a:pPr>
                      <a:r>
                        <a:rPr lang="ar-JO" sz="2000" b="1" baseline="0" dirty="0"/>
                        <a:t> تطبيق مهارات الاتصال الشخص</a:t>
                      </a:r>
                      <a:r>
                        <a:rPr lang="ar-EG" sz="2000" b="1" baseline="0" dirty="0"/>
                        <a:t>ي</a:t>
                      </a:r>
                      <a:r>
                        <a:rPr lang="ar-JO" sz="2000" b="1" baseline="0" dirty="0"/>
                        <a:t> بفعالية أثناء الإلقاء </a:t>
                      </a:r>
                    </a:p>
                    <a:p>
                      <a:pPr algn="just" rtl="1"/>
                      <a:r>
                        <a:rPr lang="ar-JO" sz="2000" b="1" dirty="0"/>
                        <a:t> </a:t>
                      </a:r>
                      <a:endParaRPr lang="en-GB" sz="2000" b="1" dirty="0"/>
                    </a:p>
                  </a:txBody>
                  <a:tcPr marT="45718" marB="45718"/>
                </a:tc>
                <a:tc>
                  <a:txBody>
                    <a:bodyPr/>
                    <a:lstStyle/>
                    <a:p>
                      <a:pPr algn="ctr" rtl="1"/>
                      <a:r>
                        <a:rPr lang="ar-JO" sz="3200" b="1" dirty="0"/>
                        <a:t>الإلقاء </a:t>
                      </a:r>
                      <a:endParaRPr lang="en-GB" sz="3200" b="1" dirty="0"/>
                    </a:p>
                  </a:txBody>
                  <a:tcPr marT="45718" marB="45718"/>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57572193"/>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erson and person pulling a rope&#10;&#10;Description automatically generated">
            <a:extLst>
              <a:ext uri="{FF2B5EF4-FFF2-40B4-BE49-F238E27FC236}">
                <a16:creationId xmlns:a16="http://schemas.microsoft.com/office/drawing/2014/main" id="{71C8E5B0-6AFF-9511-A06C-1710C1FBE8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21100" y="953824"/>
            <a:ext cx="6096000" cy="3429000"/>
          </a:xfrm>
          <a:prstGeom prst="rect">
            <a:avLst/>
          </a:prstGeom>
        </p:spPr>
      </p:pic>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984F818-A3A2-6C17-31CE-137E93BAE46C}"/>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الإقناع</a:t>
            </a:r>
          </a:p>
        </p:txBody>
      </p:sp>
    </p:spTree>
    <p:extLst>
      <p:ext uri="{BB962C8B-B14F-4D97-AF65-F5344CB8AC3E}">
        <p14:creationId xmlns:p14="http://schemas.microsoft.com/office/powerpoint/2010/main" val="1300811044"/>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4-  مهارة الإقناع</a:t>
            </a:r>
            <a:endParaRPr lang="ar-EG" altLang="en-US" sz="100" b="1" dirty="0">
              <a:solidFill>
                <a:srgbClr val="0070C0"/>
              </a:solidFill>
            </a:endParaRPr>
          </a:p>
          <a:p>
            <a:pPr marL="0" indent="0" algn="just" rtl="1">
              <a:lnSpc>
                <a:spcPct val="150000"/>
              </a:lnSpc>
              <a:buNone/>
            </a:pPr>
            <a:r>
              <a:rPr lang="ar-EG" altLang="en-US" b="1" dirty="0"/>
              <a:t>مفهوم الإقناع : هناك العديد من المفاهيم التي تناولت الإقناع، إذ تناوله العديد من العلماء ومن هذه المفاهيم ما يأتي: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الإقناع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ounded Rectangle 3">
            <a:extLst>
              <a:ext uri="{FF2B5EF4-FFF2-40B4-BE49-F238E27FC236}">
                <a16:creationId xmlns:a16="http://schemas.microsoft.com/office/drawing/2014/main" id="{71CBDDE3-0037-B513-D5AC-02613B1940E7}"/>
              </a:ext>
            </a:extLst>
          </p:cNvPr>
          <p:cNvSpPr/>
          <p:nvPr/>
        </p:nvSpPr>
        <p:spPr>
          <a:xfrm>
            <a:off x="1056903" y="4210253"/>
            <a:ext cx="9852891" cy="1335524"/>
          </a:xfrm>
          <a:prstGeom prst="roundRect">
            <a:avLst/>
          </a:prstGeom>
          <a:solidFill>
            <a:srgbClr val="E1F8FF"/>
          </a:solidFill>
          <a:ln/>
        </p:spPr>
        <p:style>
          <a:lnRef idx="1">
            <a:schemeClr val="accent1"/>
          </a:lnRef>
          <a:fillRef idx="2">
            <a:schemeClr val="accent1"/>
          </a:fillRef>
          <a:effectRef idx="1">
            <a:schemeClr val="accent1"/>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من حيث النتيجة : </a:t>
            </a:r>
            <a:r>
              <a:rPr lang="ar-JO" sz="2400" b="1" dirty="0">
                <a:solidFill>
                  <a:schemeClr val="tx1"/>
                </a:solidFill>
              </a:rPr>
              <a:t>عملية إحداث </a:t>
            </a:r>
            <a:r>
              <a:rPr lang="ar-EG" sz="2400" b="1" dirty="0">
                <a:solidFill>
                  <a:schemeClr val="tx1"/>
                </a:solidFill>
              </a:rPr>
              <a:t>تغيير</a:t>
            </a:r>
            <a:r>
              <a:rPr lang="ar-JO" sz="2400" b="1" dirty="0">
                <a:solidFill>
                  <a:schemeClr val="tx1"/>
                </a:solidFill>
              </a:rPr>
              <a:t>، أو تعزيز</a:t>
            </a:r>
            <a:r>
              <a:rPr lang="ar-EG" sz="2400" b="1" dirty="0">
                <a:solidFill>
                  <a:schemeClr val="tx1"/>
                </a:solidFill>
              </a:rPr>
              <a:t> </a:t>
            </a:r>
            <a:r>
              <a:rPr lang="ar-JO" sz="2400" b="1" dirty="0">
                <a:solidFill>
                  <a:schemeClr val="tx1"/>
                </a:solidFill>
              </a:rPr>
              <a:t>لموقف أو لمعتقد أو لسلوك ما</a:t>
            </a:r>
            <a:r>
              <a:rPr lang="ar-EG" sz="2400" b="1" dirty="0">
                <a:solidFill>
                  <a:schemeClr val="tx1"/>
                </a:solidFill>
              </a:rPr>
              <a:t>،</a:t>
            </a:r>
            <a:r>
              <a:rPr lang="ar-JO" sz="2400" b="1" dirty="0">
                <a:solidFill>
                  <a:schemeClr val="tx1"/>
                </a:solidFill>
              </a:rPr>
              <a:t> فهو عبارة عن نتيجة تصل إليها من خلال تبن</a:t>
            </a:r>
            <a:r>
              <a:rPr lang="ar-EG" sz="2400" b="1" dirty="0">
                <a:solidFill>
                  <a:schemeClr val="tx1"/>
                </a:solidFill>
              </a:rPr>
              <a:t>ي</a:t>
            </a:r>
            <a:r>
              <a:rPr lang="ar-JO" sz="2400" b="1" dirty="0">
                <a:solidFill>
                  <a:schemeClr val="tx1"/>
                </a:solidFill>
              </a:rPr>
              <a:t> أسلوب اتصال</a:t>
            </a:r>
            <a:r>
              <a:rPr lang="ar-EG" sz="2400" b="1" dirty="0">
                <a:solidFill>
                  <a:schemeClr val="tx1"/>
                </a:solidFill>
              </a:rPr>
              <a:t>ي</a:t>
            </a:r>
            <a:r>
              <a:rPr lang="ar-JO" sz="2400" b="1" dirty="0">
                <a:solidFill>
                  <a:schemeClr val="tx1"/>
                </a:solidFill>
              </a:rPr>
              <a:t> تستخدم في</a:t>
            </a:r>
            <a:r>
              <a:rPr lang="ar-EG" sz="2400" b="1" dirty="0">
                <a:solidFill>
                  <a:schemeClr val="tx1"/>
                </a:solidFill>
              </a:rPr>
              <a:t>ه</a:t>
            </a:r>
            <a:r>
              <a:rPr lang="ar-JO" sz="2400" b="1" dirty="0">
                <a:solidFill>
                  <a:schemeClr val="tx1"/>
                </a:solidFill>
              </a:rPr>
              <a:t> أدوات التأئير </a:t>
            </a:r>
            <a:endParaRPr lang="en-GB" sz="2400" b="1" dirty="0">
              <a:solidFill>
                <a:schemeClr val="tx1"/>
              </a:solidFill>
            </a:endParaRPr>
          </a:p>
        </p:txBody>
      </p:sp>
    </p:spTree>
    <p:extLst>
      <p:ext uri="{BB962C8B-B14F-4D97-AF65-F5344CB8AC3E}">
        <p14:creationId xmlns:p14="http://schemas.microsoft.com/office/powerpoint/2010/main" val="1450786081"/>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4-  مهارة الإقناع</a:t>
            </a:r>
            <a:endParaRPr lang="ar-EG" altLang="en-US" sz="100" b="1" dirty="0">
              <a:solidFill>
                <a:srgbClr val="0070C0"/>
              </a:solidFill>
            </a:endParaRP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الإقناع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ounded Rectangle 3">
            <a:extLst>
              <a:ext uri="{FF2B5EF4-FFF2-40B4-BE49-F238E27FC236}">
                <a16:creationId xmlns:a16="http://schemas.microsoft.com/office/drawing/2014/main" id="{71CBDDE3-0037-B513-D5AC-02613B1940E7}"/>
              </a:ext>
            </a:extLst>
          </p:cNvPr>
          <p:cNvSpPr/>
          <p:nvPr/>
        </p:nvSpPr>
        <p:spPr>
          <a:xfrm>
            <a:off x="1056903" y="4210253"/>
            <a:ext cx="9852891" cy="1335524"/>
          </a:xfrm>
          <a:prstGeom prst="roundRect">
            <a:avLst/>
          </a:prstGeom>
          <a:solidFill>
            <a:srgbClr val="E1F8FF"/>
          </a:solidFill>
          <a:ln/>
        </p:spPr>
        <p:style>
          <a:lnRef idx="1">
            <a:schemeClr val="accent1"/>
          </a:lnRef>
          <a:fillRef idx="2">
            <a:schemeClr val="accent1"/>
          </a:fillRef>
          <a:effectRef idx="1">
            <a:schemeClr val="accent1"/>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من حيث الفكر: </a:t>
            </a:r>
            <a:r>
              <a:rPr lang="ar-JO" sz="2400" b="1" dirty="0">
                <a:solidFill>
                  <a:schemeClr val="tx1"/>
                </a:solidFill>
              </a:rPr>
              <a:t>عمليات فكرية وشكلية يحاول فيها أحد الطرفين التأثير على  الآخر وإخضاعه لفكرة ما</a:t>
            </a:r>
          </a:p>
        </p:txBody>
      </p:sp>
      <p:sp>
        <p:nvSpPr>
          <p:cNvPr id="6" name="Rounded Rectangle 3">
            <a:extLst>
              <a:ext uri="{FF2B5EF4-FFF2-40B4-BE49-F238E27FC236}">
                <a16:creationId xmlns:a16="http://schemas.microsoft.com/office/drawing/2014/main" id="{E6053B9A-6DC4-930B-33F1-8599BCDE2EC1}"/>
              </a:ext>
            </a:extLst>
          </p:cNvPr>
          <p:cNvSpPr/>
          <p:nvPr/>
        </p:nvSpPr>
        <p:spPr>
          <a:xfrm>
            <a:off x="1056903" y="2647747"/>
            <a:ext cx="9852891" cy="1335524"/>
          </a:xfrm>
          <a:prstGeom prst="roundRect">
            <a:avLst/>
          </a:prstGeom>
          <a:solidFill>
            <a:srgbClr val="E1F8FF"/>
          </a:solidFill>
          <a:ln/>
        </p:spPr>
        <p:style>
          <a:lnRef idx="1">
            <a:schemeClr val="accent1"/>
          </a:lnRef>
          <a:fillRef idx="2">
            <a:schemeClr val="accent1"/>
          </a:fillRef>
          <a:effectRef idx="1">
            <a:schemeClr val="accent1"/>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من حيث التأثير: </a:t>
            </a:r>
            <a:r>
              <a:rPr lang="ar-JO" sz="2400" b="1" dirty="0">
                <a:solidFill>
                  <a:schemeClr val="tx1"/>
                </a:solidFill>
              </a:rPr>
              <a:t>الجهد المنظم المدروس الذي يستخدم وسائل مختلفة للتأثير على آراء الآخرين وأفكارهم بحيث يجعلهم يقبلون ويوافقون على وجهة النظر في موضوع معين وذلك من خلال المعرفة النفسية والاجتماعية لذلك الجمهور المستهدف</a:t>
            </a:r>
            <a:endParaRPr lang="en-GB" sz="2400" b="1" dirty="0">
              <a:solidFill>
                <a:schemeClr val="tx1"/>
              </a:solidFill>
            </a:endParaRPr>
          </a:p>
        </p:txBody>
      </p:sp>
    </p:spTree>
    <p:extLst>
      <p:ext uri="{BB962C8B-B14F-4D97-AF65-F5344CB8AC3E}">
        <p14:creationId xmlns:p14="http://schemas.microsoft.com/office/powerpoint/2010/main" val="1161879471"/>
      </p:ext>
    </p:extLst>
  </p:cSld>
  <p:clrMapOvr>
    <a:masterClrMapping/>
  </p:clrMapOvr>
  <p:transition spd="slow">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أساليب الإقناع</a:t>
            </a:r>
          </a:p>
          <a:p>
            <a:pPr marL="0" indent="0" algn="just" rtl="1">
              <a:lnSpc>
                <a:spcPct val="150000"/>
              </a:lnSpc>
              <a:buNone/>
            </a:pPr>
            <a:r>
              <a:rPr lang="ar-EG" altLang="en-US" b="1" dirty="0"/>
              <a:t>هناك العديد من الأساليب المستخدمة في الإقناع ومن أبرزها ما يأتي: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الإقناع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ounded Rectangle 3">
            <a:extLst>
              <a:ext uri="{FF2B5EF4-FFF2-40B4-BE49-F238E27FC236}">
                <a16:creationId xmlns:a16="http://schemas.microsoft.com/office/drawing/2014/main" id="{71CBDDE3-0037-B513-D5AC-02613B1940E7}"/>
              </a:ext>
            </a:extLst>
          </p:cNvPr>
          <p:cNvSpPr/>
          <p:nvPr/>
        </p:nvSpPr>
        <p:spPr>
          <a:xfrm>
            <a:off x="1056904" y="3297015"/>
            <a:ext cx="9852891" cy="1439883"/>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التجارب الميدانية : </a:t>
            </a:r>
            <a:r>
              <a:rPr lang="ar-JO" sz="2400" b="1" dirty="0">
                <a:solidFill>
                  <a:schemeClr val="tx1"/>
                </a:solidFill>
              </a:rPr>
              <a:t>تكون عملية الإقناع واضحة في حالة قيام المتصل بإعطاء </a:t>
            </a:r>
            <a:r>
              <a:rPr lang="ar-EG" sz="2400" b="1" dirty="0">
                <a:solidFill>
                  <a:schemeClr val="tx1"/>
                </a:solidFill>
              </a:rPr>
              <a:t>الأدلة </a:t>
            </a:r>
            <a:r>
              <a:rPr lang="ar-JO" sz="2400" b="1" dirty="0">
                <a:solidFill>
                  <a:schemeClr val="tx1"/>
                </a:solidFill>
              </a:rPr>
              <a:t>الميدانية المعززة بالأرقام والتجارب الحقيقية المعتمدة على الواقع مثال:</a:t>
            </a:r>
            <a:r>
              <a:rPr lang="ar-EG" sz="2400" b="1" dirty="0">
                <a:solidFill>
                  <a:schemeClr val="tx1"/>
                </a:solidFill>
              </a:rPr>
              <a:t> </a:t>
            </a:r>
            <a:r>
              <a:rPr lang="ar-JO" sz="2400" b="1" dirty="0">
                <a:solidFill>
                  <a:schemeClr val="tx1"/>
                </a:solidFill>
              </a:rPr>
              <a:t>مرشد تربوي في مدرسة ميدانية يتحدث عن سلوك </a:t>
            </a:r>
            <a:r>
              <a:rPr lang="ar-EG" sz="2400" b="1" dirty="0">
                <a:solidFill>
                  <a:schemeClr val="tx1"/>
                </a:solidFill>
              </a:rPr>
              <a:t>الطلاب المتفوقين رياضيًا</a:t>
            </a:r>
            <a:r>
              <a:rPr lang="ar-JO" sz="2400" b="1" dirty="0">
                <a:solidFill>
                  <a:schemeClr val="tx1"/>
                </a:solidFill>
              </a:rPr>
              <a:t> </a:t>
            </a:r>
            <a:r>
              <a:rPr lang="ar-EG" sz="2400" b="1" dirty="0">
                <a:solidFill>
                  <a:schemeClr val="tx1"/>
                </a:solidFill>
              </a:rPr>
              <a:t>ب</a:t>
            </a:r>
            <a:r>
              <a:rPr lang="ar-JO" sz="2400" b="1" dirty="0">
                <a:solidFill>
                  <a:schemeClr val="tx1"/>
                </a:solidFill>
              </a:rPr>
              <a:t>المدرسة </a:t>
            </a:r>
            <a:r>
              <a:rPr lang="ar-EG" sz="2400" b="1" dirty="0">
                <a:solidFill>
                  <a:schemeClr val="tx1"/>
                </a:solidFill>
              </a:rPr>
              <a:t>وعدد البطولات التي أحرزوها</a:t>
            </a:r>
            <a:endParaRPr lang="ar-JO" sz="2400" b="1" dirty="0">
              <a:solidFill>
                <a:schemeClr val="tx1"/>
              </a:solidFill>
            </a:endParaRPr>
          </a:p>
        </p:txBody>
      </p:sp>
      <p:sp>
        <p:nvSpPr>
          <p:cNvPr id="6" name="Rounded Rectangle 3">
            <a:extLst>
              <a:ext uri="{FF2B5EF4-FFF2-40B4-BE49-F238E27FC236}">
                <a16:creationId xmlns:a16="http://schemas.microsoft.com/office/drawing/2014/main" id="{C8003B6F-297F-87E5-70E0-C31370A39CF4}"/>
              </a:ext>
            </a:extLst>
          </p:cNvPr>
          <p:cNvSpPr/>
          <p:nvPr/>
        </p:nvSpPr>
        <p:spPr>
          <a:xfrm>
            <a:off x="1056903" y="4985321"/>
            <a:ext cx="9852891" cy="950026"/>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القصة القصيرة : </a:t>
            </a:r>
            <a:r>
              <a:rPr lang="ar-JO" sz="2400" b="1" dirty="0">
                <a:solidFill>
                  <a:schemeClr val="tx1"/>
                </a:solidFill>
              </a:rPr>
              <a:t>يحدث الإقناع فيها بالإيحاء، أو التفكير والتأمل ،</a:t>
            </a:r>
            <a:r>
              <a:rPr lang="ar-EG" sz="2400" b="1" dirty="0">
                <a:solidFill>
                  <a:schemeClr val="tx1"/>
                </a:solidFill>
              </a:rPr>
              <a:t> </a:t>
            </a:r>
            <a:r>
              <a:rPr lang="ar-JO" sz="2400" b="1" dirty="0">
                <a:solidFill>
                  <a:schemeClr val="tx1"/>
                </a:solidFill>
              </a:rPr>
              <a:t>أو إقامة الحجة ،</a:t>
            </a:r>
            <a:r>
              <a:rPr lang="ar-EG" sz="2400" b="1" dirty="0">
                <a:solidFill>
                  <a:schemeClr val="tx1"/>
                </a:solidFill>
              </a:rPr>
              <a:t> </a:t>
            </a:r>
            <a:r>
              <a:rPr lang="ar-JO" sz="2400" b="1" dirty="0">
                <a:solidFill>
                  <a:schemeClr val="tx1"/>
                </a:solidFill>
              </a:rPr>
              <a:t>أو كلها معاً</a:t>
            </a:r>
          </a:p>
        </p:txBody>
      </p:sp>
    </p:spTree>
    <p:extLst>
      <p:ext uri="{BB962C8B-B14F-4D97-AF65-F5344CB8AC3E}">
        <p14:creationId xmlns:p14="http://schemas.microsoft.com/office/powerpoint/2010/main" val="4019070594"/>
      </p:ext>
    </p:extLst>
  </p:cSld>
  <p:clrMapOvr>
    <a:masterClrMapping/>
  </p:clrMapOvr>
  <p:transition spd="slow">
    <p:comb/>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أساليب الإقناع</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الإقناع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ounded Rectangle 3">
            <a:extLst>
              <a:ext uri="{FF2B5EF4-FFF2-40B4-BE49-F238E27FC236}">
                <a16:creationId xmlns:a16="http://schemas.microsoft.com/office/drawing/2014/main" id="{71CBDDE3-0037-B513-D5AC-02613B1940E7}"/>
              </a:ext>
            </a:extLst>
          </p:cNvPr>
          <p:cNvSpPr/>
          <p:nvPr/>
        </p:nvSpPr>
        <p:spPr>
          <a:xfrm>
            <a:off x="1056903" y="2485500"/>
            <a:ext cx="9852891" cy="1012371"/>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الأمثال العربية: </a:t>
            </a:r>
            <a:r>
              <a:rPr lang="ar-JO" sz="2400" b="1" dirty="0">
                <a:solidFill>
                  <a:schemeClr val="tx1"/>
                </a:solidFill>
              </a:rPr>
              <a:t>عندما تستند على الإرث والحضارة والثقافة العربية الأصلية عندئذ تستخدم الأمثال لتقريب الصورة إلى الأذهان فيكون المثال حافزاً لإثارة انفعالاتهم </a:t>
            </a:r>
          </a:p>
        </p:txBody>
      </p:sp>
      <p:sp>
        <p:nvSpPr>
          <p:cNvPr id="6" name="Rounded Rectangle 3">
            <a:extLst>
              <a:ext uri="{FF2B5EF4-FFF2-40B4-BE49-F238E27FC236}">
                <a16:creationId xmlns:a16="http://schemas.microsoft.com/office/drawing/2014/main" id="{DC600A13-B354-2F01-72DC-CAC0665BBDE8}"/>
              </a:ext>
            </a:extLst>
          </p:cNvPr>
          <p:cNvSpPr/>
          <p:nvPr/>
        </p:nvSpPr>
        <p:spPr>
          <a:xfrm>
            <a:off x="1056903" y="3743992"/>
            <a:ext cx="9852891" cy="1012371"/>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البراهين والحجج: </a:t>
            </a:r>
            <a:r>
              <a:rPr lang="ar-JO" sz="2400" b="1" dirty="0">
                <a:solidFill>
                  <a:schemeClr val="tx1"/>
                </a:solidFill>
              </a:rPr>
              <a:t>غالباً ما يستعمل في عملية الإقناع الحجج والبراهين الدامغة التي تزيد اليقين والثقة لدى الشخص المستقبل </a:t>
            </a:r>
          </a:p>
        </p:txBody>
      </p:sp>
      <p:sp>
        <p:nvSpPr>
          <p:cNvPr id="7" name="Rounded Rectangle 3">
            <a:extLst>
              <a:ext uri="{FF2B5EF4-FFF2-40B4-BE49-F238E27FC236}">
                <a16:creationId xmlns:a16="http://schemas.microsoft.com/office/drawing/2014/main" id="{509312FA-03C5-6DEE-20F2-0A70C727AE04}"/>
              </a:ext>
            </a:extLst>
          </p:cNvPr>
          <p:cNvSpPr/>
          <p:nvPr/>
        </p:nvSpPr>
        <p:spPr>
          <a:xfrm>
            <a:off x="1056903" y="5002484"/>
            <a:ext cx="9852891" cy="1012371"/>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التعابير الطبيعية</a:t>
            </a:r>
            <a:r>
              <a:rPr lang="ar-EG" sz="2400" b="1" dirty="0">
                <a:solidFill>
                  <a:schemeClr val="accent2">
                    <a:lumMod val="75000"/>
                  </a:schemeClr>
                </a:solidFill>
              </a:rPr>
              <a:t>:</a:t>
            </a:r>
            <a:r>
              <a:rPr lang="ar-JO" sz="2400" b="1" dirty="0">
                <a:solidFill>
                  <a:schemeClr val="accent2">
                    <a:lumMod val="75000"/>
                  </a:schemeClr>
                </a:solidFill>
              </a:rPr>
              <a:t> </a:t>
            </a:r>
            <a:r>
              <a:rPr lang="ar-EG" sz="2400" b="1" dirty="0">
                <a:solidFill>
                  <a:schemeClr val="tx1"/>
                </a:solidFill>
              </a:rPr>
              <a:t>المتمثلة في </a:t>
            </a:r>
            <a:r>
              <a:rPr lang="ar-JO" sz="2400" b="1" dirty="0">
                <a:solidFill>
                  <a:schemeClr val="tx1"/>
                </a:solidFill>
              </a:rPr>
              <a:t>المودة والاحترام والتقدير والاعتزاز والسرور</a:t>
            </a:r>
          </a:p>
        </p:txBody>
      </p:sp>
    </p:spTree>
    <p:extLst>
      <p:ext uri="{BB962C8B-B14F-4D97-AF65-F5344CB8AC3E}">
        <p14:creationId xmlns:p14="http://schemas.microsoft.com/office/powerpoint/2010/main" val="3577085804"/>
      </p:ext>
    </p:extLst>
  </p:cSld>
  <p:clrMapOvr>
    <a:masterClrMapping/>
  </p:clrMapOvr>
  <p:transition spd="slow">
    <p:comb/>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239916" y="2839595"/>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العوامل المؤثرة على</a:t>
            </a:r>
          </a:p>
          <a:p>
            <a:pPr algn="ctr" rtl="1"/>
            <a:r>
              <a:rPr lang="ar-EG" sz="4000" b="1" dirty="0">
                <a:solidFill>
                  <a:srgbClr val="00B0F0"/>
                </a:solidFill>
                <a:latin typeface="Times New Roman" panose="02020603050405020304" pitchFamily="18" charset="0"/>
                <a:cs typeface="Times New Roman" panose="02020603050405020304" pitchFamily="18" charset="0"/>
              </a:rPr>
              <a:t> عملية الإقناع</a:t>
            </a:r>
          </a:p>
        </p:txBody>
      </p:sp>
      <p:pic>
        <p:nvPicPr>
          <p:cNvPr id="12" name="Picture Placeholder 11" descr="A person's hands holding gears&#10;&#10;Description automatically generated">
            <a:extLst>
              <a:ext uri="{FF2B5EF4-FFF2-40B4-BE49-F238E27FC236}">
                <a16:creationId xmlns:a16="http://schemas.microsoft.com/office/drawing/2014/main" id="{564778C4-3E5A-2A63-9261-EDB6C6462548}"/>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l="6364" t="5310" r="51256" b="5310"/>
          <a:stretch/>
        </p:blipFill>
        <p:spPr>
          <a:xfrm>
            <a:off x="1818223" y="805780"/>
            <a:ext cx="4421693" cy="5247158"/>
          </a:xfrm>
        </p:spPr>
      </p:pic>
      <p:pic>
        <p:nvPicPr>
          <p:cNvPr id="5" name="Picture 4">
            <a:extLst>
              <a:ext uri="{FF2B5EF4-FFF2-40B4-BE49-F238E27FC236}">
                <a16:creationId xmlns:a16="http://schemas.microsoft.com/office/drawing/2014/main" id="{4415A745-1B48-D0C8-4F04-166730B463C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7" name="TextBox 6">
            <a:extLst>
              <a:ext uri="{FF2B5EF4-FFF2-40B4-BE49-F238E27FC236}">
                <a16:creationId xmlns:a16="http://schemas.microsoft.com/office/drawing/2014/main" id="{30DE8321-F531-B18E-27D0-537E2AE7C047}"/>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9" name="Rectangle 8">
            <a:extLst>
              <a:ext uri="{FF2B5EF4-FFF2-40B4-BE49-F238E27FC236}">
                <a16:creationId xmlns:a16="http://schemas.microsoft.com/office/drawing/2014/main" id="{603B5B23-4411-6BE7-EBA9-674C70688A5D}"/>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90182FD-33BF-4A82-A583-E261E325EAEC}"/>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396B959E-1794-D046-BF1D-A52E907A4FE4}"/>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2D178578-C7A1-209E-8D83-61782360852F}"/>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2425618"/>
      </p:ext>
    </p:extLst>
  </p:cSld>
  <p:clrMapOvr>
    <a:masterClrMapping/>
  </p:clrMapOvr>
  <p:transition spd="slow">
    <p:comb/>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ctr" rtl="1" eaLnBrk="1" hangingPunct="1">
              <a:lnSpc>
                <a:spcPct val="150000"/>
              </a:lnSpc>
              <a:buNone/>
            </a:pPr>
            <a:endParaRPr lang="ar-EG" altLang="en-US" sz="1600" b="1" dirty="0"/>
          </a:p>
          <a:p>
            <a:pPr marL="0" indent="0" algn="ctr" rtl="1" eaLnBrk="1" hangingPunct="1">
              <a:lnSpc>
                <a:spcPct val="150000"/>
              </a:lnSpc>
              <a:buNone/>
            </a:pPr>
            <a:r>
              <a:rPr lang="ar-EG" altLang="en-US" sz="4000" b="1" dirty="0"/>
              <a:t>* التعرض الاختياري للإقناع. </a:t>
            </a:r>
          </a:p>
          <a:p>
            <a:pPr marL="0" indent="0" algn="ctr" rtl="1" eaLnBrk="1" hangingPunct="1">
              <a:lnSpc>
                <a:spcPct val="150000"/>
              </a:lnSpc>
              <a:buNone/>
            </a:pPr>
            <a:r>
              <a:rPr lang="ar-EG" altLang="en-US" sz="4000" b="1" dirty="0"/>
              <a:t>* تأثير الجماعة التي ينتمي إليها الفرد. </a:t>
            </a:r>
          </a:p>
          <a:p>
            <a:pPr marL="0" indent="0" algn="ctr" rtl="1" eaLnBrk="1" hangingPunct="1">
              <a:lnSpc>
                <a:spcPct val="150000"/>
              </a:lnSpc>
              <a:buNone/>
            </a:pPr>
            <a:r>
              <a:rPr lang="ar-EG" altLang="en-US" sz="4000" b="1" dirty="0"/>
              <a:t>* تأثير قيادات الرأي.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العوامل المؤثرة على عملية الإقناع</a:t>
            </a:r>
          </a:p>
        </p:txBody>
      </p:sp>
      <p:pic>
        <p:nvPicPr>
          <p:cNvPr id="2" name="Picture 1">
            <a:extLst>
              <a:ext uri="{FF2B5EF4-FFF2-40B4-BE49-F238E27FC236}">
                <a16:creationId xmlns:a16="http://schemas.microsoft.com/office/drawing/2014/main" id="{3F5287DE-6F9F-F9DB-6C02-2D4A8BB6D7B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BE74304F-24C4-CFCE-3E9F-E74E78809D44}"/>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98DC49A-E9A1-201F-2095-6F77FBB21A71}"/>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1BCA4CD-1D1F-5F5C-B32C-812757165921}"/>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2433F52-8C39-4D30-9304-6A446E0E3D8C}"/>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37CE9D3-1D95-E339-6F3B-B80192EFA44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458371"/>
      </p:ext>
    </p:extLst>
  </p:cSld>
  <p:clrMapOvr>
    <a:masterClrMapping/>
  </p:clrMapOvr>
  <p:transition spd="slow">
    <p:comb/>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a:bodyPr>
          <a:lstStyle/>
          <a:p>
            <a:pPr marL="0" indent="0" algn="just" rtl="1" eaLnBrk="1" hangingPunct="1">
              <a:lnSpc>
                <a:spcPct val="150000"/>
              </a:lnSpc>
              <a:buNone/>
            </a:pPr>
            <a:r>
              <a:rPr lang="ar-EG" altLang="en-US" sz="3500" b="1" dirty="0">
                <a:solidFill>
                  <a:srgbClr val="0070C0"/>
                </a:solidFill>
              </a:rPr>
              <a:t>1- التعرض الاختياري للإقناع </a:t>
            </a:r>
            <a:endParaRPr lang="en-US" altLang="en-US" sz="3500" b="1" dirty="0">
              <a:solidFill>
                <a:srgbClr val="0070C0"/>
              </a:solidFill>
            </a:endParaRPr>
          </a:p>
          <a:p>
            <a:pPr algn="just" rtl="1" eaLnBrk="1" hangingPunct="1">
              <a:lnSpc>
                <a:spcPct val="150000"/>
              </a:lnSpc>
              <a:buFont typeface="Wingdings" panose="05000000000000000000" pitchFamily="2" charset="2"/>
              <a:buChar char="q"/>
            </a:pPr>
            <a:r>
              <a:rPr lang="ar-EG" altLang="en-US" b="1" dirty="0"/>
              <a:t> تتطلب عملية الإقناع أن يكون </a:t>
            </a:r>
            <a:r>
              <a:rPr lang="ar-EG" altLang="en-US" b="1" dirty="0">
                <a:solidFill>
                  <a:srgbClr val="FF0000"/>
                </a:solidFill>
              </a:rPr>
              <a:t>تعرض الفرد للرسالة اختياريًا </a:t>
            </a:r>
            <a:r>
              <a:rPr lang="ar-EG" altLang="en-US" b="1" dirty="0"/>
              <a:t>دون ممارسة ضغوط عليه. </a:t>
            </a:r>
          </a:p>
          <a:p>
            <a:pPr algn="just" rtl="1" eaLnBrk="1" hangingPunct="1">
              <a:lnSpc>
                <a:spcPct val="150000"/>
              </a:lnSpc>
              <a:buFont typeface="Wingdings" panose="05000000000000000000" pitchFamily="2" charset="2"/>
              <a:buChar char="q"/>
            </a:pPr>
            <a:r>
              <a:rPr lang="ar-EG" altLang="en-US" b="1" dirty="0"/>
              <a:t> إن </a:t>
            </a:r>
            <a:r>
              <a:rPr lang="ar-EG" altLang="en-US" b="1" dirty="0">
                <a:solidFill>
                  <a:srgbClr val="FF0000"/>
                </a:solidFill>
              </a:rPr>
              <a:t>ممارسة الضغوط </a:t>
            </a:r>
            <a:r>
              <a:rPr lang="ar-EG" altLang="en-US" b="1" dirty="0"/>
              <a:t>بهدف الإقناع تؤدي إلى </a:t>
            </a:r>
            <a:r>
              <a:rPr lang="ar-EG" altLang="en-US" b="1" dirty="0">
                <a:solidFill>
                  <a:srgbClr val="FF0000"/>
                </a:solidFill>
              </a:rPr>
              <a:t>استثارة عوامل الرفض الداخلي </a:t>
            </a:r>
            <a:r>
              <a:rPr lang="ar-EG" altLang="en-US" b="1" dirty="0"/>
              <a:t>لمضمون الرسالة، مما يصعب مهمة القائم بالإقناع. </a:t>
            </a:r>
          </a:p>
          <a:p>
            <a:pPr algn="just" rtl="1" eaLnBrk="1" hangingPunct="1">
              <a:lnSpc>
                <a:spcPct val="150000"/>
              </a:lnSpc>
              <a:buFont typeface="Wingdings" panose="05000000000000000000" pitchFamily="2" charset="2"/>
              <a:buChar char="q"/>
            </a:pPr>
            <a:r>
              <a:rPr lang="ar-EG" altLang="en-US" b="1" dirty="0"/>
              <a:t> ولهذا يجب على القائم بالإقناع أن يركز على مساعدته على </a:t>
            </a:r>
            <a:r>
              <a:rPr lang="ar-EG" altLang="en-US" b="1" dirty="0">
                <a:solidFill>
                  <a:srgbClr val="FF0000"/>
                </a:solidFill>
              </a:rPr>
              <a:t>التهيئة الذاتية للاقتناع</a:t>
            </a:r>
            <a:r>
              <a:rPr lang="ar-EG" altLang="en-US" b="1" dirty="0"/>
              <a:t>.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العوامل المؤثرة على عملية الإقناع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5532205"/>
      </p:ext>
    </p:extLst>
  </p:cSld>
  <p:clrMapOvr>
    <a:masterClrMapping/>
  </p:clrMapOvr>
  <p:transition spd="slow">
    <p:comb/>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a:lnSpc>
                <a:spcPct val="150000"/>
              </a:lnSpc>
              <a:buNone/>
            </a:pPr>
            <a:r>
              <a:rPr lang="ar-EG" altLang="en-US" sz="3200" b="1" dirty="0">
                <a:solidFill>
                  <a:srgbClr val="0070C0"/>
                </a:solidFill>
              </a:rPr>
              <a:t>2- تأثير الجماعة التي ينتمي إليها الفرد</a:t>
            </a:r>
          </a:p>
          <a:p>
            <a:pPr algn="just" rtl="1" eaLnBrk="1" hangingPunct="1">
              <a:lnSpc>
                <a:spcPct val="150000"/>
              </a:lnSpc>
              <a:buFont typeface="Wingdings" panose="05000000000000000000" pitchFamily="2" charset="2"/>
              <a:buChar char="q"/>
            </a:pPr>
            <a:r>
              <a:rPr lang="ar-EG" altLang="en-US" b="1" dirty="0"/>
              <a:t> تقوم الجماعة الأساسية التي ينتمي إليها المستهدفون أو حتى التي أو يرغبون في الانضمام إليها بدور قوي في التأثير على عملية الإقناع لديهم. </a:t>
            </a:r>
          </a:p>
          <a:p>
            <a:pPr algn="just" rtl="1" eaLnBrk="1" hangingPunct="1">
              <a:lnSpc>
                <a:spcPct val="150000"/>
              </a:lnSpc>
              <a:buFont typeface="Wingdings" panose="05000000000000000000" pitchFamily="2" charset="2"/>
              <a:buChar char="q"/>
            </a:pPr>
            <a:r>
              <a:rPr lang="ar-EG" altLang="en-US" b="1" dirty="0"/>
              <a:t> يمكن للقائم بالإقناع استخدام هذا الدور في التأثير على المتلقي عن طريق ضرب الأمثلة الملائمة، واستغلال اقتناع أحد أفراد الجماعة في توجيه رأي الفئة المستهدفة بالرسالة.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العوامل المؤثرة على عملية الإقناع</a:t>
            </a:r>
          </a:p>
        </p:txBody>
      </p:sp>
      <p:pic>
        <p:nvPicPr>
          <p:cNvPr id="2" name="Picture 1">
            <a:extLst>
              <a:ext uri="{FF2B5EF4-FFF2-40B4-BE49-F238E27FC236}">
                <a16:creationId xmlns:a16="http://schemas.microsoft.com/office/drawing/2014/main" id="{817E373B-DE02-D866-70AE-1D754F1B2CB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BF6BFAE6-5CBC-F5A0-7D12-FE5319BBF81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23F3F3B8-F0C3-8F8A-7CAA-41BDD11CF4C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E89878EE-F0BB-5352-C0CE-6B45D395259B}"/>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F26E1966-0054-94A0-F66F-88EF1FAA3036}"/>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4E7E18C-833F-D926-D488-CB1C33C27771}"/>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1246464"/>
      </p:ext>
    </p:extLst>
  </p:cSld>
  <p:clrMapOvr>
    <a:masterClrMapping/>
  </p:clrMapOvr>
  <p:transition spd="slow">
    <p:comb/>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lnSpcReduction="10000"/>
          </a:bodyPr>
          <a:lstStyle/>
          <a:p>
            <a:pPr marL="0" indent="0" algn="just" rtl="1">
              <a:lnSpc>
                <a:spcPct val="160000"/>
              </a:lnSpc>
              <a:buNone/>
            </a:pPr>
            <a:r>
              <a:rPr lang="ar-EG" altLang="en-US" sz="3200" b="1" dirty="0">
                <a:solidFill>
                  <a:srgbClr val="0070C0"/>
                </a:solidFill>
              </a:rPr>
              <a:t>3- تأثير قيادات الرأي </a:t>
            </a:r>
          </a:p>
          <a:p>
            <a:pPr algn="just" rtl="1" eaLnBrk="1" hangingPunct="1">
              <a:lnSpc>
                <a:spcPct val="150000"/>
              </a:lnSpc>
              <a:buFont typeface="Wingdings" panose="05000000000000000000" pitchFamily="2" charset="2"/>
              <a:buChar char="q"/>
            </a:pPr>
            <a:r>
              <a:rPr lang="ar-EG" altLang="en-US" sz="3200" b="1" dirty="0"/>
              <a:t> قيادات الرأي هم الأفراد ذوو التأثير الذين يساعدون الآخرين ويقدمون لهم النصيحة. ويتأثر بهم الأفراد أحيانًا أكثر من تأثرهم بوسائل الاتصال أو الإعلام. </a:t>
            </a:r>
          </a:p>
          <a:p>
            <a:pPr algn="just" rtl="1" eaLnBrk="1" hangingPunct="1">
              <a:lnSpc>
                <a:spcPct val="150000"/>
              </a:lnSpc>
              <a:buFont typeface="Wingdings" panose="05000000000000000000" pitchFamily="2" charset="2"/>
              <a:buChar char="q"/>
            </a:pPr>
            <a:r>
              <a:rPr lang="ar-EG" altLang="en-US" sz="3200" b="1" dirty="0"/>
              <a:t> يقوم قادة الرأي بدور هام في تغيير اتجاهات الأفراد، ويمكن للقائم بالإقناع أيضًا استخدام هذا الدور في التأثير على المتلقي. </a:t>
            </a:r>
          </a:p>
          <a:p>
            <a:pPr marL="0" indent="0" algn="just" rtl="1" eaLnBrk="1" hangingPunct="1">
              <a:lnSpc>
                <a:spcPct val="150000"/>
              </a:lnSpc>
              <a:buNone/>
            </a:pPr>
            <a:endParaRPr lang="ar-EG" altLang="en-US" sz="32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العوامل المؤثرة على عملية الإقناع</a:t>
            </a:r>
          </a:p>
        </p:txBody>
      </p:sp>
      <p:pic>
        <p:nvPicPr>
          <p:cNvPr id="2" name="Picture 1">
            <a:extLst>
              <a:ext uri="{FF2B5EF4-FFF2-40B4-BE49-F238E27FC236}">
                <a16:creationId xmlns:a16="http://schemas.microsoft.com/office/drawing/2014/main" id="{11F6A69D-A749-7268-A483-92EA4D6AD1D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2D9AF86D-0DE1-9095-3D93-A351F823DFB4}"/>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2D47376B-3198-E1B6-076D-4183403E37CF}"/>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18D6AAA-EB31-24D3-E03F-4C4DB668858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C535BF0A-F75A-EA3C-0961-7373FF0970A1}"/>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E8BF2D9-7D6F-4620-571B-D4E49A7AEF3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9554920"/>
      </p:ext>
    </p:extLst>
  </p:cSld>
  <p:clrMapOvr>
    <a:masterClrMapping/>
  </p:clrMapOvr>
  <p:transition spd="slow">
    <p:comb/>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357293" y="5219815"/>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التكنيك الإعلامي للتأثير </a:t>
            </a:r>
          </a:p>
        </p:txBody>
      </p:sp>
      <p:pic>
        <p:nvPicPr>
          <p:cNvPr id="10" name="Picture 9" descr="A hand with strings attached to it&#10;&#10;Description automatically generated">
            <a:extLst>
              <a:ext uri="{FF2B5EF4-FFF2-40B4-BE49-F238E27FC236}">
                <a16:creationId xmlns:a16="http://schemas.microsoft.com/office/drawing/2014/main" id="{3DF22936-CAF9-E776-C6A0-37F802E19AFB}"/>
              </a:ext>
            </a:extLst>
          </p:cNvPr>
          <p:cNvPicPr>
            <a:picLocks noChangeAspect="1"/>
          </p:cNvPicPr>
          <p:nvPr/>
        </p:nvPicPr>
        <p:blipFill rotWithShape="1">
          <a:blip r:embed="rId2">
            <a:extLst>
              <a:ext uri="{28A0092B-C50C-407E-A947-70E740481C1C}">
                <a14:useLocalDpi xmlns:a14="http://schemas.microsoft.com/office/drawing/2010/main" val="0"/>
              </a:ext>
            </a:extLst>
          </a:blip>
          <a:srcRect l="4692"/>
          <a:stretch/>
        </p:blipFill>
        <p:spPr>
          <a:xfrm>
            <a:off x="3835732" y="767725"/>
            <a:ext cx="4085110" cy="4286228"/>
          </a:xfrm>
          <a:prstGeom prst="rect">
            <a:avLst/>
          </a:prstGeom>
        </p:spPr>
      </p:pic>
      <p:pic>
        <p:nvPicPr>
          <p:cNvPr id="5" name="Picture 4">
            <a:extLst>
              <a:ext uri="{FF2B5EF4-FFF2-40B4-BE49-F238E27FC236}">
                <a16:creationId xmlns:a16="http://schemas.microsoft.com/office/drawing/2014/main" id="{64DA2E11-EA69-7978-133E-BCD141A58B8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7" name="TextBox 6">
            <a:extLst>
              <a:ext uri="{FF2B5EF4-FFF2-40B4-BE49-F238E27FC236}">
                <a16:creationId xmlns:a16="http://schemas.microsoft.com/office/drawing/2014/main" id="{6A85D417-D8DF-A6EE-5CA6-D53D073D8886}"/>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3F840E91-9A01-5E64-BC77-64BB69A07C9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31013AC7-AB4B-C9A1-BD38-0B99F303FA2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3BB7E7C-3FF4-D3EE-12C2-C687F9584985}"/>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9624323"/>
      </p:ext>
    </p:extLst>
  </p:cSld>
  <p:clrMapOvr>
    <a:masterClrMapping/>
  </p:clrMapOvr>
  <p:transition spd="slow">
    <p:comb/>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التكنيك الإعلامي للتأثير </a:t>
            </a: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C00000"/>
                </a:solidFill>
                <a:latin typeface="Calibri" panose="020F0502020204030204" pitchFamily="34" charset="0"/>
                <a:cs typeface="Times New Roman" panose="02020603050405020304" pitchFamily="18" charset="0"/>
              </a:rPr>
              <a:t>يشمل كل العناصر الإنتاجية التي توظفها وسائل الإعلام للتأثير على الجمهور المتلقي وتشمل:</a:t>
            </a:r>
          </a:p>
          <a:p>
            <a:pPr marL="0" indent="0" algn="just" rtl="1">
              <a:lnSpc>
                <a:spcPct val="150000"/>
              </a:lnSpc>
              <a:buNone/>
            </a:pPr>
            <a:r>
              <a:rPr lang="ar-EG" sz="3200" b="1" dirty="0">
                <a:solidFill>
                  <a:srgbClr val="0070C0"/>
                </a:solidFill>
              </a:rPr>
              <a:t>1. الصورة:</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تعد الصورة واستخدامها سواء في الصحافة المطبوعة أو الصورة المرئية في التلفزيون أحد الأساليب لجذب الانتباه واستثارة الاهتمام لدى المتلقي .</a:t>
            </a:r>
          </a:p>
        </p:txBody>
      </p:sp>
      <p:pic>
        <p:nvPicPr>
          <p:cNvPr id="3" name="Picture 2">
            <a:extLst>
              <a:ext uri="{FF2B5EF4-FFF2-40B4-BE49-F238E27FC236}">
                <a16:creationId xmlns:a16="http://schemas.microsoft.com/office/drawing/2014/main" id="{6CF7A088-316A-3C82-8151-C9C3B0E840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4" name="TextBox 3">
            <a:extLst>
              <a:ext uri="{FF2B5EF4-FFF2-40B4-BE49-F238E27FC236}">
                <a16:creationId xmlns:a16="http://schemas.microsoft.com/office/drawing/2014/main" id="{0C0D71B2-64B0-8D19-FBFB-8F966D6B342F}"/>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86D985C5-F1EE-93DF-30B7-D04D97EDF506}"/>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787D0D51-ABB8-631A-C9F7-45F162A68EE8}"/>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323DF7D1-FCB2-8E65-6657-1E21E2FE399F}"/>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355A47F6-94A1-2ADC-BABA-3C940273F7C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9439640"/>
      </p:ext>
    </p:extLst>
  </p:cSld>
  <p:clrMapOvr>
    <a:masterClrMapping/>
  </p:clrMapOvr>
  <p:transition spd="slow">
    <p:comb/>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التكنيك الإعلامي للتأثير </a:t>
            </a: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أساليب تمثيل وتخزين الصور في الذاكرة:</a:t>
            </a:r>
          </a:p>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التخزين المتمايز: </a:t>
            </a:r>
            <a:r>
              <a:rPr lang="ar-EG" sz="3200" b="1" kern="100" dirty="0">
                <a:latin typeface="Calibri" panose="020F0502020204030204" pitchFamily="34" charset="0"/>
                <a:cs typeface="Times New Roman" panose="02020603050405020304" pitchFamily="18" charset="0"/>
              </a:rPr>
              <a:t>أي أن يفصل الفرد بين ما يشاهده من صور في وسائل الإعلام وبين الواقع المحيط به.</a:t>
            </a:r>
          </a:p>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التخزين غير المتماثل: </a:t>
            </a:r>
            <a:r>
              <a:rPr lang="ar-EG" sz="3200" b="1" kern="100" dirty="0">
                <a:latin typeface="Calibri" panose="020F0502020204030204" pitchFamily="34" charset="0"/>
                <a:cs typeface="Times New Roman" panose="02020603050405020304" pitchFamily="18" charset="0"/>
              </a:rPr>
              <a:t>بمعنى أن الفرد لا يميز ولا يفصل بين ما يشاهده من صور والواقع المحيط به </a:t>
            </a:r>
          </a:p>
        </p:txBody>
      </p:sp>
      <p:pic>
        <p:nvPicPr>
          <p:cNvPr id="3" name="Picture 2">
            <a:extLst>
              <a:ext uri="{FF2B5EF4-FFF2-40B4-BE49-F238E27FC236}">
                <a16:creationId xmlns:a16="http://schemas.microsoft.com/office/drawing/2014/main" id="{C4E6387F-E895-4453-320F-5B59EF4A1B3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4" name="TextBox 3">
            <a:extLst>
              <a:ext uri="{FF2B5EF4-FFF2-40B4-BE49-F238E27FC236}">
                <a16:creationId xmlns:a16="http://schemas.microsoft.com/office/drawing/2014/main" id="{E939B423-A2FD-8605-42E5-21D93181BC1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749FEF91-8805-B15A-9590-D70C79F1BB31}"/>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A3D4F2B9-EB3F-31D3-C20D-C3CC9123984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4356DE13-8FD6-DF94-60CC-6D6E6C6CD9E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31C68C1A-20F8-BDF1-9B53-85D644AEE66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23981000"/>
      </p:ext>
    </p:extLst>
  </p:cSld>
  <p:clrMapOvr>
    <a:masterClrMapping/>
  </p:clrMapOvr>
  <p:transition spd="slow">
    <p:comb/>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التكنيك الإعلامي للتأثير </a:t>
            </a: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dirty="0">
                <a:solidFill>
                  <a:srgbClr val="0070C0"/>
                </a:solidFill>
              </a:rPr>
              <a:t>2.المؤثرات الصوتية :</a:t>
            </a:r>
          </a:p>
          <a:p>
            <a:pPr algn="just" rtl="1">
              <a:lnSpc>
                <a:spcPct val="150000"/>
              </a:lnSpc>
              <a:buFont typeface="Wingdings" panose="05000000000000000000" pitchFamily="2" charset="2"/>
              <a:buChar char="q"/>
            </a:pPr>
            <a:r>
              <a:rPr lang="ar-EG" sz="3200" b="1" kern="100" dirty="0">
                <a:latin typeface="Calibri" panose="020F0502020204030204" pitchFamily="34" charset="0"/>
                <a:cs typeface="Times New Roman" panose="02020603050405020304" pitchFamily="18" charset="0"/>
              </a:rPr>
              <a:t> تلعب المؤثرات الصوتية دورًا كبيرًا في التأثير النفسي على الجمهور.</a:t>
            </a:r>
          </a:p>
          <a:p>
            <a:pPr marL="0" indent="0" algn="just" rtl="1">
              <a:lnSpc>
                <a:spcPct val="150000"/>
              </a:lnSpc>
              <a:buNone/>
            </a:pPr>
            <a:endParaRPr lang="ar-EG" sz="1200" b="1" kern="100" dirty="0">
              <a:latin typeface="Calibri" panose="020F0502020204030204" pitchFamily="34" charset="0"/>
              <a:cs typeface="Times New Roman" panose="02020603050405020304" pitchFamily="18" charset="0"/>
            </a:endParaRPr>
          </a:p>
          <a:p>
            <a:pPr algn="just" rtl="1">
              <a:lnSpc>
                <a:spcPct val="150000"/>
              </a:lnSpc>
              <a:buFont typeface="Wingdings" panose="05000000000000000000" pitchFamily="2" charset="2"/>
              <a:buChar char="q"/>
            </a:pPr>
            <a:r>
              <a:rPr lang="ar-EG" sz="3200" b="1" kern="100" dirty="0">
                <a:latin typeface="Calibri" panose="020F0502020204030204" pitchFamily="34" charset="0"/>
                <a:cs typeface="Times New Roman" panose="02020603050405020304" pitchFamily="18" charset="0"/>
              </a:rPr>
              <a:t> تستخدم المؤثرات الصوتية لمساعدة الجمهور في التكيف النفسي مع البرامج أو توجيه انتباه الجمهور وعواطفه.</a:t>
            </a:r>
          </a:p>
        </p:txBody>
      </p:sp>
      <p:pic>
        <p:nvPicPr>
          <p:cNvPr id="3" name="Picture 2">
            <a:extLst>
              <a:ext uri="{FF2B5EF4-FFF2-40B4-BE49-F238E27FC236}">
                <a16:creationId xmlns:a16="http://schemas.microsoft.com/office/drawing/2014/main" id="{00D1E7E2-6EBF-1480-BDD9-D937B01D494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4" name="TextBox 3">
            <a:extLst>
              <a:ext uri="{FF2B5EF4-FFF2-40B4-BE49-F238E27FC236}">
                <a16:creationId xmlns:a16="http://schemas.microsoft.com/office/drawing/2014/main" id="{D7E2446E-0AF5-CAA8-EA07-0CA374ABFDB5}"/>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B530BAD9-EA1F-54D8-871F-EFD9E33C3270}"/>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87CE566-9406-440E-7FDE-BB73605380B2}"/>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6E6BA298-A5B4-45F0-C856-DE7D2191841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69A5A379-E9F9-D416-732F-257EDC84DFE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9803933"/>
      </p:ext>
    </p:extLst>
  </p:cSld>
  <p:clrMapOvr>
    <a:masterClrMapping/>
  </p:clrMapOvr>
  <p:transition spd="slow">
    <p:comb/>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التكنيك الإعلامي للتأثير </a:t>
            </a: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تستخدم المؤثرات الصوتية لإعطاء إيحاءات معينة سواء:</a:t>
            </a:r>
          </a:p>
          <a:p>
            <a:pPr marL="0" indent="0" algn="just" rtl="1">
              <a:lnSpc>
                <a:spcPct val="150000"/>
              </a:lnSpc>
              <a:buNone/>
            </a:pPr>
            <a:endParaRPr lang="ar-EG" sz="1800" b="1" kern="100" dirty="0">
              <a:solidFill>
                <a:srgbClr val="0070C0"/>
              </a:solidFill>
              <a:latin typeface="Calibri" panose="020F0502020204030204" pitchFamily="34" charset="0"/>
              <a:cs typeface="Times New Roman" panose="02020603050405020304" pitchFamily="18" charset="0"/>
            </a:endParaRPr>
          </a:p>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إيحاء بالمكان: </a:t>
            </a:r>
            <a:r>
              <a:rPr lang="ar-EG" sz="3200" b="1" kern="100" dirty="0">
                <a:latin typeface="Calibri" panose="020F0502020204030204" pitchFamily="34" charset="0"/>
                <a:cs typeface="Times New Roman" panose="02020603050405020304" pitchFamily="18" charset="0"/>
              </a:rPr>
              <a:t>مثل صوت السيارات والضوضاء يعطي اتجاه بالشارع </a:t>
            </a:r>
          </a:p>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إيحاء بالزمان: </a:t>
            </a:r>
            <a:r>
              <a:rPr lang="ar-EG" sz="3200" b="1" kern="100" dirty="0">
                <a:latin typeface="Calibri" panose="020F0502020204030204" pitchFamily="34" charset="0"/>
                <a:cs typeface="Times New Roman" panose="02020603050405020304" pitchFamily="18" charset="0"/>
              </a:rPr>
              <a:t>مثل العصافير يعطي شعور بطلوع النهار </a:t>
            </a:r>
          </a:p>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إيحاء الموقف نفسه: </a:t>
            </a:r>
            <a:r>
              <a:rPr lang="ar-EG" sz="3200" b="1" kern="100" dirty="0">
                <a:latin typeface="Calibri" panose="020F0502020204030204" pitchFamily="34" charset="0"/>
                <a:cs typeface="Times New Roman" panose="02020603050405020304" pitchFamily="18" charset="0"/>
              </a:rPr>
              <a:t>مثل صوت الطائرة عند الإقلاع تعطي إيحاء بالسفر</a:t>
            </a:r>
          </a:p>
          <a:p>
            <a:pPr marL="0" indent="0" algn="just" rtl="1">
              <a:lnSpc>
                <a:spcPct val="150000"/>
              </a:lnSpc>
              <a:buNone/>
            </a:pPr>
            <a:endParaRPr lang="ar-EG" sz="3200" b="1" kern="100" dirty="0">
              <a:solidFill>
                <a:srgbClr val="0070C0"/>
              </a:solidFill>
              <a:latin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51DBB004-CB96-925A-7B8D-A31C7574C9D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4" name="TextBox 3">
            <a:extLst>
              <a:ext uri="{FF2B5EF4-FFF2-40B4-BE49-F238E27FC236}">
                <a16:creationId xmlns:a16="http://schemas.microsoft.com/office/drawing/2014/main" id="{89EB339D-FE3A-7054-4250-DE293FBB8CBF}"/>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78135137-E010-3B20-422C-00531E19EE43}"/>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F2358B92-C91F-3D67-862C-D42EE8EC770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799D634C-C439-BF45-543B-B19CDDD354C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B925DE8C-9D7E-B13A-2CC4-60EA2727C7E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8384860"/>
      </p:ext>
    </p:extLst>
  </p:cSld>
  <p:clrMapOvr>
    <a:masterClrMapping/>
  </p:clrMapOvr>
  <p:transition spd="slow">
    <p:comb/>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التكنيك الإعلامي للتأثير </a:t>
            </a: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3.المؤثرات المرئية: </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مثل استخدام الرسوم البيانية والمتحركة مما يزيد من قدرة الجمهور على تذكر واستيعاب المضمون المقدم.</a:t>
            </a:r>
          </a:p>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4.استخدام المشاهد "اللقطات في التلفزيون": </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يساعد على جذب الانتباه وتوجيه العين نحو المتابعة لتتابع اللقطات والمشاهد. </a:t>
            </a:r>
          </a:p>
        </p:txBody>
      </p:sp>
      <p:pic>
        <p:nvPicPr>
          <p:cNvPr id="3" name="Picture 2">
            <a:extLst>
              <a:ext uri="{FF2B5EF4-FFF2-40B4-BE49-F238E27FC236}">
                <a16:creationId xmlns:a16="http://schemas.microsoft.com/office/drawing/2014/main" id="{01571415-D235-1EC1-4138-317320C028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4" name="TextBox 3">
            <a:extLst>
              <a:ext uri="{FF2B5EF4-FFF2-40B4-BE49-F238E27FC236}">
                <a16:creationId xmlns:a16="http://schemas.microsoft.com/office/drawing/2014/main" id="{7EADF035-F09B-C74E-7872-09BF4199DD38}"/>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CEB05C06-ABB2-EF97-B1D5-C8A5A06D8DF8}"/>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C632E47-CB2A-5AFC-1845-652248D1AE67}"/>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D6A8F949-32FE-0A67-35EE-8CDE31BF405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2918B8B-1058-9C2B-861A-DDE66E11829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7148435"/>
      </p:ext>
    </p:extLst>
  </p:cSld>
  <p:clrMapOvr>
    <a:masterClrMapping/>
  </p:clrMapOvr>
  <p:transition spd="slow">
    <p:comb/>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02680"/>
            <a:ext cx="4955591"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5434" y="1422209"/>
            <a:ext cx="4688741" cy="3662541"/>
          </a:xfrm>
          <a:prstGeom prst="rect">
            <a:avLst/>
          </a:prstGeom>
        </p:spPr>
        <p:txBody>
          <a:bodyPr wrap="square">
            <a:spAutoFit/>
          </a:bodyPr>
          <a:lstStyle/>
          <a:p>
            <a:pPr algn="just" rtl="1">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التحدث </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الاستماع </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الإلقاء</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الإقناع</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العوامل المؤثرة على عملية الإقناع</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التكنيك الإعلامي للتأثير </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مهارات الإقناع (1)</a:t>
            </a: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8107016" y="158411"/>
            <a:ext cx="1115474" cy="646331"/>
          </a:xfrm>
          <a:prstGeom prst="rect">
            <a:avLst/>
          </a:prstGeom>
          <a:noFill/>
        </p:spPr>
        <p:txBody>
          <a:bodyPr wrap="square" rtlCol="0">
            <a:spAutoFit/>
          </a:bodyPr>
          <a:lstStyle/>
          <a:p>
            <a:pPr algn="r" rtl="1"/>
            <a:r>
              <a:rPr lang="ar-EG" sz="3600" b="1" dirty="0">
                <a:latin typeface="Times New Roman" panose="02020603050405020304" pitchFamily="18" charset="0"/>
                <a:cs typeface="Times New Roman" panose="02020603050405020304" pitchFamily="18" charset="0"/>
              </a:rPr>
              <a:t>خاتمة</a:t>
            </a:r>
          </a:p>
        </p:txBody>
      </p:sp>
      <p:sp>
        <p:nvSpPr>
          <p:cNvPr id="9" name="Rectangle 8">
            <a:extLst>
              <a:ext uri="{FF2B5EF4-FFF2-40B4-BE49-F238E27FC236}">
                <a16:creationId xmlns:a16="http://schemas.microsoft.com/office/drawing/2014/main" id="{01C213FE-BFC8-3FC2-7233-9D15AF95A88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13988"/>
      </p:ext>
    </p:extLst>
  </p:cSld>
  <p:clrMapOvr>
    <a:masterClrMapping/>
  </p:clrMapOvr>
  <p:transition spd="slow">
    <p:comb/>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1" name="TextBox 10">
            <a:extLst>
              <a:ext uri="{FF2B5EF4-FFF2-40B4-BE49-F238E27FC236}">
                <a16:creationId xmlns:a16="http://schemas.microsoft.com/office/drawing/2014/main" id="{F302B31E-7905-011C-84CF-EEAEA8E33539}"/>
              </a:ext>
            </a:extLst>
          </p:cNvPr>
          <p:cNvSpPr txBox="1"/>
          <p:nvPr/>
        </p:nvSpPr>
        <p:spPr>
          <a:xfrm>
            <a:off x="762000" y="1334770"/>
            <a:ext cx="10734675" cy="4851841"/>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(2060). "مهارات الإقناع بالوسائل الإلكترونية." الجامعة الافتراضية السورية، سوريا.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لاكاني</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ديف؛ عاطف، زينب؛ عادل، سارة. (٢٠١٦). "الإقناع: فن الفوز بما تريد.". مؤسسة هنداوي، المملكة المتحدة.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https://www.hindawi.org/books/80637930</a:t>
            </a:r>
            <a:r>
              <a:rPr lang="ar-EG"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عبد الفتاح، أماني. (2068). "مهارات الاتصال والتفاعل والعلاقات الإنسانية." مكتبة الأنجلو المصرية، مصر.</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 </a:t>
            </a: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سيالديني</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روبرت؛ الأيوبي، سامر. (2060). "كتاب التأثير: علم نفس الإقناع." العبيكان – كلمة ، المملكة العربية السعودية.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https://books4arabs.com/B7/books4arab.com.BOOK0606.pdf</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بورج</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جيمس. (2009). "الإقناع: فن إقناع الآخرين." مكتبة جرير، المملكة العربية السعودية.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https://maktbah.net/%D9%83%D8%AA%D8%A7%D8%A8-%D8%A7%D9%84%D8%A5%D9%82%D9%86%D8%A7%D8%B9-%D9%81%D9%86-%D8%A5%D9%82%D9%86%D8%A7%D8%B9-%D8%A7%D9%84%D8%A3%D8%AE%D8%B1%D9%8A%D9%86-%D8%AC%D9%8A%D9%85%D8%B3-%D8%A8%D9%88%D8%B1</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الشوا، سوزان. (2007). "فن الإقناع: فنون ومهارات جديدة تقنيات فعالة." الأجيال للنشر والتوزيع، مصر.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4"/>
              </a:rPr>
              <a:t>https://books-library.net/free-68512381-download</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525258" y="1536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المراجع المقترحة للمقرر</a:t>
            </a:r>
          </a:p>
        </p:txBody>
      </p:sp>
      <p:pic>
        <p:nvPicPr>
          <p:cNvPr id="4" name="Picture 3">
            <a:extLst>
              <a:ext uri="{FF2B5EF4-FFF2-40B4-BE49-F238E27FC236}">
                <a16:creationId xmlns:a16="http://schemas.microsoft.com/office/drawing/2014/main" id="{5925A42E-10AB-7A22-03C6-0AD771A8AB3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5" name="TextBox 4">
            <a:extLst>
              <a:ext uri="{FF2B5EF4-FFF2-40B4-BE49-F238E27FC236}">
                <a16:creationId xmlns:a16="http://schemas.microsoft.com/office/drawing/2014/main" id="{E040C512-7378-2803-33CF-3C41C4A37648}"/>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2" name="Rectangle 11">
            <a:extLst>
              <a:ext uri="{FF2B5EF4-FFF2-40B4-BE49-F238E27FC236}">
                <a16:creationId xmlns:a16="http://schemas.microsoft.com/office/drawing/2014/main" id="{E03CDC3C-35EC-5167-5E25-34E461D06306}"/>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C8A1B50-8122-52F8-1F0C-B26C313746BB}"/>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7DF8F10F-4935-CB76-4A97-FCE1DDEB457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5046E18D-52DD-60A9-D49D-CB1D76C6F55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0422897"/>
      </p:ext>
    </p:extLst>
  </p:cSld>
  <p:clrMapOvr>
    <a:masterClrMapping/>
  </p:clrMapOvr>
  <p:transition spd="slow">
    <p:comb/>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0" y="0"/>
            <a:ext cx="12192000" cy="6867123"/>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1175" y="169001"/>
            <a:ext cx="2758843" cy="753090"/>
          </a:xfrm>
          <a:prstGeom prst="rect">
            <a:avLst/>
          </a:prstGeom>
        </p:spPr>
      </p:pic>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8">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9">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
        <p:nvSpPr>
          <p:cNvPr id="7" name="TextBox 6">
            <a:extLst>
              <a:ext uri="{FF2B5EF4-FFF2-40B4-BE49-F238E27FC236}">
                <a16:creationId xmlns:a16="http://schemas.microsoft.com/office/drawing/2014/main" id="{9FECB788-192F-112A-65B1-292BEF86C3A0}"/>
              </a:ext>
            </a:extLst>
          </p:cNvPr>
          <p:cNvSpPr txBox="1"/>
          <p:nvPr/>
        </p:nvSpPr>
        <p:spPr>
          <a:xfrm>
            <a:off x="5222209" y="6467013"/>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Picture 13">
            <a:extLst>
              <a:ext uri="{FF2B5EF4-FFF2-40B4-BE49-F238E27FC236}">
                <a16:creationId xmlns:a16="http://schemas.microsoft.com/office/drawing/2014/main" id="{3BFA0044-7471-418F-A4DF-B75922F417E9}"/>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1340240687"/>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6263</TotalTime>
  <Words>4807</Words>
  <Application>Microsoft Office PowerPoint</Application>
  <PresentationFormat>Widescreen</PresentationFormat>
  <Paragraphs>530</Paragraphs>
  <Slides>69</Slides>
  <Notes>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69</vt:i4>
      </vt:variant>
    </vt:vector>
  </HeadingPairs>
  <TitlesOfParts>
    <vt:vector size="78" baseType="lpstr">
      <vt:lpstr>Arial</vt:lpstr>
      <vt:lpstr>Calibri</vt:lpstr>
      <vt:lpstr>Calibri Light</vt:lpstr>
      <vt:lpstr>Roboto Light</vt:lpstr>
      <vt:lpstr>Symbol</vt:lpstr>
      <vt:lpstr>Times New Roman</vt:lpstr>
      <vt:lpstr>Traditional Arabic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225</cp:revision>
  <dcterms:created xsi:type="dcterms:W3CDTF">2023-04-29T09:08:23Z</dcterms:created>
  <dcterms:modified xsi:type="dcterms:W3CDTF">2024-07-30T18:38:02Z</dcterms:modified>
</cp:coreProperties>
</file>