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313" r:id="rId6"/>
    <p:sldId id="504" r:id="rId7"/>
    <p:sldId id="505" r:id="rId8"/>
    <p:sldId id="523" r:id="rId9"/>
    <p:sldId id="506" r:id="rId10"/>
    <p:sldId id="507" r:id="rId11"/>
    <p:sldId id="481" r:id="rId12"/>
    <p:sldId id="482" r:id="rId13"/>
    <p:sldId id="483" r:id="rId14"/>
    <p:sldId id="484" r:id="rId15"/>
    <p:sldId id="503" r:id="rId16"/>
    <p:sldId id="485" r:id="rId17"/>
    <p:sldId id="486" r:id="rId18"/>
    <p:sldId id="487" r:id="rId19"/>
    <p:sldId id="488" r:id="rId20"/>
    <p:sldId id="490" r:id="rId21"/>
    <p:sldId id="492" r:id="rId22"/>
    <p:sldId id="493" r:id="rId23"/>
    <p:sldId id="494" r:id="rId24"/>
    <p:sldId id="495" r:id="rId25"/>
    <p:sldId id="496" r:id="rId26"/>
    <p:sldId id="497" r:id="rId27"/>
    <p:sldId id="498" r:id="rId28"/>
    <p:sldId id="500" r:id="rId29"/>
    <p:sldId id="501" r:id="rId30"/>
    <p:sldId id="502" r:id="rId31"/>
    <p:sldId id="508" r:id="rId32"/>
    <p:sldId id="509" r:id="rId33"/>
    <p:sldId id="511" r:id="rId34"/>
    <p:sldId id="512" r:id="rId35"/>
    <p:sldId id="510" r:id="rId36"/>
    <p:sldId id="513" r:id="rId37"/>
    <p:sldId id="514" r:id="rId38"/>
    <p:sldId id="515" r:id="rId39"/>
    <p:sldId id="516" r:id="rId40"/>
    <p:sldId id="517" r:id="rId41"/>
    <p:sldId id="518" r:id="rId42"/>
    <p:sldId id="521" r:id="rId43"/>
    <p:sldId id="522"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04"/>
            <p14:sldId id="505"/>
            <p14:sldId id="523"/>
            <p14:sldId id="506"/>
            <p14:sldId id="507"/>
            <p14:sldId id="481"/>
            <p14:sldId id="482"/>
            <p14:sldId id="483"/>
            <p14:sldId id="484"/>
            <p14:sldId id="503"/>
            <p14:sldId id="485"/>
            <p14:sldId id="486"/>
            <p14:sldId id="487"/>
            <p14:sldId id="488"/>
            <p14:sldId id="490"/>
            <p14:sldId id="492"/>
            <p14:sldId id="493"/>
            <p14:sldId id="494"/>
            <p14:sldId id="495"/>
            <p14:sldId id="496"/>
            <p14:sldId id="497"/>
            <p14:sldId id="498"/>
            <p14:sldId id="500"/>
            <p14:sldId id="501"/>
            <p14:sldId id="502"/>
            <p14:sldId id="508"/>
            <p14:sldId id="509"/>
            <p14:sldId id="511"/>
            <p14:sldId id="512"/>
            <p14:sldId id="510"/>
            <p14:sldId id="513"/>
            <p14:sldId id="514"/>
            <p14:sldId id="515"/>
            <p14:sldId id="516"/>
            <p14:sldId id="517"/>
            <p14:sldId id="518"/>
            <p14:sldId id="521"/>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90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1431BA-9679-42F4-8B22-D78ACF3DBA5D}" type="doc">
      <dgm:prSet loTypeId="urn:microsoft.com/office/officeart/2005/8/layout/radial3" loCatId="relationship" qsTypeId="urn:microsoft.com/office/officeart/2005/8/quickstyle/3d1" qsCatId="3D" csTypeId="urn:microsoft.com/office/officeart/2005/8/colors/accent1_2" csCatId="accent1" phldr="1"/>
      <dgm:spPr/>
      <dgm:t>
        <a:bodyPr/>
        <a:lstStyle/>
        <a:p>
          <a:endParaRPr lang="en-US"/>
        </a:p>
      </dgm:t>
    </dgm:pt>
    <dgm:pt modelId="{3F8635DA-6FA6-4A54-9A8B-3B61DD83FDA3}">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Methodology</a:t>
          </a:r>
        </a:p>
      </dgm:t>
    </dgm:pt>
    <dgm:pt modelId="{669322F9-EF2D-4DC6-B293-9F9BD371D479}" type="parTrans" cxnId="{A9A511C7-7D9E-41C4-BA90-95640EE6DD37}">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899815E-68A2-4986-B517-09FE5D29166E}" type="sibTrans" cxnId="{A9A511C7-7D9E-41C4-BA90-95640EE6DD37}">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6D50D3B-2FBB-47A0-BCA9-95F0234232C4}">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 Swaps</a:t>
          </a:r>
        </a:p>
      </dgm:t>
    </dgm:pt>
    <dgm:pt modelId="{F2D01189-2D9A-4CEF-A874-7E723CD001F3}" type="parTrans" cxnId="{A69AB92C-DE88-4EAC-BFA0-41F2D2814AC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3BB34AE-A888-4B70-8393-F586F09EC365}" type="sibTrans" cxnId="{A69AB92C-DE88-4EAC-BFA0-41F2D2814AC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8C175CF-FE33-4BD4-BBE8-02FBC5AE39AE}">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Smarter</a:t>
          </a:r>
        </a:p>
      </dgm:t>
    </dgm:pt>
    <dgm:pt modelId="{0BED2B3A-86F1-4270-AEBF-AF304174185E}" type="parTrans" cxnId="{906A4163-54B0-4E1F-BE1B-10B3B144AE0F}">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067AB4B-3A7A-4F3D-A081-4A05B1CEF214}" type="sibTrans" cxnId="{906A4163-54B0-4E1F-BE1B-10B3B144AE0F}">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D9BDEFA-C9E6-4904-AAF2-E123B45E7195}">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Macbeth</a:t>
          </a:r>
        </a:p>
      </dgm:t>
    </dgm:pt>
    <dgm:pt modelId="{AEF69CAA-75E5-4573-8B61-41EB9F2A77CB}" type="parTrans" cxnId="{FF8ADA68-B934-48B8-B664-96CD40CEE6A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4654CACD-4B4F-449D-87FE-06315477CF3A}" type="sibTrans" cxnId="{FF8ADA68-B934-48B8-B664-96CD40CEE6A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D437D23-E9A3-41DC-B764-D9D840303413}">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AHP</a:t>
          </a:r>
        </a:p>
      </dgm:t>
    </dgm:pt>
    <dgm:pt modelId="{D5B685B9-A59D-4891-BA4D-3BAA5A382BF8}" type="parTrans" cxnId="{76E33AC4-419C-4D5B-BC1F-F3FC01D2DF4B}">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6EDD1CF-AC09-4B32-A9E3-E581FCE938BC}" type="sibTrans" cxnId="{76E33AC4-419C-4D5B-BC1F-F3FC01D2DF4B}">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22BD9B7-21DA-4414-9803-E81984BE9C2B}" type="pres">
      <dgm:prSet presAssocID="{CD1431BA-9679-42F4-8B22-D78ACF3DBA5D}" presName="composite" presStyleCnt="0">
        <dgm:presLayoutVars>
          <dgm:chMax val="1"/>
          <dgm:dir/>
          <dgm:resizeHandles val="exact"/>
        </dgm:presLayoutVars>
      </dgm:prSet>
      <dgm:spPr/>
    </dgm:pt>
    <dgm:pt modelId="{D7F9D3F0-D8F0-4F3B-A2FB-2F3AD0077847}" type="pres">
      <dgm:prSet presAssocID="{CD1431BA-9679-42F4-8B22-D78ACF3DBA5D}" presName="radial" presStyleCnt="0">
        <dgm:presLayoutVars>
          <dgm:animLvl val="ctr"/>
        </dgm:presLayoutVars>
      </dgm:prSet>
      <dgm:spPr/>
    </dgm:pt>
    <dgm:pt modelId="{008A7408-ADE8-4AAC-B457-0FC448C764C1}" type="pres">
      <dgm:prSet presAssocID="{3F8635DA-6FA6-4A54-9A8B-3B61DD83FDA3}" presName="centerShape" presStyleLbl="vennNode1" presStyleIdx="0" presStyleCnt="5"/>
      <dgm:spPr/>
    </dgm:pt>
    <dgm:pt modelId="{5ABE5E23-CE09-4B6B-AED1-8E64B7560F81}" type="pres">
      <dgm:prSet presAssocID="{86D50D3B-2FBB-47A0-BCA9-95F0234232C4}" presName="node" presStyleLbl="vennNode1" presStyleIdx="1" presStyleCnt="5">
        <dgm:presLayoutVars>
          <dgm:bulletEnabled val="1"/>
        </dgm:presLayoutVars>
      </dgm:prSet>
      <dgm:spPr/>
    </dgm:pt>
    <dgm:pt modelId="{06A042C5-CBAA-48EF-8195-C21B3BA70906}" type="pres">
      <dgm:prSet presAssocID="{38C175CF-FE33-4BD4-BBE8-02FBC5AE39AE}" presName="node" presStyleLbl="vennNode1" presStyleIdx="2" presStyleCnt="5">
        <dgm:presLayoutVars>
          <dgm:bulletEnabled val="1"/>
        </dgm:presLayoutVars>
      </dgm:prSet>
      <dgm:spPr/>
    </dgm:pt>
    <dgm:pt modelId="{315F8707-DA3A-4D4E-B222-226A47DD79FD}" type="pres">
      <dgm:prSet presAssocID="{9D9BDEFA-C9E6-4904-AAF2-E123B45E7195}" presName="node" presStyleLbl="vennNode1" presStyleIdx="3" presStyleCnt="5">
        <dgm:presLayoutVars>
          <dgm:bulletEnabled val="1"/>
        </dgm:presLayoutVars>
      </dgm:prSet>
      <dgm:spPr/>
    </dgm:pt>
    <dgm:pt modelId="{DD43195A-76A0-4D39-8154-C9E5F97485D1}" type="pres">
      <dgm:prSet presAssocID="{2D437D23-E9A3-41DC-B764-D9D840303413}" presName="node" presStyleLbl="vennNode1" presStyleIdx="4" presStyleCnt="5">
        <dgm:presLayoutVars>
          <dgm:bulletEnabled val="1"/>
        </dgm:presLayoutVars>
      </dgm:prSet>
      <dgm:spPr/>
    </dgm:pt>
  </dgm:ptLst>
  <dgm:cxnLst>
    <dgm:cxn modelId="{4DC93A18-579B-4E19-BE0C-61D5BDC6FFAB}" type="presOf" srcId="{9D9BDEFA-C9E6-4904-AAF2-E123B45E7195}" destId="{315F8707-DA3A-4D4E-B222-226A47DD79FD}" srcOrd="0" destOrd="0" presId="urn:microsoft.com/office/officeart/2005/8/layout/radial3"/>
    <dgm:cxn modelId="{B8E8061B-8C60-4278-A7C9-569140A60629}" type="presOf" srcId="{38C175CF-FE33-4BD4-BBE8-02FBC5AE39AE}" destId="{06A042C5-CBAA-48EF-8195-C21B3BA70906}" srcOrd="0" destOrd="0" presId="urn:microsoft.com/office/officeart/2005/8/layout/radial3"/>
    <dgm:cxn modelId="{A69AB92C-DE88-4EAC-BFA0-41F2D2814AC3}" srcId="{3F8635DA-6FA6-4A54-9A8B-3B61DD83FDA3}" destId="{86D50D3B-2FBB-47A0-BCA9-95F0234232C4}" srcOrd="0" destOrd="0" parTransId="{F2D01189-2D9A-4CEF-A874-7E723CD001F3}" sibTransId="{53BB34AE-A888-4B70-8393-F586F09EC365}"/>
    <dgm:cxn modelId="{A71E4761-A2F9-4911-B35C-71DC992395B6}" type="presOf" srcId="{CD1431BA-9679-42F4-8B22-D78ACF3DBA5D}" destId="{022BD9B7-21DA-4414-9803-E81984BE9C2B}" srcOrd="0" destOrd="0" presId="urn:microsoft.com/office/officeart/2005/8/layout/radial3"/>
    <dgm:cxn modelId="{906A4163-54B0-4E1F-BE1B-10B3B144AE0F}" srcId="{3F8635DA-6FA6-4A54-9A8B-3B61DD83FDA3}" destId="{38C175CF-FE33-4BD4-BBE8-02FBC5AE39AE}" srcOrd="1" destOrd="0" parTransId="{0BED2B3A-86F1-4270-AEBF-AF304174185E}" sibTransId="{D067AB4B-3A7A-4F3D-A081-4A05B1CEF214}"/>
    <dgm:cxn modelId="{FF8ADA68-B934-48B8-B664-96CD40CEE6A3}" srcId="{3F8635DA-6FA6-4A54-9A8B-3B61DD83FDA3}" destId="{9D9BDEFA-C9E6-4904-AAF2-E123B45E7195}" srcOrd="2" destOrd="0" parTransId="{AEF69CAA-75E5-4573-8B61-41EB9F2A77CB}" sibTransId="{4654CACD-4B4F-449D-87FE-06315477CF3A}"/>
    <dgm:cxn modelId="{F5FBB388-3B26-4C0F-9991-AC4AAB1711EC}" type="presOf" srcId="{3F8635DA-6FA6-4A54-9A8B-3B61DD83FDA3}" destId="{008A7408-ADE8-4AAC-B457-0FC448C764C1}" srcOrd="0" destOrd="0" presId="urn:microsoft.com/office/officeart/2005/8/layout/radial3"/>
    <dgm:cxn modelId="{76E33AC4-419C-4D5B-BC1F-F3FC01D2DF4B}" srcId="{3F8635DA-6FA6-4A54-9A8B-3B61DD83FDA3}" destId="{2D437D23-E9A3-41DC-B764-D9D840303413}" srcOrd="3" destOrd="0" parTransId="{D5B685B9-A59D-4891-BA4D-3BAA5A382BF8}" sibTransId="{26EDD1CF-AC09-4B32-A9E3-E581FCE938BC}"/>
    <dgm:cxn modelId="{A9A511C7-7D9E-41C4-BA90-95640EE6DD37}" srcId="{CD1431BA-9679-42F4-8B22-D78ACF3DBA5D}" destId="{3F8635DA-6FA6-4A54-9A8B-3B61DD83FDA3}" srcOrd="0" destOrd="0" parTransId="{669322F9-EF2D-4DC6-B293-9F9BD371D479}" sibTransId="{5899815E-68A2-4986-B517-09FE5D29166E}"/>
    <dgm:cxn modelId="{41BB59F8-7C0D-4054-817A-21B02BE1B021}" type="presOf" srcId="{86D50D3B-2FBB-47A0-BCA9-95F0234232C4}" destId="{5ABE5E23-CE09-4B6B-AED1-8E64B7560F81}" srcOrd="0" destOrd="0" presId="urn:microsoft.com/office/officeart/2005/8/layout/radial3"/>
    <dgm:cxn modelId="{903618FA-3B19-48F5-BF08-81E5878617D0}" type="presOf" srcId="{2D437D23-E9A3-41DC-B764-D9D840303413}" destId="{DD43195A-76A0-4D39-8154-C9E5F97485D1}" srcOrd="0" destOrd="0" presId="urn:microsoft.com/office/officeart/2005/8/layout/radial3"/>
    <dgm:cxn modelId="{D2C6D74D-457D-46F3-A195-D0BB05103FEA}" type="presParOf" srcId="{022BD9B7-21DA-4414-9803-E81984BE9C2B}" destId="{D7F9D3F0-D8F0-4F3B-A2FB-2F3AD0077847}" srcOrd="0" destOrd="0" presId="urn:microsoft.com/office/officeart/2005/8/layout/radial3"/>
    <dgm:cxn modelId="{AD69921A-2EAB-4D27-9690-16240B49E94B}" type="presParOf" srcId="{D7F9D3F0-D8F0-4F3B-A2FB-2F3AD0077847}" destId="{008A7408-ADE8-4AAC-B457-0FC448C764C1}" srcOrd="0" destOrd="0" presId="urn:microsoft.com/office/officeart/2005/8/layout/radial3"/>
    <dgm:cxn modelId="{8C4DC980-8DCD-4578-A75E-69B05AF2627B}" type="presParOf" srcId="{D7F9D3F0-D8F0-4F3B-A2FB-2F3AD0077847}" destId="{5ABE5E23-CE09-4B6B-AED1-8E64B7560F81}" srcOrd="1" destOrd="0" presId="urn:microsoft.com/office/officeart/2005/8/layout/radial3"/>
    <dgm:cxn modelId="{165459C6-ABDB-4779-A453-A79234F5A8D8}" type="presParOf" srcId="{D7F9D3F0-D8F0-4F3B-A2FB-2F3AD0077847}" destId="{06A042C5-CBAA-48EF-8195-C21B3BA70906}" srcOrd="2" destOrd="0" presId="urn:microsoft.com/office/officeart/2005/8/layout/radial3"/>
    <dgm:cxn modelId="{B9B1CF73-215B-4FC6-94F9-568CAFF7C3F2}" type="presParOf" srcId="{D7F9D3F0-D8F0-4F3B-A2FB-2F3AD0077847}" destId="{315F8707-DA3A-4D4E-B222-226A47DD79FD}" srcOrd="3" destOrd="0" presId="urn:microsoft.com/office/officeart/2005/8/layout/radial3"/>
    <dgm:cxn modelId="{9A799DFB-0309-40EE-8884-68BD0938A3A4}" type="presParOf" srcId="{D7F9D3F0-D8F0-4F3B-A2FB-2F3AD0077847}" destId="{DD43195A-76A0-4D39-8154-C9E5F97485D1}"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8A7408-ADE8-4AAC-B457-0FC448C764C1}">
      <dsp:nvSpPr>
        <dsp:cNvPr id="0" name=""/>
        <dsp:cNvSpPr/>
      </dsp:nvSpPr>
      <dsp:spPr>
        <a:xfrm>
          <a:off x="2561166" y="1206500"/>
          <a:ext cx="3005666" cy="3005666"/>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Methodology</a:t>
          </a:r>
        </a:p>
      </dsp:txBody>
      <dsp:txXfrm>
        <a:off x="3001336" y="1646670"/>
        <a:ext cx="2125326" cy="2125326"/>
      </dsp:txXfrm>
    </dsp:sp>
    <dsp:sp modelId="{5ABE5E23-CE09-4B6B-AED1-8E64B7560F81}">
      <dsp:nvSpPr>
        <dsp:cNvPr id="0" name=""/>
        <dsp:cNvSpPr/>
      </dsp:nvSpPr>
      <dsp:spPr>
        <a:xfrm>
          <a:off x="3312583" y="53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 Swaps</a:t>
          </a:r>
        </a:p>
      </dsp:txBody>
      <dsp:txXfrm>
        <a:off x="3532668" y="220621"/>
        <a:ext cx="1062663" cy="1062663"/>
      </dsp:txXfrm>
    </dsp:sp>
    <dsp:sp modelId="{06A042C5-CBAA-48EF-8195-C21B3BA70906}">
      <dsp:nvSpPr>
        <dsp:cNvPr id="0" name=""/>
        <dsp:cNvSpPr/>
      </dsp:nvSpPr>
      <dsp:spPr>
        <a:xfrm>
          <a:off x="5269963" y="195791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Smarter</a:t>
          </a:r>
        </a:p>
      </dsp:txBody>
      <dsp:txXfrm>
        <a:off x="5490048" y="2178001"/>
        <a:ext cx="1062663" cy="1062663"/>
      </dsp:txXfrm>
    </dsp:sp>
    <dsp:sp modelId="{315F8707-DA3A-4D4E-B222-226A47DD79FD}">
      <dsp:nvSpPr>
        <dsp:cNvPr id="0" name=""/>
        <dsp:cNvSpPr/>
      </dsp:nvSpPr>
      <dsp:spPr>
        <a:xfrm>
          <a:off x="3312583" y="3915297"/>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Macbeth</a:t>
          </a:r>
        </a:p>
      </dsp:txBody>
      <dsp:txXfrm>
        <a:off x="3532668" y="4135382"/>
        <a:ext cx="1062663" cy="1062663"/>
      </dsp:txXfrm>
    </dsp:sp>
    <dsp:sp modelId="{DD43195A-76A0-4D39-8154-C9E5F97485D1}">
      <dsp:nvSpPr>
        <dsp:cNvPr id="0" name=""/>
        <dsp:cNvSpPr/>
      </dsp:nvSpPr>
      <dsp:spPr>
        <a:xfrm>
          <a:off x="1355202" y="195791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AHP</a:t>
          </a:r>
        </a:p>
      </dsp:txBody>
      <dsp:txXfrm>
        <a:off x="1575287" y="2178001"/>
        <a:ext cx="1062663" cy="1062663"/>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8019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BDD8D373-859C-4C2C-9E07-EC91337774CE}" type="slidenum">
              <a:rPr lang="en-GB" altLang="en-US" sz="1200"/>
              <a:pPr eaLnBrk="1" hangingPunct="1"/>
              <a:t>19</a:t>
            </a:fld>
            <a:endParaRPr lang="en-GB" altLang="en-US" sz="120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778183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65009205-49BF-419F-80B8-C283D05E028E}" type="slidenum">
              <a:rPr lang="en-GB" altLang="en-US" sz="1200"/>
              <a:pPr eaLnBrk="1" hangingPunct="1"/>
              <a:t>20</a:t>
            </a:fld>
            <a:endParaRPr lang="en-GB" altLang="en-US" sz="120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633472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8E84BB96-EBB0-425C-857E-C115DB56D76D}" type="slidenum">
              <a:rPr lang="en-GB" altLang="en-US" sz="1200"/>
              <a:pPr eaLnBrk="1" hangingPunct="1"/>
              <a:t>21</a:t>
            </a:fld>
            <a:endParaRPr lang="en-GB" altLang="en-US" sz="120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746307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BF784D0-5381-477F-AF7A-A88571B1D120}" type="slidenum">
              <a:rPr lang="en-GB" altLang="en-US" sz="1200"/>
              <a:pPr eaLnBrk="1" hangingPunct="1"/>
              <a:t>22</a:t>
            </a:fld>
            <a:endParaRPr lang="en-GB" alt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420279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00536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GB" sz="2400" dirty="0">
                <a:latin typeface="Times New Roman" panose="02020603050405020304" pitchFamily="18" charset="0"/>
                <a:cs typeface="Times New Roman" panose="02020603050405020304" pitchFamily="18" charset="0"/>
              </a:rPr>
              <a:t>Ahmad AL-Naimi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3073" y="1622808"/>
            <a:ext cx="6374602" cy="2123658"/>
          </a:xfrm>
          <a:prstGeom prst="rect">
            <a:avLst/>
          </a:prstGeom>
          <a:noFill/>
        </p:spPr>
        <p:txBody>
          <a:bodyPr wrap="square" rtlCol="0">
            <a:spAutoFit/>
          </a:bodyPr>
          <a:lstStyle/>
          <a:p>
            <a:pPr algn="ctr">
              <a:defRPr/>
            </a:pPr>
            <a:r>
              <a:rPr lang="en-GB" sz="4400" kern="0" dirty="0">
                <a:solidFill>
                  <a:schemeClr val="accent1">
                    <a:lumMod val="50000"/>
                  </a:schemeClr>
                </a:solidFill>
                <a:latin typeface="Times New Roman" panose="02020603050405020304" pitchFamily="18" charset="0"/>
                <a:cs typeface="Times New Roman" panose="02020603050405020304" pitchFamily="18" charset="0"/>
              </a:rPr>
              <a:t>How people make decisions involving multiple objects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 y="5843657"/>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5728804" y="81116"/>
            <a:ext cx="6247296" cy="65563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415159"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methods of multi-criteria decision making?</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754326"/>
          </a:xfrm>
          <a:prstGeom prst="rect">
            <a:avLst/>
          </a:prstGeom>
          <a:noFill/>
        </p:spPr>
        <p:txBody>
          <a:bodyPr wrap="square" rtlCol="0">
            <a:spAutoFit/>
          </a:bodyPr>
          <a:lstStyle/>
          <a:p>
            <a:pPr algn="just"/>
            <a:r>
              <a:rPr lang="en-US" dirty="0">
                <a:latin typeface="Times New Roman" panose="02020603050405020304" pitchFamily="18" charset="0"/>
                <a:cs typeface="Times New Roman" panose="02020603050405020304" pitchFamily="18" charset="0"/>
              </a:rPr>
              <a:t>Multi-criteria decision-making (MCDM) is one of the main decision-making problems which aims to determine the best alternative by considering more than one criterion in the selection process. MCDM has manifold tools and methods that can be applied in different fields from finance to engineering design.</a:t>
            </a: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3437434" y="3725956"/>
            <a:ext cx="8706076" cy="3076626"/>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1" y="692727"/>
            <a:ext cx="9282546"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difference between object and attribute?</a:t>
            </a:r>
          </a:p>
          <a:p>
            <a:pPr algn="ctr"/>
            <a:r>
              <a:rPr lang="en-US" sz="2800" dirty="0">
                <a:latin typeface="Times New Roman" panose="02020603050405020304" pitchFamily="18" charset="0"/>
                <a:cs typeface="Times New Roman" panose="02020603050405020304" pitchFamily="18" charset="0"/>
              </a:rPr>
              <a:t>An object is a </a:t>
            </a: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thing</a:t>
            </a:r>
            <a:r>
              <a:rPr lang="en-US" sz="2800" dirty="0">
                <a:latin typeface="Times New Roman" panose="02020603050405020304" pitchFamily="18" charset="0"/>
                <a:cs typeface="Times New Roman" panose="02020603050405020304" pitchFamily="18" charset="0"/>
              </a:rPr>
              <a:t>. an attribute is a </a:t>
            </a: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characteristic of a thing</a:t>
            </a:r>
          </a:p>
        </p:txBody>
      </p:sp>
      <p:pic>
        <p:nvPicPr>
          <p:cNvPr id="3" name="Picture 2"/>
          <p:cNvPicPr>
            <a:picLocks noChangeAspect="1"/>
          </p:cNvPicPr>
          <p:nvPr/>
        </p:nvPicPr>
        <p:blipFill>
          <a:blip r:embed="rId2"/>
          <a:stretch>
            <a:fillRect/>
          </a:stretch>
        </p:blipFill>
        <p:spPr>
          <a:xfrm>
            <a:off x="6044351" y="2168237"/>
            <a:ext cx="5805296" cy="4538230"/>
          </a:xfrm>
          <a:prstGeom prst="rect">
            <a:avLst/>
          </a:prstGeom>
        </p:spPr>
      </p:pic>
      <p:pic>
        <p:nvPicPr>
          <p:cNvPr id="4" name="Picture 3"/>
          <p:cNvPicPr>
            <a:picLocks noChangeAspect="1"/>
          </p:cNvPicPr>
          <p:nvPr/>
        </p:nvPicPr>
        <p:blipFill>
          <a:blip r:embed="rId3"/>
          <a:stretch>
            <a:fillRect/>
          </a:stretch>
        </p:blipFill>
        <p:spPr>
          <a:xfrm>
            <a:off x="0" y="2229716"/>
            <a:ext cx="5962650" cy="4476750"/>
          </a:xfrm>
          <a:prstGeom prst="rect">
            <a:avLst/>
          </a:prstGeom>
        </p:spPr>
      </p:pic>
    </p:spTree>
    <p:extLst>
      <p:ext uri="{BB962C8B-B14F-4D97-AF65-F5344CB8AC3E}">
        <p14:creationId xmlns:p14="http://schemas.microsoft.com/office/powerpoint/2010/main" val="153786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eaLnBrk="1" hangingPunct="1"/>
            <a:fld id="{82E74733-5C7C-4B4F-B083-8FF09E024698}" type="slidenum">
              <a:rPr lang="en-GB" altLang="en-US" sz="1400">
                <a:solidFill>
                  <a:schemeClr val="tx1"/>
                </a:solidFill>
              </a:rPr>
              <a:pPr eaLnBrk="1" hangingPunct="1"/>
              <a:t>4</a:t>
            </a:fld>
            <a:endParaRPr lang="en-GB" altLang="en-US" sz="1400">
              <a:solidFill>
                <a:schemeClr val="tx1"/>
              </a:solidFill>
            </a:endParaRPr>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a:solidFill>
                  <a:srgbClr val="FF0000"/>
                </a:solidFill>
                <a:latin typeface="Times New Roman" panose="02020603050405020304" pitchFamily="18" charset="0"/>
                <a:cs typeface="Times New Roman" panose="02020603050405020304" pitchFamily="18" charset="0"/>
              </a:rPr>
              <a:t>Objectives and Attributes</a:t>
            </a:r>
          </a:p>
        </p:txBody>
      </p:sp>
      <p:sp>
        <p:nvSpPr>
          <p:cNvPr id="3076" name="Rectangle 3"/>
          <p:cNvSpPr>
            <a:spLocks noGrp="1" noChangeArrowheads="1"/>
          </p:cNvSpPr>
          <p:nvPr>
            <p:ph type="body" idx="1"/>
          </p:nvPr>
        </p:nvSpPr>
        <p:spPr/>
        <p:txBody>
          <a:bodyPr/>
          <a:lstStyle/>
          <a:p>
            <a:pPr eaLnBrk="1" hangingPunct="1"/>
            <a:r>
              <a:rPr lang="en-US" altLang="en-US" dirty="0">
                <a:latin typeface="Times New Roman" panose="02020603050405020304" pitchFamily="18" charset="0"/>
                <a:cs typeface="Times New Roman" panose="02020603050405020304" pitchFamily="18" charset="0"/>
              </a:rPr>
              <a:t>An </a:t>
            </a:r>
            <a:r>
              <a:rPr lang="en-US" altLang="en-US" i="1" dirty="0">
                <a:latin typeface="Times New Roman" panose="02020603050405020304" pitchFamily="18" charset="0"/>
                <a:cs typeface="Times New Roman" panose="02020603050405020304" pitchFamily="18" charset="0"/>
              </a:rPr>
              <a:t>objective</a:t>
            </a:r>
            <a:r>
              <a:rPr lang="en-US" altLang="en-US" dirty="0">
                <a:latin typeface="Times New Roman" panose="02020603050405020304" pitchFamily="18" charset="0"/>
                <a:cs typeface="Times New Roman" panose="02020603050405020304" pitchFamily="18" charset="0"/>
              </a:rPr>
              <a:t> = an indication of  preferred direction of movement. i.e. ‘minimize’ or ‘maximize’.</a:t>
            </a:r>
          </a:p>
          <a:p>
            <a:pPr eaLnBrk="1" hangingPunct="1">
              <a:buFontTx/>
              <a:buNone/>
            </a:pPr>
            <a:r>
              <a:rPr lang="en-GB"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An </a:t>
            </a:r>
            <a:r>
              <a:rPr lang="en-US" altLang="en-US" i="1" dirty="0">
                <a:latin typeface="Times New Roman" panose="02020603050405020304" pitchFamily="18" charset="0"/>
                <a:cs typeface="Times New Roman" panose="02020603050405020304" pitchFamily="18" charset="0"/>
              </a:rPr>
              <a:t>attribute</a:t>
            </a:r>
            <a:r>
              <a:rPr lang="en-US" altLang="en-US" dirty="0">
                <a:latin typeface="Times New Roman" panose="02020603050405020304" pitchFamily="18" charset="0"/>
                <a:cs typeface="Times New Roman" panose="02020603050405020304" pitchFamily="18" charset="0"/>
              </a:rPr>
              <a:t> is used to measure performance in relation to an objective. </a:t>
            </a:r>
          </a:p>
          <a:p>
            <a:pPr marL="0" indent="0" eaLnBrk="1" hangingPunct="1">
              <a:buNone/>
            </a:pPr>
            <a:endParaRPr lang="en-US" altLang="en-US" dirty="0">
              <a:latin typeface="Times New Roman" panose="02020603050405020304" pitchFamily="18" charset="0"/>
              <a:cs typeface="Times New Roman" panose="02020603050405020304" pitchFamily="18" charset="0"/>
            </a:endParaRPr>
          </a:p>
          <a:p>
            <a:pPr marL="0" indent="0" algn="ctr">
              <a:buNone/>
            </a:pPr>
            <a:r>
              <a:rPr lang="en-US" sz="2800" b="1" dirty="0">
                <a:solidFill>
                  <a:schemeClr val="accent6"/>
                </a:solidFill>
                <a:effectLst/>
                <a:latin typeface="Times New Roman" panose="02020603050405020304" pitchFamily="18" charset="0"/>
                <a:ea typeface="Calibri" panose="020F0502020204030204" pitchFamily="34" charset="0"/>
              </a:rPr>
              <a:t>An attribution refers to the behavior of</a:t>
            </a:r>
            <a:r>
              <a:rPr lang="en-US" sz="2800" b="1" dirty="0">
                <a:solidFill>
                  <a:schemeClr val="accent6"/>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a:solidFill>
                  <a:schemeClr val="accent6"/>
                </a:solidFill>
                <a:effectLst/>
                <a:latin typeface="Times New Roman" panose="02020603050405020304" pitchFamily="18" charset="0"/>
                <a:ea typeface="Times New Roman" panose="02020603050405020304" pitchFamily="18" charset="0"/>
                <a:cs typeface="Times New Roman" panose="02020603050405020304" pitchFamily="18" charset="0"/>
              </a:rPr>
              <a:t>attributing a cause to an event</a:t>
            </a:r>
            <a:endParaRPr lang="en-US" sz="2800" b="1" dirty="0">
              <a:solidFill>
                <a:schemeClr val="accent6"/>
              </a:solidFill>
              <a:effectLst/>
              <a:latin typeface="Times New Roman" panose="02020603050405020304" pitchFamily="18" charset="0"/>
              <a:ea typeface="Times New Roman" panose="02020603050405020304" pitchFamily="18" charset="0"/>
            </a:endParaRPr>
          </a:p>
          <a:p>
            <a:pPr marL="0" indent="0" algn="ctr" eaLnBrk="1" hangingPunct="1">
              <a:buNone/>
            </a:pPr>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3648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8B7C22-813A-E156-BFE1-BBCE5C5B8BF6}"/>
              </a:ext>
            </a:extLst>
          </p:cNvPr>
          <p:cNvSpPr txBox="1"/>
          <p:nvPr/>
        </p:nvSpPr>
        <p:spPr>
          <a:xfrm>
            <a:off x="1843548" y="884903"/>
            <a:ext cx="8524568" cy="584775"/>
          </a:xfrm>
          <a:prstGeom prst="rect">
            <a:avLst/>
          </a:prstGeom>
          <a:noFill/>
        </p:spPr>
        <p:txBody>
          <a:bodyPr wrap="square" rtlCol="0">
            <a:sp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Fundamental  &amp; ultimate attribution error</a:t>
            </a:r>
          </a:p>
        </p:txBody>
      </p:sp>
      <p:sp>
        <p:nvSpPr>
          <p:cNvPr id="3" name="TextBox 2">
            <a:extLst>
              <a:ext uri="{FF2B5EF4-FFF2-40B4-BE49-F238E27FC236}">
                <a16:creationId xmlns:a16="http://schemas.microsoft.com/office/drawing/2014/main" id="{949AA5B7-F409-1A46-1101-BA54AEAEC5BA}"/>
              </a:ext>
            </a:extLst>
          </p:cNvPr>
          <p:cNvSpPr txBox="1"/>
          <p:nvPr/>
        </p:nvSpPr>
        <p:spPr>
          <a:xfrm>
            <a:off x="442452" y="2079523"/>
            <a:ext cx="11307096" cy="4401205"/>
          </a:xfrm>
          <a:prstGeom prst="rect">
            <a:avLst/>
          </a:prstGeom>
          <a:noFill/>
        </p:spPr>
        <p:txBody>
          <a:bodyPr wrap="square" rtlCol="0">
            <a:spAutoFit/>
          </a:bodyPr>
          <a:lstStyle/>
          <a:p>
            <a:pPr marL="285750" indent="-285750" algn="just">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the fundamental attribution error has two versions: Observers tend to explain an actor's behavior with dispositional rather than environmental explanations; Observers tend to draw conclusions about an actor's stable disposition based on the actor's behavior in each situation.</a:t>
            </a:r>
          </a:p>
          <a:p>
            <a:pPr marL="285750" indent="-285750" algn="just">
              <a:buFont typeface="Wingdings" panose="05000000000000000000" pitchFamily="2" charset="2"/>
              <a:buChar char="Ø"/>
            </a:pPr>
            <a:endParaRPr lang="en-US" sz="2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800" i="0" dirty="0">
                <a:effectLst/>
                <a:latin typeface="Times New Roman" panose="02020603050405020304" pitchFamily="18" charset="0"/>
                <a:cs typeface="Times New Roman" panose="02020603050405020304" pitchFamily="18" charset="0"/>
              </a:rPr>
              <a:t>The ultimate attribution error is a type of attribution error which describes how attributions of outgroup behavior are more negative than ingroup behavior.</a:t>
            </a:r>
          </a:p>
          <a:p>
            <a:pPr algn="just"/>
            <a:br>
              <a:rPr lang="en-US" sz="2800" i="0" dirty="0">
                <a:effectLst/>
                <a:highlight>
                  <a:srgbClr val="FFFFFF"/>
                </a:highlight>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9870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eaLnBrk="1" hangingPunct="1"/>
            <a:fld id="{431748C9-7FC1-4BCD-AE5A-E619CA224656}" type="slidenum">
              <a:rPr lang="en-GB" altLang="en-US" sz="1400">
                <a:solidFill>
                  <a:schemeClr val="tx1"/>
                </a:solidFill>
              </a:rPr>
              <a:pPr eaLnBrk="1" hangingPunct="1"/>
              <a:t>6</a:t>
            </a:fld>
            <a:endParaRPr lang="en-GB" altLang="en-US" sz="1400" dirty="0">
              <a:solidFill>
                <a:schemeClr val="tx1"/>
              </a:solidFill>
            </a:endParaRPr>
          </a:p>
        </p:txBody>
      </p:sp>
      <p:sp>
        <p:nvSpPr>
          <p:cNvPr id="7171" name="Rectangle 2"/>
          <p:cNvSpPr>
            <a:spLocks noGrp="1" noChangeArrowheads="1"/>
          </p:cNvSpPr>
          <p:nvPr>
            <p:ph type="title"/>
          </p:nvPr>
        </p:nvSpPr>
        <p:spPr>
          <a:xfrm>
            <a:off x="2691809" y="501650"/>
            <a:ext cx="7620000" cy="990600"/>
          </a:xfrm>
          <a:ln>
            <a:miter lim="800000"/>
            <a:headEnd/>
            <a:tailEnd/>
          </a:ln>
        </p:spPr>
        <p:txBody>
          <a:bodyPr/>
          <a:lstStyle/>
          <a:p>
            <a:pPr eaLnBrk="1" hangingPunct="1">
              <a:defRPr/>
            </a:pPr>
            <a:r>
              <a:rPr lang="en-GB" sz="3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Main Stages of SMART Decision</a:t>
            </a:r>
          </a:p>
        </p:txBody>
      </p:sp>
      <p:sp>
        <p:nvSpPr>
          <p:cNvPr id="5124" name="Rectangle 3"/>
          <p:cNvSpPr>
            <a:spLocks noGrp="1" noChangeArrowheads="1"/>
          </p:cNvSpPr>
          <p:nvPr>
            <p:ph type="body" idx="1"/>
          </p:nvPr>
        </p:nvSpPr>
        <p:spPr>
          <a:xfrm>
            <a:off x="489098" y="1752600"/>
            <a:ext cx="11171274" cy="4343400"/>
          </a:xfrm>
        </p:spPr>
        <p:txBody>
          <a:bodyPr>
            <a:normAutofit lnSpcReduction="10000"/>
          </a:bodyPr>
          <a:lstStyle/>
          <a:p>
            <a:pPr algn="just" eaLnBrk="1" hangingPunct="1">
              <a:lnSpc>
                <a:spcPct val="90000"/>
              </a:lnSpc>
              <a:buFontTx/>
              <a:buNone/>
            </a:pPr>
            <a:r>
              <a:rPr lang="en-US" altLang="en-US" dirty="0">
                <a:cs typeface="Times New Roman" panose="02020603050405020304" pitchFamily="18" charset="0"/>
              </a:rPr>
              <a:t>1	Identify decision maker(s) </a:t>
            </a:r>
          </a:p>
          <a:p>
            <a:pPr algn="just" eaLnBrk="1" hangingPunct="1">
              <a:lnSpc>
                <a:spcPct val="90000"/>
              </a:lnSpc>
              <a:buFontTx/>
              <a:buNone/>
            </a:pPr>
            <a:r>
              <a:rPr lang="en-US" altLang="en-US" dirty="0">
                <a:cs typeface="Times New Roman" panose="02020603050405020304" pitchFamily="18" charset="0"/>
              </a:rPr>
              <a:t>2	Identify  alternative courses of action</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3 Identify the relevant attributes </a:t>
            </a:r>
          </a:p>
          <a:p>
            <a:pPr algn="just" eaLnBrk="1" hangingPunct="1">
              <a:lnSpc>
                <a:spcPct val="90000"/>
              </a:lnSpc>
              <a:buFontTx/>
              <a:buNone/>
            </a:pPr>
            <a:r>
              <a:rPr lang="en-US" altLang="en-US" dirty="0">
                <a:cs typeface="Times New Roman" panose="02020603050405020304" pitchFamily="18" charset="0"/>
              </a:rPr>
              <a:t>4 Assess  the performance of the alternatives on each attribute</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5 Determine a weight for each attribute</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6 For each alternative, take a weighted average of the values assigned to that alternative</a:t>
            </a:r>
            <a:r>
              <a:rPr lang="en-GB" altLang="en-US" dirty="0">
                <a:cs typeface="Times New Roman" panose="02020603050405020304" pitchFamily="18" charset="0"/>
              </a:rPr>
              <a:t> </a:t>
            </a:r>
          </a:p>
          <a:p>
            <a:pPr algn="just" eaLnBrk="1" hangingPunct="1">
              <a:lnSpc>
                <a:spcPct val="90000"/>
              </a:lnSpc>
              <a:buFontTx/>
              <a:buNone/>
            </a:pPr>
            <a:r>
              <a:rPr lang="en-GB" altLang="en-US" dirty="0">
                <a:cs typeface="Times New Roman" panose="02020603050405020304" pitchFamily="18" charset="0"/>
              </a:rPr>
              <a:t>7</a:t>
            </a:r>
            <a:r>
              <a:rPr lang="en-US" altLang="en-US" dirty="0">
                <a:cs typeface="Times New Roman" panose="02020603050405020304" pitchFamily="18" charset="0"/>
              </a:rPr>
              <a:t>  Make a provisional decision</a:t>
            </a:r>
          </a:p>
          <a:p>
            <a:pPr algn="just" eaLnBrk="1" hangingPunct="1">
              <a:lnSpc>
                <a:spcPct val="90000"/>
              </a:lnSpc>
              <a:buFontTx/>
              <a:buNone/>
            </a:pPr>
            <a:r>
              <a:rPr lang="en-US" altLang="en-US" dirty="0">
                <a:cs typeface="Times New Roman" panose="02020603050405020304" pitchFamily="18" charset="0"/>
              </a:rPr>
              <a:t>8  Perform sensitivity analysis </a:t>
            </a:r>
            <a:endParaRPr lang="en-GB" altLang="en-US" dirty="0">
              <a:cs typeface="Times New Roman" panose="02020603050405020304" pitchFamily="18" charset="0"/>
            </a:endParaRPr>
          </a:p>
        </p:txBody>
      </p:sp>
    </p:spTree>
    <p:extLst>
      <p:ext uri="{BB962C8B-B14F-4D97-AF65-F5344CB8AC3E}">
        <p14:creationId xmlns:p14="http://schemas.microsoft.com/office/powerpoint/2010/main" val="3728163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4648200" y="596324"/>
            <a:ext cx="7696200" cy="838200"/>
          </a:xfrm>
          <a:ln>
            <a:miter lim="800000"/>
            <a:headEnd/>
            <a:tailEnd/>
          </a:ln>
        </p:spPr>
        <p:txBody>
          <a:bodyPr/>
          <a:lstStyle/>
          <a:p>
            <a:pPr eaLnBrk="1" hangingPunct="1">
              <a:defRPr/>
            </a:pPr>
            <a:r>
              <a:rPr lang="en-GB" sz="3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Tree</a:t>
            </a:r>
          </a:p>
        </p:txBody>
      </p:sp>
      <p:sp>
        <p:nvSpPr>
          <p:cNvPr id="6148" name="Rectangle 3"/>
          <p:cNvSpPr>
            <a:spLocks noGrp="1" noChangeArrowheads="1"/>
          </p:cNvSpPr>
          <p:nvPr>
            <p:ph type="body" idx="1"/>
          </p:nvPr>
        </p:nvSpPr>
        <p:spPr>
          <a:xfrm>
            <a:off x="838200" y="1056698"/>
            <a:ext cx="10515600" cy="4351338"/>
          </a:xfrm>
        </p:spPr>
        <p:txBody>
          <a:bodyPr/>
          <a:lstStyle/>
          <a:p>
            <a:pPr eaLnBrk="1" hangingPunct="1"/>
            <a:endParaRPr lang="en-GB" alt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endParaRPr lang="en-GB" alt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endParaRPr lang="en-GB" alt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6149" name="Group 31"/>
          <p:cNvGrpSpPr>
            <a:grpSpLocks/>
          </p:cNvGrpSpPr>
          <p:nvPr/>
        </p:nvGrpSpPr>
        <p:grpSpPr bwMode="auto">
          <a:xfrm>
            <a:off x="540328" y="1440873"/>
            <a:ext cx="10089574" cy="3798499"/>
            <a:chOff x="393" y="1008"/>
            <a:chExt cx="5535" cy="2346"/>
          </a:xfrm>
        </p:grpSpPr>
        <p:sp>
          <p:nvSpPr>
            <p:cNvPr id="6151" name="Line 32"/>
            <p:cNvSpPr>
              <a:spLocks noChangeShapeType="1"/>
            </p:cNvSpPr>
            <p:nvPr/>
          </p:nvSpPr>
          <p:spPr bwMode="auto">
            <a:xfrm>
              <a:off x="2880" y="1008"/>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2" name="Line 33"/>
            <p:cNvSpPr>
              <a:spLocks noChangeShapeType="1"/>
            </p:cNvSpPr>
            <p:nvPr/>
          </p:nvSpPr>
          <p:spPr bwMode="auto">
            <a:xfrm>
              <a:off x="1632" y="1248"/>
              <a:ext cx="249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3" name="Line 34"/>
            <p:cNvSpPr>
              <a:spLocks noChangeShapeType="1"/>
            </p:cNvSpPr>
            <p:nvPr/>
          </p:nvSpPr>
          <p:spPr bwMode="auto">
            <a:xfrm>
              <a:off x="1632" y="1248"/>
              <a:ext cx="0" cy="4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4" name="Line 35"/>
            <p:cNvSpPr>
              <a:spLocks noChangeShapeType="1"/>
            </p:cNvSpPr>
            <p:nvPr/>
          </p:nvSpPr>
          <p:spPr bwMode="auto">
            <a:xfrm>
              <a:off x="4128" y="1248"/>
              <a:ext cx="0"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5" name="Text Box 36"/>
            <p:cNvSpPr txBox="1">
              <a:spLocks noChangeArrowheads="1"/>
            </p:cNvSpPr>
            <p:nvPr/>
          </p:nvSpPr>
          <p:spPr bwMode="auto">
            <a:xfrm>
              <a:off x="1536" y="1680"/>
              <a:ext cx="62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Costs</a:t>
              </a:r>
            </a:p>
          </p:txBody>
        </p:sp>
        <p:sp>
          <p:nvSpPr>
            <p:cNvPr id="6156" name="Text Box 37"/>
            <p:cNvSpPr txBox="1">
              <a:spLocks noChangeArrowheads="1"/>
            </p:cNvSpPr>
            <p:nvPr/>
          </p:nvSpPr>
          <p:spPr bwMode="auto">
            <a:xfrm>
              <a:off x="3792" y="1584"/>
              <a:ext cx="62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Benefits</a:t>
              </a:r>
            </a:p>
          </p:txBody>
        </p:sp>
        <p:sp>
          <p:nvSpPr>
            <p:cNvPr id="6157" name="Line 38"/>
            <p:cNvSpPr>
              <a:spLocks noChangeShapeType="1"/>
            </p:cNvSpPr>
            <p:nvPr/>
          </p:nvSpPr>
          <p:spPr bwMode="auto">
            <a:xfrm>
              <a:off x="4080" y="1728"/>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8" name="Text Box 39"/>
            <p:cNvSpPr txBox="1">
              <a:spLocks noChangeArrowheads="1"/>
            </p:cNvSpPr>
            <p:nvPr/>
          </p:nvSpPr>
          <p:spPr bwMode="auto">
            <a:xfrm>
              <a:off x="2880" y="2160"/>
              <a:ext cx="2640"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Turnover	                           Working conditions</a:t>
              </a:r>
            </a:p>
          </p:txBody>
        </p:sp>
        <p:sp>
          <p:nvSpPr>
            <p:cNvPr id="6159" name="Line 40"/>
            <p:cNvSpPr>
              <a:spLocks noChangeShapeType="1"/>
            </p:cNvSpPr>
            <p:nvPr/>
          </p:nvSpPr>
          <p:spPr bwMode="auto">
            <a:xfrm>
              <a:off x="1632" y="1936"/>
              <a:ext cx="0" cy="9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0" name="Line 41"/>
            <p:cNvSpPr>
              <a:spLocks noChangeShapeType="1"/>
            </p:cNvSpPr>
            <p:nvPr/>
          </p:nvSpPr>
          <p:spPr bwMode="auto">
            <a:xfrm flipH="1">
              <a:off x="816" y="2880"/>
              <a:ext cx="129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1" name="Line 42"/>
            <p:cNvSpPr>
              <a:spLocks noChangeShapeType="1"/>
            </p:cNvSpPr>
            <p:nvPr/>
          </p:nvSpPr>
          <p:spPr bwMode="auto">
            <a:xfrm>
              <a:off x="816"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2" name="Line 43"/>
            <p:cNvSpPr>
              <a:spLocks noChangeShapeType="1"/>
            </p:cNvSpPr>
            <p:nvPr/>
          </p:nvSpPr>
          <p:spPr bwMode="auto">
            <a:xfrm>
              <a:off x="1440"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3" name="Line 44"/>
            <p:cNvSpPr>
              <a:spLocks noChangeShapeType="1"/>
            </p:cNvSpPr>
            <p:nvPr/>
          </p:nvSpPr>
          <p:spPr bwMode="auto">
            <a:xfrm>
              <a:off x="2112"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4" name="Text Box 45"/>
            <p:cNvSpPr txBox="1">
              <a:spLocks noChangeArrowheads="1"/>
            </p:cNvSpPr>
            <p:nvPr/>
          </p:nvSpPr>
          <p:spPr bwMode="auto">
            <a:xfrm>
              <a:off x="393" y="3072"/>
              <a:ext cx="2055"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Rent          Cleaning     Electricity</a:t>
              </a:r>
            </a:p>
          </p:txBody>
        </p:sp>
        <p:sp>
          <p:nvSpPr>
            <p:cNvPr id="6165" name="Line 46"/>
            <p:cNvSpPr>
              <a:spLocks noChangeShapeType="1"/>
            </p:cNvSpPr>
            <p:nvPr/>
          </p:nvSpPr>
          <p:spPr bwMode="auto">
            <a:xfrm>
              <a:off x="3168" y="2448"/>
              <a:ext cx="0" cy="4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6" name="Line 47"/>
            <p:cNvSpPr>
              <a:spLocks noChangeShapeType="1"/>
            </p:cNvSpPr>
            <p:nvPr/>
          </p:nvSpPr>
          <p:spPr bwMode="auto">
            <a:xfrm flipV="1">
              <a:off x="2688" y="2880"/>
              <a:ext cx="105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7" name="Line 48"/>
            <p:cNvSpPr>
              <a:spLocks noChangeShapeType="1"/>
            </p:cNvSpPr>
            <p:nvPr/>
          </p:nvSpPr>
          <p:spPr bwMode="auto">
            <a:xfrm>
              <a:off x="3168" y="1920"/>
              <a:ext cx="182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8" name="Line 49"/>
            <p:cNvSpPr>
              <a:spLocks noChangeShapeType="1"/>
            </p:cNvSpPr>
            <p:nvPr/>
          </p:nvSpPr>
          <p:spPr bwMode="auto">
            <a:xfrm>
              <a:off x="3168" y="1920"/>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9" name="Line 50"/>
            <p:cNvSpPr>
              <a:spLocks noChangeShapeType="1"/>
            </p:cNvSpPr>
            <p:nvPr/>
          </p:nvSpPr>
          <p:spPr bwMode="auto">
            <a:xfrm>
              <a:off x="4992" y="1920"/>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0" name="Line 51"/>
            <p:cNvSpPr>
              <a:spLocks noChangeShapeType="1"/>
            </p:cNvSpPr>
            <p:nvPr/>
          </p:nvSpPr>
          <p:spPr bwMode="auto">
            <a:xfrm>
              <a:off x="2688"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1" name="Line 52"/>
            <p:cNvSpPr>
              <a:spLocks noChangeShapeType="1"/>
            </p:cNvSpPr>
            <p:nvPr/>
          </p:nvSpPr>
          <p:spPr bwMode="auto">
            <a:xfrm>
              <a:off x="3168"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2" name="Line 53"/>
            <p:cNvSpPr>
              <a:spLocks noChangeShapeType="1"/>
            </p:cNvSpPr>
            <p:nvPr/>
          </p:nvSpPr>
          <p:spPr bwMode="auto">
            <a:xfrm>
              <a:off x="374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3" name="Text Box 54"/>
            <p:cNvSpPr txBox="1">
              <a:spLocks noChangeArrowheads="1"/>
            </p:cNvSpPr>
            <p:nvPr/>
          </p:nvSpPr>
          <p:spPr bwMode="auto">
            <a:xfrm>
              <a:off x="2448" y="3024"/>
              <a:ext cx="1728"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Closeness    Visibility  </a:t>
              </a:r>
            </a:p>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                                         Image</a:t>
              </a:r>
            </a:p>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                                  to customers</a:t>
              </a:r>
            </a:p>
          </p:txBody>
        </p:sp>
        <p:sp>
          <p:nvSpPr>
            <p:cNvPr id="6174" name="Line 55"/>
            <p:cNvSpPr>
              <a:spLocks noChangeShapeType="1"/>
            </p:cNvSpPr>
            <p:nvPr/>
          </p:nvSpPr>
          <p:spPr bwMode="auto">
            <a:xfrm>
              <a:off x="4992" y="2352"/>
              <a:ext cx="0" cy="52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5" name="Line 56"/>
            <p:cNvSpPr>
              <a:spLocks noChangeShapeType="1"/>
            </p:cNvSpPr>
            <p:nvPr/>
          </p:nvSpPr>
          <p:spPr bwMode="auto">
            <a:xfrm>
              <a:off x="4080" y="2880"/>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6" name="Line 57"/>
            <p:cNvSpPr>
              <a:spLocks noChangeShapeType="1"/>
            </p:cNvSpPr>
            <p:nvPr/>
          </p:nvSpPr>
          <p:spPr bwMode="auto">
            <a:xfrm>
              <a:off x="4080"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7" name="Line 58"/>
            <p:cNvSpPr>
              <a:spLocks noChangeShapeType="1"/>
            </p:cNvSpPr>
            <p:nvPr/>
          </p:nvSpPr>
          <p:spPr bwMode="auto">
            <a:xfrm>
              <a:off x="470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8" name="Line 59"/>
            <p:cNvSpPr>
              <a:spLocks noChangeShapeType="1"/>
            </p:cNvSpPr>
            <p:nvPr/>
          </p:nvSpPr>
          <p:spPr bwMode="auto">
            <a:xfrm>
              <a:off x="542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9" name="Text Box 60"/>
            <p:cNvSpPr txBox="1">
              <a:spLocks noChangeArrowheads="1"/>
            </p:cNvSpPr>
            <p:nvPr/>
          </p:nvSpPr>
          <p:spPr bwMode="auto">
            <a:xfrm>
              <a:off x="4200" y="3130"/>
              <a:ext cx="1728"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Size          Comfort        Car</a:t>
              </a:r>
            </a:p>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                                        parking</a:t>
              </a:r>
            </a:p>
          </p:txBody>
        </p:sp>
      </p:grpSp>
      <p:sp>
        <p:nvSpPr>
          <p:cNvPr id="2" name="TextBox 1">
            <a:extLst>
              <a:ext uri="{FF2B5EF4-FFF2-40B4-BE49-F238E27FC236}">
                <a16:creationId xmlns:a16="http://schemas.microsoft.com/office/drawing/2014/main" id="{404FBCFC-D640-82C1-E87E-99DB5D8DCE9F}"/>
              </a:ext>
            </a:extLst>
          </p:cNvPr>
          <p:cNvSpPr txBox="1"/>
          <p:nvPr/>
        </p:nvSpPr>
        <p:spPr>
          <a:xfrm>
            <a:off x="1607574" y="5722374"/>
            <a:ext cx="8421329" cy="1938992"/>
          </a:xfrm>
          <a:prstGeom prst="rect">
            <a:avLst/>
          </a:prstGeom>
          <a:noFill/>
        </p:spPr>
        <p:txBody>
          <a:bodyPr wrap="square" rtlCol="0">
            <a:spAutoFit/>
          </a:bodyPr>
          <a:lstStyle/>
          <a:p>
            <a:pPr algn="ctr"/>
            <a:r>
              <a:rPr lang="en-US" sz="2400" b="1" dirty="0">
                <a:solidFill>
                  <a:schemeClr val="accent6"/>
                </a:solidFill>
                <a:effectLst/>
                <a:latin typeface="Times New Roman" panose="02020603050405020304" pitchFamily="18" charset="0"/>
                <a:ea typeface="Times New Roman" panose="02020603050405020304" pitchFamily="18" charset="0"/>
                <a:cs typeface="Times New Roman" panose="02020603050405020304" pitchFamily="18" charset="0"/>
              </a:rPr>
              <a:t>An evaluation of a target where we decide what we think and feel towards an object is a prejudice</a:t>
            </a:r>
            <a:endParaRPr lang="en-US" sz="1800" b="1" dirty="0">
              <a:solidFill>
                <a:schemeClr val="accent6"/>
              </a:solidFill>
              <a:effectLst/>
              <a:latin typeface="Times New Roman" panose="02020603050405020304" pitchFamily="18" charset="0"/>
              <a:ea typeface="Times New Roman" panose="02020603050405020304" pitchFamily="18" charset="0"/>
            </a:endParaRPr>
          </a:p>
          <a:p>
            <a:pPr algn="ctr"/>
            <a:endParaRPr lang="en-US" sz="2400" b="1" dirty="0">
              <a:solidFill>
                <a:schemeClr val="accent6"/>
              </a:solidFill>
              <a:effectLst/>
              <a:latin typeface="Times New Roman" panose="02020603050405020304" pitchFamily="18" charset="0"/>
              <a:ea typeface="Times New Roman" panose="02020603050405020304" pitchFamily="18" charset="0"/>
            </a:endParaRPr>
          </a:p>
          <a:p>
            <a:pPr algn="ctr"/>
            <a:endParaRPr lang="en-US" sz="2400" b="1" dirty="0">
              <a:solidFill>
                <a:schemeClr val="accent6"/>
              </a:solidFill>
              <a:effectLst/>
              <a:latin typeface="Times New Roman" panose="02020603050405020304" pitchFamily="18" charset="0"/>
              <a:ea typeface="Times New Roman" panose="02020603050405020304" pitchFamily="18" charset="0"/>
            </a:endParaRPr>
          </a:p>
          <a:p>
            <a:pPr algn="ctr"/>
            <a:endParaRPr lang="en-US" sz="2400" b="1" dirty="0">
              <a:solidFill>
                <a:schemeClr val="accent6"/>
              </a:solidFill>
            </a:endParaRPr>
          </a:p>
        </p:txBody>
      </p:sp>
    </p:spTree>
    <p:extLst>
      <p:ext uri="{BB962C8B-B14F-4D97-AF65-F5344CB8AC3E}">
        <p14:creationId xmlns:p14="http://schemas.microsoft.com/office/powerpoint/2010/main" val="19423143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CE83295A-35CF-4735-A06B-6519460ED151}" type="slidenum">
              <a:rPr lang="en-GB" altLang="en-US" sz="1400"/>
              <a:pPr eaLnBrk="1" hangingPunct="1"/>
              <a:t>8</a:t>
            </a:fld>
            <a:endParaRPr lang="en-GB" altLang="en-US" sz="1400"/>
          </a:p>
        </p:txBody>
      </p:sp>
      <p:sp>
        <p:nvSpPr>
          <p:cNvPr id="4099" name="Rectangle 2"/>
          <p:cNvSpPr>
            <a:spLocks noGrp="1" noChangeArrowheads="1"/>
          </p:cNvSpPr>
          <p:nvPr>
            <p:ph type="title"/>
          </p:nvPr>
        </p:nvSpPr>
        <p:spPr>
          <a:xfrm>
            <a:off x="2209800" y="457200"/>
            <a:ext cx="7772400" cy="1143000"/>
          </a:xfrm>
          <a:ln>
            <a:miter lim="800000"/>
            <a:headEnd/>
            <a:tailEnd/>
          </a:ln>
        </p:spPr>
        <p:txBody>
          <a:bodyPr/>
          <a:lstStyle/>
          <a:p>
            <a:pPr algn="ctr" eaLnBrk="1" hangingPunct="1">
              <a:defRPr/>
            </a:pPr>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decisions involving multiple objectives &amp; Attribute</a:t>
            </a:r>
          </a:p>
        </p:txBody>
      </p:sp>
      <p:sp>
        <p:nvSpPr>
          <p:cNvPr id="4100" name="Rectangle 3"/>
          <p:cNvSpPr>
            <a:spLocks noGrp="1" noChangeArrowheads="1"/>
          </p:cNvSpPr>
          <p:nvPr>
            <p:ph type="body" idx="1"/>
          </p:nvPr>
        </p:nvSpPr>
        <p:spPr/>
        <p:txBody>
          <a:bodyPr>
            <a:normAutofit lnSpcReduction="10000"/>
          </a:bodyPr>
          <a:lstStyle/>
          <a:p>
            <a:pPr eaLnBrk="1" hangingPunct="1">
              <a:lnSpc>
                <a:spcPct val="90000"/>
              </a:lnSpc>
              <a:defRPr/>
            </a:pPr>
            <a:r>
              <a:rPr lang="en-GB" sz="2400" dirty="0">
                <a:solidFill>
                  <a:schemeClr val="accent1">
                    <a:lumMod val="50000"/>
                  </a:schemeClr>
                </a:solidFill>
                <a:latin typeface="Times New Roman" panose="02020603050405020304" pitchFamily="18" charset="0"/>
                <a:cs typeface="Times New Roman" panose="02020603050405020304" pitchFamily="18" charset="0"/>
              </a:rPr>
              <a:t>Choosing a holiday</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liveliest nightlife	</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least crowded beaches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sunshine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modern hotels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cost</a:t>
            </a:r>
          </a:p>
          <a:p>
            <a:pPr eaLnBrk="1" hangingPunct="1">
              <a:lnSpc>
                <a:spcPct val="90000"/>
              </a:lnSpc>
              <a:defRPr/>
            </a:pPr>
            <a:r>
              <a:rPr lang="en-GB" sz="2400" dirty="0">
                <a:solidFill>
                  <a:schemeClr val="accent1">
                    <a:lumMod val="50000"/>
                  </a:schemeClr>
                </a:solidFill>
                <a:latin typeface="Times New Roman" panose="02020603050405020304" pitchFamily="18" charset="0"/>
                <a:cs typeface="Times New Roman" panose="02020603050405020304" pitchFamily="18" charset="0"/>
              </a:rPr>
              <a:t>Choosing a company to supply goods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after-sales service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fastest delivery time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prices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reputation for reliability</a:t>
            </a:r>
          </a:p>
          <a:p>
            <a:pPr eaLnBrk="1" hangingPunct="1">
              <a:lnSpc>
                <a:spcPct val="90000"/>
              </a:lnSpc>
              <a:defRPr/>
            </a:pPr>
            <a:endParaRPr lang="en-GB" sz="2400" dirty="0">
              <a:solidFill>
                <a:schemeClr val="accent2"/>
              </a:solidFill>
              <a:latin typeface="Times New Roman" panose="02020603050405020304" pitchFamily="18" charset="0"/>
              <a:cs typeface="Times New Roman" panose="02020603050405020304" pitchFamily="18" charset="0"/>
            </a:endParaRPr>
          </a:p>
          <a:p>
            <a:pPr eaLnBrk="1" hangingPunct="1">
              <a:lnSpc>
                <a:spcPct val="90000"/>
              </a:lnSpc>
              <a:defRPr/>
            </a:pPr>
            <a:endParaRPr lang="en-GB" sz="2400" dirty="0">
              <a:solidFill>
                <a:schemeClr val="accent2"/>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037368" y="1956061"/>
            <a:ext cx="3316432" cy="2205930"/>
          </a:xfrm>
          <a:prstGeom prst="rect">
            <a:avLst/>
          </a:prstGeom>
        </p:spPr>
      </p:pic>
      <p:pic>
        <p:nvPicPr>
          <p:cNvPr id="3" name="Picture 2"/>
          <p:cNvPicPr>
            <a:picLocks noChangeAspect="1"/>
          </p:cNvPicPr>
          <p:nvPr/>
        </p:nvPicPr>
        <p:blipFill>
          <a:blip r:embed="rId3"/>
          <a:stretch>
            <a:fillRect/>
          </a:stretch>
        </p:blipFill>
        <p:spPr>
          <a:xfrm>
            <a:off x="8153400" y="4442221"/>
            <a:ext cx="3259534" cy="2096691"/>
          </a:xfrm>
          <a:prstGeom prst="rect">
            <a:avLst/>
          </a:prstGeom>
        </p:spPr>
      </p:pic>
      <p:sp>
        <p:nvSpPr>
          <p:cNvPr id="5" name="TextBox 4">
            <a:extLst>
              <a:ext uri="{FF2B5EF4-FFF2-40B4-BE49-F238E27FC236}">
                <a16:creationId xmlns:a16="http://schemas.microsoft.com/office/drawing/2014/main" id="{5C59C0C3-FDC5-51F9-3223-CF25416971EE}"/>
              </a:ext>
            </a:extLst>
          </p:cNvPr>
          <p:cNvSpPr txBox="1"/>
          <p:nvPr/>
        </p:nvSpPr>
        <p:spPr>
          <a:xfrm>
            <a:off x="1179871" y="6046839"/>
            <a:ext cx="5560142" cy="707886"/>
          </a:xfrm>
          <a:prstGeom prst="rect">
            <a:avLst/>
          </a:prstGeom>
          <a:noFill/>
        </p:spPr>
        <p:txBody>
          <a:bodyPr wrap="square" rtlCol="0">
            <a:spAutoFit/>
          </a:bodyPr>
          <a:lstStyle/>
          <a:p>
            <a:pPr algn="ctr"/>
            <a:r>
              <a:rPr lang="en-US" sz="2000" b="1" dirty="0">
                <a:solidFill>
                  <a:schemeClr val="accent6">
                    <a:lumMod val="50000"/>
                  </a:schemeClr>
                </a:solidFill>
                <a:effectLst/>
                <a:latin typeface="Times New Roman" panose="02020603050405020304" pitchFamily="18" charset="0"/>
                <a:ea typeface="Calibri" panose="020F0502020204030204" pitchFamily="34" charset="0"/>
              </a:rPr>
              <a:t>A decision which is taken to meet unexpected situation is crisis decision </a:t>
            </a:r>
            <a:endParaRPr lang="en-US" sz="2000" b="1" dirty="0">
              <a:solidFill>
                <a:schemeClr val="accent6">
                  <a:lumMod val="50000"/>
                </a:schemeClr>
              </a:solidFill>
            </a:endParaRPr>
          </a:p>
        </p:txBody>
      </p:sp>
    </p:spTree>
    <p:extLst>
      <p:ext uri="{BB962C8B-B14F-4D97-AF65-F5344CB8AC3E}">
        <p14:creationId xmlns:p14="http://schemas.microsoft.com/office/powerpoint/2010/main" val="3142704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9C5EFD5-3348-43C3-911E-3E5DF8A182DE}" type="slidenum">
              <a:rPr lang="en-GB" altLang="en-US" sz="1400"/>
              <a:pPr eaLnBrk="1" hangingPunct="1"/>
              <a:t>9</a:t>
            </a:fld>
            <a:endParaRPr lang="en-GB" altLang="en-US" sz="1400"/>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Bounded rationality</a:t>
            </a:r>
          </a:p>
        </p:txBody>
      </p:sp>
      <p:sp>
        <p:nvSpPr>
          <p:cNvPr id="4100" name="Rectangle 3"/>
          <p:cNvSpPr>
            <a:spLocks noGrp="1" noChangeArrowheads="1"/>
          </p:cNvSpPr>
          <p:nvPr>
            <p:ph type="body" idx="1"/>
          </p:nvPr>
        </p:nvSpPr>
        <p:spPr/>
        <p:txBody>
          <a:bodyPr/>
          <a:lstStyle/>
          <a:p>
            <a:pPr algn="just" eaLnBrk="1" hangingPunct="1">
              <a:lnSpc>
                <a:spcPct val="90000"/>
              </a:lnSpc>
            </a:pPr>
            <a:r>
              <a:rPr lang="en-US" altLang="en-US" dirty="0">
                <a:latin typeface="Times New Roman" panose="02020603050405020304" pitchFamily="18" charset="0"/>
                <a:cs typeface="Times New Roman" panose="02020603050405020304" pitchFamily="18" charset="0"/>
              </a:rPr>
              <a:t>The limitations of the human mind mean that people use “approximate methods” to deal with most decision problems </a:t>
            </a:r>
          </a:p>
          <a:p>
            <a:pPr algn="just" eaLnBrk="1" hangingPunct="1">
              <a:lnSpc>
                <a:spcPct val="90000"/>
              </a:lnSpc>
            </a:pPr>
            <a:r>
              <a:rPr lang="en-US" altLang="en-US" dirty="0">
                <a:latin typeface="Times New Roman" panose="02020603050405020304" pitchFamily="18" charset="0"/>
                <a:cs typeface="Times New Roman" panose="02020603050405020304" pitchFamily="18" charset="0"/>
              </a:rPr>
              <a:t>As a result they seek to identify </a:t>
            </a:r>
            <a:r>
              <a:rPr lang="en-US" altLang="en-US" i="1" dirty="0">
                <a:latin typeface="Times New Roman" panose="02020603050405020304" pitchFamily="18" charset="0"/>
                <a:cs typeface="Times New Roman" panose="02020603050405020304" pitchFamily="18" charset="0"/>
              </a:rPr>
              <a:t>satisfactory</a:t>
            </a:r>
            <a:r>
              <a:rPr lang="en-US" altLang="en-US" dirty="0">
                <a:latin typeface="Times New Roman" panose="02020603050405020304" pitchFamily="18" charset="0"/>
                <a:cs typeface="Times New Roman" panose="02020603050405020304" pitchFamily="18" charset="0"/>
              </a:rPr>
              <a:t>, rather than optimal, courses of action. </a:t>
            </a:r>
          </a:p>
          <a:p>
            <a:pPr algn="just" eaLnBrk="1" hangingPunct="1">
              <a:lnSpc>
                <a:spcPct val="90000"/>
              </a:lnSpc>
            </a:pPr>
            <a:r>
              <a:rPr lang="en-US" altLang="en-US" dirty="0">
                <a:latin typeface="Times New Roman" panose="02020603050405020304" pitchFamily="18" charset="0"/>
                <a:cs typeface="Times New Roman" panose="02020603050405020304" pitchFamily="18" charset="0"/>
              </a:rPr>
              <a:t>These approximate methods, or rules of thumb, are often referred to as </a:t>
            </a:r>
            <a:r>
              <a:rPr lang="en-US" altLang="en-US" i="1" dirty="0">
                <a:latin typeface="Times New Roman" panose="02020603050405020304" pitchFamily="18" charset="0"/>
                <a:cs typeface="Times New Roman" panose="02020603050405020304" pitchFamily="18" charset="0"/>
              </a:rPr>
              <a:t>“heuristics”</a:t>
            </a:r>
            <a:r>
              <a:rPr lang="en-GB" altLang="en-US" dirty="0">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stretch>
            <a:fillRect/>
          </a:stretch>
        </p:blipFill>
        <p:spPr>
          <a:xfrm>
            <a:off x="3948545" y="4461885"/>
            <a:ext cx="7581987" cy="2259589"/>
          </a:xfrm>
          <a:prstGeom prst="rect">
            <a:avLst/>
          </a:prstGeom>
        </p:spPr>
      </p:pic>
    </p:spTree>
    <p:extLst>
      <p:ext uri="{BB962C8B-B14F-4D97-AF65-F5344CB8AC3E}">
        <p14:creationId xmlns:p14="http://schemas.microsoft.com/office/powerpoint/2010/main" val="3400250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03B71CB-A7FE-4B40-8697-66776BFD7698}" type="slidenum">
              <a:rPr lang="en-GB" altLang="en-US" sz="1400"/>
              <a:pPr eaLnBrk="1" hangingPunct="1"/>
              <a:t>10</a:t>
            </a:fld>
            <a:endParaRPr lang="en-GB" altLang="en-US" sz="1400"/>
          </a:p>
        </p:txBody>
      </p:sp>
      <p:sp>
        <p:nvSpPr>
          <p:cNvPr id="6147" name="Rectangle 2"/>
          <p:cNvSpPr>
            <a:spLocks noGrp="1" noChangeArrowheads="1"/>
          </p:cNvSpPr>
          <p:nvPr>
            <p:ph type="title"/>
          </p:nvPr>
        </p:nvSpPr>
        <p:spPr>
          <a:xfrm>
            <a:off x="838200" y="99868"/>
            <a:ext cx="10515600" cy="1325563"/>
          </a:xfrm>
          <a:ln>
            <a:miter lim="800000"/>
            <a:headEnd/>
            <a:tailEnd/>
          </a:ln>
        </p:spPr>
        <p:txBody>
          <a:bodyPr/>
          <a:lstStyle/>
          <a:p>
            <a:pPr algn="ctr" eaLnBrk="1" hangingPunct="1">
              <a:defRPr/>
            </a:pPr>
            <a:r>
              <a:rPr lang="en-GB" b="1" dirty="0">
                <a:solidFill>
                  <a:srgbClr val="C00000"/>
                </a:solidFill>
                <a:latin typeface="Times New Roman" panose="02020603050405020304" pitchFamily="18" charset="0"/>
                <a:cs typeface="Times New Roman" panose="02020603050405020304" pitchFamily="18" charset="0"/>
              </a:rPr>
              <a:t>Heuristics</a:t>
            </a:r>
          </a:p>
        </p:txBody>
      </p:sp>
      <p:sp>
        <p:nvSpPr>
          <p:cNvPr id="5124" name="Rectangle 3"/>
          <p:cNvSpPr>
            <a:spLocks noGrp="1" noChangeArrowheads="1"/>
          </p:cNvSpPr>
          <p:nvPr>
            <p:ph type="body" idx="1"/>
          </p:nvPr>
        </p:nvSpPr>
        <p:spPr>
          <a:xfrm>
            <a:off x="838200" y="1216024"/>
            <a:ext cx="10515600" cy="4351338"/>
          </a:xfrm>
        </p:spPr>
        <p:txBody>
          <a:bodyPr/>
          <a:lstStyle/>
          <a:p>
            <a:pPr algn="just" eaLnBrk="1" hangingPunct="1"/>
            <a:r>
              <a:rPr lang="en-GB" altLang="en-US" dirty="0">
                <a:latin typeface="Times New Roman" panose="02020603050405020304" pitchFamily="18" charset="0"/>
                <a:cs typeface="Times New Roman" panose="02020603050405020304" pitchFamily="18" charset="0"/>
              </a:rPr>
              <a:t>These heuristics are often well adapted to the structure of people’s knowledge of the environment</a:t>
            </a:r>
          </a:p>
          <a:p>
            <a:pPr algn="just" eaLnBrk="1" hangingPunct="1"/>
            <a:r>
              <a:rPr lang="en-US" altLang="en-US" dirty="0">
                <a:latin typeface="Times New Roman" panose="02020603050405020304" pitchFamily="18" charset="0"/>
                <a:cs typeface="Times New Roman" panose="02020603050405020304" pitchFamily="18" charset="0"/>
              </a:rPr>
              <a:t>Quick ways of making decisions, which people use, especially when time is right, have been referred to as “</a:t>
            </a:r>
            <a:r>
              <a:rPr lang="en-US" altLang="en-US" i="1" dirty="0">
                <a:latin typeface="Times New Roman" panose="02020603050405020304" pitchFamily="18" charset="0"/>
                <a:cs typeface="Times New Roman" panose="02020603050405020304" pitchFamily="18" charset="0"/>
              </a:rPr>
              <a:t>fast and frugal heuristics</a:t>
            </a:r>
            <a:r>
              <a:rPr lang="en-US" altLang="en-US" dirty="0">
                <a:latin typeface="Times New Roman" panose="02020603050405020304" pitchFamily="18" charset="0"/>
                <a:cs typeface="Times New Roman" panose="02020603050405020304" pitchFamily="18" charset="0"/>
              </a:rPr>
              <a:t>”</a:t>
            </a:r>
            <a:r>
              <a:rPr lang="en-GB" altLang="en-US" dirty="0">
                <a:latin typeface="Times New Roman" panose="02020603050405020304" pitchFamily="18" charset="0"/>
                <a:cs typeface="Times New Roman" panose="02020603050405020304" pitchFamily="18" charset="0"/>
              </a:rPr>
              <a:t> </a:t>
            </a:r>
          </a:p>
        </p:txBody>
      </p:sp>
      <p:sp>
        <p:nvSpPr>
          <p:cNvPr id="5125"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1524000" y="3215148"/>
            <a:ext cx="8984673" cy="3587865"/>
          </a:xfrm>
          <a:prstGeom prst="rect">
            <a:avLst/>
          </a:prstGeom>
        </p:spPr>
      </p:pic>
    </p:spTree>
    <p:extLst>
      <p:ext uri="{BB962C8B-B14F-4D97-AF65-F5344CB8AC3E}">
        <p14:creationId xmlns:p14="http://schemas.microsoft.com/office/powerpoint/2010/main" val="3342814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2F75E31-D248-437B-88EE-CF1B458E10B8}" type="slidenum">
              <a:rPr lang="en-GB" altLang="en-US" sz="1400"/>
              <a:pPr eaLnBrk="1" hangingPunct="1"/>
              <a:t>11</a:t>
            </a:fld>
            <a:endParaRPr lang="en-GB" altLang="en-US" sz="1400"/>
          </a:p>
        </p:txBody>
      </p:sp>
      <p:sp>
        <p:nvSpPr>
          <p:cNvPr id="7171" name="Rectangle 2"/>
          <p:cNvSpPr>
            <a:spLocks noGrp="1" noChangeArrowheads="1"/>
          </p:cNvSpPr>
          <p:nvPr>
            <p:ph type="title"/>
          </p:nvPr>
        </p:nvSpPr>
        <p:spPr>
          <a:xfrm>
            <a:off x="831273" y="363104"/>
            <a:ext cx="11083635" cy="1447800"/>
          </a:xfrm>
          <a:ln>
            <a:miter lim="800000"/>
            <a:headEnd/>
            <a:tailEnd/>
          </a:ln>
        </p:spPr>
        <p:txBody>
          <a:bodyPr>
            <a:normAutofit/>
          </a:bodyPr>
          <a:lstStyle/>
          <a:p>
            <a:pPr algn="ctr" eaLnBrk="1" hangingPunct="1">
              <a:defRPr/>
            </a:pPr>
            <a:r>
              <a:rPr lang="en-GB" sz="4000" b="1" dirty="0">
                <a:solidFill>
                  <a:srgbClr val="C00000"/>
                </a:solidFill>
                <a:latin typeface="Times New Roman" panose="02020603050405020304" pitchFamily="18" charset="0"/>
                <a:cs typeface="Times New Roman" panose="02020603050405020304" pitchFamily="18" charset="0"/>
              </a:rPr>
              <a:t>Compensatory </a:t>
            </a:r>
            <a:r>
              <a:rPr lang="en-GB" sz="4000" b="1" dirty="0" err="1">
                <a:solidFill>
                  <a:srgbClr val="C00000"/>
                </a:solidFill>
                <a:latin typeface="Times New Roman" panose="02020603050405020304" pitchFamily="18" charset="0"/>
                <a:cs typeface="Times New Roman" panose="02020603050405020304" pitchFamily="18" charset="0"/>
              </a:rPr>
              <a:t>vs</a:t>
            </a:r>
            <a:r>
              <a:rPr lang="en-GB" sz="4000" b="1" dirty="0">
                <a:solidFill>
                  <a:srgbClr val="C00000"/>
                </a:solidFill>
                <a:latin typeface="Times New Roman" panose="02020603050405020304" pitchFamily="18" charset="0"/>
                <a:cs typeface="Times New Roman" panose="02020603050405020304" pitchFamily="18" charset="0"/>
              </a:rPr>
              <a:t> non compensatory strategies </a:t>
            </a:r>
          </a:p>
        </p:txBody>
      </p:sp>
      <p:sp>
        <p:nvSpPr>
          <p:cNvPr id="6148" name="Rectangle 3"/>
          <p:cNvSpPr>
            <a:spLocks noGrp="1" noChangeArrowheads="1"/>
          </p:cNvSpPr>
          <p:nvPr>
            <p:ph type="body" idx="1"/>
          </p:nvPr>
        </p:nvSpPr>
        <p:spPr>
          <a:xfrm>
            <a:off x="457201" y="1711037"/>
            <a:ext cx="7931726" cy="3810000"/>
          </a:xfrm>
        </p:spPr>
        <p:txBody>
          <a:bodyPr>
            <a:noAutofit/>
          </a:bodyPr>
          <a:lstStyle/>
          <a:p>
            <a:pPr algn="just" eaLnBrk="1" hangingPunct="1">
              <a:lnSpc>
                <a:spcPct val="150000"/>
              </a:lnSpc>
              <a:buFont typeface="Wingdings" panose="05000000000000000000" pitchFamily="2" charset="2"/>
              <a:buChar char="ü"/>
            </a:pPr>
            <a:r>
              <a:rPr lang="en-US" altLang="en-US" dirty="0">
                <a:latin typeface="Times New Roman" panose="02020603050405020304" pitchFamily="18" charset="0"/>
                <a:cs typeface="Times New Roman" panose="02020603050405020304" pitchFamily="18" charset="0"/>
              </a:rPr>
              <a:t>Compensatory strategy -poor performance on some attributes is compensated by good performance on others </a:t>
            </a:r>
          </a:p>
          <a:p>
            <a:pPr algn="just" eaLnBrk="1" hangingPunct="1">
              <a:lnSpc>
                <a:spcPct val="150000"/>
              </a:lnSpc>
              <a:buFontTx/>
              <a:buNone/>
            </a:pPr>
            <a:r>
              <a:rPr lang="en-US" altLang="en-US" dirty="0">
                <a:latin typeface="Times New Roman" panose="02020603050405020304" pitchFamily="18" charset="0"/>
                <a:cs typeface="Times New Roman" panose="02020603050405020304" pitchFamily="18" charset="0"/>
              </a:rPr>
              <a:t>     - Not  the case in a non-compensatory strategy. </a:t>
            </a:r>
          </a:p>
          <a:p>
            <a:pPr algn="just">
              <a:lnSpc>
                <a:spcPct val="150000"/>
              </a:lnSpc>
              <a:buFont typeface="Wingdings" panose="05000000000000000000" pitchFamily="2" charset="2"/>
              <a:buChar char="ü"/>
            </a:pPr>
            <a:r>
              <a:rPr lang="en-US" altLang="en-US" dirty="0">
                <a:latin typeface="Times New Roman" panose="02020603050405020304" pitchFamily="18" charset="0"/>
                <a:cs typeface="Times New Roman" panose="02020603050405020304" pitchFamily="18" charset="0"/>
              </a:rPr>
              <a:t>Compensatory strategies involve more cognitive effort. </a:t>
            </a:r>
          </a:p>
          <a:p>
            <a:pPr algn="just" eaLnBrk="1" hangingPunct="1">
              <a:lnSpc>
                <a:spcPct val="150000"/>
              </a:lnSpc>
              <a:buFontTx/>
              <a:buNone/>
            </a:pPr>
            <a:r>
              <a:rPr lang="en-US" altLang="en-US" dirty="0">
                <a:latin typeface="Times New Roman" panose="02020603050405020304" pitchFamily="18" charset="0"/>
                <a:cs typeface="Times New Roman" panose="02020603050405020304" pitchFamily="18" charset="0"/>
              </a:rPr>
              <a:t>      </a:t>
            </a:r>
            <a:endParaRPr lang="en-GB" altLang="en-US"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951767" y="2289280"/>
            <a:ext cx="2963141" cy="3588693"/>
          </a:xfrm>
          <a:prstGeom prst="rect">
            <a:avLst/>
          </a:prstGeom>
        </p:spPr>
      </p:pic>
    </p:spTree>
    <p:extLst>
      <p:ext uri="{BB962C8B-B14F-4D97-AF65-F5344CB8AC3E}">
        <p14:creationId xmlns:p14="http://schemas.microsoft.com/office/powerpoint/2010/main" val="2907273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831273" y="363104"/>
            <a:ext cx="11083635" cy="1447800"/>
          </a:xfrm>
          <a:prstGeom prst="rect">
            <a:avLst/>
          </a:prstGeom>
          <a:ln>
            <a:miter lim="800000"/>
            <a:headEnd/>
            <a:tailEnd/>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GB" sz="4000" b="1" dirty="0">
                <a:solidFill>
                  <a:srgbClr val="C00000"/>
                </a:solidFill>
                <a:latin typeface="Times New Roman" panose="02020603050405020304" pitchFamily="18" charset="0"/>
                <a:cs typeface="Times New Roman" panose="02020603050405020304" pitchFamily="18" charset="0"/>
              </a:rPr>
              <a:t>Compensatory vs non compensatory strategies </a:t>
            </a:r>
          </a:p>
        </p:txBody>
      </p:sp>
      <p:sp>
        <p:nvSpPr>
          <p:cNvPr id="6" name="TextBox 5"/>
          <p:cNvSpPr txBox="1"/>
          <p:nvPr/>
        </p:nvSpPr>
        <p:spPr>
          <a:xfrm>
            <a:off x="6974958" y="1310941"/>
            <a:ext cx="4309730" cy="5262979"/>
          </a:xfrm>
          <a:prstGeom prst="rect">
            <a:avLst/>
          </a:prstGeom>
          <a:noFill/>
        </p:spPr>
        <p:txBody>
          <a:bodyPr wrap="square" rtlCol="0">
            <a:spAutoFit/>
          </a:bodyPr>
          <a:lstStyle/>
          <a:p>
            <a:pPr algn="just"/>
            <a:r>
              <a:rPr lang="en-US" sz="2800" dirty="0">
                <a:latin typeface="Times New Roman" panose="02020603050405020304" pitchFamily="18" charset="0"/>
                <a:cs typeface="Times New Roman" panose="02020603050405020304" pitchFamily="18" charset="0"/>
              </a:rPr>
              <a:t>A non compensatory decision-making strategy eliminates alternatives that do not meet a particular criterion. A compensatory decision-making strategy weighs the positive and negative attributes of the considered alternatives and allows for positive attributes to compensate for the negative ones</a:t>
            </a:r>
          </a:p>
        </p:txBody>
      </p:sp>
      <p:sp>
        <p:nvSpPr>
          <p:cNvPr id="7" name="TextBox 6"/>
          <p:cNvSpPr txBox="1"/>
          <p:nvPr/>
        </p:nvSpPr>
        <p:spPr>
          <a:xfrm>
            <a:off x="1041991" y="1603978"/>
            <a:ext cx="4947683" cy="440120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In the compensatory model, the consumer arrives at a choice by considering all the attributes of a product or service (or benefits from a product or service) and by mentally trading off the alternative's perceived weaknesses on one or more attributes with its perceived strengths on other attributes.</a:t>
            </a:r>
          </a:p>
        </p:txBody>
      </p:sp>
    </p:spTree>
    <p:extLst>
      <p:ext uri="{BB962C8B-B14F-4D97-AF65-F5344CB8AC3E}">
        <p14:creationId xmlns:p14="http://schemas.microsoft.com/office/powerpoint/2010/main" val="3815450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0B9CB71-7B48-42F2-929A-AF758B7E3E50}" type="slidenum">
              <a:rPr lang="en-GB" altLang="en-US" sz="1400"/>
              <a:pPr eaLnBrk="1" hangingPunct="1"/>
              <a:t>13</a:t>
            </a:fld>
            <a:endParaRPr lang="en-GB" altLang="en-US" sz="1400"/>
          </a:p>
        </p:txBody>
      </p:sp>
      <p:sp>
        <p:nvSpPr>
          <p:cNvPr id="8195" name="Rectangle 2"/>
          <p:cNvSpPr>
            <a:spLocks noGrp="1" noChangeArrowheads="1"/>
          </p:cNvSpPr>
          <p:nvPr>
            <p:ph type="title"/>
          </p:nvPr>
        </p:nvSpPr>
        <p:spPr>
          <a:ln>
            <a:miter lim="800000"/>
            <a:headEnd/>
            <a:tailEnd/>
          </a:ln>
        </p:spPr>
        <p:txBody>
          <a:bodyPr>
            <a:noAutofit/>
          </a:bodyPr>
          <a:lstStyle/>
          <a:p>
            <a:pPr algn="ctr" eaLnBrk="1" hangingPunct="1">
              <a:defRPr/>
            </a:pP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Recognition heuristic</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172" name="Rectangle 3"/>
          <p:cNvSpPr>
            <a:spLocks noGrp="1" noChangeArrowheads="1"/>
          </p:cNvSpPr>
          <p:nvPr>
            <p:ph type="body" idx="1"/>
          </p:nvPr>
        </p:nvSpPr>
        <p:spPr>
          <a:xfrm>
            <a:off x="838201" y="1825625"/>
            <a:ext cx="4211782" cy="4351338"/>
          </a:xfrm>
        </p:spPr>
        <p:txBody>
          <a:bodyPr>
            <a:normAutofit lnSpcReduction="10000"/>
          </a:bodyPr>
          <a:lstStyle/>
          <a:p>
            <a:pPr eaLnBrk="1" hangingPunct="1"/>
            <a:r>
              <a:rPr lang="en-US" altLang="en-US" dirty="0">
                <a:latin typeface="Times New Roman" panose="02020603050405020304" pitchFamily="18" charset="0"/>
                <a:cs typeface="Times New Roman" panose="02020603050405020304" pitchFamily="18" charset="0"/>
              </a:rPr>
              <a:t>Used where people must choose between two options. </a:t>
            </a:r>
          </a:p>
          <a:p>
            <a:pPr eaLnBrk="1" hangingPunct="1"/>
            <a:r>
              <a:rPr lang="en-US" altLang="en-US" dirty="0">
                <a:latin typeface="Times New Roman" panose="02020603050405020304" pitchFamily="18" charset="0"/>
                <a:cs typeface="Times New Roman" panose="02020603050405020304" pitchFamily="18" charset="0"/>
              </a:rPr>
              <a:t>If one is recognized and the other is not, the recognized option is chosen</a:t>
            </a:r>
            <a:r>
              <a:rPr lang="en-GB"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Works well in environments where quality is associated with ease of recognition</a:t>
            </a:r>
            <a:r>
              <a:rPr lang="en-GB" altLang="en-US" dirty="0">
                <a:latin typeface="Times New Roman" panose="02020603050405020304" pitchFamily="18" charset="0"/>
                <a:cs typeface="Times New Roman" panose="02020603050405020304" pitchFamily="18" charset="0"/>
              </a:rPr>
              <a:t> </a:t>
            </a:r>
          </a:p>
        </p:txBody>
      </p:sp>
      <p:pic>
        <p:nvPicPr>
          <p:cNvPr id="3" name="Picture 2"/>
          <p:cNvPicPr>
            <a:picLocks noChangeAspect="1"/>
          </p:cNvPicPr>
          <p:nvPr/>
        </p:nvPicPr>
        <p:blipFill>
          <a:blip r:embed="rId2"/>
          <a:stretch>
            <a:fillRect/>
          </a:stretch>
        </p:blipFill>
        <p:spPr>
          <a:xfrm>
            <a:off x="5361826" y="2196860"/>
            <a:ext cx="6636091" cy="4661140"/>
          </a:xfrm>
          <a:prstGeom prst="rect">
            <a:avLst/>
          </a:prstGeom>
        </p:spPr>
      </p:pic>
    </p:spTree>
    <p:extLst>
      <p:ext uri="{BB962C8B-B14F-4D97-AF65-F5344CB8AC3E}">
        <p14:creationId xmlns:p14="http://schemas.microsoft.com/office/powerpoint/2010/main" val="3374739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C6A4E76-94A9-45E4-A928-F734D23E13A1}" type="slidenum">
              <a:rPr lang="en-GB" altLang="en-US" sz="1400"/>
              <a:pPr eaLnBrk="1" hangingPunct="1"/>
              <a:t>14</a:t>
            </a:fld>
            <a:endParaRPr lang="en-GB" altLang="en-US" sz="1400"/>
          </a:p>
        </p:txBody>
      </p:sp>
      <p:sp>
        <p:nvSpPr>
          <p:cNvPr id="9219" name="Rectangle 2"/>
          <p:cNvSpPr>
            <a:spLocks noGrp="1" noChangeArrowheads="1"/>
          </p:cNvSpPr>
          <p:nvPr>
            <p:ph type="title"/>
          </p:nvPr>
        </p:nvSpPr>
        <p:spPr>
          <a:ln>
            <a:miter lim="800000"/>
            <a:headEnd/>
            <a:tailEnd/>
          </a:ln>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Minimalist strategy</a:t>
            </a: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220" name="Rectangle 3"/>
          <p:cNvSpPr>
            <a:spLocks noGrp="1" noChangeArrowheads="1"/>
          </p:cNvSpPr>
          <p:nvPr>
            <p:ph type="body" idx="1"/>
          </p:nvPr>
        </p:nvSpPr>
        <p:spPr>
          <a:xfrm>
            <a:off x="387927" y="1479262"/>
            <a:ext cx="7557655" cy="4351338"/>
          </a:xfrm>
        </p:spPr>
        <p:txBody>
          <a:bodyPr>
            <a:noAutofit/>
          </a:bodyPr>
          <a:lstStyle/>
          <a:p>
            <a:pPr eaLnBrk="1" hangingPunct="1">
              <a:lnSpc>
                <a:spcPct val="150000"/>
              </a:lnSpc>
              <a:defRPr/>
            </a:pPr>
            <a:r>
              <a:rPr lang="en-US" sz="2600" dirty="0">
                <a:latin typeface="Times New Roman" panose="02020603050405020304" pitchFamily="18" charset="0"/>
                <a:cs typeface="Times New Roman" panose="02020603050405020304" pitchFamily="18" charset="0"/>
              </a:rPr>
              <a:t>First apply  recognition heuristic,</a:t>
            </a:r>
          </a:p>
          <a:p>
            <a:pPr eaLnBrk="1" hangingPunct="1">
              <a:lnSpc>
                <a:spcPct val="150000"/>
              </a:lnSpc>
              <a:defRPr/>
            </a:pPr>
            <a:r>
              <a:rPr lang="en-US" sz="2600" dirty="0">
                <a:latin typeface="Times New Roman" panose="02020603050405020304" pitchFamily="18" charset="0"/>
                <a:cs typeface="Times New Roman" panose="02020603050405020304" pitchFamily="18" charset="0"/>
              </a:rPr>
              <a:t>If </a:t>
            </a:r>
            <a:r>
              <a:rPr lang="en-US" sz="2600" i="1" dirty="0">
                <a:latin typeface="Times New Roman" panose="02020603050405020304" pitchFamily="18" charset="0"/>
                <a:cs typeface="Times New Roman" panose="02020603050405020304" pitchFamily="18" charset="0"/>
              </a:rPr>
              <a:t>neither</a:t>
            </a:r>
            <a:r>
              <a:rPr lang="en-US" sz="2600" dirty="0">
                <a:latin typeface="Times New Roman" panose="02020603050405020304" pitchFamily="18" charset="0"/>
                <a:cs typeface="Times New Roman" panose="02020603050405020304" pitchFamily="18" charset="0"/>
              </a:rPr>
              <a:t> option is recognized, simply guess which is the best option. </a:t>
            </a:r>
          </a:p>
          <a:p>
            <a:pPr eaLnBrk="1" hangingPunct="1">
              <a:lnSpc>
                <a:spcPct val="150000"/>
              </a:lnSpc>
              <a:defRPr/>
            </a:pPr>
            <a:r>
              <a:rPr lang="en-US" sz="2600" dirty="0">
                <a:latin typeface="Times New Roman" panose="02020603050405020304" pitchFamily="18" charset="0"/>
                <a:cs typeface="Times New Roman" panose="02020603050405020304" pitchFamily="18" charset="0"/>
              </a:rPr>
              <a:t>If </a:t>
            </a:r>
            <a:r>
              <a:rPr lang="en-US" sz="2600" i="1" dirty="0">
                <a:latin typeface="Times New Roman" panose="02020603050405020304" pitchFamily="18" charset="0"/>
                <a:cs typeface="Times New Roman" panose="02020603050405020304" pitchFamily="18" charset="0"/>
              </a:rPr>
              <a:t>both </a:t>
            </a:r>
            <a:r>
              <a:rPr lang="en-US" sz="2600" dirty="0">
                <a:latin typeface="Times New Roman" panose="02020603050405020304" pitchFamily="18" charset="0"/>
                <a:cs typeface="Times New Roman" panose="02020603050405020304" pitchFamily="18" charset="0"/>
              </a:rPr>
              <a:t>options are recognized, pick at random one of the attributes of the two options</a:t>
            </a:r>
            <a:r>
              <a:rPr lang="en-GB" sz="2600" dirty="0">
                <a:latin typeface="Times New Roman" panose="02020603050405020304" pitchFamily="18" charset="0"/>
                <a:cs typeface="Times New Roman" panose="02020603050405020304" pitchFamily="18" charset="0"/>
              </a:rPr>
              <a:t> and choose best performer on this attribute</a:t>
            </a:r>
          </a:p>
          <a:p>
            <a:pPr eaLnBrk="1" hangingPunct="1">
              <a:lnSpc>
                <a:spcPct val="150000"/>
              </a:lnSpc>
              <a:defRPr/>
            </a:pPr>
            <a:r>
              <a:rPr lang="en-GB" sz="2600" dirty="0">
                <a:latin typeface="Times New Roman" panose="02020603050405020304" pitchFamily="18" charset="0"/>
                <a:cs typeface="Times New Roman" panose="02020603050405020304" pitchFamily="18" charset="0"/>
              </a:rPr>
              <a:t>If both perform equally well on this attribute, pick a 2</a:t>
            </a:r>
            <a:r>
              <a:rPr lang="en-GB" sz="2600" baseline="30000" dirty="0">
                <a:latin typeface="Times New Roman" panose="02020603050405020304" pitchFamily="18" charset="0"/>
                <a:cs typeface="Times New Roman" panose="02020603050405020304" pitchFamily="18" charset="0"/>
              </a:rPr>
              <a:t>nd</a:t>
            </a:r>
            <a:r>
              <a:rPr lang="en-GB" sz="2600" dirty="0">
                <a:latin typeface="Times New Roman" panose="02020603050405020304" pitchFamily="18" charset="0"/>
                <a:cs typeface="Times New Roman" panose="02020603050405020304" pitchFamily="18" charset="0"/>
              </a:rPr>
              <a:t> attribute at random, and so on..</a:t>
            </a:r>
          </a:p>
        </p:txBody>
      </p:sp>
      <p:pic>
        <p:nvPicPr>
          <p:cNvPr id="2" name="Picture 1"/>
          <p:cNvPicPr>
            <a:picLocks noChangeAspect="1"/>
          </p:cNvPicPr>
          <p:nvPr/>
        </p:nvPicPr>
        <p:blipFill>
          <a:blip r:embed="rId2"/>
          <a:stretch>
            <a:fillRect/>
          </a:stretch>
        </p:blipFill>
        <p:spPr>
          <a:xfrm>
            <a:off x="8093361" y="3654931"/>
            <a:ext cx="3925455" cy="2944091"/>
          </a:xfrm>
          <a:prstGeom prst="rect">
            <a:avLst/>
          </a:prstGeom>
        </p:spPr>
      </p:pic>
    </p:spTree>
    <p:extLst>
      <p:ext uri="{BB962C8B-B14F-4D97-AF65-F5344CB8AC3E}">
        <p14:creationId xmlns:p14="http://schemas.microsoft.com/office/powerpoint/2010/main" val="7312355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3C5BFFC-57D9-4DF4-AB97-B481782C3637}" type="slidenum">
              <a:rPr lang="en-GB" altLang="en-US" sz="1400"/>
              <a:pPr eaLnBrk="1" hangingPunct="1"/>
              <a:t>15</a:t>
            </a:fld>
            <a:endParaRPr lang="en-GB" altLang="en-US" sz="1400"/>
          </a:p>
        </p:txBody>
      </p:sp>
      <p:sp>
        <p:nvSpPr>
          <p:cNvPr id="10243" name="Rectangle 2"/>
          <p:cNvSpPr>
            <a:spLocks noGrp="1" noChangeArrowheads="1"/>
          </p:cNvSpPr>
          <p:nvPr>
            <p:ph type="title"/>
          </p:nvPr>
        </p:nvSpPr>
        <p:spPr>
          <a:ln>
            <a:miter lim="800000"/>
            <a:headEnd/>
            <a:tailEnd/>
          </a:ln>
        </p:spPr>
        <p:txBody>
          <a:bodyPr>
            <a:normAutofit fontScale="90000"/>
          </a:bodyPr>
          <a:lstStyle/>
          <a:p>
            <a:pPr eaLnBrk="1" hangingPunct="1">
              <a:defRPr/>
            </a:pP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Take the last</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244" name="Rectangle 3"/>
          <p:cNvSpPr>
            <a:spLocks noGrp="1" noChangeArrowheads="1"/>
          </p:cNvSpPr>
          <p:nvPr>
            <p:ph type="body" idx="1"/>
          </p:nvPr>
        </p:nvSpPr>
        <p:spPr>
          <a:xfrm>
            <a:off x="360218" y="1527752"/>
            <a:ext cx="5292437" cy="4351338"/>
          </a:xfrm>
        </p:spPr>
        <p:txBody>
          <a:bodyPr>
            <a:normAutofit fontScale="92500"/>
          </a:bodyPr>
          <a:lstStyle/>
          <a:p>
            <a:pPr algn="just" eaLnBrk="1" hangingPunct="1">
              <a:defRPr/>
            </a:pPr>
            <a:r>
              <a:rPr lang="en-US" dirty="0">
                <a:latin typeface="Times New Roman" panose="02020603050405020304" pitchFamily="18" charset="0"/>
                <a:cs typeface="Times New Roman" panose="02020603050405020304" pitchFamily="18" charset="0"/>
              </a:rPr>
              <a:t>Same as minimalist heuristic except that people use attribute that enabled them to choose last time when they had a similar choice</a:t>
            </a:r>
          </a:p>
          <a:p>
            <a:pPr algn="just" eaLnBrk="1" hangingPunct="1">
              <a:defRPr/>
            </a:pPr>
            <a:r>
              <a:rPr lang="en-US" dirty="0">
                <a:latin typeface="Times New Roman" panose="02020603050405020304" pitchFamily="18" charset="0"/>
                <a:cs typeface="Times New Roman" panose="02020603050405020304" pitchFamily="18" charset="0"/>
              </a:rPr>
              <a:t>If both options are equally good on this attribute, choose the attribute that worked the time before, and so on.</a:t>
            </a:r>
          </a:p>
          <a:p>
            <a:pPr algn="just" eaLnBrk="1" hangingPunct="1">
              <a:defRPr/>
            </a:pPr>
            <a:r>
              <a:rPr lang="en-US" dirty="0">
                <a:latin typeface="Times New Roman" panose="02020603050405020304" pitchFamily="18" charset="0"/>
                <a:cs typeface="Times New Roman" panose="02020603050405020304" pitchFamily="18" charset="0"/>
              </a:rPr>
              <a:t>If none of the previously used attributes works, a random attribute will be tried.</a:t>
            </a:r>
          </a:p>
          <a:p>
            <a:pPr algn="just" eaLnBrk="1" hangingPunct="1">
              <a:defRPr/>
            </a:pPr>
            <a:endParaRPr lang="en-GB"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5724814" y="124691"/>
            <a:ext cx="6467186" cy="6733309"/>
          </a:xfrm>
          <a:prstGeom prst="rect">
            <a:avLst/>
          </a:prstGeom>
        </p:spPr>
      </p:pic>
    </p:spTree>
    <p:extLst>
      <p:ext uri="{BB962C8B-B14F-4D97-AF65-F5344CB8AC3E}">
        <p14:creationId xmlns:p14="http://schemas.microsoft.com/office/powerpoint/2010/main" val="226126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25DCC5C-A347-40D7-8551-A7AED0B54F38}" type="slidenum">
              <a:rPr lang="en-GB" altLang="en-US" sz="1400"/>
              <a:pPr eaLnBrk="1" hangingPunct="1"/>
              <a:t>16</a:t>
            </a:fld>
            <a:endParaRPr lang="en-GB" altLang="en-US" sz="1400"/>
          </a:p>
        </p:txBody>
      </p:sp>
      <p:sp>
        <p:nvSpPr>
          <p:cNvPr id="11267" name="Rectangle 2"/>
          <p:cNvSpPr>
            <a:spLocks noGrp="1" noChangeArrowheads="1"/>
          </p:cNvSpPr>
          <p:nvPr>
            <p:ph type="title"/>
          </p:nvPr>
        </p:nvSpPr>
        <p:spPr>
          <a:ln>
            <a:miter lim="800000"/>
            <a:headEnd/>
            <a:tailEnd/>
          </a:ln>
        </p:spPr>
        <p:txBody>
          <a:bodyPr>
            <a:normAutofit fontScale="90000"/>
          </a:bodyPr>
          <a:lstStyle/>
          <a:p>
            <a:pPr algn="ctr" eaLnBrk="1" hangingPunct="1">
              <a:defRPr/>
            </a:pP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Lexicographic strategy</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244" name="Rectangle 3"/>
          <p:cNvSpPr>
            <a:spLocks noGrp="1" noChangeArrowheads="1"/>
          </p:cNvSpPr>
          <p:nvPr>
            <p:ph type="body" idx="1"/>
          </p:nvPr>
        </p:nvSpPr>
        <p:spPr>
          <a:xfrm>
            <a:off x="838200" y="1451552"/>
            <a:ext cx="10515600" cy="4351338"/>
          </a:xfrm>
        </p:spPr>
        <p:txBody>
          <a:bodyPr/>
          <a:lstStyle/>
          <a:p>
            <a:pPr algn="just" eaLnBrk="1" hangingPunct="1"/>
            <a:r>
              <a:rPr lang="en-US" altLang="en-US" dirty="0">
                <a:latin typeface="Times New Roman" panose="02020603050405020304" pitchFamily="18" charset="0"/>
                <a:cs typeface="Times New Roman" panose="02020603050405020304" pitchFamily="18" charset="0"/>
              </a:rPr>
              <a:t>Used where attributes can be ranked in order of importance. </a:t>
            </a:r>
          </a:p>
          <a:p>
            <a:pPr algn="just" eaLnBrk="1" hangingPunct="1"/>
            <a:r>
              <a:rPr lang="en-US" altLang="en-US" dirty="0">
                <a:latin typeface="Times New Roman" panose="02020603050405020304" pitchFamily="18" charset="0"/>
                <a:cs typeface="Times New Roman" panose="02020603050405020304" pitchFamily="18" charset="0"/>
              </a:rPr>
              <a:t>Involves identifying most important attribute and selecting  option which is best on that attribute</a:t>
            </a:r>
            <a:r>
              <a:rPr lang="en-GB" altLang="en-US" dirty="0">
                <a:latin typeface="Times New Roman" panose="02020603050405020304" pitchFamily="18" charset="0"/>
                <a:cs typeface="Times New Roman" panose="02020603050405020304" pitchFamily="18" charset="0"/>
              </a:rPr>
              <a:t>  (e.g. choose cheapest option)</a:t>
            </a:r>
          </a:p>
          <a:p>
            <a:pPr algn="just" eaLnBrk="1" hangingPunct="1"/>
            <a:r>
              <a:rPr lang="en-US" altLang="en-US" dirty="0">
                <a:latin typeface="Times New Roman" panose="02020603050405020304" pitchFamily="18" charset="0"/>
                <a:cs typeface="Times New Roman" panose="02020603050405020304" pitchFamily="18" charset="0"/>
              </a:rPr>
              <a:t>In there’s a ‘tie’ on the most important attribute, choose the option which performs best on the 2</a:t>
            </a:r>
            <a:r>
              <a:rPr lang="en-US" altLang="en-US" baseline="30000" dirty="0">
                <a:latin typeface="Times New Roman" panose="02020603050405020304" pitchFamily="18" charset="0"/>
                <a:cs typeface="Times New Roman" panose="02020603050405020304" pitchFamily="18" charset="0"/>
              </a:rPr>
              <a:t>nd</a:t>
            </a:r>
            <a:r>
              <a:rPr lang="en-US" altLang="en-US" dirty="0">
                <a:latin typeface="Times New Roman" panose="02020603050405020304" pitchFamily="18" charset="0"/>
                <a:cs typeface="Times New Roman" panose="02020603050405020304" pitchFamily="18" charset="0"/>
              </a:rPr>
              <a:t>  most important attribute, and so on. </a:t>
            </a:r>
            <a:endParaRPr lang="en-GB" altLang="en-US"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6742292" y="3821473"/>
            <a:ext cx="5248817" cy="2900002"/>
          </a:xfrm>
          <a:prstGeom prst="rect">
            <a:avLst/>
          </a:prstGeom>
        </p:spPr>
      </p:pic>
      <p:pic>
        <p:nvPicPr>
          <p:cNvPr id="4" name="Picture 3"/>
          <p:cNvPicPr>
            <a:picLocks noChangeAspect="1"/>
          </p:cNvPicPr>
          <p:nvPr/>
        </p:nvPicPr>
        <p:blipFill>
          <a:blip r:embed="rId3"/>
          <a:stretch>
            <a:fillRect/>
          </a:stretch>
        </p:blipFill>
        <p:spPr>
          <a:xfrm>
            <a:off x="774006" y="3821473"/>
            <a:ext cx="4534133" cy="2844946"/>
          </a:xfrm>
          <a:prstGeom prst="rect">
            <a:avLst/>
          </a:prstGeom>
        </p:spPr>
      </p:pic>
    </p:spTree>
    <p:extLst>
      <p:ext uri="{BB962C8B-B14F-4D97-AF65-F5344CB8AC3E}">
        <p14:creationId xmlns:p14="http://schemas.microsoft.com/office/powerpoint/2010/main" val="3614664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69AB13AA-5B74-41A4-8DAF-5137B65CA207}" type="slidenum">
              <a:rPr lang="en-GB" altLang="en-US" sz="1400"/>
              <a:pPr eaLnBrk="1" hangingPunct="1"/>
              <a:t>17</a:t>
            </a:fld>
            <a:endParaRPr lang="en-GB" altLang="en-US" sz="1400"/>
          </a:p>
        </p:txBody>
      </p:sp>
      <p:sp>
        <p:nvSpPr>
          <p:cNvPr id="13315" name="Rectangle 2"/>
          <p:cNvSpPr>
            <a:spLocks noGrp="1" noChangeArrowheads="1"/>
          </p:cNvSpPr>
          <p:nvPr>
            <p:ph type="title"/>
          </p:nvPr>
        </p:nvSpPr>
        <p:spPr/>
        <p:txBody>
          <a:bodyPr/>
          <a:lstStyle/>
          <a:p>
            <a:pPr algn="l" eaLnBrk="1" hangingPunct="1">
              <a:defRPr/>
            </a:pPr>
            <a:r>
              <a:rPr lang="en-GB" sz="3600">
                <a:solidFill>
                  <a:schemeClr val="accent1">
                    <a:lumMod val="50000"/>
                  </a:schemeClr>
                </a:solidFill>
              </a:rPr>
              <a:t>Example</a:t>
            </a:r>
            <a:r>
              <a:rPr lang="en-GB">
                <a:solidFill>
                  <a:schemeClr val="accent1">
                    <a:lumMod val="50000"/>
                  </a:schemeClr>
                </a:solidFill>
              </a:rPr>
              <a:t>…</a:t>
            </a:r>
          </a:p>
        </p:txBody>
      </p:sp>
      <p:sp>
        <p:nvSpPr>
          <p:cNvPr id="13316" name="Rectangle 3"/>
          <p:cNvSpPr>
            <a:spLocks noGrp="1" noChangeArrowheads="1"/>
          </p:cNvSpPr>
          <p:nvPr>
            <p:ph type="body" idx="1"/>
          </p:nvPr>
        </p:nvSpPr>
        <p:spPr>
          <a:xfrm>
            <a:off x="782782" y="1642486"/>
            <a:ext cx="10515600" cy="4351338"/>
          </a:xfrm>
        </p:spPr>
        <p:txBody>
          <a:bodyPr/>
          <a:lstStyle/>
          <a:p>
            <a:pPr eaLnBrk="1" hangingPunct="1">
              <a:lnSpc>
                <a:spcPct val="90000"/>
              </a:lnSpc>
              <a:buFontTx/>
              <a:buNone/>
              <a:defRPr/>
            </a:pPr>
            <a:r>
              <a:rPr lang="en-US" dirty="0">
                <a:latin typeface="Times New Roman" panose="02020603050405020304" pitchFamily="18" charset="0"/>
                <a:cs typeface="Times New Roman" panose="02020603050405020304" pitchFamily="18" charset="0"/>
              </a:rPr>
              <a:t>  ‘If the price difference between brands is less than 50 cents choose the higher quality product, otherwise choose the cheaper brand.’ </a:t>
            </a:r>
          </a:p>
          <a:p>
            <a:pPr eaLnBrk="1" hangingPunct="1">
              <a:lnSpc>
                <a:spcPct val="90000"/>
              </a:lnSpc>
              <a:buFontTx/>
              <a:buNone/>
              <a:defRPr/>
            </a:pPr>
            <a:r>
              <a:rPr lang="en-US" i="1" dirty="0">
                <a:latin typeface="Times New Roman" panose="02020603050405020304" pitchFamily="18" charset="0"/>
                <a:cs typeface="Times New Roman" panose="02020603050405020304" pitchFamily="18" charset="0"/>
              </a:rPr>
              <a:t>		</a:t>
            </a:r>
            <a:r>
              <a:rPr lang="en-US" i="1" dirty="0">
                <a:solidFill>
                  <a:schemeClr val="accent1">
                    <a:lumMod val="50000"/>
                  </a:schemeClr>
                </a:solidFill>
                <a:latin typeface="Times New Roman" panose="02020603050405020304" pitchFamily="18" charset="0"/>
                <a:cs typeface="Times New Roman" panose="02020603050405020304" pitchFamily="18" charset="0"/>
              </a:rPr>
              <a:t>Brand	Price		Quality</a:t>
            </a:r>
          </a:p>
          <a:p>
            <a:pPr eaLnBrk="1" hangingPunct="1">
              <a:lnSpc>
                <a:spcPct val="90000"/>
              </a:lnSpc>
              <a:buFontTx/>
              <a:buNone/>
              <a:defRPr/>
            </a:pP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		$3.00	Low</a:t>
            </a:r>
          </a:p>
          <a:p>
            <a:pPr eaLnBrk="1" hangingPunct="1">
              <a:lnSpc>
                <a:spcPct val="90000"/>
              </a:lnSpc>
              <a:buFontTx/>
              <a:buNone/>
              <a:defRPr/>
            </a:pPr>
            <a:r>
              <a:rPr lang="en-US" dirty="0">
                <a:latin typeface="Times New Roman" panose="02020603050405020304" pitchFamily="18" charset="0"/>
                <a:cs typeface="Times New Roman" panose="02020603050405020304" pitchFamily="18" charset="0"/>
              </a:rPr>
              <a:t>		B		$3.60	High</a:t>
            </a:r>
          </a:p>
          <a:p>
            <a:pPr eaLnBrk="1" hangingPunct="1">
              <a:lnSpc>
                <a:spcPct val="90000"/>
              </a:lnSpc>
              <a:buFontTx/>
              <a:buNone/>
              <a:defRPr/>
            </a:pPr>
            <a:r>
              <a:rPr lang="en-US" dirty="0">
                <a:latin typeface="Times New Roman" panose="02020603050405020304" pitchFamily="18" charset="0"/>
                <a:cs typeface="Times New Roman" panose="02020603050405020304" pitchFamily="18" charset="0"/>
              </a:rPr>
              <a:t>		C		$3.40	Medium</a:t>
            </a:r>
            <a:r>
              <a:rPr lang="en-GB" dirty="0">
                <a:latin typeface="Times New Roman" panose="02020603050405020304" pitchFamily="18" charset="0"/>
                <a:cs typeface="Times New Roman" panose="02020603050405020304" pitchFamily="18" charset="0"/>
              </a:rPr>
              <a:t> </a:t>
            </a:r>
          </a:p>
        </p:txBody>
      </p:sp>
      <p:sp>
        <p:nvSpPr>
          <p:cNvPr id="6" name="Rectangle 3"/>
          <p:cNvSpPr txBox="1">
            <a:spLocks noChangeArrowheads="1"/>
          </p:cNvSpPr>
          <p:nvPr/>
        </p:nvSpPr>
        <p:spPr>
          <a:xfrm>
            <a:off x="8243455" y="4343400"/>
            <a:ext cx="3622964" cy="14962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defRPr/>
            </a:pP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is preferred to B</a:t>
            </a:r>
          </a:p>
          <a:p>
            <a:pPr algn="ctr">
              <a:buFontTx/>
              <a:buNone/>
              <a:defRPr/>
            </a:pP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is preferred to C</a:t>
            </a:r>
            <a:endParaRPr lang="en-GB" sz="2400" b="1" dirty="0">
              <a:solidFill>
                <a:schemeClr val="accent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buFontTx/>
              <a:buNone/>
              <a:defRPr/>
            </a:pPr>
            <a:r>
              <a:rPr lang="en-GB" sz="24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But:</a:t>
            </a:r>
            <a:endParaRPr lang="en-GB"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buFontTx/>
              <a:buNone/>
              <a:defRPr/>
            </a:pP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 is preferred to A</a:t>
            </a:r>
          </a:p>
          <a:p>
            <a:pPr>
              <a:defRPr/>
            </a:pP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3988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F2B54F1-13D6-48CE-9641-81A0B640E31F}" type="slidenum">
              <a:rPr lang="en-GB" altLang="en-US" sz="1400"/>
              <a:pPr eaLnBrk="1" hangingPunct="1"/>
              <a:t>18</a:t>
            </a:fld>
            <a:endParaRPr lang="en-GB" altLang="en-US" sz="1400"/>
          </a:p>
        </p:txBody>
      </p:sp>
      <p:sp>
        <p:nvSpPr>
          <p:cNvPr id="15363" name="Rectangle 2"/>
          <p:cNvSpPr>
            <a:spLocks noGrp="1" noChangeArrowheads="1"/>
          </p:cNvSpPr>
          <p:nvPr>
            <p:ph type="title"/>
          </p:nvPr>
        </p:nvSpPr>
        <p:spPr>
          <a:ln>
            <a:miter lim="800000"/>
            <a:headEnd/>
            <a:tailEnd/>
          </a:ln>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Elimination by aspects (EBA)</a:t>
            </a: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340" name="Rectangle 3"/>
          <p:cNvSpPr>
            <a:spLocks noGrp="1" noChangeArrowheads="1"/>
          </p:cNvSpPr>
          <p:nvPr>
            <p:ph type="body" idx="1"/>
          </p:nvPr>
        </p:nvSpPr>
        <p:spPr>
          <a:xfrm>
            <a:off x="561109" y="1512166"/>
            <a:ext cx="5902036" cy="5209309"/>
          </a:xfrm>
        </p:spPr>
        <p:txBody>
          <a:bodyPr>
            <a:normAutofit lnSpcReduction="10000"/>
          </a:bodyPr>
          <a:lstStyle/>
          <a:p>
            <a:pPr algn="just" eaLnBrk="1" hangingPunct="1"/>
            <a:r>
              <a:rPr lang="en-US" altLang="en-US" sz="2400" dirty="0">
                <a:latin typeface="Times New Roman" panose="02020603050405020304" pitchFamily="18" charset="0"/>
                <a:cs typeface="Times New Roman" panose="02020603050405020304" pitchFamily="18" charset="0"/>
              </a:rPr>
              <a:t>The most important attribute is identified and a performance cut-off point is established. </a:t>
            </a:r>
          </a:p>
          <a:p>
            <a:pPr algn="just" eaLnBrk="1" hangingPunct="1"/>
            <a:r>
              <a:rPr lang="en-US" altLang="en-US" sz="2400" dirty="0">
                <a:latin typeface="Times New Roman" panose="02020603050405020304" pitchFamily="18" charset="0"/>
                <a:cs typeface="Times New Roman" panose="02020603050405020304" pitchFamily="18" charset="0"/>
              </a:rPr>
              <a:t>Any alternative falling below this point is eliminated. </a:t>
            </a:r>
          </a:p>
          <a:p>
            <a:pPr algn="just">
              <a:lnSpc>
                <a:spcPct val="150000"/>
              </a:lnSpc>
            </a:pPr>
            <a:r>
              <a:rPr lang="en-US" sz="2400" dirty="0">
                <a:latin typeface="Times New Roman" panose="02020603050405020304" pitchFamily="18" charset="0"/>
                <a:cs typeface="Times New Roman" panose="02020603050405020304" pitchFamily="18" charset="0"/>
              </a:rPr>
              <a:t>The “Elimination by aspects” (</a:t>
            </a:r>
            <a:r>
              <a:rPr lang="en-US" sz="2400" dirty="0" err="1">
                <a:latin typeface="Times New Roman" panose="02020603050405020304" pitchFamily="18" charset="0"/>
                <a:cs typeface="Times New Roman" panose="02020603050405020304" pitchFamily="18" charset="0"/>
              </a:rPr>
              <a:t>eba</a:t>
            </a:r>
            <a:r>
              <a:rPr lang="en-US" sz="2400" dirty="0">
                <a:latin typeface="Times New Roman" panose="02020603050405020304" pitchFamily="18" charset="0"/>
                <a:cs typeface="Times New Roman" panose="02020603050405020304" pitchFamily="18" charset="0"/>
              </a:rPr>
              <a:t>) heuristic is used to choose among a given set of products during a sequential process: at each stage, consumers eliminate the products which do not possess a particular attribute, until only one good remains.</a:t>
            </a:r>
            <a:r>
              <a:rPr lang="en-US" altLang="en-US" sz="2400" dirty="0">
                <a:latin typeface="Times New Roman" panose="02020603050405020304" pitchFamily="18" charset="0"/>
                <a:cs typeface="Times New Roman" panose="02020603050405020304" pitchFamily="18" charset="0"/>
              </a:rPr>
              <a:t> </a:t>
            </a:r>
            <a:endParaRPr lang="en-GB" alt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7173189" y="1818986"/>
            <a:ext cx="4537364" cy="4537364"/>
          </a:xfrm>
          <a:prstGeom prst="rect">
            <a:avLst/>
          </a:prstGeom>
        </p:spPr>
      </p:pic>
    </p:spTree>
    <p:extLst>
      <p:ext uri="{BB962C8B-B14F-4D97-AF65-F5344CB8AC3E}">
        <p14:creationId xmlns:p14="http://schemas.microsoft.com/office/powerpoint/2010/main" val="3777649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444CB25-8E0F-49CC-A957-9088BC8A3EF5}" type="slidenum">
              <a:rPr lang="en-GB" altLang="en-US" sz="1400"/>
              <a:pPr eaLnBrk="1" hangingPunct="1"/>
              <a:t>19</a:t>
            </a:fld>
            <a:endParaRPr lang="en-GB" altLang="en-US" sz="1400"/>
          </a:p>
        </p:txBody>
      </p:sp>
      <p:sp>
        <p:nvSpPr>
          <p:cNvPr id="16387" name="Text Box 2"/>
          <p:cNvSpPr txBox="1">
            <a:spLocks noChangeArrowheads="1"/>
          </p:cNvSpPr>
          <p:nvPr/>
        </p:nvSpPr>
        <p:spPr bwMode="auto">
          <a:xfrm>
            <a:off x="1586345" y="533401"/>
            <a:ext cx="7938655"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u="sng"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584274090"/>
              </p:ext>
            </p:extLst>
          </p:nvPr>
        </p:nvGraphicFramePr>
        <p:xfrm>
          <a:off x="1087578" y="2971800"/>
          <a:ext cx="10009912" cy="3304308"/>
        </p:xfrm>
        <a:graphic>
          <a:graphicData uri="http://schemas.openxmlformats.org/drawingml/2006/table">
            <a:tbl>
              <a:tblPr firstRow="1" bandRow="1">
                <a:tableStyleId>{69CF1AB2-1976-4502-BF36-3FF5EA218861}</a:tableStyleId>
              </a:tblPr>
              <a:tblGrid>
                <a:gridCol w="2502478">
                  <a:extLst>
                    <a:ext uri="{9D8B030D-6E8A-4147-A177-3AD203B41FA5}">
                      <a16:colId xmlns:a16="http://schemas.microsoft.com/office/drawing/2014/main" val="20000"/>
                    </a:ext>
                  </a:extLst>
                </a:gridCol>
                <a:gridCol w="2502478">
                  <a:extLst>
                    <a:ext uri="{9D8B030D-6E8A-4147-A177-3AD203B41FA5}">
                      <a16:colId xmlns:a16="http://schemas.microsoft.com/office/drawing/2014/main" val="20001"/>
                    </a:ext>
                  </a:extLst>
                </a:gridCol>
                <a:gridCol w="2502478">
                  <a:extLst>
                    <a:ext uri="{9D8B030D-6E8A-4147-A177-3AD203B41FA5}">
                      <a16:colId xmlns:a16="http://schemas.microsoft.com/office/drawing/2014/main" val="20002"/>
                    </a:ext>
                  </a:extLst>
                </a:gridCol>
                <a:gridCol w="2502478">
                  <a:extLst>
                    <a:ext uri="{9D8B030D-6E8A-4147-A177-3AD203B41FA5}">
                      <a16:colId xmlns:a16="http://schemas.microsoft.com/office/drawing/2014/main" val="20003"/>
                    </a:ext>
                  </a:extLst>
                </a:gridCol>
              </a:tblGrid>
              <a:tr h="472044">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472044">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472044">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472044">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472044">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472044">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472044">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252052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A2D20E9B-858E-4CF4-979E-9FDC2F1797A3}" type="slidenum">
              <a:rPr lang="en-GB" altLang="en-US" sz="1400"/>
              <a:pPr eaLnBrk="1" hangingPunct="1"/>
              <a:t>20</a:t>
            </a:fld>
            <a:endParaRPr lang="en-GB" altLang="en-US" sz="1400"/>
          </a:p>
        </p:txBody>
      </p:sp>
      <p:sp>
        <p:nvSpPr>
          <p:cNvPr id="17411" name="Text Box 2"/>
          <p:cNvSpPr txBox="1">
            <a:spLocks noChangeArrowheads="1"/>
          </p:cNvSpPr>
          <p:nvPr/>
        </p:nvSpPr>
        <p:spPr bwMode="auto">
          <a:xfrm>
            <a:off x="1399309" y="476251"/>
            <a:ext cx="8125691"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264107448"/>
              </p:ext>
            </p:extLst>
          </p:nvPr>
        </p:nvGraphicFramePr>
        <p:xfrm>
          <a:off x="1087580" y="2971799"/>
          <a:ext cx="9996056" cy="3290455"/>
        </p:xfrm>
        <a:graphic>
          <a:graphicData uri="http://schemas.openxmlformats.org/drawingml/2006/table">
            <a:tbl>
              <a:tblPr firstRow="1" bandRow="1">
                <a:tableStyleId>{69CF1AB2-1976-4502-BF36-3FF5EA218861}</a:tableStyleId>
              </a:tblPr>
              <a:tblGrid>
                <a:gridCol w="2499014">
                  <a:extLst>
                    <a:ext uri="{9D8B030D-6E8A-4147-A177-3AD203B41FA5}">
                      <a16:colId xmlns:a16="http://schemas.microsoft.com/office/drawing/2014/main" val="20000"/>
                    </a:ext>
                  </a:extLst>
                </a:gridCol>
                <a:gridCol w="2499014">
                  <a:extLst>
                    <a:ext uri="{9D8B030D-6E8A-4147-A177-3AD203B41FA5}">
                      <a16:colId xmlns:a16="http://schemas.microsoft.com/office/drawing/2014/main" val="20001"/>
                    </a:ext>
                  </a:extLst>
                </a:gridCol>
                <a:gridCol w="2499014">
                  <a:extLst>
                    <a:ext uri="{9D8B030D-6E8A-4147-A177-3AD203B41FA5}">
                      <a16:colId xmlns:a16="http://schemas.microsoft.com/office/drawing/2014/main" val="20002"/>
                    </a:ext>
                  </a:extLst>
                </a:gridCol>
                <a:gridCol w="2499014">
                  <a:extLst>
                    <a:ext uri="{9D8B030D-6E8A-4147-A177-3AD203B41FA5}">
                      <a16:colId xmlns:a16="http://schemas.microsoft.com/office/drawing/2014/main" val="20003"/>
                    </a:ext>
                  </a:extLst>
                </a:gridCol>
              </a:tblGrid>
              <a:tr h="470065">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470065">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470065">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470065">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470065">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470065">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470065">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cxnSp>
        <p:nvCxnSpPr>
          <p:cNvPr id="3" name="Straight Connector 2"/>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4724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69602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DA2FC8C-8FD1-4BD7-A362-EB9BDFB1D733}" type="slidenum">
              <a:rPr lang="en-GB" altLang="en-US" sz="1400"/>
              <a:pPr eaLnBrk="1" hangingPunct="1"/>
              <a:t>21</a:t>
            </a:fld>
            <a:endParaRPr lang="en-GB" altLang="en-US" sz="1400"/>
          </a:p>
        </p:txBody>
      </p:sp>
      <p:sp>
        <p:nvSpPr>
          <p:cNvPr id="18435" name="Text Box 2"/>
          <p:cNvSpPr txBox="1">
            <a:spLocks noChangeArrowheads="1"/>
          </p:cNvSpPr>
          <p:nvPr/>
        </p:nvSpPr>
        <p:spPr bwMode="auto">
          <a:xfrm>
            <a:off x="2209800" y="533401"/>
            <a:ext cx="7315200"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7" name="Table 6"/>
          <p:cNvGraphicFramePr>
            <a:graphicFrameLocks noGrp="1"/>
          </p:cNvGraphicFramePr>
          <p:nvPr/>
        </p:nvGraphicFramePr>
        <p:xfrm>
          <a:off x="2362200" y="2971800"/>
          <a:ext cx="7315200" cy="2755900"/>
        </p:xfrm>
        <a:graphic>
          <a:graphicData uri="http://schemas.openxmlformats.org/drawingml/2006/table">
            <a:tbl>
              <a:tblPr firstRow="1" bandRow="1">
                <a:tableStyleId>{69CF1AB2-1976-4502-BF36-3FF5EA218861}</a:tableStyleId>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tblGrid>
              <a:tr h="393700">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393700">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393700">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393700">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393700">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393700">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393700">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cxnSp>
        <p:nvCxnSpPr>
          <p:cNvPr id="8" name="Straight Connector 7"/>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62200" y="4724400"/>
            <a:ext cx="7315200" cy="2078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362200" y="4343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5105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8812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29962C34-2297-4BE4-A293-BED2E574DD20}" type="slidenum">
              <a:rPr lang="en-GB" altLang="en-US" sz="1400"/>
              <a:pPr eaLnBrk="1" hangingPunct="1"/>
              <a:t>22</a:t>
            </a:fld>
            <a:endParaRPr lang="en-GB" altLang="en-US" sz="1400"/>
          </a:p>
        </p:txBody>
      </p:sp>
      <p:sp>
        <p:nvSpPr>
          <p:cNvPr id="18435" name="Text Box 2"/>
          <p:cNvSpPr txBox="1">
            <a:spLocks noChangeArrowheads="1"/>
          </p:cNvSpPr>
          <p:nvPr/>
        </p:nvSpPr>
        <p:spPr bwMode="auto">
          <a:xfrm>
            <a:off x="2209800" y="533401"/>
            <a:ext cx="7315200"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sp>
        <p:nvSpPr>
          <p:cNvPr id="18436"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graphicFrame>
        <p:nvGraphicFramePr>
          <p:cNvPr id="7" name="Table 6"/>
          <p:cNvGraphicFramePr>
            <a:graphicFrameLocks noGrp="1"/>
          </p:cNvGraphicFramePr>
          <p:nvPr/>
        </p:nvGraphicFramePr>
        <p:xfrm>
          <a:off x="2362200" y="2971800"/>
          <a:ext cx="7315200" cy="2755900"/>
        </p:xfrm>
        <a:graphic>
          <a:graphicData uri="http://schemas.openxmlformats.org/drawingml/2006/table">
            <a:tbl>
              <a:tblPr firstRow="1" bandRow="1">
                <a:tableStyleId>{69CF1AB2-1976-4502-BF36-3FF5EA218861}</a:tableStyleId>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tblGrid>
              <a:tr h="393700">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393700">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393700">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393700">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393700">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393700">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393700">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cxnSp>
        <p:nvCxnSpPr>
          <p:cNvPr id="8" name="Straight Connector 7"/>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362200" y="4724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362200" y="4343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5105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362200" y="3962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412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229D4F7-D1F4-4D27-833A-3EAE69711DB6}" type="slidenum">
              <a:rPr lang="en-GB" altLang="en-US" sz="1400"/>
              <a:pPr eaLnBrk="1" hangingPunct="1"/>
              <a:t>23</a:t>
            </a:fld>
            <a:endParaRPr lang="en-GB" altLang="en-US" sz="1400"/>
          </a:p>
        </p:txBody>
      </p:sp>
      <p:sp>
        <p:nvSpPr>
          <p:cNvPr id="20483" name="Rectangle 2"/>
          <p:cNvSpPr>
            <a:spLocks noGrp="1" noChangeArrowheads="1"/>
          </p:cNvSpPr>
          <p:nvPr>
            <p:ph type="title"/>
          </p:nvPr>
        </p:nvSpPr>
        <p:spPr>
          <a:ln>
            <a:miter lim="800000"/>
            <a:headEnd/>
            <a:tailEnd/>
          </a:ln>
        </p:spPr>
        <p:txBody>
          <a:bodyPr/>
          <a:lstStyle/>
          <a:p>
            <a:pPr eaLnBrk="1" hangingPunct="1">
              <a:defRPr/>
            </a:pPr>
            <a:r>
              <a:rPr lang="en-GB" b="1" dirty="0">
                <a:solidFill>
                  <a:schemeClr val="accent1">
                    <a:lumMod val="50000"/>
                  </a:schemeClr>
                </a:solidFill>
              </a:rPr>
              <a:t>Strengths &amp; Limitations of EBA</a:t>
            </a:r>
          </a:p>
        </p:txBody>
      </p:sp>
      <p:sp>
        <p:nvSpPr>
          <p:cNvPr id="19460" name="Rectangle 3"/>
          <p:cNvSpPr>
            <a:spLocks noGrp="1" noChangeArrowheads="1"/>
          </p:cNvSpPr>
          <p:nvPr>
            <p:ph type="body" idx="1"/>
          </p:nvPr>
        </p:nvSpPr>
        <p:spPr/>
        <p:txBody>
          <a:bodyPr/>
          <a:lstStyle/>
          <a:p>
            <a:pPr eaLnBrk="1" hangingPunct="1"/>
            <a:r>
              <a:rPr lang="en-US" altLang="en-US" dirty="0">
                <a:cs typeface="Times New Roman" panose="02020603050405020304" pitchFamily="18" charset="0"/>
              </a:rPr>
              <a:t>Easy to apply</a:t>
            </a:r>
          </a:p>
          <a:p>
            <a:pPr eaLnBrk="1" hangingPunct="1"/>
            <a:r>
              <a:rPr lang="en-US" altLang="en-US" dirty="0">
                <a:cs typeface="Times New Roman" panose="02020603050405020304" pitchFamily="18" charset="0"/>
              </a:rPr>
              <a:t>Involves no complicated computations</a:t>
            </a:r>
          </a:p>
          <a:p>
            <a:pPr eaLnBrk="1" hangingPunct="1"/>
            <a:r>
              <a:rPr lang="en-US" altLang="en-US" dirty="0">
                <a:cs typeface="Times New Roman" panose="02020603050405020304" pitchFamily="18" charset="0"/>
              </a:rPr>
              <a:t>Easy to explain and justify to others. </a:t>
            </a:r>
          </a:p>
          <a:p>
            <a:pPr eaLnBrk="1" hangingPunct="1"/>
            <a:r>
              <a:rPr lang="en-US" altLang="en-US" dirty="0">
                <a:cs typeface="Times New Roman" panose="02020603050405020304" pitchFamily="18" charset="0"/>
              </a:rPr>
              <a:t>Fails to ensure that the alternatives retained are superior to those which are eliminated.  - this arises because the strategy is </a:t>
            </a:r>
            <a:r>
              <a:rPr lang="en-US" altLang="en-US" i="1" dirty="0">
                <a:cs typeface="Times New Roman" panose="02020603050405020304" pitchFamily="18" charset="0"/>
              </a:rPr>
              <a:t>non-</a:t>
            </a:r>
          </a:p>
          <a:p>
            <a:pPr eaLnBrk="1" hangingPunct="1">
              <a:buFontTx/>
              <a:buNone/>
            </a:pPr>
            <a:r>
              <a:rPr lang="en-US" altLang="en-US" i="1" dirty="0">
                <a:cs typeface="Times New Roman" panose="02020603050405020304" pitchFamily="18" charset="0"/>
              </a:rPr>
              <a:t>     compensatory</a:t>
            </a:r>
            <a:r>
              <a:rPr lang="en-US" altLang="en-US" dirty="0">
                <a:cs typeface="Times New Roman" panose="02020603050405020304" pitchFamily="18" charset="0"/>
              </a:rPr>
              <a:t>. </a:t>
            </a:r>
            <a:endParaRPr lang="en-GB" altLang="en-US" dirty="0">
              <a:cs typeface="Times New Roman" panose="02020603050405020304" pitchFamily="18" charset="0"/>
            </a:endParaRPr>
          </a:p>
        </p:txBody>
      </p:sp>
      <p:sp>
        <p:nvSpPr>
          <p:cNvPr id="19461"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0" y="0"/>
            <a:ext cx="12344400" cy="6858000"/>
          </a:xfrm>
          <a:prstGeom prst="rect">
            <a:avLst/>
          </a:prstGeom>
        </p:spPr>
      </p:pic>
    </p:spTree>
    <p:extLst>
      <p:ext uri="{BB962C8B-B14F-4D97-AF65-F5344CB8AC3E}">
        <p14:creationId xmlns:p14="http://schemas.microsoft.com/office/powerpoint/2010/main" val="7731634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1A202C8-7640-41B2-844D-B6E6344467A1}" type="slidenum">
              <a:rPr lang="en-GB" altLang="en-US" sz="1400"/>
              <a:pPr eaLnBrk="1" hangingPunct="1"/>
              <a:t>24</a:t>
            </a:fld>
            <a:endParaRPr lang="en-GB" altLang="en-US" sz="1400"/>
          </a:p>
        </p:txBody>
      </p:sp>
      <p:sp>
        <p:nvSpPr>
          <p:cNvPr id="21507" name="Rectangle 2"/>
          <p:cNvSpPr>
            <a:spLocks noGrp="1" noChangeArrowheads="1"/>
          </p:cNvSpPr>
          <p:nvPr>
            <p:ph type="title"/>
          </p:nvPr>
        </p:nvSpPr>
        <p:spPr>
          <a:xfrm>
            <a:off x="2209800" y="381000"/>
            <a:ext cx="7467600" cy="1066800"/>
          </a:xfrm>
          <a:ln>
            <a:miter lim="800000"/>
            <a:headEnd/>
            <a:tailEnd/>
          </a:ln>
        </p:spPr>
        <p:txBody>
          <a:bodyPr>
            <a:normAutofit fontScale="90000"/>
          </a:bodyPr>
          <a:lstStyle/>
          <a:p>
            <a:pPr eaLnBrk="1" hangingPunct="1">
              <a:defRPr/>
            </a:pPr>
            <a:b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Sequential decision making: Satisficing</a:t>
            </a:r>
            <a:b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484" name="Rectangle 3"/>
          <p:cNvSpPr>
            <a:spLocks noGrp="1" noChangeArrowheads="1"/>
          </p:cNvSpPr>
          <p:nvPr>
            <p:ph type="body" idx="1"/>
          </p:nvPr>
        </p:nvSpPr>
        <p:spPr>
          <a:xfrm>
            <a:off x="838200" y="1825625"/>
            <a:ext cx="5805055" cy="4351338"/>
          </a:xfrm>
        </p:spPr>
        <p:txBody>
          <a:bodyPr/>
          <a:lstStyle/>
          <a:p>
            <a:pPr eaLnBrk="1" hangingPunct="1">
              <a:lnSpc>
                <a:spcPct val="90000"/>
              </a:lnSpc>
            </a:pPr>
            <a:r>
              <a:rPr lang="en-US" altLang="en-US" dirty="0">
                <a:latin typeface="Times New Roman" panose="02020603050405020304" pitchFamily="18" charset="0"/>
                <a:cs typeface="Times New Roman" panose="02020603050405020304" pitchFamily="18" charset="0"/>
              </a:rPr>
              <a:t>Used where alternatives become available sequentially</a:t>
            </a:r>
            <a:r>
              <a:rPr lang="en-GB" altLang="en-US" dirty="0">
                <a:latin typeface="Times New Roman" panose="02020603050405020304" pitchFamily="18" charset="0"/>
                <a:cs typeface="Times New Roman" panose="02020603050405020304" pitchFamily="18" charset="0"/>
              </a:rPr>
              <a:t> </a:t>
            </a:r>
          </a:p>
          <a:p>
            <a:pPr eaLnBrk="1" hangingPunct="1">
              <a:lnSpc>
                <a:spcPct val="90000"/>
              </a:lnSpc>
            </a:pPr>
            <a:r>
              <a:rPr lang="en-GB" altLang="en-US" dirty="0">
                <a:latin typeface="Times New Roman" panose="02020603050405020304" pitchFamily="18" charset="0"/>
                <a:cs typeface="Times New Roman" panose="02020603050405020304" pitchFamily="18" charset="0"/>
              </a:rPr>
              <a:t>Search process stops when an alternative is found which is </a:t>
            </a:r>
            <a:r>
              <a:rPr lang="en-GB" altLang="en-US" i="1" dirty="0">
                <a:latin typeface="Times New Roman" panose="02020603050405020304" pitchFamily="18" charset="0"/>
                <a:cs typeface="Times New Roman" panose="02020603050405020304" pitchFamily="18" charset="0"/>
              </a:rPr>
              <a:t>satisfactory</a:t>
            </a:r>
            <a:r>
              <a:rPr lang="en-GB" altLang="en-US" dirty="0">
                <a:latin typeface="Times New Roman" panose="02020603050405020304" pitchFamily="18" charset="0"/>
                <a:cs typeface="Times New Roman" panose="02020603050405020304" pitchFamily="18" charset="0"/>
              </a:rPr>
              <a:t> in that its attributes’ performances all </a:t>
            </a:r>
            <a:r>
              <a:rPr lang="en-US" altLang="en-US" dirty="0">
                <a:latin typeface="Times New Roman" panose="02020603050405020304" pitchFamily="18" charset="0"/>
                <a:cs typeface="Times New Roman" panose="02020603050405020304" pitchFamily="18" charset="0"/>
              </a:rPr>
              <a:t>exceed aspiration levels</a:t>
            </a:r>
          </a:p>
          <a:p>
            <a:pPr eaLnBrk="1" hangingPunct="1">
              <a:lnSpc>
                <a:spcPct val="90000"/>
              </a:lnSpc>
            </a:pPr>
            <a:r>
              <a:rPr lang="en-US" altLang="en-US" dirty="0">
                <a:latin typeface="Times New Roman" panose="02020603050405020304" pitchFamily="18" charset="0"/>
                <a:cs typeface="Times New Roman" panose="02020603050405020304" pitchFamily="18" charset="0"/>
              </a:rPr>
              <a:t>These aspiration levels themselves adjust gradually in the light of alternatives already examined. </a:t>
            </a:r>
            <a:r>
              <a:rPr lang="en-GB" altLang="en-US" dirty="0">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stretch>
            <a:fillRect/>
          </a:stretch>
        </p:blipFill>
        <p:spPr>
          <a:xfrm>
            <a:off x="6564743" y="1525588"/>
            <a:ext cx="5440219" cy="4895994"/>
          </a:xfrm>
          <a:prstGeom prst="rect">
            <a:avLst/>
          </a:prstGeom>
        </p:spPr>
      </p:pic>
    </p:spTree>
    <p:extLst>
      <p:ext uri="{BB962C8B-B14F-4D97-AF65-F5344CB8AC3E}">
        <p14:creationId xmlns:p14="http://schemas.microsoft.com/office/powerpoint/2010/main" val="1462771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575B09F-D4B5-4C04-B976-DB2EB0C6148F}" type="slidenum">
              <a:rPr lang="en-GB" altLang="en-US" sz="1400"/>
              <a:pPr eaLnBrk="1" hangingPunct="1"/>
              <a:t>25</a:t>
            </a:fld>
            <a:endParaRPr lang="en-GB" altLang="en-US" sz="1400"/>
          </a:p>
        </p:txBody>
      </p:sp>
      <p:sp>
        <p:nvSpPr>
          <p:cNvPr id="23555" name="Rectangle 2"/>
          <p:cNvSpPr>
            <a:spLocks noGrp="1" noChangeArrowheads="1"/>
          </p:cNvSpPr>
          <p:nvPr>
            <p:ph type="title"/>
          </p:nvPr>
        </p:nvSpPr>
        <p:spPr>
          <a:ln>
            <a:miter lim="800000"/>
            <a:headEnd/>
            <a:tailEnd/>
          </a:ln>
        </p:spPr>
        <p:txBody>
          <a:bodyPr/>
          <a:lstStyle/>
          <a:p>
            <a:pP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consequences of reason-based choice</a:t>
            </a:r>
            <a:endParaRPr lang="en-GB"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532" name="Rectangle 3"/>
          <p:cNvSpPr>
            <a:spLocks noGrp="1" noChangeArrowheads="1"/>
          </p:cNvSpPr>
          <p:nvPr>
            <p:ph type="body" idx="1"/>
          </p:nvPr>
        </p:nvSpPr>
        <p:spPr>
          <a:xfrm>
            <a:off x="568037" y="1690688"/>
            <a:ext cx="10515600" cy="4351338"/>
          </a:xfrm>
        </p:spPr>
        <p:txBody>
          <a:bodyPr/>
          <a:lstStyle/>
          <a:p>
            <a:pPr eaLnBrk="1" hangingPunct="1">
              <a:spcAft>
                <a:spcPct val="25000"/>
              </a:spcAft>
            </a:pPr>
            <a:r>
              <a:rPr lang="en-GB" altLang="en-US" dirty="0">
                <a:latin typeface="Times New Roman" panose="02020603050405020304" pitchFamily="18" charset="0"/>
                <a:cs typeface="Times New Roman" panose="02020603050405020304" pitchFamily="18" charset="0"/>
              </a:rPr>
              <a:t>Decisions framed as “choose which to </a:t>
            </a:r>
            <a:r>
              <a:rPr lang="en-GB" altLang="en-US" b="1" u="sng" dirty="0">
                <a:latin typeface="Times New Roman" panose="02020603050405020304" pitchFamily="18" charset="0"/>
                <a:cs typeface="Times New Roman" panose="02020603050405020304" pitchFamily="18" charset="0"/>
              </a:rPr>
              <a:t>select</a:t>
            </a:r>
            <a:r>
              <a:rPr lang="en-GB" altLang="en-US" dirty="0">
                <a:latin typeface="Times New Roman" panose="02020603050405020304" pitchFamily="18" charset="0"/>
                <a:cs typeface="Times New Roman" panose="02020603050405020304" pitchFamily="18" charset="0"/>
              </a:rPr>
              <a:t>…” can lead to different choices to those framed as “ choose which to </a:t>
            </a:r>
            <a:r>
              <a:rPr lang="en-GB" altLang="en-US" b="1" u="sng" dirty="0">
                <a:latin typeface="Times New Roman" panose="02020603050405020304" pitchFamily="18" charset="0"/>
                <a:cs typeface="Times New Roman" panose="02020603050405020304" pitchFamily="18" charset="0"/>
              </a:rPr>
              <a:t>reject</a:t>
            </a:r>
            <a:r>
              <a:rPr lang="en-GB" altLang="en-US" dirty="0">
                <a:latin typeface="Times New Roman" panose="02020603050405020304" pitchFamily="18" charset="0"/>
                <a:cs typeface="Times New Roman" panose="02020603050405020304" pitchFamily="18" charset="0"/>
              </a:rPr>
              <a:t>”</a:t>
            </a:r>
          </a:p>
          <a:p>
            <a:pPr eaLnBrk="1" hangingPunct="1">
              <a:spcAft>
                <a:spcPct val="25000"/>
              </a:spcAft>
            </a:pPr>
            <a:r>
              <a:rPr lang="en-GB" altLang="en-US" dirty="0">
                <a:latin typeface="Times New Roman" panose="02020603050405020304" pitchFamily="18" charset="0"/>
                <a:cs typeface="Times New Roman" panose="02020603050405020304" pitchFamily="18" charset="0"/>
              </a:rPr>
              <a:t>Irrelevant alternatives can influence choice</a:t>
            </a:r>
          </a:p>
          <a:p>
            <a:pPr eaLnBrk="1" hangingPunct="1">
              <a:spcAft>
                <a:spcPct val="25000"/>
              </a:spcAft>
            </a:pPr>
            <a:r>
              <a:rPr lang="en-GB" altLang="en-US" dirty="0">
                <a:latin typeface="Times New Roman" panose="02020603050405020304" pitchFamily="18" charset="0"/>
                <a:cs typeface="Times New Roman" panose="02020603050405020304" pitchFamily="18" charset="0"/>
              </a:rPr>
              <a:t>Attributes can be rejected if they have weakly favourable or irrelevant attributes</a:t>
            </a:r>
          </a:p>
        </p:txBody>
      </p:sp>
      <p:pic>
        <p:nvPicPr>
          <p:cNvPr id="2" name="Picture 1"/>
          <p:cNvPicPr>
            <a:picLocks noChangeAspect="1"/>
          </p:cNvPicPr>
          <p:nvPr/>
        </p:nvPicPr>
        <p:blipFill>
          <a:blip r:embed="rId2"/>
          <a:stretch>
            <a:fillRect/>
          </a:stretch>
        </p:blipFill>
        <p:spPr>
          <a:xfrm>
            <a:off x="7252855" y="4230013"/>
            <a:ext cx="4449040" cy="2491462"/>
          </a:xfrm>
          <a:prstGeom prst="rect">
            <a:avLst/>
          </a:prstGeom>
        </p:spPr>
      </p:pic>
      <p:pic>
        <p:nvPicPr>
          <p:cNvPr id="3" name="Picture 2"/>
          <p:cNvPicPr>
            <a:picLocks noChangeAspect="1"/>
          </p:cNvPicPr>
          <p:nvPr/>
        </p:nvPicPr>
        <p:blipFill>
          <a:blip r:embed="rId3"/>
          <a:stretch>
            <a:fillRect/>
          </a:stretch>
        </p:blipFill>
        <p:spPr>
          <a:xfrm>
            <a:off x="3680116" y="4230013"/>
            <a:ext cx="3362347" cy="2491462"/>
          </a:xfrm>
          <a:prstGeom prst="rect">
            <a:avLst/>
          </a:prstGeom>
        </p:spPr>
      </p:pic>
    </p:spTree>
    <p:extLst>
      <p:ext uri="{BB962C8B-B14F-4D97-AF65-F5344CB8AC3E}">
        <p14:creationId xmlns:p14="http://schemas.microsoft.com/office/powerpoint/2010/main" val="16610427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9ACB08F-2C43-4AD9-96F2-6B3E6EA562BB}" type="slidenum">
              <a:rPr lang="en-GB" altLang="en-US" sz="1400"/>
              <a:pPr eaLnBrk="1" hangingPunct="1"/>
              <a:t>26</a:t>
            </a:fld>
            <a:endParaRPr lang="en-GB" altLang="en-US" sz="1400"/>
          </a:p>
        </p:txBody>
      </p:sp>
      <p:sp>
        <p:nvSpPr>
          <p:cNvPr id="24579" name="Rectangle 2"/>
          <p:cNvSpPr>
            <a:spLocks noGrp="1" noChangeArrowheads="1"/>
          </p:cNvSpPr>
          <p:nvPr>
            <p:ph type="title"/>
          </p:nvPr>
        </p:nvSpPr>
        <p:spPr>
          <a:xfrm>
            <a:off x="2001982" y="533400"/>
            <a:ext cx="7391400" cy="609600"/>
          </a:xfrm>
          <a:ln>
            <a:miter lim="800000"/>
            <a:headEnd/>
            <a:tailEnd/>
          </a:ln>
        </p:spPr>
        <p:txBody>
          <a:bodyPr>
            <a:normAutofit/>
          </a:bodyPr>
          <a:lstStyle/>
          <a:p>
            <a:pP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of reason-based choice</a:t>
            </a:r>
          </a:p>
        </p:txBody>
      </p:sp>
      <p:sp>
        <p:nvSpPr>
          <p:cNvPr id="24580" name="Rectangle 3"/>
          <p:cNvSpPr>
            <a:spLocks noGrp="1" noChangeArrowheads="1"/>
          </p:cNvSpPr>
          <p:nvPr>
            <p:ph type="body" idx="1"/>
          </p:nvPr>
        </p:nvSpPr>
        <p:spPr>
          <a:xfrm>
            <a:off x="1357745" y="1219200"/>
            <a:ext cx="9691255" cy="4045527"/>
          </a:xfrm>
        </p:spPr>
        <p:txBody>
          <a:bodyPr>
            <a:normAutofit/>
          </a:bodyPr>
          <a:lstStyle/>
          <a:p>
            <a:pPr eaLnBrk="1" hangingPunct="1">
              <a:lnSpc>
                <a:spcPct val="120000"/>
              </a:lnSpc>
              <a:buFontTx/>
              <a:buNone/>
              <a:defRPr/>
            </a:pPr>
            <a:r>
              <a:rPr lang="en-US" sz="2200" b="1" dirty="0">
                <a:solidFill>
                  <a:schemeClr val="accent1">
                    <a:lumMod val="50000"/>
                  </a:schemeClr>
                </a:solidFill>
                <a:latin typeface="Times New Roman" panose="02020603050405020304" pitchFamily="18" charset="0"/>
                <a:cs typeface="Times New Roman" panose="02020603050405020304" pitchFamily="18" charset="0"/>
              </a:rPr>
              <a:t>Candidate A 				Candidate B</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written communication skills	Excellent written communication skills	</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Satisfactory absenteeism record		Very good absenteeism record</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computing skills		Excellent computer skills</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Reasonable inter-personal skills		Awkward when dealing 	with others</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level of numeracy		Poor level of numeracy</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telephone skills 		Poor telephone skills</a:t>
            </a:r>
          </a:p>
          <a:p>
            <a:pPr eaLnBrk="1" hangingPunct="1">
              <a:buFontTx/>
              <a:buNone/>
              <a:defRPr/>
            </a:pPr>
            <a:endParaRPr lang="en-GB" sz="2200" dirty="0">
              <a:solidFill>
                <a:schemeClr val="accent2"/>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499763" y="4790698"/>
            <a:ext cx="3477491" cy="2039682"/>
          </a:xfrm>
          <a:prstGeom prst="rect">
            <a:avLst/>
          </a:prstGeom>
        </p:spPr>
      </p:pic>
    </p:spTree>
    <p:extLst>
      <p:ext uri="{BB962C8B-B14F-4D97-AF65-F5344CB8AC3E}">
        <p14:creationId xmlns:p14="http://schemas.microsoft.com/office/powerpoint/2010/main" val="820573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3BD50D9-E989-4AE9-A4B2-FF6A4019D1F0}" type="slidenum">
              <a:rPr lang="en-GB" altLang="en-US" sz="1400"/>
              <a:pPr eaLnBrk="1" hangingPunct="1"/>
              <a:t>27</a:t>
            </a:fld>
            <a:endParaRPr lang="en-GB" altLang="en-US" sz="1400"/>
          </a:p>
        </p:txBody>
      </p:sp>
      <p:sp>
        <p:nvSpPr>
          <p:cNvPr id="25603" name="Rectangle 2"/>
          <p:cNvSpPr>
            <a:spLocks noGrp="1" noChangeArrowheads="1"/>
          </p:cNvSpPr>
          <p:nvPr>
            <p:ph type="title"/>
          </p:nvPr>
        </p:nvSpPr>
        <p:spPr>
          <a:xfrm>
            <a:off x="2043545" y="394854"/>
            <a:ext cx="8077200" cy="762000"/>
          </a:xfrm>
          <a:ln>
            <a:miter lim="800000"/>
            <a:headEnd/>
            <a:tailEnd/>
          </a:ln>
        </p:spPr>
        <p:txBody>
          <a:bodyPr/>
          <a:lstStyle/>
          <a:p>
            <a:pPr algn="l"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that affect how people make choices</a:t>
            </a: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4580" name="Rectangle 3"/>
          <p:cNvSpPr>
            <a:spLocks noGrp="1" noChangeArrowheads="1"/>
          </p:cNvSpPr>
          <p:nvPr>
            <p:ph type="body" idx="1"/>
          </p:nvPr>
        </p:nvSpPr>
        <p:spPr>
          <a:xfrm>
            <a:off x="367145" y="1524000"/>
            <a:ext cx="11547764" cy="4351338"/>
          </a:xfrm>
        </p:spPr>
        <p:txBody>
          <a:bodyPr>
            <a:noAutofit/>
          </a:bodyPr>
          <a:lstStyle/>
          <a:p>
            <a:pPr eaLnBrk="1" hangingPunct="1">
              <a:lnSpc>
                <a:spcPct val="150000"/>
              </a:lnSpc>
            </a:pPr>
            <a:r>
              <a:rPr lang="en-US" altLang="en-US" dirty="0">
                <a:latin typeface="Times New Roman" panose="02020603050405020304" pitchFamily="18" charset="0"/>
                <a:cs typeface="Times New Roman" panose="02020603050405020304" pitchFamily="18" charset="0"/>
              </a:rPr>
              <a:t>Time available to make decision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Effort that a given strategy will involve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Decision maker’s knowledge about the environment</a:t>
            </a:r>
          </a:p>
          <a:p>
            <a:pPr eaLnBrk="1" hangingPunct="1">
              <a:lnSpc>
                <a:spcPct val="150000"/>
              </a:lnSpc>
            </a:pPr>
            <a:r>
              <a:rPr lang="en-US" altLang="en-US" dirty="0">
                <a:latin typeface="Times New Roman" panose="02020603050405020304" pitchFamily="18" charset="0"/>
                <a:cs typeface="Times New Roman" panose="02020603050405020304" pitchFamily="18" charset="0"/>
              </a:rPr>
              <a:t>Importance of making an accurate decision</a:t>
            </a:r>
          </a:p>
          <a:p>
            <a:pPr eaLnBrk="1" hangingPunct="1">
              <a:lnSpc>
                <a:spcPct val="150000"/>
              </a:lnSpc>
            </a:pPr>
            <a:r>
              <a:rPr lang="en-US" altLang="en-US" dirty="0">
                <a:latin typeface="Times New Roman" panose="02020603050405020304" pitchFamily="18" charset="0"/>
                <a:cs typeface="Times New Roman" panose="02020603050405020304" pitchFamily="18" charset="0"/>
              </a:rPr>
              <a:t>Whether or not the choice has to be justified to others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Desire to minimize conflict (e.g. conflicts between the pros and cons of  the alternatives).</a:t>
            </a:r>
          </a:p>
          <a:p>
            <a:pPr eaLnBrk="1" hangingPunct="1">
              <a:lnSpc>
                <a:spcPct val="150000"/>
              </a:lnSpc>
            </a:pPr>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72277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7D03496-71D0-42FF-85C9-31717B3B7086}" type="slidenum">
              <a:rPr lang="en-GB" altLang="en-US" sz="1400"/>
              <a:pPr eaLnBrk="1" hangingPunct="1"/>
              <a:t>28</a:t>
            </a:fld>
            <a:endParaRPr lang="en-GB" altLang="en-US" sz="1400"/>
          </a:p>
        </p:txBody>
      </p:sp>
      <p:sp>
        <p:nvSpPr>
          <p:cNvPr id="4099" name="Rectangle 2"/>
          <p:cNvSpPr>
            <a:spLocks noGrp="1" noChangeArrowheads="1"/>
          </p:cNvSpPr>
          <p:nvPr>
            <p:ph type="title"/>
          </p:nvPr>
        </p:nvSpPr>
        <p:spPr>
          <a:xfrm>
            <a:off x="318654" y="2353252"/>
            <a:ext cx="4904510" cy="1325563"/>
          </a:xfrm>
          <a:ln>
            <a:miter lim="800000"/>
            <a:headEnd/>
            <a:tailEnd/>
          </a:ln>
        </p:spPr>
        <p:txBody>
          <a:bodyPr>
            <a:normAutofit fontScale="90000"/>
          </a:bodyPr>
          <a:lstStyle/>
          <a:p>
            <a:pPr eaLnBrk="1" hangingPunct="1">
              <a:lnSpc>
                <a:spcPct val="200000"/>
              </a:lnSpc>
              <a:defRPr/>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Four alternatives</a:t>
            </a:r>
            <a:b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Mythologies </a:t>
            </a:r>
            <a:b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Decision Making</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2718337754"/>
              </p:ext>
            </p:extLst>
          </p:nvPr>
        </p:nvGraphicFramePr>
        <p:xfrm>
          <a:off x="4694382" y="614555"/>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75190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FCCED65-D4D3-42C2-BA67-BC91172BC296}" type="slidenum">
              <a:rPr lang="en-GB" altLang="en-US" sz="1400"/>
              <a:pPr eaLnBrk="1" hangingPunct="1"/>
              <a:t>29</a:t>
            </a:fld>
            <a:endParaRPr lang="en-GB" altLang="en-US" sz="1400"/>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SMARTER</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100" name="Rectangle 3"/>
          <p:cNvSpPr>
            <a:spLocks noGrp="1" noChangeArrowheads="1"/>
          </p:cNvSpPr>
          <p:nvPr>
            <p:ph type="body" idx="1"/>
          </p:nvPr>
        </p:nvSpPr>
        <p:spPr>
          <a:xfrm>
            <a:off x="838200" y="1825625"/>
            <a:ext cx="5029200" cy="4351338"/>
          </a:xfrm>
        </p:spPr>
        <p:txBody>
          <a:bodyPr/>
          <a:lstStyle/>
          <a:p>
            <a:pPr algn="just" eaLnBrk="1" hangingPunct="1"/>
            <a:r>
              <a:rPr lang="en-GB" altLang="en-US" dirty="0"/>
              <a:t>Simple Multi attribute Rating Technique Exploiting  Ranks</a:t>
            </a:r>
          </a:p>
          <a:p>
            <a:pPr algn="just" eaLnBrk="1" hangingPunct="1">
              <a:buFontTx/>
              <a:buNone/>
            </a:pPr>
            <a:endParaRPr lang="en-GB" altLang="en-US" dirty="0"/>
          </a:p>
          <a:p>
            <a:pPr algn="just" eaLnBrk="1" hangingPunct="1"/>
            <a:r>
              <a:rPr lang="en-GB" altLang="en-US" dirty="0"/>
              <a:t>Value functions are usually assumed to be linear</a:t>
            </a:r>
          </a:p>
          <a:p>
            <a:pPr algn="just" eaLnBrk="1" hangingPunct="1"/>
            <a:endParaRPr lang="en-GB" altLang="en-US" dirty="0"/>
          </a:p>
          <a:p>
            <a:pPr algn="just" eaLnBrk="1" hangingPunct="1"/>
            <a:r>
              <a:rPr lang="en-GB" altLang="en-US" dirty="0"/>
              <a:t>Weights for attributes are estimated from the  decision maker’s ranking of  the  swings</a:t>
            </a:r>
            <a:endParaRPr lang="en-US" altLang="en-US" dirty="0"/>
          </a:p>
        </p:txBody>
      </p:sp>
      <p:pic>
        <p:nvPicPr>
          <p:cNvPr id="2" name="Picture 1"/>
          <p:cNvPicPr>
            <a:picLocks noChangeAspect="1"/>
          </p:cNvPicPr>
          <p:nvPr/>
        </p:nvPicPr>
        <p:blipFill>
          <a:blip r:embed="rId3"/>
          <a:stretch>
            <a:fillRect/>
          </a:stretch>
        </p:blipFill>
        <p:spPr>
          <a:xfrm>
            <a:off x="6004710" y="1825626"/>
            <a:ext cx="6138800" cy="4665230"/>
          </a:xfrm>
          <a:prstGeom prst="rect">
            <a:avLst/>
          </a:prstGeom>
        </p:spPr>
      </p:pic>
    </p:spTree>
    <p:extLst>
      <p:ext uri="{BB962C8B-B14F-4D97-AF65-F5344CB8AC3E}">
        <p14:creationId xmlns:p14="http://schemas.microsoft.com/office/powerpoint/2010/main" val="30561530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DE0718C8-64F3-4275-8BEC-03DCEE1B5A22}" type="slidenum">
              <a:rPr lang="en-GB" altLang="en-US" sz="1400"/>
              <a:pPr eaLnBrk="1" hangingPunct="1"/>
              <a:t>30</a:t>
            </a:fld>
            <a:endParaRPr lang="en-GB" altLang="en-US" sz="1400"/>
          </a:p>
        </p:txBody>
      </p:sp>
      <p:sp>
        <p:nvSpPr>
          <p:cNvPr id="7171" name="Rectangle 2"/>
          <p:cNvSpPr>
            <a:spLocks noGrp="1" noChangeArrowheads="1"/>
          </p:cNvSpPr>
          <p:nvPr>
            <p:ph type="title"/>
          </p:nvPr>
        </p:nvSpPr>
        <p:spPr>
          <a:xfrm>
            <a:off x="2209800" y="609600"/>
            <a:ext cx="7772400" cy="914400"/>
          </a:xfrm>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of SMARTER</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48" name="Rectangle 3"/>
          <p:cNvSpPr>
            <a:spLocks noGrp="1" noChangeArrowheads="1"/>
          </p:cNvSpPr>
          <p:nvPr>
            <p:ph type="body" idx="1"/>
          </p:nvPr>
        </p:nvSpPr>
        <p:spPr/>
        <p:txBody>
          <a:bodyPr/>
          <a:lstStyle/>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Easier judgments  are required and these may be more accurate</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Less time consuming than SMART</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ROC (</a:t>
            </a:r>
            <a:r>
              <a:rPr lang="en-US" dirty="0">
                <a:latin typeface="Times New Roman" panose="02020603050405020304" pitchFamily="18" charset="0"/>
                <a:cs typeface="Times New Roman" panose="02020603050405020304" pitchFamily="18" charset="0"/>
              </a:rPr>
              <a:t>Return on Capital)</a:t>
            </a:r>
            <a:r>
              <a:rPr lang="en-GB" altLang="en-US" dirty="0">
                <a:latin typeface="Times New Roman" panose="02020603050405020304" pitchFamily="18" charset="0"/>
                <a:cs typeface="Times New Roman" panose="02020603050405020304" pitchFamily="18" charset="0"/>
              </a:rPr>
              <a:t> weights may provide good approximations to the weights that would have been obtained using SMART</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0386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7D206D0-2797-46D2-AACB-D22C243B5289}" type="slidenum">
              <a:rPr lang="en-GB" altLang="en-US" sz="1400"/>
              <a:pPr eaLnBrk="1" hangingPunct="1"/>
              <a:t>31</a:t>
            </a:fld>
            <a:endParaRPr lang="en-GB" altLang="en-US" sz="1400"/>
          </a:p>
        </p:txBody>
      </p:sp>
      <p:sp>
        <p:nvSpPr>
          <p:cNvPr id="8195" name="Rectangle 2"/>
          <p:cNvSpPr>
            <a:spLocks noGrp="1" noChangeArrowheads="1"/>
          </p:cNvSpPr>
          <p:nvPr>
            <p:ph type="title"/>
          </p:nvPr>
        </p:nvSpPr>
        <p:spPr>
          <a:xfrm>
            <a:off x="2209800" y="609600"/>
            <a:ext cx="7772400" cy="914400"/>
          </a:xfrm>
          <a:ln>
            <a:miter lim="800000"/>
            <a:headEnd/>
            <a:tailEnd/>
          </a:ln>
        </p:spPr>
        <p:txBody>
          <a:bodyPr/>
          <a:lstStyle/>
          <a:p>
            <a:pPr eaLnBrk="1" hangingPunct="1">
              <a:defRPr/>
            </a:pPr>
            <a:r>
              <a:rPr lang="en-GB" sz="36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 of SMARTER</a:t>
            </a:r>
            <a:endParaRPr lang="en-US" sz="36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172" name="Rectangle 3"/>
          <p:cNvSpPr>
            <a:spLocks noGrp="1" noChangeArrowheads="1"/>
          </p:cNvSpPr>
          <p:nvPr>
            <p:ph type="body" idx="1"/>
          </p:nvPr>
        </p:nvSpPr>
        <p:spPr/>
        <p:txBody>
          <a:bodyPr/>
          <a:lstStyle/>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It may encourage superficial analysis of a problem</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Less transparent than SMART</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Ratio of ROC -</a:t>
            </a:r>
            <a:r>
              <a:rPr lang="en-US" dirty="0"/>
              <a:t> </a:t>
            </a:r>
            <a:r>
              <a:rPr lang="en-US" dirty="0">
                <a:latin typeface="Times New Roman" panose="02020603050405020304" pitchFamily="18" charset="0"/>
                <a:cs typeface="Times New Roman" panose="02020603050405020304" pitchFamily="18" charset="0"/>
              </a:rPr>
              <a:t>Return on Capital</a:t>
            </a:r>
            <a:r>
              <a:rPr lang="en-GB" altLang="en-US" dirty="0">
                <a:latin typeface="Times New Roman" panose="02020603050405020304" pitchFamily="18" charset="0"/>
                <a:cs typeface="Times New Roman" panose="02020603050405020304" pitchFamily="18" charset="0"/>
              </a:rPr>
              <a:t> weights between the most and least important attributes may be too high</a:t>
            </a:r>
            <a:endParaRPr lang="en-US" altLang="en-US" dirty="0">
              <a:latin typeface="Times New Roman" panose="02020603050405020304" pitchFamily="18" charset="0"/>
              <a:cs typeface="Times New Roman" panose="02020603050405020304" pitchFamily="18" charset="0"/>
            </a:endParaRPr>
          </a:p>
        </p:txBody>
      </p:sp>
      <p:sp>
        <p:nvSpPr>
          <p:cNvPr id="7173"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spTree>
    <p:extLst>
      <p:ext uri="{BB962C8B-B14F-4D97-AF65-F5344CB8AC3E}">
        <p14:creationId xmlns:p14="http://schemas.microsoft.com/office/powerpoint/2010/main" val="27254545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93D6E0E-D81B-471B-A958-C6D688AD131A}" type="slidenum">
              <a:rPr lang="en-GB" altLang="en-US" sz="1400"/>
              <a:pPr eaLnBrk="1" hangingPunct="1"/>
              <a:t>32</a:t>
            </a:fld>
            <a:endParaRPr lang="en-GB" altLang="en-US" sz="1400"/>
          </a:p>
        </p:txBody>
      </p:sp>
      <p:sp>
        <p:nvSpPr>
          <p:cNvPr id="6147" name="Rectangle 2"/>
          <p:cNvSpPr>
            <a:spLocks noGrp="1" noChangeArrowheads="1"/>
          </p:cNvSpPr>
          <p:nvPr>
            <p:ph type="title"/>
          </p:nvPr>
        </p:nvSpPr>
        <p:spPr>
          <a:xfrm>
            <a:off x="2355272" y="282866"/>
            <a:ext cx="10515600" cy="1325563"/>
          </a:xfrm>
          <a:ln>
            <a:miter lim="800000"/>
            <a:headEnd/>
            <a:tailEnd/>
          </a:ln>
        </p:spPr>
        <p:txBody>
          <a:bodyPr/>
          <a:lstStyle/>
          <a:p>
            <a:pPr eaLnBrk="1" hangingPunct="1">
              <a:defRPr/>
            </a:pPr>
            <a:r>
              <a:rPr lang="en-GB" sz="3200" b="1" dirty="0">
                <a:solidFill>
                  <a:srgbClr val="C00000"/>
                </a:solidFill>
                <a:latin typeface="Times New Roman" panose="02020603050405020304" pitchFamily="18" charset="0"/>
                <a:cs typeface="Times New Roman" panose="02020603050405020304" pitchFamily="18" charset="0"/>
              </a:rPr>
              <a:t>Rank Order Capital (ROC) weights</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768928" y="1608429"/>
            <a:ext cx="9518072" cy="2862322"/>
          </a:xfrm>
          <a:prstGeom prst="rect">
            <a:avLst/>
          </a:prstGeom>
          <a:no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For example, if there are 4 items, the item ranked</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first will be weighted (1 + 1/2 + 1/3 + 1/4) / 4 = 0.52, </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second will be weighted (1/2 + 1/3 + 1/4) / 4 = 0.27, </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third (1/3 + 1/4) / 4 = 0.15, </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last (1/4) / 4 = 0.06.</a:t>
            </a:r>
          </a:p>
        </p:txBody>
      </p:sp>
      <p:sp>
        <p:nvSpPr>
          <p:cNvPr id="4" name="TextBox 3"/>
          <p:cNvSpPr txBox="1"/>
          <p:nvPr/>
        </p:nvSpPr>
        <p:spPr>
          <a:xfrm>
            <a:off x="1828800" y="4750769"/>
            <a:ext cx="8153400" cy="1631216"/>
          </a:xfrm>
          <a:prstGeom prst="rect">
            <a:avLst/>
          </a:prstGeom>
          <a:noFill/>
        </p:spPr>
        <p:txBody>
          <a:bodyPr wrap="square" rtlCol="0">
            <a:spAutoFit/>
          </a:bodyPr>
          <a:lstStyle/>
          <a:p>
            <a:pPr algn="ctr"/>
            <a:r>
              <a:rPr lang="en-US" sz="2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rank order scale's scores are weighted scores in which items selected first receive a higher value than the next ones in the list. This value is exponential and depends on the number of selections in your rank order scale. In your reports the percentage of all of these values (compared to the total) is shown.</a:t>
            </a:r>
          </a:p>
        </p:txBody>
      </p:sp>
    </p:spTree>
    <p:extLst>
      <p:ext uri="{BB962C8B-B14F-4D97-AF65-F5344CB8AC3E}">
        <p14:creationId xmlns:p14="http://schemas.microsoft.com/office/powerpoint/2010/main" val="30859990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240FE2A-25F7-4F0E-AE11-632BDDDB3949}" type="slidenum">
              <a:rPr lang="en-GB" altLang="en-US" sz="1400"/>
              <a:pPr eaLnBrk="1" hangingPunct="1"/>
              <a:t>33</a:t>
            </a:fld>
            <a:endParaRPr lang="en-GB" altLang="en-US" sz="1400"/>
          </a:p>
        </p:txBody>
      </p:sp>
      <p:sp>
        <p:nvSpPr>
          <p:cNvPr id="9219" name="Rectangle 2"/>
          <p:cNvSpPr>
            <a:spLocks noGrp="1" noChangeArrowheads="1"/>
          </p:cNvSpPr>
          <p:nvPr>
            <p:ph type="title"/>
          </p:nvPr>
        </p:nvSpPr>
        <p:spPr>
          <a:xfrm>
            <a:off x="1129145" y="69273"/>
            <a:ext cx="7772400" cy="914400"/>
          </a:xfrm>
          <a:ln>
            <a:miter lim="800000"/>
            <a:headEnd/>
            <a:tailEnd/>
          </a:ln>
        </p:spPr>
        <p:txBody>
          <a:bodyPr/>
          <a:lstStyle/>
          <a:p>
            <a:pP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196" name="Rectangle 3"/>
          <p:cNvSpPr>
            <a:spLocks noGrp="1" noChangeArrowheads="1"/>
          </p:cNvSpPr>
          <p:nvPr>
            <p:ph type="body" idx="1"/>
          </p:nvPr>
        </p:nvSpPr>
        <p:spPr>
          <a:xfrm>
            <a:off x="415636" y="983673"/>
            <a:ext cx="4599709" cy="5292436"/>
          </a:xfrm>
        </p:spPr>
        <p:txBody>
          <a:bodyPr>
            <a:normAutofit fontScale="85000" lnSpcReduction="10000"/>
          </a:bodyPr>
          <a:lstStyle/>
          <a:p>
            <a:pPr marL="0" indent="0" algn="just">
              <a:lnSpc>
                <a:spcPct val="120000"/>
              </a:lnSpc>
              <a:spcAft>
                <a:spcPct val="30000"/>
              </a:spcAft>
              <a:buNone/>
            </a:pPr>
            <a:r>
              <a:rPr lang="en-GB" altLang="en-US" dirty="0">
                <a:latin typeface="Times New Roman" panose="02020603050405020304"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an even swap increases the value of an alternative in terms of one objective while decreasing its value by an equivalent amount in terms of another objective.</a:t>
            </a:r>
            <a:endParaRPr lang="en-GB" altLang="en-US" dirty="0">
              <a:latin typeface="Times New Roman" panose="02020603050405020304" pitchFamily="18" charset="0"/>
              <a:cs typeface="Times New Roman" panose="02020603050405020304" pitchFamily="18" charset="0"/>
            </a:endParaRPr>
          </a:p>
          <a:p>
            <a:pPr marL="0" indent="0" algn="just">
              <a:lnSpc>
                <a:spcPct val="120000"/>
              </a:lnSpc>
              <a:spcAft>
                <a:spcPct val="30000"/>
              </a:spcAft>
              <a:buNone/>
            </a:pPr>
            <a:r>
              <a:rPr lang="en-GB" altLang="en-US" dirty="0">
                <a:latin typeface="Times New Roman" panose="02020603050405020304" pitchFamily="18" charset="0"/>
                <a:cs typeface="Times New Roman" panose="02020603050405020304" pitchFamily="18" charset="0"/>
              </a:rPr>
              <a:t>2.Avoids the need to estimate swing weights</a:t>
            </a:r>
          </a:p>
          <a:p>
            <a:pPr marL="609600" indent="-609600" algn="just">
              <a:lnSpc>
                <a:spcPct val="120000"/>
              </a:lnSpc>
              <a:spcAft>
                <a:spcPct val="30000"/>
              </a:spcAft>
              <a:buNone/>
            </a:pPr>
            <a:r>
              <a:rPr lang="en-GB" altLang="en-US" dirty="0">
                <a:latin typeface="Times New Roman" panose="02020603050405020304" pitchFamily="18" charset="0"/>
                <a:cs typeface="Times New Roman" panose="02020603050405020304" pitchFamily="18" charset="0"/>
              </a:rPr>
              <a:t>2.  Exploits the fact that, when all options perform equally on an attribute, that attribute is not relevant to the decision</a:t>
            </a:r>
            <a:endParaRPr lang="en-US" altLang="en-US" dirty="0">
              <a:latin typeface="Times New Roman" panose="02020603050405020304" pitchFamily="18" charset="0"/>
              <a:cs typeface="Times New Roman" panose="02020603050405020304" pitchFamily="18" charset="0"/>
            </a:endParaRPr>
          </a:p>
        </p:txBody>
      </p:sp>
      <p:sp>
        <p:nvSpPr>
          <p:cNvPr id="8197"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5728855" y="69273"/>
            <a:ext cx="6096000" cy="6652202"/>
          </a:xfrm>
          <a:prstGeom prst="rect">
            <a:avLst/>
          </a:prstGeom>
        </p:spPr>
      </p:pic>
    </p:spTree>
    <p:extLst>
      <p:ext uri="{BB962C8B-B14F-4D97-AF65-F5344CB8AC3E}">
        <p14:creationId xmlns:p14="http://schemas.microsoft.com/office/powerpoint/2010/main" val="18888453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824E8FC-A13F-4CC0-9414-AE3180184BAE}" type="slidenum">
              <a:rPr lang="en-GB" altLang="en-US" sz="1400"/>
              <a:pPr eaLnBrk="1" hangingPunct="1"/>
              <a:t>34</a:t>
            </a:fld>
            <a:endParaRPr lang="en-GB" altLang="en-US" sz="1400"/>
          </a:p>
        </p:txBody>
      </p:sp>
      <p:sp>
        <p:nvSpPr>
          <p:cNvPr id="10243" name="Rectangle 2"/>
          <p:cNvSpPr>
            <a:spLocks noGrp="1" noChangeArrowheads="1"/>
          </p:cNvSpPr>
          <p:nvPr>
            <p:ph type="title"/>
          </p:nvPr>
        </p:nvSpPr>
        <p:spPr>
          <a:xfrm>
            <a:off x="2279073" y="637447"/>
            <a:ext cx="7772400" cy="914400"/>
          </a:xfrm>
          <a:ln>
            <a:miter lim="800000"/>
            <a:headEnd/>
            <a:tailEnd/>
          </a:ln>
        </p:spPr>
        <p:txBody>
          <a:bodyPr/>
          <a:lstStyle/>
          <a:p>
            <a:pPr algn="ctr" eaLnBrk="1" hangingPunct="1">
              <a:defRPr/>
            </a:pPr>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Even-Swaps example</a:t>
            </a: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700171073"/>
              </p:ext>
            </p:extLst>
          </p:nvPr>
        </p:nvGraphicFramePr>
        <p:xfrm>
          <a:off x="1073725" y="1745671"/>
          <a:ext cx="10280075" cy="4475019"/>
        </p:xfrm>
        <a:graphic>
          <a:graphicData uri="http://schemas.openxmlformats.org/drawingml/2006/table">
            <a:tbl>
              <a:tblPr firstRow="1" bandRow="1">
                <a:tableStyleId>{BC89EF96-8CEA-46FF-86C4-4CE0E7609802}</a:tableStyleId>
              </a:tblPr>
              <a:tblGrid>
                <a:gridCol w="2056015">
                  <a:extLst>
                    <a:ext uri="{9D8B030D-6E8A-4147-A177-3AD203B41FA5}">
                      <a16:colId xmlns:a16="http://schemas.microsoft.com/office/drawing/2014/main" val="20000"/>
                    </a:ext>
                  </a:extLst>
                </a:gridCol>
                <a:gridCol w="2056015">
                  <a:extLst>
                    <a:ext uri="{9D8B030D-6E8A-4147-A177-3AD203B41FA5}">
                      <a16:colId xmlns:a16="http://schemas.microsoft.com/office/drawing/2014/main" val="20001"/>
                    </a:ext>
                  </a:extLst>
                </a:gridCol>
                <a:gridCol w="2056015">
                  <a:extLst>
                    <a:ext uri="{9D8B030D-6E8A-4147-A177-3AD203B41FA5}">
                      <a16:colId xmlns:a16="http://schemas.microsoft.com/office/drawing/2014/main" val="20002"/>
                    </a:ext>
                  </a:extLst>
                </a:gridCol>
                <a:gridCol w="2056015">
                  <a:extLst>
                    <a:ext uri="{9D8B030D-6E8A-4147-A177-3AD203B41FA5}">
                      <a16:colId xmlns:a16="http://schemas.microsoft.com/office/drawing/2014/main" val="20003"/>
                    </a:ext>
                  </a:extLst>
                </a:gridCol>
                <a:gridCol w="2056015">
                  <a:extLst>
                    <a:ext uri="{9D8B030D-6E8A-4147-A177-3AD203B41FA5}">
                      <a16:colId xmlns:a16="http://schemas.microsoft.com/office/drawing/2014/main" val="20004"/>
                    </a:ext>
                  </a:extLst>
                </a:gridCol>
              </a:tblGrid>
              <a:tr h="1200507">
                <a:tc>
                  <a:txBody>
                    <a:bodyPr/>
                    <a:lstStyle/>
                    <a:p>
                      <a:r>
                        <a:rPr lang="en-GB" sz="1800" dirty="0"/>
                        <a:t>Supplier Location</a:t>
                      </a:r>
                    </a:p>
                  </a:txBody>
                  <a:tcPr marL="91437" marR="91437" marT="45716" marB="45716"/>
                </a:tc>
                <a:tc>
                  <a:txBody>
                    <a:bodyPr/>
                    <a:lstStyle/>
                    <a:p>
                      <a:r>
                        <a:rPr lang="en-GB" sz="1800" dirty="0"/>
                        <a:t>Annual Purchase</a:t>
                      </a:r>
                      <a:r>
                        <a:rPr lang="en-GB" sz="1800" baseline="0" dirty="0"/>
                        <a:t> Cost ($)</a:t>
                      </a:r>
                      <a:endParaRPr lang="en-GB" sz="1800" dirty="0"/>
                    </a:p>
                  </a:txBody>
                  <a:tcPr marL="91437" marR="91437" marT="45716" marB="45716"/>
                </a:tc>
                <a:tc>
                  <a:txBody>
                    <a:bodyPr/>
                    <a:lstStyle/>
                    <a:p>
                      <a:r>
                        <a:rPr lang="en-GB" sz="1800" dirty="0"/>
                        <a:t>Average Delivery</a:t>
                      </a:r>
                      <a:r>
                        <a:rPr lang="en-GB" sz="1800" baseline="0" dirty="0"/>
                        <a:t> Time (days)</a:t>
                      </a:r>
                      <a:endParaRPr lang="en-GB" sz="1800" dirty="0"/>
                    </a:p>
                  </a:txBody>
                  <a:tcPr marL="91437" marR="91437" marT="45716" marB="45716"/>
                </a:tc>
                <a:tc>
                  <a:txBody>
                    <a:bodyPr/>
                    <a:lstStyle/>
                    <a:p>
                      <a:r>
                        <a:rPr lang="en-GB" sz="1800" dirty="0"/>
                        <a:t>Average % Defective</a:t>
                      </a:r>
                    </a:p>
                  </a:txBody>
                  <a:tcPr marL="91437" marR="91437" marT="45716" marB="45716"/>
                </a:tc>
                <a:tc>
                  <a:txBody>
                    <a:bodyPr/>
                    <a:lstStyle/>
                    <a:p>
                      <a:r>
                        <a:rPr lang="en-GB" sz="1800" dirty="0"/>
                        <a:t>After-Sales</a:t>
                      </a:r>
                      <a:r>
                        <a:rPr lang="en-GB" sz="1800" baseline="0" dirty="0"/>
                        <a:t> Service</a:t>
                      </a:r>
                      <a:endParaRPr lang="en-GB" sz="1800" dirty="0"/>
                    </a:p>
                  </a:txBody>
                  <a:tcPr marL="91437" marR="91437" marT="45716" marB="45716"/>
                </a:tc>
                <a:extLst>
                  <a:ext uri="{0D108BD9-81ED-4DB2-BD59-A6C34878D82A}">
                    <a16:rowId xmlns:a16="http://schemas.microsoft.com/office/drawing/2014/main" val="10000"/>
                  </a:ext>
                </a:extLst>
              </a:tr>
              <a:tr h="840352">
                <a:tc>
                  <a:txBody>
                    <a:bodyPr/>
                    <a:lstStyle/>
                    <a:p>
                      <a:r>
                        <a:rPr lang="en-GB" sz="1800" dirty="0"/>
                        <a:t>Canada</a:t>
                      </a:r>
                    </a:p>
                  </a:txBody>
                  <a:tcPr marL="91437" marR="91437" marT="45716" marB="45716"/>
                </a:tc>
                <a:tc>
                  <a:txBody>
                    <a:bodyPr/>
                    <a:lstStyle/>
                    <a:p>
                      <a:r>
                        <a:rPr lang="en-GB" sz="1800" dirty="0"/>
                        <a:t>140000</a:t>
                      </a:r>
                    </a:p>
                  </a:txBody>
                  <a:tcPr marL="91437" marR="91437" marT="45716" marB="45716"/>
                </a:tc>
                <a:tc>
                  <a:txBody>
                    <a:bodyPr/>
                    <a:lstStyle/>
                    <a:p>
                      <a:endParaRPr lang="en-GB" sz="1800" dirty="0"/>
                    </a:p>
                    <a:p>
                      <a:r>
                        <a:rPr lang="en-GB" sz="1800" dirty="0"/>
                        <a:t>3</a:t>
                      </a:r>
                    </a:p>
                  </a:txBody>
                  <a:tcPr marL="91437" marR="91437" marT="45716" marB="45716"/>
                </a:tc>
                <a:tc>
                  <a:txBody>
                    <a:bodyPr/>
                    <a:lstStyle/>
                    <a:p>
                      <a:r>
                        <a:rPr lang="en-GB" sz="1800" dirty="0"/>
                        <a:t>2</a:t>
                      </a:r>
                    </a:p>
                  </a:txBody>
                  <a:tcPr marL="91437" marR="91437" marT="45716" marB="45716"/>
                </a:tc>
                <a:tc>
                  <a:txBody>
                    <a:bodyPr/>
                    <a:lstStyle/>
                    <a:p>
                      <a:r>
                        <a:rPr lang="en-GB" sz="1800" dirty="0"/>
                        <a:t>Med</a:t>
                      </a:r>
                    </a:p>
                  </a:txBody>
                  <a:tcPr marL="91437" marR="91437" marT="45716" marB="45716"/>
                </a:tc>
                <a:extLst>
                  <a:ext uri="{0D108BD9-81ED-4DB2-BD59-A6C34878D82A}">
                    <a16:rowId xmlns:a16="http://schemas.microsoft.com/office/drawing/2014/main" val="10001"/>
                  </a:ext>
                </a:extLst>
              </a:tr>
              <a:tr h="486832">
                <a:tc>
                  <a:txBody>
                    <a:bodyPr/>
                    <a:lstStyle/>
                    <a:p>
                      <a:r>
                        <a:rPr lang="en-GB" sz="1800" dirty="0"/>
                        <a:t>Mexico</a:t>
                      </a:r>
                    </a:p>
                  </a:txBody>
                  <a:tcPr marL="91437" marR="91437" marT="45716" marB="45716"/>
                </a:tc>
                <a:tc>
                  <a:txBody>
                    <a:bodyPr/>
                    <a:lstStyle/>
                    <a:p>
                      <a:r>
                        <a:rPr lang="en-GB" sz="1800" dirty="0"/>
                        <a:t>80000</a:t>
                      </a:r>
                    </a:p>
                  </a:txBody>
                  <a:tcPr marL="91437" marR="91437" marT="45716" marB="45716"/>
                </a:tc>
                <a:tc>
                  <a:txBody>
                    <a:bodyPr/>
                    <a:lstStyle/>
                    <a:p>
                      <a:r>
                        <a:rPr lang="en-GB" sz="1800" dirty="0"/>
                        <a:t>4</a:t>
                      </a:r>
                    </a:p>
                  </a:txBody>
                  <a:tcPr marL="91437" marR="91437" marT="45716" marB="45716"/>
                </a:tc>
                <a:tc>
                  <a:txBody>
                    <a:bodyPr/>
                    <a:lstStyle/>
                    <a:p>
                      <a:r>
                        <a:rPr lang="en-GB" sz="1800" dirty="0"/>
                        <a:t>4</a:t>
                      </a:r>
                    </a:p>
                  </a:txBody>
                  <a:tcPr marL="91437" marR="91437" marT="45716" marB="45716"/>
                </a:tc>
                <a:tc>
                  <a:txBody>
                    <a:bodyPr/>
                    <a:lstStyle/>
                    <a:p>
                      <a:r>
                        <a:rPr lang="en-GB" sz="1800" dirty="0"/>
                        <a:t>Good</a:t>
                      </a:r>
                    </a:p>
                  </a:txBody>
                  <a:tcPr marL="91437" marR="91437" marT="45716" marB="45716"/>
                </a:tc>
                <a:extLst>
                  <a:ext uri="{0D108BD9-81ED-4DB2-BD59-A6C34878D82A}">
                    <a16:rowId xmlns:a16="http://schemas.microsoft.com/office/drawing/2014/main" val="10002"/>
                  </a:ext>
                </a:extLst>
              </a:tr>
              <a:tr h="486832">
                <a:tc>
                  <a:txBody>
                    <a:bodyPr/>
                    <a:lstStyle/>
                    <a:p>
                      <a:r>
                        <a:rPr lang="en-GB" sz="1800" dirty="0"/>
                        <a:t>Japan</a:t>
                      </a:r>
                    </a:p>
                  </a:txBody>
                  <a:tcPr marL="91437" marR="91437" marT="45716" marB="45716"/>
                </a:tc>
                <a:tc>
                  <a:txBody>
                    <a:bodyPr/>
                    <a:lstStyle/>
                    <a:p>
                      <a:r>
                        <a:rPr lang="en-GB" sz="1800" dirty="0"/>
                        <a:t>190000</a:t>
                      </a:r>
                    </a:p>
                  </a:txBody>
                  <a:tcPr marL="91437" marR="91437" marT="45716" marB="45716"/>
                </a:tc>
                <a:tc>
                  <a:txBody>
                    <a:bodyPr/>
                    <a:lstStyle/>
                    <a:p>
                      <a:r>
                        <a:rPr lang="en-GB" sz="1800" dirty="0"/>
                        <a:t>5</a:t>
                      </a:r>
                    </a:p>
                  </a:txBody>
                  <a:tcPr marL="91437" marR="91437" marT="45716" marB="45716"/>
                </a:tc>
                <a:tc>
                  <a:txBody>
                    <a:bodyPr/>
                    <a:lstStyle/>
                    <a:p>
                      <a:r>
                        <a:rPr lang="en-GB" sz="1800" dirty="0"/>
                        <a:t>6</a:t>
                      </a:r>
                    </a:p>
                  </a:txBody>
                  <a:tcPr marL="91437" marR="91437" marT="45716" marB="45716"/>
                </a:tc>
                <a:tc>
                  <a:txBody>
                    <a:bodyPr/>
                    <a:lstStyle/>
                    <a:p>
                      <a:r>
                        <a:rPr lang="en-GB" sz="1800" dirty="0"/>
                        <a:t>Med</a:t>
                      </a:r>
                    </a:p>
                  </a:txBody>
                  <a:tcPr marL="91437" marR="91437" marT="45716" marB="45716"/>
                </a:tc>
                <a:extLst>
                  <a:ext uri="{0D108BD9-81ED-4DB2-BD59-A6C34878D82A}">
                    <a16:rowId xmlns:a16="http://schemas.microsoft.com/office/drawing/2014/main" val="10003"/>
                  </a:ext>
                </a:extLst>
              </a:tr>
              <a:tr h="486832">
                <a:tc>
                  <a:txBody>
                    <a:bodyPr/>
                    <a:lstStyle/>
                    <a:p>
                      <a:r>
                        <a:rPr lang="en-GB" sz="1800" dirty="0"/>
                        <a:t>South Korea</a:t>
                      </a:r>
                    </a:p>
                  </a:txBody>
                  <a:tcPr marL="91437" marR="91437" marT="45716" marB="45716"/>
                </a:tc>
                <a:tc>
                  <a:txBody>
                    <a:bodyPr/>
                    <a:lstStyle/>
                    <a:p>
                      <a:r>
                        <a:rPr lang="en-GB" sz="1800" dirty="0"/>
                        <a:t>90000</a:t>
                      </a:r>
                    </a:p>
                  </a:txBody>
                  <a:tcPr marL="91437" marR="91437" marT="45716" marB="45716"/>
                </a:tc>
                <a:tc>
                  <a:txBody>
                    <a:bodyPr/>
                    <a:lstStyle/>
                    <a:p>
                      <a:r>
                        <a:rPr lang="en-GB" sz="1800" dirty="0"/>
                        <a:t>5</a:t>
                      </a:r>
                    </a:p>
                  </a:txBody>
                  <a:tcPr marL="91437" marR="91437" marT="45716" marB="45716"/>
                </a:tc>
                <a:tc>
                  <a:txBody>
                    <a:bodyPr/>
                    <a:lstStyle/>
                    <a:p>
                      <a:r>
                        <a:rPr lang="en-GB" sz="1800" dirty="0"/>
                        <a:t>3</a:t>
                      </a:r>
                    </a:p>
                  </a:txBody>
                  <a:tcPr marL="91437" marR="91437" marT="45716" marB="45716"/>
                </a:tc>
                <a:tc>
                  <a:txBody>
                    <a:bodyPr/>
                    <a:lstStyle/>
                    <a:p>
                      <a:r>
                        <a:rPr lang="en-GB" sz="1800" dirty="0"/>
                        <a:t>Good</a:t>
                      </a:r>
                    </a:p>
                  </a:txBody>
                  <a:tcPr marL="91437" marR="91437" marT="45716" marB="45716"/>
                </a:tc>
                <a:extLst>
                  <a:ext uri="{0D108BD9-81ED-4DB2-BD59-A6C34878D82A}">
                    <a16:rowId xmlns:a16="http://schemas.microsoft.com/office/drawing/2014/main" val="10004"/>
                  </a:ext>
                </a:extLst>
              </a:tr>
              <a:tr h="486832">
                <a:tc>
                  <a:txBody>
                    <a:bodyPr/>
                    <a:lstStyle/>
                    <a:p>
                      <a:r>
                        <a:rPr lang="en-GB" sz="1800" dirty="0"/>
                        <a:t>China</a:t>
                      </a:r>
                    </a:p>
                  </a:txBody>
                  <a:tcPr marL="91437" marR="91437" marT="45716" marB="45716"/>
                </a:tc>
                <a:tc>
                  <a:txBody>
                    <a:bodyPr/>
                    <a:lstStyle/>
                    <a:p>
                      <a:r>
                        <a:rPr lang="en-GB" sz="1800" dirty="0"/>
                        <a:t>70000</a:t>
                      </a:r>
                    </a:p>
                  </a:txBody>
                  <a:tcPr marL="91437" marR="91437" marT="45716" marB="45716"/>
                </a:tc>
                <a:tc>
                  <a:txBody>
                    <a:bodyPr/>
                    <a:lstStyle/>
                    <a:p>
                      <a:r>
                        <a:rPr lang="en-GB" sz="1800" dirty="0"/>
                        <a:t>8</a:t>
                      </a:r>
                    </a:p>
                  </a:txBody>
                  <a:tcPr marL="91437" marR="91437" marT="45716" marB="45716"/>
                </a:tc>
                <a:tc>
                  <a:txBody>
                    <a:bodyPr/>
                    <a:lstStyle/>
                    <a:p>
                      <a:r>
                        <a:rPr lang="en-GB" sz="1800" dirty="0"/>
                        <a:t>5</a:t>
                      </a:r>
                    </a:p>
                  </a:txBody>
                  <a:tcPr marL="91437" marR="91437" marT="45716" marB="45716"/>
                </a:tc>
                <a:tc>
                  <a:txBody>
                    <a:bodyPr/>
                    <a:lstStyle/>
                    <a:p>
                      <a:r>
                        <a:rPr lang="en-GB" sz="1800" dirty="0"/>
                        <a:t>Med</a:t>
                      </a:r>
                    </a:p>
                  </a:txBody>
                  <a:tcPr marL="91437" marR="91437" marT="45716" marB="45716"/>
                </a:tc>
                <a:extLst>
                  <a:ext uri="{0D108BD9-81ED-4DB2-BD59-A6C34878D82A}">
                    <a16:rowId xmlns:a16="http://schemas.microsoft.com/office/drawing/2014/main" val="10005"/>
                  </a:ext>
                </a:extLst>
              </a:tr>
              <a:tr h="486832">
                <a:tc>
                  <a:txBody>
                    <a:bodyPr/>
                    <a:lstStyle/>
                    <a:p>
                      <a:r>
                        <a:rPr lang="en-GB" sz="1800" dirty="0"/>
                        <a:t>India</a:t>
                      </a:r>
                    </a:p>
                  </a:txBody>
                  <a:tcPr marL="91437" marR="91437" marT="45716" marB="45716"/>
                </a:tc>
                <a:tc>
                  <a:txBody>
                    <a:bodyPr/>
                    <a:lstStyle/>
                    <a:p>
                      <a:r>
                        <a:rPr lang="en-GB" sz="1800" dirty="0"/>
                        <a:t>75000</a:t>
                      </a:r>
                    </a:p>
                  </a:txBody>
                  <a:tcPr marL="91437" marR="91437" marT="45716" marB="45716"/>
                </a:tc>
                <a:tc>
                  <a:txBody>
                    <a:bodyPr/>
                    <a:lstStyle/>
                    <a:p>
                      <a:r>
                        <a:rPr lang="en-GB" sz="1800" dirty="0"/>
                        <a:t>7</a:t>
                      </a:r>
                    </a:p>
                  </a:txBody>
                  <a:tcPr marL="91437" marR="91437" marT="45716" marB="45716"/>
                </a:tc>
                <a:tc>
                  <a:txBody>
                    <a:bodyPr/>
                    <a:lstStyle/>
                    <a:p>
                      <a:r>
                        <a:rPr lang="en-GB" sz="1800" dirty="0"/>
                        <a:t>4</a:t>
                      </a:r>
                    </a:p>
                  </a:txBody>
                  <a:tcPr marL="91437" marR="91437" marT="45716" marB="45716"/>
                </a:tc>
                <a:tc>
                  <a:txBody>
                    <a:bodyPr/>
                    <a:lstStyle/>
                    <a:p>
                      <a:r>
                        <a:rPr lang="en-GB" sz="1800" dirty="0"/>
                        <a:t>Poor</a:t>
                      </a:r>
                    </a:p>
                  </a:txBody>
                  <a:tcPr marL="91437" marR="91437" marT="45716" marB="45716"/>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6093766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BAAE6C3-0E74-4AC1-BA34-5E8B3A944DBC}" type="slidenum">
              <a:rPr lang="en-GB" altLang="en-US" sz="1400"/>
              <a:pPr eaLnBrk="1" hangingPunct="1"/>
              <a:t>35</a:t>
            </a:fld>
            <a:endParaRPr lang="en-GB" altLang="en-US" sz="1400"/>
          </a:p>
        </p:txBody>
      </p:sp>
      <p:sp>
        <p:nvSpPr>
          <p:cNvPr id="19459"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Relative strengths of 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436" name="Rectangle 3"/>
          <p:cNvSpPr>
            <a:spLocks noGrp="1" noChangeArrowheads="1"/>
          </p:cNvSpPr>
          <p:nvPr>
            <p:ph type="body" idx="1"/>
          </p:nvPr>
        </p:nvSpPr>
        <p:spPr>
          <a:xfrm>
            <a:off x="838200" y="1825625"/>
            <a:ext cx="10515600" cy="2919557"/>
          </a:xfrm>
        </p:spPr>
        <p:txBody>
          <a:bodyPr/>
          <a:lstStyle/>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1. Avoids need to assign scores to measure the performance of the alternatives on each attribute</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2. Avoids need to determine swing weights. </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3. Even Swaps may be closer to a natural decision process than SMART</a:t>
            </a:r>
          </a:p>
        </p:txBody>
      </p:sp>
      <p:sp>
        <p:nvSpPr>
          <p:cNvPr id="2" name="TextBox 1"/>
          <p:cNvSpPr txBox="1"/>
          <p:nvPr/>
        </p:nvSpPr>
        <p:spPr>
          <a:xfrm>
            <a:off x="1967345" y="5250873"/>
            <a:ext cx="7142019" cy="1384995"/>
          </a:xfrm>
          <a:prstGeom prst="rect">
            <a:avLst/>
          </a:prstGeom>
          <a:noFill/>
        </p:spPr>
        <p:txBody>
          <a:bodyPr wrap="square" rtlCol="0">
            <a:spAutoFit/>
          </a:bodyPr>
          <a:lstStyle/>
          <a:p>
            <a:pPr algn="ct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can methodically reduce the number of objectives you need to consider until a clear choice emerges.</a:t>
            </a:r>
          </a:p>
        </p:txBody>
      </p:sp>
    </p:spTree>
    <p:extLst>
      <p:ext uri="{BB962C8B-B14F-4D97-AF65-F5344CB8AC3E}">
        <p14:creationId xmlns:p14="http://schemas.microsoft.com/office/powerpoint/2010/main" val="71871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2751E199-B99F-4538-85BD-8217442A7D77}" type="slidenum">
              <a:rPr lang="en-GB" altLang="en-US" sz="1400"/>
              <a:pPr eaLnBrk="1" hangingPunct="1"/>
              <a:t>36</a:t>
            </a:fld>
            <a:endParaRPr lang="en-GB" altLang="en-US" sz="1400"/>
          </a:p>
        </p:txBody>
      </p:sp>
      <p:sp>
        <p:nvSpPr>
          <p:cNvPr id="20483"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Relative limitations of 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460" name="Rectangle 3"/>
          <p:cNvSpPr>
            <a:spLocks noGrp="1" noChangeArrowheads="1"/>
          </p:cNvSpPr>
          <p:nvPr>
            <p:ph type="body" idx="1"/>
          </p:nvPr>
        </p:nvSpPr>
        <p:spPr>
          <a:xfrm>
            <a:off x="838200" y="1690689"/>
            <a:ext cx="10515600" cy="2618076"/>
          </a:xfrm>
        </p:spPr>
        <p:txBody>
          <a:bodyPr/>
          <a:lstStyle/>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1. It needs practice –new users may find it difficult</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2. Output of process is less informative than SMART. </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3. It may not have a neutral effect on choice</a:t>
            </a:r>
          </a:p>
        </p:txBody>
      </p:sp>
      <p:sp>
        <p:nvSpPr>
          <p:cNvPr id="2" name="TextBox 1"/>
          <p:cNvSpPr txBox="1"/>
          <p:nvPr/>
        </p:nvSpPr>
        <p:spPr>
          <a:xfrm>
            <a:off x="2493818" y="4779818"/>
            <a:ext cx="7176655" cy="1200329"/>
          </a:xfrm>
          <a:prstGeom prst="rect">
            <a:avLst/>
          </a:prstGeom>
          <a:noFill/>
        </p:spPr>
        <p:txBody>
          <a:bodyPr wrap="square" rtlCol="0">
            <a:spAutoFit/>
          </a:bodyPr>
          <a:lstStyle/>
          <a:p>
            <a:pPr algn="ctr"/>
            <a:r>
              <a:rPr lang="en-US" sz="24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Because none of the remaining alternatives are dominated, each will have some advantages and some disadvantages relative to each of the others</a:t>
            </a:r>
          </a:p>
        </p:txBody>
      </p:sp>
    </p:spTree>
    <p:extLst>
      <p:ext uri="{BB962C8B-B14F-4D97-AF65-F5344CB8AC3E}">
        <p14:creationId xmlns:p14="http://schemas.microsoft.com/office/powerpoint/2010/main" val="16026985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1A95C5E-5863-423A-A358-BB16AFA0F3D4}" type="slidenum">
              <a:rPr lang="en-GB" altLang="en-US" sz="1400"/>
              <a:pPr eaLnBrk="1" hangingPunct="1"/>
              <a:t>37</a:t>
            </a:fld>
            <a:endParaRPr lang="en-GB" altLang="en-US" sz="1400"/>
          </a:p>
        </p:txBody>
      </p:sp>
      <p:sp>
        <p:nvSpPr>
          <p:cNvPr id="21507"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Analytic Hierarchy Process (AHP)</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484" name="Rectangle 3"/>
          <p:cNvSpPr>
            <a:spLocks noGrp="1" noChangeArrowheads="1"/>
          </p:cNvSpPr>
          <p:nvPr>
            <p:ph type="body" idx="1"/>
          </p:nvPr>
        </p:nvSpPr>
        <p:spPr>
          <a:xfrm>
            <a:off x="838200" y="1825625"/>
            <a:ext cx="3920836" cy="4351338"/>
          </a:xfrm>
        </p:spPr>
        <p:txBody>
          <a:bodyPr/>
          <a:lstStyle/>
          <a:p>
            <a:pPr eaLnBrk="1" hangingPunct="1"/>
            <a:r>
              <a:rPr lang="en-GB" altLang="en-US" dirty="0">
                <a:latin typeface="Times New Roman" panose="02020603050405020304" pitchFamily="18" charset="0"/>
                <a:cs typeface="Times New Roman" panose="02020603050405020304" pitchFamily="18" charset="0"/>
              </a:rPr>
              <a:t>Involves pairwise comparisons</a:t>
            </a:r>
          </a:p>
          <a:p>
            <a:pPr eaLnBrk="1" hangingPunct="1"/>
            <a:r>
              <a:rPr lang="en-GB" altLang="en-US" dirty="0">
                <a:latin typeface="Times New Roman" panose="02020603050405020304" pitchFamily="18" charset="0"/>
                <a:cs typeface="Times New Roman" panose="02020603050405020304" pitchFamily="18" charset="0"/>
              </a:rPr>
              <a:t>Comparisons can be made using verbal scales rather than numeric scales</a:t>
            </a:r>
          </a:p>
          <a:p>
            <a:pPr eaLnBrk="1" hangingPunct="1"/>
            <a:r>
              <a:rPr lang="en-GB" altLang="en-US" dirty="0">
                <a:latin typeface="Times New Roman" panose="02020603050405020304" pitchFamily="18" charset="0"/>
                <a:cs typeface="Times New Roman" panose="02020603050405020304" pitchFamily="18" charset="0"/>
              </a:rPr>
              <a:t>Provides automatic checks on the consistency of judgments</a:t>
            </a:r>
          </a:p>
          <a:p>
            <a:pPr eaLnBrk="1" hangingPunct="1"/>
            <a:endParaRPr lang="en-GB" altLang="en-US" dirty="0">
              <a:latin typeface="Times New Roman" panose="02020603050405020304" pitchFamily="18" charset="0"/>
              <a:cs typeface="Times New Roman" panose="02020603050405020304" pitchFamily="18" charset="0"/>
            </a:endParaRPr>
          </a:p>
          <a:p>
            <a:pPr eaLnBrk="1" hangingPunct="1">
              <a:buFontTx/>
              <a:buNone/>
            </a:pPr>
            <a:endParaRPr lang="en-US" altLang="en-US" dirty="0">
              <a:latin typeface="Times New Roman" panose="02020603050405020304" pitchFamily="18" charset="0"/>
              <a:cs typeface="Times New Roman" panose="02020603050405020304" pitchFamily="18" charset="0"/>
            </a:endParaRPr>
          </a:p>
        </p:txBody>
      </p:sp>
      <p:sp>
        <p:nvSpPr>
          <p:cNvPr id="20485"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4075323" y="1593274"/>
            <a:ext cx="7937903" cy="5056908"/>
          </a:xfrm>
          <a:prstGeom prst="rect">
            <a:avLst/>
          </a:prstGeom>
        </p:spPr>
      </p:pic>
    </p:spTree>
    <p:extLst>
      <p:ext uri="{BB962C8B-B14F-4D97-AF65-F5344CB8AC3E}">
        <p14:creationId xmlns:p14="http://schemas.microsoft.com/office/powerpoint/2010/main" val="14082102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5F5A127-3070-4054-B797-9E2FB48E2967}" type="slidenum">
              <a:rPr lang="en-GB" altLang="en-US" sz="1400"/>
              <a:pPr eaLnBrk="1" hangingPunct="1"/>
              <a:t>38</a:t>
            </a:fld>
            <a:endParaRPr lang="en-GB" altLang="en-US" sz="1400"/>
          </a:p>
        </p:txBody>
      </p:sp>
      <p:sp>
        <p:nvSpPr>
          <p:cNvPr id="22531" name="Rectangle 2"/>
          <p:cNvSpPr>
            <a:spLocks noGrp="1" noChangeArrowheads="1"/>
          </p:cNvSpPr>
          <p:nvPr>
            <p:ph type="title"/>
          </p:nvPr>
        </p:nvSpPr>
        <p:spPr>
          <a:xfrm>
            <a:off x="2286000" y="609600"/>
            <a:ext cx="7772400" cy="1143000"/>
          </a:xfrm>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Overview of the AHP</a:t>
            </a:r>
          </a:p>
        </p:txBody>
      </p:sp>
      <p:sp>
        <p:nvSpPr>
          <p:cNvPr id="21508" name="Rectangle 3"/>
          <p:cNvSpPr>
            <a:spLocks noGrp="1" noChangeArrowheads="1"/>
          </p:cNvSpPr>
          <p:nvPr>
            <p:ph type="body" idx="1"/>
          </p:nvPr>
        </p:nvSpPr>
        <p:spPr>
          <a:xfrm>
            <a:off x="838200" y="1686790"/>
            <a:ext cx="4558145" cy="2760230"/>
          </a:xfrm>
        </p:spPr>
        <p:txBody>
          <a:bodyPr>
            <a:noAutofit/>
          </a:bodyPr>
          <a:lstStyle/>
          <a:p>
            <a:pPr marL="609600" indent="-609600">
              <a:buFontTx/>
              <a:buAutoNum type="arabicPeriod"/>
            </a:pPr>
            <a:r>
              <a:rPr lang="en-GB" altLang="en-US" dirty="0">
                <a:latin typeface="Times New Roman" panose="02020603050405020304" pitchFamily="18" charset="0"/>
                <a:cs typeface="Times New Roman" panose="02020603050405020304" pitchFamily="18" charset="0"/>
              </a:rPr>
              <a:t>Set up decision hierarchy</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Make pairwise comparisons of attributes &amp; alternatives</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Transform comparisons into weights &amp; check consistency</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Use weights to obtain scores for options</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Carry out sensitivity analysis</a:t>
            </a:r>
          </a:p>
        </p:txBody>
      </p:sp>
      <p:pic>
        <p:nvPicPr>
          <p:cNvPr id="3" name="Picture 2"/>
          <p:cNvPicPr>
            <a:picLocks noChangeAspect="1"/>
          </p:cNvPicPr>
          <p:nvPr/>
        </p:nvPicPr>
        <p:blipFill>
          <a:blip r:embed="rId2"/>
          <a:stretch>
            <a:fillRect/>
          </a:stretch>
        </p:blipFill>
        <p:spPr>
          <a:xfrm>
            <a:off x="5474933" y="1593128"/>
            <a:ext cx="6717067" cy="5188672"/>
          </a:xfrm>
          <a:prstGeom prst="rect">
            <a:avLst/>
          </a:prstGeom>
        </p:spPr>
      </p:pic>
    </p:spTree>
    <p:extLst>
      <p:ext uri="{BB962C8B-B14F-4D97-AF65-F5344CB8AC3E}">
        <p14:creationId xmlns:p14="http://schemas.microsoft.com/office/powerpoint/2010/main" val="12025224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srcRect t="13590" b="13590"/>
          <a:stretch>
            <a:fillRect/>
          </a:stretch>
        </p:blipFill>
        <p:spPr>
          <a:prstGeom prst="rect">
            <a:avLst/>
          </a:prstGeom>
        </p:spPr>
      </p:pic>
    </p:spTree>
    <p:extLst>
      <p:ext uri="{BB962C8B-B14F-4D97-AF65-F5344CB8AC3E}">
        <p14:creationId xmlns:p14="http://schemas.microsoft.com/office/powerpoint/2010/main" val="21169341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418" y="124691"/>
            <a:ext cx="12136581" cy="6682219"/>
          </a:xfrm>
          <a:prstGeom prst="rect">
            <a:avLst/>
          </a:prstGeom>
        </p:spPr>
      </p:pic>
    </p:spTree>
    <p:extLst>
      <p:ext uri="{BB962C8B-B14F-4D97-AF65-F5344CB8AC3E}">
        <p14:creationId xmlns:p14="http://schemas.microsoft.com/office/powerpoint/2010/main" val="29375530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D895D1-9D81-4AD1-AAF5-2CE037D39591}">
  <ds:schemaRefs>
    <ds:schemaRef ds:uri="http://schemas.microsoft.com/sharepoint/v3/contenttype/forms"/>
  </ds:schemaRefs>
</ds:datastoreItem>
</file>

<file path=customXml/itemProps2.xml><?xml version="1.0" encoding="utf-8"?>
<ds:datastoreItem xmlns:ds="http://schemas.openxmlformats.org/officeDocument/2006/customXml" ds:itemID="{84EB9713-D86C-4C0A-854E-5934CCA090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539703-1E46-47EA-8383-6ECD1847909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1076</TotalTime>
  <Words>2265</Words>
  <Application>Microsoft Office PowerPoint</Application>
  <PresentationFormat>Widescreen</PresentationFormat>
  <Paragraphs>396</Paragraphs>
  <Slides>41</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Times New Roman</vt:lpstr>
      <vt:lpstr>Verdana</vt:lpstr>
      <vt:lpstr>Wingdings</vt:lpstr>
      <vt:lpstr>Office Theme</vt:lpstr>
      <vt:lpstr>PowerPoint Presentation</vt:lpstr>
      <vt:lpstr>PowerPoint Presentation</vt:lpstr>
      <vt:lpstr>PowerPoint Presentation</vt:lpstr>
      <vt:lpstr>Objectives and Attributes</vt:lpstr>
      <vt:lpstr>PowerPoint Presentation</vt:lpstr>
      <vt:lpstr>Main Stages of SMART Decision</vt:lpstr>
      <vt:lpstr>Value Tree</vt:lpstr>
      <vt:lpstr>Examples of decisions involving multiple objectives &amp; Attribute</vt:lpstr>
      <vt:lpstr>Bounded rationality</vt:lpstr>
      <vt:lpstr>Heuristics</vt:lpstr>
      <vt:lpstr>Compensatory vs non compensatory strategies </vt:lpstr>
      <vt:lpstr>PowerPoint Presentation</vt:lpstr>
      <vt:lpstr> The Recognition heuristic </vt:lpstr>
      <vt:lpstr>The Minimalist strategy</vt:lpstr>
      <vt:lpstr> Take the last </vt:lpstr>
      <vt:lpstr> The Lexicographic strategy </vt:lpstr>
      <vt:lpstr>Example…</vt:lpstr>
      <vt:lpstr>Elimination by aspects (EBA)</vt:lpstr>
      <vt:lpstr>PowerPoint Presentation</vt:lpstr>
      <vt:lpstr>PowerPoint Presentation</vt:lpstr>
      <vt:lpstr>PowerPoint Presentation</vt:lpstr>
      <vt:lpstr>PowerPoint Presentation</vt:lpstr>
      <vt:lpstr>Strengths &amp; Limitations of EBA</vt:lpstr>
      <vt:lpstr> Sequential decision making: Satisficing </vt:lpstr>
      <vt:lpstr>Some consequences of reason-based choice</vt:lpstr>
      <vt:lpstr>Example of reason-based choice</vt:lpstr>
      <vt:lpstr> Factors that affect how people make choices </vt:lpstr>
      <vt:lpstr>Four alternatives of Mythologies  in Decision Making</vt:lpstr>
      <vt:lpstr>1- SMARTER</vt:lpstr>
      <vt:lpstr>Advantages of SMARTER</vt:lpstr>
      <vt:lpstr>Disadvantages of SMARTER</vt:lpstr>
      <vt:lpstr>Rank Order Capital (ROC) weights</vt:lpstr>
      <vt:lpstr>Even-Swaps</vt:lpstr>
      <vt:lpstr>Even-Swaps example</vt:lpstr>
      <vt:lpstr>Relative strengths of Even-Swaps</vt:lpstr>
      <vt:lpstr>Relative limitations of Even-Swaps</vt:lpstr>
      <vt:lpstr>The Analytic Hierarchy Process (AHP)</vt:lpstr>
      <vt:lpstr>Overview of the AHP</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63</cp:revision>
  <dcterms:created xsi:type="dcterms:W3CDTF">2023-04-29T09:08:23Z</dcterms:created>
  <dcterms:modified xsi:type="dcterms:W3CDTF">2025-01-26T16:31:14Z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