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2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1" d="100"/>
          <a:sy n="71" d="100"/>
        </p:scale>
        <p:origin x="106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585318-1D1E-414A-984A-4867174F27A1}" type="datetimeFigureOut">
              <a:rPr lang="en-US" smtClean="0"/>
              <a:t>8/3/2026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72026B-A6DF-4250-A699-52B4C82CED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4235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0862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16993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27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824548" y="1737360"/>
            <a:ext cx="10515600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8000"/>
              </a:lnSpc>
            </a:pPr>
            <a:r>
              <a:rPr lang="en-US" sz="4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 Hybrid CNN-Transformer Framework for</a:t>
            </a:r>
            <a:endParaRPr lang="en-US" sz="4000" dirty="0">
              <a:solidFill>
                <a:prstClr val="black"/>
              </a:solidFill>
              <a:latin typeface="Calibri" panose="020F0502020204030204"/>
            </a:endParaRPr>
          </a:p>
          <a:p>
            <a:pPr>
              <a:lnSpc>
                <a:spcPct val="108000"/>
              </a:lnSpc>
            </a:pPr>
            <a:r>
              <a:rPr lang="en-US" sz="4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Facial Expression Recognition</a:t>
            </a:r>
            <a:endParaRPr lang="en-US" sz="4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/>
          <p:nvPr/>
        </p:nvSpPr>
        <p:spPr>
          <a:xfrm>
            <a:off x="824548" y="3520440"/>
            <a:ext cx="9784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700" i="1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EfficientViT-FER: Addressing Label Noise, Class Imbalance, and Interpretability in FER2013</a:t>
            </a:r>
            <a:endParaRPr lang="en-US" sz="17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" name="Shape 5"/>
          <p:cNvSpPr/>
          <p:nvPr/>
        </p:nvSpPr>
        <p:spPr>
          <a:xfrm>
            <a:off x="824548" y="4389120"/>
            <a:ext cx="2743200" cy="0"/>
          </a:xfrm>
          <a:prstGeom prst="line">
            <a:avLst/>
          </a:prstGeom>
          <a:noFill/>
          <a:ln w="25400">
            <a:solidFill>
              <a:srgbClr val="C8952E"/>
            </a:solidFill>
            <a:prstDash val="solid"/>
          </a:ln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8" name="Text 6"/>
          <p:cNvSpPr/>
          <p:nvPr/>
        </p:nvSpPr>
        <p:spPr>
          <a:xfrm>
            <a:off x="824548" y="4617720"/>
            <a:ext cx="822960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Ammar Mohammad Wassas</a:t>
            </a:r>
            <a:endParaRPr lang="en-US" sz="2800" dirty="0">
              <a:solidFill>
                <a:prstClr val="black"/>
              </a:solidFill>
              <a:latin typeface="Calibri" panose="020F0502020204030204"/>
            </a:endParaRPr>
          </a:p>
          <a:p>
            <a:pPr>
              <a:lnSpc>
                <a:spcPct val="130000"/>
              </a:lnSpc>
            </a:pPr>
            <a:r>
              <a:rPr lang="en-US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MSc in Artificial Intelligence - Midocean University</a:t>
            </a:r>
            <a:endParaRPr lang="en-US" sz="2400" dirty="0">
              <a:solidFill>
                <a:prstClr val="black"/>
              </a:solidFill>
              <a:latin typeface="Calibri" panose="020F0502020204030204"/>
            </a:endParaRPr>
          </a:p>
          <a:p>
            <a:pPr>
              <a:lnSpc>
                <a:spcPct val="130000"/>
              </a:lnSpc>
            </a:pPr>
            <a:r>
              <a:rPr lang="en-US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Supervisor: Dr. Mohamed Essa</a:t>
            </a:r>
            <a:endParaRPr lang="en-US" sz="2400" dirty="0">
              <a:solidFill>
                <a:prstClr val="black"/>
              </a:solidFill>
              <a:latin typeface="Calibri" panose="020F0502020204030204"/>
            </a:endParaRPr>
          </a:p>
          <a:p>
            <a:pPr>
              <a:lnSpc>
                <a:spcPct val="130000"/>
              </a:lnSpc>
            </a:pPr>
            <a:r>
              <a:rPr lang="en-US" sz="1600" i="1" dirty="0">
                <a:solidFill>
                  <a:srgbClr val="8C9B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Comprehensive Technical Overview </a:t>
            </a:r>
            <a:endParaRPr lang="en-US" sz="24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77308" y="6473952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58788" y="384048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8788" y="38404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•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4588" y="292608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30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Agenda</a:t>
            </a:r>
            <a:endParaRPr lang="en-US" sz="3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Shape 4"/>
          <p:cNvSpPr/>
          <p:nvPr/>
        </p:nvSpPr>
        <p:spPr>
          <a:xfrm>
            <a:off x="550228" y="1371600"/>
            <a:ext cx="384048" cy="384048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" name="Text 5"/>
          <p:cNvSpPr/>
          <p:nvPr/>
        </p:nvSpPr>
        <p:spPr>
          <a:xfrm>
            <a:off x="550228" y="137160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5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8" name="Text 6"/>
          <p:cNvSpPr/>
          <p:nvPr/>
        </p:nvSpPr>
        <p:spPr>
          <a:xfrm>
            <a:off x="1144588" y="1316736"/>
            <a:ext cx="32918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Introduction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9" name="Text 7"/>
          <p:cNvSpPr/>
          <p:nvPr/>
        </p:nvSpPr>
        <p:spPr>
          <a:xfrm>
            <a:off x="4573588" y="1316736"/>
            <a:ext cx="66751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Background, FER2013 challenges, framework overview</a:t>
            </a:r>
            <a:endParaRPr lang="en-US" sz="13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550228" y="1993392"/>
            <a:ext cx="384048" cy="384048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1" name="Text 9"/>
          <p:cNvSpPr/>
          <p:nvPr/>
        </p:nvSpPr>
        <p:spPr>
          <a:xfrm>
            <a:off x="550228" y="1993392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5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1144588" y="1938528"/>
            <a:ext cx="32918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Problem Statement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4573588" y="1938528"/>
            <a:ext cx="66751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Four core problems and five research questions</a:t>
            </a:r>
            <a:endParaRPr lang="en-US" sz="13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550228" y="2615184"/>
            <a:ext cx="384048" cy="384048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550228" y="2615184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5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1144588" y="2560320"/>
            <a:ext cx="32918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Research Gap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4573588" y="2560320"/>
            <a:ext cx="66751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prior FER2013 literature leaves unresolved</a:t>
            </a:r>
            <a:endParaRPr lang="en-US" sz="13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8" name="Shape 16"/>
          <p:cNvSpPr/>
          <p:nvPr/>
        </p:nvSpPr>
        <p:spPr>
          <a:xfrm>
            <a:off x="550228" y="3236976"/>
            <a:ext cx="384048" cy="384048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9" name="Text 17"/>
          <p:cNvSpPr/>
          <p:nvPr/>
        </p:nvSpPr>
        <p:spPr>
          <a:xfrm>
            <a:off x="550228" y="3236976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5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1144588" y="3182112"/>
            <a:ext cx="32918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Contributions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4573588" y="3182112"/>
            <a:ext cx="66751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Objectives and four original contributions</a:t>
            </a:r>
            <a:endParaRPr lang="en-US" sz="13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2" name="Shape 20"/>
          <p:cNvSpPr/>
          <p:nvPr/>
        </p:nvSpPr>
        <p:spPr>
          <a:xfrm>
            <a:off x="550228" y="3858768"/>
            <a:ext cx="384048" cy="384048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3" name="Text 21"/>
          <p:cNvSpPr/>
          <p:nvPr/>
        </p:nvSpPr>
        <p:spPr>
          <a:xfrm>
            <a:off x="550228" y="3858768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5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4" name="Text 22"/>
          <p:cNvSpPr/>
          <p:nvPr/>
        </p:nvSpPr>
        <p:spPr>
          <a:xfrm>
            <a:off x="1144588" y="3803904"/>
            <a:ext cx="32918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Methodology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5" name="Text 23"/>
          <p:cNvSpPr/>
          <p:nvPr/>
        </p:nvSpPr>
        <p:spPr>
          <a:xfrm>
            <a:off x="4573588" y="3803904"/>
            <a:ext cx="66751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Dataset, preprocessing, augmentation, architecture, training</a:t>
            </a:r>
            <a:endParaRPr lang="en-US" sz="13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6" name="Shape 24"/>
          <p:cNvSpPr/>
          <p:nvPr/>
        </p:nvSpPr>
        <p:spPr>
          <a:xfrm>
            <a:off x="550228" y="4480560"/>
            <a:ext cx="384048" cy="384048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7" name="Text 25"/>
          <p:cNvSpPr/>
          <p:nvPr/>
        </p:nvSpPr>
        <p:spPr>
          <a:xfrm>
            <a:off x="550228" y="448056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5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8" name="Text 26"/>
          <p:cNvSpPr/>
          <p:nvPr/>
        </p:nvSpPr>
        <p:spPr>
          <a:xfrm>
            <a:off x="1144588" y="4425696"/>
            <a:ext cx="32918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Results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9" name="Text 27"/>
          <p:cNvSpPr/>
          <p:nvPr/>
        </p:nvSpPr>
        <p:spPr>
          <a:xfrm>
            <a:off x="4573588" y="4425696"/>
            <a:ext cx="66751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Experimental setup through Grad-CAM and discussion</a:t>
            </a:r>
            <a:endParaRPr lang="en-US" sz="13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0" name="Shape 28"/>
          <p:cNvSpPr/>
          <p:nvPr/>
        </p:nvSpPr>
        <p:spPr>
          <a:xfrm>
            <a:off x="550228" y="5102352"/>
            <a:ext cx="384048" cy="384048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1" name="Text 29"/>
          <p:cNvSpPr/>
          <p:nvPr/>
        </p:nvSpPr>
        <p:spPr>
          <a:xfrm>
            <a:off x="550228" y="5102352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5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7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2" name="Text 30"/>
          <p:cNvSpPr/>
          <p:nvPr/>
        </p:nvSpPr>
        <p:spPr>
          <a:xfrm>
            <a:off x="1144588" y="5047488"/>
            <a:ext cx="32918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Comparison with Related Work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3" name="Text 31"/>
          <p:cNvSpPr/>
          <p:nvPr/>
        </p:nvSpPr>
        <p:spPr>
          <a:xfrm>
            <a:off x="4573588" y="5047488"/>
            <a:ext cx="66751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Benchmarking against six state-of-the-art models</a:t>
            </a:r>
            <a:endParaRPr lang="en-US" sz="13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4" name="Shape 32"/>
          <p:cNvSpPr/>
          <p:nvPr/>
        </p:nvSpPr>
        <p:spPr>
          <a:xfrm>
            <a:off x="550228" y="5724144"/>
            <a:ext cx="384048" cy="384048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5" name="Text 33"/>
          <p:cNvSpPr/>
          <p:nvPr/>
        </p:nvSpPr>
        <p:spPr>
          <a:xfrm>
            <a:off x="550228" y="5724144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5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8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6" name="Text 34"/>
          <p:cNvSpPr/>
          <p:nvPr/>
        </p:nvSpPr>
        <p:spPr>
          <a:xfrm>
            <a:off x="1144588" y="5669280"/>
            <a:ext cx="32918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Conclusion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7" name="Text 35"/>
          <p:cNvSpPr/>
          <p:nvPr/>
        </p:nvSpPr>
        <p:spPr>
          <a:xfrm>
            <a:off x="4573588" y="5669280"/>
            <a:ext cx="66751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Summary, limitations, and future work</a:t>
            </a:r>
            <a:endParaRPr lang="en-US" sz="13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77308" y="6473952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58788" y="384048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8788" y="38404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4588" y="292608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Introduction - Background &amp; Evolution of FER</a:t>
            </a:r>
            <a:endParaRPr lang="en-US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/>
          <p:nvPr/>
        </p:nvSpPr>
        <p:spPr>
          <a:xfrm>
            <a:off x="458788" y="1280160"/>
            <a:ext cx="11247120" cy="5120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lnSpc>
                <a:spcPct val="105000"/>
              </a:lnSpc>
              <a:spcAft>
                <a:spcPts val="1300"/>
              </a:spcAft>
              <a:buSzPct val="100000"/>
              <a:buFontTx/>
              <a:buChar char="•"/>
            </a:pP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Automatic Facial Expression Recognition (FER) has been studied for more than five decades, spanning both psychology and computer vision research.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300"/>
              </a:spcAft>
              <a:buSzPct val="100000"/>
              <a:buFontTx/>
              <a:buChar char="•"/>
            </a:pP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Ekman &amp; Friesen (1971) identified six basic emotions expressed universally by humans across cultures: happiness, sadness, anger, fear, disgust, and surprise - forming the foundation of FER research.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300"/>
              </a:spcAft>
              <a:buSzPct val="100000"/>
              <a:buFontTx/>
              <a:buChar char="•"/>
            </a:pP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Traditional FER relied on handcrafted facial feature extraction techniques such as Local Binary Patterns (Ojala et al., 2002) and Histogram of Oriented Gradients (Dalal &amp; Triggs, 2005), paired with classical classifiers.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300"/>
              </a:spcAft>
              <a:buSzPct val="100000"/>
              <a:buFontTx/>
              <a:buChar char="•"/>
            </a:pP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These handcrafted methods succeeded in controlled environments but performed poorly on real-life, in-the-wild imagery.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300"/>
              </a:spcAft>
              <a:buSzPct val="100000"/>
              <a:buFontTx/>
              <a:buChar char="•"/>
            </a:pP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advent of deep Convolutional Neural Networks after 2012 revolutionized the FER domain (LeCun et al., 2015) through automatic, hierarchical feature learning.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300"/>
              </a:spcAft>
              <a:buSzPct val="100000"/>
              <a:buFontTx/>
              <a:buChar char="•"/>
            </a:pP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Vision Transformers (Dosovitskiy et al., 2021) followed, capturing long-range interactions between facial parts through self-attention mechanisms (Vaswani et al., 2017).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77308" y="6473952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58788" y="384048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8788" y="38404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4588" y="292608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Introduction - FER2013 Benchmark &amp; Key Challenges</a:t>
            </a:r>
            <a:endParaRPr lang="en-US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/>
          <p:nvPr/>
        </p:nvSpPr>
        <p:spPr>
          <a:xfrm>
            <a:off x="458788" y="1234440"/>
            <a:ext cx="6949440" cy="5120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lnSpc>
                <a:spcPct val="105000"/>
              </a:lnSpc>
              <a:spcAft>
                <a:spcPts val="1300"/>
              </a:spcAft>
              <a:buSzPct val="100000"/>
              <a:buFontTx/>
              <a:buChar char="•"/>
            </a:pPr>
            <a:r>
              <a:rPr lang="en-US" sz="13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Though proposed over a decade ago, FER2013 still ranks among the most popular FER benchmarks and presents a genuine test of robustness.</a:t>
            </a:r>
            <a:endParaRPr lang="en-US" sz="135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300"/>
              </a:spcAft>
              <a:buSzPct val="100000"/>
              <a:buFontTx/>
              <a:buChar char="•"/>
            </a:pPr>
            <a:r>
              <a:rPr lang="en-US" sz="13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Its images were acquired through automated web search rather than any controlled acquisition procedure - making the data highly noisy and imbalanced, regardless of model architecture improvements.</a:t>
            </a:r>
            <a:endParaRPr lang="en-US" sz="135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300"/>
              </a:spcAft>
              <a:buSzPct val="100000"/>
              <a:buFontTx/>
              <a:buChar char="•"/>
            </a:pPr>
            <a:r>
              <a:rPr lang="en-US" sz="135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Class imbalance and annotation noise: </a:t>
            </a:r>
            <a:r>
              <a:rPr lang="en-US" sz="13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significant flaws exist in benchmarks like FER2013, with 15–20% automated labeling error, while human-level accuracy on the benchmark is estimated at only 65.5% (Li &amp; Deng, 2020).</a:t>
            </a:r>
            <a:endParaRPr lang="en-US" sz="135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300"/>
              </a:spcAft>
              <a:buSzPct val="100000"/>
              <a:buFontTx/>
              <a:buChar char="•"/>
            </a:pPr>
            <a:r>
              <a:rPr lang="en-US" sz="135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Scarcity of holistic solutions: </a:t>
            </a:r>
            <a:r>
              <a:rPr lang="en-US" sz="13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very few FER approaches in the literature achieve good performance while also solving label noise and class imbalance without requiring substantial computational resources.</a:t>
            </a:r>
            <a:endParaRPr lang="en-US" sz="135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300"/>
              </a:spcAft>
              <a:buSzPct val="100000"/>
              <a:buFontTx/>
              <a:buChar char="•"/>
            </a:pPr>
            <a:r>
              <a:rPr lang="en-US" sz="135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Common pattern in top performers: </a:t>
            </a:r>
            <a:r>
              <a:rPr lang="en-US" sz="13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models with the highest benchmark accuracy typically rely on ensembles or multi-branch attention networks (Abdeldayem et al., 2025).</a:t>
            </a:r>
            <a:endParaRPr lang="en-US" sz="135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" name="Shape 5"/>
          <p:cNvSpPr/>
          <p:nvPr/>
        </p:nvSpPr>
        <p:spPr>
          <a:xfrm>
            <a:off x="7636828" y="1371600"/>
            <a:ext cx="4069080" cy="1417320"/>
          </a:xfrm>
          <a:prstGeom prst="roundRect">
            <a:avLst>
              <a:gd name="adj" fmla="val 5161"/>
            </a:avLst>
          </a:prstGeom>
          <a:solidFill>
            <a:srgbClr val="EAF0FB"/>
          </a:solidFill>
          <a:ln w="12700">
            <a:solidFill>
              <a:srgbClr val="CADCFC"/>
            </a:solidFill>
            <a:prstDash val="solid"/>
          </a:ln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8" name="Text 6"/>
          <p:cNvSpPr/>
          <p:nvPr/>
        </p:nvSpPr>
        <p:spPr>
          <a:xfrm>
            <a:off x="7956868" y="1371600"/>
            <a:ext cx="3429000" cy="1417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endParaRPr lang="en-US" sz="135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9" name="Text 7"/>
          <p:cNvSpPr/>
          <p:nvPr/>
        </p:nvSpPr>
        <p:spPr>
          <a:xfrm>
            <a:off x="7636828" y="1481328"/>
            <a:ext cx="40690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3000" b="1" dirty="0">
                <a:solidFill>
                  <a:srgbClr val="C8952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65.5%</a:t>
            </a:r>
            <a:endParaRPr lang="en-US" sz="3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0" name="Text 8"/>
          <p:cNvSpPr/>
          <p:nvPr/>
        </p:nvSpPr>
        <p:spPr>
          <a:xfrm>
            <a:off x="7636828" y="2103120"/>
            <a:ext cx="40690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11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Human-level accuracy</a:t>
            </a:r>
            <a:endParaRPr lang="en-US" sz="1150" dirty="0">
              <a:solidFill>
                <a:prstClr val="black"/>
              </a:solidFill>
              <a:latin typeface="Calibri" panose="020F0502020204030204"/>
            </a:endParaRPr>
          </a:p>
          <a:p>
            <a:pPr algn="ctr">
              <a:lnSpc>
                <a:spcPct val="110000"/>
              </a:lnSpc>
            </a:pPr>
            <a:r>
              <a:rPr lang="en-US" sz="11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 FER2013 (Li &amp; Deng, 2020)</a:t>
            </a:r>
            <a:endParaRPr lang="en-US" sz="115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7636828" y="2971800"/>
            <a:ext cx="4069080" cy="1417320"/>
          </a:xfrm>
          <a:prstGeom prst="roundRect">
            <a:avLst>
              <a:gd name="adj" fmla="val 5161"/>
            </a:avLst>
          </a:prstGeom>
          <a:solidFill>
            <a:srgbClr val="EAF0FB"/>
          </a:solidFill>
          <a:ln w="12700">
            <a:solidFill>
              <a:srgbClr val="CADCFC"/>
            </a:solidFill>
            <a:prstDash val="solid"/>
          </a:ln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7956868" y="2971800"/>
            <a:ext cx="3429000" cy="1417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endParaRPr lang="en-US" sz="135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7636828" y="3081528"/>
            <a:ext cx="40690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3000" b="1" dirty="0">
                <a:solidFill>
                  <a:srgbClr val="C8952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15–20%</a:t>
            </a:r>
            <a:endParaRPr lang="en-US" sz="3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7636828" y="3703320"/>
            <a:ext cx="40690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11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Automated label noise</a:t>
            </a:r>
            <a:endParaRPr lang="en-US" sz="1150" dirty="0">
              <a:solidFill>
                <a:prstClr val="black"/>
              </a:solidFill>
              <a:latin typeface="Calibri" panose="020F0502020204030204"/>
            </a:endParaRPr>
          </a:p>
          <a:p>
            <a:pPr algn="ctr">
              <a:lnSpc>
                <a:spcPct val="110000"/>
              </a:lnSpc>
            </a:pPr>
            <a:r>
              <a:rPr lang="en-US" sz="11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rate in FER2013</a:t>
            </a:r>
            <a:endParaRPr lang="en-US" sz="115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7636828" y="4572000"/>
            <a:ext cx="4069080" cy="1417320"/>
          </a:xfrm>
          <a:prstGeom prst="roundRect">
            <a:avLst>
              <a:gd name="adj" fmla="val 5161"/>
            </a:avLst>
          </a:prstGeom>
          <a:solidFill>
            <a:srgbClr val="EAF0FB"/>
          </a:solidFill>
          <a:ln w="12700">
            <a:solidFill>
              <a:srgbClr val="CADCFC"/>
            </a:solidFill>
            <a:prstDash val="solid"/>
          </a:ln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7956868" y="4572000"/>
            <a:ext cx="3429000" cy="1417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endParaRPr lang="en-US" sz="135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7636828" y="4681728"/>
            <a:ext cx="40690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3000" b="1" dirty="0">
                <a:solidFill>
                  <a:srgbClr val="C8952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16.4:1</a:t>
            </a:r>
            <a:endParaRPr lang="en-US" sz="3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7636828" y="5303520"/>
            <a:ext cx="40690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11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Class imbalance ratio</a:t>
            </a:r>
            <a:endParaRPr lang="en-US" sz="1150" dirty="0">
              <a:solidFill>
                <a:prstClr val="black"/>
              </a:solidFill>
              <a:latin typeface="Calibri" panose="020F0502020204030204"/>
            </a:endParaRPr>
          </a:p>
          <a:p>
            <a:pPr algn="ctr">
              <a:lnSpc>
                <a:spcPct val="110000"/>
              </a:lnSpc>
            </a:pPr>
            <a:r>
              <a:rPr lang="en-US" sz="11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(Happy : Disgust)</a:t>
            </a:r>
            <a:endParaRPr lang="en-US" sz="115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77308" y="6473952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58788" y="384048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8788" y="38404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4588" y="292608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Introduction - EfficientViT-FER Overview</a:t>
            </a:r>
            <a:endParaRPr lang="en-US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/>
          <p:nvPr/>
        </p:nvSpPr>
        <p:spPr>
          <a:xfrm>
            <a:off x="458788" y="1280160"/>
            <a:ext cx="11247120" cy="2743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lnSpc>
                <a:spcPct val="105000"/>
              </a:lnSpc>
              <a:spcAft>
                <a:spcPts val="1000"/>
              </a:spcAft>
              <a:buSzPct val="100000"/>
              <a:buFontTx/>
              <a:buChar char="•"/>
            </a:pP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EfficientViT-FER addresses these gaps by combining pre-existing, proven components into a single efficient pipeline rather than proposing an entirely new architecture: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000"/>
              </a:spcAft>
              <a:buSzPct val="100000"/>
              <a:buFontTx/>
              <a:buChar char="•"/>
            </a:pPr>
            <a:r>
              <a:rPr lang="en-US" sz="14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YOLOv8-based preprocessing module </a:t>
            </a: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 consistent face detection.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000"/>
              </a:spcAft>
              <a:buSzPct val="100000"/>
              <a:buFontTx/>
              <a:buChar char="•"/>
            </a:pPr>
            <a:r>
              <a:rPr lang="en-US" sz="14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EfficientNet-B3 backbone </a:t>
            </a: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pretrained on the FER+ dataset using clean crowd-sourced labels.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000"/>
              </a:spcAft>
              <a:buSzPct val="100000"/>
              <a:buFontTx/>
              <a:buChar char="•"/>
            </a:pPr>
            <a:r>
              <a:rPr lang="en-US" sz="1400" b="1" dirty="0" err="1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ViT</a:t>
            </a:r>
            <a:r>
              <a:rPr lang="en-US" sz="14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-Small architecture </a:t>
            </a: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 part of a weighted ensemble, capturing global attention.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000"/>
              </a:spcAft>
              <a:buSzPct val="100000"/>
              <a:buFontTx/>
              <a:buChar char="•"/>
            </a:pPr>
            <a:r>
              <a:rPr lang="en-US" sz="14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Joint training </a:t>
            </a: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using MixUp/CutMix data augmentation and a class-balanced, label-smoothed cross-entropy loss function.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" name="Shape 5"/>
          <p:cNvSpPr/>
          <p:nvPr/>
        </p:nvSpPr>
        <p:spPr>
          <a:xfrm>
            <a:off x="458788" y="4251960"/>
            <a:ext cx="11247120" cy="1920240"/>
          </a:xfrm>
          <a:prstGeom prst="roundRect">
            <a:avLst>
              <a:gd name="adj" fmla="val 3810"/>
            </a:avLst>
          </a:prstGeom>
          <a:solidFill>
            <a:srgbClr val="EAF0FB"/>
          </a:solidFill>
          <a:ln w="12700">
            <a:solidFill>
              <a:srgbClr val="CADCFC"/>
            </a:solidFill>
            <a:prstDash val="solid"/>
          </a:ln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8" name="Text 6"/>
          <p:cNvSpPr/>
          <p:nvPr/>
        </p:nvSpPr>
        <p:spPr>
          <a:xfrm>
            <a:off x="778828" y="4251960"/>
            <a:ext cx="1060704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450" i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Contrary to previous efforts, EfficientViT-FER tackles label noise, class imbalance, per-class evaluation, and interpretability in a single efficient computational pipeline. The core value of this study is showing that data-quality improvements, rather than increases in architectural complexity, can bring meaningful gains on noisy and unbalanced FER benchmarks - while remaining interpretable and computationally efficient.</a:t>
            </a:r>
            <a:endParaRPr lang="en-US" sz="145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77308" y="6473952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58788" y="384048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8788" y="38404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4588" y="292608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Problem Statement - Problems 1 &amp; 2</a:t>
            </a:r>
            <a:endParaRPr lang="en-US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/>
          <p:nvPr/>
        </p:nvSpPr>
        <p:spPr>
          <a:xfrm>
            <a:off x="458788" y="1188720"/>
            <a:ext cx="112471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115000"/>
              </a:lnSpc>
            </a:pPr>
            <a:r>
              <a:rPr lang="en-US" sz="1400" i="1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Research on FER using in-the-wild data faces four major, related problems.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" name="Text 5"/>
          <p:cNvSpPr/>
          <p:nvPr/>
        </p:nvSpPr>
        <p:spPr>
          <a:xfrm>
            <a:off x="458788" y="1874520"/>
            <a:ext cx="10058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20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Problem 1 - Data Quality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8" name="Text 6"/>
          <p:cNvSpPr/>
          <p:nvPr/>
        </p:nvSpPr>
        <p:spPr>
          <a:xfrm>
            <a:off x="458788" y="2286000"/>
            <a:ext cx="10789920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lnSpc>
                <a:spcPct val="105000"/>
              </a:lnSpc>
              <a:spcAft>
                <a:spcPts val="800"/>
              </a:spcAft>
              <a:buSzPct val="100000"/>
              <a:buFontTx/>
              <a:buChar char="•"/>
            </a:pP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FER2013 suffers from a 16.4:1 ratio between its majority and minority classes (Happy and Disgust, respectively).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800"/>
              </a:spcAft>
              <a:buSzPct val="100000"/>
              <a:buFontTx/>
              <a:buChar char="•"/>
            </a:pP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dataset also carries a 15–20% automated labeling error rate (Li &amp; Deng, 2020).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800"/>
              </a:spcAft>
              <a:buSzPct val="100000"/>
              <a:buFontTx/>
              <a:buChar char="•"/>
            </a:pP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Together, these two flaws restrict achievable model accuracy and bias models toward majority classes.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9" name="Text 7"/>
          <p:cNvSpPr/>
          <p:nvPr/>
        </p:nvSpPr>
        <p:spPr>
          <a:xfrm>
            <a:off x="458788" y="3977640"/>
            <a:ext cx="10058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20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Problem 2 - Accuracy–Efficiency Trade-off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0" name="Text 8"/>
          <p:cNvSpPr/>
          <p:nvPr/>
        </p:nvSpPr>
        <p:spPr>
          <a:xfrm>
            <a:off x="458788" y="4389120"/>
            <a:ext cx="1078992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lnSpc>
                <a:spcPct val="105000"/>
              </a:lnSpc>
              <a:spcAft>
                <a:spcPts val="800"/>
              </a:spcAft>
              <a:buSzPct val="100000"/>
              <a:buFontTx/>
              <a:buChar char="•"/>
            </a:pP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best-performing FER models typically require large ensembles or hierarchical attention fusion mechanisms.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800"/>
              </a:spcAft>
              <a:buSzPct val="100000"/>
              <a:buFontTx/>
              <a:buChar char="•"/>
            </a:pP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These approaches carry a high number of parameters (Abdeldayem et al., 2025), raising computational cost and limiting practical deployment.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77308" y="6473952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58788" y="384048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8788" y="38404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4588" y="292608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Problem Statement - Problems 3 &amp; 4</a:t>
            </a:r>
            <a:endParaRPr lang="en-US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/>
          <p:nvPr/>
        </p:nvSpPr>
        <p:spPr>
          <a:xfrm>
            <a:off x="458788" y="1371600"/>
            <a:ext cx="10058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20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Problem 3 - Inconsistent Evaluation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" name="Text 5"/>
          <p:cNvSpPr/>
          <p:nvPr/>
        </p:nvSpPr>
        <p:spPr>
          <a:xfrm>
            <a:off x="458788" y="1783080"/>
            <a:ext cx="10789920" cy="1828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lnSpc>
                <a:spcPct val="105000"/>
              </a:lnSpc>
              <a:spcAft>
                <a:spcPts val="800"/>
              </a:spcAft>
              <a:buSzPct val="100000"/>
              <a:buFontTx/>
              <a:buChar char="•"/>
            </a:pP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Most FER studies report only overall accuracy as their headline metric.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800"/>
              </a:spcAft>
              <a:buSzPct val="100000"/>
              <a:buFontTx/>
              <a:buChar char="•"/>
            </a:pP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concealment hides limitations on individual classes, particularly emotions that occur rarely in the dataset (e.g., Disgust).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800"/>
              </a:spcAft>
              <a:buSzPct val="100000"/>
              <a:buFontTx/>
              <a:buChar char="•"/>
            </a:pP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Without per-class metrics, apparent state-of-the-art results can mask severe minority-class failures.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8" name="Text 6"/>
          <p:cNvSpPr/>
          <p:nvPr/>
        </p:nvSpPr>
        <p:spPr>
          <a:xfrm>
            <a:off x="458788" y="3794760"/>
            <a:ext cx="10058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20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Problem 4 - Lack of Interpretability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9" name="Text 7"/>
          <p:cNvSpPr/>
          <p:nvPr/>
        </p:nvSpPr>
        <p:spPr>
          <a:xfrm>
            <a:off x="458788" y="4206240"/>
            <a:ext cx="1078992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lnSpc>
                <a:spcPct val="105000"/>
              </a:lnSpc>
              <a:spcAft>
                <a:spcPts val="800"/>
              </a:spcAft>
              <a:buSzPct val="100000"/>
              <a:buFontTx/>
              <a:buChar char="•"/>
            </a:pP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Current FER models - especially Transformer-based ones - generally lack visual interpretability for individual predictions.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800"/>
              </a:spcAft>
              <a:buSzPct val="100000"/>
              <a:buFontTx/>
              <a:buChar char="•"/>
            </a:pP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Without explainability, it is difficult to verify whether models are attending to anatomically meaningful facial regions or spurious correlations.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77308" y="6473952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1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58788" y="384048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8788" y="38404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4588" y="292608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Problem Statement - Five Research Questions</a:t>
            </a:r>
            <a:endParaRPr lang="en-US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/>
          <p:nvPr/>
        </p:nvSpPr>
        <p:spPr>
          <a:xfrm>
            <a:off x="458788" y="1188720"/>
            <a:ext cx="112471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115000"/>
              </a:lnSpc>
            </a:pPr>
            <a:r>
              <a:rPr lang="en-US" sz="1400" i="1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Based on the four problems above, five research questions drive the investigation: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" name="Shape 5"/>
          <p:cNvSpPr/>
          <p:nvPr/>
        </p:nvSpPr>
        <p:spPr>
          <a:xfrm>
            <a:off x="496112" y="1978091"/>
            <a:ext cx="384048" cy="384048"/>
          </a:xfrm>
          <a:prstGeom prst="roundRect">
            <a:avLst>
              <a:gd name="adj" fmla="val 50000"/>
            </a:avLst>
          </a:prstGeom>
          <a:solidFill>
            <a:srgbClr val="C8952E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8" name="Text 6"/>
          <p:cNvSpPr/>
          <p:nvPr/>
        </p:nvSpPr>
        <p:spPr>
          <a:xfrm>
            <a:off x="496112" y="1978091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9" name="Text 7"/>
          <p:cNvSpPr/>
          <p:nvPr/>
        </p:nvSpPr>
        <p:spPr>
          <a:xfrm>
            <a:off x="1007428" y="1755648"/>
            <a:ext cx="106070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5000"/>
              </a:lnSpc>
            </a:pPr>
            <a:r>
              <a:rPr lang="en-US" sz="15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does the refinement of FER+ labels influence classification performance in comparison with training on noisy FER2013 labels?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496112" y="2892491"/>
            <a:ext cx="384048" cy="384048"/>
          </a:xfrm>
          <a:prstGeom prst="roundRect">
            <a:avLst>
              <a:gd name="adj" fmla="val 50000"/>
            </a:avLst>
          </a:prstGeom>
          <a:solidFill>
            <a:srgbClr val="C8952E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1" name="Text 9"/>
          <p:cNvSpPr/>
          <p:nvPr/>
        </p:nvSpPr>
        <p:spPr>
          <a:xfrm>
            <a:off x="496112" y="2892491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1007428" y="2670048"/>
            <a:ext cx="106070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5000"/>
              </a:lnSpc>
            </a:pPr>
            <a:r>
              <a:rPr lang="en-US" sz="15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is the impact of Test-Time Augmentation and the ViT-Small ensemble component on overall framework performance?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3" name="Shape 11"/>
          <p:cNvSpPr/>
          <p:nvPr/>
        </p:nvSpPr>
        <p:spPr>
          <a:xfrm>
            <a:off x="496112" y="3806891"/>
            <a:ext cx="384048" cy="384048"/>
          </a:xfrm>
          <a:prstGeom prst="roundRect">
            <a:avLst>
              <a:gd name="adj" fmla="val 50000"/>
            </a:avLst>
          </a:prstGeom>
          <a:solidFill>
            <a:srgbClr val="C8952E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496112" y="3806891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1007428" y="3584448"/>
            <a:ext cx="106070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5000"/>
              </a:lnSpc>
            </a:pPr>
            <a:r>
              <a:rPr lang="en-US" sz="15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does the proposed method perform on minority emotion classes in comparison with the majority class?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496112" y="4721291"/>
            <a:ext cx="384048" cy="384048"/>
          </a:xfrm>
          <a:prstGeom prst="roundRect">
            <a:avLst>
              <a:gd name="adj" fmla="val 50000"/>
            </a:avLst>
          </a:prstGeom>
          <a:solidFill>
            <a:srgbClr val="C8952E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496112" y="4721291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1007428" y="4498848"/>
            <a:ext cx="106070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5000"/>
              </a:lnSpc>
            </a:pPr>
            <a:r>
              <a:rPr lang="en-US" sz="15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Does Grad-CAM visualization confirm that the model makes predictions based on anatomically relevant facial parts?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496112" y="5635691"/>
            <a:ext cx="384048" cy="384048"/>
          </a:xfrm>
          <a:prstGeom prst="roundRect">
            <a:avLst>
              <a:gd name="adj" fmla="val 50000"/>
            </a:avLst>
          </a:prstGeom>
          <a:solidFill>
            <a:srgbClr val="C8952E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496112" y="5635691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1007428" y="5413248"/>
            <a:ext cx="106070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5000"/>
              </a:lnSpc>
            </a:pPr>
            <a:r>
              <a:rPr lang="en-US" sz="15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is the computational cost of the proposed framework?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77308" y="6473952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1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58788" y="384048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8788" y="38404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4588" y="292608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Research Gap</a:t>
            </a:r>
            <a:endParaRPr lang="en-US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Shape 4"/>
          <p:cNvSpPr/>
          <p:nvPr/>
        </p:nvSpPr>
        <p:spPr>
          <a:xfrm>
            <a:off x="458788" y="1234440"/>
            <a:ext cx="11292840" cy="914400"/>
          </a:xfrm>
          <a:prstGeom prst="roundRect">
            <a:avLst>
              <a:gd name="adj" fmla="val 8000"/>
            </a:avLst>
          </a:prstGeom>
          <a:solidFill>
            <a:srgbClr val="EAF0FB"/>
          </a:solidFill>
          <a:ln w="12700">
            <a:solidFill>
              <a:srgbClr val="CADCFC"/>
            </a:solidFill>
            <a:prstDash val="solid"/>
          </a:ln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" name="Text 5"/>
          <p:cNvSpPr/>
          <p:nvPr/>
        </p:nvSpPr>
        <p:spPr>
          <a:xfrm>
            <a:off x="778828" y="1234440"/>
            <a:ext cx="106527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500" i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Out of the fifteen FER2013 studies surveyed in the Related Work review, none jointly address label noise, class imbalance, computational efficiency, and per-class evaluation - the gap EfficientViT-FER is designed to close.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  <p:graphicFrame>
        <p:nvGraphicFramePr>
          <p:cNvPr id="10" name="Table 0"/>
          <p:cNvGraphicFramePr>
            <a:graphicFrameLocks noGrp="1"/>
          </p:cNvGraphicFramePr>
          <p:nvPr/>
        </p:nvGraphicFramePr>
        <p:xfrm>
          <a:off x="458788" y="2377440"/>
          <a:ext cx="11292840" cy="3730752"/>
        </p:xfrm>
        <a:graphic>
          <a:graphicData uri="http://schemas.openxmlformats.org/drawingml/2006/table">
            <a:tbl>
              <a:tblPr/>
              <a:tblGrid>
                <a:gridCol w="37490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29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21792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Requirement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Addressed in Prior FER2013 Literature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EfficientViT-FER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1792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Label noise handling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Rarely addressed directly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b="1" dirty="0">
                          <a:solidFill>
                            <a:srgbClr val="1D6B3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Yes - FER+ crowd-sourced relabeling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1792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Class imbalance handling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Partially, in isolated studies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b="1" dirty="0">
                          <a:solidFill>
                            <a:srgbClr val="1D6B3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Yes - augmentation + class-weighted loss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1792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Computational efficiency analysis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Rarely reported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b="1" dirty="0">
                          <a:solidFill>
                            <a:srgbClr val="1D6B3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Yes - lightweight backbone, reported cost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1792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Per-class (not just overall) evaluation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Rarely reported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b="1" dirty="0">
                          <a:solidFill>
                            <a:srgbClr val="1D6B3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Yes - full per-class precision/recall/F1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1792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Interpretability (visual explanations)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Rarely provided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b="1" dirty="0">
                          <a:solidFill>
                            <a:srgbClr val="1D6B3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Yes - Grad-CAM on EfficientNet-B3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77308" y="6473952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</a:t>
            </a:r>
            <a:endParaRPr lang="en-US" sz="1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58788" y="384048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8788" y="38404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4588" y="292608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Objectives</a:t>
            </a:r>
            <a:endParaRPr lang="en-US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Shape 4"/>
          <p:cNvSpPr/>
          <p:nvPr/>
        </p:nvSpPr>
        <p:spPr>
          <a:xfrm>
            <a:off x="477450" y="1502231"/>
            <a:ext cx="384048" cy="384048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" name="Text 5"/>
          <p:cNvSpPr/>
          <p:nvPr/>
        </p:nvSpPr>
        <p:spPr>
          <a:xfrm>
            <a:off x="477450" y="1502231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5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8" name="Text 6"/>
          <p:cNvSpPr/>
          <p:nvPr/>
        </p:nvSpPr>
        <p:spPr>
          <a:xfrm>
            <a:off x="1007428" y="1280160"/>
            <a:ext cx="106984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5000"/>
              </a:lnSpc>
            </a:pP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Examine the state-of-the-art in FER and determine its weaknesses and open problems that inspire the proposed solution.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9" name="Shape 7"/>
          <p:cNvSpPr/>
          <p:nvPr/>
        </p:nvSpPr>
        <p:spPr>
          <a:xfrm>
            <a:off x="477450" y="2352623"/>
            <a:ext cx="384048" cy="384048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0" name="Text 8"/>
          <p:cNvSpPr/>
          <p:nvPr/>
        </p:nvSpPr>
        <p:spPr>
          <a:xfrm>
            <a:off x="477450" y="2352623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5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1" name="Text 9"/>
          <p:cNvSpPr/>
          <p:nvPr/>
        </p:nvSpPr>
        <p:spPr>
          <a:xfrm>
            <a:off x="1007428" y="2130552"/>
            <a:ext cx="106984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5000"/>
              </a:lnSpc>
            </a:pP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Create a hybrid CNN-Transformer architecture using EfficientNet-B3 for local feature extraction and ViT-Small for global attention via a weighted ensemble.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477450" y="3203015"/>
            <a:ext cx="384048" cy="384048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477450" y="3203015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5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1007428" y="2980944"/>
            <a:ext cx="106984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5000"/>
              </a:lnSpc>
            </a:pP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Create a training process addressing annotation noise and class imbalance by applying FER+ annotations, MixUp/CutMix data augmentation, and frequency-class-weighted, label-smoothed losses.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477450" y="4053407"/>
            <a:ext cx="384048" cy="384048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477450" y="4053407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5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1007428" y="3831336"/>
            <a:ext cx="106984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5000"/>
              </a:lnSpc>
            </a:pP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Develop a YOLOv8-based preprocessing pipeline to detect faces and crop them.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8" name="Shape 16"/>
          <p:cNvSpPr/>
          <p:nvPr/>
        </p:nvSpPr>
        <p:spPr>
          <a:xfrm>
            <a:off x="477450" y="4903799"/>
            <a:ext cx="384048" cy="384048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9" name="Text 17"/>
          <p:cNvSpPr/>
          <p:nvPr/>
        </p:nvSpPr>
        <p:spPr>
          <a:xfrm>
            <a:off x="477450" y="4903799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5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1007428" y="4681728"/>
            <a:ext cx="106984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5000"/>
              </a:lnSpc>
            </a:pP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Compare the proposed model to six state-of-the-art models on the FER2013 benchmark in terms of overall accuracy and F1-score.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1" name="Shape 19"/>
          <p:cNvSpPr/>
          <p:nvPr/>
        </p:nvSpPr>
        <p:spPr>
          <a:xfrm>
            <a:off x="477450" y="5754191"/>
            <a:ext cx="384048" cy="384048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2" name="Text 20"/>
          <p:cNvSpPr/>
          <p:nvPr/>
        </p:nvSpPr>
        <p:spPr>
          <a:xfrm>
            <a:off x="477450" y="5754191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5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3" name="Text 21"/>
          <p:cNvSpPr/>
          <p:nvPr/>
        </p:nvSpPr>
        <p:spPr>
          <a:xfrm>
            <a:off x="1007428" y="5532120"/>
            <a:ext cx="106984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5000"/>
              </a:lnSpc>
            </a:pP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Provide explainability through Grad-CAM visualization.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77308" y="6473952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1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58788" y="384048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8788" y="38404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4588" y="292608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Contribution 1 of 4 - Data-Preprocessing Contribution</a:t>
            </a:r>
            <a:endParaRPr lang="en-US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/>
          <p:nvPr/>
        </p:nvSpPr>
        <p:spPr>
          <a:xfrm>
            <a:off x="458788" y="1325880"/>
            <a:ext cx="1124712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125000"/>
              </a:lnSpc>
            </a:pPr>
            <a:r>
              <a:rPr lang="en-US" sz="17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face detection and cropping pipeline based on YOLOv8, producing consistent, face-centered 224×224 RGB crops from the raw FER2013 dataset.</a:t>
            </a:r>
            <a:endParaRPr lang="en-US" sz="17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" name="Text 5"/>
          <p:cNvSpPr/>
          <p:nvPr/>
        </p:nvSpPr>
        <p:spPr>
          <a:xfrm>
            <a:off x="458788" y="2606040"/>
            <a:ext cx="10789920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lnSpc>
                <a:spcPct val="105000"/>
              </a:lnSpc>
              <a:spcAft>
                <a:spcPts val="1200"/>
              </a:spcAft>
              <a:buSzPct val="100000"/>
              <a:buFontTx/>
              <a:buChar char="•"/>
            </a:pPr>
            <a:r>
              <a:rPr lang="en-US" sz="15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Handles background artifacts, inconsistent framing, and misalignment present in a fraction of the original dataset.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200"/>
              </a:spcAft>
              <a:buSzPct val="100000"/>
              <a:buFontTx/>
              <a:buChar char="•"/>
            </a:pPr>
            <a:r>
              <a:rPr lang="en-US" sz="15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Ensures both backbones are fed standardized, face-centered images rather than raw 48×48 thumbnails.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77308" y="6473952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</a:t>
            </a:r>
            <a:endParaRPr lang="en-US" sz="1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58788" y="384048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8788" y="38404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4588" y="292608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Contribution 2 of 4 - Model / Ensemble Contribution</a:t>
            </a:r>
            <a:endParaRPr lang="en-US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/>
          <p:nvPr/>
        </p:nvSpPr>
        <p:spPr>
          <a:xfrm>
            <a:off x="458788" y="1325880"/>
            <a:ext cx="1124712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125000"/>
              </a:lnSpc>
            </a:pPr>
            <a:r>
              <a:rPr lang="en-US" sz="17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hybrid CNN-Transformer model architecture built on EfficientNet-B3 and ViT-Small using weighted ensembling.</a:t>
            </a:r>
            <a:endParaRPr lang="en-US" sz="17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" name="Text 5"/>
          <p:cNvSpPr/>
          <p:nvPr/>
        </p:nvSpPr>
        <p:spPr>
          <a:xfrm>
            <a:off x="458788" y="2606040"/>
            <a:ext cx="10789920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lnSpc>
                <a:spcPct val="105000"/>
              </a:lnSpc>
              <a:spcAft>
                <a:spcPts val="1200"/>
              </a:spcAft>
              <a:buSzPct val="100000"/>
              <a:buFontTx/>
              <a:buChar char="•"/>
            </a:pPr>
            <a:r>
              <a:rPr lang="en-US" sz="15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Trained with FER+ label refinement, MixUp/CutMix augmentation, and class frequency-weighted label smoothing.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200"/>
              </a:spcAft>
              <a:buSzPct val="100000"/>
              <a:buFontTx/>
              <a:buChar char="•"/>
            </a:pPr>
            <a:r>
              <a:rPr lang="en-US" sz="15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Jointly solves both label noise and class imbalance issues rather than addressing them separately.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77308" y="6473952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</a:t>
            </a:r>
            <a:endParaRPr lang="en-US" sz="1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58788" y="384048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8788" y="38404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4588" y="292608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Contribution 3 of 4 - Evaluation Contribution</a:t>
            </a:r>
            <a:endParaRPr lang="en-US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/>
          <p:nvPr/>
        </p:nvSpPr>
        <p:spPr>
          <a:xfrm>
            <a:off x="458788" y="1325880"/>
            <a:ext cx="1124712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125000"/>
              </a:lnSpc>
            </a:pPr>
            <a:r>
              <a:rPr lang="en-US" sz="17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 evaluation methodology that reports not only overall accuracy but also F1-scores for each emotion class separately.</a:t>
            </a:r>
            <a:endParaRPr lang="en-US" sz="17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" name="Text 5"/>
          <p:cNvSpPr/>
          <p:nvPr/>
        </p:nvSpPr>
        <p:spPr>
          <a:xfrm>
            <a:off x="458788" y="2606040"/>
            <a:ext cx="10789920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lnSpc>
                <a:spcPct val="105000"/>
              </a:lnSpc>
              <a:spcAft>
                <a:spcPts val="1200"/>
              </a:spcAft>
              <a:buSzPct val="100000"/>
              <a:buFontTx/>
              <a:buChar char="•"/>
            </a:pPr>
            <a:r>
              <a:rPr lang="en-US" sz="15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Benchmarks results directly against six recent state-of-the-art FER methods.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200"/>
              </a:spcAft>
              <a:buSzPct val="100000"/>
              <a:buFontTx/>
              <a:buChar char="•"/>
            </a:pPr>
            <a:r>
              <a:rPr lang="en-US" sz="15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Surfaces minority-class weaknesses that aggregate accuracy alone would conceal.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77308" y="6473952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</a:t>
            </a:r>
            <a:endParaRPr lang="en-US" sz="1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58788" y="384048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8788" y="38404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4588" y="292608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Contribution 4 of 4 - Interpretability Contribution</a:t>
            </a:r>
            <a:endParaRPr lang="en-US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/>
          <p:nvPr/>
        </p:nvSpPr>
        <p:spPr>
          <a:xfrm>
            <a:off x="458788" y="1325880"/>
            <a:ext cx="1124712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125000"/>
              </a:lnSpc>
            </a:pPr>
            <a:r>
              <a:rPr lang="en-US" sz="17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Application of Grad-CAM on the EfficientNet-B3 architecture to visualize facial regions responsible for each emotion prediction.</a:t>
            </a:r>
            <a:endParaRPr lang="en-US" sz="17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" name="Text 5"/>
          <p:cNvSpPr/>
          <p:nvPr/>
        </p:nvSpPr>
        <p:spPr>
          <a:xfrm>
            <a:off x="458788" y="2606040"/>
            <a:ext cx="10789920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lnSpc>
                <a:spcPct val="105000"/>
              </a:lnSpc>
              <a:spcAft>
                <a:spcPts val="1200"/>
              </a:spcAft>
              <a:buSzPct val="100000"/>
              <a:buFontTx/>
              <a:buChar char="•"/>
            </a:pPr>
            <a:r>
              <a:rPr lang="en-US" sz="15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Cross-checked against the Facial Action Coding System for anatomical plausibility.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200"/>
              </a:spcAft>
              <a:buSzPct val="100000"/>
              <a:buFontTx/>
              <a:buChar char="•"/>
            </a:pPr>
            <a:r>
              <a:rPr lang="en-US" sz="15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Applied to both correctly and incorrectly classified examples to probe reliability of attention.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77308" y="6473952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14</a:t>
            </a:r>
            <a:endParaRPr lang="en-US" sz="1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58788" y="384048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8788" y="38404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4588" y="292608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Methodology - Pipeline Overview</a:t>
            </a:r>
            <a:endParaRPr lang="en-US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/>
          <p:nvPr/>
        </p:nvSpPr>
        <p:spPr>
          <a:xfrm>
            <a:off x="458788" y="1280160"/>
            <a:ext cx="11247120" cy="5120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lnSpc>
                <a:spcPct val="105000"/>
              </a:lnSpc>
              <a:spcAft>
                <a:spcPts val="1400"/>
              </a:spcAft>
              <a:buSzPct val="100000"/>
              <a:buFontTx/>
              <a:buChar char="•"/>
            </a:pPr>
            <a:r>
              <a:rPr lang="en-US" sz="15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EfficientViT-FER pipeline begins with gathering and stratified splitting of the FER2013 dataset.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400"/>
              </a:spcAft>
              <a:buSzPct val="100000"/>
              <a:buFontTx/>
              <a:buChar char="•"/>
            </a:pPr>
            <a:r>
              <a:rPr lang="en-US" sz="15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It proceeds through a preprocessing stage: FER+ label cleaning, YOLOv8 face detection, bicubic resampling, grayscale-to-RGB conversion, and pixel normalization.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400"/>
              </a:spcAft>
              <a:buSzPct val="100000"/>
              <a:buFontTx/>
              <a:buChar char="•"/>
            </a:pPr>
            <a:r>
              <a:rPr lang="en-US" sz="15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Preprocessed images then undergo a tri-level augmentation strategy and are used to train a hybrid network combining EfficientNet-B3 and ViT-Small via a weighted ensemble.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400"/>
              </a:spcAft>
              <a:buSzPct val="100000"/>
              <a:buFontTx/>
              <a:buChar char="•"/>
            </a:pPr>
            <a:r>
              <a:rPr lang="en-US" sz="15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Training follows a defined loss function, optimization technique, and learning rate schedule; performance is assessed within a dedicated evaluation framework.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400"/>
              </a:spcAft>
              <a:buSzPct val="100000"/>
              <a:buFontTx/>
              <a:buChar char="•"/>
            </a:pPr>
            <a:r>
              <a:rPr lang="en-US" sz="15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Design goal: </a:t>
            </a:r>
            <a:r>
              <a:rPr lang="en-US" sz="15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both preprocessing and training are engineered to jointly tackle the two key FER2013 quality problems - annotation noise and class imbalance.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77308" y="6473952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</a:t>
            </a:r>
            <a:endParaRPr lang="en-US" sz="1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58788" y="384048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8788" y="38404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4588" y="292608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Methodology - Dataset: FER2013</a:t>
            </a:r>
            <a:endParaRPr lang="en-US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/>
          <p:nvPr/>
        </p:nvSpPr>
        <p:spPr>
          <a:xfrm>
            <a:off x="458788" y="1280160"/>
            <a:ext cx="11247120" cy="5120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lnSpc>
                <a:spcPct val="105000"/>
              </a:lnSpc>
              <a:spcAft>
                <a:spcPts val="1300"/>
              </a:spcAft>
              <a:buSzPct val="100000"/>
              <a:buFontTx/>
              <a:buChar char="•"/>
            </a:pPr>
            <a:r>
              <a:rPr lang="en-US" sz="14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Source: </a:t>
            </a: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FER2013 (Goodfellow et al., 2013), publicly available via Kaggle, distributed under the Database Contents License (DbCL) v1.0 with royalty-free redistribution and modification rights for research.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300"/>
              </a:spcAft>
              <a:buSzPct val="100000"/>
              <a:buFontTx/>
              <a:buChar char="•"/>
            </a:pPr>
            <a:r>
              <a:rPr lang="en-US" sz="14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Composition: </a:t>
            </a: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35,887 images, each 48×48 pixels, grayscale, labeled across seven emotions - Angry, Disgust, Fear, Happy, Neutral, Sad, and Surprise.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300"/>
              </a:spcAft>
              <a:buSzPct val="100000"/>
              <a:buFontTx/>
              <a:buChar char="•"/>
            </a:pPr>
            <a:r>
              <a:rPr lang="en-US" sz="14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Label refinement source: </a:t>
            </a: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crowd-sourced FER+ relabeling methodology (Barsoum et al., 2016), publicly available on GitHub.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300"/>
              </a:spcAft>
              <a:buSzPct val="100000"/>
              <a:buFontTx/>
              <a:buChar char="•"/>
            </a:pPr>
            <a:r>
              <a:rPr lang="en-US" sz="14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Class imbalance: </a:t>
            </a: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majority class (Happy) contains 16.4 times more examples than the minority class (Disgust).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300"/>
              </a:spcAft>
              <a:buSzPct val="100000"/>
              <a:buFontTx/>
              <a:buChar char="•"/>
            </a:pPr>
            <a:r>
              <a:rPr lang="en-US" sz="14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Annotation noise: </a:t>
            </a: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approximately 15–20% of the original automated labels are estimated to be incorrect (Li &amp; Deng, 2020), before FER+ relabeling is applied.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77308" y="6473952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16</a:t>
            </a:r>
            <a:endParaRPr lang="en-US" sz="1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58788" y="384048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8788" y="38404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4588" y="292608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Methodology - Preprocessing Step 1: FER+ Label Refinement</a:t>
            </a:r>
            <a:endParaRPr lang="en-US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/>
          <p:nvPr/>
        </p:nvSpPr>
        <p:spPr>
          <a:xfrm>
            <a:off x="458788" y="1280160"/>
            <a:ext cx="11247120" cy="5120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lnSpc>
                <a:spcPct val="105000"/>
              </a:lnSpc>
              <a:spcAft>
                <a:spcPts val="1100"/>
              </a:spcAft>
              <a:buSzPct val="100000"/>
              <a:buFontTx/>
              <a:buChar char="•"/>
            </a:pPr>
            <a:r>
              <a:rPr lang="en-US" sz="13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Each of the 35,887 FER2013 images is independently labeled by 10 crowd-sourced annotators; majority voting selects the clean label for training.</a:t>
            </a:r>
            <a:endParaRPr lang="en-US" sz="135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100"/>
              </a:spcAft>
              <a:buSzPct val="100000"/>
              <a:buFontTx/>
              <a:buChar char="•"/>
            </a:pPr>
            <a:r>
              <a:rPr lang="en-US" sz="135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Formula: </a:t>
            </a:r>
            <a:r>
              <a:rPr lang="en-US" sz="13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ŷ = argmax( Σₖ₌₁¹⁰ 𝟙[aₖ = c] ),  c ∈ {1, …, 7} - counting how many of the ten annotators vote for each class and selecting the majority.</a:t>
            </a:r>
            <a:endParaRPr lang="en-US" sz="135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100"/>
              </a:spcAft>
              <a:buSzPct val="100000"/>
              <a:buFontTx/>
              <a:buChar char="•"/>
            </a:pPr>
            <a:r>
              <a:rPr lang="en-US" sz="13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reduces label noise effectively without adding any extra images.</a:t>
            </a:r>
            <a:endParaRPr lang="en-US" sz="135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100"/>
              </a:spcAft>
              <a:buSzPct val="100000"/>
              <a:buFontTx/>
              <a:buChar char="•"/>
            </a:pPr>
            <a:r>
              <a:rPr lang="en-US" sz="13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Contempt class added in FER+ is merged into the Neutral class, preserving the original seven-class scheme of FER2013.</a:t>
            </a:r>
            <a:endParaRPr lang="en-US" sz="135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100"/>
              </a:spcAft>
              <a:buSzPct val="100000"/>
              <a:buFontTx/>
              <a:buChar char="•"/>
            </a:pPr>
            <a:r>
              <a:rPr lang="en-US" sz="13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Images where votes for “Unknown/Not-a-Face” outnumber emotion votes are removed - 262 images (0.7%) were excluded on this basis.</a:t>
            </a:r>
            <a:endParaRPr lang="en-US" sz="135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100"/>
              </a:spcAft>
              <a:buSzPct val="100000"/>
              <a:buFontTx/>
              <a:buChar char="•"/>
            </a:pPr>
            <a:r>
              <a:rPr lang="en-US" sz="135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Result: </a:t>
            </a:r>
            <a:r>
              <a:rPr lang="en-US" sz="13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35,625 valid images remain, subsequently split in a stratified 70/15/15 ratio.</a:t>
            </a:r>
            <a:endParaRPr lang="en-US" sz="135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77308" y="6473952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17</a:t>
            </a:r>
            <a:endParaRPr lang="en-US" sz="1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58788" y="384048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8788" y="38404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4588" y="292608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Methodology - Preprocessing Step 2: YOLOv8 Face Detection &amp; Cropping</a:t>
            </a:r>
            <a:endParaRPr lang="en-US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/>
          <p:nvPr/>
        </p:nvSpPr>
        <p:spPr>
          <a:xfrm>
            <a:off x="458788" y="1280160"/>
            <a:ext cx="11247120" cy="5120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lnSpc>
                <a:spcPct val="105000"/>
              </a:lnSpc>
              <a:spcAft>
                <a:spcPts val="1200"/>
              </a:spcAft>
              <a:buSzPct val="100000"/>
              <a:buFontTx/>
              <a:buChar char="•"/>
            </a:pPr>
            <a:r>
              <a:rPr lang="en-US" sz="14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Detector: </a:t>
            </a: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YOLOv8 object detection architecture (Jocher, Chaurasia &amp; Qiu, 2023), configured for face detection: B̂ = f_YOLOv8(I; θ_det), returning bounding box coordinates and a confidence score.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200"/>
              </a:spcAft>
              <a:buSzPct val="100000"/>
              <a:buFontTx/>
              <a:buChar char="•"/>
            </a:pP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Faces detected with confidence below 0.5 are discarded from this detection step (and handled via a resizing fallback - see Results).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200"/>
              </a:spcAft>
              <a:buSzPct val="100000"/>
              <a:buFontTx/>
              <a:buChar char="•"/>
            </a:pPr>
            <a:r>
              <a:rPr lang="en-US" sz="14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Padding: </a:t>
            </a: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selected bounding boxes are expanded 10% in all directions to retain peripheral facial regions such as the forehead and chin (x₁′ = x₁ − 0.1·w, x₂′ = x₂ + 0.1·w, and similarly for y).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200"/>
              </a:spcAft>
              <a:buSzPct val="100000"/>
              <a:buFontTx/>
              <a:buChar char="•"/>
            </a:pP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Although FER2013 images are nominally aligned, this stage corrects background artifacts, inconsistent framing, and misalignments present in a fraction of the dataset.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200"/>
              </a:spcAft>
              <a:buSzPct val="100000"/>
              <a:buFontTx/>
              <a:buChar char="•"/>
            </a:pP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ensures both backbones are fed clean, face-centered images rather than the original 48×48 thumbnails.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77308" y="6473952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18</a:t>
            </a:r>
            <a:endParaRPr lang="en-US" sz="1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58788" y="384048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8788" y="38404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4588" y="292608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Methodology - Preprocessing Step 3: Resize, Convert &amp; Normalize</a:t>
            </a:r>
            <a:endParaRPr lang="en-US" sz="25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/>
          <p:nvPr/>
        </p:nvSpPr>
        <p:spPr>
          <a:xfrm>
            <a:off x="458788" y="1280160"/>
            <a:ext cx="11247120" cy="5120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lnSpc>
                <a:spcPct val="105000"/>
              </a:lnSpc>
              <a:spcAft>
                <a:spcPts val="1000"/>
              </a:spcAft>
              <a:buSzPct val="100000"/>
              <a:buFontTx/>
              <a:buChar char="•"/>
            </a:pPr>
            <a:r>
              <a:rPr lang="en-US" sz="13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Bicubic resizing to 224×224: </a:t>
            </a:r>
            <a:r>
              <a:rPr lang="en-US" sz="13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each output pixel is a weighted sum of 16 input pixels, giving much more precise interpolation than nearest-neighbor or bilinear methods - important given FER2013's low native resolution (48×48).</a:t>
            </a:r>
            <a:endParaRPr lang="en-US" sz="13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000"/>
              </a:spcAft>
              <a:buSzPct val="100000"/>
              <a:buFontTx/>
              <a:buChar char="•"/>
            </a:pPr>
            <a:r>
              <a:rPr lang="en-US" sz="13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Grayscale-to-RGB conversion: </a:t>
            </a:r>
            <a:r>
              <a:rPr lang="en-US" sz="13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since FER2013 is single-channel grayscale while the backbones were trained on three-channel ImageNet data, the grayscale channel is replicated three times so pretrained weights remain compatible without architectural changes.</a:t>
            </a:r>
            <a:endParaRPr lang="en-US" sz="13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000"/>
              </a:spcAft>
              <a:buSzPct val="100000"/>
              <a:buFontTx/>
              <a:buChar char="•"/>
            </a:pPr>
            <a:r>
              <a:rPr lang="en-US" sz="13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Pixel normalization: </a:t>
            </a:r>
            <a:r>
              <a:rPr lang="en-US" sz="13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applied using ImageNet mean/std statistics (μ = [0.485, 0.456, 0.406], σ = [0.229, 0.224, 0.225]) for training stability.</a:t>
            </a:r>
            <a:endParaRPr lang="en-US" sz="13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000"/>
              </a:spcAft>
              <a:buSzPct val="100000"/>
              <a:buFontTx/>
              <a:buChar char="•"/>
            </a:pPr>
            <a:r>
              <a:rPr lang="en-US" sz="13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Why upscale at all: </a:t>
            </a:r>
            <a:r>
              <a:rPr lang="en-US" sz="13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although scaling 48×48 → 224×224 adds no new visual information, both backbones were pretrained at 224×224, and transfer learning is essential given FER2013's relatively small ~25,000-image training set - training comparable backbones from scratch causes significant overfitting.</a:t>
            </a:r>
            <a:endParaRPr lang="en-US" sz="13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000"/>
              </a:spcAft>
              <a:buSzPct val="100000"/>
              <a:buFontTx/>
              <a:buChar char="•"/>
            </a:pPr>
            <a:r>
              <a:rPr lang="en-US" sz="13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Interpolation artifacts from upscaling are a legitimate concern, but they are applied equally and consistently across the training, validation, and test splits.</a:t>
            </a:r>
            <a:endParaRPr lang="en-US" sz="13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77308" y="6473952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</a:t>
            </a:r>
            <a:endParaRPr lang="en-US" sz="1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58788" y="384048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8788" y="38404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4588" y="292608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Methodology - Augmentation Tier 1: General Augmentation</a:t>
            </a:r>
            <a:endParaRPr lang="en-US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/>
          <p:nvPr/>
        </p:nvSpPr>
        <p:spPr>
          <a:xfrm>
            <a:off x="458788" y="1234440"/>
            <a:ext cx="112471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120000"/>
              </a:lnSpc>
            </a:pPr>
            <a:r>
              <a:rPr lang="en-US" sz="1400" i="1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 augmentation serves two goals: enhancing generalization through greater exposure to facial diversity, and alleviating class imbalance. It is applied only to the training split, across three tiers.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" name="Text 5"/>
          <p:cNvSpPr/>
          <p:nvPr/>
        </p:nvSpPr>
        <p:spPr>
          <a:xfrm>
            <a:off x="458788" y="2148840"/>
            <a:ext cx="11247120" cy="4206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lnSpc>
                <a:spcPct val="105000"/>
              </a:lnSpc>
              <a:spcAft>
                <a:spcPts val="1100"/>
              </a:spcAft>
              <a:buSzPct val="100000"/>
              <a:buFontTx/>
              <a:buChar char="•"/>
            </a:pPr>
            <a:r>
              <a:rPr lang="en-US" sz="14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Randomly applied to all training images at each epoch.</a:t>
            </a:r>
            <a:endParaRPr lang="en-US" sz="145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100"/>
              </a:spcAft>
              <a:buSzPct val="100000"/>
              <a:buFontTx/>
              <a:buChar char="•"/>
            </a:pPr>
            <a:r>
              <a:rPr lang="en-US" sz="145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Horizontal flip: </a:t>
            </a:r>
            <a:r>
              <a:rPr lang="en-US" sz="14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probability 0.5.</a:t>
            </a:r>
            <a:endParaRPr lang="en-US" sz="145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100"/>
              </a:spcAft>
              <a:buSzPct val="100000"/>
              <a:buFontTx/>
              <a:buChar char="•"/>
            </a:pPr>
            <a:r>
              <a:rPr lang="en-US" sz="145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Rotation: </a:t>
            </a:r>
            <a:r>
              <a:rPr lang="en-US" sz="14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±20° around the image center, simulating head tilt.</a:t>
            </a:r>
            <a:endParaRPr lang="en-US" sz="145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100"/>
              </a:spcAft>
              <a:buSzPct val="100000"/>
              <a:buFontTx/>
              <a:buChar char="•"/>
            </a:pPr>
            <a:r>
              <a:rPr lang="en-US" sz="145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Brightness/contrast transformation: </a:t>
            </a:r>
            <a:r>
              <a:rPr lang="en-US" sz="14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x′ = α·x + β, with α ∈ [0.8, 1.2], β ∈ [−0.2, 0.2].</a:t>
            </a:r>
            <a:endParaRPr lang="en-US" sz="145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100"/>
              </a:spcAft>
              <a:buSzPct val="100000"/>
              <a:buFontTx/>
              <a:buChar char="•"/>
            </a:pPr>
            <a:r>
              <a:rPr lang="en-US" sz="145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Random grayscale: </a:t>
            </a:r>
            <a:r>
              <a:rPr lang="en-US" sz="14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probability 0.05, decreasing sensitivity to color information.</a:t>
            </a:r>
            <a:endParaRPr lang="en-US" sz="145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100"/>
              </a:spcAft>
              <a:buSzPct val="100000"/>
              <a:buFontTx/>
              <a:buChar char="•"/>
            </a:pPr>
            <a:r>
              <a:rPr lang="en-US" sz="145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Random erasing: </a:t>
            </a:r>
            <a:r>
              <a:rPr lang="en-US" sz="14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probability 0.1, erasing a rectangle covering 2–15% of the image area to simulate occlusions from hands, scarves, or glasses.</a:t>
            </a:r>
            <a:endParaRPr lang="en-US" sz="145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77308" y="6473952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</a:t>
            </a:r>
            <a:endParaRPr lang="en-US" sz="1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58788" y="384048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8788" y="38404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4588" y="292608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Methodology - Augmentation Tier 2: Minority-Class Augmentation</a:t>
            </a:r>
            <a:endParaRPr lang="en-US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/>
          <p:nvPr/>
        </p:nvSpPr>
        <p:spPr>
          <a:xfrm>
            <a:off x="458788" y="1280160"/>
            <a:ext cx="11247120" cy="5120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lnSpc>
                <a:spcPct val="105000"/>
              </a:lnSpc>
              <a:spcAft>
                <a:spcPts val="1100"/>
              </a:spcAft>
              <a:buSzPct val="100000"/>
              <a:buFontTx/>
              <a:buChar char="•"/>
            </a:pPr>
            <a:r>
              <a:rPr lang="en-US" sz="14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Applied specifically to images from the three most infrequent classes - Disgust, Fear, and Surprise - while keeping the loss function unchanged.</a:t>
            </a:r>
            <a:endParaRPr lang="en-US" sz="145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100"/>
              </a:spcAft>
              <a:buSzPct val="100000"/>
              <a:buFontTx/>
              <a:buChar char="•"/>
            </a:pPr>
            <a:r>
              <a:rPr lang="en-US" sz="145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Random zoom: </a:t>
            </a:r>
            <a:r>
              <a:rPr lang="en-US" sz="14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±10%, increasing invariance to scale.</a:t>
            </a:r>
            <a:endParaRPr lang="en-US" sz="145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100"/>
              </a:spcAft>
              <a:buSzPct val="100000"/>
              <a:buFontTx/>
              <a:buChar char="•"/>
            </a:pPr>
            <a:r>
              <a:rPr lang="en-US" sz="145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Rotation: </a:t>
            </a:r>
            <a:r>
              <a:rPr lang="en-US" sz="14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±25°, a wider range than general augmentation for greater geometric variability.</a:t>
            </a:r>
            <a:endParaRPr lang="en-US" sz="145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100"/>
              </a:spcAft>
              <a:buSzPct val="100000"/>
              <a:buFontTx/>
              <a:buChar char="•"/>
            </a:pPr>
            <a:r>
              <a:rPr lang="en-US" sz="145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Horizontal shear: </a:t>
            </a:r>
            <a:r>
              <a:rPr lang="en-US" sz="14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shear parameter s = 0.1, via x′ = x + s·y, y′ = y, adding viewpoint variability.</a:t>
            </a:r>
            <a:endParaRPr lang="en-US" sz="145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100"/>
              </a:spcAft>
              <a:buSzPct val="100000"/>
              <a:buFontTx/>
              <a:buChar char="•"/>
            </a:pPr>
            <a:r>
              <a:rPr lang="en-US" sz="145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Random perspective distortion: </a:t>
            </a:r>
            <a:r>
              <a:rPr lang="en-US" sz="14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distortion ratio 0.2, applied with probability 0.3.</a:t>
            </a:r>
            <a:endParaRPr lang="en-US" sz="145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100"/>
              </a:spcAft>
              <a:buSzPct val="100000"/>
              <a:buFontTx/>
              <a:buChar char="•"/>
            </a:pPr>
            <a:r>
              <a:rPr lang="en-US" sz="145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Rationale: </a:t>
            </a:r>
            <a:r>
              <a:rPr lang="en-US" sz="14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these smaller classes need proportionally more augmentation variety to compensate for their limited number of original training samples.</a:t>
            </a:r>
            <a:endParaRPr lang="en-US" sz="145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77308" y="6473952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21</a:t>
            </a:r>
            <a:endParaRPr lang="en-US" sz="1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58788" y="384048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8788" y="38404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4588" y="292608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Methodology - Augmentation Tier 3: Batch-Level (MixUp &amp; CutMix)</a:t>
            </a:r>
            <a:endParaRPr lang="en-US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/>
          <p:nvPr/>
        </p:nvSpPr>
        <p:spPr>
          <a:xfrm>
            <a:off x="458788" y="1280160"/>
            <a:ext cx="11247120" cy="5120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lnSpc>
                <a:spcPct val="105000"/>
              </a:lnSpc>
              <a:spcAft>
                <a:spcPts val="1300"/>
              </a:spcAft>
              <a:buSzPct val="100000"/>
              <a:buFontTx/>
              <a:buChar char="•"/>
            </a:pP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Two batch-level augmentation strategies further regularize training by simultaneously altering both images and their corresponding labels.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300"/>
              </a:spcAft>
              <a:buSzPct val="100000"/>
              <a:buFontTx/>
              <a:buChar char="•"/>
            </a:pPr>
            <a:r>
              <a:rPr lang="en-US" sz="14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MixUp (Zhang et al., 2018; α=0.2, p=0.3): </a:t>
            </a: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linearly interpolates two randomly selected images - x̃ = λ·xᵢ + (1−λ)·xⱼ, ỹ = λ·yᵢ + (1−λ)·yⱼ, λ ~ Beta(α, α) - promoting a softer decision boundary between visually similar emotions (e.g., Fear/Surprise, Sad/Neutral).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300"/>
              </a:spcAft>
              <a:buSzPct val="100000"/>
              <a:buFontTx/>
              <a:buChar char="•"/>
            </a:pPr>
            <a:r>
              <a:rPr lang="en-US" sz="14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CutMix (Yun et al., 2019; α=1.0, p=0.3): </a:t>
            </a: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cuts a random region from one image and pastes it onto another, mixing labels in proportion to the cutout ratio - x̃ = M⊙xᵢ + (1−M)⊙xⱼ - forcing the network to focus on discriminative regions rather than the whole picture.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300"/>
              </a:spcAft>
              <a:buSzPct val="100000"/>
              <a:buFontTx/>
              <a:buChar char="•"/>
            </a:pPr>
            <a:r>
              <a:rPr lang="en-US" sz="14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Per-step selection: </a:t>
            </a: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 every training step, either MixUp (p=0.3), CutMix (p=0.3), or no transformation (p=0.4) is applied at random.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77308" y="6473952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22</a:t>
            </a:r>
            <a:endParaRPr lang="en-US" sz="1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58788" y="384048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8788" y="38404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4588" y="292608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Methodology - Backbone 1: EfficientNet-B3</a:t>
            </a:r>
            <a:endParaRPr lang="en-US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/>
          <p:nvPr/>
        </p:nvSpPr>
        <p:spPr>
          <a:xfrm>
            <a:off x="458788" y="1280160"/>
            <a:ext cx="11247120" cy="5120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lnSpc>
                <a:spcPct val="105000"/>
              </a:lnSpc>
              <a:spcAft>
                <a:spcPts val="1100"/>
              </a:spcAft>
              <a:buSzPct val="100000"/>
              <a:buFontTx/>
              <a:buChar char="•"/>
            </a:pPr>
            <a:r>
              <a:rPr lang="en-US" sz="135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Role: </a:t>
            </a:r>
            <a:r>
              <a:rPr lang="en-US" sz="13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primary local convolutional feature extractor in the EfficientViT-FER ensemble.</a:t>
            </a:r>
            <a:endParaRPr lang="en-US" sz="135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100"/>
              </a:spcAft>
              <a:buSzPct val="100000"/>
              <a:buFontTx/>
              <a:buChar char="•"/>
            </a:pPr>
            <a:r>
              <a:rPr lang="en-US" sz="135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Size: </a:t>
            </a:r>
            <a:r>
              <a:rPr lang="en-US" sz="13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11.49M parameters - chosen for its excellent trade-off between model expressiveness and computational efficiency, matched to the ~25,000-image FER2013 training set (larger backbones showed severe overfitting in preliminary experiments).</a:t>
            </a:r>
            <a:endParaRPr lang="en-US" sz="135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100"/>
              </a:spcAft>
              <a:buSzPct val="100000"/>
              <a:buFontTx/>
              <a:buChar char="•"/>
            </a:pPr>
            <a:r>
              <a:rPr lang="en-US" sz="135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Design: </a:t>
            </a:r>
            <a:r>
              <a:rPr lang="en-US" sz="13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uses a compound scaling strategy across network depth, width, and input resolution, and employs Squeeze-and-Excitation blocks inside its MBConv layers for adaptive feature channel recalibration.</a:t>
            </a:r>
            <a:endParaRPr lang="en-US" sz="135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100"/>
              </a:spcAft>
              <a:buSzPct val="100000"/>
              <a:buFontTx/>
              <a:buChar char="•"/>
            </a:pPr>
            <a:r>
              <a:rPr lang="en-US" sz="135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Initialization &amp; fine-tuning: </a:t>
            </a:r>
            <a:r>
              <a:rPr lang="en-US" sz="13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initialized with ImageNet-1K pretrained weights; the classification head is replaced with a custom FER head (Dropout(0.4) → Linear(1536→512) → BatchNorm → ReLU → Dropout(0.2) → Linear(512→7)).</a:t>
            </a:r>
            <a:endParaRPr lang="en-US" sz="135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100"/>
              </a:spcAft>
              <a:buSzPct val="100000"/>
              <a:buFontTx/>
              <a:buChar char="•"/>
            </a:pPr>
            <a:r>
              <a:rPr lang="en-US" sz="135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Output: </a:t>
            </a:r>
            <a:r>
              <a:rPr lang="en-US" sz="13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P_eff = Softmax(W_head · F_B3 + b_head), where F_B3 ∈ ℝ¹⁵³⁶ is the global average pooled feature vector from the backbone.</a:t>
            </a:r>
            <a:endParaRPr lang="en-US" sz="135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77308" y="6473952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23</a:t>
            </a:r>
            <a:endParaRPr lang="en-US" sz="1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58788" y="384048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8788" y="38404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4588" y="292608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Methodology - Backbone 2: ViT-Small</a:t>
            </a:r>
            <a:endParaRPr lang="en-US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/>
          <p:nvPr/>
        </p:nvSpPr>
        <p:spPr>
          <a:xfrm>
            <a:off x="458788" y="1280160"/>
            <a:ext cx="11247120" cy="5120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lnSpc>
                <a:spcPct val="105000"/>
              </a:lnSpc>
              <a:spcAft>
                <a:spcPts val="1300"/>
              </a:spcAft>
              <a:buSzPct val="100000"/>
              <a:buFontTx/>
              <a:buChar char="•"/>
            </a:pPr>
            <a:r>
              <a:rPr lang="en-US" sz="14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Role: </a:t>
            </a: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second ensemble member, providing global self-attention-based reasoning to complement EfficientNet-B3's local features.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300"/>
              </a:spcAft>
              <a:buSzPct val="100000"/>
              <a:buFontTx/>
              <a:buChar char="•"/>
            </a:pPr>
            <a:r>
              <a:rPr lang="en-US" sz="14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Size: </a:t>
            </a: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21.67M parameters, pretrained on ImageNet.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300"/>
              </a:spcAft>
              <a:buSzPct val="100000"/>
              <a:buFontTx/>
              <a:buChar char="•"/>
            </a:pPr>
            <a:r>
              <a:rPr lang="en-US" sz="14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Patchification: </a:t>
            </a: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splits the 224×224 input image into 196 non-overlapping patches of 16×16 pixels, processed by a standard Transformer encoder using multi-head self-attention.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300"/>
              </a:spcAft>
              <a:buSzPct val="100000"/>
              <a:buFontTx/>
              <a:buChar char="•"/>
            </a:pPr>
            <a:r>
              <a:rPr lang="en-US" sz="14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Why global attention matters for FER: </a:t>
            </a: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it identifies connections between distant parts of the face - such as between the brow and mouth - that purely local convolutional features cannot capture directly.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300"/>
              </a:spcAft>
              <a:buSzPct val="100000"/>
              <a:buFontTx/>
              <a:buChar char="•"/>
            </a:pPr>
            <a:r>
              <a:rPr lang="en-US" sz="14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Output: </a:t>
            </a: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class token representation Z_cls ∈ ℝᴰ is projected to a 7-dimensional probability vector via a fully-connected layer, in parallel with the EfficientNet-B3 output.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77308" y="6473952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24</a:t>
            </a:r>
            <a:endParaRPr lang="en-US" sz="1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58788" y="384048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8788" y="38404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4588" y="292608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Methodology - Weighted Ensemble Strategy</a:t>
            </a:r>
            <a:endParaRPr lang="en-US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/>
          <p:nvPr/>
        </p:nvSpPr>
        <p:spPr>
          <a:xfrm>
            <a:off x="458788" y="1280160"/>
            <a:ext cx="11247120" cy="5120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lnSpc>
                <a:spcPct val="105000"/>
              </a:lnSpc>
              <a:spcAft>
                <a:spcPts val="1000"/>
              </a:spcAft>
              <a:buSzPct val="100000"/>
              <a:buFontTx/>
              <a:buChar char="•"/>
            </a:pPr>
            <a:r>
              <a:rPr lang="en-US" sz="13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Fusion formula: </a:t>
            </a:r>
            <a:r>
              <a:rPr lang="en-US" sz="13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P_final = w_eff · P_eff + w_vit · P_vit, where the two backbones' softmax probabilities are combined via a weighted average.</a:t>
            </a:r>
            <a:endParaRPr lang="en-US" sz="13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000"/>
              </a:spcAft>
              <a:buSzPct val="100000"/>
              <a:buFontTx/>
              <a:buChar char="•"/>
            </a:pPr>
            <a:r>
              <a:rPr lang="en-US" sz="13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Chosen weights: </a:t>
            </a:r>
            <a:r>
              <a:rPr lang="en-US" sz="13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w_eff = 0.80 and w_vit = 0.20, empirically determined by testing seven weight combinations on the validation set (0.50/0.50 through 0.20/0.80).</a:t>
            </a:r>
            <a:endParaRPr lang="en-US" sz="13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000"/>
              </a:spcAft>
              <a:buSzPct val="100000"/>
              <a:buFontTx/>
              <a:buChar char="•"/>
            </a:pPr>
            <a:r>
              <a:rPr lang="en-US" sz="13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Validation sweep results: </a:t>
            </a:r>
            <a:r>
              <a:rPr lang="en-US" sz="13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accuracy ranged from 71.82% (equal 0.50/0.50 weighting) up to 82.57% (0.20/0.80) - the configuration ultimately selected.</a:t>
            </a:r>
            <a:endParaRPr lang="en-US" sz="13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000"/>
              </a:spcAft>
              <a:buSzPct val="100000"/>
              <a:buFontTx/>
              <a:buChar char="•"/>
            </a:pPr>
            <a:r>
              <a:rPr lang="en-US" sz="13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Test-set integrity: </a:t>
            </a:r>
            <a:r>
              <a:rPr lang="en-US" sz="13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test set was never used during weight selection, and was evaluated exactly once with the chosen weights, avoiding validation/test selection bias.</a:t>
            </a:r>
            <a:endParaRPr lang="en-US" sz="13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000"/>
              </a:spcAft>
              <a:buSzPct val="100000"/>
              <a:buFontTx/>
              <a:buChar char="•"/>
            </a:pPr>
            <a:r>
              <a:rPr lang="en-US" sz="13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Rationale: </a:t>
            </a:r>
            <a:r>
              <a:rPr lang="en-US" sz="13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0.80/0.20 weighting reflects EfficientNet-B3's generally stronger standalone performance, while still allowing the transformer's complementary global representation to contribute. Weighted-average fusion was preferred over other ensembling methods for its simplicity and efficiency.</a:t>
            </a:r>
            <a:endParaRPr lang="en-US" sz="13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77308" y="6473952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25</a:t>
            </a:r>
            <a:endParaRPr lang="en-US" sz="1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58788" y="384048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8788" y="38404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4588" y="292608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Methodology - Test-Time Augmentation &amp; Prediction</a:t>
            </a:r>
            <a:endParaRPr lang="en-US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/>
          <p:nvPr/>
        </p:nvSpPr>
        <p:spPr>
          <a:xfrm>
            <a:off x="458788" y="1280160"/>
            <a:ext cx="11247120" cy="5120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lnSpc>
                <a:spcPct val="105000"/>
              </a:lnSpc>
              <a:spcAft>
                <a:spcPts val="1300"/>
              </a:spcAft>
              <a:buSzPct val="100000"/>
              <a:buFontTx/>
              <a:buChar char="•"/>
            </a:pPr>
            <a:r>
              <a:rPr lang="en-US" sz="145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Prediction rule: </a:t>
            </a:r>
            <a:r>
              <a:rPr lang="en-US" sz="14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ŷ = argmax(P_final), ŷ ∈ {0,…1,…2,…3,…4,…5,…6} - mapped to Angry, Disgust, Fear, Happy, Neutral, Sad, Surprise respectively.</a:t>
            </a:r>
            <a:endParaRPr lang="en-US" sz="145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300"/>
              </a:spcAft>
              <a:buSzPct val="100000"/>
              <a:buFontTx/>
              <a:buChar char="•"/>
            </a:pPr>
            <a:r>
              <a:rPr lang="en-US" sz="145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Test-Time Augmentation (TTA): </a:t>
            </a:r>
            <a:r>
              <a:rPr lang="en-US" sz="14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during inference, five augmented views are generated per test sample, and their probabilities are averaged before taking the argmax - P_tta = (1/5)·Σᵢ₌₁⁵ P_final(augᵢ(x)).</a:t>
            </a:r>
            <a:endParaRPr lang="en-US" sz="145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300"/>
              </a:spcAft>
              <a:buSzPct val="100000"/>
              <a:buFontTx/>
              <a:buChar char="•"/>
            </a:pPr>
            <a:r>
              <a:rPr lang="en-US" sz="145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five views: </a:t>
            </a:r>
            <a:r>
              <a:rPr lang="en-US" sz="14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original image, its horizontal flip, a +10° rotated image, a −10° rotated image, and an image cropped to 110% center.</a:t>
            </a:r>
            <a:endParaRPr lang="en-US" sz="145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300"/>
              </a:spcAft>
              <a:buSzPct val="100000"/>
              <a:buFontTx/>
              <a:buChar char="•"/>
            </a:pPr>
            <a:r>
              <a:rPr lang="en-US" sz="145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Effect: </a:t>
            </a:r>
            <a:r>
              <a:rPr lang="en-US" sz="14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TTA increases accuracy on ambiguous emotions without requiring any retraining of the model.</a:t>
            </a:r>
            <a:endParaRPr lang="en-US" sz="145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77308" y="6473952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26</a:t>
            </a:r>
            <a:endParaRPr lang="en-US" sz="1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58788" y="384048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8788" y="38404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4588" y="292608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Methodology - Grad-CAM Interpretability (Method)</a:t>
            </a:r>
            <a:endParaRPr lang="en-US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/>
          <p:nvPr/>
        </p:nvSpPr>
        <p:spPr>
          <a:xfrm>
            <a:off x="458788" y="1280160"/>
            <a:ext cx="11247120" cy="5120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lnSpc>
                <a:spcPct val="105000"/>
              </a:lnSpc>
              <a:spcAft>
                <a:spcPts val="1200"/>
              </a:spcAft>
              <a:buSzPct val="100000"/>
              <a:buFontTx/>
              <a:buChar char="•"/>
            </a:pPr>
            <a:r>
              <a:rPr lang="en-US" sz="135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Approach: </a:t>
            </a:r>
            <a:r>
              <a:rPr lang="en-US" sz="13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Grad-CAM (Selvaraju et al., 2017) is applied to the EfficientNet-B3 backbone to produce spatially interpretable predictions.</a:t>
            </a:r>
            <a:endParaRPr lang="en-US" sz="135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200"/>
              </a:spcAft>
              <a:buSzPct val="100000"/>
              <a:buFontTx/>
              <a:buChar char="•"/>
            </a:pPr>
            <a:r>
              <a:rPr lang="en-US" sz="135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Mechanism: </a:t>
            </a:r>
            <a:r>
              <a:rPr lang="en-US" sz="13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computes the gradient of the class score with respect to the last convolutional layer's activation maps, forming a channel-wise importance weight αₖᶜ = (1/Z)ΣᵢΣⱼ(∂yᶜ/∂Aᵢⱼₖ), then a saliency map Lᶜ_GradCAM = ReLU(Σₖαₖᶜ·Aₖ).</a:t>
            </a:r>
            <a:endParaRPr lang="en-US" sz="135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200"/>
              </a:spcAft>
              <a:buSzPct val="100000"/>
              <a:buFontTx/>
              <a:buChar char="•"/>
            </a:pPr>
            <a:r>
              <a:rPr lang="en-US" sz="135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Output: </a:t>
            </a:r>
            <a:r>
              <a:rPr lang="en-US" sz="13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localization map is resized to 224×224 and superimposed as a heatmap on the input image for each of the seven emotion classes, whether correctly or incorrectly classified.</a:t>
            </a:r>
            <a:endParaRPr lang="en-US" sz="135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200"/>
              </a:spcAft>
              <a:buSzPct val="100000"/>
              <a:buFontTx/>
              <a:buChar char="•"/>
            </a:pPr>
            <a:r>
              <a:rPr lang="en-US" sz="135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Why EfficientNet-B3 only: </a:t>
            </a:r>
            <a:r>
              <a:rPr lang="en-US" sz="13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Grad-CAM requires gradient computation over convolutional activation maps, which ViT-Small lacks due to its self-attention-based design; visualizing ViT-Small attention would require a different technique (e.g., Attention Rollout), left outside this study's scope.</a:t>
            </a:r>
            <a:endParaRPr lang="en-US" sz="135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77308" y="6473952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27</a:t>
            </a:r>
            <a:endParaRPr lang="en-US" sz="1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58788" y="384048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8788" y="38404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4588" y="292608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Methodology - Training Framework: Loss Function</a:t>
            </a:r>
            <a:endParaRPr lang="en-US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/>
          <p:nvPr/>
        </p:nvSpPr>
        <p:spPr>
          <a:xfrm>
            <a:off x="458788" y="1280160"/>
            <a:ext cx="6949440" cy="5120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lnSpc>
                <a:spcPct val="105000"/>
              </a:lnSpc>
              <a:spcAft>
                <a:spcPts val="1200"/>
              </a:spcAft>
              <a:buSzPct val="100000"/>
              <a:buFontTx/>
              <a:buChar char="•"/>
            </a:pPr>
            <a:r>
              <a:rPr lang="en-US" sz="13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Base objective: </a:t>
            </a:r>
            <a:r>
              <a:rPr lang="en-US" sz="13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cross-entropy loss, regularized by two additional terms to jointly counter label noise and class imbalance.</a:t>
            </a:r>
            <a:endParaRPr lang="en-US" sz="13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200"/>
              </a:spcAft>
              <a:buSzPct val="100000"/>
              <a:buFontTx/>
              <a:buChar char="•"/>
            </a:pPr>
            <a:r>
              <a:rPr lang="en-US" sz="13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Label smoothing (ε = 0.1): </a:t>
            </a:r>
            <a:r>
              <a:rPr lang="en-US" sz="13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prevents overconfidence on noisy FER+ annotations - ỹᶜ = (1−ε)·yᶜ + ε/C, giving L_CE(p,y) = −Σᶜỹᶜ·log(pᶜ).</a:t>
            </a:r>
            <a:endParaRPr lang="en-US" sz="13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200"/>
              </a:spcAft>
              <a:buSzPct val="100000"/>
              <a:buFontTx/>
              <a:buChar char="•"/>
            </a:pPr>
            <a:r>
              <a:rPr lang="en-US" sz="13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Class-frequency weighting: </a:t>
            </a:r>
            <a:r>
              <a:rPr lang="en-US" sz="13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compensates for Happy having 25× more samples than Disgust - wᶜ = N / (C·Nᶜ), capped between [0.5, 2.0]. The final loss is L = −Σᶜ wᶜ·ỹᶜ·log(pᶜ).</a:t>
            </a:r>
            <a:endParaRPr lang="en-US" sz="13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200"/>
              </a:spcAft>
              <a:buSzPct val="100000"/>
              <a:buFontTx/>
              <a:buChar char="•"/>
            </a:pPr>
            <a:r>
              <a:rPr lang="en-US" sz="13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Capping example: </a:t>
            </a:r>
            <a:r>
              <a:rPr lang="en-US" sz="13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Disgust's raw computed weight of 9.37 is capped to the maximum of 2.0 to prevent training instabilities.</a:t>
            </a:r>
            <a:endParaRPr lang="en-US" sz="13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" name="Text 5"/>
          <p:cNvSpPr/>
          <p:nvPr/>
        </p:nvSpPr>
        <p:spPr>
          <a:xfrm>
            <a:off x="7591108" y="1280160"/>
            <a:ext cx="4114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3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Table: Class-Frequency Weights per Emotion</a:t>
            </a:r>
            <a:endParaRPr lang="en-US" sz="1300" dirty="0">
              <a:solidFill>
                <a:prstClr val="black"/>
              </a:solidFill>
              <a:latin typeface="Calibri" panose="020F0502020204030204"/>
            </a:endParaRPr>
          </a:p>
        </p:txBody>
      </p:sp>
      <p:graphicFrame>
        <p:nvGraphicFramePr>
          <p:cNvPr id="29" name="Table 0"/>
          <p:cNvGraphicFramePr>
            <a:graphicFrameLocks noGrp="1"/>
          </p:cNvGraphicFramePr>
          <p:nvPr/>
        </p:nvGraphicFramePr>
        <p:xfrm>
          <a:off x="7591108" y="1645920"/>
          <a:ext cx="4114800" cy="3438144"/>
        </p:xfrm>
        <a:graphic>
          <a:graphicData uri="http://schemas.openxmlformats.org/drawingml/2006/table">
            <a:tbl>
              <a:tblPr/>
              <a:tblGrid>
                <a:gridCol w="12344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0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0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01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2976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Emotion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Train Nᶜ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Raw Wt.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Final Wt.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976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Angry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3,467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1.035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1.035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976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Disgust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383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9.371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2.000 (capped)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976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Fear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3,585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1.001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1.001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976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Happy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6,292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0.570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0.570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976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Sad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4,254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0.844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0.844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976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Surprise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2,801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1.281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1.281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976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Neutral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4,339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0.827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0.827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77308" y="6473952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28</a:t>
            </a:r>
            <a:endParaRPr lang="en-US" sz="1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58788" y="384048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8788" y="38404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4588" y="292608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4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Methodology - Training: Optimizer, Schedule &amp; Reproducibility</a:t>
            </a:r>
            <a:endParaRPr lang="en-US" sz="24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/>
          <p:nvPr/>
        </p:nvSpPr>
        <p:spPr>
          <a:xfrm>
            <a:off x="458788" y="1280160"/>
            <a:ext cx="11247120" cy="5120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lnSpc>
                <a:spcPct val="105000"/>
              </a:lnSpc>
              <a:spcAft>
                <a:spcPts val="900"/>
              </a:spcAft>
              <a:buSzPct val="100000"/>
              <a:buFontTx/>
              <a:buChar char="•"/>
            </a:pPr>
            <a:r>
              <a:rPr lang="en-US" sz="128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Optimizer: </a:t>
            </a:r>
            <a:r>
              <a:rPr lang="en-US" sz="128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AdamW (Loshchilov &amp; Hutter, 2019) with decoupled weight decay (λ=0.01), layer-wise learning rates - 1×10⁻⁵ for backbone layers, 5×10⁻⁵ for the classifier head.</a:t>
            </a:r>
            <a:endParaRPr lang="en-US" sz="128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900"/>
              </a:spcAft>
              <a:buSzPct val="100000"/>
              <a:buFontTx/>
              <a:buChar char="•"/>
            </a:pPr>
            <a:r>
              <a:rPr lang="en-US" sz="128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Schedule: </a:t>
            </a:r>
            <a:r>
              <a:rPr lang="en-US" sz="128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cosine annealing with linear warm-up over 5 epochs (η_min = 1×10⁻⁷), avoiding unstable gradients from the randomly initialized head early in training.</a:t>
            </a:r>
            <a:endParaRPr lang="en-US" sz="128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900"/>
              </a:spcAft>
              <a:buSzPct val="100000"/>
              <a:buFontTx/>
              <a:buChar char="•"/>
            </a:pPr>
            <a:r>
              <a:rPr lang="en-US" sz="128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Early stopping: </a:t>
            </a:r>
            <a:r>
              <a:rPr lang="en-US" sz="128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training halts after 8 epochs without validation accuracy improvement; gradient clipping (max_norm=1.0) prevents exploding gradients.</a:t>
            </a:r>
            <a:endParaRPr lang="en-US" sz="128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900"/>
              </a:spcAft>
              <a:buSzPct val="100000"/>
              <a:buFontTx/>
              <a:buChar char="•"/>
            </a:pPr>
            <a:r>
              <a:rPr lang="en-US" sz="128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Fine-tuning strategy: </a:t>
            </a:r>
            <a:r>
              <a:rPr lang="en-US" sz="128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both backbones are fine-tuned from ImageNet-1K weights rather than trained from scratch - EfficientNet-B7 trained from scratch reached under 30% vs. 70%+ when pretrained.</a:t>
            </a:r>
            <a:endParaRPr lang="en-US" sz="128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900"/>
              </a:spcAft>
              <a:buSzPct val="100000"/>
              <a:buFontTx/>
              <a:buChar char="•"/>
            </a:pPr>
            <a:r>
              <a:rPr lang="en-US" sz="128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Mixed precision: </a:t>
            </a:r>
            <a:r>
              <a:rPr lang="en-US" sz="128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AMP FP16 saves 40–50% GPU memory vs. FP32, enabling batch size 64 on an NVIDIA A100; total training time under 25 minutes.</a:t>
            </a:r>
            <a:endParaRPr lang="en-US" sz="128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900"/>
              </a:spcAft>
              <a:buSzPct val="100000"/>
              <a:buFontTx/>
              <a:buChar char="•"/>
            </a:pPr>
            <a:r>
              <a:rPr lang="en-US" sz="128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Reproducibility: </a:t>
            </a:r>
            <a:r>
              <a:rPr lang="en-US" sz="128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PyTorch + timm library; seed=42 fixed across random, numpy, and torch/CUDA generators; identical preprocessing pipeline applied independently to train/validation/test splits with no augmentation on val/test.</a:t>
            </a:r>
            <a:endParaRPr lang="en-US" sz="128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77308" y="6473952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29</a:t>
            </a:r>
            <a:endParaRPr lang="en-US" sz="1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58788" y="384048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8788" y="38404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4588" y="292608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Results - Experimental Setup &amp; Dataset Split</a:t>
            </a:r>
            <a:endParaRPr lang="en-US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/>
          <p:nvPr/>
        </p:nvSpPr>
        <p:spPr>
          <a:xfrm>
            <a:off x="458788" y="1234440"/>
            <a:ext cx="112471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120000"/>
              </a:lnSpc>
            </a:pPr>
            <a:r>
              <a:rPr lang="en-US" sz="1400" i="1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Stratified 70/15/15 splitting preserves class ratios consistently across training, validation, and test sets, yielding 25,120 training, 5,383 validation, and 5,384 test images.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</p:txBody>
      </p:sp>
      <p:graphicFrame>
        <p:nvGraphicFramePr>
          <p:cNvPr id="31" name="Table 0"/>
          <p:cNvGraphicFramePr>
            <a:graphicFrameLocks noGrp="1"/>
          </p:cNvGraphicFramePr>
          <p:nvPr/>
        </p:nvGraphicFramePr>
        <p:xfrm>
          <a:off x="458788" y="2057400"/>
          <a:ext cx="11292840" cy="3621024"/>
        </p:xfrm>
        <a:graphic>
          <a:graphicData uri="http://schemas.openxmlformats.org/drawingml/2006/table">
            <a:tbl>
              <a:tblPr/>
              <a:tblGrid>
                <a:gridCol w="2148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233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Emotion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Total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Train (70%)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Val (15%)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Test (15%)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% of Dataset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Angry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4,953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3,467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743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743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13.8%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Disgust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547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383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82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82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1.5%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Fear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5,121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3,585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768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768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14.3%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Happy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8,989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6,292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1,348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1,349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25.1%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Sad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6,077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4,254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912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911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16.9%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Surprise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4,002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2,801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601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600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11.2%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Neutral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6,198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4,339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929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930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17.3%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1E27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Total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0F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b="1" dirty="0">
                          <a:solidFill>
                            <a:srgbClr val="1E27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35,887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0F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b="1" dirty="0">
                          <a:solidFill>
                            <a:srgbClr val="1E27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25,120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0F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b="1" dirty="0">
                          <a:solidFill>
                            <a:srgbClr val="1E27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5,383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0F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b="1" dirty="0">
                          <a:solidFill>
                            <a:srgbClr val="1E27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5,384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0F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b="1" dirty="0">
                          <a:solidFill>
                            <a:srgbClr val="1E27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100%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0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8" name="Text 5"/>
          <p:cNvSpPr/>
          <p:nvPr/>
        </p:nvSpPr>
        <p:spPr>
          <a:xfrm>
            <a:off x="458788" y="5989320"/>
            <a:ext cx="112471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115000"/>
              </a:lnSpc>
            </a:pPr>
            <a:r>
              <a:rPr lang="en-US" sz="1150" i="1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48 of 5,384 test images (0.9%) were excluded where “Unknown/Not-a-Face” votes outnumbered emotion votes during FER+ relabeling, leaving 5,336 evaluated test images.</a:t>
            </a:r>
            <a:endParaRPr lang="en-US" sz="115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77308" y="6473952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30</a:t>
            </a:r>
            <a:endParaRPr lang="en-US" sz="1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58788" y="384048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8788" y="38404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4588" y="292608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Results - Preprocessing: Face Detection Rates</a:t>
            </a:r>
            <a:endParaRPr lang="en-US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/>
          <p:nvPr/>
        </p:nvSpPr>
        <p:spPr>
          <a:xfrm>
            <a:off x="458788" y="1280160"/>
            <a:ext cx="11247120" cy="2651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lnSpc>
                <a:spcPct val="105000"/>
              </a:lnSpc>
              <a:spcAft>
                <a:spcPts val="1100"/>
              </a:spcAft>
              <a:buSzPct val="100000"/>
              <a:buFontTx/>
              <a:buChar char="•"/>
            </a:pPr>
            <a:r>
              <a:rPr lang="en-US" sz="135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Overall detection rate: </a:t>
            </a:r>
            <a:r>
              <a:rPr lang="en-US" sz="13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YOLOv8 detected faces (confidence ≥ 0.5) in 78.1% of the 35,887 FER2013 images; the remaining 21.9% were kept via direct resizing (fallback) to avoid data loss.</a:t>
            </a:r>
            <a:endParaRPr lang="en-US" sz="135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100"/>
              </a:spcAft>
              <a:buSzPct val="100000"/>
              <a:buFontTx/>
              <a:buChar char="•"/>
            </a:pPr>
            <a:r>
              <a:rPr lang="en-US" sz="135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Per-class detection analysis: </a:t>
            </a:r>
            <a:r>
              <a:rPr lang="en-US" sz="13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using an independently verified YOLOv8 face-detection checkpoint (arnabdhar, 2023), detection success ranged from 55.0% (Disgust) to 78.9% (Surprise), with a 69.5% overall rate across this verification pass.</a:t>
            </a:r>
            <a:endParaRPr lang="en-US" sz="135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100"/>
              </a:spcAft>
              <a:buSzPct val="100000"/>
              <a:buFontTx/>
              <a:buChar char="•"/>
            </a:pPr>
            <a:r>
              <a:rPr lang="en-US" sz="135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Pattern observed: </a:t>
            </a:r>
            <a:r>
              <a:rPr lang="en-US" sz="13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Disgust, Angry, and Sad had the lowest detection success; Surprise, Neutral, and Happy had the highest - notably, Disgust is also the hardest class to classify (see Per-Class Analysis), suggesting atypical poses/occlusions affect both detection and classification jointly.</a:t>
            </a:r>
            <a:endParaRPr lang="en-US" sz="1350" dirty="0">
              <a:solidFill>
                <a:prstClr val="black"/>
              </a:solidFill>
              <a:latin typeface="Calibri" panose="020F0502020204030204"/>
            </a:endParaRPr>
          </a:p>
        </p:txBody>
      </p:sp>
      <p:graphicFrame>
        <p:nvGraphicFramePr>
          <p:cNvPr id="32" name="Table 0"/>
          <p:cNvGraphicFramePr>
            <a:graphicFrameLocks noGrp="1"/>
          </p:cNvGraphicFramePr>
          <p:nvPr/>
        </p:nvGraphicFramePr>
        <p:xfrm>
          <a:off x="458788" y="4069080"/>
          <a:ext cx="11292840" cy="2400300"/>
        </p:xfrm>
        <a:graphic>
          <a:graphicData uri="http://schemas.openxmlformats.org/drawingml/2006/table">
            <a:tbl>
              <a:tblPr/>
              <a:tblGrid>
                <a:gridCol w="2148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6517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Emotion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Detected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Fallback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Total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Success Rate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517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Angry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3,074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1,879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4,953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62.1%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517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Disgust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301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246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547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55.0%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517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Fear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3,318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1,803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5,121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64.8%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517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Happy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6,568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2,421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8,989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73.1%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517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Sad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3,772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2,305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6,077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62.1%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517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Surprise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3,157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845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4,002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78.9%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517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Neutral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4,735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1,463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6,198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76.4%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517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b="1" dirty="0">
                          <a:solidFill>
                            <a:srgbClr val="1E27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Total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0F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b="1" dirty="0">
                          <a:solidFill>
                            <a:srgbClr val="1E27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24,925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0F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b="1" dirty="0">
                          <a:solidFill>
                            <a:srgbClr val="1E27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10,962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0F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b="1" dirty="0">
                          <a:solidFill>
                            <a:srgbClr val="1E27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35,887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0F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b="1" dirty="0">
                          <a:solidFill>
                            <a:srgbClr val="1E27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69.5%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0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77308" y="6473952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31</a:t>
            </a:r>
            <a:endParaRPr lang="en-US" sz="1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58788" y="384048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8788" y="38404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4588" y="292608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Results - Training: EfficientNet-B3 Fine-Tuning</a:t>
            </a:r>
            <a:endParaRPr lang="en-US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/>
          <p:nvPr/>
        </p:nvSpPr>
        <p:spPr>
          <a:xfrm>
            <a:off x="458788" y="1280160"/>
            <a:ext cx="6858000" cy="3657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lnSpc>
                <a:spcPct val="105000"/>
              </a:lnSpc>
              <a:spcAft>
                <a:spcPts val="1100"/>
              </a:spcAft>
              <a:buSzPct val="100000"/>
              <a:buFontTx/>
              <a:buChar char="•"/>
            </a:pPr>
            <a:r>
              <a:rPr lang="en-US" sz="13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EfficientNet-B3 was trained on the FER+ training set, monitored via validation accuracy and validation macro F1 at each epoch.</a:t>
            </a:r>
            <a:endParaRPr lang="en-US" sz="135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100"/>
              </a:spcAft>
              <a:buSzPct val="100000"/>
              <a:buFontTx/>
              <a:buChar char="•"/>
            </a:pPr>
            <a:r>
              <a:rPr lang="en-US" sz="135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Peak performance: </a:t>
            </a:r>
            <a:r>
              <a:rPr lang="en-US" sz="13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both metrics reached their maximum at epoch 6 (validation accuracy = 81.98%, validation macro F1 = 0.7263) - the best result across all 14 epochs trained.</a:t>
            </a:r>
            <a:endParaRPr lang="en-US" sz="135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100"/>
              </a:spcAft>
              <a:buSzPct val="100000"/>
              <a:buFontTx/>
              <a:buChar char="•"/>
            </a:pPr>
            <a:r>
              <a:rPr lang="en-US" sz="135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Overfitting onset: </a:t>
            </a:r>
            <a:r>
              <a:rPr lang="en-US" sz="13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from epoch 7 onward, both metrics decreased continuously through epoch 14, indicating overfitting began; this persisted for 8 consecutive epochs without improvement, triggering early stopping.</a:t>
            </a:r>
            <a:endParaRPr lang="en-US" sz="135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100"/>
              </a:spcAft>
              <a:buSzPct val="100000"/>
              <a:buFontTx/>
              <a:buChar char="•"/>
            </a:pPr>
            <a:r>
              <a:rPr lang="en-US" sz="13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epoch-6 checkpoint was retained as the best model, since it reflects the true peak of both metrics.</a:t>
            </a:r>
            <a:endParaRPr lang="en-US" sz="1350" dirty="0">
              <a:solidFill>
                <a:prstClr val="black"/>
              </a:solidFill>
              <a:latin typeface="Calibri" panose="020F0502020204030204"/>
            </a:endParaRPr>
          </a:p>
        </p:txBody>
      </p:sp>
      <p:graphicFrame>
        <p:nvGraphicFramePr>
          <p:cNvPr id="33" name="Table 0"/>
          <p:cNvGraphicFramePr>
            <a:graphicFrameLocks noGrp="1"/>
          </p:cNvGraphicFramePr>
          <p:nvPr/>
        </p:nvGraphicFramePr>
        <p:xfrm>
          <a:off x="7499668" y="1280160"/>
          <a:ext cx="4251960" cy="4279392"/>
        </p:xfrm>
        <a:graphic>
          <a:graphicData uri="http://schemas.openxmlformats.org/drawingml/2006/table">
            <a:tbl>
              <a:tblPr/>
              <a:tblGrid>
                <a:gridCol w="26060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548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Metric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Value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548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1E27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Best epoch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0F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1E27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6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0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548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Best validation accuracy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81.98%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548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Best validation macro F1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0.7263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548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Total epochs trained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14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548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Early stopping patience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8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548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Time per epoch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~49 seconds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7548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Total training time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~11 minutes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7548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Hardware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NVIDIA A100 GPU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77308" y="6473952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32</a:t>
            </a:r>
            <a:endParaRPr lang="en-US" sz="1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58788" y="384048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8788" y="38404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4588" y="292608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Results - Final Test Set Performance</a:t>
            </a:r>
            <a:endParaRPr lang="en-US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Shape 4"/>
          <p:cNvSpPr/>
          <p:nvPr/>
        </p:nvSpPr>
        <p:spPr>
          <a:xfrm>
            <a:off x="458788" y="1234440"/>
            <a:ext cx="3657600" cy="2103120"/>
          </a:xfrm>
          <a:prstGeom prst="roundRect">
            <a:avLst>
              <a:gd name="adj" fmla="val 4348"/>
            </a:avLst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" name="Text 5"/>
          <p:cNvSpPr/>
          <p:nvPr/>
        </p:nvSpPr>
        <p:spPr>
          <a:xfrm>
            <a:off x="458788" y="1371600"/>
            <a:ext cx="365760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4400" b="1" dirty="0">
                <a:solidFill>
                  <a:srgbClr val="C8952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82.54%</a:t>
            </a:r>
            <a:endParaRPr lang="en-US" sz="44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8" name="Text 6"/>
          <p:cNvSpPr/>
          <p:nvPr/>
        </p:nvSpPr>
        <p:spPr>
          <a:xfrm>
            <a:off x="458788" y="2194560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Test Accuracy</a:t>
            </a:r>
            <a:endParaRPr lang="en-US" sz="13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9" name="Text 7"/>
          <p:cNvSpPr/>
          <p:nvPr/>
        </p:nvSpPr>
        <p:spPr>
          <a:xfrm>
            <a:off x="458788" y="2606040"/>
            <a:ext cx="3657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5000"/>
              </a:lnSpc>
            </a:pPr>
            <a:r>
              <a:rPr lang="en-US" sz="1150" i="1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0.7218 Macro F1  •  +4.94 pts over best baseline</a:t>
            </a:r>
            <a:endParaRPr lang="en-US" sz="1150" dirty="0">
              <a:solidFill>
                <a:prstClr val="black"/>
              </a:solidFill>
              <a:latin typeface="Calibri" panose="020F0502020204030204"/>
            </a:endParaRPr>
          </a:p>
          <a:p>
            <a:pPr algn="ctr">
              <a:lnSpc>
                <a:spcPct val="115000"/>
              </a:lnSpc>
            </a:pPr>
            <a:r>
              <a:rPr lang="en-US" sz="1150" i="1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(Telceken et al., 2025 - 77.6%)</a:t>
            </a:r>
            <a:endParaRPr lang="en-US" sz="1150" dirty="0">
              <a:solidFill>
                <a:prstClr val="black"/>
              </a:solidFill>
              <a:latin typeface="Calibri" panose="020F0502020204030204"/>
            </a:endParaRPr>
          </a:p>
        </p:txBody>
      </p:sp>
      <p:graphicFrame>
        <p:nvGraphicFramePr>
          <p:cNvPr id="34" name="Table 0"/>
          <p:cNvGraphicFramePr>
            <a:graphicFrameLocks noGrp="1"/>
          </p:cNvGraphicFramePr>
          <p:nvPr/>
        </p:nvGraphicFramePr>
        <p:xfrm>
          <a:off x="4436428" y="1234440"/>
          <a:ext cx="7315200" cy="2011680"/>
        </p:xfrm>
        <a:graphic>
          <a:graphicData uri="http://schemas.openxmlformats.org/drawingml/2006/table">
            <a:tbl>
              <a:tblPr/>
              <a:tblGrid>
                <a:gridCol w="365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0292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Configuration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Test Accuracy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Macro F1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EfficientNet-B3 alone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79.88%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0.6312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+ Test-Time Augmentation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81.67%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0.7074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1E27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+ ViT-Small Ensemble + TTA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0F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b="1" dirty="0">
                          <a:solidFill>
                            <a:srgbClr val="1E27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82.54%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0F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b="1" dirty="0">
                          <a:solidFill>
                            <a:srgbClr val="1E27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0.7218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0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1" name="Text 8"/>
          <p:cNvSpPr/>
          <p:nvPr/>
        </p:nvSpPr>
        <p:spPr>
          <a:xfrm>
            <a:off x="4436428" y="3246120"/>
            <a:ext cx="7315200" cy="2926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lnSpc>
                <a:spcPct val="105000"/>
              </a:lnSpc>
              <a:spcAft>
                <a:spcPts val="1000"/>
              </a:spcAft>
              <a:buSzPct val="100000"/>
              <a:buFontTx/>
              <a:buChar char="•"/>
            </a:pPr>
            <a:r>
              <a:rPr lang="en-US" sz="13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pipeline component contributes incrementally: EfficientNet-B3 alone already exceeds the strongest published baseline (Telceken et al., 2025, 77.6%) by +2.28%.</a:t>
            </a:r>
            <a:endParaRPr lang="en-US" sz="13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000"/>
              </a:spcAft>
              <a:buSzPct val="100000"/>
              <a:buFontTx/>
              <a:buChar char="•"/>
            </a:pPr>
            <a:r>
              <a:rPr lang="en-US" sz="13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Adding 5-view Test-Time Augmentation contributes a further +1.79%.</a:t>
            </a:r>
            <a:endParaRPr lang="en-US" sz="13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000"/>
              </a:spcAft>
              <a:buSzPct val="100000"/>
              <a:buFontTx/>
              <a:buChar char="•"/>
            </a:pPr>
            <a:r>
              <a:rPr lang="en-US" sz="13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Adding the weighted ViT-Small ensemble contributes an additional +0.87%, for a final 82.54% accuracy / 0.7218 macro F1.</a:t>
            </a:r>
            <a:endParaRPr lang="en-US" sz="13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000"/>
              </a:spcAft>
              <a:buSzPct val="100000"/>
              <a:buFontTx/>
              <a:buChar char="•"/>
            </a:pPr>
            <a:r>
              <a:rPr lang="en-US" sz="13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Inference verified deterministic across 4 random seeds (42–45) - identical accuracy and macro F1 in every run. Training-time variance across seeds was not evaluated due to computational cost, and is left for future work.</a:t>
            </a:r>
            <a:endParaRPr lang="en-US" sz="13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77308" y="6473952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33</a:t>
            </a:r>
            <a:endParaRPr lang="en-US" sz="1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58788" y="384048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8788" y="38404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4588" y="292608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Results - Per-Class Analysis</a:t>
            </a:r>
            <a:endParaRPr lang="en-US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graphicFrame>
        <p:nvGraphicFramePr>
          <p:cNvPr id="35" name="Table 0"/>
          <p:cNvGraphicFramePr>
            <a:graphicFrameLocks noGrp="1"/>
          </p:cNvGraphicFramePr>
          <p:nvPr/>
        </p:nvGraphicFramePr>
        <p:xfrm>
          <a:off x="458788" y="1234440"/>
          <a:ext cx="6766560" cy="4114800"/>
        </p:xfrm>
        <a:graphic>
          <a:graphicData uri="http://schemas.openxmlformats.org/drawingml/2006/table">
            <a:tbl>
              <a:tblPr/>
              <a:tblGrid>
                <a:gridCol w="1737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01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344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801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344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Emotion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Precision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Recall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F1-Score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Support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Angry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0.7263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0.8519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0.7888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599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Disgust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0.5455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0.4615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b="1" dirty="0">
                          <a:solidFill>
                            <a:srgbClr val="9A3B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0.5000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65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Fear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0.5833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0.4483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b="1" dirty="0">
                          <a:solidFill>
                            <a:srgbClr val="9A3B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0.5072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615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Happy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0.9078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0.9449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0.9260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1,640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Neutral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0.8204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0.8774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0.8479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930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Sad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0.7143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0.6228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0.6655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887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Surprise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0.8421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0.7738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0.8065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600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1E27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Macro avg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0F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b="1" dirty="0">
                          <a:solidFill>
                            <a:srgbClr val="1E27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0.7342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0F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b="1" dirty="0">
                          <a:solidFill>
                            <a:srgbClr val="1E27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0.7115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0F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b="1" dirty="0">
                          <a:solidFill>
                            <a:srgbClr val="1E27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0.7218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0F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b="1" dirty="0">
                          <a:solidFill>
                            <a:srgbClr val="1E27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5,336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0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7" name="Text 4"/>
          <p:cNvSpPr/>
          <p:nvPr/>
        </p:nvSpPr>
        <p:spPr>
          <a:xfrm>
            <a:off x="7499668" y="1234440"/>
            <a:ext cx="42062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6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Takeaways</a:t>
            </a:r>
            <a:endParaRPr lang="en-US" sz="16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8" name="Text 5"/>
          <p:cNvSpPr/>
          <p:nvPr/>
        </p:nvSpPr>
        <p:spPr>
          <a:xfrm>
            <a:off x="7499668" y="1627632"/>
            <a:ext cx="4206240" cy="411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lnSpc>
                <a:spcPct val="105000"/>
              </a:lnSpc>
              <a:spcAft>
                <a:spcPts val="1100"/>
              </a:spcAft>
              <a:buSzPct val="100000"/>
              <a:buFontTx/>
              <a:buChar char="•"/>
            </a:pPr>
            <a:r>
              <a:rPr lang="en-US" sz="12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Strongest: </a:t>
            </a:r>
            <a:r>
              <a:rPr lang="en-US" sz="12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Happy (F1 0.9260, largest class - 7,654 training samples), Neutral (0.8479), Surprise (0.8065), Angry (0.7888).</a:t>
            </a:r>
            <a:endParaRPr lang="en-US" sz="12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100"/>
              </a:spcAft>
              <a:buSzPct val="100000"/>
              <a:buFontTx/>
              <a:buChar char="•"/>
            </a:pPr>
            <a:r>
              <a:rPr lang="en-US" sz="12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Weakest: </a:t>
            </a:r>
            <a:r>
              <a:rPr lang="en-US" sz="12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Disgust (0.5000) and Fear (0.5072) - smallest classes (305 and 2,868 training samples), with overlapping Action Units that make them visually confusable with Surprise/Angry.</a:t>
            </a:r>
            <a:endParaRPr lang="en-US" sz="12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100"/>
              </a:spcAft>
              <a:buSzPct val="100000"/>
              <a:buFontTx/>
              <a:buChar char="•"/>
            </a:pPr>
            <a:r>
              <a:rPr lang="en-US" sz="12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Sad: </a:t>
            </a:r>
            <a:r>
              <a:rPr lang="en-US" sz="12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(0.6655) also falls below the macro average due to visual similarity with Neutral.</a:t>
            </a:r>
            <a:endParaRPr lang="en-US" sz="12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100"/>
              </a:spcAft>
              <a:buSzPct val="100000"/>
              <a:buFontTx/>
              <a:buChar char="•"/>
            </a:pPr>
            <a:r>
              <a:rPr lang="en-US" sz="12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Overall: </a:t>
            </a:r>
            <a:r>
              <a:rPr lang="en-US" sz="12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strong aggregate accuracy does not fully resolve the class-imbalance challenge - minority-class recognition remains a practical caveat for deployment.</a:t>
            </a:r>
            <a:endParaRPr lang="en-US" sz="12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77308" y="6473952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34</a:t>
            </a:r>
            <a:endParaRPr lang="en-US" sz="1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58788" y="384048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8788" y="38404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4588" y="292608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Results - Confusion Matrix Analysis</a:t>
            </a:r>
            <a:endParaRPr lang="en-US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/>
          <p:nvPr/>
        </p:nvSpPr>
        <p:spPr>
          <a:xfrm>
            <a:off x="458788" y="1234440"/>
            <a:ext cx="6858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Per-Class Recall Across Pipeline Stages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  <p:graphicFrame>
        <p:nvGraphicFramePr>
          <p:cNvPr id="36" name="Table 0"/>
          <p:cNvGraphicFramePr>
            <a:graphicFrameLocks noGrp="1"/>
          </p:cNvGraphicFramePr>
          <p:nvPr/>
        </p:nvGraphicFramePr>
        <p:xfrm>
          <a:off x="458788" y="1600200"/>
          <a:ext cx="6766560" cy="3072384"/>
        </p:xfrm>
        <a:graphic>
          <a:graphicData uri="http://schemas.openxmlformats.org/drawingml/2006/table">
            <a:tbl>
              <a:tblPr/>
              <a:tblGrid>
                <a:gridCol w="1737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16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916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404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Emotion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B3 Alone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B3 + TTA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Final Ensemble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Angry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76.4%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79.1%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81.9%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Disgust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39.1%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47.8%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56.5%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Fear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25.8%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35.5%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47.3%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Happy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94.3%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94.7%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93.5%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Neutral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89.2%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89.8%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86.9%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Sad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56.5%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57.4%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64.8%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Surprise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61.8%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68.5%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74.2%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8" name="Text 5"/>
          <p:cNvSpPr/>
          <p:nvPr/>
        </p:nvSpPr>
        <p:spPr>
          <a:xfrm>
            <a:off x="458788" y="4754880"/>
            <a:ext cx="11247120" cy="1600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lnSpc>
                <a:spcPct val="105000"/>
              </a:lnSpc>
              <a:spcAft>
                <a:spcPts val="800"/>
              </a:spcAft>
              <a:buSzPct val="100000"/>
              <a:buFontTx/>
              <a:buChar char="•"/>
            </a:pPr>
            <a:r>
              <a:rPr lang="en-US" sz="12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largest gain is on Fear: +21.5pp (25.8% → 47.3%). Disgust gains +17.4pp (39.1% → 56.5%) and Surprise +12.4pp (61.8% → 74.2%).</a:t>
            </a:r>
            <a:endParaRPr lang="en-US" sz="125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800"/>
              </a:spcAft>
              <a:buSzPct val="100000"/>
              <a:buFontTx/>
              <a:buChar char="•"/>
            </a:pPr>
            <a:r>
              <a:rPr lang="en-US" sz="12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Angry (+5.5pp) and Sad (+8.3pp) improve more modestly.</a:t>
            </a:r>
            <a:endParaRPr lang="en-US" sz="125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800"/>
              </a:spcAft>
              <a:buSzPct val="100000"/>
              <a:buFontTx/>
              <a:buChar char="•"/>
            </a:pPr>
            <a:r>
              <a:rPr lang="en-US" sz="12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Majority classes see small recall decreases after the full pipeline: Happy 94.7% → 93.5%; Neutral 89.8% → 86.9% - the ensemble shifts confidence toward harder minority classes.</a:t>
            </a:r>
            <a:endParaRPr lang="en-US" sz="125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9" name="Text 6"/>
          <p:cNvSpPr/>
          <p:nvPr/>
        </p:nvSpPr>
        <p:spPr>
          <a:xfrm>
            <a:off x="7499668" y="1234440"/>
            <a:ext cx="42062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Final Ensemble - Off-Diagonal Confusions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0" name="Text 7"/>
          <p:cNvSpPr/>
          <p:nvPr/>
        </p:nvSpPr>
        <p:spPr>
          <a:xfrm>
            <a:off x="7499668" y="1627632"/>
            <a:ext cx="4206240" cy="2834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lnSpc>
                <a:spcPct val="105000"/>
              </a:lnSpc>
              <a:spcAft>
                <a:spcPts val="1000"/>
              </a:spcAft>
              <a:buSzPct val="100000"/>
              <a:buFontTx/>
              <a:buChar char="•"/>
            </a:pPr>
            <a:r>
              <a:rPr lang="en-US" sz="12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Disgust ↔ Angry: </a:t>
            </a:r>
            <a:r>
              <a:rPr lang="en-US" sz="12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34.8% of Disgust instances confused with Angry (shared Action Units: brow furrowing, nose wrinkling).</a:t>
            </a:r>
            <a:endParaRPr lang="en-US" sz="12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000"/>
              </a:spcAft>
              <a:buSzPct val="100000"/>
              <a:buFontTx/>
              <a:buChar char="•"/>
            </a:pPr>
            <a:r>
              <a:rPr lang="en-US" sz="12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Sad ↔ Neutral: </a:t>
            </a:r>
            <a:r>
              <a:rPr lang="en-US" sz="12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25.3% confusion rate (both show reduced facial muscle activity).</a:t>
            </a:r>
            <a:endParaRPr lang="en-US" sz="12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000"/>
              </a:spcAft>
              <a:buSzPct val="100000"/>
              <a:buFontTx/>
              <a:buChar char="•"/>
            </a:pPr>
            <a:r>
              <a:rPr lang="en-US" sz="12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Fear ↔ Surprise: </a:t>
            </a:r>
            <a:r>
              <a:rPr lang="en-US" sz="12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21.5% confusion rate (shared Action Units: raised eyebrows, wide eyes).</a:t>
            </a:r>
            <a:endParaRPr lang="en-US" sz="12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77308" y="6473952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35</a:t>
            </a:r>
            <a:endParaRPr lang="en-US" sz="1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58788" y="384048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8788" y="38404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4588" y="292608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Results - Grad-CAM Qualitative Findings</a:t>
            </a:r>
            <a:endParaRPr lang="en-US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/>
          <p:nvPr/>
        </p:nvSpPr>
        <p:spPr>
          <a:xfrm>
            <a:off x="458788" y="1280160"/>
            <a:ext cx="11247120" cy="5120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lnSpc>
                <a:spcPct val="105000"/>
              </a:lnSpc>
              <a:spcAft>
                <a:spcPts val="1300"/>
              </a:spcAft>
              <a:buSzPct val="100000"/>
              <a:buFontTx/>
              <a:buChar char="•"/>
            </a:pP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Grad-CAM heatmaps for the EfficientNet-B3 branch, across all seven emotions, correspond to facial areas correlated with their respective Action Units - e.g., mouth and cheek area for Happy, brow area for Angry and Fear.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300"/>
              </a:spcAft>
              <a:buSzPct val="100000"/>
              <a:buFontTx/>
              <a:buChar char="•"/>
            </a:pP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agreement is not definitive proof but a useful clue suggesting the biological plausibility of the model's reasoning.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300"/>
              </a:spcAft>
              <a:buSzPct val="100000"/>
              <a:buFontTx/>
              <a:buChar char="•"/>
            </a:pPr>
            <a:r>
              <a:rPr lang="en-US" sz="14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Testing on incorrect predictions: </a:t>
            </a: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Grad-CAM was also applied to one incorrectly predicted image per emotion category. Attention remained focused on facial regions in all seven cases - mistakes stem from genuine visual ambiguity, not distraction by irrelevant image regions.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300"/>
              </a:spcAft>
              <a:buSzPct val="100000"/>
              <a:buFontTx/>
              <a:buChar char="•"/>
            </a:pPr>
            <a:r>
              <a:rPr lang="en-US" sz="14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Fear misclassified as Neutral: </a:t>
            </a: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attention was partially drawn to a hand blocking the mouth, suggesting partial occlusion as a contributing cause.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300"/>
              </a:spcAft>
              <a:buSzPct val="100000"/>
              <a:buFontTx/>
              <a:buChar char="•"/>
            </a:pPr>
            <a:r>
              <a:rPr lang="en-US" sz="14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Surprise misclassified as Sad: </a:t>
            </a:r>
            <a:r>
              <a:rPr lang="en-US" sz="14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stock-photo watermark superimposed on the face in the original image appears to have contributed to the error.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77308" y="6473952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36</a:t>
            </a:r>
            <a:endParaRPr lang="en-US" sz="1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58788" y="384048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8788" y="38404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4588" y="292608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3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Results - Discussion: Sources of Improvement &amp; Limitations</a:t>
            </a:r>
            <a:endParaRPr lang="en-US" sz="23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/>
          <p:nvPr/>
        </p:nvSpPr>
        <p:spPr>
          <a:xfrm>
            <a:off x="458788" y="123444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6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Sources of Improvement</a:t>
            </a:r>
            <a:endParaRPr lang="en-US" sz="16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" name="Text 5"/>
          <p:cNvSpPr/>
          <p:nvPr/>
        </p:nvSpPr>
        <p:spPr>
          <a:xfrm>
            <a:off x="458788" y="1600200"/>
            <a:ext cx="5486400" cy="4572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lnSpc>
                <a:spcPct val="105000"/>
              </a:lnSpc>
              <a:spcAft>
                <a:spcPts val="1000"/>
              </a:spcAft>
              <a:buSzPct val="100000"/>
              <a:buFontTx/>
              <a:buChar char="•"/>
            </a:pPr>
            <a:r>
              <a:rPr lang="en-US" sz="12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TTA (+1.79%) and the ViT-Small ensemble (+0.87%) were isolated via controlled ablation (each row adds exactly one new factor).</a:t>
            </a:r>
            <a:endParaRPr lang="en-US" sz="125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000"/>
              </a:spcAft>
              <a:buSzPct val="100000"/>
              <a:buFontTx/>
              <a:buChar char="•"/>
            </a:pPr>
            <a:r>
              <a:rPr lang="en-US" sz="12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Label quality had the largest effect: EfficientNet-B3 on raw FER2013 labels reached only 57% validation accuracy, vs. 79.88% test accuracy with FER+ labels (an indicative, not fully controlled, comparison).</a:t>
            </a:r>
            <a:endParaRPr lang="en-US" sz="125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000"/>
              </a:spcAft>
              <a:buSzPct val="100000"/>
              <a:buFontTx/>
              <a:buChar char="•"/>
            </a:pPr>
            <a:r>
              <a:rPr lang="en-US" sz="125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MixUp/CutMix kept training and validation accuracy closely matched at the best checkpoint, helping avoid overfitting on the small training set.</a:t>
            </a:r>
            <a:endParaRPr lang="en-US" sz="125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8" name="Text 6"/>
          <p:cNvSpPr/>
          <p:nvPr/>
        </p:nvSpPr>
        <p:spPr>
          <a:xfrm>
            <a:off x="6265228" y="123444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6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Four Outstanding Limitations</a:t>
            </a:r>
            <a:endParaRPr lang="en-US" sz="16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9" name="Text 7"/>
          <p:cNvSpPr/>
          <p:nvPr/>
        </p:nvSpPr>
        <p:spPr>
          <a:xfrm>
            <a:off x="6265228" y="1600200"/>
            <a:ext cx="5468112" cy="4572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lnSpc>
                <a:spcPct val="105000"/>
              </a:lnSpc>
              <a:spcAft>
                <a:spcPts val="1000"/>
              </a:spcAft>
              <a:buSzPct val="100000"/>
              <a:buFontTx/>
              <a:buChar char="•"/>
            </a:pPr>
            <a:r>
              <a:rPr lang="en-US" sz="12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Minority-class performance: </a:t>
            </a:r>
            <a:r>
              <a:rPr lang="en-US" sz="12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Disgust (F1=0.50) and Fear (F1=0.51) trail far behind due to low sample counts (305 and 2,868).</a:t>
            </a:r>
            <a:endParaRPr lang="en-US" sz="12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000"/>
              </a:spcAft>
              <a:buSzPct val="100000"/>
              <a:buFontTx/>
              <a:buChar char="•"/>
            </a:pPr>
            <a:r>
              <a:rPr lang="en-US" sz="12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Inference cost: </a:t>
            </a:r>
            <a:r>
              <a:rPr lang="en-US" sz="12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running two models across 5 TTA views costs roughly 10× a single-model, single-pass inference.</a:t>
            </a:r>
            <a:endParaRPr lang="en-US" sz="12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000"/>
              </a:spcAft>
              <a:buSzPct val="100000"/>
              <a:buFontTx/>
              <a:buChar char="•"/>
            </a:pPr>
            <a:r>
              <a:rPr lang="en-US" sz="12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Detection–classification link: </a:t>
            </a:r>
            <a:r>
              <a:rPr lang="en-US" sz="12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Disgust has both the lowest face-detection rate (55.0%) and the lowest F1-score (0.50), suggesting a probable connection, though no formal cross-tabulation was performed.</a:t>
            </a:r>
            <a:endParaRPr lang="en-US" sz="12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000"/>
              </a:spcAft>
              <a:buSzPct val="100000"/>
              <a:buFontTx/>
              <a:buChar char="•"/>
            </a:pPr>
            <a:r>
              <a:rPr lang="en-US" sz="1200" b="1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Interpretability caveat: </a:t>
            </a:r>
            <a:r>
              <a:rPr lang="en-US" sz="1200" dirty="0">
                <a:solidFill>
                  <a:srgbClr val="2026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Grad-CAM explains association, not the model's actual internal decision process.</a:t>
            </a:r>
            <a:endParaRPr lang="en-US" sz="12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77308" y="6473952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37</a:t>
            </a:r>
            <a:endParaRPr lang="en-US" sz="1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58788" y="384048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8788" y="38404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7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4588" y="292608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Comparison with Related Work</a:t>
            </a:r>
            <a:endParaRPr lang="en-US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graphicFrame>
        <p:nvGraphicFramePr>
          <p:cNvPr id="39" name="Table 0"/>
          <p:cNvGraphicFramePr>
            <a:graphicFrameLocks noGrp="1"/>
          </p:cNvGraphicFramePr>
          <p:nvPr/>
        </p:nvGraphicFramePr>
        <p:xfrm>
          <a:off x="458788" y="1280160"/>
          <a:ext cx="11292840" cy="3584448"/>
        </p:xfrm>
        <a:graphic>
          <a:graphicData uri="http://schemas.openxmlformats.org/drawingml/2006/table">
            <a:tbl>
              <a:tblPr/>
              <a:tblGrid>
                <a:gridCol w="28346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605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916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060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805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Study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Model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Year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Accuracy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805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Khaireddin &amp; Chen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VGG-CNN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2021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73.28%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805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Pecoraro et al.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LHC-Net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2022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72.96%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805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Xue et al.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ViT-AP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2022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73.50%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805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Tao &amp; Duan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Hierarchical Attention Network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2024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76.20%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805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Goel et al.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AutoML-FER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2025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76.40%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805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Telceken et al.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EfficientMobileNet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2025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20263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77.60%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805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b="1" dirty="0">
                          <a:solidFill>
                            <a:srgbClr val="1E27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Proposed Work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952E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b="1" dirty="0">
                          <a:solidFill>
                            <a:srgbClr val="1E27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EfficientViT-FER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952E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1E27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2026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952E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1E27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82.54%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952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7" name="Shape 4"/>
          <p:cNvSpPr/>
          <p:nvPr/>
        </p:nvSpPr>
        <p:spPr>
          <a:xfrm>
            <a:off x="458788" y="5074920"/>
            <a:ext cx="11292840" cy="1234440"/>
          </a:xfrm>
          <a:prstGeom prst="roundRect">
            <a:avLst>
              <a:gd name="adj" fmla="val 5926"/>
            </a:avLst>
          </a:prstGeom>
          <a:solidFill>
            <a:srgbClr val="EAF0FB"/>
          </a:solidFill>
          <a:ln w="12700">
            <a:solidFill>
              <a:srgbClr val="CADCFC"/>
            </a:solidFill>
            <a:prstDash val="solid"/>
          </a:ln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8" name="Text 5"/>
          <p:cNvSpPr/>
          <p:nvPr/>
        </p:nvSpPr>
        <p:spPr>
          <a:xfrm>
            <a:off x="778828" y="5074920"/>
            <a:ext cx="1065276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350" i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EfficientViT-FER outperforms the strongest published baseline (Telceken et al., EfficientMobileNet, 77.60%) by +4.94 percentage points, and every other reviewed model on FER2013 by a wider margin - achieved through FER+ label processing, MixUp/CutMix augmentation, and CNN-Transformer ensemble integration, rather than increased architectural complexity.</a:t>
            </a:r>
            <a:endParaRPr lang="en-US" sz="135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27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77308" y="6473952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38</a:t>
            </a:r>
            <a:endParaRPr lang="en-US" sz="1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Shape 2"/>
          <p:cNvSpPr/>
          <p:nvPr/>
        </p:nvSpPr>
        <p:spPr>
          <a:xfrm>
            <a:off x="458788" y="384048"/>
            <a:ext cx="502920" cy="502920"/>
          </a:xfrm>
          <a:prstGeom prst="ellipse">
            <a:avLst/>
          </a:prstGeom>
          <a:solidFill>
            <a:srgbClr val="C8952E"/>
          </a:solidFill>
          <a:ln/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/>
          <p:nvPr/>
        </p:nvSpPr>
        <p:spPr>
          <a:xfrm>
            <a:off x="458788" y="38404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8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/>
          <p:nvPr/>
        </p:nvSpPr>
        <p:spPr>
          <a:xfrm>
            <a:off x="1144588" y="292608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Conclusion</a:t>
            </a:r>
            <a:endParaRPr lang="en-US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" name="Text 5"/>
          <p:cNvSpPr/>
          <p:nvPr/>
        </p:nvSpPr>
        <p:spPr>
          <a:xfrm>
            <a:off x="458788" y="1371600"/>
            <a:ext cx="11247120" cy="4937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lnSpc>
                <a:spcPct val="105000"/>
              </a:lnSpc>
              <a:spcAft>
                <a:spcPts val="1400"/>
              </a:spcAft>
              <a:buSzPct val="100000"/>
              <a:buFontTx/>
              <a:buChar char="•"/>
            </a:pPr>
            <a:r>
              <a:rPr lang="en-US" sz="15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EfficientViT-FER achieves 82.54% accuracy and 0.7218 macro F1 on FER2013 - surpassing all fifteen reviewed baselines by up to +4.94 points.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400"/>
              </a:spcAft>
              <a:buSzPct val="100000"/>
              <a:buFontTx/>
              <a:buChar char="•"/>
            </a:pPr>
            <a:r>
              <a:rPr lang="en-US" sz="15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FER+ label refinement was the single largest contributor to performance (+23 points over raw labels), followed by Test-Time Augmentation (+1.79%) and weighted ensembling (+0.87%).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400"/>
              </a:spcAft>
              <a:buSzPct val="100000"/>
              <a:buFontTx/>
              <a:buChar char="•"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Confirms the study's central hypothesis: improving data quality has greater impact on FER performance than increasing architectural complexity.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400"/>
              </a:spcAft>
              <a:buSzPct val="100000"/>
              <a:buFontTx/>
              <a:buChar char="•"/>
            </a:pPr>
            <a:r>
              <a:rPr lang="en-US" sz="15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Grad-CAM analysis confirms the model attends to anatomically meaningful facial regions, supporting interpretability alongside accuracy.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400"/>
              </a:spcAft>
              <a:buSzPct val="100000"/>
              <a:buFontTx/>
              <a:buChar char="•"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Limitations: </a:t>
            </a:r>
            <a:r>
              <a:rPr lang="en-US" sz="15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weaker performance on minority classes (Disgust, Fear), high inference cost from ensembling + TTA, no cross-dataset or demographic generalization testing yet.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  <a:p>
            <a:pPr marL="177800" indent="-177800">
              <a:lnSpc>
                <a:spcPct val="105000"/>
              </a:lnSpc>
              <a:spcAft>
                <a:spcPts val="1400"/>
              </a:spcAft>
              <a:buSzPct val="100000"/>
              <a:buFontTx/>
              <a:buChar char="•"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Future work: </a:t>
            </a:r>
            <a:r>
              <a:rPr lang="en-US" sz="15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lightweight distillation for single-pass inference, cross-dataset evaluation (RAF-DB, AffectNet, CK+), fairness analysis across demographics, real-world video-stream deployment.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27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24548" y="2651760"/>
            <a:ext cx="105156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4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Thank You</a:t>
            </a:r>
            <a:endParaRPr lang="en-US" sz="44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1"/>
          <p:cNvSpPr/>
          <p:nvPr/>
        </p:nvSpPr>
        <p:spPr>
          <a:xfrm>
            <a:off x="824548" y="3566160"/>
            <a:ext cx="10515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i="1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Questions &amp; Discussion</a:t>
            </a:r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Shape 2"/>
          <p:cNvSpPr/>
          <p:nvPr/>
        </p:nvSpPr>
        <p:spPr>
          <a:xfrm>
            <a:off x="824548" y="4251960"/>
            <a:ext cx="2743200" cy="0"/>
          </a:xfrm>
          <a:prstGeom prst="line">
            <a:avLst/>
          </a:prstGeom>
          <a:noFill/>
          <a:ln w="25400">
            <a:solidFill>
              <a:srgbClr val="C8952E"/>
            </a:solidFill>
            <a:prstDash val="solid"/>
          </a:ln>
        </p:spPr>
        <p:txBody>
          <a:bodyPr/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5525</Words>
  <Application>Microsoft Office PowerPoint</Application>
  <PresentationFormat>Widescreen</PresentationFormat>
  <Paragraphs>680</Paragraphs>
  <Slides>40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Aptos</vt:lpstr>
      <vt:lpstr>Arial</vt:lpstr>
      <vt:lpstr>Calibri</vt:lpstr>
      <vt:lpstr>Cambria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Ammar Wassas</dc:creator>
  <cp:lastModifiedBy>Ammar Wassas</cp:lastModifiedBy>
  <cp:revision>1</cp:revision>
  <dcterms:created xsi:type="dcterms:W3CDTF">2026-08-03T07:13:42Z</dcterms:created>
  <dcterms:modified xsi:type="dcterms:W3CDTF">2026-08-03T07:15:25Z</dcterms:modified>
</cp:coreProperties>
</file>