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369" r:id="rId3"/>
    <p:sldId id="380" r:id="rId4"/>
    <p:sldId id="365" r:id="rId5"/>
    <p:sldId id="371" r:id="rId6"/>
    <p:sldId id="370" r:id="rId7"/>
    <p:sldId id="366" r:id="rId8"/>
    <p:sldId id="367" r:id="rId9"/>
    <p:sldId id="373" r:id="rId10"/>
    <p:sldId id="379" r:id="rId11"/>
    <p:sldId id="383" r:id="rId12"/>
    <p:sldId id="381" r:id="rId13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282" autoAdjust="0"/>
  </p:normalViewPr>
  <p:slideViewPr>
    <p:cSldViewPr showGuides="1">
      <p:cViewPr varScale="1">
        <p:scale>
          <a:sx n="68" d="100"/>
          <a:sy n="68" d="100"/>
        </p:scale>
        <p:origin x="1162" y="53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t>9/21/2024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t>9/21/2024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t>12</a:t>
            </a:fld>
            <a:endParaRPr 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44328"/>
            <a:ext cx="12180711" cy="673747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79326" y="381000"/>
            <a:ext cx="1748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Welcome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705600" y="2971800"/>
            <a:ext cx="4139187" cy="120032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Second </a:t>
            </a:r>
            <a:r>
              <a:rPr lang="en-US" sz="3600" b="1" dirty="0" err="1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600200"/>
            <a:ext cx="3210238" cy="417759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26541"/>
            <a:ext cx="12192000" cy="952500"/>
          </a:xfrm>
          <a:prstGeom prst="rect">
            <a:avLst/>
          </a:prstGeom>
        </p:spPr>
      </p:pic>
      <p:sp>
        <p:nvSpPr>
          <p:cNvPr id="28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Welcome</a:t>
            </a:r>
          </a:p>
        </p:txBody>
      </p:sp>
      <p:sp>
        <p:nvSpPr>
          <p:cNvPr id="29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43364" y="3657600"/>
            <a:ext cx="4658036" cy="5145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3000" y="1728384"/>
            <a:ext cx="8576121" cy="409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Israa Lewaa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Lecturer in Statistics and Mathematics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Thesis: “</a:t>
            </a:r>
            <a:r>
              <a:rPr lang="en-US" dirty="0"/>
              <a:t>Statistical data integration Using A latent Class Model”.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Faculty of Economics and Political Science, Cairo University, Statistics Department. 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47" y="5905500"/>
            <a:ext cx="12192000" cy="952500"/>
          </a:xfrm>
          <a:prstGeom prst="rect">
            <a:avLst/>
          </a:prstGeom>
        </p:spPr>
      </p:pic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Who Am I ? </a:t>
            </a:r>
          </a:p>
        </p:txBody>
      </p:sp>
      <p:sp>
        <p:nvSpPr>
          <p:cNvPr id="15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Mathematics 2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77" y="2260865"/>
            <a:ext cx="7457329" cy="365695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9" y="5838260"/>
            <a:ext cx="12192000" cy="952500"/>
          </a:xfrm>
          <a:prstGeom prst="rect">
            <a:avLst/>
          </a:prstGeom>
        </p:spPr>
      </p:pic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6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45728"/>
            <a:ext cx="2033245" cy="179832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6" y="1505744"/>
            <a:ext cx="9936163" cy="4889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to:</a:t>
            </a:r>
          </a:p>
          <a:p>
            <a:pPr marL="403225" lvl="1">
              <a:lnSpc>
                <a:spcPct val="150000"/>
              </a:lnSpc>
              <a:defRPr/>
            </a:pPr>
            <a:r>
              <a:rPr lang="en-US" sz="2400" dirty="0">
                <a:solidFill>
                  <a:srgbClr val="0070C0"/>
                </a:solidFill>
              </a:rPr>
              <a:t> Provide students with concepts of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Linear Algebra,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Matrices,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System of linear Equations,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Vector Space,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Linear Algebra by Spreadsheet,</a:t>
            </a:r>
          </a:p>
          <a:p>
            <a:pPr marL="403225"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and other  Mathematical topics.</a:t>
            </a:r>
          </a:p>
          <a:p>
            <a:pPr lvl="1">
              <a:lnSpc>
                <a:spcPct val="150000"/>
              </a:lnSpc>
              <a:defRPr/>
            </a:pP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5881758"/>
            <a:ext cx="12192000" cy="952500"/>
          </a:xfrm>
          <a:prstGeom prst="rect">
            <a:avLst/>
          </a:prstGeom>
        </p:spPr>
      </p:pic>
      <p:sp>
        <p:nvSpPr>
          <p:cNvPr id="16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7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74165" y="2020612"/>
            <a:ext cx="7692993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</a:p>
          <a:p>
            <a:endParaRPr lang="en-US" sz="1600" dirty="0"/>
          </a:p>
          <a:p>
            <a:pPr marL="446405" indent="-446405"/>
            <a:r>
              <a:rPr lang="en-US" sz="2000" dirty="0"/>
              <a:t>3 credit hours.  </a:t>
            </a:r>
            <a:endParaRPr lang="en-US" sz="1600" dirty="0"/>
          </a:p>
          <a:p>
            <a:pPr lvl="1"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endParaRPr lang="en-US" sz="2000" b="1" i="1" dirty="0">
              <a:solidFill>
                <a:srgbClr val="FF0000"/>
              </a:solidFill>
            </a:endParaRPr>
          </a:p>
          <a:p>
            <a:pPr marL="0" lvl="1">
              <a:defRPr/>
            </a:pPr>
            <a:r>
              <a:rPr lang="en-US" dirty="0" err="1"/>
              <a:t>Strang</a:t>
            </a:r>
            <a:r>
              <a:rPr lang="en-US" dirty="0"/>
              <a:t>, G. (2006). Linear algebra and its applications. Belmont, CA: Thomson, Brooks/Cole.</a:t>
            </a:r>
            <a:r>
              <a:rPr lang="ar-SA" dirty="0"/>
              <a:t>‏</a:t>
            </a:r>
            <a:endParaRPr lang="en-US" dirty="0"/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56297"/>
            <a:ext cx="12192000" cy="952500"/>
          </a:xfrm>
          <a:prstGeom prst="rect">
            <a:avLst/>
          </a:prstGeom>
        </p:spPr>
      </p:pic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Learning Resources </a:t>
            </a:r>
          </a:p>
        </p:txBody>
      </p:sp>
      <p:sp>
        <p:nvSpPr>
          <p:cNvPr id="15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81100" y="1147088"/>
            <a:ext cx="981286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students to 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 with and recognize properties of particular matrices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Formulate, solve, apply, and interpret properties of linear systems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row operations on a matrix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transpose of a matrix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Gaussian elimination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systems of linear equations using the inverse of the coefficient matrix when possible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common matrix operations such as addition, scalar multiplication, multiplication, and transposition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Recognize and use equivalent forms to identify matrices and solve linear systems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223" y="5838260"/>
            <a:ext cx="12192000" cy="952500"/>
          </a:xfrm>
          <a:prstGeom prst="rect">
            <a:avLst/>
          </a:prstGeom>
        </p:spPr>
      </p:pic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5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36533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054555" y="1231949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 Lecture_1_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linear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Lecture_2_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Scalar and vector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Lecture_3_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matrix algebra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Lecture_4_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Operations on matrices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Lecture_5_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Advanced Topics in matrix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Lecture_6_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Determinants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Lecture_7_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System of linear equations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Lecture_8_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Advanced Topics in linear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Lecture_9_Vector Space</a:t>
                      </a:r>
                      <a:r>
                        <a:rPr lang="en-US" sz="1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dirty="0"/>
                        <a:t>Lecture_10_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Linear</a:t>
                      </a:r>
                      <a:r>
                        <a:rPr lang="en-US" sz="1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Algebra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Spreadsheet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78623" y="378251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530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" y="5797550"/>
            <a:ext cx="12192000" cy="952500"/>
          </a:xfrm>
          <a:prstGeom prst="rect">
            <a:avLst/>
          </a:prstGeom>
        </p:spPr>
      </p:pic>
      <p:sp>
        <p:nvSpPr>
          <p:cNvPr id="15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Structure </a:t>
            </a:r>
          </a:p>
        </p:txBody>
      </p:sp>
      <p:sp>
        <p:nvSpPr>
          <p:cNvPr id="16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67400"/>
            <a:ext cx="12192000" cy="952500"/>
          </a:xfrm>
          <a:prstGeom prst="rect">
            <a:avLst/>
          </a:prstGeom>
        </p:spPr>
      </p:pic>
      <p:sp>
        <p:nvSpPr>
          <p:cNvPr id="10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 </a:t>
            </a:r>
          </a:p>
        </p:txBody>
      </p:sp>
      <p:sp>
        <p:nvSpPr>
          <p:cNvPr id="16" name="Rectangle 15"/>
          <p:cNvSpPr>
            <a:spLocks noGrp="1" noChangeArrowheads="1"/>
          </p:cNvSpPr>
          <p:nvPr/>
        </p:nvSpPr>
        <p:spPr>
          <a:xfrm>
            <a:off x="5410200" y="2058682"/>
            <a:ext cx="5978430" cy="3332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3200" dirty="0">
                <a:solidFill>
                  <a:srgbClr val="002060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80</a:t>
            </a:r>
            <a:r>
              <a:rPr lang="en-GB" sz="2800" dirty="0">
                <a:solidFill>
                  <a:srgbClr val="002060"/>
                </a:solidFill>
              </a:rPr>
              <a:t>% mark</a:t>
            </a:r>
            <a:r>
              <a:rPr lang="en-US" sz="2800" dirty="0">
                <a:solidFill>
                  <a:srgbClr val="002060"/>
                </a:solidFill>
              </a:rPr>
              <a:t>s</a:t>
            </a:r>
            <a:endParaRPr lang="en-GB" sz="28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24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20</a:t>
            </a:r>
            <a:r>
              <a:rPr lang="en-GB" sz="2800" dirty="0">
                <a:solidFill>
                  <a:srgbClr val="002060"/>
                </a:solidFill>
              </a:rPr>
              <a:t>% Final Examination</a:t>
            </a:r>
          </a:p>
        </p:txBody>
      </p:sp>
      <p:pic>
        <p:nvPicPr>
          <p:cNvPr id="18" name="Picture 2" descr="EXAM | University of Lapla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61" y="2720712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6840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Google Shape;1103;p33"/>
          <p:cNvSpPr txBox="1"/>
          <p:nvPr/>
        </p:nvSpPr>
        <p:spPr>
          <a:xfrm>
            <a:off x="8590663" y="2278301"/>
            <a:ext cx="3425164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en-US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D:\ربيع 2023\السادة اعضاء هيئة التدريس\79dcea84-f0bd-4553-9190-d0fec362226c.jf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301" y="1304627"/>
            <a:ext cx="4340900" cy="4244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67400"/>
            <a:ext cx="12192000" cy="952500"/>
          </a:xfrm>
          <a:prstGeom prst="rect">
            <a:avLst/>
          </a:prstGeom>
        </p:spPr>
      </p:pic>
      <p:sp>
        <p:nvSpPr>
          <p:cNvPr id="11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</a:p>
        </p:txBody>
      </p:sp>
      <p:sp>
        <p:nvSpPr>
          <p:cNvPr id="12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10000" y="1304627"/>
            <a:ext cx="533400" cy="6003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810000" y="1304627"/>
            <a:ext cx="3429000" cy="6003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819400" y="4343400"/>
            <a:ext cx="4648200" cy="57095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dirty="0">
                <a:cs typeface="Bader" pitchFamily="2" charset="-78"/>
              </a:rPr>
              <a:t>عبر برنامج </a:t>
            </a:r>
            <a:r>
              <a:rPr lang="en-US" sz="2400" b="1" dirty="0">
                <a:solidFill>
                  <a:srgbClr val="FFC000"/>
                </a:solidFill>
                <a:cs typeface="Bader" pitchFamily="2" charset="-78"/>
              </a:rPr>
              <a:t>ZOOM</a:t>
            </a:r>
          </a:p>
          <a:p>
            <a:pPr algn="ctr" rtl="1"/>
            <a:r>
              <a:rPr lang="en-US" sz="2400" dirty="0">
                <a:cs typeface="Bader" pitchFamily="2" charset="-78"/>
              </a:rPr>
              <a:t>سيتم تثبيت رابط حلقة النقاش على صفحة المقرر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76400" y="3807783"/>
            <a:ext cx="7412127" cy="53374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>
            <a:fillRect/>
          </a:stretch>
        </p:blipFill>
        <p:spPr>
          <a:xfrm>
            <a:off x="1452954" y="1781585"/>
            <a:ext cx="7972111" cy="40883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57400" y="2590800"/>
            <a:ext cx="655320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000" b="1" dirty="0">
                <a:sym typeface="+mn-ea"/>
              </a:rPr>
              <a:t>رابط حلقة النقاش وموعدها مرفوع على صفحة المودل ستكون حلقة وحيدة كل أسبوع  </a:t>
            </a:r>
            <a:endParaRPr lang="en-US" sz="4000" b="1" dirty="0"/>
          </a:p>
          <a:p>
            <a:pPr algn="ctr" rtl="1"/>
            <a:endParaRPr lang="en-US" sz="4000" b="1" dirty="0"/>
          </a:p>
        </p:txBody>
      </p:sp>
      <p:sp>
        <p:nvSpPr>
          <p:cNvPr id="18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Timing</a:t>
            </a:r>
          </a:p>
        </p:txBody>
      </p:sp>
      <p:sp>
        <p:nvSpPr>
          <p:cNvPr id="19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89" y="5838260"/>
            <a:ext cx="12192000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t>12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503</Words>
  <Application>Microsoft Office PowerPoint</Application>
  <PresentationFormat>Widescreen</PresentationFormat>
  <Paragraphs>124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6" baseType="lpstr">
      <vt:lpstr>Aardvark Cafe</vt:lpstr>
      <vt:lpstr>Arial</vt:lpstr>
      <vt:lpstr>Bader</vt:lpstr>
      <vt:lpstr>Bahnschrift Condensed</vt:lpstr>
      <vt:lpstr>Calibri</vt:lpstr>
      <vt:lpstr>Constantia</vt:lpstr>
      <vt:lpstr>Sakkal Majalla</vt:lpstr>
      <vt:lpstr>Tahoma</vt:lpstr>
      <vt:lpstr>Tajawal Medium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Israa.Lewaa</cp:lastModifiedBy>
  <cp:revision>196</cp:revision>
  <dcterms:created xsi:type="dcterms:W3CDTF">2012-10-04T04:34:00Z</dcterms:created>
  <dcterms:modified xsi:type="dcterms:W3CDTF">2024-09-21T17:16:56Z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96AFB8C5DF3F448BAD810C294D017783_12</vt:lpwstr>
  </property>
  <property fmtid="{D5CDD505-2E9C-101B-9397-08002B2CF9AE}" pid="3" name="KSOProductBuildVer">
    <vt:lpwstr>1033-12.2.0.13215</vt:lpwstr>
  </property>
</Properties>
</file>