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DE4D7-7110-ECC3-A5D6-D3D8DCFE5C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72B4992-6726-DEA3-5B4F-C76C6EC8A0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F700B-DE4C-4875-A85E-D2CBF0050AF2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CEE9D5D-6CC7-21D9-5EB0-23C99438E1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10FBAC-650A-EDBC-38F5-26044BA53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5D4F3-345F-4E63-B7BB-C8A64C834D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95668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EF31CF1-6DA2-C0B0-91B8-C2BA8B5948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67340B-BC37-B103-84FA-29F15BD3AC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831314-F6C8-3BA3-6047-42830BE464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55F700B-DE4C-4875-A85E-D2CBF0050AF2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374DA4-7F32-2557-EF33-A44636DC07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983C74-86FF-15BF-480B-0B5B70CA0C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D45D4F3-345F-4E63-B7BB-C8A64C834D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2424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711B5A-03B3-C5D5-B55D-E33AAC2DB8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12373A-95C4-DC5B-6460-D2AECBD1DC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20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7A65E8-322B-3094-E712-9C8CDF4161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07956D-53EC-EBB9-570F-EB8A5B5529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4715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DE4B26-8271-2F8E-D06A-1751ABE0FC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400" b="1">
                <a:solidFill>
                  <a:srgbClr val="004B89"/>
                </a:solidFill>
                <a:cs typeface="Calibri"/>
              </a:rPr>
              <a:t>Temporal Difference Learning Methods for Control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B4949A-C4D8-0274-3E62-1F26B1949F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0862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848C08-8689-DD71-DF8F-F76F3A78C3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The objectives of this lecture is to: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82DF2A-AE8A-EF6C-0CCD-A7BDBE09B6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3018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8781B9-CA2A-21D4-C792-EC7F325EA3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Recall: Generalized Policy Iteration (GPI)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350792-DDB2-B278-13BA-835DB6C0D8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113804"/>
      </p:ext>
    </p:extLst>
  </p:cSld>
  <p:clrMapOvr>
    <a:masterClrMapping/>
  </p:clrMapOvr>
  <p:transition>
    <p:cut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B578DC-AE50-E795-D70D-7096C60D0C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Recall: GPI with MC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AF4FA5-6844-0CE4-F7CB-DA8084B0B8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936003"/>
      </p:ext>
    </p:extLst>
  </p:cSld>
  <p:clrMapOvr>
    <a:masterClrMapping/>
  </p:clrMapOvr>
  <p:transition>
    <p:cut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92EA3E-D131-7D48-11F9-DEE9E59502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Sarsa: GPI with TD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11028E-48F2-825B-51A3-277AB6B38E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255981"/>
      </p:ext>
    </p:extLst>
  </p:cSld>
  <p:clrMapOvr>
    <a:masterClrMapping/>
  </p:clrMapOvr>
  <p:transition>
    <p:cut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5FC540-268A-E953-E6B6-DA3A8932D2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SARSA Algorithm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75634A-8006-EB68-EB6C-36D47D8ECD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551041"/>
      </p:ext>
    </p:extLst>
  </p:cSld>
  <p:clrMapOvr>
    <a:masterClrMapping/>
  </p:clrMapOvr>
  <p:transition>
    <p:cut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348AAD-09D3-BF6E-147F-87B4F324C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On-Policy vs Off-Policy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E031B2-10B4-FC15-81FA-5B74BF4EA1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70105"/>
      </p:ext>
    </p:extLst>
  </p:cSld>
  <p:clrMapOvr>
    <a:masterClrMapping/>
  </p:clrMapOvr>
  <p:transition>
    <p:cut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E5855A-6F20-E025-C094-B3F3F6B254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SARSA Algorithm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F796F2-3854-C60F-9B6D-FBF1740539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640179"/>
      </p:ext>
    </p:extLst>
  </p:cSld>
  <p:clrMapOvr>
    <a:masterClrMapping/>
  </p:clrMapOvr>
  <p:transition>
    <p:cut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91DB3A-465D-9E7D-B527-5309228174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Windy Gridworld 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C0ADE3-4985-0F03-B7A2-3F7A490E76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399098"/>
      </p:ext>
    </p:extLst>
  </p:cSld>
  <p:clrMapOvr>
    <a:masterClrMapping/>
  </p:clrMapOvr>
  <p:transition>
    <p:cut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C6D347-4DF2-64B0-8561-724EF0470E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Windy Gridworld 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E12574-1BEE-FCE0-B71D-4A125DAA03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440566"/>
      </p:ext>
    </p:extLst>
  </p:cSld>
  <p:clrMapOvr>
    <a:masterClrMapping/>
  </p:clrMapOvr>
  <p:transition>
    <p:cut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FF87E6-6A4E-CA22-A550-DDD8EDEB6E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Windy Gridworld 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3EE515-5176-0EA1-99CB-1AFA654B28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577548"/>
      </p:ext>
    </p:extLst>
  </p:cSld>
  <p:clrMapOvr>
    <a:masterClrMapping/>
  </p:clrMapOvr>
  <p:transition>
    <p:cut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74F9A2-368A-11DC-9AE8-DE05C37915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Windy Gridworld 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BCB04B-7F3A-C178-34AB-25D60AFB08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519531"/>
      </p:ext>
    </p:extLst>
  </p:cSld>
  <p:clrMapOvr>
    <a:masterClrMapping/>
  </p:clrMapOvr>
  <p:transition>
    <p:cut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F9FEDD-B6DB-EA09-3F96-D774655631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Windy Gridworld 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64A19A-A838-5486-5D41-86E8995979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399803"/>
      </p:ext>
    </p:extLst>
  </p:cSld>
  <p:clrMapOvr>
    <a:masterClrMapping/>
  </p:clrMapOvr>
  <p:transition>
    <p:cut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5B1C08-B8AC-D843-284B-C93CD3BF0A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Windy Gridworld 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903FE3-799B-767D-0F8A-8774FDC528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280892"/>
      </p:ext>
    </p:extLst>
  </p:cSld>
  <p:clrMapOvr>
    <a:masterClrMapping/>
  </p:clrMapOvr>
  <p:transition>
    <p:cut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2FB2A1-B6E8-0BD3-8816-677E0010E9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Windy Gridworld 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E28C9A-4959-6269-C6F4-B8762C7DBF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061871"/>
      </p:ext>
    </p:extLst>
  </p:cSld>
  <p:clrMapOvr>
    <a:masterClrMapping/>
  </p:clrMapOvr>
  <p:transition>
    <p:cut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3A224C-DFB0-73AD-4241-7A5F055EB8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What is Q-learning?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6DC62D-5A3A-60A0-4EA4-8FDA12FC5C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535447"/>
      </p:ext>
    </p:extLst>
  </p:cSld>
  <p:clrMapOvr>
    <a:masterClrMapping/>
  </p:clrMapOvr>
  <p:transition>
    <p:cut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667197-0B58-A17B-F764-073ADC4956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Algorithm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0D57C2-5043-31A0-8AB1-5E481BE5C4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372523"/>
      </p:ext>
    </p:extLst>
  </p:cSld>
  <p:clrMapOvr>
    <a:masterClrMapping/>
  </p:clrMapOvr>
  <p:transition>
    <p:cut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E560BF-327A-B9CE-CB18-EDE79FABDF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SARSA and Bellman Equation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20F85F-1BC7-28CB-1E55-DED683BDE2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795161"/>
      </p:ext>
    </p:extLst>
  </p:cSld>
  <p:clrMapOvr>
    <a:masterClrMapping/>
  </p:clrMapOvr>
  <p:transition>
    <p:cut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F6FAB7-F7B7-F1A6-5330-99C9BE6D66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and Bellman Equation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38B2A8-9CA6-F2F3-D532-D672F4B3B5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193125"/>
      </p:ext>
    </p:extLst>
  </p:cSld>
  <p:clrMapOvr>
    <a:masterClrMapping/>
  </p:clrMapOvr>
  <p:transition>
    <p:cut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BF8797-A524-19AD-4C62-8EEE584BFD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and Bellman Equation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E58555-79BE-6EC6-0131-502F4E3B18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357529"/>
      </p:ext>
    </p:extLst>
  </p:cSld>
  <p:clrMapOvr>
    <a:masterClrMapping/>
  </p:clrMapOvr>
  <p:transition>
    <p:cut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582BB4-2DDF-49DA-812D-FD8D04E3EC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Windy Gridworld (Q-learning vs SARSA) 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40137D-B67B-993C-F200-01114673C6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54277"/>
      </p:ext>
    </p:extLst>
  </p:cSld>
  <p:clrMapOvr>
    <a:masterClrMapping/>
  </p:clrMapOvr>
  <p:transition>
    <p:cut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0B49C9-680B-4EC9-718F-DA7D9AAF29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Windy Gridworld (Q-learning vs SARSA) 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656DBE-8DE2-FD3E-6CCC-505E5C67B3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665526"/>
      </p:ext>
    </p:extLst>
  </p:cSld>
  <p:clrMapOvr>
    <a:masterClrMapping/>
  </p:clrMapOvr>
  <p:transition>
    <p:cut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20EC8F-5F78-4861-7469-CCE023254B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On-Policy vs Off-Policy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6B19D2-F20A-4C9A-E441-41BC9B76E2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505158"/>
      </p:ext>
    </p:extLst>
  </p:cSld>
  <p:clrMapOvr>
    <a:masterClrMapping/>
  </p:clrMapOvr>
  <p:transition>
    <p:cut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8919C0-3257-0E0C-C887-467DC11A3B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Behavior vs Target Policies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AF40B2-1435-8D12-E4D2-0D5FA5A1A6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039652"/>
      </p:ext>
    </p:extLst>
  </p:cSld>
  <p:clrMapOvr>
    <a:masterClrMapping/>
  </p:clrMapOvr>
  <p:transition>
    <p:cut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4F0050-DA81-CBFE-A01A-1472D18BE8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Off-Policy Learning Technique 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EE9092-AA1C-D8EF-8CBD-96DC925871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202047"/>
      </p:ext>
    </p:extLst>
  </p:cSld>
  <p:clrMapOvr>
    <a:masterClrMapping/>
  </p:clrMapOvr>
  <p:transition>
    <p:cut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3F4D47-C02E-310F-ED0A-66264BF643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Cliff Walking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C9BA71-946C-919B-00B9-9D3E138EB0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681380"/>
      </p:ext>
    </p:extLst>
  </p:cSld>
  <p:clrMapOvr>
    <a:masterClrMapping/>
  </p:clrMapOvr>
  <p:transition>
    <p:cut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B3FEBF-9A38-BB52-0DFF-09B088E741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Cliff Walking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B933AF-A925-AC70-E5F4-605CAD8287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875845"/>
      </p:ext>
    </p:extLst>
  </p:cSld>
  <p:clrMapOvr>
    <a:masterClrMapping/>
  </p:clrMapOvr>
  <p:transition>
    <p:cut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D52328-283B-D540-60CA-DA2A9F2B88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Cliff Walking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833957-E093-070E-00E9-7D5FDE02CB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136378"/>
      </p:ext>
    </p:extLst>
  </p:cSld>
  <p:clrMapOvr>
    <a:masterClrMapping/>
  </p:clrMapOvr>
  <p:transition>
    <p:cut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EE903C-5CE3-545B-C0E3-CD8D5D23C4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Cliff Walking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6B76B3-BFCE-C761-2487-E2C052E86C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308563"/>
      </p:ext>
    </p:extLst>
  </p:cSld>
  <p:clrMapOvr>
    <a:masterClrMapping/>
  </p:clrMapOvr>
  <p:transition>
    <p:cut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64B719-A2F9-8796-A5A2-1A315CC0AE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Solved Example 1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0945B8-8093-F3B1-0E28-A557618A16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99906"/>
      </p:ext>
    </p:extLst>
  </p:cSld>
  <p:clrMapOvr>
    <a:masterClrMapping/>
  </p:clrMapOvr>
  <p:transition>
    <p:cut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809863-7A38-7AE0-1932-F49B202A6F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Solved Example 1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99CE68-31E6-1CAA-6DD8-1CF492C169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543759"/>
      </p:ext>
    </p:extLst>
  </p:cSld>
  <p:clrMapOvr>
    <a:masterClrMapping/>
  </p:clrMapOvr>
  <p:transition>
    <p:cut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73830A-BE8D-4941-4829-A049D731A3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Solved Example 1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1F3008-FAC5-2544-5B6A-46A494E564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103105"/>
      </p:ext>
    </p:extLst>
  </p:cSld>
  <p:clrMapOvr>
    <a:masterClrMapping/>
  </p:clrMapOvr>
  <p:transition>
    <p:cut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4EBBE3-C292-B75F-6BB0-BF04D66D23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Solved Example 1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43CED2-A6AF-4BC2-86AB-7ACE494DAA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991877"/>
      </p:ext>
    </p:extLst>
  </p:cSld>
  <p:clrMapOvr>
    <a:masterClrMapping/>
  </p:clrMapOvr>
  <p:transition>
    <p:cut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99A991-C690-1A17-6180-C104E74175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Solved Example 2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7E1652-4D2D-53F5-F7F0-155D97C115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091128"/>
      </p:ext>
    </p:extLst>
  </p:cSld>
  <p:clrMapOvr>
    <a:masterClrMapping/>
  </p:clrMapOvr>
  <p:transition>
    <p:cut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887D10-427C-8B34-F349-1C113FE7BA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Solved Example 2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C65FB0-ECB8-5573-0991-8B81E26F8D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061916"/>
      </p:ext>
    </p:extLst>
  </p:cSld>
  <p:clrMapOvr>
    <a:masterClrMapping/>
  </p:clrMapOvr>
  <p:transition>
    <p:cut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DC3C71-69FD-7A59-9D05-5194F21217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Solved Example 2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0F5BB0-8F08-B483-7D34-39D3FF18E0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104212"/>
      </p:ext>
    </p:extLst>
  </p:cSld>
  <p:clrMapOvr>
    <a:masterClrMapping/>
  </p:clrMapOvr>
  <p:transition>
    <p:cut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9BC16D-B63F-171A-6080-F7A3187816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Solved Example 2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7DC7CC-F2F2-9C25-C73F-24302F116E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408472"/>
      </p:ext>
    </p:extLst>
  </p:cSld>
  <p:clrMapOvr>
    <a:masterClrMapping/>
  </p:clrMapOvr>
  <p:transition>
    <p:cut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5F65B8-677E-5E82-7FF3-8291A83651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Solved Example 2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79E8A8-94AE-783A-5841-F87AE61388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215176"/>
      </p:ext>
    </p:extLst>
  </p:cSld>
  <p:clrMapOvr>
    <a:masterClrMapping/>
  </p:clrMapOvr>
  <p:transition>
    <p:cut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4A88B5-F728-0140-B20F-8D03E3D281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Solved Example 2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435FD0-5EEF-4B90-6279-C7D6D458DF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633819"/>
      </p:ext>
    </p:extLst>
  </p:cSld>
  <p:clrMapOvr>
    <a:masterClrMapping/>
  </p:clrMapOvr>
  <p:transition>
    <p:cut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743D59-2AC5-49EA-73CB-704D997190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Solved Example 2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843702-E0AB-4E8E-EFC6-0688231DCB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305337"/>
      </p:ext>
    </p:extLst>
  </p:cSld>
  <p:clrMapOvr>
    <a:masterClrMapping/>
  </p:clrMapOvr>
  <p:transition>
    <p:cut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C204CF-05DF-4989-C6C7-53AE785C6F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Solved Example 2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CCFA95-2FE3-B931-994E-C244BBEDE2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334885"/>
      </p:ext>
    </p:extLst>
  </p:cSld>
  <p:clrMapOvr>
    <a:masterClrMapping/>
  </p:clrMapOvr>
  <p:transition>
    <p:cut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7CAD0E-8066-1B0E-870C-04C3E7C861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Solved Example 3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F5D5BE-10A6-5C0F-0E76-E2D37F7BC3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89573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AD5BD1-F3B9-4AC3-9D9A-8FBC2A1628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8AFB7F-6A4F-8A42-C9F4-78D54919BB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85017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31E8E9-BBAD-C734-B4D7-C02051FFDA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Solved Example 3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53603D-3B6A-C699-F886-38595677C6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29964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D5EDDA-0FFE-F579-35FD-CD574D583B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040B53-38B3-04BA-9890-A441E4183D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79655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C32828-186E-8FBE-4954-6023C7F869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Solved Example 3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10C017-E6C2-5306-FD7A-707339EDBC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63146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1C4194-890B-0740-0D3E-254C8B013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Solved Example 4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0DFEDC-8F14-DD93-07AB-2A6106F248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27685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15CCB5-8EE8-7F85-CE1A-9F708EB83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3656AF-5AA8-192C-7D92-EED95B9C2F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08955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E67EF0-2911-739C-EEDF-2A3B2E9A04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85946A-6E8B-BA66-D9D9-57E43F988C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07021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CD8383-6C4B-B5F6-47B5-F08A73FCB8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Summary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56325B-04C8-A553-CCAC-4B41E1CA23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88199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D769E5-CEA2-BD0D-3C2D-B9C99B232E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8CAF81-13AA-02C0-4E23-B9B46007B2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8540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195</Words>
  <Application>Microsoft Office PowerPoint</Application>
  <PresentationFormat>Widescreen</PresentationFormat>
  <Paragraphs>46</Paragraphs>
  <Slides>53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60" baseType="lpstr">
      <vt:lpstr>Andalus</vt:lpstr>
      <vt:lpstr>Aptos</vt:lpstr>
      <vt:lpstr>Aptos Display</vt:lpstr>
      <vt:lpstr>Arial</vt:lpstr>
      <vt:lpstr>Calibri</vt:lpstr>
      <vt:lpstr>Georgia</vt:lpstr>
      <vt:lpstr>Office Theme</vt:lpstr>
      <vt:lpstr>PowerPoint Presentation</vt:lpstr>
      <vt:lpstr>PowerPoint Presentation</vt:lpstr>
      <vt:lpstr>Temporal Difference Learning Methods for Control</vt:lpstr>
      <vt:lpstr>The objectives of this lecture is to:</vt:lpstr>
      <vt:lpstr>Recall: Generalized Policy Iteration (GPI)</vt:lpstr>
      <vt:lpstr>Recall: GPI with MC</vt:lpstr>
      <vt:lpstr>Sarsa: GPI with TD</vt:lpstr>
      <vt:lpstr>SARSA Algorithm</vt:lpstr>
      <vt:lpstr>On-Policy vs Off-Policy</vt:lpstr>
      <vt:lpstr>SARSA Algorithm</vt:lpstr>
      <vt:lpstr>Example: Windy Gridworld </vt:lpstr>
      <vt:lpstr>Example: Windy Gridworld </vt:lpstr>
      <vt:lpstr>Example: Windy Gridworld </vt:lpstr>
      <vt:lpstr>Example: Windy Gridworld </vt:lpstr>
      <vt:lpstr>Example: Windy Gridworld </vt:lpstr>
      <vt:lpstr>Example: Windy Gridworld </vt:lpstr>
      <vt:lpstr>Example: Windy Gridworld </vt:lpstr>
      <vt:lpstr>What is Q-learning?</vt:lpstr>
      <vt:lpstr>Q-learning Algorithm</vt:lpstr>
      <vt:lpstr>SARSA and Bellman Equation</vt:lpstr>
      <vt:lpstr>Q-learning and Bellman Equation</vt:lpstr>
      <vt:lpstr>Q-learning and Bellman Equation</vt:lpstr>
      <vt:lpstr>Example: Windy Gridworld (Q-learning vs SARSA) </vt:lpstr>
      <vt:lpstr>Example: Windy Gridworld (Q-learning vs SARSA) </vt:lpstr>
      <vt:lpstr>On-Policy vs Off-Policy</vt:lpstr>
      <vt:lpstr>Behavior vs Target Policies</vt:lpstr>
      <vt:lpstr>Q-learning Off-Policy Learning Technique </vt:lpstr>
      <vt:lpstr>Example: Cliff Walking</vt:lpstr>
      <vt:lpstr>Example: Cliff Walking</vt:lpstr>
      <vt:lpstr>Example: Cliff Walking</vt:lpstr>
      <vt:lpstr>Example: Cliff Walking</vt:lpstr>
      <vt:lpstr>Q-learning Solved Example 1</vt:lpstr>
      <vt:lpstr>Q-learning Solved Example 1</vt:lpstr>
      <vt:lpstr>Q-learning Solved Example 1</vt:lpstr>
      <vt:lpstr>Q-learning Solved Example 1</vt:lpstr>
      <vt:lpstr>Q-learning Solved Example 2</vt:lpstr>
      <vt:lpstr>Q-learning Solved Example 2</vt:lpstr>
      <vt:lpstr>Q-learning Solved Example 2</vt:lpstr>
      <vt:lpstr>Q-learning Solved Example 2</vt:lpstr>
      <vt:lpstr>Q-learning Solved Example 2</vt:lpstr>
      <vt:lpstr>Q-learning Solved Example 2</vt:lpstr>
      <vt:lpstr>Q-learning Solved Example 2</vt:lpstr>
      <vt:lpstr>Q-learning Solved Example 2</vt:lpstr>
      <vt:lpstr>Q-learning Solved Example 3</vt:lpstr>
      <vt:lpstr>PowerPoint Presentation</vt:lpstr>
      <vt:lpstr>Q-learning Solved Example 3</vt:lpstr>
      <vt:lpstr>PowerPoint Presentation</vt:lpstr>
      <vt:lpstr>Q-learning Solved Example 3</vt:lpstr>
      <vt:lpstr>Q-learning Solved Example 4</vt:lpstr>
      <vt:lpstr>PowerPoint Presentation</vt:lpstr>
      <vt:lpstr>PowerPoint Presentation</vt:lpstr>
      <vt:lpstr>Summary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Ashraf Elsayed</dc:creator>
  <cp:lastModifiedBy>Ashraf Elsayed</cp:lastModifiedBy>
  <cp:revision>1</cp:revision>
  <dcterms:created xsi:type="dcterms:W3CDTF">2024-08-02T18:12:30Z</dcterms:created>
  <dcterms:modified xsi:type="dcterms:W3CDTF">2024-08-02T18:12:30Z</dcterms:modified>
</cp:coreProperties>
</file>