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7" r:id="rId2"/>
    <p:sldId id="260" r:id="rId3"/>
    <p:sldId id="277" r:id="rId4"/>
    <p:sldId id="278" r:id="rId5"/>
    <p:sldId id="279" r:id="rId6"/>
    <p:sldId id="285" r:id="rId7"/>
    <p:sldId id="284" r:id="rId8"/>
    <p:sldId id="282" r:id="rId9"/>
    <p:sldId id="280" r:id="rId10"/>
    <p:sldId id="281" r:id="rId11"/>
    <p:sldId id="286" r:id="rId12"/>
    <p:sldId id="283" r:id="rId13"/>
    <p:sldId id="287" r:id="rId14"/>
    <p:sldId id="288" r:id="rId15"/>
    <p:sldId id="301" r:id="rId16"/>
    <p:sldId id="289" r:id="rId17"/>
    <p:sldId id="290" r:id="rId18"/>
    <p:sldId id="291" r:id="rId19"/>
    <p:sldId id="292" r:id="rId20"/>
    <p:sldId id="295" r:id="rId21"/>
    <p:sldId id="293" r:id="rId22"/>
    <p:sldId id="296" r:id="rId23"/>
    <p:sldId id="297" r:id="rId24"/>
    <p:sldId id="298" r:id="rId25"/>
    <p:sldId id="299" r:id="rId26"/>
    <p:sldId id="300" r:id="rId27"/>
    <p:sldId id="303" r:id="rId28"/>
    <p:sldId id="304" r:id="rId29"/>
    <p:sldId id="305" r:id="rId30"/>
    <p:sldId id="306" r:id="rId31"/>
    <p:sldId id="302" r:id="rId32"/>
    <p:sldId id="29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3CB14E-6EA9-F048-0FC4-10DFAF2F9CA6}" v="2534" dt="2022-06-28T19:10:49.220"/>
    <p1510:client id="{20F4562D-9DA3-6763-9DA9-D4339AEC76D4}" v="71" dt="2022-03-30T20:18:22.290"/>
    <p1510:client id="{28ABE2B6-B35C-3726-FBE5-F681BB3E923B}" v="2013" dt="2022-03-27T20:37:04.002"/>
    <p1510:client id="{3E2257C1-C812-1E47-A89A-A60F582B7576}" v="1216" dt="2022-03-29T21:03:25.233"/>
    <p1510:client id="{5C0E9535-879B-F172-8157-6960CFEB706D}" v="1818" dt="2022-06-28T21:26:10.211"/>
    <p1510:client id="{EF3991DD-EEDC-16AD-6DD0-ECE6E22D7C6A}" v="6" dt="2022-04-05T20:14:14.853"/>
    <p1510:client id="{FAC789C0-F472-1EE7-127F-67150AB804DC}" v="1456" dt="2022-03-30T15:53:54.278"/>
    <p1510:client id="{FEFC951E-4B72-EB9E-4640-52A5DEB0E8B7}" v="892" dt="2022-03-29T18:37:25.351"/>
    <p1510:client id="{FF0985B8-E511-8C29-20E2-F2275E185E6E}" v="2424" dt="2022-06-27T17:05:15.7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250"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E883E5-0B2E-4B0C-ADEF-2168F1C0A3C6}" type="datetimeFigureOut">
              <a:t>6/28/2022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1BCEE-EC07-4154-8DD5-9FA7262CE3F3}" type="slidenum">
              <a:t>‹#›</a:t>
            </a:fld>
            <a:endParaRPr lang="en-US"/>
          </a:p>
        </p:txBody>
      </p:sp>
    </p:spTree>
    <p:extLst>
      <p:ext uri="{BB962C8B-B14F-4D97-AF65-F5344CB8AC3E}">
        <p14:creationId xmlns:p14="http://schemas.microsoft.com/office/powerpoint/2010/main" val="1472758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91301"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5" name="Picture 14">
            <a:extLst>
              <a:ext uri="{FF2B5EF4-FFF2-40B4-BE49-F238E27FC236}">
                <a16:creationId xmlns:a16="http://schemas.microsoft.com/office/drawing/2014/main" id="{74C6022D-AB14-6358-67FF-8CC95DBFA335}"/>
              </a:ext>
            </a:extLst>
          </p:cNvPr>
          <p:cNvPicPr>
            <a:picLocks noChangeAspect="1"/>
          </p:cNvPicPr>
          <p:nvPr/>
        </p:nvPicPr>
        <p:blipFill>
          <a:blip r:embed="rId6"/>
          <a:stretch>
            <a:fillRect/>
          </a:stretch>
        </p:blipFill>
        <p:spPr>
          <a:xfrm>
            <a:off x="7109562" y="4722832"/>
            <a:ext cx="5134780" cy="1264705"/>
          </a:xfrm>
          <a:prstGeom prst="rect">
            <a:avLst/>
          </a:prstGeom>
        </p:spPr>
      </p:pic>
      <p:sp>
        <p:nvSpPr>
          <p:cNvPr id="17" name="TextBox 2">
            <a:extLst>
              <a:ext uri="{FF2B5EF4-FFF2-40B4-BE49-F238E27FC236}">
                <a16:creationId xmlns:a16="http://schemas.microsoft.com/office/drawing/2014/main" id="{B39A7C35-C569-CE35-6636-6A3A236B8F3D}"/>
              </a:ext>
            </a:extLst>
          </p:cNvPr>
          <p:cNvSpPr txBox="1"/>
          <p:nvPr/>
        </p:nvSpPr>
        <p:spPr>
          <a:xfrm>
            <a:off x="7283308" y="4670434"/>
            <a:ext cx="5076068" cy="132343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chemeClr val="bg1"/>
                </a:solidFill>
                <a:ea typeface="+mn-lt"/>
                <a:cs typeface="+mn-lt"/>
              </a:rPr>
              <a:t>CYB550</a:t>
            </a:r>
          </a:p>
          <a:p>
            <a:r>
              <a:rPr lang="en-US" sz="2600" dirty="0">
                <a:solidFill>
                  <a:schemeClr val="bg1"/>
                </a:solidFill>
                <a:ea typeface="+mn-lt"/>
                <a:cs typeface="+mn-lt"/>
              </a:rPr>
              <a:t>Programming Foundations In Python</a:t>
            </a:r>
            <a:endParaRPr lang="en-US" sz="2600">
              <a:solidFill>
                <a:schemeClr val="bg1"/>
              </a:solidFill>
              <a:cs typeface="Calibri"/>
            </a:endParaRPr>
          </a:p>
        </p:txBody>
      </p:sp>
      <p:sp>
        <p:nvSpPr>
          <p:cNvPr id="18" name="TextBox 1">
            <a:extLst>
              <a:ext uri="{FF2B5EF4-FFF2-40B4-BE49-F238E27FC236}">
                <a16:creationId xmlns:a16="http://schemas.microsoft.com/office/drawing/2014/main" id="{F9225D46-5400-6112-13A6-344DE63FF614}"/>
              </a:ext>
            </a:extLst>
          </p:cNvPr>
          <p:cNvSpPr txBox="1"/>
          <p:nvPr/>
        </p:nvSpPr>
        <p:spPr>
          <a:xfrm>
            <a:off x="-144092" y="4624922"/>
            <a:ext cx="6298584" cy="1338828"/>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chemeClr val="bg1"/>
                </a:solidFill>
                <a:ea typeface="+mn-lt"/>
                <a:cs typeface="+mn-lt"/>
              </a:rPr>
              <a:t> Functions in Python</a:t>
            </a:r>
          </a:p>
          <a:p>
            <a:r>
              <a:rPr lang="en-US" sz="2800" dirty="0">
                <a:solidFill>
                  <a:srgbClr val="24A9E1"/>
                </a:solidFill>
                <a:ea typeface="+mn-lt"/>
                <a:cs typeface="Tajawal Medium"/>
              </a:rPr>
              <a:t>Prepared</a:t>
            </a:r>
            <a:r>
              <a:rPr lang="en-US" sz="2800" dirty="0">
                <a:solidFill>
                  <a:srgbClr val="24A9E1"/>
                </a:solidFill>
                <a:latin typeface="Tajawal Medium" panose="00000600000000000000" pitchFamily="2" charset="-78"/>
                <a:cs typeface="Tajawal Medium"/>
              </a:rPr>
              <a:t> by Dr. Hamada I. </a:t>
            </a:r>
            <a:r>
              <a:rPr lang="en-US" sz="2800" dirty="0" err="1">
                <a:solidFill>
                  <a:srgbClr val="24A9E1"/>
                </a:solidFill>
                <a:latin typeface="Tajawal Medium" panose="00000600000000000000" pitchFamily="2" charset="-78"/>
                <a:cs typeface="Tajawal Medium"/>
              </a:rPr>
              <a:t>AbdulWakel</a:t>
            </a:r>
            <a:endParaRPr lang="en-US" sz="2400" dirty="0">
              <a:solidFill>
                <a:srgbClr val="FFFFFF"/>
              </a:solidFill>
              <a:latin typeface="Calibri" panose="020F0502020204030204"/>
              <a:cs typeface="Calibri"/>
            </a:endParaRPr>
          </a:p>
          <a:p>
            <a:r>
              <a:rPr lang="en-US" sz="2500" dirty="0">
                <a:solidFill>
                  <a:srgbClr val="FFC000"/>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638817"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Abstraction Mechanism</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pic>
        <p:nvPicPr>
          <p:cNvPr id="8" name="Picture 9" descr="Diagram, engineering drawing&#10;&#10;Description automatically generated">
            <a:extLst>
              <a:ext uri="{FF2B5EF4-FFF2-40B4-BE49-F238E27FC236}">
                <a16:creationId xmlns:a16="http://schemas.microsoft.com/office/drawing/2014/main" id="{332D9AB5-49DD-25B1-A0AC-E30B98B902FC}"/>
              </a:ext>
            </a:extLst>
          </p:cNvPr>
          <p:cNvPicPr>
            <a:picLocks noChangeAspect="1"/>
          </p:cNvPicPr>
          <p:nvPr/>
        </p:nvPicPr>
        <p:blipFill>
          <a:blip r:embed="rId6"/>
          <a:stretch>
            <a:fillRect/>
          </a:stretch>
        </p:blipFill>
        <p:spPr>
          <a:xfrm>
            <a:off x="2380891" y="1321696"/>
            <a:ext cx="7387086" cy="4631550"/>
          </a:xfrm>
          <a:prstGeom prst="rect">
            <a:avLst/>
          </a:prstGeom>
        </p:spPr>
      </p:pic>
    </p:spTree>
    <p:extLst>
      <p:ext uri="{BB962C8B-B14F-4D97-AF65-F5344CB8AC3E}">
        <p14:creationId xmlns:p14="http://schemas.microsoft.com/office/powerpoint/2010/main" val="2699455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638817"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Abstraction Mechanism</a:t>
            </a:r>
          </a:p>
        </p:txBody>
      </p:sp>
      <p:sp>
        <p:nvSpPr>
          <p:cNvPr id="9" name="TextBox 8"/>
          <p:cNvSpPr txBox="1"/>
          <p:nvPr/>
        </p:nvSpPr>
        <p:spPr>
          <a:xfrm>
            <a:off x="1088935" y="2211342"/>
            <a:ext cx="10227004" cy="1292662"/>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Abstraction mechanism is used to hide details.</a:t>
            </a:r>
          </a:p>
          <a:p>
            <a:pPr marL="285750" indent="-285750">
              <a:buFont typeface="Arial"/>
              <a:buChar char="•"/>
            </a:pPr>
            <a:endParaRPr lang="en-US" sz="2600" dirty="0">
              <a:solidFill>
                <a:srgbClr val="0A1F61"/>
              </a:solidFill>
              <a:ea typeface="+mn-lt"/>
              <a:cs typeface="+mn-lt"/>
            </a:endParaRPr>
          </a:p>
          <a:p>
            <a:pPr marL="285750" indent="-285750">
              <a:buFont typeface="Arial"/>
              <a:buChar char="•"/>
            </a:pPr>
            <a:r>
              <a:rPr lang="en-US" sz="2600" dirty="0">
                <a:solidFill>
                  <a:srgbClr val="0A1F61"/>
                </a:solidFill>
                <a:ea typeface="+mn-lt"/>
                <a:cs typeface="+mn-lt"/>
              </a:rPr>
              <a:t>Effective designers must invent useful abstractions to control complexity</a:t>
            </a:r>
            <a:r>
              <a:rPr lang="en-US" sz="2600" dirty="0">
                <a:solidFill>
                  <a:srgbClr val="0A1F61"/>
                </a:solidFill>
                <a:cs typeface="Calibri"/>
              </a:rPr>
              <a: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133854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996561"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Abstraction Mechanism</a:t>
            </a:r>
          </a:p>
        </p:txBody>
      </p:sp>
      <p:sp>
        <p:nvSpPr>
          <p:cNvPr id="9" name="TextBox 8"/>
          <p:cNvSpPr txBox="1"/>
          <p:nvPr/>
        </p:nvSpPr>
        <p:spPr>
          <a:xfrm>
            <a:off x="1088935" y="2211342"/>
            <a:ext cx="10227004" cy="289310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Functions serve as abstraction mechanisms.</a:t>
            </a:r>
          </a:p>
          <a:p>
            <a:pPr marL="285750" indent="-285750">
              <a:buFont typeface="Arial"/>
              <a:buChar char="•"/>
            </a:pPr>
            <a:endParaRPr lang="en-US" sz="2600" dirty="0">
              <a:solidFill>
                <a:srgbClr val="0A1F61"/>
              </a:solidFill>
              <a:ea typeface="+mn-lt"/>
              <a:cs typeface="+mn-lt"/>
            </a:endParaRPr>
          </a:p>
          <a:p>
            <a:pPr marL="285750" indent="-285750">
              <a:buFont typeface="Arial"/>
              <a:buChar char="•"/>
            </a:pPr>
            <a:r>
              <a:rPr lang="en-US" sz="2600" dirty="0">
                <a:solidFill>
                  <a:srgbClr val="0A1F61"/>
                </a:solidFill>
                <a:cs typeface="Calibri"/>
              </a:rPr>
              <a:t>Functions are the re-usable pieces of code which help us to organize structure of the code.</a:t>
            </a:r>
          </a:p>
          <a:p>
            <a:pPr marL="285750" indent="-285750">
              <a:buFont typeface="Arial"/>
              <a:buChar char="•"/>
            </a:pPr>
            <a:endParaRPr lang="en-US" sz="2600" dirty="0">
              <a:solidFill>
                <a:srgbClr val="0A1F61"/>
              </a:solidFill>
              <a:cs typeface="Calibri"/>
            </a:endParaRPr>
          </a:p>
          <a:p>
            <a:pPr marL="285750" indent="-285750">
              <a:buFont typeface="Arial"/>
              <a:buChar char="•"/>
            </a:pPr>
            <a:r>
              <a:rPr lang="en-US" sz="2600" dirty="0">
                <a:solidFill>
                  <a:srgbClr val="0A1F61"/>
                </a:solidFill>
                <a:cs typeface="Calibri"/>
              </a:rPr>
              <a:t>Functions allow us to run a specific statements multiple times without repeating these statements.</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1915524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0008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Creating Functions</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pic>
        <p:nvPicPr>
          <p:cNvPr id="8" name="Picture 9">
            <a:extLst>
              <a:ext uri="{FF2B5EF4-FFF2-40B4-BE49-F238E27FC236}">
                <a16:creationId xmlns:a16="http://schemas.microsoft.com/office/drawing/2014/main" id="{B6E96AAF-C7E9-11C4-D140-C9A12BC3ACE9}"/>
              </a:ext>
            </a:extLst>
          </p:cNvPr>
          <p:cNvPicPr>
            <a:picLocks noChangeAspect="1"/>
          </p:cNvPicPr>
          <p:nvPr/>
        </p:nvPicPr>
        <p:blipFill>
          <a:blip r:embed="rId6"/>
          <a:stretch>
            <a:fillRect/>
          </a:stretch>
        </p:blipFill>
        <p:spPr>
          <a:xfrm>
            <a:off x="2150853" y="1775243"/>
            <a:ext cx="7703388" cy="4069513"/>
          </a:xfrm>
          <a:prstGeom prst="rect">
            <a:avLst/>
          </a:prstGeom>
        </p:spPr>
      </p:pic>
    </p:spTree>
    <p:extLst>
      <p:ext uri="{BB962C8B-B14F-4D97-AF65-F5344CB8AC3E}">
        <p14:creationId xmlns:p14="http://schemas.microsoft.com/office/powerpoint/2010/main" val="437037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73023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Calling Functions</a:t>
            </a:r>
          </a:p>
        </p:txBody>
      </p:sp>
      <p:sp>
        <p:nvSpPr>
          <p:cNvPr id="9" name="TextBox 8"/>
          <p:cNvSpPr txBox="1"/>
          <p:nvPr/>
        </p:nvSpPr>
        <p:spPr>
          <a:xfrm>
            <a:off x="1088935" y="2211342"/>
            <a:ext cx="10227004" cy="2893100"/>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The def statement only creates a function but does not call it. </a:t>
            </a:r>
            <a:endParaRPr lang="en-US"/>
          </a:p>
          <a:p>
            <a:pPr marL="285750" indent="-285750" algn="just">
              <a:buFont typeface="Arial"/>
              <a:buChar char="•"/>
            </a:pPr>
            <a:endParaRPr lang="en-US" sz="2600" dirty="0">
              <a:solidFill>
                <a:srgbClr val="0A1F61"/>
              </a:solidFill>
              <a:ea typeface="+mn-lt"/>
              <a:cs typeface="+mn-lt"/>
            </a:endParaRPr>
          </a:p>
          <a:p>
            <a:pPr marL="285750" indent="-285750" algn="just">
              <a:buFont typeface="Arial"/>
              <a:buChar char="•"/>
            </a:pPr>
            <a:r>
              <a:rPr lang="en-US" sz="2600" dirty="0">
                <a:solidFill>
                  <a:srgbClr val="0A1F61"/>
                </a:solidFill>
                <a:ea typeface="+mn-lt"/>
                <a:cs typeface="+mn-lt"/>
              </a:rPr>
              <a:t>After the def has run, you can call (run) the function by adding parentheses after the function’s name.</a:t>
            </a:r>
          </a:p>
          <a:p>
            <a:pPr marL="742950" lvl="1" indent="-285750" algn="just">
              <a:buFont typeface="Arial"/>
              <a:buChar char="•"/>
            </a:pPr>
            <a:r>
              <a:rPr lang="en-US" sz="2600" dirty="0">
                <a:solidFill>
                  <a:srgbClr val="0A1F61"/>
                </a:solidFill>
                <a:ea typeface="+mn-lt"/>
                <a:cs typeface="+mn-lt"/>
              </a:rPr>
              <a:t>Ex: </a:t>
            </a:r>
            <a:r>
              <a:rPr lang="en-US" sz="2600" dirty="0">
                <a:solidFill>
                  <a:srgbClr val="00B0F0"/>
                </a:solidFill>
                <a:ea typeface="+mn-lt"/>
                <a:cs typeface="+mn-lt"/>
              </a:rPr>
              <a:t>sum()</a:t>
            </a:r>
          </a:p>
          <a:p>
            <a:pPr lvl="1" algn="just"/>
            <a:r>
              <a:rPr lang="en-US" sz="2600" dirty="0">
                <a:solidFill>
                  <a:srgbClr val="00B0F0"/>
                </a:solidFill>
                <a:ea typeface="+mn-lt"/>
                <a:cs typeface="+mn-lt"/>
              </a:rPr>
              <a:t>          sum(start = s, end = e) </a:t>
            </a:r>
          </a:p>
          <a:p>
            <a:pPr marL="285750" indent="-285750" algn="just">
              <a:buFont typeface="Arial"/>
              <a:buChar char="•"/>
            </a:pPr>
            <a:endParaRPr lang="en-US" sz="2600" dirty="0">
              <a:solidFill>
                <a:srgbClr val="0A1F61"/>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1252203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8801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Passing Parameters to Functions</a:t>
            </a:r>
          </a:p>
        </p:txBody>
      </p:sp>
      <p:sp>
        <p:nvSpPr>
          <p:cNvPr id="9" name="TextBox 8"/>
          <p:cNvSpPr txBox="1"/>
          <p:nvPr/>
        </p:nvSpPr>
        <p:spPr>
          <a:xfrm>
            <a:off x="1088935" y="2211342"/>
            <a:ext cx="10227004" cy="1292662"/>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We can send information to a function by passing values, known as arguments/parameters. </a:t>
            </a:r>
            <a:endParaRPr lang="en-US" dirty="0"/>
          </a:p>
          <a:p>
            <a:pPr marL="285750" indent="-285750" algn="just">
              <a:buFont typeface="Arial"/>
              <a:buChar char="•"/>
            </a:pPr>
            <a:r>
              <a:rPr lang="en-US" sz="2600" dirty="0">
                <a:solidFill>
                  <a:srgbClr val="0A1F61"/>
                </a:solidFill>
                <a:ea typeface="+mn-lt"/>
                <a:cs typeface="+mn-lt"/>
              </a:rPr>
              <a:t>Arguments are declared after the function name in parentheses.</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2831928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92442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Returning Values from Functions</a:t>
            </a:r>
          </a:p>
        </p:txBody>
      </p:sp>
      <p:sp>
        <p:nvSpPr>
          <p:cNvPr id="9" name="TextBox 8"/>
          <p:cNvSpPr txBox="1"/>
          <p:nvPr/>
        </p:nvSpPr>
        <p:spPr>
          <a:xfrm>
            <a:off x="1088935" y="2211342"/>
            <a:ext cx="10227004" cy="329320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A function may return a value via </a:t>
            </a:r>
            <a:r>
              <a:rPr lang="en-US" sz="2600" b="1" dirty="0">
                <a:solidFill>
                  <a:srgbClr val="0A1F61"/>
                </a:solidFill>
                <a:ea typeface="+mn-lt"/>
                <a:cs typeface="+mn-lt"/>
              </a:rPr>
              <a:t>the return statement</a:t>
            </a:r>
            <a:r>
              <a:rPr lang="en-US" sz="2600" dirty="0">
                <a:solidFill>
                  <a:srgbClr val="0A1F61"/>
                </a:solidFill>
                <a:ea typeface="+mn-lt"/>
                <a:cs typeface="+mn-lt"/>
              </a:rPr>
              <a:t>. </a:t>
            </a:r>
            <a:endParaRPr lang="en-US" dirty="0">
              <a:cs typeface="Calibri" panose="020F0502020204030204"/>
            </a:endParaRPr>
          </a:p>
          <a:p>
            <a:pPr marL="285750" indent="-285750" algn="just">
              <a:buFont typeface="Arial"/>
              <a:buChar char="•"/>
            </a:pPr>
            <a:r>
              <a:rPr lang="en-US" sz="2600" dirty="0">
                <a:solidFill>
                  <a:srgbClr val="0A1F61"/>
                </a:solidFill>
                <a:ea typeface="+mn-lt"/>
                <a:cs typeface="+mn-lt"/>
              </a:rPr>
              <a:t>Unlike C, C++ or Java, multiple values can be returned by a python function. </a:t>
            </a:r>
            <a:endParaRPr lang="en-US" dirty="0">
              <a:solidFill>
                <a:srgbClr val="000000"/>
              </a:solidFill>
              <a:ea typeface="+mn-lt"/>
              <a:cs typeface="+mn-lt"/>
            </a:endParaRPr>
          </a:p>
          <a:p>
            <a:pPr marL="285750" indent="-285750" algn="just">
              <a:buFont typeface="Arial"/>
              <a:buChar char="•"/>
            </a:pPr>
            <a:r>
              <a:rPr lang="en-US" sz="2600" dirty="0">
                <a:solidFill>
                  <a:srgbClr val="0A1F61"/>
                </a:solidFill>
                <a:ea typeface="+mn-lt"/>
                <a:cs typeface="+mn-lt"/>
              </a:rPr>
              <a:t>If we don’t include a return statement, the control will be transferred automatically to the calling code without returning any value. A default value of </a:t>
            </a:r>
            <a:r>
              <a:rPr lang="en-US" sz="2600" b="1" dirty="0">
                <a:ea typeface="+mn-lt"/>
                <a:cs typeface="+mn-lt"/>
              </a:rPr>
              <a:t>None</a:t>
            </a:r>
            <a:r>
              <a:rPr lang="en-US" sz="2600" b="1" dirty="0">
                <a:solidFill>
                  <a:srgbClr val="0A1F61"/>
                </a:solidFill>
                <a:ea typeface="+mn-lt"/>
                <a:cs typeface="+mn-lt"/>
              </a:rPr>
              <a:t> </a:t>
            </a:r>
            <a:r>
              <a:rPr lang="en-US" sz="2600" dirty="0">
                <a:solidFill>
                  <a:srgbClr val="0A1F61"/>
                </a:solidFill>
                <a:ea typeface="+mn-lt"/>
                <a:cs typeface="+mn-lt"/>
              </a:rPr>
              <a:t>will be returned if no return statement is there.</a:t>
            </a:r>
            <a:endParaRPr lang="en-US">
              <a:cs typeface="Calibri"/>
            </a:endParaRPr>
          </a:p>
          <a:p>
            <a:pPr marL="285750" indent="-285750" algn="just">
              <a:buFont typeface="Arial"/>
              <a:buChar char="•"/>
            </a:pPr>
            <a:r>
              <a:rPr lang="en-US" sz="2600" dirty="0">
                <a:solidFill>
                  <a:srgbClr val="0A1F61"/>
                </a:solidFill>
                <a:ea typeface="+mn-lt"/>
                <a:cs typeface="+mn-lt"/>
              </a:rPr>
              <a:t>To call a function we use </a:t>
            </a:r>
            <a:r>
              <a:rPr lang="en-US" sz="2600" b="1" dirty="0">
                <a:solidFill>
                  <a:srgbClr val="0A1F61"/>
                </a:solidFill>
                <a:ea typeface="+mn-lt"/>
                <a:cs typeface="+mn-lt"/>
              </a:rPr>
              <a:t>the function name</a:t>
            </a:r>
            <a:r>
              <a:rPr lang="en-US" sz="2600" dirty="0">
                <a:solidFill>
                  <a:srgbClr val="0A1F61"/>
                </a:solidFill>
                <a:ea typeface="+mn-lt"/>
                <a:cs typeface="+mn-lt"/>
              </a:rPr>
              <a:t> along with </a:t>
            </a:r>
            <a:r>
              <a:rPr lang="en-US" sz="2600" b="1" dirty="0">
                <a:solidFill>
                  <a:srgbClr val="0A1F61"/>
                </a:solidFill>
                <a:ea typeface="+mn-lt"/>
                <a:cs typeface="+mn-lt"/>
              </a:rPr>
              <a:t>arguments</a:t>
            </a:r>
            <a:r>
              <a:rPr lang="en-US" sz="2600" dirty="0">
                <a:solidFill>
                  <a:srgbClr val="0A1F61"/>
                </a:solidFill>
                <a:ea typeface="+mn-lt"/>
                <a:cs typeface="+mn-lt"/>
              </a:rPr>
              <a:t> that were used to define the function.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616571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1088935" y="2211342"/>
            <a:ext cx="10227004" cy="209288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Example1: Create function called greetings() that print a greeting message to the user.</a:t>
            </a:r>
          </a:p>
          <a:p>
            <a:endParaRPr lang="en-US" sz="2600" dirty="0">
              <a:solidFill>
                <a:srgbClr val="0A1F61"/>
              </a:solidFill>
              <a:ea typeface="+mn-lt"/>
              <a:cs typeface="+mn-lt"/>
            </a:endParaRPr>
          </a:p>
          <a:p>
            <a:pPr>
              <a:buFont typeface="Arial"/>
            </a:pPr>
            <a:r>
              <a:rPr lang="en-US" sz="2600" dirty="0">
                <a:solidFill>
                  <a:srgbClr val="0A1F61"/>
                </a:solidFill>
                <a:cs typeface="Calibri"/>
              </a:rPr>
              <a:t>     </a:t>
            </a:r>
            <a:r>
              <a:rPr lang="en-US" sz="2600" dirty="0">
                <a:solidFill>
                  <a:srgbClr val="00B0F0"/>
                </a:solidFill>
                <a:cs typeface="Calibri"/>
              </a:rPr>
              <a:t>def  greetings():</a:t>
            </a:r>
          </a:p>
          <a:p>
            <a:r>
              <a:rPr lang="en-US" sz="2600" dirty="0">
                <a:solidFill>
                  <a:srgbClr val="00B0F0"/>
                </a:solidFill>
                <a:cs typeface="Calibri"/>
              </a:rPr>
              <a:t>             print("Hello to my program :)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2912307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1088935" y="2211342"/>
            <a:ext cx="10227004" cy="329320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Example2: Create function called sum() with two parameters start and end to calculate the sum of all the numbers starting from start to end.</a:t>
            </a:r>
          </a:p>
          <a:p>
            <a:endParaRPr lang="en-US" sz="2600" dirty="0">
              <a:solidFill>
                <a:srgbClr val="0A1F61"/>
              </a:solidFill>
              <a:ea typeface="+mn-lt"/>
              <a:cs typeface="+mn-lt"/>
            </a:endParaRPr>
          </a:p>
          <a:p>
            <a:pPr>
              <a:buFont typeface="Arial"/>
            </a:pPr>
            <a:r>
              <a:rPr lang="en-US" sz="2600" dirty="0">
                <a:solidFill>
                  <a:srgbClr val="0A1F61"/>
                </a:solidFill>
                <a:cs typeface="Calibri"/>
              </a:rPr>
              <a:t>     </a:t>
            </a:r>
            <a:r>
              <a:rPr lang="en-US" sz="2600" dirty="0">
                <a:solidFill>
                  <a:srgbClr val="00B0F0"/>
                </a:solidFill>
                <a:cs typeface="Calibri"/>
              </a:rPr>
              <a:t>def  sum(start, end):</a:t>
            </a:r>
          </a:p>
          <a:p>
            <a:r>
              <a:rPr lang="en-US" sz="2600" dirty="0">
                <a:solidFill>
                  <a:srgbClr val="00B0F0"/>
                </a:solidFill>
                <a:cs typeface="Calibri"/>
              </a:rPr>
              <a:t>             result = 0</a:t>
            </a:r>
          </a:p>
          <a:p>
            <a:r>
              <a:rPr lang="en-US" sz="2600" dirty="0">
                <a:solidFill>
                  <a:srgbClr val="00B0F0"/>
                </a:solidFill>
                <a:cs typeface="Calibri"/>
              </a:rPr>
              <a:t>             for x in range(start, end+1):</a:t>
            </a:r>
          </a:p>
          <a:p>
            <a:r>
              <a:rPr lang="en-US" sz="2600" dirty="0">
                <a:solidFill>
                  <a:srgbClr val="00B0F0"/>
                </a:solidFill>
                <a:cs typeface="Calibri"/>
              </a:rPr>
              <a:t>                       result += x </a:t>
            </a:r>
          </a:p>
          <a:p>
            <a:r>
              <a:rPr lang="en-US" sz="2600" dirty="0">
                <a:solidFill>
                  <a:srgbClr val="00B0F0"/>
                </a:solidFill>
                <a:cs typeface="Calibri"/>
              </a:rPr>
              <a:t>             print(result)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8"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3021522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1088935" y="1952550"/>
            <a:ext cx="10227004" cy="4093428"/>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Example2': Create function called sum() with two parameters start and end to calculate the sum of all the numbers starting from start to end.</a:t>
            </a:r>
          </a:p>
          <a:p>
            <a:pPr>
              <a:buFont typeface="Arial"/>
            </a:pPr>
            <a:r>
              <a:rPr lang="en-US" sz="2600" dirty="0">
                <a:solidFill>
                  <a:srgbClr val="0A1F61"/>
                </a:solidFill>
                <a:cs typeface="Calibri"/>
              </a:rPr>
              <a:t>     </a:t>
            </a:r>
            <a:r>
              <a:rPr lang="en-US" sz="2600" dirty="0">
                <a:solidFill>
                  <a:srgbClr val="00B0F0"/>
                </a:solidFill>
                <a:cs typeface="Calibri"/>
              </a:rPr>
              <a:t>def  sum(start, end):</a:t>
            </a:r>
          </a:p>
          <a:p>
            <a:r>
              <a:rPr lang="en-US" sz="2600" dirty="0">
                <a:solidFill>
                  <a:srgbClr val="00B0F0"/>
                </a:solidFill>
                <a:cs typeface="Calibri"/>
              </a:rPr>
              <a:t>             result = 0</a:t>
            </a:r>
          </a:p>
          <a:p>
            <a:r>
              <a:rPr lang="en-US" sz="2600" dirty="0">
                <a:solidFill>
                  <a:srgbClr val="00B0F0"/>
                </a:solidFill>
                <a:cs typeface="Calibri"/>
              </a:rPr>
              <a:t>             If start &gt; end:</a:t>
            </a:r>
          </a:p>
          <a:p>
            <a:r>
              <a:rPr lang="en-US" sz="2600" dirty="0">
                <a:solidFill>
                  <a:srgbClr val="00B0F0"/>
                </a:solidFill>
                <a:cs typeface="Calibri"/>
              </a:rPr>
              <a:t>                     print("End must be greater than start!!!!")</a:t>
            </a:r>
          </a:p>
          <a:p>
            <a:r>
              <a:rPr lang="en-US" sz="2600" dirty="0">
                <a:solidFill>
                  <a:srgbClr val="00B0F0"/>
                </a:solidFill>
                <a:cs typeface="Calibri"/>
              </a:rPr>
              <a:t>                     return    # will return None</a:t>
            </a:r>
          </a:p>
          <a:p>
            <a:r>
              <a:rPr lang="en-US" sz="2600" dirty="0">
                <a:solidFill>
                  <a:srgbClr val="00B0F0"/>
                </a:solidFill>
                <a:cs typeface="Calibri"/>
              </a:rPr>
              <a:t>             for x in range(start, end+1):</a:t>
            </a:r>
          </a:p>
          <a:p>
            <a:r>
              <a:rPr lang="en-US" sz="2600" dirty="0">
                <a:solidFill>
                  <a:srgbClr val="00B0F0"/>
                </a:solidFill>
                <a:cs typeface="Calibri"/>
              </a:rPr>
              <a:t>                       result += x </a:t>
            </a:r>
          </a:p>
          <a:p>
            <a:r>
              <a:rPr lang="en-US" sz="2600" dirty="0">
                <a:solidFill>
                  <a:srgbClr val="00B0F0"/>
                </a:solidFill>
                <a:cs typeface="Calibri"/>
              </a:rPr>
              <a:t>             return result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8"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4242189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a:rPr>
              <a:t>Example3:</a:t>
            </a:r>
            <a:endParaRPr lang="en-US" dirty="0"/>
          </a:p>
          <a:p>
            <a:pPr algn="just"/>
            <a:r>
              <a:rPr lang="en-US" sz="2600" dirty="0">
                <a:solidFill>
                  <a:srgbClr val="0A1F61"/>
                </a:solidFill>
                <a:cs typeface="Calibri" panose="020F0502020204030204"/>
              </a:rPr>
              <a:t>         </a:t>
            </a:r>
            <a:r>
              <a:rPr lang="en-US" sz="2600" dirty="0">
                <a:solidFill>
                  <a:srgbClr val="00B0F0"/>
                </a:solidFill>
                <a:cs typeface="Calibri" panose="020F0502020204030204"/>
              </a:rPr>
              <a:t>def add(a, b):</a:t>
            </a:r>
            <a:endParaRPr lang="en-US" dirty="0">
              <a:solidFill>
                <a:srgbClr val="00B0F0"/>
              </a:solidFill>
              <a:cs typeface="Calibri" panose="020F0502020204030204"/>
            </a:endParaRPr>
          </a:p>
          <a:p>
            <a:pPr algn="just"/>
            <a:r>
              <a:rPr lang="en-US" sz="2600" dirty="0">
                <a:solidFill>
                  <a:srgbClr val="00B0F0"/>
                </a:solidFill>
                <a:cs typeface="Calibri" panose="020F0502020204030204"/>
              </a:rPr>
              <a:t>                 return a + b</a:t>
            </a:r>
            <a:r>
              <a:rPr lang="en-US" sz="2600" dirty="0">
                <a:solidFill>
                  <a:srgbClr val="0A1F61"/>
                </a:solidFill>
                <a:cs typeface="Calibri" panose="020F0502020204030204"/>
              </a:rPr>
              <a:t> </a:t>
            </a:r>
            <a:endParaRPr lang="en-US" dirty="0">
              <a:cs typeface="Calibri" panose="020F0502020204030204"/>
            </a:endParaRPr>
          </a:p>
          <a:p>
            <a:pPr algn="just"/>
            <a:r>
              <a:rPr lang="en-US" sz="2600" dirty="0">
                <a:solidFill>
                  <a:srgbClr val="0A1F61"/>
                </a:solidFill>
                <a:ea typeface="+mn-lt"/>
                <a:cs typeface="+mn-lt"/>
              </a:rPr>
              <a:t>         </a:t>
            </a:r>
            <a:r>
              <a:rPr lang="en-US" sz="2600" dirty="0">
                <a:solidFill>
                  <a:srgbClr val="00B0F0"/>
                </a:solidFill>
                <a:ea typeface="+mn-lt"/>
                <a:cs typeface="+mn-lt"/>
              </a:rPr>
              <a:t>Res = add(5, 7)  # will return 12</a:t>
            </a:r>
          </a:p>
          <a:p>
            <a:pPr marL="285750" indent="-285750" algn="just">
              <a:buFont typeface="Arial"/>
              <a:buChar char="•"/>
            </a:pPr>
            <a:r>
              <a:rPr lang="en-US" sz="2600" dirty="0">
                <a:solidFill>
                  <a:srgbClr val="0A1F61"/>
                </a:solidFill>
                <a:ea typeface="+mn-lt"/>
                <a:cs typeface="+mn-lt"/>
              </a:rPr>
              <a:t>Example4:</a:t>
            </a:r>
          </a:p>
          <a:p>
            <a:pPr algn="just"/>
            <a:r>
              <a:rPr lang="en-US" sz="2600" dirty="0">
                <a:solidFill>
                  <a:srgbClr val="0A1F61"/>
                </a:solidFill>
                <a:ea typeface="+mn-lt"/>
                <a:cs typeface="+mn-lt"/>
              </a:rPr>
              <a:t>         </a:t>
            </a:r>
            <a:r>
              <a:rPr lang="en-US" sz="2600" dirty="0">
                <a:solidFill>
                  <a:srgbClr val="00B0F0"/>
                </a:solidFill>
                <a:ea typeface="+mn-lt"/>
                <a:cs typeface="+mn-lt"/>
              </a:rPr>
              <a:t>def hello():</a:t>
            </a:r>
          </a:p>
          <a:p>
            <a:pPr algn="just"/>
            <a:r>
              <a:rPr lang="en-US" sz="2600" dirty="0">
                <a:solidFill>
                  <a:srgbClr val="00B0F0"/>
                </a:solidFill>
                <a:ea typeface="+mn-lt"/>
                <a:cs typeface="+mn-lt"/>
              </a:rPr>
              <a:t>                print("Hello")</a:t>
            </a:r>
          </a:p>
          <a:p>
            <a:pPr algn="just"/>
            <a:r>
              <a:rPr lang="en-US" sz="2600" dirty="0">
                <a:solidFill>
                  <a:srgbClr val="00B0F0"/>
                </a:solidFill>
                <a:ea typeface="+mn-lt"/>
                <a:cs typeface="+mn-lt"/>
              </a:rPr>
              <a:t>         Res = hello()  #will print Hello and return None</a:t>
            </a:r>
          </a:p>
          <a:p>
            <a:endParaRPr lang="en-US" sz="2600" dirty="0">
              <a:solidFill>
                <a:srgbClr val="00B0F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8"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604500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a:rPr>
              <a:t>Example5: returning multiple values</a:t>
            </a:r>
            <a:endParaRPr lang="en-US" dirty="0"/>
          </a:p>
          <a:p>
            <a:pPr algn="just"/>
            <a:r>
              <a:rPr lang="en-US" sz="2600" dirty="0">
                <a:solidFill>
                  <a:srgbClr val="0A1F61"/>
                </a:solidFill>
                <a:cs typeface="Calibri" panose="020F0502020204030204"/>
              </a:rPr>
              <a:t>         </a:t>
            </a:r>
            <a:r>
              <a:rPr lang="en-US" sz="2600" dirty="0">
                <a:solidFill>
                  <a:srgbClr val="00B0F0"/>
                </a:solidFill>
                <a:cs typeface="Calibri" panose="020F0502020204030204"/>
              </a:rPr>
              <a:t>def bigger(a, b):</a:t>
            </a:r>
            <a:endParaRPr lang="en-US" dirty="0">
              <a:solidFill>
                <a:srgbClr val="00B0F0"/>
              </a:solidFill>
              <a:cs typeface="Calibri" panose="020F0502020204030204"/>
            </a:endParaRPr>
          </a:p>
          <a:p>
            <a:pPr algn="just"/>
            <a:r>
              <a:rPr lang="en-US" sz="2600" dirty="0">
                <a:solidFill>
                  <a:srgbClr val="00B0F0"/>
                </a:solidFill>
                <a:cs typeface="Calibri" panose="020F0502020204030204"/>
              </a:rPr>
              <a:t>                if a &gt; b: </a:t>
            </a:r>
            <a:endParaRPr lang="en-US" dirty="0">
              <a:solidFill>
                <a:srgbClr val="000000"/>
              </a:solidFill>
              <a:cs typeface="Calibri" panose="020F0502020204030204"/>
            </a:endParaRPr>
          </a:p>
          <a:p>
            <a:pPr algn="just"/>
            <a:r>
              <a:rPr lang="en-US" sz="2600" dirty="0">
                <a:solidFill>
                  <a:srgbClr val="00B0F0"/>
                </a:solidFill>
                <a:cs typeface="Calibri" panose="020F0502020204030204"/>
              </a:rPr>
              <a:t>                    return a , b</a:t>
            </a:r>
            <a:endParaRPr lang="en-US" dirty="0">
              <a:solidFill>
                <a:srgbClr val="000000"/>
              </a:solidFill>
              <a:cs typeface="Calibri" panose="020F0502020204030204"/>
            </a:endParaRPr>
          </a:p>
          <a:p>
            <a:pPr algn="just"/>
            <a:r>
              <a:rPr lang="en-US" dirty="0">
                <a:cs typeface="Calibri" panose="020F0502020204030204"/>
              </a:rPr>
              <a:t>                       </a:t>
            </a:r>
            <a:r>
              <a:rPr lang="en-US" sz="2600" dirty="0">
                <a:solidFill>
                  <a:srgbClr val="00B0F0"/>
                </a:solidFill>
                <a:cs typeface="Calibri" panose="020F0502020204030204"/>
              </a:rPr>
              <a:t>else:</a:t>
            </a:r>
          </a:p>
          <a:p>
            <a:pPr algn="just"/>
            <a:r>
              <a:rPr lang="en-US" sz="2600" dirty="0">
                <a:solidFill>
                  <a:srgbClr val="00B0F0"/>
                </a:solidFill>
                <a:cs typeface="Calibri" panose="020F0502020204030204"/>
              </a:rPr>
              <a:t>                    return b  ,  a</a:t>
            </a:r>
          </a:p>
          <a:p>
            <a:pPr algn="just"/>
            <a:r>
              <a:rPr lang="en-US" sz="2600" dirty="0">
                <a:solidFill>
                  <a:srgbClr val="0A1F61"/>
                </a:solidFill>
                <a:ea typeface="+mn-lt"/>
                <a:cs typeface="+mn-lt"/>
              </a:rPr>
              <a:t>         </a:t>
            </a:r>
          </a:p>
          <a:p>
            <a:pPr algn="just"/>
            <a:r>
              <a:rPr lang="en-US" sz="2600" dirty="0">
                <a:solidFill>
                  <a:srgbClr val="00B0F0"/>
                </a:solidFill>
                <a:ea typeface="+mn-lt"/>
                <a:cs typeface="+mn-lt"/>
              </a:rPr>
              <a:t>            Res = bigger(5, 7)</a:t>
            </a:r>
            <a:endParaRPr lang="en-US" dirty="0"/>
          </a:p>
          <a:p>
            <a:pPr algn="just"/>
            <a:r>
              <a:rPr lang="en-US" sz="2600" dirty="0">
                <a:solidFill>
                  <a:srgbClr val="00B0F0"/>
                </a:solidFill>
                <a:ea typeface="+mn-lt"/>
                <a:cs typeface="+mn-lt"/>
              </a:rPr>
              <a:t>            print(Res  ,  type(Res))</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8"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991324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988293" y="1564361"/>
            <a:ext cx="10227004" cy="4493538"/>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a:rPr>
              <a:t>Example6: write a function to get a class students marks and display the level of student (i.e., Above, Equal, or Below) the average.</a:t>
            </a:r>
            <a:endParaRPr lang="en-US" dirty="0"/>
          </a:p>
          <a:p>
            <a:pPr algn="just"/>
            <a:r>
              <a:rPr lang="en-US" sz="2600" dirty="0">
                <a:solidFill>
                  <a:srgbClr val="0A1F61"/>
                </a:solidFill>
                <a:cs typeface="Calibri" panose="020F0502020204030204"/>
              </a:rPr>
              <a:t>         </a:t>
            </a:r>
            <a:r>
              <a:rPr lang="en-US" sz="1600" dirty="0">
                <a:solidFill>
                  <a:srgbClr val="00B0F0"/>
                </a:solidFill>
                <a:ea typeface="+mn-lt"/>
                <a:cs typeface="+mn-lt"/>
              </a:rPr>
              <a:t>students = [20, 25, 30, 65, 48, 35]</a:t>
            </a:r>
            <a:endParaRPr lang="en-US" sz="1600">
              <a:solidFill>
                <a:srgbClr val="00B0F0"/>
              </a:solidFill>
              <a:cs typeface="Calibri" panose="020F0502020204030204"/>
            </a:endParaRPr>
          </a:p>
          <a:p>
            <a:pPr algn="just"/>
            <a:r>
              <a:rPr lang="en-US" sz="1600" dirty="0">
                <a:solidFill>
                  <a:srgbClr val="00B0F0"/>
                </a:solidFill>
                <a:ea typeface="+mn-lt"/>
                <a:cs typeface="+mn-lt"/>
              </a:rPr>
              <a:t>               def </a:t>
            </a:r>
            <a:r>
              <a:rPr lang="en-US" sz="1600" dirty="0" err="1">
                <a:solidFill>
                  <a:srgbClr val="00B0F0"/>
                </a:solidFill>
                <a:ea typeface="+mn-lt"/>
                <a:cs typeface="+mn-lt"/>
              </a:rPr>
              <a:t>stdAverage</a:t>
            </a:r>
            <a:r>
              <a:rPr lang="en-US" sz="1600" dirty="0">
                <a:solidFill>
                  <a:srgbClr val="00B0F0"/>
                </a:solidFill>
                <a:ea typeface="+mn-lt"/>
                <a:cs typeface="+mn-lt"/>
              </a:rPr>
              <a:t>():</a:t>
            </a:r>
            <a:endParaRPr lang="en-US" sz="1600" dirty="0">
              <a:solidFill>
                <a:srgbClr val="00B0F0"/>
              </a:solidFill>
              <a:cs typeface="Calibri"/>
            </a:endParaRPr>
          </a:p>
          <a:p>
            <a:pPr algn="just"/>
            <a:r>
              <a:rPr lang="en-US" sz="1600" dirty="0">
                <a:solidFill>
                  <a:srgbClr val="00B0F0"/>
                </a:solidFill>
                <a:ea typeface="+mn-lt"/>
                <a:cs typeface="+mn-lt"/>
              </a:rPr>
              <a:t>                      sum = 0</a:t>
            </a:r>
            <a:endParaRPr lang="en-US" sz="1600" dirty="0">
              <a:solidFill>
                <a:srgbClr val="00B0F0"/>
              </a:solidFill>
              <a:cs typeface="Calibri"/>
            </a:endParaRPr>
          </a:p>
          <a:p>
            <a:pPr algn="just"/>
            <a:r>
              <a:rPr lang="en-US" sz="1600" dirty="0">
                <a:solidFill>
                  <a:srgbClr val="00B0F0"/>
                </a:solidFill>
                <a:ea typeface="+mn-lt"/>
                <a:cs typeface="+mn-lt"/>
              </a:rPr>
              <a:t>                      for std in students:</a:t>
            </a:r>
            <a:endParaRPr lang="en-US" sz="1600" dirty="0">
              <a:solidFill>
                <a:srgbClr val="00B0F0"/>
              </a:solidFill>
              <a:cs typeface="Calibri"/>
            </a:endParaRPr>
          </a:p>
          <a:p>
            <a:pPr algn="just"/>
            <a:r>
              <a:rPr lang="en-US" sz="1600" dirty="0">
                <a:solidFill>
                  <a:srgbClr val="00B0F0"/>
                </a:solidFill>
                <a:ea typeface="+mn-lt"/>
                <a:cs typeface="+mn-lt"/>
              </a:rPr>
              <a:t>                             sum += std</a:t>
            </a:r>
            <a:endParaRPr lang="en-US" sz="1600" dirty="0">
              <a:solidFill>
                <a:srgbClr val="00B0F0"/>
              </a:solidFill>
              <a:cs typeface="Calibri"/>
            </a:endParaRPr>
          </a:p>
          <a:p>
            <a:pPr algn="just"/>
            <a:r>
              <a:rPr lang="en-US" sz="1600" dirty="0">
                <a:solidFill>
                  <a:srgbClr val="00B0F0"/>
                </a:solidFill>
                <a:ea typeface="+mn-lt"/>
                <a:cs typeface="+mn-lt"/>
              </a:rPr>
              <a:t>                      avg = sum / </a:t>
            </a:r>
            <a:r>
              <a:rPr lang="en-US" sz="1600" dirty="0" err="1">
                <a:solidFill>
                  <a:srgbClr val="00B0F0"/>
                </a:solidFill>
                <a:ea typeface="+mn-lt"/>
                <a:cs typeface="+mn-lt"/>
              </a:rPr>
              <a:t>len</a:t>
            </a:r>
            <a:r>
              <a:rPr lang="en-US" sz="1600" dirty="0">
                <a:solidFill>
                  <a:srgbClr val="00B0F0"/>
                </a:solidFill>
                <a:ea typeface="+mn-lt"/>
                <a:cs typeface="+mn-lt"/>
              </a:rPr>
              <a:t>(students)</a:t>
            </a:r>
            <a:endParaRPr lang="en-US" sz="1600" dirty="0">
              <a:solidFill>
                <a:srgbClr val="00B0F0"/>
              </a:solidFill>
              <a:cs typeface="Calibri"/>
            </a:endParaRPr>
          </a:p>
          <a:p>
            <a:pPr algn="just"/>
            <a:r>
              <a:rPr lang="en-US" sz="1600" dirty="0">
                <a:solidFill>
                  <a:srgbClr val="00B0F0"/>
                </a:solidFill>
                <a:cs typeface="Calibri"/>
              </a:rPr>
              <a:t> </a:t>
            </a:r>
            <a:r>
              <a:rPr lang="en-US" sz="1600" dirty="0">
                <a:solidFill>
                  <a:srgbClr val="00B0F0"/>
                </a:solidFill>
                <a:ea typeface="+mn-lt"/>
                <a:cs typeface="+mn-lt"/>
              </a:rPr>
              <a:t>                     for std in students:</a:t>
            </a:r>
            <a:endParaRPr lang="en-US" sz="1600" dirty="0">
              <a:solidFill>
                <a:srgbClr val="00B0F0"/>
              </a:solidFill>
              <a:cs typeface="Calibri"/>
            </a:endParaRPr>
          </a:p>
          <a:p>
            <a:pPr algn="just"/>
            <a:r>
              <a:rPr lang="en-US" sz="1600" dirty="0">
                <a:solidFill>
                  <a:srgbClr val="00B0F0"/>
                </a:solidFill>
                <a:ea typeface="+mn-lt"/>
                <a:cs typeface="+mn-lt"/>
              </a:rPr>
              <a:t>                            if std &gt; avg:   </a:t>
            </a:r>
          </a:p>
          <a:p>
            <a:pPr algn="just"/>
            <a:r>
              <a:rPr lang="en-US" sz="1600" dirty="0">
                <a:solidFill>
                  <a:srgbClr val="00B0F0"/>
                </a:solidFill>
                <a:ea typeface="+mn-lt"/>
                <a:cs typeface="+mn-lt"/>
              </a:rPr>
              <a:t>                                print("Above the average")</a:t>
            </a:r>
            <a:endParaRPr lang="en-US" sz="1600" dirty="0">
              <a:solidFill>
                <a:srgbClr val="00B0F0"/>
              </a:solidFill>
              <a:cs typeface="Calibri"/>
            </a:endParaRPr>
          </a:p>
          <a:p>
            <a:pPr algn="just"/>
            <a:r>
              <a:rPr lang="en-US" sz="1600" dirty="0">
                <a:solidFill>
                  <a:srgbClr val="00B0F0"/>
                </a:solidFill>
                <a:ea typeface="+mn-lt"/>
                <a:cs typeface="+mn-lt"/>
              </a:rPr>
              <a:t>                            </a:t>
            </a:r>
            <a:r>
              <a:rPr lang="en-US" sz="1600" dirty="0" err="1">
                <a:solidFill>
                  <a:srgbClr val="00B0F0"/>
                </a:solidFill>
                <a:ea typeface="+mn-lt"/>
                <a:cs typeface="+mn-lt"/>
              </a:rPr>
              <a:t>elif</a:t>
            </a:r>
            <a:r>
              <a:rPr lang="en-US" sz="1600" dirty="0">
                <a:solidFill>
                  <a:srgbClr val="00B0F0"/>
                </a:solidFill>
                <a:ea typeface="+mn-lt"/>
                <a:cs typeface="+mn-lt"/>
              </a:rPr>
              <a:t> std &lt; avg:  </a:t>
            </a:r>
          </a:p>
          <a:p>
            <a:pPr algn="just"/>
            <a:r>
              <a:rPr lang="en-US" sz="1600" dirty="0">
                <a:solidFill>
                  <a:srgbClr val="00B0F0"/>
                </a:solidFill>
                <a:ea typeface="+mn-lt"/>
                <a:cs typeface="+mn-lt"/>
              </a:rPr>
              <a:t>                                print("Below the average")</a:t>
            </a:r>
            <a:endParaRPr lang="en-US" sz="1600" dirty="0">
              <a:solidFill>
                <a:srgbClr val="00B0F0"/>
              </a:solidFill>
              <a:cs typeface="Calibri"/>
            </a:endParaRPr>
          </a:p>
          <a:p>
            <a:pPr algn="just"/>
            <a:r>
              <a:rPr lang="en-US" sz="1600" dirty="0">
                <a:solidFill>
                  <a:srgbClr val="00B0F0"/>
                </a:solidFill>
                <a:ea typeface="+mn-lt"/>
                <a:cs typeface="+mn-lt"/>
              </a:rPr>
              <a:t>                            else:   </a:t>
            </a:r>
          </a:p>
          <a:p>
            <a:pPr algn="just"/>
            <a:r>
              <a:rPr lang="en-US" sz="1600" dirty="0">
                <a:solidFill>
                  <a:srgbClr val="00B0F0"/>
                </a:solidFill>
                <a:ea typeface="+mn-lt"/>
                <a:cs typeface="+mn-lt"/>
              </a:rPr>
              <a:t>                                print("Equal the average")</a:t>
            </a:r>
            <a:endParaRPr lang="en-US" sz="1600" dirty="0">
              <a:solidFill>
                <a:srgbClr val="00B0F0"/>
              </a:solidFill>
              <a:cs typeface="Calibri"/>
            </a:endParaRPr>
          </a:p>
          <a:p>
            <a:pPr algn="just"/>
            <a:r>
              <a:rPr lang="en-US" sz="1600" dirty="0">
                <a:solidFill>
                  <a:srgbClr val="00B0F0"/>
                </a:solidFill>
                <a:ea typeface="+mn-lt"/>
                <a:cs typeface="+mn-lt"/>
              </a:rPr>
              <a:t>                  </a:t>
            </a:r>
            <a:r>
              <a:rPr lang="en-US" sz="1600" dirty="0" err="1">
                <a:solidFill>
                  <a:srgbClr val="00B0F0"/>
                </a:solidFill>
                <a:ea typeface="+mn-lt"/>
                <a:cs typeface="+mn-lt"/>
              </a:rPr>
              <a:t>stdAverage</a:t>
            </a:r>
            <a:r>
              <a:rPr lang="en-US" sz="1600" dirty="0">
                <a:solidFill>
                  <a:srgbClr val="00B0F0"/>
                </a:solidFill>
                <a:ea typeface="+mn-lt"/>
                <a:cs typeface="+mn-lt"/>
              </a:rPr>
              <a:t>()</a:t>
            </a:r>
            <a:endParaRPr lang="en-US" sz="1600"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8"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679188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91451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Function Examples</a:t>
            </a:r>
          </a:p>
        </p:txBody>
      </p:sp>
      <p:sp>
        <p:nvSpPr>
          <p:cNvPr id="9" name="TextBox 8"/>
          <p:cNvSpPr txBox="1"/>
          <p:nvPr/>
        </p:nvSpPr>
        <p:spPr>
          <a:xfrm>
            <a:off x="988293" y="2211342"/>
            <a:ext cx="10227004" cy="329320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a:rPr>
              <a:t>Example7: write a function to calculate and return the factorial n! of a given number.</a:t>
            </a:r>
            <a:endParaRPr lang="en-US" dirty="0">
              <a:solidFill>
                <a:srgbClr val="000000"/>
              </a:solidFill>
              <a:cs typeface="Calibri"/>
            </a:endParaRPr>
          </a:p>
          <a:p>
            <a:pPr algn="just"/>
            <a:endParaRPr lang="en-US" sz="2600" dirty="0">
              <a:solidFill>
                <a:srgbClr val="0A1F61"/>
              </a:solidFill>
              <a:cs typeface="Calibri"/>
            </a:endParaRPr>
          </a:p>
          <a:p>
            <a:pPr algn="just">
              <a:buFont typeface="Arial"/>
            </a:pPr>
            <a:r>
              <a:rPr lang="en-US" sz="2600" dirty="0">
                <a:solidFill>
                  <a:srgbClr val="0A1F61"/>
                </a:solidFill>
                <a:cs typeface="Calibri"/>
              </a:rPr>
              <a:t>   </a:t>
            </a:r>
            <a:r>
              <a:rPr lang="en-US" sz="2600" dirty="0">
                <a:solidFill>
                  <a:srgbClr val="00B0F0"/>
                </a:solidFill>
                <a:cs typeface="Calibri"/>
              </a:rPr>
              <a:t> </a:t>
            </a:r>
            <a:r>
              <a:rPr lang="en-US" sz="2600" dirty="0">
                <a:solidFill>
                  <a:srgbClr val="00B0F0"/>
                </a:solidFill>
                <a:ea typeface="+mn-lt"/>
                <a:cs typeface="+mn-lt"/>
              </a:rPr>
              <a:t>def fact(num):</a:t>
            </a:r>
            <a:endParaRPr lang="en-US" sz="2600" dirty="0">
              <a:solidFill>
                <a:srgbClr val="00B0F0"/>
              </a:solidFill>
              <a:cs typeface="Calibri"/>
            </a:endParaRPr>
          </a:p>
          <a:p>
            <a:pPr algn="just">
              <a:buFont typeface="Arial"/>
            </a:pPr>
            <a:r>
              <a:rPr lang="en-US" sz="2600" dirty="0">
                <a:solidFill>
                  <a:srgbClr val="00B0F0"/>
                </a:solidFill>
                <a:ea typeface="+mn-lt"/>
                <a:cs typeface="+mn-lt"/>
              </a:rPr>
              <a:t>           prod = 1</a:t>
            </a:r>
            <a:endParaRPr lang="en-US" dirty="0">
              <a:solidFill>
                <a:srgbClr val="00B0F0"/>
              </a:solidFill>
              <a:cs typeface="Calibri"/>
            </a:endParaRPr>
          </a:p>
          <a:p>
            <a:pPr algn="just">
              <a:buFont typeface="Arial"/>
            </a:pPr>
            <a:r>
              <a:rPr lang="en-US" sz="2600" dirty="0">
                <a:solidFill>
                  <a:srgbClr val="00B0F0"/>
                </a:solidFill>
                <a:ea typeface="+mn-lt"/>
                <a:cs typeface="+mn-lt"/>
              </a:rPr>
              <a:t>           for x in range(num, 1, -1):</a:t>
            </a:r>
            <a:endParaRPr lang="en-US" dirty="0">
              <a:solidFill>
                <a:srgbClr val="00B0F0"/>
              </a:solidFill>
              <a:cs typeface="Calibri"/>
            </a:endParaRPr>
          </a:p>
          <a:p>
            <a:pPr algn="just">
              <a:buFont typeface="Arial"/>
            </a:pPr>
            <a:r>
              <a:rPr lang="en-US" sz="2600" dirty="0">
                <a:solidFill>
                  <a:srgbClr val="00B0F0"/>
                </a:solidFill>
                <a:ea typeface="+mn-lt"/>
                <a:cs typeface="+mn-lt"/>
              </a:rPr>
              <a:t>                 prod *= x</a:t>
            </a:r>
            <a:endParaRPr lang="en-US" dirty="0">
              <a:solidFill>
                <a:srgbClr val="00B0F0"/>
              </a:solidFill>
              <a:cs typeface="Calibri"/>
            </a:endParaRPr>
          </a:p>
          <a:p>
            <a:pPr algn="just">
              <a:buFont typeface="Arial"/>
            </a:pPr>
            <a:r>
              <a:rPr lang="en-US" sz="2600" dirty="0">
                <a:solidFill>
                  <a:srgbClr val="00B0F0"/>
                </a:solidFill>
                <a:ea typeface="+mn-lt"/>
                <a:cs typeface="+mn-lt"/>
              </a:rPr>
              <a:t>           return prod</a:t>
            </a:r>
            <a:endParaRPr lang="en-US"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8" name="TextBox 1">
            <a:extLst>
              <a:ext uri="{FF2B5EF4-FFF2-40B4-BE49-F238E27FC236}">
                <a16:creationId xmlns:a16="http://schemas.microsoft.com/office/drawing/2014/main" id="{67A4646F-EF71-A812-E8B1-11EC4CE96CF9}"/>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402678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621304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Local and Global Variables with Functions</a:t>
            </a:r>
          </a:p>
        </p:txBody>
      </p:sp>
      <p:sp>
        <p:nvSpPr>
          <p:cNvPr id="9" name="TextBox 8"/>
          <p:cNvSpPr txBox="1"/>
          <p:nvPr/>
        </p:nvSpPr>
        <p:spPr>
          <a:xfrm>
            <a:off x="1088935" y="2211342"/>
            <a:ext cx="10227004" cy="276998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a:rPr>
              <a:t>The local variable is the variable defined and used inside a code block.</a:t>
            </a:r>
            <a:endParaRPr lang="en-US" dirty="0"/>
          </a:p>
          <a:p>
            <a:pPr algn="just"/>
            <a:endParaRPr lang="en-US" dirty="0">
              <a:solidFill>
                <a:srgbClr val="000000"/>
              </a:solidFill>
              <a:cs typeface="Calibri" panose="020F0502020204030204"/>
            </a:endParaRPr>
          </a:p>
          <a:p>
            <a:pPr algn="just"/>
            <a:r>
              <a:rPr lang="en-US" sz="2600" dirty="0">
                <a:solidFill>
                  <a:srgbClr val="0A1F61"/>
                </a:solidFill>
                <a:cs typeface="Calibri" panose="020F0502020204030204"/>
              </a:rPr>
              <a:t>         </a:t>
            </a:r>
            <a:r>
              <a:rPr lang="en-US" sz="2600" dirty="0">
                <a:solidFill>
                  <a:srgbClr val="00B0F0"/>
                </a:solidFill>
                <a:cs typeface="Calibri" panose="020F0502020204030204"/>
              </a:rPr>
              <a:t>def </a:t>
            </a:r>
            <a:r>
              <a:rPr lang="en-US" sz="2600" dirty="0" err="1">
                <a:solidFill>
                  <a:srgbClr val="00B0F0"/>
                </a:solidFill>
                <a:cs typeface="Calibri" panose="020F0502020204030204"/>
              </a:rPr>
              <a:t>testLocal</a:t>
            </a:r>
            <a:r>
              <a:rPr lang="en-US" sz="2600" dirty="0">
                <a:solidFill>
                  <a:srgbClr val="00B0F0"/>
                </a:solidFill>
                <a:cs typeface="Calibri" panose="020F0502020204030204"/>
              </a:rPr>
              <a:t>():</a:t>
            </a:r>
            <a:endParaRPr lang="en-US" dirty="0">
              <a:solidFill>
                <a:srgbClr val="00B0F0"/>
              </a:solidFill>
              <a:cs typeface="Calibri" panose="020F0502020204030204"/>
            </a:endParaRPr>
          </a:p>
          <a:p>
            <a:pPr algn="just"/>
            <a:r>
              <a:rPr lang="en-US" sz="2600" dirty="0">
                <a:solidFill>
                  <a:srgbClr val="00B0F0"/>
                </a:solidFill>
                <a:cs typeface="Calibri" panose="020F0502020204030204"/>
              </a:rPr>
              <a:t>                a = "Hello </a:t>
            </a:r>
            <a:r>
              <a:rPr lang="en-US" sz="2600" dirty="0" err="1">
                <a:solidFill>
                  <a:srgbClr val="00B0F0"/>
                </a:solidFill>
                <a:cs typeface="Calibri" panose="020F0502020204030204"/>
              </a:rPr>
              <a:t>im</a:t>
            </a:r>
            <a:r>
              <a:rPr lang="en-US" sz="2600" dirty="0">
                <a:solidFill>
                  <a:srgbClr val="00B0F0"/>
                </a:solidFill>
                <a:cs typeface="Calibri" panose="020F0502020204030204"/>
              </a:rPr>
              <a:t> a local variable :)" </a:t>
            </a:r>
            <a:endParaRPr lang="en-US" dirty="0">
              <a:solidFill>
                <a:srgbClr val="000000"/>
              </a:solidFill>
              <a:cs typeface="Calibri" panose="020F0502020204030204"/>
            </a:endParaRPr>
          </a:p>
          <a:p>
            <a:pPr algn="just"/>
            <a:r>
              <a:rPr lang="en-US" sz="2600" dirty="0">
                <a:solidFill>
                  <a:srgbClr val="00B0F0"/>
                </a:solidFill>
                <a:cs typeface="Calibri" panose="020F0502020204030204"/>
              </a:rPr>
              <a:t>                </a:t>
            </a:r>
            <a:r>
              <a:rPr lang="en-US" sz="2600" dirty="0">
                <a:solidFill>
                  <a:srgbClr val="00B0F0"/>
                </a:solidFill>
                <a:ea typeface="+mn-lt"/>
                <a:cs typeface="+mn-lt"/>
              </a:rPr>
              <a:t>print(a)</a:t>
            </a:r>
            <a:endParaRPr lang="en-US" dirty="0">
              <a:solidFill>
                <a:srgbClr val="000000"/>
              </a:solidFill>
              <a:ea typeface="+mn-lt"/>
              <a:cs typeface="+mn-lt"/>
            </a:endParaRPr>
          </a:p>
          <a:p>
            <a:pPr algn="just"/>
            <a:r>
              <a:rPr lang="en-US" sz="2600" dirty="0">
                <a:solidFill>
                  <a:srgbClr val="00B0F0"/>
                </a:solidFill>
                <a:ea typeface="+mn-lt"/>
                <a:cs typeface="+mn-lt"/>
              </a:rPr>
              <a:t>     </a:t>
            </a:r>
          </a:p>
          <a:p>
            <a:pPr algn="just"/>
            <a:r>
              <a:rPr lang="en-US" sz="2600" dirty="0">
                <a:solidFill>
                  <a:srgbClr val="00B0F0"/>
                </a:solidFill>
                <a:ea typeface="+mn-lt"/>
                <a:cs typeface="+mn-lt"/>
              </a:rPr>
              <a:t>         print(a)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3510227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621304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Local and Global Variables with Functions</a:t>
            </a:r>
          </a:p>
        </p:txBody>
      </p:sp>
      <p:sp>
        <p:nvSpPr>
          <p:cNvPr id="9" name="TextBox 8"/>
          <p:cNvSpPr txBox="1"/>
          <p:nvPr/>
        </p:nvSpPr>
        <p:spPr>
          <a:xfrm>
            <a:off x="1088935" y="2211342"/>
            <a:ext cx="10227004" cy="329320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panose="020F0502020204030204"/>
              </a:rPr>
              <a:t>The global variable is the variable defined and used inside the whole program.</a:t>
            </a:r>
            <a:endParaRPr lang="en-US">
              <a:cs typeface="Calibri" panose="020F0502020204030204"/>
            </a:endParaRPr>
          </a:p>
          <a:p>
            <a:pPr algn="just"/>
            <a:endParaRPr lang="en-US" sz="2600" dirty="0">
              <a:solidFill>
                <a:srgbClr val="0A1F61"/>
              </a:solidFill>
              <a:cs typeface="Calibri" panose="020F0502020204030204"/>
            </a:endParaRPr>
          </a:p>
          <a:p>
            <a:pPr algn="just"/>
            <a:r>
              <a:rPr lang="en-US" sz="2600" dirty="0">
                <a:solidFill>
                  <a:srgbClr val="0A1F61"/>
                </a:solidFill>
                <a:cs typeface="Calibri" panose="020F0502020204030204"/>
              </a:rPr>
              <a:t>         </a:t>
            </a:r>
            <a:r>
              <a:rPr lang="en-US" sz="2600" dirty="0">
                <a:solidFill>
                  <a:srgbClr val="00B0F0"/>
                </a:solidFill>
                <a:ea typeface="+mn-lt"/>
                <a:cs typeface="+mn-lt"/>
              </a:rPr>
              <a:t>a = "Hello </a:t>
            </a:r>
            <a:r>
              <a:rPr lang="en-US" sz="2600" dirty="0" err="1">
                <a:solidFill>
                  <a:srgbClr val="00B0F0"/>
                </a:solidFill>
                <a:ea typeface="+mn-lt"/>
                <a:cs typeface="+mn-lt"/>
              </a:rPr>
              <a:t>im</a:t>
            </a:r>
            <a:r>
              <a:rPr lang="en-US" sz="2600" dirty="0">
                <a:solidFill>
                  <a:srgbClr val="00B0F0"/>
                </a:solidFill>
                <a:ea typeface="+mn-lt"/>
                <a:cs typeface="+mn-lt"/>
              </a:rPr>
              <a:t> a global variable :)" </a:t>
            </a:r>
            <a:endParaRPr lang="en-US" sz="2600" dirty="0">
              <a:ea typeface="+mn-lt"/>
              <a:cs typeface="+mn-lt"/>
            </a:endParaRPr>
          </a:p>
          <a:p>
            <a:pPr algn="just"/>
            <a:r>
              <a:rPr lang="en-US" sz="2600" dirty="0">
                <a:solidFill>
                  <a:srgbClr val="00B0F0"/>
                </a:solidFill>
                <a:cs typeface="Calibri" panose="020F0502020204030204"/>
              </a:rPr>
              <a:t>         def </a:t>
            </a:r>
            <a:r>
              <a:rPr lang="en-US" sz="2600" dirty="0" err="1">
                <a:solidFill>
                  <a:srgbClr val="00B0F0"/>
                </a:solidFill>
                <a:cs typeface="Calibri" panose="020F0502020204030204"/>
              </a:rPr>
              <a:t>testGlobal</a:t>
            </a:r>
            <a:r>
              <a:rPr lang="en-US" sz="2600" dirty="0">
                <a:solidFill>
                  <a:srgbClr val="00B0F0"/>
                </a:solidFill>
                <a:cs typeface="Calibri" panose="020F0502020204030204"/>
              </a:rPr>
              <a:t>():</a:t>
            </a:r>
            <a:endParaRPr lang="en-US" dirty="0">
              <a:solidFill>
                <a:srgbClr val="00B0F0"/>
              </a:solidFill>
              <a:cs typeface="Calibri" panose="020F0502020204030204"/>
            </a:endParaRPr>
          </a:p>
          <a:p>
            <a:pPr algn="just"/>
            <a:r>
              <a:rPr lang="en-US" sz="2600" dirty="0">
                <a:solidFill>
                  <a:srgbClr val="00B0F0"/>
                </a:solidFill>
                <a:cs typeface="Calibri" panose="020F0502020204030204"/>
              </a:rPr>
              <a:t>                </a:t>
            </a:r>
            <a:r>
              <a:rPr lang="en-US" sz="2600" dirty="0">
                <a:solidFill>
                  <a:srgbClr val="00B0F0"/>
                </a:solidFill>
                <a:ea typeface="+mn-lt"/>
                <a:cs typeface="+mn-lt"/>
              </a:rPr>
              <a:t>print(a)</a:t>
            </a:r>
            <a:endParaRPr lang="en-US" dirty="0">
              <a:solidFill>
                <a:srgbClr val="000000"/>
              </a:solidFill>
              <a:ea typeface="+mn-lt"/>
              <a:cs typeface="+mn-lt"/>
            </a:endParaRPr>
          </a:p>
          <a:p>
            <a:pPr algn="just"/>
            <a:r>
              <a:rPr lang="en-US" sz="2600" dirty="0">
                <a:solidFill>
                  <a:srgbClr val="00B0F0"/>
                </a:solidFill>
                <a:ea typeface="+mn-lt"/>
                <a:cs typeface="+mn-lt"/>
              </a:rPr>
              <a:t>     </a:t>
            </a:r>
          </a:p>
          <a:p>
            <a:pPr algn="just"/>
            <a:r>
              <a:rPr lang="en-US" sz="2600" dirty="0">
                <a:solidFill>
                  <a:srgbClr val="00B0F0"/>
                </a:solidFill>
                <a:ea typeface="+mn-lt"/>
                <a:cs typeface="+mn-lt"/>
              </a:rPr>
              <a:t>         </a:t>
            </a:r>
            <a:r>
              <a:rPr lang="en-US" sz="2600" dirty="0" err="1">
                <a:solidFill>
                  <a:srgbClr val="00B0F0"/>
                </a:solidFill>
                <a:ea typeface="+mn-lt"/>
                <a:cs typeface="+mn-lt"/>
              </a:rPr>
              <a:t>testGlobal</a:t>
            </a:r>
            <a:r>
              <a:rPr lang="en-US" sz="2600" dirty="0">
                <a:solidFill>
                  <a:srgbClr val="00B0F0"/>
                </a:solidFill>
                <a:ea typeface="+mn-lt"/>
                <a:cs typeface="+mn-lt"/>
              </a:rPr>
              <a: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4AE08263-6B1B-6FF0-28B4-F770EA72499C}"/>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3534076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621304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Local and Global Variables with Functions</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panose="020F0502020204030204"/>
              </a:rPr>
              <a:t>If you modify a global variable inside a function, this will throw an error called </a:t>
            </a:r>
            <a:r>
              <a:rPr lang="en-US" sz="2600" dirty="0" err="1">
                <a:solidFill>
                  <a:srgbClr val="0A1F61"/>
                </a:solidFill>
                <a:cs typeface="Calibri" panose="020F0502020204030204"/>
              </a:rPr>
              <a:t>UnboundLocalError</a:t>
            </a:r>
            <a:r>
              <a:rPr lang="en-US" sz="2600" dirty="0">
                <a:solidFill>
                  <a:srgbClr val="0A1F61"/>
                </a:solidFill>
                <a:cs typeface="Calibri" panose="020F0502020204030204"/>
              </a:rPr>
              <a:t>.</a:t>
            </a:r>
          </a:p>
          <a:p>
            <a:pPr algn="just"/>
            <a:r>
              <a:rPr lang="en-US" sz="2600" dirty="0">
                <a:solidFill>
                  <a:srgbClr val="0A1F61"/>
                </a:solidFill>
                <a:cs typeface="Calibri" panose="020F0502020204030204"/>
              </a:rPr>
              <a:t>         </a:t>
            </a:r>
            <a:r>
              <a:rPr lang="en-US" sz="2600" dirty="0">
                <a:solidFill>
                  <a:srgbClr val="00B0F0"/>
                </a:solidFill>
                <a:ea typeface="+mn-lt"/>
                <a:cs typeface="+mn-lt"/>
              </a:rPr>
              <a:t>a = "Hello </a:t>
            </a:r>
            <a:r>
              <a:rPr lang="en-US" sz="2600" dirty="0" err="1">
                <a:solidFill>
                  <a:srgbClr val="00B0F0"/>
                </a:solidFill>
                <a:ea typeface="+mn-lt"/>
                <a:cs typeface="+mn-lt"/>
              </a:rPr>
              <a:t>im</a:t>
            </a:r>
            <a:r>
              <a:rPr lang="en-US" sz="2600" dirty="0">
                <a:solidFill>
                  <a:srgbClr val="00B0F0"/>
                </a:solidFill>
                <a:ea typeface="+mn-lt"/>
                <a:cs typeface="+mn-lt"/>
              </a:rPr>
              <a:t> a global variable :)" </a:t>
            </a:r>
            <a:endParaRPr lang="en-US" sz="2600" dirty="0">
              <a:ea typeface="+mn-lt"/>
              <a:cs typeface="+mn-lt"/>
            </a:endParaRPr>
          </a:p>
          <a:p>
            <a:pPr algn="just"/>
            <a:r>
              <a:rPr lang="en-US" sz="2600" dirty="0">
                <a:solidFill>
                  <a:srgbClr val="00B0F0"/>
                </a:solidFill>
                <a:cs typeface="Calibri" panose="020F0502020204030204"/>
              </a:rPr>
              <a:t>         def </a:t>
            </a:r>
            <a:r>
              <a:rPr lang="en-US" sz="2600" dirty="0" err="1">
                <a:solidFill>
                  <a:srgbClr val="00B0F0"/>
                </a:solidFill>
                <a:cs typeface="Calibri" panose="020F0502020204030204"/>
              </a:rPr>
              <a:t>testGlobal</a:t>
            </a:r>
            <a:r>
              <a:rPr lang="en-US" sz="2600" dirty="0">
                <a:solidFill>
                  <a:srgbClr val="00B0F0"/>
                </a:solidFill>
                <a:cs typeface="Calibri" panose="020F0502020204030204"/>
              </a:rPr>
              <a:t>():</a:t>
            </a:r>
            <a:endParaRPr lang="en-US" dirty="0">
              <a:solidFill>
                <a:srgbClr val="00B0F0"/>
              </a:solidFill>
              <a:cs typeface="Calibri" panose="020F0502020204030204"/>
            </a:endParaRPr>
          </a:p>
          <a:p>
            <a:pPr algn="just"/>
            <a:r>
              <a:rPr lang="en-US" sz="2600" dirty="0">
                <a:solidFill>
                  <a:srgbClr val="00B0F0"/>
                </a:solidFill>
                <a:cs typeface="Calibri" panose="020F0502020204030204"/>
              </a:rPr>
              <a:t>                print(a)    </a:t>
            </a:r>
            <a:r>
              <a:rPr lang="en-US" sz="2600" dirty="0">
                <a:solidFill>
                  <a:srgbClr val="FF0000"/>
                </a:solidFill>
                <a:cs typeface="Calibri" panose="020F0502020204030204"/>
              </a:rPr>
              <a:t># will throw an error</a:t>
            </a:r>
          </a:p>
          <a:p>
            <a:pPr algn="just"/>
            <a:r>
              <a:rPr lang="en-US" sz="2600" dirty="0">
                <a:solidFill>
                  <a:srgbClr val="00B0F0"/>
                </a:solidFill>
                <a:cs typeface="Calibri" panose="020F0502020204030204"/>
              </a:rPr>
              <a:t>                a = "Hello"    #this means a new variable</a:t>
            </a:r>
          </a:p>
          <a:p>
            <a:pPr algn="just"/>
            <a:r>
              <a:rPr lang="en-US" sz="2600" dirty="0">
                <a:solidFill>
                  <a:srgbClr val="00B0F0"/>
                </a:solidFill>
                <a:cs typeface="Calibri" panose="020F0502020204030204"/>
              </a:rPr>
              <a:t>                </a:t>
            </a:r>
            <a:r>
              <a:rPr lang="en-US" sz="2600" dirty="0">
                <a:solidFill>
                  <a:srgbClr val="00B0F0"/>
                </a:solidFill>
                <a:ea typeface="+mn-lt"/>
                <a:cs typeface="+mn-lt"/>
              </a:rPr>
              <a:t>print(a)</a:t>
            </a:r>
            <a:endParaRPr lang="en-US" dirty="0">
              <a:solidFill>
                <a:srgbClr val="000000"/>
              </a:solidFill>
              <a:ea typeface="+mn-lt"/>
              <a:cs typeface="+mn-lt"/>
            </a:endParaRPr>
          </a:p>
          <a:p>
            <a:pPr algn="just"/>
            <a:r>
              <a:rPr lang="en-US" sz="2600" dirty="0">
                <a:solidFill>
                  <a:srgbClr val="00B0F0"/>
                </a:solidFill>
                <a:ea typeface="+mn-lt"/>
                <a:cs typeface="+mn-lt"/>
              </a:rPr>
              <a:t>     </a:t>
            </a:r>
          </a:p>
          <a:p>
            <a:pPr algn="just"/>
            <a:r>
              <a:rPr lang="en-US" sz="2600" dirty="0">
                <a:solidFill>
                  <a:srgbClr val="00B0F0"/>
                </a:solidFill>
                <a:ea typeface="+mn-lt"/>
                <a:cs typeface="+mn-lt"/>
              </a:rPr>
              <a:t>         </a:t>
            </a:r>
            <a:r>
              <a:rPr lang="en-US" sz="2600" dirty="0" err="1">
                <a:solidFill>
                  <a:srgbClr val="00B0F0"/>
                </a:solidFill>
                <a:ea typeface="+mn-lt"/>
                <a:cs typeface="+mn-lt"/>
              </a:rPr>
              <a:t>testGlobal</a:t>
            </a:r>
            <a:r>
              <a:rPr lang="en-US" sz="2600" dirty="0">
                <a:solidFill>
                  <a:srgbClr val="00B0F0"/>
                </a:solidFill>
                <a:ea typeface="+mn-lt"/>
                <a:cs typeface="+mn-lt"/>
              </a:rPr>
              <a: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4AE08263-6B1B-6FF0-28B4-F770EA72499C}"/>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736217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6213048"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Local and Global Variables with Functions</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cs typeface="Calibri" panose="020F0502020204030204"/>
              </a:rPr>
              <a:t>If you need this modification, you need to explicitly tell python this.</a:t>
            </a:r>
          </a:p>
          <a:p>
            <a:pPr algn="just"/>
            <a:r>
              <a:rPr lang="en-US" sz="2600" dirty="0">
                <a:solidFill>
                  <a:srgbClr val="0A1F61"/>
                </a:solidFill>
                <a:cs typeface="Calibri" panose="020F0502020204030204"/>
              </a:rPr>
              <a:t>         </a:t>
            </a:r>
            <a:r>
              <a:rPr lang="en-US" sz="2600" dirty="0">
                <a:solidFill>
                  <a:srgbClr val="00B0F0"/>
                </a:solidFill>
                <a:ea typeface="+mn-lt"/>
                <a:cs typeface="+mn-lt"/>
              </a:rPr>
              <a:t>a = "Hello </a:t>
            </a:r>
            <a:r>
              <a:rPr lang="en-US" sz="2600" dirty="0" err="1">
                <a:solidFill>
                  <a:srgbClr val="00B0F0"/>
                </a:solidFill>
                <a:ea typeface="+mn-lt"/>
                <a:cs typeface="+mn-lt"/>
              </a:rPr>
              <a:t>im</a:t>
            </a:r>
            <a:r>
              <a:rPr lang="en-US" sz="2600" dirty="0">
                <a:solidFill>
                  <a:srgbClr val="00B0F0"/>
                </a:solidFill>
                <a:ea typeface="+mn-lt"/>
                <a:cs typeface="+mn-lt"/>
              </a:rPr>
              <a:t> a global variable :)" </a:t>
            </a:r>
            <a:endParaRPr lang="en-US" sz="2600" dirty="0">
              <a:ea typeface="+mn-lt"/>
              <a:cs typeface="+mn-lt"/>
            </a:endParaRPr>
          </a:p>
          <a:p>
            <a:pPr algn="just"/>
            <a:r>
              <a:rPr lang="en-US" sz="2600" dirty="0">
                <a:solidFill>
                  <a:srgbClr val="00B0F0"/>
                </a:solidFill>
                <a:cs typeface="Calibri" panose="020F0502020204030204"/>
              </a:rPr>
              <a:t>         def </a:t>
            </a:r>
            <a:r>
              <a:rPr lang="en-US" sz="2600" dirty="0" err="1">
                <a:solidFill>
                  <a:srgbClr val="00B0F0"/>
                </a:solidFill>
                <a:cs typeface="Calibri" panose="020F0502020204030204"/>
              </a:rPr>
              <a:t>testGlobal</a:t>
            </a:r>
            <a:r>
              <a:rPr lang="en-US" sz="2600" dirty="0">
                <a:solidFill>
                  <a:srgbClr val="00B0F0"/>
                </a:solidFill>
                <a:cs typeface="Calibri" panose="020F0502020204030204"/>
              </a:rPr>
              <a:t>():</a:t>
            </a:r>
            <a:endParaRPr lang="en-US" dirty="0">
              <a:solidFill>
                <a:srgbClr val="00B0F0"/>
              </a:solidFill>
              <a:cs typeface="Calibri" panose="020F0502020204030204"/>
            </a:endParaRPr>
          </a:p>
          <a:p>
            <a:pPr algn="just"/>
            <a:r>
              <a:rPr lang="en-US" sz="2600" dirty="0">
                <a:solidFill>
                  <a:srgbClr val="00B0F0"/>
                </a:solidFill>
                <a:cs typeface="Calibri" panose="020F0502020204030204"/>
              </a:rPr>
              <a:t>                global   a</a:t>
            </a:r>
          </a:p>
          <a:p>
            <a:pPr algn="just"/>
            <a:r>
              <a:rPr lang="en-US" sz="2600" dirty="0">
                <a:solidFill>
                  <a:srgbClr val="00B0F0"/>
                </a:solidFill>
                <a:cs typeface="Calibri" panose="020F0502020204030204"/>
              </a:rPr>
              <a:t>                print(a)</a:t>
            </a:r>
            <a:endParaRPr lang="en-US" sz="2600" dirty="0">
              <a:solidFill>
                <a:srgbClr val="FF0000"/>
              </a:solidFill>
              <a:cs typeface="Calibri" panose="020F0502020204030204"/>
            </a:endParaRPr>
          </a:p>
          <a:p>
            <a:pPr algn="just"/>
            <a:r>
              <a:rPr lang="en-US" sz="2600" dirty="0">
                <a:solidFill>
                  <a:srgbClr val="00B0F0"/>
                </a:solidFill>
                <a:cs typeface="Calibri" panose="020F0502020204030204"/>
              </a:rPr>
              <a:t>                a = "Hello"</a:t>
            </a:r>
          </a:p>
          <a:p>
            <a:pPr algn="just"/>
            <a:r>
              <a:rPr lang="en-US" sz="2600" dirty="0">
                <a:solidFill>
                  <a:srgbClr val="00B0F0"/>
                </a:solidFill>
                <a:cs typeface="Calibri" panose="020F0502020204030204"/>
              </a:rPr>
              <a:t>                </a:t>
            </a:r>
            <a:r>
              <a:rPr lang="en-US" sz="2600" dirty="0">
                <a:solidFill>
                  <a:srgbClr val="00B0F0"/>
                </a:solidFill>
                <a:ea typeface="+mn-lt"/>
                <a:cs typeface="+mn-lt"/>
              </a:rPr>
              <a:t>print(a)</a:t>
            </a:r>
            <a:endParaRPr lang="en-US" dirty="0">
              <a:solidFill>
                <a:srgbClr val="000000"/>
              </a:solidFill>
              <a:ea typeface="+mn-lt"/>
              <a:cs typeface="+mn-lt"/>
            </a:endParaRPr>
          </a:p>
          <a:p>
            <a:pPr algn="just"/>
            <a:r>
              <a:rPr lang="en-US" sz="2600" dirty="0">
                <a:solidFill>
                  <a:srgbClr val="00B0F0"/>
                </a:solidFill>
                <a:ea typeface="+mn-lt"/>
                <a:cs typeface="+mn-lt"/>
              </a:rPr>
              <a:t>     </a:t>
            </a:r>
          </a:p>
          <a:p>
            <a:pPr algn="just"/>
            <a:r>
              <a:rPr lang="en-US" sz="2600" dirty="0">
                <a:solidFill>
                  <a:srgbClr val="00B0F0"/>
                </a:solidFill>
                <a:ea typeface="+mn-lt"/>
                <a:cs typeface="+mn-lt"/>
              </a:rPr>
              <a:t>         </a:t>
            </a:r>
            <a:r>
              <a:rPr lang="en-US" sz="2600" dirty="0" err="1">
                <a:solidFill>
                  <a:srgbClr val="00B0F0"/>
                </a:solidFill>
                <a:ea typeface="+mn-lt"/>
                <a:cs typeface="+mn-lt"/>
              </a:rPr>
              <a:t>testGlobal</a:t>
            </a:r>
            <a:r>
              <a:rPr lang="en-US" sz="2600" dirty="0">
                <a:solidFill>
                  <a:srgbClr val="00B0F0"/>
                </a:solidFill>
                <a:ea typeface="+mn-lt"/>
                <a:cs typeface="+mn-lt"/>
              </a:rPr>
              <a: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4AE08263-6B1B-6FF0-28B4-F770EA72499C}"/>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4207242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8923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Problem Solving with Top-Down Design</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ea typeface="+mn-lt"/>
                <a:cs typeface="+mn-lt"/>
              </a:rPr>
              <a:t>We may quickly write a large amount of code, but later discover that large portions of the code are unnecessary. These issues emphasize the importance of </a:t>
            </a:r>
            <a:r>
              <a:rPr lang="en-US" sz="2600" b="1" dirty="0">
                <a:solidFill>
                  <a:srgbClr val="0A1F61"/>
                </a:solidFill>
                <a:ea typeface="+mn-lt"/>
                <a:cs typeface="+mn-lt"/>
              </a:rPr>
              <a:t>program design</a:t>
            </a:r>
            <a:r>
              <a:rPr lang="en-US" sz="2600" dirty="0">
                <a:solidFill>
                  <a:srgbClr val="0A1F61"/>
                </a:solidFill>
                <a:ea typeface="+mn-lt"/>
                <a:cs typeface="+mn-lt"/>
              </a:rPr>
              <a:t>.</a:t>
            </a:r>
          </a:p>
          <a:p>
            <a:pPr marL="457200" indent="-457200" algn="just">
              <a:buFont typeface="Arial"/>
              <a:buChar char="•"/>
            </a:pPr>
            <a:endParaRPr lang="en-US" sz="2600" dirty="0">
              <a:solidFill>
                <a:srgbClr val="0A1F61"/>
              </a:solidFill>
              <a:ea typeface="+mn-lt"/>
              <a:cs typeface="+mn-lt"/>
            </a:endParaRPr>
          </a:p>
          <a:p>
            <a:pPr marL="457200" indent="-457200" algn="just">
              <a:buFont typeface="Arial"/>
              <a:buChar char="•"/>
            </a:pPr>
            <a:r>
              <a:rPr lang="en-US" sz="2600" dirty="0">
                <a:solidFill>
                  <a:srgbClr val="0A1F61"/>
                </a:solidFill>
                <a:ea typeface="+mn-lt"/>
                <a:cs typeface="+mn-lt"/>
              </a:rPr>
              <a:t>In a well-organized system, each part does its own job in collaborating to achieve a common goal.</a:t>
            </a:r>
            <a:endParaRPr lang="en-US" sz="2600">
              <a:ea typeface="+mn-lt"/>
              <a:cs typeface="+mn-lt"/>
            </a:endParaRPr>
          </a:p>
          <a:p>
            <a:pPr marL="457200" indent="-457200" algn="just">
              <a:buFont typeface="Arial"/>
              <a:buChar char="•"/>
            </a:pPr>
            <a:endParaRPr lang="en-US" sz="2600" dirty="0">
              <a:solidFill>
                <a:srgbClr val="0A1F61"/>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Each function should perform a single coherent task. </a:t>
            </a:r>
            <a:endParaRPr lang="en-US" dirty="0">
              <a:solidFill>
                <a:srgbClr val="000000"/>
              </a:solidFill>
              <a:cs typeface="Calibri" panose="020F0502020204030204"/>
            </a:endParaRPr>
          </a:p>
          <a:p>
            <a:pPr marL="914400" lvl="1" indent="-457200" algn="just">
              <a:buFont typeface="Arial"/>
              <a:buChar char="•"/>
            </a:pPr>
            <a:r>
              <a:rPr lang="en-US" sz="2600" dirty="0">
                <a:solidFill>
                  <a:srgbClr val="0A1F61"/>
                </a:solidFill>
                <a:cs typeface="Calibri" panose="020F0502020204030204"/>
              </a:rPr>
              <a:t>Example: Computing a summation.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23477105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8923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Problem Solving with Top-Down Design</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pic>
        <p:nvPicPr>
          <p:cNvPr id="8" name="Picture 11" descr="Diagram&#10;&#10;Description automatically generated">
            <a:extLst>
              <a:ext uri="{FF2B5EF4-FFF2-40B4-BE49-F238E27FC236}">
                <a16:creationId xmlns:a16="http://schemas.microsoft.com/office/drawing/2014/main" id="{60F70201-1E81-B075-BBE5-FAE551A0793A}"/>
              </a:ext>
            </a:extLst>
          </p:cNvPr>
          <p:cNvPicPr>
            <a:picLocks noChangeAspect="1"/>
          </p:cNvPicPr>
          <p:nvPr/>
        </p:nvPicPr>
        <p:blipFill>
          <a:blip r:embed="rId6"/>
          <a:stretch>
            <a:fillRect/>
          </a:stretch>
        </p:blipFill>
        <p:spPr>
          <a:xfrm>
            <a:off x="1906437" y="1463145"/>
            <a:ext cx="6955764" cy="4406159"/>
          </a:xfrm>
          <a:prstGeom prst="rect">
            <a:avLst/>
          </a:prstGeom>
        </p:spPr>
      </p:pic>
    </p:spTree>
    <p:extLst>
      <p:ext uri="{BB962C8B-B14F-4D97-AF65-F5344CB8AC3E}">
        <p14:creationId xmlns:p14="http://schemas.microsoft.com/office/powerpoint/2010/main" val="3756413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8923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Problem Solving with Top-Down Design</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457200" indent="-457200" algn="just">
              <a:buFont typeface="Arial"/>
              <a:buChar char="•"/>
            </a:pPr>
            <a:r>
              <a:rPr lang="en-US" sz="2600" b="1" dirty="0">
                <a:solidFill>
                  <a:srgbClr val="0A1F61"/>
                </a:solidFill>
                <a:cs typeface="Calibri" panose="020F0502020204030204"/>
              </a:rPr>
              <a:t>Top-down design</a:t>
            </a:r>
            <a:r>
              <a:rPr lang="en-US" sz="2600" dirty="0">
                <a:solidFill>
                  <a:srgbClr val="0A1F61"/>
                </a:solidFill>
                <a:cs typeface="Calibri" panose="020F0502020204030204"/>
              </a:rPr>
              <a:t> (</a:t>
            </a:r>
            <a:r>
              <a:rPr lang="en-US" sz="2600" dirty="0" err="1">
                <a:solidFill>
                  <a:srgbClr val="0A1F61"/>
                </a:solidFill>
                <a:cs typeface="Calibri" panose="020F0502020204030204"/>
              </a:rPr>
              <a:t>a.k.a</a:t>
            </a:r>
            <a:r>
              <a:rPr lang="en-US" sz="2600" dirty="0">
                <a:solidFill>
                  <a:srgbClr val="0A1F61"/>
                </a:solidFill>
                <a:cs typeface="Calibri" panose="020F0502020204030204"/>
              </a:rPr>
              <a:t> stepwise refinement and problem decomposition) starts with a global view of the entire problem and breaks the problem into smaller, more manageable subproblems.</a:t>
            </a:r>
          </a:p>
          <a:p>
            <a:pPr marL="457200" indent="-457200" algn="just">
              <a:buFont typeface="Arial"/>
              <a:buChar char="•"/>
            </a:pPr>
            <a:endParaRPr lang="en-US" sz="2600" dirty="0">
              <a:solidFill>
                <a:srgbClr val="0A1F61"/>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The program that implements this design reflects the quality code's characteristics: readable, extendable, and </a:t>
            </a:r>
            <a:r>
              <a:rPr lang="en-US" sz="2600" dirty="0" err="1">
                <a:solidFill>
                  <a:srgbClr val="0A1F61"/>
                </a:solidFill>
                <a:cs typeface="Calibri" panose="020F0502020204030204"/>
              </a:rPr>
              <a:t>debuggable</a:t>
            </a:r>
            <a:r>
              <a:rPr lang="en-US" sz="2600" dirty="0">
                <a:solidFill>
                  <a:srgbClr val="0A1F61"/>
                </a:solidFill>
                <a:cs typeface="Calibri" panose="020F0502020204030204"/>
              </a:rPr>
              <a:t>.</a:t>
            </a:r>
          </a:p>
          <a:p>
            <a:pPr marL="457200" indent="-457200" algn="just">
              <a:buFont typeface="Arial"/>
              <a:buChar char="•"/>
            </a:pPr>
            <a:endParaRPr lang="en-US" sz="2600" dirty="0">
              <a:solidFill>
                <a:srgbClr val="000000"/>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As functions are developed to solve subproblems, solution to overall problem is gradually filled out.</a:t>
            </a:r>
            <a:endParaRPr lang="en-US"/>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595771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8923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Problem Solving with Top-Down Design</a:t>
            </a:r>
          </a:p>
        </p:txBody>
      </p:sp>
      <p:sp>
        <p:nvSpPr>
          <p:cNvPr id="9" name="TextBox 8"/>
          <p:cNvSpPr txBox="1"/>
          <p:nvPr/>
        </p:nvSpPr>
        <p:spPr>
          <a:xfrm>
            <a:off x="988293" y="2211342"/>
            <a:ext cx="10227004" cy="3293209"/>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ea typeface="+mn-lt"/>
                <a:cs typeface="+mn-lt"/>
              </a:rPr>
              <a:t>Example8: Write a program to demonstrate the top-down code structure design. </a:t>
            </a:r>
            <a:endParaRPr lang="en-US" sz="2600" dirty="0">
              <a:solidFill>
                <a:srgbClr val="00B0F0"/>
              </a:solidFill>
              <a:ea typeface="+mn-lt"/>
              <a:cs typeface="+mn-lt"/>
            </a:endParaRPr>
          </a:p>
          <a:p>
            <a:pPr algn="just"/>
            <a:endParaRPr lang="en-US" sz="2600" dirty="0">
              <a:solidFill>
                <a:srgbClr val="0A1F61"/>
              </a:solidFill>
              <a:ea typeface="+mn-lt"/>
              <a:cs typeface="+mn-lt"/>
            </a:endParaRPr>
          </a:p>
          <a:p>
            <a:pPr algn="just"/>
            <a:r>
              <a:rPr lang="en-US" sz="2600" dirty="0">
                <a:solidFill>
                  <a:srgbClr val="00B0F0"/>
                </a:solidFill>
                <a:ea typeface="+mn-lt"/>
                <a:cs typeface="+mn-lt"/>
              </a:rPr>
              <a:t>def main():</a:t>
            </a:r>
            <a:endParaRPr lang="en-US" dirty="0">
              <a:solidFill>
                <a:srgbClr val="00B0F0"/>
              </a:solidFill>
              <a:cs typeface="Calibri"/>
            </a:endParaRPr>
          </a:p>
          <a:p>
            <a:pPr algn="just"/>
            <a:r>
              <a:rPr lang="en-US" sz="2600" dirty="0">
                <a:solidFill>
                  <a:srgbClr val="00B0F0"/>
                </a:solidFill>
                <a:ea typeface="+mn-lt"/>
                <a:cs typeface="+mn-lt"/>
              </a:rPr>
              <a:t>       </a:t>
            </a:r>
            <a:r>
              <a:rPr lang="en-US" sz="2600" dirty="0" err="1">
                <a:solidFill>
                  <a:srgbClr val="00B0F0"/>
                </a:solidFill>
                <a:ea typeface="+mn-lt"/>
                <a:cs typeface="+mn-lt"/>
              </a:rPr>
              <a:t>stdcount</a:t>
            </a:r>
            <a:r>
              <a:rPr lang="en-US" sz="2600" dirty="0">
                <a:solidFill>
                  <a:srgbClr val="00B0F0"/>
                </a:solidFill>
                <a:ea typeface="+mn-lt"/>
                <a:cs typeface="+mn-lt"/>
              </a:rPr>
              <a:t> = int(input("Enter total number of students in your class: "))</a:t>
            </a:r>
            <a:endParaRPr lang="en-US">
              <a:solidFill>
                <a:srgbClr val="00B0F0"/>
              </a:solidFill>
              <a:cs typeface="Calibri"/>
            </a:endParaRPr>
          </a:p>
          <a:p>
            <a:pPr algn="just"/>
            <a:r>
              <a:rPr lang="en-US" sz="2600" dirty="0">
                <a:solidFill>
                  <a:srgbClr val="00B0F0"/>
                </a:solidFill>
                <a:ea typeface="+mn-lt"/>
                <a:cs typeface="+mn-lt"/>
              </a:rPr>
              <a:t>       </a:t>
            </a:r>
            <a:r>
              <a:rPr lang="en-US" sz="2600" dirty="0" err="1">
                <a:solidFill>
                  <a:srgbClr val="00B0F0"/>
                </a:solidFill>
                <a:ea typeface="+mn-lt"/>
                <a:cs typeface="+mn-lt"/>
              </a:rPr>
              <a:t>studentsMarks</a:t>
            </a:r>
            <a:r>
              <a:rPr lang="en-US" sz="2600" dirty="0">
                <a:solidFill>
                  <a:srgbClr val="00B0F0"/>
                </a:solidFill>
                <a:ea typeface="+mn-lt"/>
                <a:cs typeface="+mn-lt"/>
              </a:rPr>
              <a:t> = </a:t>
            </a:r>
            <a:r>
              <a:rPr lang="en-US" sz="2600" dirty="0" err="1">
                <a:solidFill>
                  <a:srgbClr val="00B0F0"/>
                </a:solidFill>
                <a:ea typeface="+mn-lt"/>
                <a:cs typeface="+mn-lt"/>
              </a:rPr>
              <a:t>getMarks</a:t>
            </a:r>
            <a:r>
              <a:rPr lang="en-US" sz="2600" dirty="0">
                <a:solidFill>
                  <a:srgbClr val="00B0F0"/>
                </a:solidFill>
                <a:ea typeface="+mn-lt"/>
                <a:cs typeface="+mn-lt"/>
              </a:rPr>
              <a:t>(</a:t>
            </a:r>
            <a:r>
              <a:rPr lang="en-US" sz="2600" dirty="0" err="1">
                <a:solidFill>
                  <a:srgbClr val="00B0F0"/>
                </a:solidFill>
                <a:ea typeface="+mn-lt"/>
                <a:cs typeface="+mn-lt"/>
              </a:rPr>
              <a:t>stdcount</a:t>
            </a:r>
            <a:r>
              <a:rPr lang="en-US" sz="2600" dirty="0">
                <a:solidFill>
                  <a:srgbClr val="00B0F0"/>
                </a:solidFill>
                <a:ea typeface="+mn-lt"/>
                <a:cs typeface="+mn-lt"/>
              </a:rPr>
              <a:t>)</a:t>
            </a:r>
            <a:endParaRPr lang="en-US">
              <a:solidFill>
                <a:srgbClr val="00B0F0"/>
              </a:solidFill>
              <a:cs typeface="Calibri"/>
            </a:endParaRPr>
          </a:p>
          <a:p>
            <a:pPr algn="just"/>
            <a:r>
              <a:rPr lang="en-US" sz="2600" dirty="0">
                <a:solidFill>
                  <a:srgbClr val="00B0F0"/>
                </a:solidFill>
                <a:ea typeface="+mn-lt"/>
                <a:cs typeface="+mn-lt"/>
              </a:rPr>
              <a:t>       </a:t>
            </a:r>
            <a:r>
              <a:rPr lang="en-US" sz="2600" dirty="0" err="1">
                <a:solidFill>
                  <a:srgbClr val="00B0F0"/>
                </a:solidFill>
                <a:ea typeface="+mn-lt"/>
                <a:cs typeface="+mn-lt"/>
              </a:rPr>
              <a:t>markAverage</a:t>
            </a:r>
            <a:r>
              <a:rPr lang="en-US" sz="2600" dirty="0">
                <a:solidFill>
                  <a:srgbClr val="00B0F0"/>
                </a:solidFill>
                <a:ea typeface="+mn-lt"/>
                <a:cs typeface="+mn-lt"/>
              </a:rPr>
              <a:t> = </a:t>
            </a:r>
            <a:r>
              <a:rPr lang="en-US" sz="2600" dirty="0" err="1">
                <a:solidFill>
                  <a:srgbClr val="00B0F0"/>
                </a:solidFill>
                <a:ea typeface="+mn-lt"/>
                <a:cs typeface="+mn-lt"/>
              </a:rPr>
              <a:t>calAverage</a:t>
            </a:r>
            <a:r>
              <a:rPr lang="en-US" sz="2600" dirty="0">
                <a:solidFill>
                  <a:srgbClr val="00B0F0"/>
                </a:solidFill>
                <a:ea typeface="+mn-lt"/>
                <a:cs typeface="+mn-lt"/>
              </a:rPr>
              <a:t>(</a:t>
            </a:r>
            <a:r>
              <a:rPr lang="en-US" sz="2600" dirty="0" err="1">
                <a:solidFill>
                  <a:srgbClr val="00B0F0"/>
                </a:solidFill>
                <a:ea typeface="+mn-lt"/>
                <a:cs typeface="+mn-lt"/>
              </a:rPr>
              <a:t>studentsMarks</a:t>
            </a:r>
            <a:r>
              <a:rPr lang="en-US" sz="2600" dirty="0">
                <a:solidFill>
                  <a:srgbClr val="00B0F0"/>
                </a:solidFill>
                <a:ea typeface="+mn-lt"/>
                <a:cs typeface="+mn-lt"/>
              </a:rPr>
              <a:t>)</a:t>
            </a:r>
            <a:endParaRPr lang="en-US">
              <a:solidFill>
                <a:srgbClr val="00B0F0"/>
              </a:solidFill>
              <a:cs typeface="Calibri"/>
            </a:endParaRPr>
          </a:p>
          <a:p>
            <a:pPr algn="just"/>
            <a:r>
              <a:rPr lang="en-US" sz="2600" dirty="0">
                <a:solidFill>
                  <a:srgbClr val="00B0F0"/>
                </a:solidFill>
                <a:ea typeface="+mn-lt"/>
                <a:cs typeface="+mn-lt"/>
              </a:rPr>
              <a:t>       </a:t>
            </a:r>
            <a:r>
              <a:rPr lang="en-US" sz="2600" dirty="0" err="1">
                <a:solidFill>
                  <a:srgbClr val="00B0F0"/>
                </a:solidFill>
                <a:ea typeface="+mn-lt"/>
                <a:cs typeface="+mn-lt"/>
              </a:rPr>
              <a:t>displayStdLevel</a:t>
            </a:r>
            <a:r>
              <a:rPr lang="en-US" sz="2600" dirty="0">
                <a:solidFill>
                  <a:srgbClr val="00B0F0"/>
                </a:solidFill>
                <a:ea typeface="+mn-lt"/>
                <a:cs typeface="+mn-lt"/>
              </a:rPr>
              <a:t>(</a:t>
            </a:r>
            <a:r>
              <a:rPr lang="en-US" sz="2600" dirty="0" err="1">
                <a:solidFill>
                  <a:srgbClr val="00B0F0"/>
                </a:solidFill>
                <a:ea typeface="+mn-lt"/>
                <a:cs typeface="+mn-lt"/>
              </a:rPr>
              <a:t>studentsMarks</a:t>
            </a:r>
            <a:r>
              <a:rPr lang="en-US" sz="2600" dirty="0">
                <a:solidFill>
                  <a:srgbClr val="00B0F0"/>
                </a:solidFill>
                <a:ea typeface="+mn-lt"/>
                <a:cs typeface="+mn-lt"/>
              </a:rPr>
              <a:t>, </a:t>
            </a:r>
            <a:r>
              <a:rPr lang="en-US" sz="2600" dirty="0" err="1">
                <a:solidFill>
                  <a:srgbClr val="00B0F0"/>
                </a:solidFill>
                <a:ea typeface="+mn-lt"/>
                <a:cs typeface="+mn-lt"/>
              </a:rPr>
              <a:t>markAverage</a:t>
            </a:r>
            <a:r>
              <a:rPr lang="en-US" sz="2600" dirty="0">
                <a:solidFill>
                  <a:srgbClr val="00B0F0"/>
                </a:solidFill>
                <a:ea typeface="+mn-lt"/>
                <a:cs typeface="+mn-lt"/>
              </a:rPr>
              <a:t>)</a:t>
            </a:r>
            <a:endParaRPr lang="en-US" dirty="0">
              <a:solidFill>
                <a:srgbClr val="00B0F0"/>
              </a:solidFill>
              <a:cs typeface="Calibri" panose="020F0502020204030204"/>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99D25A6B-CA37-095D-4A87-712C38DAA693}"/>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411216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8923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Problem Solving with Top-Down Design</a:t>
            </a:r>
          </a:p>
        </p:txBody>
      </p:sp>
      <p:sp>
        <p:nvSpPr>
          <p:cNvPr id="9" name="TextBox 8"/>
          <p:cNvSpPr txBox="1"/>
          <p:nvPr/>
        </p:nvSpPr>
        <p:spPr>
          <a:xfrm>
            <a:off x="988293" y="2038814"/>
            <a:ext cx="10227004" cy="3493264"/>
          </a:xfrm>
          <a:prstGeom prst="rect">
            <a:avLst/>
          </a:prstGeom>
          <a:noFill/>
        </p:spPr>
        <p:txBody>
          <a:bodyPr wrap="square" lIns="91440" tIns="45720" rIns="91440" bIns="45720" rtlCol="0" anchor="t">
            <a:spAutoFit/>
          </a:bodyPr>
          <a:lstStyle/>
          <a:p>
            <a:pPr algn="just"/>
            <a:r>
              <a:rPr lang="en-US" sz="1700" dirty="0">
                <a:solidFill>
                  <a:srgbClr val="00B0F0"/>
                </a:solidFill>
                <a:ea typeface="+mn-lt"/>
                <a:cs typeface="+mn-lt"/>
              </a:rPr>
              <a:t>def </a:t>
            </a:r>
            <a:r>
              <a:rPr lang="en-US" sz="1700" dirty="0" err="1">
                <a:solidFill>
                  <a:srgbClr val="00B0F0"/>
                </a:solidFill>
                <a:ea typeface="+mn-lt"/>
                <a:cs typeface="+mn-lt"/>
              </a:rPr>
              <a:t>getMarks</a:t>
            </a:r>
            <a:r>
              <a:rPr lang="en-US" sz="1700" dirty="0">
                <a:solidFill>
                  <a:srgbClr val="00B0F0"/>
                </a:solidFill>
                <a:ea typeface="+mn-lt"/>
                <a:cs typeface="+mn-lt"/>
              </a:rPr>
              <a:t>(</a:t>
            </a:r>
            <a:r>
              <a:rPr lang="en-US" sz="1700" dirty="0" err="1">
                <a:solidFill>
                  <a:srgbClr val="00B0F0"/>
                </a:solidFill>
                <a:ea typeface="+mn-lt"/>
                <a:cs typeface="+mn-lt"/>
              </a:rPr>
              <a:t>stds</a:t>
            </a:r>
            <a:r>
              <a:rPr lang="en-US" sz="1700" dirty="0">
                <a:solidFill>
                  <a:srgbClr val="00B0F0"/>
                </a:solidFill>
                <a:ea typeface="+mn-lt"/>
                <a:cs typeface="+mn-lt"/>
              </a:rPr>
              <a:t>):</a:t>
            </a:r>
            <a:endParaRPr lang="en-US" sz="1700" dirty="0">
              <a:solidFill>
                <a:srgbClr val="00B0F0"/>
              </a:solidFill>
              <a:cs typeface="Calibri"/>
            </a:endParaRPr>
          </a:p>
          <a:p>
            <a:pPr algn="just"/>
            <a:r>
              <a:rPr lang="en-US" sz="1700" dirty="0">
                <a:solidFill>
                  <a:srgbClr val="00B0F0"/>
                </a:solidFill>
                <a:ea typeface="+mn-lt"/>
                <a:cs typeface="+mn-lt"/>
              </a:rPr>
              <a:t>       students = list()</a:t>
            </a:r>
            <a:endParaRPr lang="en-US" sz="1700" dirty="0">
              <a:solidFill>
                <a:srgbClr val="00B0F0"/>
              </a:solidFill>
              <a:cs typeface="Calibri"/>
            </a:endParaRPr>
          </a:p>
          <a:p>
            <a:pPr algn="just"/>
            <a:r>
              <a:rPr lang="en-US" sz="1700" dirty="0">
                <a:solidFill>
                  <a:srgbClr val="00B0F0"/>
                </a:solidFill>
                <a:ea typeface="+mn-lt"/>
                <a:cs typeface="+mn-lt"/>
              </a:rPr>
              <a:t>       for x in range(</a:t>
            </a:r>
            <a:r>
              <a:rPr lang="en-US" sz="1700" dirty="0" err="1">
                <a:solidFill>
                  <a:srgbClr val="00B0F0"/>
                </a:solidFill>
                <a:ea typeface="+mn-lt"/>
                <a:cs typeface="+mn-lt"/>
              </a:rPr>
              <a:t>stds</a:t>
            </a:r>
            <a:r>
              <a:rPr lang="en-US" sz="1700" dirty="0">
                <a:solidFill>
                  <a:srgbClr val="00B0F0"/>
                </a:solidFill>
                <a:ea typeface="+mn-lt"/>
                <a:cs typeface="+mn-lt"/>
              </a:rPr>
              <a:t>):</a:t>
            </a:r>
            <a:endParaRPr lang="en-US" sz="1700" dirty="0">
              <a:solidFill>
                <a:srgbClr val="00B0F0"/>
              </a:solidFill>
              <a:cs typeface="Calibri"/>
            </a:endParaRPr>
          </a:p>
          <a:p>
            <a:pPr algn="just"/>
            <a:r>
              <a:rPr lang="en-US" sz="1700" dirty="0">
                <a:solidFill>
                  <a:srgbClr val="00B0F0"/>
                </a:solidFill>
                <a:ea typeface="+mn-lt"/>
                <a:cs typeface="+mn-lt"/>
              </a:rPr>
              <a:t>            mark = int(input("Enter the student mark for </a:t>
            </a:r>
            <a:r>
              <a:rPr lang="en-US" sz="1700" dirty="0" err="1">
                <a:solidFill>
                  <a:srgbClr val="00B0F0"/>
                </a:solidFill>
                <a:ea typeface="+mn-lt"/>
                <a:cs typeface="+mn-lt"/>
              </a:rPr>
              <a:t>student"+str</a:t>
            </a:r>
            <a:r>
              <a:rPr lang="en-US" sz="1700" dirty="0">
                <a:solidFill>
                  <a:srgbClr val="00B0F0"/>
                </a:solidFill>
                <a:ea typeface="+mn-lt"/>
                <a:cs typeface="+mn-lt"/>
              </a:rPr>
              <a:t>(x+1)+": "))</a:t>
            </a:r>
            <a:endParaRPr lang="en-US" sz="1700" dirty="0">
              <a:solidFill>
                <a:srgbClr val="00B0F0"/>
              </a:solidFill>
              <a:cs typeface="Calibri"/>
            </a:endParaRPr>
          </a:p>
          <a:p>
            <a:pPr algn="just"/>
            <a:r>
              <a:rPr lang="en-US" sz="1700" dirty="0">
                <a:solidFill>
                  <a:srgbClr val="00B0F0"/>
                </a:solidFill>
                <a:ea typeface="+mn-lt"/>
                <a:cs typeface="+mn-lt"/>
              </a:rPr>
              <a:t>            </a:t>
            </a:r>
            <a:r>
              <a:rPr lang="en-US" sz="1700" dirty="0" err="1">
                <a:solidFill>
                  <a:srgbClr val="00B0F0"/>
                </a:solidFill>
                <a:ea typeface="+mn-lt"/>
                <a:cs typeface="+mn-lt"/>
              </a:rPr>
              <a:t>students.append</a:t>
            </a:r>
            <a:r>
              <a:rPr lang="en-US" sz="1700" dirty="0">
                <a:solidFill>
                  <a:srgbClr val="00B0F0"/>
                </a:solidFill>
                <a:ea typeface="+mn-lt"/>
                <a:cs typeface="+mn-lt"/>
              </a:rPr>
              <a:t>(mark)</a:t>
            </a:r>
            <a:endParaRPr lang="en-US" sz="1700" dirty="0">
              <a:solidFill>
                <a:srgbClr val="00B0F0"/>
              </a:solidFill>
              <a:cs typeface="Calibri"/>
            </a:endParaRPr>
          </a:p>
          <a:p>
            <a:pPr algn="just"/>
            <a:r>
              <a:rPr lang="en-US" sz="1700" dirty="0">
                <a:solidFill>
                  <a:srgbClr val="00B0F0"/>
                </a:solidFill>
                <a:ea typeface="+mn-lt"/>
                <a:cs typeface="+mn-lt"/>
              </a:rPr>
              <a:t>        return students</a:t>
            </a:r>
            <a:endParaRPr lang="en-US" sz="1700" dirty="0">
              <a:solidFill>
                <a:srgbClr val="00B0F0"/>
              </a:solidFill>
              <a:cs typeface="Calibri"/>
            </a:endParaRPr>
          </a:p>
          <a:p>
            <a:pPr algn="just"/>
            <a:endParaRPr lang="en-US" sz="1700" dirty="0">
              <a:solidFill>
                <a:srgbClr val="00B0F0"/>
              </a:solidFill>
              <a:cs typeface="Calibri"/>
            </a:endParaRPr>
          </a:p>
          <a:p>
            <a:pPr algn="just"/>
            <a:r>
              <a:rPr lang="en-US" sz="1700" dirty="0">
                <a:solidFill>
                  <a:srgbClr val="00B0F0"/>
                </a:solidFill>
                <a:ea typeface="+mn-lt"/>
                <a:cs typeface="+mn-lt"/>
              </a:rPr>
              <a:t>def </a:t>
            </a:r>
            <a:r>
              <a:rPr lang="en-US" sz="1700" dirty="0" err="1">
                <a:solidFill>
                  <a:srgbClr val="00B0F0"/>
                </a:solidFill>
                <a:ea typeface="+mn-lt"/>
                <a:cs typeface="+mn-lt"/>
              </a:rPr>
              <a:t>calAverage</a:t>
            </a:r>
            <a:r>
              <a:rPr lang="en-US" sz="1700" dirty="0">
                <a:solidFill>
                  <a:srgbClr val="00B0F0"/>
                </a:solidFill>
                <a:ea typeface="+mn-lt"/>
                <a:cs typeface="+mn-lt"/>
              </a:rPr>
              <a:t>(marks):</a:t>
            </a:r>
            <a:endParaRPr lang="en-US" sz="1700" dirty="0">
              <a:solidFill>
                <a:srgbClr val="00B0F0"/>
              </a:solidFill>
              <a:cs typeface="Calibri"/>
            </a:endParaRPr>
          </a:p>
          <a:p>
            <a:pPr algn="just"/>
            <a:r>
              <a:rPr lang="en-US" sz="1700" dirty="0">
                <a:solidFill>
                  <a:srgbClr val="00B0F0"/>
                </a:solidFill>
                <a:ea typeface="+mn-lt"/>
                <a:cs typeface="+mn-lt"/>
              </a:rPr>
              <a:t>       sum = 0</a:t>
            </a:r>
            <a:endParaRPr lang="en-US" sz="1700" dirty="0">
              <a:solidFill>
                <a:srgbClr val="00B0F0"/>
              </a:solidFill>
              <a:cs typeface="Calibri"/>
            </a:endParaRPr>
          </a:p>
          <a:p>
            <a:pPr algn="just"/>
            <a:r>
              <a:rPr lang="en-US" sz="1700" dirty="0">
                <a:solidFill>
                  <a:srgbClr val="00B0F0"/>
                </a:solidFill>
                <a:ea typeface="+mn-lt"/>
                <a:cs typeface="+mn-lt"/>
              </a:rPr>
              <a:t>       for x in marks:</a:t>
            </a:r>
            <a:endParaRPr lang="en-US" sz="1700" dirty="0">
              <a:solidFill>
                <a:srgbClr val="00B0F0"/>
              </a:solidFill>
              <a:cs typeface="Calibri"/>
            </a:endParaRPr>
          </a:p>
          <a:p>
            <a:pPr algn="just"/>
            <a:r>
              <a:rPr lang="en-US" sz="1700" dirty="0">
                <a:solidFill>
                  <a:srgbClr val="00B0F0"/>
                </a:solidFill>
                <a:ea typeface="+mn-lt"/>
                <a:cs typeface="+mn-lt"/>
              </a:rPr>
              <a:t>            sum += x</a:t>
            </a:r>
            <a:endParaRPr lang="en-US" sz="1700" dirty="0">
              <a:solidFill>
                <a:srgbClr val="00B0F0"/>
              </a:solidFill>
              <a:cs typeface="Calibri"/>
            </a:endParaRPr>
          </a:p>
          <a:p>
            <a:pPr algn="just"/>
            <a:r>
              <a:rPr lang="en-US" sz="1700" dirty="0">
                <a:solidFill>
                  <a:srgbClr val="00B0F0"/>
                </a:solidFill>
                <a:ea typeface="+mn-lt"/>
                <a:cs typeface="+mn-lt"/>
              </a:rPr>
              <a:t>      avg = sum / </a:t>
            </a:r>
            <a:r>
              <a:rPr lang="en-US" sz="1700" err="1">
                <a:solidFill>
                  <a:srgbClr val="00B0F0"/>
                </a:solidFill>
                <a:ea typeface="+mn-lt"/>
                <a:cs typeface="+mn-lt"/>
              </a:rPr>
              <a:t>len</a:t>
            </a:r>
            <a:r>
              <a:rPr lang="en-US" sz="1700" dirty="0">
                <a:solidFill>
                  <a:srgbClr val="00B0F0"/>
                </a:solidFill>
                <a:ea typeface="+mn-lt"/>
                <a:cs typeface="+mn-lt"/>
              </a:rPr>
              <a:t>(marks)</a:t>
            </a:r>
            <a:endParaRPr lang="en-US" sz="1700" dirty="0">
              <a:solidFill>
                <a:srgbClr val="00B0F0"/>
              </a:solidFill>
              <a:cs typeface="Calibri"/>
            </a:endParaRPr>
          </a:p>
          <a:p>
            <a:pPr algn="just"/>
            <a:r>
              <a:rPr lang="en-US" sz="1700" dirty="0">
                <a:solidFill>
                  <a:srgbClr val="00B0F0"/>
                </a:solidFill>
                <a:ea typeface="+mn-lt"/>
                <a:cs typeface="+mn-lt"/>
              </a:rPr>
              <a:t>     return avg</a:t>
            </a:r>
            <a:endParaRPr lang="en-US" sz="1700"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99D25A6B-CA37-095D-4A87-712C38DAA693}"/>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85240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5892319"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Problem Solving with Top-Down Design</a:t>
            </a:r>
          </a:p>
        </p:txBody>
      </p:sp>
      <p:sp>
        <p:nvSpPr>
          <p:cNvPr id="9" name="TextBox 8"/>
          <p:cNvSpPr txBox="1"/>
          <p:nvPr/>
        </p:nvSpPr>
        <p:spPr>
          <a:xfrm>
            <a:off x="1088935" y="1966927"/>
            <a:ext cx="10227004" cy="3139321"/>
          </a:xfrm>
          <a:prstGeom prst="rect">
            <a:avLst/>
          </a:prstGeom>
          <a:noFill/>
        </p:spPr>
        <p:txBody>
          <a:bodyPr wrap="square" lIns="91440" tIns="45720" rIns="91440" bIns="45720" rtlCol="0" anchor="t">
            <a:spAutoFit/>
          </a:bodyPr>
          <a:lstStyle/>
          <a:p>
            <a:pPr algn="just"/>
            <a:r>
              <a:rPr lang="en-US" dirty="0">
                <a:solidFill>
                  <a:srgbClr val="00B0F0"/>
                </a:solidFill>
                <a:ea typeface="+mn-lt"/>
                <a:cs typeface="+mn-lt"/>
              </a:rPr>
              <a:t>def </a:t>
            </a:r>
            <a:r>
              <a:rPr lang="en-US" dirty="0" err="1">
                <a:solidFill>
                  <a:srgbClr val="00B0F0"/>
                </a:solidFill>
                <a:ea typeface="+mn-lt"/>
                <a:cs typeface="+mn-lt"/>
              </a:rPr>
              <a:t>displayStdLevel</a:t>
            </a:r>
            <a:r>
              <a:rPr lang="en-US" dirty="0">
                <a:solidFill>
                  <a:srgbClr val="00B0F0"/>
                </a:solidFill>
                <a:ea typeface="+mn-lt"/>
                <a:cs typeface="+mn-lt"/>
              </a:rPr>
              <a:t>(Marks, average):</a:t>
            </a:r>
            <a:endParaRPr lang="en-US">
              <a:solidFill>
                <a:srgbClr val="00B0F0"/>
              </a:solidFill>
              <a:cs typeface="Calibri"/>
            </a:endParaRPr>
          </a:p>
          <a:p>
            <a:pPr algn="just"/>
            <a:r>
              <a:rPr lang="en-US" dirty="0">
                <a:solidFill>
                  <a:srgbClr val="00B0F0"/>
                </a:solidFill>
                <a:ea typeface="+mn-lt"/>
                <a:cs typeface="+mn-lt"/>
              </a:rPr>
              <a:t>       for x in Marks:</a:t>
            </a:r>
            <a:endParaRPr lang="en-US" dirty="0">
              <a:solidFill>
                <a:srgbClr val="00B0F0"/>
              </a:solidFill>
              <a:cs typeface="Calibri"/>
            </a:endParaRPr>
          </a:p>
          <a:p>
            <a:pPr algn="just"/>
            <a:r>
              <a:rPr lang="en-US" dirty="0">
                <a:solidFill>
                  <a:srgbClr val="00B0F0"/>
                </a:solidFill>
                <a:ea typeface="+mn-lt"/>
                <a:cs typeface="+mn-lt"/>
              </a:rPr>
              <a:t>       if x &gt; average:</a:t>
            </a:r>
            <a:endParaRPr lang="en-US" dirty="0">
              <a:solidFill>
                <a:srgbClr val="00B0F0"/>
              </a:solidFill>
              <a:cs typeface="Calibri"/>
            </a:endParaRPr>
          </a:p>
          <a:p>
            <a:pPr algn="just"/>
            <a:r>
              <a:rPr lang="en-US" dirty="0">
                <a:solidFill>
                  <a:srgbClr val="00B0F0"/>
                </a:solidFill>
                <a:ea typeface="+mn-lt"/>
                <a:cs typeface="+mn-lt"/>
              </a:rPr>
              <a:t>           print("Above the average")</a:t>
            </a:r>
            <a:endParaRPr lang="en-US" dirty="0">
              <a:solidFill>
                <a:srgbClr val="00B0F0"/>
              </a:solidFill>
              <a:cs typeface="Calibri"/>
            </a:endParaRPr>
          </a:p>
          <a:p>
            <a:pPr algn="just"/>
            <a:r>
              <a:rPr lang="en-US" dirty="0">
                <a:solidFill>
                  <a:srgbClr val="00B0F0"/>
                </a:solidFill>
                <a:ea typeface="+mn-lt"/>
                <a:cs typeface="+mn-lt"/>
              </a:rPr>
              <a:t>       </a:t>
            </a:r>
            <a:r>
              <a:rPr lang="en-US" dirty="0" err="1">
                <a:solidFill>
                  <a:srgbClr val="00B0F0"/>
                </a:solidFill>
                <a:ea typeface="+mn-lt"/>
                <a:cs typeface="+mn-lt"/>
              </a:rPr>
              <a:t>elif</a:t>
            </a:r>
            <a:r>
              <a:rPr lang="en-US" dirty="0">
                <a:solidFill>
                  <a:srgbClr val="00B0F0"/>
                </a:solidFill>
                <a:ea typeface="+mn-lt"/>
                <a:cs typeface="+mn-lt"/>
              </a:rPr>
              <a:t> x &lt; average:</a:t>
            </a:r>
            <a:endParaRPr lang="en-US">
              <a:solidFill>
                <a:srgbClr val="00B0F0"/>
              </a:solidFill>
              <a:cs typeface="Calibri"/>
            </a:endParaRPr>
          </a:p>
          <a:p>
            <a:pPr algn="just"/>
            <a:r>
              <a:rPr lang="en-US" dirty="0">
                <a:solidFill>
                  <a:srgbClr val="00B0F0"/>
                </a:solidFill>
                <a:ea typeface="+mn-lt"/>
                <a:cs typeface="+mn-lt"/>
              </a:rPr>
              <a:t>           print("Below the average")</a:t>
            </a:r>
            <a:endParaRPr lang="en-US" dirty="0">
              <a:solidFill>
                <a:srgbClr val="00B0F0"/>
              </a:solidFill>
              <a:cs typeface="Calibri"/>
            </a:endParaRPr>
          </a:p>
          <a:p>
            <a:pPr algn="just"/>
            <a:r>
              <a:rPr lang="en-US" dirty="0">
                <a:solidFill>
                  <a:srgbClr val="00B0F0"/>
                </a:solidFill>
                <a:ea typeface="+mn-lt"/>
                <a:cs typeface="+mn-lt"/>
              </a:rPr>
              <a:t>       else:</a:t>
            </a:r>
            <a:endParaRPr lang="en-US" dirty="0">
              <a:solidFill>
                <a:srgbClr val="00B0F0"/>
              </a:solidFill>
              <a:cs typeface="Calibri"/>
            </a:endParaRPr>
          </a:p>
          <a:p>
            <a:pPr algn="just"/>
            <a:r>
              <a:rPr lang="en-US" dirty="0">
                <a:solidFill>
                  <a:srgbClr val="00B0F0"/>
                </a:solidFill>
                <a:ea typeface="+mn-lt"/>
                <a:cs typeface="+mn-lt"/>
              </a:rPr>
              <a:t>            print("Equal the average")</a:t>
            </a:r>
            <a:endParaRPr lang="en-US" dirty="0">
              <a:solidFill>
                <a:srgbClr val="00B0F0"/>
              </a:solidFill>
              <a:cs typeface="Calibri"/>
            </a:endParaRPr>
          </a:p>
          <a:p>
            <a:pPr algn="just"/>
            <a:br>
              <a:rPr lang="en-US" dirty="0"/>
            </a:br>
            <a:br>
              <a:rPr lang="en-US" dirty="0"/>
            </a:br>
            <a:r>
              <a:rPr lang="en-US" dirty="0">
                <a:solidFill>
                  <a:srgbClr val="00B0F0"/>
                </a:solidFill>
                <a:ea typeface="+mn-lt"/>
                <a:cs typeface="+mn-lt"/>
              </a:rPr>
              <a:t>main()</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99D25A6B-CA37-095D-4A87-712C38DAA693}"/>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737692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07013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Recursive Functions</a:t>
            </a:r>
          </a:p>
        </p:txBody>
      </p:sp>
      <p:sp>
        <p:nvSpPr>
          <p:cNvPr id="9" name="TextBox 8"/>
          <p:cNvSpPr txBox="1"/>
          <p:nvPr/>
        </p:nvSpPr>
        <p:spPr>
          <a:xfrm>
            <a:off x="1088935" y="2211342"/>
            <a:ext cx="10227004" cy="3293209"/>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cs typeface="Calibri" panose="020F0502020204030204"/>
              </a:rPr>
              <a:t>Subproblems can be solved using the same function.</a:t>
            </a:r>
          </a:p>
          <a:p>
            <a:pPr marL="457200" indent="-457200" algn="just">
              <a:buFont typeface="Arial"/>
              <a:buChar char="•"/>
            </a:pPr>
            <a:endParaRPr lang="en-US" sz="2600" dirty="0">
              <a:solidFill>
                <a:srgbClr val="000000"/>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Recursion can be used in place of looping by allowing a function to call itself.</a:t>
            </a:r>
            <a:endParaRPr lang="en-US"/>
          </a:p>
          <a:p>
            <a:pPr marL="457200" indent="-457200" algn="just">
              <a:buFont typeface="Arial"/>
              <a:buChar char="•"/>
            </a:pPr>
            <a:endParaRPr lang="en-US" sz="2600" dirty="0">
              <a:solidFill>
                <a:srgbClr val="0A1F61"/>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A recursive function has:</a:t>
            </a:r>
          </a:p>
          <a:p>
            <a:pPr marL="914400" lvl="1" indent="-457200" algn="just">
              <a:buFont typeface="Arial"/>
              <a:buChar char="•"/>
            </a:pPr>
            <a:r>
              <a:rPr lang="en-US" sz="2600" dirty="0">
                <a:solidFill>
                  <a:srgbClr val="0A1F61"/>
                </a:solidFill>
                <a:cs typeface="Calibri" panose="020F0502020204030204"/>
              </a:rPr>
              <a:t>Base case: the smallest version of the problem.</a:t>
            </a:r>
          </a:p>
          <a:p>
            <a:pPr marL="914400" lvl="1" indent="-457200" algn="just">
              <a:buFont typeface="Arial"/>
              <a:buChar char="•"/>
            </a:pPr>
            <a:r>
              <a:rPr lang="en-US" sz="2600" dirty="0">
                <a:solidFill>
                  <a:srgbClr val="0A1F61"/>
                </a:solidFill>
                <a:cs typeface="Calibri" panose="020F0502020204030204"/>
              </a:rPr>
              <a:t>Recursive case</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33468966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07013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Recursive Functions</a:t>
            </a:r>
          </a:p>
        </p:txBody>
      </p:sp>
      <p:sp>
        <p:nvSpPr>
          <p:cNvPr id="9" name="TextBox 8"/>
          <p:cNvSpPr txBox="1"/>
          <p:nvPr/>
        </p:nvSpPr>
        <p:spPr>
          <a:xfrm>
            <a:off x="1088935" y="1966927"/>
            <a:ext cx="10227004" cy="4093428"/>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cs typeface="Calibri" panose="020F0502020204030204"/>
              </a:rPr>
              <a:t>Example9: The factorial calculation:</a:t>
            </a:r>
            <a:endParaRPr lang="en-US" dirty="0"/>
          </a:p>
          <a:p>
            <a:pPr marL="914400" lvl="1" indent="-457200" algn="just">
              <a:buFont typeface="Arial"/>
              <a:buChar char="•"/>
            </a:pPr>
            <a:r>
              <a:rPr lang="en-US" sz="2600" dirty="0">
                <a:solidFill>
                  <a:srgbClr val="0A1F61"/>
                </a:solidFill>
                <a:cs typeface="Calibri" panose="020F0502020204030204"/>
              </a:rPr>
              <a:t>Base case:               </a:t>
            </a:r>
            <a:r>
              <a:rPr lang="en-US" sz="2600" dirty="0">
                <a:solidFill>
                  <a:srgbClr val="00B0F0"/>
                </a:solidFill>
                <a:cs typeface="Calibri" panose="020F0502020204030204"/>
              </a:rPr>
              <a:t>1     if   number = 0</a:t>
            </a:r>
            <a:r>
              <a:rPr lang="en-US" sz="2600" dirty="0">
                <a:solidFill>
                  <a:srgbClr val="0A1F61"/>
                </a:solidFill>
                <a:cs typeface="Calibri" panose="020F0502020204030204"/>
              </a:rPr>
              <a:t> </a:t>
            </a:r>
          </a:p>
          <a:p>
            <a:pPr lvl="1" algn="just"/>
            <a:endParaRPr lang="en-US" sz="2600" dirty="0">
              <a:solidFill>
                <a:srgbClr val="0A1F61"/>
              </a:solidFill>
              <a:cs typeface="Calibri" panose="020F0502020204030204"/>
            </a:endParaRPr>
          </a:p>
          <a:p>
            <a:pPr marL="914400" lvl="1" indent="-457200" algn="just">
              <a:buFont typeface="Arial"/>
              <a:buChar char="•"/>
            </a:pPr>
            <a:r>
              <a:rPr lang="en-US" sz="2600" dirty="0">
                <a:solidFill>
                  <a:srgbClr val="0A1F61"/>
                </a:solidFill>
                <a:cs typeface="Calibri" panose="020F0502020204030204"/>
              </a:rPr>
              <a:t>Recursive case:      </a:t>
            </a:r>
            <a:r>
              <a:rPr lang="en-US" sz="2600" dirty="0">
                <a:solidFill>
                  <a:srgbClr val="00B0F0"/>
                </a:solidFill>
                <a:cs typeface="Calibri" panose="020F0502020204030204"/>
              </a:rPr>
              <a:t>number * </a:t>
            </a:r>
            <a:r>
              <a:rPr lang="en-US" sz="2600" b="1" dirty="0">
                <a:solidFill>
                  <a:srgbClr val="00B0F0"/>
                </a:solidFill>
                <a:cs typeface="Calibri" panose="020F0502020204030204"/>
              </a:rPr>
              <a:t>(number - 1)!</a:t>
            </a:r>
            <a:r>
              <a:rPr lang="en-US" sz="2600" dirty="0">
                <a:solidFill>
                  <a:srgbClr val="00B0F0"/>
                </a:solidFill>
                <a:cs typeface="Calibri" panose="020F0502020204030204"/>
              </a:rPr>
              <a:t>         if number &gt; 0</a:t>
            </a:r>
          </a:p>
          <a:p>
            <a:pPr lvl="1" algn="just"/>
            <a:endParaRPr lang="en-US" sz="2600" dirty="0">
              <a:solidFill>
                <a:srgbClr val="00B0F0"/>
              </a:solidFill>
              <a:ea typeface="+mn-lt"/>
              <a:cs typeface="+mn-lt"/>
            </a:endParaRPr>
          </a:p>
          <a:p>
            <a:pPr lvl="1" algn="just"/>
            <a:r>
              <a:rPr lang="en-US" sz="2600" dirty="0">
                <a:solidFill>
                  <a:srgbClr val="00B0F0"/>
                </a:solidFill>
                <a:ea typeface="+mn-lt"/>
                <a:cs typeface="+mn-lt"/>
              </a:rPr>
              <a:t>       def fact(num):</a:t>
            </a:r>
            <a:endParaRPr lang="en-US" dirty="0">
              <a:solidFill>
                <a:srgbClr val="00B0F0"/>
              </a:solidFill>
              <a:cs typeface="Calibri"/>
            </a:endParaRPr>
          </a:p>
          <a:p>
            <a:pPr lvl="1" algn="just"/>
            <a:r>
              <a:rPr lang="en-US" sz="2600" dirty="0">
                <a:solidFill>
                  <a:srgbClr val="00B0F0"/>
                </a:solidFill>
                <a:ea typeface="+mn-lt"/>
                <a:cs typeface="+mn-lt"/>
              </a:rPr>
              <a:t>              if num == 0:</a:t>
            </a:r>
            <a:endParaRPr lang="en-US" dirty="0">
              <a:solidFill>
                <a:srgbClr val="00B0F0"/>
              </a:solidFill>
              <a:cs typeface="Calibri"/>
            </a:endParaRPr>
          </a:p>
          <a:p>
            <a:pPr lvl="1" algn="just"/>
            <a:r>
              <a:rPr lang="en-US" sz="2600" dirty="0">
                <a:solidFill>
                  <a:srgbClr val="00B0F0"/>
                </a:solidFill>
                <a:ea typeface="+mn-lt"/>
                <a:cs typeface="+mn-lt"/>
              </a:rPr>
              <a:t>                 return 1</a:t>
            </a:r>
            <a:endParaRPr lang="en-US" dirty="0">
              <a:solidFill>
                <a:srgbClr val="00B0F0"/>
              </a:solidFill>
              <a:cs typeface="Calibri"/>
            </a:endParaRPr>
          </a:p>
          <a:p>
            <a:pPr lvl="1" algn="just"/>
            <a:r>
              <a:rPr lang="en-US" sz="2600" dirty="0">
                <a:solidFill>
                  <a:srgbClr val="00B0F0"/>
                </a:solidFill>
                <a:ea typeface="+mn-lt"/>
                <a:cs typeface="+mn-lt"/>
              </a:rPr>
              <a:t>              else:</a:t>
            </a:r>
            <a:endParaRPr lang="en-US" dirty="0">
              <a:solidFill>
                <a:srgbClr val="00B0F0"/>
              </a:solidFill>
              <a:cs typeface="Calibri"/>
            </a:endParaRPr>
          </a:p>
          <a:p>
            <a:pPr lvl="1" algn="just"/>
            <a:r>
              <a:rPr lang="en-US" sz="2600" dirty="0">
                <a:solidFill>
                  <a:srgbClr val="00B0F0"/>
                </a:solidFill>
                <a:ea typeface="+mn-lt"/>
                <a:cs typeface="+mn-lt"/>
              </a:rPr>
              <a:t>                 return num * fact(num-1)</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C1904F71-AC89-266C-3375-BFF99466DF22}"/>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5105183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07013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Recursive Functions</a:t>
            </a:r>
          </a:p>
        </p:txBody>
      </p:sp>
      <p:sp>
        <p:nvSpPr>
          <p:cNvPr id="9" name="TextBox 8"/>
          <p:cNvSpPr txBox="1"/>
          <p:nvPr/>
        </p:nvSpPr>
        <p:spPr>
          <a:xfrm>
            <a:off x="1088935" y="1966927"/>
            <a:ext cx="10227004" cy="2893100"/>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cs typeface="Calibri" panose="020F0502020204030204"/>
              </a:rPr>
              <a:t>Example10: a function to display the numbers from a lower bound to an upper one</a:t>
            </a:r>
            <a:endParaRPr lang="en-US" dirty="0">
              <a:solidFill>
                <a:srgbClr val="00B0F0"/>
              </a:solidFill>
              <a:ea typeface="+mn-lt"/>
              <a:cs typeface="+mn-lt"/>
            </a:endParaRPr>
          </a:p>
          <a:p>
            <a:pPr algn="just"/>
            <a:endParaRPr lang="en-US" sz="2600" dirty="0">
              <a:solidFill>
                <a:srgbClr val="00B0F0"/>
              </a:solidFill>
              <a:ea typeface="+mn-lt"/>
              <a:cs typeface="+mn-lt"/>
            </a:endParaRPr>
          </a:p>
          <a:p>
            <a:pPr algn="just"/>
            <a:r>
              <a:rPr lang="en-US" sz="2600" dirty="0">
                <a:solidFill>
                  <a:srgbClr val="00B0F0"/>
                </a:solidFill>
                <a:ea typeface="+mn-lt"/>
                <a:cs typeface="+mn-lt"/>
              </a:rPr>
              <a:t>      def </a:t>
            </a:r>
            <a:r>
              <a:rPr lang="en-US" sz="2600" dirty="0" err="1">
                <a:solidFill>
                  <a:srgbClr val="00B0F0"/>
                </a:solidFill>
                <a:ea typeface="+mn-lt"/>
                <a:cs typeface="+mn-lt"/>
              </a:rPr>
              <a:t>displayRange</a:t>
            </a:r>
            <a:r>
              <a:rPr lang="en-US" sz="2600" dirty="0">
                <a:solidFill>
                  <a:srgbClr val="00B0F0"/>
                </a:solidFill>
                <a:ea typeface="+mn-lt"/>
                <a:cs typeface="+mn-lt"/>
              </a:rPr>
              <a:t>(lower, upper):</a:t>
            </a:r>
            <a:endParaRPr lang="en-US" dirty="0">
              <a:solidFill>
                <a:srgbClr val="00B0F0"/>
              </a:solidFill>
              <a:cs typeface="Calibri"/>
            </a:endParaRPr>
          </a:p>
          <a:p>
            <a:pPr lvl="1" algn="just"/>
            <a:r>
              <a:rPr lang="en-US" sz="2600" dirty="0">
                <a:solidFill>
                  <a:srgbClr val="00B0F0"/>
                </a:solidFill>
                <a:ea typeface="+mn-lt"/>
                <a:cs typeface="+mn-lt"/>
              </a:rPr>
              <a:t>       if lower &lt;= upper:</a:t>
            </a:r>
            <a:endParaRPr lang="en-US" dirty="0">
              <a:solidFill>
                <a:srgbClr val="00B0F0"/>
              </a:solidFill>
              <a:cs typeface="Calibri"/>
            </a:endParaRPr>
          </a:p>
          <a:p>
            <a:pPr lvl="1" algn="just"/>
            <a:r>
              <a:rPr lang="en-US" sz="2600" dirty="0">
                <a:solidFill>
                  <a:srgbClr val="00B0F0"/>
                </a:solidFill>
                <a:ea typeface="+mn-lt"/>
                <a:cs typeface="+mn-lt"/>
              </a:rPr>
              <a:t>           print(lower)</a:t>
            </a:r>
            <a:endParaRPr lang="en-US" dirty="0">
              <a:solidFill>
                <a:srgbClr val="00B0F0"/>
              </a:solidFill>
              <a:cs typeface="Calibri"/>
            </a:endParaRPr>
          </a:p>
          <a:p>
            <a:pPr lvl="1" algn="just"/>
            <a:r>
              <a:rPr lang="en-US" sz="2600" dirty="0">
                <a:solidFill>
                  <a:srgbClr val="00B0F0"/>
                </a:solidFill>
                <a:ea typeface="+mn-lt"/>
                <a:cs typeface="+mn-lt"/>
              </a:rPr>
              <a:t>           </a:t>
            </a:r>
            <a:r>
              <a:rPr lang="en-US" sz="2600" dirty="0" err="1">
                <a:solidFill>
                  <a:srgbClr val="00B0F0"/>
                </a:solidFill>
                <a:ea typeface="+mn-lt"/>
                <a:cs typeface="+mn-lt"/>
              </a:rPr>
              <a:t>displayRange</a:t>
            </a:r>
            <a:r>
              <a:rPr lang="en-US" sz="2600" dirty="0">
                <a:solidFill>
                  <a:srgbClr val="00B0F0"/>
                </a:solidFill>
                <a:ea typeface="+mn-lt"/>
                <a:cs typeface="+mn-lt"/>
              </a:rPr>
              <a:t>(lower+1, upper)</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C1904F71-AC89-266C-3375-BFF99466DF22}"/>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4588710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307013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Recursive Functions</a:t>
            </a:r>
          </a:p>
        </p:txBody>
      </p:sp>
      <p:sp>
        <p:nvSpPr>
          <p:cNvPr id="9" name="TextBox 8"/>
          <p:cNvSpPr txBox="1"/>
          <p:nvPr/>
        </p:nvSpPr>
        <p:spPr>
          <a:xfrm>
            <a:off x="1088935" y="1966927"/>
            <a:ext cx="10227004" cy="3293209"/>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cs typeface="Calibri" panose="020F0502020204030204"/>
              </a:rPr>
              <a:t>Example10: a function to display the Fibonacci sequence 1 1 2 3 5 8 13.......</a:t>
            </a:r>
            <a:endParaRPr lang="en-US" sz="2600" dirty="0">
              <a:solidFill>
                <a:srgbClr val="0A1F61"/>
              </a:solidFill>
              <a:ea typeface="+mn-lt"/>
              <a:cs typeface="+mn-lt"/>
            </a:endParaRPr>
          </a:p>
          <a:p>
            <a:pPr algn="just"/>
            <a:endParaRPr lang="en-US" sz="2600" dirty="0">
              <a:solidFill>
                <a:srgbClr val="00B0F0"/>
              </a:solidFill>
              <a:ea typeface="+mn-lt"/>
              <a:cs typeface="+mn-lt"/>
            </a:endParaRPr>
          </a:p>
          <a:p>
            <a:pPr algn="just"/>
            <a:r>
              <a:rPr lang="en-US" sz="2600" dirty="0">
                <a:solidFill>
                  <a:srgbClr val="00B0F0"/>
                </a:solidFill>
                <a:ea typeface="+mn-lt"/>
                <a:cs typeface="+mn-lt"/>
              </a:rPr>
              <a:t>      def </a:t>
            </a:r>
            <a:r>
              <a:rPr lang="en-US" sz="2600" dirty="0" err="1">
                <a:solidFill>
                  <a:srgbClr val="00B0F0"/>
                </a:solidFill>
                <a:ea typeface="+mn-lt"/>
                <a:cs typeface="+mn-lt"/>
              </a:rPr>
              <a:t>calFib</a:t>
            </a:r>
            <a:r>
              <a:rPr lang="en-US" sz="2600" dirty="0">
                <a:solidFill>
                  <a:srgbClr val="00B0F0"/>
                </a:solidFill>
                <a:ea typeface="+mn-lt"/>
                <a:cs typeface="+mn-lt"/>
              </a:rPr>
              <a:t>(number):</a:t>
            </a:r>
            <a:endParaRPr lang="en-US" dirty="0">
              <a:solidFill>
                <a:srgbClr val="00B0F0"/>
              </a:solidFill>
              <a:cs typeface="Calibri"/>
            </a:endParaRPr>
          </a:p>
          <a:p>
            <a:pPr lvl="1" algn="just"/>
            <a:r>
              <a:rPr lang="en-US" sz="2600" dirty="0">
                <a:solidFill>
                  <a:srgbClr val="00B0F0"/>
                </a:solidFill>
                <a:ea typeface="+mn-lt"/>
                <a:cs typeface="+mn-lt"/>
              </a:rPr>
              <a:t>       if number &lt; 3:</a:t>
            </a:r>
            <a:endParaRPr lang="en-US" dirty="0">
              <a:solidFill>
                <a:srgbClr val="00B0F0"/>
              </a:solidFill>
              <a:cs typeface="Calibri"/>
            </a:endParaRPr>
          </a:p>
          <a:p>
            <a:pPr lvl="1" algn="just"/>
            <a:r>
              <a:rPr lang="en-US" sz="2600" dirty="0">
                <a:solidFill>
                  <a:srgbClr val="00B0F0"/>
                </a:solidFill>
                <a:ea typeface="+mn-lt"/>
                <a:cs typeface="+mn-lt"/>
              </a:rPr>
              <a:t>           return 1</a:t>
            </a:r>
            <a:endParaRPr lang="en-US" dirty="0">
              <a:solidFill>
                <a:srgbClr val="00B0F0"/>
              </a:solidFill>
              <a:cs typeface="Calibri"/>
            </a:endParaRPr>
          </a:p>
          <a:p>
            <a:pPr lvl="1" algn="just"/>
            <a:r>
              <a:rPr lang="en-US" sz="2600" dirty="0">
                <a:solidFill>
                  <a:srgbClr val="00B0F0"/>
                </a:solidFill>
                <a:ea typeface="+mn-lt"/>
                <a:cs typeface="+mn-lt"/>
              </a:rPr>
              <a:t>       else:</a:t>
            </a:r>
          </a:p>
          <a:p>
            <a:pPr lvl="1" algn="just"/>
            <a:r>
              <a:rPr lang="en-US" sz="2600" dirty="0">
                <a:solidFill>
                  <a:srgbClr val="00B0F0"/>
                </a:solidFill>
                <a:ea typeface="+mn-lt"/>
                <a:cs typeface="+mn-lt"/>
              </a:rPr>
              <a:t>           return </a:t>
            </a:r>
            <a:r>
              <a:rPr lang="en-US" sz="2600" dirty="0" err="1">
                <a:solidFill>
                  <a:srgbClr val="00B0F0"/>
                </a:solidFill>
                <a:ea typeface="+mn-lt"/>
                <a:cs typeface="+mn-lt"/>
              </a:rPr>
              <a:t>calFib</a:t>
            </a:r>
            <a:r>
              <a:rPr lang="en-US" sz="2600" dirty="0">
                <a:solidFill>
                  <a:srgbClr val="00B0F0"/>
                </a:solidFill>
                <a:ea typeface="+mn-lt"/>
                <a:cs typeface="+mn-lt"/>
              </a:rPr>
              <a:t>(number –1) + </a:t>
            </a:r>
            <a:r>
              <a:rPr lang="en-US" sz="2600" dirty="0" err="1">
                <a:solidFill>
                  <a:srgbClr val="00B0F0"/>
                </a:solidFill>
                <a:ea typeface="+mn-lt"/>
                <a:cs typeface="+mn-lt"/>
              </a:rPr>
              <a:t>calFib</a:t>
            </a:r>
            <a:r>
              <a:rPr lang="en-US" sz="2600" dirty="0">
                <a:solidFill>
                  <a:srgbClr val="00B0F0"/>
                </a:solidFill>
                <a:ea typeface="+mn-lt"/>
                <a:cs typeface="+mn-lt"/>
              </a:rPr>
              <a:t>(number –2)</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
        <p:nvSpPr>
          <p:cNvPr id="10" name="TextBox 9">
            <a:extLst>
              <a:ext uri="{FF2B5EF4-FFF2-40B4-BE49-F238E27FC236}">
                <a16:creationId xmlns:a16="http://schemas.microsoft.com/office/drawing/2014/main" id="{C1904F71-AC89-266C-3375-BFF99466DF22}"/>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6585635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727863"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Infinite Recursion</a:t>
            </a:r>
          </a:p>
        </p:txBody>
      </p:sp>
      <p:sp>
        <p:nvSpPr>
          <p:cNvPr id="9" name="TextBox 8"/>
          <p:cNvSpPr txBox="1"/>
          <p:nvPr/>
        </p:nvSpPr>
        <p:spPr>
          <a:xfrm>
            <a:off x="1088935" y="1938173"/>
            <a:ext cx="10227004" cy="4093428"/>
          </a:xfrm>
          <a:prstGeom prst="rect">
            <a:avLst/>
          </a:prstGeom>
          <a:noFill/>
        </p:spPr>
        <p:txBody>
          <a:bodyPr wrap="square" lIns="91440" tIns="45720" rIns="91440" bIns="45720" rtlCol="0" anchor="t">
            <a:spAutoFit/>
          </a:bodyPr>
          <a:lstStyle/>
          <a:p>
            <a:pPr marL="457200" indent="-457200" algn="just">
              <a:buFont typeface="Arial"/>
              <a:buChar char="•"/>
            </a:pPr>
            <a:r>
              <a:rPr lang="en-US" sz="2600" b="1" dirty="0">
                <a:solidFill>
                  <a:srgbClr val="0A1F61"/>
                </a:solidFill>
                <a:cs typeface="Calibri" panose="020F0502020204030204"/>
              </a:rPr>
              <a:t>Infinite recursion</a:t>
            </a:r>
            <a:r>
              <a:rPr lang="en-US" sz="2600" dirty="0">
                <a:solidFill>
                  <a:srgbClr val="0A1F61"/>
                </a:solidFill>
                <a:cs typeface="Calibri" panose="020F0502020204030204"/>
              </a:rPr>
              <a:t> arises when programmer fails to specify base case or to reduce size of problem in a way that terminates the recursive process.</a:t>
            </a:r>
          </a:p>
          <a:p>
            <a:pPr marL="914400" lvl="1" indent="-457200" algn="just">
              <a:buFont typeface="Arial"/>
              <a:buChar char="•"/>
            </a:pPr>
            <a:r>
              <a:rPr lang="en-US" sz="2600" dirty="0">
                <a:solidFill>
                  <a:srgbClr val="0A1F61"/>
                </a:solidFill>
                <a:cs typeface="Calibri" panose="020F0502020204030204"/>
              </a:rPr>
              <a:t>Python virtual machine eventually runs out of memory resources to manage the process.</a:t>
            </a:r>
            <a:endParaRPr lang="en-US" sz="2600" dirty="0">
              <a:solidFill>
                <a:srgbClr val="0A1F61"/>
              </a:solidFill>
              <a:ea typeface="+mn-lt"/>
              <a:cs typeface="+mn-lt"/>
            </a:endParaRPr>
          </a:p>
          <a:p>
            <a:pPr algn="just"/>
            <a:r>
              <a:rPr lang="en-US" sz="2600" dirty="0">
                <a:solidFill>
                  <a:srgbClr val="00B0F0"/>
                </a:solidFill>
                <a:ea typeface="+mn-lt"/>
                <a:cs typeface="+mn-lt"/>
              </a:rPr>
              <a:t>      def </a:t>
            </a:r>
            <a:r>
              <a:rPr lang="en-US" sz="2600" dirty="0" err="1">
                <a:solidFill>
                  <a:srgbClr val="00B0F0"/>
                </a:solidFill>
                <a:ea typeface="+mn-lt"/>
                <a:cs typeface="+mn-lt"/>
              </a:rPr>
              <a:t>runForever</a:t>
            </a:r>
            <a:r>
              <a:rPr lang="en-US" sz="2600" dirty="0">
                <a:solidFill>
                  <a:srgbClr val="00B0F0"/>
                </a:solidFill>
                <a:ea typeface="+mn-lt"/>
                <a:cs typeface="+mn-lt"/>
              </a:rPr>
              <a:t>(number):</a:t>
            </a:r>
            <a:endParaRPr lang="en-US" dirty="0">
              <a:solidFill>
                <a:srgbClr val="00B0F0"/>
              </a:solidFill>
              <a:cs typeface="Calibri"/>
            </a:endParaRPr>
          </a:p>
          <a:p>
            <a:pPr lvl="1" algn="just"/>
            <a:r>
              <a:rPr lang="en-US" sz="2600" dirty="0">
                <a:solidFill>
                  <a:srgbClr val="00B0F0"/>
                </a:solidFill>
                <a:ea typeface="+mn-lt"/>
                <a:cs typeface="+mn-lt"/>
              </a:rPr>
              <a:t>       if number &gt; 0:</a:t>
            </a:r>
            <a:endParaRPr lang="en-US" dirty="0">
              <a:solidFill>
                <a:srgbClr val="00B0F0"/>
              </a:solidFill>
              <a:cs typeface="Calibri"/>
            </a:endParaRPr>
          </a:p>
          <a:p>
            <a:pPr lvl="1" algn="just"/>
            <a:r>
              <a:rPr lang="en-US" sz="2600" dirty="0">
                <a:solidFill>
                  <a:srgbClr val="00B0F0"/>
                </a:solidFill>
                <a:ea typeface="+mn-lt"/>
                <a:cs typeface="+mn-lt"/>
              </a:rPr>
              <a:t>           </a:t>
            </a:r>
            <a:r>
              <a:rPr lang="en-US" sz="2600" dirty="0" err="1">
                <a:solidFill>
                  <a:srgbClr val="00B0F0"/>
                </a:solidFill>
                <a:ea typeface="+mn-lt"/>
                <a:cs typeface="+mn-lt"/>
              </a:rPr>
              <a:t>runForever</a:t>
            </a:r>
            <a:r>
              <a:rPr lang="en-US" sz="2600" dirty="0">
                <a:solidFill>
                  <a:srgbClr val="00B0F0"/>
                </a:solidFill>
                <a:ea typeface="+mn-lt"/>
                <a:cs typeface="+mn-lt"/>
              </a:rPr>
              <a:t>(number)</a:t>
            </a:r>
            <a:endParaRPr lang="en-US" dirty="0">
              <a:solidFill>
                <a:srgbClr val="00B0F0"/>
              </a:solidFill>
              <a:cs typeface="Calibri"/>
            </a:endParaRPr>
          </a:p>
          <a:p>
            <a:pPr lvl="1" algn="just"/>
            <a:r>
              <a:rPr lang="en-US" sz="2600" dirty="0">
                <a:solidFill>
                  <a:srgbClr val="00B0F0"/>
                </a:solidFill>
                <a:ea typeface="+mn-lt"/>
                <a:cs typeface="+mn-lt"/>
              </a:rPr>
              <a:t>       else:</a:t>
            </a:r>
          </a:p>
          <a:p>
            <a:pPr lvl="1" algn="just"/>
            <a:r>
              <a:rPr lang="en-US" sz="2600" dirty="0">
                <a:solidFill>
                  <a:srgbClr val="00B0F0"/>
                </a:solidFill>
                <a:ea typeface="+mn-lt"/>
                <a:cs typeface="+mn-lt"/>
              </a:rPr>
              <a:t>           return </a:t>
            </a:r>
            <a:r>
              <a:rPr lang="en-US" sz="2600" dirty="0" err="1">
                <a:solidFill>
                  <a:srgbClr val="00B0F0"/>
                </a:solidFill>
                <a:ea typeface="+mn-lt"/>
                <a:cs typeface="+mn-lt"/>
              </a:rPr>
              <a:t>runForever</a:t>
            </a:r>
            <a:r>
              <a:rPr lang="en-US" sz="2600" dirty="0">
                <a:solidFill>
                  <a:srgbClr val="00B0F0"/>
                </a:solidFill>
                <a:ea typeface="+mn-lt"/>
                <a:cs typeface="+mn-lt"/>
              </a:rPr>
              <a:t>(number –1)</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1517583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218335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Lecture Sheet</a:t>
            </a:r>
          </a:p>
        </p:txBody>
      </p:sp>
      <p:sp>
        <p:nvSpPr>
          <p:cNvPr id="9" name="TextBox 8"/>
          <p:cNvSpPr txBox="1"/>
          <p:nvPr/>
        </p:nvSpPr>
        <p:spPr>
          <a:xfrm>
            <a:off x="1088935" y="2211342"/>
            <a:ext cx="10227004" cy="3693319"/>
          </a:xfrm>
          <a:prstGeom prst="rect">
            <a:avLst/>
          </a:prstGeom>
          <a:noFill/>
        </p:spPr>
        <p:txBody>
          <a:bodyPr wrap="square" lIns="91440" tIns="45720" rIns="91440" bIns="45720" rtlCol="0" anchor="t">
            <a:spAutoFit/>
          </a:bodyPr>
          <a:lstStyle/>
          <a:p>
            <a:pPr marL="457200" indent="-457200" algn="just">
              <a:buFont typeface="Arial"/>
              <a:buChar char="•"/>
            </a:pPr>
            <a:r>
              <a:rPr lang="en-US" sz="2600" dirty="0">
                <a:solidFill>
                  <a:srgbClr val="0A1F61"/>
                </a:solidFill>
                <a:cs typeface="Calibri" panose="020F0502020204030204"/>
              </a:rPr>
              <a:t>Write a program using function to display the multiplication table of 1 to 5.</a:t>
            </a:r>
            <a:endParaRPr lang="en-US" dirty="0"/>
          </a:p>
          <a:p>
            <a:pPr marL="457200" indent="-457200" algn="just">
              <a:buFont typeface="Arial"/>
              <a:buChar char="•"/>
            </a:pPr>
            <a:endParaRPr lang="en-US" sz="2600" dirty="0">
              <a:solidFill>
                <a:srgbClr val="0A1F61"/>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Write a function to return the smallest number in a list. </a:t>
            </a:r>
            <a:r>
              <a:rPr lang="en-US" sz="2600" b="1" dirty="0">
                <a:solidFill>
                  <a:srgbClr val="0A1F61"/>
                </a:solidFill>
                <a:cs typeface="Calibri" panose="020F0502020204030204"/>
              </a:rPr>
              <a:t>Don't use build-in functions.</a:t>
            </a:r>
          </a:p>
          <a:p>
            <a:pPr marL="457200" indent="-457200" algn="just">
              <a:buFont typeface="Arial"/>
              <a:buChar char="•"/>
            </a:pPr>
            <a:endParaRPr lang="en-US" sz="2600" dirty="0">
              <a:solidFill>
                <a:srgbClr val="000000"/>
              </a:solidFill>
              <a:cs typeface="Calibri" panose="020F0502020204030204"/>
            </a:endParaRPr>
          </a:p>
          <a:p>
            <a:pPr marL="457200" indent="-457200" algn="just">
              <a:buFont typeface="Arial"/>
              <a:buChar char="•"/>
            </a:pPr>
            <a:r>
              <a:rPr lang="en-US" sz="2600" dirty="0">
                <a:solidFill>
                  <a:srgbClr val="0A1F61"/>
                </a:solidFill>
                <a:cs typeface="Calibri" panose="020F0502020204030204"/>
              </a:rPr>
              <a:t>Write a program applying top-down approach to read the number of students and for each student the ID number and mark. Then displays the ID number and mark of the student with the highest mark.</a:t>
            </a:r>
            <a:endParaRPr lang="en-US" dirty="0"/>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6</a:t>
            </a:r>
          </a:p>
        </p:txBody>
      </p:sp>
    </p:spTree>
    <p:extLst>
      <p:ext uri="{BB962C8B-B14F-4D97-AF65-F5344CB8AC3E}">
        <p14:creationId xmlns:p14="http://schemas.microsoft.com/office/powerpoint/2010/main" val="3767654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3629804" y="4653203"/>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5654562" y="5291928"/>
            <a:ext cx="2665602" cy="707886"/>
          </a:xfrm>
          <a:prstGeom prst="rect">
            <a:avLst/>
          </a:prstGeom>
          <a:noFill/>
        </p:spPr>
        <p:txBody>
          <a:bodyPr wrap="none" lIns="91440" tIns="45720" rIns="91440" bIns="45720" rtlCol="0" anchor="t">
            <a:spAutoFit/>
          </a:bodyPr>
          <a:lstStyle/>
          <a:p>
            <a:r>
              <a:rPr lang="en-US" sz="4000" dirty="0">
                <a:solidFill>
                  <a:srgbClr val="FF9518"/>
                </a:solidFill>
                <a:cs typeface="Calibri"/>
              </a:rPr>
              <a:t>THANK YOU</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437427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179</Words>
  <Application>Microsoft Office PowerPoint</Application>
  <PresentationFormat>Widescreen</PresentationFormat>
  <Paragraphs>28</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Minia University</cp:lastModifiedBy>
  <cp:revision>1190</cp:revision>
  <dcterms:created xsi:type="dcterms:W3CDTF">2021-08-03T13:03:26Z</dcterms:created>
  <dcterms:modified xsi:type="dcterms:W3CDTF">2022-06-28T21:33:07Z</dcterms:modified>
</cp:coreProperties>
</file>