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76" r:id="rId7"/>
    <p:sldId id="277" r:id="rId8"/>
    <p:sldId id="278" r:id="rId9"/>
    <p:sldId id="279" r:id="rId10"/>
    <p:sldId id="280" r:id="rId11"/>
    <p:sldId id="281" r:id="rId12"/>
    <p:sldId id="282" r:id="rId13"/>
    <p:sldId id="283" r:id="rId14"/>
    <p:sldId id="284" r:id="rId15"/>
    <p:sldId id="285" r:id="rId16"/>
    <p:sldId id="286" r:id="rId17"/>
    <p:sldId id="287" r:id="rId18"/>
    <p:sldId id="288" r:id="rId19"/>
    <p:sldId id="290" r:id="rId20"/>
    <p:sldId id="291" r:id="rId21"/>
    <p:sldId id="292" r:id="rId22"/>
    <p:sldId id="293" r:id="rId23"/>
    <p:sldId id="294" r:id="rId24"/>
    <p:sldId id="295" r:id="rId25"/>
    <p:sldId id="306" r:id="rId26"/>
    <p:sldId id="296" r:id="rId27"/>
    <p:sldId id="297" r:id="rId28"/>
    <p:sldId id="298" r:id="rId29"/>
    <p:sldId id="307" r:id="rId30"/>
    <p:sldId id="299" r:id="rId31"/>
    <p:sldId id="308" r:id="rId32"/>
    <p:sldId id="300" r:id="rId33"/>
    <p:sldId id="301" r:id="rId34"/>
    <p:sldId id="302" r:id="rId35"/>
    <p:sldId id="309" r:id="rId36"/>
    <p:sldId id="310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4995" autoAdjust="0"/>
    <p:restoredTop sz="94660"/>
  </p:normalViewPr>
  <p:slideViewPr>
    <p:cSldViewPr snapToGrid="0">
      <p:cViewPr>
        <p:scale>
          <a:sx n="75" d="100"/>
          <a:sy n="75" d="100"/>
        </p:scale>
        <p:origin x="1134" y="4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858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wmf"/><Relationship Id="rId1" Type="http://schemas.openxmlformats.org/officeDocument/2006/relationships/image" Target="../media/image22.wmf"/><Relationship Id="rId5" Type="http://schemas.openxmlformats.org/officeDocument/2006/relationships/image" Target="../media/image26.wmf"/><Relationship Id="rId4" Type="http://schemas.openxmlformats.org/officeDocument/2006/relationships/image" Target="../media/image25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7" Type="http://schemas.openxmlformats.org/officeDocument/2006/relationships/image" Target="../media/image36.wmf"/><Relationship Id="rId2" Type="http://schemas.openxmlformats.org/officeDocument/2006/relationships/image" Target="../media/image31.wmf"/><Relationship Id="rId1" Type="http://schemas.openxmlformats.org/officeDocument/2006/relationships/image" Target="../media/image30.wmf"/><Relationship Id="rId6" Type="http://schemas.openxmlformats.org/officeDocument/2006/relationships/image" Target="../media/image35.wmf"/><Relationship Id="rId5" Type="http://schemas.openxmlformats.org/officeDocument/2006/relationships/image" Target="../media/image34.wmf"/><Relationship Id="rId4" Type="http://schemas.openxmlformats.org/officeDocument/2006/relationships/image" Target="../media/image33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44.wmf"/><Relationship Id="rId3" Type="http://schemas.openxmlformats.org/officeDocument/2006/relationships/image" Target="../media/image39.wmf"/><Relationship Id="rId7" Type="http://schemas.openxmlformats.org/officeDocument/2006/relationships/image" Target="../media/image43.wmf"/><Relationship Id="rId2" Type="http://schemas.openxmlformats.org/officeDocument/2006/relationships/image" Target="../media/image38.wmf"/><Relationship Id="rId1" Type="http://schemas.openxmlformats.org/officeDocument/2006/relationships/image" Target="../media/image37.wmf"/><Relationship Id="rId6" Type="http://schemas.openxmlformats.org/officeDocument/2006/relationships/image" Target="../media/image42.wmf"/><Relationship Id="rId5" Type="http://schemas.openxmlformats.org/officeDocument/2006/relationships/image" Target="../media/image41.wmf"/><Relationship Id="rId10" Type="http://schemas.openxmlformats.org/officeDocument/2006/relationships/image" Target="../media/image46.wmf"/><Relationship Id="rId4" Type="http://schemas.openxmlformats.org/officeDocument/2006/relationships/image" Target="../media/image40.wmf"/><Relationship Id="rId9" Type="http://schemas.openxmlformats.org/officeDocument/2006/relationships/image" Target="../media/image45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54.wmf"/><Relationship Id="rId3" Type="http://schemas.openxmlformats.org/officeDocument/2006/relationships/image" Target="../media/image49.wmf"/><Relationship Id="rId7" Type="http://schemas.openxmlformats.org/officeDocument/2006/relationships/image" Target="../media/image53.wmf"/><Relationship Id="rId2" Type="http://schemas.openxmlformats.org/officeDocument/2006/relationships/image" Target="../media/image48.wmf"/><Relationship Id="rId1" Type="http://schemas.openxmlformats.org/officeDocument/2006/relationships/image" Target="../media/image47.wmf"/><Relationship Id="rId6" Type="http://schemas.openxmlformats.org/officeDocument/2006/relationships/image" Target="../media/image52.wmf"/><Relationship Id="rId5" Type="http://schemas.openxmlformats.org/officeDocument/2006/relationships/image" Target="../media/image51.wmf"/><Relationship Id="rId10" Type="http://schemas.openxmlformats.org/officeDocument/2006/relationships/image" Target="../media/image56.wmf"/><Relationship Id="rId4" Type="http://schemas.openxmlformats.org/officeDocument/2006/relationships/image" Target="../media/image50.wmf"/><Relationship Id="rId9" Type="http://schemas.openxmlformats.org/officeDocument/2006/relationships/image" Target="../media/image55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60.wmf"/><Relationship Id="rId2" Type="http://schemas.openxmlformats.org/officeDocument/2006/relationships/image" Target="../media/image59.wmf"/><Relationship Id="rId1" Type="http://schemas.openxmlformats.org/officeDocument/2006/relationships/image" Target="../media/image58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63.wmf"/><Relationship Id="rId2" Type="http://schemas.openxmlformats.org/officeDocument/2006/relationships/image" Target="../media/image62.wmf"/><Relationship Id="rId1" Type="http://schemas.openxmlformats.org/officeDocument/2006/relationships/image" Target="../media/image61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66.wmf"/><Relationship Id="rId2" Type="http://schemas.openxmlformats.org/officeDocument/2006/relationships/image" Target="../media/image65.wmf"/><Relationship Id="rId1" Type="http://schemas.openxmlformats.org/officeDocument/2006/relationships/image" Target="../media/image6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7" Type="http://schemas.openxmlformats.org/officeDocument/2006/relationships/image" Target="../media/image5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7.emf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7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7" Type="http://schemas.openxmlformats.org/officeDocument/2006/relationships/image" Target="../media/image1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13" Type="http://schemas.openxmlformats.org/officeDocument/2006/relationships/oleObject" Target="../embeddings/oleObject4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1.bin"/><Relationship Id="rId12" Type="http://schemas.openxmlformats.org/officeDocument/2006/relationships/image" Target="../media/image24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6.wmf"/><Relationship Id="rId1" Type="http://schemas.openxmlformats.org/officeDocument/2006/relationships/vmlDrawing" Target="../drawings/vmlDrawing1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3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5.bin"/><Relationship Id="rId10" Type="http://schemas.openxmlformats.org/officeDocument/2006/relationships/image" Target="../media/image23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2.bin"/><Relationship Id="rId14" Type="http://schemas.openxmlformats.org/officeDocument/2006/relationships/image" Target="../media/image25.w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6.bin"/><Relationship Id="rId12" Type="http://schemas.openxmlformats.org/officeDocument/2006/relationships/image" Target="../media/image29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8.bin"/><Relationship Id="rId5" Type="http://schemas.openxmlformats.org/officeDocument/2006/relationships/image" Target="../media/image10.emf"/><Relationship Id="rId10" Type="http://schemas.openxmlformats.org/officeDocument/2006/relationships/image" Target="../media/image28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7.bin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wmf"/><Relationship Id="rId13" Type="http://schemas.openxmlformats.org/officeDocument/2006/relationships/oleObject" Target="../embeddings/oleObject12.bin"/><Relationship Id="rId18" Type="http://schemas.openxmlformats.org/officeDocument/2006/relationships/image" Target="../media/image35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9.bin"/><Relationship Id="rId12" Type="http://schemas.openxmlformats.org/officeDocument/2006/relationships/image" Target="../media/image32.wmf"/><Relationship Id="rId17" Type="http://schemas.openxmlformats.org/officeDocument/2006/relationships/oleObject" Target="../embeddings/oleObject14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34.wmf"/><Relationship Id="rId20" Type="http://schemas.openxmlformats.org/officeDocument/2006/relationships/image" Target="../media/image36.wmf"/><Relationship Id="rId1" Type="http://schemas.openxmlformats.org/officeDocument/2006/relationships/vmlDrawing" Target="../drawings/vmlDrawing3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1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13.bin"/><Relationship Id="rId10" Type="http://schemas.openxmlformats.org/officeDocument/2006/relationships/image" Target="../media/image31.wmf"/><Relationship Id="rId19" Type="http://schemas.openxmlformats.org/officeDocument/2006/relationships/oleObject" Target="../embeddings/oleObject15.bin"/><Relationship Id="rId4" Type="http://schemas.openxmlformats.org/officeDocument/2006/relationships/image" Target="../media/image9.emf"/><Relationship Id="rId9" Type="http://schemas.openxmlformats.org/officeDocument/2006/relationships/oleObject" Target="../embeddings/oleObject10.bin"/><Relationship Id="rId14" Type="http://schemas.openxmlformats.org/officeDocument/2006/relationships/image" Target="../media/image33.w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wmf"/><Relationship Id="rId13" Type="http://schemas.openxmlformats.org/officeDocument/2006/relationships/oleObject" Target="../embeddings/oleObject19.bin"/><Relationship Id="rId18" Type="http://schemas.openxmlformats.org/officeDocument/2006/relationships/image" Target="../media/image42.wmf"/><Relationship Id="rId26" Type="http://schemas.openxmlformats.org/officeDocument/2006/relationships/image" Target="../media/image46.wmf"/><Relationship Id="rId3" Type="http://schemas.openxmlformats.org/officeDocument/2006/relationships/image" Target="../media/image8.png"/><Relationship Id="rId21" Type="http://schemas.openxmlformats.org/officeDocument/2006/relationships/oleObject" Target="../embeddings/oleObject23.bin"/><Relationship Id="rId7" Type="http://schemas.openxmlformats.org/officeDocument/2006/relationships/oleObject" Target="../embeddings/oleObject16.bin"/><Relationship Id="rId12" Type="http://schemas.openxmlformats.org/officeDocument/2006/relationships/image" Target="../media/image39.wmf"/><Relationship Id="rId17" Type="http://schemas.openxmlformats.org/officeDocument/2006/relationships/oleObject" Target="../embeddings/oleObject21.bin"/><Relationship Id="rId25" Type="http://schemas.openxmlformats.org/officeDocument/2006/relationships/oleObject" Target="../embeddings/oleObject25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41.wmf"/><Relationship Id="rId20" Type="http://schemas.openxmlformats.org/officeDocument/2006/relationships/image" Target="../media/image43.wmf"/><Relationship Id="rId1" Type="http://schemas.openxmlformats.org/officeDocument/2006/relationships/vmlDrawing" Target="../drawings/vmlDrawing4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8.bin"/><Relationship Id="rId24" Type="http://schemas.openxmlformats.org/officeDocument/2006/relationships/image" Target="../media/image45.wmf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20.bin"/><Relationship Id="rId23" Type="http://schemas.openxmlformats.org/officeDocument/2006/relationships/oleObject" Target="../embeddings/oleObject24.bin"/><Relationship Id="rId10" Type="http://schemas.openxmlformats.org/officeDocument/2006/relationships/image" Target="../media/image38.wmf"/><Relationship Id="rId19" Type="http://schemas.openxmlformats.org/officeDocument/2006/relationships/oleObject" Target="../embeddings/oleObject22.bin"/><Relationship Id="rId4" Type="http://schemas.openxmlformats.org/officeDocument/2006/relationships/image" Target="../media/image9.emf"/><Relationship Id="rId9" Type="http://schemas.openxmlformats.org/officeDocument/2006/relationships/oleObject" Target="../embeddings/oleObject17.bin"/><Relationship Id="rId14" Type="http://schemas.openxmlformats.org/officeDocument/2006/relationships/image" Target="../media/image40.wmf"/><Relationship Id="rId22" Type="http://schemas.openxmlformats.org/officeDocument/2006/relationships/image" Target="../media/image44.w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wmf"/><Relationship Id="rId13" Type="http://schemas.openxmlformats.org/officeDocument/2006/relationships/oleObject" Target="../embeddings/oleObject29.bin"/><Relationship Id="rId18" Type="http://schemas.openxmlformats.org/officeDocument/2006/relationships/image" Target="../media/image52.wmf"/><Relationship Id="rId26" Type="http://schemas.openxmlformats.org/officeDocument/2006/relationships/image" Target="../media/image56.wmf"/><Relationship Id="rId3" Type="http://schemas.openxmlformats.org/officeDocument/2006/relationships/image" Target="../media/image8.png"/><Relationship Id="rId21" Type="http://schemas.openxmlformats.org/officeDocument/2006/relationships/oleObject" Target="../embeddings/oleObject33.bin"/><Relationship Id="rId7" Type="http://schemas.openxmlformats.org/officeDocument/2006/relationships/oleObject" Target="../embeddings/oleObject26.bin"/><Relationship Id="rId12" Type="http://schemas.openxmlformats.org/officeDocument/2006/relationships/image" Target="../media/image49.wmf"/><Relationship Id="rId17" Type="http://schemas.openxmlformats.org/officeDocument/2006/relationships/oleObject" Target="../embeddings/oleObject31.bin"/><Relationship Id="rId25" Type="http://schemas.openxmlformats.org/officeDocument/2006/relationships/oleObject" Target="../embeddings/oleObject35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51.wmf"/><Relationship Id="rId20" Type="http://schemas.openxmlformats.org/officeDocument/2006/relationships/image" Target="../media/image53.wmf"/><Relationship Id="rId1" Type="http://schemas.openxmlformats.org/officeDocument/2006/relationships/vmlDrawing" Target="../drawings/vmlDrawing5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28.bin"/><Relationship Id="rId24" Type="http://schemas.openxmlformats.org/officeDocument/2006/relationships/image" Target="../media/image55.wmf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30.bin"/><Relationship Id="rId23" Type="http://schemas.openxmlformats.org/officeDocument/2006/relationships/oleObject" Target="../embeddings/oleObject34.bin"/><Relationship Id="rId10" Type="http://schemas.openxmlformats.org/officeDocument/2006/relationships/image" Target="../media/image48.wmf"/><Relationship Id="rId19" Type="http://schemas.openxmlformats.org/officeDocument/2006/relationships/oleObject" Target="../embeddings/oleObject32.bin"/><Relationship Id="rId4" Type="http://schemas.openxmlformats.org/officeDocument/2006/relationships/image" Target="../media/image9.emf"/><Relationship Id="rId9" Type="http://schemas.openxmlformats.org/officeDocument/2006/relationships/oleObject" Target="../embeddings/oleObject27.bin"/><Relationship Id="rId14" Type="http://schemas.openxmlformats.org/officeDocument/2006/relationships/image" Target="../media/image50.wmf"/><Relationship Id="rId22" Type="http://schemas.openxmlformats.org/officeDocument/2006/relationships/image" Target="../media/image54.w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36.bin"/><Relationship Id="rId12" Type="http://schemas.openxmlformats.org/officeDocument/2006/relationships/image" Target="../media/image60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38.bin"/><Relationship Id="rId5" Type="http://schemas.openxmlformats.org/officeDocument/2006/relationships/image" Target="../media/image10.emf"/><Relationship Id="rId10" Type="http://schemas.openxmlformats.org/officeDocument/2006/relationships/image" Target="../media/image59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37.bin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39.bin"/><Relationship Id="rId12" Type="http://schemas.openxmlformats.org/officeDocument/2006/relationships/image" Target="../media/image63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41.bin"/><Relationship Id="rId5" Type="http://schemas.openxmlformats.org/officeDocument/2006/relationships/image" Target="../media/image10.emf"/><Relationship Id="rId10" Type="http://schemas.openxmlformats.org/officeDocument/2006/relationships/image" Target="../media/image62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40.bin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42.bin"/><Relationship Id="rId12" Type="http://schemas.openxmlformats.org/officeDocument/2006/relationships/image" Target="../media/image66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44.bin"/><Relationship Id="rId5" Type="http://schemas.openxmlformats.org/officeDocument/2006/relationships/image" Target="../media/image10.emf"/><Relationship Id="rId10" Type="http://schemas.openxmlformats.org/officeDocument/2006/relationships/image" Target="../media/image65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43.bin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619913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Faisal Hasan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NO 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659382" y="3159395"/>
            <a:ext cx="448071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MTH 112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08455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4581790"/>
            <a:ext cx="619913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Faisal Hasan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NO 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671495" y="4742321"/>
            <a:ext cx="448071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MTH 112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2252" y="-39441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822222" y="1208759"/>
            <a:ext cx="619913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Faisal Hasan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NO 1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>
            <a:off x="3612444" y="5284188"/>
            <a:ext cx="5882401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174377" y="5318054"/>
            <a:ext cx="448071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MTH 112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345630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82618" y="1628673"/>
            <a:ext cx="9744364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1: Mathematical preliminaries</a:t>
            </a:r>
            <a:endParaRPr lang="en-US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2: The straight line and applications</a:t>
            </a:r>
            <a:endParaRPr lang="en-US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3: Functions and Graphs</a:t>
            </a:r>
            <a:endParaRPr lang="en-US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5</a:t>
            </a:r>
            <a:r>
              <a:rPr lang="en-US" sz="2400" dirty="0"/>
              <a:t>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8: </a:t>
            </a:r>
            <a:r>
              <a:rPr lang="en-US" sz="2400" dirty="0"/>
              <a:t>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9: </a:t>
            </a:r>
            <a:r>
              <a:rPr lang="en-US" sz="2400" dirty="0"/>
              <a:t>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10: Linear algebra and applications</a:t>
            </a:r>
            <a:endParaRPr lang="en-US" sz="2400" dirty="0"/>
          </a:p>
          <a:p>
            <a:pPr>
              <a:lnSpc>
                <a:spcPct val="20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35826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843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Some Mathematical Preliminaries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19598" t="48145" r="34887" b="30379"/>
          <a:stretch/>
        </p:blipFill>
        <p:spPr>
          <a:xfrm>
            <a:off x="2270235" y="2905074"/>
            <a:ext cx="6660380" cy="1767768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270235" y="1868298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b="1" dirty="0" smtClean="0"/>
              <a:t>Powers:  </a:t>
            </a:r>
            <a:r>
              <a:rPr lang="en-US" dirty="0" smtClean="0"/>
              <a:t>positive whole numbers such as  2⁴ which means</a:t>
            </a:r>
          </a:p>
          <a:p>
            <a:r>
              <a:rPr lang="en-US" dirty="0" smtClean="0"/>
              <a:t> 2 x 2 x 2 x 2= 16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8761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843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Some Mathematical Preliminaries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650377" y="1690537"/>
            <a:ext cx="63885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Variables and letters:  </a:t>
            </a:r>
            <a:r>
              <a:rPr lang="en-US" dirty="0" smtClean="0"/>
              <a:t>when we don’t know the value of quantity, we give that quantity a symbol, such as x</a:t>
            </a:r>
          </a:p>
          <a:p>
            <a:r>
              <a:rPr lang="en-US" dirty="0" smtClean="0"/>
              <a:t>This statements may be expressed as a mathematical equation: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/>
          <a:srcRect l="28936" t="39807" r="44016" b="46576"/>
          <a:stretch/>
        </p:blipFill>
        <p:spPr>
          <a:xfrm>
            <a:off x="4025461" y="2805616"/>
            <a:ext cx="3605049" cy="10209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7"/>
          <a:srcRect l="5767" t="51671" r="21370" b="14317"/>
          <a:stretch/>
        </p:blipFill>
        <p:spPr>
          <a:xfrm>
            <a:off x="2060029" y="3751401"/>
            <a:ext cx="7609488" cy="1998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944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843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Some Mathematical Preliminaries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5964" t="39721" r="33034" b="36473"/>
          <a:stretch/>
        </p:blipFill>
        <p:spPr>
          <a:xfrm>
            <a:off x="2117431" y="2306209"/>
            <a:ext cx="7919948" cy="1738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495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6500" y="543490"/>
            <a:ext cx="46955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Operations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802777" y="3991026"/>
            <a:ext cx="63885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Subtracting:  </a:t>
            </a:r>
            <a:r>
              <a:rPr lang="en-US" dirty="0" smtClean="0"/>
              <a:t>When subtract any two numbers or any two similar terms, give the answer with the sign of the largest number or terms.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2776500" y="2486684"/>
            <a:ext cx="64147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Adding:  </a:t>
            </a:r>
            <a:r>
              <a:rPr lang="en-US" dirty="0" smtClean="0"/>
              <a:t>If all the signs are the same, simply add all the terms and give the answer with the common overall sign.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3778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6500" y="543490"/>
            <a:ext cx="46955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Operations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5598" t="54056" r="21819" b="16081"/>
          <a:stretch/>
        </p:blipFill>
        <p:spPr>
          <a:xfrm>
            <a:off x="1161108" y="1805917"/>
            <a:ext cx="9881072" cy="228681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7"/>
          <a:srcRect l="44454" t="30728" r="25273" b="59128"/>
          <a:stretch/>
        </p:blipFill>
        <p:spPr>
          <a:xfrm>
            <a:off x="6443831" y="3859160"/>
            <a:ext cx="4109421" cy="774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579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6500" y="543490"/>
            <a:ext cx="46955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Arithmetic Operations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/>
          <a:srcRect l="6036" t="28570" r="23677" b="29849"/>
          <a:stretch/>
        </p:blipFill>
        <p:spPr>
          <a:xfrm>
            <a:off x="1368710" y="1846924"/>
            <a:ext cx="9541028" cy="3174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070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6500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Fractions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7414" t="26609" r="40053" b="50149"/>
          <a:stretch/>
        </p:blipFill>
        <p:spPr>
          <a:xfrm>
            <a:off x="2115902" y="2077159"/>
            <a:ext cx="7330595" cy="1824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222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6500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Fractions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/>
          <a:srcRect l="22520" t="27007" r="57598" b="39644"/>
          <a:stretch/>
        </p:blipFill>
        <p:spPr>
          <a:xfrm>
            <a:off x="3657601" y="1440500"/>
            <a:ext cx="4183116" cy="3946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291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6500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Fractions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/>
          <a:srcRect l="21747" t="47836" r="40231" b="21696"/>
          <a:stretch/>
        </p:blipFill>
        <p:spPr>
          <a:xfrm>
            <a:off x="3058510" y="1870029"/>
            <a:ext cx="6758153" cy="3046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202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6500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Solving Equations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1658" y="2204822"/>
            <a:ext cx="2206545" cy="23187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7"/>
          <p:cNvSpPr/>
          <p:nvPr/>
        </p:nvSpPr>
        <p:spPr>
          <a:xfrm>
            <a:off x="2425411" y="1628673"/>
            <a:ext cx="6096000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IE" dirty="0"/>
              <a:t>What do you notice about each of the following?</a:t>
            </a:r>
          </a:p>
          <a:p>
            <a:pPr algn="ctr"/>
            <a:r>
              <a:rPr lang="en-IE" dirty="0"/>
              <a:t>6 </a:t>
            </a:r>
            <a:r>
              <a:rPr lang="en-IE" dirty="0"/>
              <a:t>+ 3 = 9</a:t>
            </a:r>
          </a:p>
          <a:p>
            <a:pPr algn="ctr"/>
            <a:r>
              <a:rPr lang="en-IE" dirty="0"/>
              <a:t>5 - 3 = 2</a:t>
            </a:r>
          </a:p>
          <a:p>
            <a:pPr algn="ctr"/>
            <a:r>
              <a:rPr lang="en-IE" dirty="0"/>
              <a:t>5 </a:t>
            </a:r>
            <a:r>
              <a:rPr lang="en-IE" dirty="0"/>
              <a:t>+ 3 = 1 + 7</a:t>
            </a:r>
          </a:p>
          <a:p>
            <a:pPr algn="ctr"/>
            <a:r>
              <a:rPr lang="en-IE" dirty="0"/>
              <a:t>x = 4.</a:t>
            </a:r>
          </a:p>
          <a:p>
            <a:pPr algn="ctr"/>
            <a:r>
              <a:rPr lang="en-IE" dirty="0"/>
              <a:t>2x = x + x</a:t>
            </a:r>
          </a:p>
          <a:p>
            <a:pPr algn="ctr"/>
            <a:r>
              <a:rPr lang="en-IE" dirty="0"/>
              <a:t>3x = 2x + x = x + x + x</a:t>
            </a:r>
          </a:p>
          <a:p>
            <a:pPr marL="342900" indent="-342900">
              <a:buFont typeface="Arial" pitchFamily="34" charset="0"/>
              <a:buChar char="•"/>
            </a:pPr>
            <a:endParaRPr lang="en-IE" dirty="0"/>
          </a:p>
          <a:p>
            <a:pPr marL="342900" indent="-342900">
              <a:buFont typeface="Arial" pitchFamily="34" charset="0"/>
              <a:buChar char="•"/>
            </a:pPr>
            <a:r>
              <a:rPr lang="en-IE" dirty="0"/>
              <a:t>What does this picture represent?</a:t>
            </a:r>
          </a:p>
          <a:p>
            <a:pPr marL="342900" indent="-342900">
              <a:buFont typeface="Arial" pitchFamily="34" charset="0"/>
              <a:buChar char="•"/>
            </a:pPr>
            <a:endParaRPr lang="en-IE" dirty="0"/>
          </a:p>
          <a:p>
            <a:pPr marL="342900" indent="-342900">
              <a:buFont typeface="Arial" pitchFamily="34" charset="0"/>
              <a:buChar char="•"/>
            </a:pPr>
            <a:endParaRPr lang="en-IE" dirty="0"/>
          </a:p>
          <a:p>
            <a:pPr marL="342900" indent="-342900">
              <a:buFont typeface="Arial" pitchFamily="34" charset="0"/>
              <a:buChar char="•"/>
            </a:pPr>
            <a:endParaRPr lang="en-IE" dirty="0"/>
          </a:p>
          <a:p>
            <a:pPr marL="342900" indent="-342900">
              <a:buFont typeface="Arial" pitchFamily="34" charset="0"/>
              <a:buChar char="•"/>
            </a:pPr>
            <a:r>
              <a:rPr lang="en-IE" dirty="0"/>
              <a:t> What is this apparatus called?</a:t>
            </a:r>
          </a:p>
        </p:txBody>
      </p:sp>
    </p:spTree>
    <p:extLst>
      <p:ext uri="{BB962C8B-B14F-4D97-AF65-F5344CB8AC3E}">
        <p14:creationId xmlns:p14="http://schemas.microsoft.com/office/powerpoint/2010/main" val="1056481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6500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Solving Equations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2159876" y="1802525"/>
            <a:ext cx="335354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2800" dirty="0">
                <a:latin typeface="+mn-lt"/>
              </a:rPr>
              <a:t>What is an equation?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2159876" y="2442288"/>
            <a:ext cx="5625579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dirty="0">
                <a:latin typeface="+mn-lt"/>
              </a:rPr>
              <a:t>Equation - a balanced statement of equality</a:t>
            </a:r>
          </a:p>
          <a:p>
            <a:r>
              <a:rPr lang="en-US" altLang="en-US" dirty="0">
                <a:latin typeface="+mn-lt"/>
              </a:rPr>
              <a:t>between two quantities.</a:t>
            </a:r>
          </a:p>
        </p:txBody>
      </p:sp>
      <p:sp>
        <p:nvSpPr>
          <p:cNvPr id="16" name="Text Box 7"/>
          <p:cNvSpPr txBox="1">
            <a:spLocks noChangeArrowheads="1"/>
          </p:cNvSpPr>
          <p:nvPr/>
        </p:nvSpPr>
        <p:spPr bwMode="auto">
          <a:xfrm>
            <a:off x="4750676" y="3591638"/>
            <a:ext cx="18478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600"/>
              <a:t>4 </a:t>
            </a:r>
            <a:r>
              <a:rPr lang="en-US" altLang="en-US" sz="3600" b="1"/>
              <a:t>+</a:t>
            </a:r>
            <a:r>
              <a:rPr lang="en-US" altLang="en-US" sz="3600"/>
              <a:t> 3 </a:t>
            </a:r>
            <a:r>
              <a:rPr lang="en-US" altLang="en-US" sz="3600" b="1"/>
              <a:t>=</a:t>
            </a:r>
            <a:r>
              <a:rPr lang="en-US" altLang="en-US" sz="3600"/>
              <a:t> 7</a:t>
            </a:r>
          </a:p>
        </p:txBody>
      </p:sp>
      <p:sp>
        <p:nvSpPr>
          <p:cNvPr id="19" name="Text Box 10"/>
          <p:cNvSpPr txBox="1">
            <a:spLocks noChangeArrowheads="1"/>
          </p:cNvSpPr>
          <p:nvPr/>
        </p:nvSpPr>
        <p:spPr bwMode="auto">
          <a:xfrm>
            <a:off x="3455276" y="4372688"/>
            <a:ext cx="11303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600" dirty="0"/>
              <a:t>4 </a:t>
            </a:r>
            <a:r>
              <a:rPr lang="en-US" altLang="en-US" sz="3600" b="1" dirty="0"/>
              <a:t>+</a:t>
            </a:r>
            <a:r>
              <a:rPr lang="en-US" altLang="en-US" sz="3600" dirty="0"/>
              <a:t> 3</a:t>
            </a:r>
          </a:p>
        </p:txBody>
      </p:sp>
      <p:sp>
        <p:nvSpPr>
          <p:cNvPr id="20" name="Text Box 11"/>
          <p:cNvSpPr txBox="1">
            <a:spLocks noChangeArrowheads="1"/>
          </p:cNvSpPr>
          <p:nvPr/>
        </p:nvSpPr>
        <p:spPr bwMode="auto">
          <a:xfrm>
            <a:off x="7385926" y="4372688"/>
            <a:ext cx="412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600"/>
              <a:t>7</a:t>
            </a:r>
          </a:p>
        </p:txBody>
      </p:sp>
      <p:sp>
        <p:nvSpPr>
          <p:cNvPr id="21" name="Text Box 12"/>
          <p:cNvSpPr txBox="1">
            <a:spLocks noChangeArrowheads="1"/>
          </p:cNvSpPr>
          <p:nvPr/>
        </p:nvSpPr>
        <p:spPr bwMode="auto">
          <a:xfrm>
            <a:off x="5401551" y="4448888"/>
            <a:ext cx="4445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600" b="1"/>
              <a:t>=</a:t>
            </a:r>
            <a:endParaRPr lang="en-US" altLang="en-US"/>
          </a:p>
        </p:txBody>
      </p:sp>
      <p:sp>
        <p:nvSpPr>
          <p:cNvPr id="22" name="AutoShape 5"/>
          <p:cNvSpPr>
            <a:spLocks noChangeArrowheads="1"/>
          </p:cNvSpPr>
          <p:nvPr/>
        </p:nvSpPr>
        <p:spPr bwMode="auto">
          <a:xfrm>
            <a:off x="5294586" y="5056074"/>
            <a:ext cx="685800" cy="60960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23" name="Line 6"/>
          <p:cNvSpPr>
            <a:spLocks noChangeShapeType="1"/>
          </p:cNvSpPr>
          <p:nvPr/>
        </p:nvSpPr>
        <p:spPr bwMode="auto">
          <a:xfrm>
            <a:off x="3465786" y="5056074"/>
            <a:ext cx="4419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9660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utoUpdateAnimBg="0"/>
      <p:bldP spid="14" grpId="0" autoUpdateAnimBg="0"/>
      <p:bldP spid="16" grpId="0" autoUpdateAnimBg="0"/>
      <p:bldP spid="19" grpId="0" autoUpdateAnimBg="0"/>
      <p:bldP spid="20" grpId="0" autoUpdateAnimBg="0"/>
      <p:bldP spid="21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6500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Solving Equations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3" name="Text Box 2"/>
          <p:cNvSpPr txBox="1">
            <a:spLocks noChangeArrowheads="1"/>
          </p:cNvSpPr>
          <p:nvPr/>
        </p:nvSpPr>
        <p:spPr bwMode="auto">
          <a:xfrm>
            <a:off x="2776538" y="1439863"/>
            <a:ext cx="121126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/>
              <a:t>Solve.</a:t>
            </a:r>
          </a:p>
        </p:txBody>
      </p:sp>
      <p:sp>
        <p:nvSpPr>
          <p:cNvPr id="44" name="Text Box 3"/>
          <p:cNvSpPr txBox="1">
            <a:spLocks noChangeArrowheads="1"/>
          </p:cNvSpPr>
          <p:nvPr/>
        </p:nvSpPr>
        <p:spPr bwMode="auto">
          <a:xfrm>
            <a:off x="2768600" y="2190750"/>
            <a:ext cx="24193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a) </a:t>
            </a:r>
            <a:r>
              <a:rPr lang="en-US" altLang="en-US" sz="3200" dirty="0"/>
              <a:t>m </a:t>
            </a:r>
            <a:r>
              <a:rPr lang="en-US" altLang="en-US" sz="3200" b="1" dirty="0"/>
              <a:t>+</a:t>
            </a:r>
            <a:r>
              <a:rPr lang="en-US" altLang="en-US" sz="3200" dirty="0"/>
              <a:t> 2 </a:t>
            </a:r>
            <a:r>
              <a:rPr lang="en-US" altLang="en-US" sz="3200" b="1" dirty="0"/>
              <a:t>=</a:t>
            </a:r>
            <a:r>
              <a:rPr lang="en-US" altLang="en-US" sz="3200" dirty="0"/>
              <a:t> 10</a:t>
            </a:r>
          </a:p>
        </p:txBody>
      </p:sp>
      <p:sp>
        <p:nvSpPr>
          <p:cNvPr id="45" name="Text Box 5"/>
          <p:cNvSpPr txBox="1">
            <a:spLocks noChangeArrowheads="1"/>
          </p:cNvSpPr>
          <p:nvPr/>
        </p:nvSpPr>
        <p:spPr bwMode="auto">
          <a:xfrm>
            <a:off x="2768600" y="3954463"/>
            <a:ext cx="20066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b) </a:t>
            </a:r>
            <a:r>
              <a:rPr lang="en-US" altLang="en-US" sz="3200" dirty="0"/>
              <a:t>x - 4 </a:t>
            </a:r>
            <a:r>
              <a:rPr lang="en-US" altLang="en-US" sz="3200" b="1" dirty="0"/>
              <a:t>=</a:t>
            </a:r>
            <a:r>
              <a:rPr lang="en-US" altLang="en-US" sz="3200" dirty="0"/>
              <a:t> 6</a:t>
            </a:r>
          </a:p>
        </p:txBody>
      </p:sp>
      <p:sp>
        <p:nvSpPr>
          <p:cNvPr id="46" name="Text Box 7"/>
          <p:cNvSpPr txBox="1">
            <a:spLocks noChangeArrowheads="1"/>
          </p:cNvSpPr>
          <p:nvPr/>
        </p:nvSpPr>
        <p:spPr bwMode="auto">
          <a:xfrm>
            <a:off x="7207250" y="2190750"/>
            <a:ext cx="22209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c) </a:t>
            </a:r>
            <a:r>
              <a:rPr lang="en-US" altLang="en-US" sz="3200" dirty="0"/>
              <a:t>m </a:t>
            </a:r>
            <a:r>
              <a:rPr lang="en-US" altLang="en-US" sz="3200" b="1" dirty="0"/>
              <a:t>-</a:t>
            </a:r>
            <a:r>
              <a:rPr lang="en-US" altLang="en-US" sz="3200" dirty="0"/>
              <a:t> 4 </a:t>
            </a:r>
            <a:r>
              <a:rPr lang="en-US" altLang="en-US" sz="3200" b="1" dirty="0"/>
              <a:t>=</a:t>
            </a:r>
            <a:r>
              <a:rPr lang="en-US" altLang="en-US" sz="3200" dirty="0"/>
              <a:t>  9</a:t>
            </a:r>
          </a:p>
        </p:txBody>
      </p:sp>
      <p:sp>
        <p:nvSpPr>
          <p:cNvPr id="48" name="Text Box 10"/>
          <p:cNvSpPr txBox="1">
            <a:spLocks noChangeArrowheads="1"/>
          </p:cNvSpPr>
          <p:nvPr/>
        </p:nvSpPr>
        <p:spPr bwMode="auto">
          <a:xfrm>
            <a:off x="3787775" y="2582863"/>
            <a:ext cx="13684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/>
              <a:t>-2     -2</a:t>
            </a:r>
          </a:p>
        </p:txBody>
      </p:sp>
      <p:sp>
        <p:nvSpPr>
          <p:cNvPr id="49" name="Line 11"/>
          <p:cNvSpPr>
            <a:spLocks noChangeShapeType="1"/>
          </p:cNvSpPr>
          <p:nvPr/>
        </p:nvSpPr>
        <p:spPr bwMode="auto">
          <a:xfrm>
            <a:off x="3225800" y="3086100"/>
            <a:ext cx="2057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" name="Text Box 12"/>
          <p:cNvSpPr txBox="1">
            <a:spLocks noChangeArrowheads="1"/>
          </p:cNvSpPr>
          <p:nvPr/>
        </p:nvSpPr>
        <p:spPr bwMode="auto">
          <a:xfrm>
            <a:off x="3835400" y="3116263"/>
            <a:ext cx="113823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/>
              <a:t>m </a:t>
            </a:r>
            <a:r>
              <a:rPr lang="en-US" altLang="en-US" sz="3200" b="1"/>
              <a:t>=</a:t>
            </a:r>
            <a:r>
              <a:rPr lang="en-US" altLang="en-US" sz="3200"/>
              <a:t> 8</a:t>
            </a:r>
          </a:p>
        </p:txBody>
      </p:sp>
      <p:sp>
        <p:nvSpPr>
          <p:cNvPr id="51" name="Oval 13"/>
          <p:cNvSpPr>
            <a:spLocks noChangeArrowheads="1"/>
          </p:cNvSpPr>
          <p:nvPr/>
        </p:nvSpPr>
        <p:spPr bwMode="auto">
          <a:xfrm>
            <a:off x="3606800" y="3162300"/>
            <a:ext cx="1600200" cy="533400"/>
          </a:xfrm>
          <a:prstGeom prst="ellips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endParaRPr lang="en-US" altLang="en-US">
              <a:solidFill>
                <a:srgbClr val="CC0000"/>
              </a:solidFill>
            </a:endParaRPr>
          </a:p>
        </p:txBody>
      </p:sp>
      <p:sp>
        <p:nvSpPr>
          <p:cNvPr id="52" name="Text Box 14"/>
          <p:cNvSpPr txBox="1">
            <a:spLocks noChangeArrowheads="1"/>
          </p:cNvSpPr>
          <p:nvPr/>
        </p:nvSpPr>
        <p:spPr bwMode="auto">
          <a:xfrm>
            <a:off x="3492500" y="4335463"/>
            <a:ext cx="13589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b="1"/>
              <a:t>+</a:t>
            </a:r>
            <a:r>
              <a:rPr lang="en-US" altLang="en-US" sz="3200"/>
              <a:t>4   </a:t>
            </a:r>
            <a:r>
              <a:rPr lang="en-US" altLang="en-US" sz="3200" b="1"/>
              <a:t>+</a:t>
            </a:r>
            <a:r>
              <a:rPr lang="en-US" altLang="en-US" sz="3200"/>
              <a:t>4</a:t>
            </a:r>
          </a:p>
        </p:txBody>
      </p:sp>
      <p:sp>
        <p:nvSpPr>
          <p:cNvPr id="53" name="Line 15"/>
          <p:cNvSpPr>
            <a:spLocks noChangeShapeType="1"/>
          </p:cNvSpPr>
          <p:nvPr/>
        </p:nvSpPr>
        <p:spPr bwMode="auto">
          <a:xfrm>
            <a:off x="3149600" y="4838700"/>
            <a:ext cx="2209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" name="Text Box 16"/>
          <p:cNvSpPr txBox="1">
            <a:spLocks noChangeArrowheads="1"/>
          </p:cNvSpPr>
          <p:nvPr/>
        </p:nvSpPr>
        <p:spPr bwMode="auto">
          <a:xfrm>
            <a:off x="3759200" y="4868863"/>
            <a:ext cx="12287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/>
              <a:t>x </a:t>
            </a:r>
            <a:r>
              <a:rPr lang="en-US" altLang="en-US" sz="3200" b="1"/>
              <a:t>=</a:t>
            </a:r>
            <a:r>
              <a:rPr lang="en-US" altLang="en-US" sz="3200"/>
              <a:t> 10</a:t>
            </a:r>
          </a:p>
        </p:txBody>
      </p:sp>
      <p:sp>
        <p:nvSpPr>
          <p:cNvPr id="55" name="Oval 17"/>
          <p:cNvSpPr>
            <a:spLocks noChangeArrowheads="1"/>
          </p:cNvSpPr>
          <p:nvPr/>
        </p:nvSpPr>
        <p:spPr bwMode="auto">
          <a:xfrm>
            <a:off x="3530600" y="4914900"/>
            <a:ext cx="1828800" cy="533400"/>
          </a:xfrm>
          <a:prstGeom prst="ellips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endParaRPr lang="en-US" altLang="en-US">
              <a:solidFill>
                <a:srgbClr val="CC0000"/>
              </a:solidFill>
            </a:endParaRPr>
          </a:p>
        </p:txBody>
      </p:sp>
      <p:sp>
        <p:nvSpPr>
          <p:cNvPr id="56" name="Text Box 22"/>
          <p:cNvSpPr txBox="1">
            <a:spLocks noChangeArrowheads="1"/>
          </p:cNvSpPr>
          <p:nvPr/>
        </p:nvSpPr>
        <p:spPr bwMode="auto">
          <a:xfrm>
            <a:off x="8131175" y="2582863"/>
            <a:ext cx="13589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b="1"/>
              <a:t>+</a:t>
            </a:r>
            <a:r>
              <a:rPr lang="en-US" altLang="en-US" sz="3200"/>
              <a:t>4   </a:t>
            </a:r>
            <a:r>
              <a:rPr lang="en-US" altLang="en-US" sz="3200" b="1"/>
              <a:t>+</a:t>
            </a:r>
            <a:r>
              <a:rPr lang="en-US" altLang="en-US" sz="3200"/>
              <a:t>4</a:t>
            </a:r>
          </a:p>
        </p:txBody>
      </p:sp>
      <p:sp>
        <p:nvSpPr>
          <p:cNvPr id="57" name="Line 23"/>
          <p:cNvSpPr>
            <a:spLocks noChangeShapeType="1"/>
          </p:cNvSpPr>
          <p:nvPr/>
        </p:nvSpPr>
        <p:spPr bwMode="auto">
          <a:xfrm>
            <a:off x="7569200" y="3086100"/>
            <a:ext cx="21336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8" name="Text Box 24"/>
          <p:cNvSpPr txBox="1">
            <a:spLocks noChangeArrowheads="1"/>
          </p:cNvSpPr>
          <p:nvPr/>
        </p:nvSpPr>
        <p:spPr bwMode="auto">
          <a:xfrm>
            <a:off x="8178800" y="3116263"/>
            <a:ext cx="134143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/>
              <a:t>m </a:t>
            </a:r>
            <a:r>
              <a:rPr lang="en-US" altLang="en-US" sz="3200" b="1"/>
              <a:t>=</a:t>
            </a:r>
            <a:r>
              <a:rPr lang="en-US" altLang="en-US" sz="3200"/>
              <a:t> 13</a:t>
            </a:r>
          </a:p>
        </p:txBody>
      </p:sp>
      <p:sp>
        <p:nvSpPr>
          <p:cNvPr id="59" name="Oval 25"/>
          <p:cNvSpPr>
            <a:spLocks noChangeArrowheads="1"/>
          </p:cNvSpPr>
          <p:nvPr/>
        </p:nvSpPr>
        <p:spPr bwMode="auto">
          <a:xfrm>
            <a:off x="7950200" y="3162300"/>
            <a:ext cx="1828800" cy="533400"/>
          </a:xfrm>
          <a:prstGeom prst="ellips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endParaRPr lang="en-US" altLang="en-US">
              <a:solidFill>
                <a:srgbClr val="CC0000"/>
              </a:solidFill>
            </a:endParaRPr>
          </a:p>
        </p:txBody>
      </p:sp>
      <p:sp>
        <p:nvSpPr>
          <p:cNvPr id="66" name="Text Box 6"/>
          <p:cNvSpPr txBox="1">
            <a:spLocks noChangeArrowheads="1"/>
          </p:cNvSpPr>
          <p:nvPr/>
        </p:nvSpPr>
        <p:spPr bwMode="auto">
          <a:xfrm>
            <a:off x="7683500" y="4056063"/>
            <a:ext cx="210343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d) </a:t>
            </a:r>
            <a:r>
              <a:rPr lang="en-US" altLang="en-US" sz="3200" dirty="0"/>
              <a:t>x </a:t>
            </a:r>
            <a:r>
              <a:rPr lang="en-US" altLang="en-US" sz="3200" b="1" dirty="0"/>
              <a:t>+</a:t>
            </a:r>
            <a:r>
              <a:rPr lang="en-US" altLang="en-US" sz="3200" dirty="0"/>
              <a:t> 7 </a:t>
            </a:r>
            <a:r>
              <a:rPr lang="en-US" altLang="en-US" sz="3200" b="1" dirty="0"/>
              <a:t>=</a:t>
            </a:r>
            <a:r>
              <a:rPr lang="en-US" altLang="en-US" sz="3200" dirty="0"/>
              <a:t> 3</a:t>
            </a:r>
          </a:p>
        </p:txBody>
      </p:sp>
      <p:sp>
        <p:nvSpPr>
          <p:cNvPr id="67" name="Text Box 18"/>
          <p:cNvSpPr txBox="1">
            <a:spLocks noChangeArrowheads="1"/>
          </p:cNvSpPr>
          <p:nvPr/>
        </p:nvSpPr>
        <p:spPr bwMode="auto">
          <a:xfrm>
            <a:off x="8626475" y="4483100"/>
            <a:ext cx="11652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/>
              <a:t>-7   -7</a:t>
            </a:r>
          </a:p>
        </p:txBody>
      </p:sp>
      <p:sp>
        <p:nvSpPr>
          <p:cNvPr id="68" name="Line 19"/>
          <p:cNvSpPr>
            <a:spLocks noChangeShapeType="1"/>
          </p:cNvSpPr>
          <p:nvPr/>
        </p:nvSpPr>
        <p:spPr bwMode="auto">
          <a:xfrm>
            <a:off x="8064500" y="4986338"/>
            <a:ext cx="2057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9" name="Text Box 20"/>
          <p:cNvSpPr txBox="1">
            <a:spLocks noChangeArrowheads="1"/>
          </p:cNvSpPr>
          <p:nvPr/>
        </p:nvSpPr>
        <p:spPr bwMode="auto">
          <a:xfrm>
            <a:off x="8674100" y="5016500"/>
            <a:ext cx="116046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/>
              <a:t>x </a:t>
            </a:r>
            <a:r>
              <a:rPr lang="en-US" altLang="en-US" sz="3200" b="1"/>
              <a:t>=</a:t>
            </a:r>
            <a:r>
              <a:rPr lang="en-US" altLang="en-US" sz="3200"/>
              <a:t> -4</a:t>
            </a:r>
          </a:p>
        </p:txBody>
      </p:sp>
      <p:sp>
        <p:nvSpPr>
          <p:cNvPr id="70" name="Oval 21"/>
          <p:cNvSpPr>
            <a:spLocks noChangeArrowheads="1"/>
          </p:cNvSpPr>
          <p:nvPr/>
        </p:nvSpPr>
        <p:spPr bwMode="auto">
          <a:xfrm>
            <a:off x="8445500" y="5062538"/>
            <a:ext cx="1676400" cy="533400"/>
          </a:xfrm>
          <a:prstGeom prst="ellips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endParaRPr lang="en-US" altLang="en-US">
              <a:solidFill>
                <a:srgbClr val="CC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5005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utoUpdateAnimBg="0"/>
      <p:bldP spid="50" grpId="0" autoUpdateAnimBg="0"/>
      <p:bldP spid="51" grpId="0" animBg="1" autoUpdateAnimBg="0"/>
      <p:bldP spid="52" grpId="0" autoUpdateAnimBg="0"/>
      <p:bldP spid="54" grpId="0" autoUpdateAnimBg="0"/>
      <p:bldP spid="55" grpId="0" animBg="1" autoUpdateAnimBg="0"/>
      <p:bldP spid="56" grpId="0" autoUpdateAnimBg="0"/>
      <p:bldP spid="58" grpId="0" autoUpdateAnimBg="0"/>
      <p:bldP spid="59" grpId="0" animBg="1" autoUpdateAnimBg="0"/>
      <p:bldP spid="67" grpId="0" autoUpdateAnimBg="0"/>
      <p:bldP spid="69" grpId="0" autoUpdateAnimBg="0"/>
      <p:bldP spid="70" grpId="0" animBg="1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6500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Solving Equations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2928938" y="1541463"/>
            <a:ext cx="121126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/>
              <a:t>Solve.</a:t>
            </a:r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2921000" y="2292350"/>
            <a:ext cx="24415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a) </a:t>
            </a:r>
            <a:r>
              <a:rPr lang="en-US" altLang="en-US" sz="3200" dirty="0"/>
              <a:t>-4 </a:t>
            </a:r>
            <a:r>
              <a:rPr lang="en-US" altLang="en-US" sz="3200" b="1" dirty="0"/>
              <a:t>+</a:t>
            </a:r>
            <a:r>
              <a:rPr lang="en-US" altLang="en-US" sz="3200" dirty="0"/>
              <a:t> x </a:t>
            </a:r>
            <a:r>
              <a:rPr lang="en-US" altLang="en-US" sz="3200" b="1" dirty="0"/>
              <a:t>=</a:t>
            </a:r>
            <a:r>
              <a:rPr lang="en-US" altLang="en-US" sz="3200" dirty="0"/>
              <a:t> 15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2921000" y="4056063"/>
            <a:ext cx="230663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b) </a:t>
            </a:r>
            <a:r>
              <a:rPr lang="en-US" altLang="en-US" sz="3200" dirty="0"/>
              <a:t>7 </a:t>
            </a:r>
            <a:r>
              <a:rPr lang="en-US" altLang="en-US" sz="3200" b="1" dirty="0"/>
              <a:t>=</a:t>
            </a:r>
            <a:r>
              <a:rPr lang="en-US" altLang="en-US" sz="3200" dirty="0"/>
              <a:t> x </a:t>
            </a:r>
            <a:r>
              <a:rPr lang="en-US" altLang="en-US" sz="3200" b="1" dirty="0"/>
              <a:t>+</a:t>
            </a:r>
            <a:r>
              <a:rPr lang="en-US" altLang="en-US" sz="3200" dirty="0"/>
              <a:t> 13</a:t>
            </a:r>
          </a:p>
        </p:txBody>
      </p: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7359650" y="2292350"/>
            <a:ext cx="24526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c) </a:t>
            </a:r>
            <a:r>
              <a:rPr lang="en-US" altLang="en-US" sz="3200" b="1" dirty="0"/>
              <a:t>-</a:t>
            </a:r>
            <a:r>
              <a:rPr lang="en-US" altLang="en-US" sz="3200" dirty="0"/>
              <a:t> 4 </a:t>
            </a:r>
            <a:r>
              <a:rPr lang="en-US" altLang="en-US" sz="3200" b="1" dirty="0"/>
              <a:t>=</a:t>
            </a:r>
            <a:r>
              <a:rPr lang="en-US" altLang="en-US" sz="3200" dirty="0"/>
              <a:t> m </a:t>
            </a:r>
            <a:r>
              <a:rPr lang="en-US" altLang="en-US" sz="3200" b="1" dirty="0"/>
              <a:t>+</a:t>
            </a:r>
            <a:r>
              <a:rPr lang="en-US" altLang="en-US" sz="3200" dirty="0"/>
              <a:t> 9</a:t>
            </a:r>
          </a:p>
        </p:txBody>
      </p:sp>
      <p:sp>
        <p:nvSpPr>
          <p:cNvPr id="14" name="Text Box 7"/>
          <p:cNvSpPr txBox="1">
            <a:spLocks noChangeArrowheads="1"/>
          </p:cNvSpPr>
          <p:nvPr/>
        </p:nvSpPr>
        <p:spPr bwMode="auto">
          <a:xfrm>
            <a:off x="7359650" y="4056063"/>
            <a:ext cx="210343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d) </a:t>
            </a:r>
            <a:r>
              <a:rPr lang="en-US" altLang="en-US" sz="3200" dirty="0"/>
              <a:t>9 </a:t>
            </a:r>
            <a:r>
              <a:rPr lang="en-US" altLang="en-US" sz="3200" b="1" dirty="0"/>
              <a:t>+</a:t>
            </a:r>
            <a:r>
              <a:rPr lang="en-US" altLang="en-US" sz="3200" dirty="0"/>
              <a:t> 7 </a:t>
            </a:r>
            <a:r>
              <a:rPr lang="en-US" altLang="en-US" sz="3200" b="1" dirty="0"/>
              <a:t>=</a:t>
            </a:r>
            <a:r>
              <a:rPr lang="en-US" altLang="en-US" sz="3200" dirty="0"/>
              <a:t> x</a:t>
            </a:r>
          </a:p>
        </p:txBody>
      </p:sp>
      <p:sp>
        <p:nvSpPr>
          <p:cNvPr id="15" name="Text Box 9"/>
          <p:cNvSpPr txBox="1">
            <a:spLocks noChangeArrowheads="1"/>
          </p:cNvSpPr>
          <p:nvPr/>
        </p:nvSpPr>
        <p:spPr bwMode="auto">
          <a:xfrm>
            <a:off x="3302000" y="2684463"/>
            <a:ext cx="20701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b="1"/>
              <a:t>+</a:t>
            </a:r>
            <a:r>
              <a:rPr lang="en-US" altLang="en-US" sz="3200"/>
              <a:t>4          </a:t>
            </a:r>
            <a:r>
              <a:rPr lang="en-US" altLang="en-US" sz="3200" b="1"/>
              <a:t>+</a:t>
            </a:r>
            <a:r>
              <a:rPr lang="en-US" altLang="en-US" sz="3200"/>
              <a:t>4</a:t>
            </a:r>
          </a:p>
        </p:txBody>
      </p:sp>
      <p:sp>
        <p:nvSpPr>
          <p:cNvPr id="16" name="Line 10"/>
          <p:cNvSpPr>
            <a:spLocks noChangeShapeType="1"/>
          </p:cNvSpPr>
          <p:nvPr/>
        </p:nvSpPr>
        <p:spPr bwMode="auto">
          <a:xfrm>
            <a:off x="3378200" y="3187700"/>
            <a:ext cx="2057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" name="Text Box 11"/>
          <p:cNvSpPr txBox="1">
            <a:spLocks noChangeArrowheads="1"/>
          </p:cNvSpPr>
          <p:nvPr/>
        </p:nvSpPr>
        <p:spPr bwMode="auto">
          <a:xfrm>
            <a:off x="3987800" y="3217863"/>
            <a:ext cx="12287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/>
              <a:t>x </a:t>
            </a:r>
            <a:r>
              <a:rPr lang="en-US" altLang="en-US" sz="3200" b="1"/>
              <a:t>=</a:t>
            </a:r>
            <a:r>
              <a:rPr lang="en-US" altLang="en-US" sz="3200"/>
              <a:t> 19</a:t>
            </a:r>
          </a:p>
        </p:txBody>
      </p:sp>
      <p:sp>
        <p:nvSpPr>
          <p:cNvPr id="18" name="Oval 12"/>
          <p:cNvSpPr>
            <a:spLocks noChangeArrowheads="1"/>
          </p:cNvSpPr>
          <p:nvPr/>
        </p:nvSpPr>
        <p:spPr bwMode="auto">
          <a:xfrm>
            <a:off x="3759200" y="3263900"/>
            <a:ext cx="1752600" cy="533400"/>
          </a:xfrm>
          <a:prstGeom prst="ellips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endParaRPr lang="en-US" altLang="en-US">
              <a:solidFill>
                <a:srgbClr val="CC0000"/>
              </a:solidFill>
            </a:endParaRPr>
          </a:p>
        </p:txBody>
      </p:sp>
      <p:sp>
        <p:nvSpPr>
          <p:cNvPr id="19" name="Text Box 13"/>
          <p:cNvSpPr txBox="1">
            <a:spLocks noChangeArrowheads="1"/>
          </p:cNvSpPr>
          <p:nvPr/>
        </p:nvSpPr>
        <p:spPr bwMode="auto">
          <a:xfrm>
            <a:off x="3073400" y="4437063"/>
            <a:ext cx="21812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b="1"/>
              <a:t>-</a:t>
            </a:r>
            <a:r>
              <a:rPr lang="en-US" altLang="en-US" sz="3200"/>
              <a:t>13         </a:t>
            </a:r>
            <a:r>
              <a:rPr lang="en-US" altLang="en-US" sz="3200" b="1"/>
              <a:t>-</a:t>
            </a:r>
            <a:r>
              <a:rPr lang="en-US" altLang="en-US" sz="3200"/>
              <a:t>13</a:t>
            </a:r>
          </a:p>
        </p:txBody>
      </p:sp>
      <p:sp>
        <p:nvSpPr>
          <p:cNvPr id="20" name="Line 14"/>
          <p:cNvSpPr>
            <a:spLocks noChangeShapeType="1"/>
          </p:cNvSpPr>
          <p:nvPr/>
        </p:nvSpPr>
        <p:spPr bwMode="auto">
          <a:xfrm>
            <a:off x="3302000" y="4940300"/>
            <a:ext cx="2209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" name="Text Box 15"/>
          <p:cNvSpPr txBox="1">
            <a:spLocks noChangeArrowheads="1"/>
          </p:cNvSpPr>
          <p:nvPr/>
        </p:nvSpPr>
        <p:spPr bwMode="auto">
          <a:xfrm>
            <a:off x="3225800" y="4970463"/>
            <a:ext cx="116046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/>
              <a:t>-6 </a:t>
            </a:r>
            <a:r>
              <a:rPr lang="en-US" altLang="en-US" sz="3200" b="1"/>
              <a:t>=</a:t>
            </a:r>
            <a:r>
              <a:rPr lang="en-US" altLang="en-US" sz="3200"/>
              <a:t> x</a:t>
            </a:r>
          </a:p>
        </p:txBody>
      </p:sp>
      <p:sp>
        <p:nvSpPr>
          <p:cNvPr id="22" name="Oval 16"/>
          <p:cNvSpPr>
            <a:spLocks noChangeArrowheads="1"/>
          </p:cNvSpPr>
          <p:nvPr/>
        </p:nvSpPr>
        <p:spPr bwMode="auto">
          <a:xfrm>
            <a:off x="2921000" y="5016500"/>
            <a:ext cx="1828800" cy="533400"/>
          </a:xfrm>
          <a:prstGeom prst="ellips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endParaRPr lang="en-US" altLang="en-US">
              <a:solidFill>
                <a:srgbClr val="CC0000"/>
              </a:solidFill>
            </a:endParaRPr>
          </a:p>
        </p:txBody>
      </p:sp>
      <p:sp>
        <p:nvSpPr>
          <p:cNvPr id="23" name="Text Box 21"/>
          <p:cNvSpPr txBox="1">
            <a:spLocks noChangeArrowheads="1"/>
          </p:cNvSpPr>
          <p:nvPr/>
        </p:nvSpPr>
        <p:spPr bwMode="auto">
          <a:xfrm>
            <a:off x="7874000" y="2684463"/>
            <a:ext cx="18764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b="1"/>
              <a:t>-</a:t>
            </a:r>
            <a:r>
              <a:rPr lang="en-US" altLang="en-US" sz="3200"/>
              <a:t>9          </a:t>
            </a:r>
            <a:r>
              <a:rPr lang="en-US" altLang="en-US" sz="3200" b="1"/>
              <a:t>-</a:t>
            </a:r>
            <a:r>
              <a:rPr lang="en-US" altLang="en-US" sz="3200"/>
              <a:t>9</a:t>
            </a:r>
          </a:p>
        </p:txBody>
      </p:sp>
      <p:sp>
        <p:nvSpPr>
          <p:cNvPr id="24" name="Line 22"/>
          <p:cNvSpPr>
            <a:spLocks noChangeShapeType="1"/>
          </p:cNvSpPr>
          <p:nvPr/>
        </p:nvSpPr>
        <p:spPr bwMode="auto">
          <a:xfrm>
            <a:off x="7721600" y="3187700"/>
            <a:ext cx="21336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" name="Text Box 23"/>
          <p:cNvSpPr txBox="1">
            <a:spLocks noChangeArrowheads="1"/>
          </p:cNvSpPr>
          <p:nvPr/>
        </p:nvSpPr>
        <p:spPr bwMode="auto">
          <a:xfrm>
            <a:off x="7721600" y="3217863"/>
            <a:ext cx="14763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/>
              <a:t>-13 </a:t>
            </a:r>
            <a:r>
              <a:rPr lang="en-US" altLang="en-US" sz="3200" b="1"/>
              <a:t>=</a:t>
            </a:r>
            <a:r>
              <a:rPr lang="en-US" altLang="en-US" sz="3200"/>
              <a:t> m</a:t>
            </a:r>
          </a:p>
        </p:txBody>
      </p:sp>
      <p:sp>
        <p:nvSpPr>
          <p:cNvPr id="26" name="Oval 24"/>
          <p:cNvSpPr>
            <a:spLocks noChangeArrowheads="1"/>
          </p:cNvSpPr>
          <p:nvPr/>
        </p:nvSpPr>
        <p:spPr bwMode="auto">
          <a:xfrm>
            <a:off x="7569200" y="3263900"/>
            <a:ext cx="1828800" cy="533400"/>
          </a:xfrm>
          <a:prstGeom prst="ellips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endParaRPr lang="en-US" altLang="en-US">
              <a:solidFill>
                <a:srgbClr val="CC0000"/>
              </a:solidFill>
            </a:endParaRPr>
          </a:p>
        </p:txBody>
      </p:sp>
      <p:sp>
        <p:nvSpPr>
          <p:cNvPr id="27" name="Text Box 27"/>
          <p:cNvSpPr txBox="1">
            <a:spLocks noChangeArrowheads="1"/>
          </p:cNvSpPr>
          <p:nvPr/>
        </p:nvSpPr>
        <p:spPr bwMode="auto">
          <a:xfrm>
            <a:off x="8255000" y="4711700"/>
            <a:ext cx="12287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/>
              <a:t>16 </a:t>
            </a:r>
            <a:r>
              <a:rPr lang="en-US" altLang="en-US" sz="3200" b="1"/>
              <a:t>=</a:t>
            </a:r>
            <a:r>
              <a:rPr lang="en-US" altLang="en-US" sz="3200"/>
              <a:t> x</a:t>
            </a:r>
          </a:p>
        </p:txBody>
      </p:sp>
      <p:sp>
        <p:nvSpPr>
          <p:cNvPr id="28" name="Oval 28"/>
          <p:cNvSpPr>
            <a:spLocks noChangeArrowheads="1"/>
          </p:cNvSpPr>
          <p:nvPr/>
        </p:nvSpPr>
        <p:spPr bwMode="auto">
          <a:xfrm>
            <a:off x="8102600" y="4757738"/>
            <a:ext cx="1600200" cy="533400"/>
          </a:xfrm>
          <a:prstGeom prst="ellips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endParaRPr lang="en-US" altLang="en-US">
              <a:solidFill>
                <a:srgbClr val="CC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7652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utoUpdateAnimBg="0"/>
      <p:bldP spid="17" grpId="0" autoUpdateAnimBg="0"/>
      <p:bldP spid="18" grpId="0" animBg="1" autoUpdateAnimBg="0"/>
      <p:bldP spid="19" grpId="0" autoUpdateAnimBg="0"/>
      <p:bldP spid="21" grpId="0" autoUpdateAnimBg="0"/>
      <p:bldP spid="22" grpId="0" animBg="1" autoUpdateAnimBg="0"/>
      <p:bldP spid="23" grpId="0" autoUpdateAnimBg="0"/>
      <p:bldP spid="25" grpId="0" autoUpdateAnimBg="0"/>
      <p:bldP spid="26" grpId="0" animBg="1" autoUpdateAnimBg="0"/>
      <p:bldP spid="27" grpId="0" autoUpdateAnimBg="0"/>
      <p:bldP spid="28" grpId="0" animBg="1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6500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Solving Equations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7" name="Text Box 2"/>
          <p:cNvSpPr txBox="1">
            <a:spLocks noChangeArrowheads="1"/>
          </p:cNvSpPr>
          <p:nvPr/>
        </p:nvSpPr>
        <p:spPr bwMode="auto">
          <a:xfrm>
            <a:off x="3094038" y="2062163"/>
            <a:ext cx="121126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/>
              <a:t>Solve.</a:t>
            </a:r>
          </a:p>
        </p:txBody>
      </p:sp>
      <p:sp>
        <p:nvSpPr>
          <p:cNvPr id="38" name="Text Box 3"/>
          <p:cNvSpPr txBox="1">
            <a:spLocks noChangeArrowheads="1"/>
          </p:cNvSpPr>
          <p:nvPr/>
        </p:nvSpPr>
        <p:spPr bwMode="auto">
          <a:xfrm>
            <a:off x="3086100" y="2813050"/>
            <a:ext cx="197326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a)  </a:t>
            </a:r>
            <a:r>
              <a:rPr lang="en-US" altLang="en-US" sz="3200" dirty="0"/>
              <a:t>5x </a:t>
            </a:r>
            <a:r>
              <a:rPr lang="en-US" altLang="en-US" sz="3200" b="1" dirty="0"/>
              <a:t>=</a:t>
            </a:r>
            <a:r>
              <a:rPr lang="en-US" altLang="en-US" sz="3200" dirty="0"/>
              <a:t> 35</a:t>
            </a:r>
          </a:p>
        </p:txBody>
      </p:sp>
      <p:sp>
        <p:nvSpPr>
          <p:cNvPr id="39" name="Text Box 6"/>
          <p:cNvSpPr txBox="1">
            <a:spLocks noChangeArrowheads="1"/>
          </p:cNvSpPr>
          <p:nvPr/>
        </p:nvSpPr>
        <p:spPr bwMode="auto">
          <a:xfrm>
            <a:off x="7524750" y="2813050"/>
            <a:ext cx="22209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b)   </a:t>
            </a:r>
            <a:r>
              <a:rPr lang="en-US" altLang="en-US" sz="3200" dirty="0"/>
              <a:t>9 </a:t>
            </a:r>
            <a:r>
              <a:rPr lang="en-US" altLang="en-US" sz="3200" b="1" dirty="0"/>
              <a:t>=</a:t>
            </a:r>
            <a:r>
              <a:rPr lang="en-US" altLang="en-US" sz="3200" dirty="0"/>
              <a:t>  -3m</a:t>
            </a:r>
          </a:p>
        </p:txBody>
      </p:sp>
      <p:sp>
        <p:nvSpPr>
          <p:cNvPr id="40" name="Line 29"/>
          <p:cNvSpPr>
            <a:spLocks noChangeShapeType="1"/>
          </p:cNvSpPr>
          <p:nvPr/>
        </p:nvSpPr>
        <p:spPr bwMode="auto">
          <a:xfrm>
            <a:off x="3695700" y="3327400"/>
            <a:ext cx="457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" name="Line 30"/>
          <p:cNvSpPr>
            <a:spLocks noChangeShapeType="1"/>
          </p:cNvSpPr>
          <p:nvPr/>
        </p:nvSpPr>
        <p:spPr bwMode="auto">
          <a:xfrm>
            <a:off x="4533900" y="3327400"/>
            <a:ext cx="457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2" name="Text Box 31"/>
          <p:cNvSpPr txBox="1">
            <a:spLocks noChangeArrowheads="1"/>
          </p:cNvSpPr>
          <p:nvPr/>
        </p:nvSpPr>
        <p:spPr bwMode="auto">
          <a:xfrm>
            <a:off x="3743325" y="3252788"/>
            <a:ext cx="1200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/>
              <a:t>5      5</a:t>
            </a:r>
          </a:p>
        </p:txBody>
      </p:sp>
      <p:sp>
        <p:nvSpPr>
          <p:cNvPr id="43" name="Text Box 32"/>
          <p:cNvSpPr txBox="1">
            <a:spLocks noChangeArrowheads="1"/>
          </p:cNvSpPr>
          <p:nvPr/>
        </p:nvSpPr>
        <p:spPr bwMode="auto">
          <a:xfrm>
            <a:off x="3848100" y="3784600"/>
            <a:ext cx="10255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/>
              <a:t>x </a:t>
            </a:r>
            <a:r>
              <a:rPr lang="en-US" altLang="en-US" sz="3200" b="1"/>
              <a:t>=</a:t>
            </a:r>
            <a:r>
              <a:rPr lang="en-US" altLang="en-US" sz="3200"/>
              <a:t> 7</a:t>
            </a:r>
          </a:p>
        </p:txBody>
      </p:sp>
      <p:sp>
        <p:nvSpPr>
          <p:cNvPr id="44" name="Oval 33"/>
          <p:cNvSpPr>
            <a:spLocks noChangeArrowheads="1"/>
          </p:cNvSpPr>
          <p:nvPr/>
        </p:nvSpPr>
        <p:spPr bwMode="auto">
          <a:xfrm>
            <a:off x="3619500" y="3829050"/>
            <a:ext cx="1600200" cy="533400"/>
          </a:xfrm>
          <a:prstGeom prst="ellips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45" name="Line 43"/>
          <p:cNvSpPr>
            <a:spLocks noChangeShapeType="1"/>
          </p:cNvSpPr>
          <p:nvPr/>
        </p:nvSpPr>
        <p:spPr bwMode="auto">
          <a:xfrm>
            <a:off x="8115300" y="3325813"/>
            <a:ext cx="457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6" name="Line 44"/>
          <p:cNvSpPr>
            <a:spLocks noChangeShapeType="1"/>
          </p:cNvSpPr>
          <p:nvPr/>
        </p:nvSpPr>
        <p:spPr bwMode="auto">
          <a:xfrm>
            <a:off x="9029700" y="3325813"/>
            <a:ext cx="609600" cy="158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7" name="Text Box 45"/>
          <p:cNvSpPr txBox="1">
            <a:spLocks noChangeArrowheads="1"/>
          </p:cNvSpPr>
          <p:nvPr/>
        </p:nvSpPr>
        <p:spPr bwMode="auto">
          <a:xfrm>
            <a:off x="8039100" y="3251200"/>
            <a:ext cx="15716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/>
              <a:t>-3       -3</a:t>
            </a:r>
          </a:p>
        </p:txBody>
      </p:sp>
      <p:sp>
        <p:nvSpPr>
          <p:cNvPr id="48" name="Text Box 46"/>
          <p:cNvSpPr txBox="1">
            <a:spLocks noChangeArrowheads="1"/>
          </p:cNvSpPr>
          <p:nvPr/>
        </p:nvSpPr>
        <p:spPr bwMode="auto">
          <a:xfrm>
            <a:off x="8267700" y="3783013"/>
            <a:ext cx="12731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/>
              <a:t>-3 </a:t>
            </a:r>
            <a:r>
              <a:rPr lang="en-US" altLang="en-US" sz="3200" b="1"/>
              <a:t>=</a:t>
            </a:r>
            <a:r>
              <a:rPr lang="en-US" altLang="en-US" sz="3200"/>
              <a:t> m</a:t>
            </a:r>
          </a:p>
        </p:txBody>
      </p:sp>
      <p:sp>
        <p:nvSpPr>
          <p:cNvPr id="49" name="Oval 47"/>
          <p:cNvSpPr>
            <a:spLocks noChangeArrowheads="1"/>
          </p:cNvSpPr>
          <p:nvPr/>
        </p:nvSpPr>
        <p:spPr bwMode="auto">
          <a:xfrm>
            <a:off x="8039100" y="3827463"/>
            <a:ext cx="1676400" cy="533400"/>
          </a:xfrm>
          <a:prstGeom prst="ellips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2318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utoUpdateAnimBg="0"/>
      <p:bldP spid="43" grpId="0" autoUpdateAnimBg="0"/>
      <p:bldP spid="47" grpId="0" autoUpdateAnimBg="0"/>
      <p:bldP spid="48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6500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Solving Equations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3175000" y="2930525"/>
            <a:ext cx="522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/>
              <a:t>2)</a:t>
            </a: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7613650" y="2930525"/>
            <a:ext cx="522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/>
              <a:t>4)</a:t>
            </a:r>
          </a:p>
        </p:txBody>
      </p:sp>
      <p:graphicFrame>
        <p:nvGraphicFramePr>
          <p:cNvPr id="12" name="Object 3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14514092"/>
              </p:ext>
            </p:extLst>
          </p:nvPr>
        </p:nvGraphicFramePr>
        <p:xfrm>
          <a:off x="3854450" y="2716213"/>
          <a:ext cx="1458913" cy="1098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1" name="Worksheet Builder Equation" r:id="rId7" imgW="520474" imgH="393529" progId="Equation">
                  <p:embed/>
                </p:oleObj>
              </mc:Choice>
              <mc:Fallback>
                <p:oleObj name="Worksheet Builder Equation" r:id="rId7" imgW="520474" imgH="393529" progId="Equation">
                  <p:embed/>
                  <p:pic>
                    <p:nvPicPr>
                      <p:cNvPr id="6156" name="Object 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54450" y="2716213"/>
                        <a:ext cx="1458913" cy="1098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3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9737794"/>
              </p:ext>
            </p:extLst>
          </p:nvPr>
        </p:nvGraphicFramePr>
        <p:xfrm>
          <a:off x="3854450" y="3784600"/>
          <a:ext cx="1458913" cy="1098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2" name="Worksheet Builder Equation" r:id="rId9" imgW="520474" imgH="393529" progId="Equation">
                  <p:embed/>
                </p:oleObj>
              </mc:Choice>
              <mc:Fallback>
                <p:oleObj name="Worksheet Builder Equation" r:id="rId9" imgW="520474" imgH="393529" progId="Equation">
                  <p:embed/>
                  <p:pic>
                    <p:nvPicPr>
                      <p:cNvPr id="14372" name="Object 3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54450" y="3784600"/>
                        <a:ext cx="1458913" cy="1098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ext Box 38"/>
          <p:cNvSpPr txBox="1">
            <a:spLocks noChangeArrowheads="1"/>
          </p:cNvSpPr>
          <p:nvPr/>
        </p:nvSpPr>
        <p:spPr bwMode="auto">
          <a:xfrm>
            <a:off x="5368925" y="3998913"/>
            <a:ext cx="79216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/>
              <a:t>(-6)</a:t>
            </a:r>
          </a:p>
        </p:txBody>
      </p:sp>
      <p:sp>
        <p:nvSpPr>
          <p:cNvPr id="15" name="Text Box 39"/>
          <p:cNvSpPr txBox="1">
            <a:spLocks noChangeArrowheads="1"/>
          </p:cNvSpPr>
          <p:nvPr/>
        </p:nvSpPr>
        <p:spPr bwMode="auto">
          <a:xfrm>
            <a:off x="3098800" y="3998913"/>
            <a:ext cx="79216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/>
              <a:t>(-6)</a:t>
            </a:r>
          </a:p>
        </p:txBody>
      </p:sp>
      <p:sp>
        <p:nvSpPr>
          <p:cNvPr id="16" name="Text Box 40"/>
          <p:cNvSpPr txBox="1">
            <a:spLocks noChangeArrowheads="1"/>
          </p:cNvSpPr>
          <p:nvPr/>
        </p:nvSpPr>
        <p:spPr bwMode="auto">
          <a:xfrm>
            <a:off x="3640138" y="4927600"/>
            <a:ext cx="136366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/>
              <a:t>-72 </a:t>
            </a:r>
            <a:r>
              <a:rPr lang="en-US" altLang="en-US" sz="3200" b="1"/>
              <a:t>=</a:t>
            </a:r>
            <a:r>
              <a:rPr lang="en-US" altLang="en-US" sz="3200"/>
              <a:t> x</a:t>
            </a:r>
          </a:p>
        </p:txBody>
      </p:sp>
      <p:sp>
        <p:nvSpPr>
          <p:cNvPr id="17" name="Oval 41"/>
          <p:cNvSpPr>
            <a:spLocks noChangeArrowheads="1"/>
          </p:cNvSpPr>
          <p:nvPr/>
        </p:nvSpPr>
        <p:spPr bwMode="auto">
          <a:xfrm>
            <a:off x="3479800" y="4927600"/>
            <a:ext cx="1752600" cy="609600"/>
          </a:xfrm>
          <a:prstGeom prst="ellips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graphicFrame>
        <p:nvGraphicFramePr>
          <p:cNvPr id="18" name="Object 4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99746102"/>
              </p:ext>
            </p:extLst>
          </p:nvPr>
        </p:nvGraphicFramePr>
        <p:xfrm>
          <a:off x="8128000" y="2994025"/>
          <a:ext cx="1882775" cy="534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3" name="Worksheet Builder Equation" r:id="rId11" imgW="672808" imgH="190417" progId="Equation">
                  <p:embed/>
                </p:oleObj>
              </mc:Choice>
              <mc:Fallback>
                <p:oleObj name="Worksheet Builder Equation" r:id="rId11" imgW="672808" imgH="190417" progId="Equation">
                  <p:embed/>
                  <p:pic>
                    <p:nvPicPr>
                      <p:cNvPr id="6167" name="Object 4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28000" y="2994025"/>
                        <a:ext cx="1882775" cy="534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4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22251766"/>
              </p:ext>
            </p:extLst>
          </p:nvPr>
        </p:nvGraphicFramePr>
        <p:xfrm>
          <a:off x="8534400" y="3479800"/>
          <a:ext cx="1649413" cy="417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4" name="Worksheet Builder Equation" r:id="rId13" imgW="596900" imgH="152400" progId="Equation">
                  <p:embed/>
                </p:oleObj>
              </mc:Choice>
              <mc:Fallback>
                <p:oleObj name="Worksheet Builder Equation" r:id="rId13" imgW="596900" imgH="152400" progId="Equation">
                  <p:embed/>
                  <p:pic>
                    <p:nvPicPr>
                      <p:cNvPr id="14385" name="Object 4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34400" y="3479800"/>
                        <a:ext cx="1649413" cy="4175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Line 50"/>
          <p:cNvSpPr>
            <a:spLocks noChangeShapeType="1"/>
          </p:cNvSpPr>
          <p:nvPr/>
        </p:nvSpPr>
        <p:spPr bwMode="auto">
          <a:xfrm>
            <a:off x="8128000" y="4013200"/>
            <a:ext cx="2057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21" name="Object 5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42832794"/>
              </p:ext>
            </p:extLst>
          </p:nvPr>
        </p:nvGraphicFramePr>
        <p:xfrm>
          <a:off x="8442325" y="4164013"/>
          <a:ext cx="1819275" cy="534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5" name="Worksheet Builder Equation" r:id="rId15" imgW="647700" imgH="190500" progId="Equation">
                  <p:embed/>
                </p:oleObj>
              </mc:Choice>
              <mc:Fallback>
                <p:oleObj name="Worksheet Builder Equation" r:id="rId15" imgW="647700" imgH="190500" progId="Equation">
                  <p:embed/>
                  <p:pic>
                    <p:nvPicPr>
                      <p:cNvPr id="14388" name="Object 5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42325" y="4164013"/>
                        <a:ext cx="1819275" cy="5349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Oval 53"/>
          <p:cNvSpPr>
            <a:spLocks noChangeArrowheads="1"/>
          </p:cNvSpPr>
          <p:nvPr/>
        </p:nvSpPr>
        <p:spPr bwMode="auto">
          <a:xfrm>
            <a:off x="8356600" y="4089400"/>
            <a:ext cx="2209800" cy="609600"/>
          </a:xfrm>
          <a:prstGeom prst="ellips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23" name="Line 54"/>
          <p:cNvSpPr>
            <a:spLocks noChangeShapeType="1"/>
          </p:cNvSpPr>
          <p:nvPr/>
        </p:nvSpPr>
        <p:spPr bwMode="auto">
          <a:xfrm flipH="1">
            <a:off x="4927600" y="4114800"/>
            <a:ext cx="1219200" cy="6858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4" name="Text Box 2"/>
          <p:cNvSpPr txBox="1">
            <a:spLocks noChangeArrowheads="1"/>
          </p:cNvSpPr>
          <p:nvPr/>
        </p:nvSpPr>
        <p:spPr bwMode="auto">
          <a:xfrm>
            <a:off x="3055938" y="1757363"/>
            <a:ext cx="121126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/>
              <a:t>Solve.</a:t>
            </a:r>
          </a:p>
        </p:txBody>
      </p:sp>
    </p:spTree>
    <p:extLst>
      <p:ext uri="{BB962C8B-B14F-4D97-AF65-F5344CB8AC3E}">
        <p14:creationId xmlns:p14="http://schemas.microsoft.com/office/powerpoint/2010/main" val="1230509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utoUpdateAnimBg="0"/>
      <p:bldP spid="15" grpId="0" autoUpdateAnimBg="0"/>
      <p:bldP spid="16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6500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Solving Equations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4" name="Text Box 3"/>
          <p:cNvSpPr txBox="1">
            <a:spLocks noChangeArrowheads="1"/>
          </p:cNvSpPr>
          <p:nvPr/>
        </p:nvSpPr>
        <p:spPr bwMode="auto">
          <a:xfrm>
            <a:off x="3721100" y="1828800"/>
            <a:ext cx="17399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600"/>
              <a:t>-4k </a:t>
            </a:r>
            <a:r>
              <a:rPr lang="en-US" altLang="en-US" sz="3600" b="1"/>
              <a:t>=</a:t>
            </a:r>
            <a:r>
              <a:rPr lang="en-US" altLang="en-US" sz="3600"/>
              <a:t> 14</a:t>
            </a:r>
          </a:p>
        </p:txBody>
      </p:sp>
      <p:sp>
        <p:nvSpPr>
          <p:cNvPr id="25" name="Text Box 4"/>
          <p:cNvSpPr txBox="1">
            <a:spLocks noChangeArrowheads="1"/>
          </p:cNvSpPr>
          <p:nvPr/>
        </p:nvSpPr>
        <p:spPr bwMode="auto">
          <a:xfrm>
            <a:off x="3860800" y="2362200"/>
            <a:ext cx="15176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600" dirty="0"/>
              <a:t>-4     -4</a:t>
            </a:r>
          </a:p>
        </p:txBody>
      </p:sp>
      <p:sp>
        <p:nvSpPr>
          <p:cNvPr id="26" name="Line 5"/>
          <p:cNvSpPr>
            <a:spLocks noChangeShapeType="1"/>
          </p:cNvSpPr>
          <p:nvPr/>
        </p:nvSpPr>
        <p:spPr bwMode="auto">
          <a:xfrm>
            <a:off x="3937000" y="2422525"/>
            <a:ext cx="533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7" name="Line 6"/>
          <p:cNvSpPr>
            <a:spLocks noChangeShapeType="1"/>
          </p:cNvSpPr>
          <p:nvPr/>
        </p:nvSpPr>
        <p:spPr bwMode="auto">
          <a:xfrm>
            <a:off x="4927600" y="2422525"/>
            <a:ext cx="47466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2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26983258"/>
              </p:ext>
            </p:extLst>
          </p:nvPr>
        </p:nvGraphicFramePr>
        <p:xfrm>
          <a:off x="4010025" y="3244850"/>
          <a:ext cx="2212975" cy="1084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6" name="Worksheet Builder Equation" r:id="rId7" imgW="799753" imgH="393529" progId="Equation">
                  <p:embed/>
                </p:oleObj>
              </mc:Choice>
              <mc:Fallback>
                <p:oleObj name="Worksheet Builder Equation" r:id="rId7" imgW="799753" imgH="393529" progId="Equation">
                  <p:embed/>
                  <p:pic>
                    <p:nvPicPr>
                      <p:cNvPr id="1332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10025" y="3244850"/>
                        <a:ext cx="2212975" cy="10842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" name="Oval 10"/>
          <p:cNvSpPr>
            <a:spLocks noChangeArrowheads="1"/>
          </p:cNvSpPr>
          <p:nvPr/>
        </p:nvSpPr>
        <p:spPr bwMode="auto">
          <a:xfrm>
            <a:off x="4927600" y="3168650"/>
            <a:ext cx="990600" cy="1219200"/>
          </a:xfrm>
          <a:prstGeom prst="ellips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graphicFrame>
        <p:nvGraphicFramePr>
          <p:cNvPr id="31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50796894"/>
              </p:ext>
            </p:extLst>
          </p:nvPr>
        </p:nvGraphicFramePr>
        <p:xfrm>
          <a:off x="8128000" y="3532188"/>
          <a:ext cx="1524000" cy="446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7" name="Worksheet Builder Equation" r:id="rId9" imgW="558558" imgH="165028" progId="Equation">
                  <p:embed/>
                </p:oleObj>
              </mc:Choice>
              <mc:Fallback>
                <p:oleObj name="Worksheet Builder Equation" r:id="rId9" imgW="558558" imgH="165028" progId="Equation">
                  <p:embed/>
                  <p:pic>
                    <p:nvPicPr>
                      <p:cNvPr id="13323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28000" y="3532188"/>
                        <a:ext cx="1524000" cy="4460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83745861"/>
              </p:ext>
            </p:extLst>
          </p:nvPr>
        </p:nvGraphicFramePr>
        <p:xfrm>
          <a:off x="6070600" y="3233738"/>
          <a:ext cx="1600200" cy="1077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8" name="Worksheet Builder Equation" r:id="rId11" imgW="583947" imgH="393529" progId="Equation">
                  <p:embed/>
                </p:oleObj>
              </mc:Choice>
              <mc:Fallback>
                <p:oleObj name="Worksheet Builder Equation" r:id="rId11" imgW="583947" imgH="393529" progId="Equation">
                  <p:embed/>
                  <p:pic>
                    <p:nvPicPr>
                      <p:cNvPr id="13324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70600" y="3233738"/>
                        <a:ext cx="1600200" cy="10779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" name="Oval 13"/>
          <p:cNvSpPr>
            <a:spLocks noChangeArrowheads="1"/>
          </p:cNvSpPr>
          <p:nvPr/>
        </p:nvSpPr>
        <p:spPr bwMode="auto">
          <a:xfrm>
            <a:off x="6680200" y="3168650"/>
            <a:ext cx="1219200" cy="1219200"/>
          </a:xfrm>
          <a:prstGeom prst="ellips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34" name="Oval 14"/>
          <p:cNvSpPr>
            <a:spLocks noChangeArrowheads="1"/>
          </p:cNvSpPr>
          <p:nvPr/>
        </p:nvSpPr>
        <p:spPr bwMode="auto">
          <a:xfrm>
            <a:off x="8737600" y="3168650"/>
            <a:ext cx="990600" cy="1219200"/>
          </a:xfrm>
          <a:prstGeom prst="ellips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35" name="Text Box 16"/>
          <p:cNvSpPr txBox="1">
            <a:spLocks noChangeArrowheads="1"/>
          </p:cNvSpPr>
          <p:nvPr/>
        </p:nvSpPr>
        <p:spPr bwMode="auto">
          <a:xfrm>
            <a:off x="3668713" y="4737100"/>
            <a:ext cx="437562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dirty="0">
                <a:latin typeface="+mn-lt"/>
              </a:rPr>
              <a:t>All answers must be fully </a:t>
            </a:r>
            <a:r>
              <a:rPr lang="en-US" altLang="en-US" dirty="0">
                <a:latin typeface="+mn-lt"/>
              </a:rPr>
              <a:t>reduced</a:t>
            </a:r>
            <a:endParaRPr lang="en-US" altLang="en-U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56603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utoUpdateAnimBg="0"/>
      <p:bldP spid="25" grpId="0" autoUpdateAnimBg="0"/>
      <p:bldP spid="35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84400" y="606990"/>
            <a:ext cx="7005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Solving Equations involving fractions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12628176"/>
              </p:ext>
            </p:extLst>
          </p:nvPr>
        </p:nvGraphicFramePr>
        <p:xfrm>
          <a:off x="3657600" y="1485900"/>
          <a:ext cx="1295400" cy="1055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8" name="Worksheet Builder Equation" r:id="rId7" imgW="482391" imgH="393529" progId="Equation">
                  <p:embed/>
                </p:oleObj>
              </mc:Choice>
              <mc:Fallback>
                <p:oleObj name="Worksheet Builder Equation" r:id="rId7" imgW="482391" imgH="393529" progId="Equation">
                  <p:embed/>
                  <p:pic>
                    <p:nvPicPr>
                      <p:cNvPr id="16387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7600" y="1485900"/>
                        <a:ext cx="1295400" cy="10556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7434340"/>
              </p:ext>
            </p:extLst>
          </p:nvPr>
        </p:nvGraphicFramePr>
        <p:xfrm>
          <a:off x="6391275" y="3238500"/>
          <a:ext cx="1600200" cy="1050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9" name="Worksheet Builder Equation" r:id="rId9" imgW="596641" imgH="393529" progId="Equation">
                  <p:embed/>
                </p:oleObj>
              </mc:Choice>
              <mc:Fallback>
                <p:oleObj name="Worksheet Builder Equation" r:id="rId9" imgW="596641" imgH="393529" progId="Equation">
                  <p:embed/>
                  <p:pic>
                    <p:nvPicPr>
                      <p:cNvPr id="16412" name="Object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91275" y="3238500"/>
                        <a:ext cx="1600200" cy="1050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2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97591868"/>
              </p:ext>
            </p:extLst>
          </p:nvPr>
        </p:nvGraphicFramePr>
        <p:xfrm>
          <a:off x="8143875" y="3238500"/>
          <a:ext cx="923925" cy="1062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0" name="Worksheet Builder Equation" r:id="rId11" imgW="342751" imgH="393529" progId="Equation">
                  <p:embed/>
                </p:oleObj>
              </mc:Choice>
              <mc:Fallback>
                <p:oleObj name="Worksheet Builder Equation" r:id="rId11" imgW="342751" imgH="393529" progId="Equation">
                  <p:embed/>
                  <p:pic>
                    <p:nvPicPr>
                      <p:cNvPr id="16413" name="Object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43875" y="3238500"/>
                        <a:ext cx="923925" cy="1062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3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8981058"/>
              </p:ext>
            </p:extLst>
          </p:nvPr>
        </p:nvGraphicFramePr>
        <p:xfrm>
          <a:off x="6400800" y="4510088"/>
          <a:ext cx="1123950" cy="404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1" name="Worksheet Builder Equation" r:id="rId13" imgW="418918" imgH="152334" progId="Equation">
                  <p:embed/>
                </p:oleObj>
              </mc:Choice>
              <mc:Fallback>
                <p:oleObj name="Worksheet Builder Equation" r:id="rId13" imgW="418918" imgH="152334" progId="Equation">
                  <p:embed/>
                  <p:pic>
                    <p:nvPicPr>
                      <p:cNvPr id="16417" name="Object 3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00800" y="4510088"/>
                        <a:ext cx="1123950" cy="4048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Oval 34"/>
          <p:cNvSpPr>
            <a:spLocks noChangeArrowheads="1"/>
          </p:cNvSpPr>
          <p:nvPr/>
        </p:nvSpPr>
        <p:spPr bwMode="auto">
          <a:xfrm>
            <a:off x="6172200" y="4457700"/>
            <a:ext cx="1600200" cy="533400"/>
          </a:xfrm>
          <a:prstGeom prst="ellips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17" name="Text Box 40"/>
          <p:cNvSpPr txBox="1">
            <a:spLocks noChangeArrowheads="1"/>
          </p:cNvSpPr>
          <p:nvPr/>
        </p:nvSpPr>
        <p:spPr bwMode="auto">
          <a:xfrm>
            <a:off x="3975100" y="5372100"/>
            <a:ext cx="5092700" cy="461665"/>
          </a:xfrm>
          <a:prstGeom prst="rect">
            <a:avLst/>
          </a:prstGeom>
          <a:noFill/>
          <a:ln w="38100">
            <a:solidFill>
              <a:srgbClr val="CC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dirty="0">
                <a:latin typeface="+mn-lt"/>
              </a:rPr>
              <a:t>Easier to </a:t>
            </a:r>
            <a:r>
              <a:rPr lang="en-US" altLang="en-US" dirty="0" smtClean="0">
                <a:latin typeface="+mn-lt"/>
              </a:rPr>
              <a:t>multiply by </a:t>
            </a:r>
            <a:r>
              <a:rPr lang="en-US" altLang="en-US" dirty="0">
                <a:latin typeface="+mn-lt"/>
              </a:rPr>
              <a:t>the reciprocal!</a:t>
            </a:r>
          </a:p>
        </p:txBody>
      </p:sp>
      <p:graphicFrame>
        <p:nvGraphicFramePr>
          <p:cNvPr id="18" name="Object 4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80880404"/>
              </p:ext>
            </p:extLst>
          </p:nvPr>
        </p:nvGraphicFramePr>
        <p:xfrm>
          <a:off x="6048375" y="2106613"/>
          <a:ext cx="1265238" cy="1055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2" name="Worksheet Builder Equation" r:id="rId15" imgW="469696" imgH="393529" progId="Equation">
                  <p:embed/>
                </p:oleObj>
              </mc:Choice>
              <mc:Fallback>
                <p:oleObj name="Worksheet Builder Equation" r:id="rId15" imgW="469696" imgH="393529" progId="Equation">
                  <p:embed/>
                  <p:pic>
                    <p:nvPicPr>
                      <p:cNvPr id="16425" name="Object 4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48375" y="2106613"/>
                        <a:ext cx="1265238" cy="1055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4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04681291"/>
              </p:ext>
            </p:extLst>
          </p:nvPr>
        </p:nvGraphicFramePr>
        <p:xfrm>
          <a:off x="5348288" y="2095500"/>
          <a:ext cx="747712" cy="1150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3" name="Worksheet Builder Equation" r:id="rId17" imgW="279279" imgH="431613" progId="Equation">
                  <p:embed/>
                </p:oleObj>
              </mc:Choice>
              <mc:Fallback>
                <p:oleObj name="Worksheet Builder Equation" r:id="rId17" imgW="279279" imgH="431613" progId="Equation">
                  <p:embed/>
                  <p:pic>
                    <p:nvPicPr>
                      <p:cNvPr id="16427" name="Object 4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48288" y="2095500"/>
                        <a:ext cx="747712" cy="11509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4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63468374"/>
              </p:ext>
            </p:extLst>
          </p:nvPr>
        </p:nvGraphicFramePr>
        <p:xfrm>
          <a:off x="7253288" y="2095500"/>
          <a:ext cx="746125" cy="1150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4" name="Worksheet Builder Equation" r:id="rId19" imgW="279279" imgH="431613" progId="Equation">
                  <p:embed/>
                </p:oleObj>
              </mc:Choice>
              <mc:Fallback>
                <p:oleObj name="Worksheet Builder Equation" r:id="rId19" imgW="279279" imgH="431613" progId="Equation">
                  <p:embed/>
                  <p:pic>
                    <p:nvPicPr>
                      <p:cNvPr id="16428" name="Object 4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53288" y="2095500"/>
                        <a:ext cx="746125" cy="11509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Line 45"/>
          <p:cNvSpPr>
            <a:spLocks noChangeShapeType="1"/>
          </p:cNvSpPr>
          <p:nvPr/>
        </p:nvSpPr>
        <p:spPr bwMode="auto">
          <a:xfrm>
            <a:off x="5562600" y="2171700"/>
            <a:ext cx="838200" cy="9906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2" name="Line 46"/>
          <p:cNvSpPr>
            <a:spLocks noChangeShapeType="1"/>
          </p:cNvSpPr>
          <p:nvPr/>
        </p:nvSpPr>
        <p:spPr bwMode="auto">
          <a:xfrm flipH="1">
            <a:off x="5486400" y="2171700"/>
            <a:ext cx="914400" cy="9906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" name="Text Box 2"/>
          <p:cNvSpPr txBox="1">
            <a:spLocks noChangeArrowheads="1"/>
          </p:cNvSpPr>
          <p:nvPr/>
        </p:nvSpPr>
        <p:spPr bwMode="auto">
          <a:xfrm>
            <a:off x="2205038" y="1367453"/>
            <a:ext cx="121126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/>
              <a:t>Solve.</a:t>
            </a:r>
          </a:p>
        </p:txBody>
      </p:sp>
    </p:spTree>
    <p:extLst>
      <p:ext uri="{BB962C8B-B14F-4D97-AF65-F5344CB8AC3E}">
        <p14:creationId xmlns:p14="http://schemas.microsoft.com/office/powerpoint/2010/main" val="1183557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84400" y="606990"/>
            <a:ext cx="7005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Solving Equations involving fractions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3" name="Text Box 2"/>
          <p:cNvSpPr txBox="1">
            <a:spLocks noChangeArrowheads="1"/>
          </p:cNvSpPr>
          <p:nvPr/>
        </p:nvSpPr>
        <p:spPr bwMode="auto">
          <a:xfrm>
            <a:off x="2738438" y="1638300"/>
            <a:ext cx="121126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/>
              <a:t>Solve.</a:t>
            </a:r>
          </a:p>
        </p:txBody>
      </p:sp>
      <p:sp>
        <p:nvSpPr>
          <p:cNvPr id="24" name="Text Box 3"/>
          <p:cNvSpPr txBox="1">
            <a:spLocks noChangeArrowheads="1"/>
          </p:cNvSpPr>
          <p:nvPr/>
        </p:nvSpPr>
        <p:spPr bwMode="auto">
          <a:xfrm>
            <a:off x="2349500" y="2463800"/>
            <a:ext cx="522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a)</a:t>
            </a:r>
            <a:endParaRPr lang="en-US" altLang="en-US" sz="3200" dirty="0"/>
          </a:p>
        </p:txBody>
      </p:sp>
      <p:sp>
        <p:nvSpPr>
          <p:cNvPr id="25" name="Text Box 5"/>
          <p:cNvSpPr txBox="1">
            <a:spLocks noChangeArrowheads="1"/>
          </p:cNvSpPr>
          <p:nvPr/>
        </p:nvSpPr>
        <p:spPr bwMode="auto">
          <a:xfrm>
            <a:off x="6921500" y="2463800"/>
            <a:ext cx="522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b)</a:t>
            </a:r>
            <a:endParaRPr lang="en-US" altLang="en-US" sz="3200" dirty="0"/>
          </a:p>
        </p:txBody>
      </p:sp>
      <p:graphicFrame>
        <p:nvGraphicFramePr>
          <p:cNvPr id="26" name="Object 3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18124168"/>
              </p:ext>
            </p:extLst>
          </p:nvPr>
        </p:nvGraphicFramePr>
        <p:xfrm>
          <a:off x="3582988" y="2551113"/>
          <a:ext cx="1465262" cy="1055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78" name="Worksheet Builder Equation" r:id="rId7" imgW="545863" imgH="393529" progId="Equation">
                  <p:embed/>
                </p:oleObj>
              </mc:Choice>
              <mc:Fallback>
                <p:oleObj name="Worksheet Builder Equation" r:id="rId7" imgW="545863" imgH="393529" progId="Equation">
                  <p:embed/>
                  <p:pic>
                    <p:nvPicPr>
                      <p:cNvPr id="10247" name="Object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82988" y="2551113"/>
                        <a:ext cx="1465262" cy="1055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Object 3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08487054"/>
              </p:ext>
            </p:extLst>
          </p:nvPr>
        </p:nvGraphicFramePr>
        <p:xfrm>
          <a:off x="2882900" y="2540000"/>
          <a:ext cx="776288" cy="1150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79" name="Worksheet Builder Equation" r:id="rId9" imgW="291973" imgH="431613" progId="Equation">
                  <p:embed/>
                </p:oleObj>
              </mc:Choice>
              <mc:Fallback>
                <p:oleObj name="Worksheet Builder Equation" r:id="rId9" imgW="291973" imgH="431613" progId="Equation">
                  <p:embed/>
                  <p:pic>
                    <p:nvPicPr>
                      <p:cNvPr id="17441" name="Object 3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82900" y="2540000"/>
                        <a:ext cx="776288" cy="11509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Object 3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10350031"/>
              </p:ext>
            </p:extLst>
          </p:nvPr>
        </p:nvGraphicFramePr>
        <p:xfrm>
          <a:off x="4986338" y="2540000"/>
          <a:ext cx="774700" cy="1150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80" name="Worksheet Builder Equation" r:id="rId11" imgW="291973" imgH="431613" progId="Equation">
                  <p:embed/>
                </p:oleObj>
              </mc:Choice>
              <mc:Fallback>
                <p:oleObj name="Worksheet Builder Equation" r:id="rId11" imgW="291973" imgH="431613" progId="Equation">
                  <p:embed/>
                  <p:pic>
                    <p:nvPicPr>
                      <p:cNvPr id="17442" name="Object 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86338" y="2540000"/>
                        <a:ext cx="774700" cy="11509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Object 3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81885647"/>
              </p:ext>
            </p:extLst>
          </p:nvPr>
        </p:nvGraphicFramePr>
        <p:xfrm>
          <a:off x="3940175" y="3683000"/>
          <a:ext cx="1771650" cy="1050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81" name="Worksheet Builder Equation" r:id="rId13" imgW="660113" imgH="393529" progId="Equation">
                  <p:embed/>
                </p:oleObj>
              </mc:Choice>
              <mc:Fallback>
                <p:oleObj name="Worksheet Builder Equation" r:id="rId13" imgW="660113" imgH="393529" progId="Equation">
                  <p:embed/>
                  <p:pic>
                    <p:nvPicPr>
                      <p:cNvPr id="17443" name="Object 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40175" y="3683000"/>
                        <a:ext cx="1771650" cy="1050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" name="Object 4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66419595"/>
              </p:ext>
            </p:extLst>
          </p:nvPr>
        </p:nvGraphicFramePr>
        <p:xfrm>
          <a:off x="4003675" y="4954588"/>
          <a:ext cx="1187450" cy="404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82" name="Worksheet Builder Equation" r:id="rId15" imgW="444307" imgH="152334" progId="Equation">
                  <p:embed/>
                </p:oleObj>
              </mc:Choice>
              <mc:Fallback>
                <p:oleObj name="Worksheet Builder Equation" r:id="rId15" imgW="444307" imgH="152334" progId="Equation">
                  <p:embed/>
                  <p:pic>
                    <p:nvPicPr>
                      <p:cNvPr id="17448" name="Object 4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03675" y="4954588"/>
                        <a:ext cx="1187450" cy="4048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" name="Oval 41"/>
          <p:cNvSpPr>
            <a:spLocks noChangeArrowheads="1"/>
          </p:cNvSpPr>
          <p:nvPr/>
        </p:nvSpPr>
        <p:spPr bwMode="auto">
          <a:xfrm>
            <a:off x="3806825" y="4902200"/>
            <a:ext cx="1600200" cy="533400"/>
          </a:xfrm>
          <a:prstGeom prst="ellips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32" name="Line 42"/>
          <p:cNvSpPr>
            <a:spLocks noChangeShapeType="1"/>
          </p:cNvSpPr>
          <p:nvPr/>
        </p:nvSpPr>
        <p:spPr bwMode="auto">
          <a:xfrm>
            <a:off x="3111500" y="2616200"/>
            <a:ext cx="838200" cy="9906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" name="Line 43"/>
          <p:cNvSpPr>
            <a:spLocks noChangeShapeType="1"/>
          </p:cNvSpPr>
          <p:nvPr/>
        </p:nvSpPr>
        <p:spPr bwMode="auto">
          <a:xfrm flipH="1">
            <a:off x="3121025" y="2616200"/>
            <a:ext cx="828675" cy="9906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34" name="Object 6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71934714"/>
              </p:ext>
            </p:extLst>
          </p:nvPr>
        </p:nvGraphicFramePr>
        <p:xfrm>
          <a:off x="8216900" y="2540000"/>
          <a:ext cx="1454150" cy="1047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83" name="Worksheet Builder Equation" r:id="rId17" imgW="545863" imgH="393529" progId="Equation">
                  <p:embed/>
                </p:oleObj>
              </mc:Choice>
              <mc:Fallback>
                <p:oleObj name="Worksheet Builder Equation" r:id="rId17" imgW="545863" imgH="393529" progId="Equation">
                  <p:embed/>
                  <p:pic>
                    <p:nvPicPr>
                      <p:cNvPr id="10263" name="Object 6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16900" y="2540000"/>
                        <a:ext cx="1454150" cy="1047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" name="Object 7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10297475"/>
              </p:ext>
            </p:extLst>
          </p:nvPr>
        </p:nvGraphicFramePr>
        <p:xfrm>
          <a:off x="7546975" y="2503488"/>
          <a:ext cx="788988" cy="1166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84" name="Worksheet Builder Equation" r:id="rId19" imgW="291973" imgH="431613" progId="Equation">
                  <p:embed/>
                </p:oleObj>
              </mc:Choice>
              <mc:Fallback>
                <p:oleObj name="Worksheet Builder Equation" r:id="rId19" imgW="291973" imgH="431613" progId="Equation">
                  <p:embed/>
                  <p:pic>
                    <p:nvPicPr>
                      <p:cNvPr id="17481" name="Object 7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46975" y="2503488"/>
                        <a:ext cx="788988" cy="11668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" name="Object 7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16626467"/>
              </p:ext>
            </p:extLst>
          </p:nvPr>
        </p:nvGraphicFramePr>
        <p:xfrm>
          <a:off x="9698038" y="2503488"/>
          <a:ext cx="787400" cy="1166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85" name="Worksheet Builder Equation" r:id="rId21" imgW="291973" imgH="431613" progId="Equation">
                  <p:embed/>
                </p:oleObj>
              </mc:Choice>
              <mc:Fallback>
                <p:oleObj name="Worksheet Builder Equation" r:id="rId21" imgW="291973" imgH="431613" progId="Equation">
                  <p:embed/>
                  <p:pic>
                    <p:nvPicPr>
                      <p:cNvPr id="17483" name="Object 7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698038" y="2503488"/>
                        <a:ext cx="787400" cy="11668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" name="Object 7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10603847"/>
              </p:ext>
            </p:extLst>
          </p:nvPr>
        </p:nvGraphicFramePr>
        <p:xfrm>
          <a:off x="7573963" y="3621088"/>
          <a:ext cx="1770062" cy="1052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86" name="Worksheet Builder Equation" r:id="rId23" imgW="660113" imgH="393529" progId="Equation">
                  <p:embed/>
                </p:oleObj>
              </mc:Choice>
              <mc:Fallback>
                <p:oleObj name="Worksheet Builder Equation" r:id="rId23" imgW="660113" imgH="393529" progId="Equation">
                  <p:embed/>
                  <p:pic>
                    <p:nvPicPr>
                      <p:cNvPr id="17485" name="Object 7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73963" y="3621088"/>
                        <a:ext cx="1770062" cy="10525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" name="Object 8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47483533"/>
              </p:ext>
            </p:extLst>
          </p:nvPr>
        </p:nvGraphicFramePr>
        <p:xfrm>
          <a:off x="8199438" y="4799013"/>
          <a:ext cx="1160462" cy="407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87" name="Worksheet Builder Equation" r:id="rId25" imgW="431613" imgH="152334" progId="Equation">
                  <p:embed/>
                </p:oleObj>
              </mc:Choice>
              <mc:Fallback>
                <p:oleObj name="Worksheet Builder Equation" r:id="rId25" imgW="431613" imgH="152334" progId="Equation">
                  <p:embed/>
                  <p:pic>
                    <p:nvPicPr>
                      <p:cNvPr id="17488" name="Object 8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99438" y="4799013"/>
                        <a:ext cx="1160462" cy="4079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" name="Oval 81"/>
          <p:cNvSpPr>
            <a:spLocks noChangeArrowheads="1"/>
          </p:cNvSpPr>
          <p:nvPr/>
        </p:nvSpPr>
        <p:spPr bwMode="auto">
          <a:xfrm>
            <a:off x="7912100" y="4749800"/>
            <a:ext cx="1676400" cy="533400"/>
          </a:xfrm>
          <a:prstGeom prst="ellips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45203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84400" y="606990"/>
            <a:ext cx="7005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Solving Equations involving fractions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2057400" y="2239963"/>
            <a:ext cx="5222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a)</a:t>
            </a:r>
            <a:endParaRPr lang="en-US" altLang="en-US" sz="3200" dirty="0"/>
          </a:p>
        </p:txBody>
      </p:sp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6629400" y="2239963"/>
            <a:ext cx="5222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b)</a:t>
            </a:r>
            <a:endParaRPr lang="en-US" altLang="en-US" sz="3200" dirty="0"/>
          </a:p>
        </p:txBody>
      </p:sp>
      <p:graphicFrame>
        <p:nvGraphicFramePr>
          <p:cNvPr id="12" name="Object 4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70147602"/>
              </p:ext>
            </p:extLst>
          </p:nvPr>
        </p:nvGraphicFramePr>
        <p:xfrm>
          <a:off x="3297238" y="2449513"/>
          <a:ext cx="1808162" cy="1055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02" name="Worksheet Builder Equation" r:id="rId7" imgW="672808" imgH="393529" progId="Equation">
                  <p:embed/>
                </p:oleObj>
              </mc:Choice>
              <mc:Fallback>
                <p:oleObj name="Worksheet Builder Equation" r:id="rId7" imgW="672808" imgH="393529" progId="Equation">
                  <p:embed/>
                  <p:pic>
                    <p:nvPicPr>
                      <p:cNvPr id="10255" name="Object 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97238" y="2449513"/>
                        <a:ext cx="1808162" cy="1055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4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78324532"/>
              </p:ext>
            </p:extLst>
          </p:nvPr>
        </p:nvGraphicFramePr>
        <p:xfrm>
          <a:off x="2427288" y="2438400"/>
          <a:ext cx="984250" cy="1150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03" name="Worksheet Builder Equation" r:id="rId9" imgW="368140" imgH="431613" progId="Equation">
                  <p:embed/>
                </p:oleObj>
              </mc:Choice>
              <mc:Fallback>
                <p:oleObj name="Worksheet Builder Equation" r:id="rId9" imgW="368140" imgH="431613" progId="Equation">
                  <p:embed/>
                  <p:pic>
                    <p:nvPicPr>
                      <p:cNvPr id="17456" name="Object 4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27288" y="2438400"/>
                        <a:ext cx="984250" cy="11509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4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85159776"/>
              </p:ext>
            </p:extLst>
          </p:nvPr>
        </p:nvGraphicFramePr>
        <p:xfrm>
          <a:off x="5046663" y="2438400"/>
          <a:ext cx="984250" cy="1150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04" name="Worksheet Builder Equation" r:id="rId11" imgW="368140" imgH="431613" progId="Equation">
                  <p:embed/>
                </p:oleObj>
              </mc:Choice>
              <mc:Fallback>
                <p:oleObj name="Worksheet Builder Equation" r:id="rId11" imgW="368140" imgH="431613" progId="Equation">
                  <p:embed/>
                  <p:pic>
                    <p:nvPicPr>
                      <p:cNvPr id="17457" name="Object 4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46663" y="2438400"/>
                        <a:ext cx="984250" cy="11509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5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90298600"/>
              </p:ext>
            </p:extLst>
          </p:nvPr>
        </p:nvGraphicFramePr>
        <p:xfrm>
          <a:off x="3851275" y="3597275"/>
          <a:ext cx="2111375" cy="1050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05" name="Worksheet Builder Equation" r:id="rId13" imgW="787058" imgH="393529" progId="Equation">
                  <p:embed/>
                </p:oleObj>
              </mc:Choice>
              <mc:Fallback>
                <p:oleObj name="Worksheet Builder Equation" r:id="rId13" imgW="787058" imgH="393529" progId="Equation">
                  <p:embed/>
                  <p:pic>
                    <p:nvPicPr>
                      <p:cNvPr id="17458" name="Object 5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51275" y="3597275"/>
                        <a:ext cx="2111375" cy="1050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5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92383895"/>
              </p:ext>
            </p:extLst>
          </p:nvPr>
        </p:nvGraphicFramePr>
        <p:xfrm>
          <a:off x="3876675" y="4852988"/>
          <a:ext cx="1498600" cy="404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06" name="Worksheet Builder Equation" r:id="rId15" imgW="558558" imgH="152334" progId="Equation">
                  <p:embed/>
                </p:oleObj>
              </mc:Choice>
              <mc:Fallback>
                <p:oleObj name="Worksheet Builder Equation" r:id="rId15" imgW="558558" imgH="152334" progId="Equation">
                  <p:embed/>
                  <p:pic>
                    <p:nvPicPr>
                      <p:cNvPr id="17463" name="Object 5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76675" y="4852988"/>
                        <a:ext cx="1498600" cy="4048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Oval 56"/>
          <p:cNvSpPr>
            <a:spLocks noChangeArrowheads="1"/>
          </p:cNvSpPr>
          <p:nvPr/>
        </p:nvSpPr>
        <p:spPr bwMode="auto">
          <a:xfrm>
            <a:off x="3733800" y="4800600"/>
            <a:ext cx="1828800" cy="533400"/>
          </a:xfrm>
          <a:prstGeom prst="ellips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18" name="Line 57"/>
          <p:cNvSpPr>
            <a:spLocks noChangeShapeType="1"/>
          </p:cNvSpPr>
          <p:nvPr/>
        </p:nvSpPr>
        <p:spPr bwMode="auto">
          <a:xfrm>
            <a:off x="2819400" y="2590800"/>
            <a:ext cx="914400" cy="8382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" name="Line 58"/>
          <p:cNvSpPr>
            <a:spLocks noChangeShapeType="1"/>
          </p:cNvSpPr>
          <p:nvPr/>
        </p:nvSpPr>
        <p:spPr bwMode="auto">
          <a:xfrm flipH="1">
            <a:off x="2819400" y="2590800"/>
            <a:ext cx="914400" cy="8382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20" name="Object 7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28344075"/>
              </p:ext>
            </p:extLst>
          </p:nvPr>
        </p:nvGraphicFramePr>
        <p:xfrm>
          <a:off x="8001000" y="2286000"/>
          <a:ext cx="1636713" cy="105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07" name="Worksheet Builder Equation" r:id="rId17" imgW="609336" imgH="393529" progId="Equation">
                  <p:embed/>
                </p:oleObj>
              </mc:Choice>
              <mc:Fallback>
                <p:oleObj name="Worksheet Builder Equation" r:id="rId17" imgW="609336" imgH="393529" progId="Equation">
                  <p:embed/>
                  <p:pic>
                    <p:nvPicPr>
                      <p:cNvPr id="10264" name="Object 7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01000" y="2286000"/>
                        <a:ext cx="1636713" cy="1054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8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36628196"/>
              </p:ext>
            </p:extLst>
          </p:nvPr>
        </p:nvGraphicFramePr>
        <p:xfrm>
          <a:off x="7102475" y="2246313"/>
          <a:ext cx="990600" cy="1157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08" name="Worksheet Builder Equation" r:id="rId19" imgW="368140" imgH="431613" progId="Equation">
                  <p:embed/>
                </p:oleObj>
              </mc:Choice>
              <mc:Fallback>
                <p:oleObj name="Worksheet Builder Equation" r:id="rId19" imgW="368140" imgH="431613" progId="Equation">
                  <p:embed/>
                  <p:pic>
                    <p:nvPicPr>
                      <p:cNvPr id="17490" name="Object 8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02475" y="2246313"/>
                        <a:ext cx="990600" cy="11572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8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8796775"/>
              </p:ext>
            </p:extLst>
          </p:nvPr>
        </p:nvGraphicFramePr>
        <p:xfrm>
          <a:off x="9585325" y="2246313"/>
          <a:ext cx="989013" cy="1157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09" name="Worksheet Builder Equation" r:id="rId21" imgW="368140" imgH="431613" progId="Equation">
                  <p:embed/>
                </p:oleObj>
              </mc:Choice>
              <mc:Fallback>
                <p:oleObj name="Worksheet Builder Equation" r:id="rId21" imgW="368140" imgH="431613" progId="Equation">
                  <p:embed/>
                  <p:pic>
                    <p:nvPicPr>
                      <p:cNvPr id="17493" name="Object 8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85325" y="2246313"/>
                        <a:ext cx="989013" cy="11572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Line 87"/>
          <p:cNvSpPr>
            <a:spLocks noChangeShapeType="1"/>
          </p:cNvSpPr>
          <p:nvPr/>
        </p:nvSpPr>
        <p:spPr bwMode="auto">
          <a:xfrm>
            <a:off x="7467600" y="2362200"/>
            <a:ext cx="990600" cy="9144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4" name="Line 88"/>
          <p:cNvSpPr>
            <a:spLocks noChangeShapeType="1"/>
          </p:cNvSpPr>
          <p:nvPr/>
        </p:nvSpPr>
        <p:spPr bwMode="auto">
          <a:xfrm flipH="1">
            <a:off x="7467600" y="2362200"/>
            <a:ext cx="1066800" cy="9144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25" name="Object 8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45986400"/>
              </p:ext>
            </p:extLst>
          </p:nvPr>
        </p:nvGraphicFramePr>
        <p:xfrm>
          <a:off x="8577263" y="3352800"/>
          <a:ext cx="1938337" cy="1052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10" name="Worksheet Builder Equation" r:id="rId23" imgW="723586" imgH="393529" progId="Equation">
                  <p:embed/>
                </p:oleObj>
              </mc:Choice>
              <mc:Fallback>
                <p:oleObj name="Worksheet Builder Equation" r:id="rId23" imgW="723586" imgH="393529" progId="Equation">
                  <p:embed/>
                  <p:pic>
                    <p:nvPicPr>
                      <p:cNvPr id="17497" name="Object 8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77263" y="3352800"/>
                        <a:ext cx="1938337" cy="10525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Object 9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59790410"/>
              </p:ext>
            </p:extLst>
          </p:nvPr>
        </p:nvGraphicFramePr>
        <p:xfrm>
          <a:off x="7223125" y="4419600"/>
          <a:ext cx="2949575" cy="1058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11" name="Worksheet Builder Equation" r:id="rId25" imgW="1091726" imgH="393529" progId="Equation">
                  <p:embed/>
                </p:oleObj>
              </mc:Choice>
              <mc:Fallback>
                <p:oleObj name="Worksheet Builder Equation" r:id="rId25" imgW="1091726" imgH="393529" progId="Equation">
                  <p:embed/>
                  <p:pic>
                    <p:nvPicPr>
                      <p:cNvPr id="17500" name="Object 9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23125" y="4419600"/>
                        <a:ext cx="2949575" cy="1058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" name="Oval 93"/>
          <p:cNvSpPr>
            <a:spLocks noChangeArrowheads="1"/>
          </p:cNvSpPr>
          <p:nvPr/>
        </p:nvSpPr>
        <p:spPr bwMode="auto">
          <a:xfrm>
            <a:off x="7086600" y="4383088"/>
            <a:ext cx="3733800" cy="1143000"/>
          </a:xfrm>
          <a:prstGeom prst="ellips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28" name="Text Box 2"/>
          <p:cNvSpPr txBox="1">
            <a:spLocks noChangeArrowheads="1"/>
          </p:cNvSpPr>
          <p:nvPr/>
        </p:nvSpPr>
        <p:spPr bwMode="auto">
          <a:xfrm>
            <a:off x="2738438" y="1638300"/>
            <a:ext cx="121126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/>
              <a:t>Solve.</a:t>
            </a:r>
          </a:p>
        </p:txBody>
      </p:sp>
    </p:spTree>
    <p:extLst>
      <p:ext uri="{BB962C8B-B14F-4D97-AF65-F5344CB8AC3E}">
        <p14:creationId xmlns:p14="http://schemas.microsoft.com/office/powerpoint/2010/main" val="644132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6500" y="543490"/>
            <a:ext cx="42659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Simple Inequalities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2" name="Text Box 4"/>
          <p:cNvSpPr txBox="1">
            <a:spLocks noChangeArrowheads="1"/>
          </p:cNvSpPr>
          <p:nvPr/>
        </p:nvSpPr>
        <p:spPr bwMode="auto">
          <a:xfrm>
            <a:off x="2440788" y="2293938"/>
            <a:ext cx="7877175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dirty="0">
                <a:latin typeface="+mn-lt"/>
              </a:rPr>
              <a:t>An </a:t>
            </a:r>
            <a:r>
              <a:rPr lang="en-US" altLang="en-US" sz="2400" b="1" dirty="0">
                <a:latin typeface="+mn-lt"/>
              </a:rPr>
              <a:t>inequality</a:t>
            </a:r>
            <a:r>
              <a:rPr lang="en-US" altLang="en-US" sz="2400" dirty="0">
                <a:latin typeface="+mn-lt"/>
              </a:rPr>
              <a:t> is like an equation, but instead of an equal sign (=) it has one of these signs: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>
                <a:latin typeface="+mn-lt"/>
              </a:rPr>
              <a:t>&lt;   :  less than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>
                <a:latin typeface="+mn-lt"/>
              </a:rPr>
              <a:t>≤  :  less than or equal to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>
                <a:latin typeface="+mn-lt"/>
              </a:rPr>
              <a:t>&gt;  :  greater than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>
                <a:latin typeface="+mn-lt"/>
              </a:rPr>
              <a:t>≥  :  greater than or equal to</a:t>
            </a:r>
          </a:p>
        </p:txBody>
      </p:sp>
    </p:spTree>
    <p:extLst>
      <p:ext uri="{BB962C8B-B14F-4D97-AF65-F5344CB8AC3E}">
        <p14:creationId xmlns:p14="http://schemas.microsoft.com/office/powerpoint/2010/main" val="2272705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6500" y="543490"/>
            <a:ext cx="42659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Simple Inequalities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4156337" y="1825409"/>
            <a:ext cx="1457064" cy="7588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600" b="1" dirty="0" smtClean="0"/>
              <a:t>x &lt; 5</a:t>
            </a:r>
            <a:endParaRPr lang="en-US" altLang="en-US" dirty="0" smtClean="0">
              <a:solidFill>
                <a:srgbClr val="7B9899"/>
              </a:solidFill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306057" y="2663561"/>
            <a:ext cx="5591175" cy="2117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en-US" altLang="en-US" sz="2400" dirty="0"/>
              <a:t>means that whatever value x has, </a:t>
            </a:r>
          </a:p>
          <a:p>
            <a:pPr marL="0" indent="0">
              <a:spcBef>
                <a:spcPct val="0"/>
              </a:spcBef>
              <a:buNone/>
            </a:pPr>
            <a:r>
              <a:rPr lang="en-US" altLang="en-US" sz="2400" dirty="0"/>
              <a:t>it must be less than 5.</a:t>
            </a:r>
          </a:p>
          <a:p>
            <a:pPr marL="0" indent="0">
              <a:spcBef>
                <a:spcPct val="0"/>
              </a:spcBef>
              <a:buNone/>
            </a:pPr>
            <a:endParaRPr lang="en-US" altLang="en-US" sz="2400" dirty="0"/>
          </a:p>
          <a:p>
            <a:pPr marL="0" indent="0">
              <a:spcBef>
                <a:spcPct val="0"/>
              </a:spcBef>
              <a:buNone/>
            </a:pPr>
            <a:r>
              <a:rPr lang="en-US" altLang="en-US" sz="2400" dirty="0"/>
              <a:t>What could x be?</a:t>
            </a:r>
          </a:p>
          <a:p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270068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6500" y="543490"/>
            <a:ext cx="42659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Simple Inequalities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4156337" y="1825409"/>
            <a:ext cx="1457064" cy="7588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600" b="1" dirty="0" smtClean="0"/>
              <a:t>x </a:t>
            </a:r>
            <a:r>
              <a:rPr lang="en-US" altLang="en-US" sz="3600" b="1" dirty="0"/>
              <a:t>≥</a:t>
            </a:r>
            <a:r>
              <a:rPr lang="en-US" altLang="en-US" sz="3600" b="1" dirty="0" smtClean="0"/>
              <a:t> -2</a:t>
            </a:r>
            <a:endParaRPr lang="en-US" altLang="en-US" dirty="0" smtClean="0">
              <a:solidFill>
                <a:srgbClr val="7B9899"/>
              </a:solidFill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306057" y="2663561"/>
            <a:ext cx="5591175" cy="2117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en-US" altLang="en-US" sz="2400" dirty="0"/>
              <a:t>means that whatever value x has, </a:t>
            </a:r>
          </a:p>
          <a:p>
            <a:pPr marL="0" indent="0">
              <a:spcBef>
                <a:spcPct val="0"/>
              </a:spcBef>
              <a:buNone/>
            </a:pPr>
            <a:r>
              <a:rPr lang="en-US" altLang="en-US" sz="2400" dirty="0"/>
              <a:t>it must be </a:t>
            </a:r>
            <a:r>
              <a:rPr lang="en-US" altLang="en-US" sz="2400" dirty="0" smtClean="0"/>
              <a:t>greater </a:t>
            </a:r>
            <a:r>
              <a:rPr lang="en-US" altLang="en-US" sz="2400" dirty="0"/>
              <a:t>than </a:t>
            </a:r>
            <a:r>
              <a:rPr lang="en-US" altLang="en-US" sz="2400" u="sng" dirty="0" smtClean="0"/>
              <a:t>or</a:t>
            </a:r>
            <a:r>
              <a:rPr lang="en-US" altLang="en-US" sz="2400" dirty="0" smtClean="0"/>
              <a:t> equal to -2.</a:t>
            </a:r>
            <a:endParaRPr lang="en-US" altLang="en-US" sz="2400" dirty="0"/>
          </a:p>
          <a:p>
            <a:pPr marL="0" indent="0">
              <a:spcBef>
                <a:spcPct val="0"/>
              </a:spcBef>
              <a:buNone/>
            </a:pPr>
            <a:endParaRPr lang="en-US" altLang="en-US" sz="2400" dirty="0"/>
          </a:p>
          <a:p>
            <a:pPr marL="0" indent="0">
              <a:spcBef>
                <a:spcPct val="0"/>
              </a:spcBef>
              <a:buNone/>
            </a:pPr>
            <a:r>
              <a:rPr lang="en-US" altLang="en-US" sz="2400" dirty="0"/>
              <a:t>What could x be?</a:t>
            </a:r>
          </a:p>
          <a:p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614485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6500" y="543490"/>
            <a:ext cx="42659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Simple Inequalities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3095625" y="1479013"/>
            <a:ext cx="6836931" cy="4271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2400" b="1" dirty="0">
                <a:latin typeface="+mn-lt"/>
                <a:ea typeface="+mn-ea"/>
                <a:cs typeface="+mn-cs"/>
              </a:rPr>
              <a:t>Graphing Rules</a:t>
            </a:r>
          </a:p>
        </p:txBody>
      </p:sp>
      <p:graphicFrame>
        <p:nvGraphicFramePr>
          <p:cNvPr id="11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54740692"/>
              </p:ext>
            </p:extLst>
          </p:nvPr>
        </p:nvGraphicFramePr>
        <p:xfrm>
          <a:off x="2578099" y="2101597"/>
          <a:ext cx="7124700" cy="35607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4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74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4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56653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Symbol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Circle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Direction of Arrow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2876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/>
                        <a:t>&lt;</a:t>
                      </a:r>
                      <a:endParaRPr lang="en-US" sz="4000" dirty="0"/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Open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Left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2876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/>
                        <a:t>&gt;</a:t>
                      </a:r>
                      <a:endParaRPr lang="en-US" sz="4000" dirty="0"/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Open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Right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2876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/>
                        <a:t>≤</a:t>
                      </a:r>
                      <a:endParaRPr lang="en-US" sz="4000" dirty="0"/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Closed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Left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2876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/>
                        <a:t>≥</a:t>
                      </a:r>
                      <a:endParaRPr lang="en-US" sz="4000" dirty="0"/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Closed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Right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46743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6500" y="543490"/>
            <a:ext cx="42659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Simple Inequalities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8" name="Title 1"/>
          <p:cNvSpPr txBox="1">
            <a:spLocks/>
          </p:cNvSpPr>
          <p:nvPr/>
        </p:nvSpPr>
        <p:spPr>
          <a:xfrm>
            <a:off x="1914525" y="1841500"/>
            <a:ext cx="8534400" cy="7588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b="1" dirty="0">
                <a:latin typeface="+mn-lt"/>
                <a:ea typeface="+mn-ea"/>
                <a:cs typeface="+mn-cs"/>
              </a:rPr>
              <a:t>Examples:</a:t>
            </a:r>
          </a:p>
        </p:txBody>
      </p:sp>
      <p:pic>
        <p:nvPicPr>
          <p:cNvPr id="39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625" y="4432300"/>
            <a:ext cx="7534275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625" y="3060700"/>
            <a:ext cx="7534275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" name="Oval 40"/>
          <p:cNvSpPr/>
          <p:nvPr/>
        </p:nvSpPr>
        <p:spPr>
          <a:xfrm>
            <a:off x="8470900" y="3136900"/>
            <a:ext cx="228600" cy="228600"/>
          </a:xfrm>
          <a:prstGeom prst="ellipse">
            <a:avLst/>
          </a:prstGeom>
          <a:noFill/>
          <a:ln w="571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42" name="Oval 41"/>
          <p:cNvSpPr/>
          <p:nvPr/>
        </p:nvSpPr>
        <p:spPr>
          <a:xfrm>
            <a:off x="6261100" y="4508500"/>
            <a:ext cx="228600" cy="228600"/>
          </a:xfrm>
          <a:prstGeom prst="ellipse">
            <a:avLst/>
          </a:prstGeom>
          <a:noFill/>
          <a:ln w="571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43" name="Straight Arrow Connector 42"/>
          <p:cNvCxnSpPr>
            <a:stCxn id="41" idx="2"/>
          </p:cNvCxnSpPr>
          <p:nvPr/>
        </p:nvCxnSpPr>
        <p:spPr>
          <a:xfrm rot="10800000">
            <a:off x="3517900" y="3213100"/>
            <a:ext cx="4953000" cy="381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>
            <a:stCxn id="42" idx="6"/>
          </p:cNvCxnSpPr>
          <p:nvPr/>
        </p:nvCxnSpPr>
        <p:spPr>
          <a:xfrm flipV="1">
            <a:off x="6489700" y="4584700"/>
            <a:ext cx="4267200" cy="381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1847857" y="3244334"/>
            <a:ext cx="8659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/>
              <a:t>x &lt; 5</a:t>
            </a:r>
          </a:p>
        </p:txBody>
      </p:sp>
      <p:sp>
        <p:nvSpPr>
          <p:cNvPr id="45" name="Rectangle 44"/>
          <p:cNvSpPr/>
          <p:nvPr/>
        </p:nvSpPr>
        <p:spPr>
          <a:xfrm>
            <a:off x="1888791" y="4527034"/>
            <a:ext cx="9765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/>
              <a:t>x &gt; -2</a:t>
            </a:r>
          </a:p>
        </p:txBody>
      </p:sp>
    </p:spTree>
    <p:extLst>
      <p:ext uri="{BB962C8B-B14F-4D97-AF65-F5344CB8AC3E}">
        <p14:creationId xmlns:p14="http://schemas.microsoft.com/office/powerpoint/2010/main" val="237411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6500" y="543490"/>
            <a:ext cx="42659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Simple Inequalities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8" name="Title 1"/>
          <p:cNvSpPr txBox="1">
            <a:spLocks/>
          </p:cNvSpPr>
          <p:nvPr/>
        </p:nvSpPr>
        <p:spPr>
          <a:xfrm>
            <a:off x="1914525" y="1841500"/>
            <a:ext cx="8534400" cy="7588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b="1" dirty="0">
                <a:latin typeface="+mn-lt"/>
                <a:ea typeface="+mn-ea"/>
                <a:cs typeface="+mn-cs"/>
              </a:rPr>
              <a:t>Examples:</a:t>
            </a:r>
          </a:p>
        </p:txBody>
      </p:sp>
      <p:sp>
        <p:nvSpPr>
          <p:cNvPr id="8" name="Rectangle 7"/>
          <p:cNvSpPr/>
          <p:nvPr/>
        </p:nvSpPr>
        <p:spPr>
          <a:xfrm>
            <a:off x="1466857" y="3003034"/>
            <a:ext cx="9765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/>
              <a:t>x ≤</a:t>
            </a:r>
            <a:r>
              <a:rPr lang="en-US" altLang="en-US" sz="2800" dirty="0" smtClean="0"/>
              <a:t> -8</a:t>
            </a:r>
            <a:endParaRPr lang="en-US" altLang="en-US" sz="2800" dirty="0"/>
          </a:p>
        </p:txBody>
      </p:sp>
      <p:sp>
        <p:nvSpPr>
          <p:cNvPr id="45" name="Rectangle 44"/>
          <p:cNvSpPr/>
          <p:nvPr/>
        </p:nvSpPr>
        <p:spPr>
          <a:xfrm>
            <a:off x="3349291" y="3193534"/>
            <a:ext cx="9765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/>
              <a:t>x &gt; -2</a:t>
            </a: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0225" y="2933700"/>
            <a:ext cx="7534275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7525" y="4445000"/>
            <a:ext cx="7534275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Oval 20"/>
          <p:cNvSpPr/>
          <p:nvPr/>
        </p:nvSpPr>
        <p:spPr>
          <a:xfrm>
            <a:off x="4279900" y="3009900"/>
            <a:ext cx="228600" cy="228600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2" name="Oval 21"/>
          <p:cNvSpPr/>
          <p:nvPr/>
        </p:nvSpPr>
        <p:spPr>
          <a:xfrm>
            <a:off x="8001000" y="4521200"/>
            <a:ext cx="228600" cy="228600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23" name="Straight Arrow Connector 22"/>
          <p:cNvCxnSpPr>
            <a:stCxn id="21" idx="2"/>
          </p:cNvCxnSpPr>
          <p:nvPr/>
        </p:nvCxnSpPr>
        <p:spPr>
          <a:xfrm rot="10800000">
            <a:off x="3261166" y="3111892"/>
            <a:ext cx="1018735" cy="1230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22" idx="6"/>
          </p:cNvCxnSpPr>
          <p:nvPr/>
        </p:nvCxnSpPr>
        <p:spPr>
          <a:xfrm flipV="1">
            <a:off x="8229600" y="4618502"/>
            <a:ext cx="2108982" cy="1699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5" name="Rectangle 24"/>
          <p:cNvSpPr/>
          <p:nvPr/>
        </p:nvSpPr>
        <p:spPr>
          <a:xfrm>
            <a:off x="1441457" y="4590534"/>
            <a:ext cx="8659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/>
              <a:t>x ≥ </a:t>
            </a:r>
            <a:r>
              <a:rPr lang="en-US" altLang="en-US" sz="2800" dirty="0" smtClean="0"/>
              <a:t>4</a:t>
            </a:r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727191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6500" y="543490"/>
            <a:ext cx="64139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Solving one-step Inequalities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1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76290094"/>
              </p:ext>
            </p:extLst>
          </p:nvPr>
        </p:nvGraphicFramePr>
        <p:xfrm>
          <a:off x="7048500" y="1555750"/>
          <a:ext cx="2133600" cy="1749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7" name="Equation" r:id="rId7" imgW="444307" imgH="393529" progId="Equation.3">
                  <p:embed/>
                </p:oleObj>
              </mc:Choice>
              <mc:Fallback>
                <p:oleObj name="Equation" r:id="rId7" imgW="444307" imgH="393529" progId="Equation.3">
                  <p:embed/>
                  <p:pic>
                    <p:nvPicPr>
                      <p:cNvPr id="25603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48500" y="1555750"/>
                        <a:ext cx="2133600" cy="1749425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87891960"/>
              </p:ext>
            </p:extLst>
          </p:nvPr>
        </p:nvGraphicFramePr>
        <p:xfrm>
          <a:off x="3543300" y="2971800"/>
          <a:ext cx="2590800" cy="1512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8" name="Equation" r:id="rId9" imgW="812447" imgH="393529" progId="Equation.3">
                  <p:embed/>
                </p:oleObj>
              </mc:Choice>
              <mc:Fallback>
                <p:oleObj name="Equation" r:id="rId9" imgW="812447" imgH="393529" progId="Equation.3">
                  <p:embed/>
                  <p:pic>
                    <p:nvPicPr>
                      <p:cNvPr id="81921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43300" y="2971800"/>
                        <a:ext cx="2590800" cy="1512888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Line 10"/>
          <p:cNvSpPr>
            <a:spLocks noChangeShapeType="1"/>
          </p:cNvSpPr>
          <p:nvPr/>
        </p:nvSpPr>
        <p:spPr bwMode="auto">
          <a:xfrm>
            <a:off x="6210300" y="3886200"/>
            <a:ext cx="1828800" cy="4572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aphicFrame>
        <p:nvGraphicFramePr>
          <p:cNvPr id="1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0512379"/>
              </p:ext>
            </p:extLst>
          </p:nvPr>
        </p:nvGraphicFramePr>
        <p:xfrm>
          <a:off x="8039100" y="3886200"/>
          <a:ext cx="2438400" cy="103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9" name="Equation" r:id="rId11" imgW="431425" imgH="177646" progId="Equation.3">
                  <p:embed/>
                </p:oleObj>
              </mc:Choice>
              <mc:Fallback>
                <p:oleObj name="Equation" r:id="rId11" imgW="431425" imgH="177646" progId="Equation.3">
                  <p:embed/>
                  <p:pic>
                    <p:nvPicPr>
                      <p:cNvPr id="81922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39100" y="3886200"/>
                        <a:ext cx="2438400" cy="1035050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Line 12"/>
          <p:cNvSpPr>
            <a:spLocks noChangeShapeType="1"/>
          </p:cNvSpPr>
          <p:nvPr/>
        </p:nvSpPr>
        <p:spPr bwMode="auto">
          <a:xfrm flipH="1">
            <a:off x="5372100" y="2057400"/>
            <a:ext cx="1295400" cy="6858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" name="Text Box 13"/>
          <p:cNvSpPr txBox="1">
            <a:spLocks noChangeArrowheads="1"/>
          </p:cNvSpPr>
          <p:nvPr/>
        </p:nvSpPr>
        <p:spPr bwMode="auto">
          <a:xfrm>
            <a:off x="1927225" y="3611563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7" name="Text Box 16"/>
          <p:cNvSpPr txBox="1">
            <a:spLocks noChangeArrowheads="1"/>
          </p:cNvSpPr>
          <p:nvPr/>
        </p:nvSpPr>
        <p:spPr bwMode="auto">
          <a:xfrm>
            <a:off x="1660525" y="3060700"/>
            <a:ext cx="1905000" cy="1317625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rgbClr val="000000"/>
                </a:solidFill>
                <a:latin typeface="Times New Roman" panose="02020603050405020304" pitchFamily="18" charset="0"/>
              </a:rPr>
              <a:t>Multiply both sides by the reciprocal of the coefficient</a:t>
            </a:r>
          </a:p>
        </p:txBody>
      </p:sp>
    </p:spTree>
    <p:extLst>
      <p:ext uri="{BB962C8B-B14F-4D97-AF65-F5344CB8AC3E}">
        <p14:creationId xmlns:p14="http://schemas.microsoft.com/office/powerpoint/2010/main" val="678138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4495488" presetClass="entr" presetSubtype="7450056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6500" y="543490"/>
            <a:ext cx="64139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Solving one-step Inequalities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9" name="Text Box 3"/>
          <p:cNvSpPr txBox="1">
            <a:spLocks noChangeArrowheads="1"/>
          </p:cNvSpPr>
          <p:nvPr/>
        </p:nvSpPr>
        <p:spPr bwMode="auto">
          <a:xfrm>
            <a:off x="457200" y="1600200"/>
            <a:ext cx="7848600" cy="131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4000" b="1">
                <a:solidFill>
                  <a:schemeClr val="bg1"/>
                </a:solidFill>
                <a:latin typeface="Times New Roman" panose="02020603050405020304" pitchFamily="18" charset="0"/>
              </a:rPr>
              <a:t>Division Property for Inequalities</a:t>
            </a:r>
          </a:p>
        </p:txBody>
      </p:sp>
      <p:sp>
        <p:nvSpPr>
          <p:cNvPr id="20" name="Line 5"/>
          <p:cNvSpPr>
            <a:spLocks noChangeShapeType="1"/>
          </p:cNvSpPr>
          <p:nvPr/>
        </p:nvSpPr>
        <p:spPr bwMode="auto">
          <a:xfrm>
            <a:off x="5575300" y="3835400"/>
            <a:ext cx="1447800" cy="3810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" name="Line 6"/>
          <p:cNvSpPr>
            <a:spLocks noChangeShapeType="1"/>
          </p:cNvSpPr>
          <p:nvPr/>
        </p:nvSpPr>
        <p:spPr bwMode="auto">
          <a:xfrm flipH="1">
            <a:off x="5880100" y="2082800"/>
            <a:ext cx="1295400" cy="6858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aphicFrame>
        <p:nvGraphicFramePr>
          <p:cNvPr id="23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17782269"/>
              </p:ext>
            </p:extLst>
          </p:nvPr>
        </p:nvGraphicFramePr>
        <p:xfrm>
          <a:off x="7431088" y="1562100"/>
          <a:ext cx="2590800" cy="1093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1" name="Equation" r:id="rId7" imgW="507780" imgH="177723" progId="Equation.3">
                  <p:embed/>
                </p:oleObj>
              </mc:Choice>
              <mc:Fallback>
                <p:oleObj name="Equation" r:id="rId7" imgW="507780" imgH="177723" progId="Equation.3">
                  <p:embed/>
                  <p:pic>
                    <p:nvPicPr>
                      <p:cNvPr id="26631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31088" y="1562100"/>
                        <a:ext cx="2590800" cy="1093788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37776297"/>
              </p:ext>
            </p:extLst>
          </p:nvPr>
        </p:nvGraphicFramePr>
        <p:xfrm>
          <a:off x="3038475" y="2365375"/>
          <a:ext cx="2743200" cy="2039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2" name="Equation" r:id="rId9" imgW="558558" imgH="393529" progId="Equation.3">
                  <p:embed/>
                </p:oleObj>
              </mc:Choice>
              <mc:Fallback>
                <p:oleObj name="Equation" r:id="rId9" imgW="558558" imgH="393529" progId="Equation.3">
                  <p:embed/>
                  <p:pic>
                    <p:nvPicPr>
                      <p:cNvPr id="7066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38475" y="2365375"/>
                        <a:ext cx="2743200" cy="2039938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20946306"/>
              </p:ext>
            </p:extLst>
          </p:nvPr>
        </p:nvGraphicFramePr>
        <p:xfrm>
          <a:off x="7175500" y="3683000"/>
          <a:ext cx="2590800" cy="1295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3" name="Equation" r:id="rId11" imgW="355138" imgH="177569" progId="Equation.3">
                  <p:embed/>
                </p:oleObj>
              </mc:Choice>
              <mc:Fallback>
                <p:oleObj name="Equation" r:id="rId11" imgW="355138" imgH="177569" progId="Equation.3">
                  <p:embed/>
                  <p:pic>
                    <p:nvPicPr>
                      <p:cNvPr id="70666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75500" y="3683000"/>
                        <a:ext cx="2590800" cy="1295400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" name="Text Box 11"/>
          <p:cNvSpPr txBox="1">
            <a:spLocks noChangeArrowheads="1"/>
          </p:cNvSpPr>
          <p:nvPr/>
        </p:nvSpPr>
        <p:spPr bwMode="auto">
          <a:xfrm>
            <a:off x="1241425" y="2763838"/>
            <a:ext cx="1747838" cy="1016000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rgbClr val="000000"/>
                </a:solidFill>
                <a:latin typeface="Times New Roman" panose="02020603050405020304" pitchFamily="18" charset="0"/>
              </a:rPr>
              <a:t>Divide both sides by the coefficient of x</a:t>
            </a:r>
          </a:p>
        </p:txBody>
      </p:sp>
    </p:spTree>
    <p:extLst>
      <p:ext uri="{BB962C8B-B14F-4D97-AF65-F5344CB8AC3E}">
        <p14:creationId xmlns:p14="http://schemas.microsoft.com/office/powerpoint/2010/main" val="2006739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4495872" presetClass="entr" presetSubtype="5333644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6500" y="543490"/>
            <a:ext cx="44807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Solving 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Inequalities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1254125" y="1527175"/>
            <a:ext cx="8504238" cy="4572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dirty="0"/>
              <a:t>Solving inequalities is </a:t>
            </a:r>
            <a:r>
              <a:rPr lang="en-US" altLang="en-US" sz="2400" dirty="0"/>
              <a:t>the same </a:t>
            </a:r>
            <a:r>
              <a:rPr lang="en-US" altLang="en-US" sz="2400" dirty="0"/>
              <a:t>as solving equations.</a:t>
            </a:r>
          </a:p>
          <a:p>
            <a:r>
              <a:rPr lang="en-US" altLang="en-US" sz="2400" dirty="0"/>
              <a:t>There are only 2 things you need to know…</a:t>
            </a:r>
          </a:p>
          <a:p>
            <a:pPr lvl="1"/>
            <a:r>
              <a:rPr lang="en-US" altLang="en-US" dirty="0"/>
              <a:t>1.) If you multiply or divide by a negative number you must switch the sign.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dirty="0"/>
              <a:t>			             -7x   &lt;  21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dirty="0"/>
              <a:t>				-7         -7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dirty="0"/>
              <a:t>				    x &gt; -3</a:t>
            </a:r>
          </a:p>
          <a:p>
            <a:pPr marL="457200" lvl="1" indent="0">
              <a:buNone/>
            </a:pPr>
            <a:r>
              <a:rPr lang="en-US" altLang="en-US" dirty="0" smtClean="0"/>
              <a:t>2</a:t>
            </a:r>
            <a:r>
              <a:rPr lang="en-US" altLang="en-US" dirty="0"/>
              <a:t>.) You will graph your solutions.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dirty="0" smtClean="0"/>
              <a:t>			</a:t>
            </a:r>
            <a:endParaRPr lang="en-US" altLang="en-US" dirty="0" smtClean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4025900" y="3505200"/>
            <a:ext cx="457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864100" y="3505200"/>
            <a:ext cx="457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7747000" y="2908300"/>
            <a:ext cx="3617913" cy="12827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dirty="0"/>
              <a:t>Dividing by a negative means switch the sign!!</a:t>
            </a: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4864100"/>
            <a:ext cx="7534275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Oval 15"/>
          <p:cNvSpPr/>
          <p:nvPr/>
        </p:nvSpPr>
        <p:spPr>
          <a:xfrm>
            <a:off x="5087938" y="4784828"/>
            <a:ext cx="228600" cy="228600"/>
          </a:xfrm>
          <a:prstGeom prst="ellipse">
            <a:avLst/>
          </a:prstGeom>
          <a:noFill/>
          <a:ln w="571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17" name="Straight Arrow Connector 16"/>
          <p:cNvCxnSpPr>
            <a:stCxn id="16" idx="6"/>
          </p:cNvCxnSpPr>
          <p:nvPr/>
        </p:nvCxnSpPr>
        <p:spPr>
          <a:xfrm flipV="1">
            <a:off x="5316538" y="4861028"/>
            <a:ext cx="4419600" cy="381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6241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6500" y="543490"/>
            <a:ext cx="44807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Solving Inequalities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1685924" y="1400175"/>
            <a:ext cx="9972675" cy="4572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dirty="0"/>
              <a:t>When solving inequalities, if you multiply or divide by a negative you must switch the signs. </a:t>
            </a:r>
            <a:endParaRPr lang="en-US" altLang="en-US" sz="2400" dirty="0" smtClean="0"/>
          </a:p>
          <a:p>
            <a:pPr marL="0" indent="0">
              <a:buNone/>
            </a:pPr>
            <a:endParaRPr lang="en-US" altLang="en-US" sz="2400" dirty="0"/>
          </a:p>
          <a:p>
            <a:r>
              <a:rPr lang="en-US" altLang="en-US" sz="2400" b="1" dirty="0" smtClean="0"/>
              <a:t>Switching </a:t>
            </a:r>
            <a:r>
              <a:rPr lang="en-US" altLang="en-US" sz="2400" b="1" dirty="0"/>
              <a:t>the signs:</a:t>
            </a:r>
          </a:p>
          <a:p>
            <a:pPr lvl="1"/>
            <a:r>
              <a:rPr lang="en-US" altLang="en-US" dirty="0"/>
              <a:t>Less than becomes Greater </a:t>
            </a:r>
            <a:r>
              <a:rPr lang="en-US" altLang="en-US" dirty="0" smtClean="0"/>
              <a:t>than</a:t>
            </a:r>
            <a:r>
              <a:rPr lang="en-US" altLang="en-US" dirty="0"/>
              <a:t>	</a:t>
            </a:r>
            <a:r>
              <a:rPr lang="en-US" altLang="en-US" b="1" dirty="0"/>
              <a:t>&lt;    switches to    &gt;</a:t>
            </a:r>
          </a:p>
          <a:p>
            <a:pPr lvl="1"/>
            <a:r>
              <a:rPr lang="en-US" altLang="en-US" dirty="0"/>
              <a:t>Greater than becomes Less than	</a:t>
            </a:r>
            <a:r>
              <a:rPr lang="en-US" altLang="en-US" b="1" dirty="0" smtClean="0"/>
              <a:t>&gt;    </a:t>
            </a:r>
            <a:r>
              <a:rPr lang="en-US" altLang="en-US" b="1" dirty="0"/>
              <a:t>switches to    &lt;</a:t>
            </a:r>
          </a:p>
          <a:p>
            <a:pPr lvl="1"/>
            <a:r>
              <a:rPr lang="en-US" altLang="en-US" dirty="0"/>
              <a:t>Less than or equal to becomes Greater than or equal to   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dirty="0"/>
              <a:t>							</a:t>
            </a:r>
            <a:r>
              <a:rPr lang="en-US" altLang="en-US" b="1" dirty="0"/>
              <a:t>≤    switches to    ≥</a:t>
            </a:r>
          </a:p>
          <a:p>
            <a:pPr lvl="1"/>
            <a:r>
              <a:rPr lang="en-US" altLang="en-US" dirty="0"/>
              <a:t>Greater than or equal to becomes Less than or equal to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dirty="0"/>
              <a:t>							</a:t>
            </a:r>
            <a:r>
              <a:rPr lang="en-US" altLang="en-US" b="1" dirty="0"/>
              <a:t>≥    switches to    ≤</a:t>
            </a:r>
          </a:p>
        </p:txBody>
      </p:sp>
    </p:spTree>
    <p:extLst>
      <p:ext uri="{BB962C8B-B14F-4D97-AF65-F5344CB8AC3E}">
        <p14:creationId xmlns:p14="http://schemas.microsoft.com/office/powerpoint/2010/main" val="703760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6500" y="543490"/>
            <a:ext cx="44807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Solving Inequalities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2" name="Line 7"/>
          <p:cNvSpPr>
            <a:spLocks noChangeShapeType="1"/>
          </p:cNvSpPr>
          <p:nvPr/>
        </p:nvSpPr>
        <p:spPr bwMode="auto">
          <a:xfrm flipV="1">
            <a:off x="5664200" y="5283200"/>
            <a:ext cx="9906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3" name="Line 9"/>
          <p:cNvSpPr>
            <a:spLocks noChangeShapeType="1"/>
          </p:cNvSpPr>
          <p:nvPr/>
        </p:nvSpPr>
        <p:spPr bwMode="auto">
          <a:xfrm flipH="1">
            <a:off x="4140200" y="3302000"/>
            <a:ext cx="0" cy="6858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" name="Text Box 14"/>
          <p:cNvSpPr txBox="1">
            <a:spLocks noChangeArrowheads="1"/>
          </p:cNvSpPr>
          <p:nvPr/>
        </p:nvSpPr>
        <p:spPr bwMode="auto">
          <a:xfrm>
            <a:off x="6896100" y="1346200"/>
            <a:ext cx="3340100" cy="954107"/>
          </a:xfrm>
          <a:prstGeom prst="rect">
            <a:avLst/>
          </a:prstGeom>
          <a:solidFill>
            <a:schemeClr val="hlink"/>
          </a:solidFill>
          <a:ln w="76200" cmpd="tri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800" dirty="0">
                <a:solidFill>
                  <a:schemeClr val="bg1"/>
                </a:solidFill>
                <a:latin typeface="Times New Roman" panose="02020603050405020304" pitchFamily="18" charset="0"/>
              </a:rPr>
              <a:t>Caution! Dividing by a negative number</a:t>
            </a:r>
          </a:p>
        </p:txBody>
      </p:sp>
      <p:graphicFrame>
        <p:nvGraphicFramePr>
          <p:cNvPr id="25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05703455"/>
              </p:ext>
            </p:extLst>
          </p:nvPr>
        </p:nvGraphicFramePr>
        <p:xfrm>
          <a:off x="2628900" y="2295261"/>
          <a:ext cx="2806700" cy="7893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2" name="Equation" r:id="rId7" imgW="609336" imgH="177723" progId="Equation.3">
                  <p:embed/>
                </p:oleObj>
              </mc:Choice>
              <mc:Fallback>
                <p:oleObj name="Equation" r:id="rId7" imgW="609336" imgH="177723" progId="Equation.3">
                  <p:embed/>
                  <p:pic>
                    <p:nvPicPr>
                      <p:cNvPr id="69648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28900" y="2295261"/>
                        <a:ext cx="2806700" cy="789384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23196695"/>
              </p:ext>
            </p:extLst>
          </p:nvPr>
        </p:nvGraphicFramePr>
        <p:xfrm>
          <a:off x="2776500" y="4292600"/>
          <a:ext cx="2659100" cy="15007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3" name="Equation" r:id="rId9" imgW="685800" imgH="393700" progId="Equation.DSMT4">
                  <p:embed/>
                </p:oleObj>
              </mc:Choice>
              <mc:Fallback>
                <p:oleObj name="Equation" r:id="rId9" imgW="685800" imgH="393700" progId="Equation.DSMT4">
                  <p:embed/>
                  <p:pic>
                    <p:nvPicPr>
                      <p:cNvPr id="69649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76500" y="4292600"/>
                        <a:ext cx="2659100" cy="1500780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8139714"/>
              </p:ext>
            </p:extLst>
          </p:nvPr>
        </p:nvGraphicFramePr>
        <p:xfrm>
          <a:off x="6796274" y="4694876"/>
          <a:ext cx="2374900" cy="9784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4" name="Equation" r:id="rId11" imgW="431425" imgH="177646" progId="Equation.3">
                  <p:embed/>
                </p:oleObj>
              </mc:Choice>
              <mc:Fallback>
                <p:oleObj name="Equation" r:id="rId11" imgW="431425" imgH="177646" progId="Equation.3">
                  <p:embed/>
                  <p:pic>
                    <p:nvPicPr>
                      <p:cNvPr id="6965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96274" y="4694876"/>
                        <a:ext cx="2374900" cy="978410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8" name="Group 22"/>
          <p:cNvGrpSpPr>
            <a:grpSpLocks/>
          </p:cNvGrpSpPr>
          <p:nvPr/>
        </p:nvGrpSpPr>
        <p:grpSpPr bwMode="auto">
          <a:xfrm>
            <a:off x="6767688" y="3193344"/>
            <a:ext cx="3468511" cy="1295246"/>
            <a:chOff x="2928" y="1776"/>
            <a:chExt cx="2400" cy="1157"/>
          </a:xfrm>
        </p:grpSpPr>
        <p:sp>
          <p:nvSpPr>
            <p:cNvPr id="29" name="Oval 20"/>
            <p:cNvSpPr>
              <a:spLocks noChangeArrowheads="1"/>
            </p:cNvSpPr>
            <p:nvPr/>
          </p:nvSpPr>
          <p:spPr bwMode="auto">
            <a:xfrm>
              <a:off x="2928" y="1776"/>
              <a:ext cx="2400" cy="115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7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"/>
                <a:defRPr sz="2200">
                  <a:solidFill>
                    <a:schemeClr val="tx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8CADAE"/>
                </a:buClr>
                <a:buSzPct val="75000"/>
                <a:buFont typeface="Wingdings 2" panose="05020102010507070707" pitchFamily="18" charset="2"/>
                <a:buChar char=""/>
                <a:defRPr sz="2000">
                  <a:solidFill>
                    <a:schemeClr val="tx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8C7B70"/>
                </a:buClr>
                <a:buSzPct val="70000"/>
                <a:buFont typeface="Wingdings" panose="05000000000000000000" pitchFamily="2" charset="2"/>
                <a:buChar char=""/>
                <a:defRPr sz="2000">
                  <a:solidFill>
                    <a:schemeClr val="tx2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30" name="Text Box 21"/>
            <p:cNvSpPr txBox="1">
              <a:spLocks noChangeArrowheads="1"/>
            </p:cNvSpPr>
            <p:nvPr/>
          </p:nvSpPr>
          <p:spPr bwMode="auto">
            <a:xfrm>
              <a:off x="3360" y="2064"/>
              <a:ext cx="1728" cy="8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7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"/>
                <a:defRPr sz="2200">
                  <a:solidFill>
                    <a:schemeClr val="tx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8CADAE"/>
                </a:buClr>
                <a:buSzPct val="75000"/>
                <a:buFont typeface="Wingdings 2" panose="05020102010507070707" pitchFamily="18" charset="2"/>
                <a:buChar char=""/>
                <a:defRPr sz="2000">
                  <a:solidFill>
                    <a:schemeClr val="tx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8C7B70"/>
                </a:buClr>
                <a:buSzPct val="70000"/>
                <a:buFont typeface="Wingdings" panose="05000000000000000000" pitchFamily="2" charset="2"/>
                <a:buChar char=""/>
                <a:defRPr sz="2000">
                  <a:solidFill>
                    <a:schemeClr val="tx2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2800" dirty="0">
                  <a:solidFill>
                    <a:schemeClr val="bg1"/>
                  </a:solidFill>
                  <a:latin typeface="Times New Roman" panose="02020603050405020304" pitchFamily="18" charset="0"/>
                </a:rPr>
                <a:t>Notice:  Sign CHANGED</a:t>
              </a:r>
            </a:p>
          </p:txBody>
        </p:sp>
      </p:grpSp>
      <p:sp>
        <p:nvSpPr>
          <p:cNvPr id="31" name="Text Box 23"/>
          <p:cNvSpPr txBox="1">
            <a:spLocks noChangeArrowheads="1"/>
          </p:cNvSpPr>
          <p:nvPr/>
        </p:nvSpPr>
        <p:spPr bwMode="auto">
          <a:xfrm>
            <a:off x="6654800" y="2374900"/>
            <a:ext cx="3886200" cy="582613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3200" dirty="0">
                <a:solidFill>
                  <a:srgbClr val="FFFF00"/>
                </a:solidFill>
                <a:latin typeface="Times New Roman" panose="02020603050405020304" pitchFamily="18" charset="0"/>
              </a:rPr>
              <a:t>Same if multiplying?</a:t>
            </a:r>
          </a:p>
        </p:txBody>
      </p:sp>
    </p:spTree>
    <p:extLst>
      <p:ext uri="{BB962C8B-B14F-4D97-AF65-F5344CB8AC3E}">
        <p14:creationId xmlns:p14="http://schemas.microsoft.com/office/powerpoint/2010/main" val="1404116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75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75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 autoUpdateAnimBg="0"/>
      <p:bldP spid="31" grpId="0" animBg="1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6500" y="543490"/>
            <a:ext cx="44807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Solving Inequalities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9" name="Text Box 5"/>
          <p:cNvSpPr txBox="1">
            <a:spLocks noChangeArrowheads="1"/>
          </p:cNvSpPr>
          <p:nvPr/>
        </p:nvSpPr>
        <p:spPr bwMode="auto">
          <a:xfrm>
            <a:off x="4343400" y="1447800"/>
            <a:ext cx="4419600" cy="830997"/>
          </a:xfrm>
          <a:prstGeom prst="rect">
            <a:avLst/>
          </a:prstGeom>
          <a:solidFill>
            <a:schemeClr val="hlink"/>
          </a:solidFill>
          <a:ln w="76200" cmpd="tri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dirty="0">
                <a:solidFill>
                  <a:schemeClr val="bg1"/>
                </a:solidFill>
                <a:latin typeface="Times New Roman" panose="02020603050405020304" pitchFamily="18" charset="0"/>
              </a:rPr>
              <a:t>Caution! When you multiply by a negative number…</a:t>
            </a:r>
          </a:p>
        </p:txBody>
      </p:sp>
      <p:grpSp>
        <p:nvGrpSpPr>
          <p:cNvPr id="20" name="Group 9"/>
          <p:cNvGrpSpPr>
            <a:grpSpLocks/>
          </p:cNvGrpSpPr>
          <p:nvPr/>
        </p:nvGrpSpPr>
        <p:grpSpPr bwMode="auto">
          <a:xfrm>
            <a:off x="5346699" y="2520950"/>
            <a:ext cx="3635375" cy="1416107"/>
            <a:chOff x="2928" y="1776"/>
            <a:chExt cx="2400" cy="1152"/>
          </a:xfrm>
        </p:grpSpPr>
        <p:sp>
          <p:nvSpPr>
            <p:cNvPr id="21" name="Oval 10"/>
            <p:cNvSpPr>
              <a:spLocks noChangeArrowheads="1"/>
            </p:cNvSpPr>
            <p:nvPr/>
          </p:nvSpPr>
          <p:spPr bwMode="auto">
            <a:xfrm>
              <a:off x="2928" y="1776"/>
              <a:ext cx="2400" cy="115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7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"/>
                <a:defRPr sz="2200">
                  <a:solidFill>
                    <a:schemeClr val="tx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8CADAE"/>
                </a:buClr>
                <a:buSzPct val="75000"/>
                <a:buFont typeface="Wingdings 2" panose="05020102010507070707" pitchFamily="18" charset="2"/>
                <a:buChar char=""/>
                <a:defRPr sz="2000">
                  <a:solidFill>
                    <a:schemeClr val="tx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8C7B70"/>
                </a:buClr>
                <a:buSzPct val="70000"/>
                <a:buFont typeface="Wingdings" panose="05000000000000000000" pitchFamily="2" charset="2"/>
                <a:buChar char=""/>
                <a:defRPr sz="2000">
                  <a:solidFill>
                    <a:schemeClr val="tx2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32" name="Text Box 11"/>
            <p:cNvSpPr txBox="1">
              <a:spLocks noChangeArrowheads="1"/>
            </p:cNvSpPr>
            <p:nvPr/>
          </p:nvSpPr>
          <p:spPr bwMode="auto">
            <a:xfrm>
              <a:off x="3418" y="1951"/>
              <a:ext cx="1728" cy="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7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"/>
                <a:defRPr sz="2200">
                  <a:solidFill>
                    <a:schemeClr val="tx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8CADAE"/>
                </a:buClr>
                <a:buSzPct val="75000"/>
                <a:buFont typeface="Wingdings 2" panose="05020102010507070707" pitchFamily="18" charset="2"/>
                <a:buChar char=""/>
                <a:defRPr sz="2000">
                  <a:solidFill>
                    <a:schemeClr val="tx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8C7B70"/>
                </a:buClr>
                <a:buSzPct val="70000"/>
                <a:buFont typeface="Wingdings" panose="05000000000000000000" pitchFamily="2" charset="2"/>
                <a:buChar char=""/>
                <a:defRPr sz="2000">
                  <a:solidFill>
                    <a:schemeClr val="tx2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3400" dirty="0">
                  <a:solidFill>
                    <a:schemeClr val="bg1"/>
                  </a:solidFill>
                  <a:latin typeface="Times New Roman" panose="02020603050405020304" pitchFamily="18" charset="0"/>
                </a:rPr>
                <a:t>…</a:t>
              </a:r>
              <a:r>
                <a:rPr lang="en-US" altLang="en-US" sz="2400" dirty="0">
                  <a:solidFill>
                    <a:schemeClr val="bg1"/>
                  </a:solidFill>
                  <a:latin typeface="Times New Roman" panose="02020603050405020304" pitchFamily="18" charset="0"/>
                </a:rPr>
                <a:t>the sign CHANGES</a:t>
              </a:r>
            </a:p>
          </p:txBody>
        </p:sp>
      </p:grpSp>
      <p:sp>
        <p:nvSpPr>
          <p:cNvPr id="33" name="Text Box 14"/>
          <p:cNvSpPr txBox="1">
            <a:spLocks noChangeArrowheads="1"/>
          </p:cNvSpPr>
          <p:nvPr/>
        </p:nvSpPr>
        <p:spPr bwMode="auto">
          <a:xfrm>
            <a:off x="974725" y="1981200"/>
            <a:ext cx="1235075" cy="830997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800" b="1" i="1" dirty="0">
                <a:solidFill>
                  <a:schemeClr val="bg1"/>
                </a:solidFill>
                <a:latin typeface="Stone Sans OS ITC TT-Semi" charset="0"/>
              </a:rPr>
              <a:t>YES</a:t>
            </a:r>
            <a:r>
              <a:rPr lang="en-US" altLang="en-US" sz="4800" b="1" i="1" dirty="0">
                <a:solidFill>
                  <a:srgbClr val="FF0000"/>
                </a:solidFill>
                <a:latin typeface="Stone Sans OS ITC TT-Semi" charset="0"/>
              </a:rPr>
              <a:t>!</a:t>
            </a:r>
            <a:endParaRPr lang="en-US" altLang="en-US" sz="4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4" name="Text Box 18"/>
          <p:cNvSpPr txBox="1">
            <a:spLocks noChangeArrowheads="1"/>
          </p:cNvSpPr>
          <p:nvPr/>
        </p:nvSpPr>
        <p:spPr bwMode="auto">
          <a:xfrm>
            <a:off x="517525" y="2971800"/>
            <a:ext cx="1692275" cy="954107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8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-</a:t>
            </a:r>
            <a:r>
              <a:rPr lang="en-US" altLang="en-US" sz="2800" b="1" i="1" u="sng" dirty="0">
                <a:solidFill>
                  <a:srgbClr val="000000"/>
                </a:solidFill>
                <a:latin typeface="Lucida Calligraphy" panose="03010101010101010101" pitchFamily="66" charset="0"/>
              </a:rPr>
              <a:t>x </a:t>
            </a:r>
            <a:r>
              <a:rPr lang="en-US" altLang="en-US" sz="28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&gt; 2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8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 5</a:t>
            </a:r>
            <a:r>
              <a:rPr lang="en-US" altLang="en-US" sz="2800" dirty="0"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35" name="Text Box 19"/>
          <p:cNvSpPr txBox="1">
            <a:spLocks noChangeArrowheads="1"/>
          </p:cNvSpPr>
          <p:nvPr/>
        </p:nvSpPr>
        <p:spPr bwMode="auto">
          <a:xfrm>
            <a:off x="1941513" y="4559300"/>
            <a:ext cx="2422487" cy="830997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(-</a:t>
            </a:r>
            <a:r>
              <a:rPr lang="en-US" altLang="en-US" sz="2400" b="1" i="1" u="sng" dirty="0">
                <a:solidFill>
                  <a:srgbClr val="000000"/>
                </a:solidFill>
                <a:latin typeface="Lucida Calligraphy" panose="03010101010101010101" pitchFamily="66" charset="0"/>
              </a:rPr>
              <a:t>5 </a:t>
            </a:r>
            <a:r>
              <a:rPr lang="en-US" altLang="en-US" sz="24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)-</a:t>
            </a:r>
            <a:r>
              <a:rPr lang="en-US" altLang="en-US" sz="2400" b="1" i="1" u="sng" dirty="0">
                <a:solidFill>
                  <a:srgbClr val="000000"/>
                </a:solidFill>
                <a:latin typeface="Lucida Calligraphy" panose="03010101010101010101" pitchFamily="66" charset="0"/>
              </a:rPr>
              <a:t>x </a:t>
            </a:r>
            <a:r>
              <a:rPr lang="en-US" altLang="en-US" sz="24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&gt; 2(-5)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 1     5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36" name="Text Box 20"/>
          <p:cNvSpPr txBox="1">
            <a:spLocks noChangeArrowheads="1"/>
          </p:cNvSpPr>
          <p:nvPr/>
        </p:nvSpPr>
        <p:spPr bwMode="auto">
          <a:xfrm>
            <a:off x="5790792" y="4496004"/>
            <a:ext cx="2102686" cy="113877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x </a:t>
            </a:r>
            <a:r>
              <a:rPr lang="en-US" altLang="en-US" sz="2400" b="1" i="1" dirty="0">
                <a:solidFill>
                  <a:srgbClr val="FF0000"/>
                </a:solidFill>
                <a:latin typeface="Lucida Calligraphy" panose="03010101010101010101" pitchFamily="66" charset="0"/>
              </a:rPr>
              <a:t>&lt;</a:t>
            </a:r>
            <a:r>
              <a:rPr lang="en-US" altLang="en-US" sz="24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 -10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44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 </a:t>
            </a:r>
            <a:endParaRPr lang="en-US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37" name="Line 21"/>
          <p:cNvSpPr>
            <a:spLocks noChangeShapeType="1"/>
          </p:cNvSpPr>
          <p:nvPr/>
        </p:nvSpPr>
        <p:spPr bwMode="auto">
          <a:xfrm>
            <a:off x="1569365" y="3937057"/>
            <a:ext cx="304800" cy="6858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" name="Line 22"/>
          <p:cNvSpPr>
            <a:spLocks noChangeShapeType="1"/>
          </p:cNvSpPr>
          <p:nvPr/>
        </p:nvSpPr>
        <p:spPr bwMode="auto">
          <a:xfrm>
            <a:off x="4521557" y="4974798"/>
            <a:ext cx="9906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207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 autoUpdateAnimBg="0"/>
      <p:bldP spid="33" grpId="0" animBg="1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6500" y="543490"/>
            <a:ext cx="44807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Solving Inequalities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0" name="Content Placeholder 2"/>
          <p:cNvSpPr txBox="1">
            <a:spLocks/>
          </p:cNvSpPr>
          <p:nvPr/>
        </p:nvSpPr>
        <p:spPr>
          <a:xfrm>
            <a:off x="2247899" y="1485901"/>
            <a:ext cx="8509001" cy="3022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 smtClean="0"/>
              <a:t>Follow same steps used to solve equations: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en-US" dirty="0" smtClean="0"/>
              <a:t>				3x + 4 &lt; 13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en-US" dirty="0" smtClean="0"/>
              <a:t>			                  - 4     -4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en-US" dirty="0" smtClean="0"/>
              <a:t>                                         3x &lt; 9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en-US" dirty="0" smtClean="0"/>
              <a:t>                                          3      3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en-US" dirty="0" smtClean="0"/>
              <a:t>                                           x &lt; 3</a:t>
            </a:r>
          </a:p>
          <a:p>
            <a:pPr>
              <a:buFont typeface="Wingdings 2" panose="05020102010507070707" pitchFamily="18" charset="2"/>
              <a:buNone/>
            </a:pPr>
            <a:endParaRPr lang="en-US" altLang="en-US" dirty="0" smtClean="0"/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2225" y="4670779"/>
            <a:ext cx="7534275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Oval 21"/>
          <p:cNvSpPr/>
          <p:nvPr/>
        </p:nvSpPr>
        <p:spPr>
          <a:xfrm>
            <a:off x="7175500" y="4584700"/>
            <a:ext cx="228600" cy="228600"/>
          </a:xfrm>
          <a:prstGeom prst="ellipse">
            <a:avLst/>
          </a:prstGeom>
          <a:noFill/>
          <a:ln w="571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23" name="Straight Arrow Connector 22"/>
          <p:cNvCxnSpPr>
            <a:stCxn id="22" idx="2"/>
          </p:cNvCxnSpPr>
          <p:nvPr/>
        </p:nvCxnSpPr>
        <p:spPr>
          <a:xfrm flipH="1" flipV="1">
            <a:off x="3365500" y="4670780"/>
            <a:ext cx="3810000" cy="2822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5636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p"/>
      <p:bldP spid="22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267</TotalTime>
  <Words>915</Words>
  <Application>Microsoft Office PowerPoint</Application>
  <PresentationFormat>Widescreen</PresentationFormat>
  <Paragraphs>274</Paragraphs>
  <Slides>36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4</vt:i4>
      </vt:variant>
      <vt:variant>
        <vt:lpstr>Slide Titles</vt:lpstr>
      </vt:variant>
      <vt:variant>
        <vt:i4>36</vt:i4>
      </vt:variant>
    </vt:vector>
  </HeadingPairs>
  <TitlesOfParts>
    <vt:vector size="51" baseType="lpstr">
      <vt:lpstr>Arial</vt:lpstr>
      <vt:lpstr>Calibri</vt:lpstr>
      <vt:lpstr>Calibri Light</vt:lpstr>
      <vt:lpstr>Lucida Calligraphy</vt:lpstr>
      <vt:lpstr>Stone Sans OS ITC TT-Semi</vt:lpstr>
      <vt:lpstr>Tajawal ExtraBold</vt:lpstr>
      <vt:lpstr>Tajawal Medium</vt:lpstr>
      <vt:lpstr>Times New Roman</vt:lpstr>
      <vt:lpstr>Wingdings</vt:lpstr>
      <vt:lpstr>Wingdings 2</vt:lpstr>
      <vt:lpstr>Office Theme</vt:lpstr>
      <vt:lpstr>Worksheet Builder Equation</vt:lpstr>
      <vt:lpstr>Microsoft Equation</vt:lpstr>
      <vt:lpstr>Microsoft Equation 3.0</vt:lpstr>
      <vt:lpstr>MathType 5.0 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Dr.Al Faisal</cp:lastModifiedBy>
  <cp:revision>48</cp:revision>
  <dcterms:created xsi:type="dcterms:W3CDTF">2021-08-03T13:03:26Z</dcterms:created>
  <dcterms:modified xsi:type="dcterms:W3CDTF">2023-01-23T10:12:18Z</dcterms:modified>
</cp:coreProperties>
</file>