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536" r:id="rId5"/>
    <p:sldId id="629" r:id="rId6"/>
    <p:sldId id="648" r:id="rId7"/>
    <p:sldId id="630" r:id="rId8"/>
    <p:sldId id="624" r:id="rId9"/>
    <p:sldId id="653" r:id="rId10"/>
    <p:sldId id="529" r:id="rId11"/>
    <p:sldId id="689" r:id="rId12"/>
    <p:sldId id="632" r:id="rId13"/>
    <p:sldId id="668" r:id="rId14"/>
    <p:sldId id="530" r:id="rId15"/>
    <p:sldId id="669" r:id="rId16"/>
    <p:sldId id="670" r:id="rId17"/>
    <p:sldId id="671" r:id="rId18"/>
    <p:sldId id="643" r:id="rId19"/>
    <p:sldId id="667" r:id="rId20"/>
    <p:sldId id="644" r:id="rId21"/>
    <p:sldId id="649" r:id="rId22"/>
    <p:sldId id="673" r:id="rId23"/>
    <p:sldId id="675" r:id="rId24"/>
    <p:sldId id="676" r:id="rId25"/>
    <p:sldId id="677" r:id="rId26"/>
    <p:sldId id="678" r:id="rId27"/>
    <p:sldId id="679" r:id="rId28"/>
    <p:sldId id="680" r:id="rId29"/>
    <p:sldId id="552" r:id="rId30"/>
    <p:sldId id="662" r:id="rId31"/>
    <p:sldId id="651" r:id="rId32"/>
    <p:sldId id="652" r:id="rId33"/>
    <p:sldId id="681" r:id="rId34"/>
    <p:sldId id="685" r:id="rId35"/>
    <p:sldId id="694" r:id="rId36"/>
    <p:sldId id="687" r:id="rId37"/>
    <p:sldId id="666" r:id="rId38"/>
    <p:sldId id="625" r:id="rId39"/>
    <p:sldId id="626" r:id="rId40"/>
    <p:sldId id="598" r:id="rId41"/>
    <p:sldId id="555" r:id="rId42"/>
    <p:sldId id="688" r:id="rId43"/>
    <p:sldId id="691" r:id="rId44"/>
    <p:sldId id="690" r:id="rId45"/>
    <p:sldId id="692" r:id="rId46"/>
    <p:sldId id="693" r:id="rId47"/>
    <p:sldId id="633"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629"/>
            <p14:sldId id="648"/>
            <p14:sldId id="630"/>
            <p14:sldId id="624"/>
            <p14:sldId id="653"/>
            <p14:sldId id="529"/>
            <p14:sldId id="689"/>
            <p14:sldId id="632"/>
            <p14:sldId id="668"/>
            <p14:sldId id="530"/>
            <p14:sldId id="669"/>
            <p14:sldId id="670"/>
            <p14:sldId id="671"/>
            <p14:sldId id="643"/>
            <p14:sldId id="667"/>
            <p14:sldId id="644"/>
            <p14:sldId id="649"/>
            <p14:sldId id="673"/>
            <p14:sldId id="675"/>
            <p14:sldId id="676"/>
            <p14:sldId id="677"/>
            <p14:sldId id="678"/>
            <p14:sldId id="679"/>
            <p14:sldId id="680"/>
            <p14:sldId id="552"/>
            <p14:sldId id="662"/>
            <p14:sldId id="651"/>
            <p14:sldId id="652"/>
            <p14:sldId id="681"/>
            <p14:sldId id="685"/>
            <p14:sldId id="694"/>
            <p14:sldId id="687"/>
            <p14:sldId id="666"/>
            <p14:sldId id="625"/>
            <p14:sldId id="626"/>
            <p14:sldId id="598"/>
            <p14:sldId id="555"/>
            <p14:sldId id="688"/>
            <p14:sldId id="691"/>
            <p14:sldId id="690"/>
            <p14:sldId id="692"/>
            <p14:sldId id="693"/>
            <p14:sldId id="63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200"/>
    <a:srgbClr val="00AEEF"/>
    <a:srgbClr val="0000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79" autoAdjust="0"/>
    <p:restoredTop sz="86339" autoAdjust="0"/>
  </p:normalViewPr>
  <p:slideViewPr>
    <p:cSldViewPr snapToGrid="0">
      <p:cViewPr varScale="1">
        <p:scale>
          <a:sx n="63" d="100"/>
          <a:sy n="63" d="100"/>
        </p:scale>
        <p:origin x="924" y="72"/>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136"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EC65A5-AA6F-4429-AFAF-7823E313DBAF}"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MY"/>
        </a:p>
      </dgm:t>
    </dgm:pt>
    <dgm:pt modelId="{CBF64CEC-16A4-4599-87FB-1145A071E8FE}">
      <dgm:prSet phldrT="[Text]"/>
      <dgm:spPr/>
      <dgm:t>
        <a:bodyPr/>
        <a:lstStyle/>
        <a:p>
          <a:r>
            <a:rPr lang="ar-EG" dirty="0" smtClean="0"/>
            <a:t>العوامل الاقتصادية</a:t>
          </a:r>
          <a:endParaRPr lang="en-MY" dirty="0"/>
        </a:p>
      </dgm:t>
    </dgm:pt>
    <dgm:pt modelId="{13465132-AF04-4AE1-A30B-4B00621B4CFB}" type="parTrans" cxnId="{1E1F56EC-0CDE-4AFC-9E37-9D35D7285AD3}">
      <dgm:prSet/>
      <dgm:spPr/>
      <dgm:t>
        <a:bodyPr/>
        <a:lstStyle/>
        <a:p>
          <a:endParaRPr lang="en-MY"/>
        </a:p>
      </dgm:t>
    </dgm:pt>
    <dgm:pt modelId="{A92D3FAA-29B9-4CB4-AC11-2EDEBC2BF0A7}" type="sibTrans" cxnId="{1E1F56EC-0CDE-4AFC-9E37-9D35D7285AD3}">
      <dgm:prSet/>
      <dgm:spPr/>
      <dgm:t>
        <a:bodyPr/>
        <a:lstStyle/>
        <a:p>
          <a:endParaRPr lang="en-MY"/>
        </a:p>
      </dgm:t>
    </dgm:pt>
    <dgm:pt modelId="{3A2E210B-C7DF-4B0F-BD0A-594AC7E954B0}">
      <dgm:prSet phldrT="[Text]"/>
      <dgm:spPr/>
      <dgm:t>
        <a:bodyPr/>
        <a:lstStyle/>
        <a:p>
          <a:r>
            <a:rPr lang="ar-EG" dirty="0" smtClean="0"/>
            <a:t>العوامل التكنولوجية</a:t>
          </a:r>
          <a:endParaRPr lang="en-MY" dirty="0"/>
        </a:p>
      </dgm:t>
    </dgm:pt>
    <dgm:pt modelId="{E63B4F24-26A5-426B-8D7C-D73BFF38CA91}" type="parTrans" cxnId="{A76988F4-AEDD-4802-8328-B161CD2CCCD2}">
      <dgm:prSet/>
      <dgm:spPr/>
      <dgm:t>
        <a:bodyPr/>
        <a:lstStyle/>
        <a:p>
          <a:endParaRPr lang="en-MY"/>
        </a:p>
      </dgm:t>
    </dgm:pt>
    <dgm:pt modelId="{D96FE063-38BA-42F1-B2C6-8E81B5AF91D7}" type="sibTrans" cxnId="{A76988F4-AEDD-4802-8328-B161CD2CCCD2}">
      <dgm:prSet/>
      <dgm:spPr/>
      <dgm:t>
        <a:bodyPr/>
        <a:lstStyle/>
        <a:p>
          <a:endParaRPr lang="en-MY"/>
        </a:p>
      </dgm:t>
    </dgm:pt>
    <dgm:pt modelId="{C26FA138-23D6-4B59-BCD5-0456C4A62BB4}">
      <dgm:prSet phldrT="[Text]"/>
      <dgm:spPr/>
      <dgm:t>
        <a:bodyPr/>
        <a:lstStyle/>
        <a:p>
          <a:r>
            <a:rPr lang="ar-EG" dirty="0" smtClean="0"/>
            <a:t>العوامل الاجتماعية</a:t>
          </a:r>
          <a:endParaRPr lang="en-MY" dirty="0"/>
        </a:p>
      </dgm:t>
    </dgm:pt>
    <dgm:pt modelId="{F0387285-A345-4344-B38D-86ADFA3B7671}" type="parTrans" cxnId="{D09345B5-525C-484E-B15A-EA40652F8E1A}">
      <dgm:prSet/>
      <dgm:spPr/>
      <dgm:t>
        <a:bodyPr/>
        <a:lstStyle/>
        <a:p>
          <a:endParaRPr lang="en-MY"/>
        </a:p>
      </dgm:t>
    </dgm:pt>
    <dgm:pt modelId="{5BF81B6D-5FAD-48D6-B3B3-A104BB2814A9}" type="sibTrans" cxnId="{D09345B5-525C-484E-B15A-EA40652F8E1A}">
      <dgm:prSet/>
      <dgm:spPr/>
      <dgm:t>
        <a:bodyPr/>
        <a:lstStyle/>
        <a:p>
          <a:endParaRPr lang="en-MY"/>
        </a:p>
      </dgm:t>
    </dgm:pt>
    <dgm:pt modelId="{7384B326-0AB0-44F2-8D80-3B164B73E714}">
      <dgm:prSet phldrT="[Text]"/>
      <dgm:spPr/>
      <dgm:t>
        <a:bodyPr/>
        <a:lstStyle/>
        <a:p>
          <a:r>
            <a:rPr lang="ar-EG" dirty="0" smtClean="0"/>
            <a:t>العوامل الشخصية</a:t>
          </a:r>
          <a:endParaRPr lang="en-MY" dirty="0"/>
        </a:p>
      </dgm:t>
    </dgm:pt>
    <dgm:pt modelId="{C7CA37A9-275C-4ADF-851D-D1D5C6D7EF87}" type="parTrans" cxnId="{06D4B512-C254-4F82-A3C7-BD08C30645B3}">
      <dgm:prSet/>
      <dgm:spPr/>
      <dgm:t>
        <a:bodyPr/>
        <a:lstStyle/>
        <a:p>
          <a:endParaRPr lang="en-MY"/>
        </a:p>
      </dgm:t>
    </dgm:pt>
    <dgm:pt modelId="{32CEECE9-3041-4644-9E77-7D0E722FF2F5}" type="sibTrans" cxnId="{06D4B512-C254-4F82-A3C7-BD08C30645B3}">
      <dgm:prSet/>
      <dgm:spPr/>
      <dgm:t>
        <a:bodyPr/>
        <a:lstStyle/>
        <a:p>
          <a:endParaRPr lang="en-MY"/>
        </a:p>
      </dgm:t>
    </dgm:pt>
    <dgm:pt modelId="{07468C16-CEF7-4BE4-BF69-00AEC7246C08}" type="pres">
      <dgm:prSet presAssocID="{ECEC65A5-AA6F-4429-AFAF-7823E313DBAF}" presName="Name0" presStyleCnt="0">
        <dgm:presLayoutVars>
          <dgm:dir/>
          <dgm:resizeHandles val="exact"/>
        </dgm:presLayoutVars>
      </dgm:prSet>
      <dgm:spPr/>
      <dgm:t>
        <a:bodyPr/>
        <a:lstStyle/>
        <a:p>
          <a:endParaRPr lang="en-MY"/>
        </a:p>
      </dgm:t>
    </dgm:pt>
    <dgm:pt modelId="{6CF3D9F3-4191-4462-A869-5479E530960C}" type="pres">
      <dgm:prSet presAssocID="{CBF64CEC-16A4-4599-87FB-1145A071E8FE}" presName="compNode" presStyleCnt="0"/>
      <dgm:spPr/>
    </dgm:pt>
    <dgm:pt modelId="{58517DA6-1F97-475E-B18C-4223291B57A3}" type="pres">
      <dgm:prSet presAssocID="{CBF64CEC-16A4-4599-87FB-1145A071E8FE}" presName="pictRect" presStyleLbl="node1" presStyleIdx="0" presStyleCnt="4"/>
      <dgm:spPr/>
    </dgm:pt>
    <dgm:pt modelId="{60962488-81E8-462D-BC61-A13191786CC2}" type="pres">
      <dgm:prSet presAssocID="{CBF64CEC-16A4-4599-87FB-1145A071E8FE}" presName="textRect" presStyleLbl="revTx" presStyleIdx="0" presStyleCnt="4">
        <dgm:presLayoutVars>
          <dgm:bulletEnabled val="1"/>
        </dgm:presLayoutVars>
      </dgm:prSet>
      <dgm:spPr/>
      <dgm:t>
        <a:bodyPr/>
        <a:lstStyle/>
        <a:p>
          <a:endParaRPr lang="en-MY"/>
        </a:p>
      </dgm:t>
    </dgm:pt>
    <dgm:pt modelId="{13CCFAA1-4A50-496F-8CCD-EF703D1FDF57}" type="pres">
      <dgm:prSet presAssocID="{A92D3FAA-29B9-4CB4-AC11-2EDEBC2BF0A7}" presName="sibTrans" presStyleLbl="sibTrans2D1" presStyleIdx="0" presStyleCnt="0"/>
      <dgm:spPr/>
      <dgm:t>
        <a:bodyPr/>
        <a:lstStyle/>
        <a:p>
          <a:endParaRPr lang="en-MY"/>
        </a:p>
      </dgm:t>
    </dgm:pt>
    <dgm:pt modelId="{CFEACB5A-E2F0-498A-A9D8-D934C92B9274}" type="pres">
      <dgm:prSet presAssocID="{3A2E210B-C7DF-4B0F-BD0A-594AC7E954B0}" presName="compNode" presStyleCnt="0"/>
      <dgm:spPr/>
    </dgm:pt>
    <dgm:pt modelId="{FEC5EB53-CAA8-45C4-BB0F-32D2BC3E7DE7}" type="pres">
      <dgm:prSet presAssocID="{3A2E210B-C7DF-4B0F-BD0A-594AC7E954B0}" presName="pictRect" presStyleLbl="node1" presStyleIdx="1" presStyleCnt="4"/>
      <dgm:spPr/>
    </dgm:pt>
    <dgm:pt modelId="{A307B96B-7D99-4B8B-BDD7-BDAC31301F95}" type="pres">
      <dgm:prSet presAssocID="{3A2E210B-C7DF-4B0F-BD0A-594AC7E954B0}" presName="textRect" presStyleLbl="revTx" presStyleIdx="1" presStyleCnt="4">
        <dgm:presLayoutVars>
          <dgm:bulletEnabled val="1"/>
        </dgm:presLayoutVars>
      </dgm:prSet>
      <dgm:spPr/>
      <dgm:t>
        <a:bodyPr/>
        <a:lstStyle/>
        <a:p>
          <a:endParaRPr lang="en-MY"/>
        </a:p>
      </dgm:t>
    </dgm:pt>
    <dgm:pt modelId="{026A6355-1E79-4B3C-9EF3-19D3465097BE}" type="pres">
      <dgm:prSet presAssocID="{D96FE063-38BA-42F1-B2C6-8E81B5AF91D7}" presName="sibTrans" presStyleLbl="sibTrans2D1" presStyleIdx="0" presStyleCnt="0"/>
      <dgm:spPr/>
      <dgm:t>
        <a:bodyPr/>
        <a:lstStyle/>
        <a:p>
          <a:endParaRPr lang="en-MY"/>
        </a:p>
      </dgm:t>
    </dgm:pt>
    <dgm:pt modelId="{44AF8C15-45D8-410D-B30C-D60B5D6F0DB6}" type="pres">
      <dgm:prSet presAssocID="{C26FA138-23D6-4B59-BCD5-0456C4A62BB4}" presName="compNode" presStyleCnt="0"/>
      <dgm:spPr/>
    </dgm:pt>
    <dgm:pt modelId="{4A99BCCE-CFF6-496F-91EB-445372EBCFA5}" type="pres">
      <dgm:prSet presAssocID="{C26FA138-23D6-4B59-BCD5-0456C4A62BB4}" presName="pictRect" presStyleLbl="node1" presStyleIdx="2" presStyleCnt="4"/>
      <dgm:spPr/>
    </dgm:pt>
    <dgm:pt modelId="{A0417677-8643-4204-9B87-18BFD73A782C}" type="pres">
      <dgm:prSet presAssocID="{C26FA138-23D6-4B59-BCD5-0456C4A62BB4}" presName="textRect" presStyleLbl="revTx" presStyleIdx="2" presStyleCnt="4">
        <dgm:presLayoutVars>
          <dgm:bulletEnabled val="1"/>
        </dgm:presLayoutVars>
      </dgm:prSet>
      <dgm:spPr/>
      <dgm:t>
        <a:bodyPr/>
        <a:lstStyle/>
        <a:p>
          <a:endParaRPr lang="en-MY"/>
        </a:p>
      </dgm:t>
    </dgm:pt>
    <dgm:pt modelId="{8D777DE9-8EE5-4BE6-8F8B-A8FF105D1E6E}" type="pres">
      <dgm:prSet presAssocID="{5BF81B6D-5FAD-48D6-B3B3-A104BB2814A9}" presName="sibTrans" presStyleLbl="sibTrans2D1" presStyleIdx="0" presStyleCnt="0"/>
      <dgm:spPr/>
      <dgm:t>
        <a:bodyPr/>
        <a:lstStyle/>
        <a:p>
          <a:endParaRPr lang="en-MY"/>
        </a:p>
      </dgm:t>
    </dgm:pt>
    <dgm:pt modelId="{4B28784E-C681-4A2C-86C1-8D13FA2006C3}" type="pres">
      <dgm:prSet presAssocID="{7384B326-0AB0-44F2-8D80-3B164B73E714}" presName="compNode" presStyleCnt="0"/>
      <dgm:spPr/>
    </dgm:pt>
    <dgm:pt modelId="{2E02C08A-69DD-4F16-9574-14F5477E7336}" type="pres">
      <dgm:prSet presAssocID="{7384B326-0AB0-44F2-8D80-3B164B73E714}" presName="pictRect" presStyleLbl="node1" presStyleIdx="3" presStyleCnt="4"/>
      <dgm:spPr/>
    </dgm:pt>
    <dgm:pt modelId="{2C0DE587-46A2-458F-9F11-96D4A9A12A33}" type="pres">
      <dgm:prSet presAssocID="{7384B326-0AB0-44F2-8D80-3B164B73E714}" presName="textRect" presStyleLbl="revTx" presStyleIdx="3" presStyleCnt="4">
        <dgm:presLayoutVars>
          <dgm:bulletEnabled val="1"/>
        </dgm:presLayoutVars>
      </dgm:prSet>
      <dgm:spPr/>
      <dgm:t>
        <a:bodyPr/>
        <a:lstStyle/>
        <a:p>
          <a:endParaRPr lang="en-MY"/>
        </a:p>
      </dgm:t>
    </dgm:pt>
  </dgm:ptLst>
  <dgm:cxnLst>
    <dgm:cxn modelId="{A76988F4-AEDD-4802-8328-B161CD2CCCD2}" srcId="{ECEC65A5-AA6F-4429-AFAF-7823E313DBAF}" destId="{3A2E210B-C7DF-4B0F-BD0A-594AC7E954B0}" srcOrd="1" destOrd="0" parTransId="{E63B4F24-26A5-426B-8D7C-D73BFF38CA91}" sibTransId="{D96FE063-38BA-42F1-B2C6-8E81B5AF91D7}"/>
    <dgm:cxn modelId="{D78E8793-C3E5-415D-939C-85E941F9ED51}" type="presOf" srcId="{D96FE063-38BA-42F1-B2C6-8E81B5AF91D7}" destId="{026A6355-1E79-4B3C-9EF3-19D3465097BE}" srcOrd="0" destOrd="0" presId="urn:microsoft.com/office/officeart/2005/8/layout/pList1"/>
    <dgm:cxn modelId="{F8E78202-35D9-478D-AA06-87439FAF16F5}" type="presOf" srcId="{ECEC65A5-AA6F-4429-AFAF-7823E313DBAF}" destId="{07468C16-CEF7-4BE4-BF69-00AEC7246C08}" srcOrd="0" destOrd="0" presId="urn:microsoft.com/office/officeart/2005/8/layout/pList1"/>
    <dgm:cxn modelId="{732F38D7-9079-43CD-8999-AEA3740A3AC3}" type="presOf" srcId="{CBF64CEC-16A4-4599-87FB-1145A071E8FE}" destId="{60962488-81E8-462D-BC61-A13191786CC2}" srcOrd="0" destOrd="0" presId="urn:microsoft.com/office/officeart/2005/8/layout/pList1"/>
    <dgm:cxn modelId="{04D3B150-56B6-4235-A44E-9A5D9585BAB2}" type="presOf" srcId="{5BF81B6D-5FAD-48D6-B3B3-A104BB2814A9}" destId="{8D777DE9-8EE5-4BE6-8F8B-A8FF105D1E6E}" srcOrd="0" destOrd="0" presId="urn:microsoft.com/office/officeart/2005/8/layout/pList1"/>
    <dgm:cxn modelId="{F4A950AB-2FA3-45CA-8B3B-80B7B29B6F6A}" type="presOf" srcId="{C26FA138-23D6-4B59-BCD5-0456C4A62BB4}" destId="{A0417677-8643-4204-9B87-18BFD73A782C}" srcOrd="0" destOrd="0" presId="urn:microsoft.com/office/officeart/2005/8/layout/pList1"/>
    <dgm:cxn modelId="{F4591CAD-7E7D-48EA-94B0-E57F1D06C5A6}" type="presOf" srcId="{7384B326-0AB0-44F2-8D80-3B164B73E714}" destId="{2C0DE587-46A2-458F-9F11-96D4A9A12A33}" srcOrd="0" destOrd="0" presId="urn:microsoft.com/office/officeart/2005/8/layout/pList1"/>
    <dgm:cxn modelId="{8F3388F9-2767-4D1A-A639-9F9B3B727F5D}" type="presOf" srcId="{A92D3FAA-29B9-4CB4-AC11-2EDEBC2BF0A7}" destId="{13CCFAA1-4A50-496F-8CCD-EF703D1FDF57}" srcOrd="0" destOrd="0" presId="urn:microsoft.com/office/officeart/2005/8/layout/pList1"/>
    <dgm:cxn modelId="{06D4B512-C254-4F82-A3C7-BD08C30645B3}" srcId="{ECEC65A5-AA6F-4429-AFAF-7823E313DBAF}" destId="{7384B326-0AB0-44F2-8D80-3B164B73E714}" srcOrd="3" destOrd="0" parTransId="{C7CA37A9-275C-4ADF-851D-D1D5C6D7EF87}" sibTransId="{32CEECE9-3041-4644-9E77-7D0E722FF2F5}"/>
    <dgm:cxn modelId="{A1CC09DB-825C-407E-83CE-0FBF60580793}" type="presOf" srcId="{3A2E210B-C7DF-4B0F-BD0A-594AC7E954B0}" destId="{A307B96B-7D99-4B8B-BDD7-BDAC31301F95}" srcOrd="0" destOrd="0" presId="urn:microsoft.com/office/officeart/2005/8/layout/pList1"/>
    <dgm:cxn modelId="{1E1F56EC-0CDE-4AFC-9E37-9D35D7285AD3}" srcId="{ECEC65A5-AA6F-4429-AFAF-7823E313DBAF}" destId="{CBF64CEC-16A4-4599-87FB-1145A071E8FE}" srcOrd="0" destOrd="0" parTransId="{13465132-AF04-4AE1-A30B-4B00621B4CFB}" sibTransId="{A92D3FAA-29B9-4CB4-AC11-2EDEBC2BF0A7}"/>
    <dgm:cxn modelId="{D09345B5-525C-484E-B15A-EA40652F8E1A}" srcId="{ECEC65A5-AA6F-4429-AFAF-7823E313DBAF}" destId="{C26FA138-23D6-4B59-BCD5-0456C4A62BB4}" srcOrd="2" destOrd="0" parTransId="{F0387285-A345-4344-B38D-86ADFA3B7671}" sibTransId="{5BF81B6D-5FAD-48D6-B3B3-A104BB2814A9}"/>
    <dgm:cxn modelId="{C1BFDB51-FB52-4E7C-B01B-58FF174F7880}" type="presParOf" srcId="{07468C16-CEF7-4BE4-BF69-00AEC7246C08}" destId="{6CF3D9F3-4191-4462-A869-5479E530960C}" srcOrd="0" destOrd="0" presId="urn:microsoft.com/office/officeart/2005/8/layout/pList1"/>
    <dgm:cxn modelId="{9E6000AA-2F14-4569-AA86-DBF56E705E9F}" type="presParOf" srcId="{6CF3D9F3-4191-4462-A869-5479E530960C}" destId="{58517DA6-1F97-475E-B18C-4223291B57A3}" srcOrd="0" destOrd="0" presId="urn:microsoft.com/office/officeart/2005/8/layout/pList1"/>
    <dgm:cxn modelId="{A74CDF56-6465-445B-8705-63DF0FF42E59}" type="presParOf" srcId="{6CF3D9F3-4191-4462-A869-5479E530960C}" destId="{60962488-81E8-462D-BC61-A13191786CC2}" srcOrd="1" destOrd="0" presId="urn:microsoft.com/office/officeart/2005/8/layout/pList1"/>
    <dgm:cxn modelId="{EE362CF0-9DC0-4E9E-9F6F-BAA58CFDC7B0}" type="presParOf" srcId="{07468C16-CEF7-4BE4-BF69-00AEC7246C08}" destId="{13CCFAA1-4A50-496F-8CCD-EF703D1FDF57}" srcOrd="1" destOrd="0" presId="urn:microsoft.com/office/officeart/2005/8/layout/pList1"/>
    <dgm:cxn modelId="{FD65595F-E5F8-4242-80F3-B13C85AC5657}" type="presParOf" srcId="{07468C16-CEF7-4BE4-BF69-00AEC7246C08}" destId="{CFEACB5A-E2F0-498A-A9D8-D934C92B9274}" srcOrd="2" destOrd="0" presId="urn:microsoft.com/office/officeart/2005/8/layout/pList1"/>
    <dgm:cxn modelId="{718C18AC-CDCD-42BA-9B3C-92A9CC063AA8}" type="presParOf" srcId="{CFEACB5A-E2F0-498A-A9D8-D934C92B9274}" destId="{FEC5EB53-CAA8-45C4-BB0F-32D2BC3E7DE7}" srcOrd="0" destOrd="0" presId="urn:microsoft.com/office/officeart/2005/8/layout/pList1"/>
    <dgm:cxn modelId="{52B6E103-2AF0-49CA-80E4-D14E3F3A5C81}" type="presParOf" srcId="{CFEACB5A-E2F0-498A-A9D8-D934C92B9274}" destId="{A307B96B-7D99-4B8B-BDD7-BDAC31301F95}" srcOrd="1" destOrd="0" presId="urn:microsoft.com/office/officeart/2005/8/layout/pList1"/>
    <dgm:cxn modelId="{EB6CF663-5BF5-40C2-9DC4-D31F0E5746FD}" type="presParOf" srcId="{07468C16-CEF7-4BE4-BF69-00AEC7246C08}" destId="{026A6355-1E79-4B3C-9EF3-19D3465097BE}" srcOrd="3" destOrd="0" presId="urn:microsoft.com/office/officeart/2005/8/layout/pList1"/>
    <dgm:cxn modelId="{9934E090-D539-4377-ACDA-F8097FE7B35E}" type="presParOf" srcId="{07468C16-CEF7-4BE4-BF69-00AEC7246C08}" destId="{44AF8C15-45D8-410D-B30C-D60B5D6F0DB6}" srcOrd="4" destOrd="0" presId="urn:microsoft.com/office/officeart/2005/8/layout/pList1"/>
    <dgm:cxn modelId="{2134F03B-4125-492E-BA24-B7C783738B51}" type="presParOf" srcId="{44AF8C15-45D8-410D-B30C-D60B5D6F0DB6}" destId="{4A99BCCE-CFF6-496F-91EB-445372EBCFA5}" srcOrd="0" destOrd="0" presId="urn:microsoft.com/office/officeart/2005/8/layout/pList1"/>
    <dgm:cxn modelId="{A646E060-49BA-44D4-9CA7-0F76D46BECC6}" type="presParOf" srcId="{44AF8C15-45D8-410D-B30C-D60B5D6F0DB6}" destId="{A0417677-8643-4204-9B87-18BFD73A782C}" srcOrd="1" destOrd="0" presId="urn:microsoft.com/office/officeart/2005/8/layout/pList1"/>
    <dgm:cxn modelId="{54CAAFD6-6309-49C0-BED2-BE420F7FABBA}" type="presParOf" srcId="{07468C16-CEF7-4BE4-BF69-00AEC7246C08}" destId="{8D777DE9-8EE5-4BE6-8F8B-A8FF105D1E6E}" srcOrd="5" destOrd="0" presId="urn:microsoft.com/office/officeart/2005/8/layout/pList1"/>
    <dgm:cxn modelId="{7AE3F7A0-D4C5-4B77-B3F5-483F9B19AE72}" type="presParOf" srcId="{07468C16-CEF7-4BE4-BF69-00AEC7246C08}" destId="{4B28784E-C681-4A2C-86C1-8D13FA2006C3}" srcOrd="6" destOrd="0" presId="urn:microsoft.com/office/officeart/2005/8/layout/pList1"/>
    <dgm:cxn modelId="{454CE1EB-59E9-44FE-9E88-C101F6968D33}" type="presParOf" srcId="{4B28784E-C681-4A2C-86C1-8D13FA2006C3}" destId="{2E02C08A-69DD-4F16-9574-14F5477E7336}" srcOrd="0" destOrd="0" presId="urn:microsoft.com/office/officeart/2005/8/layout/pList1"/>
    <dgm:cxn modelId="{AC5215C9-7DD3-49AF-8733-1B93DCE2FF57}" type="presParOf" srcId="{4B28784E-C681-4A2C-86C1-8D13FA2006C3}" destId="{2C0DE587-46A2-458F-9F11-96D4A9A12A33}"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517DA6-1F97-475E-B18C-4223291B57A3}">
      <dsp:nvSpPr>
        <dsp:cNvPr id="0" name=""/>
        <dsp:cNvSpPr/>
      </dsp:nvSpPr>
      <dsp:spPr>
        <a:xfrm>
          <a:off x="3968" y="995082"/>
          <a:ext cx="1888331" cy="13010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962488-81E8-462D-BC61-A13191786CC2}">
      <dsp:nvSpPr>
        <dsp:cNvPr id="0" name=""/>
        <dsp:cNvSpPr/>
      </dsp:nvSpPr>
      <dsp:spPr>
        <a:xfrm>
          <a:off x="3968" y="2296143"/>
          <a:ext cx="1888331" cy="7005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ar-EG" sz="2000" kern="1200" dirty="0" smtClean="0"/>
            <a:t>العوامل الاقتصادية</a:t>
          </a:r>
          <a:endParaRPr lang="en-MY" sz="2000" kern="1200" dirty="0"/>
        </a:p>
      </dsp:txBody>
      <dsp:txXfrm>
        <a:off x="3968" y="2296143"/>
        <a:ext cx="1888331" cy="700571"/>
      </dsp:txXfrm>
    </dsp:sp>
    <dsp:sp modelId="{FEC5EB53-CAA8-45C4-BB0F-32D2BC3E7DE7}">
      <dsp:nvSpPr>
        <dsp:cNvPr id="0" name=""/>
        <dsp:cNvSpPr/>
      </dsp:nvSpPr>
      <dsp:spPr>
        <a:xfrm>
          <a:off x="2081212" y="995082"/>
          <a:ext cx="1888331" cy="13010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07B96B-7D99-4B8B-BDD7-BDAC31301F95}">
      <dsp:nvSpPr>
        <dsp:cNvPr id="0" name=""/>
        <dsp:cNvSpPr/>
      </dsp:nvSpPr>
      <dsp:spPr>
        <a:xfrm>
          <a:off x="2081212" y="2296143"/>
          <a:ext cx="1888331" cy="7005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ar-EG" sz="2000" kern="1200" dirty="0" smtClean="0"/>
            <a:t>العوامل التكنولوجية</a:t>
          </a:r>
          <a:endParaRPr lang="en-MY" sz="2000" kern="1200" dirty="0"/>
        </a:p>
      </dsp:txBody>
      <dsp:txXfrm>
        <a:off x="2081212" y="2296143"/>
        <a:ext cx="1888331" cy="700571"/>
      </dsp:txXfrm>
    </dsp:sp>
    <dsp:sp modelId="{4A99BCCE-CFF6-496F-91EB-445372EBCFA5}">
      <dsp:nvSpPr>
        <dsp:cNvPr id="0" name=""/>
        <dsp:cNvSpPr/>
      </dsp:nvSpPr>
      <dsp:spPr>
        <a:xfrm>
          <a:off x="4158456" y="995082"/>
          <a:ext cx="1888331" cy="13010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417677-8643-4204-9B87-18BFD73A782C}">
      <dsp:nvSpPr>
        <dsp:cNvPr id="0" name=""/>
        <dsp:cNvSpPr/>
      </dsp:nvSpPr>
      <dsp:spPr>
        <a:xfrm>
          <a:off x="4158456" y="2296143"/>
          <a:ext cx="1888331" cy="7005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ar-EG" sz="2000" kern="1200" dirty="0" smtClean="0"/>
            <a:t>العوامل الاجتماعية</a:t>
          </a:r>
          <a:endParaRPr lang="en-MY" sz="2000" kern="1200" dirty="0"/>
        </a:p>
      </dsp:txBody>
      <dsp:txXfrm>
        <a:off x="4158456" y="2296143"/>
        <a:ext cx="1888331" cy="700571"/>
      </dsp:txXfrm>
    </dsp:sp>
    <dsp:sp modelId="{2E02C08A-69DD-4F16-9574-14F5477E7336}">
      <dsp:nvSpPr>
        <dsp:cNvPr id="0" name=""/>
        <dsp:cNvSpPr/>
      </dsp:nvSpPr>
      <dsp:spPr>
        <a:xfrm>
          <a:off x="6235700" y="995082"/>
          <a:ext cx="1888331" cy="13010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0DE587-46A2-458F-9F11-96D4A9A12A33}">
      <dsp:nvSpPr>
        <dsp:cNvPr id="0" name=""/>
        <dsp:cNvSpPr/>
      </dsp:nvSpPr>
      <dsp:spPr>
        <a:xfrm>
          <a:off x="6235700" y="2296143"/>
          <a:ext cx="1888331" cy="7005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ar-EG" sz="2000" kern="1200" dirty="0" smtClean="0"/>
            <a:t>العوامل الشخصية</a:t>
          </a:r>
          <a:endParaRPr lang="en-MY" sz="2000" kern="1200" dirty="0"/>
        </a:p>
      </dsp:txBody>
      <dsp:txXfrm>
        <a:off x="6235700" y="2296143"/>
        <a:ext cx="1888331" cy="700571"/>
      </dsp:txXfrm>
    </dsp:sp>
  </dsp:spTree>
</dsp:drawing>
</file>

<file path=ppt/diagrams/layout1.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2623416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20825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8300111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972837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2138048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xml"/><Relationship Id="rId11" Type="http://schemas.openxmlformats.org/officeDocument/2006/relationships/image" Target="../media/image13.png"/><Relationship Id="rId5" Type="http://schemas.openxmlformats.org/officeDocument/2006/relationships/diagramQuickStyle" Target="../diagrams/quickStyle1.xml"/><Relationship Id="rId10" Type="http://schemas.openxmlformats.org/officeDocument/2006/relationships/image" Target="../media/image12.png"/><Relationship Id="rId4" Type="http://schemas.openxmlformats.org/officeDocument/2006/relationships/diagramLayout" Target="../diagrams/layout1.xml"/><Relationship Id="rId9"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tripadvisor.com/" TargetMode="External"/><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5.xml"/><Relationship Id="rId5" Type="http://schemas.openxmlformats.org/officeDocument/2006/relationships/image" Target="../media/image48.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1502" y="2469932"/>
            <a:ext cx="5526934" cy="646331"/>
          </a:xfrm>
          <a:prstGeom prst="rect">
            <a:avLst/>
          </a:prstGeom>
          <a:noFill/>
        </p:spPr>
        <p:txBody>
          <a:bodyPr wrap="square" rtlCol="0">
            <a:spAutoFit/>
          </a:bodyPr>
          <a:lstStyle/>
          <a:p>
            <a:pPr algn="ctr"/>
            <a:r>
              <a:rPr lang="ar-EG" sz="3600" b="1" dirty="0">
                <a:solidFill>
                  <a:srgbClr val="00AEEF"/>
                </a:solidFill>
                <a:latin typeface="Times New Roman"/>
                <a:cs typeface="Times New Roman"/>
              </a:rPr>
              <a:t>سلوك المستهلك في الاقتصاد </a:t>
            </a:r>
            <a:r>
              <a:rPr lang="ar-EG" sz="3600" b="1" dirty="0" smtClean="0">
                <a:solidFill>
                  <a:srgbClr val="00AEEF"/>
                </a:solidFill>
                <a:latin typeface="Times New Roman"/>
                <a:cs typeface="Times New Roman"/>
              </a:rPr>
              <a:t>الرقمي</a:t>
            </a:r>
            <a:endParaRPr lang="en-US" sz="3600" b="1" dirty="0">
              <a:solidFill>
                <a:srgbClr val="00AEEF"/>
              </a:solidFill>
              <a:latin typeface="Times New Roman"/>
              <a:cs typeface="Times New Roman"/>
            </a:endParaRPr>
          </a:p>
        </p:txBody>
      </p:sp>
      <p:sp>
        <p:nvSpPr>
          <p:cNvPr id="34" name="Rectangle: Rounded Corners 33"/>
          <p:cNvSpPr/>
          <p:nvPr/>
        </p:nvSpPr>
        <p:spPr>
          <a:xfrm>
            <a:off x="1085243" y="573549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a:t>
            </a:r>
            <a:r>
              <a:rPr lang="ar-EG" sz="2800" b="1" dirty="0" smtClean="0">
                <a:solidFill>
                  <a:schemeClr val="bg1"/>
                </a:solidFill>
                <a:latin typeface="Times New Roman"/>
                <a:cs typeface="Times New Roman"/>
              </a:rPr>
              <a:t>الرابعة</a:t>
            </a:r>
            <a:endParaRPr lang="en-US" sz="2800" b="1" dirty="0">
              <a:solidFill>
                <a:schemeClr val="bg1"/>
              </a:solidFill>
              <a:latin typeface="Times New Roman"/>
              <a:cs typeface="Times New Roman"/>
            </a:endParaRPr>
          </a:p>
        </p:txBody>
      </p:sp>
      <p:sp>
        <p:nvSpPr>
          <p:cNvPr id="46" name="TextBox 45"/>
          <p:cNvSpPr txBox="1"/>
          <p:nvPr/>
        </p:nvSpPr>
        <p:spPr>
          <a:xfrm>
            <a:off x="2175397" y="4757576"/>
            <a:ext cx="1348446" cy="461665"/>
          </a:xfrm>
          <a:prstGeom prst="rect">
            <a:avLst/>
          </a:prstGeom>
          <a:noFill/>
        </p:spPr>
        <p:txBody>
          <a:bodyPr wrap="none" rtlCol="0">
            <a:spAutoFit/>
          </a:bodyPr>
          <a:lstStyle/>
          <a:p>
            <a:r>
              <a:rPr lang="en-MY" sz="2400" dirty="0">
                <a:latin typeface="Alexandria" charset="0"/>
                <a:cs typeface="Alexandria" charset="0"/>
              </a:rPr>
              <a:t>MKT236</a:t>
            </a:r>
            <a:endParaRPr lang="en-US" sz="24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 xmlns:a16="http://schemas.microsoft.com/office/drawing/2014/main" id="{070C19C1-1189-2F4B-4A5F-BC7820FA69EF}"/>
              </a:ext>
            </a:extLst>
          </p:cNvPr>
          <p:cNvSpPr txBox="1"/>
          <p:nvPr/>
        </p:nvSpPr>
        <p:spPr>
          <a:xfrm>
            <a:off x="1510038" y="3706087"/>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07371" y="1136132"/>
            <a:ext cx="8715885" cy="5909310"/>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EG" sz="2800" b="1" dirty="0" smtClean="0">
                <a:latin typeface="Alexandria" charset="0"/>
              </a:rPr>
              <a:t>في </a:t>
            </a:r>
            <a:r>
              <a:rPr lang="ar-EG" sz="2800" b="1" dirty="0">
                <a:latin typeface="Alexandria" charset="0"/>
              </a:rPr>
              <a:t>المحاضرة السابقة:</a:t>
            </a:r>
          </a:p>
          <a:p>
            <a:pPr marL="457200" indent="-457200" algn="r" rtl="1">
              <a:lnSpc>
                <a:spcPct val="150000"/>
              </a:lnSpc>
              <a:buFont typeface="Arial" panose="020B0604020202020204" pitchFamily="34" charset="0"/>
              <a:buChar char="•"/>
            </a:pPr>
            <a:r>
              <a:rPr lang="ar-EG" sz="2800" b="1" dirty="0" smtClean="0">
                <a:latin typeface="Alexandria" charset="0"/>
              </a:rPr>
              <a:t>مفهوم تحليل </a:t>
            </a:r>
            <a:r>
              <a:rPr lang="ar-EG" sz="2800" b="1" dirty="0">
                <a:latin typeface="Alexandria" charset="0"/>
              </a:rPr>
              <a:t>التكلفة والعائد في استراتيجيات </a:t>
            </a:r>
            <a:r>
              <a:rPr lang="ar-EG" sz="2800" b="1" dirty="0" smtClean="0">
                <a:latin typeface="Alexandria" charset="0"/>
              </a:rPr>
              <a:t>التسويق الرقمي.</a:t>
            </a:r>
          </a:p>
          <a:p>
            <a:pPr marL="457200" indent="-457200" algn="r" rtl="1">
              <a:lnSpc>
                <a:spcPct val="150000"/>
              </a:lnSpc>
              <a:buFont typeface="Arial" panose="020B0604020202020204" pitchFamily="34" charset="0"/>
              <a:buChar char="•"/>
            </a:pPr>
            <a:r>
              <a:rPr lang="ar-EG" sz="2800" b="1" dirty="0"/>
              <a:t>أهمية تحليل التكلفة والعائد للتسويق </a:t>
            </a:r>
            <a:r>
              <a:rPr lang="ar-EG" sz="2800" b="1" dirty="0" smtClean="0"/>
              <a:t>الرقمي.</a:t>
            </a:r>
          </a:p>
          <a:p>
            <a:pPr marL="457200" indent="-457200" algn="r" rtl="1">
              <a:lnSpc>
                <a:spcPct val="150000"/>
              </a:lnSpc>
              <a:buFont typeface="Arial" panose="020B0604020202020204" pitchFamily="34" charset="0"/>
              <a:buChar char="•"/>
            </a:pPr>
            <a:r>
              <a:rPr lang="ar-EG" sz="2800" b="1" dirty="0"/>
              <a:t>تحديات تحليل التكلفة والعائد للتسويق </a:t>
            </a:r>
            <a:r>
              <a:rPr lang="ar-EG" sz="2800" b="1" dirty="0" smtClean="0"/>
              <a:t>الرقمي.</a:t>
            </a:r>
          </a:p>
          <a:p>
            <a:pPr marL="457200" indent="-457200" algn="r" rtl="1">
              <a:lnSpc>
                <a:spcPct val="150000"/>
              </a:lnSpc>
              <a:buFont typeface="Arial" panose="020B0604020202020204" pitchFamily="34" charset="0"/>
              <a:buChar char="•"/>
            </a:pPr>
            <a:r>
              <a:rPr lang="ar-EG" sz="2800" b="1" dirty="0" smtClean="0"/>
              <a:t>خطوات </a:t>
            </a:r>
            <a:r>
              <a:rPr lang="ar-EG" sz="2800" b="1" dirty="0"/>
              <a:t>إجراء تحليل التكلفة والعائد لحملات التسويق </a:t>
            </a:r>
            <a:r>
              <a:rPr lang="ar-EG" sz="2800" b="1" dirty="0" smtClean="0"/>
              <a:t>الرقمي.</a:t>
            </a:r>
          </a:p>
          <a:p>
            <a:pPr marL="457200" indent="-457200" algn="r" rtl="1">
              <a:lnSpc>
                <a:spcPct val="150000"/>
              </a:lnSpc>
              <a:buFont typeface="Arial" panose="020B0604020202020204" pitchFamily="34" charset="0"/>
              <a:buChar char="•"/>
            </a:pPr>
            <a:r>
              <a:rPr lang="ar-EG" sz="2800" b="1" dirty="0"/>
              <a:t>أمثلة عملية لتحليل التكلفة والعائد لحملات التسويق </a:t>
            </a:r>
            <a:r>
              <a:rPr lang="ar-EG" sz="2800" b="1" dirty="0" smtClean="0"/>
              <a:t>الرقمي.</a:t>
            </a:r>
            <a:endParaRPr lang="ar-EG" sz="2800" b="1" dirty="0">
              <a:latin typeface="Alexandria" charset="0"/>
            </a:endParaRPr>
          </a:p>
          <a:p>
            <a:pPr marL="457200" indent="-457200" algn="r" rtl="1">
              <a:lnSpc>
                <a:spcPct val="150000"/>
              </a:lnSpc>
              <a:buFont typeface="Arial" panose="020B0604020202020204" pitchFamily="34" charset="0"/>
              <a:buChar char="•"/>
            </a:pPr>
            <a:r>
              <a:rPr lang="ar-EG" sz="2800" b="1" dirty="0" smtClean="0">
                <a:latin typeface="Alexandria" charset="0"/>
              </a:rPr>
              <a:t>مقارنة </a:t>
            </a:r>
            <a:r>
              <a:rPr lang="ar-EG" sz="2800" b="1" dirty="0">
                <a:latin typeface="Alexandria" charset="0"/>
              </a:rPr>
              <a:t>بين التكلفة والعائد في التسويق التقليدي </a:t>
            </a:r>
            <a:r>
              <a:rPr lang="ar-EG" sz="2800" b="1" dirty="0" smtClean="0">
                <a:latin typeface="Alexandria" charset="0"/>
              </a:rPr>
              <a:t>والتسويق الرقمي </a:t>
            </a:r>
            <a:r>
              <a:rPr lang="ar-EG" sz="2800" b="1" dirty="0">
                <a:latin typeface="Alexandria" charset="0"/>
              </a:rPr>
              <a:t>.</a:t>
            </a:r>
          </a:p>
          <a:p>
            <a:pPr marL="457200" indent="-457200" algn="r" rtl="1">
              <a:lnSpc>
                <a:spcPct val="150000"/>
              </a:lnSpc>
              <a:buFont typeface="Arial" panose="020B0604020202020204" pitchFamily="34" charset="0"/>
              <a:buChar char="•"/>
            </a:pPr>
            <a:r>
              <a:rPr lang="ar-EG" sz="2800" b="1" dirty="0" smtClean="0">
                <a:latin typeface="Alexandria" charset="0"/>
              </a:rPr>
              <a:t> </a:t>
            </a:r>
            <a:r>
              <a:rPr lang="ar-EG" sz="2800" b="1" dirty="0">
                <a:latin typeface="Alexandria" charset="0"/>
              </a:rPr>
              <a:t>كيفية قياس العائد على الاستثمار (</a:t>
            </a:r>
            <a:r>
              <a:rPr lang="en-MY" sz="2800" b="1" dirty="0">
                <a:latin typeface="Alexandria" charset="0"/>
              </a:rPr>
              <a:t>ROI) </a:t>
            </a:r>
            <a:r>
              <a:rPr lang="ar-EG" sz="2800" b="1" dirty="0">
                <a:latin typeface="Alexandria" charset="0"/>
              </a:rPr>
              <a:t>في </a:t>
            </a:r>
            <a:r>
              <a:rPr lang="ar-EG" sz="2800" b="1" dirty="0" smtClean="0">
                <a:latin typeface="Alexandria" charset="0"/>
              </a:rPr>
              <a:t>الحملات الرقمية</a:t>
            </a:r>
            <a:r>
              <a:rPr lang="ar-SA" sz="2800" b="1" dirty="0" smtClean="0">
                <a:latin typeface="Alexandria" charset="0"/>
              </a:rPr>
              <a:t>. </a:t>
            </a:r>
            <a:endParaRPr lang="ar-SA" sz="2800" b="1" dirty="0">
              <a:latin typeface="Alexandria" charset="0"/>
            </a:endParaRPr>
          </a:p>
          <a:p>
            <a:pPr marL="285750" indent="-285750" algn="r" rtl="1">
              <a:lnSpc>
                <a:spcPct val="150000"/>
              </a:lnSpc>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 xmlns:a16="http://schemas.microsoft.com/office/drawing/2014/main" id="{346E7584-33EB-3389-1E35-FF15146AC632}"/>
              </a:ext>
            </a:extLst>
          </p:cNvPr>
          <p:cNvPicPr>
            <a:picLocks noChangeAspect="1"/>
          </p:cNvPicPr>
          <p:nvPr/>
        </p:nvPicPr>
        <p:blipFill>
          <a:blip r:embed="rId4"/>
          <a:stretch>
            <a:fillRect/>
          </a:stretch>
        </p:blipFill>
        <p:spPr>
          <a:xfrm>
            <a:off x="0" y="2248898"/>
            <a:ext cx="2629068" cy="2435649"/>
          </a:xfrm>
          <a:prstGeom prst="rect">
            <a:avLst/>
          </a:prstGeom>
        </p:spPr>
      </p:pic>
    </p:spTree>
    <p:extLst>
      <p:ext uri="{BB962C8B-B14F-4D97-AF65-F5344CB8AC3E}">
        <p14:creationId xmlns:p14="http://schemas.microsoft.com/office/powerpoint/2010/main" val="9025766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00737" y="1136132"/>
            <a:ext cx="7932183" cy="4401205"/>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EG" sz="2800" b="1" dirty="0">
                <a:latin typeface="Alexandria" charset="0"/>
              </a:rPr>
              <a:t>في هذه المحاضرة سوف نتناول :</a:t>
            </a:r>
            <a:endParaRPr lang="ar-EG" sz="2800" b="1" dirty="0" smtClean="0">
              <a:latin typeface="Alexandria" charset="0"/>
            </a:endParaRPr>
          </a:p>
          <a:p>
            <a:pPr marL="457200" indent="-457200" algn="r" rtl="1">
              <a:buFont typeface="Arial" panose="020B0604020202020204" pitchFamily="34" charset="0"/>
              <a:buChar char="•"/>
            </a:pPr>
            <a:r>
              <a:rPr lang="ar-EG" sz="2800" b="1" dirty="0"/>
              <a:t>مقدمة في سلوك المستهلك في الاقتصاد </a:t>
            </a:r>
            <a:r>
              <a:rPr lang="ar-EG" sz="2800" b="1" dirty="0" smtClean="0"/>
              <a:t>الرقمي.</a:t>
            </a:r>
            <a:endParaRPr lang="ar-EG" sz="2800" b="1" dirty="0"/>
          </a:p>
          <a:p>
            <a:pPr marL="457200" indent="-457200" algn="r" rtl="1">
              <a:buFont typeface="Arial" panose="020B0604020202020204" pitchFamily="34" charset="0"/>
              <a:buChar char="•"/>
            </a:pPr>
            <a:r>
              <a:rPr lang="ar-EG" sz="2800" b="1" dirty="0" smtClean="0"/>
              <a:t>العوامل </a:t>
            </a:r>
            <a:r>
              <a:rPr lang="ar-EG" sz="2800" b="1" dirty="0"/>
              <a:t>المؤثرة في سلوك المستهلك في الاقتصاد</a:t>
            </a:r>
          </a:p>
          <a:p>
            <a:pPr marL="457200" indent="-457200" algn="r" rtl="1">
              <a:buFont typeface="Arial" panose="020B0604020202020204" pitchFamily="34" charset="0"/>
              <a:buChar char="•"/>
            </a:pPr>
            <a:r>
              <a:rPr lang="ar-EG" sz="2800" b="1" dirty="0" smtClean="0"/>
              <a:t>الرقمي</a:t>
            </a:r>
            <a:r>
              <a:rPr lang="en-US" sz="2800" b="1" dirty="0"/>
              <a:t>.</a:t>
            </a:r>
            <a:endParaRPr lang="ar-EG" sz="2800" b="1" dirty="0"/>
          </a:p>
          <a:p>
            <a:pPr marL="457200" indent="-457200" algn="r" rtl="1">
              <a:buFont typeface="Arial" panose="020B0604020202020204" pitchFamily="34" charset="0"/>
              <a:buChar char="•"/>
            </a:pPr>
            <a:r>
              <a:rPr lang="ar-EG" sz="2800" b="1" dirty="0" smtClean="0"/>
              <a:t> </a:t>
            </a:r>
            <a:r>
              <a:rPr lang="ar-EG" sz="2800" b="1" dirty="0"/>
              <a:t>دراسة كيفية تغير سلوك المستهلك في العصر الرقمي .</a:t>
            </a:r>
          </a:p>
          <a:p>
            <a:pPr marL="457200" indent="-457200" algn="r" rtl="1">
              <a:buFont typeface="Arial" panose="020B0604020202020204" pitchFamily="34" charset="0"/>
              <a:buChar char="•"/>
            </a:pPr>
            <a:r>
              <a:rPr lang="ar-EG" sz="2800" b="1" dirty="0" smtClean="0"/>
              <a:t>التحديات </a:t>
            </a:r>
            <a:r>
              <a:rPr lang="ar-EG" sz="2800" b="1" dirty="0"/>
              <a:t>التي تواجه الشركات في فهم سلوك المستهلك</a:t>
            </a:r>
          </a:p>
          <a:p>
            <a:pPr marL="457200" indent="-457200" algn="r" rtl="1">
              <a:buFont typeface="Arial" panose="020B0604020202020204" pitchFamily="34" charset="0"/>
              <a:buChar char="•"/>
            </a:pPr>
            <a:r>
              <a:rPr lang="ar-EG" sz="2800" b="1" dirty="0"/>
              <a:t>الرقمي</a:t>
            </a:r>
            <a:r>
              <a:rPr lang="ar-EG" sz="2800" b="1" dirty="0" smtClean="0"/>
              <a:t>.</a:t>
            </a:r>
          </a:p>
          <a:p>
            <a:pPr marL="457200" indent="-457200" algn="r" rtl="1">
              <a:buFont typeface="Arial" panose="020B0604020202020204" pitchFamily="34" charset="0"/>
              <a:buChar char="•"/>
            </a:pPr>
            <a:r>
              <a:rPr lang="ar-EG" sz="2800" b="1" dirty="0"/>
              <a:t>الأنماط الأساسية لسلوك المستهلك في الاقتصاد </a:t>
            </a:r>
            <a:r>
              <a:rPr lang="ar-EG" sz="2800" b="1" dirty="0" smtClean="0"/>
              <a:t>الرقمي.</a:t>
            </a:r>
            <a:endParaRPr lang="ar-SA" sz="2800" b="1" dirty="0">
              <a:latin typeface="Alexandria" charset="0"/>
            </a:endParaRPr>
          </a:p>
          <a:p>
            <a:pPr marL="285750" indent="-285750" algn="r" rtl="1">
              <a:lnSpc>
                <a:spcPct val="150000"/>
              </a:lnSpc>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0" y="2248898"/>
            <a:ext cx="2629068" cy="2435649"/>
          </a:xfrm>
          <a:prstGeom prst="rect">
            <a:avLst/>
          </a:prstGeom>
        </p:spPr>
      </p:pic>
    </p:spTree>
    <p:extLst>
      <p:ext uri="{BB962C8B-B14F-4D97-AF65-F5344CB8AC3E}">
        <p14:creationId xmlns:p14="http://schemas.microsoft.com/office/powerpoint/2010/main" val="39341493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973157"/>
            <a:ext cx="4747323" cy="1543884"/>
          </a:xfrm>
          <a:prstGeom prst="rect">
            <a:avLst/>
          </a:prstGeom>
          <a:noFill/>
        </p:spPr>
        <p:txBody>
          <a:bodyPr wrap="square">
            <a:spAutoFit/>
          </a:bodyPr>
          <a:lstStyle/>
          <a:p>
            <a:pPr algn="ctr" rtl="1">
              <a:lnSpc>
                <a:spcPct val="120000"/>
              </a:lnSpc>
            </a:pPr>
            <a:r>
              <a:rPr lang="ar-EG" sz="3200" b="1" dirty="0" smtClean="0"/>
              <a:t>أولاً </a:t>
            </a:r>
            <a:r>
              <a:rPr lang="en-US" sz="3200" b="1" dirty="0" smtClean="0"/>
              <a:t>:</a:t>
            </a:r>
            <a:r>
              <a:rPr lang="ar-EG" sz="3200" b="1" dirty="0" smtClean="0"/>
              <a:t>مقدمة </a:t>
            </a:r>
            <a:r>
              <a:rPr lang="ar-EG" sz="3200" b="1" dirty="0"/>
              <a:t>في سلوك المستهلك في الاقتصاد الرقمي</a:t>
            </a:r>
          </a:p>
          <a:p>
            <a:pPr algn="ctr" rtl="1">
              <a:lnSpc>
                <a:spcPct val="120000"/>
              </a:lnSpc>
            </a:pP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771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89071" y="1622961"/>
            <a:ext cx="9345750" cy="46320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500917" y="1607458"/>
            <a:ext cx="8466655" cy="954107"/>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1 .مقدمة في سلوك المستهلك في الاقتصاد الرقمي</a:t>
            </a:r>
          </a:p>
          <a:p>
            <a:pPr lvl="0" algn="ctr" rtl="1"/>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EC5CF803-1BC6-5196-230D-D619845F8047}"/>
              </a:ext>
            </a:extLst>
          </p:cNvPr>
          <p:cNvSpPr txBox="1"/>
          <p:nvPr/>
        </p:nvSpPr>
        <p:spPr>
          <a:xfrm>
            <a:off x="2626178" y="2100015"/>
            <a:ext cx="7445098" cy="4093428"/>
          </a:xfrm>
          <a:prstGeom prst="rect">
            <a:avLst/>
          </a:prstGeom>
          <a:noFill/>
        </p:spPr>
        <p:txBody>
          <a:bodyPr wrap="square" rtlCol="0">
            <a:spAutoFit/>
          </a:bodyPr>
          <a:lstStyle/>
          <a:p>
            <a:pPr marL="457200" indent="-457200" algn="just" rtl="1">
              <a:buFont typeface="Arial" panose="020B0604020202020204" pitchFamily="34" charset="0"/>
              <a:buChar char="•"/>
            </a:pPr>
            <a:r>
              <a:rPr lang="ar-EG" sz="2000" dirty="0"/>
              <a:t>مع تقدم العصر الرقمي، أصبح سلوك المستهلكين يتسم </a:t>
            </a:r>
            <a:r>
              <a:rPr lang="ar-EG" sz="2000" dirty="0" smtClean="0"/>
              <a:t>بالمرونة والاعتماد </a:t>
            </a:r>
            <a:r>
              <a:rPr lang="ar-EG" sz="2000" dirty="0"/>
              <a:t>الكبير على التكنولوجيا في اتخاذ قرارات الشراء</a:t>
            </a:r>
            <a:r>
              <a:rPr lang="ar-EG" sz="2000" dirty="0" smtClean="0"/>
              <a:t>. وسائل التواصل الاجتماعي، </a:t>
            </a:r>
            <a:r>
              <a:rPr lang="ar-EG" sz="2000" dirty="0" smtClean="0">
                <a:solidFill>
                  <a:srgbClr val="FF0000"/>
                </a:solidFill>
              </a:rPr>
              <a:t>على وجه الخصوص، غيّرت الطريقة التي يتفاعل بها الأفراد مع العلامات التجارية.</a:t>
            </a:r>
          </a:p>
          <a:p>
            <a:pPr marL="457200" indent="-457200" algn="just" rtl="1">
              <a:buFont typeface="Arial" panose="020B0604020202020204" pitchFamily="34" charset="0"/>
              <a:buChar char="•"/>
            </a:pPr>
            <a:r>
              <a:rPr lang="ar-EG" sz="2000" dirty="0" smtClean="0"/>
              <a:t> </a:t>
            </a:r>
            <a:r>
              <a:rPr lang="ar-EG" sz="2000" dirty="0"/>
              <a:t>أصبحت آراء المستخدمين ومراجعاتهم، التي يمكن الوصول إليها بسهولة </a:t>
            </a:r>
            <a:r>
              <a:rPr lang="ar-EG" sz="2000" dirty="0">
                <a:solidFill>
                  <a:srgbClr val="FF0000"/>
                </a:solidFill>
              </a:rPr>
              <a:t>عبر الإنترنت، عاملاً مؤثراً في اختيارات المستهلكين. </a:t>
            </a:r>
            <a:endParaRPr lang="ar-EG" sz="2000" dirty="0" smtClean="0">
              <a:solidFill>
                <a:srgbClr val="FF0000"/>
              </a:solidFill>
            </a:endParaRPr>
          </a:p>
          <a:p>
            <a:pPr marL="457200" indent="-457200" algn="just" rtl="1">
              <a:buFont typeface="Arial" panose="020B0604020202020204" pitchFamily="34" charset="0"/>
              <a:buChar char="•"/>
            </a:pPr>
            <a:endParaRPr lang="ar-EG" sz="2000" dirty="0" smtClean="0">
              <a:solidFill>
                <a:srgbClr val="FF0000"/>
              </a:solidFill>
            </a:endParaRPr>
          </a:p>
          <a:p>
            <a:pPr marL="457200" indent="-457200" algn="just" rtl="1">
              <a:buFont typeface="Arial" panose="020B0604020202020204" pitchFamily="34" charset="0"/>
              <a:buChar char="•"/>
            </a:pPr>
            <a:r>
              <a:rPr lang="ar-EG" sz="2000" dirty="0" smtClean="0"/>
              <a:t>كما </a:t>
            </a:r>
            <a:r>
              <a:rPr lang="ar-EG" sz="2000" dirty="0"/>
              <a:t>أن سهولة البحث والمقارنة بين المنتجات </a:t>
            </a:r>
            <a:r>
              <a:rPr lang="ar-EG" sz="2000" dirty="0">
                <a:solidFill>
                  <a:srgbClr val="FF0000"/>
                </a:solidFill>
              </a:rPr>
              <a:t>عبر الإنترنت جعلت العملية أكثر شفافية </a:t>
            </a:r>
            <a:r>
              <a:rPr lang="ar-EG" sz="2000" dirty="0" smtClean="0">
                <a:solidFill>
                  <a:srgbClr val="FF0000"/>
                </a:solidFill>
              </a:rPr>
              <a:t>وكفاءة</a:t>
            </a:r>
            <a:r>
              <a:rPr lang="ar-EG" sz="2000" b="1" dirty="0" smtClean="0"/>
              <a:t>.</a:t>
            </a:r>
          </a:p>
          <a:p>
            <a:pPr marL="457200" indent="-457200" algn="just" rtl="1">
              <a:buFont typeface="Arial" panose="020B0604020202020204" pitchFamily="34" charset="0"/>
              <a:buChar char="•"/>
            </a:pPr>
            <a:r>
              <a:rPr lang="ar-EG" sz="2000" dirty="0" smtClean="0"/>
              <a:t>أصبح </a:t>
            </a:r>
            <a:r>
              <a:rPr lang="ar-EG" sz="2000" dirty="0"/>
              <a:t>المستهلك اليوم أكثر قدرة على إجراء مقارنات بين المنتجات والخدمات، </a:t>
            </a:r>
            <a:r>
              <a:rPr lang="ar-EG" sz="2000" dirty="0">
                <a:solidFill>
                  <a:srgbClr val="FF0000"/>
                </a:solidFill>
              </a:rPr>
              <a:t>ويمتلك قاعدة معلومات واسعة تساعده في اتخاذ قرارات مدروسة</a:t>
            </a:r>
            <a:r>
              <a:rPr lang="ar-EG" sz="2000" dirty="0" smtClean="0">
                <a:solidFill>
                  <a:srgbClr val="FF0000"/>
                </a:solidFill>
              </a:rPr>
              <a:t>.</a:t>
            </a:r>
          </a:p>
          <a:p>
            <a:pPr marL="457200" indent="-457200" algn="just" rtl="1">
              <a:buFont typeface="Arial" panose="020B0604020202020204" pitchFamily="34" charset="0"/>
              <a:buChar char="•"/>
            </a:pPr>
            <a:endParaRPr lang="ar-EG" sz="2000" dirty="0" smtClean="0">
              <a:solidFill>
                <a:srgbClr val="FF0000"/>
              </a:solidFill>
            </a:endParaRPr>
          </a:p>
          <a:p>
            <a:pPr marL="457200" indent="-457200" algn="just" rtl="1">
              <a:buFont typeface="Arial" panose="020B0604020202020204" pitchFamily="34" charset="0"/>
              <a:buChar char="•"/>
            </a:pPr>
            <a:r>
              <a:rPr lang="ar-EG" sz="2000" dirty="0" smtClean="0"/>
              <a:t> </a:t>
            </a:r>
            <a:r>
              <a:rPr lang="ar-EG" sz="2000" dirty="0"/>
              <a:t>من خلال المراجعات الإلكترونية، والتوصيات، وحتى مقاطع الفيديو التي تعرض تجارب حقيقية للمنتجات، </a:t>
            </a:r>
            <a:r>
              <a:rPr lang="ar-EG" sz="2000" dirty="0">
                <a:solidFill>
                  <a:srgbClr val="FF0000"/>
                </a:solidFill>
              </a:rPr>
              <a:t>أصبح لدى المستهلكين خيار أكبر وأكثر </a:t>
            </a:r>
            <a:r>
              <a:rPr lang="ar-EG" sz="2000" dirty="0" smtClean="0">
                <a:solidFill>
                  <a:srgbClr val="FF0000"/>
                </a:solidFill>
              </a:rPr>
              <a:t>وعيًا</a:t>
            </a:r>
            <a:r>
              <a:rPr lang="ar-EG" sz="2000" dirty="0" smtClean="0"/>
              <a:t>.</a:t>
            </a:r>
            <a:endParaRPr lang="ar-EG" sz="2000" b="1" dirty="0" smtClean="0"/>
          </a:p>
        </p:txBody>
      </p:sp>
      <p:pic>
        <p:nvPicPr>
          <p:cNvPr id="2" name="Picture 1"/>
          <p:cNvPicPr>
            <a:picLocks noChangeAspect="1"/>
          </p:cNvPicPr>
          <p:nvPr/>
        </p:nvPicPr>
        <p:blipFill>
          <a:blip r:embed="rId3"/>
          <a:stretch>
            <a:fillRect/>
          </a:stretch>
        </p:blipFill>
        <p:spPr>
          <a:xfrm>
            <a:off x="-14880" y="2561565"/>
            <a:ext cx="2477513" cy="2723533"/>
          </a:xfrm>
          <a:prstGeom prst="rect">
            <a:avLst/>
          </a:prstGeom>
        </p:spPr>
      </p:pic>
    </p:spTree>
    <p:extLst>
      <p:ext uri="{BB962C8B-B14F-4D97-AF65-F5344CB8AC3E}">
        <p14:creationId xmlns:p14="http://schemas.microsoft.com/office/powerpoint/2010/main" val="1642742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00308" y="140159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89071" y="1622962"/>
            <a:ext cx="9345750" cy="5235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485572" y="1680017"/>
            <a:ext cx="8466655" cy="523220"/>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2. مقدمة في سلوك المستهلك في الاقتصاد الرقمي</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 xmlns:a16="http://schemas.microsoft.com/office/drawing/2014/main" id="{EC5CF803-1BC6-5196-230D-D619845F8047}"/>
              </a:ext>
            </a:extLst>
          </p:cNvPr>
          <p:cNvSpPr txBox="1"/>
          <p:nvPr/>
        </p:nvSpPr>
        <p:spPr>
          <a:xfrm>
            <a:off x="2825087" y="2232890"/>
            <a:ext cx="7029159" cy="4770537"/>
          </a:xfrm>
          <a:prstGeom prst="rect">
            <a:avLst/>
          </a:prstGeom>
          <a:noFill/>
        </p:spPr>
        <p:txBody>
          <a:bodyPr wrap="square" rtlCol="0">
            <a:spAutoFit/>
          </a:bodyPr>
          <a:lstStyle/>
          <a:p>
            <a:pPr marL="342900" indent="-342900" algn="just" rtl="1">
              <a:buFont typeface="Arial" panose="020B0604020202020204" pitchFamily="34" charset="0"/>
              <a:buChar char="•"/>
            </a:pPr>
            <a:r>
              <a:rPr lang="ar-EG" sz="2000" b="1" dirty="0"/>
              <a:t>مع تطور المشهد الرقمي، </a:t>
            </a:r>
            <a:r>
              <a:rPr lang="ar-EG" sz="2000" dirty="0"/>
              <a:t>تحول توازن القوى لصالح المستهلكين بشكل ملحوظ، وأصبحت الشركات أمام تحدي التكيف مع هذه البيئة الجديدة</a:t>
            </a:r>
            <a:r>
              <a:rPr lang="ar-EG" sz="2000" dirty="0" smtClean="0"/>
              <a:t>.</a:t>
            </a:r>
          </a:p>
          <a:p>
            <a:pPr marL="342900" indent="-342900" algn="just" rtl="1">
              <a:buFont typeface="Arial" panose="020B0604020202020204" pitchFamily="34" charset="0"/>
              <a:buChar char="•"/>
            </a:pPr>
            <a:endParaRPr lang="ar-EG" sz="2000" dirty="0" smtClean="0"/>
          </a:p>
          <a:p>
            <a:pPr marL="342900" indent="-342900" algn="just" rtl="1">
              <a:buFont typeface="Arial" panose="020B0604020202020204" pitchFamily="34" charset="0"/>
              <a:buChar char="•"/>
            </a:pPr>
            <a:r>
              <a:rPr lang="ar-EG" sz="2000" dirty="0" smtClean="0"/>
              <a:t> </a:t>
            </a:r>
            <a:r>
              <a:rPr lang="ar-EG" sz="2000" u="sng" dirty="0"/>
              <a:t>الشفافية أصبحت ضرورة، إذ باتت الشركات بحاجة إلى تقديم معلومات دقيقة وموثوقة عن منتجاتها</a:t>
            </a:r>
            <a:r>
              <a:rPr lang="ar-EG" sz="2000" dirty="0"/>
              <a:t>، ومع ذلك فإن إرضاء المستهلكين من خلال الجودة فقط لم يعد كافياً.</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وهذا جعل الشركات تستثمر بشكل أكبر في استراتيجيات التسويق المؤثر، بل وبعضها بدأت في التعاون مع مجتمعات معينة </a:t>
            </a:r>
            <a:r>
              <a:rPr lang="ar-EG" sz="2000" dirty="0">
                <a:solidFill>
                  <a:srgbClr val="FF0000"/>
                </a:solidFill>
              </a:rPr>
              <a:t>أو حتى بناء مجتمعات خاصة بها على الإنترنت بهدف تعزيز الولاء للعلامة التجارية</a:t>
            </a:r>
            <a:r>
              <a:rPr lang="ar-EG" sz="2000" dirty="0" smtClean="0"/>
              <a:t>.</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 فهم يتوقعون تجربة سلسة ومترابطة بين المتاجر الفعلية والتجارب الرقمية، وهذا يتطلب من الشركات العمل على تقديم تجربة متجانسة تضمن نفس الجودة والراحة </a:t>
            </a:r>
            <a:r>
              <a:rPr lang="ar-EG" sz="2000" dirty="0">
                <a:solidFill>
                  <a:srgbClr val="FF0000"/>
                </a:solidFill>
              </a:rPr>
              <a:t>سواء كانوا يتسوقون عبر الإنترنت أو في المتاجر التقليدية</a:t>
            </a:r>
            <a:r>
              <a:rPr lang="ar-EG" sz="2000" dirty="0" smtClean="0">
                <a:solidFill>
                  <a:srgbClr val="FF0000"/>
                </a:solidFill>
              </a:rPr>
              <a:t>.</a:t>
            </a:r>
            <a:endParaRPr lang="ar-EG" sz="2000" dirty="0">
              <a:solidFill>
                <a:srgbClr val="FF0000"/>
              </a:solidFill>
            </a:endParaRPr>
          </a:p>
          <a:p>
            <a:pPr algn="r" rtl="1"/>
            <a:endParaRPr lang="ar-EG" sz="2400" dirty="0"/>
          </a:p>
        </p:txBody>
      </p:sp>
      <p:pic>
        <p:nvPicPr>
          <p:cNvPr id="2" name="Picture 1"/>
          <p:cNvPicPr>
            <a:picLocks noChangeAspect="1"/>
          </p:cNvPicPr>
          <p:nvPr/>
        </p:nvPicPr>
        <p:blipFill>
          <a:blip r:embed="rId3"/>
          <a:stretch>
            <a:fillRect/>
          </a:stretch>
        </p:blipFill>
        <p:spPr>
          <a:xfrm>
            <a:off x="619140" y="3279580"/>
            <a:ext cx="2007038" cy="1875714"/>
          </a:xfrm>
          <a:prstGeom prst="rect">
            <a:avLst/>
          </a:prstGeom>
        </p:spPr>
      </p:pic>
    </p:spTree>
    <p:extLst>
      <p:ext uri="{BB962C8B-B14F-4D97-AF65-F5344CB8AC3E}">
        <p14:creationId xmlns:p14="http://schemas.microsoft.com/office/powerpoint/2010/main" val="1653490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435581"/>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155961" y="1622961"/>
            <a:ext cx="9345750" cy="45775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725345" y="1570633"/>
            <a:ext cx="8466655"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3. مقدمة في سلوك المستهلك في الاقتصاد الرقمي</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 xmlns:a16="http://schemas.microsoft.com/office/drawing/2014/main" id="{EC5CF803-1BC6-5196-230D-D619845F8047}"/>
              </a:ext>
            </a:extLst>
          </p:cNvPr>
          <p:cNvSpPr txBox="1"/>
          <p:nvPr/>
        </p:nvSpPr>
        <p:spPr>
          <a:xfrm>
            <a:off x="2320767" y="2041524"/>
            <a:ext cx="9016138" cy="4154984"/>
          </a:xfrm>
          <a:prstGeom prst="rect">
            <a:avLst/>
          </a:prstGeom>
          <a:noFill/>
        </p:spPr>
        <p:txBody>
          <a:bodyPr wrap="square" rtlCol="0">
            <a:spAutoFit/>
          </a:bodyPr>
          <a:lstStyle/>
          <a:p>
            <a:pPr marL="342900" indent="-342900" algn="just" rtl="1">
              <a:buFont typeface="Arial" panose="020B0604020202020204" pitchFamily="34" charset="0"/>
              <a:buChar char="•"/>
            </a:pPr>
            <a:r>
              <a:rPr lang="ar-EG" sz="2200" b="1" dirty="0"/>
              <a:t>المستهلك الرقمي </a:t>
            </a:r>
            <a:r>
              <a:rPr lang="ar-EG" sz="2200" dirty="0"/>
              <a:t>لم يعد مجرد متلقي للرسائل الإعلانية التقليدية، بل أصبح طرفًا نشطًا في عملية اتخاذ القرار، </a:t>
            </a:r>
            <a:r>
              <a:rPr lang="ar-EG" sz="2200" dirty="0">
                <a:solidFill>
                  <a:srgbClr val="FF0000"/>
                </a:solidFill>
              </a:rPr>
              <a:t>إذ يعتمد بشكل كبير على المراجعات والتوصيات من الأصدقاء والعائلة والمؤثرين على </a:t>
            </a:r>
            <a:r>
              <a:rPr lang="ar-EG" sz="2200" dirty="0" smtClean="0">
                <a:solidFill>
                  <a:srgbClr val="FF0000"/>
                </a:solidFill>
              </a:rPr>
              <a:t>الإنترنت</a:t>
            </a:r>
            <a:r>
              <a:rPr lang="ar-EG" sz="2200" dirty="0" smtClean="0"/>
              <a:t>. </a:t>
            </a:r>
          </a:p>
          <a:p>
            <a:pPr marL="342900" indent="-342900" algn="just" rtl="1">
              <a:buFont typeface="Arial" panose="020B0604020202020204" pitchFamily="34" charset="0"/>
              <a:buChar char="•"/>
            </a:pPr>
            <a:r>
              <a:rPr lang="ar-EG" sz="2200" b="1" dirty="0" smtClean="0"/>
              <a:t>من </a:t>
            </a:r>
            <a:r>
              <a:rPr lang="ar-EG" sz="2200" b="1" dirty="0"/>
              <a:t>جهة أخرى، </a:t>
            </a:r>
            <a:r>
              <a:rPr lang="ar-EG" sz="2200" dirty="0"/>
              <a:t>أدى الانتشار الواسع للتكنولوجيا إلى تكامل التجارب بين القنوات المختلفة. المستهلك </a:t>
            </a:r>
            <a:r>
              <a:rPr lang="ar-EG" sz="2200" dirty="0">
                <a:solidFill>
                  <a:srgbClr val="FF0000"/>
                </a:solidFill>
              </a:rPr>
              <a:t>يتوقع اليوم تجرِبة سلسة عبر المتاجر الرقمية وغير الرقمية، مثل تطبيقات الهواتف المحمولة والمواقع الإلكترونية والمتاجر </a:t>
            </a:r>
            <a:r>
              <a:rPr lang="ar-EG" sz="2200" dirty="0" smtClean="0">
                <a:solidFill>
                  <a:srgbClr val="FF0000"/>
                </a:solidFill>
              </a:rPr>
              <a:t>التقليدية</a:t>
            </a:r>
            <a:r>
              <a:rPr lang="ar-EG" sz="2200" dirty="0" smtClean="0"/>
              <a:t>.</a:t>
            </a:r>
          </a:p>
          <a:p>
            <a:pPr marL="342900" indent="-342900" algn="just" rtl="1">
              <a:buFont typeface="Arial" panose="020B0604020202020204" pitchFamily="34" charset="0"/>
              <a:buChar char="•"/>
            </a:pPr>
            <a:r>
              <a:rPr lang="ar-EG" sz="2200" b="1" dirty="0" smtClean="0"/>
              <a:t> </a:t>
            </a:r>
            <a:r>
              <a:rPr lang="ar-EG" sz="2200" b="1" dirty="0"/>
              <a:t>في هذا السياق، </a:t>
            </a:r>
            <a:r>
              <a:rPr lang="ar-EG" sz="2200" dirty="0"/>
              <a:t>نجد أن الشفافية والجودة والتفاعل المباشر مع المستهلكين أصبحت مفاتيح النجاح، حيث لا يكفي اليوم فقط تقديم منتج متميز، </a:t>
            </a:r>
            <a:r>
              <a:rPr lang="ar-EG" sz="2200" dirty="0">
                <a:solidFill>
                  <a:srgbClr val="FF0000"/>
                </a:solidFill>
              </a:rPr>
              <a:t>بل يجب أن تكون العلامة التجارية قادرة على التواصل مع جمهورها بطرق مبتكرة ومؤثرة</a:t>
            </a:r>
            <a:r>
              <a:rPr lang="ar-EG" sz="2200" dirty="0" smtClean="0"/>
              <a:t>.</a:t>
            </a:r>
          </a:p>
          <a:p>
            <a:pPr marL="342900" indent="-342900" algn="just" rtl="1">
              <a:buFont typeface="Arial" panose="020B0604020202020204" pitchFamily="34" charset="0"/>
              <a:buChar char="•"/>
            </a:pPr>
            <a:r>
              <a:rPr lang="ar-EG" sz="2200" dirty="0" smtClean="0"/>
              <a:t> </a:t>
            </a:r>
            <a:r>
              <a:rPr lang="ar-EG" sz="2200" dirty="0"/>
              <a:t>إذن، يمكن القول إن الاقتصاد الرقمي قد أسهم في خلق مستهلك أكثر وعيًا، متفاعلًا، ومرتبطًا مباشرة بالعالم الرقمي، </a:t>
            </a:r>
            <a:r>
              <a:rPr lang="ar-EG" sz="2200" dirty="0">
                <a:solidFill>
                  <a:srgbClr val="FF0000"/>
                </a:solidFill>
              </a:rPr>
              <a:t>مما فرض على الشركات التكيف بشكل سريع ومرن لتلبية احتياجات هذا المستهلك الرقمي</a:t>
            </a:r>
            <a:r>
              <a:rPr lang="ar-EG" sz="2000" dirty="0" smtClean="0">
                <a:solidFill>
                  <a:srgbClr val="FF0000"/>
                </a:solidFill>
              </a:rPr>
              <a:t>.</a:t>
            </a:r>
            <a:endParaRPr lang="ar-EG" sz="2000" dirty="0">
              <a:solidFill>
                <a:srgbClr val="FF0000"/>
              </a:solidFill>
            </a:endParaRPr>
          </a:p>
        </p:txBody>
      </p:sp>
      <p:pic>
        <p:nvPicPr>
          <p:cNvPr id="2" name="Picture 1"/>
          <p:cNvPicPr>
            <a:picLocks noChangeAspect="1"/>
          </p:cNvPicPr>
          <p:nvPr/>
        </p:nvPicPr>
        <p:blipFill>
          <a:blip r:embed="rId3"/>
          <a:stretch>
            <a:fillRect/>
          </a:stretch>
        </p:blipFill>
        <p:spPr>
          <a:xfrm>
            <a:off x="-11968" y="2818265"/>
            <a:ext cx="2167929" cy="2186940"/>
          </a:xfrm>
          <a:prstGeom prst="rect">
            <a:avLst/>
          </a:prstGeom>
        </p:spPr>
      </p:pic>
    </p:spTree>
    <p:extLst>
      <p:ext uri="{BB962C8B-B14F-4D97-AF65-F5344CB8AC3E}">
        <p14:creationId xmlns:p14="http://schemas.microsoft.com/office/powerpoint/2010/main" val="38349873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973157"/>
            <a:ext cx="4747323" cy="1346907"/>
          </a:xfrm>
          <a:prstGeom prst="rect">
            <a:avLst/>
          </a:prstGeom>
          <a:noFill/>
        </p:spPr>
        <p:txBody>
          <a:bodyPr wrap="square">
            <a:spAutoFit/>
          </a:bodyPr>
          <a:lstStyle/>
          <a:p>
            <a:pPr algn="ctr"/>
            <a:r>
              <a:rPr lang="ar-EG" sz="3200" b="1" dirty="0" smtClean="0"/>
              <a:t>ثانياً</a:t>
            </a:r>
            <a:r>
              <a:rPr lang="ar-EG" sz="3200" b="1" dirty="0"/>
              <a:t>:</a:t>
            </a:r>
            <a:r>
              <a:rPr lang="ar-EG" sz="3200" b="1" dirty="0" smtClean="0"/>
              <a:t> </a:t>
            </a:r>
            <a:r>
              <a:rPr lang="ar-EG" sz="3200" b="1" dirty="0"/>
              <a:t>العوامل المؤثرة في سلوك المستهلك في الاقتصاد الرقمي</a:t>
            </a:r>
            <a:endParaRPr lang="en-US" sz="3200" b="1" dirty="0"/>
          </a:p>
          <a:p>
            <a:pPr algn="ctr" rtl="1">
              <a:lnSpc>
                <a:spcPct val="120000"/>
              </a:lnSpc>
            </a:pP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7720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33511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97731" y="1633851"/>
            <a:ext cx="10249399" cy="1815882"/>
          </a:xfrm>
          <a:prstGeom prst="rect">
            <a:avLst/>
          </a:prstGeom>
          <a:noFill/>
        </p:spPr>
        <p:txBody>
          <a:bodyPr wrap="square" rtlCol="0">
            <a:spAutoFit/>
          </a:bodyPr>
          <a:lstStyle/>
          <a:p>
            <a:pPr algn="r"/>
            <a:r>
              <a:rPr lang="ar-EG" sz="2800" b="1" dirty="0">
                <a:solidFill>
                  <a:srgbClr val="C00000"/>
                </a:solidFill>
                <a:latin typeface="Calibri" panose="020F0502020204030204" pitchFamily="34" charset="0"/>
                <a:cs typeface="Calibri" panose="020F0502020204030204" pitchFamily="34" charset="0"/>
              </a:rPr>
              <a:t>1. العوامل المؤثرة في سلوك المستهلك في الاقتصاد الرقمي</a:t>
            </a:r>
            <a:endParaRPr lang="en-US" sz="2800" b="1" dirty="0">
              <a:solidFill>
                <a:srgbClr val="C00000"/>
              </a:solidFill>
              <a:latin typeface="Calibri" panose="020F0502020204030204" pitchFamily="34" charset="0"/>
              <a:cs typeface="Calibri" panose="020F0502020204030204" pitchFamily="34" charset="0"/>
            </a:endParaRPr>
          </a:p>
          <a:p>
            <a:pPr algn="r"/>
            <a:endParaRPr lang="ar-EG" sz="2800" b="1" dirty="0"/>
          </a:p>
          <a:p>
            <a:pPr lvl="0" algn="ctr" rtl="1"/>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277722" y="2172642"/>
            <a:ext cx="8929517" cy="830997"/>
          </a:xfrm>
          <a:prstGeom prst="rect">
            <a:avLst/>
          </a:prstGeom>
          <a:noFill/>
        </p:spPr>
        <p:txBody>
          <a:bodyPr wrap="square" rtlCol="0">
            <a:spAutoFit/>
          </a:bodyPr>
          <a:lstStyle/>
          <a:p>
            <a:pPr marL="285750" lvl="0" indent="-285750" algn="just" rtl="1">
              <a:buFont typeface="Wingdings" panose="05000000000000000000" pitchFamily="2" charset="2"/>
              <a:buChar char="q"/>
            </a:pPr>
            <a:r>
              <a:rPr lang="ar-EG" sz="2400" dirty="0" smtClean="0"/>
              <a:t> </a:t>
            </a:r>
            <a:r>
              <a:rPr lang="ar-EG" sz="2400" dirty="0"/>
              <a:t>سلوك المستهلك الرقمي يتأثر بعدد من العوامل التي تتداخل مع بعضها البعض بشكل معقد. لنستعرض معًا أهم هذه العوامل بمزيد من التفصيل</a:t>
            </a:r>
            <a:r>
              <a:rPr lang="ar-EG" sz="2400" dirty="0" smtClean="0"/>
              <a:t>.</a:t>
            </a:r>
            <a:endParaRPr lang="ar-EG" sz="2400" dirty="0" smtClean="0">
              <a:solidFill>
                <a:srgbClr val="C00000"/>
              </a:solidFill>
            </a:endParaRPr>
          </a:p>
        </p:txBody>
      </p:sp>
      <p:graphicFrame>
        <p:nvGraphicFramePr>
          <p:cNvPr id="4" name="Diagram 3"/>
          <p:cNvGraphicFramePr/>
          <p:nvPr>
            <p:extLst>
              <p:ext uri="{D42A27DB-BD31-4B8C-83A1-F6EECF244321}">
                <p14:modId xmlns:p14="http://schemas.microsoft.com/office/powerpoint/2010/main" val="3245043337"/>
              </p:ext>
            </p:extLst>
          </p:nvPr>
        </p:nvGraphicFramePr>
        <p:xfrm>
          <a:off x="1745975" y="2205054"/>
          <a:ext cx="8128000" cy="39917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p:cNvPicPr>
            <a:picLocks noChangeAspect="1"/>
          </p:cNvPicPr>
          <p:nvPr/>
        </p:nvPicPr>
        <p:blipFill>
          <a:blip r:embed="rId8"/>
          <a:stretch>
            <a:fillRect/>
          </a:stretch>
        </p:blipFill>
        <p:spPr>
          <a:xfrm>
            <a:off x="7999961" y="3217976"/>
            <a:ext cx="1903517" cy="1280941"/>
          </a:xfrm>
          <a:prstGeom prst="rect">
            <a:avLst/>
          </a:prstGeom>
        </p:spPr>
      </p:pic>
      <p:pic>
        <p:nvPicPr>
          <p:cNvPr id="8" name="Picture 7"/>
          <p:cNvPicPr>
            <a:picLocks noChangeAspect="1"/>
          </p:cNvPicPr>
          <p:nvPr/>
        </p:nvPicPr>
        <p:blipFill>
          <a:blip r:embed="rId9"/>
          <a:stretch>
            <a:fillRect/>
          </a:stretch>
        </p:blipFill>
        <p:spPr>
          <a:xfrm>
            <a:off x="5882640" y="3217976"/>
            <a:ext cx="1927785" cy="1265836"/>
          </a:xfrm>
          <a:prstGeom prst="rect">
            <a:avLst/>
          </a:prstGeom>
        </p:spPr>
      </p:pic>
      <p:pic>
        <p:nvPicPr>
          <p:cNvPr id="9" name="Picture 8"/>
          <p:cNvPicPr>
            <a:picLocks noChangeAspect="1"/>
          </p:cNvPicPr>
          <p:nvPr/>
        </p:nvPicPr>
        <p:blipFill>
          <a:blip r:embed="rId10"/>
          <a:stretch>
            <a:fillRect/>
          </a:stretch>
        </p:blipFill>
        <p:spPr>
          <a:xfrm>
            <a:off x="3749040" y="3217976"/>
            <a:ext cx="2015189" cy="1292195"/>
          </a:xfrm>
          <a:prstGeom prst="rect">
            <a:avLst/>
          </a:prstGeom>
        </p:spPr>
      </p:pic>
      <p:pic>
        <p:nvPicPr>
          <p:cNvPr id="10" name="Picture 9"/>
          <p:cNvPicPr>
            <a:picLocks noChangeAspect="1"/>
          </p:cNvPicPr>
          <p:nvPr/>
        </p:nvPicPr>
        <p:blipFill>
          <a:blip r:embed="rId11"/>
          <a:stretch>
            <a:fillRect/>
          </a:stretch>
        </p:blipFill>
        <p:spPr>
          <a:xfrm>
            <a:off x="1653977" y="3217977"/>
            <a:ext cx="1980161" cy="1280940"/>
          </a:xfrm>
          <a:prstGeom prst="rect">
            <a:avLst/>
          </a:prstGeom>
        </p:spPr>
      </p:pic>
      <p:pic>
        <p:nvPicPr>
          <p:cNvPr id="11" name="Picture 10"/>
          <p:cNvPicPr>
            <a:picLocks noChangeAspect="1"/>
          </p:cNvPicPr>
          <p:nvPr/>
        </p:nvPicPr>
        <p:blipFill>
          <a:blip r:embed="rId12"/>
          <a:stretch>
            <a:fillRect/>
          </a:stretch>
        </p:blipFill>
        <p:spPr>
          <a:xfrm>
            <a:off x="10155438" y="2588140"/>
            <a:ext cx="2036562" cy="1965091"/>
          </a:xfrm>
          <a:prstGeom prst="rect">
            <a:avLst/>
          </a:prstGeom>
        </p:spPr>
      </p:pic>
    </p:spTree>
    <p:extLst>
      <p:ext uri="{BB962C8B-B14F-4D97-AF65-F5344CB8AC3E}">
        <p14:creationId xmlns:p14="http://schemas.microsoft.com/office/powerpoint/2010/main" val="2937976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628545" y="1539619"/>
            <a:ext cx="8722995" cy="1815882"/>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2.  العوامل الشخصية الموثرة على سلوك المستهلك الرقمي</a:t>
            </a:r>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2626178" y="2040468"/>
            <a:ext cx="7649098" cy="3600986"/>
          </a:xfrm>
          <a:prstGeom prst="rect">
            <a:avLst/>
          </a:prstGeom>
          <a:noFill/>
        </p:spPr>
        <p:txBody>
          <a:bodyPr wrap="square" rtlCol="0">
            <a:spAutoFit/>
          </a:bodyPr>
          <a:lstStyle/>
          <a:p>
            <a:pPr algn="r"/>
            <a:r>
              <a:rPr lang="ar-EG" sz="2800" b="1" dirty="0">
                <a:solidFill>
                  <a:srgbClr val="C00000"/>
                </a:solidFill>
                <a:latin typeface="Calibri" panose="020F0502020204030204" pitchFamily="34" charset="0"/>
                <a:cs typeface="Calibri" panose="020F0502020204030204" pitchFamily="34" charset="0"/>
              </a:rPr>
              <a:t>1. الجنس:</a:t>
            </a:r>
          </a:p>
          <a:p>
            <a:pPr algn="r"/>
            <a:r>
              <a:rPr lang="ar-EG" sz="2800" b="1" dirty="0">
                <a:solidFill>
                  <a:srgbClr val="C00000"/>
                </a:solidFill>
                <a:latin typeface="Calibri" panose="020F0502020204030204" pitchFamily="34" charset="0"/>
                <a:cs typeface="Calibri" panose="020F0502020204030204" pitchFamily="34" charset="0"/>
              </a:rPr>
              <a:t>النساء: </a:t>
            </a:r>
            <a:r>
              <a:rPr lang="ar-EG" sz="2400" dirty="0"/>
              <a:t>تشير الدراسات إلى أن النساء قد يكن أكثر تفاعلًا مع التسوق عبر الإنترنت من الرجال في بعض الفئات، مثل الأزياء، مستحضرات التجميل، والمنتجات المنزلية. </a:t>
            </a:r>
            <a:r>
              <a:rPr lang="ar-EG" sz="2400" i="1" dirty="0">
                <a:solidFill>
                  <a:srgbClr val="FF0000"/>
                </a:solidFill>
              </a:rPr>
              <a:t>كما أنهن قد يكن أكثر ميلًا للمشاركة في مجتمعات التسوق عبر الإنترنت، مثل منتديات المراجعات أو المجموعات على وسائل التواصل الاجتماعي</a:t>
            </a:r>
            <a:r>
              <a:rPr lang="ar-EG" sz="2400" i="1" dirty="0" smtClean="0">
                <a:solidFill>
                  <a:srgbClr val="FF0000"/>
                </a:solidFill>
              </a:rPr>
              <a:t>.</a:t>
            </a:r>
            <a:endParaRPr lang="ar-EG" sz="2400" dirty="0"/>
          </a:p>
          <a:p>
            <a:pPr algn="r"/>
            <a:r>
              <a:rPr lang="ar-EG" sz="2800" b="1" dirty="0">
                <a:solidFill>
                  <a:srgbClr val="C00000"/>
                </a:solidFill>
                <a:latin typeface="Calibri" panose="020F0502020204030204" pitchFamily="34" charset="0"/>
                <a:cs typeface="Calibri" panose="020F0502020204030204" pitchFamily="34" charset="0"/>
              </a:rPr>
              <a:t>الرجال: </a:t>
            </a:r>
            <a:r>
              <a:rPr lang="ar-EG" sz="2400" dirty="0"/>
              <a:t>يميل الرجال في كثير من الأحيان إلى شراء منتجات تقنية أو رياضية عبر الإنترنت. كما أنهم قد يبحثون بشكل أكبر عن المنتجات التي يمكن أن توفر لهم وقتًا أو جهدًا، </a:t>
            </a:r>
            <a:r>
              <a:rPr lang="ar-EG" sz="2400" i="1" dirty="0">
                <a:solidFill>
                  <a:srgbClr val="FF0000"/>
                </a:solidFill>
              </a:rPr>
              <a:t>مثل الأدوات الكهربائية أو المعدات.</a:t>
            </a:r>
          </a:p>
        </p:txBody>
      </p:sp>
      <p:pic>
        <p:nvPicPr>
          <p:cNvPr id="2" name="Picture 1"/>
          <p:cNvPicPr>
            <a:picLocks noChangeAspect="1"/>
          </p:cNvPicPr>
          <p:nvPr/>
        </p:nvPicPr>
        <p:blipFill>
          <a:blip r:embed="rId3"/>
          <a:stretch>
            <a:fillRect/>
          </a:stretch>
        </p:blipFill>
        <p:spPr>
          <a:xfrm>
            <a:off x="-722208" y="2447560"/>
            <a:ext cx="2849570" cy="2895600"/>
          </a:xfrm>
          <a:prstGeom prst="rect">
            <a:avLst/>
          </a:prstGeom>
        </p:spPr>
      </p:pic>
    </p:spTree>
    <p:extLst>
      <p:ext uri="{BB962C8B-B14F-4D97-AF65-F5344CB8AC3E}">
        <p14:creationId xmlns:p14="http://schemas.microsoft.com/office/powerpoint/2010/main" val="4133116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628545" y="1539619"/>
            <a:ext cx="8722995" cy="1815882"/>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1 </a:t>
            </a:r>
            <a:r>
              <a:rPr lang="ar-EG" sz="2800" b="1" dirty="0" smtClean="0">
                <a:solidFill>
                  <a:srgbClr val="C00000"/>
                </a:solidFill>
                <a:latin typeface="Calibri" panose="020F0502020204030204" pitchFamily="34" charset="0"/>
                <a:cs typeface="Calibri" panose="020F0502020204030204" pitchFamily="34" charset="0"/>
              </a:rPr>
              <a:t>. </a:t>
            </a:r>
            <a:r>
              <a:rPr lang="ar-EG" sz="2800" b="1" dirty="0">
                <a:solidFill>
                  <a:srgbClr val="C00000"/>
                </a:solidFill>
                <a:latin typeface="Calibri" panose="020F0502020204030204" pitchFamily="34" charset="0"/>
                <a:cs typeface="Calibri" panose="020F0502020204030204" pitchFamily="34" charset="0"/>
              </a:rPr>
              <a:t>العوامل الشخصية الموثرة على سلوك المستهلك الرقمي</a:t>
            </a:r>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2626178" y="2040468"/>
            <a:ext cx="7649099" cy="3416320"/>
          </a:xfrm>
          <a:prstGeom prst="rect">
            <a:avLst/>
          </a:prstGeom>
          <a:noFill/>
        </p:spPr>
        <p:txBody>
          <a:bodyPr wrap="square" rtlCol="0">
            <a:spAutoFit/>
          </a:bodyPr>
          <a:lstStyle/>
          <a:p>
            <a:pPr algn="r"/>
            <a:r>
              <a:rPr lang="ar-EG" sz="2400" b="1" dirty="0" smtClean="0"/>
              <a:t>2. </a:t>
            </a:r>
            <a:r>
              <a:rPr lang="ar-EG" sz="2400" b="1" dirty="0"/>
              <a:t>العمر:</a:t>
            </a:r>
          </a:p>
          <a:p>
            <a:pPr algn="r"/>
            <a:r>
              <a:rPr lang="ar-EG" sz="2400" b="1" dirty="0"/>
              <a:t>الشباب والمراهقين</a:t>
            </a:r>
            <a:r>
              <a:rPr lang="ar-EG" sz="2400" dirty="0"/>
              <a:t>: المستهلكون الأصغر سنًا غالبًا ما يكونون أكثر انفتاحًا على استخدام التكنولوجيا ويميلون إلى التسوق عبر الإنترنت بشكل أكبر. </a:t>
            </a:r>
            <a:r>
              <a:rPr lang="ar-EG" sz="2400" b="1" dirty="0"/>
              <a:t>لديهم قدرة على التكيف مع منصات جديدة بسهولة، ويميلون إلى شراء المنتجات التقنية، الألعاب الإلكترونية، الأزياء، ومنتجات الترفيه</a:t>
            </a:r>
            <a:r>
              <a:rPr lang="ar-EG" sz="2400" b="1" dirty="0" smtClean="0"/>
              <a:t>.</a:t>
            </a:r>
            <a:endParaRPr lang="ar-EG" sz="2400" dirty="0"/>
          </a:p>
          <a:p>
            <a:pPr algn="r"/>
            <a:r>
              <a:rPr lang="ar-EG" sz="2400" b="1" dirty="0"/>
              <a:t>الكبار</a:t>
            </a:r>
            <a:r>
              <a:rPr lang="ar-EG" sz="2400" dirty="0"/>
              <a:t>: قد يكون الأفراد الأكبر سناً أقل انفتاحًا على التسوق عبر الإنترنت مقارنة بالشباب، ولكن هناك زيادة ملحوظة في تبني هذه الفئة للتسوق الرقمي في السنوات الأخيرة. </a:t>
            </a:r>
            <a:r>
              <a:rPr lang="ar-EG" sz="2400" b="1" dirty="0"/>
              <a:t>قد يفضلون شراء المنتجات الأساسية أو الاستفادة من العروض والخصومات.</a:t>
            </a:r>
          </a:p>
        </p:txBody>
      </p:sp>
      <p:pic>
        <p:nvPicPr>
          <p:cNvPr id="2" name="Picture 1"/>
          <p:cNvPicPr>
            <a:picLocks noChangeAspect="1"/>
          </p:cNvPicPr>
          <p:nvPr/>
        </p:nvPicPr>
        <p:blipFill>
          <a:blip r:embed="rId3"/>
          <a:stretch>
            <a:fillRect/>
          </a:stretch>
        </p:blipFill>
        <p:spPr>
          <a:xfrm>
            <a:off x="-719656" y="2470050"/>
            <a:ext cx="3345834" cy="2986738"/>
          </a:xfrm>
          <a:prstGeom prst="rect">
            <a:avLst/>
          </a:prstGeom>
        </p:spPr>
      </p:pic>
    </p:spTree>
    <p:extLst>
      <p:ext uri="{BB962C8B-B14F-4D97-AF65-F5344CB8AC3E}">
        <p14:creationId xmlns:p14="http://schemas.microsoft.com/office/powerpoint/2010/main" val="1908395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552281" y="1566416"/>
            <a:ext cx="8722995" cy="1815882"/>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1. </a:t>
            </a:r>
            <a:r>
              <a:rPr lang="ar-EG" sz="2800" b="1" dirty="0" smtClean="0">
                <a:solidFill>
                  <a:srgbClr val="C00000"/>
                </a:solidFill>
                <a:latin typeface="Calibri" panose="020F0502020204030204" pitchFamily="34" charset="0"/>
                <a:cs typeface="Calibri" panose="020F0502020204030204" pitchFamily="34" charset="0"/>
              </a:rPr>
              <a:t>العوامل </a:t>
            </a:r>
            <a:r>
              <a:rPr lang="ar-EG" sz="2800" b="1" dirty="0">
                <a:solidFill>
                  <a:srgbClr val="C00000"/>
                </a:solidFill>
                <a:latin typeface="Calibri" panose="020F0502020204030204" pitchFamily="34" charset="0"/>
                <a:cs typeface="Calibri" panose="020F0502020204030204" pitchFamily="34" charset="0"/>
              </a:rPr>
              <a:t>الشخصية الموثرة على سلوك المستهلك الرقمي</a:t>
            </a:r>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2485571" y="2040468"/>
            <a:ext cx="7789705" cy="3785652"/>
          </a:xfrm>
          <a:prstGeom prst="rect">
            <a:avLst/>
          </a:prstGeom>
          <a:noFill/>
        </p:spPr>
        <p:txBody>
          <a:bodyPr wrap="square" rtlCol="0">
            <a:spAutoFit/>
          </a:bodyPr>
          <a:lstStyle/>
          <a:p>
            <a:pPr algn="r"/>
            <a:r>
              <a:rPr lang="ar-EG" sz="2400" b="1" dirty="0" smtClean="0"/>
              <a:t>3. </a:t>
            </a:r>
            <a:r>
              <a:rPr lang="ar-EG" sz="2400" b="1" dirty="0"/>
              <a:t>الدخل:</a:t>
            </a:r>
          </a:p>
          <a:p>
            <a:pPr marL="342900" indent="-342900" algn="just" rtl="1">
              <a:buFont typeface="Arial" panose="020B0604020202020204" pitchFamily="34" charset="0"/>
              <a:buChar char="•"/>
            </a:pPr>
            <a:r>
              <a:rPr lang="ar-EG" sz="2400" b="1" dirty="0"/>
              <a:t>المستهلكين ذوي الدخل المرتفع</a:t>
            </a:r>
            <a:r>
              <a:rPr lang="ar-EG" sz="2400" dirty="0"/>
              <a:t>: يميل هؤلاء إلى شراء المنتجات الفاخرة والسلع عالية الجودة عبر الإنترنت. </a:t>
            </a:r>
            <a:r>
              <a:rPr lang="ar-EG" sz="2400" u="sng" dirty="0"/>
              <a:t>وقد يكون لديهم استعداد أكبر للاستثمار في المنتجات التي تقدم لهم قيمة إضافية مثل الراحة أو التميز</a:t>
            </a:r>
            <a:r>
              <a:rPr lang="ar-EG" sz="2400" dirty="0" smtClean="0"/>
              <a:t>.</a:t>
            </a:r>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b="1" dirty="0"/>
              <a:t>المستهلكين ذوي الدخل المحدود</a:t>
            </a:r>
            <a:r>
              <a:rPr lang="ar-EG" sz="2400" dirty="0"/>
              <a:t>: غالبًا ما يتوجه هؤلاء المستهلكون إلى البحث عن العروض والخصومات. </a:t>
            </a:r>
            <a:r>
              <a:rPr lang="ar-EG" sz="2400" u="sng" dirty="0"/>
              <a:t>وقد يفضلون استخدام منصات التسوق التي توفر لهم خيارات اقتصادية أو سلعًا بأسعار معقولة</a:t>
            </a:r>
            <a:r>
              <a:rPr lang="ar-EG" sz="2400" dirty="0"/>
              <a:t>. يمكن أن يبحثوا أيضًا عن العروض الترويجية أو كوبونات </a:t>
            </a:r>
            <a:r>
              <a:rPr lang="ar-EG" sz="2400" dirty="0" smtClean="0"/>
              <a:t>الخصم.</a:t>
            </a:r>
            <a:endParaRPr lang="ar-EG" sz="2400" dirty="0"/>
          </a:p>
          <a:p>
            <a:pPr algn="r"/>
            <a:endParaRPr lang="ar-EG" sz="2400" i="1" dirty="0" smtClean="0">
              <a:solidFill>
                <a:srgbClr val="FF0000"/>
              </a:solidFill>
            </a:endParaRPr>
          </a:p>
        </p:txBody>
      </p:sp>
      <p:pic>
        <p:nvPicPr>
          <p:cNvPr id="2" name="Picture 1"/>
          <p:cNvPicPr>
            <a:picLocks noChangeAspect="1"/>
          </p:cNvPicPr>
          <p:nvPr/>
        </p:nvPicPr>
        <p:blipFill>
          <a:blip r:embed="rId3"/>
          <a:stretch>
            <a:fillRect/>
          </a:stretch>
        </p:blipFill>
        <p:spPr>
          <a:xfrm>
            <a:off x="-622895" y="2253156"/>
            <a:ext cx="2846298" cy="3084560"/>
          </a:xfrm>
          <a:prstGeom prst="rect">
            <a:avLst/>
          </a:prstGeom>
        </p:spPr>
      </p:pic>
    </p:spTree>
    <p:extLst>
      <p:ext uri="{BB962C8B-B14F-4D97-AF65-F5344CB8AC3E}">
        <p14:creationId xmlns:p14="http://schemas.microsoft.com/office/powerpoint/2010/main" val="42018050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9851" y="1214108"/>
            <a:ext cx="9345750" cy="4512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552282" y="1224351"/>
            <a:ext cx="8722995" cy="1815882"/>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1. العوامل </a:t>
            </a:r>
            <a:r>
              <a:rPr lang="ar-EG" sz="2800" b="1" dirty="0">
                <a:solidFill>
                  <a:srgbClr val="C00000"/>
                </a:solidFill>
                <a:latin typeface="Calibri" panose="020F0502020204030204" pitchFamily="34" charset="0"/>
                <a:cs typeface="Calibri" panose="020F0502020204030204" pitchFamily="34" charset="0"/>
              </a:rPr>
              <a:t>الشخصية الموثرة </a:t>
            </a:r>
            <a:r>
              <a:rPr lang="ar-EG" sz="2800" b="1" dirty="0">
                <a:solidFill>
                  <a:srgbClr val="C00000"/>
                </a:solidFill>
                <a:latin typeface="Calibri" panose="020F0502020204030204" pitchFamily="34" charset="0"/>
                <a:cs typeface="Calibri" panose="020F0502020204030204" pitchFamily="34" charset="0"/>
              </a:rPr>
              <a:t>على </a:t>
            </a:r>
            <a:r>
              <a:rPr lang="ar-EG" sz="2800" b="1" dirty="0">
                <a:solidFill>
                  <a:srgbClr val="C00000"/>
                </a:solidFill>
                <a:latin typeface="Calibri" panose="020F0502020204030204" pitchFamily="34" charset="0"/>
                <a:cs typeface="Calibri" panose="020F0502020204030204" pitchFamily="34" charset="0"/>
              </a:rPr>
              <a:t>سلوك المستهلك الرقمي</a:t>
            </a:r>
            <a:endParaRPr lang="ar-EG" sz="2800" b="1" dirty="0">
              <a:solidFill>
                <a:srgbClr val="C00000"/>
              </a:solidFill>
              <a:latin typeface="Calibri" panose="020F0502020204030204" pitchFamily="34" charset="0"/>
              <a:cs typeface="Calibri" panose="020F0502020204030204" pitchFamily="34" charset="0"/>
            </a:endParaRPr>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828799" y="1622962"/>
            <a:ext cx="8446477" cy="4862870"/>
          </a:xfrm>
          <a:prstGeom prst="rect">
            <a:avLst/>
          </a:prstGeom>
          <a:noFill/>
        </p:spPr>
        <p:txBody>
          <a:bodyPr wrap="square" rtlCol="0">
            <a:spAutoFit/>
          </a:bodyPr>
          <a:lstStyle/>
          <a:p>
            <a:pPr algn="r"/>
            <a:r>
              <a:rPr lang="ar-EG" sz="2200" b="1" dirty="0" smtClean="0"/>
              <a:t>4. </a:t>
            </a:r>
            <a:r>
              <a:rPr lang="ar-EG" sz="2000" b="1" dirty="0"/>
              <a:t>المواقف النفسية والدوافع الشخصية:</a:t>
            </a:r>
          </a:p>
          <a:p>
            <a:pPr marL="342900" indent="-342900" algn="r" rtl="1">
              <a:buFont typeface="Arial" panose="020B0604020202020204" pitchFamily="34" charset="0"/>
              <a:buChar char="•"/>
            </a:pPr>
            <a:r>
              <a:rPr lang="ar-EG" sz="2000" b="1" dirty="0"/>
              <a:t>التسوق للراحة</a:t>
            </a:r>
            <a:r>
              <a:rPr lang="ar-EG" sz="2000" dirty="0"/>
              <a:t>: بعض المستهلكين يتسوقون عبر الإنترنت لراحة التسوق من المنزل أو لتوفير الوقت. هؤلاء يفضلون مواقع التجارة الإلكترونية التي توفر عملية شراء سريعة ومريحة.</a:t>
            </a:r>
          </a:p>
          <a:p>
            <a:pPr marL="342900" indent="-342900" algn="r" rtl="1">
              <a:buFont typeface="Arial" panose="020B0604020202020204" pitchFamily="34" charset="0"/>
              <a:buChar char="•"/>
            </a:pPr>
            <a:r>
              <a:rPr lang="ar-EG" sz="2000" b="1" dirty="0"/>
              <a:t>التسوق كنوع من الترفيه</a:t>
            </a:r>
            <a:r>
              <a:rPr lang="ar-EG" sz="2000" dirty="0"/>
              <a:t>: </a:t>
            </a:r>
            <a:r>
              <a:rPr lang="ar-EG" sz="2000" u="sng" dirty="0"/>
              <a:t>في بعض الأحيان، يتسوق الأفراد عبر الإنترنت كنوع من الترفيه أو للتسلية. هؤلاء يفضلون المواقع التي تقدم تجارب تسوق ممتعة وتفاعلية</a:t>
            </a:r>
            <a:r>
              <a:rPr lang="ar-EG" sz="2000" dirty="0"/>
              <a:t>، </a:t>
            </a:r>
            <a:r>
              <a:rPr lang="ar-EG" sz="2000" u="sng" dirty="0"/>
              <a:t>مثل المتاجر التي تحتوي على عروض مميزة أو تجارب تسوق مبتكرة</a:t>
            </a:r>
            <a:r>
              <a:rPr lang="ar-EG" sz="2000" u="sng" dirty="0" smtClean="0"/>
              <a:t>.</a:t>
            </a:r>
            <a:endParaRPr lang="en-US" sz="2000" u="sng" dirty="0" smtClean="0"/>
          </a:p>
          <a:p>
            <a:pPr marL="342900" indent="-342900" algn="r" rtl="1">
              <a:buFont typeface="Arial" panose="020B0604020202020204" pitchFamily="34" charset="0"/>
              <a:buChar char="•"/>
            </a:pPr>
            <a:endParaRPr lang="ar-EG" sz="2000" u="sng" dirty="0"/>
          </a:p>
          <a:p>
            <a:pPr algn="r"/>
            <a:r>
              <a:rPr lang="ar-EG" sz="2000" b="1" dirty="0" smtClean="0"/>
              <a:t>5. </a:t>
            </a:r>
            <a:r>
              <a:rPr lang="ar-EG" sz="2000" b="1" dirty="0"/>
              <a:t>التوجهات والمواقف الأخلاقية:</a:t>
            </a:r>
          </a:p>
          <a:p>
            <a:pPr marL="342900" indent="-342900" algn="r" rtl="1">
              <a:buFont typeface="Arial" panose="020B0604020202020204" pitchFamily="34" charset="0"/>
              <a:buChar char="•"/>
            </a:pPr>
            <a:r>
              <a:rPr lang="ar-EG" sz="2000" b="1" dirty="0"/>
              <a:t>الوعي بالاستدامة</a:t>
            </a:r>
            <a:r>
              <a:rPr lang="ar-EG" sz="2000" dirty="0"/>
              <a:t>: </a:t>
            </a:r>
            <a:r>
              <a:rPr lang="ar-EG" sz="2000" u="sng" dirty="0"/>
              <a:t>بعض المستهلكين يهتمون بشكل كبير بالاستدامة، وقد يفضلون شراء المنتجات البيئية أو المنتجات التي تدعم الشركات التي تلتزم بالقيم الأخلاقية. هؤلاء المستهلكون قد يبحثون عن متاجر إلكترونية متوافقة مع قيمهم البيئية.</a:t>
            </a:r>
          </a:p>
          <a:p>
            <a:pPr marL="342900" indent="-342900" algn="r" rtl="1">
              <a:buFont typeface="Arial" panose="020B0604020202020204" pitchFamily="34" charset="0"/>
              <a:buChar char="•"/>
            </a:pPr>
            <a:r>
              <a:rPr lang="ar-EG" sz="2000" b="1" dirty="0"/>
              <a:t>التوجه نحو الماركات الموثوقة</a:t>
            </a:r>
            <a:r>
              <a:rPr lang="ar-EG" sz="2000" dirty="0"/>
              <a:t>: بعض المستهلكين يفضلون التعامل مع ماركات معروفة وموثوقة، ويعتمدون على مراجعات العملاء أو التقييمات لتوجيه اختياراتهم للشراء.</a:t>
            </a:r>
          </a:p>
          <a:p>
            <a:pPr algn="r"/>
            <a:endParaRPr lang="ar-EG" sz="2400" dirty="0"/>
          </a:p>
          <a:p>
            <a:pPr algn="r"/>
            <a:endParaRPr lang="ar-EG" sz="2400" i="1" dirty="0" smtClean="0">
              <a:solidFill>
                <a:srgbClr val="FF0000"/>
              </a:solidFill>
            </a:endParaRPr>
          </a:p>
        </p:txBody>
      </p:sp>
      <p:pic>
        <p:nvPicPr>
          <p:cNvPr id="2" name="Picture 1"/>
          <p:cNvPicPr>
            <a:picLocks noChangeAspect="1"/>
          </p:cNvPicPr>
          <p:nvPr/>
        </p:nvPicPr>
        <p:blipFill>
          <a:blip r:embed="rId3"/>
          <a:stretch>
            <a:fillRect/>
          </a:stretch>
        </p:blipFill>
        <p:spPr>
          <a:xfrm>
            <a:off x="-731209" y="2388442"/>
            <a:ext cx="2560008" cy="2743200"/>
          </a:xfrm>
          <a:prstGeom prst="rect">
            <a:avLst/>
          </a:prstGeom>
        </p:spPr>
      </p:pic>
    </p:spTree>
    <p:extLst>
      <p:ext uri="{BB962C8B-B14F-4D97-AF65-F5344CB8AC3E}">
        <p14:creationId xmlns:p14="http://schemas.microsoft.com/office/powerpoint/2010/main" val="14268247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9851" y="1214108"/>
            <a:ext cx="9345750" cy="4512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552282" y="1224351"/>
            <a:ext cx="8722995" cy="1815882"/>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.1  </a:t>
            </a:r>
            <a:r>
              <a:rPr lang="ar-EG" sz="2800" b="1" dirty="0">
                <a:solidFill>
                  <a:srgbClr val="C00000"/>
                </a:solidFill>
                <a:latin typeface="Calibri" panose="020F0502020204030204" pitchFamily="34" charset="0"/>
                <a:cs typeface="Calibri" panose="020F0502020204030204" pitchFamily="34" charset="0"/>
              </a:rPr>
              <a:t>العوامل الشخصية الموثرة على سلوك المستهلك الرقمي</a:t>
            </a:r>
          </a:p>
          <a:p>
            <a:pPr lvl="0" algn="ctr" rtl="1"/>
            <a:r>
              <a:rPr lang="ar-EG" sz="2800" b="1" dirty="0">
                <a:solidFill>
                  <a:srgbClr val="C00000"/>
                </a:solidFill>
                <a:latin typeface="Calibri" panose="020F0502020204030204" pitchFamily="34" charset="0"/>
                <a:cs typeface="Calibri" panose="020F0502020204030204" pitchFamily="34" charset="0"/>
              </a:rPr>
              <a:t> الخلاصة:</a:t>
            </a:r>
            <a:endParaRPr lang="en-US" sz="2800" b="1" dirty="0">
              <a:solidFill>
                <a:srgbClr val="C00000"/>
              </a:solidFill>
              <a:latin typeface="Calibri" panose="020F0502020204030204" pitchFamily="34" charset="0"/>
              <a:cs typeface="Calibri" panose="020F0502020204030204" pitchFamily="34" charset="0"/>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2696371" y="2132292"/>
            <a:ext cx="7277194" cy="3908762"/>
          </a:xfrm>
          <a:prstGeom prst="rect">
            <a:avLst/>
          </a:prstGeom>
          <a:noFill/>
        </p:spPr>
        <p:txBody>
          <a:bodyPr wrap="square" rtlCol="0">
            <a:spAutoFit/>
          </a:bodyPr>
          <a:lstStyle/>
          <a:p>
            <a:pPr marL="457200" indent="-457200" algn="just" rtl="1">
              <a:buFont typeface="Arial" panose="020B0604020202020204" pitchFamily="34" charset="0"/>
              <a:buChar char="•"/>
            </a:pPr>
            <a:r>
              <a:rPr lang="ar-EG" sz="2800" dirty="0"/>
              <a:t>العوامل الشخصية تلعب دورًا كبيرًا في تشكيل سلوك المستهلك الرقمي. </a:t>
            </a:r>
            <a:r>
              <a:rPr lang="ar-EG" sz="2800" i="1" dirty="0"/>
              <a:t>كل عامل من هذه العوامل يؤثر على طريقة البحث عن المنتجات، اتخاذ القرارات الشرائية، وتجربة التسوق بشكل عام</a:t>
            </a:r>
            <a:r>
              <a:rPr lang="ar-EG" sz="2800" dirty="0" smtClean="0"/>
              <a:t>.</a:t>
            </a:r>
            <a:endParaRPr lang="en-US" sz="2800" dirty="0" smtClean="0"/>
          </a:p>
          <a:p>
            <a:pPr marL="457200" indent="-457200" algn="just" rtl="1">
              <a:buFont typeface="Arial" panose="020B0604020202020204" pitchFamily="34" charset="0"/>
              <a:buChar char="•"/>
            </a:pPr>
            <a:endParaRPr lang="ar-EG" sz="2800" dirty="0" smtClean="0"/>
          </a:p>
          <a:p>
            <a:pPr marL="457200" indent="-457200" algn="just" rtl="1">
              <a:buFont typeface="Arial" panose="020B0604020202020204" pitchFamily="34" charset="0"/>
              <a:buChar char="•"/>
            </a:pPr>
            <a:r>
              <a:rPr lang="ar-EG" sz="2800" dirty="0" smtClean="0"/>
              <a:t>لذا</a:t>
            </a:r>
            <a:r>
              <a:rPr lang="ar-EG" sz="2800" dirty="0"/>
              <a:t>، يجب على الشركات التي تستهدف السوق الرقمي أن تكون على دراية بهذه العوامل وأن تقدم تجارب مخصصة تتناسب مع احتياجات كل فئة من </a:t>
            </a:r>
            <a:r>
              <a:rPr lang="ar-EG" sz="2800" dirty="0" smtClean="0"/>
              <a:t>المستهلكين.</a:t>
            </a:r>
            <a:endParaRPr lang="ar-EG" sz="2800" dirty="0"/>
          </a:p>
          <a:p>
            <a:pPr algn="r"/>
            <a:endParaRPr lang="ar-EG" sz="2400" i="1" dirty="0" smtClean="0">
              <a:solidFill>
                <a:srgbClr val="FF0000"/>
              </a:solidFill>
            </a:endParaRPr>
          </a:p>
        </p:txBody>
      </p:sp>
      <p:pic>
        <p:nvPicPr>
          <p:cNvPr id="2" name="Picture 1"/>
          <p:cNvPicPr>
            <a:picLocks noChangeAspect="1"/>
          </p:cNvPicPr>
          <p:nvPr/>
        </p:nvPicPr>
        <p:blipFill>
          <a:blip r:embed="rId3"/>
          <a:stretch>
            <a:fillRect/>
          </a:stretch>
        </p:blipFill>
        <p:spPr>
          <a:xfrm>
            <a:off x="-731210" y="2503397"/>
            <a:ext cx="3105150" cy="2815187"/>
          </a:xfrm>
          <a:prstGeom prst="rect">
            <a:avLst/>
          </a:prstGeom>
        </p:spPr>
      </p:pic>
    </p:spTree>
    <p:extLst>
      <p:ext uri="{BB962C8B-B14F-4D97-AF65-F5344CB8AC3E}">
        <p14:creationId xmlns:p14="http://schemas.microsoft.com/office/powerpoint/2010/main" val="8688860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9932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070789" y="1535504"/>
            <a:ext cx="9345750" cy="4302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53951" y="1603986"/>
            <a:ext cx="8466655" cy="1384995"/>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2. </a:t>
            </a:r>
            <a:r>
              <a:rPr lang="ar-EG" sz="2800" b="1" dirty="0" smtClean="0">
                <a:solidFill>
                  <a:srgbClr val="C00000"/>
                </a:solidFill>
                <a:latin typeface="Calibri" panose="020F0502020204030204" pitchFamily="34" charset="0"/>
                <a:cs typeface="Calibri" panose="020F0502020204030204" pitchFamily="34" charset="0"/>
              </a:rPr>
              <a:t>العوامل </a:t>
            </a:r>
            <a:r>
              <a:rPr lang="ar-EG" sz="2800" b="1" dirty="0">
                <a:solidFill>
                  <a:srgbClr val="C00000"/>
                </a:solidFill>
                <a:latin typeface="Calibri" panose="020F0502020204030204" pitchFamily="34" charset="0"/>
                <a:cs typeface="Calibri" panose="020F0502020204030204" pitchFamily="34" charset="0"/>
              </a:rPr>
              <a:t>الاقتصادية المؤثرة في سلوك المستهلك </a:t>
            </a:r>
            <a:r>
              <a:rPr lang="ar-EG" sz="2800" b="1" dirty="0">
                <a:solidFill>
                  <a:srgbClr val="C00000"/>
                </a:solidFill>
                <a:latin typeface="Calibri" panose="020F0502020204030204" pitchFamily="34" charset="0"/>
                <a:cs typeface="Calibri" panose="020F0502020204030204" pitchFamily="34" charset="0"/>
              </a:rPr>
              <a:t>الرقمي</a:t>
            </a:r>
            <a:endParaRPr lang="en-US" sz="2800" b="1" dirty="0">
              <a:solidFill>
                <a:srgbClr val="C00000"/>
              </a:solidFill>
              <a:latin typeface="Calibri" panose="020F0502020204030204" pitchFamily="34" charset="0"/>
              <a:cs typeface="Calibri" panose="020F0502020204030204" pitchFamily="34" charset="0"/>
            </a:endParaRPr>
          </a:p>
          <a:p>
            <a:pPr lvl="0" algn="ctr" rtl="1"/>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2278905" y="2066092"/>
            <a:ext cx="8929517" cy="4524315"/>
          </a:xfrm>
          <a:prstGeom prst="rect">
            <a:avLst/>
          </a:prstGeom>
          <a:noFill/>
        </p:spPr>
        <p:txBody>
          <a:bodyPr wrap="square" rtlCol="0">
            <a:spAutoFit/>
          </a:bodyPr>
          <a:lstStyle/>
          <a:p>
            <a:pPr algn="r"/>
            <a:r>
              <a:rPr lang="ar-EG" sz="2000" b="1" dirty="0" smtClean="0"/>
              <a:t>1. </a:t>
            </a:r>
            <a:r>
              <a:rPr lang="ar-EG" sz="2000" b="1" dirty="0"/>
              <a:t>الدخل والمقدرة الشرائية:</a:t>
            </a:r>
          </a:p>
          <a:p>
            <a:pPr algn="r" rtl="1"/>
            <a:r>
              <a:rPr lang="ar-EG" sz="2000" b="1" dirty="0"/>
              <a:t>سلوك المستهلك الرقمي: </a:t>
            </a:r>
            <a:r>
              <a:rPr lang="ar-EG" sz="2000" dirty="0"/>
              <a:t>عندما يزداد الدخل، يزداد أيضًا الإنفاق على التسوق عبر الإنترنت، خاصة على السلع والخدمات التي توفر راحة وسهولة الوصول. </a:t>
            </a:r>
            <a:r>
              <a:rPr lang="ar-EG" sz="2000" b="1" u="sng" dirty="0"/>
              <a:t>لكن في حالة التضخم</a:t>
            </a:r>
            <a:r>
              <a:rPr lang="ar-EG" sz="2000" dirty="0"/>
              <a:t>، قد يميل المستهلك الرقمي إلى التوجه نحو المواقع التي تقدم صفقات وتخفيضات أو البحث عن سلع ذات أسعار منخفضة مقارنة بالتسوق </a:t>
            </a:r>
            <a:r>
              <a:rPr lang="ar-EG" sz="2000" dirty="0" smtClean="0"/>
              <a:t>التقليدي. </a:t>
            </a:r>
            <a:r>
              <a:rPr lang="ar-EG" sz="2000" i="1" dirty="0" smtClean="0">
                <a:solidFill>
                  <a:srgbClr val="FF0000"/>
                </a:solidFill>
              </a:rPr>
              <a:t>على </a:t>
            </a:r>
            <a:r>
              <a:rPr lang="ar-EG" sz="2000" i="1" dirty="0">
                <a:solidFill>
                  <a:srgbClr val="FF0000"/>
                </a:solidFill>
              </a:rPr>
              <a:t>سبيل المثال، منصات مثل </a:t>
            </a:r>
            <a:r>
              <a:rPr lang="en-MY" sz="2000" b="1" i="1" dirty="0">
                <a:solidFill>
                  <a:srgbClr val="FF0000"/>
                </a:solidFill>
              </a:rPr>
              <a:t>Amazon</a:t>
            </a:r>
            <a:r>
              <a:rPr lang="en-MY" sz="2000" i="1" dirty="0">
                <a:solidFill>
                  <a:srgbClr val="FF0000"/>
                </a:solidFill>
              </a:rPr>
              <a:t> </a:t>
            </a:r>
            <a:r>
              <a:rPr lang="ar-EG" sz="2000" i="1" dirty="0">
                <a:solidFill>
                  <a:srgbClr val="FF0000"/>
                </a:solidFill>
              </a:rPr>
              <a:t>و</a:t>
            </a:r>
            <a:r>
              <a:rPr lang="en-MY" sz="2000" b="1" i="1" dirty="0" err="1">
                <a:solidFill>
                  <a:srgbClr val="FF0000"/>
                </a:solidFill>
              </a:rPr>
              <a:t>AliExpress</a:t>
            </a:r>
            <a:r>
              <a:rPr lang="en-MY" sz="2000" i="1" dirty="0">
                <a:solidFill>
                  <a:srgbClr val="FF0000"/>
                </a:solidFill>
              </a:rPr>
              <a:t> </a:t>
            </a:r>
            <a:r>
              <a:rPr lang="ar-EG" sz="2000" i="1" dirty="0">
                <a:solidFill>
                  <a:srgbClr val="FF0000"/>
                </a:solidFill>
              </a:rPr>
              <a:t>قد تقدم خيارات واسعة من المنتجات بأسعار تنافسية، مما يسمح للمستهلكين بالمقارنة </a:t>
            </a:r>
            <a:r>
              <a:rPr lang="ar-EG" sz="2000" i="1" dirty="0" smtClean="0">
                <a:solidFill>
                  <a:srgbClr val="FF0000"/>
                </a:solidFill>
              </a:rPr>
              <a:t>بسهولة</a:t>
            </a:r>
            <a:r>
              <a:rPr lang="ar-EG" sz="2000" dirty="0" smtClean="0"/>
              <a:t>.</a:t>
            </a:r>
          </a:p>
          <a:p>
            <a:pPr algn="r"/>
            <a:r>
              <a:rPr lang="ar-EG" sz="2000" b="1" dirty="0"/>
              <a:t>2. معدلات البطالة:</a:t>
            </a:r>
          </a:p>
          <a:p>
            <a:pPr algn="r"/>
            <a:r>
              <a:rPr lang="ar-EG" sz="2000" b="1" dirty="0"/>
              <a:t>سلوك المستهلك الرقمي</a:t>
            </a:r>
            <a:r>
              <a:rPr lang="ar-EG" sz="2000" dirty="0"/>
              <a:t>: </a:t>
            </a:r>
            <a:r>
              <a:rPr lang="ar-EG" sz="2000" b="1" u="sng" dirty="0"/>
              <a:t>في حالة ارتفاع معدلات البطالة</a:t>
            </a:r>
            <a:r>
              <a:rPr lang="ar-EG" sz="2000" dirty="0"/>
              <a:t>، قد يلاحظ أن المستهلكين يتجهون إلى التسوق عبر الإنترنت بشكل أكبر للحصول على سلع بأسعار أقل أو خيارات مرنة. كما أن منصات التسوق الإلكتروني توفر ميزات مثل التخفيضات أو العروض الخاصة التي قد تكون أكثر تأثيرًا مقارنة بالمتاجر التقليدية</a:t>
            </a:r>
            <a:r>
              <a:rPr lang="ar-EG" sz="2000" dirty="0" smtClean="0"/>
              <a:t>.</a:t>
            </a:r>
            <a:endParaRPr lang="ar-EG" sz="2000" dirty="0"/>
          </a:p>
          <a:p>
            <a:pPr algn="r"/>
            <a:r>
              <a:rPr lang="ar-EG" sz="2000" i="1" dirty="0">
                <a:solidFill>
                  <a:srgbClr val="FF0000"/>
                </a:solidFill>
              </a:rPr>
              <a:t>قد يؤدي تراجع الثقة في الاقتصاد إلى تقليص الإنفاق على المشتريات غير الأساسية عبر الإنترنت، مثل الأجهزة الإلكترونية الحديثة أو الملابس الفاخرة</a:t>
            </a:r>
            <a:r>
              <a:rPr lang="ar-EG" sz="2000" dirty="0" smtClean="0"/>
              <a:t>.</a:t>
            </a:r>
            <a:endParaRPr lang="ar-EG" sz="2000" dirty="0"/>
          </a:p>
          <a:p>
            <a:pPr algn="r" rtl="1"/>
            <a:endParaRPr lang="ar-EG" sz="2400" dirty="0" smtClean="0"/>
          </a:p>
          <a:p>
            <a:pPr algn="r" rtl="1"/>
            <a:endParaRPr lang="ar-EG" sz="2400" dirty="0"/>
          </a:p>
        </p:txBody>
      </p:sp>
      <p:pic>
        <p:nvPicPr>
          <p:cNvPr id="4" name="Picture 3"/>
          <p:cNvPicPr>
            <a:picLocks noChangeAspect="1"/>
          </p:cNvPicPr>
          <p:nvPr/>
        </p:nvPicPr>
        <p:blipFill>
          <a:blip r:embed="rId4"/>
          <a:stretch>
            <a:fillRect/>
          </a:stretch>
        </p:blipFill>
        <p:spPr>
          <a:xfrm>
            <a:off x="-480621" y="2608692"/>
            <a:ext cx="2551409" cy="2862467"/>
          </a:xfrm>
          <a:prstGeom prst="rect">
            <a:avLst/>
          </a:prstGeom>
        </p:spPr>
      </p:pic>
    </p:spTree>
    <p:extLst>
      <p:ext uri="{BB962C8B-B14F-4D97-AF65-F5344CB8AC3E}">
        <p14:creationId xmlns:p14="http://schemas.microsoft.com/office/powerpoint/2010/main" val="105679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27068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302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456943" y="1595804"/>
            <a:ext cx="8466655" cy="1384995"/>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2. </a:t>
            </a:r>
            <a:r>
              <a:rPr lang="ar-EG" sz="2800" b="1" dirty="0" smtClean="0">
                <a:solidFill>
                  <a:srgbClr val="C00000"/>
                </a:solidFill>
                <a:latin typeface="Calibri" panose="020F0502020204030204" pitchFamily="34" charset="0"/>
                <a:cs typeface="Calibri" panose="020F0502020204030204" pitchFamily="34" charset="0"/>
              </a:rPr>
              <a:t>العوامل </a:t>
            </a:r>
            <a:r>
              <a:rPr lang="ar-EG" sz="2800" b="1" dirty="0">
                <a:solidFill>
                  <a:srgbClr val="C00000"/>
                </a:solidFill>
                <a:latin typeface="Calibri" panose="020F0502020204030204" pitchFamily="34" charset="0"/>
                <a:cs typeface="Calibri" panose="020F0502020204030204" pitchFamily="34" charset="0"/>
              </a:rPr>
              <a:t>الاقتصادية المؤثرة في سلوك المستهلك الرقمي</a:t>
            </a:r>
            <a:endParaRPr lang="en-US" sz="2800" b="1" dirty="0">
              <a:solidFill>
                <a:srgbClr val="C00000"/>
              </a:solidFill>
              <a:latin typeface="Calibri" panose="020F0502020204030204" pitchFamily="34" charset="0"/>
              <a:cs typeface="Calibri" panose="020F0502020204030204" pitchFamily="34" charset="0"/>
            </a:endParaRPr>
          </a:p>
          <a:p>
            <a:pPr lvl="0" algn="ctr" rtl="1"/>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2346960" y="2023798"/>
            <a:ext cx="7774251" cy="4708981"/>
          </a:xfrm>
          <a:prstGeom prst="rect">
            <a:avLst/>
          </a:prstGeom>
          <a:noFill/>
        </p:spPr>
        <p:txBody>
          <a:bodyPr wrap="square" rtlCol="0">
            <a:spAutoFit/>
          </a:bodyPr>
          <a:lstStyle/>
          <a:p>
            <a:pPr algn="r"/>
            <a:r>
              <a:rPr lang="ar-EG" dirty="0" smtClean="0"/>
              <a:t>3</a:t>
            </a:r>
            <a:r>
              <a:rPr lang="ar-EG" dirty="0"/>
              <a:t>. </a:t>
            </a:r>
            <a:r>
              <a:rPr lang="ar-EG" b="1" dirty="0"/>
              <a:t>أسعار الفائدة</a:t>
            </a:r>
            <a:r>
              <a:rPr lang="ar-EG" dirty="0"/>
              <a:t>:</a:t>
            </a:r>
            <a:r>
              <a:rPr lang="ar-EG" b="1" dirty="0" smtClean="0"/>
              <a:t>:</a:t>
            </a:r>
            <a:endParaRPr lang="ar-EG" b="1" dirty="0"/>
          </a:p>
          <a:p>
            <a:pPr algn="r"/>
            <a:r>
              <a:rPr lang="ar-EG" b="1" dirty="0"/>
              <a:t>سلوك المستهلك الرقمي</a:t>
            </a:r>
            <a:r>
              <a:rPr lang="ar-EG" dirty="0"/>
              <a:t>: مثلما تؤثر أسعار الفائدة على قرارات الشراء التقليدية، فإنها تؤثر أيضًا على سلوك الشراء الرقمي. على سبيل المثال، </a:t>
            </a:r>
            <a:r>
              <a:rPr lang="ar-EG" u="sng" dirty="0"/>
              <a:t>إذا كانت أسعار الفائدة منخفضة، قد يكون المستهلكون أكثر ميلًا لشراء السلع باهظة الثمن عبر الإنترنت </a:t>
            </a:r>
            <a:r>
              <a:rPr lang="ar-EG" dirty="0"/>
              <a:t>من خلال التمويل أو التقسيط الذي تقدمه بعض المتاجر الإلكترونية.</a:t>
            </a:r>
            <a:endParaRPr lang="ar-EG" i="1" dirty="0">
              <a:solidFill>
                <a:srgbClr val="FF0000"/>
              </a:solidFill>
            </a:endParaRPr>
          </a:p>
          <a:p>
            <a:pPr algn="r"/>
            <a:r>
              <a:rPr lang="ar-EG" i="1" dirty="0">
                <a:solidFill>
                  <a:srgbClr val="FF0000"/>
                </a:solidFill>
              </a:rPr>
              <a:t>منصات </a:t>
            </a:r>
            <a:r>
              <a:rPr lang="ar-EG" b="1" i="1" dirty="0">
                <a:solidFill>
                  <a:srgbClr val="FF0000"/>
                </a:solidFill>
              </a:rPr>
              <a:t>التجارة الإلكترونية</a:t>
            </a:r>
            <a:r>
              <a:rPr lang="ar-EG" i="1" dirty="0">
                <a:solidFill>
                  <a:srgbClr val="FF0000"/>
                </a:solidFill>
              </a:rPr>
              <a:t> التي تقدم خيارات الدفع بالتقسيط أو التمويل قد تشهد زيادة في الطلب عندما تكون أسعار الفائدة منخفضة</a:t>
            </a:r>
            <a:r>
              <a:rPr lang="ar-EG" i="1" dirty="0" smtClean="0">
                <a:solidFill>
                  <a:srgbClr val="FF0000"/>
                </a:solidFill>
              </a:rPr>
              <a:t>.</a:t>
            </a:r>
          </a:p>
          <a:p>
            <a:pPr algn="r"/>
            <a:endParaRPr lang="ar-EG" i="1" dirty="0" smtClean="0">
              <a:solidFill>
                <a:srgbClr val="FF0000"/>
              </a:solidFill>
            </a:endParaRPr>
          </a:p>
          <a:p>
            <a:pPr algn="r"/>
            <a:r>
              <a:rPr lang="ar-EG" b="1" dirty="0"/>
              <a:t>4. التغيرات في أسعار الصرف:</a:t>
            </a:r>
          </a:p>
          <a:p>
            <a:pPr algn="r"/>
            <a:r>
              <a:rPr lang="ar-EG" b="1" dirty="0"/>
              <a:t>سلوك المستهلك الرقمي</a:t>
            </a:r>
            <a:r>
              <a:rPr lang="ar-EG" dirty="0"/>
              <a:t>: من المعروف أن التغيرات في أسعار الصرف تؤثر بشكل مباشر على المنتجات المستوردة. </a:t>
            </a:r>
            <a:r>
              <a:rPr lang="ar-EG" u="sng" dirty="0"/>
              <a:t>إذا ارتفعت قيمة العملة المحلية مقارنة بالعملات الأجنبية، فقد يتجه المستهلكون الرقميون إلى شراء منتجات من متاجر دولية عبر الإنترنت</a:t>
            </a:r>
            <a:r>
              <a:rPr lang="ar-EG" dirty="0"/>
              <a:t> لأن ذلك قد يجعل السلع المستوردة أكثر تكلفة.</a:t>
            </a:r>
          </a:p>
          <a:p>
            <a:pPr algn="r"/>
            <a:r>
              <a:rPr lang="ar-EG" i="1" dirty="0">
                <a:solidFill>
                  <a:srgbClr val="FF0000"/>
                </a:solidFill>
              </a:rPr>
              <a:t>بالإضافة إلى ذلك، قد يتغير تفضيل المستهلكين لوجهات السفر الإلكترونية أو حجوزات الفنادق التي تتم عبر الإنترنت اعتمادًا على أسعار </a:t>
            </a:r>
            <a:r>
              <a:rPr lang="ar-EG" i="1" dirty="0" smtClean="0">
                <a:solidFill>
                  <a:srgbClr val="FF0000"/>
                </a:solidFill>
              </a:rPr>
              <a:t>الصرف</a:t>
            </a:r>
            <a:r>
              <a:rPr lang="ar-EG" dirty="0" smtClean="0"/>
              <a:t>.</a:t>
            </a:r>
            <a:endParaRPr lang="ar-EG" dirty="0"/>
          </a:p>
          <a:p>
            <a:pPr algn="r" rtl="1"/>
            <a:endParaRPr lang="ar-EG" sz="2400" dirty="0" smtClean="0"/>
          </a:p>
          <a:p>
            <a:pPr algn="r" rtl="1"/>
            <a:endParaRPr lang="ar-EG" sz="2400" dirty="0"/>
          </a:p>
        </p:txBody>
      </p:sp>
      <p:pic>
        <p:nvPicPr>
          <p:cNvPr id="4" name="Picture 3"/>
          <p:cNvPicPr>
            <a:picLocks noChangeAspect="1"/>
          </p:cNvPicPr>
          <p:nvPr/>
        </p:nvPicPr>
        <p:blipFill>
          <a:blip r:embed="rId4"/>
          <a:stretch>
            <a:fillRect/>
          </a:stretch>
        </p:blipFill>
        <p:spPr>
          <a:xfrm>
            <a:off x="-1" y="2205054"/>
            <a:ext cx="2346961" cy="3566160"/>
          </a:xfrm>
          <a:prstGeom prst="rect">
            <a:avLst/>
          </a:prstGeom>
        </p:spPr>
      </p:pic>
    </p:spTree>
    <p:extLst>
      <p:ext uri="{BB962C8B-B14F-4D97-AF65-F5344CB8AC3E}">
        <p14:creationId xmlns:p14="http://schemas.microsoft.com/office/powerpoint/2010/main" val="1553484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0999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375077" y="1595804"/>
            <a:ext cx="8839199" cy="1407169"/>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2. </a:t>
            </a:r>
            <a:r>
              <a:rPr lang="ar-EG" sz="2800" b="1" dirty="0" smtClean="0">
                <a:solidFill>
                  <a:srgbClr val="C00000"/>
                </a:solidFill>
                <a:latin typeface="Calibri" panose="020F0502020204030204" pitchFamily="34" charset="0"/>
                <a:cs typeface="Calibri" panose="020F0502020204030204" pitchFamily="34" charset="0"/>
              </a:rPr>
              <a:t>العوامل </a:t>
            </a:r>
            <a:r>
              <a:rPr lang="ar-EG" sz="2800" b="1" dirty="0">
                <a:solidFill>
                  <a:srgbClr val="C00000"/>
                </a:solidFill>
                <a:latin typeface="Calibri" panose="020F0502020204030204" pitchFamily="34" charset="0"/>
                <a:cs typeface="Calibri" panose="020F0502020204030204" pitchFamily="34" charset="0"/>
              </a:rPr>
              <a:t>الاقتصادية المؤثرة في سلوك المستهلك الرقمي</a:t>
            </a:r>
            <a:endParaRPr lang="en-US" sz="2800" b="1" dirty="0">
              <a:solidFill>
                <a:srgbClr val="C00000"/>
              </a:solidFill>
              <a:latin typeface="Calibri" panose="020F0502020204030204" pitchFamily="34" charset="0"/>
              <a:cs typeface="Calibri" panose="020F0502020204030204" pitchFamily="34" charset="0"/>
            </a:endParaRPr>
          </a:p>
          <a:p>
            <a:pPr algn="ctr" rtl="1"/>
            <a:r>
              <a:rPr lang="ar-EG" sz="2800" b="1" dirty="0" smtClean="0"/>
              <a:t>الخلاصة : </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647771" y="2434400"/>
            <a:ext cx="8595360" cy="3877985"/>
          </a:xfrm>
          <a:prstGeom prst="rect">
            <a:avLst/>
          </a:prstGeom>
          <a:noFill/>
        </p:spPr>
        <p:txBody>
          <a:bodyPr wrap="square" rtlCol="0">
            <a:spAutoFit/>
          </a:bodyPr>
          <a:lstStyle/>
          <a:p>
            <a:pPr marL="342900" indent="-342900" algn="just" rtl="1">
              <a:buFont typeface="Wingdings" panose="05000000000000000000" pitchFamily="2" charset="2"/>
              <a:buChar char="v"/>
            </a:pPr>
            <a:r>
              <a:rPr lang="ar-EG" sz="2000" dirty="0" smtClean="0"/>
              <a:t>على </a:t>
            </a:r>
            <a:r>
              <a:rPr lang="ar-EG" sz="2000" dirty="0"/>
              <a:t>الرغم من أن العوامل الاقتصادية الأساسية التي تؤثر في سلوك المستهلك هي نفسها سواء في البيئة الرقمية أو التقليدية، فإن </a:t>
            </a:r>
            <a:r>
              <a:rPr lang="ar-EG" sz="2000" b="1" dirty="0"/>
              <a:t>المستهلك الرقمي</a:t>
            </a:r>
            <a:r>
              <a:rPr lang="ar-EG" sz="2000" dirty="0"/>
              <a:t> </a:t>
            </a:r>
            <a:r>
              <a:rPr lang="ar-EG" sz="2000" u="sng" dirty="0"/>
              <a:t>يواجه بعض المميزات التي قد تجعله يتفاعل مع هذه العوامل بشكل مختلف</a:t>
            </a:r>
            <a:r>
              <a:rPr lang="ar-EG" sz="2000" u="sng" dirty="0" smtClean="0"/>
              <a:t>.</a:t>
            </a:r>
            <a:endParaRPr lang="en-US" sz="2000" u="sng" dirty="0" smtClean="0"/>
          </a:p>
          <a:p>
            <a:pPr marL="342900" indent="-342900" algn="just" rtl="1">
              <a:buFont typeface="Wingdings" panose="05000000000000000000" pitchFamily="2" charset="2"/>
              <a:buChar char="v"/>
            </a:pPr>
            <a:endParaRPr lang="en-US" sz="2000" u="sng" dirty="0"/>
          </a:p>
          <a:p>
            <a:pPr marL="342900" indent="-342900" algn="just" rtl="1">
              <a:buFont typeface="Wingdings" panose="05000000000000000000" pitchFamily="2" charset="2"/>
              <a:buChar char="v"/>
            </a:pPr>
            <a:endParaRPr lang="ar-EG" sz="2000" u="sng" dirty="0" smtClean="0"/>
          </a:p>
          <a:p>
            <a:pPr marL="342900" indent="-342900" algn="just" rtl="1">
              <a:buFont typeface="Wingdings" panose="05000000000000000000" pitchFamily="2" charset="2"/>
              <a:buChar char="v"/>
            </a:pPr>
            <a:endParaRPr lang="en-US" sz="2000" u="sng" dirty="0" smtClean="0"/>
          </a:p>
          <a:p>
            <a:pPr marL="342900" indent="-342900" algn="just" rtl="1">
              <a:buFont typeface="Wingdings" panose="05000000000000000000" pitchFamily="2" charset="2"/>
              <a:buChar char="v"/>
            </a:pPr>
            <a:endParaRPr lang="ar-EG" sz="2000" u="sng" dirty="0" smtClean="0"/>
          </a:p>
          <a:p>
            <a:pPr marL="342900" indent="-342900" algn="just" rtl="1">
              <a:buFont typeface="Wingdings" panose="05000000000000000000" pitchFamily="2" charset="2"/>
              <a:buChar char="v"/>
            </a:pPr>
            <a:r>
              <a:rPr lang="ar-EG" sz="2000" dirty="0" smtClean="0"/>
              <a:t> </a:t>
            </a:r>
            <a:r>
              <a:rPr lang="ar-EG" sz="2000" dirty="0"/>
              <a:t>الإنترنت يوفر له القدرة على مقارنة الأسعار بسهولة، الوصول إلى صفقات وعروض في وقت أسرع، والتسوق من أي مكان في العالم، </a:t>
            </a:r>
            <a:r>
              <a:rPr lang="ar-EG" sz="2000" b="1" u="sng" dirty="0"/>
              <a:t>مما يضيف بُعدًا جديدًا في كيفية اتخاذ قرارات </a:t>
            </a:r>
            <a:r>
              <a:rPr lang="ar-EG" sz="2000" b="1" u="sng" dirty="0" smtClean="0"/>
              <a:t>الشراء.</a:t>
            </a:r>
            <a:endParaRPr lang="ar-EG" sz="2000" b="1" u="sng" dirty="0"/>
          </a:p>
          <a:p>
            <a:pPr algn="r" rtl="1"/>
            <a:endParaRPr lang="ar-EG" dirty="0"/>
          </a:p>
          <a:p>
            <a:pPr algn="r" rtl="1"/>
            <a:endParaRPr lang="ar-EG" sz="2400" dirty="0" smtClean="0"/>
          </a:p>
          <a:p>
            <a:pPr algn="r" rtl="1"/>
            <a:endParaRPr lang="ar-EG" sz="2400" dirty="0"/>
          </a:p>
        </p:txBody>
      </p:sp>
      <p:pic>
        <p:nvPicPr>
          <p:cNvPr id="2" name="Picture 1"/>
          <p:cNvPicPr>
            <a:picLocks noChangeAspect="1"/>
          </p:cNvPicPr>
          <p:nvPr/>
        </p:nvPicPr>
        <p:blipFill>
          <a:blip r:embed="rId4"/>
          <a:stretch>
            <a:fillRect/>
          </a:stretch>
        </p:blipFill>
        <p:spPr>
          <a:xfrm>
            <a:off x="2905673" y="3329265"/>
            <a:ext cx="4804276" cy="1208187"/>
          </a:xfrm>
          <a:prstGeom prst="rect">
            <a:avLst/>
          </a:prstGeom>
        </p:spPr>
      </p:pic>
    </p:spTree>
    <p:extLst>
      <p:ext uri="{BB962C8B-B14F-4D97-AF65-F5344CB8AC3E}">
        <p14:creationId xmlns:p14="http://schemas.microsoft.com/office/powerpoint/2010/main" val="39962294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10390706" cy="51216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451332" y="1595804"/>
            <a:ext cx="11053972" cy="2246769"/>
          </a:xfrm>
          <a:prstGeom prst="rect">
            <a:avLst/>
          </a:prstGeom>
          <a:noFill/>
        </p:spPr>
        <p:txBody>
          <a:bodyPr wrap="square" rtlCol="0">
            <a:spAutoFit/>
          </a:bodyPr>
          <a:lstStyle/>
          <a:p>
            <a:pPr lvl="0" algn="ctr" rtl="1"/>
            <a:r>
              <a:rPr lang="ar-EG" sz="2800" b="1" dirty="0" smtClean="0">
                <a:solidFill>
                  <a:srgbClr val="C00000"/>
                </a:solidFill>
                <a:latin typeface="Calibri" panose="020F0502020204030204" pitchFamily="34" charset="0"/>
                <a:cs typeface="Calibri" panose="020F0502020204030204" pitchFamily="34" charset="0"/>
              </a:rPr>
              <a:t>3.</a:t>
            </a:r>
            <a:r>
              <a:rPr lang="ar-EG" sz="2800" b="1" dirty="0" smtClean="0">
                <a:solidFill>
                  <a:srgbClr val="C00000"/>
                </a:solidFill>
                <a:latin typeface="Calibri" panose="020F0502020204030204" pitchFamily="34" charset="0"/>
                <a:cs typeface="Calibri" panose="020F0502020204030204" pitchFamily="34" charset="0"/>
              </a:rPr>
              <a:t> </a:t>
            </a:r>
            <a:r>
              <a:rPr lang="ar-EG" sz="2800" b="1" dirty="0">
                <a:solidFill>
                  <a:srgbClr val="C00000"/>
                </a:solidFill>
                <a:latin typeface="Calibri" panose="020F0502020204030204" pitchFamily="34" charset="0"/>
                <a:cs typeface="Calibri" panose="020F0502020204030204" pitchFamily="34" charset="0"/>
              </a:rPr>
              <a:t>العوامل الاجتماعية التي تؤثر على سلوك المستهلك</a:t>
            </a:r>
            <a:endParaRPr lang="en-MY" sz="2800" b="1" dirty="0">
              <a:solidFill>
                <a:srgbClr val="C00000"/>
              </a:solidFill>
              <a:latin typeface="Calibri" panose="020F0502020204030204" pitchFamily="34" charset="0"/>
              <a:cs typeface="Calibri" panose="020F0502020204030204" pitchFamily="34" charset="0"/>
            </a:endParaRPr>
          </a:p>
          <a:p>
            <a:pPr algn="ctr" rtl="1"/>
            <a:r>
              <a:rPr lang="ar-EG" sz="2800" b="1" dirty="0" smtClean="0"/>
              <a:t>  </a:t>
            </a:r>
            <a:endParaRPr lang="ar-EG" sz="28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3657600" y="2040468"/>
            <a:ext cx="7528560" cy="5570756"/>
          </a:xfrm>
          <a:prstGeom prst="rect">
            <a:avLst/>
          </a:prstGeom>
          <a:noFill/>
        </p:spPr>
        <p:txBody>
          <a:bodyPr wrap="square" rtlCol="0">
            <a:spAutoFit/>
          </a:bodyPr>
          <a:lstStyle/>
          <a:p>
            <a:pPr algn="r"/>
            <a:r>
              <a:rPr lang="ar-EG" sz="2200" b="1" dirty="0" smtClean="0"/>
              <a:t>1. العائلة:</a:t>
            </a:r>
          </a:p>
          <a:p>
            <a:pPr algn="r"/>
            <a:r>
              <a:rPr lang="ar-EG" sz="2200" b="1" u="sng" dirty="0" smtClean="0"/>
              <a:t>العائلة تُعد من أقوى العوامل الاجتماعية المؤثرة في قرارات الشراء</a:t>
            </a:r>
            <a:r>
              <a:rPr lang="ar-EG" sz="2200" dirty="0" smtClean="0"/>
              <a:t>، خاصة في الشراء المشترك للسلع الكبيرة مثل الأجهزة المنزلية أو السيارات. يتأثر الأفراد بآراء وتوجهات أفراد العائلة، سواء كانت مباشرة (مثل التوجيهات والنصائح) أو غير مباشرة (مثل المشتريات التي يتم اتخاذها في المنزل).</a:t>
            </a:r>
          </a:p>
          <a:p>
            <a:pPr algn="r"/>
            <a:r>
              <a:rPr lang="ar-EG" sz="2200" i="1" dirty="0" smtClean="0">
                <a:solidFill>
                  <a:srgbClr val="FF0000"/>
                </a:solidFill>
              </a:rPr>
              <a:t>في التسوق الرقمي، قد يكون للأم أو الأب دور كبير في اتخاذ قرارات شراء لمنتجات الأطفال أو الأجهزة المنزلية التي يتم استخدامها من قبل الجميع.</a:t>
            </a:r>
            <a:endParaRPr lang="ar-EG" sz="2200" i="1" dirty="0">
              <a:solidFill>
                <a:srgbClr val="FF0000"/>
              </a:solidFill>
            </a:endParaRPr>
          </a:p>
          <a:p>
            <a:pPr algn="r"/>
            <a:r>
              <a:rPr lang="ar-EG" sz="2200" b="1" dirty="0"/>
              <a:t>2. الأصدقاء:</a:t>
            </a:r>
          </a:p>
          <a:p>
            <a:pPr algn="r"/>
            <a:r>
              <a:rPr lang="ar-EG" sz="2200" b="1" u="sng" dirty="0"/>
              <a:t>يُعتبر الأصدقاء مصدرًا رئيسيًا للتأثير الاجتماعي</a:t>
            </a:r>
            <a:r>
              <a:rPr lang="ar-EG" sz="2200" dirty="0"/>
              <a:t>. النصائح والتوصيات التي يقدمها الأصدقاء تؤثر بشكل كبير على قرارات الشراء. المستهلكون غالبًا ما يثقون في تجارب أصدقائهم أكثر من الإعلانات التقليدية.</a:t>
            </a:r>
          </a:p>
          <a:p>
            <a:pPr algn="r"/>
            <a:r>
              <a:rPr lang="ar-EG" sz="2200" i="1" dirty="0">
                <a:solidFill>
                  <a:srgbClr val="FF0000"/>
                </a:solidFill>
              </a:rPr>
              <a:t>على الإنترنت، يمكن أن يكون لهذا التأثير شكل آخر من خلال </a:t>
            </a:r>
            <a:r>
              <a:rPr lang="ar-EG" sz="2200" b="1" i="1" dirty="0">
                <a:solidFill>
                  <a:srgbClr val="FF0000"/>
                </a:solidFill>
              </a:rPr>
              <a:t>التعليقات والمراجعات</a:t>
            </a:r>
            <a:r>
              <a:rPr lang="ar-EG" sz="2200" i="1" dirty="0">
                <a:solidFill>
                  <a:srgbClr val="FF0000"/>
                </a:solidFill>
              </a:rPr>
              <a:t> على منصات مثل </a:t>
            </a:r>
            <a:r>
              <a:rPr lang="ar-EG" sz="2200" b="1" i="1" dirty="0">
                <a:solidFill>
                  <a:srgbClr val="FF0000"/>
                </a:solidFill>
              </a:rPr>
              <a:t>فيسبوك</a:t>
            </a:r>
            <a:r>
              <a:rPr lang="ar-EG" sz="2200" i="1" dirty="0">
                <a:solidFill>
                  <a:srgbClr val="FF0000"/>
                </a:solidFill>
              </a:rPr>
              <a:t> و</a:t>
            </a:r>
            <a:r>
              <a:rPr lang="ar-EG" sz="2200" b="1" i="1" dirty="0">
                <a:solidFill>
                  <a:srgbClr val="FF0000"/>
                </a:solidFill>
              </a:rPr>
              <a:t>إنستغرام</a:t>
            </a:r>
            <a:r>
              <a:rPr lang="ar-EG" sz="2200" i="1" dirty="0">
                <a:solidFill>
                  <a:srgbClr val="FF0000"/>
                </a:solidFill>
              </a:rPr>
              <a:t> و</a:t>
            </a:r>
            <a:r>
              <a:rPr lang="ar-EG" sz="2200" b="1" i="1" dirty="0">
                <a:solidFill>
                  <a:srgbClr val="FF0000"/>
                </a:solidFill>
              </a:rPr>
              <a:t>تويتر</a:t>
            </a:r>
            <a:r>
              <a:rPr lang="ar-EG" sz="2200" i="1" dirty="0">
                <a:solidFill>
                  <a:srgbClr val="FF0000"/>
                </a:solidFill>
              </a:rPr>
              <a:t>، حيث يُؤثر رأي الأصدقاء في اختيارات المستهلكين للمنتجات والخدمات</a:t>
            </a:r>
            <a:r>
              <a:rPr lang="ar-EG" sz="2200" dirty="0"/>
              <a:t>.</a:t>
            </a:r>
          </a:p>
          <a:p>
            <a:pPr algn="r"/>
            <a:endParaRPr lang="ar-EG" sz="2400" dirty="0" smtClean="0"/>
          </a:p>
          <a:p>
            <a:pPr lvl="0" algn="just" rtl="1"/>
            <a:endParaRPr lang="en-MY" sz="2400" dirty="0">
              <a:solidFill>
                <a:srgbClr val="C00000"/>
              </a:solidFill>
            </a:endParaRPr>
          </a:p>
        </p:txBody>
      </p:sp>
      <p:pic>
        <p:nvPicPr>
          <p:cNvPr id="2" name="Picture 1"/>
          <p:cNvPicPr>
            <a:picLocks noChangeAspect="1"/>
          </p:cNvPicPr>
          <p:nvPr/>
        </p:nvPicPr>
        <p:blipFill>
          <a:blip r:embed="rId3"/>
          <a:stretch>
            <a:fillRect/>
          </a:stretch>
        </p:blipFill>
        <p:spPr>
          <a:xfrm>
            <a:off x="-731210" y="2040467"/>
            <a:ext cx="4238028" cy="4507645"/>
          </a:xfrm>
          <a:prstGeom prst="rect">
            <a:avLst/>
          </a:prstGeom>
        </p:spPr>
      </p:pic>
    </p:spTree>
    <p:extLst>
      <p:ext uri="{BB962C8B-B14F-4D97-AF65-F5344CB8AC3E}">
        <p14:creationId xmlns:p14="http://schemas.microsoft.com/office/powerpoint/2010/main" val="17629199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2517" y="15958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10558346" cy="5262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626178" y="1595804"/>
            <a:ext cx="11053972" cy="2246769"/>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3.  </a:t>
            </a:r>
            <a:r>
              <a:rPr lang="ar-EG" sz="2800" b="1" dirty="0">
                <a:solidFill>
                  <a:srgbClr val="C00000"/>
                </a:solidFill>
                <a:latin typeface="Calibri" panose="020F0502020204030204" pitchFamily="34" charset="0"/>
                <a:cs typeface="Calibri" panose="020F0502020204030204" pitchFamily="34" charset="0"/>
              </a:rPr>
              <a:t>العوامل </a:t>
            </a:r>
            <a:r>
              <a:rPr lang="ar-EG" sz="2800" b="1" dirty="0">
                <a:solidFill>
                  <a:srgbClr val="C00000"/>
                </a:solidFill>
                <a:latin typeface="Calibri" panose="020F0502020204030204" pitchFamily="34" charset="0"/>
                <a:cs typeface="Calibri" panose="020F0502020204030204" pitchFamily="34" charset="0"/>
              </a:rPr>
              <a:t>الاجتماعية التي تؤثر على سلوك المستهلك</a:t>
            </a:r>
            <a:endParaRPr lang="en-MY" sz="2800" b="1" dirty="0">
              <a:solidFill>
                <a:srgbClr val="C00000"/>
              </a:solidFill>
              <a:latin typeface="Calibri" panose="020F0502020204030204" pitchFamily="34" charset="0"/>
              <a:cs typeface="Calibri" panose="020F0502020204030204" pitchFamily="34" charset="0"/>
            </a:endParaRPr>
          </a:p>
          <a:p>
            <a:pPr algn="ctr" rtl="1"/>
            <a:r>
              <a:rPr lang="ar-EG" sz="2800" b="1" dirty="0" smtClean="0"/>
              <a:t>  </a:t>
            </a:r>
            <a:endParaRPr lang="ar-EG" sz="28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3255904" y="2040468"/>
            <a:ext cx="8052175" cy="5755422"/>
          </a:xfrm>
          <a:prstGeom prst="rect">
            <a:avLst/>
          </a:prstGeom>
          <a:noFill/>
        </p:spPr>
        <p:txBody>
          <a:bodyPr wrap="square" rtlCol="0">
            <a:spAutoFit/>
          </a:bodyPr>
          <a:lstStyle/>
          <a:p>
            <a:pPr algn="r"/>
            <a:r>
              <a:rPr lang="ar-EG" sz="2000" b="1" dirty="0"/>
              <a:t>3. المؤثرون على وسائل التواصل الاجتماعي:</a:t>
            </a:r>
          </a:p>
          <a:p>
            <a:pPr algn="just" rtl="1"/>
            <a:r>
              <a:rPr lang="ar-EG" sz="2000" dirty="0"/>
              <a:t>تأثير </a:t>
            </a:r>
            <a:r>
              <a:rPr lang="ar-EG" sz="2000" b="1" dirty="0"/>
              <a:t>المؤثرين</a:t>
            </a:r>
            <a:r>
              <a:rPr lang="ar-EG" sz="2000" dirty="0"/>
              <a:t> (</a:t>
            </a:r>
            <a:r>
              <a:rPr lang="en-MY" sz="2000" dirty="0"/>
              <a:t>Influencers) </a:t>
            </a:r>
            <a:r>
              <a:rPr lang="ar-EG" sz="2000" dirty="0"/>
              <a:t>على وسائل التواصل الاجتماعي أصبح عاملاً مؤثرًا جدًا في سلوك المستهلك الرقمي. هؤلاء الأفراد الذين يتمتعون بشعبية كبيرة على منصات مثل </a:t>
            </a:r>
            <a:r>
              <a:rPr lang="ar-EG" sz="2000" b="1" dirty="0"/>
              <a:t>إنستغرام</a:t>
            </a:r>
            <a:r>
              <a:rPr lang="ar-EG" sz="2000" dirty="0"/>
              <a:t> و</a:t>
            </a:r>
            <a:r>
              <a:rPr lang="ar-EG" sz="2000" b="1" dirty="0"/>
              <a:t>يوتيوب</a:t>
            </a:r>
            <a:r>
              <a:rPr lang="ar-EG" sz="2000" dirty="0"/>
              <a:t> و</a:t>
            </a:r>
            <a:r>
              <a:rPr lang="ar-EG" sz="2000" b="1" dirty="0"/>
              <a:t>تيك توك</a:t>
            </a:r>
            <a:r>
              <a:rPr lang="ar-EG" sz="2000" dirty="0"/>
              <a:t> يمكنهم توجيه قرارات شراء آلاف المتابعين.</a:t>
            </a:r>
          </a:p>
          <a:p>
            <a:pPr algn="r"/>
            <a:r>
              <a:rPr lang="ar-EG" sz="2000" b="1" u="sng" dirty="0"/>
              <a:t>تأثير المؤثرين يتراوح بين المؤثرين الصغار الذين لديهم جمهور محدود ولكن متفاعل بشكل عميق</a:t>
            </a:r>
            <a:r>
              <a:rPr lang="ar-EG" sz="2000" dirty="0"/>
              <a:t>، و</a:t>
            </a:r>
            <a:r>
              <a:rPr lang="ar-EG" sz="2000" b="1" dirty="0"/>
              <a:t>المؤثرين الكبار</a:t>
            </a:r>
            <a:r>
              <a:rPr lang="ar-EG" sz="2000" dirty="0"/>
              <a:t> الذين يمتلكون قاعدة جماهيرية ضخمة، وغالبًا ما يكون تأثيرهم مرجحًا في تحفيز المبيعات في مجالات مثل الموضة، المكياج، الصحة، والأجهزة الإلكترونية</a:t>
            </a:r>
            <a:r>
              <a:rPr lang="ar-EG" sz="2000" dirty="0" smtClean="0"/>
              <a:t>.</a:t>
            </a:r>
            <a:endParaRPr lang="en-US" sz="2000" dirty="0" smtClean="0"/>
          </a:p>
          <a:p>
            <a:pPr algn="r"/>
            <a:endParaRPr lang="ar-EG" sz="2000" dirty="0"/>
          </a:p>
          <a:p>
            <a:pPr algn="r"/>
            <a:r>
              <a:rPr lang="ar-EG" sz="2000" b="1" dirty="0" smtClean="0"/>
              <a:t>4. المجتمعات الرقمية والإلكترونية:</a:t>
            </a:r>
          </a:p>
          <a:p>
            <a:pPr algn="just" rtl="1"/>
            <a:r>
              <a:rPr lang="ar-EG" sz="2000" dirty="0" smtClean="0"/>
              <a:t>المجتمعات عبر الإنترنت تلعب دورًا أساسيًا في تشكيل سلوك المستهلك الرقمي، مثل المجتمعات على منصات مثل </a:t>
            </a:r>
            <a:r>
              <a:rPr lang="en-MY" sz="2000" b="1" dirty="0" err="1" smtClean="0"/>
              <a:t>Reddit</a:t>
            </a:r>
            <a:r>
              <a:rPr lang="en-MY" sz="2000" dirty="0" smtClean="0"/>
              <a:t> </a:t>
            </a:r>
            <a:r>
              <a:rPr lang="ar-EG" sz="2000" dirty="0" smtClean="0"/>
              <a:t>و</a:t>
            </a:r>
            <a:r>
              <a:rPr lang="en-MY" sz="2000" b="1" dirty="0" smtClean="0"/>
              <a:t>Facebook groups</a:t>
            </a:r>
            <a:r>
              <a:rPr lang="en-MY" sz="2000" dirty="0" smtClean="0"/>
              <a:t>، </a:t>
            </a:r>
            <a:r>
              <a:rPr lang="ar-EG" sz="2000" dirty="0" smtClean="0"/>
              <a:t>حيث يتم تبادل الخبرات والمراجعات المتعلقة بالمنتجات والخدمات.</a:t>
            </a:r>
          </a:p>
          <a:p>
            <a:pPr algn="just" rtl="1"/>
            <a:r>
              <a:rPr lang="ar-EG" sz="2000" dirty="0" smtClean="0"/>
              <a:t>الأفراد غالبًا ما يتخذون قرارات الشراء بناءً على توصيات الأعضاء في هذه المجتمعات أو بناءً على النقاشات المستمرة حول جودة المنتجات. </a:t>
            </a:r>
            <a:r>
              <a:rPr lang="ar-EG" sz="2000" b="1" dirty="0" smtClean="0"/>
              <a:t>إذا كانت المنتجات تحظى بشعبية كبيرة داخل هذه المجتمعات، يميل المستهلكون إلى تفضيلها.</a:t>
            </a:r>
          </a:p>
          <a:p>
            <a:pPr algn="r"/>
            <a:endParaRPr lang="ar-EG" sz="2000" dirty="0"/>
          </a:p>
          <a:p>
            <a:pPr algn="r"/>
            <a:endParaRPr lang="ar-EG" sz="2400" dirty="0" smtClean="0"/>
          </a:p>
          <a:p>
            <a:pPr lvl="0" algn="just" rtl="1"/>
            <a:endParaRPr lang="en-MY" sz="2400" dirty="0">
              <a:solidFill>
                <a:srgbClr val="C00000"/>
              </a:solidFill>
            </a:endParaRPr>
          </a:p>
        </p:txBody>
      </p:sp>
      <p:pic>
        <p:nvPicPr>
          <p:cNvPr id="4" name="Picture 3"/>
          <p:cNvPicPr>
            <a:picLocks noChangeAspect="1"/>
          </p:cNvPicPr>
          <p:nvPr/>
        </p:nvPicPr>
        <p:blipFill>
          <a:blip r:embed="rId3"/>
          <a:stretch>
            <a:fillRect/>
          </a:stretch>
        </p:blipFill>
        <p:spPr>
          <a:xfrm>
            <a:off x="-860444" y="2312697"/>
            <a:ext cx="3709689" cy="3997642"/>
          </a:xfrm>
          <a:prstGeom prst="rect">
            <a:avLst/>
          </a:prstGeom>
        </p:spPr>
      </p:pic>
    </p:spTree>
    <p:extLst>
      <p:ext uri="{BB962C8B-B14F-4D97-AF65-F5344CB8AC3E}">
        <p14:creationId xmlns:p14="http://schemas.microsoft.com/office/powerpoint/2010/main" val="36121091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957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249245" y="1595804"/>
            <a:ext cx="11053972" cy="2246769"/>
          </a:xfrm>
          <a:prstGeom prst="rect">
            <a:avLst/>
          </a:prstGeom>
          <a:noFill/>
        </p:spPr>
        <p:txBody>
          <a:bodyPr wrap="square" rtlCol="0">
            <a:spAutoFit/>
          </a:bodyPr>
          <a:lstStyle/>
          <a:p>
            <a:pPr lvl="0" algn="ctr" rtl="1"/>
            <a:r>
              <a:rPr lang="ar-EG" sz="2800" b="1" dirty="0" smtClean="0">
                <a:solidFill>
                  <a:srgbClr val="C00000"/>
                </a:solidFill>
                <a:latin typeface="Calibri" panose="020F0502020204030204" pitchFamily="34" charset="0"/>
                <a:cs typeface="Calibri" panose="020F0502020204030204" pitchFamily="34" charset="0"/>
              </a:rPr>
              <a:t>3.</a:t>
            </a:r>
            <a:r>
              <a:rPr lang="ar-EG" sz="2800" b="1" dirty="0" smtClean="0">
                <a:solidFill>
                  <a:srgbClr val="C00000"/>
                </a:solidFill>
                <a:latin typeface="Calibri" panose="020F0502020204030204" pitchFamily="34" charset="0"/>
                <a:cs typeface="Calibri" panose="020F0502020204030204" pitchFamily="34" charset="0"/>
              </a:rPr>
              <a:t> </a:t>
            </a:r>
            <a:r>
              <a:rPr lang="ar-EG" sz="2800" b="1" dirty="0">
                <a:solidFill>
                  <a:srgbClr val="C00000"/>
                </a:solidFill>
                <a:latin typeface="Calibri" panose="020F0502020204030204" pitchFamily="34" charset="0"/>
                <a:cs typeface="Calibri" panose="020F0502020204030204" pitchFamily="34" charset="0"/>
              </a:rPr>
              <a:t>العوامل الاجتماعية التي تؤثر على سلوك المستهلك</a:t>
            </a:r>
            <a:endParaRPr lang="en-MY" sz="2800" b="1" dirty="0">
              <a:solidFill>
                <a:srgbClr val="C00000"/>
              </a:solidFill>
              <a:latin typeface="Calibri" panose="020F0502020204030204" pitchFamily="34" charset="0"/>
              <a:cs typeface="Calibri" panose="020F0502020204030204" pitchFamily="34" charset="0"/>
            </a:endParaRPr>
          </a:p>
          <a:p>
            <a:pPr algn="ctr" rtl="1"/>
            <a:r>
              <a:rPr lang="ar-EG" sz="2800" b="1" dirty="0" smtClean="0"/>
              <a:t>  </a:t>
            </a:r>
            <a:endParaRPr lang="ar-EG" sz="28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279725" y="2040468"/>
            <a:ext cx="9001161" cy="5816977"/>
          </a:xfrm>
          <a:prstGeom prst="rect">
            <a:avLst/>
          </a:prstGeom>
          <a:noFill/>
        </p:spPr>
        <p:txBody>
          <a:bodyPr wrap="square" rtlCol="0">
            <a:spAutoFit/>
          </a:bodyPr>
          <a:lstStyle/>
          <a:p>
            <a:pPr algn="r"/>
            <a:r>
              <a:rPr lang="ar-EG" sz="2200" b="1" dirty="0"/>
              <a:t> </a:t>
            </a:r>
            <a:r>
              <a:rPr lang="ar-EG" sz="2200" b="1" dirty="0" smtClean="0"/>
              <a:t>5. </a:t>
            </a:r>
            <a:r>
              <a:rPr lang="ar-EG" sz="2200" b="1" dirty="0"/>
              <a:t>التأثير الثقافي:</a:t>
            </a:r>
          </a:p>
          <a:p>
            <a:pPr algn="r"/>
            <a:r>
              <a:rPr lang="ar-EG" sz="2200" b="1" dirty="0"/>
              <a:t>التقاليد والعادات الثقافية</a:t>
            </a:r>
            <a:r>
              <a:rPr lang="ar-EG" sz="2200" dirty="0"/>
              <a:t> تؤثر أيضًا في سلوك المستهلك. بعض الفئات الثقافية قد تميل إلى تفضيل أنواع معينة من المنتجات أو العلامات التجارية استنادًا إلى تقاليد أو ممارسات اجتماعية سائدة.</a:t>
            </a:r>
          </a:p>
          <a:p>
            <a:pPr algn="r"/>
            <a:r>
              <a:rPr lang="ar-EG" sz="2200" dirty="0"/>
              <a:t>في التجارة الإلكترونية، </a:t>
            </a:r>
            <a:r>
              <a:rPr lang="ar-EG" sz="2200" b="1" u="sng" dirty="0"/>
              <a:t>يتم أخذ هذه الفروق الثقافية في الاعتبار عند تطوير حملات تسويقية موجهة للأسواق المحلية، لتلائم العادات والتوجهات الخاصة بكل ثقافة</a:t>
            </a:r>
            <a:r>
              <a:rPr lang="ar-EG" sz="2200" dirty="0" smtClean="0"/>
              <a:t>.</a:t>
            </a:r>
            <a:endParaRPr lang="ar-EG" sz="2200" dirty="0"/>
          </a:p>
          <a:p>
            <a:pPr algn="r"/>
            <a:r>
              <a:rPr lang="ar-EG" sz="2200" b="1" dirty="0" smtClean="0"/>
              <a:t>6. </a:t>
            </a:r>
            <a:r>
              <a:rPr lang="ar-EG" sz="2200" b="1" dirty="0"/>
              <a:t>المنصات الاجتماعية والمراجعات عبر الإنترنت:</a:t>
            </a:r>
          </a:p>
          <a:p>
            <a:pPr marL="342900" indent="-342900" algn="r" rtl="1">
              <a:buFont typeface="Arial" panose="020B0604020202020204" pitchFamily="34" charset="0"/>
              <a:buChar char="•"/>
            </a:pPr>
            <a:r>
              <a:rPr lang="ar-EG" sz="2200" b="1" dirty="0"/>
              <a:t>المراجعات والتقييمات</a:t>
            </a:r>
            <a:r>
              <a:rPr lang="ar-EG" sz="2200" dirty="0"/>
              <a:t> من العملاء الآخرين تعتبر من العوامل الاجتماعية المؤثرة على سلوك المستهلك الرقمي. التفاعل مع المراجعات على منصات مثل </a:t>
            </a:r>
            <a:r>
              <a:rPr lang="ar-EG" sz="2200" b="1" dirty="0"/>
              <a:t>أمازون</a:t>
            </a:r>
            <a:r>
              <a:rPr lang="ar-EG" sz="2200" dirty="0"/>
              <a:t> أو </a:t>
            </a:r>
            <a:r>
              <a:rPr lang="ar-EG" sz="2200" b="1" dirty="0"/>
              <a:t>إيباي</a:t>
            </a:r>
            <a:r>
              <a:rPr lang="ar-EG" sz="2200" dirty="0"/>
              <a:t> أو </a:t>
            </a:r>
            <a:r>
              <a:rPr lang="ar-EG" sz="2200" b="1" dirty="0"/>
              <a:t>شركات السفر</a:t>
            </a:r>
            <a:r>
              <a:rPr lang="ar-EG" sz="2200" dirty="0"/>
              <a:t> مثل </a:t>
            </a:r>
            <a:r>
              <a:rPr lang="en-MY" sz="2200" b="1" dirty="0"/>
              <a:t>Tripadvisor</a:t>
            </a:r>
            <a:r>
              <a:rPr lang="en-MY" sz="2200" dirty="0" smtClean="0"/>
              <a:t>، (</a:t>
            </a:r>
            <a:r>
              <a:rPr lang="en-MY" sz="2200" dirty="0">
                <a:solidFill>
                  <a:srgbClr val="0070C0"/>
                </a:solidFill>
                <a:hlinkClick r:id="rId3"/>
              </a:rPr>
              <a:t>https://</a:t>
            </a:r>
            <a:r>
              <a:rPr lang="en-MY" sz="2200" dirty="0" err="1">
                <a:solidFill>
                  <a:srgbClr val="0070C0"/>
                </a:solidFill>
                <a:hlinkClick r:id="rId3"/>
              </a:rPr>
              <a:t>www.tripadvisor.com</a:t>
            </a:r>
            <a:r>
              <a:rPr lang="en-MY" sz="2200" dirty="0" smtClean="0">
                <a:solidFill>
                  <a:srgbClr val="0070C0"/>
                </a:solidFill>
                <a:hlinkClick r:id="rId3"/>
              </a:rPr>
              <a:t>/</a:t>
            </a:r>
            <a:r>
              <a:rPr lang="en-MY" sz="2200" dirty="0" smtClean="0"/>
              <a:t>) </a:t>
            </a:r>
            <a:r>
              <a:rPr lang="ar-EG" sz="2200" dirty="0" smtClean="0"/>
              <a:t>حيث </a:t>
            </a:r>
            <a:r>
              <a:rPr lang="ar-EG" sz="2200" u="sng" dirty="0"/>
              <a:t>يؤثر الرأي العام في اتخاذ القرارات الشرائية بشكل كبير</a:t>
            </a:r>
            <a:r>
              <a:rPr lang="ar-EG" sz="2200" u="sng" dirty="0" smtClean="0"/>
              <a:t>.</a:t>
            </a:r>
            <a:endParaRPr lang="en-US" sz="2200" u="sng" dirty="0" smtClean="0"/>
          </a:p>
          <a:p>
            <a:pPr marL="342900" indent="-342900" algn="just" rtl="1">
              <a:buFont typeface="Arial" panose="020B0604020202020204" pitchFamily="34" charset="0"/>
              <a:buChar char="•"/>
            </a:pPr>
            <a:r>
              <a:rPr lang="ar-EG" sz="2200" b="1" dirty="0" smtClean="0"/>
              <a:t>في </a:t>
            </a:r>
            <a:r>
              <a:rPr lang="ar-EG" sz="2200" b="1" dirty="0"/>
              <a:t>حال كانت المراجعات إيجابية</a:t>
            </a:r>
            <a:r>
              <a:rPr lang="ar-EG" sz="2200" dirty="0"/>
              <a:t>، فإن هذا يعزز الثقة في المنتج ويزيد من احتمالية اتخاذ قرار الشراء. كما أن المستهلكين غالبًا ما يشاركون تجاربهم في حال كانت لديهم تجربة غير مرضية، مما قد يؤدي إلى تغييرات في سلوك الآخرين</a:t>
            </a:r>
            <a:r>
              <a:rPr lang="ar-EG" dirty="0"/>
              <a:t>.</a:t>
            </a:r>
          </a:p>
          <a:p>
            <a:pPr algn="r"/>
            <a:endParaRPr lang="ar-EG" dirty="0" smtClean="0"/>
          </a:p>
          <a:p>
            <a:pPr algn="r"/>
            <a:endParaRPr lang="ar-EG" sz="2000" dirty="0"/>
          </a:p>
          <a:p>
            <a:pPr algn="r"/>
            <a:endParaRPr lang="ar-EG" sz="2400" dirty="0" smtClean="0"/>
          </a:p>
          <a:p>
            <a:pPr lvl="0" algn="just" rtl="1"/>
            <a:endParaRPr lang="en-MY" sz="2400" dirty="0">
              <a:solidFill>
                <a:srgbClr val="C00000"/>
              </a:solidFill>
            </a:endParaRPr>
          </a:p>
        </p:txBody>
      </p:sp>
      <p:pic>
        <p:nvPicPr>
          <p:cNvPr id="4" name="Picture 3"/>
          <p:cNvPicPr>
            <a:picLocks noChangeAspect="1"/>
          </p:cNvPicPr>
          <p:nvPr/>
        </p:nvPicPr>
        <p:blipFill>
          <a:blip r:embed="rId4"/>
          <a:stretch>
            <a:fillRect/>
          </a:stretch>
        </p:blipFill>
        <p:spPr>
          <a:xfrm>
            <a:off x="-574079" y="1595804"/>
            <a:ext cx="1960919" cy="2724515"/>
          </a:xfrm>
          <a:prstGeom prst="rect">
            <a:avLst/>
          </a:prstGeom>
        </p:spPr>
      </p:pic>
      <p:pic>
        <p:nvPicPr>
          <p:cNvPr id="6" name="Picture 5"/>
          <p:cNvPicPr>
            <a:picLocks noChangeAspect="1"/>
          </p:cNvPicPr>
          <p:nvPr/>
        </p:nvPicPr>
        <p:blipFill>
          <a:blip r:embed="rId5"/>
          <a:stretch>
            <a:fillRect/>
          </a:stretch>
        </p:blipFill>
        <p:spPr>
          <a:xfrm>
            <a:off x="-688438" y="4342608"/>
            <a:ext cx="2075278" cy="1466850"/>
          </a:xfrm>
          <a:prstGeom prst="rect">
            <a:avLst/>
          </a:prstGeom>
        </p:spPr>
      </p:pic>
    </p:spTree>
    <p:extLst>
      <p:ext uri="{BB962C8B-B14F-4D97-AF65-F5344CB8AC3E}">
        <p14:creationId xmlns:p14="http://schemas.microsoft.com/office/powerpoint/2010/main" val="13140591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7440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406376" y="1591408"/>
            <a:ext cx="11053972" cy="2246769"/>
          </a:xfrm>
          <a:prstGeom prst="rect">
            <a:avLst/>
          </a:prstGeom>
          <a:noFill/>
        </p:spPr>
        <p:txBody>
          <a:bodyPr wrap="square" rtlCol="0">
            <a:spAutoFit/>
          </a:bodyPr>
          <a:lstStyle/>
          <a:p>
            <a:pPr lvl="0" algn="ctr" rtl="1"/>
            <a:r>
              <a:rPr lang="ar-EG" sz="2800" b="1" dirty="0" smtClean="0">
                <a:solidFill>
                  <a:srgbClr val="C00000"/>
                </a:solidFill>
                <a:latin typeface="Calibri" panose="020F0502020204030204" pitchFamily="34" charset="0"/>
                <a:cs typeface="Calibri" panose="020F0502020204030204" pitchFamily="34" charset="0"/>
              </a:rPr>
              <a:t>3.  </a:t>
            </a:r>
            <a:r>
              <a:rPr lang="ar-EG" sz="2800" b="1" dirty="0">
                <a:solidFill>
                  <a:srgbClr val="C00000"/>
                </a:solidFill>
                <a:latin typeface="Calibri" panose="020F0502020204030204" pitchFamily="34" charset="0"/>
                <a:cs typeface="Calibri" panose="020F0502020204030204" pitchFamily="34" charset="0"/>
              </a:rPr>
              <a:t>العوامل الاجتماعية التي تؤثر على سلوك المستهلك</a:t>
            </a:r>
            <a:endParaRPr lang="en-MY" sz="2800" b="1" dirty="0">
              <a:solidFill>
                <a:srgbClr val="C00000"/>
              </a:solidFill>
              <a:latin typeface="Calibri" panose="020F0502020204030204" pitchFamily="34" charset="0"/>
              <a:cs typeface="Calibri" panose="020F0502020204030204" pitchFamily="34" charset="0"/>
            </a:endParaRPr>
          </a:p>
          <a:p>
            <a:pPr algn="ctr" rtl="1"/>
            <a:r>
              <a:rPr lang="ar-EG" sz="2800" b="1" dirty="0" smtClean="0"/>
              <a:t>  </a:t>
            </a:r>
            <a:endParaRPr lang="ar-EG" sz="28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2956560" y="2107083"/>
            <a:ext cx="7330440" cy="5447645"/>
          </a:xfrm>
          <a:prstGeom prst="rect">
            <a:avLst/>
          </a:prstGeom>
          <a:noFill/>
        </p:spPr>
        <p:txBody>
          <a:bodyPr wrap="square" rtlCol="0">
            <a:spAutoFit/>
          </a:bodyPr>
          <a:lstStyle/>
          <a:p>
            <a:pPr algn="ctr"/>
            <a:r>
              <a:rPr lang="ar-EG" b="1" dirty="0"/>
              <a:t> </a:t>
            </a:r>
            <a:r>
              <a:rPr lang="ar-EG" sz="2800" b="1" dirty="0" smtClean="0"/>
              <a:t>الخلاصة</a:t>
            </a:r>
            <a:r>
              <a:rPr lang="ar-EG" b="1" dirty="0" smtClean="0"/>
              <a:t> :</a:t>
            </a:r>
          </a:p>
          <a:p>
            <a:pPr marL="457200" indent="-457200" algn="just" rtl="1">
              <a:buFont typeface="Arial" panose="020B0604020202020204" pitchFamily="34" charset="0"/>
              <a:buChar char="•"/>
            </a:pPr>
            <a:r>
              <a:rPr lang="ar-EG" sz="2800" b="1" dirty="0"/>
              <a:t>العوامل الاجتماعية </a:t>
            </a:r>
            <a:r>
              <a:rPr lang="ar-EG" sz="2800" dirty="0"/>
              <a:t>لها تأثير كبير على سلوك المستهلك الرقمي، حيث يساهم </a:t>
            </a:r>
            <a:r>
              <a:rPr lang="ar-EG" sz="2800" b="1" dirty="0"/>
              <a:t>الأصدقاء، العائلة، المؤثرون، والمجتمعات الإلكترونية </a:t>
            </a:r>
            <a:r>
              <a:rPr lang="ar-EG" sz="2800" dirty="0"/>
              <a:t>في توجيه قرارات الشراء</a:t>
            </a:r>
            <a:r>
              <a:rPr lang="ar-EG" sz="2800" dirty="0" smtClean="0"/>
              <a:t>.</a:t>
            </a:r>
          </a:p>
          <a:p>
            <a:pPr marL="457200" indent="-457200" algn="just" rtl="1">
              <a:buFont typeface="Arial" panose="020B0604020202020204" pitchFamily="34" charset="0"/>
              <a:buChar char="•"/>
            </a:pPr>
            <a:endParaRPr lang="ar-EG" sz="2800" dirty="0" smtClean="0"/>
          </a:p>
          <a:p>
            <a:pPr marL="457200" indent="-457200" algn="just" rtl="1">
              <a:buFont typeface="Arial" panose="020B0604020202020204" pitchFamily="34" charset="0"/>
              <a:buChar char="•"/>
            </a:pPr>
            <a:r>
              <a:rPr lang="ar-EG" sz="2800" dirty="0" smtClean="0"/>
              <a:t> </a:t>
            </a:r>
            <a:r>
              <a:rPr lang="ar-EG" sz="2800" b="1" dirty="0"/>
              <a:t>في العصر الرقمي</a:t>
            </a:r>
            <a:r>
              <a:rPr lang="ar-EG" sz="2800" dirty="0"/>
              <a:t>، أصبح المستهلكون يتخذون قراراتهم بناءً على ما </a:t>
            </a:r>
            <a:r>
              <a:rPr lang="ar-EG" sz="2800" u="sng" dirty="0"/>
              <a:t>يراه الآخرون ويختبرونه</a:t>
            </a:r>
            <a:r>
              <a:rPr lang="ar-EG" sz="2800" dirty="0"/>
              <a:t>، مما يجعل الشركات بحاجة إلى فهم هذه الديناميكيات الاجتماعية للاستفادة منها في استراتيجيات التسويق والتفاعل مع العملاء بشكل أكثر فعالية.</a:t>
            </a:r>
            <a:endParaRPr lang="ar-EG" sz="2800" dirty="0" smtClean="0"/>
          </a:p>
          <a:p>
            <a:pPr algn="r"/>
            <a:endParaRPr lang="ar-EG" sz="2000" dirty="0"/>
          </a:p>
          <a:p>
            <a:pPr algn="r"/>
            <a:endParaRPr lang="ar-EG" sz="2400" dirty="0" smtClean="0"/>
          </a:p>
          <a:p>
            <a:pPr lvl="0" algn="just" rtl="1"/>
            <a:endParaRPr lang="en-MY" sz="2400" dirty="0">
              <a:solidFill>
                <a:srgbClr val="C00000"/>
              </a:solidFill>
            </a:endParaRPr>
          </a:p>
        </p:txBody>
      </p:sp>
      <p:sp>
        <p:nvSpPr>
          <p:cNvPr id="4" name="AutoShape 2" descr="تأثير التسويق عبر المؤثرين على متجرك الإلكتروني - مدونة كويت مارت"/>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p>
        </p:txBody>
      </p:sp>
      <p:pic>
        <p:nvPicPr>
          <p:cNvPr id="6" name="Picture 5"/>
          <p:cNvPicPr>
            <a:picLocks noChangeAspect="1"/>
          </p:cNvPicPr>
          <p:nvPr/>
        </p:nvPicPr>
        <p:blipFill>
          <a:blip r:embed="rId3"/>
          <a:stretch>
            <a:fillRect/>
          </a:stretch>
        </p:blipFill>
        <p:spPr>
          <a:xfrm>
            <a:off x="-731210" y="1905000"/>
            <a:ext cx="3200400" cy="4203178"/>
          </a:xfrm>
          <a:prstGeom prst="rect">
            <a:avLst/>
          </a:prstGeom>
        </p:spPr>
      </p:pic>
    </p:spTree>
    <p:extLst>
      <p:ext uri="{BB962C8B-B14F-4D97-AF65-F5344CB8AC3E}">
        <p14:creationId xmlns:p14="http://schemas.microsoft.com/office/powerpoint/2010/main" val="4392483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512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978333" y="1595804"/>
            <a:ext cx="11053972" cy="2246769"/>
          </a:xfrm>
          <a:prstGeom prst="rect">
            <a:avLst/>
          </a:prstGeom>
          <a:noFill/>
        </p:spPr>
        <p:txBody>
          <a:bodyPr wrap="square" rtlCol="0">
            <a:spAutoFit/>
          </a:bodyPr>
          <a:lstStyle/>
          <a:p>
            <a:pPr algn="ctr" rtl="1"/>
            <a:r>
              <a:rPr lang="ar-EG" sz="2800" b="1" dirty="0" smtClean="0">
                <a:solidFill>
                  <a:srgbClr val="C00000"/>
                </a:solidFill>
                <a:latin typeface="Calibri" panose="020F0502020204030204" pitchFamily="34" charset="0"/>
                <a:cs typeface="Calibri" panose="020F0502020204030204" pitchFamily="34" charset="0"/>
              </a:rPr>
              <a:t>4.</a:t>
            </a:r>
            <a:r>
              <a:rPr lang="ar-EG" sz="2800" b="1" dirty="0" smtClean="0">
                <a:solidFill>
                  <a:srgbClr val="C00000"/>
                </a:solidFill>
                <a:latin typeface="Calibri" panose="020F0502020204030204" pitchFamily="34" charset="0"/>
                <a:cs typeface="Calibri" panose="020F0502020204030204" pitchFamily="34" charset="0"/>
              </a:rPr>
              <a:t> العوامل </a:t>
            </a:r>
            <a:r>
              <a:rPr lang="ar-EG" sz="2800" b="1" dirty="0">
                <a:solidFill>
                  <a:srgbClr val="C00000"/>
                </a:solidFill>
                <a:latin typeface="Calibri" panose="020F0502020204030204" pitchFamily="34" charset="0"/>
                <a:cs typeface="Calibri" panose="020F0502020204030204" pitchFamily="34" charset="0"/>
              </a:rPr>
              <a:t>التنكولوجية التي تؤثر على سلوك المستهلك الرقمي</a:t>
            </a:r>
            <a:endParaRPr lang="en-MY" sz="2800" b="1" dirty="0">
              <a:solidFill>
                <a:srgbClr val="C00000"/>
              </a:solidFill>
              <a:latin typeface="Calibri" panose="020F0502020204030204" pitchFamily="34" charset="0"/>
              <a:cs typeface="Calibri" panose="020F0502020204030204" pitchFamily="34" charset="0"/>
            </a:endParaRPr>
          </a:p>
          <a:p>
            <a:pPr algn="ctr" rtl="1"/>
            <a:r>
              <a:rPr lang="ar-EG" sz="2800" b="1" dirty="0" smtClean="0"/>
              <a:t>  </a:t>
            </a:r>
            <a:endParaRPr lang="ar-EG" sz="28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191695" y="2040468"/>
            <a:ext cx="9089192" cy="6001643"/>
          </a:xfrm>
          <a:prstGeom prst="rect">
            <a:avLst/>
          </a:prstGeom>
          <a:noFill/>
        </p:spPr>
        <p:txBody>
          <a:bodyPr wrap="square" rtlCol="0">
            <a:spAutoFit/>
          </a:bodyPr>
          <a:lstStyle/>
          <a:p>
            <a:pPr algn="r" rtl="1"/>
            <a:r>
              <a:rPr lang="ar-EG" b="1" dirty="0"/>
              <a:t> </a:t>
            </a:r>
            <a:r>
              <a:rPr lang="ar-EG" sz="1900" b="1" dirty="0"/>
              <a:t>1. سرعة الإنترنت وجودة الاتصال:</a:t>
            </a:r>
          </a:p>
          <a:p>
            <a:pPr algn="r" rtl="1"/>
            <a:r>
              <a:rPr lang="ar-EG" sz="1900" b="1" dirty="0"/>
              <a:t>الإنترنت السريع</a:t>
            </a:r>
            <a:r>
              <a:rPr lang="ar-EG" sz="1900" dirty="0"/>
              <a:t> يعد أحد العوامل الرئيسية التي تؤثر في سلوك المستهلك الرقمي. كلما كانت سرعة الاتصال أفضل، زادت تجربة المستخدم في تصفح المواقع الإلكترونية، مما يعزز احتمالية إتمام عملية الشراء</a:t>
            </a:r>
            <a:r>
              <a:rPr lang="ar-EG" sz="1900" dirty="0" smtClean="0"/>
              <a:t>.</a:t>
            </a:r>
          </a:p>
          <a:p>
            <a:pPr marL="285750" indent="-285750" algn="r" rtl="1">
              <a:buFont typeface="Arial" panose="020B0604020202020204" pitchFamily="34" charset="0"/>
              <a:buChar char="•"/>
            </a:pPr>
            <a:r>
              <a:rPr lang="ar-EG" sz="1900" dirty="0" smtClean="0"/>
              <a:t> </a:t>
            </a:r>
            <a:r>
              <a:rPr lang="ar-EG" sz="1900" u="sng" dirty="0"/>
              <a:t>المواقع التي تُحمل بسرعة وتمتاز بتصفح سهل وجيد تكون أكثر جذبًا للمستهلكين</a:t>
            </a:r>
            <a:r>
              <a:rPr lang="ar-EG" sz="1900" dirty="0"/>
              <a:t>، بينما قد يتسبب بطء تحميل الصفحات في فقدان الفرص التسويقية.</a:t>
            </a:r>
          </a:p>
          <a:p>
            <a:pPr marL="285750" indent="-285750" algn="r" rtl="1">
              <a:buFont typeface="Arial" panose="020B0604020202020204" pitchFamily="34" charset="0"/>
              <a:buChar char="•"/>
            </a:pPr>
            <a:r>
              <a:rPr lang="ar-EG" sz="1900" u="sng" dirty="0" smtClean="0"/>
              <a:t>في حال كان الاتصال بالإنترنت غير مستقر أو بطيء، قد يتجنب المستهلكون التفاعل مع منصات التجارة الإلكترونية أو يفضلون الشراء من منصات أقل تطلبًا</a:t>
            </a:r>
            <a:r>
              <a:rPr lang="ar-EG" sz="1900" dirty="0" smtClean="0"/>
              <a:t>.</a:t>
            </a:r>
          </a:p>
          <a:p>
            <a:pPr algn="r" rtl="1"/>
            <a:r>
              <a:rPr lang="ar-EG" sz="1900" b="1" dirty="0"/>
              <a:t>2. تحسين تجربة المستخدم (</a:t>
            </a:r>
            <a:r>
              <a:rPr lang="en-MY" sz="1900" b="1" dirty="0" err="1"/>
              <a:t>UX</a:t>
            </a:r>
            <a:r>
              <a:rPr lang="en-MY" sz="1900" b="1" dirty="0"/>
              <a:t>/UI):</a:t>
            </a:r>
          </a:p>
          <a:p>
            <a:pPr marL="342900" indent="-342900" algn="r" rtl="1">
              <a:buFont typeface="Arial" panose="020B0604020202020204" pitchFamily="34" charset="0"/>
              <a:buChar char="•"/>
            </a:pPr>
            <a:r>
              <a:rPr lang="ar-EG" sz="1900" b="1" dirty="0"/>
              <a:t>التصميم وتجربة المستخدم</a:t>
            </a:r>
            <a:r>
              <a:rPr lang="ar-EG" sz="1900" dirty="0"/>
              <a:t> أصبحت من العوامل الحاسمة في اتخاذ قرار الشراء عبر الإنترنت. عندما تكون المواقع سهلة التصفح، منظمة، وسريعة، فإن المستهلكين يميلون إلى البقاء فيها لفترة أطول واتخاذ قرارات الشراء بسرعة أكبر.</a:t>
            </a:r>
          </a:p>
          <a:p>
            <a:pPr marL="342900" indent="-342900" algn="r" rtl="1">
              <a:buFont typeface="Arial" panose="020B0604020202020204" pitchFamily="34" charset="0"/>
              <a:buChar char="•"/>
            </a:pPr>
            <a:r>
              <a:rPr lang="ar-EG" sz="1900" b="1" dirty="0"/>
              <a:t>التخصيص</a:t>
            </a:r>
            <a:r>
              <a:rPr lang="ar-EG" sz="1900" dirty="0"/>
              <a:t>: تقدم بعض المواقع تجارب مخصصة عبر تحليل سلوك المستهلك على المنصة، مثل تقديم منتجات مشابهة لتلك التي تم مشاهدتها سابقًا، أو إنشاء قوائم تحتوي على منتجات تتناسب مع اهتمامات المستهلك بناءً على تاريخه في التصفح.</a:t>
            </a:r>
          </a:p>
          <a:p>
            <a:pPr algn="r" rtl="1"/>
            <a:endParaRPr lang="ar-EG" dirty="0"/>
          </a:p>
          <a:p>
            <a:pPr algn="r"/>
            <a:endParaRPr lang="ar-EG" dirty="0" smtClean="0"/>
          </a:p>
          <a:p>
            <a:pPr algn="r"/>
            <a:endParaRPr lang="ar-EG" sz="2000" dirty="0"/>
          </a:p>
          <a:p>
            <a:pPr algn="r"/>
            <a:endParaRPr lang="ar-EG" sz="2400" dirty="0" smtClean="0"/>
          </a:p>
          <a:p>
            <a:pPr lvl="0" algn="just" rtl="1"/>
            <a:endParaRPr lang="en-MY" sz="2400" dirty="0">
              <a:solidFill>
                <a:srgbClr val="C00000"/>
              </a:solidFill>
            </a:endParaRPr>
          </a:p>
        </p:txBody>
      </p:sp>
      <p:pic>
        <p:nvPicPr>
          <p:cNvPr id="4" name="Picture 3"/>
          <p:cNvPicPr>
            <a:picLocks noChangeAspect="1"/>
          </p:cNvPicPr>
          <p:nvPr/>
        </p:nvPicPr>
        <p:blipFill>
          <a:blip r:embed="rId3"/>
          <a:stretch>
            <a:fillRect/>
          </a:stretch>
        </p:blipFill>
        <p:spPr>
          <a:xfrm>
            <a:off x="-734642" y="1760688"/>
            <a:ext cx="1926335" cy="2143125"/>
          </a:xfrm>
          <a:prstGeom prst="rect">
            <a:avLst/>
          </a:prstGeom>
        </p:spPr>
      </p:pic>
      <p:pic>
        <p:nvPicPr>
          <p:cNvPr id="6" name="Picture 5"/>
          <p:cNvPicPr>
            <a:picLocks noChangeAspect="1"/>
          </p:cNvPicPr>
          <p:nvPr/>
        </p:nvPicPr>
        <p:blipFill>
          <a:blip r:embed="rId4"/>
          <a:stretch>
            <a:fillRect/>
          </a:stretch>
        </p:blipFill>
        <p:spPr>
          <a:xfrm>
            <a:off x="-891132" y="3820195"/>
            <a:ext cx="2143125" cy="2143125"/>
          </a:xfrm>
          <a:prstGeom prst="rect">
            <a:avLst/>
          </a:prstGeom>
        </p:spPr>
      </p:pic>
    </p:spTree>
    <p:extLst>
      <p:ext uri="{BB962C8B-B14F-4D97-AF65-F5344CB8AC3E}">
        <p14:creationId xmlns:p14="http://schemas.microsoft.com/office/powerpoint/2010/main" val="21881646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582986" cy="4961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138028" y="1571141"/>
            <a:ext cx="11053972" cy="2246769"/>
          </a:xfrm>
          <a:prstGeom prst="rect">
            <a:avLst/>
          </a:prstGeom>
          <a:noFill/>
        </p:spPr>
        <p:txBody>
          <a:bodyPr wrap="square" rtlCol="0">
            <a:spAutoFit/>
          </a:bodyPr>
          <a:lstStyle/>
          <a:p>
            <a:pPr lvl="0" algn="ctr" rtl="1"/>
            <a:r>
              <a:rPr lang="ar-EG" sz="2800" b="1" dirty="0" smtClean="0">
                <a:solidFill>
                  <a:srgbClr val="C00000"/>
                </a:solidFill>
                <a:latin typeface="Calibri" panose="020F0502020204030204" pitchFamily="34" charset="0"/>
                <a:cs typeface="Calibri" panose="020F0502020204030204" pitchFamily="34" charset="0"/>
              </a:rPr>
              <a:t>4. </a:t>
            </a:r>
            <a:r>
              <a:rPr lang="ar-EG" sz="2800" b="1" dirty="0">
                <a:solidFill>
                  <a:srgbClr val="C00000"/>
                </a:solidFill>
                <a:latin typeface="Calibri" panose="020F0502020204030204" pitchFamily="34" charset="0"/>
                <a:cs typeface="Calibri" panose="020F0502020204030204" pitchFamily="34" charset="0"/>
              </a:rPr>
              <a:t>العوامل التنكولوجية التي تؤثر على سلوك المستهلك الرقمي</a:t>
            </a:r>
            <a:endParaRPr lang="en-MY" sz="2800" b="1" dirty="0">
              <a:solidFill>
                <a:srgbClr val="C00000"/>
              </a:solidFill>
              <a:latin typeface="Calibri" panose="020F0502020204030204" pitchFamily="34" charset="0"/>
              <a:cs typeface="Calibri" panose="020F0502020204030204" pitchFamily="34" charset="0"/>
            </a:endParaRPr>
          </a:p>
          <a:p>
            <a:pPr algn="ctr" rtl="1"/>
            <a:r>
              <a:rPr lang="ar-EG" sz="2800" b="1" dirty="0" smtClean="0"/>
              <a:t>  </a:t>
            </a:r>
            <a:endParaRPr lang="ar-EG" sz="28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828800" y="1985877"/>
            <a:ext cx="8547621" cy="6001643"/>
          </a:xfrm>
          <a:prstGeom prst="rect">
            <a:avLst/>
          </a:prstGeom>
          <a:noFill/>
        </p:spPr>
        <p:txBody>
          <a:bodyPr wrap="square" rtlCol="0">
            <a:spAutoFit/>
          </a:bodyPr>
          <a:lstStyle/>
          <a:p>
            <a:pPr algn="r" rtl="1"/>
            <a:r>
              <a:rPr lang="ar-EG" b="1" dirty="0"/>
              <a:t>3</a:t>
            </a:r>
            <a:r>
              <a:rPr lang="ar-EG" sz="2000" b="1" dirty="0"/>
              <a:t>. الذكاء الاصطناعي والتوصيات الشخصية:</a:t>
            </a:r>
          </a:p>
          <a:p>
            <a:pPr marL="342900" indent="-342900" algn="just" rtl="1">
              <a:buFont typeface="Arial" panose="020B0604020202020204" pitchFamily="34" charset="0"/>
              <a:buChar char="•"/>
            </a:pPr>
            <a:r>
              <a:rPr lang="ar-EG" sz="2000" b="1" dirty="0"/>
              <a:t>الذكاء الاصطناعي </a:t>
            </a:r>
            <a:r>
              <a:rPr lang="ar-EG" sz="2000" dirty="0" smtClean="0"/>
              <a:t>له </a:t>
            </a:r>
            <a:r>
              <a:rPr lang="ar-EG" sz="2000" dirty="0"/>
              <a:t>دور كبير في تخصيص تجربة التسوق الرقمي. من خلال تتبع سلوك المستهلكين وتفضيلاتهم، يمكن لتقنيات الذكاء الاصطناعي اقتراح منتجات معينة قد تثير اهتمام المستخدم.</a:t>
            </a:r>
          </a:p>
          <a:p>
            <a:pPr marL="342900" indent="-342900" algn="just" rtl="1">
              <a:buFont typeface="Arial" panose="020B0604020202020204" pitchFamily="34" charset="0"/>
              <a:buChar char="•"/>
            </a:pPr>
            <a:r>
              <a:rPr lang="ar-EG" sz="2000" u="sng" dirty="0"/>
              <a:t>منصات مثل </a:t>
            </a:r>
            <a:r>
              <a:rPr lang="ar-EG" sz="2000" b="1" u="sng" dirty="0"/>
              <a:t>أمازون</a:t>
            </a:r>
            <a:r>
              <a:rPr lang="ar-EG" sz="2000" u="sng" dirty="0"/>
              <a:t> و</a:t>
            </a:r>
            <a:r>
              <a:rPr lang="ar-EG" sz="2000" b="1" u="sng" dirty="0"/>
              <a:t>نتفليكس</a:t>
            </a:r>
            <a:r>
              <a:rPr lang="ar-EG" sz="2000" u="sng" dirty="0"/>
              <a:t> </a:t>
            </a:r>
            <a:r>
              <a:rPr lang="ar-EG" sz="2000" dirty="0"/>
              <a:t>تعتمد على خوارزميات الذكاء الاصطناعي لتقديم توصيات شخصية للمستخدمين بناءً على سجلات بحثهم ومشترياتهم السابقة. هذه التقنيات تساعد في تحسين تجربة التسوق وزيادة احتمالية شراء المستهلكين للمنتجات الموصى بها</a:t>
            </a:r>
            <a:r>
              <a:rPr lang="ar-EG" sz="2000" dirty="0" smtClean="0"/>
              <a:t>.</a:t>
            </a:r>
            <a:endParaRPr lang="ar-EG" sz="2000" dirty="0"/>
          </a:p>
          <a:p>
            <a:pPr algn="r" rtl="1"/>
            <a:r>
              <a:rPr lang="ar-EG" sz="2000" b="1" dirty="0"/>
              <a:t>4. الواقع المعزز (</a:t>
            </a:r>
            <a:r>
              <a:rPr lang="en-MY" sz="2000" b="1" dirty="0"/>
              <a:t>AR) </a:t>
            </a:r>
            <a:r>
              <a:rPr lang="ar-EG" sz="2000" b="1" dirty="0"/>
              <a:t>والواقع الافتراضي (</a:t>
            </a:r>
            <a:r>
              <a:rPr lang="en-MY" sz="2000" b="1" dirty="0"/>
              <a:t>VR):</a:t>
            </a:r>
          </a:p>
          <a:p>
            <a:pPr marL="342900" indent="-342900" algn="r" rtl="1">
              <a:buFont typeface="Arial" panose="020B0604020202020204" pitchFamily="34" charset="0"/>
              <a:buChar char="•"/>
            </a:pPr>
            <a:r>
              <a:rPr lang="ar-EG" sz="2000" b="1" u="sng" dirty="0"/>
              <a:t>الواقع المعزز </a:t>
            </a:r>
            <a:r>
              <a:rPr lang="ar-EG" sz="2000" b="1" dirty="0"/>
              <a:t>(</a:t>
            </a:r>
            <a:r>
              <a:rPr lang="en-MY" sz="2000" b="1" dirty="0"/>
              <a:t>AR)</a:t>
            </a:r>
            <a:r>
              <a:rPr lang="en-MY" sz="2000" dirty="0"/>
              <a:t> </a:t>
            </a:r>
            <a:r>
              <a:rPr lang="ar-EG" sz="2000" dirty="0"/>
              <a:t>أصبح أداة مهمة في عالم التجارة الإلكترونية، حيث يتيح للمستهلكين تجربة المنتجات بشكل افتراضي قبل شرائها</a:t>
            </a:r>
            <a:r>
              <a:rPr lang="ar-EG" sz="2000" dirty="0" smtClean="0"/>
              <a:t>. </a:t>
            </a:r>
            <a:r>
              <a:rPr lang="ar-EG" sz="2000" dirty="0" smtClean="0">
                <a:solidFill>
                  <a:srgbClr val="FF0000"/>
                </a:solidFill>
              </a:rPr>
              <a:t>على سبيل المثال، يمكن للمستهلكين استخدام تطبيقات </a:t>
            </a:r>
            <a:r>
              <a:rPr lang="en-MY" sz="2000" dirty="0" smtClean="0">
                <a:solidFill>
                  <a:srgbClr val="FF0000"/>
                </a:solidFill>
              </a:rPr>
              <a:t>AR </a:t>
            </a:r>
            <a:r>
              <a:rPr lang="ar-EG" sz="2000" dirty="0" smtClean="0">
                <a:solidFill>
                  <a:srgbClr val="FF0000"/>
                </a:solidFill>
              </a:rPr>
              <a:t>لتجربة الملابس أو الأثاث في منازلهم عبر هواتفهم الذكية</a:t>
            </a:r>
            <a:r>
              <a:rPr lang="ar-EG" sz="2000" dirty="0" smtClean="0"/>
              <a:t>.</a:t>
            </a:r>
            <a:endParaRPr lang="ar-EG" sz="2000" dirty="0"/>
          </a:p>
          <a:p>
            <a:pPr marL="342900" indent="-342900" algn="r" rtl="1">
              <a:buFont typeface="Arial" panose="020B0604020202020204" pitchFamily="34" charset="0"/>
              <a:buChar char="•"/>
            </a:pPr>
            <a:r>
              <a:rPr lang="ar-EG" sz="2000" b="1" u="sng" dirty="0"/>
              <a:t>الواقع الافتراضي </a:t>
            </a:r>
            <a:r>
              <a:rPr lang="ar-EG" sz="2000" b="1" dirty="0" smtClean="0"/>
              <a:t>(</a:t>
            </a:r>
            <a:r>
              <a:rPr lang="en-MY" sz="2000" b="1" dirty="0"/>
              <a:t>VR)</a:t>
            </a:r>
            <a:r>
              <a:rPr lang="en-MY" sz="2000" dirty="0"/>
              <a:t> </a:t>
            </a:r>
            <a:r>
              <a:rPr lang="ar-EG" sz="2000" dirty="0"/>
              <a:t>يمكن أن يقدم تجربة تسوق غامرة، حيث يمكن للمستهلكين "التجول" ف</a:t>
            </a:r>
            <a:r>
              <a:rPr lang="ar-EG" sz="2000" b="1" u="sng" dirty="0"/>
              <a:t>ي متجر افتراضي واختيار المنتجات وكأنهم في متجر حقيقي</a:t>
            </a:r>
            <a:r>
              <a:rPr lang="ar-EG" sz="2000" dirty="0"/>
              <a:t>. هذه التقنية تعد جديدة نسبيًا ولكنها تحمل إمكانات كبيرة في تغيير طريقة التسوق عبر الإنترنت.</a:t>
            </a:r>
          </a:p>
          <a:p>
            <a:pPr algn="r" rtl="1"/>
            <a:endParaRPr lang="ar-EG" dirty="0"/>
          </a:p>
          <a:p>
            <a:pPr algn="r"/>
            <a:endParaRPr lang="ar-EG" dirty="0" smtClean="0"/>
          </a:p>
          <a:p>
            <a:pPr algn="r"/>
            <a:endParaRPr lang="ar-EG" sz="2000" dirty="0"/>
          </a:p>
          <a:p>
            <a:pPr algn="r"/>
            <a:endParaRPr lang="ar-EG" sz="2400" dirty="0" smtClean="0"/>
          </a:p>
          <a:p>
            <a:pPr lvl="0" algn="just" rtl="1"/>
            <a:endParaRPr lang="en-MY" sz="2400" dirty="0">
              <a:solidFill>
                <a:srgbClr val="C00000"/>
              </a:solidFill>
            </a:endParaRPr>
          </a:p>
        </p:txBody>
      </p:sp>
      <p:pic>
        <p:nvPicPr>
          <p:cNvPr id="4" name="Picture 3"/>
          <p:cNvPicPr>
            <a:picLocks noChangeAspect="1"/>
          </p:cNvPicPr>
          <p:nvPr/>
        </p:nvPicPr>
        <p:blipFill>
          <a:blip r:embed="rId3"/>
          <a:stretch>
            <a:fillRect/>
          </a:stretch>
        </p:blipFill>
        <p:spPr>
          <a:xfrm>
            <a:off x="-731210" y="1592078"/>
            <a:ext cx="2273408" cy="2254066"/>
          </a:xfrm>
          <a:prstGeom prst="rect">
            <a:avLst/>
          </a:prstGeom>
        </p:spPr>
      </p:pic>
      <p:pic>
        <p:nvPicPr>
          <p:cNvPr id="2" name="Picture 1"/>
          <p:cNvPicPr>
            <a:picLocks noChangeAspect="1"/>
          </p:cNvPicPr>
          <p:nvPr/>
        </p:nvPicPr>
        <p:blipFill>
          <a:blip r:embed="rId4"/>
          <a:stretch>
            <a:fillRect/>
          </a:stretch>
        </p:blipFill>
        <p:spPr>
          <a:xfrm>
            <a:off x="-842867" y="4356082"/>
            <a:ext cx="2273408" cy="1704975"/>
          </a:xfrm>
          <a:prstGeom prst="rect">
            <a:avLst/>
          </a:prstGeom>
        </p:spPr>
      </p:pic>
    </p:spTree>
    <p:extLst>
      <p:ext uri="{BB962C8B-B14F-4D97-AF65-F5344CB8AC3E}">
        <p14:creationId xmlns:p14="http://schemas.microsoft.com/office/powerpoint/2010/main" val="2377836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759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856414" y="1591408"/>
            <a:ext cx="11053972" cy="2246769"/>
          </a:xfrm>
          <a:prstGeom prst="rect">
            <a:avLst/>
          </a:prstGeom>
          <a:noFill/>
        </p:spPr>
        <p:txBody>
          <a:bodyPr wrap="square" rtlCol="0">
            <a:spAutoFit/>
          </a:bodyPr>
          <a:lstStyle/>
          <a:p>
            <a:pPr lvl="0" algn="ctr" rtl="1"/>
            <a:r>
              <a:rPr lang="ar-EG" sz="2800" b="1" dirty="0" smtClean="0">
                <a:solidFill>
                  <a:srgbClr val="C00000"/>
                </a:solidFill>
                <a:latin typeface="Calibri" panose="020F0502020204030204" pitchFamily="34" charset="0"/>
                <a:cs typeface="Calibri" panose="020F0502020204030204" pitchFamily="34" charset="0"/>
              </a:rPr>
              <a:t>4. </a:t>
            </a:r>
            <a:r>
              <a:rPr lang="ar-EG" sz="2800" b="1" dirty="0">
                <a:solidFill>
                  <a:srgbClr val="C00000"/>
                </a:solidFill>
                <a:latin typeface="Calibri" panose="020F0502020204030204" pitchFamily="34" charset="0"/>
                <a:cs typeface="Calibri" panose="020F0502020204030204" pitchFamily="34" charset="0"/>
              </a:rPr>
              <a:t>العوامل التنكولوجية التي تؤثر على سلوك المستهلك الرقمي</a:t>
            </a:r>
            <a:endParaRPr lang="en-MY" sz="2800" b="1" dirty="0">
              <a:solidFill>
                <a:srgbClr val="C00000"/>
              </a:solidFill>
              <a:latin typeface="Calibri" panose="020F0502020204030204" pitchFamily="34" charset="0"/>
              <a:cs typeface="Calibri" panose="020F0502020204030204" pitchFamily="34" charset="0"/>
            </a:endParaRPr>
          </a:p>
          <a:p>
            <a:pPr algn="ctr" rtl="1"/>
            <a:r>
              <a:rPr lang="ar-EG" sz="2800" b="1" dirty="0" smtClean="0"/>
              <a:t>  </a:t>
            </a:r>
            <a:endParaRPr lang="ar-EG" sz="28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191695" y="2040468"/>
            <a:ext cx="9089192" cy="5416868"/>
          </a:xfrm>
          <a:prstGeom prst="rect">
            <a:avLst/>
          </a:prstGeom>
          <a:noFill/>
        </p:spPr>
        <p:txBody>
          <a:bodyPr wrap="square" rtlCol="0">
            <a:spAutoFit/>
          </a:bodyPr>
          <a:lstStyle/>
          <a:p>
            <a:pPr algn="r" rtl="1"/>
            <a:r>
              <a:rPr lang="ar-EG" sz="2000" b="1" dirty="0" smtClean="0"/>
              <a:t>5. </a:t>
            </a:r>
            <a:r>
              <a:rPr lang="ar-EG" sz="2000" b="1" dirty="0"/>
              <a:t>الذكاء الاصطناعي في خدمة العملاء (</a:t>
            </a:r>
            <a:r>
              <a:rPr lang="en-MY" sz="2000" b="1" dirty="0" err="1"/>
              <a:t>Chatbots</a:t>
            </a:r>
            <a:r>
              <a:rPr lang="en-MY" sz="2000" b="1" dirty="0"/>
              <a:t>):</a:t>
            </a:r>
          </a:p>
          <a:p>
            <a:pPr marL="342900" indent="-342900" algn="r" rtl="1">
              <a:buFont typeface="Arial" panose="020B0604020202020204" pitchFamily="34" charset="0"/>
              <a:buChar char="•"/>
            </a:pPr>
            <a:r>
              <a:rPr lang="ar-EG" sz="2000" b="1" dirty="0"/>
              <a:t>الدردشة التفاعلية</a:t>
            </a:r>
            <a:r>
              <a:rPr lang="ar-EG" sz="2000" dirty="0"/>
              <a:t> باستخدام تقنيات </a:t>
            </a:r>
            <a:r>
              <a:rPr lang="ar-EG" sz="2000" b="1" dirty="0"/>
              <a:t>الذكاء الاصطناعي</a:t>
            </a:r>
            <a:r>
              <a:rPr lang="ar-EG" sz="2000" dirty="0"/>
              <a:t> أصبحت جزءًا أساسيًا من تجربة التسوق الرقمي. يستخدم الكثير من تجار التجزئة </a:t>
            </a:r>
            <a:r>
              <a:rPr lang="ar-EG" sz="2000" b="1" dirty="0"/>
              <a:t>شات بوتات</a:t>
            </a:r>
            <a:r>
              <a:rPr lang="ar-EG" sz="2000" dirty="0"/>
              <a:t> للإجابة على أسئلة العملاء وحل مشكلاتهم بسرعة. هذه الأدوات تعمل على تحسين تجربة المستخدم، مما يعزز من ولاء العملاء.</a:t>
            </a:r>
          </a:p>
          <a:p>
            <a:pPr marL="342900" indent="-342900" algn="r" rtl="1">
              <a:buFont typeface="Arial" panose="020B0604020202020204" pitchFamily="34" charset="0"/>
              <a:buChar char="•"/>
            </a:pPr>
            <a:r>
              <a:rPr lang="ar-EG" sz="2000" dirty="0"/>
              <a:t>توفر </a:t>
            </a:r>
            <a:r>
              <a:rPr lang="ar-EG" sz="2000" b="1" dirty="0"/>
              <a:t>الشات بوتات</a:t>
            </a:r>
            <a:r>
              <a:rPr lang="ar-EG" sz="2000" dirty="0"/>
              <a:t> استجابة فورية لأي استفسار حول المنتجات، الشحن، أو الاسترجاع، مما يساهم في تسريع عملية اتخاذ القرار وتحسين العلاقة مع </a:t>
            </a:r>
            <a:r>
              <a:rPr lang="ar-EG" sz="2000" dirty="0" smtClean="0"/>
              <a:t>العملاء الإنترنت.</a:t>
            </a:r>
            <a:endParaRPr lang="ar-EG" sz="2000" dirty="0"/>
          </a:p>
          <a:p>
            <a:pPr algn="r" rtl="1"/>
            <a:r>
              <a:rPr lang="ar-EG" sz="2000" b="1" dirty="0"/>
              <a:t>6. تقنيات الدفع الرقمي:</a:t>
            </a:r>
          </a:p>
          <a:p>
            <a:pPr algn="r" rtl="1"/>
            <a:r>
              <a:rPr lang="ar-EG" sz="2000" b="1" dirty="0"/>
              <a:t>الدفع الرقمي</a:t>
            </a:r>
            <a:r>
              <a:rPr lang="ar-EG" sz="2000" dirty="0"/>
              <a:t> مثل </a:t>
            </a:r>
            <a:r>
              <a:rPr lang="en-MY" sz="2000" b="1" dirty="0"/>
              <a:t>PayPal</a:t>
            </a:r>
            <a:r>
              <a:rPr lang="en-MY" sz="2000" dirty="0"/>
              <a:t> </a:t>
            </a:r>
            <a:r>
              <a:rPr lang="ar-EG" sz="2000" dirty="0"/>
              <a:t>و</a:t>
            </a:r>
            <a:r>
              <a:rPr lang="en-MY" sz="2000" b="1" dirty="0"/>
              <a:t>Apple Pay</a:t>
            </a:r>
            <a:r>
              <a:rPr lang="en-MY" sz="2000" dirty="0"/>
              <a:t> </a:t>
            </a:r>
            <a:r>
              <a:rPr lang="ar-EG" sz="2000" dirty="0"/>
              <a:t>و</a:t>
            </a:r>
            <a:r>
              <a:rPr lang="en-MY" sz="2000" b="1" dirty="0"/>
              <a:t>Google Wallet</a:t>
            </a:r>
            <a:r>
              <a:rPr lang="en-MY" sz="2000" dirty="0"/>
              <a:t> </a:t>
            </a:r>
            <a:r>
              <a:rPr lang="ar-EG" sz="2000" dirty="0"/>
              <a:t>أصبحت أساسية في تجربة الشراء عبر الإنترنت، حيث توفر طريقة دفع أسرع وأكثر أمانًا. </a:t>
            </a:r>
            <a:endParaRPr lang="en-US" sz="2000" dirty="0" smtClean="0"/>
          </a:p>
          <a:p>
            <a:pPr marL="342900" indent="-342900" algn="r" rtl="1">
              <a:buFont typeface="Arial" panose="020B0604020202020204" pitchFamily="34" charset="0"/>
              <a:buChar char="•"/>
            </a:pPr>
            <a:r>
              <a:rPr lang="ar-EG" sz="2000" dirty="0" smtClean="0"/>
              <a:t>توفر </a:t>
            </a:r>
            <a:r>
              <a:rPr lang="ar-EG" sz="2000" dirty="0"/>
              <a:t>هذه التقنيات للمستهلكين إمكانية إتمام عمليات الشراء دون الحاجة إلى إدخال بيانات بطاقاتهم البنكية في كل مرة، مما يجعل العملية أكثر سلاسة وأمانًا.</a:t>
            </a:r>
          </a:p>
          <a:p>
            <a:pPr marL="342900" indent="-342900" algn="r" rtl="1">
              <a:buFont typeface="Arial" panose="020B0604020202020204" pitchFamily="34" charset="0"/>
              <a:buChar char="•"/>
            </a:pPr>
            <a:r>
              <a:rPr lang="ar-EG" sz="2000" b="1" dirty="0"/>
              <a:t>العملات المشفرة</a:t>
            </a:r>
            <a:r>
              <a:rPr lang="ar-EG" sz="2000" dirty="0"/>
              <a:t> أيضًا بدأت في الظهور كوسيلة دفع لبعض المنتجات والخدمات عبر الإنترنت، مما يعكس تحولًا نحو تقنيات الدفع الحديثة التي تسهل عمليات </a:t>
            </a:r>
            <a:r>
              <a:rPr lang="ar-EG" sz="2000" dirty="0" smtClean="0"/>
              <a:t>الشراء</a:t>
            </a:r>
            <a:r>
              <a:rPr lang="en-US" sz="2000" dirty="0"/>
              <a:t>.</a:t>
            </a:r>
            <a:endParaRPr lang="ar-EG" sz="2000" dirty="0"/>
          </a:p>
          <a:p>
            <a:pPr algn="r"/>
            <a:endParaRPr lang="ar-EG" dirty="0" smtClean="0"/>
          </a:p>
          <a:p>
            <a:pPr algn="r"/>
            <a:endParaRPr lang="ar-EG" sz="2000" dirty="0"/>
          </a:p>
          <a:p>
            <a:pPr algn="r"/>
            <a:endParaRPr lang="ar-EG" sz="2400" dirty="0" smtClean="0"/>
          </a:p>
          <a:p>
            <a:pPr lvl="0" algn="just" rtl="1"/>
            <a:endParaRPr lang="en-MY" sz="2400" dirty="0">
              <a:solidFill>
                <a:srgbClr val="C00000"/>
              </a:solidFill>
            </a:endParaRPr>
          </a:p>
        </p:txBody>
      </p:sp>
      <p:pic>
        <p:nvPicPr>
          <p:cNvPr id="4" name="Picture 3"/>
          <p:cNvPicPr>
            <a:picLocks noChangeAspect="1"/>
          </p:cNvPicPr>
          <p:nvPr/>
        </p:nvPicPr>
        <p:blipFill>
          <a:blip r:embed="rId3"/>
          <a:stretch>
            <a:fillRect/>
          </a:stretch>
        </p:blipFill>
        <p:spPr>
          <a:xfrm>
            <a:off x="-731209" y="1871829"/>
            <a:ext cx="1922904" cy="1685925"/>
          </a:xfrm>
          <a:prstGeom prst="rect">
            <a:avLst/>
          </a:prstGeom>
        </p:spPr>
      </p:pic>
      <p:pic>
        <p:nvPicPr>
          <p:cNvPr id="6" name="Picture 5"/>
          <p:cNvPicPr>
            <a:picLocks noChangeAspect="1"/>
          </p:cNvPicPr>
          <p:nvPr/>
        </p:nvPicPr>
        <p:blipFill>
          <a:blip r:embed="rId4"/>
          <a:stretch>
            <a:fillRect/>
          </a:stretch>
        </p:blipFill>
        <p:spPr>
          <a:xfrm>
            <a:off x="-731209" y="4098185"/>
            <a:ext cx="1922904" cy="1996886"/>
          </a:xfrm>
          <a:prstGeom prst="rect">
            <a:avLst/>
          </a:prstGeom>
        </p:spPr>
      </p:pic>
    </p:spTree>
    <p:extLst>
      <p:ext uri="{BB962C8B-B14F-4D97-AF65-F5344CB8AC3E}">
        <p14:creationId xmlns:p14="http://schemas.microsoft.com/office/powerpoint/2010/main" val="22135145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932614" y="1591408"/>
            <a:ext cx="11053972" cy="2246769"/>
          </a:xfrm>
          <a:prstGeom prst="rect">
            <a:avLst/>
          </a:prstGeom>
          <a:noFill/>
        </p:spPr>
        <p:txBody>
          <a:bodyPr wrap="square" rtlCol="0">
            <a:spAutoFit/>
          </a:bodyPr>
          <a:lstStyle/>
          <a:p>
            <a:pPr lvl="0" algn="ctr" rtl="1"/>
            <a:r>
              <a:rPr lang="ar-EG" sz="2800" b="1" dirty="0" smtClean="0">
                <a:solidFill>
                  <a:srgbClr val="C00000"/>
                </a:solidFill>
                <a:latin typeface="Calibri" panose="020F0502020204030204" pitchFamily="34" charset="0"/>
                <a:cs typeface="Calibri" panose="020F0502020204030204" pitchFamily="34" charset="0"/>
              </a:rPr>
              <a:t>4. العوامل </a:t>
            </a:r>
            <a:r>
              <a:rPr lang="ar-EG" sz="2800" b="1" dirty="0">
                <a:solidFill>
                  <a:srgbClr val="C00000"/>
                </a:solidFill>
                <a:latin typeface="Calibri" panose="020F0502020204030204" pitchFamily="34" charset="0"/>
                <a:cs typeface="Calibri" panose="020F0502020204030204" pitchFamily="34" charset="0"/>
              </a:rPr>
              <a:t>التنكولوجية التي تؤثر على سلوك المستهلك الرقمي</a:t>
            </a:r>
            <a:endParaRPr lang="en-MY" sz="2800" b="1" dirty="0">
              <a:solidFill>
                <a:srgbClr val="C00000"/>
              </a:solidFill>
              <a:latin typeface="Calibri" panose="020F0502020204030204" pitchFamily="34" charset="0"/>
              <a:cs typeface="Calibri" panose="020F0502020204030204" pitchFamily="34" charset="0"/>
            </a:endParaRPr>
          </a:p>
          <a:p>
            <a:pPr algn="ctr" rtl="1"/>
            <a:r>
              <a:rPr lang="ar-EG" sz="2800" b="1" dirty="0" smtClean="0"/>
              <a:t>  </a:t>
            </a:r>
            <a:endParaRPr lang="ar-EG" sz="28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2024037" y="2040468"/>
            <a:ext cx="8256849" cy="4431983"/>
          </a:xfrm>
          <a:prstGeom prst="rect">
            <a:avLst/>
          </a:prstGeom>
          <a:noFill/>
        </p:spPr>
        <p:txBody>
          <a:bodyPr wrap="square" rtlCol="0">
            <a:spAutoFit/>
          </a:bodyPr>
          <a:lstStyle/>
          <a:p>
            <a:pPr algn="ctr"/>
            <a:r>
              <a:rPr lang="ar-EG" sz="2800" b="1" dirty="0"/>
              <a:t>الخلاصة:</a:t>
            </a:r>
          </a:p>
          <a:p>
            <a:pPr marL="342900" indent="-342900" algn="just" rtl="1">
              <a:buFont typeface="Arial" panose="020B0604020202020204" pitchFamily="34" charset="0"/>
              <a:buChar char="•"/>
            </a:pPr>
            <a:r>
              <a:rPr lang="ar-EG" sz="2400" b="1" dirty="0"/>
              <a:t>العوامل التكنولوجية </a:t>
            </a:r>
            <a:r>
              <a:rPr lang="ar-EG" sz="2400" dirty="0"/>
              <a:t>تؤثر بشكل عميق في سلوك المستهلك الرقمي من خلال تحسين تجربة التسوق، جعلها أكثر تخصيصًا، وأكثر راحة وأمانًا</a:t>
            </a:r>
            <a:r>
              <a:rPr lang="ar-EG" sz="2400" dirty="0" smtClean="0"/>
              <a:t>.</a:t>
            </a:r>
          </a:p>
          <a:p>
            <a:pPr marL="342900" indent="-342900" algn="just" rtl="1">
              <a:buFont typeface="Arial" panose="020B0604020202020204" pitchFamily="34" charset="0"/>
              <a:buChar char="•"/>
            </a:pPr>
            <a:r>
              <a:rPr lang="ar-EG" sz="2400" dirty="0" smtClean="0"/>
              <a:t> </a:t>
            </a:r>
            <a:r>
              <a:rPr lang="ar-EG" sz="2400" b="1" dirty="0"/>
              <a:t>التقدم في التقنيات مثل الذكاء الاصطناعي</a:t>
            </a:r>
            <a:r>
              <a:rPr lang="ar-EG" sz="2400" dirty="0"/>
              <a:t>، والواقع المعزز، وتطبيقات الهواتف المحمولة، وكذلك تطور أنظمة الدفع، يجعل من السهل على المستهلكين اتخاذ قرارات شراء سريعة وفعالة</a:t>
            </a:r>
            <a:r>
              <a:rPr lang="ar-EG" sz="2400" dirty="0" smtClean="0"/>
              <a:t>.</a:t>
            </a:r>
          </a:p>
          <a:p>
            <a:pPr marL="342900" indent="-342900" algn="just" rtl="1">
              <a:buFont typeface="Arial" panose="020B0604020202020204" pitchFamily="34" charset="0"/>
              <a:buChar char="•"/>
            </a:pPr>
            <a:r>
              <a:rPr lang="ar-EG" sz="2400" dirty="0" smtClean="0"/>
              <a:t> </a:t>
            </a:r>
            <a:r>
              <a:rPr lang="ar-EG" sz="2400" b="1" dirty="0"/>
              <a:t>في المستقبل</a:t>
            </a:r>
            <a:r>
              <a:rPr lang="ar-EG" sz="2400" dirty="0"/>
              <a:t>، من المتوقع أن تواصل هذه التقنيات لعب دور رئيسي في تشكيل سلوك المستهلك الرقمي وتحسين التجربة العامة للتسوق عبر الإنترنت.</a:t>
            </a:r>
          </a:p>
          <a:p>
            <a:pPr algn="r"/>
            <a:endParaRPr lang="ar-EG" dirty="0" smtClean="0"/>
          </a:p>
          <a:p>
            <a:pPr algn="r"/>
            <a:endParaRPr lang="ar-EG" sz="2000" dirty="0"/>
          </a:p>
          <a:p>
            <a:pPr algn="r"/>
            <a:endParaRPr lang="ar-EG" sz="2400" dirty="0" smtClean="0"/>
          </a:p>
          <a:p>
            <a:pPr lvl="0" algn="just" rtl="1"/>
            <a:endParaRPr lang="en-MY" sz="2400" dirty="0">
              <a:solidFill>
                <a:srgbClr val="C00000"/>
              </a:solidFill>
            </a:endParaRPr>
          </a:p>
        </p:txBody>
      </p:sp>
      <p:pic>
        <p:nvPicPr>
          <p:cNvPr id="2" name="Picture 1"/>
          <p:cNvPicPr>
            <a:picLocks noChangeAspect="1"/>
          </p:cNvPicPr>
          <p:nvPr/>
        </p:nvPicPr>
        <p:blipFill>
          <a:blip r:embed="rId3"/>
          <a:stretch>
            <a:fillRect/>
          </a:stretch>
        </p:blipFill>
        <p:spPr>
          <a:xfrm>
            <a:off x="-731210" y="2200658"/>
            <a:ext cx="2419967" cy="2593473"/>
          </a:xfrm>
          <a:prstGeom prst="rect">
            <a:avLst/>
          </a:prstGeom>
        </p:spPr>
      </p:pic>
    </p:spTree>
    <p:extLst>
      <p:ext uri="{BB962C8B-B14F-4D97-AF65-F5344CB8AC3E}">
        <p14:creationId xmlns:p14="http://schemas.microsoft.com/office/powerpoint/2010/main" val="27080016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20529" y="128067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10794452" cy="46116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827765" y="1628311"/>
            <a:ext cx="9868098" cy="584775"/>
          </a:xfrm>
          <a:prstGeom prst="rect">
            <a:avLst/>
          </a:prstGeom>
          <a:noFill/>
        </p:spPr>
        <p:txBody>
          <a:bodyPr wrap="square" rtlCol="0">
            <a:spAutoFit/>
          </a:bodyPr>
          <a:lstStyle/>
          <a:p>
            <a:pPr lvl="0" algn="ctr" rtl="1"/>
            <a:r>
              <a:rPr lang="ar-EG" sz="3200" b="1" dirty="0" smtClean="0">
                <a:solidFill>
                  <a:srgbClr val="C00000"/>
                </a:solidFill>
                <a:latin typeface="Calibri" panose="020F0502020204030204" pitchFamily="34" charset="0"/>
                <a:cs typeface="Calibri" panose="020F0502020204030204" pitchFamily="34" charset="0"/>
              </a:rPr>
              <a:t>نشـــــــــــــــــــــــاط للتفـــــكير</a:t>
            </a:r>
            <a:endParaRPr lang="en-US" sz="3200" b="1" dirty="0">
              <a:solidFill>
                <a:srgbClr val="C0000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3350819" y="2137370"/>
            <a:ext cx="8345044" cy="4154984"/>
          </a:xfrm>
          <a:prstGeom prst="rect">
            <a:avLst/>
          </a:prstGeom>
          <a:noFill/>
        </p:spPr>
        <p:txBody>
          <a:bodyPr wrap="square" rtlCol="0">
            <a:spAutoFit/>
          </a:bodyPr>
          <a:lstStyle/>
          <a:p>
            <a:pPr marL="457200" indent="-457200" algn="just" rtl="1">
              <a:buFont typeface="+mj-lt"/>
              <a:buAutoNum type="arabicPeriod"/>
            </a:pPr>
            <a:r>
              <a:rPr lang="ar-EG" sz="2000" b="1" dirty="0"/>
              <a:t>بناءً على السيناريو التالي</a:t>
            </a:r>
            <a:r>
              <a:rPr lang="ar-EG" sz="2000" dirty="0"/>
              <a:t>، </a:t>
            </a:r>
            <a:r>
              <a:rPr lang="ar-EG" sz="2000" b="1" dirty="0"/>
              <a:t>حدد العوامل التي تؤثر في سلوك المستهلك. </a:t>
            </a:r>
            <a:r>
              <a:rPr lang="ar-EG" sz="2000" dirty="0"/>
              <a:t>كيف يمكن للمؤسسات الاستفادة من هذه العوامل في تحسين استراتيجيات التسويق الخاصة بهم</a:t>
            </a:r>
            <a:r>
              <a:rPr lang="ar-EG" sz="2000" dirty="0" smtClean="0"/>
              <a:t>؟</a:t>
            </a:r>
            <a:r>
              <a:rPr lang="ar-EG" sz="2000" dirty="0">
                <a:solidFill>
                  <a:srgbClr val="FF0000"/>
                </a:solidFill>
              </a:rPr>
              <a:t> يجب التفكير في كيفية تأثير العوامل الشخصية (</a:t>
            </a:r>
            <a:r>
              <a:rPr lang="ar-EG" sz="2000" b="1" dirty="0"/>
              <a:t>مثل العمر والدخل</a:t>
            </a:r>
            <a:r>
              <a:rPr lang="ar-EG" sz="2000" dirty="0">
                <a:solidFill>
                  <a:srgbClr val="FF0000"/>
                </a:solidFill>
              </a:rPr>
              <a:t>)، العوامل الاجتماعية (مثل </a:t>
            </a:r>
            <a:r>
              <a:rPr lang="ar-EG" sz="2000" b="1" dirty="0"/>
              <a:t>تأثير الأصدقاء أو المؤثرين</a:t>
            </a:r>
            <a:r>
              <a:rPr lang="ar-EG" sz="2000" dirty="0">
                <a:solidFill>
                  <a:srgbClr val="FF0000"/>
                </a:solidFill>
              </a:rPr>
              <a:t>)، العوامل التكنولوجية (</a:t>
            </a:r>
            <a:r>
              <a:rPr lang="ar-EG" sz="2000" b="1" dirty="0"/>
              <a:t>مثل سرعة الإنترنت أو التوصيات الرقمية</a:t>
            </a:r>
            <a:r>
              <a:rPr lang="ar-EG" sz="2000" dirty="0">
                <a:solidFill>
                  <a:srgbClr val="FF0000"/>
                </a:solidFill>
              </a:rPr>
              <a:t>)، والعوامل الاقتصادية (مثل </a:t>
            </a:r>
            <a:r>
              <a:rPr lang="ar-EG" sz="2000" b="1" dirty="0"/>
              <a:t>الدخل والمقدرة الشرائية أو اسعار الفائدة أو اسعار الصرف</a:t>
            </a:r>
            <a:r>
              <a:rPr lang="ar-EG" sz="2000" dirty="0">
                <a:solidFill>
                  <a:srgbClr val="FF0000"/>
                </a:solidFill>
              </a:rPr>
              <a:t>).                 </a:t>
            </a:r>
            <a:endParaRPr lang="ar-EG" sz="2000" dirty="0"/>
          </a:p>
          <a:p>
            <a:pPr algn="r" rtl="1"/>
            <a:r>
              <a:rPr lang="ar-EG" sz="2200" b="1" u="sng" dirty="0"/>
              <a:t>المطلوب كتابة مقال قصير  عن واحد فقط سيناريو  تختارة:  يتم العرض والنقاش في الحلقة </a:t>
            </a:r>
            <a:r>
              <a:rPr lang="ar-EG" sz="2200" b="1" u="sng" dirty="0" smtClean="0"/>
              <a:t>النقاشية</a:t>
            </a:r>
            <a:r>
              <a:rPr lang="ar-EG" sz="2200" b="1" u="sng" dirty="0"/>
              <a:t>.</a:t>
            </a:r>
            <a:endParaRPr lang="ar-EG" sz="2000" dirty="0" smtClean="0"/>
          </a:p>
          <a:p>
            <a:pPr marL="457200" indent="-457200" algn="r" rtl="1">
              <a:buFont typeface="+mj-lt"/>
              <a:buAutoNum type="arabicPeriod"/>
            </a:pPr>
            <a:r>
              <a:rPr lang="ar-EG" sz="2000" dirty="0" smtClean="0"/>
              <a:t>مستهلك </a:t>
            </a:r>
            <a:r>
              <a:rPr lang="ar-EG" sz="2000" dirty="0"/>
              <a:t>يبحث عن </a:t>
            </a:r>
            <a:r>
              <a:rPr lang="ar-EG" sz="2000" b="1" dirty="0"/>
              <a:t>شراء هاتف ذكي جديد عبر الإنترنت</a:t>
            </a:r>
            <a:r>
              <a:rPr lang="ar-EG" sz="2000" dirty="0"/>
              <a:t>. يملك ميزانية محدودة (500 دولار) ويريد مقارنة الأسعار</a:t>
            </a:r>
            <a:r>
              <a:rPr lang="ar-EG" sz="2000" dirty="0" smtClean="0"/>
              <a:t>.</a:t>
            </a:r>
          </a:p>
          <a:p>
            <a:pPr marL="457200" indent="-457200" algn="r" rtl="1">
              <a:buFont typeface="+mj-lt"/>
              <a:buAutoNum type="arabicPeriod"/>
            </a:pPr>
            <a:r>
              <a:rPr lang="ar-EG" sz="2000" dirty="0" smtClean="0"/>
              <a:t>مستهلك </a:t>
            </a:r>
            <a:r>
              <a:rPr lang="ar-EG" sz="2000" dirty="0"/>
              <a:t>يبحث عن </a:t>
            </a:r>
            <a:r>
              <a:rPr lang="ar-EG" sz="2000" b="1" dirty="0"/>
              <a:t>شراء ملابس من علامة تجارية شهيرة عبر الإنترنت</a:t>
            </a:r>
            <a:r>
              <a:rPr lang="ar-EG" sz="2000" dirty="0"/>
              <a:t>. يحب متابعة المؤثرين على إنستغرام ويميل للشراء بناءً على توصياتهم. </a:t>
            </a:r>
            <a:endParaRPr lang="ar-EG" sz="2000" dirty="0" smtClean="0"/>
          </a:p>
          <a:p>
            <a:pPr marL="457200" indent="-457200" algn="r" rtl="1">
              <a:buFont typeface="+mj-lt"/>
              <a:buAutoNum type="arabicPeriod"/>
            </a:pPr>
            <a:r>
              <a:rPr lang="ar-EG" sz="2000" dirty="0" smtClean="0"/>
              <a:t>مستهلك </a:t>
            </a:r>
            <a:r>
              <a:rPr lang="ar-EG" sz="2000" dirty="0"/>
              <a:t>يرغب </a:t>
            </a:r>
            <a:r>
              <a:rPr lang="ar-EG" sz="2000" b="1" dirty="0"/>
              <a:t>في شراء كتاب إلكتروني أو دورة تعليمية عبر الإنترنت</a:t>
            </a:r>
            <a:r>
              <a:rPr lang="ar-EG" sz="2000" dirty="0"/>
              <a:t>. يعتمد على المراجعات والآراء من أصدقائه ومجتمعاته </a:t>
            </a:r>
            <a:r>
              <a:rPr lang="ar-EG" sz="2000" dirty="0" smtClean="0"/>
              <a:t>الرقمية</a:t>
            </a:r>
          </a:p>
        </p:txBody>
      </p:sp>
      <p:pic>
        <p:nvPicPr>
          <p:cNvPr id="6" name="Picture 5"/>
          <p:cNvPicPr>
            <a:picLocks noChangeAspect="1"/>
          </p:cNvPicPr>
          <p:nvPr/>
        </p:nvPicPr>
        <p:blipFill>
          <a:blip r:embed="rId3"/>
          <a:stretch>
            <a:fillRect/>
          </a:stretch>
        </p:blipFill>
        <p:spPr>
          <a:xfrm>
            <a:off x="1333001" y="1778766"/>
            <a:ext cx="2107729" cy="3814314"/>
          </a:xfrm>
          <a:prstGeom prst="rect">
            <a:avLst/>
          </a:prstGeom>
        </p:spPr>
      </p:pic>
    </p:spTree>
    <p:extLst>
      <p:ext uri="{BB962C8B-B14F-4D97-AF65-F5344CB8AC3E}">
        <p14:creationId xmlns:p14="http://schemas.microsoft.com/office/powerpoint/2010/main" val="7027735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973157"/>
            <a:ext cx="4747323" cy="1222129"/>
          </a:xfrm>
          <a:prstGeom prst="rect">
            <a:avLst/>
          </a:prstGeom>
          <a:noFill/>
        </p:spPr>
        <p:txBody>
          <a:bodyPr wrap="square">
            <a:spAutoFit/>
          </a:bodyPr>
          <a:lstStyle/>
          <a:p>
            <a:pPr algn="ctr" rtl="1">
              <a:lnSpc>
                <a:spcPct val="120000"/>
              </a:lnSpc>
            </a:pPr>
            <a:r>
              <a:rPr lang="ar-EG" sz="3200" b="1" dirty="0" smtClean="0"/>
              <a:t>ثالثاً: دراسة </a:t>
            </a:r>
            <a:r>
              <a:rPr lang="ar-EG" sz="3200" b="1" dirty="0"/>
              <a:t>كيفية تغير سلوك </a:t>
            </a:r>
            <a:r>
              <a:rPr lang="ar-EG" sz="3200" b="1" dirty="0" smtClean="0"/>
              <a:t>المستهلك </a:t>
            </a:r>
            <a:r>
              <a:rPr lang="ar-EG" sz="3200" b="1" dirty="0"/>
              <a:t>في العصر الرقمي</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297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2551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11672"/>
            <a:ext cx="9522025" cy="4885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28158" y="1581030"/>
            <a:ext cx="9868098" cy="523220"/>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1. دراسة كيفية تغير سلوك المستهلك في العصر الرقمي</a:t>
            </a:r>
            <a:endParaRPr lang="en-US" sz="2800" b="1" dirty="0">
              <a:solidFill>
                <a:srgbClr val="C0000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3093720" y="2119024"/>
            <a:ext cx="7235609" cy="4278094"/>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smtClean="0"/>
              <a:t>لقد </a:t>
            </a:r>
            <a:r>
              <a:rPr lang="ar-EG" sz="2400" dirty="0"/>
              <a:t>تغيرت طريقة شراء المستهلكين بشكل جذري في </a:t>
            </a:r>
            <a:r>
              <a:rPr lang="ar-EG" sz="2400" b="1" u="sng" dirty="0"/>
              <a:t>السنوات الأخيرة</a:t>
            </a:r>
            <a:r>
              <a:rPr lang="ar-EG" sz="2400" dirty="0"/>
              <a:t>، حيث أصبح الكثير منهم يعتمدون بشكل متزايد على القنوات الرقمية لتلبية احتياجاتهم اليومية من السلع </a:t>
            </a:r>
            <a:r>
              <a:rPr lang="ar-EG" sz="2400" dirty="0" smtClean="0"/>
              <a:t>والخدمات. </a:t>
            </a:r>
            <a:r>
              <a:rPr lang="ar-EG" sz="2400" b="1" dirty="0" smtClean="0"/>
              <a:t>ففي </a:t>
            </a:r>
            <a:r>
              <a:rPr lang="ar-EG" sz="2400" b="1" dirty="0"/>
              <a:t>الماضي، كانت عملية الشراء تتطلب زيارة المتاجر التقليدية أو الاتصال المباشر بالبائعين</a:t>
            </a:r>
            <a:r>
              <a:rPr lang="ar-EG" sz="2400" dirty="0" smtClean="0"/>
              <a:t>.</a:t>
            </a:r>
          </a:p>
          <a:p>
            <a:pPr marL="342900" indent="-342900" algn="just" rtl="1">
              <a:buFont typeface="Arial" panose="020B0604020202020204" pitchFamily="34" charset="0"/>
              <a:buChar char="•"/>
            </a:pPr>
            <a:r>
              <a:rPr lang="ar-EG" sz="2400" b="1" u="sng" dirty="0" smtClean="0"/>
              <a:t>أما </a:t>
            </a:r>
            <a:r>
              <a:rPr lang="ar-EG" sz="2400" b="1" u="sng" dirty="0"/>
              <a:t>الآن</a:t>
            </a:r>
            <a:r>
              <a:rPr lang="ar-EG" sz="2400" dirty="0"/>
              <a:t>، فقد أصبح المستهلكون يفضلون استخدام </a:t>
            </a:r>
            <a:r>
              <a:rPr lang="ar-EG" sz="2400" b="1" dirty="0"/>
              <a:t>الهاتف المحمول</a:t>
            </a:r>
            <a:r>
              <a:rPr lang="ar-EG" sz="2400" dirty="0"/>
              <a:t> و</a:t>
            </a:r>
            <a:r>
              <a:rPr lang="ar-EG" sz="2400" b="1" dirty="0"/>
              <a:t>وسائل التواصل الاجتماعي</a:t>
            </a:r>
            <a:r>
              <a:rPr lang="ar-EG" sz="2400" dirty="0"/>
              <a:t> وغيرها من القنوات الرقمية لتحقيق مجموعة من الأهداف المتعلقة بالتسوق</a:t>
            </a:r>
            <a:r>
              <a:rPr lang="ar-EG" dirty="0" smtClean="0"/>
              <a:t>.</a:t>
            </a:r>
          </a:p>
          <a:p>
            <a:pPr marL="342900" indent="-342900" algn="just" rtl="1">
              <a:buFont typeface="Arial" panose="020B0604020202020204" pitchFamily="34" charset="0"/>
              <a:buChar char="•"/>
            </a:pPr>
            <a:r>
              <a:rPr lang="ar-EG" sz="2600" b="1" dirty="0">
                <a:solidFill>
                  <a:srgbClr val="FF0000"/>
                </a:solidFill>
              </a:rPr>
              <a:t>الدراسات </a:t>
            </a:r>
            <a:r>
              <a:rPr lang="ar-EG" sz="2600" b="1" dirty="0" smtClean="0">
                <a:solidFill>
                  <a:srgbClr val="FF0000"/>
                </a:solidFill>
              </a:rPr>
              <a:t>التالية توضح </a:t>
            </a:r>
            <a:r>
              <a:rPr lang="ar-EG" sz="2600" b="1" dirty="0">
                <a:solidFill>
                  <a:srgbClr val="FF0000"/>
                </a:solidFill>
              </a:rPr>
              <a:t>كيفية تغير سلوك المستهلك في العصر الرقمي، خاصة فيما يتعلق بتأثير قنوات التسويق الرقمي المختلفة على اتخاذ القرارات </a:t>
            </a:r>
            <a:r>
              <a:rPr lang="ar-EG" sz="2600" b="1" dirty="0" smtClean="0">
                <a:solidFill>
                  <a:srgbClr val="FF0000"/>
                </a:solidFill>
              </a:rPr>
              <a:t>الشرائية</a:t>
            </a:r>
            <a:r>
              <a:rPr lang="ar-EG" sz="2800" dirty="0" smtClean="0"/>
              <a:t>.</a:t>
            </a:r>
            <a:endParaRPr lang="en-MY" sz="2800" dirty="0"/>
          </a:p>
        </p:txBody>
      </p:sp>
      <p:pic>
        <p:nvPicPr>
          <p:cNvPr id="4" name="Picture 3"/>
          <p:cNvPicPr>
            <a:picLocks noChangeAspect="1"/>
          </p:cNvPicPr>
          <p:nvPr/>
        </p:nvPicPr>
        <p:blipFill>
          <a:blip r:embed="rId3"/>
          <a:stretch>
            <a:fillRect/>
          </a:stretch>
        </p:blipFill>
        <p:spPr>
          <a:xfrm>
            <a:off x="0" y="2125997"/>
            <a:ext cx="2626178" cy="3463960"/>
          </a:xfrm>
          <a:prstGeom prst="rect">
            <a:avLst/>
          </a:prstGeom>
        </p:spPr>
      </p:pic>
    </p:spTree>
    <p:extLst>
      <p:ext uri="{BB962C8B-B14F-4D97-AF65-F5344CB8AC3E}">
        <p14:creationId xmlns:p14="http://schemas.microsoft.com/office/powerpoint/2010/main" val="13560556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2551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255137"/>
            <a:ext cx="9345750" cy="4276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052906" y="1284804"/>
            <a:ext cx="9368903"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2.التسويق الرقمي أصبح أحد الركائز الأساسية في الاقتصاد الرقمي، وقد أثبتت العديد من الدراسات أن له تأثيرًا كبيرًا على سلوك المستهلكين</a:t>
            </a:r>
            <a:endParaRPr lang="en-US" sz="2800" b="1" dirty="0">
              <a:solidFill>
                <a:srgbClr val="C0000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1168541" y="2119024"/>
            <a:ext cx="9137634" cy="3477875"/>
          </a:xfrm>
          <a:prstGeom prst="rect">
            <a:avLst/>
          </a:prstGeom>
          <a:noFill/>
        </p:spPr>
        <p:txBody>
          <a:bodyPr wrap="square" rtlCol="0">
            <a:spAutoFit/>
          </a:bodyPr>
          <a:lstStyle/>
          <a:p>
            <a:pPr marL="457200" indent="-457200" algn="r" rtl="1">
              <a:buAutoNum type="arabicPeriod"/>
            </a:pPr>
            <a:r>
              <a:rPr lang="ar-EG" sz="2000" b="1" dirty="0" smtClean="0"/>
              <a:t>دراسة </a:t>
            </a:r>
            <a:r>
              <a:rPr lang="en-MY" sz="2000" b="1" dirty="0" err="1"/>
              <a:t>Alghizzawi</a:t>
            </a:r>
            <a:r>
              <a:rPr lang="en-MY" sz="2000" b="1" dirty="0"/>
              <a:t> (2019</a:t>
            </a:r>
            <a:r>
              <a:rPr lang="en-MY" sz="2000" b="1" dirty="0" smtClean="0"/>
              <a:t>):</a:t>
            </a:r>
            <a:r>
              <a:rPr lang="ar-EG" sz="2000" b="1" dirty="0" smtClean="0"/>
              <a:t> الغزاوي</a:t>
            </a:r>
            <a:endParaRPr lang="en-MY" sz="2000" b="1" dirty="0"/>
          </a:p>
          <a:p>
            <a:pPr algn="r" rtl="1"/>
            <a:r>
              <a:rPr lang="ar-EG" sz="2000" b="1" dirty="0"/>
              <a:t>التأثير على سلوك المستهلك في قطاع السياحة</a:t>
            </a:r>
            <a:r>
              <a:rPr lang="ar-EG" sz="2000" dirty="0"/>
              <a:t>: الدراسة توضح كيف أثر التسويق الرقمي، من خلال </a:t>
            </a:r>
            <a:r>
              <a:rPr lang="ar-EG" sz="2000" u="sng" dirty="0"/>
              <a:t>تطبيقات الهواتف النقالة، وسائل التواصل الاجتماعي، وكلمة الفم الإلكترونية</a:t>
            </a:r>
            <a:r>
              <a:rPr lang="ar-EG" sz="2000" dirty="0"/>
              <a:t>، على كيفية اتخاذ المستهلكين لقرارات الشراء في صناعة السياحة</a:t>
            </a:r>
            <a:r>
              <a:rPr lang="ar-EG" sz="2000" dirty="0" smtClean="0"/>
              <a:t>.</a:t>
            </a:r>
          </a:p>
          <a:p>
            <a:pPr algn="r" rtl="1"/>
            <a:endParaRPr lang="ar-EG" sz="2000" dirty="0" smtClean="0"/>
          </a:p>
          <a:p>
            <a:pPr algn="r" rtl="1"/>
            <a:r>
              <a:rPr lang="ar-EG" sz="2000" b="1" dirty="0" smtClean="0"/>
              <a:t>تغير </a:t>
            </a:r>
            <a:r>
              <a:rPr lang="ar-EG" sz="2000" b="1" dirty="0"/>
              <a:t>سلوك المستهلك</a:t>
            </a:r>
            <a:r>
              <a:rPr lang="ar-EG" sz="2000" dirty="0"/>
              <a:t>: أصبح المستهلكون يعتمدون بشكل أكبر على هذه القنوات الرقمية للحصول على المعلومات، مقارنة الأسعار، وقراءة التعليقات والتقييمات قبل اتخاذ القرار. </a:t>
            </a:r>
            <a:endParaRPr lang="ar-EG" sz="2000" dirty="0" smtClean="0"/>
          </a:p>
          <a:p>
            <a:pPr algn="r" rtl="1"/>
            <a:r>
              <a:rPr lang="ar-EG" sz="2000" dirty="0" smtClean="0"/>
              <a:t>هذا </a:t>
            </a:r>
            <a:r>
              <a:rPr lang="ar-EG" sz="2000" dirty="0"/>
              <a:t>يشير إلى تحول من الشراء التقليدي إلى الشراء عبر الإنترنت باستخدام القنوات الرقمية</a:t>
            </a:r>
            <a:r>
              <a:rPr lang="ar-EG" sz="2000" dirty="0" smtClean="0"/>
              <a:t>.</a:t>
            </a:r>
          </a:p>
          <a:p>
            <a:pPr algn="r" rtl="1"/>
            <a:r>
              <a:rPr lang="ar-EG" sz="2000" b="1" u="sng" dirty="0" smtClean="0"/>
              <a:t>رابط الدراسة </a:t>
            </a:r>
            <a:r>
              <a:rPr lang="ar-EG" sz="2000" u="sng" dirty="0" smtClean="0"/>
              <a:t>: </a:t>
            </a:r>
            <a:r>
              <a:rPr lang="en-MY" sz="2000" dirty="0">
                <a:solidFill>
                  <a:srgbClr val="0070C0"/>
                </a:solidFill>
              </a:rPr>
              <a:t>https://</a:t>
            </a:r>
            <a:r>
              <a:rPr lang="en-MY" sz="2000" dirty="0" err="1">
                <a:solidFill>
                  <a:srgbClr val="0070C0"/>
                </a:solidFill>
              </a:rPr>
              <a:t>www.researchgate.net</a:t>
            </a:r>
            <a:r>
              <a:rPr lang="en-MY" sz="2000" dirty="0">
                <a:solidFill>
                  <a:srgbClr val="0070C0"/>
                </a:solidFill>
              </a:rPr>
              <a:t>/publication/332593102_The_role_of_digital_marketing_in_consumer_behavior_A_survey</a:t>
            </a:r>
            <a:endParaRPr lang="ar-EG" sz="2000" dirty="0">
              <a:solidFill>
                <a:srgbClr val="0070C0"/>
              </a:solidFill>
            </a:endParaRPr>
          </a:p>
        </p:txBody>
      </p:sp>
    </p:spTree>
    <p:extLst>
      <p:ext uri="{BB962C8B-B14F-4D97-AF65-F5344CB8AC3E}">
        <p14:creationId xmlns:p14="http://schemas.microsoft.com/office/powerpoint/2010/main" val="10259769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2551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4C0F408B-6FB7-447C-07FE-71BFB5EBA134}"/>
              </a:ext>
            </a:extLst>
          </p:cNvPr>
          <p:cNvSpPr txBox="1"/>
          <p:nvPr/>
        </p:nvSpPr>
        <p:spPr>
          <a:xfrm>
            <a:off x="1333001" y="1595804"/>
            <a:ext cx="8668168" cy="3508653"/>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3. </a:t>
            </a:r>
            <a:r>
              <a:rPr lang="ar-EG" sz="2800" b="1" dirty="0">
                <a:solidFill>
                  <a:srgbClr val="C00000"/>
                </a:solidFill>
                <a:latin typeface="Calibri" panose="020F0502020204030204" pitchFamily="34" charset="0"/>
                <a:cs typeface="Calibri" panose="020F0502020204030204" pitchFamily="34" charset="0"/>
              </a:rPr>
              <a:t>دراسة </a:t>
            </a:r>
            <a:r>
              <a:rPr lang="en-MY" sz="2800" b="1" dirty="0">
                <a:solidFill>
                  <a:srgbClr val="C00000"/>
                </a:solidFill>
                <a:latin typeface="Calibri" panose="020F0502020204030204" pitchFamily="34" charset="0"/>
                <a:cs typeface="Calibri" panose="020F0502020204030204" pitchFamily="34" charset="0"/>
              </a:rPr>
              <a:t>Pandey &amp; Jain (2020):</a:t>
            </a:r>
            <a:r>
              <a:rPr lang="ar-EG" sz="2800" b="1" dirty="0">
                <a:solidFill>
                  <a:srgbClr val="C00000"/>
                </a:solidFill>
                <a:latin typeface="Calibri" panose="020F0502020204030204" pitchFamily="34" charset="0"/>
                <a:cs typeface="Calibri" panose="020F0502020204030204" pitchFamily="34" charset="0"/>
              </a:rPr>
              <a:t> باندي و جاين</a:t>
            </a:r>
            <a:endParaRPr lang="en-MY" sz="2800" b="1" dirty="0">
              <a:solidFill>
                <a:srgbClr val="C00000"/>
              </a:solidFill>
              <a:latin typeface="Calibri" panose="020F0502020204030204" pitchFamily="34" charset="0"/>
              <a:cs typeface="Calibri" panose="020F0502020204030204" pitchFamily="34" charset="0"/>
            </a:endParaRPr>
          </a:p>
          <a:p>
            <a:pPr algn="r" rtl="1"/>
            <a:r>
              <a:rPr lang="ar-EG" sz="2200" b="1" dirty="0"/>
              <a:t>تأثير التسويق الرقمي على سلوك المستهلك الهندي</a:t>
            </a:r>
            <a:r>
              <a:rPr lang="ar-EG" sz="2200" dirty="0"/>
              <a:t>: هذه الدراسة تركز على تأثير التسويق الرقمي في جميع قطاعات الأعمال الهندية، مشيرة إلى أن التسويق الرقمي أصبح أحد الطرق الرئيسية للوصول إلى المستهلكين</a:t>
            </a:r>
            <a:r>
              <a:rPr lang="ar-EG" sz="2200" dirty="0" smtClean="0"/>
              <a:t>.</a:t>
            </a:r>
            <a:endParaRPr lang="ar-EG" sz="2200" dirty="0"/>
          </a:p>
          <a:p>
            <a:pPr algn="r" rtl="1"/>
            <a:r>
              <a:rPr lang="ar-EG" sz="2200" b="1" dirty="0"/>
              <a:t>تغيير سلوك المستهلك</a:t>
            </a:r>
            <a:r>
              <a:rPr lang="ar-EG" sz="2200" dirty="0"/>
              <a:t>: يوضح البحث أن التسويق الرقمي يغير الطريقة التي يتعامل بها المستهلك مع المنتجات، ويؤثر على قرارات الشراء بشكل قوي من خلال </a:t>
            </a:r>
            <a:r>
              <a:rPr lang="ar-EG" sz="2200" b="1" dirty="0"/>
              <a:t>الوصول السهل إلى المعلومات</a:t>
            </a:r>
            <a:r>
              <a:rPr lang="ar-EG" sz="2200" dirty="0"/>
              <a:t> وتحسين التفاعل بين العلامات التجارية والمستهلكين عبر </a:t>
            </a:r>
            <a:r>
              <a:rPr lang="ar-EG" sz="2200" dirty="0" smtClean="0"/>
              <a:t>الإنترنت.</a:t>
            </a:r>
          </a:p>
          <a:p>
            <a:pPr algn="r" rtl="1"/>
            <a:r>
              <a:rPr lang="ar-EG" sz="2200" b="1" u="sng" dirty="0" smtClean="0"/>
              <a:t>رابط الدراسة : </a:t>
            </a:r>
          </a:p>
          <a:p>
            <a:pPr algn="r" rtl="1"/>
            <a:r>
              <a:rPr lang="en-MY" sz="2000" dirty="0">
                <a:solidFill>
                  <a:srgbClr val="0070C0"/>
                </a:solidFill>
              </a:rPr>
              <a:t>https://</a:t>
            </a:r>
            <a:r>
              <a:rPr lang="en-MY" sz="2000" dirty="0" err="1">
                <a:solidFill>
                  <a:srgbClr val="0070C0"/>
                </a:solidFill>
              </a:rPr>
              <a:t>www.semanticscholar.org</a:t>
            </a:r>
            <a:r>
              <a:rPr lang="en-MY" sz="2000" dirty="0">
                <a:solidFill>
                  <a:srgbClr val="0070C0"/>
                </a:solidFill>
              </a:rPr>
              <a:t>/paper/Study-of-Influence-of-Digital-Marketing-on-Consumer-Jain-Pandey/</a:t>
            </a:r>
            <a:r>
              <a:rPr lang="en-MY" sz="2000" dirty="0" err="1">
                <a:solidFill>
                  <a:srgbClr val="0070C0"/>
                </a:solidFill>
              </a:rPr>
              <a:t>ef9f3debf0f2f053e33e593343c0444f7db5a5e4</a:t>
            </a:r>
            <a:endParaRPr lang="ar-EG" sz="2000" dirty="0">
              <a:solidFill>
                <a:srgbClr val="0070C0"/>
              </a:solidFill>
            </a:endParaRPr>
          </a:p>
        </p:txBody>
      </p:sp>
      <p:pic>
        <p:nvPicPr>
          <p:cNvPr id="2" name="Picture 1"/>
          <p:cNvPicPr>
            <a:picLocks noChangeAspect="1"/>
          </p:cNvPicPr>
          <p:nvPr/>
        </p:nvPicPr>
        <p:blipFill>
          <a:blip r:embed="rId3"/>
          <a:stretch>
            <a:fillRect/>
          </a:stretch>
        </p:blipFill>
        <p:spPr>
          <a:xfrm>
            <a:off x="10560597" y="2779716"/>
            <a:ext cx="2037805" cy="2123457"/>
          </a:xfrm>
          <a:prstGeom prst="rect">
            <a:avLst/>
          </a:prstGeom>
        </p:spPr>
      </p:pic>
    </p:spTree>
    <p:extLst>
      <p:ext uri="{BB962C8B-B14F-4D97-AF65-F5344CB8AC3E}">
        <p14:creationId xmlns:p14="http://schemas.microsoft.com/office/powerpoint/2010/main" val="8371873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2551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4C0F408B-6FB7-447C-07FE-71BFB5EBA134}"/>
              </a:ext>
            </a:extLst>
          </p:cNvPr>
          <p:cNvSpPr txBox="1"/>
          <p:nvPr/>
        </p:nvSpPr>
        <p:spPr>
          <a:xfrm>
            <a:off x="2485572" y="1671136"/>
            <a:ext cx="7706596" cy="3908762"/>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4. </a:t>
            </a:r>
            <a:r>
              <a:rPr lang="ar-EG" sz="2800" b="1" dirty="0">
                <a:solidFill>
                  <a:srgbClr val="C00000"/>
                </a:solidFill>
                <a:latin typeface="Calibri" panose="020F0502020204030204" pitchFamily="34" charset="0"/>
                <a:cs typeface="Calibri" panose="020F0502020204030204" pitchFamily="34" charset="0"/>
              </a:rPr>
              <a:t>دراسة  </a:t>
            </a:r>
            <a:r>
              <a:rPr lang="en-US" sz="2800" b="1" dirty="0">
                <a:solidFill>
                  <a:srgbClr val="C00000"/>
                </a:solidFill>
                <a:latin typeface="Calibri" panose="020F0502020204030204" pitchFamily="34" charset="0"/>
                <a:cs typeface="Calibri" panose="020F0502020204030204" pitchFamily="34" charset="0"/>
              </a:rPr>
              <a:t>  </a:t>
            </a:r>
            <a:r>
              <a:rPr lang="en-MY" sz="2800" b="1" dirty="0" err="1">
                <a:solidFill>
                  <a:srgbClr val="C00000"/>
                </a:solidFill>
                <a:latin typeface="Calibri" panose="020F0502020204030204" pitchFamily="34" charset="0"/>
                <a:cs typeface="Calibri" panose="020F0502020204030204" pitchFamily="34" charset="0"/>
              </a:rPr>
              <a:t>ALJahwari</a:t>
            </a:r>
            <a:r>
              <a:rPr lang="en-MY" sz="2800" b="1" dirty="0">
                <a:solidFill>
                  <a:srgbClr val="C00000"/>
                </a:solidFill>
                <a:latin typeface="Calibri" panose="020F0502020204030204" pitchFamily="34" charset="0"/>
                <a:cs typeface="Calibri" panose="020F0502020204030204" pitchFamily="34" charset="0"/>
              </a:rPr>
              <a:t> et al. (2020)  </a:t>
            </a:r>
            <a:r>
              <a:rPr lang="ar-EG" sz="2800" b="1" dirty="0">
                <a:solidFill>
                  <a:srgbClr val="C00000"/>
                </a:solidFill>
                <a:latin typeface="Calibri" panose="020F0502020204030204" pitchFamily="34" charset="0"/>
                <a:cs typeface="Calibri" panose="020F0502020204030204" pitchFamily="34" charset="0"/>
              </a:rPr>
              <a:t>الجهوري واخرون</a:t>
            </a:r>
          </a:p>
          <a:p>
            <a:pPr algn="r" rtl="1"/>
            <a:r>
              <a:rPr lang="ar-EG" sz="2000" b="1" dirty="0" smtClean="0"/>
              <a:t>تأثير </a:t>
            </a:r>
            <a:r>
              <a:rPr lang="ar-EG" sz="2000" b="1" dirty="0"/>
              <a:t>وسائل التواصل الاجتماعي</a:t>
            </a:r>
            <a:r>
              <a:rPr lang="ar-EG" sz="2000" dirty="0"/>
              <a:t> على </a:t>
            </a:r>
            <a:r>
              <a:rPr lang="ar-EG" sz="2000" b="1" dirty="0"/>
              <a:t>سلوك الشراء عبر الإنترنت</a:t>
            </a:r>
            <a:r>
              <a:rPr lang="ar-EG" sz="2000" dirty="0"/>
              <a:t> للمستهلكين في </a:t>
            </a:r>
            <a:r>
              <a:rPr lang="ar-EG" sz="2000" b="1" dirty="0"/>
              <a:t>مدينة عمان</a:t>
            </a:r>
            <a:r>
              <a:rPr lang="ar-EG" sz="2000" dirty="0"/>
              <a:t>، مع التركيز على كيفية تأثير التسويق عبر هذه الوسائل على قرارات الشراء</a:t>
            </a:r>
            <a:r>
              <a:rPr lang="ar-EG" sz="2000" dirty="0" smtClean="0"/>
              <a:t>.</a:t>
            </a:r>
            <a:endParaRPr lang="ar-EG" sz="2000" dirty="0"/>
          </a:p>
          <a:p>
            <a:pPr algn="r" rtl="1"/>
            <a:r>
              <a:rPr lang="ar-EG" sz="2000" b="1" dirty="0"/>
              <a:t>تغير سلوك المستهلك</a:t>
            </a:r>
            <a:r>
              <a:rPr lang="ar-EG" sz="2000" dirty="0"/>
              <a:t>: الدراسة توضح أن </a:t>
            </a:r>
            <a:r>
              <a:rPr lang="ar-EG" sz="2000" b="1" dirty="0"/>
              <a:t>التسويق عبر وسائل التواصل الاجتماعي</a:t>
            </a:r>
            <a:r>
              <a:rPr lang="ar-EG" sz="2000" dirty="0"/>
              <a:t> أصبح أداة ذات تأثير كبير على سلوك المستهلكين في عمان، حيث </a:t>
            </a:r>
            <a:r>
              <a:rPr lang="ar-EG" sz="2000" b="1" dirty="0"/>
              <a:t>أدى إلى تحول في طرق التفاعل</a:t>
            </a:r>
            <a:r>
              <a:rPr lang="ar-EG" sz="2000" dirty="0"/>
              <a:t> بين الشركات والمستهلكين</a:t>
            </a:r>
            <a:r>
              <a:rPr lang="ar-EG" sz="2000" dirty="0" smtClean="0"/>
              <a:t>. </a:t>
            </a:r>
            <a:r>
              <a:rPr lang="ar-EG" sz="2000" b="1" dirty="0"/>
              <a:t>وسائل التواصل الاجتماعي</a:t>
            </a:r>
            <a:r>
              <a:rPr lang="ar-EG" sz="2000" dirty="0"/>
              <a:t> توفر للمستهلكين </a:t>
            </a:r>
            <a:r>
              <a:rPr lang="ar-EG" sz="2000" b="1" dirty="0"/>
              <a:t>فرصًا جديدة للتفاعل مع العلامات التجارية</a:t>
            </a:r>
            <a:r>
              <a:rPr lang="ar-EG" sz="2000" dirty="0"/>
              <a:t> واتخاذ قرارات الشراء بناءً على التوصيات والتعليقات المتوفرة على هذه </a:t>
            </a:r>
            <a:r>
              <a:rPr lang="ar-EG" sz="2000" dirty="0" smtClean="0"/>
              <a:t>المنصات.</a:t>
            </a:r>
            <a:endParaRPr lang="ar-EG" sz="2000" dirty="0"/>
          </a:p>
          <a:p>
            <a:pPr algn="r" rtl="1"/>
            <a:r>
              <a:rPr lang="ar-EG" sz="2000" b="1" dirty="0" smtClean="0"/>
              <a:t>رابط الدراسة: </a:t>
            </a:r>
            <a:r>
              <a:rPr lang="en-MY" sz="2000" dirty="0">
                <a:solidFill>
                  <a:srgbClr val="0070C0"/>
                </a:solidFill>
              </a:rPr>
              <a:t>https://</a:t>
            </a:r>
            <a:r>
              <a:rPr lang="en-MY" sz="2000" dirty="0" err="1">
                <a:solidFill>
                  <a:srgbClr val="0070C0"/>
                </a:solidFill>
              </a:rPr>
              <a:t>www.globalscientificjournal.com</a:t>
            </a:r>
            <a:r>
              <a:rPr lang="en-MY" sz="2000" dirty="0">
                <a:solidFill>
                  <a:srgbClr val="0070C0"/>
                </a:solidFill>
              </a:rPr>
              <a:t>/</a:t>
            </a:r>
            <a:r>
              <a:rPr lang="en-MY" sz="2000" dirty="0" err="1">
                <a:solidFill>
                  <a:srgbClr val="0070C0"/>
                </a:solidFill>
              </a:rPr>
              <a:t>researchpaper</a:t>
            </a:r>
            <a:r>
              <a:rPr lang="en-MY" sz="2000" dirty="0">
                <a:solidFill>
                  <a:srgbClr val="0070C0"/>
                </a:solidFill>
              </a:rPr>
              <a:t>/Impact_of_Social_Media_on_Consumer_Buying_Behavior_in_Oman_An_Exploratory_Study.pdf</a:t>
            </a:r>
            <a:endParaRPr lang="ar-EG" sz="2000" dirty="0">
              <a:solidFill>
                <a:srgbClr val="0070C0"/>
              </a:solidFill>
            </a:endParaRPr>
          </a:p>
        </p:txBody>
      </p:sp>
      <p:pic>
        <p:nvPicPr>
          <p:cNvPr id="4" name="Picture 3"/>
          <p:cNvPicPr>
            <a:picLocks noChangeAspect="1"/>
          </p:cNvPicPr>
          <p:nvPr/>
        </p:nvPicPr>
        <p:blipFill>
          <a:blip r:embed="rId3"/>
          <a:stretch>
            <a:fillRect/>
          </a:stretch>
        </p:blipFill>
        <p:spPr>
          <a:xfrm>
            <a:off x="0" y="2099135"/>
            <a:ext cx="2626178" cy="3480763"/>
          </a:xfrm>
          <a:prstGeom prst="rect">
            <a:avLst/>
          </a:prstGeom>
        </p:spPr>
      </p:pic>
    </p:spTree>
    <p:extLst>
      <p:ext uri="{BB962C8B-B14F-4D97-AF65-F5344CB8AC3E}">
        <p14:creationId xmlns:p14="http://schemas.microsoft.com/office/powerpoint/2010/main" val="17665158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2551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4C0F408B-6FB7-447C-07FE-71BFB5EBA134}"/>
              </a:ext>
            </a:extLst>
          </p:cNvPr>
          <p:cNvSpPr txBox="1"/>
          <p:nvPr/>
        </p:nvSpPr>
        <p:spPr>
          <a:xfrm>
            <a:off x="2626178" y="1623358"/>
            <a:ext cx="7184990" cy="3908762"/>
          </a:xfrm>
          <a:prstGeom prst="rect">
            <a:avLst/>
          </a:prstGeom>
          <a:noFill/>
        </p:spPr>
        <p:txBody>
          <a:bodyPr wrap="square" rtlCol="0">
            <a:spAutoFit/>
          </a:bodyPr>
          <a:lstStyle/>
          <a:p>
            <a:pPr algn="just" rtl="1"/>
            <a:r>
              <a:rPr lang="ar-EG" sz="2800" b="1" dirty="0" smtClean="0">
                <a:solidFill>
                  <a:srgbClr val="C00000"/>
                </a:solidFill>
                <a:latin typeface="Calibri" panose="020F0502020204030204" pitchFamily="34" charset="0"/>
                <a:cs typeface="Calibri" panose="020F0502020204030204" pitchFamily="34" charset="0"/>
              </a:rPr>
              <a:t>5. سؤال </a:t>
            </a:r>
            <a:r>
              <a:rPr lang="ar-EG" sz="2800" b="1" dirty="0">
                <a:solidFill>
                  <a:srgbClr val="C00000"/>
                </a:solidFill>
                <a:latin typeface="Calibri" panose="020F0502020204030204" pitchFamily="34" charset="0"/>
                <a:cs typeface="Calibri" panose="020F0502020204030204" pitchFamily="34" charset="0"/>
              </a:rPr>
              <a:t>للتفكير في تأثير القنوات الرقمية على سلوك المستهلك والتحديات التي قد تطرأ على الشركات في هذا السياق</a:t>
            </a:r>
            <a:r>
              <a:rPr lang="ar-EG" sz="2800" dirty="0" smtClean="0"/>
              <a:t>:</a:t>
            </a:r>
          </a:p>
          <a:p>
            <a:pPr algn="just" rtl="1"/>
            <a:r>
              <a:rPr lang="ar-EG" sz="2800" b="1" dirty="0" smtClean="0"/>
              <a:t>«كيف </a:t>
            </a:r>
            <a:r>
              <a:rPr lang="ar-EG" sz="2800" b="1" dirty="0"/>
              <a:t>أثر التحول من الشراء التقليدي إلى الشراء عبر الإنترنت على سلوك المستهلك؟ وضح كيف يعتمد المستهلكون الآن على القنوات الرقمية مثل مقارنة الأسعار وقراءة التعليقات والتقييمات في اتخاذ قراراتهم الشرائية. وما هي التحديات التي قد تواجه الشركات في التكيف مع هذا التغيير</a:t>
            </a:r>
            <a:r>
              <a:rPr lang="ar-EG" sz="2800" b="1" dirty="0" smtClean="0"/>
              <a:t>؟</a:t>
            </a:r>
            <a:r>
              <a:rPr lang="en-US" sz="2800" b="1" dirty="0" smtClean="0"/>
              <a:t> </a:t>
            </a:r>
            <a:endParaRPr lang="ar-EG" sz="2800" b="1" dirty="0"/>
          </a:p>
          <a:p>
            <a:pPr algn="r" rtl="1"/>
            <a:r>
              <a:rPr lang="ar-EG" sz="2400" dirty="0" smtClean="0"/>
              <a:t>.</a:t>
            </a:r>
            <a:endParaRPr lang="ar-EG" sz="2400" dirty="0"/>
          </a:p>
        </p:txBody>
      </p:sp>
      <p:pic>
        <p:nvPicPr>
          <p:cNvPr id="4" name="Picture 3"/>
          <p:cNvPicPr>
            <a:picLocks noChangeAspect="1"/>
          </p:cNvPicPr>
          <p:nvPr/>
        </p:nvPicPr>
        <p:blipFill>
          <a:blip r:embed="rId3"/>
          <a:stretch>
            <a:fillRect/>
          </a:stretch>
        </p:blipFill>
        <p:spPr>
          <a:xfrm>
            <a:off x="342447" y="2655096"/>
            <a:ext cx="2143125" cy="2143125"/>
          </a:xfrm>
          <a:prstGeom prst="rect">
            <a:avLst/>
          </a:prstGeom>
        </p:spPr>
      </p:pic>
    </p:spTree>
    <p:extLst>
      <p:ext uri="{BB962C8B-B14F-4D97-AF65-F5344CB8AC3E}">
        <p14:creationId xmlns:p14="http://schemas.microsoft.com/office/powerpoint/2010/main" val="7940488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2551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759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4C0F408B-6FB7-447C-07FE-71BFB5EBA134}"/>
              </a:ext>
            </a:extLst>
          </p:cNvPr>
          <p:cNvSpPr txBox="1"/>
          <p:nvPr/>
        </p:nvSpPr>
        <p:spPr>
          <a:xfrm>
            <a:off x="1333000" y="1595804"/>
            <a:ext cx="8999719" cy="5539978"/>
          </a:xfrm>
          <a:prstGeom prst="rect">
            <a:avLst/>
          </a:prstGeom>
          <a:noFill/>
        </p:spPr>
        <p:txBody>
          <a:bodyPr wrap="square" rtlCol="0">
            <a:spAutoFit/>
          </a:bodyPr>
          <a:lstStyle/>
          <a:p>
            <a:pPr algn="ctr" rtl="1"/>
            <a:r>
              <a:rPr lang="ar-EG" sz="2800" b="1" dirty="0" smtClean="0">
                <a:solidFill>
                  <a:srgbClr val="C00000"/>
                </a:solidFill>
                <a:latin typeface="Calibri" panose="020F0502020204030204" pitchFamily="34" charset="0"/>
                <a:cs typeface="Calibri" panose="020F0502020204030204" pitchFamily="34" charset="0"/>
              </a:rPr>
              <a:t>6. </a:t>
            </a:r>
            <a:r>
              <a:rPr lang="ar-EG" sz="2800" b="1" dirty="0">
                <a:solidFill>
                  <a:srgbClr val="C00000"/>
                </a:solidFill>
                <a:latin typeface="Calibri" panose="020F0502020204030204" pitchFamily="34" charset="0"/>
                <a:cs typeface="Calibri" panose="020F0502020204030204" pitchFamily="34" charset="0"/>
              </a:rPr>
              <a:t>الخلاصة</a:t>
            </a:r>
          </a:p>
          <a:p>
            <a:pPr marL="285750" indent="-285750" algn="just" rtl="1">
              <a:buFont typeface="Arial" panose="020B0604020202020204" pitchFamily="34" charset="0"/>
              <a:buChar char="•"/>
            </a:pPr>
            <a:r>
              <a:rPr lang="ar-EG" dirty="0"/>
              <a:t>بناءً على الدراسات السابقة، يمكن تلخيص </a:t>
            </a:r>
            <a:r>
              <a:rPr lang="ar-EG" b="1" dirty="0"/>
              <a:t>تغيير سلوك المستهلك في التسويق الرقمي</a:t>
            </a:r>
            <a:r>
              <a:rPr lang="ar-EG" dirty="0"/>
              <a:t> كما يلي</a:t>
            </a:r>
            <a:r>
              <a:rPr lang="ar-EG" dirty="0" smtClean="0"/>
              <a:t>:</a:t>
            </a:r>
            <a:endParaRPr lang="ar-EG" dirty="0"/>
          </a:p>
          <a:p>
            <a:pPr marL="342900" indent="-342900" algn="just" rtl="1">
              <a:buFont typeface="Arial" panose="020B0604020202020204" pitchFamily="34" charset="0"/>
              <a:buChar char="•"/>
            </a:pPr>
            <a:r>
              <a:rPr lang="ar-EG" sz="2000" dirty="0"/>
              <a:t>لقد شهد سلوك المستهلك تغيرًا جذريًا في ظل توسع استخدام </a:t>
            </a:r>
            <a:r>
              <a:rPr lang="ar-EG" sz="2000" b="1" dirty="0"/>
              <a:t>قنوات التسويق الرقمي</a:t>
            </a:r>
            <a:r>
              <a:rPr lang="ar-EG" sz="2000" dirty="0"/>
              <a:t> مثل </a:t>
            </a:r>
            <a:r>
              <a:rPr lang="ar-EG" sz="2000" b="1" dirty="0"/>
              <a:t>وسائل التواصل الاجتماعي</a:t>
            </a:r>
            <a:r>
              <a:rPr lang="ar-EG" sz="2000" dirty="0"/>
              <a:t>، </a:t>
            </a:r>
            <a:r>
              <a:rPr lang="ar-EG" sz="2000" b="1" dirty="0"/>
              <a:t>الهاتف المحمول</a:t>
            </a:r>
            <a:r>
              <a:rPr lang="ar-EG" sz="2000" dirty="0"/>
              <a:t>، و </a:t>
            </a:r>
            <a:r>
              <a:rPr lang="ar-EG" sz="2000" b="1" dirty="0"/>
              <a:t>محركات البحث</a:t>
            </a:r>
            <a:r>
              <a:rPr lang="ar-EG" sz="2000" dirty="0" smtClean="0"/>
              <a:t>.</a:t>
            </a:r>
          </a:p>
          <a:p>
            <a:pPr marL="342900" indent="-342900" algn="just" rtl="1">
              <a:buFont typeface="Arial" panose="020B0604020202020204" pitchFamily="34" charset="0"/>
              <a:buChar char="•"/>
            </a:pPr>
            <a:r>
              <a:rPr lang="ar-EG" sz="2000" dirty="0" smtClean="0"/>
              <a:t> </a:t>
            </a:r>
            <a:r>
              <a:rPr lang="ar-EG" sz="2000" dirty="0"/>
              <a:t>أصبح المستهلكون يعتمدون بشكل متزايد على هذه القنوات للوصول إلى المعلومات حول المنتجات، مقارنة الأسعار، وقراءة تقييمات الآخرين قبل اتخاذ قرارات الشراء</a:t>
            </a:r>
            <a:r>
              <a:rPr lang="ar-EG" sz="2000" dirty="0" smtClean="0"/>
              <a:t>.</a:t>
            </a:r>
          </a:p>
          <a:p>
            <a:pPr marL="342900" indent="-342900" algn="just" rtl="1">
              <a:buFont typeface="Arial" panose="020B0604020202020204" pitchFamily="34" charset="0"/>
              <a:buChar char="•"/>
            </a:pPr>
            <a:r>
              <a:rPr lang="ar-EG" sz="2000" dirty="0" smtClean="0"/>
              <a:t> </a:t>
            </a:r>
            <a:r>
              <a:rPr lang="ar-EG" sz="2000" dirty="0"/>
              <a:t>تشير الدراسات مثل </a:t>
            </a:r>
            <a:r>
              <a:rPr lang="ar-EG" sz="2000" b="1" dirty="0"/>
              <a:t>دراسة </a:t>
            </a:r>
            <a:r>
              <a:rPr lang="en-MY" sz="2000" b="1" dirty="0" err="1"/>
              <a:t>ALJahwari</a:t>
            </a:r>
            <a:r>
              <a:rPr lang="en-MY" sz="2000" b="1" dirty="0"/>
              <a:t> et al. (2020)</a:t>
            </a:r>
            <a:r>
              <a:rPr lang="en-MY" sz="2000" dirty="0"/>
              <a:t> </a:t>
            </a:r>
            <a:r>
              <a:rPr lang="ar-EG" sz="2000" dirty="0"/>
              <a:t>إلى أن </a:t>
            </a:r>
            <a:r>
              <a:rPr lang="ar-EG" sz="2000" b="1" dirty="0"/>
              <a:t>التفاعل مع العلامات التجارية عبر وسائل التواصل الاجتماعي</a:t>
            </a:r>
            <a:r>
              <a:rPr lang="ar-EG" sz="2000" dirty="0"/>
              <a:t> له تأثير كبير على </a:t>
            </a:r>
            <a:r>
              <a:rPr lang="ar-EG" sz="2000" b="1" dirty="0"/>
              <a:t>سلوك الشراء</a:t>
            </a:r>
            <a:r>
              <a:rPr lang="ar-EG" sz="2000" dirty="0"/>
              <a:t>، حيث أصبح المستهلكون يثقون بتوصيات </a:t>
            </a:r>
            <a:r>
              <a:rPr lang="ar-EG" sz="2000" b="1" dirty="0"/>
              <a:t>المؤثرين الرقميين</a:t>
            </a:r>
            <a:r>
              <a:rPr lang="ar-EG" sz="2000" dirty="0"/>
              <a:t> والأصدقاء عبر الإنترنت. </a:t>
            </a:r>
            <a:endParaRPr lang="ar-EG" sz="2000" dirty="0" smtClean="0"/>
          </a:p>
          <a:p>
            <a:pPr marL="342900" indent="-342900" algn="just" rtl="1">
              <a:buFont typeface="Arial" panose="020B0604020202020204" pitchFamily="34" charset="0"/>
              <a:buChar char="•"/>
            </a:pPr>
            <a:r>
              <a:rPr lang="ar-EG" sz="2000" dirty="0" smtClean="0"/>
              <a:t>كما </a:t>
            </a:r>
            <a:r>
              <a:rPr lang="ar-EG" sz="2000" dirty="0"/>
              <a:t>أظهرت دراسة </a:t>
            </a:r>
            <a:r>
              <a:rPr lang="en-MY" sz="2000" b="1" dirty="0" err="1"/>
              <a:t>Prativindhya</a:t>
            </a:r>
            <a:r>
              <a:rPr lang="en-MY" sz="2000" b="1" dirty="0"/>
              <a:t> &amp; </a:t>
            </a:r>
            <a:r>
              <a:rPr lang="en-MY" sz="2000" b="1" dirty="0" err="1"/>
              <a:t>Kaushik</a:t>
            </a:r>
            <a:r>
              <a:rPr lang="en-MY" sz="2000" b="1" dirty="0"/>
              <a:t> (2019)</a:t>
            </a:r>
            <a:r>
              <a:rPr lang="en-MY" sz="2000" dirty="0"/>
              <a:t> </a:t>
            </a:r>
            <a:r>
              <a:rPr lang="ar-EG" sz="2000" dirty="0"/>
              <a:t>أن التسويق الرقمي عبر </a:t>
            </a:r>
            <a:r>
              <a:rPr lang="ar-EG" sz="2000" b="1" dirty="0"/>
              <a:t>محركات البحث</a:t>
            </a:r>
            <a:r>
              <a:rPr lang="ar-EG" sz="2000" dirty="0"/>
              <a:t> و </a:t>
            </a:r>
            <a:r>
              <a:rPr lang="ar-EG" sz="2000" b="1" dirty="0"/>
              <a:t>التسويق بالمحتوى</a:t>
            </a:r>
            <a:r>
              <a:rPr lang="ar-EG" sz="2000" dirty="0"/>
              <a:t> أصبح أساسيًا في توجيه المستهلكين نحو اتخاذ قرارات شراء. بالإضافة إلى ذلك، أصبح المستهلكون يفضلون التجربة الشخصية والتخصيص في التسوق، وهو ما يمكن تحقيقه باستخدام تقنيات مثل </a:t>
            </a:r>
            <a:r>
              <a:rPr lang="ar-EG" sz="2000" b="1" dirty="0"/>
              <a:t>الذكاء الاصطناعي</a:t>
            </a:r>
            <a:r>
              <a:rPr lang="ar-EG" sz="2000" dirty="0"/>
              <a:t>. </a:t>
            </a:r>
            <a:endParaRPr lang="en-US" sz="2000" dirty="0" smtClean="0"/>
          </a:p>
          <a:p>
            <a:pPr marL="342900" indent="-342900" algn="just" rtl="1">
              <a:buFont typeface="Arial" panose="020B0604020202020204" pitchFamily="34" charset="0"/>
              <a:buChar char="•"/>
            </a:pPr>
            <a:r>
              <a:rPr lang="ar-EG" sz="2000" b="1" dirty="0" smtClean="0"/>
              <a:t>في المجمل، </a:t>
            </a:r>
            <a:r>
              <a:rPr lang="ar-EG" sz="2000" b="1" dirty="0"/>
              <a:t>يمكن القول </a:t>
            </a:r>
            <a:r>
              <a:rPr lang="ar-EG" sz="2000" dirty="0"/>
              <a:t>إن </a:t>
            </a:r>
            <a:r>
              <a:rPr lang="ar-EG" sz="2000" b="1" dirty="0"/>
              <a:t>سلوك المستهلك الرقمي</a:t>
            </a:r>
            <a:r>
              <a:rPr lang="ar-EG" sz="2000" dirty="0"/>
              <a:t> قد تحول من الاعتماد على وسائل التسويق التقليدية إلى تفاعل نشط مع القنوات الرقمية، مما أتاح لهم مزيدًا من السيطرة والاختيارات في عملية الشراء.</a:t>
            </a:r>
          </a:p>
          <a:p>
            <a:r>
              <a:rPr lang="en-US" sz="2400" b="1" dirty="0" smtClean="0"/>
              <a:t> </a:t>
            </a:r>
            <a:endParaRPr lang="ar-EG" sz="2400" b="1" dirty="0"/>
          </a:p>
          <a:p>
            <a:pPr algn="r" rtl="1"/>
            <a:r>
              <a:rPr lang="ar-EG" sz="2400" dirty="0" smtClean="0"/>
              <a:t>.</a:t>
            </a:r>
            <a:endParaRPr lang="ar-EG" sz="2400" dirty="0"/>
          </a:p>
        </p:txBody>
      </p:sp>
      <p:pic>
        <p:nvPicPr>
          <p:cNvPr id="2" name="Picture 1"/>
          <p:cNvPicPr>
            <a:picLocks noChangeAspect="1"/>
          </p:cNvPicPr>
          <p:nvPr/>
        </p:nvPicPr>
        <p:blipFill>
          <a:blip r:embed="rId3"/>
          <a:stretch>
            <a:fillRect/>
          </a:stretch>
        </p:blipFill>
        <p:spPr>
          <a:xfrm>
            <a:off x="10560597" y="2779716"/>
            <a:ext cx="2037805" cy="2123457"/>
          </a:xfrm>
          <a:prstGeom prst="rect">
            <a:avLst/>
          </a:prstGeom>
        </p:spPr>
      </p:pic>
    </p:spTree>
    <p:extLst>
      <p:ext uri="{BB962C8B-B14F-4D97-AF65-F5344CB8AC3E}">
        <p14:creationId xmlns:p14="http://schemas.microsoft.com/office/powerpoint/2010/main" val="26016394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731520" y="4973157"/>
            <a:ext cx="5336368" cy="1077218"/>
          </a:xfrm>
          <a:prstGeom prst="rect">
            <a:avLst/>
          </a:prstGeom>
          <a:noFill/>
        </p:spPr>
        <p:txBody>
          <a:bodyPr wrap="square">
            <a:spAutoFit/>
          </a:bodyPr>
          <a:lstStyle/>
          <a:p>
            <a:pPr algn="ctr"/>
            <a:r>
              <a:rPr lang="ar-EG" sz="3200" b="1" dirty="0"/>
              <a:t> رابعاً </a:t>
            </a:r>
            <a:r>
              <a:rPr lang="ar-EG" sz="3200" b="1" dirty="0" smtClean="0"/>
              <a:t>: </a:t>
            </a:r>
            <a:r>
              <a:rPr lang="ar-EG" sz="3200" b="1" dirty="0" smtClean="0"/>
              <a:t>التحديات </a:t>
            </a:r>
            <a:r>
              <a:rPr lang="ar-EG" sz="3200" b="1" dirty="0"/>
              <a:t>التي تواجه الشركات في فهم سلوك المستهلك </a:t>
            </a:r>
            <a:r>
              <a:rPr lang="ar-EG" sz="3200" b="1" dirty="0" smtClean="0"/>
              <a:t>الرقمي</a:t>
            </a:r>
            <a:r>
              <a:rPr lang="ar-EG" sz="3200" dirty="0" smtClean="0"/>
              <a:t> </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636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50028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10163558" cy="47612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445692" y="1595804"/>
            <a:ext cx="8869680" cy="1483483"/>
          </a:xfrm>
          <a:prstGeom prst="rect">
            <a:avLst/>
          </a:prstGeom>
          <a:noFill/>
        </p:spPr>
        <p:txBody>
          <a:bodyPr wrap="square" rtlCol="0">
            <a:spAutoFit/>
          </a:bodyPr>
          <a:lstStyle/>
          <a:p>
            <a:pPr algn="ctr" rtl="1">
              <a:lnSpc>
                <a:spcPct val="120000"/>
              </a:lnSpc>
            </a:pPr>
            <a:r>
              <a:rPr lang="ar-EG" sz="2800" b="1" dirty="0" smtClean="0"/>
              <a:t>  </a:t>
            </a:r>
            <a:r>
              <a:rPr lang="ar-EG" sz="2800" b="1" dirty="0">
                <a:solidFill>
                  <a:srgbClr val="C00000"/>
                </a:solidFill>
                <a:latin typeface="Calibri" panose="020F0502020204030204" pitchFamily="34" charset="0"/>
                <a:cs typeface="Calibri" panose="020F0502020204030204" pitchFamily="34" charset="0"/>
              </a:rPr>
              <a:t>1. صناعة محتوى تسويقي يجذب العملاء المحتملين</a:t>
            </a:r>
          </a:p>
          <a:p>
            <a:pPr algn="ctr" rtl="1">
              <a:lnSpc>
                <a:spcPct val="120000"/>
              </a:lnSpc>
            </a:pPr>
            <a:endParaRPr lang="en-US" sz="2400" b="1" dirty="0">
              <a:solidFill>
                <a:schemeClr val="bg1"/>
              </a:solidFill>
              <a:latin typeface="Times New Roman" panose="02020603050405020304" pitchFamily="18" charset="0"/>
              <a:cs typeface="Times New Roman" panose="02020603050405020304" pitchFamily="18"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C0F408B-6FB7-447C-07FE-71BFB5EBA134}"/>
              </a:ext>
            </a:extLst>
          </p:cNvPr>
          <p:cNvSpPr txBox="1"/>
          <p:nvPr/>
        </p:nvSpPr>
        <p:spPr>
          <a:xfrm>
            <a:off x="2485572" y="2051388"/>
            <a:ext cx="8658173" cy="4401205"/>
          </a:xfrm>
          <a:prstGeom prst="rect">
            <a:avLst/>
          </a:prstGeom>
          <a:noFill/>
        </p:spPr>
        <p:txBody>
          <a:bodyPr wrap="square" rtlCol="0">
            <a:spAutoFit/>
          </a:bodyPr>
          <a:lstStyle/>
          <a:p>
            <a:pPr marL="285750" indent="-285750" algn="r" rtl="1">
              <a:buFont typeface="Arial" panose="020B0604020202020204" pitchFamily="34" charset="0"/>
              <a:buChar char="•"/>
            </a:pPr>
            <a:r>
              <a:rPr lang="ar-EG" sz="2000" dirty="0" smtClean="0"/>
              <a:t>في </a:t>
            </a:r>
            <a:r>
              <a:rPr lang="ar-EG" sz="2000" dirty="0"/>
              <a:t>عالم التسويق الرقمي، أصبح إنشاء محتوى يجذب العملاء المحتملين من أهم التحديات التي تواجه المسوقين، خاصة في ظل التحديثات المستمرة لمحركات البحث مثل جوجل. فبخلاف الأوقات السابقة التي كانت تركز فيها محركات البحث على الكلمات الرئيسية والمحتوى فقط، أصبح الأمر اليوم أكثر تعقيدًا.</a:t>
            </a:r>
            <a:endParaRPr lang="ar-EG" sz="2000" b="1" dirty="0">
              <a:solidFill>
                <a:srgbClr val="C00000"/>
              </a:solidFill>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EG" sz="2000" b="1" dirty="0">
                <a:solidFill>
                  <a:srgbClr val="C00000"/>
                </a:solidFill>
                <a:latin typeface="Calibri" panose="020F0502020204030204" pitchFamily="34" charset="0"/>
                <a:cs typeface="Calibri" panose="020F0502020204030204" pitchFamily="34" charset="0"/>
              </a:rPr>
              <a:t>ما الجديد في صناعة المحتوى الآن؟</a:t>
            </a:r>
          </a:p>
          <a:p>
            <a:pPr marL="285750" indent="-285750" algn="r" rtl="1">
              <a:buFont typeface="Arial" panose="020B0604020202020204" pitchFamily="34" charset="0"/>
              <a:buChar char="•"/>
            </a:pPr>
            <a:r>
              <a:rPr lang="ar-EG" sz="2000" dirty="0"/>
              <a:t>في 2023، أصدرت جوجل تحديثًا مهمًا في خوارزميات ترتيب نتائج البحث، يُعرف بتحديث </a:t>
            </a:r>
            <a:r>
              <a:rPr lang="en-MY" sz="2000" b="1" dirty="0"/>
              <a:t>EAT</a:t>
            </a:r>
            <a:r>
              <a:rPr lang="en-MY" sz="2000" dirty="0"/>
              <a:t>، </a:t>
            </a:r>
            <a:r>
              <a:rPr lang="ar-EG" sz="2000" dirty="0"/>
              <a:t>والذي يشمل ثلاثة معايير أساسية:</a:t>
            </a:r>
          </a:p>
          <a:p>
            <a:pPr marL="285750" indent="-285750" algn="r" rtl="1">
              <a:buFont typeface="Arial" panose="020B0604020202020204" pitchFamily="34" charset="0"/>
              <a:buChar char="•"/>
            </a:pPr>
            <a:r>
              <a:rPr lang="ar-EG" sz="2000" b="1" dirty="0">
                <a:solidFill>
                  <a:srgbClr val="C00000"/>
                </a:solidFill>
                <a:latin typeface="Calibri" panose="020F0502020204030204" pitchFamily="34" charset="0"/>
                <a:cs typeface="Calibri" panose="020F0502020204030204" pitchFamily="34" charset="0"/>
              </a:rPr>
              <a:t>الخبرة (</a:t>
            </a:r>
            <a:r>
              <a:rPr lang="en-MY" sz="2000" b="1" dirty="0">
                <a:solidFill>
                  <a:srgbClr val="C00000"/>
                </a:solidFill>
                <a:latin typeface="Calibri" panose="020F0502020204030204" pitchFamily="34" charset="0"/>
                <a:cs typeface="Calibri" panose="020F0502020204030204" pitchFamily="34" charset="0"/>
              </a:rPr>
              <a:t>Expertise</a:t>
            </a:r>
            <a:r>
              <a:rPr lang="en-MY" sz="2000" b="1" dirty="0"/>
              <a:t>)</a:t>
            </a:r>
            <a:r>
              <a:rPr lang="en-MY" sz="2000" dirty="0"/>
              <a:t>: </a:t>
            </a:r>
            <a:r>
              <a:rPr lang="ar-EG" sz="2000" dirty="0"/>
              <a:t>يتعين على المحتوى أن يظهر مستوى عالٍ من الخبرة في المجال المعني. ليس فقط من حيث تقديم معلومات صحيحة، بل أيضًا في الطريقة التي يُعرض بها المحتوى، مما يعزز ثقة المستخدم فيه.</a:t>
            </a:r>
          </a:p>
          <a:p>
            <a:pPr marL="285750" indent="-285750" algn="r" rtl="1">
              <a:buFont typeface="Arial" panose="020B0604020202020204" pitchFamily="34" charset="0"/>
              <a:buChar char="•"/>
            </a:pPr>
            <a:r>
              <a:rPr lang="ar-EG" sz="2000" b="1" dirty="0">
                <a:solidFill>
                  <a:srgbClr val="C00000"/>
                </a:solidFill>
                <a:latin typeface="Calibri" panose="020F0502020204030204" pitchFamily="34" charset="0"/>
                <a:cs typeface="Calibri" panose="020F0502020204030204" pitchFamily="34" charset="0"/>
              </a:rPr>
              <a:t>المصداقية </a:t>
            </a:r>
            <a:r>
              <a:rPr lang="ar-EG" sz="2000" b="1" dirty="0" smtClean="0"/>
              <a:t>(</a:t>
            </a:r>
            <a:r>
              <a:rPr lang="en-MY" sz="2000" b="1" dirty="0" smtClean="0"/>
              <a:t>Authoritativeness</a:t>
            </a:r>
            <a:r>
              <a:rPr lang="en-MY" sz="2000" b="1" dirty="0"/>
              <a:t>)</a:t>
            </a:r>
            <a:r>
              <a:rPr lang="en-MY" sz="2000" dirty="0"/>
              <a:t>: </a:t>
            </a:r>
            <a:r>
              <a:rPr lang="ar-EG" sz="2000" dirty="0"/>
              <a:t>يجب أن يكون المحتوى مستندًا إلى مصادر موثوقة وموثقة، مثل الكتاب أو الشركات أو المؤسسات التي تشتهر بسمعتها الجيدة في مجالاتها.</a:t>
            </a:r>
          </a:p>
          <a:p>
            <a:pPr marL="285750" indent="-285750" algn="r" rtl="1">
              <a:buFont typeface="Arial" panose="020B0604020202020204" pitchFamily="34" charset="0"/>
              <a:buChar char="•"/>
            </a:pPr>
            <a:r>
              <a:rPr lang="ar-EG" sz="2000" b="1" dirty="0">
                <a:solidFill>
                  <a:srgbClr val="C00000"/>
                </a:solidFill>
                <a:latin typeface="Calibri" panose="020F0502020204030204" pitchFamily="34" charset="0"/>
                <a:cs typeface="Calibri" panose="020F0502020204030204" pitchFamily="34" charset="0"/>
              </a:rPr>
              <a:t>الجدارة بالثقة </a:t>
            </a:r>
            <a:r>
              <a:rPr lang="ar-EG" sz="2000" b="1" dirty="0"/>
              <a:t>(</a:t>
            </a:r>
            <a:r>
              <a:rPr lang="en-MY" sz="2000" b="1" dirty="0"/>
              <a:t>Trustworthiness)</a:t>
            </a:r>
            <a:r>
              <a:rPr lang="en-MY" sz="2000" dirty="0"/>
              <a:t>: </a:t>
            </a:r>
            <a:r>
              <a:rPr lang="ar-EG" sz="2000" dirty="0"/>
              <a:t>تهدف هذه المقاييس إلى ضمان أن المحتوى لا يحتوي على معلومات مضللة أو محتوى ضار، مما يعزز من مصداقية الموقع ويزيد من الثقة لدى المستخدمين.</a:t>
            </a:r>
          </a:p>
        </p:txBody>
      </p:sp>
      <p:pic>
        <p:nvPicPr>
          <p:cNvPr id="2" name="Picture 1"/>
          <p:cNvPicPr>
            <a:picLocks noChangeAspect="1"/>
          </p:cNvPicPr>
          <p:nvPr/>
        </p:nvPicPr>
        <p:blipFill>
          <a:blip r:embed="rId3"/>
          <a:stretch>
            <a:fillRect/>
          </a:stretch>
        </p:blipFill>
        <p:spPr>
          <a:xfrm>
            <a:off x="-31076" y="2410676"/>
            <a:ext cx="2516648" cy="3682627"/>
          </a:xfrm>
          <a:prstGeom prst="rect">
            <a:avLst/>
          </a:prstGeom>
        </p:spPr>
      </p:pic>
    </p:spTree>
    <p:extLst>
      <p:ext uri="{BB962C8B-B14F-4D97-AF65-F5344CB8AC3E}">
        <p14:creationId xmlns:p14="http://schemas.microsoft.com/office/powerpoint/2010/main" val="26358812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347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209181" y="1595804"/>
            <a:ext cx="9149064" cy="523220"/>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2 . اكتساب المتابعين والاحتفاظ بهم</a:t>
            </a:r>
            <a:endParaRPr lang="en-US" sz="2800" b="1" dirty="0">
              <a:solidFill>
                <a:srgbClr val="C00000"/>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2626178" y="2087463"/>
            <a:ext cx="7714578" cy="4970591"/>
          </a:xfrm>
          <a:prstGeom prst="rect">
            <a:avLst/>
          </a:prstGeom>
          <a:noFill/>
        </p:spPr>
        <p:txBody>
          <a:bodyPr wrap="square" rtlCol="0">
            <a:spAutoFit/>
          </a:bodyPr>
          <a:lstStyle/>
          <a:p>
            <a:pPr marL="342900" indent="-342900" algn="just" rtl="1">
              <a:buFont typeface="Arial" panose="020B0604020202020204" pitchFamily="34" charset="0"/>
              <a:buChar char="•"/>
            </a:pPr>
            <a:r>
              <a:rPr lang="ar-EG" sz="2300" dirty="0" smtClean="0"/>
              <a:t>في </a:t>
            </a:r>
            <a:r>
              <a:rPr lang="ar-EG" sz="2300" dirty="0"/>
              <a:t>عصر التسويق الرقمي، يُعتبر </a:t>
            </a:r>
            <a:r>
              <a:rPr lang="ar-EG" sz="2300" b="1" dirty="0"/>
              <a:t>اكتساب المتابعين والاحتفاظ بهم</a:t>
            </a:r>
            <a:r>
              <a:rPr lang="ar-EG" sz="2300" dirty="0"/>
              <a:t> على وسائل التواصل الاجتماعي من أبرز التحديات التي تواجه الشركات والعلامات التجارية</a:t>
            </a:r>
            <a:r>
              <a:rPr lang="ar-EG" sz="2300" dirty="0" smtClean="0"/>
              <a:t>.</a:t>
            </a:r>
            <a:endParaRPr lang="ar-EG" sz="2300" dirty="0" smtClean="0"/>
          </a:p>
          <a:p>
            <a:pPr marL="342900" indent="-342900" algn="just" rtl="1">
              <a:buFont typeface="Arial" panose="020B0604020202020204" pitchFamily="34" charset="0"/>
              <a:buChar char="•"/>
            </a:pPr>
            <a:r>
              <a:rPr lang="ar-EG" sz="2300" dirty="0" smtClean="0"/>
              <a:t> </a:t>
            </a:r>
            <a:r>
              <a:rPr lang="ar-EG" sz="2300" i="1" dirty="0">
                <a:solidFill>
                  <a:srgbClr val="FF0000"/>
                </a:solidFill>
              </a:rPr>
              <a:t>السبب في ذلك هو أن الجمهور أصبح يتعرض يوميًا لعدد هائل من المحتوى على المنصات الاجتماعية، مما يؤدي إلى </a:t>
            </a:r>
            <a:r>
              <a:rPr lang="ar-EG" sz="2300" b="1" i="1" dirty="0">
                <a:solidFill>
                  <a:srgbClr val="FF0000"/>
                </a:solidFill>
              </a:rPr>
              <a:t>تشبع</a:t>
            </a:r>
            <a:r>
              <a:rPr lang="ar-EG" sz="2300" i="1" dirty="0">
                <a:solidFill>
                  <a:srgbClr val="FF0000"/>
                </a:solidFill>
              </a:rPr>
              <a:t> هذا المحتوى، وبالتالي فإنهم يصبحون أكثر انتقائية في متابعتهم</a:t>
            </a:r>
            <a:r>
              <a:rPr lang="ar-EG" sz="2300" dirty="0" smtClean="0"/>
              <a:t>.</a:t>
            </a:r>
            <a:endParaRPr lang="ar-EG" sz="2300" dirty="0"/>
          </a:p>
          <a:p>
            <a:pPr marL="342900" indent="-342900" algn="just" rtl="1">
              <a:buFont typeface="Arial" panose="020B0604020202020204" pitchFamily="34" charset="0"/>
              <a:buChar char="•"/>
            </a:pPr>
            <a:r>
              <a:rPr lang="ar-EG" sz="2300" dirty="0" smtClean="0"/>
              <a:t>إن </a:t>
            </a:r>
            <a:r>
              <a:rPr lang="ar-EG" sz="2300" dirty="0"/>
              <a:t>التحدي الأكبر في اكتساب المتابعين والاحتفاظ بهم على وسائل التواصل الاجتماعي </a:t>
            </a:r>
            <a:r>
              <a:rPr lang="ar-EG" sz="2300" b="1" i="1" u="sng" dirty="0"/>
              <a:t>يتطلب استراتيجيات تسويقية مبتكرة ومتجددة</a:t>
            </a:r>
            <a:r>
              <a:rPr lang="ar-EG" sz="2300" dirty="0"/>
              <a:t>. من خلال التحليل المستمر للمنافسة، استخدام </a:t>
            </a:r>
            <a:r>
              <a:rPr lang="ar-EG" sz="2300" b="1" dirty="0"/>
              <a:t>الدليل الاجتماعي</a:t>
            </a:r>
            <a:r>
              <a:rPr lang="ar-EG" sz="2300" dirty="0"/>
              <a:t>، والاستثمار في أفكار تسويقية جديدة، يمكن للعلامات التجارية التغلب على هذا التحدي وجذب جمهور مخلص.</a:t>
            </a:r>
          </a:p>
          <a:p>
            <a:pPr lvl="0" algn="just" rtl="1"/>
            <a:r>
              <a:rPr lang="ar-EG" sz="3200" dirty="0"/>
              <a:t/>
            </a:r>
            <a:br>
              <a:rPr lang="ar-EG" sz="3200" dirty="0"/>
            </a:br>
            <a:endParaRPr lang="en-MY" sz="3200" dirty="0"/>
          </a:p>
        </p:txBody>
      </p:sp>
      <p:pic>
        <p:nvPicPr>
          <p:cNvPr id="3" name="Picture 2"/>
          <p:cNvPicPr>
            <a:picLocks noChangeAspect="1"/>
          </p:cNvPicPr>
          <p:nvPr/>
        </p:nvPicPr>
        <p:blipFill>
          <a:blip r:embed="rId3"/>
          <a:stretch>
            <a:fillRect/>
          </a:stretch>
        </p:blipFill>
        <p:spPr>
          <a:xfrm>
            <a:off x="-51092" y="2423300"/>
            <a:ext cx="2485572" cy="3002140"/>
          </a:xfrm>
          <a:prstGeom prst="rect">
            <a:avLst/>
          </a:prstGeom>
        </p:spPr>
      </p:pic>
    </p:spTree>
    <p:extLst>
      <p:ext uri="{BB962C8B-B14F-4D97-AF65-F5344CB8AC3E}">
        <p14:creationId xmlns:p14="http://schemas.microsoft.com/office/powerpoint/2010/main" val="2176502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32583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6380" y="1599788"/>
            <a:ext cx="9345750" cy="5090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749408" y="1599788"/>
            <a:ext cx="12949647" cy="1384995"/>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3. تحدي معرفة القضايا التي يهتم بها جمهورك</a:t>
            </a:r>
          </a:p>
          <a:p>
            <a:pPr lvl="0" algn="r" rtl="1"/>
            <a:endParaRPr lang="en-US" sz="2800" b="1" dirty="0">
              <a:latin typeface="Microsoft Uighur" panose="02000000000000000000" pitchFamily="2" charset="-78"/>
            </a:endParaRPr>
          </a:p>
          <a:p>
            <a:pPr algn="ct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2944459" y="2099699"/>
            <a:ext cx="7218327" cy="5509200"/>
          </a:xfrm>
          <a:prstGeom prst="rect">
            <a:avLst/>
          </a:prstGeom>
          <a:noFill/>
        </p:spPr>
        <p:txBody>
          <a:bodyPr wrap="square" rtlCol="0">
            <a:spAutoFit/>
          </a:bodyPr>
          <a:lstStyle/>
          <a:p>
            <a:pPr marL="342900" indent="-342900" algn="just" rtl="1">
              <a:buFont typeface="Arial" panose="020B0604020202020204" pitchFamily="34" charset="0"/>
              <a:buChar char="•"/>
            </a:pPr>
            <a:r>
              <a:rPr lang="ar-EG" sz="2200" b="1" dirty="0" smtClean="0"/>
              <a:t>مع </a:t>
            </a:r>
            <a:r>
              <a:rPr lang="ar-EG" sz="2200" b="1" dirty="0"/>
              <a:t>تزايد وعي المستهلكين بالقضايا الاجتماعية والبيئية</a:t>
            </a:r>
            <a:r>
              <a:rPr lang="ar-EG" sz="2200" dirty="0"/>
              <a:t>، أصبح من الضروري للعلامات التجارية أن تدعم القضايا التي تهم جمهورها المستهدف، مثل حماية البيئة والمساواة في الأجور. لكن التحدي يكمن في صعوبة معرفة هذه القضايا بدقة، مما يجعل من تسويق القضايا أمرًا معقدًا. </a:t>
            </a:r>
            <a:endParaRPr lang="ar-EG" sz="2200" dirty="0" smtClean="0"/>
          </a:p>
          <a:p>
            <a:pPr marL="342900" indent="-342900" algn="just" rtl="1">
              <a:buFont typeface="Arial" panose="020B0604020202020204" pitchFamily="34" charset="0"/>
              <a:buChar char="•"/>
            </a:pPr>
            <a:endParaRPr lang="ar-EG" sz="2200" dirty="0"/>
          </a:p>
          <a:p>
            <a:pPr marL="342900" indent="-342900" algn="just" rtl="1">
              <a:buFont typeface="Arial" panose="020B0604020202020204" pitchFamily="34" charset="0"/>
              <a:buChar char="•"/>
            </a:pPr>
            <a:r>
              <a:rPr lang="ar-EG" sz="2200" b="1" dirty="0" smtClean="0">
                <a:solidFill>
                  <a:srgbClr val="FF0000"/>
                </a:solidFill>
              </a:rPr>
              <a:t>للتغلب </a:t>
            </a:r>
            <a:r>
              <a:rPr lang="ar-EG" sz="2200" b="1" dirty="0">
                <a:solidFill>
                  <a:srgbClr val="FF0000"/>
                </a:solidFill>
              </a:rPr>
              <a:t>على هذا التحدي</a:t>
            </a:r>
            <a:r>
              <a:rPr lang="ar-EG" sz="2200" dirty="0">
                <a:solidFill>
                  <a:srgbClr val="FF0000"/>
                </a:solidFill>
              </a:rPr>
              <a:t>، يجب على الشركات إجراء أبحاث سوقية شاملة، مراقبة سلوك المستهلكين على وسائل التواصل الاجتماعي، وإنشاء شخصية المشتري لفهم اهتماماتهم وتحقيق تواصل فعّال مع </a:t>
            </a:r>
            <a:r>
              <a:rPr lang="ar-EG" sz="2200" dirty="0" smtClean="0">
                <a:solidFill>
                  <a:srgbClr val="FF0000"/>
                </a:solidFill>
              </a:rPr>
              <a:t>الجمهور .</a:t>
            </a:r>
          </a:p>
          <a:p>
            <a:pPr marL="342900" indent="-342900" algn="just" rtl="1">
              <a:buFont typeface="Arial" panose="020B0604020202020204" pitchFamily="34" charset="0"/>
              <a:buChar char="•"/>
            </a:pPr>
            <a:endParaRPr lang="ar-EG" sz="2200" dirty="0" smtClean="0"/>
          </a:p>
          <a:p>
            <a:pPr marL="342900" indent="-342900" algn="just" rtl="1">
              <a:buFont typeface="Arial" panose="020B0604020202020204" pitchFamily="34" charset="0"/>
              <a:buChar char="•"/>
            </a:pPr>
            <a:r>
              <a:rPr lang="ar-EG" sz="2200" b="1" dirty="0" smtClean="0"/>
              <a:t>يُعد </a:t>
            </a:r>
            <a:r>
              <a:rPr lang="ar-EG" sz="2200" b="1" dirty="0"/>
              <a:t>دعم القضايا الاجتماعية </a:t>
            </a:r>
            <a:r>
              <a:rPr lang="ar-EG" sz="2200" dirty="0"/>
              <a:t>من أهم اهتمامات المستهلكين اليوم، ويجب على العلامات التجارية أن تستثمر في </a:t>
            </a:r>
            <a:r>
              <a:rPr lang="ar-EG" sz="2200" b="1" dirty="0"/>
              <a:t>التسويق القائم على القضية</a:t>
            </a:r>
            <a:r>
              <a:rPr lang="ar-EG" sz="2200" dirty="0"/>
              <a:t> بشكل جيد. ولكن لتحقيق ذلك، يجب على الشركات أن تبذل جهدًا في فهم ما يهتم به جمهورها المستهدف، ومن ثم توجيه رسائلها التسويقية وفقًا لهذه القضايا</a:t>
            </a:r>
            <a:r>
              <a:rPr lang="ar-EG" sz="2400" dirty="0"/>
              <a:t>.</a:t>
            </a:r>
          </a:p>
          <a:p>
            <a:pPr lvl="0" algn="just" rtl="1"/>
            <a:r>
              <a:rPr lang="ar-EG" sz="3200" dirty="0"/>
              <a:t/>
            </a:r>
            <a:br>
              <a:rPr lang="ar-EG" sz="3200" dirty="0"/>
            </a:br>
            <a:endParaRPr lang="en-MY" sz="3200" dirty="0"/>
          </a:p>
        </p:txBody>
      </p:sp>
      <p:pic>
        <p:nvPicPr>
          <p:cNvPr id="3" name="Picture 2"/>
          <p:cNvPicPr>
            <a:picLocks noChangeAspect="1"/>
          </p:cNvPicPr>
          <p:nvPr/>
        </p:nvPicPr>
        <p:blipFill>
          <a:blip r:embed="rId3"/>
          <a:stretch>
            <a:fillRect/>
          </a:stretch>
        </p:blipFill>
        <p:spPr>
          <a:xfrm>
            <a:off x="0" y="2819470"/>
            <a:ext cx="2788920" cy="3123395"/>
          </a:xfrm>
          <a:prstGeom prst="rect">
            <a:avLst/>
          </a:prstGeom>
        </p:spPr>
      </p:pic>
    </p:spTree>
    <p:extLst>
      <p:ext uri="{BB962C8B-B14F-4D97-AF65-F5344CB8AC3E}">
        <p14:creationId xmlns:p14="http://schemas.microsoft.com/office/powerpoint/2010/main" val="23865841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11907"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286497"/>
            <a:ext cx="938922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rtl="1">
              <a:buFontTx/>
              <a:buAutoNum type="arabicPeriod"/>
            </a:pPr>
            <a:endParaRPr lang="ar-EG"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926081" y="1286496"/>
            <a:ext cx="8969828" cy="954107"/>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4. التغيرات في سلوك المستهلك وتوقعاته </a:t>
            </a:r>
          </a:p>
          <a:p>
            <a:pPr lvl="0" algn="ct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2316480" y="1423306"/>
            <a:ext cx="8001000" cy="5139869"/>
          </a:xfrm>
          <a:prstGeom prst="rect">
            <a:avLst/>
          </a:prstGeom>
          <a:noFill/>
        </p:spPr>
        <p:txBody>
          <a:bodyPr wrap="square" rtlCol="0">
            <a:spAutoFit/>
          </a:bodyPr>
          <a:lstStyle/>
          <a:p>
            <a:pPr lvl="0" algn="just" rtl="1"/>
            <a:endParaRPr lang="ar-EG" sz="2800" b="1" dirty="0">
              <a:solidFill>
                <a:srgbClr val="C00000"/>
              </a:solidFill>
              <a:latin typeface="Calibri" panose="020F0502020204030204" pitchFamily="34" charset="0"/>
              <a:cs typeface="Calibri" panose="020F0502020204030204" pitchFamily="34" charset="0"/>
            </a:endParaRPr>
          </a:p>
          <a:p>
            <a:pPr marL="342900" indent="-342900" algn="just" rtl="1">
              <a:buFont typeface="Arial" panose="020B0604020202020204" pitchFamily="34" charset="0"/>
              <a:buChar char="•"/>
            </a:pPr>
            <a:r>
              <a:rPr lang="ar-EG" sz="2000" b="1" u="sng" dirty="0" smtClean="0"/>
              <a:t>تعتبر </a:t>
            </a:r>
            <a:r>
              <a:rPr lang="ar-EG" sz="2000" b="1" u="sng" dirty="0"/>
              <a:t>من التحديات الرئيسية التي تواجه الشركات في العصر </a:t>
            </a:r>
            <a:r>
              <a:rPr lang="ar-EG" sz="2000" b="1" u="sng" dirty="0" smtClean="0"/>
              <a:t>الرقمي</a:t>
            </a:r>
            <a:r>
              <a:rPr lang="ar-EG" sz="2000" dirty="0" smtClean="0"/>
              <a:t>. </a:t>
            </a:r>
            <a:r>
              <a:rPr lang="ar-EG" sz="2000" dirty="0"/>
              <a:t>فالمستهلكون اليوم أصبحوا أكثر وعيًا وقوة في اتخاذ قراراتهم الشرائية، وهم يتوقعون تجارب مخصصة تتناسب مع اهتماماتهم الخاصة. هذا يعني أن الشركات تحتاج إلى تحديث استراتيجياتها بشكل مستمر للبقاء على اتصال مع هذه التوقعات المتغيرة.</a:t>
            </a:r>
          </a:p>
          <a:p>
            <a:pPr marL="342900" indent="-342900" algn="just" rtl="1">
              <a:buFont typeface="Arial" panose="020B0604020202020204" pitchFamily="34" charset="0"/>
              <a:buChar char="•"/>
            </a:pPr>
            <a:r>
              <a:rPr lang="ar-EG" sz="2000" b="1" dirty="0"/>
              <a:t>من أبرز الأمثلة </a:t>
            </a:r>
            <a:r>
              <a:rPr lang="ar-EG" sz="2000" dirty="0"/>
              <a:t>على ذلك هو تزايد الاعتماد على التجارب الرقمية المخصصة، حيث يتوقع المستهلكون أن تكون العروض والرسائل التسويقية متوافقة مع اهتماماتهم وسلوكياتهم الماضية</a:t>
            </a:r>
            <a:r>
              <a:rPr lang="ar-EG" sz="2000" dirty="0" smtClean="0"/>
              <a:t>.</a:t>
            </a:r>
          </a:p>
          <a:p>
            <a:pPr marL="342900" indent="-342900" algn="just" rtl="1">
              <a:buFont typeface="Arial" panose="020B0604020202020204" pitchFamily="34" charset="0"/>
              <a:buChar char="•"/>
            </a:pPr>
            <a:r>
              <a:rPr lang="ar-EG" sz="2000" dirty="0" smtClean="0"/>
              <a:t> </a:t>
            </a:r>
            <a:r>
              <a:rPr lang="ar-EG" sz="2000" dirty="0">
                <a:solidFill>
                  <a:srgbClr val="FF0000"/>
                </a:solidFill>
              </a:rPr>
              <a:t>على سبيل المثال، في منصات مثل وسائل التواصل الاجتماعي أو في المتاجر الإلكترونية، يُظهر المستهلكون اهتمامًا أكبر بالمنتجات التي يتم اقتراحها بناءً على تاريخ تصفحهم وشراءاتهم السابقة</a:t>
            </a:r>
            <a:r>
              <a:rPr lang="ar-EG" sz="2000" dirty="0"/>
              <a:t>.</a:t>
            </a:r>
          </a:p>
          <a:p>
            <a:pPr marL="342900" indent="-342900" algn="just" rtl="1">
              <a:buFont typeface="Arial" panose="020B0604020202020204" pitchFamily="34" charset="0"/>
              <a:buChar char="•"/>
            </a:pPr>
            <a:r>
              <a:rPr lang="ar-EG" sz="2000" dirty="0"/>
              <a:t>أيضًا، تزايد الوعي لدى المستهلكين بالقضايا الاجتماعية والبيئية يزيد من أهمية تبني الشركات لممارسات مستدامة وعادلة في سلاسل التوريد والإنتاج. </a:t>
            </a:r>
            <a:endParaRPr lang="ar-EG" sz="2000" dirty="0" smtClean="0"/>
          </a:p>
          <a:p>
            <a:pPr marL="342900" indent="-342900" algn="just" rtl="1">
              <a:buFont typeface="Arial" panose="020B0604020202020204" pitchFamily="34" charset="0"/>
              <a:buChar char="•"/>
            </a:pPr>
            <a:r>
              <a:rPr lang="ar-EG" sz="2000" b="1" dirty="0" smtClean="0"/>
              <a:t>وبالتالي</a:t>
            </a:r>
            <a:r>
              <a:rPr lang="ar-EG" sz="2000" b="1" dirty="0"/>
              <a:t>، توقعاتهم لم تعد محصورة في جودة المنتج فقط</a:t>
            </a:r>
            <a:r>
              <a:rPr lang="ar-EG" sz="2000" dirty="0"/>
              <a:t>، بل امتدت لتشمل القيم التي تمثلها العلامة التجارية، مما يضغط على الشركات لتحديث رسائلها التسويقية بما يتناسب مع هذه المعايير الجديدة.</a:t>
            </a:r>
          </a:p>
          <a:p>
            <a:pPr algn="r"/>
            <a:r>
              <a:rPr lang="ar-EG" sz="2000" dirty="0" smtClean="0"/>
              <a:t>.</a:t>
            </a:r>
            <a:endParaRPr lang="ar-EG" sz="2000" dirty="0"/>
          </a:p>
        </p:txBody>
      </p:sp>
      <p:pic>
        <p:nvPicPr>
          <p:cNvPr id="3" name="Picture 2"/>
          <p:cNvPicPr>
            <a:picLocks noChangeAspect="1"/>
          </p:cNvPicPr>
          <p:nvPr/>
        </p:nvPicPr>
        <p:blipFill>
          <a:blip r:embed="rId3"/>
          <a:stretch>
            <a:fillRect/>
          </a:stretch>
        </p:blipFill>
        <p:spPr>
          <a:xfrm>
            <a:off x="-511907" y="2323493"/>
            <a:ext cx="2619375" cy="2878315"/>
          </a:xfrm>
          <a:prstGeom prst="rect">
            <a:avLst/>
          </a:prstGeom>
        </p:spPr>
      </p:pic>
    </p:spTree>
    <p:extLst>
      <p:ext uri="{BB962C8B-B14F-4D97-AF65-F5344CB8AC3E}">
        <p14:creationId xmlns:p14="http://schemas.microsoft.com/office/powerpoint/2010/main" val="252195444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676433" y="99693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286497"/>
            <a:ext cx="938922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rtl="1">
              <a:buFontTx/>
              <a:buAutoNum type="arabicPeriod"/>
            </a:pPr>
            <a:endParaRPr lang="ar-EG"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980445" y="1286496"/>
            <a:ext cx="8969828" cy="954107"/>
          </a:xfrm>
          <a:prstGeom prst="rect">
            <a:avLst/>
          </a:prstGeom>
          <a:noFill/>
        </p:spPr>
        <p:txBody>
          <a:bodyPr wrap="square" rtlCol="0">
            <a:spAutoFit/>
          </a:bodyPr>
          <a:lstStyle/>
          <a:p>
            <a:pPr algn="ctr" rtl="1"/>
            <a:r>
              <a:rPr lang="ar-EG" sz="2800" b="1" dirty="0" smtClean="0">
                <a:solidFill>
                  <a:srgbClr val="C00000"/>
                </a:solidFill>
                <a:latin typeface="Calibri" panose="020F0502020204030204" pitchFamily="34" charset="0"/>
                <a:cs typeface="Calibri" panose="020F0502020204030204" pitchFamily="34" charset="0"/>
              </a:rPr>
              <a:t>5. </a:t>
            </a:r>
            <a:r>
              <a:rPr lang="ar-EG" sz="2800" b="1" dirty="0">
                <a:solidFill>
                  <a:srgbClr val="C00000"/>
                </a:solidFill>
                <a:latin typeface="Calibri" panose="020F0502020204030204" pitchFamily="34" charset="0"/>
                <a:cs typeface="Calibri" panose="020F0502020204030204" pitchFamily="34" charset="0"/>
              </a:rPr>
              <a:t>سلوك المستهلك عبر قنوات متعددة</a:t>
            </a:r>
          </a:p>
          <a:p>
            <a:pPr lvl="0" algn="ct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2626178" y="1474980"/>
            <a:ext cx="7776754" cy="4909036"/>
          </a:xfrm>
          <a:prstGeom prst="rect">
            <a:avLst/>
          </a:prstGeom>
          <a:noFill/>
        </p:spPr>
        <p:txBody>
          <a:bodyPr wrap="square" rtlCol="0">
            <a:spAutoFit/>
          </a:bodyPr>
          <a:lstStyle/>
          <a:p>
            <a:pPr lvl="0" algn="just" rtl="1"/>
            <a:endParaRPr lang="ar-EG" sz="2100" dirty="0">
              <a:solidFill>
                <a:prstClr val="black"/>
              </a:solidFill>
            </a:endParaRPr>
          </a:p>
          <a:p>
            <a:pPr marL="342900" indent="-342900" algn="just" rtl="1">
              <a:buFont typeface="Arial" panose="020B0604020202020204" pitchFamily="34" charset="0"/>
              <a:buChar char="•"/>
            </a:pPr>
            <a:r>
              <a:rPr lang="ar-EG" sz="2100" b="1" dirty="0"/>
              <a:t>يتعلق بتعدد المنصات التي يتفاعل معها المستهلكون قبل اتخاذ قرار الشراء</a:t>
            </a:r>
            <a:r>
              <a:rPr lang="ar-EG" sz="2100" dirty="0"/>
              <a:t>. اليوم، يمكن أن يبدأ المستهلك رحلة الشراء عبر منصات مختلفة مثل وسائل التواصل الاجتماعي، ثم يستمر في البحث عبر الإنترنت، </a:t>
            </a:r>
            <a:r>
              <a:rPr lang="ar-EG" sz="2100" b="1" dirty="0"/>
              <a:t>وقد يتخذ قراره النهائي أثناء زيارة المتجر أو عبر تطبيقات الهواتف المحمولة</a:t>
            </a:r>
            <a:r>
              <a:rPr lang="ar-EG" sz="2100" b="1" dirty="0" smtClean="0"/>
              <a:t>.</a:t>
            </a:r>
          </a:p>
          <a:p>
            <a:pPr marL="342900" indent="-342900" algn="just" rtl="1">
              <a:buFont typeface="Arial" panose="020B0604020202020204" pitchFamily="34" charset="0"/>
              <a:buChar char="•"/>
            </a:pPr>
            <a:r>
              <a:rPr lang="ar-EG" sz="2100" i="1" dirty="0" smtClean="0">
                <a:solidFill>
                  <a:srgbClr val="FF0000"/>
                </a:solidFill>
              </a:rPr>
              <a:t> </a:t>
            </a:r>
            <a:r>
              <a:rPr lang="ar-EG" sz="2100" i="1" dirty="0">
                <a:solidFill>
                  <a:srgbClr val="FF0000"/>
                </a:solidFill>
              </a:rPr>
              <a:t>هذا التنقل بين القنوات يجعل من الصعب تتبع سلوك المستهلك وفهم كيف تؤثر كل منصة على اختياراته</a:t>
            </a:r>
            <a:r>
              <a:rPr lang="ar-EG" sz="2100" i="1" dirty="0" smtClean="0">
                <a:solidFill>
                  <a:srgbClr val="FF0000"/>
                </a:solidFill>
              </a:rPr>
              <a:t>.</a:t>
            </a:r>
            <a:endParaRPr lang="ar-EG" sz="2100" i="1" dirty="0">
              <a:solidFill>
                <a:srgbClr val="FF0000"/>
              </a:solidFill>
            </a:endParaRPr>
          </a:p>
          <a:p>
            <a:pPr marL="342900" indent="-342900" algn="just" rtl="1">
              <a:buFont typeface="Arial" panose="020B0604020202020204" pitchFamily="34" charset="0"/>
              <a:buChar char="•"/>
            </a:pPr>
            <a:r>
              <a:rPr lang="ar-EG" sz="2100" b="1" dirty="0"/>
              <a:t>في هذا السياق</a:t>
            </a:r>
            <a:r>
              <a:rPr lang="ar-EG" sz="2100" b="1" dirty="0" smtClean="0"/>
              <a:t>، </a:t>
            </a:r>
            <a:r>
              <a:rPr lang="ar-EG" sz="2100" dirty="0"/>
              <a:t>يواجه المسوقون تحديًا كبيرًا في فهم العلاقة بين هذه التفاعلات المتنوعة، وكيفية دمج البيانات من جميع القنوات لتكوين صورة واضحة عن رحلة </a:t>
            </a:r>
            <a:r>
              <a:rPr lang="ar-EG" sz="2100" dirty="0" smtClean="0"/>
              <a:t>المستهلك.</a:t>
            </a:r>
            <a:endParaRPr lang="en-MY" sz="2100" dirty="0" smtClean="0"/>
          </a:p>
          <a:p>
            <a:pPr marL="342900" indent="-342900" algn="just" rtl="1">
              <a:buFont typeface="Arial" panose="020B0604020202020204" pitchFamily="34" charset="0"/>
              <a:buChar char="•"/>
            </a:pPr>
            <a:r>
              <a:rPr lang="ar-EG" sz="2100" b="1" dirty="0" smtClean="0"/>
              <a:t>من </a:t>
            </a:r>
            <a:r>
              <a:rPr lang="ar-EG" sz="2100" b="1" dirty="0"/>
              <a:t>أجل حل هذه المشكلة</a:t>
            </a:r>
            <a:r>
              <a:rPr lang="ar-EG" sz="2100" dirty="0"/>
              <a:t>، تحتاج الشركات إلى تطوير استراتيجيات تسويقية مدمجة وشاملة تتيح تتبع سلوك المستهلك عبر منصات متعددة، </a:t>
            </a:r>
            <a:r>
              <a:rPr lang="ar-EG" sz="2100" b="1" dirty="0"/>
              <a:t>مما يساعد في تحسين استراتيجيات المبيعات والاتصال مع الجمهور المستهدف.</a:t>
            </a:r>
          </a:p>
          <a:p>
            <a:pPr marL="342900" indent="-342900" algn="r" rtl="1">
              <a:buFont typeface="Arial" panose="020B0604020202020204" pitchFamily="34" charset="0"/>
              <a:buChar char="•"/>
            </a:pPr>
            <a:endParaRPr lang="ar-EG" sz="2000" dirty="0"/>
          </a:p>
          <a:p>
            <a:pPr algn="r"/>
            <a:r>
              <a:rPr lang="ar-EG" sz="2000" dirty="0" smtClean="0"/>
              <a:t>.</a:t>
            </a:r>
            <a:endParaRPr lang="ar-EG" sz="2000" dirty="0"/>
          </a:p>
        </p:txBody>
      </p:sp>
      <p:pic>
        <p:nvPicPr>
          <p:cNvPr id="3" name="Picture 2"/>
          <p:cNvPicPr>
            <a:picLocks noChangeAspect="1"/>
          </p:cNvPicPr>
          <p:nvPr/>
        </p:nvPicPr>
        <p:blipFill>
          <a:blip r:embed="rId3"/>
          <a:stretch>
            <a:fillRect/>
          </a:stretch>
        </p:blipFill>
        <p:spPr>
          <a:xfrm>
            <a:off x="-676433" y="2073281"/>
            <a:ext cx="2992913" cy="3451860"/>
          </a:xfrm>
          <a:prstGeom prst="rect">
            <a:avLst/>
          </a:prstGeom>
        </p:spPr>
      </p:pic>
    </p:spTree>
    <p:extLst>
      <p:ext uri="{BB962C8B-B14F-4D97-AF65-F5344CB8AC3E}">
        <p14:creationId xmlns:p14="http://schemas.microsoft.com/office/powerpoint/2010/main" val="12955172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973157"/>
            <a:ext cx="4940128" cy="1077218"/>
          </a:xfrm>
          <a:prstGeom prst="rect">
            <a:avLst/>
          </a:prstGeom>
          <a:noFill/>
        </p:spPr>
        <p:txBody>
          <a:bodyPr wrap="square">
            <a:spAutoFit/>
          </a:bodyPr>
          <a:lstStyle/>
          <a:p>
            <a:pPr algn="ctr"/>
            <a:r>
              <a:rPr lang="ar-EG" sz="3200" b="1" dirty="0"/>
              <a:t>خامساً </a:t>
            </a:r>
            <a:r>
              <a:rPr lang="ar-EG" sz="3200" b="1" dirty="0" smtClean="0"/>
              <a:t>:الأنماط </a:t>
            </a:r>
            <a:r>
              <a:rPr lang="ar-EG" sz="3200" b="1" dirty="0"/>
              <a:t>الأساسية لسلوك المستهلك في الاقتصاد الرقمي</a:t>
            </a:r>
            <a:r>
              <a:rPr lang="ar-EG" sz="3200" dirty="0"/>
              <a:t>.</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2710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2864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286497"/>
            <a:ext cx="938922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rtl="1">
              <a:buFontTx/>
              <a:buAutoNum type="arabicPeriod"/>
            </a:pPr>
            <a:endParaRPr lang="ar-EG"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215594" y="993386"/>
            <a:ext cx="8969828" cy="1015663"/>
          </a:xfrm>
          <a:prstGeom prst="rect">
            <a:avLst/>
          </a:prstGeom>
          <a:noFill/>
        </p:spPr>
        <p:txBody>
          <a:bodyPr wrap="square" rtlCol="0">
            <a:spAutoFit/>
          </a:bodyPr>
          <a:lstStyle/>
          <a:p>
            <a:pPr algn="ctr" rtl="1"/>
            <a:endParaRPr lang="ar-EG" sz="3200" b="1" dirty="0"/>
          </a:p>
          <a:p>
            <a:pPr lvl="0" algn="ct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1462714" y="1448980"/>
            <a:ext cx="8658497" cy="5693866"/>
          </a:xfrm>
          <a:prstGeom prst="rect">
            <a:avLst/>
          </a:prstGeom>
          <a:noFill/>
        </p:spPr>
        <p:txBody>
          <a:bodyPr wrap="square" rtlCol="0">
            <a:spAutoFit/>
          </a:bodyPr>
          <a:lstStyle/>
          <a:p>
            <a:pPr marL="457200" indent="-457200" algn="just" rtl="1">
              <a:buAutoNum type="arabicPeriod"/>
            </a:pPr>
            <a:r>
              <a:rPr lang="ar-EG" sz="2800" b="1" dirty="0">
                <a:solidFill>
                  <a:srgbClr val="C00000"/>
                </a:solidFill>
                <a:latin typeface="Calibri" panose="020F0502020204030204" pitchFamily="34" charset="0"/>
                <a:cs typeface="Calibri" panose="020F0502020204030204" pitchFamily="34" charset="0"/>
              </a:rPr>
              <a:t>نمط المقارنة الرقمية</a:t>
            </a:r>
            <a:r>
              <a:rPr lang="ar-EG" sz="2400" b="1" dirty="0"/>
              <a:t>: </a:t>
            </a:r>
            <a:endParaRPr lang="ar-EG" sz="2400" b="1" dirty="0" smtClean="0"/>
          </a:p>
          <a:p>
            <a:pPr algn="just" rtl="1"/>
            <a:r>
              <a:rPr lang="ar-EG" sz="2400" dirty="0" smtClean="0"/>
              <a:t>يعتمد </a:t>
            </a:r>
            <a:r>
              <a:rPr lang="ar-EG" sz="2400" dirty="0"/>
              <a:t>هذا النمط على قدرة المستهلكين على مقارنة المنتجات والخدمات بسهولة عبر الإنترنت. </a:t>
            </a:r>
            <a:r>
              <a:rPr lang="ar-EG" sz="2400" u="sng" dirty="0"/>
              <a:t>يتصفح المستهلكون المواقع المختلفة أو التطبيقات لمقارنة الأسعار والمواصفات، مما يساعدهم في اتخاذ قرارات شرائية مدروسة</a:t>
            </a:r>
            <a:r>
              <a:rPr lang="ar-EG" sz="2400" dirty="0"/>
              <a:t>. </a:t>
            </a:r>
            <a:endParaRPr lang="ar-EG" sz="2400" dirty="0" smtClean="0"/>
          </a:p>
          <a:p>
            <a:pPr algn="just" rtl="1"/>
            <a:r>
              <a:rPr lang="ar-EG" sz="2800" b="1" dirty="0">
                <a:solidFill>
                  <a:srgbClr val="C00000"/>
                </a:solidFill>
                <a:latin typeface="Calibri" panose="020F0502020204030204" pitchFamily="34" charset="0"/>
                <a:cs typeface="Calibri" panose="020F0502020204030204" pitchFamily="34" charset="0"/>
              </a:rPr>
              <a:t>2. نمط الاعتماد على المراجعات والتوصيات:</a:t>
            </a:r>
          </a:p>
          <a:p>
            <a:pPr algn="just" rtl="1"/>
            <a:r>
              <a:rPr lang="ar-EG" sz="2400" b="1" dirty="0" smtClean="0"/>
              <a:t> </a:t>
            </a:r>
            <a:r>
              <a:rPr lang="ar-EG" sz="2400" dirty="0"/>
              <a:t>يُظهر المستهلكون في هذا النمط اعتمادًا كبيرًا على المراجعات والتقييمات التي يتركها المستخدمون الآخرون عبر الإنترنت، سواء على منصات التجارة الإلكترونية أو مواقع التواصل الاجتماعي. </a:t>
            </a:r>
            <a:r>
              <a:rPr lang="ar-EG" sz="2400" dirty="0">
                <a:solidFill>
                  <a:srgbClr val="FF0000"/>
                </a:solidFill>
              </a:rPr>
              <a:t>هذا النمط يعكس أهمية الثقة في آراء الآخرين قبل اتخاذ القرار</a:t>
            </a:r>
            <a:r>
              <a:rPr lang="ar-EG" sz="2400" dirty="0" smtClean="0">
                <a:solidFill>
                  <a:srgbClr val="FF0000"/>
                </a:solidFill>
              </a:rPr>
              <a:t>.</a:t>
            </a:r>
          </a:p>
          <a:p>
            <a:pPr algn="just" rtl="1"/>
            <a:r>
              <a:rPr lang="ar-EG" sz="2800" b="1" dirty="0">
                <a:solidFill>
                  <a:srgbClr val="C00000"/>
                </a:solidFill>
                <a:latin typeface="Calibri" panose="020F0502020204030204" pitchFamily="34" charset="0"/>
                <a:cs typeface="Calibri" panose="020F0502020204030204" pitchFamily="34" charset="0"/>
              </a:rPr>
              <a:t>3. نمط التسوق عبر الهاتف المحمول:</a:t>
            </a:r>
          </a:p>
          <a:p>
            <a:pPr algn="r"/>
            <a:r>
              <a:rPr lang="ar-EG" sz="2400" dirty="0"/>
              <a:t>مع زيادة استخدام الهواتف الذكية، يعتمد العديد من المستهلكين على الأجهزة المحمولة للتسوق عبر الإنترنت. </a:t>
            </a:r>
            <a:r>
              <a:rPr lang="ar-EG" sz="2400" dirty="0">
                <a:solidFill>
                  <a:srgbClr val="FF0000"/>
                </a:solidFill>
              </a:rPr>
              <a:t>يشمل هذا النمط تصفح المتاجر الإلكترونية، قراءة المراجعات، وإتمام عمليات الشراء بسهولة من خلال التطبيقات</a:t>
            </a:r>
            <a:r>
              <a:rPr lang="ar-EG" sz="2400" dirty="0"/>
              <a:t>.</a:t>
            </a:r>
          </a:p>
          <a:p>
            <a:pPr algn="just" rtl="1"/>
            <a:endParaRPr lang="ar-EG" sz="2400" dirty="0"/>
          </a:p>
          <a:p>
            <a:pPr marL="342900" indent="-342900" algn="r" rtl="1">
              <a:buFont typeface="Arial" panose="020B0604020202020204" pitchFamily="34" charset="0"/>
              <a:buChar char="•"/>
            </a:pPr>
            <a:endParaRPr lang="ar-EG" sz="2000" dirty="0"/>
          </a:p>
          <a:p>
            <a:pPr algn="r"/>
            <a:r>
              <a:rPr lang="ar-EG" sz="2000" dirty="0" smtClean="0"/>
              <a:t>.</a:t>
            </a:r>
            <a:endParaRPr lang="ar-EG" sz="2000" dirty="0"/>
          </a:p>
        </p:txBody>
      </p:sp>
    </p:spTree>
    <p:extLst>
      <p:ext uri="{BB962C8B-B14F-4D97-AF65-F5344CB8AC3E}">
        <p14:creationId xmlns:p14="http://schemas.microsoft.com/office/powerpoint/2010/main" val="126277180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2864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286497"/>
            <a:ext cx="938922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rtl="1">
              <a:buFontTx/>
              <a:buAutoNum type="arabicPeriod"/>
            </a:pPr>
            <a:endParaRPr lang="ar-EG"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215594" y="993386"/>
            <a:ext cx="8969828" cy="1015663"/>
          </a:xfrm>
          <a:prstGeom prst="rect">
            <a:avLst/>
          </a:prstGeom>
          <a:noFill/>
        </p:spPr>
        <p:txBody>
          <a:bodyPr wrap="square" rtlCol="0">
            <a:spAutoFit/>
          </a:bodyPr>
          <a:lstStyle/>
          <a:p>
            <a:pPr algn="ctr" rtl="1"/>
            <a:endParaRPr lang="ar-EG" sz="3200" b="1" dirty="0"/>
          </a:p>
          <a:p>
            <a:pPr lvl="0" algn="ct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1663735" y="1448980"/>
            <a:ext cx="8658497" cy="4739759"/>
          </a:xfrm>
          <a:prstGeom prst="rect">
            <a:avLst/>
          </a:prstGeom>
          <a:noFill/>
        </p:spPr>
        <p:txBody>
          <a:bodyPr wrap="square" rtlCol="0">
            <a:spAutoFit/>
          </a:bodyPr>
          <a:lstStyle/>
          <a:p>
            <a:pPr algn="just" rtl="1"/>
            <a:r>
              <a:rPr lang="ar-EG" sz="2800" b="1" dirty="0">
                <a:solidFill>
                  <a:srgbClr val="C00000"/>
                </a:solidFill>
                <a:latin typeface="Calibri" panose="020F0502020204030204" pitchFamily="34" charset="0"/>
                <a:cs typeface="Calibri" panose="020F0502020204030204" pitchFamily="34" charset="0"/>
              </a:rPr>
              <a:t>4. نمط التسوق الاجتماعي</a:t>
            </a:r>
            <a:r>
              <a:rPr lang="ar-EG" sz="2400" b="1" dirty="0"/>
              <a:t>: </a:t>
            </a:r>
            <a:r>
              <a:rPr lang="ar-EG" sz="2200" dirty="0" smtClean="0"/>
              <a:t>يعتمد </a:t>
            </a:r>
            <a:r>
              <a:rPr lang="ar-EG" sz="2200" dirty="0"/>
              <a:t>هذا النمط على استخدام منصات التواصل الاجتماعي (مثل "إنستغرام"، "فيسبوك"، "تيك توك") حيث يتفاعل المستهلكون مع العلامات التجارية ويتابعون المؤثرين الذين يروجون للمنتجات. </a:t>
            </a:r>
            <a:r>
              <a:rPr lang="ar-EG" sz="2200" b="1" dirty="0"/>
              <a:t>هذا النمط يعكس تأثير التأثير الاجتماعي والإعلانات الموجهة في اتخاذ القرار</a:t>
            </a:r>
            <a:r>
              <a:rPr lang="ar-EG" sz="2200" b="1" dirty="0" smtClean="0"/>
              <a:t>.</a:t>
            </a:r>
          </a:p>
          <a:p>
            <a:pPr algn="just" rtl="1"/>
            <a:endParaRPr lang="ar-EG" sz="2200" dirty="0" smtClean="0"/>
          </a:p>
          <a:p>
            <a:pPr algn="just" rtl="1"/>
            <a:r>
              <a:rPr lang="ar-EG" sz="2200" dirty="0" smtClean="0"/>
              <a:t> </a:t>
            </a:r>
            <a:r>
              <a:rPr lang="ar-EG" sz="2800" b="1" dirty="0">
                <a:solidFill>
                  <a:srgbClr val="C00000"/>
                </a:solidFill>
                <a:latin typeface="Calibri" panose="020F0502020204030204" pitchFamily="34" charset="0"/>
                <a:cs typeface="Calibri" panose="020F0502020204030204" pitchFamily="34" charset="0"/>
              </a:rPr>
              <a:t>5. نمط الولاء الرقمي: </a:t>
            </a:r>
            <a:r>
              <a:rPr lang="ar-EG" sz="2200" dirty="0"/>
              <a:t>يعتمد بعض المستهلكين على الولاء الرقمي تجاه علامات تجارية معينة بناءً على تجاربهم السابقة عبر الإنترنت. </a:t>
            </a:r>
            <a:r>
              <a:rPr lang="ar-EG" sz="2200" dirty="0">
                <a:solidFill>
                  <a:srgbClr val="FF0000"/>
                </a:solidFill>
              </a:rPr>
              <a:t>يتابعون هذه العلامات التجارية عبر وسائل التواصل الاجتماعي ويستفيدون من العروض والخصومات التي تقدمها</a:t>
            </a:r>
            <a:r>
              <a:rPr lang="ar-EG" sz="2200" dirty="0"/>
              <a:t>.</a:t>
            </a:r>
          </a:p>
          <a:p>
            <a:pPr marL="342900" indent="-342900" algn="r" rtl="1">
              <a:buFont typeface="Arial" panose="020B0604020202020204" pitchFamily="34" charset="0"/>
              <a:buChar char="•"/>
            </a:pPr>
            <a:endParaRPr lang="ar-EG" sz="2200" dirty="0"/>
          </a:p>
          <a:p>
            <a:pPr algn="r"/>
            <a:r>
              <a:rPr lang="ar-EG" sz="2800" b="1" dirty="0">
                <a:solidFill>
                  <a:srgbClr val="C00000"/>
                </a:solidFill>
                <a:latin typeface="Calibri" panose="020F0502020204030204" pitchFamily="34" charset="0"/>
                <a:cs typeface="Calibri" panose="020F0502020204030204" pitchFamily="34" charset="0"/>
              </a:rPr>
              <a:t>6. نمط شراء المنتجات في الوقت الفعلي: </a:t>
            </a:r>
            <a:r>
              <a:rPr lang="ar-EG" sz="2200" dirty="0" smtClean="0"/>
              <a:t>هذا </a:t>
            </a:r>
            <a:r>
              <a:rPr lang="ar-EG" sz="2200" dirty="0"/>
              <a:t>النمط يعتمد على القدرة على اتخاذ قرارات الشراء بسرعة في اللحظة. </a:t>
            </a:r>
            <a:r>
              <a:rPr lang="ar-EG" sz="2200" dirty="0">
                <a:solidFill>
                  <a:srgbClr val="FF0000"/>
                </a:solidFill>
              </a:rPr>
              <a:t>سواء عبر إعلانات الدفع مقابل النقرة أو العروض المؤقتة، يشتري المستهلكون المنتجات مباشرة بعد رؤيتها عبر </a:t>
            </a:r>
            <a:r>
              <a:rPr lang="ar-EG" sz="2200" dirty="0" smtClean="0">
                <a:solidFill>
                  <a:srgbClr val="FF0000"/>
                </a:solidFill>
              </a:rPr>
              <a:t>الإنترنت.</a:t>
            </a:r>
            <a:endParaRPr lang="ar-EG" sz="2200" dirty="0">
              <a:solidFill>
                <a:srgbClr val="FF0000"/>
              </a:solidFill>
            </a:endParaRPr>
          </a:p>
          <a:p>
            <a:pPr algn="r"/>
            <a:endParaRPr lang="ar-EG" sz="2000" dirty="0"/>
          </a:p>
        </p:txBody>
      </p:sp>
    </p:spTree>
    <p:extLst>
      <p:ext uri="{BB962C8B-B14F-4D97-AF65-F5344CB8AC3E}">
        <p14:creationId xmlns:p14="http://schemas.microsoft.com/office/powerpoint/2010/main" val="95082456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2864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9433" y="1202759"/>
            <a:ext cx="938922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rtl="1">
              <a:buFontTx/>
              <a:buAutoNum type="arabicPeriod"/>
            </a:pPr>
            <a:endParaRPr lang="ar-EG"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611086" y="993386"/>
            <a:ext cx="8969828" cy="1015663"/>
          </a:xfrm>
          <a:prstGeom prst="rect">
            <a:avLst/>
          </a:prstGeom>
          <a:noFill/>
        </p:spPr>
        <p:txBody>
          <a:bodyPr wrap="square" rtlCol="0">
            <a:spAutoFit/>
          </a:bodyPr>
          <a:lstStyle/>
          <a:p>
            <a:pPr algn="ctr" rtl="1"/>
            <a:endParaRPr lang="ar-EG" sz="3200" b="1" dirty="0"/>
          </a:p>
          <a:p>
            <a:pPr lvl="0" algn="ct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654994" y="1239608"/>
            <a:ext cx="8658497" cy="830997"/>
          </a:xfrm>
          <a:prstGeom prst="rect">
            <a:avLst/>
          </a:prstGeom>
          <a:noFill/>
        </p:spPr>
        <p:txBody>
          <a:bodyPr wrap="square" rtlCol="0">
            <a:spAutoFit/>
          </a:bodyPr>
          <a:lstStyle/>
          <a:p>
            <a:pPr algn="just" rtl="1"/>
            <a:r>
              <a:rPr lang="ar-EG" sz="2400" dirty="0" smtClean="0"/>
              <a:t> </a:t>
            </a:r>
            <a:r>
              <a:rPr lang="ar-EG" sz="2800" b="1" dirty="0">
                <a:solidFill>
                  <a:srgbClr val="C00000"/>
                </a:solidFill>
                <a:latin typeface="Calibri" panose="020F0502020204030204" pitchFamily="34" charset="0"/>
                <a:cs typeface="Calibri" panose="020F0502020204030204" pitchFamily="34" charset="0"/>
              </a:rPr>
              <a:t>6. بعض الامثلة العملية التي توضح أنماط السلوك الرقمي للمستهلكين:  </a:t>
            </a:r>
          </a:p>
          <a:p>
            <a:pPr algn="r"/>
            <a:endParaRPr lang="ar-EG" sz="2000" dirty="0"/>
          </a:p>
        </p:txBody>
      </p:sp>
      <p:graphicFrame>
        <p:nvGraphicFramePr>
          <p:cNvPr id="3" name="Table 2"/>
          <p:cNvGraphicFramePr>
            <a:graphicFrameLocks noGrp="1"/>
          </p:cNvGraphicFramePr>
          <p:nvPr>
            <p:extLst>
              <p:ext uri="{D42A27DB-BD31-4B8C-83A1-F6EECF244321}">
                <p14:modId xmlns:p14="http://schemas.microsoft.com/office/powerpoint/2010/main" val="832351924"/>
              </p:ext>
            </p:extLst>
          </p:nvPr>
        </p:nvGraphicFramePr>
        <p:xfrm>
          <a:off x="256700" y="1702712"/>
          <a:ext cx="9028412" cy="4119880"/>
        </p:xfrm>
        <a:graphic>
          <a:graphicData uri="http://schemas.openxmlformats.org/drawingml/2006/table">
            <a:tbl>
              <a:tblPr firstRow="1" bandRow="1">
                <a:tableStyleId>{5C22544A-7EE6-4342-B048-85BDC9FD1C3A}</a:tableStyleId>
              </a:tblPr>
              <a:tblGrid>
                <a:gridCol w="7140673"/>
                <a:gridCol w="1887739"/>
              </a:tblGrid>
              <a:tr h="370840">
                <a:tc>
                  <a:txBody>
                    <a:bodyPr/>
                    <a:lstStyle/>
                    <a:p>
                      <a:pPr algn="ctr"/>
                      <a:r>
                        <a:rPr lang="ar-EG" dirty="0" smtClean="0"/>
                        <a:t>مـــــــــــــــــــــــــــــــــــــــــــثال</a:t>
                      </a:r>
                      <a:endParaRPr lang="en-MY" dirty="0"/>
                    </a:p>
                  </a:txBody>
                  <a:tcPr/>
                </a:tc>
                <a:tc>
                  <a:txBody>
                    <a:bodyPr/>
                    <a:lstStyle/>
                    <a:p>
                      <a:pPr algn="r"/>
                      <a:r>
                        <a:rPr lang="ar-EG" dirty="0" smtClean="0"/>
                        <a:t>النمـــــــــــط</a:t>
                      </a:r>
                      <a:endParaRPr lang="en-MY" dirty="0"/>
                    </a:p>
                  </a:txBody>
                  <a:tcPr/>
                </a:tc>
              </a:tr>
              <a:tr h="370840">
                <a:tc>
                  <a:txBody>
                    <a:bodyPr/>
                    <a:lstStyle/>
                    <a:p>
                      <a:pPr algn="r"/>
                      <a:r>
                        <a:rPr lang="ar-EG" dirty="0" smtClean="0"/>
                        <a:t>شخص يخطط لشراء </a:t>
                      </a:r>
                      <a:r>
                        <a:rPr lang="ar-EG" b="1" dirty="0" smtClean="0"/>
                        <a:t>هاتف ذكي</a:t>
                      </a:r>
                      <a:r>
                        <a:rPr lang="ar-EG" dirty="0" smtClean="0"/>
                        <a:t>. قبل اتخاذ القرار، يبدأ بالبحث عن مواصفات الأجهزة المختلفة، ويقارن الأسعار عبر عدة مواقع مثل </a:t>
                      </a:r>
                      <a:r>
                        <a:rPr lang="ar-EG" b="1" dirty="0" smtClean="0"/>
                        <a:t>أمازون</a:t>
                      </a:r>
                      <a:r>
                        <a:rPr lang="ar-EG" dirty="0" smtClean="0"/>
                        <a:t> و </a:t>
                      </a:r>
                      <a:r>
                        <a:rPr lang="ar-EG" b="1" dirty="0" smtClean="0"/>
                        <a:t>جوميا</a:t>
                      </a:r>
                      <a:r>
                        <a:rPr lang="ar-EG" dirty="0" smtClean="0"/>
                        <a:t> و </a:t>
                      </a:r>
                      <a:r>
                        <a:rPr lang="ar-EG" b="1" dirty="0" smtClean="0"/>
                        <a:t>إيباي</a:t>
                      </a:r>
                      <a:r>
                        <a:rPr lang="ar-EG" dirty="0" smtClean="0"/>
                        <a:t>. أيضًا، يقرأ المراجعات على المواقع مثل </a:t>
                      </a:r>
                      <a:r>
                        <a:rPr lang="ar-EG" b="1" dirty="0" smtClean="0"/>
                        <a:t>غوغل</a:t>
                      </a:r>
                      <a:r>
                        <a:rPr lang="ar-EG" dirty="0" smtClean="0"/>
                        <a:t> و </a:t>
                      </a:r>
                      <a:r>
                        <a:rPr lang="ar-EG" b="1" dirty="0" smtClean="0"/>
                        <a:t>يوتيوب</a:t>
                      </a:r>
                      <a:r>
                        <a:rPr lang="ar-EG" dirty="0" smtClean="0"/>
                        <a:t> </a:t>
                      </a:r>
                      <a:r>
                        <a:rPr lang="ar-EG" b="1" dirty="0" smtClean="0"/>
                        <a:t>لمقارنة آراء المستخدمين حول جودة الأداء والكاميرا.</a:t>
                      </a:r>
                      <a:endParaRPr lang="en-MY" b="1" dirty="0"/>
                    </a:p>
                  </a:txBody>
                  <a:tcPr/>
                </a:tc>
                <a:tc>
                  <a:txBody>
                    <a:bodyPr/>
                    <a:lstStyle/>
                    <a:p>
                      <a:pPr algn="r"/>
                      <a:r>
                        <a:rPr lang="ar-EG" sz="1800" kern="1200" dirty="0" smtClean="0">
                          <a:solidFill>
                            <a:schemeClr val="dk1"/>
                          </a:solidFill>
                          <a:latin typeface="+mn-lt"/>
                          <a:ea typeface="+mn-ea"/>
                          <a:cs typeface="+mn-cs"/>
                        </a:rPr>
                        <a:t>نمط البحث والمقارنة</a:t>
                      </a:r>
                      <a:endParaRPr lang="en-MY" sz="1800" kern="1200" dirty="0">
                        <a:solidFill>
                          <a:schemeClr val="dk1"/>
                        </a:solidFill>
                        <a:latin typeface="+mn-lt"/>
                        <a:ea typeface="+mn-ea"/>
                        <a:cs typeface="+mn-cs"/>
                      </a:endParaRPr>
                    </a:p>
                  </a:txBody>
                  <a:tcPr/>
                </a:tc>
              </a:tr>
              <a:tr h="370840">
                <a:tc>
                  <a:txBody>
                    <a:bodyPr/>
                    <a:lstStyle/>
                    <a:p>
                      <a:pPr algn="r"/>
                      <a:r>
                        <a:rPr lang="ar-EG" dirty="0" smtClean="0"/>
                        <a:t>قبل شراء </a:t>
                      </a:r>
                      <a:r>
                        <a:rPr lang="ar-EG" b="1" dirty="0" smtClean="0"/>
                        <a:t>جهاز كهربائي</a:t>
                      </a:r>
                      <a:r>
                        <a:rPr lang="ar-EG" dirty="0" smtClean="0"/>
                        <a:t>، يزور المستخدم موقع </a:t>
                      </a:r>
                      <a:r>
                        <a:rPr lang="ar-EG" b="1" dirty="0" smtClean="0"/>
                        <a:t>أمازون</a:t>
                      </a:r>
                      <a:r>
                        <a:rPr lang="ar-EG" dirty="0" smtClean="0"/>
                        <a:t> للاطلاع على المراجعات والتقييمات من قبل مستخدمين آخرين. </a:t>
                      </a:r>
                      <a:r>
                        <a:rPr lang="ar-EG" u="sng" dirty="0" smtClean="0"/>
                        <a:t>بناءً على الآراء الإيجابية الكثيرة، يقرر الشراء، أو في حالة التقييمات السلبية، قد يختار منتجًا آخر</a:t>
                      </a:r>
                      <a:r>
                        <a:rPr lang="ar-EG" dirty="0" smtClean="0"/>
                        <a:t>.</a:t>
                      </a:r>
                      <a:endParaRPr lang="en-MY" dirty="0"/>
                    </a:p>
                  </a:txBody>
                  <a:tcPr/>
                </a:tc>
                <a:tc>
                  <a:txBody>
                    <a:bodyPr/>
                    <a:lstStyle/>
                    <a:p>
                      <a:pPr algn="r"/>
                      <a:r>
                        <a:rPr lang="ar-EG" sz="1800" kern="1200" dirty="0" smtClean="0">
                          <a:solidFill>
                            <a:schemeClr val="dk1"/>
                          </a:solidFill>
                          <a:latin typeface="+mn-lt"/>
                          <a:ea typeface="+mn-ea"/>
                          <a:cs typeface="+mn-cs"/>
                        </a:rPr>
                        <a:t>نمط الاعتماد على المراجعات والتوصيات</a:t>
                      </a:r>
                      <a:endParaRPr lang="en-MY" sz="1800" kern="1200" dirty="0">
                        <a:solidFill>
                          <a:schemeClr val="dk1"/>
                        </a:solidFill>
                        <a:latin typeface="+mn-lt"/>
                        <a:ea typeface="+mn-ea"/>
                        <a:cs typeface="+mn-cs"/>
                      </a:endParaRPr>
                    </a:p>
                  </a:txBody>
                  <a:tcPr/>
                </a:tc>
              </a:tr>
              <a:tr h="370840">
                <a:tc>
                  <a:txBody>
                    <a:bodyPr/>
                    <a:lstStyle/>
                    <a:p>
                      <a:pPr algn="r"/>
                      <a:r>
                        <a:rPr lang="ar-EG" dirty="0" smtClean="0"/>
                        <a:t>تتابع امرأة </a:t>
                      </a:r>
                      <a:r>
                        <a:rPr lang="ar-EG" b="1" dirty="0" smtClean="0"/>
                        <a:t>مؤثرًا على تيك توك</a:t>
                      </a:r>
                      <a:r>
                        <a:rPr lang="ar-EG" dirty="0" smtClean="0"/>
                        <a:t> يشارك تجارب مع منتجات تجميلية. ترى أنه يوصي بعلامة تجارية معينة، مما يجعلها تشتري نفس المنتجات عبر رابط في البايو الخاص بالمؤثر.</a:t>
                      </a:r>
                      <a:endParaRPr lang="en-MY" dirty="0"/>
                    </a:p>
                  </a:txBody>
                  <a:tcPr/>
                </a:tc>
                <a:tc>
                  <a:txBody>
                    <a:bodyPr/>
                    <a:lstStyle/>
                    <a:p>
                      <a:pPr algn="r"/>
                      <a:r>
                        <a:rPr lang="ar-EG" sz="1800" kern="1200" dirty="0" smtClean="0">
                          <a:solidFill>
                            <a:schemeClr val="dk1"/>
                          </a:solidFill>
                          <a:latin typeface="+mn-lt"/>
                          <a:ea typeface="+mn-ea"/>
                          <a:cs typeface="+mn-cs"/>
                        </a:rPr>
                        <a:t>نمط التسوق الاجتماعي</a:t>
                      </a:r>
                      <a:endParaRPr lang="en-MY" sz="1800" kern="1200" dirty="0">
                        <a:solidFill>
                          <a:schemeClr val="dk1"/>
                        </a:solidFill>
                        <a:latin typeface="+mn-lt"/>
                        <a:ea typeface="+mn-ea"/>
                        <a:cs typeface="+mn-cs"/>
                      </a:endParaRPr>
                    </a:p>
                  </a:txBody>
                  <a:tcPr/>
                </a:tc>
              </a:tr>
              <a:tr h="370840">
                <a:tc>
                  <a:txBody>
                    <a:bodyPr/>
                    <a:lstStyle/>
                    <a:p>
                      <a:pPr algn="r"/>
                      <a:r>
                        <a:rPr lang="ar-EG" dirty="0" smtClean="0"/>
                        <a:t>مستهلك يُفضل </a:t>
                      </a:r>
                      <a:r>
                        <a:rPr lang="ar-EG" b="1" dirty="0" smtClean="0"/>
                        <a:t>شراء الكتب الإلكترونية من متجر كيندل</a:t>
                      </a:r>
                      <a:r>
                        <a:rPr lang="ar-EG" dirty="0" smtClean="0"/>
                        <a:t> لأنه يثق في نوعية الكتب وجودة الخدمة، ويستخدم خصومات أعضاء البرنامج بشكل منتظم لتوفير المال على المشتريات المستقبلية.</a:t>
                      </a:r>
                    </a:p>
                  </a:txBody>
                  <a:tcPr/>
                </a:tc>
                <a:tc>
                  <a:txBody>
                    <a:bodyPr/>
                    <a:lstStyle/>
                    <a:p>
                      <a:pPr algn="r"/>
                      <a:r>
                        <a:rPr lang="ar-EG" sz="1800" kern="1200" dirty="0" smtClean="0">
                          <a:solidFill>
                            <a:schemeClr val="dk1"/>
                          </a:solidFill>
                          <a:latin typeface="+mn-lt"/>
                          <a:ea typeface="+mn-ea"/>
                          <a:cs typeface="+mn-cs"/>
                        </a:rPr>
                        <a:t>نمط الولاء الرقمي</a:t>
                      </a:r>
                      <a:endParaRPr lang="en-MY" sz="1800" kern="1200" dirty="0">
                        <a:solidFill>
                          <a:schemeClr val="dk1"/>
                        </a:solidFill>
                        <a:latin typeface="+mn-lt"/>
                        <a:ea typeface="+mn-ea"/>
                        <a:cs typeface="+mn-cs"/>
                      </a:endParaRPr>
                    </a:p>
                  </a:txBody>
                  <a:tcPr/>
                </a:tc>
              </a:tr>
              <a:tr h="370840">
                <a:tc>
                  <a:txBody>
                    <a:bodyPr/>
                    <a:lstStyle/>
                    <a:p>
                      <a:pPr algn="r"/>
                      <a:r>
                        <a:rPr lang="ar-EG" dirty="0" smtClean="0"/>
                        <a:t>مستهلك يشارك في </a:t>
                      </a:r>
                      <a:r>
                        <a:rPr lang="ar-EG" b="1" dirty="0" smtClean="0"/>
                        <a:t>استطلاع رأي</a:t>
                      </a:r>
                      <a:r>
                        <a:rPr lang="ar-EG" dirty="0" smtClean="0"/>
                        <a:t> عبر الإنترنت حول نوعية </a:t>
                      </a:r>
                      <a:r>
                        <a:rPr lang="ar-EG" b="1" dirty="0" smtClean="0"/>
                        <a:t>عطر جديد</a:t>
                      </a:r>
                      <a:r>
                        <a:rPr lang="ar-EG" dirty="0" smtClean="0"/>
                        <a:t>، ثم يحصل على </a:t>
                      </a:r>
                      <a:r>
                        <a:rPr lang="ar-EG" b="1" dirty="0" smtClean="0"/>
                        <a:t>توصية شخصية</a:t>
                      </a:r>
                      <a:r>
                        <a:rPr lang="ar-EG" dirty="0" smtClean="0"/>
                        <a:t> بشأن العطور التي تناسب ذوقه بناءً على الإجابات التي قدمها في الاستطلاع.</a:t>
                      </a:r>
                      <a:endParaRPr lang="en-MY" dirty="0"/>
                    </a:p>
                  </a:txBody>
                  <a:tcPr/>
                </a:tc>
                <a:tc>
                  <a:txBody>
                    <a:bodyPr/>
                    <a:lstStyle/>
                    <a:p>
                      <a:pPr algn="r"/>
                      <a:r>
                        <a:rPr lang="ar-EG" sz="1800" kern="1200" dirty="0" smtClean="0">
                          <a:solidFill>
                            <a:schemeClr val="dk1"/>
                          </a:solidFill>
                          <a:latin typeface="+mn-lt"/>
                          <a:ea typeface="+mn-ea"/>
                          <a:cs typeface="+mn-cs"/>
                        </a:rPr>
                        <a:t>نمط التفاعل مع المحتوى التفاعلي</a:t>
                      </a:r>
                      <a:endParaRPr lang="en-MY" sz="1800" kern="1200" dirty="0">
                        <a:solidFill>
                          <a:schemeClr val="dk1"/>
                        </a:solidFill>
                        <a:latin typeface="+mn-lt"/>
                        <a:ea typeface="+mn-ea"/>
                        <a:cs typeface="+mn-cs"/>
                      </a:endParaRPr>
                    </a:p>
                  </a:txBody>
                  <a:tcPr/>
                </a:tc>
              </a:tr>
            </a:tbl>
          </a:graphicData>
        </a:graphic>
      </p:graphicFrame>
      <p:pic>
        <p:nvPicPr>
          <p:cNvPr id="4" name="Picture 3"/>
          <p:cNvPicPr>
            <a:picLocks noChangeAspect="1"/>
          </p:cNvPicPr>
          <p:nvPr/>
        </p:nvPicPr>
        <p:blipFill>
          <a:blip r:embed="rId3"/>
          <a:stretch>
            <a:fillRect/>
          </a:stretch>
        </p:blipFill>
        <p:spPr>
          <a:xfrm>
            <a:off x="9528652" y="2544958"/>
            <a:ext cx="2663347" cy="2267909"/>
          </a:xfrm>
          <a:prstGeom prst="rect">
            <a:avLst/>
          </a:prstGeom>
        </p:spPr>
      </p:pic>
    </p:spTree>
    <p:extLst>
      <p:ext uri="{BB962C8B-B14F-4D97-AF65-F5344CB8AC3E}">
        <p14:creationId xmlns:p14="http://schemas.microsoft.com/office/powerpoint/2010/main" val="424291783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974" y="1707686"/>
            <a:ext cx="28071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3"/>
            <a:ext cx="9811586" cy="5176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526108" y="1534245"/>
            <a:ext cx="8466655" cy="1015663"/>
          </a:xfrm>
          <a:prstGeom prst="rect">
            <a:avLst/>
          </a:prstGeom>
          <a:noFill/>
        </p:spPr>
        <p:txBody>
          <a:bodyPr wrap="square" rtlCol="0">
            <a:spAutoFit/>
          </a:bodyPr>
          <a:lstStyle/>
          <a:p>
            <a:pPr lvl="0" algn="ctr" rtl="1"/>
            <a:r>
              <a:rPr lang="ar-EG" sz="3200" b="1" dirty="0" smtClean="0">
                <a:solidFill>
                  <a:srgbClr val="C00000"/>
                </a:solidFill>
                <a:latin typeface="Calibri" panose="020F0502020204030204" pitchFamily="34" charset="0"/>
                <a:cs typeface="Calibri" panose="020F0502020204030204" pitchFamily="34" charset="0"/>
              </a:rPr>
              <a:t>الخلاصة</a:t>
            </a:r>
            <a:endParaRPr lang="en-US" sz="32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2346960" y="1979279"/>
            <a:ext cx="8305800" cy="5509200"/>
          </a:xfrm>
          <a:prstGeom prst="rect">
            <a:avLst/>
          </a:prstGeom>
          <a:noFill/>
        </p:spPr>
        <p:txBody>
          <a:bodyPr wrap="square" rtlCol="0">
            <a:spAutoFit/>
          </a:bodyPr>
          <a:lstStyle/>
          <a:p>
            <a:pPr marL="342900" indent="-342900" algn="r" rtl="1">
              <a:buFont typeface="Arial" panose="020B0604020202020204" pitchFamily="34" charset="0"/>
              <a:buChar char="•"/>
            </a:pPr>
            <a:r>
              <a:rPr lang="ar-EG" sz="1900" dirty="0"/>
              <a:t>مع تقدم العصر الرقمي، أصبح سلوك المستهلكين أكثر مرونة واعتمادًا على التكنولوجيا، حيث أثرت وسائل التواصل الاجتماعي والمراجعات الإلكترونية في قرارات الشراء وجعلت العملية أكثر شفافية وكفاءة</a:t>
            </a:r>
            <a:r>
              <a:rPr lang="ar-EG" sz="1900" dirty="0" smtClean="0"/>
              <a:t>. </a:t>
            </a:r>
          </a:p>
          <a:p>
            <a:pPr marL="342900" indent="-342900" algn="r" rtl="1">
              <a:buFont typeface="Arial" panose="020B0604020202020204" pitchFamily="34" charset="0"/>
              <a:buChar char="•"/>
            </a:pPr>
            <a:r>
              <a:rPr lang="ar-EG" sz="1900" b="1" dirty="0" smtClean="0"/>
              <a:t>ناقشنا </a:t>
            </a:r>
            <a:r>
              <a:rPr lang="ar-EG" sz="1900" b="1" dirty="0"/>
              <a:t>تأثير العوامل الاقتصادية على سلوك المستهلك</a:t>
            </a:r>
            <a:r>
              <a:rPr lang="ar-EG" sz="1900" dirty="0"/>
              <a:t>، حيث تم استعراض تأثيرات </a:t>
            </a:r>
            <a:r>
              <a:rPr lang="ar-EG" sz="1900" b="1" dirty="0"/>
              <a:t>الدخل، التضخم، البطالة، أسعار الفائدة، والتغيرات في أسعار الصرف </a:t>
            </a:r>
            <a:r>
              <a:rPr lang="ar-EG" sz="1900" dirty="0"/>
              <a:t>على قرارات الشراء</a:t>
            </a:r>
            <a:r>
              <a:rPr lang="ar-EG" sz="1900" dirty="0" smtClean="0"/>
              <a:t>.</a:t>
            </a:r>
          </a:p>
          <a:p>
            <a:pPr marL="342900" indent="-342900" algn="r" rtl="1">
              <a:buFont typeface="Arial" panose="020B0604020202020204" pitchFamily="34" charset="0"/>
              <a:buChar char="•"/>
            </a:pPr>
            <a:endParaRPr lang="ar-EG" sz="1900" dirty="0" smtClean="0"/>
          </a:p>
          <a:p>
            <a:pPr marL="342900" indent="-342900" algn="r" rtl="1">
              <a:buFont typeface="Arial" panose="020B0604020202020204" pitchFamily="34" charset="0"/>
              <a:buChar char="•"/>
            </a:pPr>
            <a:r>
              <a:rPr lang="ar-EG" sz="1900" dirty="0" smtClean="0"/>
              <a:t> </a:t>
            </a:r>
            <a:r>
              <a:rPr lang="ar-EG" sz="1900" b="1" dirty="0"/>
              <a:t>بعدها، تم الحديث عن العوامل الشخصية، الاجتماعية، والتكنولوجية </a:t>
            </a:r>
            <a:r>
              <a:rPr lang="ar-EG" sz="1900" dirty="0"/>
              <a:t>التي تؤثر على سلوك المستهلك الرقمي، مثل رغبة الأفراد في الحصول على تجارب مخصصة من خلال القنوات الرقمية</a:t>
            </a:r>
            <a:r>
              <a:rPr lang="ar-EG" sz="1900" dirty="0" smtClean="0"/>
              <a:t>.</a:t>
            </a:r>
          </a:p>
          <a:p>
            <a:pPr marL="342900" indent="-342900" algn="r" rtl="1">
              <a:buFont typeface="Arial" panose="020B0604020202020204" pitchFamily="34" charset="0"/>
              <a:buChar char="•"/>
            </a:pPr>
            <a:endParaRPr lang="ar-EG" sz="1900" dirty="0"/>
          </a:p>
          <a:p>
            <a:pPr marL="342900" indent="-342900" algn="r" rtl="1">
              <a:buFont typeface="Arial" panose="020B0604020202020204" pitchFamily="34" charset="0"/>
              <a:buChar char="•"/>
            </a:pPr>
            <a:r>
              <a:rPr lang="ar-EG" sz="1900" b="1" dirty="0"/>
              <a:t>تطرقنا أيضًا إلى تحديات التسويق الرقمي</a:t>
            </a:r>
            <a:r>
              <a:rPr lang="ar-EG" sz="1900" dirty="0"/>
              <a:t>، مثل صناعة محتوى جذاب، اكتساب المتابعين والاحتفاظ بهم، وفهم القضايا التي يهتم بها جمهور المستهلكين. تم التأكيد على ضرورة أن تتكيف الشركات مع التغيرات السريعة في سلوك المستهلك عبر قنوات متعددة</a:t>
            </a:r>
            <a:r>
              <a:rPr lang="ar-EG" sz="1900" dirty="0" smtClean="0"/>
              <a:t>.</a:t>
            </a:r>
            <a:endParaRPr lang="ar-EG" sz="1900" dirty="0"/>
          </a:p>
          <a:p>
            <a:pPr marL="342900" indent="-342900" algn="r" rtl="1">
              <a:buFont typeface="Arial" panose="020B0604020202020204" pitchFamily="34" charset="0"/>
              <a:buChar char="•"/>
            </a:pPr>
            <a:r>
              <a:rPr lang="ar-EG" sz="1900" b="1" dirty="0"/>
              <a:t>كما تم الحديث عن أنماط السلوك الرقمي للمستهلكين تظهر كيف أن التقدم التكنولوجي وتحسينات الإنترنت </a:t>
            </a:r>
            <a:r>
              <a:rPr lang="ar-EG" sz="1900" dirty="0"/>
              <a:t>قد غيّرت الطريقة التي يتفاعل بها المستهلكون مع العلامات التجارية. أصبح المستهلكون أكثر وعيًا ومتطلبات في عمليات الشراء عبر الإنترنت، مما يتطلب من الشركات توفير تجارب مخصصة وسهلة لتلبية </a:t>
            </a:r>
            <a:r>
              <a:rPr lang="ar-EG" sz="1900" dirty="0" smtClean="0"/>
              <a:t>احتياجاتهم.</a:t>
            </a:r>
            <a:endParaRPr lang="ar-EG" sz="1900" dirty="0"/>
          </a:p>
          <a:p>
            <a:pPr algn="just" rtl="1"/>
            <a:endParaRPr lang="ar-EG" sz="2800" dirty="0" smtClean="0"/>
          </a:p>
          <a:p>
            <a:pPr algn="just" rtl="1"/>
            <a:endParaRPr lang="ar-EG" sz="2000" dirty="0"/>
          </a:p>
        </p:txBody>
      </p:sp>
      <p:pic>
        <p:nvPicPr>
          <p:cNvPr id="3" name="Picture 2"/>
          <p:cNvPicPr>
            <a:picLocks noChangeAspect="1"/>
          </p:cNvPicPr>
          <p:nvPr/>
        </p:nvPicPr>
        <p:blipFill>
          <a:blip r:embed="rId3"/>
          <a:stretch>
            <a:fillRect/>
          </a:stretch>
        </p:blipFill>
        <p:spPr>
          <a:xfrm>
            <a:off x="-28993" y="2549908"/>
            <a:ext cx="2143125" cy="2814572"/>
          </a:xfrm>
          <a:prstGeom prst="rect">
            <a:avLst/>
          </a:prstGeom>
        </p:spPr>
      </p:pic>
    </p:spTree>
    <p:extLst>
      <p:ext uri="{BB962C8B-B14F-4D97-AF65-F5344CB8AC3E}">
        <p14:creationId xmlns:p14="http://schemas.microsoft.com/office/powerpoint/2010/main" val="114164498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purl.org/dc/elements/1.1/"/>
    <ds:schemaRef ds:uri="http://purl.org/dc/terms/"/>
    <ds:schemaRef ds:uri="688354b5-287c-4cda-825e-1d7935aea40e"/>
    <ds:schemaRef ds:uri="http://schemas.microsoft.com/office/2006/documentManagement/types"/>
    <ds:schemaRef ds:uri="http://schemas.microsoft.com/office/infopath/2007/PartnerControls"/>
    <ds:schemaRef ds:uri="http://purl.org/dc/dcmitype/"/>
    <ds:schemaRef ds:uri="http://schemas.openxmlformats.org/package/2006/metadata/core-properties"/>
    <ds:schemaRef ds:uri="aca13214-df29-4e3c-a050-857c0bf7bd8e"/>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8391</TotalTime>
  <Words>5025</Words>
  <Application>Microsoft Office PowerPoint</Application>
  <PresentationFormat>Widescreen</PresentationFormat>
  <Paragraphs>313</Paragraphs>
  <Slides>45</Slides>
  <Notes>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386</cp:revision>
  <dcterms:created xsi:type="dcterms:W3CDTF">2023-04-29T09:08:00Z</dcterms:created>
  <dcterms:modified xsi:type="dcterms:W3CDTF">2025-02-11T14:35:46Z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