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52"/>
  </p:notesMasterIdLst>
  <p:sldIdLst>
    <p:sldId id="480" r:id="rId3"/>
    <p:sldId id="303" r:id="rId4"/>
    <p:sldId id="313" r:id="rId5"/>
    <p:sldId id="822" r:id="rId6"/>
    <p:sldId id="823" r:id="rId7"/>
    <p:sldId id="824" r:id="rId8"/>
    <p:sldId id="825" r:id="rId9"/>
    <p:sldId id="826" r:id="rId10"/>
    <p:sldId id="829" r:id="rId11"/>
    <p:sldId id="830" r:id="rId12"/>
    <p:sldId id="832" r:id="rId13"/>
    <p:sldId id="833" r:id="rId14"/>
    <p:sldId id="834" r:id="rId15"/>
    <p:sldId id="827" r:id="rId16"/>
    <p:sldId id="828" r:id="rId17"/>
    <p:sldId id="851" r:id="rId18"/>
    <p:sldId id="805" r:id="rId19"/>
    <p:sldId id="807" r:id="rId20"/>
    <p:sldId id="806" r:id="rId21"/>
    <p:sldId id="808" r:id="rId22"/>
    <p:sldId id="809" r:id="rId23"/>
    <p:sldId id="810" r:id="rId24"/>
    <p:sldId id="812" r:id="rId25"/>
    <p:sldId id="813" r:id="rId26"/>
    <p:sldId id="811" r:id="rId27"/>
    <p:sldId id="814" r:id="rId28"/>
    <p:sldId id="815" r:id="rId29"/>
    <p:sldId id="816" r:id="rId30"/>
    <p:sldId id="817" r:id="rId31"/>
    <p:sldId id="818" r:id="rId32"/>
    <p:sldId id="819" r:id="rId33"/>
    <p:sldId id="820" r:id="rId34"/>
    <p:sldId id="821" r:id="rId35"/>
    <p:sldId id="835" r:id="rId36"/>
    <p:sldId id="839" r:id="rId37"/>
    <p:sldId id="836" r:id="rId38"/>
    <p:sldId id="837" r:id="rId39"/>
    <p:sldId id="841" r:id="rId40"/>
    <p:sldId id="842" r:id="rId41"/>
    <p:sldId id="844" r:id="rId42"/>
    <p:sldId id="843" r:id="rId43"/>
    <p:sldId id="845" r:id="rId44"/>
    <p:sldId id="846" r:id="rId45"/>
    <p:sldId id="847" r:id="rId46"/>
    <p:sldId id="848" r:id="rId47"/>
    <p:sldId id="849" r:id="rId48"/>
    <p:sldId id="850" r:id="rId49"/>
    <p:sldId id="852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822"/>
            <p14:sldId id="823"/>
            <p14:sldId id="824"/>
            <p14:sldId id="825"/>
            <p14:sldId id="826"/>
            <p14:sldId id="829"/>
            <p14:sldId id="830"/>
            <p14:sldId id="832"/>
            <p14:sldId id="833"/>
            <p14:sldId id="834"/>
            <p14:sldId id="827"/>
            <p14:sldId id="828"/>
            <p14:sldId id="851"/>
            <p14:sldId id="805"/>
            <p14:sldId id="807"/>
            <p14:sldId id="806"/>
            <p14:sldId id="808"/>
            <p14:sldId id="809"/>
            <p14:sldId id="810"/>
            <p14:sldId id="812"/>
            <p14:sldId id="813"/>
            <p14:sldId id="811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35"/>
            <p14:sldId id="839"/>
            <p14:sldId id="836"/>
            <p14:sldId id="837"/>
            <p14:sldId id="841"/>
            <p14:sldId id="842"/>
            <p14:sldId id="844"/>
            <p14:sldId id="843"/>
            <p14:sldId id="845"/>
            <p14:sldId id="846"/>
            <p14:sldId id="847"/>
            <p14:sldId id="848"/>
            <p14:sldId id="849"/>
            <p14:sldId id="850"/>
            <p14:sldId id="85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0F0"/>
    <a:srgbClr val="00AEEF"/>
    <a:srgbClr val="FFD200"/>
    <a:srgbClr val="203E5F"/>
    <a:srgbClr val="F58221"/>
    <a:srgbClr val="000000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5644" autoAdjust="0"/>
  </p:normalViewPr>
  <p:slideViewPr>
    <p:cSldViewPr snapToGrid="0">
      <p:cViewPr varScale="1">
        <p:scale>
          <a:sx n="63" d="100"/>
          <a:sy n="63" d="100"/>
        </p:scale>
        <p:origin x="1454" y="38"/>
      </p:cViewPr>
      <p:guideLst/>
    </p:cSldViewPr>
  </p:slideViewPr>
  <p:outlineViewPr>
    <p:cViewPr>
      <p:scale>
        <a:sx n="33" d="100"/>
        <a:sy n="33" d="100"/>
      </p:scale>
      <p:origin x="0" y="-195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46" d="100"/>
          <a:sy n="46" d="100"/>
        </p:scale>
        <p:origin x="2728" y="5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6DAAC-C3D7-EB49-A709-82F4794C8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6FD8A9-96F4-A23C-A5D7-1AA90662E5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948282-1CE8-4DC7-C555-C805EA37EB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3D8083-F850-1183-6FF6-9A31510C04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347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F2763-06D5-8819-4E56-371A234EC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89A9C7-9F3E-A71A-149D-4E700AE8CA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C0FE66-1F1F-0C9A-6E3B-1DBB959D8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33DCF2-CCD9-5011-0397-B3FC15F41C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966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33B84-667C-E1A3-B51D-2AB716F16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FE1954-38CA-553C-F793-B468545A63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240120-D60F-886C-0526-DD0F269AD9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3D3C73-1440-9BD7-6BD7-0D90AC9D15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420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90048-D910-F795-ED4C-0A9FDA012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50B0B8-8294-A58D-172B-182E80C449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E90301-077F-16FC-CAE6-39F815F50B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EDF9AE-B82D-9170-B85F-CF39214A04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1323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0044E-565D-30C6-788D-31CB0D2EA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78403C-9F01-5B59-E8AD-8EBA94BF84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3AF578-93BD-A331-37F1-E77283D8F0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D4800-DBBE-D6DB-A2F1-B2822AE9B2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311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B4431-F56B-1479-3302-8C2B4D73C6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FBC48A-0481-6BC6-23D4-93795E9F64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275B8F-F410-D7CC-275B-7DF7B72C39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04473B-9E0C-8711-FF24-2C01DEBAC4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7473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65F67B-05D5-4A98-5C3B-3D6A78EC8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F3A4C1-750F-FD56-C225-735B47A3B4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1E935E-E4EE-5B18-5FD7-939CE7B99E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201D1E-DD66-F6ED-FCDF-3E4B89AB3F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9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2334D-E667-87CF-9A41-DE1C6ED0A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C684CD-8E93-BB24-24D3-3724FC6841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7698B3-6460-5CC5-C8BE-D79E392730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CE6714-A03A-CB06-76BE-576D8C519E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0272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8A2BE-EBFB-085A-F1AC-81D3CE0E6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1FF9B5-6951-78C0-7238-B095F1EDD7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03BB4D-8F51-3C46-AC5C-A6D022E3DA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A239FC-1CBC-7E61-AC8C-72DBE5C6D1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6704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14A670-03CB-1C2A-B15F-5CFFCF22A1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326AF3-3DAE-0515-641B-EA7EAF7322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D7356B-1CD4-BE8A-DDEE-4AC4671D02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تعريفه: هو اسم مستعار للملف الأصلي، يشبه ميزة "الاختصار" (</a:t>
            </a:r>
            <a:r>
              <a:rPr lang="en-US" dirty="0"/>
              <a:t>shortcut) </a:t>
            </a:r>
            <a:r>
              <a:rPr lang="ar-EG" dirty="0"/>
              <a:t>في نظام تشغيل ويندوز.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المحتوى: يحتوي فقط على موقع الملف الأصلي (المسار)، وليس على البيانات الفعلية للملف.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الـ </a:t>
            </a:r>
            <a:r>
              <a:rPr lang="en-US" dirty="0"/>
              <a:t>Inode: </a:t>
            </a:r>
            <a:r>
              <a:rPr lang="ar-EG" dirty="0"/>
              <a:t>يمتلك الروابط الرمزية قيم </a:t>
            </a:r>
            <a:r>
              <a:rPr lang="en-US" dirty="0"/>
              <a:t>Inode </a:t>
            </a:r>
            <a:r>
              <a:rPr lang="ar-EG" dirty="0"/>
              <a:t>مختلفة عن قيمة </a:t>
            </a:r>
            <a:r>
              <a:rPr lang="en-US" dirty="0"/>
              <a:t>Inode </a:t>
            </a:r>
            <a:r>
              <a:rPr lang="ar-EG" dirty="0"/>
              <a:t>للملف الأصلي.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نظام الملفات: يمكن إنشاء الروابط الرمزية عبر أنظمة ملفات مختلفة.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حذف الملف الأصلي: يصبح الرابط غير قابل للوصول إذا تم حذف الملف الأصلي.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الربط: يمكن استخدامه للربط بملف أو دليل (مجلد).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en-US" dirty="0"/>
              <a:t>Hard Link (</a:t>
            </a:r>
            <a:r>
              <a:rPr lang="ar-EG" dirty="0"/>
              <a:t>الرابط الصلب)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   تعريفه: هو نسخة طبق الأصل من الملف الأصلي الذي يشير إليه.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المحتوى: يحتوي على المحتوى الفعلي للملف.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الـ </a:t>
            </a:r>
            <a:r>
              <a:rPr lang="en-US" dirty="0"/>
              <a:t>Inode: </a:t>
            </a:r>
            <a:r>
              <a:rPr lang="ar-EG" dirty="0"/>
              <a:t>تتشارك الروابط الصلبة نفس قيمة </a:t>
            </a:r>
            <a:r>
              <a:rPr lang="en-US" dirty="0"/>
              <a:t>Inode </a:t>
            </a:r>
            <a:r>
              <a:rPr lang="ar-EG" dirty="0"/>
              <a:t>للملف الأصلي، وتشير إلى نفس الموقع على القرص.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نظام الملفات: لا يمكن إنشاء الروابط الصلبة خارج نظام الملفات الخاص بالملف الأصلي.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حذف الملف الأصلي: التغييرات في الملف المرتبط بالرابط الصلب ستنعكس في جميع الملفات الأخرى التي تشاركه نفس الرابط.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الربط: يمكن استخدامه للربط بملف فقط، وليس بدليل (مجلد).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E033B9-BF2B-4A31-7720-70DD043601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9957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17168-40F5-3ADA-019C-66C8388A4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ECB5E6-06F7-315E-1AF4-DE278CCCB6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020311-58F7-6F79-900C-D77F56F640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الـ </a:t>
            </a:r>
            <a:r>
              <a:rPr lang="en-US" dirty="0" err="1"/>
              <a:t>inode</a:t>
            </a:r>
            <a:r>
              <a:rPr lang="en-US" dirty="0"/>
              <a:t> (</a:t>
            </a:r>
            <a:r>
              <a:rPr lang="ar-EG" dirty="0"/>
              <a:t>اختصارًا لـ </a:t>
            </a:r>
            <a:r>
              <a:rPr lang="en-US" dirty="0"/>
              <a:t>index node) </a:t>
            </a:r>
            <a:r>
              <a:rPr lang="ar-EG" dirty="0"/>
              <a:t>هو هيكل بيانات أساسي في أنظمة الملفات الشبيهة بيونكس (</a:t>
            </a:r>
            <a:r>
              <a:rPr lang="en-US" dirty="0"/>
              <a:t>Unix-like systems). </a:t>
            </a:r>
            <a:r>
              <a:rPr lang="ar-EG" dirty="0"/>
              <a:t>يعمل كبطاقة معلومات لكل ملف أو دليل (مجلد) على النظام. بدلاً من أن يحتوي الدليل على اسم الملف وبياناته مباشرة، فإنه يحتوي فقط على اسم الملف ورقم الـ </a:t>
            </a:r>
            <a:r>
              <a:rPr lang="en-US" dirty="0" err="1"/>
              <a:t>inode</a:t>
            </a:r>
            <a:r>
              <a:rPr lang="en-US" dirty="0"/>
              <a:t> </a:t>
            </a:r>
            <a:r>
              <a:rPr lang="ar-EG" dirty="0"/>
              <a:t>الخاص به.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هو هيكل بيانات (</a:t>
            </a:r>
            <a:r>
              <a:rPr lang="en-US" dirty="0"/>
              <a:t>data structure) </a:t>
            </a:r>
            <a:r>
              <a:rPr lang="ar-EG" dirty="0" err="1"/>
              <a:t>بيحتوي</a:t>
            </a:r>
            <a:r>
              <a:rPr lang="ar-EG" dirty="0"/>
              <a:t> على البيانات الوصفية (</a:t>
            </a:r>
            <a:r>
              <a:rPr lang="en-US" dirty="0"/>
              <a:t>metadata) </a:t>
            </a:r>
            <a:r>
              <a:rPr lang="ar-EG" dirty="0"/>
              <a:t>للملف أو المجلد،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18663B-BC88-D13C-9D78-2097391B56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5692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A80A2D-1786-C77C-AFE9-5D4BACF68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3E4A87-55D2-4E1F-962C-D3E60B18B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4DEB32-D46C-B594-AF03-82F2918893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ar-EG" b="1" dirty="0"/>
              <a:t>ا الذي يخزنه الـ </a:t>
            </a:r>
            <a:r>
              <a:rPr lang="en-US" b="1" dirty="0" err="1"/>
              <a:t>inode</a:t>
            </a:r>
            <a:r>
              <a:rPr lang="en-US" b="1" dirty="0"/>
              <a:t>؟</a:t>
            </a:r>
          </a:p>
          <a:p>
            <a:pPr algn="r" rtl="1">
              <a:buNone/>
            </a:pPr>
            <a:r>
              <a:rPr lang="ar-EG" dirty="0"/>
              <a:t>لو قلنا إن الـ </a:t>
            </a:r>
            <a:r>
              <a:rPr lang="en-US" dirty="0" err="1"/>
              <a:t>inode</a:t>
            </a:r>
            <a:r>
              <a:rPr lang="en-US" dirty="0"/>
              <a:t> </a:t>
            </a:r>
            <a:r>
              <a:rPr lang="ar-EG" dirty="0"/>
              <a:t>هو “بطاقة تعريف” لأي ملف، فهي </a:t>
            </a:r>
            <a:r>
              <a:rPr lang="ar-EG" dirty="0" err="1"/>
              <a:t>بتحتوي</a:t>
            </a:r>
            <a:r>
              <a:rPr lang="ar-EG" dirty="0"/>
              <a:t> على:</a:t>
            </a:r>
          </a:p>
          <a:p>
            <a:pPr algn="r" rtl="1">
              <a:buNone/>
            </a:pPr>
            <a:r>
              <a:rPr lang="ar-EG" dirty="0" err="1"/>
              <a:t>العنصرالوصف</a:t>
            </a:r>
            <a:r>
              <a:rPr lang="en-US" dirty="0"/>
              <a:t>✅ </a:t>
            </a:r>
            <a:r>
              <a:rPr lang="ar-EG" dirty="0"/>
              <a:t>نوع </a:t>
            </a:r>
            <a:r>
              <a:rPr lang="ar-EG" dirty="0" err="1"/>
              <a:t>الملفهل</a:t>
            </a:r>
            <a:r>
              <a:rPr lang="ar-EG" dirty="0"/>
              <a:t> هو ملف عادي، مجلد، رابط، جهاز، إلخ</a:t>
            </a:r>
            <a:r>
              <a:rPr lang="en-US" dirty="0"/>
              <a:t>✅ </a:t>
            </a:r>
            <a:r>
              <a:rPr lang="ar-EG" dirty="0"/>
              <a:t>الأذونات </a:t>
            </a:r>
            <a:r>
              <a:rPr lang="ar-EG" dirty="0" err="1"/>
              <a:t>والملكيةمن</a:t>
            </a:r>
            <a:r>
              <a:rPr lang="ar-EG" dirty="0"/>
              <a:t> يملك الملف (المستخدم والمجموعة) وأذوناتهم</a:t>
            </a:r>
            <a:r>
              <a:rPr lang="en-US" dirty="0"/>
              <a:t>✅ </a:t>
            </a:r>
            <a:r>
              <a:rPr lang="ar-EG" dirty="0"/>
              <a:t>الحجم </a:t>
            </a:r>
            <a:r>
              <a:rPr lang="ar-EG" dirty="0" err="1"/>
              <a:t>بالبايتحجم</a:t>
            </a:r>
            <a:r>
              <a:rPr lang="ar-EG" dirty="0"/>
              <a:t> الملف الفعلي</a:t>
            </a:r>
            <a:r>
              <a:rPr lang="en-US" dirty="0"/>
              <a:t>✅ </a:t>
            </a:r>
            <a:r>
              <a:rPr lang="ar-EG" dirty="0"/>
              <a:t>الطوابع </a:t>
            </a:r>
            <a:r>
              <a:rPr lang="ar-EG" dirty="0" err="1"/>
              <a:t>الزمنيةآخر</a:t>
            </a:r>
            <a:r>
              <a:rPr lang="ar-EG" dirty="0"/>
              <a:t> وصول، آخر تعديل، وآخر تغيير في الـ </a:t>
            </a:r>
            <a:r>
              <a:rPr lang="en-US" dirty="0"/>
              <a:t>metadata✅ </a:t>
            </a:r>
            <a:r>
              <a:rPr lang="ar-EG" dirty="0"/>
              <a:t>عدد الروابط (</a:t>
            </a:r>
            <a:r>
              <a:rPr lang="en-US" dirty="0"/>
              <a:t>hard links)</a:t>
            </a:r>
            <a:r>
              <a:rPr lang="ar-EG" dirty="0"/>
              <a:t>كم رابط يشير لهذا الـ </a:t>
            </a:r>
            <a:r>
              <a:rPr lang="en-US" dirty="0" err="1"/>
              <a:t>inode</a:t>
            </a:r>
            <a:r>
              <a:rPr lang="en-US" dirty="0"/>
              <a:t>✅ </a:t>
            </a:r>
            <a:r>
              <a:rPr lang="ar-EG" dirty="0"/>
              <a:t>مؤشرات لبلوكات </a:t>
            </a:r>
            <a:r>
              <a:rPr lang="ar-EG" dirty="0" err="1"/>
              <a:t>البياناتعناوين</a:t>
            </a:r>
            <a:r>
              <a:rPr lang="ar-EG" dirty="0"/>
              <a:t> البلوكات اللي فيها المحتوى الفعلي للملف</a:t>
            </a:r>
            <a:r>
              <a:rPr lang="en-US" dirty="0"/>
              <a:t>✅ </a:t>
            </a:r>
            <a:r>
              <a:rPr lang="ar-EG" dirty="0"/>
              <a:t>رقم الجهاز ورقم الـ </a:t>
            </a:r>
            <a:r>
              <a:rPr lang="en-US" dirty="0" err="1"/>
              <a:t>inode</a:t>
            </a:r>
            <a:r>
              <a:rPr lang="ar-EG" dirty="0"/>
              <a:t>مفيد لتمييز الملفات في أنظمة فيها أكثر من قرص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FBF392-3247-AC2D-8D71-9032B4EF98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3177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A80A2D-1786-C77C-AFE9-5D4BACF68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3E4A87-55D2-4E1F-962C-D3E60B18B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4DEB32-D46C-B594-AF03-82F2918893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ar-EG" b="1" dirty="0"/>
              <a:t>ا الذي يخزنه الـ </a:t>
            </a:r>
            <a:r>
              <a:rPr lang="en-US" b="1" dirty="0" err="1"/>
              <a:t>inode</a:t>
            </a:r>
            <a:r>
              <a:rPr lang="en-US" b="1" dirty="0"/>
              <a:t>؟</a:t>
            </a:r>
          </a:p>
          <a:p>
            <a:pPr algn="r" rtl="1">
              <a:buNone/>
            </a:pPr>
            <a:r>
              <a:rPr lang="ar-EG" dirty="0"/>
              <a:t>لو قلنا إن الـ </a:t>
            </a:r>
            <a:r>
              <a:rPr lang="en-US" dirty="0" err="1"/>
              <a:t>inode</a:t>
            </a:r>
            <a:r>
              <a:rPr lang="en-US" dirty="0"/>
              <a:t> </a:t>
            </a:r>
            <a:r>
              <a:rPr lang="ar-EG" dirty="0"/>
              <a:t>هو “بطاقة تعريف” لأي ملف، فهي </a:t>
            </a:r>
            <a:r>
              <a:rPr lang="ar-EG" dirty="0" err="1"/>
              <a:t>بتحتوي</a:t>
            </a:r>
            <a:r>
              <a:rPr lang="ar-EG" dirty="0"/>
              <a:t> على:</a:t>
            </a:r>
          </a:p>
          <a:p>
            <a:pPr algn="r" rtl="1">
              <a:buNone/>
            </a:pPr>
            <a:r>
              <a:rPr lang="ar-EG" dirty="0" err="1"/>
              <a:t>العنصرالوصف</a:t>
            </a:r>
            <a:r>
              <a:rPr lang="en-US" dirty="0"/>
              <a:t>✅ </a:t>
            </a:r>
            <a:r>
              <a:rPr lang="ar-EG" dirty="0"/>
              <a:t>نوع </a:t>
            </a:r>
            <a:r>
              <a:rPr lang="ar-EG" dirty="0" err="1"/>
              <a:t>الملفهل</a:t>
            </a:r>
            <a:r>
              <a:rPr lang="ar-EG" dirty="0"/>
              <a:t> هو ملف عادي، مجلد، رابط، جهاز، إلخ</a:t>
            </a:r>
            <a:r>
              <a:rPr lang="en-US" dirty="0"/>
              <a:t>✅ </a:t>
            </a:r>
            <a:r>
              <a:rPr lang="ar-EG" dirty="0"/>
              <a:t>الأذونات </a:t>
            </a:r>
            <a:r>
              <a:rPr lang="ar-EG" dirty="0" err="1"/>
              <a:t>والملكيةمن</a:t>
            </a:r>
            <a:r>
              <a:rPr lang="ar-EG" dirty="0"/>
              <a:t> يملك الملف (المستخدم والمجموعة) وأذوناتهم</a:t>
            </a:r>
            <a:r>
              <a:rPr lang="en-US" dirty="0"/>
              <a:t>✅ </a:t>
            </a:r>
            <a:r>
              <a:rPr lang="ar-EG" dirty="0"/>
              <a:t>الحجم </a:t>
            </a:r>
            <a:r>
              <a:rPr lang="ar-EG" dirty="0" err="1"/>
              <a:t>بالبايتحجم</a:t>
            </a:r>
            <a:r>
              <a:rPr lang="ar-EG" dirty="0"/>
              <a:t> الملف الفعلي</a:t>
            </a:r>
            <a:r>
              <a:rPr lang="en-US" dirty="0"/>
              <a:t>✅ </a:t>
            </a:r>
            <a:r>
              <a:rPr lang="ar-EG" dirty="0"/>
              <a:t>الطوابع </a:t>
            </a:r>
            <a:r>
              <a:rPr lang="ar-EG" dirty="0" err="1"/>
              <a:t>الزمنيةآخر</a:t>
            </a:r>
            <a:r>
              <a:rPr lang="ar-EG" dirty="0"/>
              <a:t> وصول، آخر تعديل، وآخر تغيير في الـ </a:t>
            </a:r>
            <a:r>
              <a:rPr lang="en-US" dirty="0"/>
              <a:t>metadata✅ </a:t>
            </a:r>
            <a:r>
              <a:rPr lang="ar-EG" dirty="0"/>
              <a:t>عدد الروابط (</a:t>
            </a:r>
            <a:r>
              <a:rPr lang="en-US" dirty="0"/>
              <a:t>hard links)</a:t>
            </a:r>
            <a:r>
              <a:rPr lang="ar-EG" dirty="0"/>
              <a:t>كم رابط يشير لهذا الـ </a:t>
            </a:r>
            <a:r>
              <a:rPr lang="en-US" dirty="0" err="1"/>
              <a:t>inode</a:t>
            </a:r>
            <a:r>
              <a:rPr lang="en-US" dirty="0"/>
              <a:t>✅ </a:t>
            </a:r>
            <a:r>
              <a:rPr lang="ar-EG" dirty="0"/>
              <a:t>مؤشرات لبلوكات </a:t>
            </a:r>
            <a:r>
              <a:rPr lang="ar-EG" dirty="0" err="1"/>
              <a:t>البياناتعناوين</a:t>
            </a:r>
            <a:r>
              <a:rPr lang="ar-EG" dirty="0"/>
              <a:t> البلوكات اللي فيها المحتوى الفعلي للملف</a:t>
            </a:r>
            <a:r>
              <a:rPr lang="en-US" dirty="0"/>
              <a:t>✅ </a:t>
            </a:r>
            <a:r>
              <a:rPr lang="ar-EG" dirty="0"/>
              <a:t>رقم الجهاز ورقم الـ </a:t>
            </a:r>
            <a:r>
              <a:rPr lang="en-US" dirty="0" err="1"/>
              <a:t>inode</a:t>
            </a:r>
            <a:r>
              <a:rPr lang="ar-EG" dirty="0"/>
              <a:t>مفيد لتمييز الملفات في أنظمة فيها أكثر من قرص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FBF392-3247-AC2D-8D71-9032B4EF98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2891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4ABDF-38DF-3A87-A227-7E7089A09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D7C304-D39D-4152-C50F-45881BA596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86C839-64B6-19CA-DC44-33FC648ECC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3B94C-B419-3342-B692-A0C01A8672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9217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195067-D511-5F32-5826-1875BFBED1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B2E060-8C10-B236-FCB0-F07BBC3386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606208-8924-C419-1293-FCF90E77B8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في نظام </a:t>
            </a:r>
            <a:r>
              <a:rPr lang="en-US" dirty="0"/>
              <a:t>Linux، </a:t>
            </a:r>
            <a:r>
              <a:rPr lang="ar-EG" dirty="0"/>
              <a:t>يتم تنظيم التحكم في الوصول وتحديد من يستطيع فعل ماذا باستخدام </a:t>
            </a:r>
            <a:r>
              <a:rPr lang="ar-EG" b="1" dirty="0"/>
              <a:t>مفهومي "المستخدمين" و"المجموعات"</a:t>
            </a:r>
            <a:r>
              <a:rPr lang="ar-EG" dirty="0"/>
              <a:t>. هذان الكيانان هما حجر الأساس في أي نظام لتأمين البيانات والموارد.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FB147A-B30F-D451-53DB-7A4A38F05D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2904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DFF2D3-1EC4-0121-7A02-E0C2CAE8C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DE7D00-BBE0-3CF9-C138-F5FFC5245F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650837-6B92-F7B3-C66A-2EB80FE81C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65BA8C-1F22-65B7-3B98-9EDC8761B4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6078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2D2206-3B6B-8BD3-BAD0-2003441E9D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09E465-DD6C-314C-046B-5D20B41B91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52ED95-4C7B-08EE-D6EF-B66E5D84E5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كل مستخدم (شخص أو برنامج) في لينكس بيكون له </a:t>
            </a:r>
            <a:r>
              <a:rPr lang="ar-EG" b="1" dirty="0"/>
              <a:t>هوية فريدة</a:t>
            </a:r>
            <a:r>
              <a:rPr lang="ar-EG" dirty="0"/>
              <a:t>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عشان النظام يقدر يميز بين "أحمد" و"مريم" و"</a:t>
            </a:r>
            <a:r>
              <a:rPr lang="en-US" dirty="0" err="1"/>
              <a:t>mysql</a:t>
            </a:r>
            <a:r>
              <a:rPr lang="en-US" dirty="0"/>
              <a:t> service"، </a:t>
            </a:r>
            <a:r>
              <a:rPr lang="ar-EG" dirty="0"/>
              <a:t>ويعطي كل واحد منهم إعداداته الخاصة.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ar-EG" dirty="0"/>
          </a:p>
          <a:p>
            <a:pPr algn="r" rtl="1">
              <a:buNone/>
            </a:pPr>
            <a:r>
              <a:rPr lang="ar-EG" dirty="0"/>
              <a:t>لينكس يسمح لك تتحكم في: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مين يقرأ الملف؟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مين يعدّل عليه؟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مين ما </a:t>
            </a:r>
            <a:r>
              <a:rPr lang="ar-EG" dirty="0" err="1"/>
              <a:t>يقدرش</a:t>
            </a:r>
            <a:r>
              <a:rPr lang="ar-EG" dirty="0"/>
              <a:t> يشوفه أصلاً؟</a:t>
            </a:r>
          </a:p>
          <a:p>
            <a:pPr algn="r" rtl="1">
              <a:buNone/>
            </a:pPr>
            <a:r>
              <a:rPr lang="en-US" dirty="0"/>
              <a:t>🎯 </a:t>
            </a:r>
            <a:r>
              <a:rPr lang="ar-EG" dirty="0"/>
              <a:t>الهدف: حماية الملفات والبيانات من الوصول غير المصرح به.</a:t>
            </a:r>
          </a:p>
          <a:p>
            <a:pPr algn="r" rtl="1">
              <a:buNone/>
            </a:pPr>
            <a:endParaRPr lang="ar-EG" dirty="0"/>
          </a:p>
          <a:p>
            <a:pPr algn="r" rtl="1">
              <a:buNone/>
            </a:pPr>
            <a:r>
              <a:rPr lang="ar-EG" dirty="0"/>
              <a:t>النظام ممكن يحدد "كمية" الموارد اللي كل مستخدم يقدر يستخدمها: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مساحة تخزين (</a:t>
            </a:r>
            <a:r>
              <a:rPr lang="en-US" dirty="0"/>
              <a:t>quota)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وقت المعالجة (</a:t>
            </a:r>
            <a:r>
              <a:rPr lang="en-US" dirty="0"/>
              <a:t>CPU time)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عدد العمليات اللي يقدر يشغلها</a:t>
            </a:r>
          </a:p>
          <a:p>
            <a:pPr algn="r" rtl="1">
              <a:buNone/>
            </a:pPr>
            <a:r>
              <a:rPr lang="en-US" dirty="0"/>
              <a:t>🎯 </a:t>
            </a:r>
            <a:r>
              <a:rPr lang="ar-EG" dirty="0"/>
              <a:t>الهدف: تجنب إن مستخدم واحد يستهلك كل موارد النظام.</a:t>
            </a:r>
          </a:p>
          <a:p>
            <a:pPr algn="r" rtl="1">
              <a:buNone/>
            </a:pPr>
            <a:r>
              <a:rPr lang="ar-EG" dirty="0"/>
              <a:t>لينكس </a:t>
            </a:r>
            <a:r>
              <a:rPr lang="ar-EG" dirty="0" err="1"/>
              <a:t>بيسجل</a:t>
            </a:r>
            <a:r>
              <a:rPr lang="ar-EG" dirty="0"/>
              <a:t> كل حاجة </a:t>
            </a:r>
            <a:r>
              <a:rPr lang="ar-EG" dirty="0" err="1"/>
              <a:t>بتحصل</a:t>
            </a:r>
            <a:r>
              <a:rPr lang="ar-EG" dirty="0"/>
              <a:t>، </a:t>
            </a:r>
            <a:r>
              <a:rPr lang="ar-EG" dirty="0" err="1"/>
              <a:t>وبيحتفظ</a:t>
            </a:r>
            <a:r>
              <a:rPr lang="ar-EG" dirty="0"/>
              <a:t> بسجلات (</a:t>
            </a:r>
            <a:r>
              <a:rPr lang="en-US" dirty="0"/>
              <a:t>logs):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مين دخل على النظام ومتى؟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إيه الأوامر اللي </a:t>
            </a:r>
            <a:r>
              <a:rPr lang="ar-EG" dirty="0" err="1"/>
              <a:t>اتنفذت</a:t>
            </a:r>
            <a:r>
              <a:rPr lang="ar-EG" dirty="0"/>
              <a:t>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مين عدّل على ملفات حساسة؟</a:t>
            </a:r>
          </a:p>
          <a:p>
            <a:pPr algn="r" rtl="1">
              <a:buNone/>
            </a:pPr>
            <a:r>
              <a:rPr lang="en-US" dirty="0"/>
              <a:t>🎯 </a:t>
            </a:r>
            <a:r>
              <a:rPr lang="ar-EG" dirty="0"/>
              <a:t>الهدف: لو حصل خطأ أو اختراق، نعرف مين عمل إيه ومتى.</a:t>
            </a:r>
          </a:p>
          <a:p>
            <a:pPr algn="r" rtl="1">
              <a:buNone/>
            </a:pPr>
            <a:endParaRPr lang="ar-EG" dirty="0"/>
          </a:p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2A8BC9-2FD9-D810-E116-4B82A6A9CE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7714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449EE-9683-85D2-8F20-7ACFFFCBBF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74AA1E-8C11-4F6C-E18B-9973F16B19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E26DBE-83E5-E2EF-C777-D7B8C3B10E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BCBA48-20F2-B502-1FE1-E4A401113F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5613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6EF9EA-7E75-6E8B-0424-7706DC7D7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9B4D13-B117-A922-12E7-536BE778DF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5F1F16-61F8-1D74-0EBB-4837713C3A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في لينكس، مش كل المستخدمين زي بعض. كل نوع له دور مختلف وصلاحيات مختلفة. خلينا نشرح الثلاث أنواع الأساسية:</a:t>
            </a:r>
          </a:p>
          <a:p>
            <a:pPr>
              <a:buNone/>
            </a:pPr>
            <a:r>
              <a:rPr lang="ar-EG" dirty="0"/>
              <a:t>هو </a:t>
            </a:r>
            <a:r>
              <a:rPr lang="ar-EG" b="1" dirty="0"/>
              <a:t>أقوى مستخدم في النظام</a:t>
            </a:r>
            <a:endParaRPr lang="ar-EG" dirty="0"/>
          </a:p>
          <a:p>
            <a:pPr>
              <a:buNone/>
            </a:pPr>
            <a:r>
              <a:rPr lang="ar-EG" dirty="0"/>
              <a:t>رقم المعرف الخاص به دائمًا 0</a:t>
            </a:r>
          </a:p>
          <a:p>
            <a:pPr>
              <a:buNone/>
            </a:pPr>
            <a:r>
              <a:rPr lang="ar-EG" dirty="0"/>
              <a:t>يقدر يعمل أي حاجة: يحذف ملفات النظام، يغير إعدادات، يضيف مستخدمين، إلخ</a:t>
            </a:r>
          </a:p>
          <a:p>
            <a:pPr>
              <a:buNone/>
            </a:pPr>
            <a:r>
              <a:rPr lang="ar-EG" dirty="0"/>
              <a:t>لازم تتعامل </a:t>
            </a:r>
            <a:r>
              <a:rPr lang="ar-EG" dirty="0" err="1"/>
              <a:t>معاه</a:t>
            </a:r>
            <a:r>
              <a:rPr lang="ar-EG" dirty="0"/>
              <a:t> بحذر لأن أي خطأ ممكن يأثر على النظام بالكامل</a:t>
            </a:r>
          </a:p>
          <a:p>
            <a:pPr>
              <a:buNone/>
            </a:pPr>
            <a:br>
              <a:rPr lang="ar-EG" dirty="0"/>
            </a:br>
            <a:r>
              <a:rPr lang="ar-EG" dirty="0"/>
              <a:t>دول المستخدمين الحقيقيين اللي </a:t>
            </a:r>
            <a:r>
              <a:rPr lang="ar-EG" dirty="0" err="1"/>
              <a:t>بيسجلوا</a:t>
            </a:r>
            <a:r>
              <a:rPr lang="ar-EG" dirty="0"/>
              <a:t> دخول </a:t>
            </a:r>
            <a:r>
              <a:rPr lang="ar-EG" dirty="0" err="1"/>
              <a:t>وبيشتغلوا</a:t>
            </a:r>
            <a:r>
              <a:rPr lang="ar-EG" dirty="0"/>
              <a:t> على النظام</a:t>
            </a:r>
          </a:p>
          <a:p>
            <a:pPr>
              <a:buNone/>
            </a:pPr>
            <a:r>
              <a:rPr lang="ar-EG" dirty="0"/>
              <a:t>كل مستخدم له</a:t>
            </a:r>
          </a:p>
          <a:p>
            <a:pPr algn="r" rtl="1">
              <a:buFont typeface="Arial" panose="020B0604020202020204" pitchFamily="34" charset="0"/>
              <a:buChar char="•"/>
            </a:pPr>
            <a:br>
              <a:rPr lang="ar-EG" dirty="0"/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3B489-B0FB-B0A8-5DCC-5FADA935C4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049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E7B68-1F15-5F64-E832-70EAEDF89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B3256F-2C7E-07AF-C121-5332F623A6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343A5F-C78F-8AA3-B95E-652E289309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ar-EG" b="1" dirty="0"/>
              <a:t>حسابات النظام</a:t>
            </a:r>
            <a:r>
              <a:rPr lang="ar-EG" dirty="0"/>
              <a:t>، التي تُعرف أيضًا باسم </a:t>
            </a:r>
            <a:r>
              <a:rPr lang="ar-EG" b="1" dirty="0"/>
              <a:t>حسابات الخدمات (</a:t>
            </a:r>
            <a:r>
              <a:rPr lang="en-US" b="1" dirty="0"/>
              <a:t>Service Accounts)</a:t>
            </a:r>
            <a:r>
              <a:rPr lang="en-US" dirty="0"/>
              <a:t>، </a:t>
            </a:r>
            <a:r>
              <a:rPr lang="ar-EG" dirty="0"/>
              <a:t>هي حسابات مستخدمين غير تفاعلية يتم إنشاؤها خصيصًا لخدمات النظام والبرامج الخلفية (</a:t>
            </a:r>
            <a:r>
              <a:rPr lang="en-US" dirty="0"/>
              <a:t>daemons) </a:t>
            </a:r>
            <a:r>
              <a:rPr lang="ar-EG" dirty="0"/>
              <a:t>التي تحتاج إلى تشغيل بصلاحيات محددة.</a:t>
            </a:r>
          </a:p>
          <a:p>
            <a:pPr algn="r" rtl="1">
              <a:buNone/>
            </a:pPr>
            <a:r>
              <a:rPr lang="ar-EG" b="1" dirty="0"/>
              <a:t>الخصائص الرئيسية: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معرفات المستخدمين (</a:t>
            </a:r>
            <a:r>
              <a:rPr lang="en-US" b="1" dirty="0"/>
              <a:t>UIDs)</a:t>
            </a:r>
            <a:r>
              <a:rPr lang="en-US" dirty="0"/>
              <a:t>: </a:t>
            </a:r>
            <a:r>
              <a:rPr lang="ar-EG" dirty="0"/>
              <a:t>عادةً ما تكون معرفات </a:t>
            </a:r>
            <a:r>
              <a:rPr lang="en-US" dirty="0"/>
              <a:t>UID </a:t>
            </a:r>
            <a:r>
              <a:rPr lang="ar-EG" dirty="0"/>
              <a:t>لهذه الحسابات أقل من 1000.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الغرض</a:t>
            </a:r>
            <a:r>
              <a:rPr lang="ar-EG" dirty="0"/>
              <a:t>: تُستخدم هذه الحسابات لضمان أن الخدمات والعمليات المختلفة تعمل بأقل الصلاحيات الضرورية، مما يقلل من مخاطر الأمان. على سبيل المثال، إذا تم اختراق خادم ويب يعمل بحساب </a:t>
            </a:r>
            <a:r>
              <a:rPr lang="en-US" dirty="0"/>
              <a:t>www-data، </a:t>
            </a:r>
            <a:r>
              <a:rPr lang="ar-EG" dirty="0"/>
              <a:t>فلن يتمكن المخترق من الوصول إلى ملفات النظام الحساسة التي تتطلب صلاحيات المستخدم الجذر.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أمثلة</a:t>
            </a:r>
            <a:r>
              <a:rPr lang="ar-EG" dirty="0"/>
              <a:t>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en-US" b="1" dirty="0"/>
              <a:t>www-data</a:t>
            </a:r>
            <a:r>
              <a:rPr lang="en-US" dirty="0"/>
              <a:t>: </a:t>
            </a:r>
            <a:r>
              <a:rPr lang="ar-EG" dirty="0"/>
              <a:t>مستخدم خادم الويب (مثل </a:t>
            </a:r>
            <a:r>
              <a:rPr lang="en-US" dirty="0"/>
              <a:t>Apache </a:t>
            </a:r>
            <a:r>
              <a:rPr lang="ar-EG" dirty="0"/>
              <a:t>أو </a:t>
            </a:r>
            <a:r>
              <a:rPr lang="en-US" dirty="0"/>
              <a:t>Nginx).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mysql</a:t>
            </a:r>
            <a:r>
              <a:rPr lang="en-US" dirty="0"/>
              <a:t>: </a:t>
            </a:r>
            <a:r>
              <a:rPr lang="ar-EG" dirty="0"/>
              <a:t>مستخدم لخدمات قاعدة البيانات.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en-US" b="1" dirty="0"/>
              <a:t>mail</a:t>
            </a:r>
            <a:r>
              <a:rPr lang="en-US" dirty="0"/>
              <a:t>: </a:t>
            </a:r>
            <a:r>
              <a:rPr lang="ar-EG" dirty="0"/>
              <a:t>مستخدم لخدمات البريد الإلكتروني.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قيود تسجيل الدخول</a:t>
            </a:r>
            <a:r>
              <a:rPr lang="ar-EG" dirty="0"/>
              <a:t>: لا يُقصد من هذه الحسابات أن يتم تسجيل الدخول إليها من قبل البشر. غالبًا ما يكون لها </a:t>
            </a:r>
            <a:r>
              <a:rPr lang="ar-EG" b="1" dirty="0"/>
              <a:t>صلاحيات </a:t>
            </a:r>
            <a:r>
              <a:rPr lang="en-US" b="1" dirty="0"/>
              <a:t>shell </a:t>
            </a:r>
            <a:r>
              <a:rPr lang="ar-EG" b="1" dirty="0"/>
              <a:t>مقيدة</a:t>
            </a:r>
            <a:r>
              <a:rPr lang="ar-EG" dirty="0"/>
              <a:t> أو لا تحتوي على </a:t>
            </a:r>
            <a:r>
              <a:rPr lang="en-US" dirty="0"/>
              <a:t>shell </a:t>
            </a:r>
            <a:r>
              <a:rPr lang="ar-EG" dirty="0"/>
              <a:t>على الإطلاق، مما يمنع تسجيل الدخول المباشر، بينما لا يزال يسمح للعمليات بالتشغيل تحت هويتها. هذا يعزز الأمان ويمنع أي استخدام غير مصرح به.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9D2818-5AF4-8326-F4BD-0EA26772E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323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B29CE-927D-C94E-A33F-1FEC1BCB2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2A1DDC-A9BA-3A72-6BAE-1B48ACB440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5F176D-E242-4EEC-168D-E118CC6355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09DCBC-1CA0-AF61-DF80-E09B361FDD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1378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4DB6C-A3C1-0570-81B6-FA750692B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E8887C-33E7-50A8-9F10-DE99236AF1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441A83-0977-1320-1ADC-D70B744D9C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B20988-DE52-633B-CC69-CCCF1DF900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3325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7E379-CF6E-121B-2DEA-E4B8C29EE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25350E-A793-745C-6200-CF5199D196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697B48-0375-CCFA-EFCF-E85E9F7420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DA5894-BA7F-9B9D-DC9E-CEF70D367B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8944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5C786-CB54-9712-3B7C-751416285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875AEA-AD12-E121-3062-EA8C4E0402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FE15C8-4DAD-9E3B-5200-903F3ACC42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79565D-B501-E780-DD1F-421010ACBC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87816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F931D-1C06-6BB1-FA2D-049073DB5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CFBBDD-B483-D57E-520D-4E23475CCE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B57DE6-F838-6D72-B72D-F128392832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E4AA5-7218-E632-7E6A-338CE179B5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8907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014B41-9056-EECF-98F3-318B77327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C62252-28BA-09D1-BF86-2833A5989A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A1DDDB-7A39-1C8D-FC4F-1304205183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0A9DD-11B9-2B76-4993-6DBB75FF82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7420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10D466-F60B-768D-AA1B-E96CBC3C98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62B42E-BAF9-481A-DA1D-8E9361A61D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CC1C22-E2A0-2C7F-2065-452C8AC11E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010572-A4DC-91B1-983F-13DCA8F43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8279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C1AA18-D789-4F62-F22C-59C17F409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9E1547-084E-1B32-F898-300ED2E354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F6DCD7-83A5-3ED3-671A-9C1536CFB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D6003-A6CB-E09A-EDA2-D5D945E6F0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7877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F38B3-F4C4-DDC6-E332-B47ACE574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C0E630-73C5-14B1-9B6F-B394CB9652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84282D-1FE7-C6FF-6C05-61D411923B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7B487E-23D5-C205-3929-8B55979E8B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446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CAD5D-EB29-C381-8A60-ECF8075E7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ED38C2-4567-33C5-3E41-955293CA06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7DBBA7-FE48-DB39-AC45-66ECC6C577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BFE3AD-B654-5C1A-173E-E7D7E9C5B2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15629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BE550-D7E9-A218-450B-099288EB6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C3066E-8C79-5A74-E7C2-5CAD412E41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EAE85A-420B-A1F2-DD29-F886CC15DE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6CBE48-745D-156D-B5B7-A95D2197A1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83523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EBACB-EB0C-6AA3-6C40-7DEF14D1E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235E7F-149E-186D-860E-1B8DB26250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703A7A-8FA5-17AA-952D-80147ACABF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ar-EG" b="1" dirty="0"/>
              <a:t>(فصل الصلاحيات في لينكس)</a:t>
            </a:r>
          </a:p>
          <a:p>
            <a:pPr>
              <a:buNone/>
            </a:pPr>
            <a:r>
              <a:rPr lang="ar-EG" b="1" dirty="0"/>
              <a:t>الشرح:</a:t>
            </a:r>
            <a:br>
              <a:rPr lang="ar-EG" dirty="0"/>
            </a:br>
            <a:r>
              <a:rPr lang="ar-EG" dirty="0"/>
              <a:t>لينكس صُمم ليكون نظامًا متعدد المستخدمين، مما يعني أن كل مستخدم يعمل بصلاحياته الخاصة. </a:t>
            </a:r>
            <a:r>
              <a:rPr lang="ar-EG" b="1" dirty="0"/>
              <a:t>فصل الصلاحيات</a:t>
            </a:r>
            <a:r>
              <a:rPr lang="ar-EG" dirty="0"/>
              <a:t> يعني أن كل مستخدم لديه مستوى محدد من الوصول، ولا يمكنه تجاوز ذلك إلا بإذن خاص (مثل استخدام </a:t>
            </a:r>
            <a:r>
              <a:rPr lang="en-US" dirty="0"/>
              <a:t>sudo).</a:t>
            </a:r>
            <a:br>
              <a:rPr lang="en-US" dirty="0"/>
            </a:br>
            <a:r>
              <a:rPr lang="ar-EG" dirty="0"/>
              <a:t>هذا يُساعد في حماية النظام من الأخطاء أو الاختراق، لأن المستخدم العادي لا يستطيع الوصول إلى ملفات النظام الحساسة.</a:t>
            </a:r>
          </a:p>
          <a:p>
            <a:pPr algn="r" rtl="1">
              <a:buFont typeface="Arial" panose="020B0604020202020204" pitchFamily="34" charset="0"/>
              <a:buChar char="•"/>
            </a:pPr>
            <a:br>
              <a:rPr lang="ar-EG" dirty="0"/>
            </a:br>
            <a:r>
              <a:rPr lang="ar-EG" dirty="0"/>
              <a:t>لينكس يسمح لعدة مستخدمين بالعمل على نفس النظام في وقت واحد. ولكي يحافظ على الأمان، فإنه يطبق </a:t>
            </a:r>
            <a:r>
              <a:rPr lang="ar-EG" b="1" dirty="0"/>
              <a:t>نظام صلاحيات صارم</a:t>
            </a:r>
            <a:r>
              <a:rPr lang="ar-EG" dirty="0"/>
              <a:t>.</a:t>
            </a:r>
            <a:br>
              <a:rPr lang="ar-EG" dirty="0"/>
            </a:br>
            <a:r>
              <a:rPr lang="ar-EG" dirty="0"/>
              <a:t>كل ملف أو مجلد له ثلاث أنواع من الصلاحيات (قراءة - كتابة - تنفيذ) ولكل من: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المستخدمون العاديون لا يمكنهم تنفيذ مهام حساسة مثل تغيير إعدادات النظام أو حذف ملفات النظام. هذا القيد موجود لحماية النظام من التلاعب العرضي أو الهجمات.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251FA3-2914-CF0A-36E6-10CAE52139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31074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5E0923-728B-77AE-657F-9F856D0BA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F10F0E-7F7F-03C6-7875-3F97ECE166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1ADAC2-FA6A-6667-8972-2B6FC8F854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2ED9B3-CAA6-A29F-B6C8-3B380DD936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37305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7AFD9-73A7-FA7D-F192-65A1A9829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D12FB2-DC1A-1176-5603-EFFF693DCC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711C5B-2430-408C-8133-BFEA03991A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639DCF-3B0D-06E4-40BF-4231EF1790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29684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9A014-9C85-B24A-11C9-010E204C95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9DFB83-EE75-1483-8FFA-C0DA7F1B1C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8C90F0-DCE0-BA04-872A-D046ED6CB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C7D9BD-0B9D-6EDA-6CC6-2E778B37E4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6870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2E771-36A7-2126-C66F-47EE92FA1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A4A2A5-2752-3CC9-A27D-8E2B7F8B4A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0BB8DB-7995-946D-5138-5EAFD1FCC6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18B149-3A96-3E90-DDAF-88A7BFDAED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684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1150F-CC74-5C63-A71E-B03077319D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9B10D4-B0B4-FE01-AF1F-E1420645FC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BA3202-768E-0111-87F7-8A43C74CD0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9F14A6-8E24-03CC-4DEC-1B409DE263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0814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A774A-4DEC-CB34-50A2-5787B8D3C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4EDD56-33D2-C0F1-2E36-0F760A0282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61E5F4-22E6-02E1-3E43-10CB087D8B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F188DA-46BB-C57D-EC88-6371065B73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25339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76A8D-5BC0-1682-FAE3-893D6EC83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E12E8D-5E2E-871A-D5AD-2A16645E16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325C4-9185-C7E2-383B-62895827D4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91D87B-814C-6FB1-7030-B7B8204BB1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89489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26995-8F27-F10F-17BA-E15FDE0B7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28E5E4-613D-DC9F-0A73-61EB45289A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5B79E4-1183-1824-500F-259C2B8733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580E16-3E58-82C6-B919-5FBB6CB1AE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03744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7B4355-F728-4F34-6509-9B5B16918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AB77AC-E0CF-5745-81DD-453E1DD2FF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69DDEE-F1E6-652C-6198-24F13F70CD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2195E2-9BDE-4214-9DFE-CFAF42A03A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77688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9FAC0-E6FD-6F8A-30C1-1E51CCD81C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FCA7D0-52D5-008F-D7C8-7633C1DBE4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068F4B-CF68-1A8B-A7F6-B9D9646666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7B168B-C07E-4B80-D91D-04130CE62E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595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19E6D-C633-D261-C7B5-DE1419E21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C5D466-7F36-15CF-061D-C75F6DED9D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741D74-3391-5189-9B8E-1DBADEBE7E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8397D1-E741-D920-2A27-E1633965F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28958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EB853-23F0-C3D1-66F7-5AF7BC32C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23C700-1E85-89CC-C36A-69239A10B8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397623-FC48-E2AA-6E7A-AF3D6F2B85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551E73-33F1-2962-B85A-0D5DBF1E55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99300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669C09-277B-249F-6780-6635CFE861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A75A36-D3BC-F734-DD1E-871F8A0E1A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45E09C-9709-51F8-BBEC-42C49A9112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7628D-4AE3-FF92-D6D1-861E70F650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4477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98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160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506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2894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054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3131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4636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6185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7328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3400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6906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786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49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17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31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133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141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37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71944" y="3336373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Ahmed Omar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IT391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System Administration 1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3EEA227-24AC-21BC-0409-6D0B0F4A2354}"/>
              </a:ext>
            </a:extLst>
          </p:cNvPr>
          <p:cNvSpPr txBox="1"/>
          <p:nvPr/>
        </p:nvSpPr>
        <p:spPr>
          <a:xfrm>
            <a:off x="766034" y="2296810"/>
            <a:ext cx="69193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sz="800" b="0" i="0" u="none" strike="noStrike" baseline="0" dirty="0">
              <a:latin typeface="Calibri" panose="020F0502020204030204" pitchFamily="34" charset="0"/>
            </a:endParaRPr>
          </a:p>
          <a:p>
            <a:r>
              <a:rPr lang="en-US" sz="4000" b="1" dirty="0">
                <a:latin typeface="Alexandria"/>
              </a:rPr>
              <a:t>System Administration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93124" y="3163174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Ahmed Omar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IT391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System Administration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ED6D39-B086-D328-BC83-0CA6D65156CA}"/>
              </a:ext>
            </a:extLst>
          </p:cNvPr>
          <p:cNvSpPr txBox="1"/>
          <p:nvPr/>
        </p:nvSpPr>
        <p:spPr>
          <a:xfrm>
            <a:off x="5679087" y="2828835"/>
            <a:ext cx="65819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Managing Users and Permissions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in Linux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8883" y="166012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Agenda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548283" y="135573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906B191-BC80-69CD-AD2E-E43B163E2C53}"/>
              </a:ext>
            </a:extLst>
          </p:cNvPr>
          <p:cNvSpPr/>
          <p:nvPr/>
        </p:nvSpPr>
        <p:spPr>
          <a:xfrm>
            <a:off x="3548283" y="2428703"/>
            <a:ext cx="7413884" cy="37086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Links, and Command Line Tools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 Users and Groups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Types of users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Types of groups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Gain Superuser Access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92D704-DD98-7FD6-273C-E8C2E9BA5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CE83C36-BC41-EE13-1C8F-472408D141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668EB1-E8CC-0C75-A197-0EC2E0BA0730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History Command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1C356EF-21FF-408F-39AE-0C099A361158}"/>
              </a:ext>
            </a:extLst>
          </p:cNvPr>
          <p:cNvSpPr/>
          <p:nvPr/>
        </p:nvSpPr>
        <p:spPr>
          <a:xfrm>
            <a:off x="211240" y="1606916"/>
            <a:ext cx="6205728" cy="51633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The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history</a:t>
            </a: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command in Linux displays the command history for the current user session.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lexandria"/>
              </a:rPr>
              <a:t>History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history 10  </a:t>
            </a:r>
            <a:r>
              <a:rPr lang="en-US" sz="2800" i="1" dirty="0">
                <a:solidFill>
                  <a:schemeClr val="tx2"/>
                </a:solidFill>
                <a:effectLst/>
              </a:rPr>
              <a:t># Show last 10 commands</a:t>
            </a:r>
            <a:r>
              <a:rPr lang="en-US" sz="2800" dirty="0">
                <a:solidFill>
                  <a:schemeClr val="tx2"/>
                </a:solidFill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history 5</a:t>
            </a:r>
            <a:r>
              <a:rPr lang="en-US" sz="2800" dirty="0">
                <a:solidFill>
                  <a:srgbClr val="B76B01"/>
                </a:solidFill>
                <a:effectLst/>
              </a:rPr>
              <a:t>  </a:t>
            </a:r>
            <a:r>
              <a:rPr lang="en-US" sz="2800" dirty="0"/>
              <a:t> </a:t>
            </a:r>
            <a:r>
              <a:rPr lang="en-US" sz="2800" i="1" dirty="0">
                <a:solidFill>
                  <a:schemeClr val="tx2"/>
                </a:solidFill>
              </a:rPr>
              <a:t># Show last 5 commands</a:t>
            </a:r>
            <a:endParaRPr lang="en-US" altLang="en-US" sz="2800" i="1" dirty="0">
              <a:solidFill>
                <a:schemeClr val="tx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FDE595-25FB-0DE2-2E27-7147F78C54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6144" y="1983485"/>
            <a:ext cx="5673606" cy="4075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675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F26680-2593-9C9A-1AD0-59A3DA81F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8FAD5463-7920-6C60-BD93-24B7BBB019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0AD929-F1CC-D279-026C-E0A5E19CBD81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History Command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359F6B7-94C2-A185-0B92-9EAC29E61A69}"/>
              </a:ext>
            </a:extLst>
          </p:cNvPr>
          <p:cNvSpPr/>
          <p:nvPr/>
        </p:nvSpPr>
        <p:spPr>
          <a:xfrm>
            <a:off x="211240" y="1606916"/>
            <a:ext cx="6205728" cy="51633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The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lexandria"/>
              </a:rPr>
              <a:t>!</a:t>
            </a: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(bang) operator is a powerful way to execute commands from your history.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Execute by Line Number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lexandria"/>
              </a:rPr>
              <a:t>!1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!!</a:t>
            </a:r>
            <a:r>
              <a:rPr lang="en-US" altLang="en-US" sz="2800" i="1" dirty="0">
                <a:solidFill>
                  <a:schemeClr val="tx2"/>
                </a:solidFill>
              </a:rPr>
              <a:t>     # Runs last command in history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F564F7-B257-6BFC-DCDD-BB45F42F92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6968" y="1391030"/>
            <a:ext cx="5673606" cy="40759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036926-563D-4776-F718-F36B9860A0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6200" y="5455260"/>
            <a:ext cx="3934280" cy="132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120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ADD40-D98A-F92A-3258-B50B061B9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035E135-BA9D-E9D0-8AF2-62472F5061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9673BF-AC5E-CD92-E2F7-95CCA6B54541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History Command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8241862-297B-971D-E66B-392BB68D3B62}"/>
              </a:ext>
            </a:extLst>
          </p:cNvPr>
          <p:cNvSpPr/>
          <p:nvPr/>
        </p:nvSpPr>
        <p:spPr>
          <a:xfrm>
            <a:off x="211240" y="1606916"/>
            <a:ext cx="10798136" cy="51633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Search in History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When you press </a:t>
            </a: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Ctrl + R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, you enter reverse search mode where you can type partial text to find matching commands from your history.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dirty="0">
                <a:solidFill>
                  <a:schemeClr val="accent1">
                    <a:lumMod val="75000"/>
                  </a:schemeClr>
                </a:solidFill>
                <a:effectLst/>
              </a:rPr>
              <a:t># Press Ctrl + R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</a:rPr>
              <a:t>(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reverse-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-search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</a:rPr>
              <a:t>)`’: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i="1" dirty="0">
                <a:solidFill>
                  <a:schemeClr val="tx1"/>
                </a:solidFill>
                <a:effectLst/>
              </a:rPr>
              <a:t># Start typing to search</a:t>
            </a:r>
            <a:r>
              <a:rPr lang="en-US" sz="2800" dirty="0">
                <a:solidFill>
                  <a:schemeClr val="tx1"/>
                </a:solidFill>
                <a:effectLst/>
              </a:rPr>
              <a:t> (reverse-</a:t>
            </a:r>
            <a:r>
              <a:rPr lang="en-US" sz="2800" dirty="0" err="1">
                <a:solidFill>
                  <a:schemeClr val="tx1"/>
                </a:solidFill>
                <a:effectLst/>
              </a:rPr>
              <a:t>i</a:t>
            </a:r>
            <a:r>
              <a:rPr lang="en-US" sz="2800" dirty="0">
                <a:solidFill>
                  <a:schemeClr val="tx1"/>
                </a:solidFill>
                <a:effectLst/>
              </a:rPr>
              <a:t>-search)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</a:rPr>
              <a:t>`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grep':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</a:rPr>
              <a:t>grep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</a:rPr>
              <a:t>"^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  <a:effectLst/>
              </a:rPr>
              <a:t>ahmed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</a:rPr>
              <a:t>:"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 /</a:t>
            </a:r>
            <a:r>
              <a:rPr lang="en-US" sz="2800" b="1" dirty="0" err="1">
                <a:solidFill>
                  <a:schemeClr val="accent1">
                    <a:lumMod val="75000"/>
                  </a:schemeClr>
                </a:solidFill>
              </a:rPr>
              <a:t>etc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/passwd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i="1" dirty="0">
                <a:solidFill>
                  <a:schemeClr val="tx1"/>
                </a:solidFill>
                <a:effectLst/>
              </a:rPr>
              <a:t># Press Enter to execute, or Ctrl + C to cancel</a:t>
            </a:r>
            <a:endParaRPr lang="en-US" altLang="en-US" sz="28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FC930D-2467-6756-9D97-5979A4B14A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7092"/>
          <a:stretch>
            <a:fillRect/>
          </a:stretch>
        </p:blipFill>
        <p:spPr>
          <a:xfrm>
            <a:off x="757999" y="6259854"/>
            <a:ext cx="9314296" cy="3291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9383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25192-3E1C-C514-6B77-96F80FB44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1D6ECBA9-8D84-252D-D484-08E87681C5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62A5A9-9874-C6D5-7378-2398520431C7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Shell </a:t>
            </a:r>
            <a:r>
              <a:rPr lang="en-US" altLang="en-US" sz="2800" b="1" dirty="0">
                <a:latin typeface="Alexandria"/>
              </a:rPr>
              <a:t>shortcuts</a:t>
            </a:r>
            <a:endParaRPr lang="en-US" sz="2800" b="1" dirty="0">
              <a:latin typeface="Alexandria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CFDC256-2CB9-8559-E22A-CD45535C9415}"/>
              </a:ext>
            </a:extLst>
          </p:cNvPr>
          <p:cNvSpPr/>
          <p:nvPr/>
        </p:nvSpPr>
        <p:spPr>
          <a:xfrm>
            <a:off x="211240" y="1606917"/>
            <a:ext cx="11598832" cy="27867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Tab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 key is one of the most essential shortcuts in Linux terminals, providing </a:t>
            </a: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auto-completion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suggestion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 features that dramatically improve efficiency.</a:t>
            </a:r>
          </a:p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8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da[tab] [tab]      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#all available options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/h[tab]/[tab]     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# complete the path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8A643F-FE5C-5DA5-0748-94E5A70A6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8456" y="4457967"/>
            <a:ext cx="4328032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3E297B-2F58-9AF7-F389-78F1687287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164" y="5598652"/>
            <a:ext cx="10134600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304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7B340F-5E1B-6FAF-FBEB-742CBA1F3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CB270DDB-F5EC-2209-7151-76BB28622F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0700FD-CBAB-9B32-2830-27898386E3D0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Shell </a:t>
            </a:r>
            <a:r>
              <a:rPr lang="en-US" altLang="en-US" sz="2800" b="1" dirty="0">
                <a:latin typeface="Alexandria"/>
              </a:rPr>
              <a:t>shortcuts</a:t>
            </a:r>
            <a:endParaRPr lang="en-US" sz="2800" b="1" dirty="0">
              <a:latin typeface="Alexandria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8F1417-5FCC-F3C6-FA39-E5DE2ADB4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891" y="2093237"/>
            <a:ext cx="118491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058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DE979A-8CF7-CCAB-7456-17948E8029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B83F1CFD-D639-A24E-0BCB-060CB49205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E51882-598D-F684-F8FA-0C375DA7AE7A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Introduction to Links in Linux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13A30E0-8668-90A7-02DF-C051BF7FA953}"/>
              </a:ext>
            </a:extLst>
          </p:cNvPr>
          <p:cNvSpPr/>
          <p:nvPr/>
        </p:nvSpPr>
        <p:spPr>
          <a:xfrm>
            <a:off x="211240" y="1606916"/>
            <a:ext cx="6957656" cy="48914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What Are Links?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Definition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: Links are references to files or directories in the Linux filesystem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Purpose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: They allow multiple access paths to the same file or directory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Types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: Linux supports two types of links - </a:t>
            </a:r>
            <a:r>
              <a:rPr lang="en-US" altLang="en-US" sz="2400" b="1" i="1" dirty="0">
                <a:solidFill>
                  <a:schemeClr val="tx1"/>
                </a:solidFill>
                <a:latin typeface="Alexandria"/>
              </a:rPr>
              <a:t>hard links 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and </a:t>
            </a:r>
            <a:r>
              <a:rPr lang="en-US" altLang="en-US" sz="2400" b="1" i="1" dirty="0">
                <a:solidFill>
                  <a:schemeClr val="tx1"/>
                </a:solidFill>
                <a:latin typeface="Alexandria"/>
              </a:rPr>
              <a:t>soft links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(symbolic links)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54CF4F-BCE3-078C-CF03-4F9767CA930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1900" b="2513"/>
          <a:stretch>
            <a:fillRect/>
          </a:stretch>
        </p:blipFill>
        <p:spPr>
          <a:xfrm>
            <a:off x="7508595" y="1248465"/>
            <a:ext cx="3598698" cy="26840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3B7330-7BAA-F47B-BEB4-C494F3B6604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83" r="51250" b="6181"/>
          <a:stretch>
            <a:fillRect/>
          </a:stretch>
        </p:blipFill>
        <p:spPr>
          <a:xfrm>
            <a:off x="7508594" y="4173962"/>
            <a:ext cx="3643589" cy="268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79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B126BB-75E8-B2CE-5A11-B06F020DE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747B2DC8-ADC7-F107-47FA-168A3AE1AC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902859-983F-5FA9-BFE8-418205FE9318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Introduction to Links in Linux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026FC6B-FDE4-A142-DBEC-4A71F0AC0035}"/>
              </a:ext>
            </a:extLst>
          </p:cNvPr>
          <p:cNvSpPr/>
          <p:nvPr/>
        </p:nvSpPr>
        <p:spPr>
          <a:xfrm>
            <a:off x="211240" y="1606916"/>
            <a:ext cx="6957656" cy="48914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Hard Link</a:t>
            </a:r>
            <a:endParaRPr lang="ar-EG" altLang="en-US" sz="2400" dirty="0">
              <a:solidFill>
                <a:schemeClr val="tx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A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hard link 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is a direct reference to the file's data on the disk (</a:t>
            </a:r>
            <a:r>
              <a:rPr lang="en-US" altLang="en-US" sz="2400" dirty="0" err="1">
                <a:solidFill>
                  <a:schemeClr val="tx1"/>
                </a:solidFill>
                <a:latin typeface="Alexandria"/>
              </a:rPr>
              <a:t>inode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).Different name for the same data with the same </a:t>
            </a:r>
            <a:r>
              <a:rPr lang="en-US" altLang="en-US" sz="2400" dirty="0" err="1">
                <a:solidFill>
                  <a:schemeClr val="tx1"/>
                </a:solidFill>
                <a:latin typeface="Alexandria"/>
              </a:rPr>
              <a:t>inode</a:t>
            </a:r>
            <a:endParaRPr lang="ar-EG" altLang="en-US" sz="2400" dirty="0">
              <a:solidFill>
                <a:schemeClr val="tx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ar-EG" altLang="en-US" sz="2400" dirty="0">
              <a:solidFill>
                <a:schemeClr val="tx1"/>
              </a:solidFill>
              <a:latin typeface="Alexandria"/>
            </a:endParaRPr>
          </a:p>
          <a:p>
            <a:pPr marL="342900" marR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Soft Links (Symbolic Links)</a:t>
            </a:r>
            <a:endParaRPr lang="ar-EG" altLang="en-US" sz="2400" b="1" dirty="0">
              <a:solidFill>
                <a:schemeClr val="tx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A soft link is a special file that contains a path to another file. As shortcut in windows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262009-3E42-B46F-6686-927A64CFB2F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1900" b="2513"/>
          <a:stretch>
            <a:fillRect/>
          </a:stretch>
        </p:blipFill>
        <p:spPr>
          <a:xfrm>
            <a:off x="7508595" y="1248465"/>
            <a:ext cx="3598698" cy="26840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096A0B-696C-A2BA-62BD-B0DFB5F4A63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83" r="51250" b="6181"/>
          <a:stretch>
            <a:fillRect/>
          </a:stretch>
        </p:blipFill>
        <p:spPr>
          <a:xfrm>
            <a:off x="7508594" y="4173962"/>
            <a:ext cx="3643589" cy="268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52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14D147-6019-F6F1-78E9-6111FB462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9A220E7-4746-A79E-BB71-223383BBDE88}"/>
              </a:ext>
            </a:extLst>
          </p:cNvPr>
          <p:cNvSpPr/>
          <p:nvPr/>
        </p:nvSpPr>
        <p:spPr>
          <a:xfrm>
            <a:off x="211240" y="1606916"/>
            <a:ext cx="6957656" cy="48914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Create hard link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ln file1 hard-link-file1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9D63D2-BF4C-8333-EE61-D900F85B3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816" y="2562310"/>
            <a:ext cx="7637614" cy="3655610"/>
          </a:xfrm>
          <a:prstGeom prst="rect">
            <a:avLst/>
          </a:prstGeom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E1C7A4AC-E0B4-75C2-2C1A-50F6AF9A7B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8F6DEE-2B91-3D65-6014-6E162F59AFD0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Introduction to Links in Linux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49148F-C7D8-08F2-E72E-DB124136D18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421" b="94011"/>
          <a:stretch>
            <a:fillRect/>
          </a:stretch>
        </p:blipFill>
        <p:spPr>
          <a:xfrm>
            <a:off x="4267833" y="1971640"/>
            <a:ext cx="7570599" cy="26161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4064128-93BF-941F-905F-57C9C6706876}"/>
              </a:ext>
            </a:extLst>
          </p:cNvPr>
          <p:cNvSpPr/>
          <p:nvPr/>
        </p:nvSpPr>
        <p:spPr>
          <a:xfrm>
            <a:off x="4108704" y="4133088"/>
            <a:ext cx="7534656" cy="5232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885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6860F2-9A3E-F2F4-4A94-B8A928D2D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A0939C3-FB9B-BB42-7D66-6A503D5D2547}"/>
              </a:ext>
            </a:extLst>
          </p:cNvPr>
          <p:cNvSpPr/>
          <p:nvPr/>
        </p:nvSpPr>
        <p:spPr>
          <a:xfrm>
            <a:off x="211240" y="1606916"/>
            <a:ext cx="6957656" cy="48914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Create soft link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ln 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-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s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file1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softlink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Symbolic link (l at start)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921782-A880-46CC-D022-858CE9EB8F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AE055A-E5CF-A8C3-05F3-17EC61E38DAA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Introduction to Links in Linux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F524F2-F69B-26B1-944B-43C33AF5F3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3285"/>
          <a:stretch>
            <a:fillRect/>
          </a:stretch>
        </p:blipFill>
        <p:spPr>
          <a:xfrm>
            <a:off x="5216376" y="2363253"/>
            <a:ext cx="5615044" cy="3490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3BADE57-4890-045D-6A5F-6C49CD1A6A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3803" y="2799397"/>
            <a:ext cx="8736957" cy="369893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943EFBC-7251-BD5E-2A78-FB8F3AA39AD4}"/>
              </a:ext>
            </a:extLst>
          </p:cNvPr>
          <p:cNvSpPr/>
          <p:nvPr/>
        </p:nvSpPr>
        <p:spPr>
          <a:xfrm>
            <a:off x="3243803" y="4387256"/>
            <a:ext cx="8311330" cy="526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9E0C2E-C45B-FC7D-0137-C92D999AA554}"/>
              </a:ext>
            </a:extLst>
          </p:cNvPr>
          <p:cNvSpPr/>
          <p:nvPr/>
        </p:nvSpPr>
        <p:spPr>
          <a:xfrm>
            <a:off x="3243803" y="5571744"/>
            <a:ext cx="7753381" cy="2944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704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9AC39-58F9-1FBE-DEA6-6FB4F3452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1372DA72-BCDD-4CBE-9553-ACF406E994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C85407-1A4A-1771-EFCE-E7B6E372093F}"/>
              </a:ext>
            </a:extLst>
          </p:cNvPr>
          <p:cNvSpPr txBox="1"/>
          <p:nvPr/>
        </p:nvSpPr>
        <p:spPr>
          <a:xfrm>
            <a:off x="208009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Introduction to Links in Linux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15A82D-A60C-D218-183B-610D99A215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7723" y="1492724"/>
            <a:ext cx="8643557" cy="536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240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7458D3-AAFD-2E2F-2674-4B2F15639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731DC347-1B1A-590E-056C-8330EAD911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7BC8F5-6640-0859-59D4-34E11758CF64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What is an Inode?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EBC59-975C-1F15-61A8-E7FBA1DB9F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9099" y="2052211"/>
            <a:ext cx="5159502" cy="4117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5F3174C-B5D4-F8EB-09BB-0FAC7A1C94E3}"/>
              </a:ext>
            </a:extLst>
          </p:cNvPr>
          <p:cNvSpPr/>
          <p:nvPr/>
        </p:nvSpPr>
        <p:spPr>
          <a:xfrm>
            <a:off x="0" y="1840992"/>
            <a:ext cx="7103960" cy="4539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An </a:t>
            </a:r>
            <a:r>
              <a:rPr lang="en-US" altLang="en-US" sz="2800" b="1" dirty="0" err="1">
                <a:solidFill>
                  <a:schemeClr val="tx1"/>
                </a:solidFill>
                <a:latin typeface="Alexandria"/>
              </a:rPr>
              <a:t>inode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 (index node) is a fundamental data structure in Unix-like filesystems that stores </a:t>
            </a: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metadata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 about files and directories. Think of it as a "</a:t>
            </a:r>
            <a:r>
              <a:rPr lang="en-US" altLang="en-US" sz="2800" b="1" dirty="0">
                <a:solidFill>
                  <a:schemeClr val="tx1"/>
                </a:solidFill>
                <a:latin typeface="Alexandria"/>
              </a:rPr>
              <a:t>file information card</a:t>
            </a:r>
            <a:r>
              <a:rPr lang="en-US" altLang="en-US" sz="2800" dirty="0">
                <a:solidFill>
                  <a:schemeClr val="tx1"/>
                </a:solidFill>
                <a:latin typeface="Alexandria"/>
              </a:rPr>
              <a:t>" that the filesystem uses to manage files.</a:t>
            </a:r>
          </a:p>
        </p:txBody>
      </p:sp>
    </p:spTree>
    <p:extLst>
      <p:ext uri="{BB962C8B-B14F-4D97-AF65-F5344CB8AC3E}">
        <p14:creationId xmlns:p14="http://schemas.microsoft.com/office/powerpoint/2010/main" val="21344334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F5DC0-77B5-EE89-FBC2-EC3D8ADDA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394CF794-120A-6715-432D-F5989A5188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0847AC-C51B-76BC-D684-FD58A2025CEC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What is an Inode?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021EB6A-0E6D-EF25-A693-FE50E35C8A3D}"/>
              </a:ext>
            </a:extLst>
          </p:cNvPr>
          <p:cNvSpPr/>
          <p:nvPr/>
        </p:nvSpPr>
        <p:spPr>
          <a:xfrm>
            <a:off x="0" y="1755648"/>
            <a:ext cx="12106656" cy="51023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</a:rPr>
              <a:t>Metadata stored in </a:t>
            </a:r>
            <a:r>
              <a:rPr lang="en-US" sz="2800" b="1" dirty="0" err="1">
                <a:solidFill>
                  <a:schemeClr val="tx1"/>
                </a:solidFill>
              </a:rPr>
              <a:t>inodes</a:t>
            </a:r>
            <a:r>
              <a:rPr lang="en-US" sz="2800" b="1" dirty="0">
                <a:solidFill>
                  <a:schemeClr val="tx1"/>
                </a:solidFill>
              </a:rPr>
              <a:t>:</a:t>
            </a:r>
            <a:endParaRPr lang="en-US" sz="2800" dirty="0">
              <a:solidFill>
                <a:schemeClr val="tx1"/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File type (regular file, directory, </a:t>
            </a:r>
            <a:r>
              <a:rPr lang="en-US" sz="2800" dirty="0" err="1">
                <a:solidFill>
                  <a:schemeClr val="tx1"/>
                </a:solidFill>
              </a:rPr>
              <a:t>symlink</a:t>
            </a:r>
            <a:r>
              <a:rPr lang="en-US" sz="2800" dirty="0">
                <a:solidFill>
                  <a:schemeClr val="tx1"/>
                </a:solidFill>
              </a:rPr>
              <a:t>, etc.)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File permissions and ownership (user, group)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File size in bytes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Timestamps (access, modify, change times)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Number of hard links pointing to the file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Pointers to data blocks where file content is stored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</a:rPr>
              <a:t>Device ID and </a:t>
            </a:r>
            <a:r>
              <a:rPr lang="en-US" sz="2800" dirty="0" err="1">
                <a:solidFill>
                  <a:schemeClr val="tx1"/>
                </a:solidFill>
              </a:rPr>
              <a:t>inode</a:t>
            </a:r>
            <a:r>
              <a:rPr lang="en-US" sz="2800" dirty="0">
                <a:solidFill>
                  <a:schemeClr val="tx1"/>
                </a:solidFill>
              </a:rPr>
              <a:t> number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What </a:t>
            </a:r>
            <a:r>
              <a:rPr lang="en-US" sz="2800" b="1" dirty="0" err="1">
                <a:solidFill>
                  <a:schemeClr val="tx1"/>
                </a:solidFill>
              </a:rPr>
              <a:t>Inodes</a:t>
            </a:r>
            <a:r>
              <a:rPr lang="en-US" sz="2800" b="1" dirty="0">
                <a:solidFill>
                  <a:schemeClr val="tx1"/>
                </a:solidFill>
              </a:rPr>
              <a:t> DON'T Store: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800" dirty="0">
                <a:solidFill>
                  <a:schemeClr val="tx1"/>
                </a:solidFill>
              </a:rPr>
              <a:t>Filename (stored in directory entries)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800" dirty="0">
                <a:solidFill>
                  <a:schemeClr val="tx1"/>
                </a:solidFill>
              </a:rPr>
              <a:t>File content (stored in data blocks)</a:t>
            </a:r>
          </a:p>
        </p:txBody>
      </p:sp>
    </p:spTree>
    <p:extLst>
      <p:ext uri="{BB962C8B-B14F-4D97-AF65-F5344CB8AC3E}">
        <p14:creationId xmlns:p14="http://schemas.microsoft.com/office/powerpoint/2010/main" val="3243072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F5DC0-77B5-EE89-FBC2-EC3D8ADDA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394CF794-120A-6715-432D-F5989A5188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0847AC-C51B-76BC-D684-FD58A2025CEC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What is an Inode?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021EB6A-0E6D-EF25-A693-FE50E35C8A3D}"/>
              </a:ext>
            </a:extLst>
          </p:cNvPr>
          <p:cNvSpPr/>
          <p:nvPr/>
        </p:nvSpPr>
        <p:spPr>
          <a:xfrm>
            <a:off x="-1" y="1755648"/>
            <a:ext cx="11141011" cy="16565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buNone/>
            </a:pPr>
            <a:r>
              <a:rPr lang="en-US" sz="2800" b="1" dirty="0">
                <a:solidFill>
                  <a:schemeClr val="tx1"/>
                </a:solidFill>
              </a:rPr>
              <a:t>Show </a:t>
            </a:r>
            <a:r>
              <a:rPr lang="en-US" sz="2800" b="1" dirty="0" err="1">
                <a:solidFill>
                  <a:schemeClr val="tx1"/>
                </a:solidFill>
              </a:rPr>
              <a:t>inode</a:t>
            </a:r>
            <a:endParaRPr lang="en-US" sz="2800" b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en-US" sz="2800" b="1" dirty="0">
                <a:solidFill>
                  <a:schemeClr val="accent1"/>
                </a:solidFill>
              </a:rPr>
              <a:t>ls -</a:t>
            </a:r>
            <a:r>
              <a:rPr lang="en-US" sz="2800" b="1" dirty="0" err="1">
                <a:solidFill>
                  <a:schemeClr val="accent1"/>
                </a:solidFill>
              </a:rPr>
              <a:t>i</a:t>
            </a:r>
            <a:endParaRPr lang="en-US" sz="2800" b="1" dirty="0">
              <a:solidFill>
                <a:schemeClr val="accent1"/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62C7BA-7B7E-06E8-B059-D35EA71A1D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7436" y="3445787"/>
            <a:ext cx="9553575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68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25AC1-CF55-100D-B229-0A8E371BD2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1748D37-565C-5031-8DF7-1356470857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EAFB62-6C51-39CA-4004-926B69E34F7F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96A61E3-791B-4F60-770D-7A0B2DB18A9A}"/>
              </a:ext>
            </a:extLst>
          </p:cNvPr>
          <p:cNvSpPr/>
          <p:nvPr/>
        </p:nvSpPr>
        <p:spPr>
          <a:xfrm>
            <a:off x="237994" y="1787235"/>
            <a:ext cx="11745997" cy="48018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>
                <a:solidFill>
                  <a:schemeClr val="tx1"/>
                </a:solidFill>
                <a:latin typeface="Alexandria"/>
              </a:rPr>
              <a:t>Linux is a 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multi-user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operating system that provides robust mechanisms for managing </a:t>
            </a:r>
            <a:r>
              <a:rPr lang="en-US" sz="2800" b="1" i="1" dirty="0">
                <a:solidFill>
                  <a:schemeClr val="tx1"/>
                </a:solidFill>
                <a:latin typeface="Alexandria"/>
              </a:rPr>
              <a:t>user access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, </a:t>
            </a:r>
            <a:r>
              <a:rPr lang="en-US" sz="2800" b="1" i="1" dirty="0">
                <a:solidFill>
                  <a:schemeClr val="tx1"/>
                </a:solidFill>
                <a:latin typeface="Alexandria"/>
              </a:rPr>
              <a:t>permissions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, and </a:t>
            </a:r>
            <a:r>
              <a:rPr lang="en-US" sz="2800" b="1" i="1" dirty="0">
                <a:solidFill>
                  <a:schemeClr val="tx1"/>
                </a:solidFill>
                <a:latin typeface="Alexandria"/>
              </a:rPr>
              <a:t>security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through its user and group system. This fundamental aspect of Linux administration ensures that multiple users can </a:t>
            </a:r>
            <a:r>
              <a:rPr lang="en-US" sz="2800" b="1" i="1" dirty="0">
                <a:solidFill>
                  <a:schemeClr val="tx1"/>
                </a:solidFill>
                <a:latin typeface="Alexandria"/>
              </a:rPr>
              <a:t>safely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800" b="1" i="1" dirty="0">
                <a:solidFill>
                  <a:schemeClr val="tx1"/>
                </a:solidFill>
                <a:latin typeface="Alexandria"/>
              </a:rPr>
              <a:t>securely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share system resources while maintaining appropriate levels of access control and data protection.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800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350344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EA42D-9FE9-B771-F3CE-7DEB6C89C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2F0F01D6-BA14-1AFF-AFFA-F51113E028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77960E-0822-966A-59BC-1F04B8F44513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486631A-B5DE-C1BD-4653-2633DE83E585}"/>
              </a:ext>
            </a:extLst>
          </p:cNvPr>
          <p:cNvSpPr/>
          <p:nvPr/>
        </p:nvSpPr>
        <p:spPr>
          <a:xfrm>
            <a:off x="280416" y="2031075"/>
            <a:ext cx="7607808" cy="4406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Fundamental entities for identity and access management in Linux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Users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represent individuals or services that interact with the system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Groups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organize users to simplify permission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FDE479-1DEC-FB71-1939-7FC745CBE15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153"/>
          <a:stretch>
            <a:fillRect/>
          </a:stretch>
        </p:blipFill>
        <p:spPr>
          <a:xfrm>
            <a:off x="7951159" y="2450592"/>
            <a:ext cx="4032832" cy="313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0831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516E67-A79B-F89D-D26A-52437C957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BA8FA49E-95CC-9174-FC71-E2BCC08A15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94EDF9-9563-8E51-2850-FFFE7B9FEFDC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9D27958-0AE8-A2F1-AD99-9E0D9BBF6818}"/>
              </a:ext>
            </a:extLst>
          </p:cNvPr>
          <p:cNvSpPr/>
          <p:nvPr/>
        </p:nvSpPr>
        <p:spPr>
          <a:xfrm>
            <a:off x="280416" y="2031075"/>
            <a:ext cx="5522976" cy="4186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>
                <a:solidFill>
                  <a:schemeClr val="tx1"/>
                </a:solidFill>
                <a:latin typeface="Alexandria"/>
              </a:rPr>
              <a:t>In Linux, 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users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groups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are fundamental concepts for managing 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access control 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and 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permissions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B6AA57B-8C6F-7161-7BB0-7D533F62BC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4384" y="2192063"/>
            <a:ext cx="6035267" cy="370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0828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05457-320A-B07B-EB3F-747F5E4529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29A4DA6B-2904-AF1E-1AC3-C732E5FF1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43B437-4308-0968-7F8C-B8068ECD6DC0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2AEBE3A-4C10-7116-D312-98231E03A6BB}"/>
              </a:ext>
            </a:extLst>
          </p:cNvPr>
          <p:cNvSpPr/>
          <p:nvPr/>
        </p:nvSpPr>
        <p:spPr>
          <a:xfrm>
            <a:off x="280416" y="1606916"/>
            <a:ext cx="11911584" cy="49821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chemeClr val="tx1"/>
                </a:solidFill>
                <a:effectLst/>
              </a:rPr>
              <a:t>The concept of users and groups in Linux serves several critical </a:t>
            </a:r>
            <a:r>
              <a:rPr lang="en-US" sz="2400" b="1" u="sng" dirty="0">
                <a:solidFill>
                  <a:schemeClr val="tx1"/>
                </a:solidFill>
                <a:effectLst/>
              </a:rPr>
              <a:t>purposes</a:t>
            </a:r>
            <a:r>
              <a:rPr lang="en-US" sz="2400" b="1" dirty="0">
                <a:solidFill>
                  <a:schemeClr val="tx1"/>
                </a:solidFill>
                <a:effectLst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First, it provides </a:t>
            </a:r>
            <a:r>
              <a:rPr lang="en-US" sz="2400" b="1" dirty="0">
                <a:solidFill>
                  <a:schemeClr val="tx1"/>
                </a:solidFill>
                <a:effectLst/>
                <a:latin typeface="Alexandria"/>
              </a:rPr>
              <a:t>identity management </a:t>
            </a: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by uniquely </a:t>
            </a:r>
            <a:r>
              <a:rPr lang="en-US" sz="2400" i="1" dirty="0">
                <a:solidFill>
                  <a:schemeClr val="tx1"/>
                </a:solidFill>
                <a:effectLst/>
                <a:latin typeface="Alexandria"/>
              </a:rPr>
              <a:t>identifying</a:t>
            </a: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 each person or process that interacts with the system.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Second, it enables </a:t>
            </a:r>
            <a:r>
              <a:rPr lang="en-US" sz="2400" b="1" dirty="0">
                <a:solidFill>
                  <a:schemeClr val="tx1"/>
                </a:solidFill>
                <a:effectLst/>
                <a:latin typeface="Alexandria"/>
              </a:rPr>
              <a:t>access control </a:t>
            </a: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by determining what </a:t>
            </a:r>
            <a:r>
              <a:rPr lang="en-US" sz="2400" b="1" dirty="0">
                <a:solidFill>
                  <a:schemeClr val="tx1"/>
                </a:solidFill>
                <a:effectLst/>
                <a:latin typeface="Alexandria"/>
              </a:rPr>
              <a:t>resources</a:t>
            </a: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 each user can access and what operations they can perform.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Third, it </a:t>
            </a:r>
            <a:r>
              <a:rPr lang="en-US" sz="2400" b="1" dirty="0">
                <a:solidFill>
                  <a:schemeClr val="tx1"/>
                </a:solidFill>
                <a:effectLst/>
                <a:latin typeface="Alexandria"/>
              </a:rPr>
              <a:t>facilitates resource allocation </a:t>
            </a: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by allowing administrators to assign system resources to specific users or groups of users.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 Finally, it supports </a:t>
            </a:r>
            <a:r>
              <a:rPr lang="en-US" sz="2400" b="1" dirty="0">
                <a:solidFill>
                  <a:schemeClr val="tx1"/>
                </a:solidFill>
                <a:effectLst/>
                <a:latin typeface="Alexandria"/>
              </a:rPr>
              <a:t>accountability</a:t>
            </a:r>
            <a:r>
              <a:rPr lang="en-US" sz="2400" dirty="0">
                <a:solidFill>
                  <a:schemeClr val="tx1"/>
                </a:solidFill>
                <a:effectLst/>
                <a:latin typeface="Alexandria"/>
              </a:rPr>
              <a:t> by maintaining logs and audit trails that track user activities on the system.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7727090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36784-65D2-9BAC-7943-D864FC6A2A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4BD9DF5C-4516-61C3-66FB-4BA2F94EE5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3910F1-538A-E536-21D0-051006CA9713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9894D0F-9878-0792-877C-0543602724E1}"/>
              </a:ext>
            </a:extLst>
          </p:cNvPr>
          <p:cNvSpPr/>
          <p:nvPr/>
        </p:nvSpPr>
        <p:spPr>
          <a:xfrm>
            <a:off x="280416" y="2031075"/>
            <a:ext cx="11911584" cy="45579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Users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A user in Linux is an account that can log into the system and perform operations. Each user has: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Username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Human-readable identifier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User ID (UID)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Numeric identifier assigned by the system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Home directory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Personal directory (usually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/home/username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)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Shell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Command interpreter (like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/bin/bash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)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Password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Authentication credential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705575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F086CB-1B76-2ECF-2D86-9E555BE9F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5B67DEA-A158-5355-D6DA-A6A072E9CC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1F2FB3-9499-F871-0036-675B96205E90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5813A8A-EB11-382E-5818-FE8235AB0762}"/>
              </a:ext>
            </a:extLst>
          </p:cNvPr>
          <p:cNvSpPr/>
          <p:nvPr/>
        </p:nvSpPr>
        <p:spPr>
          <a:xfrm>
            <a:off x="280416" y="2031075"/>
            <a:ext cx="11911584" cy="45579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  <a:buNone/>
            </a:pP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Types of Users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Root user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Superuser with UID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0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 has complete system access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System users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Used by system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services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and daemons (UIDs typically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1-999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)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Regular users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Normal user accounts for people (UIDs typically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1000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+)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5315165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53BAFB-A089-483D-C197-0124B0ACA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7FE26402-8067-7DD4-7130-9651E900E6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0C474B-0D97-9418-602F-E1F6293E5A31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58B356F-A3C0-1FA9-2E1C-C893BE23CAF7}"/>
              </a:ext>
            </a:extLst>
          </p:cNvPr>
          <p:cNvSpPr/>
          <p:nvPr/>
        </p:nvSpPr>
        <p:spPr>
          <a:xfrm>
            <a:off x="280416" y="1731264"/>
            <a:ext cx="11703575" cy="48577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chemeClr val="tx1"/>
                </a:solidFill>
              </a:rPr>
              <a:t>System accounts</a:t>
            </a: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</a:rPr>
              <a:t>also known as </a:t>
            </a:r>
            <a:r>
              <a:rPr lang="en-US" sz="2400" b="1" dirty="0">
                <a:solidFill>
                  <a:schemeClr val="tx1"/>
                </a:solidFill>
              </a:rPr>
              <a:t>service accounts</a:t>
            </a:r>
            <a:r>
              <a:rPr lang="en-US" sz="2400" dirty="0">
                <a:solidFill>
                  <a:schemeClr val="tx1"/>
                </a:solidFill>
              </a:rPr>
              <a:t>, are created for system </a:t>
            </a:r>
            <a:r>
              <a:rPr lang="en-US" sz="2400" b="1" i="1" dirty="0">
                <a:solidFill>
                  <a:schemeClr val="tx1"/>
                </a:solidFill>
              </a:rPr>
              <a:t>processes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b="1" i="1" dirty="0">
                <a:solidFill>
                  <a:schemeClr val="tx1"/>
                </a:solidFill>
              </a:rPr>
              <a:t>daemons</a:t>
            </a:r>
            <a:r>
              <a:rPr lang="en-US" sz="2400" dirty="0">
                <a:solidFill>
                  <a:schemeClr val="tx1"/>
                </a:solidFill>
              </a:rPr>
              <a:t>, and </a:t>
            </a:r>
            <a:r>
              <a:rPr lang="en-US" sz="2400" b="1" i="1" dirty="0">
                <a:solidFill>
                  <a:schemeClr val="tx1"/>
                </a:solidFill>
              </a:rPr>
              <a:t>services</a:t>
            </a:r>
            <a:r>
              <a:rPr lang="en-US" sz="2400" dirty="0">
                <a:solidFill>
                  <a:schemeClr val="tx1"/>
                </a:solidFill>
              </a:rPr>
              <a:t> that need to run with specific privileges. These accounts typically have UIDs below 1000 and are not intended for human login.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</a:rPr>
              <a:t>Examples include the </a:t>
            </a:r>
            <a:r>
              <a:rPr lang="en-US" sz="2400" b="1" i="1" dirty="0">
                <a:solidFill>
                  <a:schemeClr val="tx1"/>
                </a:solidFill>
              </a:rPr>
              <a:t>www-data</a:t>
            </a:r>
            <a:r>
              <a:rPr lang="en-US" sz="2400" dirty="0">
                <a:solidFill>
                  <a:schemeClr val="tx1"/>
                </a:solidFill>
              </a:rPr>
              <a:t> user for web servers, the </a:t>
            </a:r>
            <a:r>
              <a:rPr lang="en-US" sz="2400" b="1" i="1" dirty="0" err="1">
                <a:solidFill>
                  <a:schemeClr val="tx1"/>
                </a:solidFill>
              </a:rPr>
              <a:t>mysql</a:t>
            </a:r>
            <a:r>
              <a:rPr lang="en-US" sz="2400" dirty="0">
                <a:solidFill>
                  <a:schemeClr val="tx1"/>
                </a:solidFill>
              </a:rPr>
              <a:t> user for database services, and the mail user for </a:t>
            </a:r>
            <a:r>
              <a:rPr lang="en-US" sz="2400" b="1" dirty="0">
                <a:solidFill>
                  <a:schemeClr val="tx1"/>
                </a:solidFill>
              </a:rPr>
              <a:t>mail services</a:t>
            </a:r>
            <a:r>
              <a:rPr lang="en-US" sz="2400" dirty="0">
                <a:solidFill>
                  <a:schemeClr val="tx1"/>
                </a:solidFill>
              </a:rPr>
              <a:t>. System accounts often have restricted shells or no shell at all, preventing direct login while still allowing processes to run under their identity.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067003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7BA1F-487F-FBEF-BB3E-04C5B5623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B7EDB4C-A1CA-1037-0030-7AB193F99E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33D36F-A5F0-9CC5-76FB-DE491E8CF687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7BA98ED-F676-6DA3-C4CE-D74E572FB067}"/>
              </a:ext>
            </a:extLst>
          </p:cNvPr>
          <p:cNvSpPr/>
          <p:nvPr/>
        </p:nvSpPr>
        <p:spPr>
          <a:xfrm>
            <a:off x="280416" y="2031074"/>
            <a:ext cx="11911584" cy="48269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chemeClr val="tx1"/>
                </a:solidFill>
              </a:rPr>
              <a:t>Groups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/>
              </a:rPr>
              <a:t>Group accounts in Linux provide a powerful and flexible mechanism for managing permissions and access control for multiple users simultaneously.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/>
              </a:rPr>
              <a:t>Instead of assigning permissions to individual users, which can become cumbersome in environments with many users, groups allow administrators to define permissions once for a group and then assign users to that group. This simplifies administration, enhances security, and improves scalability.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3284609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8A8A0-45CE-8700-3FDA-F4D769C70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1F22FEA-6CF0-7591-D22F-588ED0ED2E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5C5BD4-5B1D-CBF7-FC83-64920D1B62A5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B6AAF9-0066-230E-A769-9ADDAAF99900}"/>
              </a:ext>
            </a:extLst>
          </p:cNvPr>
          <p:cNvSpPr/>
          <p:nvPr/>
        </p:nvSpPr>
        <p:spPr>
          <a:xfrm>
            <a:off x="280416" y="2031074"/>
            <a:ext cx="11911584" cy="48269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None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Groups</a:t>
            </a:r>
          </a:p>
          <a:p>
            <a:pPr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 group is a collection of users that share certain permissions. Each group has: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Group name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Human-readable identifier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Group ID (GID)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Numeric identifier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Member list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Users belonging to the group</a:t>
            </a:r>
          </a:p>
          <a:p>
            <a:pPr>
              <a:lnSpc>
                <a:spcPct val="150000"/>
              </a:lnSpc>
              <a:buNone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Types of Groups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Primary group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Every user has one primary group (usually matches username)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Secondary groups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Additional groups a user can belong to</a:t>
            </a:r>
          </a:p>
        </p:txBody>
      </p:sp>
    </p:spTree>
    <p:extLst>
      <p:ext uri="{BB962C8B-B14F-4D97-AF65-F5344CB8AC3E}">
        <p14:creationId xmlns:p14="http://schemas.microsoft.com/office/powerpoint/2010/main" val="12387015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5E96D0-07D1-792D-F992-8918BC34BE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57A0673A-7EC1-CAFB-3887-236FF25592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3BB319-2DA3-D7E6-B021-57B1F3F22AA0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6177F5C-A6B9-624E-11C9-2D3475CA61D4}"/>
              </a:ext>
            </a:extLst>
          </p:cNvPr>
          <p:cNvSpPr/>
          <p:nvPr/>
        </p:nvSpPr>
        <p:spPr>
          <a:xfrm>
            <a:off x="280416" y="2031075"/>
            <a:ext cx="11484864" cy="46745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Key Files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/</a:t>
            </a:r>
            <a:r>
              <a:rPr kumimoji="0" lang="en-US" alt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etc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/passwd</a:t>
            </a: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Contains user account information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/</a:t>
            </a:r>
            <a:r>
              <a:rPr kumimoji="0" lang="en-US" alt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etc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/group</a:t>
            </a: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Contains group information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/</a:t>
            </a:r>
            <a:r>
              <a:rPr kumimoji="0" lang="en-US" alt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etc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/shadow</a:t>
            </a: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Contains encrypted passwords (restricted access)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8750554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FA88D-5B07-3EB9-9827-545D532926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054D39D-7935-1F6D-7540-7D43B2805F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0BF4F1-8071-BE50-B36A-D414710B4F60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7CBF7E3-C56F-13F1-16EE-E4903576CAED}"/>
              </a:ext>
            </a:extLst>
          </p:cNvPr>
          <p:cNvSpPr/>
          <p:nvPr/>
        </p:nvSpPr>
        <p:spPr>
          <a:xfrm>
            <a:off x="280416" y="1755648"/>
            <a:ext cx="11911584" cy="51023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prstClr val="black"/>
                </a:solidFill>
                <a:latin typeface="Alexandria"/>
              </a:rPr>
              <a:t>Get user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id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id username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4EF12B-0395-2D0C-A26F-06591799F5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287" y="4444536"/>
            <a:ext cx="11796713" cy="193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7512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5A3A12-36D4-DDA1-214B-033747132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D6252FA5-23E5-A89B-5DA8-546A065799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C09861-8C2B-5577-AC61-382B1C029336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A8F7DBB-4260-99B8-E91C-D240D3DA1B8D}"/>
              </a:ext>
            </a:extLst>
          </p:cNvPr>
          <p:cNvSpPr/>
          <p:nvPr/>
        </p:nvSpPr>
        <p:spPr>
          <a:xfrm>
            <a:off x="280416" y="2031074"/>
            <a:ext cx="11911584" cy="48269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prstClr val="black"/>
                </a:solidFill>
                <a:latin typeface="Alexandria"/>
              </a:rPr>
              <a:t>Show all users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cat /</a:t>
            </a:r>
            <a:r>
              <a:rPr lang="en-US" altLang="en-US" sz="3200" b="1" dirty="0" err="1">
                <a:solidFill>
                  <a:schemeClr val="accent1"/>
                </a:solidFill>
                <a:latin typeface="Alexandria"/>
              </a:rPr>
              <a:t>etc</a:t>
            </a: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/passwd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C55FF5-254A-B41F-A8A1-7ED331D549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2288" y="1726275"/>
            <a:ext cx="6839712" cy="513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220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06795D-0798-384F-0A49-FAE1F24819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4CC54DB4-833D-D1DA-18BD-DF3B96F8F7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39B2AA4-30DC-4524-4E96-9ADF9152CAD8}"/>
              </a:ext>
            </a:extLst>
          </p:cNvPr>
          <p:cNvSpPr txBox="1"/>
          <p:nvPr/>
        </p:nvSpPr>
        <p:spPr>
          <a:xfrm>
            <a:off x="369736" y="874857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DD4A121-197F-46FF-3CBA-210700459D81}"/>
              </a:ext>
            </a:extLst>
          </p:cNvPr>
          <p:cNvSpPr/>
          <p:nvPr/>
        </p:nvSpPr>
        <p:spPr>
          <a:xfrm>
            <a:off x="280416" y="1450848"/>
            <a:ext cx="11911584" cy="54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prstClr val="black"/>
                </a:solidFill>
                <a:latin typeface="Alexandria"/>
              </a:rPr>
              <a:t>Show all users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ahmed:x:1000:1000:Ahmed Omar,,,:/home/</a:t>
            </a:r>
            <a:r>
              <a:rPr lang="en-US" altLang="en-US" sz="3200" b="1" dirty="0" err="1">
                <a:solidFill>
                  <a:schemeClr val="accent1"/>
                </a:solidFill>
                <a:latin typeface="Alexandria"/>
              </a:rPr>
              <a:t>ahmed</a:t>
            </a: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:/bin/bash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ahmed</a:t>
            </a: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- Username/login name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x</a:t>
            </a: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- Password placeholder (actual encrypted password is in /</a:t>
            </a:r>
            <a:r>
              <a:rPr kumimoji="0" lang="en-US" altLang="en-US" sz="280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etc</a:t>
            </a: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/shadow)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1000</a:t>
            </a: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- User ID (UID)   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1000</a:t>
            </a: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- Primary Group ID (GID)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Ahmed Omar</a:t>
            </a: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,,, - GECOS field (full name and optional contact info)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/home/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ahmed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- Home directory path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/bin/bash </a:t>
            </a:r>
            <a:r>
              <a:rPr kumimoji="0" lang="en-US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- Default shell</a:t>
            </a:r>
          </a:p>
        </p:txBody>
      </p:sp>
    </p:spTree>
    <p:extLst>
      <p:ext uri="{BB962C8B-B14F-4D97-AF65-F5344CB8AC3E}">
        <p14:creationId xmlns:p14="http://schemas.microsoft.com/office/powerpoint/2010/main" val="1678732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9F5FA-207A-ED41-9D9A-2DF9240FC2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D20A91F5-1FCD-8D28-A337-43E3A7F8B0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931AA4-ED21-4D66-4269-E2B22E226227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C60D243-7F83-6B0E-B3A4-6CCC0A4B9F3E}"/>
              </a:ext>
            </a:extLst>
          </p:cNvPr>
          <p:cNvSpPr/>
          <p:nvPr/>
        </p:nvSpPr>
        <p:spPr>
          <a:xfrm>
            <a:off x="280416" y="1743456"/>
            <a:ext cx="11789664" cy="51145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dirty="0">
                <a:solidFill>
                  <a:prstClr val="black"/>
                </a:solidFill>
                <a:latin typeface="Alexandria"/>
              </a:rPr>
              <a:t>Show specific user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grep </a:t>
            </a:r>
            <a:r>
              <a:rPr lang="en-US" altLang="en-US" sz="3200" b="1" dirty="0" err="1">
                <a:solidFill>
                  <a:schemeClr val="accent1"/>
                </a:solidFill>
                <a:latin typeface="Alexandria"/>
              </a:rPr>
              <a:t>ahmed</a:t>
            </a: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 /</a:t>
            </a:r>
            <a:r>
              <a:rPr lang="en-US" altLang="en-US" sz="3200" b="1" dirty="0" err="1">
                <a:solidFill>
                  <a:schemeClr val="accent1"/>
                </a:solidFill>
                <a:latin typeface="Alexandria"/>
              </a:rPr>
              <a:t>etc</a:t>
            </a: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/passwd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F9DE52-DBE5-7B7D-63B3-581841103B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252" y="3633025"/>
            <a:ext cx="11475739" cy="190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4564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6FDD72-B026-5459-4768-03167CE4C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502C326-86CA-AA62-9458-49D90F25B3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CC881F-2E2E-D237-6E30-8C1F3C528465}"/>
              </a:ext>
            </a:extLst>
          </p:cNvPr>
          <p:cNvSpPr txBox="1"/>
          <p:nvPr/>
        </p:nvSpPr>
        <p:spPr>
          <a:xfrm>
            <a:off x="394120" y="82208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D8E01AC-CF9B-E9DF-5E9B-5A150221621E}"/>
              </a:ext>
            </a:extLst>
          </p:cNvPr>
          <p:cNvSpPr/>
          <p:nvPr/>
        </p:nvSpPr>
        <p:spPr>
          <a:xfrm>
            <a:off x="280416" y="1450848"/>
            <a:ext cx="11911584" cy="54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prstClr val="black"/>
                </a:solidFill>
                <a:latin typeface="Alexandria"/>
              </a:rPr>
              <a:t>Show specific user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chemeClr val="tx1"/>
                </a:solidFill>
                <a:latin typeface="Alexandria"/>
              </a:rPr>
              <a:t>Case-Insensitive Search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altLang="en-US" sz="3200" b="1" dirty="0">
                <a:solidFill>
                  <a:schemeClr val="accent1"/>
                </a:solidFill>
                <a:latin typeface="Alexandria"/>
              </a:rPr>
              <a:t>grep -i ahmed /etc/passwd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dirty="0">
                <a:solidFill>
                  <a:schemeClr val="tx1"/>
                </a:solidFill>
                <a:latin typeface="Alexandria"/>
              </a:rPr>
              <a:t>#This finds "</a:t>
            </a:r>
            <a:r>
              <a:rPr lang="en-US" altLang="en-US" sz="3200" dirty="0" err="1">
                <a:solidFill>
                  <a:schemeClr val="tx1"/>
                </a:solidFill>
                <a:latin typeface="Alexandria"/>
              </a:rPr>
              <a:t>ahmed</a:t>
            </a:r>
            <a:r>
              <a:rPr lang="en-US" altLang="en-US" sz="3200" dirty="0">
                <a:solidFill>
                  <a:schemeClr val="tx1"/>
                </a:solidFill>
                <a:latin typeface="Alexandria"/>
              </a:rPr>
              <a:t>", "Ahmed", "AHMED", etc.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grep -E "^(</a:t>
            </a:r>
            <a:r>
              <a:rPr lang="en-US" altLang="en-US" sz="3200" b="1" dirty="0" err="1">
                <a:solidFill>
                  <a:schemeClr val="accent1"/>
                </a:solidFill>
                <a:latin typeface="Alexandria"/>
              </a:rPr>
              <a:t>ahmed|root</a:t>
            </a: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):" /</a:t>
            </a:r>
            <a:r>
              <a:rPr lang="en-US" altLang="en-US" sz="3200" b="1" dirty="0" err="1">
                <a:solidFill>
                  <a:schemeClr val="accent1"/>
                </a:solidFill>
                <a:latin typeface="Alexandria"/>
              </a:rPr>
              <a:t>etc</a:t>
            </a: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/passwd</a:t>
            </a:r>
            <a:r>
              <a:rPr lang="ar-EG" altLang="en-US" sz="3200" b="1" dirty="0">
                <a:solidFill>
                  <a:schemeClr val="accent1"/>
                </a:solidFill>
                <a:latin typeface="Alexandria"/>
              </a:rPr>
              <a:t>  </a:t>
            </a:r>
            <a:r>
              <a:rPr lang="en-US" altLang="en-US" sz="3200" dirty="0">
                <a:solidFill>
                  <a:schemeClr val="tx1"/>
                </a:solidFill>
                <a:latin typeface="Alexandria"/>
              </a:rPr>
              <a:t># Multiple users at once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3200" b="1" dirty="0">
              <a:solidFill>
                <a:schemeClr val="accent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4121182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8027F-5825-1ED2-D5FF-61BD4EFCC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57AE7CED-7418-368C-956E-1F9132EF90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6246C5-7031-664D-1F16-327B61B1E37A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136D6E3-A0CB-E10A-5AC4-A4A119AFF9D1}"/>
              </a:ext>
            </a:extLst>
          </p:cNvPr>
          <p:cNvSpPr/>
          <p:nvPr/>
        </p:nvSpPr>
        <p:spPr>
          <a:xfrm>
            <a:off x="426720" y="1345306"/>
            <a:ext cx="5401246" cy="54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prstClr val="black"/>
                </a:solidFill>
                <a:latin typeface="Alexandria"/>
              </a:rPr>
              <a:t>Show all  groups</a:t>
            </a:r>
            <a:endParaRPr lang="en-US" altLang="en-US" sz="3200" b="1" dirty="0">
              <a:solidFill>
                <a:schemeClr val="tx1"/>
              </a:solidFill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altLang="en-US" sz="3200" b="1" dirty="0">
                <a:solidFill>
                  <a:schemeClr val="accent1"/>
                </a:solidFill>
                <a:latin typeface="Alexandria"/>
              </a:rPr>
              <a:t>cat /etc/group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C6DB5D3-F9A3-90E7-350A-90287343D45F}"/>
              </a:ext>
            </a:extLst>
          </p:cNvPr>
          <p:cNvGrpSpPr/>
          <p:nvPr/>
        </p:nvGrpSpPr>
        <p:grpSpPr>
          <a:xfrm>
            <a:off x="5964174" y="1784217"/>
            <a:ext cx="6227826" cy="4555623"/>
            <a:chOff x="4732782" y="1808601"/>
            <a:chExt cx="5676900" cy="401802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D44AB01-B0F7-A60C-E81C-CF16C406C6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2435"/>
            <a:stretch>
              <a:fillRect/>
            </a:stretch>
          </p:blipFill>
          <p:spPr>
            <a:xfrm>
              <a:off x="4732782" y="1808601"/>
              <a:ext cx="5676900" cy="2732151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FD69A69-9F45-7BC2-2CE7-6FA62F3DB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905"/>
            <a:stretch>
              <a:fillRect/>
            </a:stretch>
          </p:blipFill>
          <p:spPr>
            <a:xfrm>
              <a:off x="4732782" y="4540753"/>
              <a:ext cx="5540692" cy="1285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26823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D3F88D-360F-89D8-6122-6B7B6E3D7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CDD05B59-0CBA-B77F-2BB5-906FA810A2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17D00D-50C7-31BE-51FD-7AABD4295863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Users and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9746C97-0CC4-4EED-4CA9-EB48E50783E7}"/>
              </a:ext>
            </a:extLst>
          </p:cNvPr>
          <p:cNvSpPr/>
          <p:nvPr/>
        </p:nvSpPr>
        <p:spPr>
          <a:xfrm>
            <a:off x="208009" y="1330354"/>
            <a:ext cx="5401246" cy="54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prstClr val="black"/>
                </a:solidFill>
                <a:latin typeface="Alexandria"/>
              </a:rPr>
              <a:t>Show specific  group</a:t>
            </a:r>
            <a:endParaRPr lang="ar-EG" altLang="en-US" sz="3200" b="1" dirty="0">
              <a:solidFill>
                <a:prstClr val="black"/>
              </a:solidFill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EG" altLang="en-US" sz="2800" dirty="0">
                <a:solidFill>
                  <a:prstClr val="black"/>
                </a:solidFill>
                <a:latin typeface="Alexandria"/>
              </a:rPr>
              <a:t>#</a:t>
            </a:r>
            <a:r>
              <a:rPr lang="en-US" altLang="en-US" sz="2800" dirty="0">
                <a:solidFill>
                  <a:prstClr val="black"/>
                </a:solidFill>
                <a:latin typeface="Alexandria"/>
              </a:rPr>
              <a:t>group that specific contain user</a:t>
            </a:r>
            <a:endParaRPr lang="en-US" altLang="en-US" sz="2800" dirty="0">
              <a:solidFill>
                <a:schemeClr val="tx1"/>
              </a:solidFill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 grep </a:t>
            </a:r>
            <a:r>
              <a:rPr lang="en-US" altLang="en-US" sz="3200" b="1" dirty="0" err="1">
                <a:solidFill>
                  <a:schemeClr val="accent1"/>
                </a:solidFill>
                <a:latin typeface="Alexandria"/>
              </a:rPr>
              <a:t>ahmed</a:t>
            </a: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 /</a:t>
            </a:r>
            <a:r>
              <a:rPr lang="en-US" altLang="en-US" sz="3200" b="1" dirty="0" err="1">
                <a:solidFill>
                  <a:schemeClr val="accent1"/>
                </a:solidFill>
                <a:latin typeface="Alexandria"/>
              </a:rPr>
              <a:t>etc</a:t>
            </a: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/group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dirty="0">
                <a:solidFill>
                  <a:prstClr val="black"/>
                </a:solidFill>
                <a:latin typeface="Alexandria"/>
              </a:rPr>
              <a:t>#get a specific group name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getent group </a:t>
            </a:r>
            <a:r>
              <a:rPr lang="en-US" altLang="en-US" sz="3200" b="1" dirty="0" err="1">
                <a:solidFill>
                  <a:schemeClr val="accent1"/>
                </a:solidFill>
                <a:latin typeface="Alexandria"/>
              </a:rPr>
              <a:t>ahmed</a:t>
            </a:r>
            <a:endParaRPr lang="en-US" altLang="en-US" sz="3200" b="1" dirty="0">
              <a:solidFill>
                <a:schemeClr val="accent1"/>
              </a:solidFill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EBE8996-8FE4-63A4-62F4-F0CEE3DE6F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0000" y="1577735"/>
            <a:ext cx="6572000" cy="462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9460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380C4-E0C0-420F-8840-ACF6AAF82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5C307D5C-F607-A64E-A41A-788A3CDEC7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CA301E-9855-22BD-B4DC-F619BB712CDD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C1635AC-F331-34D8-8D46-5742C8ABB402}"/>
              </a:ext>
            </a:extLst>
          </p:cNvPr>
          <p:cNvSpPr/>
          <p:nvPr/>
        </p:nvSpPr>
        <p:spPr>
          <a:xfrm>
            <a:off x="208008" y="1330354"/>
            <a:ext cx="11423159" cy="54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prstClr val="black"/>
                </a:solidFill>
                <a:latin typeface="Alexandria"/>
              </a:rPr>
              <a:t>Gaining Superuser Access</a:t>
            </a:r>
            <a:r>
              <a:rPr lang="en-US" altLang="en-US" sz="2800" dirty="0">
                <a:solidFill>
                  <a:prstClr val="black"/>
                </a:solidFill>
                <a:latin typeface="Alexandria"/>
              </a:rPr>
              <a:t>:  means obtaining the </a:t>
            </a:r>
            <a:r>
              <a:rPr lang="en-US" altLang="en-US" sz="2800" b="1" dirty="0">
                <a:solidFill>
                  <a:prstClr val="black"/>
                </a:solidFill>
                <a:latin typeface="Alexandria"/>
              </a:rPr>
              <a:t>privileges</a:t>
            </a:r>
            <a:r>
              <a:rPr lang="en-US" altLang="en-US" sz="2800" dirty="0">
                <a:solidFill>
                  <a:prstClr val="black"/>
                </a:solidFill>
                <a:latin typeface="Alexandria"/>
              </a:rPr>
              <a:t> of the </a:t>
            </a:r>
            <a:r>
              <a:rPr lang="en-US" altLang="en-US" sz="2800" b="1" dirty="0">
                <a:solidFill>
                  <a:prstClr val="black"/>
                </a:solidFill>
                <a:latin typeface="Alexandria"/>
              </a:rPr>
              <a:t>root</a:t>
            </a:r>
            <a:r>
              <a:rPr lang="en-US" altLang="en-US" sz="2800" dirty="0">
                <a:solidFill>
                  <a:prstClr val="black"/>
                </a:solidFill>
                <a:latin typeface="Alexandria"/>
              </a:rPr>
              <a:t> user, with complete access to all commands and files. </a:t>
            </a:r>
            <a:endParaRPr lang="ar-EG" altLang="en-US" sz="2800" dirty="0">
              <a:solidFill>
                <a:prstClr val="black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dirty="0">
                <a:solidFill>
                  <a:prstClr val="black"/>
                </a:solidFill>
                <a:latin typeface="Alexandria"/>
              </a:rPr>
              <a:t>This level of access is necessary for administrative tasks but also carries significant </a:t>
            </a:r>
            <a:r>
              <a:rPr lang="en-US" altLang="en-US" sz="2800" b="1" dirty="0">
                <a:solidFill>
                  <a:prstClr val="black"/>
                </a:solidFill>
                <a:latin typeface="Alexandria"/>
              </a:rPr>
              <a:t>risks</a:t>
            </a:r>
            <a:r>
              <a:rPr lang="en-US" altLang="en-US" sz="2800" dirty="0">
                <a:solidFill>
                  <a:prstClr val="black"/>
                </a:solidFill>
                <a:latin typeface="Alexandria"/>
              </a:rPr>
              <a:t>.</a:t>
            </a:r>
            <a:endParaRPr lang="en-US" altLang="en-US" sz="2800" dirty="0">
              <a:solidFill>
                <a:schemeClr val="accent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5056405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ADCF8-1E1D-5AE1-8EB0-818D6A0EC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01A77433-8207-9605-4363-0E6B9FC3AE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89DEC4-BB19-E92F-2C9B-89C7AE12EFDD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FB2B521-880A-F854-2098-B4D6AF8BADF6}"/>
              </a:ext>
            </a:extLst>
          </p:cNvPr>
          <p:cNvSpPr/>
          <p:nvPr/>
        </p:nvSpPr>
        <p:spPr>
          <a:xfrm>
            <a:off x="208008" y="1330354"/>
            <a:ext cx="11423159" cy="54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Privilege Separation in Linux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Linux implements a multi-user security model with strict permission controls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Regular users operate with limited privileges to protect system integrity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The principle of least privilege ensures users only have access to what they need</a:t>
            </a:r>
          </a:p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When Elevated Privileges Are Required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System configuration changes (network, hardware, services)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Software installation or removal system-wide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Access to protected system files and directories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System maintenance and security operations</a:t>
            </a:r>
          </a:p>
        </p:txBody>
      </p:sp>
    </p:spTree>
    <p:extLst>
      <p:ext uri="{BB962C8B-B14F-4D97-AF65-F5344CB8AC3E}">
        <p14:creationId xmlns:p14="http://schemas.microsoft.com/office/powerpoint/2010/main" val="35665231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DB013-763F-8ADD-85A2-09023C023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2D954053-622C-12B5-7698-EE65A547D5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6530B01-6DD5-76FA-0890-F3DA4FCC5AFB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19524D7-C34B-1C7D-138E-D19F8DAA37BE}"/>
              </a:ext>
            </a:extLst>
          </p:cNvPr>
          <p:cNvSpPr/>
          <p:nvPr/>
        </p:nvSpPr>
        <p:spPr>
          <a:xfrm>
            <a:off x="208008" y="1330354"/>
            <a:ext cx="11423159" cy="54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Running commands with sudo</a:t>
            </a:r>
            <a:endParaRPr lang="ar-EG" altLang="en-US" sz="2400" b="1" dirty="0">
              <a:solidFill>
                <a:prstClr val="black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prstClr val="black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In some cases, the root user's account may not have a valid password at all for security reasons.</a:t>
            </a:r>
            <a:endParaRPr lang="ar-EG" altLang="en-US" sz="2400" dirty="0">
              <a:solidFill>
                <a:prstClr val="black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dirty="0">
              <a:solidFill>
                <a:prstClr val="black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In this case, users cannot log in to the system as root directly with a password, and </a:t>
            </a:r>
            <a:r>
              <a:rPr lang="en-US" altLang="en-US" sz="2400" b="1" dirty="0" err="1">
                <a:solidFill>
                  <a:prstClr val="black"/>
                </a:solidFill>
                <a:latin typeface="Alexandria"/>
              </a:rPr>
              <a:t>su</a:t>
            </a: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 cannot be used to get an interactive shell. One tool that can be used to get root access in this case is </a:t>
            </a:r>
            <a:r>
              <a:rPr lang="en-US" alt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sudo</a:t>
            </a: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.</a:t>
            </a:r>
            <a:endParaRPr lang="ar-EG" altLang="en-US" sz="2400" dirty="0">
              <a:solidFill>
                <a:prstClr val="black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dirty="0">
              <a:solidFill>
                <a:prstClr val="black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Unlike </a:t>
            </a:r>
            <a:r>
              <a:rPr lang="en-US" altLang="en-US" sz="2400" b="1" dirty="0" err="1">
                <a:solidFill>
                  <a:prstClr val="black"/>
                </a:solidFill>
                <a:latin typeface="Alexandria"/>
              </a:rPr>
              <a:t>su</a:t>
            </a: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, </a:t>
            </a: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sudo</a:t>
            </a: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 normally requires users to enter their </a:t>
            </a: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own password </a:t>
            </a: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for authentication, not the password of the user account they are trying to access. That is, users who use </a:t>
            </a: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sudo</a:t>
            </a: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 to run commands as root do not need to know the root password. 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Instead, they use their own passwords to authenticate access.</a:t>
            </a:r>
          </a:p>
        </p:txBody>
      </p:sp>
    </p:spTree>
    <p:extLst>
      <p:ext uri="{BB962C8B-B14F-4D97-AF65-F5344CB8AC3E}">
        <p14:creationId xmlns:p14="http://schemas.microsoft.com/office/powerpoint/2010/main" val="28879354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BDFF2-40B9-425C-53E1-312450A22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81320254-99B6-064C-F347-058598BE82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B7A734-8BD5-2E58-F210-639F1014F1C5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AC17BAD-CDFA-A2F4-B7E3-9A1952AE18DD}"/>
              </a:ext>
            </a:extLst>
          </p:cNvPr>
          <p:cNvSpPr/>
          <p:nvPr/>
        </p:nvSpPr>
        <p:spPr>
          <a:xfrm>
            <a:off x="208008" y="1330354"/>
            <a:ext cx="11423159" cy="54071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What is sudo?</a:t>
            </a:r>
          </a:p>
          <a:p>
            <a:pPr marL="12700" marR="0" lvl="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tabLst>
                <a:tab pos="240665" algn="l"/>
              </a:tabLst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sudo</a:t>
            </a:r>
            <a:r>
              <a:rPr kumimoji="0" lang="en-US" sz="2400" b="1" i="0" u="none" strike="noStrike" kern="0" cap="none" spc="2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"/>
              </a:rPr>
              <a:t>=</a:t>
            </a:r>
            <a:r>
              <a:rPr kumimoji="0" lang="en-US" sz="2400" b="0" i="0" u="none" strike="noStrike" kern="0" cap="none" spc="2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"/>
              </a:rPr>
              <a:t>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"/>
              </a:rPr>
              <a:t>uper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u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"/>
              </a:rPr>
              <a:t>ser</a:t>
            </a:r>
            <a:r>
              <a:rPr kumimoji="0" lang="en-US" sz="2400" b="0" i="0" u="none" strike="noStrike" kern="0" cap="none" spc="25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"/>
              </a:rPr>
              <a:t> </a:t>
            </a:r>
            <a:r>
              <a:rPr kumimoji="0" lang="en-US" sz="2400" b="1" i="0" u="none" strike="noStrike" kern="0" cap="none" spc="-25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do</a:t>
            </a:r>
          </a:p>
          <a:p>
            <a:pPr marL="355600" marR="0" lvl="0" indent="-34290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40665" algn="l"/>
              </a:tabLst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Executes commands with temporary root privileges</a:t>
            </a:r>
          </a:p>
          <a:p>
            <a:pPr marL="355600" marR="0" lvl="0" indent="-34290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40665" algn="l"/>
              </a:tabLst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Uses current user's password, not root's</a:t>
            </a:r>
          </a:p>
          <a:p>
            <a:pPr marL="355600" marR="0" lvl="0" indent="-34290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40665" algn="l"/>
              </a:tabLst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Provides granular control over privileged operations</a:t>
            </a:r>
          </a:p>
          <a:p>
            <a:pPr marL="355600" marR="0" lvl="0" indent="-34290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40665" algn="l"/>
              </a:tabLst>
              <a:defRPr/>
            </a:pPr>
            <a:endParaRPr lang="en-US" sz="2400" kern="0" dirty="0">
              <a:solidFill>
                <a:schemeClr val="tx1"/>
              </a:solidFill>
              <a:latin typeface="Alexandria"/>
              <a:cs typeface="Segoe UI Semibold"/>
            </a:endParaRPr>
          </a:p>
          <a:p>
            <a:pPr marL="12700" marR="0" lvl="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tabLst>
                <a:tab pos="240665" algn="l"/>
              </a:tabLst>
              <a:defRPr/>
            </a:pPr>
            <a:r>
              <a:rPr lang="en-US" sz="2400" b="1" dirty="0">
                <a:solidFill>
                  <a:prstClr val="black"/>
                </a:solidFill>
                <a:latin typeface="Alexandria"/>
              </a:rPr>
              <a:t>Security Advantages</a:t>
            </a:r>
          </a:p>
          <a:p>
            <a:pPr marL="355600" marR="0" lvl="0" indent="-34290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40665" algn="l"/>
              </a:tabLst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Audit trail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- All sudo commands are logged</a:t>
            </a:r>
          </a:p>
          <a:p>
            <a:pPr marL="355600" marR="0" lvl="0" indent="-34290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40665" algn="l"/>
              </a:tabLst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Password timeout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- Temporary access with automatic expiration</a:t>
            </a:r>
          </a:p>
          <a:p>
            <a:pPr marL="355600" marR="0" lvl="0" indent="-34290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40665" algn="l"/>
              </a:tabLst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Least privilege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- Limit access to specific commands only</a:t>
            </a:r>
          </a:p>
          <a:p>
            <a:pPr marL="355600" marR="0" lvl="0" indent="-34290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40665" algn="l"/>
              </a:tabLst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Command control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- Restrict which commands can be executed</a:t>
            </a:r>
          </a:p>
          <a:p>
            <a:pPr marL="355600" marR="0" lvl="0" indent="-342900" defTabSz="91440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>
                <a:tab pos="240665" algn="l"/>
              </a:tabLst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cs typeface="Segoe UI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24484339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9E521-AE47-A75C-7C8C-C302C40B3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89220AE8-5093-0964-796F-429F5DEE5C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11D0B6-0C0F-8797-FB4A-772A1BDF0CDD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C75BB63-4EC8-9744-B1AB-A06446D67EF3}"/>
              </a:ext>
            </a:extLst>
          </p:cNvPr>
          <p:cNvSpPr/>
          <p:nvPr/>
        </p:nvSpPr>
        <p:spPr>
          <a:xfrm>
            <a:off x="208009" y="1330355"/>
            <a:ext cx="5534424" cy="51314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Basic Syntax and Usage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prstClr val="black"/>
              </a:solidFill>
              <a:latin typeface="Alexandria"/>
            </a:endParaRP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Basic syntax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: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  <a:cs typeface="Segoe UI Semibold"/>
              </a:rPr>
              <a:t>sudo command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Run as specific user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: </a:t>
            </a:r>
            <a:endParaRPr kumimoji="0" lang="ar-EG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cs typeface="Segoe UI Semibold"/>
            </a:endParaRP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  <a:cs typeface="Segoe UI Semibold"/>
              </a:rPr>
              <a:t>sudo -u username command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Open root shell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: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  <a:cs typeface="Segoe UI Semibold"/>
              </a:rPr>
              <a:t>sudo -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  <a:cs typeface="Segoe UI Semibold"/>
              </a:rPr>
              <a:t>i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 or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  <a:cs typeface="Segoe UI Semibold"/>
              </a:rPr>
              <a:t>sudo – s    </a:t>
            </a: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lexandria"/>
                <a:cs typeface="Segoe UI Semibold"/>
              </a:rPr>
              <a:t>#  without using root password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Check available permissions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cs typeface="Segoe UI Semibold"/>
              </a:rPr>
              <a:t>: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  <a:cs typeface="Segoe UI Semibold"/>
              </a:rPr>
              <a:t>sudo -l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8ED0A6-2C26-075E-5E71-720D6CD000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2433" y="2686383"/>
            <a:ext cx="6556627" cy="222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5333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A4B3B-F941-6961-4AC1-8D522D6AF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52A93CCA-D10A-9119-3326-9F7E06FAAE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7254AA-9EAA-121A-4CA4-C3293C6DBE70}"/>
              </a:ext>
            </a:extLst>
          </p:cNvPr>
          <p:cNvSpPr txBox="1"/>
          <p:nvPr/>
        </p:nvSpPr>
        <p:spPr>
          <a:xfrm>
            <a:off x="256758" y="4342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0997D03-4A1C-A61D-89E1-51844300A8A1}"/>
              </a:ext>
            </a:extLst>
          </p:cNvPr>
          <p:cNvSpPr/>
          <p:nvPr/>
        </p:nvSpPr>
        <p:spPr>
          <a:xfrm>
            <a:off x="208009" y="1072896"/>
            <a:ext cx="5180855" cy="55717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Add sudo permission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Switch to root user   </a:t>
            </a:r>
            <a:r>
              <a:rPr lang="en-US" altLang="en-US" sz="2400" b="1" dirty="0" err="1">
                <a:solidFill>
                  <a:prstClr val="black"/>
                </a:solidFill>
                <a:latin typeface="Alexandria"/>
              </a:rPr>
              <a:t>su</a:t>
            </a: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 –</a:t>
            </a: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 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Open 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nano /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etc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/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sudoers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</a:t>
            </a: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# contains sudo permissions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altLang="en-US" sz="2400" dirty="0">
              <a:solidFill>
                <a:prstClr val="black"/>
              </a:solidFill>
              <a:latin typeface="Alexandria"/>
            </a:endParaRP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As shown sudo permissions is given for </a:t>
            </a:r>
            <a:r>
              <a:rPr lang="en-US" altLang="en-US" sz="2400" b="1" u="sng" dirty="0">
                <a:solidFill>
                  <a:prstClr val="black"/>
                </a:solidFill>
                <a:latin typeface="Alexandria"/>
              </a:rPr>
              <a:t>root user </a:t>
            </a: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and </a:t>
            </a:r>
            <a:r>
              <a:rPr lang="en-US" altLang="en-US" sz="2400" b="1" u="sng" dirty="0">
                <a:solidFill>
                  <a:prstClr val="black"/>
                </a:solidFill>
                <a:latin typeface="Alexandria"/>
              </a:rPr>
              <a:t>sudo group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altLang="en-US" sz="2400" b="1" u="sng" dirty="0">
              <a:solidFill>
                <a:prstClr val="black"/>
              </a:solidFill>
              <a:latin typeface="Alexandria"/>
            </a:endParaRPr>
          </a:p>
          <a:p>
            <a:pPr marL="457200" marR="0" lvl="0" indent="-4572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Write username below root user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Alexandria"/>
              </a:rPr>
              <a:t>Ahmed     ALL=(ALL:ALL)  ALL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dirty="0">
                <a:solidFill>
                  <a:prstClr val="black"/>
                </a:solidFill>
                <a:latin typeface="Alexandria"/>
              </a:rPr>
              <a:t>Group privileges: 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Alexandria"/>
              </a:rPr>
              <a:t>%wheel ALL=(ALL:ALL) ALL</a:t>
            </a:r>
          </a:p>
          <a:p>
            <a:pPr marL="457200" marR="0" lvl="0" indent="-4572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altLang="en-US" sz="2400" dirty="0">
              <a:solidFill>
                <a:prstClr val="black"/>
              </a:solidFill>
              <a:latin typeface="Alexandria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2.  Add the user to the sudo group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72FB9E-C0F9-9E59-AD85-497C965319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9932" y="1345306"/>
            <a:ext cx="6559662" cy="481687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78DF0CF-CE66-A23C-25CD-A3311F3CD7BD}"/>
              </a:ext>
            </a:extLst>
          </p:cNvPr>
          <p:cNvSpPr/>
          <p:nvPr/>
        </p:nvSpPr>
        <p:spPr>
          <a:xfrm>
            <a:off x="5509932" y="3743656"/>
            <a:ext cx="2683092" cy="4876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A88DE98-6D3E-D781-C44E-746DB7F5B316}"/>
              </a:ext>
            </a:extLst>
          </p:cNvPr>
          <p:cNvSpPr/>
          <p:nvPr/>
        </p:nvSpPr>
        <p:spPr>
          <a:xfrm>
            <a:off x="5461592" y="4312632"/>
            <a:ext cx="4511464" cy="4876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6543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A7DE6C-EB17-169F-207A-BC24102B4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0F2B7B5A-4805-93C4-E8E4-762F1C8D4C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E30C2E-587B-AD5F-1FEF-CBCE61B0FE09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D7E6378-30DC-7E66-26D0-D7BE4D251485}"/>
              </a:ext>
            </a:extLst>
          </p:cNvPr>
          <p:cNvSpPr/>
          <p:nvPr/>
        </p:nvSpPr>
        <p:spPr>
          <a:xfrm>
            <a:off x="208009" y="1330354"/>
            <a:ext cx="5180855" cy="5314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Show sudo group users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getent group sudo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Add user to group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gpasswd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-a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ahmed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sudo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Remove user from group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gpasswd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-d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ali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sudo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chemeClr val="accent6"/>
                </a:solidFill>
                <a:latin typeface="Alexandria"/>
              </a:rPr>
              <a:t>Logout is required to confirm the updates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BAAE83-6F77-264A-CD57-C462BA9568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74876"/>
            <a:ext cx="5295900" cy="1143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582DD18-2B59-3E88-DE7F-6BC840FB86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2389" y="3224070"/>
            <a:ext cx="5876925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0360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04806-EE01-C525-8164-DE82566F9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C0D8EC4-5EBF-56A7-4B09-C07E1AA51E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766070-4EFD-54C4-ED85-172518AD7003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1AE56EB-14B5-A6AC-D5B3-04DDCAAD4618}"/>
              </a:ext>
            </a:extLst>
          </p:cNvPr>
          <p:cNvSpPr/>
          <p:nvPr/>
        </p:nvSpPr>
        <p:spPr>
          <a:xfrm>
            <a:off x="208009" y="1330355"/>
            <a:ext cx="5790455" cy="52899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create a new user account 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sudo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useradd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[options] username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kern="0" dirty="0">
                <a:solidFill>
                  <a:schemeClr val="accent1"/>
                </a:solidFill>
                <a:latin typeface="Alexandria"/>
                <a:cs typeface="Segoe UI Semibold"/>
              </a:rPr>
              <a:t>sudo </a:t>
            </a:r>
            <a:r>
              <a:rPr lang="en-US" sz="2400" b="1" kern="0" dirty="0" err="1">
                <a:solidFill>
                  <a:schemeClr val="accent1"/>
                </a:solidFill>
                <a:latin typeface="Alexandria"/>
                <a:cs typeface="Segoe UI Semibold"/>
              </a:rPr>
              <a:t>useradd</a:t>
            </a:r>
            <a:r>
              <a:rPr lang="en-US" sz="2400" b="1" kern="0" dirty="0">
                <a:solidFill>
                  <a:schemeClr val="accent1"/>
                </a:solidFill>
                <a:latin typeface="Alexandria"/>
                <a:cs typeface="Segoe UI Semibold"/>
              </a:rPr>
              <a:t> </a:t>
            </a:r>
            <a:r>
              <a:rPr lang="en-US" sz="2400" b="1" kern="0" dirty="0" err="1">
                <a:solidFill>
                  <a:schemeClr val="accent1"/>
                </a:solidFill>
                <a:latin typeface="Alexandria"/>
                <a:cs typeface="Segoe UI Semibold"/>
              </a:rPr>
              <a:t>ali</a:t>
            </a:r>
            <a:endParaRPr lang="en-US" sz="2400" b="1" kern="0" dirty="0">
              <a:solidFill>
                <a:schemeClr val="accent1"/>
              </a:solidFill>
              <a:latin typeface="Alexandria"/>
              <a:cs typeface="Segoe UI Semibold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9E756D-E907-8FF6-B2BE-11C1CA7AB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6987" y="2575560"/>
            <a:ext cx="6327004" cy="1706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3467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6BD986-CB56-C96F-4D39-8B47E52A0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1B37FB71-2E6F-0CEE-8224-17DC46942E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A7F1DB-E641-DDBD-A6AE-0EFCBB553469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26FB2A9-ECA7-5C65-229B-CCD885B247E4}"/>
              </a:ext>
            </a:extLst>
          </p:cNvPr>
          <p:cNvSpPr/>
          <p:nvPr/>
        </p:nvSpPr>
        <p:spPr>
          <a:xfrm>
            <a:off x="208009" y="1330355"/>
            <a:ext cx="11775982" cy="3570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create a new user account 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Add password </a:t>
            </a: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sudo passwd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ali</a:t>
            </a: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This warning occurs because the user </a:t>
            </a:r>
            <a:r>
              <a:rPr lang="en-US" altLang="en-US" sz="2400" b="1" dirty="0" err="1">
                <a:solidFill>
                  <a:schemeClr val="tx1"/>
                </a:solidFill>
                <a:latin typeface="Alexandria"/>
              </a:rPr>
              <a:t>ali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was created without a </a:t>
            </a:r>
            <a:r>
              <a:rPr lang="en-US" altLang="en-US" sz="2400" b="1" i="1" dirty="0">
                <a:solidFill>
                  <a:schemeClr val="tx1"/>
                </a:solidFill>
                <a:latin typeface="Alexandria"/>
              </a:rPr>
              <a:t>home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directory.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5AF5980-E22C-6952-36DA-86D83ABCECA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24498"/>
          <a:stretch>
            <a:fillRect/>
          </a:stretch>
        </p:blipFill>
        <p:spPr>
          <a:xfrm>
            <a:off x="352826" y="5364481"/>
            <a:ext cx="10763187" cy="136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4338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88D681-E916-0CAD-99EE-F0EC5D0B4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7CA5C476-2DCD-515A-A0D3-15193B91CF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66A6D3-57BA-C631-6315-790D7BB22394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6AF81D2-8068-057C-3A7B-0D4A9C863A35}"/>
              </a:ext>
            </a:extLst>
          </p:cNvPr>
          <p:cNvSpPr/>
          <p:nvPr/>
        </p:nvSpPr>
        <p:spPr>
          <a:xfrm>
            <a:off x="208008" y="1330355"/>
            <a:ext cx="12118103" cy="52586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Create A New User Account 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prstClr val="black"/>
              </a:solidFill>
              <a:latin typeface="Alexandria"/>
            </a:endParaRP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u="sng" dirty="0">
                <a:solidFill>
                  <a:prstClr val="black"/>
                </a:solidFill>
                <a:latin typeface="Alexandria"/>
              </a:rPr>
              <a:t>Common Options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u="sng" dirty="0">
              <a:solidFill>
                <a:prstClr val="black"/>
              </a:solidFill>
              <a:latin typeface="Alexandria"/>
            </a:endParaRP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-m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or --create-home: Create the user's home directory 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-s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or --shell: Specify the user's login shell 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-G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or --groups: Add user to supplementary groups 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-d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or --home-</a:t>
            </a:r>
            <a:r>
              <a:rPr lang="en-US" altLang="en-US" sz="2400" b="1" dirty="0" err="1">
                <a:solidFill>
                  <a:schemeClr val="tx1"/>
                </a:solidFill>
                <a:latin typeface="Alexandria"/>
              </a:rPr>
              <a:t>dir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: Specify home directory path 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-c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or --comment: Add a comment (usually full name) 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-u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or --</a:t>
            </a:r>
            <a:r>
              <a:rPr lang="en-US" altLang="en-US" sz="2400" b="1" dirty="0" err="1">
                <a:solidFill>
                  <a:schemeClr val="tx1"/>
                </a:solidFill>
                <a:latin typeface="Alexandria"/>
              </a:rPr>
              <a:t>uid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: Specify user ID 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-g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or --gid: Specify primary group ID 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lang="en-US" altLang="en-US" sz="2400" b="1" dirty="0">
              <a:solidFill>
                <a:schemeClr val="tx1"/>
              </a:solidFill>
              <a:latin typeface="Alexandria"/>
            </a:endParaRPr>
          </a:p>
          <a:p>
            <a:pPr marR="0" lvl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sudo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useradd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–m –s /bin/bash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omar</a:t>
            </a: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endParaRPr lang="en-US" altLang="en-US" sz="2400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580478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C6613-2B2C-D785-60FE-A9E8405723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511DEA9-0451-4FC4-B6B9-CA711D68D6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507071-9D3D-315E-0E26-BA825BEFDBBB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35CB6ED-8363-C4CF-8092-53F6F7340780}"/>
              </a:ext>
            </a:extLst>
          </p:cNvPr>
          <p:cNvSpPr/>
          <p:nvPr/>
        </p:nvSpPr>
        <p:spPr>
          <a:xfrm>
            <a:off x="208009" y="1330355"/>
            <a:ext cx="4949208" cy="52586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lexandria"/>
              </a:rPr>
              <a:t>Create A New User Account </a:t>
            </a:r>
          </a:p>
          <a:p>
            <a:pPr marR="0" lvl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tx1"/>
              </a:solidFill>
              <a:latin typeface="Alexandria"/>
            </a:endParaRPr>
          </a:p>
          <a:p>
            <a:pPr marR="0" lvl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sudo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useradd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–m –s /bin/bash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omar</a:t>
            </a: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36506C-60E5-87C5-6A71-A2908209EB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3905" y="1637728"/>
            <a:ext cx="6462723" cy="12639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D6F4C4-8673-D904-CF84-09F1753CD0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43905" y="3014662"/>
            <a:ext cx="6405653" cy="106965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5A04A0-29CE-473C-9154-87E476AB28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3904" y="4311586"/>
            <a:ext cx="6530979" cy="74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8872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8C8F52-6BBC-7B9F-CC61-BEF42040E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32485C5-B077-21F1-B4B7-64A6382C15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9A8523-DCB4-2BCC-2E0F-7F1FD19DD866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F6DCB7C-0D3B-8632-5B38-325E91915713}"/>
              </a:ext>
            </a:extLst>
          </p:cNvPr>
          <p:cNvSpPr/>
          <p:nvPr/>
        </p:nvSpPr>
        <p:spPr>
          <a:xfrm>
            <a:off x="208009" y="1330355"/>
            <a:ext cx="4680984" cy="52586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u="sng" dirty="0">
                <a:solidFill>
                  <a:schemeClr val="tx1"/>
                </a:solidFill>
                <a:latin typeface="Alexandria"/>
              </a:rPr>
              <a:t>Create A New User Account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u="sng" dirty="0">
                <a:solidFill>
                  <a:schemeClr val="tx1"/>
                </a:solidFill>
                <a:latin typeface="Alexandria"/>
              </a:rPr>
              <a:t> 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altLang="en-US" sz="2400" b="1" dirty="0" err="1">
                <a:solidFill>
                  <a:schemeClr val="tx1"/>
                </a:solidFill>
                <a:latin typeface="Alexandria"/>
              </a:rPr>
              <a:t>adduser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command is a more user-friendly, interactive way to create users compared to </a:t>
            </a:r>
            <a:r>
              <a:rPr lang="en-US" altLang="en-US" sz="2400" dirty="0" err="1">
                <a:solidFill>
                  <a:schemeClr val="tx1"/>
                </a:solidFill>
                <a:latin typeface="Alexandria"/>
              </a:rPr>
              <a:t>useradd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. Here's how to use it: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dirty="0">
              <a:solidFill>
                <a:schemeClr val="tx1"/>
              </a:solidFill>
              <a:latin typeface="Alexandria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Alexandria"/>
              </a:rPr>
              <a:t>sudo </a:t>
            </a:r>
            <a:r>
              <a:rPr lang="en-US" altLang="en-US" sz="2400" dirty="0" err="1">
                <a:solidFill>
                  <a:schemeClr val="accent1"/>
                </a:solidFill>
                <a:latin typeface="Alexandria"/>
              </a:rPr>
              <a:t>adduser</a:t>
            </a:r>
            <a:r>
              <a:rPr lang="en-US" altLang="en-US" sz="2400" dirty="0">
                <a:solidFill>
                  <a:schemeClr val="accent1"/>
                </a:solidFill>
                <a:latin typeface="Alexandria"/>
              </a:rPr>
              <a:t> username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649F2D-8028-3BAF-8C17-A6D9CD5C95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8993" y="1747089"/>
            <a:ext cx="7600950" cy="484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1461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02441-E1BB-D281-43B1-1B127B1DB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2D72F582-98D9-6270-EF33-47882FEAA8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08E9C1-708D-1243-50F8-B25F313E60E7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99C2B66-A822-41AC-D3BB-1A33360D3DE2}"/>
              </a:ext>
            </a:extLst>
          </p:cNvPr>
          <p:cNvSpPr/>
          <p:nvPr/>
        </p:nvSpPr>
        <p:spPr>
          <a:xfrm>
            <a:off x="208009" y="1330355"/>
            <a:ext cx="11775982" cy="52586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u="sng" dirty="0">
                <a:solidFill>
                  <a:schemeClr val="tx1"/>
                </a:solidFill>
                <a:latin typeface="Alexandria"/>
              </a:rPr>
              <a:t>Modify User Account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u="sng" dirty="0">
                <a:solidFill>
                  <a:schemeClr val="tx1"/>
                </a:solidFill>
                <a:latin typeface="Alexandria"/>
              </a:rPr>
              <a:t> 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altLang="en-US" sz="2400" b="1" dirty="0" err="1">
                <a:solidFill>
                  <a:schemeClr val="tx1"/>
                </a:solidFill>
                <a:latin typeface="Alexandria"/>
              </a:rPr>
              <a:t>usermod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command is used to modify existing user accounts 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dirty="0">
              <a:solidFill>
                <a:schemeClr val="tx1"/>
              </a:solidFill>
              <a:latin typeface="Alexandria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sudo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usermod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[options] username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Account Information</a:t>
            </a:r>
          </a:p>
          <a:p>
            <a:pPr marL="342900" marR="0" lvl="0" indent="-34290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-c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: Change user's full name/comment </a:t>
            </a:r>
          </a:p>
          <a:p>
            <a:pPr marL="342900" marR="0" lvl="0" indent="-34290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-d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: Change home directory </a:t>
            </a:r>
          </a:p>
          <a:p>
            <a:pPr marL="342900" marR="0" lvl="0" indent="-34290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-m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: Move contents to new home directory (use with -d) </a:t>
            </a:r>
          </a:p>
          <a:p>
            <a:pPr marL="342900" marR="0" lvl="0" indent="-34290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-s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: Change login shell </a:t>
            </a:r>
          </a:p>
          <a:p>
            <a:pPr marL="342900" marR="0" lvl="0" indent="-34290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-u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: Change user ID </a:t>
            </a:r>
          </a:p>
          <a:p>
            <a:pPr marL="342900" marR="0" lvl="0" indent="-34290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-g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: Change primary group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0616543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50BE4-8827-B63C-6CA0-85C91BACB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79DFD334-0C99-A9BA-CB71-0524F08E9F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5F14969-EF0C-81C3-E369-807E66827E10}"/>
              </a:ext>
            </a:extLst>
          </p:cNvPr>
          <p:cNvSpPr txBox="1"/>
          <p:nvPr/>
        </p:nvSpPr>
        <p:spPr>
          <a:xfrm>
            <a:off x="280416" y="807134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Gain Superuser Access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C96BBC9-B5A0-15A4-174D-93C949828773}"/>
              </a:ext>
            </a:extLst>
          </p:cNvPr>
          <p:cNvSpPr/>
          <p:nvPr/>
        </p:nvSpPr>
        <p:spPr>
          <a:xfrm>
            <a:off x="208009" y="1330355"/>
            <a:ext cx="11775982" cy="52586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u="sng" dirty="0">
                <a:solidFill>
                  <a:schemeClr val="tx1"/>
                </a:solidFill>
                <a:latin typeface="Alexandria"/>
              </a:rPr>
              <a:t>Modify User Account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u="sng" dirty="0">
                <a:solidFill>
                  <a:schemeClr val="tx1"/>
                </a:solidFill>
                <a:latin typeface="Alexandria"/>
              </a:rPr>
              <a:t> 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altLang="en-US" sz="2400" b="1" dirty="0" err="1">
                <a:solidFill>
                  <a:schemeClr val="tx1"/>
                </a:solidFill>
                <a:latin typeface="Alexandria"/>
              </a:rPr>
              <a:t>usermod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command is used to modify existing user accounts 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dirty="0">
              <a:solidFill>
                <a:schemeClr val="tx1"/>
              </a:solidFill>
              <a:latin typeface="Alexandria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sudo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usermod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[options] username</a:t>
            </a: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Account Control</a:t>
            </a:r>
          </a:p>
          <a:p>
            <a:pPr marL="342900" marR="0" lvl="0" indent="-342900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-L 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: Lock the account</a:t>
            </a:r>
          </a:p>
          <a:p>
            <a:pPr marL="342900" marR="0" lvl="0" indent="-342900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-U 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: Unlock the account</a:t>
            </a:r>
          </a:p>
          <a:p>
            <a:pPr marL="342900" marR="0" lvl="0" indent="-342900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-e 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: Set account expiration date</a:t>
            </a:r>
            <a:endParaRPr lang="en-US" altLang="en-US" sz="2400" dirty="0">
              <a:solidFill>
                <a:schemeClr val="accent1"/>
              </a:solidFill>
              <a:latin typeface="Alexandria"/>
            </a:endParaRPr>
          </a:p>
          <a:p>
            <a:pPr marR="0" lvl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7023238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1EE4C9-B8C7-A64A-C11D-679535D40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B27980A4-090F-ECEB-056C-B1D730D97E4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961A272-225D-CD4F-BB40-42358D52E5B5}"/>
              </a:ext>
            </a:extLst>
          </p:cNvPr>
          <p:cNvSpPr txBox="1"/>
          <p:nvPr/>
        </p:nvSpPr>
        <p:spPr>
          <a:xfrm>
            <a:off x="1093874" y="1790395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Summary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9063E00-2EA3-FEA5-48F3-151E8083947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3B12A11-FA49-69B2-2F88-6A30E95585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A64717-7C5B-F08C-6419-2A91F38FAB23}"/>
              </a:ext>
            </a:extLst>
          </p:cNvPr>
          <p:cNvSpPr/>
          <p:nvPr/>
        </p:nvSpPr>
        <p:spPr>
          <a:xfrm>
            <a:off x="792480" y="2428703"/>
            <a:ext cx="10169687" cy="37086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Links, and Command Line Tools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Linux Users and Groups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Types of users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Types of groups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Gain Superuser Access</a:t>
            </a:r>
          </a:p>
        </p:txBody>
      </p:sp>
    </p:spTree>
    <p:extLst>
      <p:ext uri="{BB962C8B-B14F-4D97-AF65-F5344CB8AC3E}">
        <p14:creationId xmlns:p14="http://schemas.microsoft.com/office/powerpoint/2010/main" val="187097915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88F714B-4400-4A75-AD4F-C8B212D64CD8}"/>
</file>

<file path=customXml/itemProps2.xml><?xml version="1.0" encoding="utf-8"?>
<ds:datastoreItem xmlns:ds="http://schemas.openxmlformats.org/officeDocument/2006/customXml" ds:itemID="{7C9B6219-D3BB-4872-BB18-F44F81981558}"/>
</file>

<file path=customXml/itemProps3.xml><?xml version="1.0" encoding="utf-8"?>
<ds:datastoreItem xmlns:ds="http://schemas.openxmlformats.org/officeDocument/2006/customXml" ds:itemID="{50577515-AD89-476F-BE1F-8D5201F5C989}"/>
</file>

<file path=docProps/app.xml><?xml version="1.0" encoding="utf-8"?>
<Properties xmlns="http://schemas.openxmlformats.org/officeDocument/2006/extended-properties" xmlns:vt="http://schemas.openxmlformats.org/officeDocument/2006/docPropsVTypes">
  <TotalTime>1270</TotalTime>
  <Words>3233</Words>
  <Application>Microsoft Office PowerPoint</Application>
  <PresentationFormat>Widescreen</PresentationFormat>
  <Paragraphs>413</Paragraphs>
  <Slides>49</Slides>
  <Notes>48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8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Ahmed Omar</cp:lastModifiedBy>
  <cp:revision>72</cp:revision>
  <dcterms:created xsi:type="dcterms:W3CDTF">2025-07-31T13:44:24Z</dcterms:created>
  <dcterms:modified xsi:type="dcterms:W3CDTF">2025-08-07T20:54:50Z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