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27" r:id="rId47"/>
    <p:sldId id="549" r:id="rId48"/>
    <p:sldId id="550" r:id="rId49"/>
    <p:sldId id="551" r:id="rId50"/>
    <p:sldId id="552" r:id="rId51"/>
    <p:sldId id="553" r:id="rId52"/>
    <p:sldId id="55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27"/>
            <p14:sldId id="549"/>
            <p14:sldId id="550"/>
            <p14:sldId id="551"/>
            <p14:sldId id="552"/>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12" autoAdjust="0"/>
    <p:restoredTop sz="93738" autoAdjust="0"/>
  </p:normalViewPr>
  <p:slideViewPr>
    <p:cSldViewPr snapToGrid="0">
      <p:cViewPr varScale="1">
        <p:scale>
          <a:sx n="77" d="100"/>
          <a:sy n="77" d="100"/>
        </p:scale>
        <p:origin x="706" y="43"/>
      </p:cViewPr>
      <p:guideLst>
        <p:guide orient="horz" pos="2160"/>
        <p:guide pos="3840"/>
      </p:guideLst>
    </p:cSldViewPr>
  </p:slideViewPr>
  <p:notesTextViewPr>
    <p:cViewPr>
      <p:scale>
        <a:sx n="1" d="1"/>
        <a:sy n="1" d="1"/>
      </p:scale>
      <p:origin x="0" y="0"/>
    </p:cViewPr>
  </p:notesTextViewPr>
  <p:sorterViewPr>
    <p:cViewPr>
      <p:scale>
        <a:sx n="100" d="100"/>
        <a:sy n="100" d="100"/>
      </p:scale>
      <p:origin x="0" y="1416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7972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762496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83138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663484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7.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الرابعة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310"/>
    </mc:Choice>
    <mc:Fallback xmlns="">
      <p:transition spd="slow" advTm="2331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1"/>
            <a:ext cx="3663144" cy="142955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الرابعة</a:t>
            </a:r>
          </a:p>
          <a:p>
            <a:pPr algn="ctr"/>
            <a:r>
              <a:rPr lang="ar-EG" sz="2800" b="1" dirty="0">
                <a:solidFill>
                  <a:schemeClr val="tx1"/>
                </a:solidFill>
                <a:latin typeface="Alexandria" pitchFamily="2" charset="-78"/>
                <a:cs typeface="Alexandria" pitchFamily="2" charset="-78"/>
              </a:rPr>
              <a:t> براءات الاختراع </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5900"/>
    </mc:Choice>
    <mc:Fallback xmlns="">
      <p:transition spd="slow" advTm="659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a:latin typeface="Alexandria" pitchFamily="2" charset="-78"/>
                <a:cs typeface="Alexandria" pitchFamily="2" charset="-78"/>
              </a:rPr>
              <a:t>أولا: الشروط الشكلية للحصول على البراءة</a:t>
            </a:r>
          </a:p>
          <a:p>
            <a:pPr lvl="0" algn="r">
              <a:lnSpc>
                <a:spcPct val="120000"/>
              </a:lnSpc>
            </a:pPr>
            <a:r>
              <a:rPr lang="ar-EG" b="1" dirty="0">
                <a:latin typeface="Alexandria" pitchFamily="2" charset="-78"/>
                <a:cs typeface="Alexandria" pitchFamily="2" charset="-78"/>
              </a:rPr>
              <a:t>ثانيا: الآثار المترتبة على منح البراءة </a:t>
            </a:r>
          </a:p>
          <a:p>
            <a:pPr lvl="0" algn="r">
              <a:lnSpc>
                <a:spcPct val="120000"/>
              </a:lnSpc>
            </a:pPr>
            <a:endParaRPr lang="ar-EG" b="1" dirty="0">
              <a:latin typeface="Alexandria" pitchFamily="2" charset="-78"/>
              <a:cs typeface="Alexandria" pitchFamily="2" charset="-78"/>
            </a:endParaRP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450"/>
    </mc:Choice>
    <mc:Fallback xmlns="">
      <p:transition spd="slow" advTm="30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الشروط الشكلية للحصول على البراءة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8785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lvl="0" algn="ctr" rtl="1"/>
            <a:endParaRPr lang="ar-EG" sz="1600" dirty="0">
              <a:solidFill>
                <a:srgbClr val="2D3956"/>
              </a:solidFill>
              <a:latin typeface="Alexandria" pitchFamily="2" charset="-78"/>
              <a:cs typeface="Alexandria" pitchFamily="2" charset="-78"/>
            </a:endParaRPr>
          </a:p>
          <a:p>
            <a:pPr lvl="0" algn="just" rtl="1">
              <a:lnSpc>
                <a:spcPct val="150000"/>
              </a:lnSpc>
            </a:pPr>
            <a:r>
              <a:rPr lang="ar-EG" sz="1600" dirty="0">
                <a:solidFill>
                  <a:srgbClr val="2D3956"/>
                </a:solidFill>
                <a:latin typeface="Alexandria" pitchFamily="2" charset="-78"/>
                <a:cs typeface="Alexandria" pitchFamily="2" charset="-78"/>
              </a:rPr>
              <a:t>قلنا أن هناك شروط شكلية ينبغي أن تتوافر بالنسبة للفكرة الإبداعية حتى يحصل المخترع على براءة اختراع عتها، وتتمثل في ثلاث مراحل تتضمن إجراءات معينة  يجب أن تمر بها الفكرة للحصول على البراءة، وهذه المراحل هي:</a:t>
            </a:r>
          </a:p>
          <a:p>
            <a:pPr lvl="0" algn="just" rtl="1">
              <a:lnSpc>
                <a:spcPct val="150000"/>
              </a:lnSpc>
            </a:pPr>
            <a:endParaRPr lang="ar-EG" sz="1600" dirty="0">
              <a:solidFill>
                <a:srgbClr val="2D3956"/>
              </a:solidFill>
              <a:latin typeface="Alexandria" pitchFamily="2" charset="-78"/>
              <a:cs typeface="Alexandria" pitchFamily="2" charset="-78"/>
            </a:endParaRPr>
          </a:p>
          <a:p>
            <a:pPr lvl="0" algn="just" rtl="1">
              <a:lnSpc>
                <a:spcPct val="150000"/>
              </a:lnSpc>
            </a:pPr>
            <a:r>
              <a:rPr lang="ar-EG" sz="1600" dirty="0">
                <a:solidFill>
                  <a:srgbClr val="2D3956"/>
                </a:solidFill>
                <a:latin typeface="Alexandria" pitchFamily="2" charset="-78"/>
                <a:cs typeface="Alexandria" pitchFamily="2" charset="-78"/>
              </a:rPr>
              <a:t>(أ)-إيداع الطلب </a:t>
            </a:r>
          </a:p>
          <a:p>
            <a:pPr lvl="0" algn="just" rtl="1">
              <a:lnSpc>
                <a:spcPct val="150000"/>
              </a:lnSpc>
            </a:pPr>
            <a:r>
              <a:rPr lang="ar-EG" sz="1600" dirty="0">
                <a:solidFill>
                  <a:srgbClr val="2D3956"/>
                </a:solidFill>
                <a:latin typeface="Alexandria" pitchFamily="2" charset="-78"/>
                <a:cs typeface="Alexandria" pitchFamily="2" charset="-78"/>
              </a:rPr>
              <a:t>(ب)- الفحص </a:t>
            </a:r>
          </a:p>
          <a:p>
            <a:pPr lvl="0" algn="just" rtl="1">
              <a:lnSpc>
                <a:spcPct val="150000"/>
              </a:lnSpc>
            </a:pPr>
            <a:r>
              <a:rPr lang="ar-EG" sz="1600" dirty="0">
                <a:solidFill>
                  <a:srgbClr val="2D3956"/>
                </a:solidFill>
                <a:latin typeface="Alexandria" pitchFamily="2" charset="-78"/>
                <a:cs typeface="Alexandria" pitchFamily="2" charset="-78"/>
              </a:rPr>
              <a:t>(ج)- قرار منح البراءة </a:t>
            </a:r>
          </a:p>
          <a:p>
            <a:pPr algn="just" rtl="1">
              <a:lnSpc>
                <a:spcPct val="200000"/>
              </a:lnSpc>
            </a:pPr>
            <a:r>
              <a:rPr lang="ar-EG" sz="1600" dirty="0">
                <a:latin typeface="Alexandria" pitchFamily="2" charset="-78"/>
                <a:cs typeface="Alexandria" pitchFamily="2" charset="-78"/>
              </a:rPr>
              <a:t> </a:t>
            </a: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4329"/>
    </mc:Choice>
    <mc:Fallback xmlns="">
      <p:transition spd="slow" advTm="12432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07801" y="1823709"/>
            <a:ext cx="7885968" cy="443198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solidFill>
                  <a:prstClr val="black"/>
                </a:solidFill>
                <a:latin typeface="Alexandria" pitchFamily="2" charset="-78"/>
                <a:cs typeface="Alexandria" pitchFamily="2" charset="-78"/>
              </a:rPr>
              <a:t>وتحدثنا عن إيداع الطلب من حيث مقدم الطلب والجهة المختصة بتلقي الطلب ومحتواه، فيما يتعلق ببيانات الطلب، أما يتعلق بمرفقات الطلب فقد تحدثنا تفصيلا فقط عن الجزء الأول منها وهو الخاص بعناصر الحماية، ثم ذكرنا إجمالا الجزء الثاني المتعلق بالوصف التفصيلي.</a:t>
            </a:r>
          </a:p>
          <a:p>
            <a:pPr algn="just" rtl="1">
              <a:lnSpc>
                <a:spcPct val="200000"/>
              </a:lnSpc>
            </a:pPr>
            <a:r>
              <a:rPr lang="ar-EG" sz="1600" dirty="0">
                <a:solidFill>
                  <a:prstClr val="black"/>
                </a:solidFill>
                <a:latin typeface="Alexandria" pitchFamily="2" charset="-78"/>
                <a:cs typeface="Alexandria" pitchFamily="2" charset="-78"/>
              </a:rPr>
              <a:t>ونبدأ هنا بذكر تفاصيل العناصر الذي يجب أن يتضمنها الوصف التفصيلي للاختراع، على النحو التالي:</a:t>
            </a:r>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84273"/>
    </mc:Choice>
    <mc:Fallback xmlns="">
      <p:transition spd="slow" advTm="842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546" y="14805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829577" y="1556201"/>
            <a:ext cx="6387921" cy="5755422"/>
          </a:xfrm>
          <a:prstGeom prst="rect">
            <a:avLst/>
          </a:prstGeom>
          <a:noFill/>
        </p:spPr>
        <p:txBody>
          <a:bodyPr wrap="square" rtlCol="0">
            <a:spAutoFit/>
          </a:bodyPr>
          <a:lstStyle/>
          <a:p>
            <a:pPr algn="r" rtl="1">
              <a:lnSpc>
                <a:spcPct val="200000"/>
              </a:lnSpc>
            </a:pPr>
            <a:r>
              <a:rPr lang="ar-EG" sz="1600" b="1" u="sng" dirty="0">
                <a:latin typeface="Alexandria" pitchFamily="2" charset="-78"/>
                <a:cs typeface="Alexandria" pitchFamily="2" charset="-78"/>
              </a:rPr>
              <a:t>-المجال التقني:  </a:t>
            </a:r>
            <a:r>
              <a:rPr lang="ar-EG" sz="1400" dirty="0">
                <a:latin typeface="Alexandria" pitchFamily="2" charset="-78"/>
                <a:cs typeface="Alexandria" pitchFamily="2" charset="-78"/>
              </a:rPr>
              <a:t>يقوم مقدم الطلب في هذا العنصر بإعطاء نبذة عن التخصص أو الفن الذي ينتمي إليه الاختراع.</a:t>
            </a:r>
          </a:p>
          <a:p>
            <a:pPr algn="r" rtl="1">
              <a:lnSpc>
                <a:spcPct val="200000"/>
              </a:lnSpc>
            </a:pPr>
            <a:r>
              <a:rPr lang="ar-EG" sz="1600" b="1" u="sng" dirty="0">
                <a:latin typeface="Alexandria" pitchFamily="2" charset="-78"/>
                <a:cs typeface="Alexandria" pitchFamily="2" charset="-78"/>
              </a:rPr>
              <a:t>- الخلفية الفنية: </a:t>
            </a:r>
            <a:r>
              <a:rPr lang="ar-EG" sz="1400" dirty="0">
                <a:latin typeface="Alexandria" pitchFamily="2" charset="-78"/>
                <a:cs typeface="Alexandria" pitchFamily="2" charset="-78"/>
              </a:rPr>
              <a:t>نبذة المعرفة الفنية السابقة في موضوع الاختراع.</a:t>
            </a:r>
          </a:p>
          <a:p>
            <a:pPr algn="r" rtl="1">
              <a:lnSpc>
                <a:spcPct val="200000"/>
              </a:lnSpc>
            </a:pPr>
            <a:r>
              <a:rPr lang="ar-EG" sz="1400" b="1" u="sng" dirty="0">
                <a:latin typeface="Alexandria" pitchFamily="2" charset="-78"/>
                <a:cs typeface="Alexandria" pitchFamily="2" charset="-78"/>
              </a:rPr>
              <a:t>- ملخص الاختراع: </a:t>
            </a:r>
            <a:r>
              <a:rPr lang="ar-EG" sz="1400" dirty="0">
                <a:latin typeface="Alexandria" pitchFamily="2" charset="-78"/>
                <a:cs typeface="Alexandria" pitchFamily="2" charset="-78"/>
              </a:rPr>
              <a:t>وصف اختراع بصورة إجمالية.</a:t>
            </a:r>
          </a:p>
          <a:p>
            <a:pPr algn="r" rtl="1">
              <a:lnSpc>
                <a:spcPct val="200000"/>
              </a:lnSpc>
            </a:pPr>
            <a:r>
              <a:rPr lang="ar-EG" sz="1400" b="1" u="sng" dirty="0">
                <a:latin typeface="Alexandria" pitchFamily="2" charset="-78"/>
                <a:cs typeface="Alexandria" pitchFamily="2" charset="-78"/>
              </a:rPr>
              <a:t>- المشكلة التقنية:</a:t>
            </a:r>
            <a:r>
              <a:rPr lang="ar-EG" sz="1400" b="1" dirty="0">
                <a:latin typeface="Alexandria" pitchFamily="2" charset="-78"/>
                <a:cs typeface="Alexandria" pitchFamily="2" charset="-78"/>
              </a:rPr>
              <a:t> </a:t>
            </a:r>
            <a:r>
              <a:rPr lang="ar-EG" sz="1400" dirty="0">
                <a:latin typeface="Alexandria" pitchFamily="2" charset="-78"/>
                <a:cs typeface="Alexandria" pitchFamily="2" charset="-78"/>
              </a:rPr>
              <a:t>المشكلة التي يسعى إلى حلها الاختراع</a:t>
            </a:r>
          </a:p>
          <a:p>
            <a:pPr algn="r" rtl="1">
              <a:lnSpc>
                <a:spcPct val="200000"/>
              </a:lnSpc>
            </a:pPr>
            <a:r>
              <a:rPr lang="ar-EG" sz="1400" b="1" u="sng" dirty="0">
                <a:latin typeface="Alexandria" pitchFamily="2" charset="-78"/>
                <a:cs typeface="Alexandria" pitchFamily="2" charset="-78"/>
              </a:rPr>
              <a:t>- الحل التقني: </a:t>
            </a:r>
            <a:r>
              <a:rPr lang="ar-EG" sz="1400" dirty="0">
                <a:latin typeface="Alexandria" pitchFamily="2" charset="-78"/>
                <a:cs typeface="Alexandria" pitchFamily="2" charset="-78"/>
              </a:rPr>
              <a:t>حل المشكلة المعروضة</a:t>
            </a:r>
          </a:p>
          <a:p>
            <a:pPr algn="r" rtl="1">
              <a:lnSpc>
                <a:spcPct val="200000"/>
              </a:lnSpc>
            </a:pPr>
            <a:r>
              <a:rPr lang="ar-EG" sz="1400" b="1" u="sng" dirty="0">
                <a:latin typeface="Alexandria" pitchFamily="2" charset="-78"/>
                <a:cs typeface="Alexandria" pitchFamily="2" charset="-78"/>
              </a:rPr>
              <a:t>- مميزات الاختراع: </a:t>
            </a:r>
            <a:r>
              <a:rPr lang="ar-EG" sz="1400" dirty="0">
                <a:latin typeface="Alexandria" pitchFamily="2" charset="-78"/>
                <a:cs typeface="Alexandria" pitchFamily="2" charset="-78"/>
              </a:rPr>
              <a:t>ما يتميز به الاختراع عن الاختراعات السابقة في المجال والتي قدمت حلا للمشكلة.</a:t>
            </a:r>
          </a:p>
          <a:p>
            <a:pPr algn="r" rtl="1">
              <a:lnSpc>
                <a:spcPct val="200000"/>
              </a:lnSpc>
            </a:pPr>
            <a:endParaRPr lang="ar-EG" sz="1400" b="1" u="sn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48" y="1503758"/>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79967"/>
    </mc:Choice>
    <mc:Fallback xmlns="">
      <p:transition advTm="799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29577" y="1323294"/>
            <a:ext cx="5523064" cy="5386090"/>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 الوصف المختصر للرسومات: </a:t>
            </a:r>
            <a:r>
              <a:rPr lang="ar-EG" sz="1600" dirty="0">
                <a:solidFill>
                  <a:srgbClr val="2D3956"/>
                </a:solidFill>
                <a:latin typeface="Alexandria" pitchFamily="2" charset="-78"/>
                <a:cs typeface="Alexandria" pitchFamily="2" charset="-78"/>
              </a:rPr>
              <a:t>بيان ماذا تشير كل لوحة من لوحات الرسم.</a:t>
            </a:r>
          </a:p>
          <a:p>
            <a:pPr algn="just" rtl="1">
              <a:lnSpc>
                <a:spcPct val="200000"/>
              </a:lnSpc>
            </a:pPr>
            <a:r>
              <a:rPr lang="ar-EG" sz="1600" dirty="0">
                <a:solidFill>
                  <a:srgbClr val="2D3956"/>
                </a:solidFill>
                <a:latin typeface="Alexandria" pitchFamily="2" charset="-78"/>
                <a:cs typeface="Alexandria" pitchFamily="2" charset="-78"/>
              </a:rPr>
              <a:t>ولوحات الرسم  هي العناصر البصرية التي تقدم وصفا للأجزاء المكونة للاختراع ووظائفه الفنية.</a:t>
            </a:r>
          </a:p>
          <a:p>
            <a:pPr algn="just" rtl="1">
              <a:lnSpc>
                <a:spcPct val="200000"/>
              </a:lnSpc>
            </a:pPr>
            <a:r>
              <a:rPr lang="ar-EG" sz="2000" b="1" dirty="0">
                <a:solidFill>
                  <a:srgbClr val="2D3956"/>
                </a:solidFill>
                <a:latin typeface="Alexandria" pitchFamily="2" charset="-78"/>
                <a:cs typeface="Alexandria" pitchFamily="2" charset="-78"/>
              </a:rPr>
              <a:t>-</a:t>
            </a:r>
            <a:r>
              <a:rPr lang="ar-EG" sz="1400" b="1" dirty="0">
                <a:solidFill>
                  <a:srgbClr val="2D3956"/>
                </a:solidFill>
                <a:latin typeface="Alexandria" pitchFamily="2" charset="-78"/>
                <a:cs typeface="Alexandria" pitchFamily="2" charset="-78"/>
              </a:rPr>
              <a:t>وصف مكونات الاختراع بصورة تفصيلية</a:t>
            </a:r>
          </a:p>
          <a:p>
            <a:pPr algn="just" rtl="1">
              <a:lnSpc>
                <a:spcPct val="200000"/>
              </a:lnSpc>
            </a:pPr>
            <a:r>
              <a:rPr lang="ar-EG" sz="1400" dirty="0">
                <a:solidFill>
                  <a:srgbClr val="2D3956"/>
                </a:solidFill>
                <a:latin typeface="Alexandria" pitchFamily="2" charset="-78"/>
                <a:cs typeface="Alexandria" pitchFamily="2" charset="-78"/>
              </a:rPr>
              <a:t>-</a:t>
            </a:r>
            <a:r>
              <a:rPr lang="ar-EG" sz="1400" b="1" dirty="0">
                <a:solidFill>
                  <a:srgbClr val="2D3956"/>
                </a:solidFill>
                <a:latin typeface="Alexandria" pitchFamily="2" charset="-78"/>
                <a:cs typeface="Alexandria" pitchFamily="2" charset="-78"/>
              </a:rPr>
              <a:t>محتوى الاختراع </a:t>
            </a:r>
          </a:p>
          <a:p>
            <a:pPr algn="just" rtl="1">
              <a:lnSpc>
                <a:spcPct val="200000"/>
              </a:lnSpc>
            </a:pPr>
            <a:r>
              <a:rPr lang="ar-EG" sz="1400" dirty="0">
                <a:solidFill>
                  <a:srgbClr val="2D3956"/>
                </a:solidFill>
                <a:latin typeface="Alexandria" pitchFamily="2" charset="-78"/>
                <a:cs typeface="Alexandria" pitchFamily="2" charset="-78"/>
              </a:rPr>
              <a:t>-</a:t>
            </a:r>
            <a:r>
              <a:rPr lang="ar-EG" sz="1400" b="1" dirty="0">
                <a:solidFill>
                  <a:srgbClr val="2D3956"/>
                </a:solidFill>
                <a:latin typeface="Alexandria" pitchFamily="2" charset="-78"/>
                <a:cs typeface="Alexandria" pitchFamily="2" charset="-78"/>
              </a:rPr>
              <a:t>الأمثلة والمجالات: </a:t>
            </a:r>
            <a:r>
              <a:rPr lang="ar-EG" sz="1400" dirty="0">
                <a:solidFill>
                  <a:srgbClr val="2D3956"/>
                </a:solidFill>
                <a:latin typeface="Alexandria" pitchFamily="2" charset="-78"/>
                <a:cs typeface="Alexandria" pitchFamily="2" charset="-78"/>
              </a:rPr>
              <a:t>أمثلة على الاختراع وتجارب جرى تنفيذها.</a:t>
            </a:r>
          </a:p>
          <a:p>
            <a:pPr algn="just" rtl="1"/>
            <a:endParaRPr lang="ar-EG" sz="2000"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63368"/>
    </mc:Choice>
    <mc:Fallback xmlns="">
      <p:transition spd="slow" advTm="6336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1155869"/>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dirty="0">
                <a:solidFill>
                  <a:schemeClr val="tx1"/>
                </a:solidFill>
                <a:latin typeface="Alexandria" pitchFamily="2" charset="-78"/>
                <a:cs typeface="Alexandria" pitchFamily="2" charset="-78"/>
              </a:rPr>
              <a:t>تعد الجهة المختصة سجل خاص معتمد تقيد فيه طلبات البراءة وكل البيانات المتعلقة بها وباستغلالها والتصرفات التي ترد عليها. (م 5 قانون حماية الملكية الفكرية المصري، م 4 اللائحة التنفيذية لنظام براءات الاختراع السعودي)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368"/>
    </mc:Choice>
    <mc:Fallback xmlns="">
      <p:transition spd="slow" advTm="8036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397031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يجوز لطالب البراءة تقديم تعديلات على طلب البراءة قبل الإعلان عن قبول الطلب، شريطة ألا يمس التعديل وحدة موضوع الاختراع سواء في الوصف التفصيلي الكامل أو المشكلة التقنية أو العناصر موضوع الحماية أو الرسومات (عدم المساس بذاتية الاختراع)</a:t>
            </a:r>
          </a:p>
          <a:p>
            <a:pPr algn="r"/>
            <a:endParaRPr lang="ar-EG" sz="1600" dirty="0">
              <a:solidFill>
                <a:srgbClr val="2D3956"/>
              </a:solidFill>
              <a:latin typeface="Alexandria" pitchFamily="2" charset="-78"/>
              <a:cs typeface="Alexandria" pitchFamily="2" charset="-78"/>
            </a:endParaRPr>
          </a:p>
          <a:p>
            <a:pPr algn="ctr"/>
            <a:endParaRPr lang="ar-EG" sz="2000" b="1" u="sng"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47039"/>
    </mc:Choice>
    <mc:Fallback xmlns="">
      <p:transition spd="slow" advTm="4703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1617879"/>
          </a:xfrm>
          <a:prstGeom prst="rect">
            <a:avLst/>
          </a:prstGeom>
          <a:noFill/>
        </p:spPr>
        <p:txBody>
          <a:bodyPr wrap="square" rtlCol="0">
            <a:spAutoFit/>
          </a:bodyPr>
          <a:lstStyle/>
          <a:p>
            <a:pPr algn="r">
              <a:lnSpc>
                <a:spcPct val="250000"/>
              </a:lnSpc>
            </a:pPr>
            <a:endParaRPr lang="ar-EG" sz="1400" dirty="0">
              <a:solidFill>
                <a:srgbClr val="2D3956"/>
              </a:solidFill>
              <a:latin typeface="Alexandria" pitchFamily="2" charset="-78"/>
              <a:cs typeface="Alexandria" pitchFamily="2" charset="-78"/>
            </a:endParaRPr>
          </a:p>
          <a:p>
            <a:pPr algn="r">
              <a:lnSpc>
                <a:spcPct val="250000"/>
              </a:lnSpc>
            </a:pPr>
            <a:r>
              <a:rPr lang="ar-EG" sz="1400" dirty="0">
                <a:solidFill>
                  <a:srgbClr val="2D3956"/>
                </a:solidFill>
                <a:latin typeface="Alexandria" pitchFamily="2" charset="-78"/>
                <a:cs typeface="Alexandria" pitchFamily="2" charset="-78"/>
              </a:rPr>
              <a:t>ويسدد مقدم طلب براءة الاختراع الرسم المقرر لتقديم الطلب إلى الجهة المختصة وفقا لجدول الرسوم المعلن من الجهة.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29895"/>
    </mc:Choice>
    <mc:Fallback xmlns="">
      <p:transition spd="slow" advTm="2989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939814"/>
          </a:xfrm>
          <a:prstGeom prst="rect">
            <a:avLst/>
          </a:prstGeom>
          <a:noFill/>
        </p:spPr>
        <p:txBody>
          <a:bodyPr wrap="square" rtlCol="0">
            <a:spAutoFit/>
          </a:bodyPr>
          <a:lstStyle/>
          <a:p>
            <a:pPr algn="ctr" rtl="1">
              <a:lnSpc>
                <a:spcPct val="150000"/>
              </a:lnSpc>
            </a:pPr>
            <a:r>
              <a:rPr lang="ar-EG" b="1" u="sng" dirty="0">
                <a:solidFill>
                  <a:srgbClr val="2D3956"/>
                </a:solidFill>
                <a:latin typeface="Alexandria" pitchFamily="2" charset="-78"/>
                <a:cs typeface="Alexandria" pitchFamily="2" charset="-78"/>
              </a:rPr>
              <a:t>فحص الطلب</a:t>
            </a:r>
          </a:p>
          <a:p>
            <a:pPr algn="just" rtl="1">
              <a:lnSpc>
                <a:spcPct val="200000"/>
              </a:lnSpc>
            </a:pPr>
            <a:r>
              <a:rPr lang="ar-EG" sz="1600" dirty="0">
                <a:solidFill>
                  <a:srgbClr val="2D3956"/>
                </a:solidFill>
                <a:latin typeface="Alexandria" pitchFamily="2" charset="-78"/>
                <a:cs typeface="Alexandria" pitchFamily="2" charset="-78"/>
              </a:rPr>
              <a:t>تقوم الجهة المختصة بفحص الطلب من الناحية الشكلية لبيان مدى استيفاء البيانات أو الأوراق أو الإجراءات المطلوبة في هذا الشأن.</a:t>
            </a:r>
          </a:p>
          <a:p>
            <a:pPr algn="just" rtl="1">
              <a:lnSpc>
                <a:spcPct val="200000"/>
              </a:lnSpc>
            </a:pPr>
            <a:r>
              <a:rPr lang="ar-EG" sz="1600" dirty="0">
                <a:solidFill>
                  <a:srgbClr val="2D3956"/>
                </a:solidFill>
                <a:latin typeface="Alexandria" pitchFamily="2" charset="-78"/>
                <a:cs typeface="Alexandria" pitchFamily="2" charset="-78"/>
              </a:rPr>
              <a:t>وتخطر الجهة طالب براءة الاختراع أو وكيله بإدخال بعض التعديلات المعينة أو استيفاء الطلب، فإذا لم يقم الطالب بذلك خلال ثلاثة أشهر من تاريخ الإخطار، عد متنازلا عن طلبه أو عد طلبه كأن لم يكن.</a:t>
            </a: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103406"/>
    </mc:Choice>
    <mc:Fallback xmlns="">
      <p:transition spd="slow" advTm="10340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278094"/>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وإذا تم قبول الطلب من الناحية الشكلية تتولى الجهة المختصة نشر الطلب بعد سداد الرسم المحدد لذلك، وذلك في الجريدة أو النشرة المعدة لهذا الأمر.</a:t>
            </a:r>
          </a:p>
          <a:p>
            <a:pPr algn="just" rtl="1">
              <a:lnSpc>
                <a:spcPct val="200000"/>
              </a:lnSpc>
            </a:pPr>
            <a:r>
              <a:rPr lang="ar-EG" sz="1600" dirty="0">
                <a:solidFill>
                  <a:srgbClr val="2D3956"/>
                </a:solidFill>
                <a:latin typeface="Alexandria" pitchFamily="2" charset="-78"/>
                <a:cs typeface="Alexandria" pitchFamily="2" charset="-78"/>
              </a:rPr>
              <a:t>بعد الفحص الشكلي وقبول الطلب تقوم الجهة بفحص الطلب من الناحية الموضوعية للتأكد من توافر الشروط الثلاثة التي تحدثنا عنها من قبل.</a:t>
            </a: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24667"/>
    </mc:Choice>
    <mc:Fallback xmlns="">
      <p:transition spd="slow" advTm="1246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4262705"/>
          </a:xfrm>
          <a:prstGeom prst="rect">
            <a:avLst/>
          </a:prstGeom>
          <a:noFill/>
        </p:spPr>
        <p:txBody>
          <a:bodyPr wrap="square" rtlCol="0">
            <a:spAutoFit/>
          </a:bodyPr>
          <a:lstStyle/>
          <a:p>
            <a:pPr algn="ctr" rtl="1">
              <a:lnSpc>
                <a:spcPct val="150000"/>
              </a:lnSpc>
            </a:pPr>
            <a:r>
              <a:rPr lang="ar-EG" b="1" u="sng" dirty="0">
                <a:solidFill>
                  <a:srgbClr val="2D3956"/>
                </a:solidFill>
                <a:latin typeface="Alexandria" pitchFamily="2" charset="-78"/>
                <a:cs typeface="Alexandria" pitchFamily="2" charset="-78"/>
              </a:rPr>
              <a:t>قرار منح البراءة </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إذا تبين للجهة المختصة توافر الشروط الموضوعية في الطلب على نحو ما ذكرنا سلفا، يصدر بعد ذلك قرار بمنح البراءة. </a:t>
            </a:r>
          </a:p>
          <a:p>
            <a:pPr algn="just" rtl="1">
              <a:lnSpc>
                <a:spcPct val="200000"/>
              </a:lnSpc>
            </a:pPr>
            <a:r>
              <a:rPr lang="ar-EG" sz="1600" dirty="0">
                <a:solidFill>
                  <a:srgbClr val="2D3956"/>
                </a:solidFill>
                <a:latin typeface="Alexandria" pitchFamily="2" charset="-78"/>
                <a:cs typeface="Alexandria" pitchFamily="2" charset="-78"/>
              </a:rPr>
              <a:t>وينشر هذا القرار في الجريدة أو النشرة المعدة لذلك.</a:t>
            </a:r>
          </a:p>
          <a:p>
            <a:pPr algn="just" rtl="1">
              <a:lnSpc>
                <a:spcPct val="200000"/>
              </a:lnSpc>
            </a:pPr>
            <a:r>
              <a:rPr lang="ar-EG" sz="1600" dirty="0">
                <a:solidFill>
                  <a:srgbClr val="2D3956"/>
                </a:solidFill>
                <a:latin typeface="Alexandria" pitchFamily="2" charset="-78"/>
                <a:cs typeface="Alexandria" pitchFamily="2" charset="-78"/>
              </a:rPr>
              <a:t>وعلى العكس من ذلك إذا تبين للجهة عدم توفر الشروط في الطلب، صدر قرار برفض منح البراءة وجرى إبلاغ مقدم الطلب بهذا الأمر</a:t>
            </a: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24273"/>
    </mc:Choice>
    <mc:Fallback xmlns="">
      <p:transition spd="slow" advTm="12427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3379387"/>
          </a:xfrm>
          <a:prstGeom prst="rect">
            <a:avLst/>
          </a:prstGeom>
          <a:noFill/>
        </p:spPr>
        <p:txBody>
          <a:bodyPr wrap="square" rtlCol="0">
            <a:spAutoFit/>
          </a:bodyPr>
          <a:lstStyle/>
          <a:p>
            <a:pPr lvl="0" algn="ctr">
              <a:lnSpc>
                <a:spcPct val="120000"/>
              </a:lnSpc>
            </a:pPr>
            <a:r>
              <a:rPr lang="ar-EG" b="1" u="sng" dirty="0">
                <a:solidFill>
                  <a:prstClr val="black"/>
                </a:solidFill>
                <a:latin typeface="Alexandria" pitchFamily="2" charset="-78"/>
                <a:cs typeface="Alexandria" pitchFamily="2" charset="-78"/>
              </a:rPr>
              <a:t>ثانيا: الآثار المترتبة على منح البراءة </a:t>
            </a:r>
          </a:p>
          <a:p>
            <a:pPr algn="r">
              <a:lnSpc>
                <a:spcPct val="250000"/>
              </a:lnSpc>
            </a:pPr>
            <a:r>
              <a:rPr lang="ar-EG" sz="1600" dirty="0">
                <a:solidFill>
                  <a:srgbClr val="2D3956"/>
                </a:solidFill>
                <a:latin typeface="Alexandria" pitchFamily="2" charset="-78"/>
                <a:cs typeface="Alexandria" pitchFamily="2" charset="-78"/>
              </a:rPr>
              <a:t>نتناول هنا حقوق صاحب البراءة ثم الالتزامات التي تقع على عاتقه وفقا للقانون، على النحو التالي: </a:t>
            </a:r>
          </a:p>
          <a:p>
            <a:pPr algn="r">
              <a:lnSpc>
                <a:spcPct val="250000"/>
              </a:lnSpc>
            </a:pPr>
            <a:r>
              <a:rPr lang="ar-EG" sz="1600" dirty="0">
                <a:solidFill>
                  <a:srgbClr val="2D3956"/>
                </a:solidFill>
                <a:latin typeface="Alexandria" pitchFamily="2" charset="-78"/>
                <a:cs typeface="Alexandria" pitchFamily="2" charset="-78"/>
              </a:rPr>
              <a:t>1- حقوق صاحب البراءة </a:t>
            </a:r>
          </a:p>
          <a:p>
            <a:pPr algn="r">
              <a:lnSpc>
                <a:spcPct val="250000"/>
              </a:lnSpc>
            </a:pPr>
            <a:r>
              <a:rPr lang="ar-EG" sz="1600" dirty="0">
                <a:solidFill>
                  <a:srgbClr val="2D3956"/>
                </a:solidFill>
                <a:latin typeface="Alexandria" pitchFamily="2" charset="-78"/>
                <a:cs typeface="Alexandria" pitchFamily="2" charset="-78"/>
              </a:rPr>
              <a:t>2- التزامات صاحب البراءة </a:t>
            </a:r>
          </a:p>
          <a:p>
            <a:pPr lvl="0" algn="r"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07510"/>
    </mc:Choice>
    <mc:Fallback xmlns="">
      <p:transition spd="slow" advTm="10751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2585323"/>
          </a:xfrm>
          <a:prstGeom prst="rect">
            <a:avLst/>
          </a:prstGeom>
          <a:noFill/>
        </p:spPr>
        <p:txBody>
          <a:bodyPr wrap="square" rtlCol="0">
            <a:spAutoFit/>
          </a:bodyPr>
          <a:lstStyle/>
          <a:p>
            <a:pPr algn="ctr"/>
            <a:r>
              <a:rPr lang="ar-EG" b="1" u="sng" dirty="0">
                <a:solidFill>
                  <a:srgbClr val="2D3956"/>
                </a:solidFill>
                <a:latin typeface="Alexandria" pitchFamily="2" charset="-78"/>
                <a:cs typeface="Alexandria" pitchFamily="2" charset="-78"/>
              </a:rPr>
              <a:t>1- حقوق صاحب البراءة </a:t>
            </a:r>
          </a:p>
          <a:p>
            <a:pPr algn="r"/>
            <a:endParaRPr lang="ar-EG" sz="1600" b="1" dirty="0">
              <a:solidFill>
                <a:srgbClr val="2D3956"/>
              </a:solidFill>
              <a:latin typeface="Alexandria" pitchFamily="2" charset="-78"/>
              <a:cs typeface="Alexandria" pitchFamily="2" charset="-78"/>
            </a:endParaRPr>
          </a:p>
          <a:p>
            <a:pPr algn="r">
              <a:lnSpc>
                <a:spcPct val="200000"/>
              </a:lnSpc>
            </a:pPr>
            <a:r>
              <a:rPr lang="ar-EG" sz="1600" dirty="0">
                <a:solidFill>
                  <a:srgbClr val="2D3956"/>
                </a:solidFill>
                <a:latin typeface="Alexandria" pitchFamily="2" charset="-78"/>
                <a:cs typeface="Alexandria" pitchFamily="2" charset="-78"/>
              </a:rPr>
              <a:t>يتمتع صاحب البراءة بالحقوق الآتية: </a:t>
            </a:r>
          </a:p>
          <a:p>
            <a:pPr algn="r">
              <a:lnSpc>
                <a:spcPct val="200000"/>
              </a:lnSpc>
            </a:pPr>
            <a:r>
              <a:rPr lang="ar-EG" sz="1600" dirty="0">
                <a:solidFill>
                  <a:srgbClr val="2D3956"/>
                </a:solidFill>
                <a:latin typeface="Alexandria" pitchFamily="2" charset="-78"/>
                <a:cs typeface="Alexandria" pitchFamily="2" charset="-78"/>
              </a:rPr>
              <a:t> (أ)- الحق في استغلال الاختراع موضوع البراءة </a:t>
            </a:r>
          </a:p>
          <a:p>
            <a:pPr algn="r">
              <a:lnSpc>
                <a:spcPct val="200000"/>
              </a:lnSpc>
            </a:pPr>
            <a:r>
              <a:rPr lang="ar-EG" sz="1600" dirty="0">
                <a:solidFill>
                  <a:srgbClr val="2D3956"/>
                </a:solidFill>
                <a:latin typeface="Alexandria" pitchFamily="2" charset="-78"/>
                <a:cs typeface="Alexandria" pitchFamily="2" charset="-78"/>
              </a:rPr>
              <a:t>(ب)- حق التصرف في البراءة </a:t>
            </a:r>
          </a:p>
          <a:p>
            <a:pPr algn="r">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49253"/>
    </mc:Choice>
    <mc:Fallback xmlns="">
      <p:transition spd="slow" advTm="4925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923877"/>
          </a:xfrm>
          <a:prstGeom prst="rect">
            <a:avLst/>
          </a:prstGeom>
          <a:noFill/>
        </p:spPr>
        <p:txBody>
          <a:bodyPr wrap="square" rtlCol="0">
            <a:spAutoFit/>
          </a:bodyPr>
          <a:lstStyle/>
          <a:p>
            <a:pPr lvl="0" algn="ctr">
              <a:lnSpc>
                <a:spcPct val="200000"/>
              </a:lnSpc>
            </a:pPr>
            <a:r>
              <a:rPr lang="ar-EG" sz="1600" b="1" u="sng" dirty="0">
                <a:solidFill>
                  <a:srgbClr val="2D3956"/>
                </a:solidFill>
                <a:latin typeface="Alexandria" pitchFamily="2" charset="-78"/>
                <a:cs typeface="Alexandria" pitchFamily="2" charset="-78"/>
              </a:rPr>
              <a:t> (أ)- الحق في استغلال الاختراع موضوع البراءة </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تمنح البراءة لصاحبها حق استئثاري مقصور عليه يتمثل في استغلال الاختراع موضوع البراءة ومنع الغير من ذلك إلا بإذنه.</a:t>
            </a: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100254"/>
    </mc:Choice>
    <mc:Fallback xmlns="">
      <p:transition spd="slow" advTm="10025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ويقصد باستغلال الاختراع الإفادة منه ماليا بكل الطرق والأساليب المتاحة التي يقرها القانون.</a:t>
            </a:r>
          </a:p>
          <a:p>
            <a:pPr algn="just" rtl="1">
              <a:lnSpc>
                <a:spcPct val="250000"/>
              </a:lnSpc>
            </a:pPr>
            <a:r>
              <a:rPr lang="ar-EG" sz="1600" dirty="0">
                <a:solidFill>
                  <a:srgbClr val="2D3956"/>
                </a:solidFill>
                <a:latin typeface="Alexandria" pitchFamily="2" charset="-78"/>
                <a:cs typeface="Alexandria" pitchFamily="2" charset="-78"/>
              </a:rPr>
              <a:t>ويختلف مضمون الحق بحسب نوع البراءة الممنوحة، فإذا كانت براءة منتج جديد، فهذا يعني أن صاحب البراءة له الحق في منع الغير من صنع المنتج أو استعماله أو عرضه للبيع أو استيراده دون موافقته.</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49756"/>
    </mc:Choice>
    <mc:Fallback xmlns="">
      <p:transition spd="slow" advTm="14975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539430"/>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وإذا كانت البراءة الممنوحة هي براءة الطريقة، كان لصاحبها الحق في منع الغير من استعمال الطريقة موضوع البراءة أو استعمال المنتج الناتج مباشرة عنها أو بيعه أو عرضه للبيع أو استيراده، إلا بموافقته.</a:t>
            </a: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16600"/>
    </mc:Choice>
    <mc:Fallback xmlns="">
      <p:transition spd="slow" advTm="1166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2759089"/>
          </a:xfrm>
          <a:prstGeom prst="rect">
            <a:avLst/>
          </a:prstGeom>
          <a:noFill/>
        </p:spPr>
        <p:txBody>
          <a:bodyPr wrap="square" rtlCol="0">
            <a:spAutoFit/>
          </a:bodyPr>
          <a:lstStyle/>
          <a:p>
            <a:pPr algn="just" rtl="1">
              <a:lnSpc>
                <a:spcPct val="250000"/>
              </a:lnSpc>
            </a:pPr>
            <a:endParaRPr lang="ar-EG" sz="1400" dirty="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وكذلك إذا كانت البراءة هي براءة التطبيق فإن صاحب البراءة من حقه هنا منع الغير من استعمال التطبيق   الجديد على نحو ما ذكرنا سابقا ، ونفس الشيء بالنسبة لبراءة التركيب.</a:t>
            </a: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150865"/>
    </mc:Choice>
    <mc:Fallback xmlns="">
      <p:transition spd="slow" advTm="15086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24042"/>
          </a:xfrm>
          <a:prstGeom prst="rect">
            <a:avLst/>
          </a:prstGeom>
          <a:noFill/>
        </p:spPr>
        <p:txBody>
          <a:bodyPr wrap="square" rtlCol="0">
            <a:spAutoFit/>
          </a:bodyPr>
          <a:lstStyle/>
          <a:p>
            <a:pPr algn="just" rtl="1">
              <a:lnSpc>
                <a:spcPct val="250000"/>
              </a:lnSpc>
            </a:pPr>
            <a:r>
              <a:rPr lang="ar-EG" sz="1400" dirty="0">
                <a:solidFill>
                  <a:srgbClr val="2D3956"/>
                </a:solidFill>
                <a:latin typeface="Alexandria" pitchFamily="2" charset="-78"/>
                <a:cs typeface="Alexandria" pitchFamily="2" charset="-78"/>
              </a:rPr>
              <a:t>وقد يقوم صاحب البراءة باستغلال الاختراع بنفسه، كما يمكن أن يرخص للغير بذلك.</a:t>
            </a:r>
          </a:p>
          <a:p>
            <a:pPr algn="just" rtl="1">
              <a:lnSpc>
                <a:spcPct val="250000"/>
              </a:lnSpc>
            </a:pPr>
            <a:r>
              <a:rPr lang="ar-EG" sz="1400" dirty="0">
                <a:solidFill>
                  <a:srgbClr val="2D3956"/>
                </a:solidFill>
                <a:latin typeface="Alexandria" pitchFamily="2" charset="-78"/>
                <a:cs typeface="Alexandria" pitchFamily="2" charset="-78"/>
              </a:rPr>
              <a:t>والترخيص عقد بمقتضاه يمنح صاحب البراءة (المرخص) شخص آخر (المرخص له) الحق في استخدام الاختراع موضوع البراءة، نظير مقابل معين.</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a:t>Photo by: Arthur </a:t>
            </a:r>
            <a:r>
              <a:rPr lang="en-US" dirty="0" err="1"/>
              <a:t>Shlain</a:t>
            </a:r>
            <a:r>
              <a:rPr lang="en-US" dirty="0"/>
              <a:t>. 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48643"/>
    </mc:Choice>
    <mc:Fallback xmlns="">
      <p:transition spd="slow" advTm="1486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5637" y="1284534"/>
            <a:ext cx="5228823" cy="440120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وهناك ثلاثة أنواع من التراخيص: </a:t>
            </a:r>
          </a:p>
          <a:p>
            <a:pPr algn="just" rtl="1">
              <a:lnSpc>
                <a:spcPct val="250000"/>
              </a:lnSpc>
            </a:pPr>
            <a:r>
              <a:rPr lang="ar-EG" sz="1600" b="1" u="sng" dirty="0">
                <a:solidFill>
                  <a:srgbClr val="2D3956"/>
                </a:solidFill>
                <a:latin typeface="Alexandria" pitchFamily="2" charset="-78"/>
                <a:cs typeface="Alexandria" pitchFamily="2" charset="-78"/>
              </a:rPr>
              <a:t>الأول: الترخيص الاستئثاري  </a:t>
            </a:r>
            <a:r>
              <a:rPr lang="en-US" sz="1600" b="1" u="sng" dirty="0">
                <a:solidFill>
                  <a:srgbClr val="2D3956"/>
                </a:solidFill>
                <a:latin typeface="Alexandria" pitchFamily="2" charset="-78"/>
                <a:cs typeface="Alexandria" pitchFamily="2" charset="-78"/>
              </a:rPr>
              <a:t>Exclusive license</a:t>
            </a:r>
            <a:r>
              <a:rPr lang="ar-EG" sz="1600" b="1" u="sng"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يتعهد بمقتضاه المرخص</a:t>
            </a:r>
            <a:r>
              <a:rPr lang="en-US" sz="1600" dirty="0">
                <a:solidFill>
                  <a:srgbClr val="2D3956"/>
                </a:solidFill>
                <a:latin typeface="Alexandria" pitchFamily="2" charset="-78"/>
                <a:cs typeface="Alexandria" pitchFamily="2" charset="-78"/>
              </a:rPr>
              <a:t>Licensor </a:t>
            </a:r>
            <a:r>
              <a:rPr lang="ar-EG" sz="1600" dirty="0">
                <a:solidFill>
                  <a:srgbClr val="2D3956"/>
                </a:solidFill>
                <a:latin typeface="Alexandria" pitchFamily="2" charset="-78"/>
                <a:cs typeface="Alexandria" pitchFamily="2" charset="-78"/>
              </a:rPr>
              <a:t> بألا يرخص ذات الحق، لأي شخص آخر بخلاف المرخص له</a:t>
            </a:r>
            <a:r>
              <a:rPr lang="en-US" sz="1600" dirty="0">
                <a:solidFill>
                  <a:srgbClr val="2D3956"/>
                </a:solidFill>
                <a:latin typeface="Alexandria" pitchFamily="2" charset="-78"/>
                <a:cs typeface="Alexandria" pitchFamily="2" charset="-78"/>
              </a:rPr>
              <a:t>Licensee </a:t>
            </a:r>
            <a:r>
              <a:rPr lang="ar-EG" sz="1600" dirty="0">
                <a:solidFill>
                  <a:srgbClr val="2D3956"/>
                </a:solidFill>
                <a:latin typeface="Alexandria" pitchFamily="2" charset="-78"/>
                <a:cs typeface="Alexandria" pitchFamily="2" charset="-78"/>
              </a:rPr>
              <a:t>، حتى المرخص ذاته لا يستطيع الانتفاع به بعد الترخيص، فاستعمال حقوق الملكية الفكرية يكون مقتصر فقط على واحد وهو المرخص له</a:t>
            </a:r>
            <a:r>
              <a:rPr lang="en-US" sz="1600" dirty="0">
                <a:solidFill>
                  <a:srgbClr val="2D3956"/>
                </a:solidFill>
                <a:latin typeface="Alexandria" pitchFamily="2" charset="-78"/>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93229"/>
    </mc:Choice>
    <mc:Fallback xmlns="">
      <p:transition spd="slow" advTm="9322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5413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536096" y="1426203"/>
            <a:ext cx="4702608" cy="4944367"/>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الثاني: الترخيص غير الاستئثاري </a:t>
            </a:r>
            <a:r>
              <a:rPr lang="en-US" sz="1600" b="1" u="sng" dirty="0">
                <a:solidFill>
                  <a:srgbClr val="2D3956"/>
                </a:solidFill>
                <a:latin typeface="Alexandria" pitchFamily="2" charset="-78"/>
                <a:cs typeface="Alexandria" pitchFamily="2" charset="-78"/>
              </a:rPr>
              <a:t>Non-exclusive licenses</a:t>
            </a:r>
            <a:r>
              <a:rPr lang="ar-EG" sz="1600" b="1" u="sng"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يستطيع بمقتضاه المرخص صاحب حق الملكية الفكرية أن يرخص ذات الحق إلى أكثر من مرخص له.</a:t>
            </a:r>
          </a:p>
          <a:p>
            <a:pPr algn="just" rtl="1">
              <a:lnSpc>
                <a:spcPct val="200000"/>
              </a:lnSpc>
            </a:pPr>
            <a:r>
              <a:rPr lang="ar-EG" sz="1600" b="1" u="sng" dirty="0">
                <a:solidFill>
                  <a:srgbClr val="2D3956"/>
                </a:solidFill>
                <a:latin typeface="Alexandria" pitchFamily="2" charset="-78"/>
                <a:cs typeface="Alexandria" pitchFamily="2" charset="-78"/>
              </a:rPr>
              <a:t>الثالث: الترخيص الوحيد </a:t>
            </a:r>
            <a:r>
              <a:rPr lang="en-US" sz="1600" b="1" u="sng" dirty="0">
                <a:solidFill>
                  <a:srgbClr val="2D3956"/>
                </a:solidFill>
                <a:latin typeface="Alexandria" pitchFamily="2" charset="-78"/>
                <a:cs typeface="Alexandria" pitchFamily="2" charset="-78"/>
              </a:rPr>
              <a:t>Sole license</a:t>
            </a:r>
            <a:r>
              <a:rPr lang="ar-EG" sz="1600" b="1" u="sng" dirty="0">
                <a:solidFill>
                  <a:srgbClr val="2D3956"/>
                </a:solidFill>
                <a:latin typeface="Alexandria" pitchFamily="2" charset="-78"/>
                <a:cs typeface="Alexandria" pitchFamily="2" charset="-78"/>
              </a:rPr>
              <a:t>: </a:t>
            </a:r>
          </a:p>
          <a:p>
            <a:pPr algn="just" rtl="1">
              <a:lnSpc>
                <a:spcPct val="200000"/>
              </a:lnSpc>
            </a:pPr>
            <a:r>
              <a:rPr lang="ar-EG" sz="1600" dirty="0">
                <a:solidFill>
                  <a:srgbClr val="2D3956"/>
                </a:solidFill>
                <a:latin typeface="Alexandria" pitchFamily="2" charset="-78"/>
                <a:cs typeface="Alexandria" pitchFamily="2" charset="-78"/>
              </a:rPr>
              <a:t>هو الترخيص الذي يمنع المرخص من الترخيص باستعمال حقوق الملكية الفكرية لغير المرخص له لكن لا يمنع المرخص ذاته من استعمال تلك الحقوق.</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54874"/>
    </mc:Choice>
    <mc:Fallback xmlns="">
      <p:transition spd="slow" advTm="15487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893969" y="1029652"/>
            <a:ext cx="5342761" cy="4647426"/>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والحق الاستئثاري لصاحب البراءة له حدود: زمنية، مكانية وموضوعية: </a:t>
            </a:r>
          </a:p>
          <a:p>
            <a:pPr algn="just" rtl="1">
              <a:lnSpc>
                <a:spcPct val="250000"/>
              </a:lnSpc>
            </a:pPr>
            <a:r>
              <a:rPr lang="ar-EG" sz="1600" b="1" u="sng" dirty="0">
                <a:solidFill>
                  <a:srgbClr val="2D3956"/>
                </a:solidFill>
                <a:latin typeface="Alexandria" pitchFamily="2" charset="-78"/>
                <a:cs typeface="Alexandria" pitchFamily="2" charset="-78"/>
              </a:rPr>
              <a:t>الحدود الزمنية: </a:t>
            </a:r>
          </a:p>
          <a:p>
            <a:pPr algn="just" rtl="1">
              <a:lnSpc>
                <a:spcPct val="200000"/>
              </a:lnSpc>
            </a:pPr>
            <a:r>
              <a:rPr lang="ar-EG" sz="1600" dirty="0">
                <a:solidFill>
                  <a:srgbClr val="2D3956"/>
                </a:solidFill>
                <a:latin typeface="Alexandria" pitchFamily="2" charset="-78"/>
                <a:cs typeface="Alexandria" pitchFamily="2" charset="-78"/>
              </a:rPr>
              <a:t>لا تمنح براءة الاختراع صاحبها الحق الاستئثاري في استغلال الاختراع موضوع البراءة إلى الأبد، بل هو حق مؤقت.</a:t>
            </a:r>
          </a:p>
          <a:p>
            <a:pPr algn="just" rtl="1">
              <a:lnSpc>
                <a:spcPct val="200000"/>
              </a:lnSpc>
            </a:pPr>
            <a:r>
              <a:rPr lang="ar-EG" sz="1600" dirty="0">
                <a:solidFill>
                  <a:srgbClr val="2D3956"/>
                </a:solidFill>
                <a:latin typeface="Alexandria" pitchFamily="2" charset="-78"/>
                <a:cs typeface="Alexandria" pitchFamily="2" charset="-78"/>
              </a:rPr>
              <a:t>والتشريعات المقارنة تنص على أن مدة الحماية هي 20 سنة تبدأ من تاريخ إيداع طلب البراءة وليس من تاريخ منح البراءة</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112738"/>
    </mc:Choice>
    <mc:Fallback xmlns="">
      <p:transition spd="slow" advTm="11273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ويجد هذا الأمر سببه وفقا لما وضحناه من قبل، في مصلحة المجتمع التي تقتضي ألا يتمتع شخص باحتكار اختراع معين إلى الأبد، بمعنى ألا يحرم المجتمع من الاستفادة منه بصورة أبدية، بما يشكل عقبة أمام تطور العلوم والمعرفة والمجتمع بوجه عام.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117933"/>
    </mc:Choice>
    <mc:Fallback xmlns="">
      <p:transition spd="slow" advTm="11793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30333" y="1426203"/>
            <a:ext cx="5808372" cy="4278094"/>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الحدود المكانية: </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البراءة تمنح صاحبها حماية داخل النطاق الجغرافي للدولة المانحة، بحيث لا يكون لها أية أثر خارج حدود إقليمها.</a:t>
            </a:r>
          </a:p>
          <a:p>
            <a:pPr algn="just" rtl="1">
              <a:lnSpc>
                <a:spcPct val="200000"/>
              </a:lnSpc>
            </a:pPr>
            <a:r>
              <a:rPr lang="ar-EG" sz="1600" dirty="0">
                <a:solidFill>
                  <a:srgbClr val="2D3956"/>
                </a:solidFill>
                <a:latin typeface="Alexandria" pitchFamily="2" charset="-78"/>
                <a:cs typeface="Alexandria" pitchFamily="2" charset="-78"/>
              </a:rPr>
              <a:t>وبالتالي إذا أراد الشخص أن يتمتع بحماية دولية فإنه يجب أن يحصل على براءة من الدول التي يرغب في حماية اختراعه داخل إقليمها؛ ذلك أنه ليس هناك براءة اختراع لها أثر عالمي.</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118983"/>
    </mc:Choice>
    <mc:Fallback xmlns="">
      <p:transition spd="slow" advTm="118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5139869"/>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وتنص المادة 4/1 من اتفاقية باريس في هذا السياق على أنه: </a:t>
            </a:r>
          </a:p>
          <a:p>
            <a:pPr algn="just" rtl="1">
              <a:lnSpc>
                <a:spcPct val="250000"/>
              </a:lnSpc>
            </a:pPr>
            <a:r>
              <a:rPr lang="ar-EG" sz="1600" dirty="0">
                <a:solidFill>
                  <a:srgbClr val="2D3956"/>
                </a:solidFill>
                <a:latin typeface="Alexandria" pitchFamily="2" charset="-78"/>
                <a:cs typeface="Alexandria" pitchFamily="2" charset="-78"/>
              </a:rPr>
              <a:t>تكون البراءات التي يطلبها رعايا دول الاتحاد في مختلف هذه الدول مستقلة عن البراءات التي تم الحصول عليها عن نفس الاختراع في دول أخرى سواء كانت هذه الدول أعضاء أم غير أعضاء في الاتحاد.</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3" y="2021982"/>
            <a:ext cx="2112135" cy="234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64467"/>
    </mc:Choice>
    <mc:Fallback xmlns="">
      <p:transition spd="slow" advTm="6446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58778"/>
            <a:ext cx="5228823" cy="6078587"/>
          </a:xfrm>
          <a:prstGeom prst="rect">
            <a:avLst/>
          </a:prstGeom>
          <a:noFill/>
        </p:spPr>
        <p:txBody>
          <a:bodyPr wrap="square" rtlCol="0">
            <a:spAutoFit/>
          </a:bodyPr>
          <a:lstStyle/>
          <a:p>
            <a:pPr lvl="0" algn="r" rtl="1">
              <a:lnSpc>
                <a:spcPct val="250000"/>
              </a:lnSpc>
            </a:pPr>
            <a:r>
              <a:rPr lang="ar-EG" sz="1400" dirty="0">
                <a:solidFill>
                  <a:srgbClr val="2D3956"/>
                </a:solidFill>
                <a:latin typeface="Alexandria" pitchFamily="2" charset="-78"/>
                <a:cs typeface="Alexandria" pitchFamily="2" charset="-78"/>
              </a:rPr>
              <a:t>ومع ذلك فإنه إذا أراد المخترع تقديم طلب براءة الاختراع في أكثر من دولة، فيمكنه فعل ذلك من خلال طريقين:</a:t>
            </a:r>
          </a:p>
          <a:p>
            <a:pPr lvl="0" algn="r" rtl="1">
              <a:lnSpc>
                <a:spcPct val="250000"/>
              </a:lnSpc>
            </a:pPr>
            <a:r>
              <a:rPr lang="ar-EG" sz="1400" b="1" u="sng" dirty="0">
                <a:solidFill>
                  <a:srgbClr val="2D3956"/>
                </a:solidFill>
                <a:latin typeface="Alexandria" pitchFamily="2" charset="-78"/>
                <a:cs typeface="Alexandria" pitchFamily="2" charset="-78"/>
              </a:rPr>
              <a:t>الأول: اتفاقية باريس للملكية الصناعية: </a:t>
            </a:r>
          </a:p>
          <a:p>
            <a:pPr lvl="0" algn="just" rtl="1">
              <a:lnSpc>
                <a:spcPct val="200000"/>
              </a:lnSpc>
            </a:pPr>
            <a:r>
              <a:rPr lang="ar-EG" sz="1400" dirty="0">
                <a:solidFill>
                  <a:srgbClr val="2D3956"/>
                </a:solidFill>
                <a:latin typeface="Alexandria" pitchFamily="2" charset="-78"/>
                <a:cs typeface="Alexandria" pitchFamily="2" charset="-78"/>
              </a:rPr>
              <a:t>يقوم المخترع بتقديم طلب براءة اختراع وطني في أي دولة عضو من الأعضاء في اتفاقية باريس للملكية الصناعية ثم يقدم طلبات براءات اختراع تابعة لطلبه الأول في دول أخرى أعضاء في الاتفاقية، مع الاعتداد بتاريخ تقديم الطلب الأول، وهو ما يعرف بمبدأ الأسبقية أو الأولوية. وهذا يعني أن الاختراع لم يفقد شرط الجدة نتيجة الكشف عنها في الطلب الأول للبراءة.</a:t>
            </a:r>
          </a:p>
          <a:p>
            <a:pPr algn="r" rtl="1">
              <a:lnSpc>
                <a:spcPct val="200000"/>
              </a:lnSpc>
            </a:pPr>
            <a:r>
              <a:rPr lang="ar-EG" b="1"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266473"/>
    </mc:Choice>
    <mc:Fallback xmlns="">
      <p:transition spd="slow" advTm="26647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5985" y="132603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6740307"/>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الثاني: معاهدة التعاون بشأن براءات الاختراع</a:t>
            </a:r>
            <a:r>
              <a:rPr lang="en-US" sz="1600" b="1" u="sng" dirty="0">
                <a:solidFill>
                  <a:srgbClr val="2D3956"/>
                </a:solidFill>
                <a:latin typeface="Alexandria" pitchFamily="2" charset="-78"/>
                <a:cs typeface="Alexandria" pitchFamily="2" charset="-78"/>
              </a:rPr>
              <a:t>PCT </a:t>
            </a:r>
            <a:r>
              <a:rPr lang="ar-EG" sz="1600" b="1" u="sng" dirty="0">
                <a:solidFill>
                  <a:srgbClr val="2D3956"/>
                </a:solidFill>
                <a:latin typeface="Alexandria" pitchFamily="2" charset="-78"/>
                <a:cs typeface="Alexandria" pitchFamily="2" charset="-78"/>
              </a:rPr>
              <a:t>: </a:t>
            </a:r>
          </a:p>
          <a:p>
            <a:pPr algn="just" rtl="1">
              <a:lnSpc>
                <a:spcPct val="250000"/>
              </a:lnSpc>
            </a:pPr>
            <a:r>
              <a:rPr lang="ar-EG" sz="1600" dirty="0">
                <a:solidFill>
                  <a:srgbClr val="2D3956"/>
                </a:solidFill>
                <a:latin typeface="Alexandria" pitchFamily="2" charset="-78"/>
                <a:cs typeface="Alexandria" pitchFamily="2" charset="-78"/>
              </a:rPr>
              <a:t>تقدم هذه المعاهدة المبرمة في واشنطن عام 1970، نظاما يمكن المخترع أو صاحب الحق من تقديم طلب واحد للبراءة بلغة واحدة ثم التماس الحماية القانونية بعد ذلك في أي من الدول أطراف المعاهدة، بدلا من تقديم عدة طلبات إيداع وطنية منفصلة، مما يوفر الوقت والجهد.</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81530"/>
    </mc:Choice>
    <mc:Fallback xmlns="">
      <p:transition spd="slow" advTm="815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14202"/>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55336" y="850007"/>
            <a:ext cx="5383368" cy="4893647"/>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وتفصيل ذلك أنه إذا كان المخترع مواطن أو مقيم في إحدى الدول الأعضاء في معاهدة التعاون (157 عضو) فإنه يحق له تقديم طلب إيداع واحد عن الاختراع؛ ويكون ذلك إما في المكتب الوطني المعتمد (الجهة المختصة بمصر أو السعودية على سبيل المثال) أو لدى المكتب الدولي الخاص بالمنظمة العالمية للملكية الفكرية بجنيف سويسرا مباشرة.(يطلق عليها المرحلة الدولية)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05536"/>
    </mc:Choice>
    <mc:Fallback xmlns="">
      <p:transition spd="slow" advTm="10553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بعد  الانتهاء من المرحلة الأولى الدولية التي تتضمن: الايداع، البحث الدولي، النشر الدولي، البحث الإضافي الدولي (اختياري) والفحص التمهيدي الدولي (اختياري). </a:t>
            </a:r>
          </a:p>
          <a:p>
            <a:pPr algn="just" rtl="1">
              <a:lnSpc>
                <a:spcPct val="200000"/>
              </a:lnSpc>
            </a:pPr>
            <a:r>
              <a:rPr lang="ar-EG" sz="1600" dirty="0">
                <a:solidFill>
                  <a:srgbClr val="2D3956"/>
                </a:solidFill>
                <a:latin typeface="Alexandria" pitchFamily="2" charset="-78"/>
                <a:cs typeface="Alexandria" pitchFamily="2" charset="-78"/>
              </a:rPr>
              <a:t>ينتقل الطلب إلى المرحلة الوطنية، (30 شهر من تاريخ إيداع الطلب الأول) وهي المرحلة التي يحدد فيها الدول التي يريد حماية اختراعه فيها، وتتم هذه المرحلة أمام المكاتب الوطنية لهذه الدول، بحيث يكون لها صلاحية رفض منح البراءة أو قبوله بحسب قوانينها الوطنية.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24718"/>
    </mc:Choice>
    <mc:Fallback xmlns="">
      <p:transition spd="slow" advTm="12471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a:ln>
            <a:noFill/>
          </a:ln>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وبالتالي ينبغي التنويه مجددا أنه ليس هناك براءة تعطي حماية على المستوى العالمي، حيث إن طرق حماية الاختراع تكون إما عن طريق براءة صادرة من المكاتب الوطنية أو أحد المكاتب الاقليمية مثل مكتب البراءات الأوروبي، بحيث تكون الحماية هنا على مستوى الإقليم.</a:t>
            </a:r>
          </a:p>
          <a:p>
            <a:pPr algn="just" rtl="1">
              <a:lnSpc>
                <a:spcPct val="200000"/>
              </a:lnSpc>
            </a:pPr>
            <a:r>
              <a:rPr lang="ar-EG" sz="1600" dirty="0">
                <a:solidFill>
                  <a:srgbClr val="2D3956"/>
                </a:solidFill>
                <a:latin typeface="Alexandria" pitchFamily="2" charset="-78"/>
                <a:cs typeface="Alexandria" pitchFamily="2" charset="-78"/>
              </a:rPr>
              <a:t>أما معاهدة التعاون فهي تيسر فقط الطريق لإيداع طلب واحد بدلا من إيداع عدة طلبات في عدد من الدول، لكن منح البراءة يعود إلى هذه الدول بحسب قوانينها.</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14702"/>
    </mc:Choice>
    <mc:Fallback xmlns="">
      <p:transition spd="slow" advTm="11470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43555" y="1384337"/>
            <a:ext cx="9345750" cy="5135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384337"/>
            <a:ext cx="5228823" cy="7478970"/>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الحدود الموضوعية: </a:t>
            </a:r>
            <a:r>
              <a:rPr lang="ar-EG" sz="1600" dirty="0">
                <a:solidFill>
                  <a:srgbClr val="2D3956"/>
                </a:solidFill>
                <a:latin typeface="Alexandria" pitchFamily="2" charset="-78"/>
                <a:cs typeface="Alexandria" pitchFamily="2" charset="-78"/>
              </a:rPr>
              <a:t>أقرت التشريعات المقارنة حق الغير في بعض الأحوال الاستثنائية باستعمال موضوع الاختراع دون أخذ إذن صاحب البراءة، ومن ذلك ما نصت عليه المادة 10 من قانون حماية حقوق الملكية الفكرية المصري: </a:t>
            </a:r>
          </a:p>
          <a:p>
            <a:pPr algn="just" rtl="1">
              <a:lnSpc>
                <a:spcPct val="200000"/>
              </a:lnSpc>
            </a:pPr>
            <a:r>
              <a:rPr lang="ar-EG" sz="1600" b="1" dirty="0">
                <a:solidFill>
                  <a:srgbClr val="2D3956"/>
                </a:solidFill>
                <a:latin typeface="Alexandria" pitchFamily="2" charset="-78"/>
                <a:cs typeface="Alexandria" pitchFamily="2" charset="-78"/>
              </a:rPr>
              <a:t>«تخول البراءة مالكها الحق في منع الغير من استغلال الاختراع بأية طريقة ويستنفذ حق مالك البراءة في منع الغير من استيراد أو استخدام أو بيع أو توزيع السلعة، إذا قام بتسويقها في اية دولة أو رخص للغير بذلك.</a:t>
            </a:r>
          </a:p>
          <a:p>
            <a:pPr algn="r" rtl="1">
              <a:lnSpc>
                <a:spcPct val="200000"/>
              </a:lnSpc>
            </a:pPr>
            <a:endParaRPr lang="ar-EG" sz="1600" b="1" u="sng" dirty="0">
              <a:solidFill>
                <a:srgbClr val="2D3956"/>
              </a:solidFill>
              <a:latin typeface="Alexandria" pitchFamily="2" charset="-78"/>
              <a:cs typeface="Alexandria" pitchFamily="2" charset="-78"/>
            </a:endParaRPr>
          </a:p>
          <a:p>
            <a:pPr algn="r" rtl="1">
              <a:lnSpc>
                <a:spcPct val="200000"/>
              </a:lnSpc>
            </a:pPr>
            <a:endParaRPr lang="ar-EG" sz="1600" b="1" u="sng"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143806"/>
    </mc:Choice>
    <mc:Fallback xmlns="">
      <p:transition spd="slow" advTm="14380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38609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ولا يعتبر اعتداء على هذا الحق ما يقوم به الغير من الأعمال الآتية:</a:t>
            </a:r>
          </a:p>
          <a:p>
            <a:pPr algn="just" rtl="1">
              <a:lnSpc>
                <a:spcPct val="150000"/>
              </a:lnSpc>
            </a:pPr>
            <a:r>
              <a:rPr lang="ar-EG" sz="1600" dirty="0">
                <a:solidFill>
                  <a:srgbClr val="2D3956"/>
                </a:solidFill>
                <a:latin typeface="Alexandria" pitchFamily="2" charset="-78"/>
                <a:cs typeface="Alexandria" pitchFamily="2" charset="-78"/>
              </a:rPr>
              <a:t>1. الأعمال المتصلة بأغراض البحث العلمي.</a:t>
            </a:r>
          </a:p>
          <a:p>
            <a:pPr algn="just" rtl="1">
              <a:lnSpc>
                <a:spcPct val="150000"/>
              </a:lnSpc>
            </a:pPr>
            <a:r>
              <a:rPr lang="ar-EG" sz="1600" dirty="0">
                <a:solidFill>
                  <a:srgbClr val="2D3956"/>
                </a:solidFill>
                <a:latin typeface="Alexandria" pitchFamily="2" charset="-78"/>
                <a:cs typeface="Alexandria" pitchFamily="2" charset="-78"/>
              </a:rPr>
              <a:t>2. قيام الغير في جمهورية مصر العربية بصنع منتج، أو باستعمال طريقة صنع منتج معين أو باتخاذ ترتيبات جدية لذلك ما لم يكن سيء النية، وذلك قبل تاريخ تقديم طلب البراءة من شخص اخر عن المنتج ذاته، أو عن طريقة صنعه، ولهذا الغير رغم صدور البراءة حق الاستمرار لصالح منشأته فقط في القيام بالأعمال المذكورة ذاتها دون التوسع فيها، ولا يجوز التنازل عن حق القيام بهذه الأعمال، أو نقل هذا الحق إلا مع باقي عناصر المنشأة.</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248326"/>
    </mc:Choice>
    <mc:Fallback xmlns="">
      <p:transition spd="slow" advTm="24832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524315"/>
          </a:xfrm>
          <a:prstGeom prst="rect">
            <a:avLst/>
          </a:prstGeom>
          <a:noFill/>
        </p:spPr>
        <p:txBody>
          <a:bodyPr wrap="square" rtlCol="0">
            <a:spAutoFit/>
          </a:bodyPr>
          <a:lstStyle/>
          <a:p>
            <a:pPr algn="r" rtl="1"/>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3. الاستخدامات غير المباشرة لطريقة الانتاج، التي يتكون منها موضوع الاختراع وذلك للحصول على منتجات أخرى.</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4. استخدام الاختراع في وسائل النقل البري أو البحري أو الجوي التابعة لإحدى الدول أو الكيانات الاعضاء في منظمة التجارة العالمية أو التي تعامل جمهورية مصر العربية المثل وذلك في حالة وجود أي من هذه الوسائل في جمهورية مصر العربية بصفه وقتية أو عارضة.</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61376"/>
    </mc:Choice>
    <mc:Fallback xmlns="">
      <p:transition spd="slow" advTm="6137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5. قيام الغير بصنع أو تركيب أو استخدام أو بيع المنتج اثناء فترة حمايته بهدف استخراج ترخيص لتسويقه، على ألا يتم التسويق إلا بعد انتهاء تلك الفترة. </a:t>
            </a:r>
          </a:p>
          <a:p>
            <a:pPr algn="just" rtl="1">
              <a:lnSpc>
                <a:spcPct val="200000"/>
              </a:lnSpc>
            </a:pPr>
            <a:r>
              <a:rPr lang="ar-EG" sz="1600" dirty="0">
                <a:solidFill>
                  <a:srgbClr val="2D3956"/>
                </a:solidFill>
                <a:latin typeface="Alexandria" pitchFamily="2" charset="-78"/>
                <a:cs typeface="Alexandria" pitchFamily="2" charset="-78"/>
              </a:rPr>
              <a:t>6. الأعمال التي يقوم بها الغير خلاف ما تقدم، شريطة ألا تتعارض بشكل غير معقول مع الاستخدام العادي للبراءة والا تضر بصورة غير معقولة بالمصالح المشروعة لصاحب البراءة مع مراعاة المصالح المشروعة للغير.</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a:solidFill>
                  <a:prstClr val="black"/>
                </a:solidFill>
              </a:rPr>
              <a:t>Photo by: Arthur </a:t>
            </a:r>
            <a:r>
              <a:rPr lang="en-US" dirty="0" err="1">
                <a:solidFill>
                  <a:prstClr val="black"/>
                </a:solidFill>
              </a:rPr>
              <a:t>Shlain</a:t>
            </a:r>
            <a:r>
              <a:rPr lang="en-US" dirty="0">
                <a:solidFill>
                  <a:prstClr val="black"/>
                </a:solidFill>
              </a:rPr>
              <a:t>. License: https://creativecommons.org/licenses/by/3.0/deed.en</a:t>
            </a:r>
          </a:p>
        </p:txBody>
      </p:sp>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128436"/>
    </mc:Choice>
    <mc:Fallback xmlns="">
      <p:transition spd="slow" advTm="12843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310293"/>
            <a:ext cx="5228823" cy="4524315"/>
          </a:xfrm>
          <a:prstGeom prst="rect">
            <a:avLst/>
          </a:prstGeom>
          <a:noFill/>
        </p:spPr>
        <p:txBody>
          <a:bodyPr wrap="square" rtlCol="0">
            <a:spAutoFit/>
          </a:bodyPr>
          <a:lstStyle/>
          <a:p>
            <a:pPr lvl="0" algn="ctr">
              <a:lnSpc>
                <a:spcPct val="200000"/>
              </a:lnSpc>
            </a:pPr>
            <a:r>
              <a:rPr lang="ar-EG" sz="1600" b="1" u="sng" dirty="0">
                <a:solidFill>
                  <a:srgbClr val="2D3956"/>
                </a:solidFill>
                <a:latin typeface="Alexandria" pitchFamily="2" charset="-78"/>
                <a:cs typeface="Alexandria" pitchFamily="2" charset="-78"/>
              </a:rPr>
              <a:t>(ب)- حق التصرف في البراءة </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يجوز التنازل عن الحقوق المالية المترتبة على البراءة للغير، سواء بعوض أو بدون عوض.</a:t>
            </a:r>
          </a:p>
          <a:p>
            <a:pPr algn="just" rtl="1">
              <a:lnSpc>
                <a:spcPct val="200000"/>
              </a:lnSpc>
            </a:pPr>
            <a:r>
              <a:rPr lang="ar-EG" sz="1600" dirty="0">
                <a:solidFill>
                  <a:srgbClr val="2D3956"/>
                </a:solidFill>
                <a:latin typeface="Alexandria" pitchFamily="2" charset="-78"/>
                <a:cs typeface="Alexandria" pitchFamily="2" charset="-78"/>
              </a:rPr>
              <a:t>وهذا يعني نقل ملكية البراءة إلى الغير، وهذا الأمر كما أشرنا قد يتم نظير مقابل نقدي، فينطبق عليه الأحكام المتعلقة بعقد البيع.</a:t>
            </a:r>
          </a:p>
          <a:p>
            <a:pPr algn="just" rtl="1">
              <a:lnSpc>
                <a:spcPct val="200000"/>
              </a:lnSpc>
            </a:pPr>
            <a:r>
              <a:rPr lang="ar-EG" sz="1600" dirty="0">
                <a:solidFill>
                  <a:srgbClr val="2D3956"/>
                </a:solidFill>
                <a:latin typeface="Alexandria" pitchFamily="2" charset="-78"/>
                <a:cs typeface="Alexandria" pitchFamily="2" charset="-78"/>
              </a:rPr>
              <a:t>وقد يتم ذلك دون عوض فينطبق عليه الأحكام القانونية لعقد الهبة.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77619"/>
    </mc:Choice>
    <mc:Fallback xmlns="">
      <p:transition spd="slow" advTm="7761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416320"/>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ويجوز أن يكون يشمل نطاق هذا التنازل كل الحقوق المترتبة على البراءة، ويطلق عليه التنازل الكلي عن البراءة.</a:t>
            </a:r>
          </a:p>
          <a:p>
            <a:pPr algn="just" rtl="1">
              <a:lnSpc>
                <a:spcPct val="250000"/>
              </a:lnSpc>
            </a:pPr>
            <a:r>
              <a:rPr lang="ar-EG" sz="1600" dirty="0">
                <a:solidFill>
                  <a:srgbClr val="2D3956"/>
                </a:solidFill>
                <a:latin typeface="Alexandria" pitchFamily="2" charset="-78"/>
                <a:cs typeface="Alexandria" pitchFamily="2" charset="-78"/>
              </a:rPr>
              <a:t>كما قد يشمل التنازل بعض الحقوق فقط، مثال ذلك التنازل عن حق بيع المنتج الجديد فقط، أو التنازل عن حق إنتاج المنتج في إقليم معين، وغير ذلك.</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67101"/>
    </mc:Choice>
    <mc:Fallback xmlns="">
      <p:transition spd="slow" advTm="6710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ومن الجدير بالذكر أن التنازل عن البراءة يختلف عن الترخيص باستغلال الاختراع؛ فالتنازل يمنح المتنازل إليه حق علينا على الاختراع موضوع البراءة، بينما يترتب على عقد الترخيص بالاستغلال حقا شخصيا للمرخص له، يتمثل في استغلال الاختراع في الحدود المنصوص عليها في الترخيص.</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45768"/>
    </mc:Choice>
    <mc:Fallback xmlns="">
      <p:transition spd="slow" advTm="457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وتنص المادة 21 من قانون حماية حقوق الملكية الفكرية المصري في هذا الشأن على: </a:t>
            </a:r>
          </a:p>
          <a:p>
            <a:pPr algn="just" rtl="1">
              <a:lnSpc>
                <a:spcPct val="200000"/>
              </a:lnSpc>
            </a:pPr>
            <a:r>
              <a:rPr lang="ar-EG" sz="1600" dirty="0">
                <a:solidFill>
                  <a:srgbClr val="2D3956"/>
                </a:solidFill>
                <a:latin typeface="Alexandria" pitchFamily="2" charset="-78"/>
                <a:cs typeface="Alexandria" pitchFamily="2" charset="-78"/>
              </a:rPr>
              <a:t>يجوز نقل ملكية البراءة كلها أو بعضها بعوض أو بغير عوض، كما يجوز رهنها أو تقرير حق الانتفاع عليها.</a:t>
            </a:r>
          </a:p>
          <a:p>
            <a:pPr algn="just" rtl="1">
              <a:lnSpc>
                <a:spcPct val="200000"/>
              </a:lnSpc>
            </a:pPr>
            <a:r>
              <a:rPr lang="ar-EG" sz="1600" dirty="0">
                <a:solidFill>
                  <a:srgbClr val="2D3956"/>
                </a:solidFill>
                <a:latin typeface="Alexandria" pitchFamily="2" charset="-78"/>
                <a:cs typeface="Alexandria" pitchFamily="2" charset="-78"/>
              </a:rPr>
              <a:t>ومع عدم الإخلال بالأحكام الخاصة ببيع المحال التجارية ورهنها لا تنتقل ملكية البراءة ولا يكون رهنها أو تقرير حق انتفاع عليها حجة على الغير إلا من تاريخ التأشير بذلك في سجل البراءات.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57469"/>
    </mc:Choice>
    <mc:Fallback xmlns="">
      <p:transition spd="slow" advTm="574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وتنص المادة 3 من نظام براءات الاختراع السعودي في هذا الشأن على أنه: </a:t>
            </a:r>
          </a:p>
          <a:p>
            <a:pPr algn="just" rtl="1">
              <a:lnSpc>
                <a:spcPct val="200000"/>
              </a:lnSpc>
            </a:pPr>
            <a:r>
              <a:rPr lang="ar-EG" sz="1600" dirty="0">
                <a:solidFill>
                  <a:srgbClr val="2D3956"/>
                </a:solidFill>
                <a:latin typeface="Alexandria" pitchFamily="2" charset="-78"/>
                <a:cs typeface="Alexandria" pitchFamily="2" charset="-78"/>
              </a:rPr>
              <a:t>«يجوز لمالك وثيقة الحماية التخلي عنها بموجب طلب كتابي يقدم إلى المدينة، ويجوز أن يقتصر التخلي على عنصر واحد أو أكثر من عناصر الحماية المقررة....»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43654"/>
    </mc:Choice>
    <mc:Fallback xmlns="">
      <p:transition spd="slow" advTm="4365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وإذا كان يحوز التنازل عن البراءة بصورة كلية أو جزئية فإنه يصح أيضا تقرير حق انتفاع عليها، كما يجوز رهنها.</a:t>
            </a:r>
          </a:p>
          <a:p>
            <a:pPr algn="just" rtl="1">
              <a:lnSpc>
                <a:spcPct val="250000"/>
              </a:lnSpc>
            </a:pPr>
            <a:r>
              <a:rPr lang="ar-EG" sz="1600" dirty="0">
                <a:solidFill>
                  <a:srgbClr val="2D3956"/>
                </a:solidFill>
                <a:latin typeface="Alexandria" pitchFamily="2" charset="-78"/>
                <a:cs typeface="Alexandria" pitchFamily="2" charset="-78"/>
              </a:rPr>
              <a:t>ويكون ذلك عن طريق الجهة المختصة، والتأشير بذلك في السجل المعدة لهذا الشأن، وفقا للقانون.</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35527"/>
    </mc:Choice>
    <mc:Fallback xmlns="">
      <p:transition spd="slow" advTm="3552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62322"/>
          </a:xfrm>
          <a:prstGeom prst="rect">
            <a:avLst/>
          </a:prstGeom>
          <a:noFill/>
        </p:spPr>
        <p:txBody>
          <a:bodyPr wrap="square" rtlCol="0">
            <a:spAutoFit/>
          </a:bodyPr>
          <a:lstStyle/>
          <a:p>
            <a:pPr lvl="0" algn="ctr" rtl="1">
              <a:lnSpc>
                <a:spcPct val="200000"/>
              </a:lnSpc>
            </a:pPr>
            <a:r>
              <a:rPr lang="ar-EG" b="1" u="sng" dirty="0">
                <a:solidFill>
                  <a:srgbClr val="2D3956"/>
                </a:solidFill>
                <a:latin typeface="Alexandria" pitchFamily="2" charset="-78"/>
                <a:cs typeface="Alexandria" pitchFamily="2" charset="-78"/>
              </a:rPr>
              <a:t>2-التزامات صاحب البراءة </a:t>
            </a:r>
          </a:p>
          <a:p>
            <a:pPr lvl="0" algn="just" rtl="1">
              <a:lnSpc>
                <a:spcPct val="200000"/>
              </a:lnSpc>
            </a:pPr>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تتحدد الالتزامات الناشئة عن براءة الاختراع والتي يتحملها صاحب البراءة في التزامين أساسيين: </a:t>
            </a:r>
          </a:p>
          <a:p>
            <a:pPr algn="just" rtl="1"/>
            <a:endParaRPr lang="ar-EG" sz="1600"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(أ)- الالتزام بدفع الرسوم المقررة </a:t>
            </a:r>
          </a:p>
          <a:p>
            <a:pPr algn="just" rtl="1"/>
            <a:endParaRPr lang="ar-EG" sz="1600"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(ب)- الالتزام باستغلال الاختراع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47708"/>
    </mc:Choice>
    <mc:Fallback xmlns="">
      <p:transition spd="slow" advTm="4770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(أ)-الالتزام بدفع الرسوم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يقع على كاهل صاحب البراءة دفع الرسوم المقررة قانونا فيما يخص براءة الاختراع، وهناك أنواع للرسوم:</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-رسوم الإيداع: يدفعها مقدم الطلب عند تقديمه لطلب الحصول على البراءة.</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رسوم النشر: يدفعها مقدم الطلب قبل النشر.</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الرسوم السنوية: ويدفعه صاحب البراءة للإبقاء على سريان مفعول البراءة، بحيث إذا تقاعس عن دفعها، ترتب على ذلك سقوط حقه وانقضاء الحماية.</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56460"/>
    </mc:Choice>
    <mc:Fallback xmlns="">
      <p:transition spd="slow" advTm="5646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(أ)-الالتزام باستغلال الاختراع:</a:t>
            </a:r>
          </a:p>
          <a:p>
            <a:pPr algn="just" rtl="1"/>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هذا هو أحد القيود الأساسية التي وضعها المشرع على ملكية البراءة، وهو استغلال الاختراع حتي يعود ذلك بالنفع على المجتمع وعدم حرمانه من الفرص الحقيقية لنموه وازدهاره.</a:t>
            </a: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ويتم هذا الاستغلال إما بنفسه أو عن طريق الترخيص الاختياري للغير بذلك، وبصورة كافية لسد حاجات البلاد.</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238197"/>
      </p:ext>
    </p:extLst>
  </p:cSld>
  <p:clrMapOvr>
    <a:masterClrMapping/>
  </p:clrMapOvr>
  <mc:AlternateContent xmlns:mc="http://schemas.openxmlformats.org/markup-compatibility/2006" xmlns:p14="http://schemas.microsoft.com/office/powerpoint/2010/main">
    <mc:Choice Requires="p14">
      <p:transition spd="slow" p14:dur="2000" advTm="87636"/>
    </mc:Choice>
    <mc:Fallback xmlns="">
      <p:transition spd="slow" advTm="8763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وتضع التشريعات مدة ينبغي أن يقوم فيها صاحب البراءة باستغلال الاختراع، وهي، في القانون المصري والنظام السعودي وكذلك التشريع الفرنسي، أربع سنوات من تاريخ تقديم الطلب أو ثلاث سنوات من تاريخ صدور البراءة، أيهما أطول.</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1673015"/>
      </p:ext>
    </p:extLst>
  </p:cSld>
  <p:clrMapOvr>
    <a:masterClrMapping/>
  </p:clrMapOvr>
  <mc:AlternateContent xmlns:mc="http://schemas.openxmlformats.org/markup-compatibility/2006" xmlns:p14="http://schemas.microsoft.com/office/powerpoint/2010/main">
    <mc:Choice Requires="p14">
      <p:transition spd="slow" p14:dur="2000" advTm="34553"/>
    </mc:Choice>
    <mc:Fallback xmlns="">
      <p:transition spd="slow" advTm="3455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وضعت التشريعات المقارنة جزاء على عدم قيام صاحب البراءة باستغلال الاختراع في المدة المقررة أو عجزه عن القيام بذلك أو حتى القيام بالاستغلال لكن على نحو غير كاف لحاجات المجتمع، بدون عذر.</a:t>
            </a:r>
          </a:p>
          <a:p>
            <a:pPr algn="just" rtl="1">
              <a:lnSpc>
                <a:spcPct val="250000"/>
              </a:lnSpc>
            </a:pPr>
            <a:r>
              <a:rPr lang="ar-EG" sz="1600" dirty="0">
                <a:solidFill>
                  <a:srgbClr val="2D3956"/>
                </a:solidFill>
                <a:latin typeface="Alexandria" pitchFamily="2" charset="-78"/>
                <a:cs typeface="Alexandria" pitchFamily="2" charset="-78"/>
              </a:rPr>
              <a:t>ويتمثل هذا الجزاء في الترخيص الإجباري للغير باستغلال الاختراع.</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3296476"/>
      </p:ext>
    </p:extLst>
  </p:cSld>
  <p:clrMapOvr>
    <a:masterClrMapping/>
  </p:clrMapOvr>
  <mc:AlternateContent xmlns:mc="http://schemas.openxmlformats.org/markup-compatibility/2006" xmlns:p14="http://schemas.microsoft.com/office/powerpoint/2010/main">
    <mc:Choice Requires="p14">
      <p:transition spd="slow" p14:dur="2000" advTm="65847"/>
    </mc:Choice>
    <mc:Fallback xmlns="">
      <p:transition spd="slow" advTm="6584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ا</a:t>
            </a: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وهناك عدة شروط يجب توافرها لإصدار الترخيص الإجباري، وهي: </a:t>
            </a:r>
          </a:p>
          <a:p>
            <a:pPr algn="just" rtl="1"/>
            <a:endParaRPr lang="ar-EG" sz="1600" dirty="0">
              <a:solidFill>
                <a:srgbClr val="2D3956"/>
              </a:solidFill>
              <a:latin typeface="Alexandria" pitchFamily="2" charset="-78"/>
              <a:cs typeface="Alexandria" pitchFamily="2" charset="-78"/>
            </a:endParaRPr>
          </a:p>
          <a:p>
            <a:pPr marL="285750" indent="-285750" algn="just" rtl="1">
              <a:buFontTx/>
              <a:buChar char="-"/>
            </a:pPr>
            <a:r>
              <a:rPr lang="ar-EG" sz="1600" dirty="0">
                <a:solidFill>
                  <a:srgbClr val="2D3956"/>
                </a:solidFill>
                <a:latin typeface="Alexandria" pitchFamily="2" charset="-78"/>
                <a:cs typeface="Alexandria" pitchFamily="2" charset="-78"/>
              </a:rPr>
              <a:t>تقديم طلب الترخيص الإجباري بعد مضي المدة المشار إليها والتي لم يستطع خلالها صاحب البراءة استغلال اختراعه، مالم يقدم عذر مشروع.</a:t>
            </a:r>
          </a:p>
          <a:p>
            <a:pPr marL="285750" indent="-285750" algn="just" rtl="1">
              <a:buFontTx/>
              <a:buChar char="-"/>
            </a:pPr>
            <a:endParaRPr lang="ar-EG" sz="1600" dirty="0">
              <a:solidFill>
                <a:srgbClr val="2D3956"/>
              </a:solidFill>
              <a:latin typeface="Alexandria" pitchFamily="2" charset="-78"/>
              <a:cs typeface="Alexandria" pitchFamily="2" charset="-78"/>
            </a:endParaRPr>
          </a:p>
          <a:p>
            <a:pPr marL="285750" indent="-285750" algn="just" rtl="1">
              <a:buFontTx/>
              <a:buChar char="-"/>
            </a:pPr>
            <a:r>
              <a:rPr lang="ar-EG" sz="1600" dirty="0">
                <a:solidFill>
                  <a:srgbClr val="2D3956"/>
                </a:solidFill>
                <a:latin typeface="Alexandria" pitchFamily="2" charset="-78"/>
                <a:cs typeface="Alexandria" pitchFamily="2" charset="-78"/>
              </a:rPr>
              <a:t> أن يثبت طالب الترخيص الإجباري إنه قد بذل خلال مدة معقولة جهدا في للحصول على ترخيص اختياري من صاحب البراءة ووفقا لشروط ملاءمة ومقابل معقول.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3211692"/>
      </p:ext>
    </p:extLst>
  </p:cSld>
  <p:clrMapOvr>
    <a:masterClrMapping/>
  </p:clrMapOvr>
  <mc:AlternateContent xmlns:mc="http://schemas.openxmlformats.org/markup-compatibility/2006" xmlns:p14="http://schemas.microsoft.com/office/powerpoint/2010/main">
    <mc:Choice Requires="p14">
      <p:transition spd="slow" p14:dur="2000" advTm="130902"/>
    </mc:Choice>
    <mc:Fallback xmlns="">
      <p:transition spd="slow" advTm="13090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26206" y="1225689"/>
            <a:ext cx="5228823" cy="5632311"/>
          </a:xfrm>
          <a:prstGeom prst="rect">
            <a:avLst/>
          </a:prstGeom>
          <a:noFill/>
        </p:spPr>
        <p:txBody>
          <a:bodyPr wrap="square" rtlCol="0">
            <a:spAutoFit/>
          </a:bodyPr>
          <a:lstStyle/>
          <a:p>
            <a:pPr marL="285750" indent="-285750" algn="just" rtl="1">
              <a:lnSpc>
                <a:spcPct val="250000"/>
              </a:lnSpc>
              <a:buFontTx/>
              <a:buChar char="-"/>
            </a:pPr>
            <a:r>
              <a:rPr lang="ar-EG" sz="1600" dirty="0">
                <a:solidFill>
                  <a:srgbClr val="2D3956"/>
                </a:solidFill>
                <a:latin typeface="Alexandria" pitchFamily="2" charset="-78"/>
                <a:cs typeface="Alexandria" pitchFamily="2" charset="-78"/>
              </a:rPr>
              <a:t>أن يكون قرار الترخيص الإجباري محددا من حيث نطاقه ومدته بما يحقق الأغراض منه ولا يتجاوزها.</a:t>
            </a:r>
          </a:p>
          <a:p>
            <a:pPr marL="285750" indent="-285750" algn="just" rtl="1">
              <a:lnSpc>
                <a:spcPct val="250000"/>
              </a:lnSpc>
              <a:buFontTx/>
              <a:buChar char="-"/>
            </a:pPr>
            <a:r>
              <a:rPr lang="ar-EG" sz="1600" dirty="0">
                <a:solidFill>
                  <a:srgbClr val="2D3956"/>
                </a:solidFill>
                <a:latin typeface="Alexandria" pitchFamily="2" charset="-78"/>
                <a:cs typeface="Alexandria" pitchFamily="2" charset="-78"/>
              </a:rPr>
              <a:t>ألا يكون الترخيص الإجباري مقصورا على من منح له: بمعنى لا يحول الترخيص الإجباري دون قيام مالك البراءة باستغلال الاختراع بنفسه أو الترخيص للغير بذلك، كما يجوز للدولة أن تمنح أكثر من ترخيص إجباري عن ذات البراءة.</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2595491728"/>
      </p:ext>
    </p:extLst>
  </p:cSld>
  <p:clrMapOvr>
    <a:masterClrMapping/>
  </p:clrMapOvr>
  <mc:AlternateContent xmlns:mc="http://schemas.openxmlformats.org/markup-compatibility/2006" xmlns:p14="http://schemas.microsoft.com/office/powerpoint/2010/main">
    <mc:Choice Requires="p14">
      <p:transition spd="slow" p14:dur="2000" advTm="72742"/>
    </mc:Choice>
    <mc:Fallback xmlns="">
      <p:transition spd="slow" advTm="7274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26206" y="1225689"/>
            <a:ext cx="5228823" cy="2308324"/>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أن يحصل صاحب البراءة على تعويض عادل:  يراعى فيه حجم سوق المنتج محل البراءة، مدى المنافسة والمبالغ التي أنفقت في سبيل التوصل إلى الاختراع.</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2603060562"/>
      </p:ext>
    </p:extLst>
  </p:cSld>
  <p:clrMapOvr>
    <a:masterClrMapping/>
  </p:clrMapOvr>
  <mc:AlternateContent xmlns:mc="http://schemas.openxmlformats.org/markup-compatibility/2006" xmlns:p14="http://schemas.microsoft.com/office/powerpoint/2010/main">
    <mc:Choice Requires="p14">
      <p:transition spd="slow" p14:dur="2000" advTm="208685"/>
    </mc:Choice>
    <mc:Fallback xmlns="">
      <p:transition spd="slow" advTm="20868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421"/>
    </mc:Choice>
    <mc:Fallback xmlns="">
      <p:transition spd="slow" advTm="4242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2.xml><?xml version="1.0" encoding="utf-8"?>
<ds:datastoreItem xmlns:ds="http://schemas.openxmlformats.org/officeDocument/2006/customXml" ds:itemID="{E3DC25BB-31C3-4F43-9E03-D70E0059D3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6225ADC-BB38-456D-AA0E-A35A91E43FDB}">
  <ds:schemaRefs>
    <ds:schemaRef ds:uri="http://purl.org/dc/elements/1.1/"/>
    <ds:schemaRef ds:uri="http://schemas.microsoft.com/office/2006/documentManagement/types"/>
    <ds:schemaRef ds:uri="http://purl.org/dc/terms/"/>
    <ds:schemaRef ds:uri="d13aca44-ef33-4cf4-9980-7f0b00e6eeb9"/>
    <ds:schemaRef ds:uri="http://schemas.microsoft.com/office/2006/metadata/properties"/>
    <ds:schemaRef ds:uri="http://schemas.openxmlformats.org/package/2006/metadata/core-properties"/>
    <ds:schemaRef ds:uri="http://schemas.microsoft.com/office/infopath/2007/PartnerControls"/>
    <ds:schemaRef ds:uri="http://www.w3.org/XML/1998/namespace"/>
    <ds:schemaRef ds:uri="49100919-8a76-4266-be0c-7dc583902cb4"/>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8789</TotalTime>
  <Words>2669</Words>
  <Application>Microsoft Office PowerPoint</Application>
  <PresentationFormat>Widescreen</PresentationFormat>
  <Paragraphs>230</Paragraphs>
  <Slides>50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654</cp:revision>
  <dcterms:created xsi:type="dcterms:W3CDTF">2023-04-29T09:08:00Z</dcterms:created>
  <dcterms:modified xsi:type="dcterms:W3CDTF">2025-02-28T16:31:05Z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