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ink/ink1.xml" ContentType="application/inkml+xml"/>
  <Override PartName="/ppt/theme/themeOverride1.xml" ContentType="application/vnd.openxmlformats-officedocument.themeOverride+xml"/>
  <Override PartName="/ppt/notesSlides/notesSlide4.xml" ContentType="application/vnd.openxmlformats-officedocument.presentationml.notesSlide+xml"/>
  <Override PartName="/ppt/tags/tag1.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507" r:id="rId3"/>
    <p:sldId id="572" r:id="rId4"/>
    <p:sldId id="484" r:id="rId5"/>
    <p:sldId id="584" r:id="rId6"/>
    <p:sldId id="498" r:id="rId7"/>
    <p:sldId id="559" r:id="rId8"/>
    <p:sldId id="557" r:id="rId9"/>
    <p:sldId id="542" r:id="rId10"/>
    <p:sldId id="566" r:id="rId11"/>
    <p:sldId id="541" r:id="rId12"/>
    <p:sldId id="556" r:id="rId13"/>
    <p:sldId id="527" r:id="rId14"/>
    <p:sldId id="521" r:id="rId15"/>
    <p:sldId id="553" r:id="rId16"/>
    <p:sldId id="554" r:id="rId17"/>
    <p:sldId id="525" r:id="rId18"/>
    <p:sldId id="501" r:id="rId19"/>
    <p:sldId id="568" r:id="rId20"/>
    <p:sldId id="511" r:id="rId21"/>
    <p:sldId id="528" r:id="rId22"/>
    <p:sldId id="575" r:id="rId23"/>
    <p:sldId id="548" r:id="rId24"/>
    <p:sldId id="529" r:id="rId25"/>
    <p:sldId id="569" r:id="rId26"/>
    <p:sldId id="549" r:id="rId27"/>
    <p:sldId id="550" r:id="rId28"/>
    <p:sldId id="576" r:id="rId29"/>
    <p:sldId id="577" r:id="rId30"/>
    <p:sldId id="578" r:id="rId31"/>
    <p:sldId id="579" r:id="rId32"/>
    <p:sldId id="580" r:id="rId33"/>
    <p:sldId id="581" r:id="rId34"/>
    <p:sldId id="582" r:id="rId35"/>
    <p:sldId id="583" r:id="rId36"/>
    <p:sldId id="540" r:id="rId37"/>
    <p:sldId id="585" r:id="rId38"/>
    <p:sldId id="514" r:id="rId39"/>
    <p:sldId id="573" r:id="rId40"/>
    <p:sldId id="496"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7"/>
            <p14:sldId id="572"/>
            <p14:sldId id="484"/>
            <p14:sldId id="584"/>
            <p14:sldId id="498"/>
            <p14:sldId id="559"/>
            <p14:sldId id="557"/>
            <p14:sldId id="542"/>
            <p14:sldId id="566"/>
            <p14:sldId id="541"/>
            <p14:sldId id="556"/>
            <p14:sldId id="527"/>
            <p14:sldId id="521"/>
            <p14:sldId id="553"/>
            <p14:sldId id="554"/>
            <p14:sldId id="525"/>
            <p14:sldId id="501"/>
            <p14:sldId id="568"/>
            <p14:sldId id="511"/>
            <p14:sldId id="528"/>
            <p14:sldId id="575"/>
            <p14:sldId id="548"/>
            <p14:sldId id="529"/>
            <p14:sldId id="569"/>
            <p14:sldId id="549"/>
            <p14:sldId id="550"/>
            <p14:sldId id="576"/>
            <p14:sldId id="577"/>
            <p14:sldId id="578"/>
            <p14:sldId id="579"/>
            <p14:sldId id="580"/>
            <p14:sldId id="581"/>
            <p14:sldId id="582"/>
            <p14:sldId id="583"/>
            <p14:sldId id="540"/>
            <p14:sldId id="585"/>
            <p14:sldId id="514"/>
            <p14:sldId id="573"/>
            <p14:sldId id="49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233" autoAdjust="0"/>
    <p:restoredTop sz="93678" autoAdjust="0"/>
  </p:normalViewPr>
  <p:slideViewPr>
    <p:cSldViewPr snapToGrid="0">
      <p:cViewPr varScale="1">
        <p:scale>
          <a:sx n="65" d="100"/>
          <a:sy n="65" d="100"/>
        </p:scale>
        <p:origin x="96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E07A54-8AFF-4F0F-9AE6-C7343B5539D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D72FEBF-79BE-4FD1-8DD5-B614E5C2704D}">
      <dgm:prSet phldrT="[Text]" custT="1"/>
      <dgm:spPr/>
      <dgm:t>
        <a:bodyPr/>
        <a:lstStyle/>
        <a:p>
          <a:pPr algn="ctr"/>
          <a:r>
            <a:rPr lang="ar-JO" sz="3200" b="1" dirty="0"/>
            <a:t>مفهوم تحليل السياسات التعليمية</a:t>
          </a:r>
          <a:endParaRPr lang="en-US" sz="3200" b="1" dirty="0"/>
        </a:p>
      </dgm:t>
    </dgm:pt>
    <dgm:pt modelId="{5AF78AA8-720D-4881-A072-FF006B93F8C1}" type="parTrans" cxnId="{59465C3F-CEEF-4597-95D3-92EB2091A4B0}">
      <dgm:prSet/>
      <dgm:spPr/>
      <dgm:t>
        <a:bodyPr/>
        <a:lstStyle/>
        <a:p>
          <a:endParaRPr lang="en-US"/>
        </a:p>
      </dgm:t>
    </dgm:pt>
    <dgm:pt modelId="{24B0291D-F9AD-40C1-895F-ACB7C8959406}" type="sibTrans" cxnId="{59465C3F-CEEF-4597-95D3-92EB2091A4B0}">
      <dgm:prSet/>
      <dgm:spPr/>
      <dgm:t>
        <a:bodyPr/>
        <a:lstStyle/>
        <a:p>
          <a:endParaRPr lang="en-US"/>
        </a:p>
      </dgm:t>
    </dgm:pt>
    <dgm:pt modelId="{F278D40B-03DB-40AF-A370-84900A5F4EDA}">
      <dgm:prSet phldrT="[Text]" custT="1"/>
      <dgm:spPr/>
      <dgm:t>
        <a:bodyPr/>
        <a:lstStyle/>
        <a:p>
          <a:pPr algn="ctr"/>
          <a:r>
            <a:rPr lang="ar-JO" sz="2400" b="1" dirty="0"/>
            <a:t>صفات المحلل الجيد ومبادئ عملية للتحليل السياسات</a:t>
          </a:r>
          <a:endParaRPr lang="en-US" sz="2400" b="1" dirty="0"/>
        </a:p>
      </dgm:t>
    </dgm:pt>
    <dgm:pt modelId="{90965C26-EEFC-4485-A4D3-EADB85D292DE}" type="parTrans" cxnId="{265599FA-CEBB-4B5E-B846-41E908375F44}">
      <dgm:prSet/>
      <dgm:spPr/>
      <dgm:t>
        <a:bodyPr/>
        <a:lstStyle/>
        <a:p>
          <a:endParaRPr lang="en-US"/>
        </a:p>
      </dgm:t>
    </dgm:pt>
    <dgm:pt modelId="{85C0FF50-D4E8-44CC-928D-91F9E9C10516}" type="sibTrans" cxnId="{265599FA-CEBB-4B5E-B846-41E908375F44}">
      <dgm:prSet/>
      <dgm:spPr/>
      <dgm:t>
        <a:bodyPr/>
        <a:lstStyle/>
        <a:p>
          <a:endParaRPr lang="en-US"/>
        </a:p>
      </dgm:t>
    </dgm:pt>
    <dgm:pt modelId="{C396954B-9768-4FC5-B51E-FCB8516E10E9}">
      <dgm:prSet phldrT="[Text]" custT="1"/>
      <dgm:spPr/>
      <dgm:t>
        <a:bodyPr/>
        <a:lstStyle/>
        <a:p>
          <a:pPr algn="ctr"/>
          <a:r>
            <a:rPr lang="ar-JO" sz="2800" b="1" dirty="0"/>
            <a:t>خصائص ومعوقات  وخطوات البحث التربوي</a:t>
          </a:r>
          <a:endParaRPr lang="en-US" sz="2800" b="1" dirty="0"/>
        </a:p>
      </dgm:t>
    </dgm:pt>
    <dgm:pt modelId="{898D8AF9-5597-49B9-A299-9482AEC1143E}" type="parTrans" cxnId="{E1C59679-04D2-4939-8D6E-FB6FAD285773}">
      <dgm:prSet/>
      <dgm:spPr/>
      <dgm:t>
        <a:bodyPr/>
        <a:lstStyle/>
        <a:p>
          <a:endParaRPr lang="en-US"/>
        </a:p>
      </dgm:t>
    </dgm:pt>
    <dgm:pt modelId="{1A2CC9A4-5409-4907-9F2C-4B503C5A8C09}" type="sibTrans" cxnId="{E1C59679-04D2-4939-8D6E-FB6FAD285773}">
      <dgm:prSet/>
      <dgm:spPr/>
      <dgm:t>
        <a:bodyPr/>
        <a:lstStyle/>
        <a:p>
          <a:endParaRPr lang="en-US"/>
        </a:p>
      </dgm:t>
    </dgm:pt>
    <dgm:pt modelId="{35C06FA6-5CCA-45D6-A2C4-DA44F3A9CA7D}">
      <dgm:prSet custT="1"/>
      <dgm:spPr/>
      <dgm:t>
        <a:bodyPr/>
        <a:lstStyle/>
        <a:p>
          <a:pPr algn="ctr"/>
          <a:r>
            <a:rPr lang="ar-JO" sz="2800" b="1" dirty="0"/>
            <a:t>أهمية ومستويات تحليل السياسات التعليمية</a:t>
          </a:r>
          <a:endParaRPr lang="en-US" sz="2800" b="1" dirty="0"/>
        </a:p>
      </dgm:t>
    </dgm:pt>
    <dgm:pt modelId="{07F5FD70-D4C1-4862-BCB7-5D06EABDD9F6}" type="parTrans" cxnId="{7378E8A8-F37A-4304-B1E3-0131A0A5254F}">
      <dgm:prSet/>
      <dgm:spPr/>
      <dgm:t>
        <a:bodyPr/>
        <a:lstStyle/>
        <a:p>
          <a:endParaRPr lang="en-US"/>
        </a:p>
      </dgm:t>
    </dgm:pt>
    <dgm:pt modelId="{93883FA1-414F-483C-A06D-71ABC6E26AA7}" type="sibTrans" cxnId="{7378E8A8-F37A-4304-B1E3-0131A0A5254F}">
      <dgm:prSet/>
      <dgm:spPr/>
      <dgm:t>
        <a:bodyPr/>
        <a:lstStyle/>
        <a:p>
          <a:endParaRPr lang="en-US"/>
        </a:p>
      </dgm:t>
    </dgm:pt>
    <dgm:pt modelId="{2ABF1495-DEB2-4896-9F0E-2FCD94D4A89A}">
      <dgm:prSet custT="1"/>
      <dgm:spPr/>
      <dgm:t>
        <a:bodyPr/>
        <a:lstStyle/>
        <a:p>
          <a:pPr algn="ctr"/>
          <a:r>
            <a:rPr lang="ar-JO" sz="2800" b="1" dirty="0"/>
            <a:t>مفهوم ومقومات وأهمية البحث التربوي</a:t>
          </a:r>
          <a:endParaRPr lang="en-US" sz="2800" b="1" dirty="0"/>
        </a:p>
      </dgm:t>
    </dgm:pt>
    <dgm:pt modelId="{B83486EB-1454-4FF1-8ACE-965DA095E9A1}" type="parTrans" cxnId="{64773E20-EDDA-41F0-A421-344108EA1E0A}">
      <dgm:prSet/>
      <dgm:spPr/>
      <dgm:t>
        <a:bodyPr/>
        <a:lstStyle/>
        <a:p>
          <a:endParaRPr lang="en-US"/>
        </a:p>
      </dgm:t>
    </dgm:pt>
    <dgm:pt modelId="{9C063F44-4C6D-4A38-89F3-6237448C038E}" type="sibTrans" cxnId="{64773E20-EDDA-41F0-A421-344108EA1E0A}">
      <dgm:prSet/>
      <dgm:spPr/>
      <dgm:t>
        <a:bodyPr/>
        <a:lstStyle/>
        <a:p>
          <a:endParaRPr lang="en-US"/>
        </a:p>
      </dgm:t>
    </dgm:pt>
    <dgm:pt modelId="{514AB207-7CD2-4697-8FDB-9DB7AA40F6A3}" type="pres">
      <dgm:prSet presAssocID="{53E07A54-8AFF-4F0F-9AE6-C7343B5539DA}" presName="linear" presStyleCnt="0">
        <dgm:presLayoutVars>
          <dgm:dir/>
          <dgm:animLvl val="lvl"/>
          <dgm:resizeHandles val="exact"/>
        </dgm:presLayoutVars>
      </dgm:prSet>
      <dgm:spPr/>
    </dgm:pt>
    <dgm:pt modelId="{0046E877-622C-4351-BC0C-3E61D8FF8A7E}" type="pres">
      <dgm:prSet presAssocID="{9D72FEBF-79BE-4FD1-8DD5-B614E5C2704D}" presName="parentLin" presStyleCnt="0"/>
      <dgm:spPr/>
    </dgm:pt>
    <dgm:pt modelId="{6358AC2F-57E0-4D51-B017-66673F741F33}" type="pres">
      <dgm:prSet presAssocID="{9D72FEBF-79BE-4FD1-8DD5-B614E5C2704D}" presName="parentLeftMargin" presStyleLbl="node1" presStyleIdx="0" presStyleCnt="5"/>
      <dgm:spPr/>
    </dgm:pt>
    <dgm:pt modelId="{748DF9FA-A674-449C-B69A-8006ED6F887F}" type="pres">
      <dgm:prSet presAssocID="{9D72FEBF-79BE-4FD1-8DD5-B614E5C2704D}" presName="parentText" presStyleLbl="node1" presStyleIdx="0" presStyleCnt="5">
        <dgm:presLayoutVars>
          <dgm:chMax val="0"/>
          <dgm:bulletEnabled val="1"/>
        </dgm:presLayoutVars>
      </dgm:prSet>
      <dgm:spPr/>
    </dgm:pt>
    <dgm:pt modelId="{FA1C10F3-DFAA-467E-A62A-BC403C6EFB70}" type="pres">
      <dgm:prSet presAssocID="{9D72FEBF-79BE-4FD1-8DD5-B614E5C2704D}" presName="negativeSpace" presStyleCnt="0"/>
      <dgm:spPr/>
    </dgm:pt>
    <dgm:pt modelId="{323A5FCD-E0C9-4ADB-939A-7ED390A807E9}" type="pres">
      <dgm:prSet presAssocID="{9D72FEBF-79BE-4FD1-8DD5-B614E5C2704D}" presName="childText" presStyleLbl="conFgAcc1" presStyleIdx="0" presStyleCnt="5">
        <dgm:presLayoutVars>
          <dgm:bulletEnabled val="1"/>
        </dgm:presLayoutVars>
      </dgm:prSet>
      <dgm:spPr/>
    </dgm:pt>
    <dgm:pt modelId="{32292DA6-FAA6-4069-9181-204F304AE867}" type="pres">
      <dgm:prSet presAssocID="{24B0291D-F9AD-40C1-895F-ACB7C8959406}" presName="spaceBetweenRectangles" presStyleCnt="0"/>
      <dgm:spPr/>
    </dgm:pt>
    <dgm:pt modelId="{13951943-A1A6-4AA0-9261-1AA3A066AB44}" type="pres">
      <dgm:prSet presAssocID="{35C06FA6-5CCA-45D6-A2C4-DA44F3A9CA7D}" presName="parentLin" presStyleCnt="0"/>
      <dgm:spPr/>
    </dgm:pt>
    <dgm:pt modelId="{3F85B789-99E8-4A2D-9F42-AD1CECC209D8}" type="pres">
      <dgm:prSet presAssocID="{35C06FA6-5CCA-45D6-A2C4-DA44F3A9CA7D}" presName="parentLeftMargin" presStyleLbl="node1" presStyleIdx="0" presStyleCnt="5"/>
      <dgm:spPr/>
    </dgm:pt>
    <dgm:pt modelId="{2D7F1F81-A48B-4C62-AC94-C67A5E743883}" type="pres">
      <dgm:prSet presAssocID="{35C06FA6-5CCA-45D6-A2C4-DA44F3A9CA7D}" presName="parentText" presStyleLbl="node1" presStyleIdx="1" presStyleCnt="5">
        <dgm:presLayoutVars>
          <dgm:chMax val="0"/>
          <dgm:bulletEnabled val="1"/>
        </dgm:presLayoutVars>
      </dgm:prSet>
      <dgm:spPr/>
    </dgm:pt>
    <dgm:pt modelId="{CF2BD805-9FC2-46E8-8861-DE537F73A0E9}" type="pres">
      <dgm:prSet presAssocID="{35C06FA6-5CCA-45D6-A2C4-DA44F3A9CA7D}" presName="negativeSpace" presStyleCnt="0"/>
      <dgm:spPr/>
    </dgm:pt>
    <dgm:pt modelId="{9A424B6F-8C5A-4686-9890-B26E0A95C684}" type="pres">
      <dgm:prSet presAssocID="{35C06FA6-5CCA-45D6-A2C4-DA44F3A9CA7D}" presName="childText" presStyleLbl="conFgAcc1" presStyleIdx="1" presStyleCnt="5">
        <dgm:presLayoutVars>
          <dgm:bulletEnabled val="1"/>
        </dgm:presLayoutVars>
      </dgm:prSet>
      <dgm:spPr/>
    </dgm:pt>
    <dgm:pt modelId="{4BF1B076-3AD5-4AC5-97A1-1F44A9C3BD44}" type="pres">
      <dgm:prSet presAssocID="{93883FA1-414F-483C-A06D-71ABC6E26AA7}" presName="spaceBetweenRectangles" presStyleCnt="0"/>
      <dgm:spPr/>
    </dgm:pt>
    <dgm:pt modelId="{724A8C7F-D988-4E7D-848E-AEA8F274F5F9}" type="pres">
      <dgm:prSet presAssocID="{F278D40B-03DB-40AF-A370-84900A5F4EDA}" presName="parentLin" presStyleCnt="0"/>
      <dgm:spPr/>
    </dgm:pt>
    <dgm:pt modelId="{A80DDA17-DE51-4F27-BCD6-8B9BE254A2EF}" type="pres">
      <dgm:prSet presAssocID="{F278D40B-03DB-40AF-A370-84900A5F4EDA}" presName="parentLeftMargin" presStyleLbl="node1" presStyleIdx="1" presStyleCnt="5"/>
      <dgm:spPr/>
    </dgm:pt>
    <dgm:pt modelId="{438E1CAA-1C97-4860-862D-12FFF4922672}" type="pres">
      <dgm:prSet presAssocID="{F278D40B-03DB-40AF-A370-84900A5F4EDA}" presName="parentText" presStyleLbl="node1" presStyleIdx="2" presStyleCnt="5">
        <dgm:presLayoutVars>
          <dgm:chMax val="0"/>
          <dgm:bulletEnabled val="1"/>
        </dgm:presLayoutVars>
      </dgm:prSet>
      <dgm:spPr/>
    </dgm:pt>
    <dgm:pt modelId="{F85208C6-795C-4416-84EB-6008D9390CA4}" type="pres">
      <dgm:prSet presAssocID="{F278D40B-03DB-40AF-A370-84900A5F4EDA}" presName="negativeSpace" presStyleCnt="0"/>
      <dgm:spPr/>
    </dgm:pt>
    <dgm:pt modelId="{3CCA4889-E8E8-4CD8-92A1-30478E9568A1}" type="pres">
      <dgm:prSet presAssocID="{F278D40B-03DB-40AF-A370-84900A5F4EDA}" presName="childText" presStyleLbl="conFgAcc1" presStyleIdx="2" presStyleCnt="5">
        <dgm:presLayoutVars>
          <dgm:bulletEnabled val="1"/>
        </dgm:presLayoutVars>
      </dgm:prSet>
      <dgm:spPr/>
    </dgm:pt>
    <dgm:pt modelId="{820EFF32-34DD-47B7-8F5E-8ABEF6ECFE1D}" type="pres">
      <dgm:prSet presAssocID="{85C0FF50-D4E8-44CC-928D-91F9E9C10516}" presName="spaceBetweenRectangles" presStyleCnt="0"/>
      <dgm:spPr/>
    </dgm:pt>
    <dgm:pt modelId="{C04D733F-8845-4890-BAB4-3555EE71F172}" type="pres">
      <dgm:prSet presAssocID="{2ABF1495-DEB2-4896-9F0E-2FCD94D4A89A}" presName="parentLin" presStyleCnt="0"/>
      <dgm:spPr/>
    </dgm:pt>
    <dgm:pt modelId="{5AF1E949-538B-4E2F-B443-C4575C46FA11}" type="pres">
      <dgm:prSet presAssocID="{2ABF1495-DEB2-4896-9F0E-2FCD94D4A89A}" presName="parentLeftMargin" presStyleLbl="node1" presStyleIdx="2" presStyleCnt="5"/>
      <dgm:spPr/>
    </dgm:pt>
    <dgm:pt modelId="{46524CF5-EEA5-47DC-90D3-CE64B5E29674}" type="pres">
      <dgm:prSet presAssocID="{2ABF1495-DEB2-4896-9F0E-2FCD94D4A89A}" presName="parentText" presStyleLbl="node1" presStyleIdx="3" presStyleCnt="5">
        <dgm:presLayoutVars>
          <dgm:chMax val="0"/>
          <dgm:bulletEnabled val="1"/>
        </dgm:presLayoutVars>
      </dgm:prSet>
      <dgm:spPr/>
    </dgm:pt>
    <dgm:pt modelId="{1659E1C2-4007-4991-8319-6937393065BF}" type="pres">
      <dgm:prSet presAssocID="{2ABF1495-DEB2-4896-9F0E-2FCD94D4A89A}" presName="negativeSpace" presStyleCnt="0"/>
      <dgm:spPr/>
    </dgm:pt>
    <dgm:pt modelId="{0BEA95BF-7975-4874-8C7B-7327DDC5957B}" type="pres">
      <dgm:prSet presAssocID="{2ABF1495-DEB2-4896-9F0E-2FCD94D4A89A}" presName="childText" presStyleLbl="conFgAcc1" presStyleIdx="3" presStyleCnt="5">
        <dgm:presLayoutVars>
          <dgm:bulletEnabled val="1"/>
        </dgm:presLayoutVars>
      </dgm:prSet>
      <dgm:spPr/>
    </dgm:pt>
    <dgm:pt modelId="{682C1CD0-4AE6-4325-A78D-70371C8604A5}" type="pres">
      <dgm:prSet presAssocID="{9C063F44-4C6D-4A38-89F3-6237448C038E}" presName="spaceBetweenRectangles" presStyleCnt="0"/>
      <dgm:spPr/>
    </dgm:pt>
    <dgm:pt modelId="{CADD425F-1DA4-42B3-8A91-BB9E7A97228D}" type="pres">
      <dgm:prSet presAssocID="{C396954B-9768-4FC5-B51E-FCB8516E10E9}" presName="parentLin" presStyleCnt="0"/>
      <dgm:spPr/>
    </dgm:pt>
    <dgm:pt modelId="{30C791BB-4639-414C-8149-FD3DA45E2A46}" type="pres">
      <dgm:prSet presAssocID="{C396954B-9768-4FC5-B51E-FCB8516E10E9}" presName="parentLeftMargin" presStyleLbl="node1" presStyleIdx="3" presStyleCnt="5"/>
      <dgm:spPr/>
    </dgm:pt>
    <dgm:pt modelId="{EE045247-1557-48A4-83D6-D467636581B3}" type="pres">
      <dgm:prSet presAssocID="{C396954B-9768-4FC5-B51E-FCB8516E10E9}" presName="parentText" presStyleLbl="node1" presStyleIdx="4" presStyleCnt="5">
        <dgm:presLayoutVars>
          <dgm:chMax val="0"/>
          <dgm:bulletEnabled val="1"/>
        </dgm:presLayoutVars>
      </dgm:prSet>
      <dgm:spPr/>
    </dgm:pt>
    <dgm:pt modelId="{225964BB-FE38-4F73-B1E3-A7A014B2C978}" type="pres">
      <dgm:prSet presAssocID="{C396954B-9768-4FC5-B51E-FCB8516E10E9}" presName="negativeSpace" presStyleCnt="0"/>
      <dgm:spPr/>
    </dgm:pt>
    <dgm:pt modelId="{7F5578C3-824E-4FA6-9B48-076BF9E593FF}" type="pres">
      <dgm:prSet presAssocID="{C396954B-9768-4FC5-B51E-FCB8516E10E9}" presName="childText" presStyleLbl="conFgAcc1" presStyleIdx="4" presStyleCnt="5">
        <dgm:presLayoutVars>
          <dgm:bulletEnabled val="1"/>
        </dgm:presLayoutVars>
      </dgm:prSet>
      <dgm:spPr/>
    </dgm:pt>
  </dgm:ptLst>
  <dgm:cxnLst>
    <dgm:cxn modelId="{CC459E1C-B7E4-4A83-9311-25DA815A8165}" type="presOf" srcId="{35C06FA6-5CCA-45D6-A2C4-DA44F3A9CA7D}" destId="{2D7F1F81-A48B-4C62-AC94-C67A5E743883}" srcOrd="1" destOrd="0" presId="urn:microsoft.com/office/officeart/2005/8/layout/list1"/>
    <dgm:cxn modelId="{64773E20-EDDA-41F0-A421-344108EA1E0A}" srcId="{53E07A54-8AFF-4F0F-9AE6-C7343B5539DA}" destId="{2ABF1495-DEB2-4896-9F0E-2FCD94D4A89A}" srcOrd="3" destOrd="0" parTransId="{B83486EB-1454-4FF1-8ACE-965DA095E9A1}" sibTransId="{9C063F44-4C6D-4A38-89F3-6237448C038E}"/>
    <dgm:cxn modelId="{59465C3F-CEEF-4597-95D3-92EB2091A4B0}" srcId="{53E07A54-8AFF-4F0F-9AE6-C7343B5539DA}" destId="{9D72FEBF-79BE-4FD1-8DD5-B614E5C2704D}" srcOrd="0" destOrd="0" parTransId="{5AF78AA8-720D-4881-A072-FF006B93F8C1}" sibTransId="{24B0291D-F9AD-40C1-895F-ACB7C8959406}"/>
    <dgm:cxn modelId="{B7048161-243D-43AC-98BE-317A4DE6DA86}" type="presOf" srcId="{F278D40B-03DB-40AF-A370-84900A5F4EDA}" destId="{438E1CAA-1C97-4860-862D-12FFF4922672}" srcOrd="1" destOrd="0" presId="urn:microsoft.com/office/officeart/2005/8/layout/list1"/>
    <dgm:cxn modelId="{E507F061-D544-4FC8-A5F4-78AFC8F15418}" type="presOf" srcId="{35C06FA6-5CCA-45D6-A2C4-DA44F3A9CA7D}" destId="{3F85B789-99E8-4A2D-9F42-AD1CECC209D8}" srcOrd="0" destOrd="0" presId="urn:microsoft.com/office/officeart/2005/8/layout/list1"/>
    <dgm:cxn modelId="{DDD7A368-B680-4E6A-9F8E-641FD6DCD2B3}" type="presOf" srcId="{9D72FEBF-79BE-4FD1-8DD5-B614E5C2704D}" destId="{748DF9FA-A674-449C-B69A-8006ED6F887F}" srcOrd="1" destOrd="0" presId="urn:microsoft.com/office/officeart/2005/8/layout/list1"/>
    <dgm:cxn modelId="{5AD25E6B-D6D7-4735-995A-D193C2FC1F04}" type="presOf" srcId="{C396954B-9768-4FC5-B51E-FCB8516E10E9}" destId="{30C791BB-4639-414C-8149-FD3DA45E2A46}" srcOrd="0" destOrd="0" presId="urn:microsoft.com/office/officeart/2005/8/layout/list1"/>
    <dgm:cxn modelId="{9E249B72-AFB5-4395-8750-212E2325EDB2}" type="presOf" srcId="{2ABF1495-DEB2-4896-9F0E-2FCD94D4A89A}" destId="{46524CF5-EEA5-47DC-90D3-CE64B5E29674}" srcOrd="1" destOrd="0" presId="urn:microsoft.com/office/officeart/2005/8/layout/list1"/>
    <dgm:cxn modelId="{E1C59679-04D2-4939-8D6E-FB6FAD285773}" srcId="{53E07A54-8AFF-4F0F-9AE6-C7343B5539DA}" destId="{C396954B-9768-4FC5-B51E-FCB8516E10E9}" srcOrd="4" destOrd="0" parTransId="{898D8AF9-5597-49B9-A299-9482AEC1143E}" sibTransId="{1A2CC9A4-5409-4907-9F2C-4B503C5A8C09}"/>
    <dgm:cxn modelId="{E2409884-3325-4F6C-A1A7-9ECC81363911}" type="presOf" srcId="{F278D40B-03DB-40AF-A370-84900A5F4EDA}" destId="{A80DDA17-DE51-4F27-BCD6-8B9BE254A2EF}" srcOrd="0" destOrd="0" presId="urn:microsoft.com/office/officeart/2005/8/layout/list1"/>
    <dgm:cxn modelId="{A21CDDA2-1CB5-4C2E-89FB-3F2D25B6D939}" type="presOf" srcId="{53E07A54-8AFF-4F0F-9AE6-C7343B5539DA}" destId="{514AB207-7CD2-4697-8FDB-9DB7AA40F6A3}" srcOrd="0" destOrd="0" presId="urn:microsoft.com/office/officeart/2005/8/layout/list1"/>
    <dgm:cxn modelId="{F31988A7-8BA8-4508-8209-D315BF0A16B3}" type="presOf" srcId="{C396954B-9768-4FC5-B51E-FCB8516E10E9}" destId="{EE045247-1557-48A4-83D6-D467636581B3}" srcOrd="1" destOrd="0" presId="urn:microsoft.com/office/officeart/2005/8/layout/list1"/>
    <dgm:cxn modelId="{7378E8A8-F37A-4304-B1E3-0131A0A5254F}" srcId="{53E07A54-8AFF-4F0F-9AE6-C7343B5539DA}" destId="{35C06FA6-5CCA-45D6-A2C4-DA44F3A9CA7D}" srcOrd="1" destOrd="0" parTransId="{07F5FD70-D4C1-4862-BCB7-5D06EABDD9F6}" sibTransId="{93883FA1-414F-483C-A06D-71ABC6E26AA7}"/>
    <dgm:cxn modelId="{A0FCA4A9-F1A0-4EC6-94B3-9AA93A4ECBEC}" type="presOf" srcId="{9D72FEBF-79BE-4FD1-8DD5-B614E5C2704D}" destId="{6358AC2F-57E0-4D51-B017-66673F741F33}" srcOrd="0" destOrd="0" presId="urn:microsoft.com/office/officeart/2005/8/layout/list1"/>
    <dgm:cxn modelId="{458C9FF5-D037-4277-9720-92898E864CBC}" type="presOf" srcId="{2ABF1495-DEB2-4896-9F0E-2FCD94D4A89A}" destId="{5AF1E949-538B-4E2F-B443-C4575C46FA11}" srcOrd="0" destOrd="0" presId="urn:microsoft.com/office/officeart/2005/8/layout/list1"/>
    <dgm:cxn modelId="{265599FA-CEBB-4B5E-B846-41E908375F44}" srcId="{53E07A54-8AFF-4F0F-9AE6-C7343B5539DA}" destId="{F278D40B-03DB-40AF-A370-84900A5F4EDA}" srcOrd="2" destOrd="0" parTransId="{90965C26-EEFC-4485-A4D3-EADB85D292DE}" sibTransId="{85C0FF50-D4E8-44CC-928D-91F9E9C10516}"/>
    <dgm:cxn modelId="{8F2ECFAF-E97A-4ACF-A544-334B14FCF7D0}" type="presParOf" srcId="{514AB207-7CD2-4697-8FDB-9DB7AA40F6A3}" destId="{0046E877-622C-4351-BC0C-3E61D8FF8A7E}" srcOrd="0" destOrd="0" presId="urn:microsoft.com/office/officeart/2005/8/layout/list1"/>
    <dgm:cxn modelId="{8057D2B3-5E24-44D8-AC6B-D7EA9064CEF8}" type="presParOf" srcId="{0046E877-622C-4351-BC0C-3E61D8FF8A7E}" destId="{6358AC2F-57E0-4D51-B017-66673F741F33}" srcOrd="0" destOrd="0" presId="urn:microsoft.com/office/officeart/2005/8/layout/list1"/>
    <dgm:cxn modelId="{32149AC6-46D2-4748-BDB2-96F34CA6758A}" type="presParOf" srcId="{0046E877-622C-4351-BC0C-3E61D8FF8A7E}" destId="{748DF9FA-A674-449C-B69A-8006ED6F887F}" srcOrd="1" destOrd="0" presId="urn:microsoft.com/office/officeart/2005/8/layout/list1"/>
    <dgm:cxn modelId="{00A44DAB-ABFD-40B7-B6ED-0023B4B0D521}" type="presParOf" srcId="{514AB207-7CD2-4697-8FDB-9DB7AA40F6A3}" destId="{FA1C10F3-DFAA-467E-A62A-BC403C6EFB70}" srcOrd="1" destOrd="0" presId="urn:microsoft.com/office/officeart/2005/8/layout/list1"/>
    <dgm:cxn modelId="{EE366DBB-A4A0-4106-9EBC-CB75E98105B4}" type="presParOf" srcId="{514AB207-7CD2-4697-8FDB-9DB7AA40F6A3}" destId="{323A5FCD-E0C9-4ADB-939A-7ED390A807E9}" srcOrd="2" destOrd="0" presId="urn:microsoft.com/office/officeart/2005/8/layout/list1"/>
    <dgm:cxn modelId="{DC66D7C5-F698-4039-9275-68FE621D718D}" type="presParOf" srcId="{514AB207-7CD2-4697-8FDB-9DB7AA40F6A3}" destId="{32292DA6-FAA6-4069-9181-204F304AE867}" srcOrd="3" destOrd="0" presId="urn:microsoft.com/office/officeart/2005/8/layout/list1"/>
    <dgm:cxn modelId="{43A71B1C-0B1E-4F82-927C-75F2E2142CDC}" type="presParOf" srcId="{514AB207-7CD2-4697-8FDB-9DB7AA40F6A3}" destId="{13951943-A1A6-4AA0-9261-1AA3A066AB44}" srcOrd="4" destOrd="0" presId="urn:microsoft.com/office/officeart/2005/8/layout/list1"/>
    <dgm:cxn modelId="{AFC94AEA-C7EE-4C92-89A6-CD4DF5F603DD}" type="presParOf" srcId="{13951943-A1A6-4AA0-9261-1AA3A066AB44}" destId="{3F85B789-99E8-4A2D-9F42-AD1CECC209D8}" srcOrd="0" destOrd="0" presId="urn:microsoft.com/office/officeart/2005/8/layout/list1"/>
    <dgm:cxn modelId="{83864D78-0003-4BD3-B5B4-7F2C26533E9B}" type="presParOf" srcId="{13951943-A1A6-4AA0-9261-1AA3A066AB44}" destId="{2D7F1F81-A48B-4C62-AC94-C67A5E743883}" srcOrd="1" destOrd="0" presId="urn:microsoft.com/office/officeart/2005/8/layout/list1"/>
    <dgm:cxn modelId="{E70FA3D1-58EC-434E-9C1F-0B584E309610}" type="presParOf" srcId="{514AB207-7CD2-4697-8FDB-9DB7AA40F6A3}" destId="{CF2BD805-9FC2-46E8-8861-DE537F73A0E9}" srcOrd="5" destOrd="0" presId="urn:microsoft.com/office/officeart/2005/8/layout/list1"/>
    <dgm:cxn modelId="{BD5ED027-84D3-4AA4-8584-3AF989834145}" type="presParOf" srcId="{514AB207-7CD2-4697-8FDB-9DB7AA40F6A3}" destId="{9A424B6F-8C5A-4686-9890-B26E0A95C684}" srcOrd="6" destOrd="0" presId="urn:microsoft.com/office/officeart/2005/8/layout/list1"/>
    <dgm:cxn modelId="{7EDF4940-99B6-43B8-9A89-182A0284233B}" type="presParOf" srcId="{514AB207-7CD2-4697-8FDB-9DB7AA40F6A3}" destId="{4BF1B076-3AD5-4AC5-97A1-1F44A9C3BD44}" srcOrd="7" destOrd="0" presId="urn:microsoft.com/office/officeart/2005/8/layout/list1"/>
    <dgm:cxn modelId="{FBFF5FCD-64B2-4FAE-AFFC-C7C1B0568ACE}" type="presParOf" srcId="{514AB207-7CD2-4697-8FDB-9DB7AA40F6A3}" destId="{724A8C7F-D988-4E7D-848E-AEA8F274F5F9}" srcOrd="8" destOrd="0" presId="urn:microsoft.com/office/officeart/2005/8/layout/list1"/>
    <dgm:cxn modelId="{E87B0430-27E9-4531-9B52-02B022FF9654}" type="presParOf" srcId="{724A8C7F-D988-4E7D-848E-AEA8F274F5F9}" destId="{A80DDA17-DE51-4F27-BCD6-8B9BE254A2EF}" srcOrd="0" destOrd="0" presId="urn:microsoft.com/office/officeart/2005/8/layout/list1"/>
    <dgm:cxn modelId="{8EC28F3D-E7C8-46B7-8C90-7984BFC4A2A9}" type="presParOf" srcId="{724A8C7F-D988-4E7D-848E-AEA8F274F5F9}" destId="{438E1CAA-1C97-4860-862D-12FFF4922672}" srcOrd="1" destOrd="0" presId="urn:microsoft.com/office/officeart/2005/8/layout/list1"/>
    <dgm:cxn modelId="{899FAC45-0A99-4FC7-ABEB-214F88354B8A}" type="presParOf" srcId="{514AB207-7CD2-4697-8FDB-9DB7AA40F6A3}" destId="{F85208C6-795C-4416-84EB-6008D9390CA4}" srcOrd="9" destOrd="0" presId="urn:microsoft.com/office/officeart/2005/8/layout/list1"/>
    <dgm:cxn modelId="{9BC0BC3F-E249-4577-8938-D9D12DCDEC71}" type="presParOf" srcId="{514AB207-7CD2-4697-8FDB-9DB7AA40F6A3}" destId="{3CCA4889-E8E8-4CD8-92A1-30478E9568A1}" srcOrd="10" destOrd="0" presId="urn:microsoft.com/office/officeart/2005/8/layout/list1"/>
    <dgm:cxn modelId="{FEBFE859-161C-465A-94D4-E80F2E94D916}" type="presParOf" srcId="{514AB207-7CD2-4697-8FDB-9DB7AA40F6A3}" destId="{820EFF32-34DD-47B7-8F5E-8ABEF6ECFE1D}" srcOrd="11" destOrd="0" presId="urn:microsoft.com/office/officeart/2005/8/layout/list1"/>
    <dgm:cxn modelId="{F649A027-3BD2-4AF8-B5F7-EF9E451ECCCA}" type="presParOf" srcId="{514AB207-7CD2-4697-8FDB-9DB7AA40F6A3}" destId="{C04D733F-8845-4890-BAB4-3555EE71F172}" srcOrd="12" destOrd="0" presId="urn:microsoft.com/office/officeart/2005/8/layout/list1"/>
    <dgm:cxn modelId="{0D81FAA6-3EF8-4AF1-973C-640DF1316B32}" type="presParOf" srcId="{C04D733F-8845-4890-BAB4-3555EE71F172}" destId="{5AF1E949-538B-4E2F-B443-C4575C46FA11}" srcOrd="0" destOrd="0" presId="urn:microsoft.com/office/officeart/2005/8/layout/list1"/>
    <dgm:cxn modelId="{D1D2BC54-0274-4F00-AFBF-699DBE5891AA}" type="presParOf" srcId="{C04D733F-8845-4890-BAB4-3555EE71F172}" destId="{46524CF5-EEA5-47DC-90D3-CE64B5E29674}" srcOrd="1" destOrd="0" presId="urn:microsoft.com/office/officeart/2005/8/layout/list1"/>
    <dgm:cxn modelId="{11F08966-C310-4333-86A0-7D91D606A9A4}" type="presParOf" srcId="{514AB207-7CD2-4697-8FDB-9DB7AA40F6A3}" destId="{1659E1C2-4007-4991-8319-6937393065BF}" srcOrd="13" destOrd="0" presId="urn:microsoft.com/office/officeart/2005/8/layout/list1"/>
    <dgm:cxn modelId="{B5721051-4F57-4366-895D-66930CBEDEEA}" type="presParOf" srcId="{514AB207-7CD2-4697-8FDB-9DB7AA40F6A3}" destId="{0BEA95BF-7975-4874-8C7B-7327DDC5957B}" srcOrd="14" destOrd="0" presId="urn:microsoft.com/office/officeart/2005/8/layout/list1"/>
    <dgm:cxn modelId="{2775DC8F-ED37-4D30-BBDA-B0E36FFC5D5F}" type="presParOf" srcId="{514AB207-7CD2-4697-8FDB-9DB7AA40F6A3}" destId="{682C1CD0-4AE6-4325-A78D-70371C8604A5}" srcOrd="15" destOrd="0" presId="urn:microsoft.com/office/officeart/2005/8/layout/list1"/>
    <dgm:cxn modelId="{FE9D3AE5-088A-47AA-AE38-170E22ECF147}" type="presParOf" srcId="{514AB207-7CD2-4697-8FDB-9DB7AA40F6A3}" destId="{CADD425F-1DA4-42B3-8A91-BB9E7A97228D}" srcOrd="16" destOrd="0" presId="urn:microsoft.com/office/officeart/2005/8/layout/list1"/>
    <dgm:cxn modelId="{BEB310EB-55DD-43AE-8EE0-2AB174CBC7E6}" type="presParOf" srcId="{CADD425F-1DA4-42B3-8A91-BB9E7A97228D}" destId="{30C791BB-4639-414C-8149-FD3DA45E2A46}" srcOrd="0" destOrd="0" presId="urn:microsoft.com/office/officeart/2005/8/layout/list1"/>
    <dgm:cxn modelId="{1B8BC92F-0947-42BF-AC28-53BEE9B514B2}" type="presParOf" srcId="{CADD425F-1DA4-42B3-8A91-BB9E7A97228D}" destId="{EE045247-1557-48A4-83D6-D467636581B3}" srcOrd="1" destOrd="0" presId="urn:microsoft.com/office/officeart/2005/8/layout/list1"/>
    <dgm:cxn modelId="{92FF0F7A-2DEB-4DE2-93A2-996AB19E7D65}" type="presParOf" srcId="{514AB207-7CD2-4697-8FDB-9DB7AA40F6A3}" destId="{225964BB-FE38-4F73-B1E3-A7A014B2C978}" srcOrd="17" destOrd="0" presId="urn:microsoft.com/office/officeart/2005/8/layout/list1"/>
    <dgm:cxn modelId="{B22C63EA-A64A-45A4-9A6E-7A2C3E27FF0E}" type="presParOf" srcId="{514AB207-7CD2-4697-8FDB-9DB7AA40F6A3}" destId="{7F5578C3-824E-4FA6-9B48-076BF9E593FF}" srcOrd="18"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400" dirty="0"/>
            <a:t>مفهوم الخصخصة وخصخصة التعليم</a:t>
          </a:r>
          <a:endParaRPr lang="en-US" sz="2400" dirty="0"/>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B57E269A-6A82-4FEF-9161-F4941CBFC491}">
      <dgm:prSet phldrT="[Text]" custT="1"/>
      <dgm:spPr/>
      <dgm:t>
        <a:bodyPr/>
        <a:lstStyle/>
        <a:p>
          <a:r>
            <a:rPr lang="ar-JO" sz="2400" dirty="0"/>
            <a:t>مبررات خصخصة التعليم</a:t>
          </a:r>
          <a:endParaRPr lang="en-US" sz="2400" dirty="0"/>
        </a:p>
      </dgm:t>
    </dgm:pt>
    <dgm:pt modelId="{4541C686-A388-4B35-A9BF-DD14EF231EC1}" type="parTrans" cxnId="{7A5BC533-B2DB-40EB-A059-BDD27A13DF77}">
      <dgm:prSet/>
      <dgm:spPr/>
      <dgm:t>
        <a:bodyPr/>
        <a:lstStyle/>
        <a:p>
          <a:endParaRPr lang="en-US"/>
        </a:p>
      </dgm:t>
    </dgm:pt>
    <dgm:pt modelId="{8AD4842F-65F6-4C92-95C7-CC81DF988A87}" type="sibTrans" cxnId="{7A5BC533-B2DB-40EB-A059-BDD27A13DF77}">
      <dgm:prSet/>
      <dgm:spPr/>
      <dgm:t>
        <a:bodyPr/>
        <a:lstStyle/>
        <a:p>
          <a:endParaRPr lang="en-US"/>
        </a:p>
      </dgm:t>
    </dgm:pt>
    <dgm:pt modelId="{83CBDBCF-24DA-4ACB-8882-427170DBA220}">
      <dgm:prSet custT="1"/>
      <dgm:spPr/>
      <dgm:t>
        <a:bodyPr/>
        <a:lstStyle/>
        <a:p>
          <a:r>
            <a:rPr lang="ar-JO" sz="2400" dirty="0"/>
            <a:t>إيجابيات وسلبيات خصخصة التعليم</a:t>
          </a:r>
          <a:endParaRPr lang="en-US" sz="2400" dirty="0"/>
        </a:p>
      </dgm:t>
    </dgm:pt>
    <dgm:pt modelId="{B832CF29-6DBF-42EF-B221-8BF85243D2E7}" type="parTrans" cxnId="{961312BF-4653-4405-B1B5-7E8206E64E7A}">
      <dgm:prSet/>
      <dgm:spPr/>
      <dgm:t>
        <a:bodyPr/>
        <a:lstStyle/>
        <a:p>
          <a:endParaRPr lang="en-US"/>
        </a:p>
      </dgm:t>
    </dgm:pt>
    <dgm:pt modelId="{D469660A-EDDC-472C-A5AF-B4871EB63405}" type="sibTrans" cxnId="{961312BF-4653-4405-B1B5-7E8206E64E7A}">
      <dgm:prSet/>
      <dgm:spPr/>
      <dgm:t>
        <a:bodyPr/>
        <a:lstStyle/>
        <a:p>
          <a:endParaRPr lang="en-US"/>
        </a:p>
      </dgm:t>
    </dgm:pt>
    <dgm:pt modelId="{552D55A6-046B-449E-8E17-AD997F558015}">
      <dgm:prSet/>
      <dgm:spPr/>
      <dgm:t>
        <a:bodyPr/>
        <a:lstStyle/>
        <a:p>
          <a:r>
            <a:rPr lang="ar-JO" dirty="0"/>
            <a:t>معيقات خصخصة التعليم</a:t>
          </a:r>
          <a:endParaRPr lang="en-US" dirty="0"/>
        </a:p>
      </dgm:t>
    </dgm:pt>
    <dgm:pt modelId="{3E12A92B-AC92-4106-989A-0FC6A38403EA}" type="parTrans" cxnId="{FD09F2BF-1A59-4C20-9277-FDF60F6C9A4C}">
      <dgm:prSet/>
      <dgm:spPr/>
      <dgm:t>
        <a:bodyPr/>
        <a:lstStyle/>
        <a:p>
          <a:endParaRPr lang="en-US"/>
        </a:p>
      </dgm:t>
    </dgm:pt>
    <dgm:pt modelId="{D9BB2D81-9C53-4B64-9CE1-FDF982D40478}" type="sibTrans" cxnId="{FD09F2BF-1A59-4C20-9277-FDF60F6C9A4C}">
      <dgm:prSet/>
      <dgm:spPr/>
      <dgm:t>
        <a:bodyPr/>
        <a:lstStyle/>
        <a:p>
          <a:endParaRPr lang="en-US"/>
        </a:p>
      </dgm:t>
    </dgm:pt>
    <dgm:pt modelId="{0AA1A257-70F6-4237-AE50-3627E3CF4416}">
      <dgm:prSet/>
      <dgm:spPr/>
      <dgm:t>
        <a:bodyPr/>
        <a:lstStyle/>
        <a:p>
          <a:r>
            <a:rPr lang="ar-JO" dirty="0"/>
            <a:t>آليات مقترحة لتطبيق خصخصة التعليم</a:t>
          </a:r>
          <a:endParaRPr lang="en-US" dirty="0"/>
        </a:p>
      </dgm:t>
    </dgm:pt>
    <dgm:pt modelId="{12C928D5-DFEF-49FA-A5C5-2EFE01C01483}" type="parTrans" cxnId="{56286EFE-9716-414C-8624-C60707812D2E}">
      <dgm:prSet/>
      <dgm:spPr/>
    </dgm:pt>
    <dgm:pt modelId="{B109C57D-530E-4B9F-99C7-3AD372BA0DFE}" type="sibTrans" cxnId="{56286EFE-9716-414C-8624-C60707812D2E}">
      <dgm:prSet/>
      <dgm:spPr/>
    </dgm:pt>
    <dgm:pt modelId="{2F16497B-B6E2-4E4C-A94B-7FB662F0F485}">
      <dgm:prSet/>
      <dgm:spPr/>
      <dgm:t>
        <a:bodyPr/>
        <a:lstStyle/>
        <a:p>
          <a:r>
            <a:rPr lang="ar-JO" dirty="0"/>
            <a:t>أنواع خصخصة التعليم</a:t>
          </a:r>
          <a:endParaRPr lang="en-US" dirty="0"/>
        </a:p>
      </dgm:t>
    </dgm:pt>
    <dgm:pt modelId="{2B537CEF-3F93-411A-9C10-DFA1B36120DC}" type="parTrans" cxnId="{967101E0-1927-4CE9-8818-8B982139AE44}">
      <dgm:prSet/>
      <dgm:spPr/>
    </dgm:pt>
    <dgm:pt modelId="{A1FC2766-FC40-4C59-A661-B7EB96B23C37}" type="sibTrans" cxnId="{967101E0-1927-4CE9-8818-8B982139AE44}">
      <dgm:prSet/>
      <dgm:spPr/>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6"/>
      <dgm:spPr/>
    </dgm:pt>
    <dgm:pt modelId="{992B107E-C6B8-46D8-B740-221E4A77A33C}" type="pres">
      <dgm:prSet presAssocID="{ADB7FBE5-9773-47FC-95C6-31825596BC50}" presName="txShp" presStyleLbl="node1" presStyleIdx="0" presStyleCnt="6">
        <dgm:presLayoutVars>
          <dgm:bulletEnabled val="1"/>
        </dgm:presLayoutVars>
      </dgm:prSet>
      <dgm:spPr/>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6"/>
      <dgm:spPr/>
    </dgm:pt>
    <dgm:pt modelId="{316FD740-1B6F-4066-B4AF-188BD1581777}" type="pres">
      <dgm:prSet presAssocID="{B57E269A-6A82-4FEF-9161-F4941CBFC491}" presName="txShp" presStyleLbl="node1" presStyleIdx="1" presStyleCnt="6">
        <dgm:presLayoutVars>
          <dgm:bulletEnabled val="1"/>
        </dgm:presLayoutVars>
      </dgm:prSet>
      <dgm:spPr/>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6"/>
      <dgm:spPr/>
    </dgm:pt>
    <dgm:pt modelId="{0D689531-2F4C-48AD-A16B-A826D55FFB10}" type="pres">
      <dgm:prSet presAssocID="{83CBDBCF-24DA-4ACB-8882-427170DBA220}" presName="txShp" presStyleLbl="node1" presStyleIdx="2" presStyleCnt="6" custLinFactNeighborX="422" custLinFactNeighborY="-2418">
        <dgm:presLayoutVars>
          <dgm:bulletEnabled val="1"/>
        </dgm:presLayoutVars>
      </dgm:prSet>
      <dgm:spPr/>
    </dgm:pt>
    <dgm:pt modelId="{A93784BA-64F3-4FDA-B5A0-496F3C29BD72}" type="pres">
      <dgm:prSet presAssocID="{D469660A-EDDC-472C-A5AF-B4871EB63405}" presName="spacing" presStyleCnt="0"/>
      <dgm:spPr/>
    </dgm:pt>
    <dgm:pt modelId="{712053CB-37CA-49E9-8B5E-4A1A0CF89C04}" type="pres">
      <dgm:prSet presAssocID="{552D55A6-046B-449E-8E17-AD997F558015}" presName="composite" presStyleCnt="0"/>
      <dgm:spPr/>
    </dgm:pt>
    <dgm:pt modelId="{15681C86-E118-4774-887E-07BA781C9FD2}" type="pres">
      <dgm:prSet presAssocID="{552D55A6-046B-449E-8E17-AD997F558015}" presName="imgShp" presStyleLbl="fgImgPlace1" presStyleIdx="3" presStyleCnt="6"/>
      <dgm:spPr/>
    </dgm:pt>
    <dgm:pt modelId="{B9837FD6-278B-4C4A-8DFE-92DF4CC61695}" type="pres">
      <dgm:prSet presAssocID="{552D55A6-046B-449E-8E17-AD997F558015}" presName="txShp" presStyleLbl="node1" presStyleIdx="3" presStyleCnt="6">
        <dgm:presLayoutVars>
          <dgm:bulletEnabled val="1"/>
        </dgm:presLayoutVars>
      </dgm:prSet>
      <dgm:spPr/>
    </dgm:pt>
    <dgm:pt modelId="{57E930D6-3FB4-4A23-9849-40FC0B5A48EB}" type="pres">
      <dgm:prSet presAssocID="{D9BB2D81-9C53-4B64-9CE1-FDF982D40478}" presName="spacing" presStyleCnt="0"/>
      <dgm:spPr/>
    </dgm:pt>
    <dgm:pt modelId="{A1EF58BA-ACAC-4CAE-AD3E-F9CC82915798}" type="pres">
      <dgm:prSet presAssocID="{2F16497B-B6E2-4E4C-A94B-7FB662F0F485}" presName="composite" presStyleCnt="0"/>
      <dgm:spPr/>
    </dgm:pt>
    <dgm:pt modelId="{A3432F74-EDCA-4637-9DC3-45496BFFCB8A}" type="pres">
      <dgm:prSet presAssocID="{2F16497B-B6E2-4E4C-A94B-7FB662F0F485}" presName="imgShp" presStyleLbl="fgImgPlace1" presStyleIdx="4" presStyleCnt="6"/>
      <dgm:spPr/>
    </dgm:pt>
    <dgm:pt modelId="{7EA8BD39-F44C-4E46-8ECE-677505BF0B99}" type="pres">
      <dgm:prSet presAssocID="{2F16497B-B6E2-4E4C-A94B-7FB662F0F485}" presName="txShp" presStyleLbl="node1" presStyleIdx="4" presStyleCnt="6">
        <dgm:presLayoutVars>
          <dgm:bulletEnabled val="1"/>
        </dgm:presLayoutVars>
      </dgm:prSet>
      <dgm:spPr/>
    </dgm:pt>
    <dgm:pt modelId="{79766874-EA8E-42D5-A632-56FF3B8E6CB5}" type="pres">
      <dgm:prSet presAssocID="{A1FC2766-FC40-4C59-A661-B7EB96B23C37}" presName="spacing" presStyleCnt="0"/>
      <dgm:spPr/>
    </dgm:pt>
    <dgm:pt modelId="{D214AE93-391F-472F-B578-F1A9940B9D7C}" type="pres">
      <dgm:prSet presAssocID="{0AA1A257-70F6-4237-AE50-3627E3CF4416}" presName="composite" presStyleCnt="0"/>
      <dgm:spPr/>
    </dgm:pt>
    <dgm:pt modelId="{F70847FD-DD9E-4261-A9A7-F4FC6190C718}" type="pres">
      <dgm:prSet presAssocID="{0AA1A257-70F6-4237-AE50-3627E3CF4416}" presName="imgShp" presStyleLbl="fgImgPlace1" presStyleIdx="5" presStyleCnt="6"/>
      <dgm:spPr/>
    </dgm:pt>
    <dgm:pt modelId="{C52393F0-EE6C-4EB9-94BC-65A3FAE677CA}" type="pres">
      <dgm:prSet presAssocID="{0AA1A257-70F6-4237-AE50-3627E3CF4416}" presName="txShp" presStyleLbl="node1" presStyleIdx="5" presStyleCnt="6">
        <dgm:presLayoutVars>
          <dgm:bulletEnabled val="1"/>
        </dgm:presLayoutVars>
      </dgm:prSet>
      <dgm:spPr/>
    </dgm:pt>
  </dgm:ptLst>
  <dgm:cxnLst>
    <dgm:cxn modelId="{85D04812-7649-4F18-A315-285FDAB8EE38}" type="presOf" srcId="{2F16497B-B6E2-4E4C-A94B-7FB662F0F485}" destId="{7EA8BD39-F44C-4E46-8ECE-677505BF0B99}" srcOrd="0" destOrd="0" presId="urn:microsoft.com/office/officeart/2005/8/layout/vList3"/>
    <dgm:cxn modelId="{FEC12C30-6E08-4338-B987-DDA5F1723F9F}" type="presOf" srcId="{552D55A6-046B-449E-8E17-AD997F558015}" destId="{B9837FD6-278B-4C4A-8DFE-92DF4CC61695}" srcOrd="0" destOrd="0" presId="urn:microsoft.com/office/officeart/2005/8/layout/vList3"/>
    <dgm:cxn modelId="{87341331-7980-45DB-95A9-1DD68C4B1717}" srcId="{C77BC66A-AD09-4678-BB48-842329347B67}" destId="{ADB7FBE5-9773-47FC-95C6-31825596BC50}" srcOrd="0" destOrd="0" parTransId="{A37755E5-1BB1-49E7-9E37-0D7FC4E6AF87}" sibTransId="{5C0F3E0F-5B69-4DA1-BBD2-597EE292B126}"/>
    <dgm:cxn modelId="{7A5BC533-B2DB-40EB-A059-BDD27A13DF77}" srcId="{C77BC66A-AD09-4678-BB48-842329347B67}" destId="{B57E269A-6A82-4FEF-9161-F4941CBFC491}" srcOrd="1" destOrd="0" parTransId="{4541C686-A388-4B35-A9BF-DD14EF231EC1}" sibTransId="{8AD4842F-65F6-4C92-95C7-CC81DF988A87}"/>
    <dgm:cxn modelId="{0C892043-EEAA-4DA2-A1DF-F8C4A4EF9931}" type="presOf" srcId="{0AA1A257-70F6-4237-AE50-3627E3CF4416}" destId="{C52393F0-EE6C-4EB9-94BC-65A3FAE677CA}" srcOrd="0" destOrd="0" presId="urn:microsoft.com/office/officeart/2005/8/layout/vList3"/>
    <dgm:cxn modelId="{3323A844-A1C8-4641-AB29-E5C255E53F5F}" type="presOf" srcId="{C77BC66A-AD09-4678-BB48-842329347B67}" destId="{8B5F6B06-C4D3-4592-924A-14F7FC3BF82B}" srcOrd="0" destOrd="0" presId="urn:microsoft.com/office/officeart/2005/8/layout/vList3"/>
    <dgm:cxn modelId="{5B68DD66-1994-482D-87A6-110E75B19B26}" type="presOf" srcId="{83CBDBCF-24DA-4ACB-8882-427170DBA220}" destId="{0D689531-2F4C-48AD-A16B-A826D55FFB10}" srcOrd="0" destOrd="0" presId="urn:microsoft.com/office/officeart/2005/8/layout/vList3"/>
    <dgm:cxn modelId="{1F29F08F-3DCF-47D9-9F99-C728D8732463}" type="presOf" srcId="{B57E269A-6A82-4FEF-9161-F4941CBFC491}" destId="{316FD740-1B6F-4066-B4AF-188BD1581777}"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FD09F2BF-1A59-4C20-9277-FDF60F6C9A4C}" srcId="{C77BC66A-AD09-4678-BB48-842329347B67}" destId="{552D55A6-046B-449E-8E17-AD997F558015}" srcOrd="3" destOrd="0" parTransId="{3E12A92B-AC92-4106-989A-0FC6A38403EA}" sibTransId="{D9BB2D81-9C53-4B64-9CE1-FDF982D40478}"/>
    <dgm:cxn modelId="{967101E0-1927-4CE9-8818-8B982139AE44}" srcId="{C77BC66A-AD09-4678-BB48-842329347B67}" destId="{2F16497B-B6E2-4E4C-A94B-7FB662F0F485}" srcOrd="4" destOrd="0" parTransId="{2B537CEF-3F93-411A-9C10-DFA1B36120DC}" sibTransId="{A1FC2766-FC40-4C59-A661-B7EB96B23C37}"/>
    <dgm:cxn modelId="{754C12E2-EBE9-4760-8AB1-990C24B27D89}" type="presOf" srcId="{ADB7FBE5-9773-47FC-95C6-31825596BC50}" destId="{992B107E-C6B8-46D8-B740-221E4A77A33C}" srcOrd="0" destOrd="0" presId="urn:microsoft.com/office/officeart/2005/8/layout/vList3"/>
    <dgm:cxn modelId="{56286EFE-9716-414C-8624-C60707812D2E}" srcId="{C77BC66A-AD09-4678-BB48-842329347B67}" destId="{0AA1A257-70F6-4237-AE50-3627E3CF4416}" srcOrd="5" destOrd="0" parTransId="{12C928D5-DFEF-49FA-A5C5-2EFE01C01483}" sibTransId="{B109C57D-530E-4B9F-99C7-3AD372BA0DFE}"/>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3962DCD1-00AB-4E2B-8CDD-B4096D2CA055}" type="presParOf" srcId="{8B5F6B06-C4D3-4592-924A-14F7FC3BF82B}" destId="{712053CB-37CA-49E9-8B5E-4A1A0CF89C04}" srcOrd="6" destOrd="0" presId="urn:microsoft.com/office/officeart/2005/8/layout/vList3"/>
    <dgm:cxn modelId="{68B938AB-6779-45FC-92D9-B6B83B478707}" type="presParOf" srcId="{712053CB-37CA-49E9-8B5E-4A1A0CF89C04}" destId="{15681C86-E118-4774-887E-07BA781C9FD2}" srcOrd="0" destOrd="0" presId="urn:microsoft.com/office/officeart/2005/8/layout/vList3"/>
    <dgm:cxn modelId="{43CA0E8F-C8EF-4C55-A72B-B4A00BF186A8}" type="presParOf" srcId="{712053CB-37CA-49E9-8B5E-4A1A0CF89C04}" destId="{B9837FD6-278B-4C4A-8DFE-92DF4CC61695}" srcOrd="1" destOrd="0" presId="urn:microsoft.com/office/officeart/2005/8/layout/vList3"/>
    <dgm:cxn modelId="{C8749A20-3B36-4D0D-B7A3-4AFB462B9882}" type="presParOf" srcId="{8B5F6B06-C4D3-4592-924A-14F7FC3BF82B}" destId="{57E930D6-3FB4-4A23-9849-40FC0B5A48EB}" srcOrd="7" destOrd="0" presId="urn:microsoft.com/office/officeart/2005/8/layout/vList3"/>
    <dgm:cxn modelId="{F88D9172-243D-4E21-8506-6E0A191AE174}" type="presParOf" srcId="{8B5F6B06-C4D3-4592-924A-14F7FC3BF82B}" destId="{A1EF58BA-ACAC-4CAE-AD3E-F9CC82915798}" srcOrd="8" destOrd="0" presId="urn:microsoft.com/office/officeart/2005/8/layout/vList3"/>
    <dgm:cxn modelId="{8EA7315D-7DE4-4C69-A391-261B3CA18A1A}" type="presParOf" srcId="{A1EF58BA-ACAC-4CAE-AD3E-F9CC82915798}" destId="{A3432F74-EDCA-4637-9DC3-45496BFFCB8A}" srcOrd="0" destOrd="0" presId="urn:microsoft.com/office/officeart/2005/8/layout/vList3"/>
    <dgm:cxn modelId="{AC1589F8-425D-41CA-BDA3-F591BC6F6060}" type="presParOf" srcId="{A1EF58BA-ACAC-4CAE-AD3E-F9CC82915798}" destId="{7EA8BD39-F44C-4E46-8ECE-677505BF0B99}" srcOrd="1" destOrd="0" presId="urn:microsoft.com/office/officeart/2005/8/layout/vList3"/>
    <dgm:cxn modelId="{16BFECD0-4C82-4339-94CF-9BA1973130C7}" type="presParOf" srcId="{8B5F6B06-C4D3-4592-924A-14F7FC3BF82B}" destId="{79766874-EA8E-42D5-A632-56FF3B8E6CB5}" srcOrd="9" destOrd="0" presId="urn:microsoft.com/office/officeart/2005/8/layout/vList3"/>
    <dgm:cxn modelId="{484EFF6F-14FF-42AD-A1E4-BA50F1AE0263}" type="presParOf" srcId="{8B5F6B06-C4D3-4592-924A-14F7FC3BF82B}" destId="{D214AE93-391F-472F-B578-F1A9940B9D7C}" srcOrd="10" destOrd="0" presId="urn:microsoft.com/office/officeart/2005/8/layout/vList3"/>
    <dgm:cxn modelId="{33F334F5-29FB-4F16-88A0-90F68AE4B18F}" type="presParOf" srcId="{D214AE93-391F-472F-B578-F1A9940B9D7C}" destId="{F70847FD-DD9E-4261-A9A7-F4FC6190C718}" srcOrd="0" destOrd="0" presId="urn:microsoft.com/office/officeart/2005/8/layout/vList3"/>
    <dgm:cxn modelId="{5ED3A320-2796-41F3-A7B1-BB5F35E636C6}" type="presParOf" srcId="{D214AE93-391F-472F-B578-F1A9940B9D7C}" destId="{C52393F0-EE6C-4EB9-94BC-65A3FAE677CA}"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400" dirty="0"/>
            <a:t>مفهوم الخصخصة وخصخصة التعليم</a:t>
          </a:r>
          <a:endParaRPr lang="en-US" sz="2400" dirty="0"/>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B57E269A-6A82-4FEF-9161-F4941CBFC491}">
      <dgm:prSet phldrT="[Text]" custT="1"/>
      <dgm:spPr/>
      <dgm:t>
        <a:bodyPr/>
        <a:lstStyle/>
        <a:p>
          <a:r>
            <a:rPr lang="ar-JO" sz="2400" dirty="0"/>
            <a:t>مبررات خصخصة التعليم</a:t>
          </a:r>
          <a:endParaRPr lang="en-US" sz="2400" dirty="0"/>
        </a:p>
      </dgm:t>
    </dgm:pt>
    <dgm:pt modelId="{4541C686-A388-4B35-A9BF-DD14EF231EC1}" type="parTrans" cxnId="{7A5BC533-B2DB-40EB-A059-BDD27A13DF77}">
      <dgm:prSet/>
      <dgm:spPr/>
      <dgm:t>
        <a:bodyPr/>
        <a:lstStyle/>
        <a:p>
          <a:endParaRPr lang="en-US"/>
        </a:p>
      </dgm:t>
    </dgm:pt>
    <dgm:pt modelId="{8AD4842F-65F6-4C92-95C7-CC81DF988A87}" type="sibTrans" cxnId="{7A5BC533-B2DB-40EB-A059-BDD27A13DF77}">
      <dgm:prSet/>
      <dgm:spPr/>
      <dgm:t>
        <a:bodyPr/>
        <a:lstStyle/>
        <a:p>
          <a:endParaRPr lang="en-US"/>
        </a:p>
      </dgm:t>
    </dgm:pt>
    <dgm:pt modelId="{83CBDBCF-24DA-4ACB-8882-427170DBA220}">
      <dgm:prSet custT="1"/>
      <dgm:spPr/>
      <dgm:t>
        <a:bodyPr/>
        <a:lstStyle/>
        <a:p>
          <a:r>
            <a:rPr lang="ar-JO" sz="2400" dirty="0"/>
            <a:t>إيجابيات وسلبيات خصخصة التعليم</a:t>
          </a:r>
          <a:endParaRPr lang="en-US" sz="2400" dirty="0"/>
        </a:p>
      </dgm:t>
    </dgm:pt>
    <dgm:pt modelId="{B832CF29-6DBF-42EF-B221-8BF85243D2E7}" type="parTrans" cxnId="{961312BF-4653-4405-B1B5-7E8206E64E7A}">
      <dgm:prSet/>
      <dgm:spPr/>
      <dgm:t>
        <a:bodyPr/>
        <a:lstStyle/>
        <a:p>
          <a:endParaRPr lang="en-US"/>
        </a:p>
      </dgm:t>
    </dgm:pt>
    <dgm:pt modelId="{D469660A-EDDC-472C-A5AF-B4871EB63405}" type="sibTrans" cxnId="{961312BF-4653-4405-B1B5-7E8206E64E7A}">
      <dgm:prSet/>
      <dgm:spPr/>
      <dgm:t>
        <a:bodyPr/>
        <a:lstStyle/>
        <a:p>
          <a:endParaRPr lang="en-US"/>
        </a:p>
      </dgm:t>
    </dgm:pt>
    <dgm:pt modelId="{552D55A6-046B-449E-8E17-AD997F558015}">
      <dgm:prSet/>
      <dgm:spPr/>
      <dgm:t>
        <a:bodyPr/>
        <a:lstStyle/>
        <a:p>
          <a:r>
            <a:rPr lang="ar-JO" dirty="0"/>
            <a:t>معيقات خصخصة التعليم</a:t>
          </a:r>
          <a:endParaRPr lang="en-US" dirty="0"/>
        </a:p>
      </dgm:t>
    </dgm:pt>
    <dgm:pt modelId="{3E12A92B-AC92-4106-989A-0FC6A38403EA}" type="parTrans" cxnId="{FD09F2BF-1A59-4C20-9277-FDF60F6C9A4C}">
      <dgm:prSet/>
      <dgm:spPr/>
      <dgm:t>
        <a:bodyPr/>
        <a:lstStyle/>
        <a:p>
          <a:endParaRPr lang="en-US"/>
        </a:p>
      </dgm:t>
    </dgm:pt>
    <dgm:pt modelId="{D9BB2D81-9C53-4B64-9CE1-FDF982D40478}" type="sibTrans" cxnId="{FD09F2BF-1A59-4C20-9277-FDF60F6C9A4C}">
      <dgm:prSet/>
      <dgm:spPr/>
      <dgm:t>
        <a:bodyPr/>
        <a:lstStyle/>
        <a:p>
          <a:endParaRPr lang="en-US"/>
        </a:p>
      </dgm:t>
    </dgm:pt>
    <dgm:pt modelId="{0AA1A257-70F6-4237-AE50-3627E3CF4416}">
      <dgm:prSet/>
      <dgm:spPr/>
      <dgm:t>
        <a:bodyPr/>
        <a:lstStyle/>
        <a:p>
          <a:r>
            <a:rPr lang="ar-JO" dirty="0"/>
            <a:t>آليات مقترحة لتطبيق خصخصة التعليم</a:t>
          </a:r>
          <a:endParaRPr lang="en-US" dirty="0"/>
        </a:p>
      </dgm:t>
    </dgm:pt>
    <dgm:pt modelId="{12C928D5-DFEF-49FA-A5C5-2EFE01C01483}" type="parTrans" cxnId="{56286EFE-9716-414C-8624-C60707812D2E}">
      <dgm:prSet/>
      <dgm:spPr/>
    </dgm:pt>
    <dgm:pt modelId="{B109C57D-530E-4B9F-99C7-3AD372BA0DFE}" type="sibTrans" cxnId="{56286EFE-9716-414C-8624-C60707812D2E}">
      <dgm:prSet/>
      <dgm:spPr/>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5"/>
      <dgm:spPr/>
    </dgm:pt>
    <dgm:pt modelId="{992B107E-C6B8-46D8-B740-221E4A77A33C}" type="pres">
      <dgm:prSet presAssocID="{ADB7FBE5-9773-47FC-95C6-31825596BC50}" presName="txShp" presStyleLbl="node1" presStyleIdx="0" presStyleCnt="5">
        <dgm:presLayoutVars>
          <dgm:bulletEnabled val="1"/>
        </dgm:presLayoutVars>
      </dgm:prSet>
      <dgm:spPr/>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5"/>
      <dgm:spPr/>
    </dgm:pt>
    <dgm:pt modelId="{316FD740-1B6F-4066-B4AF-188BD1581777}" type="pres">
      <dgm:prSet presAssocID="{B57E269A-6A82-4FEF-9161-F4941CBFC491}" presName="txShp" presStyleLbl="node1" presStyleIdx="1" presStyleCnt="5">
        <dgm:presLayoutVars>
          <dgm:bulletEnabled val="1"/>
        </dgm:presLayoutVars>
      </dgm:prSet>
      <dgm:spPr/>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5"/>
      <dgm:spPr/>
    </dgm:pt>
    <dgm:pt modelId="{0D689531-2F4C-48AD-A16B-A826D55FFB10}" type="pres">
      <dgm:prSet presAssocID="{83CBDBCF-24DA-4ACB-8882-427170DBA220}" presName="txShp" presStyleLbl="node1" presStyleIdx="2" presStyleCnt="5" custLinFactNeighborX="422" custLinFactNeighborY="-2418">
        <dgm:presLayoutVars>
          <dgm:bulletEnabled val="1"/>
        </dgm:presLayoutVars>
      </dgm:prSet>
      <dgm:spPr/>
    </dgm:pt>
    <dgm:pt modelId="{A93784BA-64F3-4FDA-B5A0-496F3C29BD72}" type="pres">
      <dgm:prSet presAssocID="{D469660A-EDDC-472C-A5AF-B4871EB63405}" presName="spacing" presStyleCnt="0"/>
      <dgm:spPr/>
    </dgm:pt>
    <dgm:pt modelId="{712053CB-37CA-49E9-8B5E-4A1A0CF89C04}" type="pres">
      <dgm:prSet presAssocID="{552D55A6-046B-449E-8E17-AD997F558015}" presName="composite" presStyleCnt="0"/>
      <dgm:spPr/>
    </dgm:pt>
    <dgm:pt modelId="{15681C86-E118-4774-887E-07BA781C9FD2}" type="pres">
      <dgm:prSet presAssocID="{552D55A6-046B-449E-8E17-AD997F558015}" presName="imgShp" presStyleLbl="fgImgPlace1" presStyleIdx="3" presStyleCnt="5"/>
      <dgm:spPr/>
    </dgm:pt>
    <dgm:pt modelId="{B9837FD6-278B-4C4A-8DFE-92DF4CC61695}" type="pres">
      <dgm:prSet presAssocID="{552D55A6-046B-449E-8E17-AD997F558015}" presName="txShp" presStyleLbl="node1" presStyleIdx="3" presStyleCnt="5">
        <dgm:presLayoutVars>
          <dgm:bulletEnabled val="1"/>
        </dgm:presLayoutVars>
      </dgm:prSet>
      <dgm:spPr/>
    </dgm:pt>
    <dgm:pt modelId="{57E930D6-3FB4-4A23-9849-40FC0B5A48EB}" type="pres">
      <dgm:prSet presAssocID="{D9BB2D81-9C53-4B64-9CE1-FDF982D40478}" presName="spacing" presStyleCnt="0"/>
      <dgm:spPr/>
    </dgm:pt>
    <dgm:pt modelId="{D214AE93-391F-472F-B578-F1A9940B9D7C}" type="pres">
      <dgm:prSet presAssocID="{0AA1A257-70F6-4237-AE50-3627E3CF4416}" presName="composite" presStyleCnt="0"/>
      <dgm:spPr/>
    </dgm:pt>
    <dgm:pt modelId="{F70847FD-DD9E-4261-A9A7-F4FC6190C718}" type="pres">
      <dgm:prSet presAssocID="{0AA1A257-70F6-4237-AE50-3627E3CF4416}" presName="imgShp" presStyleLbl="fgImgPlace1" presStyleIdx="4" presStyleCnt="5"/>
      <dgm:spPr/>
    </dgm:pt>
    <dgm:pt modelId="{C52393F0-EE6C-4EB9-94BC-65A3FAE677CA}" type="pres">
      <dgm:prSet presAssocID="{0AA1A257-70F6-4237-AE50-3627E3CF4416}" presName="txShp" presStyleLbl="node1" presStyleIdx="4" presStyleCnt="5">
        <dgm:presLayoutVars>
          <dgm:bulletEnabled val="1"/>
        </dgm:presLayoutVars>
      </dgm:prSet>
      <dgm:spPr/>
    </dgm:pt>
  </dgm:ptLst>
  <dgm:cxnLst>
    <dgm:cxn modelId="{FEC12C30-6E08-4338-B987-DDA5F1723F9F}" type="presOf" srcId="{552D55A6-046B-449E-8E17-AD997F558015}" destId="{B9837FD6-278B-4C4A-8DFE-92DF4CC61695}" srcOrd="0" destOrd="0" presId="urn:microsoft.com/office/officeart/2005/8/layout/vList3"/>
    <dgm:cxn modelId="{87341331-7980-45DB-95A9-1DD68C4B1717}" srcId="{C77BC66A-AD09-4678-BB48-842329347B67}" destId="{ADB7FBE5-9773-47FC-95C6-31825596BC50}" srcOrd="0" destOrd="0" parTransId="{A37755E5-1BB1-49E7-9E37-0D7FC4E6AF87}" sibTransId="{5C0F3E0F-5B69-4DA1-BBD2-597EE292B126}"/>
    <dgm:cxn modelId="{7A5BC533-B2DB-40EB-A059-BDD27A13DF77}" srcId="{C77BC66A-AD09-4678-BB48-842329347B67}" destId="{B57E269A-6A82-4FEF-9161-F4941CBFC491}" srcOrd="1" destOrd="0" parTransId="{4541C686-A388-4B35-A9BF-DD14EF231EC1}" sibTransId="{8AD4842F-65F6-4C92-95C7-CC81DF988A87}"/>
    <dgm:cxn modelId="{0C892043-EEAA-4DA2-A1DF-F8C4A4EF9931}" type="presOf" srcId="{0AA1A257-70F6-4237-AE50-3627E3CF4416}" destId="{C52393F0-EE6C-4EB9-94BC-65A3FAE677CA}" srcOrd="0" destOrd="0" presId="urn:microsoft.com/office/officeart/2005/8/layout/vList3"/>
    <dgm:cxn modelId="{3323A844-A1C8-4641-AB29-E5C255E53F5F}" type="presOf" srcId="{C77BC66A-AD09-4678-BB48-842329347B67}" destId="{8B5F6B06-C4D3-4592-924A-14F7FC3BF82B}" srcOrd="0" destOrd="0" presId="urn:microsoft.com/office/officeart/2005/8/layout/vList3"/>
    <dgm:cxn modelId="{5B68DD66-1994-482D-87A6-110E75B19B26}" type="presOf" srcId="{83CBDBCF-24DA-4ACB-8882-427170DBA220}" destId="{0D689531-2F4C-48AD-A16B-A826D55FFB10}" srcOrd="0" destOrd="0" presId="urn:microsoft.com/office/officeart/2005/8/layout/vList3"/>
    <dgm:cxn modelId="{1F29F08F-3DCF-47D9-9F99-C728D8732463}" type="presOf" srcId="{B57E269A-6A82-4FEF-9161-F4941CBFC491}" destId="{316FD740-1B6F-4066-B4AF-188BD1581777}"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FD09F2BF-1A59-4C20-9277-FDF60F6C9A4C}" srcId="{C77BC66A-AD09-4678-BB48-842329347B67}" destId="{552D55A6-046B-449E-8E17-AD997F558015}" srcOrd="3" destOrd="0" parTransId="{3E12A92B-AC92-4106-989A-0FC6A38403EA}" sibTransId="{D9BB2D81-9C53-4B64-9CE1-FDF982D40478}"/>
    <dgm:cxn modelId="{754C12E2-EBE9-4760-8AB1-990C24B27D89}" type="presOf" srcId="{ADB7FBE5-9773-47FC-95C6-31825596BC50}" destId="{992B107E-C6B8-46D8-B740-221E4A77A33C}" srcOrd="0" destOrd="0" presId="urn:microsoft.com/office/officeart/2005/8/layout/vList3"/>
    <dgm:cxn modelId="{56286EFE-9716-414C-8624-C60707812D2E}" srcId="{C77BC66A-AD09-4678-BB48-842329347B67}" destId="{0AA1A257-70F6-4237-AE50-3627E3CF4416}" srcOrd="4" destOrd="0" parTransId="{12C928D5-DFEF-49FA-A5C5-2EFE01C01483}" sibTransId="{B109C57D-530E-4B9F-99C7-3AD372BA0DFE}"/>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3962DCD1-00AB-4E2B-8CDD-B4096D2CA055}" type="presParOf" srcId="{8B5F6B06-C4D3-4592-924A-14F7FC3BF82B}" destId="{712053CB-37CA-49E9-8B5E-4A1A0CF89C04}" srcOrd="6" destOrd="0" presId="urn:microsoft.com/office/officeart/2005/8/layout/vList3"/>
    <dgm:cxn modelId="{68B938AB-6779-45FC-92D9-B6B83B478707}" type="presParOf" srcId="{712053CB-37CA-49E9-8B5E-4A1A0CF89C04}" destId="{15681C86-E118-4774-887E-07BA781C9FD2}" srcOrd="0" destOrd="0" presId="urn:microsoft.com/office/officeart/2005/8/layout/vList3"/>
    <dgm:cxn modelId="{43CA0E8F-C8EF-4C55-A72B-B4A00BF186A8}" type="presParOf" srcId="{712053CB-37CA-49E9-8B5E-4A1A0CF89C04}" destId="{B9837FD6-278B-4C4A-8DFE-92DF4CC61695}" srcOrd="1" destOrd="0" presId="urn:microsoft.com/office/officeart/2005/8/layout/vList3"/>
    <dgm:cxn modelId="{C8749A20-3B36-4D0D-B7A3-4AFB462B9882}" type="presParOf" srcId="{8B5F6B06-C4D3-4592-924A-14F7FC3BF82B}" destId="{57E930D6-3FB4-4A23-9849-40FC0B5A48EB}" srcOrd="7" destOrd="0" presId="urn:microsoft.com/office/officeart/2005/8/layout/vList3"/>
    <dgm:cxn modelId="{484EFF6F-14FF-42AD-A1E4-BA50F1AE0263}" type="presParOf" srcId="{8B5F6B06-C4D3-4592-924A-14F7FC3BF82B}" destId="{D214AE93-391F-472F-B578-F1A9940B9D7C}" srcOrd="8" destOrd="0" presId="urn:microsoft.com/office/officeart/2005/8/layout/vList3"/>
    <dgm:cxn modelId="{33F334F5-29FB-4F16-88A0-90F68AE4B18F}" type="presParOf" srcId="{D214AE93-391F-472F-B578-F1A9940B9D7C}" destId="{F70847FD-DD9E-4261-A9A7-F4FC6190C718}" srcOrd="0" destOrd="0" presId="urn:microsoft.com/office/officeart/2005/8/layout/vList3"/>
    <dgm:cxn modelId="{5ED3A320-2796-41F3-A7B1-BB5F35E636C6}" type="presParOf" srcId="{D214AE93-391F-472F-B578-F1A9940B9D7C}" destId="{C52393F0-EE6C-4EB9-94BC-65A3FAE677CA}"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3A5FCD-E0C9-4ADB-939A-7ED390A807E9}">
      <dsp:nvSpPr>
        <dsp:cNvPr id="0" name=""/>
        <dsp:cNvSpPr/>
      </dsp:nvSpPr>
      <dsp:spPr>
        <a:xfrm>
          <a:off x="0" y="31195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48DF9FA-A674-449C-B69A-8006ED6F887F}">
      <dsp:nvSpPr>
        <dsp:cNvPr id="0" name=""/>
        <dsp:cNvSpPr/>
      </dsp:nvSpPr>
      <dsp:spPr>
        <a:xfrm>
          <a:off x="406400" y="6103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ctr" defTabSz="1422400">
            <a:lnSpc>
              <a:spcPct val="90000"/>
            </a:lnSpc>
            <a:spcBef>
              <a:spcPct val="0"/>
            </a:spcBef>
            <a:spcAft>
              <a:spcPct val="35000"/>
            </a:spcAft>
            <a:buNone/>
          </a:pPr>
          <a:r>
            <a:rPr lang="ar-JO" sz="3200" b="1" kern="1200" dirty="0"/>
            <a:t>مفهوم تحليل السياسات التعليمية</a:t>
          </a:r>
          <a:endParaRPr lang="en-US" sz="3200" b="1" kern="1200" dirty="0"/>
        </a:p>
      </dsp:txBody>
      <dsp:txXfrm>
        <a:off x="430898" y="85535"/>
        <a:ext cx="5640604" cy="452844"/>
      </dsp:txXfrm>
    </dsp:sp>
    <dsp:sp modelId="{9A424B6F-8C5A-4686-9890-B26E0A95C684}">
      <dsp:nvSpPr>
        <dsp:cNvPr id="0" name=""/>
        <dsp:cNvSpPr/>
      </dsp:nvSpPr>
      <dsp:spPr>
        <a:xfrm>
          <a:off x="0" y="108307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D7F1F81-A48B-4C62-AC94-C67A5E743883}">
      <dsp:nvSpPr>
        <dsp:cNvPr id="0" name=""/>
        <dsp:cNvSpPr/>
      </dsp:nvSpPr>
      <dsp:spPr>
        <a:xfrm>
          <a:off x="406400" y="83215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ctr" defTabSz="1244600">
            <a:lnSpc>
              <a:spcPct val="90000"/>
            </a:lnSpc>
            <a:spcBef>
              <a:spcPct val="0"/>
            </a:spcBef>
            <a:spcAft>
              <a:spcPct val="35000"/>
            </a:spcAft>
            <a:buNone/>
          </a:pPr>
          <a:r>
            <a:rPr lang="ar-JO" sz="2800" b="1" kern="1200" dirty="0"/>
            <a:t>أهمية ومستويات تحليل السياسات التعليمية</a:t>
          </a:r>
          <a:endParaRPr lang="en-US" sz="2800" b="1" kern="1200" dirty="0"/>
        </a:p>
      </dsp:txBody>
      <dsp:txXfrm>
        <a:off x="430898" y="856655"/>
        <a:ext cx="5640604" cy="452844"/>
      </dsp:txXfrm>
    </dsp:sp>
    <dsp:sp modelId="{3CCA4889-E8E8-4CD8-92A1-30478E9568A1}">
      <dsp:nvSpPr>
        <dsp:cNvPr id="0" name=""/>
        <dsp:cNvSpPr/>
      </dsp:nvSpPr>
      <dsp:spPr>
        <a:xfrm>
          <a:off x="0" y="185419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38E1CAA-1C97-4860-862D-12FFF4922672}">
      <dsp:nvSpPr>
        <dsp:cNvPr id="0" name=""/>
        <dsp:cNvSpPr/>
      </dsp:nvSpPr>
      <dsp:spPr>
        <a:xfrm>
          <a:off x="406400" y="160327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ctr" defTabSz="1066800">
            <a:lnSpc>
              <a:spcPct val="90000"/>
            </a:lnSpc>
            <a:spcBef>
              <a:spcPct val="0"/>
            </a:spcBef>
            <a:spcAft>
              <a:spcPct val="35000"/>
            </a:spcAft>
            <a:buNone/>
          </a:pPr>
          <a:r>
            <a:rPr lang="ar-JO" sz="2400" b="1" kern="1200" dirty="0"/>
            <a:t>صفات المحلل الجيد ومبادئ عملية للتحليل السياسات</a:t>
          </a:r>
          <a:endParaRPr lang="en-US" sz="2400" b="1" kern="1200" dirty="0"/>
        </a:p>
      </dsp:txBody>
      <dsp:txXfrm>
        <a:off x="430898" y="1627775"/>
        <a:ext cx="5640604" cy="452844"/>
      </dsp:txXfrm>
    </dsp:sp>
    <dsp:sp modelId="{0BEA95BF-7975-4874-8C7B-7327DDC5957B}">
      <dsp:nvSpPr>
        <dsp:cNvPr id="0" name=""/>
        <dsp:cNvSpPr/>
      </dsp:nvSpPr>
      <dsp:spPr>
        <a:xfrm>
          <a:off x="0" y="262531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6524CF5-EEA5-47DC-90D3-CE64B5E29674}">
      <dsp:nvSpPr>
        <dsp:cNvPr id="0" name=""/>
        <dsp:cNvSpPr/>
      </dsp:nvSpPr>
      <dsp:spPr>
        <a:xfrm>
          <a:off x="406400" y="237439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ctr" defTabSz="1244600">
            <a:lnSpc>
              <a:spcPct val="90000"/>
            </a:lnSpc>
            <a:spcBef>
              <a:spcPct val="0"/>
            </a:spcBef>
            <a:spcAft>
              <a:spcPct val="35000"/>
            </a:spcAft>
            <a:buNone/>
          </a:pPr>
          <a:r>
            <a:rPr lang="ar-JO" sz="2800" b="1" kern="1200" dirty="0"/>
            <a:t>مفهوم ومقومات وأهمية البحث التربوي</a:t>
          </a:r>
          <a:endParaRPr lang="en-US" sz="2800" b="1" kern="1200" dirty="0"/>
        </a:p>
      </dsp:txBody>
      <dsp:txXfrm>
        <a:off x="430898" y="2398895"/>
        <a:ext cx="5640604" cy="452844"/>
      </dsp:txXfrm>
    </dsp:sp>
    <dsp:sp modelId="{7F5578C3-824E-4FA6-9B48-076BF9E593FF}">
      <dsp:nvSpPr>
        <dsp:cNvPr id="0" name=""/>
        <dsp:cNvSpPr/>
      </dsp:nvSpPr>
      <dsp:spPr>
        <a:xfrm>
          <a:off x="0" y="339643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E045247-1557-48A4-83D6-D467636581B3}">
      <dsp:nvSpPr>
        <dsp:cNvPr id="0" name=""/>
        <dsp:cNvSpPr/>
      </dsp:nvSpPr>
      <dsp:spPr>
        <a:xfrm>
          <a:off x="406400" y="314551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ctr" defTabSz="1244600">
            <a:lnSpc>
              <a:spcPct val="90000"/>
            </a:lnSpc>
            <a:spcBef>
              <a:spcPct val="0"/>
            </a:spcBef>
            <a:spcAft>
              <a:spcPct val="35000"/>
            </a:spcAft>
            <a:buNone/>
          </a:pPr>
          <a:r>
            <a:rPr lang="ar-JO" sz="2800" b="1" kern="1200" dirty="0"/>
            <a:t>خصائص ومعوقات  وخطوات البحث التربوي</a:t>
          </a:r>
          <a:endParaRPr lang="en-US" sz="2800" b="1" kern="1200" dirty="0"/>
        </a:p>
      </dsp:txBody>
      <dsp:txXfrm>
        <a:off x="430898" y="3170015"/>
        <a:ext cx="5640604" cy="4528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478106" y="1560"/>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مفهوم الخصخصة وخصخصة التعليم</a:t>
          </a:r>
          <a:endParaRPr lang="en-US" sz="2400" kern="1200" dirty="0"/>
        </a:p>
      </dsp:txBody>
      <dsp:txXfrm rot="10800000">
        <a:off x="1594772" y="1560"/>
        <a:ext cx="5288454" cy="466665"/>
      </dsp:txXfrm>
    </dsp:sp>
    <dsp:sp modelId="{375BD474-130A-4F51-920A-65E7C367718B}">
      <dsp:nvSpPr>
        <dsp:cNvPr id="0" name=""/>
        <dsp:cNvSpPr/>
      </dsp:nvSpPr>
      <dsp:spPr>
        <a:xfrm>
          <a:off x="1244773" y="1560"/>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478106" y="607528"/>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مبررات خصخصة التعليم</a:t>
          </a:r>
          <a:endParaRPr lang="en-US" sz="2400" kern="1200" dirty="0"/>
        </a:p>
      </dsp:txBody>
      <dsp:txXfrm rot="10800000">
        <a:off x="1594772" y="607528"/>
        <a:ext cx="5288454" cy="466665"/>
      </dsp:txXfrm>
    </dsp:sp>
    <dsp:sp modelId="{E4300E03-841D-4F35-84B3-E99530CC3883}">
      <dsp:nvSpPr>
        <dsp:cNvPr id="0" name=""/>
        <dsp:cNvSpPr/>
      </dsp:nvSpPr>
      <dsp:spPr>
        <a:xfrm>
          <a:off x="1244773" y="607528"/>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00915" y="1202213"/>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إيجابيات وسلبيات خصخصة التعليم</a:t>
          </a:r>
          <a:endParaRPr lang="en-US" sz="2400" kern="1200" dirty="0"/>
        </a:p>
      </dsp:txBody>
      <dsp:txXfrm rot="10800000">
        <a:off x="1617581" y="1202213"/>
        <a:ext cx="5288454" cy="466665"/>
      </dsp:txXfrm>
    </dsp:sp>
    <dsp:sp modelId="{3D056ABF-DA8A-4CE8-B186-7424FC6B151E}">
      <dsp:nvSpPr>
        <dsp:cNvPr id="0" name=""/>
        <dsp:cNvSpPr/>
      </dsp:nvSpPr>
      <dsp:spPr>
        <a:xfrm>
          <a:off x="1244773" y="1213497"/>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837FD6-278B-4C4A-8DFE-92DF4CC61695}">
      <dsp:nvSpPr>
        <dsp:cNvPr id="0" name=""/>
        <dsp:cNvSpPr/>
      </dsp:nvSpPr>
      <dsp:spPr>
        <a:xfrm rot="10800000">
          <a:off x="1478106" y="1819466"/>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t>معيقات خصخصة التعليم</a:t>
          </a:r>
          <a:endParaRPr lang="en-US" sz="2100" kern="1200" dirty="0"/>
        </a:p>
      </dsp:txBody>
      <dsp:txXfrm rot="10800000">
        <a:off x="1594772" y="1819466"/>
        <a:ext cx="5288454" cy="466665"/>
      </dsp:txXfrm>
    </dsp:sp>
    <dsp:sp modelId="{15681C86-E118-4774-887E-07BA781C9FD2}">
      <dsp:nvSpPr>
        <dsp:cNvPr id="0" name=""/>
        <dsp:cNvSpPr/>
      </dsp:nvSpPr>
      <dsp:spPr>
        <a:xfrm>
          <a:off x="1244773" y="1819466"/>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EA8BD39-F44C-4E46-8ECE-677505BF0B99}">
      <dsp:nvSpPr>
        <dsp:cNvPr id="0" name=""/>
        <dsp:cNvSpPr/>
      </dsp:nvSpPr>
      <dsp:spPr>
        <a:xfrm rot="10800000">
          <a:off x="1478106" y="2425434"/>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t>أنواع خصخصة التعليم</a:t>
          </a:r>
          <a:endParaRPr lang="en-US" sz="2100" kern="1200" dirty="0"/>
        </a:p>
      </dsp:txBody>
      <dsp:txXfrm rot="10800000">
        <a:off x="1594772" y="2425434"/>
        <a:ext cx="5288454" cy="466665"/>
      </dsp:txXfrm>
    </dsp:sp>
    <dsp:sp modelId="{A3432F74-EDCA-4637-9DC3-45496BFFCB8A}">
      <dsp:nvSpPr>
        <dsp:cNvPr id="0" name=""/>
        <dsp:cNvSpPr/>
      </dsp:nvSpPr>
      <dsp:spPr>
        <a:xfrm>
          <a:off x="1244773" y="2425434"/>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52393F0-EE6C-4EB9-94BC-65A3FAE677CA}">
      <dsp:nvSpPr>
        <dsp:cNvPr id="0" name=""/>
        <dsp:cNvSpPr/>
      </dsp:nvSpPr>
      <dsp:spPr>
        <a:xfrm rot="10800000">
          <a:off x="1478106" y="3031403"/>
          <a:ext cx="5405120" cy="46666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87" tIns="80010" rIns="149352" bIns="80010" numCol="1" spcCol="1270" anchor="ctr" anchorCtr="0">
          <a:noAutofit/>
        </a:bodyPr>
        <a:lstStyle/>
        <a:p>
          <a:pPr marL="0" lvl="0" indent="0" algn="ctr" defTabSz="933450">
            <a:lnSpc>
              <a:spcPct val="90000"/>
            </a:lnSpc>
            <a:spcBef>
              <a:spcPct val="0"/>
            </a:spcBef>
            <a:spcAft>
              <a:spcPct val="35000"/>
            </a:spcAft>
            <a:buNone/>
          </a:pPr>
          <a:r>
            <a:rPr lang="ar-JO" sz="2100" kern="1200" dirty="0"/>
            <a:t>آليات مقترحة لتطبيق خصخصة التعليم</a:t>
          </a:r>
          <a:endParaRPr lang="en-US" sz="2100" kern="1200" dirty="0"/>
        </a:p>
      </dsp:txBody>
      <dsp:txXfrm rot="10800000">
        <a:off x="1594772" y="3031403"/>
        <a:ext cx="5288454" cy="466665"/>
      </dsp:txXfrm>
    </dsp:sp>
    <dsp:sp modelId="{F70847FD-DD9E-4261-A9A7-F4FC6190C718}">
      <dsp:nvSpPr>
        <dsp:cNvPr id="0" name=""/>
        <dsp:cNvSpPr/>
      </dsp:nvSpPr>
      <dsp:spPr>
        <a:xfrm>
          <a:off x="1244773" y="3031403"/>
          <a:ext cx="466665" cy="466665"/>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502536" y="1902"/>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مفهوم الخصخصة وخصخصة التعليم</a:t>
          </a:r>
          <a:endParaRPr lang="en-US" sz="2400" kern="1200" dirty="0"/>
        </a:p>
      </dsp:txBody>
      <dsp:txXfrm rot="10800000">
        <a:off x="1643632" y="1902"/>
        <a:ext cx="5264024" cy="564386"/>
      </dsp:txXfrm>
    </dsp:sp>
    <dsp:sp modelId="{375BD474-130A-4F51-920A-65E7C367718B}">
      <dsp:nvSpPr>
        <dsp:cNvPr id="0" name=""/>
        <dsp:cNvSpPr/>
      </dsp:nvSpPr>
      <dsp:spPr>
        <a:xfrm>
          <a:off x="1220343" y="1902"/>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502536" y="734762"/>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مبررات خصخصة التعليم</a:t>
          </a:r>
          <a:endParaRPr lang="en-US" sz="2400" kern="1200" dirty="0"/>
        </a:p>
      </dsp:txBody>
      <dsp:txXfrm rot="10800000">
        <a:off x="1643632" y="734762"/>
        <a:ext cx="5264024" cy="564386"/>
      </dsp:txXfrm>
    </dsp:sp>
    <dsp:sp modelId="{E4300E03-841D-4F35-84B3-E99530CC3883}">
      <dsp:nvSpPr>
        <dsp:cNvPr id="0" name=""/>
        <dsp:cNvSpPr/>
      </dsp:nvSpPr>
      <dsp:spPr>
        <a:xfrm>
          <a:off x="1220343" y="734762"/>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25346" y="1453974"/>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إيجابيات وسلبيات خصخصة التعليم</a:t>
          </a:r>
          <a:endParaRPr lang="en-US" sz="2400" kern="1200" dirty="0"/>
        </a:p>
      </dsp:txBody>
      <dsp:txXfrm rot="10800000">
        <a:off x="1666442" y="1453974"/>
        <a:ext cx="5264024" cy="564386"/>
      </dsp:txXfrm>
    </dsp:sp>
    <dsp:sp modelId="{3D056ABF-DA8A-4CE8-B186-7424FC6B151E}">
      <dsp:nvSpPr>
        <dsp:cNvPr id="0" name=""/>
        <dsp:cNvSpPr/>
      </dsp:nvSpPr>
      <dsp:spPr>
        <a:xfrm>
          <a:off x="1220343" y="1467621"/>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837FD6-278B-4C4A-8DFE-92DF4CC61695}">
      <dsp:nvSpPr>
        <dsp:cNvPr id="0" name=""/>
        <dsp:cNvSpPr/>
      </dsp:nvSpPr>
      <dsp:spPr>
        <a:xfrm rot="10800000">
          <a:off x="1502536" y="2200480"/>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99060" rIns="184912" bIns="99060" numCol="1" spcCol="1270" anchor="ctr" anchorCtr="0">
          <a:noAutofit/>
        </a:bodyPr>
        <a:lstStyle/>
        <a:p>
          <a:pPr marL="0" lvl="0" indent="0" algn="ctr" defTabSz="1155700">
            <a:lnSpc>
              <a:spcPct val="90000"/>
            </a:lnSpc>
            <a:spcBef>
              <a:spcPct val="0"/>
            </a:spcBef>
            <a:spcAft>
              <a:spcPct val="35000"/>
            </a:spcAft>
            <a:buNone/>
          </a:pPr>
          <a:r>
            <a:rPr lang="ar-JO" sz="2600" kern="1200" dirty="0"/>
            <a:t>معيقات خصخصة التعليم</a:t>
          </a:r>
          <a:endParaRPr lang="en-US" sz="2600" kern="1200" dirty="0"/>
        </a:p>
      </dsp:txBody>
      <dsp:txXfrm rot="10800000">
        <a:off x="1643632" y="2200480"/>
        <a:ext cx="5264024" cy="564386"/>
      </dsp:txXfrm>
    </dsp:sp>
    <dsp:sp modelId="{15681C86-E118-4774-887E-07BA781C9FD2}">
      <dsp:nvSpPr>
        <dsp:cNvPr id="0" name=""/>
        <dsp:cNvSpPr/>
      </dsp:nvSpPr>
      <dsp:spPr>
        <a:xfrm>
          <a:off x="1220343" y="2200480"/>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52393F0-EE6C-4EB9-94BC-65A3FAE677CA}">
      <dsp:nvSpPr>
        <dsp:cNvPr id="0" name=""/>
        <dsp:cNvSpPr/>
      </dsp:nvSpPr>
      <dsp:spPr>
        <a:xfrm rot="10800000">
          <a:off x="1502536" y="2933340"/>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99060" rIns="184912" bIns="99060" numCol="1" spcCol="1270" anchor="ctr" anchorCtr="0">
          <a:noAutofit/>
        </a:bodyPr>
        <a:lstStyle/>
        <a:p>
          <a:pPr marL="0" lvl="0" indent="0" algn="ctr" defTabSz="1155700">
            <a:lnSpc>
              <a:spcPct val="90000"/>
            </a:lnSpc>
            <a:spcBef>
              <a:spcPct val="0"/>
            </a:spcBef>
            <a:spcAft>
              <a:spcPct val="35000"/>
            </a:spcAft>
            <a:buNone/>
          </a:pPr>
          <a:r>
            <a:rPr lang="ar-JO" sz="2600" kern="1200" dirty="0"/>
            <a:t>آليات مقترحة لتطبيق خصخصة التعليم</a:t>
          </a:r>
          <a:endParaRPr lang="en-US" sz="2600" kern="1200" dirty="0"/>
        </a:p>
      </dsp:txBody>
      <dsp:txXfrm rot="10800000">
        <a:off x="1643632" y="2933340"/>
        <a:ext cx="5264024" cy="564386"/>
      </dsp:txXfrm>
    </dsp:sp>
    <dsp:sp modelId="{F70847FD-DD9E-4261-A9A7-F4FC6190C718}">
      <dsp:nvSpPr>
        <dsp:cNvPr id="0" name=""/>
        <dsp:cNvSpPr/>
      </dsp:nvSpPr>
      <dsp:spPr>
        <a:xfrm>
          <a:off x="1220343" y="2933340"/>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3-10-17T18:58:56.760"/>
    </inkml:context>
    <inkml:brush xml:id="br0">
      <inkml:brushProperty name="width" value="0.05292" units="cm"/>
      <inkml:brushProperty name="height" value="0.05292" units="cm"/>
      <inkml:brushProperty name="color" value="#FFC000"/>
    </inkml:brush>
  </inkml:definitions>
  <inkml:trace contextRef="#ctx0" brushRef="#br0">14743 14427 0,'0'-35'100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9681474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1528893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7.png"/><Relationship Id="rId1" Type="http://schemas.openxmlformats.org/officeDocument/2006/relationships/slideLayout" Target="../slideLayouts/slideLayout14.xml"/><Relationship Id="rId10" Type="http://schemas.openxmlformats.org/officeDocument/2006/relationships/image" Target="../media/image14.jpg"/><Relationship Id="rId9" Type="http://schemas.openxmlformats.org/officeDocument/2006/relationships/image" Target="../media/image100.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themeOverride" Target="../theme/themeOverride1.xml"/><Relationship Id="rId5" Type="http://schemas.openxmlformats.org/officeDocument/2006/relationships/image" Target="../media/image15.jp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8.jpg"/></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14.xml"/><Relationship Id="rId1" Type="http://schemas.openxmlformats.org/officeDocument/2006/relationships/tags" Target="../tags/tag1.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8.xml.rels><?xml version="1.0" encoding="UTF-8" standalone="yes"?>
<Relationships xmlns="http://schemas.openxmlformats.org/package/2006/relationships"><Relationship Id="rId3" Type="http://schemas.openxmlformats.org/officeDocument/2006/relationships/hyperlink" Target="https://www.7iber.com/2010/01/%D8%A7%D9%84%D8%AA%D9%88%D8%AC%D9%87-%D9%86%D8%AD%D9%88-%D8%AE%D8%B5%D8%AE%D8%B5%D8%A9-%D8%A7%D9%84%D8%AA%D8%B9%D9%84%D9%8A%D9%85-%D8%A7%D9%84%D9%85%D8%AF%D8%B1%D8%B3%D9%8A-%D9%81%D9%8A-%D8%A7%D9%84" TargetMode="External"/><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hyperlink" Target="https://mawdoo3.com/%D8%A3%D9%87%D8%AF%D8%A7%D9%81_%D8%AE%D8%B5%D8%AE%D8%B5%D8%A9_%D8%A7%D9%84%D8%AA%D8%B9%D9%84%D9%8A%D9%85_%D9%88%D9%81%D9%88%D8%A7%D8%A6%D8%AF%D9%87" TargetMode="Externa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8" Type="http://schemas.openxmlformats.org/officeDocument/2006/relationships/image" Target="../media/image29.jpg"/><Relationship Id="rId3" Type="http://schemas.openxmlformats.org/officeDocument/2006/relationships/image" Target="../media/image25.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 Id="rId9" Type="http://schemas.openxmlformats.org/officeDocument/2006/relationships/image" Target="../media/image30.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1"/>
            <a:ext cx="12311979" cy="6813960"/>
          </a:xfrm>
          <a:prstGeom prst="rect">
            <a:avLst/>
          </a:prstGeom>
        </p:spPr>
      </p:pic>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0496" y="42929"/>
            <a:ext cx="2876694" cy="1357799"/>
          </a:xfrm>
          <a:prstGeom prst="rect">
            <a:avLst/>
          </a:prstGeom>
        </p:spPr>
      </p:pic>
      <p:sp>
        <p:nvSpPr>
          <p:cNvPr id="6" name="Rectangle 2">
            <a:extLst>
              <a:ext uri="{FF2B5EF4-FFF2-40B4-BE49-F238E27FC236}">
                <a16:creationId xmlns:a16="http://schemas.microsoft.com/office/drawing/2014/main" id="{170B0AE5-3D73-3A76-D5EE-EE50E6D4F8BF}"/>
              </a:ext>
            </a:extLst>
          </p:cNvPr>
          <p:cNvSpPr>
            <a:spLocks noChangeArrowheads="1"/>
          </p:cNvSpPr>
          <p:nvPr/>
        </p:nvSpPr>
        <p:spPr bwMode="auto">
          <a:xfrm>
            <a:off x="1451152" y="5509551"/>
            <a:ext cx="2820003" cy="334077"/>
          </a:xfrm>
          <a:prstGeom prst="rect">
            <a:avLst/>
          </a:prstGeom>
          <a:solidFill>
            <a:schemeClr val="tx1"/>
          </a:solidFill>
          <a:ln>
            <a:noFill/>
          </a:ln>
          <a:effectLst/>
        </p:spPr>
        <p:txBody>
          <a:bodyPr vert="horz" wrap="squar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latin typeface="Aldhabi" panose="01000000000000000000" pitchFamily="2" charset="-78"/>
                <a:cs typeface="Aldhabi" panose="01000000000000000000" pitchFamily="2" charset="-78"/>
              </a:rPr>
              <a:t> </a:t>
            </a:r>
            <a:endParaRPr kumimoji="0" lang="en-US" altLang="en-US" sz="4000" b="0" i="0" u="none" strike="noStrike" cap="none" normalizeH="0" baseline="0" dirty="0">
              <a:ln>
                <a:noFill/>
              </a:ln>
              <a:solidFill>
                <a:schemeClr val="tx1"/>
              </a:solidFill>
              <a:effectLst/>
              <a:latin typeface="Aldhabi" panose="01000000000000000000" pitchFamily="2" charset="-78"/>
              <a:cs typeface="Aldhabi" panose="01000000000000000000" pitchFamily="2" charset="-78"/>
            </a:endParaRPr>
          </a:p>
        </p:txBody>
      </p:sp>
      <p:sp>
        <p:nvSpPr>
          <p:cNvPr id="15" name="TextBox 14">
            <a:extLst>
              <a:ext uri="{FF2B5EF4-FFF2-40B4-BE49-F238E27FC236}">
                <a16:creationId xmlns:a16="http://schemas.microsoft.com/office/drawing/2014/main" id="{B2B8C103-FDEB-C05A-770C-AC446132E109}"/>
              </a:ext>
            </a:extLst>
          </p:cNvPr>
          <p:cNvSpPr txBox="1"/>
          <p:nvPr/>
        </p:nvSpPr>
        <p:spPr>
          <a:xfrm>
            <a:off x="2895220" y="2865897"/>
            <a:ext cx="1671569" cy="1754326"/>
          </a:xfrm>
          <a:prstGeom prst="rect">
            <a:avLst/>
          </a:prstGeom>
          <a:solidFill>
            <a:schemeClr val="tx1"/>
          </a:solidFill>
        </p:spPr>
        <p:txBody>
          <a:bodyPr wrap="square" rtlCol="0">
            <a:spAutoFit/>
          </a:bodyPr>
          <a:lstStyle/>
          <a:p>
            <a:pPr algn="ctr"/>
            <a:r>
              <a:rPr lang="en-US" sz="1800" b="1" dirty="0">
                <a:latin typeface="Times New Roman" panose="02020603050405020304" pitchFamily="18" charset="0"/>
                <a:cs typeface="Times New Roman" panose="02020603050405020304" pitchFamily="18" charset="0"/>
              </a:rPr>
              <a:t>Prepared by Dr.</a:t>
            </a:r>
            <a:endParaRPr lang="ar-JO" sz="1800" b="1" dirty="0">
              <a:latin typeface="Times New Roman" panose="02020603050405020304" pitchFamily="18" charset="0"/>
              <a:cs typeface="Times New Roman" panose="02020603050405020304" pitchFamily="18" charset="0"/>
            </a:endParaRPr>
          </a:p>
          <a:p>
            <a:pPr algn="ct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Eman</a:t>
            </a:r>
            <a:r>
              <a:rPr lang="en-US" sz="1800" b="1" dirty="0">
                <a:latin typeface="Times New Roman" panose="02020603050405020304" pitchFamily="18" charset="0"/>
                <a:cs typeface="Times New Roman" panose="02020603050405020304" pitchFamily="18" charset="0"/>
              </a:rPr>
              <a:t> almasri</a:t>
            </a:r>
            <a:endParaRPr lang="ar-JO" sz="1800" b="1" dirty="0">
              <a:latin typeface="Times New Roman" panose="02020603050405020304" pitchFamily="18" charset="0"/>
              <a:cs typeface="Times New Roman" panose="02020603050405020304" pitchFamily="18" charset="0"/>
            </a:endParaRPr>
          </a:p>
          <a:p>
            <a:pPr algn="ctr"/>
            <a:endParaRPr lang="ar-JO" b="1" dirty="0">
              <a:latin typeface="Times New Roman" panose="02020603050405020304" pitchFamily="18" charset="0"/>
              <a:cs typeface="Times New Roman" panose="02020603050405020304" pitchFamily="18" charset="0"/>
            </a:endParaRPr>
          </a:p>
          <a:p>
            <a:pPr algn="ctr"/>
            <a:r>
              <a:rPr lang="en-US" altLang="en-US" sz="1800" b="1" dirty="0">
                <a:latin typeface="Times New Roman" panose="02020603050405020304" pitchFamily="18" charset="0"/>
                <a:cs typeface="Times New Roman" panose="02020603050405020304" pitchFamily="18" charset="0"/>
              </a:rPr>
              <a:t>Education policy</a:t>
            </a:r>
            <a:endParaRPr lang="ar-JO" altLang="en-US" sz="1800" b="1"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9204F8AC-6C56-D7A4-297A-16E680E5B83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68266" y="1249702"/>
            <a:ext cx="5000576" cy="3694734"/>
          </a:xfrm>
          <a:prstGeom prst="rect">
            <a:avLst/>
          </a:prstGeom>
          <a:scene3d>
            <a:camera prst="isometricLeftDown"/>
            <a:lightRig rig="threePt" dir="t"/>
          </a:scene3d>
        </p:spPr>
      </p:pic>
      <p:sp>
        <p:nvSpPr>
          <p:cNvPr id="8" name="Rectangle 7">
            <a:extLst>
              <a:ext uri="{FF2B5EF4-FFF2-40B4-BE49-F238E27FC236}">
                <a16:creationId xmlns:a16="http://schemas.microsoft.com/office/drawing/2014/main" id="{B4873107-B751-AD00-3B68-95F568B7AB11}"/>
              </a:ext>
            </a:extLst>
          </p:cNvPr>
          <p:cNvSpPr/>
          <p:nvPr/>
        </p:nvSpPr>
        <p:spPr>
          <a:xfrm>
            <a:off x="2286000" y="2290056"/>
            <a:ext cx="4830109" cy="3484661"/>
          </a:xfrm>
          <a:prstGeom prst="rect">
            <a:avLst/>
          </a:prstGeom>
          <a:solidFill>
            <a:schemeClr val="bg1"/>
          </a:solidFill>
          <a:scene3d>
            <a:camera prst="isometricLeftDown"/>
            <a:lightRig rig="threePt" dir="t"/>
          </a:scene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en-US" sz="2800" b="1" dirty="0">
                <a:solidFill>
                  <a:schemeClr val="tx1"/>
                </a:solidFill>
                <a:latin typeface="Times New Roman" panose="02020603050405020304" pitchFamily="18" charset="0"/>
                <a:cs typeface="Times New Roman" panose="02020603050405020304" pitchFamily="18" charset="0"/>
              </a:rPr>
              <a:t>Education policy</a:t>
            </a:r>
            <a:endParaRPr lang="ar-JO" alt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dirty="0">
                <a:solidFill>
                  <a:srgbClr val="00B0F0"/>
                </a:solidFill>
                <a:latin typeface="Times New Roman" panose="02020603050405020304" pitchFamily="18" charset="0"/>
                <a:cs typeface="Times New Roman" panose="02020603050405020304" pitchFamily="18" charset="0"/>
              </a:rPr>
              <a:t>Prepared by</a:t>
            </a:r>
            <a:r>
              <a:rPr lang="en-US" sz="2800" b="1" dirty="0">
                <a:latin typeface="Times New Roman" panose="02020603050405020304" pitchFamily="18" charset="0"/>
                <a:cs typeface="Times New Roman" panose="02020603050405020304" pitchFamily="18" charset="0"/>
              </a:rPr>
              <a:t>.</a:t>
            </a:r>
            <a:r>
              <a:rPr lang="en-US" sz="2800" b="1" dirty="0">
                <a:solidFill>
                  <a:schemeClr val="tx1"/>
                </a:solidFill>
                <a:latin typeface="Times New Roman" panose="02020603050405020304" pitchFamily="18" charset="0"/>
                <a:cs typeface="Times New Roman" panose="02020603050405020304" pitchFamily="18" charset="0"/>
              </a:rPr>
              <a:t> </a:t>
            </a:r>
            <a:endParaRPr lang="ar-JO" sz="2800" b="1" dirty="0">
              <a:solidFill>
                <a:schemeClr val="tx1"/>
              </a:solidFill>
              <a:latin typeface="Times New Roman" panose="02020603050405020304" pitchFamily="18" charset="0"/>
              <a:cs typeface="Times New Roman" panose="02020603050405020304" pitchFamily="18" charset="0"/>
            </a:endParaRPr>
          </a:p>
          <a:p>
            <a:pPr algn="ctr"/>
            <a:endParaRPr lang="ar-JO" alt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Dr. </a:t>
            </a:r>
            <a:r>
              <a:rPr lang="en-US" sz="2800" b="1" dirty="0" err="1">
                <a:solidFill>
                  <a:schemeClr val="tx1"/>
                </a:solidFill>
                <a:latin typeface="Times New Roman" panose="02020603050405020304" pitchFamily="18" charset="0"/>
                <a:cs typeface="Times New Roman" panose="02020603050405020304" pitchFamily="18" charset="0"/>
              </a:rPr>
              <a:t>Eman</a:t>
            </a:r>
            <a:r>
              <a:rPr lang="en-US" sz="2800" b="1" dirty="0">
                <a:solidFill>
                  <a:schemeClr val="tx1"/>
                </a:solidFill>
                <a:latin typeface="Times New Roman" panose="02020603050405020304" pitchFamily="18" charset="0"/>
                <a:cs typeface="Times New Roman" panose="02020603050405020304" pitchFamily="18" charset="0"/>
              </a:rPr>
              <a:t> almasri</a:t>
            </a:r>
            <a:endParaRPr lang="ar-JO"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1600" advTm="42931">
        <p14:prism isInverted="1"/>
      </p:transition>
    </mc:Choice>
    <mc:Fallback xmlns="">
      <p:transition spd="slow" advTm="42931">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9000"/>
            <a:lum/>
          </a:blip>
          <a:srcRect/>
          <a:stretch>
            <a:fillRect t="-39000" b="-39000"/>
          </a:stretch>
        </a:blipFill>
        <a:effectLst/>
      </p:bgPr>
    </p:bg>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09666" y="877938"/>
            <a:ext cx="11030427" cy="519307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069753" y="916026"/>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5" name="Graphic 14">
            <a:extLst>
              <a:ext uri="{FF2B5EF4-FFF2-40B4-BE49-F238E27FC236}">
                <a16:creationId xmlns:a16="http://schemas.microsoft.com/office/drawing/2014/main" id="{A91D58E4-9D96-8745-BD22-FAED22839841}"/>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54778" y="1063235"/>
            <a:ext cx="2167470" cy="591661"/>
          </a:xfrm>
          <a:prstGeom prst="rect">
            <a:avLst/>
          </a:prstGeom>
        </p:spPr>
      </p:pic>
      <p:sp>
        <p:nvSpPr>
          <p:cNvPr id="4" name="TextBox 3">
            <a:extLst>
              <a:ext uri="{FF2B5EF4-FFF2-40B4-BE49-F238E27FC236}">
                <a16:creationId xmlns:a16="http://schemas.microsoft.com/office/drawing/2014/main" id="{681F3599-CF3D-C008-1704-81BCC2073AD1}"/>
              </a:ext>
            </a:extLst>
          </p:cNvPr>
          <p:cNvSpPr txBox="1"/>
          <p:nvPr/>
        </p:nvSpPr>
        <p:spPr>
          <a:xfrm>
            <a:off x="2979172" y="2175954"/>
            <a:ext cx="5840361" cy="1200329"/>
          </a:xfrm>
          <a:prstGeom prst="rect">
            <a:avLst/>
          </a:prstGeom>
          <a:noFill/>
        </p:spPr>
        <p:txBody>
          <a:bodyPr wrap="square" rtlCol="0">
            <a:spAutoFit/>
          </a:bodyPr>
          <a:lstStyle/>
          <a:p>
            <a:pPr algn="ctr"/>
            <a:r>
              <a:rPr lang="ar-SA" sz="28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rPr>
              <a:t>كلية العلوم الإنسانية</a:t>
            </a:r>
            <a:r>
              <a:rPr lang="ar-JO" sz="28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rPr>
              <a:t>/ ماجستير القيادة التربوية</a:t>
            </a:r>
            <a:endParaRPr lang="ar-JO" sz="6000" b="1" dirty="0">
              <a:solidFill>
                <a:srgbClr val="00B0F0"/>
              </a:solidFill>
              <a:latin typeface="Times New Roman" panose="02020603050405020304" pitchFamily="18" charset="0"/>
              <a:cs typeface="Times New Roman" panose="02020603050405020304" pitchFamily="18" charset="0"/>
            </a:endParaRPr>
          </a:p>
          <a:p>
            <a:pPr algn="ctr"/>
            <a:r>
              <a:rPr lang="ar-JO" sz="4400" b="1" dirty="0">
                <a:solidFill>
                  <a:srgbClr val="00B0F0"/>
                </a:solidFill>
                <a:latin typeface="Times New Roman" panose="02020603050405020304" pitchFamily="18" charset="0"/>
                <a:cs typeface="Times New Roman" panose="02020603050405020304" pitchFamily="18" charset="0"/>
              </a:rPr>
              <a:t>سياسات التعليم</a:t>
            </a:r>
            <a:endParaRPr lang="ar-JO" alt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674C709-2620-1853-E39C-0725F346EB51}"/>
              </a:ext>
            </a:extLst>
          </p:cNvPr>
          <p:cNvSpPr txBox="1"/>
          <p:nvPr/>
        </p:nvSpPr>
        <p:spPr>
          <a:xfrm>
            <a:off x="4006273" y="3897341"/>
            <a:ext cx="3786161" cy="523220"/>
          </a:xfrm>
          <a:prstGeom prst="rect">
            <a:avLst/>
          </a:prstGeom>
          <a:noFill/>
        </p:spPr>
        <p:txBody>
          <a:bodyPr wrap="square" rtlCol="0">
            <a:spAutoFit/>
          </a:bodyPr>
          <a:lstStyle/>
          <a:p>
            <a:pPr algn="ctr"/>
            <a:r>
              <a:rPr lang="ar-JO" sz="2800" b="1" dirty="0">
                <a:solidFill>
                  <a:srgbClr val="00B0F0"/>
                </a:solidFill>
                <a:latin typeface="Times New Roman" panose="02020603050405020304" pitchFamily="18" charset="0"/>
                <a:cs typeface="Times New Roman" panose="02020603050405020304" pitchFamily="18" charset="0"/>
              </a:rPr>
              <a:t>إعداد الدكتورة: إيمان المصري</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3801460"/>
      </p:ext>
    </p:extLst>
  </p:cSld>
  <p:clrMapOvr>
    <a:masterClrMapping/>
  </p:clrMapOvr>
  <mc:AlternateContent xmlns:mc="http://schemas.openxmlformats.org/markup-compatibility/2006" xmlns:p14="http://schemas.microsoft.com/office/powerpoint/2010/main">
    <mc:Choice Requires="p14">
      <p:transition spd="slow" p14:dur="1600" advTm="75903">
        <p14:prism isInverted="1"/>
      </p:transition>
    </mc:Choice>
    <mc:Fallback xmlns="">
      <p:transition spd="slow" advTm="75903">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2755386" y="1382711"/>
            <a:ext cx="6370320" cy="584775"/>
          </a:xfrm>
          <a:prstGeom prst="rect">
            <a:avLst/>
          </a:prstGeom>
          <a:noFill/>
        </p:spPr>
        <p:txBody>
          <a:bodyPr wrap="square" rtlCol="0">
            <a:spAutoFit/>
          </a:bodyPr>
          <a:lstStyle/>
          <a:p>
            <a:pPr algn="ctr"/>
            <a:r>
              <a:rPr lang="ar-JO" sz="3200" dirty="0">
                <a:latin typeface="Arabic Typesetting" panose="03020402040406030203" pitchFamily="66" charset="-78"/>
                <a:cs typeface="+mj-cs"/>
              </a:rPr>
              <a:t>نتاجات المحاضرة السابقة</a:t>
            </a:r>
            <a:endParaRPr lang="en-US" sz="3200" dirty="0">
              <a:cs typeface="+mj-cs"/>
            </a:endParaRPr>
          </a:p>
        </p:txBody>
      </p:sp>
      <p:graphicFrame>
        <p:nvGraphicFramePr>
          <p:cNvPr id="2" name="Diagram 1">
            <a:extLst>
              <a:ext uri="{FF2B5EF4-FFF2-40B4-BE49-F238E27FC236}">
                <a16:creationId xmlns:a16="http://schemas.microsoft.com/office/drawing/2014/main" id="{8E3D88A7-D939-593C-3A0D-1833DA5F82D1}"/>
              </a:ext>
            </a:extLst>
          </p:cNvPr>
          <p:cNvGraphicFramePr/>
          <p:nvPr>
            <p:extLst>
              <p:ext uri="{D42A27DB-BD31-4B8C-83A1-F6EECF244321}">
                <p14:modId xmlns:p14="http://schemas.microsoft.com/office/powerpoint/2010/main" val="2058327462"/>
              </p:ext>
            </p:extLst>
          </p:nvPr>
        </p:nvGraphicFramePr>
        <p:xfrm>
          <a:off x="2659453" y="2116718"/>
          <a:ext cx="8128000" cy="38858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18989060"/>
      </p:ext>
    </p:extLst>
  </p:cSld>
  <p:clrMapOvr>
    <a:masterClrMapping/>
  </p:clrMapOvr>
  <mc:AlternateContent xmlns:mc="http://schemas.openxmlformats.org/markup-compatibility/2006" xmlns:p14="http://schemas.microsoft.com/office/powerpoint/2010/main">
    <mc:Choice Requires="p14">
      <p:transition spd="slow" p14:dur="1600" advTm="76072">
        <p14:prism isInverted="1"/>
      </p:transition>
    </mc:Choice>
    <mc:Fallback xmlns="">
      <p:transition spd="slow" advTm="7607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444240" y="1395080"/>
            <a:ext cx="6370320" cy="584775"/>
          </a:xfrm>
          <a:prstGeom prst="rect">
            <a:avLst/>
          </a:prstGeom>
          <a:noFill/>
        </p:spPr>
        <p:txBody>
          <a:bodyPr wrap="square" rtlCol="0">
            <a:spAutoFit/>
          </a:bodyPr>
          <a:lstStyle/>
          <a:p>
            <a:r>
              <a:rPr lang="ar-JO" sz="3200" dirty="0">
                <a:latin typeface="Arabic Typesetting" panose="03020402040406030203" pitchFamily="66" charset="-78"/>
                <a:cs typeface="+mj-cs"/>
              </a:rPr>
              <a:t>محتوى المادة الدراسية والجدول الزّمني</a:t>
            </a:r>
            <a:endParaRPr lang="en-US" sz="3200" dirty="0">
              <a:cs typeface="+mj-cs"/>
            </a:endParaRPr>
          </a:p>
        </p:txBody>
      </p:sp>
      <p:graphicFrame>
        <p:nvGraphicFramePr>
          <p:cNvPr id="2" name="Table 1">
            <a:extLst>
              <a:ext uri="{FF2B5EF4-FFF2-40B4-BE49-F238E27FC236}">
                <a16:creationId xmlns:a16="http://schemas.microsoft.com/office/drawing/2014/main" id="{D7CD67A0-6325-A101-6C83-40F4DBC49CD7}"/>
              </a:ext>
            </a:extLst>
          </p:cNvPr>
          <p:cNvGraphicFramePr>
            <a:graphicFrameLocks noGrp="1"/>
          </p:cNvGraphicFramePr>
          <p:nvPr>
            <p:extLst>
              <p:ext uri="{D42A27DB-BD31-4B8C-83A1-F6EECF244321}">
                <p14:modId xmlns:p14="http://schemas.microsoft.com/office/powerpoint/2010/main" val="3425801578"/>
              </p:ext>
            </p:extLst>
          </p:nvPr>
        </p:nvGraphicFramePr>
        <p:xfrm>
          <a:off x="2176847" y="2158764"/>
          <a:ext cx="7785920" cy="3915892"/>
        </p:xfrm>
        <a:graphic>
          <a:graphicData uri="http://schemas.openxmlformats.org/drawingml/2006/table">
            <a:tbl>
              <a:tblPr rtl="1" firstRow="1" firstCol="1" bandRow="1">
                <a:tableStyleId>{5C22544A-7EE6-4342-B048-85BDC9FD1C3A}</a:tableStyleId>
              </a:tblPr>
              <a:tblGrid>
                <a:gridCol w="750941">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282339">
                <a:tc>
                  <a:txBody>
                    <a:bodyPr/>
                    <a:lstStyle/>
                    <a:p>
                      <a:pPr marL="0" marR="0" algn="ctr" rtl="1">
                        <a:lnSpc>
                          <a:spcPct val="115000"/>
                        </a:lnSpc>
                        <a:spcBef>
                          <a:spcPts val="0"/>
                        </a:spcBef>
                        <a:spcAft>
                          <a:spcPts val="0"/>
                        </a:spcAft>
                      </a:pPr>
                      <a:r>
                        <a:rPr lang="ar-SA" sz="1400">
                          <a:effectLst/>
                        </a:rPr>
                        <a:t>المحاضرة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الموضوع</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التاريخ</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ملاحظات</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66409209"/>
                  </a:ext>
                </a:extLst>
              </a:tr>
              <a:tr h="288729">
                <a:tc>
                  <a:txBody>
                    <a:bodyPr/>
                    <a:lstStyle/>
                    <a:p>
                      <a:pPr marL="342900" marR="0" lvl="0" indent="-342900" algn="just" rtl="1">
                        <a:lnSpc>
                          <a:spcPct val="115000"/>
                        </a:lnSpc>
                        <a:spcBef>
                          <a:spcPts val="0"/>
                        </a:spcBef>
                        <a:spcAft>
                          <a:spcPts val="0"/>
                        </a:spcAft>
                        <a:buFont typeface="+mj-lt"/>
                        <a:buAutoNum type="arabicPeriod"/>
                      </a:pPr>
                      <a:r>
                        <a:rPr lang="ar-JO" sz="14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مفهوم السياسات التعليمية  </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288729">
                <a:tc>
                  <a:txBody>
                    <a:bodyPr/>
                    <a:lstStyle/>
                    <a:p>
                      <a:pPr marL="0" marR="0" lvl="0" indent="0" algn="r" rtl="1">
                        <a:lnSpc>
                          <a:spcPct val="115000"/>
                        </a:lnSpc>
                        <a:spcBef>
                          <a:spcPts val="0"/>
                        </a:spcBef>
                        <a:spcAft>
                          <a:spcPts val="800"/>
                        </a:spcAft>
                        <a:buFont typeface="+mj-lt"/>
                        <a:buNone/>
                      </a:pPr>
                      <a:r>
                        <a:rPr lang="ar-JO" sz="1400" dirty="0">
                          <a:effectLst/>
                        </a:rPr>
                        <a:t>2 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خصائص السياسات التعليمية وأنواعها</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 </a:t>
                      </a: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590955">
                <a:tc>
                  <a:txBody>
                    <a:bodyPr/>
                    <a:lstStyle/>
                    <a:p>
                      <a:pPr marL="0" marR="0" lvl="0" indent="0" algn="r" rtl="1">
                        <a:lnSpc>
                          <a:spcPct val="115000"/>
                        </a:lnSpc>
                        <a:spcBef>
                          <a:spcPts val="0"/>
                        </a:spcBef>
                        <a:spcAft>
                          <a:spcPts val="800"/>
                        </a:spcAft>
                        <a:buFont typeface="+mj-lt"/>
                        <a:buNone/>
                      </a:pPr>
                      <a:r>
                        <a:rPr lang="ar-JO" sz="1400" dirty="0">
                          <a:effectLst/>
                        </a:rPr>
                        <a:t>3 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التطورات التاريخية والحديثة والمنهجية للسياسات التعليمية</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 </a:t>
                      </a:r>
                      <a:r>
                        <a:rPr lang="ar-EG" sz="1800" b="1" kern="1200" dirty="0">
                          <a:solidFill>
                            <a:schemeClr val="dk1"/>
                          </a:solidFill>
                          <a:effectLst/>
                          <a:latin typeface="+mn-lt"/>
                          <a:ea typeface="+mn-ea"/>
                          <a:cs typeface="+mn-cs"/>
                        </a:rPr>
                        <a:t>√</a:t>
                      </a:r>
                      <a:r>
                        <a:rPr lang="ar-EG" sz="14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4 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نظريات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1800" b="1" kern="1200" dirty="0">
                          <a:solidFill>
                            <a:schemeClr val="dk1"/>
                          </a:solidFill>
                          <a:effectLst/>
                          <a:latin typeface="+mn-lt"/>
                          <a:ea typeface="+mn-ea"/>
                          <a:cs typeface="+mn-cs"/>
                        </a:rPr>
                        <a:t>√ </a:t>
                      </a:r>
                      <a:endParaRPr lang="en-US" sz="1800" b="1" kern="1200" dirty="0">
                        <a:solidFill>
                          <a:schemeClr val="dk1"/>
                        </a:solidFill>
                        <a:effectLst/>
                        <a:latin typeface="+mn-lt"/>
                        <a:ea typeface="+mn-ea"/>
                        <a:cs typeface="+mn-cs"/>
                      </a:endParaRPr>
                    </a:p>
                  </a:txBody>
                  <a:tcPr marL="68580" marR="68580" marT="0" marB="0" anchor="ctr"/>
                </a:tc>
                <a:extLst>
                  <a:ext uri="{0D108BD9-81ED-4DB2-BD59-A6C34878D82A}">
                    <a16:rowId xmlns:a16="http://schemas.microsoft.com/office/drawing/2014/main" val="3686205660"/>
                  </a:ext>
                </a:extLst>
              </a:tr>
              <a:tr h="288729">
                <a:tc>
                  <a:txBody>
                    <a:bodyPr/>
                    <a:lstStyle/>
                    <a:p>
                      <a:pPr marL="0" marR="0" lvl="0" indent="0" algn="r" rtl="1">
                        <a:lnSpc>
                          <a:spcPct val="115000"/>
                        </a:lnSpc>
                        <a:spcBef>
                          <a:spcPts val="0"/>
                        </a:spcBef>
                        <a:spcAft>
                          <a:spcPts val="800"/>
                        </a:spcAft>
                        <a:buFont typeface="+mj-lt"/>
                        <a:buNone/>
                      </a:pPr>
                      <a:r>
                        <a:rPr lang="ar-JO" sz="1400" dirty="0">
                          <a:effectLst/>
                        </a:rPr>
                        <a:t>5 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المداخل الاقتصادية لصنع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288729">
                <a:tc>
                  <a:txBody>
                    <a:bodyPr/>
                    <a:lstStyle/>
                    <a:p>
                      <a:pPr marL="0" marR="0" lvl="0" indent="0" algn="r" rtl="1">
                        <a:lnSpc>
                          <a:spcPct val="115000"/>
                        </a:lnSpc>
                        <a:spcBef>
                          <a:spcPts val="0"/>
                        </a:spcBef>
                        <a:spcAft>
                          <a:spcPts val="800"/>
                        </a:spcAft>
                        <a:buFont typeface="+mj-lt"/>
                        <a:buNone/>
                        <a:tabLst>
                          <a:tab pos="38735" algn="l"/>
                        </a:tabLst>
                      </a:pPr>
                      <a:r>
                        <a:rPr lang="ar-JO" sz="1400" dirty="0">
                          <a:effectLst/>
                        </a:rPr>
                        <a:t>6 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مؤسسات 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2000" b="1" kern="1200" dirty="0">
                          <a:solidFill>
                            <a:schemeClr val="dk1"/>
                          </a:solidFill>
                          <a:effectLst/>
                          <a:latin typeface="+mn-lt"/>
                          <a:ea typeface="+mn-ea"/>
                          <a:cs typeface="+mn-cs"/>
                        </a:rPr>
                        <a:t>√</a:t>
                      </a:r>
                      <a:r>
                        <a:rPr lang="ar-JO"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288729">
                <a:tc>
                  <a:txBody>
                    <a:bodyPr/>
                    <a:lstStyle/>
                    <a:p>
                      <a:pPr marL="0" marR="0" lvl="0" indent="0" algn="r" rtl="1">
                        <a:lnSpc>
                          <a:spcPct val="115000"/>
                        </a:lnSpc>
                        <a:spcBef>
                          <a:spcPts val="0"/>
                        </a:spcBef>
                        <a:spcAft>
                          <a:spcPts val="0"/>
                        </a:spcAft>
                        <a:buFont typeface="+mj-lt"/>
                        <a:buNone/>
                        <a:tabLst>
                          <a:tab pos="38735" algn="l"/>
                        </a:tabLst>
                      </a:pPr>
                      <a:r>
                        <a:rPr lang="ar-JO" sz="1400" dirty="0">
                          <a:effectLst/>
                        </a:rPr>
                        <a:t>7 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صنع السياسات التعليمية والتخطيط التربوي</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defTabSz="914400" rtl="1" eaLnBrk="1" latinLnBrk="0" hangingPunct="1">
                        <a:lnSpc>
                          <a:spcPct val="115000"/>
                        </a:lnSpc>
                        <a:spcBef>
                          <a:spcPts val="0"/>
                        </a:spcBef>
                        <a:spcAft>
                          <a:spcPts val="0"/>
                        </a:spcAft>
                      </a:pPr>
                      <a:r>
                        <a:rPr lang="ar-SA" sz="2000" b="1" kern="1200" dirty="0">
                          <a:solidFill>
                            <a:schemeClr val="dk1"/>
                          </a:solidFill>
                          <a:effectLst/>
                          <a:latin typeface="+mn-lt"/>
                          <a:ea typeface="+mn-ea"/>
                          <a:cs typeface="+mn-cs"/>
                        </a:rPr>
                        <a:t> </a:t>
                      </a:r>
                      <a:r>
                        <a:rPr lang="ar-EG" sz="2000" b="1" kern="1200" dirty="0">
                          <a:solidFill>
                            <a:schemeClr val="dk1"/>
                          </a:solidFill>
                          <a:effectLst/>
                          <a:latin typeface="+mn-lt"/>
                          <a:ea typeface="+mn-ea"/>
                          <a:cs typeface="+mn-cs"/>
                        </a:rPr>
                        <a:t>√</a:t>
                      </a:r>
                      <a:endParaRPr lang="en-US" sz="2000" b="1" kern="1200" dirty="0">
                        <a:solidFill>
                          <a:schemeClr val="dk1"/>
                        </a:solidFill>
                        <a:effectLst/>
                        <a:latin typeface="+mn-lt"/>
                        <a:ea typeface="+mn-ea"/>
                        <a:cs typeface="+mn-cs"/>
                      </a:endParaRPr>
                    </a:p>
                  </a:txBody>
                  <a:tcPr marL="68580" marR="68580" marT="0" marB="0" anchor="ctr"/>
                </a:tc>
                <a:extLst>
                  <a:ext uri="{0D108BD9-81ED-4DB2-BD59-A6C34878D82A}">
                    <a16:rowId xmlns:a16="http://schemas.microsoft.com/office/drawing/2014/main" val="2255707143"/>
                  </a:ext>
                </a:extLst>
              </a:tr>
              <a:tr h="288729">
                <a:tc>
                  <a:txBody>
                    <a:bodyPr/>
                    <a:lstStyle/>
                    <a:p>
                      <a:pPr marL="0" marR="0" lvl="0" indent="0" algn="just" rtl="1">
                        <a:lnSpc>
                          <a:spcPct val="115000"/>
                        </a:lnSpc>
                        <a:spcBef>
                          <a:spcPts val="0"/>
                        </a:spcBef>
                        <a:spcAft>
                          <a:spcPts val="800"/>
                        </a:spcAft>
                        <a:buFont typeface="+mj-lt"/>
                        <a:buNone/>
                      </a:pPr>
                      <a:r>
                        <a:rPr lang="ar-JO" sz="1400" dirty="0">
                          <a:effectLst/>
                        </a:rPr>
                        <a:t>8 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تحليل السياسات التعليمية ودور البحث التربوي</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9</a:t>
                      </a:r>
                      <a:r>
                        <a:rPr lang="ar-SA" sz="1400" dirty="0">
                          <a:effectLst/>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800" dirty="0">
                          <a:effectLst/>
                        </a:rPr>
                        <a:t>خصخصة التعليم</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EG" sz="2000" b="1" kern="1200" dirty="0">
                          <a:solidFill>
                            <a:schemeClr val="dk1"/>
                          </a:solidFill>
                          <a:effectLst/>
                          <a:latin typeface="+mn-lt"/>
                          <a:ea typeface="+mn-ea"/>
                          <a:cs typeface="+mn-cs"/>
                        </a:rPr>
                        <a:t>√</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288729">
                <a:tc>
                  <a:txBody>
                    <a:bodyPr/>
                    <a:lstStyle/>
                    <a:p>
                      <a:pPr marL="0" marR="0" lvl="0" indent="0" algn="r" rtl="1">
                        <a:lnSpc>
                          <a:spcPct val="115000"/>
                        </a:lnSpc>
                        <a:spcBef>
                          <a:spcPts val="0"/>
                        </a:spcBef>
                        <a:spcAft>
                          <a:spcPts val="800"/>
                        </a:spcAft>
                        <a:buFont typeface="+mj-lt"/>
                        <a:buNone/>
                      </a:pPr>
                      <a:r>
                        <a:rPr lang="ar-JO" sz="1400" dirty="0">
                          <a:effectLst/>
                        </a:rPr>
                        <a:t>10 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نماذج من السياسات التعليمية في الوطن العربي والعالم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282339">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الامتحان النهائي </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spTree>
    <p:extLst>
      <p:ext uri="{BB962C8B-B14F-4D97-AF65-F5344CB8AC3E}">
        <p14:creationId xmlns:p14="http://schemas.microsoft.com/office/powerpoint/2010/main" val="3006985379"/>
      </p:ext>
    </p:extLst>
  </p:cSld>
  <p:clrMapOvr>
    <a:masterClrMapping/>
  </p:clrMapOvr>
  <mc:AlternateContent xmlns:mc="http://schemas.openxmlformats.org/markup-compatibility/2006" xmlns:p14="http://schemas.microsoft.com/office/powerpoint/2010/main">
    <mc:Choice Requires="p14">
      <p:transition spd="slow" p14:dur="1600" advTm="141700">
        <p14:prism isInverted="1"/>
      </p:transition>
    </mc:Choice>
    <mc:Fallback xmlns="">
      <p:transition spd="slow" advTm="1417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2755386" y="1382711"/>
            <a:ext cx="6370320" cy="584775"/>
          </a:xfrm>
          <a:prstGeom prst="rect">
            <a:avLst/>
          </a:prstGeom>
          <a:noFill/>
        </p:spPr>
        <p:txBody>
          <a:bodyPr wrap="square" rtlCol="0">
            <a:spAutoFit/>
          </a:bodyPr>
          <a:lstStyle/>
          <a:p>
            <a:pPr algn="ctr"/>
            <a:r>
              <a:rPr lang="ar-JO" sz="3200" dirty="0">
                <a:latin typeface="Arabic Typesetting" panose="03020402040406030203" pitchFamily="66" charset="-78"/>
                <a:cs typeface="+mj-cs"/>
              </a:rPr>
              <a:t>نتاجات المحاضرة التاسعة</a:t>
            </a:r>
            <a:endParaRPr lang="en-US" sz="3200" dirty="0">
              <a:cs typeface="+mj-cs"/>
            </a:endParaRPr>
          </a:p>
        </p:txBody>
      </p:sp>
      <p:graphicFrame>
        <p:nvGraphicFramePr>
          <p:cNvPr id="4" name="Diagram 3">
            <a:extLst>
              <a:ext uri="{FF2B5EF4-FFF2-40B4-BE49-F238E27FC236}">
                <a16:creationId xmlns:a16="http://schemas.microsoft.com/office/drawing/2014/main" id="{D1957DFB-F224-28BC-DD5E-DA1427D451C7}"/>
              </a:ext>
            </a:extLst>
          </p:cNvPr>
          <p:cNvGraphicFramePr/>
          <p:nvPr>
            <p:extLst>
              <p:ext uri="{D42A27DB-BD31-4B8C-83A1-F6EECF244321}">
                <p14:modId xmlns:p14="http://schemas.microsoft.com/office/powerpoint/2010/main" val="2642828723"/>
              </p:ext>
            </p:extLst>
          </p:nvPr>
        </p:nvGraphicFramePr>
        <p:xfrm>
          <a:off x="2005807" y="2144555"/>
          <a:ext cx="8128000" cy="34996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18949239"/>
      </p:ext>
    </p:extLst>
  </p:cSld>
  <p:clrMapOvr>
    <a:masterClrMapping/>
  </p:clrMapOvr>
  <mc:AlternateContent xmlns:mc="http://schemas.openxmlformats.org/markup-compatibility/2006" xmlns:p14="http://schemas.microsoft.com/office/powerpoint/2010/main">
    <mc:Choice Requires="p14">
      <p:transition spd="slow" p14:dur="1600" advTm="121483">
        <p14:prism isInverted="1"/>
      </p:transition>
    </mc:Choice>
    <mc:Fallback xmlns="">
      <p:transition spd="slow" advTm="12148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457034" y="462108"/>
            <a:ext cx="11277931"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5464254" y="673229"/>
            <a:ext cx="1263487" cy="769441"/>
          </a:xfrm>
          <a:prstGeom prst="rect">
            <a:avLst/>
          </a:prstGeom>
          <a:noFill/>
        </p:spPr>
        <p:txBody>
          <a:bodyPr wrap="none" rtlCol="0">
            <a:spAutoFit/>
          </a:bodyPr>
          <a:lstStyle/>
          <a:p>
            <a:r>
              <a:rPr lang="ar-JO" sz="4400" b="1" dirty="0">
                <a:solidFill>
                  <a:srgbClr val="00B0F0"/>
                </a:solidFill>
                <a:latin typeface="Times New Roman" panose="02020603050405020304" pitchFamily="18" charset="0"/>
                <a:cs typeface="Times New Roman" panose="02020603050405020304" pitchFamily="18" charset="0"/>
              </a:rPr>
              <a:t>مقدمة</a:t>
            </a:r>
            <a:endParaRPr lang="ar-JO" altLang="en-US" sz="4400" b="1" dirty="0">
              <a:solidFill>
                <a:srgbClr val="00B0F0"/>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64621" y="36937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Rectangle: Rounded Corners 3">
            <a:extLst>
              <a:ext uri="{FF2B5EF4-FFF2-40B4-BE49-F238E27FC236}">
                <a16:creationId xmlns:a16="http://schemas.microsoft.com/office/drawing/2014/main" id="{54FBFA77-14E0-4749-F1A2-DD411BDD4110}"/>
              </a:ext>
            </a:extLst>
          </p:cNvPr>
          <p:cNvSpPr/>
          <p:nvPr/>
        </p:nvSpPr>
        <p:spPr>
          <a:xfrm>
            <a:off x="668314" y="611892"/>
            <a:ext cx="2167470" cy="7694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Times New Roman" panose="02020603050405020304" pitchFamily="18" charset="0"/>
                <a:cs typeface="Times New Roman" panose="02020603050405020304" pitchFamily="18" charset="0"/>
              </a:rPr>
              <a:t>المحاضرة التاسعة </a:t>
            </a:r>
          </a:p>
          <a:p>
            <a:pPr algn="ctr"/>
            <a:r>
              <a:rPr lang="en-US" sz="2000" b="1" dirty="0">
                <a:solidFill>
                  <a:srgbClr val="00B0F0"/>
                </a:solidFill>
                <a:latin typeface="Times New Roman" panose="02020603050405020304" pitchFamily="18" charset="0"/>
                <a:cs typeface="Times New Roman" panose="02020603050405020304" pitchFamily="18" charset="0"/>
              </a:rPr>
              <a:t>RSC 721</a:t>
            </a:r>
          </a:p>
        </p:txBody>
      </p:sp>
      <p:sp>
        <p:nvSpPr>
          <p:cNvPr id="6" name="Rectangle 2">
            <a:extLst>
              <a:ext uri="{FF2B5EF4-FFF2-40B4-BE49-F238E27FC236}">
                <a16:creationId xmlns:a16="http://schemas.microsoft.com/office/drawing/2014/main" id="{6B6EDF5D-7851-1156-1780-AE583F2D2C71}"/>
              </a:ext>
            </a:extLst>
          </p:cNvPr>
          <p:cNvSpPr>
            <a:spLocks noChangeArrowheads="1"/>
          </p:cNvSpPr>
          <p:nvPr/>
        </p:nvSpPr>
        <p:spPr bwMode="auto">
          <a:xfrm>
            <a:off x="738014" y="1628109"/>
            <a:ext cx="10715966" cy="4168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33655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algn="just" rtl="1">
              <a:lnSpc>
                <a:spcPct val="107000"/>
              </a:lnSpc>
              <a:spcBef>
                <a:spcPts val="0"/>
              </a:spcBef>
              <a:spcAft>
                <a:spcPts val="1500"/>
              </a:spcAft>
            </a:pPr>
            <a:r>
              <a:rPr lang="ar-JO" altLang="en-US" sz="2200" dirty="0">
                <a:solidFill>
                  <a:srgbClr val="000000"/>
                </a:solidFill>
                <a:latin typeface="Simplified Arabic" panose="02020603050405020304" pitchFamily="18" charset="-78"/>
                <a:cs typeface="Simplified Arabic" panose="02020603050405020304" pitchFamily="18" charset="-78"/>
              </a:rPr>
              <a:t> </a:t>
            </a:r>
            <a:r>
              <a:rPr lang="ar-JO" sz="2200" dirty="0">
                <a:solidFill>
                  <a:srgbClr val="000000"/>
                </a:solidFill>
                <a:latin typeface="Simplified Arabic" panose="02020603050405020304" pitchFamily="18" charset="-78"/>
                <a:cs typeface="Simplified Arabic" panose="02020603050405020304" pitchFamily="18" charset="-78"/>
              </a:rPr>
              <a:t>برزت في العقود الأخيرة العديد من التحديات في كافة المجالات وأهمها التحديات ال</a:t>
            </a:r>
            <a:r>
              <a:rPr lang="ar-SA" sz="2200" dirty="0">
                <a:solidFill>
                  <a:srgbClr val="000000"/>
                </a:solidFill>
                <a:latin typeface="Simplified Arabic" panose="02020603050405020304" pitchFamily="18" charset="-78"/>
                <a:cs typeface="Simplified Arabic" panose="02020603050405020304" pitchFamily="18" charset="-78"/>
              </a:rPr>
              <a:t>اقتصادية </a:t>
            </a:r>
            <a:r>
              <a:rPr lang="ar-JO" sz="2200" dirty="0">
                <a:solidFill>
                  <a:srgbClr val="000000"/>
                </a:solidFill>
                <a:latin typeface="Simplified Arabic" panose="02020603050405020304" pitchFamily="18" charset="-78"/>
                <a:cs typeface="Simplified Arabic" panose="02020603050405020304" pitchFamily="18" charset="-78"/>
              </a:rPr>
              <a:t>من حيث </a:t>
            </a:r>
            <a:r>
              <a:rPr lang="ar-SA" sz="2200" dirty="0">
                <a:solidFill>
                  <a:srgbClr val="000000"/>
                </a:solidFill>
                <a:latin typeface="Simplified Arabic" panose="02020603050405020304" pitchFamily="18" charset="-78"/>
                <a:cs typeface="Simplified Arabic" panose="02020603050405020304" pitchFamily="18" charset="-78"/>
              </a:rPr>
              <a:t>نمو حجم المصروفات  للقطاع العام وعجز الموازنات العامة وتدني مستوى الكفاءة في الخدمات العامة، الأمر الذي أدى إلى ظهور الخصخصة كأحد الحلول المطروحة لعلاج هذه المشاكل.</a:t>
            </a:r>
            <a:endParaRPr lang="en-US" sz="2200" dirty="0">
              <a:solidFill>
                <a:srgbClr val="000000"/>
              </a:solidFill>
              <a:latin typeface="Simplified Arabic" panose="02020603050405020304" pitchFamily="18" charset="-78"/>
              <a:cs typeface="Simplified Arabic" panose="02020603050405020304" pitchFamily="18" charset="-78"/>
            </a:endParaRPr>
          </a:p>
          <a:p>
            <a:pPr marL="0" marR="0" algn="just" rtl="1">
              <a:lnSpc>
                <a:spcPct val="107000"/>
              </a:lnSpc>
              <a:spcBef>
                <a:spcPts val="0"/>
              </a:spcBef>
              <a:spcAft>
                <a:spcPts val="1500"/>
              </a:spcAft>
            </a:pPr>
            <a:r>
              <a:rPr lang="ar-JO" sz="2200" dirty="0">
                <a:solidFill>
                  <a:srgbClr val="000000"/>
                </a:solidFill>
                <a:latin typeface="Simplified Arabic" panose="02020603050405020304" pitchFamily="18" charset="-78"/>
                <a:cs typeface="Simplified Arabic" panose="02020603050405020304" pitchFamily="18" charset="-78"/>
              </a:rPr>
              <a:t>وقد شمل ال</a:t>
            </a:r>
            <a:r>
              <a:rPr lang="ar-SA" sz="2200" dirty="0">
                <a:solidFill>
                  <a:srgbClr val="000000"/>
                </a:solidFill>
                <a:latin typeface="Simplified Arabic" panose="02020603050405020304" pitchFamily="18" charset="-78"/>
                <a:cs typeface="Simplified Arabic" panose="02020603050405020304" pitchFamily="18" charset="-78"/>
              </a:rPr>
              <a:t>توجه </a:t>
            </a:r>
            <a:r>
              <a:rPr lang="ar-JO" sz="2200" dirty="0">
                <a:solidFill>
                  <a:srgbClr val="000000"/>
                </a:solidFill>
                <a:latin typeface="Simplified Arabic" panose="02020603050405020304" pitchFamily="18" charset="-78"/>
                <a:cs typeface="Simplified Arabic" panose="02020603050405020304" pitchFamily="18" charset="-78"/>
              </a:rPr>
              <a:t>نحو </a:t>
            </a:r>
            <a:r>
              <a:rPr lang="ar-SA" sz="2200" dirty="0">
                <a:solidFill>
                  <a:srgbClr val="000000"/>
                </a:solidFill>
                <a:latin typeface="Simplified Arabic" panose="02020603050405020304" pitchFamily="18" charset="-78"/>
                <a:cs typeface="Simplified Arabic" panose="02020603050405020304" pitchFamily="18" charset="-78"/>
              </a:rPr>
              <a:t>الخصخصة </a:t>
            </a:r>
            <a:r>
              <a:rPr lang="ar-JO" sz="2200" dirty="0">
                <a:solidFill>
                  <a:srgbClr val="000000"/>
                </a:solidFill>
                <a:latin typeface="Simplified Arabic" panose="02020603050405020304" pitchFamily="18" charset="-78"/>
                <a:cs typeface="Simplified Arabic" panose="02020603050405020304" pitchFamily="18" charset="-78"/>
              </a:rPr>
              <a:t> ال</a:t>
            </a:r>
            <a:r>
              <a:rPr lang="ar-SA" sz="2200" dirty="0">
                <a:solidFill>
                  <a:srgbClr val="000000"/>
                </a:solidFill>
                <a:latin typeface="Simplified Arabic" panose="02020603050405020304" pitchFamily="18" charset="-78"/>
                <a:cs typeface="Simplified Arabic" panose="02020603050405020304" pitchFamily="18" charset="-78"/>
              </a:rPr>
              <a:t>كثير من </a:t>
            </a:r>
            <a:r>
              <a:rPr lang="ar-JO" sz="2200" dirty="0">
                <a:solidFill>
                  <a:srgbClr val="000000"/>
                </a:solidFill>
                <a:latin typeface="Simplified Arabic" panose="02020603050405020304" pitchFamily="18" charset="-78"/>
                <a:cs typeface="Simplified Arabic" panose="02020603050405020304" pitchFamily="18" charset="-78"/>
              </a:rPr>
              <a:t>مجالات</a:t>
            </a:r>
            <a:r>
              <a:rPr lang="ar-SA" sz="2200" dirty="0">
                <a:solidFill>
                  <a:srgbClr val="000000"/>
                </a:solidFill>
                <a:latin typeface="Simplified Arabic" panose="02020603050405020304" pitchFamily="18" charset="-78"/>
                <a:cs typeface="Simplified Arabic" panose="02020603050405020304" pitchFamily="18" charset="-78"/>
              </a:rPr>
              <a:t>  الحياة خاصة قطاع الخدمات الأساسية وفي مقدمتها التعليمية، </a:t>
            </a:r>
            <a:r>
              <a:rPr lang="ar-JO" sz="2200" dirty="0">
                <a:solidFill>
                  <a:srgbClr val="000000"/>
                </a:solidFill>
                <a:latin typeface="Simplified Arabic" panose="02020603050405020304" pitchFamily="18" charset="-78"/>
                <a:cs typeface="Simplified Arabic" panose="02020603050405020304" pitchFamily="18" charset="-78"/>
              </a:rPr>
              <a:t>وقد أشارت </a:t>
            </a:r>
            <a:r>
              <a:rPr lang="ar-SA" sz="2200" dirty="0">
                <a:solidFill>
                  <a:srgbClr val="000000"/>
                </a:solidFill>
                <a:latin typeface="Simplified Arabic" panose="02020603050405020304" pitchFamily="18" charset="-78"/>
                <a:cs typeface="Simplified Arabic" panose="02020603050405020304" pitchFamily="18" charset="-78"/>
              </a:rPr>
              <a:t>دراسات كثيرة </a:t>
            </a:r>
            <a:r>
              <a:rPr lang="ar-JO" sz="2200" dirty="0">
                <a:solidFill>
                  <a:srgbClr val="000000"/>
                </a:solidFill>
                <a:latin typeface="Simplified Arabic" panose="02020603050405020304" pitchFamily="18" charset="-78"/>
                <a:cs typeface="Simplified Arabic" panose="02020603050405020304" pitchFamily="18" charset="-78"/>
              </a:rPr>
              <a:t>إلى</a:t>
            </a:r>
            <a:r>
              <a:rPr lang="ar-SA" sz="2200" dirty="0">
                <a:solidFill>
                  <a:srgbClr val="000000"/>
                </a:solidFill>
                <a:latin typeface="Simplified Arabic" panose="02020603050405020304" pitchFamily="18" charset="-78"/>
                <a:cs typeface="Simplified Arabic" panose="02020603050405020304" pitchFamily="18" charset="-78"/>
              </a:rPr>
              <a:t> عدم قدرة الدول بما فيها الغنية والمتقدمة على الاستمرار في تمويل التعليم والإنفاق </a:t>
            </a:r>
            <a:r>
              <a:rPr lang="ar-JO" sz="2200" dirty="0">
                <a:solidFill>
                  <a:srgbClr val="000000"/>
                </a:solidFill>
                <a:latin typeface="Simplified Arabic" panose="02020603050405020304" pitchFamily="18" charset="-78"/>
                <a:cs typeface="Simplified Arabic" panose="02020603050405020304" pitchFamily="18" charset="-78"/>
              </a:rPr>
              <a:t>على احتياجاته</a:t>
            </a:r>
            <a:r>
              <a:rPr lang="ar-SA" sz="2200" dirty="0">
                <a:solidFill>
                  <a:srgbClr val="000000"/>
                </a:solidFill>
                <a:latin typeface="Simplified Arabic" panose="02020603050405020304" pitchFamily="18" charset="-78"/>
                <a:cs typeface="Simplified Arabic" panose="02020603050405020304" pitchFamily="18" charset="-78"/>
              </a:rPr>
              <a:t>، </a:t>
            </a:r>
            <a:r>
              <a:rPr lang="ar-JO" sz="2200" dirty="0">
                <a:solidFill>
                  <a:srgbClr val="000000"/>
                </a:solidFill>
                <a:latin typeface="Simplified Arabic" panose="02020603050405020304" pitchFamily="18" charset="-78"/>
                <a:cs typeface="Simplified Arabic" panose="02020603050405020304" pitchFamily="18" charset="-78"/>
              </a:rPr>
              <a:t>وكذلك </a:t>
            </a:r>
            <a:r>
              <a:rPr lang="ar-SA" sz="2200" dirty="0">
                <a:solidFill>
                  <a:srgbClr val="000000"/>
                </a:solidFill>
                <a:latin typeface="Simplified Arabic" panose="02020603050405020304" pitchFamily="18" charset="-78"/>
                <a:cs typeface="Simplified Arabic" panose="02020603050405020304" pitchFamily="18" charset="-78"/>
              </a:rPr>
              <a:t>ارتفاع تكلفة التعليم المتسارعة </a:t>
            </a:r>
            <a:r>
              <a:rPr lang="ar-JO" sz="2200" dirty="0">
                <a:solidFill>
                  <a:srgbClr val="000000"/>
                </a:solidFill>
                <a:latin typeface="Simplified Arabic" panose="02020603050405020304" pitchFamily="18" charset="-78"/>
                <a:cs typeface="Simplified Arabic" panose="02020603050405020304" pitchFamily="18" charset="-78"/>
              </a:rPr>
              <a:t>إ</a:t>
            </a:r>
            <a:r>
              <a:rPr lang="ar-SA" sz="2200" dirty="0">
                <a:solidFill>
                  <a:srgbClr val="000000"/>
                </a:solidFill>
                <a:latin typeface="Simplified Arabic" panose="02020603050405020304" pitchFamily="18" charset="-78"/>
                <a:cs typeface="Simplified Arabic" panose="02020603050405020304" pitchFamily="18" charset="-78"/>
              </a:rPr>
              <a:t>ثر الزيادة في أعداد الطلبة.   وللخروج من تلك المشكلة أو للحد من خطورة تفاقمها قامت العديد من الدول بالبحث عن مصادر تمويلية أخرى (غير حكومية ) تخفف العبء التمويلي على كاهل الدولة من جهة، وتعمل على توسيع فرص التعليم لمواجهة شدة الطلب الاجتماعي عليه من جهة ثانية ومواجهة الحاجة إلى </a:t>
            </a:r>
            <a:r>
              <a:rPr lang="ar-JO" sz="2200" dirty="0">
                <a:solidFill>
                  <a:srgbClr val="000000"/>
                </a:solidFill>
                <a:latin typeface="Simplified Arabic" panose="02020603050405020304" pitchFamily="18" charset="-78"/>
                <a:cs typeface="Simplified Arabic" panose="02020603050405020304" pitchFamily="18" charset="-78"/>
              </a:rPr>
              <a:t>جودة</a:t>
            </a:r>
            <a:r>
              <a:rPr lang="ar-SA" sz="2200" dirty="0">
                <a:solidFill>
                  <a:srgbClr val="000000"/>
                </a:solidFill>
                <a:latin typeface="Simplified Arabic" panose="02020603050405020304" pitchFamily="18" charset="-78"/>
                <a:cs typeface="Simplified Arabic" panose="02020603050405020304" pitchFamily="18" charset="-78"/>
              </a:rPr>
              <a:t> التعليم في المدارس </a:t>
            </a:r>
            <a:r>
              <a:rPr lang="ar-JO" sz="2200" dirty="0">
                <a:solidFill>
                  <a:srgbClr val="000000"/>
                </a:solidFill>
                <a:latin typeface="Simplified Arabic" panose="02020603050405020304" pitchFamily="18" charset="-78"/>
                <a:cs typeface="Simplified Arabic" panose="02020603050405020304" pitchFamily="18" charset="-78"/>
              </a:rPr>
              <a:t>والجامعات الحكومية</a:t>
            </a:r>
            <a:r>
              <a:rPr lang="ar-SA" sz="2200" dirty="0">
                <a:solidFill>
                  <a:srgbClr val="000000"/>
                </a:solidFill>
                <a:latin typeface="Simplified Arabic" panose="02020603050405020304" pitchFamily="18" charset="-78"/>
                <a:cs typeface="Simplified Arabic" panose="02020603050405020304" pitchFamily="18" charset="-78"/>
              </a:rPr>
              <a:t> </a:t>
            </a:r>
            <a:r>
              <a:rPr lang="ar-JO" sz="2200" dirty="0">
                <a:solidFill>
                  <a:srgbClr val="000000"/>
                </a:solidFill>
                <a:latin typeface="Simplified Arabic" panose="02020603050405020304" pitchFamily="18" charset="-78"/>
                <a:cs typeface="Simplified Arabic" panose="02020603050405020304" pitchFamily="18" charset="-78"/>
              </a:rPr>
              <a:t>ومن أحد تلك الحلول خصخصة التعليم </a:t>
            </a:r>
            <a:r>
              <a:rPr lang="ar-SA" sz="2200" dirty="0">
                <a:solidFill>
                  <a:srgbClr val="000000"/>
                </a:solidFill>
                <a:latin typeface="Simplified Arabic" panose="02020603050405020304" pitchFamily="18" charset="-78"/>
                <a:cs typeface="Simplified Arabic" panose="02020603050405020304" pitchFamily="18" charset="-78"/>
              </a:rPr>
              <a:t>.</a:t>
            </a:r>
            <a:endParaRPr lang="en-US" sz="2200" dirty="0">
              <a:solidFill>
                <a:srgbClr val="000000"/>
              </a:solidFill>
              <a:latin typeface="Simplified Arabic" panose="02020603050405020304" pitchFamily="18" charset="-78"/>
              <a:cs typeface="Simplified Arabic" panose="02020603050405020304" pitchFamily="18" charset="-78"/>
            </a:endParaRPr>
          </a:p>
          <a:p>
            <a:pPr marL="0" marR="0" lvl="0" indent="336550" algn="just" defTabSz="914400" rtl="1" eaLnBrk="0" fontAlgn="base" latinLnBrk="0" hangingPunct="0">
              <a:lnSpc>
                <a:spcPct val="100000"/>
              </a:lnSpc>
              <a:spcBef>
                <a:spcPct val="0"/>
              </a:spcBef>
              <a:spcAft>
                <a:spcPct val="0"/>
              </a:spcAft>
              <a:buClrTx/>
              <a:buSzTx/>
              <a:buFontTx/>
              <a:buNone/>
              <a:tabLst/>
            </a:pPr>
            <a:r>
              <a:rPr lang="ar-JO" sz="2800" b="1" dirty="0">
                <a:solidFill>
                  <a:srgbClr val="0070C0"/>
                </a:solidFill>
                <a:effectLst/>
                <a:ea typeface="Calibri" panose="020F0502020204030204" pitchFamily="34" charset="0"/>
                <a:cs typeface="Simplified Arabic" panose="02020603050405020304" pitchFamily="18" charset="-78"/>
              </a:rPr>
              <a:t>فماذا نقصد بخصخصة التعليم</a:t>
            </a:r>
            <a:r>
              <a:rPr lang="ar-JO" sz="28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768746275"/>
      </p:ext>
    </p:extLst>
  </p:cSld>
  <p:clrMapOvr>
    <a:masterClrMapping/>
  </p:clrMapOvr>
  <mc:AlternateContent xmlns:mc="http://schemas.openxmlformats.org/markup-compatibility/2006" xmlns:p14="http://schemas.microsoft.com/office/powerpoint/2010/main">
    <mc:Choice Requires="p14">
      <p:transition spd="slow" p14:dur="1600" advTm="144364">
        <p14:prism isInverted="1"/>
      </p:transition>
    </mc:Choice>
    <mc:Fallback xmlns="">
      <p:transition spd="slow" advTm="144364">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dirty="0">
                <a:effectLst/>
                <a:latin typeface="Calibri" panose="020F0502020204030204" pitchFamily="34" charset="0"/>
                <a:ea typeface="Calibri" panose="020F0502020204030204" pitchFamily="34" charset="0"/>
                <a:cs typeface="Simplified Arabic" panose="02020603050405020304" pitchFamily="18" charset="-78"/>
              </a:rPr>
              <a:t> </a:t>
            </a:r>
            <a:r>
              <a:rPr lang="ar-JO" sz="2800" dirty="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dirty="0">
                <a:effectLst/>
                <a:latin typeface="Calibri" panose="020F0502020204030204" pitchFamily="34" charset="0"/>
                <a:ea typeface="Calibri" panose="020F0502020204030204" pitchFamily="34" charset="0"/>
              </a:rPr>
              <a:t> نظام التعليم في الدول العربية</a:t>
            </a:r>
            <a:r>
              <a:rPr lang="ar-JO" sz="2800" dirty="0">
                <a:effectLst/>
                <a:latin typeface="Calibri" panose="020F0502020204030204" pitchFamily="34" charset="0"/>
                <a:ea typeface="Calibri" panose="020F0502020204030204" pitchFamily="34" charset="0"/>
              </a:rPr>
              <a:t> يُعد </a:t>
            </a:r>
            <a:r>
              <a:rPr lang="ar-SA" sz="2800" dirty="0">
                <a:effectLst/>
                <a:latin typeface="Calibri" panose="020F0502020204030204" pitchFamily="34" charset="0"/>
                <a:ea typeface="Calibri" panose="020F0502020204030204" pitchFamily="34" charset="0"/>
              </a:rPr>
              <a:t>حديث العهد بالمعنى المعاصر </a:t>
            </a:r>
            <a:r>
              <a:rPr lang="ar-JO" sz="2800" dirty="0">
                <a:effectLst/>
                <a:latin typeface="Calibri" panose="020F0502020204030204" pitchFamily="34" charset="0"/>
                <a:ea typeface="Calibri" panose="020F0502020204030204" pitchFamily="34" charset="0"/>
              </a:rPr>
              <a:t>فقد بدأ</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ظهورالتعليم</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بعد </a:t>
            </a:r>
            <a:r>
              <a:rPr lang="ar-SA" sz="2800" dirty="0">
                <a:effectLst/>
                <a:latin typeface="Calibri" panose="020F0502020204030204" pitchFamily="34" charset="0"/>
                <a:ea typeface="Calibri" panose="020F0502020204030204" pitchFamily="34" charset="0"/>
              </a:rPr>
              <a:t>استقلال العديد من الدول العربية </a:t>
            </a:r>
            <a:r>
              <a:rPr lang="ar-JO" sz="2800" dirty="0">
                <a:effectLst/>
                <a:latin typeface="Calibri" panose="020F0502020204030204" pitchFamily="34" charset="0"/>
                <a:ea typeface="Calibri" panose="020F0502020204030204" pitchFamily="34" charset="0"/>
              </a:rPr>
              <a:t>ثم انتشر بشكل بسيط في</a:t>
            </a:r>
            <a:r>
              <a:rPr lang="ar-SA" sz="2800" dirty="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dirty="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572622" y="1413560"/>
            <a:ext cx="5527343" cy="646331"/>
          </a:xfrm>
          <a:prstGeom prst="rect">
            <a:avLst/>
          </a:prstGeom>
          <a:noFill/>
        </p:spPr>
        <p:txBody>
          <a:bodyPr wrap="square" rtlCol="0">
            <a:spAutoFit/>
          </a:bodyPr>
          <a:lstStyle/>
          <a:p>
            <a:pPr algn="ctr"/>
            <a:r>
              <a:rPr lang="ar-JO" sz="3600" b="1" dirty="0">
                <a:solidFill>
                  <a:srgbClr val="00B0F0"/>
                </a:solidFill>
                <a:latin typeface="Times New Roman" panose="02020603050405020304" pitchFamily="18" charset="0"/>
                <a:cs typeface="Times New Roman" panose="02020603050405020304" pitchFamily="18" charset="0"/>
              </a:rPr>
              <a:t>خصخصة التعليم العام (الحكومي)</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BB95FDC1-745B-5E08-C4A2-0B18A58E3720}"/>
              </a:ext>
            </a:extLst>
          </p:cNvPr>
          <p:cNvSpPr txBox="1"/>
          <p:nvPr/>
        </p:nvSpPr>
        <p:spPr>
          <a:xfrm>
            <a:off x="691276" y="1736725"/>
            <a:ext cx="10861836" cy="4280018"/>
          </a:xfrm>
          <a:prstGeom prst="rect">
            <a:avLst/>
          </a:prstGeom>
          <a:noFill/>
        </p:spPr>
        <p:txBody>
          <a:bodyPr wrap="square" rtlCol="0">
            <a:spAutoFit/>
          </a:bodyPr>
          <a:lstStyle/>
          <a:p>
            <a:pPr algn="just" rtl="1"/>
            <a:endParaRPr lang="ar-JO" sz="2400" kern="0" dirty="0">
              <a:solidFill>
                <a:srgbClr val="000000"/>
              </a:solidFill>
              <a:latin typeface="Dubai" panose="020B0503030403030204" pitchFamily="34" charset="-78"/>
              <a:cs typeface="Calibri" panose="020F0502020204030204" pitchFamily="34" charset="0"/>
            </a:endParaRPr>
          </a:p>
          <a:p>
            <a:pPr algn="r" rtl="1">
              <a:lnSpc>
                <a:spcPct val="150000"/>
              </a:lnSpc>
              <a:buNone/>
            </a:pPr>
            <a:r>
              <a:rPr lang="ar-YE" sz="1400" b="0" i="0" dirty="0">
                <a:solidFill>
                  <a:srgbClr val="363D98"/>
                </a:solidFill>
                <a:effectLst/>
                <a:latin typeface="Dubai" panose="020B0503030403030204" pitchFamily="34" charset="-78"/>
                <a:cs typeface="Dubai" panose="020B0503030403030204" pitchFamily="34" charset="-78"/>
              </a:rPr>
              <a:t> </a:t>
            </a:r>
            <a:r>
              <a:rPr lang="ar-JO" sz="1400" b="0" i="0" dirty="0">
                <a:solidFill>
                  <a:srgbClr val="363D98"/>
                </a:solidFill>
                <a:effectLst/>
                <a:latin typeface="Dubai" panose="020B0503030403030204" pitchFamily="34" charset="-78"/>
                <a:cs typeface="Dubai" panose="020B0503030403030204" pitchFamily="34" charset="-78"/>
              </a:rPr>
              <a:t> </a:t>
            </a:r>
            <a:r>
              <a:rPr lang="ar-JO" sz="1600" kern="0" dirty="0">
                <a:solidFill>
                  <a:srgbClr val="000000"/>
                </a:solidFill>
                <a:cs typeface="Calibri" panose="020F0502020204030204" pitchFamily="34" charset="0"/>
              </a:rPr>
              <a:t>       </a:t>
            </a:r>
            <a:r>
              <a:rPr lang="ar-JO" sz="2400" dirty="0"/>
              <a:t>يواجه التعليم العام والعالي الحكومي تحديات تفرضها عليه مجموعة من التحولات والتغيرات العالمية، كالعولمة والتجارة الحرة والثورة التكنولوجية الرابعة، وما يرافق ذلك من زيادة الطلب على التعليم ، وقلة الموارد الداعمة التي تمتلكها الحكومات، وما تعانيه من عجز أثر على واجباتها نحو تطوير وتجويد النظام التعليمي، لذا تم اللجوء إلى مصادر وموارد غير حكومية للمساعدة في دعم التعليم.</a:t>
            </a:r>
          </a:p>
          <a:p>
            <a:pPr algn="r" rtl="1">
              <a:lnSpc>
                <a:spcPct val="150000"/>
              </a:lnSpc>
              <a:buNone/>
            </a:pPr>
            <a:r>
              <a:rPr lang="ar-JO" sz="2400" dirty="0"/>
              <a:t>شهد العالم العربي تطوراً كبيراً في مجال خصخصة التعليم في العقود الأخيرة. حيث قامت العديد من الدول بتبني سياسات لتعزيز الخصخصة وزيادة دور القطاع الخاص في تقديم الخدمات التعليمية. فبعض البلدان اتبعت نهجاً كلياً في خصخصة التعليم العالي، بينما اتبعت أخرى نهجاً جزئياً .</a:t>
            </a:r>
            <a:endParaRPr lang="en-US" sz="2400" dirty="0"/>
          </a:p>
        </p:txBody>
      </p:sp>
      <p:pic>
        <p:nvPicPr>
          <p:cNvPr id="13" name="Picture 12">
            <a:extLst>
              <a:ext uri="{FF2B5EF4-FFF2-40B4-BE49-F238E27FC236}">
                <a16:creationId xmlns:a16="http://schemas.microsoft.com/office/drawing/2014/main" id="{3499414A-BCD2-800F-97F3-ECE5052F6D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580" y="5498494"/>
            <a:ext cx="2971800" cy="771525"/>
          </a:xfrm>
          <a:prstGeom prst="rect">
            <a:avLst/>
          </a:prstGeom>
        </p:spPr>
      </p:pic>
    </p:spTree>
    <p:extLst>
      <p:ext uri="{BB962C8B-B14F-4D97-AF65-F5344CB8AC3E}">
        <p14:creationId xmlns:p14="http://schemas.microsoft.com/office/powerpoint/2010/main" val="317494611"/>
      </p:ext>
    </p:extLst>
  </p:cSld>
  <p:clrMapOvr>
    <a:masterClrMapping/>
  </p:clrMapOvr>
  <mc:AlternateContent xmlns:mc="http://schemas.openxmlformats.org/markup-compatibility/2006" xmlns:p14="http://schemas.microsoft.com/office/powerpoint/2010/main">
    <mc:Choice Requires="p14">
      <p:transition spd="slow" p14:dur="1600" advTm="104604">
        <p14:prism isInverted="1"/>
      </p:transition>
    </mc:Choice>
    <mc:Fallback xmlns="">
      <p:transition spd="slow" advTm="10460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dirty="0">
                <a:effectLst/>
                <a:latin typeface="Calibri" panose="020F0502020204030204" pitchFamily="34" charset="0"/>
                <a:ea typeface="Calibri" panose="020F0502020204030204" pitchFamily="34" charset="0"/>
                <a:cs typeface="Simplified Arabic" panose="02020603050405020304" pitchFamily="18" charset="-78"/>
              </a:rPr>
              <a:t> </a:t>
            </a:r>
            <a:r>
              <a:rPr lang="ar-JO" sz="2800" dirty="0">
                <a:effectLst/>
                <a:latin typeface="Calibri" panose="020F0502020204030204" pitchFamily="34" charset="0"/>
                <a:ea typeface="Calibri" panose="020F0502020204030204" pitchFamily="34" charset="0"/>
              </a:rPr>
              <a:t>أورد تقرير اليونسكو (2018) المتعلق بالأحوال </a:t>
            </a:r>
            <a:r>
              <a:rPr lang="ar-SA" sz="2800" dirty="0">
                <a:effectLst/>
                <a:latin typeface="Calibri" panose="020F0502020204030204" pitchFamily="34" charset="0"/>
                <a:ea typeface="Calibri" panose="020F0502020204030204" pitchFamily="34" charset="0"/>
              </a:rPr>
              <a:t>المؤسسات التربوية قد تأسست منذ القرن التاسع عشر في بعض الدول على غرار الجامعة الأميركية في بيروت التي تأسست منذ عام</a:t>
            </a:r>
            <a:r>
              <a:rPr lang="ar-JO" sz="2800" dirty="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468696" y="1437702"/>
            <a:ext cx="5527343" cy="646331"/>
          </a:xfrm>
          <a:prstGeom prst="rect">
            <a:avLst/>
          </a:prstGeom>
          <a:noFill/>
        </p:spPr>
        <p:txBody>
          <a:bodyPr wrap="square" rtlCol="0">
            <a:spAutoFit/>
          </a:bodyPr>
          <a:lstStyle/>
          <a:p>
            <a:pPr algn="ctr"/>
            <a:r>
              <a:rPr lang="ar-JO" sz="3600" b="1" dirty="0">
                <a:solidFill>
                  <a:srgbClr val="00B0F0"/>
                </a:solidFill>
                <a:latin typeface="Times New Roman" panose="02020603050405020304" pitchFamily="18" charset="0"/>
                <a:cs typeface="Times New Roman" panose="02020603050405020304" pitchFamily="18" charset="0"/>
              </a:rPr>
              <a:t>مفهوم الخصخصة</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814864" y="2360821"/>
            <a:ext cx="10614659" cy="3381375"/>
          </a:xfrm>
          <a:prstGeom prst="rect">
            <a:avLst/>
          </a:prstGeom>
          <a:noFill/>
        </p:spPr>
        <p:txBody>
          <a:bodyPr wrap="square" rtlCol="0">
            <a:spAutoFit/>
          </a:bodyPr>
          <a:lstStyle/>
          <a:p>
            <a:pPr marL="0" marR="0" algn="r" rtl="1">
              <a:lnSpc>
                <a:spcPct val="107000"/>
              </a:lnSpc>
              <a:spcBef>
                <a:spcPts val="0"/>
              </a:spcBef>
              <a:spcAft>
                <a:spcPts val="800"/>
              </a:spcAft>
            </a:pPr>
            <a:r>
              <a:rPr lang="ar-JO" sz="2400" dirty="0">
                <a:latin typeface="Simplified Arabic" panose="02020603050405020304" pitchFamily="18" charset="-78"/>
                <a:cs typeface="Simplified Arabic" panose="02020603050405020304" pitchFamily="18" charset="-78"/>
              </a:rPr>
              <a:t>   </a:t>
            </a:r>
            <a:r>
              <a:rPr lang="ar-SA" sz="2400" dirty="0">
                <a:latin typeface="Simplified Arabic" panose="02020603050405020304" pitchFamily="18" charset="-78"/>
                <a:cs typeface="Simplified Arabic" panose="02020603050405020304" pitchFamily="18" charset="-78"/>
              </a:rPr>
              <a:t>يُعرَّف مصطلح الخصخصة بأنه مصطلح يشير إلى الانتقال من القطاع العام إلى القطاع الخاص، وهذا المصطلح له العديد من المرادفات التي تؤدي إلى نفس المعنى </a:t>
            </a:r>
            <a:r>
              <a:rPr lang="ar-JO" sz="2400" dirty="0">
                <a:latin typeface="Simplified Arabic" panose="02020603050405020304" pitchFamily="18" charset="-78"/>
                <a:cs typeface="Simplified Arabic" panose="02020603050405020304" pitchFamily="18" charset="-78"/>
              </a:rPr>
              <a:t>ومنها </a:t>
            </a:r>
            <a:r>
              <a:rPr lang="ar-SA" sz="2400" dirty="0">
                <a:latin typeface="Simplified Arabic" panose="02020603050405020304" pitchFamily="18" charset="-78"/>
                <a:cs typeface="Simplified Arabic" panose="02020603050405020304" pitchFamily="18" charset="-78"/>
              </a:rPr>
              <a:t>التحول إلى القطاع الخاص، وهي الانتقال الذي يحدث في مؤسسات الدولة من القطاع العام إلى القطاع الخاص</a:t>
            </a:r>
            <a:r>
              <a:rPr lang="ar-JO" sz="2400" dirty="0">
                <a:latin typeface="Simplified Arabic" panose="02020603050405020304" pitchFamily="18" charset="-78"/>
                <a:cs typeface="Simplified Arabic" panose="02020603050405020304" pitchFamily="18" charset="-78"/>
              </a:rPr>
              <a:t>.</a:t>
            </a:r>
          </a:p>
          <a:p>
            <a:pPr marL="0" marR="0" algn="r" rtl="1">
              <a:lnSpc>
                <a:spcPct val="107000"/>
              </a:lnSpc>
              <a:spcBef>
                <a:spcPts val="0"/>
              </a:spcBef>
              <a:spcAft>
                <a:spcPts val="800"/>
              </a:spcAft>
            </a:pPr>
            <a:r>
              <a:rPr lang="ar-SA" sz="2400" dirty="0">
                <a:latin typeface="Simplified Arabic" panose="02020603050405020304" pitchFamily="18" charset="-78"/>
                <a:cs typeface="Simplified Arabic" panose="02020603050405020304" pitchFamily="18" charset="-78"/>
              </a:rPr>
              <a:t> </a:t>
            </a:r>
            <a:r>
              <a:rPr lang="ar-JO" sz="2400" dirty="0">
                <a:latin typeface="Simplified Arabic" panose="02020603050405020304" pitchFamily="18" charset="-78"/>
                <a:cs typeface="Simplified Arabic" panose="02020603050405020304" pitchFamily="18" charset="-78"/>
              </a:rPr>
              <a:t>  </a:t>
            </a:r>
            <a:r>
              <a:rPr lang="ar-SA" sz="2400" dirty="0">
                <a:latin typeface="Simplified Arabic" panose="02020603050405020304" pitchFamily="18" charset="-78"/>
                <a:cs typeface="Simplified Arabic" panose="02020603050405020304" pitchFamily="18" charset="-78"/>
              </a:rPr>
              <a:t>ويتم تعريفها أيضًا على أنها إدخال القوة المحتملة في السوق الاقتصادي للعرض والطلب إلى اقتصاد الدولة، ويشار إليها أيضًا إلى نقل أو بيع أو نقل المشاريع العامة للقطاع الخاص</a:t>
            </a:r>
            <a:r>
              <a:rPr lang="ar-JO" sz="2400" dirty="0">
                <a:latin typeface="Simplified Arabic" panose="02020603050405020304" pitchFamily="18" charset="-78"/>
                <a:cs typeface="Simplified Arabic" panose="02020603050405020304" pitchFamily="18" charset="-78"/>
              </a:rPr>
              <a:t>.</a:t>
            </a:r>
            <a:r>
              <a:rPr lang="ar-SA" sz="2400" dirty="0">
                <a:latin typeface="Simplified Arabic" panose="02020603050405020304" pitchFamily="18" charset="-78"/>
                <a:cs typeface="Simplified Arabic" panose="02020603050405020304" pitchFamily="18" charset="-78"/>
              </a:rPr>
              <a:t> </a:t>
            </a:r>
            <a:endParaRPr lang="en-US" sz="2400" dirty="0">
              <a:latin typeface="Simplified Arabic" panose="02020603050405020304" pitchFamily="18" charset="-78"/>
              <a:cs typeface="Simplified Arabic" panose="02020603050405020304" pitchFamily="18" charset="-78"/>
            </a:endParaRPr>
          </a:p>
          <a:p>
            <a:pPr algn="r" rtl="1"/>
            <a:r>
              <a:rPr lang="ar-JO" sz="2400" dirty="0">
                <a:latin typeface="Simplified Arabic" panose="02020603050405020304" pitchFamily="18" charset="-78"/>
                <a:cs typeface="Simplified Arabic" panose="02020603050405020304" pitchFamily="18" charset="-78"/>
              </a:rPr>
              <a:t>  و</a:t>
            </a:r>
            <a:r>
              <a:rPr lang="ar-SA" sz="2400" dirty="0">
                <a:latin typeface="Simplified Arabic" panose="02020603050405020304" pitchFamily="18" charset="-78"/>
                <a:cs typeface="Simplified Arabic" panose="02020603050405020304" pitchFamily="18" charset="-78"/>
              </a:rPr>
              <a:t>عرّف</a:t>
            </a:r>
            <a:r>
              <a:rPr lang="ar-JO" sz="2400" dirty="0">
                <a:latin typeface="Simplified Arabic" panose="02020603050405020304" pitchFamily="18" charset="-78"/>
                <a:cs typeface="Simplified Arabic" panose="02020603050405020304" pitchFamily="18" charset="-78"/>
              </a:rPr>
              <a:t>ت</a:t>
            </a:r>
            <a:r>
              <a:rPr lang="ar-SA" sz="2400" dirty="0">
                <a:latin typeface="Simplified Arabic" panose="02020603050405020304" pitchFamily="18" charset="-78"/>
                <a:cs typeface="Simplified Arabic" panose="02020603050405020304" pitchFamily="18" charset="-78"/>
              </a:rPr>
              <a:t> الخصخصة على أنها “نقل الملكية أو الإدارة من القطاع العام إلى القطاع الخاص، بشرط أن تتحقق السيطرة الكاملة من قبل القطاع الخاص، والتي لا تتحقق غالبًا إلا من خلال النقل الفعلي للأغلبية. ملكية القطاع الخاص “. </a:t>
            </a:r>
            <a:endParaRPr lang="en-US" sz="2400" dirty="0">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5916FFDC-ADF4-D287-D5AF-FF3ACFEAF1A4}"/>
              </a:ext>
            </a:extLst>
          </p:cNvPr>
          <p:cNvPicPr>
            <a:picLocks noChangeAspect="1"/>
          </p:cNvPicPr>
          <p:nvPr/>
        </p:nvPicPr>
        <p:blipFill>
          <a:blip r:embed="rId3"/>
          <a:stretch>
            <a:fillRect/>
          </a:stretch>
        </p:blipFill>
        <p:spPr>
          <a:xfrm>
            <a:off x="444880" y="1287523"/>
            <a:ext cx="2611724" cy="903860"/>
          </a:xfrm>
          <a:prstGeom prst="rect">
            <a:avLst/>
          </a:prstGeom>
        </p:spPr>
      </p:pic>
    </p:spTree>
    <p:extLst>
      <p:ext uri="{BB962C8B-B14F-4D97-AF65-F5344CB8AC3E}">
        <p14:creationId xmlns:p14="http://schemas.microsoft.com/office/powerpoint/2010/main" val="660833488"/>
      </p:ext>
    </p:extLst>
  </p:cSld>
  <p:clrMapOvr>
    <a:masterClrMapping/>
  </p:clrMapOvr>
  <mc:AlternateContent xmlns:mc="http://schemas.openxmlformats.org/markup-compatibility/2006" xmlns:p14="http://schemas.microsoft.com/office/powerpoint/2010/main">
    <mc:Choice Requires="p14">
      <p:transition spd="slow" p14:dur="1600" advTm="138891">
        <p14:prism isInverted="1"/>
      </p:transition>
    </mc:Choice>
    <mc:Fallback xmlns="">
      <p:transition spd="slow" advTm="13889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a:effectLst/>
                <a:latin typeface="Calibri" panose="020F0502020204030204" pitchFamily="34" charset="0"/>
                <a:ea typeface="Calibri" panose="020F0502020204030204" pitchFamily="34" charset="0"/>
                <a:cs typeface="Simplified Arabic" panose="02020603050405020304" pitchFamily="18" charset="-78"/>
              </a:rPr>
              <a:t> </a:t>
            </a:r>
            <a:r>
              <a:rPr lang="ar-JO" sz="280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a:effectLst/>
                <a:latin typeface="Calibri" panose="020F0502020204030204" pitchFamily="34" charset="0"/>
                <a:ea typeface="Calibri" panose="020F0502020204030204" pitchFamily="34" charset="0"/>
              </a:rPr>
              <a:t> نظام التعليم في الدول العربية</a:t>
            </a:r>
            <a:r>
              <a:rPr lang="ar-JO" sz="2800">
                <a:effectLst/>
                <a:latin typeface="Calibri" panose="020F0502020204030204" pitchFamily="34" charset="0"/>
                <a:ea typeface="Calibri" panose="020F0502020204030204" pitchFamily="34" charset="0"/>
              </a:rPr>
              <a:t> يُعد </a:t>
            </a:r>
            <a:r>
              <a:rPr lang="ar-SA" sz="2800">
                <a:effectLst/>
                <a:latin typeface="Calibri" panose="020F0502020204030204" pitchFamily="34" charset="0"/>
                <a:ea typeface="Calibri" panose="020F0502020204030204" pitchFamily="34" charset="0"/>
              </a:rPr>
              <a:t>حديث العهد بالمعنى المعاصر </a:t>
            </a:r>
            <a:r>
              <a:rPr lang="ar-JO" sz="2800">
                <a:effectLst/>
                <a:latin typeface="Calibri" panose="020F0502020204030204" pitchFamily="34" charset="0"/>
                <a:ea typeface="Calibri" panose="020F0502020204030204" pitchFamily="34" charset="0"/>
              </a:rPr>
              <a:t>فقد بدأ</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ظهورالتعليم</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بعد </a:t>
            </a:r>
            <a:r>
              <a:rPr lang="ar-SA" sz="2800">
                <a:effectLst/>
                <a:latin typeface="Calibri" panose="020F0502020204030204" pitchFamily="34" charset="0"/>
                <a:ea typeface="Calibri" panose="020F0502020204030204" pitchFamily="34" charset="0"/>
              </a:rPr>
              <a:t>استقلال العديد من الدول العربية </a:t>
            </a:r>
            <a:r>
              <a:rPr lang="ar-JO" sz="2800">
                <a:effectLst/>
                <a:latin typeface="Calibri" panose="020F0502020204030204" pitchFamily="34" charset="0"/>
                <a:ea typeface="Calibri" panose="020F0502020204030204" pitchFamily="34" charset="0"/>
              </a:rPr>
              <a:t>ثم انتشر بشكل بسيط في</a:t>
            </a:r>
            <a:r>
              <a:rPr lang="ar-SA" sz="280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589935" y="1660666"/>
            <a:ext cx="10745489" cy="4948662"/>
          </a:xfrm>
          <a:prstGeom prst="rect">
            <a:avLst/>
          </a:prstGeom>
          <a:noFill/>
        </p:spPr>
        <p:txBody>
          <a:bodyPr wrap="square" rtlCol="0">
            <a:spAutoFit/>
          </a:bodyPr>
          <a:lstStyle/>
          <a:p>
            <a:pPr marL="0" marR="0" algn="ctr" rtl="1">
              <a:lnSpc>
                <a:spcPct val="107000"/>
              </a:lnSpc>
              <a:spcBef>
                <a:spcPts val="0"/>
              </a:spcBef>
              <a:spcAft>
                <a:spcPts val="0"/>
              </a:spcAft>
            </a:pPr>
            <a:r>
              <a:rPr lang="ar-JO" sz="3200" kern="0" dirty="0">
                <a:solidFill>
                  <a:srgbClr val="00B0F0"/>
                </a:solidFill>
                <a:effectLst/>
                <a:latin typeface="Calibri" panose="020F0502020204030204" pitchFamily="34" charset="0"/>
                <a:ea typeface="Times New Roman" panose="02020603050405020304" pitchFamily="18" charset="0"/>
                <a:cs typeface="Calibri" panose="020F0502020204030204" pitchFamily="34" charset="0"/>
              </a:rPr>
              <a:t>مفهوم خصخصة التعليم</a:t>
            </a:r>
            <a:endParaRPr lang="en-US" sz="2400" kern="100" dirty="0">
              <a:effectLst/>
              <a:latin typeface="Calibri" panose="020F0502020204030204" pitchFamily="34" charset="0"/>
              <a:ea typeface="Times New Roman" panose="02020603050405020304" pitchFamily="18" charset="0"/>
              <a:cs typeface="Arial" panose="020B0604020202020204" pitchFamily="34" charset="0"/>
            </a:endParaRPr>
          </a:p>
          <a:p>
            <a:pPr marL="152400" marR="0" indent="-285750" algn="r" rtl="1">
              <a:lnSpc>
                <a:spcPct val="107000"/>
              </a:lnSpc>
              <a:spcBef>
                <a:spcPts val="0"/>
              </a:spcBef>
              <a:spcAft>
                <a:spcPts val="0"/>
              </a:spcAft>
              <a:buFont typeface="Wingdings" panose="05000000000000000000" pitchFamily="2" charset="2"/>
              <a:buChar char="ü"/>
            </a:pPr>
            <a:r>
              <a:rPr lang="ar-JO" sz="1800" kern="0" dirty="0">
                <a:solidFill>
                  <a:srgbClr val="212529"/>
                </a:solidFill>
                <a:effectLst/>
                <a:ea typeface="Times New Roman" panose="02020603050405020304" pitchFamily="18" charset="0"/>
                <a:cs typeface="Arial" panose="020B0604020202020204" pitchFamily="34" charset="0"/>
              </a:rPr>
              <a:t>   </a:t>
            </a:r>
            <a:r>
              <a:rPr lang="ar-SA" sz="2400" kern="0" dirty="0">
                <a:solidFill>
                  <a:srgbClr val="212529"/>
                </a:solidFill>
                <a:effectLst/>
                <a:ea typeface="Times New Roman" panose="02020603050405020304" pitchFamily="18" charset="0"/>
                <a:cs typeface="Arial" panose="020B0604020202020204" pitchFamily="34" charset="0"/>
              </a:rPr>
              <a:t>تُعرَّف خصخصة التعليم بأنها عملية نقل جزئي أو كلي </a:t>
            </a:r>
            <a:r>
              <a:rPr lang="ar-JO" sz="2400" kern="0" dirty="0">
                <a:solidFill>
                  <a:srgbClr val="212529"/>
                </a:solidFill>
                <a:effectLst/>
                <a:ea typeface="Times New Roman" panose="02020603050405020304" pitchFamily="18" charset="0"/>
                <a:cs typeface="Arial" panose="020B0604020202020204" pitchFamily="34" charset="0"/>
              </a:rPr>
              <a:t>لل</a:t>
            </a:r>
            <a:r>
              <a:rPr lang="ar-SA" sz="2400" kern="0" dirty="0">
                <a:solidFill>
                  <a:srgbClr val="212529"/>
                </a:solidFill>
                <a:effectLst/>
                <a:ea typeface="Times New Roman" panose="02020603050405020304" pitchFamily="18" charset="0"/>
                <a:cs typeface="Arial" panose="020B0604020202020204" pitchFamily="34" charset="0"/>
              </a:rPr>
              <a:t>مؤسسات التعليمية من القطاع العام </a:t>
            </a:r>
            <a:r>
              <a:rPr lang="ar-JO" sz="2400" kern="0" dirty="0">
                <a:solidFill>
                  <a:srgbClr val="212529"/>
                </a:solidFill>
                <a:effectLst/>
                <a:ea typeface="Times New Roman" panose="02020603050405020304" pitchFamily="18" charset="0"/>
                <a:cs typeface="Arial" panose="020B0604020202020204" pitchFamily="34" charset="0"/>
              </a:rPr>
              <a:t>إلى</a:t>
            </a:r>
            <a:r>
              <a:rPr lang="ar-SA" sz="2400" kern="0" dirty="0">
                <a:solidFill>
                  <a:srgbClr val="212529"/>
                </a:solidFill>
                <a:effectLst/>
                <a:ea typeface="Times New Roman" panose="02020603050405020304" pitchFamily="18" charset="0"/>
                <a:cs typeface="Arial" panose="020B0604020202020204" pitchFamily="34" charset="0"/>
              </a:rPr>
              <a:t> القطاع الخاص، مما يؤدي إلى أن تصبح المؤسسات التعليمية ملكًا لأصحاب القطاع الخاص. </a:t>
            </a:r>
            <a:r>
              <a:rPr lang="ar-JO" sz="2400" kern="0" dirty="0">
                <a:solidFill>
                  <a:srgbClr val="212529"/>
                </a:solidFill>
                <a:effectLst/>
                <a:ea typeface="Times New Roman" panose="02020603050405020304" pitchFamily="18" charset="0"/>
                <a:cs typeface="Arial" panose="020B0604020202020204" pitchFamily="34" charset="0"/>
              </a:rPr>
              <a:t>أي</a:t>
            </a:r>
            <a:r>
              <a:rPr lang="ar-SA" sz="2400" kern="0" dirty="0">
                <a:solidFill>
                  <a:srgbClr val="212529"/>
                </a:solidFill>
                <a:effectLst/>
                <a:ea typeface="Times New Roman" panose="02020603050405020304" pitchFamily="18" charset="0"/>
                <a:cs typeface="Arial" panose="020B0604020202020204" pitchFamily="34" charset="0"/>
              </a:rPr>
              <a:t> ليست بيد الدولة، وهذا يجعل التعليم خدمة للمؤسسات الخاصة، ولا علاقة للدولة أو الخزانة العامة بالتعليم. </a:t>
            </a:r>
            <a:endParaRPr lang="ar-JO" sz="2400" kern="0" dirty="0">
              <a:solidFill>
                <a:srgbClr val="212529"/>
              </a:solidFill>
              <a:effectLst/>
              <a:ea typeface="Times New Roman" panose="02020603050405020304" pitchFamily="18" charset="0"/>
              <a:cs typeface="Arial" panose="020B0604020202020204" pitchFamily="34" charset="0"/>
            </a:endParaRPr>
          </a:p>
          <a:p>
            <a:pPr marL="209550" marR="0" indent="-342900" algn="r" rtl="1">
              <a:lnSpc>
                <a:spcPct val="107000"/>
              </a:lnSpc>
              <a:spcBef>
                <a:spcPts val="0"/>
              </a:spcBef>
              <a:spcAft>
                <a:spcPts val="0"/>
              </a:spcAft>
              <a:buFont typeface="Wingdings" panose="05000000000000000000" pitchFamily="2" charset="2"/>
              <a:buChar char="ü"/>
            </a:pPr>
            <a:r>
              <a:rPr lang="ar-JO" sz="2400" kern="0" dirty="0">
                <a:solidFill>
                  <a:srgbClr val="212529"/>
                </a:solidFill>
                <a:cs typeface="Arial" panose="020B0604020202020204" pitchFamily="34" charset="0"/>
              </a:rPr>
              <a:t>   وكذلك تُعرف بأنها </a:t>
            </a:r>
            <a:r>
              <a:rPr lang="ar-SA" sz="2400" kern="0" dirty="0">
                <a:solidFill>
                  <a:srgbClr val="212529"/>
                </a:solidFill>
                <a:cs typeface="Arial" panose="020B0604020202020204" pitchFamily="34" charset="0"/>
              </a:rPr>
              <a:t>نقل للأصول أو للإدارة أو وظائف أو مسؤوليات متعلقة بالتعليم من الدولة لجهات خاصة</a:t>
            </a:r>
            <a:r>
              <a:rPr lang="ar-JO" sz="2400" kern="0" dirty="0">
                <a:solidFill>
                  <a:srgbClr val="212529"/>
                </a:solidFill>
                <a:cs typeface="Arial" panose="020B0604020202020204" pitchFamily="34" charset="0"/>
              </a:rPr>
              <a:t>.</a:t>
            </a:r>
          </a:p>
          <a:p>
            <a:pPr marL="209550" indent="-342900" algn="r" rtl="1">
              <a:lnSpc>
                <a:spcPct val="107000"/>
              </a:lnSpc>
              <a:buFont typeface="Wingdings" panose="05000000000000000000" pitchFamily="2" charset="2"/>
              <a:buChar char="ü"/>
            </a:pPr>
            <a:r>
              <a:rPr lang="ar-JO" sz="2400" kern="0" dirty="0">
                <a:solidFill>
                  <a:srgbClr val="212529"/>
                </a:solidFill>
                <a:cs typeface="Arial" panose="020B0604020202020204" pitchFamily="34" charset="0"/>
              </a:rPr>
              <a:t>وأيضًا هي عملية تمكين القطاع الخاص من تمويل وإدارة مؤسسات التعليم بغرض تحقيق بعض الأهداف وتحصيل عائد مالي وفقا للقوانين والأنظمة.</a:t>
            </a:r>
            <a:endParaRPr lang="en-US" sz="2400" kern="0" dirty="0">
              <a:solidFill>
                <a:srgbClr val="212529"/>
              </a:solidFill>
              <a:cs typeface="Arial" panose="020B0604020202020204" pitchFamily="34" charset="0"/>
            </a:endParaRPr>
          </a:p>
          <a:p>
            <a:pPr marL="209550" marR="0" indent="-342900" algn="r" rtl="1">
              <a:lnSpc>
                <a:spcPct val="107000"/>
              </a:lnSpc>
              <a:spcBef>
                <a:spcPts val="0"/>
              </a:spcBef>
              <a:spcAft>
                <a:spcPts val="0"/>
              </a:spcAft>
              <a:buFont typeface="Wingdings" panose="05000000000000000000" pitchFamily="2" charset="2"/>
              <a:buChar char="ü"/>
            </a:pPr>
            <a:r>
              <a:rPr lang="ar-JO" sz="2400" kern="0" dirty="0">
                <a:solidFill>
                  <a:srgbClr val="212529"/>
                </a:solidFill>
                <a:cs typeface="Arial" panose="020B0604020202020204" pitchFamily="34" charset="0"/>
              </a:rPr>
              <a:t>وكذلك هي قيام القطاع الخاص بتمويل وإنشاء وإدارة مؤسسات تعليمية</a:t>
            </a:r>
          </a:p>
          <a:p>
            <a:pPr marR="0" algn="r" rtl="1">
              <a:lnSpc>
                <a:spcPct val="107000"/>
              </a:lnSpc>
              <a:spcBef>
                <a:spcPts val="0"/>
              </a:spcBef>
              <a:spcAft>
                <a:spcPts val="0"/>
              </a:spcAft>
            </a:pPr>
            <a:r>
              <a:rPr lang="ar-JO" sz="2400" kern="0" dirty="0">
                <a:solidFill>
                  <a:srgbClr val="212529"/>
                </a:solidFill>
                <a:cs typeface="Arial" panose="020B0604020202020204" pitchFamily="34" charset="0"/>
              </a:rPr>
              <a:t>لتحقيق مجموعة من الأهداف يتم تحديدها بشكل مسبق بصورة تتماشى</a:t>
            </a:r>
          </a:p>
          <a:p>
            <a:pPr marR="0" algn="r" rtl="1">
              <a:lnSpc>
                <a:spcPct val="107000"/>
              </a:lnSpc>
              <a:spcBef>
                <a:spcPts val="0"/>
              </a:spcBef>
              <a:spcAft>
                <a:spcPts val="0"/>
              </a:spcAft>
            </a:pPr>
            <a:r>
              <a:rPr lang="ar-JO" sz="2400" kern="0" dirty="0">
                <a:solidFill>
                  <a:srgbClr val="212529"/>
                </a:solidFill>
                <a:cs typeface="Arial" panose="020B0604020202020204" pitchFamily="34" charset="0"/>
              </a:rPr>
              <a:t>مع السياسات العامة للدولة</a:t>
            </a:r>
          </a:p>
          <a:p>
            <a:pPr marL="0" marR="0" indent="-133350" algn="r" rtl="1">
              <a:lnSpc>
                <a:spcPct val="107000"/>
              </a:lnSpc>
              <a:spcBef>
                <a:spcPts val="0"/>
              </a:spcBef>
              <a:spcAft>
                <a:spcPts val="0"/>
              </a:spcAft>
            </a:pPr>
            <a:endParaRPr lang="en-US" sz="2400" kern="0" dirty="0">
              <a:solidFill>
                <a:srgbClr val="212529"/>
              </a:solidFill>
              <a:cs typeface="Arial" panose="020B0604020202020204" pitchFamily="34" charset="0"/>
            </a:endParaRPr>
          </a:p>
        </p:txBody>
      </p:sp>
      <p:pic>
        <p:nvPicPr>
          <p:cNvPr id="4" name="Picture 3">
            <a:extLst>
              <a:ext uri="{FF2B5EF4-FFF2-40B4-BE49-F238E27FC236}">
                <a16:creationId xmlns:a16="http://schemas.microsoft.com/office/drawing/2014/main" id="{8BD10641-5775-7EF0-9D4D-5FD53569AA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880" y="4774039"/>
            <a:ext cx="3537185" cy="1488567"/>
          </a:xfrm>
          <a:prstGeom prst="rect">
            <a:avLst/>
          </a:prstGeom>
        </p:spPr>
      </p:pic>
      <p:pic>
        <p:nvPicPr>
          <p:cNvPr id="12" name="Picture 11">
            <a:extLst>
              <a:ext uri="{FF2B5EF4-FFF2-40B4-BE49-F238E27FC236}">
                <a16:creationId xmlns:a16="http://schemas.microsoft.com/office/drawing/2014/main" id="{51F5D621-CCE2-50C8-6801-5EC21A2ABC05}"/>
              </a:ext>
            </a:extLst>
          </p:cNvPr>
          <p:cNvPicPr>
            <a:picLocks noChangeAspect="1"/>
          </p:cNvPicPr>
          <p:nvPr/>
        </p:nvPicPr>
        <p:blipFill>
          <a:blip r:embed="rId4"/>
          <a:stretch>
            <a:fillRect/>
          </a:stretch>
        </p:blipFill>
        <p:spPr>
          <a:xfrm>
            <a:off x="1348317" y="5371113"/>
            <a:ext cx="2138693" cy="393520"/>
          </a:xfrm>
          <a:prstGeom prst="rect">
            <a:avLst/>
          </a:prstGeom>
        </p:spPr>
      </p:pic>
    </p:spTree>
    <p:extLst>
      <p:ext uri="{BB962C8B-B14F-4D97-AF65-F5344CB8AC3E}">
        <p14:creationId xmlns:p14="http://schemas.microsoft.com/office/powerpoint/2010/main" val="2054431471"/>
      </p:ext>
    </p:extLst>
  </p:cSld>
  <p:clrMapOvr>
    <a:masterClrMapping/>
  </p:clrMapOvr>
  <mc:AlternateContent xmlns:mc="http://schemas.openxmlformats.org/markup-compatibility/2006" xmlns:p14="http://schemas.microsoft.com/office/powerpoint/2010/main">
    <mc:Choice Requires="p14">
      <p:transition spd="slow" p14:dur="1600" advTm="142080">
        <p14:prism isInverted="1"/>
      </p:transition>
    </mc:Choice>
    <mc:Fallback xmlns="">
      <p:transition spd="slow" advTm="14208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a:effectLst/>
                <a:latin typeface="Calibri" panose="020F0502020204030204" pitchFamily="34" charset="0"/>
                <a:ea typeface="Calibri" panose="020F0502020204030204" pitchFamily="34" charset="0"/>
                <a:cs typeface="Simplified Arabic" panose="02020603050405020304" pitchFamily="18" charset="-78"/>
              </a:rPr>
              <a:t> </a:t>
            </a:r>
            <a:r>
              <a:rPr lang="ar-JO" sz="280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a:effectLst/>
                <a:latin typeface="Calibri" panose="020F0502020204030204" pitchFamily="34" charset="0"/>
                <a:ea typeface="Calibri" panose="020F0502020204030204" pitchFamily="34" charset="0"/>
              </a:rPr>
              <a:t> نظام التعليم في الدول العربية</a:t>
            </a:r>
            <a:r>
              <a:rPr lang="ar-JO" sz="2800">
                <a:effectLst/>
                <a:latin typeface="Calibri" panose="020F0502020204030204" pitchFamily="34" charset="0"/>
                <a:ea typeface="Calibri" panose="020F0502020204030204" pitchFamily="34" charset="0"/>
              </a:rPr>
              <a:t> يُعد </a:t>
            </a:r>
            <a:r>
              <a:rPr lang="ar-SA" sz="2800">
                <a:effectLst/>
                <a:latin typeface="Calibri" panose="020F0502020204030204" pitchFamily="34" charset="0"/>
                <a:ea typeface="Calibri" panose="020F0502020204030204" pitchFamily="34" charset="0"/>
              </a:rPr>
              <a:t>حديث العهد بالمعنى المعاصر </a:t>
            </a:r>
            <a:r>
              <a:rPr lang="ar-JO" sz="2800">
                <a:effectLst/>
                <a:latin typeface="Calibri" panose="020F0502020204030204" pitchFamily="34" charset="0"/>
                <a:ea typeface="Calibri" panose="020F0502020204030204" pitchFamily="34" charset="0"/>
              </a:rPr>
              <a:t>فقد بدأ</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ظهورالتعليم</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بعد </a:t>
            </a:r>
            <a:r>
              <a:rPr lang="ar-SA" sz="2800">
                <a:effectLst/>
                <a:latin typeface="Calibri" panose="020F0502020204030204" pitchFamily="34" charset="0"/>
                <a:ea typeface="Calibri" panose="020F0502020204030204" pitchFamily="34" charset="0"/>
              </a:rPr>
              <a:t>استقلال العديد من الدول العربية </a:t>
            </a:r>
            <a:r>
              <a:rPr lang="ar-JO" sz="2800">
                <a:effectLst/>
                <a:latin typeface="Calibri" panose="020F0502020204030204" pitchFamily="34" charset="0"/>
                <a:ea typeface="Calibri" panose="020F0502020204030204" pitchFamily="34" charset="0"/>
              </a:rPr>
              <a:t>ثم انتشر بشكل بسيط في</a:t>
            </a:r>
            <a:r>
              <a:rPr lang="ar-SA" sz="280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734266" y="1123950"/>
            <a:ext cx="10775855" cy="4989186"/>
          </a:xfrm>
          <a:prstGeom prst="rect">
            <a:avLst/>
          </a:prstGeom>
          <a:noFill/>
        </p:spPr>
        <p:txBody>
          <a:bodyPr wrap="square" rtlCol="0">
            <a:spAutoFit/>
          </a:bodyPr>
          <a:lstStyle/>
          <a:p>
            <a:pPr algn="r" rtl="1"/>
            <a:endParaRPr lang="ar-JO" sz="1200" dirty="0">
              <a:latin typeface="Simplified Arabic" panose="02020603050405020304" pitchFamily="18" charset="-78"/>
              <a:cs typeface="Simplified Arabic" panose="02020603050405020304" pitchFamily="18" charset="-78"/>
            </a:endParaRPr>
          </a:p>
          <a:p>
            <a:pPr algn="ctr" rtl="1">
              <a:lnSpc>
                <a:spcPct val="150000"/>
              </a:lnSpc>
            </a:pPr>
            <a:r>
              <a:rPr lang="ar-JO" sz="3200" b="1" dirty="0">
                <a:solidFill>
                  <a:srgbClr val="0070C0"/>
                </a:solidFill>
                <a:latin typeface="Simplified Arabic" panose="02020603050405020304" pitchFamily="18" charset="-78"/>
                <a:cs typeface="Simplified Arabic" panose="02020603050405020304" pitchFamily="18" charset="-78"/>
              </a:rPr>
              <a:t>مبررات خصخصة التعليم العام( الحكومي)</a:t>
            </a:r>
          </a:p>
          <a:p>
            <a:pPr marR="0" algn="just" rtl="1">
              <a:lnSpc>
                <a:spcPct val="107000"/>
              </a:lnSpc>
              <a:spcBef>
                <a:spcPts val="0"/>
              </a:spcBef>
              <a:spcAft>
                <a:spcPts val="0"/>
              </a:spcAft>
            </a:pPr>
            <a:r>
              <a:rPr lang="ar-JO" sz="2800" u="sng"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أولًا : مبررات اقتصادية</a:t>
            </a:r>
            <a:endParaRPr lang="ar-JO" sz="4000" b="1" u="sng" dirty="0">
              <a:solidFill>
                <a:srgbClr val="0070C0"/>
              </a:solidFill>
              <a:latin typeface="Simplified Arabic" panose="02020603050405020304" pitchFamily="18" charset="-78"/>
              <a:cs typeface="Simplified Arabic" panose="02020603050405020304" pitchFamily="18" charset="-78"/>
            </a:endParaRPr>
          </a:p>
          <a:p>
            <a:pPr algn="r" rtl="1">
              <a:lnSpc>
                <a:spcPct val="150000"/>
              </a:lnSpc>
              <a:buNone/>
            </a:pPr>
            <a:r>
              <a:rPr lang="ar-JO" sz="2200" dirty="0">
                <a:latin typeface="Simplified Arabic" panose="02020603050405020304" pitchFamily="18" charset="-78"/>
                <a:cs typeface="Simplified Arabic" panose="02020603050405020304" pitchFamily="18" charset="-78"/>
              </a:rPr>
              <a:t>شهدت دول العالم تحولًا نحو اقتصاد السوق وتقاسم المسؤولية مع القطاع الخاص كشريك أساسي للتعليم العام، وتعاظم دوره في ظل العولمة وما أفرزته من اتفاقيات كاتفاقية الجات (</a:t>
            </a:r>
            <a:r>
              <a:rPr lang="en-US" sz="2200" dirty="0">
                <a:latin typeface="Simplified Arabic" panose="02020603050405020304" pitchFamily="18" charset="-78"/>
                <a:cs typeface="Simplified Arabic" panose="02020603050405020304" pitchFamily="18" charset="-78"/>
              </a:rPr>
              <a:t>Gat</a:t>
            </a:r>
            <a:r>
              <a:rPr lang="ar-JO" sz="2200" dirty="0">
                <a:latin typeface="Simplified Arabic" panose="02020603050405020304" pitchFamily="18" charset="-78"/>
                <a:cs typeface="Simplified Arabic" panose="02020603050405020304" pitchFamily="18" charset="-78"/>
              </a:rPr>
              <a:t>) التي هدمت الحدود بين الدول، والتي انعكست على مجال التعليم.</a:t>
            </a:r>
            <a:endParaRPr lang="en-US" sz="2200" dirty="0">
              <a:latin typeface="Simplified Arabic" panose="02020603050405020304" pitchFamily="18" charset="-78"/>
              <a:cs typeface="Simplified Arabic" panose="02020603050405020304" pitchFamily="18" charset="-78"/>
            </a:endParaRPr>
          </a:p>
          <a:p>
            <a:pPr algn="r" rtl="1">
              <a:lnSpc>
                <a:spcPct val="150000"/>
              </a:lnSpc>
              <a:buNone/>
            </a:pPr>
            <a:r>
              <a:rPr lang="ar-JO" sz="2200" dirty="0">
                <a:latin typeface="Simplified Arabic" panose="02020603050405020304" pitchFamily="18" charset="-78"/>
                <a:cs typeface="Simplified Arabic" panose="02020603050405020304" pitchFamily="18" charset="-78"/>
              </a:rPr>
              <a:t>فلم تعد دول العالم النامية قادرة على تحمل كلفة التعليم المتزايدة في ظل الإقبال الهائل على التعليم، لذا تم التوجه إلى التعليم الخاص ليحمل جزء من مسؤولية القطاع العام، وتخفيف الاكتظاظ في صفوف المؤسسات التعليمية العامة، والارتقاء بمستواها من خلال فتح تخصصات جديدة مطلوبة في سوق العمل، وتوظيف منجزات التكنولوجيا في العملية التعليمية.</a:t>
            </a:r>
            <a:endParaRPr lang="en-US" sz="2200" dirty="0">
              <a:latin typeface="Simplified Arabic" panose="02020603050405020304" pitchFamily="18" charset="-78"/>
              <a:cs typeface="Simplified Arabic" panose="02020603050405020304" pitchFamily="18" charset="-78"/>
            </a:endParaRPr>
          </a:p>
          <a:p>
            <a:pPr algn="r" rtl="1">
              <a:lnSpc>
                <a:spcPct val="150000"/>
              </a:lnSpc>
              <a:buNone/>
            </a:pPr>
            <a:r>
              <a:rPr lang="ar-JO" sz="2200" dirty="0">
                <a:latin typeface="Simplified Arabic" panose="02020603050405020304" pitchFamily="18" charset="-78"/>
                <a:cs typeface="Simplified Arabic" panose="02020603050405020304" pitchFamily="18" charset="-78"/>
              </a:rPr>
              <a:t>ويحول أيضا دون استنزاف العملة الصعبة إذ يضطر الطلبة للدراسة في الخارج.</a:t>
            </a:r>
            <a:endParaRPr lang="ar-YE" sz="2200" dirty="0">
              <a:latin typeface="Simplified Arabic" panose="02020603050405020304" pitchFamily="18" charset="-78"/>
              <a:cs typeface="Simplified Arabic" panose="02020603050405020304" pitchFamily="18" charset="-78"/>
            </a:endParaRPr>
          </a:p>
        </p:txBody>
      </p:sp>
      <p:pic>
        <p:nvPicPr>
          <p:cNvPr id="21" name="Picture 20">
            <a:extLst>
              <a:ext uri="{FF2B5EF4-FFF2-40B4-BE49-F238E27FC236}">
                <a16:creationId xmlns:a16="http://schemas.microsoft.com/office/drawing/2014/main" id="{6462DEDC-3871-18E3-1D91-B7AEA108A2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580" y="1263293"/>
            <a:ext cx="2857500" cy="1047384"/>
          </a:xfrm>
          <a:prstGeom prst="rect">
            <a:avLst/>
          </a:prstGeom>
        </p:spPr>
      </p:pic>
    </p:spTree>
    <p:extLst>
      <p:ext uri="{BB962C8B-B14F-4D97-AF65-F5344CB8AC3E}">
        <p14:creationId xmlns:p14="http://schemas.microsoft.com/office/powerpoint/2010/main" val="4188049537"/>
      </p:ext>
    </p:extLst>
  </p:cSld>
  <p:clrMapOvr>
    <a:masterClrMapping/>
  </p:clrMapOvr>
  <mc:AlternateContent xmlns:mc="http://schemas.openxmlformats.org/markup-compatibility/2006" xmlns:p14="http://schemas.microsoft.com/office/powerpoint/2010/main">
    <mc:Choice Requires="p14">
      <p:transition spd="slow" p14:dur="1600" advTm="134614">
        <p14:prism isInverted="1"/>
      </p:transition>
    </mc:Choice>
    <mc:Fallback xmlns="">
      <p:transition spd="slow" advTm="13461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a:effectLst/>
                <a:latin typeface="Calibri" panose="020F0502020204030204" pitchFamily="34" charset="0"/>
                <a:ea typeface="Calibri" panose="020F0502020204030204" pitchFamily="34" charset="0"/>
                <a:cs typeface="Simplified Arabic" panose="02020603050405020304" pitchFamily="18" charset="-78"/>
              </a:rPr>
              <a:t> </a:t>
            </a:r>
            <a:r>
              <a:rPr lang="ar-JO" sz="280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a:effectLst/>
                <a:latin typeface="Calibri" panose="020F0502020204030204" pitchFamily="34" charset="0"/>
                <a:ea typeface="Calibri" panose="020F0502020204030204" pitchFamily="34" charset="0"/>
              </a:rPr>
              <a:t> نظام التعليم في الدول العربية</a:t>
            </a:r>
            <a:r>
              <a:rPr lang="ar-JO" sz="2800">
                <a:effectLst/>
                <a:latin typeface="Calibri" panose="020F0502020204030204" pitchFamily="34" charset="0"/>
                <a:ea typeface="Calibri" panose="020F0502020204030204" pitchFamily="34" charset="0"/>
              </a:rPr>
              <a:t> يُعد </a:t>
            </a:r>
            <a:r>
              <a:rPr lang="ar-SA" sz="2800">
                <a:effectLst/>
                <a:latin typeface="Calibri" panose="020F0502020204030204" pitchFamily="34" charset="0"/>
                <a:ea typeface="Calibri" panose="020F0502020204030204" pitchFamily="34" charset="0"/>
              </a:rPr>
              <a:t>حديث العهد بالمعنى المعاصر </a:t>
            </a:r>
            <a:r>
              <a:rPr lang="ar-JO" sz="2800">
                <a:effectLst/>
                <a:latin typeface="Calibri" panose="020F0502020204030204" pitchFamily="34" charset="0"/>
                <a:ea typeface="Calibri" panose="020F0502020204030204" pitchFamily="34" charset="0"/>
              </a:rPr>
              <a:t>فقد بدأ</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ظهورالتعليم</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بعد </a:t>
            </a:r>
            <a:r>
              <a:rPr lang="ar-SA" sz="2800">
                <a:effectLst/>
                <a:latin typeface="Calibri" panose="020F0502020204030204" pitchFamily="34" charset="0"/>
                <a:ea typeface="Calibri" panose="020F0502020204030204" pitchFamily="34" charset="0"/>
              </a:rPr>
              <a:t>استقلال العديد من الدول العربية </a:t>
            </a:r>
            <a:r>
              <a:rPr lang="ar-JO" sz="2800">
                <a:effectLst/>
                <a:latin typeface="Calibri" panose="020F0502020204030204" pitchFamily="34" charset="0"/>
                <a:ea typeface="Calibri" panose="020F0502020204030204" pitchFamily="34" charset="0"/>
              </a:rPr>
              <a:t>ثم انتشر بشكل بسيط في</a:t>
            </a:r>
            <a:r>
              <a:rPr lang="ar-SA" sz="280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530060" y="1007163"/>
            <a:ext cx="10769922" cy="5734262"/>
          </a:xfrm>
          <a:prstGeom prst="rect">
            <a:avLst/>
          </a:prstGeom>
          <a:noFill/>
        </p:spPr>
        <p:txBody>
          <a:bodyPr wrap="square" rtlCol="0">
            <a:spAutoFit/>
          </a:bodyPr>
          <a:lstStyle/>
          <a:p>
            <a:pPr algn="ctr" rtl="1"/>
            <a:endParaRPr lang="ar-JO" sz="3200" dirty="0">
              <a:solidFill>
                <a:srgbClr val="00B0F0"/>
              </a:solidFill>
              <a:latin typeface="Simplified Arabic" panose="02020603050405020304" pitchFamily="18" charset="-78"/>
              <a:cs typeface="Simplified Arabic" panose="02020603050405020304" pitchFamily="18" charset="-78"/>
            </a:endParaRPr>
          </a:p>
          <a:p>
            <a:pPr marL="0" marR="0" indent="-171450" algn="r" rtl="1">
              <a:lnSpc>
                <a:spcPct val="107000"/>
              </a:lnSpc>
              <a:spcBef>
                <a:spcPts val="0"/>
              </a:spcBef>
              <a:spcAft>
                <a:spcPts val="750"/>
              </a:spcAft>
            </a:pPr>
            <a:r>
              <a:rPr lang="ar-JO" sz="2400" b="1" u="sng" kern="0" dirty="0">
                <a:solidFill>
                  <a:srgbClr val="222222"/>
                </a:solidFill>
                <a:latin typeface="Calibri" panose="020F0502020204030204" pitchFamily="34" charset="0"/>
                <a:cs typeface="Calibri" panose="020F0502020204030204" pitchFamily="34" charset="0"/>
              </a:rPr>
              <a:t>ثانيًا: مبررات تربوية</a:t>
            </a:r>
            <a:r>
              <a:rPr lang="ar-SA" sz="2400" b="1" u="sng" kern="0" dirty="0">
                <a:solidFill>
                  <a:srgbClr val="222222"/>
                </a:solidFill>
                <a:latin typeface="Calibri" panose="020F0502020204030204" pitchFamily="34" charset="0"/>
                <a:cs typeface="Calibri" panose="020F0502020204030204" pitchFamily="34" charset="0"/>
              </a:rPr>
              <a:t> </a:t>
            </a:r>
            <a:r>
              <a:rPr lang="ar-JO" sz="2400" b="1" u="sng"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a:t>
            </a:r>
            <a:endParaRPr lang="en-US" sz="2400" u="sng" kern="100" dirty="0">
              <a:effectLst/>
              <a:latin typeface="Calibri" panose="020F0502020204030204" pitchFamily="34" charset="0"/>
              <a:ea typeface="Times New Roman" panose="02020603050405020304" pitchFamily="18" charset="0"/>
              <a:cs typeface="Arial" panose="020B0604020202020204" pitchFamily="34" charset="0"/>
            </a:endParaRPr>
          </a:p>
          <a:p>
            <a:pPr algn="r" rtl="1">
              <a:lnSpc>
                <a:spcPct val="150000"/>
              </a:lnSpc>
            </a:pPr>
            <a:r>
              <a:rPr lang="ar-SA"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   </a:t>
            </a:r>
            <a:r>
              <a:rPr lang="ar-JO" sz="3600" dirty="0"/>
              <a:t> </a:t>
            </a:r>
            <a:r>
              <a:rPr lang="ar-JO" sz="2400" kern="0" dirty="0">
                <a:solidFill>
                  <a:srgbClr val="222222"/>
                </a:solidFill>
                <a:latin typeface="Calibri" panose="020F0502020204030204" pitchFamily="34" charset="0"/>
                <a:cs typeface="Calibri" panose="020F0502020204030204" pitchFamily="34" charset="0"/>
              </a:rPr>
              <a:t>أصبحت المدارس والجامعات الحكومية مكتظة بأعداد كبيرة من الطلبة وبما يفوق طاقتها الاستيعابية بسبب إلزامية ومجانية التعليم في بعض  الدول الأمر الذي يؤدي إلى تدني مستوى التعليم وتراجعه، لذلك تم إنشاء بعض المدارس والجامعات الخاصة لتخفيف العبء الجهات الرسمية ولرفع مستوى العملية التعليمة من خلال توفير الكادر التعليمي المميز والمؤهل  وتوفير تكنولوجيا متطورة تسمح بها إمكانات المؤسسات  الخاصة، وستعمل على تحقيق الميزة التنافسية والتي يمكن أن تكون ذات أثر كبير في إثراء العمل الأكاديمي لمؤسسات التعليم. مما سيساعد على إيجاد بيئة تنافسية بينها لتقديم الأفضل للطلبة وأولياء الأمور والمجتمع وسوق العمل.</a:t>
            </a:r>
            <a:endParaRPr lang="en-US" sz="2400" kern="0" dirty="0">
              <a:solidFill>
                <a:srgbClr val="222222"/>
              </a:solidFill>
              <a:latin typeface="Calibri" panose="020F0502020204030204" pitchFamily="34" charset="0"/>
              <a:cs typeface="Calibri" panose="020F0502020204030204" pitchFamily="34" charset="0"/>
            </a:endParaRPr>
          </a:p>
          <a:p>
            <a:pPr algn="r" rtl="1">
              <a:lnSpc>
                <a:spcPct val="150000"/>
              </a:lnSpc>
            </a:pPr>
            <a:endParaRPr lang="en-US" sz="2400" dirty="0"/>
          </a:p>
        </p:txBody>
      </p:sp>
      <p:pic>
        <p:nvPicPr>
          <p:cNvPr id="13" name="Picture 12">
            <a:extLst>
              <a:ext uri="{FF2B5EF4-FFF2-40B4-BE49-F238E27FC236}">
                <a16:creationId xmlns:a16="http://schemas.microsoft.com/office/drawing/2014/main" id="{C42F7F8F-0580-69C7-9158-9C17398710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580" y="1258167"/>
            <a:ext cx="2619375" cy="756371"/>
          </a:xfrm>
          <a:prstGeom prst="rect">
            <a:avLst/>
          </a:prstGeom>
        </p:spPr>
      </p:pic>
    </p:spTree>
    <p:extLst>
      <p:ext uri="{BB962C8B-B14F-4D97-AF65-F5344CB8AC3E}">
        <p14:creationId xmlns:p14="http://schemas.microsoft.com/office/powerpoint/2010/main" val="1422424654"/>
      </p:ext>
    </p:extLst>
  </p:cSld>
  <p:clrMapOvr>
    <a:masterClrMapping/>
  </p:clrMapOvr>
  <mc:AlternateContent xmlns:mc="http://schemas.openxmlformats.org/markup-compatibility/2006" xmlns:p14="http://schemas.microsoft.com/office/powerpoint/2010/main">
    <mc:Choice Requires="p14">
      <p:transition spd="slow" p14:dur="1600" advTm="119686">
        <p14:prism isInverted="1"/>
      </p:transition>
    </mc:Choice>
    <mc:Fallback xmlns="">
      <p:transition spd="slow" advTm="11968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dirty="0">
                <a:effectLst/>
                <a:latin typeface="Calibri" panose="020F0502020204030204" pitchFamily="34" charset="0"/>
                <a:ea typeface="Calibri" panose="020F0502020204030204" pitchFamily="34" charset="0"/>
                <a:cs typeface="Simplified Arabic" panose="02020603050405020304" pitchFamily="18" charset="-78"/>
              </a:rPr>
              <a:t> </a:t>
            </a:r>
            <a:r>
              <a:rPr lang="ar-JO" sz="2800" dirty="0">
                <a:effectLst/>
                <a:latin typeface="Calibri" panose="020F0502020204030204" pitchFamily="34" charset="0"/>
                <a:ea typeface="Calibri" panose="020F0502020204030204" pitchFamily="34" charset="0"/>
              </a:rPr>
              <a:t>أورد تقرير اليونسكو (2018) المتعلقأ بالأحوال التعليمية بأن</a:t>
            </a:r>
            <a:r>
              <a:rPr lang="ar-SA" sz="2800" dirty="0">
                <a:effectLst/>
                <a:latin typeface="Calibri" panose="020F0502020204030204" pitchFamily="34" charset="0"/>
                <a:ea typeface="Calibri" panose="020F0502020204030204" pitchFamily="34" charset="0"/>
              </a:rPr>
              <a:t> نظام التعليم في الدول العربية</a:t>
            </a:r>
            <a:r>
              <a:rPr lang="ar-JO" sz="2800" dirty="0">
                <a:effectLst/>
                <a:latin typeface="Calibri" panose="020F0502020204030204" pitchFamily="34" charset="0"/>
                <a:ea typeface="Calibri" panose="020F0502020204030204" pitchFamily="34" charset="0"/>
              </a:rPr>
              <a:t> يُعد </a:t>
            </a:r>
            <a:r>
              <a:rPr lang="ar-SA" sz="2800" dirty="0">
                <a:effectLst/>
                <a:latin typeface="Calibri" panose="020F0502020204030204" pitchFamily="34" charset="0"/>
                <a:ea typeface="Calibri" panose="020F0502020204030204" pitchFamily="34" charset="0"/>
              </a:rPr>
              <a:t>حديث العهد بالمعنى المعاصر </a:t>
            </a:r>
            <a:r>
              <a:rPr lang="ar-JO" sz="2800" dirty="0">
                <a:effectLst/>
                <a:latin typeface="Calibri" panose="020F0502020204030204" pitchFamily="34" charset="0"/>
                <a:ea typeface="Calibri" panose="020F0502020204030204" pitchFamily="34" charset="0"/>
              </a:rPr>
              <a:t>فقد بدأ</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ظهورالتعليم</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بعد </a:t>
            </a:r>
            <a:r>
              <a:rPr lang="ar-SA" sz="2800" dirty="0">
                <a:effectLst/>
                <a:latin typeface="Calibri" panose="020F0502020204030204" pitchFamily="34" charset="0"/>
                <a:ea typeface="Calibri" panose="020F0502020204030204" pitchFamily="34" charset="0"/>
              </a:rPr>
              <a:t>استقلال العديد من الدول العربية </a:t>
            </a:r>
            <a:r>
              <a:rPr lang="ar-JO" sz="2800" dirty="0">
                <a:effectLst/>
                <a:latin typeface="Calibri" panose="020F0502020204030204" pitchFamily="34" charset="0"/>
                <a:ea typeface="Calibri" panose="020F0502020204030204" pitchFamily="34" charset="0"/>
              </a:rPr>
              <a:t>ثم انتشر بشكل بسيط في</a:t>
            </a:r>
            <a:r>
              <a:rPr lang="ar-SA" sz="2800" dirty="0">
                <a:effectLst/>
                <a:latin typeface="Calibri" panose="020F0502020204030204" pitchFamily="34" charset="0"/>
                <a:ea typeface="Calibri" panose="020F0502020204030204" pitchFamily="34" charset="0"/>
              </a:rPr>
              <a:t> ستينات وسبعينات القرن الماض</a:t>
            </a:r>
            <a:endParaRPr lang="ar-JO" sz="28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800"/>
              </a:spcAft>
            </a:pPr>
            <a:r>
              <a:rPr lang="ar-SA" sz="2800" dirty="0">
                <a:effectLst/>
                <a:latin typeface="Calibri" panose="020F0502020204030204" pitchFamily="34" charset="0"/>
                <a:ea typeface="Calibri" panose="020F0502020204030204" pitchFamily="34" charset="0"/>
              </a:rPr>
              <a:t>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dirty="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634182" y="1123950"/>
            <a:ext cx="10804894" cy="4964821"/>
          </a:xfrm>
          <a:prstGeom prst="rect">
            <a:avLst/>
          </a:prstGeom>
          <a:noFill/>
        </p:spPr>
        <p:txBody>
          <a:bodyPr wrap="square" rtlCol="0">
            <a:spAutoFit/>
          </a:bodyPr>
          <a:lstStyle/>
          <a:p>
            <a:pPr indent="-171450" algn="r" rtl="1">
              <a:lnSpc>
                <a:spcPct val="107000"/>
              </a:lnSpc>
              <a:spcAft>
                <a:spcPts val="750"/>
              </a:spcAft>
            </a:pPr>
            <a:endParaRPr lang="ar-JO" sz="2400" b="1" u="sng" kern="0" dirty="0">
              <a:solidFill>
                <a:srgbClr val="222222"/>
              </a:solidFill>
              <a:latin typeface="Calibri" panose="020F0502020204030204" pitchFamily="34" charset="0"/>
              <a:cs typeface="Calibri" panose="020F0502020204030204" pitchFamily="34" charset="0"/>
            </a:endParaRPr>
          </a:p>
          <a:p>
            <a:pPr algn="just" rtl="1">
              <a:lnSpc>
                <a:spcPct val="150000"/>
              </a:lnSpc>
            </a:pPr>
            <a:r>
              <a:rPr lang="ar-SA" sz="1800" kern="0" dirty="0">
                <a:solidFill>
                  <a:srgbClr val="222222"/>
                </a:solidFill>
                <a:effectLst/>
                <a:ea typeface="Times New Roman" panose="02020603050405020304" pitchFamily="18" charset="0"/>
                <a:cs typeface="Calibri" panose="020F0502020204030204" pitchFamily="34" charset="0"/>
              </a:rPr>
              <a:t>   </a:t>
            </a:r>
            <a:r>
              <a:rPr lang="ar-JO" sz="2400" kern="0" dirty="0">
                <a:solidFill>
                  <a:srgbClr val="222222"/>
                </a:solidFill>
                <a:latin typeface="Calibri" panose="020F0502020204030204" pitchFamily="34" charset="0"/>
                <a:cs typeface="Calibri" panose="020F0502020204030204" pitchFamily="34" charset="0"/>
              </a:rPr>
              <a:t>كما أن استقلالية مؤسسات التعليم الخاصة وبالذات في ما يتعلق بالقبول والمناهج وطرائق التقويم يمكن أن يجعلها انجح في التفاعل مع المتغيرات الحديثة في الميدان التعليمي.</a:t>
            </a:r>
            <a:r>
              <a:rPr lang="ar-SA" sz="2400" kern="0" dirty="0">
                <a:solidFill>
                  <a:srgbClr val="222222"/>
                </a:solidFill>
                <a:latin typeface="Calibri" panose="020F0502020204030204" pitchFamily="34" charset="0"/>
                <a:cs typeface="Calibri" panose="020F0502020204030204" pitchFamily="34" charset="0"/>
              </a:rPr>
              <a:t> وذلك بما يتناسب مع تغيّر احتياجات الطلبة، وفتح آفاق أوسع لتكلفة أسعار استقدام المعلمين والموظفين بعيدًا عن المحدّدات التي تُلزمها الحكومات والمؤسسات الرسميّة، حيث تؤدّي هذه المحددات في المؤسسات التعليميّة الحكوميّة إلى جمود وانغلاق وعدم نموّ وتطور، وهو ما ينعكس سلبًا على العمليّة التعليميّة وبالتالي </a:t>
            </a:r>
            <a:r>
              <a:rPr lang="ar-JO" sz="2400" kern="0" dirty="0">
                <a:solidFill>
                  <a:srgbClr val="222222"/>
                </a:solidFill>
                <a:latin typeface="Calibri" panose="020F0502020204030204" pitchFamily="34" charset="0"/>
                <a:cs typeface="Calibri" panose="020F0502020204030204" pitchFamily="34" charset="0"/>
              </a:rPr>
              <a:t>وجود</a:t>
            </a:r>
            <a:r>
              <a:rPr lang="ar-SA" sz="2400" kern="0" dirty="0">
                <a:solidFill>
                  <a:srgbClr val="222222"/>
                </a:solidFill>
                <a:latin typeface="Calibri" panose="020F0502020204030204" pitchFamily="34" charset="0"/>
                <a:cs typeface="Calibri" panose="020F0502020204030204" pitchFamily="34" charset="0"/>
              </a:rPr>
              <a:t> خلل في تقدّم المجتمع والدولة وازدهارها</a:t>
            </a:r>
            <a:r>
              <a:rPr lang="ar-JO" sz="2400" kern="0" dirty="0">
                <a:solidFill>
                  <a:srgbClr val="222222"/>
                </a:solidFill>
                <a:latin typeface="Calibri" panose="020F0502020204030204" pitchFamily="34" charset="0"/>
                <a:cs typeface="Calibri" panose="020F0502020204030204" pitchFamily="34" charset="0"/>
              </a:rPr>
              <a:t> </a:t>
            </a:r>
            <a:r>
              <a:rPr lang="ar-SA" sz="2400" kern="0" dirty="0">
                <a:solidFill>
                  <a:srgbClr val="222222"/>
                </a:solidFill>
                <a:latin typeface="Calibri" panose="020F0502020204030204" pitchFamily="34" charset="0"/>
                <a:cs typeface="Calibri" panose="020F0502020204030204" pitchFamily="34" charset="0"/>
              </a:rPr>
              <a:t>لذا كان من الضروريّ وجود القطاع الخاص للقيام بهذه المهمّة، والتي تتميّز بالتقليل من الروتين القاتل والبيروقراطية المملة، فتصبح معها المدارس والمؤسسات التعليميّة الخاصّة أكثر كفاءة ومرونة وقدرة على إنجاز العمل بشكل أفضل مقارنة بما تقّدمه المؤسسات التعليميّة الحكوميّة</a:t>
            </a:r>
            <a:r>
              <a:rPr lang="ar-JO" sz="2400" kern="0" dirty="0">
                <a:solidFill>
                  <a:srgbClr val="222222"/>
                </a:solidFill>
                <a:latin typeface="Calibri" panose="020F0502020204030204" pitchFamily="34" charset="0"/>
                <a:cs typeface="Calibri" panose="020F0502020204030204" pitchFamily="34" charset="0"/>
              </a:rPr>
              <a:t>.</a:t>
            </a:r>
            <a:endParaRPr lang="ar-YE" sz="2400" kern="0" dirty="0">
              <a:solidFill>
                <a:srgbClr val="222222"/>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92721818"/>
      </p:ext>
    </p:extLst>
  </p:cSld>
  <p:clrMapOvr>
    <a:masterClrMapping/>
  </p:clrMapOvr>
  <mc:AlternateContent xmlns:mc="http://schemas.openxmlformats.org/markup-compatibility/2006" xmlns:p14="http://schemas.microsoft.com/office/powerpoint/2010/main">
    <mc:Choice Requires="p14">
      <p:transition spd="slow" p14:dur="1600" advTm="140061">
        <p14:prism isInverted="1"/>
      </p:transition>
    </mc:Choice>
    <mc:Fallback xmlns="">
      <p:transition spd="slow" advTm="14006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800" b="0" i="0" dirty="0">
                <a:solidFill>
                  <a:srgbClr val="333333"/>
                </a:solidFill>
                <a:effectLst/>
                <a:latin typeface="DroidArabicKufi-Regular"/>
              </a:rPr>
              <a:t>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668740" y="1888102"/>
            <a:ext cx="10631242" cy="461665"/>
          </a:xfrm>
          <a:prstGeom prst="rect">
            <a:avLst/>
          </a:prstGeom>
          <a:noFill/>
        </p:spPr>
        <p:txBody>
          <a:bodyPr wrap="square" rtlCol="0">
            <a:spAutoFit/>
          </a:bodyPr>
          <a:lstStyle/>
          <a:p>
            <a:pPr algn="ctr" rtl="1"/>
            <a:r>
              <a:rPr lang="ar-JO" sz="2400" b="1" i="0" dirty="0">
                <a:effectLst/>
                <a:latin typeface="Traditional Arabic" panose="02020603050405020304" pitchFamily="18" charset="-78"/>
                <a:cs typeface="Traditional Arabic" panose="02020603050405020304" pitchFamily="18" charset="-78"/>
              </a:rPr>
              <a:t>    </a:t>
            </a:r>
            <a:endParaRPr lang="ar-JO" sz="1800" kern="0" dirty="0">
              <a:solidFill>
                <a:srgbClr val="000000"/>
              </a:solidFill>
              <a:effectLst/>
              <a:ea typeface="Times New Roman" panose="02020603050405020304" pitchFamily="18" charset="0"/>
              <a:cs typeface="Calibri" panose="020F0502020204030204" pitchFamily="34" charset="0"/>
            </a:endParaRPr>
          </a:p>
        </p:txBody>
      </p:sp>
      <mc:AlternateContent xmlns:mc="http://schemas.openxmlformats.org/markup-compatibility/2006" xmlns:p14="http://schemas.microsoft.com/office/powerpoint/2010/main">
        <mc:Choice Requires="p14">
          <p:contentPart p14:bwMode="auto" r:id="rId3">
            <p14:nvContentPartPr>
              <p14:cNvPr id="12" name="Ink 11">
                <a:extLst>
                  <a:ext uri="{FF2B5EF4-FFF2-40B4-BE49-F238E27FC236}">
                    <a16:creationId xmlns:a16="http://schemas.microsoft.com/office/drawing/2014/main" id="{7BAF6086-FCA4-D333-B99C-CAB00BBA67BF}"/>
                  </a:ext>
                </a:extLst>
              </p14:cNvPr>
              <p14:cNvContentPartPr/>
              <p14:nvPr/>
            </p14:nvContentPartPr>
            <p14:xfrm>
              <a:off x="5307480" y="5181120"/>
              <a:ext cx="360" cy="12960"/>
            </p14:xfrm>
          </p:contentPart>
        </mc:Choice>
        <mc:Fallback xmlns="">
          <p:pic>
            <p:nvPicPr>
              <p:cNvPr id="12" name="Ink 11">
                <a:extLst>
                  <a:ext uri="{FF2B5EF4-FFF2-40B4-BE49-F238E27FC236}">
                    <a16:creationId xmlns:a16="http://schemas.microsoft.com/office/drawing/2014/main" id="{7BAF6086-FCA4-D333-B99C-CAB00BBA67BF}"/>
                  </a:ext>
                </a:extLst>
              </p:cNvPr>
              <p:cNvPicPr/>
              <p:nvPr/>
            </p:nvPicPr>
            <p:blipFill>
              <a:blip r:embed="rId9"/>
              <a:stretch>
                <a:fillRect/>
              </a:stretch>
            </p:blipFill>
            <p:spPr>
              <a:xfrm>
                <a:off x="5298120" y="5171760"/>
                <a:ext cx="19080" cy="31680"/>
              </a:xfrm>
              <a:prstGeom prst="rect">
                <a:avLst/>
              </a:prstGeom>
            </p:spPr>
          </p:pic>
        </mc:Fallback>
      </mc:AlternateContent>
      <p:sp>
        <p:nvSpPr>
          <p:cNvPr id="10" name="TextBox 9">
            <a:extLst>
              <a:ext uri="{FF2B5EF4-FFF2-40B4-BE49-F238E27FC236}">
                <a16:creationId xmlns:a16="http://schemas.microsoft.com/office/drawing/2014/main" id="{C0D60A9B-459B-8284-662E-FE39E6A7D5BB}"/>
              </a:ext>
            </a:extLst>
          </p:cNvPr>
          <p:cNvSpPr txBox="1"/>
          <p:nvPr/>
        </p:nvSpPr>
        <p:spPr>
          <a:xfrm>
            <a:off x="863765" y="1333502"/>
            <a:ext cx="10657436" cy="4651723"/>
          </a:xfrm>
          <a:prstGeom prst="rect">
            <a:avLst/>
          </a:prstGeom>
          <a:noFill/>
        </p:spPr>
        <p:txBody>
          <a:bodyPr wrap="square" rtlCol="0">
            <a:spAutoFit/>
          </a:bodyPr>
          <a:lstStyle/>
          <a:p>
            <a:pPr algn="r" rtl="1">
              <a:lnSpc>
                <a:spcPct val="150000"/>
              </a:lnSpc>
            </a:pPr>
            <a:r>
              <a:rPr lang="ar-JO" sz="2400" b="1" u="sng" kern="0" dirty="0">
                <a:solidFill>
                  <a:srgbClr val="222222"/>
                </a:solidFill>
                <a:latin typeface="Calibri" panose="020F0502020204030204" pitchFamily="34" charset="0"/>
                <a:cs typeface="Calibri" panose="020F0502020204030204" pitchFamily="34" charset="0"/>
              </a:rPr>
              <a:t>ثالثًا</a:t>
            </a:r>
            <a:r>
              <a:rPr lang="ar-SA" sz="2400" b="1" u="sng" kern="0" dirty="0">
                <a:solidFill>
                  <a:srgbClr val="222222"/>
                </a:solidFill>
                <a:latin typeface="Calibri" panose="020F0502020204030204" pitchFamily="34" charset="0"/>
                <a:cs typeface="Calibri" panose="020F0502020204030204" pitchFamily="34" charset="0"/>
              </a:rPr>
              <a:t>- </a:t>
            </a:r>
            <a:r>
              <a:rPr lang="ar-JO" sz="2400" b="1" u="sng"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مبررات اجتماعية.</a:t>
            </a:r>
            <a:endParaRPr lang="en-US" sz="2400" b="1" u="sng" kern="100" dirty="0">
              <a:effectLst/>
              <a:latin typeface="Calibri" panose="020F0502020204030204" pitchFamily="34" charset="0"/>
              <a:ea typeface="Times New Roman" panose="02020603050405020304" pitchFamily="18" charset="0"/>
              <a:cs typeface="Arial" panose="020B0604020202020204" pitchFamily="34" charset="0"/>
            </a:endParaRPr>
          </a:p>
          <a:p>
            <a:pPr algn="r" rtl="1">
              <a:lnSpc>
                <a:spcPct val="170000"/>
              </a:lnSpc>
              <a:buNone/>
            </a:pPr>
            <a:r>
              <a:rPr lang="ar-SA" sz="18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   </a:t>
            </a:r>
            <a:r>
              <a:rPr lang="ar-JO" sz="3600" dirty="0">
                <a:latin typeface="Arial" pitchFamily="34" charset="0"/>
                <a:cs typeface="Arial" pitchFamily="34" charset="0"/>
              </a:rPr>
              <a:t> </a:t>
            </a:r>
            <a:r>
              <a:rPr lang="ar-JO" sz="2400" kern="0" dirty="0">
                <a:solidFill>
                  <a:srgbClr val="222222"/>
                </a:solidFill>
                <a:latin typeface="Calibri" panose="020F0502020204030204" pitchFamily="34" charset="0"/>
                <a:cs typeface="Calibri" panose="020F0502020204030204" pitchFamily="34" charset="0"/>
              </a:rPr>
              <a:t>وتكمن المبررات الاجتماعية من خلال زيادة الطلب الاجتماعي على التعليم كمنفذ للحراك الاجتماعي، إذ أن مؤسسات التعليم تؤهل الأفراد وتزودهم بالمهارات اللازمة التي تمكنهم من الحصول على وظائف ذوات عوائد مادية .الأمر الذي يؤدي إلى مكانة اجتماعية محترمة.</a:t>
            </a:r>
            <a:endParaRPr lang="en-US" sz="2400" kern="0" dirty="0">
              <a:solidFill>
                <a:srgbClr val="222222"/>
              </a:solidFill>
              <a:latin typeface="Calibri" panose="020F0502020204030204" pitchFamily="34" charset="0"/>
              <a:cs typeface="Calibri" panose="020F0502020204030204" pitchFamily="34" charset="0"/>
            </a:endParaRPr>
          </a:p>
          <a:p>
            <a:pPr algn="r" rtl="1">
              <a:lnSpc>
                <a:spcPct val="170000"/>
              </a:lnSpc>
              <a:buNone/>
            </a:pPr>
            <a:r>
              <a:rPr lang="ar-JO" sz="2400" kern="0" dirty="0">
                <a:solidFill>
                  <a:srgbClr val="222222"/>
                </a:solidFill>
                <a:latin typeface="Calibri" panose="020F0502020204030204" pitchFamily="34" charset="0"/>
                <a:cs typeface="Calibri" panose="020F0502020204030204" pitchFamily="34" charset="0"/>
              </a:rPr>
              <a:t>كما أن نمو المجتمعات وتقدمها في كثير من الدول قد أفرز طبقات وشرائح اجتماعية ترى من الضرورة أن تعلم أبنائها في مؤسسات التعليم العالي الخاصة وذلك لعدة أسباب ومنها: لأنهم لا يحصلون على مقاعد في مؤسسات التعليم الرسمية بسبب كثرة الإقبال عليها ومراعاة لمبدأ تكافؤ الفرص التعليمية.</a:t>
            </a:r>
          </a:p>
        </p:txBody>
      </p:sp>
      <p:pic>
        <p:nvPicPr>
          <p:cNvPr id="4" name="Picture 3">
            <a:extLst>
              <a:ext uri="{FF2B5EF4-FFF2-40B4-BE49-F238E27FC236}">
                <a16:creationId xmlns:a16="http://schemas.microsoft.com/office/drawing/2014/main" id="{0EB780CC-E52E-E244-8D54-0BC449BE178B}"/>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64046" y="1273183"/>
            <a:ext cx="3030889" cy="951742"/>
          </a:xfrm>
          <a:prstGeom prst="rect">
            <a:avLst/>
          </a:prstGeom>
        </p:spPr>
      </p:pic>
    </p:spTree>
    <p:extLst>
      <p:ext uri="{BB962C8B-B14F-4D97-AF65-F5344CB8AC3E}">
        <p14:creationId xmlns:p14="http://schemas.microsoft.com/office/powerpoint/2010/main" val="50759987"/>
      </p:ext>
    </p:extLst>
  </p:cSld>
  <p:clrMapOvr>
    <a:masterClrMapping/>
  </p:clrMapOvr>
  <mc:AlternateContent xmlns:mc="http://schemas.openxmlformats.org/markup-compatibility/2006" xmlns:p14="http://schemas.microsoft.com/office/powerpoint/2010/main">
    <mc:Choice Requires="p14">
      <p:transition spd="slow" p14:dur="1600" advTm="92470">
        <p14:prism isInverted="1"/>
      </p:transition>
    </mc:Choice>
    <mc:Fallback xmlns="">
      <p:transition spd="slow" advTm="9247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111436"/>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549198" y="2414118"/>
            <a:ext cx="10955199" cy="3820726"/>
          </a:xfrm>
          <a:prstGeom prst="rect">
            <a:avLst/>
          </a:prstGeom>
          <a:noFill/>
        </p:spPr>
        <p:txBody>
          <a:bodyPr wrap="square" rtlCol="0">
            <a:spAutoFit/>
          </a:bodyPr>
          <a:lstStyle/>
          <a:p>
            <a:pPr marL="0" marR="0" algn="just" rtl="1">
              <a:lnSpc>
                <a:spcPct val="150000"/>
              </a:lnSpc>
              <a:spcBef>
                <a:spcPts val="0"/>
              </a:spcBef>
              <a:spcAft>
                <a:spcPts val="0"/>
              </a:spcAft>
            </a:pPr>
            <a:r>
              <a:rPr lang="ar-JO" sz="2800" kern="0" dirty="0">
                <a:solidFill>
                  <a:srgbClr val="222222"/>
                </a:solidFill>
                <a:latin typeface="Calibri" panose="020F0502020204030204" pitchFamily="34" charset="0"/>
                <a:cs typeface="Calibri" panose="020F0502020204030204" pitchFamily="34" charset="0"/>
              </a:rPr>
              <a:t>أو  لأن منتسبي هذه الطبقات والشرائح الاجتماعية يودون أن يتعلم أبناؤهم في مؤسسات تعليم عالي معينة ذات توجهات ومنظومات قيمية خاصة، الأمر الذي لا يمكن تحقيقه إلا إذا كانت هناك مؤسسات تعليم عالي خاصة تلبي هذه الاحتياجات، وبالذات في داخل البلاد وحيث لا يرغب كثيرون في إرسال أبنائهم إلى الخارج حفاظا عليهم من المؤثرات الخارجية السلبية والحفاظ على قيمهم وعاداتهم ومعتقداتهم</a:t>
            </a:r>
            <a:r>
              <a:rPr lang="ar-JO" sz="2400" kern="0" dirty="0">
                <a:solidFill>
                  <a:srgbClr val="222222"/>
                </a:solidFill>
                <a:effectLst/>
                <a:ea typeface="Times New Roman" panose="02020603050405020304" pitchFamily="18" charset="0"/>
                <a:cs typeface="Calibri" panose="020F0502020204030204" pitchFamily="34" charset="0"/>
              </a:rPr>
              <a:t>.</a:t>
            </a:r>
          </a:p>
          <a:p>
            <a:pPr algn="r" rtl="1">
              <a:lnSpc>
                <a:spcPct val="150000"/>
              </a:lnSpc>
            </a:pPr>
            <a:endParaRPr lang="en-US" sz="2400" kern="0" dirty="0">
              <a:solidFill>
                <a:srgbClr val="222222"/>
              </a:solidFill>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097A8991-D1E8-C68C-28FD-3FAA7BB12B4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7603" y="1458144"/>
            <a:ext cx="2857500" cy="976713"/>
          </a:xfrm>
          <a:prstGeom prst="rect">
            <a:avLst/>
          </a:prstGeom>
        </p:spPr>
      </p:pic>
    </p:spTree>
    <p:extLst>
      <p:ext uri="{BB962C8B-B14F-4D97-AF65-F5344CB8AC3E}">
        <p14:creationId xmlns:p14="http://schemas.microsoft.com/office/powerpoint/2010/main" val="31214532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advTm="82717">
        <p14:prism isInverted="1"/>
      </p:transition>
    </mc:Choice>
    <mc:Fallback xmlns="">
      <p:transition spd="slow" advTm="8271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8" name="TextBox 17">
            <a:extLst>
              <a:ext uri="{FF2B5EF4-FFF2-40B4-BE49-F238E27FC236}">
                <a16:creationId xmlns:a16="http://schemas.microsoft.com/office/drawing/2014/main" id="{895D895A-C544-381F-36FD-E6E4DA144EED}"/>
              </a:ext>
            </a:extLst>
          </p:cNvPr>
          <p:cNvSpPr txBox="1"/>
          <p:nvPr/>
        </p:nvSpPr>
        <p:spPr>
          <a:xfrm>
            <a:off x="791570" y="1433015"/>
            <a:ext cx="10617958" cy="1308692"/>
          </a:xfrm>
          <a:prstGeom prst="rect">
            <a:avLst/>
          </a:prstGeom>
          <a:noFill/>
        </p:spPr>
        <p:txBody>
          <a:bodyPr wrap="square" rtlCol="0">
            <a:spAutoFit/>
          </a:bodyPr>
          <a:lstStyle/>
          <a:p>
            <a:pPr algn="just" rtl="1">
              <a:lnSpc>
                <a:spcPct val="150000"/>
              </a:lnSpc>
            </a:pPr>
            <a:endParaRPr lang="ar-JO" sz="2400" b="1" kern="0" dirty="0">
              <a:solidFill>
                <a:srgbClr val="00B0F0"/>
              </a:solidFill>
              <a:latin typeface="Calibri" panose="020F0502020204030204" pitchFamily="34" charset="0"/>
              <a:cs typeface="Calibri" panose="020F0502020204030204" pitchFamily="34" charset="0"/>
            </a:endParaRPr>
          </a:p>
          <a:p>
            <a:pPr algn="ctr" rtl="1">
              <a:lnSpc>
                <a:spcPct val="150000"/>
              </a:lnSpc>
            </a:pPr>
            <a:r>
              <a:rPr lang="ar-JO" sz="3200" b="1" kern="0" dirty="0">
                <a:solidFill>
                  <a:srgbClr val="00B0F0"/>
                </a:solidFill>
                <a:latin typeface="Calibri" panose="020F0502020204030204" pitchFamily="34" charset="0"/>
                <a:cs typeface="Calibri" panose="020F0502020204030204" pitchFamily="34" charset="0"/>
              </a:rPr>
              <a:t>إيجابيات وفوائد خصخصة التعليم</a:t>
            </a:r>
          </a:p>
        </p:txBody>
      </p:sp>
      <p:pic>
        <p:nvPicPr>
          <p:cNvPr id="4" name="Picture 3">
            <a:extLst>
              <a:ext uri="{FF2B5EF4-FFF2-40B4-BE49-F238E27FC236}">
                <a16:creationId xmlns:a16="http://schemas.microsoft.com/office/drawing/2014/main" id="{15BE9753-1191-63E0-7C96-A31910454A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0400" y="3067665"/>
            <a:ext cx="6445045" cy="2815618"/>
          </a:xfrm>
          <a:prstGeom prst="rect">
            <a:avLst/>
          </a:prstGeom>
        </p:spPr>
      </p:pic>
    </p:spTree>
    <p:extLst>
      <p:ext uri="{BB962C8B-B14F-4D97-AF65-F5344CB8AC3E}">
        <p14:creationId xmlns:p14="http://schemas.microsoft.com/office/powerpoint/2010/main" val="4070877426"/>
      </p:ext>
    </p:extLst>
  </p:cSld>
  <p:clrMapOvr>
    <a:masterClrMapping/>
  </p:clrMapOvr>
  <mc:AlternateContent xmlns:mc="http://schemas.openxmlformats.org/markup-compatibility/2006" xmlns:p14="http://schemas.microsoft.com/office/powerpoint/2010/main">
    <mc:Choice Requires="p14">
      <p:transition spd="slow" p14:dur="1600" advTm="41259">
        <p14:prism isInverted="1"/>
      </p:transition>
    </mc:Choice>
    <mc:Fallback xmlns="">
      <p:transition spd="slow" advTm="4125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3673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6278BDE9-38C4-8979-CE01-06C214593AAA}"/>
              </a:ext>
            </a:extLst>
          </p:cNvPr>
          <p:cNvSpPr txBox="1"/>
          <p:nvPr/>
        </p:nvSpPr>
        <p:spPr>
          <a:xfrm>
            <a:off x="560440" y="1519803"/>
            <a:ext cx="10713720" cy="4649350"/>
          </a:xfrm>
          <a:prstGeom prst="rect">
            <a:avLst/>
          </a:prstGeom>
          <a:noFill/>
        </p:spPr>
        <p:txBody>
          <a:bodyPr wrap="square" rtlCol="0">
            <a:spAutoFit/>
          </a:bodyPr>
          <a:lstStyle/>
          <a:p>
            <a:pPr algn="ctr" rtl="1">
              <a:lnSpc>
                <a:spcPct val="150000"/>
              </a:lnSpc>
            </a:pPr>
            <a:r>
              <a:rPr lang="ar-JO" sz="3200" b="1" kern="0" dirty="0">
                <a:solidFill>
                  <a:srgbClr val="00B0F0"/>
                </a:solidFill>
                <a:latin typeface="Calibri" panose="020F0502020204030204" pitchFamily="34" charset="0"/>
                <a:cs typeface="Calibri" panose="020F0502020204030204" pitchFamily="34" charset="0"/>
              </a:rPr>
              <a:t>إيجابيات وفوائد خصخصة التعليم</a:t>
            </a:r>
          </a:p>
          <a:p>
            <a:pPr marL="457200" indent="-457200" algn="r" rtl="1">
              <a:lnSpc>
                <a:spcPct val="150000"/>
              </a:lnSpc>
              <a:buFont typeface="+mj-lt"/>
              <a:buAutoNum type="arabicPeriod"/>
            </a:pPr>
            <a:r>
              <a:rPr lang="ar-SA" sz="2400" dirty="0">
                <a:solidFill>
                  <a:srgbClr val="000000"/>
                </a:solidFill>
                <a:cs typeface="Arial" panose="020B0604020202020204" pitchFamily="34" charset="0"/>
              </a:rPr>
              <a:t>تخفيض الضرائب على المواطنين</a:t>
            </a:r>
            <a:r>
              <a:rPr lang="ar-JO" sz="2400" dirty="0">
                <a:solidFill>
                  <a:srgbClr val="000000"/>
                </a:solidFill>
                <a:cs typeface="Arial" panose="020B0604020202020204" pitchFamily="34" charset="0"/>
              </a:rPr>
              <a:t>:</a:t>
            </a:r>
            <a:r>
              <a:rPr lang="ar-SA" sz="2400" dirty="0">
                <a:solidFill>
                  <a:srgbClr val="000000"/>
                </a:solidFill>
                <a:cs typeface="Arial" panose="020B0604020202020204" pitchFamily="34" charset="0"/>
              </a:rPr>
              <a:t> يعدّ تخفيض الضرائب على المواطنين من أهمّ فوائد خصخصة التعليم، فمن خلال خصخصته تقلّ التزامات الدولة المادية تجاه المدارس وبالتالي ستقلّ الضرائب التي تأخذها الدولة والمخصصة لهذه الخدمات، مما سينعكس إيجابًا على الحالة المادية للأفراد، وخلق تكاليف أقلّ للإمدادات اللازمة للعملية التعليمية </a:t>
            </a:r>
            <a:r>
              <a:rPr lang="ar-JO" sz="2400" dirty="0">
                <a:solidFill>
                  <a:srgbClr val="000000"/>
                </a:solidFill>
                <a:cs typeface="Arial" panose="020B0604020202020204" pitchFamily="34" charset="0"/>
              </a:rPr>
              <a:t>.</a:t>
            </a:r>
          </a:p>
          <a:p>
            <a:pPr marL="457200" indent="-457200" algn="r" rtl="1">
              <a:lnSpc>
                <a:spcPct val="150000"/>
              </a:lnSpc>
              <a:buFont typeface="+mj-lt"/>
              <a:buAutoNum type="arabicPeriod"/>
            </a:pPr>
            <a:r>
              <a:rPr lang="ar-SA" sz="2400" dirty="0">
                <a:solidFill>
                  <a:srgbClr val="000000"/>
                </a:solidFill>
                <a:cs typeface="Arial" panose="020B0604020202020204" pitchFamily="34" charset="0"/>
              </a:rPr>
              <a:t>تخفيف التأثير السياسي على التعليم</a:t>
            </a:r>
            <a:r>
              <a:rPr lang="ar-JO" sz="2400" dirty="0">
                <a:solidFill>
                  <a:srgbClr val="000000"/>
                </a:solidFill>
                <a:cs typeface="Arial" panose="020B0604020202020204" pitchFamily="34" charset="0"/>
              </a:rPr>
              <a:t>: إذ </a:t>
            </a:r>
            <a:r>
              <a:rPr lang="ar-SA" sz="2400" dirty="0">
                <a:solidFill>
                  <a:srgbClr val="000000"/>
                </a:solidFill>
                <a:cs typeface="Arial" panose="020B0604020202020204" pitchFamily="34" charset="0"/>
              </a:rPr>
              <a:t> توفّر خصخصة التعليم المزيد من الاستقلالية للمدارس واعتمادٍ أقلّ على الحكومات، وبالتالي ستتمتّع المدارس الخاصّة باستقلاليّة أكبر بعيدًا عن أيّ تدخّلات سياسيّة يمكنها التأثير سلبًا على عملية التعليم سواء أكان تدخلًا إداريًا أو تنظيميًا أو تمويليًا</a:t>
            </a:r>
            <a:r>
              <a:rPr lang="ar-JO" sz="2400" dirty="0">
                <a:solidFill>
                  <a:srgbClr val="000000"/>
                </a:solidFill>
                <a:cs typeface="Arial" panose="020B0604020202020204" pitchFamily="34" charset="0"/>
              </a:rPr>
              <a:t>.</a:t>
            </a:r>
            <a:endParaRPr lang="en-US" sz="2400" dirty="0">
              <a:solidFill>
                <a:srgbClr val="000000"/>
              </a:solidFill>
              <a:cs typeface="Arial" panose="020B0604020202020204" pitchFamily="34" charset="0"/>
            </a:endParaRPr>
          </a:p>
        </p:txBody>
      </p:sp>
      <p:pic>
        <p:nvPicPr>
          <p:cNvPr id="13" name="Picture 12">
            <a:extLst>
              <a:ext uri="{FF2B5EF4-FFF2-40B4-BE49-F238E27FC236}">
                <a16:creationId xmlns:a16="http://schemas.microsoft.com/office/drawing/2014/main" id="{9B6FF30A-07B8-4140-26E8-6C9B24411B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580" y="1397794"/>
            <a:ext cx="1857375" cy="888206"/>
          </a:xfrm>
          <a:prstGeom prst="rect">
            <a:avLst/>
          </a:prstGeom>
        </p:spPr>
      </p:pic>
    </p:spTree>
    <p:extLst>
      <p:ext uri="{BB962C8B-B14F-4D97-AF65-F5344CB8AC3E}">
        <p14:creationId xmlns:p14="http://schemas.microsoft.com/office/powerpoint/2010/main" val="2564404552"/>
      </p:ext>
    </p:extLst>
  </p:cSld>
  <p:clrMapOvr>
    <a:masterClrMapping/>
  </p:clrMapOvr>
  <mc:AlternateContent xmlns:mc="http://schemas.openxmlformats.org/markup-compatibility/2006" xmlns:p14="http://schemas.microsoft.com/office/powerpoint/2010/main">
    <mc:Choice Requires="p14">
      <p:transition spd="slow" p14:dur="1600" advTm="138312">
        <p14:prism isInverted="1"/>
      </p:transition>
    </mc:Choice>
    <mc:Fallback xmlns="">
      <p:transition spd="slow" advTm="13831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34582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F2F0897-1643-8640-44A3-7468727F0497}"/>
              </a:ext>
            </a:extLst>
          </p:cNvPr>
          <p:cNvSpPr txBox="1"/>
          <p:nvPr/>
        </p:nvSpPr>
        <p:spPr>
          <a:xfrm>
            <a:off x="634181" y="1191648"/>
            <a:ext cx="11108239" cy="4570482"/>
          </a:xfrm>
          <a:prstGeom prst="rect">
            <a:avLst/>
          </a:prstGeom>
          <a:noFill/>
        </p:spPr>
        <p:txBody>
          <a:bodyPr wrap="square" rtlCol="0">
            <a:spAutoFit/>
          </a:bodyPr>
          <a:lstStyle/>
          <a:p>
            <a:pPr algn="just" rtl="1">
              <a:lnSpc>
                <a:spcPct val="150000"/>
              </a:lnSpc>
            </a:pPr>
            <a:r>
              <a:rPr lang="ar-JO" sz="2400" kern="0" dirty="0">
                <a:effectLst/>
                <a:latin typeface="Calibri" panose="020F0502020204030204" pitchFamily="34" charset="0"/>
                <a:ea typeface="Calibri" panose="020F0502020204030204" pitchFamily="34" charset="0"/>
                <a:cs typeface="Calibri" panose="020F0502020204030204" pitchFamily="34" charset="0"/>
              </a:rPr>
              <a:t>   </a:t>
            </a:r>
            <a:endParaRPr lang="ar-JO" sz="2800" b="1" kern="100" dirty="0">
              <a:solidFill>
                <a:srgbClr val="00B0F0"/>
              </a:solidFill>
              <a:effectLst/>
              <a:latin typeface="Calibri" panose="020F0502020204030204" pitchFamily="34" charset="0"/>
              <a:ea typeface="Calibri" panose="020F0502020204030204" pitchFamily="34" charset="0"/>
              <a:cs typeface="Calibri" panose="020F0502020204030204" pitchFamily="34" charset="0"/>
            </a:endParaRPr>
          </a:p>
          <a:p>
            <a:pPr algn="just" rtl="1">
              <a:lnSpc>
                <a:spcPct val="150000"/>
              </a:lnSpc>
            </a:pPr>
            <a:r>
              <a:rPr lang="ar-JO" sz="2800" b="1" kern="100" dirty="0">
                <a:solidFill>
                  <a:srgbClr val="00B0F0"/>
                </a:solidFill>
                <a:latin typeface="Calibri" panose="020F0502020204030204" pitchFamily="34" charset="0"/>
                <a:ea typeface="Calibri" panose="020F0502020204030204" pitchFamily="34" charset="0"/>
                <a:cs typeface="Calibri" panose="020F0502020204030204" pitchFamily="34" charset="0"/>
              </a:rPr>
              <a:t> </a:t>
            </a:r>
            <a:r>
              <a:rPr lang="ar-JO" sz="2800" dirty="0">
                <a:latin typeface="Simplified Arabic" panose="02020603050405020304" pitchFamily="18" charset="-78"/>
                <a:cs typeface="Simplified Arabic" panose="02020603050405020304" pitchFamily="18" charset="-78"/>
              </a:rPr>
              <a:t>3</a:t>
            </a:r>
            <a:r>
              <a:rPr lang="ar-JO" sz="2400" dirty="0">
                <a:latin typeface="Simplified Arabic" panose="02020603050405020304" pitchFamily="18" charset="-78"/>
                <a:cs typeface="Simplified Arabic" panose="02020603050405020304" pitchFamily="18" charset="-78"/>
              </a:rPr>
              <a:t>. تحقق</a:t>
            </a:r>
            <a:r>
              <a:rPr lang="ar-SA" sz="2400" dirty="0">
                <a:latin typeface="Simplified Arabic" panose="02020603050405020304" pitchFamily="18" charset="-78"/>
                <a:cs typeface="Simplified Arabic" panose="02020603050405020304" pitchFamily="18" charset="-78"/>
              </a:rPr>
              <a:t> خصخصة التعليم </a:t>
            </a:r>
            <a:r>
              <a:rPr lang="ar-JO" sz="2400" dirty="0">
                <a:latin typeface="Simplified Arabic" panose="02020603050405020304" pitchFamily="18" charset="-78"/>
                <a:cs typeface="Simplified Arabic" panose="02020603050405020304" pitchFamily="18" charset="-78"/>
              </a:rPr>
              <a:t>في بعض الدول </a:t>
            </a:r>
            <a:r>
              <a:rPr lang="ar-SA" sz="2400" dirty="0">
                <a:latin typeface="Simplified Arabic" panose="02020603050405020304" pitchFamily="18" charset="-78"/>
                <a:cs typeface="Simplified Arabic" panose="02020603050405020304" pitchFamily="18" charset="-78"/>
              </a:rPr>
              <a:t>تعاوُنًا بين أولياء الأمور والمدارس الخاصّة لتحديد المناهج المناسبة للطلبة بعيدًا عن أيّ تأثيرات خارجيّة من الحكومات، وينتج عن هذا التعاون منهجًا مخصصًا يفيد المجتمع ويساعد على ازدهاره، كما يؤدي إلى اتساق الفصول الدراسية، بدلًا من أن يحدد السياسيون هذه المناهج بعيدًا عن نظرة أولياء</a:t>
            </a:r>
            <a:r>
              <a:rPr lang="ar-JO" sz="2400" dirty="0">
                <a:latin typeface="Simplified Arabic" panose="02020603050405020304" pitchFamily="18" charset="-78"/>
                <a:cs typeface="Simplified Arabic" panose="02020603050405020304" pitchFamily="18" charset="-78"/>
              </a:rPr>
              <a:t> الأمور</a:t>
            </a:r>
            <a:r>
              <a:rPr lang="ar-SA" sz="2400" dirty="0">
                <a:latin typeface="Simplified Arabic" panose="02020603050405020304" pitchFamily="18" charset="-78"/>
                <a:cs typeface="Simplified Arabic" panose="02020603050405020304" pitchFamily="18" charset="-78"/>
              </a:rPr>
              <a:t> </a:t>
            </a:r>
            <a:r>
              <a:rPr lang="ar-JO" sz="2400" dirty="0">
                <a:latin typeface="Simplified Arabic" panose="02020603050405020304" pitchFamily="18" charset="-78"/>
                <a:cs typeface="Simplified Arabic" panose="02020603050405020304" pitchFamily="18" charset="-78"/>
              </a:rPr>
              <a:t>.</a:t>
            </a:r>
          </a:p>
          <a:p>
            <a:pPr algn="just" rtl="1">
              <a:lnSpc>
                <a:spcPct val="150000"/>
              </a:lnSpc>
            </a:pPr>
            <a:r>
              <a:rPr lang="ar-JO" sz="2400" dirty="0">
                <a:latin typeface="Simplified Arabic" panose="02020603050405020304" pitchFamily="18" charset="-78"/>
                <a:cs typeface="Simplified Arabic" panose="02020603050405020304" pitchFamily="18" charset="-78"/>
              </a:rPr>
              <a:t>4. تضافر جهود</a:t>
            </a:r>
            <a:r>
              <a:rPr lang="ar-SA" sz="2400" dirty="0">
                <a:latin typeface="Simplified Arabic" panose="02020603050405020304" pitchFamily="18" charset="-78"/>
                <a:cs typeface="Simplified Arabic" panose="02020603050405020304" pitchFamily="18" charset="-78"/>
              </a:rPr>
              <a:t> التعليم الخاص مع الحكومي يج</a:t>
            </a:r>
            <a:r>
              <a:rPr lang="ar-JO" sz="2400" dirty="0">
                <a:latin typeface="Simplified Arabic" panose="02020603050405020304" pitchFamily="18" charset="-78"/>
                <a:cs typeface="Simplified Arabic" panose="02020603050405020304" pitchFamily="18" charset="-78"/>
              </a:rPr>
              <a:t>ب</a:t>
            </a:r>
            <a:r>
              <a:rPr lang="ar-SA" sz="2400" dirty="0">
                <a:latin typeface="Simplified Arabic" panose="02020603050405020304" pitchFamily="18" charset="-78"/>
                <a:cs typeface="Simplified Arabic" panose="02020603050405020304" pitchFamily="18" charset="-78"/>
              </a:rPr>
              <a:t> أن يكون هناك </a:t>
            </a:r>
            <a:r>
              <a:rPr lang="ar-JO" sz="2400" dirty="0">
                <a:latin typeface="Simplified Arabic" panose="02020603050405020304" pitchFamily="18" charset="-78"/>
                <a:cs typeface="Simplified Arabic" panose="02020603050405020304" pitchFamily="18" charset="-78"/>
              </a:rPr>
              <a:t>تواصلًا</a:t>
            </a:r>
            <a:r>
              <a:rPr lang="ar-SA" sz="2400" dirty="0">
                <a:latin typeface="Simplified Arabic" panose="02020603050405020304" pitchFamily="18" charset="-78"/>
                <a:cs typeface="Simplified Arabic" panose="02020603050405020304" pitchFamily="18" charset="-78"/>
              </a:rPr>
              <a:t> بين القطاعين العام والخاص؛ إذ إنّ خصخصة التعليم لا تعني أنّ المدرسة لم تعد جزءًا من القطاع الحكومي العام، بل هي شريك في العمليّة التعليميّة ولكن بمناهج دراسية خاصة قد أُنشأت من خلال تعاون المعلمين مع أولياء الأمور</a:t>
            </a:r>
            <a:r>
              <a:rPr lang="ar-JO" sz="2400" dirty="0">
                <a:latin typeface="Simplified Arabic" panose="02020603050405020304" pitchFamily="18" charset="-78"/>
                <a:cs typeface="Simplified Arabic" panose="02020603050405020304" pitchFamily="18" charset="-78"/>
              </a:rPr>
              <a:t>.</a:t>
            </a:r>
            <a:endParaRPr lang="en-US" sz="2400" dirty="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132521891"/>
      </p:ext>
    </p:extLst>
  </p:cSld>
  <p:clrMapOvr>
    <a:masterClrMapping/>
  </p:clrMapOvr>
  <mc:AlternateContent xmlns:mc="http://schemas.openxmlformats.org/markup-compatibility/2006" xmlns:p14="http://schemas.microsoft.com/office/powerpoint/2010/main">
    <mc:Choice Requires="p14">
      <p:transition spd="slow" p14:dur="1600" advTm="133207">
        <p14:prism isInverted="1"/>
      </p:transition>
    </mc:Choice>
    <mc:Fallback xmlns="">
      <p:transition spd="slow" advTm="1332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198858"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ar-JO" sz="2800" b="0" i="0" dirty="0">
                <a:solidFill>
                  <a:srgbClr val="333333"/>
                </a:solidFill>
                <a:effectLst/>
                <a:latin typeface="DroidArabicKufi-Regular"/>
              </a:rPr>
              <a:t>   </a:t>
            </a:r>
            <a:r>
              <a:rPr lang="ar-YE" sz="1800" b="0" i="0" u="none" strike="noStrike" baseline="0" dirty="0">
                <a:latin typeface="TraditionalArabic"/>
              </a:rPr>
              <a:t>أهاا ذات طبيعة توجيهية، وليست تفصيلية، فالسياسات التربوية في حد ذاتها لا تشتمل على</a:t>
            </a:r>
          </a:p>
          <a:p>
            <a:pPr algn="l"/>
            <a:r>
              <a:rPr lang="ar-YE" sz="1800" b="0" i="0" u="none" strike="noStrike" baseline="0" dirty="0">
                <a:latin typeface="TraditionalArabic"/>
              </a:rPr>
              <a:t>تفصيلات لحل كل المشكلات الموجودة في الواقع، ولكنها تحدد الإطار الفكري الذي يستطيع</a:t>
            </a:r>
          </a:p>
          <a:p>
            <a:pPr algn="l"/>
            <a:r>
              <a:rPr lang="ar-YE" sz="1800" b="0" i="0" u="none" strike="noStrike" baseline="0" dirty="0">
                <a:latin typeface="TraditionalArabic"/>
              </a:rPr>
              <a:t>من خلاله العاملون في ميدان التربية اتخاذ القرارات المختلفة التي تتناسب مع الموقف والمشكلات</a:t>
            </a:r>
          </a:p>
          <a:p>
            <a:pPr algn="l"/>
            <a:r>
              <a:rPr lang="ar-YE" sz="1800" b="0" i="0" u="none" strike="noStrike" baseline="0" dirty="0">
                <a:latin typeface="TraditionalArabic"/>
              </a:rPr>
              <a:t>التربوية وبما يتفق مع الأهداف العامة المستمدة من الفلسفة التربوية الموجودة في المجتمع.</a:t>
            </a:r>
            <a:r>
              <a:rPr lang="ar-JO" sz="2800" dirty="0">
                <a:solidFill>
                  <a:srgbClr val="333333"/>
                </a:solidFill>
                <a:latin typeface="DroidArabicKufi-Regular"/>
              </a:rPr>
              <a:t>.</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E663E696-5E6E-86A0-1BCC-CF18A434FEBA}"/>
              </a:ext>
            </a:extLst>
          </p:cNvPr>
          <p:cNvSpPr txBox="1"/>
          <p:nvPr/>
        </p:nvSpPr>
        <p:spPr>
          <a:xfrm>
            <a:off x="700302" y="1016636"/>
            <a:ext cx="10513630" cy="5492273"/>
          </a:xfrm>
          <a:prstGeom prst="rect">
            <a:avLst/>
          </a:prstGeom>
          <a:noFill/>
        </p:spPr>
        <p:txBody>
          <a:bodyPr wrap="square" rtlCol="0">
            <a:spAutoFit/>
          </a:bodyPr>
          <a:lstStyle/>
          <a:p>
            <a:pPr marL="457200" marR="0" indent="-228600" algn="just" rtl="1">
              <a:lnSpc>
                <a:spcPct val="150000"/>
              </a:lnSpc>
              <a:spcBef>
                <a:spcPts val="0"/>
              </a:spcBef>
              <a:spcAft>
                <a:spcPts val="0"/>
              </a:spcAft>
              <a:tabLst>
                <a:tab pos="228600" algn="r"/>
              </a:tabLst>
            </a:pPr>
            <a:endParaRPr lang="ar-JO" sz="2400" dirty="0">
              <a:latin typeface="Simplified Arabic" panose="02020603050405020304" pitchFamily="18" charset="-78"/>
              <a:cs typeface="Simplified Arabic" panose="02020603050405020304" pitchFamily="18" charset="-78"/>
            </a:endParaRPr>
          </a:p>
          <a:p>
            <a:pPr marL="457200" marR="0" indent="-228600" algn="just" rtl="1">
              <a:lnSpc>
                <a:spcPct val="150000"/>
              </a:lnSpc>
              <a:spcBef>
                <a:spcPts val="0"/>
              </a:spcBef>
              <a:spcAft>
                <a:spcPts val="0"/>
              </a:spcAft>
              <a:tabLst>
                <a:tab pos="228600" algn="r"/>
              </a:tabLst>
            </a:pPr>
            <a:r>
              <a:rPr lang="ar-JO" sz="2400" dirty="0">
                <a:latin typeface="Simplified Arabic" panose="02020603050405020304" pitchFamily="18" charset="-78"/>
                <a:cs typeface="Simplified Arabic" panose="02020603050405020304" pitchFamily="18" charset="-78"/>
              </a:rPr>
              <a:t>5. تجويد </a:t>
            </a:r>
            <a:r>
              <a:rPr lang="ar-SA" sz="2400" dirty="0">
                <a:latin typeface="Simplified Arabic" panose="02020603050405020304" pitchFamily="18" charset="-78"/>
                <a:cs typeface="Simplified Arabic" panose="02020603050405020304" pitchFamily="18" charset="-78"/>
              </a:rPr>
              <a:t>التعليم بسبب التنافس </a:t>
            </a:r>
            <a:r>
              <a:rPr lang="ar-JO" sz="2400" dirty="0">
                <a:latin typeface="Simplified Arabic" panose="02020603050405020304" pitchFamily="18" charset="-78"/>
                <a:cs typeface="Simplified Arabic" panose="02020603050405020304" pitchFamily="18" charset="-78"/>
              </a:rPr>
              <a:t>إذ </a:t>
            </a:r>
            <a:r>
              <a:rPr lang="ar-SA" sz="2400" dirty="0">
                <a:latin typeface="Simplified Arabic" panose="02020603050405020304" pitchFamily="18" charset="-78"/>
                <a:cs typeface="Simplified Arabic" panose="02020603050405020304" pitchFamily="18" charset="-78"/>
              </a:rPr>
              <a:t>تساهم عمليّة خصخصة التعليم برفع كفاءة التعليم والذي يعدّ هدفًا تتطلّع له جميع المدارس بشقّيها الخاص والحكوميّ، إلّا أنّ خصخصة التعليم تساهم في تسريع هذه العمليّة بشكل واضح بسبب روح المنافسة العالية بين المدارس الخاصة لإنشاء أفضل هيئة تعليمية ممكنة للطلبة، وبالتالي تفتح المجال لمزيد من الإبداع والابتكار في عمليات التعلم المقدّمة.</a:t>
            </a:r>
            <a:endParaRPr lang="ar-JO" sz="2400" dirty="0">
              <a:latin typeface="Simplified Arabic" panose="02020603050405020304" pitchFamily="18" charset="-78"/>
              <a:cs typeface="Simplified Arabic" panose="02020603050405020304" pitchFamily="18" charset="-78"/>
            </a:endParaRPr>
          </a:p>
          <a:p>
            <a:pPr marL="457200" marR="0" indent="-228600" algn="just" rtl="1">
              <a:lnSpc>
                <a:spcPct val="150000"/>
              </a:lnSpc>
              <a:spcBef>
                <a:spcPts val="0"/>
              </a:spcBef>
              <a:spcAft>
                <a:spcPts val="0"/>
              </a:spcAft>
              <a:tabLst>
                <a:tab pos="228600" algn="r"/>
              </a:tabLst>
            </a:pPr>
            <a:r>
              <a:rPr lang="ar-JO" sz="2400" dirty="0">
                <a:latin typeface="Simplified Arabic" panose="02020603050405020304" pitchFamily="18" charset="-78"/>
                <a:cs typeface="Simplified Arabic" panose="02020603050405020304" pitchFamily="18" charset="-78"/>
              </a:rPr>
              <a:t>6. </a:t>
            </a:r>
            <a:r>
              <a:rPr lang="ar-SA" sz="2400" dirty="0">
                <a:latin typeface="Simplified Arabic" panose="02020603050405020304" pitchFamily="18" charset="-78"/>
                <a:cs typeface="Simplified Arabic" panose="02020603050405020304" pitchFamily="18" charset="-78"/>
              </a:rPr>
              <a:t>تعمل المدارس </a:t>
            </a:r>
            <a:r>
              <a:rPr lang="ar-JO" sz="2400" dirty="0">
                <a:latin typeface="Simplified Arabic" panose="02020603050405020304" pitchFamily="18" charset="-78"/>
                <a:cs typeface="Simplified Arabic" panose="02020603050405020304" pitchFamily="18" charset="-78"/>
              </a:rPr>
              <a:t> والجامعات </a:t>
            </a:r>
            <a:r>
              <a:rPr lang="ar-SA" sz="2400" dirty="0">
                <a:latin typeface="Simplified Arabic" panose="02020603050405020304" pitchFamily="18" charset="-78"/>
                <a:cs typeface="Simplified Arabic" panose="02020603050405020304" pitchFamily="18" charset="-78"/>
              </a:rPr>
              <a:t>الخاصّة على رفع مستوى المعلمين </a:t>
            </a:r>
            <a:r>
              <a:rPr lang="ar-JO" sz="2400" dirty="0">
                <a:latin typeface="Simplified Arabic" panose="02020603050405020304" pitchFamily="18" charset="-78"/>
                <a:cs typeface="Simplified Arabic" panose="02020603050405020304" pitchFamily="18" charset="-78"/>
              </a:rPr>
              <a:t>فهي تستقطب </a:t>
            </a:r>
            <a:r>
              <a:rPr lang="ar-SA" sz="2400" dirty="0">
                <a:latin typeface="Simplified Arabic" panose="02020603050405020304" pitchFamily="18" charset="-78"/>
                <a:cs typeface="Simplified Arabic" panose="02020603050405020304" pitchFamily="18" charset="-78"/>
              </a:rPr>
              <a:t>المتميّزين منهم والأكثر كفاءة ليكونوا ضمن كادرها التدريسيّ لما يمتلكونه من مهارات الابتكار والإبداع، ولذلك فإنّ التنافس لم يكن مقتصرًا ليكون بين المدارس ولكن أصبح بين المعلّمين وهو ما يحقق الفائدة الأكبر للطلبة</a:t>
            </a:r>
            <a:r>
              <a:rPr lang="ar-JO" sz="2400" dirty="0">
                <a:latin typeface="Simplified Arabic" panose="02020603050405020304" pitchFamily="18" charset="-78"/>
                <a:cs typeface="Simplified Arabic" panose="02020603050405020304" pitchFamily="18" charset="-78"/>
              </a:rPr>
              <a:t>.</a:t>
            </a:r>
            <a:endParaRPr lang="en-US" sz="2400" dirty="0">
              <a:latin typeface="Simplified Arabic" panose="02020603050405020304" pitchFamily="18" charset="-78"/>
              <a:cs typeface="Simplified Arabic" panose="02020603050405020304" pitchFamily="18" charset="-78"/>
            </a:endParaRPr>
          </a:p>
          <a:p>
            <a:pPr algn="r" rtl="1">
              <a:lnSpc>
                <a:spcPct val="150000"/>
              </a:lnSpc>
            </a:pPr>
            <a:endParaRPr lang="en-US" sz="2400" dirty="0">
              <a:latin typeface="Simplified Arabic" panose="02020603050405020304" pitchFamily="18" charset="-78"/>
              <a:cs typeface="Simplified Arabic" panose="02020603050405020304" pitchFamily="18" charset="-78"/>
            </a:endParaRPr>
          </a:p>
          <a:p>
            <a:pPr algn="r" rtl="1">
              <a:lnSpc>
                <a:spcPct val="150000"/>
              </a:lnSpc>
            </a:pPr>
            <a:endParaRPr lang="ar-JO" sz="2000" b="1" kern="0" dirty="0">
              <a:solidFill>
                <a:srgbClr val="00B0F0"/>
              </a:solidFill>
              <a:effectLst/>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27981440"/>
      </p:ext>
    </p:extLst>
  </p:cSld>
  <p:clrMapOvr>
    <a:masterClrMapping/>
  </p:clrMapOvr>
  <mc:AlternateContent xmlns:mc="http://schemas.openxmlformats.org/markup-compatibility/2006" xmlns:p14="http://schemas.microsoft.com/office/powerpoint/2010/main">
    <mc:Choice Requires="p14">
      <p:transition spd="slow" p14:dur="1600" advTm="133123">
        <p14:prism isInverted="1"/>
      </p:transition>
    </mc:Choice>
    <mc:Fallback xmlns="">
      <p:transition spd="slow" advTm="13312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198858"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ar-JO" sz="2800" b="0" i="0" dirty="0">
                <a:solidFill>
                  <a:srgbClr val="333333"/>
                </a:solidFill>
                <a:effectLst/>
                <a:latin typeface="DroidArabicKufi-Regular"/>
              </a:rPr>
              <a:t>   </a:t>
            </a:r>
            <a:r>
              <a:rPr lang="ar-YE" sz="1800" b="0" i="0" u="none" strike="noStrike" baseline="0" dirty="0">
                <a:latin typeface="TraditionalArabic"/>
              </a:rPr>
              <a:t>أهاا ذات طبيعة توجيهية، وليست تفصيلية، فالسياسات التربوية في حد ذاتها لا تشتمل على</a:t>
            </a:r>
          </a:p>
          <a:p>
            <a:pPr algn="l"/>
            <a:r>
              <a:rPr lang="ar-YE" sz="1800" b="0" i="0" u="none" strike="noStrike" baseline="0" dirty="0">
                <a:latin typeface="TraditionalArabic"/>
              </a:rPr>
              <a:t>تفصيلات لحل كل المشكلات الموجودة في الواقع، ولكنها تحدد الإطار الفكري الذي يستطيع</a:t>
            </a:r>
          </a:p>
          <a:p>
            <a:pPr algn="l"/>
            <a:r>
              <a:rPr lang="ar-YE" sz="1800" b="0" i="0" u="none" strike="noStrike" baseline="0" dirty="0">
                <a:latin typeface="TraditionalArabic"/>
              </a:rPr>
              <a:t>من خلاله العاملون في ميدان التربية اتخاذ القرارات المختلفة التي تتناسب مع الموقف والمشكلات</a:t>
            </a:r>
          </a:p>
          <a:p>
            <a:pPr algn="l"/>
            <a:r>
              <a:rPr lang="ar-YE" sz="1800" b="0" i="0" u="none" strike="noStrike" baseline="0" dirty="0">
                <a:latin typeface="TraditionalArabic"/>
              </a:rPr>
              <a:t>التربوية وبما يتفق مع الأهداف العامة المستمدة من الفلسفة التربوية الموجودة في المجتمع.</a:t>
            </a:r>
            <a:r>
              <a:rPr lang="ar-JO" sz="2800" dirty="0">
                <a:solidFill>
                  <a:srgbClr val="333333"/>
                </a:solidFill>
                <a:latin typeface="DroidArabicKufi-Regular"/>
              </a:rPr>
              <a:t>.</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a16="http://schemas.microsoft.com/office/drawing/2014/main" id="{F5A4C019-A807-89D1-EB1D-F884956BA4B6}"/>
              </a:ext>
            </a:extLst>
          </p:cNvPr>
          <p:cNvSpPr txBox="1"/>
          <p:nvPr/>
        </p:nvSpPr>
        <p:spPr>
          <a:xfrm>
            <a:off x="638823" y="1386840"/>
            <a:ext cx="10420717" cy="4626908"/>
          </a:xfrm>
          <a:prstGeom prst="rect">
            <a:avLst/>
          </a:prstGeom>
          <a:noFill/>
        </p:spPr>
        <p:txBody>
          <a:bodyPr wrap="square" rtlCol="0">
            <a:spAutoFit/>
          </a:bodyPr>
          <a:lstStyle/>
          <a:p>
            <a:pPr marR="0" lvl="0" algn="just" rtl="1">
              <a:lnSpc>
                <a:spcPct val="150000"/>
              </a:lnSpc>
              <a:spcBef>
                <a:spcPts val="0"/>
              </a:spcBef>
              <a:spcAft>
                <a:spcPts val="800"/>
              </a:spcAft>
              <a:tabLst>
                <a:tab pos="228600" algn="r"/>
              </a:tabLst>
            </a:pPr>
            <a:r>
              <a:rPr lang="ar-JO" sz="2600" dirty="0">
                <a:latin typeface="Simplified Arabic" panose="02020603050405020304" pitchFamily="18" charset="-78"/>
                <a:cs typeface="Simplified Arabic" panose="02020603050405020304" pitchFamily="18" charset="-78"/>
              </a:rPr>
              <a:t>7.</a:t>
            </a:r>
            <a:r>
              <a:rPr lang="ar-SA" sz="1800" dirty="0">
                <a:solidFill>
                  <a:srgbClr val="333333"/>
                </a:solidFill>
                <a:effectLst/>
                <a:ea typeface="Calibri" panose="020F0502020204030204" pitchFamily="34" charset="0"/>
                <a:cs typeface="Arial" panose="020B0604020202020204" pitchFamily="34" charset="0"/>
              </a:rPr>
              <a:t> </a:t>
            </a:r>
            <a:r>
              <a:rPr lang="ar-SA" sz="2400" dirty="0">
                <a:latin typeface="Simplified Arabic" panose="02020603050405020304" pitchFamily="18" charset="-78"/>
                <a:cs typeface="Simplified Arabic" panose="02020603050405020304" pitchFamily="18" charset="-78"/>
              </a:rPr>
              <a:t>توفير أفضل بيئة تعليمية </a:t>
            </a:r>
            <a:r>
              <a:rPr lang="ar-JO" sz="2400" dirty="0">
                <a:latin typeface="Simplified Arabic" panose="02020603050405020304" pitchFamily="18" charset="-78"/>
                <a:cs typeface="Simplified Arabic" panose="02020603050405020304" pitchFamily="18" charset="-78"/>
              </a:rPr>
              <a:t>للطلبة</a:t>
            </a:r>
            <a:r>
              <a:rPr lang="ar-SA" sz="2400" dirty="0">
                <a:latin typeface="Simplified Arabic" panose="02020603050405020304" pitchFamily="18" charset="-78"/>
                <a:cs typeface="Simplified Arabic" panose="02020603050405020304" pitchFamily="18" charset="-78"/>
              </a:rPr>
              <a:t>، </a:t>
            </a:r>
            <a:r>
              <a:rPr lang="ar-JO" sz="2400" dirty="0">
                <a:latin typeface="Simplified Arabic" panose="02020603050405020304" pitchFamily="18" charset="-78"/>
                <a:cs typeface="Simplified Arabic" panose="02020603050405020304" pitchFamily="18" charset="-78"/>
              </a:rPr>
              <a:t>إذ يهتم أولياء الأمور بنوعية البيئة المدرسية سواء أكانت تعليمية أم اجتماعية وكذلك بالخدمات المقدمة لأبنائهم وبوجود </a:t>
            </a:r>
            <a:r>
              <a:rPr lang="ar-SA" sz="2400" dirty="0">
                <a:latin typeface="Simplified Arabic" panose="02020603050405020304" pitchFamily="18" charset="-78"/>
                <a:cs typeface="Simplified Arabic" panose="02020603050405020304" pitchFamily="18" charset="-78"/>
              </a:rPr>
              <a:t>المدارس </a:t>
            </a:r>
            <a:r>
              <a:rPr lang="ar-JO" sz="2400" dirty="0">
                <a:latin typeface="Simplified Arabic" panose="02020603050405020304" pitchFamily="18" charset="-78"/>
                <a:cs typeface="Simplified Arabic" panose="02020603050405020304" pitchFamily="18" charset="-78"/>
              </a:rPr>
              <a:t>والجامعات </a:t>
            </a:r>
            <a:r>
              <a:rPr lang="ar-SA" sz="2400" dirty="0">
                <a:latin typeface="Simplified Arabic" panose="02020603050405020304" pitchFamily="18" charset="-78"/>
                <a:cs typeface="Simplified Arabic" panose="02020603050405020304" pitchFamily="18" charset="-78"/>
              </a:rPr>
              <a:t>الخاصّة سيكون المجال مفتوح لديهم لاختيار أفضل بيئة تعليمية لهم من خلال النظر إلى سيرة المدرسة وعطائها على مدار السنوات، لذلك تهتم المدارس في رفع مستواها وابتكار طرق جديدة للتعليم، للحفاظ على جودة التعليم العالية حتى تضمن </a:t>
            </a:r>
            <a:r>
              <a:rPr lang="ar-JO" sz="2400" dirty="0">
                <a:latin typeface="Simplified Arabic" panose="02020603050405020304" pitchFamily="18" charset="-78"/>
                <a:cs typeface="Simplified Arabic" panose="02020603050405020304" pitchFamily="18" charset="-78"/>
              </a:rPr>
              <a:t>تسجيل أكبر عدد من الطلبة.</a:t>
            </a:r>
          </a:p>
          <a:p>
            <a:pPr marR="0" lvl="0" algn="just" rtl="1">
              <a:lnSpc>
                <a:spcPct val="150000"/>
              </a:lnSpc>
              <a:spcBef>
                <a:spcPts val="0"/>
              </a:spcBef>
              <a:spcAft>
                <a:spcPts val="800"/>
              </a:spcAft>
              <a:tabLst>
                <a:tab pos="228600" algn="r"/>
              </a:tabLst>
            </a:pPr>
            <a:r>
              <a:rPr lang="ar-JO" sz="2400" dirty="0">
                <a:latin typeface="Simplified Arabic" panose="02020603050405020304" pitchFamily="18" charset="-78"/>
                <a:cs typeface="Simplified Arabic" panose="02020603050405020304" pitchFamily="18" charset="-78"/>
              </a:rPr>
              <a:t>8.</a:t>
            </a:r>
            <a:r>
              <a:rPr lang="ar-SA" sz="1800" dirty="0">
                <a:solidFill>
                  <a:srgbClr val="333333"/>
                </a:solidFill>
                <a:effectLst/>
                <a:ea typeface="Calibri" panose="020F0502020204030204" pitchFamily="34" charset="0"/>
                <a:cs typeface="Arial" panose="020B0604020202020204" pitchFamily="34" charset="0"/>
              </a:rPr>
              <a:t> </a:t>
            </a:r>
            <a:r>
              <a:rPr lang="ar-SA" sz="2400" dirty="0">
                <a:latin typeface="Simplified Arabic" panose="02020603050405020304" pitchFamily="18" charset="-78"/>
                <a:cs typeface="Simplified Arabic" panose="02020603050405020304" pitchFamily="18" charset="-78"/>
              </a:rPr>
              <a:t>زيادة الخيارات التعليمية تساهم خصخصة التعليم في مساعدة كلّ طالب في العثور على أفضل الخيارات للمدارس التي تناسب وضعه، فعندما تتنوع المدارس وتتنوع خيارات التعليم وأساليبه والمناهج المعطاة، يعطي ذلك مساحة أكبر للطالب لاختيار المدرسة التي تُقدّم الخيارات الأنسب بالنسبة له</a:t>
            </a:r>
            <a:r>
              <a:rPr lang="ar-JO" sz="2400" dirty="0">
                <a:latin typeface="Simplified Arabic" panose="02020603050405020304" pitchFamily="18" charset="-78"/>
                <a:cs typeface="Simplified Arabic" panose="02020603050405020304" pitchFamily="18" charset="-78"/>
              </a:rPr>
              <a:t>.</a:t>
            </a:r>
            <a:endParaRPr lang="en-US" sz="2400" dirty="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722802"/>
      </p:ext>
    </p:extLst>
  </p:cSld>
  <p:clrMapOvr>
    <a:masterClrMapping/>
  </p:clrMapOvr>
  <mc:AlternateContent xmlns:mc="http://schemas.openxmlformats.org/markup-compatibility/2006" xmlns:p14="http://schemas.microsoft.com/office/powerpoint/2010/main">
    <mc:Choice Requires="p14">
      <p:transition spd="slow" p14:dur="1600" advTm="116497">
        <p14:prism isInverted="1"/>
      </p:transition>
    </mc:Choice>
    <mc:Fallback xmlns="">
      <p:transition spd="slow" advTm="11649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394627"/>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JO" sz="2800" dirty="0">
                <a:latin typeface="Arial" panose="020B0604020202020204" pitchFamily="34" charset="0"/>
                <a:cs typeface="+mj-cs"/>
              </a:rPr>
              <a:t>لاختلاف تخصصاتجع</a:t>
            </a:r>
            <a:endParaRPr lang="ar-JO" sz="2800" dirty="0">
              <a:solidFill>
                <a:schemeClr val="tx1"/>
              </a:solidFill>
              <a:latin typeface="Arial" panose="020B0604020202020204" pitchFamily="34" charset="0"/>
              <a:cs typeface="+mj-cs"/>
            </a:endParaRPr>
          </a:p>
          <a:p>
            <a:pPr algn="l"/>
            <a:r>
              <a:rPr lang="ar-JO" sz="2800" dirty="0">
                <a:solidFill>
                  <a:schemeClr val="tx1"/>
                </a:solidFill>
                <a:latin typeface="Arial" panose="020B0604020202020204" pitchFamily="34" charset="0"/>
                <a:cs typeface="+mj-cs"/>
              </a:rPr>
              <a:t> </a:t>
            </a:r>
            <a:r>
              <a:rPr lang="ar-YE" sz="1800" b="1" i="0" u="none" strike="noStrike" baseline="0" dirty="0">
                <a:latin typeface="Arial-BoldMT"/>
              </a:rPr>
              <a:t>1 العوامل التاريخية:</a:t>
            </a:r>
          </a:p>
          <a:p>
            <a:pPr algn="l"/>
            <a:r>
              <a:rPr lang="ar-YE" sz="1800" b="1" i="0" u="none" strike="noStrike" baseline="0" dirty="0">
                <a:latin typeface="Arial-BoldMT"/>
              </a:rPr>
              <a:t>تم التأكيد على أهمية الظروف التاريخية للمجتمع في بناء شخصيته القومية، وأهمية تاريخ التربية وتاريخ</a:t>
            </a:r>
          </a:p>
          <a:p>
            <a:pPr algn="l"/>
            <a:r>
              <a:rPr lang="ar-YE" sz="1800" b="1" i="0" u="none" strike="noStrike" baseline="0" dirty="0">
                <a:latin typeface="Arial-BoldMT"/>
              </a:rPr>
              <a:t>التعليم في حاضر النظام التعليمي، وأن الظروف التاريخية التي مرت بها المجتمعات - أيا كان موقعها الجغرافي</a:t>
            </a:r>
          </a:p>
          <a:p>
            <a:pPr algn="l"/>
            <a:r>
              <a:rPr lang="ar-YE" sz="1800" b="1" i="0" u="none" strike="noStrike" baseline="0" dirty="0">
                <a:latin typeface="Arial-BoldMT"/>
              </a:rPr>
              <a:t>ونظمها السياسية - تقف بدرجة كبيرة وراء ما وصلت إليه من تقدم أو تخلف.</a:t>
            </a:r>
            <a:endParaRPr lang="ar-JO" sz="2800" b="0" i="0" dirty="0">
              <a:solidFill>
                <a:schemeClr val="tx1"/>
              </a:solidFill>
              <a:effectLst/>
              <a:latin typeface="Arial" panose="020B0604020202020204" pitchFamily="34" charset="0"/>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1EE01C9F-D15D-AFF6-71F8-123F8164663E}"/>
              </a:ext>
            </a:extLst>
          </p:cNvPr>
          <p:cNvSpPr txBox="1"/>
          <p:nvPr/>
        </p:nvSpPr>
        <p:spPr>
          <a:xfrm>
            <a:off x="997974" y="1845987"/>
            <a:ext cx="10567916" cy="5012013"/>
          </a:xfrm>
          <a:prstGeom prst="rect">
            <a:avLst/>
          </a:prstGeom>
          <a:noFill/>
        </p:spPr>
        <p:txBody>
          <a:bodyPr wrap="square" rtlCol="0">
            <a:spAutoFit/>
          </a:bodyPr>
          <a:lstStyle/>
          <a:p>
            <a:pPr marR="0" lvl="0" algn="just" rtl="1">
              <a:lnSpc>
                <a:spcPct val="150000"/>
              </a:lnSpc>
              <a:spcBef>
                <a:spcPts val="0"/>
              </a:spcBef>
              <a:spcAft>
                <a:spcPts val="800"/>
              </a:spcAft>
              <a:tabLst>
                <a:tab pos="228600" algn="r"/>
              </a:tabLst>
            </a:pPr>
            <a:r>
              <a:rPr lang="ar-JO" sz="2600" dirty="0">
                <a:latin typeface="Simplified Arabic" panose="02020603050405020304" pitchFamily="18" charset="-78"/>
                <a:cs typeface="Simplified Arabic" panose="02020603050405020304" pitchFamily="18" charset="-78"/>
              </a:rPr>
              <a:t>9. </a:t>
            </a:r>
            <a:r>
              <a:rPr lang="ar-SA" sz="2400" dirty="0">
                <a:latin typeface="Simplified Arabic" panose="02020603050405020304" pitchFamily="18" charset="-78"/>
                <a:cs typeface="Simplified Arabic" panose="02020603050405020304" pitchFamily="18" charset="-78"/>
              </a:rPr>
              <a:t>رقابة الأهالي المباشرة على تعليم أبنائهم تُضيف خصخصة التعليم مسؤوليةً أكبر على الأهالي، فقد كان التعليم قبل خصخصته مجانيًا أو بمبالغ قليلة جدًا مما جعل العديد من الأهالي والطلبة غير مكترثين بمستوى المدارس ومستوى التعليم الذي يحصل عليه أبناؤهم، ولكن ساعدت الخصخصة على تحمّل أولياء الأمور تكلفة التعليم كاملة لذلك وبالتالي زيادة اهتمام أولياء الأمور بجودة التدريس التي يتلقاها أبناؤهم</a:t>
            </a:r>
            <a:r>
              <a:rPr lang="ar-JO" sz="2400" dirty="0">
                <a:latin typeface="Simplified Arabic" panose="02020603050405020304" pitchFamily="18" charset="-78"/>
                <a:cs typeface="Simplified Arabic" panose="02020603050405020304" pitchFamily="18" charset="-78"/>
              </a:rPr>
              <a:t>.</a:t>
            </a:r>
          </a:p>
          <a:p>
            <a:pPr marR="0" lvl="0" algn="just" rtl="1">
              <a:lnSpc>
                <a:spcPct val="150000"/>
              </a:lnSpc>
              <a:spcBef>
                <a:spcPts val="0"/>
              </a:spcBef>
              <a:spcAft>
                <a:spcPts val="800"/>
              </a:spcAft>
              <a:tabLst>
                <a:tab pos="228600" algn="r"/>
              </a:tabLst>
            </a:pPr>
            <a:r>
              <a:rPr lang="ar-JO" sz="2400" dirty="0">
                <a:latin typeface="Simplified Arabic" panose="02020603050405020304" pitchFamily="18" charset="-78"/>
                <a:cs typeface="Simplified Arabic" panose="02020603050405020304" pitchFamily="18" charset="-78"/>
              </a:rPr>
              <a:t>10. </a:t>
            </a:r>
            <a:r>
              <a:rPr lang="ar-SA" sz="2400" dirty="0">
                <a:latin typeface="Simplified Arabic" panose="02020603050405020304" pitchFamily="18" charset="-78"/>
                <a:cs typeface="Simplified Arabic" panose="02020603050405020304" pitchFamily="18" charset="-78"/>
              </a:rPr>
              <a:t>تُعزّز خصخصة التعليم رقابة الأهالي على المدرسة إذ يستطيعون من خلال وسائل التواصل الاجتماعي أو من خلال الاجتماعات المباشرة مع إدارات المدرسة تحدث بصورة دوريّة مناقشة مستوى الطالب بشكل مفصّل كحلّه للواجبات وعلاماته الشهرية والفصلية.</a:t>
            </a:r>
            <a:endParaRPr lang="en-US" sz="2400" dirty="0">
              <a:latin typeface="Simplified Arabic" panose="02020603050405020304" pitchFamily="18" charset="-78"/>
              <a:cs typeface="Simplified Arabic" panose="02020603050405020304" pitchFamily="18" charset="-78"/>
            </a:endParaRPr>
          </a:p>
          <a:p>
            <a:pPr marL="0" marR="0" algn="r" rtl="1">
              <a:lnSpc>
                <a:spcPct val="107000"/>
              </a:lnSpc>
              <a:spcBef>
                <a:spcPts val="0"/>
              </a:spcBef>
              <a:spcAft>
                <a:spcPts val="0"/>
              </a:spcAft>
            </a:pPr>
            <a:br>
              <a:rPr lang="ar-YE" sz="2400" dirty="0">
                <a:latin typeface="Simplified Arabic" panose="02020603050405020304" pitchFamily="18" charset="-78"/>
                <a:cs typeface="Simplified Arabic" panose="02020603050405020304" pitchFamily="18" charset="-78"/>
              </a:rPr>
            </a:br>
            <a:endParaRPr lang="en-US" sz="2400" dirty="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383254967"/>
      </p:ext>
    </p:extLst>
  </p:cSld>
  <p:clrMapOvr>
    <a:masterClrMapping/>
  </p:clrMapOvr>
  <mc:AlternateContent xmlns:mc="http://schemas.openxmlformats.org/markup-compatibility/2006" xmlns:p14="http://schemas.microsoft.com/office/powerpoint/2010/main">
    <mc:Choice Requires="p14">
      <p:transition spd="slow" p14:dur="1600" advTm="116830">
        <p14:prism isInverted="1"/>
      </p:transition>
    </mc:Choice>
    <mc:Fallback xmlns="">
      <p:transition spd="slow" advTm="11683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198858"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en-US" sz="2400" kern="0" dirty="0">
              <a:solidFill>
                <a:srgbClr val="000000"/>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B3005F66-4963-5249-AF44-6666A630DE03}"/>
              </a:ext>
            </a:extLst>
          </p:cNvPr>
          <p:cNvSpPr txBox="1"/>
          <p:nvPr/>
        </p:nvSpPr>
        <p:spPr>
          <a:xfrm>
            <a:off x="508381" y="1569957"/>
            <a:ext cx="10673793" cy="3399970"/>
          </a:xfrm>
          <a:prstGeom prst="rect">
            <a:avLst/>
          </a:prstGeom>
          <a:noFill/>
        </p:spPr>
        <p:txBody>
          <a:bodyPr wrap="square" rtlCol="0">
            <a:spAutoFit/>
          </a:bodyPr>
          <a:lstStyle/>
          <a:p>
            <a:pPr marR="0" lvl="0" algn="ctr" rtl="1">
              <a:lnSpc>
                <a:spcPct val="150000"/>
              </a:lnSpc>
              <a:spcBef>
                <a:spcPts val="0"/>
              </a:spcBef>
              <a:spcAft>
                <a:spcPts val="800"/>
              </a:spcAft>
              <a:tabLst>
                <a:tab pos="0" algn="r"/>
              </a:tabLst>
            </a:pPr>
            <a:r>
              <a:rPr lang="ar-JO" sz="2800" kern="0" dirty="0">
                <a:solidFill>
                  <a:srgbClr val="00B0F0"/>
                </a:solidFill>
                <a:cs typeface="Calibri" panose="020F0502020204030204" pitchFamily="34" charset="0"/>
              </a:rPr>
              <a:t>سلبيات خصخصة التعليم</a:t>
            </a:r>
          </a:p>
          <a:p>
            <a:pPr marR="0" lvl="0" algn="r" rtl="1">
              <a:lnSpc>
                <a:spcPct val="107000"/>
              </a:lnSpc>
              <a:spcBef>
                <a:spcPts val="0"/>
              </a:spcBef>
              <a:spcAft>
                <a:spcPts val="800"/>
              </a:spcAft>
              <a:buSzPts val="1000"/>
              <a:tabLst>
                <a:tab pos="457200" algn="l"/>
              </a:tabLst>
            </a:pPr>
            <a:r>
              <a:rPr lang="ar-JO" sz="2400" kern="0" dirty="0">
                <a:solidFill>
                  <a:srgbClr val="2C2F34"/>
                </a:solidFill>
                <a:cs typeface="Calibri" panose="020F0502020204030204" pitchFamily="34" charset="0"/>
              </a:rPr>
              <a:t>1. </a:t>
            </a:r>
            <a:r>
              <a:rPr lang="ar-SA" sz="2400" kern="0" dirty="0">
                <a:solidFill>
                  <a:srgbClr val="2C2F34"/>
                </a:solidFill>
                <a:cs typeface="Calibri" panose="020F0502020204030204" pitchFamily="34" charset="0"/>
              </a:rPr>
              <a:t>احتكار </a:t>
            </a:r>
            <a:r>
              <a:rPr lang="ar-JO" sz="2400" kern="0" dirty="0">
                <a:solidFill>
                  <a:srgbClr val="2C2F34"/>
                </a:solidFill>
                <a:cs typeface="Calibri" panose="020F0502020204030204" pitchFamily="34" charset="0"/>
              </a:rPr>
              <a:t>الخدمة التعليمية </a:t>
            </a:r>
            <a:r>
              <a:rPr lang="ar-SA" sz="2400" kern="0" dirty="0">
                <a:solidFill>
                  <a:srgbClr val="2C2F34"/>
                </a:solidFill>
                <a:cs typeface="Calibri" panose="020F0502020204030204" pitchFamily="34" charset="0"/>
              </a:rPr>
              <a:t>من قبل الشركات الخاصة التي ستحاول الحصول على معظم التعليم من خلال احتكار خدماتها لنفسها فقط</a:t>
            </a:r>
            <a:r>
              <a:rPr lang="en-US" sz="2400" kern="0" dirty="0">
                <a:solidFill>
                  <a:srgbClr val="2C2F34"/>
                </a:solidFill>
                <a:cs typeface="Calibri" panose="020F0502020204030204" pitchFamily="34" charset="0"/>
              </a:rPr>
              <a:t>.</a:t>
            </a:r>
          </a:p>
          <a:p>
            <a:pPr marR="0" lvl="0" algn="r" rtl="1">
              <a:lnSpc>
                <a:spcPct val="107000"/>
              </a:lnSpc>
              <a:spcBef>
                <a:spcPts val="0"/>
              </a:spcBef>
              <a:spcAft>
                <a:spcPts val="800"/>
              </a:spcAft>
              <a:buSzPts val="1000"/>
              <a:tabLst>
                <a:tab pos="457200" algn="l"/>
              </a:tabLst>
            </a:pPr>
            <a:r>
              <a:rPr lang="ar-JO" sz="2400" kern="0" dirty="0">
                <a:solidFill>
                  <a:srgbClr val="2C2F34"/>
                </a:solidFill>
                <a:cs typeface="Calibri" panose="020F0502020204030204" pitchFamily="34" charset="0"/>
              </a:rPr>
              <a:t>2. </a:t>
            </a:r>
            <a:r>
              <a:rPr lang="ar-SA" sz="2400" kern="0" dirty="0">
                <a:solidFill>
                  <a:srgbClr val="2C2F34"/>
                </a:solidFill>
                <a:cs typeface="Calibri" panose="020F0502020204030204" pitchFamily="34" charset="0"/>
              </a:rPr>
              <a:t>إلحاق الكثير من الخسائر المادية بالقطاع العام حيث يتم تحويل جميع المكاسب التعليمية إلى القطاع الخاص</a:t>
            </a:r>
            <a:r>
              <a:rPr lang="en-US" sz="2400" kern="0" dirty="0">
                <a:solidFill>
                  <a:srgbClr val="2C2F34"/>
                </a:solidFill>
                <a:cs typeface="Calibri" panose="020F0502020204030204" pitchFamily="34" charset="0"/>
              </a:rPr>
              <a:t>.</a:t>
            </a:r>
          </a:p>
          <a:p>
            <a:pPr marR="0" lvl="0" algn="r" rtl="1">
              <a:lnSpc>
                <a:spcPct val="107000"/>
              </a:lnSpc>
              <a:spcBef>
                <a:spcPts val="0"/>
              </a:spcBef>
              <a:spcAft>
                <a:spcPts val="800"/>
              </a:spcAft>
              <a:buSzPts val="1000"/>
              <a:tabLst>
                <a:tab pos="457200" algn="l"/>
              </a:tabLst>
            </a:pPr>
            <a:r>
              <a:rPr lang="ar-JO" sz="2400" kern="0" dirty="0">
                <a:solidFill>
                  <a:srgbClr val="2C2F34"/>
                </a:solidFill>
                <a:cs typeface="Calibri" panose="020F0502020204030204" pitchFamily="34" charset="0"/>
              </a:rPr>
              <a:t>3. اعتماد</a:t>
            </a:r>
            <a:r>
              <a:rPr lang="ar-SA" sz="2400" kern="0" dirty="0">
                <a:solidFill>
                  <a:srgbClr val="2C2F34"/>
                </a:solidFill>
                <a:cs typeface="Calibri" panose="020F0502020204030204" pitchFamily="34" charset="0"/>
              </a:rPr>
              <a:t> العديد من الشركات الخاصة عن مبدأ الربح الكبير في وقت قصير، مما يؤدي إلى ارتفاع أسعار التعليم</a:t>
            </a:r>
            <a:r>
              <a:rPr lang="en-US" sz="2400" kern="0" dirty="0">
                <a:solidFill>
                  <a:srgbClr val="2C2F34"/>
                </a:solidFill>
                <a:cs typeface="Calibri" panose="020F0502020204030204" pitchFamily="34" charset="0"/>
              </a:rPr>
              <a:t>.</a:t>
            </a:r>
          </a:p>
        </p:txBody>
      </p:sp>
      <p:pic>
        <p:nvPicPr>
          <p:cNvPr id="4" name="Picture 3">
            <a:extLst>
              <a:ext uri="{FF2B5EF4-FFF2-40B4-BE49-F238E27FC236}">
                <a16:creationId xmlns:a16="http://schemas.microsoft.com/office/drawing/2014/main" id="{B59FF2FB-0A82-658A-3AEE-3B49F18FF1B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8122" y="1202403"/>
            <a:ext cx="1819275" cy="1245829"/>
          </a:xfrm>
          <a:prstGeom prst="rect">
            <a:avLst/>
          </a:prstGeom>
        </p:spPr>
      </p:pic>
    </p:spTree>
    <p:extLst>
      <p:ext uri="{BB962C8B-B14F-4D97-AF65-F5344CB8AC3E}">
        <p14:creationId xmlns:p14="http://schemas.microsoft.com/office/powerpoint/2010/main" val="1150743867"/>
      </p:ext>
    </p:extLst>
  </p:cSld>
  <p:clrMapOvr>
    <a:masterClrMapping/>
  </p:clrMapOvr>
  <mc:AlternateContent xmlns:mc="http://schemas.openxmlformats.org/markup-compatibility/2006" xmlns:p14="http://schemas.microsoft.com/office/powerpoint/2010/main">
    <mc:Choice Requires="p14">
      <p:transition spd="slow" p14:dur="1600" advTm="172388">
        <p14:prism isInverted="1"/>
      </p:transition>
    </mc:Choice>
    <mc:Fallback xmlns="">
      <p:transition spd="slow" advTm="172388">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3673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JO" sz="2800">
                <a:latin typeface="Arial" panose="020B0604020202020204" pitchFamily="34" charset="0"/>
                <a:cs typeface="+mj-cs"/>
              </a:rPr>
              <a:t>لاختلاف </a:t>
            </a:r>
            <a:r>
              <a:rPr lang="ar-SA" sz="1800" b="1" kern="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النظرية المؤسسية</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p>
            <a:pPr algn="r" rtl="1"/>
            <a:r>
              <a:rPr lang="ar-JO" sz="2800">
                <a:latin typeface="Arial" panose="020B0604020202020204" pitchFamily="34" charset="0"/>
                <a:cs typeface="+mj-cs"/>
              </a:rPr>
              <a:t>تخصصاتجع</a:t>
            </a:r>
            <a:endParaRPr lang="ar-JO" sz="2800">
              <a:solidFill>
                <a:schemeClr val="tx1"/>
              </a:solidFill>
              <a:latin typeface="Arial" panose="020B0604020202020204" pitchFamily="34" charset="0"/>
              <a:cs typeface="+mj-cs"/>
            </a:endParaRPr>
          </a:p>
          <a:p>
            <a:pPr algn="l"/>
            <a:r>
              <a:rPr lang="ar-JO" sz="2800">
                <a:solidFill>
                  <a:schemeClr val="tx1"/>
                </a:solidFill>
                <a:latin typeface="Arial" panose="020B0604020202020204" pitchFamily="34" charset="0"/>
                <a:cs typeface="+mj-cs"/>
              </a:rPr>
              <a:t> </a:t>
            </a:r>
            <a:r>
              <a:rPr lang="ar-YE" sz="1800" b="1" i="0" u="none" strike="noStrike" baseline="0">
                <a:latin typeface="Arial-BoldMT"/>
              </a:rPr>
              <a:t>1 العوامل التاريخية:</a:t>
            </a:r>
          </a:p>
          <a:p>
            <a:pPr algn="l"/>
            <a:r>
              <a:rPr lang="ar-YE" sz="1800" b="1" i="0" u="none" strike="noStrike" baseline="0">
                <a:latin typeface="Arial-BoldMT"/>
              </a:rPr>
              <a:t>تم التأكيد على أهمية الظروف التاريخية للمجتمع في بناء شخصيته القومية، وأهمية تاريخ التربية وتاريخ</a:t>
            </a:r>
          </a:p>
          <a:p>
            <a:pPr algn="l"/>
            <a:r>
              <a:rPr lang="ar-YE" sz="1800" b="1" i="0" u="none" strike="noStrike" baseline="0">
                <a:latin typeface="Arial-BoldMT"/>
              </a:rPr>
              <a:t>التعليم في حاضر النظام التعليمي، وأن الظروف التاريخية التي مرت بها المجتمعات - أيا كان موقعها الجغرافي</a:t>
            </a:r>
          </a:p>
          <a:p>
            <a:pPr algn="l"/>
            <a:r>
              <a:rPr lang="ar-YE" sz="1800" b="1" i="0" u="none" strike="noStrike" baseline="0">
                <a:latin typeface="Arial-BoldMT"/>
              </a:rPr>
              <a:t>ونظمها السياسية - تقف بدرجة كبيرة وراء ما وصلت إليه من تقدم أو تخلف.</a:t>
            </a:r>
            <a:endParaRPr lang="ar-JO" sz="2800" b="0" i="0" dirty="0">
              <a:solidFill>
                <a:schemeClr val="tx1"/>
              </a:solidFill>
              <a:effectLst/>
              <a:latin typeface="Arial" panose="020B0604020202020204" pitchFamily="34" charset="0"/>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1EE01C9F-D15D-AFF6-71F8-123F8164663E}"/>
              </a:ext>
            </a:extLst>
          </p:cNvPr>
          <p:cNvSpPr txBox="1"/>
          <p:nvPr/>
        </p:nvSpPr>
        <p:spPr>
          <a:xfrm>
            <a:off x="1111801" y="1844874"/>
            <a:ext cx="10538933" cy="4359335"/>
          </a:xfrm>
          <a:prstGeom prst="rect">
            <a:avLst/>
          </a:prstGeom>
          <a:noFill/>
        </p:spPr>
        <p:txBody>
          <a:bodyPr wrap="square" rtlCol="0">
            <a:spAutoFit/>
          </a:bodyPr>
          <a:lstStyle/>
          <a:p>
            <a:pPr algn="just" rtl="1">
              <a:lnSpc>
                <a:spcPct val="150000"/>
              </a:lnSpc>
              <a:spcAft>
                <a:spcPts val="800"/>
              </a:spcAft>
              <a:tabLst>
                <a:tab pos="-57150" algn="r"/>
                <a:tab pos="0" algn="r"/>
                <a:tab pos="228600" algn="r"/>
              </a:tabLst>
            </a:pPr>
            <a:r>
              <a:rPr lang="ar-JO" sz="2400" kern="0" dirty="0">
                <a:solidFill>
                  <a:srgbClr val="2C2F34"/>
                </a:solidFill>
                <a:cs typeface="Calibri" panose="020F0502020204030204" pitchFamily="34" charset="0"/>
              </a:rPr>
              <a:t>4. </a:t>
            </a:r>
            <a:r>
              <a:rPr lang="ar-SA" sz="2400" kern="0" dirty="0">
                <a:solidFill>
                  <a:srgbClr val="2C2F34"/>
                </a:solidFill>
                <a:cs typeface="Calibri" panose="020F0502020204030204" pitchFamily="34" charset="0"/>
              </a:rPr>
              <a:t>انخفاض مستوى الخدمة في حالة تولي شركة خاصة لقطاع التعليم بأكمله، مما يؤدي إلى انخفاض الخدمات وارتفاع الأسعار لتوليد العوائد المالية اللازمة</a:t>
            </a:r>
            <a:r>
              <a:rPr lang="en-US" sz="2800" dirty="0">
                <a:latin typeface="Simplified Arabic" panose="02020603050405020304" pitchFamily="18" charset="-78"/>
                <a:cs typeface="Simplified Arabic" panose="02020603050405020304" pitchFamily="18" charset="-78"/>
              </a:rPr>
              <a:t>.</a:t>
            </a:r>
            <a:endParaRPr lang="ar-JO" sz="2600" dirty="0">
              <a:latin typeface="Simplified Arabic" panose="02020603050405020304" pitchFamily="18" charset="-78"/>
              <a:cs typeface="Simplified Arabic" panose="02020603050405020304" pitchFamily="18" charset="-78"/>
            </a:endParaRPr>
          </a:p>
          <a:p>
            <a:pPr marR="0" lvl="0" algn="just" rtl="1">
              <a:lnSpc>
                <a:spcPct val="150000"/>
              </a:lnSpc>
              <a:spcBef>
                <a:spcPts val="0"/>
              </a:spcBef>
              <a:spcAft>
                <a:spcPts val="800"/>
              </a:spcAft>
              <a:tabLst>
                <a:tab pos="-57150" algn="r"/>
                <a:tab pos="0" algn="r"/>
                <a:tab pos="228600" algn="r"/>
              </a:tabLst>
            </a:pPr>
            <a:r>
              <a:rPr lang="ar-JO" sz="2600" dirty="0">
                <a:latin typeface="Simplified Arabic" panose="02020603050405020304" pitchFamily="18" charset="-78"/>
                <a:cs typeface="Simplified Arabic" panose="02020603050405020304" pitchFamily="18" charset="-78"/>
              </a:rPr>
              <a:t>5.</a:t>
            </a:r>
            <a:r>
              <a:rPr lang="ar-SA" sz="1800" kern="0" dirty="0">
                <a:solidFill>
                  <a:srgbClr val="2C2F34"/>
                </a:solidFill>
                <a:effectLst/>
                <a:ea typeface="Times New Roman" panose="02020603050405020304" pitchFamily="18" charset="0"/>
                <a:cs typeface="Calibri" panose="020F0502020204030204" pitchFamily="34" charset="0"/>
              </a:rPr>
              <a:t> </a:t>
            </a:r>
            <a:r>
              <a:rPr lang="ar-JO" sz="2400" kern="0" dirty="0">
                <a:solidFill>
                  <a:srgbClr val="2C2F34"/>
                </a:solidFill>
                <a:cs typeface="Calibri" panose="020F0502020204030204" pitchFamily="34" charset="0"/>
              </a:rPr>
              <a:t>ا</a:t>
            </a:r>
            <a:r>
              <a:rPr lang="ar-SA" sz="2400" kern="0" dirty="0">
                <a:solidFill>
                  <a:srgbClr val="2C2F34"/>
                </a:solidFill>
                <a:cs typeface="Calibri" panose="020F0502020204030204" pitchFamily="34" charset="0"/>
              </a:rPr>
              <a:t>حتكار التعليم على طبقة معينة من الناس </a:t>
            </a:r>
            <a:r>
              <a:rPr lang="ar-JO" sz="2400" kern="0" dirty="0">
                <a:solidFill>
                  <a:srgbClr val="2C2F34"/>
                </a:solidFill>
                <a:cs typeface="Calibri" panose="020F0502020204030204" pitchFamily="34" charset="0"/>
              </a:rPr>
              <a:t>و</a:t>
            </a:r>
            <a:r>
              <a:rPr lang="ar-SA" sz="2400" kern="0" dirty="0">
                <a:solidFill>
                  <a:srgbClr val="2C2F34"/>
                </a:solidFill>
                <a:cs typeface="Calibri" panose="020F0502020204030204" pitchFamily="34" charset="0"/>
              </a:rPr>
              <a:t>ظهور الفروق الاجتماعية بين أفراد المجتمع، حيث يقوم أولياء الأمور المقتدرون مادي</a:t>
            </a:r>
            <a:r>
              <a:rPr lang="ar-JO" sz="2400" kern="0" dirty="0">
                <a:solidFill>
                  <a:srgbClr val="2C2F34"/>
                </a:solidFill>
                <a:cs typeface="Calibri" panose="020F0502020204030204" pitchFamily="34" charset="0"/>
              </a:rPr>
              <a:t>ًا</a:t>
            </a:r>
            <a:r>
              <a:rPr lang="ar-SA" sz="2400" kern="0" dirty="0">
                <a:solidFill>
                  <a:srgbClr val="2C2F34"/>
                </a:solidFill>
                <a:cs typeface="Calibri" panose="020F0502020204030204" pitchFamily="34" charset="0"/>
              </a:rPr>
              <a:t> بإرسال أبنائهم إلى هذه المؤسسات في حين لا يستطيع غير القادرين على ذلك</a:t>
            </a:r>
            <a:r>
              <a:rPr lang="ar-JO" sz="2400" kern="0" dirty="0">
                <a:solidFill>
                  <a:srgbClr val="2C2F34"/>
                </a:solidFill>
                <a:cs typeface="Calibri" panose="020F0502020204030204" pitchFamily="34" charset="0"/>
              </a:rPr>
              <a:t>.</a:t>
            </a:r>
          </a:p>
          <a:p>
            <a:pPr marR="0" lvl="0" algn="just" rtl="1">
              <a:lnSpc>
                <a:spcPct val="150000"/>
              </a:lnSpc>
              <a:spcBef>
                <a:spcPts val="0"/>
              </a:spcBef>
              <a:spcAft>
                <a:spcPts val="800"/>
              </a:spcAft>
              <a:tabLst>
                <a:tab pos="-57150" algn="r"/>
                <a:tab pos="0" algn="r"/>
                <a:tab pos="228600" algn="r"/>
              </a:tabLst>
            </a:pPr>
            <a:r>
              <a:rPr lang="ar-JO" sz="2400" kern="0" dirty="0">
                <a:solidFill>
                  <a:srgbClr val="2C2F34"/>
                </a:solidFill>
                <a:cs typeface="Calibri" panose="020F0502020204030204" pitchFamily="34" charset="0"/>
              </a:rPr>
              <a:t>6. تدني مستوى </a:t>
            </a:r>
            <a:r>
              <a:rPr lang="ar-SA" sz="2400" kern="0" dirty="0">
                <a:solidFill>
                  <a:srgbClr val="2C2F34"/>
                </a:solidFill>
                <a:cs typeface="Calibri" panose="020F0502020204030204" pitchFamily="34" charset="0"/>
              </a:rPr>
              <a:t>البحث العلمي، وذلك </a:t>
            </a:r>
            <a:r>
              <a:rPr lang="ar-JO" sz="2400" kern="0" dirty="0">
                <a:solidFill>
                  <a:srgbClr val="2C2F34"/>
                </a:solidFill>
                <a:cs typeface="Calibri" panose="020F0502020204030204" pitchFamily="34" charset="0"/>
              </a:rPr>
              <a:t>لأ</a:t>
            </a:r>
            <a:r>
              <a:rPr lang="ar-SA" sz="2400" kern="0" dirty="0">
                <a:solidFill>
                  <a:srgbClr val="2C2F34"/>
                </a:solidFill>
                <a:cs typeface="Calibri" panose="020F0502020204030204" pitchFamily="34" charset="0"/>
              </a:rPr>
              <a:t>ن مؤسسات التعليم الخاص لا تركز عليه لأنه مكلف مادي</a:t>
            </a:r>
            <a:r>
              <a:rPr lang="ar-JO" sz="2400" kern="0" dirty="0">
                <a:solidFill>
                  <a:srgbClr val="2C2F34"/>
                </a:solidFill>
                <a:cs typeface="Calibri" panose="020F0502020204030204" pitchFamily="34" charset="0"/>
              </a:rPr>
              <a:t>ًا </a:t>
            </a:r>
            <a:r>
              <a:rPr lang="ar-SA" sz="2400" kern="0" dirty="0">
                <a:solidFill>
                  <a:srgbClr val="2C2F34"/>
                </a:solidFill>
                <a:cs typeface="Calibri" panose="020F0502020204030204" pitchFamily="34" charset="0"/>
              </a:rPr>
              <a:t>ويحتاج إلى كوادر مؤهلة ومدربة</a:t>
            </a:r>
            <a:r>
              <a:rPr lang="ar-JO" sz="2400" kern="0" dirty="0">
                <a:solidFill>
                  <a:srgbClr val="2C2F34"/>
                </a:solidFill>
                <a:cs typeface="Calibri" panose="020F0502020204030204" pitchFamily="34" charset="0"/>
              </a:rPr>
              <a:t>.</a:t>
            </a:r>
          </a:p>
          <a:p>
            <a:pPr marR="0" lvl="0" algn="just" rtl="1">
              <a:lnSpc>
                <a:spcPct val="150000"/>
              </a:lnSpc>
              <a:spcBef>
                <a:spcPts val="0"/>
              </a:spcBef>
              <a:spcAft>
                <a:spcPts val="800"/>
              </a:spcAft>
              <a:tabLst>
                <a:tab pos="-57150" algn="r"/>
                <a:tab pos="0" algn="r"/>
                <a:tab pos="228600" algn="r"/>
              </a:tabLst>
            </a:pPr>
            <a:endParaRPr lang="en-US" sz="2400" kern="0" dirty="0">
              <a:solidFill>
                <a:srgbClr val="2C2F34"/>
              </a:solidFill>
              <a:cs typeface="Calibri" panose="020F0502020204030204" pitchFamily="34" charset="0"/>
            </a:endParaRPr>
          </a:p>
        </p:txBody>
      </p:sp>
    </p:spTree>
    <p:extLst>
      <p:ext uri="{BB962C8B-B14F-4D97-AF65-F5344CB8AC3E}">
        <p14:creationId xmlns:p14="http://schemas.microsoft.com/office/powerpoint/2010/main" val="832213104"/>
      </p:ext>
    </p:extLst>
  </p:cSld>
  <p:clrMapOvr>
    <a:masterClrMapping/>
  </p:clrMapOvr>
  <mc:AlternateContent xmlns:mc="http://schemas.openxmlformats.org/markup-compatibility/2006" xmlns:p14="http://schemas.microsoft.com/office/powerpoint/2010/main">
    <mc:Choice Requires="p14">
      <p:transition spd="slow" p14:dur="1600" advTm="146090">
        <p14:prism isInverted="1"/>
      </p:transition>
    </mc:Choice>
    <mc:Fallback xmlns="">
      <p:transition spd="slow" advTm="14609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3673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JO" sz="2800">
                <a:latin typeface="Arial" panose="020B0604020202020204" pitchFamily="34" charset="0"/>
                <a:cs typeface="+mj-cs"/>
              </a:rPr>
              <a:t>لاختلاف </a:t>
            </a:r>
            <a:r>
              <a:rPr lang="ar-SA" sz="1800" b="1" kern="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النظرية المؤسسية</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p>
            <a:pPr algn="r" rtl="1"/>
            <a:r>
              <a:rPr lang="ar-JO" sz="2800">
                <a:latin typeface="Arial" panose="020B0604020202020204" pitchFamily="34" charset="0"/>
                <a:cs typeface="+mj-cs"/>
              </a:rPr>
              <a:t>تخصصاتجع</a:t>
            </a:r>
            <a:endParaRPr lang="ar-JO" sz="2800">
              <a:solidFill>
                <a:schemeClr val="tx1"/>
              </a:solidFill>
              <a:latin typeface="Arial" panose="020B0604020202020204" pitchFamily="34" charset="0"/>
              <a:cs typeface="+mj-cs"/>
            </a:endParaRPr>
          </a:p>
          <a:p>
            <a:pPr algn="l"/>
            <a:r>
              <a:rPr lang="ar-JO" sz="2800">
                <a:solidFill>
                  <a:schemeClr val="tx1"/>
                </a:solidFill>
                <a:latin typeface="Arial" panose="020B0604020202020204" pitchFamily="34" charset="0"/>
                <a:cs typeface="+mj-cs"/>
              </a:rPr>
              <a:t> </a:t>
            </a:r>
            <a:r>
              <a:rPr lang="ar-YE" sz="1800" b="1" i="0" u="none" strike="noStrike" baseline="0">
                <a:latin typeface="Arial-BoldMT"/>
              </a:rPr>
              <a:t>1 العوامل التاريخية:</a:t>
            </a:r>
          </a:p>
          <a:p>
            <a:pPr algn="l"/>
            <a:r>
              <a:rPr lang="ar-YE" sz="1800" b="1" i="0" u="none" strike="noStrike" baseline="0">
                <a:latin typeface="Arial-BoldMT"/>
              </a:rPr>
              <a:t>تم التأكيد على أهمية الظروف التاريخية للمجتمع في بناء شخصيته القومية، وأهمية تاريخ التربية وتاريخ</a:t>
            </a:r>
          </a:p>
          <a:p>
            <a:pPr algn="l"/>
            <a:r>
              <a:rPr lang="ar-YE" sz="1800" b="1" i="0" u="none" strike="noStrike" baseline="0">
                <a:latin typeface="Arial-BoldMT"/>
              </a:rPr>
              <a:t>التعليم في حاضر النظام التعليمي، وأن الظروف التاريخية التي مرت بها المجتمعات - أيا كان موقعها الجغرافي</a:t>
            </a:r>
          </a:p>
          <a:p>
            <a:pPr algn="l"/>
            <a:r>
              <a:rPr lang="ar-YE" sz="1800" b="1" i="0" u="none" strike="noStrike" baseline="0">
                <a:latin typeface="Arial-BoldMT"/>
              </a:rPr>
              <a:t>ونظمها السياسية - تقف بدرجة كبيرة وراء ما وصلت إليه من تقدم أو تخلف.</a:t>
            </a:r>
            <a:endParaRPr lang="ar-JO" sz="2800" b="0" i="0" dirty="0">
              <a:solidFill>
                <a:schemeClr val="tx1"/>
              </a:solidFill>
              <a:effectLst/>
              <a:latin typeface="Arial" panose="020B0604020202020204" pitchFamily="34" charset="0"/>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1EE01C9F-D15D-AFF6-71F8-123F8164663E}"/>
              </a:ext>
            </a:extLst>
          </p:cNvPr>
          <p:cNvSpPr txBox="1"/>
          <p:nvPr/>
        </p:nvSpPr>
        <p:spPr>
          <a:xfrm>
            <a:off x="1026957" y="2270816"/>
            <a:ext cx="10538933" cy="3205173"/>
          </a:xfrm>
          <a:prstGeom prst="rect">
            <a:avLst/>
          </a:prstGeom>
          <a:noFill/>
        </p:spPr>
        <p:txBody>
          <a:bodyPr wrap="square" rtlCol="0">
            <a:spAutoFit/>
          </a:bodyPr>
          <a:lstStyle/>
          <a:p>
            <a:pPr marR="0" lvl="0" algn="just" rtl="1">
              <a:lnSpc>
                <a:spcPct val="150000"/>
              </a:lnSpc>
              <a:spcBef>
                <a:spcPts val="0"/>
              </a:spcBef>
              <a:spcAft>
                <a:spcPts val="800"/>
              </a:spcAft>
              <a:tabLst>
                <a:tab pos="-57150" algn="r"/>
                <a:tab pos="0" algn="r"/>
                <a:tab pos="228600" algn="r"/>
              </a:tabLst>
            </a:pPr>
            <a:r>
              <a:rPr lang="ar-JO" sz="2800" kern="0" dirty="0">
                <a:solidFill>
                  <a:srgbClr val="2C2F34"/>
                </a:solidFill>
                <a:cs typeface="Calibri" panose="020F0502020204030204" pitchFamily="34" charset="0"/>
              </a:rPr>
              <a:t>7. </a:t>
            </a:r>
            <a:r>
              <a:rPr lang="ar-JO" sz="2400" kern="0" dirty="0">
                <a:solidFill>
                  <a:srgbClr val="2C2F34"/>
                </a:solidFill>
                <a:cs typeface="Calibri" panose="020F0502020204030204" pitchFamily="34" charset="0"/>
              </a:rPr>
              <a:t>التحكم في رواتب العاملين والتهديد بإنهاء العقود.</a:t>
            </a:r>
          </a:p>
          <a:p>
            <a:pPr marR="0" lvl="0" algn="just" rtl="1">
              <a:lnSpc>
                <a:spcPct val="150000"/>
              </a:lnSpc>
              <a:spcBef>
                <a:spcPts val="0"/>
              </a:spcBef>
              <a:spcAft>
                <a:spcPts val="800"/>
              </a:spcAft>
              <a:tabLst>
                <a:tab pos="-57150" algn="r"/>
                <a:tab pos="0" algn="r"/>
                <a:tab pos="228600" algn="r"/>
              </a:tabLst>
            </a:pPr>
            <a:r>
              <a:rPr lang="ar-JO" sz="2400" kern="0" dirty="0">
                <a:solidFill>
                  <a:srgbClr val="2C2F34"/>
                </a:solidFill>
                <a:cs typeface="Calibri" panose="020F0502020204030204" pitchFamily="34" charset="0"/>
              </a:rPr>
              <a:t>8. وجود فجوة بين مخرجات التعليم الحكومي الرسمي والتعليم الخاص.</a:t>
            </a:r>
          </a:p>
          <a:p>
            <a:pPr marR="0" lvl="0" algn="just" rtl="1">
              <a:lnSpc>
                <a:spcPct val="150000"/>
              </a:lnSpc>
              <a:spcBef>
                <a:spcPts val="0"/>
              </a:spcBef>
              <a:spcAft>
                <a:spcPts val="800"/>
              </a:spcAft>
              <a:tabLst>
                <a:tab pos="-57150" algn="r"/>
                <a:tab pos="0" algn="r"/>
                <a:tab pos="228600" algn="r"/>
              </a:tabLst>
            </a:pPr>
            <a:r>
              <a:rPr lang="ar-JO" sz="2400" kern="0" dirty="0">
                <a:solidFill>
                  <a:srgbClr val="2C2F34"/>
                </a:solidFill>
                <a:cs typeface="Calibri" panose="020F0502020204030204" pitchFamily="34" charset="0"/>
              </a:rPr>
              <a:t>9. قد تؤدي إلى الواسطة والمحسوبية وانتشار الرشاوي في بعض الحالات.</a:t>
            </a:r>
          </a:p>
          <a:p>
            <a:pPr marR="0" lvl="0" algn="just" rtl="1">
              <a:lnSpc>
                <a:spcPct val="150000"/>
              </a:lnSpc>
              <a:spcBef>
                <a:spcPts val="0"/>
              </a:spcBef>
              <a:spcAft>
                <a:spcPts val="800"/>
              </a:spcAft>
              <a:tabLst>
                <a:tab pos="-57150" algn="r"/>
                <a:tab pos="0" algn="r"/>
                <a:tab pos="228600" algn="r"/>
              </a:tabLst>
            </a:pPr>
            <a:r>
              <a:rPr lang="ar-JO" sz="2400" kern="0" dirty="0">
                <a:solidFill>
                  <a:srgbClr val="2C2F34"/>
                </a:solidFill>
                <a:cs typeface="Calibri" panose="020F0502020204030204" pitchFamily="34" charset="0"/>
              </a:rPr>
              <a:t>10. استهتار بعض الطلبة في التعليم لأنهم يدركون بأنهم سينجحون مقابل المبالغ المالية الكبيرة التي يدفعونها. </a:t>
            </a:r>
          </a:p>
        </p:txBody>
      </p:sp>
      <p:pic>
        <p:nvPicPr>
          <p:cNvPr id="4" name="Picture 3">
            <a:extLst>
              <a:ext uri="{FF2B5EF4-FFF2-40B4-BE49-F238E27FC236}">
                <a16:creationId xmlns:a16="http://schemas.microsoft.com/office/drawing/2014/main" id="{B8502B57-E2E4-83A1-466F-CE55813542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1410" y="1365548"/>
            <a:ext cx="2857500" cy="1600200"/>
          </a:xfrm>
          <a:prstGeom prst="rect">
            <a:avLst/>
          </a:prstGeom>
        </p:spPr>
      </p:pic>
    </p:spTree>
    <p:extLst>
      <p:ext uri="{BB962C8B-B14F-4D97-AF65-F5344CB8AC3E}">
        <p14:creationId xmlns:p14="http://schemas.microsoft.com/office/powerpoint/2010/main" val="3631861593"/>
      </p:ext>
    </p:extLst>
  </p:cSld>
  <p:clrMapOvr>
    <a:masterClrMapping/>
  </p:clrMapOvr>
  <mc:AlternateContent xmlns:mc="http://schemas.openxmlformats.org/markup-compatibility/2006" xmlns:p14="http://schemas.microsoft.com/office/powerpoint/2010/main">
    <mc:Choice Requires="p14">
      <p:transition spd="slow" p14:dur="1600" advTm="178523">
        <p14:prism isInverted="1"/>
      </p:transition>
    </mc:Choice>
    <mc:Fallback xmlns="">
      <p:transition spd="slow" advTm="17852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587985" y="1195322"/>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1127760" y="1329093"/>
            <a:ext cx="10389053" cy="4334328"/>
          </a:xfrm>
          <a:prstGeom prst="rect">
            <a:avLst/>
          </a:prstGeom>
          <a:noFill/>
        </p:spPr>
        <p:txBody>
          <a:bodyPr wrap="square" rtlCol="0">
            <a:spAutoFit/>
          </a:bodyPr>
          <a:lstStyle/>
          <a:p>
            <a:pPr marL="0" marR="0" algn="just" rtl="1">
              <a:lnSpc>
                <a:spcPct val="107000"/>
              </a:lnSpc>
              <a:spcBef>
                <a:spcPts val="0"/>
              </a:spcBef>
              <a:spcAft>
                <a:spcPts val="800"/>
              </a:spcAft>
            </a:pPr>
            <a:endParaRPr lang="ar-JO" sz="2400" kern="0" dirty="0">
              <a:solidFill>
                <a:srgbClr val="2C2F34"/>
              </a:solidFill>
              <a:cs typeface="Calibri" panose="020F0502020204030204" pitchFamily="34" charset="0"/>
            </a:endParaRPr>
          </a:p>
          <a:p>
            <a:pPr marL="0" marR="0" algn="just" rtl="1">
              <a:lnSpc>
                <a:spcPct val="107000"/>
              </a:lnSpc>
              <a:spcBef>
                <a:spcPts val="0"/>
              </a:spcBef>
              <a:spcAft>
                <a:spcPts val="800"/>
              </a:spcAft>
            </a:pPr>
            <a:r>
              <a:rPr lang="ar-JO" sz="2400" kern="0" dirty="0">
                <a:solidFill>
                  <a:srgbClr val="2C2F34"/>
                </a:solidFill>
                <a:cs typeface="Calibri" panose="020F0502020204030204" pitchFamily="34" charset="0"/>
              </a:rPr>
              <a:t>إن </a:t>
            </a:r>
            <a:r>
              <a:rPr lang="ar-YE" sz="2400" kern="0" dirty="0">
                <a:solidFill>
                  <a:srgbClr val="2C2F34"/>
                </a:solidFill>
                <a:cs typeface="Calibri" panose="020F0502020204030204" pitchFamily="34" charset="0"/>
              </a:rPr>
              <a:t>الحديث عن خصخصة قطاع </a:t>
            </a:r>
            <a:r>
              <a:rPr lang="ar-JO" sz="2400" kern="0" dirty="0">
                <a:solidFill>
                  <a:srgbClr val="2C2F34"/>
                </a:solidFill>
                <a:cs typeface="Calibri" panose="020F0502020204030204" pitchFamily="34" charset="0"/>
              </a:rPr>
              <a:t>ه</a:t>
            </a:r>
            <a:r>
              <a:rPr lang="ar-YE" sz="2400" kern="0" dirty="0">
                <a:solidFill>
                  <a:srgbClr val="2C2F34"/>
                </a:solidFill>
                <a:cs typeface="Calibri" panose="020F0502020204030204" pitchFamily="34" charset="0"/>
              </a:rPr>
              <a:t>ام وحيوي كقطاع التع</a:t>
            </a:r>
            <a:r>
              <a:rPr lang="ar-JO" sz="2400" kern="0" dirty="0">
                <a:solidFill>
                  <a:srgbClr val="2C2F34"/>
                </a:solidFill>
                <a:cs typeface="Calibri" panose="020F0502020204030204" pitchFamily="34" charset="0"/>
              </a:rPr>
              <a:t>ل</a:t>
            </a:r>
            <a:r>
              <a:rPr lang="ar-YE" sz="2400" kern="0" dirty="0">
                <a:solidFill>
                  <a:srgbClr val="2C2F34"/>
                </a:solidFill>
                <a:cs typeface="Calibri" panose="020F0502020204030204" pitchFamily="34" charset="0"/>
              </a:rPr>
              <a:t>يم في أي دولة صناعية كانت أم نامية يثير </a:t>
            </a:r>
            <a:r>
              <a:rPr lang="ar-JO" sz="2400" kern="0" dirty="0">
                <a:solidFill>
                  <a:srgbClr val="2C2F34"/>
                </a:solidFill>
                <a:cs typeface="Calibri" panose="020F0502020204030204" pitchFamily="34" charset="0"/>
              </a:rPr>
              <a:t>جدلًا</a:t>
            </a:r>
            <a:r>
              <a:rPr lang="ar-YE" sz="2400" kern="0" dirty="0">
                <a:solidFill>
                  <a:srgbClr val="2C2F34"/>
                </a:solidFill>
                <a:cs typeface="Calibri" panose="020F0502020204030204" pitchFamily="34" charset="0"/>
              </a:rPr>
              <a:t> واسعاً بين التربويين والمسؤولين وحتى عامة الناس الذين لم يدركوا بعد </a:t>
            </a:r>
            <a:r>
              <a:rPr lang="ar-JO" sz="2400" kern="0" dirty="0">
                <a:solidFill>
                  <a:srgbClr val="2C2F34"/>
                </a:solidFill>
                <a:cs typeface="Calibri" panose="020F0502020204030204" pitchFamily="34" charset="0"/>
              </a:rPr>
              <a:t>هل</a:t>
            </a:r>
            <a:r>
              <a:rPr lang="ar-YE" sz="2400" kern="0" dirty="0">
                <a:solidFill>
                  <a:srgbClr val="2C2F34"/>
                </a:solidFill>
                <a:cs typeface="Calibri" panose="020F0502020204030204" pitchFamily="34" charset="0"/>
              </a:rPr>
              <a:t> خصخصة التع</a:t>
            </a:r>
            <a:r>
              <a:rPr lang="ar-JO" sz="2400" kern="0" dirty="0">
                <a:solidFill>
                  <a:srgbClr val="2C2F34"/>
                </a:solidFill>
                <a:cs typeface="Calibri" panose="020F0502020204030204" pitchFamily="34" charset="0"/>
              </a:rPr>
              <a:t>ل</a:t>
            </a:r>
            <a:r>
              <a:rPr lang="ar-YE" sz="2400" kern="0" dirty="0">
                <a:solidFill>
                  <a:srgbClr val="2C2F34"/>
                </a:solidFill>
                <a:cs typeface="Calibri" panose="020F0502020204030204" pitchFamily="34" charset="0"/>
              </a:rPr>
              <a:t>يم </a:t>
            </a:r>
            <a:r>
              <a:rPr lang="ar-JO" sz="2400" kern="0" dirty="0">
                <a:solidFill>
                  <a:srgbClr val="2C2F34"/>
                </a:solidFill>
                <a:cs typeface="Calibri" panose="020F0502020204030204" pitchFamily="34" charset="0"/>
              </a:rPr>
              <a:t>العام</a:t>
            </a:r>
            <a:r>
              <a:rPr lang="ar-YE" sz="2400" kern="0" dirty="0">
                <a:solidFill>
                  <a:srgbClr val="2C2F34"/>
                </a:solidFill>
                <a:cs typeface="Calibri" panose="020F0502020204030204" pitchFamily="34" charset="0"/>
              </a:rPr>
              <a:t> في صالح</a:t>
            </a:r>
            <a:r>
              <a:rPr lang="ar-JO" sz="2400" kern="0" dirty="0">
                <a:solidFill>
                  <a:srgbClr val="2C2F34"/>
                </a:solidFill>
                <a:cs typeface="Calibri" panose="020F0502020204030204" pitchFamily="34" charset="0"/>
              </a:rPr>
              <a:t>هم</a:t>
            </a:r>
            <a:r>
              <a:rPr lang="ar-YE" sz="2400" kern="0" dirty="0">
                <a:solidFill>
                  <a:srgbClr val="2C2F34"/>
                </a:solidFill>
                <a:cs typeface="Calibri" panose="020F0502020204030204" pitchFamily="34" charset="0"/>
              </a:rPr>
              <a:t> أم </a:t>
            </a:r>
            <a:r>
              <a:rPr lang="ar-JO" sz="2400" kern="0" dirty="0">
                <a:solidFill>
                  <a:srgbClr val="2C2F34"/>
                </a:solidFill>
                <a:cs typeface="Calibri" panose="020F0502020204030204" pitchFamily="34" charset="0"/>
              </a:rPr>
              <a:t>لا</a:t>
            </a:r>
            <a:r>
              <a:rPr lang="ar-YE" sz="2400" kern="0" dirty="0">
                <a:solidFill>
                  <a:srgbClr val="2C2F34"/>
                </a:solidFill>
                <a:cs typeface="Calibri" panose="020F0502020204030204" pitchFamily="34" charset="0"/>
              </a:rPr>
              <a:t>؟</a:t>
            </a:r>
            <a:endParaRPr lang="ar-JO" sz="2400" kern="0" dirty="0">
              <a:solidFill>
                <a:srgbClr val="2C2F34"/>
              </a:solidFill>
              <a:cs typeface="Calibri" panose="020F0502020204030204" pitchFamily="34" charset="0"/>
            </a:endParaRPr>
          </a:p>
          <a:p>
            <a:pPr marL="0" marR="0" algn="just" rtl="1">
              <a:lnSpc>
                <a:spcPct val="107000"/>
              </a:lnSpc>
              <a:spcBef>
                <a:spcPts val="0"/>
              </a:spcBef>
              <a:spcAft>
                <a:spcPts val="800"/>
              </a:spcAft>
            </a:pPr>
            <a:endParaRPr lang="ar-JO" sz="2000" kern="0" dirty="0">
              <a:solidFill>
                <a:srgbClr val="2C2F34"/>
              </a:solidFill>
              <a:cs typeface="Calibri" panose="020F0502020204030204" pitchFamily="34" charset="0"/>
            </a:endParaRPr>
          </a:p>
          <a:p>
            <a:pPr marL="0" marR="0" algn="just" rtl="1">
              <a:lnSpc>
                <a:spcPct val="107000"/>
              </a:lnSpc>
              <a:spcBef>
                <a:spcPts val="0"/>
              </a:spcBef>
              <a:spcAft>
                <a:spcPts val="800"/>
              </a:spcAft>
            </a:pPr>
            <a:r>
              <a:rPr lang="ar-YE" sz="2400" kern="0" dirty="0">
                <a:solidFill>
                  <a:srgbClr val="2C2F34"/>
                </a:solidFill>
                <a:cs typeface="Calibri" panose="020F0502020204030204" pitchFamily="34" charset="0"/>
              </a:rPr>
              <a:t>فالتع</a:t>
            </a:r>
            <a:r>
              <a:rPr lang="ar-JO" sz="2400" kern="0" dirty="0">
                <a:solidFill>
                  <a:srgbClr val="2C2F34"/>
                </a:solidFill>
                <a:cs typeface="Calibri" panose="020F0502020204030204" pitchFamily="34" charset="0"/>
              </a:rPr>
              <a:t>ل</a:t>
            </a:r>
            <a:r>
              <a:rPr lang="ar-YE" sz="2400" kern="0" dirty="0">
                <a:solidFill>
                  <a:srgbClr val="2C2F34"/>
                </a:solidFill>
                <a:cs typeface="Calibri" panose="020F0502020204030204" pitchFamily="34" charset="0"/>
              </a:rPr>
              <a:t>يم ليس خدمة مادية كالس</a:t>
            </a:r>
            <a:r>
              <a:rPr lang="ar-JO" sz="2400" kern="0" dirty="0">
                <a:solidFill>
                  <a:srgbClr val="2C2F34"/>
                </a:solidFill>
                <a:cs typeface="Calibri" panose="020F0502020204030204" pitchFamily="34" charset="0"/>
              </a:rPr>
              <a:t>ل</a:t>
            </a:r>
            <a:r>
              <a:rPr lang="ar-YE" sz="2400" kern="0" dirty="0">
                <a:solidFill>
                  <a:srgbClr val="2C2F34"/>
                </a:solidFill>
                <a:cs typeface="Calibri" panose="020F0502020204030204" pitchFamily="34" charset="0"/>
              </a:rPr>
              <a:t>ع أو الخدمات، بل </a:t>
            </a:r>
            <a:r>
              <a:rPr lang="ar-JO" sz="2400" kern="0" dirty="0">
                <a:solidFill>
                  <a:srgbClr val="2C2F34"/>
                </a:solidFill>
                <a:cs typeface="Calibri" panose="020F0502020204030204" pitchFamily="34" charset="0"/>
              </a:rPr>
              <a:t>له</a:t>
            </a:r>
            <a:r>
              <a:rPr lang="ar-YE" sz="2400" kern="0" dirty="0">
                <a:solidFill>
                  <a:srgbClr val="2C2F34"/>
                </a:solidFill>
                <a:cs typeface="Calibri" panose="020F0502020204030204" pitchFamily="34" charset="0"/>
              </a:rPr>
              <a:t> رسالة تربوية وخدمة </a:t>
            </a:r>
            <a:r>
              <a:rPr lang="ar-JO" sz="2400" kern="0" dirty="0">
                <a:solidFill>
                  <a:srgbClr val="2C2F34"/>
                </a:solidFill>
                <a:cs typeface="Calibri" panose="020F0502020204030204" pitchFamily="34" charset="0"/>
              </a:rPr>
              <a:t>يحتاجها</a:t>
            </a:r>
            <a:r>
              <a:rPr lang="ar-YE" sz="2400" kern="0" dirty="0">
                <a:solidFill>
                  <a:srgbClr val="2C2F34"/>
                </a:solidFill>
                <a:cs typeface="Calibri" panose="020F0502020204030204" pitchFamily="34" charset="0"/>
              </a:rPr>
              <a:t> </a:t>
            </a:r>
            <a:r>
              <a:rPr lang="ar-JO" sz="2400" kern="0" dirty="0">
                <a:solidFill>
                  <a:srgbClr val="2C2F34"/>
                </a:solidFill>
                <a:cs typeface="Calibri" panose="020F0502020204030204" pitchFamily="34" charset="0"/>
              </a:rPr>
              <a:t>الأغنياء</a:t>
            </a:r>
            <a:r>
              <a:rPr lang="ar-YE" sz="2400" kern="0" dirty="0">
                <a:solidFill>
                  <a:srgbClr val="2C2F34"/>
                </a:solidFill>
                <a:cs typeface="Calibri" panose="020F0502020204030204" pitchFamily="34" charset="0"/>
              </a:rPr>
              <a:t> والفقر اء ع</a:t>
            </a:r>
            <a:r>
              <a:rPr lang="ar-JO" sz="2400" kern="0" dirty="0">
                <a:solidFill>
                  <a:srgbClr val="2C2F34"/>
                </a:solidFill>
                <a:cs typeface="Calibri" panose="020F0502020204030204" pitchFamily="34" charset="0"/>
              </a:rPr>
              <a:t>ل</a:t>
            </a:r>
            <a:r>
              <a:rPr lang="ar-YE" sz="2400" kern="0" dirty="0">
                <a:solidFill>
                  <a:srgbClr val="2C2F34"/>
                </a:solidFill>
                <a:cs typeface="Calibri" panose="020F0502020204030204" pitchFamily="34" charset="0"/>
              </a:rPr>
              <a:t>ى حد سواء، و</a:t>
            </a:r>
            <a:r>
              <a:rPr lang="ar-JO" sz="2400" kern="0" dirty="0">
                <a:solidFill>
                  <a:srgbClr val="2C2F34"/>
                </a:solidFill>
                <a:cs typeface="Calibri" panose="020F0502020204030204" pitchFamily="34" charset="0"/>
              </a:rPr>
              <a:t>الخلاف</a:t>
            </a:r>
            <a:r>
              <a:rPr lang="ar-YE" sz="2400" kern="0" dirty="0">
                <a:solidFill>
                  <a:srgbClr val="2C2F34"/>
                </a:solidFill>
                <a:cs typeface="Calibri" panose="020F0502020204030204" pitchFamily="34" charset="0"/>
              </a:rPr>
              <a:t> حول خصخصة </a:t>
            </a:r>
            <a:r>
              <a:rPr lang="ar-JO" sz="2400" kern="0" dirty="0">
                <a:solidFill>
                  <a:srgbClr val="2C2F34"/>
                </a:solidFill>
                <a:cs typeface="Calibri" panose="020F0502020204030204" pitchFamily="34" charset="0"/>
              </a:rPr>
              <a:t>ه</a:t>
            </a:r>
            <a:r>
              <a:rPr lang="ar-YE" sz="2400" kern="0" dirty="0">
                <a:solidFill>
                  <a:srgbClr val="2C2F34"/>
                </a:solidFill>
                <a:cs typeface="Calibri" panose="020F0502020204030204" pitchFamily="34" charset="0"/>
              </a:rPr>
              <a:t>ذا القطاع يستدعي أن نحدد موقفاً تربوياً يستند إلى فكر تربوي ينسجم مع مصالح الشعوب ومستقب</a:t>
            </a:r>
            <a:r>
              <a:rPr lang="ar-JO" sz="2400" kern="0" dirty="0">
                <a:solidFill>
                  <a:srgbClr val="2C2F34"/>
                </a:solidFill>
                <a:cs typeface="Calibri" panose="020F0502020204030204" pitchFamily="34" charset="0"/>
              </a:rPr>
              <a:t>له</a:t>
            </a:r>
            <a:r>
              <a:rPr lang="ar-YE" sz="2400" kern="0" dirty="0">
                <a:solidFill>
                  <a:srgbClr val="2C2F34"/>
                </a:solidFill>
                <a:cs typeface="Calibri" panose="020F0502020204030204" pitchFamily="34" charset="0"/>
              </a:rPr>
              <a:t>ا، ليتسنى صياغة موقف جماعي، فإن كانت في صالح التع</a:t>
            </a:r>
            <a:r>
              <a:rPr lang="ar-JO" sz="2400" kern="0" dirty="0">
                <a:solidFill>
                  <a:srgbClr val="2C2F34"/>
                </a:solidFill>
                <a:cs typeface="Calibri" panose="020F0502020204030204" pitchFamily="34" charset="0"/>
              </a:rPr>
              <a:t>ل</a:t>
            </a:r>
            <a:r>
              <a:rPr lang="ar-YE" sz="2400" kern="0" dirty="0">
                <a:solidFill>
                  <a:srgbClr val="2C2F34"/>
                </a:solidFill>
                <a:cs typeface="Calibri" panose="020F0502020204030204" pitchFamily="34" charset="0"/>
              </a:rPr>
              <a:t>يم والمجتمع يجب أن ندعم</a:t>
            </a:r>
            <a:r>
              <a:rPr lang="ar-JO" sz="2400" kern="0" dirty="0">
                <a:solidFill>
                  <a:srgbClr val="2C2F34"/>
                </a:solidFill>
                <a:cs typeface="Calibri" panose="020F0502020204030204" pitchFamily="34" charset="0"/>
              </a:rPr>
              <a:t>ه</a:t>
            </a:r>
            <a:r>
              <a:rPr lang="ar-YE" sz="2400" kern="0" dirty="0">
                <a:solidFill>
                  <a:srgbClr val="2C2F34"/>
                </a:solidFill>
                <a:cs typeface="Calibri" panose="020F0502020204030204" pitchFamily="34" charset="0"/>
              </a:rPr>
              <a:t>ا ونفسح ل</a:t>
            </a:r>
            <a:r>
              <a:rPr lang="ar-JO" sz="2400" kern="0" dirty="0">
                <a:solidFill>
                  <a:srgbClr val="2C2F34"/>
                </a:solidFill>
                <a:cs typeface="Calibri" panose="020F0502020204030204" pitchFamily="34" charset="0"/>
              </a:rPr>
              <a:t>ه</a:t>
            </a:r>
            <a:r>
              <a:rPr lang="ar-YE" sz="2400" kern="0" dirty="0">
                <a:solidFill>
                  <a:srgbClr val="2C2F34"/>
                </a:solidFill>
                <a:cs typeface="Calibri" panose="020F0502020204030204" pitchFamily="34" charset="0"/>
              </a:rPr>
              <a:t>ا المجال، و</a:t>
            </a:r>
            <a:r>
              <a:rPr lang="ar-JO" sz="2400" kern="0" dirty="0">
                <a:solidFill>
                  <a:srgbClr val="2C2F34"/>
                </a:solidFill>
                <a:cs typeface="Calibri" panose="020F0502020204030204" pitchFamily="34" charset="0"/>
              </a:rPr>
              <a:t>إلا </a:t>
            </a:r>
            <a:r>
              <a:rPr lang="ar-YE" sz="2400" kern="0" dirty="0">
                <a:solidFill>
                  <a:srgbClr val="2C2F34"/>
                </a:solidFill>
                <a:cs typeface="Calibri" panose="020F0502020204030204" pitchFamily="34" charset="0"/>
              </a:rPr>
              <a:t>فإن ع</a:t>
            </a:r>
            <a:r>
              <a:rPr lang="ar-JO" sz="2400" kern="0" dirty="0">
                <a:solidFill>
                  <a:srgbClr val="2C2F34"/>
                </a:solidFill>
                <a:cs typeface="Calibri" panose="020F0502020204030204" pitchFamily="34" charset="0"/>
              </a:rPr>
              <a:t>ل</a:t>
            </a:r>
            <a:r>
              <a:rPr lang="ar-YE" sz="2400" kern="0" dirty="0">
                <a:solidFill>
                  <a:srgbClr val="2C2F34"/>
                </a:solidFill>
                <a:cs typeface="Calibri" panose="020F0502020204030204" pitchFamily="34" charset="0"/>
              </a:rPr>
              <a:t>ينا مكافحت</a:t>
            </a:r>
            <a:r>
              <a:rPr lang="ar-JO" sz="2400" kern="0" dirty="0">
                <a:solidFill>
                  <a:srgbClr val="2C2F34"/>
                </a:solidFill>
                <a:cs typeface="Calibri" panose="020F0502020204030204" pitchFamily="34" charset="0"/>
              </a:rPr>
              <a:t>ه</a:t>
            </a:r>
            <a:r>
              <a:rPr lang="ar-YE" sz="2400" kern="0" dirty="0">
                <a:solidFill>
                  <a:srgbClr val="2C2F34"/>
                </a:solidFill>
                <a:cs typeface="Calibri" panose="020F0502020204030204" pitchFamily="34" charset="0"/>
              </a:rPr>
              <a:t>ا ووقف توغ</a:t>
            </a:r>
            <a:r>
              <a:rPr lang="ar-JO" sz="2400" kern="0" dirty="0">
                <a:solidFill>
                  <a:srgbClr val="2C2F34"/>
                </a:solidFill>
                <a:cs typeface="Calibri" panose="020F0502020204030204" pitchFamily="34" charset="0"/>
              </a:rPr>
              <a:t>لها</a:t>
            </a:r>
            <a:r>
              <a:rPr lang="ar-YE" sz="2400" kern="0" dirty="0">
                <a:solidFill>
                  <a:srgbClr val="2C2F34"/>
                </a:solidFill>
                <a:cs typeface="Calibri" panose="020F0502020204030204" pitchFamily="34" charset="0"/>
              </a:rPr>
              <a:t> </a:t>
            </a:r>
            <a:r>
              <a:rPr lang="ar-JO" sz="2400" kern="0" dirty="0">
                <a:solidFill>
                  <a:srgbClr val="2C2F34"/>
                </a:solidFill>
                <a:cs typeface="Calibri" panose="020F0502020204030204" pitchFamily="34" charset="0"/>
              </a:rPr>
              <a:t>في </a:t>
            </a:r>
            <a:r>
              <a:rPr lang="ar-YE" sz="2400" kern="0" dirty="0">
                <a:solidFill>
                  <a:srgbClr val="2C2F34"/>
                </a:solidFill>
                <a:cs typeface="Calibri" panose="020F0502020204030204" pitchFamily="34" charset="0"/>
              </a:rPr>
              <a:t>قطاعاتنا التربوية والتع</a:t>
            </a:r>
            <a:r>
              <a:rPr lang="ar-JO" sz="2400" kern="0" dirty="0">
                <a:solidFill>
                  <a:srgbClr val="2C2F34"/>
                </a:solidFill>
                <a:cs typeface="Calibri" panose="020F0502020204030204" pitchFamily="34" charset="0"/>
              </a:rPr>
              <a:t>ل</a:t>
            </a:r>
            <a:r>
              <a:rPr lang="ar-YE" sz="2400" kern="0" dirty="0">
                <a:solidFill>
                  <a:srgbClr val="2C2F34"/>
                </a:solidFill>
                <a:cs typeface="Calibri" panose="020F0502020204030204" pitchFamily="34" charset="0"/>
              </a:rPr>
              <a:t>يمية بكافة مراح</a:t>
            </a:r>
            <a:r>
              <a:rPr lang="ar-JO" sz="2400" kern="0" dirty="0">
                <a:solidFill>
                  <a:srgbClr val="2C2F34"/>
                </a:solidFill>
                <a:cs typeface="Calibri" panose="020F0502020204030204" pitchFamily="34" charset="0"/>
              </a:rPr>
              <a:t>له</a:t>
            </a:r>
            <a:r>
              <a:rPr lang="ar-YE" sz="2400" kern="0" dirty="0">
                <a:solidFill>
                  <a:srgbClr val="2C2F34"/>
                </a:solidFill>
                <a:cs typeface="Calibri" panose="020F0502020204030204" pitchFamily="34" charset="0"/>
              </a:rPr>
              <a:t>ا ومستويات</a:t>
            </a:r>
            <a:r>
              <a:rPr lang="ar-JO" sz="2400" kern="0" dirty="0">
                <a:solidFill>
                  <a:srgbClr val="2C2F34"/>
                </a:solidFill>
                <a:cs typeface="Calibri" panose="020F0502020204030204" pitchFamily="34" charset="0"/>
              </a:rPr>
              <a:t>ه</a:t>
            </a:r>
            <a:r>
              <a:rPr lang="ar-YE" sz="2400" kern="0" dirty="0">
                <a:solidFill>
                  <a:srgbClr val="2C2F34"/>
                </a:solidFill>
                <a:cs typeface="Calibri" panose="020F0502020204030204" pitchFamily="34" charset="0"/>
              </a:rPr>
              <a:t>ا. </a:t>
            </a:r>
            <a:endParaRPr lang="ar-JO" sz="2400" kern="0" dirty="0">
              <a:solidFill>
                <a:srgbClr val="2C2F34"/>
              </a:solidFill>
              <a:cs typeface="Calibri" panose="020F0502020204030204" pitchFamily="34" charset="0"/>
            </a:endParaRPr>
          </a:p>
        </p:txBody>
      </p:sp>
    </p:spTree>
    <p:extLst>
      <p:ext uri="{BB962C8B-B14F-4D97-AF65-F5344CB8AC3E}">
        <p14:creationId xmlns:p14="http://schemas.microsoft.com/office/powerpoint/2010/main" val="1772873958"/>
      </p:ext>
    </p:extLst>
  </p:cSld>
  <p:clrMapOvr>
    <a:masterClrMapping/>
  </p:clrMapOvr>
  <mc:AlternateContent xmlns:mc="http://schemas.openxmlformats.org/markup-compatibility/2006" xmlns:p14="http://schemas.microsoft.com/office/powerpoint/2010/main">
    <mc:Choice Requires="p14">
      <p:transition spd="slow" p14:dur="1600" advTm="82762">
        <p14:prism isInverted="1"/>
      </p:transition>
    </mc:Choice>
    <mc:Fallback xmlns="">
      <p:transition spd="slow" advTm="8276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3673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JO" sz="2800" dirty="0">
                <a:latin typeface="Arial" panose="020B0604020202020204" pitchFamily="34" charset="0"/>
                <a:cs typeface="+mj-cs"/>
              </a:rPr>
              <a:t>لاختلاف </a:t>
            </a:r>
            <a:r>
              <a:rPr lang="ar-SA" sz="1800" b="1" kern="0"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النظرية المؤسسية</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JO" sz="2800" dirty="0">
                <a:latin typeface="Arial" panose="020B0604020202020204" pitchFamily="34" charset="0"/>
                <a:cs typeface="+mj-cs"/>
              </a:rPr>
              <a:t>تخصصاتجع</a:t>
            </a:r>
            <a:endParaRPr lang="ar-JO" sz="2800" dirty="0">
              <a:solidFill>
                <a:schemeClr val="tx1"/>
              </a:solidFill>
              <a:latin typeface="Arial" panose="020B0604020202020204" pitchFamily="34" charset="0"/>
              <a:cs typeface="+mj-cs"/>
            </a:endParaRPr>
          </a:p>
          <a:p>
            <a:pPr algn="l"/>
            <a:r>
              <a:rPr lang="ar-JO" sz="2800" dirty="0">
                <a:solidFill>
                  <a:schemeClr val="tx1"/>
                </a:solidFill>
                <a:latin typeface="Arial" panose="020B0604020202020204" pitchFamily="34" charset="0"/>
                <a:cs typeface="+mj-cs"/>
              </a:rPr>
              <a:t> </a:t>
            </a:r>
            <a:r>
              <a:rPr lang="ar-YE" sz="1800" b="1" i="0" u="none" strike="noStrike" baseline="0" dirty="0">
                <a:latin typeface="Arial-BoldMT"/>
              </a:rPr>
              <a:t>1 العوامل التاريخية:</a:t>
            </a:r>
          </a:p>
          <a:p>
            <a:pPr algn="l"/>
            <a:r>
              <a:rPr lang="ar-YE" sz="1800" b="1" i="0" u="none" strike="noStrike" baseline="0" dirty="0">
                <a:latin typeface="Arial-BoldMT"/>
              </a:rPr>
              <a:t>تم التأكيد على أهمية الظروف التاريخية للمجتمع في بناء شخصيته القومية، وأهمية تاريخ التربية وتاريخ</a:t>
            </a:r>
          </a:p>
          <a:p>
            <a:pPr algn="l"/>
            <a:r>
              <a:rPr lang="ar-YE" sz="1800" b="1" i="0" u="none" strike="noStrike" baseline="0" dirty="0">
                <a:latin typeface="Arial-BoldMT"/>
              </a:rPr>
              <a:t>التعليم في حاضر النظام التعليمي، وأن الظروف التاريخية التي مرت بها المجتمعات - أيا كان موقعها الجغرافي</a:t>
            </a:r>
          </a:p>
          <a:p>
            <a:pPr algn="l"/>
            <a:r>
              <a:rPr lang="ar-YE" sz="1800" b="1" i="0" u="none" strike="noStrike" baseline="0" dirty="0">
                <a:latin typeface="Arial-BoldMT"/>
              </a:rPr>
              <a:t>ونظمها السياسية - تقف بدرجة كبيرة وراء ما وصلت إليه من تقدم أو تخلف.</a:t>
            </a:r>
            <a:endParaRPr lang="ar-JO" sz="2800" b="0" i="0" dirty="0">
              <a:solidFill>
                <a:schemeClr val="tx1"/>
              </a:solidFill>
              <a:effectLst/>
              <a:latin typeface="Arial" panose="020B0604020202020204" pitchFamily="34" charset="0"/>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1EE01C9F-D15D-AFF6-71F8-123F8164663E}"/>
              </a:ext>
            </a:extLst>
          </p:cNvPr>
          <p:cNvSpPr txBox="1"/>
          <p:nvPr/>
        </p:nvSpPr>
        <p:spPr>
          <a:xfrm>
            <a:off x="1003063" y="1989198"/>
            <a:ext cx="10538933" cy="2651047"/>
          </a:xfrm>
          <a:prstGeom prst="rect">
            <a:avLst/>
          </a:prstGeom>
          <a:noFill/>
        </p:spPr>
        <p:txBody>
          <a:bodyPr wrap="square" rtlCol="0">
            <a:spAutoFit/>
          </a:bodyPr>
          <a:lstStyle/>
          <a:p>
            <a:pPr indent="-457200" algn="r" rtl="1">
              <a:lnSpc>
                <a:spcPct val="107000"/>
              </a:lnSpc>
              <a:spcBef>
                <a:spcPts val="750"/>
              </a:spcBef>
              <a:spcAft>
                <a:spcPts val="750"/>
              </a:spcAft>
            </a:pPr>
            <a:r>
              <a:rPr lang="ar-YE" sz="2400" kern="0" dirty="0">
                <a:solidFill>
                  <a:srgbClr val="2C2F34"/>
                </a:solidFill>
                <a:cs typeface="Calibri" panose="020F0502020204030204" pitchFamily="34" charset="0"/>
              </a:rPr>
              <a:t>وحتى لو أن الخصخصة غدت مظ</a:t>
            </a:r>
            <a:r>
              <a:rPr lang="ar-JO" sz="2400" kern="0" dirty="0">
                <a:solidFill>
                  <a:srgbClr val="2C2F34"/>
                </a:solidFill>
                <a:cs typeface="Calibri" panose="020F0502020204030204" pitchFamily="34" charset="0"/>
              </a:rPr>
              <a:t>هرًا ر</a:t>
            </a:r>
            <a:r>
              <a:rPr lang="ar-YE" sz="2400" kern="0" dirty="0">
                <a:solidFill>
                  <a:srgbClr val="2C2F34"/>
                </a:solidFill>
                <a:cs typeface="Calibri" panose="020F0502020204030204" pitchFamily="34" charset="0"/>
              </a:rPr>
              <a:t>ئيساً في عدد من الدول الصناعية، فإن </a:t>
            </a:r>
            <a:r>
              <a:rPr lang="ar-JO" sz="2400" kern="0" dirty="0">
                <a:solidFill>
                  <a:srgbClr val="2C2F34"/>
                </a:solidFill>
                <a:cs typeface="Calibri" panose="020F0502020204030204" pitchFamily="34" charset="0"/>
              </a:rPr>
              <a:t>ه</a:t>
            </a:r>
            <a:r>
              <a:rPr lang="ar-YE" sz="2400" kern="0" dirty="0">
                <a:solidFill>
                  <a:srgbClr val="2C2F34"/>
                </a:solidFill>
                <a:cs typeface="Calibri" panose="020F0502020204030204" pitchFamily="34" charset="0"/>
              </a:rPr>
              <a:t>ذا </a:t>
            </a:r>
            <a:r>
              <a:rPr lang="ar-JO" sz="2400" kern="0" dirty="0">
                <a:solidFill>
                  <a:srgbClr val="2C2F34"/>
                </a:solidFill>
                <a:cs typeface="Calibri" panose="020F0502020204030204" pitchFamily="34" charset="0"/>
              </a:rPr>
              <a:t>لا</a:t>
            </a:r>
            <a:r>
              <a:rPr lang="ar-YE" sz="2400" kern="0" dirty="0">
                <a:solidFill>
                  <a:srgbClr val="2C2F34"/>
                </a:solidFill>
                <a:cs typeface="Calibri" panose="020F0502020204030204" pitchFamily="34" charset="0"/>
              </a:rPr>
              <a:t> يعني بالضرورة أن</a:t>
            </a:r>
            <a:r>
              <a:rPr lang="ar-JO" sz="2400" kern="0" dirty="0">
                <a:solidFill>
                  <a:srgbClr val="2C2F34"/>
                </a:solidFill>
                <a:cs typeface="Calibri" panose="020F0502020204030204" pitchFamily="34" charset="0"/>
              </a:rPr>
              <a:t>ه</a:t>
            </a:r>
            <a:r>
              <a:rPr lang="ar-YE" sz="2400" kern="0" dirty="0">
                <a:solidFill>
                  <a:srgbClr val="2C2F34"/>
                </a:solidFill>
                <a:cs typeface="Calibri" panose="020F0502020204030204" pitchFamily="34" charset="0"/>
              </a:rPr>
              <a:t>ا قادرة ع</a:t>
            </a:r>
            <a:r>
              <a:rPr lang="ar-JO" sz="2400" kern="0" dirty="0">
                <a:solidFill>
                  <a:srgbClr val="2C2F34"/>
                </a:solidFill>
                <a:cs typeface="Calibri" panose="020F0502020204030204" pitchFamily="34" charset="0"/>
              </a:rPr>
              <a:t>ل</a:t>
            </a:r>
            <a:r>
              <a:rPr lang="ar-YE" sz="2400" kern="0" dirty="0">
                <a:solidFill>
                  <a:srgbClr val="2C2F34"/>
                </a:solidFill>
                <a:cs typeface="Calibri" panose="020F0502020204030204" pitchFamily="34" charset="0"/>
              </a:rPr>
              <a:t>ى حل المشك</a:t>
            </a:r>
            <a:r>
              <a:rPr lang="ar-JO" sz="2400" kern="0" dirty="0">
                <a:solidFill>
                  <a:srgbClr val="2C2F34"/>
                </a:solidFill>
                <a:cs typeface="Calibri" panose="020F0502020204030204" pitchFamily="34" charset="0"/>
              </a:rPr>
              <a:t>لا</a:t>
            </a:r>
            <a:r>
              <a:rPr lang="ar-YE" sz="2400" kern="0" dirty="0">
                <a:solidFill>
                  <a:srgbClr val="2C2F34"/>
                </a:solidFill>
                <a:cs typeface="Calibri" panose="020F0502020204030204" pitchFamily="34" charset="0"/>
              </a:rPr>
              <a:t>ت التع</a:t>
            </a:r>
            <a:r>
              <a:rPr lang="ar-JO" sz="2400" kern="0" dirty="0">
                <a:solidFill>
                  <a:srgbClr val="2C2F34"/>
                </a:solidFill>
                <a:cs typeface="Calibri" panose="020F0502020204030204" pitchFamily="34" charset="0"/>
              </a:rPr>
              <a:t>ل</a:t>
            </a:r>
            <a:r>
              <a:rPr lang="ar-YE" sz="2400" kern="0" dirty="0">
                <a:solidFill>
                  <a:srgbClr val="2C2F34"/>
                </a:solidFill>
                <a:cs typeface="Calibri" panose="020F0502020204030204" pitchFamily="34" charset="0"/>
              </a:rPr>
              <a:t>يمية و</a:t>
            </a:r>
            <a:r>
              <a:rPr lang="ar-JO" sz="2400" kern="0" dirty="0">
                <a:solidFill>
                  <a:srgbClr val="2C2F34"/>
                </a:solidFill>
                <a:cs typeface="Calibri" panose="020F0502020204030204" pitchFamily="34" charset="0"/>
              </a:rPr>
              <a:t>الا</a:t>
            </a:r>
            <a:r>
              <a:rPr lang="ar-YE" sz="2400" kern="0" dirty="0">
                <a:solidFill>
                  <a:srgbClr val="2C2F34"/>
                </a:solidFill>
                <a:cs typeface="Calibri" panose="020F0502020204030204" pitchFamily="34" charset="0"/>
              </a:rPr>
              <a:t>قتصادية في مجتمعات وبيئات أخرى، ومن</a:t>
            </a:r>
            <a:r>
              <a:rPr lang="ar-JO" sz="2400" kern="0" dirty="0">
                <a:solidFill>
                  <a:srgbClr val="2C2F34"/>
                </a:solidFill>
                <a:cs typeface="Calibri" panose="020F0502020204030204" pitchFamily="34" charset="0"/>
              </a:rPr>
              <a:t>ه</a:t>
            </a:r>
            <a:r>
              <a:rPr lang="ar-YE" sz="2400" kern="0" dirty="0">
                <a:solidFill>
                  <a:srgbClr val="2C2F34"/>
                </a:solidFill>
                <a:cs typeface="Calibri" panose="020F0502020204030204" pitchFamily="34" charset="0"/>
              </a:rPr>
              <a:t>ا مجتمعنا العربي. فالجدل في أوساط التربويين بين مؤيد ومعارض لخصخصة التع</a:t>
            </a:r>
            <a:r>
              <a:rPr lang="ar-JO" sz="2400" kern="0" dirty="0">
                <a:solidFill>
                  <a:srgbClr val="2C2F34"/>
                </a:solidFill>
                <a:cs typeface="Calibri" panose="020F0502020204030204" pitchFamily="34" charset="0"/>
              </a:rPr>
              <a:t>ل</a:t>
            </a:r>
            <a:r>
              <a:rPr lang="ar-YE" sz="2400" kern="0" dirty="0">
                <a:solidFill>
                  <a:srgbClr val="2C2F34"/>
                </a:solidFill>
                <a:cs typeface="Calibri" panose="020F0502020204030204" pitchFamily="34" charset="0"/>
              </a:rPr>
              <a:t>يم  حيث يطرح المؤيدون حجج</a:t>
            </a:r>
            <a:r>
              <a:rPr lang="ar-JO" sz="2400" kern="0" dirty="0">
                <a:solidFill>
                  <a:srgbClr val="2C2F34"/>
                </a:solidFill>
                <a:cs typeface="Calibri" panose="020F0502020204030204" pitchFamily="34" charset="0"/>
              </a:rPr>
              <a:t>ه</a:t>
            </a:r>
            <a:r>
              <a:rPr lang="ar-YE" sz="2400" kern="0" dirty="0">
                <a:solidFill>
                  <a:srgbClr val="2C2F34"/>
                </a:solidFill>
                <a:cs typeface="Calibri" panose="020F0502020204030204" pitchFamily="34" charset="0"/>
              </a:rPr>
              <a:t>م وكذلك المعارضون</a:t>
            </a:r>
            <a:r>
              <a:rPr lang="ar-SA" sz="2400" kern="0" dirty="0">
                <a:solidFill>
                  <a:srgbClr val="2C2F34"/>
                </a:solidFill>
                <a:cs typeface="Calibri" panose="020F0502020204030204" pitchFamily="34" charset="0"/>
              </a:rPr>
              <a:t>.</a:t>
            </a:r>
            <a:endParaRPr lang="en-US" sz="2400" kern="0" dirty="0">
              <a:solidFill>
                <a:srgbClr val="2C2F34"/>
              </a:solidFill>
              <a:cs typeface="Calibri" panose="020F0502020204030204" pitchFamily="34" charset="0"/>
            </a:endParaRPr>
          </a:p>
          <a:p>
            <a:pPr marL="0" marR="0" indent="-457200" algn="r" rtl="1">
              <a:lnSpc>
                <a:spcPct val="107000"/>
              </a:lnSpc>
              <a:spcBef>
                <a:spcPts val="750"/>
              </a:spcBef>
              <a:spcAft>
                <a:spcPts val="750"/>
              </a:spcAft>
            </a:pPr>
            <a:r>
              <a:rPr lang="ar-YE" sz="2400" kern="0" dirty="0">
                <a:solidFill>
                  <a:srgbClr val="2C2F34"/>
                </a:solidFill>
                <a:cs typeface="Calibri" panose="020F0502020204030204" pitchFamily="34" charset="0"/>
              </a:rPr>
              <a:t>يعتبر التع</a:t>
            </a:r>
            <a:r>
              <a:rPr lang="ar-JO" sz="2400" kern="0" dirty="0">
                <a:solidFill>
                  <a:srgbClr val="2C2F34"/>
                </a:solidFill>
                <a:cs typeface="Calibri" panose="020F0502020204030204" pitchFamily="34" charset="0"/>
              </a:rPr>
              <a:t>ل</a:t>
            </a:r>
            <a:r>
              <a:rPr lang="ar-YE" sz="2400" kern="0" dirty="0">
                <a:solidFill>
                  <a:srgbClr val="2C2F34"/>
                </a:solidFill>
                <a:cs typeface="Calibri" panose="020F0502020204030204" pitchFamily="34" charset="0"/>
              </a:rPr>
              <a:t>يم حق من حقوق الفرد </a:t>
            </a:r>
            <a:r>
              <a:rPr lang="ar-JO" sz="2400" kern="0" dirty="0">
                <a:solidFill>
                  <a:srgbClr val="2C2F34"/>
                </a:solidFill>
                <a:cs typeface="Calibri" panose="020F0502020204030204" pitchFamily="34" charset="0"/>
              </a:rPr>
              <a:t>الأ</a:t>
            </a:r>
            <a:r>
              <a:rPr lang="ar-YE" sz="2400" kern="0" dirty="0">
                <a:solidFill>
                  <a:srgbClr val="2C2F34"/>
                </a:solidFill>
                <a:cs typeface="Calibri" panose="020F0502020204030204" pitchFamily="34" charset="0"/>
              </a:rPr>
              <a:t>ساسية، حيث كانت الدول منذ فترة طوي</a:t>
            </a:r>
            <a:r>
              <a:rPr lang="ar-JO" sz="2400" kern="0" dirty="0">
                <a:solidFill>
                  <a:srgbClr val="2C2F34"/>
                </a:solidFill>
                <a:cs typeface="Calibri" panose="020F0502020204030204" pitchFamily="34" charset="0"/>
              </a:rPr>
              <a:t>ل</a:t>
            </a:r>
            <a:r>
              <a:rPr lang="ar-YE" sz="2400" kern="0" dirty="0">
                <a:solidFill>
                  <a:srgbClr val="2C2F34"/>
                </a:solidFill>
                <a:cs typeface="Calibri" panose="020F0502020204030204" pitchFamily="34" charset="0"/>
              </a:rPr>
              <a:t>ة </a:t>
            </a:r>
            <a:r>
              <a:rPr lang="ar-JO" sz="2400" kern="0" dirty="0">
                <a:solidFill>
                  <a:srgbClr val="2C2F34"/>
                </a:solidFill>
                <a:cs typeface="Calibri" panose="020F0502020204030204" pitchFamily="34" charset="0"/>
              </a:rPr>
              <a:t>ه</a:t>
            </a:r>
            <a:r>
              <a:rPr lang="ar-YE" sz="2400" kern="0" dirty="0">
                <a:solidFill>
                  <a:srgbClr val="2C2F34"/>
                </a:solidFill>
                <a:cs typeface="Calibri" panose="020F0502020204030204" pitchFamily="34" charset="0"/>
              </a:rPr>
              <a:t>ي الراعية والمقدمة ل</a:t>
            </a:r>
            <a:r>
              <a:rPr lang="ar-JO" sz="2400" kern="0" dirty="0">
                <a:solidFill>
                  <a:srgbClr val="2C2F34"/>
                </a:solidFill>
                <a:cs typeface="Calibri" panose="020F0502020204030204" pitchFamily="34" charset="0"/>
              </a:rPr>
              <a:t>ه</a:t>
            </a:r>
            <a:r>
              <a:rPr lang="ar-YE" sz="2400" kern="0" dirty="0">
                <a:solidFill>
                  <a:srgbClr val="2C2F34"/>
                </a:solidFill>
                <a:cs typeface="Calibri" panose="020F0502020204030204" pitchFamily="34" charset="0"/>
              </a:rPr>
              <a:t>ذه الخدمة، ولكن ظ</a:t>
            </a:r>
            <a:r>
              <a:rPr lang="ar-JO" sz="2400" kern="0" dirty="0">
                <a:solidFill>
                  <a:srgbClr val="2C2F34"/>
                </a:solidFill>
                <a:cs typeface="Calibri" panose="020F0502020204030204" pitchFamily="34" charset="0"/>
              </a:rPr>
              <a:t>ه</a:t>
            </a:r>
            <a:r>
              <a:rPr lang="ar-YE" sz="2400" kern="0" dirty="0">
                <a:solidFill>
                  <a:srgbClr val="2C2F34"/>
                </a:solidFill>
                <a:cs typeface="Calibri" panose="020F0502020204030204" pitchFamily="34" charset="0"/>
              </a:rPr>
              <a:t>رت اتجا</a:t>
            </a:r>
            <a:r>
              <a:rPr lang="ar-JO" sz="2400" kern="0" dirty="0">
                <a:solidFill>
                  <a:srgbClr val="2C2F34"/>
                </a:solidFill>
                <a:cs typeface="Calibri" panose="020F0502020204030204" pitchFamily="34" charset="0"/>
              </a:rPr>
              <a:t>ه</a:t>
            </a:r>
            <a:r>
              <a:rPr lang="ar-YE" sz="2400" kern="0" dirty="0">
                <a:solidFill>
                  <a:srgbClr val="2C2F34"/>
                </a:solidFill>
                <a:cs typeface="Calibri" panose="020F0502020204030204" pitchFamily="34" charset="0"/>
              </a:rPr>
              <a:t>ات ع</a:t>
            </a:r>
            <a:r>
              <a:rPr lang="ar-JO" sz="2400" kern="0" dirty="0">
                <a:solidFill>
                  <a:srgbClr val="2C2F34"/>
                </a:solidFill>
                <a:cs typeface="Calibri" panose="020F0502020204030204" pitchFamily="34" charset="0"/>
              </a:rPr>
              <a:t>ل</a:t>
            </a:r>
            <a:r>
              <a:rPr lang="ar-YE" sz="2400" kern="0" dirty="0">
                <a:solidFill>
                  <a:srgbClr val="2C2F34"/>
                </a:solidFill>
                <a:cs typeface="Calibri" panose="020F0502020204030204" pitchFamily="34" charset="0"/>
              </a:rPr>
              <a:t>ى مستوى العالم حدت من </a:t>
            </a:r>
            <a:r>
              <a:rPr lang="ar-JO" sz="2400" kern="0" dirty="0">
                <a:solidFill>
                  <a:srgbClr val="2C2F34"/>
                </a:solidFill>
                <a:cs typeface="Calibri" panose="020F0502020204030204" pitchFamily="34" charset="0"/>
              </a:rPr>
              <a:t>مسؤولية</a:t>
            </a:r>
            <a:r>
              <a:rPr lang="ar-YE" sz="2400" kern="0" dirty="0">
                <a:solidFill>
                  <a:srgbClr val="2C2F34"/>
                </a:solidFill>
                <a:cs typeface="Calibri" panose="020F0502020204030204" pitchFamily="34" charset="0"/>
              </a:rPr>
              <a:t> الدولة، وأسندت ل</a:t>
            </a:r>
            <a:r>
              <a:rPr lang="ar-JO" sz="2400" kern="0" dirty="0">
                <a:solidFill>
                  <a:srgbClr val="2C2F34"/>
                </a:solidFill>
                <a:cs typeface="Calibri" panose="020F0502020204030204" pitchFamily="34" charset="0"/>
              </a:rPr>
              <a:t>ل</a:t>
            </a:r>
            <a:r>
              <a:rPr lang="ar-YE" sz="2400" kern="0" dirty="0">
                <a:solidFill>
                  <a:srgbClr val="2C2F34"/>
                </a:solidFill>
                <a:cs typeface="Calibri" panose="020F0502020204030204" pitchFamily="34" charset="0"/>
              </a:rPr>
              <a:t>قطاع الخاص بعض أو كل الخدمات التي تقدم</a:t>
            </a:r>
            <a:r>
              <a:rPr lang="ar-JO" sz="2400" kern="0" dirty="0">
                <a:solidFill>
                  <a:srgbClr val="2C2F34"/>
                </a:solidFill>
                <a:cs typeface="Calibri" panose="020F0502020204030204" pitchFamily="34" charset="0"/>
              </a:rPr>
              <a:t>ه</a:t>
            </a:r>
            <a:r>
              <a:rPr lang="ar-YE" sz="2400" kern="0" dirty="0">
                <a:solidFill>
                  <a:srgbClr val="2C2F34"/>
                </a:solidFill>
                <a:cs typeface="Calibri" panose="020F0502020204030204" pitchFamily="34" charset="0"/>
              </a:rPr>
              <a:t>ا الدولة</a:t>
            </a:r>
            <a:r>
              <a:rPr lang="ar-JO" sz="2400" kern="0" dirty="0">
                <a:solidFill>
                  <a:srgbClr val="2C2F34"/>
                </a:solidFill>
                <a:cs typeface="Calibri" panose="020F0502020204030204" pitchFamily="34" charset="0"/>
              </a:rPr>
              <a:t>.</a:t>
            </a:r>
            <a:r>
              <a:rPr lang="ar-YE" sz="2400" kern="0" dirty="0">
                <a:solidFill>
                  <a:srgbClr val="2C2F34"/>
                </a:solidFill>
                <a:cs typeface="Calibri" panose="020F0502020204030204" pitchFamily="34" charset="0"/>
              </a:rPr>
              <a:t> </a:t>
            </a:r>
            <a:endParaRPr lang="en-US" sz="2400" kern="0" dirty="0">
              <a:solidFill>
                <a:srgbClr val="2C2F34"/>
              </a:solidFill>
              <a:cs typeface="Calibri" panose="020F0502020204030204" pitchFamily="34" charset="0"/>
            </a:endParaRPr>
          </a:p>
        </p:txBody>
      </p:sp>
      <p:pic>
        <p:nvPicPr>
          <p:cNvPr id="4" name="Picture 3">
            <a:extLst>
              <a:ext uri="{FF2B5EF4-FFF2-40B4-BE49-F238E27FC236}">
                <a16:creationId xmlns:a16="http://schemas.microsoft.com/office/drawing/2014/main" id="{24D2A9EF-2DD9-6943-ED78-4DED168931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304" y="4610832"/>
            <a:ext cx="3105150" cy="1789934"/>
          </a:xfrm>
          <a:prstGeom prst="rect">
            <a:avLst/>
          </a:prstGeom>
        </p:spPr>
      </p:pic>
    </p:spTree>
    <p:extLst>
      <p:ext uri="{BB962C8B-B14F-4D97-AF65-F5344CB8AC3E}">
        <p14:creationId xmlns:p14="http://schemas.microsoft.com/office/powerpoint/2010/main" val="564833012"/>
      </p:ext>
    </p:extLst>
  </p:cSld>
  <p:clrMapOvr>
    <a:masterClrMapping/>
  </p:clrMapOvr>
  <mc:AlternateContent xmlns:mc="http://schemas.openxmlformats.org/markup-compatibility/2006" xmlns:p14="http://schemas.microsoft.com/office/powerpoint/2010/main">
    <mc:Choice Requires="p14">
      <p:transition spd="slow" p14:dur="1600" advTm="100892">
        <p14:prism isInverted="1"/>
      </p:transition>
    </mc:Choice>
    <mc:Fallback xmlns="">
      <p:transition spd="slow" advTm="100892">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200" b="1" i="1" dirty="0">
              <a:solidFill>
                <a:srgbClr val="00B0F0"/>
              </a:solidFill>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a16="http://schemas.microsoft.com/office/drawing/2014/main" id="{2B44F1AA-1BD0-FF73-6B2F-F6E44C6107F8}"/>
              </a:ext>
            </a:extLst>
          </p:cNvPr>
          <p:cNvSpPr txBox="1"/>
          <p:nvPr/>
        </p:nvSpPr>
        <p:spPr>
          <a:xfrm>
            <a:off x="817107" y="1517656"/>
            <a:ext cx="10610174" cy="5095049"/>
          </a:xfrm>
          <a:prstGeom prst="rect">
            <a:avLst/>
          </a:prstGeom>
          <a:noFill/>
        </p:spPr>
        <p:txBody>
          <a:bodyPr wrap="square" rtlCol="0">
            <a:spAutoFit/>
          </a:bodyPr>
          <a:lstStyle/>
          <a:p>
            <a:pPr marL="0" marR="0" algn="ctr" rtl="1">
              <a:lnSpc>
                <a:spcPct val="107000"/>
              </a:lnSpc>
              <a:spcBef>
                <a:spcPts val="2250"/>
              </a:spcBef>
              <a:spcAft>
                <a:spcPts val="600"/>
              </a:spcAft>
            </a:pPr>
            <a:r>
              <a:rPr lang="ar-SA" sz="2800" b="1" kern="0" dirty="0">
                <a:solidFill>
                  <a:srgbClr val="00B0F0"/>
                </a:solidFill>
                <a:effectLst/>
                <a:latin typeface="Calibri" panose="020F0502020204030204" pitchFamily="34" charset="0"/>
                <a:ea typeface="Times New Roman" panose="02020603050405020304" pitchFamily="18" charset="0"/>
                <a:cs typeface="Arial" panose="020B0604020202020204" pitchFamily="34" charset="0"/>
              </a:rPr>
              <a:t>أنواع خصخصة التعليم</a:t>
            </a:r>
            <a:endParaRPr lang="en-US" sz="28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spcBef>
                <a:spcPts val="0"/>
              </a:spcBef>
              <a:spcAft>
                <a:spcPts val="800"/>
              </a:spcAft>
            </a:pPr>
            <a:r>
              <a:rPr lang="ar-SA" sz="2800" kern="0" dirty="0">
                <a:solidFill>
                  <a:srgbClr val="2C2F34"/>
                </a:solidFill>
                <a:cs typeface="Calibri" panose="020F0502020204030204" pitchFamily="34" charset="0"/>
              </a:rPr>
              <a:t>هناك ثلاثة أنواع من خصخصة التعليم، مقسمة على أساس الخصخصة الواسعة للمؤسسات التعليمية في الدولة. هذه الأنواع هي الخصخصة الكاملة للتعليم، والخصخصة المشروطة للتعليم، والخصخصة الجزئية للتعليم. </a:t>
            </a:r>
            <a:endParaRPr lang="ar-JO" sz="2800" kern="0" dirty="0">
              <a:solidFill>
                <a:srgbClr val="2C2F34"/>
              </a:solidFill>
              <a:cs typeface="Calibri" panose="020F0502020204030204" pitchFamily="34" charset="0"/>
            </a:endParaRPr>
          </a:p>
          <a:p>
            <a:pPr marL="0" marR="0" algn="r" rtl="1">
              <a:spcBef>
                <a:spcPts val="2250"/>
              </a:spcBef>
              <a:spcAft>
                <a:spcPts val="600"/>
              </a:spcAft>
            </a:pPr>
            <a:r>
              <a:rPr lang="ar-JO" sz="1800" b="1" kern="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1. </a:t>
            </a:r>
            <a:r>
              <a:rPr lang="ar-SA" sz="2800" u="sng" kern="0" dirty="0">
                <a:solidFill>
                  <a:srgbClr val="2C2F34"/>
                </a:solidFill>
                <a:cs typeface="Calibri" panose="020F0502020204030204" pitchFamily="34" charset="0"/>
              </a:rPr>
              <a:t>الخصخصة الكاملة للتعليم</a:t>
            </a:r>
            <a:endParaRPr lang="en-US" sz="2800" u="sng" kern="0" dirty="0">
              <a:solidFill>
                <a:srgbClr val="2C2F34"/>
              </a:solidFill>
              <a:cs typeface="Calibri" panose="020F0502020204030204" pitchFamily="34" charset="0"/>
            </a:endParaRPr>
          </a:p>
          <a:p>
            <a:pPr marL="0" marR="0" algn="r" rtl="1">
              <a:spcBef>
                <a:spcPts val="0"/>
              </a:spcBef>
              <a:spcAft>
                <a:spcPts val="800"/>
              </a:spcAft>
            </a:pPr>
            <a:r>
              <a:rPr lang="ar-SA" sz="2800" kern="0" dirty="0">
                <a:solidFill>
                  <a:srgbClr val="2C2F34"/>
                </a:solidFill>
                <a:cs typeface="Calibri" panose="020F0502020204030204" pitchFamily="34" charset="0"/>
              </a:rPr>
              <a:t>وهي أكثر أنواع الخصخصة عمومية وشمولية في الدولة، وفي هذا النوع تنتقل مسؤولية التعليم في الدولة في جميع المؤسسات التعليمية من القطاع العام إلى القطاع الخاص، وفي هذه الحالة </a:t>
            </a:r>
            <a:r>
              <a:rPr lang="ar-JO" sz="2800" kern="0" dirty="0">
                <a:solidFill>
                  <a:srgbClr val="2C2F34"/>
                </a:solidFill>
                <a:cs typeface="Calibri" panose="020F0502020204030204" pitchFamily="34" charset="0"/>
              </a:rPr>
              <a:t>تكون </a:t>
            </a:r>
            <a:r>
              <a:rPr lang="ar-SA" sz="2800" kern="0" dirty="0">
                <a:solidFill>
                  <a:srgbClr val="2C2F34"/>
                </a:solidFill>
                <a:cs typeface="Calibri" panose="020F0502020204030204" pitchFamily="34" charset="0"/>
              </a:rPr>
              <a:t>الدولة أو القطاع العام </a:t>
            </a:r>
            <a:r>
              <a:rPr lang="ar-JO" sz="2800" kern="0" dirty="0">
                <a:solidFill>
                  <a:srgbClr val="2C2F34"/>
                </a:solidFill>
                <a:cs typeface="Calibri" panose="020F0502020204030204" pitchFamily="34" charset="0"/>
              </a:rPr>
              <a:t>(</a:t>
            </a:r>
            <a:r>
              <a:rPr lang="ar-SA" sz="2800" kern="0" dirty="0">
                <a:solidFill>
                  <a:srgbClr val="2C2F34"/>
                </a:solidFill>
                <a:cs typeface="Calibri" panose="020F0502020204030204" pitchFamily="34" charset="0"/>
              </a:rPr>
              <a:t>القطاع الحكومي</a:t>
            </a:r>
            <a:r>
              <a:rPr lang="ar-JO" sz="2800" kern="0" dirty="0">
                <a:solidFill>
                  <a:srgbClr val="2C2F34"/>
                </a:solidFill>
                <a:cs typeface="Calibri" panose="020F0502020204030204" pitchFamily="34" charset="0"/>
              </a:rPr>
              <a:t>)</a:t>
            </a:r>
            <a:r>
              <a:rPr lang="ar-SA" sz="2800" kern="0" dirty="0">
                <a:solidFill>
                  <a:srgbClr val="2C2F34"/>
                </a:solidFill>
                <a:cs typeface="Calibri" panose="020F0502020204030204" pitchFamily="34" charset="0"/>
              </a:rPr>
              <a:t> خارج أي قرارات تربوية في الدولة ولا يتدخل في الشؤون التعليمية</a:t>
            </a:r>
            <a:r>
              <a:rPr lang="en-US" sz="2800" kern="0" dirty="0">
                <a:solidFill>
                  <a:srgbClr val="2C2F34"/>
                </a:solidFill>
                <a:cs typeface="Calibri" panose="020F0502020204030204" pitchFamily="34" charset="0"/>
              </a:rPr>
              <a:t>.</a:t>
            </a:r>
          </a:p>
          <a:p>
            <a:pPr marL="0" marR="0" algn="r" rtl="1">
              <a:lnSpc>
                <a:spcPct val="107000"/>
              </a:lnSpc>
              <a:spcBef>
                <a:spcPts val="0"/>
              </a:spcBef>
              <a:spcAft>
                <a:spcPts val="800"/>
              </a:spcAft>
            </a:pPr>
            <a:endParaRPr lang="en-US" sz="2800" kern="0" dirty="0">
              <a:solidFill>
                <a:srgbClr val="2C2F34"/>
              </a:solidFill>
              <a:cs typeface="Calibri" panose="020F0502020204030204" pitchFamily="34" charset="0"/>
            </a:endParaRPr>
          </a:p>
        </p:txBody>
      </p:sp>
    </p:spTree>
    <p:extLst>
      <p:ext uri="{BB962C8B-B14F-4D97-AF65-F5344CB8AC3E}">
        <p14:creationId xmlns:p14="http://schemas.microsoft.com/office/powerpoint/2010/main" val="3668466719"/>
      </p:ext>
    </p:extLst>
  </p:cSld>
  <p:clrMapOvr>
    <a:masterClrMapping/>
  </p:clrMapOvr>
  <mc:AlternateContent xmlns:mc="http://schemas.openxmlformats.org/markup-compatibility/2006" xmlns:p14="http://schemas.microsoft.com/office/powerpoint/2010/main">
    <mc:Choice Requires="p14">
      <p:transition spd="slow" p14:dur="1600" advTm="108067">
        <p14:prism isInverted="1"/>
      </p:transition>
    </mc:Choice>
    <mc:Fallback xmlns="">
      <p:transition spd="slow" advTm="10806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00061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764275" y="1419037"/>
            <a:ext cx="10618773" cy="4584845"/>
          </a:xfrm>
          <a:prstGeom prst="rect">
            <a:avLst/>
          </a:prstGeom>
          <a:noFill/>
        </p:spPr>
        <p:txBody>
          <a:bodyPr wrap="square" rtlCol="0">
            <a:spAutoFit/>
          </a:bodyPr>
          <a:lstStyle/>
          <a:p>
            <a:pPr marL="0" marR="0" algn="r" rtl="1">
              <a:lnSpc>
                <a:spcPct val="107000"/>
              </a:lnSpc>
              <a:spcBef>
                <a:spcPts val="2250"/>
              </a:spcBef>
              <a:spcAft>
                <a:spcPts val="600"/>
              </a:spcAft>
            </a:pPr>
            <a:r>
              <a:rPr lang="ar-JO" sz="2400" b="1" u="sng" kern="0" dirty="0">
                <a:solidFill>
                  <a:srgbClr val="2C2F34"/>
                </a:solidFill>
                <a:cs typeface="Calibri" panose="020F0502020204030204" pitchFamily="34" charset="0"/>
              </a:rPr>
              <a:t>2. </a:t>
            </a:r>
            <a:r>
              <a:rPr lang="ar-SA" sz="2400" b="1" u="sng" kern="0" dirty="0">
                <a:solidFill>
                  <a:srgbClr val="2C2F34"/>
                </a:solidFill>
                <a:cs typeface="Calibri" panose="020F0502020204030204" pitchFamily="34" charset="0"/>
              </a:rPr>
              <a:t>الخصخصة الجزئية لنظام التعليم</a:t>
            </a:r>
            <a:endParaRPr lang="en-US" sz="2400" b="1" u="sng" kern="0" dirty="0">
              <a:solidFill>
                <a:srgbClr val="2C2F34"/>
              </a:solidFill>
              <a:cs typeface="Calibri" panose="020F0502020204030204" pitchFamily="34" charset="0"/>
            </a:endParaRPr>
          </a:p>
          <a:p>
            <a:pPr marL="0" marR="0" algn="r" rtl="1">
              <a:lnSpc>
                <a:spcPct val="107000"/>
              </a:lnSpc>
              <a:spcBef>
                <a:spcPts val="0"/>
              </a:spcBef>
              <a:spcAft>
                <a:spcPts val="800"/>
              </a:spcAft>
            </a:pPr>
            <a:r>
              <a:rPr lang="ar-SA" sz="2400" kern="0" dirty="0">
                <a:solidFill>
                  <a:srgbClr val="2C2F34"/>
                </a:solidFill>
                <a:cs typeface="Calibri" panose="020F0502020204030204" pitchFamily="34" charset="0"/>
              </a:rPr>
              <a:t>الخصخصة الجزئية للتعليم تعني نقل العديد من المسؤوليات من القطاع العام إلى القطاع الخاص دون إلغاء مسؤولية القطاع العام بشكل عام. تتم مناقشة العديد من الأمور التعليمية في هذا النوع من الخصخصة مع القطاع العام للحكومة، ولا يتحمل القطاع العام سوى القليل من المسؤولية عن التعليم في البلاد</a:t>
            </a:r>
            <a:r>
              <a:rPr lang="en-US" sz="2400" kern="0" dirty="0">
                <a:solidFill>
                  <a:srgbClr val="2C2F34"/>
                </a:solidFill>
                <a:cs typeface="Calibri" panose="020F0502020204030204" pitchFamily="34" charset="0"/>
              </a:rPr>
              <a:t>.</a:t>
            </a:r>
          </a:p>
          <a:p>
            <a:pPr algn="r" rtl="1">
              <a:lnSpc>
                <a:spcPct val="107000"/>
              </a:lnSpc>
              <a:spcBef>
                <a:spcPts val="2250"/>
              </a:spcBef>
              <a:spcAft>
                <a:spcPts val="600"/>
              </a:spcAft>
            </a:pPr>
            <a:r>
              <a:rPr lang="ar-JO" sz="2400" b="1" u="sng" kern="0" dirty="0">
                <a:solidFill>
                  <a:srgbClr val="2C2F34"/>
                </a:solidFill>
                <a:cs typeface="Calibri" panose="020F0502020204030204" pitchFamily="34" charset="0"/>
              </a:rPr>
              <a:t>3. </a:t>
            </a:r>
            <a:r>
              <a:rPr lang="ar-SA" sz="2400" b="1" u="sng" kern="0" dirty="0">
                <a:solidFill>
                  <a:srgbClr val="2C2F34"/>
                </a:solidFill>
                <a:cs typeface="Calibri" panose="020F0502020204030204" pitchFamily="34" charset="0"/>
              </a:rPr>
              <a:t>الخصخصة المشروطة للتعليم</a:t>
            </a:r>
            <a:endParaRPr lang="en-US" sz="2400" b="1" u="sng" kern="0" dirty="0">
              <a:solidFill>
                <a:srgbClr val="2C2F34"/>
              </a:solidFill>
              <a:cs typeface="Calibri" panose="020F0502020204030204" pitchFamily="34" charset="0"/>
            </a:endParaRPr>
          </a:p>
          <a:p>
            <a:pPr marL="0" marR="0" algn="r" rtl="1">
              <a:lnSpc>
                <a:spcPct val="107000"/>
              </a:lnSpc>
              <a:spcBef>
                <a:spcPts val="0"/>
              </a:spcBef>
              <a:spcAft>
                <a:spcPts val="800"/>
              </a:spcAft>
            </a:pPr>
            <a:r>
              <a:rPr lang="ar-SA" sz="2400" kern="0" dirty="0">
                <a:solidFill>
                  <a:srgbClr val="2C2F34"/>
                </a:solidFill>
                <a:cs typeface="Calibri" panose="020F0502020204030204" pitchFamily="34" charset="0"/>
              </a:rPr>
              <a:t>الخصخصة المشروطة للتعليم هي نقل بعض المسؤوليات من القطاع العام إلى القطاع الخاص بشروط يفرضها القطاع العام ويوافق عليها القطاع الخاص، وفي هذه الحالة تظل كلمة القطاع العام في التعليم هي الأهم</a:t>
            </a:r>
            <a:r>
              <a:rPr lang="ar-JO" sz="2400" kern="0" dirty="0">
                <a:solidFill>
                  <a:srgbClr val="2C2F34"/>
                </a:solidFill>
                <a:cs typeface="Calibri" panose="020F0502020204030204" pitchFamily="34" charset="0"/>
              </a:rPr>
              <a:t> ومعظم مؤسسات التعليم الخاص ( مدارس وجامعات) الوطن العربي من هذا النوع</a:t>
            </a:r>
            <a:r>
              <a:rPr lang="en-US" sz="2400" kern="0" dirty="0">
                <a:solidFill>
                  <a:srgbClr val="2C2F34"/>
                </a:solidFill>
                <a:cs typeface="Calibri" panose="020F0502020204030204" pitchFamily="34" charset="0"/>
              </a:rPr>
              <a:t>.</a:t>
            </a:r>
          </a:p>
          <a:p>
            <a:pPr algn="r" rtl="1"/>
            <a:br>
              <a:rPr lang="ar-YE" sz="2200" dirty="0"/>
            </a:br>
            <a:r>
              <a:rPr lang="ar-JO" sz="2200" dirty="0"/>
              <a:t> </a:t>
            </a:r>
            <a:endParaRPr lang="ar-YE" sz="2200" b="0" i="0" u="none" strike="noStrike" baseline="0" dirty="0">
              <a:latin typeface="TraditionalArabic"/>
            </a:endParaRPr>
          </a:p>
        </p:txBody>
      </p:sp>
    </p:spTree>
    <p:extLst>
      <p:ext uri="{BB962C8B-B14F-4D97-AF65-F5344CB8AC3E}">
        <p14:creationId xmlns:p14="http://schemas.microsoft.com/office/powerpoint/2010/main" val="661780133"/>
      </p:ext>
    </p:extLst>
  </p:cSld>
  <p:clrMapOvr>
    <a:masterClrMapping/>
  </p:clrMapOvr>
  <mc:AlternateContent xmlns:mc="http://schemas.openxmlformats.org/markup-compatibility/2006" xmlns:p14="http://schemas.microsoft.com/office/powerpoint/2010/main">
    <mc:Choice Requires="p14">
      <p:transition spd="slow" p14:dur="1600" advTm="140811">
        <p14:prism isInverted="1"/>
      </p:transition>
    </mc:Choice>
    <mc:Fallback xmlns="">
      <p:transition spd="slow" advTm="14081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00061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764275" y="1419037"/>
            <a:ext cx="10618773" cy="4817344"/>
          </a:xfrm>
          <a:prstGeom prst="rect">
            <a:avLst/>
          </a:prstGeom>
          <a:noFill/>
        </p:spPr>
        <p:txBody>
          <a:bodyPr wrap="square" rtlCol="0">
            <a:spAutoFit/>
          </a:bodyPr>
          <a:lstStyle/>
          <a:p>
            <a:pPr marL="0" marR="0" algn="ctr" rtl="1">
              <a:lnSpc>
                <a:spcPct val="107000"/>
              </a:lnSpc>
              <a:spcBef>
                <a:spcPts val="2250"/>
              </a:spcBef>
              <a:spcAft>
                <a:spcPts val="600"/>
              </a:spcAft>
            </a:pPr>
            <a:r>
              <a:rPr lang="ar-JO" sz="2800" b="1" u="sng" kern="0" dirty="0">
                <a:solidFill>
                  <a:srgbClr val="00B0F0"/>
                </a:solidFill>
                <a:cs typeface="Calibri" panose="020F0502020204030204" pitchFamily="34" charset="0"/>
              </a:rPr>
              <a:t>معيقات خصخصة التعليم</a:t>
            </a:r>
          </a:p>
          <a:p>
            <a:pPr marL="0" marR="0" algn="r" rtl="1">
              <a:lnSpc>
                <a:spcPct val="107000"/>
              </a:lnSpc>
              <a:spcBef>
                <a:spcPts val="2250"/>
              </a:spcBef>
              <a:spcAft>
                <a:spcPts val="600"/>
              </a:spcAft>
            </a:pPr>
            <a:r>
              <a:rPr lang="ar-YE" sz="2800" kern="0" dirty="0">
                <a:cs typeface="Calibri" panose="020F0502020204030204" pitchFamily="34" charset="0"/>
              </a:rPr>
              <a:t>أثبتت الدراسات </a:t>
            </a:r>
            <a:r>
              <a:rPr lang="ar-JO" sz="2800" kern="0" dirty="0">
                <a:cs typeface="Calibri" panose="020F0502020204030204" pitchFamily="34" charset="0"/>
              </a:rPr>
              <a:t>أ</a:t>
            </a:r>
            <a:r>
              <a:rPr lang="ar-YE" sz="2800" kern="0" dirty="0">
                <a:cs typeface="Calibri" panose="020F0502020204030204" pitchFamily="34" charset="0"/>
              </a:rPr>
              <a:t>ن تطبيق الخصخصة</a:t>
            </a:r>
            <a:r>
              <a:rPr lang="ar-JO" sz="2800" kern="0" dirty="0">
                <a:cs typeface="Calibri" panose="020F0502020204030204" pitchFamily="34" charset="0"/>
              </a:rPr>
              <a:t> في التعليم أمرًا ليس سهلًا</a:t>
            </a:r>
            <a:r>
              <a:rPr lang="ar-YE" sz="2800" kern="0" dirty="0">
                <a:cs typeface="Calibri" panose="020F0502020204030204" pitchFamily="34" charset="0"/>
              </a:rPr>
              <a:t>، </a:t>
            </a:r>
            <a:r>
              <a:rPr lang="ar-JO" sz="2800" kern="0" dirty="0">
                <a:cs typeface="Calibri" panose="020F0502020204030204" pitchFamily="34" charset="0"/>
              </a:rPr>
              <a:t>أي أن مؤسسات التعليم (المدارس والكليات والجامعات)</a:t>
            </a:r>
            <a:r>
              <a:rPr lang="ar-YE" sz="2800" kern="0" dirty="0">
                <a:cs typeface="Calibri" panose="020F0502020204030204" pitchFamily="34" charset="0"/>
              </a:rPr>
              <a:t> تواجهه العديد من الصعوبات وال</a:t>
            </a:r>
            <a:r>
              <a:rPr lang="ar-JO" sz="2800" kern="0" dirty="0">
                <a:cs typeface="Calibri" panose="020F0502020204030204" pitchFamily="34" charset="0"/>
              </a:rPr>
              <a:t>معيقات</a:t>
            </a:r>
            <a:r>
              <a:rPr lang="ar-YE" sz="2800" kern="0" dirty="0">
                <a:cs typeface="Calibri" panose="020F0502020204030204" pitchFamily="34" charset="0"/>
              </a:rPr>
              <a:t>، </a:t>
            </a:r>
            <a:r>
              <a:rPr lang="ar-JO" sz="2800" kern="0" dirty="0">
                <a:cs typeface="Calibri" panose="020F0502020204030204" pitchFamily="34" charset="0"/>
              </a:rPr>
              <a:t>والتي يجب أن تخضع للتحليل والمناقشة حتى يتم تفاديها</a:t>
            </a:r>
            <a:r>
              <a:rPr lang="ar-YE" sz="2800" kern="0" dirty="0">
                <a:cs typeface="Calibri" panose="020F0502020204030204" pitchFamily="34" charset="0"/>
              </a:rPr>
              <a:t>، </a:t>
            </a:r>
            <a:r>
              <a:rPr lang="ar-JO" sz="2800" kern="0" dirty="0">
                <a:cs typeface="Calibri" panose="020F0502020204030204" pitchFamily="34" charset="0"/>
              </a:rPr>
              <a:t>ومن هذه الصعوبات:</a:t>
            </a:r>
          </a:p>
          <a:p>
            <a:pPr marL="0" marR="0" algn="r" rtl="1">
              <a:lnSpc>
                <a:spcPct val="107000"/>
              </a:lnSpc>
              <a:spcBef>
                <a:spcPts val="2250"/>
              </a:spcBef>
              <a:spcAft>
                <a:spcPts val="600"/>
              </a:spcAft>
            </a:pPr>
            <a:r>
              <a:rPr lang="ar-JO" sz="2800" kern="0" dirty="0">
                <a:cs typeface="Calibri" panose="020F0502020204030204" pitchFamily="34" charset="0"/>
              </a:rPr>
              <a:t>أولًا</a:t>
            </a:r>
            <a:r>
              <a:rPr lang="ar-YE" sz="2800" kern="0" dirty="0">
                <a:cs typeface="Calibri" panose="020F0502020204030204" pitchFamily="34" charset="0"/>
              </a:rPr>
              <a:t>: صعوبات اجتماعية حيث يواكب تطبيق الخصخصة بعض التخوفات </a:t>
            </a:r>
            <a:r>
              <a:rPr lang="ar-JO" sz="2800" kern="0" dirty="0">
                <a:cs typeface="Calibri" panose="020F0502020204030204" pitchFamily="34" charset="0"/>
              </a:rPr>
              <a:t>من أبناء المجتمع في أن الخصخصة </a:t>
            </a:r>
            <a:r>
              <a:rPr lang="ar-YE" sz="2800" kern="0" dirty="0">
                <a:cs typeface="Calibri" panose="020F0502020204030204" pitchFamily="34" charset="0"/>
              </a:rPr>
              <a:t>لا تصب إلا في مصلحة القادرين مادياً </a:t>
            </a:r>
            <a:r>
              <a:rPr lang="ar-JO" sz="2800" kern="0" dirty="0">
                <a:cs typeface="Calibri" panose="020F0502020204030204" pitchFamily="34" charset="0"/>
              </a:rPr>
              <a:t>الذين يستطيعون توفير المال الكافي لإرسال أبنائهم إليها وكذلك ظهور الطبقية المجتمعية والشعور بعدم العدالة والمساواة.</a:t>
            </a:r>
            <a:endParaRPr lang="en-US" sz="2800" kern="0" dirty="0">
              <a:cs typeface="Calibri" panose="020F0502020204030204" pitchFamily="34" charset="0"/>
            </a:endParaRPr>
          </a:p>
          <a:p>
            <a:pPr algn="r" rtl="1"/>
            <a:br>
              <a:rPr lang="ar-YE" sz="2200" dirty="0"/>
            </a:br>
            <a:r>
              <a:rPr lang="ar-JO" sz="2200" dirty="0"/>
              <a:t> </a:t>
            </a:r>
            <a:endParaRPr lang="ar-YE" sz="2200" b="0" i="0" u="none" strike="noStrike" baseline="0" dirty="0">
              <a:latin typeface="TraditionalArabic"/>
            </a:endParaRPr>
          </a:p>
        </p:txBody>
      </p:sp>
    </p:spTree>
    <p:extLst>
      <p:ext uri="{BB962C8B-B14F-4D97-AF65-F5344CB8AC3E}">
        <p14:creationId xmlns:p14="http://schemas.microsoft.com/office/powerpoint/2010/main" val="1800684314"/>
      </p:ext>
    </p:extLst>
  </p:cSld>
  <p:clrMapOvr>
    <a:masterClrMapping/>
  </p:clrMapOvr>
  <mc:AlternateContent xmlns:mc="http://schemas.openxmlformats.org/markup-compatibility/2006" xmlns:p14="http://schemas.microsoft.com/office/powerpoint/2010/main">
    <mc:Choice Requires="p14">
      <p:transition spd="slow" p14:dur="1600" advTm="104293">
        <p14:prism isInverted="1"/>
      </p:transition>
    </mc:Choice>
    <mc:Fallback xmlns="">
      <p:transition spd="slow" advTm="10429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00061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760420" y="1589649"/>
            <a:ext cx="10618773" cy="4097917"/>
          </a:xfrm>
          <a:prstGeom prst="rect">
            <a:avLst/>
          </a:prstGeom>
          <a:noFill/>
        </p:spPr>
        <p:txBody>
          <a:bodyPr wrap="square" rtlCol="0">
            <a:spAutoFit/>
          </a:bodyPr>
          <a:lstStyle/>
          <a:p>
            <a:pPr marL="0" marR="0" algn="ctr" rtl="1">
              <a:lnSpc>
                <a:spcPct val="107000"/>
              </a:lnSpc>
              <a:spcBef>
                <a:spcPts val="2250"/>
              </a:spcBef>
              <a:spcAft>
                <a:spcPts val="600"/>
              </a:spcAft>
            </a:pPr>
            <a:r>
              <a:rPr lang="ar-JO" sz="2800" b="1" u="sng" kern="0" dirty="0">
                <a:solidFill>
                  <a:srgbClr val="00B0F0"/>
                </a:solidFill>
                <a:cs typeface="Calibri" panose="020F0502020204030204" pitchFamily="34" charset="0"/>
              </a:rPr>
              <a:t>معيقات خصخصة التعليم</a:t>
            </a:r>
          </a:p>
          <a:p>
            <a:pPr marL="0" marR="0" algn="just" rtl="1">
              <a:spcBef>
                <a:spcPts val="2250"/>
              </a:spcBef>
              <a:spcAft>
                <a:spcPts val="600"/>
              </a:spcAft>
            </a:pPr>
            <a:r>
              <a:rPr lang="ar-JO" sz="2600" kern="0" dirty="0">
                <a:cs typeface="Calibri" panose="020F0502020204030204" pitchFamily="34" charset="0"/>
              </a:rPr>
              <a:t>ثانيًا: </a:t>
            </a:r>
            <a:r>
              <a:rPr lang="ar-YE" sz="2600" kern="0" dirty="0">
                <a:cs typeface="Calibri" panose="020F0502020204030204" pitchFamily="34" charset="0"/>
              </a:rPr>
              <a:t>صعوبات اقتصادية</a:t>
            </a:r>
            <a:r>
              <a:rPr lang="ar-JO" sz="2600" kern="0" dirty="0">
                <a:cs typeface="Calibri" panose="020F0502020204030204" pitchFamily="34" charset="0"/>
              </a:rPr>
              <a:t>:    من أهم </a:t>
            </a:r>
            <a:r>
              <a:rPr lang="ar-YE" sz="2600" kern="0" dirty="0">
                <a:cs typeface="Calibri" panose="020F0502020204030204" pitchFamily="34" charset="0"/>
              </a:rPr>
              <a:t> </a:t>
            </a:r>
            <a:r>
              <a:rPr lang="ar-JO" sz="2600" kern="0" dirty="0">
                <a:cs typeface="Calibri" panose="020F0502020204030204" pitchFamily="34" charset="0"/>
              </a:rPr>
              <a:t>الصعوبات </a:t>
            </a:r>
            <a:r>
              <a:rPr lang="ar-YE" sz="2600" kern="0" dirty="0">
                <a:cs typeface="Calibri" panose="020F0502020204030204" pitchFamily="34" charset="0"/>
              </a:rPr>
              <a:t>التي تواجه الخصخصة إعادة تقويم الأصول الثابتة المملوكة للدولة، وكيفية تحديد أسعار الأسهم</a:t>
            </a:r>
            <a:r>
              <a:rPr lang="ar-JO" sz="2600" kern="0" dirty="0">
                <a:cs typeface="Calibri" panose="020F0502020204030204" pitchFamily="34" charset="0"/>
              </a:rPr>
              <a:t> في الشركات التعليمية الخاصة</a:t>
            </a:r>
            <a:r>
              <a:rPr lang="ar-YE" sz="2600" kern="0" dirty="0">
                <a:cs typeface="Calibri" panose="020F0502020204030204" pitchFamily="34" charset="0"/>
              </a:rPr>
              <a:t>، بالإضافة إلى ضرورة إعادة تأهيل الأيدي العاملة في المؤسسات العامة التي</a:t>
            </a:r>
            <a:r>
              <a:rPr lang="ar-JO" sz="2600" kern="0" dirty="0">
                <a:cs typeface="Calibri" panose="020F0502020204030204" pitchFamily="34" charset="0"/>
              </a:rPr>
              <a:t> </a:t>
            </a:r>
            <a:r>
              <a:rPr lang="ar-YE" sz="2600" kern="0" dirty="0">
                <a:cs typeface="Calibri" panose="020F0502020204030204" pitchFamily="34" charset="0"/>
              </a:rPr>
              <a:t>يتم خصخصتها. </a:t>
            </a:r>
            <a:endParaRPr lang="ar-JO" sz="2600" kern="0" dirty="0">
              <a:cs typeface="Calibri" panose="020F0502020204030204" pitchFamily="34" charset="0"/>
            </a:endParaRPr>
          </a:p>
          <a:p>
            <a:pPr marL="0" marR="0" algn="just" rtl="1">
              <a:spcBef>
                <a:spcPts val="2250"/>
              </a:spcBef>
              <a:spcAft>
                <a:spcPts val="600"/>
              </a:spcAft>
            </a:pPr>
            <a:r>
              <a:rPr lang="ar-JO" sz="2600" kern="0" dirty="0">
                <a:cs typeface="Calibri" panose="020F0502020204030204" pitchFamily="34" charset="0"/>
              </a:rPr>
              <a:t>ثالثًا: </a:t>
            </a:r>
            <a:r>
              <a:rPr lang="ar-YE" sz="2600" kern="0" dirty="0">
                <a:cs typeface="Calibri" panose="020F0502020204030204" pitchFamily="34" charset="0"/>
              </a:rPr>
              <a:t>صعوبات إدارية</a:t>
            </a:r>
            <a:r>
              <a:rPr lang="ar-JO" sz="2600" kern="0" dirty="0">
                <a:cs typeface="Calibri" panose="020F0502020204030204" pitchFamily="34" charset="0"/>
              </a:rPr>
              <a:t>.    </a:t>
            </a:r>
            <a:r>
              <a:rPr lang="ar-YE" sz="2600" kern="0" dirty="0">
                <a:cs typeface="Calibri" panose="020F0502020204030204" pitchFamily="34" charset="0"/>
              </a:rPr>
              <a:t>وتتلخص في أن العقلية الإدارية السائدة في العديد من الدول تقوم على الروتين والتكرار، ومن ثم تقاوم التغيير والتجديد، بالإضافة إلى أن الأفراد العاملين قد يعارضون الخصخصة نتيجة ما يوفره لهم العمل في القطاع العام منضمانات وحماية قد لا توفره لهم المؤسسات الخاصة. </a:t>
            </a:r>
            <a:endParaRPr lang="ar-YE" sz="2600" b="0" i="0" u="none" strike="noStrike" baseline="0" dirty="0">
              <a:latin typeface="TraditionalArabic"/>
            </a:endParaRPr>
          </a:p>
        </p:txBody>
      </p:sp>
    </p:spTree>
    <p:extLst>
      <p:ext uri="{BB962C8B-B14F-4D97-AF65-F5344CB8AC3E}">
        <p14:creationId xmlns:p14="http://schemas.microsoft.com/office/powerpoint/2010/main" val="2094074213"/>
      </p:ext>
    </p:extLst>
  </p:cSld>
  <p:clrMapOvr>
    <a:masterClrMapping/>
  </p:clrMapOvr>
  <mc:AlternateContent xmlns:mc="http://schemas.openxmlformats.org/markup-compatibility/2006" xmlns:p14="http://schemas.microsoft.com/office/powerpoint/2010/main">
    <mc:Choice Requires="p14">
      <p:transition spd="slow" p14:dur="1600" advTm="116059">
        <p14:prism isInverted="1"/>
      </p:transition>
    </mc:Choice>
    <mc:Fallback xmlns="">
      <p:transition spd="slow" advTm="11605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00061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786613" y="1506535"/>
            <a:ext cx="10618773" cy="4310091"/>
          </a:xfrm>
          <a:prstGeom prst="rect">
            <a:avLst/>
          </a:prstGeom>
          <a:noFill/>
        </p:spPr>
        <p:txBody>
          <a:bodyPr wrap="square" rtlCol="0">
            <a:spAutoFit/>
          </a:bodyPr>
          <a:lstStyle/>
          <a:p>
            <a:pPr marL="0" marR="0" algn="ctr" rtl="1">
              <a:lnSpc>
                <a:spcPct val="107000"/>
              </a:lnSpc>
              <a:spcBef>
                <a:spcPts val="2250"/>
              </a:spcBef>
              <a:spcAft>
                <a:spcPts val="600"/>
              </a:spcAft>
            </a:pPr>
            <a:r>
              <a:rPr lang="ar-JO" sz="2800" b="1" u="sng" kern="0" dirty="0">
                <a:solidFill>
                  <a:srgbClr val="00B0F0"/>
                </a:solidFill>
                <a:cs typeface="Calibri" panose="020F0502020204030204" pitchFamily="34" charset="0"/>
              </a:rPr>
              <a:t>معيقات خصخصة التعليم</a:t>
            </a:r>
          </a:p>
          <a:p>
            <a:pPr marL="0" marR="0" algn="r" rtl="1">
              <a:lnSpc>
                <a:spcPct val="107000"/>
              </a:lnSpc>
              <a:spcBef>
                <a:spcPts val="2250"/>
              </a:spcBef>
              <a:spcAft>
                <a:spcPts val="600"/>
              </a:spcAft>
            </a:pPr>
            <a:r>
              <a:rPr lang="ar-JO" sz="2400" kern="0" dirty="0">
                <a:cs typeface="Calibri" panose="020F0502020204030204" pitchFamily="34" charset="0"/>
              </a:rPr>
              <a:t> </a:t>
            </a:r>
            <a:r>
              <a:rPr lang="ar-JO" sz="2800" kern="0" dirty="0">
                <a:cs typeface="Calibri" panose="020F0502020204030204" pitchFamily="34" charset="0"/>
              </a:rPr>
              <a:t>رابعًا: </a:t>
            </a:r>
            <a:r>
              <a:rPr lang="ar-YE" sz="2800" kern="0" dirty="0">
                <a:cs typeface="Calibri" panose="020F0502020204030204" pitchFamily="34" charset="0"/>
              </a:rPr>
              <a:t>صعوبات قانونية</a:t>
            </a:r>
            <a:r>
              <a:rPr lang="ar-JO" sz="2800" kern="0" dirty="0">
                <a:cs typeface="Calibri" panose="020F0502020204030204" pitchFamily="34" charset="0"/>
              </a:rPr>
              <a:t>.</a:t>
            </a:r>
          </a:p>
          <a:p>
            <a:pPr marL="0" marR="0" algn="r" rtl="1">
              <a:lnSpc>
                <a:spcPct val="107000"/>
              </a:lnSpc>
              <a:spcBef>
                <a:spcPts val="2250"/>
              </a:spcBef>
              <a:spcAft>
                <a:spcPts val="600"/>
              </a:spcAft>
            </a:pPr>
            <a:r>
              <a:rPr lang="ar-YE" sz="2800" kern="0" dirty="0">
                <a:cs typeface="Calibri" panose="020F0502020204030204" pitchFamily="34" charset="0"/>
              </a:rPr>
              <a:t> حيث تتطلب الخصخصة تشريعات جديدة، وخاصة في المجالات الاقتصادية والاجتماعية والإدارية والمالية، بحيث ينجم عن هذه التشريعات الجديدة تعديلات في الأداء الاقتصادي للدولة والمؤسسات والمرافق والخدمات الاجتماعية بها</a:t>
            </a:r>
            <a:r>
              <a:rPr lang="ar-JO" sz="2800" kern="0" dirty="0">
                <a:cs typeface="Calibri" panose="020F0502020204030204" pitchFamily="34" charset="0"/>
              </a:rPr>
              <a:t>.</a:t>
            </a:r>
          </a:p>
          <a:p>
            <a:pPr marL="0" marR="0" algn="r" rtl="1">
              <a:lnSpc>
                <a:spcPct val="107000"/>
              </a:lnSpc>
              <a:spcBef>
                <a:spcPts val="2250"/>
              </a:spcBef>
              <a:spcAft>
                <a:spcPts val="600"/>
              </a:spcAft>
            </a:pPr>
            <a:r>
              <a:rPr lang="ar-JO" sz="2800" kern="0" dirty="0">
                <a:cs typeface="Calibri" panose="020F0502020204030204" pitchFamily="34" charset="0"/>
              </a:rPr>
              <a:t>وذكر بعض الباحثين أن هناك معيقات خاصة بالتعليم العالي تتمثل في ما يأتي:</a:t>
            </a:r>
            <a:br>
              <a:rPr lang="ar-YE" sz="2200" dirty="0"/>
            </a:br>
            <a:endParaRPr lang="ar-YE" sz="2200" b="0" i="0" u="none" strike="noStrike" baseline="0" dirty="0">
              <a:latin typeface="TraditionalArabic"/>
            </a:endParaRPr>
          </a:p>
        </p:txBody>
      </p:sp>
    </p:spTree>
    <p:extLst>
      <p:ext uri="{BB962C8B-B14F-4D97-AF65-F5344CB8AC3E}">
        <p14:creationId xmlns:p14="http://schemas.microsoft.com/office/powerpoint/2010/main" val="946591286"/>
      </p:ext>
    </p:extLst>
  </p:cSld>
  <p:clrMapOvr>
    <a:masterClrMapping/>
  </p:clrMapOvr>
  <mc:AlternateContent xmlns:mc="http://schemas.openxmlformats.org/markup-compatibility/2006" xmlns:p14="http://schemas.microsoft.com/office/powerpoint/2010/main">
    <mc:Choice Requires="p14">
      <p:transition spd="slow" p14:dur="1600" advTm="58823">
        <p14:prism isInverted="1"/>
      </p:transition>
    </mc:Choice>
    <mc:Fallback xmlns="">
      <p:transition spd="slow" advTm="5882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00061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786613" y="1506535"/>
            <a:ext cx="10618773" cy="4020203"/>
          </a:xfrm>
          <a:prstGeom prst="rect">
            <a:avLst/>
          </a:prstGeom>
          <a:noFill/>
        </p:spPr>
        <p:txBody>
          <a:bodyPr wrap="square" rtlCol="0">
            <a:spAutoFit/>
          </a:bodyPr>
          <a:lstStyle/>
          <a:p>
            <a:pPr marL="0" marR="0" algn="ctr" rtl="1">
              <a:lnSpc>
                <a:spcPct val="107000"/>
              </a:lnSpc>
              <a:spcBef>
                <a:spcPts val="2250"/>
              </a:spcBef>
              <a:spcAft>
                <a:spcPts val="600"/>
              </a:spcAft>
            </a:pPr>
            <a:r>
              <a:rPr lang="ar-JO" sz="2800" b="1" u="sng" kern="0" dirty="0">
                <a:solidFill>
                  <a:srgbClr val="00B0F0"/>
                </a:solidFill>
                <a:cs typeface="Calibri" panose="020F0502020204030204" pitchFamily="34" charset="0"/>
              </a:rPr>
              <a:t>معيقات خصخصة التعليم العالي</a:t>
            </a:r>
          </a:p>
          <a:p>
            <a:pPr marL="0" marR="0" algn="r" rtl="1">
              <a:lnSpc>
                <a:spcPct val="107000"/>
              </a:lnSpc>
              <a:spcBef>
                <a:spcPts val="2250"/>
              </a:spcBef>
              <a:spcAft>
                <a:spcPts val="600"/>
              </a:spcAft>
            </a:pPr>
            <a:r>
              <a:rPr lang="ar-JO" sz="2400" kern="0" dirty="0">
                <a:cs typeface="Calibri" panose="020F0502020204030204" pitchFamily="34" charset="0"/>
              </a:rPr>
              <a:t> 1. تدني الخبرات والمعارف اللازمة المتعلقة بالتخصيص، إذ أن معظم الخبرات والمعارف هي ذات طابع فني وتشغيلي لأن الحكومة هي مقدم الخدمة الأساسي. </a:t>
            </a:r>
          </a:p>
          <a:p>
            <a:pPr marL="0" marR="0" algn="r" rtl="1">
              <a:lnSpc>
                <a:spcPct val="107000"/>
              </a:lnSpc>
              <a:spcBef>
                <a:spcPts val="2250"/>
              </a:spcBef>
              <a:spcAft>
                <a:spcPts val="600"/>
              </a:spcAft>
            </a:pPr>
            <a:r>
              <a:rPr lang="ar-JO" sz="2400" kern="0" dirty="0">
                <a:cs typeface="Calibri" panose="020F0502020204030204" pitchFamily="34" charset="0"/>
              </a:rPr>
              <a:t>2. قلة عدد الشركات المحلية التي تمتلك القدرة الفنية والمالية الكافية، لتولى تقديم الخدمات، وذلك بسبب أن الحكومة كانت المقدم الأساسي للخدمات في العديد من القطاعات. </a:t>
            </a:r>
          </a:p>
          <a:p>
            <a:pPr marL="0" marR="0" algn="r" rtl="1">
              <a:lnSpc>
                <a:spcPct val="107000"/>
              </a:lnSpc>
              <a:spcBef>
                <a:spcPts val="2250"/>
              </a:spcBef>
              <a:spcAft>
                <a:spcPts val="600"/>
              </a:spcAft>
            </a:pPr>
            <a:r>
              <a:rPr lang="ar-JO" sz="2400" kern="0" dirty="0">
                <a:cs typeface="Calibri" panose="020F0502020204030204" pitchFamily="34" charset="0"/>
              </a:rPr>
              <a:t>3. ضعف الأطر التشريعية العامة التي تمكن عمليات التخصيص وترفع مستوى حوكمتها. أدى ضعف التشريعات إلى تقليل ثقة المستثمرين والتخوف من قتل عملية التخصيص أو تنفيذه بطرق خاطئة.</a:t>
            </a:r>
            <a:endParaRPr lang="ar-YE" sz="2200" b="0" i="0" u="none" strike="noStrike" baseline="0" dirty="0">
              <a:latin typeface="TraditionalArabic"/>
            </a:endParaRPr>
          </a:p>
        </p:txBody>
      </p:sp>
      <p:pic>
        <p:nvPicPr>
          <p:cNvPr id="2" name="Picture 1">
            <a:extLst>
              <a:ext uri="{FF2B5EF4-FFF2-40B4-BE49-F238E27FC236}">
                <a16:creationId xmlns:a16="http://schemas.microsoft.com/office/drawing/2014/main" id="{0D3AA470-1BE6-B6E2-A54C-714F031D5A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135" y="1015359"/>
            <a:ext cx="2083839" cy="1013928"/>
          </a:xfrm>
          <a:prstGeom prst="rect">
            <a:avLst/>
          </a:prstGeom>
        </p:spPr>
      </p:pic>
    </p:spTree>
    <p:extLst>
      <p:ext uri="{BB962C8B-B14F-4D97-AF65-F5344CB8AC3E}">
        <p14:creationId xmlns:p14="http://schemas.microsoft.com/office/powerpoint/2010/main" val="3935625056"/>
      </p:ext>
    </p:extLst>
  </p:cSld>
  <p:clrMapOvr>
    <a:masterClrMapping/>
  </p:clrMapOvr>
  <mc:AlternateContent xmlns:mc="http://schemas.openxmlformats.org/markup-compatibility/2006" xmlns:p14="http://schemas.microsoft.com/office/powerpoint/2010/main">
    <mc:Choice Requires="p14">
      <p:transition spd="slow" p14:dur="1600" advTm="145648">
        <p14:prism isInverted="1"/>
      </p:transition>
    </mc:Choice>
    <mc:Fallback xmlns="">
      <p:transition spd="slow" advTm="14564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00061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786613" y="1506535"/>
            <a:ext cx="10618773" cy="3608937"/>
          </a:xfrm>
          <a:prstGeom prst="rect">
            <a:avLst/>
          </a:prstGeom>
          <a:noFill/>
        </p:spPr>
        <p:txBody>
          <a:bodyPr wrap="square" rtlCol="0">
            <a:spAutoFit/>
          </a:bodyPr>
          <a:lstStyle/>
          <a:p>
            <a:pPr marL="0" marR="0" algn="ctr" rtl="1">
              <a:lnSpc>
                <a:spcPct val="107000"/>
              </a:lnSpc>
              <a:spcBef>
                <a:spcPts val="2250"/>
              </a:spcBef>
              <a:spcAft>
                <a:spcPts val="600"/>
              </a:spcAft>
            </a:pPr>
            <a:r>
              <a:rPr lang="ar-JO" sz="2800" b="1" u="sng" kern="0" dirty="0">
                <a:solidFill>
                  <a:srgbClr val="00B0F0"/>
                </a:solidFill>
                <a:cs typeface="Calibri" panose="020F0502020204030204" pitchFamily="34" charset="0"/>
              </a:rPr>
              <a:t>معيقات خصخصة التعليم العالي</a:t>
            </a:r>
          </a:p>
          <a:p>
            <a:pPr marL="0" marR="0" algn="r" rtl="1">
              <a:lnSpc>
                <a:spcPct val="107000"/>
              </a:lnSpc>
              <a:spcBef>
                <a:spcPts val="2250"/>
              </a:spcBef>
              <a:spcAft>
                <a:spcPts val="600"/>
              </a:spcAft>
            </a:pPr>
            <a:r>
              <a:rPr lang="ar-JO" sz="2400" kern="0" dirty="0">
                <a:cs typeface="Calibri" panose="020F0502020204030204" pitchFamily="34" charset="0"/>
              </a:rPr>
              <a:t>4. تقاطع عمليات التخصيص مع العديد من الأنظمة واللوائح والتي قد تعيق عملية التخصيص، لأن هذه الأنظمة وضعت في ظل دور الحكومة في تمويل القطاعات وضعف دور القطاع الخاص.</a:t>
            </a:r>
          </a:p>
          <a:p>
            <a:pPr marL="0" marR="0" algn="r" rtl="1">
              <a:lnSpc>
                <a:spcPct val="107000"/>
              </a:lnSpc>
              <a:spcBef>
                <a:spcPts val="2250"/>
              </a:spcBef>
              <a:spcAft>
                <a:spcPts val="600"/>
              </a:spcAft>
            </a:pPr>
            <a:r>
              <a:rPr lang="ar-JO" sz="2200" dirty="0"/>
              <a:t>5</a:t>
            </a:r>
            <a:r>
              <a:rPr lang="ar-JO" sz="2400" kern="0" dirty="0">
                <a:cs typeface="Calibri" panose="020F0502020204030204" pitchFamily="34" charset="0"/>
              </a:rPr>
              <a:t>. غ</a:t>
            </a:r>
            <a:r>
              <a:rPr lang="ar-YE" sz="2400" kern="0" dirty="0">
                <a:cs typeface="Calibri" panose="020F0502020204030204" pitchFamily="34" charset="0"/>
              </a:rPr>
              <a:t>ياب الأطر التشريعية المتقدمة أو سياسات لكل قطاع مستهدف في التخصيص لأن الحكومة كانت ولا تزال هي المشغل للقطاع.</a:t>
            </a:r>
            <a:r>
              <a:rPr lang="ar-JO" sz="2400" kern="0" dirty="0">
                <a:cs typeface="Calibri" panose="020F0502020204030204" pitchFamily="34" charset="0"/>
              </a:rPr>
              <a:t> </a:t>
            </a:r>
            <a:r>
              <a:rPr lang="ar-YE" sz="2400" kern="0" dirty="0">
                <a:cs typeface="Calibri" panose="020F0502020204030204" pitchFamily="34" charset="0"/>
              </a:rPr>
              <a:t>إن القطاع الخاص بطبيعته يمتنع من الدخول في القطاعات التي </a:t>
            </a:r>
            <a:r>
              <a:rPr lang="ar-JO" sz="2400" kern="0" dirty="0">
                <a:cs typeface="Calibri" panose="020F0502020204030204" pitchFamily="34" charset="0"/>
              </a:rPr>
              <a:t>لا</a:t>
            </a:r>
            <a:r>
              <a:rPr lang="ar-YE" sz="2400" kern="0" dirty="0">
                <a:cs typeface="Calibri" panose="020F0502020204030204" pitchFamily="34" charset="0"/>
              </a:rPr>
              <a:t> يوجد فيها أنظمة ولوائح تحكم العلاقات بينه وبين الأنظمة التشريعية والرقابية في مجال التخصيص.</a:t>
            </a:r>
            <a:br>
              <a:rPr lang="ar-YE" sz="2200" dirty="0"/>
            </a:br>
            <a:endParaRPr lang="ar-YE" sz="2200" b="0" i="0" u="none" strike="noStrike" baseline="0" dirty="0">
              <a:latin typeface="TraditionalArabic"/>
            </a:endParaRPr>
          </a:p>
        </p:txBody>
      </p:sp>
    </p:spTree>
    <p:extLst>
      <p:ext uri="{BB962C8B-B14F-4D97-AF65-F5344CB8AC3E}">
        <p14:creationId xmlns:p14="http://schemas.microsoft.com/office/powerpoint/2010/main" val="1549852909"/>
      </p:ext>
    </p:extLst>
  </p:cSld>
  <p:clrMapOvr>
    <a:masterClrMapping/>
  </p:clrMapOvr>
  <mc:AlternateContent xmlns:mc="http://schemas.openxmlformats.org/markup-compatibility/2006" xmlns:p14="http://schemas.microsoft.com/office/powerpoint/2010/main">
    <mc:Choice Requires="p14">
      <p:transition spd="slow" p14:dur="1600" advTm="75776">
        <p14:prism isInverted="1"/>
      </p:transition>
    </mc:Choice>
    <mc:Fallback xmlns="">
      <p:transition spd="slow" advTm="75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00061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760420" y="1123950"/>
            <a:ext cx="10618773" cy="5336717"/>
          </a:xfrm>
          <a:prstGeom prst="rect">
            <a:avLst/>
          </a:prstGeom>
          <a:noFill/>
        </p:spPr>
        <p:txBody>
          <a:bodyPr wrap="square" rtlCol="0">
            <a:spAutoFit/>
          </a:bodyPr>
          <a:lstStyle/>
          <a:p>
            <a:pPr marL="0" marR="0" algn="ctr" rtl="1">
              <a:lnSpc>
                <a:spcPct val="107000"/>
              </a:lnSpc>
              <a:spcBef>
                <a:spcPts val="2250"/>
              </a:spcBef>
              <a:spcAft>
                <a:spcPts val="600"/>
              </a:spcAft>
            </a:pPr>
            <a:r>
              <a:rPr lang="ar-JO" sz="2800" b="1" u="sng" kern="0" dirty="0">
                <a:solidFill>
                  <a:srgbClr val="00B0F0"/>
                </a:solidFill>
                <a:cs typeface="Calibri" panose="020F0502020204030204" pitchFamily="34" charset="0"/>
              </a:rPr>
              <a:t>آليات مقترحة لتطبيق وتنفيذ الخصخصة في التعليم</a:t>
            </a:r>
          </a:p>
          <a:p>
            <a:pPr marL="457200" marR="0" indent="-457200" algn="r" rtl="1">
              <a:spcBef>
                <a:spcPts val="2250"/>
              </a:spcBef>
              <a:spcAft>
                <a:spcPts val="600"/>
              </a:spcAft>
              <a:buAutoNum type="arabicPeriod"/>
            </a:pPr>
            <a:r>
              <a:rPr lang="ar-YE" sz="2400" kern="0" dirty="0">
                <a:cs typeface="Calibri" panose="020F0502020204030204" pitchFamily="34" charset="0"/>
              </a:rPr>
              <a:t>اعتماد السياسات الخاصة </a:t>
            </a:r>
            <a:r>
              <a:rPr lang="ar-JO" sz="2400" kern="0" dirty="0">
                <a:cs typeface="Calibri" panose="020F0502020204030204" pitchFamily="34" charset="0"/>
              </a:rPr>
              <a:t>بآلية</a:t>
            </a:r>
            <a:r>
              <a:rPr lang="ar-YE" sz="2400" kern="0" dirty="0">
                <a:cs typeface="Calibri" panose="020F0502020204030204" pitchFamily="34" charset="0"/>
              </a:rPr>
              <a:t> تطبيق خصخصة التعليم على ضوء التجارب العالمية</a:t>
            </a:r>
            <a:r>
              <a:rPr lang="ar-JO" sz="2400" kern="0" dirty="0">
                <a:cs typeface="Calibri" panose="020F0502020204030204" pitchFamily="34" charset="0"/>
              </a:rPr>
              <a:t>.</a:t>
            </a:r>
          </a:p>
          <a:p>
            <a:pPr marL="457200" marR="0" indent="-457200" algn="r" rtl="1">
              <a:spcBef>
                <a:spcPts val="2250"/>
              </a:spcBef>
              <a:spcAft>
                <a:spcPts val="600"/>
              </a:spcAft>
              <a:buAutoNum type="arabicPeriod"/>
            </a:pPr>
            <a:r>
              <a:rPr lang="ar-YE" sz="2400" kern="0" dirty="0">
                <a:cs typeface="Calibri" panose="020F0502020204030204" pitchFamily="34" charset="0"/>
              </a:rPr>
              <a:t>بناء أنظمة تعليمية لها آثار فعالة تتناسب مع سياسة الخصخصة</a:t>
            </a:r>
            <a:r>
              <a:rPr lang="ar-JO" sz="2400" kern="0" dirty="0">
                <a:cs typeface="Calibri" panose="020F0502020204030204" pitchFamily="34" charset="0"/>
              </a:rPr>
              <a:t>.</a:t>
            </a:r>
          </a:p>
          <a:p>
            <a:pPr marL="457200" marR="0" indent="-457200" algn="r" rtl="1">
              <a:spcBef>
                <a:spcPts val="2250"/>
              </a:spcBef>
              <a:spcAft>
                <a:spcPts val="600"/>
              </a:spcAft>
              <a:buAutoNum type="arabicPeriod"/>
            </a:pPr>
            <a:r>
              <a:rPr lang="ar-YE" sz="2400" kern="0" dirty="0">
                <a:cs typeface="Calibri" panose="020F0502020204030204" pitchFamily="34" charset="0"/>
              </a:rPr>
              <a:t>تحديد أهداف ورؤى</a:t>
            </a:r>
            <a:r>
              <a:rPr lang="ar-JO" sz="2400" kern="0" dirty="0">
                <a:cs typeface="Calibri" panose="020F0502020204030204" pitchFamily="34" charset="0"/>
              </a:rPr>
              <a:t> خاصة بالخصخصة</a:t>
            </a:r>
            <a:r>
              <a:rPr lang="ar-YE" sz="2400" kern="0" dirty="0">
                <a:cs typeface="Calibri" panose="020F0502020204030204" pitchFamily="34" charset="0"/>
              </a:rPr>
              <a:t> والعمل على تحقيقها</a:t>
            </a:r>
            <a:r>
              <a:rPr lang="ar-JO" sz="2400" kern="0" dirty="0">
                <a:cs typeface="Calibri" panose="020F0502020204030204" pitchFamily="34" charset="0"/>
              </a:rPr>
              <a:t> بشرط توافقها مع فلسفة التربية والتعليم وسياسة الدولة</a:t>
            </a:r>
            <a:r>
              <a:rPr lang="ar-YE" sz="2400" kern="0" dirty="0">
                <a:cs typeface="Calibri" panose="020F0502020204030204" pitchFamily="34" charset="0"/>
              </a:rPr>
              <a:t>.</a:t>
            </a:r>
            <a:endParaRPr lang="ar-JO" sz="2400" kern="0" dirty="0">
              <a:cs typeface="Calibri" panose="020F0502020204030204" pitchFamily="34" charset="0"/>
            </a:endParaRPr>
          </a:p>
          <a:p>
            <a:pPr marL="457200" marR="0" indent="-457200" algn="r" rtl="1">
              <a:spcBef>
                <a:spcPts val="2250"/>
              </a:spcBef>
              <a:spcAft>
                <a:spcPts val="600"/>
              </a:spcAft>
              <a:buAutoNum type="arabicPeriod"/>
            </a:pPr>
            <a:r>
              <a:rPr lang="ar-YE" sz="2400" kern="0" dirty="0">
                <a:cs typeface="Calibri" panose="020F0502020204030204" pitchFamily="34" charset="0"/>
              </a:rPr>
              <a:t>وضع ضوابط وقوانين للمستثمرين والقطاع الخاص حتى لا يكون التعليم سلعة للربح</a:t>
            </a:r>
            <a:r>
              <a:rPr lang="ar-JO" sz="2400" kern="0" dirty="0">
                <a:cs typeface="Calibri" panose="020F0502020204030204" pitchFamily="34" charset="0"/>
              </a:rPr>
              <a:t>.</a:t>
            </a:r>
          </a:p>
          <a:p>
            <a:pPr marL="457200" marR="0" indent="-457200" algn="r" rtl="1">
              <a:spcBef>
                <a:spcPts val="2250"/>
              </a:spcBef>
              <a:spcAft>
                <a:spcPts val="600"/>
              </a:spcAft>
              <a:buAutoNum type="arabicPeriod"/>
            </a:pPr>
            <a:r>
              <a:rPr lang="ar-YE" sz="2400" kern="0" dirty="0">
                <a:cs typeface="Calibri" panose="020F0502020204030204" pitchFamily="34" charset="0"/>
              </a:rPr>
              <a:t>جمع البيانات والمعلومات والوثائق والإحصائيات والتقارير </a:t>
            </a:r>
            <a:r>
              <a:rPr lang="ar-JO" sz="2400" kern="0" dirty="0">
                <a:cs typeface="Calibri" panose="020F0502020204030204" pitchFamily="34" charset="0"/>
              </a:rPr>
              <a:t>حول تجارب الدول في خصخصة التعليم وتحليلها والاستفادة منها.</a:t>
            </a:r>
            <a:br>
              <a:rPr lang="ar-YE" sz="2200" dirty="0"/>
            </a:br>
            <a:endParaRPr lang="ar-YE" sz="2200" b="0" i="0" u="none" strike="noStrike" baseline="0" dirty="0">
              <a:latin typeface="TraditionalArabic"/>
            </a:endParaRPr>
          </a:p>
        </p:txBody>
      </p:sp>
      <p:pic>
        <p:nvPicPr>
          <p:cNvPr id="3" name="Picture 2">
            <a:extLst>
              <a:ext uri="{FF2B5EF4-FFF2-40B4-BE49-F238E27FC236}">
                <a16:creationId xmlns:a16="http://schemas.microsoft.com/office/drawing/2014/main" id="{BE9B83E8-B506-395A-50E4-4022AEBA80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1503" y="2370338"/>
            <a:ext cx="2428875" cy="918552"/>
          </a:xfrm>
          <a:prstGeom prst="rect">
            <a:avLst/>
          </a:prstGeom>
        </p:spPr>
      </p:pic>
    </p:spTree>
    <p:extLst>
      <p:ext uri="{BB962C8B-B14F-4D97-AF65-F5344CB8AC3E}">
        <p14:creationId xmlns:p14="http://schemas.microsoft.com/office/powerpoint/2010/main" val="4111543292"/>
      </p:ext>
    </p:extLst>
  </p:cSld>
  <p:clrMapOvr>
    <a:masterClrMapping/>
  </p:clrMapOvr>
  <mc:AlternateContent xmlns:mc="http://schemas.openxmlformats.org/markup-compatibility/2006" xmlns:p14="http://schemas.microsoft.com/office/powerpoint/2010/main">
    <mc:Choice Requires="p14">
      <p:transition spd="slow" p14:dur="1600" advTm="134351">
        <p14:prism isInverted="1"/>
      </p:transition>
    </mc:Choice>
    <mc:Fallback xmlns="">
      <p:transition spd="slow" advTm="13435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00061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760420" y="1123950"/>
            <a:ext cx="10618773" cy="4763996"/>
          </a:xfrm>
          <a:prstGeom prst="rect">
            <a:avLst/>
          </a:prstGeom>
          <a:noFill/>
        </p:spPr>
        <p:txBody>
          <a:bodyPr wrap="square" rtlCol="0">
            <a:spAutoFit/>
          </a:bodyPr>
          <a:lstStyle/>
          <a:p>
            <a:pPr marL="0" marR="0" algn="ctr" rtl="1">
              <a:lnSpc>
                <a:spcPct val="107000"/>
              </a:lnSpc>
              <a:spcBef>
                <a:spcPts val="2250"/>
              </a:spcBef>
              <a:spcAft>
                <a:spcPts val="600"/>
              </a:spcAft>
            </a:pPr>
            <a:r>
              <a:rPr lang="ar-JO" sz="2800" b="1" u="sng" kern="0" dirty="0">
                <a:solidFill>
                  <a:srgbClr val="00B0F0"/>
                </a:solidFill>
                <a:cs typeface="Calibri" panose="020F0502020204030204" pitchFamily="34" charset="0"/>
              </a:rPr>
              <a:t>آليات مقترحة لتطبيق وتنفيذ الخصخصة في التعليم</a:t>
            </a:r>
          </a:p>
          <a:p>
            <a:pPr marR="0" algn="r" rtl="1">
              <a:lnSpc>
                <a:spcPct val="107000"/>
              </a:lnSpc>
              <a:spcBef>
                <a:spcPts val="2250"/>
              </a:spcBef>
              <a:spcAft>
                <a:spcPts val="600"/>
              </a:spcAft>
            </a:pPr>
            <a:r>
              <a:rPr lang="ar-JO" sz="2400" kern="0" dirty="0">
                <a:cs typeface="Calibri" panose="020F0502020204030204" pitchFamily="34" charset="0"/>
              </a:rPr>
              <a:t>5. </a:t>
            </a:r>
            <a:r>
              <a:rPr lang="ar-YE" sz="2400" kern="0" dirty="0">
                <a:cs typeface="Calibri" panose="020F0502020204030204" pitchFamily="34" charset="0"/>
              </a:rPr>
              <a:t>الرجوع لكثير من الأدبيات السابقة حول تقييم تجربة الخصخصة في كثير من الدول.</a:t>
            </a:r>
            <a:endParaRPr lang="ar-JO" sz="2400" kern="0" dirty="0">
              <a:cs typeface="Calibri" panose="020F0502020204030204" pitchFamily="34" charset="0"/>
            </a:endParaRPr>
          </a:p>
          <a:p>
            <a:pPr marR="0" algn="r" rtl="1">
              <a:lnSpc>
                <a:spcPct val="107000"/>
              </a:lnSpc>
              <a:spcBef>
                <a:spcPts val="2250"/>
              </a:spcBef>
              <a:spcAft>
                <a:spcPts val="600"/>
              </a:spcAft>
            </a:pPr>
            <a:r>
              <a:rPr lang="ar-JO" sz="2400" kern="0" dirty="0">
                <a:cs typeface="Calibri" panose="020F0502020204030204" pitchFamily="34" charset="0"/>
              </a:rPr>
              <a:t>6. </a:t>
            </a:r>
            <a:r>
              <a:rPr lang="ar-YE" sz="2400" kern="0" dirty="0">
                <a:cs typeface="Calibri" panose="020F0502020204030204" pitchFamily="34" charset="0"/>
              </a:rPr>
              <a:t>الأخذ بأراء المس</a:t>
            </a:r>
            <a:r>
              <a:rPr lang="ar-JO" sz="2400" kern="0" dirty="0">
                <a:cs typeface="Calibri" panose="020F0502020204030204" pitchFamily="34" charset="0"/>
              </a:rPr>
              <a:t>ؤ</a:t>
            </a:r>
            <a:r>
              <a:rPr lang="ar-YE" sz="2400" kern="0" dirty="0">
                <a:cs typeface="Calibri" panose="020F0502020204030204" pitchFamily="34" charset="0"/>
              </a:rPr>
              <a:t>ولين في وزارة التعليم والجهات المشتركة الأخرى</a:t>
            </a:r>
            <a:r>
              <a:rPr lang="ar-JO" sz="2400" kern="0" dirty="0">
                <a:cs typeface="Calibri" panose="020F0502020204030204" pitchFamily="34" charset="0"/>
              </a:rPr>
              <a:t>.</a:t>
            </a:r>
          </a:p>
          <a:p>
            <a:pPr marR="0" algn="r" rtl="1">
              <a:lnSpc>
                <a:spcPct val="107000"/>
              </a:lnSpc>
              <a:spcBef>
                <a:spcPts val="2250"/>
              </a:spcBef>
              <a:spcAft>
                <a:spcPts val="600"/>
              </a:spcAft>
            </a:pPr>
            <a:r>
              <a:rPr lang="ar-JO" sz="2400" kern="0" dirty="0">
                <a:cs typeface="Calibri" panose="020F0502020204030204" pitchFamily="34" charset="0"/>
              </a:rPr>
              <a:t>7. </a:t>
            </a:r>
            <a:r>
              <a:rPr lang="ar-YE" sz="2400" kern="0" dirty="0">
                <a:cs typeface="Calibri" panose="020F0502020204030204" pitchFamily="34" charset="0"/>
              </a:rPr>
              <a:t> تحديد الموارد المالية والبشرية ووضع ضوابط لتعيين المعلمين.</a:t>
            </a:r>
            <a:endParaRPr lang="ar-JO" sz="2400" kern="0" dirty="0">
              <a:cs typeface="Calibri" panose="020F0502020204030204" pitchFamily="34" charset="0"/>
            </a:endParaRPr>
          </a:p>
          <a:p>
            <a:pPr marR="0" algn="r" rtl="1">
              <a:lnSpc>
                <a:spcPct val="107000"/>
              </a:lnSpc>
              <a:spcBef>
                <a:spcPts val="2250"/>
              </a:spcBef>
              <a:spcAft>
                <a:spcPts val="600"/>
              </a:spcAft>
            </a:pPr>
            <a:r>
              <a:rPr lang="ar-YE" sz="2400" kern="0" dirty="0">
                <a:cs typeface="Calibri" panose="020F0502020204030204" pitchFamily="34" charset="0"/>
              </a:rPr>
              <a:t> </a:t>
            </a:r>
            <a:r>
              <a:rPr lang="ar-JO" sz="2400" kern="0" dirty="0">
                <a:cs typeface="Calibri" panose="020F0502020204030204" pitchFamily="34" charset="0"/>
              </a:rPr>
              <a:t>8. </a:t>
            </a:r>
            <a:r>
              <a:rPr lang="ar-YE" sz="2400" kern="0" dirty="0">
                <a:cs typeface="Calibri" panose="020F0502020204030204" pitchFamily="34" charset="0"/>
              </a:rPr>
              <a:t>دراسة جودة البنية التحتية والمرافق </a:t>
            </a:r>
            <a:r>
              <a:rPr lang="ar-JO" sz="2400" kern="0" dirty="0">
                <a:cs typeface="Calibri" panose="020F0502020204030204" pitchFamily="34" charset="0"/>
              </a:rPr>
              <a:t>للمدارس والجامعات تمهيدًا لقرار الخصخصة من عدمه</a:t>
            </a:r>
            <a:r>
              <a:rPr lang="ar-YE" sz="2400" kern="0" dirty="0">
                <a:cs typeface="Calibri" panose="020F0502020204030204" pitchFamily="34" charset="0"/>
              </a:rPr>
              <a:t>.</a:t>
            </a:r>
            <a:endParaRPr lang="ar-JO" sz="2400" kern="0" dirty="0">
              <a:cs typeface="Calibri" panose="020F0502020204030204" pitchFamily="34" charset="0"/>
            </a:endParaRPr>
          </a:p>
          <a:p>
            <a:pPr marR="0" algn="r" rtl="1">
              <a:lnSpc>
                <a:spcPct val="107000"/>
              </a:lnSpc>
              <a:spcBef>
                <a:spcPts val="2250"/>
              </a:spcBef>
              <a:spcAft>
                <a:spcPts val="600"/>
              </a:spcAft>
            </a:pPr>
            <a:r>
              <a:rPr lang="ar-JO" sz="2400" kern="0" dirty="0">
                <a:cs typeface="Calibri" panose="020F0502020204030204" pitchFamily="34" charset="0"/>
              </a:rPr>
              <a:t>9. </a:t>
            </a:r>
            <a:r>
              <a:rPr lang="ar-YE" sz="2400" kern="0" dirty="0">
                <a:cs typeface="Calibri" panose="020F0502020204030204" pitchFamily="34" charset="0"/>
              </a:rPr>
              <a:t> وضع قوانين للمدارس </a:t>
            </a:r>
            <a:r>
              <a:rPr lang="ar-JO" sz="2400" kern="0" dirty="0">
                <a:cs typeface="Calibri" panose="020F0502020204030204" pitchFamily="34" charset="0"/>
              </a:rPr>
              <a:t>والجامعات </a:t>
            </a:r>
            <a:r>
              <a:rPr lang="ar-YE" sz="2400" kern="0" dirty="0">
                <a:cs typeface="Calibri" panose="020F0502020204030204" pitchFamily="34" charset="0"/>
              </a:rPr>
              <a:t>التي لم تسع لتحقيق مؤشرات عالية وإجراءات تصحيحية؛ بهدف التحسين المستمر.</a:t>
            </a:r>
            <a:endParaRPr lang="ar-YE" sz="2200" b="0" i="0" u="none" strike="noStrike" baseline="0" dirty="0">
              <a:latin typeface="TraditionalArabic"/>
            </a:endParaRPr>
          </a:p>
        </p:txBody>
      </p:sp>
    </p:spTree>
    <p:extLst>
      <p:ext uri="{BB962C8B-B14F-4D97-AF65-F5344CB8AC3E}">
        <p14:creationId xmlns:p14="http://schemas.microsoft.com/office/powerpoint/2010/main" val="3983809484"/>
      </p:ext>
    </p:extLst>
  </p:cSld>
  <p:clrMapOvr>
    <a:masterClrMapping/>
  </p:clrMapOvr>
  <mc:AlternateContent xmlns:mc="http://schemas.openxmlformats.org/markup-compatibility/2006" xmlns:p14="http://schemas.microsoft.com/office/powerpoint/2010/main">
    <mc:Choice Requires="p14">
      <p:transition spd="slow" p14:dur="1600" advTm="102639">
        <p14:prism isInverted="1"/>
      </p:transition>
    </mc:Choice>
    <mc:Fallback xmlns="">
      <p:transition spd="slow" advTm="10263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6" y="986824"/>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760420" y="1419037"/>
            <a:ext cx="10618773" cy="2818592"/>
          </a:xfrm>
          <a:prstGeom prst="rect">
            <a:avLst/>
          </a:prstGeom>
          <a:noFill/>
        </p:spPr>
        <p:txBody>
          <a:bodyPr wrap="square" rtlCol="0">
            <a:spAutoFit/>
          </a:bodyPr>
          <a:lstStyle/>
          <a:p>
            <a:pPr marL="0" marR="0" algn="ctr" rtl="1">
              <a:lnSpc>
                <a:spcPct val="107000"/>
              </a:lnSpc>
              <a:spcBef>
                <a:spcPts val="2250"/>
              </a:spcBef>
              <a:spcAft>
                <a:spcPts val="600"/>
              </a:spcAft>
            </a:pPr>
            <a:r>
              <a:rPr lang="ar-JO" sz="2800" b="1" u="sng" kern="0" dirty="0">
                <a:solidFill>
                  <a:srgbClr val="00B0F0"/>
                </a:solidFill>
                <a:cs typeface="Calibri" panose="020F0502020204030204" pitchFamily="34" charset="0"/>
              </a:rPr>
              <a:t>آليات مقترحة لتطبيق وتنفيذ الخصخصة في التعليم</a:t>
            </a:r>
            <a:endParaRPr lang="ar-JO" sz="2400" b="1" u="sng" kern="0" dirty="0">
              <a:solidFill>
                <a:srgbClr val="00B0F0"/>
              </a:solidFill>
              <a:cs typeface="Calibri" panose="020F0502020204030204" pitchFamily="34" charset="0"/>
            </a:endParaRPr>
          </a:p>
          <a:p>
            <a:pPr marR="0" algn="r" rtl="1">
              <a:lnSpc>
                <a:spcPct val="107000"/>
              </a:lnSpc>
              <a:spcBef>
                <a:spcPts val="2250"/>
              </a:spcBef>
              <a:spcAft>
                <a:spcPts val="600"/>
              </a:spcAft>
            </a:pPr>
            <a:r>
              <a:rPr lang="ar-JO" sz="2400" kern="0" dirty="0">
                <a:cs typeface="Calibri" panose="020F0502020204030204" pitchFamily="34" charset="0"/>
              </a:rPr>
              <a:t>10</a:t>
            </a:r>
            <a:r>
              <a:rPr lang="ar-YE" sz="2400" kern="0" dirty="0">
                <a:cs typeface="Calibri" panose="020F0502020204030204" pitchFamily="34" charset="0"/>
              </a:rPr>
              <a:t>. وضع آلية لإدارة وتقييم برنامج </a:t>
            </a:r>
            <a:r>
              <a:rPr lang="ar-JO" sz="2400" kern="0" dirty="0">
                <a:cs typeface="Calibri" panose="020F0502020204030204" pitchFamily="34" charset="0"/>
              </a:rPr>
              <a:t>الخصخصة </a:t>
            </a:r>
            <a:r>
              <a:rPr lang="ar-YE" sz="2400" kern="0" dirty="0">
                <a:cs typeface="Calibri" panose="020F0502020204030204" pitchFamily="34" charset="0"/>
              </a:rPr>
              <a:t>من قبل المس</a:t>
            </a:r>
            <a:r>
              <a:rPr lang="ar-JO" sz="2400" kern="0" dirty="0">
                <a:cs typeface="Calibri" panose="020F0502020204030204" pitchFamily="34" charset="0"/>
              </a:rPr>
              <a:t>ؤو</a:t>
            </a:r>
            <a:r>
              <a:rPr lang="ar-YE" sz="2400" kern="0" dirty="0">
                <a:cs typeface="Calibri" panose="020F0502020204030204" pitchFamily="34" charset="0"/>
              </a:rPr>
              <a:t>لين ووضع معايير للحد الأدنى من الكفاءة المطلوبة، مع الأخذ بعين</a:t>
            </a:r>
            <a:r>
              <a:rPr lang="ar-JO" sz="2400" kern="0" dirty="0">
                <a:cs typeface="Calibri" panose="020F0502020204030204" pitchFamily="34" charset="0"/>
              </a:rPr>
              <a:t> الاعتبار وضع خطط إجرائية تهدف لل</a:t>
            </a:r>
            <a:r>
              <a:rPr lang="ar-YE" sz="2400" kern="0" dirty="0">
                <a:cs typeface="Calibri" panose="020F0502020204030204" pitchFamily="34" charset="0"/>
              </a:rPr>
              <a:t>تحسين يتم مراجعتها ومتابعة تنفيذها. </a:t>
            </a:r>
            <a:endParaRPr lang="ar-JO" sz="2400" kern="0" dirty="0">
              <a:cs typeface="Calibri" panose="020F0502020204030204" pitchFamily="34" charset="0"/>
            </a:endParaRPr>
          </a:p>
          <a:p>
            <a:pPr marR="0" algn="r" rtl="1">
              <a:lnSpc>
                <a:spcPct val="107000"/>
              </a:lnSpc>
              <a:spcBef>
                <a:spcPts val="2250"/>
              </a:spcBef>
              <a:spcAft>
                <a:spcPts val="600"/>
              </a:spcAft>
            </a:pPr>
            <a:r>
              <a:rPr lang="ar-JO" sz="2400" kern="0" dirty="0">
                <a:cs typeface="Calibri" panose="020F0502020204030204" pitchFamily="34" charset="0"/>
              </a:rPr>
              <a:t>11</a:t>
            </a:r>
            <a:r>
              <a:rPr lang="ar-YE" sz="2400" kern="0" dirty="0">
                <a:cs typeface="Calibri" panose="020F0502020204030204" pitchFamily="34" charset="0"/>
              </a:rPr>
              <a:t>. التطوير المهني للمعلمين، ودعمهم وتحفيزهم؛ للحد من التسرب ولتحقيق الأمان الوظيفي.</a:t>
            </a:r>
            <a:br>
              <a:rPr lang="ar-YE" sz="2200" dirty="0"/>
            </a:br>
            <a:endParaRPr lang="ar-YE" sz="2200" b="0" i="0" u="none" strike="noStrike" baseline="0" dirty="0">
              <a:latin typeface="TraditionalArabic"/>
            </a:endParaRPr>
          </a:p>
        </p:txBody>
      </p:sp>
      <p:pic>
        <p:nvPicPr>
          <p:cNvPr id="3" name="Picture 2">
            <a:extLst>
              <a:ext uri="{FF2B5EF4-FFF2-40B4-BE49-F238E27FC236}">
                <a16:creationId xmlns:a16="http://schemas.microsoft.com/office/drawing/2014/main" id="{DFD3C3D7-947D-4455-5310-E66DEC433B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76487" y="4011561"/>
            <a:ext cx="3691413" cy="1845829"/>
          </a:xfrm>
          <a:prstGeom prst="rect">
            <a:avLst/>
          </a:prstGeom>
        </p:spPr>
      </p:pic>
    </p:spTree>
    <p:extLst>
      <p:ext uri="{BB962C8B-B14F-4D97-AF65-F5344CB8AC3E}">
        <p14:creationId xmlns:p14="http://schemas.microsoft.com/office/powerpoint/2010/main" val="2169132954"/>
      </p:ext>
    </p:extLst>
  </p:cSld>
  <p:clrMapOvr>
    <a:masterClrMapping/>
  </p:clrMapOvr>
  <mc:AlternateContent xmlns:mc="http://schemas.openxmlformats.org/markup-compatibility/2006" xmlns:p14="http://schemas.microsoft.com/office/powerpoint/2010/main">
    <mc:Choice Requires="p14">
      <p:transition spd="slow" p14:dur="1600" advTm="101531">
        <p14:prism isInverted="1"/>
      </p:transition>
    </mc:Choice>
    <mc:Fallback xmlns="">
      <p:transition spd="slow" advTm="10153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30327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a16="http://schemas.microsoft.com/office/drawing/2014/main" id="{E9080746-5912-5A9F-A0CE-239DE8EDA1EF}"/>
              </a:ext>
            </a:extLst>
          </p:cNvPr>
          <p:cNvSpPr txBox="1"/>
          <p:nvPr/>
        </p:nvSpPr>
        <p:spPr>
          <a:xfrm>
            <a:off x="515595" y="1528840"/>
            <a:ext cx="11108424" cy="4455835"/>
          </a:xfrm>
          <a:prstGeom prst="rect">
            <a:avLst/>
          </a:prstGeom>
          <a:noFill/>
        </p:spPr>
        <p:txBody>
          <a:bodyPr wrap="square" rtlCol="0">
            <a:spAutoFit/>
          </a:bodyPr>
          <a:lstStyle/>
          <a:p>
            <a:pPr algn="ctr"/>
            <a:r>
              <a:rPr lang="ar-JO" sz="3600" kern="0" dirty="0">
                <a:solidFill>
                  <a:srgbClr val="00B0F0"/>
                </a:solidFill>
                <a:effectLst/>
                <a:ea typeface="Times New Roman" panose="02020603050405020304" pitchFamily="18" charset="0"/>
                <a:cs typeface="Arial" panose="020B0604020202020204" pitchFamily="34" charset="0"/>
              </a:rPr>
              <a:t>خاتمة</a:t>
            </a:r>
            <a:endParaRPr lang="ar-JO" sz="1800" kern="0" dirty="0">
              <a:solidFill>
                <a:srgbClr val="000000"/>
              </a:solidFill>
              <a:effectLst/>
              <a:ea typeface="Times New Roman" panose="02020603050405020304" pitchFamily="18" charset="0"/>
              <a:cs typeface="Arial" panose="020B0604020202020204" pitchFamily="34" charset="0"/>
            </a:endParaRPr>
          </a:p>
          <a:p>
            <a:pPr algn="just" rtl="1">
              <a:lnSpc>
                <a:spcPct val="150000"/>
              </a:lnSpc>
            </a:pPr>
            <a:r>
              <a:rPr lang="ar-JO" sz="2400" b="0" i="0" dirty="0">
                <a:effectLst/>
                <a:latin typeface="Times New Roman" panose="02020603050405020304" pitchFamily="18" charset="0"/>
              </a:rPr>
              <a:t>  مما لا شك فيه ازدياد </a:t>
            </a:r>
            <a:r>
              <a:rPr lang="ar-YE" sz="2400" b="0" i="0" dirty="0">
                <a:effectLst/>
                <a:latin typeface="Times New Roman" panose="02020603050405020304" pitchFamily="18" charset="0"/>
              </a:rPr>
              <a:t>الطلب على التعليم</a:t>
            </a:r>
            <a:r>
              <a:rPr lang="ar-JO" sz="2400" b="0" i="0" dirty="0">
                <a:effectLst/>
                <a:latin typeface="Times New Roman" panose="02020603050405020304" pitchFamily="18" charset="0"/>
              </a:rPr>
              <a:t> في عصرنا الحالي</a:t>
            </a:r>
            <a:r>
              <a:rPr lang="ar-YE" sz="2400" b="0" i="0" dirty="0">
                <a:effectLst/>
                <a:latin typeface="Times New Roman" panose="02020603050405020304" pitchFamily="18" charset="0"/>
              </a:rPr>
              <a:t>، </a:t>
            </a:r>
            <a:r>
              <a:rPr lang="ar-JO" sz="2400" b="0" i="0" dirty="0">
                <a:effectLst/>
                <a:latin typeface="Times New Roman" panose="02020603050405020304" pitchFamily="18" charset="0"/>
              </a:rPr>
              <a:t>ويلاحظ أنه</a:t>
            </a:r>
            <a:r>
              <a:rPr lang="ar-YE" sz="2400" b="0" i="0" dirty="0">
                <a:effectLst/>
                <a:latin typeface="Times New Roman" panose="02020603050405020304" pitchFamily="18" charset="0"/>
              </a:rPr>
              <a:t> </a:t>
            </a:r>
            <a:r>
              <a:rPr lang="ar-JO" sz="2400" b="0" i="0" dirty="0">
                <a:effectLst/>
                <a:latin typeface="Times New Roman" panose="02020603050405020304" pitchFamily="18" charset="0"/>
              </a:rPr>
              <a:t>قليل من</a:t>
            </a:r>
            <a:r>
              <a:rPr lang="ar-YE" sz="2400" b="0" i="0" dirty="0">
                <a:effectLst/>
                <a:latin typeface="Times New Roman" panose="02020603050405020304" pitchFamily="18" charset="0"/>
              </a:rPr>
              <a:t> الدول التي تملك تمويل وإدارة التعليم </a:t>
            </a:r>
            <a:r>
              <a:rPr lang="ar-JO" sz="2400" b="0" i="0" dirty="0">
                <a:effectLst/>
                <a:latin typeface="Times New Roman" panose="02020603050405020304" pitchFamily="18" charset="0"/>
              </a:rPr>
              <a:t>الحكومي </a:t>
            </a:r>
            <a:r>
              <a:rPr lang="ar-YE" sz="2400" b="0" i="0" dirty="0">
                <a:effectLst/>
                <a:latin typeface="Times New Roman" panose="02020603050405020304" pitchFamily="18" charset="0"/>
              </a:rPr>
              <a:t>بالكامل، لذا</a:t>
            </a:r>
            <a:r>
              <a:rPr lang="ar-JO" sz="2400" b="0" i="0" dirty="0">
                <a:effectLst/>
                <a:latin typeface="Times New Roman" panose="02020603050405020304" pitchFamily="18" charset="0"/>
              </a:rPr>
              <a:t> فإن معظم الدول </a:t>
            </a:r>
            <a:r>
              <a:rPr lang="ar-YE" sz="2400" b="0" i="0" dirty="0">
                <a:effectLst/>
                <a:latin typeface="Times New Roman" panose="02020603050405020304" pitchFamily="18" charset="0"/>
              </a:rPr>
              <a:t>بحاجة إلى مساعدة القطاع الخاص </a:t>
            </a:r>
            <a:r>
              <a:rPr lang="ar-JO" sz="2400" b="0" i="0" dirty="0">
                <a:effectLst/>
                <a:latin typeface="Times New Roman" panose="02020603050405020304" pitchFamily="18" charset="0"/>
              </a:rPr>
              <a:t>لتمويل التعليم وتحقيق أهدافه</a:t>
            </a:r>
            <a:r>
              <a:rPr lang="ar-YE" sz="2400" b="0" i="0" dirty="0">
                <a:effectLst/>
                <a:latin typeface="Times New Roman" panose="02020603050405020304" pitchFamily="18" charset="0"/>
              </a:rPr>
              <a:t>، </a:t>
            </a:r>
            <a:r>
              <a:rPr lang="ar-JO" sz="2400" b="0" i="0" dirty="0">
                <a:effectLst/>
                <a:latin typeface="Times New Roman" panose="02020603050405020304" pitchFamily="18" charset="0"/>
              </a:rPr>
              <a:t>و</a:t>
            </a:r>
            <a:r>
              <a:rPr lang="ar-YE" sz="2400" b="0" i="0" dirty="0">
                <a:effectLst/>
                <a:latin typeface="Times New Roman" panose="02020603050405020304" pitchFamily="18" charset="0"/>
              </a:rPr>
              <a:t>في حال أردن</a:t>
            </a:r>
            <a:r>
              <a:rPr lang="ar-JO" sz="2400" b="0" i="0" dirty="0">
                <a:effectLst/>
                <a:latin typeface="Times New Roman" panose="02020603050405020304" pitchFamily="18" charset="0"/>
              </a:rPr>
              <a:t>ا</a:t>
            </a:r>
            <a:r>
              <a:rPr lang="ar-YE" sz="2400" b="0" i="0" dirty="0">
                <a:effectLst/>
                <a:latin typeface="Times New Roman" panose="02020603050405020304" pitchFamily="18" charset="0"/>
              </a:rPr>
              <a:t> أن تنعكس هذه المنافع على المصالح الواسعة النطاق في المجتمعات </a:t>
            </a:r>
            <a:r>
              <a:rPr lang="ar-JO" sz="2400" b="0" i="0" dirty="0">
                <a:effectLst/>
                <a:latin typeface="Times New Roman" panose="02020603050405020304" pitchFamily="18" charset="0"/>
              </a:rPr>
              <a:t>لابد </a:t>
            </a:r>
            <a:r>
              <a:rPr lang="ar-JO" sz="2400" dirty="0">
                <a:latin typeface="Times New Roman" panose="02020603050405020304" pitchFamily="18" charset="0"/>
              </a:rPr>
              <a:t>من </a:t>
            </a:r>
            <a:r>
              <a:rPr lang="ar-JO" sz="2400" b="0" i="0" dirty="0">
                <a:effectLst/>
                <a:latin typeface="Times New Roman" panose="02020603050405020304" pitchFamily="18" charset="0"/>
              </a:rPr>
              <a:t>السيطرة</a:t>
            </a:r>
            <a:r>
              <a:rPr lang="ar-YE" sz="2400" b="0" i="0" dirty="0">
                <a:effectLst/>
                <a:latin typeface="Times New Roman" panose="02020603050405020304" pitchFamily="18" charset="0"/>
              </a:rPr>
              <a:t> </a:t>
            </a:r>
            <a:r>
              <a:rPr lang="ar-JO" sz="2400" b="0" i="0" dirty="0">
                <a:effectLst/>
                <a:latin typeface="Times New Roman" panose="02020603050405020304" pitchFamily="18" charset="0"/>
              </a:rPr>
              <a:t>على</a:t>
            </a:r>
            <a:r>
              <a:rPr lang="ar-YE" sz="2400" b="0" i="0" dirty="0">
                <a:effectLst/>
                <a:latin typeface="Times New Roman" panose="02020603050405020304" pitchFamily="18" charset="0"/>
              </a:rPr>
              <a:t> </a:t>
            </a:r>
            <a:r>
              <a:rPr lang="ar-JO" sz="2400" b="0" i="0" dirty="0">
                <a:effectLst/>
                <a:latin typeface="Times New Roman" panose="02020603050405020304" pitchFamily="18" charset="0"/>
              </a:rPr>
              <a:t>الخصخصة ديمقراطيًا بشكل يضمن تحقيق أهداف التعليم التقليدية المتمثلة في بناء المجتمع وتطويره</a:t>
            </a:r>
            <a:r>
              <a:rPr lang="ar-YE" sz="2400" b="0" i="0" dirty="0">
                <a:effectLst/>
                <a:latin typeface="Times New Roman" panose="02020603050405020304" pitchFamily="18" charset="0"/>
              </a:rPr>
              <a:t>، </a:t>
            </a:r>
            <a:r>
              <a:rPr lang="ar-JO" sz="2400" b="0" i="0" dirty="0">
                <a:effectLst/>
                <a:latin typeface="Times New Roman" panose="02020603050405020304" pitchFamily="18" charset="0"/>
              </a:rPr>
              <a:t>و</a:t>
            </a:r>
            <a:r>
              <a:rPr lang="ar-YE" sz="2400" b="0" i="0" dirty="0">
                <a:effectLst/>
                <a:latin typeface="Times New Roman" panose="02020603050405020304" pitchFamily="18" charset="0"/>
              </a:rPr>
              <a:t>لا يمكن السماح للدول القومية «بالتلاشي والاضمحلال» أمام القو</a:t>
            </a:r>
            <a:r>
              <a:rPr lang="ar-JO" sz="2400" b="0" i="0" dirty="0">
                <a:effectLst/>
                <a:latin typeface="Times New Roman" panose="02020603050405020304" pitchFamily="18" charset="0"/>
              </a:rPr>
              <a:t>ة المفرطة للعولمة والأسواق العالمية فلا بد من صياغة سياسات تعليمية تنظم عمل مؤسسات التعليم الخاص وتراقب أنشطته وتطور نظامًا للمساءلة بحيث لا يخرج عن أهداف وسياسة التعليم </a:t>
            </a:r>
            <a:r>
              <a:rPr lang="ar-JO" sz="2400" b="0" i="0">
                <a:effectLst/>
                <a:latin typeface="Times New Roman" panose="02020603050405020304" pitchFamily="18" charset="0"/>
              </a:rPr>
              <a:t>للدولة.</a:t>
            </a:r>
            <a:endParaRPr lang="ar-YE" sz="2400" b="0" i="0" u="none" strike="noStrike" baseline="0" dirty="0"/>
          </a:p>
        </p:txBody>
      </p:sp>
    </p:spTree>
    <p:custDataLst>
      <p:tags r:id="rId1"/>
    </p:custDataLst>
    <p:extLst>
      <p:ext uri="{BB962C8B-B14F-4D97-AF65-F5344CB8AC3E}">
        <p14:creationId xmlns:p14="http://schemas.microsoft.com/office/powerpoint/2010/main" val="1104281993"/>
      </p:ext>
    </p:extLst>
  </p:cSld>
  <p:clrMapOvr>
    <a:masterClrMapping/>
  </p:clrMapOvr>
  <mc:AlternateContent xmlns:mc="http://schemas.openxmlformats.org/markup-compatibility/2006" xmlns:p14="http://schemas.microsoft.com/office/powerpoint/2010/main">
    <mc:Choice Requires="p14">
      <p:transition spd="slow" p14:dur="1600" advTm="103407">
        <p14:prism isInverted="1"/>
      </p:transition>
    </mc:Choice>
    <mc:Fallback xmlns="">
      <p:transition spd="slow" advTm="1034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2755386" y="1382711"/>
            <a:ext cx="6370320" cy="584775"/>
          </a:xfrm>
          <a:prstGeom prst="rect">
            <a:avLst/>
          </a:prstGeom>
          <a:noFill/>
        </p:spPr>
        <p:txBody>
          <a:bodyPr wrap="square" rtlCol="0">
            <a:spAutoFit/>
          </a:bodyPr>
          <a:lstStyle/>
          <a:p>
            <a:pPr algn="ctr"/>
            <a:r>
              <a:rPr lang="ar-JO" sz="3200" dirty="0">
                <a:latin typeface="Arabic Typesetting" panose="03020402040406030203" pitchFamily="66" charset="-78"/>
                <a:cs typeface="+mj-cs"/>
              </a:rPr>
              <a:t>نتاجات المحاضرة التاسعة</a:t>
            </a:r>
            <a:endParaRPr lang="en-US" sz="3200" dirty="0">
              <a:cs typeface="+mj-cs"/>
            </a:endParaRPr>
          </a:p>
        </p:txBody>
      </p:sp>
      <p:graphicFrame>
        <p:nvGraphicFramePr>
          <p:cNvPr id="4" name="Diagram 3">
            <a:extLst>
              <a:ext uri="{FF2B5EF4-FFF2-40B4-BE49-F238E27FC236}">
                <a16:creationId xmlns:a16="http://schemas.microsoft.com/office/drawing/2014/main" id="{D1957DFB-F224-28BC-DD5E-DA1427D451C7}"/>
              </a:ext>
            </a:extLst>
          </p:cNvPr>
          <p:cNvGraphicFramePr/>
          <p:nvPr/>
        </p:nvGraphicFramePr>
        <p:xfrm>
          <a:off x="2005807" y="2144555"/>
          <a:ext cx="8128000" cy="34996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57558795"/>
      </p:ext>
    </p:extLst>
  </p:cSld>
  <p:clrMapOvr>
    <a:masterClrMapping/>
  </p:clrMapOvr>
  <mc:AlternateContent xmlns:mc="http://schemas.openxmlformats.org/markup-compatibility/2006" xmlns:p14="http://schemas.microsoft.com/office/powerpoint/2010/main">
    <mc:Choice Requires="p14">
      <p:transition spd="slow" p14:dur="1600" advTm="76968">
        <p14:prism isInverted="1"/>
      </p:transition>
    </mc:Choice>
    <mc:Fallback xmlns="">
      <p:transition spd="slow" advTm="7696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المراجع</a:t>
            </a:r>
            <a:endParaRPr lang="en-US" sz="3200" b="1" dirty="0">
              <a:solidFill>
                <a:schemeClr val="bg1"/>
              </a:solidFill>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C9CF143-F92C-63B3-D63E-FC85245276B6}"/>
              </a:ext>
            </a:extLst>
          </p:cNvPr>
          <p:cNvSpPr txBox="1"/>
          <p:nvPr/>
        </p:nvSpPr>
        <p:spPr>
          <a:xfrm>
            <a:off x="929390" y="1880142"/>
            <a:ext cx="10523095" cy="4017446"/>
          </a:xfrm>
          <a:prstGeom prst="rect">
            <a:avLst/>
          </a:prstGeom>
          <a:noFill/>
        </p:spPr>
        <p:txBody>
          <a:bodyPr wrap="square" rtlCol="0">
            <a:spAutoFit/>
          </a:bodyPr>
          <a:lstStyle/>
          <a:p>
            <a:pPr marL="233680" indent="-270510" algn="just" rtl="1">
              <a:lnSpc>
                <a:spcPct val="150000"/>
              </a:lnSpc>
              <a:spcAft>
                <a:spcPts val="800"/>
              </a:spcAft>
            </a:pPr>
            <a:r>
              <a:rPr lang="ar-JO" sz="2000" dirty="0"/>
              <a:t>عبيدات، أسامة  (2010). </a:t>
            </a:r>
            <a:r>
              <a:rPr lang="ar-SA" sz="1800" b="1" kern="1800" dirty="0">
                <a:solidFill>
                  <a:srgbClr val="4A4A4A"/>
                </a:solidFill>
                <a:effectLst/>
                <a:latin typeface="Calibri" panose="020F0502020204030204" pitchFamily="34" charset="0"/>
                <a:ea typeface="Times New Roman" panose="02020603050405020304" pitchFamily="18" charset="0"/>
                <a:cs typeface="Arial" panose="020B0604020202020204" pitchFamily="34" charset="0"/>
              </a:rPr>
              <a:t>التوجه نحو خصخصة التعليم المدرسي في الأردن</a:t>
            </a:r>
            <a:endParaRPr lang="ar-JO" sz="2000" dirty="0"/>
          </a:p>
          <a:p>
            <a:pPr marL="0" marR="0" rtl="1">
              <a:lnSpc>
                <a:spcPct val="107000"/>
              </a:lnSpc>
              <a:spcBef>
                <a:spcPts val="0"/>
              </a:spcBef>
              <a:spcAft>
                <a:spcPts val="800"/>
              </a:spcAft>
            </a:pPr>
            <a:r>
              <a:rPr lang="en-US" sz="1800" u="sng"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https://www.7iber.com/2010/01/%D8%A7%D9%84%D8%AA%D9%88%D8%AC%D9%87-%D9%86%D8%AD%D9%88-%D8%AE%D8%B5%D8%AE%D8%B5%D8%A9-%D8%A7%D9%84%D8%AA%D8%B9%D9%84%D9%8A%D9%85-%D8%A7%D9%84%D9%85%D8%AF%D8%B1%D8%B3%D9%8A-%D9%81%D9%8A-%D8%A7%D9%84</a:t>
            </a:r>
            <a:endParaRPr lang="ar-JO" sz="1800" u="sng"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endParaRPr>
          </a:p>
          <a:p>
            <a:pPr marL="0" marR="0" rtl="1">
              <a:lnSpc>
                <a:spcPct val="107000"/>
              </a:lnSpc>
              <a:spcBef>
                <a:spcPts val="0"/>
              </a:spcBef>
              <a:spcAft>
                <a:spcPts val="800"/>
              </a:spcAft>
            </a:pPr>
            <a:endParaRPr lang="ar-JO" sz="1800" u="sng"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JO" sz="1800" kern="100" dirty="0">
                <a:effectLst/>
                <a:latin typeface="Calibri" panose="020F0502020204030204" pitchFamily="34" charset="0"/>
                <a:ea typeface="Calibri" panose="020F0502020204030204" pitchFamily="34" charset="0"/>
                <a:cs typeface="Arial" panose="020B0604020202020204" pitchFamily="34" charset="0"/>
              </a:rPr>
              <a:t>الحلايبة، حنين (2022) </a:t>
            </a:r>
            <a:r>
              <a:rPr lang="ar-JO" sz="1800" b="1" kern="100" dirty="0">
                <a:effectLst/>
                <a:latin typeface="Calibri" panose="020F0502020204030204" pitchFamily="34" charset="0"/>
                <a:ea typeface="Calibri" panose="020F0502020204030204" pitchFamily="34" charset="0"/>
                <a:cs typeface="Arial" panose="020B0604020202020204" pitchFamily="34" charset="0"/>
              </a:rPr>
              <a:t>أهداف خصخصة التعليم</a:t>
            </a:r>
            <a:r>
              <a:rPr lang="ar-JO" sz="1800" kern="100" dirty="0">
                <a:effectLst/>
                <a:latin typeface="Calibri" panose="020F0502020204030204" pitchFamily="34" charset="0"/>
                <a:ea typeface="Calibri" panose="020F0502020204030204" pitchFamily="34" charset="0"/>
                <a:cs typeface="Arial" panose="020B0604020202020204" pitchFamily="34" charset="0"/>
              </a:rPr>
              <a:t>.</a:t>
            </a:r>
          </a:p>
          <a:p>
            <a:pPr rtl="1">
              <a:lnSpc>
                <a:spcPct val="107000"/>
              </a:lnSpc>
              <a:spcAft>
                <a:spcPts val="800"/>
              </a:spcAft>
            </a:pPr>
            <a:r>
              <a:rPr lang="en-US" sz="1800" u="sng"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4"/>
              </a:rPr>
              <a:t>https://mawdoo3.com/%D8%A3%D9%87%D8%AF%D8%A7%D9%81_%D8%AE%D8%B5%D8%AE%D8%B5%D8%A9_%D8%A7%D9%84%D8%AA%D8%B9%D9%84%D9%8A%D9%85_%D9%88%D9%81%D9%88%D8%A7%D8%A6%D8%AF%D9%87</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0" marR="0" rtl="1">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AutoShape 3">
            <a:extLst>
              <a:ext uri="{FF2B5EF4-FFF2-40B4-BE49-F238E27FC236}">
                <a16:creationId xmlns:a16="http://schemas.microsoft.com/office/drawing/2014/main" id="{A08E7BDB-25E8-47D4-6D1A-7A60DC605A2D}"/>
              </a:ext>
            </a:extLst>
          </p:cNvPr>
          <p:cNvSpPr>
            <a:spLocks noChangeAspect="1" noChangeArrowheads="1"/>
          </p:cNvSpPr>
          <p:nvPr/>
        </p:nvSpPr>
        <p:spPr bwMode="auto">
          <a:xfrm>
            <a:off x="0" y="4572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261152654"/>
      </p:ext>
    </p:extLst>
  </p:cSld>
  <p:clrMapOvr>
    <a:masterClrMapping/>
  </p:clrMapOvr>
  <mc:AlternateContent xmlns:mc="http://schemas.openxmlformats.org/markup-compatibility/2006" xmlns:p14="http://schemas.microsoft.com/office/powerpoint/2010/main">
    <mc:Choice Requires="p14">
      <p:transition spd="slow" p14:dur="1600" advTm="44198">
        <p14:prism isInverted="1"/>
      </p:transition>
    </mc:Choice>
    <mc:Fallback xmlns="">
      <p:transition spd="slow" advTm="4419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المراجع</a:t>
            </a:r>
            <a:endParaRPr lang="en-US" sz="3200" b="1" dirty="0">
              <a:solidFill>
                <a:schemeClr val="bg1"/>
              </a:solidFill>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C9CF143-F92C-63B3-D63E-FC85245276B6}"/>
              </a:ext>
            </a:extLst>
          </p:cNvPr>
          <p:cNvSpPr txBox="1"/>
          <p:nvPr/>
        </p:nvSpPr>
        <p:spPr>
          <a:xfrm>
            <a:off x="929390" y="1880142"/>
            <a:ext cx="10523095" cy="3272691"/>
          </a:xfrm>
          <a:prstGeom prst="rect">
            <a:avLst/>
          </a:prstGeom>
          <a:noFill/>
        </p:spPr>
        <p:txBody>
          <a:bodyPr wrap="square" rtlCol="0">
            <a:spAutoFit/>
          </a:bodyPr>
          <a:lstStyle/>
          <a:p>
            <a:pPr marL="0" marR="0" algn="r" rtl="1">
              <a:lnSpc>
                <a:spcPct val="150000"/>
              </a:lnSpc>
              <a:spcBef>
                <a:spcPts val="0"/>
              </a:spcBef>
              <a:spcAft>
                <a:spcPts val="800"/>
              </a:spcAft>
              <a:tabLst>
                <a:tab pos="228600" algn="r"/>
              </a:tabLst>
            </a:pPr>
            <a:r>
              <a:rPr lang="ar-JO" sz="2000" dirty="0">
                <a:effectLst/>
                <a:latin typeface="Calibri" panose="020F0502020204030204" pitchFamily="34" charset="0"/>
                <a:ea typeface="Calibri" panose="020F0502020204030204" pitchFamily="34" charset="0"/>
                <a:cs typeface="Arial" panose="020B0604020202020204" pitchFamily="34" charset="0"/>
              </a:rPr>
              <a:t>الشواورة، ياسن (2019). </a:t>
            </a:r>
            <a:r>
              <a:rPr lang="ar-YE" sz="2000" dirty="0"/>
              <a:t>خصخصة التعليم </a:t>
            </a:r>
            <a:r>
              <a:rPr lang="ar-JO" sz="2000" dirty="0"/>
              <a:t>الجامعي بالمملكة العربية السعودية </a:t>
            </a:r>
            <a:r>
              <a:rPr lang="ar-YE" sz="2000" dirty="0"/>
              <a:t>من وجهة نظر بعض </a:t>
            </a:r>
            <a:r>
              <a:rPr lang="ar-JO" sz="2000" dirty="0"/>
              <a:t>أعضاء هيئة التدريس بالجامعات السعودية</a:t>
            </a:r>
            <a:r>
              <a:rPr lang="ar-JO" sz="2000" b="1" dirty="0"/>
              <a:t>، </a:t>
            </a:r>
            <a:r>
              <a:rPr lang="ar-JO" sz="2000" b="1" dirty="0">
                <a:latin typeface="Calibri" panose="020F0502020204030204" pitchFamily="34" charset="0"/>
                <a:cs typeface="Arial" panose="020B0604020202020204" pitchFamily="34" charset="0"/>
              </a:rPr>
              <a:t> </a:t>
            </a:r>
            <a:r>
              <a:rPr lang="ar-JO" sz="2000" b="1" dirty="0">
                <a:effectLst/>
                <a:ea typeface="Calibri" panose="020F0502020204030204" pitchFamily="34" charset="0"/>
                <a:cs typeface="Times New Roman" panose="02020603050405020304" pitchFamily="18" charset="0"/>
              </a:rPr>
              <a:t>المجلة العلمية</a:t>
            </a:r>
            <a:r>
              <a:rPr lang="ar-JO" sz="2000" dirty="0">
                <a:effectLst/>
                <a:ea typeface="Calibri" panose="020F0502020204030204" pitchFamily="34" charset="0"/>
                <a:cs typeface="Times New Roman" panose="02020603050405020304" pitchFamily="18" charset="0"/>
              </a:rPr>
              <a:t>، جامعة أسيوط ، 35(3) الجزء2.</a:t>
            </a:r>
            <a:endParaRPr lang="ar-JO" sz="2400" dirty="0"/>
          </a:p>
          <a:p>
            <a:pPr algn="r" rtl="1"/>
            <a:r>
              <a:rPr lang="ar-JO" sz="2000" dirty="0"/>
              <a:t>المحجان ، أنوار بنت ناصر و المطيري، نادية بنت محمد (۲۰۲۳) معوقات تطبيق خصخصة التعليم العالي بدولة الكويت من وجهة نظر أعضاء هيئة التدريس بجامعة الكويت. </a:t>
            </a:r>
            <a:r>
              <a:rPr lang="ar-JO" sz="2000" b="1" dirty="0"/>
              <a:t>المجلة العربية للعلوم التربوية والنفسية </a:t>
            </a:r>
            <a:r>
              <a:rPr lang="ar-JO" sz="2000" dirty="0"/>
              <a:t>المؤسسة العربية للتربية والعلوم والآداب مصر ، ۷(۳۲) فبراير ١٦٩ - ١٩٢.</a:t>
            </a:r>
          </a:p>
          <a:p>
            <a:pPr algn="r" rtl="1"/>
            <a:endParaRPr lang="ar-JO" sz="2000" dirty="0">
              <a:effectLst/>
              <a:latin typeface="Times New Roman" panose="02020603050405020304" pitchFamily="18" charset="0"/>
              <a:ea typeface="Times New Roman" panose="02020603050405020304" pitchFamily="18" charset="0"/>
            </a:endParaRPr>
          </a:p>
          <a:p>
            <a:pPr algn="r" rtl="1"/>
            <a:r>
              <a:rPr lang="ar-JO" sz="2000" dirty="0">
                <a:latin typeface="Times New Roman" panose="02020603050405020304" pitchFamily="18" charset="0"/>
                <a:ea typeface="Times New Roman" panose="02020603050405020304" pitchFamily="18" charset="0"/>
              </a:rPr>
              <a:t>المقبل، الجوهرة عبدالرحمن (2021) </a:t>
            </a:r>
            <a:r>
              <a:rPr lang="ar-YE" sz="2000" dirty="0">
                <a:effectLst/>
                <a:latin typeface="Times New Roman" panose="02020603050405020304" pitchFamily="18" charset="0"/>
                <a:ea typeface="Times New Roman" panose="02020603050405020304" pitchFamily="18" charset="0"/>
              </a:rPr>
              <a:t>أنموذج مقترح لخصخصة التعليم العام في ضوء التجارب العالمية وتطلعات رؤية 2030 من وجهة نظر قيادات تعليم جد</a:t>
            </a:r>
            <a:r>
              <a:rPr lang="ar-JO" sz="2000" dirty="0">
                <a:effectLst/>
                <a:latin typeface="Times New Roman" panose="02020603050405020304" pitchFamily="18" charset="0"/>
                <a:ea typeface="Times New Roman" panose="02020603050405020304" pitchFamily="18" charset="0"/>
              </a:rPr>
              <a:t>ة.</a:t>
            </a:r>
            <a:r>
              <a:rPr lang="ar-YE" sz="2000" dirty="0">
                <a:effectLst/>
                <a:latin typeface="Times New Roman" panose="02020603050405020304" pitchFamily="18" charset="0"/>
                <a:ea typeface="Times New Roman" panose="02020603050405020304" pitchFamily="18" charset="0"/>
              </a:rPr>
              <a:t> </a:t>
            </a:r>
            <a:r>
              <a:rPr lang="ar-YE" sz="2000" b="1" dirty="0">
                <a:effectLst/>
                <a:latin typeface="Times New Roman" panose="02020603050405020304" pitchFamily="18" charset="0"/>
                <a:ea typeface="Times New Roman" panose="02020603050405020304" pitchFamily="18" charset="0"/>
              </a:rPr>
              <a:t>المجلة العربية للنشر العلمي</a:t>
            </a:r>
            <a:r>
              <a:rPr lang="ar-JO" sz="2000" dirty="0">
                <a:effectLst/>
                <a:latin typeface="Times New Roman" panose="02020603050405020304" pitchFamily="18" charset="0"/>
                <a:ea typeface="Times New Roman" panose="02020603050405020304" pitchFamily="18" charset="0"/>
              </a:rPr>
              <a:t>، جامعة دار الحكمة بجدة، ا</a:t>
            </a:r>
            <a:r>
              <a:rPr lang="ar-YE" sz="2000" dirty="0">
                <a:effectLst/>
                <a:latin typeface="Times New Roman" panose="02020603050405020304" pitchFamily="18" charset="0"/>
                <a:ea typeface="Times New Roman" panose="02020603050405020304" pitchFamily="18" charset="0"/>
              </a:rPr>
              <a:t>لعدد التاسع والعشرون تاريخ الإصدار : 2 - آدار -</a:t>
            </a:r>
            <a:r>
              <a:rPr lang="ar-JO" sz="2000" dirty="0">
                <a:effectLst/>
                <a:latin typeface="Times New Roman" panose="02020603050405020304" pitchFamily="18" charset="0"/>
                <a:ea typeface="Times New Roman" panose="02020603050405020304" pitchFamily="18" charset="0"/>
              </a:rPr>
              <a:t>2021</a:t>
            </a:r>
            <a:r>
              <a:rPr lang="ar-JO" sz="1800" dirty="0">
                <a:effectLst/>
                <a:latin typeface="Times New Roman" panose="02020603050405020304" pitchFamily="18" charset="0"/>
                <a:ea typeface="Times New Roman" panose="02020603050405020304" pitchFamily="18" charset="0"/>
              </a:rPr>
              <a:t>.</a:t>
            </a:r>
            <a:endParaRPr lang="en-US" sz="1800" dirty="0">
              <a:effectLst/>
              <a:latin typeface="Times New Roman" panose="02020603050405020304" pitchFamily="18" charset="0"/>
              <a:ea typeface="Times New Roman" panose="02020603050405020304" pitchFamily="18" charset="0"/>
            </a:endParaRPr>
          </a:p>
        </p:txBody>
      </p:sp>
      <p:sp>
        <p:nvSpPr>
          <p:cNvPr id="10" name="AutoShape 3">
            <a:extLst>
              <a:ext uri="{FF2B5EF4-FFF2-40B4-BE49-F238E27FC236}">
                <a16:creationId xmlns:a16="http://schemas.microsoft.com/office/drawing/2014/main" id="{A08E7BDB-25E8-47D4-6D1A-7A60DC605A2D}"/>
              </a:ext>
            </a:extLst>
          </p:cNvPr>
          <p:cNvSpPr>
            <a:spLocks noChangeAspect="1" noChangeArrowheads="1"/>
          </p:cNvSpPr>
          <p:nvPr/>
        </p:nvSpPr>
        <p:spPr bwMode="auto">
          <a:xfrm>
            <a:off x="0" y="4572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485377728"/>
      </p:ext>
    </p:extLst>
  </p:cSld>
  <p:clrMapOvr>
    <a:masterClrMapping/>
  </p:clrMapOvr>
  <mc:AlternateContent xmlns:mc="http://schemas.openxmlformats.org/markup-compatibility/2006" xmlns:p14="http://schemas.microsoft.com/office/powerpoint/2010/main">
    <mc:Choice Requires="p14">
      <p:transition spd="slow" p14:dur="1600" advTm="61934">
        <p14:prism isInverted="1"/>
      </p:transition>
    </mc:Choice>
    <mc:Fallback xmlns="">
      <p:transition spd="slow" advTm="6193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430296" y="1273183"/>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lnSpc>
                <a:spcPct val="115000"/>
              </a:lnSpc>
            </a:pPr>
            <a:r>
              <a:rPr lang="ar-SA" sz="2000" dirty="0">
                <a:solidFill>
                  <a:srgbClr val="000000"/>
                </a:solidFill>
                <a:effectLst/>
                <a:ea typeface="Times New Roman" panose="02020603050405020304" pitchFamily="18" charset="0"/>
                <a:cs typeface="Simplified Arabic" panose="02020603050405020304" pitchFamily="18" charset="-78"/>
              </a:rPr>
              <a:t>الحسين, أحمد (2002). </a:t>
            </a:r>
            <a:r>
              <a:rPr lang="ar-SA" sz="2000" b="1" dirty="0">
                <a:solidFill>
                  <a:srgbClr val="000000"/>
                </a:solidFill>
                <a:effectLst/>
                <a:ea typeface="Times New Roman" panose="02020603050405020304" pitchFamily="18" charset="0"/>
                <a:cs typeface="Simplified Arabic" panose="02020603050405020304" pitchFamily="18" charset="-78"/>
              </a:rPr>
              <a:t>مدخل إلى تحليل السياسات العامة</a:t>
            </a:r>
            <a:r>
              <a:rPr lang="ar-SA" sz="2000" dirty="0">
                <a:solidFill>
                  <a:srgbClr val="000000"/>
                </a:solidFill>
                <a:effectLst/>
                <a:ea typeface="Times New Roman" panose="02020603050405020304" pitchFamily="18" charset="0"/>
                <a:cs typeface="Simplified Arabic" panose="02020603050405020304" pitchFamily="18" charset="-78"/>
              </a:rPr>
              <a:t>، المركز العلمي للدراسات السياسية.</a:t>
            </a:r>
            <a:endParaRPr lang="en-US" sz="2000" dirty="0"/>
          </a:p>
          <a:p>
            <a:pPr marL="0" marR="0" algn="r">
              <a:lnSpc>
                <a:spcPct val="115000"/>
              </a:lnSpc>
              <a:spcBef>
                <a:spcPts val="0"/>
              </a:spcBef>
              <a:spcAft>
                <a:spcPts val="0"/>
              </a:spcAft>
            </a:pP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r>
              <a:rPr lang="en-GB" sz="1800" dirty="0" err="1">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Tagler</a:t>
            </a:r>
            <a:r>
              <a:rPr lang="en-GB" sz="1800" dirty="0">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 Sandra (1997) Educational Policy and Politics of Change, New fetter lane, England</a:t>
            </a:r>
            <a:r>
              <a:rPr lang="en-GB"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a:t>
            </a: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5022941" y="244673"/>
            <a:ext cx="3198987" cy="584775"/>
          </a:xfrm>
          <a:prstGeom prst="rect">
            <a:avLst/>
          </a:prstGeom>
          <a:noFill/>
        </p:spPr>
        <p:txBody>
          <a:bodyPr wrap="square" rtlCol="0">
            <a:spAutoFit/>
          </a:bodyPr>
          <a:lstStyle/>
          <a:p>
            <a:pPr algn="ctr"/>
            <a:r>
              <a:rPr lang="ar-JO" sz="3200" b="1" dirty="0">
                <a:solidFill>
                  <a:schemeClr val="bg1"/>
                </a:solidFill>
              </a:rPr>
              <a:t>مراجع المادة المعتمدة </a:t>
            </a:r>
            <a:endParaRPr lang="en-US" sz="3200" b="1" dirty="0">
              <a:solidFill>
                <a:schemeClr val="bg1"/>
              </a:solidFill>
            </a:endParaRPr>
          </a:p>
        </p:txBody>
      </p:sp>
      <p:sp>
        <p:nvSpPr>
          <p:cNvPr id="15" name="Rectangle: Top Corners Rounded 14">
            <a:extLst>
              <a:ext uri="{FF2B5EF4-FFF2-40B4-BE49-F238E27FC236}">
                <a16:creationId xmlns:a16="http://schemas.microsoft.com/office/drawing/2014/main" id="{3DC374E1-6AE2-24D8-536E-D71A408C19A5}"/>
              </a:ext>
            </a:extLst>
          </p:cNvPr>
          <p:cNvSpPr/>
          <p:nvPr/>
        </p:nvSpPr>
        <p:spPr>
          <a:xfrm>
            <a:off x="629826" y="1184269"/>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19" name="Picture 18">
            <a:extLst>
              <a:ext uri="{FF2B5EF4-FFF2-40B4-BE49-F238E27FC236}">
                <a16:creationId xmlns:a16="http://schemas.microsoft.com/office/drawing/2014/main" id="{6EBBB157-BA76-70AA-776A-1DD14266A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8866" y="1290445"/>
            <a:ext cx="4200450" cy="4847431"/>
          </a:xfrm>
          <a:prstGeom prst="rect">
            <a:avLst/>
          </a:prstGeom>
        </p:spPr>
      </p:pic>
    </p:spTree>
    <p:extLst>
      <p:ext uri="{BB962C8B-B14F-4D97-AF65-F5344CB8AC3E}">
        <p14:creationId xmlns:p14="http://schemas.microsoft.com/office/powerpoint/2010/main" val="644688886"/>
      </p:ext>
    </p:extLst>
  </p:cSld>
  <p:clrMapOvr>
    <a:masterClrMapping/>
  </p:clrMapOvr>
  <mc:AlternateContent xmlns:mc="http://schemas.openxmlformats.org/markup-compatibility/2006" xmlns:p14="http://schemas.microsoft.com/office/powerpoint/2010/main">
    <mc:Choice Requires="p14">
      <p:transition spd="slow" p14:dur="1600" advTm="16285">
        <p14:prism isInverted="1"/>
      </p:transition>
    </mc:Choice>
    <mc:Fallback xmlns="">
      <p:transition spd="slow" advTm="1628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21B20AF-04F0-22A2-15B6-B1C1AE520C9F}"/>
              </a:ext>
            </a:extLst>
          </p:cNvPr>
          <p:cNvSpPr/>
          <p:nvPr/>
        </p:nvSpPr>
        <p:spPr>
          <a:xfrm>
            <a:off x="549691" y="1526521"/>
            <a:ext cx="11116283" cy="4318052"/>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15" name="Picture 14">
            <a:extLst>
              <a:ext uri="{FF2B5EF4-FFF2-40B4-BE49-F238E27FC236}">
                <a16:creationId xmlns:a16="http://schemas.microsoft.com/office/drawing/2014/main" id="{E54443D3-5D2F-FA0A-5F54-4D82A22A0E2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272410" y="1692322"/>
            <a:ext cx="3318387" cy="2238234"/>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1600" advTm="58852">
        <p14:prism isInverted="1"/>
      </p:transition>
    </mc:Choice>
    <mc:Fallback xmlns="">
      <p:transition spd="slow" advTm="58852">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7122</TotalTime>
  <Words>4871</Words>
  <Application>Microsoft Office PowerPoint</Application>
  <PresentationFormat>Widescreen</PresentationFormat>
  <Paragraphs>345</Paragraphs>
  <Slides>41</Slides>
  <Notes>5</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41</vt:i4>
      </vt:variant>
    </vt:vector>
  </HeadingPairs>
  <TitlesOfParts>
    <vt:vector size="56" baseType="lpstr">
      <vt:lpstr>Aldhabi</vt:lpstr>
      <vt:lpstr>Arabic Typesetting</vt:lpstr>
      <vt:lpstr>Arial</vt:lpstr>
      <vt:lpstr>Arial-BoldMT</vt:lpstr>
      <vt:lpstr>Calibri</vt:lpstr>
      <vt:lpstr>Calibri Light</vt:lpstr>
      <vt:lpstr>DroidArabicKufi-Regular</vt:lpstr>
      <vt:lpstr>Dubai</vt:lpstr>
      <vt:lpstr>Rockwell Condensed</vt:lpstr>
      <vt:lpstr>Simplified Arabic</vt:lpstr>
      <vt:lpstr>Times New Roman</vt:lpstr>
      <vt:lpstr>Traditional Arabic</vt:lpstr>
      <vt:lpstr>TraditionalArabic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emann almasri</cp:lastModifiedBy>
  <cp:revision>1057</cp:revision>
  <dcterms:created xsi:type="dcterms:W3CDTF">2023-04-29T09:08:23Z</dcterms:created>
  <dcterms:modified xsi:type="dcterms:W3CDTF">2023-11-29T16:00:05Z</dcterms:modified>
</cp:coreProperties>
</file>