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slideLayouts/slideLayout2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38"/>
  </p:notesMasterIdLst>
  <p:sldIdLst>
    <p:sldId id="586" r:id="rId3"/>
    <p:sldId id="619" r:id="rId4"/>
    <p:sldId id="728" r:id="rId5"/>
    <p:sldId id="729" r:id="rId6"/>
    <p:sldId id="730" r:id="rId7"/>
    <p:sldId id="731" r:id="rId8"/>
    <p:sldId id="732" r:id="rId9"/>
    <p:sldId id="733" r:id="rId10"/>
    <p:sldId id="734" r:id="rId11"/>
    <p:sldId id="735" r:id="rId12"/>
    <p:sldId id="736" r:id="rId13"/>
    <p:sldId id="737" r:id="rId14"/>
    <p:sldId id="738" r:id="rId15"/>
    <p:sldId id="739" r:id="rId16"/>
    <p:sldId id="740" r:id="rId17"/>
    <p:sldId id="741" r:id="rId18"/>
    <p:sldId id="742" r:id="rId19"/>
    <p:sldId id="743" r:id="rId20"/>
    <p:sldId id="744" r:id="rId21"/>
    <p:sldId id="745" r:id="rId22"/>
    <p:sldId id="746" r:id="rId23"/>
    <p:sldId id="747" r:id="rId24"/>
    <p:sldId id="748" r:id="rId25"/>
    <p:sldId id="749" r:id="rId26"/>
    <p:sldId id="750" r:id="rId27"/>
    <p:sldId id="751" r:id="rId28"/>
    <p:sldId id="752" r:id="rId29"/>
    <p:sldId id="753" r:id="rId30"/>
    <p:sldId id="754" r:id="rId31"/>
    <p:sldId id="755" r:id="rId32"/>
    <p:sldId id="756" r:id="rId33"/>
    <p:sldId id="757" r:id="rId34"/>
    <p:sldId id="758" r:id="rId35"/>
    <p:sldId id="727" r:id="rId36"/>
    <p:sldId id="54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6"/>
            <p14:sldId id="619"/>
            <p14:sldId id="728"/>
            <p14:sldId id="729"/>
            <p14:sldId id="730"/>
            <p14:sldId id="731"/>
            <p14:sldId id="732"/>
            <p14:sldId id="733"/>
            <p14:sldId id="734"/>
            <p14:sldId id="735"/>
            <p14:sldId id="736"/>
            <p14:sldId id="737"/>
            <p14:sldId id="738"/>
            <p14:sldId id="739"/>
            <p14:sldId id="740"/>
            <p14:sldId id="741"/>
            <p14:sldId id="742"/>
            <p14:sldId id="743"/>
            <p14:sldId id="744"/>
            <p14:sldId id="745"/>
            <p14:sldId id="746"/>
            <p14:sldId id="747"/>
            <p14:sldId id="748"/>
            <p14:sldId id="749"/>
            <p14:sldId id="750"/>
            <p14:sldId id="751"/>
            <p14:sldId id="752"/>
            <p14:sldId id="753"/>
            <p14:sldId id="754"/>
            <p14:sldId id="755"/>
            <p14:sldId id="756"/>
            <p14:sldId id="757"/>
            <p14:sldId id="758"/>
            <p14:sldId id="727"/>
            <p14:sldId id="5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45" Type="http://schemas.openxmlformats.org/officeDocument/2006/relationships/customXml" Target="../customXml/item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customXml" Target="../customXml/item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ustomXml" Target="../customXml/item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28/09/2024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9562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6716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54700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076714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28/09/2024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46250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28/09/2024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4417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28/09/2024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223522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55441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28/09/2024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020079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45784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28/09/2024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98126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2073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0436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799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24751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18072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9967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28/09/2024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28/09/2024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19157829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27.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7.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8.xml"/><Relationship Id="rId5" Type="http://schemas.openxmlformats.org/officeDocument/2006/relationships/image" Target="../media/image5.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9" y="2785710"/>
            <a:ext cx="4093402"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Introduction to Economics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8</a:t>
            </a:r>
          </a:p>
        </p:txBody>
      </p:sp>
      <p:sp>
        <p:nvSpPr>
          <p:cNvPr id="11" name="TextBox 10"/>
          <p:cNvSpPr txBox="1"/>
          <p:nvPr/>
        </p:nvSpPr>
        <p:spPr>
          <a:xfrm>
            <a:off x="6370224" y="4802552"/>
            <a:ext cx="3055003" cy="707886"/>
          </a:xfrm>
          <a:prstGeom prst="rect">
            <a:avLst/>
          </a:prstGeom>
          <a:noFill/>
        </p:spPr>
        <p:txBody>
          <a:bodyPr wrap="none" rtlCol="0">
            <a:spAutoFit/>
          </a:bodyPr>
          <a:lstStyle/>
          <a:p>
            <a:r>
              <a:rPr lang="en-US" sz="2000" dirty="0">
                <a:latin typeface="Alexandria" charset="0"/>
                <a:cs typeface="Alexandria" charset="0"/>
              </a:rPr>
              <a:t>MGM112</a:t>
            </a:r>
          </a:p>
          <a:p>
            <a:r>
              <a:rPr lang="en-US" sz="2000" dirty="0">
                <a:latin typeface="Times New Roman" panose="02020603050405020304" pitchFamily="18" charset="0"/>
                <a:cs typeface="Times New Roman" panose="02020603050405020304" pitchFamily="18" charset="0"/>
              </a:rPr>
              <a:t>Monetary, and Fiscal Policy</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and 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والمالية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9" name="Content Placeholder 2">
            <a:extLst>
              <a:ext uri="{FF2B5EF4-FFF2-40B4-BE49-F238E27FC236}">
                <a16:creationId xmlns:a16="http://schemas.microsoft.com/office/drawing/2014/main" id="{05421A44-BEFA-74A6-8008-F9CEDE6284E7}"/>
              </a:ext>
            </a:extLst>
          </p:cNvPr>
          <p:cNvSpPr>
            <a:spLocks noGrp="1"/>
          </p:cNvSpPr>
          <p:nvPr/>
        </p:nvSpPr>
        <p:spPr bwMode="auto">
          <a:xfrm>
            <a:off x="706229" y="2308558"/>
            <a:ext cx="5453270" cy="375598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ts val="1200"/>
              </a:spcBef>
              <a:spcAft>
                <a:spcPct val="0"/>
              </a:spcAft>
              <a:buClr>
                <a:srgbClr val="A3C167"/>
              </a:buClr>
              <a:buFont typeface="Wingdings" pitchFamily="2" charset="2"/>
              <a:buChar char="§"/>
              <a:defRPr sz="2800" kern="1200">
                <a:solidFill>
                  <a:schemeClr val="tx1"/>
                </a:solidFill>
                <a:latin typeface="Arial" pitchFamily="34" charset="0"/>
                <a:ea typeface="+mn-ea"/>
                <a:cs typeface="Arial" pitchFamily="34" charset="0"/>
              </a:defRPr>
            </a:lvl1pPr>
            <a:lvl2pPr marL="742950" indent="-285750" algn="l" rtl="0" eaLnBrk="0" fontAlgn="base" hangingPunct="0">
              <a:lnSpc>
                <a:spcPct val="105000"/>
              </a:lnSpc>
              <a:spcBef>
                <a:spcPts val="300"/>
              </a:spcBef>
              <a:spcAft>
                <a:spcPct val="0"/>
              </a:spcAft>
              <a:buClr>
                <a:srgbClr val="CC9900"/>
              </a:buClr>
              <a:buFont typeface="Wingdings" pitchFamily="2" charset="2"/>
              <a:buChar char="§"/>
              <a:defRPr sz="2700" kern="1200">
                <a:solidFill>
                  <a:schemeClr val="tx1"/>
                </a:solidFill>
                <a:latin typeface="Arial" pitchFamily="34" charset="0"/>
                <a:ea typeface="+mn-ea"/>
                <a:cs typeface="Arial" pitchFamily="34" charset="0"/>
              </a:defRPr>
            </a:lvl2pPr>
            <a:lvl3pPr marL="1143000" indent="-228600" algn="l" rtl="0" eaLnBrk="0" fontAlgn="base" hangingPunct="0">
              <a:lnSpc>
                <a:spcPct val="105000"/>
              </a:lnSpc>
              <a:spcBef>
                <a:spcPts val="300"/>
              </a:spcBef>
              <a:spcAft>
                <a:spcPct val="0"/>
              </a:spcAft>
              <a:buClr>
                <a:schemeClr val="accent4">
                  <a:lumMod val="60000"/>
                  <a:lumOff val="40000"/>
                </a:schemeClr>
              </a:buClr>
              <a:buFont typeface="Wingdings" pitchFamily="2" charset="2"/>
              <a:buChar char="§"/>
              <a:defRPr sz="2400" kern="1200">
                <a:solidFill>
                  <a:schemeClr val="tx1"/>
                </a:solidFill>
                <a:latin typeface="Arial" pitchFamily="34" charset="0"/>
                <a:ea typeface="+mn-ea"/>
                <a:cs typeface="Arial" pitchFamily="34" charset="0"/>
              </a:defRPr>
            </a:lvl3pPr>
            <a:lvl4pPr marL="16002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Tx/>
              <a:buNone/>
            </a:pPr>
            <a:r>
              <a:rPr lang="en-US" altLang="en-US" sz="2000" dirty="0">
                <a:solidFill>
                  <a:srgbClr val="0070C0"/>
                </a:solidFill>
                <a:latin typeface="Alexandria"/>
              </a:rPr>
              <a:t>After studying this chapter, you will be able to</a:t>
            </a:r>
          </a:p>
          <a:p>
            <a:pPr marL="347663" lvl="1" indent="-233363" eaLnBrk="1" hangingPunct="1">
              <a:buFont typeface="Wingdings" panose="05000000000000000000" pitchFamily="2" charset="2"/>
              <a:buChar char="§"/>
            </a:pPr>
            <a:r>
              <a:rPr lang="en-US" altLang="en-US" sz="2000" dirty="0">
                <a:latin typeface="Alexandria"/>
              </a:rPr>
              <a:t>Describe the structure of the Federal Reserve System (the Fed), and the tools used by the Fed to conduct monetary policy</a:t>
            </a:r>
          </a:p>
          <a:p>
            <a:pPr marL="347663" lvl="1" indent="-233363" eaLnBrk="1" hangingPunct="1"/>
            <a:r>
              <a:rPr lang="en-US" altLang="en-US" sz="2000" dirty="0">
                <a:latin typeface="Alexandria"/>
              </a:rPr>
              <a:t>Explain what an open market operation is, how it works, and how it changes the quantity of money</a:t>
            </a:r>
          </a:p>
          <a:p>
            <a:pPr marL="347663" lvl="1" indent="-233363" eaLnBrk="1" hangingPunct="1"/>
            <a:r>
              <a:rPr lang="en-US" altLang="en-US" sz="2000" dirty="0">
                <a:latin typeface="Alexandria"/>
              </a:rPr>
              <a:t>Explain how the Fed influences interest rates</a:t>
            </a:r>
          </a:p>
          <a:p>
            <a:pPr marL="347663" lvl="1" indent="-233363" eaLnBrk="1" hangingPunct="1"/>
            <a:r>
              <a:rPr lang="en-US" altLang="en-US" sz="2000" dirty="0">
                <a:latin typeface="Alexandria"/>
              </a:rPr>
              <a:t>Explain how the Fed’s actions influence spending plans, real GDP, and the price level</a:t>
            </a:r>
          </a:p>
          <a:p>
            <a:pPr marL="347663" lvl="1" indent="-233363" eaLnBrk="1" hangingPunct="1"/>
            <a:endParaRPr lang="en-US" altLang="en-US" sz="2000" dirty="0">
              <a:latin typeface="Alexandria"/>
            </a:endParaRPr>
          </a:p>
          <a:p>
            <a:pPr marL="285750" indent="-285750" eaLnBrk="1" hangingPunct="1">
              <a:buClr>
                <a:srgbClr val="6C45BB"/>
              </a:buClr>
              <a:buSzPct val="120000"/>
              <a:buFont typeface="Arial" charset="0"/>
              <a:buChar char="•"/>
            </a:pPr>
            <a:endParaRPr lang="en-US" sz="2000" dirty="0">
              <a:latin typeface="Alexandria"/>
              <a:cs typeface="ＭＳ Ｐゴシック" charset="-128"/>
            </a:endParaRPr>
          </a:p>
        </p:txBody>
      </p:sp>
      <p:sp>
        <p:nvSpPr>
          <p:cNvPr id="2" name="Content Placeholder 2">
            <a:extLst>
              <a:ext uri="{FF2B5EF4-FFF2-40B4-BE49-F238E27FC236}">
                <a16:creationId xmlns:a16="http://schemas.microsoft.com/office/drawing/2014/main" id="{28F53A02-4C43-923D-C7E6-FC5147360103}"/>
              </a:ext>
            </a:extLst>
          </p:cNvPr>
          <p:cNvSpPr>
            <a:spLocks noGrp="1"/>
          </p:cNvSpPr>
          <p:nvPr/>
        </p:nvSpPr>
        <p:spPr bwMode="auto">
          <a:xfrm>
            <a:off x="6420517" y="2090827"/>
            <a:ext cx="4829175" cy="375598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ts val="1200"/>
              </a:spcBef>
              <a:spcAft>
                <a:spcPct val="0"/>
              </a:spcAft>
              <a:buClr>
                <a:srgbClr val="A3C167"/>
              </a:buClr>
              <a:buFont typeface="Wingdings" pitchFamily="2" charset="2"/>
              <a:buChar char="§"/>
              <a:defRPr sz="2800" kern="1200">
                <a:solidFill>
                  <a:schemeClr val="tx1"/>
                </a:solidFill>
                <a:latin typeface="Arial" pitchFamily="34" charset="0"/>
                <a:ea typeface="+mn-ea"/>
                <a:cs typeface="Arial" pitchFamily="34" charset="0"/>
              </a:defRPr>
            </a:lvl1pPr>
            <a:lvl2pPr marL="742950" indent="-285750" algn="l" rtl="0" eaLnBrk="0" fontAlgn="base" hangingPunct="0">
              <a:lnSpc>
                <a:spcPct val="105000"/>
              </a:lnSpc>
              <a:spcBef>
                <a:spcPts val="300"/>
              </a:spcBef>
              <a:spcAft>
                <a:spcPct val="0"/>
              </a:spcAft>
              <a:buClr>
                <a:srgbClr val="CC9900"/>
              </a:buClr>
              <a:buFont typeface="Wingdings" pitchFamily="2" charset="2"/>
              <a:buChar char="§"/>
              <a:defRPr sz="2700" kern="1200">
                <a:solidFill>
                  <a:schemeClr val="tx1"/>
                </a:solidFill>
                <a:latin typeface="Arial" pitchFamily="34" charset="0"/>
                <a:ea typeface="+mn-ea"/>
                <a:cs typeface="Arial" pitchFamily="34" charset="0"/>
              </a:defRPr>
            </a:lvl2pPr>
            <a:lvl3pPr marL="1143000" indent="-228600" algn="l" rtl="0" eaLnBrk="0" fontAlgn="base" hangingPunct="0">
              <a:lnSpc>
                <a:spcPct val="105000"/>
              </a:lnSpc>
              <a:spcBef>
                <a:spcPts val="300"/>
              </a:spcBef>
              <a:spcAft>
                <a:spcPct val="0"/>
              </a:spcAft>
              <a:buClr>
                <a:schemeClr val="accent4">
                  <a:lumMod val="60000"/>
                  <a:lumOff val="40000"/>
                </a:schemeClr>
              </a:buClr>
              <a:buFont typeface="Wingdings" pitchFamily="2" charset="2"/>
              <a:buChar char="§"/>
              <a:defRPr sz="2400" kern="1200">
                <a:solidFill>
                  <a:schemeClr val="tx1"/>
                </a:solidFill>
                <a:latin typeface="Arial" pitchFamily="34" charset="0"/>
                <a:ea typeface="+mn-ea"/>
                <a:cs typeface="Arial" pitchFamily="34" charset="0"/>
              </a:defRPr>
            </a:lvl3pPr>
            <a:lvl4pPr marL="16002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7663" lvl="1" indent="-233363" algn="just" eaLnBrk="1" hangingPunct="1"/>
            <a:endParaRPr lang="en-US" altLang="en-US" sz="2000" dirty="0">
              <a:latin typeface="Alexandria"/>
            </a:endParaRPr>
          </a:p>
          <a:p>
            <a:pPr marL="114300" lvl="1" indent="0" algn="just" rtl="1" eaLnBrk="1" hangingPunct="1">
              <a:buNone/>
            </a:pPr>
            <a:r>
              <a:rPr lang="ar-EG" altLang="en-US" sz="2000" b="1" dirty="0">
                <a:latin typeface="Alexandria"/>
              </a:rPr>
              <a:t>بعد دراسة هذا الفصل، سوف تكون قادرًا على</a:t>
            </a:r>
          </a:p>
          <a:p>
            <a:pPr marL="457200" lvl="1" indent="-342900" algn="just" rtl="1" eaLnBrk="1" hangingPunct="1"/>
            <a:r>
              <a:rPr lang="ar-EG" altLang="en-US" sz="2000" dirty="0">
                <a:latin typeface="Alexandria"/>
              </a:rPr>
              <a:t>وصف هيكل نظام الاحتياطي الفيدرالي (الفيدرالي)، والأدوات التي يستخدمها البنك الفيدرالي لإدارة السياسة النقدية</a:t>
            </a:r>
          </a:p>
          <a:p>
            <a:pPr marL="457200" lvl="1" indent="-342900" algn="just" rtl="1" eaLnBrk="1" hangingPunct="1"/>
            <a:r>
              <a:rPr lang="ar-EG" altLang="en-US" sz="2000" dirty="0">
                <a:latin typeface="Alexandria"/>
              </a:rPr>
              <a:t>شرح ماهية عملية السوق المفتوحة، وكيف تعمل، وكيف تغير كمية النقود</a:t>
            </a:r>
          </a:p>
          <a:p>
            <a:pPr marL="457200" lvl="1" indent="-342900" algn="just" rtl="1" eaLnBrk="1" hangingPunct="1"/>
            <a:r>
              <a:rPr lang="ar-EG" altLang="en-US" sz="2000" dirty="0">
                <a:latin typeface="Alexandria"/>
              </a:rPr>
              <a:t>شرح كيفية تأثير البنك الفيدرالي على أسعار الفائدة</a:t>
            </a:r>
          </a:p>
          <a:p>
            <a:pPr marL="457200" lvl="1" indent="-342900" algn="just" rtl="1" eaLnBrk="1" hangingPunct="1"/>
            <a:r>
              <a:rPr lang="ar-EG" altLang="en-US" sz="2000" dirty="0">
                <a:latin typeface="Alexandria"/>
              </a:rPr>
              <a:t>شرح كيفية تأثير تصرفات البنك الفيدرالي على خطط الإنفاق، والناتج المحلي الإجمالي الحقيقي، ومستوى الأسعار</a:t>
            </a:r>
            <a:endParaRPr lang="en-US" altLang="en-US" sz="2000" dirty="0">
              <a:latin typeface="Alexandria"/>
            </a:endParaRPr>
          </a:p>
          <a:p>
            <a:pPr marL="285750" indent="-285750" algn="just" eaLnBrk="1" hangingPunct="1">
              <a:buClr>
                <a:srgbClr val="6C45BB"/>
              </a:buClr>
              <a:buSzPct val="120000"/>
              <a:buFont typeface="Arial" charset="0"/>
              <a:buChar char="•"/>
            </a:pPr>
            <a:endParaRPr lang="en-US" sz="2000" dirty="0">
              <a:latin typeface="Alexandria"/>
              <a:cs typeface="ＭＳ Ｐゴシック" charset="-128"/>
            </a:endParaRPr>
          </a:p>
        </p:txBody>
      </p:sp>
    </p:spTree>
    <p:extLst>
      <p:ext uri="{BB962C8B-B14F-4D97-AF65-F5344CB8AC3E}">
        <p14:creationId xmlns:p14="http://schemas.microsoft.com/office/powerpoint/2010/main" val="3594378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extLst>
    <p:ext uri="{E180D4A7-C9FB-4DFB-919C-405C955672EB}">
      <p14:showEvtLst xmlns:p14="http://schemas.microsoft.com/office/powerpoint/2010/main">
        <p14:playEvt time="0" objId="2"/>
        <p14:pauseEvt time="0" objId="2"/>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Learning objectives</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Content Placeholder 2">
            <a:extLst>
              <a:ext uri="{FF2B5EF4-FFF2-40B4-BE49-F238E27FC236}">
                <a16:creationId xmlns:a16="http://schemas.microsoft.com/office/drawing/2014/main" id="{02AA1314-8ECC-CB7B-7269-D9C58FA3FC25}"/>
              </a:ext>
            </a:extLst>
          </p:cNvPr>
          <p:cNvSpPr>
            <a:spLocks noGrp="1"/>
          </p:cNvSpPr>
          <p:nvPr/>
        </p:nvSpPr>
        <p:spPr bwMode="auto">
          <a:xfrm>
            <a:off x="942309" y="2448902"/>
            <a:ext cx="4897695" cy="375598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ts val="1200"/>
              </a:spcBef>
              <a:spcAft>
                <a:spcPct val="0"/>
              </a:spcAft>
              <a:buClr>
                <a:srgbClr val="A3C167"/>
              </a:buClr>
              <a:buFont typeface="Wingdings" pitchFamily="2" charset="2"/>
              <a:buChar char="§"/>
              <a:defRPr sz="2800" kern="1200">
                <a:solidFill>
                  <a:schemeClr val="tx1"/>
                </a:solidFill>
                <a:latin typeface="Arial" pitchFamily="34" charset="0"/>
                <a:ea typeface="+mn-ea"/>
                <a:cs typeface="Arial" pitchFamily="34" charset="0"/>
              </a:defRPr>
            </a:lvl1pPr>
            <a:lvl2pPr marL="742950" indent="-285750" algn="l" rtl="0" eaLnBrk="0" fontAlgn="base" hangingPunct="0">
              <a:lnSpc>
                <a:spcPct val="105000"/>
              </a:lnSpc>
              <a:spcBef>
                <a:spcPts val="300"/>
              </a:spcBef>
              <a:spcAft>
                <a:spcPct val="0"/>
              </a:spcAft>
              <a:buClr>
                <a:srgbClr val="CC9900"/>
              </a:buClr>
              <a:buFont typeface="Wingdings" pitchFamily="2" charset="2"/>
              <a:buChar char="§"/>
              <a:defRPr sz="2700" kern="1200">
                <a:solidFill>
                  <a:schemeClr val="tx1"/>
                </a:solidFill>
                <a:latin typeface="Arial" pitchFamily="34" charset="0"/>
                <a:ea typeface="+mn-ea"/>
                <a:cs typeface="Arial" pitchFamily="34" charset="0"/>
              </a:defRPr>
            </a:lvl2pPr>
            <a:lvl3pPr marL="1143000" indent="-228600" algn="l" rtl="0" eaLnBrk="0" fontAlgn="base" hangingPunct="0">
              <a:lnSpc>
                <a:spcPct val="105000"/>
              </a:lnSpc>
              <a:spcBef>
                <a:spcPts val="300"/>
              </a:spcBef>
              <a:spcAft>
                <a:spcPct val="0"/>
              </a:spcAft>
              <a:buClr>
                <a:schemeClr val="accent4">
                  <a:lumMod val="60000"/>
                  <a:lumOff val="40000"/>
                </a:schemeClr>
              </a:buClr>
              <a:buFont typeface="Wingdings" pitchFamily="2" charset="2"/>
              <a:buChar char="§"/>
              <a:defRPr sz="2400" kern="1200">
                <a:solidFill>
                  <a:schemeClr val="tx1"/>
                </a:solidFill>
                <a:latin typeface="Arial" pitchFamily="34" charset="0"/>
                <a:ea typeface="+mn-ea"/>
                <a:cs typeface="Arial" pitchFamily="34" charset="0"/>
              </a:defRPr>
            </a:lvl3pPr>
            <a:lvl4pPr marL="16002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Tx/>
              <a:buNone/>
            </a:pPr>
            <a:r>
              <a:rPr lang="en-US" altLang="en-US" sz="2000" dirty="0">
                <a:solidFill>
                  <a:srgbClr val="0070C0"/>
                </a:solidFill>
                <a:latin typeface="Alexandria"/>
              </a:rPr>
              <a:t>After studying this chapter, you will be able to</a:t>
            </a:r>
          </a:p>
          <a:p>
            <a:pPr lvl="1">
              <a:defRPr/>
            </a:pPr>
            <a:r>
              <a:rPr lang="en-US" sz="2000" dirty="0">
                <a:latin typeface="Alexandria"/>
              </a:rPr>
              <a:t>Understand what fiscal policy is and how it impacts the economy</a:t>
            </a:r>
          </a:p>
          <a:p>
            <a:pPr lvl="1">
              <a:defRPr/>
            </a:pPr>
            <a:r>
              <a:rPr lang="en-US" sz="2000" dirty="0">
                <a:latin typeface="Alexandria"/>
              </a:rPr>
              <a:t>Apply fiscal policy to economic booms and busts to solve those issues effectively</a:t>
            </a:r>
            <a:endParaRPr lang="ar-EG" sz="2000" dirty="0">
              <a:latin typeface="Alexandria"/>
            </a:endParaRPr>
          </a:p>
          <a:p>
            <a:pPr lvl="1">
              <a:defRPr/>
            </a:pPr>
            <a:endParaRPr lang="ar-EG" sz="2000" dirty="0">
              <a:latin typeface="Alexandria"/>
            </a:endParaRPr>
          </a:p>
          <a:p>
            <a:pPr marL="285750" indent="-285750" eaLnBrk="1" hangingPunct="1">
              <a:buClr>
                <a:srgbClr val="6C45BB"/>
              </a:buClr>
              <a:buSzPct val="120000"/>
              <a:buFont typeface="Arial" charset="0"/>
              <a:buChar char="•"/>
            </a:pPr>
            <a:endParaRPr lang="en-US" sz="2000" dirty="0">
              <a:latin typeface="Alexandria"/>
              <a:cs typeface="ＭＳ Ｐゴシック" charset="-128"/>
            </a:endParaRPr>
          </a:p>
        </p:txBody>
      </p:sp>
      <p:sp>
        <p:nvSpPr>
          <p:cNvPr id="10" name="Content Placeholder 2">
            <a:extLst>
              <a:ext uri="{FF2B5EF4-FFF2-40B4-BE49-F238E27FC236}">
                <a16:creationId xmlns:a16="http://schemas.microsoft.com/office/drawing/2014/main" id="{E81A7B1F-D2E5-4738-16B8-24877319574A}"/>
              </a:ext>
            </a:extLst>
          </p:cNvPr>
          <p:cNvSpPr>
            <a:spLocks noGrp="1"/>
          </p:cNvSpPr>
          <p:nvPr/>
        </p:nvSpPr>
        <p:spPr bwMode="auto">
          <a:xfrm>
            <a:off x="6351997" y="2284060"/>
            <a:ext cx="4897695" cy="375598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ts val="1200"/>
              </a:spcBef>
              <a:spcAft>
                <a:spcPct val="0"/>
              </a:spcAft>
              <a:buClr>
                <a:srgbClr val="A3C167"/>
              </a:buClr>
              <a:buFont typeface="Wingdings" pitchFamily="2" charset="2"/>
              <a:buChar char="§"/>
              <a:defRPr sz="2800" kern="1200">
                <a:solidFill>
                  <a:schemeClr val="tx1"/>
                </a:solidFill>
                <a:latin typeface="Arial" pitchFamily="34" charset="0"/>
                <a:ea typeface="+mn-ea"/>
                <a:cs typeface="Arial" pitchFamily="34" charset="0"/>
              </a:defRPr>
            </a:lvl1pPr>
            <a:lvl2pPr marL="742950" indent="-285750" algn="l" rtl="0" eaLnBrk="0" fontAlgn="base" hangingPunct="0">
              <a:lnSpc>
                <a:spcPct val="105000"/>
              </a:lnSpc>
              <a:spcBef>
                <a:spcPts val="300"/>
              </a:spcBef>
              <a:spcAft>
                <a:spcPct val="0"/>
              </a:spcAft>
              <a:buClr>
                <a:srgbClr val="CC9900"/>
              </a:buClr>
              <a:buFont typeface="Wingdings" pitchFamily="2" charset="2"/>
              <a:buChar char="§"/>
              <a:defRPr sz="2700" kern="1200">
                <a:solidFill>
                  <a:schemeClr val="tx1"/>
                </a:solidFill>
                <a:latin typeface="Arial" pitchFamily="34" charset="0"/>
                <a:ea typeface="+mn-ea"/>
                <a:cs typeface="Arial" pitchFamily="34" charset="0"/>
              </a:defRPr>
            </a:lvl2pPr>
            <a:lvl3pPr marL="1143000" indent="-228600" algn="l" rtl="0" eaLnBrk="0" fontAlgn="base" hangingPunct="0">
              <a:lnSpc>
                <a:spcPct val="105000"/>
              </a:lnSpc>
              <a:spcBef>
                <a:spcPts val="300"/>
              </a:spcBef>
              <a:spcAft>
                <a:spcPct val="0"/>
              </a:spcAft>
              <a:buClr>
                <a:schemeClr val="accent4">
                  <a:lumMod val="60000"/>
                  <a:lumOff val="40000"/>
                </a:schemeClr>
              </a:buClr>
              <a:buFont typeface="Wingdings" pitchFamily="2" charset="2"/>
              <a:buChar char="§"/>
              <a:defRPr sz="2400" kern="1200">
                <a:solidFill>
                  <a:schemeClr val="tx1"/>
                </a:solidFill>
                <a:latin typeface="Arial" pitchFamily="34" charset="0"/>
                <a:ea typeface="+mn-ea"/>
                <a:cs typeface="Arial" pitchFamily="34" charset="0"/>
              </a:defRPr>
            </a:lvl3pPr>
            <a:lvl4pPr marL="16002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0" fontAlgn="base" hangingPunct="0">
              <a:lnSpc>
                <a:spcPct val="105000"/>
              </a:lnSpc>
              <a:spcBef>
                <a:spcPts val="3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defRPr/>
            </a:pPr>
            <a:endParaRPr lang="ar-EG" sz="2000" dirty="0">
              <a:latin typeface="Alexandria"/>
            </a:endParaRPr>
          </a:p>
          <a:p>
            <a:pPr marL="457200" lvl="1" indent="0" algn="r" rtl="1">
              <a:buNone/>
              <a:defRPr/>
            </a:pPr>
            <a:r>
              <a:rPr lang="ar-EG" sz="2000" b="1" dirty="0">
                <a:latin typeface="Alexandria"/>
              </a:rPr>
              <a:t>بعد دراسة هذا الفصل، سوف تكون قادرًا على</a:t>
            </a:r>
          </a:p>
          <a:p>
            <a:pPr lvl="1" algn="r" rtl="1">
              <a:defRPr/>
            </a:pPr>
            <a:r>
              <a:rPr lang="ar-EG" sz="2000" dirty="0">
                <a:latin typeface="Alexandria"/>
              </a:rPr>
              <a:t>فهم ماهية السياسة المالية وكيف تؤثر على الاقتصاد</a:t>
            </a:r>
          </a:p>
          <a:p>
            <a:pPr lvl="1" algn="r" rtl="1">
              <a:defRPr/>
            </a:pPr>
            <a:r>
              <a:rPr lang="ar-EG" sz="2000" dirty="0">
                <a:latin typeface="Alexandria"/>
              </a:rPr>
              <a:t>تطبيق السياسة المالية على فترات الازدهار والكساد الاقتصادي لحل هذه القضايا بشكل فعال</a:t>
            </a:r>
            <a:endParaRPr lang="en-US" sz="2000" dirty="0">
              <a:latin typeface="Alexandria"/>
            </a:endParaRPr>
          </a:p>
          <a:p>
            <a:pPr marL="285750" indent="-285750" eaLnBrk="1" hangingPunct="1">
              <a:buClr>
                <a:srgbClr val="6C45BB"/>
              </a:buClr>
              <a:buSzPct val="120000"/>
              <a:buFont typeface="Arial" charset="0"/>
              <a:buChar char="•"/>
            </a:pPr>
            <a:endParaRPr lang="en-US" sz="2000" dirty="0">
              <a:latin typeface="Alexandria"/>
              <a:cs typeface="ＭＳ Ｐゴシック" charset="-128"/>
            </a:endParaRPr>
          </a:p>
        </p:txBody>
      </p:sp>
    </p:spTree>
    <p:extLst>
      <p:ext uri="{BB962C8B-B14F-4D97-AF65-F5344CB8AC3E}">
        <p14:creationId xmlns:p14="http://schemas.microsoft.com/office/powerpoint/2010/main" val="1248832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and 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والمالية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pic>
        <p:nvPicPr>
          <p:cNvPr id="9" name="Picture 8">
            <a:extLst>
              <a:ext uri="{FF2B5EF4-FFF2-40B4-BE49-F238E27FC236}">
                <a16:creationId xmlns:a16="http://schemas.microsoft.com/office/drawing/2014/main" id="{41E306E1-2423-16F2-C260-F9EE20601EF3}"/>
              </a:ext>
            </a:extLst>
          </p:cNvPr>
          <p:cNvPicPr>
            <a:picLocks noChangeAspect="1"/>
          </p:cNvPicPr>
          <p:nvPr/>
        </p:nvPicPr>
        <p:blipFill rotWithShape="1">
          <a:blip r:embed="rId3"/>
          <a:srcRect l="52728" t="27667" r="4090" b="35952"/>
          <a:stretch/>
        </p:blipFill>
        <p:spPr>
          <a:xfrm>
            <a:off x="2346765" y="2177831"/>
            <a:ext cx="7680790" cy="3638271"/>
          </a:xfrm>
          <a:prstGeom prst="rect">
            <a:avLst/>
          </a:prstGeom>
        </p:spPr>
      </p:pic>
    </p:spTree>
    <p:extLst>
      <p:ext uri="{BB962C8B-B14F-4D97-AF65-F5344CB8AC3E}">
        <p14:creationId xmlns:p14="http://schemas.microsoft.com/office/powerpoint/2010/main" val="1692855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and 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والمالية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pSp>
        <p:nvGrpSpPr>
          <p:cNvPr id="2" name="Group 1">
            <a:extLst>
              <a:ext uri="{FF2B5EF4-FFF2-40B4-BE49-F238E27FC236}">
                <a16:creationId xmlns:a16="http://schemas.microsoft.com/office/drawing/2014/main" id="{7611A78F-3A38-F3A9-8512-A9089D279078}"/>
              </a:ext>
            </a:extLst>
          </p:cNvPr>
          <p:cNvGrpSpPr/>
          <p:nvPr/>
        </p:nvGrpSpPr>
        <p:grpSpPr>
          <a:xfrm>
            <a:off x="2916460" y="2395678"/>
            <a:ext cx="6359080" cy="3179540"/>
            <a:chOff x="617207" y="0"/>
            <a:chExt cx="6359080" cy="3179540"/>
          </a:xfrm>
          <a:solidFill>
            <a:schemeClr val="bg1"/>
          </a:solidFill>
          <a:scene3d>
            <a:camera prst="orthographicFront"/>
            <a:lightRig rig="chilly" dir="t"/>
          </a:scene3d>
        </p:grpSpPr>
        <p:sp>
          <p:nvSpPr>
            <p:cNvPr id="10" name="Rectangle: Rounded Corners 9">
              <a:extLst>
                <a:ext uri="{FF2B5EF4-FFF2-40B4-BE49-F238E27FC236}">
                  <a16:creationId xmlns:a16="http://schemas.microsoft.com/office/drawing/2014/main" id="{C26081A1-412E-83A1-9362-63735EF49DCF}"/>
                </a:ext>
              </a:extLst>
            </p:cNvPr>
            <p:cNvSpPr/>
            <p:nvPr/>
          </p:nvSpPr>
          <p:spPr>
            <a:xfrm>
              <a:off x="617207" y="0"/>
              <a:ext cx="6359080" cy="3179540"/>
            </a:xfrm>
            <a:prstGeom prst="roundRect">
              <a:avLst>
                <a:gd name="adj" fmla="val 10000"/>
              </a:avLst>
            </a:prstGeom>
            <a:grpFill/>
            <a:sp3d prstMaterial="translucentPowder">
              <a:bevelT w="127000" h="25400" prst="softRound"/>
            </a:sp3d>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11" name="Rectangle: Rounded Corners 4">
              <a:extLst>
                <a:ext uri="{FF2B5EF4-FFF2-40B4-BE49-F238E27FC236}">
                  <a16:creationId xmlns:a16="http://schemas.microsoft.com/office/drawing/2014/main" id="{C6206F49-194F-7328-3DF7-4B292F876238}"/>
                </a:ext>
              </a:extLst>
            </p:cNvPr>
            <p:cNvSpPr txBox="1"/>
            <p:nvPr/>
          </p:nvSpPr>
          <p:spPr>
            <a:xfrm>
              <a:off x="710333" y="93126"/>
              <a:ext cx="6172828" cy="2993288"/>
            </a:xfrm>
            <a:prstGeom prst="rect">
              <a:avLst/>
            </a:prstGeom>
            <a:grpFill/>
            <a:sp3d/>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r>
                <a:rPr lang="en-US" sz="2400" b="1" kern="1200" dirty="0">
                  <a:solidFill>
                    <a:srgbClr val="002060"/>
                  </a:solidFill>
                  <a:latin typeface="Alexandria"/>
                </a:rPr>
                <a:t>1) Monetary Policy</a:t>
              </a:r>
              <a:r>
                <a:rPr lang="ar-EG" sz="2400" b="1" kern="1200" dirty="0">
                  <a:solidFill>
                    <a:srgbClr val="002060"/>
                  </a:solidFill>
                  <a:latin typeface="Alexandria"/>
                </a:rPr>
                <a:t>السياسة النقدية </a:t>
              </a:r>
              <a:endParaRPr lang="en-US" sz="2400" b="1" kern="1200" dirty="0">
                <a:solidFill>
                  <a:srgbClr val="002060"/>
                </a:solidFill>
                <a:latin typeface="Alexandria"/>
              </a:endParaRPr>
            </a:p>
          </p:txBody>
        </p:sp>
      </p:grpSp>
    </p:spTree>
    <p:extLst>
      <p:ext uri="{BB962C8B-B14F-4D97-AF65-F5344CB8AC3E}">
        <p14:creationId xmlns:p14="http://schemas.microsoft.com/office/powerpoint/2010/main" val="3218414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50201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pic>
        <p:nvPicPr>
          <p:cNvPr id="9" name="Picture 8">
            <a:extLst>
              <a:ext uri="{FF2B5EF4-FFF2-40B4-BE49-F238E27FC236}">
                <a16:creationId xmlns:a16="http://schemas.microsoft.com/office/drawing/2014/main" id="{5B106FA3-5561-C8D6-4117-279A3ED4F92D}"/>
              </a:ext>
            </a:extLst>
          </p:cNvPr>
          <p:cNvPicPr>
            <a:picLocks noChangeAspect="1"/>
          </p:cNvPicPr>
          <p:nvPr/>
        </p:nvPicPr>
        <p:blipFill rotWithShape="1">
          <a:blip r:embed="rId3"/>
          <a:srcRect l="29038" t="27060" r="12968" b="25847"/>
          <a:stretch/>
        </p:blipFill>
        <p:spPr>
          <a:xfrm>
            <a:off x="979377" y="2441584"/>
            <a:ext cx="8936184" cy="4137028"/>
          </a:xfrm>
          <a:prstGeom prst="rect">
            <a:avLst/>
          </a:prstGeom>
        </p:spPr>
      </p:pic>
      <p:sp>
        <p:nvSpPr>
          <p:cNvPr id="12" name="TextBox 11">
            <a:extLst>
              <a:ext uri="{FF2B5EF4-FFF2-40B4-BE49-F238E27FC236}">
                <a16:creationId xmlns:a16="http://schemas.microsoft.com/office/drawing/2014/main" id="{4B170121-EB62-1F89-878C-F52FC10DC9B2}"/>
              </a:ext>
            </a:extLst>
          </p:cNvPr>
          <p:cNvSpPr txBox="1"/>
          <p:nvPr/>
        </p:nvSpPr>
        <p:spPr>
          <a:xfrm>
            <a:off x="3777435" y="1903342"/>
            <a:ext cx="6221894" cy="1631216"/>
          </a:xfrm>
          <a:prstGeom prst="rect">
            <a:avLst/>
          </a:prstGeom>
          <a:noFill/>
        </p:spPr>
        <p:txBody>
          <a:bodyPr wrap="square">
            <a:spAutoFit/>
          </a:bodyPr>
          <a:lstStyle/>
          <a:p>
            <a:pPr algn="r" rtl="1"/>
            <a:r>
              <a:rPr lang="ar-EG" sz="2000" b="1" dirty="0">
                <a:solidFill>
                  <a:srgbClr val="0070C0"/>
                </a:solidFill>
                <a:latin typeface="Alexandria"/>
              </a:rPr>
              <a:t>الهدف الأهم للسياسة النقدية لمجلس الاحتياطي الفيدرالي هو تحقيق استقرار مستوى الأسعار</a:t>
            </a:r>
          </a:p>
          <a:p>
            <a:pPr algn="l"/>
            <a:r>
              <a:rPr lang="en-US" sz="2000" b="1" dirty="0">
                <a:solidFill>
                  <a:srgbClr val="0070C0"/>
                </a:solidFill>
                <a:effectLst/>
                <a:latin typeface="Alexandria"/>
                <a:ea typeface="Calibri" panose="020F0502020204030204" pitchFamily="34" charset="0"/>
              </a:rPr>
              <a:t>The most important Federal Reserve monetary policy goal is achieving price level stability</a:t>
            </a:r>
            <a:endParaRPr lang="ar-EG" sz="2000" b="1" dirty="0">
              <a:solidFill>
                <a:srgbClr val="0070C0"/>
              </a:solidFill>
              <a:effectLst/>
              <a:latin typeface="Alexandria"/>
              <a:ea typeface="Calibri" panose="020F0502020204030204" pitchFamily="34" charset="0"/>
            </a:endParaRPr>
          </a:p>
          <a:p>
            <a:pPr algn="r" rtl="1"/>
            <a:endParaRPr lang="en-US" sz="2000" b="1" dirty="0">
              <a:solidFill>
                <a:srgbClr val="0070C0"/>
              </a:solidFill>
              <a:latin typeface="Alexandria"/>
            </a:endParaRPr>
          </a:p>
        </p:txBody>
      </p:sp>
    </p:spTree>
    <p:extLst>
      <p:ext uri="{BB962C8B-B14F-4D97-AF65-F5344CB8AC3E}">
        <p14:creationId xmlns:p14="http://schemas.microsoft.com/office/powerpoint/2010/main" val="1082576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pic>
        <p:nvPicPr>
          <p:cNvPr id="2" name="Picture 1">
            <a:extLst>
              <a:ext uri="{FF2B5EF4-FFF2-40B4-BE49-F238E27FC236}">
                <a16:creationId xmlns:a16="http://schemas.microsoft.com/office/drawing/2014/main" id="{5EF6AF26-F138-BFDB-22F1-8CF7E2A3B4C3}"/>
              </a:ext>
            </a:extLst>
          </p:cNvPr>
          <p:cNvPicPr>
            <a:picLocks noChangeAspect="1"/>
          </p:cNvPicPr>
          <p:nvPr/>
        </p:nvPicPr>
        <p:blipFill>
          <a:blip r:embed="rId3"/>
          <a:stretch>
            <a:fillRect/>
          </a:stretch>
        </p:blipFill>
        <p:spPr>
          <a:xfrm>
            <a:off x="3875147" y="1764753"/>
            <a:ext cx="4374376" cy="722705"/>
          </a:xfrm>
          <a:prstGeom prst="rect">
            <a:avLst/>
          </a:prstGeom>
        </p:spPr>
      </p:pic>
      <p:sp>
        <p:nvSpPr>
          <p:cNvPr id="10" name="TextBox 9">
            <a:extLst>
              <a:ext uri="{FF2B5EF4-FFF2-40B4-BE49-F238E27FC236}">
                <a16:creationId xmlns:a16="http://schemas.microsoft.com/office/drawing/2014/main" id="{2D19FD70-5DB6-1B81-473F-B640429B852F}"/>
              </a:ext>
            </a:extLst>
          </p:cNvPr>
          <p:cNvSpPr txBox="1"/>
          <p:nvPr/>
        </p:nvSpPr>
        <p:spPr>
          <a:xfrm>
            <a:off x="6130895" y="2395678"/>
            <a:ext cx="4991868" cy="1323439"/>
          </a:xfrm>
          <a:prstGeom prst="rect">
            <a:avLst/>
          </a:prstGeom>
          <a:solidFill>
            <a:schemeClr val="bg1"/>
          </a:solidFill>
        </p:spPr>
        <p:txBody>
          <a:bodyPr wrap="square">
            <a:spAutoFit/>
          </a:bodyPr>
          <a:lstStyle/>
          <a:p>
            <a:pPr algn="r" rtl="1" eaLnBrk="1" fontAlgn="auto" hangingPunct="1">
              <a:spcBef>
                <a:spcPts val="0"/>
              </a:spcBef>
              <a:spcAft>
                <a:spcPts val="0"/>
              </a:spcAft>
              <a:defRPr/>
            </a:pPr>
            <a:r>
              <a:rPr lang="ar-EG" sz="2000" dirty="0">
                <a:solidFill>
                  <a:prstClr val="black"/>
                </a:solidFill>
                <a:latin typeface="Alexandria"/>
              </a:rPr>
              <a:t>البنك المركزي/ البنك الفيدرالي هو السلطة العامة التي تنظم المؤسسات المصرفية في الدولة وتتحكم في كمية النقود. كما إنه سلطة مستقلة في معظم دول العالم</a:t>
            </a:r>
          </a:p>
          <a:p>
            <a:pPr algn="r" rtl="1" eaLnBrk="1" fontAlgn="auto" hangingPunct="1">
              <a:spcBef>
                <a:spcPts val="0"/>
              </a:spcBef>
              <a:spcAft>
                <a:spcPts val="0"/>
              </a:spcAft>
              <a:defRPr/>
            </a:pPr>
            <a:endParaRPr lang="ar-EG" sz="2000" dirty="0">
              <a:solidFill>
                <a:prstClr val="black"/>
              </a:solidFill>
              <a:latin typeface="Alexandria"/>
            </a:endParaRPr>
          </a:p>
        </p:txBody>
      </p:sp>
      <p:pic>
        <p:nvPicPr>
          <p:cNvPr id="11" name="Picture 10" descr="Image result for central bank">
            <a:extLst>
              <a:ext uri="{FF2B5EF4-FFF2-40B4-BE49-F238E27FC236}">
                <a16:creationId xmlns:a16="http://schemas.microsoft.com/office/drawing/2014/main" id="{6FE329E7-1E8F-14A2-DDEF-B077088340B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76894" y="4266589"/>
            <a:ext cx="1554526" cy="1444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Image result for central bank">
            <a:extLst>
              <a:ext uri="{FF2B5EF4-FFF2-40B4-BE49-F238E27FC236}">
                <a16:creationId xmlns:a16="http://schemas.microsoft.com/office/drawing/2014/main" id="{C827FA2E-5E7E-A5C1-2D8B-47FCC1AA46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723" r="1622"/>
          <a:stretch>
            <a:fillRect/>
          </a:stretch>
        </p:blipFill>
        <p:spPr bwMode="auto">
          <a:xfrm>
            <a:off x="3795743" y="2549196"/>
            <a:ext cx="2716668" cy="1821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Image result for central bank">
            <a:extLst>
              <a:ext uri="{FF2B5EF4-FFF2-40B4-BE49-F238E27FC236}">
                <a16:creationId xmlns:a16="http://schemas.microsoft.com/office/drawing/2014/main" id="{2D54745E-EFB3-588D-A98C-B0E9BC422D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59441" y="4356614"/>
            <a:ext cx="3905184" cy="1487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Image result for fed">
            <a:extLst>
              <a:ext uri="{FF2B5EF4-FFF2-40B4-BE49-F238E27FC236}">
                <a16:creationId xmlns:a16="http://schemas.microsoft.com/office/drawing/2014/main" id="{3A696708-3961-1231-3128-412CB78C2B9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945976" y="4776880"/>
            <a:ext cx="1123070" cy="1123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052365B9-D170-171B-F236-EB2D66345AC0}"/>
              </a:ext>
            </a:extLst>
          </p:cNvPr>
          <p:cNvSpPr txBox="1"/>
          <p:nvPr/>
        </p:nvSpPr>
        <p:spPr>
          <a:xfrm>
            <a:off x="861797" y="2190809"/>
            <a:ext cx="2829592" cy="3477875"/>
          </a:xfrm>
          <a:prstGeom prst="rect">
            <a:avLst/>
          </a:prstGeom>
          <a:solidFill>
            <a:schemeClr val="bg1"/>
          </a:solidFill>
        </p:spPr>
        <p:txBody>
          <a:bodyPr wrap="square">
            <a:spAutoFit/>
          </a:bodyPr>
          <a:lstStyle/>
          <a:p>
            <a:pPr algn="r" rtl="1" eaLnBrk="1" fontAlgn="auto" hangingPunct="1">
              <a:spcBef>
                <a:spcPts val="0"/>
              </a:spcBef>
              <a:spcAft>
                <a:spcPts val="0"/>
              </a:spcAft>
              <a:defRPr/>
            </a:pPr>
            <a:endParaRPr lang="ar-EG" sz="2000" dirty="0">
              <a:solidFill>
                <a:prstClr val="black"/>
              </a:solidFill>
              <a:latin typeface="Alexandria"/>
            </a:endParaRPr>
          </a:p>
          <a:p>
            <a:pPr eaLnBrk="1" fontAlgn="auto" hangingPunct="1">
              <a:spcBef>
                <a:spcPts val="0"/>
              </a:spcBef>
              <a:spcAft>
                <a:spcPts val="0"/>
              </a:spcAft>
              <a:defRPr/>
            </a:pPr>
            <a:r>
              <a:rPr lang="en-US" altLang="en-US" sz="2000" dirty="0">
                <a:solidFill>
                  <a:prstClr val="black"/>
                </a:solidFill>
                <a:latin typeface="Alexandria"/>
              </a:rPr>
              <a:t>A </a:t>
            </a:r>
            <a:r>
              <a:rPr lang="en-US" altLang="en-US" sz="2000" b="1" dirty="0">
                <a:solidFill>
                  <a:srgbClr val="0070C0"/>
                </a:solidFill>
                <a:latin typeface="Alexandria"/>
              </a:rPr>
              <a:t>CENTRAL BANK/ Federal Bank</a:t>
            </a:r>
            <a:r>
              <a:rPr lang="en-US" altLang="en-US" sz="2000" dirty="0">
                <a:solidFill>
                  <a:srgbClr val="0070C0"/>
                </a:solidFill>
                <a:latin typeface="Alexandria"/>
              </a:rPr>
              <a:t> </a:t>
            </a:r>
            <a:r>
              <a:rPr lang="en-US" altLang="en-US" sz="2000" dirty="0">
                <a:solidFill>
                  <a:prstClr val="black"/>
                </a:solidFill>
                <a:latin typeface="Alexandria"/>
              </a:rPr>
              <a:t>is the public authority that regulates a nation’s depository institutions and controls the quantity of money.</a:t>
            </a:r>
          </a:p>
          <a:p>
            <a:pPr eaLnBrk="1" fontAlgn="auto" hangingPunct="1">
              <a:spcBef>
                <a:spcPts val="0"/>
              </a:spcBef>
              <a:spcAft>
                <a:spcPts val="0"/>
              </a:spcAft>
              <a:defRPr/>
            </a:pPr>
            <a:r>
              <a:rPr lang="en-US" sz="2000" dirty="0">
                <a:solidFill>
                  <a:prstClr val="black"/>
                </a:solidFill>
                <a:latin typeface="Alexandria"/>
              </a:rPr>
              <a:t>It is an independent authority in most of countries of the world</a:t>
            </a:r>
            <a:endParaRPr lang="ar-EG" sz="2000" dirty="0">
              <a:solidFill>
                <a:prstClr val="black"/>
              </a:solidFill>
              <a:latin typeface="Alexandria"/>
            </a:endParaRPr>
          </a:p>
        </p:txBody>
      </p:sp>
    </p:spTree>
    <p:extLst>
      <p:ext uri="{BB962C8B-B14F-4D97-AF65-F5344CB8AC3E}">
        <p14:creationId xmlns:p14="http://schemas.microsoft.com/office/powerpoint/2010/main" val="40888240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Content Placeholder 2">
            <a:extLst>
              <a:ext uri="{FF2B5EF4-FFF2-40B4-BE49-F238E27FC236}">
                <a16:creationId xmlns:a16="http://schemas.microsoft.com/office/drawing/2014/main" id="{954BB7D4-633D-4671-D11F-3EDD6331E1B6}"/>
              </a:ext>
            </a:extLst>
          </p:cNvPr>
          <p:cNvSpPr txBox="1">
            <a:spLocks/>
          </p:cNvSpPr>
          <p:nvPr/>
        </p:nvSpPr>
        <p:spPr>
          <a:xfrm>
            <a:off x="942309" y="2141974"/>
            <a:ext cx="4615530"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r>
              <a:rPr lang="en-US" sz="2000" b="1" u="sng" dirty="0">
                <a:solidFill>
                  <a:srgbClr val="0070C0"/>
                </a:solidFill>
                <a:latin typeface="Alexandria"/>
                <a:ea typeface="Times New Roman" panose="02020603050405020304" pitchFamily="18" charset="0"/>
                <a:cs typeface="Palatino Linotype" panose="02040502050505030304" pitchFamily="18" charset="0"/>
              </a:rPr>
              <a:t>Monetary policy affect money in circulation, and interest rate through 3 tools:</a:t>
            </a:r>
            <a:endParaRPr lang="ar-EG" sz="2000" b="1" u="sng" dirty="0">
              <a:solidFill>
                <a:srgbClr val="0070C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342900" marR="0" lvl="0" indent="-342900" algn="just" rtl="0">
              <a:spcBef>
                <a:spcPts val="0"/>
              </a:spcBef>
              <a:spcAft>
                <a:spcPts val="0"/>
              </a:spcAft>
              <a:buFont typeface="+mj-lt"/>
              <a:buAutoNum type="arabicParenR"/>
            </a:pPr>
            <a:r>
              <a:rPr lang="en-GB" sz="2000" dirty="0">
                <a:solidFill>
                  <a:srgbClr val="000000"/>
                </a:solidFill>
                <a:effectLst/>
                <a:latin typeface="Alexandria"/>
                <a:ea typeface="Times New Roman" panose="02020603050405020304" pitchFamily="18" charset="0"/>
                <a:cs typeface="Palatino Linotype" panose="02040502050505030304" pitchFamily="18" charset="0"/>
              </a:rPr>
              <a:t>Discount Rate</a:t>
            </a:r>
            <a:r>
              <a:rPr lang="ar-EG"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lgn="just" rtl="0">
              <a:spcBef>
                <a:spcPts val="0"/>
              </a:spcBef>
              <a:spcAft>
                <a:spcPts val="0"/>
              </a:spcAft>
              <a:buFont typeface="+mj-lt"/>
              <a:buAutoNum type="arabicParenR"/>
            </a:pPr>
            <a:r>
              <a:rPr lang="en-GB" sz="2000" dirty="0">
                <a:solidFill>
                  <a:srgbClr val="000000"/>
                </a:solidFill>
                <a:effectLst/>
                <a:latin typeface="Alexandria"/>
                <a:ea typeface="Times New Roman" panose="02020603050405020304" pitchFamily="18" charset="0"/>
                <a:cs typeface="Palatino Linotype" panose="02040502050505030304" pitchFamily="18" charset="0"/>
              </a:rPr>
              <a:t>Deposit Reserve</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lgn="just">
              <a:spcBef>
                <a:spcPts val="0"/>
              </a:spcBef>
              <a:spcAft>
                <a:spcPts val="0"/>
              </a:spcAft>
              <a:buFont typeface="+mj-lt"/>
              <a:buAutoNum type="arabicParenR"/>
            </a:pPr>
            <a:r>
              <a:rPr lang="en-GB" sz="2000" dirty="0">
                <a:solidFill>
                  <a:srgbClr val="000000"/>
                </a:solidFill>
                <a:effectLst/>
                <a:latin typeface="Alexandria"/>
                <a:ea typeface="Times New Roman" panose="02020603050405020304" pitchFamily="18" charset="0"/>
                <a:cs typeface="Palatino Linotype" panose="02040502050505030304" pitchFamily="18" charset="0"/>
              </a:rPr>
              <a:t>Open Market Operation</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Content Placeholder 2">
            <a:extLst>
              <a:ext uri="{FF2B5EF4-FFF2-40B4-BE49-F238E27FC236}">
                <a16:creationId xmlns:a16="http://schemas.microsoft.com/office/drawing/2014/main" id="{954BB7D4-633D-4671-D11F-3EDD6331E1B6}"/>
              </a:ext>
            </a:extLst>
          </p:cNvPr>
          <p:cNvSpPr txBox="1">
            <a:spLocks/>
          </p:cNvSpPr>
          <p:nvPr/>
        </p:nvSpPr>
        <p:spPr>
          <a:xfrm>
            <a:off x="6638087" y="2114437"/>
            <a:ext cx="4193333"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spcBef>
                <a:spcPts val="0"/>
              </a:spcBef>
              <a:buNone/>
            </a:pPr>
            <a:r>
              <a:rPr lang="ar-EG" sz="2000" b="1" u="sng" dirty="0">
                <a:solidFill>
                  <a:srgbClr val="0070C0"/>
                </a:solidFill>
                <a:latin typeface="Alexandria"/>
                <a:ea typeface="Times New Roman" panose="02020603050405020304" pitchFamily="18" charset="0"/>
                <a:cs typeface="Palatino Linotype" panose="02040502050505030304" pitchFamily="18" charset="0"/>
              </a:rPr>
              <a:t>تؤثر السياسة النقدية على النقود المتداولة وسعر الفائدة من خلال ثلاث أدوات:</a:t>
            </a:r>
            <a:endParaRPr lang="en-US" sz="2000" b="1" u="sng" dirty="0">
              <a:solidFill>
                <a:srgbClr val="0070C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342900" marR="0" lvl="0" indent="-342900" algn="just" rtl="1">
              <a:spcBef>
                <a:spcPts val="0"/>
              </a:spcBef>
              <a:spcAft>
                <a:spcPts val="0"/>
              </a:spcAft>
              <a:buFont typeface="+mj-lt"/>
              <a:buAutoNum type="arabicParenR"/>
            </a:pPr>
            <a:r>
              <a:rPr lang="ar-EG" sz="2000" dirty="0">
                <a:solidFill>
                  <a:srgbClr val="000000"/>
                </a:solidFill>
                <a:effectLst/>
                <a:latin typeface="Alexandria"/>
                <a:ea typeface="Times New Roman" panose="02020603050405020304" pitchFamily="18" charset="0"/>
                <a:cs typeface="Palatino Linotype" panose="02040502050505030304" pitchFamily="18" charset="0"/>
              </a:rPr>
              <a:t>سعر الخصم </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lgn="just" rtl="1">
              <a:spcBef>
                <a:spcPts val="0"/>
              </a:spcBef>
              <a:spcAft>
                <a:spcPts val="0"/>
              </a:spcAft>
              <a:buFont typeface="+mj-lt"/>
              <a:buAutoNum type="arabicParenR"/>
            </a:pPr>
            <a:r>
              <a:rPr lang="ar-EG" sz="2000" dirty="0">
                <a:solidFill>
                  <a:srgbClr val="000000"/>
                </a:solidFill>
                <a:effectLst/>
                <a:latin typeface="Alexandria"/>
                <a:ea typeface="Times New Roman" panose="02020603050405020304" pitchFamily="18" charset="0"/>
                <a:cs typeface="Palatino Linotype" panose="02040502050505030304" pitchFamily="18" charset="0"/>
              </a:rPr>
              <a:t>نسبة الاحتياطي المطلوب </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lgn="just" rtl="1">
              <a:spcBef>
                <a:spcPts val="0"/>
              </a:spcBef>
              <a:spcAft>
                <a:spcPts val="0"/>
              </a:spcAft>
              <a:buFont typeface="+mj-lt"/>
              <a:buAutoNum type="arabicParenR"/>
            </a:pPr>
            <a:r>
              <a:rPr lang="ar-EG" sz="2000" dirty="0">
                <a:solidFill>
                  <a:srgbClr val="000000"/>
                </a:solidFill>
                <a:effectLst/>
                <a:latin typeface="Alexandria"/>
                <a:ea typeface="Times New Roman" panose="02020603050405020304" pitchFamily="18" charset="0"/>
                <a:cs typeface="Palatino Linotype" panose="02040502050505030304" pitchFamily="18" charset="0"/>
              </a:rPr>
              <a:t>عمليات السوق المفتوحة </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dirty="0">
              <a:effectLst/>
              <a:latin typeface="Alexandria"/>
              <a:ea typeface="Times New Roman" panose="02020603050405020304" pitchFamily="18" charset="0"/>
            </a:endParaRPr>
          </a:p>
          <a:p>
            <a:pPr marL="0" indent="0" algn="r" rtl="1">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4227354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9" name="Content Placeholder 2">
            <a:extLst>
              <a:ext uri="{FF2B5EF4-FFF2-40B4-BE49-F238E27FC236}">
                <a16:creationId xmlns:a16="http://schemas.microsoft.com/office/drawing/2014/main" id="{263C3FB1-1B2D-E61B-CF6B-B9AB7CF1783F}"/>
              </a:ext>
            </a:extLst>
          </p:cNvPr>
          <p:cNvSpPr txBox="1">
            <a:spLocks/>
          </p:cNvSpPr>
          <p:nvPr/>
        </p:nvSpPr>
        <p:spPr>
          <a:xfrm>
            <a:off x="969128" y="4536367"/>
            <a:ext cx="10109025"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rtl="1">
              <a:spcBef>
                <a:spcPts val="0"/>
              </a:spcBef>
              <a:buFont typeface="+mj-lt"/>
              <a:buAutoNum type="arabicParenR"/>
            </a:pPr>
            <a:r>
              <a:rPr lang="ar-EG" sz="2000" b="1" u="sng" dirty="0">
                <a:solidFill>
                  <a:srgbClr val="0070C0"/>
                </a:solidFill>
                <a:latin typeface="Alexandria"/>
              </a:rPr>
              <a:t>سعر الخصم: </a:t>
            </a:r>
          </a:p>
          <a:p>
            <a:pPr algn="just" rtl="1">
              <a:spcBef>
                <a:spcPts val="0"/>
              </a:spcBef>
            </a:pPr>
            <a:r>
              <a:rPr lang="ar-EG" sz="2000" dirty="0">
                <a:effectLst/>
                <a:latin typeface="Alexandria"/>
                <a:ea typeface="Times New Roman" panose="02020603050405020304" pitchFamily="18" charset="0"/>
                <a:cs typeface="Palatino Linotype" panose="02040502050505030304" pitchFamily="18" charset="0"/>
              </a:rPr>
              <a:t>سعر الخصم هو سعر الفائدة الذي يكون بنك الاحتياطي الفيدرالي على استعداد لإقراض البنوك التجارية عنده. حيث عن تخفيض سعر الخصم يؤدي ذلك الي زيادة رغبة البنوك في الاقتراض من بنك الاحتياطي الفيدرالي  وهذا يدفع البنوك الي زيادة الاقتراض مما يؤدي الي توسع المعروض النقدي والعكس صحيح.</a:t>
            </a:r>
          </a:p>
          <a:p>
            <a:pPr marL="342900" indent="-342900" algn="just">
              <a:spcBef>
                <a:spcPts val="0"/>
              </a:spcBef>
              <a:buFont typeface="+mj-lt"/>
              <a:buAutoNum type="arabicParenR"/>
            </a:pPr>
            <a:r>
              <a:rPr lang="en-GB" sz="2000" b="1" u="sng" dirty="0">
                <a:solidFill>
                  <a:srgbClr val="0070C0"/>
                </a:solidFill>
                <a:effectLst/>
                <a:latin typeface="Alexandria"/>
                <a:ea typeface="Times New Roman" panose="02020603050405020304" pitchFamily="18" charset="0"/>
                <a:cs typeface="Palatino Linotype" panose="02040502050505030304" pitchFamily="18" charset="0"/>
              </a:rPr>
              <a:t>Discount Rate </a:t>
            </a:r>
            <a:r>
              <a:rPr lang="en-US" sz="2000" b="1" dirty="0">
                <a:solidFill>
                  <a:srgbClr val="0070C0"/>
                </a:solidFill>
                <a:effectLst/>
                <a:highlight>
                  <a:srgbClr val="FFFF00"/>
                </a:highlight>
                <a:latin typeface="Alexandria"/>
                <a:ea typeface="Times New Roman" panose="02020603050405020304" pitchFamily="18" charset="0"/>
                <a:cs typeface="Palatino Linotype" panose="02040502050505030304" pitchFamily="18" charset="0"/>
              </a:rPr>
              <a:t>(-Ve)</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algn="just">
              <a:spcBef>
                <a:spcPts val="0"/>
              </a:spcBef>
            </a:pPr>
            <a:r>
              <a:rPr lang="en-GB" sz="2000" b="1" u="sng" dirty="0">
                <a:effectLst/>
                <a:latin typeface="Alexandria"/>
                <a:ea typeface="Times New Roman" panose="02020603050405020304" pitchFamily="18" charset="0"/>
                <a:cs typeface="Palatino Linotype" panose="02040502050505030304" pitchFamily="18" charset="0"/>
              </a:rPr>
              <a:t>The discount rate</a:t>
            </a:r>
            <a:r>
              <a:rPr lang="en-GB" sz="2000" dirty="0">
                <a:effectLst/>
                <a:latin typeface="Alexandria"/>
                <a:ea typeface="Times New Roman" panose="02020603050405020304" pitchFamily="18" charset="0"/>
                <a:cs typeface="Palatino Linotype" panose="02040502050505030304" pitchFamily="18" charset="0"/>
              </a:rPr>
              <a:t> is the interest rate at which the Fed stands ready to lend reserves to depository institutions</a:t>
            </a:r>
            <a:endParaRPr lang="ar-EG" sz="2000" dirty="0">
              <a:effectLst/>
              <a:latin typeface="Alexandria"/>
              <a:ea typeface="Times New Roman" panose="02020603050405020304" pitchFamily="18" charset="0"/>
              <a:cs typeface="Palatino Linotype" panose="02040502050505030304" pitchFamily="18" charset="0"/>
            </a:endParaRPr>
          </a:p>
          <a:p>
            <a:pPr algn="just" rtl="1">
              <a:spcBef>
                <a:spcPts val="0"/>
              </a:spcBef>
            </a:pPr>
            <a:endParaRPr lang="en-GB" sz="2000" dirty="0">
              <a:effectLst/>
              <a:latin typeface="Alexandria"/>
              <a:ea typeface="Times New Roman" panose="02020603050405020304" pitchFamily="18" charset="0"/>
              <a:cs typeface="Palatino Linotype" panose="02040502050505030304" pitchFamily="18" charset="0"/>
            </a:endParaRPr>
          </a:p>
          <a:p>
            <a:pPr marL="0" indent="0" algn="just">
              <a:spcBef>
                <a:spcPts val="0"/>
              </a:spcBef>
              <a:buNone/>
            </a:pPr>
            <a:endParaRPr lang="en-GB" sz="2000" b="1" u="sng" dirty="0">
              <a:solidFill>
                <a:srgbClr val="0070C0"/>
              </a:solidFill>
              <a:latin typeface="Alexandria"/>
              <a:ea typeface="Times New Roman" panose="02020603050405020304" pitchFamily="18" charset="0"/>
              <a:cs typeface="Palatino Linotype" panose="02040502050505030304" pitchFamily="18" charset="0"/>
            </a:endParaRPr>
          </a:p>
          <a:p>
            <a:pPr marL="0" indent="0" algn="just">
              <a:spcBef>
                <a:spcPts val="0"/>
              </a:spcBef>
              <a:buNone/>
            </a:pPr>
            <a:endParaRPr lang="en-US" sz="2000" b="1" u="sng" dirty="0">
              <a:solidFill>
                <a:srgbClr val="0070C0"/>
              </a:solidFill>
              <a:effectLst/>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u="sng" dirty="0">
              <a:solidFill>
                <a:srgbClr val="0070C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70C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solidFill>
                <a:srgbClr val="0070C0"/>
              </a:solidFill>
              <a:effectLst/>
              <a:latin typeface="Alexandria"/>
              <a:ea typeface="Times New Roman" panose="02020603050405020304" pitchFamily="18" charset="0"/>
            </a:endParaRPr>
          </a:p>
          <a:p>
            <a:pPr marL="0" indent="0">
              <a:spcBef>
                <a:spcPts val="0"/>
              </a:spcBef>
              <a:buNone/>
            </a:pP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71F1BE6B-7613-2472-3696-5546A9D29BCF}"/>
              </a:ext>
            </a:extLst>
          </p:cNvPr>
          <p:cNvSpPr txBox="1"/>
          <p:nvPr/>
        </p:nvSpPr>
        <p:spPr>
          <a:xfrm>
            <a:off x="2791909" y="1785536"/>
            <a:ext cx="4837044" cy="400110"/>
          </a:xfrm>
          <a:prstGeom prst="rect">
            <a:avLst/>
          </a:prstGeom>
          <a:noFill/>
        </p:spPr>
        <p:txBody>
          <a:bodyPr wrap="square">
            <a:spAutoFit/>
          </a:bodyPr>
          <a:lstStyle/>
          <a:p>
            <a:pPr algn="ctr"/>
            <a:r>
              <a:rPr lang="en-GB" sz="2000" b="1" u="sng" dirty="0">
                <a:solidFill>
                  <a:srgbClr val="0070C0"/>
                </a:solidFill>
                <a:effectLst/>
                <a:latin typeface="Alexandria"/>
                <a:ea typeface="Times New Roman" panose="02020603050405020304" pitchFamily="18" charset="0"/>
              </a:rPr>
              <a:t>Tools monetary policy</a:t>
            </a:r>
            <a:r>
              <a:rPr lang="ar-EG" sz="2000" b="1" u="sng" dirty="0" err="1">
                <a:solidFill>
                  <a:srgbClr val="0070C0"/>
                </a:solidFill>
                <a:effectLst/>
                <a:latin typeface="Alexandria"/>
                <a:ea typeface="Times New Roman" panose="02020603050405020304" pitchFamily="18" charset="0"/>
              </a:rPr>
              <a:t>ادوات</a:t>
            </a:r>
            <a:r>
              <a:rPr lang="ar-EG" sz="2000" b="1" u="sng" dirty="0">
                <a:solidFill>
                  <a:srgbClr val="0070C0"/>
                </a:solidFill>
                <a:effectLst/>
                <a:latin typeface="Alexandria"/>
                <a:ea typeface="Times New Roman" panose="02020603050405020304" pitchFamily="18" charset="0"/>
              </a:rPr>
              <a:t> السياسة النقدية </a:t>
            </a:r>
            <a:endParaRPr lang="en-US" sz="2000" u="sng" dirty="0">
              <a:solidFill>
                <a:srgbClr val="0070C0"/>
              </a:solidFill>
              <a:latin typeface="Alexandria"/>
            </a:endParaRPr>
          </a:p>
        </p:txBody>
      </p:sp>
      <p:pic>
        <p:nvPicPr>
          <p:cNvPr id="11" name="Picture 10">
            <a:extLst>
              <a:ext uri="{FF2B5EF4-FFF2-40B4-BE49-F238E27FC236}">
                <a16:creationId xmlns:a16="http://schemas.microsoft.com/office/drawing/2014/main" id="{38CF9D4F-0B55-9A3E-6E05-1BA334FE7E93}"/>
              </a:ext>
            </a:extLst>
          </p:cNvPr>
          <p:cNvPicPr>
            <a:picLocks noChangeAspect="1"/>
          </p:cNvPicPr>
          <p:nvPr/>
        </p:nvPicPr>
        <p:blipFill rotWithShape="1">
          <a:blip r:embed="rId3"/>
          <a:srcRect l="2970" t="40500" r="59571" b="28684"/>
          <a:stretch/>
        </p:blipFill>
        <p:spPr bwMode="auto">
          <a:xfrm>
            <a:off x="1531789" y="2343452"/>
            <a:ext cx="8147061" cy="2048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07694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Content Placeholder 2">
            <a:extLst>
              <a:ext uri="{FF2B5EF4-FFF2-40B4-BE49-F238E27FC236}">
                <a16:creationId xmlns:a16="http://schemas.microsoft.com/office/drawing/2014/main" id="{0A5498DA-281C-EF54-E426-C746E42FC282}"/>
              </a:ext>
            </a:extLst>
          </p:cNvPr>
          <p:cNvSpPr txBox="1">
            <a:spLocks/>
          </p:cNvSpPr>
          <p:nvPr/>
        </p:nvSpPr>
        <p:spPr>
          <a:xfrm>
            <a:off x="923971" y="2255015"/>
            <a:ext cx="4717208"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spcBef>
                <a:spcPts val="0"/>
              </a:spcBef>
              <a:buFont typeface="+mj-lt"/>
              <a:buAutoNum type="arabicParenR" startAt="2"/>
            </a:pPr>
            <a:r>
              <a:rPr lang="en-GB" sz="2000" b="1" u="sng" dirty="0">
                <a:solidFill>
                  <a:srgbClr val="0070C0"/>
                </a:solidFill>
                <a:effectLst/>
                <a:latin typeface="Alexandria"/>
                <a:ea typeface="Times New Roman" panose="02020603050405020304" pitchFamily="18" charset="0"/>
                <a:cs typeface="Palatino Linotype" panose="02040502050505030304" pitchFamily="18" charset="0"/>
              </a:rPr>
              <a:t>Deposit Reserve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(-Ve).</a:t>
            </a:r>
            <a:r>
              <a:rPr lang="ar-EG" sz="2000" b="1" dirty="0">
                <a:solidFill>
                  <a:srgbClr val="000000"/>
                </a:solidFill>
                <a:effectLst/>
                <a:latin typeface="Alexandria"/>
                <a:ea typeface="Times New Roman" panose="02020603050405020304" pitchFamily="18" charset="0"/>
                <a:cs typeface="Palatino Linotype" panose="02040502050505030304" pitchFamily="18" charset="0"/>
              </a:rPr>
              <a:t> </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742950" marR="0" lvl="1" indent="-285750" rtl="0">
              <a:spcBef>
                <a:spcPts val="0"/>
              </a:spcBef>
              <a:spcAft>
                <a:spcPts val="0"/>
              </a:spcAft>
              <a:buFont typeface="Symbol" panose="05050102010706020507" pitchFamily="18" charset="2"/>
              <a:buChar char=""/>
              <a:tabLst>
                <a:tab pos="1590675" algn="l"/>
              </a:tabLst>
            </a:pPr>
            <a:r>
              <a:rPr lang="en-US" sz="2000" b="1" dirty="0">
                <a:effectLst/>
                <a:latin typeface="Alexandria"/>
                <a:ea typeface="Times New Roman" panose="02020603050405020304" pitchFamily="18" charset="0"/>
                <a:cs typeface="Times New Roman" panose="02020603050405020304" pitchFamily="18" charset="0"/>
              </a:rPr>
              <a:t>Required reserve ratio </a:t>
            </a:r>
            <a:r>
              <a:rPr lang="en-US" sz="2000" dirty="0">
                <a:effectLst/>
                <a:latin typeface="Alexandria"/>
                <a:ea typeface="Times New Roman" panose="02020603050405020304" pitchFamily="18" charset="0"/>
                <a:cs typeface="Times New Roman" panose="02020603050405020304" pitchFamily="18" charset="0"/>
              </a:rPr>
              <a:t>are the total amount of reserves that banks are required to keep.</a:t>
            </a:r>
            <a:endParaRPr lang="en-US" sz="2000" dirty="0">
              <a:effectLst/>
              <a:latin typeface="Alexandria"/>
              <a:ea typeface="Times New Roman" panose="02020603050405020304" pitchFamily="18" charset="0"/>
            </a:endParaRPr>
          </a:p>
          <a:p>
            <a:pPr marL="742950" marR="0" lvl="1" indent="-285750">
              <a:spcBef>
                <a:spcPts val="0"/>
              </a:spcBef>
              <a:spcAft>
                <a:spcPts val="0"/>
              </a:spcAft>
              <a:buFont typeface="Symbol" panose="05050102010706020507" pitchFamily="18" charset="2"/>
              <a:buChar char=""/>
              <a:tabLst>
                <a:tab pos="1590675" algn="l"/>
              </a:tabLst>
            </a:pPr>
            <a:r>
              <a:rPr lang="en-US" sz="2000" b="1" u="sng" dirty="0">
                <a:effectLst/>
                <a:latin typeface="Alexandria"/>
                <a:ea typeface="Times New Roman" panose="02020603050405020304" pitchFamily="18" charset="0"/>
                <a:cs typeface="Times New Roman" panose="02020603050405020304" pitchFamily="18" charset="0"/>
              </a:rPr>
              <a:t>The Central banks</a:t>
            </a:r>
            <a:r>
              <a:rPr lang="en-US" sz="2000" dirty="0">
                <a:effectLst/>
                <a:latin typeface="Alexandria"/>
                <a:ea typeface="Times New Roman" panose="02020603050405020304" pitchFamily="18" charset="0"/>
                <a:cs typeface="Times New Roman" panose="02020603050405020304" pitchFamily="18" charset="0"/>
              </a:rPr>
              <a:t> set the required reserve ratios, which are the minimum percentages of deposits that depository institutions must hold as reserves</a:t>
            </a:r>
          </a:p>
          <a:p>
            <a:pPr marL="742950" marR="0" lvl="1" indent="-285750">
              <a:spcBef>
                <a:spcPts val="0"/>
              </a:spcBef>
              <a:spcAft>
                <a:spcPts val="0"/>
              </a:spcAft>
              <a:buFont typeface="Symbol" panose="05050102010706020507" pitchFamily="18" charset="2"/>
              <a:buChar char=""/>
              <a:tabLst>
                <a:tab pos="1590675" algn="l"/>
              </a:tabLst>
            </a:pPr>
            <a:r>
              <a:rPr lang="en-US" sz="2000" dirty="0">
                <a:latin typeface="Alexandria"/>
                <a:ea typeface="Times New Roman" panose="02020603050405020304" pitchFamily="18" charset="0"/>
                <a:cs typeface="Times New Roman" panose="02020603050405020304" pitchFamily="18" charset="0"/>
              </a:rPr>
              <a:t>The higher RRR, the lower available loans for people, causing decrease in money supply, and increase in interest rate.</a:t>
            </a:r>
            <a:endParaRPr lang="en-US" sz="2000" dirty="0">
              <a:effectLst/>
              <a:latin typeface="Alexandria"/>
              <a:ea typeface="Times New Roman" panose="02020603050405020304" pitchFamily="18" charset="0"/>
            </a:endParaRPr>
          </a:p>
        </p:txBody>
      </p:sp>
      <p:sp>
        <p:nvSpPr>
          <p:cNvPr id="12" name="TextBox 11">
            <a:extLst>
              <a:ext uri="{FF2B5EF4-FFF2-40B4-BE49-F238E27FC236}">
                <a16:creationId xmlns:a16="http://schemas.microsoft.com/office/drawing/2014/main" id="{635BC796-5B90-B0DD-54D8-570072425DF3}"/>
              </a:ext>
            </a:extLst>
          </p:cNvPr>
          <p:cNvSpPr txBox="1"/>
          <p:nvPr/>
        </p:nvSpPr>
        <p:spPr>
          <a:xfrm>
            <a:off x="3043785" y="1701333"/>
            <a:ext cx="4837044" cy="400110"/>
          </a:xfrm>
          <a:prstGeom prst="rect">
            <a:avLst/>
          </a:prstGeom>
          <a:noFill/>
        </p:spPr>
        <p:txBody>
          <a:bodyPr wrap="square">
            <a:spAutoFit/>
          </a:bodyPr>
          <a:lstStyle/>
          <a:p>
            <a:pPr algn="ctr"/>
            <a:r>
              <a:rPr lang="en-GB" sz="2000" b="1" u="sng" dirty="0">
                <a:solidFill>
                  <a:srgbClr val="0070C0"/>
                </a:solidFill>
                <a:effectLst/>
                <a:latin typeface="Alexandria"/>
                <a:ea typeface="Times New Roman" panose="02020603050405020304" pitchFamily="18" charset="0"/>
              </a:rPr>
              <a:t>Tools monetary policy</a:t>
            </a:r>
            <a:r>
              <a:rPr lang="ar-EG" sz="2000" b="1" u="sng" dirty="0" err="1">
                <a:solidFill>
                  <a:srgbClr val="0070C0"/>
                </a:solidFill>
                <a:effectLst/>
                <a:latin typeface="Alexandria"/>
                <a:ea typeface="Times New Roman" panose="02020603050405020304" pitchFamily="18" charset="0"/>
              </a:rPr>
              <a:t>ادوات</a:t>
            </a:r>
            <a:r>
              <a:rPr lang="ar-EG" sz="2000" b="1" u="sng" dirty="0">
                <a:solidFill>
                  <a:srgbClr val="0070C0"/>
                </a:solidFill>
                <a:effectLst/>
                <a:latin typeface="Alexandria"/>
                <a:ea typeface="Times New Roman" panose="02020603050405020304" pitchFamily="18" charset="0"/>
              </a:rPr>
              <a:t> السياسة النقدية </a:t>
            </a:r>
            <a:endParaRPr lang="en-US" sz="2000" u="sng" dirty="0">
              <a:solidFill>
                <a:srgbClr val="0070C0"/>
              </a:solidFill>
              <a:latin typeface="Alexandria"/>
            </a:endParaRPr>
          </a:p>
        </p:txBody>
      </p:sp>
      <p:sp>
        <p:nvSpPr>
          <p:cNvPr id="10" name="Content Placeholder 2">
            <a:extLst>
              <a:ext uri="{FF2B5EF4-FFF2-40B4-BE49-F238E27FC236}">
                <a16:creationId xmlns:a16="http://schemas.microsoft.com/office/drawing/2014/main" id="{1EAC5074-BD03-C09E-03C5-972B82479F4F}"/>
              </a:ext>
            </a:extLst>
          </p:cNvPr>
          <p:cNvSpPr txBox="1">
            <a:spLocks/>
          </p:cNvSpPr>
          <p:nvPr/>
        </p:nvSpPr>
        <p:spPr>
          <a:xfrm>
            <a:off x="6550823" y="2322411"/>
            <a:ext cx="4074271"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rtl="1">
              <a:spcBef>
                <a:spcPts val="0"/>
              </a:spcBef>
              <a:buFont typeface="+mj-lt"/>
              <a:buAutoNum type="arabicParenR" startAt="2"/>
            </a:pPr>
            <a:r>
              <a:rPr lang="ar-EG" sz="2000" b="1" dirty="0">
                <a:solidFill>
                  <a:srgbClr val="000000"/>
                </a:solidFill>
                <a:effectLst/>
                <a:latin typeface="Alexandria"/>
                <a:ea typeface="Times New Roman" panose="02020603050405020304" pitchFamily="18" charset="0"/>
                <a:cs typeface="Palatino Linotype" panose="02040502050505030304" pitchFamily="18" charset="0"/>
              </a:rPr>
              <a:t>نسبة الاحتياطي المطلوب </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algn="just" rtl="1">
              <a:spcBef>
                <a:spcPts val="0"/>
              </a:spcBef>
            </a:pPr>
            <a:r>
              <a:rPr lang="ar-EG" sz="2000" dirty="0">
                <a:latin typeface="Alexandria"/>
              </a:rPr>
              <a:t>نسبة الاحتياطي الإلزامي المطلوب هي إجمالي الاحتياطيات التي يتعين على البنوك التجارية الاحتفاظ بها.</a:t>
            </a:r>
          </a:p>
          <a:p>
            <a:pPr algn="just" rtl="1">
              <a:spcBef>
                <a:spcPts val="0"/>
              </a:spcBef>
            </a:pPr>
            <a:r>
              <a:rPr lang="ar-EG" sz="2000" dirty="0">
                <a:latin typeface="Alexandria"/>
              </a:rPr>
              <a:t>تحدد البنوك المركزية نسب الاحتياطي الإلزامي، وهي النسب المئوية الدنيا للودائع التي يجب على المؤسسات </a:t>
            </a:r>
            <a:r>
              <a:rPr lang="ar-EG" sz="2000" dirty="0" err="1">
                <a:latin typeface="Alexandria"/>
              </a:rPr>
              <a:t>الإيداعية</a:t>
            </a:r>
            <a:r>
              <a:rPr lang="ar-EG" sz="2000" dirty="0">
                <a:latin typeface="Alexandria"/>
              </a:rPr>
              <a:t>/ البنوك التجارية الاحتفاظ بها كاحتياطيات</a:t>
            </a:r>
          </a:p>
          <a:p>
            <a:pPr algn="just" rtl="1">
              <a:spcBef>
                <a:spcPts val="0"/>
              </a:spcBef>
            </a:pPr>
            <a:r>
              <a:rPr lang="ar-EG" sz="2000" dirty="0">
                <a:latin typeface="Alexandria"/>
              </a:rPr>
              <a:t>كلما ارتفعت نسبة الاحتياطي الإلزامي، انخفضت القروض المتاحة </a:t>
            </a:r>
            <a:r>
              <a:rPr lang="ar-EG" sz="2000" dirty="0" err="1">
                <a:latin typeface="Alexandria"/>
              </a:rPr>
              <a:t>للافراد</a:t>
            </a:r>
            <a:r>
              <a:rPr lang="ar-EG" sz="2000" dirty="0">
                <a:latin typeface="Alexandria"/>
              </a:rPr>
              <a:t>، مما يتسبب في انخفاض المعروض النقدي وزيادة سعر الفائدة.</a:t>
            </a:r>
            <a:endParaRPr lang="en-US" sz="2000" dirty="0">
              <a:latin typeface="Alexandria"/>
            </a:endParaRPr>
          </a:p>
          <a:p>
            <a:pPr marL="0" indent="0" algn="r" rtl="1">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dirty="0">
              <a:effectLst/>
              <a:latin typeface="Alexandria"/>
              <a:ea typeface="Times New Roman" panose="02020603050405020304" pitchFamily="18" charset="0"/>
            </a:endParaRPr>
          </a:p>
          <a:p>
            <a:pPr marL="0" indent="0" algn="r" rtl="1">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30899203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9" name="Content Placeholder 2">
            <a:extLst>
              <a:ext uri="{FF2B5EF4-FFF2-40B4-BE49-F238E27FC236}">
                <a16:creationId xmlns:a16="http://schemas.microsoft.com/office/drawing/2014/main" id="{CD660C82-E9D0-F30A-6D17-AFA93DB12E6F}"/>
              </a:ext>
            </a:extLst>
          </p:cNvPr>
          <p:cNvSpPr txBox="1">
            <a:spLocks/>
          </p:cNvSpPr>
          <p:nvPr/>
        </p:nvSpPr>
        <p:spPr>
          <a:xfrm>
            <a:off x="942309" y="2443976"/>
            <a:ext cx="4601242"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spcBef>
                <a:spcPts val="0"/>
              </a:spcBef>
              <a:buFont typeface="+mj-lt"/>
              <a:buAutoNum type="arabicParenR" startAt="3"/>
            </a:pPr>
            <a:r>
              <a:rPr lang="en-GB" sz="2000" b="1" u="sng" dirty="0">
                <a:solidFill>
                  <a:srgbClr val="0070C0"/>
                </a:solidFill>
                <a:effectLst/>
                <a:latin typeface="Alexandria"/>
                <a:ea typeface="Times New Roman" panose="02020603050405020304" pitchFamily="18" charset="0"/>
                <a:cs typeface="Palatino Linotype" panose="02040502050505030304" pitchFamily="18" charset="0"/>
              </a:rPr>
              <a:t>Open Market Operation</a:t>
            </a:r>
          </a:p>
          <a:p>
            <a:pPr algn="just">
              <a:lnSpc>
                <a:spcPct val="150000"/>
              </a:lnSpc>
              <a:spcBef>
                <a:spcPts val="0"/>
              </a:spcBef>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Open market operations are used mainly </a:t>
            </a:r>
            <a:r>
              <a:rPr lang="en-US" sz="2000" b="1" dirty="0">
                <a:solidFill>
                  <a:srgbClr val="202124"/>
                </a:solidFill>
                <a:effectLst/>
                <a:latin typeface="Alexandria"/>
                <a:ea typeface="Times New Roman" panose="02020603050405020304" pitchFamily="18" charset="0"/>
                <a:cs typeface="Palatino Linotype" panose="02040502050505030304" pitchFamily="18" charset="0"/>
              </a:rPr>
              <a:t>to regulate the money supply</a:t>
            </a:r>
            <a:r>
              <a:rPr lang="en-US" sz="2000" dirty="0">
                <a:solidFill>
                  <a:srgbClr val="202124"/>
                </a:solidFill>
                <a:effectLst/>
                <a:latin typeface="Alexandria"/>
                <a:ea typeface="Times New Roman" panose="02020603050405020304" pitchFamily="18" charset="0"/>
                <a:cs typeface="Palatino Linotype" panose="02040502050505030304" pitchFamily="18" charset="0"/>
              </a:rPr>
              <a:t> in an economy </a:t>
            </a:r>
            <a:r>
              <a:rPr lang="en-US" sz="2000" b="1" dirty="0">
                <a:solidFill>
                  <a:srgbClr val="202124"/>
                </a:solidFill>
                <a:effectLst/>
                <a:latin typeface="Alexandria"/>
                <a:ea typeface="Times New Roman" panose="02020603050405020304" pitchFamily="18" charset="0"/>
                <a:cs typeface="Palatino Linotype" panose="02040502050505030304" pitchFamily="18" charset="0"/>
              </a:rPr>
              <a:t>by selling and buying government securities/ bonds by the central bank of a nation</a:t>
            </a:r>
            <a:endParaRPr lang="ar-EG" sz="2000" b="1" dirty="0">
              <a:solidFill>
                <a:srgbClr val="202124"/>
              </a:solidFill>
              <a:effectLst/>
              <a:latin typeface="Alexandria"/>
              <a:ea typeface="Times New Roman" panose="02020603050405020304" pitchFamily="18" charset="0"/>
              <a:cs typeface="Palatino Linotype" panose="02040502050505030304" pitchFamily="18" charset="0"/>
            </a:endParaRPr>
          </a:p>
          <a:p>
            <a:pPr marL="0" indent="0" algn="just">
              <a:lnSpc>
                <a:spcPct val="150000"/>
              </a:lnSpc>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lgn="just" rtl="1">
              <a:spcBef>
                <a:spcPts val="0"/>
              </a:spcBef>
              <a:buNone/>
            </a:pPr>
            <a:endParaRPr lang="en-US" sz="2000" dirty="0">
              <a:latin typeface="Alexandria"/>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F3187351-FE16-C744-2B63-00E4ADAD1E82}"/>
              </a:ext>
            </a:extLst>
          </p:cNvPr>
          <p:cNvSpPr txBox="1"/>
          <p:nvPr/>
        </p:nvSpPr>
        <p:spPr>
          <a:xfrm>
            <a:off x="2845426" y="1833991"/>
            <a:ext cx="4837044" cy="400110"/>
          </a:xfrm>
          <a:prstGeom prst="rect">
            <a:avLst/>
          </a:prstGeom>
          <a:noFill/>
        </p:spPr>
        <p:txBody>
          <a:bodyPr wrap="square">
            <a:spAutoFit/>
          </a:bodyPr>
          <a:lstStyle/>
          <a:p>
            <a:pPr algn="ctr"/>
            <a:r>
              <a:rPr lang="en-GB" sz="2000" b="1" u="sng" dirty="0">
                <a:solidFill>
                  <a:srgbClr val="0070C0"/>
                </a:solidFill>
                <a:effectLst/>
                <a:latin typeface="Alexandria"/>
                <a:ea typeface="Times New Roman" panose="02020603050405020304" pitchFamily="18" charset="0"/>
              </a:rPr>
              <a:t>Tools monetary policy</a:t>
            </a:r>
            <a:r>
              <a:rPr lang="ar-EG" sz="2000" b="1" u="sng" dirty="0" err="1">
                <a:solidFill>
                  <a:srgbClr val="0070C0"/>
                </a:solidFill>
                <a:effectLst/>
                <a:latin typeface="Alexandria"/>
                <a:ea typeface="Times New Roman" panose="02020603050405020304" pitchFamily="18" charset="0"/>
              </a:rPr>
              <a:t>ادوات</a:t>
            </a:r>
            <a:r>
              <a:rPr lang="ar-EG" sz="2000" b="1" u="sng" dirty="0">
                <a:solidFill>
                  <a:srgbClr val="0070C0"/>
                </a:solidFill>
                <a:effectLst/>
                <a:latin typeface="Alexandria"/>
                <a:ea typeface="Times New Roman" panose="02020603050405020304" pitchFamily="18" charset="0"/>
              </a:rPr>
              <a:t> السياسة النقدية </a:t>
            </a:r>
            <a:endParaRPr lang="en-US" sz="2000" u="sng" dirty="0">
              <a:solidFill>
                <a:srgbClr val="0070C0"/>
              </a:solidFill>
              <a:latin typeface="Alexandria"/>
            </a:endParaRPr>
          </a:p>
        </p:txBody>
      </p:sp>
      <p:sp>
        <p:nvSpPr>
          <p:cNvPr id="11" name="Content Placeholder 2">
            <a:extLst>
              <a:ext uri="{FF2B5EF4-FFF2-40B4-BE49-F238E27FC236}">
                <a16:creationId xmlns:a16="http://schemas.microsoft.com/office/drawing/2014/main" id="{94DFA86C-44ED-733D-BD62-5D49D195939C}"/>
              </a:ext>
            </a:extLst>
          </p:cNvPr>
          <p:cNvSpPr txBox="1">
            <a:spLocks/>
          </p:cNvSpPr>
          <p:nvPr/>
        </p:nvSpPr>
        <p:spPr>
          <a:xfrm>
            <a:off x="6216650" y="2382597"/>
            <a:ext cx="4601242" cy="35125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rtl="1">
              <a:spcBef>
                <a:spcPts val="0"/>
              </a:spcBef>
              <a:buFont typeface="+mj-lt"/>
              <a:buAutoNum type="arabicParenR" startAt="3"/>
            </a:pPr>
            <a:r>
              <a:rPr lang="ar-EG" sz="2000" b="1" u="sng" dirty="0">
                <a:solidFill>
                  <a:srgbClr val="0070C0"/>
                </a:solidFill>
                <a:effectLst/>
                <a:latin typeface="Alexandria"/>
                <a:ea typeface="Times New Roman" panose="02020603050405020304" pitchFamily="18" charset="0"/>
                <a:cs typeface="Palatino Linotype" panose="02040502050505030304" pitchFamily="18" charset="0"/>
              </a:rPr>
              <a:t>عمليات السوق المفتوحة </a:t>
            </a:r>
            <a:endParaRPr lang="en-GB" sz="2000" b="1" u="sng" dirty="0">
              <a:solidFill>
                <a:srgbClr val="0070C0"/>
              </a:solidFill>
              <a:effectLst/>
              <a:latin typeface="Alexandria"/>
              <a:ea typeface="Times New Roman" panose="02020603050405020304" pitchFamily="18" charset="0"/>
              <a:cs typeface="Palatino Linotype" panose="02040502050505030304" pitchFamily="18" charset="0"/>
            </a:endParaRPr>
          </a:p>
          <a:p>
            <a:pPr marL="0" indent="0" algn="just" rtl="1">
              <a:lnSpc>
                <a:spcPct val="150000"/>
              </a:lnSpc>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algn="just" rtl="1">
              <a:spcBef>
                <a:spcPts val="0"/>
              </a:spcBef>
            </a:pPr>
            <a:r>
              <a:rPr lang="ar-EG" sz="2000" dirty="0">
                <a:latin typeface="Alexandria"/>
              </a:rPr>
              <a:t>تُستخدم عمليات السوق المفتوحة بشكل أساسي لتنظيم المعروض النقدي في الاقتصاد عن طريق بيع وشراء الأوراق المالية/السندات الحكومية من قبل البنك المركزي للدولة</a:t>
            </a:r>
            <a:endParaRPr lang="en-GB" sz="2000" dirty="0">
              <a:latin typeface="Alexandria"/>
            </a:endParaRPr>
          </a:p>
          <a:p>
            <a:pPr algn="just" rtl="1">
              <a:spcBef>
                <a:spcPts val="0"/>
              </a:spcBef>
            </a:pPr>
            <a:endParaRPr lang="en-US" sz="2000" dirty="0">
              <a:latin typeface="Alexandria"/>
            </a:endParaRPr>
          </a:p>
          <a:p>
            <a:pPr marL="0" indent="0" algn="r" rtl="1">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lgn="r" rtl="1">
              <a:spcBef>
                <a:spcPts val="0"/>
              </a:spcBef>
              <a:buNone/>
            </a:pPr>
            <a:endParaRPr lang="en-US" sz="2000" dirty="0">
              <a:effectLst/>
              <a:latin typeface="Alexandria"/>
              <a:ea typeface="Times New Roman" panose="02020603050405020304" pitchFamily="18" charset="0"/>
            </a:endParaRPr>
          </a:p>
          <a:p>
            <a:pPr marL="0" indent="0" algn="r" rtl="1">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36420798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10" name="TextBox 9">
            <a:extLst>
              <a:ext uri="{FF2B5EF4-FFF2-40B4-BE49-F238E27FC236}">
                <a16:creationId xmlns:a16="http://schemas.microsoft.com/office/drawing/2014/main" id="{F3187351-FE16-C744-2B63-00E4ADAD1E82}"/>
              </a:ext>
            </a:extLst>
          </p:cNvPr>
          <p:cNvSpPr txBox="1"/>
          <p:nvPr/>
        </p:nvSpPr>
        <p:spPr>
          <a:xfrm>
            <a:off x="2845426" y="1833991"/>
            <a:ext cx="4837044" cy="400110"/>
          </a:xfrm>
          <a:prstGeom prst="rect">
            <a:avLst/>
          </a:prstGeom>
          <a:noFill/>
        </p:spPr>
        <p:txBody>
          <a:bodyPr wrap="square">
            <a:spAutoFit/>
          </a:bodyPr>
          <a:lstStyle/>
          <a:p>
            <a:pPr algn="ctr"/>
            <a:r>
              <a:rPr lang="en-GB" sz="2000" b="1" u="sng" dirty="0">
                <a:solidFill>
                  <a:srgbClr val="0070C0"/>
                </a:solidFill>
                <a:effectLst/>
                <a:latin typeface="Alexandria"/>
                <a:ea typeface="Times New Roman" panose="02020603050405020304" pitchFamily="18" charset="0"/>
              </a:rPr>
              <a:t>Tools monetary policy</a:t>
            </a:r>
            <a:r>
              <a:rPr lang="ar-EG" sz="2000" b="1" u="sng" dirty="0" err="1">
                <a:solidFill>
                  <a:srgbClr val="0070C0"/>
                </a:solidFill>
                <a:effectLst/>
                <a:latin typeface="Alexandria"/>
                <a:ea typeface="Times New Roman" panose="02020603050405020304" pitchFamily="18" charset="0"/>
              </a:rPr>
              <a:t>ادوات</a:t>
            </a:r>
            <a:r>
              <a:rPr lang="ar-EG" sz="2000" b="1" u="sng" dirty="0">
                <a:solidFill>
                  <a:srgbClr val="0070C0"/>
                </a:solidFill>
                <a:effectLst/>
                <a:latin typeface="Alexandria"/>
                <a:ea typeface="Times New Roman" panose="02020603050405020304" pitchFamily="18" charset="0"/>
              </a:rPr>
              <a:t> السياسة النقدية </a:t>
            </a:r>
            <a:endParaRPr lang="en-US" sz="2000" u="sng" dirty="0">
              <a:solidFill>
                <a:srgbClr val="0070C0"/>
              </a:solidFill>
              <a:latin typeface="Alexandria"/>
            </a:endParaRPr>
          </a:p>
        </p:txBody>
      </p:sp>
      <p:sp>
        <p:nvSpPr>
          <p:cNvPr id="2" name="Content Placeholder 2">
            <a:extLst>
              <a:ext uri="{FF2B5EF4-FFF2-40B4-BE49-F238E27FC236}">
                <a16:creationId xmlns:a16="http://schemas.microsoft.com/office/drawing/2014/main" id="{6BDB8BF3-E2B8-127B-8C8C-188A4C45AF49}"/>
              </a:ext>
            </a:extLst>
          </p:cNvPr>
          <p:cNvSpPr txBox="1">
            <a:spLocks/>
          </p:cNvSpPr>
          <p:nvPr/>
        </p:nvSpPr>
        <p:spPr>
          <a:xfrm>
            <a:off x="846062" y="2923682"/>
            <a:ext cx="3986880" cy="233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0"/>
              </a:spcBef>
              <a:buNone/>
            </a:pPr>
            <a:r>
              <a:rPr lang="en-US" sz="2000" dirty="0">
                <a:solidFill>
                  <a:srgbClr val="202124"/>
                </a:solidFill>
                <a:effectLst/>
                <a:latin typeface="Alexandria"/>
                <a:ea typeface="Times New Roman" panose="02020603050405020304" pitchFamily="18" charset="0"/>
              </a:rPr>
              <a:t>To control </a:t>
            </a:r>
            <a:r>
              <a:rPr lang="en-US" sz="2000" b="1" u="sng" dirty="0">
                <a:solidFill>
                  <a:srgbClr val="0070C0"/>
                </a:solidFill>
                <a:effectLst/>
                <a:latin typeface="Alexandria"/>
                <a:ea typeface="Times New Roman" panose="02020603050405020304" pitchFamily="18" charset="0"/>
              </a:rPr>
              <a:t>Recession</a:t>
            </a:r>
            <a:r>
              <a:rPr lang="en-US" sz="2000" dirty="0">
                <a:solidFill>
                  <a:srgbClr val="0070C0"/>
                </a:solidFill>
                <a:effectLst/>
                <a:latin typeface="Alexandria"/>
                <a:ea typeface="Times New Roman" panose="02020603050405020304" pitchFamily="18" charset="0"/>
              </a:rPr>
              <a:t> </a:t>
            </a:r>
          </a:p>
          <a:p>
            <a:pPr marL="0" indent="0" algn="just">
              <a:spcBef>
                <a:spcPts val="0"/>
              </a:spcBef>
              <a:buNone/>
            </a:pPr>
            <a:r>
              <a:rPr lang="en-US" sz="2000" dirty="0">
                <a:solidFill>
                  <a:srgbClr val="202124"/>
                </a:solidFill>
                <a:effectLst/>
                <a:latin typeface="Alexandria"/>
                <a:ea typeface="Times New Roman" panose="02020603050405020304" pitchFamily="18" charset="0"/>
              </a:rPr>
              <a:t>→ </a:t>
            </a:r>
            <a:r>
              <a:rPr lang="en-US" sz="2000" b="1" u="sng" dirty="0">
                <a:solidFill>
                  <a:srgbClr val="0070C0"/>
                </a:solidFill>
                <a:effectLst/>
                <a:latin typeface="Alexandria"/>
                <a:ea typeface="Times New Roman" panose="02020603050405020304" pitchFamily="18" charset="0"/>
              </a:rPr>
              <a:t>increase the money supply</a:t>
            </a:r>
          </a:p>
          <a:p>
            <a:pPr marL="0" indent="0" algn="just">
              <a:spcBef>
                <a:spcPts val="0"/>
              </a:spcBef>
              <a:buNone/>
            </a:pPr>
            <a:r>
              <a:rPr lang="en-US" sz="2000" dirty="0">
                <a:solidFill>
                  <a:srgbClr val="202124"/>
                </a:solidFill>
                <a:effectLst/>
                <a:latin typeface="Alexandria"/>
                <a:ea typeface="Times New Roman" panose="02020603050405020304" pitchFamily="18" charset="0"/>
              </a:rPr>
              <a:t>→ the equilibrium </a:t>
            </a:r>
            <a:r>
              <a:rPr lang="en-US" sz="2000" dirty="0">
                <a:solidFill>
                  <a:srgbClr val="0070C0"/>
                </a:solidFill>
                <a:effectLst/>
                <a:latin typeface="Alexandria"/>
                <a:ea typeface="Times New Roman" panose="02020603050405020304" pitchFamily="18" charset="0"/>
              </a:rPr>
              <a:t>interest rate decreases</a:t>
            </a:r>
          </a:p>
          <a:p>
            <a:pPr marL="0" indent="0" algn="just">
              <a:spcBef>
                <a:spcPts val="0"/>
              </a:spcBef>
              <a:buNone/>
            </a:pPr>
            <a:r>
              <a:rPr lang="en-US" sz="2000" dirty="0">
                <a:solidFill>
                  <a:srgbClr val="202124"/>
                </a:solidFill>
                <a:effectLst/>
                <a:latin typeface="Alexandria"/>
                <a:ea typeface="Times New Roman" panose="02020603050405020304" pitchFamily="18" charset="0"/>
              </a:rPr>
              <a:t>→ people prefer to hold money </a:t>
            </a:r>
            <a:r>
              <a:rPr lang="en-US" sz="2000" dirty="0">
                <a:solidFill>
                  <a:srgbClr val="0070C0"/>
                </a:solidFill>
                <a:effectLst/>
                <a:latin typeface="Alexandria"/>
                <a:ea typeface="Times New Roman" panose="02020603050405020304" pitchFamily="18" charset="0"/>
              </a:rPr>
              <a:t>(sell bonds) </a:t>
            </a:r>
          </a:p>
          <a:p>
            <a:pPr marL="0" indent="0" algn="just">
              <a:spcBef>
                <a:spcPts val="0"/>
              </a:spcBef>
              <a:buNone/>
            </a:pPr>
            <a:r>
              <a:rPr lang="en-US" sz="2000" dirty="0">
                <a:solidFill>
                  <a:srgbClr val="202124"/>
                </a:solidFill>
                <a:effectLst/>
                <a:latin typeface="Alexandria"/>
                <a:ea typeface="Times New Roman" panose="02020603050405020304" pitchFamily="18" charset="0"/>
              </a:rPr>
              <a:t>→ the central bank </a:t>
            </a:r>
            <a:r>
              <a:rPr lang="en-US" sz="2000" b="1" dirty="0">
                <a:solidFill>
                  <a:srgbClr val="0070C0"/>
                </a:solidFill>
                <a:effectLst/>
                <a:latin typeface="Alexandria"/>
                <a:ea typeface="Times New Roman" panose="02020603050405020304" pitchFamily="18" charset="0"/>
              </a:rPr>
              <a:t>buys</a:t>
            </a:r>
            <a:r>
              <a:rPr lang="en-US" sz="2000" dirty="0">
                <a:solidFill>
                  <a:srgbClr val="202124"/>
                </a:solidFill>
                <a:effectLst/>
                <a:latin typeface="Alexandria"/>
                <a:ea typeface="Times New Roman" panose="02020603050405020304" pitchFamily="18" charset="0"/>
              </a:rPr>
              <a:t> back bonds from commercial banks.</a:t>
            </a:r>
            <a:endParaRPr lang="ar-EG" sz="2000" dirty="0">
              <a:solidFill>
                <a:srgbClr val="202124"/>
              </a:solidFill>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pic>
        <p:nvPicPr>
          <p:cNvPr id="12" name="Picture 11">
            <a:extLst>
              <a:ext uri="{FF2B5EF4-FFF2-40B4-BE49-F238E27FC236}">
                <a16:creationId xmlns:a16="http://schemas.microsoft.com/office/drawing/2014/main" id="{961E56CB-D2D1-7E6A-2D34-837E1D4FAB0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9188" y="2312484"/>
            <a:ext cx="2971799" cy="3452464"/>
          </a:xfrm>
          <a:prstGeom prst="rect">
            <a:avLst/>
          </a:prstGeom>
          <a:noFill/>
          <a:ln>
            <a:noFill/>
          </a:ln>
          <a:effectLst/>
        </p:spPr>
      </p:pic>
      <p:sp>
        <p:nvSpPr>
          <p:cNvPr id="13" name="TextBox 12">
            <a:extLst>
              <a:ext uri="{FF2B5EF4-FFF2-40B4-BE49-F238E27FC236}">
                <a16:creationId xmlns:a16="http://schemas.microsoft.com/office/drawing/2014/main" id="{3C157B10-E457-5881-9466-687FC0EF21CB}"/>
              </a:ext>
            </a:extLst>
          </p:cNvPr>
          <p:cNvSpPr txBox="1"/>
          <p:nvPr/>
        </p:nvSpPr>
        <p:spPr>
          <a:xfrm>
            <a:off x="762000" y="2312484"/>
            <a:ext cx="3835774" cy="400110"/>
          </a:xfrm>
          <a:prstGeom prst="rect">
            <a:avLst/>
          </a:prstGeom>
          <a:noFill/>
        </p:spPr>
        <p:txBody>
          <a:bodyPr wrap="square">
            <a:spAutoFit/>
          </a:bodyPr>
          <a:lstStyle/>
          <a:p>
            <a:pPr marL="457200" indent="-457200" algn="just">
              <a:spcBef>
                <a:spcPts val="0"/>
              </a:spcBef>
              <a:buFont typeface="+mj-lt"/>
              <a:buAutoNum type="arabicParenR" startAt="3"/>
            </a:pPr>
            <a:r>
              <a:rPr lang="en-GB" sz="2000" b="1" u="sng" dirty="0">
                <a:solidFill>
                  <a:srgbClr val="0070C0"/>
                </a:solidFill>
                <a:effectLst/>
                <a:latin typeface="Alexandria"/>
                <a:ea typeface="Times New Roman" panose="02020603050405020304" pitchFamily="18" charset="0"/>
                <a:cs typeface="Palatino Linotype" panose="02040502050505030304" pitchFamily="18" charset="0"/>
              </a:rPr>
              <a:t>Open Market Operation</a:t>
            </a:r>
          </a:p>
        </p:txBody>
      </p:sp>
      <p:sp>
        <p:nvSpPr>
          <p:cNvPr id="11" name="Content Placeholder 2">
            <a:extLst>
              <a:ext uri="{FF2B5EF4-FFF2-40B4-BE49-F238E27FC236}">
                <a16:creationId xmlns:a16="http://schemas.microsoft.com/office/drawing/2014/main" id="{F3FA0E5F-14F7-923E-C190-DDF50A139E57}"/>
              </a:ext>
            </a:extLst>
          </p:cNvPr>
          <p:cNvSpPr txBox="1">
            <a:spLocks/>
          </p:cNvSpPr>
          <p:nvPr/>
        </p:nvSpPr>
        <p:spPr>
          <a:xfrm>
            <a:off x="7762472" y="3190108"/>
            <a:ext cx="3515792" cy="233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rtl="1">
              <a:spcBef>
                <a:spcPts val="0"/>
              </a:spcBef>
            </a:pPr>
            <a:r>
              <a:rPr lang="ar-EG" sz="2000" b="1" dirty="0">
                <a:latin typeface="Alexandria"/>
              </a:rPr>
              <a:t>للسيطرة على الركود</a:t>
            </a:r>
          </a:p>
          <a:p>
            <a:pPr algn="just" rtl="1">
              <a:spcBef>
                <a:spcPts val="0"/>
              </a:spcBef>
            </a:pPr>
            <a:r>
              <a:rPr lang="ar-EG" sz="2000" dirty="0">
                <a:latin typeface="Alexandria"/>
              </a:rPr>
              <a:t>→ زيادة المعروض النقدي </a:t>
            </a:r>
          </a:p>
          <a:p>
            <a:pPr algn="just" rtl="1">
              <a:spcBef>
                <a:spcPts val="0"/>
              </a:spcBef>
            </a:pPr>
            <a:r>
              <a:rPr lang="ar-EG" sz="2000" dirty="0">
                <a:latin typeface="Alexandria"/>
              </a:rPr>
              <a:t>→ انخفاض سعر الفائدة المتوازن</a:t>
            </a:r>
          </a:p>
          <a:p>
            <a:pPr algn="just" rtl="1">
              <a:spcBef>
                <a:spcPts val="0"/>
              </a:spcBef>
            </a:pPr>
            <a:r>
              <a:rPr lang="ar-EG" sz="2000" dirty="0">
                <a:latin typeface="Alexandria"/>
              </a:rPr>
              <a:t>→ يفضل الناس الاحتفاظ بالنقود (بيع السندات)</a:t>
            </a:r>
          </a:p>
          <a:p>
            <a:pPr algn="just" rtl="1">
              <a:spcBef>
                <a:spcPts val="0"/>
              </a:spcBef>
            </a:pPr>
            <a:r>
              <a:rPr lang="ar-EG" sz="2000" dirty="0">
                <a:latin typeface="Alexandria"/>
              </a:rPr>
              <a:t>→ يقوم البنك المركزي بشراء السندات من البنوك التجارية.</a:t>
            </a:r>
            <a:endParaRPr lang="en-GB" sz="2000" dirty="0">
              <a:latin typeface="Alexandria"/>
            </a:endParaRPr>
          </a:p>
          <a:p>
            <a:pPr algn="just" rtl="1">
              <a:spcBef>
                <a:spcPts val="0"/>
              </a:spcBef>
            </a:pPr>
            <a:endParaRPr lang="en-US" sz="2000" dirty="0">
              <a:latin typeface="Alexandria"/>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4" name="TextBox 13">
            <a:extLst>
              <a:ext uri="{FF2B5EF4-FFF2-40B4-BE49-F238E27FC236}">
                <a16:creationId xmlns:a16="http://schemas.microsoft.com/office/drawing/2014/main" id="{32FCC7AA-13D7-286E-A9E7-28EF1ECD763F}"/>
              </a:ext>
            </a:extLst>
          </p:cNvPr>
          <p:cNvSpPr txBox="1"/>
          <p:nvPr/>
        </p:nvSpPr>
        <p:spPr>
          <a:xfrm>
            <a:off x="7404195" y="2245498"/>
            <a:ext cx="3835774" cy="400110"/>
          </a:xfrm>
          <a:prstGeom prst="rect">
            <a:avLst/>
          </a:prstGeom>
          <a:noFill/>
        </p:spPr>
        <p:txBody>
          <a:bodyPr wrap="square">
            <a:spAutoFit/>
          </a:bodyPr>
          <a:lstStyle/>
          <a:p>
            <a:pPr marL="457200" indent="-457200" algn="just" rtl="1">
              <a:spcBef>
                <a:spcPts val="0"/>
              </a:spcBef>
              <a:buFont typeface="+mj-lt"/>
              <a:buAutoNum type="arabicParenR" startAt="3"/>
            </a:pPr>
            <a:r>
              <a:rPr lang="ar-EG" sz="2000" b="1" u="sng" dirty="0">
                <a:solidFill>
                  <a:srgbClr val="0070C0"/>
                </a:solidFill>
                <a:effectLst/>
                <a:latin typeface="Alexandria"/>
                <a:ea typeface="Times New Roman" panose="02020603050405020304" pitchFamily="18" charset="0"/>
                <a:cs typeface="Palatino Linotype" panose="02040502050505030304" pitchFamily="18" charset="0"/>
              </a:rPr>
              <a:t>عمليات السوق المفتوحة </a:t>
            </a:r>
            <a:endParaRPr lang="en-GB" sz="2000" b="1" u="sng" dirty="0">
              <a:solidFill>
                <a:srgbClr val="0070C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936084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10" name="TextBox 9">
            <a:extLst>
              <a:ext uri="{FF2B5EF4-FFF2-40B4-BE49-F238E27FC236}">
                <a16:creationId xmlns:a16="http://schemas.microsoft.com/office/drawing/2014/main" id="{F3187351-FE16-C744-2B63-00E4ADAD1E82}"/>
              </a:ext>
            </a:extLst>
          </p:cNvPr>
          <p:cNvSpPr txBox="1"/>
          <p:nvPr/>
        </p:nvSpPr>
        <p:spPr>
          <a:xfrm>
            <a:off x="2845426" y="1833991"/>
            <a:ext cx="4837044" cy="400110"/>
          </a:xfrm>
          <a:prstGeom prst="rect">
            <a:avLst/>
          </a:prstGeom>
          <a:noFill/>
        </p:spPr>
        <p:txBody>
          <a:bodyPr wrap="square">
            <a:spAutoFit/>
          </a:bodyPr>
          <a:lstStyle/>
          <a:p>
            <a:pPr algn="ctr"/>
            <a:r>
              <a:rPr lang="en-GB" sz="2000" b="1" u="sng" dirty="0">
                <a:solidFill>
                  <a:srgbClr val="0070C0"/>
                </a:solidFill>
                <a:effectLst/>
                <a:latin typeface="Alexandria"/>
                <a:ea typeface="Times New Roman" panose="02020603050405020304" pitchFamily="18" charset="0"/>
              </a:rPr>
              <a:t>Tools monetary policy</a:t>
            </a:r>
            <a:endParaRPr lang="en-US" sz="2000" u="sng" dirty="0">
              <a:solidFill>
                <a:srgbClr val="0070C0"/>
              </a:solidFill>
              <a:latin typeface="Alexandria"/>
            </a:endParaRPr>
          </a:p>
        </p:txBody>
      </p:sp>
      <p:sp>
        <p:nvSpPr>
          <p:cNvPr id="9" name="Content Placeholder 2">
            <a:extLst>
              <a:ext uri="{FF2B5EF4-FFF2-40B4-BE49-F238E27FC236}">
                <a16:creationId xmlns:a16="http://schemas.microsoft.com/office/drawing/2014/main" id="{AE6A1DAB-6BD5-1EEE-58F1-DA6E05E44F38}"/>
              </a:ext>
            </a:extLst>
          </p:cNvPr>
          <p:cNvSpPr txBox="1">
            <a:spLocks/>
          </p:cNvSpPr>
          <p:nvPr/>
        </p:nvSpPr>
        <p:spPr>
          <a:xfrm>
            <a:off x="778937" y="2790977"/>
            <a:ext cx="3257551" cy="233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0"/>
              </a:spcBef>
              <a:buNone/>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To control </a:t>
            </a: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Expansion/ Inflation</a:t>
            </a:r>
            <a:r>
              <a:rPr lang="en-US" sz="2000" dirty="0">
                <a:solidFill>
                  <a:srgbClr val="0070C0"/>
                </a:solidFill>
                <a:effectLst/>
                <a:latin typeface="Alexandria"/>
                <a:ea typeface="Times New Roman" panose="02020603050405020304" pitchFamily="18" charset="0"/>
                <a:cs typeface="Palatino Linotype" panose="02040502050505030304" pitchFamily="18" charset="0"/>
              </a:rPr>
              <a:t> </a:t>
            </a:r>
          </a:p>
          <a:p>
            <a:pPr marL="0" indent="0" algn="just">
              <a:spcBef>
                <a:spcPts val="0"/>
              </a:spcBef>
              <a:buNone/>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 </a:t>
            </a: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decrease the money supply</a:t>
            </a:r>
          </a:p>
          <a:p>
            <a:pPr marL="0" indent="0" algn="just">
              <a:spcBef>
                <a:spcPts val="0"/>
              </a:spcBef>
              <a:buNone/>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 the equilibrium </a:t>
            </a:r>
            <a:r>
              <a:rPr lang="en-US" sz="2000" dirty="0">
                <a:solidFill>
                  <a:srgbClr val="0070C0"/>
                </a:solidFill>
                <a:effectLst/>
                <a:latin typeface="Alexandria"/>
                <a:ea typeface="Times New Roman" panose="02020603050405020304" pitchFamily="18" charset="0"/>
                <a:cs typeface="Palatino Linotype" panose="02040502050505030304" pitchFamily="18" charset="0"/>
              </a:rPr>
              <a:t>interest rate increases</a:t>
            </a:r>
          </a:p>
          <a:p>
            <a:pPr marL="0" indent="0" algn="just">
              <a:spcBef>
                <a:spcPts val="0"/>
              </a:spcBef>
              <a:buNone/>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 people prefer to hold bonds </a:t>
            </a:r>
            <a:r>
              <a:rPr lang="en-US" sz="2000" dirty="0">
                <a:solidFill>
                  <a:srgbClr val="0070C0"/>
                </a:solidFill>
                <a:effectLst/>
                <a:latin typeface="Alexandria"/>
                <a:ea typeface="Times New Roman" panose="02020603050405020304" pitchFamily="18" charset="0"/>
                <a:cs typeface="Palatino Linotype" panose="02040502050505030304" pitchFamily="18" charset="0"/>
              </a:rPr>
              <a:t>(buy bonds)</a:t>
            </a:r>
          </a:p>
          <a:p>
            <a:pPr marL="0" indent="0" algn="just">
              <a:spcBef>
                <a:spcPts val="0"/>
              </a:spcBef>
              <a:buNone/>
            </a:pPr>
            <a:r>
              <a:rPr lang="en-US" sz="2000" dirty="0">
                <a:solidFill>
                  <a:srgbClr val="202124"/>
                </a:solidFill>
                <a:effectLst/>
                <a:latin typeface="Alexandria"/>
                <a:ea typeface="Times New Roman" panose="02020603050405020304" pitchFamily="18" charset="0"/>
                <a:cs typeface="Palatino Linotype" panose="02040502050505030304" pitchFamily="18" charset="0"/>
              </a:rPr>
              <a:t>→the central bank </a:t>
            </a:r>
            <a:r>
              <a:rPr lang="en-US" sz="2000" b="1" dirty="0">
                <a:solidFill>
                  <a:srgbClr val="0070C0"/>
                </a:solidFill>
                <a:effectLst/>
                <a:latin typeface="Alexandria"/>
                <a:ea typeface="Times New Roman" panose="02020603050405020304" pitchFamily="18" charset="0"/>
                <a:cs typeface="Palatino Linotype" panose="02040502050505030304" pitchFamily="18" charset="0"/>
              </a:rPr>
              <a:t>sells</a:t>
            </a:r>
            <a:r>
              <a:rPr lang="en-US" sz="2000" b="1" dirty="0">
                <a:solidFill>
                  <a:srgbClr val="202124"/>
                </a:solidFill>
                <a:effectLst/>
                <a:latin typeface="Alexandria"/>
                <a:ea typeface="Times New Roman" panose="02020603050405020304" pitchFamily="18" charset="0"/>
                <a:cs typeface="Palatino Linotype" panose="02040502050505030304" pitchFamily="18" charset="0"/>
              </a:rPr>
              <a:t> </a:t>
            </a:r>
            <a:r>
              <a:rPr lang="en-US" sz="2000" dirty="0">
                <a:solidFill>
                  <a:srgbClr val="202124"/>
                </a:solidFill>
                <a:effectLst/>
                <a:latin typeface="Alexandria"/>
                <a:ea typeface="Times New Roman" panose="02020603050405020304" pitchFamily="18" charset="0"/>
                <a:cs typeface="Palatino Linotype" panose="02040502050505030304" pitchFamily="18" charset="0"/>
              </a:rPr>
              <a:t>bonds to commercial banks</a:t>
            </a:r>
            <a:endParaRPr lang="ar-EG" sz="2000" dirty="0">
              <a:solidFill>
                <a:srgbClr val="202124"/>
              </a:solidFill>
              <a:effectLst/>
              <a:latin typeface="Alexandria"/>
              <a:ea typeface="Times New Roman" panose="02020603050405020304" pitchFamily="18" charset="0"/>
              <a:cs typeface="Palatino Linotype" panose="02040502050505030304" pitchFamily="18" charset="0"/>
            </a:endParaRPr>
          </a:p>
          <a:p>
            <a:pPr marL="0" indent="0" algn="just">
              <a:spcBef>
                <a:spcPts val="0"/>
              </a:spcBef>
              <a:buNone/>
            </a:pPr>
            <a:endParaRPr lang="ar-EG" sz="2000" dirty="0">
              <a:solidFill>
                <a:srgbClr val="202124"/>
              </a:solidFill>
              <a:effectLst/>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pic>
        <p:nvPicPr>
          <p:cNvPr id="14" name="Picture 13">
            <a:extLst>
              <a:ext uri="{FF2B5EF4-FFF2-40B4-BE49-F238E27FC236}">
                <a16:creationId xmlns:a16="http://schemas.microsoft.com/office/drawing/2014/main" id="{F6CDE72D-0917-F0ED-1CEB-FAE523795540}"/>
              </a:ext>
            </a:extLst>
          </p:cNvPr>
          <p:cNvPicPr>
            <a:picLocks noChangeAspect="1"/>
          </p:cNvPicPr>
          <p:nvPr/>
        </p:nvPicPr>
        <p:blipFill rotWithShape="1">
          <a:blip r:embed="rId3"/>
          <a:srcRect l="53630" t="38153" r="17987" b="14596"/>
          <a:stretch/>
        </p:blipFill>
        <p:spPr bwMode="auto">
          <a:xfrm>
            <a:off x="4198144" y="2395316"/>
            <a:ext cx="3257550" cy="3378973"/>
          </a:xfrm>
          <a:prstGeom prst="rect">
            <a:avLst/>
          </a:prstGeom>
          <a:ln>
            <a:noFill/>
          </a:ln>
          <a:extLst>
            <a:ext uri="{53640926-AAD7-44D8-BBD7-CCE9431645EC}">
              <a14:shadowObscured xmlns:a14="http://schemas.microsoft.com/office/drawing/2010/main"/>
            </a:ext>
          </a:extLst>
        </p:spPr>
      </p:pic>
      <p:sp>
        <p:nvSpPr>
          <p:cNvPr id="11" name="Content Placeholder 2">
            <a:extLst>
              <a:ext uri="{FF2B5EF4-FFF2-40B4-BE49-F238E27FC236}">
                <a16:creationId xmlns:a16="http://schemas.microsoft.com/office/drawing/2014/main" id="{CA29B6EB-1D94-A2EC-F741-2C648593654C}"/>
              </a:ext>
            </a:extLst>
          </p:cNvPr>
          <p:cNvSpPr txBox="1">
            <a:spLocks/>
          </p:cNvSpPr>
          <p:nvPr/>
        </p:nvSpPr>
        <p:spPr>
          <a:xfrm>
            <a:off x="7634287" y="2395316"/>
            <a:ext cx="3615405" cy="233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0"/>
              </a:spcBef>
              <a:buNone/>
            </a:pPr>
            <a:endParaRPr lang="ar-EG" sz="2000" dirty="0">
              <a:solidFill>
                <a:srgbClr val="202124"/>
              </a:solidFill>
              <a:effectLst/>
              <a:latin typeface="Alexandria"/>
              <a:ea typeface="Times New Roman" panose="02020603050405020304" pitchFamily="18" charset="0"/>
              <a:cs typeface="Palatino Linotype" panose="02040502050505030304" pitchFamily="18" charset="0"/>
            </a:endParaRPr>
          </a:p>
          <a:p>
            <a:pPr algn="just" rtl="1">
              <a:spcBef>
                <a:spcPts val="0"/>
              </a:spcBef>
            </a:pPr>
            <a:r>
              <a:rPr lang="ar-EG" sz="2000" b="1" dirty="0">
                <a:latin typeface="Alexandria"/>
              </a:rPr>
              <a:t>للسيطرة على التوسع/ التضخم</a:t>
            </a:r>
          </a:p>
          <a:p>
            <a:pPr algn="just" rtl="1">
              <a:spcBef>
                <a:spcPts val="0"/>
              </a:spcBef>
            </a:pPr>
            <a:r>
              <a:rPr lang="ar-EG" sz="2000" dirty="0">
                <a:latin typeface="Alexandria"/>
              </a:rPr>
              <a:t>→ تقليل المعروض النقدي</a:t>
            </a:r>
          </a:p>
          <a:p>
            <a:pPr algn="just" rtl="1">
              <a:spcBef>
                <a:spcPts val="0"/>
              </a:spcBef>
            </a:pPr>
            <a:r>
              <a:rPr lang="ar-EG" sz="2000" dirty="0">
                <a:latin typeface="Alexandria"/>
              </a:rPr>
              <a:t>→ ارتفاع أسعار الفائدة المتوازنة</a:t>
            </a:r>
          </a:p>
          <a:p>
            <a:pPr algn="just" rtl="1">
              <a:spcBef>
                <a:spcPts val="0"/>
              </a:spcBef>
            </a:pPr>
            <a:r>
              <a:rPr lang="ar-EG" sz="2000" dirty="0">
                <a:latin typeface="Alexandria"/>
              </a:rPr>
              <a:t>→ يفضل الناس الاحتفاظ بالسندات (شراء السندات)</a:t>
            </a:r>
          </a:p>
          <a:p>
            <a:pPr algn="just" rtl="1">
              <a:spcBef>
                <a:spcPts val="0"/>
              </a:spcBef>
            </a:pPr>
            <a:r>
              <a:rPr lang="ar-EG" sz="2000" dirty="0">
                <a:latin typeface="Alexandria"/>
              </a:rPr>
              <a:t>→ يبيع البنك المركزي السندات للبنوك التجارية.</a:t>
            </a:r>
            <a:endParaRPr lang="en-GB" sz="2000" dirty="0">
              <a:latin typeface="Alexandria"/>
            </a:endParaRPr>
          </a:p>
          <a:p>
            <a:pPr marL="0" indent="0" algn="just">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indent="0" algn="just">
              <a:spcBef>
                <a:spcPts val="0"/>
              </a:spcBef>
              <a:buNone/>
            </a:pPr>
            <a:endParaRPr lang="en-US" sz="2000" b="1" u="sng" dirty="0">
              <a:solidFill>
                <a:srgbClr val="0070C0"/>
              </a:solidFill>
              <a:effectLst/>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2" name="TextBox 11">
            <a:extLst>
              <a:ext uri="{FF2B5EF4-FFF2-40B4-BE49-F238E27FC236}">
                <a16:creationId xmlns:a16="http://schemas.microsoft.com/office/drawing/2014/main" id="{89E5EAA5-7045-3D2F-F7FA-714F79D70118}"/>
              </a:ext>
            </a:extLst>
          </p:cNvPr>
          <p:cNvSpPr txBox="1"/>
          <p:nvPr/>
        </p:nvSpPr>
        <p:spPr>
          <a:xfrm>
            <a:off x="762000" y="2312484"/>
            <a:ext cx="3835774" cy="400110"/>
          </a:xfrm>
          <a:prstGeom prst="rect">
            <a:avLst/>
          </a:prstGeom>
          <a:noFill/>
        </p:spPr>
        <p:txBody>
          <a:bodyPr wrap="square">
            <a:spAutoFit/>
          </a:bodyPr>
          <a:lstStyle/>
          <a:p>
            <a:pPr marL="457200" indent="-457200" algn="just">
              <a:spcBef>
                <a:spcPts val="0"/>
              </a:spcBef>
              <a:buFont typeface="+mj-lt"/>
              <a:buAutoNum type="arabicParenR" startAt="3"/>
            </a:pPr>
            <a:r>
              <a:rPr lang="en-GB" sz="2000" b="1" u="sng" dirty="0">
                <a:solidFill>
                  <a:srgbClr val="0070C0"/>
                </a:solidFill>
                <a:effectLst/>
                <a:latin typeface="Alexandria"/>
                <a:ea typeface="Times New Roman" panose="02020603050405020304" pitchFamily="18" charset="0"/>
                <a:cs typeface="Palatino Linotype" panose="02040502050505030304" pitchFamily="18" charset="0"/>
              </a:rPr>
              <a:t>Open Market Operation</a:t>
            </a:r>
          </a:p>
        </p:txBody>
      </p:sp>
      <p:sp>
        <p:nvSpPr>
          <p:cNvPr id="15" name="TextBox 14">
            <a:extLst>
              <a:ext uri="{FF2B5EF4-FFF2-40B4-BE49-F238E27FC236}">
                <a16:creationId xmlns:a16="http://schemas.microsoft.com/office/drawing/2014/main" id="{8A2CC699-F226-C51D-1465-315E35DA95D7}"/>
              </a:ext>
            </a:extLst>
          </p:cNvPr>
          <p:cNvSpPr txBox="1"/>
          <p:nvPr/>
        </p:nvSpPr>
        <p:spPr>
          <a:xfrm>
            <a:off x="7404195" y="2245498"/>
            <a:ext cx="3835774" cy="400110"/>
          </a:xfrm>
          <a:prstGeom prst="rect">
            <a:avLst/>
          </a:prstGeom>
          <a:noFill/>
        </p:spPr>
        <p:txBody>
          <a:bodyPr wrap="square">
            <a:spAutoFit/>
          </a:bodyPr>
          <a:lstStyle/>
          <a:p>
            <a:pPr marL="457200" indent="-457200" algn="just" rtl="1">
              <a:spcBef>
                <a:spcPts val="0"/>
              </a:spcBef>
              <a:buFont typeface="+mj-lt"/>
              <a:buAutoNum type="arabicParenR" startAt="3"/>
            </a:pPr>
            <a:r>
              <a:rPr lang="ar-EG" sz="2000" b="1" u="sng" dirty="0">
                <a:solidFill>
                  <a:srgbClr val="0070C0"/>
                </a:solidFill>
                <a:effectLst/>
                <a:latin typeface="Alexandria"/>
                <a:ea typeface="Times New Roman" panose="02020603050405020304" pitchFamily="18" charset="0"/>
                <a:cs typeface="Palatino Linotype" panose="02040502050505030304" pitchFamily="18" charset="0"/>
              </a:rPr>
              <a:t>عمليات السوق المفتوحة </a:t>
            </a:r>
            <a:endParaRPr lang="en-GB" sz="2000" b="1" u="sng" dirty="0">
              <a:solidFill>
                <a:srgbClr val="0070C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17305865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pic>
        <p:nvPicPr>
          <p:cNvPr id="2" name="Picture 1">
            <a:extLst>
              <a:ext uri="{FF2B5EF4-FFF2-40B4-BE49-F238E27FC236}">
                <a16:creationId xmlns:a16="http://schemas.microsoft.com/office/drawing/2014/main" id="{479C4789-7557-3109-87EB-2BA1DCA5C086}"/>
              </a:ext>
            </a:extLst>
          </p:cNvPr>
          <p:cNvPicPr>
            <a:picLocks noChangeAspect="1"/>
          </p:cNvPicPr>
          <p:nvPr/>
        </p:nvPicPr>
        <p:blipFill rotWithShape="1">
          <a:blip r:embed="rId3"/>
          <a:srcRect l="55568" t="32112" r="7728" b="27059"/>
          <a:stretch/>
        </p:blipFill>
        <p:spPr>
          <a:xfrm>
            <a:off x="2508318" y="1903342"/>
            <a:ext cx="7982368" cy="3887855"/>
          </a:xfrm>
          <a:prstGeom prst="rect">
            <a:avLst/>
          </a:prstGeom>
        </p:spPr>
      </p:pic>
    </p:spTree>
    <p:extLst>
      <p:ext uri="{BB962C8B-B14F-4D97-AF65-F5344CB8AC3E}">
        <p14:creationId xmlns:p14="http://schemas.microsoft.com/office/powerpoint/2010/main" val="600716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7181" y="34832"/>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9" name="Table 8">
            <a:extLst>
              <a:ext uri="{FF2B5EF4-FFF2-40B4-BE49-F238E27FC236}">
                <a16:creationId xmlns:a16="http://schemas.microsoft.com/office/drawing/2014/main" id="{F0F33418-0363-3B59-7E8F-4AEBC8EF96DC}"/>
              </a:ext>
            </a:extLst>
          </p:cNvPr>
          <p:cNvGraphicFramePr>
            <a:graphicFrameLocks noGrp="1"/>
          </p:cNvGraphicFramePr>
          <p:nvPr>
            <p:extLst>
              <p:ext uri="{D42A27DB-BD31-4B8C-83A1-F6EECF244321}">
                <p14:modId xmlns:p14="http://schemas.microsoft.com/office/powerpoint/2010/main" val="3217755647"/>
              </p:ext>
            </p:extLst>
          </p:nvPr>
        </p:nvGraphicFramePr>
        <p:xfrm>
          <a:off x="2017997" y="1134851"/>
          <a:ext cx="5450557" cy="4956243"/>
        </p:xfrm>
        <a:graphic>
          <a:graphicData uri="http://schemas.openxmlformats.org/drawingml/2006/table">
            <a:tbl>
              <a:tblPr firstRow="1" firstCol="1" bandRow="1"/>
              <a:tblGrid>
                <a:gridCol w="5450557">
                  <a:extLst>
                    <a:ext uri="{9D8B030D-6E8A-4147-A177-3AD203B41FA5}">
                      <a16:colId xmlns:a16="http://schemas.microsoft.com/office/drawing/2014/main" val="1342595152"/>
                    </a:ext>
                  </a:extLst>
                </a:gridCol>
              </a:tblGrid>
              <a:tr h="295843">
                <a:tc>
                  <a:txBody>
                    <a:bodyPr/>
                    <a:lstStyle/>
                    <a:p>
                      <a:pPr marL="0" marR="0" algn="ctr" fontAlgn="t">
                        <a:spcBef>
                          <a:spcPts val="1200"/>
                        </a:spcBef>
                        <a:spcAft>
                          <a:spcPts val="1200"/>
                        </a:spcAft>
                      </a:pPr>
                      <a:r>
                        <a:rPr lang="en-GB" sz="2000" b="1" i="0" u="none" strike="noStrike" dirty="0">
                          <a:solidFill>
                            <a:srgbClr val="0070C0"/>
                          </a:solidFill>
                          <a:effectLst/>
                          <a:latin typeface="+mj-lt"/>
                          <a:ea typeface="Times New Roman" panose="02020603050405020304" pitchFamily="18" charset="0"/>
                          <a:cs typeface="Palatino Linotype" panose="02040502050505030304" pitchFamily="18" charset="0"/>
                        </a:rPr>
                        <a:t>1) Expansionary MP</a:t>
                      </a:r>
                      <a:endParaRPr lang="en-GB" sz="2000" b="0" i="0" u="none" strike="noStrike" dirty="0">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r h="295843">
                <a:tc>
                  <a:txBody>
                    <a:bodyPr/>
                    <a:lstStyle/>
                    <a:p>
                      <a:pPr marL="0" marR="0" algn="ctr" fontAlgn="t">
                        <a:spcBef>
                          <a:spcPts val="1200"/>
                        </a:spcBef>
                        <a:spcAft>
                          <a:spcPts val="120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At the time of </a:t>
                      </a:r>
                      <a:r>
                        <a:rPr lang="en-GB" sz="2000" b="1" i="0" u="none" strike="noStrike" dirty="0">
                          <a:solidFill>
                            <a:srgbClr val="002060"/>
                          </a:solidFill>
                          <a:effectLst/>
                          <a:latin typeface="+mj-lt"/>
                          <a:ea typeface="Times New Roman" panose="02020603050405020304" pitchFamily="18" charset="0"/>
                          <a:cs typeface="Palatino Linotype" panose="02040502050505030304" pitchFamily="18" charset="0"/>
                        </a:rPr>
                        <a:t>recession, and Unemployment</a:t>
                      </a:r>
                      <a:r>
                        <a:rPr lang="en-GB" sz="2000" b="0" i="0" u="none" strike="noStrike" dirty="0">
                          <a:solidFill>
                            <a:srgbClr val="002060"/>
                          </a:solidFill>
                          <a:effectLst/>
                          <a:latin typeface="+mj-lt"/>
                          <a:ea typeface="Times New Roman" panose="02020603050405020304" pitchFamily="18" charset="0"/>
                          <a:cs typeface="Palatino Linotype" panose="02040502050505030304" pitchFamily="18" charset="0"/>
                        </a:rPr>
                        <a:t> </a:t>
                      </a:r>
                      <a:endParaRPr lang="en-GB" sz="2000" b="0" i="0" u="none" strike="noStrike" dirty="0">
                        <a:solidFill>
                          <a:srgbClr val="002060"/>
                        </a:solidFill>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93473188"/>
                  </a:ext>
                </a:extLst>
              </a:tr>
              <a:tr h="4326463">
                <a:tc>
                  <a:txBody>
                    <a:bodyPr/>
                    <a:lstStyle/>
                    <a:p>
                      <a:pPr marL="457200" marR="0" indent="-457200" algn="ctr" defTabSz="914400" rtl="0" eaLnBrk="1" fontAlgn="t" latinLnBrk="0" hangingPunct="1">
                        <a:spcBef>
                          <a:spcPts val="0"/>
                        </a:spcBef>
                        <a:spcAft>
                          <a:spcPts val="0"/>
                        </a:spcAft>
                        <a:buClrTx/>
                        <a:buSzPts val="1400"/>
                        <a:buFont typeface="+mj-lt"/>
                        <a:buAutoNum type="arabicPeriod"/>
                      </a:pPr>
                      <a:r>
                        <a:rPr lang="en-GB" sz="2000" b="0" i="0" u="none" strike="noStrike" kern="1200" dirty="0">
                          <a:solidFill>
                            <a:srgbClr val="000000"/>
                          </a:solidFill>
                          <a:effectLst/>
                          <a:latin typeface="+mj-lt"/>
                          <a:ea typeface="Times New Roman" panose="02020603050405020304" pitchFamily="18" charset="0"/>
                          <a:cs typeface="Palatino Linotype" panose="02040502050505030304" pitchFamily="18" charset="0"/>
                        </a:rPr>
                        <a:t>CB buys bonds through open market operations</a:t>
                      </a:r>
                      <a:endParaRPr lang="en-GB" sz="2000" b="0" i="0" u="none" strike="noStrike" kern="1200" dirty="0">
                        <a:solidFill>
                          <a:srgbClr val="000000"/>
                        </a:solidFill>
                        <a:effectLst/>
                        <a:latin typeface="+mj-lt"/>
                      </a:endParaRPr>
                    </a:p>
                    <a:p>
                      <a:pPr marL="457200" marR="0" indent="-457200" algn="ctr" fontAlgn="t">
                        <a:spcBef>
                          <a:spcPts val="0"/>
                        </a:spcBef>
                        <a:spcAft>
                          <a:spcPts val="0"/>
                        </a:spcAft>
                        <a:buFont typeface="+mj-lt"/>
                        <a:buAutoNum type="arabicPeriod"/>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CB reduces discount rate</a:t>
                      </a:r>
                      <a:endParaRPr lang="en-GB" sz="2000" b="0" i="0" u="none" strike="noStrike" dirty="0">
                        <a:effectLst/>
                        <a:latin typeface="+mj-lt"/>
                      </a:endParaRPr>
                    </a:p>
                    <a:p>
                      <a:pPr marL="457200" marR="0" indent="-457200" algn="ctr" fontAlgn="t">
                        <a:spcBef>
                          <a:spcPts val="0"/>
                        </a:spcBef>
                        <a:spcAft>
                          <a:spcPts val="0"/>
                        </a:spcAft>
                        <a:buFont typeface="+mj-lt"/>
                        <a:buAutoNum type="arabicPeriod"/>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CB reduces RRR</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MS↑</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r</a:t>
                      </a: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I↑</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AD↑</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mj-lt"/>
                      </a:endParaRPr>
                    </a:p>
                    <a:p>
                      <a:pPr marL="329184" marR="0" algn="ctr" fontAlgn="t">
                        <a:spcBef>
                          <a:spcPts val="0"/>
                        </a:spcBef>
                        <a:spcAft>
                          <a:spcPts val="0"/>
                        </a:spcAft>
                      </a:pPr>
                      <a:r>
                        <a:rPr lang="en-GB" sz="2000" b="0" i="0" u="none" strike="noStrike" dirty="0">
                          <a:solidFill>
                            <a:srgbClr val="000000"/>
                          </a:solidFill>
                          <a:effectLst/>
                          <a:latin typeface="+mj-lt"/>
                          <a:ea typeface="Times New Roman" panose="02020603050405020304" pitchFamily="18" charset="0"/>
                          <a:cs typeface="Palatino Linotype" panose="02040502050505030304" pitchFamily="18" charset="0"/>
                        </a:rPr>
                        <a:t>Output (GDP), and Prices (inflation)↑ </a:t>
                      </a:r>
                      <a:endParaRPr lang="en-GB" sz="2000" b="0" i="0" u="none" strike="noStrike" dirty="0">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930493"/>
                  </a:ext>
                </a:extLst>
              </a:tr>
            </a:tbl>
          </a:graphicData>
        </a:graphic>
      </p:graphicFrame>
      <p:pic>
        <p:nvPicPr>
          <p:cNvPr id="12" name="Picture 11">
            <a:extLst>
              <a:ext uri="{FF2B5EF4-FFF2-40B4-BE49-F238E27FC236}">
                <a16:creationId xmlns:a16="http://schemas.microsoft.com/office/drawing/2014/main" id="{C5CEA075-883A-0533-E33F-933B23EE8C01}"/>
              </a:ext>
            </a:extLst>
          </p:cNvPr>
          <p:cNvPicPr>
            <a:picLocks noChangeAspect="1"/>
          </p:cNvPicPr>
          <p:nvPr/>
        </p:nvPicPr>
        <p:blipFill rotWithShape="1">
          <a:blip r:embed="rId3"/>
          <a:srcRect l="50000" t="40648" r="23125" b="21073"/>
          <a:stretch/>
        </p:blipFill>
        <p:spPr>
          <a:xfrm>
            <a:off x="7626325" y="1307806"/>
            <a:ext cx="3751956" cy="4392907"/>
          </a:xfrm>
          <a:prstGeom prst="rect">
            <a:avLst/>
          </a:prstGeom>
        </p:spPr>
      </p:pic>
    </p:spTree>
    <p:extLst>
      <p:ext uri="{BB962C8B-B14F-4D97-AF65-F5344CB8AC3E}">
        <p14:creationId xmlns:p14="http://schemas.microsoft.com/office/powerpoint/2010/main" val="37673446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8797" y="98844"/>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B05E3C7F-008A-94CF-89A8-D6F86236DCAD}"/>
              </a:ext>
            </a:extLst>
          </p:cNvPr>
          <p:cNvGraphicFramePr>
            <a:graphicFrameLocks noGrp="1"/>
          </p:cNvGraphicFramePr>
          <p:nvPr>
            <p:extLst>
              <p:ext uri="{D42A27DB-BD31-4B8C-83A1-F6EECF244321}">
                <p14:modId xmlns:p14="http://schemas.microsoft.com/office/powerpoint/2010/main" val="1981924599"/>
              </p:ext>
            </p:extLst>
          </p:nvPr>
        </p:nvGraphicFramePr>
        <p:xfrm>
          <a:off x="3833671" y="1109417"/>
          <a:ext cx="5570045" cy="547870"/>
        </p:xfrm>
        <a:graphic>
          <a:graphicData uri="http://schemas.openxmlformats.org/drawingml/2006/table">
            <a:tbl>
              <a:tblPr firstRow="1" firstCol="1" bandRow="1"/>
              <a:tblGrid>
                <a:gridCol w="5570045">
                  <a:extLst>
                    <a:ext uri="{9D8B030D-6E8A-4147-A177-3AD203B41FA5}">
                      <a16:colId xmlns:a16="http://schemas.microsoft.com/office/drawing/2014/main" val="1342595152"/>
                    </a:ext>
                  </a:extLst>
                </a:gridCol>
              </a:tblGrid>
              <a:tr h="547870">
                <a:tc>
                  <a:txBody>
                    <a:bodyPr/>
                    <a:lstStyle/>
                    <a:p>
                      <a:pPr marL="0" marR="0" algn="ctr" fontAlgn="t">
                        <a:spcBef>
                          <a:spcPts val="1200"/>
                        </a:spcBef>
                        <a:spcAft>
                          <a:spcPts val="1200"/>
                        </a:spcAft>
                      </a:pPr>
                      <a:r>
                        <a:rPr lang="en-GB" sz="2400" b="1" i="0" u="none" strike="noStrike" dirty="0">
                          <a:solidFill>
                            <a:srgbClr val="0070C0"/>
                          </a:solidFill>
                          <a:effectLst/>
                          <a:latin typeface="+mj-lt"/>
                          <a:ea typeface="Times New Roman" panose="02020603050405020304" pitchFamily="18" charset="0"/>
                          <a:cs typeface="Palatino Linotype" panose="02040502050505030304" pitchFamily="18" charset="0"/>
                        </a:rPr>
                        <a:t>1) Expansionary MP</a:t>
                      </a:r>
                      <a:r>
                        <a:rPr lang="ar-EG" sz="2400" b="1" i="0" u="none" strike="noStrike" dirty="0">
                          <a:solidFill>
                            <a:srgbClr val="0070C0"/>
                          </a:solidFill>
                          <a:effectLst/>
                          <a:latin typeface="+mj-lt"/>
                          <a:ea typeface="Times New Roman" panose="02020603050405020304" pitchFamily="18" charset="0"/>
                          <a:cs typeface="Palatino Linotype" panose="02040502050505030304" pitchFamily="18" charset="0"/>
                        </a:rPr>
                        <a:t>السياسة النقدية التوسعية </a:t>
                      </a:r>
                      <a:endParaRPr lang="en-GB" sz="2400" b="0" i="0" u="none" strike="noStrike" dirty="0">
                        <a:solidFill>
                          <a:srgbClr val="0070C0"/>
                        </a:solidFill>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bl>
          </a:graphicData>
        </a:graphic>
      </p:graphicFrame>
      <p:pic>
        <p:nvPicPr>
          <p:cNvPr id="10" name="Picture 9">
            <a:extLst>
              <a:ext uri="{FF2B5EF4-FFF2-40B4-BE49-F238E27FC236}">
                <a16:creationId xmlns:a16="http://schemas.microsoft.com/office/drawing/2014/main" id="{6EC08AEA-B7A1-1841-77A2-208EEA64C64F}"/>
              </a:ext>
            </a:extLst>
          </p:cNvPr>
          <p:cNvPicPr>
            <a:picLocks noChangeAspect="1"/>
          </p:cNvPicPr>
          <p:nvPr/>
        </p:nvPicPr>
        <p:blipFill rotWithShape="1">
          <a:blip r:embed="rId3">
            <a:extLst>
              <a:ext uri="{28A0092B-C50C-407E-A947-70E740481C1C}">
                <a14:useLocalDpi xmlns:a14="http://schemas.microsoft.com/office/drawing/2010/main" val="0"/>
              </a:ext>
            </a:extLst>
          </a:blip>
          <a:srcRect t="301" r="47480" b="2315"/>
          <a:stretch/>
        </p:blipFill>
        <p:spPr bwMode="auto">
          <a:xfrm>
            <a:off x="2811531" y="1796992"/>
            <a:ext cx="6935650" cy="4055938"/>
          </a:xfrm>
          <a:prstGeom prst="rect">
            <a:avLst/>
          </a:prstGeom>
          <a:noFill/>
          <a:ln>
            <a:noFill/>
          </a:ln>
        </p:spPr>
      </p:pic>
    </p:spTree>
    <p:extLst>
      <p:ext uri="{BB962C8B-B14F-4D97-AF65-F5344CB8AC3E}">
        <p14:creationId xmlns:p14="http://schemas.microsoft.com/office/powerpoint/2010/main" val="36107611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7181" y="34832"/>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38B59592-4D6E-B222-617F-55F73BC2E7DD}"/>
              </a:ext>
            </a:extLst>
          </p:cNvPr>
          <p:cNvGraphicFramePr>
            <a:graphicFrameLocks noGrp="1"/>
          </p:cNvGraphicFramePr>
          <p:nvPr>
            <p:extLst>
              <p:ext uri="{D42A27DB-BD31-4B8C-83A1-F6EECF244321}">
                <p14:modId xmlns:p14="http://schemas.microsoft.com/office/powerpoint/2010/main" val="876104324"/>
              </p:ext>
            </p:extLst>
          </p:nvPr>
        </p:nvGraphicFramePr>
        <p:xfrm>
          <a:off x="1786559" y="1235951"/>
          <a:ext cx="5193983" cy="4907070"/>
        </p:xfrm>
        <a:graphic>
          <a:graphicData uri="http://schemas.openxmlformats.org/drawingml/2006/table">
            <a:tbl>
              <a:tblPr firstRow="1" firstCol="1" bandRow="1"/>
              <a:tblGrid>
                <a:gridCol w="5193983">
                  <a:extLst>
                    <a:ext uri="{9D8B030D-6E8A-4147-A177-3AD203B41FA5}">
                      <a16:colId xmlns:a16="http://schemas.microsoft.com/office/drawing/2014/main" val="1342595152"/>
                    </a:ext>
                  </a:extLst>
                </a:gridCol>
              </a:tblGrid>
              <a:tr h="235544">
                <a:tc>
                  <a:txBody>
                    <a:bodyPr/>
                    <a:lstStyle/>
                    <a:p>
                      <a:pPr marL="0" marR="0" algn="ctr" fontAlgn="t">
                        <a:spcBef>
                          <a:spcPts val="1200"/>
                        </a:spcBef>
                        <a:spcAft>
                          <a:spcPts val="1200"/>
                        </a:spcAft>
                      </a:pPr>
                      <a:r>
                        <a:rPr lang="en-GB" sz="2000" b="1" i="0" u="none" strike="noStrike" dirty="0">
                          <a:solidFill>
                            <a:srgbClr val="0070C0"/>
                          </a:solidFill>
                          <a:effectLst/>
                          <a:latin typeface="Alexandria"/>
                          <a:ea typeface="Times New Roman" panose="02020603050405020304" pitchFamily="18" charset="0"/>
                          <a:cs typeface="Palatino Linotype" panose="02040502050505030304" pitchFamily="18" charset="0"/>
                        </a:rPr>
                        <a:t>2) Contractionary  MP</a:t>
                      </a:r>
                      <a:endParaRPr lang="en-GB" sz="2000" b="0" i="0" u="none" strike="noStrike" dirty="0">
                        <a:effectLst/>
                        <a:latin typeface="Alexandria"/>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r h="281298">
                <a:tc>
                  <a:txBody>
                    <a:bodyPr/>
                    <a:lstStyle/>
                    <a:p>
                      <a:pPr marL="0" marR="0" algn="ctr" fontAlgn="t">
                        <a:spcBef>
                          <a:spcPts val="1200"/>
                        </a:spcBef>
                        <a:spcAft>
                          <a:spcPts val="1200"/>
                        </a:spcAft>
                      </a:pPr>
                      <a:r>
                        <a:rPr lang="en-US"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At the time of </a:t>
                      </a:r>
                      <a:r>
                        <a:rPr lang="en-US" sz="2000" b="1" i="0" u="none" strike="noStrike" dirty="0">
                          <a:solidFill>
                            <a:srgbClr val="002060"/>
                          </a:solidFill>
                          <a:effectLst/>
                          <a:latin typeface="Alexandria"/>
                          <a:ea typeface="Times New Roman" panose="02020603050405020304" pitchFamily="18" charset="0"/>
                          <a:cs typeface="Palatino Linotype" panose="02040502050505030304" pitchFamily="18" charset="0"/>
                        </a:rPr>
                        <a:t>expansion, and inflation</a:t>
                      </a:r>
                      <a:endParaRPr lang="en-GB" sz="2000" b="1" i="0" u="none" strike="noStrike" dirty="0">
                        <a:solidFill>
                          <a:srgbClr val="002060"/>
                        </a:solidFill>
                        <a:effectLst/>
                        <a:latin typeface="Alexandria"/>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93473188"/>
                  </a:ext>
                </a:extLst>
              </a:tr>
              <a:tr h="4113749">
                <a:tc>
                  <a:txBody>
                    <a:bodyPr/>
                    <a:lstStyle/>
                    <a:p>
                      <a:pPr marL="457200" marR="0" indent="-457200" algn="ctr" rtl="0" fontAlgn="t">
                        <a:spcBef>
                          <a:spcPts val="0"/>
                        </a:spcBef>
                        <a:spcAft>
                          <a:spcPts val="0"/>
                        </a:spcAft>
                        <a:buClrTx/>
                        <a:buSzPts val="1400"/>
                        <a:buFont typeface="+mj-lt"/>
                        <a:buAutoNum type="arabicPeriod"/>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CB sells  bonds through open market operations</a:t>
                      </a:r>
                      <a:endParaRPr lang="en-GB" sz="2000" b="0" i="0" u="none" strike="noStrike" dirty="0">
                        <a:effectLst/>
                        <a:latin typeface="Alexandria"/>
                      </a:endParaRPr>
                    </a:p>
                    <a:p>
                      <a:pPr marL="457200" marR="0" indent="-457200" algn="ctr" fontAlgn="t">
                        <a:spcBef>
                          <a:spcPts val="0"/>
                        </a:spcBef>
                        <a:spcAft>
                          <a:spcPts val="0"/>
                        </a:spcAft>
                        <a:buFont typeface="+mj-lt"/>
                        <a:buAutoNum type="arabicPeriod"/>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CB increases  discount rate</a:t>
                      </a:r>
                      <a:endParaRPr lang="en-GB" sz="2000" b="0" i="0" u="none" strike="noStrike" dirty="0">
                        <a:effectLst/>
                        <a:latin typeface="Alexandria"/>
                      </a:endParaRPr>
                    </a:p>
                    <a:p>
                      <a:pPr marL="457200" marR="0" indent="-457200" algn="ctr" fontAlgn="t">
                        <a:spcBef>
                          <a:spcPts val="0"/>
                        </a:spcBef>
                        <a:spcAft>
                          <a:spcPts val="0"/>
                        </a:spcAft>
                        <a:buFont typeface="+mj-lt"/>
                        <a:buAutoNum type="arabicPeriod"/>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CB increases  RRR</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lvl="0" indent="0" algn="ctr" defTabSz="914400" rtl="0" eaLnBrk="1" fontAlgn="t" latinLnBrk="0" hangingPunct="1">
                        <a:lnSpc>
                          <a:spcPct val="100000"/>
                        </a:lnSpc>
                        <a:spcBef>
                          <a:spcPts val="0"/>
                        </a:spcBef>
                        <a:spcAft>
                          <a:spcPts val="0"/>
                        </a:spcAft>
                        <a:buClrTx/>
                        <a:buSzTx/>
                        <a:buFontTx/>
                        <a:buNone/>
                        <a:tabLst/>
                        <a:defRPr/>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MS</a:t>
                      </a: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r↑</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lvl="0" indent="0" algn="ctr" defTabSz="914400" rtl="0" eaLnBrk="1" fontAlgn="t" latinLnBrk="0" hangingPunct="1">
                        <a:lnSpc>
                          <a:spcPct val="100000"/>
                        </a:lnSpc>
                        <a:spcBef>
                          <a:spcPts val="0"/>
                        </a:spcBef>
                        <a:spcAft>
                          <a:spcPts val="0"/>
                        </a:spcAft>
                        <a:buClrTx/>
                        <a:buSzTx/>
                        <a:buFontTx/>
                        <a:buNone/>
                        <a:tabLst/>
                        <a:defRPr/>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I</a:t>
                      </a: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lvl="0" indent="0" algn="ctr" defTabSz="914400" rtl="0" eaLnBrk="1" fontAlgn="t" latinLnBrk="0" hangingPunct="1">
                        <a:lnSpc>
                          <a:spcPct val="100000"/>
                        </a:lnSpc>
                        <a:spcBef>
                          <a:spcPts val="0"/>
                        </a:spcBef>
                        <a:spcAft>
                          <a:spcPts val="0"/>
                        </a:spcAft>
                        <a:buClrTx/>
                        <a:buSzTx/>
                        <a:buFontTx/>
                        <a:buNone/>
                        <a:tabLst/>
                        <a:defRPr/>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AD</a:t>
                      </a: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algn="ctr" fontAlgn="t">
                        <a:spcBef>
                          <a:spcPts val="0"/>
                        </a:spcBef>
                        <a:spcAft>
                          <a:spcPts val="0"/>
                        </a:spcAft>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p>
                      <a:pPr marL="329184" marR="0" lvl="0" indent="0" algn="ctr" defTabSz="914400" rtl="0" eaLnBrk="1" fontAlgn="t" latinLnBrk="0" hangingPunct="1">
                        <a:lnSpc>
                          <a:spcPct val="100000"/>
                        </a:lnSpc>
                        <a:spcBef>
                          <a:spcPts val="0"/>
                        </a:spcBef>
                        <a:spcAft>
                          <a:spcPts val="0"/>
                        </a:spcAft>
                        <a:buClrTx/>
                        <a:buSzTx/>
                        <a:buFontTx/>
                        <a:buNone/>
                        <a:tabLst/>
                        <a:defRPr/>
                      </a:pP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rPr>
                        <a:t>Output (GDP), and Prices (inflation)</a:t>
                      </a:r>
                      <a:r>
                        <a:rPr lang="en-GB" sz="2000" b="0" i="0" u="none" strike="noStrike" dirty="0">
                          <a:solidFill>
                            <a:srgbClr val="000000"/>
                          </a:solidFill>
                          <a:effectLst/>
                          <a:latin typeface="Alexandria"/>
                          <a:ea typeface="Times New Roman" panose="02020603050405020304" pitchFamily="18" charset="0"/>
                          <a:cs typeface="Palatino Linotype" panose="02040502050505030304" pitchFamily="18" charset="0"/>
                          <a:sym typeface="Symbol" panose="05050102010706020507" pitchFamily="18" charset="2"/>
                        </a:rPr>
                        <a:t></a:t>
                      </a:r>
                      <a:endParaRPr lang="en-GB" sz="2000" b="0" i="0" u="none" strike="noStrike" dirty="0">
                        <a:effectLst/>
                        <a:latin typeface="Alexandria"/>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930493"/>
                  </a:ext>
                </a:extLst>
              </a:tr>
            </a:tbl>
          </a:graphicData>
        </a:graphic>
      </p:graphicFrame>
      <p:pic>
        <p:nvPicPr>
          <p:cNvPr id="13" name="Picture 12">
            <a:extLst>
              <a:ext uri="{FF2B5EF4-FFF2-40B4-BE49-F238E27FC236}">
                <a16:creationId xmlns:a16="http://schemas.microsoft.com/office/drawing/2014/main" id="{7E22CFA0-D9E9-8C60-4287-96ADC48870BF}"/>
              </a:ext>
            </a:extLst>
          </p:cNvPr>
          <p:cNvPicPr>
            <a:picLocks noChangeAspect="1"/>
          </p:cNvPicPr>
          <p:nvPr/>
        </p:nvPicPr>
        <p:blipFill rotWithShape="1">
          <a:blip r:embed="rId3"/>
          <a:srcRect l="24492" t="41083" r="51250" b="21943"/>
          <a:stretch/>
        </p:blipFill>
        <p:spPr>
          <a:xfrm>
            <a:off x="7114570" y="1711999"/>
            <a:ext cx="4181401" cy="3434001"/>
          </a:xfrm>
          <a:prstGeom prst="rect">
            <a:avLst/>
          </a:prstGeom>
        </p:spPr>
      </p:pic>
    </p:spTree>
    <p:extLst>
      <p:ext uri="{BB962C8B-B14F-4D97-AF65-F5344CB8AC3E}">
        <p14:creationId xmlns:p14="http://schemas.microsoft.com/office/powerpoint/2010/main" val="3914639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8797" y="98844"/>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B05E3C7F-008A-94CF-89A8-D6F86236DCAD}"/>
              </a:ext>
            </a:extLst>
          </p:cNvPr>
          <p:cNvGraphicFramePr>
            <a:graphicFrameLocks noGrp="1"/>
          </p:cNvGraphicFramePr>
          <p:nvPr>
            <p:extLst>
              <p:ext uri="{D42A27DB-BD31-4B8C-83A1-F6EECF244321}">
                <p14:modId xmlns:p14="http://schemas.microsoft.com/office/powerpoint/2010/main" val="3985847307"/>
              </p:ext>
            </p:extLst>
          </p:nvPr>
        </p:nvGraphicFramePr>
        <p:xfrm>
          <a:off x="3710277" y="1109417"/>
          <a:ext cx="5554348" cy="547870"/>
        </p:xfrm>
        <a:graphic>
          <a:graphicData uri="http://schemas.openxmlformats.org/drawingml/2006/table">
            <a:tbl>
              <a:tblPr firstRow="1" firstCol="1" bandRow="1"/>
              <a:tblGrid>
                <a:gridCol w="5554348">
                  <a:extLst>
                    <a:ext uri="{9D8B030D-6E8A-4147-A177-3AD203B41FA5}">
                      <a16:colId xmlns:a16="http://schemas.microsoft.com/office/drawing/2014/main" val="1342595152"/>
                    </a:ext>
                  </a:extLst>
                </a:gridCol>
              </a:tblGrid>
              <a:tr h="547870">
                <a:tc>
                  <a:txBody>
                    <a:bodyPr/>
                    <a:lstStyle/>
                    <a:p>
                      <a:pPr marL="0" marR="0" algn="ctr" fontAlgn="t">
                        <a:spcBef>
                          <a:spcPts val="1200"/>
                        </a:spcBef>
                        <a:spcAft>
                          <a:spcPts val="1200"/>
                        </a:spcAft>
                      </a:pPr>
                      <a:r>
                        <a:rPr lang="en-GB" sz="2400" b="1" i="0" u="none" strike="noStrike" dirty="0">
                          <a:solidFill>
                            <a:srgbClr val="0070C0"/>
                          </a:solidFill>
                          <a:effectLst/>
                          <a:latin typeface="+mj-lt"/>
                          <a:ea typeface="Times New Roman" panose="02020603050405020304" pitchFamily="18" charset="0"/>
                          <a:cs typeface="Palatino Linotype" panose="02040502050505030304" pitchFamily="18" charset="0"/>
                        </a:rPr>
                        <a:t>2) Contractionary MP</a:t>
                      </a:r>
                      <a:r>
                        <a:rPr lang="ar-EG" sz="2400" b="1" i="0" u="none" strike="noStrike" dirty="0">
                          <a:solidFill>
                            <a:srgbClr val="0070C0"/>
                          </a:solidFill>
                          <a:effectLst/>
                          <a:latin typeface="+mj-lt"/>
                          <a:ea typeface="Times New Roman" panose="02020603050405020304" pitchFamily="18" charset="0"/>
                          <a:cs typeface="Palatino Linotype" panose="02040502050505030304" pitchFamily="18" charset="0"/>
                        </a:rPr>
                        <a:t>السياسة النقدية الانكماشية </a:t>
                      </a:r>
                      <a:endParaRPr lang="en-GB" sz="2400" b="1" i="0" u="none" strike="noStrike" dirty="0">
                        <a:solidFill>
                          <a:srgbClr val="0070C0"/>
                        </a:solidFill>
                        <a:effectLst/>
                        <a:latin typeface="+mj-lt"/>
                        <a:ea typeface="Times New Roman" panose="02020603050405020304" pitchFamily="18" charset="0"/>
                        <a:cs typeface="Palatino Linotype" panose="02040502050505030304" pitchFamily="18" charset="0"/>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bl>
          </a:graphicData>
        </a:graphic>
      </p:graphicFrame>
      <p:pic>
        <p:nvPicPr>
          <p:cNvPr id="11" name="Picture 10">
            <a:extLst>
              <a:ext uri="{FF2B5EF4-FFF2-40B4-BE49-F238E27FC236}">
                <a16:creationId xmlns:a16="http://schemas.microsoft.com/office/drawing/2014/main" id="{D1C27068-C93D-F341-DEC6-5A641E1609B6}"/>
              </a:ext>
            </a:extLst>
          </p:cNvPr>
          <p:cNvPicPr>
            <a:picLocks noChangeAspect="1"/>
          </p:cNvPicPr>
          <p:nvPr/>
        </p:nvPicPr>
        <p:blipFill rotWithShape="1">
          <a:blip r:embed="rId3">
            <a:extLst>
              <a:ext uri="{28A0092B-C50C-407E-A947-70E740481C1C}">
                <a14:useLocalDpi xmlns:a14="http://schemas.microsoft.com/office/drawing/2010/main" val="0"/>
              </a:ext>
            </a:extLst>
          </a:blip>
          <a:srcRect l="47480" t="198" b="2316"/>
          <a:stretch/>
        </p:blipFill>
        <p:spPr bwMode="auto">
          <a:xfrm>
            <a:off x="2628900" y="1838177"/>
            <a:ext cx="7343775" cy="4014753"/>
          </a:xfrm>
          <a:prstGeom prst="rect">
            <a:avLst/>
          </a:prstGeom>
          <a:noFill/>
          <a:ln>
            <a:noFill/>
          </a:ln>
        </p:spPr>
      </p:pic>
    </p:spTree>
    <p:extLst>
      <p:ext uri="{BB962C8B-B14F-4D97-AF65-F5344CB8AC3E}">
        <p14:creationId xmlns:p14="http://schemas.microsoft.com/office/powerpoint/2010/main" val="28468668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79" y="1685494"/>
            <a:ext cx="11263545"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EAE83E9B-FE1A-E28F-377E-00B89FF1D09F}"/>
              </a:ext>
            </a:extLst>
          </p:cNvPr>
          <p:cNvSpPr txBox="1">
            <a:spLocks/>
          </p:cNvSpPr>
          <p:nvPr/>
        </p:nvSpPr>
        <p:spPr>
          <a:xfrm>
            <a:off x="1002555" y="2181031"/>
            <a:ext cx="5093445"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600" b="1" dirty="0">
                <a:solidFill>
                  <a:srgbClr val="0070C0"/>
                </a:solidFill>
                <a:latin typeface="Times New Roman" panose="02020603050405020304" pitchFamily="18" charset="0"/>
                <a:cs typeface="Times New Roman" panose="02020603050405020304" pitchFamily="18" charset="0"/>
              </a:rPr>
              <a:t>What is meant by monetary policy?</a:t>
            </a:r>
          </a:p>
          <a:p>
            <a:pPr marL="342900" lvl="0" indent="-342900">
              <a:lnSpc>
                <a:spcPct val="100000"/>
              </a:lnSpc>
              <a:spcBef>
                <a:spcPts val="0"/>
              </a:spcBef>
              <a:buFont typeface="+mj-lt"/>
              <a:buAutoNum type="alphaUcPeriod"/>
            </a:pPr>
            <a:r>
              <a:rPr lang="en-US" sz="1600" dirty="0">
                <a:latin typeface="Times New Roman" panose="02020603050405020304" pitchFamily="18" charset="0"/>
                <a:cs typeface="Times New Roman" panose="02020603050405020304" pitchFamily="18" charset="0"/>
              </a:rPr>
              <a:t>The process by which the Parliament controls the money supply</a:t>
            </a:r>
          </a:p>
          <a:p>
            <a:pPr marL="342900" lvl="0" indent="-342900">
              <a:lnSpc>
                <a:spcPct val="100000"/>
              </a:lnSpc>
              <a:spcBef>
                <a:spcPts val="0"/>
              </a:spcBef>
              <a:buFont typeface="+mj-lt"/>
              <a:buAutoNum type="alphaUcPeriod"/>
            </a:pPr>
            <a:r>
              <a:rPr lang="en-US" sz="1600" b="1" u="sng" dirty="0">
                <a:latin typeface="Times New Roman" panose="02020603050405020304" pitchFamily="18" charset="0"/>
                <a:cs typeface="Times New Roman" panose="02020603050405020304" pitchFamily="18" charset="0"/>
              </a:rPr>
              <a:t>The process by which the central bank or monetary authority of a country controls the supply of money</a:t>
            </a:r>
          </a:p>
          <a:p>
            <a:pPr marL="342900" lvl="0" indent="-342900">
              <a:lnSpc>
                <a:spcPct val="100000"/>
              </a:lnSpc>
              <a:spcBef>
                <a:spcPts val="0"/>
              </a:spcBef>
              <a:buFont typeface="+mj-lt"/>
              <a:buAutoNum type="alphaUcPeriod"/>
            </a:pPr>
            <a:r>
              <a:rPr lang="en-US" sz="1600" dirty="0">
                <a:latin typeface="Times New Roman" panose="02020603050405020304" pitchFamily="18" charset="0"/>
                <a:cs typeface="Times New Roman" panose="02020603050405020304" pitchFamily="18" charset="0"/>
              </a:rPr>
              <a:t>The process by which International Market controls the money supply</a:t>
            </a:r>
          </a:p>
          <a:p>
            <a:pPr marL="342900" lvl="0" indent="-342900">
              <a:lnSpc>
                <a:spcPct val="100000"/>
              </a:lnSpc>
              <a:spcBef>
                <a:spcPts val="0"/>
              </a:spcBef>
              <a:buFont typeface="+mj-lt"/>
              <a:buAutoNum type="alphaUcPeriod"/>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None of the above </a:t>
            </a:r>
          </a:p>
          <a:p>
            <a:pPr marL="342900" lvl="0" indent="-342900">
              <a:lnSpc>
                <a:spcPct val="100000"/>
              </a:lnSpc>
              <a:spcBef>
                <a:spcPts val="0"/>
              </a:spcBef>
              <a:buFont typeface="+mj-lt"/>
              <a:buAutoNum type="alphaUcPeriod"/>
            </a:pP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l">
              <a:lnSpc>
                <a:spcPct val="100000"/>
              </a:lnSpc>
              <a:spcBef>
                <a:spcPts val="0"/>
              </a:spcBef>
              <a:spcAft>
                <a:spcPts val="0"/>
              </a:spcAft>
              <a:buNone/>
            </a:pPr>
            <a:r>
              <a:rPr lang="en-US" sz="1600" b="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If interest rate decreases in an economy, it will </a:t>
            </a:r>
            <a:endParaRPr lang="en-US" sz="1600"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indent="-342900" algn="l">
              <a:lnSpc>
                <a:spcPct val="100000"/>
              </a:lnSpc>
              <a:spcBef>
                <a:spcPts val="0"/>
              </a:spcBef>
              <a:spcAft>
                <a:spcPts val="1200"/>
              </a:spcAft>
              <a:buFont typeface="+mj-lt"/>
              <a:buAutoNum type="alphaUcPeriod"/>
            </a:pPr>
            <a:r>
              <a:rPr lang="en-US" sz="1600" dirty="0">
                <a:latin typeface="Times New Roman" panose="02020603050405020304" pitchFamily="18" charset="0"/>
                <a:cs typeface="Times New Roman" panose="02020603050405020304" pitchFamily="18" charset="0"/>
              </a:rPr>
              <a:t>Decrease the investment expenditure in the economy</a:t>
            </a:r>
          </a:p>
          <a:p>
            <a:pPr marL="342900" marR="0" indent="-342900" algn="l">
              <a:lnSpc>
                <a:spcPct val="100000"/>
              </a:lnSpc>
              <a:spcBef>
                <a:spcPts val="0"/>
              </a:spcBef>
              <a:spcAft>
                <a:spcPts val="1200"/>
              </a:spcAft>
              <a:buFont typeface="+mj-lt"/>
              <a:buAutoNum type="alphaUcPeriod"/>
            </a:pPr>
            <a:r>
              <a:rPr lang="en-US" sz="1600" dirty="0">
                <a:latin typeface="Times New Roman" panose="02020603050405020304" pitchFamily="18" charset="0"/>
                <a:cs typeface="Times New Roman" panose="02020603050405020304" pitchFamily="18" charset="0"/>
              </a:rPr>
              <a:t>Increase the loan repayment by the government</a:t>
            </a:r>
          </a:p>
          <a:p>
            <a:pPr marL="342900" marR="0" indent="-342900" algn="l">
              <a:lnSpc>
                <a:spcPct val="100000"/>
              </a:lnSpc>
              <a:spcBef>
                <a:spcPts val="0"/>
              </a:spcBef>
              <a:spcAft>
                <a:spcPts val="1200"/>
              </a:spcAft>
              <a:buFont typeface="+mj-lt"/>
              <a:buAutoNum type="alphaUcPeriod"/>
            </a:pPr>
            <a:r>
              <a:rPr lang="en-US" sz="1600" b="1" u="sng" dirty="0">
                <a:latin typeface="Times New Roman" panose="02020603050405020304" pitchFamily="18" charset="0"/>
                <a:cs typeface="Times New Roman" panose="02020603050405020304" pitchFamily="18" charset="0"/>
              </a:rPr>
              <a:t>Increase the consumption expenditure in the economy</a:t>
            </a:r>
          </a:p>
          <a:p>
            <a:pPr marL="342900" marR="0" indent="-342900" algn="l">
              <a:lnSpc>
                <a:spcPct val="100000"/>
              </a:lnSpc>
              <a:spcBef>
                <a:spcPts val="0"/>
              </a:spcBef>
              <a:spcAft>
                <a:spcPts val="1200"/>
              </a:spcAft>
              <a:buFont typeface="+mj-lt"/>
              <a:buAutoNum type="alphaUcPeriod"/>
            </a:pPr>
            <a:r>
              <a:rPr lang="en-US" sz="1600" dirty="0">
                <a:latin typeface="Times New Roman" panose="02020603050405020304" pitchFamily="18" charset="0"/>
                <a:cs typeface="Times New Roman" panose="02020603050405020304" pitchFamily="18" charset="0"/>
              </a:rPr>
              <a:t>Increase the total savings in the economy</a:t>
            </a:r>
          </a:p>
          <a:p>
            <a:pPr marL="342900" lvl="0" indent="-342900">
              <a:lnSpc>
                <a:spcPct val="100000"/>
              </a:lnSpc>
              <a:spcBef>
                <a:spcPts val="0"/>
              </a:spcBef>
              <a:buFont typeface="+mj-lt"/>
              <a:buAutoNum type="alphaUcPeriod"/>
            </a:pP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nSpc>
                <a:spcPct val="100000"/>
              </a:lnSpc>
              <a:spcBef>
                <a:spcPts val="0"/>
              </a:spcBef>
              <a:spcAft>
                <a:spcPts val="0"/>
              </a:spcAft>
              <a:buNone/>
            </a:pP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nSpc>
                <a:spcPct val="100000"/>
              </a:lnSpc>
              <a:spcBef>
                <a:spcPts val="0"/>
              </a:spcBef>
              <a:spcAft>
                <a:spcPts val="0"/>
              </a:spcAft>
              <a:buNone/>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nSpc>
                <a:spcPct val="100000"/>
              </a:lnSpc>
              <a:spcBef>
                <a:spcPts val="0"/>
              </a:spcBef>
              <a:buNone/>
            </a:pPr>
            <a:endParaRPr lang="en-US" sz="1600" b="1" i="1" u="sng"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0000"/>
              </a:lnSpc>
              <a:spcBef>
                <a:spcPts val="0"/>
              </a:spcBef>
              <a:buNone/>
            </a:pP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0000"/>
              </a:lnSpc>
              <a:spcBef>
                <a:spcPts val="0"/>
              </a:spcBef>
              <a:buNone/>
            </a:pPr>
            <a:endPar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7E05DF7-5B33-D970-CBF5-477A72B8B11E}"/>
              </a:ext>
            </a:extLst>
          </p:cNvPr>
          <p:cNvSpPr txBox="1"/>
          <p:nvPr/>
        </p:nvSpPr>
        <p:spPr>
          <a:xfrm>
            <a:off x="6516176" y="2142403"/>
            <a:ext cx="5093445" cy="3693319"/>
          </a:xfrm>
          <a:prstGeom prst="rect">
            <a:avLst/>
          </a:prstGeom>
          <a:noFill/>
        </p:spPr>
        <p:txBody>
          <a:bodyPr wrap="square">
            <a:spAutoFit/>
          </a:bodyPr>
          <a:lstStyle/>
          <a:p>
            <a:pPr algn="r" rtl="1"/>
            <a:r>
              <a:rPr lang="en-US" b="1" dirty="0" err="1">
                <a:solidFill>
                  <a:srgbClr val="0070C0"/>
                </a:solidFill>
              </a:rPr>
              <a:t>ما</a:t>
            </a:r>
            <a:r>
              <a:rPr lang="en-US" b="1" dirty="0">
                <a:solidFill>
                  <a:srgbClr val="0070C0"/>
                </a:solidFill>
              </a:rPr>
              <a:t> </a:t>
            </a:r>
            <a:r>
              <a:rPr lang="en-US" b="1" dirty="0" err="1">
                <a:solidFill>
                  <a:srgbClr val="0070C0"/>
                </a:solidFill>
              </a:rPr>
              <a:t>المقصود</a:t>
            </a:r>
            <a:r>
              <a:rPr lang="en-US" b="1" dirty="0">
                <a:solidFill>
                  <a:srgbClr val="0070C0"/>
                </a:solidFill>
              </a:rPr>
              <a:t> </a:t>
            </a:r>
            <a:r>
              <a:rPr lang="en-US" b="1" dirty="0" err="1">
                <a:solidFill>
                  <a:srgbClr val="0070C0"/>
                </a:solidFill>
              </a:rPr>
              <a:t>بالسياسة</a:t>
            </a:r>
            <a:r>
              <a:rPr lang="en-US" b="1" dirty="0">
                <a:solidFill>
                  <a:srgbClr val="0070C0"/>
                </a:solidFill>
              </a:rPr>
              <a:t> </a:t>
            </a:r>
            <a:r>
              <a:rPr lang="en-US" b="1" dirty="0" err="1">
                <a:solidFill>
                  <a:srgbClr val="0070C0"/>
                </a:solidFill>
              </a:rPr>
              <a:t>النقدية</a:t>
            </a:r>
            <a:r>
              <a:rPr lang="en-US" b="1" dirty="0">
                <a:solidFill>
                  <a:srgbClr val="0070C0"/>
                </a:solidFill>
              </a:rPr>
              <a:t>؟</a:t>
            </a:r>
          </a:p>
          <a:p>
            <a:pPr marL="285750" indent="-285750" algn="r" rtl="1">
              <a:buFont typeface="Arial" panose="020B0604020202020204" pitchFamily="34" charset="0"/>
              <a:buChar char="•"/>
            </a:pPr>
            <a:r>
              <a:rPr lang="en-US" dirty="0" err="1"/>
              <a:t>العملية</a:t>
            </a:r>
            <a:r>
              <a:rPr lang="en-US" dirty="0"/>
              <a:t> </a:t>
            </a:r>
            <a:r>
              <a:rPr lang="en-US" dirty="0" err="1"/>
              <a:t>التي</a:t>
            </a:r>
            <a:r>
              <a:rPr lang="en-US" dirty="0"/>
              <a:t> </a:t>
            </a:r>
            <a:r>
              <a:rPr lang="en-US" dirty="0" err="1"/>
              <a:t>يتحكم</a:t>
            </a:r>
            <a:r>
              <a:rPr lang="en-US" dirty="0"/>
              <a:t> </a:t>
            </a:r>
            <a:r>
              <a:rPr lang="en-US" dirty="0" err="1"/>
              <a:t>بها</a:t>
            </a:r>
            <a:r>
              <a:rPr lang="en-US" dirty="0"/>
              <a:t> </a:t>
            </a:r>
            <a:r>
              <a:rPr lang="en-US" dirty="0" err="1"/>
              <a:t>البرلمان</a:t>
            </a:r>
            <a:r>
              <a:rPr lang="en-US" dirty="0"/>
              <a:t> </a:t>
            </a:r>
            <a:r>
              <a:rPr lang="en-US" dirty="0" err="1"/>
              <a:t>في</a:t>
            </a:r>
            <a:r>
              <a:rPr lang="en-US" dirty="0"/>
              <a:t> </a:t>
            </a:r>
            <a:r>
              <a:rPr lang="en-US" dirty="0" err="1"/>
              <a:t>المعروض</a:t>
            </a:r>
            <a:r>
              <a:rPr lang="en-US" dirty="0"/>
              <a:t> </a:t>
            </a:r>
            <a:r>
              <a:rPr lang="en-US" dirty="0" err="1"/>
              <a:t>النقدي</a:t>
            </a:r>
            <a:endParaRPr lang="en-US" dirty="0"/>
          </a:p>
          <a:p>
            <a:pPr marL="285750" indent="-285750" algn="r" rtl="1">
              <a:buFont typeface="Arial" panose="020B0604020202020204" pitchFamily="34" charset="0"/>
              <a:buChar char="•"/>
            </a:pPr>
            <a:r>
              <a:rPr lang="en-US" b="1" u="sng" dirty="0" err="1"/>
              <a:t>العملية</a:t>
            </a:r>
            <a:r>
              <a:rPr lang="en-US" b="1" u="sng" dirty="0"/>
              <a:t> </a:t>
            </a:r>
            <a:r>
              <a:rPr lang="en-US" b="1" u="sng" dirty="0" err="1"/>
              <a:t>التي</a:t>
            </a:r>
            <a:r>
              <a:rPr lang="en-US" b="1" u="sng" dirty="0"/>
              <a:t> </a:t>
            </a:r>
            <a:r>
              <a:rPr lang="en-US" b="1" u="sng" dirty="0" err="1"/>
              <a:t>يتحكم</a:t>
            </a:r>
            <a:r>
              <a:rPr lang="en-US" b="1" u="sng" dirty="0"/>
              <a:t> </a:t>
            </a:r>
            <a:r>
              <a:rPr lang="en-US" b="1" u="sng" dirty="0" err="1"/>
              <a:t>بها</a:t>
            </a:r>
            <a:r>
              <a:rPr lang="en-US" b="1" u="sng" dirty="0"/>
              <a:t> </a:t>
            </a:r>
            <a:r>
              <a:rPr lang="en-US" b="1" u="sng" dirty="0" err="1"/>
              <a:t>البنك</a:t>
            </a:r>
            <a:r>
              <a:rPr lang="en-US" b="1" u="sng" dirty="0"/>
              <a:t> </a:t>
            </a:r>
            <a:r>
              <a:rPr lang="en-US" b="1" u="sng" dirty="0" err="1"/>
              <a:t>المركزي</a:t>
            </a:r>
            <a:r>
              <a:rPr lang="en-US" b="1" u="sng" dirty="0"/>
              <a:t> </a:t>
            </a:r>
            <a:r>
              <a:rPr lang="en-US" b="1" u="sng" dirty="0" err="1"/>
              <a:t>أو</a:t>
            </a:r>
            <a:r>
              <a:rPr lang="en-US" b="1" u="sng" dirty="0"/>
              <a:t> </a:t>
            </a:r>
            <a:r>
              <a:rPr lang="en-US" b="1" u="sng" dirty="0" err="1"/>
              <a:t>السلطة</a:t>
            </a:r>
            <a:r>
              <a:rPr lang="en-US" b="1" u="sng" dirty="0"/>
              <a:t> </a:t>
            </a:r>
            <a:r>
              <a:rPr lang="en-US" b="1" u="sng" dirty="0" err="1"/>
              <a:t>النقدية</a:t>
            </a:r>
            <a:r>
              <a:rPr lang="en-US" b="1" u="sng" dirty="0"/>
              <a:t> </a:t>
            </a:r>
            <a:r>
              <a:rPr lang="en-US" b="1" u="sng" dirty="0" err="1"/>
              <a:t>في</a:t>
            </a:r>
            <a:r>
              <a:rPr lang="en-US" b="1" u="sng" dirty="0"/>
              <a:t> </a:t>
            </a:r>
            <a:r>
              <a:rPr lang="en-US" b="1" u="sng" dirty="0" err="1"/>
              <a:t>بلد</a:t>
            </a:r>
            <a:r>
              <a:rPr lang="en-US" b="1" u="sng" dirty="0"/>
              <a:t> </a:t>
            </a:r>
            <a:r>
              <a:rPr lang="en-US" b="1" u="sng" dirty="0" err="1"/>
              <a:t>ما</a:t>
            </a:r>
            <a:r>
              <a:rPr lang="en-US" b="1" u="sng" dirty="0"/>
              <a:t> </a:t>
            </a:r>
            <a:r>
              <a:rPr lang="en-US" b="1" u="sng" dirty="0" err="1"/>
              <a:t>في</a:t>
            </a:r>
            <a:r>
              <a:rPr lang="en-US" b="1" u="sng" dirty="0"/>
              <a:t> </a:t>
            </a:r>
            <a:r>
              <a:rPr lang="en-US" b="1" u="sng" dirty="0" err="1"/>
              <a:t>المعروض</a:t>
            </a:r>
            <a:r>
              <a:rPr lang="en-US" b="1" u="sng" dirty="0"/>
              <a:t> </a:t>
            </a:r>
            <a:r>
              <a:rPr lang="en-US" b="1" u="sng" dirty="0" err="1"/>
              <a:t>النقدي</a:t>
            </a:r>
            <a:endParaRPr lang="en-US" b="1" u="sng" dirty="0"/>
          </a:p>
          <a:p>
            <a:pPr marL="285750" indent="-285750" algn="r" rtl="1">
              <a:buFont typeface="Arial" panose="020B0604020202020204" pitchFamily="34" charset="0"/>
              <a:buChar char="•"/>
            </a:pPr>
            <a:r>
              <a:rPr lang="en-US" dirty="0" err="1"/>
              <a:t>العملية</a:t>
            </a:r>
            <a:r>
              <a:rPr lang="en-US" dirty="0"/>
              <a:t> </a:t>
            </a:r>
            <a:r>
              <a:rPr lang="en-US" dirty="0" err="1"/>
              <a:t>التي</a:t>
            </a:r>
            <a:r>
              <a:rPr lang="en-US" dirty="0"/>
              <a:t> </a:t>
            </a:r>
            <a:r>
              <a:rPr lang="en-US" dirty="0" err="1"/>
              <a:t>يتحكم</a:t>
            </a:r>
            <a:r>
              <a:rPr lang="en-US" dirty="0"/>
              <a:t> </a:t>
            </a:r>
            <a:r>
              <a:rPr lang="en-US" dirty="0" err="1"/>
              <a:t>بها</a:t>
            </a:r>
            <a:r>
              <a:rPr lang="en-US" dirty="0"/>
              <a:t> </a:t>
            </a:r>
            <a:r>
              <a:rPr lang="en-US" dirty="0" err="1"/>
              <a:t>السوق</a:t>
            </a:r>
            <a:r>
              <a:rPr lang="en-US" dirty="0"/>
              <a:t> </a:t>
            </a:r>
            <a:r>
              <a:rPr lang="en-US" dirty="0" err="1"/>
              <a:t>الدولي</a:t>
            </a:r>
            <a:r>
              <a:rPr lang="en-US" dirty="0"/>
              <a:t> </a:t>
            </a:r>
            <a:r>
              <a:rPr lang="en-US" dirty="0" err="1"/>
              <a:t>في</a:t>
            </a:r>
            <a:r>
              <a:rPr lang="en-US" dirty="0"/>
              <a:t> </a:t>
            </a:r>
            <a:r>
              <a:rPr lang="en-US" dirty="0" err="1"/>
              <a:t>المعروض</a:t>
            </a:r>
            <a:r>
              <a:rPr lang="en-US" dirty="0"/>
              <a:t> </a:t>
            </a:r>
            <a:r>
              <a:rPr lang="en-US" dirty="0" err="1"/>
              <a:t>النقدي</a:t>
            </a:r>
            <a:endParaRPr lang="en-US" dirty="0"/>
          </a:p>
          <a:p>
            <a:pPr marL="285750" indent="-285750" algn="r" rtl="1">
              <a:buFont typeface="Arial" panose="020B0604020202020204" pitchFamily="34" charset="0"/>
              <a:buChar char="•"/>
            </a:pPr>
            <a:r>
              <a:rPr lang="en-US" dirty="0" err="1"/>
              <a:t>لا</a:t>
            </a:r>
            <a:r>
              <a:rPr lang="en-US" dirty="0"/>
              <a:t> </a:t>
            </a:r>
            <a:r>
              <a:rPr lang="en-US" dirty="0" err="1"/>
              <a:t>شيء</a:t>
            </a:r>
            <a:r>
              <a:rPr lang="en-US" dirty="0"/>
              <a:t> </a:t>
            </a:r>
            <a:r>
              <a:rPr lang="en-US" dirty="0" err="1"/>
              <a:t>مما</a:t>
            </a:r>
            <a:r>
              <a:rPr lang="en-US" dirty="0"/>
              <a:t> </a:t>
            </a:r>
            <a:r>
              <a:rPr lang="en-US" dirty="0" err="1"/>
              <a:t>سبق</a:t>
            </a:r>
            <a:endParaRPr lang="en-US" dirty="0"/>
          </a:p>
          <a:p>
            <a:pPr algn="r" rtl="1"/>
            <a:endParaRPr lang="en-US" dirty="0"/>
          </a:p>
          <a:p>
            <a:pPr algn="r" rtl="1"/>
            <a:r>
              <a:rPr lang="en-US" b="1" dirty="0" err="1">
                <a:solidFill>
                  <a:srgbClr val="0070C0"/>
                </a:solidFill>
              </a:rPr>
              <a:t>إذا</a:t>
            </a:r>
            <a:r>
              <a:rPr lang="en-US" b="1" dirty="0">
                <a:solidFill>
                  <a:srgbClr val="0070C0"/>
                </a:solidFill>
              </a:rPr>
              <a:t> </a:t>
            </a:r>
            <a:r>
              <a:rPr lang="en-US" b="1" dirty="0" err="1">
                <a:solidFill>
                  <a:srgbClr val="0070C0"/>
                </a:solidFill>
              </a:rPr>
              <a:t>انخفض</a:t>
            </a:r>
            <a:r>
              <a:rPr lang="en-US" b="1" dirty="0">
                <a:solidFill>
                  <a:srgbClr val="0070C0"/>
                </a:solidFill>
              </a:rPr>
              <a:t> </a:t>
            </a:r>
            <a:r>
              <a:rPr lang="en-US" b="1" dirty="0" err="1">
                <a:solidFill>
                  <a:srgbClr val="0070C0"/>
                </a:solidFill>
              </a:rPr>
              <a:t>سعر</a:t>
            </a:r>
            <a:r>
              <a:rPr lang="en-US" b="1" dirty="0">
                <a:solidFill>
                  <a:srgbClr val="0070C0"/>
                </a:solidFill>
              </a:rPr>
              <a:t> </a:t>
            </a:r>
            <a:r>
              <a:rPr lang="en-US" b="1" dirty="0" err="1">
                <a:solidFill>
                  <a:srgbClr val="0070C0"/>
                </a:solidFill>
              </a:rPr>
              <a:t>الفائدة</a:t>
            </a:r>
            <a:r>
              <a:rPr lang="en-US" b="1" dirty="0">
                <a:solidFill>
                  <a:srgbClr val="0070C0"/>
                </a:solidFill>
              </a:rPr>
              <a:t> </a:t>
            </a:r>
            <a:r>
              <a:rPr lang="en-US" b="1" dirty="0" err="1">
                <a:solidFill>
                  <a:srgbClr val="0070C0"/>
                </a:solidFill>
              </a:rPr>
              <a:t>في</a:t>
            </a:r>
            <a:r>
              <a:rPr lang="en-US" b="1" dirty="0">
                <a:solidFill>
                  <a:srgbClr val="0070C0"/>
                </a:solidFill>
              </a:rPr>
              <a:t> </a:t>
            </a:r>
            <a:r>
              <a:rPr lang="en-US" b="1" dirty="0" err="1">
                <a:solidFill>
                  <a:srgbClr val="0070C0"/>
                </a:solidFill>
              </a:rPr>
              <a:t>الاقتصاد</a:t>
            </a:r>
            <a:r>
              <a:rPr lang="en-US" b="1" dirty="0">
                <a:solidFill>
                  <a:srgbClr val="0070C0"/>
                </a:solidFill>
              </a:rPr>
              <a:t>، </a:t>
            </a:r>
            <a:r>
              <a:rPr lang="en-US" b="1" dirty="0" err="1">
                <a:solidFill>
                  <a:srgbClr val="0070C0"/>
                </a:solidFill>
              </a:rPr>
              <a:t>فسوف</a:t>
            </a:r>
            <a:r>
              <a:rPr lang="en-US" b="1" dirty="0">
                <a:solidFill>
                  <a:srgbClr val="0070C0"/>
                </a:solidFill>
              </a:rPr>
              <a:t> </a:t>
            </a:r>
            <a:r>
              <a:rPr lang="en-US" b="1" dirty="0" err="1">
                <a:solidFill>
                  <a:srgbClr val="0070C0"/>
                </a:solidFill>
              </a:rPr>
              <a:t>يؤدي</a:t>
            </a:r>
            <a:r>
              <a:rPr lang="en-US" b="1" dirty="0">
                <a:solidFill>
                  <a:srgbClr val="0070C0"/>
                </a:solidFill>
              </a:rPr>
              <a:t> </a:t>
            </a:r>
            <a:r>
              <a:rPr lang="en-US" b="1" dirty="0" err="1">
                <a:solidFill>
                  <a:srgbClr val="0070C0"/>
                </a:solidFill>
              </a:rPr>
              <a:t>ذلك</a:t>
            </a:r>
            <a:r>
              <a:rPr lang="en-US" b="1" dirty="0">
                <a:solidFill>
                  <a:srgbClr val="0070C0"/>
                </a:solidFill>
              </a:rPr>
              <a:t> </a:t>
            </a:r>
            <a:r>
              <a:rPr lang="en-US" b="1" dirty="0" err="1">
                <a:solidFill>
                  <a:srgbClr val="0070C0"/>
                </a:solidFill>
              </a:rPr>
              <a:t>إلى</a:t>
            </a:r>
            <a:endParaRPr lang="en-US" b="1" dirty="0">
              <a:solidFill>
                <a:srgbClr val="0070C0"/>
              </a:solidFill>
            </a:endParaRPr>
          </a:p>
          <a:p>
            <a:pPr algn="r" rtl="1"/>
            <a:endParaRPr lang="en-US" dirty="0"/>
          </a:p>
          <a:p>
            <a:pPr marL="285750" indent="-285750" algn="r" rtl="1">
              <a:buFont typeface="Arial" panose="020B0604020202020204" pitchFamily="34" charset="0"/>
              <a:buChar char="•"/>
            </a:pPr>
            <a:r>
              <a:rPr lang="en-US" dirty="0" err="1"/>
              <a:t>انخفاض</a:t>
            </a:r>
            <a:r>
              <a:rPr lang="en-US" dirty="0"/>
              <a:t> </a:t>
            </a:r>
            <a:r>
              <a:rPr lang="en-US" dirty="0" err="1"/>
              <a:t>الإنفاق</a:t>
            </a:r>
            <a:r>
              <a:rPr lang="en-US" dirty="0"/>
              <a:t> </a:t>
            </a:r>
            <a:r>
              <a:rPr lang="en-US" dirty="0" err="1"/>
              <a:t>الاستثماري</a:t>
            </a:r>
            <a:r>
              <a:rPr lang="en-US" dirty="0"/>
              <a:t> </a:t>
            </a:r>
            <a:r>
              <a:rPr lang="en-US" dirty="0" err="1"/>
              <a:t>في</a:t>
            </a:r>
            <a:r>
              <a:rPr lang="en-US" dirty="0"/>
              <a:t> </a:t>
            </a:r>
            <a:r>
              <a:rPr lang="en-US" dirty="0" err="1"/>
              <a:t>الاقتصاد</a:t>
            </a:r>
            <a:endParaRPr lang="en-US" dirty="0"/>
          </a:p>
          <a:p>
            <a:pPr marL="285750" indent="-285750" algn="r" rtl="1">
              <a:buFont typeface="Arial" panose="020B0604020202020204" pitchFamily="34" charset="0"/>
              <a:buChar char="•"/>
            </a:pPr>
            <a:r>
              <a:rPr lang="en-US" dirty="0" err="1"/>
              <a:t>زيادة</a:t>
            </a:r>
            <a:r>
              <a:rPr lang="en-US" dirty="0"/>
              <a:t> </a:t>
            </a:r>
            <a:r>
              <a:rPr lang="en-US" dirty="0" err="1"/>
              <a:t>سداد</a:t>
            </a:r>
            <a:r>
              <a:rPr lang="en-US" dirty="0"/>
              <a:t> </a:t>
            </a:r>
            <a:r>
              <a:rPr lang="en-US" dirty="0" err="1"/>
              <a:t>القروض</a:t>
            </a:r>
            <a:r>
              <a:rPr lang="en-US" dirty="0"/>
              <a:t> </a:t>
            </a:r>
            <a:r>
              <a:rPr lang="en-US" dirty="0" err="1"/>
              <a:t>من</a:t>
            </a:r>
            <a:r>
              <a:rPr lang="en-US" dirty="0"/>
              <a:t> </a:t>
            </a:r>
            <a:r>
              <a:rPr lang="en-US" dirty="0" err="1"/>
              <a:t>قبل</a:t>
            </a:r>
            <a:r>
              <a:rPr lang="en-US" dirty="0"/>
              <a:t> </a:t>
            </a:r>
            <a:r>
              <a:rPr lang="en-US" dirty="0" err="1"/>
              <a:t>الحكومة</a:t>
            </a:r>
            <a:endParaRPr lang="en-US" dirty="0"/>
          </a:p>
          <a:p>
            <a:pPr marL="285750" indent="-285750" algn="r" rtl="1">
              <a:buFont typeface="Arial" panose="020B0604020202020204" pitchFamily="34" charset="0"/>
              <a:buChar char="•"/>
            </a:pPr>
            <a:r>
              <a:rPr lang="en-US" b="1" u="sng" dirty="0" err="1"/>
              <a:t>زيادة</a:t>
            </a:r>
            <a:r>
              <a:rPr lang="en-US" b="1" u="sng" dirty="0"/>
              <a:t> </a:t>
            </a:r>
            <a:r>
              <a:rPr lang="en-US" b="1" u="sng" dirty="0" err="1"/>
              <a:t>الإنفاق</a:t>
            </a:r>
            <a:r>
              <a:rPr lang="en-US" b="1" u="sng" dirty="0"/>
              <a:t> </a:t>
            </a:r>
            <a:r>
              <a:rPr lang="en-US" b="1" u="sng" dirty="0" err="1"/>
              <a:t>الاستهلاكي</a:t>
            </a:r>
            <a:r>
              <a:rPr lang="en-US" b="1" u="sng" dirty="0"/>
              <a:t> </a:t>
            </a:r>
            <a:r>
              <a:rPr lang="en-US" b="1" u="sng" dirty="0" err="1"/>
              <a:t>في</a:t>
            </a:r>
            <a:r>
              <a:rPr lang="en-US" b="1" u="sng" dirty="0"/>
              <a:t> </a:t>
            </a:r>
            <a:r>
              <a:rPr lang="en-US" b="1" u="sng" dirty="0" err="1"/>
              <a:t>الاقتصاد</a:t>
            </a:r>
            <a:endParaRPr lang="en-US" b="1" u="sng" dirty="0"/>
          </a:p>
          <a:p>
            <a:pPr marL="285750" indent="-285750" algn="r" rtl="1">
              <a:buFont typeface="Arial" panose="020B0604020202020204" pitchFamily="34" charset="0"/>
              <a:buChar char="•"/>
            </a:pPr>
            <a:r>
              <a:rPr lang="en-US" dirty="0" err="1"/>
              <a:t>زيادة</a:t>
            </a:r>
            <a:r>
              <a:rPr lang="en-US" dirty="0"/>
              <a:t> </a:t>
            </a:r>
            <a:r>
              <a:rPr lang="en-US" dirty="0" err="1"/>
              <a:t>إجمالي</a:t>
            </a:r>
            <a:r>
              <a:rPr lang="en-US" dirty="0"/>
              <a:t> </a:t>
            </a:r>
            <a:r>
              <a:rPr lang="en-US" dirty="0" err="1"/>
              <a:t>المدخرات</a:t>
            </a:r>
            <a:r>
              <a:rPr lang="en-US" dirty="0"/>
              <a:t> </a:t>
            </a:r>
            <a:r>
              <a:rPr lang="en-US" dirty="0" err="1"/>
              <a:t>في</a:t>
            </a:r>
            <a:r>
              <a:rPr lang="en-US" dirty="0"/>
              <a:t> </a:t>
            </a:r>
            <a:r>
              <a:rPr lang="en-US" dirty="0" err="1"/>
              <a:t>الاقتصاد</a:t>
            </a:r>
            <a:endParaRPr lang="en-US" dirty="0"/>
          </a:p>
        </p:txBody>
      </p:sp>
    </p:spTree>
    <p:extLst>
      <p:ext uri="{BB962C8B-B14F-4D97-AF65-F5344CB8AC3E}">
        <p14:creationId xmlns:p14="http://schemas.microsoft.com/office/powerpoint/2010/main" val="24690331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52401" y="1685494"/>
            <a:ext cx="11728424" cy="51725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2" name="Content Placeholder 2">
            <a:extLst>
              <a:ext uri="{FF2B5EF4-FFF2-40B4-BE49-F238E27FC236}">
                <a16:creationId xmlns:a16="http://schemas.microsoft.com/office/drawing/2014/main" id="{8C476694-46B5-D474-931E-7CC33F0373AB}"/>
              </a:ext>
            </a:extLst>
          </p:cNvPr>
          <p:cNvSpPr txBox="1">
            <a:spLocks/>
          </p:cNvSpPr>
          <p:nvPr/>
        </p:nvSpPr>
        <p:spPr>
          <a:xfrm>
            <a:off x="492124" y="2110950"/>
            <a:ext cx="5136308"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If the economy experiences an expansionary gap and the Fed sells US government securities in the open </a:t>
            </a:r>
            <a:r>
              <a:rPr lang="en-US" sz="1800" b="1" dirty="0">
                <a:solidFill>
                  <a:srgbClr val="0070C0"/>
                </a:solidFill>
                <a:latin typeface="Alexandria"/>
                <a:cs typeface="Times New Roman" panose="02020603050405020304" pitchFamily="18" charset="0"/>
              </a:rPr>
              <a:t>market</a:t>
            </a:r>
            <a:r>
              <a:rPr lang="en-US" sz="1800" b="1" dirty="0">
                <a:solidFill>
                  <a:srgbClr val="0070C0"/>
                </a:solidFill>
                <a:effectLst/>
                <a:latin typeface="Alexandria"/>
                <a:ea typeface="Times New Roman" panose="02020603050405020304" pitchFamily="18" charset="0"/>
                <a:cs typeface="Times New Roman" panose="02020603050405020304" pitchFamily="18" charset="0"/>
              </a:rPr>
              <a:t>, then _____.</a:t>
            </a:r>
            <a:endParaRPr lang="en-US" sz="1800" dirty="0">
              <a:solidFill>
                <a:srgbClr val="0070C0"/>
              </a:solidFill>
              <a:effectLst/>
              <a:latin typeface="Alexandria"/>
              <a:ea typeface="Times New Roman" panose="02020603050405020304" pitchFamily="18" charset="0"/>
            </a:endParaRPr>
          </a:p>
          <a:p>
            <a:pPr marL="342900" lvl="0" indent="-342900">
              <a:spcBef>
                <a:spcPts val="0"/>
              </a:spcBef>
              <a:buFont typeface="+mj-lt"/>
              <a:buAutoNum type="alphaUcPeriod"/>
            </a:pPr>
            <a:r>
              <a:rPr lang="en-US" sz="1800" dirty="0">
                <a:latin typeface="Alexandria"/>
                <a:cs typeface="Times New Roman" panose="02020603050405020304" pitchFamily="18" charset="0"/>
              </a:rPr>
              <a:t>money supply increases, investment increases, aggregate demand increases</a:t>
            </a:r>
          </a:p>
          <a:p>
            <a:pPr marL="342900" lvl="0" indent="-342900">
              <a:spcBef>
                <a:spcPts val="0"/>
              </a:spcBef>
              <a:buFont typeface="+mj-lt"/>
              <a:buAutoNum type="alphaUcPeriod"/>
            </a:pPr>
            <a:r>
              <a:rPr lang="en-US" sz="1800" dirty="0">
                <a:latin typeface="Alexandria"/>
                <a:cs typeface="Times New Roman" panose="02020603050405020304" pitchFamily="18" charset="0"/>
              </a:rPr>
              <a:t>money supply increases, the interest rate increases, and the aggregate demand increases</a:t>
            </a:r>
          </a:p>
          <a:p>
            <a:pPr marL="342900" lvl="0" indent="-342900">
              <a:spcBef>
                <a:spcPts val="0"/>
              </a:spcBef>
              <a:buFont typeface="+mj-lt"/>
              <a:buAutoNum type="alphaUcPeriod"/>
            </a:pPr>
            <a:r>
              <a:rPr lang="en-US" sz="1800" dirty="0">
                <a:latin typeface="Alexandria"/>
                <a:cs typeface="Times New Roman" panose="02020603050405020304" pitchFamily="18" charset="0"/>
              </a:rPr>
              <a:t>money supply decreases, the interest rate decreases, and the aggregate demand falls</a:t>
            </a:r>
          </a:p>
          <a:p>
            <a:pPr marL="342900" lvl="0" indent="-342900">
              <a:spcBef>
                <a:spcPts val="0"/>
              </a:spcBef>
              <a:buFont typeface="+mj-lt"/>
              <a:buAutoNum type="alphaUcPeriod"/>
            </a:pPr>
            <a:r>
              <a:rPr lang="en-US" sz="1800" b="1" u="sng" dirty="0">
                <a:latin typeface="Alexandria"/>
                <a:cs typeface="Times New Roman" panose="02020603050405020304" pitchFamily="18" charset="0"/>
              </a:rPr>
              <a:t>money supply decreases, the investment decreases, and the aggregate demand decreases</a:t>
            </a:r>
          </a:p>
          <a:p>
            <a:pPr marL="0" lvl="0" indent="0">
              <a:spcBef>
                <a:spcPts val="0"/>
              </a:spcBef>
              <a:buNone/>
            </a:pPr>
            <a:endParaRPr lang="en-US" sz="1800" b="1" u="sng" dirty="0">
              <a:latin typeface="Alexandria"/>
              <a:cs typeface="Times New Roman" panose="02020603050405020304" pitchFamily="18" charset="0"/>
            </a:endParaRPr>
          </a:p>
          <a:p>
            <a:pPr marL="0" lvl="0" indent="0">
              <a:spcBef>
                <a:spcPts val="0"/>
              </a:spcBef>
              <a:buNone/>
            </a:pPr>
            <a:r>
              <a:rPr lang="en-US" sz="1800" b="1" dirty="0">
                <a:solidFill>
                  <a:srgbClr val="0070C0"/>
                </a:solidFill>
                <a:latin typeface="Alexandria"/>
                <a:cs typeface="Times New Roman" panose="02020603050405020304" pitchFamily="18" charset="0"/>
              </a:rPr>
              <a:t>Which of the following is not a monetary policy instrument?</a:t>
            </a:r>
          </a:p>
          <a:p>
            <a:pPr marL="342900" indent="-342900">
              <a:spcBef>
                <a:spcPts val="0"/>
              </a:spcBef>
              <a:buFont typeface="+mj-lt"/>
              <a:buAutoNum type="alphaUcPeriod"/>
            </a:pPr>
            <a:r>
              <a:rPr lang="en-US" sz="1800" dirty="0">
                <a:latin typeface="Alexandria"/>
                <a:cs typeface="Times New Roman" panose="02020603050405020304" pitchFamily="18" charset="0"/>
              </a:rPr>
              <a:t>Reserve requirement ratio.</a:t>
            </a:r>
          </a:p>
          <a:p>
            <a:pPr marL="342900" indent="-342900">
              <a:spcBef>
                <a:spcPts val="0"/>
              </a:spcBef>
              <a:buFont typeface="+mj-lt"/>
              <a:buAutoNum type="alphaUcPeriod"/>
            </a:pPr>
            <a:r>
              <a:rPr lang="en-US" sz="1800" dirty="0">
                <a:latin typeface="Alexandria"/>
                <a:cs typeface="Times New Roman" panose="02020603050405020304" pitchFamily="18" charset="0"/>
              </a:rPr>
              <a:t>Interest on reserve. (Discount rate)</a:t>
            </a:r>
          </a:p>
          <a:p>
            <a:pPr marL="342900" indent="-342900">
              <a:spcBef>
                <a:spcPts val="0"/>
              </a:spcBef>
              <a:buFont typeface="+mj-lt"/>
              <a:buAutoNum type="alphaUcPeriod"/>
            </a:pPr>
            <a:r>
              <a:rPr lang="en-US" sz="1800" b="1" u="sng" dirty="0">
                <a:latin typeface="Alexandria"/>
                <a:cs typeface="Times New Roman" panose="02020603050405020304" pitchFamily="18" charset="0"/>
              </a:rPr>
              <a:t>Capital gains tax rate.</a:t>
            </a:r>
          </a:p>
          <a:p>
            <a:pPr marL="342900" indent="-342900">
              <a:spcBef>
                <a:spcPts val="0"/>
              </a:spcBef>
              <a:buFont typeface="+mj-lt"/>
              <a:buAutoNum type="alphaUcPeriod"/>
            </a:pPr>
            <a:r>
              <a:rPr lang="en-US" sz="1800" dirty="0">
                <a:latin typeface="Alexandria"/>
                <a:cs typeface="Times New Roman" panose="02020603050405020304" pitchFamily="18" charset="0"/>
              </a:rPr>
              <a:t>Open market operations.</a:t>
            </a:r>
          </a:p>
          <a:p>
            <a:pPr marL="0" marR="0" indent="0">
              <a:spcBef>
                <a:spcPts val="0"/>
              </a:spcBef>
              <a:spcAft>
                <a:spcPts val="0"/>
              </a:spcAft>
              <a:buNone/>
            </a:pPr>
            <a:endParaRPr lang="en-US" sz="1800" dirty="0">
              <a:effectLst/>
              <a:latin typeface="Alexandria"/>
              <a:ea typeface="Times New Roman" panose="02020603050405020304" pitchFamily="18" charset="0"/>
            </a:endParaRPr>
          </a:p>
          <a:p>
            <a:pPr marL="0" marR="0" indent="0">
              <a:spcBef>
                <a:spcPts val="0"/>
              </a:spcBef>
              <a:spcAft>
                <a:spcPts val="0"/>
              </a:spcAft>
              <a:buNone/>
            </a:pPr>
            <a:r>
              <a:rPr lang="en-US" sz="1800" dirty="0">
                <a:effectLst/>
                <a:latin typeface="Alexandria"/>
                <a:ea typeface="Times New Roman" panose="02020603050405020304" pitchFamily="18" charset="0"/>
              </a:rPr>
              <a:t> </a:t>
            </a:r>
          </a:p>
          <a:p>
            <a:pPr marL="0" indent="0">
              <a:spcBef>
                <a:spcPts val="0"/>
              </a:spcBef>
              <a:buNone/>
            </a:pPr>
            <a:endParaRPr lang="en-US" sz="18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1800" dirty="0">
              <a:effectLst/>
              <a:latin typeface="Alexandria"/>
              <a:ea typeface="Times New Roman" panose="02020603050405020304" pitchFamily="18" charset="0"/>
            </a:endParaRPr>
          </a:p>
          <a:p>
            <a:pPr marL="0" indent="0">
              <a:spcBef>
                <a:spcPts val="0"/>
              </a:spcBef>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93C468A2-0482-A199-9278-9D4372D655BC}"/>
              </a:ext>
            </a:extLst>
          </p:cNvPr>
          <p:cNvSpPr txBox="1"/>
          <p:nvPr/>
        </p:nvSpPr>
        <p:spPr>
          <a:xfrm>
            <a:off x="5606258" y="2229545"/>
            <a:ext cx="6093618" cy="3416320"/>
          </a:xfrm>
          <a:prstGeom prst="rect">
            <a:avLst/>
          </a:prstGeom>
          <a:noFill/>
        </p:spPr>
        <p:txBody>
          <a:bodyPr wrap="square">
            <a:spAutoFit/>
          </a:bodyPr>
          <a:lstStyle/>
          <a:p>
            <a:pPr algn="r" rtl="1"/>
            <a:r>
              <a:rPr lang="en-US" b="1" dirty="0" err="1">
                <a:solidFill>
                  <a:srgbClr val="0070C0"/>
                </a:solidFill>
              </a:rPr>
              <a:t>إذا</a:t>
            </a:r>
            <a:r>
              <a:rPr lang="en-US" b="1" dirty="0">
                <a:solidFill>
                  <a:srgbClr val="0070C0"/>
                </a:solidFill>
              </a:rPr>
              <a:t> </a:t>
            </a:r>
            <a:r>
              <a:rPr lang="en-US" b="1" dirty="0" err="1">
                <a:solidFill>
                  <a:srgbClr val="0070C0"/>
                </a:solidFill>
              </a:rPr>
              <a:t>شهد</a:t>
            </a:r>
            <a:r>
              <a:rPr lang="en-US" b="1" dirty="0">
                <a:solidFill>
                  <a:srgbClr val="0070C0"/>
                </a:solidFill>
              </a:rPr>
              <a:t> </a:t>
            </a:r>
            <a:r>
              <a:rPr lang="en-US" b="1" dirty="0" err="1">
                <a:solidFill>
                  <a:srgbClr val="0070C0"/>
                </a:solidFill>
              </a:rPr>
              <a:t>الاقتصاد</a:t>
            </a:r>
            <a:r>
              <a:rPr lang="en-US" b="1" dirty="0">
                <a:solidFill>
                  <a:srgbClr val="0070C0"/>
                </a:solidFill>
              </a:rPr>
              <a:t> </a:t>
            </a:r>
            <a:r>
              <a:rPr lang="en-US" b="1" dirty="0" err="1">
                <a:solidFill>
                  <a:srgbClr val="0070C0"/>
                </a:solidFill>
              </a:rPr>
              <a:t>فجوة</a:t>
            </a:r>
            <a:r>
              <a:rPr lang="en-US" b="1" dirty="0">
                <a:solidFill>
                  <a:srgbClr val="0070C0"/>
                </a:solidFill>
              </a:rPr>
              <a:t> </a:t>
            </a:r>
            <a:r>
              <a:rPr lang="en-US" b="1" dirty="0" err="1">
                <a:solidFill>
                  <a:srgbClr val="0070C0"/>
                </a:solidFill>
              </a:rPr>
              <a:t>توسعية</a:t>
            </a:r>
            <a:r>
              <a:rPr lang="en-US" b="1" dirty="0">
                <a:solidFill>
                  <a:srgbClr val="0070C0"/>
                </a:solidFill>
              </a:rPr>
              <a:t> </a:t>
            </a:r>
            <a:r>
              <a:rPr lang="en-US" b="1" dirty="0" err="1">
                <a:solidFill>
                  <a:srgbClr val="0070C0"/>
                </a:solidFill>
              </a:rPr>
              <a:t>وقام</a:t>
            </a:r>
            <a:r>
              <a:rPr lang="en-US" b="1" dirty="0">
                <a:solidFill>
                  <a:srgbClr val="0070C0"/>
                </a:solidFill>
              </a:rPr>
              <a:t> </a:t>
            </a:r>
            <a:r>
              <a:rPr lang="en-US" b="1" dirty="0" err="1">
                <a:solidFill>
                  <a:srgbClr val="0070C0"/>
                </a:solidFill>
              </a:rPr>
              <a:t>بنك</a:t>
            </a:r>
            <a:r>
              <a:rPr lang="en-US" b="1" dirty="0">
                <a:solidFill>
                  <a:srgbClr val="0070C0"/>
                </a:solidFill>
              </a:rPr>
              <a:t> </a:t>
            </a:r>
            <a:r>
              <a:rPr lang="en-US" b="1" dirty="0" err="1">
                <a:solidFill>
                  <a:srgbClr val="0070C0"/>
                </a:solidFill>
              </a:rPr>
              <a:t>الاحتياطي</a:t>
            </a:r>
            <a:r>
              <a:rPr lang="en-US" b="1" dirty="0">
                <a:solidFill>
                  <a:srgbClr val="0070C0"/>
                </a:solidFill>
              </a:rPr>
              <a:t> </a:t>
            </a:r>
            <a:r>
              <a:rPr lang="en-US" b="1" dirty="0" err="1">
                <a:solidFill>
                  <a:srgbClr val="0070C0"/>
                </a:solidFill>
              </a:rPr>
              <a:t>الفيدرالي</a:t>
            </a:r>
            <a:r>
              <a:rPr lang="en-US" b="1" dirty="0">
                <a:solidFill>
                  <a:srgbClr val="0070C0"/>
                </a:solidFill>
              </a:rPr>
              <a:t> </a:t>
            </a:r>
            <a:r>
              <a:rPr lang="en-US" b="1" dirty="0" err="1">
                <a:solidFill>
                  <a:srgbClr val="0070C0"/>
                </a:solidFill>
              </a:rPr>
              <a:t>ببيع</a:t>
            </a:r>
            <a:r>
              <a:rPr lang="en-US" b="1" dirty="0">
                <a:solidFill>
                  <a:srgbClr val="0070C0"/>
                </a:solidFill>
              </a:rPr>
              <a:t> </a:t>
            </a:r>
            <a:r>
              <a:rPr lang="en-US" b="1" dirty="0" err="1">
                <a:solidFill>
                  <a:srgbClr val="0070C0"/>
                </a:solidFill>
              </a:rPr>
              <a:t>الأوراق</a:t>
            </a:r>
            <a:r>
              <a:rPr lang="en-US" b="1" dirty="0">
                <a:solidFill>
                  <a:srgbClr val="0070C0"/>
                </a:solidFill>
              </a:rPr>
              <a:t> </a:t>
            </a:r>
            <a:r>
              <a:rPr lang="en-US" b="1" dirty="0" err="1">
                <a:solidFill>
                  <a:srgbClr val="0070C0"/>
                </a:solidFill>
              </a:rPr>
              <a:t>المالية</a:t>
            </a:r>
            <a:r>
              <a:rPr lang="en-US" b="1" dirty="0">
                <a:solidFill>
                  <a:srgbClr val="0070C0"/>
                </a:solidFill>
              </a:rPr>
              <a:t> </a:t>
            </a:r>
            <a:r>
              <a:rPr lang="en-US" b="1" dirty="0" err="1">
                <a:solidFill>
                  <a:srgbClr val="0070C0"/>
                </a:solidFill>
              </a:rPr>
              <a:t>الحكومية</a:t>
            </a:r>
            <a:r>
              <a:rPr lang="en-US" b="1" dirty="0">
                <a:solidFill>
                  <a:srgbClr val="0070C0"/>
                </a:solidFill>
              </a:rPr>
              <a:t> </a:t>
            </a:r>
            <a:r>
              <a:rPr lang="en-US" b="1" dirty="0" err="1">
                <a:solidFill>
                  <a:srgbClr val="0070C0"/>
                </a:solidFill>
              </a:rPr>
              <a:t>الأمريكية</a:t>
            </a:r>
            <a:r>
              <a:rPr lang="en-US" b="1" dirty="0">
                <a:solidFill>
                  <a:srgbClr val="0070C0"/>
                </a:solidFill>
              </a:rPr>
              <a:t> </a:t>
            </a:r>
            <a:r>
              <a:rPr lang="en-US" b="1" dirty="0" err="1">
                <a:solidFill>
                  <a:srgbClr val="0070C0"/>
                </a:solidFill>
              </a:rPr>
              <a:t>في</a:t>
            </a:r>
            <a:r>
              <a:rPr lang="en-US" b="1" dirty="0">
                <a:solidFill>
                  <a:srgbClr val="0070C0"/>
                </a:solidFill>
              </a:rPr>
              <a:t> </a:t>
            </a:r>
            <a:r>
              <a:rPr lang="en-US" b="1" dirty="0" err="1">
                <a:solidFill>
                  <a:srgbClr val="0070C0"/>
                </a:solidFill>
              </a:rPr>
              <a:t>السوق</a:t>
            </a:r>
            <a:r>
              <a:rPr lang="en-US" b="1" dirty="0">
                <a:solidFill>
                  <a:srgbClr val="0070C0"/>
                </a:solidFill>
              </a:rPr>
              <a:t> </a:t>
            </a:r>
            <a:r>
              <a:rPr lang="en-US" b="1" dirty="0" err="1">
                <a:solidFill>
                  <a:srgbClr val="0070C0"/>
                </a:solidFill>
              </a:rPr>
              <a:t>المفتوحة</a:t>
            </a:r>
            <a:r>
              <a:rPr lang="en-US" b="1" dirty="0">
                <a:solidFill>
                  <a:srgbClr val="0070C0"/>
                </a:solidFill>
              </a:rPr>
              <a:t>، </a:t>
            </a:r>
            <a:r>
              <a:rPr lang="en-US" b="1" dirty="0" err="1">
                <a:solidFill>
                  <a:srgbClr val="0070C0"/>
                </a:solidFill>
              </a:rPr>
              <a:t>فإن</a:t>
            </a:r>
            <a:r>
              <a:rPr lang="en-US" b="1" dirty="0">
                <a:solidFill>
                  <a:srgbClr val="0070C0"/>
                </a:solidFill>
              </a:rPr>
              <a:t> _____.</a:t>
            </a:r>
          </a:p>
          <a:p>
            <a:pPr marL="285750" indent="-285750" algn="r" rtl="1">
              <a:buFont typeface="Arial" panose="020B0604020202020204" pitchFamily="34" charset="0"/>
              <a:buChar char="•"/>
            </a:pPr>
            <a:r>
              <a:rPr lang="en-US" dirty="0" err="1"/>
              <a:t>يزيد</a:t>
            </a:r>
            <a:r>
              <a:rPr lang="en-US" dirty="0"/>
              <a:t> </a:t>
            </a:r>
            <a:r>
              <a:rPr lang="en-US" dirty="0" err="1"/>
              <a:t>المعروض</a:t>
            </a:r>
            <a:r>
              <a:rPr lang="en-US" dirty="0"/>
              <a:t> </a:t>
            </a:r>
            <a:r>
              <a:rPr lang="en-US" dirty="0" err="1"/>
              <a:t>النقدي</a:t>
            </a:r>
            <a:r>
              <a:rPr lang="en-US" dirty="0"/>
              <a:t>، </a:t>
            </a:r>
            <a:r>
              <a:rPr lang="en-US" dirty="0" err="1"/>
              <a:t>ويزداد</a:t>
            </a:r>
            <a:r>
              <a:rPr lang="en-US" dirty="0"/>
              <a:t> </a:t>
            </a:r>
            <a:r>
              <a:rPr lang="en-US" dirty="0" err="1"/>
              <a:t>الاستثمار</a:t>
            </a:r>
            <a:r>
              <a:rPr lang="en-US" dirty="0"/>
              <a:t>، </a:t>
            </a:r>
            <a:r>
              <a:rPr lang="en-US" dirty="0" err="1"/>
              <a:t>ويزداد</a:t>
            </a:r>
            <a:r>
              <a:rPr lang="en-US" dirty="0"/>
              <a:t> </a:t>
            </a:r>
            <a:r>
              <a:rPr lang="en-US" dirty="0" err="1"/>
              <a:t>الطلب</a:t>
            </a:r>
            <a:r>
              <a:rPr lang="en-US" dirty="0"/>
              <a:t> </a:t>
            </a:r>
            <a:r>
              <a:rPr lang="en-US" dirty="0" err="1"/>
              <a:t>الكلي</a:t>
            </a:r>
            <a:endParaRPr lang="en-US" dirty="0"/>
          </a:p>
          <a:p>
            <a:pPr marL="285750" indent="-285750" algn="r" rtl="1">
              <a:buFont typeface="Arial" panose="020B0604020202020204" pitchFamily="34" charset="0"/>
              <a:buChar char="•"/>
            </a:pPr>
            <a:r>
              <a:rPr lang="en-US" dirty="0" err="1"/>
              <a:t>يزداد</a:t>
            </a:r>
            <a:r>
              <a:rPr lang="en-US" dirty="0"/>
              <a:t> </a:t>
            </a:r>
            <a:r>
              <a:rPr lang="en-US" dirty="0" err="1"/>
              <a:t>المعروض</a:t>
            </a:r>
            <a:r>
              <a:rPr lang="en-US" dirty="0"/>
              <a:t> </a:t>
            </a:r>
            <a:r>
              <a:rPr lang="en-US" dirty="0" err="1"/>
              <a:t>النقدي</a:t>
            </a:r>
            <a:r>
              <a:rPr lang="en-US" dirty="0"/>
              <a:t>، </a:t>
            </a:r>
            <a:r>
              <a:rPr lang="en-US" dirty="0" err="1"/>
              <a:t>ويزداد</a:t>
            </a:r>
            <a:r>
              <a:rPr lang="en-US" dirty="0"/>
              <a:t> </a:t>
            </a:r>
            <a:r>
              <a:rPr lang="en-US" dirty="0" err="1"/>
              <a:t>سعر</a:t>
            </a:r>
            <a:r>
              <a:rPr lang="en-US" dirty="0"/>
              <a:t> </a:t>
            </a:r>
            <a:r>
              <a:rPr lang="en-US" dirty="0" err="1"/>
              <a:t>الفائدة</a:t>
            </a:r>
            <a:r>
              <a:rPr lang="en-US" dirty="0"/>
              <a:t>، </a:t>
            </a:r>
            <a:r>
              <a:rPr lang="en-US" dirty="0" err="1"/>
              <a:t>ويزداد</a:t>
            </a:r>
            <a:r>
              <a:rPr lang="en-US" dirty="0"/>
              <a:t> </a:t>
            </a:r>
            <a:r>
              <a:rPr lang="en-US" dirty="0" err="1"/>
              <a:t>الطلب</a:t>
            </a:r>
            <a:r>
              <a:rPr lang="en-US" dirty="0"/>
              <a:t> </a:t>
            </a:r>
            <a:r>
              <a:rPr lang="en-US" dirty="0" err="1"/>
              <a:t>الكلي</a:t>
            </a:r>
            <a:endParaRPr lang="en-US" dirty="0"/>
          </a:p>
          <a:p>
            <a:pPr marL="285750" indent="-285750" algn="r" rtl="1">
              <a:buFont typeface="Arial" panose="020B0604020202020204" pitchFamily="34" charset="0"/>
              <a:buChar char="•"/>
            </a:pPr>
            <a:r>
              <a:rPr lang="en-US" dirty="0" err="1"/>
              <a:t>ينخفض</a:t>
            </a:r>
            <a:r>
              <a:rPr lang="en-US" dirty="0"/>
              <a:t> ​​</a:t>
            </a:r>
            <a:r>
              <a:rPr lang="en-US" dirty="0" err="1"/>
              <a:t>المعروض</a:t>
            </a:r>
            <a:r>
              <a:rPr lang="en-US" dirty="0"/>
              <a:t> </a:t>
            </a:r>
            <a:r>
              <a:rPr lang="en-US" dirty="0" err="1"/>
              <a:t>النقدي</a:t>
            </a:r>
            <a:r>
              <a:rPr lang="en-US" dirty="0"/>
              <a:t>، </a:t>
            </a:r>
            <a:r>
              <a:rPr lang="en-US" dirty="0" err="1"/>
              <a:t>وينخفض</a:t>
            </a:r>
            <a:r>
              <a:rPr lang="en-US" dirty="0"/>
              <a:t> ​​</a:t>
            </a:r>
            <a:r>
              <a:rPr lang="en-US" dirty="0" err="1"/>
              <a:t>سعر</a:t>
            </a:r>
            <a:r>
              <a:rPr lang="en-US" dirty="0"/>
              <a:t> </a:t>
            </a:r>
            <a:r>
              <a:rPr lang="en-US" dirty="0" err="1"/>
              <a:t>الفائدة</a:t>
            </a:r>
            <a:r>
              <a:rPr lang="en-US" dirty="0"/>
              <a:t>، </a:t>
            </a:r>
            <a:r>
              <a:rPr lang="en-US" dirty="0" err="1"/>
              <a:t>وينخفض</a:t>
            </a:r>
            <a:r>
              <a:rPr lang="en-US" dirty="0"/>
              <a:t> ​​</a:t>
            </a:r>
            <a:r>
              <a:rPr lang="en-US" dirty="0" err="1"/>
              <a:t>الطلب</a:t>
            </a:r>
            <a:r>
              <a:rPr lang="en-US" dirty="0"/>
              <a:t> </a:t>
            </a:r>
            <a:r>
              <a:rPr lang="en-US" dirty="0" err="1"/>
              <a:t>الكلي</a:t>
            </a:r>
            <a:endParaRPr lang="en-US" dirty="0"/>
          </a:p>
          <a:p>
            <a:pPr marL="285750" indent="-285750" algn="r" rtl="1">
              <a:buFont typeface="Arial" panose="020B0604020202020204" pitchFamily="34" charset="0"/>
              <a:buChar char="•"/>
            </a:pPr>
            <a:r>
              <a:rPr lang="en-US" b="1" u="sng" dirty="0" err="1"/>
              <a:t>ينخفض</a:t>
            </a:r>
            <a:r>
              <a:rPr lang="en-US" b="1" u="sng" dirty="0"/>
              <a:t> ​​</a:t>
            </a:r>
            <a:r>
              <a:rPr lang="en-US" b="1" u="sng" dirty="0" err="1"/>
              <a:t>المعروض</a:t>
            </a:r>
            <a:r>
              <a:rPr lang="en-US" b="1" u="sng" dirty="0"/>
              <a:t> </a:t>
            </a:r>
            <a:r>
              <a:rPr lang="en-US" b="1" u="sng" dirty="0" err="1"/>
              <a:t>النقدي</a:t>
            </a:r>
            <a:r>
              <a:rPr lang="en-US" b="1" u="sng" dirty="0"/>
              <a:t>، </a:t>
            </a:r>
            <a:r>
              <a:rPr lang="en-US" b="1" u="sng" dirty="0" err="1"/>
              <a:t>وينخفض</a:t>
            </a:r>
            <a:r>
              <a:rPr lang="en-US" b="1" u="sng" dirty="0"/>
              <a:t> ​​</a:t>
            </a:r>
            <a:r>
              <a:rPr lang="en-US" b="1" u="sng" dirty="0" err="1"/>
              <a:t>الاستثمار</a:t>
            </a:r>
            <a:r>
              <a:rPr lang="en-US" b="1" u="sng" dirty="0"/>
              <a:t>، </a:t>
            </a:r>
            <a:r>
              <a:rPr lang="en-US" b="1" u="sng" dirty="0" err="1"/>
              <a:t>وينخفض</a:t>
            </a:r>
            <a:r>
              <a:rPr lang="en-US" b="1" u="sng" dirty="0"/>
              <a:t> ​​</a:t>
            </a:r>
            <a:r>
              <a:rPr lang="en-US" b="1" u="sng" dirty="0" err="1"/>
              <a:t>الطلب</a:t>
            </a:r>
            <a:r>
              <a:rPr lang="en-US" b="1" u="sng" dirty="0"/>
              <a:t> </a:t>
            </a:r>
            <a:r>
              <a:rPr lang="en-US" b="1" u="sng" dirty="0" err="1"/>
              <a:t>الكلي</a:t>
            </a:r>
            <a:endParaRPr lang="en-US" b="1" u="sng" dirty="0"/>
          </a:p>
          <a:p>
            <a:pPr algn="r" rtl="1"/>
            <a:endParaRPr lang="en-US" dirty="0"/>
          </a:p>
          <a:p>
            <a:pPr algn="r" rtl="1"/>
            <a:r>
              <a:rPr lang="en-US" b="1" dirty="0" err="1">
                <a:solidFill>
                  <a:srgbClr val="0070C0"/>
                </a:solidFill>
              </a:rPr>
              <a:t>أي</a:t>
            </a:r>
            <a:r>
              <a:rPr lang="en-US" b="1" dirty="0">
                <a:solidFill>
                  <a:srgbClr val="0070C0"/>
                </a:solidFill>
              </a:rPr>
              <a:t> </a:t>
            </a:r>
            <a:r>
              <a:rPr lang="en-US" b="1" dirty="0" err="1">
                <a:solidFill>
                  <a:srgbClr val="0070C0"/>
                </a:solidFill>
              </a:rPr>
              <a:t>مما</a:t>
            </a:r>
            <a:r>
              <a:rPr lang="en-US" b="1" dirty="0">
                <a:solidFill>
                  <a:srgbClr val="0070C0"/>
                </a:solidFill>
              </a:rPr>
              <a:t> </a:t>
            </a:r>
            <a:r>
              <a:rPr lang="en-US" b="1" dirty="0" err="1">
                <a:solidFill>
                  <a:srgbClr val="0070C0"/>
                </a:solidFill>
              </a:rPr>
              <a:t>يلي</a:t>
            </a:r>
            <a:r>
              <a:rPr lang="en-US" b="1" dirty="0">
                <a:solidFill>
                  <a:srgbClr val="0070C0"/>
                </a:solidFill>
              </a:rPr>
              <a:t> </a:t>
            </a:r>
            <a:r>
              <a:rPr lang="en-US" b="1" dirty="0" err="1">
                <a:solidFill>
                  <a:srgbClr val="0070C0"/>
                </a:solidFill>
              </a:rPr>
              <a:t>ليس</a:t>
            </a:r>
            <a:r>
              <a:rPr lang="en-US" b="1" dirty="0">
                <a:solidFill>
                  <a:srgbClr val="0070C0"/>
                </a:solidFill>
              </a:rPr>
              <a:t> </a:t>
            </a:r>
            <a:r>
              <a:rPr lang="en-US" b="1" dirty="0" err="1">
                <a:solidFill>
                  <a:srgbClr val="0070C0"/>
                </a:solidFill>
              </a:rPr>
              <a:t>أداة</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أدوات</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النقدية</a:t>
            </a:r>
            <a:r>
              <a:rPr lang="en-US" b="1" dirty="0">
                <a:solidFill>
                  <a:srgbClr val="0070C0"/>
                </a:solidFill>
              </a:rPr>
              <a:t>؟</a:t>
            </a:r>
          </a:p>
          <a:p>
            <a:pPr marL="285750" indent="-285750" algn="r" rtl="1">
              <a:buFont typeface="Arial" panose="020B0604020202020204" pitchFamily="34" charset="0"/>
              <a:buChar char="•"/>
            </a:pPr>
            <a:r>
              <a:rPr lang="en-US" dirty="0" err="1"/>
              <a:t>نسبة</a:t>
            </a:r>
            <a:r>
              <a:rPr lang="en-US" dirty="0"/>
              <a:t> </a:t>
            </a:r>
            <a:r>
              <a:rPr lang="en-US" dirty="0" err="1"/>
              <a:t>الاحتياطي</a:t>
            </a:r>
            <a:r>
              <a:rPr lang="en-US" dirty="0"/>
              <a:t> </a:t>
            </a:r>
            <a:r>
              <a:rPr lang="en-US" dirty="0" err="1"/>
              <a:t>الإلزامي</a:t>
            </a:r>
            <a:r>
              <a:rPr lang="en-US" dirty="0"/>
              <a:t>.</a:t>
            </a:r>
          </a:p>
          <a:p>
            <a:pPr marL="285750" indent="-285750" algn="r" rtl="1">
              <a:buFont typeface="Arial" panose="020B0604020202020204" pitchFamily="34" charset="0"/>
              <a:buChar char="•"/>
            </a:pPr>
            <a:r>
              <a:rPr lang="en-US" dirty="0" err="1"/>
              <a:t>الفائدة</a:t>
            </a:r>
            <a:r>
              <a:rPr lang="en-US" dirty="0"/>
              <a:t> </a:t>
            </a:r>
            <a:r>
              <a:rPr lang="en-US" dirty="0" err="1"/>
              <a:t>على</a:t>
            </a:r>
            <a:r>
              <a:rPr lang="en-US" dirty="0"/>
              <a:t> </a:t>
            </a:r>
            <a:r>
              <a:rPr lang="en-US" dirty="0" err="1"/>
              <a:t>الاحتياطي</a:t>
            </a:r>
            <a:r>
              <a:rPr lang="en-US" dirty="0"/>
              <a:t>. (</a:t>
            </a:r>
            <a:r>
              <a:rPr lang="ar-EG" dirty="0"/>
              <a:t>سعر </a:t>
            </a:r>
            <a:r>
              <a:rPr lang="ar-EG" dirty="0" err="1"/>
              <a:t>او</a:t>
            </a:r>
            <a:r>
              <a:rPr lang="ar-EG" dirty="0"/>
              <a:t> معدل</a:t>
            </a:r>
            <a:r>
              <a:rPr lang="en-US" dirty="0"/>
              <a:t> </a:t>
            </a:r>
            <a:r>
              <a:rPr lang="en-US" dirty="0" err="1"/>
              <a:t>الخصم</a:t>
            </a:r>
            <a:r>
              <a:rPr lang="en-US" dirty="0"/>
              <a:t>)</a:t>
            </a:r>
          </a:p>
          <a:p>
            <a:pPr marL="285750" indent="-285750" algn="r" rtl="1">
              <a:buFont typeface="Arial" panose="020B0604020202020204" pitchFamily="34" charset="0"/>
              <a:buChar char="•"/>
            </a:pPr>
            <a:r>
              <a:rPr lang="en-US" b="1" u="sng" dirty="0" err="1"/>
              <a:t>معدل</a:t>
            </a:r>
            <a:r>
              <a:rPr lang="en-US" b="1" u="sng" dirty="0"/>
              <a:t> </a:t>
            </a:r>
            <a:r>
              <a:rPr lang="en-US" b="1" u="sng" dirty="0" err="1"/>
              <a:t>ضريبة</a:t>
            </a:r>
            <a:r>
              <a:rPr lang="en-US" b="1" u="sng" dirty="0"/>
              <a:t> </a:t>
            </a:r>
            <a:r>
              <a:rPr lang="en-US" b="1" u="sng" dirty="0" err="1"/>
              <a:t>مكاسب</a:t>
            </a:r>
            <a:r>
              <a:rPr lang="en-US" b="1" u="sng" dirty="0"/>
              <a:t> </a:t>
            </a:r>
            <a:r>
              <a:rPr lang="en-US" b="1" u="sng" dirty="0" err="1"/>
              <a:t>رأس</a:t>
            </a:r>
            <a:r>
              <a:rPr lang="en-US" b="1" u="sng" dirty="0"/>
              <a:t> </a:t>
            </a:r>
            <a:r>
              <a:rPr lang="en-US" b="1" u="sng" dirty="0" err="1"/>
              <a:t>المال</a:t>
            </a:r>
            <a:r>
              <a:rPr lang="en-US" b="1" u="sng" dirty="0"/>
              <a:t>.</a:t>
            </a:r>
          </a:p>
          <a:p>
            <a:pPr marL="285750" indent="-285750" algn="r" rtl="1">
              <a:buFont typeface="Arial" panose="020B0604020202020204" pitchFamily="34" charset="0"/>
              <a:buChar char="•"/>
            </a:pPr>
            <a:r>
              <a:rPr lang="en-US" dirty="0" err="1"/>
              <a:t>عمليات</a:t>
            </a:r>
            <a:r>
              <a:rPr lang="en-US" dirty="0"/>
              <a:t> </a:t>
            </a:r>
            <a:r>
              <a:rPr lang="en-US" dirty="0" err="1"/>
              <a:t>السوق</a:t>
            </a:r>
            <a:r>
              <a:rPr lang="en-US" dirty="0"/>
              <a:t> </a:t>
            </a:r>
            <a:r>
              <a:rPr lang="en-US" dirty="0" err="1"/>
              <a:t>المفتوحة</a:t>
            </a:r>
            <a:r>
              <a:rPr lang="en-US" dirty="0"/>
              <a:t>.</a:t>
            </a:r>
          </a:p>
        </p:txBody>
      </p:sp>
    </p:spTree>
    <p:extLst>
      <p:ext uri="{BB962C8B-B14F-4D97-AF65-F5344CB8AC3E}">
        <p14:creationId xmlns:p14="http://schemas.microsoft.com/office/powerpoint/2010/main" val="759394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52401" y="1685495"/>
            <a:ext cx="11831590" cy="500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A6BCC554-006B-B532-0391-1591BDC17608}"/>
              </a:ext>
            </a:extLst>
          </p:cNvPr>
          <p:cNvSpPr txBox="1">
            <a:spLocks/>
          </p:cNvSpPr>
          <p:nvPr/>
        </p:nvSpPr>
        <p:spPr>
          <a:xfrm>
            <a:off x="457200" y="2101396"/>
            <a:ext cx="5364908"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rPr>
              <a:t>Which of the following is not one of the Fed’s monetary policy tools?</a:t>
            </a:r>
          </a:p>
          <a:p>
            <a:pPr marL="0" marR="0" indent="0">
              <a:spcBef>
                <a:spcPts val="0"/>
              </a:spcBef>
              <a:spcAft>
                <a:spcPts val="0"/>
              </a:spcAft>
              <a:buNone/>
            </a:pPr>
            <a:r>
              <a:rPr lang="en-US" sz="1800" dirty="0">
                <a:effectLst/>
                <a:latin typeface="Alexandria"/>
                <a:ea typeface="Times New Roman" panose="02020603050405020304" pitchFamily="18" charset="0"/>
              </a:rPr>
              <a:t>A. Buying bonds on the open market </a:t>
            </a:r>
          </a:p>
          <a:p>
            <a:pPr marL="0" marR="0" indent="0">
              <a:spcBef>
                <a:spcPts val="0"/>
              </a:spcBef>
              <a:spcAft>
                <a:spcPts val="0"/>
              </a:spcAft>
              <a:buNone/>
            </a:pPr>
            <a:r>
              <a:rPr lang="en-US" sz="1800" dirty="0">
                <a:effectLst/>
                <a:latin typeface="Alexandria"/>
                <a:ea typeface="Times New Roman" panose="02020603050405020304" pitchFamily="18" charset="0"/>
              </a:rPr>
              <a:t>B. Selling bonds on the open market </a:t>
            </a:r>
          </a:p>
          <a:p>
            <a:pPr marL="0" marR="0" indent="0">
              <a:spcBef>
                <a:spcPts val="0"/>
              </a:spcBef>
              <a:spcAft>
                <a:spcPts val="0"/>
              </a:spcAft>
              <a:buNone/>
            </a:pPr>
            <a:r>
              <a:rPr lang="en-US" sz="1800" b="1" u="sng" dirty="0">
                <a:effectLst/>
                <a:latin typeface="Alexandria"/>
                <a:ea typeface="Times New Roman" panose="02020603050405020304" pitchFamily="18" charset="0"/>
              </a:rPr>
              <a:t>C. Raising or lowering taxes </a:t>
            </a:r>
          </a:p>
          <a:p>
            <a:pPr marL="0" marR="0" indent="0">
              <a:spcBef>
                <a:spcPts val="0"/>
              </a:spcBef>
              <a:spcAft>
                <a:spcPts val="0"/>
              </a:spcAft>
              <a:buNone/>
            </a:pPr>
            <a:r>
              <a:rPr lang="en-US" sz="1800" dirty="0">
                <a:effectLst/>
                <a:latin typeface="Alexandria"/>
                <a:ea typeface="Times New Roman" panose="02020603050405020304" pitchFamily="18" charset="0"/>
              </a:rPr>
              <a:t>D. Raising or lowering the reserve requirement ratio </a:t>
            </a:r>
          </a:p>
          <a:p>
            <a:pPr marL="0" marR="0" indent="0">
              <a:spcBef>
                <a:spcPts val="0"/>
              </a:spcBef>
              <a:spcAft>
                <a:spcPts val="0"/>
              </a:spcAft>
              <a:buNone/>
            </a:pPr>
            <a:endParaRPr lang="en-US" sz="1800" dirty="0">
              <a:effectLst/>
              <a:latin typeface="Alexandria"/>
              <a:ea typeface="Times New Roman" panose="02020603050405020304" pitchFamily="18" charset="0"/>
            </a:endParaRPr>
          </a:p>
          <a:p>
            <a:pPr marL="0" lvl="0" indent="0">
              <a:spcBef>
                <a:spcPts val="0"/>
              </a:spcBef>
              <a:buNone/>
            </a:pPr>
            <a:r>
              <a:rPr lang="en-US" sz="1800" b="1" dirty="0">
                <a:solidFill>
                  <a:srgbClr val="0070C0"/>
                </a:solidFill>
                <a:effectLst/>
                <a:latin typeface="Alexandria"/>
                <a:ea typeface="Times New Roman" panose="02020603050405020304" pitchFamily="18" charset="0"/>
              </a:rPr>
              <a:t> </a:t>
            </a:r>
            <a:r>
              <a:rPr lang="en-US" sz="1800" b="1" dirty="0">
                <a:solidFill>
                  <a:srgbClr val="0070C0"/>
                </a:solidFill>
                <a:latin typeface="Alexandria"/>
              </a:rPr>
              <a:t>An open market purchase by the Fed </a:t>
            </a:r>
          </a:p>
          <a:p>
            <a:pPr marL="342900" lvl="0" indent="-342900">
              <a:spcBef>
                <a:spcPts val="0"/>
              </a:spcBef>
              <a:buFont typeface="+mj-lt"/>
              <a:buAutoNum type="alphaUcPeriod"/>
            </a:pPr>
            <a:r>
              <a:rPr lang="en-US" sz="1800" dirty="0">
                <a:latin typeface="Alexandria"/>
              </a:rPr>
              <a:t>increases bank reserves, loans, and deposits, and thus increases the money supply. </a:t>
            </a:r>
          </a:p>
          <a:p>
            <a:pPr marL="342900" lvl="0" indent="-342900">
              <a:spcBef>
                <a:spcPts val="0"/>
              </a:spcBef>
              <a:buFont typeface="+mj-lt"/>
              <a:buAutoNum type="alphaUcPeriod"/>
            </a:pPr>
            <a:r>
              <a:rPr lang="en-US" sz="1800" dirty="0">
                <a:latin typeface="Alexandria"/>
              </a:rPr>
              <a:t>decreases bank reserves, loans, and deposits, and thus decreases the money supply. </a:t>
            </a:r>
          </a:p>
          <a:p>
            <a:pPr marL="342900" lvl="0" indent="-342900">
              <a:spcBef>
                <a:spcPts val="0"/>
              </a:spcBef>
              <a:buFont typeface="+mj-lt"/>
              <a:buAutoNum type="alphaUcPeriod"/>
            </a:pPr>
            <a:r>
              <a:rPr lang="en-US" sz="1800" dirty="0">
                <a:latin typeface="Alexandria"/>
              </a:rPr>
              <a:t>increases bank reserves, loans, and deposits, and thus decreases the money supply. </a:t>
            </a:r>
          </a:p>
          <a:p>
            <a:pPr marL="342900" lvl="0" indent="-342900">
              <a:spcBef>
                <a:spcPts val="0"/>
              </a:spcBef>
              <a:buFont typeface="+mj-lt"/>
              <a:buAutoNum type="alphaUcPeriod"/>
            </a:pPr>
            <a:r>
              <a:rPr lang="en-US" sz="1800" b="1" u="sng" dirty="0">
                <a:latin typeface="Alexandria"/>
              </a:rPr>
              <a:t>decreases bank reserves, loans, and deposits, and thus increases the money supply. </a:t>
            </a:r>
          </a:p>
          <a:p>
            <a:pPr marL="0" marR="0" indent="0">
              <a:spcBef>
                <a:spcPts val="0"/>
              </a:spcBef>
              <a:spcAft>
                <a:spcPts val="0"/>
              </a:spcAft>
              <a:buNone/>
            </a:pPr>
            <a:endParaRPr lang="en-US" sz="1800" dirty="0">
              <a:effectLst/>
              <a:latin typeface="Alexandria"/>
              <a:ea typeface="Times New Roman" panose="02020603050405020304" pitchFamily="18" charset="0"/>
            </a:endParaRPr>
          </a:p>
          <a:p>
            <a:pPr marL="0" indent="0">
              <a:spcBef>
                <a:spcPts val="0"/>
              </a:spcBef>
              <a:buNone/>
            </a:pPr>
            <a:endParaRPr lang="en-US" sz="18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1800" dirty="0">
              <a:effectLst/>
              <a:latin typeface="Alexandria"/>
              <a:ea typeface="Times New Roman" panose="02020603050405020304" pitchFamily="18" charset="0"/>
            </a:endParaRPr>
          </a:p>
          <a:p>
            <a:pPr marL="0" indent="0">
              <a:spcBef>
                <a:spcPts val="0"/>
              </a:spcBef>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2CCC4197-5D3B-62DC-BCD7-20370B69BB1C}"/>
              </a:ext>
            </a:extLst>
          </p:cNvPr>
          <p:cNvSpPr txBox="1"/>
          <p:nvPr/>
        </p:nvSpPr>
        <p:spPr>
          <a:xfrm>
            <a:off x="6063058" y="1926960"/>
            <a:ext cx="5671742" cy="4524315"/>
          </a:xfrm>
          <a:prstGeom prst="rect">
            <a:avLst/>
          </a:prstGeom>
          <a:noFill/>
        </p:spPr>
        <p:txBody>
          <a:bodyPr wrap="square">
            <a:spAutoFit/>
          </a:bodyPr>
          <a:lstStyle/>
          <a:p>
            <a:pPr algn="just" rtl="1"/>
            <a:r>
              <a:rPr lang="en-US" b="1" dirty="0" err="1">
                <a:solidFill>
                  <a:srgbClr val="0070C0"/>
                </a:solidFill>
              </a:rPr>
              <a:t>أي</a:t>
            </a:r>
            <a:r>
              <a:rPr lang="en-US" b="1" dirty="0">
                <a:solidFill>
                  <a:srgbClr val="0070C0"/>
                </a:solidFill>
              </a:rPr>
              <a:t> </a:t>
            </a:r>
            <a:r>
              <a:rPr lang="en-US" b="1" dirty="0" err="1">
                <a:solidFill>
                  <a:srgbClr val="0070C0"/>
                </a:solidFill>
              </a:rPr>
              <a:t>مما</a:t>
            </a:r>
            <a:r>
              <a:rPr lang="en-US" b="1" dirty="0">
                <a:solidFill>
                  <a:srgbClr val="0070C0"/>
                </a:solidFill>
              </a:rPr>
              <a:t> </a:t>
            </a:r>
            <a:r>
              <a:rPr lang="en-US" b="1" dirty="0" err="1">
                <a:solidFill>
                  <a:srgbClr val="0070C0"/>
                </a:solidFill>
              </a:rPr>
              <a:t>يلي</a:t>
            </a:r>
            <a:r>
              <a:rPr lang="en-US" b="1" dirty="0">
                <a:solidFill>
                  <a:srgbClr val="0070C0"/>
                </a:solidFill>
              </a:rPr>
              <a:t> </a:t>
            </a:r>
            <a:r>
              <a:rPr lang="en-US" b="1" dirty="0" err="1">
                <a:solidFill>
                  <a:srgbClr val="0070C0"/>
                </a:solidFill>
              </a:rPr>
              <a:t>ليس</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أدوات</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النقدية</a:t>
            </a:r>
            <a:r>
              <a:rPr lang="en-US" b="1" dirty="0">
                <a:solidFill>
                  <a:srgbClr val="0070C0"/>
                </a:solidFill>
              </a:rPr>
              <a:t> </a:t>
            </a:r>
            <a:r>
              <a:rPr lang="en-US" b="1" dirty="0" err="1">
                <a:solidFill>
                  <a:srgbClr val="0070C0"/>
                </a:solidFill>
              </a:rPr>
              <a:t>التي</a:t>
            </a:r>
            <a:r>
              <a:rPr lang="en-US" b="1" dirty="0">
                <a:solidFill>
                  <a:srgbClr val="0070C0"/>
                </a:solidFill>
              </a:rPr>
              <a:t> </a:t>
            </a:r>
            <a:r>
              <a:rPr lang="en-US" b="1" dirty="0" err="1">
                <a:solidFill>
                  <a:srgbClr val="0070C0"/>
                </a:solidFill>
              </a:rPr>
              <a:t>يستخدمها</a:t>
            </a:r>
            <a:r>
              <a:rPr lang="en-US" b="1" dirty="0">
                <a:solidFill>
                  <a:srgbClr val="0070C0"/>
                </a:solidFill>
              </a:rPr>
              <a:t> </a:t>
            </a:r>
            <a:r>
              <a:rPr lang="en-US" b="1" dirty="0" err="1">
                <a:solidFill>
                  <a:srgbClr val="0070C0"/>
                </a:solidFill>
              </a:rPr>
              <a:t>بنك</a:t>
            </a:r>
            <a:r>
              <a:rPr lang="en-US" b="1" dirty="0">
                <a:solidFill>
                  <a:srgbClr val="0070C0"/>
                </a:solidFill>
              </a:rPr>
              <a:t> </a:t>
            </a:r>
            <a:r>
              <a:rPr lang="en-US" b="1" dirty="0" err="1">
                <a:solidFill>
                  <a:srgbClr val="0070C0"/>
                </a:solidFill>
              </a:rPr>
              <a:t>الاحتياطي</a:t>
            </a:r>
            <a:r>
              <a:rPr lang="en-US" b="1" dirty="0">
                <a:solidFill>
                  <a:srgbClr val="0070C0"/>
                </a:solidFill>
              </a:rPr>
              <a:t> </a:t>
            </a:r>
            <a:r>
              <a:rPr lang="en-US" b="1" dirty="0" err="1">
                <a:solidFill>
                  <a:srgbClr val="0070C0"/>
                </a:solidFill>
              </a:rPr>
              <a:t>الفيدرالي</a:t>
            </a:r>
            <a:r>
              <a:rPr lang="en-US" b="1" dirty="0">
                <a:solidFill>
                  <a:srgbClr val="0070C0"/>
                </a:solidFill>
              </a:rPr>
              <a:t>؟</a:t>
            </a:r>
          </a:p>
          <a:p>
            <a:pPr algn="just" rtl="1"/>
            <a:r>
              <a:rPr lang="en-US" dirty="0"/>
              <a:t>أ. </a:t>
            </a:r>
            <a:r>
              <a:rPr lang="en-US" dirty="0" err="1"/>
              <a:t>شراء</a:t>
            </a:r>
            <a:r>
              <a:rPr lang="en-US" dirty="0"/>
              <a:t> </a:t>
            </a:r>
            <a:r>
              <a:rPr lang="en-US" dirty="0" err="1"/>
              <a:t>السندات</a:t>
            </a:r>
            <a:r>
              <a:rPr lang="en-US" dirty="0"/>
              <a:t> </a:t>
            </a:r>
            <a:r>
              <a:rPr lang="en-US" dirty="0" err="1"/>
              <a:t>في</a:t>
            </a:r>
            <a:r>
              <a:rPr lang="en-US" dirty="0"/>
              <a:t> </a:t>
            </a:r>
            <a:r>
              <a:rPr lang="en-US" dirty="0" err="1"/>
              <a:t>السوق</a:t>
            </a:r>
            <a:r>
              <a:rPr lang="en-US" dirty="0"/>
              <a:t> </a:t>
            </a:r>
            <a:r>
              <a:rPr lang="en-US" dirty="0" err="1"/>
              <a:t>المفتوحة</a:t>
            </a:r>
            <a:endParaRPr lang="en-US" dirty="0"/>
          </a:p>
          <a:p>
            <a:pPr algn="just" rtl="1"/>
            <a:r>
              <a:rPr lang="en-US" dirty="0"/>
              <a:t>ب. </a:t>
            </a:r>
            <a:r>
              <a:rPr lang="en-US" dirty="0" err="1"/>
              <a:t>بيع</a:t>
            </a:r>
            <a:r>
              <a:rPr lang="en-US" dirty="0"/>
              <a:t> </a:t>
            </a:r>
            <a:r>
              <a:rPr lang="en-US" dirty="0" err="1"/>
              <a:t>السندات</a:t>
            </a:r>
            <a:r>
              <a:rPr lang="en-US" dirty="0"/>
              <a:t> </a:t>
            </a:r>
            <a:r>
              <a:rPr lang="en-US" dirty="0" err="1"/>
              <a:t>في</a:t>
            </a:r>
            <a:r>
              <a:rPr lang="en-US" dirty="0"/>
              <a:t> </a:t>
            </a:r>
            <a:r>
              <a:rPr lang="en-US" dirty="0" err="1"/>
              <a:t>السوق</a:t>
            </a:r>
            <a:r>
              <a:rPr lang="en-US" dirty="0"/>
              <a:t> </a:t>
            </a:r>
            <a:r>
              <a:rPr lang="en-US" dirty="0" err="1"/>
              <a:t>المفتوحة</a:t>
            </a:r>
            <a:endParaRPr lang="en-US" dirty="0"/>
          </a:p>
          <a:p>
            <a:pPr algn="just" rtl="1"/>
            <a:r>
              <a:rPr lang="en-US" b="1" u="sng" dirty="0"/>
              <a:t>ج. </a:t>
            </a:r>
            <a:r>
              <a:rPr lang="en-US" b="1" u="sng" dirty="0" err="1"/>
              <a:t>رفع</a:t>
            </a:r>
            <a:r>
              <a:rPr lang="en-US" b="1" u="sng" dirty="0"/>
              <a:t> </a:t>
            </a:r>
            <a:r>
              <a:rPr lang="en-US" b="1" u="sng" dirty="0" err="1"/>
              <a:t>أو</a:t>
            </a:r>
            <a:r>
              <a:rPr lang="en-US" b="1" u="sng" dirty="0"/>
              <a:t> </a:t>
            </a:r>
            <a:r>
              <a:rPr lang="en-US" b="1" u="sng" dirty="0" err="1"/>
              <a:t>خفض</a:t>
            </a:r>
            <a:r>
              <a:rPr lang="en-US" b="1" u="sng" dirty="0"/>
              <a:t> </a:t>
            </a:r>
            <a:r>
              <a:rPr lang="en-US" b="1" u="sng" dirty="0" err="1"/>
              <a:t>الضرائب</a:t>
            </a:r>
            <a:endParaRPr lang="en-US" b="1" u="sng" dirty="0"/>
          </a:p>
          <a:p>
            <a:pPr algn="just" rtl="1"/>
            <a:r>
              <a:rPr lang="en-US" dirty="0"/>
              <a:t>د. </a:t>
            </a:r>
            <a:r>
              <a:rPr lang="en-US" dirty="0" err="1"/>
              <a:t>رفع</a:t>
            </a:r>
            <a:r>
              <a:rPr lang="en-US" dirty="0"/>
              <a:t> </a:t>
            </a:r>
            <a:r>
              <a:rPr lang="en-US" dirty="0" err="1"/>
              <a:t>أو</a:t>
            </a:r>
            <a:r>
              <a:rPr lang="en-US" dirty="0"/>
              <a:t> </a:t>
            </a:r>
            <a:r>
              <a:rPr lang="en-US" dirty="0" err="1"/>
              <a:t>خفض</a:t>
            </a:r>
            <a:r>
              <a:rPr lang="en-US" dirty="0"/>
              <a:t> </a:t>
            </a:r>
            <a:r>
              <a:rPr lang="en-US" dirty="0" err="1"/>
              <a:t>نسبة</a:t>
            </a:r>
            <a:r>
              <a:rPr lang="en-US" dirty="0"/>
              <a:t> </a:t>
            </a:r>
            <a:r>
              <a:rPr lang="en-US" dirty="0" err="1"/>
              <a:t>الاحتياطي</a:t>
            </a:r>
            <a:r>
              <a:rPr lang="en-US" dirty="0"/>
              <a:t> </a:t>
            </a:r>
            <a:r>
              <a:rPr lang="en-US" dirty="0" err="1"/>
              <a:t>الإلزامي</a:t>
            </a:r>
            <a:endParaRPr lang="en-US" dirty="0"/>
          </a:p>
          <a:p>
            <a:pPr algn="just" rtl="1"/>
            <a:endParaRPr lang="en-US" dirty="0"/>
          </a:p>
          <a:p>
            <a:pPr algn="just" rtl="1"/>
            <a:r>
              <a:rPr lang="en-US" b="1" dirty="0" err="1">
                <a:solidFill>
                  <a:srgbClr val="0070C0"/>
                </a:solidFill>
              </a:rPr>
              <a:t>يؤدي</a:t>
            </a:r>
            <a:r>
              <a:rPr lang="en-US" b="1" dirty="0">
                <a:solidFill>
                  <a:srgbClr val="0070C0"/>
                </a:solidFill>
              </a:rPr>
              <a:t> </a:t>
            </a:r>
            <a:r>
              <a:rPr lang="en-US" b="1" dirty="0" err="1">
                <a:solidFill>
                  <a:srgbClr val="0070C0"/>
                </a:solidFill>
              </a:rPr>
              <a:t>الشراء</a:t>
            </a:r>
            <a:r>
              <a:rPr lang="en-US" b="1" dirty="0">
                <a:solidFill>
                  <a:srgbClr val="0070C0"/>
                </a:solidFill>
              </a:rPr>
              <a:t> </a:t>
            </a:r>
            <a:r>
              <a:rPr lang="en-US" b="1" dirty="0" err="1">
                <a:solidFill>
                  <a:srgbClr val="0070C0"/>
                </a:solidFill>
              </a:rPr>
              <a:t>في</a:t>
            </a:r>
            <a:r>
              <a:rPr lang="en-US" b="1" dirty="0">
                <a:solidFill>
                  <a:srgbClr val="0070C0"/>
                </a:solidFill>
              </a:rPr>
              <a:t> </a:t>
            </a:r>
            <a:r>
              <a:rPr lang="en-US" b="1" dirty="0" err="1">
                <a:solidFill>
                  <a:srgbClr val="0070C0"/>
                </a:solidFill>
              </a:rPr>
              <a:t>السوق</a:t>
            </a:r>
            <a:r>
              <a:rPr lang="en-US" b="1" dirty="0">
                <a:solidFill>
                  <a:srgbClr val="0070C0"/>
                </a:solidFill>
              </a:rPr>
              <a:t> </a:t>
            </a:r>
            <a:r>
              <a:rPr lang="en-US" b="1" dirty="0" err="1">
                <a:solidFill>
                  <a:srgbClr val="0070C0"/>
                </a:solidFill>
              </a:rPr>
              <a:t>المفتوحة</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جانب</a:t>
            </a:r>
            <a:r>
              <a:rPr lang="en-US" b="1" dirty="0">
                <a:solidFill>
                  <a:srgbClr val="0070C0"/>
                </a:solidFill>
              </a:rPr>
              <a:t> </a:t>
            </a:r>
            <a:r>
              <a:rPr lang="en-US" b="1" dirty="0" err="1">
                <a:solidFill>
                  <a:srgbClr val="0070C0"/>
                </a:solidFill>
              </a:rPr>
              <a:t>بنك</a:t>
            </a:r>
            <a:r>
              <a:rPr lang="en-US" b="1" dirty="0">
                <a:solidFill>
                  <a:srgbClr val="0070C0"/>
                </a:solidFill>
              </a:rPr>
              <a:t> </a:t>
            </a:r>
            <a:r>
              <a:rPr lang="en-US" b="1" dirty="0" err="1">
                <a:solidFill>
                  <a:srgbClr val="0070C0"/>
                </a:solidFill>
              </a:rPr>
              <a:t>الاحتياطي</a:t>
            </a:r>
            <a:r>
              <a:rPr lang="en-US" b="1" dirty="0">
                <a:solidFill>
                  <a:srgbClr val="0070C0"/>
                </a:solidFill>
              </a:rPr>
              <a:t> </a:t>
            </a:r>
            <a:r>
              <a:rPr lang="en-US" b="1" dirty="0" err="1">
                <a:solidFill>
                  <a:srgbClr val="0070C0"/>
                </a:solidFill>
              </a:rPr>
              <a:t>الفيدرالي</a:t>
            </a:r>
            <a:r>
              <a:rPr lang="en-US" b="1" dirty="0">
                <a:solidFill>
                  <a:srgbClr val="0070C0"/>
                </a:solidFill>
              </a:rPr>
              <a:t> </a:t>
            </a:r>
            <a:r>
              <a:rPr lang="en-US" b="1" dirty="0" err="1">
                <a:solidFill>
                  <a:srgbClr val="0070C0"/>
                </a:solidFill>
              </a:rPr>
              <a:t>إلى</a:t>
            </a:r>
            <a:endParaRPr lang="en-US" b="1" dirty="0">
              <a:solidFill>
                <a:srgbClr val="0070C0"/>
              </a:solidFill>
            </a:endParaRPr>
          </a:p>
          <a:p>
            <a:pPr marL="285750" indent="-285750" algn="just" rtl="1">
              <a:buFont typeface="Arial" panose="020B0604020202020204" pitchFamily="34" charset="0"/>
              <a:buChar char="•"/>
            </a:pPr>
            <a:r>
              <a:rPr lang="en-US" dirty="0" err="1"/>
              <a:t>زيادة</a:t>
            </a:r>
            <a:r>
              <a:rPr lang="en-US" dirty="0"/>
              <a:t> </a:t>
            </a:r>
            <a:r>
              <a:rPr lang="en-US" dirty="0" err="1"/>
              <a:t>احتياطيات</a:t>
            </a:r>
            <a:r>
              <a:rPr lang="en-US" dirty="0"/>
              <a:t> </a:t>
            </a:r>
            <a:r>
              <a:rPr lang="en-US" dirty="0" err="1"/>
              <a:t>البنوك</a:t>
            </a:r>
            <a:r>
              <a:rPr lang="en-US" dirty="0"/>
              <a:t> </a:t>
            </a:r>
            <a:r>
              <a:rPr lang="en-US" dirty="0" err="1"/>
              <a:t>والقروض</a:t>
            </a:r>
            <a:r>
              <a:rPr lang="en-US" dirty="0"/>
              <a:t> </a:t>
            </a:r>
            <a:r>
              <a:rPr lang="en-US" dirty="0" err="1"/>
              <a:t>والودائع</a:t>
            </a:r>
            <a:r>
              <a:rPr lang="en-US" dirty="0"/>
              <a:t>، </a:t>
            </a:r>
            <a:r>
              <a:rPr lang="en-US" dirty="0" err="1"/>
              <a:t>وبالتالي</a:t>
            </a:r>
            <a:r>
              <a:rPr lang="en-US" dirty="0"/>
              <a:t> </a:t>
            </a:r>
            <a:r>
              <a:rPr lang="en-US" dirty="0" err="1"/>
              <a:t>زيادة</a:t>
            </a:r>
            <a:r>
              <a:rPr lang="en-US" dirty="0"/>
              <a:t> </a:t>
            </a:r>
            <a:r>
              <a:rPr lang="en-US" dirty="0" err="1"/>
              <a:t>المعروض</a:t>
            </a:r>
            <a:r>
              <a:rPr lang="en-US" dirty="0"/>
              <a:t> </a:t>
            </a:r>
            <a:r>
              <a:rPr lang="en-US" dirty="0" err="1"/>
              <a:t>النقدي</a:t>
            </a:r>
            <a:r>
              <a:rPr lang="en-US" dirty="0"/>
              <a:t>.</a:t>
            </a:r>
          </a:p>
          <a:p>
            <a:pPr marL="285750" indent="-285750" algn="just" rtl="1">
              <a:buFont typeface="Arial" panose="020B0604020202020204" pitchFamily="34" charset="0"/>
              <a:buChar char="•"/>
            </a:pPr>
            <a:r>
              <a:rPr lang="en-US" dirty="0" err="1"/>
              <a:t>يقلل</a:t>
            </a:r>
            <a:r>
              <a:rPr lang="en-US" dirty="0"/>
              <a:t> </a:t>
            </a:r>
            <a:r>
              <a:rPr lang="en-US" dirty="0" err="1"/>
              <a:t>احتياطيات</a:t>
            </a:r>
            <a:r>
              <a:rPr lang="en-US" dirty="0"/>
              <a:t> </a:t>
            </a:r>
            <a:r>
              <a:rPr lang="en-US" dirty="0" err="1"/>
              <a:t>البنوك</a:t>
            </a:r>
            <a:r>
              <a:rPr lang="en-US" dirty="0"/>
              <a:t> </a:t>
            </a:r>
            <a:r>
              <a:rPr lang="en-US" dirty="0" err="1"/>
              <a:t>والقروض</a:t>
            </a:r>
            <a:r>
              <a:rPr lang="en-US" dirty="0"/>
              <a:t> </a:t>
            </a:r>
            <a:r>
              <a:rPr lang="en-US" dirty="0" err="1"/>
              <a:t>والودائع</a:t>
            </a:r>
            <a:r>
              <a:rPr lang="en-US" dirty="0"/>
              <a:t>، </a:t>
            </a:r>
            <a:r>
              <a:rPr lang="en-US" dirty="0" err="1"/>
              <a:t>وبالتالي</a:t>
            </a:r>
            <a:r>
              <a:rPr lang="en-US" dirty="0"/>
              <a:t> </a:t>
            </a:r>
            <a:r>
              <a:rPr lang="en-US" dirty="0" err="1"/>
              <a:t>يقلل</a:t>
            </a:r>
            <a:r>
              <a:rPr lang="en-US" dirty="0"/>
              <a:t> </a:t>
            </a:r>
            <a:r>
              <a:rPr lang="en-US" dirty="0" err="1"/>
              <a:t>المعروض</a:t>
            </a:r>
            <a:r>
              <a:rPr lang="en-US" dirty="0"/>
              <a:t> </a:t>
            </a:r>
            <a:r>
              <a:rPr lang="en-US" dirty="0" err="1"/>
              <a:t>النقدي</a:t>
            </a:r>
            <a:r>
              <a:rPr lang="en-US" dirty="0"/>
              <a:t>.</a:t>
            </a:r>
          </a:p>
          <a:p>
            <a:pPr marL="285750" indent="-285750" algn="just" rtl="1">
              <a:buFont typeface="Arial" panose="020B0604020202020204" pitchFamily="34" charset="0"/>
              <a:buChar char="•"/>
            </a:pPr>
            <a:r>
              <a:rPr lang="en-US" dirty="0" err="1"/>
              <a:t>يزيد</a:t>
            </a:r>
            <a:r>
              <a:rPr lang="en-US" dirty="0"/>
              <a:t> </a:t>
            </a:r>
            <a:r>
              <a:rPr lang="en-US" dirty="0" err="1"/>
              <a:t>احتياطيات</a:t>
            </a:r>
            <a:r>
              <a:rPr lang="en-US" dirty="0"/>
              <a:t> </a:t>
            </a:r>
            <a:r>
              <a:rPr lang="en-US" dirty="0" err="1"/>
              <a:t>البنوك</a:t>
            </a:r>
            <a:r>
              <a:rPr lang="en-US" dirty="0"/>
              <a:t> </a:t>
            </a:r>
            <a:r>
              <a:rPr lang="en-US" dirty="0" err="1"/>
              <a:t>والقروض</a:t>
            </a:r>
            <a:r>
              <a:rPr lang="en-US" dirty="0"/>
              <a:t> </a:t>
            </a:r>
            <a:r>
              <a:rPr lang="en-US" dirty="0" err="1"/>
              <a:t>والودائع</a:t>
            </a:r>
            <a:r>
              <a:rPr lang="en-US" dirty="0"/>
              <a:t>، </a:t>
            </a:r>
            <a:r>
              <a:rPr lang="en-US" dirty="0" err="1"/>
              <a:t>وبالتالي</a:t>
            </a:r>
            <a:r>
              <a:rPr lang="en-US" dirty="0"/>
              <a:t> </a:t>
            </a:r>
            <a:r>
              <a:rPr lang="en-US" dirty="0" err="1"/>
              <a:t>يقلل</a:t>
            </a:r>
            <a:r>
              <a:rPr lang="en-US" dirty="0"/>
              <a:t> </a:t>
            </a:r>
            <a:r>
              <a:rPr lang="en-US" dirty="0" err="1"/>
              <a:t>المعروض</a:t>
            </a:r>
            <a:r>
              <a:rPr lang="en-US" dirty="0"/>
              <a:t> </a:t>
            </a:r>
            <a:r>
              <a:rPr lang="en-US" dirty="0" err="1"/>
              <a:t>النقدي</a:t>
            </a:r>
            <a:r>
              <a:rPr lang="en-US" dirty="0"/>
              <a:t>.</a:t>
            </a:r>
          </a:p>
          <a:p>
            <a:pPr marL="285750" indent="-285750" algn="just" rtl="1">
              <a:buFont typeface="Arial" panose="020B0604020202020204" pitchFamily="34" charset="0"/>
              <a:buChar char="•"/>
            </a:pPr>
            <a:r>
              <a:rPr lang="en-US" b="1" u="sng" dirty="0" err="1"/>
              <a:t>يقلل</a:t>
            </a:r>
            <a:r>
              <a:rPr lang="en-US" b="1" u="sng" dirty="0"/>
              <a:t> </a:t>
            </a:r>
            <a:r>
              <a:rPr lang="en-US" b="1" u="sng" dirty="0" err="1"/>
              <a:t>احتياطيات</a:t>
            </a:r>
            <a:r>
              <a:rPr lang="en-US" b="1" u="sng" dirty="0"/>
              <a:t> </a:t>
            </a:r>
            <a:r>
              <a:rPr lang="en-US" b="1" u="sng" dirty="0" err="1"/>
              <a:t>البنوك</a:t>
            </a:r>
            <a:r>
              <a:rPr lang="en-US" b="1" u="sng" dirty="0"/>
              <a:t> </a:t>
            </a:r>
            <a:r>
              <a:rPr lang="en-US" b="1" u="sng" dirty="0" err="1"/>
              <a:t>والقروض</a:t>
            </a:r>
            <a:r>
              <a:rPr lang="en-US" b="1" u="sng" dirty="0"/>
              <a:t> </a:t>
            </a:r>
            <a:r>
              <a:rPr lang="en-US" b="1" u="sng" dirty="0" err="1"/>
              <a:t>والودائع</a:t>
            </a:r>
            <a:r>
              <a:rPr lang="en-US" b="1" u="sng" dirty="0"/>
              <a:t>، </a:t>
            </a:r>
            <a:r>
              <a:rPr lang="en-US" b="1" u="sng" dirty="0" err="1"/>
              <a:t>وبالتالي</a:t>
            </a:r>
            <a:r>
              <a:rPr lang="en-US" b="1" u="sng" dirty="0"/>
              <a:t> </a:t>
            </a:r>
            <a:r>
              <a:rPr lang="en-US" b="1" u="sng" dirty="0" err="1"/>
              <a:t>يزيد</a:t>
            </a:r>
            <a:r>
              <a:rPr lang="en-US" b="1" u="sng" dirty="0"/>
              <a:t> </a:t>
            </a:r>
            <a:r>
              <a:rPr lang="en-US" b="1" u="sng" dirty="0" err="1"/>
              <a:t>المعروض</a:t>
            </a:r>
            <a:r>
              <a:rPr lang="en-US" b="1" u="sng" dirty="0"/>
              <a:t> </a:t>
            </a:r>
            <a:r>
              <a:rPr lang="en-US" b="1" u="sng" dirty="0" err="1"/>
              <a:t>النقدي</a:t>
            </a:r>
            <a:r>
              <a:rPr lang="en-US" b="1" u="sng" dirty="0"/>
              <a:t>.</a:t>
            </a:r>
          </a:p>
        </p:txBody>
      </p:sp>
    </p:spTree>
    <p:extLst>
      <p:ext uri="{BB962C8B-B14F-4D97-AF65-F5344CB8AC3E}">
        <p14:creationId xmlns:p14="http://schemas.microsoft.com/office/powerpoint/2010/main" val="1132132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2" name="Content Placeholder 2">
            <a:extLst>
              <a:ext uri="{FF2B5EF4-FFF2-40B4-BE49-F238E27FC236}">
                <a16:creationId xmlns:a16="http://schemas.microsoft.com/office/drawing/2014/main" id="{E3C65554-FE43-3149-1844-753D1F5B45FF}"/>
              </a:ext>
            </a:extLst>
          </p:cNvPr>
          <p:cNvSpPr txBox="1">
            <a:spLocks/>
          </p:cNvSpPr>
          <p:nvPr/>
        </p:nvSpPr>
        <p:spPr>
          <a:xfrm>
            <a:off x="942308" y="2103002"/>
            <a:ext cx="5373816"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00000"/>
              </a:lnSpc>
              <a:spcBef>
                <a:spcPts val="0"/>
              </a:spcBef>
              <a:buNone/>
            </a:pPr>
            <a:r>
              <a:rPr lang="en-US" sz="1800" b="1" dirty="0">
                <a:solidFill>
                  <a:srgbClr val="0070C0"/>
                </a:solidFill>
                <a:effectLst/>
                <a:latin typeface="Alexandria"/>
                <a:ea typeface="Times New Roman" panose="02020603050405020304" pitchFamily="18" charset="0"/>
              </a:rPr>
              <a:t> </a:t>
            </a:r>
            <a:r>
              <a:rPr lang="en-US" sz="1800" b="1" dirty="0">
                <a:solidFill>
                  <a:srgbClr val="0070C0"/>
                </a:solidFill>
                <a:latin typeface="Alexandria"/>
              </a:rPr>
              <a:t>Suppose the Fed wanted to engage in an expansionary monetary policy. Which of the following should it do? </a:t>
            </a:r>
          </a:p>
          <a:p>
            <a:pPr marL="342900" lvl="0" indent="-342900">
              <a:lnSpc>
                <a:spcPct val="100000"/>
              </a:lnSpc>
              <a:spcBef>
                <a:spcPts val="0"/>
              </a:spcBef>
              <a:buFont typeface="+mj-lt"/>
              <a:buAutoNum type="alphaUcPeriod"/>
            </a:pPr>
            <a:r>
              <a:rPr lang="en-US" sz="1800" dirty="0">
                <a:latin typeface="Alexandria"/>
              </a:rPr>
              <a:t>Sell bonds on the open market. </a:t>
            </a:r>
          </a:p>
          <a:p>
            <a:pPr marL="342900" lvl="0" indent="-342900">
              <a:lnSpc>
                <a:spcPct val="100000"/>
              </a:lnSpc>
              <a:spcBef>
                <a:spcPts val="0"/>
              </a:spcBef>
              <a:buFont typeface="+mj-lt"/>
              <a:buAutoNum type="alphaUcPeriod"/>
            </a:pPr>
            <a:r>
              <a:rPr lang="en-US" sz="1800" dirty="0">
                <a:latin typeface="Alexandria"/>
              </a:rPr>
              <a:t> Increase the reserve requirement ratio. </a:t>
            </a:r>
          </a:p>
          <a:p>
            <a:pPr marL="342900" lvl="0" indent="-342900">
              <a:lnSpc>
                <a:spcPct val="100000"/>
              </a:lnSpc>
              <a:spcBef>
                <a:spcPts val="0"/>
              </a:spcBef>
              <a:buFont typeface="+mj-lt"/>
              <a:buAutoNum type="alphaUcPeriod"/>
            </a:pPr>
            <a:r>
              <a:rPr lang="en-US" sz="1800" dirty="0">
                <a:latin typeface="Alexandria"/>
              </a:rPr>
              <a:t>Increase the discount rate. </a:t>
            </a:r>
          </a:p>
          <a:p>
            <a:pPr marL="342900" lvl="0" indent="-342900">
              <a:lnSpc>
                <a:spcPct val="100000"/>
              </a:lnSpc>
              <a:spcBef>
                <a:spcPts val="0"/>
              </a:spcBef>
              <a:buFont typeface="+mj-lt"/>
              <a:buAutoNum type="alphaUcPeriod"/>
            </a:pPr>
            <a:r>
              <a:rPr lang="en-US" sz="1800" b="1" u="sng" dirty="0">
                <a:latin typeface="Alexandria"/>
              </a:rPr>
              <a:t>Buy bonds on the open market. </a:t>
            </a:r>
          </a:p>
          <a:p>
            <a:pPr marL="0" marR="0" lvl="0" indent="0" algn="just" rtl="0">
              <a:lnSpc>
                <a:spcPct val="100000"/>
              </a:lnSpc>
              <a:spcBef>
                <a:spcPts val="0"/>
              </a:spcBef>
              <a:spcAft>
                <a:spcPts val="1200"/>
              </a:spcAft>
              <a:buNone/>
            </a:pPr>
            <a:endParaRPr lang="en-US" sz="1800" b="1" u="sng" dirty="0">
              <a:latin typeface="Alexandria"/>
            </a:endParaRPr>
          </a:p>
          <a:p>
            <a:pPr marL="0" marR="0" lvl="0" indent="0" algn="just" rtl="0">
              <a:lnSpc>
                <a:spcPct val="100000"/>
              </a:lnSpc>
              <a:spcBef>
                <a:spcPts val="0"/>
              </a:spcBef>
              <a:spcAft>
                <a:spcPts val="120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Expansionary Monetary policy is a monetary policy designed to decrease activity in the economy.</a:t>
            </a:r>
            <a:endParaRPr lang="en-US" sz="1800" b="1" dirty="0">
              <a:solidFill>
                <a:srgbClr val="0070C0"/>
              </a:solidFill>
              <a:effectLst/>
              <a:latin typeface="Alexandria"/>
              <a:ea typeface="Times New Roman" panose="02020603050405020304" pitchFamily="18" charset="0"/>
            </a:endParaRPr>
          </a:p>
          <a:p>
            <a:pPr marL="342900" marR="0" lvl="0" indent="-342900" algn="just">
              <a:lnSpc>
                <a:spcPct val="100000"/>
              </a:lnSpc>
              <a:spcBef>
                <a:spcPts val="0"/>
              </a:spcBef>
              <a:spcAft>
                <a:spcPts val="1200"/>
              </a:spcAft>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True</a:t>
            </a:r>
            <a:endParaRPr lang="en-US" sz="1800" dirty="0">
              <a:effectLst/>
              <a:latin typeface="Alexandria"/>
              <a:ea typeface="Times New Roman" panose="02020603050405020304" pitchFamily="18" charset="0"/>
            </a:endParaRPr>
          </a:p>
          <a:p>
            <a:pPr marL="342900" marR="0" lvl="0" indent="-342900" algn="just">
              <a:lnSpc>
                <a:spcPct val="100000"/>
              </a:lnSpc>
              <a:spcBef>
                <a:spcPts val="0"/>
              </a:spcBef>
              <a:spcAft>
                <a:spcPts val="1200"/>
              </a:spcAft>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False</a:t>
            </a:r>
            <a:endParaRPr lang="en-US" sz="1800" b="1" u="sng" dirty="0">
              <a:effectLst/>
              <a:latin typeface="Alexandria"/>
              <a:ea typeface="Times New Roman" panose="02020603050405020304" pitchFamily="18" charset="0"/>
            </a:endParaRPr>
          </a:p>
          <a:p>
            <a:pPr marL="0" marR="0">
              <a:lnSpc>
                <a:spcPct val="100000"/>
              </a:lnSpc>
              <a:spcBef>
                <a:spcPts val="0"/>
              </a:spcBef>
              <a:spcAft>
                <a:spcPts val="1200"/>
              </a:spcAft>
            </a:pPr>
            <a:r>
              <a:rPr lang="en-US" sz="1800" b="1" dirty="0">
                <a:effectLst/>
                <a:latin typeface="Alexandria"/>
                <a:ea typeface="Times New Roman" panose="02020603050405020304" pitchFamily="18" charset="0"/>
                <a:cs typeface="Times New Roman" panose="02020603050405020304" pitchFamily="18" charset="0"/>
              </a:rPr>
              <a:t>False, Contractionary MP</a:t>
            </a:r>
          </a:p>
          <a:p>
            <a:pPr marL="342900" lvl="0" indent="-342900">
              <a:lnSpc>
                <a:spcPct val="100000"/>
              </a:lnSpc>
              <a:spcBef>
                <a:spcPts val="0"/>
              </a:spcBef>
              <a:buFont typeface="+mj-lt"/>
              <a:buAutoNum type="alphaUcPeriod"/>
            </a:pPr>
            <a:endParaRPr lang="en-US" sz="1800" b="1" u="sng" dirty="0">
              <a:latin typeface="Alexandria"/>
            </a:endParaRPr>
          </a:p>
          <a:p>
            <a:pPr marL="0" lvl="0" indent="0">
              <a:lnSpc>
                <a:spcPct val="100000"/>
              </a:lnSpc>
              <a:spcBef>
                <a:spcPts val="0"/>
              </a:spcBef>
              <a:buNone/>
            </a:pPr>
            <a:endParaRPr lang="en-US" sz="1800" dirty="0">
              <a:effectLst/>
              <a:latin typeface="Alexandria"/>
              <a:ea typeface="Times New Roman" panose="02020603050405020304" pitchFamily="18" charset="0"/>
            </a:endParaRPr>
          </a:p>
          <a:p>
            <a:pPr marL="0" indent="0">
              <a:lnSpc>
                <a:spcPct val="100000"/>
              </a:lnSpc>
              <a:spcBef>
                <a:spcPts val="0"/>
              </a:spcBef>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C3C01DA2-B80D-6913-8695-94986E24A8AA}"/>
              </a:ext>
            </a:extLst>
          </p:cNvPr>
          <p:cNvSpPr txBox="1"/>
          <p:nvPr/>
        </p:nvSpPr>
        <p:spPr>
          <a:xfrm>
            <a:off x="6396573" y="2103002"/>
            <a:ext cx="4933568" cy="3416320"/>
          </a:xfrm>
          <a:prstGeom prst="rect">
            <a:avLst/>
          </a:prstGeom>
          <a:noFill/>
        </p:spPr>
        <p:txBody>
          <a:bodyPr wrap="square">
            <a:spAutoFit/>
          </a:bodyPr>
          <a:lstStyle/>
          <a:p>
            <a:pPr algn="just" rtl="1"/>
            <a:r>
              <a:rPr lang="en-US" b="1" dirty="0" err="1">
                <a:solidFill>
                  <a:srgbClr val="0070C0"/>
                </a:solidFill>
              </a:rPr>
              <a:t>لنفترض</a:t>
            </a:r>
            <a:r>
              <a:rPr lang="en-US" b="1" dirty="0">
                <a:solidFill>
                  <a:srgbClr val="0070C0"/>
                </a:solidFill>
              </a:rPr>
              <a:t> </a:t>
            </a:r>
            <a:r>
              <a:rPr lang="en-US" b="1" dirty="0" err="1">
                <a:solidFill>
                  <a:srgbClr val="0070C0"/>
                </a:solidFill>
              </a:rPr>
              <a:t>أن</a:t>
            </a:r>
            <a:r>
              <a:rPr lang="en-US" b="1" dirty="0">
                <a:solidFill>
                  <a:srgbClr val="0070C0"/>
                </a:solidFill>
              </a:rPr>
              <a:t> </a:t>
            </a:r>
            <a:r>
              <a:rPr lang="en-US" b="1" dirty="0" err="1">
                <a:solidFill>
                  <a:srgbClr val="0070C0"/>
                </a:solidFill>
              </a:rPr>
              <a:t>بنك</a:t>
            </a:r>
            <a:r>
              <a:rPr lang="en-US" b="1" dirty="0">
                <a:solidFill>
                  <a:srgbClr val="0070C0"/>
                </a:solidFill>
              </a:rPr>
              <a:t> </a:t>
            </a:r>
            <a:r>
              <a:rPr lang="en-US" b="1" dirty="0" err="1">
                <a:solidFill>
                  <a:srgbClr val="0070C0"/>
                </a:solidFill>
              </a:rPr>
              <a:t>الاحتياطي</a:t>
            </a:r>
            <a:r>
              <a:rPr lang="en-US" b="1" dirty="0">
                <a:solidFill>
                  <a:srgbClr val="0070C0"/>
                </a:solidFill>
              </a:rPr>
              <a:t> </a:t>
            </a:r>
            <a:r>
              <a:rPr lang="en-US" b="1" dirty="0" err="1">
                <a:solidFill>
                  <a:srgbClr val="0070C0"/>
                </a:solidFill>
              </a:rPr>
              <a:t>الفيدرالي</a:t>
            </a:r>
            <a:r>
              <a:rPr lang="en-US" b="1" dirty="0">
                <a:solidFill>
                  <a:srgbClr val="0070C0"/>
                </a:solidFill>
              </a:rPr>
              <a:t> </a:t>
            </a:r>
            <a:r>
              <a:rPr lang="en-US" b="1" dirty="0" err="1">
                <a:solidFill>
                  <a:srgbClr val="0070C0"/>
                </a:solidFill>
              </a:rPr>
              <a:t>أراد</a:t>
            </a:r>
            <a:r>
              <a:rPr lang="en-US" b="1" dirty="0">
                <a:solidFill>
                  <a:srgbClr val="0070C0"/>
                </a:solidFill>
              </a:rPr>
              <a:t> </a:t>
            </a:r>
            <a:r>
              <a:rPr lang="en-US" b="1" dirty="0" err="1">
                <a:solidFill>
                  <a:srgbClr val="0070C0"/>
                </a:solidFill>
              </a:rPr>
              <a:t>الانخراط</a:t>
            </a:r>
            <a:r>
              <a:rPr lang="en-US" b="1" dirty="0">
                <a:solidFill>
                  <a:srgbClr val="0070C0"/>
                </a:solidFill>
              </a:rPr>
              <a:t> </a:t>
            </a:r>
            <a:r>
              <a:rPr lang="en-US" b="1" dirty="0" err="1">
                <a:solidFill>
                  <a:srgbClr val="0070C0"/>
                </a:solidFill>
              </a:rPr>
              <a:t>في</a:t>
            </a:r>
            <a:r>
              <a:rPr lang="en-US" b="1" dirty="0">
                <a:solidFill>
                  <a:srgbClr val="0070C0"/>
                </a:solidFill>
              </a:rPr>
              <a:t> </a:t>
            </a:r>
            <a:r>
              <a:rPr lang="en-US" b="1" dirty="0" err="1">
                <a:solidFill>
                  <a:srgbClr val="0070C0"/>
                </a:solidFill>
              </a:rPr>
              <a:t>سياسة</a:t>
            </a:r>
            <a:r>
              <a:rPr lang="en-US" b="1" dirty="0">
                <a:solidFill>
                  <a:srgbClr val="0070C0"/>
                </a:solidFill>
              </a:rPr>
              <a:t> </a:t>
            </a:r>
            <a:r>
              <a:rPr lang="en-US" b="1" dirty="0" err="1">
                <a:solidFill>
                  <a:srgbClr val="0070C0"/>
                </a:solidFill>
              </a:rPr>
              <a:t>نقدية</a:t>
            </a:r>
            <a:r>
              <a:rPr lang="en-US" b="1" dirty="0">
                <a:solidFill>
                  <a:srgbClr val="0070C0"/>
                </a:solidFill>
              </a:rPr>
              <a:t> </a:t>
            </a:r>
            <a:r>
              <a:rPr lang="en-US" b="1" dirty="0" err="1">
                <a:solidFill>
                  <a:srgbClr val="0070C0"/>
                </a:solidFill>
              </a:rPr>
              <a:t>توسعية</a:t>
            </a:r>
            <a:r>
              <a:rPr lang="en-US" b="1" dirty="0">
                <a:solidFill>
                  <a:srgbClr val="0070C0"/>
                </a:solidFill>
              </a:rPr>
              <a:t>. </a:t>
            </a:r>
            <a:r>
              <a:rPr lang="en-US" b="1" dirty="0" err="1">
                <a:solidFill>
                  <a:srgbClr val="0070C0"/>
                </a:solidFill>
              </a:rPr>
              <a:t>أي</a:t>
            </a:r>
            <a:r>
              <a:rPr lang="en-US" b="1" dirty="0">
                <a:solidFill>
                  <a:srgbClr val="0070C0"/>
                </a:solidFill>
              </a:rPr>
              <a:t> </a:t>
            </a:r>
            <a:r>
              <a:rPr lang="en-US" b="1" dirty="0" err="1">
                <a:solidFill>
                  <a:srgbClr val="0070C0"/>
                </a:solidFill>
              </a:rPr>
              <a:t>مما</a:t>
            </a:r>
            <a:r>
              <a:rPr lang="en-US" b="1" dirty="0">
                <a:solidFill>
                  <a:srgbClr val="0070C0"/>
                </a:solidFill>
              </a:rPr>
              <a:t> </a:t>
            </a:r>
            <a:r>
              <a:rPr lang="en-US" b="1" dirty="0" err="1">
                <a:solidFill>
                  <a:srgbClr val="0070C0"/>
                </a:solidFill>
              </a:rPr>
              <a:t>يلي</a:t>
            </a:r>
            <a:r>
              <a:rPr lang="en-US" b="1" dirty="0">
                <a:solidFill>
                  <a:srgbClr val="0070C0"/>
                </a:solidFill>
              </a:rPr>
              <a:t> </a:t>
            </a:r>
            <a:r>
              <a:rPr lang="en-US" b="1" dirty="0" err="1">
                <a:solidFill>
                  <a:srgbClr val="0070C0"/>
                </a:solidFill>
              </a:rPr>
              <a:t>ينبغي</a:t>
            </a:r>
            <a:r>
              <a:rPr lang="en-US" b="1" dirty="0">
                <a:solidFill>
                  <a:srgbClr val="0070C0"/>
                </a:solidFill>
              </a:rPr>
              <a:t> </a:t>
            </a:r>
            <a:r>
              <a:rPr lang="en-US" b="1" dirty="0" err="1">
                <a:solidFill>
                  <a:srgbClr val="0070C0"/>
                </a:solidFill>
              </a:rPr>
              <a:t>له</a:t>
            </a:r>
            <a:r>
              <a:rPr lang="en-US" b="1" dirty="0">
                <a:solidFill>
                  <a:srgbClr val="0070C0"/>
                </a:solidFill>
              </a:rPr>
              <a:t> </a:t>
            </a:r>
            <a:r>
              <a:rPr lang="en-US" b="1" dirty="0" err="1">
                <a:solidFill>
                  <a:srgbClr val="0070C0"/>
                </a:solidFill>
              </a:rPr>
              <a:t>أن</a:t>
            </a:r>
            <a:r>
              <a:rPr lang="en-US" b="1" dirty="0">
                <a:solidFill>
                  <a:srgbClr val="0070C0"/>
                </a:solidFill>
              </a:rPr>
              <a:t> </a:t>
            </a:r>
            <a:r>
              <a:rPr lang="en-US" b="1" dirty="0" err="1">
                <a:solidFill>
                  <a:srgbClr val="0070C0"/>
                </a:solidFill>
              </a:rPr>
              <a:t>يفعله</a:t>
            </a:r>
            <a:r>
              <a:rPr lang="en-US" b="1" dirty="0">
                <a:solidFill>
                  <a:srgbClr val="0070C0"/>
                </a:solidFill>
              </a:rPr>
              <a:t>؟</a:t>
            </a:r>
          </a:p>
          <a:p>
            <a:pPr marL="285750" indent="-285750" algn="just" rtl="1">
              <a:buFont typeface="Arial" panose="020B0604020202020204" pitchFamily="34" charset="0"/>
              <a:buChar char="•"/>
            </a:pPr>
            <a:r>
              <a:rPr lang="en-US" dirty="0" err="1"/>
              <a:t>بيع</a:t>
            </a:r>
            <a:r>
              <a:rPr lang="en-US" dirty="0"/>
              <a:t> </a:t>
            </a:r>
            <a:r>
              <a:rPr lang="en-US" dirty="0" err="1"/>
              <a:t>السندات</a:t>
            </a:r>
            <a:r>
              <a:rPr lang="en-US" dirty="0"/>
              <a:t> </a:t>
            </a:r>
            <a:r>
              <a:rPr lang="en-US" dirty="0" err="1"/>
              <a:t>في</a:t>
            </a:r>
            <a:r>
              <a:rPr lang="en-US" dirty="0"/>
              <a:t> </a:t>
            </a:r>
            <a:r>
              <a:rPr lang="en-US" dirty="0" err="1"/>
              <a:t>السوق</a:t>
            </a:r>
            <a:r>
              <a:rPr lang="en-US" dirty="0"/>
              <a:t> </a:t>
            </a:r>
            <a:r>
              <a:rPr lang="en-US" dirty="0" err="1"/>
              <a:t>المفتوحة</a:t>
            </a:r>
            <a:r>
              <a:rPr lang="en-US" dirty="0"/>
              <a:t>.</a:t>
            </a:r>
          </a:p>
          <a:p>
            <a:pPr marL="285750" indent="-285750" algn="just" rtl="1">
              <a:buFont typeface="Arial" panose="020B0604020202020204" pitchFamily="34" charset="0"/>
              <a:buChar char="•"/>
            </a:pPr>
            <a:r>
              <a:rPr lang="en-US" dirty="0" err="1"/>
              <a:t>زيادة</a:t>
            </a:r>
            <a:r>
              <a:rPr lang="en-US" dirty="0"/>
              <a:t> </a:t>
            </a:r>
            <a:r>
              <a:rPr lang="en-US" dirty="0" err="1"/>
              <a:t>نسبة</a:t>
            </a:r>
            <a:r>
              <a:rPr lang="en-US" dirty="0"/>
              <a:t> </a:t>
            </a:r>
            <a:r>
              <a:rPr lang="en-US" dirty="0" err="1"/>
              <a:t>الاحتياطي</a:t>
            </a:r>
            <a:r>
              <a:rPr lang="en-US" dirty="0"/>
              <a:t> </a:t>
            </a:r>
            <a:r>
              <a:rPr lang="en-US" dirty="0" err="1"/>
              <a:t>الإلزامي</a:t>
            </a:r>
            <a:r>
              <a:rPr lang="en-US" dirty="0"/>
              <a:t>.</a:t>
            </a:r>
          </a:p>
          <a:p>
            <a:pPr marL="285750" indent="-285750" algn="just" rtl="1">
              <a:buFont typeface="Arial" panose="020B0604020202020204" pitchFamily="34" charset="0"/>
              <a:buChar char="•"/>
            </a:pPr>
            <a:r>
              <a:rPr lang="en-US" dirty="0" err="1"/>
              <a:t>زيادة</a:t>
            </a:r>
            <a:r>
              <a:rPr lang="en-US" dirty="0"/>
              <a:t> </a:t>
            </a:r>
            <a:r>
              <a:rPr lang="en-US" dirty="0" err="1"/>
              <a:t>سعر</a:t>
            </a:r>
            <a:r>
              <a:rPr lang="en-US" dirty="0"/>
              <a:t> </a:t>
            </a:r>
            <a:r>
              <a:rPr lang="en-US" dirty="0" err="1"/>
              <a:t>الخصم</a:t>
            </a:r>
            <a:r>
              <a:rPr lang="en-US" dirty="0"/>
              <a:t>.</a:t>
            </a:r>
          </a:p>
          <a:p>
            <a:pPr marL="285750" indent="-285750" algn="just" rtl="1">
              <a:buFont typeface="Arial" panose="020B0604020202020204" pitchFamily="34" charset="0"/>
              <a:buChar char="•"/>
            </a:pPr>
            <a:r>
              <a:rPr lang="en-US" b="1" u="sng" dirty="0" err="1"/>
              <a:t>شراء</a:t>
            </a:r>
            <a:r>
              <a:rPr lang="en-US" b="1" u="sng" dirty="0"/>
              <a:t> </a:t>
            </a:r>
            <a:r>
              <a:rPr lang="en-US" b="1" u="sng" dirty="0" err="1"/>
              <a:t>السندات</a:t>
            </a:r>
            <a:r>
              <a:rPr lang="en-US" b="1" u="sng" dirty="0"/>
              <a:t> </a:t>
            </a:r>
            <a:r>
              <a:rPr lang="en-US" b="1" u="sng" dirty="0" err="1"/>
              <a:t>في</a:t>
            </a:r>
            <a:r>
              <a:rPr lang="en-US" b="1" u="sng" dirty="0"/>
              <a:t> </a:t>
            </a:r>
            <a:r>
              <a:rPr lang="en-US" b="1" u="sng" dirty="0" err="1"/>
              <a:t>السوق</a:t>
            </a:r>
            <a:r>
              <a:rPr lang="en-US" b="1" u="sng" dirty="0"/>
              <a:t> </a:t>
            </a:r>
            <a:r>
              <a:rPr lang="en-US" b="1" u="sng" dirty="0" err="1"/>
              <a:t>المفتوحة</a:t>
            </a:r>
            <a:r>
              <a:rPr lang="en-US" dirty="0"/>
              <a:t>.</a:t>
            </a:r>
          </a:p>
          <a:p>
            <a:pPr algn="just" rtl="1"/>
            <a:endParaRPr lang="en-US" dirty="0"/>
          </a:p>
          <a:p>
            <a:pPr algn="just" rtl="1"/>
            <a:r>
              <a:rPr lang="en-US" b="1" dirty="0" err="1">
                <a:solidFill>
                  <a:srgbClr val="0070C0"/>
                </a:solidFill>
              </a:rPr>
              <a:t>السياسة</a:t>
            </a:r>
            <a:r>
              <a:rPr lang="en-US" b="1" dirty="0">
                <a:solidFill>
                  <a:srgbClr val="0070C0"/>
                </a:solidFill>
              </a:rPr>
              <a:t> </a:t>
            </a:r>
            <a:r>
              <a:rPr lang="en-US" b="1" dirty="0" err="1">
                <a:solidFill>
                  <a:srgbClr val="0070C0"/>
                </a:solidFill>
              </a:rPr>
              <a:t>النقدية</a:t>
            </a:r>
            <a:r>
              <a:rPr lang="en-US" b="1" dirty="0">
                <a:solidFill>
                  <a:srgbClr val="0070C0"/>
                </a:solidFill>
              </a:rPr>
              <a:t> </a:t>
            </a:r>
            <a:r>
              <a:rPr lang="en-US" b="1" dirty="0" err="1">
                <a:solidFill>
                  <a:srgbClr val="0070C0"/>
                </a:solidFill>
              </a:rPr>
              <a:t>التوسعية</a:t>
            </a:r>
            <a:r>
              <a:rPr lang="en-US" b="1" dirty="0">
                <a:solidFill>
                  <a:srgbClr val="0070C0"/>
                </a:solidFill>
              </a:rPr>
              <a:t> </a:t>
            </a:r>
            <a:r>
              <a:rPr lang="en-US" b="1" dirty="0" err="1">
                <a:solidFill>
                  <a:srgbClr val="0070C0"/>
                </a:solidFill>
              </a:rPr>
              <a:t>هي</a:t>
            </a:r>
            <a:r>
              <a:rPr lang="en-US" b="1" dirty="0">
                <a:solidFill>
                  <a:srgbClr val="0070C0"/>
                </a:solidFill>
              </a:rPr>
              <a:t> </a:t>
            </a:r>
            <a:r>
              <a:rPr lang="en-US" b="1" dirty="0" err="1">
                <a:solidFill>
                  <a:srgbClr val="0070C0"/>
                </a:solidFill>
              </a:rPr>
              <a:t>سياسة</a:t>
            </a:r>
            <a:r>
              <a:rPr lang="en-US" b="1" dirty="0">
                <a:solidFill>
                  <a:srgbClr val="0070C0"/>
                </a:solidFill>
              </a:rPr>
              <a:t> </a:t>
            </a:r>
            <a:r>
              <a:rPr lang="en-US" b="1" dirty="0" err="1">
                <a:solidFill>
                  <a:srgbClr val="0070C0"/>
                </a:solidFill>
              </a:rPr>
              <a:t>نقدية</a:t>
            </a:r>
            <a:r>
              <a:rPr lang="en-US" b="1" dirty="0">
                <a:solidFill>
                  <a:srgbClr val="0070C0"/>
                </a:solidFill>
              </a:rPr>
              <a:t> </a:t>
            </a:r>
            <a:r>
              <a:rPr lang="en-US" b="1" dirty="0" err="1">
                <a:solidFill>
                  <a:srgbClr val="0070C0"/>
                </a:solidFill>
              </a:rPr>
              <a:t>مصممة</a:t>
            </a:r>
            <a:r>
              <a:rPr lang="en-US" b="1" dirty="0">
                <a:solidFill>
                  <a:srgbClr val="0070C0"/>
                </a:solidFill>
              </a:rPr>
              <a:t> </a:t>
            </a:r>
            <a:r>
              <a:rPr lang="en-US" b="1" dirty="0" err="1">
                <a:solidFill>
                  <a:srgbClr val="0070C0"/>
                </a:solidFill>
              </a:rPr>
              <a:t>لتقليل</a:t>
            </a:r>
            <a:r>
              <a:rPr lang="en-US" b="1" dirty="0">
                <a:solidFill>
                  <a:srgbClr val="0070C0"/>
                </a:solidFill>
              </a:rPr>
              <a:t> </a:t>
            </a:r>
            <a:r>
              <a:rPr lang="en-US" b="1" dirty="0" err="1">
                <a:solidFill>
                  <a:srgbClr val="0070C0"/>
                </a:solidFill>
              </a:rPr>
              <a:t>النشاط</a:t>
            </a:r>
            <a:r>
              <a:rPr lang="en-US" b="1" dirty="0">
                <a:solidFill>
                  <a:srgbClr val="0070C0"/>
                </a:solidFill>
              </a:rPr>
              <a:t> </a:t>
            </a:r>
            <a:r>
              <a:rPr lang="en-US" b="1" dirty="0" err="1">
                <a:solidFill>
                  <a:srgbClr val="0070C0"/>
                </a:solidFill>
              </a:rPr>
              <a:t>في</a:t>
            </a:r>
            <a:r>
              <a:rPr lang="en-US" b="1" dirty="0">
                <a:solidFill>
                  <a:srgbClr val="0070C0"/>
                </a:solidFill>
              </a:rPr>
              <a:t> </a:t>
            </a:r>
            <a:r>
              <a:rPr lang="en-US" b="1" dirty="0" err="1">
                <a:solidFill>
                  <a:srgbClr val="0070C0"/>
                </a:solidFill>
              </a:rPr>
              <a:t>الاقتصاد</a:t>
            </a:r>
            <a:r>
              <a:rPr lang="en-US" b="1" dirty="0">
                <a:solidFill>
                  <a:srgbClr val="0070C0"/>
                </a:solidFill>
              </a:rPr>
              <a:t>.</a:t>
            </a:r>
          </a:p>
          <a:p>
            <a:pPr algn="just" rtl="1"/>
            <a:r>
              <a:rPr lang="en-US" dirty="0" err="1"/>
              <a:t>صحيح</a:t>
            </a:r>
            <a:endParaRPr lang="en-US" dirty="0"/>
          </a:p>
          <a:p>
            <a:pPr algn="just" rtl="1"/>
            <a:r>
              <a:rPr lang="en-US" b="1" u="sng" dirty="0" err="1"/>
              <a:t>خطأ</a:t>
            </a:r>
            <a:endParaRPr lang="en-US" b="1" u="sng" dirty="0"/>
          </a:p>
          <a:p>
            <a:pPr algn="just" rtl="1"/>
            <a:r>
              <a:rPr lang="ar-EG" dirty="0"/>
              <a:t>الإجابة الصحيحة هي السياسة النقدية الانكماشية</a:t>
            </a:r>
            <a:endParaRPr lang="en-US" dirty="0"/>
          </a:p>
        </p:txBody>
      </p:sp>
    </p:spTree>
    <p:extLst>
      <p:ext uri="{BB962C8B-B14F-4D97-AF65-F5344CB8AC3E}">
        <p14:creationId xmlns:p14="http://schemas.microsoft.com/office/powerpoint/2010/main" val="1366147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Monetary, and 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النقدية والمالية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pSp>
        <p:nvGrpSpPr>
          <p:cNvPr id="2" name="Group 1">
            <a:extLst>
              <a:ext uri="{FF2B5EF4-FFF2-40B4-BE49-F238E27FC236}">
                <a16:creationId xmlns:a16="http://schemas.microsoft.com/office/drawing/2014/main" id="{7611A78F-3A38-F3A9-8512-A9089D279078}"/>
              </a:ext>
            </a:extLst>
          </p:cNvPr>
          <p:cNvGrpSpPr/>
          <p:nvPr/>
        </p:nvGrpSpPr>
        <p:grpSpPr>
          <a:xfrm>
            <a:off x="2916460" y="2395678"/>
            <a:ext cx="6359080" cy="3179540"/>
            <a:chOff x="617207" y="0"/>
            <a:chExt cx="6359080" cy="3179540"/>
          </a:xfrm>
          <a:solidFill>
            <a:schemeClr val="bg1"/>
          </a:solidFill>
          <a:scene3d>
            <a:camera prst="orthographicFront"/>
            <a:lightRig rig="chilly" dir="t"/>
          </a:scene3d>
        </p:grpSpPr>
        <p:sp>
          <p:nvSpPr>
            <p:cNvPr id="10" name="Rectangle: Rounded Corners 9">
              <a:extLst>
                <a:ext uri="{FF2B5EF4-FFF2-40B4-BE49-F238E27FC236}">
                  <a16:creationId xmlns:a16="http://schemas.microsoft.com/office/drawing/2014/main" id="{C26081A1-412E-83A1-9362-63735EF49DCF}"/>
                </a:ext>
              </a:extLst>
            </p:cNvPr>
            <p:cNvSpPr/>
            <p:nvPr/>
          </p:nvSpPr>
          <p:spPr>
            <a:xfrm>
              <a:off x="617207" y="0"/>
              <a:ext cx="6359080" cy="3179540"/>
            </a:xfrm>
            <a:prstGeom prst="roundRect">
              <a:avLst>
                <a:gd name="adj" fmla="val 10000"/>
              </a:avLst>
            </a:prstGeom>
            <a:grpFill/>
            <a:sp3d prstMaterial="translucentPowder">
              <a:bevelT w="127000" h="25400" prst="softRound"/>
            </a:sp3d>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11" name="Rectangle: Rounded Corners 4">
              <a:extLst>
                <a:ext uri="{FF2B5EF4-FFF2-40B4-BE49-F238E27FC236}">
                  <a16:creationId xmlns:a16="http://schemas.microsoft.com/office/drawing/2014/main" id="{C6206F49-194F-7328-3DF7-4B292F876238}"/>
                </a:ext>
              </a:extLst>
            </p:cNvPr>
            <p:cNvSpPr txBox="1"/>
            <p:nvPr/>
          </p:nvSpPr>
          <p:spPr>
            <a:xfrm>
              <a:off x="710333" y="93126"/>
              <a:ext cx="6172828" cy="2993288"/>
            </a:xfrm>
            <a:prstGeom prst="rect">
              <a:avLst/>
            </a:prstGeom>
            <a:grpFill/>
            <a:sp3d/>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r>
                <a:rPr lang="en-US" sz="2400" b="1" kern="1200" dirty="0">
                  <a:solidFill>
                    <a:srgbClr val="002060"/>
                  </a:solidFill>
                  <a:latin typeface="Alexandria"/>
                </a:rPr>
                <a:t>2) Fiscal Policy</a:t>
              </a:r>
              <a:r>
                <a:rPr lang="ar-EG" sz="2400" b="1" kern="1200" dirty="0">
                  <a:solidFill>
                    <a:srgbClr val="002060"/>
                  </a:solidFill>
                  <a:latin typeface="Alexandria"/>
                </a:rPr>
                <a:t>السياسة المالية </a:t>
              </a:r>
              <a:endParaRPr lang="en-US" sz="2400" b="1" kern="1200" dirty="0">
                <a:solidFill>
                  <a:srgbClr val="002060"/>
                </a:solidFill>
                <a:latin typeface="Alexandria"/>
              </a:endParaRPr>
            </a:p>
          </p:txBody>
        </p:sp>
      </p:grpSp>
    </p:spTree>
    <p:extLst>
      <p:ext uri="{BB962C8B-B14F-4D97-AF65-F5344CB8AC3E}">
        <p14:creationId xmlns:p14="http://schemas.microsoft.com/office/powerpoint/2010/main" val="801113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9" name="Content Placeholder 2">
            <a:extLst>
              <a:ext uri="{FF2B5EF4-FFF2-40B4-BE49-F238E27FC236}">
                <a16:creationId xmlns:a16="http://schemas.microsoft.com/office/drawing/2014/main" id="{63C3FE69-920E-CDFC-D358-B473DD0252F3}"/>
              </a:ext>
            </a:extLst>
          </p:cNvPr>
          <p:cNvSpPr txBox="1">
            <a:spLocks/>
          </p:cNvSpPr>
          <p:nvPr/>
        </p:nvSpPr>
        <p:spPr>
          <a:xfrm>
            <a:off x="890329" y="2287369"/>
            <a:ext cx="4831917" cy="40611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0"/>
              </a:spcBef>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Fiscal Policy </a:t>
            </a:r>
            <a:r>
              <a:rPr lang="en-US" sz="2000" dirty="0">
                <a:effectLst/>
                <a:latin typeface="Alexandria"/>
                <a:ea typeface="Times New Roman" panose="02020603050405020304" pitchFamily="18" charset="0"/>
              </a:rPr>
              <a:t>is determined by </a:t>
            </a:r>
            <a:r>
              <a:rPr lang="en-US" sz="2000" b="1" dirty="0">
                <a:solidFill>
                  <a:srgbClr val="0070C0"/>
                </a:solidFill>
                <a:effectLst/>
                <a:latin typeface="Alexandria"/>
                <a:ea typeface="Times New Roman" panose="02020603050405020304" pitchFamily="18" charset="0"/>
              </a:rPr>
              <a:t>government/ congress/ president (Fiscal Authorities) </a:t>
            </a:r>
            <a:r>
              <a:rPr lang="en-US" sz="2000" dirty="0">
                <a:effectLst/>
                <a:latin typeface="Alexandria"/>
                <a:ea typeface="Times New Roman" panose="02020603050405020304" pitchFamily="18" charset="0"/>
              </a:rPr>
              <a:t>using </a:t>
            </a:r>
            <a:r>
              <a:rPr lang="en-US" sz="2000" b="1" dirty="0">
                <a:solidFill>
                  <a:srgbClr val="0070C0"/>
                </a:solidFill>
                <a:effectLst/>
                <a:latin typeface="Alexandria"/>
                <a:ea typeface="Times New Roman" panose="02020603050405020304" pitchFamily="18" charset="0"/>
              </a:rPr>
              <a:t>Taxes and the government expenditure </a:t>
            </a:r>
            <a:r>
              <a:rPr lang="en-US" sz="2000" dirty="0">
                <a:effectLst/>
                <a:latin typeface="Alexandria"/>
                <a:ea typeface="Times New Roman" panose="02020603050405020304" pitchFamily="18" charset="0"/>
              </a:rPr>
              <a:t>to influence economic conditions</a:t>
            </a:r>
            <a:endParaRPr lang="ar-EG" sz="2000" dirty="0">
              <a:effectLst/>
              <a:latin typeface="Alexandria"/>
              <a:ea typeface="Times New Roman" panose="02020603050405020304" pitchFamily="18" charset="0"/>
            </a:endParaRPr>
          </a:p>
          <a:p>
            <a:pPr marL="0" indent="0" algn="just">
              <a:spcBef>
                <a:spcPts val="0"/>
              </a:spcBef>
              <a:buNone/>
            </a:pPr>
            <a:endParaRPr lang="en-GB" sz="2000" b="1" u="sng" dirty="0">
              <a:solidFill>
                <a:srgbClr val="000000"/>
              </a:solidFill>
              <a:latin typeface="Alexandria"/>
              <a:ea typeface="Times New Roman" panose="02020603050405020304" pitchFamily="18" charset="0"/>
              <a:cs typeface="Palatino Linotype" panose="02040502050505030304" pitchFamily="18" charset="0"/>
            </a:endParaRPr>
          </a:p>
          <a:p>
            <a:pPr marL="342900" marR="0" lvl="0" indent="-342900" rtl="0">
              <a:spcBef>
                <a:spcPts val="0"/>
              </a:spcBef>
              <a:spcAft>
                <a:spcPts val="0"/>
              </a:spcAft>
              <a:buFont typeface="Symbol" panose="05050102010706020507" pitchFamily="18" charset="2"/>
              <a:buChar char=""/>
            </a:pPr>
            <a:r>
              <a:rPr lang="en-US" sz="2000" b="1" dirty="0">
                <a:effectLst/>
                <a:latin typeface="Alexandria"/>
                <a:ea typeface="Times New Roman" panose="02020603050405020304" pitchFamily="18" charset="0"/>
              </a:rPr>
              <a:t>Goals:</a:t>
            </a:r>
            <a:endParaRPr lang="en-US" sz="2000" dirty="0">
              <a:effectLst/>
              <a:latin typeface="Alexandria"/>
              <a:ea typeface="Times New Roman" panose="02020603050405020304" pitchFamily="18" charset="0"/>
            </a:endParaRPr>
          </a:p>
          <a:p>
            <a:pPr marL="800100" lvl="1" indent="-342900">
              <a:buFont typeface="Symbol" panose="05050102010706020507" pitchFamily="18" charset="2"/>
              <a:buChar char=""/>
            </a:pPr>
            <a:r>
              <a:rPr lang="en-US" sz="2000" dirty="0">
                <a:effectLst/>
                <a:latin typeface="Alexandria"/>
                <a:ea typeface="Times New Roman" panose="02020603050405020304" pitchFamily="18" charset="0"/>
              </a:rPr>
              <a:t>Boosting employment level to achieve Full Employment</a:t>
            </a:r>
          </a:p>
          <a:p>
            <a:pPr marL="800100" lvl="1" indent="-342900">
              <a:buFont typeface="Symbol" panose="05050102010706020507" pitchFamily="18" charset="2"/>
              <a:buChar char=""/>
            </a:pPr>
            <a:r>
              <a:rPr lang="en-US" sz="2000" dirty="0">
                <a:effectLst/>
                <a:latin typeface="Alexandria"/>
                <a:ea typeface="Times New Roman" panose="02020603050405020304" pitchFamily="18" charset="0"/>
              </a:rPr>
              <a:t>Inflation in Check</a:t>
            </a:r>
          </a:p>
          <a:p>
            <a:pPr marL="800100" lvl="1" indent="-342900">
              <a:buFont typeface="Symbol" panose="05050102010706020507" pitchFamily="18" charset="2"/>
              <a:buChar char=""/>
            </a:pPr>
            <a:r>
              <a:rPr lang="en-US" sz="2000" dirty="0">
                <a:effectLst/>
                <a:latin typeface="Alexandria"/>
                <a:ea typeface="Times New Roman" panose="02020603050405020304" pitchFamily="18" charset="0"/>
              </a:rPr>
              <a:t>Maintain Sustainable Growth</a:t>
            </a:r>
            <a:endParaRPr lang="ar-EG"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Content Placeholder 2">
            <a:extLst>
              <a:ext uri="{FF2B5EF4-FFF2-40B4-BE49-F238E27FC236}">
                <a16:creationId xmlns:a16="http://schemas.microsoft.com/office/drawing/2014/main" id="{B519472E-E18C-F494-F4C2-CE6BDE3EA1AE}"/>
              </a:ext>
            </a:extLst>
          </p:cNvPr>
          <p:cNvSpPr txBox="1">
            <a:spLocks/>
          </p:cNvSpPr>
          <p:nvPr/>
        </p:nvSpPr>
        <p:spPr>
          <a:xfrm>
            <a:off x="6439308" y="2231509"/>
            <a:ext cx="4831917" cy="40611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00100" lvl="1" indent="-342900" algn="r" rtl="1">
              <a:buFont typeface="Symbol" panose="05050102010706020507" pitchFamily="18" charset="2"/>
              <a:buChar char=""/>
            </a:pPr>
            <a:r>
              <a:rPr lang="ar-EG" sz="2000" dirty="0">
                <a:solidFill>
                  <a:srgbClr val="000000"/>
                </a:solidFill>
                <a:effectLst/>
                <a:latin typeface="Alexandria"/>
                <a:ea typeface="Times New Roman" panose="02020603050405020304" pitchFamily="18" charset="0"/>
                <a:cs typeface="Palatino Linotype" panose="02040502050505030304" pitchFamily="18" charset="0"/>
              </a:rPr>
              <a:t>يتم تحديد السياسة المالية من قبل الحكومة / الكونجرس / الرئيس (السلطات المالية) باستخدام الضرائب والإنفاق الحكومي للتأثير على الظروف الاقتصادية</a:t>
            </a:r>
          </a:p>
          <a:p>
            <a:pPr marL="800100" lvl="1" indent="-342900" algn="r" rtl="1">
              <a:buFont typeface="Symbol" panose="05050102010706020507" pitchFamily="18" charset="2"/>
              <a:buChar char=""/>
            </a:pPr>
            <a:r>
              <a:rPr lang="ar-EG" sz="2000" b="1" dirty="0">
                <a:effectLst/>
                <a:latin typeface="Alexandria"/>
                <a:ea typeface="Times New Roman" panose="02020603050405020304" pitchFamily="18" charset="0"/>
              </a:rPr>
              <a:t>أهدافها</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1257300" lvl="2" indent="-342900" algn="r" rtl="1">
              <a:buFont typeface="Symbol" panose="05050102010706020507" pitchFamily="18" charset="2"/>
              <a:buChar char=""/>
            </a:pPr>
            <a:r>
              <a:rPr lang="ar-EG" dirty="0">
                <a:effectLst/>
                <a:latin typeface="Alexandria"/>
                <a:ea typeface="Times New Roman" panose="02020603050405020304" pitchFamily="18" charset="0"/>
              </a:rPr>
              <a:t>تعزيز مستوى التشغيل لتحقيق التشغيل الكامل</a:t>
            </a:r>
          </a:p>
          <a:p>
            <a:pPr marL="1257300" lvl="2" indent="-342900" algn="r" rtl="1">
              <a:buFont typeface="Symbol" panose="05050102010706020507" pitchFamily="18" charset="2"/>
              <a:buChar char=""/>
            </a:pPr>
            <a:r>
              <a:rPr lang="ar-EG" dirty="0">
                <a:effectLst/>
                <a:latin typeface="Alexandria"/>
                <a:ea typeface="Times New Roman" panose="02020603050405020304" pitchFamily="18" charset="0"/>
              </a:rPr>
              <a:t>جعل التضخم تحت السيطرة</a:t>
            </a:r>
          </a:p>
          <a:p>
            <a:pPr marL="1257300" lvl="2" indent="-342900" algn="r" rtl="1">
              <a:buFont typeface="Symbol" panose="05050102010706020507" pitchFamily="18" charset="2"/>
              <a:buChar char=""/>
            </a:pPr>
            <a:r>
              <a:rPr lang="ar-EG" dirty="0">
                <a:effectLst/>
                <a:latin typeface="Alexandria"/>
                <a:ea typeface="Times New Roman" panose="02020603050405020304" pitchFamily="18" charset="0"/>
              </a:rPr>
              <a:t>الحفاظ على النمو المستدام</a:t>
            </a:r>
            <a:endParaRPr lang="en-US" dirty="0">
              <a:effectLst/>
              <a:latin typeface="Alexandria"/>
              <a:ea typeface="Times New Roman" panose="02020603050405020304" pitchFamily="18" charset="0"/>
            </a:endParaRPr>
          </a:p>
          <a:p>
            <a:pPr marL="0" indent="0" algn="just">
              <a:spcBef>
                <a:spcPts val="0"/>
              </a:spcBef>
              <a:buNone/>
            </a:pPr>
            <a:endParaRPr lang="en-GB" sz="2000" b="1" u="sng" dirty="0">
              <a:solidFill>
                <a:srgbClr val="000000"/>
              </a:solidFill>
              <a:latin typeface="Alexandria"/>
              <a:ea typeface="Times New Roman" panose="02020603050405020304" pitchFamily="18" charset="0"/>
              <a:cs typeface="Palatino Linotype" panose="02040502050505030304" pitchFamily="18" charset="0"/>
            </a:endParaRPr>
          </a:p>
          <a:p>
            <a:pPr marL="0" indent="0" algn="just">
              <a:spcBef>
                <a:spcPts val="0"/>
              </a:spcBef>
              <a:buNone/>
            </a:pPr>
            <a:endParaRPr lang="en-US" sz="2000" b="1" u="sng" dirty="0">
              <a:solidFill>
                <a:srgbClr val="0070C0"/>
              </a:solidFill>
              <a:effectLst/>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u="sng" dirty="0">
              <a:solidFill>
                <a:srgbClr val="FF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3509725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1422320" cy="50201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TextBox 1">
            <a:extLst>
              <a:ext uri="{FF2B5EF4-FFF2-40B4-BE49-F238E27FC236}">
                <a16:creationId xmlns:a16="http://schemas.microsoft.com/office/drawing/2014/main" id="{48FD8AFA-FE11-808D-3E7A-4339C5ABCD0D}"/>
              </a:ext>
            </a:extLst>
          </p:cNvPr>
          <p:cNvSpPr txBox="1"/>
          <p:nvPr/>
        </p:nvSpPr>
        <p:spPr>
          <a:xfrm>
            <a:off x="3300997" y="3854569"/>
            <a:ext cx="6221894" cy="461665"/>
          </a:xfrm>
          <a:prstGeom prst="rect">
            <a:avLst/>
          </a:prstGeom>
          <a:noFill/>
        </p:spPr>
        <p:txBody>
          <a:bodyPr wrap="square">
            <a:spAutoFit/>
          </a:bodyPr>
          <a:lstStyle/>
          <a:p>
            <a:pPr marR="0" lvl="0" algn="ctr">
              <a:spcBef>
                <a:spcPts val="0"/>
              </a:spcBef>
              <a:spcAft>
                <a:spcPts val="0"/>
              </a:spcAft>
              <a:buClr>
                <a:srgbClr val="000000"/>
              </a:buClr>
              <a:buSzPts val="1100"/>
            </a:pPr>
            <a:r>
              <a:rPr lang="en-US" sz="2400" b="1" u="sng" dirty="0">
                <a:solidFill>
                  <a:srgbClr val="0070C0"/>
                </a:solidFill>
                <a:effectLst/>
                <a:latin typeface="Alexandria"/>
                <a:ea typeface="Andalus"/>
                <a:cs typeface="Noto Sans Symbols"/>
              </a:rPr>
              <a:t>Government Budget </a:t>
            </a:r>
            <a:r>
              <a:rPr lang="en-US" sz="2400" b="1" u="sng" dirty="0">
                <a:solidFill>
                  <a:srgbClr val="0070C0"/>
                </a:solidFill>
                <a:effectLst/>
                <a:latin typeface="Alexandria"/>
                <a:ea typeface="Noto Sans Symbols"/>
                <a:cs typeface="Noto Sans Symbols"/>
              </a:rPr>
              <a:t>≡</a:t>
            </a:r>
            <a:r>
              <a:rPr lang="en-US" sz="2400" b="1" u="sng" dirty="0">
                <a:solidFill>
                  <a:srgbClr val="0070C0"/>
                </a:solidFill>
                <a:effectLst/>
                <a:latin typeface="Alexandria"/>
                <a:ea typeface="Andalus"/>
                <a:cs typeface="Noto Sans Symbols"/>
              </a:rPr>
              <a:t> G </a:t>
            </a:r>
            <a:r>
              <a:rPr lang="en-US" sz="2400" b="1" u="sng" dirty="0">
                <a:solidFill>
                  <a:srgbClr val="0070C0"/>
                </a:solidFill>
                <a:effectLst/>
                <a:latin typeface="Alexandria"/>
                <a:ea typeface="Noto Sans Symbols"/>
                <a:cs typeface="Noto Sans Symbols"/>
              </a:rPr>
              <a:t>–</a:t>
            </a:r>
            <a:r>
              <a:rPr lang="en-US" sz="2400" b="1" u="sng" dirty="0">
                <a:solidFill>
                  <a:srgbClr val="0070C0"/>
                </a:solidFill>
                <a:effectLst/>
                <a:latin typeface="Alexandria"/>
                <a:ea typeface="Andalus"/>
                <a:cs typeface="Noto Sans Symbols"/>
              </a:rPr>
              <a:t> T</a:t>
            </a:r>
            <a:endParaRPr lang="en-US" sz="2400" dirty="0">
              <a:solidFill>
                <a:srgbClr val="0070C0"/>
              </a:solidFill>
              <a:effectLst/>
              <a:latin typeface="Alexandria"/>
              <a:ea typeface="Noto Sans Symbols"/>
              <a:cs typeface="Noto Sans Symbols"/>
            </a:endParaRPr>
          </a:p>
        </p:txBody>
      </p:sp>
      <p:pic>
        <p:nvPicPr>
          <p:cNvPr id="10" name="Picture 9">
            <a:extLst>
              <a:ext uri="{FF2B5EF4-FFF2-40B4-BE49-F238E27FC236}">
                <a16:creationId xmlns:a16="http://schemas.microsoft.com/office/drawing/2014/main" id="{FA2C4A91-4EBB-05D1-C4F0-9E857E00D7AA}"/>
              </a:ext>
            </a:extLst>
          </p:cNvPr>
          <p:cNvPicPr>
            <a:picLocks noChangeAspect="1"/>
          </p:cNvPicPr>
          <p:nvPr/>
        </p:nvPicPr>
        <p:blipFill rotWithShape="1">
          <a:blip r:embed="rId3"/>
          <a:srcRect l="38697" t="56622" r="13695" b="14959"/>
          <a:stretch/>
        </p:blipFill>
        <p:spPr>
          <a:xfrm>
            <a:off x="1216394" y="4265416"/>
            <a:ext cx="10102103" cy="2317507"/>
          </a:xfrm>
          <a:prstGeom prst="rect">
            <a:avLst/>
          </a:prstGeom>
        </p:spPr>
      </p:pic>
      <p:pic>
        <p:nvPicPr>
          <p:cNvPr id="12" name="Picture 11">
            <a:extLst>
              <a:ext uri="{FF2B5EF4-FFF2-40B4-BE49-F238E27FC236}">
                <a16:creationId xmlns:a16="http://schemas.microsoft.com/office/drawing/2014/main" id="{CDC8B580-AA02-3F9B-862D-B7FBF7A62714}"/>
              </a:ext>
            </a:extLst>
          </p:cNvPr>
          <p:cNvPicPr>
            <a:picLocks noChangeAspect="1"/>
          </p:cNvPicPr>
          <p:nvPr/>
        </p:nvPicPr>
        <p:blipFill rotWithShape="1">
          <a:blip r:embed="rId4"/>
          <a:srcRect l="24140" t="41517" r="24827" b="32748"/>
          <a:stretch/>
        </p:blipFill>
        <p:spPr>
          <a:xfrm>
            <a:off x="2022781" y="1888645"/>
            <a:ext cx="9321053" cy="1988344"/>
          </a:xfrm>
          <a:prstGeom prst="rect">
            <a:avLst/>
          </a:prstGeom>
        </p:spPr>
      </p:pic>
    </p:spTree>
    <p:extLst>
      <p:ext uri="{BB962C8B-B14F-4D97-AF65-F5344CB8AC3E}">
        <p14:creationId xmlns:p14="http://schemas.microsoft.com/office/powerpoint/2010/main" val="180585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TextBox 1">
            <a:extLst>
              <a:ext uri="{FF2B5EF4-FFF2-40B4-BE49-F238E27FC236}">
                <a16:creationId xmlns:a16="http://schemas.microsoft.com/office/drawing/2014/main" id="{48FD8AFA-FE11-808D-3E7A-4339C5ABCD0D}"/>
              </a:ext>
            </a:extLst>
          </p:cNvPr>
          <p:cNvSpPr txBox="1"/>
          <p:nvPr/>
        </p:nvSpPr>
        <p:spPr>
          <a:xfrm>
            <a:off x="3412500" y="1833991"/>
            <a:ext cx="6221894" cy="461665"/>
          </a:xfrm>
          <a:prstGeom prst="rect">
            <a:avLst/>
          </a:prstGeom>
          <a:noFill/>
        </p:spPr>
        <p:txBody>
          <a:bodyPr wrap="square">
            <a:spAutoFit/>
          </a:bodyPr>
          <a:lstStyle/>
          <a:p>
            <a:pPr marR="0" lvl="0" algn="ctr">
              <a:spcBef>
                <a:spcPts val="0"/>
              </a:spcBef>
              <a:spcAft>
                <a:spcPts val="0"/>
              </a:spcAft>
              <a:buClr>
                <a:srgbClr val="000000"/>
              </a:buClr>
              <a:buSzPts val="1100"/>
            </a:pPr>
            <a:r>
              <a:rPr lang="en-US" sz="2400" b="1" u="sng" dirty="0">
                <a:solidFill>
                  <a:srgbClr val="0070C0"/>
                </a:solidFill>
                <a:effectLst/>
                <a:latin typeface="Alexandria"/>
                <a:ea typeface="Andalus"/>
                <a:cs typeface="Noto Sans Symbols"/>
              </a:rPr>
              <a:t>Types of Fiscal policy</a:t>
            </a:r>
            <a:r>
              <a:rPr lang="ar-EG" sz="2400" b="1" u="sng" dirty="0" err="1">
                <a:solidFill>
                  <a:srgbClr val="0070C0"/>
                </a:solidFill>
                <a:effectLst/>
                <a:latin typeface="Alexandria"/>
                <a:ea typeface="Andalus"/>
                <a:cs typeface="Noto Sans Symbols"/>
              </a:rPr>
              <a:t>انواع</a:t>
            </a:r>
            <a:r>
              <a:rPr lang="ar-EG" sz="2400" b="1" u="sng" dirty="0">
                <a:solidFill>
                  <a:srgbClr val="0070C0"/>
                </a:solidFill>
                <a:effectLst/>
                <a:latin typeface="Alexandria"/>
                <a:ea typeface="Andalus"/>
                <a:cs typeface="Noto Sans Symbols"/>
              </a:rPr>
              <a:t> السياسة المالية </a:t>
            </a:r>
            <a:endParaRPr lang="en-US" sz="2400" b="1" u="sng" dirty="0">
              <a:solidFill>
                <a:srgbClr val="0070C0"/>
              </a:solidFill>
              <a:effectLst/>
              <a:latin typeface="Alexandria"/>
              <a:ea typeface="Andalus"/>
              <a:cs typeface="Noto Sans Symbols"/>
            </a:endParaRPr>
          </a:p>
        </p:txBody>
      </p:sp>
      <p:pic>
        <p:nvPicPr>
          <p:cNvPr id="9" name="Picture 8" descr="Graphical user interface&#10;&#10;Description automatically generated with medium confidence">
            <a:extLst>
              <a:ext uri="{FF2B5EF4-FFF2-40B4-BE49-F238E27FC236}">
                <a16:creationId xmlns:a16="http://schemas.microsoft.com/office/drawing/2014/main" id="{9249F12A-6400-52E5-9AD1-8A0CE53F3BDE}"/>
              </a:ext>
            </a:extLst>
          </p:cNvPr>
          <p:cNvPicPr>
            <a:picLocks noChangeAspect="1"/>
          </p:cNvPicPr>
          <p:nvPr/>
        </p:nvPicPr>
        <p:blipFill rotWithShape="1">
          <a:blip r:embed="rId3">
            <a:extLst>
              <a:ext uri="{28A0092B-C50C-407E-A947-70E740481C1C}">
                <a14:useLocalDpi xmlns:a14="http://schemas.microsoft.com/office/drawing/2010/main" val="0"/>
              </a:ext>
            </a:extLst>
          </a:blip>
          <a:srcRect l="9368" t="27626"/>
          <a:stretch/>
        </p:blipFill>
        <p:spPr>
          <a:xfrm>
            <a:off x="1387518" y="2295656"/>
            <a:ext cx="9416964" cy="3622610"/>
          </a:xfrm>
          <a:prstGeom prst="rect">
            <a:avLst/>
          </a:prstGeom>
        </p:spPr>
      </p:pic>
      <p:sp>
        <p:nvSpPr>
          <p:cNvPr id="11" name="Oval 10">
            <a:extLst>
              <a:ext uri="{FF2B5EF4-FFF2-40B4-BE49-F238E27FC236}">
                <a16:creationId xmlns:a16="http://schemas.microsoft.com/office/drawing/2014/main" id="{03253504-1B18-95D8-3755-B134A3BC4689}"/>
              </a:ext>
            </a:extLst>
          </p:cNvPr>
          <p:cNvSpPr/>
          <p:nvPr/>
        </p:nvSpPr>
        <p:spPr>
          <a:xfrm>
            <a:off x="8558213" y="5414963"/>
            <a:ext cx="2246269" cy="608507"/>
          </a:xfrm>
          <a:prstGeom prst="ellipse">
            <a:avLst/>
          </a:prstGeom>
          <a:solidFill>
            <a:schemeClr val="bg1"/>
          </a:solid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614917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144454"/>
            <a:ext cx="11569649" cy="55721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18292" y="40843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7181" y="141377"/>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75876"/>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31561" y="653223"/>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192378" y="923552"/>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9" name="Table 8">
            <a:extLst>
              <a:ext uri="{FF2B5EF4-FFF2-40B4-BE49-F238E27FC236}">
                <a16:creationId xmlns:a16="http://schemas.microsoft.com/office/drawing/2014/main" id="{87BE4396-1AC9-529D-3F9F-2EB7AF387726}"/>
              </a:ext>
            </a:extLst>
          </p:cNvPr>
          <p:cNvGraphicFramePr>
            <a:graphicFrameLocks noGrp="1"/>
          </p:cNvGraphicFramePr>
          <p:nvPr>
            <p:extLst>
              <p:ext uri="{D42A27DB-BD31-4B8C-83A1-F6EECF244321}">
                <p14:modId xmlns:p14="http://schemas.microsoft.com/office/powerpoint/2010/main" val="2701290501"/>
              </p:ext>
            </p:extLst>
          </p:nvPr>
        </p:nvGraphicFramePr>
        <p:xfrm>
          <a:off x="520271" y="1725522"/>
          <a:ext cx="6886979" cy="4541432"/>
        </p:xfrm>
        <a:graphic>
          <a:graphicData uri="http://schemas.openxmlformats.org/drawingml/2006/table">
            <a:tbl>
              <a:tblPr firstRow="1" firstCol="1" bandRow="1">
                <a:tableStyleId>{5940675A-B579-460E-94D1-54222C63F5DA}</a:tableStyleId>
              </a:tblPr>
              <a:tblGrid>
                <a:gridCol w="1189034">
                  <a:extLst>
                    <a:ext uri="{9D8B030D-6E8A-4147-A177-3AD203B41FA5}">
                      <a16:colId xmlns:a16="http://schemas.microsoft.com/office/drawing/2014/main" val="1022057400"/>
                    </a:ext>
                  </a:extLst>
                </a:gridCol>
                <a:gridCol w="5697945">
                  <a:extLst>
                    <a:ext uri="{9D8B030D-6E8A-4147-A177-3AD203B41FA5}">
                      <a16:colId xmlns:a16="http://schemas.microsoft.com/office/drawing/2014/main" val="394985859"/>
                    </a:ext>
                  </a:extLst>
                </a:gridCol>
              </a:tblGrid>
              <a:tr h="442698">
                <a:tc>
                  <a:txBody>
                    <a:bodyPr/>
                    <a:lstStyle/>
                    <a:p>
                      <a:pPr marL="0" marR="0">
                        <a:lnSpc>
                          <a:spcPct val="115000"/>
                        </a:lnSpc>
                        <a:spcBef>
                          <a:spcPts val="0"/>
                        </a:spcBef>
                        <a:spcAft>
                          <a:spcPts val="1000"/>
                        </a:spcAft>
                      </a:pPr>
                      <a:r>
                        <a:rPr lang="en-US" sz="2000" b="1" dirty="0">
                          <a:solidFill>
                            <a:srgbClr val="0070C0"/>
                          </a:solidFill>
                          <a:effectLst/>
                        </a:rPr>
                        <a:t> </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R="0" algn="ctr">
                        <a:spcBef>
                          <a:spcPts val="0"/>
                        </a:spcBef>
                        <a:spcAft>
                          <a:spcPts val="0"/>
                        </a:spcAft>
                      </a:pPr>
                      <a:r>
                        <a:rPr lang="en-US" sz="2000" b="1" dirty="0">
                          <a:solidFill>
                            <a:srgbClr val="0070C0"/>
                          </a:solidFill>
                          <a:effectLst/>
                        </a:rPr>
                        <a:t>Expansionary fiscal policy</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817416646"/>
                  </a:ext>
                </a:extLst>
              </a:tr>
              <a:tr h="824852">
                <a:tc>
                  <a:txBody>
                    <a:bodyPr/>
                    <a:lstStyle/>
                    <a:p>
                      <a:pPr marL="0" marR="0" algn="ctr">
                        <a:lnSpc>
                          <a:spcPct val="115000"/>
                        </a:lnSpc>
                        <a:spcBef>
                          <a:spcPts val="0"/>
                        </a:spcBef>
                        <a:spcAft>
                          <a:spcPts val="1000"/>
                        </a:spcAft>
                      </a:pPr>
                      <a:r>
                        <a:rPr lang="en-US" sz="2000" b="1" dirty="0">
                          <a:solidFill>
                            <a:srgbClr val="0070C0"/>
                          </a:solidFill>
                          <a:effectLst/>
                        </a:rPr>
                        <a:t>When</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nSpc>
                          <a:spcPct val="115000"/>
                        </a:lnSpc>
                        <a:spcBef>
                          <a:spcPts val="0"/>
                        </a:spcBef>
                        <a:spcAft>
                          <a:spcPts val="1000"/>
                        </a:spcAft>
                      </a:pPr>
                      <a:r>
                        <a:rPr lang="en-US" sz="2000" dirty="0">
                          <a:effectLst/>
                        </a:rPr>
                        <a:t>Stimulate the economy during </a:t>
                      </a:r>
                      <a:r>
                        <a:rPr lang="en-US" sz="2000" u="sng" dirty="0">
                          <a:effectLst/>
                        </a:rPr>
                        <a:t>the recession (during Budget surplus)</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617047983"/>
                  </a:ext>
                </a:extLst>
              </a:tr>
              <a:tr h="397734">
                <a:tc>
                  <a:txBody>
                    <a:bodyPr/>
                    <a:lstStyle/>
                    <a:p>
                      <a:pPr marL="0" marR="0" algn="ctr">
                        <a:lnSpc>
                          <a:spcPct val="115000"/>
                        </a:lnSpc>
                        <a:spcBef>
                          <a:spcPts val="0"/>
                        </a:spcBef>
                        <a:spcAft>
                          <a:spcPts val="1000"/>
                        </a:spcAft>
                      </a:pPr>
                      <a:r>
                        <a:rPr lang="en-US" sz="2000" b="1">
                          <a:solidFill>
                            <a:srgbClr val="0070C0"/>
                          </a:solidFill>
                          <a:effectLst/>
                        </a:rPr>
                        <a:t>Action</a:t>
                      </a:r>
                      <a:endParaRPr lang="en-US" sz="2000" b="1">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gn="ctr">
                        <a:lnSpc>
                          <a:spcPct val="115000"/>
                        </a:lnSpc>
                        <a:spcBef>
                          <a:spcPts val="0"/>
                        </a:spcBef>
                        <a:spcAft>
                          <a:spcPts val="1000"/>
                        </a:spcAft>
                      </a:pPr>
                      <a:r>
                        <a:rPr lang="en-US" sz="2000">
                          <a:effectLst/>
                        </a:rPr>
                        <a:t>T</a:t>
                      </a:r>
                      <a:r>
                        <a:rPr lang="en-US" sz="2000">
                          <a:effectLst/>
                          <a:sym typeface="Symbol" panose="05050102010706020507" pitchFamily="18" charset="2"/>
                        </a:rPr>
                        <a:t></a:t>
                      </a:r>
                      <a:r>
                        <a:rPr lang="en-US" sz="2000">
                          <a:effectLst/>
                        </a:rPr>
                        <a:t> or G↑</a:t>
                      </a:r>
                      <a:endParaRPr lang="en-US" sz="200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200331403"/>
                  </a:ext>
                </a:extLst>
              </a:tr>
              <a:tr h="1507932">
                <a:tc>
                  <a:txBody>
                    <a:bodyPr/>
                    <a:lstStyle/>
                    <a:p>
                      <a:pPr marL="0" marR="0" algn="ctr">
                        <a:lnSpc>
                          <a:spcPct val="115000"/>
                        </a:lnSpc>
                        <a:spcBef>
                          <a:spcPts val="0"/>
                        </a:spcBef>
                        <a:spcAft>
                          <a:spcPts val="1000"/>
                        </a:spcAft>
                      </a:pPr>
                      <a:r>
                        <a:rPr lang="en-US" sz="2000" b="1" dirty="0">
                          <a:solidFill>
                            <a:srgbClr val="0070C0"/>
                          </a:solidFill>
                          <a:effectLst/>
                        </a:rPr>
                        <a:t>results</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nSpc>
                          <a:spcPct val="115000"/>
                        </a:lnSpc>
                        <a:spcBef>
                          <a:spcPts val="0"/>
                        </a:spcBef>
                        <a:spcAft>
                          <a:spcPts val="1000"/>
                        </a:spcAft>
                      </a:pPr>
                      <a:r>
                        <a:rPr lang="en-US" sz="2000" dirty="0">
                          <a:effectLst/>
                        </a:rPr>
                        <a:t>T</a:t>
                      </a:r>
                      <a:r>
                        <a:rPr lang="en-US" sz="2000" dirty="0">
                          <a:effectLst/>
                          <a:sym typeface="Symbol" panose="05050102010706020507" pitchFamily="18" charset="2"/>
                        </a:rPr>
                        <a:t></a:t>
                      </a:r>
                      <a:r>
                        <a:rPr lang="en-US" sz="2000" dirty="0">
                          <a:effectLst/>
                        </a:rPr>
                        <a:t>: consumer spending↑</a:t>
                      </a:r>
                    </a:p>
                    <a:p>
                      <a:pPr marL="0" marR="0">
                        <a:lnSpc>
                          <a:spcPct val="115000"/>
                        </a:lnSpc>
                        <a:spcBef>
                          <a:spcPts val="0"/>
                        </a:spcBef>
                        <a:spcAft>
                          <a:spcPts val="1000"/>
                        </a:spcAft>
                      </a:pPr>
                      <a:r>
                        <a:rPr lang="en-US" sz="2000" dirty="0">
                          <a:effectLst/>
                        </a:rPr>
                        <a:t>G↑: Business investment ↑</a:t>
                      </a:r>
                    </a:p>
                    <a:p>
                      <a:pPr marL="0" marR="0">
                        <a:lnSpc>
                          <a:spcPct val="115000"/>
                        </a:lnSpc>
                        <a:spcBef>
                          <a:spcPts val="0"/>
                        </a:spcBef>
                        <a:spcAft>
                          <a:spcPts val="1000"/>
                        </a:spcAft>
                      </a:pPr>
                      <a:r>
                        <a:rPr lang="en-US" sz="2000" dirty="0">
                          <a:effectLst/>
                        </a:rPr>
                        <a:t>AD curve </a:t>
                      </a:r>
                      <a:r>
                        <a:rPr lang="en-US" sz="2000" u="sng" dirty="0">
                          <a:effectLst/>
                        </a:rPr>
                        <a:t>increases and shift to the right</a:t>
                      </a:r>
                      <a:r>
                        <a:rPr lang="en-US" sz="2000" dirty="0">
                          <a:effectLst/>
                        </a:rPr>
                        <a:t> </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714005364"/>
                  </a:ext>
                </a:extLst>
              </a:tr>
              <a:tr h="1368216">
                <a:tc>
                  <a:txBody>
                    <a:bodyPr/>
                    <a:lstStyle/>
                    <a:p>
                      <a:pPr marL="0" marR="0" algn="ctr">
                        <a:lnSpc>
                          <a:spcPct val="115000"/>
                        </a:lnSpc>
                        <a:spcBef>
                          <a:spcPts val="0"/>
                        </a:spcBef>
                        <a:spcAft>
                          <a:spcPts val="1000"/>
                        </a:spcAft>
                      </a:pPr>
                      <a:r>
                        <a:rPr lang="en-US" sz="2000" b="1" dirty="0">
                          <a:solidFill>
                            <a:srgbClr val="0070C0"/>
                          </a:solidFill>
                          <a:effectLst/>
                        </a:rPr>
                        <a:t>effect</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spcBef>
                          <a:spcPts val="0"/>
                        </a:spcBef>
                        <a:spcAft>
                          <a:spcPts val="1000"/>
                        </a:spcAft>
                      </a:pPr>
                      <a:r>
                        <a:rPr lang="en-US" sz="2000" dirty="0">
                          <a:effectLst/>
                        </a:rPr>
                        <a:t>Real GDP ↑</a:t>
                      </a:r>
                    </a:p>
                    <a:p>
                      <a:pPr marL="0" marR="0">
                        <a:spcBef>
                          <a:spcPts val="0"/>
                        </a:spcBef>
                        <a:spcAft>
                          <a:spcPts val="1000"/>
                        </a:spcAft>
                      </a:pPr>
                      <a:r>
                        <a:rPr lang="en-US" sz="2000" dirty="0">
                          <a:effectLst/>
                        </a:rPr>
                        <a:t>Price level ↑</a:t>
                      </a:r>
                    </a:p>
                    <a:p>
                      <a:pPr marL="0" marR="0">
                        <a:spcBef>
                          <a:spcPts val="0"/>
                        </a:spcBef>
                        <a:spcAft>
                          <a:spcPts val="1000"/>
                        </a:spcAft>
                      </a:pPr>
                      <a:r>
                        <a:rPr lang="en-US" sz="2000" dirty="0">
                          <a:effectLst/>
                        </a:rPr>
                        <a:t>Employment ↑</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898302577"/>
                  </a:ext>
                </a:extLst>
              </a:tr>
            </a:tbl>
          </a:graphicData>
        </a:graphic>
      </p:graphicFrame>
      <p:pic>
        <p:nvPicPr>
          <p:cNvPr id="11" name="Picture 10">
            <a:extLst>
              <a:ext uri="{FF2B5EF4-FFF2-40B4-BE49-F238E27FC236}">
                <a16:creationId xmlns:a16="http://schemas.microsoft.com/office/drawing/2014/main" id="{467D69A1-B901-A4FE-9B6B-C029B12B811C}"/>
              </a:ext>
            </a:extLst>
          </p:cNvPr>
          <p:cNvPicPr>
            <a:picLocks noChangeAspect="1"/>
          </p:cNvPicPr>
          <p:nvPr/>
        </p:nvPicPr>
        <p:blipFill rotWithShape="1">
          <a:blip r:embed="rId3"/>
          <a:srcRect l="49102" t="50000" r="23125" b="25640"/>
          <a:stretch/>
        </p:blipFill>
        <p:spPr>
          <a:xfrm>
            <a:off x="7616346" y="2020483"/>
            <a:ext cx="3946173" cy="3002857"/>
          </a:xfrm>
          <a:prstGeom prst="rect">
            <a:avLst/>
          </a:prstGeom>
        </p:spPr>
      </p:pic>
    </p:spTree>
    <p:extLst>
      <p:ext uri="{BB962C8B-B14F-4D97-AF65-F5344CB8AC3E}">
        <p14:creationId xmlns:p14="http://schemas.microsoft.com/office/powerpoint/2010/main" val="3864536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8797" y="98844"/>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B05E3C7F-008A-94CF-89A8-D6F86236DCAD}"/>
              </a:ext>
            </a:extLst>
          </p:cNvPr>
          <p:cNvGraphicFramePr>
            <a:graphicFrameLocks noGrp="1"/>
          </p:cNvGraphicFramePr>
          <p:nvPr>
            <p:extLst>
              <p:ext uri="{D42A27DB-BD31-4B8C-83A1-F6EECF244321}">
                <p14:modId xmlns:p14="http://schemas.microsoft.com/office/powerpoint/2010/main" val="612189905"/>
              </p:ext>
            </p:extLst>
          </p:nvPr>
        </p:nvGraphicFramePr>
        <p:xfrm>
          <a:off x="4008752" y="1108645"/>
          <a:ext cx="5343403" cy="547870"/>
        </p:xfrm>
        <a:graphic>
          <a:graphicData uri="http://schemas.openxmlformats.org/drawingml/2006/table">
            <a:tbl>
              <a:tblPr firstRow="1" firstCol="1" bandRow="1"/>
              <a:tblGrid>
                <a:gridCol w="5343403">
                  <a:extLst>
                    <a:ext uri="{9D8B030D-6E8A-4147-A177-3AD203B41FA5}">
                      <a16:colId xmlns:a16="http://schemas.microsoft.com/office/drawing/2014/main" val="1342595152"/>
                    </a:ext>
                  </a:extLst>
                </a:gridCol>
              </a:tblGrid>
              <a:tr h="547870">
                <a:tc>
                  <a:txBody>
                    <a:bodyPr/>
                    <a:lstStyle/>
                    <a:p>
                      <a:pPr marL="0" marR="0" algn="ctr" fontAlgn="t">
                        <a:spcBef>
                          <a:spcPts val="1200"/>
                        </a:spcBef>
                        <a:spcAft>
                          <a:spcPts val="1200"/>
                        </a:spcAft>
                      </a:pPr>
                      <a:r>
                        <a:rPr lang="en-GB" sz="2400" b="1" i="0" u="none" strike="noStrike" dirty="0">
                          <a:solidFill>
                            <a:srgbClr val="0070C0"/>
                          </a:solidFill>
                          <a:effectLst/>
                          <a:latin typeface="+mj-lt"/>
                          <a:ea typeface="Times New Roman" panose="02020603050405020304" pitchFamily="18" charset="0"/>
                          <a:cs typeface="Palatino Linotype" panose="02040502050505030304" pitchFamily="18" charset="0"/>
                        </a:rPr>
                        <a:t>1) Expansionary FP</a:t>
                      </a:r>
                      <a:r>
                        <a:rPr lang="ar-EG" sz="2400" b="1" i="0" u="none" strike="noStrike" dirty="0">
                          <a:solidFill>
                            <a:srgbClr val="0070C0"/>
                          </a:solidFill>
                          <a:effectLst/>
                          <a:latin typeface="+mj-lt"/>
                          <a:ea typeface="Times New Roman" panose="02020603050405020304" pitchFamily="18" charset="0"/>
                          <a:cs typeface="Palatino Linotype" panose="02040502050505030304" pitchFamily="18" charset="0"/>
                        </a:rPr>
                        <a:t>السياسة المالية التوسعية </a:t>
                      </a:r>
                      <a:endParaRPr lang="en-GB" sz="2400" b="0" i="0" u="none" strike="noStrike" dirty="0">
                        <a:solidFill>
                          <a:srgbClr val="0070C0"/>
                        </a:solidFill>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bl>
          </a:graphicData>
        </a:graphic>
      </p:graphicFrame>
      <p:pic>
        <p:nvPicPr>
          <p:cNvPr id="9" name="Picture 8">
            <a:extLst>
              <a:ext uri="{FF2B5EF4-FFF2-40B4-BE49-F238E27FC236}">
                <a16:creationId xmlns:a16="http://schemas.microsoft.com/office/drawing/2014/main" id="{367A2B15-ED51-169B-30F7-66061C1A299F}"/>
              </a:ext>
            </a:extLst>
          </p:cNvPr>
          <p:cNvPicPr>
            <a:picLocks noChangeAspect="1"/>
          </p:cNvPicPr>
          <p:nvPr/>
        </p:nvPicPr>
        <p:blipFill rotWithShape="1">
          <a:blip r:embed="rId3"/>
          <a:srcRect l="22931" t="27754" r="47867" b="14627"/>
          <a:stretch/>
        </p:blipFill>
        <p:spPr bwMode="auto">
          <a:xfrm>
            <a:off x="3127705" y="1760090"/>
            <a:ext cx="6386512" cy="429889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8246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144454"/>
            <a:ext cx="11569649" cy="55721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18292" y="40843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7181" y="141377"/>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75876"/>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1031561" y="653223"/>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192378" y="923552"/>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33387740-CF24-58F4-1D25-E95CE861B9E5}"/>
              </a:ext>
            </a:extLst>
          </p:cNvPr>
          <p:cNvGraphicFramePr>
            <a:graphicFrameLocks noGrp="1"/>
          </p:cNvGraphicFramePr>
          <p:nvPr>
            <p:extLst>
              <p:ext uri="{D42A27DB-BD31-4B8C-83A1-F6EECF244321}">
                <p14:modId xmlns:p14="http://schemas.microsoft.com/office/powerpoint/2010/main" val="852083307"/>
              </p:ext>
            </p:extLst>
          </p:nvPr>
        </p:nvGraphicFramePr>
        <p:xfrm>
          <a:off x="558868" y="1625027"/>
          <a:ext cx="6819807" cy="4867659"/>
        </p:xfrm>
        <a:graphic>
          <a:graphicData uri="http://schemas.openxmlformats.org/drawingml/2006/table">
            <a:tbl>
              <a:tblPr firstRow="1" firstCol="1" bandRow="1">
                <a:tableStyleId>{5940675A-B579-460E-94D1-54222C63F5DA}</a:tableStyleId>
              </a:tblPr>
              <a:tblGrid>
                <a:gridCol w="1177437">
                  <a:extLst>
                    <a:ext uri="{9D8B030D-6E8A-4147-A177-3AD203B41FA5}">
                      <a16:colId xmlns:a16="http://schemas.microsoft.com/office/drawing/2014/main" val="1022057400"/>
                    </a:ext>
                  </a:extLst>
                </a:gridCol>
                <a:gridCol w="5642370">
                  <a:extLst>
                    <a:ext uri="{9D8B030D-6E8A-4147-A177-3AD203B41FA5}">
                      <a16:colId xmlns:a16="http://schemas.microsoft.com/office/drawing/2014/main" val="394985859"/>
                    </a:ext>
                  </a:extLst>
                </a:gridCol>
              </a:tblGrid>
              <a:tr h="523375">
                <a:tc>
                  <a:txBody>
                    <a:bodyPr/>
                    <a:lstStyle/>
                    <a:p>
                      <a:pPr marL="0" marR="0">
                        <a:lnSpc>
                          <a:spcPct val="115000"/>
                        </a:lnSpc>
                        <a:spcBef>
                          <a:spcPts val="0"/>
                        </a:spcBef>
                        <a:spcAft>
                          <a:spcPts val="1000"/>
                        </a:spcAft>
                      </a:pPr>
                      <a:r>
                        <a:rPr lang="en-US" sz="2000" b="1" dirty="0">
                          <a:solidFill>
                            <a:srgbClr val="0070C0"/>
                          </a:solidFill>
                          <a:effectLst/>
                          <a:latin typeface="Alexandria"/>
                        </a:rPr>
                        <a:t> </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R="0" algn="ctr">
                        <a:spcBef>
                          <a:spcPts val="0"/>
                        </a:spcBef>
                        <a:spcAft>
                          <a:spcPts val="0"/>
                        </a:spcAft>
                      </a:pPr>
                      <a:r>
                        <a:rPr lang="en-US" sz="2000" b="1" dirty="0">
                          <a:solidFill>
                            <a:srgbClr val="0070C0"/>
                          </a:solidFill>
                          <a:effectLst/>
                          <a:latin typeface="Alexandria"/>
                        </a:rPr>
                        <a:t>Contractionary  fiscal policy</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817416646"/>
                  </a:ext>
                </a:extLst>
              </a:tr>
              <a:tr h="874268">
                <a:tc>
                  <a:txBody>
                    <a:bodyPr/>
                    <a:lstStyle/>
                    <a:p>
                      <a:pPr marL="0" marR="0" algn="ctr">
                        <a:lnSpc>
                          <a:spcPct val="115000"/>
                        </a:lnSpc>
                        <a:spcBef>
                          <a:spcPts val="0"/>
                        </a:spcBef>
                        <a:spcAft>
                          <a:spcPts val="1000"/>
                        </a:spcAft>
                      </a:pPr>
                      <a:r>
                        <a:rPr lang="en-US" sz="2000" b="1" dirty="0">
                          <a:solidFill>
                            <a:srgbClr val="0070C0"/>
                          </a:solidFill>
                          <a:effectLst/>
                          <a:latin typeface="Alexandria"/>
                        </a:rPr>
                        <a:t>When</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nSpc>
                          <a:spcPct val="115000"/>
                        </a:lnSpc>
                        <a:spcBef>
                          <a:spcPts val="0"/>
                        </a:spcBef>
                        <a:spcAft>
                          <a:spcPts val="1000"/>
                        </a:spcAft>
                      </a:pPr>
                      <a:r>
                        <a:rPr lang="en-US" sz="2000" dirty="0">
                          <a:effectLst/>
                          <a:latin typeface="Alexandria"/>
                        </a:rPr>
                        <a:t>Stimulate the economy during </a:t>
                      </a:r>
                      <a:r>
                        <a:rPr lang="en-US" sz="2000" u="sng" dirty="0">
                          <a:effectLst/>
                          <a:latin typeface="Alexandria"/>
                        </a:rPr>
                        <a:t>inflation (during Budget Deficit)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617047983"/>
                  </a:ext>
                </a:extLst>
              </a:tr>
              <a:tr h="421562">
                <a:tc>
                  <a:txBody>
                    <a:bodyPr/>
                    <a:lstStyle/>
                    <a:p>
                      <a:pPr marL="0" marR="0" algn="ctr">
                        <a:lnSpc>
                          <a:spcPct val="115000"/>
                        </a:lnSpc>
                        <a:spcBef>
                          <a:spcPts val="0"/>
                        </a:spcBef>
                        <a:spcAft>
                          <a:spcPts val="1000"/>
                        </a:spcAft>
                      </a:pPr>
                      <a:r>
                        <a:rPr lang="en-US" sz="2000" b="1">
                          <a:solidFill>
                            <a:srgbClr val="0070C0"/>
                          </a:solidFill>
                          <a:effectLst/>
                          <a:latin typeface="Alexandria"/>
                        </a:rPr>
                        <a:t>Action</a:t>
                      </a:r>
                      <a:endParaRPr lang="en-US" sz="2000" b="1">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gn="ctr">
                        <a:lnSpc>
                          <a:spcPct val="115000"/>
                        </a:lnSpc>
                        <a:spcBef>
                          <a:spcPts val="0"/>
                        </a:spcBef>
                        <a:spcAft>
                          <a:spcPts val="1000"/>
                        </a:spcAft>
                      </a:pPr>
                      <a:r>
                        <a:rPr lang="en-US" sz="2000" dirty="0">
                          <a:effectLst/>
                          <a:latin typeface="Alexandria"/>
                        </a:rPr>
                        <a:t>T↑ or G</a:t>
                      </a:r>
                      <a:r>
                        <a:rPr lang="en-US" sz="2000" dirty="0">
                          <a:effectLst/>
                          <a:latin typeface="Alexandria"/>
                          <a:sym typeface="Symbol" panose="05050102010706020507" pitchFamily="18" charset="2"/>
                        </a:rPr>
                        <a: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200331403"/>
                  </a:ext>
                </a:extLst>
              </a:tr>
              <a:tr h="1598270">
                <a:tc>
                  <a:txBody>
                    <a:bodyPr/>
                    <a:lstStyle/>
                    <a:p>
                      <a:pPr marL="0" marR="0" algn="ctr">
                        <a:lnSpc>
                          <a:spcPct val="115000"/>
                        </a:lnSpc>
                        <a:spcBef>
                          <a:spcPts val="0"/>
                        </a:spcBef>
                        <a:spcAft>
                          <a:spcPts val="1000"/>
                        </a:spcAft>
                      </a:pPr>
                      <a:r>
                        <a:rPr lang="en-US" sz="2000" b="1" dirty="0">
                          <a:solidFill>
                            <a:srgbClr val="0070C0"/>
                          </a:solidFill>
                          <a:effectLst/>
                          <a:latin typeface="Alexandria"/>
                        </a:rPr>
                        <a:t>results</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lnSpc>
                          <a:spcPct val="115000"/>
                        </a:lnSpc>
                        <a:spcBef>
                          <a:spcPts val="0"/>
                        </a:spcBef>
                        <a:spcAft>
                          <a:spcPts val="1000"/>
                        </a:spcAft>
                      </a:pPr>
                      <a:r>
                        <a:rPr lang="en-US" sz="2000" dirty="0">
                          <a:effectLst/>
                          <a:latin typeface="Alexandria"/>
                        </a:rPr>
                        <a:t>T↑: consumer spending</a:t>
                      </a:r>
                      <a:r>
                        <a:rPr lang="en-US" sz="2000" dirty="0">
                          <a:effectLst/>
                          <a:latin typeface="Alexandria"/>
                          <a:sym typeface="Symbol" panose="05050102010706020507" pitchFamily="18" charset="2"/>
                        </a:rPr>
                        <a:t></a:t>
                      </a:r>
                      <a:endParaRPr lang="en-US" sz="2000" dirty="0">
                        <a:effectLst/>
                        <a:latin typeface="Alexandria"/>
                      </a:endParaRPr>
                    </a:p>
                    <a:p>
                      <a:pPr marL="0" marR="0">
                        <a:lnSpc>
                          <a:spcPct val="115000"/>
                        </a:lnSpc>
                        <a:spcBef>
                          <a:spcPts val="0"/>
                        </a:spcBef>
                        <a:spcAft>
                          <a:spcPts val="1000"/>
                        </a:spcAft>
                      </a:pPr>
                      <a:r>
                        <a:rPr lang="en-US" sz="2000" dirty="0">
                          <a:effectLst/>
                          <a:latin typeface="Alexandria"/>
                        </a:rPr>
                        <a:t>G</a:t>
                      </a:r>
                      <a:r>
                        <a:rPr lang="en-US" sz="2000" dirty="0">
                          <a:effectLst/>
                          <a:latin typeface="Alexandria"/>
                          <a:sym typeface="Symbol" panose="05050102010706020507" pitchFamily="18" charset="2"/>
                        </a:rPr>
                        <a:t></a:t>
                      </a:r>
                      <a:r>
                        <a:rPr lang="en-US" sz="2000" dirty="0">
                          <a:effectLst/>
                          <a:latin typeface="Alexandria"/>
                        </a:rPr>
                        <a:t>: Business investment </a:t>
                      </a:r>
                      <a:r>
                        <a:rPr lang="en-US" sz="2000" dirty="0">
                          <a:effectLst/>
                          <a:latin typeface="Alexandria"/>
                          <a:sym typeface="Symbol" panose="05050102010706020507" pitchFamily="18" charset="2"/>
                        </a:rPr>
                        <a:t></a:t>
                      </a:r>
                    </a:p>
                    <a:p>
                      <a:pPr marL="0" marR="0">
                        <a:lnSpc>
                          <a:spcPct val="115000"/>
                        </a:lnSpc>
                        <a:spcBef>
                          <a:spcPts val="0"/>
                        </a:spcBef>
                        <a:spcAft>
                          <a:spcPts val="1000"/>
                        </a:spcAft>
                      </a:pPr>
                      <a:r>
                        <a:rPr lang="en-US" sz="2000" dirty="0">
                          <a:effectLst/>
                          <a:latin typeface="Alexandria"/>
                        </a:rPr>
                        <a:t>AD curve </a:t>
                      </a:r>
                      <a:r>
                        <a:rPr lang="en-US" sz="2000" u="sng" dirty="0">
                          <a:effectLst/>
                          <a:latin typeface="Alexandria"/>
                        </a:rPr>
                        <a:t>decreases and shift to the left</a:t>
                      </a:r>
                      <a:r>
                        <a:rPr lang="en-US" sz="2000" dirty="0">
                          <a:effectLst/>
                          <a:latin typeface="Alexandria"/>
                        </a:rPr>
                        <a:t> </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714005364"/>
                  </a:ext>
                </a:extLst>
              </a:tr>
              <a:tr h="1450184">
                <a:tc>
                  <a:txBody>
                    <a:bodyPr/>
                    <a:lstStyle/>
                    <a:p>
                      <a:pPr marL="0" marR="0" algn="ctr">
                        <a:lnSpc>
                          <a:spcPct val="115000"/>
                        </a:lnSpc>
                        <a:spcBef>
                          <a:spcPts val="0"/>
                        </a:spcBef>
                        <a:spcAft>
                          <a:spcPts val="1000"/>
                        </a:spcAft>
                      </a:pPr>
                      <a:r>
                        <a:rPr lang="en-US" sz="2000" b="1" dirty="0">
                          <a:solidFill>
                            <a:srgbClr val="0070C0"/>
                          </a:solidFill>
                          <a:effectLst/>
                          <a:latin typeface="Alexandria"/>
                        </a:rPr>
                        <a:t>effect</a:t>
                      </a:r>
                      <a:endParaRPr lang="en-US" sz="2000" b="1" dirty="0">
                        <a:solidFill>
                          <a:srgbClr val="0070C0"/>
                        </a:solidFill>
                        <a:effectLst/>
                        <a:latin typeface="Alexandria"/>
                        <a:ea typeface="Times New Roman" panose="02020603050405020304" pitchFamily="18" charset="0"/>
                        <a:cs typeface="Arial" panose="020B0604020202020204" pitchFamily="34" charset="0"/>
                      </a:endParaRPr>
                    </a:p>
                  </a:txBody>
                  <a:tcPr marL="68580" marR="68580" marT="0" marB="0" anchor="ctr"/>
                </a:tc>
                <a:tc>
                  <a:txBody>
                    <a:bodyPr/>
                    <a:lstStyle/>
                    <a:p>
                      <a:pPr marL="0" marR="0">
                        <a:spcBef>
                          <a:spcPts val="0"/>
                        </a:spcBef>
                        <a:spcAft>
                          <a:spcPts val="1000"/>
                        </a:spcAft>
                      </a:pPr>
                      <a:r>
                        <a:rPr lang="en-US" sz="2000" dirty="0">
                          <a:effectLst/>
                          <a:latin typeface="Alexandria"/>
                        </a:rPr>
                        <a:t>Real GDP </a:t>
                      </a:r>
                      <a:r>
                        <a:rPr lang="en-US" sz="2000" dirty="0">
                          <a:effectLst/>
                          <a:latin typeface="Alexandria"/>
                          <a:sym typeface="Symbol" panose="05050102010706020507" pitchFamily="18" charset="2"/>
                        </a:rPr>
                        <a:t></a:t>
                      </a:r>
                    </a:p>
                    <a:p>
                      <a:pPr marL="0" marR="0">
                        <a:spcBef>
                          <a:spcPts val="0"/>
                        </a:spcBef>
                        <a:spcAft>
                          <a:spcPts val="1000"/>
                        </a:spcAft>
                      </a:pPr>
                      <a:r>
                        <a:rPr lang="en-US" sz="2000" dirty="0">
                          <a:effectLst/>
                          <a:latin typeface="Alexandria"/>
                        </a:rPr>
                        <a:t>Price level </a:t>
                      </a:r>
                      <a:r>
                        <a:rPr lang="en-US" sz="2000" dirty="0">
                          <a:effectLst/>
                          <a:latin typeface="Alexandria"/>
                          <a:sym typeface="Symbol" panose="05050102010706020507" pitchFamily="18" charset="2"/>
                        </a:rPr>
                        <a:t></a:t>
                      </a:r>
                      <a:endParaRPr lang="en-US" sz="2000" dirty="0">
                        <a:effectLst/>
                        <a:latin typeface="Alexandria"/>
                      </a:endParaRPr>
                    </a:p>
                    <a:p>
                      <a:pPr marL="0" marR="0">
                        <a:spcBef>
                          <a:spcPts val="0"/>
                        </a:spcBef>
                        <a:spcAft>
                          <a:spcPts val="1000"/>
                        </a:spcAft>
                      </a:pPr>
                      <a:r>
                        <a:rPr lang="en-US" sz="2000" dirty="0">
                          <a:effectLst/>
                          <a:latin typeface="Alexandria"/>
                        </a:rPr>
                        <a:t>Employment </a:t>
                      </a:r>
                      <a:r>
                        <a:rPr lang="en-US" sz="2000" dirty="0">
                          <a:effectLst/>
                          <a:latin typeface="Alexandria"/>
                          <a:sym typeface="Symbol" panose="05050102010706020507" pitchFamily="18" charset="2"/>
                        </a:rPr>
                        <a: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898302577"/>
                  </a:ext>
                </a:extLst>
              </a:tr>
            </a:tbl>
          </a:graphicData>
        </a:graphic>
      </p:graphicFrame>
      <p:pic>
        <p:nvPicPr>
          <p:cNvPr id="11" name="Picture 10">
            <a:extLst>
              <a:ext uri="{FF2B5EF4-FFF2-40B4-BE49-F238E27FC236}">
                <a16:creationId xmlns:a16="http://schemas.microsoft.com/office/drawing/2014/main" id="{F28F145B-A582-954E-F43D-6D79F764521D}"/>
              </a:ext>
            </a:extLst>
          </p:cNvPr>
          <p:cNvPicPr>
            <a:picLocks noChangeAspect="1"/>
          </p:cNvPicPr>
          <p:nvPr/>
        </p:nvPicPr>
        <p:blipFill rotWithShape="1">
          <a:blip r:embed="rId3"/>
          <a:srcRect l="23789" t="50000" r="52070" b="26075"/>
          <a:stretch/>
        </p:blipFill>
        <p:spPr>
          <a:xfrm>
            <a:off x="7626368" y="2094121"/>
            <a:ext cx="4081396" cy="3055606"/>
          </a:xfrm>
          <a:prstGeom prst="rect">
            <a:avLst/>
          </a:prstGeom>
        </p:spPr>
      </p:pic>
    </p:spTree>
    <p:extLst>
      <p:ext uri="{BB962C8B-B14F-4D97-AF65-F5344CB8AC3E}">
        <p14:creationId xmlns:p14="http://schemas.microsoft.com/office/powerpoint/2010/main" val="16088865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05070"/>
            <a:ext cx="10812720" cy="523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3719" y="3763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8797" y="98844"/>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40618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Fiscal Policy</a:t>
            </a:r>
            <a:r>
              <a:rPr kumimoji="0" lang="ar-EG"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السياسة المالية </a:t>
            </a:r>
            <a:endPar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endParaRPr>
          </a:p>
        </p:txBody>
      </p:sp>
      <p:sp>
        <p:nvSpPr>
          <p:cNvPr id="6" name="TextBox 5">
            <a:extLst>
              <a:ext uri="{FF2B5EF4-FFF2-40B4-BE49-F238E27FC236}">
                <a16:creationId xmlns:a16="http://schemas.microsoft.com/office/drawing/2014/main" id="{932BEBEE-8394-147A-E71E-5726CD6C1E0C}"/>
              </a:ext>
            </a:extLst>
          </p:cNvPr>
          <p:cNvSpPr txBox="1"/>
          <p:nvPr/>
        </p:nvSpPr>
        <p:spPr>
          <a:xfrm>
            <a:off x="926988" y="62113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7805" y="891463"/>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graphicFrame>
        <p:nvGraphicFramePr>
          <p:cNvPr id="2" name="Table 1">
            <a:extLst>
              <a:ext uri="{FF2B5EF4-FFF2-40B4-BE49-F238E27FC236}">
                <a16:creationId xmlns:a16="http://schemas.microsoft.com/office/drawing/2014/main" id="{B05E3C7F-008A-94CF-89A8-D6F86236DCAD}"/>
              </a:ext>
            </a:extLst>
          </p:cNvPr>
          <p:cNvGraphicFramePr>
            <a:graphicFrameLocks noGrp="1"/>
          </p:cNvGraphicFramePr>
          <p:nvPr>
            <p:extLst>
              <p:ext uri="{D42A27DB-BD31-4B8C-83A1-F6EECF244321}">
                <p14:modId xmlns:p14="http://schemas.microsoft.com/office/powerpoint/2010/main" val="4130989005"/>
              </p:ext>
            </p:extLst>
          </p:nvPr>
        </p:nvGraphicFramePr>
        <p:xfrm>
          <a:off x="4008752" y="1108645"/>
          <a:ext cx="5738429" cy="547870"/>
        </p:xfrm>
        <a:graphic>
          <a:graphicData uri="http://schemas.openxmlformats.org/drawingml/2006/table">
            <a:tbl>
              <a:tblPr firstRow="1" firstCol="1" bandRow="1"/>
              <a:tblGrid>
                <a:gridCol w="5738429">
                  <a:extLst>
                    <a:ext uri="{9D8B030D-6E8A-4147-A177-3AD203B41FA5}">
                      <a16:colId xmlns:a16="http://schemas.microsoft.com/office/drawing/2014/main" val="1342595152"/>
                    </a:ext>
                  </a:extLst>
                </a:gridCol>
              </a:tblGrid>
              <a:tr h="547870">
                <a:tc>
                  <a:txBody>
                    <a:bodyPr/>
                    <a:lstStyle/>
                    <a:p>
                      <a:pPr marL="0" marR="0" algn="ctr" fontAlgn="t">
                        <a:spcBef>
                          <a:spcPts val="1200"/>
                        </a:spcBef>
                        <a:spcAft>
                          <a:spcPts val="1200"/>
                        </a:spcAft>
                      </a:pPr>
                      <a:r>
                        <a:rPr lang="en-GB" sz="2400" b="1" i="0" u="none" strike="noStrike" dirty="0">
                          <a:solidFill>
                            <a:srgbClr val="0070C0"/>
                          </a:solidFill>
                          <a:effectLst/>
                          <a:latin typeface="+mj-lt"/>
                          <a:ea typeface="Times New Roman" panose="02020603050405020304" pitchFamily="18" charset="0"/>
                          <a:cs typeface="Palatino Linotype" panose="02040502050505030304" pitchFamily="18" charset="0"/>
                        </a:rPr>
                        <a:t>2) Contractionary FP</a:t>
                      </a:r>
                      <a:r>
                        <a:rPr lang="ar-EG" sz="2400" b="1" i="0" u="none" strike="noStrike" dirty="0">
                          <a:solidFill>
                            <a:srgbClr val="0070C0"/>
                          </a:solidFill>
                          <a:effectLst/>
                          <a:latin typeface="+mj-lt"/>
                          <a:ea typeface="Times New Roman" panose="02020603050405020304" pitchFamily="18" charset="0"/>
                          <a:cs typeface="Palatino Linotype" panose="02040502050505030304" pitchFamily="18" charset="0"/>
                        </a:rPr>
                        <a:t>السياسة المالية الانكماشية </a:t>
                      </a:r>
                      <a:endParaRPr lang="en-GB" sz="2400" b="0" i="0" u="none" strike="noStrike" dirty="0">
                        <a:solidFill>
                          <a:srgbClr val="0070C0"/>
                        </a:solidFill>
                        <a:effectLst/>
                        <a:latin typeface="+mj-lt"/>
                      </a:endParaRPr>
                    </a:p>
                  </a:txBody>
                  <a:tcPr marL="72650" marR="72650" marT="100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135077"/>
                  </a:ext>
                </a:extLst>
              </a:tr>
            </a:tbl>
          </a:graphicData>
        </a:graphic>
      </p:graphicFrame>
      <p:pic>
        <p:nvPicPr>
          <p:cNvPr id="11" name="Picture 10">
            <a:extLst>
              <a:ext uri="{FF2B5EF4-FFF2-40B4-BE49-F238E27FC236}">
                <a16:creationId xmlns:a16="http://schemas.microsoft.com/office/drawing/2014/main" id="{A7CB9021-1790-1170-2D3E-A92F01475AED}"/>
              </a:ext>
            </a:extLst>
          </p:cNvPr>
          <p:cNvPicPr>
            <a:picLocks noChangeAspect="1"/>
          </p:cNvPicPr>
          <p:nvPr/>
        </p:nvPicPr>
        <p:blipFill rotWithShape="1">
          <a:blip r:embed="rId3"/>
          <a:srcRect l="22341" t="28384" r="46921" b="14002"/>
          <a:stretch/>
        </p:blipFill>
        <p:spPr bwMode="auto">
          <a:xfrm>
            <a:off x="2931737" y="1723782"/>
            <a:ext cx="6778447" cy="42615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36271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6CD1C078-3514-1B8E-C337-0B433A62E241}"/>
              </a:ext>
            </a:extLst>
          </p:cNvPr>
          <p:cNvSpPr txBox="1">
            <a:spLocks/>
          </p:cNvSpPr>
          <p:nvPr/>
        </p:nvSpPr>
        <p:spPr>
          <a:xfrm>
            <a:off x="975832" y="2223738"/>
            <a:ext cx="5206912"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 is known as the policies that fiscal authorities adopt </a:t>
            </a:r>
            <a:endParaRPr lang="en-US" sz="18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Public policy</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Fiscal policy</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Government policies</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None of the above</a:t>
            </a:r>
            <a:endParaRPr lang="en-US" sz="1800" dirty="0">
              <a:effectLst/>
              <a:latin typeface="Alexandria"/>
              <a:ea typeface="Times New Roman" panose="02020603050405020304" pitchFamily="18" charset="0"/>
            </a:endParaRPr>
          </a:p>
          <a:p>
            <a:pPr marL="0" marR="0" indent="0">
              <a:spcBef>
                <a:spcPts val="1200"/>
              </a:spcBef>
              <a:spcAft>
                <a:spcPts val="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Fiscal policy is defined as the policy under which</a:t>
            </a:r>
            <a:endParaRPr lang="en-US" sz="18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The government uses instruments of taxation</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The government uses instruments of Government spending</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Government has a predetermined purpose of economic policy</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All of the above</a:t>
            </a:r>
            <a:endParaRPr lang="en-US" sz="1800" dirty="0">
              <a:effectLst/>
              <a:latin typeface="Alexandria"/>
              <a:ea typeface="Times New Roman" panose="02020603050405020304" pitchFamily="18" charset="0"/>
            </a:endParaRPr>
          </a:p>
          <a:p>
            <a:pPr marL="0" indent="0">
              <a:spcBef>
                <a:spcPts val="0"/>
              </a:spcBef>
              <a:buNone/>
            </a:pPr>
            <a:endParaRPr lang="en-US" sz="18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1800" dirty="0">
              <a:effectLst/>
              <a:latin typeface="Alexandria"/>
              <a:ea typeface="Times New Roman" panose="02020603050405020304" pitchFamily="18" charset="0"/>
            </a:endParaRPr>
          </a:p>
          <a:p>
            <a:pPr marL="0" indent="0">
              <a:spcBef>
                <a:spcPts val="0"/>
              </a:spcBef>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36B181E1-1D72-9A52-883E-8BCF5A728EBD}"/>
              </a:ext>
            </a:extLst>
          </p:cNvPr>
          <p:cNvSpPr txBox="1"/>
          <p:nvPr/>
        </p:nvSpPr>
        <p:spPr>
          <a:xfrm>
            <a:off x="6445469" y="2177831"/>
            <a:ext cx="4721806" cy="3139321"/>
          </a:xfrm>
          <a:prstGeom prst="rect">
            <a:avLst/>
          </a:prstGeom>
          <a:noFill/>
        </p:spPr>
        <p:txBody>
          <a:bodyPr wrap="square">
            <a:spAutoFit/>
          </a:bodyPr>
          <a:lstStyle/>
          <a:p>
            <a:pPr algn="just" rtl="1"/>
            <a:r>
              <a:rPr lang="en-US" b="1" dirty="0">
                <a:solidFill>
                  <a:srgbClr val="0070C0"/>
                </a:solidFill>
              </a:rPr>
              <a:t>------ </a:t>
            </a:r>
            <a:r>
              <a:rPr lang="en-US" b="1" dirty="0" err="1">
                <a:solidFill>
                  <a:srgbClr val="0070C0"/>
                </a:solidFill>
              </a:rPr>
              <a:t>تُعرف</a:t>
            </a:r>
            <a:r>
              <a:rPr lang="en-US" b="1" dirty="0">
                <a:solidFill>
                  <a:srgbClr val="0070C0"/>
                </a:solidFill>
              </a:rPr>
              <a:t> </a:t>
            </a:r>
            <a:r>
              <a:rPr lang="en-US" b="1" dirty="0" err="1">
                <a:solidFill>
                  <a:srgbClr val="0070C0"/>
                </a:solidFill>
              </a:rPr>
              <a:t>بأنها</a:t>
            </a:r>
            <a:r>
              <a:rPr lang="en-US" b="1" dirty="0">
                <a:solidFill>
                  <a:srgbClr val="0070C0"/>
                </a:solidFill>
              </a:rPr>
              <a:t> </a:t>
            </a:r>
            <a:r>
              <a:rPr lang="en-US" b="1" dirty="0" err="1">
                <a:solidFill>
                  <a:srgbClr val="0070C0"/>
                </a:solidFill>
              </a:rPr>
              <a:t>السياسات</a:t>
            </a:r>
            <a:r>
              <a:rPr lang="en-US" b="1" dirty="0">
                <a:solidFill>
                  <a:srgbClr val="0070C0"/>
                </a:solidFill>
              </a:rPr>
              <a:t> </a:t>
            </a:r>
            <a:r>
              <a:rPr lang="en-US" b="1" dirty="0" err="1">
                <a:solidFill>
                  <a:srgbClr val="0070C0"/>
                </a:solidFill>
              </a:rPr>
              <a:t>التي</a:t>
            </a:r>
            <a:r>
              <a:rPr lang="en-US" b="1" dirty="0">
                <a:solidFill>
                  <a:srgbClr val="0070C0"/>
                </a:solidFill>
              </a:rPr>
              <a:t> </a:t>
            </a:r>
            <a:r>
              <a:rPr lang="en-US" b="1" dirty="0" err="1">
                <a:solidFill>
                  <a:srgbClr val="0070C0"/>
                </a:solidFill>
              </a:rPr>
              <a:t>تتبناها</a:t>
            </a:r>
            <a:r>
              <a:rPr lang="en-US" b="1" dirty="0">
                <a:solidFill>
                  <a:srgbClr val="0070C0"/>
                </a:solidFill>
              </a:rPr>
              <a:t> </a:t>
            </a:r>
            <a:r>
              <a:rPr lang="en-US" b="1" dirty="0" err="1">
                <a:solidFill>
                  <a:srgbClr val="0070C0"/>
                </a:solidFill>
              </a:rPr>
              <a:t>السلطات</a:t>
            </a:r>
            <a:r>
              <a:rPr lang="en-US" b="1" dirty="0">
                <a:solidFill>
                  <a:srgbClr val="0070C0"/>
                </a:solidFill>
              </a:rPr>
              <a:t> </a:t>
            </a:r>
            <a:r>
              <a:rPr lang="en-US" b="1" dirty="0" err="1">
                <a:solidFill>
                  <a:srgbClr val="0070C0"/>
                </a:solidFill>
              </a:rPr>
              <a:t>المالية</a:t>
            </a:r>
            <a:endParaRPr lang="en-US" b="1" dirty="0">
              <a:solidFill>
                <a:srgbClr val="0070C0"/>
              </a:solidFill>
            </a:endParaRPr>
          </a:p>
          <a:p>
            <a:pPr marL="285750" indent="-285750" algn="just" rtl="1">
              <a:buFont typeface="Arial" panose="020B0604020202020204" pitchFamily="34" charset="0"/>
              <a:buChar char="•"/>
            </a:pPr>
            <a:r>
              <a:rPr lang="en-US" dirty="0" err="1"/>
              <a:t>السياسة</a:t>
            </a:r>
            <a:r>
              <a:rPr lang="en-US" dirty="0"/>
              <a:t> </a:t>
            </a:r>
            <a:r>
              <a:rPr lang="en-US" dirty="0" err="1"/>
              <a:t>العامة</a:t>
            </a:r>
            <a:endParaRPr lang="en-US" dirty="0"/>
          </a:p>
          <a:p>
            <a:pPr marL="285750" indent="-285750" algn="just" rtl="1">
              <a:buFont typeface="Arial" panose="020B0604020202020204" pitchFamily="34" charset="0"/>
              <a:buChar char="•"/>
            </a:pPr>
            <a:r>
              <a:rPr lang="en-US" b="1" u="sng" dirty="0" err="1"/>
              <a:t>السياسة</a:t>
            </a:r>
            <a:r>
              <a:rPr lang="en-US" b="1" u="sng" dirty="0"/>
              <a:t> </a:t>
            </a:r>
            <a:r>
              <a:rPr lang="en-US" b="1" u="sng" dirty="0" err="1"/>
              <a:t>المالية</a:t>
            </a:r>
            <a:endParaRPr lang="en-US" b="1" u="sng" dirty="0"/>
          </a:p>
          <a:p>
            <a:pPr marL="285750" indent="-285750" algn="just" rtl="1">
              <a:buFont typeface="Arial" panose="020B0604020202020204" pitchFamily="34" charset="0"/>
              <a:buChar char="•"/>
            </a:pPr>
            <a:r>
              <a:rPr lang="en-US" dirty="0" err="1"/>
              <a:t>السياسات</a:t>
            </a:r>
            <a:r>
              <a:rPr lang="en-US" dirty="0"/>
              <a:t> </a:t>
            </a:r>
            <a:r>
              <a:rPr lang="en-US" dirty="0" err="1"/>
              <a:t>الحكومية</a:t>
            </a:r>
            <a:endParaRPr lang="en-US" dirty="0"/>
          </a:p>
          <a:p>
            <a:pPr marL="285750" indent="-285750" algn="just" rtl="1">
              <a:buFont typeface="Arial" panose="020B0604020202020204" pitchFamily="34" charset="0"/>
              <a:buChar char="•"/>
            </a:pPr>
            <a:r>
              <a:rPr lang="en-US" dirty="0" err="1"/>
              <a:t>لا</a:t>
            </a:r>
            <a:r>
              <a:rPr lang="en-US" dirty="0"/>
              <a:t> </a:t>
            </a:r>
            <a:r>
              <a:rPr lang="en-US" dirty="0" err="1"/>
              <a:t>شيء</a:t>
            </a:r>
            <a:r>
              <a:rPr lang="en-US" dirty="0"/>
              <a:t> </a:t>
            </a:r>
            <a:r>
              <a:rPr lang="en-US" dirty="0" err="1"/>
              <a:t>مما</a:t>
            </a:r>
            <a:r>
              <a:rPr lang="en-US" dirty="0"/>
              <a:t> </a:t>
            </a:r>
            <a:r>
              <a:rPr lang="en-US" dirty="0" err="1"/>
              <a:t>سبق</a:t>
            </a:r>
            <a:endParaRPr lang="ar-EG" dirty="0"/>
          </a:p>
          <a:p>
            <a:pPr marL="285750" indent="-285750" algn="just" rtl="1">
              <a:buFont typeface="Arial" panose="020B0604020202020204" pitchFamily="34" charset="0"/>
              <a:buChar char="•"/>
            </a:pPr>
            <a:endParaRPr lang="en-US" dirty="0"/>
          </a:p>
          <a:p>
            <a:pPr algn="just" rtl="1"/>
            <a:r>
              <a:rPr lang="en-US" b="1" dirty="0" err="1">
                <a:solidFill>
                  <a:srgbClr val="0070C0"/>
                </a:solidFill>
              </a:rPr>
              <a:t>تُعرَّف</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المالية</a:t>
            </a:r>
            <a:r>
              <a:rPr lang="en-US" b="1" dirty="0">
                <a:solidFill>
                  <a:srgbClr val="0070C0"/>
                </a:solidFill>
              </a:rPr>
              <a:t> </a:t>
            </a:r>
            <a:r>
              <a:rPr lang="en-US" b="1" dirty="0" err="1">
                <a:solidFill>
                  <a:srgbClr val="0070C0"/>
                </a:solidFill>
              </a:rPr>
              <a:t>بأنها</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التي</a:t>
            </a:r>
            <a:r>
              <a:rPr lang="en-US" b="1" dirty="0">
                <a:solidFill>
                  <a:srgbClr val="0070C0"/>
                </a:solidFill>
              </a:rPr>
              <a:t> </a:t>
            </a:r>
            <a:r>
              <a:rPr lang="en-US" b="1" dirty="0" err="1">
                <a:solidFill>
                  <a:srgbClr val="0070C0"/>
                </a:solidFill>
              </a:rPr>
              <a:t>بموجبها</a:t>
            </a:r>
            <a:endParaRPr lang="en-US" b="1" dirty="0">
              <a:solidFill>
                <a:srgbClr val="0070C0"/>
              </a:solidFill>
            </a:endParaRPr>
          </a:p>
          <a:p>
            <a:pPr marL="285750" indent="-285750" algn="just" rtl="1">
              <a:buFont typeface="Arial" panose="020B0604020202020204" pitchFamily="34" charset="0"/>
              <a:buChar char="•"/>
            </a:pPr>
            <a:r>
              <a:rPr lang="en-US" dirty="0" err="1"/>
              <a:t>تستخدم</a:t>
            </a:r>
            <a:r>
              <a:rPr lang="en-US" dirty="0"/>
              <a:t> </a:t>
            </a:r>
            <a:r>
              <a:rPr lang="en-US" dirty="0" err="1"/>
              <a:t>الحكومة</a:t>
            </a:r>
            <a:r>
              <a:rPr lang="en-US" dirty="0"/>
              <a:t> </a:t>
            </a:r>
            <a:r>
              <a:rPr lang="en-US" dirty="0" err="1"/>
              <a:t>أدوات</a:t>
            </a:r>
            <a:r>
              <a:rPr lang="en-US" dirty="0"/>
              <a:t> </a:t>
            </a:r>
            <a:r>
              <a:rPr lang="en-US" dirty="0" err="1"/>
              <a:t>الضرائب</a:t>
            </a:r>
            <a:endParaRPr lang="en-US" dirty="0"/>
          </a:p>
          <a:p>
            <a:pPr marL="285750" indent="-285750" algn="just" rtl="1">
              <a:buFont typeface="Arial" panose="020B0604020202020204" pitchFamily="34" charset="0"/>
              <a:buChar char="•"/>
            </a:pPr>
            <a:r>
              <a:rPr lang="en-US" dirty="0" err="1"/>
              <a:t>تستخدم</a:t>
            </a:r>
            <a:r>
              <a:rPr lang="en-US" dirty="0"/>
              <a:t> </a:t>
            </a:r>
            <a:r>
              <a:rPr lang="en-US" dirty="0" err="1"/>
              <a:t>الحكومة</a:t>
            </a:r>
            <a:r>
              <a:rPr lang="en-US" dirty="0"/>
              <a:t> </a:t>
            </a:r>
            <a:r>
              <a:rPr lang="en-US" dirty="0" err="1"/>
              <a:t>أدوات</a:t>
            </a:r>
            <a:r>
              <a:rPr lang="en-US" dirty="0"/>
              <a:t> </a:t>
            </a:r>
            <a:r>
              <a:rPr lang="en-US" dirty="0" err="1"/>
              <a:t>الإنفاق</a:t>
            </a:r>
            <a:r>
              <a:rPr lang="en-US" dirty="0"/>
              <a:t> </a:t>
            </a:r>
            <a:r>
              <a:rPr lang="en-US" dirty="0" err="1"/>
              <a:t>الحكومي</a:t>
            </a:r>
            <a:endParaRPr lang="en-US" dirty="0"/>
          </a:p>
          <a:p>
            <a:pPr marL="285750" indent="-285750" algn="just" rtl="1">
              <a:buFont typeface="Arial" panose="020B0604020202020204" pitchFamily="34" charset="0"/>
              <a:buChar char="•"/>
            </a:pPr>
            <a:r>
              <a:rPr lang="en-US" dirty="0" err="1"/>
              <a:t>للحكومة</a:t>
            </a:r>
            <a:r>
              <a:rPr lang="en-US" dirty="0"/>
              <a:t> </a:t>
            </a:r>
            <a:r>
              <a:rPr lang="en-US" dirty="0" err="1"/>
              <a:t>غرض</a:t>
            </a:r>
            <a:r>
              <a:rPr lang="en-US" dirty="0"/>
              <a:t> </a:t>
            </a:r>
            <a:r>
              <a:rPr lang="en-US" dirty="0" err="1"/>
              <a:t>محدد</a:t>
            </a:r>
            <a:r>
              <a:rPr lang="en-US" dirty="0"/>
              <a:t> </a:t>
            </a:r>
            <a:r>
              <a:rPr lang="en-US" dirty="0" err="1"/>
              <a:t>مسبقًا</a:t>
            </a:r>
            <a:r>
              <a:rPr lang="en-US" dirty="0"/>
              <a:t> </a:t>
            </a:r>
            <a:r>
              <a:rPr lang="en-US" dirty="0" err="1"/>
              <a:t>من</a:t>
            </a:r>
            <a:r>
              <a:rPr lang="en-US" dirty="0"/>
              <a:t> </a:t>
            </a:r>
            <a:r>
              <a:rPr lang="en-US" dirty="0" err="1"/>
              <a:t>السياسة</a:t>
            </a:r>
            <a:r>
              <a:rPr lang="en-US" dirty="0"/>
              <a:t> </a:t>
            </a:r>
            <a:r>
              <a:rPr lang="en-US" dirty="0" err="1"/>
              <a:t>الاقتصادية</a:t>
            </a:r>
            <a:endParaRPr lang="en-US" dirty="0"/>
          </a:p>
          <a:p>
            <a:pPr marL="285750" indent="-285750" algn="just" rtl="1">
              <a:buFont typeface="Arial" panose="020B0604020202020204" pitchFamily="34" charset="0"/>
              <a:buChar char="•"/>
            </a:pPr>
            <a:r>
              <a:rPr lang="en-US" b="1" u="sng" dirty="0" err="1"/>
              <a:t>كل</a:t>
            </a:r>
            <a:r>
              <a:rPr lang="en-US" b="1" u="sng" dirty="0"/>
              <a:t> </a:t>
            </a:r>
            <a:r>
              <a:rPr lang="en-US" b="1" u="sng" dirty="0" err="1"/>
              <a:t>ما</a:t>
            </a:r>
            <a:r>
              <a:rPr lang="en-US" b="1" u="sng" dirty="0"/>
              <a:t> </a:t>
            </a:r>
            <a:r>
              <a:rPr lang="en-US" b="1" u="sng" dirty="0" err="1"/>
              <a:t>سبق</a:t>
            </a:r>
            <a:endParaRPr lang="en-US" b="1" u="sng" dirty="0"/>
          </a:p>
        </p:txBody>
      </p:sp>
    </p:spTree>
    <p:extLst>
      <p:ext uri="{BB962C8B-B14F-4D97-AF65-F5344CB8AC3E}">
        <p14:creationId xmlns:p14="http://schemas.microsoft.com/office/powerpoint/2010/main" val="16714493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371367E5-6531-CBB1-F783-4A64350FEF7B}"/>
              </a:ext>
            </a:extLst>
          </p:cNvPr>
          <p:cNvSpPr txBox="1">
            <a:spLocks/>
          </p:cNvSpPr>
          <p:nvPr/>
        </p:nvSpPr>
        <p:spPr>
          <a:xfrm>
            <a:off x="993086" y="2112177"/>
            <a:ext cx="5030554" cy="36535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Which of the following are the tools of fiscal policy?</a:t>
            </a:r>
            <a:endParaRPr lang="en-US" sz="20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2000" b="1" u="sng" dirty="0">
                <a:effectLst/>
                <a:latin typeface="Alexandria"/>
                <a:ea typeface="Times New Roman" panose="02020603050405020304" pitchFamily="18" charset="0"/>
                <a:cs typeface="Times New Roman" panose="02020603050405020304" pitchFamily="18" charset="0"/>
              </a:rPr>
              <a:t>Taxation </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Government research</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Government borrowing</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None of the above</a:t>
            </a:r>
            <a:endParaRPr lang="en-US" sz="2000" dirty="0">
              <a:effectLst/>
              <a:latin typeface="Alexandria"/>
              <a:ea typeface="Times New Roman" panose="02020603050405020304" pitchFamily="18" charset="0"/>
            </a:endParaRPr>
          </a:p>
          <a:p>
            <a:pPr marR="0" indent="0">
              <a:spcBef>
                <a:spcPts val="0"/>
              </a:spcBef>
              <a:spcAft>
                <a:spcPts val="0"/>
              </a:spcAft>
              <a:buNone/>
            </a:pPr>
            <a:r>
              <a:rPr lang="en-US" sz="2000" dirty="0">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a:p>
            <a:pPr marL="0" marR="0" indent="0">
              <a:spcBef>
                <a:spcPts val="1200"/>
              </a:spcBef>
              <a:spcAft>
                <a:spcPts val="0"/>
              </a:spcAft>
              <a:buNone/>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Which of the following objectives are achieved by fiscal policy?</a:t>
            </a:r>
            <a:endParaRPr lang="en-US" sz="20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Economic stability</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Achieving high level of employment</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dirty="0">
                <a:effectLst/>
                <a:latin typeface="Alexandria"/>
                <a:ea typeface="Times New Roman" panose="02020603050405020304" pitchFamily="18" charset="0"/>
                <a:cs typeface="Times New Roman" panose="02020603050405020304" pitchFamily="18" charset="0"/>
              </a:rPr>
              <a:t>Accelerating economic growth</a:t>
            </a:r>
            <a:endParaRPr lang="en-US" sz="2000" dirty="0">
              <a:effectLst/>
              <a:latin typeface="Alexandria"/>
              <a:ea typeface="Times New Roman" panose="02020603050405020304" pitchFamily="18" charset="0"/>
            </a:endParaRPr>
          </a:p>
          <a:p>
            <a:pPr marL="342900" indent="-342900">
              <a:spcBef>
                <a:spcPts val="0"/>
              </a:spcBef>
              <a:buFont typeface="+mj-lt"/>
              <a:buAutoNum type="alphaUcPeriod"/>
            </a:pPr>
            <a:r>
              <a:rPr lang="en-US" sz="2000" b="1" u="sng" dirty="0">
                <a:effectLst/>
                <a:latin typeface="Alexandria"/>
                <a:ea typeface="Times New Roman" panose="02020603050405020304" pitchFamily="18" charset="0"/>
                <a:cs typeface="Times New Roman" panose="02020603050405020304" pitchFamily="18" charset="0"/>
              </a:rPr>
              <a:t>All of the above</a:t>
            </a:r>
            <a:endParaRPr lang="en-US" sz="2000" dirty="0">
              <a:effectLst/>
              <a:latin typeface="Alexandria"/>
              <a:ea typeface="Times New Roman" panose="02020603050405020304" pitchFamily="18" charset="0"/>
            </a:endParaRPr>
          </a:p>
          <a:p>
            <a:pPr marL="0" marR="0" indent="0">
              <a:spcBef>
                <a:spcPts val="0"/>
              </a:spcBef>
              <a:spcAft>
                <a:spcPts val="0"/>
              </a:spcAft>
              <a:buNone/>
            </a:pPr>
            <a:endParaRPr lang="en-US" sz="2000" dirty="0">
              <a:effectLst/>
              <a:latin typeface="Alexandria"/>
              <a:ea typeface="Times New Roman" panose="02020603050405020304" pitchFamily="18" charset="0"/>
            </a:endParaRPr>
          </a:p>
          <a:p>
            <a:pPr marL="0" indent="0">
              <a:spcBef>
                <a:spcPts val="0"/>
              </a:spcBef>
              <a:buNone/>
            </a:pPr>
            <a:endParaRPr lang="en-US" sz="2000" b="1" i="1" u="sng" dirty="0">
              <a:solidFill>
                <a:srgbClr val="000000"/>
              </a:solidFill>
              <a:latin typeface="Alexandria"/>
              <a:ea typeface="Times New Roman" panose="02020603050405020304" pitchFamily="18" charset="0"/>
              <a:cs typeface="Palatino Linotype" panose="02040502050505030304" pitchFamily="18" charset="0"/>
            </a:endParaRPr>
          </a:p>
          <a:p>
            <a:pPr marL="0" indent="0">
              <a:spcBef>
                <a:spcPts val="0"/>
              </a:spcBef>
              <a:buNone/>
            </a:pP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B94C2DC3-20E5-F109-6CB6-7B0A527AFE82}"/>
              </a:ext>
            </a:extLst>
          </p:cNvPr>
          <p:cNvSpPr txBox="1"/>
          <p:nvPr/>
        </p:nvSpPr>
        <p:spPr>
          <a:xfrm>
            <a:off x="6773861" y="2223738"/>
            <a:ext cx="4255768" cy="3416320"/>
          </a:xfrm>
          <a:prstGeom prst="rect">
            <a:avLst/>
          </a:prstGeom>
          <a:noFill/>
        </p:spPr>
        <p:txBody>
          <a:bodyPr wrap="square">
            <a:spAutoFit/>
          </a:bodyPr>
          <a:lstStyle/>
          <a:p>
            <a:pPr algn="just" rtl="1"/>
            <a:r>
              <a:rPr lang="en-US" b="1" dirty="0" err="1">
                <a:solidFill>
                  <a:srgbClr val="0070C0"/>
                </a:solidFill>
              </a:rPr>
              <a:t>أي</a:t>
            </a:r>
            <a:r>
              <a:rPr lang="en-US" b="1" dirty="0">
                <a:solidFill>
                  <a:srgbClr val="0070C0"/>
                </a:solidFill>
              </a:rPr>
              <a:t> </a:t>
            </a:r>
            <a:r>
              <a:rPr lang="en-US" b="1" dirty="0" err="1">
                <a:solidFill>
                  <a:srgbClr val="0070C0"/>
                </a:solidFill>
              </a:rPr>
              <a:t>مما</a:t>
            </a:r>
            <a:r>
              <a:rPr lang="en-US" b="1" dirty="0">
                <a:solidFill>
                  <a:srgbClr val="0070C0"/>
                </a:solidFill>
              </a:rPr>
              <a:t> </a:t>
            </a:r>
            <a:r>
              <a:rPr lang="en-US" b="1" dirty="0" err="1">
                <a:solidFill>
                  <a:srgbClr val="0070C0"/>
                </a:solidFill>
              </a:rPr>
              <a:t>يلي</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أدوات</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المالية</a:t>
            </a:r>
            <a:r>
              <a:rPr lang="en-US" b="1" dirty="0">
                <a:solidFill>
                  <a:srgbClr val="0070C0"/>
                </a:solidFill>
              </a:rPr>
              <a:t>؟</a:t>
            </a:r>
          </a:p>
          <a:p>
            <a:pPr marL="285750" indent="-285750" algn="just" rtl="1">
              <a:buFont typeface="Arial" panose="020B0604020202020204" pitchFamily="34" charset="0"/>
              <a:buChar char="•"/>
            </a:pPr>
            <a:r>
              <a:rPr lang="en-US" b="1" u="sng" dirty="0" err="1"/>
              <a:t>الضرائب</a:t>
            </a:r>
            <a:endParaRPr lang="en-US" b="1" u="sng" dirty="0"/>
          </a:p>
          <a:p>
            <a:pPr marL="285750" indent="-285750" algn="just" rtl="1">
              <a:buFont typeface="Arial" panose="020B0604020202020204" pitchFamily="34" charset="0"/>
              <a:buChar char="•"/>
            </a:pPr>
            <a:r>
              <a:rPr lang="en-US" dirty="0" err="1"/>
              <a:t>البحوث</a:t>
            </a:r>
            <a:r>
              <a:rPr lang="en-US" dirty="0"/>
              <a:t> </a:t>
            </a:r>
            <a:r>
              <a:rPr lang="en-US" dirty="0" err="1"/>
              <a:t>الحكومية</a:t>
            </a:r>
            <a:endParaRPr lang="en-US" dirty="0"/>
          </a:p>
          <a:p>
            <a:pPr marL="285750" indent="-285750" algn="just" rtl="1">
              <a:buFont typeface="Arial" panose="020B0604020202020204" pitchFamily="34" charset="0"/>
              <a:buChar char="•"/>
            </a:pPr>
            <a:r>
              <a:rPr lang="en-US" dirty="0" err="1"/>
              <a:t>الاقتراض</a:t>
            </a:r>
            <a:r>
              <a:rPr lang="en-US" dirty="0"/>
              <a:t> </a:t>
            </a:r>
            <a:r>
              <a:rPr lang="en-US" dirty="0" err="1"/>
              <a:t>الحكومي</a:t>
            </a:r>
            <a:endParaRPr lang="en-US" dirty="0"/>
          </a:p>
          <a:p>
            <a:pPr marL="285750" indent="-285750" algn="just" rtl="1">
              <a:buFont typeface="Arial" panose="020B0604020202020204" pitchFamily="34" charset="0"/>
              <a:buChar char="•"/>
            </a:pPr>
            <a:r>
              <a:rPr lang="en-US" dirty="0" err="1"/>
              <a:t>لا</a:t>
            </a:r>
            <a:r>
              <a:rPr lang="en-US" dirty="0"/>
              <a:t> </a:t>
            </a:r>
            <a:r>
              <a:rPr lang="en-US" dirty="0" err="1"/>
              <a:t>شيء</a:t>
            </a:r>
            <a:r>
              <a:rPr lang="en-US" dirty="0"/>
              <a:t> </a:t>
            </a:r>
            <a:r>
              <a:rPr lang="en-US" dirty="0" err="1"/>
              <a:t>مما</a:t>
            </a:r>
            <a:r>
              <a:rPr lang="en-US" dirty="0"/>
              <a:t> </a:t>
            </a:r>
            <a:r>
              <a:rPr lang="en-US" dirty="0" err="1"/>
              <a:t>سبق</a:t>
            </a:r>
            <a:endParaRPr lang="ar-EG" dirty="0"/>
          </a:p>
          <a:p>
            <a:pPr algn="just" rtl="1"/>
            <a:endParaRPr lang="en-US" dirty="0"/>
          </a:p>
          <a:p>
            <a:pPr algn="just" rtl="1"/>
            <a:r>
              <a:rPr lang="en-US" b="1" dirty="0" err="1">
                <a:solidFill>
                  <a:srgbClr val="0070C0"/>
                </a:solidFill>
              </a:rPr>
              <a:t>أي</a:t>
            </a:r>
            <a:r>
              <a:rPr lang="en-US" b="1" dirty="0">
                <a:solidFill>
                  <a:srgbClr val="0070C0"/>
                </a:solidFill>
              </a:rPr>
              <a:t> </a:t>
            </a:r>
            <a:r>
              <a:rPr lang="en-US" b="1" dirty="0" err="1">
                <a:solidFill>
                  <a:srgbClr val="0070C0"/>
                </a:solidFill>
              </a:rPr>
              <a:t>مما</a:t>
            </a:r>
            <a:r>
              <a:rPr lang="en-US" b="1" dirty="0">
                <a:solidFill>
                  <a:srgbClr val="0070C0"/>
                </a:solidFill>
              </a:rPr>
              <a:t> </a:t>
            </a:r>
            <a:r>
              <a:rPr lang="en-US" b="1" dirty="0" err="1">
                <a:solidFill>
                  <a:srgbClr val="0070C0"/>
                </a:solidFill>
              </a:rPr>
              <a:t>يلي</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الأهداف</a:t>
            </a:r>
            <a:r>
              <a:rPr lang="en-US" b="1" dirty="0">
                <a:solidFill>
                  <a:srgbClr val="0070C0"/>
                </a:solidFill>
              </a:rPr>
              <a:t> </a:t>
            </a:r>
            <a:r>
              <a:rPr lang="en-US" b="1" dirty="0" err="1">
                <a:solidFill>
                  <a:srgbClr val="0070C0"/>
                </a:solidFill>
              </a:rPr>
              <a:t>التي</a:t>
            </a:r>
            <a:r>
              <a:rPr lang="en-US" b="1" dirty="0">
                <a:solidFill>
                  <a:srgbClr val="0070C0"/>
                </a:solidFill>
              </a:rPr>
              <a:t> </a:t>
            </a:r>
            <a:r>
              <a:rPr lang="en-US" b="1" dirty="0" err="1">
                <a:solidFill>
                  <a:srgbClr val="0070C0"/>
                </a:solidFill>
              </a:rPr>
              <a:t>تحققها</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المالية</a:t>
            </a:r>
            <a:r>
              <a:rPr lang="en-US" b="1" dirty="0">
                <a:solidFill>
                  <a:srgbClr val="0070C0"/>
                </a:solidFill>
              </a:rPr>
              <a:t>؟</a:t>
            </a:r>
          </a:p>
          <a:p>
            <a:pPr marL="285750" indent="-285750" algn="just" rtl="1">
              <a:buFont typeface="Arial" panose="020B0604020202020204" pitchFamily="34" charset="0"/>
              <a:buChar char="•"/>
            </a:pPr>
            <a:r>
              <a:rPr lang="en-US" dirty="0" err="1"/>
              <a:t>الاستقرار</a:t>
            </a:r>
            <a:r>
              <a:rPr lang="en-US" dirty="0"/>
              <a:t> </a:t>
            </a:r>
            <a:r>
              <a:rPr lang="en-US" dirty="0" err="1"/>
              <a:t>الاقتصادي</a:t>
            </a:r>
            <a:endParaRPr lang="en-US" dirty="0"/>
          </a:p>
          <a:p>
            <a:pPr marL="285750" indent="-285750" algn="just" rtl="1">
              <a:buFont typeface="Arial" panose="020B0604020202020204" pitchFamily="34" charset="0"/>
              <a:buChar char="•"/>
            </a:pPr>
            <a:r>
              <a:rPr lang="en-US" dirty="0" err="1"/>
              <a:t>تحقيق</a:t>
            </a:r>
            <a:r>
              <a:rPr lang="en-US" dirty="0"/>
              <a:t> </a:t>
            </a:r>
            <a:r>
              <a:rPr lang="en-US" dirty="0" err="1"/>
              <a:t>مستوى</a:t>
            </a:r>
            <a:r>
              <a:rPr lang="en-US" dirty="0"/>
              <a:t> </a:t>
            </a:r>
            <a:r>
              <a:rPr lang="en-US" dirty="0" err="1"/>
              <a:t>عال</a:t>
            </a:r>
            <a:r>
              <a:rPr lang="en-US" dirty="0"/>
              <a:t> </a:t>
            </a:r>
            <a:r>
              <a:rPr lang="en-US" dirty="0" err="1"/>
              <a:t>من</a:t>
            </a:r>
            <a:r>
              <a:rPr lang="en-US" dirty="0"/>
              <a:t> </a:t>
            </a:r>
            <a:r>
              <a:rPr lang="en-US" dirty="0" err="1"/>
              <a:t>التشغيل</a:t>
            </a:r>
            <a:endParaRPr lang="en-US" dirty="0"/>
          </a:p>
          <a:p>
            <a:pPr marL="285750" indent="-285750" algn="just" rtl="1">
              <a:buFont typeface="Arial" panose="020B0604020202020204" pitchFamily="34" charset="0"/>
              <a:buChar char="•"/>
            </a:pPr>
            <a:r>
              <a:rPr lang="en-US" dirty="0" err="1"/>
              <a:t>تسريع</a:t>
            </a:r>
            <a:r>
              <a:rPr lang="en-US" dirty="0"/>
              <a:t> </a:t>
            </a:r>
            <a:r>
              <a:rPr lang="en-US" dirty="0" err="1"/>
              <a:t>النمو</a:t>
            </a:r>
            <a:r>
              <a:rPr lang="en-US" dirty="0"/>
              <a:t> </a:t>
            </a:r>
            <a:r>
              <a:rPr lang="en-US" dirty="0" err="1"/>
              <a:t>الاقتصادي</a:t>
            </a:r>
            <a:endParaRPr lang="en-US" dirty="0"/>
          </a:p>
          <a:p>
            <a:pPr marL="285750" indent="-285750" algn="just" rtl="1">
              <a:buFont typeface="Arial" panose="020B0604020202020204" pitchFamily="34" charset="0"/>
              <a:buChar char="•"/>
            </a:pPr>
            <a:r>
              <a:rPr lang="en-US" b="1" u="sng" dirty="0" err="1"/>
              <a:t>كل</a:t>
            </a:r>
            <a:r>
              <a:rPr lang="en-US" b="1" u="sng" dirty="0"/>
              <a:t> </a:t>
            </a:r>
            <a:r>
              <a:rPr lang="en-US" b="1" u="sng" dirty="0" err="1"/>
              <a:t>ما</a:t>
            </a:r>
            <a:r>
              <a:rPr lang="en-US" b="1" u="sng" dirty="0"/>
              <a:t> </a:t>
            </a:r>
            <a:r>
              <a:rPr lang="en-US" b="1" u="sng" dirty="0" err="1"/>
              <a:t>سبق</a:t>
            </a:r>
            <a:endParaRPr lang="en-US" b="1" u="sng" dirty="0"/>
          </a:p>
        </p:txBody>
      </p:sp>
    </p:spTree>
    <p:extLst>
      <p:ext uri="{BB962C8B-B14F-4D97-AF65-F5344CB8AC3E}">
        <p14:creationId xmlns:p14="http://schemas.microsoft.com/office/powerpoint/2010/main" val="1947773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979239"/>
            <a:ext cx="11728425" cy="57135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99446" y="21909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4820"/>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51757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C5C84FD3-D6BF-60F4-795A-98A6D5A864E8}"/>
              </a:ext>
            </a:extLst>
          </p:cNvPr>
          <p:cNvSpPr txBox="1">
            <a:spLocks/>
          </p:cNvSpPr>
          <p:nvPr/>
        </p:nvSpPr>
        <p:spPr>
          <a:xfrm>
            <a:off x="685177" y="1485683"/>
            <a:ext cx="5748960" cy="4560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Budget is an instrument of</a:t>
            </a:r>
            <a:endParaRPr lang="en-US" sz="18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Monetary policy of the government</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Commercial policy of the government</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Fiscal policy of the government</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Money-saving policy of the government</a:t>
            </a:r>
            <a:endParaRPr lang="en-US" sz="1800" dirty="0">
              <a:effectLst/>
              <a:latin typeface="Alexandria"/>
              <a:ea typeface="Times New Roman" panose="02020603050405020304" pitchFamily="18" charset="0"/>
            </a:endParaRPr>
          </a:p>
          <a:p>
            <a:pPr marR="0" indent="0">
              <a:spcBef>
                <a:spcPts val="0"/>
              </a:spcBef>
              <a:spcAft>
                <a:spcPts val="0"/>
              </a:spcAft>
              <a:buNone/>
            </a:pPr>
            <a:r>
              <a:rPr lang="en-US" sz="1800" dirty="0">
                <a:effectLst/>
                <a:latin typeface="Alexandria"/>
                <a:ea typeface="Times New Roman" panose="02020603050405020304" pitchFamily="18" charset="0"/>
                <a:cs typeface="Times New Roman" panose="02020603050405020304" pitchFamily="18" charset="0"/>
              </a:rPr>
              <a:t> </a:t>
            </a:r>
            <a:endParaRPr lang="en-US" sz="1800" dirty="0">
              <a:latin typeface="Alexandria"/>
              <a:ea typeface="Times New Roman" panose="02020603050405020304" pitchFamily="18" charset="0"/>
            </a:endParaRPr>
          </a:p>
          <a:p>
            <a:pPr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Fiscal policy creates a surplus, when the total--------</a:t>
            </a:r>
            <a:endParaRPr lang="en-US" sz="1800" dirty="0">
              <a:solidFill>
                <a:srgbClr val="0070C0"/>
              </a:solidFill>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Expenditure and total receipts same</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Receipts more than Expenditure</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Expenditure over Receipts</a:t>
            </a:r>
            <a:endParaRPr lang="en-US" sz="1800" dirty="0">
              <a:effectLst/>
              <a:latin typeface="Alexandria"/>
              <a:ea typeface="Times New Roman" panose="02020603050405020304" pitchFamily="18" charset="0"/>
            </a:endParaRPr>
          </a:p>
          <a:p>
            <a:pPr marL="342900" indent="-342900">
              <a:spcBef>
                <a:spcPts val="0"/>
              </a:spcBef>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Receipts and total Expenditure very low</a:t>
            </a:r>
            <a:endParaRPr lang="en-US" sz="1800" dirty="0">
              <a:latin typeface="Alexandria"/>
              <a:ea typeface="Times New Roman" panose="02020603050405020304" pitchFamily="18" charset="0"/>
            </a:endParaRPr>
          </a:p>
          <a:p>
            <a:pPr marL="0" indent="0">
              <a:spcBef>
                <a:spcPts val="0"/>
              </a:spcBef>
              <a:buNone/>
            </a:pPr>
            <a:endParaRPr lang="en-US" sz="1800" b="1" dirty="0">
              <a:solidFill>
                <a:srgbClr val="FF0000"/>
              </a:solidFill>
              <a:effectLst/>
              <a:latin typeface="Alexandria"/>
              <a:ea typeface="Times New Roman" panose="02020603050405020304" pitchFamily="18" charset="0"/>
              <a:cs typeface="Times New Roman" panose="02020603050405020304" pitchFamily="18" charset="0"/>
            </a:endParaRPr>
          </a:p>
          <a:p>
            <a:pPr marL="0" indent="0">
              <a:spcBef>
                <a:spcPts val="0"/>
              </a:spcBef>
              <a:buNone/>
            </a:pPr>
            <a:r>
              <a:rPr lang="en-US" sz="1800" b="1" dirty="0">
                <a:solidFill>
                  <a:srgbClr val="0070C0"/>
                </a:solidFill>
                <a:effectLst/>
                <a:latin typeface="Alexandria"/>
                <a:ea typeface="Times New Roman" panose="02020603050405020304" pitchFamily="18" charset="0"/>
                <a:cs typeface="Times New Roman" panose="02020603050405020304" pitchFamily="18" charset="0"/>
              </a:rPr>
              <a:t>When the governments total revenue is less than the planned expenditure, it is called----</a:t>
            </a:r>
            <a:endParaRPr lang="en-US" sz="1800" dirty="0">
              <a:solidFill>
                <a:srgbClr val="0070C0"/>
              </a:solidFill>
              <a:effectLst/>
              <a:latin typeface="Alexandria"/>
              <a:ea typeface="Times New Roman" panose="02020603050405020304" pitchFamily="18" charset="0"/>
            </a:endParaRPr>
          </a:p>
          <a:p>
            <a:pPr marL="342900" marR="0" lvl="0" indent="-342900">
              <a:spcBef>
                <a:spcPts val="0"/>
              </a:spcBef>
              <a:spcAft>
                <a:spcPts val="0"/>
              </a:spcAft>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Revenue deficit</a:t>
            </a:r>
            <a:endParaRPr lang="en-US" sz="1800" dirty="0">
              <a:effectLst/>
              <a:latin typeface="Alexandria"/>
              <a:ea typeface="Times New Roman" panose="02020603050405020304" pitchFamily="18" charset="0"/>
            </a:endParaRPr>
          </a:p>
          <a:p>
            <a:pPr marL="342900" marR="0" lvl="0" indent="-342900">
              <a:spcBef>
                <a:spcPts val="0"/>
              </a:spcBef>
              <a:spcAft>
                <a:spcPts val="0"/>
              </a:spcAft>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Budget shortfall</a:t>
            </a:r>
            <a:endParaRPr lang="en-US" sz="1800" dirty="0">
              <a:effectLst/>
              <a:latin typeface="Alexandria"/>
              <a:ea typeface="Times New Roman" panose="02020603050405020304" pitchFamily="18" charset="0"/>
            </a:endParaRPr>
          </a:p>
          <a:p>
            <a:pPr marL="342900" marR="0" lvl="0" indent="-342900">
              <a:spcBef>
                <a:spcPts val="0"/>
              </a:spcBef>
              <a:spcAft>
                <a:spcPts val="0"/>
              </a:spcAft>
              <a:buFont typeface="+mj-lt"/>
              <a:buAutoNum type="alphaUcPeriod"/>
            </a:pPr>
            <a:r>
              <a:rPr lang="en-US" sz="1800" b="1" u="sng" dirty="0">
                <a:effectLst/>
                <a:latin typeface="Alexandria"/>
                <a:ea typeface="Times New Roman" panose="02020603050405020304" pitchFamily="18" charset="0"/>
                <a:cs typeface="Times New Roman" panose="02020603050405020304" pitchFamily="18" charset="0"/>
              </a:rPr>
              <a:t>Fiscal deficit</a:t>
            </a:r>
            <a:endParaRPr lang="en-US" sz="1800" dirty="0">
              <a:effectLst/>
              <a:latin typeface="Alexandria"/>
              <a:ea typeface="Times New Roman" panose="02020603050405020304" pitchFamily="18" charset="0"/>
            </a:endParaRPr>
          </a:p>
          <a:p>
            <a:pPr marL="342900" marR="0" lvl="0" indent="-342900">
              <a:spcBef>
                <a:spcPts val="0"/>
              </a:spcBef>
              <a:spcAft>
                <a:spcPts val="0"/>
              </a:spcAft>
              <a:buFont typeface="+mj-lt"/>
              <a:buAutoNum type="alphaUcPeriod"/>
            </a:pPr>
            <a:r>
              <a:rPr lang="en-US" sz="1800" dirty="0">
                <a:effectLst/>
                <a:latin typeface="Alexandria"/>
                <a:ea typeface="Times New Roman" panose="02020603050405020304" pitchFamily="18" charset="0"/>
                <a:cs typeface="Times New Roman" panose="02020603050405020304" pitchFamily="18" charset="0"/>
              </a:rPr>
              <a:t>Deficit financing</a:t>
            </a:r>
            <a:endParaRPr lang="en-US" sz="1800" dirty="0">
              <a:effectLst/>
              <a:latin typeface="Alexandria"/>
              <a:ea typeface="Times New Roman" panose="02020603050405020304" pitchFamily="18" charset="0"/>
            </a:endParaRPr>
          </a:p>
          <a:p>
            <a:pPr marL="0" indent="0">
              <a:spcBef>
                <a:spcPts val="0"/>
              </a:spcBef>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p:txBody>
      </p:sp>
      <p:sp>
        <p:nvSpPr>
          <p:cNvPr id="10" name="TextBox 9">
            <a:extLst>
              <a:ext uri="{FF2B5EF4-FFF2-40B4-BE49-F238E27FC236}">
                <a16:creationId xmlns:a16="http://schemas.microsoft.com/office/drawing/2014/main" id="{E9A2B4FE-69FE-11ED-A733-AFE50228871A}"/>
              </a:ext>
            </a:extLst>
          </p:cNvPr>
          <p:cNvSpPr txBox="1"/>
          <p:nvPr/>
        </p:nvSpPr>
        <p:spPr>
          <a:xfrm>
            <a:off x="6060135" y="1246056"/>
            <a:ext cx="5369865" cy="5078313"/>
          </a:xfrm>
          <a:prstGeom prst="rect">
            <a:avLst/>
          </a:prstGeom>
          <a:noFill/>
        </p:spPr>
        <p:txBody>
          <a:bodyPr wrap="square">
            <a:spAutoFit/>
          </a:bodyPr>
          <a:lstStyle/>
          <a:p>
            <a:pPr algn="just" rtl="1"/>
            <a:r>
              <a:rPr lang="ar-EG" b="1" dirty="0">
                <a:solidFill>
                  <a:srgbClr val="0070C0"/>
                </a:solidFill>
              </a:rPr>
              <a:t>الموازنة</a:t>
            </a:r>
            <a:r>
              <a:rPr lang="en-US" b="1" dirty="0">
                <a:solidFill>
                  <a:srgbClr val="0070C0"/>
                </a:solidFill>
              </a:rPr>
              <a:t> </a:t>
            </a:r>
            <a:r>
              <a:rPr lang="en-US" b="1" dirty="0" err="1">
                <a:solidFill>
                  <a:srgbClr val="0070C0"/>
                </a:solidFill>
              </a:rPr>
              <a:t>هي</a:t>
            </a:r>
            <a:r>
              <a:rPr lang="en-US" b="1" dirty="0">
                <a:solidFill>
                  <a:srgbClr val="0070C0"/>
                </a:solidFill>
              </a:rPr>
              <a:t> </a:t>
            </a:r>
            <a:r>
              <a:rPr lang="en-US" b="1" dirty="0" err="1">
                <a:solidFill>
                  <a:srgbClr val="0070C0"/>
                </a:solidFill>
              </a:rPr>
              <a:t>أداة</a:t>
            </a:r>
            <a:endParaRPr lang="en-US" b="1" dirty="0">
              <a:solidFill>
                <a:srgbClr val="0070C0"/>
              </a:solidFill>
            </a:endParaRPr>
          </a:p>
          <a:p>
            <a:pPr marL="285750" indent="-285750" algn="just" rtl="1">
              <a:buFont typeface="Arial" panose="020B0604020202020204" pitchFamily="34" charset="0"/>
              <a:buChar char="•"/>
            </a:pPr>
            <a:r>
              <a:rPr lang="en-US" dirty="0" err="1"/>
              <a:t>السياسة</a:t>
            </a:r>
            <a:r>
              <a:rPr lang="en-US" dirty="0"/>
              <a:t> </a:t>
            </a:r>
            <a:r>
              <a:rPr lang="en-US" dirty="0" err="1"/>
              <a:t>النقدية</a:t>
            </a:r>
            <a:r>
              <a:rPr lang="en-US" dirty="0"/>
              <a:t> </a:t>
            </a:r>
            <a:r>
              <a:rPr lang="en-US" dirty="0" err="1"/>
              <a:t>للحكومة</a:t>
            </a:r>
            <a:endParaRPr lang="en-US" dirty="0"/>
          </a:p>
          <a:p>
            <a:pPr marL="285750" indent="-285750" algn="just" rtl="1">
              <a:buFont typeface="Arial" panose="020B0604020202020204" pitchFamily="34" charset="0"/>
              <a:buChar char="•"/>
            </a:pPr>
            <a:r>
              <a:rPr lang="en-US" dirty="0" err="1"/>
              <a:t>السياسة</a:t>
            </a:r>
            <a:r>
              <a:rPr lang="en-US" dirty="0"/>
              <a:t> </a:t>
            </a:r>
            <a:r>
              <a:rPr lang="en-US" dirty="0" err="1"/>
              <a:t>التجارية</a:t>
            </a:r>
            <a:r>
              <a:rPr lang="en-US" dirty="0"/>
              <a:t> </a:t>
            </a:r>
            <a:r>
              <a:rPr lang="en-US" dirty="0" err="1"/>
              <a:t>للحكومة</a:t>
            </a:r>
            <a:endParaRPr lang="en-US" dirty="0"/>
          </a:p>
          <a:p>
            <a:pPr marL="285750" indent="-285750" algn="just" rtl="1">
              <a:buFont typeface="Arial" panose="020B0604020202020204" pitchFamily="34" charset="0"/>
              <a:buChar char="•"/>
            </a:pPr>
            <a:r>
              <a:rPr lang="en-US" b="1" u="sng" dirty="0" err="1"/>
              <a:t>السياسة</a:t>
            </a:r>
            <a:r>
              <a:rPr lang="en-US" b="1" u="sng" dirty="0"/>
              <a:t> </a:t>
            </a:r>
            <a:r>
              <a:rPr lang="en-US" b="1" u="sng" dirty="0" err="1"/>
              <a:t>المالية</a:t>
            </a:r>
            <a:r>
              <a:rPr lang="en-US" b="1" u="sng" dirty="0"/>
              <a:t> </a:t>
            </a:r>
            <a:r>
              <a:rPr lang="en-US" b="1" u="sng" dirty="0" err="1"/>
              <a:t>للحكومة</a:t>
            </a:r>
            <a:endParaRPr lang="en-US" b="1" u="sng" dirty="0"/>
          </a:p>
          <a:p>
            <a:pPr marL="285750" indent="-285750" algn="just" rtl="1">
              <a:buFont typeface="Arial" panose="020B0604020202020204" pitchFamily="34" charset="0"/>
              <a:buChar char="•"/>
            </a:pPr>
            <a:r>
              <a:rPr lang="en-US" dirty="0" err="1"/>
              <a:t>سياسة</a:t>
            </a:r>
            <a:r>
              <a:rPr lang="en-US" dirty="0"/>
              <a:t> </a:t>
            </a:r>
            <a:r>
              <a:rPr lang="en-US" dirty="0" err="1"/>
              <a:t>توفير</a:t>
            </a:r>
            <a:r>
              <a:rPr lang="en-US" dirty="0"/>
              <a:t> </a:t>
            </a:r>
            <a:r>
              <a:rPr lang="en-US" dirty="0" err="1"/>
              <a:t>المال</a:t>
            </a:r>
            <a:r>
              <a:rPr lang="en-US" dirty="0"/>
              <a:t> </a:t>
            </a:r>
            <a:r>
              <a:rPr lang="en-US" dirty="0" err="1"/>
              <a:t>للحكومة</a:t>
            </a:r>
            <a:endParaRPr lang="en-US" dirty="0"/>
          </a:p>
          <a:p>
            <a:pPr algn="just" rtl="1"/>
            <a:endParaRPr lang="en-US" dirty="0"/>
          </a:p>
          <a:p>
            <a:pPr algn="just" rtl="1"/>
            <a:r>
              <a:rPr lang="en-US" b="1" dirty="0" err="1">
                <a:solidFill>
                  <a:srgbClr val="0070C0"/>
                </a:solidFill>
              </a:rPr>
              <a:t>تخلق</a:t>
            </a:r>
            <a:r>
              <a:rPr lang="en-US" b="1" dirty="0">
                <a:solidFill>
                  <a:srgbClr val="0070C0"/>
                </a:solidFill>
              </a:rPr>
              <a:t> </a:t>
            </a:r>
            <a:r>
              <a:rPr lang="en-US" b="1" dirty="0" err="1">
                <a:solidFill>
                  <a:srgbClr val="0070C0"/>
                </a:solidFill>
              </a:rPr>
              <a:t>السياسة</a:t>
            </a:r>
            <a:r>
              <a:rPr lang="en-US" b="1" dirty="0">
                <a:solidFill>
                  <a:srgbClr val="0070C0"/>
                </a:solidFill>
              </a:rPr>
              <a:t> </a:t>
            </a:r>
            <a:r>
              <a:rPr lang="en-US" b="1" dirty="0" err="1">
                <a:solidFill>
                  <a:srgbClr val="0070C0"/>
                </a:solidFill>
              </a:rPr>
              <a:t>المالية</a:t>
            </a:r>
            <a:r>
              <a:rPr lang="en-US" b="1" dirty="0">
                <a:solidFill>
                  <a:srgbClr val="0070C0"/>
                </a:solidFill>
              </a:rPr>
              <a:t> </a:t>
            </a:r>
            <a:r>
              <a:rPr lang="en-US" b="1" dirty="0" err="1">
                <a:solidFill>
                  <a:srgbClr val="0070C0"/>
                </a:solidFill>
              </a:rPr>
              <a:t>فائضًا</a:t>
            </a:r>
            <a:r>
              <a:rPr lang="en-US" b="1" dirty="0">
                <a:solidFill>
                  <a:srgbClr val="0070C0"/>
                </a:solidFill>
              </a:rPr>
              <a:t>، </a:t>
            </a:r>
            <a:r>
              <a:rPr lang="en-US" b="1" dirty="0" err="1">
                <a:solidFill>
                  <a:srgbClr val="0070C0"/>
                </a:solidFill>
              </a:rPr>
              <a:t>عندما</a:t>
            </a:r>
            <a:r>
              <a:rPr lang="en-US" b="1" dirty="0">
                <a:solidFill>
                  <a:srgbClr val="0070C0"/>
                </a:solidFill>
              </a:rPr>
              <a:t> </a:t>
            </a:r>
            <a:r>
              <a:rPr lang="en-US" b="1" dirty="0" err="1">
                <a:solidFill>
                  <a:srgbClr val="0070C0"/>
                </a:solidFill>
              </a:rPr>
              <a:t>يكون</a:t>
            </a:r>
            <a:r>
              <a:rPr lang="en-US" b="1" dirty="0">
                <a:solidFill>
                  <a:srgbClr val="0070C0"/>
                </a:solidFill>
              </a:rPr>
              <a:t> </a:t>
            </a:r>
            <a:r>
              <a:rPr lang="en-US" b="1" dirty="0" err="1">
                <a:solidFill>
                  <a:srgbClr val="0070C0"/>
                </a:solidFill>
              </a:rPr>
              <a:t>إجمالي</a:t>
            </a:r>
            <a:r>
              <a:rPr lang="en-US" b="1" dirty="0">
                <a:solidFill>
                  <a:srgbClr val="0070C0"/>
                </a:solidFill>
              </a:rPr>
              <a:t> -------</a:t>
            </a:r>
          </a:p>
          <a:p>
            <a:pPr marL="285750" indent="-285750" algn="just" rtl="1">
              <a:buFont typeface="Arial" panose="020B0604020202020204" pitchFamily="34" charset="0"/>
              <a:buChar char="•"/>
            </a:pPr>
            <a:r>
              <a:rPr lang="en-US" dirty="0" err="1"/>
              <a:t>النفقات</a:t>
            </a:r>
            <a:r>
              <a:rPr lang="en-US" dirty="0"/>
              <a:t> </a:t>
            </a:r>
            <a:r>
              <a:rPr lang="en-US" dirty="0" err="1"/>
              <a:t>وإجمالي</a:t>
            </a:r>
            <a:r>
              <a:rPr lang="en-US" dirty="0"/>
              <a:t> </a:t>
            </a:r>
            <a:r>
              <a:rPr lang="en-US" dirty="0" err="1"/>
              <a:t>الإيرادات</a:t>
            </a:r>
            <a:r>
              <a:rPr lang="en-US" dirty="0"/>
              <a:t> </a:t>
            </a:r>
            <a:r>
              <a:rPr lang="en-US" dirty="0" err="1"/>
              <a:t>متساويين</a:t>
            </a:r>
            <a:endParaRPr lang="en-US" dirty="0"/>
          </a:p>
          <a:p>
            <a:pPr marL="285750" indent="-285750" algn="just" rtl="1">
              <a:buFont typeface="Arial" panose="020B0604020202020204" pitchFamily="34" charset="0"/>
              <a:buChar char="•"/>
            </a:pPr>
            <a:r>
              <a:rPr lang="en-US" b="1" u="sng" dirty="0" err="1"/>
              <a:t>الإيرادات</a:t>
            </a:r>
            <a:r>
              <a:rPr lang="en-US" b="1" u="sng" dirty="0"/>
              <a:t> </a:t>
            </a:r>
            <a:r>
              <a:rPr lang="en-US" b="1" u="sng" dirty="0" err="1"/>
              <a:t>أكثر</a:t>
            </a:r>
            <a:r>
              <a:rPr lang="en-US" b="1" u="sng" dirty="0"/>
              <a:t> </a:t>
            </a:r>
            <a:r>
              <a:rPr lang="en-US" b="1" u="sng" dirty="0" err="1"/>
              <a:t>من</a:t>
            </a:r>
            <a:r>
              <a:rPr lang="en-US" b="1" u="sng" dirty="0"/>
              <a:t> </a:t>
            </a:r>
            <a:r>
              <a:rPr lang="en-US" b="1" u="sng" dirty="0" err="1"/>
              <a:t>النفقات</a:t>
            </a:r>
            <a:endParaRPr lang="en-US" b="1" u="sng" dirty="0"/>
          </a:p>
          <a:p>
            <a:pPr marL="285750" indent="-285750" algn="just" rtl="1">
              <a:buFont typeface="Arial" panose="020B0604020202020204" pitchFamily="34" charset="0"/>
              <a:buChar char="•"/>
            </a:pPr>
            <a:r>
              <a:rPr lang="en-US" dirty="0" err="1"/>
              <a:t>النفقات</a:t>
            </a:r>
            <a:r>
              <a:rPr lang="en-US" dirty="0"/>
              <a:t> </a:t>
            </a:r>
            <a:r>
              <a:rPr lang="ar-EG" dirty="0"/>
              <a:t>أ</a:t>
            </a:r>
            <a:r>
              <a:rPr lang="en-US" dirty="0" err="1"/>
              <a:t>على</a:t>
            </a:r>
            <a:r>
              <a:rPr lang="en-US" dirty="0"/>
              <a:t> </a:t>
            </a:r>
            <a:r>
              <a:rPr lang="ar-EG" dirty="0"/>
              <a:t>من </a:t>
            </a:r>
            <a:r>
              <a:rPr lang="en-US" dirty="0" err="1"/>
              <a:t>الإيرادات</a:t>
            </a:r>
            <a:endParaRPr lang="en-US" dirty="0"/>
          </a:p>
          <a:p>
            <a:pPr marL="285750" indent="-285750" algn="just" rtl="1">
              <a:buFont typeface="Arial" panose="020B0604020202020204" pitchFamily="34" charset="0"/>
              <a:buChar char="•"/>
            </a:pPr>
            <a:r>
              <a:rPr lang="en-US" dirty="0" err="1"/>
              <a:t>الإيرادات</a:t>
            </a:r>
            <a:r>
              <a:rPr lang="en-US" dirty="0"/>
              <a:t> </a:t>
            </a:r>
            <a:r>
              <a:rPr lang="en-US" dirty="0" err="1"/>
              <a:t>والنفقات</a:t>
            </a:r>
            <a:r>
              <a:rPr lang="en-US" dirty="0"/>
              <a:t> </a:t>
            </a:r>
            <a:r>
              <a:rPr lang="en-US" dirty="0" err="1"/>
              <a:t>الإجمالية</a:t>
            </a:r>
            <a:r>
              <a:rPr lang="en-US" dirty="0"/>
              <a:t> </a:t>
            </a:r>
            <a:r>
              <a:rPr lang="en-US" dirty="0" err="1"/>
              <a:t>منخفضة</a:t>
            </a:r>
            <a:r>
              <a:rPr lang="en-US" dirty="0"/>
              <a:t> </a:t>
            </a:r>
            <a:r>
              <a:rPr lang="en-US" dirty="0" err="1"/>
              <a:t>جدًا</a:t>
            </a:r>
            <a:endParaRPr lang="en-US" dirty="0"/>
          </a:p>
          <a:p>
            <a:pPr algn="just" rtl="1"/>
            <a:endParaRPr lang="en-US" dirty="0"/>
          </a:p>
          <a:p>
            <a:pPr algn="just" rtl="1"/>
            <a:r>
              <a:rPr lang="en-US" b="1" dirty="0" err="1">
                <a:solidFill>
                  <a:srgbClr val="0070C0"/>
                </a:solidFill>
              </a:rPr>
              <a:t>عندما</a:t>
            </a:r>
            <a:r>
              <a:rPr lang="en-US" b="1" dirty="0">
                <a:solidFill>
                  <a:srgbClr val="0070C0"/>
                </a:solidFill>
              </a:rPr>
              <a:t> </a:t>
            </a:r>
            <a:r>
              <a:rPr lang="en-US" b="1" dirty="0" err="1">
                <a:solidFill>
                  <a:srgbClr val="0070C0"/>
                </a:solidFill>
              </a:rPr>
              <a:t>يكون</a:t>
            </a:r>
            <a:r>
              <a:rPr lang="en-US" b="1" dirty="0">
                <a:solidFill>
                  <a:srgbClr val="0070C0"/>
                </a:solidFill>
              </a:rPr>
              <a:t> </a:t>
            </a:r>
            <a:r>
              <a:rPr lang="en-US" b="1" dirty="0" err="1">
                <a:solidFill>
                  <a:srgbClr val="0070C0"/>
                </a:solidFill>
              </a:rPr>
              <a:t>إجمالي</a:t>
            </a:r>
            <a:r>
              <a:rPr lang="en-US" b="1" dirty="0">
                <a:solidFill>
                  <a:srgbClr val="0070C0"/>
                </a:solidFill>
              </a:rPr>
              <a:t> </a:t>
            </a:r>
            <a:r>
              <a:rPr lang="en-US" b="1" dirty="0" err="1">
                <a:solidFill>
                  <a:srgbClr val="0070C0"/>
                </a:solidFill>
              </a:rPr>
              <a:t>إيرادات</a:t>
            </a:r>
            <a:r>
              <a:rPr lang="en-US" b="1" dirty="0">
                <a:solidFill>
                  <a:srgbClr val="0070C0"/>
                </a:solidFill>
              </a:rPr>
              <a:t> </a:t>
            </a:r>
            <a:r>
              <a:rPr lang="en-US" b="1" dirty="0" err="1">
                <a:solidFill>
                  <a:srgbClr val="0070C0"/>
                </a:solidFill>
              </a:rPr>
              <a:t>الحكومة</a:t>
            </a:r>
            <a:r>
              <a:rPr lang="en-US" b="1" dirty="0">
                <a:solidFill>
                  <a:srgbClr val="0070C0"/>
                </a:solidFill>
              </a:rPr>
              <a:t> </a:t>
            </a:r>
            <a:r>
              <a:rPr lang="en-US" b="1" dirty="0" err="1">
                <a:solidFill>
                  <a:srgbClr val="0070C0"/>
                </a:solidFill>
              </a:rPr>
              <a:t>أقل</a:t>
            </a:r>
            <a:r>
              <a:rPr lang="en-US" b="1" dirty="0">
                <a:solidFill>
                  <a:srgbClr val="0070C0"/>
                </a:solidFill>
              </a:rPr>
              <a:t> </a:t>
            </a:r>
            <a:r>
              <a:rPr lang="en-US" b="1" dirty="0" err="1">
                <a:solidFill>
                  <a:srgbClr val="0070C0"/>
                </a:solidFill>
              </a:rPr>
              <a:t>من</a:t>
            </a:r>
            <a:r>
              <a:rPr lang="en-US" b="1" dirty="0">
                <a:solidFill>
                  <a:srgbClr val="0070C0"/>
                </a:solidFill>
              </a:rPr>
              <a:t> </a:t>
            </a:r>
            <a:r>
              <a:rPr lang="en-US" b="1" dirty="0" err="1">
                <a:solidFill>
                  <a:srgbClr val="0070C0"/>
                </a:solidFill>
              </a:rPr>
              <a:t>النفقات</a:t>
            </a:r>
            <a:r>
              <a:rPr lang="en-US" b="1" dirty="0">
                <a:solidFill>
                  <a:srgbClr val="0070C0"/>
                </a:solidFill>
              </a:rPr>
              <a:t> </a:t>
            </a:r>
            <a:r>
              <a:rPr lang="en-US" b="1" dirty="0" err="1">
                <a:solidFill>
                  <a:srgbClr val="0070C0"/>
                </a:solidFill>
              </a:rPr>
              <a:t>المخطط</a:t>
            </a:r>
            <a:r>
              <a:rPr lang="en-US" b="1" dirty="0">
                <a:solidFill>
                  <a:srgbClr val="0070C0"/>
                </a:solidFill>
              </a:rPr>
              <a:t> </a:t>
            </a:r>
            <a:r>
              <a:rPr lang="en-US" b="1" dirty="0" err="1">
                <a:solidFill>
                  <a:srgbClr val="0070C0"/>
                </a:solidFill>
              </a:rPr>
              <a:t>لها</a:t>
            </a:r>
            <a:r>
              <a:rPr lang="en-US" b="1" dirty="0">
                <a:solidFill>
                  <a:srgbClr val="0070C0"/>
                </a:solidFill>
              </a:rPr>
              <a:t>، </a:t>
            </a:r>
            <a:r>
              <a:rPr lang="en-US" b="1" dirty="0" err="1">
                <a:solidFill>
                  <a:srgbClr val="0070C0"/>
                </a:solidFill>
              </a:rPr>
              <a:t>يُطلق</a:t>
            </a:r>
            <a:r>
              <a:rPr lang="en-US" b="1" dirty="0">
                <a:solidFill>
                  <a:srgbClr val="0070C0"/>
                </a:solidFill>
              </a:rPr>
              <a:t> </a:t>
            </a:r>
            <a:r>
              <a:rPr lang="en-US" b="1" dirty="0" err="1">
                <a:solidFill>
                  <a:srgbClr val="0070C0"/>
                </a:solidFill>
              </a:rPr>
              <a:t>على</a:t>
            </a:r>
            <a:r>
              <a:rPr lang="en-US" b="1" dirty="0">
                <a:solidFill>
                  <a:srgbClr val="0070C0"/>
                </a:solidFill>
              </a:rPr>
              <a:t> </a:t>
            </a:r>
            <a:r>
              <a:rPr lang="en-US" b="1" dirty="0" err="1">
                <a:solidFill>
                  <a:srgbClr val="0070C0"/>
                </a:solidFill>
              </a:rPr>
              <a:t>ذلك</a:t>
            </a:r>
            <a:r>
              <a:rPr lang="en-US" b="1" dirty="0">
                <a:solidFill>
                  <a:srgbClr val="0070C0"/>
                </a:solidFill>
              </a:rPr>
              <a:t> ----</a:t>
            </a:r>
          </a:p>
          <a:p>
            <a:pPr marL="285750" indent="-285750" algn="just" rtl="1">
              <a:buFont typeface="Arial" panose="020B0604020202020204" pitchFamily="34" charset="0"/>
              <a:buChar char="•"/>
            </a:pPr>
            <a:r>
              <a:rPr lang="en-US" dirty="0" err="1"/>
              <a:t>عجز</a:t>
            </a:r>
            <a:r>
              <a:rPr lang="en-US" dirty="0"/>
              <a:t> </a:t>
            </a:r>
            <a:r>
              <a:rPr lang="en-US" dirty="0" err="1"/>
              <a:t>الإيرادات</a:t>
            </a:r>
            <a:endParaRPr lang="en-US" dirty="0"/>
          </a:p>
          <a:p>
            <a:pPr marL="285750" indent="-285750" algn="just" rtl="1">
              <a:buFont typeface="Arial" panose="020B0604020202020204" pitchFamily="34" charset="0"/>
              <a:buChar char="•"/>
            </a:pPr>
            <a:r>
              <a:rPr lang="ar-EG" dirty="0"/>
              <a:t>نقص</a:t>
            </a:r>
            <a:r>
              <a:rPr lang="en-US" dirty="0"/>
              <a:t> </a:t>
            </a:r>
            <a:r>
              <a:rPr lang="ar-EG" dirty="0"/>
              <a:t>الموازنة</a:t>
            </a:r>
            <a:endParaRPr lang="en-US" dirty="0"/>
          </a:p>
          <a:p>
            <a:pPr marL="285750" indent="-285750" algn="just" rtl="1">
              <a:buFont typeface="Arial" panose="020B0604020202020204" pitchFamily="34" charset="0"/>
              <a:buChar char="•"/>
            </a:pPr>
            <a:r>
              <a:rPr lang="en-US" b="1" u="sng" dirty="0" err="1"/>
              <a:t>عجز</a:t>
            </a:r>
            <a:r>
              <a:rPr lang="en-US" b="1" u="sng" dirty="0"/>
              <a:t> </a:t>
            </a:r>
            <a:r>
              <a:rPr lang="en-US" b="1" u="sng" dirty="0" err="1"/>
              <a:t>مالي</a:t>
            </a:r>
            <a:r>
              <a:rPr lang="ar-EG" b="1" u="sng" dirty="0"/>
              <a:t> بالموازنة</a:t>
            </a:r>
            <a:endParaRPr lang="en-US" b="1" u="sng" dirty="0"/>
          </a:p>
          <a:p>
            <a:pPr marL="285750" indent="-285750" algn="just" rtl="1">
              <a:buFont typeface="Arial" panose="020B0604020202020204" pitchFamily="34" charset="0"/>
              <a:buChar char="•"/>
            </a:pPr>
            <a:r>
              <a:rPr lang="en-US" dirty="0" err="1"/>
              <a:t>تمويل</a:t>
            </a:r>
            <a:r>
              <a:rPr lang="en-US" dirty="0"/>
              <a:t> </a:t>
            </a:r>
            <a:r>
              <a:rPr lang="en-US" dirty="0" err="1"/>
              <a:t>العجز</a:t>
            </a:r>
            <a:endParaRPr lang="en-US" dirty="0"/>
          </a:p>
        </p:txBody>
      </p:sp>
    </p:spTree>
    <p:extLst>
      <p:ext uri="{BB962C8B-B14F-4D97-AF65-F5344CB8AC3E}">
        <p14:creationId xmlns:p14="http://schemas.microsoft.com/office/powerpoint/2010/main" val="4198825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8718" y="176467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Summary outlines</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08</a:t>
            </a:r>
          </a:p>
        </p:txBody>
      </p:sp>
      <p:sp>
        <p:nvSpPr>
          <p:cNvPr id="2" name="Content Placeholder 2">
            <a:extLst>
              <a:ext uri="{FF2B5EF4-FFF2-40B4-BE49-F238E27FC236}">
                <a16:creationId xmlns:a16="http://schemas.microsoft.com/office/drawing/2014/main" id="{7298BFF0-C4E5-9A69-CAF1-6BF36BDDBEEB}"/>
              </a:ext>
            </a:extLst>
          </p:cNvPr>
          <p:cNvSpPr txBox="1">
            <a:spLocks/>
          </p:cNvSpPr>
          <p:nvPr/>
        </p:nvSpPr>
        <p:spPr>
          <a:xfrm>
            <a:off x="886492" y="2384538"/>
            <a:ext cx="5000625" cy="37402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lnSpc>
                <a:spcPct val="100000"/>
              </a:lnSpc>
              <a:buClrTx/>
              <a:buSzPct val="120000"/>
              <a:buFont typeface="Arial" charset="0"/>
              <a:buChar char="•"/>
            </a:pPr>
            <a:r>
              <a:rPr lang="en-US" sz="2000" b="1" dirty="0">
                <a:latin typeface="Alexandria"/>
                <a:cs typeface="ＭＳ Ｐゴシック" charset="-128"/>
              </a:rPr>
              <a:t>Monetary policy (definition, tools, expansionary, and contractionary monetary policy)</a:t>
            </a:r>
            <a:endParaRPr lang="ar-EG" sz="2000" b="1" dirty="0">
              <a:latin typeface="Alexandria"/>
              <a:cs typeface="ＭＳ Ｐゴシック" charset="-128"/>
            </a:endParaRPr>
          </a:p>
          <a:p>
            <a:pPr marL="0" indent="0" eaLnBrk="1" hangingPunct="1">
              <a:lnSpc>
                <a:spcPct val="100000"/>
              </a:lnSpc>
              <a:buClrTx/>
              <a:buSzPct val="120000"/>
              <a:buNone/>
            </a:pPr>
            <a:endParaRPr lang="en-US" sz="2000" b="1" dirty="0">
              <a:latin typeface="Alexandria"/>
              <a:cs typeface="ＭＳ Ｐゴシック" charset="-128"/>
            </a:endParaRPr>
          </a:p>
          <a:p>
            <a:pPr eaLnBrk="1" hangingPunct="1">
              <a:buClrTx/>
              <a:buSzPct val="120000"/>
              <a:buFont typeface="Arial" charset="0"/>
              <a:buChar char="•"/>
            </a:pPr>
            <a:r>
              <a:rPr lang="en-US" sz="2000" b="1" dirty="0">
                <a:latin typeface="Alexandria"/>
                <a:cs typeface="ＭＳ Ｐゴシック" charset="-128"/>
              </a:rPr>
              <a:t>Fiscal policy (definition, tools, expansionary, and contractionary fiscal policy)</a:t>
            </a:r>
          </a:p>
          <a:p>
            <a:pPr marL="457200" lvl="1" indent="0">
              <a:buNone/>
            </a:pPr>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
        <p:nvSpPr>
          <p:cNvPr id="10" name="Content Placeholder 2">
            <a:extLst>
              <a:ext uri="{FF2B5EF4-FFF2-40B4-BE49-F238E27FC236}">
                <a16:creationId xmlns:a16="http://schemas.microsoft.com/office/drawing/2014/main" id="{3104BB75-D0D4-1875-0AB4-F7CE54FEA708}"/>
              </a:ext>
            </a:extLst>
          </p:cNvPr>
          <p:cNvSpPr txBox="1">
            <a:spLocks/>
          </p:cNvSpPr>
          <p:nvPr/>
        </p:nvSpPr>
        <p:spPr>
          <a:xfrm>
            <a:off x="6249069" y="2416970"/>
            <a:ext cx="5252369" cy="37402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rtl="1">
              <a:lnSpc>
                <a:spcPct val="100000"/>
              </a:lnSpc>
              <a:buSzPct val="120000"/>
            </a:pPr>
            <a:r>
              <a:rPr lang="ar-EG" sz="2000" dirty="0"/>
              <a:t>السياسة النقدية (التعريف، الأدوات، السياسة النقدية التوسعية والانكماشية)</a:t>
            </a:r>
          </a:p>
          <a:p>
            <a:pPr marL="285750" indent="-285750" algn="just" rtl="1">
              <a:lnSpc>
                <a:spcPct val="100000"/>
              </a:lnSpc>
              <a:buSzPct val="120000"/>
            </a:pPr>
            <a:endParaRPr lang="en-US" sz="2000" dirty="0"/>
          </a:p>
          <a:p>
            <a:pPr marL="285750" indent="-285750" algn="just" rtl="1">
              <a:lnSpc>
                <a:spcPct val="100000"/>
              </a:lnSpc>
              <a:buSzPct val="120000"/>
            </a:pPr>
            <a:r>
              <a:rPr lang="ar-EG" sz="2000" dirty="0"/>
              <a:t>السياسة المالية (التعريف، الأدوات، السياسة المالية التوسعية والانكماشية)</a:t>
            </a:r>
            <a:endParaRPr lang="en-US" sz="2000" dirty="0"/>
          </a:p>
          <a:p>
            <a:pPr lvl="1"/>
            <a:endParaRPr lang="en-US" sz="2000" dirty="0">
              <a:latin typeface="Alexandria"/>
            </a:endParaRP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674099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151616B-41C2-4A09-AA1A-FCCA51B97CE1}"/>
</file>

<file path=customXml/itemProps2.xml><?xml version="1.0" encoding="utf-8"?>
<ds:datastoreItem xmlns:ds="http://schemas.openxmlformats.org/officeDocument/2006/customXml" ds:itemID="{CEF64AF7-C434-4236-B37B-4026FA3B8805}"/>
</file>

<file path=customXml/itemProps3.xml><?xml version="1.0" encoding="utf-8"?>
<ds:datastoreItem xmlns:ds="http://schemas.openxmlformats.org/officeDocument/2006/customXml" ds:itemID="{F441CF55-8C07-4293-8637-EED0931CFDAF}"/>
</file>

<file path=docProps/app.xml><?xml version="1.0" encoding="utf-8"?>
<Properties xmlns="http://schemas.openxmlformats.org/officeDocument/2006/extended-properties" xmlns:vt="http://schemas.openxmlformats.org/officeDocument/2006/docPropsVTypes">
  <TotalTime>947</TotalTime>
  <Words>2419</Words>
  <Application>Microsoft Office PowerPoint</Application>
  <PresentationFormat>Widescreen</PresentationFormat>
  <Paragraphs>506</Paragraphs>
  <Slides>35</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35</vt:i4>
      </vt:variant>
    </vt:vector>
  </HeadingPairs>
  <TitlesOfParts>
    <vt:vector size="44" baseType="lpstr">
      <vt:lpstr>Alexandria</vt:lpstr>
      <vt:lpstr>Arial</vt:lpstr>
      <vt:lpstr>Calibri</vt:lpstr>
      <vt:lpstr>Calibri Light</vt:lpstr>
      <vt:lpstr>Symbol</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ASFER Journal</cp:lastModifiedBy>
  <cp:revision>69</cp:revision>
  <dcterms:created xsi:type="dcterms:W3CDTF">2023-04-29T09:08:23Z</dcterms:created>
  <dcterms:modified xsi:type="dcterms:W3CDTF">2024-09-27T23:21:17Z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