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7" d="100"/>
          <a:sy n="117" d="100"/>
        </p:scale>
        <p:origin x="354"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9/27/2024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9/27/2024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9/27/2024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10.wmf"/><Relationship Id="rId7" Type="http://schemas.openxmlformats.org/officeDocument/2006/relationships/image" Target="../media/image9.emf"/><Relationship Id="rId2" Type="http://schemas.openxmlformats.org/officeDocument/2006/relationships/oleObject" Target="../embeddings/oleObject1.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2.w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oleObject" Target="../embeddings/oleObject2.bin"/><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3.w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oleObject" Target="../embeddings/oleObject3.bin"/><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14.wmf"/><Relationship Id="rId7" Type="http://schemas.openxmlformats.org/officeDocument/2006/relationships/image" Target="../media/image9.emf"/><Relationship Id="rId2" Type="http://schemas.openxmlformats.org/officeDocument/2006/relationships/oleObject" Target="../embeddings/oleObject4.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5.wmf"/><Relationship Id="rId7" Type="http://schemas.openxmlformats.org/officeDocument/2006/relationships/image" Target="../media/image9.emf"/><Relationship Id="rId2" Type="http://schemas.openxmlformats.org/officeDocument/2006/relationships/oleObject" Target="../embeddings/oleObject5.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7.wmf"/><Relationship Id="rId7" Type="http://schemas.openxmlformats.org/officeDocument/2006/relationships/image" Target="../media/image9.emf"/><Relationship Id="rId2" Type="http://schemas.openxmlformats.org/officeDocument/2006/relationships/oleObject" Target="../embeddings/oleObject6.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8.wmf"/><Relationship Id="rId7" Type="http://schemas.openxmlformats.org/officeDocument/2006/relationships/image" Target="../media/image9.emf"/><Relationship Id="rId2" Type="http://schemas.openxmlformats.org/officeDocument/2006/relationships/oleObject" Target="../embeddings/oleObject7.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9.wmf"/><Relationship Id="rId7" Type="http://schemas.openxmlformats.org/officeDocument/2006/relationships/image" Target="../media/image9.emf"/><Relationship Id="rId2" Type="http://schemas.openxmlformats.org/officeDocument/2006/relationships/oleObject" Target="../embeddings/oleObject8.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20.wmf"/><Relationship Id="rId7" Type="http://schemas.openxmlformats.org/officeDocument/2006/relationships/image" Target="../media/image9.emf"/><Relationship Id="rId2" Type="http://schemas.openxmlformats.org/officeDocument/2006/relationships/oleObject" Target="../embeddings/oleObject9.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21.wmf"/><Relationship Id="rId7" Type="http://schemas.openxmlformats.org/officeDocument/2006/relationships/image" Target="../media/image9.emf"/><Relationship Id="rId2" Type="http://schemas.openxmlformats.org/officeDocument/2006/relationships/oleObject" Target="../embeddings/oleObject10.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9.emf"/><Relationship Id="rId2" Type="http://schemas.openxmlformats.org/officeDocument/2006/relationships/oleObject" Target="../embeddings/oleObject11.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25.wmf"/><Relationship Id="rId7" Type="http://schemas.openxmlformats.org/officeDocument/2006/relationships/image" Target="../media/image9.emf"/><Relationship Id="rId2" Type="http://schemas.openxmlformats.org/officeDocument/2006/relationships/oleObject" Target="../embeddings/oleObject12.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8" Type="http://schemas.openxmlformats.org/officeDocument/2006/relationships/image" Target="../media/image27.jpg"/><Relationship Id="rId3" Type="http://schemas.openxmlformats.org/officeDocument/2006/relationships/image" Target="../media/image7.emf"/><Relationship Id="rId7" Type="http://schemas.openxmlformats.org/officeDocument/2006/relationships/image" Target="../media/image26.w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oleObject" Target="../embeddings/oleObject13.bin"/><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 </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7671495" y="4742321"/>
            <a:ext cx="456593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NB-IoT Communication </a:t>
            </a:r>
          </a:p>
          <a:p>
            <a:r>
              <a:rPr lang="en-US" sz="2800" dirty="0">
                <a:solidFill>
                  <a:schemeClr val="bg1"/>
                </a:solidFill>
                <a:latin typeface="Tajawal Medium" panose="00000600000000000000" pitchFamily="2" charset="-78"/>
                <a:cs typeface="Tajawal Medium" panose="00000600000000000000" pitchFamily="2" charset="-78"/>
              </a:rPr>
              <a:t>Technologies and Solutions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783491"/>
            <a:ext cx="1222425" cy="1096206"/>
          </a:xfrm>
          <a:prstGeom prst="rect">
            <a:avLst/>
          </a:prstGeom>
        </p:spPr>
      </p:pic>
      <p:pic>
        <p:nvPicPr>
          <p:cNvPr id="3" name="Picture 2"/>
          <p:cNvPicPr>
            <a:picLocks noChangeAspect="1"/>
          </p:cNvPicPr>
          <p:nvPr/>
        </p:nvPicPr>
        <p:blipFill>
          <a:blip r:embed="rId3"/>
          <a:stretch>
            <a:fillRect/>
          </a:stretch>
        </p:blipFill>
        <p:spPr>
          <a:xfrm>
            <a:off x="2409096" y="64003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059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Foreword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ACE98CF-FC8B-96C7-B051-9DFBE28AB66F}"/>
              </a:ext>
            </a:extLst>
          </p:cNvPr>
          <p:cNvSpPr txBox="1"/>
          <p:nvPr/>
        </p:nvSpPr>
        <p:spPr>
          <a:xfrm>
            <a:off x="474057" y="1734321"/>
            <a:ext cx="11529683" cy="3785652"/>
          </a:xfrm>
          <a:prstGeom prst="rect">
            <a:avLst/>
          </a:prstGeom>
          <a:noFill/>
        </p:spPr>
        <p:txBody>
          <a:bodyPr wrap="square">
            <a:spAutoFit/>
          </a:bodyPr>
          <a:lstStyle/>
          <a:p>
            <a:pPr marL="285750" indent="-285750">
              <a:buFont typeface="Arial" panose="020B0604020202020204" pitchFamily="34" charset="0"/>
              <a:buChar char="•"/>
            </a:pPr>
            <a:r>
              <a:rPr lang="en-US" sz="2400" b="1" dirty="0"/>
              <a:t>Unlike the traditional Internet, the Internet of Things (IoT) works in diverse and complex communications scenarios. Different wireless communications scenarios vary in their requirements. We summarize the communications scenarios in which small packets are occasionally transmitted through passive devices as low-power wide-area (LPWA) scenarios.</a:t>
            </a:r>
          </a:p>
          <a:p>
            <a:endParaRPr lang="en-US" sz="2400" b="1" dirty="0"/>
          </a:p>
          <a:p>
            <a:pPr marL="285750" indent="-285750">
              <a:buFont typeface="Arial" panose="020B0604020202020204" pitchFamily="34" charset="0"/>
              <a:buChar char="•"/>
            </a:pPr>
            <a:r>
              <a:rPr lang="en-US" sz="2400" b="1" dirty="0"/>
              <a:t>In LPWA scenarios, NB-IoT is one of the most widely used technologies. This technology complies with the 3GPP specifications, deployed on authorized frequency bands of operators, and provides a public network for IoT devices, encouraging the development of IoT public utilities.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94543F70-A139-3320-4281-07FD44AD79D3}"/>
              </a:ext>
            </a:extLst>
          </p:cNvPr>
          <p:cNvSpPr txBox="1"/>
          <p:nvPr/>
        </p:nvSpPr>
        <p:spPr>
          <a:xfrm>
            <a:off x="1156447" y="1981200"/>
            <a:ext cx="9816353" cy="2308324"/>
          </a:xfrm>
          <a:prstGeom prst="rect">
            <a:avLst/>
          </a:prstGeom>
          <a:noFill/>
        </p:spPr>
        <p:txBody>
          <a:bodyPr wrap="square">
            <a:spAutoFit/>
          </a:bodyPr>
          <a:lstStyle/>
          <a:p>
            <a:r>
              <a:rPr lang="en-US" sz="2400" b="1" dirty="0"/>
              <a:t>At the end of this course, you will have knowledge of:</a:t>
            </a:r>
          </a:p>
          <a:p>
            <a:endParaRPr lang="en-US" sz="2400" b="1" dirty="0"/>
          </a:p>
          <a:p>
            <a:pPr marL="285750" indent="-285750">
              <a:buFont typeface="Arial" panose="020B0604020202020204" pitchFamily="34" charset="0"/>
              <a:buChar char="•"/>
            </a:pPr>
            <a:r>
              <a:rPr lang="en-US" sz="2400" b="1" dirty="0"/>
              <a:t>The evolution of the NB-IoT standards and the development of the NB-IoT industry</a:t>
            </a:r>
          </a:p>
          <a:p>
            <a:pPr marL="285750" indent="-285750">
              <a:buFont typeface="Arial" panose="020B0604020202020204" pitchFamily="34" charset="0"/>
              <a:buChar char="•"/>
            </a:pPr>
            <a:r>
              <a:rPr lang="en-US" sz="2400" b="1" dirty="0"/>
              <a:t>Key technologies of NB-IoT</a:t>
            </a:r>
          </a:p>
          <a:p>
            <a:pPr marL="285750" indent="-285750">
              <a:buFont typeface="Arial" panose="020B0604020202020204" pitchFamily="34" charset="0"/>
              <a:buChar char="•"/>
            </a:pPr>
            <a:r>
              <a:rPr lang="en-US" sz="2400" b="1" dirty="0"/>
              <a:t>NB-IoT application scenarios and solutions</a:t>
            </a:r>
          </a:p>
        </p:txBody>
      </p:sp>
    </p:spTree>
    <p:extLst>
      <p:ext uri="{BB962C8B-B14F-4D97-AF65-F5344CB8AC3E}">
        <p14:creationId xmlns:p14="http://schemas.microsoft.com/office/powerpoint/2010/main" val="33953113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95B4475B-9A2F-D9C2-53A7-9587AFADFBD8}"/>
              </a:ext>
            </a:extLst>
          </p:cNvPr>
          <p:cNvGraphicFramePr>
            <a:graphicFrameLocks noChangeAspect="1"/>
          </p:cNvGraphicFramePr>
          <p:nvPr>
            <p:extLst>
              <p:ext uri="{D42A27DB-BD31-4B8C-83A1-F6EECF244321}">
                <p14:modId xmlns:p14="http://schemas.microsoft.com/office/powerpoint/2010/main" val="3801267732"/>
              </p:ext>
            </p:extLst>
          </p:nvPr>
        </p:nvGraphicFramePr>
        <p:xfrm>
          <a:off x="1042712" y="1390373"/>
          <a:ext cx="10209447" cy="4980086"/>
        </p:xfrm>
        <a:graphic>
          <a:graphicData uri="http://schemas.openxmlformats.org/presentationml/2006/ole">
            <mc:AlternateContent xmlns:mc="http://schemas.openxmlformats.org/markup-compatibility/2006">
              <mc:Choice xmlns:v="urn:schemas-microsoft-com:vml" Requires="v">
                <p:oleObj name="Bitmap Image" r:id="rId2" imgW="5981760" imgH="2918520" progId="PBrush">
                  <p:embed/>
                </p:oleObj>
              </mc:Choice>
              <mc:Fallback>
                <p:oleObj name="Bitmap Image" r:id="rId2" imgW="5981760" imgH="2918520" progId="PBrush">
                  <p:embed/>
                  <p:pic>
                    <p:nvPicPr>
                      <p:cNvPr id="0" name=""/>
                      <p:cNvPicPr/>
                      <p:nvPr/>
                    </p:nvPicPr>
                    <p:blipFill>
                      <a:blip r:embed="rId3"/>
                      <a:stretch>
                        <a:fillRect/>
                      </a:stretch>
                    </p:blipFill>
                    <p:spPr>
                      <a:xfrm>
                        <a:off x="1042712" y="1390373"/>
                        <a:ext cx="10209447" cy="4980086"/>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6033246"/>
            <a:ext cx="936299" cy="839623"/>
          </a:xfrm>
          <a:prstGeom prst="rect">
            <a:avLst/>
          </a:prstGeom>
        </p:spPr>
      </p:pic>
      <p:pic>
        <p:nvPicPr>
          <p:cNvPr id="3" name="Picture 2"/>
          <p:cNvPicPr>
            <a:picLocks noChangeAspect="1"/>
          </p:cNvPicPr>
          <p:nvPr/>
        </p:nvPicPr>
        <p:blipFill>
          <a:blip r:embed="rId5"/>
          <a:stretch>
            <a:fillRect/>
          </a:stretch>
        </p:blipFill>
        <p:spPr>
          <a:xfrm>
            <a:off x="2539400" y="650276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513307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Evolution of NB-IoT Standards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053743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5840673"/>
            <a:ext cx="1222425" cy="1096206"/>
          </a:xfrm>
          <a:prstGeom prst="rect">
            <a:avLst/>
          </a:prstGeom>
        </p:spPr>
      </p:pic>
      <p:pic>
        <p:nvPicPr>
          <p:cNvPr id="3" name="Picture 2"/>
          <p:cNvPicPr>
            <a:picLocks noChangeAspect="1"/>
          </p:cNvPicPr>
          <p:nvPr/>
        </p:nvPicPr>
        <p:blipFill>
          <a:blip r:embed="rId3"/>
          <a:stretch>
            <a:fillRect/>
          </a:stretch>
        </p:blipFill>
        <p:spPr>
          <a:xfrm>
            <a:off x="2409096"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327647" y="585163"/>
            <a:ext cx="6963638"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LPWA Technologies Adopted by Global Operators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FC4213E3-5A5E-D6E9-09CF-673CAE03B30E}"/>
              </a:ext>
            </a:extLst>
          </p:cNvPr>
          <p:cNvGraphicFramePr>
            <a:graphicFrameLocks noChangeAspect="1"/>
          </p:cNvGraphicFramePr>
          <p:nvPr>
            <p:extLst>
              <p:ext uri="{D42A27DB-BD31-4B8C-83A1-F6EECF244321}">
                <p14:modId xmlns:p14="http://schemas.microsoft.com/office/powerpoint/2010/main" val="4021878677"/>
              </p:ext>
            </p:extLst>
          </p:nvPr>
        </p:nvGraphicFramePr>
        <p:xfrm>
          <a:off x="1292756" y="1610200"/>
          <a:ext cx="9617776" cy="4789328"/>
        </p:xfrm>
        <a:graphic>
          <a:graphicData uri="http://schemas.openxmlformats.org/presentationml/2006/ole">
            <mc:AlternateContent xmlns:mc="http://schemas.openxmlformats.org/markup-compatibility/2006">
              <mc:Choice xmlns:v="urn:schemas-microsoft-com:vml" Requires="v">
                <p:oleObj name="Bitmap Image" r:id="rId6" imgW="5463720" imgH="2720520" progId="PBrush">
                  <p:embed/>
                </p:oleObj>
              </mc:Choice>
              <mc:Fallback>
                <p:oleObj name="Bitmap Image" r:id="rId6" imgW="5463720" imgH="2720520" progId="PBrush">
                  <p:embed/>
                  <p:pic>
                    <p:nvPicPr>
                      <p:cNvPr id="0" name=""/>
                      <p:cNvPicPr/>
                      <p:nvPr/>
                    </p:nvPicPr>
                    <p:blipFill>
                      <a:blip r:embed="rId7"/>
                      <a:stretch>
                        <a:fillRect/>
                      </a:stretch>
                    </p:blipFill>
                    <p:spPr>
                      <a:xfrm>
                        <a:off x="1292756" y="1610200"/>
                        <a:ext cx="9617776" cy="4789328"/>
                      </a:xfrm>
                      <a:prstGeom prst="rect">
                        <a:avLst/>
                      </a:prstGeom>
                    </p:spPr>
                  </p:pic>
                </p:oleObj>
              </mc:Fallback>
            </mc:AlternateContent>
          </a:graphicData>
        </a:graphic>
      </p:graphicFrame>
    </p:spTree>
    <p:extLst>
      <p:ext uri="{BB962C8B-B14F-4D97-AF65-F5344CB8AC3E}">
        <p14:creationId xmlns:p14="http://schemas.microsoft.com/office/powerpoint/2010/main" val="5320972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858" y="5761794"/>
            <a:ext cx="1222425" cy="1096206"/>
          </a:xfrm>
          <a:prstGeom prst="rect">
            <a:avLst/>
          </a:prstGeom>
        </p:spPr>
      </p:pic>
      <p:pic>
        <p:nvPicPr>
          <p:cNvPr id="3" name="Picture 2"/>
          <p:cNvPicPr>
            <a:picLocks noChangeAspect="1"/>
          </p:cNvPicPr>
          <p:nvPr/>
        </p:nvPicPr>
        <p:blipFill>
          <a:blip r:embed="rId3"/>
          <a:stretch>
            <a:fillRect/>
          </a:stretch>
        </p:blipFill>
        <p:spPr>
          <a:xfrm>
            <a:off x="2289771"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605045"/>
            <a:ext cx="5720027"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NB-IoT Spectrum Selections of Global Operators</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D68B8009-5CAA-0D5C-182E-1999C55AA678}"/>
              </a:ext>
            </a:extLst>
          </p:cNvPr>
          <p:cNvGraphicFramePr>
            <a:graphicFrameLocks noChangeAspect="1"/>
          </p:cNvGraphicFramePr>
          <p:nvPr>
            <p:extLst>
              <p:ext uri="{D42A27DB-BD31-4B8C-83A1-F6EECF244321}">
                <p14:modId xmlns:p14="http://schemas.microsoft.com/office/powerpoint/2010/main" val="464767099"/>
              </p:ext>
            </p:extLst>
          </p:nvPr>
        </p:nvGraphicFramePr>
        <p:xfrm>
          <a:off x="1435706" y="1659270"/>
          <a:ext cx="9533101" cy="4593685"/>
        </p:xfrm>
        <a:graphic>
          <a:graphicData uri="http://schemas.openxmlformats.org/presentationml/2006/ole">
            <mc:AlternateContent xmlns:mc="http://schemas.openxmlformats.org/markup-compatibility/2006">
              <mc:Choice xmlns:v="urn:schemas-microsoft-com:vml" Requires="v">
                <p:oleObj name="Bitmap Image" r:id="rId6" imgW="5646600" imgH="2720520" progId="PBrush">
                  <p:embed/>
                </p:oleObj>
              </mc:Choice>
              <mc:Fallback>
                <p:oleObj name="Bitmap Image" r:id="rId6" imgW="5646600" imgH="2720520" progId="PBrush">
                  <p:embed/>
                  <p:pic>
                    <p:nvPicPr>
                      <p:cNvPr id="0" name=""/>
                      <p:cNvPicPr/>
                      <p:nvPr/>
                    </p:nvPicPr>
                    <p:blipFill>
                      <a:blip r:embed="rId7"/>
                      <a:stretch>
                        <a:fillRect/>
                      </a:stretch>
                    </p:blipFill>
                    <p:spPr>
                      <a:xfrm>
                        <a:off x="1435706" y="1659270"/>
                        <a:ext cx="9533101" cy="4593685"/>
                      </a:xfrm>
                      <a:prstGeom prst="rect">
                        <a:avLst/>
                      </a:prstGeom>
                    </p:spPr>
                  </p:pic>
                </p:oleObj>
              </mc:Fallback>
            </mc:AlternateContent>
          </a:graphicData>
        </a:graphic>
      </p:graphicFrame>
    </p:spTree>
    <p:extLst>
      <p:ext uri="{BB962C8B-B14F-4D97-AF65-F5344CB8AC3E}">
        <p14:creationId xmlns:p14="http://schemas.microsoft.com/office/powerpoint/2010/main" val="13824186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D8CE75FA-CC50-5A93-0E2F-B1139D6EF88D}"/>
              </a:ext>
            </a:extLst>
          </p:cNvPr>
          <p:cNvGraphicFramePr>
            <a:graphicFrameLocks noChangeAspect="1"/>
          </p:cNvGraphicFramePr>
          <p:nvPr>
            <p:extLst>
              <p:ext uri="{D42A27DB-BD31-4B8C-83A1-F6EECF244321}">
                <p14:modId xmlns:p14="http://schemas.microsoft.com/office/powerpoint/2010/main" val="388148569"/>
              </p:ext>
            </p:extLst>
          </p:nvPr>
        </p:nvGraphicFramePr>
        <p:xfrm>
          <a:off x="1084639" y="1443206"/>
          <a:ext cx="10322628" cy="4796229"/>
        </p:xfrm>
        <a:graphic>
          <a:graphicData uri="http://schemas.openxmlformats.org/presentationml/2006/ole">
            <mc:AlternateContent xmlns:mc="http://schemas.openxmlformats.org/markup-compatibility/2006">
              <mc:Choice xmlns:v="urn:schemas-microsoft-com:vml" Requires="v">
                <p:oleObj name="Bitmap Image" r:id="rId2" imgW="5722560" imgH="2659320" progId="PBrush">
                  <p:embed/>
                </p:oleObj>
              </mc:Choice>
              <mc:Fallback>
                <p:oleObj name="Bitmap Image" r:id="rId2" imgW="5722560" imgH="2659320" progId="PBrush">
                  <p:embed/>
                  <p:pic>
                    <p:nvPicPr>
                      <p:cNvPr id="0" name=""/>
                      <p:cNvPicPr/>
                      <p:nvPr/>
                    </p:nvPicPr>
                    <p:blipFill>
                      <a:blip r:embed="rId3"/>
                      <a:stretch>
                        <a:fillRect/>
                      </a:stretch>
                    </p:blipFill>
                    <p:spPr>
                      <a:xfrm>
                        <a:off x="1084639" y="1443206"/>
                        <a:ext cx="10322628" cy="4796229"/>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614" y="5761794"/>
            <a:ext cx="1222425" cy="1096206"/>
          </a:xfrm>
          <a:prstGeom prst="rect">
            <a:avLst/>
          </a:prstGeom>
        </p:spPr>
      </p:pic>
      <p:pic>
        <p:nvPicPr>
          <p:cNvPr id="3" name="Picture 2"/>
          <p:cNvPicPr>
            <a:picLocks noChangeAspect="1"/>
          </p:cNvPicPr>
          <p:nvPr/>
        </p:nvPicPr>
        <p:blipFill>
          <a:blip r:embed="rId5"/>
          <a:stretch>
            <a:fillRect/>
          </a:stretch>
        </p:blipFill>
        <p:spPr>
          <a:xfrm>
            <a:off x="2409096" y="6400347"/>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6553782"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Huawei Releases World's First Commercial-use NB-IoT </a:t>
            </a:r>
          </a:p>
          <a:p>
            <a:r>
              <a:rPr lang="en-US" sz="2000" dirty="0">
                <a:solidFill>
                  <a:schemeClr val="bg1"/>
                </a:solidFill>
                <a:latin typeface="Tajawal Medium" panose="00000600000000000000" pitchFamily="2" charset="-78"/>
                <a:cs typeface="Tajawal Medium" panose="00000600000000000000" pitchFamily="2" charset="-78"/>
              </a:rPr>
              <a:t>Chip and Network Version</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491964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80F7A9DD-44C0-26E5-28EB-5C870D9ED3FA}"/>
              </a:ext>
            </a:extLst>
          </p:cNvPr>
          <p:cNvGraphicFramePr>
            <a:graphicFrameLocks noChangeAspect="1"/>
          </p:cNvGraphicFramePr>
          <p:nvPr>
            <p:extLst>
              <p:ext uri="{D42A27DB-BD31-4B8C-83A1-F6EECF244321}">
                <p14:modId xmlns:p14="http://schemas.microsoft.com/office/powerpoint/2010/main" val="1405425402"/>
              </p:ext>
            </p:extLst>
          </p:nvPr>
        </p:nvGraphicFramePr>
        <p:xfrm>
          <a:off x="936079" y="1610200"/>
          <a:ext cx="10122971" cy="4847392"/>
        </p:xfrm>
        <a:graphic>
          <a:graphicData uri="http://schemas.openxmlformats.org/presentationml/2006/ole">
            <mc:AlternateContent xmlns:mc="http://schemas.openxmlformats.org/markup-compatibility/2006">
              <mc:Choice xmlns:v="urn:schemas-microsoft-com:vml" Requires="v">
                <p:oleObj name="Bitmap Image" r:id="rId2" imgW="5966640" imgH="2857680" progId="PBrush">
                  <p:embed/>
                </p:oleObj>
              </mc:Choice>
              <mc:Fallback>
                <p:oleObj name="Bitmap Image" r:id="rId2" imgW="5966640" imgH="2857680" progId="PBrush">
                  <p:embed/>
                  <p:pic>
                    <p:nvPicPr>
                      <p:cNvPr id="0" name=""/>
                      <p:cNvPicPr/>
                      <p:nvPr/>
                    </p:nvPicPr>
                    <p:blipFill>
                      <a:blip r:embed="rId3"/>
                      <a:stretch>
                        <a:fillRect/>
                      </a:stretch>
                    </p:blipFill>
                    <p:spPr>
                      <a:xfrm>
                        <a:off x="936079" y="1610200"/>
                        <a:ext cx="10122971" cy="4847392"/>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90" y="6200880"/>
            <a:ext cx="732782" cy="657120"/>
          </a:xfrm>
          <a:prstGeom prst="rect">
            <a:avLst/>
          </a:prstGeom>
        </p:spPr>
      </p:pic>
      <p:pic>
        <p:nvPicPr>
          <p:cNvPr id="3" name="Picture 2"/>
          <p:cNvPicPr>
            <a:picLocks noChangeAspect="1"/>
          </p:cNvPicPr>
          <p:nvPr/>
        </p:nvPicPr>
        <p:blipFill>
          <a:blip r:embed="rId5"/>
          <a:stretch>
            <a:fillRect/>
          </a:stretch>
        </p:blipFill>
        <p:spPr>
          <a:xfrm>
            <a:off x="2476647" y="660518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375448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NB-IoT Physical Layer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025279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00CC98DA-3EB1-63EC-79E9-C65834E5BEFE}"/>
              </a:ext>
            </a:extLst>
          </p:cNvPr>
          <p:cNvGraphicFramePr>
            <a:graphicFrameLocks noChangeAspect="1"/>
          </p:cNvGraphicFramePr>
          <p:nvPr>
            <p:extLst>
              <p:ext uri="{D42A27DB-BD31-4B8C-83A1-F6EECF244321}">
                <p14:modId xmlns:p14="http://schemas.microsoft.com/office/powerpoint/2010/main" val="3566747644"/>
              </p:ext>
            </p:extLst>
          </p:nvPr>
        </p:nvGraphicFramePr>
        <p:xfrm>
          <a:off x="2186268" y="1405362"/>
          <a:ext cx="8051426" cy="4538630"/>
        </p:xfrm>
        <a:graphic>
          <a:graphicData uri="http://schemas.openxmlformats.org/presentationml/2006/ole">
            <mc:AlternateContent xmlns:mc="http://schemas.openxmlformats.org/markup-compatibility/2006">
              <mc:Choice xmlns:v="urn:schemas-microsoft-com:vml" Requires="v">
                <p:oleObj name="Bitmap Image" r:id="rId2" imgW="4610160" imgH="2598480" progId="PBrush">
                  <p:embed/>
                </p:oleObj>
              </mc:Choice>
              <mc:Fallback>
                <p:oleObj name="Bitmap Image" r:id="rId2" imgW="4610160" imgH="2598480" progId="PBrush">
                  <p:embed/>
                  <p:pic>
                    <p:nvPicPr>
                      <p:cNvPr id="0" name=""/>
                      <p:cNvPicPr/>
                      <p:nvPr/>
                    </p:nvPicPr>
                    <p:blipFill>
                      <a:blip r:embed="rId3"/>
                      <a:stretch>
                        <a:fillRect/>
                      </a:stretch>
                    </p:blipFill>
                    <p:spPr>
                      <a:xfrm>
                        <a:off x="2186268" y="1405362"/>
                        <a:ext cx="8051426" cy="4538630"/>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355411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Key NB-IoT Features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786725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06FC60B2-3427-D648-D18C-B5576A470589}"/>
              </a:ext>
            </a:extLst>
          </p:cNvPr>
          <p:cNvGraphicFramePr>
            <a:graphicFrameLocks noChangeAspect="1"/>
          </p:cNvGraphicFramePr>
          <p:nvPr>
            <p:extLst>
              <p:ext uri="{D42A27DB-BD31-4B8C-83A1-F6EECF244321}">
                <p14:modId xmlns:p14="http://schemas.microsoft.com/office/powerpoint/2010/main" val="193979101"/>
              </p:ext>
            </p:extLst>
          </p:nvPr>
        </p:nvGraphicFramePr>
        <p:xfrm>
          <a:off x="1014365" y="1612453"/>
          <a:ext cx="10909711" cy="4702057"/>
        </p:xfrm>
        <a:graphic>
          <a:graphicData uri="http://schemas.openxmlformats.org/presentationml/2006/ole">
            <mc:AlternateContent xmlns:mc="http://schemas.openxmlformats.org/markup-compatibility/2006">
              <mc:Choice xmlns:v="urn:schemas-microsoft-com:vml" Requires="v">
                <p:oleObj name="Bitmap Image" r:id="rId2" imgW="5890320" imgH="2537640" progId="PBrush">
                  <p:embed/>
                </p:oleObj>
              </mc:Choice>
              <mc:Fallback>
                <p:oleObj name="Bitmap Image" r:id="rId2" imgW="5890320" imgH="2537640" progId="PBrush">
                  <p:embed/>
                  <p:pic>
                    <p:nvPicPr>
                      <p:cNvPr id="0" name=""/>
                      <p:cNvPicPr/>
                      <p:nvPr/>
                    </p:nvPicPr>
                    <p:blipFill>
                      <a:blip r:embed="rId3"/>
                      <a:stretch>
                        <a:fillRect/>
                      </a:stretch>
                    </p:blipFill>
                    <p:spPr>
                      <a:xfrm>
                        <a:off x="1014365" y="1612453"/>
                        <a:ext cx="10909711" cy="470205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840673"/>
            <a:ext cx="1222425" cy="1096206"/>
          </a:xfrm>
          <a:prstGeom prst="rect">
            <a:avLst/>
          </a:prstGeom>
        </p:spPr>
      </p:pic>
      <p:pic>
        <p:nvPicPr>
          <p:cNvPr id="3" name="Picture 2"/>
          <p:cNvPicPr>
            <a:picLocks noChangeAspect="1"/>
          </p:cNvPicPr>
          <p:nvPr/>
        </p:nvPicPr>
        <p:blipFill>
          <a:blip r:embed="rId5"/>
          <a:stretch>
            <a:fillRect/>
          </a:stretch>
        </p:blipFill>
        <p:spPr>
          <a:xfrm>
            <a:off x="2409096" y="660518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409096" y="482945"/>
            <a:ext cx="6773008"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Ultra-low Cost: Communication Chips Specially Designed </a:t>
            </a:r>
          </a:p>
          <a:p>
            <a:r>
              <a:rPr lang="en-US" sz="2000" dirty="0">
                <a:solidFill>
                  <a:schemeClr val="bg1"/>
                </a:solidFill>
                <a:latin typeface="Tajawal Medium" panose="00000600000000000000" pitchFamily="2" charset="-78"/>
                <a:cs typeface="Tajawal Medium" panose="00000600000000000000" pitchFamily="2" charset="-78"/>
              </a:rPr>
              <a:t>for IoT</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094175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26033C97-6A5F-CC41-5E8E-E9DA6A39A925}"/>
              </a:ext>
            </a:extLst>
          </p:cNvPr>
          <p:cNvGraphicFramePr>
            <a:graphicFrameLocks noChangeAspect="1"/>
          </p:cNvGraphicFramePr>
          <p:nvPr>
            <p:extLst>
              <p:ext uri="{D42A27DB-BD31-4B8C-83A1-F6EECF244321}">
                <p14:modId xmlns:p14="http://schemas.microsoft.com/office/powerpoint/2010/main" val="2064439608"/>
              </p:ext>
            </p:extLst>
          </p:nvPr>
        </p:nvGraphicFramePr>
        <p:xfrm>
          <a:off x="1524934" y="1259849"/>
          <a:ext cx="8981701" cy="4758373"/>
        </p:xfrm>
        <a:graphic>
          <a:graphicData uri="http://schemas.openxmlformats.org/presentationml/2006/ole">
            <mc:AlternateContent xmlns:mc="http://schemas.openxmlformats.org/markup-compatibility/2006">
              <mc:Choice xmlns:v="urn:schemas-microsoft-com:vml" Requires="v">
                <p:oleObj name="Bitmap Image" r:id="rId2" imgW="5250240" imgH="2781360" progId="PBrush">
                  <p:embed/>
                </p:oleObj>
              </mc:Choice>
              <mc:Fallback>
                <p:oleObj name="Bitmap Image" r:id="rId2" imgW="5250240" imgH="2781360" progId="PBrush">
                  <p:embed/>
                  <p:pic>
                    <p:nvPicPr>
                      <p:cNvPr id="0" name=""/>
                      <p:cNvPicPr/>
                      <p:nvPr/>
                    </p:nvPicPr>
                    <p:blipFill>
                      <a:blip r:embed="rId3"/>
                      <a:stretch>
                        <a:fillRect/>
                      </a:stretch>
                    </p:blipFill>
                    <p:spPr>
                      <a:xfrm>
                        <a:off x="1524934" y="1259849"/>
                        <a:ext cx="8981701" cy="475837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761999"/>
            <a:ext cx="1222425" cy="1096206"/>
          </a:xfrm>
          <a:prstGeom prst="rect">
            <a:avLst/>
          </a:prstGeom>
        </p:spPr>
      </p:pic>
      <p:pic>
        <p:nvPicPr>
          <p:cNvPr id="3" name="Picture 2"/>
          <p:cNvPicPr>
            <a:picLocks noChangeAspect="1"/>
          </p:cNvPicPr>
          <p:nvPr/>
        </p:nvPicPr>
        <p:blipFill>
          <a:blip r:embed="rId5"/>
          <a:stretch>
            <a:fillRect/>
          </a:stretch>
        </p:blipFill>
        <p:spPr>
          <a:xfrm>
            <a:off x="2494576" y="650276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669125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Ultra-Low Power Consumption: DRX and </a:t>
            </a:r>
            <a:r>
              <a:rPr lang="en-US" sz="2400" dirty="0" err="1">
                <a:solidFill>
                  <a:schemeClr val="bg1"/>
                </a:solidFill>
                <a:latin typeface="Tajawal Medium" panose="00000600000000000000" pitchFamily="2" charset="-78"/>
                <a:cs typeface="Tajawal Medium" panose="00000600000000000000" pitchFamily="2" charset="-78"/>
              </a:rPr>
              <a:t>eDRX</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138211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474FAD10-7AEC-3031-7067-849BA6E99BF5}"/>
              </a:ext>
            </a:extLst>
          </p:cNvPr>
          <p:cNvGraphicFramePr>
            <a:graphicFrameLocks noChangeAspect="1"/>
          </p:cNvGraphicFramePr>
          <p:nvPr>
            <p:extLst>
              <p:ext uri="{D42A27DB-BD31-4B8C-83A1-F6EECF244321}">
                <p14:modId xmlns:p14="http://schemas.microsoft.com/office/powerpoint/2010/main" val="533867046"/>
              </p:ext>
            </p:extLst>
          </p:nvPr>
        </p:nvGraphicFramePr>
        <p:xfrm>
          <a:off x="1131758" y="1734321"/>
          <a:ext cx="9703174" cy="3839385"/>
        </p:xfrm>
        <a:graphic>
          <a:graphicData uri="http://schemas.openxmlformats.org/presentationml/2006/ole">
            <mc:AlternateContent xmlns:mc="http://schemas.openxmlformats.org/markup-compatibility/2006">
              <mc:Choice xmlns:v="urn:schemas-microsoft-com:vml" Requires="v">
                <p:oleObj name="Bitmap Image" r:id="rId2" imgW="5295960" imgH="2095560" progId="PBrush">
                  <p:embed/>
                </p:oleObj>
              </mc:Choice>
              <mc:Fallback>
                <p:oleObj name="Bitmap Image" r:id="rId2" imgW="5295960" imgH="2095560" progId="PBrush">
                  <p:embed/>
                  <p:pic>
                    <p:nvPicPr>
                      <p:cNvPr id="0" name=""/>
                      <p:cNvPicPr/>
                      <p:nvPr/>
                    </p:nvPicPr>
                    <p:blipFill>
                      <a:blip r:embed="rId3"/>
                      <a:stretch>
                        <a:fillRect/>
                      </a:stretch>
                    </p:blipFill>
                    <p:spPr>
                      <a:xfrm>
                        <a:off x="1131758" y="1734321"/>
                        <a:ext cx="9703174" cy="383938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604043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Ultra-Low Power Consumption: PSM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51655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9343AC05-2BBB-E3F9-6C19-F947544B61EC}"/>
              </a:ext>
            </a:extLst>
          </p:cNvPr>
          <p:cNvGraphicFramePr>
            <a:graphicFrameLocks noChangeAspect="1"/>
          </p:cNvGraphicFramePr>
          <p:nvPr>
            <p:extLst>
              <p:ext uri="{D42A27DB-BD31-4B8C-83A1-F6EECF244321}">
                <p14:modId xmlns:p14="http://schemas.microsoft.com/office/powerpoint/2010/main" val="3967360518"/>
              </p:ext>
            </p:extLst>
          </p:nvPr>
        </p:nvGraphicFramePr>
        <p:xfrm>
          <a:off x="623869" y="1335660"/>
          <a:ext cx="11233653" cy="5070513"/>
        </p:xfrm>
        <a:graphic>
          <a:graphicData uri="http://schemas.openxmlformats.org/presentationml/2006/ole">
            <mc:AlternateContent xmlns:mc="http://schemas.openxmlformats.org/markup-compatibility/2006">
              <mc:Choice xmlns:v="urn:schemas-microsoft-com:vml" Requires="v">
                <p:oleObj name="Bitmap Image" r:id="rId2" imgW="5859720" imgH="2644200" progId="PBrush">
                  <p:embed/>
                </p:oleObj>
              </mc:Choice>
              <mc:Fallback>
                <p:oleObj name="Bitmap Image" r:id="rId2" imgW="5859720" imgH="2644200" progId="PBrush">
                  <p:embed/>
                  <p:pic>
                    <p:nvPicPr>
                      <p:cNvPr id="0" name=""/>
                      <p:cNvPicPr/>
                      <p:nvPr/>
                    </p:nvPicPr>
                    <p:blipFill>
                      <a:blip r:embed="rId3"/>
                      <a:stretch>
                        <a:fillRect/>
                      </a:stretch>
                    </p:blipFill>
                    <p:spPr>
                      <a:xfrm>
                        <a:off x="623869" y="1335660"/>
                        <a:ext cx="11233653" cy="507051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131632"/>
            <a:ext cx="827733" cy="742267"/>
          </a:xfrm>
          <a:prstGeom prst="rect">
            <a:avLst/>
          </a:prstGeom>
        </p:spPr>
      </p:pic>
      <p:pic>
        <p:nvPicPr>
          <p:cNvPr id="3" name="Picture 2"/>
          <p:cNvPicPr>
            <a:picLocks noChangeAspect="1"/>
          </p:cNvPicPr>
          <p:nvPr/>
        </p:nvPicPr>
        <p:blipFill>
          <a:blip r:embed="rId5"/>
          <a:stretch>
            <a:fillRect/>
          </a:stretch>
        </p:blipFill>
        <p:spPr>
          <a:xfrm>
            <a:off x="2409096" y="650276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6704271" cy="707886"/>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Ultra-Wide Coverage: Increased Power Spectral Density, </a:t>
            </a:r>
          </a:p>
          <a:p>
            <a:r>
              <a:rPr lang="en-US" sz="2000" dirty="0">
                <a:solidFill>
                  <a:schemeClr val="bg1"/>
                </a:solidFill>
                <a:latin typeface="Tajawal Medium" panose="00000600000000000000" pitchFamily="2" charset="-78"/>
                <a:cs typeface="Tajawal Medium" panose="00000600000000000000" pitchFamily="2" charset="-78"/>
              </a:rPr>
              <a:t>Time-Domain Retransmission</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850588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72A2A6D6-52B6-73D0-6031-09FF64E6514A}"/>
              </a:ext>
            </a:extLst>
          </p:cNvPr>
          <p:cNvGraphicFramePr>
            <a:graphicFrameLocks noChangeAspect="1"/>
          </p:cNvGraphicFramePr>
          <p:nvPr>
            <p:extLst>
              <p:ext uri="{D42A27DB-BD31-4B8C-83A1-F6EECF244321}">
                <p14:modId xmlns:p14="http://schemas.microsoft.com/office/powerpoint/2010/main" val="1544777170"/>
              </p:ext>
            </p:extLst>
          </p:nvPr>
        </p:nvGraphicFramePr>
        <p:xfrm>
          <a:off x="1160404" y="1379422"/>
          <a:ext cx="10832468" cy="5123344"/>
        </p:xfrm>
        <a:graphic>
          <a:graphicData uri="http://schemas.openxmlformats.org/presentationml/2006/ole">
            <mc:AlternateContent xmlns:mc="http://schemas.openxmlformats.org/markup-compatibility/2006">
              <mc:Choice xmlns:v="urn:schemas-microsoft-com:vml" Requires="v">
                <p:oleObj name="Bitmap Image" r:id="rId2" imgW="5783760" imgH="2735640" progId="PBrush">
                  <p:embed/>
                </p:oleObj>
              </mc:Choice>
              <mc:Fallback>
                <p:oleObj name="Bitmap Image" r:id="rId2" imgW="5783760" imgH="2735640" progId="PBrush">
                  <p:embed/>
                  <p:pic>
                    <p:nvPicPr>
                      <p:cNvPr id="0" name=""/>
                      <p:cNvPicPr/>
                      <p:nvPr/>
                    </p:nvPicPr>
                    <p:blipFill>
                      <a:blip r:embed="rId3"/>
                      <a:stretch>
                        <a:fillRect/>
                      </a:stretch>
                    </p:blipFill>
                    <p:spPr>
                      <a:xfrm>
                        <a:off x="1160404" y="1379422"/>
                        <a:ext cx="10832468" cy="5123344"/>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028" y="6210454"/>
            <a:ext cx="820064" cy="735390"/>
          </a:xfrm>
          <a:prstGeom prst="rect">
            <a:avLst/>
          </a:prstGeom>
        </p:spPr>
      </p:pic>
      <p:pic>
        <p:nvPicPr>
          <p:cNvPr id="3" name="Picture 2"/>
          <p:cNvPicPr>
            <a:picLocks noChangeAspect="1"/>
          </p:cNvPicPr>
          <p:nvPr/>
        </p:nvPicPr>
        <p:blipFill>
          <a:blip r:embed="rId5"/>
          <a:stretch>
            <a:fillRect/>
          </a:stretch>
        </p:blipFill>
        <p:spPr>
          <a:xfrm>
            <a:off x="2346243" y="650276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55915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Summary of Key NB-IoT Features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473282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1D8D5778-9B7D-0767-8E2D-AEFB18110384}"/>
              </a:ext>
            </a:extLst>
          </p:cNvPr>
          <p:cNvGraphicFramePr>
            <a:graphicFrameLocks noChangeAspect="1"/>
          </p:cNvGraphicFramePr>
          <p:nvPr>
            <p:extLst>
              <p:ext uri="{D42A27DB-BD31-4B8C-83A1-F6EECF244321}">
                <p14:modId xmlns:p14="http://schemas.microsoft.com/office/powerpoint/2010/main" val="3880084224"/>
              </p:ext>
            </p:extLst>
          </p:nvPr>
        </p:nvGraphicFramePr>
        <p:xfrm>
          <a:off x="710639" y="1281011"/>
          <a:ext cx="11065558" cy="5164506"/>
        </p:xfrm>
        <a:graphic>
          <a:graphicData uri="http://schemas.openxmlformats.org/presentationml/2006/ole">
            <mc:AlternateContent xmlns:mc="http://schemas.openxmlformats.org/markup-compatibility/2006">
              <mc:Choice xmlns:v="urn:schemas-microsoft-com:vml" Requires="v">
                <p:oleObj name="Bitmap Image" r:id="rId2" imgW="6058080" imgH="2827080" progId="PBrush">
                  <p:embed/>
                </p:oleObj>
              </mc:Choice>
              <mc:Fallback>
                <p:oleObj name="Bitmap Image" r:id="rId2" imgW="6058080" imgH="2827080" progId="PBrush">
                  <p:embed/>
                  <p:pic>
                    <p:nvPicPr>
                      <p:cNvPr id="0" name=""/>
                      <p:cNvPicPr/>
                      <p:nvPr/>
                    </p:nvPicPr>
                    <p:blipFill>
                      <a:blip r:embed="rId3"/>
                      <a:stretch>
                        <a:fillRect/>
                      </a:stretch>
                    </p:blipFill>
                    <p:spPr>
                      <a:xfrm>
                        <a:off x="710639" y="1281011"/>
                        <a:ext cx="11065558" cy="5164506"/>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p:spPr>
      </p:pic>
      <p:pic>
        <p:nvPicPr>
          <p:cNvPr id="3" name="Picture 2"/>
          <p:cNvPicPr>
            <a:picLocks noChangeAspect="1"/>
          </p:cNvPicPr>
          <p:nvPr/>
        </p:nvPicPr>
        <p:blipFill>
          <a:blip r:embed="rId5"/>
          <a:stretch>
            <a:fillRect/>
          </a:stretch>
        </p:blipFill>
        <p:spPr>
          <a:xfrm>
            <a:off x="2409096" y="660518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48134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NB-IoT Solution Architecture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745485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31708"/>
            <a:ext cx="1222425" cy="1096206"/>
          </a:xfrm>
          <a:prstGeom prst="rect">
            <a:avLst/>
          </a:prstGeom>
        </p:spPr>
      </p:pic>
      <p:pic>
        <p:nvPicPr>
          <p:cNvPr id="3" name="Picture 2"/>
          <p:cNvPicPr>
            <a:picLocks noChangeAspect="1"/>
          </p:cNvPicPr>
          <p:nvPr/>
        </p:nvPicPr>
        <p:blipFill>
          <a:blip r:embed="rId3"/>
          <a:stretch>
            <a:fillRect/>
          </a:stretch>
        </p:blipFill>
        <p:spPr>
          <a:xfrm>
            <a:off x="2409096" y="644565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27488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NB-IoT Application Cases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B84DE194-734D-1386-0868-933FB1E3C21E}"/>
              </a:ext>
            </a:extLst>
          </p:cNvPr>
          <p:cNvGraphicFramePr>
            <a:graphicFrameLocks noChangeAspect="1"/>
          </p:cNvGraphicFramePr>
          <p:nvPr>
            <p:extLst>
              <p:ext uri="{D42A27DB-BD31-4B8C-83A1-F6EECF244321}">
                <p14:modId xmlns:p14="http://schemas.microsoft.com/office/powerpoint/2010/main" val="342346996"/>
              </p:ext>
            </p:extLst>
          </p:nvPr>
        </p:nvGraphicFramePr>
        <p:xfrm>
          <a:off x="1747098" y="1557042"/>
          <a:ext cx="9161928" cy="4757468"/>
        </p:xfrm>
        <a:graphic>
          <a:graphicData uri="http://schemas.openxmlformats.org/presentationml/2006/ole">
            <mc:AlternateContent xmlns:mc="http://schemas.openxmlformats.org/markup-compatibility/2006">
              <mc:Choice xmlns:v="urn:schemas-microsoft-com:vml" Requires="v">
                <p:oleObj name="Bitmap Image" r:id="rId6" imgW="5356800" imgH="2781360" progId="PBrush">
                  <p:embed/>
                </p:oleObj>
              </mc:Choice>
              <mc:Fallback>
                <p:oleObj name="Bitmap Image" r:id="rId6" imgW="5356800" imgH="2781360" progId="PBrush">
                  <p:embed/>
                  <p:pic>
                    <p:nvPicPr>
                      <p:cNvPr id="0" name=""/>
                      <p:cNvPicPr/>
                      <p:nvPr/>
                    </p:nvPicPr>
                    <p:blipFill>
                      <a:blip r:embed="rId7"/>
                      <a:stretch>
                        <a:fillRect/>
                      </a:stretch>
                    </p:blipFill>
                    <p:spPr>
                      <a:xfrm>
                        <a:off x="1747098" y="1557042"/>
                        <a:ext cx="9161928" cy="4757468"/>
                      </a:xfrm>
                      <a:prstGeom prst="rect">
                        <a:avLst/>
                      </a:prstGeom>
                    </p:spPr>
                  </p:pic>
                </p:oleObj>
              </mc:Fallback>
            </mc:AlternateContent>
          </a:graphicData>
        </a:graphic>
      </p:graphicFrame>
      <p:pic>
        <p:nvPicPr>
          <p:cNvPr id="11" name="Picture 10">
            <a:extLst>
              <a:ext uri="{FF2B5EF4-FFF2-40B4-BE49-F238E27FC236}">
                <a16:creationId xmlns:a16="http://schemas.microsoft.com/office/drawing/2014/main" id="{1CD3A2E3-6615-4656-37BD-59F59DDA858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004089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TotalTime>
  <Words>255</Words>
  <Application>Microsoft Office PowerPoint</Application>
  <PresentationFormat>Widescreen</PresentationFormat>
  <Paragraphs>61</Paragraphs>
  <Slides>16</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22" baseType="lpstr">
      <vt:lpstr>Arial</vt:lpstr>
      <vt:lpstr>Calibri</vt:lpstr>
      <vt:lpstr>Calibri Light</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7</cp:revision>
  <dcterms:created xsi:type="dcterms:W3CDTF">2021-08-03T13:03:26Z</dcterms:created>
  <dcterms:modified xsi:type="dcterms:W3CDTF">2024-09-26T21:01:54Z</dcterms:modified>
</cp:coreProperties>
</file>