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303" r:id="rId2"/>
    <p:sldId id="313" r:id="rId3"/>
    <p:sldId id="276" r:id="rId4"/>
    <p:sldId id="256" r:id="rId5"/>
    <p:sldId id="306" r:id="rId6"/>
    <p:sldId id="505" r:id="rId7"/>
    <p:sldId id="484" r:id="rId8"/>
    <p:sldId id="483" r:id="rId9"/>
    <p:sldId id="485" r:id="rId10"/>
    <p:sldId id="486" r:id="rId11"/>
    <p:sldId id="487" r:id="rId12"/>
    <p:sldId id="488" r:id="rId13"/>
    <p:sldId id="489" r:id="rId14"/>
    <p:sldId id="490" r:id="rId15"/>
    <p:sldId id="491" r:id="rId16"/>
    <p:sldId id="492" r:id="rId17"/>
    <p:sldId id="493" r:id="rId18"/>
    <p:sldId id="494" r:id="rId19"/>
    <p:sldId id="495" r:id="rId20"/>
    <p:sldId id="496" r:id="rId21"/>
    <p:sldId id="497" r:id="rId22"/>
    <p:sldId id="498" r:id="rId23"/>
    <p:sldId id="499" r:id="rId24"/>
    <p:sldId id="500" r:id="rId25"/>
    <p:sldId id="501" r:id="rId26"/>
    <p:sldId id="502" r:id="rId27"/>
    <p:sldId id="503" r:id="rId28"/>
    <p:sldId id="504" r:id="rId29"/>
    <p:sldId id="34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276"/>
            <p14:sldId id="256"/>
            <p14:sldId id="306"/>
            <p14:sldId id="505"/>
            <p14:sldId id="484"/>
            <p14:sldId id="483"/>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4472C4"/>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1" d="100"/>
          <a:sy n="71" d="100"/>
        </p:scale>
        <p:origin x="46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5" r:id="rId13"/>
    <p:sldLayoutId id="2147483666"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31118" y="2785710"/>
            <a:ext cx="5857022"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Global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056117" y="342900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260237" y="4101743"/>
            <a:ext cx="2798854" cy="400110"/>
          </a:xfrm>
          <a:prstGeom prst="rect">
            <a:avLst/>
          </a:prstGeom>
          <a:noFill/>
        </p:spPr>
        <p:txBody>
          <a:bodyPr wrap="square" rtlCol="0">
            <a:spAutoFit/>
          </a:bodyPr>
          <a:lstStyle/>
          <a:p>
            <a:pPr algn="ctr"/>
            <a:r>
              <a:rPr lang="en-US" sz="2000" b="1" dirty="0">
                <a:latin typeface="Times New Roman" panose="02020603050405020304" pitchFamily="18" charset="0"/>
                <a:cs typeface="Times New Roman" panose="02020603050405020304" pitchFamily="18" charset="0"/>
              </a:rPr>
              <a:t>PMG 661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Dr.Mohamed</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Hamouda</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Platform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2551300"/>
            <a:ext cx="8417320" cy="2585323"/>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IT MUST be checked frequently</a:t>
            </a:r>
          </a:p>
          <a:p>
            <a:pPr marL="285750" indent="-285750">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Include All course material and information</a:t>
            </a:r>
          </a:p>
          <a:p>
            <a:pPr marL="285750" indent="-285750">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Lectures’ Videos and PDF/PPT files </a:t>
            </a:r>
          </a:p>
          <a:p>
            <a:pPr marL="285750" indent="-285750">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Course grades distribution</a:t>
            </a:r>
          </a:p>
          <a:p>
            <a:pPr marL="285750" indent="-285750">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Quizzes/Assignments/Exams Dates </a:t>
            </a:r>
          </a:p>
          <a:p>
            <a:pPr marL="285750" indent="-285750">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Regulations for accepted excuses </a:t>
            </a:r>
          </a:p>
          <a:p>
            <a:pPr marL="285750" indent="-285750">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Weekly meeting link (same link is used for all meetings)</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87291" y="1369661"/>
            <a:ext cx="1389091" cy="523220"/>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r>
              <a:rPr lang="en-US" sz="2800" dirty="0">
                <a:solidFill>
                  <a:schemeClr val="bg1"/>
                </a:solidFill>
                <a:latin typeface="Times New Roman" panose="02020603050405020304" pitchFamily="18" charset="0"/>
                <a:cs typeface="Times New Roman" panose="02020603050405020304" pitchFamily="18" charset="0"/>
              </a:rPr>
              <a:t> 1</a:t>
            </a: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646331"/>
          </a:xfrm>
          <a:prstGeom prst="rect">
            <a:avLst/>
          </a:prstGeom>
          <a:noFill/>
        </p:spPr>
        <p:txBody>
          <a:bodyPr wrap="square" rtlCol="0">
            <a:spAutoFit/>
          </a:bodyPr>
          <a:lstStyle/>
          <a:p>
            <a:r>
              <a:rPr lang="en-US" sz="3600" b="1">
                <a:latin typeface="Times New Roman" panose="02020603050405020304" pitchFamily="18" charset="0"/>
                <a:cs typeface="Times New Roman" panose="02020603050405020304" pitchFamily="18" charset="0"/>
              </a:rPr>
              <a:t>References</a:t>
            </a:r>
            <a:endParaRPr lang="en-US" sz="36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ea typeface="Roboto Light" panose="02000000000000000000" pitchFamily="2" charset="0"/>
              </a:rPr>
              <a:t>Lecture 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292388"/>
            <a:ext cx="10541000" cy="1815882"/>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Resources:</a:t>
            </a:r>
          </a:p>
          <a:p>
            <a:r>
              <a:rPr lang="en-US" sz="2800" b="1" dirty="0">
                <a:latin typeface="Times New Roman" panose="02020603050405020304" pitchFamily="18" charset="0"/>
                <a:cs typeface="Times New Roman" panose="02020603050405020304" pitchFamily="18" charset="0"/>
              </a:rPr>
              <a:t>Global Project Management</a:t>
            </a:r>
          </a:p>
          <a:p>
            <a:r>
              <a:rPr lang="en-US" sz="2800" b="1" dirty="0">
                <a:latin typeface="Times New Roman" panose="02020603050405020304" pitchFamily="18" charset="0"/>
                <a:cs typeface="Times New Roman" panose="02020603050405020304" pitchFamily="18" charset="0"/>
              </a:rPr>
              <a:t>Communication, Collaboration and Management Across Borders</a:t>
            </a:r>
          </a:p>
          <a:p>
            <a:r>
              <a:rPr lang="en-US" sz="2800" b="1" dirty="0">
                <a:latin typeface="Times New Roman" panose="02020603050405020304" pitchFamily="18" charset="0"/>
                <a:cs typeface="Times New Roman" panose="02020603050405020304" pitchFamily="18" charset="0"/>
              </a:rPr>
              <a:t>© Jean Binder 2007</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471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577" y="14882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22742" y="1933768"/>
            <a:ext cx="8851419" cy="2677656"/>
          </a:xfrm>
          <a:prstGeom prst="rect">
            <a:avLst/>
          </a:prstGeom>
          <a:noFill/>
        </p:spPr>
        <p:txBody>
          <a:bodyPr wrap="square" rtlCol="0">
            <a:spAutoFit/>
          </a:bodyPr>
          <a:lstStyle/>
          <a:p>
            <a:r>
              <a:rPr lang="en-GB" sz="2800" b="1" dirty="0">
                <a:solidFill>
                  <a:srgbClr val="00B0F0"/>
                </a:solidFill>
                <a:latin typeface="Times New Roman" panose="02020603050405020304" pitchFamily="18" charset="0"/>
                <a:cs typeface="Times New Roman" panose="02020603050405020304" pitchFamily="18" charset="0"/>
              </a:rPr>
              <a:t>Global Project Leadership </a:t>
            </a:r>
          </a:p>
          <a:p>
            <a:r>
              <a:rPr lang="en-GB" sz="2400" dirty="0">
                <a:solidFill>
                  <a:srgbClr val="2D3956"/>
                </a:solidFill>
                <a:latin typeface="Times New Roman" panose="02020603050405020304" pitchFamily="18" charset="0"/>
                <a:cs typeface="Times New Roman" panose="02020603050405020304" pitchFamily="18" charset="0"/>
              </a:rPr>
              <a:t>Project leadership can be defined as the creation of a vision about the </a:t>
            </a:r>
          </a:p>
          <a:p>
            <a:r>
              <a:rPr lang="en-GB" sz="2400" dirty="0">
                <a:solidFill>
                  <a:srgbClr val="2D3956"/>
                </a:solidFill>
                <a:latin typeface="Times New Roman" panose="02020603050405020304" pitchFamily="18" charset="0"/>
                <a:cs typeface="Times New Roman" panose="02020603050405020304" pitchFamily="18" charset="0"/>
              </a:rPr>
              <a:t>project objectives that directs all team members to work towards it. </a:t>
            </a:r>
          </a:p>
          <a:p>
            <a:r>
              <a:rPr lang="en-GB" sz="2400" dirty="0">
                <a:solidFill>
                  <a:srgbClr val="2D3956"/>
                </a:solidFill>
                <a:latin typeface="Times New Roman" panose="02020603050405020304" pitchFamily="18" charset="0"/>
                <a:cs typeface="Times New Roman" panose="02020603050405020304" pitchFamily="18" charset="0"/>
              </a:rPr>
              <a:t>Good project leaders are able to influence the task prioritization and </a:t>
            </a:r>
          </a:p>
          <a:p>
            <a:r>
              <a:rPr lang="en-GB" sz="2400" dirty="0">
                <a:solidFill>
                  <a:srgbClr val="2D3956"/>
                </a:solidFill>
                <a:latin typeface="Times New Roman" panose="02020603050405020304" pitchFamily="18" charset="0"/>
                <a:cs typeface="Times New Roman" panose="02020603050405020304" pitchFamily="18" charset="0"/>
              </a:rPr>
              <a:t>the availability of the project team members towards achieving the </a:t>
            </a:r>
          </a:p>
          <a:p>
            <a:r>
              <a:rPr lang="en-GB" sz="2400" dirty="0">
                <a:solidFill>
                  <a:srgbClr val="2D3956"/>
                </a:solidFill>
                <a:latin typeface="Times New Roman" panose="02020603050405020304" pitchFamily="18" charset="0"/>
                <a:cs typeface="Times New Roman" panose="02020603050405020304" pitchFamily="18" charset="0"/>
              </a:rPr>
              <a:t>project goals and strategies.</a:t>
            </a:r>
            <a:endParaRPr lang="en-US" sz="24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591D3E-8109-269B-D15E-909CA1E852B3}"/>
              </a:ext>
            </a:extLst>
          </p:cNvPr>
          <p:cNvSpPr/>
          <p:nvPr/>
        </p:nvSpPr>
        <p:spPr>
          <a:xfrm>
            <a:off x="876692" y="853957"/>
            <a:ext cx="1216059" cy="7331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 </a:t>
            </a:r>
          </a:p>
        </p:txBody>
      </p:sp>
    </p:spTree>
    <p:extLst>
      <p:ext uri="{BB962C8B-B14F-4D97-AF65-F5344CB8AC3E}">
        <p14:creationId xmlns:p14="http://schemas.microsoft.com/office/powerpoint/2010/main" val="3434396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4052135"/>
          </a:xfrm>
          <a:prstGeom prst="rect">
            <a:avLst/>
          </a:prstGeom>
        </p:spPr>
        <p:txBody>
          <a:bodyPr wrap="square">
            <a:spAutoFit/>
          </a:bodyPr>
          <a:lstStyle/>
          <a:p>
            <a:pPr>
              <a:lnSpc>
                <a:spcPct val="120000"/>
              </a:lnSpc>
            </a:pPr>
            <a:r>
              <a:rPr lang="en-GB" dirty="0">
                <a:latin typeface="Times New Roman" panose="02020603050405020304" pitchFamily="18" charset="0"/>
                <a:cs typeface="Times New Roman" panose="02020603050405020304" pitchFamily="18" charset="0"/>
              </a:rPr>
              <a:t>Project managers make use of proven practices to plan project </a:t>
            </a:r>
          </a:p>
          <a:p>
            <a:pPr>
              <a:lnSpc>
                <a:spcPct val="120000"/>
              </a:lnSpc>
            </a:pPr>
            <a:r>
              <a:rPr lang="en-GB" dirty="0">
                <a:latin typeface="Times New Roman" panose="02020603050405020304" pitchFamily="18" charset="0"/>
                <a:cs typeface="Times New Roman" panose="02020603050405020304" pitchFamily="18" charset="0"/>
              </a:rPr>
              <a:t>activities and monitor important elements such as cost, scope, time, </a:t>
            </a:r>
          </a:p>
          <a:p>
            <a:pPr>
              <a:lnSpc>
                <a:spcPct val="120000"/>
              </a:lnSpc>
            </a:pPr>
            <a:r>
              <a:rPr lang="en-GB" dirty="0">
                <a:latin typeface="Times New Roman" panose="02020603050405020304" pitchFamily="18" charset="0"/>
                <a:cs typeface="Times New Roman" panose="02020603050405020304" pitchFamily="18" charset="0"/>
              </a:rPr>
              <a:t>quality and risks. Examples of these management practices are </a:t>
            </a:r>
          </a:p>
          <a:p>
            <a:pPr>
              <a:lnSpc>
                <a:spcPct val="120000"/>
              </a:lnSpc>
            </a:pPr>
            <a:r>
              <a:rPr lang="en-GB" dirty="0">
                <a:latin typeface="Times New Roman" panose="02020603050405020304" pitchFamily="18" charset="0"/>
                <a:cs typeface="Times New Roman" panose="02020603050405020304" pitchFamily="18" charset="0"/>
              </a:rPr>
              <a:t>presented by bodies of knowledge such as the PMBOK® Guide, ICB and </a:t>
            </a:r>
          </a:p>
          <a:p>
            <a:pPr>
              <a:lnSpc>
                <a:spcPct val="120000"/>
              </a:lnSpc>
            </a:pPr>
            <a:r>
              <a:rPr lang="en-GB" dirty="0">
                <a:latin typeface="Times New Roman" panose="02020603050405020304" pitchFamily="18" charset="0"/>
                <a:cs typeface="Times New Roman" panose="02020603050405020304" pitchFamily="18" charset="0"/>
              </a:rPr>
              <a:t>PRINCE2®. Project management is the application of these practices by </a:t>
            </a:r>
          </a:p>
          <a:p>
            <a:pPr>
              <a:lnSpc>
                <a:spcPct val="120000"/>
              </a:lnSpc>
            </a:pPr>
            <a:r>
              <a:rPr lang="en-GB" dirty="0">
                <a:latin typeface="Times New Roman" panose="02020603050405020304" pitchFamily="18" charset="0"/>
                <a:cs typeface="Times New Roman" panose="02020603050405020304" pitchFamily="18" charset="0"/>
              </a:rPr>
              <a:t>using ‘hard skills’ such as planning, estimating and controlling. </a:t>
            </a:r>
            <a:endParaRPr lang="en-US"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Project management and leadership</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4CF76E3A-C94A-D37B-A092-3F735758600B}"/>
              </a:ext>
            </a:extLst>
          </p:cNvPr>
          <p:cNvSpPr/>
          <p:nvPr/>
        </p:nvSpPr>
        <p:spPr>
          <a:xfrm>
            <a:off x="1133854" y="1000810"/>
            <a:ext cx="1021278" cy="61409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 </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471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953527" y="122053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577" y="14882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22742" y="1933768"/>
            <a:ext cx="8851419" cy="3539430"/>
          </a:xfrm>
          <a:prstGeom prst="rect">
            <a:avLst/>
          </a:prstGeom>
          <a:noFill/>
        </p:spPr>
        <p:txBody>
          <a:bodyPr wrap="square" rtlCol="0">
            <a:spAutoFit/>
          </a:bodyPr>
          <a:lstStyle/>
          <a:p>
            <a:r>
              <a:rPr lang="en-GB" sz="3200" b="1" dirty="0">
                <a:solidFill>
                  <a:srgbClr val="00B0F0"/>
                </a:solidFill>
                <a:latin typeface="Times New Roman" panose="02020603050405020304" pitchFamily="18" charset="0"/>
                <a:cs typeface="Times New Roman" panose="02020603050405020304" pitchFamily="18" charset="0"/>
              </a:rPr>
              <a:t>Global leadership </a:t>
            </a:r>
          </a:p>
          <a:p>
            <a:r>
              <a:rPr lang="en-GB" sz="2400" dirty="0">
                <a:latin typeface="Times New Roman" panose="02020603050405020304" pitchFamily="18" charset="0"/>
                <a:cs typeface="Times New Roman" panose="02020603050405020304" pitchFamily="18" charset="0"/>
              </a:rPr>
              <a:t>Each dimension of global projects adds a series of leadership </a:t>
            </a:r>
          </a:p>
          <a:p>
            <a:r>
              <a:rPr lang="en-GB" sz="2400" dirty="0">
                <a:latin typeface="Times New Roman" panose="02020603050405020304" pitchFamily="18" charset="0"/>
                <a:cs typeface="Times New Roman" panose="02020603050405020304" pitchFamily="18" charset="0"/>
              </a:rPr>
              <a:t>challenges. Some of these challenges are listed below, together with </a:t>
            </a:r>
          </a:p>
          <a:p>
            <a:r>
              <a:rPr lang="en-GB" sz="2400" dirty="0">
                <a:latin typeface="Times New Roman" panose="02020603050405020304" pitchFamily="18" charset="0"/>
                <a:cs typeface="Times New Roman" panose="02020603050405020304" pitchFamily="18" charset="0"/>
              </a:rPr>
              <a:t>strategies that can help you to surmount the global barriers: </a:t>
            </a:r>
          </a:p>
          <a:p>
            <a:r>
              <a:rPr lang="en-GB" sz="2400" dirty="0">
                <a:solidFill>
                  <a:srgbClr val="FF0000"/>
                </a:solidFill>
                <a:latin typeface="Times New Roman" panose="02020603050405020304" pitchFamily="18" charset="0"/>
                <a:cs typeface="Times New Roman" panose="02020603050405020304" pitchFamily="18" charset="0"/>
              </a:rPr>
              <a:t>Number of distant locations</a:t>
            </a:r>
            <a:r>
              <a:rPr lang="en-GB" sz="2400" dirty="0">
                <a:solidFill>
                  <a:srgbClr val="2D3956"/>
                </a:solidFill>
                <a:latin typeface="Times New Roman" panose="02020603050405020304" pitchFamily="18" charset="0"/>
                <a:cs typeface="Times New Roman" panose="02020603050405020304" pitchFamily="18" charset="0"/>
              </a:rPr>
              <a:t>_  the geographical distances can be </a:t>
            </a:r>
          </a:p>
          <a:p>
            <a:r>
              <a:rPr lang="en-GB" sz="2400" dirty="0">
                <a:solidFill>
                  <a:srgbClr val="2D3956"/>
                </a:solidFill>
                <a:latin typeface="Times New Roman" panose="02020603050405020304" pitchFamily="18" charset="0"/>
                <a:cs typeface="Times New Roman" panose="02020603050405020304" pitchFamily="18" charset="0"/>
              </a:rPr>
              <a:t>barriers to relationship building, as there will be fewer opportunities </a:t>
            </a:r>
          </a:p>
          <a:p>
            <a:r>
              <a:rPr lang="en-GB" sz="2400" dirty="0">
                <a:solidFill>
                  <a:srgbClr val="2D3956"/>
                </a:solidFill>
                <a:latin typeface="Times New Roman" panose="02020603050405020304" pitchFamily="18" charset="0"/>
                <a:cs typeface="Times New Roman" panose="02020603050405020304" pitchFamily="18" charset="0"/>
              </a:rPr>
              <a:t>for informal discussions and team events. Leaders will need to </a:t>
            </a:r>
          </a:p>
          <a:p>
            <a:r>
              <a:rPr lang="en-GB" sz="2400" dirty="0">
                <a:solidFill>
                  <a:srgbClr val="2D3956"/>
                </a:solidFill>
                <a:latin typeface="Times New Roman" panose="02020603050405020304" pitchFamily="18" charset="0"/>
                <a:cs typeface="Times New Roman" panose="02020603050405020304" pitchFamily="18" charset="0"/>
              </a:rPr>
              <a:t>structure the project vision in creative ways to communicate it </a:t>
            </a:r>
          </a:p>
          <a:p>
            <a:r>
              <a:rPr lang="en-GB" sz="2400" dirty="0">
                <a:solidFill>
                  <a:srgbClr val="2D3956"/>
                </a:solidFill>
                <a:latin typeface="Times New Roman" panose="02020603050405020304" pitchFamily="18" charset="0"/>
                <a:cs typeface="Times New Roman" panose="02020603050405020304" pitchFamily="18" charset="0"/>
              </a:rPr>
              <a:t>equally across all the locations. </a:t>
            </a: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591D3E-8109-269B-D15E-909CA1E852B3}"/>
              </a:ext>
            </a:extLst>
          </p:cNvPr>
          <p:cNvSpPr/>
          <p:nvPr/>
        </p:nvSpPr>
        <p:spPr>
          <a:xfrm>
            <a:off x="876692" y="853957"/>
            <a:ext cx="1216059" cy="7331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 </a:t>
            </a:r>
          </a:p>
        </p:txBody>
      </p:sp>
    </p:spTree>
    <p:extLst>
      <p:ext uri="{BB962C8B-B14F-4D97-AF65-F5344CB8AC3E}">
        <p14:creationId xmlns:p14="http://schemas.microsoft.com/office/powerpoint/2010/main" val="33450625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471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953527" y="122053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577" y="14882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22742" y="1933768"/>
            <a:ext cx="8851419" cy="2431435"/>
          </a:xfrm>
          <a:prstGeom prst="rect">
            <a:avLst/>
          </a:prstGeom>
          <a:noFill/>
        </p:spPr>
        <p:txBody>
          <a:bodyPr wrap="square" rtlCol="0">
            <a:spAutoFit/>
          </a:bodyPr>
          <a:lstStyle/>
          <a:p>
            <a:r>
              <a:rPr lang="en-GB" sz="3200" b="1" dirty="0">
                <a:solidFill>
                  <a:srgbClr val="00B0F0"/>
                </a:solidFill>
                <a:latin typeface="Times New Roman" panose="02020603050405020304" pitchFamily="18" charset="0"/>
                <a:cs typeface="Times New Roman" panose="02020603050405020304" pitchFamily="18" charset="0"/>
              </a:rPr>
              <a:t>Global leadership </a:t>
            </a:r>
          </a:p>
          <a:p>
            <a:r>
              <a:rPr lang="en-GB" sz="2400" dirty="0">
                <a:solidFill>
                  <a:srgbClr val="FF0000"/>
                </a:solidFill>
                <a:latin typeface="Times New Roman" panose="02020603050405020304" pitchFamily="18" charset="0"/>
                <a:cs typeface="Times New Roman" panose="02020603050405020304" pitchFamily="18" charset="0"/>
              </a:rPr>
              <a:t>Number of different organisations </a:t>
            </a:r>
            <a:r>
              <a:rPr lang="en-GB" sz="2400" dirty="0">
                <a:solidFill>
                  <a:srgbClr val="2D3956"/>
                </a:solidFill>
                <a:latin typeface="Times New Roman" panose="02020603050405020304" pitchFamily="18" charset="0"/>
                <a:cs typeface="Times New Roman" panose="02020603050405020304" pitchFamily="18" charset="0"/>
              </a:rPr>
              <a:t>_  team members working for </a:t>
            </a:r>
          </a:p>
          <a:p>
            <a:r>
              <a:rPr lang="en-GB" sz="2400" dirty="0">
                <a:solidFill>
                  <a:srgbClr val="2D3956"/>
                </a:solidFill>
                <a:latin typeface="Times New Roman" panose="02020603050405020304" pitchFamily="18" charset="0"/>
                <a:cs typeface="Times New Roman" panose="02020603050405020304" pitchFamily="18" charset="0"/>
              </a:rPr>
              <a:t>different organisations can have competing interests and hidden </a:t>
            </a:r>
          </a:p>
          <a:p>
            <a:r>
              <a:rPr lang="en-GB" sz="2400" dirty="0">
                <a:solidFill>
                  <a:srgbClr val="2D3956"/>
                </a:solidFill>
                <a:latin typeface="Times New Roman" panose="02020603050405020304" pitchFamily="18" charset="0"/>
                <a:cs typeface="Times New Roman" panose="02020603050405020304" pitchFamily="18" charset="0"/>
              </a:rPr>
              <a:t>agendas. Good leaders keep their eyes and minds open for the </a:t>
            </a:r>
          </a:p>
          <a:p>
            <a:r>
              <a:rPr lang="en-GB" sz="2400" dirty="0">
                <a:solidFill>
                  <a:srgbClr val="2D3956"/>
                </a:solidFill>
                <a:latin typeface="Times New Roman" panose="02020603050405020304" pitchFamily="18" charset="0"/>
                <a:cs typeface="Times New Roman" panose="02020603050405020304" pitchFamily="18" charset="0"/>
              </a:rPr>
              <a:t>different perspectives, aiming to identify and reconcile the various </a:t>
            </a:r>
          </a:p>
          <a:p>
            <a:r>
              <a:rPr lang="en-GB" sz="2400" dirty="0">
                <a:solidFill>
                  <a:srgbClr val="2D3956"/>
                </a:solidFill>
                <a:latin typeface="Times New Roman" panose="02020603050405020304" pitchFamily="18" charset="0"/>
                <a:cs typeface="Times New Roman" panose="02020603050405020304" pitchFamily="18" charset="0"/>
              </a:rPr>
              <a:t>factors of motivation. </a:t>
            </a: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591D3E-8109-269B-D15E-909CA1E852B3}"/>
              </a:ext>
            </a:extLst>
          </p:cNvPr>
          <p:cNvSpPr/>
          <p:nvPr/>
        </p:nvSpPr>
        <p:spPr>
          <a:xfrm>
            <a:off x="876692" y="853957"/>
            <a:ext cx="1216059" cy="7331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 </a:t>
            </a:r>
          </a:p>
        </p:txBody>
      </p:sp>
    </p:spTree>
    <p:extLst>
      <p:ext uri="{BB962C8B-B14F-4D97-AF65-F5344CB8AC3E}">
        <p14:creationId xmlns:p14="http://schemas.microsoft.com/office/powerpoint/2010/main" val="3307119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471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577" y="14882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22742" y="1933768"/>
            <a:ext cx="8851419" cy="2369880"/>
          </a:xfrm>
          <a:prstGeom prst="rect">
            <a:avLst/>
          </a:prstGeom>
          <a:noFill/>
        </p:spPr>
        <p:txBody>
          <a:bodyPr wrap="square" rtlCol="0">
            <a:spAutoFit/>
          </a:bodyPr>
          <a:lstStyle/>
          <a:p>
            <a:r>
              <a:rPr lang="en-GB" sz="2800" b="1" dirty="0">
                <a:solidFill>
                  <a:srgbClr val="00B0F0"/>
                </a:solidFill>
                <a:latin typeface="Times New Roman" panose="02020603050405020304" pitchFamily="18" charset="0"/>
                <a:cs typeface="Times New Roman" panose="02020603050405020304" pitchFamily="18" charset="0"/>
              </a:rPr>
              <a:t>Global Leadership </a:t>
            </a:r>
          </a:p>
          <a:p>
            <a:r>
              <a:rPr lang="en-GB" sz="2400" dirty="0">
                <a:solidFill>
                  <a:srgbClr val="FF0000"/>
                </a:solidFill>
                <a:latin typeface="Times New Roman" panose="02020603050405020304" pitchFamily="18" charset="0"/>
                <a:cs typeface="Times New Roman" panose="02020603050405020304" pitchFamily="18" charset="0"/>
              </a:rPr>
              <a:t>Country cultures </a:t>
            </a:r>
            <a:r>
              <a:rPr lang="en-GB" sz="2400" dirty="0">
                <a:solidFill>
                  <a:srgbClr val="2D3956"/>
                </a:solidFill>
                <a:latin typeface="Times New Roman" panose="02020603050405020304" pitchFamily="18" charset="0"/>
                <a:cs typeface="Times New Roman" panose="02020603050405020304" pitchFamily="18" charset="0"/>
              </a:rPr>
              <a:t>_ people coming from different countries can have </a:t>
            </a:r>
          </a:p>
          <a:p>
            <a:r>
              <a:rPr lang="en-GB" sz="2400" dirty="0">
                <a:solidFill>
                  <a:srgbClr val="2D3956"/>
                </a:solidFill>
                <a:latin typeface="Times New Roman" panose="02020603050405020304" pitchFamily="18" charset="0"/>
                <a:cs typeface="Times New Roman" panose="02020603050405020304" pitchFamily="18" charset="0"/>
              </a:rPr>
              <a:t>various sources of motivation, diverse priorities and dissimilar values </a:t>
            </a:r>
          </a:p>
          <a:p>
            <a:r>
              <a:rPr lang="en-GB" sz="2400" dirty="0">
                <a:solidFill>
                  <a:srgbClr val="2D3956"/>
                </a:solidFill>
                <a:latin typeface="Times New Roman" panose="02020603050405020304" pitchFamily="18" charset="0"/>
                <a:cs typeface="Times New Roman" panose="02020603050405020304" pitchFamily="18" charset="0"/>
              </a:rPr>
              <a:t>and ethics. Good leaders must consider all these factors and the </a:t>
            </a:r>
          </a:p>
          <a:p>
            <a:r>
              <a:rPr lang="en-GB" sz="2400" dirty="0">
                <a:solidFill>
                  <a:srgbClr val="2D3956"/>
                </a:solidFill>
                <a:latin typeface="Times New Roman" panose="02020603050405020304" pitchFamily="18" charset="0"/>
                <a:cs typeface="Times New Roman" panose="02020603050405020304" pitchFamily="18" charset="0"/>
              </a:rPr>
              <a:t>cultural dimensions to align, motivate and inspire the global team </a:t>
            </a:r>
          </a:p>
          <a:p>
            <a:r>
              <a:rPr lang="en-GB" sz="2400" dirty="0">
                <a:solidFill>
                  <a:srgbClr val="2D3956"/>
                </a:solidFill>
                <a:latin typeface="Times New Roman" panose="02020603050405020304" pitchFamily="18" charset="0"/>
                <a:cs typeface="Times New Roman" panose="02020603050405020304" pitchFamily="18" charset="0"/>
              </a:rPr>
              <a:t>members. </a:t>
            </a: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591D3E-8109-269B-D15E-909CA1E852B3}"/>
              </a:ext>
            </a:extLst>
          </p:cNvPr>
          <p:cNvSpPr/>
          <p:nvPr/>
        </p:nvSpPr>
        <p:spPr>
          <a:xfrm>
            <a:off x="876692" y="853957"/>
            <a:ext cx="1216059" cy="7331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 </a:t>
            </a:r>
          </a:p>
        </p:txBody>
      </p:sp>
    </p:spTree>
    <p:extLst>
      <p:ext uri="{BB962C8B-B14F-4D97-AF65-F5344CB8AC3E}">
        <p14:creationId xmlns:p14="http://schemas.microsoft.com/office/powerpoint/2010/main" val="40367898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471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577" y="14882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22742" y="1933768"/>
            <a:ext cx="8851419" cy="2739211"/>
          </a:xfrm>
          <a:prstGeom prst="rect">
            <a:avLst/>
          </a:prstGeom>
          <a:noFill/>
        </p:spPr>
        <p:txBody>
          <a:bodyPr wrap="square" rtlCol="0">
            <a:spAutoFit/>
          </a:bodyPr>
          <a:lstStyle/>
          <a:p>
            <a:r>
              <a:rPr lang="en-GB" sz="2800" b="1" dirty="0">
                <a:solidFill>
                  <a:srgbClr val="00B0F0"/>
                </a:solidFill>
                <a:latin typeface="Times New Roman" panose="02020603050405020304" pitchFamily="18" charset="0"/>
                <a:cs typeface="Times New Roman" panose="02020603050405020304" pitchFamily="18" charset="0"/>
              </a:rPr>
              <a:t>Global Leadership </a:t>
            </a:r>
          </a:p>
          <a:p>
            <a:r>
              <a:rPr lang="en-GB" sz="2400" dirty="0">
                <a:solidFill>
                  <a:srgbClr val="FF0000"/>
                </a:solidFill>
                <a:latin typeface="Times New Roman" panose="02020603050405020304" pitchFamily="18" charset="0"/>
                <a:cs typeface="Times New Roman" panose="02020603050405020304" pitchFamily="18" charset="0"/>
              </a:rPr>
              <a:t>Different languages </a:t>
            </a:r>
            <a:r>
              <a:rPr lang="en-GB" sz="2400" dirty="0">
                <a:solidFill>
                  <a:srgbClr val="2D3956"/>
                </a:solidFill>
                <a:latin typeface="Times New Roman" panose="02020603050405020304" pitchFamily="18" charset="0"/>
                <a:cs typeface="Times New Roman" panose="02020603050405020304" pitchFamily="18" charset="0"/>
              </a:rPr>
              <a:t>_ team members with different native languages </a:t>
            </a:r>
          </a:p>
          <a:p>
            <a:r>
              <a:rPr lang="en-GB" sz="2400" dirty="0">
                <a:solidFill>
                  <a:srgbClr val="2D3956"/>
                </a:solidFill>
                <a:latin typeface="Times New Roman" panose="02020603050405020304" pitchFamily="18" charset="0"/>
                <a:cs typeface="Times New Roman" panose="02020603050405020304" pitchFamily="18" charset="0"/>
              </a:rPr>
              <a:t>may not understand or may have imprecise interpretations of </a:t>
            </a:r>
          </a:p>
          <a:p>
            <a:r>
              <a:rPr lang="en-GB" sz="2400" dirty="0">
                <a:solidFill>
                  <a:srgbClr val="2D3956"/>
                </a:solidFill>
                <a:latin typeface="Times New Roman" panose="02020603050405020304" pitchFamily="18" charset="0"/>
                <a:cs typeface="Times New Roman" panose="02020603050405020304" pitchFamily="18" charset="0"/>
              </a:rPr>
              <a:t>sentences in foreign languages. Good global leaders may find local </a:t>
            </a:r>
          </a:p>
          <a:p>
            <a:r>
              <a:rPr lang="en-GB" sz="2400" dirty="0">
                <a:solidFill>
                  <a:srgbClr val="2D3956"/>
                </a:solidFill>
                <a:latin typeface="Times New Roman" panose="02020603050405020304" pitchFamily="18" charset="0"/>
                <a:cs typeface="Times New Roman" panose="02020603050405020304" pitchFamily="18" charset="0"/>
              </a:rPr>
              <a:t>allies that translate the project vision and constantly communicate it </a:t>
            </a:r>
          </a:p>
          <a:p>
            <a:r>
              <a:rPr lang="en-GB" sz="2400" dirty="0">
                <a:solidFill>
                  <a:srgbClr val="2D3956"/>
                </a:solidFill>
                <a:latin typeface="Times New Roman" panose="02020603050405020304" pitchFamily="18" charset="0"/>
                <a:cs typeface="Times New Roman" panose="02020603050405020304" pitchFamily="18" charset="0"/>
              </a:rPr>
              <a:t>and reinforce it to the local teams, using local languages and </a:t>
            </a:r>
          </a:p>
          <a:p>
            <a:r>
              <a:rPr lang="en-GB" sz="2400" dirty="0">
                <a:solidFill>
                  <a:srgbClr val="2D3956"/>
                </a:solidFill>
                <a:latin typeface="Times New Roman" panose="02020603050405020304" pitchFamily="18" charset="0"/>
                <a:cs typeface="Times New Roman" panose="02020603050405020304" pitchFamily="18" charset="0"/>
              </a:rPr>
              <a:t>expressions.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591D3E-8109-269B-D15E-909CA1E852B3}"/>
              </a:ext>
            </a:extLst>
          </p:cNvPr>
          <p:cNvSpPr/>
          <p:nvPr/>
        </p:nvSpPr>
        <p:spPr>
          <a:xfrm>
            <a:off x="876692" y="853957"/>
            <a:ext cx="1216059" cy="7331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 </a:t>
            </a:r>
          </a:p>
        </p:txBody>
      </p:sp>
    </p:spTree>
    <p:extLst>
      <p:ext uri="{BB962C8B-B14F-4D97-AF65-F5344CB8AC3E}">
        <p14:creationId xmlns:p14="http://schemas.microsoft.com/office/powerpoint/2010/main" val="5962741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471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577" y="14882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22742" y="1727087"/>
            <a:ext cx="9001361" cy="3908762"/>
          </a:xfrm>
          <a:prstGeom prst="rect">
            <a:avLst/>
          </a:prstGeom>
          <a:noFill/>
        </p:spPr>
        <p:txBody>
          <a:bodyPr wrap="square" rtlCol="0">
            <a:spAutoFit/>
          </a:bodyPr>
          <a:lstStyle/>
          <a:p>
            <a:r>
              <a:rPr lang="en-GB" sz="2800" b="1" dirty="0">
                <a:solidFill>
                  <a:srgbClr val="00B0F0"/>
                </a:solidFill>
                <a:latin typeface="Times New Roman" panose="02020603050405020304" pitchFamily="18" charset="0"/>
                <a:cs typeface="Times New Roman" panose="02020603050405020304" pitchFamily="18" charset="0"/>
              </a:rPr>
              <a:t>Global Leadership </a:t>
            </a:r>
          </a:p>
          <a:p>
            <a:r>
              <a:rPr lang="en-GB" sz="2000" dirty="0">
                <a:solidFill>
                  <a:srgbClr val="FF0000"/>
                </a:solidFill>
                <a:latin typeface="Times New Roman" panose="02020603050405020304" pitchFamily="18" charset="0"/>
                <a:cs typeface="Times New Roman" panose="02020603050405020304" pitchFamily="18" charset="0"/>
              </a:rPr>
              <a:t>Time zones </a:t>
            </a:r>
            <a:r>
              <a:rPr lang="en-GB" sz="2000" dirty="0">
                <a:solidFill>
                  <a:srgbClr val="2D3956"/>
                </a:solidFill>
                <a:latin typeface="Times New Roman" panose="02020603050405020304" pitchFamily="18" charset="0"/>
                <a:cs typeface="Times New Roman" panose="02020603050405020304" pitchFamily="18" charset="0"/>
              </a:rPr>
              <a:t>_ the development of motivation and relationship </a:t>
            </a:r>
          </a:p>
          <a:p>
            <a:r>
              <a:rPr lang="en-GB" sz="2000" dirty="0">
                <a:solidFill>
                  <a:srgbClr val="2D3956"/>
                </a:solidFill>
                <a:latin typeface="Times New Roman" panose="02020603050405020304" pitchFamily="18" charset="0"/>
                <a:cs typeface="Times New Roman" panose="02020603050405020304" pitchFamily="18" charset="0"/>
              </a:rPr>
              <a:t>building without a ‘shared time' can be extremely difficult and </a:t>
            </a:r>
          </a:p>
          <a:p>
            <a:r>
              <a:rPr lang="en-GB" sz="2000" dirty="0">
                <a:solidFill>
                  <a:srgbClr val="2D3956"/>
                </a:solidFill>
                <a:latin typeface="Times New Roman" panose="02020603050405020304" pitchFamily="18" charset="0"/>
                <a:cs typeface="Times New Roman" panose="02020603050405020304" pitchFamily="18" charset="0"/>
              </a:rPr>
              <a:t>frustrating for project managers. The team members may tend to </a:t>
            </a:r>
          </a:p>
          <a:p>
            <a:r>
              <a:rPr lang="en-GB" sz="2000" dirty="0">
                <a:solidFill>
                  <a:srgbClr val="2D3956"/>
                </a:solidFill>
                <a:latin typeface="Times New Roman" panose="02020603050405020304" pitchFamily="18" charset="0"/>
                <a:cs typeface="Times New Roman" panose="02020603050405020304" pitchFamily="18" charset="0"/>
              </a:rPr>
              <a:t>ignore the asynchronous communication or keep it as low priority. </a:t>
            </a:r>
          </a:p>
          <a:p>
            <a:r>
              <a:rPr lang="en-GB" sz="2000" dirty="0">
                <a:solidFill>
                  <a:srgbClr val="2D3956"/>
                </a:solidFill>
                <a:latin typeface="Times New Roman" panose="02020603050405020304" pitchFamily="18" charset="0"/>
                <a:cs typeface="Times New Roman" panose="02020603050405020304" pitchFamily="18" charset="0"/>
              </a:rPr>
              <a:t>Few people will feel motivated or inspired by </a:t>
            </a:r>
            <a:r>
              <a:rPr lang="en-GB" sz="2000" dirty="0" err="1">
                <a:solidFill>
                  <a:srgbClr val="2D3956"/>
                </a:solidFill>
                <a:latin typeface="Times New Roman" panose="02020603050405020304" pitchFamily="18" charset="0"/>
                <a:cs typeface="Times New Roman" panose="02020603050405020304" pitchFamily="18" charset="0"/>
              </a:rPr>
              <a:t>someaone</a:t>
            </a:r>
            <a:r>
              <a:rPr lang="en-GB" sz="2000" dirty="0">
                <a:solidFill>
                  <a:srgbClr val="2D3956"/>
                </a:solidFill>
                <a:latin typeface="Times New Roman" panose="02020603050405020304" pitchFamily="18" charset="0"/>
                <a:cs typeface="Times New Roman" panose="02020603050405020304" pitchFamily="18" charset="0"/>
              </a:rPr>
              <a:t> they rarely </a:t>
            </a:r>
          </a:p>
          <a:p>
            <a:r>
              <a:rPr lang="en-GB" sz="2000" dirty="0">
                <a:solidFill>
                  <a:srgbClr val="2D3956"/>
                </a:solidFill>
                <a:latin typeface="Times New Roman" panose="02020603050405020304" pitchFamily="18" charset="0"/>
                <a:cs typeface="Times New Roman" panose="02020603050405020304" pitchFamily="18" charset="0"/>
              </a:rPr>
              <a:t>meet. Global leaders must plan for shared time, organize co-located </a:t>
            </a:r>
          </a:p>
          <a:p>
            <a:r>
              <a:rPr lang="en-GB" sz="2000" dirty="0">
                <a:solidFill>
                  <a:srgbClr val="2D3956"/>
                </a:solidFill>
                <a:latin typeface="Times New Roman" panose="02020603050405020304" pitchFamily="18" charset="0"/>
                <a:cs typeface="Times New Roman" panose="02020603050405020304" pitchFamily="18" charset="0"/>
              </a:rPr>
              <a:t>team events, travel to meet the team members during key activities </a:t>
            </a:r>
          </a:p>
          <a:p>
            <a:r>
              <a:rPr lang="en-GB" sz="2000" dirty="0">
                <a:solidFill>
                  <a:srgbClr val="2D3956"/>
                </a:solidFill>
                <a:latin typeface="Times New Roman" panose="02020603050405020304" pitchFamily="18" charset="0"/>
                <a:cs typeface="Times New Roman" panose="02020603050405020304" pitchFamily="18" charset="0"/>
              </a:rPr>
              <a:t>and coach key team members to function as local leaders during all </a:t>
            </a:r>
          </a:p>
          <a:p>
            <a:r>
              <a:rPr lang="en-GB" sz="2000" dirty="0">
                <a:solidFill>
                  <a:srgbClr val="2D3956"/>
                </a:solidFill>
                <a:latin typeface="Times New Roman" panose="02020603050405020304" pitchFamily="18" charset="0"/>
                <a:cs typeface="Times New Roman" panose="02020603050405020304" pitchFamily="18" charset="0"/>
              </a:rPr>
              <a:t>project phases. </a:t>
            </a:r>
          </a:p>
          <a:p>
            <a:r>
              <a:rPr lang="en-GB" sz="2000" dirty="0">
                <a:solidFill>
                  <a:srgbClr val="2D3956"/>
                </a:solidFill>
                <a:latin typeface="Times New Roman" panose="02020603050405020304" pitchFamily="18" charset="0"/>
                <a:cs typeface="Times New Roman" panose="02020603050405020304" pitchFamily="18" charset="0"/>
              </a:rPr>
              <a:t>The next sections review the leadership activities in more detail, </a:t>
            </a:r>
          </a:p>
          <a:p>
            <a:r>
              <a:rPr lang="en-GB" sz="2000" dirty="0">
                <a:solidFill>
                  <a:srgbClr val="2D3956"/>
                </a:solidFill>
                <a:latin typeface="Times New Roman" panose="02020603050405020304" pitchFamily="18" charset="0"/>
                <a:cs typeface="Times New Roman" panose="02020603050405020304" pitchFamily="18" charset="0"/>
              </a:rPr>
              <a:t>providing recommendations to global project managers.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591D3E-8109-269B-D15E-909CA1E852B3}"/>
              </a:ext>
            </a:extLst>
          </p:cNvPr>
          <p:cNvSpPr/>
          <p:nvPr/>
        </p:nvSpPr>
        <p:spPr>
          <a:xfrm>
            <a:off x="876692" y="853957"/>
            <a:ext cx="1216059" cy="7331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 </a:t>
            </a:r>
          </a:p>
        </p:txBody>
      </p:sp>
    </p:spTree>
    <p:extLst>
      <p:ext uri="{BB962C8B-B14F-4D97-AF65-F5344CB8AC3E}">
        <p14:creationId xmlns:p14="http://schemas.microsoft.com/office/powerpoint/2010/main" val="22383009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471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577" y="14882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93278" y="1731813"/>
            <a:ext cx="8851419" cy="2369880"/>
          </a:xfrm>
          <a:prstGeom prst="rect">
            <a:avLst/>
          </a:prstGeom>
          <a:noFill/>
        </p:spPr>
        <p:txBody>
          <a:bodyPr wrap="square" rtlCol="0">
            <a:spAutoFit/>
          </a:bodyPr>
          <a:lstStyle/>
          <a:p>
            <a:r>
              <a:rPr lang="en-GB" sz="2800" b="1" dirty="0">
                <a:solidFill>
                  <a:srgbClr val="00B0F0"/>
                </a:solidFill>
                <a:latin typeface="Times New Roman" panose="02020603050405020304" pitchFamily="18" charset="0"/>
                <a:cs typeface="Times New Roman" panose="02020603050405020304" pitchFamily="18" charset="0"/>
              </a:rPr>
              <a:t>Commitment </a:t>
            </a:r>
          </a:p>
          <a:p>
            <a:r>
              <a:rPr lang="en-GB" sz="2400" dirty="0">
                <a:latin typeface="Times New Roman" panose="02020603050405020304" pitchFamily="18" charset="0"/>
                <a:cs typeface="Times New Roman" panose="02020603050405020304" pitchFamily="18" charset="0"/>
              </a:rPr>
              <a:t>How can you obtain commitment from global team members? How can </a:t>
            </a:r>
          </a:p>
          <a:p>
            <a:r>
              <a:rPr lang="en-GB" sz="2400" dirty="0">
                <a:latin typeface="Times New Roman" panose="02020603050405020304" pitchFamily="18" charset="0"/>
                <a:cs typeface="Times New Roman" panose="02020603050405020304" pitchFamily="18" charset="0"/>
              </a:rPr>
              <a:t>you develop followers in the different locations that can disseminate </a:t>
            </a:r>
          </a:p>
          <a:p>
            <a:r>
              <a:rPr lang="en-GB" sz="2400" dirty="0">
                <a:latin typeface="Times New Roman" panose="02020603050405020304" pitchFamily="18" charset="0"/>
                <a:cs typeface="Times New Roman" panose="02020603050405020304" pitchFamily="18" charset="0"/>
              </a:rPr>
              <a:t>the project vision and make sure that all team members across the </a:t>
            </a:r>
          </a:p>
          <a:p>
            <a:r>
              <a:rPr lang="en-GB" sz="2400" dirty="0">
                <a:latin typeface="Times New Roman" panose="02020603050405020304" pitchFamily="18" charset="0"/>
                <a:cs typeface="Times New Roman" panose="02020603050405020304" pitchFamily="18" charset="0"/>
              </a:rPr>
              <a:t>globe are aligned on the project objectives and strategies?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591D3E-8109-269B-D15E-909CA1E852B3}"/>
              </a:ext>
            </a:extLst>
          </p:cNvPr>
          <p:cNvSpPr/>
          <p:nvPr/>
        </p:nvSpPr>
        <p:spPr>
          <a:xfrm>
            <a:off x="876692" y="853957"/>
            <a:ext cx="1216059" cy="7331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 </a:t>
            </a:r>
          </a:p>
        </p:txBody>
      </p:sp>
    </p:spTree>
    <p:extLst>
      <p:ext uri="{BB962C8B-B14F-4D97-AF65-F5344CB8AC3E}">
        <p14:creationId xmlns:p14="http://schemas.microsoft.com/office/powerpoint/2010/main" val="11077768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471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577" y="14882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93278" y="1731813"/>
            <a:ext cx="8851419" cy="3847207"/>
          </a:xfrm>
          <a:prstGeom prst="rect">
            <a:avLst/>
          </a:prstGeom>
          <a:noFill/>
        </p:spPr>
        <p:txBody>
          <a:bodyPr wrap="square" rtlCol="0">
            <a:spAutoFit/>
          </a:bodyPr>
          <a:lstStyle/>
          <a:p>
            <a:r>
              <a:rPr lang="en-GB" sz="2800" b="1" dirty="0">
                <a:solidFill>
                  <a:srgbClr val="00B0F0"/>
                </a:solidFill>
                <a:latin typeface="Times New Roman" panose="02020603050405020304" pitchFamily="18" charset="0"/>
                <a:cs typeface="Times New Roman" panose="02020603050405020304" pitchFamily="18" charset="0"/>
              </a:rPr>
              <a:t>Commitment </a:t>
            </a:r>
          </a:p>
          <a:p>
            <a:r>
              <a:rPr lang="en-GB" sz="2400" dirty="0">
                <a:latin typeface="Times New Roman" panose="02020603050405020304" pitchFamily="18" charset="0"/>
                <a:cs typeface="Times New Roman" panose="02020603050405020304" pitchFamily="18" charset="0"/>
              </a:rPr>
              <a:t>The strategies and practices depend on the organizational and country </a:t>
            </a:r>
          </a:p>
          <a:p>
            <a:r>
              <a:rPr lang="en-GB" sz="2400" dirty="0">
                <a:latin typeface="Times New Roman" panose="02020603050405020304" pitchFamily="18" charset="0"/>
                <a:cs typeface="Times New Roman" panose="02020603050405020304" pitchFamily="18" charset="0"/>
              </a:rPr>
              <a:t>cultures, the project type, size and duration, and even on the different </a:t>
            </a:r>
          </a:p>
          <a:p>
            <a:r>
              <a:rPr lang="en-GB" sz="2400" dirty="0">
                <a:latin typeface="Times New Roman" panose="02020603050405020304" pitchFamily="18" charset="0"/>
                <a:cs typeface="Times New Roman" panose="02020603050405020304" pitchFamily="18" charset="0"/>
              </a:rPr>
              <a:t>personalities involved. However, there are some broad </a:t>
            </a:r>
          </a:p>
          <a:p>
            <a:r>
              <a:rPr lang="en-GB" sz="2400" dirty="0">
                <a:latin typeface="Times New Roman" panose="02020603050405020304" pitchFamily="18" charset="0"/>
                <a:cs typeface="Times New Roman" panose="02020603050405020304" pitchFamily="18" charset="0"/>
              </a:rPr>
              <a:t>recommendations for leadership competencies and activities, to win </a:t>
            </a:r>
          </a:p>
          <a:p>
            <a:r>
              <a:rPr lang="en-GB" sz="2400" dirty="0">
                <a:latin typeface="Times New Roman" panose="02020603050405020304" pitchFamily="18" charset="0"/>
                <a:cs typeface="Times New Roman" panose="02020603050405020304" pitchFamily="18" charset="0"/>
              </a:rPr>
              <a:t>these challenges and increase the commitment from the team </a:t>
            </a:r>
          </a:p>
          <a:p>
            <a:r>
              <a:rPr lang="en-GB" sz="2400" dirty="0">
                <a:latin typeface="Times New Roman" panose="02020603050405020304" pitchFamily="18" charset="0"/>
                <a:cs typeface="Times New Roman" panose="02020603050405020304" pitchFamily="18" charset="0"/>
              </a:rPr>
              <a:t>members located in other countries. The suggestions below must be </a:t>
            </a:r>
          </a:p>
          <a:p>
            <a:r>
              <a:rPr lang="en-GB" sz="2400" dirty="0">
                <a:latin typeface="Times New Roman" panose="02020603050405020304" pitchFamily="18" charset="0"/>
                <a:cs typeface="Times New Roman" panose="02020603050405020304" pitchFamily="18" charset="0"/>
              </a:rPr>
              <a:t>evaluated according to the situations and projects you are involved in, </a:t>
            </a:r>
          </a:p>
          <a:p>
            <a:r>
              <a:rPr lang="en-GB" sz="2400" dirty="0">
                <a:latin typeface="Times New Roman" panose="02020603050405020304" pitchFamily="18" charset="0"/>
                <a:cs typeface="Times New Roman" panose="02020603050405020304" pitchFamily="18" charset="0"/>
              </a:rPr>
              <a:t>and can be a starting point when you acquire and develop your project </a:t>
            </a:r>
          </a:p>
          <a:p>
            <a:r>
              <a:rPr lang="en-GB" sz="2400" dirty="0">
                <a:latin typeface="Times New Roman" panose="02020603050405020304" pitchFamily="18" charset="0"/>
                <a:cs typeface="Times New Roman" panose="02020603050405020304" pitchFamily="18" charset="0"/>
              </a:rPr>
              <a:t>team:</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591D3E-8109-269B-D15E-909CA1E852B3}"/>
              </a:ext>
            </a:extLst>
          </p:cNvPr>
          <p:cNvSpPr/>
          <p:nvPr/>
        </p:nvSpPr>
        <p:spPr>
          <a:xfrm>
            <a:off x="876692" y="853957"/>
            <a:ext cx="1216059" cy="7331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 </a:t>
            </a:r>
          </a:p>
        </p:txBody>
      </p:sp>
    </p:spTree>
    <p:extLst>
      <p:ext uri="{BB962C8B-B14F-4D97-AF65-F5344CB8AC3E}">
        <p14:creationId xmlns:p14="http://schemas.microsoft.com/office/powerpoint/2010/main" val="41752484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471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577" y="14882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94923" y="1757259"/>
            <a:ext cx="8851419" cy="2000548"/>
          </a:xfrm>
          <a:prstGeom prst="rect">
            <a:avLst/>
          </a:prstGeom>
          <a:noFill/>
        </p:spPr>
        <p:txBody>
          <a:bodyPr wrap="square" rtlCol="0">
            <a:spAutoFit/>
          </a:bodyPr>
          <a:lstStyle/>
          <a:p>
            <a:r>
              <a:rPr lang="en-GB" sz="2800" b="1" dirty="0">
                <a:solidFill>
                  <a:srgbClr val="00B0F0"/>
                </a:solidFill>
                <a:latin typeface="Times New Roman" panose="02020603050405020304" pitchFamily="18" charset="0"/>
                <a:cs typeface="Times New Roman" panose="02020603050405020304" pitchFamily="18" charset="0"/>
              </a:rPr>
              <a:t>Commitment </a:t>
            </a:r>
          </a:p>
          <a:p>
            <a:r>
              <a:rPr lang="en-GB" sz="2400" dirty="0">
                <a:latin typeface="Times New Roman" panose="02020603050405020304" pitchFamily="18" charset="0"/>
                <a:cs typeface="Times New Roman" panose="02020603050405020304" pitchFamily="18" charset="0"/>
              </a:rPr>
              <a:t>* Set clear goals and directions at the project outset, with participation </a:t>
            </a:r>
          </a:p>
          <a:p>
            <a:r>
              <a:rPr lang="en-GB" sz="2400" dirty="0">
                <a:latin typeface="Times New Roman" panose="02020603050405020304" pitchFamily="18" charset="0"/>
                <a:cs typeface="Times New Roman" panose="02020603050405020304" pitchFamily="18" charset="0"/>
              </a:rPr>
              <a:t>from key team members in different locations. Online brainstorming </a:t>
            </a:r>
          </a:p>
          <a:p>
            <a:r>
              <a:rPr lang="en-GB" sz="2400" dirty="0">
                <a:latin typeface="Times New Roman" panose="02020603050405020304" pitchFamily="18" charset="0"/>
                <a:cs typeface="Times New Roman" panose="02020603050405020304" pitchFamily="18" charset="0"/>
              </a:rPr>
              <a:t>techniques can be very effective to collect feedback and obtain </a:t>
            </a:r>
            <a:r>
              <a:rPr lang="en-GB" sz="2400" dirty="0" err="1">
                <a:latin typeface="Times New Roman" panose="02020603050405020304" pitchFamily="18" charset="0"/>
                <a:cs typeface="Times New Roman" panose="02020603050405020304" pitchFamily="18" charset="0"/>
              </a:rPr>
              <a:t>buyin</a:t>
            </a:r>
            <a:r>
              <a:rPr lang="en-GB" sz="2400" dirty="0">
                <a:latin typeface="Times New Roman" panose="02020603050405020304" pitchFamily="18" charset="0"/>
                <a:cs typeface="Times New Roman" panose="02020603050405020304" pitchFamily="18" charset="0"/>
              </a:rPr>
              <a:t> from people across locations.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591D3E-8109-269B-D15E-909CA1E852B3}"/>
              </a:ext>
            </a:extLst>
          </p:cNvPr>
          <p:cNvSpPr/>
          <p:nvPr/>
        </p:nvSpPr>
        <p:spPr>
          <a:xfrm>
            <a:off x="876692" y="853957"/>
            <a:ext cx="1216059" cy="7331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 </a:t>
            </a:r>
          </a:p>
        </p:txBody>
      </p:sp>
    </p:spTree>
    <p:extLst>
      <p:ext uri="{BB962C8B-B14F-4D97-AF65-F5344CB8AC3E}">
        <p14:creationId xmlns:p14="http://schemas.microsoft.com/office/powerpoint/2010/main" val="29596856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471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577" y="14882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94923" y="1757259"/>
            <a:ext cx="8851419" cy="2369880"/>
          </a:xfrm>
          <a:prstGeom prst="rect">
            <a:avLst/>
          </a:prstGeom>
          <a:noFill/>
        </p:spPr>
        <p:txBody>
          <a:bodyPr wrap="square" rtlCol="0">
            <a:spAutoFit/>
          </a:bodyPr>
          <a:lstStyle/>
          <a:p>
            <a:r>
              <a:rPr lang="en-GB" sz="2800" b="1" dirty="0">
                <a:solidFill>
                  <a:srgbClr val="00B0F0"/>
                </a:solidFill>
                <a:latin typeface="Times New Roman" panose="02020603050405020304" pitchFamily="18" charset="0"/>
                <a:cs typeface="Times New Roman" panose="02020603050405020304" pitchFamily="18" charset="0"/>
              </a:rPr>
              <a:t>Commitment </a:t>
            </a:r>
          </a:p>
          <a:p>
            <a:r>
              <a:rPr lang="en-GB" sz="2400" dirty="0">
                <a:latin typeface="Times New Roman" panose="02020603050405020304" pitchFamily="18" charset="0"/>
                <a:cs typeface="Times New Roman" panose="02020603050405020304" pitchFamily="18" charset="0"/>
              </a:rPr>
              <a:t>* Build a vision that serves the interests of the main stakeholders and </a:t>
            </a:r>
          </a:p>
          <a:p>
            <a:r>
              <a:rPr lang="en-GB" sz="2400" dirty="0">
                <a:latin typeface="Times New Roman" panose="02020603050405020304" pitchFamily="18" charset="0"/>
                <a:cs typeface="Times New Roman" panose="02020603050405020304" pitchFamily="18" charset="0"/>
              </a:rPr>
              <a:t>that can be translated into the achievement of the project objectives. </a:t>
            </a:r>
          </a:p>
          <a:p>
            <a:r>
              <a:rPr lang="en-GB" sz="2400" dirty="0">
                <a:latin typeface="Times New Roman" panose="02020603050405020304" pitchFamily="18" charset="0"/>
                <a:cs typeface="Times New Roman" panose="02020603050405020304" pitchFamily="18" charset="0"/>
              </a:rPr>
              <a:t>Consider the cultural dimensions of the stakeholders involved in the </a:t>
            </a:r>
          </a:p>
          <a:p>
            <a:r>
              <a:rPr lang="en-GB" sz="2400" dirty="0">
                <a:latin typeface="Times New Roman" panose="02020603050405020304" pitchFamily="18" charset="0"/>
                <a:cs typeface="Times New Roman" panose="02020603050405020304" pitchFamily="18" charset="0"/>
              </a:rPr>
              <a:t>project, and adapt the description of the vision to their trends on </a:t>
            </a:r>
          </a:p>
          <a:p>
            <a:r>
              <a:rPr lang="en-GB" sz="2400" dirty="0">
                <a:latin typeface="Times New Roman" panose="02020603050405020304" pitchFamily="18" charset="0"/>
                <a:cs typeface="Times New Roman" panose="02020603050405020304" pitchFamily="18" charset="0"/>
              </a:rPr>
              <a:t>long-term orientation and human-nature relationships.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591D3E-8109-269B-D15E-909CA1E852B3}"/>
              </a:ext>
            </a:extLst>
          </p:cNvPr>
          <p:cNvSpPr/>
          <p:nvPr/>
        </p:nvSpPr>
        <p:spPr>
          <a:xfrm>
            <a:off x="876692" y="853957"/>
            <a:ext cx="1216059" cy="7331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 </a:t>
            </a:r>
          </a:p>
        </p:txBody>
      </p:sp>
    </p:spTree>
    <p:extLst>
      <p:ext uri="{BB962C8B-B14F-4D97-AF65-F5344CB8AC3E}">
        <p14:creationId xmlns:p14="http://schemas.microsoft.com/office/powerpoint/2010/main" val="36864024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471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577" y="14882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88433" y="1919451"/>
            <a:ext cx="8851419" cy="2369880"/>
          </a:xfrm>
          <a:prstGeom prst="rect">
            <a:avLst/>
          </a:prstGeom>
          <a:noFill/>
        </p:spPr>
        <p:txBody>
          <a:bodyPr wrap="square" rtlCol="0">
            <a:spAutoFit/>
          </a:bodyPr>
          <a:lstStyle/>
          <a:p>
            <a:r>
              <a:rPr lang="en-GB" sz="2800" b="1" dirty="0">
                <a:solidFill>
                  <a:srgbClr val="00B0F0"/>
                </a:solidFill>
                <a:latin typeface="Times New Roman" panose="02020603050405020304" pitchFamily="18" charset="0"/>
                <a:cs typeface="Times New Roman" panose="02020603050405020304" pitchFamily="18" charset="0"/>
              </a:rPr>
              <a:t>Commitment </a:t>
            </a:r>
          </a:p>
          <a:p>
            <a:r>
              <a:rPr lang="en-GB" sz="2400" dirty="0">
                <a:latin typeface="Times New Roman" panose="02020603050405020304" pitchFamily="18" charset="0"/>
                <a:cs typeface="Times New Roman" panose="02020603050405020304" pitchFamily="18" charset="0"/>
              </a:rPr>
              <a:t>* Together with the key team members, develop a strategy to achieve </a:t>
            </a:r>
          </a:p>
          <a:p>
            <a:r>
              <a:rPr lang="en-GB" sz="2400" dirty="0">
                <a:latin typeface="Times New Roman" panose="02020603050405020304" pitchFamily="18" charset="0"/>
                <a:cs typeface="Times New Roman" panose="02020603050405020304" pitchFamily="18" charset="0"/>
              </a:rPr>
              <a:t>the project objectives, and make sure that all or most team members </a:t>
            </a:r>
          </a:p>
          <a:p>
            <a:r>
              <a:rPr lang="en-GB" sz="2400" dirty="0">
                <a:latin typeface="Times New Roman" panose="02020603050405020304" pitchFamily="18" charset="0"/>
                <a:cs typeface="Times New Roman" panose="02020603050405020304" pitchFamily="18" charset="0"/>
              </a:rPr>
              <a:t>agree on its feasibility. This is a good opportunity to gather </a:t>
            </a:r>
          </a:p>
          <a:p>
            <a:r>
              <a:rPr lang="en-GB" sz="2400" dirty="0">
                <a:latin typeface="Times New Roman" panose="02020603050405020304" pitchFamily="18" charset="0"/>
                <a:cs typeface="Times New Roman" panose="02020603050405020304" pitchFamily="18" charset="0"/>
              </a:rPr>
              <a:t>representatives from every country in the same location for a few </a:t>
            </a:r>
          </a:p>
          <a:p>
            <a:r>
              <a:rPr lang="en-GB" sz="2400" dirty="0">
                <a:latin typeface="Times New Roman" panose="02020603050405020304" pitchFamily="18" charset="0"/>
                <a:cs typeface="Times New Roman" panose="02020603050405020304" pitchFamily="18" charset="0"/>
              </a:rPr>
              <a:t>days and develop a good team spirit.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591D3E-8109-269B-D15E-909CA1E852B3}"/>
              </a:ext>
            </a:extLst>
          </p:cNvPr>
          <p:cNvSpPr/>
          <p:nvPr/>
        </p:nvSpPr>
        <p:spPr>
          <a:xfrm>
            <a:off x="876692" y="853957"/>
            <a:ext cx="1216059" cy="7331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 </a:t>
            </a:r>
          </a:p>
        </p:txBody>
      </p:sp>
    </p:spTree>
    <p:extLst>
      <p:ext uri="{BB962C8B-B14F-4D97-AF65-F5344CB8AC3E}">
        <p14:creationId xmlns:p14="http://schemas.microsoft.com/office/powerpoint/2010/main" val="21681600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471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577" y="14882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90111" y="1930300"/>
            <a:ext cx="8851419" cy="3108543"/>
          </a:xfrm>
          <a:prstGeom prst="rect">
            <a:avLst/>
          </a:prstGeom>
          <a:noFill/>
        </p:spPr>
        <p:txBody>
          <a:bodyPr wrap="square" rtlCol="0">
            <a:spAutoFit/>
          </a:bodyPr>
          <a:lstStyle/>
          <a:p>
            <a:r>
              <a:rPr lang="en-GB" sz="2800" b="1" dirty="0">
                <a:solidFill>
                  <a:srgbClr val="00B0F0"/>
                </a:solidFill>
                <a:latin typeface="Times New Roman" panose="02020603050405020304" pitchFamily="18" charset="0"/>
                <a:cs typeface="Times New Roman" panose="02020603050405020304" pitchFamily="18" charset="0"/>
              </a:rPr>
              <a:t>Commitment </a:t>
            </a:r>
          </a:p>
          <a:p>
            <a:r>
              <a:rPr lang="en-GB" sz="2400" dirty="0">
                <a:latin typeface="Times New Roman" panose="02020603050405020304" pitchFamily="18" charset="0"/>
                <a:cs typeface="Times New Roman" panose="02020603050405020304" pitchFamily="18" charset="0"/>
              </a:rPr>
              <a:t>* Communicate the vision, goals and directions equally to all local and </a:t>
            </a:r>
          </a:p>
          <a:p>
            <a:r>
              <a:rPr lang="en-GB" sz="2400" dirty="0">
                <a:latin typeface="Times New Roman" panose="02020603050405020304" pitchFamily="18" charset="0"/>
                <a:cs typeface="Times New Roman" panose="02020603050405020304" pitchFamily="18" charset="0"/>
              </a:rPr>
              <a:t>distant project team members. Obtain buy-in by asking for their </a:t>
            </a:r>
          </a:p>
          <a:p>
            <a:r>
              <a:rPr lang="en-GB" sz="2400" dirty="0">
                <a:latin typeface="Times New Roman" panose="02020603050405020304" pitchFamily="18" charset="0"/>
                <a:cs typeface="Times New Roman" panose="02020603050405020304" pitchFamily="18" charset="0"/>
              </a:rPr>
              <a:t>feedback and suggestions on how to improve the project strategy, </a:t>
            </a:r>
          </a:p>
          <a:p>
            <a:r>
              <a:rPr lang="en-GB" sz="2400" dirty="0">
                <a:latin typeface="Times New Roman" panose="02020603050405020304" pitchFamily="18" charset="0"/>
                <a:cs typeface="Times New Roman" panose="02020603050405020304" pitchFamily="18" charset="0"/>
              </a:rPr>
              <a:t>and how to achieve the objectives. Organize online sessions using the </a:t>
            </a:r>
          </a:p>
          <a:p>
            <a:r>
              <a:rPr lang="en-GB" sz="2400" dirty="0">
                <a:latin typeface="Times New Roman" panose="02020603050405020304" pitchFamily="18" charset="0"/>
                <a:cs typeface="Times New Roman" panose="02020603050405020304" pitchFamily="18" charset="0"/>
              </a:rPr>
              <a:t>synchronous tools, and take this opportunity to launch the project </a:t>
            </a:r>
          </a:p>
          <a:p>
            <a:r>
              <a:rPr lang="en-GB" sz="2400" dirty="0">
                <a:latin typeface="Times New Roman" panose="02020603050405020304" pitchFamily="18" charset="0"/>
                <a:cs typeface="Times New Roman" panose="02020603050405020304" pitchFamily="18" charset="0"/>
              </a:rPr>
              <a:t>website, publishing the vision, goals and directions, and organizing </a:t>
            </a:r>
          </a:p>
          <a:p>
            <a:r>
              <a:rPr lang="en-GB" sz="2400" dirty="0">
                <a:latin typeface="Times New Roman" panose="02020603050405020304" pitchFamily="18" charset="0"/>
                <a:cs typeface="Times New Roman" panose="02020603050405020304" pitchFamily="18" charset="0"/>
              </a:rPr>
              <a:t>polls to gather opinions and ideas .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591D3E-8109-269B-D15E-909CA1E852B3}"/>
              </a:ext>
            </a:extLst>
          </p:cNvPr>
          <p:cNvSpPr/>
          <p:nvPr/>
        </p:nvSpPr>
        <p:spPr>
          <a:xfrm>
            <a:off x="876692" y="853957"/>
            <a:ext cx="1216059" cy="7331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 </a:t>
            </a:r>
          </a:p>
        </p:txBody>
      </p:sp>
    </p:spTree>
    <p:extLst>
      <p:ext uri="{BB962C8B-B14F-4D97-AF65-F5344CB8AC3E}">
        <p14:creationId xmlns:p14="http://schemas.microsoft.com/office/powerpoint/2010/main" val="35549956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471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577" y="14882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90111" y="1930300"/>
            <a:ext cx="8851419" cy="2369880"/>
          </a:xfrm>
          <a:prstGeom prst="rect">
            <a:avLst/>
          </a:prstGeom>
          <a:noFill/>
        </p:spPr>
        <p:txBody>
          <a:bodyPr wrap="square" rtlCol="0">
            <a:spAutoFit/>
          </a:bodyPr>
          <a:lstStyle/>
          <a:p>
            <a:r>
              <a:rPr lang="en-GB" sz="2800" b="1" dirty="0">
                <a:solidFill>
                  <a:srgbClr val="00B0F0"/>
                </a:solidFill>
                <a:latin typeface="Times New Roman" panose="02020603050405020304" pitchFamily="18" charset="0"/>
                <a:cs typeface="Times New Roman" panose="02020603050405020304" pitchFamily="18" charset="0"/>
              </a:rPr>
              <a:t>Commitment </a:t>
            </a:r>
          </a:p>
          <a:p>
            <a:r>
              <a:rPr lang="en-GB" sz="2400" dirty="0">
                <a:latin typeface="Times New Roman" panose="02020603050405020304" pitchFamily="18" charset="0"/>
                <a:cs typeface="Times New Roman" panose="02020603050405020304" pitchFamily="18" charset="0"/>
              </a:rPr>
              <a:t>* Provide appropriate and timely feedback to all suggestions and </a:t>
            </a:r>
          </a:p>
          <a:p>
            <a:r>
              <a:rPr lang="en-GB" sz="2400" dirty="0">
                <a:latin typeface="Times New Roman" panose="02020603050405020304" pitchFamily="18" charset="0"/>
                <a:cs typeface="Times New Roman" panose="02020603050405020304" pitchFamily="18" charset="0"/>
              </a:rPr>
              <a:t>remarks. This will show your team members that you are open to </a:t>
            </a:r>
          </a:p>
          <a:p>
            <a:r>
              <a:rPr lang="en-GB" sz="2400" dirty="0">
                <a:latin typeface="Times New Roman" panose="02020603050405020304" pitchFamily="18" charset="0"/>
                <a:cs typeface="Times New Roman" panose="02020603050405020304" pitchFamily="18" charset="0"/>
              </a:rPr>
              <a:t>their ideas, and align them to the project objectives. To the same </a:t>
            </a:r>
          </a:p>
          <a:p>
            <a:r>
              <a:rPr lang="en-GB" sz="2400" dirty="0">
                <a:latin typeface="Times New Roman" panose="02020603050405020304" pitchFamily="18" charset="0"/>
                <a:cs typeface="Times New Roman" panose="02020603050405020304" pitchFamily="18" charset="0"/>
              </a:rPr>
              <a:t>extent, answer all questions within an acceptable time, using an </a:t>
            </a:r>
          </a:p>
          <a:p>
            <a:r>
              <a:rPr lang="en-GB" sz="2400" dirty="0">
                <a:latin typeface="Times New Roman" panose="02020603050405020304" pitchFamily="18" charset="0"/>
                <a:cs typeface="Times New Roman" panose="02020603050405020304" pitchFamily="18" charset="0"/>
              </a:rPr>
              <a:t>appropriate media.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591D3E-8109-269B-D15E-909CA1E852B3}"/>
              </a:ext>
            </a:extLst>
          </p:cNvPr>
          <p:cNvSpPr/>
          <p:nvPr/>
        </p:nvSpPr>
        <p:spPr>
          <a:xfrm>
            <a:off x="876692" y="853957"/>
            <a:ext cx="1216059" cy="7331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 </a:t>
            </a:r>
          </a:p>
        </p:txBody>
      </p:sp>
    </p:spTree>
    <p:extLst>
      <p:ext uri="{BB962C8B-B14F-4D97-AF65-F5344CB8AC3E}">
        <p14:creationId xmlns:p14="http://schemas.microsoft.com/office/powerpoint/2010/main" val="5934754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471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577" y="14882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90111" y="1930300"/>
            <a:ext cx="8851419" cy="2739211"/>
          </a:xfrm>
          <a:prstGeom prst="rect">
            <a:avLst/>
          </a:prstGeom>
          <a:noFill/>
        </p:spPr>
        <p:txBody>
          <a:bodyPr wrap="square" rtlCol="0">
            <a:spAutoFit/>
          </a:bodyPr>
          <a:lstStyle/>
          <a:p>
            <a:r>
              <a:rPr lang="en-GB" sz="2800" b="1" dirty="0">
                <a:solidFill>
                  <a:srgbClr val="00B0F0"/>
                </a:solidFill>
                <a:latin typeface="Times New Roman" panose="02020603050405020304" pitchFamily="18" charset="0"/>
                <a:cs typeface="Times New Roman" panose="02020603050405020304" pitchFamily="18" charset="0"/>
              </a:rPr>
              <a:t>Commitment </a:t>
            </a:r>
          </a:p>
          <a:p>
            <a:r>
              <a:rPr lang="en-GB" sz="2400" dirty="0">
                <a:latin typeface="Times New Roman" panose="02020603050405020304" pitchFamily="18" charset="0"/>
                <a:cs typeface="Times New Roman" panose="02020603050405020304" pitchFamily="18" charset="0"/>
              </a:rPr>
              <a:t>* Empower the team; by delegating the control of important work </a:t>
            </a:r>
          </a:p>
          <a:p>
            <a:r>
              <a:rPr lang="en-GB" sz="2400" dirty="0">
                <a:latin typeface="Times New Roman" panose="02020603050405020304" pitchFamily="18" charset="0"/>
                <a:cs typeface="Times New Roman" panose="02020603050405020304" pitchFamily="18" charset="0"/>
              </a:rPr>
              <a:t>packages, by nominating coordinators for complex knowledge </a:t>
            </a:r>
          </a:p>
          <a:p>
            <a:r>
              <a:rPr lang="en-GB" sz="2400" dirty="0">
                <a:latin typeface="Times New Roman" panose="02020603050405020304" pitchFamily="18" charset="0"/>
                <a:cs typeface="Times New Roman" panose="02020603050405020304" pitchFamily="18" charset="0"/>
              </a:rPr>
              <a:t>domains and by developing leaders at distant locations. Distribute </a:t>
            </a:r>
          </a:p>
          <a:p>
            <a:r>
              <a:rPr lang="en-GB" sz="2400" dirty="0">
                <a:latin typeface="Times New Roman" panose="02020603050405020304" pitchFamily="18" charset="0"/>
                <a:cs typeface="Times New Roman" panose="02020603050405020304" pitchFamily="18" charset="0"/>
              </a:rPr>
              <a:t>work packages to these coordinators and suggest the organisation of </a:t>
            </a:r>
          </a:p>
          <a:p>
            <a:r>
              <a:rPr lang="en-GB" sz="2400" dirty="0">
                <a:latin typeface="Times New Roman" panose="02020603050405020304" pitchFamily="18" charset="0"/>
                <a:cs typeface="Times New Roman" panose="02020603050405020304" pitchFamily="18" charset="0"/>
              </a:rPr>
              <a:t>meetings to build a detailed plan. Attend the first meetings and </a:t>
            </a:r>
          </a:p>
          <a:p>
            <a:r>
              <a:rPr lang="en-GB" sz="2400" dirty="0">
                <a:latin typeface="Times New Roman" panose="02020603050405020304" pitchFamily="18" charset="0"/>
                <a:cs typeface="Times New Roman" panose="02020603050405020304" pitchFamily="18" charset="0"/>
              </a:rPr>
              <a:t>provide coaching on leadership to the local coordinators.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591D3E-8109-269B-D15E-909CA1E852B3}"/>
              </a:ext>
            </a:extLst>
          </p:cNvPr>
          <p:cNvSpPr/>
          <p:nvPr/>
        </p:nvSpPr>
        <p:spPr>
          <a:xfrm>
            <a:off x="876692" y="853957"/>
            <a:ext cx="1216059" cy="7331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 </a:t>
            </a:r>
          </a:p>
        </p:txBody>
      </p:sp>
    </p:spTree>
    <p:extLst>
      <p:ext uri="{BB962C8B-B14F-4D97-AF65-F5344CB8AC3E}">
        <p14:creationId xmlns:p14="http://schemas.microsoft.com/office/powerpoint/2010/main" val="2577001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471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577" y="14882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90111" y="1930300"/>
            <a:ext cx="8851419" cy="2369880"/>
          </a:xfrm>
          <a:prstGeom prst="rect">
            <a:avLst/>
          </a:prstGeom>
          <a:noFill/>
        </p:spPr>
        <p:txBody>
          <a:bodyPr wrap="square" rtlCol="0">
            <a:spAutoFit/>
          </a:bodyPr>
          <a:lstStyle/>
          <a:p>
            <a:r>
              <a:rPr lang="en-GB" sz="2800" b="1" dirty="0">
                <a:solidFill>
                  <a:srgbClr val="00B0F0"/>
                </a:solidFill>
                <a:latin typeface="Times New Roman" panose="02020603050405020304" pitchFamily="18" charset="0"/>
                <a:cs typeface="Times New Roman" panose="02020603050405020304" pitchFamily="18" charset="0"/>
              </a:rPr>
              <a:t>Commitment </a:t>
            </a:r>
          </a:p>
          <a:p>
            <a:r>
              <a:rPr lang="en-GB" sz="2400" dirty="0">
                <a:latin typeface="Times New Roman" panose="02020603050405020304" pitchFamily="18" charset="0"/>
                <a:cs typeface="Times New Roman" panose="02020603050405020304" pitchFamily="18" charset="0"/>
              </a:rPr>
              <a:t>* Build an informal network among all project coordinators, and make </a:t>
            </a:r>
          </a:p>
          <a:p>
            <a:r>
              <a:rPr lang="en-GB" sz="2400" dirty="0">
                <a:latin typeface="Times New Roman" panose="02020603050405020304" pitchFamily="18" charset="0"/>
                <a:cs typeface="Times New Roman" panose="02020603050405020304" pitchFamily="18" charset="0"/>
              </a:rPr>
              <a:t>sure their </a:t>
            </a:r>
            <a:r>
              <a:rPr lang="en-GB" sz="2400" dirty="0" err="1">
                <a:latin typeface="Times New Roman" panose="02020603050405020304" pitchFamily="18" charset="0"/>
                <a:cs typeface="Times New Roman" panose="02020603050405020304" pitchFamily="18" charset="0"/>
              </a:rPr>
              <a:t>behavior</a:t>
            </a:r>
            <a:r>
              <a:rPr lang="en-GB" sz="2400" dirty="0">
                <a:latin typeface="Times New Roman" panose="02020603050405020304" pitchFamily="18" charset="0"/>
                <a:cs typeface="Times New Roman" panose="02020603050405020304" pitchFamily="18" charset="0"/>
              </a:rPr>
              <a:t> remains consistent to the project vision and </a:t>
            </a:r>
          </a:p>
          <a:p>
            <a:r>
              <a:rPr lang="en-GB" sz="2400" dirty="0">
                <a:latin typeface="Times New Roman" panose="02020603050405020304" pitchFamily="18" charset="0"/>
                <a:cs typeface="Times New Roman" panose="02020603050405020304" pitchFamily="18" charset="0"/>
              </a:rPr>
              <a:t>strategies during the whole project. This will facilitate the </a:t>
            </a:r>
          </a:p>
          <a:p>
            <a:r>
              <a:rPr lang="en-GB" sz="2400" dirty="0">
                <a:latin typeface="Times New Roman" panose="02020603050405020304" pitchFamily="18" charset="0"/>
                <a:cs typeface="Times New Roman" panose="02020603050405020304" pitchFamily="18" charset="0"/>
              </a:rPr>
              <a:t>negotiations and conflict management processes, and foster </a:t>
            </a:r>
          </a:p>
          <a:p>
            <a:r>
              <a:rPr lang="en-GB" sz="2400" dirty="0">
                <a:latin typeface="Times New Roman" panose="02020603050405020304" pitchFamily="18" charset="0"/>
                <a:cs typeface="Times New Roman" panose="02020603050405020304" pitchFamily="18" charset="0"/>
              </a:rPr>
              <a:t>cooperation and innovation.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591D3E-8109-269B-D15E-909CA1E852B3}"/>
              </a:ext>
            </a:extLst>
          </p:cNvPr>
          <p:cNvSpPr/>
          <p:nvPr/>
        </p:nvSpPr>
        <p:spPr>
          <a:xfrm>
            <a:off x="876692" y="853957"/>
            <a:ext cx="1216059" cy="7331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 </a:t>
            </a:r>
          </a:p>
        </p:txBody>
      </p:sp>
    </p:spTree>
    <p:extLst>
      <p:ext uri="{BB962C8B-B14F-4D97-AF65-F5344CB8AC3E}">
        <p14:creationId xmlns:p14="http://schemas.microsoft.com/office/powerpoint/2010/main" val="29916406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471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577" y="14882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90111" y="1930300"/>
            <a:ext cx="8851419" cy="2369880"/>
          </a:xfrm>
          <a:prstGeom prst="rect">
            <a:avLst/>
          </a:prstGeom>
          <a:noFill/>
        </p:spPr>
        <p:txBody>
          <a:bodyPr wrap="square" rtlCol="0">
            <a:spAutoFit/>
          </a:bodyPr>
          <a:lstStyle/>
          <a:p>
            <a:r>
              <a:rPr lang="en-GB" sz="2800" b="1" dirty="0">
                <a:solidFill>
                  <a:srgbClr val="00B0F0"/>
                </a:solidFill>
                <a:latin typeface="Times New Roman" panose="02020603050405020304" pitchFamily="18" charset="0"/>
                <a:cs typeface="Times New Roman" panose="02020603050405020304" pitchFamily="18" charset="0"/>
              </a:rPr>
              <a:t>Motivation </a:t>
            </a:r>
          </a:p>
          <a:p>
            <a:r>
              <a:rPr lang="en-GB" sz="2400" dirty="0">
                <a:latin typeface="Times New Roman" panose="02020603050405020304" pitchFamily="18" charset="0"/>
                <a:cs typeface="Times New Roman" panose="02020603050405020304" pitchFamily="18" charset="0"/>
              </a:rPr>
              <a:t>The study of motivation concerns those processes that give </a:t>
            </a:r>
            <a:r>
              <a:rPr lang="en-GB" sz="2400" dirty="0" err="1">
                <a:latin typeface="Times New Roman" panose="02020603050405020304" pitchFamily="18" charset="0"/>
                <a:cs typeface="Times New Roman" panose="02020603050405020304" pitchFamily="18" charset="0"/>
              </a:rPr>
              <a:t>behavior</a:t>
            </a:r>
            <a:r>
              <a:rPr lang="en-GB" sz="2400" dirty="0">
                <a:latin typeface="Times New Roman" panose="02020603050405020304" pitchFamily="18" charset="0"/>
                <a:cs typeface="Times New Roman" panose="02020603050405020304" pitchFamily="18" charset="0"/>
              </a:rPr>
              <a:t> its energy and direction. Energy implies that </a:t>
            </a:r>
            <a:r>
              <a:rPr lang="en-GB" sz="2400" dirty="0" err="1">
                <a:latin typeface="Times New Roman" panose="02020603050405020304" pitchFamily="18" charset="0"/>
                <a:cs typeface="Times New Roman" panose="02020603050405020304" pitchFamily="18" charset="0"/>
              </a:rPr>
              <a:t>behavior</a:t>
            </a:r>
            <a:r>
              <a:rPr lang="en-GB" sz="2400" dirty="0">
                <a:latin typeface="Times New Roman" panose="02020603050405020304" pitchFamily="18" charset="0"/>
                <a:cs typeface="Times New Roman" panose="02020603050405020304" pitchFamily="18" charset="0"/>
              </a:rPr>
              <a:t> has strength –that it is relatively strong, intense and persistent. </a:t>
            </a:r>
          </a:p>
          <a:p>
            <a:r>
              <a:rPr lang="en-GB" sz="2400" dirty="0">
                <a:latin typeface="Times New Roman" panose="02020603050405020304" pitchFamily="18" charset="0"/>
                <a:cs typeface="Times New Roman" panose="02020603050405020304" pitchFamily="18" charset="0"/>
              </a:rPr>
              <a:t>Direction implies that </a:t>
            </a:r>
            <a:r>
              <a:rPr lang="en-GB" sz="2400" dirty="0" err="1">
                <a:latin typeface="Times New Roman" panose="02020603050405020304" pitchFamily="18" charset="0"/>
                <a:cs typeface="Times New Roman" panose="02020603050405020304" pitchFamily="18" charset="0"/>
              </a:rPr>
              <a:t>behavior</a:t>
            </a:r>
            <a:r>
              <a:rPr lang="en-GB" sz="2400" dirty="0">
                <a:latin typeface="Times New Roman" panose="02020603050405020304" pitchFamily="18" charset="0"/>
                <a:cs typeface="Times New Roman" panose="02020603050405020304" pitchFamily="18" charset="0"/>
              </a:rPr>
              <a:t> has purpose — that is aimed toward </a:t>
            </a:r>
          </a:p>
          <a:p>
            <a:r>
              <a:rPr lang="en-GB" sz="2400" dirty="0">
                <a:latin typeface="Times New Roman" panose="02020603050405020304" pitchFamily="18" charset="0"/>
                <a:cs typeface="Times New Roman" panose="02020603050405020304" pitchFamily="18" charset="0"/>
              </a:rPr>
              <a:t>achieving a particular goal’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591D3E-8109-269B-D15E-909CA1E852B3}"/>
              </a:ext>
            </a:extLst>
          </p:cNvPr>
          <p:cNvSpPr/>
          <p:nvPr/>
        </p:nvSpPr>
        <p:spPr>
          <a:xfrm>
            <a:off x="876692" y="853957"/>
            <a:ext cx="1216059" cy="7331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 </a:t>
            </a:r>
          </a:p>
        </p:txBody>
      </p:sp>
    </p:spTree>
    <p:extLst>
      <p:ext uri="{BB962C8B-B14F-4D97-AF65-F5344CB8AC3E}">
        <p14:creationId xmlns:p14="http://schemas.microsoft.com/office/powerpoint/2010/main" val="10716574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471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577" y="14882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90111" y="1930300"/>
            <a:ext cx="8851419" cy="2739211"/>
          </a:xfrm>
          <a:prstGeom prst="rect">
            <a:avLst/>
          </a:prstGeom>
          <a:noFill/>
        </p:spPr>
        <p:txBody>
          <a:bodyPr wrap="square" rtlCol="0">
            <a:spAutoFit/>
          </a:bodyPr>
          <a:lstStyle/>
          <a:p>
            <a:r>
              <a:rPr lang="en-GB" sz="2800" b="1" dirty="0">
                <a:solidFill>
                  <a:srgbClr val="00B0F0"/>
                </a:solidFill>
                <a:latin typeface="Times New Roman" panose="02020603050405020304" pitchFamily="18" charset="0"/>
                <a:cs typeface="Times New Roman" panose="02020603050405020304" pitchFamily="18" charset="0"/>
              </a:rPr>
              <a:t>Motivation </a:t>
            </a:r>
          </a:p>
          <a:p>
            <a:r>
              <a:rPr lang="en-GB" sz="2400" dirty="0"/>
              <a:t>Motivation can be defined as an individual process that provides energy and direction to adopt a specific behaviour or perform a determined task. In project management, the energy must ensure the team members will complete their tasks on time, and the direction needs to lead the tasks performed toward the project vision, mission and goals, following pre-determined strategies.</a:t>
            </a:r>
            <a:endParaRPr lang="en-GB"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591D3E-8109-269B-D15E-909CA1E852B3}"/>
              </a:ext>
            </a:extLst>
          </p:cNvPr>
          <p:cNvSpPr/>
          <p:nvPr/>
        </p:nvSpPr>
        <p:spPr>
          <a:xfrm>
            <a:off x="876692" y="853957"/>
            <a:ext cx="1216059" cy="7331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 </a:t>
            </a:r>
          </a:p>
        </p:txBody>
      </p:sp>
    </p:spTree>
    <p:extLst>
      <p:ext uri="{BB962C8B-B14F-4D97-AF65-F5344CB8AC3E}">
        <p14:creationId xmlns:p14="http://schemas.microsoft.com/office/powerpoint/2010/main" val="6415582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471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577" y="14882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90111" y="1930300"/>
            <a:ext cx="9231216" cy="3477875"/>
          </a:xfrm>
          <a:prstGeom prst="rect">
            <a:avLst/>
          </a:prstGeom>
          <a:noFill/>
        </p:spPr>
        <p:txBody>
          <a:bodyPr wrap="square" rtlCol="0">
            <a:spAutoFit/>
          </a:bodyPr>
          <a:lstStyle/>
          <a:p>
            <a:r>
              <a:rPr lang="en-GB" sz="2800" b="1" dirty="0">
                <a:solidFill>
                  <a:srgbClr val="00B0F0"/>
                </a:solidFill>
                <a:latin typeface="Times New Roman" panose="02020603050405020304" pitchFamily="18" charset="0"/>
                <a:cs typeface="Times New Roman" panose="02020603050405020304" pitchFamily="18" charset="0"/>
              </a:rPr>
              <a:t>Motivation </a:t>
            </a:r>
          </a:p>
          <a:p>
            <a:r>
              <a:rPr lang="en-GB" sz="2400" dirty="0"/>
              <a:t>Each individual can initiate a self-motivation process by understanding </a:t>
            </a:r>
          </a:p>
          <a:p>
            <a:r>
              <a:rPr lang="en-GB" sz="2400" dirty="0"/>
              <a:t>how the task can satisfy personal or professional needs, suit </a:t>
            </a:r>
          </a:p>
          <a:p>
            <a:r>
              <a:rPr lang="en-GB" sz="2400" dirty="0"/>
              <a:t>expectations and beliefs and invoke positive emotions. The task of </a:t>
            </a:r>
          </a:p>
          <a:p>
            <a:r>
              <a:rPr lang="en-GB" sz="2400" dirty="0"/>
              <a:t>motivating other project team members can be harder, as you need to </a:t>
            </a:r>
          </a:p>
          <a:p>
            <a:r>
              <a:rPr lang="en-GB" sz="2400" dirty="0"/>
              <a:t>understand what their needs, expectations and beliefs are, and what </a:t>
            </a:r>
          </a:p>
          <a:p>
            <a:r>
              <a:rPr lang="en-GB" sz="2400" dirty="0"/>
              <a:t>‘makes them tick’. You need to pay special attention to their </a:t>
            </a:r>
            <a:r>
              <a:rPr lang="en-GB" sz="2400" dirty="0" err="1"/>
              <a:t>behavior</a:t>
            </a:r>
            <a:r>
              <a:rPr lang="en-GB" sz="2400" dirty="0"/>
              <a:t> </a:t>
            </a:r>
          </a:p>
          <a:p>
            <a:r>
              <a:rPr lang="en-GB" sz="2400" dirty="0"/>
              <a:t>and carefully evaluate their reactions and emotions through verbal and </a:t>
            </a:r>
          </a:p>
          <a:p>
            <a:r>
              <a:rPr lang="en-GB" sz="2400" dirty="0"/>
              <a:t>non-verbal cues.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591D3E-8109-269B-D15E-909CA1E852B3}"/>
              </a:ext>
            </a:extLst>
          </p:cNvPr>
          <p:cNvSpPr/>
          <p:nvPr/>
        </p:nvSpPr>
        <p:spPr>
          <a:xfrm>
            <a:off x="876692" y="853957"/>
            <a:ext cx="1216059" cy="7331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 </a:t>
            </a:r>
          </a:p>
        </p:txBody>
      </p:sp>
    </p:spTree>
    <p:extLst>
      <p:ext uri="{BB962C8B-B14F-4D97-AF65-F5344CB8AC3E}">
        <p14:creationId xmlns:p14="http://schemas.microsoft.com/office/powerpoint/2010/main" val="30722444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471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577" y="14882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85398" y="1587105"/>
            <a:ext cx="9231216" cy="3108543"/>
          </a:xfrm>
          <a:prstGeom prst="rect">
            <a:avLst/>
          </a:prstGeom>
          <a:noFill/>
        </p:spPr>
        <p:txBody>
          <a:bodyPr wrap="square" rtlCol="0">
            <a:spAutoFit/>
          </a:bodyPr>
          <a:lstStyle/>
          <a:p>
            <a:r>
              <a:rPr lang="en-GB" sz="2800" b="1" dirty="0">
                <a:solidFill>
                  <a:srgbClr val="00B0F0"/>
                </a:solidFill>
                <a:latin typeface="Times New Roman" panose="02020603050405020304" pitchFamily="18" charset="0"/>
                <a:cs typeface="Times New Roman" panose="02020603050405020304" pitchFamily="18" charset="0"/>
              </a:rPr>
              <a:t>Motivation </a:t>
            </a:r>
          </a:p>
          <a:p>
            <a:r>
              <a:rPr lang="en-GB" sz="2400" dirty="0"/>
              <a:t>* establish quick daily meetings, well coordinated, to track the progress </a:t>
            </a:r>
          </a:p>
          <a:p>
            <a:r>
              <a:rPr lang="en-GB" sz="2400" dirty="0"/>
              <a:t>    of actions in the critical path; </a:t>
            </a:r>
          </a:p>
          <a:p>
            <a:r>
              <a:rPr lang="en-GB" sz="2400" dirty="0"/>
              <a:t>* nominate project coordinators and empower them to manage and </a:t>
            </a:r>
          </a:p>
          <a:p>
            <a:r>
              <a:rPr lang="en-GB" sz="2400" dirty="0"/>
              <a:t>   own the main work packages, coaching them when needed; </a:t>
            </a:r>
          </a:p>
          <a:p>
            <a:r>
              <a:rPr lang="en-GB" sz="2400" dirty="0"/>
              <a:t>* increase trust from the main stakeholders, by organizing weekly </a:t>
            </a:r>
          </a:p>
          <a:p>
            <a:r>
              <a:rPr lang="en-GB" sz="2400" dirty="0"/>
              <a:t>   information sessions and distributing daily summaries with the status </a:t>
            </a:r>
          </a:p>
          <a:p>
            <a:r>
              <a:rPr lang="en-GB" sz="2400" dirty="0"/>
              <a:t>   of critical activities.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591D3E-8109-269B-D15E-909CA1E852B3}"/>
              </a:ext>
            </a:extLst>
          </p:cNvPr>
          <p:cNvSpPr/>
          <p:nvPr/>
        </p:nvSpPr>
        <p:spPr>
          <a:xfrm>
            <a:off x="876692" y="853957"/>
            <a:ext cx="1216059" cy="7331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 </a:t>
            </a:r>
          </a:p>
        </p:txBody>
      </p:sp>
    </p:spTree>
    <p:extLst>
      <p:ext uri="{BB962C8B-B14F-4D97-AF65-F5344CB8AC3E}">
        <p14:creationId xmlns:p14="http://schemas.microsoft.com/office/powerpoint/2010/main" val="1325114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471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55869"/>
            <a:ext cx="4128422" cy="52550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0424" y="1296405"/>
            <a:ext cx="9345750" cy="49963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90111" y="1930300"/>
            <a:ext cx="8851419" cy="1354217"/>
          </a:xfrm>
          <a:prstGeom prst="rect">
            <a:avLst/>
          </a:prstGeom>
          <a:noFill/>
        </p:spPr>
        <p:txBody>
          <a:bodyPr wrap="square" rtlCol="0">
            <a:spAutoFit/>
          </a:bodyPr>
          <a:lstStyle/>
          <a:p>
            <a:r>
              <a:rPr lang="en-GB" sz="2800" b="1" dirty="0">
                <a:solidFill>
                  <a:srgbClr val="00B0F0"/>
                </a:solidFill>
                <a:latin typeface="Times New Roman" panose="02020603050405020304" pitchFamily="18" charset="0"/>
                <a:cs typeface="Times New Roman" panose="02020603050405020304" pitchFamily="18" charset="0"/>
              </a:rPr>
              <a:t>Motivation </a:t>
            </a:r>
          </a:p>
          <a:p>
            <a:r>
              <a:rPr lang="en-GB" dirty="0"/>
              <a:t>Table 2.1 Factors of motivation in different areas of the world (adapted from </a:t>
            </a:r>
          </a:p>
          <a:p>
            <a:r>
              <a:rPr lang="en-GB" dirty="0"/>
              <a:t>Hofstede, 2001).</a:t>
            </a:r>
          </a:p>
          <a:p>
            <a:endParaRPr lang="en-GB"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591D3E-8109-269B-D15E-909CA1E852B3}"/>
              </a:ext>
            </a:extLst>
          </p:cNvPr>
          <p:cNvSpPr/>
          <p:nvPr/>
        </p:nvSpPr>
        <p:spPr>
          <a:xfrm>
            <a:off x="876692" y="853957"/>
            <a:ext cx="1216059" cy="7331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 </a:t>
            </a:r>
          </a:p>
        </p:txBody>
      </p:sp>
      <p:graphicFrame>
        <p:nvGraphicFramePr>
          <p:cNvPr id="6" name="Table 5">
            <a:extLst>
              <a:ext uri="{FF2B5EF4-FFF2-40B4-BE49-F238E27FC236}">
                <a16:creationId xmlns:a16="http://schemas.microsoft.com/office/drawing/2014/main" id="{89C01C60-26BB-2A9F-30A3-254BF6E2407B}"/>
              </a:ext>
            </a:extLst>
          </p:cNvPr>
          <p:cNvGraphicFramePr>
            <a:graphicFrameLocks noGrp="1"/>
          </p:cNvGraphicFramePr>
          <p:nvPr>
            <p:extLst>
              <p:ext uri="{D42A27DB-BD31-4B8C-83A1-F6EECF244321}">
                <p14:modId xmlns:p14="http://schemas.microsoft.com/office/powerpoint/2010/main" val="2053823305"/>
              </p:ext>
            </p:extLst>
          </p:nvPr>
        </p:nvGraphicFramePr>
        <p:xfrm>
          <a:off x="590111" y="2951695"/>
          <a:ext cx="9066377" cy="3200400"/>
        </p:xfrm>
        <a:graphic>
          <a:graphicData uri="http://schemas.openxmlformats.org/drawingml/2006/table">
            <a:tbl>
              <a:tblPr firstRow="1" bandRow="1">
                <a:tableStyleId>{5C22544A-7EE6-4342-B048-85BDC9FD1C3A}</a:tableStyleId>
              </a:tblPr>
              <a:tblGrid>
                <a:gridCol w="4142026">
                  <a:extLst>
                    <a:ext uri="{9D8B030D-6E8A-4147-A177-3AD203B41FA5}">
                      <a16:colId xmlns:a16="http://schemas.microsoft.com/office/drawing/2014/main" val="2307557485"/>
                    </a:ext>
                  </a:extLst>
                </a:gridCol>
                <a:gridCol w="4924351">
                  <a:extLst>
                    <a:ext uri="{9D8B030D-6E8A-4147-A177-3AD203B41FA5}">
                      <a16:colId xmlns:a16="http://schemas.microsoft.com/office/drawing/2014/main" val="3696922462"/>
                    </a:ext>
                  </a:extLst>
                </a:gridCol>
              </a:tblGrid>
              <a:tr h="315861">
                <a:tc>
                  <a:txBody>
                    <a:bodyPr/>
                    <a:lstStyle/>
                    <a:p>
                      <a:r>
                        <a:rPr lang="en-GB" dirty="0"/>
                        <a:t>Countries and regions </a:t>
                      </a:r>
                    </a:p>
                  </a:txBody>
                  <a:tcPr/>
                </a:tc>
                <a:tc>
                  <a:txBody>
                    <a:bodyPr/>
                    <a:lstStyle/>
                    <a:p>
                      <a:r>
                        <a:rPr lang="en-GB" dirty="0"/>
                        <a:t>Motivators </a:t>
                      </a:r>
                    </a:p>
                  </a:txBody>
                  <a:tcPr/>
                </a:tc>
                <a:extLst>
                  <a:ext uri="{0D108BD9-81ED-4DB2-BD59-A6C34878D82A}">
                    <a16:rowId xmlns:a16="http://schemas.microsoft.com/office/drawing/2014/main" val="537594991"/>
                  </a:ext>
                </a:extLst>
              </a:tr>
              <a:tr h="500113">
                <a:tc>
                  <a:txBody>
                    <a:bodyPr/>
                    <a:lstStyle/>
                    <a:p>
                      <a:r>
                        <a:rPr lang="en-GB" sz="1800" dirty="0"/>
                        <a:t>USA, Great Britain and their former </a:t>
                      </a:r>
                    </a:p>
                    <a:p>
                      <a:r>
                        <a:rPr lang="en-GB" sz="1800" dirty="0"/>
                        <a:t>dominions and colonies </a:t>
                      </a:r>
                    </a:p>
                  </a:txBody>
                  <a:tcPr/>
                </a:tc>
                <a:tc>
                  <a:txBody>
                    <a:bodyPr/>
                    <a:lstStyle/>
                    <a:p>
                      <a:r>
                        <a:rPr lang="en-GB" sz="1800" dirty="0"/>
                        <a:t>Individual success in form of wealth, </a:t>
                      </a:r>
                    </a:p>
                    <a:p>
                      <a:r>
                        <a:rPr lang="en-GB" sz="1800" dirty="0"/>
                        <a:t>recognition, and ‘self-actualisation </a:t>
                      </a:r>
                    </a:p>
                  </a:txBody>
                  <a:tcPr/>
                </a:tc>
                <a:extLst>
                  <a:ext uri="{0D108BD9-81ED-4DB2-BD59-A6C34878D82A}">
                    <a16:rowId xmlns:a16="http://schemas.microsoft.com/office/drawing/2014/main" val="42322015"/>
                  </a:ext>
                </a:extLst>
              </a:tr>
              <a:tr h="500113">
                <a:tc>
                  <a:txBody>
                    <a:bodyPr/>
                    <a:lstStyle/>
                    <a:p>
                      <a:r>
                        <a:rPr lang="en-GB" sz="1800" dirty="0"/>
                        <a:t>Japan, German-speaking countries, some </a:t>
                      </a:r>
                    </a:p>
                    <a:p>
                      <a:r>
                        <a:rPr lang="en-GB" sz="1800" dirty="0"/>
                        <a:t>Latin countries and Greece </a:t>
                      </a:r>
                    </a:p>
                  </a:txBody>
                  <a:tcPr/>
                </a:tc>
                <a:tc>
                  <a:txBody>
                    <a:bodyPr/>
                    <a:lstStyle/>
                    <a:p>
                      <a:r>
                        <a:rPr lang="en-GB" sz="1800" dirty="0"/>
                        <a:t>Individual security and wealth obtained by hard </a:t>
                      </a:r>
                    </a:p>
                    <a:p>
                      <a:r>
                        <a:rPr lang="en-GB" sz="1800" dirty="0"/>
                        <a:t>work </a:t>
                      </a:r>
                    </a:p>
                  </a:txBody>
                  <a:tcPr/>
                </a:tc>
                <a:extLst>
                  <a:ext uri="{0D108BD9-81ED-4DB2-BD59-A6C34878D82A}">
                    <a16:rowId xmlns:a16="http://schemas.microsoft.com/office/drawing/2014/main" val="2183872344"/>
                  </a:ext>
                </a:extLst>
              </a:tr>
              <a:tr h="500113">
                <a:tc>
                  <a:txBody>
                    <a:bodyPr/>
                    <a:lstStyle/>
                    <a:p>
                      <a:r>
                        <a:rPr lang="en-GB" sz="1800" dirty="0"/>
                        <a:t>France, Spain, Portugal, ex-Yugoslavia, Chile, and other Latin and Asian countries </a:t>
                      </a:r>
                    </a:p>
                  </a:txBody>
                  <a:tcPr/>
                </a:tc>
                <a:tc>
                  <a:txBody>
                    <a:bodyPr/>
                    <a:lstStyle/>
                    <a:p>
                      <a:r>
                        <a:rPr lang="en-GB" sz="1800" dirty="0"/>
                        <a:t>Security, relationships and group solidarity </a:t>
                      </a:r>
                    </a:p>
                  </a:txBody>
                  <a:tcPr/>
                </a:tc>
                <a:extLst>
                  <a:ext uri="{0D108BD9-81ED-4DB2-BD59-A6C34878D82A}">
                    <a16:rowId xmlns:a16="http://schemas.microsoft.com/office/drawing/2014/main" val="1727522340"/>
                  </a:ext>
                </a:extLst>
              </a:tr>
              <a:tr h="710688">
                <a:tc>
                  <a:txBody>
                    <a:bodyPr/>
                    <a:lstStyle/>
                    <a:p>
                      <a:r>
                        <a:rPr lang="en-GB" sz="1800" dirty="0"/>
                        <a:t>North European countries plus the Netherlands</a:t>
                      </a:r>
                    </a:p>
                  </a:txBody>
                  <a:tcPr/>
                </a:tc>
                <a:tc>
                  <a:txBody>
                    <a:bodyPr/>
                    <a:lstStyle/>
                    <a:p>
                      <a:r>
                        <a:rPr lang="en-GB" sz="1800" dirty="0"/>
                        <a:t>Success, belonging, quality of human </a:t>
                      </a:r>
                    </a:p>
                    <a:p>
                      <a:r>
                        <a:rPr lang="en-GB" sz="1800" dirty="0"/>
                        <a:t>relationships and the living environment </a:t>
                      </a:r>
                    </a:p>
                    <a:p>
                      <a:endParaRPr lang="en-GB" sz="1800" dirty="0"/>
                    </a:p>
                  </a:txBody>
                  <a:tcPr/>
                </a:tc>
                <a:extLst>
                  <a:ext uri="{0D108BD9-81ED-4DB2-BD59-A6C34878D82A}">
                    <a16:rowId xmlns:a16="http://schemas.microsoft.com/office/drawing/2014/main" val="3870020426"/>
                  </a:ext>
                </a:extLst>
              </a:tr>
            </a:tbl>
          </a:graphicData>
        </a:graphic>
      </p:graphicFrame>
    </p:spTree>
    <p:extLst>
      <p:ext uri="{BB962C8B-B14F-4D97-AF65-F5344CB8AC3E}">
        <p14:creationId xmlns:p14="http://schemas.microsoft.com/office/powerpoint/2010/main" val="13403188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471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577" y="14882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85398" y="1587105"/>
            <a:ext cx="9231216" cy="3600986"/>
          </a:xfrm>
          <a:prstGeom prst="rect">
            <a:avLst/>
          </a:prstGeom>
          <a:noFill/>
        </p:spPr>
        <p:txBody>
          <a:bodyPr wrap="square" rtlCol="0">
            <a:spAutoFit/>
          </a:bodyPr>
          <a:lstStyle/>
          <a:p>
            <a:r>
              <a:rPr lang="en-GB" sz="2800" b="1" dirty="0">
                <a:solidFill>
                  <a:srgbClr val="00B0F0"/>
                </a:solidFill>
                <a:latin typeface="Times New Roman" panose="02020603050405020304" pitchFamily="18" charset="0"/>
                <a:cs typeface="Times New Roman" panose="02020603050405020304" pitchFamily="18" charset="0"/>
              </a:rPr>
              <a:t>Becoming a good global leader </a:t>
            </a:r>
          </a:p>
          <a:p>
            <a:r>
              <a:rPr lang="en-GB" sz="2000" dirty="0">
                <a:latin typeface="Times New Roman" panose="02020603050405020304" pitchFamily="18" charset="0"/>
                <a:cs typeface="Times New Roman" panose="02020603050405020304" pitchFamily="18" charset="0"/>
              </a:rPr>
              <a:t>The main characteristics of a good leader are valid for most countries </a:t>
            </a:r>
          </a:p>
          <a:p>
            <a:r>
              <a:rPr lang="en-GB" sz="2000" dirty="0">
                <a:latin typeface="Times New Roman" panose="02020603050405020304" pitchFamily="18" charset="0"/>
                <a:cs typeface="Times New Roman" panose="02020603050405020304" pitchFamily="18" charset="0"/>
              </a:rPr>
              <a:t>and cultures. When adapting common recommendations from the </a:t>
            </a:r>
          </a:p>
          <a:p>
            <a:r>
              <a:rPr lang="en-GB" sz="2000" dirty="0">
                <a:latin typeface="Times New Roman" panose="02020603050405020304" pitchFamily="18" charset="0"/>
                <a:cs typeface="Times New Roman" panose="02020603050405020304" pitchFamily="18" charset="0"/>
              </a:rPr>
              <a:t>literature on leadership and motivation to global project management, </a:t>
            </a:r>
          </a:p>
          <a:p>
            <a:r>
              <a:rPr lang="en-GB" sz="2000" dirty="0">
                <a:latin typeface="Times New Roman" panose="02020603050405020304" pitchFamily="18" charset="0"/>
                <a:cs typeface="Times New Roman" panose="02020603050405020304" pitchFamily="18" charset="0"/>
              </a:rPr>
              <a:t>the following suggestions appear: </a:t>
            </a:r>
          </a:p>
          <a:p>
            <a:r>
              <a:rPr lang="en-GB" sz="2000" dirty="0">
                <a:latin typeface="Times New Roman" panose="02020603050405020304" pitchFamily="18" charset="0"/>
                <a:cs typeface="Times New Roman" panose="02020603050405020304" pitchFamily="18" charset="0"/>
              </a:rPr>
              <a:t>* foster a positive and flexible culture, respecting the country </a:t>
            </a:r>
          </a:p>
          <a:p>
            <a:r>
              <a:rPr lang="en-GB" sz="2000" dirty="0">
                <a:latin typeface="Times New Roman" panose="02020603050405020304" pitchFamily="18" charset="0"/>
                <a:cs typeface="Times New Roman" panose="02020603050405020304" pitchFamily="18" charset="0"/>
              </a:rPr>
              <a:t>differences and making the team members see the benefit of this </a:t>
            </a:r>
          </a:p>
          <a:p>
            <a:r>
              <a:rPr lang="en-GB" sz="2000" dirty="0">
                <a:latin typeface="Times New Roman" panose="02020603050405020304" pitchFamily="18" charset="0"/>
                <a:cs typeface="Times New Roman" panose="02020603050405020304" pitchFamily="18" charset="0"/>
              </a:rPr>
              <a:t>diversity to the project; </a:t>
            </a:r>
          </a:p>
          <a:p>
            <a:r>
              <a:rPr lang="en-GB" sz="2000" dirty="0">
                <a:latin typeface="Times New Roman" panose="02020603050405020304" pitchFamily="18" charset="0"/>
                <a:cs typeface="Times New Roman" panose="02020603050405020304" pitchFamily="18" charset="0"/>
              </a:rPr>
              <a:t>* use the synchronous and asynchronous communication tools to </a:t>
            </a:r>
          </a:p>
          <a:p>
            <a:r>
              <a:rPr lang="en-GB" sz="2000" dirty="0">
                <a:latin typeface="Times New Roman" panose="02020603050405020304" pitchFamily="18" charset="0"/>
                <a:cs typeface="Times New Roman" panose="02020603050405020304" pitchFamily="18" charset="0"/>
              </a:rPr>
              <a:t>coach, lead and support the team members, independently of their </a:t>
            </a:r>
          </a:p>
          <a:p>
            <a:r>
              <a:rPr lang="en-GB" sz="2000" dirty="0">
                <a:latin typeface="Times New Roman" panose="02020603050405020304" pitchFamily="18" charset="0"/>
                <a:cs typeface="Times New Roman" panose="02020603050405020304" pitchFamily="18" charset="0"/>
              </a:rPr>
              <a:t>location, origin, gender and hierarchical position; </a:t>
            </a:r>
            <a:endParaRPr lang="en-GB" sz="2000"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591D3E-8109-269B-D15E-909CA1E852B3}"/>
              </a:ext>
            </a:extLst>
          </p:cNvPr>
          <p:cNvSpPr/>
          <p:nvPr/>
        </p:nvSpPr>
        <p:spPr>
          <a:xfrm>
            <a:off x="876692" y="853957"/>
            <a:ext cx="1216059" cy="7331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 </a:t>
            </a:r>
          </a:p>
        </p:txBody>
      </p:sp>
    </p:spTree>
    <p:extLst>
      <p:ext uri="{BB962C8B-B14F-4D97-AF65-F5344CB8AC3E}">
        <p14:creationId xmlns:p14="http://schemas.microsoft.com/office/powerpoint/2010/main" val="42101811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471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577" y="1488215"/>
            <a:ext cx="9345750" cy="36737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38172" y="1587105"/>
            <a:ext cx="9231216" cy="2739211"/>
          </a:xfrm>
          <a:prstGeom prst="rect">
            <a:avLst/>
          </a:prstGeom>
          <a:noFill/>
        </p:spPr>
        <p:txBody>
          <a:bodyPr wrap="square" rtlCol="0">
            <a:spAutoFit/>
          </a:bodyPr>
          <a:lstStyle/>
          <a:p>
            <a:r>
              <a:rPr lang="en-GB" sz="2800" b="1" dirty="0">
                <a:solidFill>
                  <a:srgbClr val="00B0F0"/>
                </a:solidFill>
                <a:latin typeface="Times New Roman" panose="02020603050405020304" pitchFamily="18" charset="0"/>
                <a:cs typeface="Times New Roman" panose="02020603050405020304" pitchFamily="18" charset="0"/>
              </a:rPr>
              <a:t>Becoming a good global leader </a:t>
            </a:r>
          </a:p>
          <a:p>
            <a:r>
              <a:rPr lang="en-GB" sz="2400" dirty="0">
                <a:latin typeface="Times New Roman" panose="02020603050405020304" pitchFamily="18" charset="0"/>
                <a:cs typeface="Times New Roman" panose="02020603050405020304" pitchFamily="18" charset="0"/>
              </a:rPr>
              <a:t>* search for cohesive solutions, adapting your negotiation skills to the </a:t>
            </a:r>
          </a:p>
          <a:p>
            <a:r>
              <a:rPr lang="en-GB" sz="2400" dirty="0">
                <a:latin typeface="Times New Roman" panose="02020603050405020304" pitchFamily="18" charset="0"/>
                <a:cs typeface="Times New Roman" panose="02020603050405020304" pitchFamily="18" charset="0"/>
              </a:rPr>
              <a:t>different cultures involved in the conflicts and discussions; </a:t>
            </a:r>
          </a:p>
          <a:p>
            <a:r>
              <a:rPr lang="en-GB" sz="2400" dirty="0">
                <a:latin typeface="Times New Roman" panose="02020603050405020304" pitchFamily="18" charset="0"/>
                <a:cs typeface="Times New Roman" panose="02020603050405020304" pitchFamily="18" charset="0"/>
              </a:rPr>
              <a:t>* behave as a partner, not a ‘boss’, mainly when working with people </a:t>
            </a:r>
          </a:p>
          <a:p>
            <a:r>
              <a:rPr lang="en-GB" sz="2400" dirty="0">
                <a:latin typeface="Times New Roman" panose="02020603050405020304" pitchFamily="18" charset="0"/>
                <a:cs typeface="Times New Roman" panose="02020603050405020304" pitchFamily="18" charset="0"/>
              </a:rPr>
              <a:t>from smaller power distance countries; </a:t>
            </a:r>
          </a:p>
          <a:p>
            <a:r>
              <a:rPr lang="en-GB" sz="2400" dirty="0">
                <a:latin typeface="Times New Roman" panose="02020603050405020304" pitchFamily="18" charset="0"/>
                <a:cs typeface="Times New Roman" panose="02020603050405020304" pitchFamily="18" charset="0"/>
              </a:rPr>
              <a:t>* nurture creativity and innovation in team members from different </a:t>
            </a:r>
          </a:p>
          <a:p>
            <a:r>
              <a:rPr lang="en-GB" sz="2400" dirty="0">
                <a:latin typeface="Times New Roman" panose="02020603050405020304" pitchFamily="18" charset="0"/>
                <a:cs typeface="Times New Roman" panose="02020603050405020304" pitchFamily="18" charset="0"/>
              </a:rPr>
              <a:t>locations, by deploying online and asynchronous brainstorming tools. </a:t>
            </a:r>
            <a:endParaRPr lang="en-GB" sz="2400"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591D3E-8109-269B-D15E-909CA1E852B3}"/>
              </a:ext>
            </a:extLst>
          </p:cNvPr>
          <p:cNvSpPr/>
          <p:nvPr/>
        </p:nvSpPr>
        <p:spPr>
          <a:xfrm>
            <a:off x="876692" y="853957"/>
            <a:ext cx="1216059" cy="7331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 </a:t>
            </a:r>
          </a:p>
        </p:txBody>
      </p:sp>
    </p:spTree>
    <p:extLst>
      <p:ext uri="{BB962C8B-B14F-4D97-AF65-F5344CB8AC3E}">
        <p14:creationId xmlns:p14="http://schemas.microsoft.com/office/powerpoint/2010/main" val="19689818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471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577" y="14882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85398" y="1587105"/>
            <a:ext cx="9231216" cy="3016210"/>
          </a:xfrm>
          <a:prstGeom prst="rect">
            <a:avLst/>
          </a:prstGeom>
          <a:noFill/>
        </p:spPr>
        <p:txBody>
          <a:bodyPr wrap="square" rtlCol="0">
            <a:spAutoFit/>
          </a:bodyPr>
          <a:lstStyle/>
          <a:p>
            <a:r>
              <a:rPr lang="en-GB" sz="2800" b="1" dirty="0">
                <a:solidFill>
                  <a:srgbClr val="00B0F0"/>
                </a:solidFill>
                <a:latin typeface="Times New Roman" panose="02020603050405020304" pitchFamily="18" charset="0"/>
                <a:cs typeface="Times New Roman" panose="02020603050405020304" pitchFamily="18" charset="0"/>
              </a:rPr>
              <a:t>Brainstorming on global leadership </a:t>
            </a:r>
          </a:p>
          <a:p>
            <a:r>
              <a:rPr lang="en-GB" sz="2400" dirty="0">
                <a:latin typeface="Times New Roman" panose="02020603050405020304" pitchFamily="18" charset="0"/>
                <a:cs typeface="Times New Roman" panose="02020603050405020304" pitchFamily="18" charset="0"/>
              </a:rPr>
              <a:t>As well as using the recommendations above and from other books, </a:t>
            </a:r>
          </a:p>
          <a:p>
            <a:r>
              <a:rPr lang="en-GB" sz="2400" dirty="0">
                <a:latin typeface="Times New Roman" panose="02020603050405020304" pitchFamily="18" charset="0"/>
                <a:cs typeface="Times New Roman" panose="02020603050405020304" pitchFamily="18" charset="0"/>
              </a:rPr>
              <a:t>you can understand what the people in your company think about </a:t>
            </a:r>
          </a:p>
          <a:p>
            <a:r>
              <a:rPr lang="en-GB" sz="2400" dirty="0">
                <a:latin typeface="Times New Roman" panose="02020603050405020304" pitchFamily="18" charset="0"/>
                <a:cs typeface="Times New Roman" panose="02020603050405020304" pitchFamily="18" charset="0"/>
              </a:rPr>
              <a:t>leadership and motivation, and evaluate what practices would work in </a:t>
            </a:r>
          </a:p>
          <a:p>
            <a:r>
              <a:rPr lang="en-GB" sz="2400" dirty="0">
                <a:latin typeface="Times New Roman" panose="02020603050405020304" pitchFamily="18" charset="0"/>
                <a:cs typeface="Times New Roman" panose="02020603050405020304" pitchFamily="18" charset="0"/>
              </a:rPr>
              <a:t>your situation. You can organize a brainstorming session, with a mix of </a:t>
            </a:r>
          </a:p>
          <a:p>
            <a:r>
              <a:rPr lang="en-GB" sz="2400" dirty="0">
                <a:latin typeface="Times New Roman" panose="02020603050405020304" pitchFamily="18" charset="0"/>
                <a:cs typeface="Times New Roman" panose="02020603050405020304" pitchFamily="18" charset="0"/>
              </a:rPr>
              <a:t>project managers and team members from different countries, to </a:t>
            </a:r>
          </a:p>
          <a:p>
            <a:r>
              <a:rPr lang="en-GB" sz="2400" dirty="0">
                <a:latin typeface="Times New Roman" panose="02020603050405020304" pitchFamily="18" charset="0"/>
                <a:cs typeface="Times New Roman" panose="02020603050405020304" pitchFamily="18" charset="0"/>
              </a:rPr>
              <a:t>understand their opinions on leadership. </a:t>
            </a:r>
          </a:p>
          <a:p>
            <a:endParaRPr lang="en-GB"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591D3E-8109-269B-D15E-909CA1E852B3}"/>
              </a:ext>
            </a:extLst>
          </p:cNvPr>
          <p:cNvSpPr/>
          <p:nvPr/>
        </p:nvSpPr>
        <p:spPr>
          <a:xfrm>
            <a:off x="876692" y="853957"/>
            <a:ext cx="1216059" cy="7331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 </a:t>
            </a:r>
          </a:p>
        </p:txBody>
      </p:sp>
    </p:spTree>
    <p:extLst>
      <p:ext uri="{BB962C8B-B14F-4D97-AF65-F5344CB8AC3E}">
        <p14:creationId xmlns:p14="http://schemas.microsoft.com/office/powerpoint/2010/main" val="25968555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471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577" y="1488215"/>
            <a:ext cx="9345750" cy="36737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85398" y="1587105"/>
            <a:ext cx="9231216" cy="1938992"/>
          </a:xfrm>
          <a:prstGeom prst="rect">
            <a:avLst/>
          </a:prstGeom>
          <a:noFill/>
        </p:spPr>
        <p:txBody>
          <a:bodyPr wrap="square" rtlCol="0">
            <a:spAutoFit/>
          </a:bodyPr>
          <a:lstStyle/>
          <a:p>
            <a:r>
              <a:rPr lang="en-GB" sz="2400" dirty="0">
                <a:latin typeface="Times New Roman" panose="02020603050405020304" pitchFamily="18" charset="0"/>
                <a:cs typeface="Times New Roman" panose="02020603050405020304" pitchFamily="18" charset="0"/>
              </a:rPr>
              <a:t>Alternatively, organize the session during your project kick-off meeting </a:t>
            </a:r>
          </a:p>
          <a:p>
            <a:r>
              <a:rPr lang="en-GB" sz="2400" dirty="0">
                <a:latin typeface="Times New Roman" panose="02020603050405020304" pitchFamily="18" charset="0"/>
                <a:cs typeface="Times New Roman" panose="02020603050405020304" pitchFamily="18" charset="0"/>
              </a:rPr>
              <a:t>with your global project team members. You can keep the results on a </a:t>
            </a:r>
          </a:p>
          <a:p>
            <a:r>
              <a:rPr lang="en-GB" sz="2400" dirty="0">
                <a:latin typeface="Times New Roman" panose="02020603050405020304" pitchFamily="18" charset="0"/>
                <a:cs typeface="Times New Roman" panose="02020603050405020304" pitchFamily="18" charset="0"/>
              </a:rPr>
              <a:t>mind map posted in the project website and in the project ‘war room’. </a:t>
            </a:r>
          </a:p>
          <a:p>
            <a:r>
              <a:rPr lang="en-GB" sz="2400" dirty="0">
                <a:latin typeface="Times New Roman" panose="02020603050405020304" pitchFamily="18" charset="0"/>
                <a:cs typeface="Times New Roman" panose="02020603050405020304" pitchFamily="18" charset="0"/>
              </a:rPr>
              <a:t>Below, you can find some examples of questions to be asked during the </a:t>
            </a:r>
          </a:p>
          <a:p>
            <a:r>
              <a:rPr lang="en-GB" sz="2400" dirty="0">
                <a:latin typeface="Times New Roman" panose="02020603050405020304" pitchFamily="18" charset="0"/>
                <a:cs typeface="Times New Roman" panose="02020603050405020304" pitchFamily="18" charset="0"/>
              </a:rPr>
              <a:t>session: </a:t>
            </a:r>
            <a:endParaRPr lang="en-GB" sz="2400"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591D3E-8109-269B-D15E-909CA1E852B3}"/>
              </a:ext>
            </a:extLst>
          </p:cNvPr>
          <p:cNvSpPr/>
          <p:nvPr/>
        </p:nvSpPr>
        <p:spPr>
          <a:xfrm>
            <a:off x="876692" y="853957"/>
            <a:ext cx="1216059" cy="7331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 </a:t>
            </a:r>
          </a:p>
        </p:txBody>
      </p:sp>
    </p:spTree>
    <p:extLst>
      <p:ext uri="{BB962C8B-B14F-4D97-AF65-F5344CB8AC3E}">
        <p14:creationId xmlns:p14="http://schemas.microsoft.com/office/powerpoint/2010/main" val="8757233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1398</TotalTime>
  <Words>1935</Words>
  <Application>Microsoft Office PowerPoint</Application>
  <PresentationFormat>Widescreen</PresentationFormat>
  <Paragraphs>258</Paragraphs>
  <Slides>29</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Esraa Refaat</cp:lastModifiedBy>
  <cp:revision>17</cp:revision>
  <dcterms:created xsi:type="dcterms:W3CDTF">2023-04-29T09:08:23Z</dcterms:created>
  <dcterms:modified xsi:type="dcterms:W3CDTF">2024-05-26T11:56:39Z</dcterms:modified>
</cp:coreProperties>
</file>