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4"/>
  </p:notesMasterIdLst>
  <p:sldIdLst>
    <p:sldId id="326" r:id="rId2"/>
    <p:sldId id="327" r:id="rId3"/>
    <p:sldId id="316" r:id="rId4"/>
    <p:sldId id="329" r:id="rId5"/>
    <p:sldId id="273" r:id="rId6"/>
    <p:sldId id="330" r:id="rId7"/>
    <p:sldId id="332" r:id="rId8"/>
    <p:sldId id="331" r:id="rId9"/>
    <p:sldId id="274" r:id="rId10"/>
    <p:sldId id="333" r:id="rId11"/>
    <p:sldId id="338" r:id="rId12"/>
    <p:sldId id="336" r:id="rId13"/>
    <p:sldId id="339" r:id="rId14"/>
    <p:sldId id="340" r:id="rId15"/>
    <p:sldId id="341" r:id="rId16"/>
    <p:sldId id="343" r:id="rId17"/>
    <p:sldId id="344" r:id="rId18"/>
    <p:sldId id="350" r:id="rId19"/>
    <p:sldId id="353" r:id="rId20"/>
    <p:sldId id="345" r:id="rId21"/>
    <p:sldId id="346" r:id="rId22"/>
    <p:sldId id="347" r:id="rId23"/>
    <p:sldId id="351" r:id="rId24"/>
    <p:sldId id="352" r:id="rId25"/>
    <p:sldId id="349" r:id="rId26"/>
    <p:sldId id="354" r:id="rId27"/>
    <p:sldId id="355" r:id="rId28"/>
    <p:sldId id="334" r:id="rId29"/>
    <p:sldId id="335" r:id="rId30"/>
    <p:sldId id="337" r:id="rId31"/>
    <p:sldId id="372" r:id="rId32"/>
    <p:sldId id="371" r:id="rId3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010" autoAdjust="0"/>
    <p:restoredTop sz="94660"/>
  </p:normalViewPr>
  <p:slideViewPr>
    <p:cSldViewPr snapToGrid="0">
      <p:cViewPr varScale="1">
        <p:scale>
          <a:sx n="72" d="100"/>
          <a:sy n="72" d="100"/>
        </p:scale>
        <p:origin x="492" y="6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77B3F16-6BCC-4CB3-A912-8D912D971802}" type="doc">
      <dgm:prSet loTypeId="urn:microsoft.com/office/officeart/2005/8/layout/orgChart1" loCatId="hierarchy" qsTypeId="urn:microsoft.com/office/officeart/2005/8/quickstyle/simple1" qsCatId="simple" csTypeId="urn:microsoft.com/office/officeart/2005/8/colors/colorful1" csCatId="colorful" phldr="1"/>
      <dgm:spPr/>
      <dgm:t>
        <a:bodyPr/>
        <a:lstStyle/>
        <a:p>
          <a:endParaRPr lang="en-US"/>
        </a:p>
      </dgm:t>
    </dgm:pt>
    <dgm:pt modelId="{2494F209-E012-4444-A344-33F6DC2CEBC8}">
      <dgm:prSet phldrT="[Text]"/>
      <dgm:spPr>
        <a:effectLst>
          <a:softEdge rad="12700"/>
        </a:effectLst>
      </dgm:spPr>
      <dgm:t>
        <a:bodyPr/>
        <a:lstStyle/>
        <a:p>
          <a:r>
            <a:rPr lang="en-US" dirty="0"/>
            <a:t>Unsupervised Learning</a:t>
          </a:r>
        </a:p>
      </dgm:t>
    </dgm:pt>
    <dgm:pt modelId="{40AC834F-159B-46A5-BA4A-3D2480423273}" type="parTrans" cxnId="{E7B1649C-1282-4318-8E17-1974D8B689DC}">
      <dgm:prSet/>
      <dgm:spPr/>
      <dgm:t>
        <a:bodyPr/>
        <a:lstStyle/>
        <a:p>
          <a:endParaRPr lang="en-US"/>
        </a:p>
      </dgm:t>
    </dgm:pt>
    <dgm:pt modelId="{2B060791-FD8F-47B8-A6A9-BF5D6B22ED8A}" type="sibTrans" cxnId="{E7B1649C-1282-4318-8E17-1974D8B689DC}">
      <dgm:prSet/>
      <dgm:spPr/>
      <dgm:t>
        <a:bodyPr/>
        <a:lstStyle/>
        <a:p>
          <a:endParaRPr lang="en-US"/>
        </a:p>
      </dgm:t>
    </dgm:pt>
    <dgm:pt modelId="{BC2E7A83-DAFC-4A01-A65D-DD0C8FE39B85}">
      <dgm:prSet phldrT="[Text]"/>
      <dgm:spPr/>
      <dgm:t>
        <a:bodyPr/>
        <a:lstStyle/>
        <a:p>
          <a:r>
            <a:rPr lang="en-US" dirty="0"/>
            <a:t>Clustering </a:t>
          </a:r>
        </a:p>
      </dgm:t>
    </dgm:pt>
    <dgm:pt modelId="{A538F282-C2D3-4E07-A31F-FFBDCCAF4BE1}" type="parTrans" cxnId="{0749C0C3-E452-4D3F-80C9-568CA974CE1A}">
      <dgm:prSet/>
      <dgm:spPr/>
      <dgm:t>
        <a:bodyPr/>
        <a:lstStyle/>
        <a:p>
          <a:endParaRPr lang="en-US"/>
        </a:p>
      </dgm:t>
    </dgm:pt>
    <dgm:pt modelId="{CEBCDD47-A044-4E1C-A1EF-B3A4808AF4F2}" type="sibTrans" cxnId="{0749C0C3-E452-4D3F-80C9-568CA974CE1A}">
      <dgm:prSet/>
      <dgm:spPr/>
      <dgm:t>
        <a:bodyPr/>
        <a:lstStyle/>
        <a:p>
          <a:endParaRPr lang="en-US"/>
        </a:p>
      </dgm:t>
    </dgm:pt>
    <dgm:pt modelId="{946C614E-BBBD-4039-A5AB-60C60E9078B7}">
      <dgm:prSet phldrT="[Text]" custT="1"/>
      <dgm:spPr/>
      <dgm:t>
        <a:bodyPr/>
        <a:lstStyle/>
        <a:p>
          <a:r>
            <a:rPr lang="en-US" sz="3300" kern="1200" dirty="0">
              <a:solidFill>
                <a:prstClr val="white"/>
              </a:solidFill>
              <a:latin typeface="Calibri" panose="020F0502020204030204"/>
              <a:ea typeface="+mn-ea"/>
              <a:cs typeface="+mn-cs"/>
            </a:rPr>
            <a:t>Association rules </a:t>
          </a:r>
        </a:p>
      </dgm:t>
    </dgm:pt>
    <dgm:pt modelId="{C6D89BD0-75A0-438E-AC76-32F4CC1FA161}" type="parTrans" cxnId="{8E06B5E7-FED1-4794-B6C9-3270C47BFF4E}">
      <dgm:prSet/>
      <dgm:spPr/>
      <dgm:t>
        <a:bodyPr/>
        <a:lstStyle/>
        <a:p>
          <a:endParaRPr lang="en-US"/>
        </a:p>
      </dgm:t>
    </dgm:pt>
    <dgm:pt modelId="{64B1FB08-35ED-4B80-82F9-DA97227D65D9}" type="sibTrans" cxnId="{8E06B5E7-FED1-4794-B6C9-3270C47BFF4E}">
      <dgm:prSet/>
      <dgm:spPr/>
      <dgm:t>
        <a:bodyPr/>
        <a:lstStyle/>
        <a:p>
          <a:endParaRPr lang="en-US"/>
        </a:p>
      </dgm:t>
    </dgm:pt>
    <dgm:pt modelId="{5885C8F1-B5A2-4473-BCBE-66E968844E88}">
      <dgm:prSet phldrT="[Text]" custT="1"/>
      <dgm:spPr/>
      <dgm:t>
        <a:bodyPr/>
        <a:lstStyle/>
        <a:p>
          <a:pPr>
            <a:buFont typeface="Arial" panose="020B0604020202020204" pitchFamily="34" charset="0"/>
            <a:buChar char="•"/>
          </a:pPr>
          <a:r>
            <a:rPr lang="en-US" sz="2800" kern="1200" dirty="0">
              <a:solidFill>
                <a:prstClr val="white"/>
              </a:solidFill>
              <a:latin typeface="Calibri" panose="020F0502020204030204"/>
              <a:ea typeface="+mn-ea"/>
              <a:cs typeface="+mn-cs"/>
            </a:rPr>
            <a:t>Dimensionality reduction.</a:t>
          </a:r>
        </a:p>
      </dgm:t>
    </dgm:pt>
    <dgm:pt modelId="{78BB03A5-3348-479D-84CC-4C8384B6562C}" type="parTrans" cxnId="{A52EC1EC-4A22-44A0-B8D6-C14B6EB819A5}">
      <dgm:prSet/>
      <dgm:spPr/>
      <dgm:t>
        <a:bodyPr/>
        <a:lstStyle/>
        <a:p>
          <a:endParaRPr lang="en-US"/>
        </a:p>
      </dgm:t>
    </dgm:pt>
    <dgm:pt modelId="{3433284F-113E-430F-90D4-9E7BBBC70DCF}" type="sibTrans" cxnId="{A52EC1EC-4A22-44A0-B8D6-C14B6EB819A5}">
      <dgm:prSet/>
      <dgm:spPr/>
      <dgm:t>
        <a:bodyPr/>
        <a:lstStyle/>
        <a:p>
          <a:endParaRPr lang="en-US"/>
        </a:p>
      </dgm:t>
    </dgm:pt>
    <dgm:pt modelId="{F515AA28-FC62-4060-B132-B52C7B43FE11}" type="pres">
      <dgm:prSet presAssocID="{677B3F16-6BCC-4CB3-A912-8D912D971802}" presName="hierChild1" presStyleCnt="0">
        <dgm:presLayoutVars>
          <dgm:orgChart val="1"/>
          <dgm:chPref val="1"/>
          <dgm:dir/>
          <dgm:animOne val="branch"/>
          <dgm:animLvl val="lvl"/>
          <dgm:resizeHandles/>
        </dgm:presLayoutVars>
      </dgm:prSet>
      <dgm:spPr/>
    </dgm:pt>
    <dgm:pt modelId="{DAC727BE-A277-4A8B-9809-6A35B2CF157C}" type="pres">
      <dgm:prSet presAssocID="{2494F209-E012-4444-A344-33F6DC2CEBC8}" presName="hierRoot1" presStyleCnt="0">
        <dgm:presLayoutVars>
          <dgm:hierBranch val="init"/>
        </dgm:presLayoutVars>
      </dgm:prSet>
      <dgm:spPr/>
    </dgm:pt>
    <dgm:pt modelId="{D8504CAA-4B5E-4D6D-BEF9-E1E1C16B7BD3}" type="pres">
      <dgm:prSet presAssocID="{2494F209-E012-4444-A344-33F6DC2CEBC8}" presName="rootComposite1" presStyleCnt="0"/>
      <dgm:spPr/>
    </dgm:pt>
    <dgm:pt modelId="{4D9EF866-88CE-434F-864D-B2A8076BE94A}" type="pres">
      <dgm:prSet presAssocID="{2494F209-E012-4444-A344-33F6DC2CEBC8}" presName="rootText1" presStyleLbl="node0" presStyleIdx="0" presStyleCnt="1">
        <dgm:presLayoutVars>
          <dgm:chPref val="3"/>
        </dgm:presLayoutVars>
      </dgm:prSet>
      <dgm:spPr/>
    </dgm:pt>
    <dgm:pt modelId="{63D6DFC2-713C-49A2-84DA-3AEAEA069D2D}" type="pres">
      <dgm:prSet presAssocID="{2494F209-E012-4444-A344-33F6DC2CEBC8}" presName="rootConnector1" presStyleLbl="node1" presStyleIdx="0" presStyleCnt="0"/>
      <dgm:spPr/>
    </dgm:pt>
    <dgm:pt modelId="{C4E28BF5-5749-40F7-AABD-0396CEE6E879}" type="pres">
      <dgm:prSet presAssocID="{2494F209-E012-4444-A344-33F6DC2CEBC8}" presName="hierChild2" presStyleCnt="0"/>
      <dgm:spPr/>
    </dgm:pt>
    <dgm:pt modelId="{00EE4ACC-0598-49D6-9572-9F90B9F2B7E5}" type="pres">
      <dgm:prSet presAssocID="{A538F282-C2D3-4E07-A31F-FFBDCCAF4BE1}" presName="Name37" presStyleLbl="parChTrans1D2" presStyleIdx="0" presStyleCnt="3"/>
      <dgm:spPr/>
    </dgm:pt>
    <dgm:pt modelId="{B3544E03-35D9-4BAF-8602-5E48C6597B48}" type="pres">
      <dgm:prSet presAssocID="{BC2E7A83-DAFC-4A01-A65D-DD0C8FE39B85}" presName="hierRoot2" presStyleCnt="0">
        <dgm:presLayoutVars>
          <dgm:hierBranch val="init"/>
        </dgm:presLayoutVars>
      </dgm:prSet>
      <dgm:spPr/>
    </dgm:pt>
    <dgm:pt modelId="{2A6431F2-935A-4600-9F1C-7B11D8BCD355}" type="pres">
      <dgm:prSet presAssocID="{BC2E7A83-DAFC-4A01-A65D-DD0C8FE39B85}" presName="rootComposite" presStyleCnt="0"/>
      <dgm:spPr/>
    </dgm:pt>
    <dgm:pt modelId="{845E9809-2391-47DF-90D3-447AC3DFD2A0}" type="pres">
      <dgm:prSet presAssocID="{BC2E7A83-DAFC-4A01-A65D-DD0C8FE39B85}" presName="rootText" presStyleLbl="node2" presStyleIdx="0" presStyleCnt="3">
        <dgm:presLayoutVars>
          <dgm:chPref val="3"/>
        </dgm:presLayoutVars>
      </dgm:prSet>
      <dgm:spPr/>
    </dgm:pt>
    <dgm:pt modelId="{3B2A21A7-C3A8-4086-90E5-870718199F78}" type="pres">
      <dgm:prSet presAssocID="{BC2E7A83-DAFC-4A01-A65D-DD0C8FE39B85}" presName="rootConnector" presStyleLbl="node2" presStyleIdx="0" presStyleCnt="3"/>
      <dgm:spPr/>
    </dgm:pt>
    <dgm:pt modelId="{50C37D2D-7E22-4769-8081-453320114DA6}" type="pres">
      <dgm:prSet presAssocID="{BC2E7A83-DAFC-4A01-A65D-DD0C8FE39B85}" presName="hierChild4" presStyleCnt="0"/>
      <dgm:spPr/>
    </dgm:pt>
    <dgm:pt modelId="{D1500E3A-76F6-48DE-B6A5-0A0BE916B520}" type="pres">
      <dgm:prSet presAssocID="{BC2E7A83-DAFC-4A01-A65D-DD0C8FE39B85}" presName="hierChild5" presStyleCnt="0"/>
      <dgm:spPr/>
    </dgm:pt>
    <dgm:pt modelId="{790D74EE-B86A-4871-8AC4-8AB47205C812}" type="pres">
      <dgm:prSet presAssocID="{C6D89BD0-75A0-438E-AC76-32F4CC1FA161}" presName="Name37" presStyleLbl="parChTrans1D2" presStyleIdx="1" presStyleCnt="3"/>
      <dgm:spPr/>
    </dgm:pt>
    <dgm:pt modelId="{641ECAB7-665A-48C8-8E87-A4F6D7411FD7}" type="pres">
      <dgm:prSet presAssocID="{946C614E-BBBD-4039-A5AB-60C60E9078B7}" presName="hierRoot2" presStyleCnt="0">
        <dgm:presLayoutVars>
          <dgm:hierBranch val="init"/>
        </dgm:presLayoutVars>
      </dgm:prSet>
      <dgm:spPr/>
    </dgm:pt>
    <dgm:pt modelId="{3A977BB7-5E5B-4855-B20C-C6617D36EFCE}" type="pres">
      <dgm:prSet presAssocID="{946C614E-BBBD-4039-A5AB-60C60E9078B7}" presName="rootComposite" presStyleCnt="0"/>
      <dgm:spPr/>
    </dgm:pt>
    <dgm:pt modelId="{48962A4A-11D9-42B2-AB34-0EF53EDE7CB8}" type="pres">
      <dgm:prSet presAssocID="{946C614E-BBBD-4039-A5AB-60C60E9078B7}" presName="rootText" presStyleLbl="node2" presStyleIdx="1" presStyleCnt="3">
        <dgm:presLayoutVars>
          <dgm:chPref val="3"/>
        </dgm:presLayoutVars>
      </dgm:prSet>
      <dgm:spPr/>
    </dgm:pt>
    <dgm:pt modelId="{92528B80-3C39-40A8-87B8-E34BA7F47001}" type="pres">
      <dgm:prSet presAssocID="{946C614E-BBBD-4039-A5AB-60C60E9078B7}" presName="rootConnector" presStyleLbl="node2" presStyleIdx="1" presStyleCnt="3"/>
      <dgm:spPr/>
    </dgm:pt>
    <dgm:pt modelId="{EC8E5CC8-6131-4BB2-9CDC-1038C1B4A5D1}" type="pres">
      <dgm:prSet presAssocID="{946C614E-BBBD-4039-A5AB-60C60E9078B7}" presName="hierChild4" presStyleCnt="0"/>
      <dgm:spPr/>
    </dgm:pt>
    <dgm:pt modelId="{46486AE1-B422-4AB1-AED7-F22BA0F7F9BB}" type="pres">
      <dgm:prSet presAssocID="{946C614E-BBBD-4039-A5AB-60C60E9078B7}" presName="hierChild5" presStyleCnt="0"/>
      <dgm:spPr/>
    </dgm:pt>
    <dgm:pt modelId="{682C42DC-DF34-493F-BE5E-A8244AA1AE96}" type="pres">
      <dgm:prSet presAssocID="{78BB03A5-3348-479D-84CC-4C8384B6562C}" presName="Name37" presStyleLbl="parChTrans1D2" presStyleIdx="2" presStyleCnt="3"/>
      <dgm:spPr/>
    </dgm:pt>
    <dgm:pt modelId="{61B7A194-6A09-4515-9D65-B05FAC6FD1CE}" type="pres">
      <dgm:prSet presAssocID="{5885C8F1-B5A2-4473-BCBE-66E968844E88}" presName="hierRoot2" presStyleCnt="0">
        <dgm:presLayoutVars>
          <dgm:hierBranch val="init"/>
        </dgm:presLayoutVars>
      </dgm:prSet>
      <dgm:spPr/>
    </dgm:pt>
    <dgm:pt modelId="{AE3EAB78-6A2E-414B-9011-026FFEF39403}" type="pres">
      <dgm:prSet presAssocID="{5885C8F1-B5A2-4473-BCBE-66E968844E88}" presName="rootComposite" presStyleCnt="0"/>
      <dgm:spPr/>
    </dgm:pt>
    <dgm:pt modelId="{E88BCB29-5C48-46DB-8ADB-ED72CA4A45D3}" type="pres">
      <dgm:prSet presAssocID="{5885C8F1-B5A2-4473-BCBE-66E968844E88}" presName="rootText" presStyleLbl="node2" presStyleIdx="2" presStyleCnt="3">
        <dgm:presLayoutVars>
          <dgm:chPref val="3"/>
        </dgm:presLayoutVars>
      </dgm:prSet>
      <dgm:spPr/>
    </dgm:pt>
    <dgm:pt modelId="{195BFBF2-9715-428B-A56C-4A49A85CBCFA}" type="pres">
      <dgm:prSet presAssocID="{5885C8F1-B5A2-4473-BCBE-66E968844E88}" presName="rootConnector" presStyleLbl="node2" presStyleIdx="2" presStyleCnt="3"/>
      <dgm:spPr/>
    </dgm:pt>
    <dgm:pt modelId="{AADAF5EB-93D8-4018-B5A2-8851D18BF996}" type="pres">
      <dgm:prSet presAssocID="{5885C8F1-B5A2-4473-BCBE-66E968844E88}" presName="hierChild4" presStyleCnt="0"/>
      <dgm:spPr/>
    </dgm:pt>
    <dgm:pt modelId="{A6F61960-101A-4652-98AB-347952677F68}" type="pres">
      <dgm:prSet presAssocID="{5885C8F1-B5A2-4473-BCBE-66E968844E88}" presName="hierChild5" presStyleCnt="0"/>
      <dgm:spPr/>
    </dgm:pt>
    <dgm:pt modelId="{903837CD-83B1-484C-B067-4FD47D2C27BE}" type="pres">
      <dgm:prSet presAssocID="{2494F209-E012-4444-A344-33F6DC2CEBC8}" presName="hierChild3" presStyleCnt="0"/>
      <dgm:spPr/>
    </dgm:pt>
  </dgm:ptLst>
  <dgm:cxnLst>
    <dgm:cxn modelId="{F8AB9D1E-D277-42EA-95ED-8C1986691B09}" type="presOf" srcId="{946C614E-BBBD-4039-A5AB-60C60E9078B7}" destId="{92528B80-3C39-40A8-87B8-E34BA7F47001}" srcOrd="1" destOrd="0" presId="urn:microsoft.com/office/officeart/2005/8/layout/orgChart1"/>
    <dgm:cxn modelId="{4D3CAF21-7CFE-486E-AF56-D2CA2D228C9D}" type="presOf" srcId="{BC2E7A83-DAFC-4A01-A65D-DD0C8FE39B85}" destId="{3B2A21A7-C3A8-4086-90E5-870718199F78}" srcOrd="1" destOrd="0" presId="urn:microsoft.com/office/officeart/2005/8/layout/orgChart1"/>
    <dgm:cxn modelId="{F1F21524-B576-4EAC-846D-68E32998E0D5}" type="presOf" srcId="{78BB03A5-3348-479D-84CC-4C8384B6562C}" destId="{682C42DC-DF34-493F-BE5E-A8244AA1AE96}" srcOrd="0" destOrd="0" presId="urn:microsoft.com/office/officeart/2005/8/layout/orgChart1"/>
    <dgm:cxn modelId="{A59F872A-A730-4BEF-AAE9-9EEE8FB8A6A7}" type="presOf" srcId="{2494F209-E012-4444-A344-33F6DC2CEBC8}" destId="{4D9EF866-88CE-434F-864D-B2A8076BE94A}" srcOrd="0" destOrd="0" presId="urn:microsoft.com/office/officeart/2005/8/layout/orgChart1"/>
    <dgm:cxn modelId="{A4F49333-5C2E-4E51-B833-5AE6A2164EB6}" type="presOf" srcId="{677B3F16-6BCC-4CB3-A912-8D912D971802}" destId="{F515AA28-FC62-4060-B132-B52C7B43FE11}" srcOrd="0" destOrd="0" presId="urn:microsoft.com/office/officeart/2005/8/layout/orgChart1"/>
    <dgm:cxn modelId="{0A76D578-B6C7-40C4-B6F8-953017CFB6ED}" type="presOf" srcId="{A538F282-C2D3-4E07-A31F-FFBDCCAF4BE1}" destId="{00EE4ACC-0598-49D6-9572-9F90B9F2B7E5}" srcOrd="0" destOrd="0" presId="urn:microsoft.com/office/officeart/2005/8/layout/orgChart1"/>
    <dgm:cxn modelId="{7EBF415A-6038-4C83-9C5A-3FD58429AC0E}" type="presOf" srcId="{5885C8F1-B5A2-4473-BCBE-66E968844E88}" destId="{195BFBF2-9715-428B-A56C-4A49A85CBCFA}" srcOrd="1" destOrd="0" presId="urn:microsoft.com/office/officeart/2005/8/layout/orgChart1"/>
    <dgm:cxn modelId="{3762FC7F-3D58-440D-BBB4-D51D80389E50}" type="presOf" srcId="{5885C8F1-B5A2-4473-BCBE-66E968844E88}" destId="{E88BCB29-5C48-46DB-8ADB-ED72CA4A45D3}" srcOrd="0" destOrd="0" presId="urn:microsoft.com/office/officeart/2005/8/layout/orgChart1"/>
    <dgm:cxn modelId="{9DDE9E80-4C9B-452D-B47B-647920F1CA07}" type="presOf" srcId="{BC2E7A83-DAFC-4A01-A65D-DD0C8FE39B85}" destId="{845E9809-2391-47DF-90D3-447AC3DFD2A0}" srcOrd="0" destOrd="0" presId="urn:microsoft.com/office/officeart/2005/8/layout/orgChart1"/>
    <dgm:cxn modelId="{C6DA1499-9293-4A4E-9B50-A892BF33859B}" type="presOf" srcId="{946C614E-BBBD-4039-A5AB-60C60E9078B7}" destId="{48962A4A-11D9-42B2-AB34-0EF53EDE7CB8}" srcOrd="0" destOrd="0" presId="urn:microsoft.com/office/officeart/2005/8/layout/orgChart1"/>
    <dgm:cxn modelId="{E7B1649C-1282-4318-8E17-1974D8B689DC}" srcId="{677B3F16-6BCC-4CB3-A912-8D912D971802}" destId="{2494F209-E012-4444-A344-33F6DC2CEBC8}" srcOrd="0" destOrd="0" parTransId="{40AC834F-159B-46A5-BA4A-3D2480423273}" sibTransId="{2B060791-FD8F-47B8-A6A9-BF5D6B22ED8A}"/>
    <dgm:cxn modelId="{0749C0C3-E452-4D3F-80C9-568CA974CE1A}" srcId="{2494F209-E012-4444-A344-33F6DC2CEBC8}" destId="{BC2E7A83-DAFC-4A01-A65D-DD0C8FE39B85}" srcOrd="0" destOrd="0" parTransId="{A538F282-C2D3-4E07-A31F-FFBDCCAF4BE1}" sibTransId="{CEBCDD47-A044-4E1C-A1EF-B3A4808AF4F2}"/>
    <dgm:cxn modelId="{727264C8-A1B1-4C1E-A64B-F3459D11F4A2}" type="presOf" srcId="{C6D89BD0-75A0-438E-AC76-32F4CC1FA161}" destId="{790D74EE-B86A-4871-8AC4-8AB47205C812}" srcOrd="0" destOrd="0" presId="urn:microsoft.com/office/officeart/2005/8/layout/orgChart1"/>
    <dgm:cxn modelId="{F19FA3E6-0107-4172-ABCA-B89024188E70}" type="presOf" srcId="{2494F209-E012-4444-A344-33F6DC2CEBC8}" destId="{63D6DFC2-713C-49A2-84DA-3AEAEA069D2D}" srcOrd="1" destOrd="0" presId="urn:microsoft.com/office/officeart/2005/8/layout/orgChart1"/>
    <dgm:cxn modelId="{8E06B5E7-FED1-4794-B6C9-3270C47BFF4E}" srcId="{2494F209-E012-4444-A344-33F6DC2CEBC8}" destId="{946C614E-BBBD-4039-A5AB-60C60E9078B7}" srcOrd="1" destOrd="0" parTransId="{C6D89BD0-75A0-438E-AC76-32F4CC1FA161}" sibTransId="{64B1FB08-35ED-4B80-82F9-DA97227D65D9}"/>
    <dgm:cxn modelId="{A52EC1EC-4A22-44A0-B8D6-C14B6EB819A5}" srcId="{2494F209-E012-4444-A344-33F6DC2CEBC8}" destId="{5885C8F1-B5A2-4473-BCBE-66E968844E88}" srcOrd="2" destOrd="0" parTransId="{78BB03A5-3348-479D-84CC-4C8384B6562C}" sibTransId="{3433284F-113E-430F-90D4-9E7BBBC70DCF}"/>
    <dgm:cxn modelId="{944B6021-1D60-4990-8A50-DD355C12ED5C}" type="presParOf" srcId="{F515AA28-FC62-4060-B132-B52C7B43FE11}" destId="{DAC727BE-A277-4A8B-9809-6A35B2CF157C}" srcOrd="0" destOrd="0" presId="urn:microsoft.com/office/officeart/2005/8/layout/orgChart1"/>
    <dgm:cxn modelId="{80B4E401-758D-44AA-BC07-87C4C509F103}" type="presParOf" srcId="{DAC727BE-A277-4A8B-9809-6A35B2CF157C}" destId="{D8504CAA-4B5E-4D6D-BEF9-E1E1C16B7BD3}" srcOrd="0" destOrd="0" presId="urn:microsoft.com/office/officeart/2005/8/layout/orgChart1"/>
    <dgm:cxn modelId="{47956366-7082-4979-8E00-ED80F747B280}" type="presParOf" srcId="{D8504CAA-4B5E-4D6D-BEF9-E1E1C16B7BD3}" destId="{4D9EF866-88CE-434F-864D-B2A8076BE94A}" srcOrd="0" destOrd="0" presId="urn:microsoft.com/office/officeart/2005/8/layout/orgChart1"/>
    <dgm:cxn modelId="{CB363D2F-8B2E-4BE0-88B4-0D7DDB38EC08}" type="presParOf" srcId="{D8504CAA-4B5E-4D6D-BEF9-E1E1C16B7BD3}" destId="{63D6DFC2-713C-49A2-84DA-3AEAEA069D2D}" srcOrd="1" destOrd="0" presId="urn:microsoft.com/office/officeart/2005/8/layout/orgChart1"/>
    <dgm:cxn modelId="{226324AB-C465-48E9-90FF-834AEFF66227}" type="presParOf" srcId="{DAC727BE-A277-4A8B-9809-6A35B2CF157C}" destId="{C4E28BF5-5749-40F7-AABD-0396CEE6E879}" srcOrd="1" destOrd="0" presId="urn:microsoft.com/office/officeart/2005/8/layout/orgChart1"/>
    <dgm:cxn modelId="{706DAE52-FDBB-4377-BA1D-0FCFC23A89D3}" type="presParOf" srcId="{C4E28BF5-5749-40F7-AABD-0396CEE6E879}" destId="{00EE4ACC-0598-49D6-9572-9F90B9F2B7E5}" srcOrd="0" destOrd="0" presId="urn:microsoft.com/office/officeart/2005/8/layout/orgChart1"/>
    <dgm:cxn modelId="{A282E8E3-6E8B-4B6A-A153-DC968378FB5D}" type="presParOf" srcId="{C4E28BF5-5749-40F7-AABD-0396CEE6E879}" destId="{B3544E03-35D9-4BAF-8602-5E48C6597B48}" srcOrd="1" destOrd="0" presId="urn:microsoft.com/office/officeart/2005/8/layout/orgChart1"/>
    <dgm:cxn modelId="{78468ED2-66C9-4D38-A71A-6DFDDBDB17BB}" type="presParOf" srcId="{B3544E03-35D9-4BAF-8602-5E48C6597B48}" destId="{2A6431F2-935A-4600-9F1C-7B11D8BCD355}" srcOrd="0" destOrd="0" presId="urn:microsoft.com/office/officeart/2005/8/layout/orgChart1"/>
    <dgm:cxn modelId="{2F0AF2BC-E706-47C0-BF39-6418BDB28813}" type="presParOf" srcId="{2A6431F2-935A-4600-9F1C-7B11D8BCD355}" destId="{845E9809-2391-47DF-90D3-447AC3DFD2A0}" srcOrd="0" destOrd="0" presId="urn:microsoft.com/office/officeart/2005/8/layout/orgChart1"/>
    <dgm:cxn modelId="{77494E32-7E3B-4165-A09F-B6F1CA6F71F3}" type="presParOf" srcId="{2A6431F2-935A-4600-9F1C-7B11D8BCD355}" destId="{3B2A21A7-C3A8-4086-90E5-870718199F78}" srcOrd="1" destOrd="0" presId="urn:microsoft.com/office/officeart/2005/8/layout/orgChart1"/>
    <dgm:cxn modelId="{D93C846B-765D-4571-A035-612718873534}" type="presParOf" srcId="{B3544E03-35D9-4BAF-8602-5E48C6597B48}" destId="{50C37D2D-7E22-4769-8081-453320114DA6}" srcOrd="1" destOrd="0" presId="urn:microsoft.com/office/officeart/2005/8/layout/orgChart1"/>
    <dgm:cxn modelId="{8C15943B-4CD3-46EB-B4D4-A542BD6C126D}" type="presParOf" srcId="{B3544E03-35D9-4BAF-8602-5E48C6597B48}" destId="{D1500E3A-76F6-48DE-B6A5-0A0BE916B520}" srcOrd="2" destOrd="0" presId="urn:microsoft.com/office/officeart/2005/8/layout/orgChart1"/>
    <dgm:cxn modelId="{0C92F2F8-19C1-473A-A462-DCDF8C9C5525}" type="presParOf" srcId="{C4E28BF5-5749-40F7-AABD-0396CEE6E879}" destId="{790D74EE-B86A-4871-8AC4-8AB47205C812}" srcOrd="2" destOrd="0" presId="urn:microsoft.com/office/officeart/2005/8/layout/orgChart1"/>
    <dgm:cxn modelId="{7F631892-9D9F-47AB-B02C-532CDFCD1D3A}" type="presParOf" srcId="{C4E28BF5-5749-40F7-AABD-0396CEE6E879}" destId="{641ECAB7-665A-48C8-8E87-A4F6D7411FD7}" srcOrd="3" destOrd="0" presId="urn:microsoft.com/office/officeart/2005/8/layout/orgChart1"/>
    <dgm:cxn modelId="{FABBEEB8-3608-4985-9897-212CC485F58F}" type="presParOf" srcId="{641ECAB7-665A-48C8-8E87-A4F6D7411FD7}" destId="{3A977BB7-5E5B-4855-B20C-C6617D36EFCE}" srcOrd="0" destOrd="0" presId="urn:microsoft.com/office/officeart/2005/8/layout/orgChart1"/>
    <dgm:cxn modelId="{14BD6377-8DB1-480C-85C1-047E6D7C26F7}" type="presParOf" srcId="{3A977BB7-5E5B-4855-B20C-C6617D36EFCE}" destId="{48962A4A-11D9-42B2-AB34-0EF53EDE7CB8}" srcOrd="0" destOrd="0" presId="urn:microsoft.com/office/officeart/2005/8/layout/orgChart1"/>
    <dgm:cxn modelId="{F980F9B2-BEAB-4336-8278-EBAAF189AAEE}" type="presParOf" srcId="{3A977BB7-5E5B-4855-B20C-C6617D36EFCE}" destId="{92528B80-3C39-40A8-87B8-E34BA7F47001}" srcOrd="1" destOrd="0" presId="urn:microsoft.com/office/officeart/2005/8/layout/orgChart1"/>
    <dgm:cxn modelId="{E03E38B7-4022-4656-8DDB-8F6F95018F6E}" type="presParOf" srcId="{641ECAB7-665A-48C8-8E87-A4F6D7411FD7}" destId="{EC8E5CC8-6131-4BB2-9CDC-1038C1B4A5D1}" srcOrd="1" destOrd="0" presId="urn:microsoft.com/office/officeart/2005/8/layout/orgChart1"/>
    <dgm:cxn modelId="{1A254ED5-C990-4364-8307-B4E30AC2369D}" type="presParOf" srcId="{641ECAB7-665A-48C8-8E87-A4F6D7411FD7}" destId="{46486AE1-B422-4AB1-AED7-F22BA0F7F9BB}" srcOrd="2" destOrd="0" presId="urn:microsoft.com/office/officeart/2005/8/layout/orgChart1"/>
    <dgm:cxn modelId="{11B98535-71FA-440F-92EB-2FEBEC606FDB}" type="presParOf" srcId="{C4E28BF5-5749-40F7-AABD-0396CEE6E879}" destId="{682C42DC-DF34-493F-BE5E-A8244AA1AE96}" srcOrd="4" destOrd="0" presId="urn:microsoft.com/office/officeart/2005/8/layout/orgChart1"/>
    <dgm:cxn modelId="{9E7C5EF7-673F-4288-B86F-CE4BAB7A69C8}" type="presParOf" srcId="{C4E28BF5-5749-40F7-AABD-0396CEE6E879}" destId="{61B7A194-6A09-4515-9D65-B05FAC6FD1CE}" srcOrd="5" destOrd="0" presId="urn:microsoft.com/office/officeart/2005/8/layout/orgChart1"/>
    <dgm:cxn modelId="{F17DCD2F-331A-4F9C-ACD0-5367B5E07898}" type="presParOf" srcId="{61B7A194-6A09-4515-9D65-B05FAC6FD1CE}" destId="{AE3EAB78-6A2E-414B-9011-026FFEF39403}" srcOrd="0" destOrd="0" presId="urn:microsoft.com/office/officeart/2005/8/layout/orgChart1"/>
    <dgm:cxn modelId="{60F63B38-0F51-42AB-858D-C73FBFCDD8B9}" type="presParOf" srcId="{AE3EAB78-6A2E-414B-9011-026FFEF39403}" destId="{E88BCB29-5C48-46DB-8ADB-ED72CA4A45D3}" srcOrd="0" destOrd="0" presId="urn:microsoft.com/office/officeart/2005/8/layout/orgChart1"/>
    <dgm:cxn modelId="{E7F34BEC-4BB9-4531-A637-339A59BB27C9}" type="presParOf" srcId="{AE3EAB78-6A2E-414B-9011-026FFEF39403}" destId="{195BFBF2-9715-428B-A56C-4A49A85CBCFA}" srcOrd="1" destOrd="0" presId="urn:microsoft.com/office/officeart/2005/8/layout/orgChart1"/>
    <dgm:cxn modelId="{0480F327-E586-411B-AC9A-DB8DAB04714F}" type="presParOf" srcId="{61B7A194-6A09-4515-9D65-B05FAC6FD1CE}" destId="{AADAF5EB-93D8-4018-B5A2-8851D18BF996}" srcOrd="1" destOrd="0" presId="urn:microsoft.com/office/officeart/2005/8/layout/orgChart1"/>
    <dgm:cxn modelId="{ACB25A1F-069C-4571-B78F-CEEA6C9ABE55}" type="presParOf" srcId="{61B7A194-6A09-4515-9D65-B05FAC6FD1CE}" destId="{A6F61960-101A-4652-98AB-347952677F68}" srcOrd="2" destOrd="0" presId="urn:microsoft.com/office/officeart/2005/8/layout/orgChart1"/>
    <dgm:cxn modelId="{BAB5CA92-CB48-4686-A6BF-1D8D9A009734}" type="presParOf" srcId="{DAC727BE-A277-4A8B-9809-6A35B2CF157C}" destId="{903837CD-83B1-484C-B067-4FD47D2C27BE}" srcOrd="2" destOrd="0" presId="urn:microsoft.com/office/officeart/2005/8/layout/orgChart1"/>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82C42DC-DF34-493F-BE5E-A8244AA1AE96}">
      <dsp:nvSpPr>
        <dsp:cNvPr id="0" name=""/>
        <dsp:cNvSpPr/>
      </dsp:nvSpPr>
      <dsp:spPr>
        <a:xfrm>
          <a:off x="3880678" y="2292151"/>
          <a:ext cx="2745608" cy="476510"/>
        </a:xfrm>
        <a:custGeom>
          <a:avLst/>
          <a:gdLst/>
          <a:ahLst/>
          <a:cxnLst/>
          <a:rect l="0" t="0" r="0" b="0"/>
          <a:pathLst>
            <a:path>
              <a:moveTo>
                <a:pt x="0" y="0"/>
              </a:moveTo>
              <a:lnTo>
                <a:pt x="0" y="238255"/>
              </a:lnTo>
              <a:lnTo>
                <a:pt x="2745608" y="238255"/>
              </a:lnTo>
              <a:lnTo>
                <a:pt x="2745608" y="476510"/>
              </a:lnTo>
            </a:path>
          </a:pathLst>
        </a:custGeom>
        <a:noFill/>
        <a:ln w="12700" cap="flat" cmpd="sng" algn="ctr">
          <a:solidFill>
            <a:schemeClr val="accent2">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790D74EE-B86A-4871-8AC4-8AB47205C812}">
      <dsp:nvSpPr>
        <dsp:cNvPr id="0" name=""/>
        <dsp:cNvSpPr/>
      </dsp:nvSpPr>
      <dsp:spPr>
        <a:xfrm>
          <a:off x="3834958" y="2292151"/>
          <a:ext cx="91440" cy="476510"/>
        </a:xfrm>
        <a:custGeom>
          <a:avLst/>
          <a:gdLst/>
          <a:ahLst/>
          <a:cxnLst/>
          <a:rect l="0" t="0" r="0" b="0"/>
          <a:pathLst>
            <a:path>
              <a:moveTo>
                <a:pt x="45720" y="0"/>
              </a:moveTo>
              <a:lnTo>
                <a:pt x="45720" y="476510"/>
              </a:lnTo>
            </a:path>
          </a:pathLst>
        </a:custGeom>
        <a:noFill/>
        <a:ln w="12700" cap="flat" cmpd="sng" algn="ctr">
          <a:solidFill>
            <a:schemeClr val="accent2">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00EE4ACC-0598-49D6-9572-9F90B9F2B7E5}">
      <dsp:nvSpPr>
        <dsp:cNvPr id="0" name=""/>
        <dsp:cNvSpPr/>
      </dsp:nvSpPr>
      <dsp:spPr>
        <a:xfrm>
          <a:off x="1135070" y="2292151"/>
          <a:ext cx="2745608" cy="476510"/>
        </a:xfrm>
        <a:custGeom>
          <a:avLst/>
          <a:gdLst/>
          <a:ahLst/>
          <a:cxnLst/>
          <a:rect l="0" t="0" r="0" b="0"/>
          <a:pathLst>
            <a:path>
              <a:moveTo>
                <a:pt x="2745608" y="0"/>
              </a:moveTo>
              <a:lnTo>
                <a:pt x="2745608" y="238255"/>
              </a:lnTo>
              <a:lnTo>
                <a:pt x="0" y="238255"/>
              </a:lnTo>
              <a:lnTo>
                <a:pt x="0" y="476510"/>
              </a:lnTo>
            </a:path>
          </a:pathLst>
        </a:custGeom>
        <a:noFill/>
        <a:ln w="12700" cap="flat" cmpd="sng" algn="ctr">
          <a:solidFill>
            <a:schemeClr val="accent2">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4D9EF866-88CE-434F-864D-B2A8076BE94A}">
      <dsp:nvSpPr>
        <dsp:cNvPr id="0" name=""/>
        <dsp:cNvSpPr/>
      </dsp:nvSpPr>
      <dsp:spPr>
        <a:xfrm>
          <a:off x="2746129" y="1157602"/>
          <a:ext cx="2269097" cy="1134548"/>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a:softEdge rad="12700"/>
        </a:effectLst>
      </dsp:spPr>
      <dsp:style>
        <a:lnRef idx="2">
          <a:scrgbClr r="0" g="0" b="0"/>
        </a:lnRef>
        <a:fillRef idx="1">
          <a:scrgbClr r="0" g="0" b="0"/>
        </a:fillRef>
        <a:effectRef idx="0">
          <a:scrgbClr r="0" g="0" b="0"/>
        </a:effectRef>
        <a:fontRef idx="minor">
          <a:schemeClr val="lt1"/>
        </a:fontRef>
      </dsp:style>
      <dsp:txBody>
        <a:bodyPr spcFirstLastPara="0" vert="horz" wrap="square" lIns="19685" tIns="19685" rIns="19685" bIns="19685" numCol="1" spcCol="1270" anchor="ctr" anchorCtr="0">
          <a:noAutofit/>
        </a:bodyPr>
        <a:lstStyle/>
        <a:p>
          <a:pPr marL="0" lvl="0" indent="0" algn="ctr" defTabSz="1377950">
            <a:lnSpc>
              <a:spcPct val="90000"/>
            </a:lnSpc>
            <a:spcBef>
              <a:spcPct val="0"/>
            </a:spcBef>
            <a:spcAft>
              <a:spcPct val="35000"/>
            </a:spcAft>
            <a:buNone/>
          </a:pPr>
          <a:r>
            <a:rPr lang="en-US" sz="3100" kern="1200" dirty="0"/>
            <a:t>Unsupervised Learning</a:t>
          </a:r>
        </a:p>
      </dsp:txBody>
      <dsp:txXfrm>
        <a:off x="2746129" y="1157602"/>
        <a:ext cx="2269097" cy="1134548"/>
      </dsp:txXfrm>
    </dsp:sp>
    <dsp:sp modelId="{845E9809-2391-47DF-90D3-447AC3DFD2A0}">
      <dsp:nvSpPr>
        <dsp:cNvPr id="0" name=""/>
        <dsp:cNvSpPr/>
      </dsp:nvSpPr>
      <dsp:spPr>
        <a:xfrm>
          <a:off x="521" y="2768661"/>
          <a:ext cx="2269097" cy="1134548"/>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685" tIns="19685" rIns="19685" bIns="19685" numCol="1" spcCol="1270" anchor="ctr" anchorCtr="0">
          <a:noAutofit/>
        </a:bodyPr>
        <a:lstStyle/>
        <a:p>
          <a:pPr marL="0" lvl="0" indent="0" algn="ctr" defTabSz="1377950">
            <a:lnSpc>
              <a:spcPct val="90000"/>
            </a:lnSpc>
            <a:spcBef>
              <a:spcPct val="0"/>
            </a:spcBef>
            <a:spcAft>
              <a:spcPct val="35000"/>
            </a:spcAft>
            <a:buNone/>
          </a:pPr>
          <a:r>
            <a:rPr lang="en-US" sz="3100" kern="1200" dirty="0"/>
            <a:t>Clustering </a:t>
          </a:r>
        </a:p>
      </dsp:txBody>
      <dsp:txXfrm>
        <a:off x="521" y="2768661"/>
        <a:ext cx="2269097" cy="1134548"/>
      </dsp:txXfrm>
    </dsp:sp>
    <dsp:sp modelId="{48962A4A-11D9-42B2-AB34-0EF53EDE7CB8}">
      <dsp:nvSpPr>
        <dsp:cNvPr id="0" name=""/>
        <dsp:cNvSpPr/>
      </dsp:nvSpPr>
      <dsp:spPr>
        <a:xfrm>
          <a:off x="2746129" y="2768661"/>
          <a:ext cx="2269097" cy="1134548"/>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955" tIns="20955" rIns="20955" bIns="20955" numCol="1" spcCol="1270" anchor="ctr" anchorCtr="0">
          <a:noAutofit/>
        </a:bodyPr>
        <a:lstStyle/>
        <a:p>
          <a:pPr marL="0" lvl="0" indent="0" algn="ctr" defTabSz="1466850">
            <a:lnSpc>
              <a:spcPct val="90000"/>
            </a:lnSpc>
            <a:spcBef>
              <a:spcPct val="0"/>
            </a:spcBef>
            <a:spcAft>
              <a:spcPct val="35000"/>
            </a:spcAft>
            <a:buNone/>
          </a:pPr>
          <a:r>
            <a:rPr lang="en-US" sz="3300" kern="1200" dirty="0">
              <a:solidFill>
                <a:prstClr val="white"/>
              </a:solidFill>
              <a:latin typeface="Calibri" panose="020F0502020204030204"/>
              <a:ea typeface="+mn-ea"/>
              <a:cs typeface="+mn-cs"/>
            </a:rPr>
            <a:t>Association rules </a:t>
          </a:r>
        </a:p>
      </dsp:txBody>
      <dsp:txXfrm>
        <a:off x="2746129" y="2768661"/>
        <a:ext cx="2269097" cy="1134548"/>
      </dsp:txXfrm>
    </dsp:sp>
    <dsp:sp modelId="{E88BCB29-5C48-46DB-8ADB-ED72CA4A45D3}">
      <dsp:nvSpPr>
        <dsp:cNvPr id="0" name=""/>
        <dsp:cNvSpPr/>
      </dsp:nvSpPr>
      <dsp:spPr>
        <a:xfrm>
          <a:off x="5491738" y="2768661"/>
          <a:ext cx="2269097" cy="1134548"/>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1244600">
            <a:lnSpc>
              <a:spcPct val="90000"/>
            </a:lnSpc>
            <a:spcBef>
              <a:spcPct val="0"/>
            </a:spcBef>
            <a:spcAft>
              <a:spcPct val="35000"/>
            </a:spcAft>
            <a:buFont typeface="Arial" panose="020B0604020202020204" pitchFamily="34" charset="0"/>
            <a:buNone/>
          </a:pPr>
          <a:r>
            <a:rPr lang="en-US" sz="2800" kern="1200" dirty="0">
              <a:solidFill>
                <a:prstClr val="white"/>
              </a:solidFill>
              <a:latin typeface="Calibri" panose="020F0502020204030204"/>
              <a:ea typeface="+mn-ea"/>
              <a:cs typeface="+mn-cs"/>
            </a:rPr>
            <a:t>Dimensionality reduction.</a:t>
          </a:r>
        </a:p>
      </dsp:txBody>
      <dsp:txXfrm>
        <a:off x="5491738" y="2768661"/>
        <a:ext cx="2269097" cy="1134548"/>
      </dsp:txXfrm>
    </dsp:sp>
  </dsp:spTree>
</dsp:drawing>
</file>

<file path=ppt/diagrams/layout1.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F02C4C-0BA3-459D-81FC-82D17F8C710E}" type="datetimeFigureOut">
              <a:rPr lang="en-US" smtClean="0"/>
              <a:t>8/17/23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6FA91A9-E150-49DD-BD89-11F4D27EF1B8}" type="slidenum">
              <a:rPr lang="en-US" smtClean="0"/>
              <a:t>‹#›</a:t>
            </a:fld>
            <a:endParaRPr lang="en-US"/>
          </a:p>
        </p:txBody>
      </p:sp>
    </p:spTree>
    <p:extLst>
      <p:ext uri="{BB962C8B-B14F-4D97-AF65-F5344CB8AC3E}">
        <p14:creationId xmlns:p14="http://schemas.microsoft.com/office/powerpoint/2010/main" val="246374207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401944425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36C0AD9-F3EC-49D5-B219-D36EA4F2CDD0}" type="slidenum">
              <a:rPr lang="en-US" smtClean="0"/>
              <a:t>2</a:t>
            </a:fld>
            <a:endParaRPr lang="en-US"/>
          </a:p>
        </p:txBody>
      </p:sp>
    </p:spTree>
    <p:extLst>
      <p:ext uri="{BB962C8B-B14F-4D97-AF65-F5344CB8AC3E}">
        <p14:creationId xmlns:p14="http://schemas.microsoft.com/office/powerpoint/2010/main" val="399825051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幻灯片图像占位符 3">
            <a:extLst>
              <a:ext uri="{FF2B5EF4-FFF2-40B4-BE49-F238E27FC236}">
                <a16:creationId xmlns:a16="http://schemas.microsoft.com/office/drawing/2014/main" id="{7A630C0E-B81E-4C0C-89E4-3EF15F9D100F}"/>
              </a:ext>
            </a:extLst>
          </p:cNvPr>
          <p:cNvSpPr>
            <a:spLocks noGrp="1" noRot="1" noChangeAspect="1"/>
          </p:cNvSpPr>
          <p:nvPr>
            <p:ph type="sldImg"/>
          </p:nvPr>
        </p:nvSpPr>
        <p:spPr>
          <a:xfrm>
            <a:off x="742950" y="717550"/>
            <a:ext cx="5557838" cy="3125788"/>
          </a:xfrm>
        </p:spPr>
      </p:sp>
      <p:sp>
        <p:nvSpPr>
          <p:cNvPr id="5" name="备注占位符 4">
            <a:extLst>
              <a:ext uri="{FF2B5EF4-FFF2-40B4-BE49-F238E27FC236}">
                <a16:creationId xmlns:a16="http://schemas.microsoft.com/office/drawing/2014/main" id="{B8ED7990-99F1-4FEF-8D75-C00A853659F8}"/>
              </a:ext>
            </a:extLst>
          </p:cNvPr>
          <p:cNvSpPr>
            <a:spLocks noGrp="1"/>
          </p:cNvSpPr>
          <p:nvPr>
            <p:ph type="body" idx="1"/>
          </p:nvPr>
        </p:nvSpPr>
        <p:spPr/>
        <p:txBody>
          <a:bodyPr/>
          <a:lstStyle/>
          <a:p>
            <a:endParaRPr lang="zh-CN" altLang="en-US"/>
          </a:p>
        </p:txBody>
      </p:sp>
    </p:spTree>
    <p:extLst>
      <p:ext uri="{BB962C8B-B14F-4D97-AF65-F5344CB8AC3E}">
        <p14:creationId xmlns:p14="http://schemas.microsoft.com/office/powerpoint/2010/main" val="313768699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幻灯片图像占位符 3">
            <a:extLst>
              <a:ext uri="{FF2B5EF4-FFF2-40B4-BE49-F238E27FC236}">
                <a16:creationId xmlns:a16="http://schemas.microsoft.com/office/drawing/2014/main" id="{C208FD58-8A22-4E52-AFA1-80C7CF90F01D}"/>
              </a:ext>
            </a:extLst>
          </p:cNvPr>
          <p:cNvSpPr>
            <a:spLocks noGrp="1" noRot="1" noChangeAspect="1"/>
          </p:cNvSpPr>
          <p:nvPr>
            <p:ph type="sldImg"/>
          </p:nvPr>
        </p:nvSpPr>
        <p:spPr>
          <a:xfrm>
            <a:off x="742950" y="717550"/>
            <a:ext cx="5557838" cy="3125788"/>
          </a:xfrm>
        </p:spPr>
      </p:sp>
      <p:sp>
        <p:nvSpPr>
          <p:cNvPr id="5" name="备注占位符 4">
            <a:extLst>
              <a:ext uri="{FF2B5EF4-FFF2-40B4-BE49-F238E27FC236}">
                <a16:creationId xmlns:a16="http://schemas.microsoft.com/office/drawing/2014/main" id="{E700C049-0496-49D4-962A-15A95D1A8C5A}"/>
              </a:ext>
            </a:extLst>
          </p:cNvPr>
          <p:cNvSpPr>
            <a:spLocks noGrp="1"/>
          </p:cNvSpPr>
          <p:nvPr>
            <p:ph type="body" idx="1"/>
          </p:nvPr>
        </p:nvSpPr>
        <p:spPr/>
        <p:txBody>
          <a:bodyPr/>
          <a:lstStyle/>
          <a:p>
            <a:endParaRPr lang="zh-CN" altLang="en-US"/>
          </a:p>
        </p:txBody>
      </p:sp>
    </p:spTree>
    <p:extLst>
      <p:ext uri="{BB962C8B-B14F-4D97-AF65-F5344CB8AC3E}">
        <p14:creationId xmlns:p14="http://schemas.microsoft.com/office/powerpoint/2010/main" val="118393737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幻灯片图像占位符 3">
            <a:extLst>
              <a:ext uri="{FF2B5EF4-FFF2-40B4-BE49-F238E27FC236}">
                <a16:creationId xmlns:a16="http://schemas.microsoft.com/office/drawing/2014/main" id="{C208FD58-8A22-4E52-AFA1-80C7CF90F01D}"/>
              </a:ext>
            </a:extLst>
          </p:cNvPr>
          <p:cNvSpPr>
            <a:spLocks noGrp="1" noRot="1" noChangeAspect="1"/>
          </p:cNvSpPr>
          <p:nvPr>
            <p:ph type="sldImg"/>
          </p:nvPr>
        </p:nvSpPr>
        <p:spPr>
          <a:xfrm>
            <a:off x="742950" y="717550"/>
            <a:ext cx="5557838" cy="3125788"/>
          </a:xfrm>
        </p:spPr>
      </p:sp>
      <p:sp>
        <p:nvSpPr>
          <p:cNvPr id="5" name="备注占位符 4">
            <a:extLst>
              <a:ext uri="{FF2B5EF4-FFF2-40B4-BE49-F238E27FC236}">
                <a16:creationId xmlns:a16="http://schemas.microsoft.com/office/drawing/2014/main" id="{E700C049-0496-49D4-962A-15A95D1A8C5A}"/>
              </a:ext>
            </a:extLst>
          </p:cNvPr>
          <p:cNvSpPr>
            <a:spLocks noGrp="1"/>
          </p:cNvSpPr>
          <p:nvPr>
            <p:ph type="body" idx="1"/>
          </p:nvPr>
        </p:nvSpPr>
        <p:spPr/>
        <p:txBody>
          <a:bodyPr/>
          <a:lstStyle/>
          <a:p>
            <a:endParaRPr lang="zh-CN" altLang="en-US"/>
          </a:p>
        </p:txBody>
      </p:sp>
    </p:spTree>
    <p:extLst>
      <p:ext uri="{BB962C8B-B14F-4D97-AF65-F5344CB8AC3E}">
        <p14:creationId xmlns:p14="http://schemas.microsoft.com/office/powerpoint/2010/main" val="330326349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幻灯片图像占位符 3">
            <a:extLst>
              <a:ext uri="{FF2B5EF4-FFF2-40B4-BE49-F238E27FC236}">
                <a16:creationId xmlns:a16="http://schemas.microsoft.com/office/drawing/2014/main" id="{C208FD58-8A22-4E52-AFA1-80C7CF90F01D}"/>
              </a:ext>
            </a:extLst>
          </p:cNvPr>
          <p:cNvSpPr>
            <a:spLocks noGrp="1" noRot="1" noChangeAspect="1"/>
          </p:cNvSpPr>
          <p:nvPr>
            <p:ph type="sldImg"/>
          </p:nvPr>
        </p:nvSpPr>
        <p:spPr>
          <a:xfrm>
            <a:off x="742950" y="717550"/>
            <a:ext cx="5557838" cy="3125788"/>
          </a:xfrm>
        </p:spPr>
      </p:sp>
      <p:sp>
        <p:nvSpPr>
          <p:cNvPr id="5" name="备注占位符 4">
            <a:extLst>
              <a:ext uri="{FF2B5EF4-FFF2-40B4-BE49-F238E27FC236}">
                <a16:creationId xmlns:a16="http://schemas.microsoft.com/office/drawing/2014/main" id="{E700C049-0496-49D4-962A-15A95D1A8C5A}"/>
              </a:ext>
            </a:extLst>
          </p:cNvPr>
          <p:cNvSpPr>
            <a:spLocks noGrp="1"/>
          </p:cNvSpPr>
          <p:nvPr>
            <p:ph type="body" idx="1"/>
          </p:nvPr>
        </p:nvSpPr>
        <p:spPr/>
        <p:txBody>
          <a:bodyPr/>
          <a:lstStyle/>
          <a:p>
            <a:endParaRPr lang="zh-CN" altLang="en-US"/>
          </a:p>
        </p:txBody>
      </p:sp>
    </p:spTree>
    <p:extLst>
      <p:ext uri="{BB962C8B-B14F-4D97-AF65-F5344CB8AC3E}">
        <p14:creationId xmlns:p14="http://schemas.microsoft.com/office/powerpoint/2010/main" val="224809263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幻灯片图像占位符 3">
            <a:extLst>
              <a:ext uri="{FF2B5EF4-FFF2-40B4-BE49-F238E27FC236}">
                <a16:creationId xmlns:a16="http://schemas.microsoft.com/office/drawing/2014/main" id="{C208FD58-8A22-4E52-AFA1-80C7CF90F01D}"/>
              </a:ext>
            </a:extLst>
          </p:cNvPr>
          <p:cNvSpPr>
            <a:spLocks noGrp="1" noRot="1" noChangeAspect="1"/>
          </p:cNvSpPr>
          <p:nvPr>
            <p:ph type="sldImg"/>
          </p:nvPr>
        </p:nvSpPr>
        <p:spPr>
          <a:xfrm>
            <a:off x="742950" y="717550"/>
            <a:ext cx="5557838" cy="3125788"/>
          </a:xfrm>
        </p:spPr>
      </p:sp>
      <p:sp>
        <p:nvSpPr>
          <p:cNvPr id="5" name="备注占位符 4">
            <a:extLst>
              <a:ext uri="{FF2B5EF4-FFF2-40B4-BE49-F238E27FC236}">
                <a16:creationId xmlns:a16="http://schemas.microsoft.com/office/drawing/2014/main" id="{E700C049-0496-49D4-962A-15A95D1A8C5A}"/>
              </a:ext>
            </a:extLst>
          </p:cNvPr>
          <p:cNvSpPr>
            <a:spLocks noGrp="1"/>
          </p:cNvSpPr>
          <p:nvPr>
            <p:ph type="body" idx="1"/>
          </p:nvPr>
        </p:nvSpPr>
        <p:spPr/>
        <p:txBody>
          <a:bodyPr/>
          <a:lstStyle/>
          <a:p>
            <a:endParaRPr lang="zh-CN" altLang="en-US"/>
          </a:p>
        </p:txBody>
      </p:sp>
    </p:spTree>
    <p:extLst>
      <p:ext uri="{BB962C8B-B14F-4D97-AF65-F5344CB8AC3E}">
        <p14:creationId xmlns:p14="http://schemas.microsoft.com/office/powerpoint/2010/main" val="131491942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幻灯片图像占位符 3">
            <a:extLst>
              <a:ext uri="{FF2B5EF4-FFF2-40B4-BE49-F238E27FC236}">
                <a16:creationId xmlns:a16="http://schemas.microsoft.com/office/drawing/2014/main" id="{C208FD58-8A22-4E52-AFA1-80C7CF90F01D}"/>
              </a:ext>
            </a:extLst>
          </p:cNvPr>
          <p:cNvSpPr>
            <a:spLocks noGrp="1" noRot="1" noChangeAspect="1"/>
          </p:cNvSpPr>
          <p:nvPr>
            <p:ph type="sldImg"/>
          </p:nvPr>
        </p:nvSpPr>
        <p:spPr>
          <a:xfrm>
            <a:off x="742950" y="717550"/>
            <a:ext cx="5557838" cy="3125788"/>
          </a:xfrm>
        </p:spPr>
      </p:sp>
      <p:sp>
        <p:nvSpPr>
          <p:cNvPr id="5" name="备注占位符 4">
            <a:extLst>
              <a:ext uri="{FF2B5EF4-FFF2-40B4-BE49-F238E27FC236}">
                <a16:creationId xmlns:a16="http://schemas.microsoft.com/office/drawing/2014/main" id="{E700C049-0496-49D4-962A-15A95D1A8C5A}"/>
              </a:ext>
            </a:extLst>
          </p:cNvPr>
          <p:cNvSpPr>
            <a:spLocks noGrp="1"/>
          </p:cNvSpPr>
          <p:nvPr>
            <p:ph type="body" idx="1"/>
          </p:nvPr>
        </p:nvSpPr>
        <p:spPr/>
        <p:txBody>
          <a:bodyPr/>
          <a:lstStyle/>
          <a:p>
            <a:endParaRPr lang="zh-CN" altLang="en-US"/>
          </a:p>
        </p:txBody>
      </p:sp>
    </p:spTree>
    <p:extLst>
      <p:ext uri="{BB962C8B-B14F-4D97-AF65-F5344CB8AC3E}">
        <p14:creationId xmlns:p14="http://schemas.microsoft.com/office/powerpoint/2010/main" val="292615532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742950" y="717550"/>
            <a:ext cx="5557838" cy="3125788"/>
          </a:xfrm>
        </p:spPr>
      </p:sp>
      <p:sp>
        <p:nvSpPr>
          <p:cNvPr id="3" name="备注占位符 2"/>
          <p:cNvSpPr>
            <a:spLocks noGrp="1"/>
          </p:cNvSpPr>
          <p:nvPr>
            <p:ph type="body" idx="1"/>
          </p:nvPr>
        </p:nvSpPr>
        <p:spPr/>
        <p:txBody>
          <a:bodyPr/>
          <a:lstStyle/>
          <a:p>
            <a:endParaRPr lang="zh-CN" altLang="en-US"/>
          </a:p>
        </p:txBody>
      </p:sp>
    </p:spTree>
    <p:extLst>
      <p:ext uri="{BB962C8B-B14F-4D97-AF65-F5344CB8AC3E}">
        <p14:creationId xmlns:p14="http://schemas.microsoft.com/office/powerpoint/2010/main" val="254179188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742950" y="717550"/>
            <a:ext cx="5557838" cy="3125788"/>
          </a:xfrm>
        </p:spPr>
      </p:sp>
      <p:sp>
        <p:nvSpPr>
          <p:cNvPr id="3" name="备注占位符 2"/>
          <p:cNvSpPr>
            <a:spLocks noGrp="1"/>
          </p:cNvSpPr>
          <p:nvPr>
            <p:ph type="body" idx="1"/>
          </p:nvPr>
        </p:nvSpPr>
        <p:spPr/>
        <p:txBody>
          <a:bodyPr/>
          <a:lstStyle/>
          <a:p>
            <a:endParaRPr lang="zh-CN" altLang="en-US"/>
          </a:p>
        </p:txBody>
      </p:sp>
    </p:spTree>
    <p:extLst>
      <p:ext uri="{BB962C8B-B14F-4D97-AF65-F5344CB8AC3E}">
        <p14:creationId xmlns:p14="http://schemas.microsoft.com/office/powerpoint/2010/main" val="226327098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742950" y="717550"/>
            <a:ext cx="5557838" cy="3125788"/>
          </a:xfrm>
        </p:spPr>
      </p:sp>
      <p:sp>
        <p:nvSpPr>
          <p:cNvPr id="3" name="备注占位符 2"/>
          <p:cNvSpPr>
            <a:spLocks noGrp="1"/>
          </p:cNvSpPr>
          <p:nvPr>
            <p:ph type="body" idx="1"/>
          </p:nvPr>
        </p:nvSpPr>
        <p:spPr/>
        <p:txBody>
          <a:bodyPr/>
          <a:lstStyle/>
          <a:p>
            <a:endParaRPr lang="zh-CN" altLang="en-US"/>
          </a:p>
        </p:txBody>
      </p:sp>
    </p:spTree>
    <p:extLst>
      <p:ext uri="{BB962C8B-B14F-4D97-AF65-F5344CB8AC3E}">
        <p14:creationId xmlns:p14="http://schemas.microsoft.com/office/powerpoint/2010/main" val="88950975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742950" y="717550"/>
            <a:ext cx="5557838" cy="3125788"/>
          </a:xfrm>
        </p:spPr>
      </p:sp>
      <p:sp>
        <p:nvSpPr>
          <p:cNvPr id="3" name="备注占位符 2"/>
          <p:cNvSpPr>
            <a:spLocks noGrp="1"/>
          </p:cNvSpPr>
          <p:nvPr>
            <p:ph type="body" idx="1"/>
          </p:nvPr>
        </p:nvSpPr>
        <p:spPr/>
        <p:txBody>
          <a:bodyPr/>
          <a:lstStyle/>
          <a:p>
            <a:endParaRPr lang="zh-CN" altLang="en-US"/>
          </a:p>
        </p:txBody>
      </p:sp>
    </p:spTree>
    <p:extLst>
      <p:ext uri="{BB962C8B-B14F-4D97-AF65-F5344CB8AC3E}">
        <p14:creationId xmlns:p14="http://schemas.microsoft.com/office/powerpoint/2010/main" val="75045102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742950" y="717550"/>
            <a:ext cx="5557838" cy="3125788"/>
          </a:xfrm>
        </p:spPr>
      </p:sp>
      <p:sp>
        <p:nvSpPr>
          <p:cNvPr id="3" name="备注占位符 2"/>
          <p:cNvSpPr>
            <a:spLocks noGrp="1"/>
          </p:cNvSpPr>
          <p:nvPr>
            <p:ph type="body" idx="1"/>
          </p:nvPr>
        </p:nvSpPr>
        <p:spPr/>
        <p:txBody>
          <a:bodyPr/>
          <a:lstStyle/>
          <a:p>
            <a:endParaRPr lang="zh-CN" altLang="en-US"/>
          </a:p>
        </p:txBody>
      </p:sp>
    </p:spTree>
    <p:extLst>
      <p:ext uri="{BB962C8B-B14F-4D97-AF65-F5344CB8AC3E}">
        <p14:creationId xmlns:p14="http://schemas.microsoft.com/office/powerpoint/2010/main" val="161906458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742950" y="717550"/>
            <a:ext cx="5557838" cy="3125788"/>
          </a:xfrm>
        </p:spPr>
      </p:sp>
      <p:sp>
        <p:nvSpPr>
          <p:cNvPr id="3" name="备注占位符 2"/>
          <p:cNvSpPr>
            <a:spLocks noGrp="1"/>
          </p:cNvSpPr>
          <p:nvPr>
            <p:ph type="body" idx="1"/>
          </p:nvPr>
        </p:nvSpPr>
        <p:spPr/>
        <p:txBody>
          <a:bodyPr/>
          <a:lstStyle/>
          <a:p>
            <a:endParaRPr lang="zh-CN" altLang="en-US"/>
          </a:p>
        </p:txBody>
      </p:sp>
    </p:spTree>
    <p:extLst>
      <p:ext uri="{BB962C8B-B14F-4D97-AF65-F5344CB8AC3E}">
        <p14:creationId xmlns:p14="http://schemas.microsoft.com/office/powerpoint/2010/main" val="371135530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742950" y="717550"/>
            <a:ext cx="5557838" cy="3125788"/>
          </a:xfrm>
        </p:spPr>
      </p:sp>
      <p:sp>
        <p:nvSpPr>
          <p:cNvPr id="3" name="备注占位符 2"/>
          <p:cNvSpPr>
            <a:spLocks noGrp="1"/>
          </p:cNvSpPr>
          <p:nvPr>
            <p:ph type="body" idx="1"/>
          </p:nvPr>
        </p:nvSpPr>
        <p:spPr/>
        <p:txBody>
          <a:bodyPr/>
          <a:lstStyle/>
          <a:p>
            <a:endParaRPr lang="zh-CN" altLang="en-US"/>
          </a:p>
        </p:txBody>
      </p:sp>
    </p:spTree>
    <p:extLst>
      <p:ext uri="{BB962C8B-B14F-4D97-AF65-F5344CB8AC3E}">
        <p14:creationId xmlns:p14="http://schemas.microsoft.com/office/powerpoint/2010/main" val="118994543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742950" y="717550"/>
            <a:ext cx="5557838" cy="3125788"/>
          </a:xfrm>
        </p:spPr>
      </p:sp>
      <p:sp>
        <p:nvSpPr>
          <p:cNvPr id="3" name="备注占位符 2"/>
          <p:cNvSpPr>
            <a:spLocks noGrp="1"/>
          </p:cNvSpPr>
          <p:nvPr>
            <p:ph type="body" idx="1"/>
          </p:nvPr>
        </p:nvSpPr>
        <p:spPr/>
        <p:txBody>
          <a:bodyPr/>
          <a:lstStyle/>
          <a:p>
            <a:endParaRPr lang="zh-CN" altLang="en-US"/>
          </a:p>
        </p:txBody>
      </p:sp>
    </p:spTree>
    <p:extLst>
      <p:ext uri="{BB962C8B-B14F-4D97-AF65-F5344CB8AC3E}">
        <p14:creationId xmlns:p14="http://schemas.microsoft.com/office/powerpoint/2010/main" val="218888353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742950" y="717550"/>
            <a:ext cx="5557838" cy="3125788"/>
          </a:xfrm>
        </p:spPr>
      </p:sp>
      <p:sp>
        <p:nvSpPr>
          <p:cNvPr id="3" name="备注占位符 2"/>
          <p:cNvSpPr>
            <a:spLocks noGrp="1"/>
          </p:cNvSpPr>
          <p:nvPr>
            <p:ph type="body" idx="1"/>
          </p:nvPr>
        </p:nvSpPr>
        <p:spPr/>
        <p:txBody>
          <a:bodyPr/>
          <a:lstStyle/>
          <a:p>
            <a:endParaRPr lang="zh-CN" altLang="en-US"/>
          </a:p>
        </p:txBody>
      </p:sp>
    </p:spTree>
    <p:extLst>
      <p:ext uri="{BB962C8B-B14F-4D97-AF65-F5344CB8AC3E}">
        <p14:creationId xmlns:p14="http://schemas.microsoft.com/office/powerpoint/2010/main" val="327510372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742950" y="717550"/>
            <a:ext cx="5557838" cy="3125788"/>
          </a:xfrm>
        </p:spPr>
      </p:sp>
      <p:sp>
        <p:nvSpPr>
          <p:cNvPr id="3" name="备注占位符 2"/>
          <p:cNvSpPr>
            <a:spLocks noGrp="1"/>
          </p:cNvSpPr>
          <p:nvPr>
            <p:ph type="body" idx="1"/>
          </p:nvPr>
        </p:nvSpPr>
        <p:spPr/>
        <p:txBody>
          <a:bodyPr/>
          <a:lstStyle/>
          <a:p>
            <a:endParaRPr lang="zh-CN" altLang="en-US"/>
          </a:p>
        </p:txBody>
      </p:sp>
    </p:spTree>
    <p:extLst>
      <p:ext uri="{BB962C8B-B14F-4D97-AF65-F5344CB8AC3E}">
        <p14:creationId xmlns:p14="http://schemas.microsoft.com/office/powerpoint/2010/main" val="213366701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742950" y="717550"/>
            <a:ext cx="5557838" cy="3125788"/>
          </a:xfrm>
        </p:spPr>
      </p:sp>
      <p:sp>
        <p:nvSpPr>
          <p:cNvPr id="3" name="备注占位符 2"/>
          <p:cNvSpPr>
            <a:spLocks noGrp="1"/>
          </p:cNvSpPr>
          <p:nvPr>
            <p:ph type="body" idx="1"/>
          </p:nvPr>
        </p:nvSpPr>
        <p:spPr/>
        <p:txBody>
          <a:bodyPr/>
          <a:lstStyle/>
          <a:p>
            <a:endParaRPr lang="zh-CN" altLang="en-US"/>
          </a:p>
        </p:txBody>
      </p:sp>
    </p:spTree>
    <p:extLst>
      <p:ext uri="{BB962C8B-B14F-4D97-AF65-F5344CB8AC3E}">
        <p14:creationId xmlns:p14="http://schemas.microsoft.com/office/powerpoint/2010/main" val="123000485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742950" y="717550"/>
            <a:ext cx="5557838" cy="3125788"/>
          </a:xfrm>
        </p:spPr>
      </p:sp>
      <p:sp>
        <p:nvSpPr>
          <p:cNvPr id="3" name="备注占位符 2"/>
          <p:cNvSpPr>
            <a:spLocks noGrp="1"/>
          </p:cNvSpPr>
          <p:nvPr>
            <p:ph type="body" idx="1"/>
          </p:nvPr>
        </p:nvSpPr>
        <p:spPr/>
        <p:txBody>
          <a:bodyPr/>
          <a:lstStyle/>
          <a:p>
            <a:endParaRPr lang="zh-CN" altLang="en-US"/>
          </a:p>
        </p:txBody>
      </p:sp>
    </p:spTree>
    <p:extLst>
      <p:ext uri="{BB962C8B-B14F-4D97-AF65-F5344CB8AC3E}">
        <p14:creationId xmlns:p14="http://schemas.microsoft.com/office/powerpoint/2010/main" val="307247710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742950" y="717550"/>
            <a:ext cx="5557838" cy="3125788"/>
          </a:xfrm>
        </p:spPr>
      </p:sp>
      <p:sp>
        <p:nvSpPr>
          <p:cNvPr id="3" name="备注占位符 2"/>
          <p:cNvSpPr>
            <a:spLocks noGrp="1"/>
          </p:cNvSpPr>
          <p:nvPr>
            <p:ph type="body" idx="1"/>
          </p:nvPr>
        </p:nvSpPr>
        <p:spPr/>
        <p:txBody>
          <a:bodyPr/>
          <a:lstStyle/>
          <a:p>
            <a:endParaRPr lang="zh-CN" altLang="en-US"/>
          </a:p>
        </p:txBody>
      </p:sp>
    </p:spTree>
    <p:extLst>
      <p:ext uri="{BB962C8B-B14F-4D97-AF65-F5344CB8AC3E}">
        <p14:creationId xmlns:p14="http://schemas.microsoft.com/office/powerpoint/2010/main" val="93112711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742950" y="717550"/>
            <a:ext cx="5557838" cy="3125788"/>
          </a:xfrm>
        </p:spPr>
      </p:sp>
      <p:sp>
        <p:nvSpPr>
          <p:cNvPr id="3" name="备注占位符 2"/>
          <p:cNvSpPr>
            <a:spLocks noGrp="1"/>
          </p:cNvSpPr>
          <p:nvPr>
            <p:ph type="body" idx="1"/>
          </p:nvPr>
        </p:nvSpPr>
        <p:spPr/>
        <p:txBody>
          <a:bodyPr/>
          <a:lstStyle/>
          <a:p>
            <a:endParaRPr lang="zh-CN" altLang="en-US"/>
          </a:p>
        </p:txBody>
      </p:sp>
    </p:spTree>
    <p:extLst>
      <p:ext uri="{BB962C8B-B14F-4D97-AF65-F5344CB8AC3E}">
        <p14:creationId xmlns:p14="http://schemas.microsoft.com/office/powerpoint/2010/main" val="317517149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742950" y="717550"/>
            <a:ext cx="5557838" cy="3125788"/>
          </a:xfrm>
        </p:spPr>
      </p:sp>
      <p:sp>
        <p:nvSpPr>
          <p:cNvPr id="3" name="备注占位符 2"/>
          <p:cNvSpPr>
            <a:spLocks noGrp="1"/>
          </p:cNvSpPr>
          <p:nvPr>
            <p:ph type="body" idx="1"/>
          </p:nvPr>
        </p:nvSpPr>
        <p:spPr/>
        <p:txBody>
          <a:bodyPr/>
          <a:lstStyle/>
          <a:p>
            <a:endParaRPr lang="zh-CN" altLang="en-US"/>
          </a:p>
        </p:txBody>
      </p:sp>
    </p:spTree>
    <p:extLst>
      <p:ext uri="{BB962C8B-B14F-4D97-AF65-F5344CB8AC3E}">
        <p14:creationId xmlns:p14="http://schemas.microsoft.com/office/powerpoint/2010/main" val="160644764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742950" y="717550"/>
            <a:ext cx="5557838" cy="3125788"/>
          </a:xfrm>
        </p:spPr>
      </p:sp>
      <p:sp>
        <p:nvSpPr>
          <p:cNvPr id="3" name="备注占位符 2"/>
          <p:cNvSpPr>
            <a:spLocks noGrp="1"/>
          </p:cNvSpPr>
          <p:nvPr>
            <p:ph type="body" idx="1"/>
          </p:nvPr>
        </p:nvSpPr>
        <p:spPr/>
        <p:txBody>
          <a:bodyPr/>
          <a:lstStyle/>
          <a:p>
            <a:endParaRPr lang="zh-CN" altLang="en-US"/>
          </a:p>
        </p:txBody>
      </p:sp>
    </p:spTree>
    <p:extLst>
      <p:ext uri="{BB962C8B-B14F-4D97-AF65-F5344CB8AC3E}">
        <p14:creationId xmlns:p14="http://schemas.microsoft.com/office/powerpoint/2010/main" val="343500097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742950" y="717550"/>
            <a:ext cx="5557838" cy="3125788"/>
          </a:xfrm>
        </p:spPr>
      </p:sp>
      <p:sp>
        <p:nvSpPr>
          <p:cNvPr id="3" name="备注占位符 2"/>
          <p:cNvSpPr>
            <a:spLocks noGrp="1"/>
          </p:cNvSpPr>
          <p:nvPr>
            <p:ph type="body" idx="1"/>
          </p:nvPr>
        </p:nvSpPr>
        <p:spPr/>
        <p:txBody>
          <a:bodyPr/>
          <a:lstStyle/>
          <a:p>
            <a:endParaRPr lang="zh-CN" altLang="en-US"/>
          </a:p>
        </p:txBody>
      </p:sp>
    </p:spTree>
    <p:extLst>
      <p:ext uri="{BB962C8B-B14F-4D97-AF65-F5344CB8AC3E}">
        <p14:creationId xmlns:p14="http://schemas.microsoft.com/office/powerpoint/2010/main" val="97818743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742950" y="717550"/>
            <a:ext cx="5557838" cy="3125788"/>
          </a:xfrm>
        </p:spPr>
      </p:sp>
      <p:sp>
        <p:nvSpPr>
          <p:cNvPr id="3" name="备注占位符 2"/>
          <p:cNvSpPr>
            <a:spLocks noGrp="1"/>
          </p:cNvSpPr>
          <p:nvPr>
            <p:ph type="body" idx="1"/>
          </p:nvPr>
        </p:nvSpPr>
        <p:spPr/>
        <p:txBody>
          <a:bodyPr/>
          <a:lstStyle/>
          <a:p>
            <a:endParaRPr lang="zh-CN" altLang="en-US"/>
          </a:p>
        </p:txBody>
      </p:sp>
    </p:spTree>
    <p:extLst>
      <p:ext uri="{BB962C8B-B14F-4D97-AF65-F5344CB8AC3E}">
        <p14:creationId xmlns:p14="http://schemas.microsoft.com/office/powerpoint/2010/main" val="3568349014"/>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742950" y="717550"/>
            <a:ext cx="5557838" cy="3125788"/>
          </a:xfrm>
        </p:spPr>
      </p:sp>
      <p:sp>
        <p:nvSpPr>
          <p:cNvPr id="3" name="备注占位符 2"/>
          <p:cNvSpPr>
            <a:spLocks noGrp="1"/>
          </p:cNvSpPr>
          <p:nvPr>
            <p:ph type="body" idx="1"/>
          </p:nvPr>
        </p:nvSpPr>
        <p:spPr/>
        <p:txBody>
          <a:bodyPr/>
          <a:lstStyle/>
          <a:p>
            <a:endParaRPr lang="zh-CN" altLang="en-US"/>
          </a:p>
        </p:txBody>
      </p:sp>
    </p:spTree>
    <p:extLst>
      <p:ext uri="{BB962C8B-B14F-4D97-AF65-F5344CB8AC3E}">
        <p14:creationId xmlns:p14="http://schemas.microsoft.com/office/powerpoint/2010/main" val="318169045"/>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742950" y="717550"/>
            <a:ext cx="5557838" cy="3125788"/>
          </a:xfrm>
        </p:spPr>
      </p:sp>
      <p:sp>
        <p:nvSpPr>
          <p:cNvPr id="3" name="备注占位符 2"/>
          <p:cNvSpPr>
            <a:spLocks noGrp="1"/>
          </p:cNvSpPr>
          <p:nvPr>
            <p:ph type="body" idx="1"/>
          </p:nvPr>
        </p:nvSpPr>
        <p:spPr/>
        <p:txBody>
          <a:bodyPr/>
          <a:lstStyle/>
          <a:p>
            <a:endParaRPr lang="zh-CN" altLang="en-US"/>
          </a:p>
        </p:txBody>
      </p:sp>
    </p:spTree>
    <p:extLst>
      <p:ext uri="{BB962C8B-B14F-4D97-AF65-F5344CB8AC3E}">
        <p14:creationId xmlns:p14="http://schemas.microsoft.com/office/powerpoint/2010/main" val="1254608103"/>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742950" y="717550"/>
            <a:ext cx="5557838" cy="3125788"/>
          </a:xfrm>
        </p:spPr>
      </p:sp>
      <p:sp>
        <p:nvSpPr>
          <p:cNvPr id="3" name="备注占位符 2"/>
          <p:cNvSpPr>
            <a:spLocks noGrp="1"/>
          </p:cNvSpPr>
          <p:nvPr>
            <p:ph type="body" idx="1"/>
          </p:nvPr>
        </p:nvSpPr>
        <p:spPr/>
        <p:txBody>
          <a:bodyPr/>
          <a:lstStyle/>
          <a:p>
            <a:endParaRPr lang="zh-CN" altLang="en-US"/>
          </a:p>
        </p:txBody>
      </p:sp>
    </p:spTree>
    <p:extLst>
      <p:ext uri="{BB962C8B-B14F-4D97-AF65-F5344CB8AC3E}">
        <p14:creationId xmlns:p14="http://schemas.microsoft.com/office/powerpoint/2010/main" val="609671566"/>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742950" y="717550"/>
            <a:ext cx="5557838" cy="3125788"/>
          </a:xfrm>
        </p:spPr>
      </p:sp>
      <p:sp>
        <p:nvSpPr>
          <p:cNvPr id="3" name="备注占位符 2"/>
          <p:cNvSpPr>
            <a:spLocks noGrp="1"/>
          </p:cNvSpPr>
          <p:nvPr>
            <p:ph type="body" idx="1"/>
          </p:nvPr>
        </p:nvSpPr>
        <p:spPr/>
        <p:txBody>
          <a:bodyPr/>
          <a:lstStyle/>
          <a:p>
            <a:endParaRPr lang="zh-CN" altLang="en-US"/>
          </a:p>
        </p:txBody>
      </p:sp>
    </p:spTree>
    <p:extLst>
      <p:ext uri="{BB962C8B-B14F-4D97-AF65-F5344CB8AC3E}">
        <p14:creationId xmlns:p14="http://schemas.microsoft.com/office/powerpoint/2010/main" val="2169717117"/>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742950" y="717550"/>
            <a:ext cx="5557838" cy="3125788"/>
          </a:xfrm>
        </p:spPr>
      </p:sp>
      <p:sp>
        <p:nvSpPr>
          <p:cNvPr id="3" name="备注占位符 2"/>
          <p:cNvSpPr>
            <a:spLocks noGrp="1"/>
          </p:cNvSpPr>
          <p:nvPr>
            <p:ph type="body" idx="1"/>
          </p:nvPr>
        </p:nvSpPr>
        <p:spPr/>
        <p:txBody>
          <a:bodyPr/>
          <a:lstStyle/>
          <a:p>
            <a:endParaRPr lang="zh-CN" altLang="en-US"/>
          </a:p>
        </p:txBody>
      </p:sp>
    </p:spTree>
    <p:extLst>
      <p:ext uri="{BB962C8B-B14F-4D97-AF65-F5344CB8AC3E}">
        <p14:creationId xmlns:p14="http://schemas.microsoft.com/office/powerpoint/2010/main" val="309799499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5CA7CC-1191-D9CA-F08E-889419E36ACD}"/>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24438E7C-C4D8-BF2B-6B81-9FE844F8655A}"/>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47146BFD-CDE5-8588-C9FF-1CB49C0BF931}"/>
              </a:ext>
            </a:extLst>
          </p:cNvPr>
          <p:cNvSpPr>
            <a:spLocks noGrp="1"/>
          </p:cNvSpPr>
          <p:nvPr>
            <p:ph type="dt" sz="half" idx="10"/>
          </p:nvPr>
        </p:nvSpPr>
        <p:spPr/>
        <p:txBody>
          <a:bodyPr/>
          <a:lstStyle/>
          <a:p>
            <a:fld id="{CD6CCBC9-8EF9-4A7F-9500-2315EBCD1477}" type="datetimeFigureOut">
              <a:rPr lang="en-US" smtClean="0"/>
              <a:t>8/17/23</a:t>
            </a:fld>
            <a:endParaRPr lang="en-US"/>
          </a:p>
        </p:txBody>
      </p:sp>
      <p:sp>
        <p:nvSpPr>
          <p:cNvPr id="5" name="Footer Placeholder 4">
            <a:extLst>
              <a:ext uri="{FF2B5EF4-FFF2-40B4-BE49-F238E27FC236}">
                <a16:creationId xmlns:a16="http://schemas.microsoft.com/office/drawing/2014/main" id="{6F58676B-95DC-8C62-5D4A-66B6658A51E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864A759-9D45-23B5-E913-8107987323EB}"/>
              </a:ext>
            </a:extLst>
          </p:cNvPr>
          <p:cNvSpPr>
            <a:spLocks noGrp="1"/>
          </p:cNvSpPr>
          <p:nvPr>
            <p:ph type="sldNum" sz="quarter" idx="12"/>
          </p:nvPr>
        </p:nvSpPr>
        <p:spPr/>
        <p:txBody>
          <a:bodyPr/>
          <a:lstStyle/>
          <a:p>
            <a:fld id="{31766421-8790-446C-8F29-487700569DEF}" type="slidenum">
              <a:rPr lang="en-US" smtClean="0"/>
              <a:t>‹#›</a:t>
            </a:fld>
            <a:endParaRPr lang="en-US"/>
          </a:p>
        </p:txBody>
      </p:sp>
    </p:spTree>
    <p:extLst>
      <p:ext uri="{BB962C8B-B14F-4D97-AF65-F5344CB8AC3E}">
        <p14:creationId xmlns:p14="http://schemas.microsoft.com/office/powerpoint/2010/main" val="155793397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24633C-EE38-C7A3-9F02-2BA80DDC900A}"/>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1FE4C1B9-1C86-5ADC-236B-6EB61D6F79BE}"/>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C667A13-F5F6-F9DA-3D7F-D373D5FE2B1A}"/>
              </a:ext>
            </a:extLst>
          </p:cNvPr>
          <p:cNvSpPr>
            <a:spLocks noGrp="1"/>
          </p:cNvSpPr>
          <p:nvPr>
            <p:ph type="dt" sz="half" idx="10"/>
          </p:nvPr>
        </p:nvSpPr>
        <p:spPr/>
        <p:txBody>
          <a:bodyPr/>
          <a:lstStyle/>
          <a:p>
            <a:fld id="{CD6CCBC9-8EF9-4A7F-9500-2315EBCD1477}" type="datetimeFigureOut">
              <a:rPr lang="en-US" smtClean="0"/>
              <a:t>8/17/23</a:t>
            </a:fld>
            <a:endParaRPr lang="en-US"/>
          </a:p>
        </p:txBody>
      </p:sp>
      <p:sp>
        <p:nvSpPr>
          <p:cNvPr id="5" name="Footer Placeholder 4">
            <a:extLst>
              <a:ext uri="{FF2B5EF4-FFF2-40B4-BE49-F238E27FC236}">
                <a16:creationId xmlns:a16="http://schemas.microsoft.com/office/drawing/2014/main" id="{1800FBC4-5EFF-B19F-3115-C3B85BD2C80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9243D5D-6D4E-4E1A-42DE-23BE32416EF8}"/>
              </a:ext>
            </a:extLst>
          </p:cNvPr>
          <p:cNvSpPr>
            <a:spLocks noGrp="1"/>
          </p:cNvSpPr>
          <p:nvPr>
            <p:ph type="sldNum" sz="quarter" idx="12"/>
          </p:nvPr>
        </p:nvSpPr>
        <p:spPr/>
        <p:txBody>
          <a:bodyPr/>
          <a:lstStyle/>
          <a:p>
            <a:fld id="{31766421-8790-446C-8F29-487700569DEF}" type="slidenum">
              <a:rPr lang="en-US" smtClean="0"/>
              <a:t>‹#›</a:t>
            </a:fld>
            <a:endParaRPr lang="en-US"/>
          </a:p>
        </p:txBody>
      </p:sp>
    </p:spTree>
    <p:extLst>
      <p:ext uri="{BB962C8B-B14F-4D97-AF65-F5344CB8AC3E}">
        <p14:creationId xmlns:p14="http://schemas.microsoft.com/office/powerpoint/2010/main" val="38948023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AD43AD-1030-CB2A-85FC-403ED56C5830}"/>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246CFCDA-FCA9-CD8C-1D6D-85EC255BCEE7}"/>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7A7C52C-0C01-9376-1CCF-CA844DCCD4A6}"/>
              </a:ext>
            </a:extLst>
          </p:cNvPr>
          <p:cNvSpPr>
            <a:spLocks noGrp="1"/>
          </p:cNvSpPr>
          <p:nvPr>
            <p:ph type="dt" sz="half" idx="10"/>
          </p:nvPr>
        </p:nvSpPr>
        <p:spPr/>
        <p:txBody>
          <a:bodyPr/>
          <a:lstStyle/>
          <a:p>
            <a:fld id="{CD6CCBC9-8EF9-4A7F-9500-2315EBCD1477}" type="datetimeFigureOut">
              <a:rPr lang="en-US" smtClean="0"/>
              <a:t>8/17/23</a:t>
            </a:fld>
            <a:endParaRPr lang="en-US"/>
          </a:p>
        </p:txBody>
      </p:sp>
      <p:sp>
        <p:nvSpPr>
          <p:cNvPr id="5" name="Footer Placeholder 4">
            <a:extLst>
              <a:ext uri="{FF2B5EF4-FFF2-40B4-BE49-F238E27FC236}">
                <a16:creationId xmlns:a16="http://schemas.microsoft.com/office/drawing/2014/main" id="{3340787D-3B6A-B38A-67A6-F159028F55C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F9E9168-80E2-E551-7EAC-54A5BBCE562F}"/>
              </a:ext>
            </a:extLst>
          </p:cNvPr>
          <p:cNvSpPr>
            <a:spLocks noGrp="1"/>
          </p:cNvSpPr>
          <p:nvPr>
            <p:ph type="sldNum" sz="quarter" idx="12"/>
          </p:nvPr>
        </p:nvSpPr>
        <p:spPr/>
        <p:txBody>
          <a:bodyPr/>
          <a:lstStyle/>
          <a:p>
            <a:fld id="{31766421-8790-446C-8F29-487700569DEF}" type="slidenum">
              <a:rPr lang="en-US" smtClean="0"/>
              <a:t>‹#›</a:t>
            </a:fld>
            <a:endParaRPr lang="en-US"/>
          </a:p>
        </p:txBody>
      </p:sp>
    </p:spTree>
    <p:extLst>
      <p:ext uri="{BB962C8B-B14F-4D97-AF65-F5344CB8AC3E}">
        <p14:creationId xmlns:p14="http://schemas.microsoft.com/office/powerpoint/2010/main" val="306211851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BF2F36-641D-D973-31BF-3340A0EDD206}"/>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575DC544-BDD6-9AF4-9CF7-28850AC696BC}"/>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8C2B044B-EA97-0B39-99E1-5818805975B4}"/>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6F1E679B-25CC-7AF9-7B65-23B75851547C}"/>
              </a:ext>
            </a:extLst>
          </p:cNvPr>
          <p:cNvSpPr>
            <a:spLocks noGrp="1"/>
          </p:cNvSpPr>
          <p:nvPr>
            <p:ph type="dt" sz="half" idx="10"/>
          </p:nvPr>
        </p:nvSpPr>
        <p:spPr/>
        <p:txBody>
          <a:bodyPr/>
          <a:lstStyle/>
          <a:p>
            <a:fld id="{CD6CCBC9-8EF9-4A7F-9500-2315EBCD1477}" type="datetimeFigureOut">
              <a:rPr lang="en-US" smtClean="0"/>
              <a:t>8/17/23</a:t>
            </a:fld>
            <a:endParaRPr lang="en-US"/>
          </a:p>
        </p:txBody>
      </p:sp>
      <p:sp>
        <p:nvSpPr>
          <p:cNvPr id="6" name="Footer Placeholder 5">
            <a:extLst>
              <a:ext uri="{FF2B5EF4-FFF2-40B4-BE49-F238E27FC236}">
                <a16:creationId xmlns:a16="http://schemas.microsoft.com/office/drawing/2014/main" id="{9E76C653-E644-EF1F-3655-544D486F7925}"/>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CD2D749C-2B98-FD70-0E1D-9BD4CAA62A58}"/>
              </a:ext>
            </a:extLst>
          </p:cNvPr>
          <p:cNvSpPr>
            <a:spLocks noGrp="1"/>
          </p:cNvSpPr>
          <p:nvPr>
            <p:ph type="sldNum" sz="quarter" idx="12"/>
          </p:nvPr>
        </p:nvSpPr>
        <p:spPr/>
        <p:txBody>
          <a:bodyPr/>
          <a:lstStyle/>
          <a:p>
            <a:fld id="{31766421-8790-446C-8F29-487700569DEF}" type="slidenum">
              <a:rPr lang="en-US" smtClean="0"/>
              <a:t>‹#›</a:t>
            </a:fld>
            <a:endParaRPr lang="en-US"/>
          </a:p>
        </p:txBody>
      </p:sp>
    </p:spTree>
    <p:extLst>
      <p:ext uri="{BB962C8B-B14F-4D97-AF65-F5344CB8AC3E}">
        <p14:creationId xmlns:p14="http://schemas.microsoft.com/office/powerpoint/2010/main" val="235885269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DF3E68-3750-4A3B-9032-31AE33B82FB0}"/>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13430F84-B035-A01E-CA2A-9DE89008C7FE}"/>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D14581CB-DE86-04CB-0C79-927DBF603C3F}"/>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9F0E1D48-DF1F-0E36-7572-20700F47FB4C}"/>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65BCBBFE-6C2C-B7A9-5DFC-4E87BE9AD63B}"/>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460DA3EA-E9B3-131A-4836-75796ED48B08}"/>
              </a:ext>
            </a:extLst>
          </p:cNvPr>
          <p:cNvSpPr>
            <a:spLocks noGrp="1"/>
          </p:cNvSpPr>
          <p:nvPr>
            <p:ph type="dt" sz="half" idx="10"/>
          </p:nvPr>
        </p:nvSpPr>
        <p:spPr/>
        <p:txBody>
          <a:bodyPr/>
          <a:lstStyle/>
          <a:p>
            <a:fld id="{CD6CCBC9-8EF9-4A7F-9500-2315EBCD1477}" type="datetimeFigureOut">
              <a:rPr lang="en-US" smtClean="0"/>
              <a:t>8/17/23</a:t>
            </a:fld>
            <a:endParaRPr lang="en-US"/>
          </a:p>
        </p:txBody>
      </p:sp>
      <p:sp>
        <p:nvSpPr>
          <p:cNvPr id="8" name="Footer Placeholder 7">
            <a:extLst>
              <a:ext uri="{FF2B5EF4-FFF2-40B4-BE49-F238E27FC236}">
                <a16:creationId xmlns:a16="http://schemas.microsoft.com/office/drawing/2014/main" id="{E101C520-C7A9-FBC1-6AAF-3438299C2DC0}"/>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C10F515-738F-F66A-FE49-ACFA2ADA1E69}"/>
              </a:ext>
            </a:extLst>
          </p:cNvPr>
          <p:cNvSpPr>
            <a:spLocks noGrp="1"/>
          </p:cNvSpPr>
          <p:nvPr>
            <p:ph type="sldNum" sz="quarter" idx="12"/>
          </p:nvPr>
        </p:nvSpPr>
        <p:spPr/>
        <p:txBody>
          <a:bodyPr/>
          <a:lstStyle/>
          <a:p>
            <a:fld id="{31766421-8790-446C-8F29-487700569DEF}" type="slidenum">
              <a:rPr lang="en-US" smtClean="0"/>
              <a:t>‹#›</a:t>
            </a:fld>
            <a:endParaRPr lang="en-US"/>
          </a:p>
        </p:txBody>
      </p:sp>
    </p:spTree>
    <p:extLst>
      <p:ext uri="{BB962C8B-B14F-4D97-AF65-F5344CB8AC3E}">
        <p14:creationId xmlns:p14="http://schemas.microsoft.com/office/powerpoint/2010/main" val="140610630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1F63E9-B497-7E67-55F0-E3A9F91F0710}"/>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E9EEA210-31D8-9F81-4CEA-03CF05EB0D8A}"/>
              </a:ext>
            </a:extLst>
          </p:cNvPr>
          <p:cNvSpPr>
            <a:spLocks noGrp="1"/>
          </p:cNvSpPr>
          <p:nvPr>
            <p:ph type="dt" sz="half" idx="10"/>
          </p:nvPr>
        </p:nvSpPr>
        <p:spPr/>
        <p:txBody>
          <a:bodyPr/>
          <a:lstStyle/>
          <a:p>
            <a:fld id="{CD6CCBC9-8EF9-4A7F-9500-2315EBCD1477}" type="datetimeFigureOut">
              <a:rPr lang="en-US" smtClean="0"/>
              <a:t>8/17/23</a:t>
            </a:fld>
            <a:endParaRPr lang="en-US"/>
          </a:p>
        </p:txBody>
      </p:sp>
      <p:sp>
        <p:nvSpPr>
          <p:cNvPr id="4" name="Footer Placeholder 3">
            <a:extLst>
              <a:ext uri="{FF2B5EF4-FFF2-40B4-BE49-F238E27FC236}">
                <a16:creationId xmlns:a16="http://schemas.microsoft.com/office/drawing/2014/main" id="{0320972F-789B-7752-8936-8945A1B533C1}"/>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02905CC6-1542-3412-0DA3-644FCBA27771}"/>
              </a:ext>
            </a:extLst>
          </p:cNvPr>
          <p:cNvSpPr>
            <a:spLocks noGrp="1"/>
          </p:cNvSpPr>
          <p:nvPr>
            <p:ph type="sldNum" sz="quarter" idx="12"/>
          </p:nvPr>
        </p:nvSpPr>
        <p:spPr/>
        <p:txBody>
          <a:bodyPr/>
          <a:lstStyle/>
          <a:p>
            <a:fld id="{31766421-8790-446C-8F29-487700569DEF}" type="slidenum">
              <a:rPr lang="en-US" smtClean="0"/>
              <a:t>‹#›</a:t>
            </a:fld>
            <a:endParaRPr lang="en-US"/>
          </a:p>
        </p:txBody>
      </p:sp>
    </p:spTree>
    <p:extLst>
      <p:ext uri="{BB962C8B-B14F-4D97-AF65-F5344CB8AC3E}">
        <p14:creationId xmlns:p14="http://schemas.microsoft.com/office/powerpoint/2010/main" val="182694016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24B92B-3235-2C6B-8217-51C1519FAF04}"/>
              </a:ext>
            </a:extLst>
          </p:cNvPr>
          <p:cNvSpPr>
            <a:spLocks noGrp="1"/>
          </p:cNvSpPr>
          <p:nvPr>
            <p:ph type="dt" sz="half" idx="10"/>
          </p:nvPr>
        </p:nvSpPr>
        <p:spPr/>
        <p:txBody>
          <a:bodyPr/>
          <a:lstStyle/>
          <a:p>
            <a:fld id="{CD6CCBC9-8EF9-4A7F-9500-2315EBCD1477}" type="datetimeFigureOut">
              <a:rPr lang="en-US" smtClean="0"/>
              <a:t>8/17/23</a:t>
            </a:fld>
            <a:endParaRPr lang="en-US"/>
          </a:p>
        </p:txBody>
      </p:sp>
      <p:sp>
        <p:nvSpPr>
          <p:cNvPr id="3" name="Footer Placeholder 2">
            <a:extLst>
              <a:ext uri="{FF2B5EF4-FFF2-40B4-BE49-F238E27FC236}">
                <a16:creationId xmlns:a16="http://schemas.microsoft.com/office/drawing/2014/main" id="{ED0C800B-5D04-1341-ED39-81FB243E3BD7}"/>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AAB5E3E6-E36C-3DD5-56F2-6C5DCB8FBA52}"/>
              </a:ext>
            </a:extLst>
          </p:cNvPr>
          <p:cNvSpPr>
            <a:spLocks noGrp="1"/>
          </p:cNvSpPr>
          <p:nvPr>
            <p:ph type="sldNum" sz="quarter" idx="12"/>
          </p:nvPr>
        </p:nvSpPr>
        <p:spPr/>
        <p:txBody>
          <a:bodyPr/>
          <a:lstStyle/>
          <a:p>
            <a:fld id="{31766421-8790-446C-8F29-487700569DEF}" type="slidenum">
              <a:rPr lang="en-US" smtClean="0"/>
              <a:t>‹#›</a:t>
            </a:fld>
            <a:endParaRPr lang="en-US"/>
          </a:p>
        </p:txBody>
      </p:sp>
    </p:spTree>
    <p:extLst>
      <p:ext uri="{BB962C8B-B14F-4D97-AF65-F5344CB8AC3E}">
        <p14:creationId xmlns:p14="http://schemas.microsoft.com/office/powerpoint/2010/main" val="153385407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3E9FB7-4175-ABE4-45D4-164B31F46A3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FA5A7C16-9804-2742-63C3-83EBC1381A7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F093CFC9-CE11-D381-4B8D-3BCF9322BE6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420A200-BB97-9223-5E99-98BA8172A38E}"/>
              </a:ext>
            </a:extLst>
          </p:cNvPr>
          <p:cNvSpPr>
            <a:spLocks noGrp="1"/>
          </p:cNvSpPr>
          <p:nvPr>
            <p:ph type="dt" sz="half" idx="10"/>
          </p:nvPr>
        </p:nvSpPr>
        <p:spPr/>
        <p:txBody>
          <a:bodyPr/>
          <a:lstStyle/>
          <a:p>
            <a:fld id="{CD6CCBC9-8EF9-4A7F-9500-2315EBCD1477}" type="datetimeFigureOut">
              <a:rPr lang="en-US" smtClean="0"/>
              <a:t>8/17/23</a:t>
            </a:fld>
            <a:endParaRPr lang="en-US"/>
          </a:p>
        </p:txBody>
      </p:sp>
      <p:sp>
        <p:nvSpPr>
          <p:cNvPr id="6" name="Footer Placeholder 5">
            <a:extLst>
              <a:ext uri="{FF2B5EF4-FFF2-40B4-BE49-F238E27FC236}">
                <a16:creationId xmlns:a16="http://schemas.microsoft.com/office/drawing/2014/main" id="{9867AAFD-305C-A934-E6AC-B6840339DA94}"/>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E64FCD4-1CFB-D60A-4677-C2600D5098DA}"/>
              </a:ext>
            </a:extLst>
          </p:cNvPr>
          <p:cNvSpPr>
            <a:spLocks noGrp="1"/>
          </p:cNvSpPr>
          <p:nvPr>
            <p:ph type="sldNum" sz="quarter" idx="12"/>
          </p:nvPr>
        </p:nvSpPr>
        <p:spPr/>
        <p:txBody>
          <a:bodyPr/>
          <a:lstStyle/>
          <a:p>
            <a:fld id="{31766421-8790-446C-8F29-487700569DEF}" type="slidenum">
              <a:rPr lang="en-US" smtClean="0"/>
              <a:t>‹#›</a:t>
            </a:fld>
            <a:endParaRPr lang="en-US"/>
          </a:p>
        </p:txBody>
      </p:sp>
    </p:spTree>
    <p:extLst>
      <p:ext uri="{BB962C8B-B14F-4D97-AF65-F5344CB8AC3E}">
        <p14:creationId xmlns:p14="http://schemas.microsoft.com/office/powerpoint/2010/main" val="125288464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5B25B0-BEA3-69F8-6DB4-625A2FD9FAB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DF8C6267-8F64-6EE3-5610-F8EF5DF60013}"/>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B5D153A6-5ACB-A1D8-F4F0-5F3AB637795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31A109A-C7CB-47D4-06A4-1C734537FD63}"/>
              </a:ext>
            </a:extLst>
          </p:cNvPr>
          <p:cNvSpPr>
            <a:spLocks noGrp="1"/>
          </p:cNvSpPr>
          <p:nvPr>
            <p:ph type="dt" sz="half" idx="10"/>
          </p:nvPr>
        </p:nvSpPr>
        <p:spPr/>
        <p:txBody>
          <a:bodyPr/>
          <a:lstStyle/>
          <a:p>
            <a:fld id="{CD6CCBC9-8EF9-4A7F-9500-2315EBCD1477}" type="datetimeFigureOut">
              <a:rPr lang="en-US" smtClean="0"/>
              <a:t>8/17/23</a:t>
            </a:fld>
            <a:endParaRPr lang="en-US"/>
          </a:p>
        </p:txBody>
      </p:sp>
      <p:sp>
        <p:nvSpPr>
          <p:cNvPr id="6" name="Footer Placeholder 5">
            <a:extLst>
              <a:ext uri="{FF2B5EF4-FFF2-40B4-BE49-F238E27FC236}">
                <a16:creationId xmlns:a16="http://schemas.microsoft.com/office/drawing/2014/main" id="{DEC7D356-47B1-CEB5-5444-5174818FDC54}"/>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C5B82094-C87C-6B38-89B0-A005C14DCAB3}"/>
              </a:ext>
            </a:extLst>
          </p:cNvPr>
          <p:cNvSpPr>
            <a:spLocks noGrp="1"/>
          </p:cNvSpPr>
          <p:nvPr>
            <p:ph type="sldNum" sz="quarter" idx="12"/>
          </p:nvPr>
        </p:nvSpPr>
        <p:spPr/>
        <p:txBody>
          <a:bodyPr/>
          <a:lstStyle/>
          <a:p>
            <a:fld id="{31766421-8790-446C-8F29-487700569DEF}" type="slidenum">
              <a:rPr lang="en-US" smtClean="0"/>
              <a:t>‹#›</a:t>
            </a:fld>
            <a:endParaRPr lang="en-US"/>
          </a:p>
        </p:txBody>
      </p:sp>
    </p:spTree>
    <p:extLst>
      <p:ext uri="{BB962C8B-B14F-4D97-AF65-F5344CB8AC3E}">
        <p14:creationId xmlns:p14="http://schemas.microsoft.com/office/powerpoint/2010/main" val="287024721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058284-EB32-B519-8766-ED9FAEAC1FE1}"/>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3CFB9170-A397-3B60-092F-BF87AE6005F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071D942-0E78-701D-5BCF-4E4BF81CC61B}"/>
              </a:ext>
            </a:extLst>
          </p:cNvPr>
          <p:cNvSpPr>
            <a:spLocks noGrp="1"/>
          </p:cNvSpPr>
          <p:nvPr>
            <p:ph type="dt" sz="half" idx="10"/>
          </p:nvPr>
        </p:nvSpPr>
        <p:spPr/>
        <p:txBody>
          <a:bodyPr/>
          <a:lstStyle/>
          <a:p>
            <a:fld id="{CD6CCBC9-8EF9-4A7F-9500-2315EBCD1477}" type="datetimeFigureOut">
              <a:rPr lang="en-US" smtClean="0"/>
              <a:t>8/17/23</a:t>
            </a:fld>
            <a:endParaRPr lang="en-US"/>
          </a:p>
        </p:txBody>
      </p:sp>
      <p:sp>
        <p:nvSpPr>
          <p:cNvPr id="5" name="Footer Placeholder 4">
            <a:extLst>
              <a:ext uri="{FF2B5EF4-FFF2-40B4-BE49-F238E27FC236}">
                <a16:creationId xmlns:a16="http://schemas.microsoft.com/office/drawing/2014/main" id="{05C86753-EFC8-3F45-E69A-1A24475DAD7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825912D-47BB-0BEB-09D5-D02F76EAC28D}"/>
              </a:ext>
            </a:extLst>
          </p:cNvPr>
          <p:cNvSpPr>
            <a:spLocks noGrp="1"/>
          </p:cNvSpPr>
          <p:nvPr>
            <p:ph type="sldNum" sz="quarter" idx="12"/>
          </p:nvPr>
        </p:nvSpPr>
        <p:spPr/>
        <p:txBody>
          <a:bodyPr/>
          <a:lstStyle/>
          <a:p>
            <a:fld id="{31766421-8790-446C-8F29-487700569DEF}" type="slidenum">
              <a:rPr lang="en-US" smtClean="0"/>
              <a:t>‹#›</a:t>
            </a:fld>
            <a:endParaRPr lang="en-US"/>
          </a:p>
        </p:txBody>
      </p:sp>
    </p:spTree>
    <p:extLst>
      <p:ext uri="{BB962C8B-B14F-4D97-AF65-F5344CB8AC3E}">
        <p14:creationId xmlns:p14="http://schemas.microsoft.com/office/powerpoint/2010/main" val="3061333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AF3912F-6CD1-3E1C-A73E-E46058E98BCB}"/>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8D5BC778-839A-0242-CC83-EBF3997448F2}"/>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D1153C3-1316-D456-9EEC-A22EEA89C808}"/>
              </a:ext>
            </a:extLst>
          </p:cNvPr>
          <p:cNvSpPr>
            <a:spLocks noGrp="1"/>
          </p:cNvSpPr>
          <p:nvPr>
            <p:ph type="dt" sz="half" idx="10"/>
          </p:nvPr>
        </p:nvSpPr>
        <p:spPr/>
        <p:txBody>
          <a:bodyPr/>
          <a:lstStyle/>
          <a:p>
            <a:fld id="{CD6CCBC9-8EF9-4A7F-9500-2315EBCD1477}" type="datetimeFigureOut">
              <a:rPr lang="en-US" smtClean="0"/>
              <a:t>8/17/23</a:t>
            </a:fld>
            <a:endParaRPr lang="en-US"/>
          </a:p>
        </p:txBody>
      </p:sp>
      <p:sp>
        <p:nvSpPr>
          <p:cNvPr id="5" name="Footer Placeholder 4">
            <a:extLst>
              <a:ext uri="{FF2B5EF4-FFF2-40B4-BE49-F238E27FC236}">
                <a16:creationId xmlns:a16="http://schemas.microsoft.com/office/drawing/2014/main" id="{519E5B8A-852A-AEC5-036C-829BBAECA16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A58CDDE-45E2-8913-F655-7775012B1BFD}"/>
              </a:ext>
            </a:extLst>
          </p:cNvPr>
          <p:cNvSpPr>
            <a:spLocks noGrp="1"/>
          </p:cNvSpPr>
          <p:nvPr>
            <p:ph type="sldNum" sz="quarter" idx="12"/>
          </p:nvPr>
        </p:nvSpPr>
        <p:spPr/>
        <p:txBody>
          <a:bodyPr/>
          <a:lstStyle/>
          <a:p>
            <a:fld id="{31766421-8790-446C-8F29-487700569DEF}" type="slidenum">
              <a:rPr lang="en-US" smtClean="0"/>
              <a:t>‹#›</a:t>
            </a:fld>
            <a:endParaRPr lang="en-US"/>
          </a:p>
        </p:txBody>
      </p:sp>
    </p:spTree>
    <p:extLst>
      <p:ext uri="{BB962C8B-B14F-4D97-AF65-F5344CB8AC3E}">
        <p14:creationId xmlns:p14="http://schemas.microsoft.com/office/powerpoint/2010/main" val="89076371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542046114"/>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1_8*#仅标题（一行标题）">
    <p:spTree>
      <p:nvGrpSpPr>
        <p:cNvPr id="1" name=""/>
        <p:cNvGrpSpPr/>
        <p:nvPr/>
      </p:nvGrpSpPr>
      <p:grpSpPr>
        <a:xfrm>
          <a:off x="0" y="0"/>
          <a:ext cx="0" cy="0"/>
          <a:chOff x="0" y="0"/>
          <a:chExt cx="0" cy="0"/>
        </a:xfrm>
      </p:grpSpPr>
      <p:sp>
        <p:nvSpPr>
          <p:cNvPr id="4" name="标题 1">
            <a:extLst>
              <a:ext uri="{FF2B5EF4-FFF2-40B4-BE49-F238E27FC236}">
                <a16:creationId xmlns:a16="http://schemas.microsoft.com/office/drawing/2014/main" id="{44E9D7C3-ED30-40F2-83DD-98BF8EA82601}"/>
              </a:ext>
            </a:extLst>
          </p:cNvPr>
          <p:cNvSpPr>
            <a:spLocks noGrp="1"/>
          </p:cNvSpPr>
          <p:nvPr>
            <p:ph type="title" hasCustomPrompt="1"/>
          </p:nvPr>
        </p:nvSpPr>
        <p:spPr>
          <a:xfrm>
            <a:off x="455613" y="447468"/>
            <a:ext cx="11293475" cy="497095"/>
          </a:xfrm>
          <a:prstGeom prst="rect">
            <a:avLst/>
          </a:prstGeom>
        </p:spPr>
        <p:txBody>
          <a:bodyPr lIns="0" tIns="0" rIns="0" bIns="0" anchor="t">
            <a:normAutofit/>
          </a:bodyPr>
          <a:lstStyle>
            <a:lvl1pPr>
              <a:defRPr lang="zh-CN" altLang="en-US" baseline="0" dirty="0">
                <a:latin typeface="+mj-lt"/>
              </a:defRPr>
            </a:lvl1pPr>
          </a:lstStyle>
          <a:p>
            <a:pPr marL="0" lvl="0" indent="0" defTabSz="1187798">
              <a:lnSpc>
                <a:spcPts val="3430"/>
              </a:lnSpc>
              <a:spcBef>
                <a:spcPts val="0"/>
              </a:spcBef>
              <a:buFont typeface="Arial" panose="020B0604020202020204" pitchFamily="34" charset="0"/>
            </a:pPr>
            <a:r>
              <a:rPr lang="en-US" altLang="zh-CN" dirty="0"/>
              <a:t>Title</a:t>
            </a:r>
            <a:endParaRPr lang="zh-CN" altLang="en-US" dirty="0"/>
          </a:p>
        </p:txBody>
      </p:sp>
    </p:spTree>
    <p:extLst>
      <p:ext uri="{BB962C8B-B14F-4D97-AF65-F5344CB8AC3E}">
        <p14:creationId xmlns:p14="http://schemas.microsoft.com/office/powerpoint/2010/main" val="3167119447"/>
      </p:ext>
    </p:extLst>
  </p:cSld>
  <p:clrMapOvr>
    <a:masterClrMapping/>
  </p:clrMapOvr>
  <p:extLst>
    <p:ext uri="{DCECCB84-F9BA-43D5-87BE-67443E8EF086}">
      <p15:sldGuideLst xmlns:p15="http://schemas.microsoft.com/office/powerpoint/2012/main">
        <p15:guide id="1" orient="horz" pos="595">
          <p15:clr>
            <a:srgbClr val="FBAE40"/>
          </p15:clr>
        </p15:guide>
      </p15:sldGuideLst>
    </p:ext>
  </p:extLst>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1_7*#标题和内容（一行标题）">
    <p:spTree>
      <p:nvGrpSpPr>
        <p:cNvPr id="1" name=""/>
        <p:cNvGrpSpPr/>
        <p:nvPr/>
      </p:nvGrpSpPr>
      <p:grpSpPr>
        <a:xfrm>
          <a:off x="0" y="0"/>
          <a:ext cx="0" cy="0"/>
          <a:chOff x="0" y="0"/>
          <a:chExt cx="0" cy="0"/>
        </a:xfrm>
      </p:grpSpPr>
      <p:sp>
        <p:nvSpPr>
          <p:cNvPr id="4" name="标题 1">
            <a:extLst>
              <a:ext uri="{FF2B5EF4-FFF2-40B4-BE49-F238E27FC236}">
                <a16:creationId xmlns:a16="http://schemas.microsoft.com/office/drawing/2014/main" id="{3944091E-CB9C-4B1C-8AC0-2DCE4FF92AF0}"/>
              </a:ext>
            </a:extLst>
          </p:cNvPr>
          <p:cNvSpPr>
            <a:spLocks noGrp="1"/>
          </p:cNvSpPr>
          <p:nvPr>
            <p:ph type="title" hasCustomPrompt="1"/>
          </p:nvPr>
        </p:nvSpPr>
        <p:spPr>
          <a:xfrm>
            <a:off x="455612" y="447468"/>
            <a:ext cx="11293475" cy="497095"/>
          </a:xfrm>
          <a:prstGeom prst="rect">
            <a:avLst/>
          </a:prstGeom>
        </p:spPr>
        <p:txBody>
          <a:bodyPr lIns="0" tIns="0" rIns="0" bIns="0" anchor="t">
            <a:normAutofit/>
          </a:bodyPr>
          <a:lstStyle>
            <a:lvl1pPr>
              <a:defRPr lang="zh-CN" altLang="en-US" baseline="0" dirty="0">
                <a:latin typeface="Huawei Sans" panose="020C0503030203020204" pitchFamily="34" charset="0"/>
                <a:ea typeface="方正兰亭黑简体" panose="02000000000000000000" pitchFamily="2" charset="-122"/>
              </a:defRPr>
            </a:lvl1pPr>
          </a:lstStyle>
          <a:p>
            <a:pPr marL="0" lvl="0" indent="0" defTabSz="1187798">
              <a:lnSpc>
                <a:spcPts val="3430"/>
              </a:lnSpc>
              <a:spcBef>
                <a:spcPts val="0"/>
              </a:spcBef>
              <a:buFont typeface="Arial" panose="020B0604020202020204" pitchFamily="34" charset="0"/>
            </a:pPr>
            <a:r>
              <a:rPr lang="en-US" altLang="zh-CN" dirty="0"/>
              <a:t>Title</a:t>
            </a:r>
            <a:endParaRPr lang="zh-CN" altLang="en-US" dirty="0"/>
          </a:p>
        </p:txBody>
      </p:sp>
      <p:sp>
        <p:nvSpPr>
          <p:cNvPr id="5" name="文本占位符 6">
            <a:extLst>
              <a:ext uri="{FF2B5EF4-FFF2-40B4-BE49-F238E27FC236}">
                <a16:creationId xmlns:a16="http://schemas.microsoft.com/office/drawing/2014/main" id="{8322398D-928E-4F97-BD5C-B26801765DAB}"/>
              </a:ext>
            </a:extLst>
          </p:cNvPr>
          <p:cNvSpPr>
            <a:spLocks noGrp="1"/>
          </p:cNvSpPr>
          <p:nvPr>
            <p:ph type="body" sz="quarter" idx="10" hasCustomPrompt="1"/>
          </p:nvPr>
        </p:nvSpPr>
        <p:spPr>
          <a:xfrm>
            <a:off x="455612" y="1052514"/>
            <a:ext cx="11293476" cy="4875042"/>
          </a:xfrm>
          <a:prstGeom prst="rect">
            <a:avLst/>
          </a:prstGeom>
        </p:spPr>
        <p:txBody>
          <a:bodyPr/>
          <a:lstStyle>
            <a:lvl1pPr algn="just" fontAlgn="ctr">
              <a:buClrTx/>
              <a:defRPr baseline="0">
                <a:latin typeface="Huawei Sans" panose="020C0503030203020204" pitchFamily="34" charset="0"/>
                <a:ea typeface="方正兰亭黑简体" panose="02000000000000000000" pitchFamily="2" charset="-122"/>
                <a:cs typeface="Huawei Sans" panose="020C0503030203020204" pitchFamily="34" charset="0"/>
              </a:defRPr>
            </a:lvl1pPr>
          </a:lstStyle>
          <a:p>
            <a:r>
              <a:rPr lang="en-US" altLang="zh-CN" dirty="0"/>
              <a:t>Click here to edit</a:t>
            </a:r>
            <a:endParaRPr lang="zh-CN" altLang="en-US" dirty="0"/>
          </a:p>
        </p:txBody>
      </p:sp>
    </p:spTree>
    <p:extLst>
      <p:ext uri="{BB962C8B-B14F-4D97-AF65-F5344CB8AC3E}">
        <p14:creationId xmlns:p14="http://schemas.microsoft.com/office/powerpoint/2010/main" val="1377919201"/>
      </p:ext>
    </p:extLst>
  </p:cSld>
  <p:clrMapOvr>
    <a:masterClrMapping/>
  </p:clrMapOvr>
  <p:extLst>
    <p:ext uri="{DCECCB84-F9BA-43D5-87BE-67443E8EF086}">
      <p15:sldGuideLst xmlns:p15="http://schemas.microsoft.com/office/powerpoint/2012/main">
        <p15:guide id="1" orient="horz" pos="595">
          <p15:clr>
            <a:srgbClr val="FBAE40"/>
          </p15:clr>
        </p15:guide>
        <p15:guide id="2" orient="horz" pos="663">
          <p15:clr>
            <a:srgbClr val="FBAE40"/>
          </p15:clr>
        </p15:guide>
      </p15:sldGuideLst>
    </p:ext>
  </p:extLs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E64CDB98-1386-37A9-12C1-7091460ED13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AC7593D3-834E-6F80-AC0B-F64FC319A72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B0D3392-A2D9-6989-67D0-6C973E9E869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D6CCBC9-8EF9-4A7F-9500-2315EBCD1477}" type="datetimeFigureOut">
              <a:rPr lang="en-US" smtClean="0"/>
              <a:t>8/17/23</a:t>
            </a:fld>
            <a:endParaRPr lang="en-US"/>
          </a:p>
        </p:txBody>
      </p:sp>
      <p:sp>
        <p:nvSpPr>
          <p:cNvPr id="5" name="Footer Placeholder 4">
            <a:extLst>
              <a:ext uri="{FF2B5EF4-FFF2-40B4-BE49-F238E27FC236}">
                <a16:creationId xmlns:a16="http://schemas.microsoft.com/office/drawing/2014/main" id="{EC64BF32-3F29-F9B2-2981-CD1E09BBFE33}"/>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CCE47893-801F-06BC-DC5A-A6C7EEA674E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1766421-8790-446C-8F29-487700569DEF}" type="slidenum">
              <a:rPr lang="en-US" smtClean="0"/>
              <a:t>‹#›</a:t>
            </a:fld>
            <a:endParaRPr lang="en-US"/>
          </a:p>
        </p:txBody>
      </p:sp>
    </p:spTree>
    <p:extLst>
      <p:ext uri="{BB962C8B-B14F-4D97-AF65-F5344CB8AC3E}">
        <p14:creationId xmlns:p14="http://schemas.microsoft.com/office/powerpoint/2010/main" val="175158503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image" Target="../media/image7.svg"/><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xml"/><Relationship Id="rId1" Type="http://schemas.openxmlformats.org/officeDocument/2006/relationships/slideLayout" Target="../slideLayouts/slideLayout13.xml"/><Relationship Id="rId5" Type="http://schemas.openxmlformats.org/officeDocument/2006/relationships/image" Target="../media/image5.png"/><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3.xml"/><Relationship Id="rId5" Type="http://schemas.openxmlformats.org/officeDocument/2006/relationships/image" Target="../media/image9.png"/><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13.xml"/><Relationship Id="rId4" Type="http://schemas.openxmlformats.org/officeDocument/2006/relationships/image" Target="../media/image5.png"/></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13.xml"/><Relationship Id="rId4" Type="http://schemas.openxmlformats.org/officeDocument/2006/relationships/image" Target="../media/image5.png"/></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7.xml"/><Relationship Id="rId1" Type="http://schemas.openxmlformats.org/officeDocument/2006/relationships/slideLayout" Target="../slideLayouts/slideLayout13.xml"/><Relationship Id="rId4" Type="http://schemas.openxmlformats.org/officeDocument/2006/relationships/image" Target="../media/image5.png"/></Relationships>
</file>

<file path=ppt/slides/_rels/slide8.xml.rels><?xml version="1.0" encoding="UTF-8" standalone="yes"?>
<Relationships xmlns="http://schemas.openxmlformats.org/package/2006/relationships"><Relationship Id="rId8" Type="http://schemas.openxmlformats.org/officeDocument/2006/relationships/diagramColors" Target="../diagrams/colors1.xml"/><Relationship Id="rId3" Type="http://schemas.openxmlformats.org/officeDocument/2006/relationships/image" Target="../media/image3.png"/><Relationship Id="rId7" Type="http://schemas.openxmlformats.org/officeDocument/2006/relationships/diagramQuickStyle" Target="../diagrams/quickStyle1.xml"/><Relationship Id="rId2" Type="http://schemas.openxmlformats.org/officeDocument/2006/relationships/notesSlide" Target="../notesSlides/notesSlide8.xml"/><Relationship Id="rId1" Type="http://schemas.openxmlformats.org/officeDocument/2006/relationships/slideLayout" Target="../slideLayouts/slideLayout13.xml"/><Relationship Id="rId6" Type="http://schemas.openxmlformats.org/officeDocument/2006/relationships/diagramLayout" Target="../diagrams/layout1.xml"/><Relationship Id="rId5" Type="http://schemas.openxmlformats.org/officeDocument/2006/relationships/diagramData" Target="../diagrams/data1.xml"/><Relationship Id="rId4" Type="http://schemas.openxmlformats.org/officeDocument/2006/relationships/image" Target="../media/image5.png"/><Relationship Id="rId9" Type="http://schemas.microsoft.com/office/2007/relationships/diagramDrawing" Target="../diagrams/drawing1.xml"/></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9.xml"/><Relationship Id="rId1" Type="http://schemas.openxmlformats.org/officeDocument/2006/relationships/slideLayout" Target="../slideLayouts/slideLayout14.xml"/><Relationship Id="rId4" Type="http://schemas.openxmlformats.org/officeDocument/2006/relationships/image" Target="../media/image5.png"/></Relationships>
</file>

<file path=ppt/slides/_rels/slide10.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notesSlide" Target="../notesSlides/notesSlide10.xml"/><Relationship Id="rId1" Type="http://schemas.openxmlformats.org/officeDocument/2006/relationships/slideLayout" Target="../slideLayouts/slideLayout14.xml"/><Relationship Id="rId5" Type="http://schemas.openxmlformats.org/officeDocument/2006/relationships/image" Target="../media/image5.png"/><Relationship Id="rId4" Type="http://schemas.openxmlformats.org/officeDocument/2006/relationships/image" Target="../media/image3.png"/></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1.xml"/><Relationship Id="rId1" Type="http://schemas.openxmlformats.org/officeDocument/2006/relationships/slideLayout" Target="../slideLayouts/slideLayout14.xml"/><Relationship Id="rId5" Type="http://schemas.openxmlformats.org/officeDocument/2006/relationships/image" Target="../media/image11.png"/><Relationship Id="rId4" Type="http://schemas.openxmlformats.org/officeDocument/2006/relationships/image" Target="../media/image5.png"/></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2.xml"/><Relationship Id="rId1" Type="http://schemas.openxmlformats.org/officeDocument/2006/relationships/slideLayout" Target="../slideLayouts/slideLayout14.xml"/><Relationship Id="rId4" Type="http://schemas.openxmlformats.org/officeDocument/2006/relationships/image" Target="../media/image5.png"/></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3.xml"/><Relationship Id="rId1" Type="http://schemas.openxmlformats.org/officeDocument/2006/relationships/slideLayout" Target="../slideLayouts/slideLayout14.xml"/><Relationship Id="rId4" Type="http://schemas.openxmlformats.org/officeDocument/2006/relationships/image" Target="../media/image5.png"/></Relationships>
</file>

<file path=ppt/slides/_rels/slide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4.xml"/><Relationship Id="rId1" Type="http://schemas.openxmlformats.org/officeDocument/2006/relationships/slideLayout" Target="../slideLayouts/slideLayout14.xml"/><Relationship Id="rId4" Type="http://schemas.openxmlformats.org/officeDocument/2006/relationships/image" Target="../media/image5.png"/></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5.xml"/><Relationship Id="rId1" Type="http://schemas.openxmlformats.org/officeDocument/2006/relationships/slideLayout" Target="../slideLayouts/slideLayout14.xml"/><Relationship Id="rId5" Type="http://schemas.openxmlformats.org/officeDocument/2006/relationships/image" Target="../media/image12.png"/><Relationship Id="rId4" Type="http://schemas.openxmlformats.org/officeDocument/2006/relationships/image" Target="../media/image5.png"/></Relationships>
</file>

<file path=ppt/slides/_rels/slide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6.xml"/><Relationship Id="rId1" Type="http://schemas.openxmlformats.org/officeDocument/2006/relationships/slideLayout" Target="../slideLayouts/slideLayout14.xml"/><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image" Target="../media/image5.png"/></Relationships>
</file>

<file path=ppt/slides/_rels/slide1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7.xml"/><Relationship Id="rId1" Type="http://schemas.openxmlformats.org/officeDocument/2006/relationships/slideLayout" Target="../slideLayouts/slideLayout14.xml"/><Relationship Id="rId5" Type="http://schemas.openxmlformats.org/officeDocument/2006/relationships/image" Target="../media/image15.png"/><Relationship Id="rId4" Type="http://schemas.openxmlformats.org/officeDocument/2006/relationships/image" Target="../media/image5.png"/></Relationships>
</file>

<file path=ppt/slides/_rels/slide1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8.xml"/><Relationship Id="rId1" Type="http://schemas.openxmlformats.org/officeDocument/2006/relationships/slideLayout" Target="../slideLayouts/slideLayout14.xml"/><Relationship Id="rId5" Type="http://schemas.openxmlformats.org/officeDocument/2006/relationships/image" Target="../media/image16.png"/><Relationship Id="rId4" Type="http://schemas.openxmlformats.org/officeDocument/2006/relationships/image" Target="../media/image5.png"/></Relationships>
</file>

<file path=ppt/slides/_rels/slide1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9.xml"/><Relationship Id="rId1" Type="http://schemas.openxmlformats.org/officeDocument/2006/relationships/slideLayout" Target="../slideLayouts/slideLayout14.xml"/><Relationship Id="rId4" Type="http://schemas.openxmlformats.org/officeDocument/2006/relationships/image" Target="../media/image5.png"/></Relationships>
</file>

<file path=ppt/slides/_rels/slide2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0.xml"/><Relationship Id="rId1" Type="http://schemas.openxmlformats.org/officeDocument/2006/relationships/slideLayout" Target="../slideLayouts/slideLayout14.xml"/><Relationship Id="rId4" Type="http://schemas.openxmlformats.org/officeDocument/2006/relationships/image" Target="../media/image5.png"/></Relationships>
</file>

<file path=ppt/slides/_rels/slide2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1.xml"/><Relationship Id="rId1" Type="http://schemas.openxmlformats.org/officeDocument/2006/relationships/slideLayout" Target="../slideLayouts/slideLayout14.xml"/><Relationship Id="rId5" Type="http://schemas.openxmlformats.org/officeDocument/2006/relationships/image" Target="../media/image17.png"/><Relationship Id="rId4" Type="http://schemas.openxmlformats.org/officeDocument/2006/relationships/image" Target="../media/image5.png"/></Relationships>
</file>

<file path=ppt/slides/_rels/slide2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2.xml"/><Relationship Id="rId1" Type="http://schemas.openxmlformats.org/officeDocument/2006/relationships/slideLayout" Target="../slideLayouts/slideLayout14.xml"/><Relationship Id="rId4" Type="http://schemas.openxmlformats.org/officeDocument/2006/relationships/image" Target="../media/image5.png"/></Relationships>
</file>

<file path=ppt/slides/_rels/slide2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3.xml"/><Relationship Id="rId1" Type="http://schemas.openxmlformats.org/officeDocument/2006/relationships/slideLayout" Target="../slideLayouts/slideLayout14.xml"/><Relationship Id="rId4" Type="http://schemas.openxmlformats.org/officeDocument/2006/relationships/image" Target="../media/image5.png"/></Relationships>
</file>

<file path=ppt/slides/_rels/slide2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4.xml"/><Relationship Id="rId1" Type="http://schemas.openxmlformats.org/officeDocument/2006/relationships/slideLayout" Target="../slideLayouts/slideLayout14.xml"/><Relationship Id="rId4" Type="http://schemas.openxmlformats.org/officeDocument/2006/relationships/image" Target="../media/image5.png"/></Relationships>
</file>

<file path=ppt/slides/_rels/slide2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5.xml"/><Relationship Id="rId1" Type="http://schemas.openxmlformats.org/officeDocument/2006/relationships/slideLayout" Target="../slideLayouts/slideLayout14.xml"/><Relationship Id="rId5" Type="http://schemas.openxmlformats.org/officeDocument/2006/relationships/image" Target="../media/image18.png"/><Relationship Id="rId4" Type="http://schemas.openxmlformats.org/officeDocument/2006/relationships/image" Target="../media/image5.png"/></Relationships>
</file>

<file path=ppt/slides/_rels/slide2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6.xml"/><Relationship Id="rId1" Type="http://schemas.openxmlformats.org/officeDocument/2006/relationships/slideLayout" Target="../slideLayouts/slideLayout14.xml"/><Relationship Id="rId6" Type="http://schemas.openxmlformats.org/officeDocument/2006/relationships/image" Target="../media/image20.png"/><Relationship Id="rId5" Type="http://schemas.openxmlformats.org/officeDocument/2006/relationships/image" Target="../media/image19.png"/><Relationship Id="rId4" Type="http://schemas.openxmlformats.org/officeDocument/2006/relationships/image" Target="../media/image5.png"/></Relationships>
</file>

<file path=ppt/slides/_rels/slide2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7.xml"/><Relationship Id="rId1" Type="http://schemas.openxmlformats.org/officeDocument/2006/relationships/slideLayout" Target="../slideLayouts/slideLayout14.xml"/><Relationship Id="rId5" Type="http://schemas.openxmlformats.org/officeDocument/2006/relationships/image" Target="../media/image21.png"/><Relationship Id="rId4" Type="http://schemas.openxmlformats.org/officeDocument/2006/relationships/image" Target="../media/image5.png"/></Relationships>
</file>

<file path=ppt/slides/_rels/slide2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8.xml"/><Relationship Id="rId1" Type="http://schemas.openxmlformats.org/officeDocument/2006/relationships/slideLayout" Target="../slideLayouts/slideLayout14.xml"/><Relationship Id="rId4" Type="http://schemas.openxmlformats.org/officeDocument/2006/relationships/image" Target="../media/image5.png"/></Relationships>
</file>

<file path=ppt/slides/_rels/slide2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9.xml"/><Relationship Id="rId1" Type="http://schemas.openxmlformats.org/officeDocument/2006/relationships/slideLayout" Target="../slideLayouts/slideLayout14.xml"/><Relationship Id="rId4" Type="http://schemas.openxmlformats.org/officeDocument/2006/relationships/image" Target="../media/image5.png"/></Relationships>
</file>

<file path=ppt/slides/_rels/slide3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0.xml"/><Relationship Id="rId1" Type="http://schemas.openxmlformats.org/officeDocument/2006/relationships/slideLayout" Target="../slideLayouts/slideLayout14.xml"/><Relationship Id="rId4" Type="http://schemas.openxmlformats.org/officeDocument/2006/relationships/image" Target="../media/image5.png"/></Relationships>
</file>

<file path=ppt/slides/_rels/slide3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1.xml"/><Relationship Id="rId1" Type="http://schemas.openxmlformats.org/officeDocument/2006/relationships/slideLayout" Target="../slideLayouts/slideLayout14.xml"/><Relationship Id="rId4" Type="http://schemas.openxmlformats.org/officeDocument/2006/relationships/image" Target="../media/image5.png"/></Relationships>
</file>

<file path=ppt/slides/_rels/slide32.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125056" y="-121107"/>
            <a:ext cx="6117514" cy="3744684"/>
          </a:xfrm>
        </p:spPr>
      </p:pic>
      <p:sp>
        <p:nvSpPr>
          <p:cNvPr id="9" name="TextBox 8">
            <a:extLst>
              <a:ext uri="{FF2B5EF4-FFF2-40B4-BE49-F238E27FC236}">
                <a16:creationId xmlns:a16="http://schemas.microsoft.com/office/drawing/2014/main" id="{25760A6C-566F-B7E3-1EEE-CB29F0CF0113}"/>
              </a:ext>
            </a:extLst>
          </p:cNvPr>
          <p:cNvSpPr txBox="1"/>
          <p:nvPr/>
        </p:nvSpPr>
        <p:spPr>
          <a:xfrm>
            <a:off x="4551772" y="2742493"/>
            <a:ext cx="6071544" cy="568237"/>
          </a:xfrm>
          <a:prstGeom prst="rect">
            <a:avLst/>
          </a:prstGeom>
          <a:noFill/>
        </p:spPr>
        <p:txBody>
          <a:bodyPr wrap="square" rtlCol="0">
            <a:spAutoFit/>
          </a:bodyPr>
          <a:lstStyle/>
          <a:p>
            <a:pPr algn="ctr"/>
            <a:r>
              <a:rPr lang="en-US" sz="3100" b="1" dirty="0">
                <a:solidFill>
                  <a:schemeClr val="bg1"/>
                </a:solidFill>
                <a:latin typeface="Times New Roman" panose="02020603050405020304" pitchFamily="18" charset="0"/>
                <a:cs typeface="Times New Roman" panose="02020603050405020304" pitchFamily="18" charset="0"/>
              </a:rPr>
              <a:t>HCIA-AI Huawei</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0" y="4648981"/>
            <a:ext cx="5526158" cy="677368"/>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784658"/>
                </a:solidFill>
                <a:latin typeface="Times New Roman" panose="02020603050405020304" pitchFamily="18" charset="0"/>
                <a:cs typeface="Times New Roman" panose="02020603050405020304" pitchFamily="18" charset="0"/>
              </a:rPr>
              <a:t>Lecture 5- Unsupervised Learning</a:t>
            </a:r>
          </a:p>
        </p:txBody>
      </p:sp>
      <p:sp>
        <p:nvSpPr>
          <p:cNvPr id="12" name="TextBox 11">
            <a:extLst>
              <a:ext uri="{FF2B5EF4-FFF2-40B4-BE49-F238E27FC236}">
                <a16:creationId xmlns:a16="http://schemas.microsoft.com/office/drawing/2014/main" id="{8C520B7F-7764-8B81-C7C7-A7440DA2CCAF}"/>
              </a:ext>
            </a:extLst>
          </p:cNvPr>
          <p:cNvSpPr txBox="1"/>
          <p:nvPr/>
        </p:nvSpPr>
        <p:spPr>
          <a:xfrm>
            <a:off x="5992458" y="3417205"/>
            <a:ext cx="5867402" cy="523220"/>
          </a:xfrm>
          <a:prstGeom prst="rect">
            <a:avLst/>
          </a:prstGeom>
          <a:noFill/>
        </p:spPr>
        <p:txBody>
          <a:bodyPr wrap="square" rtlCol="0">
            <a:spAutoFit/>
          </a:bodyPr>
          <a:lstStyle/>
          <a:p>
            <a:r>
              <a:rPr lang="en-US" sz="2800" b="1" dirty="0" err="1">
                <a:solidFill>
                  <a:schemeClr val="accent4">
                    <a:lumMod val="60000"/>
                    <a:lumOff val="40000"/>
                  </a:schemeClr>
                </a:solidFill>
                <a:latin typeface="Times New Roman" panose="02020603050405020304" pitchFamily="18" charset="0"/>
                <a:cs typeface="Times New Roman" panose="02020603050405020304" pitchFamily="18" charset="0"/>
              </a:rPr>
              <a:t>Eng.Eman</a:t>
            </a:r>
            <a:r>
              <a:rPr lang="en-US" sz="2800" b="1" dirty="0">
                <a:solidFill>
                  <a:schemeClr val="accent4">
                    <a:lumMod val="60000"/>
                    <a:lumOff val="40000"/>
                  </a:schemeClr>
                </a:solidFill>
                <a:latin typeface="Times New Roman" panose="02020603050405020304" pitchFamily="18" charset="0"/>
                <a:cs typeface="Times New Roman" panose="02020603050405020304" pitchFamily="18" charset="0"/>
              </a:rPr>
              <a:t> </a:t>
            </a:r>
            <a:r>
              <a:rPr lang="en-US" sz="2800" b="1" dirty="0" err="1">
                <a:solidFill>
                  <a:schemeClr val="accent4">
                    <a:lumMod val="60000"/>
                    <a:lumOff val="40000"/>
                  </a:schemeClr>
                </a:solidFill>
                <a:latin typeface="Times New Roman" panose="02020603050405020304" pitchFamily="18" charset="0"/>
                <a:cs typeface="Times New Roman" panose="02020603050405020304" pitchFamily="18" charset="0"/>
              </a:rPr>
              <a:t>Elgallad</a:t>
            </a:r>
            <a:endParaRPr lang="en-US" sz="2800" b="1" dirty="0">
              <a:solidFill>
                <a:schemeClr val="accent4">
                  <a:lumMod val="60000"/>
                  <a:lumOff val="40000"/>
                </a:schemeClr>
              </a:solidFill>
              <a:latin typeface="Times New Roman" panose="02020603050405020304" pitchFamily="18" charset="0"/>
              <a:cs typeface="Times New Roman" panose="02020603050405020304" pitchFamily="18" charset="0"/>
            </a:endParaRPr>
          </a:p>
        </p:txBody>
      </p:sp>
      <p:pic>
        <p:nvPicPr>
          <p:cNvPr id="4" name="Picture 3">
            <a:extLst>
              <a:ext uri="{FF2B5EF4-FFF2-40B4-BE49-F238E27FC236}">
                <a16:creationId xmlns:a16="http://schemas.microsoft.com/office/drawing/2014/main" id="{2441A87E-63B3-89C4-C91E-4999ECEFC69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182629" y="-551785"/>
            <a:ext cx="2704571" cy="2704571"/>
          </a:xfrm>
          <a:prstGeom prst="rect">
            <a:avLst/>
          </a:prstGeom>
        </p:spPr>
      </p:pic>
      <p:pic>
        <p:nvPicPr>
          <p:cNvPr id="7" name="Picture 6">
            <a:extLst>
              <a:ext uri="{FF2B5EF4-FFF2-40B4-BE49-F238E27FC236}">
                <a16:creationId xmlns:a16="http://schemas.microsoft.com/office/drawing/2014/main" id="{E5E2D01B-0E78-027F-160A-F532D98C46A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25056" y="4987665"/>
            <a:ext cx="3689891" cy="2631089"/>
          </a:xfrm>
          <a:prstGeom prst="rect">
            <a:avLst/>
          </a:prstGeom>
        </p:spPr>
      </p:pic>
      <p:pic>
        <p:nvPicPr>
          <p:cNvPr id="11" name="Picture 10">
            <a:extLst>
              <a:ext uri="{FF2B5EF4-FFF2-40B4-BE49-F238E27FC236}">
                <a16:creationId xmlns:a16="http://schemas.microsoft.com/office/drawing/2014/main" id="{3997DA2A-1886-F527-AEBC-CAB723134948}"/>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9536150" y="6194454"/>
            <a:ext cx="2351050" cy="381742"/>
          </a:xfrm>
          <a:prstGeom prst="rect">
            <a:avLst/>
          </a:prstGeom>
        </p:spPr>
      </p:pic>
    </p:spTree>
    <p:extLst>
      <p:ext uri="{BB962C8B-B14F-4D97-AF65-F5344CB8AC3E}">
        <p14:creationId xmlns:p14="http://schemas.microsoft.com/office/powerpoint/2010/main" val="3255564434"/>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CC944E65-1BF2-B075-4ABF-A33EC7E22EF5}"/>
              </a:ext>
            </a:extLst>
          </p:cNvPr>
          <p:cNvSpPr/>
          <p:nvPr/>
        </p:nvSpPr>
        <p:spPr>
          <a:xfrm>
            <a:off x="5658678" y="631329"/>
            <a:ext cx="4018722"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995326B8-C239-A883-A009-BB42D9F56C7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pic>
        <p:nvPicPr>
          <p:cNvPr id="6" name="Graphic 5">
            <a:extLst>
              <a:ext uri="{FF2B5EF4-FFF2-40B4-BE49-F238E27FC236}">
                <a16:creationId xmlns:a16="http://schemas.microsoft.com/office/drawing/2014/main" id="{902BBFB4-4066-A635-9290-40C309C023B5}"/>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sp>
        <p:nvSpPr>
          <p:cNvPr id="9" name="Rectangle 8">
            <a:extLst>
              <a:ext uri="{FF2B5EF4-FFF2-40B4-BE49-F238E27FC236}">
                <a16:creationId xmlns:a16="http://schemas.microsoft.com/office/drawing/2014/main" id="{70F667D2-A4C3-567F-4B0E-27E030CC6D7B}"/>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1" name="TextBox 10">
            <a:extLst>
              <a:ext uri="{FF2B5EF4-FFF2-40B4-BE49-F238E27FC236}">
                <a16:creationId xmlns:a16="http://schemas.microsoft.com/office/drawing/2014/main" id="{43A5E1D9-C23F-82CB-BF78-F00BDDADC714}"/>
              </a:ext>
            </a:extLst>
          </p:cNvPr>
          <p:cNvSpPr txBox="1"/>
          <p:nvPr/>
        </p:nvSpPr>
        <p:spPr>
          <a:xfrm>
            <a:off x="410724" y="22242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12" name="TextBox 11">
            <a:extLst>
              <a:ext uri="{FF2B5EF4-FFF2-40B4-BE49-F238E27FC236}">
                <a16:creationId xmlns:a16="http://schemas.microsoft.com/office/drawing/2014/main" id="{14996EA3-AA17-6820-C17B-C5EFF78F07F6}"/>
              </a:ext>
            </a:extLst>
          </p:cNvPr>
          <p:cNvSpPr txBox="1"/>
          <p:nvPr/>
        </p:nvSpPr>
        <p:spPr>
          <a:xfrm>
            <a:off x="431053" y="498743"/>
            <a:ext cx="909603" cy="707886"/>
          </a:xfrm>
          <a:prstGeom prst="rect">
            <a:avLst/>
          </a:prstGeom>
          <a:noFill/>
        </p:spPr>
        <p:txBody>
          <a:bodyPr wrap="square" rtlCol="0">
            <a:spAutoFit/>
          </a:bodyPr>
          <a:lstStyle/>
          <a:p>
            <a:pPr algn="ctr"/>
            <a:r>
              <a:rPr lang="en-US" sz="4000" b="1" dirty="0">
                <a:solidFill>
                  <a:srgbClr val="8E5A6D"/>
                </a:solidFill>
                <a:latin typeface="Times New Roman" panose="02020603050405020304" pitchFamily="18" charset="0"/>
                <a:cs typeface="Times New Roman" panose="02020603050405020304" pitchFamily="18" charset="0"/>
              </a:rPr>
              <a:t>05</a:t>
            </a:r>
            <a:endParaRPr lang="en-US" sz="1100" b="1" dirty="0">
              <a:solidFill>
                <a:srgbClr val="8E5A6D"/>
              </a:solidFill>
              <a:latin typeface="Times New Roman" panose="02020603050405020304" pitchFamily="18" charset="0"/>
              <a:cs typeface="Times New Roman" panose="02020603050405020304" pitchFamily="18" charset="0"/>
            </a:endParaRPr>
          </a:p>
        </p:txBody>
      </p:sp>
      <p:sp>
        <p:nvSpPr>
          <p:cNvPr id="17" name="Rectangle: Rounded Corners 16">
            <a:extLst>
              <a:ext uri="{FF2B5EF4-FFF2-40B4-BE49-F238E27FC236}">
                <a16:creationId xmlns:a16="http://schemas.microsoft.com/office/drawing/2014/main" id="{E63544AC-315C-4BC0-FE91-E3539D735B94}"/>
              </a:ext>
            </a:extLst>
          </p:cNvPr>
          <p:cNvSpPr/>
          <p:nvPr/>
        </p:nvSpPr>
        <p:spPr>
          <a:xfrm>
            <a:off x="310902" y="1499618"/>
            <a:ext cx="11684496" cy="4142367"/>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sp>
        <p:nvSpPr>
          <p:cNvPr id="3" name="Content Placeholder 2"/>
          <p:cNvSpPr>
            <a:spLocks noGrp="1"/>
          </p:cNvSpPr>
          <p:nvPr>
            <p:ph idx="1"/>
          </p:nvPr>
        </p:nvSpPr>
        <p:spPr>
          <a:xfrm>
            <a:off x="431053" y="1821885"/>
            <a:ext cx="11371741" cy="3619651"/>
          </a:xfrm>
        </p:spPr>
        <p:txBody>
          <a:bodyPr>
            <a:normAutofit/>
          </a:bodyPr>
          <a:lstStyle/>
          <a:p>
            <a:r>
              <a:rPr lang="en-US" sz="2400" dirty="0">
                <a:latin typeface="Times New Roman" panose="02020603050405020304" pitchFamily="18" charset="0"/>
                <a:cs typeface="Times New Roman" panose="02020603050405020304" pitchFamily="18" charset="0"/>
              </a:rPr>
              <a:t>Unsupervised Learning</a:t>
            </a:r>
            <a:endParaRPr lang="ar-EG" sz="2400" dirty="0">
              <a:latin typeface="Times New Roman" panose="02020603050405020304" pitchFamily="18" charset="0"/>
              <a:cs typeface="Times New Roman" panose="02020603050405020304" pitchFamily="18" charset="0"/>
            </a:endParaRPr>
          </a:p>
          <a:p>
            <a:pPr lvl="1"/>
            <a:r>
              <a:rPr lang="en-US" sz="3200" dirty="0">
                <a:latin typeface="Times New Roman" panose="02020603050405020304" pitchFamily="18" charset="0"/>
                <a:cs typeface="Times New Roman" panose="02020603050405020304" pitchFamily="18" charset="0"/>
              </a:rPr>
              <a:t>Clustering</a:t>
            </a:r>
          </a:p>
          <a:p>
            <a:pPr lvl="1"/>
            <a:r>
              <a:rPr lang="en-US" sz="3200" dirty="0">
                <a:latin typeface="Times New Roman" panose="02020603050405020304" pitchFamily="18" charset="0"/>
                <a:cs typeface="Times New Roman" panose="02020603050405020304" pitchFamily="18" charset="0"/>
              </a:rPr>
              <a:t>Association Rule</a:t>
            </a:r>
          </a:p>
          <a:p>
            <a:pPr lvl="1"/>
            <a:r>
              <a:rPr lang="en-US" sz="3200" dirty="0">
                <a:latin typeface="Times New Roman" panose="02020603050405020304" pitchFamily="18" charset="0"/>
                <a:cs typeface="Times New Roman" panose="02020603050405020304" pitchFamily="18" charset="0"/>
              </a:rPr>
              <a:t>Dimensionality reduction.  </a:t>
            </a:r>
            <a:endParaRPr lang="en-US" sz="2400" dirty="0">
              <a:latin typeface="Times New Roman" panose="02020603050405020304" pitchFamily="18" charset="0"/>
              <a:cs typeface="Times New Roman" panose="02020603050405020304" pitchFamily="18" charset="0"/>
            </a:endParaRPr>
          </a:p>
          <a:p>
            <a:pPr marL="0" indent="0">
              <a:buNone/>
            </a:pPr>
            <a:endParaRPr lang="en-US" sz="2400" dirty="0">
              <a:latin typeface="Times New Roman" panose="02020603050405020304" pitchFamily="18" charset="0"/>
              <a:cs typeface="Times New Roman" panose="02020603050405020304" pitchFamily="18" charset="0"/>
            </a:endParaRPr>
          </a:p>
          <a:p>
            <a:endParaRPr lang="en-US" sz="2400"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8E2D941B-169A-E083-33B8-6FC641850116}"/>
              </a:ext>
            </a:extLst>
          </p:cNvPr>
          <p:cNvSpPr txBox="1"/>
          <p:nvPr/>
        </p:nvSpPr>
        <p:spPr>
          <a:xfrm>
            <a:off x="1622397" y="318557"/>
            <a:ext cx="1952779" cy="707886"/>
          </a:xfrm>
          <a:prstGeom prst="rect">
            <a:avLst/>
          </a:prstGeom>
          <a:noFill/>
        </p:spPr>
        <p:txBody>
          <a:bodyPr wrap="none" rtlCol="0">
            <a:spAutoFit/>
          </a:bodyPr>
          <a:lstStyle/>
          <a:p>
            <a:r>
              <a:rPr lang="en-US" sz="4000" b="1" dirty="0">
                <a:solidFill>
                  <a:srgbClr val="784658"/>
                </a:solidFill>
                <a:latin typeface="Times New Roman" panose="02020603050405020304" pitchFamily="18" charset="0"/>
                <a:cs typeface="Times New Roman" panose="02020603050405020304" pitchFamily="18" charset="0"/>
              </a:rPr>
              <a:t>Content</a:t>
            </a:r>
            <a:endParaRPr lang="en-US" sz="1600" b="1" dirty="0">
              <a:solidFill>
                <a:srgbClr val="784658"/>
              </a:solidFill>
              <a:latin typeface="Times New Roman" panose="02020603050405020304" pitchFamily="18" charset="0"/>
              <a:cs typeface="Times New Roman" panose="02020603050405020304" pitchFamily="18" charset="0"/>
            </a:endParaRPr>
          </a:p>
        </p:txBody>
      </p:sp>
      <p:sp>
        <p:nvSpPr>
          <p:cNvPr id="7" name="Rectangle 6">
            <a:extLst>
              <a:ext uri="{FF2B5EF4-FFF2-40B4-BE49-F238E27FC236}">
                <a16:creationId xmlns:a16="http://schemas.microsoft.com/office/drawing/2014/main" id="{1981642C-E4DD-4091-7AE1-D505A8E19C4F}"/>
              </a:ext>
            </a:extLst>
          </p:cNvPr>
          <p:cNvSpPr/>
          <p:nvPr/>
        </p:nvSpPr>
        <p:spPr>
          <a:xfrm>
            <a:off x="3834774" y="6252522"/>
            <a:ext cx="8357226" cy="389672"/>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7B9BD4EF-B61B-84D0-69A1-3F651AEB3667}"/>
              </a:ext>
            </a:extLst>
          </p:cNvPr>
          <p:cNvSpPr txBox="1"/>
          <p:nvPr/>
        </p:nvSpPr>
        <p:spPr>
          <a:xfrm>
            <a:off x="3834774" y="6262270"/>
            <a:ext cx="4050271"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05 – Unsupervised Learning</a:t>
            </a:r>
          </a:p>
        </p:txBody>
      </p:sp>
      <p:sp>
        <p:nvSpPr>
          <p:cNvPr id="10" name="TextBox 9">
            <a:extLst>
              <a:ext uri="{FF2B5EF4-FFF2-40B4-BE49-F238E27FC236}">
                <a16:creationId xmlns:a16="http://schemas.microsoft.com/office/drawing/2014/main" id="{E152FDB4-783F-7C16-7C6B-266FC9AD4FFA}"/>
              </a:ext>
            </a:extLst>
          </p:cNvPr>
          <p:cNvSpPr txBox="1"/>
          <p:nvPr/>
        </p:nvSpPr>
        <p:spPr>
          <a:xfrm>
            <a:off x="8702165" y="6262270"/>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Eng. Eman Elgalad</a:t>
            </a:r>
          </a:p>
        </p:txBody>
      </p:sp>
      <p:sp>
        <p:nvSpPr>
          <p:cNvPr id="14" name="Rectangle 13">
            <a:extLst>
              <a:ext uri="{FF2B5EF4-FFF2-40B4-BE49-F238E27FC236}">
                <a16:creationId xmlns:a16="http://schemas.microsoft.com/office/drawing/2014/main" id="{376ED870-C6F5-0F77-963B-6B716DDEBB44}"/>
              </a:ext>
            </a:extLst>
          </p:cNvPr>
          <p:cNvSpPr/>
          <p:nvPr/>
        </p:nvSpPr>
        <p:spPr>
          <a:xfrm>
            <a:off x="6304982" y="5858094"/>
            <a:ext cx="5887018" cy="367923"/>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13" name="TextBox 12">
            <a:extLst>
              <a:ext uri="{FF2B5EF4-FFF2-40B4-BE49-F238E27FC236}">
                <a16:creationId xmlns:a16="http://schemas.microsoft.com/office/drawing/2014/main" id="{38A2E19B-7369-DE98-F670-DA0099530C67}"/>
              </a:ext>
            </a:extLst>
          </p:cNvPr>
          <p:cNvSpPr txBox="1"/>
          <p:nvPr/>
        </p:nvSpPr>
        <p:spPr>
          <a:xfrm>
            <a:off x="6441743" y="5825856"/>
            <a:ext cx="5361051"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HCIA-AI Huawei</a:t>
            </a:r>
          </a:p>
        </p:txBody>
      </p:sp>
    </p:spTree>
    <p:extLst>
      <p:ext uri="{BB962C8B-B14F-4D97-AF65-F5344CB8AC3E}">
        <p14:creationId xmlns:p14="http://schemas.microsoft.com/office/powerpoint/2010/main" val="4050197568"/>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extLst>
    <p:ext uri="{E180D4A7-C9FB-4DFB-919C-405C955672EB}">
      <p14:showEvtLst xmlns:p14="http://schemas.microsoft.com/office/powerpoint/2010/main">
        <p14:playEvt time="70" objId="4"/>
        <p14:pauseEvt time="11100" objId="4"/>
        <p14:seekEvt time="11100" objId="4" seek="10935"/>
        <p14:resumeEvt time="11300" objId="4"/>
      </p14:showEvtLst>
    </p:ext>
  </p:extLs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1678429" y="291440"/>
            <a:ext cx="9964749" cy="430887"/>
          </a:xfrm>
        </p:spPr>
        <p:txBody>
          <a:bodyPr>
            <a:normAutofit fontScale="90000"/>
          </a:bodyPr>
          <a:lstStyle/>
          <a:p>
            <a:r>
              <a:rPr b="0" u="none" dirty="0">
                <a:latin typeface="Huawei Sans" panose="020C0503030203020204" pitchFamily="34" charset="0"/>
              </a:rPr>
              <a:t>Machine Learning Algorithm Overview</a:t>
            </a:r>
            <a:endParaRPr lang="en-US" dirty="0">
              <a:latin typeface="Huawei Sans" panose="020C0503030203020204" pitchFamily="34" charset="0"/>
              <a:cs typeface="Huawei Sans" panose="020C0503030203020204" pitchFamily="34" charset="0"/>
              <a:sym typeface="Huawei Sans" panose="020C0503030203020204" pitchFamily="34" charset="0"/>
            </a:endParaRPr>
          </a:p>
        </p:txBody>
      </p:sp>
      <p:pic>
        <p:nvPicPr>
          <p:cNvPr id="88" name="图片 87">
            <a:extLst>
              <a:ext uri="{FF2B5EF4-FFF2-40B4-BE49-F238E27FC236}">
                <a16:creationId xmlns:a16="http://schemas.microsoft.com/office/drawing/2014/main" id="{336E10F6-6141-4BF3-935F-328EDDCA90B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47031" y="1020088"/>
            <a:ext cx="9831238" cy="5092298"/>
          </a:xfrm>
          <a:prstGeom prst="rect">
            <a:avLst/>
          </a:prstGeom>
        </p:spPr>
      </p:pic>
      <p:grpSp>
        <p:nvGrpSpPr>
          <p:cNvPr id="92" name="组合 91">
            <a:extLst>
              <a:ext uri="{FF2B5EF4-FFF2-40B4-BE49-F238E27FC236}">
                <a16:creationId xmlns:a16="http://schemas.microsoft.com/office/drawing/2014/main" id="{EE5DF117-3F57-41E9-8C07-125B1EC81DBC}"/>
              </a:ext>
            </a:extLst>
          </p:cNvPr>
          <p:cNvGrpSpPr/>
          <p:nvPr/>
        </p:nvGrpSpPr>
        <p:grpSpPr>
          <a:xfrm>
            <a:off x="1047031" y="1078699"/>
            <a:ext cx="9831238" cy="4928312"/>
            <a:chOff x="-208713" y="520197"/>
            <a:chExt cx="9831238" cy="4928312"/>
          </a:xfrm>
        </p:grpSpPr>
        <p:sp>
          <p:nvSpPr>
            <p:cNvPr id="93" name="object 4">
              <a:extLst>
                <a:ext uri="{FF2B5EF4-FFF2-40B4-BE49-F238E27FC236}">
                  <a16:creationId xmlns:a16="http://schemas.microsoft.com/office/drawing/2014/main" id="{C29BA62B-53EA-4451-B928-0EC6EA97F3AA}"/>
                </a:ext>
              </a:extLst>
            </p:cNvPr>
            <p:cNvSpPr txBox="1"/>
            <p:nvPr/>
          </p:nvSpPr>
          <p:spPr>
            <a:xfrm>
              <a:off x="422686" y="1310950"/>
              <a:ext cx="3332250" cy="246221"/>
            </a:xfrm>
            <a:prstGeom prst="rect">
              <a:avLst/>
            </a:prstGeom>
          </p:spPr>
          <p:txBody>
            <a:bodyPr vert="horz" wrap="square" lIns="0" tIns="0" rIns="0" bIns="0" rtlCol="0">
              <a:spAutoFit/>
            </a:bodyPr>
            <a:lstStyle/>
            <a:p>
              <a:pPr marL="12700" algn="ctr">
                <a:lnSpc>
                  <a:spcPct val="100000"/>
                </a:lnSpc>
              </a:pPr>
              <a:r>
                <a:rPr sz="1600" b="0" u="none" dirty="0">
                  <a:solidFill>
                    <a:srgbClr val="FFFFFF"/>
                  </a:solidFill>
                  <a:latin typeface="Huawei Sans" panose="020C0503030203020204" pitchFamily="34" charset="0"/>
                </a:rPr>
                <a:t>Supervised learning</a:t>
              </a:r>
              <a:endParaRPr sz="1600" dirty="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94" name="object 5">
              <a:extLst>
                <a:ext uri="{FF2B5EF4-FFF2-40B4-BE49-F238E27FC236}">
                  <a16:creationId xmlns:a16="http://schemas.microsoft.com/office/drawing/2014/main" id="{554729AD-5988-4314-BDAD-A00169988D47}"/>
                </a:ext>
              </a:extLst>
            </p:cNvPr>
            <p:cNvSpPr txBox="1"/>
            <p:nvPr/>
          </p:nvSpPr>
          <p:spPr>
            <a:xfrm>
              <a:off x="6004734" y="1310950"/>
              <a:ext cx="2493336" cy="246221"/>
            </a:xfrm>
            <a:prstGeom prst="rect">
              <a:avLst/>
            </a:prstGeom>
          </p:spPr>
          <p:txBody>
            <a:bodyPr vert="horz" wrap="square" lIns="0" tIns="0" rIns="0" bIns="0" rtlCol="0">
              <a:spAutoFit/>
            </a:bodyPr>
            <a:lstStyle/>
            <a:p>
              <a:pPr marL="12700" algn="ctr">
                <a:lnSpc>
                  <a:spcPct val="100000"/>
                </a:lnSpc>
              </a:pPr>
              <a:r>
                <a:rPr sz="1600" b="0" u="none" dirty="0">
                  <a:solidFill>
                    <a:srgbClr val="FFFFFF"/>
                  </a:solidFill>
                  <a:latin typeface="Huawei Sans" panose="020C0503030203020204" pitchFamily="34" charset="0"/>
                </a:rPr>
                <a:t>Unsupervised learning</a:t>
              </a:r>
              <a:endParaRPr sz="1600" dirty="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95" name="object 6">
              <a:extLst>
                <a:ext uri="{FF2B5EF4-FFF2-40B4-BE49-F238E27FC236}">
                  <a16:creationId xmlns:a16="http://schemas.microsoft.com/office/drawing/2014/main" id="{71A09821-A498-45AC-94DD-906108D50206}"/>
                </a:ext>
              </a:extLst>
            </p:cNvPr>
            <p:cNvSpPr txBox="1"/>
            <p:nvPr/>
          </p:nvSpPr>
          <p:spPr>
            <a:xfrm>
              <a:off x="4982546" y="1978592"/>
              <a:ext cx="1799214" cy="246221"/>
            </a:xfrm>
            <a:prstGeom prst="rect">
              <a:avLst/>
            </a:prstGeom>
          </p:spPr>
          <p:txBody>
            <a:bodyPr vert="horz" wrap="square" lIns="0" tIns="0" rIns="0" bIns="0" rtlCol="0">
              <a:spAutoFit/>
            </a:bodyPr>
            <a:lstStyle/>
            <a:p>
              <a:pPr marL="12700" algn="ctr">
                <a:lnSpc>
                  <a:spcPct val="100000"/>
                </a:lnSpc>
              </a:pPr>
              <a:r>
                <a:rPr sz="1600" b="0" u="none" dirty="0">
                  <a:solidFill>
                    <a:srgbClr val="595959"/>
                  </a:solidFill>
                  <a:latin typeface="Huawei Sans" panose="020C0503030203020204" pitchFamily="34" charset="0"/>
                </a:rPr>
                <a:t>Clustering</a:t>
              </a:r>
              <a:endParaRPr sz="1600" dirty="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96" name="object 7">
              <a:extLst>
                <a:ext uri="{FF2B5EF4-FFF2-40B4-BE49-F238E27FC236}">
                  <a16:creationId xmlns:a16="http://schemas.microsoft.com/office/drawing/2014/main" id="{BC5CB352-1DDE-475E-BDE3-A858CB248E19}"/>
                </a:ext>
              </a:extLst>
            </p:cNvPr>
            <p:cNvSpPr txBox="1"/>
            <p:nvPr/>
          </p:nvSpPr>
          <p:spPr>
            <a:xfrm>
              <a:off x="226647" y="1979664"/>
              <a:ext cx="1440180" cy="246221"/>
            </a:xfrm>
            <a:prstGeom prst="rect">
              <a:avLst/>
            </a:prstGeom>
          </p:spPr>
          <p:txBody>
            <a:bodyPr vert="horz" wrap="square" lIns="0" tIns="0" rIns="0" bIns="0" rtlCol="0">
              <a:spAutoFit/>
            </a:bodyPr>
            <a:lstStyle/>
            <a:p>
              <a:pPr marL="12700" algn="ctr">
                <a:lnSpc>
                  <a:spcPct val="100000"/>
                </a:lnSpc>
              </a:pPr>
              <a:r>
                <a:rPr sz="1600" b="0" u="none" dirty="0">
                  <a:solidFill>
                    <a:srgbClr val="595959"/>
                  </a:solidFill>
                  <a:latin typeface="Huawei Sans" panose="020C0503030203020204" pitchFamily="34" charset="0"/>
                </a:rPr>
                <a:t>Classification</a:t>
              </a:r>
              <a:endParaRPr sz="1600" dirty="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97" name="object 8">
              <a:extLst>
                <a:ext uri="{FF2B5EF4-FFF2-40B4-BE49-F238E27FC236}">
                  <a16:creationId xmlns:a16="http://schemas.microsoft.com/office/drawing/2014/main" id="{DDB9DC92-86B2-49E9-A764-EDABEC9DF3FC}"/>
                </a:ext>
              </a:extLst>
            </p:cNvPr>
            <p:cNvSpPr txBox="1"/>
            <p:nvPr/>
          </p:nvSpPr>
          <p:spPr>
            <a:xfrm>
              <a:off x="2741170" y="1986634"/>
              <a:ext cx="1168799" cy="246221"/>
            </a:xfrm>
            <a:prstGeom prst="rect">
              <a:avLst/>
            </a:prstGeom>
          </p:spPr>
          <p:txBody>
            <a:bodyPr vert="horz" wrap="square" lIns="0" tIns="0" rIns="0" bIns="0" rtlCol="0">
              <a:spAutoFit/>
            </a:bodyPr>
            <a:lstStyle/>
            <a:p>
              <a:pPr marL="12700" algn="ctr">
                <a:lnSpc>
                  <a:spcPct val="100000"/>
                </a:lnSpc>
              </a:pPr>
              <a:r>
                <a:rPr sz="1600" b="0" u="none" dirty="0">
                  <a:solidFill>
                    <a:srgbClr val="595959"/>
                  </a:solidFill>
                  <a:latin typeface="Huawei Sans" panose="020C0503030203020204" pitchFamily="34" charset="0"/>
                </a:rPr>
                <a:t>Regression</a:t>
              </a:r>
              <a:endParaRPr sz="1600" dirty="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98" name="object 9">
              <a:extLst>
                <a:ext uri="{FF2B5EF4-FFF2-40B4-BE49-F238E27FC236}">
                  <a16:creationId xmlns:a16="http://schemas.microsoft.com/office/drawing/2014/main" id="{F451716B-64A1-4389-9B38-8903AB5B68D9}"/>
                </a:ext>
              </a:extLst>
            </p:cNvPr>
            <p:cNvSpPr txBox="1"/>
            <p:nvPr/>
          </p:nvSpPr>
          <p:spPr>
            <a:xfrm>
              <a:off x="2260963" y="520197"/>
              <a:ext cx="4565678" cy="246221"/>
            </a:xfrm>
            <a:prstGeom prst="rect">
              <a:avLst/>
            </a:prstGeom>
          </p:spPr>
          <p:txBody>
            <a:bodyPr vert="horz" wrap="square" lIns="0" tIns="0" rIns="0" bIns="0" rtlCol="0">
              <a:spAutoFit/>
            </a:bodyPr>
            <a:lstStyle/>
            <a:p>
              <a:pPr marL="12700" algn="ctr">
                <a:lnSpc>
                  <a:spcPct val="100000"/>
                </a:lnSpc>
              </a:pPr>
              <a:r>
                <a:rPr sz="1600" b="1" u="none" dirty="0">
                  <a:solidFill>
                    <a:srgbClr val="FFFFFF"/>
                  </a:solidFill>
                  <a:latin typeface="Huawei Sans" panose="020C0503030203020204" pitchFamily="34" charset="0"/>
                </a:rPr>
                <a:t>Machine</a:t>
              </a:r>
              <a:r>
                <a:rPr lang="en-US" altLang="zh-CN" sz="1600" b="1" u="none" dirty="0">
                  <a:solidFill>
                    <a:srgbClr val="FFFFFF"/>
                  </a:solidFill>
                  <a:latin typeface="Huawei Sans" panose="020C0503030203020204" pitchFamily="34" charset="0"/>
                </a:rPr>
                <a:t> </a:t>
              </a:r>
              <a:r>
                <a:rPr sz="1600" b="1" u="none" dirty="0">
                  <a:solidFill>
                    <a:srgbClr val="FFFFFF"/>
                  </a:solidFill>
                  <a:latin typeface="Huawei Sans" panose="020C0503030203020204" pitchFamily="34" charset="0"/>
                </a:rPr>
                <a:t>learning</a:t>
              </a:r>
              <a:endParaRPr sz="1600" dirty="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99" name="object 10">
              <a:extLst>
                <a:ext uri="{FF2B5EF4-FFF2-40B4-BE49-F238E27FC236}">
                  <a16:creationId xmlns:a16="http://schemas.microsoft.com/office/drawing/2014/main" id="{14D8A5A2-E4B8-4A3C-9DCF-78A98572CE7A}"/>
                </a:ext>
              </a:extLst>
            </p:cNvPr>
            <p:cNvSpPr txBox="1"/>
            <p:nvPr/>
          </p:nvSpPr>
          <p:spPr>
            <a:xfrm>
              <a:off x="8085320" y="1978592"/>
              <a:ext cx="768350" cy="246221"/>
            </a:xfrm>
            <a:prstGeom prst="rect">
              <a:avLst/>
            </a:prstGeom>
          </p:spPr>
          <p:txBody>
            <a:bodyPr vert="horz" wrap="square" lIns="0" tIns="0" rIns="0" bIns="0" rtlCol="0">
              <a:spAutoFit/>
            </a:bodyPr>
            <a:lstStyle/>
            <a:p>
              <a:pPr marL="12700" marR="5080" indent="-114300" algn="ctr"/>
              <a:r>
                <a:rPr sz="1600" dirty="0">
                  <a:solidFill>
                    <a:srgbClr val="595959"/>
                  </a:solidFill>
                  <a:latin typeface="Huawei Sans" panose="020C0503030203020204" pitchFamily="34" charset="0"/>
                </a:rPr>
                <a:t>Other</a:t>
              </a:r>
              <a:endParaRPr sz="1600" dirty="0">
                <a:solidFill>
                  <a:srgbClr val="595959"/>
                </a:solidFill>
                <a:latin typeface="Huawei Sans" panose="020C0503030203020204" pitchFamily="34" charset="0"/>
                <a:sym typeface="Huawei Sans" panose="020C0503030203020204" pitchFamily="34" charset="0"/>
              </a:endParaRPr>
            </a:p>
          </p:txBody>
        </p:sp>
        <p:sp>
          <p:nvSpPr>
            <p:cNvPr id="100" name="object 7">
              <a:extLst>
                <a:ext uri="{FF2B5EF4-FFF2-40B4-BE49-F238E27FC236}">
                  <a16:creationId xmlns:a16="http://schemas.microsoft.com/office/drawing/2014/main" id="{C44F9DB2-3F92-45CF-89D2-33CB1DB76C5B}"/>
                </a:ext>
              </a:extLst>
            </p:cNvPr>
            <p:cNvSpPr txBox="1"/>
            <p:nvPr/>
          </p:nvSpPr>
          <p:spPr>
            <a:xfrm>
              <a:off x="-208713" y="2422714"/>
              <a:ext cx="2310900" cy="215444"/>
            </a:xfrm>
            <a:prstGeom prst="rect">
              <a:avLst/>
            </a:prstGeom>
          </p:spPr>
          <p:txBody>
            <a:bodyPr vert="horz" wrap="square" lIns="0" tIns="0" rIns="0" bIns="0" rtlCol="0">
              <a:spAutoFit/>
            </a:bodyPr>
            <a:lstStyle/>
            <a:p>
              <a:pPr marL="12700" algn="ctr">
                <a:lnSpc>
                  <a:spcPct val="100000"/>
                </a:lnSpc>
              </a:pPr>
              <a:r>
                <a:rPr lang="en-US" altLang="zh-CN" sz="1400" b="0" u="none" dirty="0">
                  <a:solidFill>
                    <a:srgbClr val="595959"/>
                  </a:solidFill>
                  <a:latin typeface="Huawei Sans" panose="020C0503030203020204" pitchFamily="34" charset="0"/>
                </a:rPr>
                <a:t>Logistic regression</a:t>
              </a:r>
              <a:endParaRPr sz="1400" dirty="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101" name="object 7">
              <a:extLst>
                <a:ext uri="{FF2B5EF4-FFF2-40B4-BE49-F238E27FC236}">
                  <a16:creationId xmlns:a16="http://schemas.microsoft.com/office/drawing/2014/main" id="{EB19053C-19EA-4810-BAEC-BCFEDCB358DE}"/>
                </a:ext>
              </a:extLst>
            </p:cNvPr>
            <p:cNvSpPr txBox="1"/>
            <p:nvPr/>
          </p:nvSpPr>
          <p:spPr>
            <a:xfrm>
              <a:off x="-208713" y="2823737"/>
              <a:ext cx="2310900" cy="215444"/>
            </a:xfrm>
            <a:prstGeom prst="rect">
              <a:avLst/>
            </a:prstGeom>
          </p:spPr>
          <p:txBody>
            <a:bodyPr vert="horz" wrap="square" lIns="0" tIns="0" rIns="0" bIns="0" rtlCol="0">
              <a:spAutoFit/>
            </a:bodyPr>
            <a:lstStyle/>
            <a:p>
              <a:pPr marL="12700" algn="ctr">
                <a:lnSpc>
                  <a:spcPct val="100000"/>
                </a:lnSpc>
              </a:pPr>
              <a:r>
                <a:rPr lang="en-US" altLang="zh-CN" sz="1400" b="0" u="none" dirty="0">
                  <a:solidFill>
                    <a:srgbClr val="595959"/>
                  </a:solidFill>
                  <a:latin typeface="Huawei Sans" panose="020C0503030203020204" pitchFamily="34" charset="0"/>
                </a:rPr>
                <a:t>SVM</a:t>
              </a:r>
              <a:endParaRPr sz="1400" dirty="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102" name="object 7">
              <a:extLst>
                <a:ext uri="{FF2B5EF4-FFF2-40B4-BE49-F238E27FC236}">
                  <a16:creationId xmlns:a16="http://schemas.microsoft.com/office/drawing/2014/main" id="{781FA81C-0E18-4DCC-B8A3-2F34B0D7BFBA}"/>
                </a:ext>
              </a:extLst>
            </p:cNvPr>
            <p:cNvSpPr txBox="1"/>
            <p:nvPr/>
          </p:nvSpPr>
          <p:spPr>
            <a:xfrm>
              <a:off x="-208713" y="3224272"/>
              <a:ext cx="2310900" cy="215444"/>
            </a:xfrm>
            <a:prstGeom prst="rect">
              <a:avLst/>
            </a:prstGeom>
          </p:spPr>
          <p:txBody>
            <a:bodyPr vert="horz" wrap="square" lIns="0" tIns="0" rIns="0" bIns="0" rtlCol="0">
              <a:spAutoFit/>
            </a:bodyPr>
            <a:lstStyle/>
            <a:p>
              <a:pPr marL="12700" algn="ctr">
                <a:lnSpc>
                  <a:spcPct val="100000"/>
                </a:lnSpc>
              </a:pPr>
              <a:r>
                <a:rPr lang="en-US" altLang="zh-CN" sz="1400" b="0" u="none" dirty="0">
                  <a:solidFill>
                    <a:srgbClr val="595959"/>
                  </a:solidFill>
                  <a:latin typeface="Huawei Sans" panose="020C0503030203020204" pitchFamily="34" charset="0"/>
                </a:rPr>
                <a:t>Neural network</a:t>
              </a:r>
              <a:endParaRPr sz="1400" dirty="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103" name="object 7">
              <a:extLst>
                <a:ext uri="{FF2B5EF4-FFF2-40B4-BE49-F238E27FC236}">
                  <a16:creationId xmlns:a16="http://schemas.microsoft.com/office/drawing/2014/main" id="{9B82081F-C16B-4A9C-82E5-D9BCB3F306A4}"/>
                </a:ext>
              </a:extLst>
            </p:cNvPr>
            <p:cNvSpPr txBox="1"/>
            <p:nvPr/>
          </p:nvSpPr>
          <p:spPr>
            <a:xfrm>
              <a:off x="-208713" y="3633847"/>
              <a:ext cx="2310900" cy="215444"/>
            </a:xfrm>
            <a:prstGeom prst="rect">
              <a:avLst/>
            </a:prstGeom>
          </p:spPr>
          <p:txBody>
            <a:bodyPr vert="horz" wrap="square" lIns="0" tIns="0" rIns="0" bIns="0" rtlCol="0">
              <a:spAutoFit/>
            </a:bodyPr>
            <a:lstStyle/>
            <a:p>
              <a:pPr marL="12700" algn="ctr">
                <a:lnSpc>
                  <a:spcPct val="100000"/>
                </a:lnSpc>
              </a:pPr>
              <a:r>
                <a:rPr lang="en-US" altLang="zh-CN" sz="1400" b="0" u="none" dirty="0">
                  <a:solidFill>
                    <a:srgbClr val="595959"/>
                  </a:solidFill>
                  <a:latin typeface="Huawei Sans" panose="020C0503030203020204" pitchFamily="34" charset="0"/>
                </a:rPr>
                <a:t>Decision tree</a:t>
              </a:r>
              <a:endParaRPr sz="1400" dirty="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104" name="object 7">
              <a:extLst>
                <a:ext uri="{FF2B5EF4-FFF2-40B4-BE49-F238E27FC236}">
                  <a16:creationId xmlns:a16="http://schemas.microsoft.com/office/drawing/2014/main" id="{D5998A9C-6B17-4588-8BED-4E47767B7FC6}"/>
                </a:ext>
              </a:extLst>
            </p:cNvPr>
            <p:cNvSpPr txBox="1"/>
            <p:nvPr/>
          </p:nvSpPr>
          <p:spPr>
            <a:xfrm>
              <a:off x="-208713" y="4024372"/>
              <a:ext cx="2310900" cy="215444"/>
            </a:xfrm>
            <a:prstGeom prst="rect">
              <a:avLst/>
            </a:prstGeom>
          </p:spPr>
          <p:txBody>
            <a:bodyPr vert="horz" wrap="square" lIns="0" tIns="0" rIns="0" bIns="0" rtlCol="0">
              <a:spAutoFit/>
            </a:bodyPr>
            <a:lstStyle/>
            <a:p>
              <a:pPr marL="12700" algn="ctr">
                <a:lnSpc>
                  <a:spcPct val="100000"/>
                </a:lnSpc>
              </a:pPr>
              <a:r>
                <a:rPr lang="en-US" altLang="zh-CN" sz="1400" b="0" u="none" dirty="0">
                  <a:solidFill>
                    <a:srgbClr val="595959"/>
                  </a:solidFill>
                  <a:latin typeface="Huawei Sans" panose="020C0503030203020204" pitchFamily="34" charset="0"/>
                </a:rPr>
                <a:t>Random forest</a:t>
              </a:r>
              <a:endParaRPr sz="1400" dirty="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105" name="object 7">
              <a:extLst>
                <a:ext uri="{FF2B5EF4-FFF2-40B4-BE49-F238E27FC236}">
                  <a16:creationId xmlns:a16="http://schemas.microsoft.com/office/drawing/2014/main" id="{E835DA4C-E25A-4509-9E8E-169659A8F5A0}"/>
                </a:ext>
              </a:extLst>
            </p:cNvPr>
            <p:cNvSpPr txBox="1"/>
            <p:nvPr/>
          </p:nvSpPr>
          <p:spPr>
            <a:xfrm>
              <a:off x="-208713" y="4318820"/>
              <a:ext cx="2199752" cy="430887"/>
            </a:xfrm>
            <a:prstGeom prst="rect">
              <a:avLst/>
            </a:prstGeom>
          </p:spPr>
          <p:txBody>
            <a:bodyPr vert="horz" wrap="square" lIns="0" tIns="0" rIns="0" bIns="0" rtlCol="0">
              <a:spAutoFit/>
            </a:bodyPr>
            <a:lstStyle/>
            <a:p>
              <a:pPr marL="12700" algn="ctr">
                <a:lnSpc>
                  <a:spcPct val="100000"/>
                </a:lnSpc>
              </a:pPr>
              <a:r>
                <a:rPr lang="en-US" altLang="zh-CN" sz="1400" b="0" u="none" dirty="0">
                  <a:solidFill>
                    <a:srgbClr val="595959"/>
                  </a:solidFill>
                  <a:latin typeface="Huawei Sans" panose="020C0503030203020204" pitchFamily="34" charset="0"/>
                </a:rPr>
                <a:t>Gradient boosted decision tree (GBDT)</a:t>
              </a:r>
              <a:endParaRPr sz="1400" dirty="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106" name="object 7">
              <a:extLst>
                <a:ext uri="{FF2B5EF4-FFF2-40B4-BE49-F238E27FC236}">
                  <a16:creationId xmlns:a16="http://schemas.microsoft.com/office/drawing/2014/main" id="{56539343-E1EA-4907-8924-C42188F8383C}"/>
                </a:ext>
              </a:extLst>
            </p:cNvPr>
            <p:cNvSpPr txBox="1"/>
            <p:nvPr/>
          </p:nvSpPr>
          <p:spPr>
            <a:xfrm>
              <a:off x="-208713" y="4830478"/>
              <a:ext cx="2310900" cy="215444"/>
            </a:xfrm>
            <a:prstGeom prst="rect">
              <a:avLst/>
            </a:prstGeom>
          </p:spPr>
          <p:txBody>
            <a:bodyPr vert="horz" wrap="square" lIns="0" tIns="0" rIns="0" bIns="0" rtlCol="0">
              <a:spAutoFit/>
            </a:bodyPr>
            <a:lstStyle/>
            <a:p>
              <a:pPr marL="12700" algn="ctr">
                <a:lnSpc>
                  <a:spcPct val="100000"/>
                </a:lnSpc>
              </a:pPr>
              <a:r>
                <a:rPr lang="en-US" altLang="zh-CN" sz="1400" b="0" i="1" u="none" dirty="0">
                  <a:solidFill>
                    <a:srgbClr val="595959"/>
                  </a:solidFill>
                  <a:latin typeface="Huawei Sans" panose="020C0503030203020204" pitchFamily="34" charset="0"/>
                </a:rPr>
                <a:t>k</a:t>
              </a:r>
              <a:r>
                <a:rPr lang="en-US" altLang="zh-CN" sz="1400" b="0" u="none" dirty="0">
                  <a:solidFill>
                    <a:srgbClr val="595959"/>
                  </a:solidFill>
                  <a:latin typeface="Huawei Sans" panose="020C0503030203020204" pitchFamily="34" charset="0"/>
                </a:rPr>
                <a:t>-NN</a:t>
              </a:r>
              <a:endParaRPr sz="1400" dirty="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107" name="object 7">
              <a:extLst>
                <a:ext uri="{FF2B5EF4-FFF2-40B4-BE49-F238E27FC236}">
                  <a16:creationId xmlns:a16="http://schemas.microsoft.com/office/drawing/2014/main" id="{33F68AFC-70A2-4478-A822-19EA92D0AC8E}"/>
                </a:ext>
              </a:extLst>
            </p:cNvPr>
            <p:cNvSpPr txBox="1"/>
            <p:nvPr/>
          </p:nvSpPr>
          <p:spPr>
            <a:xfrm>
              <a:off x="-208713" y="5233065"/>
              <a:ext cx="2310900" cy="215444"/>
            </a:xfrm>
            <a:prstGeom prst="rect">
              <a:avLst/>
            </a:prstGeom>
          </p:spPr>
          <p:txBody>
            <a:bodyPr vert="horz" wrap="square" lIns="0" tIns="0" rIns="0" bIns="0" rtlCol="0">
              <a:spAutoFit/>
            </a:bodyPr>
            <a:lstStyle/>
            <a:p>
              <a:pPr marL="12700" algn="ctr">
                <a:lnSpc>
                  <a:spcPct val="100000"/>
                </a:lnSpc>
              </a:pPr>
              <a:r>
                <a:rPr lang="en-US" altLang="zh-CN" sz="1400" b="0" u="none" dirty="0">
                  <a:solidFill>
                    <a:srgbClr val="595959"/>
                  </a:solidFill>
                  <a:latin typeface="Huawei Sans" panose="020C0503030203020204" pitchFamily="34" charset="0"/>
                </a:rPr>
                <a:t>Naive Bayes</a:t>
              </a:r>
              <a:endParaRPr sz="1400" dirty="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108" name="object 7">
              <a:extLst>
                <a:ext uri="{FF2B5EF4-FFF2-40B4-BE49-F238E27FC236}">
                  <a16:creationId xmlns:a16="http://schemas.microsoft.com/office/drawing/2014/main" id="{F167A3F7-B5EB-460B-BD06-4A97E806C948}"/>
                </a:ext>
              </a:extLst>
            </p:cNvPr>
            <p:cNvSpPr txBox="1"/>
            <p:nvPr/>
          </p:nvSpPr>
          <p:spPr>
            <a:xfrm>
              <a:off x="2172537" y="2422714"/>
              <a:ext cx="2310900" cy="215444"/>
            </a:xfrm>
            <a:prstGeom prst="rect">
              <a:avLst/>
            </a:prstGeom>
          </p:spPr>
          <p:txBody>
            <a:bodyPr vert="horz" wrap="square" lIns="0" tIns="0" rIns="0" bIns="0" rtlCol="0">
              <a:spAutoFit/>
            </a:bodyPr>
            <a:lstStyle/>
            <a:p>
              <a:pPr marL="12700" algn="ctr">
                <a:lnSpc>
                  <a:spcPct val="100000"/>
                </a:lnSpc>
              </a:pPr>
              <a:r>
                <a:rPr lang="en-US" altLang="zh-CN" sz="1400" b="0" u="none" dirty="0">
                  <a:solidFill>
                    <a:srgbClr val="595959"/>
                  </a:solidFill>
                  <a:latin typeface="Huawei Sans" panose="020C0503030203020204" pitchFamily="34" charset="0"/>
                </a:rPr>
                <a:t>Linear regression</a:t>
              </a:r>
              <a:endParaRPr sz="1400" dirty="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109" name="object 7">
              <a:extLst>
                <a:ext uri="{FF2B5EF4-FFF2-40B4-BE49-F238E27FC236}">
                  <a16:creationId xmlns:a16="http://schemas.microsoft.com/office/drawing/2014/main" id="{F8896F66-82BD-4502-BEDF-9D1C4ED9376A}"/>
                </a:ext>
              </a:extLst>
            </p:cNvPr>
            <p:cNvSpPr txBox="1"/>
            <p:nvPr/>
          </p:nvSpPr>
          <p:spPr>
            <a:xfrm>
              <a:off x="2172537" y="2823737"/>
              <a:ext cx="2310900" cy="215444"/>
            </a:xfrm>
            <a:prstGeom prst="rect">
              <a:avLst/>
            </a:prstGeom>
          </p:spPr>
          <p:txBody>
            <a:bodyPr vert="horz" wrap="square" lIns="0" tIns="0" rIns="0" bIns="0" rtlCol="0">
              <a:spAutoFit/>
            </a:bodyPr>
            <a:lstStyle/>
            <a:p>
              <a:pPr marL="12700" algn="ctr">
                <a:lnSpc>
                  <a:spcPct val="100000"/>
                </a:lnSpc>
              </a:pPr>
              <a:r>
                <a:rPr lang="en-US" altLang="zh-CN" sz="1400" b="0" u="none" dirty="0">
                  <a:solidFill>
                    <a:srgbClr val="595959"/>
                  </a:solidFill>
                  <a:latin typeface="Huawei Sans" panose="020C0503030203020204" pitchFamily="34" charset="0"/>
                </a:rPr>
                <a:t>SVM</a:t>
              </a:r>
              <a:endParaRPr sz="1400" dirty="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110" name="object 7">
              <a:extLst>
                <a:ext uri="{FF2B5EF4-FFF2-40B4-BE49-F238E27FC236}">
                  <a16:creationId xmlns:a16="http://schemas.microsoft.com/office/drawing/2014/main" id="{9DA9444D-75CD-42D8-9B88-3B616431E03E}"/>
                </a:ext>
              </a:extLst>
            </p:cNvPr>
            <p:cNvSpPr txBox="1"/>
            <p:nvPr/>
          </p:nvSpPr>
          <p:spPr>
            <a:xfrm>
              <a:off x="2172537" y="3224272"/>
              <a:ext cx="2310900" cy="215444"/>
            </a:xfrm>
            <a:prstGeom prst="rect">
              <a:avLst/>
            </a:prstGeom>
          </p:spPr>
          <p:txBody>
            <a:bodyPr vert="horz" wrap="square" lIns="0" tIns="0" rIns="0" bIns="0" rtlCol="0">
              <a:spAutoFit/>
            </a:bodyPr>
            <a:lstStyle/>
            <a:p>
              <a:pPr marL="12700" algn="ctr">
                <a:lnSpc>
                  <a:spcPct val="100000"/>
                </a:lnSpc>
              </a:pPr>
              <a:r>
                <a:rPr lang="en-US" altLang="zh-CN" sz="1400" b="0" u="none" dirty="0">
                  <a:solidFill>
                    <a:srgbClr val="595959"/>
                  </a:solidFill>
                  <a:latin typeface="Huawei Sans" panose="020C0503030203020204" pitchFamily="34" charset="0"/>
                </a:rPr>
                <a:t>Neural network</a:t>
              </a:r>
              <a:endParaRPr sz="1400" dirty="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111" name="object 7">
              <a:extLst>
                <a:ext uri="{FF2B5EF4-FFF2-40B4-BE49-F238E27FC236}">
                  <a16:creationId xmlns:a16="http://schemas.microsoft.com/office/drawing/2014/main" id="{96098F18-15A1-4B33-A58A-3FE2D798D3DC}"/>
                </a:ext>
              </a:extLst>
            </p:cNvPr>
            <p:cNvSpPr txBox="1"/>
            <p:nvPr/>
          </p:nvSpPr>
          <p:spPr>
            <a:xfrm>
              <a:off x="2172537" y="3633847"/>
              <a:ext cx="2310900" cy="215444"/>
            </a:xfrm>
            <a:prstGeom prst="rect">
              <a:avLst/>
            </a:prstGeom>
          </p:spPr>
          <p:txBody>
            <a:bodyPr vert="horz" wrap="square" lIns="0" tIns="0" rIns="0" bIns="0" rtlCol="0">
              <a:spAutoFit/>
            </a:bodyPr>
            <a:lstStyle/>
            <a:p>
              <a:pPr marL="12700" algn="ctr">
                <a:lnSpc>
                  <a:spcPct val="100000"/>
                </a:lnSpc>
              </a:pPr>
              <a:r>
                <a:rPr lang="en-US" altLang="zh-CN" sz="1400" b="0" u="none" dirty="0">
                  <a:solidFill>
                    <a:srgbClr val="595959"/>
                  </a:solidFill>
                  <a:latin typeface="Huawei Sans" panose="020C0503030203020204" pitchFamily="34" charset="0"/>
                </a:rPr>
                <a:t>Decision tree</a:t>
              </a:r>
              <a:endParaRPr sz="1400" dirty="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112" name="object 7">
              <a:extLst>
                <a:ext uri="{FF2B5EF4-FFF2-40B4-BE49-F238E27FC236}">
                  <a16:creationId xmlns:a16="http://schemas.microsoft.com/office/drawing/2014/main" id="{4EAB782F-21C6-4834-8A68-F50BC26DDA71}"/>
                </a:ext>
              </a:extLst>
            </p:cNvPr>
            <p:cNvSpPr txBox="1"/>
            <p:nvPr/>
          </p:nvSpPr>
          <p:spPr>
            <a:xfrm>
              <a:off x="2172537" y="4024372"/>
              <a:ext cx="2310900" cy="215444"/>
            </a:xfrm>
            <a:prstGeom prst="rect">
              <a:avLst/>
            </a:prstGeom>
          </p:spPr>
          <p:txBody>
            <a:bodyPr vert="horz" wrap="square" lIns="0" tIns="0" rIns="0" bIns="0" rtlCol="0">
              <a:spAutoFit/>
            </a:bodyPr>
            <a:lstStyle/>
            <a:p>
              <a:pPr marL="12700" algn="ctr">
                <a:lnSpc>
                  <a:spcPct val="100000"/>
                </a:lnSpc>
              </a:pPr>
              <a:r>
                <a:rPr lang="en-US" altLang="zh-CN" sz="1400" b="0" u="none" dirty="0">
                  <a:solidFill>
                    <a:srgbClr val="595959"/>
                  </a:solidFill>
                  <a:latin typeface="Huawei Sans" panose="020C0503030203020204" pitchFamily="34" charset="0"/>
                </a:rPr>
                <a:t>Random forest</a:t>
              </a:r>
              <a:endParaRPr sz="1400" dirty="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113" name="object 7">
              <a:extLst>
                <a:ext uri="{FF2B5EF4-FFF2-40B4-BE49-F238E27FC236}">
                  <a16:creationId xmlns:a16="http://schemas.microsoft.com/office/drawing/2014/main" id="{E8B49D08-34B4-4074-B13A-52FFE39AADF5}"/>
                </a:ext>
              </a:extLst>
            </p:cNvPr>
            <p:cNvSpPr txBox="1"/>
            <p:nvPr/>
          </p:nvSpPr>
          <p:spPr>
            <a:xfrm>
              <a:off x="2172537" y="4427425"/>
              <a:ext cx="2310900" cy="215444"/>
            </a:xfrm>
            <a:prstGeom prst="rect">
              <a:avLst/>
            </a:prstGeom>
          </p:spPr>
          <p:txBody>
            <a:bodyPr vert="horz" wrap="square" lIns="0" tIns="0" rIns="0" bIns="0" rtlCol="0">
              <a:spAutoFit/>
            </a:bodyPr>
            <a:lstStyle/>
            <a:p>
              <a:pPr marL="12700" algn="ctr">
                <a:lnSpc>
                  <a:spcPct val="100000"/>
                </a:lnSpc>
              </a:pPr>
              <a:r>
                <a:rPr lang="en-US" altLang="zh-CN" sz="1400" b="0" u="none" dirty="0">
                  <a:solidFill>
                    <a:srgbClr val="595959"/>
                  </a:solidFill>
                  <a:latin typeface="Huawei Sans" panose="020C0503030203020204" pitchFamily="34" charset="0"/>
                </a:rPr>
                <a:t>GBDT</a:t>
              </a:r>
              <a:endParaRPr sz="1400" dirty="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114" name="object 7">
              <a:extLst>
                <a:ext uri="{FF2B5EF4-FFF2-40B4-BE49-F238E27FC236}">
                  <a16:creationId xmlns:a16="http://schemas.microsoft.com/office/drawing/2014/main" id="{F8744D2F-287E-4984-BD1F-BA14E7547E27}"/>
                </a:ext>
              </a:extLst>
            </p:cNvPr>
            <p:cNvSpPr txBox="1"/>
            <p:nvPr/>
          </p:nvSpPr>
          <p:spPr>
            <a:xfrm>
              <a:off x="2172537" y="4830478"/>
              <a:ext cx="2310900" cy="215444"/>
            </a:xfrm>
            <a:prstGeom prst="rect">
              <a:avLst/>
            </a:prstGeom>
          </p:spPr>
          <p:txBody>
            <a:bodyPr vert="horz" wrap="square" lIns="0" tIns="0" rIns="0" bIns="0" rtlCol="0">
              <a:spAutoFit/>
            </a:bodyPr>
            <a:lstStyle/>
            <a:p>
              <a:pPr marL="12700" algn="ctr">
                <a:lnSpc>
                  <a:spcPct val="100000"/>
                </a:lnSpc>
              </a:pPr>
              <a:r>
                <a:rPr lang="en-US" altLang="zh-CN" sz="1400" b="0" i="1" u="none" dirty="0">
                  <a:solidFill>
                    <a:srgbClr val="595959"/>
                  </a:solidFill>
                  <a:latin typeface="Huawei Sans" panose="020C0503030203020204" pitchFamily="34" charset="0"/>
                </a:rPr>
                <a:t>k</a:t>
              </a:r>
              <a:r>
                <a:rPr lang="en-US" altLang="zh-CN" sz="1400" b="0" u="none" dirty="0">
                  <a:solidFill>
                    <a:srgbClr val="595959"/>
                  </a:solidFill>
                  <a:latin typeface="Huawei Sans" panose="020C0503030203020204" pitchFamily="34" charset="0"/>
                </a:rPr>
                <a:t>-NN</a:t>
              </a:r>
              <a:endParaRPr sz="1400" dirty="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115" name="object 7">
              <a:extLst>
                <a:ext uri="{FF2B5EF4-FFF2-40B4-BE49-F238E27FC236}">
                  <a16:creationId xmlns:a16="http://schemas.microsoft.com/office/drawing/2014/main" id="{297A8B03-B59D-4592-BD7C-585139CD4DCD}"/>
                </a:ext>
              </a:extLst>
            </p:cNvPr>
            <p:cNvSpPr txBox="1"/>
            <p:nvPr/>
          </p:nvSpPr>
          <p:spPr>
            <a:xfrm>
              <a:off x="4706906" y="2422714"/>
              <a:ext cx="2310900" cy="215444"/>
            </a:xfrm>
            <a:prstGeom prst="rect">
              <a:avLst/>
            </a:prstGeom>
          </p:spPr>
          <p:txBody>
            <a:bodyPr vert="horz" wrap="square" lIns="0" tIns="0" rIns="0" bIns="0" rtlCol="0">
              <a:spAutoFit/>
            </a:bodyPr>
            <a:lstStyle/>
            <a:p>
              <a:pPr marL="12700" algn="ctr">
                <a:lnSpc>
                  <a:spcPct val="100000"/>
                </a:lnSpc>
              </a:pPr>
              <a:r>
                <a:rPr lang="en-US" altLang="zh-CN" sz="1400" b="0" i="1" u="none" dirty="0">
                  <a:solidFill>
                    <a:srgbClr val="595959"/>
                  </a:solidFill>
                  <a:latin typeface="Huawei Sans" panose="020C0503030203020204" pitchFamily="34" charset="0"/>
                </a:rPr>
                <a:t>k</a:t>
              </a:r>
              <a:r>
                <a:rPr lang="en-US" altLang="zh-CN" sz="1400" b="0" u="none" dirty="0">
                  <a:solidFill>
                    <a:srgbClr val="595959"/>
                  </a:solidFill>
                  <a:latin typeface="Huawei Sans" panose="020C0503030203020204" pitchFamily="34" charset="0"/>
                </a:rPr>
                <a:t>-means clustering</a:t>
              </a:r>
              <a:endParaRPr sz="1400" dirty="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116" name="object 7">
              <a:extLst>
                <a:ext uri="{FF2B5EF4-FFF2-40B4-BE49-F238E27FC236}">
                  <a16:creationId xmlns:a16="http://schemas.microsoft.com/office/drawing/2014/main" id="{F69D7EE7-6D07-421E-BC1A-7AFFE9130544}"/>
                </a:ext>
              </a:extLst>
            </p:cNvPr>
            <p:cNvSpPr txBox="1"/>
            <p:nvPr/>
          </p:nvSpPr>
          <p:spPr>
            <a:xfrm>
              <a:off x="4706906" y="2823737"/>
              <a:ext cx="2310900" cy="215444"/>
            </a:xfrm>
            <a:prstGeom prst="rect">
              <a:avLst/>
            </a:prstGeom>
          </p:spPr>
          <p:txBody>
            <a:bodyPr vert="horz" wrap="square" lIns="0" tIns="0" rIns="0" bIns="0" rtlCol="0">
              <a:spAutoFit/>
            </a:bodyPr>
            <a:lstStyle/>
            <a:p>
              <a:pPr marL="12700" algn="ctr">
                <a:lnSpc>
                  <a:spcPct val="100000"/>
                </a:lnSpc>
              </a:pPr>
              <a:r>
                <a:rPr lang="en-US" altLang="zh-CN" sz="1400" dirty="0">
                  <a:solidFill>
                    <a:srgbClr val="595959"/>
                  </a:solidFill>
                  <a:latin typeface="Huawei Sans" panose="020C0503030203020204" pitchFamily="34" charset="0"/>
                </a:rPr>
                <a:t>Hierarchical clustering</a:t>
              </a:r>
            </a:p>
          </p:txBody>
        </p:sp>
        <p:sp>
          <p:nvSpPr>
            <p:cNvPr id="117" name="object 7">
              <a:extLst>
                <a:ext uri="{FF2B5EF4-FFF2-40B4-BE49-F238E27FC236}">
                  <a16:creationId xmlns:a16="http://schemas.microsoft.com/office/drawing/2014/main" id="{B9DC7B3F-B1CD-451F-BF3A-4F6B59281E22}"/>
                </a:ext>
              </a:extLst>
            </p:cNvPr>
            <p:cNvSpPr txBox="1"/>
            <p:nvPr/>
          </p:nvSpPr>
          <p:spPr>
            <a:xfrm>
              <a:off x="4706906" y="3224272"/>
              <a:ext cx="2310900" cy="215444"/>
            </a:xfrm>
            <a:prstGeom prst="rect">
              <a:avLst/>
            </a:prstGeom>
          </p:spPr>
          <p:txBody>
            <a:bodyPr vert="horz" wrap="square" lIns="0" tIns="0" rIns="0" bIns="0" rtlCol="0">
              <a:spAutoFit/>
            </a:bodyPr>
            <a:lstStyle/>
            <a:p>
              <a:pPr marL="12700" algn="ctr">
                <a:lnSpc>
                  <a:spcPct val="100000"/>
                </a:lnSpc>
              </a:pPr>
              <a:r>
                <a:rPr lang="en-US" altLang="zh-CN" sz="1400" dirty="0">
                  <a:solidFill>
                    <a:srgbClr val="595959"/>
                  </a:solidFill>
                  <a:latin typeface="Huawei Sans" panose="020C0503030203020204" pitchFamily="34" charset="0"/>
                </a:rPr>
                <a:t>Density-based clustering</a:t>
              </a:r>
            </a:p>
          </p:txBody>
        </p:sp>
        <p:sp>
          <p:nvSpPr>
            <p:cNvPr id="118" name="object 7">
              <a:extLst>
                <a:ext uri="{FF2B5EF4-FFF2-40B4-BE49-F238E27FC236}">
                  <a16:creationId xmlns:a16="http://schemas.microsoft.com/office/drawing/2014/main" id="{C0CA064B-ABC0-4D1B-B13F-8D3BA3A406BC}"/>
                </a:ext>
              </a:extLst>
            </p:cNvPr>
            <p:cNvSpPr txBox="1"/>
            <p:nvPr/>
          </p:nvSpPr>
          <p:spPr>
            <a:xfrm>
              <a:off x="7311625" y="2422714"/>
              <a:ext cx="2310900" cy="215444"/>
            </a:xfrm>
            <a:prstGeom prst="rect">
              <a:avLst/>
            </a:prstGeom>
          </p:spPr>
          <p:txBody>
            <a:bodyPr vert="horz" wrap="square" lIns="0" tIns="0" rIns="0" bIns="0" rtlCol="0">
              <a:spAutoFit/>
            </a:bodyPr>
            <a:lstStyle/>
            <a:p>
              <a:pPr marL="12700" algn="ctr">
                <a:lnSpc>
                  <a:spcPct val="100000"/>
                </a:lnSpc>
              </a:pPr>
              <a:r>
                <a:rPr lang="en-US" altLang="zh-CN" sz="1400" dirty="0">
                  <a:solidFill>
                    <a:srgbClr val="595959"/>
                  </a:solidFill>
                  <a:latin typeface="Huawei Sans" panose="020C0503030203020204" pitchFamily="34" charset="0"/>
                </a:rPr>
                <a:t>Association rule</a:t>
              </a:r>
            </a:p>
          </p:txBody>
        </p:sp>
        <p:sp>
          <p:nvSpPr>
            <p:cNvPr id="119" name="object 7">
              <a:extLst>
                <a:ext uri="{FF2B5EF4-FFF2-40B4-BE49-F238E27FC236}">
                  <a16:creationId xmlns:a16="http://schemas.microsoft.com/office/drawing/2014/main" id="{5FDB4103-6531-4F1B-A1C6-96E9F4E7A3B0}"/>
                </a:ext>
              </a:extLst>
            </p:cNvPr>
            <p:cNvSpPr txBox="1"/>
            <p:nvPr/>
          </p:nvSpPr>
          <p:spPr>
            <a:xfrm>
              <a:off x="7311625" y="2728487"/>
              <a:ext cx="2310900" cy="430887"/>
            </a:xfrm>
            <a:prstGeom prst="rect">
              <a:avLst/>
            </a:prstGeom>
          </p:spPr>
          <p:txBody>
            <a:bodyPr vert="horz" wrap="square" lIns="0" tIns="0" rIns="0" bIns="0" rtlCol="0">
              <a:spAutoFit/>
            </a:bodyPr>
            <a:lstStyle/>
            <a:p>
              <a:pPr marL="12700" algn="ctr">
                <a:lnSpc>
                  <a:spcPct val="100000"/>
                </a:lnSpc>
              </a:pPr>
              <a:r>
                <a:rPr lang="en-US" altLang="zh-CN" sz="1400" dirty="0">
                  <a:solidFill>
                    <a:srgbClr val="595959"/>
                  </a:solidFill>
                  <a:latin typeface="Huawei Sans" panose="020C0503030203020204" pitchFamily="34" charset="0"/>
                </a:rPr>
                <a:t>Principal component analysis</a:t>
              </a:r>
            </a:p>
          </p:txBody>
        </p:sp>
        <p:sp>
          <p:nvSpPr>
            <p:cNvPr id="120" name="object 7">
              <a:extLst>
                <a:ext uri="{FF2B5EF4-FFF2-40B4-BE49-F238E27FC236}">
                  <a16:creationId xmlns:a16="http://schemas.microsoft.com/office/drawing/2014/main" id="{BFDD9BE5-CBB0-4BAB-9677-3C849617F0FB}"/>
                </a:ext>
              </a:extLst>
            </p:cNvPr>
            <p:cNvSpPr txBox="1"/>
            <p:nvPr/>
          </p:nvSpPr>
          <p:spPr>
            <a:xfrm>
              <a:off x="7311625" y="3224272"/>
              <a:ext cx="2310900" cy="215444"/>
            </a:xfrm>
            <a:prstGeom prst="rect">
              <a:avLst/>
            </a:prstGeom>
          </p:spPr>
          <p:txBody>
            <a:bodyPr vert="horz" wrap="square" lIns="0" tIns="0" rIns="0" bIns="0" rtlCol="0">
              <a:spAutoFit/>
            </a:bodyPr>
            <a:lstStyle/>
            <a:p>
              <a:pPr marL="12700" algn="ctr">
                <a:lnSpc>
                  <a:spcPct val="100000"/>
                </a:lnSpc>
              </a:pPr>
              <a:r>
                <a:rPr lang="en-US" altLang="zh-CN" sz="1400" dirty="0">
                  <a:solidFill>
                    <a:srgbClr val="595959"/>
                  </a:solidFill>
                  <a:latin typeface="Huawei Sans" panose="020C0503030203020204" pitchFamily="34" charset="0"/>
                </a:rPr>
                <a:t>Gaussian mixture modeling</a:t>
              </a:r>
            </a:p>
          </p:txBody>
        </p:sp>
      </p:grpSp>
      <p:pic>
        <p:nvPicPr>
          <p:cNvPr id="3" name="Picture 2">
            <a:extLst>
              <a:ext uri="{FF2B5EF4-FFF2-40B4-BE49-F238E27FC236}">
                <a16:creationId xmlns:a16="http://schemas.microsoft.com/office/drawing/2014/main" id="{7730DEB4-9B33-55D7-83C5-FA32D23E9CD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85322" y="5685195"/>
            <a:ext cx="2043238" cy="1456938"/>
          </a:xfrm>
          <a:prstGeom prst="rect">
            <a:avLst/>
          </a:prstGeom>
        </p:spPr>
      </p:pic>
      <p:grpSp>
        <p:nvGrpSpPr>
          <p:cNvPr id="4" name="Group 3">
            <a:extLst>
              <a:ext uri="{FF2B5EF4-FFF2-40B4-BE49-F238E27FC236}">
                <a16:creationId xmlns:a16="http://schemas.microsoft.com/office/drawing/2014/main" id="{E70388D7-8EB6-2EF2-0353-30C42C14EF6C}"/>
              </a:ext>
            </a:extLst>
          </p:cNvPr>
          <p:cNvGrpSpPr/>
          <p:nvPr/>
        </p:nvGrpSpPr>
        <p:grpSpPr>
          <a:xfrm>
            <a:off x="182880" y="66413"/>
            <a:ext cx="971146" cy="838577"/>
            <a:chOff x="292675" y="222425"/>
            <a:chExt cx="917148" cy="889262"/>
          </a:xfrm>
        </p:grpSpPr>
        <p:sp>
          <p:nvSpPr>
            <p:cNvPr id="5" name="Rectangle 4">
              <a:extLst>
                <a:ext uri="{FF2B5EF4-FFF2-40B4-BE49-F238E27FC236}">
                  <a16:creationId xmlns:a16="http://schemas.microsoft.com/office/drawing/2014/main" id="{FFE5BD27-04D0-4F6C-8B19-BBF80C103920}"/>
                </a:ext>
              </a:extLst>
            </p:cNvPr>
            <p:cNvSpPr/>
            <p:nvPr/>
          </p:nvSpPr>
          <p:spPr>
            <a:xfrm>
              <a:off x="310903" y="222425"/>
              <a:ext cx="898920" cy="889262"/>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grpSp>
          <p:nvGrpSpPr>
            <p:cNvPr id="6" name="Group 5">
              <a:extLst>
                <a:ext uri="{FF2B5EF4-FFF2-40B4-BE49-F238E27FC236}">
                  <a16:creationId xmlns:a16="http://schemas.microsoft.com/office/drawing/2014/main" id="{C0C38E4A-3B81-F3CE-C6EB-EC96944FB2B2}"/>
                </a:ext>
              </a:extLst>
            </p:cNvPr>
            <p:cNvGrpSpPr/>
            <p:nvPr/>
          </p:nvGrpSpPr>
          <p:grpSpPr>
            <a:xfrm>
              <a:off x="292675" y="222425"/>
              <a:ext cx="917148" cy="847698"/>
              <a:chOff x="310903" y="206504"/>
              <a:chExt cx="917148" cy="955178"/>
            </a:xfrm>
          </p:grpSpPr>
          <p:sp>
            <p:nvSpPr>
              <p:cNvPr id="7" name="TextBox 6">
                <a:extLst>
                  <a:ext uri="{FF2B5EF4-FFF2-40B4-BE49-F238E27FC236}">
                    <a16:creationId xmlns:a16="http://schemas.microsoft.com/office/drawing/2014/main" id="{DC0DD2FE-E02E-6465-09F5-F28B940C564F}"/>
                  </a:ext>
                </a:extLst>
              </p:cNvPr>
              <p:cNvSpPr txBox="1"/>
              <p:nvPr/>
            </p:nvSpPr>
            <p:spPr>
              <a:xfrm>
                <a:off x="354471" y="389384"/>
                <a:ext cx="811784" cy="772298"/>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05</a:t>
                </a:r>
                <a:endParaRPr lang="en-US" sz="1050" b="1" dirty="0">
                  <a:solidFill>
                    <a:srgbClr val="8E5A6D"/>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50023781-99B6-1FC0-F709-578B6B8FFCDB}"/>
                  </a:ext>
                </a:extLst>
              </p:cNvPr>
              <p:cNvSpPr txBox="1"/>
              <p:nvPr/>
            </p:nvSpPr>
            <p:spPr>
              <a:xfrm>
                <a:off x="310903" y="206504"/>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grpSp>
      </p:grpSp>
      <p:pic>
        <p:nvPicPr>
          <p:cNvPr id="9" name="Picture 8">
            <a:extLst>
              <a:ext uri="{FF2B5EF4-FFF2-40B4-BE49-F238E27FC236}">
                <a16:creationId xmlns:a16="http://schemas.microsoft.com/office/drawing/2014/main" id="{14B9D53C-0EAD-7B5F-CC5B-3F356FD63692}"/>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10649798" y="-180188"/>
            <a:ext cx="1505748" cy="1331777"/>
          </a:xfrm>
          <a:prstGeom prst="rect">
            <a:avLst/>
          </a:prstGeom>
        </p:spPr>
      </p:pic>
    </p:spTree>
    <p:extLst>
      <p:ext uri="{BB962C8B-B14F-4D97-AF65-F5344CB8AC3E}">
        <p14:creationId xmlns:p14="http://schemas.microsoft.com/office/powerpoint/2010/main" val="339139747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1101373" y="378525"/>
            <a:ext cx="9125157" cy="416188"/>
          </a:xfrm>
        </p:spPr>
        <p:txBody>
          <a:bodyPr>
            <a:normAutofit fontScale="90000"/>
          </a:bodyPr>
          <a:lstStyle/>
          <a:p>
            <a:r>
              <a:rPr b="0" u="none" dirty="0">
                <a:latin typeface="Huawei Sans" panose="020C0503030203020204" pitchFamily="34" charset="0"/>
              </a:rPr>
              <a:t>Unsupervised Learning</a:t>
            </a:r>
          </a:p>
        </p:txBody>
      </p:sp>
      <p:grpSp>
        <p:nvGrpSpPr>
          <p:cNvPr id="8" name="Group 7">
            <a:extLst>
              <a:ext uri="{FF2B5EF4-FFF2-40B4-BE49-F238E27FC236}">
                <a16:creationId xmlns:a16="http://schemas.microsoft.com/office/drawing/2014/main" id="{9B37B447-3485-4445-1629-CA455AB67837}"/>
              </a:ext>
            </a:extLst>
          </p:cNvPr>
          <p:cNvGrpSpPr/>
          <p:nvPr/>
        </p:nvGrpSpPr>
        <p:grpSpPr>
          <a:xfrm>
            <a:off x="75095" y="109070"/>
            <a:ext cx="917148" cy="889262"/>
            <a:chOff x="292675" y="222425"/>
            <a:chExt cx="917148" cy="889262"/>
          </a:xfrm>
        </p:grpSpPr>
        <p:sp>
          <p:nvSpPr>
            <p:cNvPr id="9" name="Rectangle 8">
              <a:extLst>
                <a:ext uri="{FF2B5EF4-FFF2-40B4-BE49-F238E27FC236}">
                  <a16:creationId xmlns:a16="http://schemas.microsoft.com/office/drawing/2014/main" id="{7DAE6196-CA75-2561-350A-301F0DBB6A0C}"/>
                </a:ext>
              </a:extLst>
            </p:cNvPr>
            <p:cNvSpPr/>
            <p:nvPr/>
          </p:nvSpPr>
          <p:spPr>
            <a:xfrm>
              <a:off x="310903" y="222425"/>
              <a:ext cx="898920" cy="889262"/>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grpSp>
          <p:nvGrpSpPr>
            <p:cNvPr id="11" name="Group 10">
              <a:extLst>
                <a:ext uri="{FF2B5EF4-FFF2-40B4-BE49-F238E27FC236}">
                  <a16:creationId xmlns:a16="http://schemas.microsoft.com/office/drawing/2014/main" id="{2920FA23-BB75-7C15-6826-4272B01F8D39}"/>
                </a:ext>
              </a:extLst>
            </p:cNvPr>
            <p:cNvGrpSpPr/>
            <p:nvPr/>
          </p:nvGrpSpPr>
          <p:grpSpPr>
            <a:xfrm>
              <a:off x="292675" y="222425"/>
              <a:ext cx="917148" cy="889262"/>
              <a:chOff x="310903" y="206504"/>
              <a:chExt cx="917148" cy="1002012"/>
            </a:xfrm>
          </p:grpSpPr>
          <p:sp>
            <p:nvSpPr>
              <p:cNvPr id="13" name="TextBox 12">
                <a:extLst>
                  <a:ext uri="{FF2B5EF4-FFF2-40B4-BE49-F238E27FC236}">
                    <a16:creationId xmlns:a16="http://schemas.microsoft.com/office/drawing/2014/main" id="{71F819FD-8497-880B-8E5C-6F01AC93D9EE}"/>
                  </a:ext>
                </a:extLst>
              </p:cNvPr>
              <p:cNvSpPr txBox="1"/>
              <p:nvPr/>
            </p:nvSpPr>
            <p:spPr>
              <a:xfrm>
                <a:off x="329131" y="480236"/>
                <a:ext cx="811784" cy="728280"/>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05</a:t>
                </a:r>
                <a:endParaRPr lang="en-US" sz="1050" b="1" dirty="0">
                  <a:solidFill>
                    <a:srgbClr val="8E5A6D"/>
                  </a:solidFill>
                  <a:latin typeface="Times New Roman" panose="02020603050405020304" pitchFamily="18" charset="0"/>
                  <a:cs typeface="Times New Roman" panose="02020603050405020304" pitchFamily="18" charset="0"/>
                </a:endParaRPr>
              </a:p>
            </p:txBody>
          </p:sp>
          <p:sp>
            <p:nvSpPr>
              <p:cNvPr id="15" name="TextBox 14">
                <a:extLst>
                  <a:ext uri="{FF2B5EF4-FFF2-40B4-BE49-F238E27FC236}">
                    <a16:creationId xmlns:a16="http://schemas.microsoft.com/office/drawing/2014/main" id="{7FC721CC-FB6E-D8A4-2BB6-CFAC99F204D1}"/>
                  </a:ext>
                </a:extLst>
              </p:cNvPr>
              <p:cNvSpPr txBox="1"/>
              <p:nvPr/>
            </p:nvSpPr>
            <p:spPr>
              <a:xfrm>
                <a:off x="310903" y="206504"/>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grpSp>
      </p:grpSp>
      <p:pic>
        <p:nvPicPr>
          <p:cNvPr id="16" name="Picture 15">
            <a:extLst>
              <a:ext uri="{FF2B5EF4-FFF2-40B4-BE49-F238E27FC236}">
                <a16:creationId xmlns:a16="http://schemas.microsoft.com/office/drawing/2014/main" id="{C52C23AA-3E28-9117-999E-D646D09EFA1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1478" y="5809617"/>
            <a:ext cx="1932922" cy="1378277"/>
          </a:xfrm>
          <a:prstGeom prst="rect">
            <a:avLst/>
          </a:prstGeom>
        </p:spPr>
      </p:pic>
      <p:pic>
        <p:nvPicPr>
          <p:cNvPr id="17" name="Picture 16">
            <a:extLst>
              <a:ext uri="{FF2B5EF4-FFF2-40B4-BE49-F238E27FC236}">
                <a16:creationId xmlns:a16="http://schemas.microsoft.com/office/drawing/2014/main" id="{0512EEF8-6201-DDA9-ECE2-C690445E3735}"/>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0611157" y="-333445"/>
            <a:ext cx="1505748" cy="1331777"/>
          </a:xfrm>
          <a:prstGeom prst="rect">
            <a:avLst/>
          </a:prstGeom>
        </p:spPr>
      </p:pic>
      <p:sp>
        <p:nvSpPr>
          <p:cNvPr id="19" name="TextBox 18">
            <a:extLst>
              <a:ext uri="{FF2B5EF4-FFF2-40B4-BE49-F238E27FC236}">
                <a16:creationId xmlns:a16="http://schemas.microsoft.com/office/drawing/2014/main" id="{B0EF8F5F-0AEC-0D07-AF40-DDEEC5F91C31}"/>
              </a:ext>
            </a:extLst>
          </p:cNvPr>
          <p:cNvSpPr txBox="1"/>
          <p:nvPr/>
        </p:nvSpPr>
        <p:spPr>
          <a:xfrm>
            <a:off x="1235765" y="1372649"/>
            <a:ext cx="10426148" cy="2246769"/>
          </a:xfrm>
          <a:prstGeom prst="rect">
            <a:avLst/>
          </a:prstGeom>
          <a:noFill/>
        </p:spPr>
        <p:txBody>
          <a:bodyPr wrap="square">
            <a:spAutoFit/>
          </a:bodyPr>
          <a:lstStyle/>
          <a:p>
            <a:r>
              <a:rPr lang="en-US" sz="2000" dirty="0"/>
              <a:t>As the name suggests, unsupervised learning is a machine learning technique in which models are not supervised using training dataset. Instead, models itself find the hidden patterns and insights from the given data. It can be compared to learning which takes place in the human brain while learning new things. It can be defined as:</a:t>
            </a:r>
          </a:p>
          <a:p>
            <a:endParaRPr lang="en-US" sz="2000" dirty="0"/>
          </a:p>
          <a:p>
            <a:r>
              <a:rPr lang="en-US" sz="2000" dirty="0"/>
              <a:t>Unsupervised learning is a type of machine learning in which models are trained using unlabeled dataset and are allowed to act on that data without any supervision.</a:t>
            </a:r>
          </a:p>
        </p:txBody>
      </p:sp>
      <p:pic>
        <p:nvPicPr>
          <p:cNvPr id="21" name="Picture 20">
            <a:extLst>
              <a:ext uri="{FF2B5EF4-FFF2-40B4-BE49-F238E27FC236}">
                <a16:creationId xmlns:a16="http://schemas.microsoft.com/office/drawing/2014/main" id="{FB821771-F40E-E874-5EC1-0534A21EC9A4}"/>
              </a:ext>
            </a:extLst>
          </p:cNvPr>
          <p:cNvPicPr>
            <a:picLocks noChangeAspect="1"/>
          </p:cNvPicPr>
          <p:nvPr/>
        </p:nvPicPr>
        <p:blipFill>
          <a:blip r:embed="rId5"/>
          <a:stretch>
            <a:fillRect/>
          </a:stretch>
        </p:blipFill>
        <p:spPr>
          <a:xfrm>
            <a:off x="2933971" y="3777558"/>
            <a:ext cx="6324057" cy="2647280"/>
          </a:xfrm>
          <a:prstGeom prst="rect">
            <a:avLst/>
          </a:prstGeom>
        </p:spPr>
      </p:pic>
    </p:spTree>
    <p:extLst>
      <p:ext uri="{BB962C8B-B14F-4D97-AF65-F5344CB8AC3E}">
        <p14:creationId xmlns:p14="http://schemas.microsoft.com/office/powerpoint/2010/main" val="353418084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1101373" y="378525"/>
            <a:ext cx="9125157" cy="416188"/>
          </a:xfrm>
        </p:spPr>
        <p:txBody>
          <a:bodyPr>
            <a:normAutofit fontScale="90000"/>
          </a:bodyPr>
          <a:lstStyle/>
          <a:p>
            <a:r>
              <a:rPr b="0" u="none" dirty="0">
                <a:latin typeface="Huawei Sans" panose="020C0503030203020204" pitchFamily="34" charset="0"/>
              </a:rPr>
              <a:t>Unsupervised Learning</a:t>
            </a:r>
          </a:p>
        </p:txBody>
      </p:sp>
      <p:sp>
        <p:nvSpPr>
          <p:cNvPr id="4" name="圆角矩形 3"/>
          <p:cNvSpPr/>
          <p:nvPr/>
        </p:nvSpPr>
        <p:spPr bwMode="auto">
          <a:xfrm>
            <a:off x="1091444" y="1109031"/>
            <a:ext cx="3953318" cy="504056"/>
          </a:xfrm>
          <a:prstGeom prst="roundRect">
            <a:avLst/>
          </a:prstGeom>
          <a:solidFill>
            <a:srgbClr val="FFC1C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t" latinLnBrk="0" hangingPunct="1">
              <a:lnSpc>
                <a:spcPct val="100000"/>
              </a:lnSpc>
              <a:spcBef>
                <a:spcPct val="0"/>
              </a:spcBef>
              <a:spcAft>
                <a:spcPct val="0"/>
              </a:spcAft>
              <a:buClrTx/>
              <a:buSzTx/>
              <a:buFontTx/>
              <a:buNone/>
              <a:tabLst/>
            </a:pPr>
            <a:endParaRPr kumimoji="0" lang="zh-CN" altLang="en-US" sz="1000" b="0" i="0" u="none" strike="noStrike" cap="none" normalizeH="0" baseline="0">
              <a:ln>
                <a:noFill/>
              </a:ln>
              <a:solidFill>
                <a:schemeClr val="tx1"/>
              </a:solidFill>
              <a:effectLst/>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6" name="圆角矩形 5"/>
          <p:cNvSpPr/>
          <p:nvPr/>
        </p:nvSpPr>
        <p:spPr bwMode="auto">
          <a:xfrm>
            <a:off x="1166933" y="1901119"/>
            <a:ext cx="1289022" cy="591524"/>
          </a:xfrm>
          <a:prstGeom prst="roundRect">
            <a:avLst/>
          </a:prstGeom>
          <a:ln>
            <a:headEnd type="none" w="med" len="med"/>
            <a:tailEnd type="none" w="med" len="med"/>
          </a:ln>
        </p:spPr>
        <p:style>
          <a:lnRef idx="2">
            <a:schemeClr val="accent3">
              <a:shade val="50000"/>
            </a:schemeClr>
          </a:lnRef>
          <a:fillRef idx="1">
            <a:schemeClr val="accent3"/>
          </a:fillRef>
          <a:effectRef idx="0">
            <a:schemeClr val="accent3"/>
          </a:effectRef>
          <a:fontRef idx="minor">
            <a:schemeClr val="lt1"/>
          </a:fontRef>
        </p:style>
        <p:txBody>
          <a:bodyPr vert="horz" wrap="square" lIns="91440" tIns="45720" rIns="91440" bIns="45720" numCol="1" rtlCol="0" anchor="t" anchorCtr="0" compatLnSpc="1">
            <a:prstTxWarp prst="textNoShape">
              <a:avLst/>
            </a:prstTxWarp>
          </a:bodyPr>
          <a:lstStyle/>
          <a:p>
            <a:pPr marL="0" marR="0" indent="0" algn="l" defTabSz="914400" rtl="0" eaLnBrk="1" fontAlgn="t" latinLnBrk="0" hangingPunct="1">
              <a:lnSpc>
                <a:spcPct val="100000"/>
              </a:lnSpc>
              <a:spcBef>
                <a:spcPct val="0"/>
              </a:spcBef>
              <a:spcAft>
                <a:spcPct val="0"/>
              </a:spcAft>
              <a:buClrTx/>
              <a:buSzTx/>
              <a:buFontTx/>
              <a:buNone/>
              <a:tabLst/>
            </a:pPr>
            <a:endParaRPr kumimoji="0" lang="zh-CN" altLang="en-US" sz="1000" b="0" i="0" u="none" strike="noStrike" cap="none" normalizeH="0" baseline="0">
              <a:ln>
                <a:noFill/>
              </a:ln>
              <a:solidFill>
                <a:schemeClr val="tx1"/>
              </a:solidFill>
              <a:effectLst/>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7" name="圆角矩形 6"/>
          <p:cNvSpPr/>
          <p:nvPr/>
        </p:nvSpPr>
        <p:spPr bwMode="auto">
          <a:xfrm>
            <a:off x="3755740" y="1901119"/>
            <a:ext cx="1289022" cy="591524"/>
          </a:xfrm>
          <a:prstGeom prst="roundRect">
            <a:avLst/>
          </a:prstGeom>
          <a:ln>
            <a:headEnd type="none" w="med" len="med"/>
            <a:tailEnd type="none" w="med" len="med"/>
          </a:ln>
        </p:spPr>
        <p:style>
          <a:lnRef idx="2">
            <a:schemeClr val="accent3">
              <a:shade val="50000"/>
            </a:schemeClr>
          </a:lnRef>
          <a:fillRef idx="1">
            <a:schemeClr val="accent3"/>
          </a:fillRef>
          <a:effectRef idx="0">
            <a:schemeClr val="accent3"/>
          </a:effectRef>
          <a:fontRef idx="minor">
            <a:schemeClr val="lt1"/>
          </a:fontRef>
        </p:style>
        <p:txBody>
          <a:bodyPr vert="horz" wrap="square" lIns="91440" tIns="45720" rIns="91440" bIns="45720" numCol="1" rtlCol="0" anchor="t" anchorCtr="0" compatLnSpc="1">
            <a:prstTxWarp prst="textNoShape">
              <a:avLst/>
            </a:prstTxWarp>
          </a:bodyPr>
          <a:lstStyle/>
          <a:p>
            <a:pPr marL="0" marR="0" indent="0" algn="l" defTabSz="914400" rtl="0" eaLnBrk="1" fontAlgn="t" latinLnBrk="0" hangingPunct="1">
              <a:lnSpc>
                <a:spcPct val="100000"/>
              </a:lnSpc>
              <a:spcBef>
                <a:spcPct val="0"/>
              </a:spcBef>
              <a:spcAft>
                <a:spcPct val="0"/>
              </a:spcAft>
              <a:buClrTx/>
              <a:buSzTx/>
              <a:buFontTx/>
              <a:buNone/>
              <a:tabLst/>
            </a:pPr>
            <a:endParaRPr kumimoji="0" lang="zh-CN" altLang="en-US" sz="1000" b="0" i="0" u="none" strike="noStrike" cap="none" normalizeH="0" baseline="0">
              <a:ln>
                <a:noFill/>
              </a:ln>
              <a:solidFill>
                <a:schemeClr val="tx1"/>
              </a:solidFill>
              <a:effectLst/>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100" name="圆角矩形 99"/>
          <p:cNvSpPr/>
          <p:nvPr/>
        </p:nvSpPr>
        <p:spPr bwMode="auto">
          <a:xfrm>
            <a:off x="1166933" y="2671362"/>
            <a:ext cx="1289022" cy="591524"/>
          </a:xfrm>
          <a:prstGeom prst="roundRect">
            <a:avLst/>
          </a:prstGeom>
          <a:ln>
            <a:headEnd type="none" w="med" len="med"/>
            <a:tailEnd type="none" w="med" len="med"/>
          </a:ln>
        </p:spPr>
        <p:style>
          <a:lnRef idx="2">
            <a:schemeClr val="accent3">
              <a:shade val="50000"/>
            </a:schemeClr>
          </a:lnRef>
          <a:fillRef idx="1">
            <a:schemeClr val="accent3"/>
          </a:fillRef>
          <a:effectRef idx="0">
            <a:schemeClr val="accent3"/>
          </a:effectRef>
          <a:fontRef idx="minor">
            <a:schemeClr val="lt1"/>
          </a:fontRef>
        </p:style>
        <p:txBody>
          <a:bodyPr vert="horz" wrap="square" lIns="91440" tIns="45720" rIns="91440" bIns="45720" numCol="1" rtlCol="0" anchor="t" anchorCtr="0" compatLnSpc="1">
            <a:prstTxWarp prst="textNoShape">
              <a:avLst/>
            </a:prstTxWarp>
          </a:bodyPr>
          <a:lstStyle/>
          <a:p>
            <a:pPr marL="0" marR="0" indent="0" algn="l" defTabSz="914400" rtl="0" eaLnBrk="1" fontAlgn="t" latinLnBrk="0" hangingPunct="1">
              <a:lnSpc>
                <a:spcPct val="100000"/>
              </a:lnSpc>
              <a:spcBef>
                <a:spcPct val="0"/>
              </a:spcBef>
              <a:spcAft>
                <a:spcPct val="0"/>
              </a:spcAft>
              <a:buClrTx/>
              <a:buSzTx/>
              <a:buFontTx/>
              <a:buNone/>
              <a:tabLst/>
            </a:pPr>
            <a:endParaRPr kumimoji="0" lang="zh-CN" altLang="en-US" sz="1000" b="0" i="0" u="none" strike="noStrike" cap="none" normalizeH="0" baseline="0">
              <a:ln>
                <a:noFill/>
              </a:ln>
              <a:solidFill>
                <a:schemeClr val="tx1"/>
              </a:solidFill>
              <a:effectLst/>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101" name="圆角矩形 100"/>
          <p:cNvSpPr/>
          <p:nvPr/>
        </p:nvSpPr>
        <p:spPr bwMode="auto">
          <a:xfrm>
            <a:off x="3755740" y="2671362"/>
            <a:ext cx="1289022" cy="591524"/>
          </a:xfrm>
          <a:prstGeom prst="roundRect">
            <a:avLst/>
          </a:prstGeom>
          <a:ln>
            <a:headEnd type="none" w="med" len="med"/>
            <a:tailEnd type="none" w="med" len="med"/>
          </a:ln>
        </p:spPr>
        <p:style>
          <a:lnRef idx="2">
            <a:schemeClr val="accent3">
              <a:shade val="50000"/>
            </a:schemeClr>
          </a:lnRef>
          <a:fillRef idx="1">
            <a:schemeClr val="accent3"/>
          </a:fillRef>
          <a:effectRef idx="0">
            <a:schemeClr val="accent3"/>
          </a:effectRef>
          <a:fontRef idx="minor">
            <a:schemeClr val="lt1"/>
          </a:fontRef>
        </p:style>
        <p:txBody>
          <a:bodyPr vert="horz" wrap="square" lIns="91440" tIns="45720" rIns="91440" bIns="45720" numCol="1" rtlCol="0" anchor="t" anchorCtr="0" compatLnSpc="1">
            <a:prstTxWarp prst="textNoShape">
              <a:avLst/>
            </a:prstTxWarp>
          </a:bodyPr>
          <a:lstStyle/>
          <a:p>
            <a:pPr marL="0" marR="0" indent="0" algn="l" defTabSz="914400" rtl="0" eaLnBrk="1" fontAlgn="t" latinLnBrk="0" hangingPunct="1">
              <a:lnSpc>
                <a:spcPct val="100000"/>
              </a:lnSpc>
              <a:spcBef>
                <a:spcPct val="0"/>
              </a:spcBef>
              <a:spcAft>
                <a:spcPct val="0"/>
              </a:spcAft>
              <a:buClrTx/>
              <a:buSzTx/>
              <a:buFontTx/>
              <a:buNone/>
              <a:tabLst/>
            </a:pPr>
            <a:endParaRPr kumimoji="0" lang="zh-CN" altLang="en-US" sz="1000" b="0" i="0" u="none" strike="noStrike" cap="none" normalizeH="0" baseline="0">
              <a:ln>
                <a:noFill/>
              </a:ln>
              <a:solidFill>
                <a:schemeClr val="tx1"/>
              </a:solidFill>
              <a:effectLst/>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103" name="圆角矩形 102"/>
          <p:cNvSpPr/>
          <p:nvPr/>
        </p:nvSpPr>
        <p:spPr bwMode="auto">
          <a:xfrm>
            <a:off x="1166933" y="3441605"/>
            <a:ext cx="1289022" cy="591524"/>
          </a:xfrm>
          <a:prstGeom prst="roundRect">
            <a:avLst/>
          </a:prstGeom>
          <a:ln>
            <a:headEnd type="none" w="med" len="med"/>
            <a:tailEnd type="none" w="med" len="med"/>
          </a:ln>
        </p:spPr>
        <p:style>
          <a:lnRef idx="2">
            <a:schemeClr val="accent3">
              <a:shade val="50000"/>
            </a:schemeClr>
          </a:lnRef>
          <a:fillRef idx="1">
            <a:schemeClr val="accent3"/>
          </a:fillRef>
          <a:effectRef idx="0">
            <a:schemeClr val="accent3"/>
          </a:effectRef>
          <a:fontRef idx="minor">
            <a:schemeClr val="lt1"/>
          </a:fontRef>
        </p:style>
        <p:txBody>
          <a:bodyPr vert="horz" wrap="square" lIns="91440" tIns="45720" rIns="91440" bIns="45720" numCol="1" rtlCol="0" anchor="t" anchorCtr="0" compatLnSpc="1">
            <a:prstTxWarp prst="textNoShape">
              <a:avLst/>
            </a:prstTxWarp>
          </a:bodyPr>
          <a:lstStyle/>
          <a:p>
            <a:pPr marL="0" marR="0" indent="0" algn="l" defTabSz="914400" rtl="0" eaLnBrk="1" fontAlgn="t" latinLnBrk="0" hangingPunct="1">
              <a:lnSpc>
                <a:spcPct val="100000"/>
              </a:lnSpc>
              <a:spcBef>
                <a:spcPct val="0"/>
              </a:spcBef>
              <a:spcAft>
                <a:spcPct val="0"/>
              </a:spcAft>
              <a:buClrTx/>
              <a:buSzTx/>
              <a:buFontTx/>
              <a:buNone/>
              <a:tabLst/>
            </a:pPr>
            <a:endParaRPr kumimoji="0" lang="zh-CN" altLang="en-US" sz="1000" b="0" i="0" u="none" strike="noStrike" cap="none" normalizeH="0" baseline="0">
              <a:ln>
                <a:noFill/>
              </a:ln>
              <a:solidFill>
                <a:schemeClr val="tx1"/>
              </a:solidFill>
              <a:effectLst/>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104" name="圆角矩形 103"/>
          <p:cNvSpPr/>
          <p:nvPr/>
        </p:nvSpPr>
        <p:spPr bwMode="auto">
          <a:xfrm>
            <a:off x="3755740" y="3441605"/>
            <a:ext cx="1289022" cy="591524"/>
          </a:xfrm>
          <a:prstGeom prst="roundRect">
            <a:avLst/>
          </a:prstGeom>
          <a:ln>
            <a:headEnd type="none" w="med" len="med"/>
            <a:tailEnd type="none" w="med" len="med"/>
          </a:ln>
        </p:spPr>
        <p:style>
          <a:lnRef idx="2">
            <a:schemeClr val="accent3">
              <a:shade val="50000"/>
            </a:schemeClr>
          </a:lnRef>
          <a:fillRef idx="1">
            <a:schemeClr val="accent3"/>
          </a:fillRef>
          <a:effectRef idx="0">
            <a:schemeClr val="accent3"/>
          </a:effectRef>
          <a:fontRef idx="minor">
            <a:schemeClr val="lt1"/>
          </a:fontRef>
        </p:style>
        <p:txBody>
          <a:bodyPr vert="horz" wrap="square" lIns="91440" tIns="45720" rIns="91440" bIns="45720" numCol="1" rtlCol="0" anchor="t" anchorCtr="0" compatLnSpc="1">
            <a:prstTxWarp prst="textNoShape">
              <a:avLst/>
            </a:prstTxWarp>
          </a:bodyPr>
          <a:lstStyle/>
          <a:p>
            <a:pPr marL="0" marR="0" indent="0" algn="l" defTabSz="914400" rtl="0" eaLnBrk="1" fontAlgn="t" latinLnBrk="0" hangingPunct="1">
              <a:lnSpc>
                <a:spcPct val="100000"/>
              </a:lnSpc>
              <a:spcBef>
                <a:spcPct val="0"/>
              </a:spcBef>
              <a:spcAft>
                <a:spcPct val="0"/>
              </a:spcAft>
              <a:buClrTx/>
              <a:buSzTx/>
              <a:buFontTx/>
              <a:buNone/>
              <a:tabLst/>
            </a:pPr>
            <a:endParaRPr kumimoji="0" lang="zh-CN" altLang="en-US" sz="1000" b="0" i="0" u="none" strike="noStrike" cap="none" normalizeH="0" baseline="0">
              <a:ln>
                <a:noFill/>
              </a:ln>
              <a:solidFill>
                <a:schemeClr val="tx1"/>
              </a:solidFill>
              <a:effectLst/>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106" name="文本框 105"/>
          <p:cNvSpPr txBox="1"/>
          <p:nvPr/>
        </p:nvSpPr>
        <p:spPr bwMode="auto">
          <a:xfrm>
            <a:off x="1184223" y="1978859"/>
            <a:ext cx="1271732" cy="365658"/>
          </a:xfrm>
          <a:prstGeom prst="rect">
            <a:avLst/>
          </a:prstGeom>
          <a:noFill/>
          <a:ln w="9525" algn="ctr">
            <a:noFill/>
            <a:miter lim="800000"/>
            <a:headEnd/>
            <a:tailEnd/>
          </a:ln>
        </p:spPr>
        <p:txBody>
          <a:bodyPr vert="horz" wrap="square" lIns="87802" tIns="43901" rIns="87802" bIns="43901" numCol="1" rtlCol="0" anchor="ctr" anchorCtr="0" compatLnSpc="1">
            <a:prstTxWarp prst="textNoShape">
              <a:avLst/>
            </a:prstTxWarp>
            <a:spAutoFit/>
          </a:bodyPr>
          <a:lstStyle/>
          <a:p>
            <a:pPr algn="ctr"/>
            <a:r>
              <a:rPr sz="1800" b="0" u="none" dirty="0">
                <a:latin typeface="Huawei Sans" panose="020C0503030203020204" pitchFamily="34" charset="0"/>
              </a:rPr>
              <a:t>Feature 1</a:t>
            </a:r>
            <a:endParaRPr lang="zh-CN" altLang="en-US" sz="1800" dirty="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109" name="文本框 108"/>
          <p:cNvSpPr txBox="1"/>
          <p:nvPr/>
        </p:nvSpPr>
        <p:spPr bwMode="auto">
          <a:xfrm>
            <a:off x="3755740" y="2014052"/>
            <a:ext cx="1289022" cy="365658"/>
          </a:xfrm>
          <a:prstGeom prst="rect">
            <a:avLst/>
          </a:prstGeom>
          <a:noFill/>
          <a:ln w="9525" algn="ctr">
            <a:noFill/>
            <a:miter lim="800000"/>
            <a:headEnd/>
            <a:tailEnd/>
          </a:ln>
        </p:spPr>
        <p:txBody>
          <a:bodyPr vert="horz" wrap="square" lIns="87802" tIns="43901" rIns="87802" bIns="43901" numCol="1" rtlCol="0" anchor="ctr" anchorCtr="0" compatLnSpc="1">
            <a:prstTxWarp prst="textNoShape">
              <a:avLst/>
            </a:prstTxWarp>
            <a:spAutoFit/>
          </a:bodyPr>
          <a:lstStyle/>
          <a:p>
            <a:pPr algn="ctr"/>
            <a:r>
              <a:rPr sz="1800" b="0" u="none" dirty="0">
                <a:latin typeface="Huawei Sans" panose="020C0503030203020204" pitchFamily="34" charset="0"/>
              </a:rPr>
              <a:t>Feature n</a:t>
            </a:r>
            <a:endParaRPr lang="zh-CN" altLang="en-US" sz="1800" dirty="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113" name="文本框 112"/>
          <p:cNvSpPr txBox="1"/>
          <p:nvPr/>
        </p:nvSpPr>
        <p:spPr bwMode="auto">
          <a:xfrm>
            <a:off x="2419124" y="2014052"/>
            <a:ext cx="1196242" cy="365658"/>
          </a:xfrm>
          <a:prstGeom prst="rect">
            <a:avLst/>
          </a:prstGeom>
          <a:noFill/>
          <a:ln w="9525" algn="ctr">
            <a:noFill/>
            <a:miter lim="800000"/>
            <a:headEnd/>
            <a:tailEnd/>
          </a:ln>
        </p:spPr>
        <p:txBody>
          <a:bodyPr vert="horz" wrap="square" lIns="87802" tIns="43901" rIns="87802" bIns="43901" numCol="1" rtlCol="0" anchor="ctr" anchorCtr="0" compatLnSpc="1">
            <a:prstTxWarp prst="textNoShape">
              <a:avLst/>
            </a:prstTxWarp>
            <a:spAutoFit/>
          </a:bodyPr>
          <a:lstStyle/>
          <a:p>
            <a:pPr algn="ctr"/>
            <a:r>
              <a:rPr sz="1800" b="0" u="none">
                <a:latin typeface="Huawei Sans" panose="020C0503030203020204" pitchFamily="34" charset="0"/>
              </a:rPr>
              <a:t>······</a:t>
            </a:r>
            <a:endParaRPr lang="zh-CN" altLang="en-US" sz="1800" dirty="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114" name="文本框 113"/>
          <p:cNvSpPr txBox="1"/>
          <p:nvPr/>
        </p:nvSpPr>
        <p:spPr bwMode="auto">
          <a:xfrm>
            <a:off x="2455955" y="2778344"/>
            <a:ext cx="1196242" cy="365658"/>
          </a:xfrm>
          <a:prstGeom prst="rect">
            <a:avLst/>
          </a:prstGeom>
          <a:noFill/>
          <a:ln w="9525" algn="ctr">
            <a:noFill/>
            <a:miter lim="800000"/>
            <a:headEnd/>
            <a:tailEnd/>
          </a:ln>
        </p:spPr>
        <p:txBody>
          <a:bodyPr vert="horz" wrap="square" lIns="87802" tIns="43901" rIns="87802" bIns="43901" numCol="1" rtlCol="0" anchor="ctr" anchorCtr="0" compatLnSpc="1">
            <a:prstTxWarp prst="textNoShape">
              <a:avLst/>
            </a:prstTxWarp>
            <a:spAutoFit/>
          </a:bodyPr>
          <a:lstStyle/>
          <a:p>
            <a:pPr algn="ctr"/>
            <a:r>
              <a:rPr sz="1800" b="0" u="none">
                <a:latin typeface="Huawei Sans" panose="020C0503030203020204" pitchFamily="34" charset="0"/>
              </a:rPr>
              <a:t>······</a:t>
            </a:r>
            <a:endParaRPr lang="zh-CN" altLang="en-US" sz="1800" dirty="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115" name="文本框 114"/>
          <p:cNvSpPr txBox="1"/>
          <p:nvPr/>
        </p:nvSpPr>
        <p:spPr bwMode="auto">
          <a:xfrm>
            <a:off x="2446420" y="3556830"/>
            <a:ext cx="1196242" cy="365658"/>
          </a:xfrm>
          <a:prstGeom prst="rect">
            <a:avLst/>
          </a:prstGeom>
          <a:noFill/>
          <a:ln w="9525" algn="ctr">
            <a:noFill/>
            <a:miter lim="800000"/>
            <a:headEnd/>
            <a:tailEnd/>
          </a:ln>
        </p:spPr>
        <p:txBody>
          <a:bodyPr vert="horz" wrap="square" lIns="87802" tIns="43901" rIns="87802" bIns="43901" numCol="1" rtlCol="0" anchor="ctr" anchorCtr="0" compatLnSpc="1">
            <a:prstTxWarp prst="textNoShape">
              <a:avLst/>
            </a:prstTxWarp>
            <a:spAutoFit/>
          </a:bodyPr>
          <a:lstStyle/>
          <a:p>
            <a:pPr algn="ctr"/>
            <a:r>
              <a:rPr sz="1800" b="0" u="none">
                <a:latin typeface="Huawei Sans" panose="020C0503030203020204" pitchFamily="34" charset="0"/>
              </a:rPr>
              <a:t>······</a:t>
            </a:r>
            <a:endParaRPr lang="zh-CN" altLang="en-US" sz="1800" dirty="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119" name="右大括号 118"/>
          <p:cNvSpPr/>
          <p:nvPr/>
        </p:nvSpPr>
        <p:spPr bwMode="auto">
          <a:xfrm>
            <a:off x="5231904" y="1901119"/>
            <a:ext cx="864096" cy="2132010"/>
          </a:xfrm>
          <a:prstGeom prst="rightBrace">
            <a:avLst/>
          </a:prstGeom>
          <a:noFill/>
          <a:ln w="9525" cap="flat" cmpd="sng" algn="ctr">
            <a:solidFill>
              <a:schemeClr val="tx1"/>
            </a:solidFill>
            <a:prstDash val="solid"/>
            <a:round/>
            <a:headEnd type="none" w="med" len="med"/>
            <a:tailEnd type="none" w="med" len="med"/>
          </a:ln>
          <a:effectLst>
            <a:outerShdw blurRad="50800" dist="38100" dir="8100000" algn="tr" rotWithShape="0">
              <a:prstClr val="black">
                <a:alpha val="40000"/>
              </a:prstClr>
            </a:outerShdw>
          </a:effectLst>
        </p:spPr>
        <p:txBody>
          <a:bodyPr vert="horz" wrap="square" lIns="91440" tIns="45720" rIns="91440" bIns="45720" numCol="1" rtlCol="0" anchor="t" anchorCtr="0" compatLnSpc="1">
            <a:prstTxWarp prst="textNoShape">
              <a:avLst/>
            </a:prstTxWarp>
          </a:bodyPr>
          <a:lstStyle/>
          <a:p>
            <a:pPr marL="0" marR="0" indent="0" algn="l" defTabSz="914400" rtl="0" eaLnBrk="1" fontAlgn="t" latinLnBrk="0" hangingPunct="1">
              <a:lnSpc>
                <a:spcPct val="100000"/>
              </a:lnSpc>
              <a:spcBef>
                <a:spcPct val="0"/>
              </a:spcBef>
              <a:spcAft>
                <a:spcPct val="0"/>
              </a:spcAft>
              <a:buClrTx/>
              <a:buSzTx/>
              <a:buFontTx/>
              <a:buNone/>
              <a:tabLst/>
            </a:pPr>
            <a:endParaRPr kumimoji="0" lang="zh-CN" altLang="en-US" sz="1000" b="0" i="0" u="none" strike="noStrike" cap="none" normalizeH="0" baseline="0">
              <a:ln>
                <a:noFill/>
              </a:ln>
              <a:solidFill>
                <a:schemeClr val="tx1"/>
              </a:solidFill>
              <a:effectLst/>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121" name="文本框 120"/>
          <p:cNvSpPr txBox="1"/>
          <p:nvPr/>
        </p:nvSpPr>
        <p:spPr bwMode="auto">
          <a:xfrm>
            <a:off x="1369005" y="1175421"/>
            <a:ext cx="3473683" cy="365658"/>
          </a:xfrm>
          <a:prstGeom prst="rect">
            <a:avLst/>
          </a:prstGeom>
          <a:noFill/>
          <a:ln w="9525" algn="ctr">
            <a:noFill/>
            <a:miter lim="800000"/>
            <a:headEnd/>
            <a:tailEnd/>
          </a:ln>
        </p:spPr>
        <p:txBody>
          <a:bodyPr vert="horz" wrap="square" lIns="87802" tIns="43901" rIns="87802" bIns="43901" numCol="1" rtlCol="0" anchor="ctr" anchorCtr="0" compatLnSpc="1">
            <a:prstTxWarp prst="textNoShape">
              <a:avLst/>
            </a:prstTxWarp>
            <a:spAutoFit/>
          </a:bodyPr>
          <a:lstStyle/>
          <a:p>
            <a:pPr algn="ctr"/>
            <a:r>
              <a:rPr sz="1800" b="0" u="none">
                <a:latin typeface="Huawei Sans" panose="020C0503030203020204" pitchFamily="34" charset="0"/>
              </a:rPr>
              <a:t>Data features</a:t>
            </a:r>
          </a:p>
        </p:txBody>
      </p:sp>
      <p:sp>
        <p:nvSpPr>
          <p:cNvPr id="125" name="矩形 124"/>
          <p:cNvSpPr/>
          <p:nvPr/>
        </p:nvSpPr>
        <p:spPr bwMode="auto">
          <a:xfrm>
            <a:off x="6096000" y="2532968"/>
            <a:ext cx="3031312" cy="856410"/>
          </a:xfrm>
          <a:prstGeom prst="rect">
            <a:avLst/>
          </a:prstGeom>
          <a:solidFill>
            <a:schemeClr val="accent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t" latinLnBrk="0" hangingPunct="1">
              <a:lnSpc>
                <a:spcPct val="100000"/>
              </a:lnSpc>
              <a:spcBef>
                <a:spcPct val="0"/>
              </a:spcBef>
              <a:spcAft>
                <a:spcPct val="0"/>
              </a:spcAft>
              <a:buClrTx/>
              <a:buSzTx/>
              <a:buFontTx/>
              <a:buNone/>
              <a:tabLst/>
            </a:pPr>
            <a:endParaRPr kumimoji="0" lang="zh-CN" altLang="en-US" sz="1000" b="0" i="0" u="none" strike="noStrike" cap="none" normalizeH="0" baseline="0">
              <a:ln>
                <a:noFill/>
              </a:ln>
              <a:solidFill>
                <a:schemeClr val="tx1"/>
              </a:solidFill>
              <a:effectLst/>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126" name="文本框 125"/>
          <p:cNvSpPr txBox="1"/>
          <p:nvPr/>
        </p:nvSpPr>
        <p:spPr bwMode="auto">
          <a:xfrm>
            <a:off x="6095999" y="2609067"/>
            <a:ext cx="3031314" cy="704213"/>
          </a:xfrm>
          <a:prstGeom prst="rect">
            <a:avLst/>
          </a:prstGeom>
          <a:noFill/>
          <a:ln w="9525" algn="ctr">
            <a:noFill/>
            <a:miter lim="800000"/>
            <a:headEnd/>
            <a:tailEnd/>
          </a:ln>
        </p:spPr>
        <p:txBody>
          <a:bodyPr vert="horz" wrap="square" lIns="87802" tIns="43901" rIns="87802" bIns="43901" numCol="1" rtlCol="0" anchor="ctr" anchorCtr="0" compatLnSpc="1">
            <a:prstTxWarp prst="textNoShape">
              <a:avLst/>
            </a:prstTxWarp>
            <a:spAutoFit/>
          </a:bodyPr>
          <a:lstStyle/>
          <a:p>
            <a:pPr algn="ctr"/>
            <a:r>
              <a:rPr sz="2000" b="0" u="none" dirty="0">
                <a:latin typeface="Huawei Sans" panose="020C0503030203020204" pitchFamily="34" charset="0"/>
              </a:rPr>
              <a:t>Unsupervised learning algorithm</a:t>
            </a:r>
          </a:p>
        </p:txBody>
      </p:sp>
      <p:graphicFrame>
        <p:nvGraphicFramePr>
          <p:cNvPr id="127" name="表格 126"/>
          <p:cNvGraphicFramePr>
            <a:graphicFrameLocks noGrp="1"/>
          </p:cNvGraphicFramePr>
          <p:nvPr/>
        </p:nvGraphicFramePr>
        <p:xfrm>
          <a:off x="725302" y="4385395"/>
          <a:ext cx="6332724" cy="1747520"/>
        </p:xfrm>
        <a:graphic>
          <a:graphicData uri="http://schemas.openxmlformats.org/drawingml/2006/table">
            <a:tbl>
              <a:tblPr firstRow="1" bandRow="1">
                <a:effectLst/>
                <a:tableStyleId>{5940675A-B579-460E-94D1-54222C63F5DA}</a:tableStyleId>
              </a:tblPr>
              <a:tblGrid>
                <a:gridCol w="2110908">
                  <a:extLst>
                    <a:ext uri="{9D8B030D-6E8A-4147-A177-3AD203B41FA5}">
                      <a16:colId xmlns:a16="http://schemas.microsoft.com/office/drawing/2014/main" val="20000"/>
                    </a:ext>
                  </a:extLst>
                </a:gridCol>
                <a:gridCol w="2110908">
                  <a:extLst>
                    <a:ext uri="{9D8B030D-6E8A-4147-A177-3AD203B41FA5}">
                      <a16:colId xmlns:a16="http://schemas.microsoft.com/office/drawing/2014/main" val="20001"/>
                    </a:ext>
                  </a:extLst>
                </a:gridCol>
                <a:gridCol w="2110908">
                  <a:extLst>
                    <a:ext uri="{9D8B030D-6E8A-4147-A177-3AD203B41FA5}">
                      <a16:colId xmlns:a16="http://schemas.microsoft.com/office/drawing/2014/main" val="20002"/>
                    </a:ext>
                  </a:extLst>
                </a:gridCol>
              </a:tblGrid>
              <a:tr h="370840">
                <a:tc>
                  <a:txBody>
                    <a:bodyPr/>
                    <a:lstStyle/>
                    <a:p>
                      <a:pPr algn="ctr"/>
                      <a:r>
                        <a:rPr b="1" u="none" dirty="0">
                          <a:latin typeface="Huawei Sans" panose="020C0503030203020204" pitchFamily="34" charset="0"/>
                        </a:rPr>
                        <a:t>Monthly Sales Volume</a:t>
                      </a:r>
                    </a:p>
                  </a:txBody>
                  <a:tcPr>
                    <a:lnL w="28575" cap="flat" cmpd="sng" algn="ctr">
                      <a:solidFill>
                        <a:schemeClr val="tx1"/>
                      </a:solidFill>
                      <a:prstDash val="solid"/>
                      <a:round/>
                      <a:headEnd type="none" w="med" len="med"/>
                      <a:tailEnd type="none" w="med" len="med"/>
                    </a:lnL>
                    <a:lnT w="28575" cap="flat" cmpd="sng" algn="ctr">
                      <a:solidFill>
                        <a:schemeClr val="tx1"/>
                      </a:solidFill>
                      <a:prstDash val="solid"/>
                      <a:round/>
                      <a:headEnd type="none" w="med" len="med"/>
                      <a:tailEnd type="none" w="med" len="med"/>
                    </a:lnT>
                    <a:solidFill>
                      <a:schemeClr val="bg1">
                        <a:lumMod val="85000"/>
                      </a:schemeClr>
                    </a:solidFill>
                  </a:tcPr>
                </a:tc>
                <a:tc>
                  <a:txBody>
                    <a:bodyPr/>
                    <a:lstStyle/>
                    <a:p>
                      <a:pPr algn="ctr"/>
                      <a:r>
                        <a:rPr b="1" u="none" dirty="0">
                          <a:latin typeface="Huawei Sans" panose="020C0503030203020204" pitchFamily="34" charset="0"/>
                        </a:rPr>
                        <a:t>Product</a:t>
                      </a:r>
                    </a:p>
                  </a:txBody>
                  <a:tcPr>
                    <a:lnT w="28575" cap="flat" cmpd="sng" algn="ctr">
                      <a:solidFill>
                        <a:schemeClr val="tx1"/>
                      </a:solidFill>
                      <a:prstDash val="solid"/>
                      <a:round/>
                      <a:headEnd type="none" w="med" len="med"/>
                      <a:tailEnd type="none" w="med" len="med"/>
                    </a:lnT>
                    <a:solidFill>
                      <a:schemeClr val="bg1">
                        <a:lumMod val="85000"/>
                      </a:schemeClr>
                    </a:solidFill>
                  </a:tcPr>
                </a:tc>
                <a:tc>
                  <a:txBody>
                    <a:bodyPr/>
                    <a:lstStyle/>
                    <a:p>
                      <a:pPr algn="ctr"/>
                      <a:r>
                        <a:rPr lang="en-US" altLang="zh-CN" b="1" u="none" dirty="0">
                          <a:latin typeface="Huawei Sans" panose="020C0503030203020204" pitchFamily="34" charset="0"/>
                        </a:rPr>
                        <a:t>Sale Duration</a:t>
                      </a:r>
                      <a:endParaRPr b="1" u="none" dirty="0">
                        <a:latin typeface="Huawei Sans" panose="020C0503030203020204" pitchFamily="34" charset="0"/>
                      </a:endParaRPr>
                    </a:p>
                  </a:txBody>
                  <a:tcPr>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solidFill>
                      <a:schemeClr val="bg1">
                        <a:lumMod val="85000"/>
                      </a:schemeClr>
                    </a:solidFill>
                  </a:tcPr>
                </a:tc>
                <a:extLst>
                  <a:ext uri="{0D108BD9-81ED-4DB2-BD59-A6C34878D82A}">
                    <a16:rowId xmlns:a16="http://schemas.microsoft.com/office/drawing/2014/main" val="10000"/>
                  </a:ext>
                </a:extLst>
              </a:tr>
              <a:tr h="370840">
                <a:tc>
                  <a:txBody>
                    <a:bodyPr/>
                    <a:lstStyle/>
                    <a:p>
                      <a:pPr algn="ctr"/>
                      <a:r>
                        <a:rPr b="0" u="none">
                          <a:latin typeface="Huawei Sans" panose="020C0503030203020204" pitchFamily="34" charset="0"/>
                        </a:rPr>
                        <a:t>1000-2000</a:t>
                      </a:r>
                      <a:endParaRPr lang="zh-CN" altLang="en-US" dirty="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a:txBody>
                  <a:tcPr>
                    <a:lnL w="28575" cap="flat" cmpd="sng" algn="ctr">
                      <a:solidFill>
                        <a:schemeClr val="tx1"/>
                      </a:solidFill>
                      <a:prstDash val="solid"/>
                      <a:round/>
                      <a:headEnd type="none" w="med" len="med"/>
                      <a:tailEnd type="none" w="med" len="med"/>
                    </a:lnL>
                  </a:tcPr>
                </a:tc>
                <a:tc>
                  <a:txBody>
                    <a:bodyPr/>
                    <a:lstStyle/>
                    <a:p>
                      <a:pPr algn="ctr"/>
                      <a:r>
                        <a:rPr b="0" u="none">
                          <a:latin typeface="Huawei Sans" panose="020C0503030203020204" pitchFamily="34" charset="0"/>
                        </a:rPr>
                        <a:t>Badminton racket</a:t>
                      </a:r>
                    </a:p>
                  </a:txBody>
                  <a:tcPr/>
                </a:tc>
                <a:tc>
                  <a:txBody>
                    <a:bodyPr/>
                    <a:lstStyle/>
                    <a:p>
                      <a:pPr algn="ctr"/>
                      <a:r>
                        <a:rPr b="0" u="none">
                          <a:latin typeface="Huawei Sans" panose="020C0503030203020204" pitchFamily="34" charset="0"/>
                        </a:rPr>
                        <a:t>6:00-12:00</a:t>
                      </a:r>
                      <a:endParaRPr lang="zh-CN" altLang="en-US" dirty="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a:txBody>
                  <a:tcPr>
                    <a:lnR w="28575" cap="flat" cmpd="sng" algn="ctr">
                      <a:solidFill>
                        <a:schemeClr val="tx1"/>
                      </a:solidFill>
                      <a:prstDash val="solid"/>
                      <a:round/>
                      <a:headEnd type="none" w="med" len="med"/>
                      <a:tailEnd type="none" w="med" len="med"/>
                    </a:lnR>
                  </a:tcPr>
                </a:tc>
                <a:extLst>
                  <a:ext uri="{0D108BD9-81ED-4DB2-BD59-A6C34878D82A}">
                    <a16:rowId xmlns:a16="http://schemas.microsoft.com/office/drawing/2014/main" val="10001"/>
                  </a:ext>
                </a:extLst>
              </a:tr>
              <a:tr h="370840">
                <a:tc>
                  <a:txBody>
                    <a:bodyPr/>
                    <a:lstStyle/>
                    <a:p>
                      <a:pPr algn="ctr"/>
                      <a:r>
                        <a:rPr b="0" u="none" dirty="0">
                          <a:latin typeface="Huawei Sans" panose="020C0503030203020204" pitchFamily="34" charset="0"/>
                        </a:rPr>
                        <a:t>500-1000</a:t>
                      </a:r>
                      <a:endParaRPr lang="zh-CN" altLang="en-US" dirty="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a:txBody>
                  <a:tcPr>
                    <a:lnL w="28575" cap="flat" cmpd="sng" algn="ctr">
                      <a:solidFill>
                        <a:schemeClr val="tx1"/>
                      </a:solidFill>
                      <a:prstDash val="solid"/>
                      <a:round/>
                      <a:headEnd type="none" w="med" len="med"/>
                      <a:tailEnd type="none" w="med" len="med"/>
                    </a:lnL>
                  </a:tcPr>
                </a:tc>
                <a:tc>
                  <a:txBody>
                    <a:bodyPr/>
                    <a:lstStyle/>
                    <a:p>
                      <a:pPr algn="ctr"/>
                      <a:r>
                        <a:rPr b="0" u="none">
                          <a:latin typeface="Huawei Sans" panose="020C0503030203020204" pitchFamily="34" charset="0"/>
                        </a:rPr>
                        <a:t>Basketball</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b="0" u="none">
                          <a:latin typeface="Huawei Sans" panose="020C0503030203020204" pitchFamily="34" charset="0"/>
                        </a:rPr>
                        <a:t>18:00-24:00</a:t>
                      </a:r>
                      <a:endParaRPr lang="zh-CN" altLang="en-US" dirty="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a:txBody>
                  <a:tcPr>
                    <a:lnR w="28575" cap="flat" cmpd="sng" algn="ctr">
                      <a:solidFill>
                        <a:schemeClr val="tx1"/>
                      </a:solidFill>
                      <a:prstDash val="solid"/>
                      <a:round/>
                      <a:headEnd type="none" w="med" len="med"/>
                      <a:tailEnd type="none" w="med" len="med"/>
                    </a:lnR>
                  </a:tcPr>
                </a:tc>
                <a:extLst>
                  <a:ext uri="{0D108BD9-81ED-4DB2-BD59-A6C34878D82A}">
                    <a16:rowId xmlns:a16="http://schemas.microsoft.com/office/drawing/2014/main" val="10002"/>
                  </a:ext>
                </a:extLst>
              </a:tr>
              <a:tr h="0">
                <a:tc>
                  <a:txBody>
                    <a:bodyPr/>
                    <a:lstStyle/>
                    <a:p>
                      <a:pPr algn="ctr"/>
                      <a:r>
                        <a:rPr b="0" u="none">
                          <a:latin typeface="Huawei Sans" panose="020C0503030203020204" pitchFamily="34" charset="0"/>
                        </a:rPr>
                        <a:t>1000-2000</a:t>
                      </a:r>
                      <a:endParaRPr lang="zh-CN" altLang="en-US" dirty="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a:txBody>
                  <a:tcPr>
                    <a:lnL w="28575" cap="flat" cmpd="sng" algn="ctr">
                      <a:solidFill>
                        <a:schemeClr val="tx1"/>
                      </a:solidFill>
                      <a:prstDash val="solid"/>
                      <a:round/>
                      <a:headEnd type="none" w="med" len="med"/>
                      <a:tailEnd type="none" w="med" len="med"/>
                    </a:lnL>
                    <a:lnB w="28575" cap="flat" cmpd="sng" algn="ctr">
                      <a:solidFill>
                        <a:schemeClr val="tx1"/>
                      </a:solidFill>
                      <a:prstDash val="solid"/>
                      <a:round/>
                      <a:headEnd type="none" w="med" len="med"/>
                      <a:tailEnd type="none" w="med" len="med"/>
                    </a:lnB>
                  </a:tcPr>
                </a:tc>
                <a:tc>
                  <a:txBody>
                    <a:bodyPr/>
                    <a:lstStyle/>
                    <a:p>
                      <a:pPr algn="ctr"/>
                      <a:r>
                        <a:rPr b="0" u="none">
                          <a:latin typeface="Huawei Sans" panose="020C0503030203020204" pitchFamily="34" charset="0"/>
                        </a:rPr>
                        <a:t>Game console</a:t>
                      </a:r>
                    </a:p>
                  </a:txBody>
                  <a:tcPr>
                    <a:lnB w="28575" cap="flat" cmpd="sng" algn="ctr">
                      <a:solidFill>
                        <a:schemeClr val="tx1"/>
                      </a:solidFill>
                      <a:prstDash val="solid"/>
                      <a:round/>
                      <a:headEnd type="none" w="med" len="med"/>
                      <a:tailEnd type="none" w="med" len="med"/>
                    </a:lnB>
                  </a:tcPr>
                </a:tc>
                <a:tc>
                  <a:txBody>
                    <a:bodyPr/>
                    <a:lstStyle/>
                    <a:p>
                      <a:pPr algn="ctr"/>
                      <a:r>
                        <a:rPr b="0" u="none" dirty="0">
                          <a:latin typeface="Huawei Sans" panose="020C0503030203020204" pitchFamily="34" charset="0"/>
                        </a:rPr>
                        <a:t>00:00-6:00</a:t>
                      </a:r>
                      <a:endParaRPr lang="zh-CN" altLang="en-US" dirty="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a:txBody>
                  <a:tcPr>
                    <a:lnR w="28575" cap="flat" cmpd="sng" algn="ctr">
                      <a:solidFill>
                        <a:schemeClr val="tx1"/>
                      </a:solidFill>
                      <a:prstDash val="solid"/>
                      <a:round/>
                      <a:headEnd type="none" w="med" len="med"/>
                      <a:tailEnd type="none" w="med" len="med"/>
                    </a:lnR>
                    <a:lnB w="28575"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3"/>
                  </a:ext>
                </a:extLst>
              </a:tr>
            </a:tbl>
          </a:graphicData>
        </a:graphic>
      </p:graphicFrame>
      <p:sp>
        <p:nvSpPr>
          <p:cNvPr id="3" name="右箭头 2"/>
          <p:cNvSpPr/>
          <p:nvPr/>
        </p:nvSpPr>
        <p:spPr bwMode="auto">
          <a:xfrm>
            <a:off x="9127311" y="2771391"/>
            <a:ext cx="530505" cy="372612"/>
          </a:xfrm>
          <a:prstGeom prst="rightArrow">
            <a:avLst/>
          </a:prstGeom>
          <a:no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t" latinLnBrk="0" hangingPunct="1">
              <a:lnSpc>
                <a:spcPct val="100000"/>
              </a:lnSpc>
              <a:spcBef>
                <a:spcPct val="0"/>
              </a:spcBef>
              <a:spcAft>
                <a:spcPct val="0"/>
              </a:spcAft>
              <a:buClrTx/>
              <a:buSzTx/>
              <a:buFontTx/>
              <a:buNone/>
              <a:tabLst/>
            </a:pPr>
            <a:endParaRPr kumimoji="0" lang="zh-CN" altLang="en-US" sz="1000" b="0" i="0" u="none" strike="noStrike" cap="none" normalizeH="0" baseline="0">
              <a:ln>
                <a:noFill/>
              </a:ln>
              <a:solidFill>
                <a:schemeClr val="tx1"/>
              </a:solidFill>
              <a:effectLst/>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5" name="椭圆 4"/>
          <p:cNvSpPr/>
          <p:nvPr/>
        </p:nvSpPr>
        <p:spPr bwMode="auto">
          <a:xfrm>
            <a:off x="9657817" y="2379711"/>
            <a:ext cx="1815046" cy="1081232"/>
          </a:xfrm>
          <a:prstGeom prst="ellipse">
            <a:avLst/>
          </a:prstGeom>
          <a:solidFill>
            <a:schemeClr val="accent2">
              <a:lumMod val="60000"/>
              <a:lumOff val="40000"/>
            </a:schemeClr>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t" latinLnBrk="0" hangingPunct="1">
              <a:lnSpc>
                <a:spcPct val="100000"/>
              </a:lnSpc>
              <a:spcBef>
                <a:spcPct val="0"/>
              </a:spcBef>
              <a:spcAft>
                <a:spcPct val="0"/>
              </a:spcAft>
              <a:buClrTx/>
              <a:buSzTx/>
              <a:buFontTx/>
              <a:buNone/>
              <a:tabLst/>
            </a:pPr>
            <a:endParaRPr kumimoji="0" lang="zh-CN" altLang="en-US" sz="1000" b="0" i="0" u="none" strike="noStrike" cap="none" normalizeH="0" baseline="0">
              <a:ln>
                <a:noFill/>
              </a:ln>
              <a:solidFill>
                <a:schemeClr val="tx1"/>
              </a:solidFill>
              <a:effectLst/>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36" name="文本框 35"/>
          <p:cNvSpPr txBox="1"/>
          <p:nvPr/>
        </p:nvSpPr>
        <p:spPr bwMode="auto">
          <a:xfrm>
            <a:off x="9657817" y="2598998"/>
            <a:ext cx="1815046" cy="642657"/>
          </a:xfrm>
          <a:prstGeom prst="rect">
            <a:avLst/>
          </a:prstGeom>
          <a:noFill/>
          <a:ln w="9525" algn="ctr">
            <a:noFill/>
            <a:miter lim="800000"/>
            <a:headEnd/>
            <a:tailEnd/>
          </a:ln>
        </p:spPr>
        <p:txBody>
          <a:bodyPr vert="horz" wrap="square" lIns="87802" tIns="43901" rIns="87802" bIns="43901" numCol="1" rtlCol="0" anchor="ctr" anchorCtr="0" compatLnSpc="1">
            <a:prstTxWarp prst="textNoShape">
              <a:avLst/>
            </a:prstTxWarp>
            <a:spAutoFit/>
          </a:bodyPr>
          <a:lstStyle/>
          <a:p>
            <a:pPr algn="ctr"/>
            <a:r>
              <a:rPr sz="1800" b="0" u="none" dirty="0">
                <a:latin typeface="Huawei Sans" panose="020C0503030203020204" pitchFamily="34" charset="0"/>
              </a:rPr>
              <a:t>Intra-cluster similarity</a:t>
            </a:r>
          </a:p>
        </p:txBody>
      </p:sp>
      <p:graphicFrame>
        <p:nvGraphicFramePr>
          <p:cNvPr id="37" name="表格 36"/>
          <p:cNvGraphicFramePr>
            <a:graphicFrameLocks noGrp="1"/>
          </p:cNvGraphicFramePr>
          <p:nvPr/>
        </p:nvGraphicFramePr>
        <p:xfrm>
          <a:off x="10056440" y="4357786"/>
          <a:ext cx="1262698" cy="1112520"/>
        </p:xfrm>
        <a:graphic>
          <a:graphicData uri="http://schemas.openxmlformats.org/drawingml/2006/table">
            <a:tbl>
              <a:tblPr firstRow="1" bandRow="1">
                <a:tableStyleId>{5940675A-B579-460E-94D1-54222C63F5DA}</a:tableStyleId>
              </a:tblPr>
              <a:tblGrid>
                <a:gridCol w="1262698">
                  <a:extLst>
                    <a:ext uri="{9D8B030D-6E8A-4147-A177-3AD203B41FA5}">
                      <a16:colId xmlns:a16="http://schemas.microsoft.com/office/drawing/2014/main" val="20000"/>
                    </a:ext>
                  </a:extLst>
                </a:gridCol>
              </a:tblGrid>
              <a:tr h="370840">
                <a:tc>
                  <a:txBody>
                    <a:bodyPr/>
                    <a:lstStyle/>
                    <a:p>
                      <a:pPr algn="ctr"/>
                      <a:r>
                        <a:rPr b="1" u="none">
                          <a:latin typeface="Huawei Sans" panose="020C0503030203020204" pitchFamily="34" charset="0"/>
                        </a:rPr>
                        <a:t>Category</a:t>
                      </a:r>
                    </a:p>
                  </a:txBody>
                  <a:tcPr>
                    <a:solidFill>
                      <a:schemeClr val="bg1">
                        <a:lumMod val="85000"/>
                      </a:schemeClr>
                    </a:solidFill>
                  </a:tcPr>
                </a:tc>
                <a:extLst>
                  <a:ext uri="{0D108BD9-81ED-4DB2-BD59-A6C34878D82A}">
                    <a16:rowId xmlns:a16="http://schemas.microsoft.com/office/drawing/2014/main" val="10000"/>
                  </a:ext>
                </a:extLst>
              </a:tr>
              <a:tr h="370840">
                <a:tc>
                  <a:txBody>
                    <a:bodyPr/>
                    <a:lstStyle/>
                    <a:p>
                      <a:pPr algn="ctr"/>
                      <a:r>
                        <a:rPr b="0" u="none">
                          <a:latin typeface="Huawei Sans" panose="020C0503030203020204" pitchFamily="34" charset="0"/>
                        </a:rPr>
                        <a:t>Cluster 1</a:t>
                      </a:r>
                      <a:endParaRPr lang="zh-CN" altLang="en-US" dirty="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a:txBody>
                  <a:tcPr/>
                </a:tc>
                <a:extLst>
                  <a:ext uri="{0D108BD9-81ED-4DB2-BD59-A6C34878D82A}">
                    <a16:rowId xmlns:a16="http://schemas.microsoft.com/office/drawing/2014/main" val="10001"/>
                  </a:ext>
                </a:extLst>
              </a:tr>
              <a:tr h="370840">
                <a:tc>
                  <a:txBody>
                    <a:bodyPr/>
                    <a:lstStyle/>
                    <a:p>
                      <a:pPr algn="ctr"/>
                      <a:r>
                        <a:rPr b="0" u="none">
                          <a:latin typeface="Huawei Sans" panose="020C0503030203020204" pitchFamily="34" charset="0"/>
                        </a:rPr>
                        <a:t>Cluster 2</a:t>
                      </a:r>
                      <a:endParaRPr lang="zh-CN" altLang="en-US" dirty="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a:txBody>
                  <a:tcPr/>
                </a:tc>
                <a:extLst>
                  <a:ext uri="{0D108BD9-81ED-4DB2-BD59-A6C34878D82A}">
                    <a16:rowId xmlns:a16="http://schemas.microsoft.com/office/drawing/2014/main" val="10002"/>
                  </a:ext>
                </a:extLst>
              </a:tr>
            </a:tbl>
          </a:graphicData>
        </a:graphic>
      </p:graphicFrame>
      <p:cxnSp>
        <p:nvCxnSpPr>
          <p:cNvPr id="10" name="直接箭头连接符 9"/>
          <p:cNvCxnSpPr>
            <a:cxnSpLocks/>
            <a:stCxn id="127" idx="3"/>
            <a:endCxn id="37" idx="1"/>
          </p:cNvCxnSpPr>
          <p:nvPr/>
        </p:nvCxnSpPr>
        <p:spPr bwMode="auto">
          <a:xfrm flipV="1">
            <a:off x="7058026" y="4914046"/>
            <a:ext cx="2998414" cy="345109"/>
          </a:xfrm>
          <a:prstGeom prst="straightConnector1">
            <a:avLst/>
          </a:prstGeom>
          <a:solidFill>
            <a:schemeClr val="accent1"/>
          </a:solidFill>
          <a:ln w="9525" cap="flat" cmpd="sng" algn="ctr">
            <a:solidFill>
              <a:schemeClr val="tx1"/>
            </a:solidFill>
            <a:prstDash val="solid"/>
            <a:round/>
            <a:headEnd type="none" w="med" len="med"/>
            <a:tailEnd type="triangle"/>
          </a:ln>
          <a:effectLst/>
        </p:spPr>
      </p:cxnSp>
      <p:cxnSp>
        <p:nvCxnSpPr>
          <p:cNvPr id="12" name="直接箭头连接符 11"/>
          <p:cNvCxnSpPr>
            <a:cxnSpLocks/>
            <a:endCxn id="37" idx="1"/>
          </p:cNvCxnSpPr>
          <p:nvPr/>
        </p:nvCxnSpPr>
        <p:spPr bwMode="auto">
          <a:xfrm flipV="1">
            <a:off x="7058026" y="4914046"/>
            <a:ext cx="2998414" cy="677306"/>
          </a:xfrm>
          <a:prstGeom prst="straightConnector1">
            <a:avLst/>
          </a:prstGeom>
          <a:solidFill>
            <a:schemeClr val="accent1"/>
          </a:solidFill>
          <a:ln w="9525" cap="flat" cmpd="sng" algn="ctr">
            <a:solidFill>
              <a:schemeClr val="tx1"/>
            </a:solidFill>
            <a:prstDash val="solid"/>
            <a:round/>
            <a:headEnd type="none" w="med" len="med"/>
            <a:tailEnd type="triangle"/>
          </a:ln>
          <a:effectLst/>
        </p:spPr>
      </p:cxnSp>
      <p:cxnSp>
        <p:nvCxnSpPr>
          <p:cNvPr id="14" name="直接箭头连接符 13"/>
          <p:cNvCxnSpPr>
            <a:cxnSpLocks/>
          </p:cNvCxnSpPr>
          <p:nvPr/>
        </p:nvCxnSpPr>
        <p:spPr bwMode="auto">
          <a:xfrm flipV="1">
            <a:off x="7058026" y="5249491"/>
            <a:ext cx="2998414" cy="683722"/>
          </a:xfrm>
          <a:prstGeom prst="straightConnector1">
            <a:avLst/>
          </a:prstGeom>
          <a:solidFill>
            <a:schemeClr val="accent1"/>
          </a:solidFill>
          <a:ln w="9525" cap="flat" cmpd="sng" algn="ctr">
            <a:solidFill>
              <a:schemeClr val="tx1"/>
            </a:solidFill>
            <a:prstDash val="solid"/>
            <a:round/>
            <a:headEnd type="none" w="med" len="med"/>
            <a:tailEnd type="triangle"/>
          </a:ln>
          <a:effectLst/>
        </p:spPr>
      </p:cxnSp>
      <p:sp>
        <p:nvSpPr>
          <p:cNvPr id="31" name="文本框 30">
            <a:extLst>
              <a:ext uri="{FF2B5EF4-FFF2-40B4-BE49-F238E27FC236}">
                <a16:creationId xmlns:a16="http://schemas.microsoft.com/office/drawing/2014/main" id="{7A8D21CB-A657-48ED-8D24-7F4030B69D6A}"/>
              </a:ext>
            </a:extLst>
          </p:cNvPr>
          <p:cNvSpPr txBox="1"/>
          <p:nvPr/>
        </p:nvSpPr>
        <p:spPr bwMode="auto">
          <a:xfrm>
            <a:off x="1184223" y="2789307"/>
            <a:ext cx="1271732" cy="365658"/>
          </a:xfrm>
          <a:prstGeom prst="rect">
            <a:avLst/>
          </a:prstGeom>
          <a:noFill/>
          <a:ln w="9525" algn="ctr">
            <a:noFill/>
            <a:miter lim="800000"/>
            <a:headEnd/>
            <a:tailEnd/>
          </a:ln>
        </p:spPr>
        <p:txBody>
          <a:bodyPr vert="horz" wrap="square" lIns="87802" tIns="43901" rIns="87802" bIns="43901" numCol="1" rtlCol="0" anchor="ctr" anchorCtr="0" compatLnSpc="1">
            <a:prstTxWarp prst="textNoShape">
              <a:avLst/>
            </a:prstTxWarp>
            <a:spAutoFit/>
          </a:bodyPr>
          <a:lstStyle/>
          <a:p>
            <a:pPr algn="ctr"/>
            <a:r>
              <a:rPr sz="1800" b="0" u="none" dirty="0">
                <a:latin typeface="Huawei Sans" panose="020C0503030203020204" pitchFamily="34" charset="0"/>
              </a:rPr>
              <a:t>Feature 1</a:t>
            </a:r>
            <a:endParaRPr lang="zh-CN" altLang="en-US" sz="1800" dirty="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32" name="文本框 31">
            <a:extLst>
              <a:ext uri="{FF2B5EF4-FFF2-40B4-BE49-F238E27FC236}">
                <a16:creationId xmlns:a16="http://schemas.microsoft.com/office/drawing/2014/main" id="{9753208D-F309-4D47-9A3D-6A0B7E5D42EC}"/>
              </a:ext>
            </a:extLst>
          </p:cNvPr>
          <p:cNvSpPr txBox="1"/>
          <p:nvPr/>
        </p:nvSpPr>
        <p:spPr bwMode="auto">
          <a:xfrm>
            <a:off x="1184223" y="3551207"/>
            <a:ext cx="1271732" cy="365658"/>
          </a:xfrm>
          <a:prstGeom prst="rect">
            <a:avLst/>
          </a:prstGeom>
          <a:noFill/>
          <a:ln w="9525" algn="ctr">
            <a:noFill/>
            <a:miter lim="800000"/>
            <a:headEnd/>
            <a:tailEnd/>
          </a:ln>
        </p:spPr>
        <p:txBody>
          <a:bodyPr vert="horz" wrap="square" lIns="87802" tIns="43901" rIns="87802" bIns="43901" numCol="1" rtlCol="0" anchor="ctr" anchorCtr="0" compatLnSpc="1">
            <a:prstTxWarp prst="textNoShape">
              <a:avLst/>
            </a:prstTxWarp>
            <a:spAutoFit/>
          </a:bodyPr>
          <a:lstStyle/>
          <a:p>
            <a:pPr algn="ctr"/>
            <a:r>
              <a:rPr sz="1800" b="0" u="none" dirty="0">
                <a:latin typeface="Huawei Sans" panose="020C0503030203020204" pitchFamily="34" charset="0"/>
              </a:rPr>
              <a:t>Feature 1</a:t>
            </a:r>
            <a:endParaRPr lang="zh-CN" altLang="en-US" sz="1800" dirty="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33" name="文本框 32">
            <a:extLst>
              <a:ext uri="{FF2B5EF4-FFF2-40B4-BE49-F238E27FC236}">
                <a16:creationId xmlns:a16="http://schemas.microsoft.com/office/drawing/2014/main" id="{396E8DC6-7A76-4ACE-AA4D-F8E5C331F9F1}"/>
              </a:ext>
            </a:extLst>
          </p:cNvPr>
          <p:cNvSpPr txBox="1"/>
          <p:nvPr/>
        </p:nvSpPr>
        <p:spPr bwMode="auto">
          <a:xfrm>
            <a:off x="3755740" y="2784694"/>
            <a:ext cx="1289022" cy="365658"/>
          </a:xfrm>
          <a:prstGeom prst="rect">
            <a:avLst/>
          </a:prstGeom>
          <a:noFill/>
          <a:ln w="9525" algn="ctr">
            <a:noFill/>
            <a:miter lim="800000"/>
            <a:headEnd/>
            <a:tailEnd/>
          </a:ln>
        </p:spPr>
        <p:txBody>
          <a:bodyPr vert="horz" wrap="square" lIns="87802" tIns="43901" rIns="87802" bIns="43901" numCol="1" rtlCol="0" anchor="ctr" anchorCtr="0" compatLnSpc="1">
            <a:prstTxWarp prst="textNoShape">
              <a:avLst/>
            </a:prstTxWarp>
            <a:spAutoFit/>
          </a:bodyPr>
          <a:lstStyle/>
          <a:p>
            <a:pPr algn="ctr"/>
            <a:r>
              <a:rPr sz="1800" b="0" u="none" dirty="0">
                <a:latin typeface="Huawei Sans" panose="020C0503030203020204" pitchFamily="34" charset="0"/>
              </a:rPr>
              <a:t>Feature n</a:t>
            </a:r>
            <a:endParaRPr lang="zh-CN" altLang="en-US" sz="1800" dirty="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34" name="文本框 33">
            <a:extLst>
              <a:ext uri="{FF2B5EF4-FFF2-40B4-BE49-F238E27FC236}">
                <a16:creationId xmlns:a16="http://schemas.microsoft.com/office/drawing/2014/main" id="{83849159-DCE9-4A05-90E5-B717FD646337}"/>
              </a:ext>
            </a:extLst>
          </p:cNvPr>
          <p:cNvSpPr txBox="1"/>
          <p:nvPr/>
        </p:nvSpPr>
        <p:spPr bwMode="auto">
          <a:xfrm>
            <a:off x="3755740" y="3555932"/>
            <a:ext cx="1289022" cy="365658"/>
          </a:xfrm>
          <a:prstGeom prst="rect">
            <a:avLst/>
          </a:prstGeom>
          <a:noFill/>
          <a:ln w="9525" algn="ctr">
            <a:noFill/>
            <a:miter lim="800000"/>
            <a:headEnd/>
            <a:tailEnd/>
          </a:ln>
        </p:spPr>
        <p:txBody>
          <a:bodyPr vert="horz" wrap="square" lIns="87802" tIns="43901" rIns="87802" bIns="43901" numCol="1" rtlCol="0" anchor="ctr" anchorCtr="0" compatLnSpc="1">
            <a:prstTxWarp prst="textNoShape">
              <a:avLst/>
            </a:prstTxWarp>
            <a:spAutoFit/>
          </a:bodyPr>
          <a:lstStyle/>
          <a:p>
            <a:pPr algn="ctr"/>
            <a:r>
              <a:rPr sz="1800" b="0" u="none" dirty="0">
                <a:latin typeface="Huawei Sans" panose="020C0503030203020204" pitchFamily="34" charset="0"/>
              </a:rPr>
              <a:t>Feature n</a:t>
            </a:r>
            <a:endParaRPr lang="zh-CN" altLang="en-US" sz="1800" dirty="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grpSp>
        <p:nvGrpSpPr>
          <p:cNvPr id="8" name="Group 7">
            <a:extLst>
              <a:ext uri="{FF2B5EF4-FFF2-40B4-BE49-F238E27FC236}">
                <a16:creationId xmlns:a16="http://schemas.microsoft.com/office/drawing/2014/main" id="{9B37B447-3485-4445-1629-CA455AB67837}"/>
              </a:ext>
            </a:extLst>
          </p:cNvPr>
          <p:cNvGrpSpPr/>
          <p:nvPr/>
        </p:nvGrpSpPr>
        <p:grpSpPr>
          <a:xfrm>
            <a:off x="75095" y="109070"/>
            <a:ext cx="917148" cy="889262"/>
            <a:chOff x="292675" y="222425"/>
            <a:chExt cx="917148" cy="889262"/>
          </a:xfrm>
        </p:grpSpPr>
        <p:sp>
          <p:nvSpPr>
            <p:cNvPr id="9" name="Rectangle 8">
              <a:extLst>
                <a:ext uri="{FF2B5EF4-FFF2-40B4-BE49-F238E27FC236}">
                  <a16:creationId xmlns:a16="http://schemas.microsoft.com/office/drawing/2014/main" id="{7DAE6196-CA75-2561-350A-301F0DBB6A0C}"/>
                </a:ext>
              </a:extLst>
            </p:cNvPr>
            <p:cNvSpPr/>
            <p:nvPr/>
          </p:nvSpPr>
          <p:spPr>
            <a:xfrm>
              <a:off x="310903" y="222425"/>
              <a:ext cx="898920" cy="889262"/>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grpSp>
          <p:nvGrpSpPr>
            <p:cNvPr id="11" name="Group 10">
              <a:extLst>
                <a:ext uri="{FF2B5EF4-FFF2-40B4-BE49-F238E27FC236}">
                  <a16:creationId xmlns:a16="http://schemas.microsoft.com/office/drawing/2014/main" id="{2920FA23-BB75-7C15-6826-4272B01F8D39}"/>
                </a:ext>
              </a:extLst>
            </p:cNvPr>
            <p:cNvGrpSpPr/>
            <p:nvPr/>
          </p:nvGrpSpPr>
          <p:grpSpPr>
            <a:xfrm>
              <a:off x="292675" y="222425"/>
              <a:ext cx="917148" cy="889262"/>
              <a:chOff x="310903" y="206504"/>
              <a:chExt cx="917148" cy="1002012"/>
            </a:xfrm>
          </p:grpSpPr>
          <p:sp>
            <p:nvSpPr>
              <p:cNvPr id="13" name="TextBox 12">
                <a:extLst>
                  <a:ext uri="{FF2B5EF4-FFF2-40B4-BE49-F238E27FC236}">
                    <a16:creationId xmlns:a16="http://schemas.microsoft.com/office/drawing/2014/main" id="{71F819FD-8497-880B-8E5C-6F01AC93D9EE}"/>
                  </a:ext>
                </a:extLst>
              </p:cNvPr>
              <p:cNvSpPr txBox="1"/>
              <p:nvPr/>
            </p:nvSpPr>
            <p:spPr>
              <a:xfrm>
                <a:off x="329131" y="480236"/>
                <a:ext cx="811784" cy="728280"/>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05</a:t>
                </a:r>
                <a:endParaRPr lang="en-US" sz="1050" b="1" dirty="0">
                  <a:solidFill>
                    <a:srgbClr val="8E5A6D"/>
                  </a:solidFill>
                  <a:latin typeface="Times New Roman" panose="02020603050405020304" pitchFamily="18" charset="0"/>
                  <a:cs typeface="Times New Roman" panose="02020603050405020304" pitchFamily="18" charset="0"/>
                </a:endParaRPr>
              </a:p>
            </p:txBody>
          </p:sp>
          <p:sp>
            <p:nvSpPr>
              <p:cNvPr id="15" name="TextBox 14">
                <a:extLst>
                  <a:ext uri="{FF2B5EF4-FFF2-40B4-BE49-F238E27FC236}">
                    <a16:creationId xmlns:a16="http://schemas.microsoft.com/office/drawing/2014/main" id="{7FC721CC-FB6E-D8A4-2BB6-CFAC99F204D1}"/>
                  </a:ext>
                </a:extLst>
              </p:cNvPr>
              <p:cNvSpPr txBox="1"/>
              <p:nvPr/>
            </p:nvSpPr>
            <p:spPr>
              <a:xfrm>
                <a:off x="310903" y="206504"/>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grpSp>
      </p:grpSp>
      <p:pic>
        <p:nvPicPr>
          <p:cNvPr id="16" name="Picture 15">
            <a:extLst>
              <a:ext uri="{FF2B5EF4-FFF2-40B4-BE49-F238E27FC236}">
                <a16:creationId xmlns:a16="http://schemas.microsoft.com/office/drawing/2014/main" id="{C52C23AA-3E28-9117-999E-D646D09EFA1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1478" y="5809617"/>
            <a:ext cx="1932922" cy="1378277"/>
          </a:xfrm>
          <a:prstGeom prst="rect">
            <a:avLst/>
          </a:prstGeom>
        </p:spPr>
      </p:pic>
      <p:pic>
        <p:nvPicPr>
          <p:cNvPr id="17" name="Picture 16">
            <a:extLst>
              <a:ext uri="{FF2B5EF4-FFF2-40B4-BE49-F238E27FC236}">
                <a16:creationId xmlns:a16="http://schemas.microsoft.com/office/drawing/2014/main" id="{0512EEF8-6201-DDA9-ECE2-C690445E3735}"/>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0611157" y="-333445"/>
            <a:ext cx="1505748" cy="1331777"/>
          </a:xfrm>
          <a:prstGeom prst="rect">
            <a:avLst/>
          </a:prstGeom>
        </p:spPr>
      </p:pic>
    </p:spTree>
    <p:extLst>
      <p:ext uri="{BB962C8B-B14F-4D97-AF65-F5344CB8AC3E}">
        <p14:creationId xmlns:p14="http://schemas.microsoft.com/office/powerpoint/2010/main" val="24724713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1101373" y="378525"/>
            <a:ext cx="9125157" cy="416188"/>
          </a:xfrm>
        </p:spPr>
        <p:txBody>
          <a:bodyPr>
            <a:normAutofit fontScale="90000"/>
          </a:bodyPr>
          <a:lstStyle/>
          <a:p>
            <a:r>
              <a:rPr lang="en-US" b="0" u="none" dirty="0">
                <a:latin typeface="Huawei Sans" panose="020C0503030203020204" pitchFamily="34" charset="0"/>
              </a:rPr>
              <a:t>Why </a:t>
            </a:r>
            <a:r>
              <a:rPr b="0" u="none" dirty="0">
                <a:latin typeface="Huawei Sans" panose="020C0503030203020204" pitchFamily="34" charset="0"/>
              </a:rPr>
              <a:t>Unsupervised Learning</a:t>
            </a:r>
          </a:p>
        </p:txBody>
      </p:sp>
      <p:grpSp>
        <p:nvGrpSpPr>
          <p:cNvPr id="8" name="Group 7">
            <a:extLst>
              <a:ext uri="{FF2B5EF4-FFF2-40B4-BE49-F238E27FC236}">
                <a16:creationId xmlns:a16="http://schemas.microsoft.com/office/drawing/2014/main" id="{9B37B447-3485-4445-1629-CA455AB67837}"/>
              </a:ext>
            </a:extLst>
          </p:cNvPr>
          <p:cNvGrpSpPr/>
          <p:nvPr/>
        </p:nvGrpSpPr>
        <p:grpSpPr>
          <a:xfrm>
            <a:off x="75095" y="109070"/>
            <a:ext cx="917148" cy="889262"/>
            <a:chOff x="292675" y="222425"/>
            <a:chExt cx="917148" cy="889262"/>
          </a:xfrm>
        </p:grpSpPr>
        <p:sp>
          <p:nvSpPr>
            <p:cNvPr id="9" name="Rectangle 8">
              <a:extLst>
                <a:ext uri="{FF2B5EF4-FFF2-40B4-BE49-F238E27FC236}">
                  <a16:creationId xmlns:a16="http://schemas.microsoft.com/office/drawing/2014/main" id="{7DAE6196-CA75-2561-350A-301F0DBB6A0C}"/>
                </a:ext>
              </a:extLst>
            </p:cNvPr>
            <p:cNvSpPr/>
            <p:nvPr/>
          </p:nvSpPr>
          <p:spPr>
            <a:xfrm>
              <a:off x="310903" y="222425"/>
              <a:ext cx="898920" cy="889262"/>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grpSp>
          <p:nvGrpSpPr>
            <p:cNvPr id="11" name="Group 10">
              <a:extLst>
                <a:ext uri="{FF2B5EF4-FFF2-40B4-BE49-F238E27FC236}">
                  <a16:creationId xmlns:a16="http://schemas.microsoft.com/office/drawing/2014/main" id="{2920FA23-BB75-7C15-6826-4272B01F8D39}"/>
                </a:ext>
              </a:extLst>
            </p:cNvPr>
            <p:cNvGrpSpPr/>
            <p:nvPr/>
          </p:nvGrpSpPr>
          <p:grpSpPr>
            <a:xfrm>
              <a:off x="292675" y="222425"/>
              <a:ext cx="917148" cy="889262"/>
              <a:chOff x="310903" y="206504"/>
              <a:chExt cx="917148" cy="1002012"/>
            </a:xfrm>
          </p:grpSpPr>
          <p:sp>
            <p:nvSpPr>
              <p:cNvPr id="13" name="TextBox 12">
                <a:extLst>
                  <a:ext uri="{FF2B5EF4-FFF2-40B4-BE49-F238E27FC236}">
                    <a16:creationId xmlns:a16="http://schemas.microsoft.com/office/drawing/2014/main" id="{71F819FD-8497-880B-8E5C-6F01AC93D9EE}"/>
                  </a:ext>
                </a:extLst>
              </p:cNvPr>
              <p:cNvSpPr txBox="1"/>
              <p:nvPr/>
            </p:nvSpPr>
            <p:spPr>
              <a:xfrm>
                <a:off x="329131" y="480236"/>
                <a:ext cx="811784" cy="728280"/>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05</a:t>
                </a:r>
                <a:endParaRPr lang="en-US" sz="1050" b="1" dirty="0">
                  <a:solidFill>
                    <a:srgbClr val="8E5A6D"/>
                  </a:solidFill>
                  <a:latin typeface="Times New Roman" panose="02020603050405020304" pitchFamily="18" charset="0"/>
                  <a:cs typeface="Times New Roman" panose="02020603050405020304" pitchFamily="18" charset="0"/>
                </a:endParaRPr>
              </a:p>
            </p:txBody>
          </p:sp>
          <p:sp>
            <p:nvSpPr>
              <p:cNvPr id="15" name="TextBox 14">
                <a:extLst>
                  <a:ext uri="{FF2B5EF4-FFF2-40B4-BE49-F238E27FC236}">
                    <a16:creationId xmlns:a16="http://schemas.microsoft.com/office/drawing/2014/main" id="{7FC721CC-FB6E-D8A4-2BB6-CFAC99F204D1}"/>
                  </a:ext>
                </a:extLst>
              </p:cNvPr>
              <p:cNvSpPr txBox="1"/>
              <p:nvPr/>
            </p:nvSpPr>
            <p:spPr>
              <a:xfrm>
                <a:off x="310903" y="206504"/>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grpSp>
      </p:grpSp>
      <p:pic>
        <p:nvPicPr>
          <p:cNvPr id="16" name="Picture 15">
            <a:extLst>
              <a:ext uri="{FF2B5EF4-FFF2-40B4-BE49-F238E27FC236}">
                <a16:creationId xmlns:a16="http://schemas.microsoft.com/office/drawing/2014/main" id="{C52C23AA-3E28-9117-999E-D646D09EFA1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1478" y="5809617"/>
            <a:ext cx="1932922" cy="1378277"/>
          </a:xfrm>
          <a:prstGeom prst="rect">
            <a:avLst/>
          </a:prstGeom>
        </p:spPr>
      </p:pic>
      <p:pic>
        <p:nvPicPr>
          <p:cNvPr id="17" name="Picture 16">
            <a:extLst>
              <a:ext uri="{FF2B5EF4-FFF2-40B4-BE49-F238E27FC236}">
                <a16:creationId xmlns:a16="http://schemas.microsoft.com/office/drawing/2014/main" id="{0512EEF8-6201-DDA9-ECE2-C690445E3735}"/>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0611157" y="-333445"/>
            <a:ext cx="1505748" cy="1331777"/>
          </a:xfrm>
          <a:prstGeom prst="rect">
            <a:avLst/>
          </a:prstGeom>
        </p:spPr>
      </p:pic>
      <p:sp>
        <p:nvSpPr>
          <p:cNvPr id="4" name="TextBox 3">
            <a:extLst>
              <a:ext uri="{FF2B5EF4-FFF2-40B4-BE49-F238E27FC236}">
                <a16:creationId xmlns:a16="http://schemas.microsoft.com/office/drawing/2014/main" id="{4C8047F9-CD8C-5BAD-218F-8755FF9FEE48}"/>
              </a:ext>
            </a:extLst>
          </p:cNvPr>
          <p:cNvSpPr txBox="1"/>
          <p:nvPr/>
        </p:nvSpPr>
        <p:spPr>
          <a:xfrm>
            <a:off x="533669" y="1305181"/>
            <a:ext cx="11198087" cy="4401205"/>
          </a:xfrm>
          <a:prstGeom prst="rect">
            <a:avLst/>
          </a:prstGeom>
          <a:noFill/>
        </p:spPr>
        <p:txBody>
          <a:bodyPr wrap="square">
            <a:spAutoFit/>
          </a:bodyPr>
          <a:lstStyle/>
          <a:p>
            <a:r>
              <a:rPr lang="en-US" sz="2800" dirty="0"/>
              <a:t>➔ Unsupervised Learning is helpful for finding useful insights from the data.</a:t>
            </a:r>
          </a:p>
          <a:p>
            <a:endParaRPr lang="en-US" sz="2800" dirty="0"/>
          </a:p>
          <a:p>
            <a:r>
              <a:rPr lang="en-US" sz="2800" dirty="0"/>
              <a:t>➔ It is much similar as a human learns to think by their own experiences, which makes it closer to the real AI. </a:t>
            </a:r>
          </a:p>
          <a:p>
            <a:endParaRPr lang="en-US" sz="2800" dirty="0"/>
          </a:p>
          <a:p>
            <a:r>
              <a:rPr lang="en-US" sz="2800" dirty="0"/>
              <a:t>➔ It works on unlabeled and uncategorized data which makes it more important. </a:t>
            </a:r>
          </a:p>
          <a:p>
            <a:endParaRPr lang="en-US" sz="2800" dirty="0"/>
          </a:p>
          <a:p>
            <a:r>
              <a:rPr lang="en-US" sz="2800" dirty="0"/>
              <a:t>➔ In real-world, we do not always have input data with the corresponding output so to solve such cases, we need Unsupervised Learning. </a:t>
            </a:r>
          </a:p>
        </p:txBody>
      </p:sp>
    </p:spTree>
    <p:extLst>
      <p:ext uri="{BB962C8B-B14F-4D97-AF65-F5344CB8AC3E}">
        <p14:creationId xmlns:p14="http://schemas.microsoft.com/office/powerpoint/2010/main" val="225391232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1101373" y="378525"/>
            <a:ext cx="9125157" cy="416188"/>
          </a:xfrm>
        </p:spPr>
        <p:txBody>
          <a:bodyPr>
            <a:normAutofit fontScale="90000"/>
          </a:bodyPr>
          <a:lstStyle/>
          <a:p>
            <a:r>
              <a:rPr lang="en-US" dirty="0"/>
              <a:t>Most common uses of Clustering:</a:t>
            </a:r>
            <a:endParaRPr b="0" u="none" dirty="0">
              <a:latin typeface="Huawei Sans" panose="020C0503030203020204" pitchFamily="34" charset="0"/>
            </a:endParaRPr>
          </a:p>
        </p:txBody>
      </p:sp>
      <p:grpSp>
        <p:nvGrpSpPr>
          <p:cNvPr id="8" name="Group 7">
            <a:extLst>
              <a:ext uri="{FF2B5EF4-FFF2-40B4-BE49-F238E27FC236}">
                <a16:creationId xmlns:a16="http://schemas.microsoft.com/office/drawing/2014/main" id="{9B37B447-3485-4445-1629-CA455AB67837}"/>
              </a:ext>
            </a:extLst>
          </p:cNvPr>
          <p:cNvGrpSpPr/>
          <p:nvPr/>
        </p:nvGrpSpPr>
        <p:grpSpPr>
          <a:xfrm>
            <a:off x="75095" y="109070"/>
            <a:ext cx="917148" cy="889262"/>
            <a:chOff x="292675" y="222425"/>
            <a:chExt cx="917148" cy="889262"/>
          </a:xfrm>
        </p:grpSpPr>
        <p:sp>
          <p:nvSpPr>
            <p:cNvPr id="9" name="Rectangle 8">
              <a:extLst>
                <a:ext uri="{FF2B5EF4-FFF2-40B4-BE49-F238E27FC236}">
                  <a16:creationId xmlns:a16="http://schemas.microsoft.com/office/drawing/2014/main" id="{7DAE6196-CA75-2561-350A-301F0DBB6A0C}"/>
                </a:ext>
              </a:extLst>
            </p:cNvPr>
            <p:cNvSpPr/>
            <p:nvPr/>
          </p:nvSpPr>
          <p:spPr>
            <a:xfrm>
              <a:off x="310903" y="222425"/>
              <a:ext cx="898920" cy="889262"/>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grpSp>
          <p:nvGrpSpPr>
            <p:cNvPr id="11" name="Group 10">
              <a:extLst>
                <a:ext uri="{FF2B5EF4-FFF2-40B4-BE49-F238E27FC236}">
                  <a16:creationId xmlns:a16="http://schemas.microsoft.com/office/drawing/2014/main" id="{2920FA23-BB75-7C15-6826-4272B01F8D39}"/>
                </a:ext>
              </a:extLst>
            </p:cNvPr>
            <p:cNvGrpSpPr/>
            <p:nvPr/>
          </p:nvGrpSpPr>
          <p:grpSpPr>
            <a:xfrm>
              <a:off x="292675" y="222425"/>
              <a:ext cx="917148" cy="889262"/>
              <a:chOff x="310903" y="206504"/>
              <a:chExt cx="917148" cy="1002012"/>
            </a:xfrm>
          </p:grpSpPr>
          <p:sp>
            <p:nvSpPr>
              <p:cNvPr id="13" name="TextBox 12">
                <a:extLst>
                  <a:ext uri="{FF2B5EF4-FFF2-40B4-BE49-F238E27FC236}">
                    <a16:creationId xmlns:a16="http://schemas.microsoft.com/office/drawing/2014/main" id="{71F819FD-8497-880B-8E5C-6F01AC93D9EE}"/>
                  </a:ext>
                </a:extLst>
              </p:cNvPr>
              <p:cNvSpPr txBox="1"/>
              <p:nvPr/>
            </p:nvSpPr>
            <p:spPr>
              <a:xfrm>
                <a:off x="329131" y="480236"/>
                <a:ext cx="811784" cy="728280"/>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05</a:t>
                </a:r>
                <a:endParaRPr lang="en-US" sz="1050" b="1" dirty="0">
                  <a:solidFill>
                    <a:srgbClr val="8E5A6D"/>
                  </a:solidFill>
                  <a:latin typeface="Times New Roman" panose="02020603050405020304" pitchFamily="18" charset="0"/>
                  <a:cs typeface="Times New Roman" panose="02020603050405020304" pitchFamily="18" charset="0"/>
                </a:endParaRPr>
              </a:p>
            </p:txBody>
          </p:sp>
          <p:sp>
            <p:nvSpPr>
              <p:cNvPr id="15" name="TextBox 14">
                <a:extLst>
                  <a:ext uri="{FF2B5EF4-FFF2-40B4-BE49-F238E27FC236}">
                    <a16:creationId xmlns:a16="http://schemas.microsoft.com/office/drawing/2014/main" id="{7FC721CC-FB6E-D8A4-2BB6-CFAC99F204D1}"/>
                  </a:ext>
                </a:extLst>
              </p:cNvPr>
              <p:cNvSpPr txBox="1"/>
              <p:nvPr/>
            </p:nvSpPr>
            <p:spPr>
              <a:xfrm>
                <a:off x="310903" y="206504"/>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grpSp>
      </p:grpSp>
      <p:pic>
        <p:nvPicPr>
          <p:cNvPr id="16" name="Picture 15">
            <a:extLst>
              <a:ext uri="{FF2B5EF4-FFF2-40B4-BE49-F238E27FC236}">
                <a16:creationId xmlns:a16="http://schemas.microsoft.com/office/drawing/2014/main" id="{C52C23AA-3E28-9117-999E-D646D09EFA1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1478" y="5809617"/>
            <a:ext cx="1932922" cy="1378277"/>
          </a:xfrm>
          <a:prstGeom prst="rect">
            <a:avLst/>
          </a:prstGeom>
        </p:spPr>
      </p:pic>
      <p:pic>
        <p:nvPicPr>
          <p:cNvPr id="17" name="Picture 16">
            <a:extLst>
              <a:ext uri="{FF2B5EF4-FFF2-40B4-BE49-F238E27FC236}">
                <a16:creationId xmlns:a16="http://schemas.microsoft.com/office/drawing/2014/main" id="{0512EEF8-6201-DDA9-ECE2-C690445E3735}"/>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0611157" y="-333445"/>
            <a:ext cx="1505748" cy="1331777"/>
          </a:xfrm>
          <a:prstGeom prst="rect">
            <a:avLst/>
          </a:prstGeom>
        </p:spPr>
      </p:pic>
      <p:sp>
        <p:nvSpPr>
          <p:cNvPr id="4" name="TextBox 3">
            <a:extLst>
              <a:ext uri="{FF2B5EF4-FFF2-40B4-BE49-F238E27FC236}">
                <a16:creationId xmlns:a16="http://schemas.microsoft.com/office/drawing/2014/main" id="{4C8047F9-CD8C-5BAD-218F-8755FF9FEE48}"/>
              </a:ext>
            </a:extLst>
          </p:cNvPr>
          <p:cNvSpPr txBox="1"/>
          <p:nvPr/>
        </p:nvSpPr>
        <p:spPr>
          <a:xfrm>
            <a:off x="844983" y="1178043"/>
            <a:ext cx="10974470" cy="5016758"/>
          </a:xfrm>
          <a:prstGeom prst="rect">
            <a:avLst/>
          </a:prstGeom>
          <a:noFill/>
        </p:spPr>
        <p:txBody>
          <a:bodyPr wrap="square">
            <a:spAutoFit/>
          </a:bodyPr>
          <a:lstStyle/>
          <a:p>
            <a:pPr algn="l">
              <a:buFont typeface="Arial" panose="020B0604020202020204" pitchFamily="34" charset="0"/>
              <a:buChar char="•"/>
            </a:pPr>
            <a:r>
              <a:rPr lang="en-US" sz="2000" b="0" i="0" dirty="0">
                <a:solidFill>
                  <a:srgbClr val="05192D"/>
                </a:solidFill>
                <a:effectLst/>
                <a:latin typeface="Studio-Feixen-Sans"/>
              </a:rPr>
              <a:t>Natural language processing (NLP). Google News is known to leverage unsupervised learning to categorize articles based on the same story from various news outlets. For instance, the results of the football transfer window can all be categorized under football.</a:t>
            </a:r>
          </a:p>
          <a:p>
            <a:pPr algn="l"/>
            <a:endParaRPr lang="en-US" sz="2000" b="0" i="0" dirty="0">
              <a:solidFill>
                <a:srgbClr val="05192D"/>
              </a:solidFill>
              <a:effectLst/>
              <a:latin typeface="Studio-Feixen-Sans"/>
            </a:endParaRPr>
          </a:p>
          <a:p>
            <a:pPr algn="l">
              <a:buFont typeface="Arial" panose="020B0604020202020204" pitchFamily="34" charset="0"/>
              <a:buChar char="•"/>
            </a:pPr>
            <a:r>
              <a:rPr lang="en-US" sz="2000" b="0" i="0" dirty="0">
                <a:solidFill>
                  <a:srgbClr val="05192D"/>
                </a:solidFill>
                <a:effectLst/>
                <a:latin typeface="Studio-Feixen-Sans"/>
              </a:rPr>
              <a:t>Image and video analysis. Visual Perception tasks such as object recognition leverage unsupervised learning.</a:t>
            </a:r>
          </a:p>
          <a:p>
            <a:pPr algn="l"/>
            <a:endParaRPr lang="en-US" sz="2000" b="0" i="0" dirty="0">
              <a:solidFill>
                <a:srgbClr val="05192D"/>
              </a:solidFill>
              <a:effectLst/>
              <a:latin typeface="Studio-Feixen-Sans"/>
            </a:endParaRPr>
          </a:p>
          <a:p>
            <a:pPr algn="l">
              <a:buFont typeface="Arial" panose="020B0604020202020204" pitchFamily="34" charset="0"/>
              <a:buChar char="•"/>
            </a:pPr>
            <a:r>
              <a:rPr lang="en-US" sz="2000" b="0" i="0" dirty="0">
                <a:solidFill>
                  <a:srgbClr val="05192D"/>
                </a:solidFill>
                <a:effectLst/>
                <a:latin typeface="Studio-Feixen-Sans"/>
              </a:rPr>
              <a:t>Anomaly detection. Unsupervised learning is used to identify data points, events, and/or observations that deviate from a dataset's normal behavior.</a:t>
            </a:r>
          </a:p>
          <a:p>
            <a:pPr algn="l"/>
            <a:endParaRPr lang="en-US" sz="2000" b="0" i="0" dirty="0">
              <a:solidFill>
                <a:srgbClr val="05192D"/>
              </a:solidFill>
              <a:effectLst/>
              <a:latin typeface="Studio-Feixen-Sans"/>
            </a:endParaRPr>
          </a:p>
          <a:p>
            <a:pPr algn="l">
              <a:buFont typeface="Arial" panose="020B0604020202020204" pitchFamily="34" charset="0"/>
              <a:buChar char="•"/>
            </a:pPr>
            <a:r>
              <a:rPr lang="en-US" sz="2000" b="0" i="0" dirty="0">
                <a:solidFill>
                  <a:srgbClr val="05192D"/>
                </a:solidFill>
                <a:effectLst/>
                <a:latin typeface="Studio-Feixen-Sans"/>
              </a:rPr>
              <a:t>Customer segmentation. Interesting buyer persona profiles can be created using unsupervised learning. This helps businesses to understand their customers' common traits and purchasing habits, thus, enabling them to align their products more accordingly.</a:t>
            </a:r>
          </a:p>
          <a:p>
            <a:pPr algn="l"/>
            <a:endParaRPr lang="en-US" sz="2000" b="0" i="0" dirty="0">
              <a:solidFill>
                <a:srgbClr val="05192D"/>
              </a:solidFill>
              <a:effectLst/>
              <a:latin typeface="Studio-Feixen-Sans"/>
            </a:endParaRPr>
          </a:p>
          <a:p>
            <a:pPr algn="l">
              <a:buFont typeface="Arial" panose="020B0604020202020204" pitchFamily="34" charset="0"/>
              <a:buChar char="•"/>
            </a:pPr>
            <a:r>
              <a:rPr lang="en-US" sz="2000" b="0" i="0" dirty="0">
                <a:solidFill>
                  <a:srgbClr val="05192D"/>
                </a:solidFill>
                <a:effectLst/>
                <a:latin typeface="Studio-Feixen-Sans"/>
              </a:rPr>
              <a:t>Recommendation Engines. Past purchase behavior coupled with unsupervised learning can be used to help businesses discover data trends that they could use to develop effective cross-selling strategies.</a:t>
            </a:r>
          </a:p>
        </p:txBody>
      </p:sp>
    </p:spTree>
    <p:extLst>
      <p:ext uri="{BB962C8B-B14F-4D97-AF65-F5344CB8AC3E}">
        <p14:creationId xmlns:p14="http://schemas.microsoft.com/office/powerpoint/2010/main" val="411708115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1101373" y="378525"/>
            <a:ext cx="9125157" cy="416188"/>
          </a:xfrm>
        </p:spPr>
        <p:txBody>
          <a:bodyPr>
            <a:normAutofit fontScale="90000"/>
          </a:bodyPr>
          <a:lstStyle/>
          <a:p>
            <a:r>
              <a:rPr lang="en-US" b="0" u="none" dirty="0">
                <a:latin typeface="Huawei Sans" panose="020C0503030203020204" pitchFamily="34" charset="0"/>
              </a:rPr>
              <a:t>Types of Unsupervised Learning Algorithms:</a:t>
            </a:r>
          </a:p>
        </p:txBody>
      </p:sp>
      <p:grpSp>
        <p:nvGrpSpPr>
          <p:cNvPr id="8" name="Group 7">
            <a:extLst>
              <a:ext uri="{FF2B5EF4-FFF2-40B4-BE49-F238E27FC236}">
                <a16:creationId xmlns:a16="http://schemas.microsoft.com/office/drawing/2014/main" id="{9B37B447-3485-4445-1629-CA455AB67837}"/>
              </a:ext>
            </a:extLst>
          </p:cNvPr>
          <p:cNvGrpSpPr/>
          <p:nvPr/>
        </p:nvGrpSpPr>
        <p:grpSpPr>
          <a:xfrm>
            <a:off x="75095" y="109070"/>
            <a:ext cx="917148" cy="889262"/>
            <a:chOff x="292675" y="222425"/>
            <a:chExt cx="917148" cy="889262"/>
          </a:xfrm>
        </p:grpSpPr>
        <p:sp>
          <p:nvSpPr>
            <p:cNvPr id="9" name="Rectangle 8">
              <a:extLst>
                <a:ext uri="{FF2B5EF4-FFF2-40B4-BE49-F238E27FC236}">
                  <a16:creationId xmlns:a16="http://schemas.microsoft.com/office/drawing/2014/main" id="{7DAE6196-CA75-2561-350A-301F0DBB6A0C}"/>
                </a:ext>
              </a:extLst>
            </p:cNvPr>
            <p:cNvSpPr/>
            <p:nvPr/>
          </p:nvSpPr>
          <p:spPr>
            <a:xfrm>
              <a:off x="310903" y="222425"/>
              <a:ext cx="898920" cy="889262"/>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grpSp>
          <p:nvGrpSpPr>
            <p:cNvPr id="11" name="Group 10">
              <a:extLst>
                <a:ext uri="{FF2B5EF4-FFF2-40B4-BE49-F238E27FC236}">
                  <a16:creationId xmlns:a16="http://schemas.microsoft.com/office/drawing/2014/main" id="{2920FA23-BB75-7C15-6826-4272B01F8D39}"/>
                </a:ext>
              </a:extLst>
            </p:cNvPr>
            <p:cNvGrpSpPr/>
            <p:nvPr/>
          </p:nvGrpSpPr>
          <p:grpSpPr>
            <a:xfrm>
              <a:off x="292675" y="222425"/>
              <a:ext cx="917148" cy="889262"/>
              <a:chOff x="310903" y="206504"/>
              <a:chExt cx="917148" cy="1002012"/>
            </a:xfrm>
          </p:grpSpPr>
          <p:sp>
            <p:nvSpPr>
              <p:cNvPr id="13" name="TextBox 12">
                <a:extLst>
                  <a:ext uri="{FF2B5EF4-FFF2-40B4-BE49-F238E27FC236}">
                    <a16:creationId xmlns:a16="http://schemas.microsoft.com/office/drawing/2014/main" id="{71F819FD-8497-880B-8E5C-6F01AC93D9EE}"/>
                  </a:ext>
                </a:extLst>
              </p:cNvPr>
              <p:cNvSpPr txBox="1"/>
              <p:nvPr/>
            </p:nvSpPr>
            <p:spPr>
              <a:xfrm>
                <a:off x="329131" y="480236"/>
                <a:ext cx="811784" cy="728280"/>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05</a:t>
                </a:r>
                <a:endParaRPr lang="en-US" sz="1050" b="1" dirty="0">
                  <a:solidFill>
                    <a:srgbClr val="8E5A6D"/>
                  </a:solidFill>
                  <a:latin typeface="Times New Roman" panose="02020603050405020304" pitchFamily="18" charset="0"/>
                  <a:cs typeface="Times New Roman" panose="02020603050405020304" pitchFamily="18" charset="0"/>
                </a:endParaRPr>
              </a:p>
            </p:txBody>
          </p:sp>
          <p:sp>
            <p:nvSpPr>
              <p:cNvPr id="15" name="TextBox 14">
                <a:extLst>
                  <a:ext uri="{FF2B5EF4-FFF2-40B4-BE49-F238E27FC236}">
                    <a16:creationId xmlns:a16="http://schemas.microsoft.com/office/drawing/2014/main" id="{7FC721CC-FB6E-D8A4-2BB6-CFAC99F204D1}"/>
                  </a:ext>
                </a:extLst>
              </p:cNvPr>
              <p:cNvSpPr txBox="1"/>
              <p:nvPr/>
            </p:nvSpPr>
            <p:spPr>
              <a:xfrm>
                <a:off x="310903" y="206504"/>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grpSp>
      </p:grpSp>
      <p:pic>
        <p:nvPicPr>
          <p:cNvPr id="16" name="Picture 15">
            <a:extLst>
              <a:ext uri="{FF2B5EF4-FFF2-40B4-BE49-F238E27FC236}">
                <a16:creationId xmlns:a16="http://schemas.microsoft.com/office/drawing/2014/main" id="{C52C23AA-3E28-9117-999E-D646D09EFA1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1478" y="5809617"/>
            <a:ext cx="1932922" cy="1378277"/>
          </a:xfrm>
          <a:prstGeom prst="rect">
            <a:avLst/>
          </a:prstGeom>
        </p:spPr>
      </p:pic>
      <p:pic>
        <p:nvPicPr>
          <p:cNvPr id="17" name="Picture 16">
            <a:extLst>
              <a:ext uri="{FF2B5EF4-FFF2-40B4-BE49-F238E27FC236}">
                <a16:creationId xmlns:a16="http://schemas.microsoft.com/office/drawing/2014/main" id="{0512EEF8-6201-DDA9-ECE2-C690445E3735}"/>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0611157" y="-333445"/>
            <a:ext cx="1505748" cy="1331777"/>
          </a:xfrm>
          <a:prstGeom prst="rect">
            <a:avLst/>
          </a:prstGeom>
        </p:spPr>
      </p:pic>
      <p:sp>
        <p:nvSpPr>
          <p:cNvPr id="4" name="TextBox 3">
            <a:extLst>
              <a:ext uri="{FF2B5EF4-FFF2-40B4-BE49-F238E27FC236}">
                <a16:creationId xmlns:a16="http://schemas.microsoft.com/office/drawing/2014/main" id="{4C8047F9-CD8C-5BAD-218F-8755FF9FEE48}"/>
              </a:ext>
            </a:extLst>
          </p:cNvPr>
          <p:cNvSpPr txBox="1"/>
          <p:nvPr/>
        </p:nvSpPr>
        <p:spPr>
          <a:xfrm>
            <a:off x="1072591" y="1208676"/>
            <a:ext cx="10046818" cy="1200329"/>
          </a:xfrm>
          <a:prstGeom prst="rect">
            <a:avLst/>
          </a:prstGeom>
          <a:noFill/>
        </p:spPr>
        <p:txBody>
          <a:bodyPr wrap="square">
            <a:spAutoFit/>
          </a:bodyPr>
          <a:lstStyle/>
          <a:p>
            <a:pPr algn="l">
              <a:buFont typeface="Arial" panose="020B0604020202020204" pitchFamily="34" charset="0"/>
              <a:buChar char="•"/>
            </a:pPr>
            <a:r>
              <a:rPr lang="en-US" sz="2400" b="0" i="0" dirty="0">
                <a:solidFill>
                  <a:srgbClr val="05192D"/>
                </a:solidFill>
                <a:effectLst/>
                <a:latin typeface="Studio-Feixen-Sans"/>
              </a:rPr>
              <a:t>Clustering</a:t>
            </a:r>
          </a:p>
          <a:p>
            <a:pPr algn="l">
              <a:buFont typeface="Arial" panose="020B0604020202020204" pitchFamily="34" charset="0"/>
              <a:buChar char="•"/>
            </a:pPr>
            <a:r>
              <a:rPr lang="en-US" sz="2400" b="0" i="0" dirty="0">
                <a:solidFill>
                  <a:srgbClr val="05192D"/>
                </a:solidFill>
                <a:effectLst/>
                <a:latin typeface="Studio-Feixen-Sans"/>
              </a:rPr>
              <a:t>Association rules</a:t>
            </a:r>
          </a:p>
          <a:p>
            <a:pPr algn="l">
              <a:buFont typeface="Arial" panose="020B0604020202020204" pitchFamily="34" charset="0"/>
              <a:buChar char="•"/>
            </a:pPr>
            <a:r>
              <a:rPr lang="en-US" sz="2400" b="0" i="0" dirty="0">
                <a:solidFill>
                  <a:srgbClr val="05192D"/>
                </a:solidFill>
                <a:effectLst/>
                <a:latin typeface="Studio-Feixen-Sans"/>
              </a:rPr>
              <a:t>Dimensionality reduction.</a:t>
            </a:r>
          </a:p>
        </p:txBody>
      </p:sp>
      <p:graphicFrame>
        <p:nvGraphicFramePr>
          <p:cNvPr id="5" name="Diagram 4">
            <a:extLst>
              <a:ext uri="{FF2B5EF4-FFF2-40B4-BE49-F238E27FC236}">
                <a16:creationId xmlns:a16="http://schemas.microsoft.com/office/drawing/2014/main" id="{8EF4DB5F-F8B6-58AE-9C65-FADEE0D10ED0}"/>
              </a:ext>
            </a:extLst>
          </p:cNvPr>
          <p:cNvGraphicFramePr/>
          <p:nvPr>
            <p:extLst>
              <p:ext uri="{D42A27DB-BD31-4B8C-83A1-F6EECF244321}">
                <p14:modId xmlns:p14="http://schemas.microsoft.com/office/powerpoint/2010/main" val="4011465312"/>
              </p:ext>
            </p:extLst>
          </p:nvPr>
        </p:nvGraphicFramePr>
        <p:xfrm>
          <a:off x="2215321" y="1440405"/>
          <a:ext cx="7761357" cy="5060813"/>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Tree>
    <p:extLst>
      <p:ext uri="{BB962C8B-B14F-4D97-AF65-F5344CB8AC3E}">
        <p14:creationId xmlns:p14="http://schemas.microsoft.com/office/powerpoint/2010/main" val="186527519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ject 3"/>
          <p:cNvSpPr txBox="1">
            <a:spLocks noGrp="1"/>
          </p:cNvSpPr>
          <p:nvPr>
            <p:ph type="title"/>
          </p:nvPr>
        </p:nvSpPr>
        <p:spPr>
          <a:xfrm>
            <a:off x="1235248" y="447468"/>
            <a:ext cx="9721504" cy="482977"/>
          </a:xfrm>
        </p:spPr>
        <p:txBody>
          <a:bodyPr>
            <a:normAutofit fontScale="90000"/>
          </a:bodyPr>
          <a:lstStyle/>
          <a:p>
            <a:r>
              <a:rPr b="0" u="none" dirty="0">
                <a:latin typeface="Huawei Sans" panose="020C0503030203020204" pitchFamily="34" charset="0"/>
              </a:rPr>
              <a:t>Unsupervised Learning - </a:t>
            </a:r>
            <a:r>
              <a:rPr b="0" u="none" dirty="0">
                <a:solidFill>
                  <a:srgbClr val="00B0F0"/>
                </a:solidFill>
                <a:latin typeface="Huawei Sans" panose="020C0503030203020204" pitchFamily="34" charset="0"/>
              </a:rPr>
              <a:t>Clustering</a:t>
            </a:r>
            <a:endParaRPr lang="zh-CN" altLang="en-US" dirty="0">
              <a:solidFill>
                <a:srgbClr val="00B0F0"/>
              </a:solidFill>
              <a:latin typeface="Huawei Sans" panose="020C0503030203020204" pitchFamily="34" charset="0"/>
              <a:cs typeface="Huawei Sans" panose="020C0503030203020204" pitchFamily="34" charset="0"/>
              <a:sym typeface="Huawei Sans" panose="020C0503030203020204" pitchFamily="34" charset="0"/>
            </a:endParaRPr>
          </a:p>
        </p:txBody>
      </p:sp>
      <p:sp>
        <p:nvSpPr>
          <p:cNvPr id="9" name="文本占位符 8"/>
          <p:cNvSpPr>
            <a:spLocks noGrp="1"/>
          </p:cNvSpPr>
          <p:nvPr>
            <p:ph type="body" sz="quarter" idx="4294967295"/>
          </p:nvPr>
        </p:nvSpPr>
        <p:spPr>
          <a:xfrm>
            <a:off x="449262" y="1321125"/>
            <a:ext cx="11293475" cy="4879805"/>
          </a:xfrm>
        </p:spPr>
        <p:txBody>
          <a:bodyPr>
            <a:normAutofit/>
          </a:bodyPr>
          <a:lstStyle/>
          <a:p>
            <a:pPr algn="l"/>
            <a:r>
              <a:rPr lang="en-US" b="0" i="0" dirty="0">
                <a:solidFill>
                  <a:srgbClr val="080A13"/>
                </a:solidFill>
                <a:effectLst/>
                <a:latin typeface="Inter"/>
              </a:rPr>
              <a:t>Clustering is the type of Unsupervised Learning where we find hidden patterns in the data based on their similarities or differences. These patterns can relate to the shape, size, or color and are used to group data items or create clusters.</a:t>
            </a:r>
            <a:br>
              <a:rPr lang="en-US" b="0" i="0" dirty="0">
                <a:solidFill>
                  <a:srgbClr val="080A13"/>
                </a:solidFill>
                <a:effectLst/>
                <a:latin typeface="Inter"/>
              </a:rPr>
            </a:br>
            <a:r>
              <a:rPr lang="en-US" b="0" i="0" dirty="0">
                <a:solidFill>
                  <a:srgbClr val="00B0F0"/>
                </a:solidFill>
                <a:effectLst/>
              </a:rPr>
              <a:t>Types of Clustering : </a:t>
            </a:r>
          </a:p>
          <a:p>
            <a:r>
              <a:rPr lang="en-US" altLang="zh-CN" sz="2400" dirty="0">
                <a:solidFill>
                  <a:srgbClr val="FF0000"/>
                </a:solidFill>
                <a:latin typeface="Calibri Light" panose="020F0302020204030204" pitchFamily="34" charset="0"/>
                <a:cs typeface="Calibri Light" panose="020F0302020204030204" pitchFamily="34" charset="0"/>
                <a:sym typeface="Huawei Sans" panose="020C0503030203020204" pitchFamily="34" charset="0"/>
              </a:rPr>
              <a:t>Exclusive clustering: </a:t>
            </a:r>
            <a:r>
              <a:rPr lang="en-US" altLang="zh-CN" sz="2400" dirty="0">
                <a:latin typeface="Calibri Light" panose="020F0302020204030204" pitchFamily="34" charset="0"/>
                <a:cs typeface="Calibri Light" panose="020F0302020204030204" pitchFamily="34" charset="0"/>
                <a:sym typeface="Huawei Sans" panose="020C0503030203020204" pitchFamily="34" charset="0"/>
              </a:rPr>
              <a:t>A hard cluster Data</a:t>
            </a:r>
            <a:r>
              <a:rPr lang="en-US" altLang="zh-CN" sz="2400" dirty="0">
                <a:solidFill>
                  <a:srgbClr val="FF0000"/>
                </a:solidFill>
                <a:latin typeface="Calibri Light" panose="020F0302020204030204" pitchFamily="34" charset="0"/>
                <a:cs typeface="Calibri Light" panose="020F0302020204030204" pitchFamily="34" charset="0"/>
                <a:sym typeface="Huawei Sans" panose="020C0503030203020204" pitchFamily="34" charset="0"/>
              </a:rPr>
              <a:t> </a:t>
            </a:r>
            <a:r>
              <a:rPr lang="en-US" altLang="zh-CN" sz="2400" dirty="0">
                <a:latin typeface="Calibri Light" panose="020F0302020204030204" pitchFamily="34" charset="0"/>
                <a:cs typeface="Calibri Light" panose="020F0302020204030204" pitchFamily="34" charset="0"/>
                <a:sym typeface="Huawei Sans" panose="020C0503030203020204" pitchFamily="34" charset="0"/>
              </a:rPr>
              <a:t>is grouped such that a single data point exclusively belongs to one cluster. </a:t>
            </a:r>
          </a:p>
          <a:p>
            <a:r>
              <a:rPr lang="en-US" altLang="zh-CN" sz="2400" dirty="0">
                <a:solidFill>
                  <a:srgbClr val="FF0000"/>
                </a:solidFill>
                <a:latin typeface="Calibri Light" panose="020F0302020204030204" pitchFamily="34" charset="0"/>
                <a:cs typeface="Calibri Light" panose="020F0302020204030204" pitchFamily="34" charset="0"/>
                <a:sym typeface="Huawei Sans" panose="020C0503030203020204" pitchFamily="34" charset="0"/>
              </a:rPr>
              <a:t>Overlapping clustering</a:t>
            </a:r>
            <a:r>
              <a:rPr lang="en-US" altLang="zh-CN" sz="2400" dirty="0">
                <a:latin typeface="Calibri Light" panose="020F0302020204030204" pitchFamily="34" charset="0"/>
                <a:cs typeface="Calibri Light" panose="020F0302020204030204" pitchFamily="34" charset="0"/>
                <a:sym typeface="Huawei Sans" panose="020C0503030203020204" pitchFamily="34" charset="0"/>
              </a:rPr>
              <a:t>: A soft cluster in which a single data point may belong to multiple clusters with varying degrees of membership. </a:t>
            </a:r>
          </a:p>
          <a:p>
            <a:r>
              <a:rPr lang="en-US" altLang="zh-CN" sz="2400" dirty="0">
                <a:solidFill>
                  <a:srgbClr val="FF0000"/>
                </a:solidFill>
                <a:latin typeface="Calibri Light" panose="020F0302020204030204" pitchFamily="34" charset="0"/>
                <a:cs typeface="Calibri Light" panose="020F0302020204030204" pitchFamily="34" charset="0"/>
                <a:sym typeface="Huawei Sans" panose="020C0503030203020204" pitchFamily="34" charset="0"/>
              </a:rPr>
              <a:t>Hierarchical clustering: </a:t>
            </a:r>
            <a:r>
              <a:rPr lang="en-US" altLang="zh-CN" sz="2400" dirty="0">
                <a:latin typeface="Calibri Light" panose="020F0302020204030204" pitchFamily="34" charset="0"/>
                <a:cs typeface="Calibri Light" panose="020F0302020204030204" pitchFamily="34" charset="0"/>
                <a:sym typeface="Huawei Sans" panose="020C0503030203020204" pitchFamily="34" charset="0"/>
              </a:rPr>
              <a:t>A type of clustering in which groups are created such that similar instances are within the same group and different objects are in other groups. </a:t>
            </a:r>
          </a:p>
          <a:p>
            <a:r>
              <a:rPr lang="en-US" altLang="zh-CN" sz="2400" dirty="0" err="1">
                <a:solidFill>
                  <a:srgbClr val="FF0000"/>
                </a:solidFill>
                <a:latin typeface="Calibri Light" panose="020F0302020204030204" pitchFamily="34" charset="0"/>
                <a:cs typeface="Calibri Light" panose="020F0302020204030204" pitchFamily="34" charset="0"/>
                <a:sym typeface="Huawei Sans" panose="020C0503030203020204" pitchFamily="34" charset="0"/>
              </a:rPr>
              <a:t>Probalistic</a:t>
            </a:r>
            <a:r>
              <a:rPr lang="en-US" altLang="zh-CN" sz="2400" dirty="0">
                <a:solidFill>
                  <a:srgbClr val="FF0000"/>
                </a:solidFill>
                <a:latin typeface="Calibri Light" panose="020F0302020204030204" pitchFamily="34" charset="0"/>
                <a:cs typeface="Calibri Light" panose="020F0302020204030204" pitchFamily="34" charset="0"/>
                <a:sym typeface="Huawei Sans" panose="020C0503030203020204" pitchFamily="34" charset="0"/>
              </a:rPr>
              <a:t> clustering: </a:t>
            </a:r>
            <a:r>
              <a:rPr lang="en-US" altLang="zh-CN" sz="2400" dirty="0">
                <a:latin typeface="Calibri Light" panose="020F0302020204030204" pitchFamily="34" charset="0"/>
                <a:cs typeface="Calibri Light" panose="020F0302020204030204" pitchFamily="34" charset="0"/>
                <a:sym typeface="Huawei Sans" panose="020C0503030203020204" pitchFamily="34" charset="0"/>
              </a:rPr>
              <a:t>Clusters are created using probability distribution.</a:t>
            </a:r>
          </a:p>
        </p:txBody>
      </p:sp>
      <p:pic>
        <p:nvPicPr>
          <p:cNvPr id="2" name="Picture 1">
            <a:extLst>
              <a:ext uri="{FF2B5EF4-FFF2-40B4-BE49-F238E27FC236}">
                <a16:creationId xmlns:a16="http://schemas.microsoft.com/office/drawing/2014/main" id="{2AF8DA7A-8CC0-EEA5-030E-10F63A018B7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9616" y="5732170"/>
            <a:ext cx="1932922" cy="1378277"/>
          </a:xfrm>
          <a:prstGeom prst="rect">
            <a:avLst/>
          </a:prstGeom>
        </p:spPr>
      </p:pic>
      <p:pic>
        <p:nvPicPr>
          <p:cNvPr id="4" name="Picture 3">
            <a:extLst>
              <a:ext uri="{FF2B5EF4-FFF2-40B4-BE49-F238E27FC236}">
                <a16:creationId xmlns:a16="http://schemas.microsoft.com/office/drawing/2014/main" id="{695C5B13-C352-019E-7251-873AAC52E47A}"/>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0611157" y="-333445"/>
            <a:ext cx="1505748" cy="1331777"/>
          </a:xfrm>
          <a:prstGeom prst="rect">
            <a:avLst/>
          </a:prstGeom>
        </p:spPr>
      </p:pic>
      <p:grpSp>
        <p:nvGrpSpPr>
          <p:cNvPr id="5" name="Group 4">
            <a:extLst>
              <a:ext uri="{FF2B5EF4-FFF2-40B4-BE49-F238E27FC236}">
                <a16:creationId xmlns:a16="http://schemas.microsoft.com/office/drawing/2014/main" id="{BD5706A7-9DE6-46F6-E1FC-21ECA802F873}"/>
              </a:ext>
            </a:extLst>
          </p:cNvPr>
          <p:cNvGrpSpPr/>
          <p:nvPr/>
        </p:nvGrpSpPr>
        <p:grpSpPr>
          <a:xfrm>
            <a:off x="185529" y="109070"/>
            <a:ext cx="806713" cy="821375"/>
            <a:chOff x="292675" y="222425"/>
            <a:chExt cx="917148" cy="889262"/>
          </a:xfrm>
        </p:grpSpPr>
        <p:sp>
          <p:nvSpPr>
            <p:cNvPr id="7" name="Rectangle 6">
              <a:extLst>
                <a:ext uri="{FF2B5EF4-FFF2-40B4-BE49-F238E27FC236}">
                  <a16:creationId xmlns:a16="http://schemas.microsoft.com/office/drawing/2014/main" id="{F22E84C8-3983-1578-A65A-E9BC51E457ED}"/>
                </a:ext>
              </a:extLst>
            </p:cNvPr>
            <p:cNvSpPr/>
            <p:nvPr/>
          </p:nvSpPr>
          <p:spPr>
            <a:xfrm>
              <a:off x="310903" y="222425"/>
              <a:ext cx="898920" cy="889262"/>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grpSp>
          <p:nvGrpSpPr>
            <p:cNvPr id="8" name="Group 7">
              <a:extLst>
                <a:ext uri="{FF2B5EF4-FFF2-40B4-BE49-F238E27FC236}">
                  <a16:creationId xmlns:a16="http://schemas.microsoft.com/office/drawing/2014/main" id="{176759B8-B44A-482A-F237-AE6B426EF66E}"/>
                </a:ext>
              </a:extLst>
            </p:cNvPr>
            <p:cNvGrpSpPr/>
            <p:nvPr/>
          </p:nvGrpSpPr>
          <p:grpSpPr>
            <a:xfrm>
              <a:off x="292675" y="222425"/>
              <a:ext cx="917148" cy="889262"/>
              <a:chOff x="310903" y="206504"/>
              <a:chExt cx="917148" cy="1002012"/>
            </a:xfrm>
          </p:grpSpPr>
          <p:sp>
            <p:nvSpPr>
              <p:cNvPr id="10" name="TextBox 9">
                <a:extLst>
                  <a:ext uri="{FF2B5EF4-FFF2-40B4-BE49-F238E27FC236}">
                    <a16:creationId xmlns:a16="http://schemas.microsoft.com/office/drawing/2014/main" id="{767B8014-1AD2-CBA9-FC10-CDC379382A5F}"/>
                  </a:ext>
                </a:extLst>
              </p:cNvPr>
              <p:cNvSpPr txBox="1"/>
              <p:nvPr/>
            </p:nvSpPr>
            <p:spPr>
              <a:xfrm>
                <a:off x="329131" y="480236"/>
                <a:ext cx="811784" cy="728280"/>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05</a:t>
                </a:r>
                <a:endParaRPr lang="en-US" sz="1050" b="1" dirty="0">
                  <a:solidFill>
                    <a:srgbClr val="8E5A6D"/>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E7BBB1CB-07E2-D65E-16BC-900AB045AD0C}"/>
                  </a:ext>
                </a:extLst>
              </p:cNvPr>
              <p:cNvSpPr txBox="1"/>
              <p:nvPr/>
            </p:nvSpPr>
            <p:spPr>
              <a:xfrm>
                <a:off x="310903" y="206504"/>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grpSp>
      </p:grpSp>
    </p:spTree>
    <p:extLst>
      <p:ext uri="{BB962C8B-B14F-4D97-AF65-F5344CB8AC3E}">
        <p14:creationId xmlns:p14="http://schemas.microsoft.com/office/powerpoint/2010/main" val="38195538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ject 3"/>
          <p:cNvSpPr txBox="1">
            <a:spLocks noGrp="1"/>
          </p:cNvSpPr>
          <p:nvPr>
            <p:ph type="title"/>
          </p:nvPr>
        </p:nvSpPr>
        <p:spPr>
          <a:xfrm>
            <a:off x="1235248" y="447468"/>
            <a:ext cx="9721504" cy="482977"/>
          </a:xfrm>
        </p:spPr>
        <p:txBody>
          <a:bodyPr>
            <a:normAutofit fontScale="90000"/>
          </a:bodyPr>
          <a:lstStyle/>
          <a:p>
            <a:r>
              <a:rPr b="0" u="none" dirty="0">
                <a:latin typeface="Huawei Sans" panose="020C0503030203020204" pitchFamily="34" charset="0"/>
              </a:rPr>
              <a:t>Unsupervised Learning - Clustering</a:t>
            </a:r>
            <a:endParaRPr lang="zh-CN" altLang="en-US" dirty="0">
              <a:latin typeface="Huawei Sans" panose="020C0503030203020204" pitchFamily="34" charset="0"/>
              <a:cs typeface="Huawei Sans" panose="020C0503030203020204" pitchFamily="34" charset="0"/>
              <a:sym typeface="Huawei Sans" panose="020C0503030203020204" pitchFamily="34" charset="0"/>
            </a:endParaRPr>
          </a:p>
        </p:txBody>
      </p:sp>
      <p:sp>
        <p:nvSpPr>
          <p:cNvPr id="9" name="文本占位符 8"/>
          <p:cNvSpPr>
            <a:spLocks noGrp="1"/>
          </p:cNvSpPr>
          <p:nvPr>
            <p:ph type="body" sz="quarter" idx="4294967295"/>
          </p:nvPr>
        </p:nvSpPr>
        <p:spPr>
          <a:xfrm>
            <a:off x="449262" y="1321125"/>
            <a:ext cx="11293475" cy="4879805"/>
          </a:xfrm>
        </p:spPr>
        <p:txBody>
          <a:bodyPr/>
          <a:lstStyle/>
          <a:p>
            <a:r>
              <a:rPr lang="en-US" b="1" u="none" dirty="0">
                <a:solidFill>
                  <a:srgbClr val="00B0F0"/>
                </a:solidFill>
                <a:latin typeface="Huawei Sans" panose="020C0503030203020204" pitchFamily="34" charset="0"/>
              </a:rPr>
              <a:t>Example: </a:t>
            </a:r>
            <a:br>
              <a:rPr lang="en-US" b="1" u="none" dirty="0">
                <a:latin typeface="Huawei Sans" panose="020C0503030203020204" pitchFamily="34" charset="0"/>
              </a:rPr>
            </a:br>
            <a:r>
              <a:rPr b="1" u="none" dirty="0">
                <a:latin typeface="Huawei Sans" panose="020C0503030203020204" pitchFamily="34" charset="0"/>
              </a:rPr>
              <a:t>Clustering</a:t>
            </a:r>
            <a:r>
              <a:rPr b="0" u="none" dirty="0">
                <a:latin typeface="Huawei Sans" panose="020C0503030203020204" pitchFamily="34" charset="0"/>
              </a:rPr>
              <a:t> uses a clustering model to classify samples in a dataset into several categories based on similarity.</a:t>
            </a:r>
            <a:endParaRPr lang="en-US" altLang="zh-CN" dirty="0">
              <a:latin typeface="Huawei Sans" panose="020C0503030203020204" pitchFamily="34" charset="0"/>
              <a:sym typeface="Huawei Sans" panose="020C0503030203020204" pitchFamily="34" charset="0"/>
            </a:endParaRPr>
          </a:p>
          <a:p>
            <a:pPr lvl="1">
              <a:buFont typeface="Wingdings" panose="05000000000000000000" pitchFamily="2" charset="2"/>
              <a:buChar char="n"/>
            </a:pPr>
            <a:r>
              <a:rPr lang="en-US" b="0" u="none" dirty="0">
                <a:latin typeface="Huawei Sans" panose="020C0503030203020204" pitchFamily="34" charset="0"/>
              </a:rPr>
              <a:t>Defining</a:t>
            </a:r>
            <a:r>
              <a:rPr b="0" u="none" dirty="0">
                <a:latin typeface="Huawei Sans" panose="020C0503030203020204" pitchFamily="34" charset="0"/>
              </a:rPr>
              <a:t> fish of the same species.</a:t>
            </a:r>
            <a:endParaRPr lang="en-US" altLang="zh-CN" dirty="0">
              <a:latin typeface="Huawei Sans" panose="020C0503030203020204" pitchFamily="34" charset="0"/>
              <a:cs typeface="Huawei Sans" panose="020C0503030203020204" pitchFamily="34" charset="0"/>
              <a:sym typeface="Huawei Sans" panose="020C0503030203020204" pitchFamily="34" charset="0"/>
            </a:endParaRPr>
          </a:p>
          <a:p>
            <a:pPr lvl="1">
              <a:buFont typeface="Wingdings" panose="05000000000000000000" pitchFamily="2" charset="2"/>
              <a:buChar char="n"/>
            </a:pPr>
            <a:r>
              <a:rPr b="0" u="none" dirty="0">
                <a:latin typeface="Huawei Sans" panose="020C0503030203020204" pitchFamily="34" charset="0"/>
              </a:rPr>
              <a:t>Recommend</a:t>
            </a:r>
            <a:r>
              <a:rPr lang="en-US" b="0" u="none" dirty="0">
                <a:latin typeface="Huawei Sans" panose="020C0503030203020204" pitchFamily="34" charset="0"/>
              </a:rPr>
              <a:t>ing</a:t>
            </a:r>
            <a:r>
              <a:rPr b="0" u="none" dirty="0">
                <a:latin typeface="Huawei Sans" panose="020C0503030203020204" pitchFamily="34" charset="0"/>
              </a:rPr>
              <a:t> movies for users.</a:t>
            </a:r>
            <a:endParaRPr lang="en-US" altLang="zh-CN" dirty="0">
              <a:latin typeface="Huawei Sans" panose="020C0503030203020204" pitchFamily="34" charset="0"/>
              <a:cs typeface="Huawei Sans" panose="020C0503030203020204" pitchFamily="34" charset="0"/>
              <a:sym typeface="Huawei Sans" panose="020C0503030203020204" pitchFamily="34" charset="0"/>
            </a:endParaRPr>
          </a:p>
        </p:txBody>
      </p:sp>
      <p:pic>
        <p:nvPicPr>
          <p:cNvPr id="6" name="图片 5">
            <a:extLst>
              <a:ext uri="{FF2B5EF4-FFF2-40B4-BE49-F238E27FC236}">
                <a16:creationId xmlns:a16="http://schemas.microsoft.com/office/drawing/2014/main" id="{58BE11BA-3C1C-44A1-9F27-A753608D43E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816763" y="3268835"/>
            <a:ext cx="4558472" cy="2879035"/>
          </a:xfrm>
          <a:prstGeom prst="rect">
            <a:avLst/>
          </a:prstGeom>
        </p:spPr>
      </p:pic>
      <p:pic>
        <p:nvPicPr>
          <p:cNvPr id="2" name="Picture 1">
            <a:extLst>
              <a:ext uri="{FF2B5EF4-FFF2-40B4-BE49-F238E27FC236}">
                <a16:creationId xmlns:a16="http://schemas.microsoft.com/office/drawing/2014/main" id="{2AF8DA7A-8CC0-EEA5-030E-10F63A018B7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9616" y="5732170"/>
            <a:ext cx="1932922" cy="1378277"/>
          </a:xfrm>
          <a:prstGeom prst="rect">
            <a:avLst/>
          </a:prstGeom>
        </p:spPr>
      </p:pic>
      <p:pic>
        <p:nvPicPr>
          <p:cNvPr id="4" name="Picture 3">
            <a:extLst>
              <a:ext uri="{FF2B5EF4-FFF2-40B4-BE49-F238E27FC236}">
                <a16:creationId xmlns:a16="http://schemas.microsoft.com/office/drawing/2014/main" id="{695C5B13-C352-019E-7251-873AAC52E47A}"/>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10611157" y="-333445"/>
            <a:ext cx="1505748" cy="1331777"/>
          </a:xfrm>
          <a:prstGeom prst="rect">
            <a:avLst/>
          </a:prstGeom>
        </p:spPr>
      </p:pic>
      <p:grpSp>
        <p:nvGrpSpPr>
          <p:cNvPr id="5" name="Group 4">
            <a:extLst>
              <a:ext uri="{FF2B5EF4-FFF2-40B4-BE49-F238E27FC236}">
                <a16:creationId xmlns:a16="http://schemas.microsoft.com/office/drawing/2014/main" id="{BD5706A7-9DE6-46F6-E1FC-21ECA802F873}"/>
              </a:ext>
            </a:extLst>
          </p:cNvPr>
          <p:cNvGrpSpPr/>
          <p:nvPr/>
        </p:nvGrpSpPr>
        <p:grpSpPr>
          <a:xfrm>
            <a:off x="185529" y="109070"/>
            <a:ext cx="806713" cy="821375"/>
            <a:chOff x="292675" y="222425"/>
            <a:chExt cx="917148" cy="889262"/>
          </a:xfrm>
        </p:grpSpPr>
        <p:sp>
          <p:nvSpPr>
            <p:cNvPr id="7" name="Rectangle 6">
              <a:extLst>
                <a:ext uri="{FF2B5EF4-FFF2-40B4-BE49-F238E27FC236}">
                  <a16:creationId xmlns:a16="http://schemas.microsoft.com/office/drawing/2014/main" id="{F22E84C8-3983-1578-A65A-E9BC51E457ED}"/>
                </a:ext>
              </a:extLst>
            </p:cNvPr>
            <p:cNvSpPr/>
            <p:nvPr/>
          </p:nvSpPr>
          <p:spPr>
            <a:xfrm>
              <a:off x="310903" y="222425"/>
              <a:ext cx="898920" cy="889262"/>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grpSp>
          <p:nvGrpSpPr>
            <p:cNvPr id="8" name="Group 7">
              <a:extLst>
                <a:ext uri="{FF2B5EF4-FFF2-40B4-BE49-F238E27FC236}">
                  <a16:creationId xmlns:a16="http://schemas.microsoft.com/office/drawing/2014/main" id="{176759B8-B44A-482A-F237-AE6B426EF66E}"/>
                </a:ext>
              </a:extLst>
            </p:cNvPr>
            <p:cNvGrpSpPr/>
            <p:nvPr/>
          </p:nvGrpSpPr>
          <p:grpSpPr>
            <a:xfrm>
              <a:off x="292675" y="222425"/>
              <a:ext cx="917148" cy="889262"/>
              <a:chOff x="310903" y="206504"/>
              <a:chExt cx="917148" cy="1002012"/>
            </a:xfrm>
          </p:grpSpPr>
          <p:sp>
            <p:nvSpPr>
              <p:cNvPr id="10" name="TextBox 9">
                <a:extLst>
                  <a:ext uri="{FF2B5EF4-FFF2-40B4-BE49-F238E27FC236}">
                    <a16:creationId xmlns:a16="http://schemas.microsoft.com/office/drawing/2014/main" id="{767B8014-1AD2-CBA9-FC10-CDC379382A5F}"/>
                  </a:ext>
                </a:extLst>
              </p:cNvPr>
              <p:cNvSpPr txBox="1"/>
              <p:nvPr/>
            </p:nvSpPr>
            <p:spPr>
              <a:xfrm>
                <a:off x="329131" y="480236"/>
                <a:ext cx="811784" cy="728280"/>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05</a:t>
                </a:r>
                <a:endParaRPr lang="en-US" sz="1050" b="1" dirty="0">
                  <a:solidFill>
                    <a:srgbClr val="8E5A6D"/>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E7BBB1CB-07E2-D65E-16BC-900AB045AD0C}"/>
                  </a:ext>
                </a:extLst>
              </p:cNvPr>
              <p:cNvSpPr txBox="1"/>
              <p:nvPr/>
            </p:nvSpPr>
            <p:spPr>
              <a:xfrm>
                <a:off x="310903" y="206504"/>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grpSp>
      </p:grpSp>
    </p:spTree>
    <p:extLst>
      <p:ext uri="{BB962C8B-B14F-4D97-AF65-F5344CB8AC3E}">
        <p14:creationId xmlns:p14="http://schemas.microsoft.com/office/powerpoint/2010/main" val="126021225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ject 3"/>
          <p:cNvSpPr txBox="1">
            <a:spLocks noGrp="1"/>
          </p:cNvSpPr>
          <p:nvPr>
            <p:ph type="title"/>
          </p:nvPr>
        </p:nvSpPr>
        <p:spPr>
          <a:xfrm>
            <a:off x="1235248" y="447468"/>
            <a:ext cx="9721504" cy="482977"/>
          </a:xfrm>
        </p:spPr>
        <p:txBody>
          <a:bodyPr>
            <a:normAutofit fontScale="90000"/>
          </a:bodyPr>
          <a:lstStyle/>
          <a:p>
            <a:r>
              <a:rPr b="0" u="none" dirty="0">
                <a:latin typeface="Huawei Sans" panose="020C0503030203020204" pitchFamily="34" charset="0"/>
              </a:rPr>
              <a:t>Unsupervised Learning - Clustering</a:t>
            </a:r>
            <a:endParaRPr lang="zh-CN" altLang="en-US" dirty="0">
              <a:latin typeface="Huawei Sans" panose="020C0503030203020204" pitchFamily="34" charset="0"/>
              <a:cs typeface="Huawei Sans" panose="020C0503030203020204" pitchFamily="34" charset="0"/>
              <a:sym typeface="Huawei Sans" panose="020C0503030203020204" pitchFamily="34" charset="0"/>
            </a:endParaRPr>
          </a:p>
        </p:txBody>
      </p:sp>
      <p:sp>
        <p:nvSpPr>
          <p:cNvPr id="9" name="文本占位符 8"/>
          <p:cNvSpPr>
            <a:spLocks noGrp="1"/>
          </p:cNvSpPr>
          <p:nvPr>
            <p:ph type="body" sz="quarter" idx="4294967295"/>
          </p:nvPr>
        </p:nvSpPr>
        <p:spPr>
          <a:xfrm>
            <a:off x="449262" y="1154830"/>
            <a:ext cx="11293475" cy="4879805"/>
          </a:xfrm>
        </p:spPr>
        <p:txBody>
          <a:bodyPr/>
          <a:lstStyle/>
          <a:p>
            <a:r>
              <a:rPr lang="en-US" b="1" u="none" dirty="0">
                <a:solidFill>
                  <a:srgbClr val="00B0F0"/>
                </a:solidFill>
                <a:latin typeface="Huawei Sans" panose="020C0503030203020204" pitchFamily="34" charset="0"/>
              </a:rPr>
              <a:t>Another Example: </a:t>
            </a:r>
            <a:br>
              <a:rPr lang="en-US" b="1" u="none" dirty="0">
                <a:latin typeface="Huawei Sans" panose="020C0503030203020204" pitchFamily="34" charset="0"/>
              </a:rPr>
            </a:br>
            <a:r>
              <a:rPr lang="en-US" sz="2400" dirty="0"/>
              <a:t>Let's understand the clustering technique with the real-world example of Mall. </a:t>
            </a:r>
          </a:p>
          <a:p>
            <a:pPr marL="0" indent="0">
              <a:buNone/>
            </a:pPr>
            <a:r>
              <a:rPr lang="en-US" sz="2400" dirty="0"/>
              <a:t>➔ When we visit any shopping mall, we can observe that the things with similar usage are grouped together.</a:t>
            </a:r>
          </a:p>
          <a:p>
            <a:pPr marL="0" indent="0">
              <a:buNone/>
            </a:pPr>
            <a:r>
              <a:rPr lang="en-US" sz="2400" dirty="0"/>
              <a:t>Such as the t-shirts are grouped in one section, and trousers are at other sections, similarly, at vegetable sections, apples, bananas, Mangoes, etc., are grouped in separate sections, so that we can easily find out the things.</a:t>
            </a:r>
            <a:endParaRPr lang="en-US" altLang="zh-CN" sz="2400" dirty="0">
              <a:latin typeface="Huawei Sans" panose="020C0503030203020204" pitchFamily="34" charset="0"/>
              <a:cs typeface="Huawei Sans" panose="020C0503030203020204" pitchFamily="34" charset="0"/>
              <a:sym typeface="Huawei Sans" panose="020C0503030203020204" pitchFamily="34" charset="0"/>
            </a:endParaRPr>
          </a:p>
        </p:txBody>
      </p:sp>
      <p:pic>
        <p:nvPicPr>
          <p:cNvPr id="2" name="Picture 1">
            <a:extLst>
              <a:ext uri="{FF2B5EF4-FFF2-40B4-BE49-F238E27FC236}">
                <a16:creationId xmlns:a16="http://schemas.microsoft.com/office/drawing/2014/main" id="{2AF8DA7A-8CC0-EEA5-030E-10F63A018B7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9616" y="5732170"/>
            <a:ext cx="1932922" cy="1378277"/>
          </a:xfrm>
          <a:prstGeom prst="rect">
            <a:avLst/>
          </a:prstGeom>
        </p:spPr>
      </p:pic>
      <p:pic>
        <p:nvPicPr>
          <p:cNvPr id="4" name="Picture 3">
            <a:extLst>
              <a:ext uri="{FF2B5EF4-FFF2-40B4-BE49-F238E27FC236}">
                <a16:creationId xmlns:a16="http://schemas.microsoft.com/office/drawing/2014/main" id="{695C5B13-C352-019E-7251-873AAC52E47A}"/>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0611157" y="-333445"/>
            <a:ext cx="1505748" cy="1331777"/>
          </a:xfrm>
          <a:prstGeom prst="rect">
            <a:avLst/>
          </a:prstGeom>
        </p:spPr>
      </p:pic>
      <p:grpSp>
        <p:nvGrpSpPr>
          <p:cNvPr id="5" name="Group 4">
            <a:extLst>
              <a:ext uri="{FF2B5EF4-FFF2-40B4-BE49-F238E27FC236}">
                <a16:creationId xmlns:a16="http://schemas.microsoft.com/office/drawing/2014/main" id="{BD5706A7-9DE6-46F6-E1FC-21ECA802F873}"/>
              </a:ext>
            </a:extLst>
          </p:cNvPr>
          <p:cNvGrpSpPr/>
          <p:nvPr/>
        </p:nvGrpSpPr>
        <p:grpSpPr>
          <a:xfrm>
            <a:off x="185529" y="109070"/>
            <a:ext cx="806713" cy="821375"/>
            <a:chOff x="292675" y="222425"/>
            <a:chExt cx="917148" cy="889262"/>
          </a:xfrm>
        </p:grpSpPr>
        <p:sp>
          <p:nvSpPr>
            <p:cNvPr id="7" name="Rectangle 6">
              <a:extLst>
                <a:ext uri="{FF2B5EF4-FFF2-40B4-BE49-F238E27FC236}">
                  <a16:creationId xmlns:a16="http://schemas.microsoft.com/office/drawing/2014/main" id="{F22E84C8-3983-1578-A65A-E9BC51E457ED}"/>
                </a:ext>
              </a:extLst>
            </p:cNvPr>
            <p:cNvSpPr/>
            <p:nvPr/>
          </p:nvSpPr>
          <p:spPr>
            <a:xfrm>
              <a:off x="310903" y="222425"/>
              <a:ext cx="898920" cy="889262"/>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grpSp>
          <p:nvGrpSpPr>
            <p:cNvPr id="8" name="Group 7">
              <a:extLst>
                <a:ext uri="{FF2B5EF4-FFF2-40B4-BE49-F238E27FC236}">
                  <a16:creationId xmlns:a16="http://schemas.microsoft.com/office/drawing/2014/main" id="{176759B8-B44A-482A-F237-AE6B426EF66E}"/>
                </a:ext>
              </a:extLst>
            </p:cNvPr>
            <p:cNvGrpSpPr/>
            <p:nvPr/>
          </p:nvGrpSpPr>
          <p:grpSpPr>
            <a:xfrm>
              <a:off x="292675" y="222425"/>
              <a:ext cx="917148" cy="889262"/>
              <a:chOff x="310903" y="206504"/>
              <a:chExt cx="917148" cy="1002012"/>
            </a:xfrm>
          </p:grpSpPr>
          <p:sp>
            <p:nvSpPr>
              <p:cNvPr id="10" name="TextBox 9">
                <a:extLst>
                  <a:ext uri="{FF2B5EF4-FFF2-40B4-BE49-F238E27FC236}">
                    <a16:creationId xmlns:a16="http://schemas.microsoft.com/office/drawing/2014/main" id="{767B8014-1AD2-CBA9-FC10-CDC379382A5F}"/>
                  </a:ext>
                </a:extLst>
              </p:cNvPr>
              <p:cNvSpPr txBox="1"/>
              <p:nvPr/>
            </p:nvSpPr>
            <p:spPr>
              <a:xfrm>
                <a:off x="329131" y="480236"/>
                <a:ext cx="811784" cy="728280"/>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05</a:t>
                </a:r>
                <a:endParaRPr lang="en-US" sz="1050" b="1" dirty="0">
                  <a:solidFill>
                    <a:srgbClr val="8E5A6D"/>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E7BBB1CB-07E2-D65E-16BC-900AB045AD0C}"/>
                  </a:ext>
                </a:extLst>
              </p:cNvPr>
              <p:cNvSpPr txBox="1"/>
              <p:nvPr/>
            </p:nvSpPr>
            <p:spPr>
              <a:xfrm>
                <a:off x="310903" y="206504"/>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grpSp>
      </p:grpSp>
      <p:pic>
        <p:nvPicPr>
          <p:cNvPr id="13" name="Picture 12">
            <a:extLst>
              <a:ext uri="{FF2B5EF4-FFF2-40B4-BE49-F238E27FC236}">
                <a16:creationId xmlns:a16="http://schemas.microsoft.com/office/drawing/2014/main" id="{45D3143C-8A87-AC5D-80F4-56A4957A0216}"/>
              </a:ext>
            </a:extLst>
          </p:cNvPr>
          <p:cNvPicPr>
            <a:picLocks noChangeAspect="1"/>
          </p:cNvPicPr>
          <p:nvPr/>
        </p:nvPicPr>
        <p:blipFill>
          <a:blip r:embed="rId5"/>
          <a:stretch>
            <a:fillRect/>
          </a:stretch>
        </p:blipFill>
        <p:spPr>
          <a:xfrm>
            <a:off x="7420131" y="3762212"/>
            <a:ext cx="3943900" cy="2648320"/>
          </a:xfrm>
          <a:prstGeom prst="rect">
            <a:avLst/>
          </a:prstGeom>
        </p:spPr>
      </p:pic>
    </p:spTree>
    <p:extLst>
      <p:ext uri="{BB962C8B-B14F-4D97-AF65-F5344CB8AC3E}">
        <p14:creationId xmlns:p14="http://schemas.microsoft.com/office/powerpoint/2010/main" val="323830375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ject 3"/>
          <p:cNvSpPr txBox="1">
            <a:spLocks noGrp="1"/>
          </p:cNvSpPr>
          <p:nvPr>
            <p:ph type="title"/>
          </p:nvPr>
        </p:nvSpPr>
        <p:spPr>
          <a:xfrm>
            <a:off x="1235248" y="278268"/>
            <a:ext cx="9721504" cy="482977"/>
          </a:xfrm>
        </p:spPr>
        <p:txBody>
          <a:bodyPr>
            <a:normAutofit fontScale="90000"/>
          </a:bodyPr>
          <a:lstStyle/>
          <a:p>
            <a:r>
              <a:rPr lang="en-US" b="0" u="none" dirty="0">
                <a:latin typeface="Huawei Sans" panose="020C0503030203020204" pitchFamily="34" charset="0"/>
              </a:rPr>
              <a:t>Types of clustering algorithms:</a:t>
            </a:r>
          </a:p>
        </p:txBody>
      </p:sp>
      <p:sp>
        <p:nvSpPr>
          <p:cNvPr id="9" name="文本占位符 8"/>
          <p:cNvSpPr>
            <a:spLocks noGrp="1"/>
          </p:cNvSpPr>
          <p:nvPr>
            <p:ph type="body" sz="quarter" idx="4294967295"/>
          </p:nvPr>
        </p:nvSpPr>
        <p:spPr>
          <a:xfrm>
            <a:off x="513573" y="1104349"/>
            <a:ext cx="11541175" cy="5202598"/>
          </a:xfrm>
        </p:spPr>
        <p:txBody>
          <a:bodyPr>
            <a:normAutofit fontScale="92500" lnSpcReduction="20000"/>
          </a:bodyPr>
          <a:lstStyle/>
          <a:p>
            <a:pPr marL="0" indent="0">
              <a:buNone/>
            </a:pPr>
            <a:r>
              <a:rPr lang="en-US" altLang="zh-CN" sz="2400" dirty="0">
                <a:latin typeface="Calibri Light" panose="020F0302020204030204" pitchFamily="34" charset="0"/>
                <a:cs typeface="Calibri Light" panose="020F0302020204030204" pitchFamily="34" charset="0"/>
                <a:sym typeface="Huawei Sans" panose="020C0503030203020204" pitchFamily="34" charset="0"/>
              </a:rPr>
              <a:t>●</a:t>
            </a:r>
            <a:r>
              <a:rPr lang="en-US" altLang="zh-CN" sz="2400" b="1" dirty="0">
                <a:solidFill>
                  <a:schemeClr val="accent2"/>
                </a:solidFill>
                <a:latin typeface="Calibri Light" panose="020F0302020204030204" pitchFamily="34" charset="0"/>
                <a:cs typeface="Calibri Light" panose="020F0302020204030204" pitchFamily="34" charset="0"/>
                <a:sym typeface="Huawei Sans" panose="020C0503030203020204" pitchFamily="34" charset="0"/>
              </a:rPr>
              <a:t> Centroid-based </a:t>
            </a:r>
            <a:r>
              <a:rPr lang="en-US" altLang="zh-CN" sz="2400" dirty="0">
                <a:latin typeface="Calibri Light" panose="020F0302020204030204" pitchFamily="34" charset="0"/>
                <a:cs typeface="Calibri Light" panose="020F0302020204030204" pitchFamily="34" charset="0"/>
                <a:sym typeface="Huawei Sans" panose="020C0503030203020204" pitchFamily="34" charset="0"/>
              </a:rPr>
              <a:t>is the one we mostly deal with where each data point is assigned to the cluster </a:t>
            </a:r>
          </a:p>
          <a:p>
            <a:pPr marL="0" indent="0">
              <a:buNone/>
            </a:pPr>
            <a:r>
              <a:rPr lang="en-US" altLang="zh-CN" sz="2400" dirty="0">
                <a:latin typeface="Calibri Light" panose="020F0302020204030204" pitchFamily="34" charset="0"/>
                <a:cs typeface="Calibri Light" panose="020F0302020204030204" pitchFamily="34" charset="0"/>
                <a:sym typeface="Huawei Sans" panose="020C0503030203020204" pitchFamily="34" charset="0"/>
              </a:rPr>
              <a:t>where it has the closest distance to its centroid. However, such algorithms needs predefinition of </a:t>
            </a:r>
          </a:p>
          <a:p>
            <a:pPr marL="0" indent="0">
              <a:buNone/>
            </a:pPr>
            <a:r>
              <a:rPr lang="en-US" altLang="zh-CN" sz="2400" dirty="0">
                <a:latin typeface="Calibri Light" panose="020F0302020204030204" pitchFamily="34" charset="0"/>
                <a:cs typeface="Calibri Light" panose="020F0302020204030204" pitchFamily="34" charset="0"/>
                <a:sym typeface="Huawei Sans" panose="020C0503030203020204" pitchFamily="34" charset="0"/>
              </a:rPr>
              <a:t>the number of clusters which means that it needs prior information, before applying the </a:t>
            </a:r>
          </a:p>
          <a:p>
            <a:pPr marL="0" indent="0">
              <a:buNone/>
            </a:pPr>
            <a:r>
              <a:rPr lang="en-US" altLang="zh-CN" sz="2400" dirty="0">
                <a:latin typeface="Calibri Light" panose="020F0302020204030204" pitchFamily="34" charset="0"/>
                <a:cs typeface="Calibri Light" panose="020F0302020204030204" pitchFamily="34" charset="0"/>
                <a:sym typeface="Huawei Sans" panose="020C0503030203020204" pitchFamily="34" charset="0"/>
              </a:rPr>
              <a:t>algorithm, about the clusters that might exist in such data. This algorithm runs iteratively to find </a:t>
            </a:r>
          </a:p>
          <a:p>
            <a:pPr marL="0" indent="0">
              <a:buNone/>
            </a:pPr>
            <a:r>
              <a:rPr lang="en-US" altLang="zh-CN" sz="2400" dirty="0">
                <a:latin typeface="Calibri Light" panose="020F0302020204030204" pitchFamily="34" charset="0"/>
                <a:cs typeface="Calibri Light" panose="020F0302020204030204" pitchFamily="34" charset="0"/>
                <a:sym typeface="Huawei Sans" panose="020C0503030203020204" pitchFamily="34" charset="0"/>
              </a:rPr>
              <a:t>local optima and it is fast and efficient (K-means clustering)</a:t>
            </a:r>
          </a:p>
          <a:p>
            <a:pPr marL="0" indent="0">
              <a:buNone/>
            </a:pPr>
            <a:endParaRPr lang="en-US" altLang="zh-CN" sz="2400" dirty="0">
              <a:latin typeface="Calibri Light" panose="020F0302020204030204" pitchFamily="34" charset="0"/>
              <a:cs typeface="Calibri Light" panose="020F0302020204030204" pitchFamily="34" charset="0"/>
              <a:sym typeface="Huawei Sans" panose="020C0503030203020204" pitchFamily="34" charset="0"/>
            </a:endParaRPr>
          </a:p>
          <a:p>
            <a:pPr marL="0" indent="0">
              <a:buNone/>
            </a:pPr>
            <a:r>
              <a:rPr lang="en-US" altLang="zh-CN" sz="2400" dirty="0">
                <a:latin typeface="Calibri Light" panose="020F0302020204030204" pitchFamily="34" charset="0"/>
                <a:cs typeface="Calibri Light" panose="020F0302020204030204" pitchFamily="34" charset="0"/>
                <a:sym typeface="Huawei Sans" panose="020C0503030203020204" pitchFamily="34" charset="0"/>
              </a:rPr>
              <a:t>● </a:t>
            </a:r>
            <a:r>
              <a:rPr lang="en-US" altLang="zh-CN" sz="2400" b="1" dirty="0">
                <a:solidFill>
                  <a:schemeClr val="accent2"/>
                </a:solidFill>
                <a:latin typeface="Calibri Light" panose="020F0302020204030204" pitchFamily="34" charset="0"/>
                <a:cs typeface="Calibri Light" panose="020F0302020204030204" pitchFamily="34" charset="0"/>
                <a:sym typeface="Huawei Sans" panose="020C0503030203020204" pitchFamily="34" charset="0"/>
              </a:rPr>
              <a:t>Hierarchical-based</a:t>
            </a:r>
            <a:r>
              <a:rPr lang="en-US" altLang="zh-CN" sz="2400" dirty="0">
                <a:latin typeface="Calibri Light" panose="020F0302020204030204" pitchFamily="34" charset="0"/>
                <a:cs typeface="Calibri Light" panose="020F0302020204030204" pitchFamily="34" charset="0"/>
                <a:sym typeface="Huawei Sans" panose="020C0503030203020204" pitchFamily="34" charset="0"/>
              </a:rPr>
              <a:t> is a cluster ranking system where we start either from a single cluster and start </a:t>
            </a:r>
          </a:p>
          <a:p>
            <a:pPr marL="0" indent="0">
              <a:buNone/>
            </a:pPr>
            <a:r>
              <a:rPr lang="en-US" altLang="zh-CN" sz="2400" dirty="0">
                <a:latin typeface="Calibri Light" panose="020F0302020204030204" pitchFamily="34" charset="0"/>
                <a:cs typeface="Calibri Light" panose="020F0302020204030204" pitchFamily="34" charset="0"/>
                <a:sym typeface="Huawei Sans" panose="020C0503030203020204" pitchFamily="34" charset="0"/>
              </a:rPr>
              <a:t>getting subclusters or starting from separate clusters and start combining them where number of </a:t>
            </a:r>
          </a:p>
          <a:p>
            <a:pPr marL="0" indent="0">
              <a:buNone/>
            </a:pPr>
            <a:r>
              <a:rPr lang="en-US" altLang="zh-CN" sz="2400" dirty="0">
                <a:latin typeface="Calibri Light" panose="020F0302020204030204" pitchFamily="34" charset="0"/>
                <a:cs typeface="Calibri Light" panose="020F0302020204030204" pitchFamily="34" charset="0"/>
                <a:sym typeface="Huawei Sans" panose="020C0503030203020204" pitchFamily="34" charset="0"/>
              </a:rPr>
              <a:t>clusters can then be determined using statistical methods. No prior information is needed about </a:t>
            </a:r>
          </a:p>
          <a:p>
            <a:pPr marL="0" indent="0">
              <a:buNone/>
            </a:pPr>
            <a:r>
              <a:rPr lang="en-US" altLang="zh-CN" sz="2400" dirty="0">
                <a:latin typeface="Calibri Light" panose="020F0302020204030204" pitchFamily="34" charset="0"/>
                <a:cs typeface="Calibri Light" panose="020F0302020204030204" pitchFamily="34" charset="0"/>
                <a:sym typeface="Huawei Sans" panose="020C0503030203020204" pitchFamily="34" charset="0"/>
              </a:rPr>
              <a:t>number of clusters.</a:t>
            </a:r>
          </a:p>
          <a:p>
            <a:pPr marL="0" indent="0">
              <a:buNone/>
            </a:pPr>
            <a:endParaRPr lang="en-US" altLang="zh-CN" sz="2400" dirty="0">
              <a:latin typeface="Calibri Light" panose="020F0302020204030204" pitchFamily="34" charset="0"/>
              <a:cs typeface="Calibri Light" panose="020F0302020204030204" pitchFamily="34" charset="0"/>
              <a:sym typeface="Huawei Sans" panose="020C0503030203020204" pitchFamily="34" charset="0"/>
            </a:endParaRPr>
          </a:p>
          <a:p>
            <a:pPr marL="0" indent="0">
              <a:buNone/>
            </a:pPr>
            <a:r>
              <a:rPr lang="en-US" altLang="zh-CN" sz="2400" dirty="0">
                <a:latin typeface="Calibri Light" panose="020F0302020204030204" pitchFamily="34" charset="0"/>
                <a:cs typeface="Calibri Light" panose="020F0302020204030204" pitchFamily="34" charset="0"/>
                <a:sym typeface="Huawei Sans" panose="020C0503030203020204" pitchFamily="34" charset="0"/>
              </a:rPr>
              <a:t>● </a:t>
            </a:r>
            <a:r>
              <a:rPr lang="en-US" altLang="zh-CN" sz="2400" b="1" dirty="0">
                <a:solidFill>
                  <a:schemeClr val="accent2"/>
                </a:solidFill>
                <a:latin typeface="Calibri Light" panose="020F0302020204030204" pitchFamily="34" charset="0"/>
                <a:cs typeface="Calibri Light" panose="020F0302020204030204" pitchFamily="34" charset="0"/>
                <a:sym typeface="Huawei Sans" panose="020C0503030203020204" pitchFamily="34" charset="0"/>
              </a:rPr>
              <a:t>Density-based</a:t>
            </a:r>
            <a:r>
              <a:rPr lang="en-US" altLang="zh-CN" sz="2400" dirty="0">
                <a:latin typeface="Calibri Light" panose="020F0302020204030204" pitchFamily="34" charset="0"/>
                <a:cs typeface="Calibri Light" panose="020F0302020204030204" pitchFamily="34" charset="0"/>
                <a:sym typeface="Huawei Sans" panose="020C0503030203020204" pitchFamily="34" charset="0"/>
              </a:rPr>
              <a:t> is concerned with areas of high concentration of data points surrounded by areas </a:t>
            </a:r>
          </a:p>
          <a:p>
            <a:pPr marL="0" indent="0">
              <a:buNone/>
            </a:pPr>
            <a:r>
              <a:rPr lang="en-US" altLang="zh-CN" sz="2400" dirty="0">
                <a:latin typeface="Calibri Light" panose="020F0302020204030204" pitchFamily="34" charset="0"/>
                <a:cs typeface="Calibri Light" panose="020F0302020204030204" pitchFamily="34" charset="0"/>
                <a:sym typeface="Huawei Sans" panose="020C0503030203020204" pitchFamily="34" charset="0"/>
              </a:rPr>
              <a:t>of low concentration. The places with dense data points are clustered and while with low data </a:t>
            </a:r>
          </a:p>
          <a:p>
            <a:pPr marL="0" indent="0">
              <a:buNone/>
            </a:pPr>
            <a:r>
              <a:rPr lang="en-US" altLang="zh-CN" sz="2400" dirty="0">
                <a:latin typeface="Calibri Light" panose="020F0302020204030204" pitchFamily="34" charset="0"/>
                <a:cs typeface="Calibri Light" panose="020F0302020204030204" pitchFamily="34" charset="0"/>
                <a:sym typeface="Huawei Sans" panose="020C0503030203020204" pitchFamily="34" charset="0"/>
              </a:rPr>
              <a:t>points are considered outliers. (DBSCAN)</a:t>
            </a:r>
          </a:p>
        </p:txBody>
      </p:sp>
      <p:pic>
        <p:nvPicPr>
          <p:cNvPr id="2" name="Picture 1">
            <a:extLst>
              <a:ext uri="{FF2B5EF4-FFF2-40B4-BE49-F238E27FC236}">
                <a16:creationId xmlns:a16="http://schemas.microsoft.com/office/drawing/2014/main" id="{2AF8DA7A-8CC0-EEA5-030E-10F63A018B7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9616" y="5732170"/>
            <a:ext cx="1932922" cy="1378277"/>
          </a:xfrm>
          <a:prstGeom prst="rect">
            <a:avLst/>
          </a:prstGeom>
        </p:spPr>
      </p:pic>
      <p:pic>
        <p:nvPicPr>
          <p:cNvPr id="4" name="Picture 3">
            <a:extLst>
              <a:ext uri="{FF2B5EF4-FFF2-40B4-BE49-F238E27FC236}">
                <a16:creationId xmlns:a16="http://schemas.microsoft.com/office/drawing/2014/main" id="{695C5B13-C352-019E-7251-873AAC52E47A}"/>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0611157" y="-333445"/>
            <a:ext cx="1505748" cy="1331777"/>
          </a:xfrm>
          <a:prstGeom prst="rect">
            <a:avLst/>
          </a:prstGeom>
        </p:spPr>
      </p:pic>
      <p:grpSp>
        <p:nvGrpSpPr>
          <p:cNvPr id="5" name="Group 4">
            <a:extLst>
              <a:ext uri="{FF2B5EF4-FFF2-40B4-BE49-F238E27FC236}">
                <a16:creationId xmlns:a16="http://schemas.microsoft.com/office/drawing/2014/main" id="{BD5706A7-9DE6-46F6-E1FC-21ECA802F873}"/>
              </a:ext>
            </a:extLst>
          </p:cNvPr>
          <p:cNvGrpSpPr/>
          <p:nvPr/>
        </p:nvGrpSpPr>
        <p:grpSpPr>
          <a:xfrm>
            <a:off x="185529" y="109070"/>
            <a:ext cx="806713" cy="821375"/>
            <a:chOff x="292675" y="222425"/>
            <a:chExt cx="917148" cy="889262"/>
          </a:xfrm>
        </p:grpSpPr>
        <p:sp>
          <p:nvSpPr>
            <p:cNvPr id="7" name="Rectangle 6">
              <a:extLst>
                <a:ext uri="{FF2B5EF4-FFF2-40B4-BE49-F238E27FC236}">
                  <a16:creationId xmlns:a16="http://schemas.microsoft.com/office/drawing/2014/main" id="{F22E84C8-3983-1578-A65A-E9BC51E457ED}"/>
                </a:ext>
              </a:extLst>
            </p:cNvPr>
            <p:cNvSpPr/>
            <p:nvPr/>
          </p:nvSpPr>
          <p:spPr>
            <a:xfrm>
              <a:off x="310903" y="222425"/>
              <a:ext cx="898920" cy="889262"/>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grpSp>
          <p:nvGrpSpPr>
            <p:cNvPr id="8" name="Group 7">
              <a:extLst>
                <a:ext uri="{FF2B5EF4-FFF2-40B4-BE49-F238E27FC236}">
                  <a16:creationId xmlns:a16="http://schemas.microsoft.com/office/drawing/2014/main" id="{176759B8-B44A-482A-F237-AE6B426EF66E}"/>
                </a:ext>
              </a:extLst>
            </p:cNvPr>
            <p:cNvGrpSpPr/>
            <p:nvPr/>
          </p:nvGrpSpPr>
          <p:grpSpPr>
            <a:xfrm>
              <a:off x="292675" y="222425"/>
              <a:ext cx="917148" cy="889262"/>
              <a:chOff x="310903" y="206504"/>
              <a:chExt cx="917148" cy="1002012"/>
            </a:xfrm>
          </p:grpSpPr>
          <p:sp>
            <p:nvSpPr>
              <p:cNvPr id="10" name="TextBox 9">
                <a:extLst>
                  <a:ext uri="{FF2B5EF4-FFF2-40B4-BE49-F238E27FC236}">
                    <a16:creationId xmlns:a16="http://schemas.microsoft.com/office/drawing/2014/main" id="{767B8014-1AD2-CBA9-FC10-CDC379382A5F}"/>
                  </a:ext>
                </a:extLst>
              </p:cNvPr>
              <p:cNvSpPr txBox="1"/>
              <p:nvPr/>
            </p:nvSpPr>
            <p:spPr>
              <a:xfrm>
                <a:off x="329131" y="480236"/>
                <a:ext cx="811784" cy="728280"/>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05</a:t>
                </a:r>
                <a:endParaRPr lang="en-US" sz="1050" b="1" dirty="0">
                  <a:solidFill>
                    <a:srgbClr val="8E5A6D"/>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E7BBB1CB-07E2-D65E-16BC-900AB045AD0C}"/>
                  </a:ext>
                </a:extLst>
              </p:cNvPr>
              <p:cNvSpPr txBox="1"/>
              <p:nvPr/>
            </p:nvSpPr>
            <p:spPr>
              <a:xfrm>
                <a:off x="310903" y="206504"/>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grpSp>
      </p:grpSp>
    </p:spTree>
    <p:extLst>
      <p:ext uri="{BB962C8B-B14F-4D97-AF65-F5344CB8AC3E}">
        <p14:creationId xmlns:p14="http://schemas.microsoft.com/office/powerpoint/2010/main" val="120331232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ject 3"/>
          <p:cNvSpPr txBox="1">
            <a:spLocks noGrp="1"/>
          </p:cNvSpPr>
          <p:nvPr>
            <p:ph type="title"/>
          </p:nvPr>
        </p:nvSpPr>
        <p:spPr>
          <a:xfrm>
            <a:off x="1235248" y="278268"/>
            <a:ext cx="9721504" cy="482977"/>
          </a:xfrm>
        </p:spPr>
        <p:txBody>
          <a:bodyPr>
            <a:normAutofit fontScale="90000"/>
          </a:bodyPr>
          <a:lstStyle/>
          <a:p>
            <a:r>
              <a:rPr lang="en-US" b="0" u="none" dirty="0">
                <a:latin typeface="Huawei Sans" panose="020C0503030203020204" pitchFamily="34" charset="0"/>
              </a:rPr>
              <a:t>K-means Clustering</a:t>
            </a:r>
          </a:p>
        </p:txBody>
      </p:sp>
      <p:sp>
        <p:nvSpPr>
          <p:cNvPr id="9" name="文本占位符 8"/>
          <p:cNvSpPr>
            <a:spLocks noGrp="1"/>
          </p:cNvSpPr>
          <p:nvPr>
            <p:ph type="body" sz="quarter" idx="4294967295"/>
          </p:nvPr>
        </p:nvSpPr>
        <p:spPr>
          <a:xfrm>
            <a:off x="513573" y="1104349"/>
            <a:ext cx="11541175" cy="5202598"/>
          </a:xfrm>
        </p:spPr>
        <p:txBody>
          <a:bodyPr>
            <a:normAutofit fontScale="92500"/>
          </a:bodyPr>
          <a:lstStyle/>
          <a:p>
            <a:pPr marL="0" indent="0">
              <a:buNone/>
            </a:pPr>
            <a:r>
              <a:rPr lang="en-US" altLang="zh-CN" sz="2400" dirty="0">
                <a:latin typeface="Calibri Light" panose="020F0302020204030204" pitchFamily="34" charset="0"/>
                <a:cs typeface="Calibri Light" panose="020F0302020204030204" pitchFamily="34" charset="0"/>
                <a:sym typeface="Huawei Sans" panose="020C0503030203020204" pitchFamily="34" charset="0"/>
              </a:rPr>
              <a:t>K-means clustering is a centroid-based clustering where it works in iterative manner to find the </a:t>
            </a:r>
          </a:p>
          <a:p>
            <a:pPr marL="0" indent="0">
              <a:buNone/>
            </a:pPr>
            <a:r>
              <a:rPr lang="en-US" altLang="zh-CN" sz="2400" dirty="0">
                <a:latin typeface="Calibri Light" panose="020F0302020204030204" pitchFamily="34" charset="0"/>
                <a:cs typeface="Calibri Light" panose="020F0302020204030204" pitchFamily="34" charset="0"/>
                <a:sym typeface="Huawei Sans" panose="020C0503030203020204" pitchFamily="34" charset="0"/>
              </a:rPr>
              <a:t>closest centroid to each data point to assign it to while keeping iterating until reaching the best </a:t>
            </a:r>
          </a:p>
          <a:p>
            <a:pPr marL="0" indent="0">
              <a:buNone/>
            </a:pPr>
            <a:r>
              <a:rPr lang="en-US" altLang="zh-CN" sz="2400" dirty="0">
                <a:latin typeface="Calibri Light" panose="020F0302020204030204" pitchFamily="34" charset="0"/>
                <a:cs typeface="Calibri Light" panose="020F0302020204030204" pitchFamily="34" charset="0"/>
                <a:sym typeface="Huawei Sans" panose="020C0503030203020204" pitchFamily="34" charset="0"/>
              </a:rPr>
              <a:t>centroids representing the data.</a:t>
            </a:r>
          </a:p>
          <a:p>
            <a:pPr marL="0" indent="0">
              <a:buNone/>
            </a:pPr>
            <a:r>
              <a:rPr lang="en-US" altLang="zh-CN" sz="2400" dirty="0">
                <a:solidFill>
                  <a:srgbClr val="00B0F0"/>
                </a:solidFill>
                <a:latin typeface="Calibri Light" panose="020F0302020204030204" pitchFamily="34" charset="0"/>
                <a:cs typeface="Calibri Light" panose="020F0302020204030204" pitchFamily="34" charset="0"/>
                <a:sym typeface="Huawei Sans" panose="020C0503030203020204" pitchFamily="34" charset="0"/>
              </a:rPr>
              <a:t>Imagine you’re opening a small book store. </a:t>
            </a:r>
            <a:r>
              <a:rPr lang="en-US" altLang="zh-CN" sz="2400" dirty="0">
                <a:latin typeface="Calibri Light" panose="020F0302020204030204" pitchFamily="34" charset="0"/>
                <a:cs typeface="Calibri Light" panose="020F0302020204030204" pitchFamily="34" charset="0"/>
                <a:sym typeface="Huawei Sans" panose="020C0503030203020204" pitchFamily="34" charset="0"/>
              </a:rPr>
              <a:t>You have a stack of different books, and 3 bookshelves. </a:t>
            </a:r>
          </a:p>
          <a:p>
            <a:pPr marL="0" indent="0">
              <a:buNone/>
            </a:pPr>
            <a:r>
              <a:rPr lang="en-US" altLang="zh-CN" sz="2400" dirty="0">
                <a:latin typeface="Calibri Light" panose="020F0302020204030204" pitchFamily="34" charset="0"/>
                <a:cs typeface="Calibri Light" panose="020F0302020204030204" pitchFamily="34" charset="0"/>
                <a:sym typeface="Huawei Sans" panose="020C0503030203020204" pitchFamily="34" charset="0"/>
              </a:rPr>
              <a:t>Your goal is placing similar books in one shelf. What you would do, is pick up 3 books, one for each shelf in order to set a theme for every shelf. These books will now dictate which of the remaining books will go in which shelf. Every time you pick a new book up from the stack, you would compare it with those first 3 books, and place this new book on the shelf that has similar books. You would repeat this process until all the books have been placed. Once you’re done, you might notice that changing the number of bookshelves, and picking up different initial books for those shelves (changing the theme for each shelf) would increase how well you’ve grouped the books. So, you repeat the process iteratively in hopes of a better outcome.</a:t>
            </a:r>
          </a:p>
          <a:p>
            <a:pPr marL="0" indent="0">
              <a:buNone/>
            </a:pPr>
            <a:r>
              <a:rPr lang="en-US" altLang="zh-CN" sz="2400" dirty="0">
                <a:solidFill>
                  <a:srgbClr val="00B0F0"/>
                </a:solidFill>
                <a:latin typeface="Calibri Light" panose="020F0302020204030204" pitchFamily="34" charset="0"/>
                <a:cs typeface="Calibri Light" panose="020F0302020204030204" pitchFamily="34" charset="0"/>
                <a:sym typeface="Huawei Sans" panose="020C0503030203020204" pitchFamily="34" charset="0"/>
              </a:rPr>
              <a:t>K-Means algorithm works something just like this.</a:t>
            </a:r>
          </a:p>
        </p:txBody>
      </p:sp>
      <p:pic>
        <p:nvPicPr>
          <p:cNvPr id="2" name="Picture 1">
            <a:extLst>
              <a:ext uri="{FF2B5EF4-FFF2-40B4-BE49-F238E27FC236}">
                <a16:creationId xmlns:a16="http://schemas.microsoft.com/office/drawing/2014/main" id="{2AF8DA7A-8CC0-EEA5-030E-10F63A018B7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9616" y="5732170"/>
            <a:ext cx="1932922" cy="1378277"/>
          </a:xfrm>
          <a:prstGeom prst="rect">
            <a:avLst/>
          </a:prstGeom>
        </p:spPr>
      </p:pic>
      <p:pic>
        <p:nvPicPr>
          <p:cNvPr id="4" name="Picture 3">
            <a:extLst>
              <a:ext uri="{FF2B5EF4-FFF2-40B4-BE49-F238E27FC236}">
                <a16:creationId xmlns:a16="http://schemas.microsoft.com/office/drawing/2014/main" id="{695C5B13-C352-019E-7251-873AAC52E47A}"/>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0611157" y="-333445"/>
            <a:ext cx="1505748" cy="1331777"/>
          </a:xfrm>
          <a:prstGeom prst="rect">
            <a:avLst/>
          </a:prstGeom>
        </p:spPr>
      </p:pic>
      <p:grpSp>
        <p:nvGrpSpPr>
          <p:cNvPr id="5" name="Group 4">
            <a:extLst>
              <a:ext uri="{FF2B5EF4-FFF2-40B4-BE49-F238E27FC236}">
                <a16:creationId xmlns:a16="http://schemas.microsoft.com/office/drawing/2014/main" id="{BD5706A7-9DE6-46F6-E1FC-21ECA802F873}"/>
              </a:ext>
            </a:extLst>
          </p:cNvPr>
          <p:cNvGrpSpPr/>
          <p:nvPr/>
        </p:nvGrpSpPr>
        <p:grpSpPr>
          <a:xfrm>
            <a:off x="185529" y="109070"/>
            <a:ext cx="806713" cy="821375"/>
            <a:chOff x="292675" y="222425"/>
            <a:chExt cx="917148" cy="889262"/>
          </a:xfrm>
        </p:grpSpPr>
        <p:sp>
          <p:nvSpPr>
            <p:cNvPr id="7" name="Rectangle 6">
              <a:extLst>
                <a:ext uri="{FF2B5EF4-FFF2-40B4-BE49-F238E27FC236}">
                  <a16:creationId xmlns:a16="http://schemas.microsoft.com/office/drawing/2014/main" id="{F22E84C8-3983-1578-A65A-E9BC51E457ED}"/>
                </a:ext>
              </a:extLst>
            </p:cNvPr>
            <p:cNvSpPr/>
            <p:nvPr/>
          </p:nvSpPr>
          <p:spPr>
            <a:xfrm>
              <a:off x="310903" y="222425"/>
              <a:ext cx="898920" cy="889262"/>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grpSp>
          <p:nvGrpSpPr>
            <p:cNvPr id="8" name="Group 7">
              <a:extLst>
                <a:ext uri="{FF2B5EF4-FFF2-40B4-BE49-F238E27FC236}">
                  <a16:creationId xmlns:a16="http://schemas.microsoft.com/office/drawing/2014/main" id="{176759B8-B44A-482A-F237-AE6B426EF66E}"/>
                </a:ext>
              </a:extLst>
            </p:cNvPr>
            <p:cNvGrpSpPr/>
            <p:nvPr/>
          </p:nvGrpSpPr>
          <p:grpSpPr>
            <a:xfrm>
              <a:off x="292675" y="222425"/>
              <a:ext cx="917148" cy="889262"/>
              <a:chOff x="310903" y="206504"/>
              <a:chExt cx="917148" cy="1002012"/>
            </a:xfrm>
          </p:grpSpPr>
          <p:sp>
            <p:nvSpPr>
              <p:cNvPr id="10" name="TextBox 9">
                <a:extLst>
                  <a:ext uri="{FF2B5EF4-FFF2-40B4-BE49-F238E27FC236}">
                    <a16:creationId xmlns:a16="http://schemas.microsoft.com/office/drawing/2014/main" id="{767B8014-1AD2-CBA9-FC10-CDC379382A5F}"/>
                  </a:ext>
                </a:extLst>
              </p:cNvPr>
              <p:cNvSpPr txBox="1"/>
              <p:nvPr/>
            </p:nvSpPr>
            <p:spPr>
              <a:xfrm>
                <a:off x="329131" y="480236"/>
                <a:ext cx="811784" cy="728280"/>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05</a:t>
                </a:r>
                <a:endParaRPr lang="en-US" sz="1050" b="1" dirty="0">
                  <a:solidFill>
                    <a:srgbClr val="8E5A6D"/>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E7BBB1CB-07E2-D65E-16BC-900AB045AD0C}"/>
                  </a:ext>
                </a:extLst>
              </p:cNvPr>
              <p:cNvSpPr txBox="1"/>
              <p:nvPr/>
            </p:nvSpPr>
            <p:spPr>
              <a:xfrm>
                <a:off x="310903" y="206504"/>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grpSp>
      </p:grpSp>
    </p:spTree>
    <p:extLst>
      <p:ext uri="{BB962C8B-B14F-4D97-AF65-F5344CB8AC3E}">
        <p14:creationId xmlns:p14="http://schemas.microsoft.com/office/powerpoint/2010/main" val="241056667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ject 3"/>
          <p:cNvSpPr txBox="1">
            <a:spLocks noGrp="1"/>
          </p:cNvSpPr>
          <p:nvPr>
            <p:ph type="title"/>
          </p:nvPr>
        </p:nvSpPr>
        <p:spPr>
          <a:xfrm>
            <a:off x="1235248" y="278268"/>
            <a:ext cx="9721504" cy="482977"/>
          </a:xfrm>
        </p:spPr>
        <p:txBody>
          <a:bodyPr>
            <a:normAutofit fontScale="90000"/>
          </a:bodyPr>
          <a:lstStyle/>
          <a:p>
            <a:r>
              <a:rPr lang="en-US" b="0" u="none" dirty="0">
                <a:latin typeface="Huawei Sans" panose="020C0503030203020204" pitchFamily="34" charset="0"/>
              </a:rPr>
              <a:t>K-means Clustering</a:t>
            </a:r>
          </a:p>
        </p:txBody>
      </p:sp>
      <p:sp>
        <p:nvSpPr>
          <p:cNvPr id="9" name="文本占位符 8"/>
          <p:cNvSpPr>
            <a:spLocks noGrp="1"/>
          </p:cNvSpPr>
          <p:nvPr>
            <p:ph type="body" sz="quarter" idx="4294967295"/>
          </p:nvPr>
        </p:nvSpPr>
        <p:spPr>
          <a:xfrm>
            <a:off x="558580" y="985630"/>
            <a:ext cx="11541175" cy="5202598"/>
          </a:xfrm>
        </p:spPr>
        <p:txBody>
          <a:bodyPr>
            <a:normAutofit fontScale="92500"/>
          </a:bodyPr>
          <a:lstStyle/>
          <a:p>
            <a:pPr marL="0" indent="0">
              <a:buNone/>
            </a:pPr>
            <a:r>
              <a:rPr lang="en-US" altLang="zh-CN" sz="2400" b="1" dirty="0">
                <a:latin typeface="Calibri Light" panose="020F0302020204030204" pitchFamily="34" charset="0"/>
                <a:cs typeface="Calibri Light" panose="020F0302020204030204" pitchFamily="34" charset="0"/>
                <a:sym typeface="Huawei Sans" panose="020C0503030203020204" pitchFamily="34" charset="0"/>
              </a:rPr>
              <a:t>K-means Clustering algorithm steps:</a:t>
            </a:r>
          </a:p>
          <a:p>
            <a:pPr marL="0" indent="0">
              <a:buNone/>
            </a:pPr>
            <a:r>
              <a:rPr lang="en-US" altLang="zh-CN" sz="2400" dirty="0">
                <a:solidFill>
                  <a:srgbClr val="00B0F0"/>
                </a:solidFill>
                <a:latin typeface="Calibri Light" panose="020F0302020204030204" pitchFamily="34" charset="0"/>
                <a:cs typeface="Calibri Light" panose="020F0302020204030204" pitchFamily="34" charset="0"/>
                <a:sym typeface="Huawei Sans" panose="020C0503030203020204" pitchFamily="34" charset="0"/>
              </a:rPr>
              <a:t>Choose the number of clusters K :</a:t>
            </a:r>
          </a:p>
          <a:p>
            <a:pPr marL="0" indent="0">
              <a:buNone/>
            </a:pPr>
            <a:r>
              <a:rPr lang="en-US" altLang="zh-CN" sz="2400" dirty="0">
                <a:latin typeface="Calibri Light" panose="020F0302020204030204" pitchFamily="34" charset="0"/>
                <a:cs typeface="Calibri Light" panose="020F0302020204030204" pitchFamily="34" charset="0"/>
                <a:sym typeface="Huawei Sans" panose="020C0503030203020204" pitchFamily="34" charset="0"/>
              </a:rPr>
              <a:t>This number is based on the prior knowledge of the data and the definition of your problem.</a:t>
            </a:r>
          </a:p>
          <a:p>
            <a:pPr marL="0" indent="0">
              <a:buNone/>
            </a:pPr>
            <a:r>
              <a:rPr lang="en-US" altLang="zh-CN" sz="2400" dirty="0">
                <a:solidFill>
                  <a:srgbClr val="00B0F0"/>
                </a:solidFill>
                <a:latin typeface="Calibri Light" panose="020F0302020204030204" pitchFamily="34" charset="0"/>
                <a:cs typeface="Calibri Light" panose="020F0302020204030204" pitchFamily="34" charset="0"/>
                <a:sym typeface="Huawei Sans" panose="020C0503030203020204" pitchFamily="34" charset="0"/>
              </a:rPr>
              <a:t>Initialize Cluster Centroids :</a:t>
            </a:r>
          </a:p>
          <a:p>
            <a:pPr marL="0" indent="0">
              <a:buNone/>
            </a:pPr>
            <a:r>
              <a:rPr lang="en-US" altLang="zh-CN" sz="2400" dirty="0">
                <a:latin typeface="Calibri Light" panose="020F0302020204030204" pitchFamily="34" charset="0"/>
                <a:cs typeface="Calibri Light" panose="020F0302020204030204" pitchFamily="34" charset="0"/>
                <a:sym typeface="Huawei Sans" panose="020C0503030203020204" pitchFamily="34" charset="0"/>
              </a:rPr>
              <a:t>Select K points at random from the data points to let them be the centroids (centers).</a:t>
            </a:r>
          </a:p>
          <a:p>
            <a:pPr marL="0" indent="0">
              <a:buNone/>
            </a:pPr>
            <a:r>
              <a:rPr lang="en-US" altLang="zh-CN" sz="2400" dirty="0">
                <a:latin typeface="Calibri Light" panose="020F0302020204030204" pitchFamily="34" charset="0"/>
                <a:cs typeface="Calibri Light" panose="020F0302020204030204" pitchFamily="34" charset="0"/>
                <a:sym typeface="Huawei Sans" panose="020C0503030203020204" pitchFamily="34" charset="0"/>
              </a:rPr>
              <a:t>⇒ Iterate over the following two steps:</a:t>
            </a:r>
          </a:p>
          <a:p>
            <a:pPr marL="0" indent="0">
              <a:buNone/>
            </a:pPr>
            <a:r>
              <a:rPr lang="en-US" altLang="zh-CN" sz="2400" dirty="0">
                <a:solidFill>
                  <a:srgbClr val="00B0F0"/>
                </a:solidFill>
                <a:latin typeface="Calibri Light" panose="020F0302020204030204" pitchFamily="34" charset="0"/>
                <a:cs typeface="Calibri Light" panose="020F0302020204030204" pitchFamily="34" charset="0"/>
                <a:sym typeface="Huawei Sans" panose="020C0503030203020204" pitchFamily="34" charset="0"/>
              </a:rPr>
              <a:t>Assignment step:</a:t>
            </a:r>
          </a:p>
          <a:p>
            <a:pPr marL="0" indent="0">
              <a:buNone/>
            </a:pPr>
            <a:r>
              <a:rPr lang="en-US" altLang="zh-CN" sz="2400" dirty="0">
                <a:latin typeface="Calibri Light" panose="020F0302020204030204" pitchFamily="34" charset="0"/>
                <a:cs typeface="Calibri Light" panose="020F0302020204030204" pitchFamily="34" charset="0"/>
                <a:sym typeface="Huawei Sans" panose="020C0503030203020204" pitchFamily="34" charset="0"/>
              </a:rPr>
              <a:t>Assign each data points to the closest center of the k centers which is done by computing distance </a:t>
            </a:r>
          </a:p>
          <a:p>
            <a:pPr marL="0" indent="0">
              <a:buNone/>
            </a:pPr>
            <a:r>
              <a:rPr lang="en-US" altLang="zh-CN" sz="2400" dirty="0">
                <a:latin typeface="Calibri Light" panose="020F0302020204030204" pitchFamily="34" charset="0"/>
                <a:cs typeface="Calibri Light" panose="020F0302020204030204" pitchFamily="34" charset="0"/>
                <a:sym typeface="Huawei Sans" panose="020C0503030203020204" pitchFamily="34" charset="0"/>
              </a:rPr>
              <a:t>(Euclidean, Manhattan, ..) to all centers and choose the least one.</a:t>
            </a:r>
          </a:p>
          <a:p>
            <a:pPr marL="0" indent="0">
              <a:buNone/>
            </a:pPr>
            <a:r>
              <a:rPr lang="en-US" altLang="zh-CN" sz="2400" dirty="0">
                <a:solidFill>
                  <a:srgbClr val="00B0F0"/>
                </a:solidFill>
                <a:latin typeface="Calibri Light" panose="020F0302020204030204" pitchFamily="34" charset="0"/>
                <a:cs typeface="Calibri Light" panose="020F0302020204030204" pitchFamily="34" charset="0"/>
                <a:sym typeface="Huawei Sans" panose="020C0503030203020204" pitchFamily="34" charset="0"/>
              </a:rPr>
              <a:t>Update step</a:t>
            </a:r>
            <a:r>
              <a:rPr lang="en-US" altLang="zh-CN" sz="2400" dirty="0">
                <a:latin typeface="Calibri Light" panose="020F0302020204030204" pitchFamily="34" charset="0"/>
                <a:cs typeface="Calibri Light" panose="020F0302020204030204" pitchFamily="34" charset="0"/>
                <a:sym typeface="Huawei Sans" panose="020C0503030203020204" pitchFamily="34" charset="0"/>
              </a:rPr>
              <a:t>:</a:t>
            </a:r>
          </a:p>
          <a:p>
            <a:pPr marL="0" indent="0">
              <a:buNone/>
            </a:pPr>
            <a:r>
              <a:rPr lang="en-US" altLang="zh-CN" sz="2400" dirty="0">
                <a:latin typeface="Calibri Light" panose="020F0302020204030204" pitchFamily="34" charset="0"/>
                <a:cs typeface="Calibri Light" panose="020F0302020204030204" pitchFamily="34" charset="0"/>
                <a:sym typeface="Huawei Sans" panose="020C0503030203020204" pitchFamily="34" charset="0"/>
              </a:rPr>
              <a:t>For all data points related to same cluster, compute the new cluster center which is done by </a:t>
            </a:r>
          </a:p>
          <a:p>
            <a:pPr marL="0" indent="0">
              <a:buNone/>
            </a:pPr>
            <a:r>
              <a:rPr lang="en-US" altLang="zh-CN" sz="2400" dirty="0">
                <a:latin typeface="Calibri Light" panose="020F0302020204030204" pitchFamily="34" charset="0"/>
                <a:cs typeface="Calibri Light" panose="020F0302020204030204" pitchFamily="34" charset="0"/>
                <a:sym typeface="Huawei Sans" panose="020C0503030203020204" pitchFamily="34" charset="0"/>
              </a:rPr>
              <a:t>calculating the mean of each cluster data points.</a:t>
            </a:r>
          </a:p>
        </p:txBody>
      </p:sp>
      <p:pic>
        <p:nvPicPr>
          <p:cNvPr id="2" name="Picture 1">
            <a:extLst>
              <a:ext uri="{FF2B5EF4-FFF2-40B4-BE49-F238E27FC236}">
                <a16:creationId xmlns:a16="http://schemas.microsoft.com/office/drawing/2014/main" id="{2AF8DA7A-8CC0-EEA5-030E-10F63A018B7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9616" y="5732170"/>
            <a:ext cx="1932922" cy="1378277"/>
          </a:xfrm>
          <a:prstGeom prst="rect">
            <a:avLst/>
          </a:prstGeom>
        </p:spPr>
      </p:pic>
      <p:pic>
        <p:nvPicPr>
          <p:cNvPr id="4" name="Picture 3">
            <a:extLst>
              <a:ext uri="{FF2B5EF4-FFF2-40B4-BE49-F238E27FC236}">
                <a16:creationId xmlns:a16="http://schemas.microsoft.com/office/drawing/2014/main" id="{695C5B13-C352-019E-7251-873AAC52E47A}"/>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0611157" y="-333445"/>
            <a:ext cx="1505748" cy="1331777"/>
          </a:xfrm>
          <a:prstGeom prst="rect">
            <a:avLst/>
          </a:prstGeom>
        </p:spPr>
      </p:pic>
      <p:grpSp>
        <p:nvGrpSpPr>
          <p:cNvPr id="5" name="Group 4">
            <a:extLst>
              <a:ext uri="{FF2B5EF4-FFF2-40B4-BE49-F238E27FC236}">
                <a16:creationId xmlns:a16="http://schemas.microsoft.com/office/drawing/2014/main" id="{BD5706A7-9DE6-46F6-E1FC-21ECA802F873}"/>
              </a:ext>
            </a:extLst>
          </p:cNvPr>
          <p:cNvGrpSpPr/>
          <p:nvPr/>
        </p:nvGrpSpPr>
        <p:grpSpPr>
          <a:xfrm>
            <a:off x="185529" y="109070"/>
            <a:ext cx="806713" cy="821375"/>
            <a:chOff x="292675" y="222425"/>
            <a:chExt cx="917148" cy="889262"/>
          </a:xfrm>
        </p:grpSpPr>
        <p:sp>
          <p:nvSpPr>
            <p:cNvPr id="7" name="Rectangle 6">
              <a:extLst>
                <a:ext uri="{FF2B5EF4-FFF2-40B4-BE49-F238E27FC236}">
                  <a16:creationId xmlns:a16="http://schemas.microsoft.com/office/drawing/2014/main" id="{F22E84C8-3983-1578-A65A-E9BC51E457ED}"/>
                </a:ext>
              </a:extLst>
            </p:cNvPr>
            <p:cNvSpPr/>
            <p:nvPr/>
          </p:nvSpPr>
          <p:spPr>
            <a:xfrm>
              <a:off x="310903" y="222425"/>
              <a:ext cx="898920" cy="889262"/>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grpSp>
          <p:nvGrpSpPr>
            <p:cNvPr id="8" name="Group 7">
              <a:extLst>
                <a:ext uri="{FF2B5EF4-FFF2-40B4-BE49-F238E27FC236}">
                  <a16:creationId xmlns:a16="http://schemas.microsoft.com/office/drawing/2014/main" id="{176759B8-B44A-482A-F237-AE6B426EF66E}"/>
                </a:ext>
              </a:extLst>
            </p:cNvPr>
            <p:cNvGrpSpPr/>
            <p:nvPr/>
          </p:nvGrpSpPr>
          <p:grpSpPr>
            <a:xfrm>
              <a:off x="292675" y="222425"/>
              <a:ext cx="917148" cy="889262"/>
              <a:chOff x="310903" y="206504"/>
              <a:chExt cx="917148" cy="1002012"/>
            </a:xfrm>
          </p:grpSpPr>
          <p:sp>
            <p:nvSpPr>
              <p:cNvPr id="10" name="TextBox 9">
                <a:extLst>
                  <a:ext uri="{FF2B5EF4-FFF2-40B4-BE49-F238E27FC236}">
                    <a16:creationId xmlns:a16="http://schemas.microsoft.com/office/drawing/2014/main" id="{767B8014-1AD2-CBA9-FC10-CDC379382A5F}"/>
                  </a:ext>
                </a:extLst>
              </p:cNvPr>
              <p:cNvSpPr txBox="1"/>
              <p:nvPr/>
            </p:nvSpPr>
            <p:spPr>
              <a:xfrm>
                <a:off x="329131" y="480236"/>
                <a:ext cx="811784" cy="728280"/>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05</a:t>
                </a:r>
                <a:endParaRPr lang="en-US" sz="1050" b="1" dirty="0">
                  <a:solidFill>
                    <a:srgbClr val="8E5A6D"/>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E7BBB1CB-07E2-D65E-16BC-900AB045AD0C}"/>
                  </a:ext>
                </a:extLst>
              </p:cNvPr>
              <p:cNvSpPr txBox="1"/>
              <p:nvPr/>
            </p:nvSpPr>
            <p:spPr>
              <a:xfrm>
                <a:off x="310903" y="206504"/>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grpSp>
      </p:grpSp>
    </p:spTree>
    <p:extLst>
      <p:ext uri="{BB962C8B-B14F-4D97-AF65-F5344CB8AC3E}">
        <p14:creationId xmlns:p14="http://schemas.microsoft.com/office/powerpoint/2010/main" val="150108436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ject 3"/>
          <p:cNvSpPr txBox="1">
            <a:spLocks noGrp="1"/>
          </p:cNvSpPr>
          <p:nvPr>
            <p:ph type="title"/>
          </p:nvPr>
        </p:nvSpPr>
        <p:spPr>
          <a:xfrm>
            <a:off x="1235248" y="278268"/>
            <a:ext cx="9721504" cy="482977"/>
          </a:xfrm>
        </p:spPr>
        <p:txBody>
          <a:bodyPr>
            <a:normAutofit fontScale="90000"/>
          </a:bodyPr>
          <a:lstStyle/>
          <a:p>
            <a:r>
              <a:rPr lang="en-US" b="0" u="none" dirty="0">
                <a:latin typeface="Huawei Sans" panose="020C0503030203020204" pitchFamily="34" charset="0"/>
              </a:rPr>
              <a:t>K-means Clustering</a:t>
            </a:r>
          </a:p>
        </p:txBody>
      </p:sp>
      <p:sp>
        <p:nvSpPr>
          <p:cNvPr id="9" name="文本占位符 8"/>
          <p:cNvSpPr>
            <a:spLocks noGrp="1"/>
          </p:cNvSpPr>
          <p:nvPr>
            <p:ph type="body" sz="quarter" idx="4294967295"/>
          </p:nvPr>
        </p:nvSpPr>
        <p:spPr>
          <a:xfrm>
            <a:off x="588885" y="1154830"/>
            <a:ext cx="11370885" cy="2164955"/>
          </a:xfrm>
        </p:spPr>
        <p:txBody>
          <a:bodyPr>
            <a:normAutofit/>
          </a:bodyPr>
          <a:lstStyle/>
          <a:p>
            <a:pPr marL="0" indent="0">
              <a:buNone/>
            </a:pPr>
            <a:r>
              <a:rPr lang="en-US" altLang="zh-CN" sz="2400" b="1" dirty="0">
                <a:latin typeface="Calibri Light" panose="020F0302020204030204" pitchFamily="34" charset="0"/>
                <a:cs typeface="Calibri Light" panose="020F0302020204030204" pitchFamily="34" charset="0"/>
                <a:sym typeface="Huawei Sans" panose="020C0503030203020204" pitchFamily="34" charset="0"/>
              </a:rPr>
              <a:t>After each iteration, the centroids will move slowly so that </a:t>
            </a:r>
            <a:r>
              <a:rPr lang="en-US" altLang="zh-CN" sz="2400" b="1" dirty="0">
                <a:highlight>
                  <a:srgbClr val="FFFF00"/>
                </a:highlight>
                <a:latin typeface="Calibri Light" panose="020F0302020204030204" pitchFamily="34" charset="0"/>
                <a:cs typeface="Calibri Light" panose="020F0302020204030204" pitchFamily="34" charset="0"/>
                <a:sym typeface="Huawei Sans" panose="020C0503030203020204" pitchFamily="34" charset="0"/>
              </a:rPr>
              <a:t>the total distance from each point to the closest centroid gets lower, </a:t>
            </a:r>
            <a:r>
              <a:rPr lang="en-US" altLang="zh-CN" sz="2400" b="1" dirty="0">
                <a:latin typeface="Calibri Light" panose="020F0302020204030204" pitchFamily="34" charset="0"/>
                <a:cs typeface="Calibri Light" panose="020F0302020204030204" pitchFamily="34" charset="0"/>
                <a:sym typeface="Huawei Sans" panose="020C0503030203020204" pitchFamily="34" charset="0"/>
              </a:rPr>
              <a:t>and this keeps performed until convergence where no changes takes place to the data points assignment hence the centroids won’t change which guarantees reaching a local optimum cluster assignment.</a:t>
            </a:r>
            <a:endParaRPr lang="en-US" altLang="zh-CN" sz="2400" dirty="0">
              <a:latin typeface="Calibri Light" panose="020F0302020204030204" pitchFamily="34" charset="0"/>
              <a:cs typeface="Calibri Light" panose="020F0302020204030204" pitchFamily="34" charset="0"/>
              <a:sym typeface="Huawei Sans" panose="020C0503030203020204" pitchFamily="34" charset="0"/>
            </a:endParaRPr>
          </a:p>
        </p:txBody>
      </p:sp>
      <p:pic>
        <p:nvPicPr>
          <p:cNvPr id="2" name="Picture 1">
            <a:extLst>
              <a:ext uri="{FF2B5EF4-FFF2-40B4-BE49-F238E27FC236}">
                <a16:creationId xmlns:a16="http://schemas.microsoft.com/office/drawing/2014/main" id="{2AF8DA7A-8CC0-EEA5-030E-10F63A018B7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9616" y="5732170"/>
            <a:ext cx="1932922" cy="1378277"/>
          </a:xfrm>
          <a:prstGeom prst="rect">
            <a:avLst/>
          </a:prstGeom>
        </p:spPr>
      </p:pic>
      <p:pic>
        <p:nvPicPr>
          <p:cNvPr id="4" name="Picture 3">
            <a:extLst>
              <a:ext uri="{FF2B5EF4-FFF2-40B4-BE49-F238E27FC236}">
                <a16:creationId xmlns:a16="http://schemas.microsoft.com/office/drawing/2014/main" id="{695C5B13-C352-019E-7251-873AAC52E47A}"/>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0611157" y="-333445"/>
            <a:ext cx="1505748" cy="1331777"/>
          </a:xfrm>
          <a:prstGeom prst="rect">
            <a:avLst/>
          </a:prstGeom>
        </p:spPr>
      </p:pic>
      <p:grpSp>
        <p:nvGrpSpPr>
          <p:cNvPr id="5" name="Group 4">
            <a:extLst>
              <a:ext uri="{FF2B5EF4-FFF2-40B4-BE49-F238E27FC236}">
                <a16:creationId xmlns:a16="http://schemas.microsoft.com/office/drawing/2014/main" id="{BD5706A7-9DE6-46F6-E1FC-21ECA802F873}"/>
              </a:ext>
            </a:extLst>
          </p:cNvPr>
          <p:cNvGrpSpPr/>
          <p:nvPr/>
        </p:nvGrpSpPr>
        <p:grpSpPr>
          <a:xfrm>
            <a:off x="185529" y="109070"/>
            <a:ext cx="806713" cy="821375"/>
            <a:chOff x="292675" y="222425"/>
            <a:chExt cx="917148" cy="889262"/>
          </a:xfrm>
        </p:grpSpPr>
        <p:sp>
          <p:nvSpPr>
            <p:cNvPr id="7" name="Rectangle 6">
              <a:extLst>
                <a:ext uri="{FF2B5EF4-FFF2-40B4-BE49-F238E27FC236}">
                  <a16:creationId xmlns:a16="http://schemas.microsoft.com/office/drawing/2014/main" id="{F22E84C8-3983-1578-A65A-E9BC51E457ED}"/>
                </a:ext>
              </a:extLst>
            </p:cNvPr>
            <p:cNvSpPr/>
            <p:nvPr/>
          </p:nvSpPr>
          <p:spPr>
            <a:xfrm>
              <a:off x="310903" y="222425"/>
              <a:ext cx="898920" cy="889262"/>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grpSp>
          <p:nvGrpSpPr>
            <p:cNvPr id="8" name="Group 7">
              <a:extLst>
                <a:ext uri="{FF2B5EF4-FFF2-40B4-BE49-F238E27FC236}">
                  <a16:creationId xmlns:a16="http://schemas.microsoft.com/office/drawing/2014/main" id="{176759B8-B44A-482A-F237-AE6B426EF66E}"/>
                </a:ext>
              </a:extLst>
            </p:cNvPr>
            <p:cNvGrpSpPr/>
            <p:nvPr/>
          </p:nvGrpSpPr>
          <p:grpSpPr>
            <a:xfrm>
              <a:off x="292675" y="222425"/>
              <a:ext cx="917148" cy="889262"/>
              <a:chOff x="310903" y="206504"/>
              <a:chExt cx="917148" cy="1002012"/>
            </a:xfrm>
          </p:grpSpPr>
          <p:sp>
            <p:nvSpPr>
              <p:cNvPr id="10" name="TextBox 9">
                <a:extLst>
                  <a:ext uri="{FF2B5EF4-FFF2-40B4-BE49-F238E27FC236}">
                    <a16:creationId xmlns:a16="http://schemas.microsoft.com/office/drawing/2014/main" id="{767B8014-1AD2-CBA9-FC10-CDC379382A5F}"/>
                  </a:ext>
                </a:extLst>
              </p:cNvPr>
              <p:cNvSpPr txBox="1"/>
              <p:nvPr/>
            </p:nvSpPr>
            <p:spPr>
              <a:xfrm>
                <a:off x="329131" y="480236"/>
                <a:ext cx="811784" cy="728280"/>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05</a:t>
                </a:r>
                <a:endParaRPr lang="en-US" sz="1050" b="1" dirty="0">
                  <a:solidFill>
                    <a:srgbClr val="8E5A6D"/>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E7BBB1CB-07E2-D65E-16BC-900AB045AD0C}"/>
                  </a:ext>
                </a:extLst>
              </p:cNvPr>
              <p:cNvSpPr txBox="1"/>
              <p:nvPr/>
            </p:nvSpPr>
            <p:spPr>
              <a:xfrm>
                <a:off x="310903" y="206504"/>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grpSp>
      </p:grpSp>
      <p:sp>
        <p:nvSpPr>
          <p:cNvPr id="12" name="TextBox 11">
            <a:extLst>
              <a:ext uri="{FF2B5EF4-FFF2-40B4-BE49-F238E27FC236}">
                <a16:creationId xmlns:a16="http://schemas.microsoft.com/office/drawing/2014/main" id="{DDD6F26E-3C2F-1C21-F51B-0A93AED66984}"/>
              </a:ext>
            </a:extLst>
          </p:cNvPr>
          <p:cNvSpPr txBox="1"/>
          <p:nvPr/>
        </p:nvSpPr>
        <p:spPr>
          <a:xfrm>
            <a:off x="558579" y="2617653"/>
            <a:ext cx="9897385" cy="1015663"/>
          </a:xfrm>
          <a:prstGeom prst="rect">
            <a:avLst/>
          </a:prstGeom>
          <a:noFill/>
        </p:spPr>
        <p:txBody>
          <a:bodyPr wrap="square">
            <a:spAutoFit/>
          </a:bodyPr>
          <a:lstStyle/>
          <a:p>
            <a:r>
              <a:rPr lang="en-US" sz="2000" b="1" dirty="0">
                <a:latin typeface="Calibri Light" panose="020F0302020204030204" pitchFamily="34" charset="0"/>
                <a:cs typeface="Calibri Light" panose="020F0302020204030204" pitchFamily="34" charset="0"/>
              </a:rPr>
              <a:t>Example:</a:t>
            </a:r>
          </a:p>
          <a:p>
            <a:r>
              <a:rPr lang="en-US" sz="2000" dirty="0"/>
              <a:t>Step1: We choose K=2.</a:t>
            </a:r>
          </a:p>
          <a:p>
            <a:r>
              <a:rPr lang="en-US" sz="2000" dirty="0"/>
              <a:t>Step2: We take K random points from the data points to be the centroids as shown:</a:t>
            </a:r>
          </a:p>
        </p:txBody>
      </p:sp>
      <p:pic>
        <p:nvPicPr>
          <p:cNvPr id="14" name="Picture 13">
            <a:extLst>
              <a:ext uri="{FF2B5EF4-FFF2-40B4-BE49-F238E27FC236}">
                <a16:creationId xmlns:a16="http://schemas.microsoft.com/office/drawing/2014/main" id="{6E645A21-9464-683D-A42F-894A39751347}"/>
              </a:ext>
            </a:extLst>
          </p:cNvPr>
          <p:cNvPicPr>
            <a:picLocks noChangeAspect="1"/>
          </p:cNvPicPr>
          <p:nvPr/>
        </p:nvPicPr>
        <p:blipFill>
          <a:blip r:embed="rId5"/>
          <a:stretch>
            <a:fillRect/>
          </a:stretch>
        </p:blipFill>
        <p:spPr>
          <a:xfrm>
            <a:off x="4611758" y="4049597"/>
            <a:ext cx="3029598" cy="2121774"/>
          </a:xfrm>
          <a:prstGeom prst="rect">
            <a:avLst/>
          </a:prstGeom>
        </p:spPr>
      </p:pic>
    </p:spTree>
    <p:extLst>
      <p:ext uri="{BB962C8B-B14F-4D97-AF65-F5344CB8AC3E}">
        <p14:creationId xmlns:p14="http://schemas.microsoft.com/office/powerpoint/2010/main" val="220456073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ject 3"/>
          <p:cNvSpPr txBox="1">
            <a:spLocks noGrp="1"/>
          </p:cNvSpPr>
          <p:nvPr>
            <p:ph type="title"/>
          </p:nvPr>
        </p:nvSpPr>
        <p:spPr>
          <a:xfrm>
            <a:off x="1235248" y="278268"/>
            <a:ext cx="9721504" cy="482977"/>
          </a:xfrm>
        </p:spPr>
        <p:txBody>
          <a:bodyPr>
            <a:normAutofit fontScale="90000"/>
          </a:bodyPr>
          <a:lstStyle/>
          <a:p>
            <a:r>
              <a:rPr lang="en-US" b="0" u="none" dirty="0">
                <a:latin typeface="Huawei Sans" panose="020C0503030203020204" pitchFamily="34" charset="0"/>
              </a:rPr>
              <a:t>K-means Clustering</a:t>
            </a:r>
          </a:p>
        </p:txBody>
      </p:sp>
      <p:pic>
        <p:nvPicPr>
          <p:cNvPr id="2" name="Picture 1">
            <a:extLst>
              <a:ext uri="{FF2B5EF4-FFF2-40B4-BE49-F238E27FC236}">
                <a16:creationId xmlns:a16="http://schemas.microsoft.com/office/drawing/2014/main" id="{2AF8DA7A-8CC0-EEA5-030E-10F63A018B7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9616" y="5732170"/>
            <a:ext cx="1932922" cy="1378277"/>
          </a:xfrm>
          <a:prstGeom prst="rect">
            <a:avLst/>
          </a:prstGeom>
        </p:spPr>
      </p:pic>
      <p:pic>
        <p:nvPicPr>
          <p:cNvPr id="4" name="Picture 3">
            <a:extLst>
              <a:ext uri="{FF2B5EF4-FFF2-40B4-BE49-F238E27FC236}">
                <a16:creationId xmlns:a16="http://schemas.microsoft.com/office/drawing/2014/main" id="{695C5B13-C352-019E-7251-873AAC52E47A}"/>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0611157" y="-333445"/>
            <a:ext cx="1505748" cy="1331777"/>
          </a:xfrm>
          <a:prstGeom prst="rect">
            <a:avLst/>
          </a:prstGeom>
        </p:spPr>
      </p:pic>
      <p:grpSp>
        <p:nvGrpSpPr>
          <p:cNvPr id="5" name="Group 4">
            <a:extLst>
              <a:ext uri="{FF2B5EF4-FFF2-40B4-BE49-F238E27FC236}">
                <a16:creationId xmlns:a16="http://schemas.microsoft.com/office/drawing/2014/main" id="{BD5706A7-9DE6-46F6-E1FC-21ECA802F873}"/>
              </a:ext>
            </a:extLst>
          </p:cNvPr>
          <p:cNvGrpSpPr/>
          <p:nvPr/>
        </p:nvGrpSpPr>
        <p:grpSpPr>
          <a:xfrm>
            <a:off x="185529" y="109070"/>
            <a:ext cx="806713" cy="821375"/>
            <a:chOff x="292675" y="222425"/>
            <a:chExt cx="917148" cy="889262"/>
          </a:xfrm>
        </p:grpSpPr>
        <p:sp>
          <p:nvSpPr>
            <p:cNvPr id="7" name="Rectangle 6">
              <a:extLst>
                <a:ext uri="{FF2B5EF4-FFF2-40B4-BE49-F238E27FC236}">
                  <a16:creationId xmlns:a16="http://schemas.microsoft.com/office/drawing/2014/main" id="{F22E84C8-3983-1578-A65A-E9BC51E457ED}"/>
                </a:ext>
              </a:extLst>
            </p:cNvPr>
            <p:cNvSpPr/>
            <p:nvPr/>
          </p:nvSpPr>
          <p:spPr>
            <a:xfrm>
              <a:off x="310903" y="222425"/>
              <a:ext cx="898920" cy="889262"/>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grpSp>
          <p:nvGrpSpPr>
            <p:cNvPr id="8" name="Group 7">
              <a:extLst>
                <a:ext uri="{FF2B5EF4-FFF2-40B4-BE49-F238E27FC236}">
                  <a16:creationId xmlns:a16="http://schemas.microsoft.com/office/drawing/2014/main" id="{176759B8-B44A-482A-F237-AE6B426EF66E}"/>
                </a:ext>
              </a:extLst>
            </p:cNvPr>
            <p:cNvGrpSpPr/>
            <p:nvPr/>
          </p:nvGrpSpPr>
          <p:grpSpPr>
            <a:xfrm>
              <a:off x="292675" y="222425"/>
              <a:ext cx="917148" cy="889262"/>
              <a:chOff x="310903" y="206504"/>
              <a:chExt cx="917148" cy="1002012"/>
            </a:xfrm>
          </p:grpSpPr>
          <p:sp>
            <p:nvSpPr>
              <p:cNvPr id="10" name="TextBox 9">
                <a:extLst>
                  <a:ext uri="{FF2B5EF4-FFF2-40B4-BE49-F238E27FC236}">
                    <a16:creationId xmlns:a16="http://schemas.microsoft.com/office/drawing/2014/main" id="{767B8014-1AD2-CBA9-FC10-CDC379382A5F}"/>
                  </a:ext>
                </a:extLst>
              </p:cNvPr>
              <p:cNvSpPr txBox="1"/>
              <p:nvPr/>
            </p:nvSpPr>
            <p:spPr>
              <a:xfrm>
                <a:off x="329131" y="480236"/>
                <a:ext cx="811784" cy="728280"/>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05</a:t>
                </a:r>
                <a:endParaRPr lang="en-US" sz="1050" b="1" dirty="0">
                  <a:solidFill>
                    <a:srgbClr val="8E5A6D"/>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E7BBB1CB-07E2-D65E-16BC-900AB045AD0C}"/>
                  </a:ext>
                </a:extLst>
              </p:cNvPr>
              <p:cNvSpPr txBox="1"/>
              <p:nvPr/>
            </p:nvSpPr>
            <p:spPr>
              <a:xfrm>
                <a:off x="310903" y="206504"/>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grpSp>
      </p:grpSp>
      <p:sp>
        <p:nvSpPr>
          <p:cNvPr id="13" name="TextBox 12">
            <a:extLst>
              <a:ext uri="{FF2B5EF4-FFF2-40B4-BE49-F238E27FC236}">
                <a16:creationId xmlns:a16="http://schemas.microsoft.com/office/drawing/2014/main" id="{B3B2DA9C-549E-95F1-990E-FAEFC756E5DD}"/>
              </a:ext>
            </a:extLst>
          </p:cNvPr>
          <p:cNvSpPr txBox="1"/>
          <p:nvPr/>
        </p:nvSpPr>
        <p:spPr>
          <a:xfrm>
            <a:off x="915598" y="1006288"/>
            <a:ext cx="9320581" cy="400110"/>
          </a:xfrm>
          <a:prstGeom prst="rect">
            <a:avLst/>
          </a:prstGeom>
          <a:noFill/>
        </p:spPr>
        <p:txBody>
          <a:bodyPr wrap="square">
            <a:spAutoFit/>
          </a:bodyPr>
          <a:lstStyle/>
          <a:p>
            <a:r>
              <a:rPr lang="en-US" sz="2000" dirty="0"/>
              <a:t>Step3: Assign all data points to the closest cluster centroid as shown below:</a:t>
            </a:r>
          </a:p>
        </p:txBody>
      </p:sp>
      <p:sp>
        <p:nvSpPr>
          <p:cNvPr id="16" name="TextBox 15">
            <a:extLst>
              <a:ext uri="{FF2B5EF4-FFF2-40B4-BE49-F238E27FC236}">
                <a16:creationId xmlns:a16="http://schemas.microsoft.com/office/drawing/2014/main" id="{8675186D-899A-396A-068B-FBCF6F474229}"/>
              </a:ext>
            </a:extLst>
          </p:cNvPr>
          <p:cNvSpPr txBox="1"/>
          <p:nvPr/>
        </p:nvSpPr>
        <p:spPr>
          <a:xfrm>
            <a:off x="992242" y="3403179"/>
            <a:ext cx="7788966" cy="400110"/>
          </a:xfrm>
          <a:prstGeom prst="rect">
            <a:avLst/>
          </a:prstGeom>
          <a:noFill/>
        </p:spPr>
        <p:txBody>
          <a:bodyPr wrap="square">
            <a:spAutoFit/>
          </a:bodyPr>
          <a:lstStyle/>
          <a:p>
            <a:r>
              <a:rPr lang="en-US" sz="2000" dirty="0"/>
              <a:t>Step4: Recompute the cluster centroids once again:</a:t>
            </a:r>
          </a:p>
        </p:txBody>
      </p:sp>
      <p:pic>
        <p:nvPicPr>
          <p:cNvPr id="18" name="Picture 17">
            <a:extLst>
              <a:ext uri="{FF2B5EF4-FFF2-40B4-BE49-F238E27FC236}">
                <a16:creationId xmlns:a16="http://schemas.microsoft.com/office/drawing/2014/main" id="{91DD6244-07D3-2A4C-A165-E80863EB6769}"/>
              </a:ext>
            </a:extLst>
          </p:cNvPr>
          <p:cNvPicPr>
            <a:picLocks noChangeAspect="1"/>
          </p:cNvPicPr>
          <p:nvPr/>
        </p:nvPicPr>
        <p:blipFill>
          <a:blip r:embed="rId5"/>
          <a:stretch>
            <a:fillRect/>
          </a:stretch>
        </p:blipFill>
        <p:spPr>
          <a:xfrm>
            <a:off x="4404588" y="1406398"/>
            <a:ext cx="2692822" cy="1946759"/>
          </a:xfrm>
          <a:prstGeom prst="rect">
            <a:avLst/>
          </a:prstGeom>
        </p:spPr>
      </p:pic>
      <p:pic>
        <p:nvPicPr>
          <p:cNvPr id="20" name="Picture 19">
            <a:extLst>
              <a:ext uri="{FF2B5EF4-FFF2-40B4-BE49-F238E27FC236}">
                <a16:creationId xmlns:a16="http://schemas.microsoft.com/office/drawing/2014/main" id="{FB433C90-2260-D55D-5BB5-BB8992D7438C}"/>
              </a:ext>
            </a:extLst>
          </p:cNvPr>
          <p:cNvPicPr>
            <a:picLocks noChangeAspect="1"/>
          </p:cNvPicPr>
          <p:nvPr/>
        </p:nvPicPr>
        <p:blipFill>
          <a:blip r:embed="rId6"/>
          <a:stretch>
            <a:fillRect/>
          </a:stretch>
        </p:blipFill>
        <p:spPr>
          <a:xfrm>
            <a:off x="4193355" y="4182476"/>
            <a:ext cx="3115288" cy="1820759"/>
          </a:xfrm>
          <a:prstGeom prst="rect">
            <a:avLst/>
          </a:prstGeom>
        </p:spPr>
      </p:pic>
    </p:spTree>
    <p:extLst>
      <p:ext uri="{BB962C8B-B14F-4D97-AF65-F5344CB8AC3E}">
        <p14:creationId xmlns:p14="http://schemas.microsoft.com/office/powerpoint/2010/main" val="54169298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ject 3"/>
          <p:cNvSpPr txBox="1">
            <a:spLocks noGrp="1"/>
          </p:cNvSpPr>
          <p:nvPr>
            <p:ph type="title"/>
          </p:nvPr>
        </p:nvSpPr>
        <p:spPr>
          <a:xfrm>
            <a:off x="1235248" y="278268"/>
            <a:ext cx="9721504" cy="482977"/>
          </a:xfrm>
        </p:spPr>
        <p:txBody>
          <a:bodyPr>
            <a:normAutofit fontScale="90000"/>
          </a:bodyPr>
          <a:lstStyle/>
          <a:p>
            <a:r>
              <a:rPr lang="en-US" b="0" u="none" dirty="0">
                <a:latin typeface="Huawei Sans" panose="020C0503030203020204" pitchFamily="34" charset="0"/>
              </a:rPr>
              <a:t>K-means Clustering</a:t>
            </a:r>
          </a:p>
        </p:txBody>
      </p:sp>
      <p:pic>
        <p:nvPicPr>
          <p:cNvPr id="2" name="Picture 1">
            <a:extLst>
              <a:ext uri="{FF2B5EF4-FFF2-40B4-BE49-F238E27FC236}">
                <a16:creationId xmlns:a16="http://schemas.microsoft.com/office/drawing/2014/main" id="{2AF8DA7A-8CC0-EEA5-030E-10F63A018B7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9616" y="5732170"/>
            <a:ext cx="1932922" cy="1378277"/>
          </a:xfrm>
          <a:prstGeom prst="rect">
            <a:avLst/>
          </a:prstGeom>
        </p:spPr>
      </p:pic>
      <p:pic>
        <p:nvPicPr>
          <p:cNvPr id="4" name="Picture 3">
            <a:extLst>
              <a:ext uri="{FF2B5EF4-FFF2-40B4-BE49-F238E27FC236}">
                <a16:creationId xmlns:a16="http://schemas.microsoft.com/office/drawing/2014/main" id="{695C5B13-C352-019E-7251-873AAC52E47A}"/>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0611157" y="-333445"/>
            <a:ext cx="1505748" cy="1331777"/>
          </a:xfrm>
          <a:prstGeom prst="rect">
            <a:avLst/>
          </a:prstGeom>
        </p:spPr>
      </p:pic>
      <p:grpSp>
        <p:nvGrpSpPr>
          <p:cNvPr id="5" name="Group 4">
            <a:extLst>
              <a:ext uri="{FF2B5EF4-FFF2-40B4-BE49-F238E27FC236}">
                <a16:creationId xmlns:a16="http://schemas.microsoft.com/office/drawing/2014/main" id="{BD5706A7-9DE6-46F6-E1FC-21ECA802F873}"/>
              </a:ext>
            </a:extLst>
          </p:cNvPr>
          <p:cNvGrpSpPr/>
          <p:nvPr/>
        </p:nvGrpSpPr>
        <p:grpSpPr>
          <a:xfrm>
            <a:off x="185529" y="109070"/>
            <a:ext cx="806713" cy="821375"/>
            <a:chOff x="292675" y="222425"/>
            <a:chExt cx="917148" cy="889262"/>
          </a:xfrm>
        </p:grpSpPr>
        <p:sp>
          <p:nvSpPr>
            <p:cNvPr id="7" name="Rectangle 6">
              <a:extLst>
                <a:ext uri="{FF2B5EF4-FFF2-40B4-BE49-F238E27FC236}">
                  <a16:creationId xmlns:a16="http://schemas.microsoft.com/office/drawing/2014/main" id="{F22E84C8-3983-1578-A65A-E9BC51E457ED}"/>
                </a:ext>
              </a:extLst>
            </p:cNvPr>
            <p:cNvSpPr/>
            <p:nvPr/>
          </p:nvSpPr>
          <p:spPr>
            <a:xfrm>
              <a:off x="310903" y="222425"/>
              <a:ext cx="898920" cy="889262"/>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grpSp>
          <p:nvGrpSpPr>
            <p:cNvPr id="8" name="Group 7">
              <a:extLst>
                <a:ext uri="{FF2B5EF4-FFF2-40B4-BE49-F238E27FC236}">
                  <a16:creationId xmlns:a16="http://schemas.microsoft.com/office/drawing/2014/main" id="{176759B8-B44A-482A-F237-AE6B426EF66E}"/>
                </a:ext>
              </a:extLst>
            </p:cNvPr>
            <p:cNvGrpSpPr/>
            <p:nvPr/>
          </p:nvGrpSpPr>
          <p:grpSpPr>
            <a:xfrm>
              <a:off x="292675" y="222425"/>
              <a:ext cx="917148" cy="889262"/>
              <a:chOff x="310903" y="206504"/>
              <a:chExt cx="917148" cy="1002012"/>
            </a:xfrm>
          </p:grpSpPr>
          <p:sp>
            <p:nvSpPr>
              <p:cNvPr id="10" name="TextBox 9">
                <a:extLst>
                  <a:ext uri="{FF2B5EF4-FFF2-40B4-BE49-F238E27FC236}">
                    <a16:creationId xmlns:a16="http://schemas.microsoft.com/office/drawing/2014/main" id="{767B8014-1AD2-CBA9-FC10-CDC379382A5F}"/>
                  </a:ext>
                </a:extLst>
              </p:cNvPr>
              <p:cNvSpPr txBox="1"/>
              <p:nvPr/>
            </p:nvSpPr>
            <p:spPr>
              <a:xfrm>
                <a:off x="329131" y="480236"/>
                <a:ext cx="811784" cy="728280"/>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05</a:t>
                </a:r>
                <a:endParaRPr lang="en-US" sz="1050" b="1" dirty="0">
                  <a:solidFill>
                    <a:srgbClr val="8E5A6D"/>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E7BBB1CB-07E2-D65E-16BC-900AB045AD0C}"/>
                  </a:ext>
                </a:extLst>
              </p:cNvPr>
              <p:cNvSpPr txBox="1"/>
              <p:nvPr/>
            </p:nvSpPr>
            <p:spPr>
              <a:xfrm>
                <a:off x="310903" y="206504"/>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grpSp>
      </p:grpSp>
      <p:sp>
        <p:nvSpPr>
          <p:cNvPr id="13" name="TextBox 12">
            <a:extLst>
              <a:ext uri="{FF2B5EF4-FFF2-40B4-BE49-F238E27FC236}">
                <a16:creationId xmlns:a16="http://schemas.microsoft.com/office/drawing/2014/main" id="{B3B2DA9C-549E-95F1-990E-FAEFC756E5DD}"/>
              </a:ext>
            </a:extLst>
          </p:cNvPr>
          <p:cNvSpPr txBox="1"/>
          <p:nvPr/>
        </p:nvSpPr>
        <p:spPr>
          <a:xfrm>
            <a:off x="915598" y="1006288"/>
            <a:ext cx="9320581" cy="461665"/>
          </a:xfrm>
          <a:prstGeom prst="rect">
            <a:avLst/>
          </a:prstGeom>
          <a:noFill/>
        </p:spPr>
        <p:txBody>
          <a:bodyPr wrap="square">
            <a:spAutoFit/>
          </a:bodyPr>
          <a:lstStyle/>
          <a:p>
            <a:r>
              <a:rPr lang="en-US" sz="2400" dirty="0"/>
              <a:t>Repeat step 3 and step 4: </a:t>
            </a:r>
          </a:p>
        </p:txBody>
      </p:sp>
      <p:sp>
        <p:nvSpPr>
          <p:cNvPr id="9" name="TextBox 8">
            <a:extLst>
              <a:ext uri="{FF2B5EF4-FFF2-40B4-BE49-F238E27FC236}">
                <a16:creationId xmlns:a16="http://schemas.microsoft.com/office/drawing/2014/main" id="{472C2342-0F40-E05F-6AB0-56EE80BD280C}"/>
              </a:ext>
            </a:extLst>
          </p:cNvPr>
          <p:cNvSpPr txBox="1"/>
          <p:nvPr/>
        </p:nvSpPr>
        <p:spPr>
          <a:xfrm>
            <a:off x="1372409" y="4531841"/>
            <a:ext cx="9991622" cy="1200329"/>
          </a:xfrm>
          <a:prstGeom prst="rect">
            <a:avLst/>
          </a:prstGeom>
          <a:noFill/>
        </p:spPr>
        <p:txBody>
          <a:bodyPr wrap="square">
            <a:spAutoFit/>
          </a:bodyPr>
          <a:lstStyle/>
          <a:p>
            <a:r>
              <a:rPr lang="en-US" sz="2400" dirty="0"/>
              <a:t>The step of computing the centroid and assigning all the points to the cluster based on their distance from the centroid is a single iteration.</a:t>
            </a:r>
          </a:p>
          <a:p>
            <a:r>
              <a:rPr lang="en-US" sz="2400" dirty="0"/>
              <a:t> But wait – when should we stop this process? It can’t run till eternity, right?</a:t>
            </a:r>
          </a:p>
        </p:txBody>
      </p:sp>
      <p:pic>
        <p:nvPicPr>
          <p:cNvPr id="14" name="Picture 13">
            <a:extLst>
              <a:ext uri="{FF2B5EF4-FFF2-40B4-BE49-F238E27FC236}">
                <a16:creationId xmlns:a16="http://schemas.microsoft.com/office/drawing/2014/main" id="{BF1C395F-6076-EE74-3044-CB9F66CD3B31}"/>
              </a:ext>
            </a:extLst>
          </p:cNvPr>
          <p:cNvPicPr>
            <a:picLocks noChangeAspect="1"/>
          </p:cNvPicPr>
          <p:nvPr/>
        </p:nvPicPr>
        <p:blipFill>
          <a:blip r:embed="rId5"/>
          <a:stretch>
            <a:fillRect/>
          </a:stretch>
        </p:blipFill>
        <p:spPr>
          <a:xfrm>
            <a:off x="4276471" y="1919103"/>
            <a:ext cx="3639058" cy="2010056"/>
          </a:xfrm>
          <a:prstGeom prst="rect">
            <a:avLst/>
          </a:prstGeom>
        </p:spPr>
      </p:pic>
    </p:spTree>
    <p:extLst>
      <p:ext uri="{BB962C8B-B14F-4D97-AF65-F5344CB8AC3E}">
        <p14:creationId xmlns:p14="http://schemas.microsoft.com/office/powerpoint/2010/main" val="57429608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ject 3"/>
          <p:cNvSpPr txBox="1">
            <a:spLocks noGrp="1"/>
          </p:cNvSpPr>
          <p:nvPr>
            <p:ph type="title"/>
          </p:nvPr>
        </p:nvSpPr>
        <p:spPr>
          <a:xfrm>
            <a:off x="1235248" y="278268"/>
            <a:ext cx="9721504" cy="482977"/>
          </a:xfrm>
        </p:spPr>
        <p:txBody>
          <a:bodyPr>
            <a:normAutofit fontScale="90000"/>
          </a:bodyPr>
          <a:lstStyle/>
          <a:p>
            <a:r>
              <a:rPr lang="en-US" sz="4400" dirty="0"/>
              <a:t>K-means Steps- Summary: </a:t>
            </a:r>
            <a:endParaRPr lang="en-US" b="0" u="none" dirty="0">
              <a:latin typeface="Huawei Sans" panose="020C0503030203020204" pitchFamily="34" charset="0"/>
            </a:endParaRPr>
          </a:p>
        </p:txBody>
      </p:sp>
      <p:pic>
        <p:nvPicPr>
          <p:cNvPr id="2" name="Picture 1">
            <a:extLst>
              <a:ext uri="{FF2B5EF4-FFF2-40B4-BE49-F238E27FC236}">
                <a16:creationId xmlns:a16="http://schemas.microsoft.com/office/drawing/2014/main" id="{2AF8DA7A-8CC0-EEA5-030E-10F63A018B7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9616" y="5732170"/>
            <a:ext cx="1932922" cy="1378277"/>
          </a:xfrm>
          <a:prstGeom prst="rect">
            <a:avLst/>
          </a:prstGeom>
        </p:spPr>
      </p:pic>
      <p:pic>
        <p:nvPicPr>
          <p:cNvPr id="4" name="Picture 3">
            <a:extLst>
              <a:ext uri="{FF2B5EF4-FFF2-40B4-BE49-F238E27FC236}">
                <a16:creationId xmlns:a16="http://schemas.microsoft.com/office/drawing/2014/main" id="{695C5B13-C352-019E-7251-873AAC52E47A}"/>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0611157" y="-333445"/>
            <a:ext cx="1505748" cy="1331777"/>
          </a:xfrm>
          <a:prstGeom prst="rect">
            <a:avLst/>
          </a:prstGeom>
        </p:spPr>
      </p:pic>
      <p:grpSp>
        <p:nvGrpSpPr>
          <p:cNvPr id="5" name="Group 4">
            <a:extLst>
              <a:ext uri="{FF2B5EF4-FFF2-40B4-BE49-F238E27FC236}">
                <a16:creationId xmlns:a16="http://schemas.microsoft.com/office/drawing/2014/main" id="{BD5706A7-9DE6-46F6-E1FC-21ECA802F873}"/>
              </a:ext>
            </a:extLst>
          </p:cNvPr>
          <p:cNvGrpSpPr/>
          <p:nvPr/>
        </p:nvGrpSpPr>
        <p:grpSpPr>
          <a:xfrm>
            <a:off x="185529" y="109070"/>
            <a:ext cx="806713" cy="821375"/>
            <a:chOff x="292675" y="222425"/>
            <a:chExt cx="917148" cy="889262"/>
          </a:xfrm>
        </p:grpSpPr>
        <p:sp>
          <p:nvSpPr>
            <p:cNvPr id="7" name="Rectangle 6">
              <a:extLst>
                <a:ext uri="{FF2B5EF4-FFF2-40B4-BE49-F238E27FC236}">
                  <a16:creationId xmlns:a16="http://schemas.microsoft.com/office/drawing/2014/main" id="{F22E84C8-3983-1578-A65A-E9BC51E457ED}"/>
                </a:ext>
              </a:extLst>
            </p:cNvPr>
            <p:cNvSpPr/>
            <p:nvPr/>
          </p:nvSpPr>
          <p:spPr>
            <a:xfrm>
              <a:off x="310903" y="222425"/>
              <a:ext cx="898920" cy="889262"/>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grpSp>
          <p:nvGrpSpPr>
            <p:cNvPr id="8" name="Group 7">
              <a:extLst>
                <a:ext uri="{FF2B5EF4-FFF2-40B4-BE49-F238E27FC236}">
                  <a16:creationId xmlns:a16="http://schemas.microsoft.com/office/drawing/2014/main" id="{176759B8-B44A-482A-F237-AE6B426EF66E}"/>
                </a:ext>
              </a:extLst>
            </p:cNvPr>
            <p:cNvGrpSpPr/>
            <p:nvPr/>
          </p:nvGrpSpPr>
          <p:grpSpPr>
            <a:xfrm>
              <a:off x="292675" y="222425"/>
              <a:ext cx="917148" cy="889262"/>
              <a:chOff x="310903" y="206504"/>
              <a:chExt cx="917148" cy="1002012"/>
            </a:xfrm>
          </p:grpSpPr>
          <p:sp>
            <p:nvSpPr>
              <p:cNvPr id="10" name="TextBox 9">
                <a:extLst>
                  <a:ext uri="{FF2B5EF4-FFF2-40B4-BE49-F238E27FC236}">
                    <a16:creationId xmlns:a16="http://schemas.microsoft.com/office/drawing/2014/main" id="{767B8014-1AD2-CBA9-FC10-CDC379382A5F}"/>
                  </a:ext>
                </a:extLst>
              </p:cNvPr>
              <p:cNvSpPr txBox="1"/>
              <p:nvPr/>
            </p:nvSpPr>
            <p:spPr>
              <a:xfrm>
                <a:off x="329131" y="480236"/>
                <a:ext cx="811784" cy="728280"/>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05</a:t>
                </a:r>
                <a:endParaRPr lang="en-US" sz="1050" b="1" dirty="0">
                  <a:solidFill>
                    <a:srgbClr val="8E5A6D"/>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E7BBB1CB-07E2-D65E-16BC-900AB045AD0C}"/>
                  </a:ext>
                </a:extLst>
              </p:cNvPr>
              <p:cNvSpPr txBox="1"/>
              <p:nvPr/>
            </p:nvSpPr>
            <p:spPr>
              <a:xfrm>
                <a:off x="310903" y="206504"/>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grpSp>
      </p:grpSp>
      <p:pic>
        <p:nvPicPr>
          <p:cNvPr id="12" name="Picture 11">
            <a:extLst>
              <a:ext uri="{FF2B5EF4-FFF2-40B4-BE49-F238E27FC236}">
                <a16:creationId xmlns:a16="http://schemas.microsoft.com/office/drawing/2014/main" id="{57C6A8D0-C3D5-752A-94CC-065981419005}"/>
              </a:ext>
            </a:extLst>
          </p:cNvPr>
          <p:cNvPicPr>
            <a:picLocks noChangeAspect="1"/>
          </p:cNvPicPr>
          <p:nvPr/>
        </p:nvPicPr>
        <p:blipFill>
          <a:blip r:embed="rId5"/>
          <a:stretch>
            <a:fillRect/>
          </a:stretch>
        </p:blipFill>
        <p:spPr>
          <a:xfrm>
            <a:off x="939718" y="1171260"/>
            <a:ext cx="10312564" cy="5172651"/>
          </a:xfrm>
          <a:prstGeom prst="rect">
            <a:avLst/>
          </a:prstGeom>
        </p:spPr>
      </p:pic>
    </p:spTree>
    <p:extLst>
      <p:ext uri="{BB962C8B-B14F-4D97-AF65-F5344CB8AC3E}">
        <p14:creationId xmlns:p14="http://schemas.microsoft.com/office/powerpoint/2010/main" val="104252715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ject 3"/>
          <p:cNvSpPr txBox="1">
            <a:spLocks noGrp="1"/>
          </p:cNvSpPr>
          <p:nvPr>
            <p:ph type="title"/>
          </p:nvPr>
        </p:nvSpPr>
        <p:spPr>
          <a:xfrm>
            <a:off x="1235248" y="278268"/>
            <a:ext cx="9721504" cy="482977"/>
          </a:xfrm>
        </p:spPr>
        <p:txBody>
          <a:bodyPr>
            <a:normAutofit fontScale="90000"/>
          </a:bodyPr>
          <a:lstStyle/>
          <a:p>
            <a:r>
              <a:rPr lang="en-US" sz="4400" dirty="0"/>
              <a:t>K-means Steps</a:t>
            </a:r>
            <a:endParaRPr lang="en-US" b="0" u="none" dirty="0">
              <a:latin typeface="Huawei Sans" panose="020C0503030203020204" pitchFamily="34" charset="0"/>
            </a:endParaRPr>
          </a:p>
        </p:txBody>
      </p:sp>
      <p:pic>
        <p:nvPicPr>
          <p:cNvPr id="2" name="Picture 1">
            <a:extLst>
              <a:ext uri="{FF2B5EF4-FFF2-40B4-BE49-F238E27FC236}">
                <a16:creationId xmlns:a16="http://schemas.microsoft.com/office/drawing/2014/main" id="{2AF8DA7A-8CC0-EEA5-030E-10F63A018B7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9616" y="5732170"/>
            <a:ext cx="1932922" cy="1378277"/>
          </a:xfrm>
          <a:prstGeom prst="rect">
            <a:avLst/>
          </a:prstGeom>
        </p:spPr>
      </p:pic>
      <p:pic>
        <p:nvPicPr>
          <p:cNvPr id="4" name="Picture 3">
            <a:extLst>
              <a:ext uri="{FF2B5EF4-FFF2-40B4-BE49-F238E27FC236}">
                <a16:creationId xmlns:a16="http://schemas.microsoft.com/office/drawing/2014/main" id="{695C5B13-C352-019E-7251-873AAC52E47A}"/>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0611157" y="-333445"/>
            <a:ext cx="1505748" cy="1331777"/>
          </a:xfrm>
          <a:prstGeom prst="rect">
            <a:avLst/>
          </a:prstGeom>
        </p:spPr>
      </p:pic>
      <p:grpSp>
        <p:nvGrpSpPr>
          <p:cNvPr id="5" name="Group 4">
            <a:extLst>
              <a:ext uri="{FF2B5EF4-FFF2-40B4-BE49-F238E27FC236}">
                <a16:creationId xmlns:a16="http://schemas.microsoft.com/office/drawing/2014/main" id="{BD5706A7-9DE6-46F6-E1FC-21ECA802F873}"/>
              </a:ext>
            </a:extLst>
          </p:cNvPr>
          <p:cNvGrpSpPr/>
          <p:nvPr/>
        </p:nvGrpSpPr>
        <p:grpSpPr>
          <a:xfrm>
            <a:off x="185529" y="109070"/>
            <a:ext cx="806713" cy="821375"/>
            <a:chOff x="292675" y="222425"/>
            <a:chExt cx="917148" cy="889262"/>
          </a:xfrm>
        </p:grpSpPr>
        <p:sp>
          <p:nvSpPr>
            <p:cNvPr id="7" name="Rectangle 6">
              <a:extLst>
                <a:ext uri="{FF2B5EF4-FFF2-40B4-BE49-F238E27FC236}">
                  <a16:creationId xmlns:a16="http://schemas.microsoft.com/office/drawing/2014/main" id="{F22E84C8-3983-1578-A65A-E9BC51E457ED}"/>
                </a:ext>
              </a:extLst>
            </p:cNvPr>
            <p:cNvSpPr/>
            <p:nvPr/>
          </p:nvSpPr>
          <p:spPr>
            <a:xfrm>
              <a:off x="310903" y="222425"/>
              <a:ext cx="898920" cy="889262"/>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grpSp>
          <p:nvGrpSpPr>
            <p:cNvPr id="8" name="Group 7">
              <a:extLst>
                <a:ext uri="{FF2B5EF4-FFF2-40B4-BE49-F238E27FC236}">
                  <a16:creationId xmlns:a16="http://schemas.microsoft.com/office/drawing/2014/main" id="{176759B8-B44A-482A-F237-AE6B426EF66E}"/>
                </a:ext>
              </a:extLst>
            </p:cNvPr>
            <p:cNvGrpSpPr/>
            <p:nvPr/>
          </p:nvGrpSpPr>
          <p:grpSpPr>
            <a:xfrm>
              <a:off x="292675" y="222425"/>
              <a:ext cx="917148" cy="889262"/>
              <a:chOff x="310903" y="206504"/>
              <a:chExt cx="917148" cy="1002012"/>
            </a:xfrm>
          </p:grpSpPr>
          <p:sp>
            <p:nvSpPr>
              <p:cNvPr id="10" name="TextBox 9">
                <a:extLst>
                  <a:ext uri="{FF2B5EF4-FFF2-40B4-BE49-F238E27FC236}">
                    <a16:creationId xmlns:a16="http://schemas.microsoft.com/office/drawing/2014/main" id="{767B8014-1AD2-CBA9-FC10-CDC379382A5F}"/>
                  </a:ext>
                </a:extLst>
              </p:cNvPr>
              <p:cNvSpPr txBox="1"/>
              <p:nvPr/>
            </p:nvSpPr>
            <p:spPr>
              <a:xfrm>
                <a:off x="329131" y="480236"/>
                <a:ext cx="811784" cy="728280"/>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05</a:t>
                </a:r>
                <a:endParaRPr lang="en-US" sz="1050" b="1" dirty="0">
                  <a:solidFill>
                    <a:srgbClr val="8E5A6D"/>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E7BBB1CB-07E2-D65E-16BC-900AB045AD0C}"/>
                  </a:ext>
                </a:extLst>
              </p:cNvPr>
              <p:cNvSpPr txBox="1"/>
              <p:nvPr/>
            </p:nvSpPr>
            <p:spPr>
              <a:xfrm>
                <a:off x="310903" y="206504"/>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grpSp>
      </p:grpSp>
      <p:sp>
        <p:nvSpPr>
          <p:cNvPr id="14" name="TextBox 13">
            <a:extLst>
              <a:ext uri="{FF2B5EF4-FFF2-40B4-BE49-F238E27FC236}">
                <a16:creationId xmlns:a16="http://schemas.microsoft.com/office/drawing/2014/main" id="{577E69DE-4E1E-56EF-7108-3D421E485BB3}"/>
              </a:ext>
            </a:extLst>
          </p:cNvPr>
          <p:cNvSpPr txBox="1"/>
          <p:nvPr/>
        </p:nvSpPr>
        <p:spPr>
          <a:xfrm>
            <a:off x="2600737" y="1019568"/>
            <a:ext cx="7722705" cy="5262979"/>
          </a:xfrm>
          <a:prstGeom prst="rect">
            <a:avLst/>
          </a:prstGeom>
          <a:noFill/>
        </p:spPr>
        <p:txBody>
          <a:bodyPr wrap="square">
            <a:spAutoFit/>
          </a:bodyPr>
          <a:lstStyle/>
          <a:p>
            <a:r>
              <a:rPr lang="en-US" sz="2400" dirty="0"/>
              <a:t>▪ Step 0:</a:t>
            </a:r>
          </a:p>
          <a:p>
            <a:pPr lvl="1"/>
            <a:r>
              <a:rPr lang="en-US" sz="2400" dirty="0"/>
              <a:t>▪ Select k objects as initial centroids.</a:t>
            </a:r>
          </a:p>
          <a:p>
            <a:r>
              <a:rPr lang="en-US" sz="2400" dirty="0"/>
              <a:t>▪ Step 1: (Assignment )</a:t>
            </a:r>
          </a:p>
          <a:p>
            <a:pPr lvl="1"/>
            <a:r>
              <a:rPr lang="en-US" sz="2400" dirty="0"/>
              <a:t>▪ For each object, compute distances to k centroids.</a:t>
            </a:r>
          </a:p>
          <a:p>
            <a:pPr lvl="1"/>
            <a:r>
              <a:rPr lang="en-US" sz="2400" dirty="0"/>
              <a:t>▪ Assign each object to the cluster to which it is closest based on mean </a:t>
            </a:r>
          </a:p>
          <a:p>
            <a:pPr lvl="1"/>
            <a:r>
              <a:rPr lang="en-US" sz="2400" dirty="0"/>
              <a:t>value.</a:t>
            </a:r>
          </a:p>
          <a:p>
            <a:r>
              <a:rPr lang="en-US" sz="2400" dirty="0"/>
              <a:t>▪ Step 2: (New Centroids)</a:t>
            </a:r>
          </a:p>
          <a:p>
            <a:pPr lvl="1"/>
            <a:r>
              <a:rPr lang="en-US" sz="2400" dirty="0"/>
              <a:t>▪ Update the centroid (i.e., mean value) for each cluster.</a:t>
            </a:r>
          </a:p>
          <a:p>
            <a:pPr lvl="1"/>
            <a:r>
              <a:rPr lang="en-US" sz="2400" dirty="0"/>
              <a:t>▪ Assign each object to the cluster with the nearest centroid.</a:t>
            </a:r>
          </a:p>
          <a:p>
            <a:r>
              <a:rPr lang="en-US" sz="2400" dirty="0"/>
              <a:t>▪ Step 3: (Converge)</a:t>
            </a:r>
          </a:p>
          <a:p>
            <a:pPr lvl="1"/>
            <a:r>
              <a:rPr lang="en-US" sz="2400" dirty="0"/>
              <a:t>▪ Stop when the assignment does not change</a:t>
            </a:r>
          </a:p>
          <a:p>
            <a:pPr lvl="1"/>
            <a:r>
              <a:rPr lang="en-US" sz="2400" dirty="0"/>
              <a:t>▪ Otherwise, repeat Step 1.</a:t>
            </a:r>
          </a:p>
        </p:txBody>
      </p:sp>
    </p:spTree>
    <p:extLst>
      <p:ext uri="{BB962C8B-B14F-4D97-AF65-F5344CB8AC3E}">
        <p14:creationId xmlns:p14="http://schemas.microsoft.com/office/powerpoint/2010/main" val="73017217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ject 3"/>
          <p:cNvSpPr txBox="1">
            <a:spLocks noGrp="1"/>
          </p:cNvSpPr>
          <p:nvPr>
            <p:ph type="title"/>
          </p:nvPr>
        </p:nvSpPr>
        <p:spPr>
          <a:xfrm>
            <a:off x="1235248" y="278268"/>
            <a:ext cx="9721504" cy="482977"/>
          </a:xfrm>
        </p:spPr>
        <p:txBody>
          <a:bodyPr>
            <a:normAutofit fontScale="90000"/>
          </a:bodyPr>
          <a:lstStyle/>
          <a:p>
            <a:r>
              <a:rPr lang="en-US" b="0" u="none" dirty="0">
                <a:latin typeface="Huawei Sans" panose="020C0503030203020204" pitchFamily="34" charset="0"/>
              </a:rPr>
              <a:t>K-means Clustering</a:t>
            </a:r>
          </a:p>
        </p:txBody>
      </p:sp>
      <p:pic>
        <p:nvPicPr>
          <p:cNvPr id="2" name="Picture 1">
            <a:extLst>
              <a:ext uri="{FF2B5EF4-FFF2-40B4-BE49-F238E27FC236}">
                <a16:creationId xmlns:a16="http://schemas.microsoft.com/office/drawing/2014/main" id="{2AF8DA7A-8CC0-EEA5-030E-10F63A018B7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9616" y="5732170"/>
            <a:ext cx="1932922" cy="1378277"/>
          </a:xfrm>
          <a:prstGeom prst="rect">
            <a:avLst/>
          </a:prstGeom>
        </p:spPr>
      </p:pic>
      <p:pic>
        <p:nvPicPr>
          <p:cNvPr id="4" name="Picture 3">
            <a:extLst>
              <a:ext uri="{FF2B5EF4-FFF2-40B4-BE49-F238E27FC236}">
                <a16:creationId xmlns:a16="http://schemas.microsoft.com/office/drawing/2014/main" id="{695C5B13-C352-019E-7251-873AAC52E47A}"/>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0611157" y="-333445"/>
            <a:ext cx="1505748" cy="1331777"/>
          </a:xfrm>
          <a:prstGeom prst="rect">
            <a:avLst/>
          </a:prstGeom>
        </p:spPr>
      </p:pic>
      <p:grpSp>
        <p:nvGrpSpPr>
          <p:cNvPr id="5" name="Group 4">
            <a:extLst>
              <a:ext uri="{FF2B5EF4-FFF2-40B4-BE49-F238E27FC236}">
                <a16:creationId xmlns:a16="http://schemas.microsoft.com/office/drawing/2014/main" id="{BD5706A7-9DE6-46F6-E1FC-21ECA802F873}"/>
              </a:ext>
            </a:extLst>
          </p:cNvPr>
          <p:cNvGrpSpPr/>
          <p:nvPr/>
        </p:nvGrpSpPr>
        <p:grpSpPr>
          <a:xfrm>
            <a:off x="185529" y="109070"/>
            <a:ext cx="806713" cy="821375"/>
            <a:chOff x="292675" y="222425"/>
            <a:chExt cx="917148" cy="889262"/>
          </a:xfrm>
        </p:grpSpPr>
        <p:sp>
          <p:nvSpPr>
            <p:cNvPr id="7" name="Rectangle 6">
              <a:extLst>
                <a:ext uri="{FF2B5EF4-FFF2-40B4-BE49-F238E27FC236}">
                  <a16:creationId xmlns:a16="http://schemas.microsoft.com/office/drawing/2014/main" id="{F22E84C8-3983-1578-A65A-E9BC51E457ED}"/>
                </a:ext>
              </a:extLst>
            </p:cNvPr>
            <p:cNvSpPr/>
            <p:nvPr/>
          </p:nvSpPr>
          <p:spPr>
            <a:xfrm>
              <a:off x="310903" y="222425"/>
              <a:ext cx="898920" cy="889262"/>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grpSp>
          <p:nvGrpSpPr>
            <p:cNvPr id="8" name="Group 7">
              <a:extLst>
                <a:ext uri="{FF2B5EF4-FFF2-40B4-BE49-F238E27FC236}">
                  <a16:creationId xmlns:a16="http://schemas.microsoft.com/office/drawing/2014/main" id="{176759B8-B44A-482A-F237-AE6B426EF66E}"/>
                </a:ext>
              </a:extLst>
            </p:cNvPr>
            <p:cNvGrpSpPr/>
            <p:nvPr/>
          </p:nvGrpSpPr>
          <p:grpSpPr>
            <a:xfrm>
              <a:off x="292675" y="222425"/>
              <a:ext cx="917148" cy="889262"/>
              <a:chOff x="310903" y="206504"/>
              <a:chExt cx="917148" cy="1002012"/>
            </a:xfrm>
          </p:grpSpPr>
          <p:sp>
            <p:nvSpPr>
              <p:cNvPr id="10" name="TextBox 9">
                <a:extLst>
                  <a:ext uri="{FF2B5EF4-FFF2-40B4-BE49-F238E27FC236}">
                    <a16:creationId xmlns:a16="http://schemas.microsoft.com/office/drawing/2014/main" id="{767B8014-1AD2-CBA9-FC10-CDC379382A5F}"/>
                  </a:ext>
                </a:extLst>
              </p:cNvPr>
              <p:cNvSpPr txBox="1"/>
              <p:nvPr/>
            </p:nvSpPr>
            <p:spPr>
              <a:xfrm>
                <a:off x="329131" y="480236"/>
                <a:ext cx="811784" cy="728280"/>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05</a:t>
                </a:r>
                <a:endParaRPr lang="en-US" sz="1050" b="1" dirty="0">
                  <a:solidFill>
                    <a:srgbClr val="8E5A6D"/>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E7BBB1CB-07E2-D65E-16BC-900AB045AD0C}"/>
                  </a:ext>
                </a:extLst>
              </p:cNvPr>
              <p:cNvSpPr txBox="1"/>
              <p:nvPr/>
            </p:nvSpPr>
            <p:spPr>
              <a:xfrm>
                <a:off x="310903" y="206504"/>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grpSp>
      </p:grpSp>
      <p:sp>
        <p:nvSpPr>
          <p:cNvPr id="16" name="TextBox 15">
            <a:extLst>
              <a:ext uri="{FF2B5EF4-FFF2-40B4-BE49-F238E27FC236}">
                <a16:creationId xmlns:a16="http://schemas.microsoft.com/office/drawing/2014/main" id="{E17AEC2E-FE7E-FB44-281A-1C6062F3DEB2}"/>
              </a:ext>
            </a:extLst>
          </p:cNvPr>
          <p:cNvSpPr txBox="1"/>
          <p:nvPr/>
        </p:nvSpPr>
        <p:spPr>
          <a:xfrm>
            <a:off x="768626" y="1204411"/>
            <a:ext cx="10595405" cy="4093428"/>
          </a:xfrm>
          <a:prstGeom prst="rect">
            <a:avLst/>
          </a:prstGeom>
          <a:noFill/>
        </p:spPr>
        <p:txBody>
          <a:bodyPr wrap="square">
            <a:spAutoFit/>
          </a:bodyPr>
          <a:lstStyle/>
          <a:p>
            <a:r>
              <a:rPr lang="en-US" sz="2000" dirty="0">
                <a:solidFill>
                  <a:srgbClr val="00B0F0"/>
                </a:solidFill>
              </a:rPr>
              <a:t>What is the stopping criteria of the iterations done by K-means clustering?</a:t>
            </a:r>
          </a:p>
          <a:p>
            <a:r>
              <a:rPr lang="en-US" sz="2000" dirty="0"/>
              <a:t>Since step 3 and 4 are performed iteratively, we should have stopping criteria for these iterations noting that setting this stopping criteria doesn’t return necessarily the best clusters.</a:t>
            </a:r>
          </a:p>
          <a:p>
            <a:endParaRPr lang="en-US" sz="2000" dirty="0"/>
          </a:p>
          <a:p>
            <a:r>
              <a:rPr lang="en-US" sz="2000" dirty="0"/>
              <a:t>● Data points remains assigned to the same cluster. (time consuming)</a:t>
            </a:r>
          </a:p>
          <a:p>
            <a:r>
              <a:rPr lang="en-US" sz="2000" dirty="0"/>
              <a:t>● Centroids remains the same with no change. (More time consuming)</a:t>
            </a:r>
          </a:p>
          <a:p>
            <a:r>
              <a:rPr lang="en-US" sz="2000" dirty="0"/>
              <a:t>● The distance from each data point to its centroid is lower than a certain specified threshold that has been set.</a:t>
            </a:r>
          </a:p>
          <a:p>
            <a:r>
              <a:rPr lang="en-US" sz="2000" dirty="0"/>
              <a:t>● Maximum number of iterations has been set noting that low number of iterations can lead to </a:t>
            </a:r>
          </a:p>
          <a:p>
            <a:r>
              <a:rPr lang="en-US" sz="2000" dirty="0"/>
              <a:t>poor results while high number of iterations can be time consuming.</a:t>
            </a:r>
          </a:p>
          <a:p>
            <a:endParaRPr lang="en-US" sz="2000" dirty="0"/>
          </a:p>
          <a:p>
            <a:r>
              <a:rPr lang="en-US" sz="2000" dirty="0"/>
              <a:t>You can choose a combination of stopping criteria as choosing whether data points remains assigned to same cluster or maximum number of iterations reached. Whoever comes first.</a:t>
            </a:r>
          </a:p>
        </p:txBody>
      </p:sp>
    </p:spTree>
    <p:extLst>
      <p:ext uri="{BB962C8B-B14F-4D97-AF65-F5344CB8AC3E}">
        <p14:creationId xmlns:p14="http://schemas.microsoft.com/office/powerpoint/2010/main" val="24112130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ject 3"/>
          <p:cNvSpPr txBox="1">
            <a:spLocks noGrp="1"/>
          </p:cNvSpPr>
          <p:nvPr>
            <p:ph type="title"/>
          </p:nvPr>
        </p:nvSpPr>
        <p:spPr>
          <a:xfrm>
            <a:off x="1235248" y="278268"/>
            <a:ext cx="9721504" cy="482977"/>
          </a:xfrm>
        </p:spPr>
        <p:txBody>
          <a:bodyPr>
            <a:normAutofit fontScale="90000"/>
          </a:bodyPr>
          <a:lstStyle/>
          <a:p>
            <a:r>
              <a:rPr lang="en-US" b="0" u="none" dirty="0">
                <a:latin typeface="Huawei Sans" panose="020C0503030203020204" pitchFamily="34" charset="0"/>
              </a:rPr>
              <a:t>K-means Clustering</a:t>
            </a:r>
          </a:p>
        </p:txBody>
      </p:sp>
      <p:pic>
        <p:nvPicPr>
          <p:cNvPr id="2" name="Picture 1">
            <a:extLst>
              <a:ext uri="{FF2B5EF4-FFF2-40B4-BE49-F238E27FC236}">
                <a16:creationId xmlns:a16="http://schemas.microsoft.com/office/drawing/2014/main" id="{2AF8DA7A-8CC0-EEA5-030E-10F63A018B7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9616" y="5732170"/>
            <a:ext cx="1932922" cy="1378277"/>
          </a:xfrm>
          <a:prstGeom prst="rect">
            <a:avLst/>
          </a:prstGeom>
        </p:spPr>
      </p:pic>
      <p:pic>
        <p:nvPicPr>
          <p:cNvPr id="4" name="Picture 3">
            <a:extLst>
              <a:ext uri="{FF2B5EF4-FFF2-40B4-BE49-F238E27FC236}">
                <a16:creationId xmlns:a16="http://schemas.microsoft.com/office/drawing/2014/main" id="{695C5B13-C352-019E-7251-873AAC52E47A}"/>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0611157" y="-333445"/>
            <a:ext cx="1505748" cy="1331777"/>
          </a:xfrm>
          <a:prstGeom prst="rect">
            <a:avLst/>
          </a:prstGeom>
        </p:spPr>
      </p:pic>
      <p:grpSp>
        <p:nvGrpSpPr>
          <p:cNvPr id="5" name="Group 4">
            <a:extLst>
              <a:ext uri="{FF2B5EF4-FFF2-40B4-BE49-F238E27FC236}">
                <a16:creationId xmlns:a16="http://schemas.microsoft.com/office/drawing/2014/main" id="{BD5706A7-9DE6-46F6-E1FC-21ECA802F873}"/>
              </a:ext>
            </a:extLst>
          </p:cNvPr>
          <p:cNvGrpSpPr/>
          <p:nvPr/>
        </p:nvGrpSpPr>
        <p:grpSpPr>
          <a:xfrm>
            <a:off x="185529" y="109070"/>
            <a:ext cx="806713" cy="821375"/>
            <a:chOff x="292675" y="222425"/>
            <a:chExt cx="917148" cy="889262"/>
          </a:xfrm>
        </p:grpSpPr>
        <p:sp>
          <p:nvSpPr>
            <p:cNvPr id="7" name="Rectangle 6">
              <a:extLst>
                <a:ext uri="{FF2B5EF4-FFF2-40B4-BE49-F238E27FC236}">
                  <a16:creationId xmlns:a16="http://schemas.microsoft.com/office/drawing/2014/main" id="{F22E84C8-3983-1578-A65A-E9BC51E457ED}"/>
                </a:ext>
              </a:extLst>
            </p:cNvPr>
            <p:cNvSpPr/>
            <p:nvPr/>
          </p:nvSpPr>
          <p:spPr>
            <a:xfrm>
              <a:off x="310903" y="222425"/>
              <a:ext cx="898920" cy="889262"/>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grpSp>
          <p:nvGrpSpPr>
            <p:cNvPr id="8" name="Group 7">
              <a:extLst>
                <a:ext uri="{FF2B5EF4-FFF2-40B4-BE49-F238E27FC236}">
                  <a16:creationId xmlns:a16="http://schemas.microsoft.com/office/drawing/2014/main" id="{176759B8-B44A-482A-F237-AE6B426EF66E}"/>
                </a:ext>
              </a:extLst>
            </p:cNvPr>
            <p:cNvGrpSpPr/>
            <p:nvPr/>
          </p:nvGrpSpPr>
          <p:grpSpPr>
            <a:xfrm>
              <a:off x="292675" y="222425"/>
              <a:ext cx="917148" cy="889262"/>
              <a:chOff x="310903" y="206504"/>
              <a:chExt cx="917148" cy="1002012"/>
            </a:xfrm>
          </p:grpSpPr>
          <p:sp>
            <p:nvSpPr>
              <p:cNvPr id="10" name="TextBox 9">
                <a:extLst>
                  <a:ext uri="{FF2B5EF4-FFF2-40B4-BE49-F238E27FC236}">
                    <a16:creationId xmlns:a16="http://schemas.microsoft.com/office/drawing/2014/main" id="{767B8014-1AD2-CBA9-FC10-CDC379382A5F}"/>
                  </a:ext>
                </a:extLst>
              </p:cNvPr>
              <p:cNvSpPr txBox="1"/>
              <p:nvPr/>
            </p:nvSpPr>
            <p:spPr>
              <a:xfrm>
                <a:off x="329131" y="480236"/>
                <a:ext cx="811784" cy="728280"/>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05</a:t>
                </a:r>
                <a:endParaRPr lang="en-US" sz="1050" b="1" dirty="0">
                  <a:solidFill>
                    <a:srgbClr val="8E5A6D"/>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E7BBB1CB-07E2-D65E-16BC-900AB045AD0C}"/>
                  </a:ext>
                </a:extLst>
              </p:cNvPr>
              <p:cNvSpPr txBox="1"/>
              <p:nvPr/>
            </p:nvSpPr>
            <p:spPr>
              <a:xfrm>
                <a:off x="310903" y="206504"/>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grpSp>
      </p:grpSp>
      <p:sp>
        <p:nvSpPr>
          <p:cNvPr id="16" name="TextBox 15">
            <a:extLst>
              <a:ext uri="{FF2B5EF4-FFF2-40B4-BE49-F238E27FC236}">
                <a16:creationId xmlns:a16="http://schemas.microsoft.com/office/drawing/2014/main" id="{E17AEC2E-FE7E-FB44-281A-1C6062F3DEB2}"/>
              </a:ext>
            </a:extLst>
          </p:cNvPr>
          <p:cNvSpPr txBox="1"/>
          <p:nvPr/>
        </p:nvSpPr>
        <p:spPr>
          <a:xfrm>
            <a:off x="755374" y="1002399"/>
            <a:ext cx="10608657" cy="1323439"/>
          </a:xfrm>
          <a:prstGeom prst="rect">
            <a:avLst/>
          </a:prstGeom>
          <a:noFill/>
        </p:spPr>
        <p:txBody>
          <a:bodyPr wrap="square">
            <a:spAutoFit/>
          </a:bodyPr>
          <a:lstStyle/>
          <a:p>
            <a:r>
              <a:rPr lang="en-US" sz="2000" dirty="0">
                <a:solidFill>
                  <a:srgbClr val="00B0F0"/>
                </a:solidFill>
              </a:rPr>
              <a:t>How is the new cluster centroid (update step) is computed?</a:t>
            </a:r>
          </a:p>
          <a:p>
            <a:r>
              <a:rPr lang="en-US" sz="2000" dirty="0"/>
              <a:t>As we mentioned before that </a:t>
            </a:r>
            <a:r>
              <a:rPr lang="en-US" sz="2000" dirty="0">
                <a:highlight>
                  <a:srgbClr val="FFFF00"/>
                </a:highlight>
              </a:rPr>
              <a:t>we get the new cluster centroid by getting the mean of all data points </a:t>
            </a:r>
          </a:p>
          <a:p>
            <a:r>
              <a:rPr lang="en-US" sz="2000" dirty="0">
                <a:highlight>
                  <a:srgbClr val="FFFF00"/>
                </a:highlight>
              </a:rPr>
              <a:t>belonging to the same cluster. </a:t>
            </a:r>
            <a:r>
              <a:rPr lang="en-US" sz="2000" dirty="0"/>
              <a:t>This step is done feature wise, where the new centroid feature values </a:t>
            </a:r>
          </a:p>
          <a:p>
            <a:r>
              <a:rPr lang="en-US" sz="2000" dirty="0"/>
              <a:t>is the mean of each feature set of these data points as shown below:</a:t>
            </a:r>
          </a:p>
        </p:txBody>
      </p:sp>
      <p:pic>
        <p:nvPicPr>
          <p:cNvPr id="9" name="Picture 8">
            <a:extLst>
              <a:ext uri="{FF2B5EF4-FFF2-40B4-BE49-F238E27FC236}">
                <a16:creationId xmlns:a16="http://schemas.microsoft.com/office/drawing/2014/main" id="{FB75073C-C677-EBD7-1AAD-A5B570BFCB74}"/>
              </a:ext>
            </a:extLst>
          </p:cNvPr>
          <p:cNvPicPr>
            <a:picLocks noChangeAspect="1"/>
          </p:cNvPicPr>
          <p:nvPr/>
        </p:nvPicPr>
        <p:blipFill>
          <a:blip r:embed="rId5"/>
          <a:stretch>
            <a:fillRect/>
          </a:stretch>
        </p:blipFill>
        <p:spPr>
          <a:xfrm>
            <a:off x="2528213" y="2428209"/>
            <a:ext cx="6418314" cy="3803881"/>
          </a:xfrm>
          <a:prstGeom prst="rect">
            <a:avLst/>
          </a:prstGeom>
        </p:spPr>
      </p:pic>
    </p:spTree>
    <p:extLst>
      <p:ext uri="{BB962C8B-B14F-4D97-AF65-F5344CB8AC3E}">
        <p14:creationId xmlns:p14="http://schemas.microsoft.com/office/powerpoint/2010/main" val="178513006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ject 3"/>
          <p:cNvSpPr txBox="1">
            <a:spLocks noGrp="1"/>
          </p:cNvSpPr>
          <p:nvPr>
            <p:ph type="title"/>
          </p:nvPr>
        </p:nvSpPr>
        <p:spPr>
          <a:xfrm>
            <a:off x="1235248" y="278268"/>
            <a:ext cx="9721504" cy="482977"/>
          </a:xfrm>
        </p:spPr>
        <p:txBody>
          <a:bodyPr>
            <a:normAutofit fontScale="90000"/>
          </a:bodyPr>
          <a:lstStyle/>
          <a:p>
            <a:r>
              <a:rPr lang="en-US" b="0" u="none" dirty="0">
                <a:latin typeface="Huawei Sans" panose="020C0503030203020204" pitchFamily="34" charset="0"/>
              </a:rPr>
              <a:t>K-means Clustering</a:t>
            </a:r>
          </a:p>
        </p:txBody>
      </p:sp>
      <p:pic>
        <p:nvPicPr>
          <p:cNvPr id="2" name="Picture 1">
            <a:extLst>
              <a:ext uri="{FF2B5EF4-FFF2-40B4-BE49-F238E27FC236}">
                <a16:creationId xmlns:a16="http://schemas.microsoft.com/office/drawing/2014/main" id="{2AF8DA7A-8CC0-EEA5-030E-10F63A018B7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9616" y="5732170"/>
            <a:ext cx="1932922" cy="1378277"/>
          </a:xfrm>
          <a:prstGeom prst="rect">
            <a:avLst/>
          </a:prstGeom>
        </p:spPr>
      </p:pic>
      <p:pic>
        <p:nvPicPr>
          <p:cNvPr id="4" name="Picture 3">
            <a:extLst>
              <a:ext uri="{FF2B5EF4-FFF2-40B4-BE49-F238E27FC236}">
                <a16:creationId xmlns:a16="http://schemas.microsoft.com/office/drawing/2014/main" id="{695C5B13-C352-019E-7251-873AAC52E47A}"/>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0611157" y="-333445"/>
            <a:ext cx="1505748" cy="1331777"/>
          </a:xfrm>
          <a:prstGeom prst="rect">
            <a:avLst/>
          </a:prstGeom>
        </p:spPr>
      </p:pic>
      <p:grpSp>
        <p:nvGrpSpPr>
          <p:cNvPr id="5" name="Group 4">
            <a:extLst>
              <a:ext uri="{FF2B5EF4-FFF2-40B4-BE49-F238E27FC236}">
                <a16:creationId xmlns:a16="http://schemas.microsoft.com/office/drawing/2014/main" id="{BD5706A7-9DE6-46F6-E1FC-21ECA802F873}"/>
              </a:ext>
            </a:extLst>
          </p:cNvPr>
          <p:cNvGrpSpPr/>
          <p:nvPr/>
        </p:nvGrpSpPr>
        <p:grpSpPr>
          <a:xfrm>
            <a:off x="185529" y="109070"/>
            <a:ext cx="806713" cy="821375"/>
            <a:chOff x="292675" y="222425"/>
            <a:chExt cx="917148" cy="889262"/>
          </a:xfrm>
        </p:grpSpPr>
        <p:sp>
          <p:nvSpPr>
            <p:cNvPr id="7" name="Rectangle 6">
              <a:extLst>
                <a:ext uri="{FF2B5EF4-FFF2-40B4-BE49-F238E27FC236}">
                  <a16:creationId xmlns:a16="http://schemas.microsoft.com/office/drawing/2014/main" id="{F22E84C8-3983-1578-A65A-E9BC51E457ED}"/>
                </a:ext>
              </a:extLst>
            </p:cNvPr>
            <p:cNvSpPr/>
            <p:nvPr/>
          </p:nvSpPr>
          <p:spPr>
            <a:xfrm>
              <a:off x="310903" y="222425"/>
              <a:ext cx="898920" cy="889262"/>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grpSp>
          <p:nvGrpSpPr>
            <p:cNvPr id="8" name="Group 7">
              <a:extLst>
                <a:ext uri="{FF2B5EF4-FFF2-40B4-BE49-F238E27FC236}">
                  <a16:creationId xmlns:a16="http://schemas.microsoft.com/office/drawing/2014/main" id="{176759B8-B44A-482A-F237-AE6B426EF66E}"/>
                </a:ext>
              </a:extLst>
            </p:cNvPr>
            <p:cNvGrpSpPr/>
            <p:nvPr/>
          </p:nvGrpSpPr>
          <p:grpSpPr>
            <a:xfrm>
              <a:off x="292675" y="222425"/>
              <a:ext cx="917148" cy="889262"/>
              <a:chOff x="310903" y="206504"/>
              <a:chExt cx="917148" cy="1002012"/>
            </a:xfrm>
          </p:grpSpPr>
          <p:sp>
            <p:nvSpPr>
              <p:cNvPr id="10" name="TextBox 9">
                <a:extLst>
                  <a:ext uri="{FF2B5EF4-FFF2-40B4-BE49-F238E27FC236}">
                    <a16:creationId xmlns:a16="http://schemas.microsoft.com/office/drawing/2014/main" id="{767B8014-1AD2-CBA9-FC10-CDC379382A5F}"/>
                  </a:ext>
                </a:extLst>
              </p:cNvPr>
              <p:cNvSpPr txBox="1"/>
              <p:nvPr/>
            </p:nvSpPr>
            <p:spPr>
              <a:xfrm>
                <a:off x="329131" y="480236"/>
                <a:ext cx="811784" cy="728280"/>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05</a:t>
                </a:r>
                <a:endParaRPr lang="en-US" sz="1050" b="1" dirty="0">
                  <a:solidFill>
                    <a:srgbClr val="8E5A6D"/>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E7BBB1CB-07E2-D65E-16BC-900AB045AD0C}"/>
                  </a:ext>
                </a:extLst>
              </p:cNvPr>
              <p:cNvSpPr txBox="1"/>
              <p:nvPr/>
            </p:nvSpPr>
            <p:spPr>
              <a:xfrm>
                <a:off x="310903" y="206504"/>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grpSp>
      </p:grpSp>
      <p:sp>
        <p:nvSpPr>
          <p:cNvPr id="16" name="TextBox 15">
            <a:extLst>
              <a:ext uri="{FF2B5EF4-FFF2-40B4-BE49-F238E27FC236}">
                <a16:creationId xmlns:a16="http://schemas.microsoft.com/office/drawing/2014/main" id="{E17AEC2E-FE7E-FB44-281A-1C6062F3DEB2}"/>
              </a:ext>
            </a:extLst>
          </p:cNvPr>
          <p:cNvSpPr txBox="1"/>
          <p:nvPr/>
        </p:nvSpPr>
        <p:spPr>
          <a:xfrm>
            <a:off x="410817" y="951489"/>
            <a:ext cx="10953214" cy="5016758"/>
          </a:xfrm>
          <a:prstGeom prst="rect">
            <a:avLst/>
          </a:prstGeom>
          <a:noFill/>
        </p:spPr>
        <p:txBody>
          <a:bodyPr wrap="square">
            <a:spAutoFit/>
          </a:bodyPr>
          <a:lstStyle/>
          <a:p>
            <a:r>
              <a:rPr lang="en-US" sz="2000" b="1" dirty="0">
                <a:solidFill>
                  <a:srgbClr val="00B0F0"/>
                </a:solidFill>
              </a:rPr>
              <a:t>What if we don’t have a prior knowledge of number of clusters? Are there any way of estimating </a:t>
            </a:r>
          </a:p>
          <a:p>
            <a:r>
              <a:rPr lang="en-US" sz="2000" b="1" dirty="0">
                <a:solidFill>
                  <a:srgbClr val="00B0F0"/>
                </a:solidFill>
              </a:rPr>
              <a:t>the best number of clusters?</a:t>
            </a:r>
          </a:p>
          <a:p>
            <a:r>
              <a:rPr lang="en-US" sz="2000" dirty="0"/>
              <a:t>Before answering this question, let us define a terminology called inertia.</a:t>
            </a:r>
          </a:p>
          <a:p>
            <a:endParaRPr lang="en-US" sz="2000" dirty="0"/>
          </a:p>
          <a:p>
            <a:r>
              <a:rPr lang="en-US" sz="2000" b="1" dirty="0">
                <a:solidFill>
                  <a:srgbClr val="0070C0"/>
                </a:solidFill>
              </a:rPr>
              <a:t>Inertia </a:t>
            </a:r>
            <a:r>
              <a:rPr lang="en-US" sz="2000" dirty="0">
                <a:highlight>
                  <a:srgbClr val="FFFF00"/>
                </a:highlight>
              </a:rPr>
              <a:t>is the sum of distances of all points in a cluster to the centroid of this cluster </a:t>
            </a:r>
            <a:r>
              <a:rPr lang="en-US" sz="2000" dirty="0"/>
              <a:t>which is summed up over all the clusters. From this definition, we can say that as inertia gets lower, we are having a better clustering algorithm.</a:t>
            </a:r>
          </a:p>
          <a:p>
            <a:endParaRPr lang="en-US" sz="2000" dirty="0"/>
          </a:p>
          <a:p>
            <a:r>
              <a:rPr lang="en-US" sz="2000" dirty="0"/>
              <a:t>The maximum possible number of clusters will be equivalent to the number of data points in the </a:t>
            </a:r>
          </a:p>
          <a:p>
            <a:r>
              <a:rPr lang="en-US" sz="2000" dirty="0"/>
              <a:t>dataset where each data point is considered as cluster on its own. </a:t>
            </a:r>
            <a:endParaRPr lang="ar-EG" sz="2000" dirty="0"/>
          </a:p>
          <a:p>
            <a:endParaRPr lang="en-US" sz="2000" dirty="0"/>
          </a:p>
          <a:p>
            <a:r>
              <a:rPr lang="en-US" sz="2000" dirty="0"/>
              <a:t>This would give us the lowest inertia possible as all distances are zeros so the summation will be 0. Similarly we can say that making all the data as one cluster will result in the highest inertia possible. Hence we should find a way to choose the optimal reasonable value of K based on the inertia, This raises the Elbow method.</a:t>
            </a:r>
          </a:p>
          <a:p>
            <a:r>
              <a:rPr lang="en-US" sz="2000" dirty="0">
                <a:solidFill>
                  <a:srgbClr val="FF0000"/>
                </a:solidFill>
              </a:rPr>
              <a:t>Note: The inertia ranges from 0 to infinity value.</a:t>
            </a:r>
          </a:p>
        </p:txBody>
      </p:sp>
    </p:spTree>
    <p:extLst>
      <p:ext uri="{BB962C8B-B14F-4D97-AF65-F5344CB8AC3E}">
        <p14:creationId xmlns:p14="http://schemas.microsoft.com/office/powerpoint/2010/main" val="386042340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ject 3"/>
          <p:cNvSpPr txBox="1">
            <a:spLocks noGrp="1"/>
          </p:cNvSpPr>
          <p:nvPr>
            <p:ph type="title"/>
          </p:nvPr>
        </p:nvSpPr>
        <p:spPr>
          <a:xfrm>
            <a:off x="1235248" y="278268"/>
            <a:ext cx="9721504" cy="482977"/>
          </a:xfrm>
        </p:spPr>
        <p:txBody>
          <a:bodyPr>
            <a:normAutofit fontScale="90000"/>
          </a:bodyPr>
          <a:lstStyle/>
          <a:p>
            <a:r>
              <a:rPr lang="en-US" sz="4400" dirty="0"/>
              <a:t>K-Means</a:t>
            </a:r>
            <a:endParaRPr lang="en-US" b="0" u="none" dirty="0">
              <a:latin typeface="Huawei Sans" panose="020C0503030203020204" pitchFamily="34" charset="0"/>
            </a:endParaRPr>
          </a:p>
        </p:txBody>
      </p:sp>
      <p:pic>
        <p:nvPicPr>
          <p:cNvPr id="2" name="Picture 1">
            <a:extLst>
              <a:ext uri="{FF2B5EF4-FFF2-40B4-BE49-F238E27FC236}">
                <a16:creationId xmlns:a16="http://schemas.microsoft.com/office/drawing/2014/main" id="{2AF8DA7A-8CC0-EEA5-030E-10F63A018B7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9616" y="5732170"/>
            <a:ext cx="1932922" cy="1378277"/>
          </a:xfrm>
          <a:prstGeom prst="rect">
            <a:avLst/>
          </a:prstGeom>
        </p:spPr>
      </p:pic>
      <p:pic>
        <p:nvPicPr>
          <p:cNvPr id="4" name="Picture 3">
            <a:extLst>
              <a:ext uri="{FF2B5EF4-FFF2-40B4-BE49-F238E27FC236}">
                <a16:creationId xmlns:a16="http://schemas.microsoft.com/office/drawing/2014/main" id="{695C5B13-C352-019E-7251-873AAC52E47A}"/>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0611157" y="-333445"/>
            <a:ext cx="1505748" cy="1331777"/>
          </a:xfrm>
          <a:prstGeom prst="rect">
            <a:avLst/>
          </a:prstGeom>
        </p:spPr>
      </p:pic>
      <p:grpSp>
        <p:nvGrpSpPr>
          <p:cNvPr id="5" name="Group 4">
            <a:extLst>
              <a:ext uri="{FF2B5EF4-FFF2-40B4-BE49-F238E27FC236}">
                <a16:creationId xmlns:a16="http://schemas.microsoft.com/office/drawing/2014/main" id="{BD5706A7-9DE6-46F6-E1FC-21ECA802F873}"/>
              </a:ext>
            </a:extLst>
          </p:cNvPr>
          <p:cNvGrpSpPr/>
          <p:nvPr/>
        </p:nvGrpSpPr>
        <p:grpSpPr>
          <a:xfrm>
            <a:off x="185529" y="109070"/>
            <a:ext cx="806713" cy="821375"/>
            <a:chOff x="292675" y="222425"/>
            <a:chExt cx="917148" cy="889262"/>
          </a:xfrm>
        </p:grpSpPr>
        <p:sp>
          <p:nvSpPr>
            <p:cNvPr id="7" name="Rectangle 6">
              <a:extLst>
                <a:ext uri="{FF2B5EF4-FFF2-40B4-BE49-F238E27FC236}">
                  <a16:creationId xmlns:a16="http://schemas.microsoft.com/office/drawing/2014/main" id="{F22E84C8-3983-1578-A65A-E9BC51E457ED}"/>
                </a:ext>
              </a:extLst>
            </p:cNvPr>
            <p:cNvSpPr/>
            <p:nvPr/>
          </p:nvSpPr>
          <p:spPr>
            <a:xfrm>
              <a:off x="310903" y="222425"/>
              <a:ext cx="898920" cy="889262"/>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grpSp>
          <p:nvGrpSpPr>
            <p:cNvPr id="8" name="Group 7">
              <a:extLst>
                <a:ext uri="{FF2B5EF4-FFF2-40B4-BE49-F238E27FC236}">
                  <a16:creationId xmlns:a16="http://schemas.microsoft.com/office/drawing/2014/main" id="{176759B8-B44A-482A-F237-AE6B426EF66E}"/>
                </a:ext>
              </a:extLst>
            </p:cNvPr>
            <p:cNvGrpSpPr/>
            <p:nvPr/>
          </p:nvGrpSpPr>
          <p:grpSpPr>
            <a:xfrm>
              <a:off x="292675" y="222425"/>
              <a:ext cx="917148" cy="889262"/>
              <a:chOff x="310903" y="206504"/>
              <a:chExt cx="917148" cy="1002012"/>
            </a:xfrm>
          </p:grpSpPr>
          <p:sp>
            <p:nvSpPr>
              <p:cNvPr id="10" name="TextBox 9">
                <a:extLst>
                  <a:ext uri="{FF2B5EF4-FFF2-40B4-BE49-F238E27FC236}">
                    <a16:creationId xmlns:a16="http://schemas.microsoft.com/office/drawing/2014/main" id="{767B8014-1AD2-CBA9-FC10-CDC379382A5F}"/>
                  </a:ext>
                </a:extLst>
              </p:cNvPr>
              <p:cNvSpPr txBox="1"/>
              <p:nvPr/>
            </p:nvSpPr>
            <p:spPr>
              <a:xfrm>
                <a:off x="329131" y="480236"/>
                <a:ext cx="811784" cy="728280"/>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05</a:t>
                </a:r>
                <a:endParaRPr lang="en-US" sz="1050" b="1" dirty="0">
                  <a:solidFill>
                    <a:srgbClr val="8E5A6D"/>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E7BBB1CB-07E2-D65E-16BC-900AB045AD0C}"/>
                  </a:ext>
                </a:extLst>
              </p:cNvPr>
              <p:cNvSpPr txBox="1"/>
              <p:nvPr/>
            </p:nvSpPr>
            <p:spPr>
              <a:xfrm>
                <a:off x="310903" y="206504"/>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grpSp>
      </p:grpSp>
      <p:sp>
        <p:nvSpPr>
          <p:cNvPr id="9" name="TextBox 8">
            <a:extLst>
              <a:ext uri="{FF2B5EF4-FFF2-40B4-BE49-F238E27FC236}">
                <a16:creationId xmlns:a16="http://schemas.microsoft.com/office/drawing/2014/main" id="{FC51DC71-161B-13C7-D3EB-8490B454CACA}"/>
              </a:ext>
            </a:extLst>
          </p:cNvPr>
          <p:cNvSpPr txBox="1"/>
          <p:nvPr/>
        </p:nvSpPr>
        <p:spPr>
          <a:xfrm>
            <a:off x="1235248" y="1266882"/>
            <a:ext cx="9721504" cy="3584997"/>
          </a:xfrm>
          <a:prstGeom prst="rect">
            <a:avLst/>
          </a:prstGeom>
          <a:noFill/>
        </p:spPr>
        <p:txBody>
          <a:bodyPr wrap="square">
            <a:spAutoFit/>
          </a:bodyPr>
          <a:lstStyle/>
          <a:p>
            <a:r>
              <a:rPr lang="en-US" sz="2800" dirty="0"/>
              <a:t>Advantages of K-Means Clustering</a:t>
            </a:r>
          </a:p>
          <a:p>
            <a:r>
              <a:rPr lang="en-US" sz="2800" dirty="0"/>
              <a:t>● Simple to understand and implement.</a:t>
            </a:r>
          </a:p>
          <a:p>
            <a:r>
              <a:rPr lang="en-US" sz="2800" dirty="0"/>
              <a:t>● Guarantees convergence.</a:t>
            </a:r>
          </a:p>
          <a:p>
            <a:r>
              <a:rPr lang="en-US" sz="2800" dirty="0"/>
              <a:t>● It is much faster and computationally efficient in a comparison with other clustering </a:t>
            </a:r>
          </a:p>
          <a:p>
            <a:r>
              <a:rPr lang="en-US" sz="2800" dirty="0"/>
              <a:t>technique as hierarchical clustering.</a:t>
            </a:r>
          </a:p>
          <a:p>
            <a:r>
              <a:rPr lang="en-US" sz="2800" dirty="0"/>
              <a:t>● More suitable with large datasets than other clustering algorithms.</a:t>
            </a:r>
          </a:p>
        </p:txBody>
      </p:sp>
    </p:spTree>
    <p:extLst>
      <p:ext uri="{BB962C8B-B14F-4D97-AF65-F5344CB8AC3E}">
        <p14:creationId xmlns:p14="http://schemas.microsoft.com/office/powerpoint/2010/main" val="78144628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ject 3"/>
          <p:cNvSpPr txBox="1">
            <a:spLocks noGrp="1"/>
          </p:cNvSpPr>
          <p:nvPr>
            <p:ph type="title"/>
          </p:nvPr>
        </p:nvSpPr>
        <p:spPr>
          <a:xfrm>
            <a:off x="1235248" y="278268"/>
            <a:ext cx="9721504" cy="482977"/>
          </a:xfrm>
        </p:spPr>
        <p:txBody>
          <a:bodyPr>
            <a:normAutofit fontScale="90000"/>
          </a:bodyPr>
          <a:lstStyle/>
          <a:p>
            <a:r>
              <a:rPr lang="en-US" sz="4400" dirty="0"/>
              <a:t>K-Means</a:t>
            </a:r>
            <a:endParaRPr lang="en-US" b="0" u="none" dirty="0">
              <a:latin typeface="Huawei Sans" panose="020C0503030203020204" pitchFamily="34" charset="0"/>
            </a:endParaRPr>
          </a:p>
        </p:txBody>
      </p:sp>
      <p:pic>
        <p:nvPicPr>
          <p:cNvPr id="2" name="Picture 1">
            <a:extLst>
              <a:ext uri="{FF2B5EF4-FFF2-40B4-BE49-F238E27FC236}">
                <a16:creationId xmlns:a16="http://schemas.microsoft.com/office/drawing/2014/main" id="{2AF8DA7A-8CC0-EEA5-030E-10F63A018B7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9616" y="5732170"/>
            <a:ext cx="1932922" cy="1378277"/>
          </a:xfrm>
          <a:prstGeom prst="rect">
            <a:avLst/>
          </a:prstGeom>
        </p:spPr>
      </p:pic>
      <p:pic>
        <p:nvPicPr>
          <p:cNvPr id="4" name="Picture 3">
            <a:extLst>
              <a:ext uri="{FF2B5EF4-FFF2-40B4-BE49-F238E27FC236}">
                <a16:creationId xmlns:a16="http://schemas.microsoft.com/office/drawing/2014/main" id="{695C5B13-C352-019E-7251-873AAC52E47A}"/>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0611157" y="-333445"/>
            <a:ext cx="1505748" cy="1331777"/>
          </a:xfrm>
          <a:prstGeom prst="rect">
            <a:avLst/>
          </a:prstGeom>
        </p:spPr>
      </p:pic>
      <p:grpSp>
        <p:nvGrpSpPr>
          <p:cNvPr id="5" name="Group 4">
            <a:extLst>
              <a:ext uri="{FF2B5EF4-FFF2-40B4-BE49-F238E27FC236}">
                <a16:creationId xmlns:a16="http://schemas.microsoft.com/office/drawing/2014/main" id="{BD5706A7-9DE6-46F6-E1FC-21ECA802F873}"/>
              </a:ext>
            </a:extLst>
          </p:cNvPr>
          <p:cNvGrpSpPr/>
          <p:nvPr/>
        </p:nvGrpSpPr>
        <p:grpSpPr>
          <a:xfrm>
            <a:off x="185529" y="109070"/>
            <a:ext cx="806713" cy="821375"/>
            <a:chOff x="292675" y="222425"/>
            <a:chExt cx="917148" cy="889262"/>
          </a:xfrm>
        </p:grpSpPr>
        <p:sp>
          <p:nvSpPr>
            <p:cNvPr id="7" name="Rectangle 6">
              <a:extLst>
                <a:ext uri="{FF2B5EF4-FFF2-40B4-BE49-F238E27FC236}">
                  <a16:creationId xmlns:a16="http://schemas.microsoft.com/office/drawing/2014/main" id="{F22E84C8-3983-1578-A65A-E9BC51E457ED}"/>
                </a:ext>
              </a:extLst>
            </p:cNvPr>
            <p:cNvSpPr/>
            <p:nvPr/>
          </p:nvSpPr>
          <p:spPr>
            <a:xfrm>
              <a:off x="310903" y="222425"/>
              <a:ext cx="898920" cy="889262"/>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grpSp>
          <p:nvGrpSpPr>
            <p:cNvPr id="8" name="Group 7">
              <a:extLst>
                <a:ext uri="{FF2B5EF4-FFF2-40B4-BE49-F238E27FC236}">
                  <a16:creationId xmlns:a16="http://schemas.microsoft.com/office/drawing/2014/main" id="{176759B8-B44A-482A-F237-AE6B426EF66E}"/>
                </a:ext>
              </a:extLst>
            </p:cNvPr>
            <p:cNvGrpSpPr/>
            <p:nvPr/>
          </p:nvGrpSpPr>
          <p:grpSpPr>
            <a:xfrm>
              <a:off x="292675" y="222425"/>
              <a:ext cx="917148" cy="889262"/>
              <a:chOff x="310903" y="206504"/>
              <a:chExt cx="917148" cy="1002012"/>
            </a:xfrm>
          </p:grpSpPr>
          <p:sp>
            <p:nvSpPr>
              <p:cNvPr id="10" name="TextBox 9">
                <a:extLst>
                  <a:ext uri="{FF2B5EF4-FFF2-40B4-BE49-F238E27FC236}">
                    <a16:creationId xmlns:a16="http://schemas.microsoft.com/office/drawing/2014/main" id="{767B8014-1AD2-CBA9-FC10-CDC379382A5F}"/>
                  </a:ext>
                </a:extLst>
              </p:cNvPr>
              <p:cNvSpPr txBox="1"/>
              <p:nvPr/>
            </p:nvSpPr>
            <p:spPr>
              <a:xfrm>
                <a:off x="329131" y="480236"/>
                <a:ext cx="811784" cy="728280"/>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05</a:t>
                </a:r>
                <a:endParaRPr lang="en-US" sz="1050" b="1" dirty="0">
                  <a:solidFill>
                    <a:srgbClr val="8E5A6D"/>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E7BBB1CB-07E2-D65E-16BC-900AB045AD0C}"/>
                  </a:ext>
                </a:extLst>
              </p:cNvPr>
              <p:cNvSpPr txBox="1"/>
              <p:nvPr/>
            </p:nvSpPr>
            <p:spPr>
              <a:xfrm>
                <a:off x="310903" y="206504"/>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grpSp>
      </p:grpSp>
      <p:sp>
        <p:nvSpPr>
          <p:cNvPr id="9" name="TextBox 8">
            <a:extLst>
              <a:ext uri="{FF2B5EF4-FFF2-40B4-BE49-F238E27FC236}">
                <a16:creationId xmlns:a16="http://schemas.microsoft.com/office/drawing/2014/main" id="{FC51DC71-161B-13C7-D3EB-8490B454CACA}"/>
              </a:ext>
            </a:extLst>
          </p:cNvPr>
          <p:cNvSpPr txBox="1"/>
          <p:nvPr/>
        </p:nvSpPr>
        <p:spPr>
          <a:xfrm>
            <a:off x="437321" y="1222717"/>
            <a:ext cx="11317358" cy="3785652"/>
          </a:xfrm>
          <a:prstGeom prst="rect">
            <a:avLst/>
          </a:prstGeom>
          <a:noFill/>
        </p:spPr>
        <p:txBody>
          <a:bodyPr wrap="square">
            <a:spAutoFit/>
          </a:bodyPr>
          <a:lstStyle/>
          <a:p>
            <a:r>
              <a:rPr lang="en-US" sz="2400" dirty="0"/>
              <a:t>Disadvantages of K-Means Clustering </a:t>
            </a:r>
          </a:p>
          <a:p>
            <a:endParaRPr lang="en-US" sz="2400" dirty="0"/>
          </a:p>
          <a:p>
            <a:r>
              <a:rPr lang="en-US" sz="2400" dirty="0"/>
              <a:t>● Needs pre-definition of number of clusters which needs prior info about the data.</a:t>
            </a:r>
          </a:p>
          <a:p>
            <a:r>
              <a:rPr lang="en-US" sz="2400" dirty="0"/>
              <a:t>● The final result is dependable on the initial values of cluster centroids. </a:t>
            </a:r>
          </a:p>
          <a:p>
            <a:r>
              <a:rPr lang="en-US" sz="2400" dirty="0"/>
              <a:t>● Time consuming if initialization was bad. </a:t>
            </a:r>
          </a:p>
          <a:p>
            <a:r>
              <a:rPr lang="en-US" sz="2400" dirty="0"/>
              <a:t>● As number of features increases, the distance metric would become less accurate due to curse of dimensionality explained before. </a:t>
            </a:r>
          </a:p>
          <a:p>
            <a:r>
              <a:rPr lang="en-US" sz="2400" dirty="0"/>
              <a:t>● Handles numerical features only which can be impractical in many cases. </a:t>
            </a:r>
          </a:p>
          <a:p>
            <a:r>
              <a:rPr lang="en-US" sz="2400" dirty="0"/>
              <a:t>● Sensitive to scales so standardization or normalization would lead to different final result.</a:t>
            </a:r>
          </a:p>
        </p:txBody>
      </p:sp>
    </p:spTree>
    <p:extLst>
      <p:ext uri="{BB962C8B-B14F-4D97-AF65-F5344CB8AC3E}">
        <p14:creationId xmlns:p14="http://schemas.microsoft.com/office/powerpoint/2010/main" val="105664540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ject 3"/>
          <p:cNvSpPr txBox="1">
            <a:spLocks noGrp="1"/>
          </p:cNvSpPr>
          <p:nvPr>
            <p:ph type="title"/>
          </p:nvPr>
        </p:nvSpPr>
        <p:spPr>
          <a:xfrm>
            <a:off x="1235248" y="278268"/>
            <a:ext cx="9721504" cy="482977"/>
          </a:xfrm>
        </p:spPr>
        <p:txBody>
          <a:bodyPr>
            <a:normAutofit fontScale="90000"/>
          </a:bodyPr>
          <a:lstStyle/>
          <a:p>
            <a:r>
              <a:rPr lang="en-US" sz="4400" dirty="0"/>
              <a:t>Choosing the Number of Clusters:</a:t>
            </a:r>
            <a:endParaRPr lang="en-US" b="0" u="none" dirty="0">
              <a:latin typeface="Huawei Sans" panose="020C0503030203020204" pitchFamily="34" charset="0"/>
            </a:endParaRPr>
          </a:p>
        </p:txBody>
      </p:sp>
      <p:pic>
        <p:nvPicPr>
          <p:cNvPr id="2" name="Picture 1">
            <a:extLst>
              <a:ext uri="{FF2B5EF4-FFF2-40B4-BE49-F238E27FC236}">
                <a16:creationId xmlns:a16="http://schemas.microsoft.com/office/drawing/2014/main" id="{2AF8DA7A-8CC0-EEA5-030E-10F63A018B7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9616" y="5732170"/>
            <a:ext cx="1932922" cy="1378277"/>
          </a:xfrm>
          <a:prstGeom prst="rect">
            <a:avLst/>
          </a:prstGeom>
        </p:spPr>
      </p:pic>
      <p:pic>
        <p:nvPicPr>
          <p:cNvPr id="4" name="Picture 3">
            <a:extLst>
              <a:ext uri="{FF2B5EF4-FFF2-40B4-BE49-F238E27FC236}">
                <a16:creationId xmlns:a16="http://schemas.microsoft.com/office/drawing/2014/main" id="{695C5B13-C352-019E-7251-873AAC52E47A}"/>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0611157" y="-333445"/>
            <a:ext cx="1505748" cy="1331777"/>
          </a:xfrm>
          <a:prstGeom prst="rect">
            <a:avLst/>
          </a:prstGeom>
        </p:spPr>
      </p:pic>
      <p:grpSp>
        <p:nvGrpSpPr>
          <p:cNvPr id="5" name="Group 4">
            <a:extLst>
              <a:ext uri="{FF2B5EF4-FFF2-40B4-BE49-F238E27FC236}">
                <a16:creationId xmlns:a16="http://schemas.microsoft.com/office/drawing/2014/main" id="{BD5706A7-9DE6-46F6-E1FC-21ECA802F873}"/>
              </a:ext>
            </a:extLst>
          </p:cNvPr>
          <p:cNvGrpSpPr/>
          <p:nvPr/>
        </p:nvGrpSpPr>
        <p:grpSpPr>
          <a:xfrm>
            <a:off x="185529" y="109070"/>
            <a:ext cx="806713" cy="821375"/>
            <a:chOff x="292675" y="222425"/>
            <a:chExt cx="917148" cy="889262"/>
          </a:xfrm>
        </p:grpSpPr>
        <p:sp>
          <p:nvSpPr>
            <p:cNvPr id="7" name="Rectangle 6">
              <a:extLst>
                <a:ext uri="{FF2B5EF4-FFF2-40B4-BE49-F238E27FC236}">
                  <a16:creationId xmlns:a16="http://schemas.microsoft.com/office/drawing/2014/main" id="{F22E84C8-3983-1578-A65A-E9BC51E457ED}"/>
                </a:ext>
              </a:extLst>
            </p:cNvPr>
            <p:cNvSpPr/>
            <p:nvPr/>
          </p:nvSpPr>
          <p:spPr>
            <a:xfrm>
              <a:off x="310903" y="222425"/>
              <a:ext cx="898920" cy="889262"/>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grpSp>
          <p:nvGrpSpPr>
            <p:cNvPr id="8" name="Group 7">
              <a:extLst>
                <a:ext uri="{FF2B5EF4-FFF2-40B4-BE49-F238E27FC236}">
                  <a16:creationId xmlns:a16="http://schemas.microsoft.com/office/drawing/2014/main" id="{176759B8-B44A-482A-F237-AE6B426EF66E}"/>
                </a:ext>
              </a:extLst>
            </p:cNvPr>
            <p:cNvGrpSpPr/>
            <p:nvPr/>
          </p:nvGrpSpPr>
          <p:grpSpPr>
            <a:xfrm>
              <a:off x="292675" y="222425"/>
              <a:ext cx="917148" cy="889262"/>
              <a:chOff x="310903" y="206504"/>
              <a:chExt cx="917148" cy="1002012"/>
            </a:xfrm>
          </p:grpSpPr>
          <p:sp>
            <p:nvSpPr>
              <p:cNvPr id="10" name="TextBox 9">
                <a:extLst>
                  <a:ext uri="{FF2B5EF4-FFF2-40B4-BE49-F238E27FC236}">
                    <a16:creationId xmlns:a16="http://schemas.microsoft.com/office/drawing/2014/main" id="{767B8014-1AD2-CBA9-FC10-CDC379382A5F}"/>
                  </a:ext>
                </a:extLst>
              </p:cNvPr>
              <p:cNvSpPr txBox="1"/>
              <p:nvPr/>
            </p:nvSpPr>
            <p:spPr>
              <a:xfrm>
                <a:off x="329131" y="480236"/>
                <a:ext cx="811784" cy="728280"/>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05</a:t>
                </a:r>
                <a:endParaRPr lang="en-US" sz="1050" b="1" dirty="0">
                  <a:solidFill>
                    <a:srgbClr val="8E5A6D"/>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E7BBB1CB-07E2-D65E-16BC-900AB045AD0C}"/>
                  </a:ext>
                </a:extLst>
              </p:cNvPr>
              <p:cNvSpPr txBox="1"/>
              <p:nvPr/>
            </p:nvSpPr>
            <p:spPr>
              <a:xfrm>
                <a:off x="310903" y="206504"/>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grpSp>
      </p:grpSp>
      <p:sp>
        <p:nvSpPr>
          <p:cNvPr id="16" name="TextBox 15">
            <a:extLst>
              <a:ext uri="{FF2B5EF4-FFF2-40B4-BE49-F238E27FC236}">
                <a16:creationId xmlns:a16="http://schemas.microsoft.com/office/drawing/2014/main" id="{E17AEC2E-FE7E-FB44-281A-1C6062F3DEB2}"/>
              </a:ext>
            </a:extLst>
          </p:cNvPr>
          <p:cNvSpPr txBox="1"/>
          <p:nvPr/>
        </p:nvSpPr>
        <p:spPr>
          <a:xfrm>
            <a:off x="201562" y="958164"/>
            <a:ext cx="11882750" cy="3416320"/>
          </a:xfrm>
          <a:prstGeom prst="rect">
            <a:avLst/>
          </a:prstGeom>
          <a:noFill/>
        </p:spPr>
        <p:txBody>
          <a:bodyPr wrap="square">
            <a:spAutoFit/>
          </a:bodyPr>
          <a:lstStyle/>
          <a:p>
            <a:r>
              <a:rPr lang="en-US" sz="2400" dirty="0"/>
              <a:t>Choosing the optimal number of clusters is a big task. we will apply a methodology like hyper-parameter tuning by trying out several K values from 1 to n and for each value we calculate the inertia corresponding to this value. </a:t>
            </a:r>
          </a:p>
          <a:p>
            <a:r>
              <a:rPr lang="en-US" sz="2400" dirty="0"/>
              <a:t>The optimal value is one of the values at the elbow of the curve.</a:t>
            </a:r>
          </a:p>
          <a:p>
            <a:r>
              <a:rPr lang="en-US" sz="2400" dirty="0"/>
              <a:t>➔ The performance of the K-Means clustering algorithm depends upon</a:t>
            </a:r>
          </a:p>
          <a:p>
            <a:r>
              <a:rPr lang="en-US" sz="2400" dirty="0"/>
              <a:t>highly efficient clusters that it forms.</a:t>
            </a:r>
          </a:p>
          <a:p>
            <a:r>
              <a:rPr lang="en-US" sz="2400" dirty="0"/>
              <a:t>➔ There are some different ways to find the optimal number of clusters, but here we are discussing the most appropriate method to find the number of clusters or value of K, Elbow Method.</a:t>
            </a:r>
            <a:endParaRPr lang="en-US" sz="2400" dirty="0">
              <a:solidFill>
                <a:srgbClr val="FF0000"/>
              </a:solidFill>
            </a:endParaRPr>
          </a:p>
        </p:txBody>
      </p:sp>
      <p:pic>
        <p:nvPicPr>
          <p:cNvPr id="9" name="Picture 8">
            <a:extLst>
              <a:ext uri="{FF2B5EF4-FFF2-40B4-BE49-F238E27FC236}">
                <a16:creationId xmlns:a16="http://schemas.microsoft.com/office/drawing/2014/main" id="{199A68DF-1573-EE12-9BBC-915DD5862BBD}"/>
              </a:ext>
            </a:extLst>
          </p:cNvPr>
          <p:cNvPicPr>
            <a:picLocks noChangeAspect="1"/>
          </p:cNvPicPr>
          <p:nvPr/>
        </p:nvPicPr>
        <p:blipFill rotWithShape="1">
          <a:blip r:embed="rId5"/>
          <a:srcRect t="10062" b="6114"/>
          <a:stretch/>
        </p:blipFill>
        <p:spPr>
          <a:xfrm>
            <a:off x="1940150" y="4128654"/>
            <a:ext cx="8405574" cy="2292654"/>
          </a:xfrm>
          <a:prstGeom prst="rect">
            <a:avLst/>
          </a:prstGeom>
        </p:spPr>
      </p:pic>
    </p:spTree>
    <p:extLst>
      <p:ext uri="{BB962C8B-B14F-4D97-AF65-F5344CB8AC3E}">
        <p14:creationId xmlns:p14="http://schemas.microsoft.com/office/powerpoint/2010/main" val="307452679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ject 3"/>
          <p:cNvSpPr txBox="1">
            <a:spLocks noGrp="1"/>
          </p:cNvSpPr>
          <p:nvPr>
            <p:ph type="title"/>
          </p:nvPr>
        </p:nvSpPr>
        <p:spPr>
          <a:xfrm>
            <a:off x="1235248" y="278268"/>
            <a:ext cx="9721504" cy="482977"/>
          </a:xfrm>
        </p:spPr>
        <p:txBody>
          <a:bodyPr>
            <a:normAutofit fontScale="90000"/>
          </a:bodyPr>
          <a:lstStyle/>
          <a:p>
            <a:r>
              <a:rPr lang="en-US" b="0" u="none" dirty="0">
                <a:latin typeface="Huawei Sans" panose="020C0503030203020204" pitchFamily="34" charset="0"/>
              </a:rPr>
              <a:t>Elbow Method:</a:t>
            </a:r>
          </a:p>
        </p:txBody>
      </p:sp>
      <p:pic>
        <p:nvPicPr>
          <p:cNvPr id="2" name="Picture 1">
            <a:extLst>
              <a:ext uri="{FF2B5EF4-FFF2-40B4-BE49-F238E27FC236}">
                <a16:creationId xmlns:a16="http://schemas.microsoft.com/office/drawing/2014/main" id="{2AF8DA7A-8CC0-EEA5-030E-10F63A018B7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9616" y="5732170"/>
            <a:ext cx="1932922" cy="1378277"/>
          </a:xfrm>
          <a:prstGeom prst="rect">
            <a:avLst/>
          </a:prstGeom>
        </p:spPr>
      </p:pic>
      <p:pic>
        <p:nvPicPr>
          <p:cNvPr id="4" name="Picture 3">
            <a:extLst>
              <a:ext uri="{FF2B5EF4-FFF2-40B4-BE49-F238E27FC236}">
                <a16:creationId xmlns:a16="http://schemas.microsoft.com/office/drawing/2014/main" id="{695C5B13-C352-019E-7251-873AAC52E47A}"/>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0611157" y="-333445"/>
            <a:ext cx="1505748" cy="1331777"/>
          </a:xfrm>
          <a:prstGeom prst="rect">
            <a:avLst/>
          </a:prstGeom>
        </p:spPr>
      </p:pic>
      <p:grpSp>
        <p:nvGrpSpPr>
          <p:cNvPr id="5" name="Group 4">
            <a:extLst>
              <a:ext uri="{FF2B5EF4-FFF2-40B4-BE49-F238E27FC236}">
                <a16:creationId xmlns:a16="http://schemas.microsoft.com/office/drawing/2014/main" id="{BD5706A7-9DE6-46F6-E1FC-21ECA802F873}"/>
              </a:ext>
            </a:extLst>
          </p:cNvPr>
          <p:cNvGrpSpPr/>
          <p:nvPr/>
        </p:nvGrpSpPr>
        <p:grpSpPr>
          <a:xfrm>
            <a:off x="185529" y="109070"/>
            <a:ext cx="806713" cy="821375"/>
            <a:chOff x="292675" y="222425"/>
            <a:chExt cx="917148" cy="889262"/>
          </a:xfrm>
        </p:grpSpPr>
        <p:sp>
          <p:nvSpPr>
            <p:cNvPr id="7" name="Rectangle 6">
              <a:extLst>
                <a:ext uri="{FF2B5EF4-FFF2-40B4-BE49-F238E27FC236}">
                  <a16:creationId xmlns:a16="http://schemas.microsoft.com/office/drawing/2014/main" id="{F22E84C8-3983-1578-A65A-E9BC51E457ED}"/>
                </a:ext>
              </a:extLst>
            </p:cNvPr>
            <p:cNvSpPr/>
            <p:nvPr/>
          </p:nvSpPr>
          <p:spPr>
            <a:xfrm>
              <a:off x="310903" y="222425"/>
              <a:ext cx="898920" cy="889262"/>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grpSp>
          <p:nvGrpSpPr>
            <p:cNvPr id="8" name="Group 7">
              <a:extLst>
                <a:ext uri="{FF2B5EF4-FFF2-40B4-BE49-F238E27FC236}">
                  <a16:creationId xmlns:a16="http://schemas.microsoft.com/office/drawing/2014/main" id="{176759B8-B44A-482A-F237-AE6B426EF66E}"/>
                </a:ext>
              </a:extLst>
            </p:cNvPr>
            <p:cNvGrpSpPr/>
            <p:nvPr/>
          </p:nvGrpSpPr>
          <p:grpSpPr>
            <a:xfrm>
              <a:off x="292675" y="222425"/>
              <a:ext cx="917148" cy="889262"/>
              <a:chOff x="310903" y="206504"/>
              <a:chExt cx="917148" cy="1002012"/>
            </a:xfrm>
          </p:grpSpPr>
          <p:sp>
            <p:nvSpPr>
              <p:cNvPr id="10" name="TextBox 9">
                <a:extLst>
                  <a:ext uri="{FF2B5EF4-FFF2-40B4-BE49-F238E27FC236}">
                    <a16:creationId xmlns:a16="http://schemas.microsoft.com/office/drawing/2014/main" id="{767B8014-1AD2-CBA9-FC10-CDC379382A5F}"/>
                  </a:ext>
                </a:extLst>
              </p:cNvPr>
              <p:cNvSpPr txBox="1"/>
              <p:nvPr/>
            </p:nvSpPr>
            <p:spPr>
              <a:xfrm>
                <a:off x="329131" y="480236"/>
                <a:ext cx="811784" cy="728280"/>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05</a:t>
                </a:r>
                <a:endParaRPr lang="en-US" sz="1050" b="1" dirty="0">
                  <a:solidFill>
                    <a:srgbClr val="8E5A6D"/>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E7BBB1CB-07E2-D65E-16BC-900AB045AD0C}"/>
                  </a:ext>
                </a:extLst>
              </p:cNvPr>
              <p:cNvSpPr txBox="1"/>
              <p:nvPr/>
            </p:nvSpPr>
            <p:spPr>
              <a:xfrm>
                <a:off x="310903" y="206504"/>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grpSp>
      </p:grpSp>
      <p:sp>
        <p:nvSpPr>
          <p:cNvPr id="16" name="TextBox 15">
            <a:extLst>
              <a:ext uri="{FF2B5EF4-FFF2-40B4-BE49-F238E27FC236}">
                <a16:creationId xmlns:a16="http://schemas.microsoft.com/office/drawing/2014/main" id="{E17AEC2E-FE7E-FB44-281A-1C6062F3DEB2}"/>
              </a:ext>
            </a:extLst>
          </p:cNvPr>
          <p:cNvSpPr txBox="1"/>
          <p:nvPr/>
        </p:nvSpPr>
        <p:spPr>
          <a:xfrm>
            <a:off x="201562" y="958164"/>
            <a:ext cx="11882750" cy="2308324"/>
          </a:xfrm>
          <a:prstGeom prst="rect">
            <a:avLst/>
          </a:prstGeom>
          <a:noFill/>
        </p:spPr>
        <p:txBody>
          <a:bodyPr wrap="square">
            <a:spAutoFit/>
          </a:bodyPr>
          <a:lstStyle/>
          <a:p>
            <a:r>
              <a:rPr lang="en-US" sz="2400" dirty="0"/>
              <a:t>The Elbow Method is one of the most popular ways to find </a:t>
            </a:r>
            <a:r>
              <a:rPr lang="en-US" sz="2400" dirty="0" err="1"/>
              <a:t>theoptimal</a:t>
            </a:r>
            <a:endParaRPr lang="en-US" sz="2400" dirty="0"/>
          </a:p>
          <a:p>
            <a:r>
              <a:rPr lang="en-US" sz="2400" dirty="0"/>
              <a:t>number of clusters.</a:t>
            </a:r>
          </a:p>
          <a:p>
            <a:r>
              <a:rPr lang="en-US" sz="2400" dirty="0"/>
              <a:t>➔ This method uses the concept of WCSS value.</a:t>
            </a:r>
          </a:p>
          <a:p>
            <a:r>
              <a:rPr lang="en-US" sz="2400" dirty="0"/>
              <a:t>➔ WCSS stands for Within Cluster Sum of Squares, which defines the total </a:t>
            </a:r>
          </a:p>
          <a:p>
            <a:r>
              <a:rPr lang="en-US" sz="2400" dirty="0"/>
              <a:t>variations within a cluster.</a:t>
            </a:r>
          </a:p>
          <a:p>
            <a:r>
              <a:rPr lang="en-US" sz="2400" dirty="0"/>
              <a:t>➔ The formula to calculate the value of WCSS (for 3 clusters):</a:t>
            </a:r>
            <a:endParaRPr lang="en-US" sz="2400" dirty="0">
              <a:solidFill>
                <a:srgbClr val="FF0000"/>
              </a:solidFill>
            </a:endParaRPr>
          </a:p>
        </p:txBody>
      </p:sp>
      <p:sp>
        <p:nvSpPr>
          <p:cNvPr id="12" name="TextBox 11">
            <a:extLst>
              <a:ext uri="{FF2B5EF4-FFF2-40B4-BE49-F238E27FC236}">
                <a16:creationId xmlns:a16="http://schemas.microsoft.com/office/drawing/2014/main" id="{04D4CBC5-07A4-AC96-96C8-79338F5A3A18}"/>
              </a:ext>
            </a:extLst>
          </p:cNvPr>
          <p:cNvSpPr txBox="1"/>
          <p:nvPr/>
        </p:nvSpPr>
        <p:spPr>
          <a:xfrm>
            <a:off x="5690139" y="4976506"/>
            <a:ext cx="6129130" cy="923330"/>
          </a:xfrm>
          <a:prstGeom prst="rect">
            <a:avLst/>
          </a:prstGeom>
          <a:noFill/>
        </p:spPr>
        <p:txBody>
          <a:bodyPr wrap="square">
            <a:spAutoFit/>
          </a:bodyPr>
          <a:lstStyle/>
          <a:p>
            <a:r>
              <a:rPr lang="en-US" dirty="0"/>
              <a:t>It is the sum of the square of the distances between each data point and its centroid within a cluster 1. And the same for the other two terms.</a:t>
            </a:r>
          </a:p>
        </p:txBody>
      </p:sp>
      <p:pic>
        <p:nvPicPr>
          <p:cNvPr id="14" name="Picture 13">
            <a:extLst>
              <a:ext uri="{FF2B5EF4-FFF2-40B4-BE49-F238E27FC236}">
                <a16:creationId xmlns:a16="http://schemas.microsoft.com/office/drawing/2014/main" id="{01F10511-689D-D483-4858-2D143AAECA0C}"/>
              </a:ext>
            </a:extLst>
          </p:cNvPr>
          <p:cNvPicPr>
            <a:picLocks noChangeAspect="1"/>
          </p:cNvPicPr>
          <p:nvPr/>
        </p:nvPicPr>
        <p:blipFill>
          <a:blip r:embed="rId5"/>
          <a:stretch>
            <a:fillRect/>
          </a:stretch>
        </p:blipFill>
        <p:spPr>
          <a:xfrm>
            <a:off x="162864" y="3423931"/>
            <a:ext cx="11954041" cy="923330"/>
          </a:xfrm>
          <a:prstGeom prst="rect">
            <a:avLst/>
          </a:prstGeom>
        </p:spPr>
      </p:pic>
      <p:pic>
        <p:nvPicPr>
          <p:cNvPr id="17" name="Picture 16">
            <a:extLst>
              <a:ext uri="{FF2B5EF4-FFF2-40B4-BE49-F238E27FC236}">
                <a16:creationId xmlns:a16="http://schemas.microsoft.com/office/drawing/2014/main" id="{5B821E2B-9EEA-4328-0520-732FDA141A81}"/>
              </a:ext>
            </a:extLst>
          </p:cNvPr>
          <p:cNvPicPr>
            <a:picLocks noChangeAspect="1"/>
          </p:cNvPicPr>
          <p:nvPr/>
        </p:nvPicPr>
        <p:blipFill>
          <a:blip r:embed="rId6"/>
          <a:stretch>
            <a:fillRect/>
          </a:stretch>
        </p:blipFill>
        <p:spPr>
          <a:xfrm>
            <a:off x="992242" y="4976506"/>
            <a:ext cx="4146978" cy="783468"/>
          </a:xfrm>
          <a:prstGeom prst="rect">
            <a:avLst/>
          </a:prstGeom>
        </p:spPr>
      </p:pic>
    </p:spTree>
    <p:extLst>
      <p:ext uri="{BB962C8B-B14F-4D97-AF65-F5344CB8AC3E}">
        <p14:creationId xmlns:p14="http://schemas.microsoft.com/office/powerpoint/2010/main" val="109226008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ject 3"/>
          <p:cNvSpPr txBox="1">
            <a:spLocks noGrp="1"/>
          </p:cNvSpPr>
          <p:nvPr>
            <p:ph type="title"/>
          </p:nvPr>
        </p:nvSpPr>
        <p:spPr>
          <a:xfrm>
            <a:off x="1235248" y="278268"/>
            <a:ext cx="9721504" cy="482977"/>
          </a:xfrm>
        </p:spPr>
        <p:txBody>
          <a:bodyPr>
            <a:normAutofit fontScale="90000"/>
          </a:bodyPr>
          <a:lstStyle/>
          <a:p>
            <a:r>
              <a:rPr lang="en-US" b="0" u="none" dirty="0">
                <a:latin typeface="Huawei Sans" panose="020C0503030203020204" pitchFamily="34" charset="0"/>
              </a:rPr>
              <a:t>Elbow Method:</a:t>
            </a:r>
          </a:p>
        </p:txBody>
      </p:sp>
      <p:pic>
        <p:nvPicPr>
          <p:cNvPr id="2" name="Picture 1">
            <a:extLst>
              <a:ext uri="{FF2B5EF4-FFF2-40B4-BE49-F238E27FC236}">
                <a16:creationId xmlns:a16="http://schemas.microsoft.com/office/drawing/2014/main" id="{2AF8DA7A-8CC0-EEA5-030E-10F63A018B7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9616" y="5732170"/>
            <a:ext cx="1932922" cy="1378277"/>
          </a:xfrm>
          <a:prstGeom prst="rect">
            <a:avLst/>
          </a:prstGeom>
        </p:spPr>
      </p:pic>
      <p:pic>
        <p:nvPicPr>
          <p:cNvPr id="4" name="Picture 3">
            <a:extLst>
              <a:ext uri="{FF2B5EF4-FFF2-40B4-BE49-F238E27FC236}">
                <a16:creationId xmlns:a16="http://schemas.microsoft.com/office/drawing/2014/main" id="{695C5B13-C352-019E-7251-873AAC52E47A}"/>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0611157" y="-333445"/>
            <a:ext cx="1505748" cy="1331777"/>
          </a:xfrm>
          <a:prstGeom prst="rect">
            <a:avLst/>
          </a:prstGeom>
        </p:spPr>
      </p:pic>
      <p:grpSp>
        <p:nvGrpSpPr>
          <p:cNvPr id="5" name="Group 4">
            <a:extLst>
              <a:ext uri="{FF2B5EF4-FFF2-40B4-BE49-F238E27FC236}">
                <a16:creationId xmlns:a16="http://schemas.microsoft.com/office/drawing/2014/main" id="{BD5706A7-9DE6-46F6-E1FC-21ECA802F873}"/>
              </a:ext>
            </a:extLst>
          </p:cNvPr>
          <p:cNvGrpSpPr/>
          <p:nvPr/>
        </p:nvGrpSpPr>
        <p:grpSpPr>
          <a:xfrm>
            <a:off x="185529" y="109070"/>
            <a:ext cx="806713" cy="821375"/>
            <a:chOff x="292675" y="222425"/>
            <a:chExt cx="917148" cy="889262"/>
          </a:xfrm>
        </p:grpSpPr>
        <p:sp>
          <p:nvSpPr>
            <p:cNvPr id="7" name="Rectangle 6">
              <a:extLst>
                <a:ext uri="{FF2B5EF4-FFF2-40B4-BE49-F238E27FC236}">
                  <a16:creationId xmlns:a16="http://schemas.microsoft.com/office/drawing/2014/main" id="{F22E84C8-3983-1578-A65A-E9BC51E457ED}"/>
                </a:ext>
              </a:extLst>
            </p:cNvPr>
            <p:cNvSpPr/>
            <p:nvPr/>
          </p:nvSpPr>
          <p:spPr>
            <a:xfrm>
              <a:off x="310903" y="222425"/>
              <a:ext cx="898920" cy="889262"/>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grpSp>
          <p:nvGrpSpPr>
            <p:cNvPr id="8" name="Group 7">
              <a:extLst>
                <a:ext uri="{FF2B5EF4-FFF2-40B4-BE49-F238E27FC236}">
                  <a16:creationId xmlns:a16="http://schemas.microsoft.com/office/drawing/2014/main" id="{176759B8-B44A-482A-F237-AE6B426EF66E}"/>
                </a:ext>
              </a:extLst>
            </p:cNvPr>
            <p:cNvGrpSpPr/>
            <p:nvPr/>
          </p:nvGrpSpPr>
          <p:grpSpPr>
            <a:xfrm>
              <a:off x="292675" y="222425"/>
              <a:ext cx="917148" cy="889262"/>
              <a:chOff x="310903" y="206504"/>
              <a:chExt cx="917148" cy="1002012"/>
            </a:xfrm>
          </p:grpSpPr>
          <p:sp>
            <p:nvSpPr>
              <p:cNvPr id="10" name="TextBox 9">
                <a:extLst>
                  <a:ext uri="{FF2B5EF4-FFF2-40B4-BE49-F238E27FC236}">
                    <a16:creationId xmlns:a16="http://schemas.microsoft.com/office/drawing/2014/main" id="{767B8014-1AD2-CBA9-FC10-CDC379382A5F}"/>
                  </a:ext>
                </a:extLst>
              </p:cNvPr>
              <p:cNvSpPr txBox="1"/>
              <p:nvPr/>
            </p:nvSpPr>
            <p:spPr>
              <a:xfrm>
                <a:off x="329131" y="480236"/>
                <a:ext cx="811784" cy="728280"/>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05</a:t>
                </a:r>
                <a:endParaRPr lang="en-US" sz="1050" b="1" dirty="0">
                  <a:solidFill>
                    <a:srgbClr val="8E5A6D"/>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E7BBB1CB-07E2-D65E-16BC-900AB045AD0C}"/>
                  </a:ext>
                </a:extLst>
              </p:cNvPr>
              <p:cNvSpPr txBox="1"/>
              <p:nvPr/>
            </p:nvSpPr>
            <p:spPr>
              <a:xfrm>
                <a:off x="310903" y="206504"/>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grpSp>
      </p:grpSp>
      <p:sp>
        <p:nvSpPr>
          <p:cNvPr id="9" name="TextBox 8">
            <a:extLst>
              <a:ext uri="{FF2B5EF4-FFF2-40B4-BE49-F238E27FC236}">
                <a16:creationId xmlns:a16="http://schemas.microsoft.com/office/drawing/2014/main" id="{304CAFD5-EE03-D934-B763-1D59CDDE0A07}"/>
              </a:ext>
            </a:extLst>
          </p:cNvPr>
          <p:cNvSpPr txBox="1"/>
          <p:nvPr/>
        </p:nvSpPr>
        <p:spPr>
          <a:xfrm>
            <a:off x="1354775" y="930445"/>
            <a:ext cx="9601977" cy="2862322"/>
          </a:xfrm>
          <a:prstGeom prst="rect">
            <a:avLst/>
          </a:prstGeom>
          <a:noFill/>
        </p:spPr>
        <p:txBody>
          <a:bodyPr wrap="square">
            <a:spAutoFit/>
          </a:bodyPr>
          <a:lstStyle/>
          <a:p>
            <a:r>
              <a:rPr lang="en-US" dirty="0">
                <a:solidFill>
                  <a:srgbClr val="FF0000"/>
                </a:solidFill>
              </a:rPr>
              <a:t>The Elbow Method follows the below steps:</a:t>
            </a:r>
          </a:p>
          <a:p>
            <a:r>
              <a:rPr lang="en-US" dirty="0"/>
              <a:t>➔ It executes the K-means clustering on a given dataset for different K</a:t>
            </a:r>
          </a:p>
          <a:p>
            <a:r>
              <a:rPr lang="en-US" dirty="0"/>
              <a:t>values (ranges from 1-10).</a:t>
            </a:r>
          </a:p>
          <a:p>
            <a:r>
              <a:rPr lang="en-US" dirty="0"/>
              <a:t>➔ For each value of K, calculates the WCSS value.</a:t>
            </a:r>
          </a:p>
          <a:p>
            <a:r>
              <a:rPr lang="en-US" dirty="0"/>
              <a:t>➔ Plots a curve between calculated WCSS values and the number of</a:t>
            </a:r>
          </a:p>
          <a:p>
            <a:r>
              <a:rPr lang="en-US" dirty="0"/>
              <a:t>clusters K.</a:t>
            </a:r>
          </a:p>
          <a:p>
            <a:r>
              <a:rPr lang="en-US" dirty="0"/>
              <a:t>➔ The sharp point of bend or a point </a:t>
            </a:r>
          </a:p>
          <a:p>
            <a:r>
              <a:rPr lang="en-US" dirty="0"/>
              <a:t>of the plot looks like an arm, then </a:t>
            </a:r>
          </a:p>
          <a:p>
            <a:r>
              <a:rPr lang="en-US" dirty="0"/>
              <a:t>that point is considered as the </a:t>
            </a:r>
          </a:p>
          <a:p>
            <a:r>
              <a:rPr lang="en-US" dirty="0"/>
              <a:t>best value of K.</a:t>
            </a:r>
          </a:p>
        </p:txBody>
      </p:sp>
      <p:pic>
        <p:nvPicPr>
          <p:cNvPr id="15" name="Picture 14">
            <a:extLst>
              <a:ext uri="{FF2B5EF4-FFF2-40B4-BE49-F238E27FC236}">
                <a16:creationId xmlns:a16="http://schemas.microsoft.com/office/drawing/2014/main" id="{8C160CF9-27EC-CEBB-8117-CF38576D6B0C}"/>
              </a:ext>
            </a:extLst>
          </p:cNvPr>
          <p:cNvPicPr>
            <a:picLocks noChangeAspect="1"/>
          </p:cNvPicPr>
          <p:nvPr/>
        </p:nvPicPr>
        <p:blipFill>
          <a:blip r:embed="rId5"/>
          <a:stretch>
            <a:fillRect/>
          </a:stretch>
        </p:blipFill>
        <p:spPr>
          <a:xfrm>
            <a:off x="6096001" y="3106686"/>
            <a:ext cx="5011250" cy="3137998"/>
          </a:xfrm>
          <a:prstGeom prst="rect">
            <a:avLst/>
          </a:prstGeom>
        </p:spPr>
      </p:pic>
    </p:spTree>
    <p:extLst>
      <p:ext uri="{BB962C8B-B14F-4D97-AF65-F5344CB8AC3E}">
        <p14:creationId xmlns:p14="http://schemas.microsoft.com/office/powerpoint/2010/main" val="42843503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ject 3"/>
          <p:cNvSpPr txBox="1">
            <a:spLocks noGrp="1"/>
          </p:cNvSpPr>
          <p:nvPr>
            <p:ph type="title"/>
          </p:nvPr>
        </p:nvSpPr>
        <p:spPr>
          <a:xfrm>
            <a:off x="1235248" y="447468"/>
            <a:ext cx="9721504" cy="482977"/>
          </a:xfrm>
        </p:spPr>
        <p:txBody>
          <a:bodyPr>
            <a:normAutofit fontScale="90000"/>
          </a:bodyPr>
          <a:lstStyle/>
          <a:p>
            <a:r>
              <a:rPr b="0" u="none" dirty="0">
                <a:latin typeface="Huawei Sans" panose="020C0503030203020204" pitchFamily="34" charset="0"/>
              </a:rPr>
              <a:t>Unsupervised Learning </a:t>
            </a:r>
            <a:r>
              <a:rPr lang="en-US" b="0" u="none" dirty="0">
                <a:latin typeface="Huawei Sans" panose="020C0503030203020204" pitchFamily="34" charset="0"/>
              </a:rPr>
              <a:t>–</a:t>
            </a:r>
            <a:r>
              <a:rPr b="0" u="none" dirty="0">
                <a:latin typeface="Huawei Sans" panose="020C0503030203020204" pitchFamily="34" charset="0"/>
              </a:rPr>
              <a:t> </a:t>
            </a:r>
            <a:r>
              <a:rPr lang="en-US" dirty="0">
                <a:solidFill>
                  <a:srgbClr val="00B0F0"/>
                </a:solidFill>
              </a:rPr>
              <a:t>Association Rules</a:t>
            </a:r>
            <a:endParaRPr lang="zh-CN" altLang="en-US" dirty="0">
              <a:solidFill>
                <a:srgbClr val="00B0F0"/>
              </a:solidFill>
              <a:latin typeface="Huawei Sans" panose="020C0503030203020204" pitchFamily="34" charset="0"/>
              <a:cs typeface="Huawei Sans" panose="020C0503030203020204" pitchFamily="34" charset="0"/>
              <a:sym typeface="Huawei Sans" panose="020C0503030203020204" pitchFamily="34" charset="0"/>
            </a:endParaRPr>
          </a:p>
        </p:txBody>
      </p:sp>
      <p:sp>
        <p:nvSpPr>
          <p:cNvPr id="9" name="文本占位符 8"/>
          <p:cNvSpPr>
            <a:spLocks noGrp="1"/>
          </p:cNvSpPr>
          <p:nvPr>
            <p:ph type="body" sz="quarter" idx="4294967295"/>
          </p:nvPr>
        </p:nvSpPr>
        <p:spPr>
          <a:xfrm>
            <a:off x="449262" y="1321125"/>
            <a:ext cx="11293475" cy="4879805"/>
          </a:xfrm>
        </p:spPr>
        <p:txBody>
          <a:bodyPr>
            <a:normAutofit/>
          </a:bodyPr>
          <a:lstStyle/>
          <a:p>
            <a:pPr algn="l"/>
            <a:r>
              <a:rPr lang="en-US" b="0" i="0" dirty="0">
                <a:solidFill>
                  <a:srgbClr val="05192D"/>
                </a:solidFill>
                <a:effectLst/>
                <a:latin typeface="Studio-Feixen-Sans"/>
              </a:rPr>
              <a:t>This type of unsupervised machine learning takes a rule-based approach to discovering interesting relationships between features in a given dataset. It works by using a measure of interest to identify strong rules found within a dataset. </a:t>
            </a:r>
          </a:p>
          <a:p>
            <a:pPr algn="l"/>
            <a:r>
              <a:rPr lang="en-US" b="0" i="0" dirty="0">
                <a:solidFill>
                  <a:srgbClr val="05192D"/>
                </a:solidFill>
                <a:effectLst/>
                <a:latin typeface="Studio-Feixen-Sans"/>
              </a:rPr>
              <a:t>We typically see association rule mining used for market basket analysis: this is a data mining technique retailers use to gain a better understanding of customer purchasing patterns based on the relationships between various products. </a:t>
            </a:r>
          </a:p>
          <a:p>
            <a:pPr algn="l"/>
            <a:r>
              <a:rPr lang="en-US" b="0" i="0" dirty="0">
                <a:solidFill>
                  <a:srgbClr val="05192D"/>
                </a:solidFill>
                <a:effectLst/>
                <a:latin typeface="Studio-Feixen-Sans"/>
              </a:rPr>
              <a:t>The most widely used algorithm for association rule learning is the </a:t>
            </a:r>
            <a:r>
              <a:rPr lang="en-US" b="0" i="0" dirty="0" err="1">
                <a:solidFill>
                  <a:srgbClr val="05192D"/>
                </a:solidFill>
                <a:effectLst/>
                <a:latin typeface="Studio-Feixen-Sans"/>
              </a:rPr>
              <a:t>Apriori</a:t>
            </a:r>
            <a:r>
              <a:rPr lang="en-US" b="0" i="0" dirty="0">
                <a:solidFill>
                  <a:srgbClr val="05192D"/>
                </a:solidFill>
                <a:effectLst/>
                <a:latin typeface="Studio-Feixen-Sans"/>
              </a:rPr>
              <a:t> algorithm. However, other algorithms are used for this type of unsupervised learning, such as the Eclat and FP-growth algorithms. </a:t>
            </a:r>
          </a:p>
        </p:txBody>
      </p:sp>
      <p:pic>
        <p:nvPicPr>
          <p:cNvPr id="2" name="Picture 1">
            <a:extLst>
              <a:ext uri="{FF2B5EF4-FFF2-40B4-BE49-F238E27FC236}">
                <a16:creationId xmlns:a16="http://schemas.microsoft.com/office/drawing/2014/main" id="{2AF8DA7A-8CC0-EEA5-030E-10F63A018B7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9616" y="5732170"/>
            <a:ext cx="1932922" cy="1378277"/>
          </a:xfrm>
          <a:prstGeom prst="rect">
            <a:avLst/>
          </a:prstGeom>
        </p:spPr>
      </p:pic>
      <p:pic>
        <p:nvPicPr>
          <p:cNvPr id="4" name="Picture 3">
            <a:extLst>
              <a:ext uri="{FF2B5EF4-FFF2-40B4-BE49-F238E27FC236}">
                <a16:creationId xmlns:a16="http://schemas.microsoft.com/office/drawing/2014/main" id="{695C5B13-C352-019E-7251-873AAC52E47A}"/>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0611157" y="-333445"/>
            <a:ext cx="1505748" cy="1331777"/>
          </a:xfrm>
          <a:prstGeom prst="rect">
            <a:avLst/>
          </a:prstGeom>
        </p:spPr>
      </p:pic>
      <p:grpSp>
        <p:nvGrpSpPr>
          <p:cNvPr id="5" name="Group 4">
            <a:extLst>
              <a:ext uri="{FF2B5EF4-FFF2-40B4-BE49-F238E27FC236}">
                <a16:creationId xmlns:a16="http://schemas.microsoft.com/office/drawing/2014/main" id="{BD5706A7-9DE6-46F6-E1FC-21ECA802F873}"/>
              </a:ext>
            </a:extLst>
          </p:cNvPr>
          <p:cNvGrpSpPr/>
          <p:nvPr/>
        </p:nvGrpSpPr>
        <p:grpSpPr>
          <a:xfrm>
            <a:off x="185529" y="109070"/>
            <a:ext cx="806713" cy="821375"/>
            <a:chOff x="292675" y="222425"/>
            <a:chExt cx="917148" cy="889262"/>
          </a:xfrm>
        </p:grpSpPr>
        <p:sp>
          <p:nvSpPr>
            <p:cNvPr id="7" name="Rectangle 6">
              <a:extLst>
                <a:ext uri="{FF2B5EF4-FFF2-40B4-BE49-F238E27FC236}">
                  <a16:creationId xmlns:a16="http://schemas.microsoft.com/office/drawing/2014/main" id="{F22E84C8-3983-1578-A65A-E9BC51E457ED}"/>
                </a:ext>
              </a:extLst>
            </p:cNvPr>
            <p:cNvSpPr/>
            <p:nvPr/>
          </p:nvSpPr>
          <p:spPr>
            <a:xfrm>
              <a:off x="310903" y="222425"/>
              <a:ext cx="898920" cy="889262"/>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grpSp>
          <p:nvGrpSpPr>
            <p:cNvPr id="8" name="Group 7">
              <a:extLst>
                <a:ext uri="{FF2B5EF4-FFF2-40B4-BE49-F238E27FC236}">
                  <a16:creationId xmlns:a16="http://schemas.microsoft.com/office/drawing/2014/main" id="{176759B8-B44A-482A-F237-AE6B426EF66E}"/>
                </a:ext>
              </a:extLst>
            </p:cNvPr>
            <p:cNvGrpSpPr/>
            <p:nvPr/>
          </p:nvGrpSpPr>
          <p:grpSpPr>
            <a:xfrm>
              <a:off x="292675" y="222425"/>
              <a:ext cx="917148" cy="889262"/>
              <a:chOff x="310903" y="206504"/>
              <a:chExt cx="917148" cy="1002012"/>
            </a:xfrm>
          </p:grpSpPr>
          <p:sp>
            <p:nvSpPr>
              <p:cNvPr id="10" name="TextBox 9">
                <a:extLst>
                  <a:ext uri="{FF2B5EF4-FFF2-40B4-BE49-F238E27FC236}">
                    <a16:creationId xmlns:a16="http://schemas.microsoft.com/office/drawing/2014/main" id="{767B8014-1AD2-CBA9-FC10-CDC379382A5F}"/>
                  </a:ext>
                </a:extLst>
              </p:cNvPr>
              <p:cNvSpPr txBox="1"/>
              <p:nvPr/>
            </p:nvSpPr>
            <p:spPr>
              <a:xfrm>
                <a:off x="329131" y="480236"/>
                <a:ext cx="811784" cy="728280"/>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05</a:t>
                </a:r>
                <a:endParaRPr lang="en-US" sz="1050" b="1" dirty="0">
                  <a:solidFill>
                    <a:srgbClr val="8E5A6D"/>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E7BBB1CB-07E2-D65E-16BC-900AB045AD0C}"/>
                  </a:ext>
                </a:extLst>
              </p:cNvPr>
              <p:cNvSpPr txBox="1"/>
              <p:nvPr/>
            </p:nvSpPr>
            <p:spPr>
              <a:xfrm>
                <a:off x="310903" y="206504"/>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grpSp>
      </p:grpSp>
    </p:spTree>
    <p:extLst>
      <p:ext uri="{BB962C8B-B14F-4D97-AF65-F5344CB8AC3E}">
        <p14:creationId xmlns:p14="http://schemas.microsoft.com/office/powerpoint/2010/main" val="54762338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ject 3"/>
          <p:cNvSpPr txBox="1">
            <a:spLocks noGrp="1"/>
          </p:cNvSpPr>
          <p:nvPr>
            <p:ph type="title"/>
          </p:nvPr>
        </p:nvSpPr>
        <p:spPr>
          <a:xfrm>
            <a:off x="1235248" y="447468"/>
            <a:ext cx="9721504" cy="482977"/>
          </a:xfrm>
        </p:spPr>
        <p:txBody>
          <a:bodyPr>
            <a:noAutofit/>
          </a:bodyPr>
          <a:lstStyle/>
          <a:p>
            <a:r>
              <a:rPr sz="3600" b="0" u="none" dirty="0">
                <a:latin typeface="Huawei Sans" panose="020C0503030203020204" pitchFamily="34" charset="0"/>
              </a:rPr>
              <a:t>Unsupervised Learning </a:t>
            </a:r>
            <a:r>
              <a:rPr lang="en-US" sz="3600" b="0" u="none" dirty="0">
                <a:latin typeface="Huawei Sans" panose="020C0503030203020204" pitchFamily="34" charset="0"/>
              </a:rPr>
              <a:t>–</a:t>
            </a:r>
            <a:r>
              <a:rPr sz="3600" b="0" u="none" dirty="0">
                <a:latin typeface="Huawei Sans" panose="020C0503030203020204" pitchFamily="34" charset="0"/>
              </a:rPr>
              <a:t> </a:t>
            </a:r>
            <a:r>
              <a:rPr lang="en-US" sz="3600" dirty="0">
                <a:solidFill>
                  <a:srgbClr val="00B0F0"/>
                </a:solidFill>
              </a:rPr>
              <a:t>Dimensionality Reduction </a:t>
            </a:r>
            <a:endParaRPr lang="zh-CN" altLang="en-US" sz="3600" dirty="0">
              <a:solidFill>
                <a:srgbClr val="00B0F0"/>
              </a:solidFill>
              <a:latin typeface="Huawei Sans" panose="020C0503030203020204" pitchFamily="34" charset="0"/>
              <a:cs typeface="Huawei Sans" panose="020C0503030203020204" pitchFamily="34" charset="0"/>
              <a:sym typeface="Huawei Sans" panose="020C0503030203020204" pitchFamily="34" charset="0"/>
            </a:endParaRPr>
          </a:p>
        </p:txBody>
      </p:sp>
      <p:sp>
        <p:nvSpPr>
          <p:cNvPr id="9" name="文本占位符 8"/>
          <p:cNvSpPr>
            <a:spLocks noGrp="1"/>
          </p:cNvSpPr>
          <p:nvPr>
            <p:ph type="body" sz="quarter" idx="4294967295"/>
          </p:nvPr>
        </p:nvSpPr>
        <p:spPr>
          <a:xfrm>
            <a:off x="449262" y="1321125"/>
            <a:ext cx="11293475" cy="4879805"/>
          </a:xfrm>
        </p:spPr>
        <p:txBody>
          <a:bodyPr>
            <a:normAutofit fontScale="92500"/>
          </a:bodyPr>
          <a:lstStyle/>
          <a:p>
            <a:pPr algn="l">
              <a:lnSpc>
                <a:spcPct val="120000"/>
              </a:lnSpc>
            </a:pPr>
            <a:r>
              <a:rPr lang="en-US" sz="2400" b="0" i="0" dirty="0">
                <a:solidFill>
                  <a:srgbClr val="05192D"/>
                </a:solidFill>
                <a:effectLst/>
              </a:rPr>
              <a:t>Popular algorithms used for dimensionality reduction include principal component analysis (</a:t>
            </a:r>
            <a:r>
              <a:rPr lang="en-US" sz="2400" b="0" i="0" dirty="0">
                <a:solidFill>
                  <a:srgbClr val="00B0F0"/>
                </a:solidFill>
                <a:effectLst/>
              </a:rPr>
              <a:t>PCA</a:t>
            </a:r>
            <a:r>
              <a:rPr lang="en-US" sz="2400" b="0" i="0" dirty="0">
                <a:solidFill>
                  <a:srgbClr val="05192D"/>
                </a:solidFill>
                <a:effectLst/>
              </a:rPr>
              <a:t>) and Singular Value Decomposition (</a:t>
            </a:r>
            <a:r>
              <a:rPr lang="en-US" sz="2400" b="0" i="0" dirty="0">
                <a:solidFill>
                  <a:srgbClr val="00B0F0"/>
                </a:solidFill>
                <a:effectLst/>
              </a:rPr>
              <a:t>SVD</a:t>
            </a:r>
            <a:r>
              <a:rPr lang="en-US" sz="2400" b="0" i="0" dirty="0">
                <a:solidFill>
                  <a:srgbClr val="05192D"/>
                </a:solidFill>
                <a:effectLst/>
              </a:rPr>
              <a:t>). These algorithms seek to transform data from high-dimensional spaces to low-dimensional spaces without compromising meaningful properties in the original data. These techniques are typically deployed during exploratory data analysis (</a:t>
            </a:r>
            <a:r>
              <a:rPr lang="en-US" sz="2400" b="0" i="0" dirty="0">
                <a:solidFill>
                  <a:srgbClr val="00B0F0"/>
                </a:solidFill>
                <a:effectLst/>
              </a:rPr>
              <a:t>EDA</a:t>
            </a:r>
            <a:r>
              <a:rPr lang="en-US" sz="2400" b="0" i="0" dirty="0">
                <a:solidFill>
                  <a:srgbClr val="05192D"/>
                </a:solidFill>
                <a:effectLst/>
              </a:rPr>
              <a:t>) or data processing to prepare the data for modeling.</a:t>
            </a:r>
          </a:p>
          <a:p>
            <a:pPr algn="l">
              <a:lnSpc>
                <a:spcPct val="120000"/>
              </a:lnSpc>
            </a:pPr>
            <a:r>
              <a:rPr lang="en-US" sz="2400" b="0" i="0" dirty="0">
                <a:solidFill>
                  <a:srgbClr val="05192D"/>
                </a:solidFill>
                <a:effectLst/>
              </a:rPr>
              <a:t>It’s helpful to reduce the dimensionality of a dataset during EDA to help visualize data: this is because visualizing data in more than three dimensions is difficult. From a data processing perspective, reducing the dimensionality of the data simplifies the modeling problem.</a:t>
            </a:r>
          </a:p>
          <a:p>
            <a:pPr algn="l">
              <a:lnSpc>
                <a:spcPct val="120000"/>
              </a:lnSpc>
            </a:pPr>
            <a:r>
              <a:rPr lang="en-US" sz="2400" b="0" i="0" dirty="0">
                <a:solidFill>
                  <a:srgbClr val="05192D"/>
                </a:solidFill>
                <a:effectLst/>
              </a:rPr>
              <a:t>When more input features are being fed into the model, the model must learn a more complex approximation function. This phenomenon can be summed up by a saying called the “curse of dimensionality.”</a:t>
            </a:r>
          </a:p>
        </p:txBody>
      </p:sp>
      <p:pic>
        <p:nvPicPr>
          <p:cNvPr id="2" name="Picture 1">
            <a:extLst>
              <a:ext uri="{FF2B5EF4-FFF2-40B4-BE49-F238E27FC236}">
                <a16:creationId xmlns:a16="http://schemas.microsoft.com/office/drawing/2014/main" id="{2AF8DA7A-8CC0-EEA5-030E-10F63A018B7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9616" y="5732170"/>
            <a:ext cx="1932922" cy="1378277"/>
          </a:xfrm>
          <a:prstGeom prst="rect">
            <a:avLst/>
          </a:prstGeom>
        </p:spPr>
      </p:pic>
      <p:pic>
        <p:nvPicPr>
          <p:cNvPr id="4" name="Picture 3">
            <a:extLst>
              <a:ext uri="{FF2B5EF4-FFF2-40B4-BE49-F238E27FC236}">
                <a16:creationId xmlns:a16="http://schemas.microsoft.com/office/drawing/2014/main" id="{695C5B13-C352-019E-7251-873AAC52E47A}"/>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0611157" y="-333445"/>
            <a:ext cx="1505748" cy="1331777"/>
          </a:xfrm>
          <a:prstGeom prst="rect">
            <a:avLst/>
          </a:prstGeom>
        </p:spPr>
      </p:pic>
      <p:grpSp>
        <p:nvGrpSpPr>
          <p:cNvPr id="5" name="Group 4">
            <a:extLst>
              <a:ext uri="{FF2B5EF4-FFF2-40B4-BE49-F238E27FC236}">
                <a16:creationId xmlns:a16="http://schemas.microsoft.com/office/drawing/2014/main" id="{BD5706A7-9DE6-46F6-E1FC-21ECA802F873}"/>
              </a:ext>
            </a:extLst>
          </p:cNvPr>
          <p:cNvGrpSpPr/>
          <p:nvPr/>
        </p:nvGrpSpPr>
        <p:grpSpPr>
          <a:xfrm>
            <a:off x="185529" y="109070"/>
            <a:ext cx="806713" cy="821375"/>
            <a:chOff x="292675" y="222425"/>
            <a:chExt cx="917148" cy="889262"/>
          </a:xfrm>
        </p:grpSpPr>
        <p:sp>
          <p:nvSpPr>
            <p:cNvPr id="7" name="Rectangle 6">
              <a:extLst>
                <a:ext uri="{FF2B5EF4-FFF2-40B4-BE49-F238E27FC236}">
                  <a16:creationId xmlns:a16="http://schemas.microsoft.com/office/drawing/2014/main" id="{F22E84C8-3983-1578-A65A-E9BC51E457ED}"/>
                </a:ext>
              </a:extLst>
            </p:cNvPr>
            <p:cNvSpPr/>
            <p:nvPr/>
          </p:nvSpPr>
          <p:spPr>
            <a:xfrm>
              <a:off x="310903" y="222425"/>
              <a:ext cx="898920" cy="889262"/>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grpSp>
          <p:nvGrpSpPr>
            <p:cNvPr id="8" name="Group 7">
              <a:extLst>
                <a:ext uri="{FF2B5EF4-FFF2-40B4-BE49-F238E27FC236}">
                  <a16:creationId xmlns:a16="http://schemas.microsoft.com/office/drawing/2014/main" id="{176759B8-B44A-482A-F237-AE6B426EF66E}"/>
                </a:ext>
              </a:extLst>
            </p:cNvPr>
            <p:cNvGrpSpPr/>
            <p:nvPr/>
          </p:nvGrpSpPr>
          <p:grpSpPr>
            <a:xfrm>
              <a:off x="292675" y="222425"/>
              <a:ext cx="917148" cy="889262"/>
              <a:chOff x="310903" y="206504"/>
              <a:chExt cx="917148" cy="1002012"/>
            </a:xfrm>
          </p:grpSpPr>
          <p:sp>
            <p:nvSpPr>
              <p:cNvPr id="10" name="TextBox 9">
                <a:extLst>
                  <a:ext uri="{FF2B5EF4-FFF2-40B4-BE49-F238E27FC236}">
                    <a16:creationId xmlns:a16="http://schemas.microsoft.com/office/drawing/2014/main" id="{767B8014-1AD2-CBA9-FC10-CDC379382A5F}"/>
                  </a:ext>
                </a:extLst>
              </p:cNvPr>
              <p:cNvSpPr txBox="1"/>
              <p:nvPr/>
            </p:nvSpPr>
            <p:spPr>
              <a:xfrm>
                <a:off x="329131" y="480236"/>
                <a:ext cx="811784" cy="728280"/>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05</a:t>
                </a:r>
                <a:endParaRPr lang="en-US" sz="1050" b="1" dirty="0">
                  <a:solidFill>
                    <a:srgbClr val="8E5A6D"/>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E7BBB1CB-07E2-D65E-16BC-900AB045AD0C}"/>
                  </a:ext>
                </a:extLst>
              </p:cNvPr>
              <p:cNvSpPr txBox="1"/>
              <p:nvPr/>
            </p:nvSpPr>
            <p:spPr>
              <a:xfrm>
                <a:off x="310903" y="206504"/>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grpSp>
      </p:grpSp>
    </p:spTree>
    <p:extLst>
      <p:ext uri="{BB962C8B-B14F-4D97-AF65-F5344CB8AC3E}">
        <p14:creationId xmlns:p14="http://schemas.microsoft.com/office/powerpoint/2010/main" val="123289728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ject 3"/>
          <p:cNvSpPr txBox="1">
            <a:spLocks noGrp="1"/>
          </p:cNvSpPr>
          <p:nvPr>
            <p:ph type="title"/>
          </p:nvPr>
        </p:nvSpPr>
        <p:spPr>
          <a:xfrm>
            <a:off x="1235248" y="447468"/>
            <a:ext cx="9721504" cy="482977"/>
          </a:xfrm>
        </p:spPr>
        <p:txBody>
          <a:bodyPr>
            <a:noAutofit/>
          </a:bodyPr>
          <a:lstStyle/>
          <a:p>
            <a:r>
              <a:rPr sz="3600" b="0" u="none" dirty="0">
                <a:latin typeface="Huawei Sans" panose="020C0503030203020204" pitchFamily="34" charset="0"/>
              </a:rPr>
              <a:t>Unsupervised Learning</a:t>
            </a:r>
            <a:r>
              <a:rPr lang="en-US" sz="3600" b="0" u="none" dirty="0">
                <a:latin typeface="Huawei Sans" panose="020C0503030203020204" pitchFamily="34" charset="0"/>
              </a:rPr>
              <a:t>: </a:t>
            </a:r>
            <a:r>
              <a:rPr lang="en-US" sz="3600" dirty="0"/>
              <a:t> </a:t>
            </a:r>
            <a:endParaRPr lang="zh-CN" altLang="en-US" sz="3600" dirty="0">
              <a:latin typeface="Huawei Sans" panose="020C0503030203020204" pitchFamily="34" charset="0"/>
              <a:cs typeface="Huawei Sans" panose="020C0503030203020204" pitchFamily="34" charset="0"/>
              <a:sym typeface="Huawei Sans" panose="020C0503030203020204" pitchFamily="34" charset="0"/>
            </a:endParaRPr>
          </a:p>
        </p:txBody>
      </p:sp>
      <p:sp>
        <p:nvSpPr>
          <p:cNvPr id="9" name="文本占位符 8"/>
          <p:cNvSpPr>
            <a:spLocks noGrp="1"/>
          </p:cNvSpPr>
          <p:nvPr>
            <p:ph type="body" sz="quarter" idx="4294967295"/>
          </p:nvPr>
        </p:nvSpPr>
        <p:spPr>
          <a:xfrm>
            <a:off x="449262" y="1321125"/>
            <a:ext cx="11293475" cy="4879805"/>
          </a:xfrm>
        </p:spPr>
        <p:txBody>
          <a:bodyPr>
            <a:normAutofit fontScale="92500"/>
          </a:bodyPr>
          <a:lstStyle/>
          <a:p>
            <a:pPr marL="0" indent="0" algn="l">
              <a:lnSpc>
                <a:spcPct val="120000"/>
              </a:lnSpc>
              <a:buNone/>
            </a:pPr>
            <a:r>
              <a:rPr lang="en-US" sz="2400" b="0" i="0" dirty="0">
                <a:solidFill>
                  <a:srgbClr val="00B0F0"/>
                </a:solidFill>
                <a:effectLst/>
              </a:rPr>
              <a:t>Can Unsupervised Learning be used to improve supervised machine learning algorithms?</a:t>
            </a:r>
          </a:p>
          <a:p>
            <a:pPr marL="0" indent="0" algn="l">
              <a:lnSpc>
                <a:spcPct val="120000"/>
              </a:lnSpc>
              <a:buNone/>
            </a:pPr>
            <a:r>
              <a:rPr lang="en-US" sz="2400" b="0" i="0" dirty="0">
                <a:solidFill>
                  <a:srgbClr val="05192D"/>
                </a:solidFill>
                <a:effectLst/>
              </a:rPr>
              <a:t>YES, we can use unsupervised techniques as clustering to enhance our supervised models by </a:t>
            </a:r>
          </a:p>
          <a:p>
            <a:pPr marL="0" indent="0" algn="l">
              <a:lnSpc>
                <a:spcPct val="120000"/>
              </a:lnSpc>
              <a:buNone/>
            </a:pPr>
            <a:r>
              <a:rPr lang="en-US" sz="2400" b="0" i="0" dirty="0">
                <a:solidFill>
                  <a:srgbClr val="05192D"/>
                </a:solidFill>
                <a:effectLst/>
              </a:rPr>
              <a:t>clustering data points of datasets to separate clusters and use the cluster labels as independent </a:t>
            </a:r>
          </a:p>
          <a:p>
            <a:pPr marL="0" indent="0" algn="l">
              <a:lnSpc>
                <a:spcPct val="120000"/>
              </a:lnSpc>
              <a:buNone/>
            </a:pPr>
            <a:r>
              <a:rPr lang="en-US" sz="2400" b="0" i="0" dirty="0">
                <a:solidFill>
                  <a:srgbClr val="05192D"/>
                </a:solidFill>
                <a:effectLst/>
              </a:rPr>
              <a:t>variables in the supervised machine learning algorithm.</a:t>
            </a:r>
          </a:p>
          <a:p>
            <a:pPr marL="0" indent="0" algn="l">
              <a:lnSpc>
                <a:spcPct val="120000"/>
              </a:lnSpc>
              <a:buNone/>
            </a:pPr>
            <a:r>
              <a:rPr lang="en-US" sz="2400" b="0" i="0" dirty="0">
                <a:solidFill>
                  <a:srgbClr val="00B0F0"/>
                </a:solidFill>
                <a:effectLst/>
              </a:rPr>
              <a:t>When shouldn’t you use Unsupervised Learning?</a:t>
            </a:r>
          </a:p>
          <a:p>
            <a:pPr marL="0" indent="0" algn="l">
              <a:lnSpc>
                <a:spcPct val="120000"/>
              </a:lnSpc>
              <a:buNone/>
            </a:pPr>
            <a:r>
              <a:rPr lang="en-US" sz="2400" b="0" i="0" dirty="0">
                <a:solidFill>
                  <a:srgbClr val="05192D"/>
                </a:solidFill>
                <a:effectLst/>
              </a:rPr>
              <a:t>If you both don’t know any prior information about the number of clusters you want to segment </a:t>
            </a:r>
          </a:p>
          <a:p>
            <a:pPr marL="0" indent="0" algn="l">
              <a:lnSpc>
                <a:spcPct val="120000"/>
              </a:lnSpc>
              <a:buNone/>
            </a:pPr>
            <a:r>
              <a:rPr lang="en-US" sz="2400" b="0" i="0" dirty="0">
                <a:solidFill>
                  <a:srgbClr val="05192D"/>
                </a:solidFill>
                <a:effectLst/>
              </a:rPr>
              <a:t>your data into and the dataset is very large as well that can lead to a very high computational power </a:t>
            </a:r>
          </a:p>
        </p:txBody>
      </p:sp>
      <p:pic>
        <p:nvPicPr>
          <p:cNvPr id="2" name="Picture 1">
            <a:extLst>
              <a:ext uri="{FF2B5EF4-FFF2-40B4-BE49-F238E27FC236}">
                <a16:creationId xmlns:a16="http://schemas.microsoft.com/office/drawing/2014/main" id="{2AF8DA7A-8CC0-EEA5-030E-10F63A018B7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9616" y="5732170"/>
            <a:ext cx="1932922" cy="1378277"/>
          </a:xfrm>
          <a:prstGeom prst="rect">
            <a:avLst/>
          </a:prstGeom>
        </p:spPr>
      </p:pic>
      <p:pic>
        <p:nvPicPr>
          <p:cNvPr id="4" name="Picture 3">
            <a:extLst>
              <a:ext uri="{FF2B5EF4-FFF2-40B4-BE49-F238E27FC236}">
                <a16:creationId xmlns:a16="http://schemas.microsoft.com/office/drawing/2014/main" id="{695C5B13-C352-019E-7251-873AAC52E47A}"/>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0446884" y="-332434"/>
            <a:ext cx="1505748" cy="1331777"/>
          </a:xfrm>
          <a:prstGeom prst="rect">
            <a:avLst/>
          </a:prstGeom>
        </p:spPr>
      </p:pic>
      <p:grpSp>
        <p:nvGrpSpPr>
          <p:cNvPr id="5" name="Group 4">
            <a:extLst>
              <a:ext uri="{FF2B5EF4-FFF2-40B4-BE49-F238E27FC236}">
                <a16:creationId xmlns:a16="http://schemas.microsoft.com/office/drawing/2014/main" id="{BD5706A7-9DE6-46F6-E1FC-21ECA802F873}"/>
              </a:ext>
            </a:extLst>
          </p:cNvPr>
          <p:cNvGrpSpPr/>
          <p:nvPr/>
        </p:nvGrpSpPr>
        <p:grpSpPr>
          <a:xfrm>
            <a:off x="185529" y="109070"/>
            <a:ext cx="806713" cy="821375"/>
            <a:chOff x="292675" y="222425"/>
            <a:chExt cx="917148" cy="889262"/>
          </a:xfrm>
        </p:grpSpPr>
        <p:sp>
          <p:nvSpPr>
            <p:cNvPr id="7" name="Rectangle 6">
              <a:extLst>
                <a:ext uri="{FF2B5EF4-FFF2-40B4-BE49-F238E27FC236}">
                  <a16:creationId xmlns:a16="http://schemas.microsoft.com/office/drawing/2014/main" id="{F22E84C8-3983-1578-A65A-E9BC51E457ED}"/>
                </a:ext>
              </a:extLst>
            </p:cNvPr>
            <p:cNvSpPr/>
            <p:nvPr/>
          </p:nvSpPr>
          <p:spPr>
            <a:xfrm>
              <a:off x="310903" y="222425"/>
              <a:ext cx="898920" cy="889262"/>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grpSp>
          <p:nvGrpSpPr>
            <p:cNvPr id="8" name="Group 7">
              <a:extLst>
                <a:ext uri="{FF2B5EF4-FFF2-40B4-BE49-F238E27FC236}">
                  <a16:creationId xmlns:a16="http://schemas.microsoft.com/office/drawing/2014/main" id="{176759B8-B44A-482A-F237-AE6B426EF66E}"/>
                </a:ext>
              </a:extLst>
            </p:cNvPr>
            <p:cNvGrpSpPr/>
            <p:nvPr/>
          </p:nvGrpSpPr>
          <p:grpSpPr>
            <a:xfrm>
              <a:off x="292675" y="222425"/>
              <a:ext cx="917148" cy="889262"/>
              <a:chOff x="310903" y="206504"/>
              <a:chExt cx="917148" cy="1002012"/>
            </a:xfrm>
          </p:grpSpPr>
          <p:sp>
            <p:nvSpPr>
              <p:cNvPr id="10" name="TextBox 9">
                <a:extLst>
                  <a:ext uri="{FF2B5EF4-FFF2-40B4-BE49-F238E27FC236}">
                    <a16:creationId xmlns:a16="http://schemas.microsoft.com/office/drawing/2014/main" id="{767B8014-1AD2-CBA9-FC10-CDC379382A5F}"/>
                  </a:ext>
                </a:extLst>
              </p:cNvPr>
              <p:cNvSpPr txBox="1"/>
              <p:nvPr/>
            </p:nvSpPr>
            <p:spPr>
              <a:xfrm>
                <a:off x="329131" y="480236"/>
                <a:ext cx="811784" cy="728280"/>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05</a:t>
                </a:r>
                <a:endParaRPr lang="en-US" sz="1050" b="1" dirty="0">
                  <a:solidFill>
                    <a:srgbClr val="8E5A6D"/>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E7BBB1CB-07E2-D65E-16BC-900AB045AD0C}"/>
                  </a:ext>
                </a:extLst>
              </p:cNvPr>
              <p:cNvSpPr txBox="1"/>
              <p:nvPr/>
            </p:nvSpPr>
            <p:spPr>
              <a:xfrm>
                <a:off x="310903" y="206504"/>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grpSp>
      </p:grpSp>
    </p:spTree>
    <p:extLst>
      <p:ext uri="{BB962C8B-B14F-4D97-AF65-F5344CB8AC3E}">
        <p14:creationId xmlns:p14="http://schemas.microsoft.com/office/powerpoint/2010/main" val="53815091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ject 3"/>
          <p:cNvSpPr txBox="1">
            <a:spLocks noGrp="1"/>
          </p:cNvSpPr>
          <p:nvPr>
            <p:ph type="title"/>
          </p:nvPr>
        </p:nvSpPr>
        <p:spPr>
          <a:xfrm>
            <a:off x="1235248" y="447468"/>
            <a:ext cx="9721504" cy="482977"/>
          </a:xfrm>
        </p:spPr>
        <p:txBody>
          <a:bodyPr>
            <a:noAutofit/>
          </a:bodyPr>
          <a:lstStyle/>
          <a:p>
            <a:r>
              <a:rPr lang="en-US" sz="3600" b="0" u="none" dirty="0">
                <a:latin typeface="Huawei Sans" panose="020C0503030203020204" pitchFamily="34" charset="0"/>
              </a:rPr>
              <a:t>Supervised VS </a:t>
            </a:r>
            <a:r>
              <a:rPr sz="3600" b="0" u="none" dirty="0">
                <a:latin typeface="Huawei Sans" panose="020C0503030203020204" pitchFamily="34" charset="0"/>
              </a:rPr>
              <a:t>Unsupervised Learning</a:t>
            </a:r>
            <a:r>
              <a:rPr lang="en-US" sz="3600" b="0" u="none" dirty="0">
                <a:latin typeface="Huawei Sans" panose="020C0503030203020204" pitchFamily="34" charset="0"/>
              </a:rPr>
              <a:t>: </a:t>
            </a:r>
            <a:r>
              <a:rPr lang="en-US" sz="3600" dirty="0"/>
              <a:t> </a:t>
            </a:r>
            <a:endParaRPr lang="zh-CN" altLang="en-US" sz="3600" dirty="0">
              <a:latin typeface="Huawei Sans" panose="020C0503030203020204" pitchFamily="34" charset="0"/>
              <a:cs typeface="Huawei Sans" panose="020C0503030203020204" pitchFamily="34" charset="0"/>
              <a:sym typeface="Huawei Sans" panose="020C0503030203020204" pitchFamily="34" charset="0"/>
            </a:endParaRPr>
          </a:p>
        </p:txBody>
      </p:sp>
      <p:sp>
        <p:nvSpPr>
          <p:cNvPr id="9" name="文本占位符 8"/>
          <p:cNvSpPr>
            <a:spLocks noGrp="1"/>
          </p:cNvSpPr>
          <p:nvPr>
            <p:ph type="body" sz="quarter" idx="4294967295"/>
          </p:nvPr>
        </p:nvSpPr>
        <p:spPr>
          <a:xfrm>
            <a:off x="449262" y="1321125"/>
            <a:ext cx="11293475" cy="4879805"/>
          </a:xfrm>
        </p:spPr>
        <p:txBody>
          <a:bodyPr>
            <a:normAutofit fontScale="85000" lnSpcReduction="10000"/>
          </a:bodyPr>
          <a:lstStyle/>
          <a:p>
            <a:pPr marL="0" indent="0" algn="l">
              <a:lnSpc>
                <a:spcPct val="120000"/>
              </a:lnSpc>
              <a:buNone/>
            </a:pPr>
            <a:r>
              <a:rPr lang="en-US" sz="2400" b="0" i="0" dirty="0">
                <a:effectLst/>
              </a:rPr>
              <a:t>Unsupervised learning and supervised learning are frequently discussed together. Unlike unsupervised learning algorithms, supervised learning algorithms use labeled data. From that data, it either predicts future outcomes or assigns data to specific categories based on the regression or classification problem that it is trying to solve. </a:t>
            </a:r>
          </a:p>
          <a:p>
            <a:pPr marL="0" indent="0" algn="l">
              <a:lnSpc>
                <a:spcPct val="120000"/>
              </a:lnSpc>
              <a:buNone/>
            </a:pPr>
            <a:r>
              <a:rPr lang="en-US" sz="2400" b="0" i="0" dirty="0">
                <a:effectLst/>
              </a:rPr>
              <a:t>While supervised learning algorithms tend to be more accurate than unsupervised learning models, they require upfront human intervention to label the data appropriately. However, these labelled datasets allow supervised learning algorithms to avoid computational complexity as they don’t need a large training set to produce intended outcomes. Common regression and classification techniques are linear and logistic regression, naïve bayes, KNN algorithm, and random forest.</a:t>
            </a:r>
          </a:p>
          <a:p>
            <a:pPr marL="0" indent="0" algn="l">
              <a:lnSpc>
                <a:spcPct val="120000"/>
              </a:lnSpc>
              <a:buNone/>
            </a:pPr>
            <a:r>
              <a:rPr lang="en-US" sz="2400" b="0" i="0" dirty="0">
                <a:effectLst/>
              </a:rPr>
              <a:t>Semi-supervised learning occurs when only part of the given input data has been labelled. Unsupervised and semi-supervised learning can be more appealing alternatives as it can be time-consuming and costly to rely on domain expertise to label data appropriately for supervised learning.</a:t>
            </a:r>
          </a:p>
        </p:txBody>
      </p:sp>
      <p:pic>
        <p:nvPicPr>
          <p:cNvPr id="2" name="Picture 1">
            <a:extLst>
              <a:ext uri="{FF2B5EF4-FFF2-40B4-BE49-F238E27FC236}">
                <a16:creationId xmlns:a16="http://schemas.microsoft.com/office/drawing/2014/main" id="{2AF8DA7A-8CC0-EEA5-030E-10F63A018B7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9616" y="5732170"/>
            <a:ext cx="1932922" cy="1378277"/>
          </a:xfrm>
          <a:prstGeom prst="rect">
            <a:avLst/>
          </a:prstGeom>
        </p:spPr>
      </p:pic>
      <p:pic>
        <p:nvPicPr>
          <p:cNvPr id="4" name="Picture 3">
            <a:extLst>
              <a:ext uri="{FF2B5EF4-FFF2-40B4-BE49-F238E27FC236}">
                <a16:creationId xmlns:a16="http://schemas.microsoft.com/office/drawing/2014/main" id="{695C5B13-C352-019E-7251-873AAC52E47A}"/>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0446884" y="-332434"/>
            <a:ext cx="1505748" cy="1331777"/>
          </a:xfrm>
          <a:prstGeom prst="rect">
            <a:avLst/>
          </a:prstGeom>
        </p:spPr>
      </p:pic>
      <p:grpSp>
        <p:nvGrpSpPr>
          <p:cNvPr id="5" name="Group 4">
            <a:extLst>
              <a:ext uri="{FF2B5EF4-FFF2-40B4-BE49-F238E27FC236}">
                <a16:creationId xmlns:a16="http://schemas.microsoft.com/office/drawing/2014/main" id="{BD5706A7-9DE6-46F6-E1FC-21ECA802F873}"/>
              </a:ext>
            </a:extLst>
          </p:cNvPr>
          <p:cNvGrpSpPr/>
          <p:nvPr/>
        </p:nvGrpSpPr>
        <p:grpSpPr>
          <a:xfrm>
            <a:off x="185529" y="109070"/>
            <a:ext cx="806713" cy="821375"/>
            <a:chOff x="292675" y="222425"/>
            <a:chExt cx="917148" cy="889262"/>
          </a:xfrm>
        </p:grpSpPr>
        <p:sp>
          <p:nvSpPr>
            <p:cNvPr id="7" name="Rectangle 6">
              <a:extLst>
                <a:ext uri="{FF2B5EF4-FFF2-40B4-BE49-F238E27FC236}">
                  <a16:creationId xmlns:a16="http://schemas.microsoft.com/office/drawing/2014/main" id="{F22E84C8-3983-1578-A65A-E9BC51E457ED}"/>
                </a:ext>
              </a:extLst>
            </p:cNvPr>
            <p:cNvSpPr/>
            <p:nvPr/>
          </p:nvSpPr>
          <p:spPr>
            <a:xfrm>
              <a:off x="310903" y="222425"/>
              <a:ext cx="898920" cy="889262"/>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grpSp>
          <p:nvGrpSpPr>
            <p:cNvPr id="8" name="Group 7">
              <a:extLst>
                <a:ext uri="{FF2B5EF4-FFF2-40B4-BE49-F238E27FC236}">
                  <a16:creationId xmlns:a16="http://schemas.microsoft.com/office/drawing/2014/main" id="{176759B8-B44A-482A-F237-AE6B426EF66E}"/>
                </a:ext>
              </a:extLst>
            </p:cNvPr>
            <p:cNvGrpSpPr/>
            <p:nvPr/>
          </p:nvGrpSpPr>
          <p:grpSpPr>
            <a:xfrm>
              <a:off x="292675" y="222425"/>
              <a:ext cx="917148" cy="889262"/>
              <a:chOff x="310903" y="206504"/>
              <a:chExt cx="917148" cy="1002012"/>
            </a:xfrm>
          </p:grpSpPr>
          <p:sp>
            <p:nvSpPr>
              <p:cNvPr id="10" name="TextBox 9">
                <a:extLst>
                  <a:ext uri="{FF2B5EF4-FFF2-40B4-BE49-F238E27FC236}">
                    <a16:creationId xmlns:a16="http://schemas.microsoft.com/office/drawing/2014/main" id="{767B8014-1AD2-CBA9-FC10-CDC379382A5F}"/>
                  </a:ext>
                </a:extLst>
              </p:cNvPr>
              <p:cNvSpPr txBox="1"/>
              <p:nvPr/>
            </p:nvSpPr>
            <p:spPr>
              <a:xfrm>
                <a:off x="329131" y="480236"/>
                <a:ext cx="811784" cy="728280"/>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05</a:t>
                </a:r>
                <a:endParaRPr lang="en-US" sz="1050" b="1" dirty="0">
                  <a:solidFill>
                    <a:srgbClr val="8E5A6D"/>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E7BBB1CB-07E2-D65E-16BC-900AB045AD0C}"/>
                  </a:ext>
                </a:extLst>
              </p:cNvPr>
              <p:cNvSpPr txBox="1"/>
              <p:nvPr/>
            </p:nvSpPr>
            <p:spPr>
              <a:xfrm>
                <a:off x="310903" y="206504"/>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grpSp>
      </p:grpSp>
    </p:spTree>
    <p:extLst>
      <p:ext uri="{BB962C8B-B14F-4D97-AF65-F5344CB8AC3E}">
        <p14:creationId xmlns:p14="http://schemas.microsoft.com/office/powerpoint/2010/main" val="166418453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cartoon robot with a thank you sign&#10;&#10;Description automatically generated">
            <a:extLst>
              <a:ext uri="{FF2B5EF4-FFF2-40B4-BE49-F238E27FC236}">
                <a16:creationId xmlns:a16="http://schemas.microsoft.com/office/drawing/2014/main" id="{37ECE040-708A-7E5B-F8AA-3FACDF8B401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094181" y="457200"/>
            <a:ext cx="6003637" cy="5943600"/>
          </a:xfrm>
          <a:prstGeom prst="rect">
            <a:avLst/>
          </a:prstGeom>
        </p:spPr>
      </p:pic>
    </p:spTree>
    <p:extLst>
      <p:ext uri="{BB962C8B-B14F-4D97-AF65-F5344CB8AC3E}">
        <p14:creationId xmlns:p14="http://schemas.microsoft.com/office/powerpoint/2010/main" val="3787879582"/>
      </p:ext>
    </p:extLst>
  </p:cSld>
  <p:clrMapOvr>
    <a:masterClrMapping/>
  </p:clrMapOvr>
  <mc:AlternateContent xmlns:mc="http://schemas.openxmlformats.org/markup-compatibility/2006" xmlns:p14="http://schemas.microsoft.com/office/powerpoint/2010/main">
    <mc:Choice Requires="p14">
      <p:transition spd="slow" p14:dur="5250" advClick="0"/>
    </mc:Choice>
    <mc:Fallback xmlns="">
      <p:transition spd="slow" advClick="0"/>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359</TotalTime>
  <Words>2995</Words>
  <Application>Microsoft Office PowerPoint</Application>
  <PresentationFormat>Widescreen</PresentationFormat>
  <Paragraphs>325</Paragraphs>
  <Slides>32</Slides>
  <Notes>31</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32</vt:i4>
      </vt:variant>
    </vt:vector>
  </HeadingPairs>
  <TitlesOfParts>
    <vt:vector size="41" baseType="lpstr">
      <vt:lpstr>Arial</vt:lpstr>
      <vt:lpstr>Calibri</vt:lpstr>
      <vt:lpstr>Calibri Light</vt:lpstr>
      <vt:lpstr>Huawei Sans</vt:lpstr>
      <vt:lpstr>Inter</vt:lpstr>
      <vt:lpstr>Studio-Feixen-Sans</vt:lpstr>
      <vt:lpstr>Times New Roman</vt:lpstr>
      <vt:lpstr>Wingdings</vt:lpstr>
      <vt:lpstr>Office Theme</vt:lpstr>
      <vt:lpstr>PowerPoint Presentation</vt:lpstr>
      <vt:lpstr>PowerPoint Presentation</vt:lpstr>
      <vt:lpstr>Machine Learning Algorithm Overview</vt:lpstr>
      <vt:lpstr>Unsupervised Learning</vt:lpstr>
      <vt:lpstr>Unsupervised Learning</vt:lpstr>
      <vt:lpstr>Why Unsupervised Learning</vt:lpstr>
      <vt:lpstr>Most common uses of Clustering:</vt:lpstr>
      <vt:lpstr>Types of Unsupervised Learning Algorithms:</vt:lpstr>
      <vt:lpstr>Unsupervised Learning - Clustering</vt:lpstr>
      <vt:lpstr>Unsupervised Learning - Clustering</vt:lpstr>
      <vt:lpstr>Unsupervised Learning - Clustering</vt:lpstr>
      <vt:lpstr>Types of clustering algorithms:</vt:lpstr>
      <vt:lpstr>K-means Clustering</vt:lpstr>
      <vt:lpstr>K-means Clustering</vt:lpstr>
      <vt:lpstr>K-means Clustering</vt:lpstr>
      <vt:lpstr>K-means Clustering</vt:lpstr>
      <vt:lpstr>K-means Clustering</vt:lpstr>
      <vt:lpstr>K-means Steps- Summary: </vt:lpstr>
      <vt:lpstr>K-means Steps</vt:lpstr>
      <vt:lpstr>K-means Clustering</vt:lpstr>
      <vt:lpstr>K-means Clustering</vt:lpstr>
      <vt:lpstr>K-means Clustering</vt:lpstr>
      <vt:lpstr>K-Means</vt:lpstr>
      <vt:lpstr>K-Means</vt:lpstr>
      <vt:lpstr>Choosing the Number of Clusters:</vt:lpstr>
      <vt:lpstr>Elbow Method:</vt:lpstr>
      <vt:lpstr>Elbow Method:</vt:lpstr>
      <vt:lpstr>Unsupervised Learning – Association Rules</vt:lpstr>
      <vt:lpstr>Unsupervised Learning – Dimensionality Reduction </vt:lpstr>
      <vt:lpstr>Unsupervised Learning:  </vt:lpstr>
      <vt:lpstr>Supervised VS Unsupervised Learning:  </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Eman Mohamed</dc:creator>
  <cp:lastModifiedBy>Eman Mohamed</cp:lastModifiedBy>
  <cp:revision>3</cp:revision>
  <dcterms:created xsi:type="dcterms:W3CDTF">2023-08-17T12:04:30Z</dcterms:created>
  <dcterms:modified xsi:type="dcterms:W3CDTF">2023-08-17T20:21:40Z</dcterms:modified>
</cp:coreProperties>
</file>