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80" r:id="rId2"/>
    <p:sldId id="256" r:id="rId3"/>
    <p:sldId id="818" r:id="rId4"/>
    <p:sldId id="819" r:id="rId5"/>
    <p:sldId id="820" r:id="rId6"/>
    <p:sldId id="821" r:id="rId7"/>
    <p:sldId id="822" r:id="rId8"/>
    <p:sldId id="823" r:id="rId9"/>
    <p:sldId id="496" r:id="rId10"/>
    <p:sldId id="825" r:id="rId11"/>
    <p:sldId id="826" r:id="rId12"/>
    <p:sldId id="828" r:id="rId13"/>
    <p:sldId id="827" r:id="rId14"/>
    <p:sldId id="829" r:id="rId15"/>
    <p:sldId id="830" r:id="rId16"/>
    <p:sldId id="831" r:id="rId17"/>
    <p:sldId id="832" r:id="rId18"/>
    <p:sldId id="833" r:id="rId19"/>
    <p:sldId id="834" r:id="rId20"/>
    <p:sldId id="836" r:id="rId21"/>
    <p:sldId id="835" r:id="rId22"/>
    <p:sldId id="837" r:id="rId23"/>
    <p:sldId id="838" r:id="rId24"/>
    <p:sldId id="839" r:id="rId25"/>
    <p:sldId id="840" r:id="rId26"/>
    <p:sldId id="841" r:id="rId27"/>
    <p:sldId id="842" r:id="rId28"/>
    <p:sldId id="843" r:id="rId29"/>
    <p:sldId id="844" r:id="rId30"/>
    <p:sldId id="847" r:id="rId31"/>
    <p:sldId id="856" r:id="rId32"/>
    <p:sldId id="850" r:id="rId33"/>
    <p:sldId id="851" r:id="rId34"/>
    <p:sldId id="852" r:id="rId35"/>
    <p:sldId id="853" r:id="rId36"/>
    <p:sldId id="854" r:id="rId37"/>
    <p:sldId id="855" r:id="rId38"/>
    <p:sldId id="857" r:id="rId39"/>
    <p:sldId id="858" r:id="rId40"/>
    <p:sldId id="859" r:id="rId41"/>
    <p:sldId id="860" r:id="rId42"/>
    <p:sldId id="861" r:id="rId43"/>
    <p:sldId id="862" r:id="rId44"/>
    <p:sldId id="863" r:id="rId45"/>
    <p:sldId id="864" r:id="rId46"/>
    <p:sldId id="865" r:id="rId47"/>
    <p:sldId id="556" r:id="rId48"/>
    <p:sldId id="493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6"/>
            <p14:sldId id="818"/>
            <p14:sldId id="819"/>
            <p14:sldId id="820"/>
            <p14:sldId id="821"/>
            <p14:sldId id="822"/>
            <p14:sldId id="823"/>
            <p14:sldId id="496"/>
            <p14:sldId id="825"/>
            <p14:sldId id="826"/>
            <p14:sldId id="828"/>
            <p14:sldId id="827"/>
            <p14:sldId id="829"/>
            <p14:sldId id="830"/>
            <p14:sldId id="831"/>
            <p14:sldId id="832"/>
            <p14:sldId id="833"/>
            <p14:sldId id="834"/>
            <p14:sldId id="836"/>
            <p14:sldId id="835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7"/>
            <p14:sldId id="856"/>
            <p14:sldId id="850"/>
            <p14:sldId id="851"/>
            <p14:sldId id="852"/>
            <p14:sldId id="853"/>
            <p14:sldId id="854"/>
            <p14:sldId id="855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865"/>
            <p14:sldId id="556"/>
            <p14:sldId id="49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/>
      <dgm:spPr/>
      <dgm:t>
        <a:bodyPr/>
        <a:lstStyle/>
        <a:p>
          <a:r>
            <a:rPr lang="ar-EG" b="1" dirty="0"/>
            <a:t>المحور الثاني</a:t>
          </a:r>
        </a:p>
        <a:p>
          <a:r>
            <a:rPr lang="ar-EG" b="1" dirty="0"/>
            <a:t>مدي إقرار الحق في الخصوصية علي المستوي الدولي العالمي</a:t>
          </a:r>
        </a:p>
        <a:p>
          <a:r>
            <a:rPr lang="ar-EG" b="1" dirty="0"/>
            <a:t> (الحماية المادية)</a:t>
          </a:r>
          <a:endParaRPr lang="en-US" b="1" dirty="0"/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BCC74A7B-F00B-4497-8E46-C80D511B8672}">
      <dgm:prSet/>
      <dgm:spPr/>
      <dgm:t>
        <a:bodyPr/>
        <a:lstStyle/>
        <a:p>
          <a:r>
            <a:rPr lang="ar-EG" b="1" i="0" baseline="0" dirty="0"/>
            <a:t>محاور المحاضرة</a:t>
          </a:r>
          <a:endParaRPr lang="en-US" b="1" dirty="0"/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</a:p>
        <a:p>
          <a:r>
            <a:rPr lang="ar-EG" b="1" dirty="0"/>
            <a:t>مدي إقرار الحق في الخصوصية في الدول العربية ( الحماية المادية)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34344" custScaleY="130853" custRadScaleRad="97032" custRadScaleInc="-1239">
        <dgm:presLayoutVars>
          <dgm:bulletEnabled val="1"/>
        </dgm:presLayoutVars>
      </dgm:prSet>
      <dgm:spPr/>
    </dgm:pt>
    <dgm:pt modelId="{0F5B6810-EEFC-4D69-BAE8-DC6E1811565C}" type="pres">
      <dgm:prSet presAssocID="{BCC74A7B-F00B-4497-8E46-C80D511B8672}" presName="twoplus" presStyleLbl="node1" presStyleIdx="1" presStyleCnt="3" custRadScaleRad="111941" custRadScaleInc="776">
        <dgm:presLayoutVars>
          <dgm:bulletEnabled val="1"/>
        </dgm:presLayoutVars>
      </dgm:prSet>
      <dgm:spPr/>
    </dgm:pt>
    <dgm:pt modelId="{49F6136C-486B-45B5-A6D5-60538B85068F}" type="pres">
      <dgm:prSet presAssocID="{B727D555-34B1-47AB-9611-D78BD2A984F0}" presName="twoplus" presStyleLbl="node1" presStyleIdx="2" presStyleCnt="3" custScaleX="135765" custScaleY="119501" custRadScaleRad="103071" custRadScaleInc="3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75CADA30-0153-4659-B42F-E100E12FC0B0}" type="presOf" srcId="{BCC74A7B-F00B-4497-8E46-C80D511B8672}" destId="{0F5B6810-EEFC-4D69-BAE8-DC6E1811565C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82786AD0-178E-4A3C-8C42-F1F96DAC19AF}" type="presOf" srcId="{B727D555-34B1-47AB-9611-D78BD2A984F0}" destId="{49F6136C-486B-45B5-A6D5-60538B85068F}" srcOrd="0" destOrd="0" presId="urn:diagrams.loki3.com/TabbedArc+Icon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F97976B9-EAC4-46FA-9A0F-C9A737103FCE}" type="presParOf" srcId="{33A07E4A-6BAA-4359-8860-0DB538E9EAAE}" destId="{A3B67B49-C5BF-4344-AF50-E175179E9E9A}" srcOrd="0" destOrd="0" presId="urn:diagrams.loki3.com/TabbedArc+Icon"/>
    <dgm:cxn modelId="{480CBE7E-A251-4D50-8913-1E1B0B93CF54}" type="presParOf" srcId="{33A07E4A-6BAA-4359-8860-0DB538E9EAAE}" destId="{0F5B6810-EEFC-4D69-BAE8-DC6E1811565C}" srcOrd="1" destOrd="0" presId="urn:diagrams.loki3.com/TabbedArc+Icon"/>
    <dgm:cxn modelId="{BC091A3C-B28D-415A-AC9B-DC8280B8F5C6}" type="presParOf" srcId="{33A07E4A-6BAA-4359-8860-0DB538E9EAAE}" destId="{49F6136C-486B-45B5-A6D5-60538B85068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401836" y="1769019"/>
          <a:ext cx="3096979" cy="1960726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29210" rIns="8763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300" b="1" kern="1200" dirty="0"/>
            <a:t>المحور الثاني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300" b="1" kern="1200" dirty="0"/>
            <a:t>مدي إقرار الحق في الخصوصية علي المستوي الدولي العالمي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300" b="1" kern="1200" dirty="0"/>
            <a:t> (الحماية المادية)</a:t>
          </a:r>
          <a:endParaRPr lang="en-US" sz="2300" b="1" kern="1200" dirty="0"/>
        </a:p>
      </dsp:txBody>
      <dsp:txXfrm>
        <a:off x="-275359" y="1853537"/>
        <a:ext cx="2905549" cy="1865011"/>
      </dsp:txXfrm>
    </dsp:sp>
    <dsp:sp modelId="{0F5B6810-EEFC-4D69-BAE8-DC6E1811565C}">
      <dsp:nvSpPr>
        <dsp:cNvPr id="0" name=""/>
        <dsp:cNvSpPr/>
      </dsp:nvSpPr>
      <dsp:spPr>
        <a:xfrm>
          <a:off x="2677942" y="406875"/>
          <a:ext cx="2305260" cy="1498419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29210" rIns="8763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300" b="1" i="0" kern="1200" baseline="0" dirty="0"/>
            <a:t>محاور المحاضرة</a:t>
          </a:r>
          <a:endParaRPr lang="en-US" sz="2300" b="1" kern="1200" dirty="0"/>
        </a:p>
      </dsp:txBody>
      <dsp:txXfrm>
        <a:off x="2751089" y="480022"/>
        <a:ext cx="2158966" cy="1425272"/>
      </dsp:txXfrm>
    </dsp:sp>
    <dsp:sp modelId="{49F6136C-486B-45B5-A6D5-60538B85068F}">
      <dsp:nvSpPr>
        <dsp:cNvPr id="0" name=""/>
        <dsp:cNvSpPr/>
      </dsp:nvSpPr>
      <dsp:spPr>
        <a:xfrm rot="2400000">
          <a:off x="5095705" y="1791658"/>
          <a:ext cx="3129736" cy="1790626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29210" rIns="8763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300" b="1" kern="1200" dirty="0"/>
            <a:t>المحور الأول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300" b="1" kern="1200" dirty="0"/>
            <a:t>مدي إقرار الحق في الخصوصية في الدول العربية ( الحماية المادية)</a:t>
          </a:r>
          <a:endParaRPr lang="en-US" sz="2300" b="1" kern="1200" dirty="0"/>
        </a:p>
      </dsp:txBody>
      <dsp:txXfrm>
        <a:off x="5155023" y="1868844"/>
        <a:ext cx="2954914" cy="1703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264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337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4341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7476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6641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0381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5489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351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8614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406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3189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38076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4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9258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6363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2491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10789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19795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3879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6031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535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54375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270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85315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6425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87910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50944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13378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1073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82785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8248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76890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4305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76491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249042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425637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239249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78921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97011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50350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Relationship Id="rId9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-1088056" y="-32067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844494" y="4165831"/>
            <a:ext cx="3694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أسماء رويعي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304809" y="2003087"/>
            <a:ext cx="45945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 قانون الخصوصية </a:t>
            </a:r>
          </a:p>
          <a:p>
            <a:pPr algn="ctr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وحماية البيانات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5915025" y="4943160"/>
            <a:ext cx="6162675" cy="1446550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 الثانية</a:t>
            </a:r>
          </a:p>
          <a:p>
            <a:pPr algn="ctr"/>
            <a:r>
              <a:rPr lang="ar-EG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مدي إقرار الحق في الخصوصية</a:t>
            </a:r>
          </a:p>
          <a:p>
            <a:pPr algn="ctr"/>
            <a:r>
              <a:rPr lang="ar-EG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في الدول العربية وعلي المستوي الدولي العالمي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6270" y="44450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188222" y="3573168"/>
            <a:ext cx="2522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Law </a:t>
            </a:r>
            <a:r>
              <a:rPr lang="ar-EG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621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A7F8292B-08E8-4A05-B700-B33F281E8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5893" y="-320675"/>
            <a:ext cx="7735448" cy="78041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FDE6FC52-1748-41AA-83FF-09D7A6EDE8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0" y="1362372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6829425" y="1693192"/>
            <a:ext cx="3418340" cy="2949063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</a:t>
            </a:r>
            <a:r>
              <a:rPr lang="ar-EG" sz="3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المحاضرة السابقة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بالحالية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A23DD553-3323-4F57-A782-E84C23591D2E}"/>
              </a:ext>
            </a:extLst>
          </p:cNvPr>
          <p:cNvSpPr/>
          <p:nvPr/>
        </p:nvSpPr>
        <p:spPr>
          <a:xfrm>
            <a:off x="1400175" y="2084569"/>
            <a:ext cx="3023123" cy="9810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2281548"/>
            <a:ext cx="2559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تمهيد وتقسيم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4593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A23DD553-3323-4F57-A782-E84C23591D2E}"/>
              </a:ext>
            </a:extLst>
          </p:cNvPr>
          <p:cNvSpPr/>
          <p:nvPr/>
        </p:nvSpPr>
        <p:spPr>
          <a:xfrm>
            <a:off x="1517071" y="2084569"/>
            <a:ext cx="8560379" cy="143968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r>
              <a:rPr lang="ar-SA" sz="32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وإن الحق في الخصوصية وفق تطوره التاريخي مر بمحطتين رئيستين:</a:t>
            </a:r>
            <a:endParaRPr lang="en-US" sz="2800" dirty="0">
              <a:solidFill>
                <a:srgbClr val="FFFF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509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00490211-4001-43B2-BD91-BCA9625538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9742280"/>
              </p:ext>
            </p:extLst>
          </p:nvPr>
        </p:nvGraphicFramePr>
        <p:xfrm>
          <a:off x="2080694" y="1337511"/>
          <a:ext cx="7529782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098324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7269962" y="1740014"/>
            <a:ext cx="3023123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469417" y="2237981"/>
            <a:ext cx="5398331" cy="348872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 الأردني </a:t>
            </a:r>
            <a:r>
              <a:rPr lang="ar-EG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لسنة 1952 </a:t>
            </a: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المعدل لسنة ٢٠١١م  :</a:t>
            </a:r>
            <a:endParaRPr lang="en-US" sz="1400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دولة البحرين لعام ۱۹۷۳م والمعدل لسنة</a:t>
            </a:r>
            <a:r>
              <a:rPr lang="ar-EG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2018</a:t>
            </a: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م:</a:t>
            </a:r>
            <a:endParaRPr lang="en-US" sz="1400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الجزائر دستور لعام ١٩٩٦م :</a:t>
            </a:r>
            <a:endParaRPr lang="en-US" sz="1400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السودان لعام ٢٠٠٥م  :</a:t>
            </a:r>
            <a:endParaRPr lang="ar-EG" b="1" dirty="0">
              <a:solidFill>
                <a:srgbClr val="FFFFFF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النظام الأساسي للحكم في المملكة العربية السعودية لسنة 1412ه – 1992م:</a:t>
            </a:r>
            <a:endParaRPr lang="en-US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 السوري لعام ۲۰۱۲ :</a:t>
            </a:r>
            <a:endParaRPr lang="en-US" sz="1400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جمهورية الصومال:</a:t>
            </a:r>
            <a:endParaRPr lang="en-US" sz="1400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العراق لعام ٢٠٠٥م</a:t>
            </a: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1400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</a:t>
            </a:r>
            <a:r>
              <a:rPr lang="ar-SA" b="1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المغرب عام 2011: </a:t>
            </a:r>
            <a:endParaRPr lang="en-US" sz="1400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73508E9-BEA2-48E6-8441-E4274051F784}"/>
              </a:ext>
            </a:extLst>
          </p:cNvPr>
          <p:cNvGrpSpPr/>
          <p:nvPr/>
        </p:nvGrpSpPr>
        <p:grpSpPr>
          <a:xfrm>
            <a:off x="6867748" y="3075909"/>
            <a:ext cx="3129736" cy="1790626"/>
            <a:chOff x="5095705" y="1791658"/>
            <a:chExt cx="3129736" cy="1790626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Rectangle: Top Corners Rounded 11">
              <a:extLst>
                <a:ext uri="{FF2B5EF4-FFF2-40B4-BE49-F238E27FC236}">
                  <a16:creationId xmlns:a16="http://schemas.microsoft.com/office/drawing/2014/main" id="{482AD0F4-D833-43F2-AED6-331D451C4D7B}"/>
                </a:ext>
              </a:extLst>
            </p:cNvPr>
            <p:cNvSpPr/>
            <p:nvPr/>
          </p:nvSpPr>
          <p:spPr>
            <a:xfrm rot="2400000">
              <a:off x="5095705" y="1791658"/>
              <a:ext cx="3129736" cy="1790626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Top Corners Rounded 4">
              <a:extLst>
                <a:ext uri="{FF2B5EF4-FFF2-40B4-BE49-F238E27FC236}">
                  <a16:creationId xmlns:a16="http://schemas.microsoft.com/office/drawing/2014/main" id="{2FA84DE5-E3DC-4626-8DAD-767FA84E8CAE}"/>
                </a:ext>
              </a:extLst>
            </p:cNvPr>
            <p:cNvSpPr txBox="1"/>
            <p:nvPr/>
          </p:nvSpPr>
          <p:spPr>
            <a:xfrm rot="2400000">
              <a:off x="5155023" y="1868844"/>
              <a:ext cx="2954914" cy="170321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المحور الأول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مدي إقرار الحق في الخصوصية في الدول العربية ( الحماية المادية)</a:t>
              </a:r>
              <a:endParaRPr lang="en-US" sz="23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93239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7269962" y="1740014"/>
            <a:ext cx="3023123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629878" y="1944636"/>
            <a:ext cx="4882619" cy="348872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دولة الكويت لعام ١٩٦٢م 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 المصري سنة 2014 والمعدل سنة 2019: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 اليمني عام 2015: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تونس لعام 2022 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سلطنة عمان 1996 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لبنان عام ١٩٤٣م والمعدل 2004: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ليبيا عام 2011 والمعدل 2012: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جمهورية موريتانيا لسنة 1991 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73508E9-BEA2-48E6-8441-E4274051F784}"/>
              </a:ext>
            </a:extLst>
          </p:cNvPr>
          <p:cNvGrpSpPr/>
          <p:nvPr/>
        </p:nvGrpSpPr>
        <p:grpSpPr>
          <a:xfrm>
            <a:off x="6867748" y="3075909"/>
            <a:ext cx="3129736" cy="1790626"/>
            <a:chOff x="5095705" y="1791658"/>
            <a:chExt cx="3129736" cy="1790626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Rectangle: Top Corners Rounded 11">
              <a:extLst>
                <a:ext uri="{FF2B5EF4-FFF2-40B4-BE49-F238E27FC236}">
                  <a16:creationId xmlns:a16="http://schemas.microsoft.com/office/drawing/2014/main" id="{482AD0F4-D833-43F2-AED6-331D451C4D7B}"/>
                </a:ext>
              </a:extLst>
            </p:cNvPr>
            <p:cNvSpPr/>
            <p:nvPr/>
          </p:nvSpPr>
          <p:spPr>
            <a:xfrm rot="2400000">
              <a:off x="5095705" y="1791658"/>
              <a:ext cx="3129736" cy="1790626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Top Corners Rounded 4">
              <a:extLst>
                <a:ext uri="{FF2B5EF4-FFF2-40B4-BE49-F238E27FC236}">
                  <a16:creationId xmlns:a16="http://schemas.microsoft.com/office/drawing/2014/main" id="{2FA84DE5-E3DC-4626-8DAD-767FA84E8CAE}"/>
                </a:ext>
              </a:extLst>
            </p:cNvPr>
            <p:cNvSpPr txBox="1"/>
            <p:nvPr/>
          </p:nvSpPr>
          <p:spPr>
            <a:xfrm rot="2400000">
              <a:off x="5155023" y="1868844"/>
              <a:ext cx="2954914" cy="170321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marR="0" lvl="0" indent="0" algn="ctr" defTabSz="10223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الأول</a:t>
              </a:r>
            </a:p>
            <a:p>
              <a:pPr marL="0" marR="0" lvl="0" indent="0" algn="ctr" defTabSz="10223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مدي إقرار الحق في الخصوصية في الدول العربية ( الحماية المادية)</a:t>
              </a:r>
              <a:endPara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2231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1251106" y="1791657"/>
            <a:ext cx="3023123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3915329" y="2730444"/>
            <a:ext cx="6162121" cy="268329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C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1. </a:t>
            </a:r>
            <a:r>
              <a:rPr lang="ar-SA" sz="2000" b="1" dirty="0">
                <a:solidFill>
                  <a:srgbClr val="C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الإعلانات والاتفاقيات الدولية العالمية (الحماية المادية)</a:t>
            </a:r>
            <a:r>
              <a:rPr lang="ar-EG" sz="2000" b="1" dirty="0">
                <a:solidFill>
                  <a:srgbClr val="C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:</a:t>
            </a:r>
            <a:endParaRPr lang="en-US" sz="2000" b="1" dirty="0">
              <a:solidFill>
                <a:schemeClr val="tx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    أولا: الإعلان العالمي لحقوق الإنسان.</a:t>
            </a:r>
            <a:endParaRPr lang="en-US" sz="2000" b="1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         ثانيا : الاتفاقية الدولية للحقوق المدنية و السياسية.</a:t>
            </a:r>
            <a:r>
              <a:rPr lang="ar-SA" sz="2000" b="1" dirty="0">
                <a:solidFill>
                  <a:schemeClr val="tx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</a:t>
            </a:r>
            <a:endParaRPr lang="ar-EG" sz="2000" b="1" dirty="0">
              <a:solidFill>
                <a:schemeClr val="tx1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000" b="1" dirty="0">
                <a:solidFill>
                  <a:srgbClr val="C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</a:t>
            </a:r>
            <a:r>
              <a:rPr lang="ar-EG" sz="2000" b="1" dirty="0">
                <a:solidFill>
                  <a:srgbClr val="C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2. المؤتمرات الدولية ( الحماية المادية ):</a:t>
            </a:r>
          </a:p>
          <a:p>
            <a:pPr marL="472440" marR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C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</a:t>
            </a:r>
            <a:r>
              <a:rPr lang="ar-SA" sz="20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 الدولي لخبراء اليونسكو.</a:t>
            </a:r>
            <a:endParaRPr lang="ar-EG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72440" marR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1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</a:t>
            </a:r>
            <a:r>
              <a:rPr lang="ar-SA" sz="2000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ثانيا: المؤتمر الدولي لحماية حقوق الإنسان في الإجراءات الجنائية.</a:t>
            </a:r>
            <a:r>
              <a:rPr lang="ar-EG" sz="2000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</a:t>
            </a:r>
            <a:endParaRPr lang="ar-EG" sz="2000" b="1" dirty="0">
              <a:solidFill>
                <a:schemeClr val="bg1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A1F668-5EBE-43E4-BBF8-AA1B8347D369}"/>
              </a:ext>
            </a:extLst>
          </p:cNvPr>
          <p:cNvGrpSpPr/>
          <p:nvPr/>
        </p:nvGrpSpPr>
        <p:grpSpPr>
          <a:xfrm>
            <a:off x="1267336" y="3410554"/>
            <a:ext cx="3096979" cy="1960726"/>
            <a:chOff x="-3436201" y="2777637"/>
            <a:chExt cx="3096979" cy="1960726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D5426BB0-84FA-4829-86A3-F2F66B027D34}"/>
                </a:ext>
              </a:extLst>
            </p:cNvPr>
            <p:cNvSpPr/>
            <p:nvPr/>
          </p:nvSpPr>
          <p:spPr>
            <a:xfrm rot="19200000">
              <a:off x="-3436201" y="2777637"/>
              <a:ext cx="3096979" cy="1960726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343F0A2B-9866-41E9-9BF4-5F7E4AED3645}"/>
                </a:ext>
              </a:extLst>
            </p:cNvPr>
            <p:cNvSpPr txBox="1"/>
            <p:nvPr/>
          </p:nvSpPr>
          <p:spPr>
            <a:xfrm rot="19200000">
              <a:off x="-3417879" y="2783889"/>
              <a:ext cx="3056487" cy="192846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المحور الثاني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مدي إقرار الحق في الخصوصية علي المستوي الدولي العالمي 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 (الحماية المادية)</a:t>
              </a:r>
              <a:endParaRPr lang="en-US" sz="23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31562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46BD1E2-78CB-4936-BBD8-90CA74FDE5ED}"/>
              </a:ext>
            </a:extLst>
          </p:cNvPr>
          <p:cNvGrpSpPr/>
          <p:nvPr/>
        </p:nvGrpSpPr>
        <p:grpSpPr>
          <a:xfrm>
            <a:off x="6628791" y="3340522"/>
            <a:ext cx="3911994" cy="1495730"/>
            <a:chOff x="4856748" y="2056271"/>
            <a:chExt cx="3911994" cy="149573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1" name="Rectangle: Top Corners Rounded 10">
              <a:extLst>
                <a:ext uri="{FF2B5EF4-FFF2-40B4-BE49-F238E27FC236}">
                  <a16:creationId xmlns:a16="http://schemas.microsoft.com/office/drawing/2014/main" id="{2EBEAFDA-A3DC-4D15-A68C-C0B76B967000}"/>
                </a:ext>
              </a:extLst>
            </p:cNvPr>
            <p:cNvSpPr/>
            <p:nvPr/>
          </p:nvSpPr>
          <p:spPr>
            <a:xfrm rot="2400000">
              <a:off x="4856748" y="2056271"/>
              <a:ext cx="3911994" cy="1394310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: Top Corners Rounded 4">
              <a:extLst>
                <a:ext uri="{FF2B5EF4-FFF2-40B4-BE49-F238E27FC236}">
                  <a16:creationId xmlns:a16="http://schemas.microsoft.com/office/drawing/2014/main" id="{DAAF5B2B-3257-4734-A136-0288BF50A8FA}"/>
                </a:ext>
              </a:extLst>
            </p:cNvPr>
            <p:cNvSpPr txBox="1"/>
            <p:nvPr/>
          </p:nvSpPr>
          <p:spPr>
            <a:xfrm rot="2400000">
              <a:off x="5162323" y="2068238"/>
              <a:ext cx="3495445" cy="14837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marR="0" lvl="0" indent="0" algn="ctr" defTabSz="10223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الأول</a:t>
              </a:r>
            </a:p>
            <a:p>
              <a:pPr marL="0" marR="0" lvl="0" indent="0" algn="ctr" defTabSz="10223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مدي إقرار الحق في الخصوصية في الدول العربية ( الحماية المادية)</a:t>
              </a:r>
              <a:endPara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026" name="Picture 2" descr="مرسومة باليد كتب الدستور مع مطرقة القانون تصميم Png التوازن, القانون,  المتجه, رمز PNG والمتجهات للتحميل مجانا">
            <a:extLst>
              <a:ext uri="{FF2B5EF4-FFF2-40B4-BE49-F238E27FC236}">
                <a16:creationId xmlns:a16="http://schemas.microsoft.com/office/drawing/2014/main" id="{29AF006D-36D9-4A17-8BAD-37A2205C9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84" y="1945412"/>
            <a:ext cx="6335541" cy="44267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957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بالصور علم الاردن الجديد 2018 - عالم الصور">
            <a:extLst>
              <a:ext uri="{FF2B5EF4-FFF2-40B4-BE49-F238E27FC236}">
                <a16:creationId xmlns:a16="http://schemas.microsoft.com/office/drawing/2014/main" id="{B7B6CBE3-0938-4B95-9FC6-69F1BD3EB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1752544"/>
            <a:ext cx="8910199" cy="38926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2724149" y="1962613"/>
            <a:ext cx="7305675" cy="9810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32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 الأردني </a:t>
            </a:r>
            <a:r>
              <a:rPr lang="ar-EG" sz="32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لسنة 1952 </a:t>
            </a:r>
            <a:r>
              <a:rPr lang="ar-SA" sz="32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المعدل لسنة ٢٠١١م:</a:t>
            </a:r>
            <a:endParaRPr lang="en-US" sz="32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959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98" name="Picture 2" descr="علم البحرين - ويكيبيديا">
            <a:extLst>
              <a:ext uri="{FF2B5EF4-FFF2-40B4-BE49-F238E27FC236}">
                <a16:creationId xmlns:a16="http://schemas.microsoft.com/office/drawing/2014/main" id="{6C0A04E9-5148-4FE3-B671-B78E1C5D1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1752545"/>
            <a:ext cx="8915400" cy="3892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1624013" y="2113150"/>
            <a:ext cx="8467724" cy="9810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دولة البحرين لعا</a:t>
            </a:r>
            <a:r>
              <a:rPr lang="ar-EG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 1973</a:t>
            </a:r>
            <a:r>
              <a:rPr lang="ar-SA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 والمعدل لسنة 2018م:</a:t>
            </a: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22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 descr="‫ملف:Flag of Algeria.svg - ويكيبيديا‬‎">
            <a:extLst>
              <a:ext uri="{FF2B5EF4-FFF2-40B4-BE49-F238E27FC236}">
                <a16:creationId xmlns:a16="http://schemas.microsoft.com/office/drawing/2014/main" id="{AA41FD09-D973-42EA-B385-CBA4BC3DE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5" y="1757363"/>
            <a:ext cx="8810625" cy="3858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5203137" y="2060389"/>
            <a:ext cx="4648199" cy="9810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دستور</a:t>
            </a:r>
            <a:r>
              <a:rPr lang="ar-EG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الجزائر</a:t>
            </a:r>
            <a:r>
              <a:rPr lang="ar-SA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لعام ١٩٩٦م :</a:t>
            </a:r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405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‫علم السودان - ويكيبيديا‬‎">
            <a:extLst>
              <a:ext uri="{FF2B5EF4-FFF2-40B4-BE49-F238E27FC236}">
                <a16:creationId xmlns:a16="http://schemas.microsoft.com/office/drawing/2014/main" id="{8CCC8789-58BC-42F8-BB2F-3916F3664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6" y="1657351"/>
            <a:ext cx="9230148" cy="39878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5381625" y="2057863"/>
            <a:ext cx="4571999" cy="9810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السودان لعام 2005م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698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cdn.britannica.com/79/5779-004-DC479508/Flag-Saudi...">
            <a:extLst>
              <a:ext uri="{FF2B5EF4-FFF2-40B4-BE49-F238E27FC236}">
                <a16:creationId xmlns:a16="http://schemas.microsoft.com/office/drawing/2014/main" id="{CBFA136B-8004-46A9-A01E-04D2AB147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1" y="1731456"/>
            <a:ext cx="9124949" cy="3913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1247438" y="4977683"/>
            <a:ext cx="9124949" cy="9810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النظام الأساسي للحكم في المملكة العربية السعودية لسنة 1412ه- 1992م:</a:t>
            </a:r>
            <a:endParaRPr lang="en-US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572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cdn.britannica.com/50/4550-004-7B368E09/Flag-Syria...">
            <a:extLst>
              <a:ext uri="{FF2B5EF4-FFF2-40B4-BE49-F238E27FC236}">
                <a16:creationId xmlns:a16="http://schemas.microsoft.com/office/drawing/2014/main" id="{1F8E893B-587D-4061-AF73-2312AEB75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6" y="1753073"/>
            <a:ext cx="8867774" cy="39463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3685905" y="1986234"/>
            <a:ext cx="4276387" cy="106247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 السوري لعام ۲۰۱۲ :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3566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upload.wikimedia.org/wikipedia/commons/thumb/a/a0/...">
            <a:extLst>
              <a:ext uri="{FF2B5EF4-FFF2-40B4-BE49-F238E27FC236}">
                <a16:creationId xmlns:a16="http://schemas.microsoft.com/office/drawing/2014/main" id="{FA48C8A0-48D6-40B8-A6E6-688F873B1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1661780"/>
            <a:ext cx="9010649" cy="3983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6944248" y="1986234"/>
            <a:ext cx="2914042" cy="106247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</a:t>
            </a:r>
            <a:r>
              <a:rPr lang="ar-EG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الصومال</a:t>
            </a: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: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226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98" name="Picture 2" descr="upload.wikimedia.org/wikipedia/commons/thumb/f/f6/...">
            <a:extLst>
              <a:ext uri="{FF2B5EF4-FFF2-40B4-BE49-F238E27FC236}">
                <a16:creationId xmlns:a16="http://schemas.microsoft.com/office/drawing/2014/main" id="{F819035F-8493-4DE4-8232-37490A63F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52600"/>
            <a:ext cx="8982075" cy="38996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1695026" y="4405101"/>
            <a:ext cx="2685541" cy="106247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دستور العراق</a:t>
            </a:r>
            <a:r>
              <a:rPr lang="en-US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0398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2" name="Picture 2" descr="upload.wikimedia.org/wikipedia/commons/thumb/2/2c/...">
            <a:extLst>
              <a:ext uri="{FF2B5EF4-FFF2-40B4-BE49-F238E27FC236}">
                <a16:creationId xmlns:a16="http://schemas.microsoft.com/office/drawing/2014/main" id="{C02C2F6F-8CA6-4833-87F7-C1D8487F1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1752544"/>
            <a:ext cx="8943975" cy="3892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6720038" y="2130288"/>
            <a:ext cx="3252511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ar-EG" sz="2800" b="1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دستور دولة المغرب: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885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 descr="upload.wikimedia.org/wikipedia/commons/thumb/a/aa/...">
            <a:extLst>
              <a:ext uri="{FF2B5EF4-FFF2-40B4-BE49-F238E27FC236}">
                <a16:creationId xmlns:a16="http://schemas.microsoft.com/office/drawing/2014/main" id="{EF671102-0658-47BF-9A97-07746C7CF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738242"/>
            <a:ext cx="8801100" cy="38385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5114851" y="3278984"/>
            <a:ext cx="3210374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دولة الكويت</a:t>
            </a:r>
            <a:r>
              <a:rPr lang="ar-EG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319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290" name="Picture 2" descr="‫علم مصر - ويكيبيديا‬‎">
            <a:extLst>
              <a:ext uri="{FF2B5EF4-FFF2-40B4-BE49-F238E27FC236}">
                <a16:creationId xmlns:a16="http://schemas.microsoft.com/office/drawing/2014/main" id="{436456E5-0060-4B47-BA86-19FA57C7A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1752545"/>
            <a:ext cx="8820150" cy="3892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4328048" y="1933390"/>
            <a:ext cx="2781749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 المصري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890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314" name="Picture 2" descr="upload.wikimedia.org/wikipedia/commons/thumb/8/89/...">
            <a:extLst>
              <a:ext uri="{FF2B5EF4-FFF2-40B4-BE49-F238E27FC236}">
                <a16:creationId xmlns:a16="http://schemas.microsoft.com/office/drawing/2014/main" id="{0E5F2FE6-4C67-4C68-984A-EFD6EF75D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1638300"/>
            <a:ext cx="8782049" cy="4100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4328048" y="3278984"/>
            <a:ext cx="2781749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الدستور اليمني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3402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266" name="Picture 2" descr="upload.wikimedia.org/wikipedia/commons/c/ce/Flag_o...">
            <a:extLst>
              <a:ext uri="{FF2B5EF4-FFF2-40B4-BE49-F238E27FC236}">
                <a16:creationId xmlns:a16="http://schemas.microsoft.com/office/drawing/2014/main" id="{034FB339-0508-4219-A4E8-862149AAA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6" y="1708220"/>
            <a:ext cx="8905874" cy="39369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7329638" y="2276290"/>
            <a:ext cx="2481561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ar-EG" sz="2800" b="1" dirty="0">
                <a:solidFill>
                  <a:prstClr val="white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تونس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5293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42" name="Picture 2" descr="cdn.britannica.com/73/5773-004-F7C13E3D/Flag-Oman....">
            <a:extLst>
              <a:ext uri="{FF2B5EF4-FFF2-40B4-BE49-F238E27FC236}">
                <a16:creationId xmlns:a16="http://schemas.microsoft.com/office/drawing/2014/main" id="{A7C68F29-A531-4DA7-88F9-8B852C21A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1766886"/>
            <a:ext cx="8782050" cy="38782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5886450" y="3247840"/>
            <a:ext cx="3315149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ar-EG" sz="2800" b="1" dirty="0">
                <a:solidFill>
                  <a:prstClr val="white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سلطنة عمان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5900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218" name="Picture 2" descr="upload.wikimedia.org/wikipedia/commons/thumb/5/59/...">
            <a:extLst>
              <a:ext uri="{FF2B5EF4-FFF2-40B4-BE49-F238E27FC236}">
                <a16:creationId xmlns:a16="http://schemas.microsoft.com/office/drawing/2014/main" id="{9FEE0D69-B4CF-41ED-88F3-35CB286D5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1638491"/>
            <a:ext cx="8943975" cy="4105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7734823" y="1923865"/>
            <a:ext cx="2257351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ar-EG" sz="2800" b="1" dirty="0">
                <a:solidFill>
                  <a:prstClr val="white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لبنان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6632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194" name="Picture 2" descr="cdn.britannica.com/37/3037-004-1C8F9958/Flag-Libya...">
            <a:extLst>
              <a:ext uri="{FF2B5EF4-FFF2-40B4-BE49-F238E27FC236}">
                <a16:creationId xmlns:a16="http://schemas.microsoft.com/office/drawing/2014/main" id="{8C397B22-D4AC-4308-97D6-8FC3BD604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1695449"/>
            <a:ext cx="8791575" cy="3934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7630048" y="2075961"/>
            <a:ext cx="2257351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ar-EG" sz="2800" b="1" dirty="0">
                <a:solidFill>
                  <a:prstClr val="white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ليبيا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6534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0" name="Picture 2" descr="‫علم موريتانيا - ويكيبيديا‬‎">
            <a:extLst>
              <a:ext uri="{FF2B5EF4-FFF2-40B4-BE49-F238E27FC236}">
                <a16:creationId xmlns:a16="http://schemas.microsoft.com/office/drawing/2014/main" id="{9700CB98-6180-4936-89E8-2F3A02390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5" y="1676400"/>
            <a:ext cx="8858249" cy="40085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FFF7D00-DD63-42CD-A608-D2DBD5397094}"/>
              </a:ext>
            </a:extLst>
          </p:cNvPr>
          <p:cNvSpPr/>
          <p:nvPr/>
        </p:nvSpPr>
        <p:spPr>
          <a:xfrm>
            <a:off x="3866924" y="1971490"/>
            <a:ext cx="3962850" cy="8193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lang="ar-EG" sz="2800" b="1" dirty="0">
                <a:solidFill>
                  <a:prstClr val="white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دستور جمهورية موريتانيا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987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5122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6651F48-FC9F-4BC1-BCDE-8F5617BBEA43}"/>
              </a:ext>
            </a:extLst>
          </p:cNvPr>
          <p:cNvGrpSpPr/>
          <p:nvPr/>
        </p:nvGrpSpPr>
        <p:grpSpPr>
          <a:xfrm>
            <a:off x="1695026" y="2431735"/>
            <a:ext cx="3599224" cy="2283341"/>
            <a:chOff x="-3445535" y="2452606"/>
            <a:chExt cx="3191818" cy="1667229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5" name="Rectangle: Top Corners Rounded 14">
              <a:extLst>
                <a:ext uri="{FF2B5EF4-FFF2-40B4-BE49-F238E27FC236}">
                  <a16:creationId xmlns:a16="http://schemas.microsoft.com/office/drawing/2014/main" id="{0FD28E66-13E7-4C38-A3F4-124AA6463A33}"/>
                </a:ext>
              </a:extLst>
            </p:cNvPr>
            <p:cNvSpPr/>
            <p:nvPr/>
          </p:nvSpPr>
          <p:spPr>
            <a:xfrm rot="19200000">
              <a:off x="-3445535" y="2452606"/>
              <a:ext cx="3096979" cy="1590142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ectangle: Top Corners Rounded 4">
              <a:extLst>
                <a:ext uri="{FF2B5EF4-FFF2-40B4-BE49-F238E27FC236}">
                  <a16:creationId xmlns:a16="http://schemas.microsoft.com/office/drawing/2014/main" id="{BD4A0D89-6FE1-4848-9FE8-A900AB9489DE}"/>
                </a:ext>
              </a:extLst>
            </p:cNvPr>
            <p:cNvSpPr txBox="1"/>
            <p:nvPr/>
          </p:nvSpPr>
          <p:spPr>
            <a:xfrm rot="19200000">
              <a:off x="-3436003" y="2509423"/>
              <a:ext cx="3182286" cy="161041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marR="0" lvl="0" indent="0" algn="ctr" defTabSz="10223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10223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مدي إقرار الحق في الخصوصية علي المستوي الدولي </a:t>
              </a:r>
              <a:r>
                <a:rPr lang="ar-EG" sz="2300" b="1" dirty="0">
                  <a:solidFill>
                    <a:prstClr val="white"/>
                  </a:solidFill>
                  <a:latin typeface="Calibri" panose="020F0502020204030204"/>
                  <a:cs typeface="Arial" panose="020B0604020202020204" pitchFamily="34" charset="0"/>
                </a:rPr>
                <a:t>العالمي</a:t>
              </a:r>
              <a:endParaRPr kumimoji="0" lang="ar-EG" sz="2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  <a:p>
              <a:pPr marL="0" marR="0" lvl="0" indent="0" algn="ctr" defTabSz="10223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23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 (الحماية المادية)</a:t>
              </a:r>
              <a:endPara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3" name="Picture 2" descr="‫جامعة القاهرة الموقع القديم - دراسة معمقة لبعض صور حقوق الانسان‬‎">
            <a:extLst>
              <a:ext uri="{FF2B5EF4-FFF2-40B4-BE49-F238E27FC236}">
                <a16:creationId xmlns:a16="http://schemas.microsoft.com/office/drawing/2014/main" id="{0B003694-2A24-43E9-90B7-64840DAEB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555" y="1544866"/>
            <a:ext cx="5580726" cy="3910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968006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7438" y="1477603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A23DD553-3323-4F57-A782-E84C23591D2E}"/>
              </a:ext>
            </a:extLst>
          </p:cNvPr>
          <p:cNvSpPr/>
          <p:nvPr/>
        </p:nvSpPr>
        <p:spPr>
          <a:xfrm>
            <a:off x="7260083" y="3130874"/>
            <a:ext cx="3023123" cy="9810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260083" y="3329023"/>
            <a:ext cx="2865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تمهيد وتقسيم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‫جامعة القاهرة الموقع القديم - دراسة معمقة لبعض صور حقوق الانسان‬‎">
            <a:extLst>
              <a:ext uri="{FF2B5EF4-FFF2-40B4-BE49-F238E27FC236}">
                <a16:creationId xmlns:a16="http://schemas.microsoft.com/office/drawing/2014/main" id="{5959C362-5D26-49A7-A79B-83460217A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451" y="1666240"/>
            <a:ext cx="5580726" cy="3910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200954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3412517" y="2354655"/>
            <a:ext cx="6829425" cy="126167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chemeClr val="tx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الإعلانات والاتفاقيات الدولية العالمية  (الحماية المادية).</a:t>
            </a:r>
            <a:endParaRPr lang="ar-EG" sz="2000" b="1" dirty="0">
              <a:solidFill>
                <a:schemeClr val="bg1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500"/>
              </a:spcAft>
            </a:pPr>
            <a:r>
              <a:rPr lang="ar-EG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A1F668-5EBE-43E4-BBF8-AA1B8347D369}"/>
              </a:ext>
            </a:extLst>
          </p:cNvPr>
          <p:cNvGrpSpPr/>
          <p:nvPr/>
        </p:nvGrpSpPr>
        <p:grpSpPr>
          <a:xfrm>
            <a:off x="1391683" y="3042173"/>
            <a:ext cx="3182286" cy="1991430"/>
            <a:chOff x="-3311854" y="2409256"/>
            <a:chExt cx="3182286" cy="199143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D5426BB0-84FA-4829-86A3-F2F66B027D34}"/>
                </a:ext>
              </a:extLst>
            </p:cNvPr>
            <p:cNvSpPr/>
            <p:nvPr/>
          </p:nvSpPr>
          <p:spPr>
            <a:xfrm rot="19200000">
              <a:off x="-3300882" y="2409256"/>
              <a:ext cx="3096979" cy="1960726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343F0A2B-9866-41E9-9BF4-5F7E4AED3645}"/>
                </a:ext>
              </a:extLst>
            </p:cNvPr>
            <p:cNvSpPr txBox="1"/>
            <p:nvPr/>
          </p:nvSpPr>
          <p:spPr>
            <a:xfrm rot="19200000">
              <a:off x="-3311854" y="2472217"/>
              <a:ext cx="3182286" cy="192846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المحور الثاني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مدي إقرار الحق في الخصوصية علي المستوي الدولي </a:t>
              </a:r>
              <a:r>
                <a:rPr lang="ar-EG" sz="2300" b="1" dirty="0"/>
                <a:t>العالمي</a:t>
              </a:r>
              <a:endParaRPr lang="ar-EG" sz="2300" b="1" kern="1200" dirty="0"/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 (الحماية المادية)</a:t>
              </a:r>
              <a:endParaRPr lang="en-US" sz="23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292639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3013931" y="4905375"/>
            <a:ext cx="5620657" cy="65704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الإعلانات والاتفاقيات الدولية العالمية (الحماية المادية)</a:t>
            </a:r>
            <a:r>
              <a:rPr lang="ar-EG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000" b="1" dirty="0">
              <a:solidFill>
                <a:schemeClr val="bg1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9744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3124200" y="4181475"/>
            <a:ext cx="5510388" cy="138094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الإعلانات والاتفاقيات الدولية العالمية (الحماية المادية)</a:t>
            </a:r>
            <a:r>
              <a:rPr lang="ar-EG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الإعلان العالمي لحقوق الإنسان.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الاتفاقية الدولية للحقوق المدنية و السياسية.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1607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4806045" y="2209119"/>
            <a:ext cx="5490692" cy="87584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rgbClr val="C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الإعلانات والاتفاقيات الدولية العالمية (الحماية المادية).</a:t>
            </a:r>
            <a:endParaRPr lang="en-US" sz="2000" b="1" dirty="0">
              <a:solidFill>
                <a:schemeClr val="tx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    أولا: الإعلان العالمي لحقوق الإنسان.</a:t>
            </a:r>
            <a:endParaRPr lang="en-US" sz="2000" b="1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الإعلان العالمي لحقوق الإنسان | قمّ اليوم ودافع عن حقّ إنسان | مكتب الأمم  المتحدة لحقوق الإنسان">
            <a:extLst>
              <a:ext uri="{FF2B5EF4-FFF2-40B4-BE49-F238E27FC236}">
                <a16:creationId xmlns:a16="http://schemas.microsoft.com/office/drawing/2014/main" id="{1581E368-FC83-47B7-869E-893137C99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438" y="2939431"/>
            <a:ext cx="6599858" cy="28040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0031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5550796" y="2431079"/>
            <a:ext cx="4686724" cy="118418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أولا: الإعلان العالمي لحقوق الإنسان.</a:t>
            </a:r>
            <a:endParaRPr lang="ar-EG" sz="2000" b="1" dirty="0">
              <a:solidFill>
                <a:schemeClr val="bg1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28600" marR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                   1. مواد الإعلان: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 descr="الإعلان العالمي لحقوق الإنسان | قمّ اليوم ودافع عن حقّ إنسان | مكتب الأمم  المتحدة لحقوق الإنسان">
            <a:extLst>
              <a:ext uri="{FF2B5EF4-FFF2-40B4-BE49-F238E27FC236}">
                <a16:creationId xmlns:a16="http://schemas.microsoft.com/office/drawing/2014/main" id="{6072E9A4-AD29-4079-8AAA-4D212535E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498" y="2438399"/>
            <a:ext cx="5658251" cy="32459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7827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6297261" y="1876325"/>
            <a:ext cx="3914375" cy="113575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أولا: الإعلان العالمي لحقوق الإنسان.</a:t>
            </a:r>
            <a:endParaRPr lang="ar-EG" sz="2000" b="1" dirty="0">
              <a:solidFill>
                <a:schemeClr val="bg1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28600" marR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    ب. القيمة القانونية للإعلان: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2" descr="الإعلان العالمي لحقوق الإنسان | قمّ اليوم ودافع عن حقّ إنسان | مكتب الأمم  المتحدة لحقوق الإنسان">
            <a:extLst>
              <a:ext uri="{FF2B5EF4-FFF2-40B4-BE49-F238E27FC236}">
                <a16:creationId xmlns:a16="http://schemas.microsoft.com/office/drawing/2014/main" id="{EAA7AF6A-DBDD-4B0F-876B-FBB8B37E8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2354655"/>
            <a:ext cx="5934075" cy="33178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7043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10068" y="1575149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بحث كامل عن حقوق الإنسان مع المراجع - ملزمتي">
            <a:extLst>
              <a:ext uri="{FF2B5EF4-FFF2-40B4-BE49-F238E27FC236}">
                <a16:creationId xmlns:a16="http://schemas.microsoft.com/office/drawing/2014/main" id="{9E178362-BA56-4DE1-A805-55EE41816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069" y="1642609"/>
            <a:ext cx="9345750" cy="4092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3429000" y="3147109"/>
            <a:ext cx="5333999" cy="14624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EG" sz="2000" b="1" dirty="0">
                <a:solidFill>
                  <a:schemeClr val="tx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1. </a:t>
            </a:r>
            <a:r>
              <a:rPr lang="ar-EG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000" b="1" dirty="0">
                <a:solidFill>
                  <a:schemeClr val="tx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إعلانات واتفاقيات دولية عالمية:</a:t>
            </a:r>
            <a:endParaRPr lang="en-US" sz="2000" b="1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ثانيا : الاتفاقية الدولية للحقوق المدنية و السياسية.</a:t>
            </a:r>
            <a:endParaRPr lang="en-US" sz="2000" b="1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4273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10068" y="1575149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بحث كامل عن حقوق الإنسان مع المراجع - ملزمتي">
            <a:extLst>
              <a:ext uri="{FF2B5EF4-FFF2-40B4-BE49-F238E27FC236}">
                <a16:creationId xmlns:a16="http://schemas.microsoft.com/office/drawing/2014/main" id="{9E178362-BA56-4DE1-A805-55EE41816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069" y="1642609"/>
            <a:ext cx="9345750" cy="4092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698570" y="3187366"/>
            <a:ext cx="6368745" cy="14624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الإعلانات والاتفاقيات الدولية العالمية (الحماية المادية).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                ثانيا : الاتفاقية الدولية للحقوق المدنية و السياسية</a:t>
            </a:r>
            <a:r>
              <a:rPr lang="ar-EG" sz="2000" b="1" dirty="0">
                <a:solidFill>
                  <a:prstClr val="white"/>
                </a:solidFill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                     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أ. مواد الإتفاقية: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           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3419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10068" y="1575149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بحث كامل عن حقوق الإنسان مع المراجع - ملزمتي">
            <a:extLst>
              <a:ext uri="{FF2B5EF4-FFF2-40B4-BE49-F238E27FC236}">
                <a16:creationId xmlns:a16="http://schemas.microsoft.com/office/drawing/2014/main" id="{9E178362-BA56-4DE1-A805-55EE41816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069" y="1642609"/>
            <a:ext cx="9345750" cy="4092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698570" y="3187366"/>
            <a:ext cx="6368745" cy="14624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الإعلانات والاتفاقيات الدولية العالمية (الحماية المادية).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                ثانيا : الاتفاقية الدولية للحقوق المدنية و السياسية</a:t>
            </a:r>
            <a:r>
              <a:rPr lang="ar-EG" sz="2000" b="1" dirty="0">
                <a:solidFill>
                  <a:prstClr val="white"/>
                </a:solidFill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                      </a:t>
            </a:r>
            <a:r>
              <a:rPr lang="ar-EG" sz="2000" b="1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ب. القيمة القانونية للإتفاقية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            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4545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5773433" y="2810803"/>
            <a:ext cx="3841142" cy="92194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A1F668-5EBE-43E4-BBF8-AA1B8347D369}"/>
              </a:ext>
            </a:extLst>
          </p:cNvPr>
          <p:cNvGrpSpPr/>
          <p:nvPr/>
        </p:nvGrpSpPr>
        <p:grpSpPr>
          <a:xfrm>
            <a:off x="2663654" y="2810803"/>
            <a:ext cx="3182286" cy="1991430"/>
            <a:chOff x="-3311854" y="2409256"/>
            <a:chExt cx="3182286" cy="1991430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D5426BB0-84FA-4829-86A3-F2F66B027D34}"/>
                </a:ext>
              </a:extLst>
            </p:cNvPr>
            <p:cNvSpPr/>
            <p:nvPr/>
          </p:nvSpPr>
          <p:spPr>
            <a:xfrm rot="19200000">
              <a:off x="-3300882" y="2409256"/>
              <a:ext cx="3096979" cy="1960726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343F0A2B-9866-41E9-9BF4-5F7E4AED3645}"/>
                </a:ext>
              </a:extLst>
            </p:cNvPr>
            <p:cNvSpPr txBox="1"/>
            <p:nvPr/>
          </p:nvSpPr>
          <p:spPr>
            <a:xfrm rot="19200000">
              <a:off x="-3311854" y="2472217"/>
              <a:ext cx="3182286" cy="192846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المحور الثاني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مدي إقرار الحق في الخصوصية علي المستوي الدولي </a:t>
              </a:r>
              <a:r>
                <a:rPr lang="ar-EG" sz="2300" b="1" dirty="0"/>
                <a:t>العالمي</a:t>
              </a:r>
              <a:endParaRPr lang="ar-EG" sz="2300" b="1" kern="1200" dirty="0"/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 (الحماية المادية)</a:t>
              </a:r>
              <a:endParaRPr lang="en-US" sz="23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707761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4819650" y="2190750"/>
            <a:ext cx="5422291" cy="18573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أ.  </a:t>
            </a:r>
            <a:r>
              <a:rPr lang="ar-SA" sz="20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</a:t>
            </a:r>
            <a:r>
              <a:rPr lang="ar-SA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لخبراء اليونسكو.</a:t>
            </a:r>
            <a:endParaRPr lang="ar-EG" sz="20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ب. ا</a:t>
            </a:r>
            <a:r>
              <a:rPr lang="ar-SA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لمؤتمر الدولي لحماية حقوق الإنسان في الإجراءات الجنائية</a:t>
            </a:r>
            <a:r>
              <a:rPr lang="ar-EG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0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A1F668-5EBE-43E4-BBF8-AA1B8347D369}"/>
              </a:ext>
            </a:extLst>
          </p:cNvPr>
          <p:cNvGrpSpPr/>
          <p:nvPr/>
        </p:nvGrpSpPr>
        <p:grpSpPr>
          <a:xfrm>
            <a:off x="1576714" y="2527100"/>
            <a:ext cx="3396462" cy="2085063"/>
            <a:chOff x="-4398794" y="2125553"/>
            <a:chExt cx="3396462" cy="208506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D5426BB0-84FA-4829-86A3-F2F66B027D34}"/>
                </a:ext>
              </a:extLst>
            </p:cNvPr>
            <p:cNvSpPr/>
            <p:nvPr/>
          </p:nvSpPr>
          <p:spPr>
            <a:xfrm rot="19200000">
              <a:off x="-4398794" y="2125553"/>
              <a:ext cx="3300007" cy="1960726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343F0A2B-9866-41E9-9BF4-5F7E4AED3645}"/>
                </a:ext>
              </a:extLst>
            </p:cNvPr>
            <p:cNvSpPr txBox="1"/>
            <p:nvPr/>
          </p:nvSpPr>
          <p:spPr>
            <a:xfrm rot="19200000">
              <a:off x="-4224269" y="2282147"/>
              <a:ext cx="3221937" cy="192846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المحور الثاني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مدي إقرار الحق في الخصوصية علي المستوي الدولي </a:t>
              </a:r>
              <a:r>
                <a:rPr lang="ar-EG" sz="2300" b="1" dirty="0"/>
                <a:t>العالمي</a:t>
              </a:r>
              <a:endParaRPr lang="ar-EG" sz="2300" b="1" kern="1200" dirty="0"/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 (الحماية المادية)</a:t>
              </a:r>
              <a:endParaRPr lang="en-US" sz="23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76554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خبراء حقوقيون عرب ودوليون: إنشاء هيئة حقوق الإنسان يعزز ريادة الإمارات">
            <a:extLst>
              <a:ext uri="{FF2B5EF4-FFF2-40B4-BE49-F238E27FC236}">
                <a16:creationId xmlns:a16="http://schemas.microsoft.com/office/drawing/2014/main" id="{950602EC-7EDF-4DD0-9B23-EB0AFAACC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720452"/>
            <a:ext cx="9043093" cy="39247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6255088" y="4454016"/>
            <a:ext cx="4006378" cy="9048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أ.  </a:t>
            </a:r>
            <a:r>
              <a:rPr lang="ar-SA" sz="20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</a:t>
            </a:r>
            <a:r>
              <a:rPr lang="ar-SA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لخبراء اليونسكو</a:t>
            </a:r>
            <a:r>
              <a:rPr lang="ar-EG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68128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خبراء حقوقيون عرب ودوليون: إنشاء هيئة حقوق الإنسان يعزز ريادة الإمارات">
            <a:extLst>
              <a:ext uri="{FF2B5EF4-FFF2-40B4-BE49-F238E27FC236}">
                <a16:creationId xmlns:a16="http://schemas.microsoft.com/office/drawing/2014/main" id="{950602EC-7EDF-4DD0-9B23-EB0AFAACC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720452"/>
            <a:ext cx="9043093" cy="39247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6255088" y="3918572"/>
            <a:ext cx="4006378" cy="14403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</a:t>
            </a:r>
            <a:r>
              <a:rPr lang="ar-SA" sz="20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</a:t>
            </a:r>
            <a:r>
              <a:rPr lang="ar-SA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لخبراء اليونسكو</a:t>
            </a:r>
            <a:r>
              <a:rPr lang="ar-EG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أ. ملاحظات المؤتمر:</a:t>
            </a:r>
          </a:p>
        </p:txBody>
      </p:sp>
    </p:spTree>
    <p:extLst>
      <p:ext uri="{BB962C8B-B14F-4D97-AF65-F5344CB8AC3E}">
        <p14:creationId xmlns:p14="http://schemas.microsoft.com/office/powerpoint/2010/main" val="36763038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خبراء حقوقيون عرب ودوليون: إنشاء هيئة حقوق الإنسان يعزز ريادة الإمارات">
            <a:extLst>
              <a:ext uri="{FF2B5EF4-FFF2-40B4-BE49-F238E27FC236}">
                <a16:creationId xmlns:a16="http://schemas.microsoft.com/office/drawing/2014/main" id="{950602EC-7EDF-4DD0-9B23-EB0AFAACC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720452"/>
            <a:ext cx="9043093" cy="39247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6255088" y="3918572"/>
            <a:ext cx="4006378" cy="14403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</a:t>
            </a:r>
            <a:r>
              <a:rPr lang="ar-SA" sz="20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</a:t>
            </a:r>
            <a:r>
              <a:rPr lang="ar-SA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لخبراء اليونسكو</a:t>
            </a:r>
            <a:r>
              <a:rPr lang="ar-EG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ب. توصيات المؤتمر:</a:t>
            </a:r>
          </a:p>
        </p:txBody>
      </p:sp>
    </p:spTree>
    <p:extLst>
      <p:ext uri="{BB962C8B-B14F-4D97-AF65-F5344CB8AC3E}">
        <p14:creationId xmlns:p14="http://schemas.microsoft.com/office/powerpoint/2010/main" val="29505997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نشأة وتطور حقوق الإنسان - موضوع">
            <a:extLst>
              <a:ext uri="{FF2B5EF4-FFF2-40B4-BE49-F238E27FC236}">
                <a16:creationId xmlns:a16="http://schemas.microsoft.com/office/drawing/2014/main" id="{D751F6C9-C8E3-43D3-B4E1-238A42DC7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417" y="1907339"/>
            <a:ext cx="8907175" cy="3623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833897" y="4261472"/>
            <a:ext cx="6270491" cy="89155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المؤتمر الدولي </a:t>
            </a:r>
            <a:r>
              <a:rPr lang="ar-S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لحماية حقوق الإنسان في الإجراءات الجنائية :</a:t>
            </a:r>
            <a:endParaRPr lang="ar-EG" sz="2000" b="1" dirty="0">
              <a:solidFill>
                <a:srgbClr val="C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9896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نشأة وتطور حقوق الإنسان - موضوع">
            <a:extLst>
              <a:ext uri="{FF2B5EF4-FFF2-40B4-BE49-F238E27FC236}">
                <a16:creationId xmlns:a16="http://schemas.microsoft.com/office/drawing/2014/main" id="{D751F6C9-C8E3-43D3-B4E1-238A42DC7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417" y="1907339"/>
            <a:ext cx="8907175" cy="3623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787758" y="4114315"/>
            <a:ext cx="6270491" cy="11334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المؤتمر الدولي </a:t>
            </a:r>
            <a:r>
              <a:rPr lang="ar-S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لحماية حقوق الإنسان في الإجراءات الجنائية :</a:t>
            </a:r>
            <a:endParaRPr lang="ar-EG" sz="2000" b="1" dirty="0">
              <a:solidFill>
                <a:srgbClr val="C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                أ. توصيات المؤتمر:</a:t>
            </a:r>
          </a:p>
        </p:txBody>
      </p:sp>
    </p:spTree>
    <p:extLst>
      <p:ext uri="{BB962C8B-B14F-4D97-AF65-F5344CB8AC3E}">
        <p14:creationId xmlns:p14="http://schemas.microsoft.com/office/powerpoint/2010/main" val="23934031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نشأة وتطور حقوق الإنسان - موضوع">
            <a:extLst>
              <a:ext uri="{FF2B5EF4-FFF2-40B4-BE49-F238E27FC236}">
                <a16:creationId xmlns:a16="http://schemas.microsoft.com/office/drawing/2014/main" id="{D751F6C9-C8E3-43D3-B4E1-238A42DC7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417" y="1877394"/>
            <a:ext cx="8907175" cy="3623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781300" y="4140848"/>
            <a:ext cx="6323088" cy="12287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 (الحماية المادية)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sz="2000" b="1" dirty="0">
                <a:solidFill>
                  <a:srgbClr val="C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ثانيا : المؤتمر الدولي </a:t>
            </a:r>
            <a:r>
              <a:rPr lang="ar-S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لحماية حقوق الإنسان في الإجراءات الجنائية :</a:t>
            </a:r>
            <a:endParaRPr lang="ar-EG" sz="2000" b="1" dirty="0">
              <a:solidFill>
                <a:srgbClr val="C00000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0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             </a:t>
            </a:r>
            <a:r>
              <a:rPr lang="ar-SA" sz="2000" b="1" dirty="0">
                <a:solidFill>
                  <a:schemeClr val="bg1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ب. قد استقر المؤتمر في هذا الصدد علي عدة قواعد هامة هي: 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9066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2" descr="بوربوينت احترافي عن اليوم العالمي لحقوق الانسان">
            <a:extLst>
              <a:ext uri="{FF2B5EF4-FFF2-40B4-BE49-F238E27FC236}">
                <a16:creationId xmlns:a16="http://schemas.microsoft.com/office/drawing/2014/main" id="{A67B0C3E-1508-403D-AA3A-15091C35A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69435"/>
            <a:ext cx="9038671" cy="4039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4257675" y="3728222"/>
            <a:ext cx="3418340" cy="143100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2514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25E68CE-65E3-497B-B44B-3015D837F001}"/>
              </a:ext>
            </a:extLst>
          </p:cNvPr>
          <p:cNvSpPr/>
          <p:nvPr/>
        </p:nvSpPr>
        <p:spPr>
          <a:xfrm>
            <a:off x="1245040" y="1544866"/>
            <a:ext cx="9270984" cy="4258600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E2F2C9-85DB-4302-A093-C4C1EA54E224}"/>
              </a:ext>
            </a:extLst>
          </p:cNvPr>
          <p:cNvSpPr/>
          <p:nvPr/>
        </p:nvSpPr>
        <p:spPr>
          <a:xfrm>
            <a:off x="1332344" y="1770875"/>
            <a:ext cx="9096376" cy="1979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المراجع :</a:t>
            </a:r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د. أسماء رويعي، الحق في حرمة الحياة الخاصة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في مواجهة الجرائم ال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معلوماتية</a:t>
            </a: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، رسالة دكتوراة، 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جامعة القاهرة، سنة 2013.  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A45DD1-07A6-42BC-BE25-789DA78FCA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883" t="10325" r="17941" b="11710"/>
          <a:stretch/>
        </p:blipFill>
        <p:spPr>
          <a:xfrm>
            <a:off x="1675976" y="1770875"/>
            <a:ext cx="3715174" cy="4258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17968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8 التزامات لـ مسؤول حماية البيانات الشخصية وفقا للقانون">
            <a:extLst>
              <a:ext uri="{FF2B5EF4-FFF2-40B4-BE49-F238E27FC236}">
                <a16:creationId xmlns:a16="http://schemas.microsoft.com/office/drawing/2014/main" id="{F3E830F7-D939-47C2-BFD6-A491968EB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689" y="1742692"/>
            <a:ext cx="9026920" cy="3892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BFC7E20-8C89-40CA-89CB-D20A4470F8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923" y="3988500"/>
            <a:ext cx="6500077" cy="12920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E47D9E-4879-4C6C-BFE8-7CD2B7A3607C}"/>
              </a:ext>
            </a:extLst>
          </p:cNvPr>
          <p:cNvSpPr/>
          <p:nvPr/>
        </p:nvSpPr>
        <p:spPr>
          <a:xfrm>
            <a:off x="2731165" y="4154088"/>
            <a:ext cx="6572250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تم بحمد الله الإنتهاء من شرح المحاضرة ا</a:t>
            </a:r>
            <a:r>
              <a:rPr lang="ar-EG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لثانية</a:t>
            </a:r>
            <a:endParaRPr lang="en-US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/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مع تمنياتي بالتوفيق د. أسماء رويعي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8995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050" name="Picture 2" descr="إمكانية حماية المعلومات - موضوع">
            <a:extLst>
              <a:ext uri="{FF2B5EF4-FFF2-40B4-BE49-F238E27FC236}">
                <a16:creationId xmlns:a16="http://schemas.microsoft.com/office/drawing/2014/main" id="{6DFDE986-76C7-43F7-B288-814E91A31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757" y="1413493"/>
            <a:ext cx="9048485" cy="430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D3A55BB6-04DD-4311-AF70-3D50C308F8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626856" y="1300703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DC17CD6B-2714-4F0E-A008-ABC3EA5DD2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8283241" y="1355395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3597</TotalTime>
  <Words>1157</Words>
  <Application>Microsoft Office PowerPoint</Application>
  <PresentationFormat>Widescreen</PresentationFormat>
  <Paragraphs>241</Paragraphs>
  <Slides>49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</cp:lastModifiedBy>
  <cp:revision>212</cp:revision>
  <dcterms:created xsi:type="dcterms:W3CDTF">2023-04-29T09:08:23Z</dcterms:created>
  <dcterms:modified xsi:type="dcterms:W3CDTF">2023-10-13T10:11:36Z</dcterms:modified>
</cp:coreProperties>
</file>