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entation.xml" ContentType="application/vnd.openxmlformats-officedocument.presentationml.presentation.main+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5.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42.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2" r:id="rId1"/>
  </p:sldMasterIdLst>
  <p:notesMasterIdLst>
    <p:notesMasterId r:id="rId44"/>
  </p:notesMasterIdLst>
  <p:sldIdLst>
    <p:sldId id="308" r:id="rId2"/>
    <p:sldId id="309" r:id="rId3"/>
    <p:sldId id="359" r:id="rId4"/>
    <p:sldId id="381" r:id="rId5"/>
    <p:sldId id="382" r:id="rId6"/>
    <p:sldId id="380" r:id="rId7"/>
    <p:sldId id="377" r:id="rId8"/>
    <p:sldId id="378" r:id="rId9"/>
    <p:sldId id="379" r:id="rId10"/>
    <p:sldId id="376" r:id="rId11"/>
    <p:sldId id="372" r:id="rId12"/>
    <p:sldId id="373" r:id="rId13"/>
    <p:sldId id="374" r:id="rId14"/>
    <p:sldId id="375" r:id="rId15"/>
    <p:sldId id="385" r:id="rId16"/>
    <p:sldId id="412" r:id="rId17"/>
    <p:sldId id="386" r:id="rId18"/>
    <p:sldId id="387" r:id="rId19"/>
    <p:sldId id="413" r:id="rId20"/>
    <p:sldId id="388" r:id="rId21"/>
    <p:sldId id="389" r:id="rId22"/>
    <p:sldId id="390" r:id="rId23"/>
    <p:sldId id="391" r:id="rId24"/>
    <p:sldId id="393" r:id="rId25"/>
    <p:sldId id="394" r:id="rId26"/>
    <p:sldId id="395" r:id="rId27"/>
    <p:sldId id="397" r:id="rId28"/>
    <p:sldId id="398" r:id="rId29"/>
    <p:sldId id="399" r:id="rId30"/>
    <p:sldId id="400" r:id="rId31"/>
    <p:sldId id="401" r:id="rId32"/>
    <p:sldId id="402" r:id="rId33"/>
    <p:sldId id="403" r:id="rId34"/>
    <p:sldId id="404" r:id="rId35"/>
    <p:sldId id="405" r:id="rId36"/>
    <p:sldId id="406" r:id="rId37"/>
    <p:sldId id="411" r:id="rId38"/>
    <p:sldId id="409" r:id="rId39"/>
    <p:sldId id="410" r:id="rId40"/>
    <p:sldId id="407" r:id="rId41"/>
    <p:sldId id="408" r:id="rId42"/>
    <p:sldId id="31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353" autoAdjust="0"/>
    <p:restoredTop sz="91998" autoAdjust="0"/>
  </p:normalViewPr>
  <p:slideViewPr>
    <p:cSldViewPr snapToGrid="0">
      <p:cViewPr varScale="1">
        <p:scale>
          <a:sx n="80" d="100"/>
          <a:sy n="80" d="100"/>
        </p:scale>
        <p:origin x="588" y="36"/>
      </p:cViewPr>
      <p:guideLst/>
    </p:cSldViewPr>
  </p:slideViewPr>
  <p:notesTextViewPr>
    <p:cViewPr>
      <p:scale>
        <a:sx n="100" d="100"/>
        <a:sy n="100" d="100"/>
      </p:scale>
      <p:origin x="0" y="0"/>
    </p:cViewPr>
  </p:notesTextViewPr>
  <p:sorterViewPr>
    <p:cViewPr>
      <p:scale>
        <a:sx n="100" d="100"/>
        <a:sy n="100" d="100"/>
      </p:scale>
      <p:origin x="0" y="0"/>
    </p:cViewPr>
  </p:sorterViewPr>
  <p:notesViewPr>
    <p:cSldViewPr snapToGrid="0">
      <p:cViewPr varScale="1">
        <p:scale>
          <a:sx n="66" d="100"/>
          <a:sy n="66" d="100"/>
        </p:scale>
        <p:origin x="3134" y="17"/>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50"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customXml" Target="../customXml/item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customXml" Target="../customXml/item3.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7CBA8B3-A616-4CCA-9FB9-D71CF410FEE2}" type="datetimeFigureOut">
              <a:rPr lang="en-US" smtClean="0"/>
              <a:t>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53C062A-4B81-4350-B69B-2D1B8A7C511B}" type="slidenum">
              <a:rPr lang="en-US" smtClean="0"/>
              <a:t>‹#›</a:t>
            </a:fld>
            <a:endParaRPr lang="en-US"/>
          </a:p>
        </p:txBody>
      </p:sp>
    </p:spTree>
    <p:extLst>
      <p:ext uri="{BB962C8B-B14F-4D97-AF65-F5344CB8AC3E}">
        <p14:creationId xmlns:p14="http://schemas.microsoft.com/office/powerpoint/2010/main" val="1269665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000000"/>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a:t>
            </a:fld>
            <a:endParaRPr lang="en-US"/>
          </a:p>
        </p:txBody>
      </p:sp>
    </p:spTree>
    <p:extLst>
      <p:ext uri="{BB962C8B-B14F-4D97-AF65-F5344CB8AC3E}">
        <p14:creationId xmlns:p14="http://schemas.microsoft.com/office/powerpoint/2010/main" val="10758976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a:t>
            </a:fld>
            <a:endParaRPr lang="en-US"/>
          </a:p>
        </p:txBody>
      </p:sp>
    </p:spTree>
    <p:extLst>
      <p:ext uri="{BB962C8B-B14F-4D97-AF65-F5344CB8AC3E}">
        <p14:creationId xmlns:p14="http://schemas.microsoft.com/office/powerpoint/2010/main" val="3910880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5</a:t>
            </a:fld>
            <a:endParaRPr lang="en-US"/>
          </a:p>
        </p:txBody>
      </p:sp>
    </p:spTree>
    <p:extLst>
      <p:ext uri="{BB962C8B-B14F-4D97-AF65-F5344CB8AC3E}">
        <p14:creationId xmlns:p14="http://schemas.microsoft.com/office/powerpoint/2010/main" val="22233758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6</a:t>
            </a:fld>
            <a:endParaRPr lang="en-US"/>
          </a:p>
        </p:txBody>
      </p:sp>
    </p:spTree>
    <p:extLst>
      <p:ext uri="{BB962C8B-B14F-4D97-AF65-F5344CB8AC3E}">
        <p14:creationId xmlns:p14="http://schemas.microsoft.com/office/powerpoint/2010/main" val="5906951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7</a:t>
            </a:fld>
            <a:endParaRPr lang="en-US"/>
          </a:p>
        </p:txBody>
      </p:sp>
    </p:spTree>
    <p:extLst>
      <p:ext uri="{BB962C8B-B14F-4D97-AF65-F5344CB8AC3E}">
        <p14:creationId xmlns:p14="http://schemas.microsoft.com/office/powerpoint/2010/main" val="2149883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8</a:t>
            </a:fld>
            <a:endParaRPr lang="en-US"/>
          </a:p>
        </p:txBody>
      </p:sp>
    </p:spTree>
    <p:extLst>
      <p:ext uri="{BB962C8B-B14F-4D97-AF65-F5344CB8AC3E}">
        <p14:creationId xmlns:p14="http://schemas.microsoft.com/office/powerpoint/2010/main" val="22466376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9</a:t>
            </a:fld>
            <a:endParaRPr lang="en-US"/>
          </a:p>
        </p:txBody>
      </p:sp>
    </p:spTree>
    <p:extLst>
      <p:ext uri="{BB962C8B-B14F-4D97-AF65-F5344CB8AC3E}">
        <p14:creationId xmlns:p14="http://schemas.microsoft.com/office/powerpoint/2010/main" val="2801088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10</a:t>
            </a:fld>
            <a:endParaRPr lang="en-US"/>
          </a:p>
        </p:txBody>
      </p:sp>
    </p:spTree>
    <p:extLst>
      <p:ext uri="{BB962C8B-B14F-4D97-AF65-F5344CB8AC3E}">
        <p14:creationId xmlns:p14="http://schemas.microsoft.com/office/powerpoint/2010/main" val="8704570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11</a:t>
            </a:fld>
            <a:endParaRPr lang="en-US"/>
          </a:p>
        </p:txBody>
      </p:sp>
    </p:spTree>
    <p:extLst>
      <p:ext uri="{BB962C8B-B14F-4D97-AF65-F5344CB8AC3E}">
        <p14:creationId xmlns:p14="http://schemas.microsoft.com/office/powerpoint/2010/main" val="32008901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12</a:t>
            </a:fld>
            <a:endParaRPr lang="en-US"/>
          </a:p>
        </p:txBody>
      </p:sp>
    </p:spTree>
    <p:extLst>
      <p:ext uri="{BB962C8B-B14F-4D97-AF65-F5344CB8AC3E}">
        <p14:creationId xmlns:p14="http://schemas.microsoft.com/office/powerpoint/2010/main" val="24337613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Arial" panose="020B0604020202020204" pitchFamily="34" charset="0"/>
              <a:buChar char="•"/>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13</a:t>
            </a:fld>
            <a:endParaRPr lang="en-US"/>
          </a:p>
        </p:txBody>
      </p:sp>
    </p:spTree>
    <p:extLst>
      <p:ext uri="{BB962C8B-B14F-4D97-AF65-F5344CB8AC3E}">
        <p14:creationId xmlns:p14="http://schemas.microsoft.com/office/powerpoint/2010/main" val="20130484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14</a:t>
            </a:fld>
            <a:endParaRPr lang="en-US"/>
          </a:p>
        </p:txBody>
      </p:sp>
    </p:spTree>
    <p:extLst>
      <p:ext uri="{BB962C8B-B14F-4D97-AF65-F5344CB8AC3E}">
        <p14:creationId xmlns:p14="http://schemas.microsoft.com/office/powerpoint/2010/main" val="329349615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15</a:t>
            </a:fld>
            <a:endParaRPr lang="en-US"/>
          </a:p>
        </p:txBody>
      </p:sp>
    </p:spTree>
    <p:extLst>
      <p:ext uri="{BB962C8B-B14F-4D97-AF65-F5344CB8AC3E}">
        <p14:creationId xmlns:p14="http://schemas.microsoft.com/office/powerpoint/2010/main" val="8187934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16</a:t>
            </a:fld>
            <a:endParaRPr lang="en-US"/>
          </a:p>
        </p:txBody>
      </p:sp>
    </p:spTree>
    <p:extLst>
      <p:ext uri="{BB962C8B-B14F-4D97-AF65-F5344CB8AC3E}">
        <p14:creationId xmlns:p14="http://schemas.microsoft.com/office/powerpoint/2010/main" val="28579916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17</a:t>
            </a:fld>
            <a:endParaRPr lang="en-US"/>
          </a:p>
        </p:txBody>
      </p:sp>
    </p:spTree>
    <p:extLst>
      <p:ext uri="{BB962C8B-B14F-4D97-AF65-F5344CB8AC3E}">
        <p14:creationId xmlns:p14="http://schemas.microsoft.com/office/powerpoint/2010/main" val="30699904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18</a:t>
            </a:fld>
            <a:endParaRPr lang="en-US"/>
          </a:p>
        </p:txBody>
      </p:sp>
    </p:spTree>
    <p:extLst>
      <p:ext uri="{BB962C8B-B14F-4D97-AF65-F5344CB8AC3E}">
        <p14:creationId xmlns:p14="http://schemas.microsoft.com/office/powerpoint/2010/main" val="3916773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19</a:t>
            </a:fld>
            <a:endParaRPr lang="en-US"/>
          </a:p>
        </p:txBody>
      </p:sp>
    </p:spTree>
    <p:extLst>
      <p:ext uri="{BB962C8B-B14F-4D97-AF65-F5344CB8AC3E}">
        <p14:creationId xmlns:p14="http://schemas.microsoft.com/office/powerpoint/2010/main" val="334351690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20</a:t>
            </a:fld>
            <a:endParaRPr lang="en-US"/>
          </a:p>
        </p:txBody>
      </p:sp>
    </p:spTree>
    <p:extLst>
      <p:ext uri="{BB962C8B-B14F-4D97-AF65-F5344CB8AC3E}">
        <p14:creationId xmlns:p14="http://schemas.microsoft.com/office/powerpoint/2010/main" val="393828385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21</a:t>
            </a:fld>
            <a:endParaRPr lang="en-US"/>
          </a:p>
        </p:txBody>
      </p:sp>
    </p:spTree>
    <p:extLst>
      <p:ext uri="{BB962C8B-B14F-4D97-AF65-F5344CB8AC3E}">
        <p14:creationId xmlns:p14="http://schemas.microsoft.com/office/powerpoint/2010/main" val="24533261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22</a:t>
            </a:fld>
            <a:endParaRPr lang="en-US"/>
          </a:p>
        </p:txBody>
      </p:sp>
    </p:spTree>
    <p:extLst>
      <p:ext uri="{BB962C8B-B14F-4D97-AF65-F5344CB8AC3E}">
        <p14:creationId xmlns:p14="http://schemas.microsoft.com/office/powerpoint/2010/main" val="29376313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23</a:t>
            </a:fld>
            <a:endParaRPr lang="en-US"/>
          </a:p>
        </p:txBody>
      </p:sp>
    </p:spTree>
    <p:extLst>
      <p:ext uri="{BB962C8B-B14F-4D97-AF65-F5344CB8AC3E}">
        <p14:creationId xmlns:p14="http://schemas.microsoft.com/office/powerpoint/2010/main" val="299140217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24</a:t>
            </a:fld>
            <a:endParaRPr lang="en-US"/>
          </a:p>
        </p:txBody>
      </p:sp>
    </p:spTree>
    <p:extLst>
      <p:ext uri="{BB962C8B-B14F-4D97-AF65-F5344CB8AC3E}">
        <p14:creationId xmlns:p14="http://schemas.microsoft.com/office/powerpoint/2010/main" val="18256979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25</a:t>
            </a:fld>
            <a:endParaRPr lang="en-US"/>
          </a:p>
        </p:txBody>
      </p:sp>
    </p:spTree>
    <p:extLst>
      <p:ext uri="{BB962C8B-B14F-4D97-AF65-F5344CB8AC3E}">
        <p14:creationId xmlns:p14="http://schemas.microsoft.com/office/powerpoint/2010/main" val="303806501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26</a:t>
            </a:fld>
            <a:endParaRPr lang="en-US"/>
          </a:p>
        </p:txBody>
      </p:sp>
    </p:spTree>
    <p:extLst>
      <p:ext uri="{BB962C8B-B14F-4D97-AF65-F5344CB8AC3E}">
        <p14:creationId xmlns:p14="http://schemas.microsoft.com/office/powerpoint/2010/main" val="19648254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27</a:t>
            </a:fld>
            <a:endParaRPr lang="en-US"/>
          </a:p>
        </p:txBody>
      </p:sp>
    </p:spTree>
    <p:extLst>
      <p:ext uri="{BB962C8B-B14F-4D97-AF65-F5344CB8AC3E}">
        <p14:creationId xmlns:p14="http://schemas.microsoft.com/office/powerpoint/2010/main" val="115660659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28</a:t>
            </a:fld>
            <a:endParaRPr lang="en-US"/>
          </a:p>
        </p:txBody>
      </p:sp>
    </p:spTree>
    <p:extLst>
      <p:ext uri="{BB962C8B-B14F-4D97-AF65-F5344CB8AC3E}">
        <p14:creationId xmlns:p14="http://schemas.microsoft.com/office/powerpoint/2010/main" val="3316708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29</a:t>
            </a:fld>
            <a:endParaRPr lang="en-US"/>
          </a:p>
        </p:txBody>
      </p:sp>
    </p:spTree>
    <p:extLst>
      <p:ext uri="{BB962C8B-B14F-4D97-AF65-F5344CB8AC3E}">
        <p14:creationId xmlns:p14="http://schemas.microsoft.com/office/powerpoint/2010/main" val="12794156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30</a:t>
            </a:fld>
            <a:endParaRPr lang="en-US"/>
          </a:p>
        </p:txBody>
      </p:sp>
    </p:spTree>
    <p:extLst>
      <p:ext uri="{BB962C8B-B14F-4D97-AF65-F5344CB8AC3E}">
        <p14:creationId xmlns:p14="http://schemas.microsoft.com/office/powerpoint/2010/main" val="6538547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31</a:t>
            </a:fld>
            <a:endParaRPr lang="en-US"/>
          </a:p>
        </p:txBody>
      </p:sp>
    </p:spTree>
    <p:extLst>
      <p:ext uri="{BB962C8B-B14F-4D97-AF65-F5344CB8AC3E}">
        <p14:creationId xmlns:p14="http://schemas.microsoft.com/office/powerpoint/2010/main" val="15574277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32</a:t>
            </a:fld>
            <a:endParaRPr lang="en-US"/>
          </a:p>
        </p:txBody>
      </p:sp>
    </p:spTree>
    <p:extLst>
      <p:ext uri="{BB962C8B-B14F-4D97-AF65-F5344CB8AC3E}">
        <p14:creationId xmlns:p14="http://schemas.microsoft.com/office/powerpoint/2010/main" val="30031742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2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33</a:t>
            </a:fld>
            <a:endParaRPr lang="en-US"/>
          </a:p>
        </p:txBody>
      </p:sp>
    </p:spTree>
    <p:extLst>
      <p:ext uri="{BB962C8B-B14F-4D97-AF65-F5344CB8AC3E}">
        <p14:creationId xmlns:p14="http://schemas.microsoft.com/office/powerpoint/2010/main" val="312778626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sz="1400"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34</a:t>
            </a:fld>
            <a:endParaRPr lang="en-US"/>
          </a:p>
        </p:txBody>
      </p:sp>
    </p:spTree>
    <p:extLst>
      <p:ext uri="{BB962C8B-B14F-4D97-AF65-F5344CB8AC3E}">
        <p14:creationId xmlns:p14="http://schemas.microsoft.com/office/powerpoint/2010/main" val="218500025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35</a:t>
            </a:fld>
            <a:endParaRPr lang="en-US"/>
          </a:p>
        </p:txBody>
      </p:sp>
    </p:spTree>
    <p:extLst>
      <p:ext uri="{BB962C8B-B14F-4D97-AF65-F5344CB8AC3E}">
        <p14:creationId xmlns:p14="http://schemas.microsoft.com/office/powerpoint/2010/main" val="405784480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36</a:t>
            </a:fld>
            <a:endParaRPr lang="en-US"/>
          </a:p>
        </p:txBody>
      </p:sp>
    </p:spTree>
    <p:extLst>
      <p:ext uri="{BB962C8B-B14F-4D97-AF65-F5344CB8AC3E}">
        <p14:creationId xmlns:p14="http://schemas.microsoft.com/office/powerpoint/2010/main" val="287909394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37</a:t>
            </a:fld>
            <a:endParaRPr lang="en-US"/>
          </a:p>
        </p:txBody>
      </p:sp>
    </p:spTree>
    <p:extLst>
      <p:ext uri="{BB962C8B-B14F-4D97-AF65-F5344CB8AC3E}">
        <p14:creationId xmlns:p14="http://schemas.microsoft.com/office/powerpoint/2010/main" val="56455116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38</a:t>
            </a:fld>
            <a:endParaRPr lang="en-US"/>
          </a:p>
        </p:txBody>
      </p:sp>
    </p:spTree>
    <p:extLst>
      <p:ext uri="{BB962C8B-B14F-4D97-AF65-F5344CB8AC3E}">
        <p14:creationId xmlns:p14="http://schemas.microsoft.com/office/powerpoint/2010/main" val="297843195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39</a:t>
            </a:fld>
            <a:endParaRPr lang="en-US"/>
          </a:p>
        </p:txBody>
      </p:sp>
    </p:spTree>
    <p:extLst>
      <p:ext uri="{BB962C8B-B14F-4D97-AF65-F5344CB8AC3E}">
        <p14:creationId xmlns:p14="http://schemas.microsoft.com/office/powerpoint/2010/main" val="92315788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40</a:t>
            </a:fld>
            <a:endParaRPr lang="en-US"/>
          </a:p>
        </p:txBody>
      </p:sp>
    </p:spTree>
    <p:extLst>
      <p:ext uri="{BB962C8B-B14F-4D97-AF65-F5344CB8AC3E}">
        <p14:creationId xmlns:p14="http://schemas.microsoft.com/office/powerpoint/2010/main" val="44886230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42950" lvl="1" indent="-285750" algn="r" rtl="1">
              <a:buFont typeface="+mj-lt"/>
              <a:buAutoNum type="arabicPeriod"/>
            </a:pPr>
            <a:endParaRPr lang="ar-EG" b="0" i="0" dirty="0">
              <a:solidFill>
                <a:srgbClr val="374151"/>
              </a:solidFill>
              <a:effectLst/>
              <a:latin typeface="Söhne"/>
            </a:endParaRPr>
          </a:p>
        </p:txBody>
      </p:sp>
      <p:sp>
        <p:nvSpPr>
          <p:cNvPr id="4" name="Slide Number Placeholder 3"/>
          <p:cNvSpPr>
            <a:spLocks noGrp="1"/>
          </p:cNvSpPr>
          <p:nvPr>
            <p:ph type="sldNum" sz="quarter" idx="5"/>
          </p:nvPr>
        </p:nvSpPr>
        <p:spPr/>
        <p:txBody>
          <a:bodyPr/>
          <a:lstStyle/>
          <a:p>
            <a:fld id="{153C062A-4B81-4350-B69B-2D1B8A7C511B}" type="slidenum">
              <a:rPr lang="en-US" smtClean="0"/>
              <a:t>41</a:t>
            </a:fld>
            <a:endParaRPr lang="en-US"/>
          </a:p>
        </p:txBody>
      </p:sp>
    </p:spTree>
    <p:extLst>
      <p:ext uri="{BB962C8B-B14F-4D97-AF65-F5344CB8AC3E}">
        <p14:creationId xmlns:p14="http://schemas.microsoft.com/office/powerpoint/2010/main" val="50679323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63546146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1061172"/>
            <a:ext cx="10515600" cy="875701"/>
          </a:xfrm>
        </p:spPr>
        <p:txBody>
          <a:bodyPr/>
          <a:lstStyle>
            <a:lvl1pPr>
              <a:defRPr>
                <a:solidFill>
                  <a:schemeClr val="tx1"/>
                </a:solidFill>
              </a:defRPr>
            </a:lvl1pPr>
          </a:lstStyle>
          <a:p>
            <a:r>
              <a:rPr lang="en-US"/>
              <a:t>Click to edit Master title style</a:t>
            </a:r>
            <a:endParaRPr lang="en-US" dirty="0"/>
          </a:p>
        </p:txBody>
      </p:sp>
      <p:sp>
        <p:nvSpPr>
          <p:cNvPr id="3" name="Content Placeholder 2"/>
          <p:cNvSpPr>
            <a:spLocks noGrp="1"/>
          </p:cNvSpPr>
          <p:nvPr>
            <p:ph idx="1"/>
          </p:nvPr>
        </p:nvSpPr>
        <p:spPr>
          <a:xfrm>
            <a:off x="838200" y="2083777"/>
            <a:ext cx="10515600" cy="4093186"/>
          </a:xfrm>
        </p:spPr>
        <p:txBody>
          <a:bodyPr/>
          <a:lstStyle>
            <a:lvl1pPr>
              <a:defRPr>
                <a:solidFill>
                  <a:srgbClr val="203E5F"/>
                </a:solidFill>
              </a:defRPr>
            </a:lvl1pPr>
            <a:lvl2pPr>
              <a:defRPr>
                <a:solidFill>
                  <a:srgbClr val="203E5F"/>
                </a:solidFill>
              </a:defRPr>
            </a:lvl2pPr>
            <a:lvl3pPr>
              <a:defRPr>
                <a:solidFill>
                  <a:srgbClr val="203E5F"/>
                </a:solidFill>
              </a:defRPr>
            </a:lvl3pPr>
            <a:lvl4pPr>
              <a:defRPr>
                <a:solidFill>
                  <a:srgbClr val="203E5F"/>
                </a:solidFill>
              </a:defRPr>
            </a:lvl4pPr>
            <a:lvl5pPr>
              <a:defRPr>
                <a:solidFill>
                  <a:srgbClr val="203E5F"/>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AD86B2E-B702-4422-B277-3A08C7449694}" type="datetimeFigureOut">
              <a:rPr lang="en-US" smtClean="0"/>
              <a:t>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950C4940-A7D1-7DC0-D744-91676B5C2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0" y="-84737"/>
            <a:ext cx="2073798" cy="899724"/>
          </a:xfrm>
          <a:prstGeom prst="rect">
            <a:avLst/>
          </a:prstGeom>
        </p:spPr>
      </p:pic>
    </p:spTree>
    <p:extLst>
      <p:ext uri="{BB962C8B-B14F-4D97-AF65-F5344CB8AC3E}">
        <p14:creationId xmlns:p14="http://schemas.microsoft.com/office/powerpoint/2010/main" val="42672886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solidFill>
                  <a:schemeClr val="tx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97618839"/>
      </p:ext>
    </p:extLst>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883627"/>
            <a:ext cx="10515600" cy="807061"/>
          </a:xfrm>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824595385"/>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024426" y="6053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6612" y="1680064"/>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8" name="Footer Placeholder 7"/>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9" name="Slide Number Placeholder 8"/>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3449748406"/>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914400"/>
            <a:ext cx="10515600" cy="776288"/>
          </a:xfrm>
        </p:spPr>
        <p:txBody>
          <a:bodyPr/>
          <a:lstStyle>
            <a:lvl1pPr>
              <a:defRPr>
                <a:solidFill>
                  <a:schemeClr val="tx1"/>
                </a:solidFill>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4" name="Footer Placeholder 3"/>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5" name="Slide Number Placeholder 4"/>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008310302"/>
      </p:ext>
    </p:extLst>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3" name="Footer Placeholder 2"/>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4" name="Slide Number Placeholder 3"/>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04801148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493980640"/>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6" name="Footer Placeholder 5"/>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7" name="Slide Number Placeholder 6"/>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719828308"/>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53651098"/>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F05ACB2A-C1A4-46E9-8144-3AE5AB9B9DAD}" type="datetime1">
              <a:rPr lang="en-US" smtClean="0"/>
              <a:t>11/6/2024</a:t>
            </a:fld>
            <a:endParaRPr lang="en-US"/>
          </a:p>
        </p:txBody>
      </p:sp>
      <p:sp>
        <p:nvSpPr>
          <p:cNvPr id="5" name="Footer Placeholder 4"/>
          <p:cNvSpPr>
            <a:spLocks noGrp="1"/>
          </p:cNvSpPr>
          <p:nvPr>
            <p:ph type="ftr" sz="quarter" idx="11"/>
          </p:nvPr>
        </p:nvSpPr>
        <p:spPr/>
        <p:txBody>
          <a:body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12"/>
          </p:nvPr>
        </p:nvSpPr>
        <p:spPr/>
        <p:txBody>
          <a:bodyPr/>
          <a:lstStyle/>
          <a:p>
            <a:pPr>
              <a:defRPr/>
            </a:pPr>
            <a:fld id="{8A6DCEDC-61E2-45BA-BB4C-464C8AC3C3C1}" type="slidenum">
              <a:rPr lang="en-US" smtClean="0"/>
              <a:pPr>
                <a:defRPr/>
              </a:pPr>
              <a:t>‹#›</a:t>
            </a:fld>
            <a:endParaRPr lang="en-US"/>
          </a:p>
        </p:txBody>
      </p:sp>
    </p:spTree>
    <p:extLst>
      <p:ext uri="{BB962C8B-B14F-4D97-AF65-F5344CB8AC3E}">
        <p14:creationId xmlns:p14="http://schemas.microsoft.com/office/powerpoint/2010/main" val="120126935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53167559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3556348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305518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normAutofit/>
          </a:bodyPr>
          <a:lstStyle>
            <a:lvl1pPr>
              <a:defRPr sz="2800" baseline="0">
                <a:solidFill>
                  <a:schemeClr val="bg1"/>
                </a:solidFill>
                <a:latin typeface="Calibri" panose="020F0502020204030204" pitchFamily="34" charset="0"/>
                <a:cs typeface="Calibri" panose="020F0502020204030204" pitchFamily="34" charset="0"/>
              </a:defRPr>
            </a:lvl1pPr>
            <a:lvl2pPr>
              <a:defRPr sz="2400" baseline="0">
                <a:solidFill>
                  <a:schemeClr val="bg1"/>
                </a:solidFill>
                <a:latin typeface="Calibri" panose="020F0502020204030204" pitchFamily="34" charset="0"/>
                <a:cs typeface="Calibri" panose="020F0502020204030204" pitchFamily="34" charset="0"/>
              </a:defRPr>
            </a:lvl2pPr>
            <a:lvl3pPr>
              <a:defRPr sz="2000" baseline="0">
                <a:solidFill>
                  <a:schemeClr val="bg1"/>
                </a:solidFill>
                <a:latin typeface="Calibri" panose="020F0502020204030204" pitchFamily="34" charset="0"/>
                <a:cs typeface="Calibri" panose="020F0502020204030204" pitchFamily="34" charset="0"/>
              </a:defRPr>
            </a:lvl3pPr>
            <a:lvl4pPr>
              <a:defRPr sz="1800" baseline="0">
                <a:solidFill>
                  <a:schemeClr val="bg1"/>
                </a:solidFill>
                <a:latin typeface="Calibri" panose="020F0502020204030204" pitchFamily="34" charset="0"/>
                <a:cs typeface="Calibri" panose="020F0502020204030204" pitchFamily="34" charset="0"/>
              </a:defRPr>
            </a:lvl4pPr>
            <a:lvl5pPr>
              <a:defRPr sz="1600" baseline="0">
                <a:solidFill>
                  <a:schemeClr val="bg1"/>
                </a:solidFill>
                <a:latin typeface="Calibri" panose="020F0502020204030204" pitchFamily="34" charset="0"/>
                <a:cs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Footer Placeholder 10">
            <a:extLst>
              <a:ext uri="{FF2B5EF4-FFF2-40B4-BE49-F238E27FC236}">
                <a16:creationId xmlns:a16="http://schemas.microsoft.com/office/drawing/2014/main" id="{94D8E44E-D6A8-9582-F382-66E0C735F6C6}"/>
              </a:ext>
            </a:extLst>
          </p:cNvPr>
          <p:cNvSpPr txBox="1">
            <a:spLocks/>
          </p:cNvSpPr>
          <p:nvPr userDrawn="1"/>
        </p:nvSpPr>
        <p:spPr>
          <a:xfrm>
            <a:off x="8851639" y="6453001"/>
            <a:ext cx="2805405" cy="365125"/>
          </a:xfrm>
          <a:prstGeom prst="rect">
            <a:avLst/>
          </a:prstGeom>
        </p:spPr>
        <p:txBody>
          <a:bodyPr vert="horz" lIns="91440" tIns="45720" rIns="91440" bIns="45720" rtlCol="0" anchor="ctr"/>
          <a:lstStyle>
            <a:defPPr>
              <a:defRPr lang="en-US"/>
            </a:defPPr>
            <a:lvl1pPr marL="0" algn="r" defTabSz="914400" rtl="0" eaLnBrk="1" latinLnBrk="0" hangingPunct="1">
              <a:defRPr sz="9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Aft>
                <a:spcPts val="600"/>
              </a:spcAft>
            </a:pPr>
            <a:r>
              <a:rPr lang="en-US" sz="1800" dirty="0">
                <a:solidFill>
                  <a:srgbClr val="FFFF00"/>
                </a:solidFill>
                <a:effectLst>
                  <a:outerShdw blurRad="38100" dist="38100" dir="2700000" algn="tl">
                    <a:srgbClr val="000000">
                      <a:alpha val="43137"/>
                    </a:srgbClr>
                  </a:outerShdw>
                </a:effectLst>
              </a:rPr>
              <a:t>www.midocean.km</a:t>
            </a:r>
          </a:p>
        </p:txBody>
      </p:sp>
      <p:sp>
        <p:nvSpPr>
          <p:cNvPr id="12" name="Title 11">
            <a:extLst>
              <a:ext uri="{FF2B5EF4-FFF2-40B4-BE49-F238E27FC236}">
                <a16:creationId xmlns:a16="http://schemas.microsoft.com/office/drawing/2014/main" id="{44482B6A-9CB3-1902-D716-94E7467E3390}"/>
              </a:ext>
            </a:extLst>
          </p:cNvPr>
          <p:cNvSpPr>
            <a:spLocks noGrp="1"/>
          </p:cNvSpPr>
          <p:nvPr>
            <p:ph type="title"/>
          </p:nvPr>
        </p:nvSpPr>
        <p:spPr/>
        <p:txBody>
          <a:bodyPr>
            <a:normAutofit/>
          </a:bodyPr>
          <a:lstStyle>
            <a:lvl1pPr>
              <a:defRPr sz="4000">
                <a:solidFill>
                  <a:schemeClr val="bg1"/>
                </a:solidFill>
              </a:defRPr>
            </a:lvl1pPr>
          </a:lstStyle>
          <a:p>
            <a:r>
              <a:rPr lang="en-US" dirty="0"/>
              <a:t>Click to edit Master title style</a:t>
            </a:r>
          </a:p>
        </p:txBody>
      </p:sp>
      <p:pic>
        <p:nvPicPr>
          <p:cNvPr id="2" name="Graphic 21">
            <a:extLst>
              <a:ext uri="{FF2B5EF4-FFF2-40B4-BE49-F238E27FC236}">
                <a16:creationId xmlns:a16="http://schemas.microsoft.com/office/drawing/2014/main" id="{CC537E9A-6F76-F3B9-321A-F5B347953DE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036419" y="128182"/>
            <a:ext cx="2073798" cy="899724"/>
          </a:xfrm>
          <a:prstGeom prst="rect">
            <a:avLst/>
          </a:prstGeom>
        </p:spPr>
      </p:pic>
    </p:spTree>
    <p:extLst>
      <p:ext uri="{BB962C8B-B14F-4D97-AF65-F5344CB8AC3E}">
        <p14:creationId xmlns:p14="http://schemas.microsoft.com/office/powerpoint/2010/main" val="18973802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F05ACB2A-C1A4-46E9-8144-3AE5AB9B9DAD}" type="datetime1">
              <a:rPr lang="en-US" smtClean="0"/>
              <a:t>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en-US">
                <a:solidFill>
                  <a:schemeClr val="bg1"/>
                </a:solidFill>
              </a:rPr>
              <a:t>www.midocean.ae</a:t>
            </a:r>
            <a:endParaRPr lang="en-US" dirty="0">
              <a:solidFill>
                <a:schemeClr val="bg1"/>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A6DCEDC-61E2-45BA-BB4C-464C8AC3C3C1}" type="slidenum">
              <a:rPr lang="en-US" smtClean="0"/>
              <a:pPr>
                <a:defRPr/>
              </a:pPr>
              <a:t>‹#›</a:t>
            </a:fld>
            <a:endParaRPr lang="en-US"/>
          </a:p>
        </p:txBody>
      </p:sp>
      <p:sp>
        <p:nvSpPr>
          <p:cNvPr id="8" name="TextBox 7">
            <a:extLst>
              <a:ext uri="{FF2B5EF4-FFF2-40B4-BE49-F238E27FC236}">
                <a16:creationId xmlns:a16="http://schemas.microsoft.com/office/drawing/2014/main" id="{F8E470DC-B1F3-96A6-C1F5-0345BA1FA738}"/>
              </a:ext>
            </a:extLst>
          </p:cNvPr>
          <p:cNvSpPr txBox="1"/>
          <p:nvPr/>
        </p:nvSpPr>
        <p:spPr>
          <a:xfrm>
            <a:off x="6709630" y="6311900"/>
            <a:ext cx="6095266" cy="369332"/>
          </a:xfrm>
          <a:prstGeom prst="rect">
            <a:avLst/>
          </a:prstGeom>
          <a:noFill/>
        </p:spPr>
        <p:txBody>
          <a:bodyPr wrap="square">
            <a:spAutoFit/>
          </a:bodyPr>
          <a:lstStyle/>
          <a:p>
            <a:pPr algn="ctr"/>
            <a:r>
              <a:rPr lang="en-US" sz="1800" b="1" dirty="0"/>
              <a:t>www.midocean.km</a:t>
            </a:r>
          </a:p>
        </p:txBody>
      </p:sp>
    </p:spTree>
    <p:extLst>
      <p:ext uri="{BB962C8B-B14F-4D97-AF65-F5344CB8AC3E}">
        <p14:creationId xmlns:p14="http://schemas.microsoft.com/office/powerpoint/2010/main" val="1866028751"/>
      </p:ext>
    </p:extLst>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 id="2147483694" r:id="rId12"/>
    <p:sldLayoutId id="2147483695" r:id="rId13"/>
    <p:sldLayoutId id="2147483696" r:id="rId14"/>
    <p:sldLayoutId id="2147483681" r:id="rId15"/>
    <p:sldLayoutId id="2147483667" r:id="rId16"/>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2.xml"/><Relationship Id="rId1" Type="http://schemas.openxmlformats.org/officeDocument/2006/relationships/slideLayout" Target="../slideLayouts/slideLayout14.xml"/><Relationship Id="rId6" Type="http://schemas.openxmlformats.org/officeDocument/2006/relationships/image" Target="../media/image2.png"/><Relationship Id="rId5" Type="http://schemas.openxmlformats.org/officeDocument/2006/relationships/image" Target="../media/image7.jp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5198168" y="239360"/>
            <a:ext cx="6388995" cy="605666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95863" y="4388231"/>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Mohamed Sleem</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92709" y="2702726"/>
            <a:ext cx="4318931"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endParaRPr lang="en-US" sz="40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3787" y="5843657"/>
            <a:ext cx="2922555"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8</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263762" y="4931278"/>
            <a:ext cx="3119124" cy="830997"/>
          </a:xfrm>
          <a:prstGeom prst="rect">
            <a:avLst/>
          </a:prstGeom>
          <a:noFill/>
        </p:spPr>
        <p:txBody>
          <a:bodyPr wrap="square" rtlCol="0">
            <a:spAutoFit/>
          </a:bodyPr>
          <a:lstStyle>
            <a:defPPr>
              <a:defRPr lang="en-US"/>
            </a:defPPr>
            <a:lvl1pPr>
              <a:defRPr sz="2400">
                <a:latin typeface="Times New Roman" panose="02020603050405020304" pitchFamily="18" charset="0"/>
                <a:cs typeface="Times New Roman" panose="02020603050405020304" pitchFamily="18" charset="0"/>
              </a:defRPr>
            </a:lvl1pPr>
          </a:lstStyle>
          <a:p>
            <a:r>
              <a:rPr lang="en-US" dirty="0"/>
              <a:t>FNT611</a:t>
            </a:r>
          </a:p>
          <a:p>
            <a:r>
              <a:rPr lang="en-US" dirty="0"/>
              <a:t>Foundations of FinTech</a:t>
            </a:r>
          </a:p>
        </p:txBody>
      </p:sp>
      <p:sp>
        <p:nvSpPr>
          <p:cNvPr id="14" name="Oval 13">
            <a:extLst>
              <a:ext uri="{FF2B5EF4-FFF2-40B4-BE49-F238E27FC236}">
                <a16:creationId xmlns:a16="http://schemas.microsoft.com/office/drawing/2014/main" id="{46F3C90B-EB3F-EA91-08C5-03400C278827}"/>
              </a:ext>
            </a:extLst>
          </p:cNvPr>
          <p:cNvSpPr/>
          <p:nvPr/>
        </p:nvSpPr>
        <p:spPr>
          <a:xfrm>
            <a:off x="5313771" y="356333"/>
            <a:ext cx="6016217" cy="5753955"/>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Graphic 21">
            <a:extLst>
              <a:ext uri="{FF2B5EF4-FFF2-40B4-BE49-F238E27FC236}">
                <a16:creationId xmlns:a16="http://schemas.microsoft.com/office/drawing/2014/main" id="{F229C0EB-208D-55DD-87D2-446F2CA4ED0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5863" y="139101"/>
            <a:ext cx="2073798" cy="89972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546911" y="2879128"/>
            <a:ext cx="4025814" cy="1200329"/>
          </a:xfrm>
          <a:prstGeom prst="rect">
            <a:avLst/>
          </a:prstGeom>
          <a:noFill/>
        </p:spPr>
        <p:txBody>
          <a:bodyPr wrap="squar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Fintech in Payment and Lending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a:t>
            </a:r>
            <a:r>
              <a:rPr lang="en-US" sz="3600" b="1" dirty="0">
                <a:solidFill>
                  <a:srgbClr val="00B0F0"/>
                </a:solidFill>
                <a:latin typeface="Times New Roman" panose="02020603050405020304" pitchFamily="18" charset="0"/>
                <a:cs typeface="Times New Roman" panose="02020603050405020304" pitchFamily="18" charset="0"/>
              </a:rPr>
              <a:t> </a:t>
            </a:r>
            <a:r>
              <a:rPr lang="en-US" sz="2800" b="1" dirty="0">
                <a:solidFill>
                  <a:schemeClr val="tx1"/>
                </a:solidFill>
                <a:latin typeface="Times New Roman" panose="02020603050405020304" pitchFamily="18" charset="0"/>
                <a:cs typeface="Times New Roman" panose="02020603050405020304" pitchFamily="18" charset="0"/>
              </a:rPr>
              <a:t>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6289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FNT611</a:t>
            </a:r>
          </a:p>
          <a:p>
            <a:r>
              <a:rPr lang="en-US" sz="2000" dirty="0">
                <a:latin typeface="Times New Roman" panose="02020603050405020304" pitchFamily="18" charset="0"/>
                <a:cs typeface="Times New Roman" panose="02020603050405020304" pitchFamily="18" charset="0"/>
              </a:rPr>
              <a:t>Foundations of FinTech</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Mohamed Sleem</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chemeClr val="tx1"/>
                </a:solidFill>
              </a:rPr>
              <a:t>How is FinTech enhancing security and efficiency in modern banking?</a:t>
            </a:r>
          </a:p>
          <a:p>
            <a:pPr lvl="1">
              <a:lnSpc>
                <a:spcPct val="120000"/>
              </a:lnSpc>
              <a:spcBef>
                <a:spcPts val="1200"/>
              </a:spcBef>
              <a:spcAft>
                <a:spcPts val="600"/>
              </a:spcAft>
            </a:pPr>
            <a:r>
              <a:rPr lang="en-US" sz="2800" b="1" dirty="0">
                <a:solidFill>
                  <a:schemeClr val="tx1"/>
                </a:solidFill>
              </a:rPr>
              <a:t>Answer: FinTech is bolstering security through advanced cybercrime measures like voice and facial recognition, simplifying regulatory compliance, and closing consumer knowledge gaps with educational tech tools. Moreover, it employs biometrics for fraud detection and AI to streamline operations, all while continuously innovating to evolve the customer experience and engagement.</a:t>
            </a:r>
          </a:p>
        </p:txBody>
      </p:sp>
      <p:sp>
        <p:nvSpPr>
          <p:cNvPr id="9" name="TextBox 8">
            <a:extLst>
              <a:ext uri="{FF2B5EF4-FFF2-40B4-BE49-F238E27FC236}">
                <a16:creationId xmlns:a16="http://schemas.microsoft.com/office/drawing/2014/main" id="{70AC1A5E-1454-EB5C-A1D4-6755D6472AA5}"/>
              </a:ext>
            </a:extLst>
          </p:cNvPr>
          <p:cNvSpPr txBox="1"/>
          <p:nvPr/>
        </p:nvSpPr>
        <p:spPr>
          <a:xfrm>
            <a:off x="909638" y="695267"/>
            <a:ext cx="8216899"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Discussion:</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0073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chemeClr val="tx1"/>
                </a:solidFill>
              </a:rPr>
              <a:t>What are the key aspects of the technological revolution transforming financial services?</a:t>
            </a:r>
          </a:p>
          <a:p>
            <a:pPr lvl="1">
              <a:lnSpc>
                <a:spcPct val="120000"/>
              </a:lnSpc>
              <a:spcBef>
                <a:spcPts val="1200"/>
              </a:spcBef>
              <a:spcAft>
                <a:spcPts val="600"/>
              </a:spcAft>
            </a:pPr>
            <a:r>
              <a:rPr lang="en-US" sz="2800" b="1" dirty="0">
                <a:solidFill>
                  <a:schemeClr val="tx1"/>
                </a:solidFill>
              </a:rPr>
              <a:t>Answer: The tech revolution in finance is characterized by advancements outpacing regulatory adaptation, partnerships between regulators and FinTech, the utilization of real-time analysis and big data, the rise of Shadow Banking and </a:t>
            </a:r>
            <a:r>
              <a:rPr lang="en-US" sz="2800" b="1" dirty="0" err="1">
                <a:solidFill>
                  <a:schemeClr val="tx1"/>
                </a:solidFill>
              </a:rPr>
              <a:t>InsurTech</a:t>
            </a:r>
            <a:r>
              <a:rPr lang="en-US" sz="2800" b="1" dirty="0">
                <a:solidFill>
                  <a:schemeClr val="tx1"/>
                </a:solidFill>
              </a:rPr>
              <a:t>, data-driven approaches to lending and rate setting, and a significant industry transformation driven by the convergence of technology and regulation.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1004888" y="680979"/>
            <a:ext cx="8216899"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Discussion:</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69202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a:bodyPr>
          <a:lstStyle/>
          <a:p>
            <a:pPr marL="457200" lvl="1" indent="0">
              <a:lnSpc>
                <a:spcPct val="120000"/>
              </a:lnSpc>
              <a:spcBef>
                <a:spcPts val="1200"/>
              </a:spcBef>
              <a:spcAft>
                <a:spcPts val="600"/>
              </a:spcAft>
              <a:buNone/>
            </a:pPr>
            <a:r>
              <a:rPr lang="en-US" sz="2800" b="1" dirty="0">
                <a:solidFill>
                  <a:schemeClr val="tx1"/>
                </a:solidFill>
              </a:rPr>
              <a:t>How do </a:t>
            </a:r>
            <a:r>
              <a:rPr lang="en-US" sz="2800" b="1" dirty="0" err="1">
                <a:solidFill>
                  <a:schemeClr val="tx1"/>
                </a:solidFill>
              </a:rPr>
              <a:t>FinTechs</a:t>
            </a:r>
            <a:r>
              <a:rPr lang="en-US" sz="2800" b="1" dirty="0">
                <a:solidFill>
                  <a:schemeClr val="tx1"/>
                </a:solidFill>
              </a:rPr>
              <a:t> and </a:t>
            </a:r>
            <a:r>
              <a:rPr lang="en-US" sz="2800" b="1" dirty="0" err="1">
                <a:solidFill>
                  <a:schemeClr val="tx1"/>
                </a:solidFill>
              </a:rPr>
              <a:t>Neobanks</a:t>
            </a:r>
            <a:r>
              <a:rPr lang="en-US" sz="2800" b="1" dirty="0">
                <a:solidFill>
                  <a:schemeClr val="tx1"/>
                </a:solidFill>
              </a:rPr>
              <a:t> differentiate their services from traditional banking institutions?</a:t>
            </a:r>
          </a:p>
          <a:p>
            <a:pPr lvl="1">
              <a:lnSpc>
                <a:spcPct val="120000"/>
              </a:lnSpc>
              <a:spcBef>
                <a:spcPts val="1200"/>
              </a:spcBef>
              <a:spcAft>
                <a:spcPts val="600"/>
              </a:spcAft>
            </a:pPr>
            <a:r>
              <a:rPr lang="en-US" sz="2800" b="1" dirty="0">
                <a:solidFill>
                  <a:schemeClr val="tx1"/>
                </a:solidFill>
              </a:rPr>
              <a:t>Answer: </a:t>
            </a:r>
            <a:r>
              <a:rPr lang="en-US" sz="2800" b="1" dirty="0" err="1">
                <a:solidFill>
                  <a:schemeClr val="tx1"/>
                </a:solidFill>
              </a:rPr>
              <a:t>FinTechs</a:t>
            </a:r>
            <a:r>
              <a:rPr lang="en-US" sz="2800" b="1" dirty="0">
                <a:solidFill>
                  <a:schemeClr val="tx1"/>
                </a:solidFill>
              </a:rPr>
              <a:t> and </a:t>
            </a:r>
            <a:r>
              <a:rPr lang="en-US" sz="2800" b="1" dirty="0" err="1">
                <a:solidFill>
                  <a:schemeClr val="tx1"/>
                </a:solidFill>
              </a:rPr>
              <a:t>Neobanks</a:t>
            </a:r>
            <a:r>
              <a:rPr lang="en-US" sz="2800" b="1" dirty="0">
                <a:solidFill>
                  <a:schemeClr val="tx1"/>
                </a:solidFill>
              </a:rPr>
              <a:t> offer innovative services such as customized user experiences with real-time insights, instant cross-currency payment services, </a:t>
            </a:r>
            <a:r>
              <a:rPr lang="en-US" sz="2800" b="1" dirty="0" err="1">
                <a:solidFill>
                  <a:schemeClr val="tx1"/>
                </a:solidFill>
              </a:rPr>
              <a:t>robo</a:t>
            </a:r>
            <a:r>
              <a:rPr lang="en-US" sz="2800" b="1" dirty="0">
                <a:solidFill>
                  <a:schemeClr val="tx1"/>
                </a:solidFill>
              </a:rPr>
              <a:t>-advisory for automated, personalized investment advice, alternative credit scoring using non-traditional data, blockchain-based security for transactions, and crowdfunding platforms to directly link investors with new ventures.</a:t>
            </a:r>
          </a:p>
        </p:txBody>
      </p:sp>
      <p:sp>
        <p:nvSpPr>
          <p:cNvPr id="9" name="TextBox 8">
            <a:extLst>
              <a:ext uri="{FF2B5EF4-FFF2-40B4-BE49-F238E27FC236}">
                <a16:creationId xmlns:a16="http://schemas.microsoft.com/office/drawing/2014/main" id="{70AC1A5E-1454-EB5C-A1D4-6755D6472AA5}"/>
              </a:ext>
            </a:extLst>
          </p:cNvPr>
          <p:cNvSpPr txBox="1"/>
          <p:nvPr/>
        </p:nvSpPr>
        <p:spPr>
          <a:xfrm>
            <a:off x="990600" y="704792"/>
            <a:ext cx="8216899"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Discussion:</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00581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76400"/>
            <a:ext cx="10646833" cy="5113867"/>
          </a:xfrm>
        </p:spPr>
        <p:txBody>
          <a:bodyPr>
            <a:normAutofit lnSpcReduction="10000"/>
          </a:bodyPr>
          <a:lstStyle/>
          <a:p>
            <a:pPr lvl="1">
              <a:lnSpc>
                <a:spcPct val="120000"/>
              </a:lnSpc>
              <a:spcBef>
                <a:spcPts val="1200"/>
              </a:spcBef>
              <a:spcAft>
                <a:spcPts val="600"/>
              </a:spcAft>
            </a:pPr>
            <a:r>
              <a:rPr lang="en-US" b="1" dirty="0"/>
              <a:t>To provide a comprehensive understanding of the historical development and evolution of fintech in payment and lending.</a:t>
            </a:r>
          </a:p>
          <a:p>
            <a:pPr lvl="1">
              <a:lnSpc>
                <a:spcPct val="120000"/>
              </a:lnSpc>
              <a:spcBef>
                <a:spcPts val="1200"/>
              </a:spcBef>
              <a:spcAft>
                <a:spcPts val="600"/>
              </a:spcAft>
            </a:pPr>
            <a:r>
              <a:rPr lang="en-US" b="1" dirty="0"/>
              <a:t>To explore various fintech payment solutions, including digital wallets, cryptocurrencies, and contactless technologies, and their impact on the financial industry.</a:t>
            </a:r>
          </a:p>
          <a:p>
            <a:pPr lvl="1">
              <a:lnSpc>
                <a:spcPct val="120000"/>
              </a:lnSpc>
              <a:spcBef>
                <a:spcPts val="1200"/>
              </a:spcBef>
              <a:spcAft>
                <a:spcPts val="600"/>
              </a:spcAft>
            </a:pPr>
            <a:r>
              <a:rPr lang="en-US" b="1" dirty="0"/>
              <a:t>To examine the advancements in fintech lending, such as peer-to-peer platforms, online loans, and the use of AI in credit scoring.</a:t>
            </a:r>
          </a:p>
          <a:p>
            <a:pPr lvl="1">
              <a:lnSpc>
                <a:spcPct val="120000"/>
              </a:lnSpc>
              <a:spcBef>
                <a:spcPts val="1200"/>
              </a:spcBef>
              <a:spcAft>
                <a:spcPts val="600"/>
              </a:spcAft>
            </a:pPr>
            <a:r>
              <a:rPr lang="en-US" b="1" dirty="0"/>
              <a:t>To evaluate the integration of fintech solutions into traditional banking systems and the collaborative dynamics between banks and fintech companies.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1028700" y="795279"/>
            <a:ext cx="8216899"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Objectives:</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7261697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3" y="1841500"/>
            <a:ext cx="10337800" cy="4948767"/>
          </a:xfrm>
        </p:spPr>
        <p:txBody>
          <a:bodyPr>
            <a:normAutofit/>
          </a:bodyPr>
          <a:lstStyle/>
          <a:p>
            <a:pPr lvl="1">
              <a:lnSpc>
                <a:spcPct val="120000"/>
              </a:lnSpc>
              <a:spcBef>
                <a:spcPts val="1200"/>
              </a:spcBef>
              <a:spcAft>
                <a:spcPts val="600"/>
              </a:spcAft>
            </a:pPr>
            <a:r>
              <a:rPr lang="en-US" b="1" dirty="0"/>
              <a:t>To understand how fintech enhances user experience and customer engagement while addressing security and fraud prevention challenges.</a:t>
            </a:r>
          </a:p>
          <a:p>
            <a:pPr lvl="1">
              <a:lnSpc>
                <a:spcPct val="120000"/>
              </a:lnSpc>
              <a:spcBef>
                <a:spcPts val="1200"/>
              </a:spcBef>
              <a:spcAft>
                <a:spcPts val="600"/>
              </a:spcAft>
            </a:pPr>
            <a:r>
              <a:rPr lang="en-US" b="1" dirty="0"/>
              <a:t>To identify current global trends in fintech and make predictions about future technologies and developments in the sector.</a:t>
            </a:r>
          </a:p>
          <a:p>
            <a:pPr lvl="1">
              <a:lnSpc>
                <a:spcPct val="120000"/>
              </a:lnSpc>
              <a:spcBef>
                <a:spcPts val="1200"/>
              </a:spcBef>
              <a:spcAft>
                <a:spcPts val="600"/>
              </a:spcAft>
            </a:pPr>
            <a:r>
              <a:rPr lang="en-US" b="1" dirty="0"/>
              <a:t>To study real-world case studies, success stories, and lessons from failures in fintech payment and lending.</a:t>
            </a:r>
          </a:p>
          <a:p>
            <a:pPr lvl="1">
              <a:lnSpc>
                <a:spcPct val="120000"/>
              </a:lnSpc>
              <a:spcBef>
                <a:spcPts val="1200"/>
              </a:spcBef>
              <a:spcAft>
                <a:spcPts val="600"/>
              </a:spcAft>
            </a:pPr>
            <a:r>
              <a:rPr lang="en-US" b="1" dirty="0"/>
              <a:t>To summarize the key impacts of fintech in the financial sector and explore potential future developments and challenges.</a:t>
            </a:r>
          </a:p>
        </p:txBody>
      </p:sp>
      <p:sp>
        <p:nvSpPr>
          <p:cNvPr id="9" name="TextBox 8">
            <a:extLst>
              <a:ext uri="{FF2B5EF4-FFF2-40B4-BE49-F238E27FC236}">
                <a16:creationId xmlns:a16="http://schemas.microsoft.com/office/drawing/2014/main" id="{70AC1A5E-1454-EB5C-A1D4-6755D6472AA5}"/>
              </a:ext>
            </a:extLst>
          </p:cNvPr>
          <p:cNvSpPr txBox="1"/>
          <p:nvPr/>
        </p:nvSpPr>
        <p:spPr>
          <a:xfrm>
            <a:off x="1166813" y="728604"/>
            <a:ext cx="8216899"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Objectives:</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52146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48933"/>
            <a:ext cx="11197168" cy="4741334"/>
          </a:xfrm>
        </p:spPr>
        <p:txBody>
          <a:bodyPr>
            <a:normAutofit/>
          </a:bodyPr>
          <a:lstStyle/>
          <a:p>
            <a:pPr marL="457200" lvl="1" indent="0">
              <a:lnSpc>
                <a:spcPct val="100000"/>
              </a:lnSpc>
              <a:spcBef>
                <a:spcPts val="600"/>
              </a:spcBef>
              <a:spcAft>
                <a:spcPts val="600"/>
              </a:spcAft>
              <a:buNone/>
            </a:pPr>
            <a:r>
              <a:rPr lang="en-US" sz="3200" b="1" dirty="0">
                <a:solidFill>
                  <a:schemeClr val="tx1"/>
                </a:solidFill>
              </a:rPr>
              <a:t>1.1. Overview of Fintech Evolution:</a:t>
            </a:r>
          </a:p>
          <a:p>
            <a:pPr lvl="1">
              <a:lnSpc>
                <a:spcPct val="100000"/>
              </a:lnSpc>
              <a:spcBef>
                <a:spcPts val="600"/>
              </a:spcBef>
              <a:spcAft>
                <a:spcPts val="600"/>
              </a:spcAft>
            </a:pPr>
            <a:r>
              <a:rPr lang="en-US" sz="2800" b="1" dirty="0">
                <a:solidFill>
                  <a:schemeClr val="tx1"/>
                </a:solidFill>
              </a:rPr>
              <a:t>The internet and mobile technology in the 2000s, leading to the rise of online banking, digital wallets, and mobile payments.</a:t>
            </a:r>
          </a:p>
          <a:p>
            <a:pPr lvl="1">
              <a:lnSpc>
                <a:spcPct val="100000"/>
              </a:lnSpc>
              <a:spcBef>
                <a:spcPts val="600"/>
              </a:spcBef>
              <a:spcAft>
                <a:spcPts val="600"/>
              </a:spcAft>
            </a:pPr>
            <a:r>
              <a:rPr lang="en-US" sz="2800" b="1" dirty="0">
                <a:solidFill>
                  <a:schemeClr val="tx1"/>
                </a:solidFill>
              </a:rPr>
              <a:t>Startups and tech companies began offering innovative financial services, challenging traditional banking models.</a:t>
            </a:r>
          </a:p>
          <a:p>
            <a:pPr lvl="1">
              <a:lnSpc>
                <a:spcPct val="100000"/>
              </a:lnSpc>
              <a:spcBef>
                <a:spcPts val="600"/>
              </a:spcBef>
              <a:spcAft>
                <a:spcPts val="600"/>
              </a:spcAft>
            </a:pPr>
            <a:r>
              <a:rPr lang="en-US" sz="2800" b="1" dirty="0">
                <a:solidFill>
                  <a:schemeClr val="tx1"/>
                </a:solidFill>
              </a:rPr>
              <a:t>The transforming aspects of payment and lending.</a:t>
            </a:r>
          </a:p>
          <a:p>
            <a:pPr lvl="1">
              <a:lnSpc>
                <a:spcPct val="100000"/>
              </a:lnSpc>
              <a:spcBef>
                <a:spcPts val="600"/>
              </a:spcBef>
              <a:spcAft>
                <a:spcPts val="600"/>
              </a:spcAft>
            </a:pPr>
            <a:r>
              <a:rPr lang="en-US" sz="2800" b="1" dirty="0">
                <a:solidFill>
                  <a:schemeClr val="tx1"/>
                </a:solidFill>
              </a:rPr>
              <a:t>Examines how regulatory changes post-2008 financial crisis spurred fintech growth by encouraging competition and innovation in financial services.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1- Introduction to Fintech in Payment and Lending</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6473724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563032" y="2059240"/>
            <a:ext cx="11197168" cy="4741334"/>
          </a:xfrm>
        </p:spPr>
        <p:txBody>
          <a:bodyPr>
            <a:normAutofit/>
          </a:bodyPr>
          <a:lstStyle/>
          <a:p>
            <a:pPr marL="457200" lvl="1" indent="0">
              <a:lnSpc>
                <a:spcPct val="100000"/>
              </a:lnSpc>
              <a:spcBef>
                <a:spcPts val="600"/>
              </a:spcBef>
              <a:spcAft>
                <a:spcPts val="600"/>
              </a:spcAft>
              <a:buNone/>
            </a:pPr>
            <a:r>
              <a:rPr lang="en-US" sz="3200" b="1" dirty="0">
                <a:solidFill>
                  <a:schemeClr val="tx1"/>
                </a:solidFill>
              </a:rPr>
              <a:t>1.2. The Role of Technology in Financial Services</a:t>
            </a:r>
          </a:p>
          <a:p>
            <a:pPr lvl="1">
              <a:lnSpc>
                <a:spcPct val="100000"/>
              </a:lnSpc>
              <a:spcBef>
                <a:spcPts val="600"/>
              </a:spcBef>
              <a:spcAft>
                <a:spcPts val="600"/>
              </a:spcAft>
            </a:pPr>
            <a:r>
              <a:rPr lang="en-US" sz="2800" b="1" dirty="0">
                <a:solidFill>
                  <a:schemeClr val="tx1"/>
                </a:solidFill>
              </a:rPr>
              <a:t>Technology has automated many traditional banking processes, leading to increased efficiency and reduced costs.</a:t>
            </a:r>
          </a:p>
          <a:p>
            <a:pPr lvl="1">
              <a:lnSpc>
                <a:spcPct val="100000"/>
              </a:lnSpc>
              <a:spcBef>
                <a:spcPts val="600"/>
              </a:spcBef>
              <a:spcAft>
                <a:spcPts val="600"/>
              </a:spcAft>
            </a:pPr>
            <a:r>
              <a:rPr lang="en-US" sz="2800" b="1" dirty="0">
                <a:solidFill>
                  <a:schemeClr val="tx1"/>
                </a:solidFill>
              </a:rPr>
              <a:t>Big data analytics and artificial intelligence personalize financial services, risk assessment, and fraud detection.</a:t>
            </a:r>
          </a:p>
          <a:p>
            <a:pPr lvl="1">
              <a:lnSpc>
                <a:spcPct val="100000"/>
              </a:lnSpc>
              <a:spcBef>
                <a:spcPts val="600"/>
              </a:spcBef>
              <a:spcAft>
                <a:spcPts val="600"/>
              </a:spcAft>
            </a:pPr>
            <a:r>
              <a:rPr lang="en-US" sz="2800" b="1" dirty="0">
                <a:solidFill>
                  <a:schemeClr val="tx1"/>
                </a:solidFill>
              </a:rPr>
              <a:t>Fintech has enhanced customer experience through user-friendly interfaces, 24/7 access, and personalized financial advice.</a:t>
            </a:r>
          </a:p>
          <a:p>
            <a:pPr lvl="1">
              <a:lnSpc>
                <a:spcPct val="100000"/>
              </a:lnSpc>
              <a:spcBef>
                <a:spcPts val="600"/>
              </a:spcBef>
              <a:spcAft>
                <a:spcPts val="600"/>
              </a:spcAft>
            </a:pPr>
            <a:r>
              <a:rPr lang="en-US" sz="2800" b="1" dirty="0">
                <a:solidFill>
                  <a:schemeClr val="tx1"/>
                </a:solidFill>
              </a:rPr>
              <a:t>Fintech </a:t>
            </a:r>
            <a:r>
              <a:rPr lang="en-US" sz="2800" b="1" dirty="0" err="1">
                <a:solidFill>
                  <a:schemeClr val="tx1"/>
                </a:solidFill>
              </a:rPr>
              <a:t>promots</a:t>
            </a:r>
            <a:r>
              <a:rPr lang="en-US" sz="2800" b="1" dirty="0">
                <a:solidFill>
                  <a:schemeClr val="tx1"/>
                </a:solidFill>
              </a:rPr>
              <a:t> financial inclusion, reaching underserved populations with limited access to traditional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216899"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1- Introduction to Fintech in Payment and Lending</a:t>
            </a:r>
            <a:endParaRPr lang="en-US" sz="4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647534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31433"/>
            <a:ext cx="10888134" cy="5058834"/>
          </a:xfrm>
        </p:spPr>
        <p:txBody>
          <a:bodyPr>
            <a:normAutofit lnSpcReduction="10000"/>
          </a:bodyPr>
          <a:lstStyle/>
          <a:p>
            <a:pPr marL="457200" lvl="1" indent="0">
              <a:lnSpc>
                <a:spcPct val="110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2.1. Digital Wallets and Mobile Payments</a:t>
            </a:r>
            <a:endParaRPr lang="en-US" sz="2800" dirty="0">
              <a:solidFill>
                <a:schemeClr val="tx1"/>
              </a:solidFill>
              <a:latin typeface="Calibri" panose="020F0502020204030204" pitchFamily="34" charset="0"/>
              <a:cs typeface="Calibri" panose="020F0502020204030204" pitchFamily="34" charset="0"/>
            </a:endParaRPr>
          </a:p>
          <a:p>
            <a:pPr marL="457200" lvl="1" indent="0">
              <a:lnSpc>
                <a:spcPct val="110000"/>
              </a:lnSpc>
              <a:spcBef>
                <a:spcPts val="600"/>
              </a:spcBef>
              <a:spcAft>
                <a:spcPts val="600"/>
              </a:spcAft>
              <a:buNone/>
            </a:pPr>
            <a:r>
              <a:rPr lang="en-US" sz="2600" b="1" dirty="0">
                <a:solidFill>
                  <a:schemeClr val="tx1"/>
                </a:solidFill>
              </a:rPr>
              <a:t>Digital wallets and mobile payments refer to electronic devices and applications that store payment information and enable transactions through mobile devices.</a:t>
            </a:r>
          </a:p>
          <a:p>
            <a:pPr lvl="1">
              <a:lnSpc>
                <a:spcPct val="110000"/>
              </a:lnSpc>
              <a:spcBef>
                <a:spcPts val="600"/>
              </a:spcBef>
              <a:spcAft>
                <a:spcPts val="600"/>
              </a:spcAft>
            </a:pPr>
            <a:r>
              <a:rPr lang="en-US" sz="2600" b="1" dirty="0">
                <a:solidFill>
                  <a:schemeClr val="tx1"/>
                </a:solidFill>
              </a:rPr>
              <a:t>Increased convenience by allowing users to make payments anytime and anywhere using their smartphones or other mobile devices.</a:t>
            </a:r>
          </a:p>
          <a:p>
            <a:pPr lvl="1">
              <a:lnSpc>
                <a:spcPct val="110000"/>
              </a:lnSpc>
              <a:spcBef>
                <a:spcPts val="600"/>
              </a:spcBef>
              <a:spcAft>
                <a:spcPts val="600"/>
              </a:spcAft>
            </a:pPr>
            <a:r>
              <a:rPr lang="en-US" sz="2600" b="1" dirty="0">
                <a:solidFill>
                  <a:schemeClr val="tx1"/>
                </a:solidFill>
              </a:rPr>
              <a:t>Enhanced security through encryption, biometrics, and two-factor authentication.</a:t>
            </a:r>
          </a:p>
          <a:p>
            <a:pPr lvl="1">
              <a:lnSpc>
                <a:spcPct val="110000"/>
              </a:lnSpc>
              <a:spcBef>
                <a:spcPts val="600"/>
              </a:spcBef>
              <a:spcAft>
                <a:spcPts val="600"/>
              </a:spcAft>
            </a:pPr>
            <a:r>
              <a:rPr lang="en-US" sz="2600" b="1" dirty="0">
                <a:solidFill>
                  <a:schemeClr val="tx1"/>
                </a:solidFill>
              </a:rPr>
              <a:t>Often integrated with loyalty programs, ticketing services, and other digital platforms.</a:t>
            </a:r>
          </a:p>
        </p:txBody>
      </p:sp>
      <p:sp>
        <p:nvSpPr>
          <p:cNvPr id="9" name="TextBox 8">
            <a:extLst>
              <a:ext uri="{FF2B5EF4-FFF2-40B4-BE49-F238E27FC236}">
                <a16:creationId xmlns:a16="http://schemas.microsoft.com/office/drawing/2014/main" id="{70AC1A5E-1454-EB5C-A1D4-6755D6472AA5}"/>
              </a:ext>
            </a:extLst>
          </p:cNvPr>
          <p:cNvSpPr txBox="1"/>
          <p:nvPr/>
        </p:nvSpPr>
        <p:spPr>
          <a:xfrm>
            <a:off x="1004887" y="723842"/>
            <a:ext cx="8720667"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908808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01801"/>
            <a:ext cx="10888134" cy="5088466"/>
          </a:xfrm>
        </p:spPr>
        <p:txBody>
          <a:bodyPr>
            <a:normAutofit/>
          </a:bodyPr>
          <a:lstStyle/>
          <a:p>
            <a:pPr marL="457200" lvl="1" indent="0">
              <a:lnSpc>
                <a:spcPct val="11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2.2 Cryptocurrencies and Blockchain Technology in Payments</a:t>
            </a:r>
            <a:endParaRPr lang="en-US" sz="3200" dirty="0">
              <a:solidFill>
                <a:schemeClr val="tx1"/>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sz="2800" b="1" dirty="0">
                <a:solidFill>
                  <a:schemeClr val="tx1"/>
                </a:solidFill>
              </a:rPr>
              <a:t>Cryptocurrencies offer a decentralized payment system using blockchain technology.</a:t>
            </a:r>
          </a:p>
          <a:p>
            <a:pPr lvl="1">
              <a:lnSpc>
                <a:spcPct val="110000"/>
              </a:lnSpc>
              <a:spcBef>
                <a:spcPts val="600"/>
              </a:spcBef>
              <a:spcAft>
                <a:spcPts val="600"/>
              </a:spcAft>
            </a:pPr>
            <a:r>
              <a:rPr lang="en-US" sz="2800" b="1" dirty="0">
                <a:solidFill>
                  <a:schemeClr val="tx1"/>
                </a:solidFill>
              </a:rPr>
              <a:t>Blockchain ensures transparency, security, and immutability of transactions.</a:t>
            </a:r>
          </a:p>
          <a:p>
            <a:pPr lvl="1">
              <a:lnSpc>
                <a:spcPct val="110000"/>
              </a:lnSpc>
              <a:spcBef>
                <a:spcPts val="600"/>
              </a:spcBef>
              <a:spcAft>
                <a:spcPts val="600"/>
              </a:spcAft>
            </a:pPr>
            <a:r>
              <a:rPr lang="en-US" sz="2800" b="1" dirty="0">
                <a:solidFill>
                  <a:schemeClr val="tx1"/>
                </a:solidFill>
              </a:rPr>
              <a:t>Cryptocurrencies face issues of market volatility and varying degrees of acceptance by merchants and regulators.</a:t>
            </a:r>
          </a:p>
          <a:p>
            <a:pPr lvl="1">
              <a:lnSpc>
                <a:spcPct val="110000"/>
              </a:lnSpc>
              <a:spcBef>
                <a:spcPts val="600"/>
              </a:spcBef>
              <a:spcAft>
                <a:spcPts val="600"/>
              </a:spcAft>
            </a:pPr>
            <a:r>
              <a:rPr lang="en-US" sz="2800" b="1" dirty="0">
                <a:solidFill>
                  <a:schemeClr val="tx1"/>
                </a:solidFill>
              </a:rPr>
              <a:t>Reduced transaction fees and faster cross-border transactions.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743966" y="633354"/>
            <a:ext cx="8596883"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2- Understanding Fintech Payment Solutions</a:t>
            </a:r>
          </a:p>
        </p:txBody>
      </p:sp>
    </p:spTree>
    <p:extLst>
      <p:ext uri="{BB962C8B-B14F-4D97-AF65-F5344CB8AC3E}">
        <p14:creationId xmlns:p14="http://schemas.microsoft.com/office/powerpoint/2010/main" val="1476729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727200"/>
            <a:ext cx="11184466" cy="5063067"/>
          </a:xfrm>
        </p:spPr>
        <p:txBody>
          <a:bodyPr>
            <a:normAutofit/>
          </a:bodyPr>
          <a:lstStyle/>
          <a:p>
            <a:pPr marL="457200" lvl="1" indent="0">
              <a:lnSpc>
                <a:spcPct val="110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2.3 Peer-to-Peer (P2P) Payment Systems</a:t>
            </a:r>
            <a:endParaRPr lang="en-US" sz="2800" dirty="0">
              <a:solidFill>
                <a:schemeClr val="tx1"/>
              </a:solidFill>
              <a:latin typeface="Calibri" panose="020F0502020204030204" pitchFamily="34" charset="0"/>
              <a:cs typeface="Calibri" panose="020F0502020204030204" pitchFamily="34" charset="0"/>
            </a:endParaRPr>
          </a:p>
          <a:p>
            <a:pPr lvl="1">
              <a:lnSpc>
                <a:spcPct val="110000"/>
              </a:lnSpc>
              <a:spcBef>
                <a:spcPts val="600"/>
              </a:spcBef>
              <a:spcAft>
                <a:spcPts val="600"/>
              </a:spcAft>
            </a:pPr>
            <a:r>
              <a:rPr lang="en-US" b="1" dirty="0">
                <a:solidFill>
                  <a:schemeClr val="tx1"/>
                </a:solidFill>
              </a:rPr>
              <a:t>P2P payment systems enable direct transactions between individuals without the need for traditional banking intermediaries.</a:t>
            </a:r>
          </a:p>
          <a:p>
            <a:pPr lvl="1">
              <a:lnSpc>
                <a:spcPct val="110000"/>
              </a:lnSpc>
              <a:spcBef>
                <a:spcPts val="600"/>
              </a:spcBef>
              <a:spcAft>
                <a:spcPts val="600"/>
              </a:spcAft>
            </a:pPr>
            <a:r>
              <a:rPr lang="en-US" b="1" dirty="0">
                <a:solidFill>
                  <a:schemeClr val="tx1"/>
                </a:solidFill>
              </a:rPr>
              <a:t>Ease of Use.</a:t>
            </a:r>
          </a:p>
          <a:p>
            <a:pPr lvl="1">
              <a:lnSpc>
                <a:spcPct val="110000"/>
              </a:lnSpc>
              <a:spcBef>
                <a:spcPts val="600"/>
              </a:spcBef>
              <a:spcAft>
                <a:spcPts val="600"/>
              </a:spcAft>
            </a:pPr>
            <a:r>
              <a:rPr lang="en-US" b="1" dirty="0">
                <a:solidFill>
                  <a:schemeClr val="tx1"/>
                </a:solidFill>
              </a:rPr>
              <a:t>Increasing popularity, especially among younger demographics for splitting bills, rent payments, etc.</a:t>
            </a:r>
          </a:p>
          <a:p>
            <a:pPr lvl="1">
              <a:lnSpc>
                <a:spcPct val="110000"/>
              </a:lnSpc>
              <a:spcBef>
                <a:spcPts val="600"/>
              </a:spcBef>
              <a:spcAft>
                <a:spcPts val="600"/>
              </a:spcAft>
            </a:pPr>
            <a:r>
              <a:rPr lang="en-US" b="1" dirty="0">
                <a:solidFill>
                  <a:schemeClr val="tx1"/>
                </a:solidFill>
              </a:rPr>
              <a:t>Security concerns due to the direct nature of transactions and varying levels of regulatory oversight.</a:t>
            </a:r>
          </a:p>
          <a:p>
            <a:pPr lvl="1">
              <a:lnSpc>
                <a:spcPct val="110000"/>
              </a:lnSpc>
              <a:spcBef>
                <a:spcPts val="600"/>
              </a:spcBef>
              <a:spcAft>
                <a:spcPts val="600"/>
              </a:spcAft>
            </a:pPr>
            <a:r>
              <a:rPr lang="en-US" b="1" dirty="0">
                <a:solidFill>
                  <a:schemeClr val="tx1"/>
                </a:solidFill>
              </a:rPr>
              <a:t>Integration with social media platforms and incorporation of advanced technologies like AI for enhanced functionalities.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769620" y="685742"/>
            <a:ext cx="8856980"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393338362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1621367"/>
            <a:ext cx="11239500" cy="5168899"/>
          </a:xfrm>
        </p:spPr>
        <p:txBody>
          <a:bodyPr>
            <a:normAutofit fontScale="92500" lnSpcReduction="10000"/>
          </a:bodyPr>
          <a:lstStyle/>
          <a:p>
            <a:pPr marL="457200" lvl="1" indent="0">
              <a:lnSpc>
                <a:spcPct val="110000"/>
              </a:lnSpc>
              <a:spcBef>
                <a:spcPts val="600"/>
              </a:spcBef>
              <a:spcAft>
                <a:spcPts val="600"/>
              </a:spcAft>
              <a:buNone/>
            </a:pPr>
            <a:r>
              <a:rPr lang="en-US" sz="3200" b="1" dirty="0">
                <a:solidFill>
                  <a:schemeClr val="tx1"/>
                </a:solidFill>
              </a:rPr>
              <a:t>2.4 Contactless and NFC Technologies</a:t>
            </a:r>
          </a:p>
          <a:p>
            <a:pPr lvl="1">
              <a:lnSpc>
                <a:spcPct val="110000"/>
              </a:lnSpc>
              <a:spcBef>
                <a:spcPts val="600"/>
              </a:spcBef>
              <a:spcAft>
                <a:spcPts val="600"/>
              </a:spcAft>
            </a:pPr>
            <a:r>
              <a:rPr lang="en-US" sz="2800" b="1" dirty="0">
                <a:solidFill>
                  <a:schemeClr val="tx1"/>
                </a:solidFill>
              </a:rPr>
              <a:t>Contactless payments use Near Field Communication (NFC) technology for making secure payments.</a:t>
            </a:r>
          </a:p>
          <a:p>
            <a:pPr lvl="1">
              <a:lnSpc>
                <a:spcPct val="110000"/>
              </a:lnSpc>
              <a:spcBef>
                <a:spcPts val="600"/>
              </a:spcBef>
              <a:spcAft>
                <a:spcPts val="600"/>
              </a:spcAft>
            </a:pPr>
            <a:r>
              <a:rPr lang="en-US" sz="2800" b="1" dirty="0">
                <a:solidFill>
                  <a:schemeClr val="tx1"/>
                </a:solidFill>
              </a:rPr>
              <a:t>Speed and Efficiency.</a:t>
            </a:r>
          </a:p>
          <a:p>
            <a:pPr lvl="1">
              <a:lnSpc>
                <a:spcPct val="110000"/>
              </a:lnSpc>
              <a:spcBef>
                <a:spcPts val="600"/>
              </a:spcBef>
              <a:spcAft>
                <a:spcPts val="600"/>
              </a:spcAft>
            </a:pPr>
            <a:r>
              <a:rPr lang="en-US" sz="2800" b="1" dirty="0">
                <a:solidFill>
                  <a:schemeClr val="tx1"/>
                </a:solidFill>
              </a:rPr>
              <a:t>Growing adoption worldwide, requiring merchants to upgrade payment terminals.</a:t>
            </a:r>
          </a:p>
          <a:p>
            <a:pPr lvl="1">
              <a:lnSpc>
                <a:spcPct val="110000"/>
              </a:lnSpc>
              <a:spcBef>
                <a:spcPts val="600"/>
              </a:spcBef>
              <a:spcAft>
                <a:spcPts val="600"/>
              </a:spcAft>
            </a:pPr>
            <a:r>
              <a:rPr lang="en-US" sz="2800" b="1" dirty="0">
                <a:solidFill>
                  <a:schemeClr val="tx1"/>
                </a:solidFill>
              </a:rPr>
              <a:t>Increased relevance during the COVID-19 pandemic due to the touchless nature of transactions.</a:t>
            </a:r>
          </a:p>
          <a:p>
            <a:pPr lvl="1">
              <a:lnSpc>
                <a:spcPct val="110000"/>
              </a:lnSpc>
              <a:spcBef>
                <a:spcPts val="600"/>
              </a:spcBef>
              <a:spcAft>
                <a:spcPts val="600"/>
              </a:spcAft>
            </a:pPr>
            <a:r>
              <a:rPr lang="en-US" sz="2800" b="1" dirty="0">
                <a:solidFill>
                  <a:schemeClr val="tx1"/>
                </a:solidFill>
              </a:rPr>
              <a:t>Transaction limits for security and potential challenges in areas with limited technology infrastructure.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721255" y="733367"/>
            <a:ext cx="8844448"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9452430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40783" y="1659467"/>
            <a:ext cx="11510433" cy="4864099"/>
          </a:xfrm>
        </p:spPr>
        <p:txBody>
          <a:bodyPr>
            <a:normAutofit fontScale="92500"/>
          </a:bodyPr>
          <a:lstStyle/>
          <a:p>
            <a:pPr marL="457200" lvl="1" indent="0">
              <a:lnSpc>
                <a:spcPct val="10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2.5 Regulatory Framework and Compliance Challenges</a:t>
            </a:r>
          </a:p>
          <a:p>
            <a:pPr lvl="1">
              <a:lnSpc>
                <a:spcPct val="100000"/>
              </a:lnSpc>
              <a:spcBef>
                <a:spcPts val="600"/>
              </a:spcBef>
              <a:spcAft>
                <a:spcPts val="600"/>
              </a:spcAft>
            </a:pPr>
            <a:r>
              <a:rPr lang="en-US" sz="2800" b="1" dirty="0">
                <a:solidFill>
                  <a:schemeClr val="tx1"/>
                </a:solidFill>
              </a:rPr>
              <a:t>Constantly evolving regulatory landscape to keep up with fintech innovations.</a:t>
            </a:r>
          </a:p>
          <a:p>
            <a:pPr lvl="1">
              <a:lnSpc>
                <a:spcPct val="100000"/>
              </a:lnSpc>
              <a:spcBef>
                <a:spcPts val="600"/>
              </a:spcBef>
              <a:spcAft>
                <a:spcPts val="600"/>
              </a:spcAft>
            </a:pPr>
            <a:r>
              <a:rPr lang="en-US" sz="2800" b="1" dirty="0">
                <a:solidFill>
                  <a:schemeClr val="tx1"/>
                </a:solidFill>
              </a:rPr>
              <a:t>Fintech companies must comply with various financial regulations, anti-money laundering (AML) standards, and know your customer (KYC) norms.</a:t>
            </a:r>
          </a:p>
          <a:p>
            <a:pPr lvl="1">
              <a:lnSpc>
                <a:spcPct val="100000"/>
              </a:lnSpc>
              <a:spcBef>
                <a:spcPts val="600"/>
              </a:spcBef>
              <a:spcAft>
                <a:spcPts val="600"/>
              </a:spcAft>
            </a:pPr>
            <a:r>
              <a:rPr lang="en-US" sz="2800" b="1" dirty="0">
                <a:solidFill>
                  <a:schemeClr val="tx1"/>
                </a:solidFill>
              </a:rPr>
              <a:t>Regulations around data protection and privacy, including GDPR in Europe.</a:t>
            </a:r>
          </a:p>
          <a:p>
            <a:pPr lvl="1">
              <a:lnSpc>
                <a:spcPct val="100000"/>
              </a:lnSpc>
              <a:spcBef>
                <a:spcPts val="600"/>
              </a:spcBef>
              <a:spcAft>
                <a:spcPts val="600"/>
              </a:spcAft>
            </a:pPr>
            <a:r>
              <a:rPr lang="en-US" sz="2800" b="1" dirty="0">
                <a:solidFill>
                  <a:schemeClr val="tx1"/>
                </a:solidFill>
              </a:rPr>
              <a:t>Complexity in compliance due to differing regulations across countries.</a:t>
            </a:r>
          </a:p>
          <a:p>
            <a:pPr lvl="1">
              <a:lnSpc>
                <a:spcPct val="100000"/>
              </a:lnSpc>
              <a:spcBef>
                <a:spcPts val="600"/>
              </a:spcBef>
              <a:spcAft>
                <a:spcPts val="600"/>
              </a:spcAft>
            </a:pPr>
            <a:r>
              <a:rPr lang="en-US" sz="2800" b="1" dirty="0">
                <a:solidFill>
                  <a:schemeClr val="tx1"/>
                </a:solidFill>
              </a:rPr>
              <a:t>Ongoing collaboration between fintech firms, traditional financial institutions, and regulators to develop balanced regulatory frameworks.</a:t>
            </a:r>
          </a:p>
        </p:txBody>
      </p:sp>
      <p:sp>
        <p:nvSpPr>
          <p:cNvPr id="9" name="TextBox 8">
            <a:extLst>
              <a:ext uri="{FF2B5EF4-FFF2-40B4-BE49-F238E27FC236}">
                <a16:creationId xmlns:a16="http://schemas.microsoft.com/office/drawing/2014/main" id="{70AC1A5E-1454-EB5C-A1D4-6755D6472AA5}"/>
              </a:ext>
            </a:extLst>
          </p:cNvPr>
          <p:cNvSpPr txBox="1"/>
          <p:nvPr/>
        </p:nvSpPr>
        <p:spPr>
          <a:xfrm>
            <a:off x="534606" y="647642"/>
            <a:ext cx="9020556"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2- Understanding Fintech Payment Solutions: </a:t>
            </a:r>
          </a:p>
        </p:txBody>
      </p:sp>
    </p:spTree>
    <p:extLst>
      <p:ext uri="{BB962C8B-B14F-4D97-AF65-F5344CB8AC3E}">
        <p14:creationId xmlns:p14="http://schemas.microsoft.com/office/powerpoint/2010/main" val="103391791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87284" y="1617133"/>
            <a:ext cx="12020048" cy="5173133"/>
          </a:xfrm>
        </p:spPr>
        <p:txBody>
          <a:bodyPr>
            <a:normAutofit fontScale="77500" lnSpcReduction="20000"/>
          </a:bodyPr>
          <a:lstStyle/>
          <a:p>
            <a:pPr marL="457200" lvl="1" indent="0">
              <a:lnSpc>
                <a:spcPct val="120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3.</a:t>
            </a:r>
            <a:r>
              <a:rPr lang="ar-EG" sz="3200" b="1" dirty="0">
                <a:solidFill>
                  <a:schemeClr val="tx1"/>
                </a:solidFill>
                <a:latin typeface="Calibri" panose="020F0502020204030204" pitchFamily="34" charset="0"/>
                <a:cs typeface="Calibri" panose="020F0502020204030204" pitchFamily="34" charset="0"/>
              </a:rPr>
              <a:t>1</a:t>
            </a:r>
            <a:r>
              <a:rPr lang="en-US" sz="3200" b="1" dirty="0">
                <a:solidFill>
                  <a:schemeClr val="tx1"/>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800" b="1" dirty="0">
                <a:solidFill>
                  <a:schemeClr val="tx1"/>
                </a:solidFill>
              </a:rPr>
              <a:t>Pros</a:t>
            </a:r>
          </a:p>
          <a:p>
            <a:pPr lvl="1">
              <a:lnSpc>
                <a:spcPct val="120000"/>
              </a:lnSpc>
              <a:spcBef>
                <a:spcPts val="600"/>
              </a:spcBef>
              <a:spcAft>
                <a:spcPts val="600"/>
              </a:spcAft>
            </a:pPr>
            <a:r>
              <a:rPr lang="en-US" sz="2800" b="1" dirty="0">
                <a:solidFill>
                  <a:schemeClr val="tx1"/>
                </a:solidFill>
              </a:rPr>
              <a:t>Interest rate — may offer a higher rate of return, compared to some other types of investing.</a:t>
            </a:r>
          </a:p>
          <a:p>
            <a:pPr lvl="1">
              <a:lnSpc>
                <a:spcPct val="120000"/>
              </a:lnSpc>
              <a:spcBef>
                <a:spcPts val="600"/>
              </a:spcBef>
              <a:spcAft>
                <a:spcPts val="600"/>
              </a:spcAft>
            </a:pPr>
            <a:r>
              <a:rPr lang="en-US" sz="2800" b="1" dirty="0">
                <a:solidFill>
                  <a:schemeClr val="tx1"/>
                </a:solidFill>
              </a:rPr>
              <a:t>Accessibility — an online platform can make transacting easy and accessible. The idea of your money going to someone needing a loan, while making money yourself, could also appeal.</a:t>
            </a:r>
          </a:p>
          <a:p>
            <a:pPr marL="457200" lvl="1" indent="0">
              <a:lnSpc>
                <a:spcPct val="120000"/>
              </a:lnSpc>
              <a:spcBef>
                <a:spcPts val="600"/>
              </a:spcBef>
              <a:spcAft>
                <a:spcPts val="600"/>
              </a:spcAft>
              <a:buNone/>
            </a:pPr>
            <a:r>
              <a:rPr lang="en-US" sz="2800" b="1" dirty="0">
                <a:solidFill>
                  <a:schemeClr val="tx1"/>
                </a:solidFill>
              </a:rPr>
              <a:t>Cons</a:t>
            </a:r>
          </a:p>
          <a:p>
            <a:pPr lvl="1">
              <a:lnSpc>
                <a:spcPct val="120000"/>
              </a:lnSpc>
              <a:spcBef>
                <a:spcPts val="600"/>
              </a:spcBef>
              <a:spcAft>
                <a:spcPts val="600"/>
              </a:spcAft>
            </a:pPr>
            <a:r>
              <a:rPr lang="en-US" sz="2800" b="1" dirty="0">
                <a:solidFill>
                  <a:schemeClr val="tx1"/>
                </a:solidFill>
              </a:rPr>
              <a:t>Lending risk — many P2P loans are unsecured</a:t>
            </a:r>
          </a:p>
          <a:p>
            <a:pPr lvl="1">
              <a:lnSpc>
                <a:spcPct val="120000"/>
              </a:lnSpc>
              <a:spcBef>
                <a:spcPts val="600"/>
              </a:spcBef>
              <a:spcAft>
                <a:spcPts val="600"/>
              </a:spcAft>
            </a:pPr>
            <a:r>
              <a:rPr lang="en-US" sz="2800" b="1" dirty="0">
                <a:solidFill>
                  <a:schemeClr val="tx1"/>
                </a:solidFill>
              </a:rPr>
              <a:t>The platform operator may not disclose the lending risk of each borrower. If the operator doesn't lend any of their own money, the lending risk is on you, the investor. You could lose some or all of your money even if you invest in a 'low-risk' loan.</a:t>
            </a:r>
          </a:p>
        </p:txBody>
      </p:sp>
      <p:sp>
        <p:nvSpPr>
          <p:cNvPr id="9" name="TextBox 8">
            <a:extLst>
              <a:ext uri="{FF2B5EF4-FFF2-40B4-BE49-F238E27FC236}">
                <a16:creationId xmlns:a16="http://schemas.microsoft.com/office/drawing/2014/main" id="{70AC1A5E-1454-EB5C-A1D4-6755D6472AA5}"/>
              </a:ext>
            </a:extLst>
          </p:cNvPr>
          <p:cNvSpPr txBox="1"/>
          <p:nvPr/>
        </p:nvSpPr>
        <p:spPr>
          <a:xfrm>
            <a:off x="909637" y="585730"/>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507973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78971" y="1617133"/>
            <a:ext cx="12028361" cy="5173133"/>
          </a:xfrm>
        </p:spPr>
        <p:txBody>
          <a:bodyPr>
            <a:normAutofit fontScale="92500" lnSpcReduction="10000"/>
          </a:bodyPr>
          <a:lstStyle/>
          <a:p>
            <a:pPr marL="457200" lvl="1" indent="0">
              <a:lnSpc>
                <a:spcPct val="120000"/>
              </a:lnSpc>
              <a:spcBef>
                <a:spcPts val="600"/>
              </a:spcBef>
              <a:spcAft>
                <a:spcPts val="600"/>
              </a:spcAft>
              <a:buNone/>
            </a:pPr>
            <a:r>
              <a:rPr lang="en-US" sz="2800" b="1" dirty="0">
                <a:solidFill>
                  <a:schemeClr val="tx1"/>
                </a:solidFill>
                <a:latin typeface="Calibri" panose="020F0502020204030204" pitchFamily="34" charset="0"/>
                <a:cs typeface="Calibri" panose="020F0502020204030204" pitchFamily="34" charset="0"/>
              </a:rPr>
              <a:t>3.</a:t>
            </a:r>
            <a:r>
              <a:rPr lang="ar-EG" sz="2800" b="1" dirty="0">
                <a:solidFill>
                  <a:schemeClr val="tx1"/>
                </a:solidFill>
                <a:latin typeface="Calibri" panose="020F0502020204030204" pitchFamily="34" charset="0"/>
                <a:cs typeface="Calibri" panose="020F0502020204030204" pitchFamily="34" charset="0"/>
              </a:rPr>
              <a:t>1</a:t>
            </a:r>
            <a:r>
              <a:rPr lang="en-US" sz="2800" b="1" dirty="0">
                <a:solidFill>
                  <a:schemeClr val="tx1"/>
                </a:solidFill>
                <a:latin typeface="Calibri" panose="020F0502020204030204" pitchFamily="34" charset="0"/>
                <a:cs typeface="Calibri" panose="020F0502020204030204" pitchFamily="34" charset="0"/>
              </a:rPr>
              <a:t> Peer-to-Peer Lending</a:t>
            </a:r>
          </a:p>
          <a:p>
            <a:pPr marL="457200" lvl="1" indent="0">
              <a:lnSpc>
                <a:spcPct val="120000"/>
              </a:lnSpc>
              <a:spcBef>
                <a:spcPts val="600"/>
              </a:spcBef>
              <a:spcAft>
                <a:spcPts val="600"/>
              </a:spcAft>
              <a:buNone/>
            </a:pPr>
            <a:r>
              <a:rPr lang="en-US" sz="2000" b="1" dirty="0">
                <a:solidFill>
                  <a:schemeClr val="tx1"/>
                </a:solidFill>
              </a:rPr>
              <a:t>Cons</a:t>
            </a:r>
          </a:p>
          <a:p>
            <a:pPr lvl="1">
              <a:lnSpc>
                <a:spcPct val="120000"/>
              </a:lnSpc>
              <a:spcBef>
                <a:spcPts val="600"/>
              </a:spcBef>
              <a:spcAft>
                <a:spcPts val="600"/>
              </a:spcAft>
            </a:pPr>
            <a:r>
              <a:rPr lang="en-US" sz="2000" b="1" dirty="0">
                <a:solidFill>
                  <a:schemeClr val="tx1"/>
                </a:solidFill>
              </a:rPr>
              <a:t>Assessing credit risk — how the platform operator assesses a borrower's ability to repay can vary between platforms. The result may be less robust than a credit rating from an external credit reporting agency.</a:t>
            </a:r>
          </a:p>
          <a:p>
            <a:pPr lvl="1">
              <a:lnSpc>
                <a:spcPct val="120000"/>
              </a:lnSpc>
              <a:spcBef>
                <a:spcPts val="600"/>
              </a:spcBef>
              <a:spcAft>
                <a:spcPts val="600"/>
              </a:spcAft>
            </a:pPr>
            <a:r>
              <a:rPr lang="en-US" sz="2000" b="1" dirty="0">
                <a:solidFill>
                  <a:schemeClr val="tx1"/>
                </a:solidFill>
              </a:rPr>
              <a:t>The borrower may fail to repay the loan — borrower circumstances can change. For example, illness or unemployment may mean they are unable to keep up repayments. In such a case, the borrower can apply for a hardship variation. So the size or timing of repayments could alter. If the loan term extends, you may get a lower return than expected.</a:t>
            </a:r>
          </a:p>
          <a:p>
            <a:pPr lvl="1">
              <a:lnSpc>
                <a:spcPct val="120000"/>
              </a:lnSpc>
              <a:spcBef>
                <a:spcPts val="600"/>
              </a:spcBef>
              <a:spcAft>
                <a:spcPts val="600"/>
              </a:spcAft>
            </a:pPr>
            <a:r>
              <a:rPr lang="en-US" sz="2000" b="1" dirty="0">
                <a:solidFill>
                  <a:schemeClr val="tx1"/>
                </a:solidFill>
              </a:rPr>
              <a:t>No government protection — investing via P2P lending is not like depositing money in a bank. There is no government guarantee on funds. For example, if your investment is lost due to fraud or a lending platform error, you may have no option for compensation.</a:t>
            </a:r>
          </a:p>
          <a:p>
            <a:pPr lvl="1">
              <a:lnSpc>
                <a:spcPct val="120000"/>
              </a:lnSpc>
              <a:spcBef>
                <a:spcPts val="600"/>
              </a:spcBef>
              <a:spcAft>
                <a:spcPts val="600"/>
              </a:spcAft>
            </a:pPr>
            <a:r>
              <a:rPr lang="en-US" sz="2000" b="1" dirty="0">
                <a:solidFill>
                  <a:schemeClr val="tx1"/>
                </a:solidFill>
              </a:rPr>
              <a:t>Adequacy of compensation — even if an operator sets aside funds to compensate investors, there may not be enough to compensate everyone.</a:t>
            </a:r>
          </a:p>
        </p:txBody>
      </p:sp>
      <p:sp>
        <p:nvSpPr>
          <p:cNvPr id="9" name="TextBox 8">
            <a:extLst>
              <a:ext uri="{FF2B5EF4-FFF2-40B4-BE49-F238E27FC236}">
                <a16:creationId xmlns:a16="http://schemas.microsoft.com/office/drawing/2014/main" id="{70AC1A5E-1454-EB5C-A1D4-6755D6472AA5}"/>
              </a:ext>
            </a:extLst>
          </p:cNvPr>
          <p:cNvSpPr txBox="1"/>
          <p:nvPr/>
        </p:nvSpPr>
        <p:spPr>
          <a:xfrm>
            <a:off x="900112" y="576205"/>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9833220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807701" cy="5173133"/>
          </a:xfrm>
        </p:spPr>
        <p:txBody>
          <a:bodyPr>
            <a:normAutofit fontScale="92500" lnSpcReduction="10000"/>
          </a:bodyPr>
          <a:lstStyle/>
          <a:p>
            <a:pPr marL="457200" lvl="1" indent="0">
              <a:lnSpc>
                <a:spcPct val="100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3.2 Crowdfunding and Microfinancing</a:t>
            </a:r>
          </a:p>
          <a:p>
            <a:pPr lvl="1">
              <a:lnSpc>
                <a:spcPct val="100000"/>
              </a:lnSpc>
              <a:spcBef>
                <a:spcPts val="600"/>
              </a:spcBef>
              <a:spcAft>
                <a:spcPts val="600"/>
              </a:spcAft>
            </a:pPr>
            <a:r>
              <a:rPr lang="en-US" sz="2800" b="1" dirty="0">
                <a:solidFill>
                  <a:schemeClr val="tx1"/>
                </a:solidFill>
              </a:rPr>
              <a:t>Crowdfunding involves funding by many parties, offering various financing options.</a:t>
            </a:r>
          </a:p>
          <a:p>
            <a:pPr lvl="1">
              <a:lnSpc>
                <a:spcPct val="100000"/>
              </a:lnSpc>
              <a:spcBef>
                <a:spcPts val="600"/>
              </a:spcBef>
              <a:spcAft>
                <a:spcPts val="600"/>
              </a:spcAft>
            </a:pPr>
            <a:r>
              <a:rPr lang="en-US" sz="2800" b="1" dirty="0">
                <a:solidFill>
                  <a:schemeClr val="tx1"/>
                </a:solidFill>
              </a:rPr>
              <a:t>It has evolved from non-profit to for-profit and regulated platforms.</a:t>
            </a:r>
          </a:p>
          <a:p>
            <a:pPr lvl="1">
              <a:lnSpc>
                <a:spcPct val="100000"/>
              </a:lnSpc>
              <a:spcBef>
                <a:spcPts val="600"/>
              </a:spcBef>
              <a:spcAft>
                <a:spcPts val="600"/>
              </a:spcAft>
            </a:pPr>
            <a:r>
              <a:rPr lang="en-US" sz="2800" b="1" dirty="0">
                <a:solidFill>
                  <a:schemeClr val="tx1"/>
                </a:solidFill>
              </a:rPr>
              <a:t>Crowdfunding can broaden investor participation but its impact on the financially excluded is unclear.</a:t>
            </a:r>
          </a:p>
          <a:p>
            <a:pPr lvl="1">
              <a:lnSpc>
                <a:spcPct val="100000"/>
              </a:lnSpc>
              <a:spcBef>
                <a:spcPts val="600"/>
              </a:spcBef>
              <a:spcAft>
                <a:spcPts val="600"/>
              </a:spcAft>
            </a:pPr>
            <a:r>
              <a:rPr lang="en-US" sz="2800" b="1" dirty="0">
                <a:solidFill>
                  <a:schemeClr val="tx1"/>
                </a:solidFill>
              </a:rPr>
              <a:t>Successful platforms have a steady flow of deals, professionalism, and a loyal user base.</a:t>
            </a:r>
          </a:p>
          <a:p>
            <a:pPr lvl="1">
              <a:lnSpc>
                <a:spcPct val="100000"/>
              </a:lnSpc>
              <a:spcBef>
                <a:spcPts val="600"/>
              </a:spcBef>
              <a:spcAft>
                <a:spcPts val="600"/>
              </a:spcAft>
            </a:pPr>
            <a:r>
              <a:rPr lang="en-US" sz="2800" b="1" dirty="0">
                <a:solidFill>
                  <a:schemeClr val="tx1"/>
                </a:solidFill>
              </a:rPr>
              <a:t>Regulatory requirements are increasing for crowdfunding platforms.</a:t>
            </a:r>
          </a:p>
          <a:p>
            <a:pPr lvl="1">
              <a:lnSpc>
                <a:spcPct val="100000"/>
              </a:lnSpc>
              <a:spcBef>
                <a:spcPts val="600"/>
              </a:spcBef>
              <a:spcAft>
                <a:spcPts val="600"/>
              </a:spcAft>
            </a:pPr>
            <a:r>
              <a:rPr lang="en-US" sz="2800" b="1" dirty="0">
                <a:solidFill>
                  <a:schemeClr val="tx1"/>
                </a:solidFill>
              </a:rPr>
              <a:t>Developing crowdfunding in low-income countries faces challenges but has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762000" y="380942"/>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6684713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182033" y="1452033"/>
            <a:ext cx="11015134" cy="5338233"/>
          </a:xfrm>
        </p:spPr>
        <p:txBody>
          <a:bodyPr>
            <a:normAutofit fontScale="70000" lnSpcReduction="20000"/>
          </a:bodyPr>
          <a:lstStyle/>
          <a:p>
            <a:pPr marL="457200" lvl="1" indent="0">
              <a:lnSpc>
                <a:spcPct val="110000"/>
              </a:lnSpc>
              <a:spcBef>
                <a:spcPts val="600"/>
              </a:spcBef>
              <a:spcAft>
                <a:spcPts val="600"/>
              </a:spcAft>
              <a:buNone/>
            </a:pPr>
            <a:r>
              <a:rPr lang="en-US" sz="4100" b="1" dirty="0">
                <a:solidFill>
                  <a:schemeClr val="tx1"/>
                </a:solidFill>
                <a:latin typeface="Calibri" panose="020F0502020204030204" pitchFamily="34" charset="0"/>
                <a:cs typeface="Calibri" panose="020F0502020204030204" pitchFamily="34" charset="0"/>
              </a:rPr>
              <a:t>3.3 Online Personal and Business Loans</a:t>
            </a:r>
          </a:p>
          <a:p>
            <a:pPr lvl="1">
              <a:lnSpc>
                <a:spcPct val="110000"/>
              </a:lnSpc>
              <a:spcBef>
                <a:spcPts val="600"/>
              </a:spcBef>
              <a:spcAft>
                <a:spcPts val="600"/>
              </a:spcAft>
            </a:pPr>
            <a:r>
              <a:rPr lang="en-US" sz="2800" b="1" dirty="0">
                <a:solidFill>
                  <a:schemeClr val="tx1"/>
                </a:solidFill>
              </a:rPr>
              <a:t>Online Application Process: Users apply for personal loans through digital forms, providing personal and financial information, which is processed electronically.</a:t>
            </a:r>
          </a:p>
          <a:p>
            <a:pPr lvl="1">
              <a:lnSpc>
                <a:spcPct val="110000"/>
              </a:lnSpc>
              <a:spcBef>
                <a:spcPts val="600"/>
              </a:spcBef>
              <a:spcAft>
                <a:spcPts val="600"/>
              </a:spcAft>
            </a:pPr>
            <a:r>
              <a:rPr lang="en-US" sz="2800" b="1" dirty="0">
                <a:solidFill>
                  <a:schemeClr val="tx1"/>
                </a:solidFill>
              </a:rPr>
              <a:t>Credit Assessment Algorithms: Fintech utilizes AI and machine learning algorithms to analyze creditworthiness, often considering non-traditional data such as utility payments or online behavior.</a:t>
            </a:r>
          </a:p>
          <a:p>
            <a:pPr lvl="1">
              <a:lnSpc>
                <a:spcPct val="110000"/>
              </a:lnSpc>
              <a:spcBef>
                <a:spcPts val="600"/>
              </a:spcBef>
              <a:spcAft>
                <a:spcPts val="600"/>
              </a:spcAft>
            </a:pPr>
            <a:r>
              <a:rPr lang="en-US" sz="2800" b="1" dirty="0">
                <a:solidFill>
                  <a:schemeClr val="tx1"/>
                </a:solidFill>
              </a:rPr>
              <a:t>Instant Decision Making: Technology enables quick processing, allowing for near-instant loan approval or denial decisions based on automated credit assessments.</a:t>
            </a:r>
          </a:p>
          <a:p>
            <a:pPr lvl="1">
              <a:lnSpc>
                <a:spcPct val="110000"/>
              </a:lnSpc>
              <a:spcBef>
                <a:spcPts val="600"/>
              </a:spcBef>
              <a:spcAft>
                <a:spcPts val="600"/>
              </a:spcAft>
            </a:pPr>
            <a:r>
              <a:rPr lang="en-US" sz="2800" b="1" dirty="0">
                <a:solidFill>
                  <a:schemeClr val="tx1"/>
                </a:solidFill>
              </a:rPr>
              <a:t>E-signature and Documentation: Borrowers can sign loan agreements digitally, streamlining the documentation process.</a:t>
            </a:r>
          </a:p>
          <a:p>
            <a:pPr lvl="1">
              <a:lnSpc>
                <a:spcPct val="110000"/>
              </a:lnSpc>
              <a:spcBef>
                <a:spcPts val="600"/>
              </a:spcBef>
              <a:spcAft>
                <a:spcPts val="600"/>
              </a:spcAft>
            </a:pPr>
            <a:r>
              <a:rPr lang="en-US" sz="2800" b="1" dirty="0">
                <a:solidFill>
                  <a:schemeClr val="tx1"/>
                </a:solidFill>
              </a:rPr>
              <a:t>Direct Funds Transfer: Upon approval, loan amounts are directly transferred to the borrower's bank account, often within a few business days.</a:t>
            </a:r>
          </a:p>
          <a:p>
            <a:pPr lvl="1">
              <a:lnSpc>
                <a:spcPct val="110000"/>
              </a:lnSpc>
              <a:spcBef>
                <a:spcPts val="600"/>
              </a:spcBef>
              <a:spcAft>
                <a:spcPts val="600"/>
              </a:spcAft>
            </a:pPr>
            <a:r>
              <a:rPr lang="en-US" sz="2800" b="1" dirty="0">
                <a:solidFill>
                  <a:schemeClr val="tx1"/>
                </a:solidFill>
              </a:rPr>
              <a:t>Flexible Repayment Options: Fintech platforms offer various repayment plans, often customizable based on the borrower's preferences and financial capability.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862013" y="490480"/>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9357844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205846" y="1437471"/>
            <a:ext cx="11015134" cy="5338233"/>
          </a:xfrm>
        </p:spPr>
        <p:txBody>
          <a:bodyPr>
            <a:normAutofit fontScale="55000" lnSpcReduction="20000"/>
          </a:bodyPr>
          <a:lstStyle/>
          <a:p>
            <a:pPr marL="457200" lvl="1" indent="0">
              <a:lnSpc>
                <a:spcPct val="110000"/>
              </a:lnSpc>
              <a:spcBef>
                <a:spcPts val="600"/>
              </a:spcBef>
              <a:spcAft>
                <a:spcPts val="600"/>
              </a:spcAft>
              <a:buNone/>
            </a:pPr>
            <a:r>
              <a:rPr lang="en-US" sz="4100" b="1" dirty="0">
                <a:solidFill>
                  <a:schemeClr val="tx1"/>
                </a:solidFill>
                <a:latin typeface="Calibri" panose="020F0502020204030204" pitchFamily="34" charset="0"/>
                <a:cs typeface="Calibri" panose="020F0502020204030204" pitchFamily="34" charset="0"/>
              </a:rPr>
              <a:t>3.3 Online Personal and Business Loans</a:t>
            </a:r>
            <a:r>
              <a:rPr lang="en-US" sz="4100" b="1" dirty="0">
                <a:solidFill>
                  <a:schemeClr val="tx1"/>
                </a:solidFill>
              </a:rPr>
              <a:t> -</a:t>
            </a:r>
            <a:r>
              <a:rPr lang="en-US" sz="4100" b="1" dirty="0">
                <a:solidFill>
                  <a:schemeClr val="tx1"/>
                </a:solidFill>
                <a:latin typeface="Calibri" panose="020F0502020204030204" pitchFamily="34" charset="0"/>
                <a:cs typeface="Calibri" panose="020F0502020204030204" pitchFamily="34" charset="0"/>
              </a:rPr>
              <a:t> Challenges:</a:t>
            </a:r>
          </a:p>
          <a:p>
            <a:pPr lvl="1">
              <a:lnSpc>
                <a:spcPct val="110000"/>
              </a:lnSpc>
              <a:spcBef>
                <a:spcPts val="600"/>
              </a:spcBef>
              <a:spcAft>
                <a:spcPts val="600"/>
              </a:spcAft>
            </a:pPr>
            <a:r>
              <a:rPr lang="en-US" sz="2800" b="1" dirty="0">
                <a:solidFill>
                  <a:schemeClr val="tx1"/>
                </a:solidFill>
              </a:rPr>
              <a:t>Adhering to varying financial regulations across different regions can be complex, especially with the evolving nature of fintech.</a:t>
            </a:r>
          </a:p>
          <a:p>
            <a:pPr lvl="1">
              <a:lnSpc>
                <a:spcPct val="110000"/>
              </a:lnSpc>
              <a:spcBef>
                <a:spcPts val="600"/>
              </a:spcBef>
              <a:spcAft>
                <a:spcPts val="600"/>
              </a:spcAft>
            </a:pPr>
            <a:r>
              <a:rPr lang="en-US" sz="2800" b="1" dirty="0">
                <a:solidFill>
                  <a:schemeClr val="tx1"/>
                </a:solidFill>
              </a:rPr>
              <a:t>Accurately assessing credit risk using non-traditional data is challenging, and there's a potential for higher default rates compared to traditional models.</a:t>
            </a:r>
          </a:p>
          <a:p>
            <a:pPr lvl="1">
              <a:lnSpc>
                <a:spcPct val="110000"/>
              </a:lnSpc>
              <a:spcBef>
                <a:spcPts val="600"/>
              </a:spcBef>
              <a:spcAft>
                <a:spcPts val="600"/>
              </a:spcAft>
            </a:pPr>
            <a:r>
              <a:rPr lang="en-US" sz="2800" b="1" dirty="0">
                <a:solidFill>
                  <a:schemeClr val="tx1"/>
                </a:solidFill>
              </a:rPr>
              <a:t>Handling sensitive personal and financial information online increases the risk of data breaches and cyber-attacks.</a:t>
            </a:r>
          </a:p>
          <a:p>
            <a:pPr lvl="1">
              <a:lnSpc>
                <a:spcPct val="110000"/>
              </a:lnSpc>
              <a:spcBef>
                <a:spcPts val="600"/>
              </a:spcBef>
              <a:spcAft>
                <a:spcPts val="600"/>
              </a:spcAft>
            </a:pPr>
            <a:r>
              <a:rPr lang="en-US" sz="2800" b="1" dirty="0">
                <a:solidFill>
                  <a:schemeClr val="tx1"/>
                </a:solidFill>
              </a:rPr>
              <a:t>Market Competition: The growing number of fintech companies in the online lending space creates intense competition, with pressure to offer lower rates and better terms.</a:t>
            </a:r>
          </a:p>
          <a:p>
            <a:pPr lvl="1">
              <a:lnSpc>
                <a:spcPct val="110000"/>
              </a:lnSpc>
              <a:spcBef>
                <a:spcPts val="600"/>
              </a:spcBef>
              <a:spcAft>
                <a:spcPts val="600"/>
              </a:spcAft>
            </a:pPr>
            <a:r>
              <a:rPr lang="en-US" sz="2800" b="1" dirty="0">
                <a:solidFill>
                  <a:schemeClr val="tx1"/>
                </a:solidFill>
              </a:rPr>
              <a:t>Building trust with users unfamiliar with digital lending and educating them about the process and terms can be challenging.</a:t>
            </a:r>
          </a:p>
          <a:p>
            <a:pPr lvl="1">
              <a:lnSpc>
                <a:spcPct val="110000"/>
              </a:lnSpc>
              <a:spcBef>
                <a:spcPts val="600"/>
              </a:spcBef>
              <a:spcAft>
                <a:spcPts val="600"/>
              </a:spcAft>
            </a:pPr>
            <a:r>
              <a:rPr lang="en-US" sz="2800" b="1" dirty="0">
                <a:solidFill>
                  <a:schemeClr val="tx1"/>
                </a:solidFill>
              </a:rPr>
              <a:t>Balancing rapid growth while maintaining loan quality and compliance is a significant challenge for many fintech companies.</a:t>
            </a:r>
          </a:p>
          <a:p>
            <a:pPr lvl="1">
              <a:lnSpc>
                <a:spcPct val="110000"/>
              </a:lnSpc>
              <a:spcBef>
                <a:spcPts val="600"/>
              </a:spcBef>
              <a:spcAft>
                <a:spcPts val="600"/>
              </a:spcAft>
            </a:pPr>
            <a:r>
              <a:rPr lang="en-US" sz="2800" b="1" dirty="0">
                <a:solidFill>
                  <a:schemeClr val="tx1"/>
                </a:solidFill>
              </a:rPr>
              <a:t>Heavy reliance on technology means that technical issues or system failures can significantly disrupt lending operations.</a:t>
            </a:r>
          </a:p>
          <a:p>
            <a:pPr lvl="1">
              <a:lnSpc>
                <a:spcPct val="110000"/>
              </a:lnSpc>
              <a:spcBef>
                <a:spcPts val="600"/>
              </a:spcBef>
              <a:spcAft>
                <a:spcPts val="600"/>
              </a:spcAft>
            </a:pPr>
            <a:r>
              <a:rPr lang="en-US" sz="2800" b="1" dirty="0">
                <a:solidFill>
                  <a:schemeClr val="tx1"/>
                </a:solidFill>
              </a:rPr>
              <a:t>Determining competitive yet sustainable interest rates and fee structures that align with market expectations and regulatory frameworks is complex.</a:t>
            </a:r>
          </a:p>
          <a:p>
            <a:pPr lvl="1">
              <a:lnSpc>
                <a:spcPct val="110000"/>
              </a:lnSpc>
              <a:spcBef>
                <a:spcPts val="600"/>
              </a:spcBef>
              <a:spcAft>
                <a:spcPts val="600"/>
              </a:spcAft>
            </a:pPr>
            <a:r>
              <a:rPr lang="en-US" sz="2800" b="1" dirty="0">
                <a:solidFill>
                  <a:schemeClr val="tx1"/>
                </a:solidFill>
              </a:rPr>
              <a:t>Unlike traditional banks, fintech firms often lack a physical presence, making the recovery of defaulted loans more challenging.</a:t>
            </a:r>
          </a:p>
          <a:p>
            <a:pPr lvl="1">
              <a:lnSpc>
                <a:spcPct val="110000"/>
              </a:lnSpc>
              <a:spcBef>
                <a:spcPts val="600"/>
              </a:spcBef>
              <a:spcAft>
                <a:spcPts val="600"/>
              </a:spcAft>
            </a:pPr>
            <a:r>
              <a:rPr lang="en-US" sz="2800" b="1" dirty="0">
                <a:solidFill>
                  <a:schemeClr val="tx1"/>
                </a:solidFill>
              </a:rPr>
              <a:t>Integrating fintech operations with existing banking systems for seamless transactions can present technical and regulatory challenges.</a:t>
            </a:r>
          </a:p>
          <a:p>
            <a:pPr lvl="1">
              <a:lnSpc>
                <a:spcPct val="110000"/>
              </a:lnSpc>
              <a:spcBef>
                <a:spcPts val="600"/>
              </a:spcBef>
              <a:spcAft>
                <a:spcPts val="600"/>
              </a:spcAft>
            </a:pPr>
            <a:endParaRPr lang="en-US" sz="2800" b="1" dirty="0">
              <a:solidFill>
                <a:schemeClr val="tx1"/>
              </a:solidFill>
            </a:endParaRPr>
          </a:p>
          <a:p>
            <a:pPr lvl="1">
              <a:lnSpc>
                <a:spcPct val="110000"/>
              </a:lnSpc>
              <a:spcBef>
                <a:spcPts val="600"/>
              </a:spcBef>
              <a:spcAft>
                <a:spcPts val="600"/>
              </a:spcAft>
            </a:pPr>
            <a:endParaRPr lang="en-US" sz="2800" b="1" dirty="0">
              <a:solidFill>
                <a:schemeClr val="tx1"/>
              </a:solidFill>
            </a:endParaRPr>
          </a:p>
          <a:p>
            <a:pPr lvl="1">
              <a:lnSpc>
                <a:spcPct val="110000"/>
              </a:lnSpc>
              <a:spcBef>
                <a:spcPts val="600"/>
              </a:spcBef>
              <a:spcAft>
                <a:spcPts val="600"/>
              </a:spcAft>
            </a:pPr>
            <a:endParaRPr lang="en-US" sz="2800" b="1" dirty="0">
              <a:solidFill>
                <a:schemeClr val="tx1"/>
              </a:solidFill>
            </a:endParaRPr>
          </a:p>
          <a:p>
            <a:pPr lvl="1">
              <a:lnSpc>
                <a:spcPct val="110000"/>
              </a:lnSpc>
              <a:spcBef>
                <a:spcPts val="600"/>
              </a:spcBef>
              <a:spcAft>
                <a:spcPts val="600"/>
              </a:spcAft>
            </a:pPr>
            <a:endParaRPr lang="en-US" sz="2800" b="1" dirty="0">
              <a:solidFill>
                <a:schemeClr val="tx1"/>
              </a:solidFill>
            </a:endParaRPr>
          </a:p>
          <a:p>
            <a:pPr lvl="1">
              <a:lnSpc>
                <a:spcPct val="110000"/>
              </a:lnSpc>
              <a:spcBef>
                <a:spcPts val="600"/>
              </a:spcBef>
              <a:spcAft>
                <a:spcPts val="600"/>
              </a:spcAft>
            </a:pPr>
            <a:endParaRPr lang="en-US" sz="2800" b="1" dirty="0">
              <a:solidFill>
                <a:schemeClr val="tx1"/>
              </a:solidFill>
            </a:endParaRPr>
          </a:p>
        </p:txBody>
      </p:sp>
      <p:sp>
        <p:nvSpPr>
          <p:cNvPr id="9" name="TextBox 8">
            <a:extLst>
              <a:ext uri="{FF2B5EF4-FFF2-40B4-BE49-F238E27FC236}">
                <a16:creationId xmlns:a16="http://schemas.microsoft.com/office/drawing/2014/main" id="{70AC1A5E-1454-EB5C-A1D4-6755D6472AA5}"/>
              </a:ext>
            </a:extLst>
          </p:cNvPr>
          <p:cNvSpPr txBox="1"/>
          <p:nvPr/>
        </p:nvSpPr>
        <p:spPr>
          <a:xfrm>
            <a:off x="862013" y="490479"/>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2603291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0481733" cy="5173133"/>
          </a:xfrm>
        </p:spPr>
        <p:txBody>
          <a:bodyPr>
            <a:normAutofit fontScale="925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3.4 Artificial Intelligence and Machine Learning in Credit Scoring</a:t>
            </a:r>
          </a:p>
          <a:p>
            <a:pPr lvl="1">
              <a:lnSpc>
                <a:spcPct val="114000"/>
              </a:lnSpc>
              <a:spcBef>
                <a:spcPts val="600"/>
              </a:spcBef>
              <a:spcAft>
                <a:spcPts val="600"/>
              </a:spcAft>
            </a:pPr>
            <a:r>
              <a:rPr lang="en-US" sz="2800" b="1" dirty="0">
                <a:solidFill>
                  <a:schemeClr val="tx1"/>
                </a:solidFill>
              </a:rPr>
              <a:t>AI and ML algorithms analyze vast amounts of data to assess credit risk more accurately than traditional models.</a:t>
            </a:r>
          </a:p>
          <a:p>
            <a:pPr lvl="1">
              <a:lnSpc>
                <a:spcPct val="114000"/>
              </a:lnSpc>
              <a:spcBef>
                <a:spcPts val="600"/>
              </a:spcBef>
              <a:spcAft>
                <a:spcPts val="600"/>
              </a:spcAft>
            </a:pPr>
            <a:r>
              <a:rPr lang="en-US" sz="2800" b="1" dirty="0">
                <a:solidFill>
                  <a:schemeClr val="tx1"/>
                </a:solidFill>
              </a:rPr>
              <a:t>Utilizes predictive analytics for better forecasting of borrower behavior and loan performance.</a:t>
            </a:r>
          </a:p>
          <a:p>
            <a:pPr lvl="1">
              <a:lnSpc>
                <a:spcPct val="114000"/>
              </a:lnSpc>
              <a:spcBef>
                <a:spcPts val="600"/>
              </a:spcBef>
              <a:spcAft>
                <a:spcPts val="600"/>
              </a:spcAft>
            </a:pPr>
            <a:r>
              <a:rPr lang="en-US" sz="2800" b="1" dirty="0">
                <a:solidFill>
                  <a:schemeClr val="tx1"/>
                </a:solidFill>
              </a:rPr>
              <a:t>Enables more personalized credit offerings by understanding individual borrower patterns and preferences.</a:t>
            </a:r>
          </a:p>
          <a:p>
            <a:pPr lvl="1">
              <a:lnSpc>
                <a:spcPct val="114000"/>
              </a:lnSpc>
              <a:spcBef>
                <a:spcPts val="600"/>
              </a:spcBef>
              <a:spcAft>
                <a:spcPts val="600"/>
              </a:spcAft>
            </a:pPr>
            <a:r>
              <a:rPr lang="en-US" sz="2800" b="1" dirty="0">
                <a:solidFill>
                  <a:schemeClr val="tx1"/>
                </a:solidFill>
              </a:rPr>
              <a:t>Improves fraud detection capabilities by identifying unusual patterns and potential risks swiftly.</a:t>
            </a:r>
          </a:p>
        </p:txBody>
      </p:sp>
      <p:sp>
        <p:nvSpPr>
          <p:cNvPr id="9" name="TextBox 8">
            <a:extLst>
              <a:ext uri="{FF2B5EF4-FFF2-40B4-BE49-F238E27FC236}">
                <a16:creationId xmlns:a16="http://schemas.microsoft.com/office/drawing/2014/main" id="{70AC1A5E-1454-EB5C-A1D4-6755D6472AA5}"/>
              </a:ext>
            </a:extLst>
          </p:cNvPr>
          <p:cNvSpPr txBox="1"/>
          <p:nvPr/>
        </p:nvSpPr>
        <p:spPr>
          <a:xfrm>
            <a:off x="952500" y="571442"/>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864701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1617133"/>
            <a:ext cx="11184467" cy="5173133"/>
          </a:xfrm>
        </p:spPr>
        <p:txBody>
          <a:bodyPr>
            <a:normAutofit/>
          </a:bodyPr>
          <a:lstStyle/>
          <a:p>
            <a:pPr marL="457200" lvl="1" indent="0">
              <a:lnSpc>
                <a:spcPct val="114000"/>
              </a:lnSpc>
              <a:spcBef>
                <a:spcPts val="600"/>
              </a:spcBef>
              <a:spcAft>
                <a:spcPts val="600"/>
              </a:spcAft>
              <a:buNone/>
            </a:pPr>
            <a:r>
              <a:rPr lang="en-US" sz="3200" b="1" dirty="0">
                <a:solidFill>
                  <a:schemeClr val="tx1"/>
                </a:solidFill>
                <a:latin typeface="Calibri" panose="020F0502020204030204" pitchFamily="34" charset="0"/>
                <a:cs typeface="Calibri" panose="020F0502020204030204" pitchFamily="34" charset="0"/>
              </a:rPr>
              <a:t>3.5 Regulatory Landscape for Online Lending</a:t>
            </a:r>
          </a:p>
          <a:p>
            <a:pPr lvl="1">
              <a:lnSpc>
                <a:spcPct val="114000"/>
              </a:lnSpc>
              <a:spcBef>
                <a:spcPts val="600"/>
              </a:spcBef>
              <a:spcAft>
                <a:spcPts val="600"/>
              </a:spcAft>
            </a:pPr>
            <a:r>
              <a:rPr lang="en-US" sz="2800" b="1" dirty="0">
                <a:solidFill>
                  <a:schemeClr val="tx1"/>
                </a:solidFill>
              </a:rPr>
              <a:t>Ongoing adaptation of regulatory frameworks for evolving online lending.</a:t>
            </a:r>
          </a:p>
          <a:p>
            <a:pPr lvl="1">
              <a:lnSpc>
                <a:spcPct val="114000"/>
              </a:lnSpc>
              <a:spcBef>
                <a:spcPts val="600"/>
              </a:spcBef>
              <a:spcAft>
                <a:spcPts val="600"/>
              </a:spcAft>
            </a:pPr>
            <a:r>
              <a:rPr lang="en-US" sz="2800" b="1" dirty="0">
                <a:solidFill>
                  <a:schemeClr val="tx1"/>
                </a:solidFill>
              </a:rPr>
              <a:t>Emphasis on consumer protection, transparency, and data security in regulations.</a:t>
            </a:r>
          </a:p>
          <a:p>
            <a:pPr lvl="1">
              <a:lnSpc>
                <a:spcPct val="114000"/>
              </a:lnSpc>
              <a:spcBef>
                <a:spcPts val="600"/>
              </a:spcBef>
              <a:spcAft>
                <a:spcPts val="600"/>
              </a:spcAft>
            </a:pPr>
            <a:r>
              <a:rPr lang="en-US" sz="2800" b="1" dirty="0">
                <a:solidFill>
                  <a:schemeClr val="tx1"/>
                </a:solidFill>
              </a:rPr>
              <a:t>Regulatory variations across countries affecting fintech lending globally.</a:t>
            </a:r>
          </a:p>
          <a:p>
            <a:pPr lvl="1">
              <a:lnSpc>
                <a:spcPct val="114000"/>
              </a:lnSpc>
              <a:spcBef>
                <a:spcPts val="600"/>
              </a:spcBef>
              <a:spcAft>
                <a:spcPts val="600"/>
              </a:spcAft>
            </a:pPr>
            <a:r>
              <a:rPr lang="en-US" sz="2800" b="1" dirty="0">
                <a:solidFill>
                  <a:schemeClr val="tx1"/>
                </a:solidFill>
              </a:rPr>
              <a:t>Enhanced collaboration between regulators and fintech companies for innovation and stability.</a:t>
            </a:r>
          </a:p>
        </p:txBody>
      </p:sp>
      <p:sp>
        <p:nvSpPr>
          <p:cNvPr id="9" name="TextBox 8">
            <a:extLst>
              <a:ext uri="{FF2B5EF4-FFF2-40B4-BE49-F238E27FC236}">
                <a16:creationId xmlns:a16="http://schemas.microsoft.com/office/drawing/2014/main" id="{70AC1A5E-1454-EB5C-A1D4-6755D6472AA5}"/>
              </a:ext>
            </a:extLst>
          </p:cNvPr>
          <p:cNvSpPr txBox="1"/>
          <p:nvPr/>
        </p:nvSpPr>
        <p:spPr>
          <a:xfrm>
            <a:off x="1066800" y="652404"/>
            <a:ext cx="8627533"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3- Innovations in Fintech Lending</a:t>
            </a:r>
          </a:p>
        </p:txBody>
      </p:sp>
    </p:spTree>
    <p:extLst>
      <p:ext uri="{BB962C8B-B14F-4D97-AF65-F5344CB8AC3E}">
        <p14:creationId xmlns:p14="http://schemas.microsoft.com/office/powerpoint/2010/main" val="140703340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6" y="2052320"/>
            <a:ext cx="11002434" cy="4737946"/>
          </a:xfrm>
        </p:spPr>
        <p:txBody>
          <a:bodyPr>
            <a:normAutofit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4.1. Partnerships between Banks and Fintech Companies</a:t>
            </a:r>
          </a:p>
          <a:p>
            <a:pPr lvl="1">
              <a:lnSpc>
                <a:spcPct val="114000"/>
              </a:lnSpc>
              <a:spcBef>
                <a:spcPts val="600"/>
              </a:spcBef>
              <a:spcAft>
                <a:spcPts val="600"/>
              </a:spcAft>
            </a:pPr>
            <a:r>
              <a:rPr lang="en-US" sz="2600" b="1" dirty="0">
                <a:solidFill>
                  <a:schemeClr val="tx1"/>
                </a:solidFill>
              </a:rPr>
              <a:t>Banks provide established customer bases and regulatory knowledge; </a:t>
            </a:r>
            <a:r>
              <a:rPr lang="en-US" sz="2600" b="1" dirty="0" err="1">
                <a:solidFill>
                  <a:schemeClr val="tx1"/>
                </a:solidFill>
              </a:rPr>
              <a:t>Fintechs</a:t>
            </a:r>
            <a:r>
              <a:rPr lang="en-US" sz="2600" b="1" dirty="0">
                <a:solidFill>
                  <a:schemeClr val="tx1"/>
                </a:solidFill>
              </a:rPr>
              <a:t> contribute innovation and tech agility.</a:t>
            </a:r>
          </a:p>
          <a:p>
            <a:pPr lvl="1">
              <a:lnSpc>
                <a:spcPct val="114000"/>
              </a:lnSpc>
              <a:spcBef>
                <a:spcPts val="600"/>
              </a:spcBef>
              <a:spcAft>
                <a:spcPts val="600"/>
              </a:spcAft>
            </a:pPr>
            <a:r>
              <a:rPr lang="en-US" sz="2600" b="1" dirty="0">
                <a:solidFill>
                  <a:schemeClr val="tx1"/>
                </a:solidFill>
              </a:rPr>
              <a:t>Use of joint ventures, strategic alliances, and investments to combine strengths.</a:t>
            </a:r>
          </a:p>
          <a:p>
            <a:pPr lvl="1">
              <a:lnSpc>
                <a:spcPct val="114000"/>
              </a:lnSpc>
              <a:spcBef>
                <a:spcPts val="600"/>
              </a:spcBef>
              <a:spcAft>
                <a:spcPts val="600"/>
              </a:spcAft>
            </a:pPr>
            <a:r>
              <a:rPr lang="en-US" sz="2600" b="1" dirty="0">
                <a:solidFill>
                  <a:schemeClr val="tx1"/>
                </a:solidFill>
              </a:rPr>
              <a:t>Partnerships focus on improving digital banking, customer experience, and market expansion.</a:t>
            </a:r>
          </a:p>
          <a:p>
            <a:pPr lvl="1">
              <a:lnSpc>
                <a:spcPct val="114000"/>
              </a:lnSpc>
              <a:spcBef>
                <a:spcPts val="600"/>
              </a:spcBef>
              <a:spcAft>
                <a:spcPts val="600"/>
              </a:spcAft>
            </a:pPr>
            <a:r>
              <a:rPr lang="en-US" sz="2600" b="1" dirty="0">
                <a:solidFill>
                  <a:schemeClr val="tx1"/>
                </a:solidFill>
              </a:rPr>
              <a:t>Collaborative development of innovative offerings like digital wallets and personalized banking.</a:t>
            </a:r>
          </a:p>
        </p:txBody>
      </p:sp>
      <p:sp>
        <p:nvSpPr>
          <p:cNvPr id="9" name="TextBox 8">
            <a:extLst>
              <a:ext uri="{FF2B5EF4-FFF2-40B4-BE49-F238E27FC236}">
                <a16:creationId xmlns:a16="http://schemas.microsoft.com/office/drawing/2014/main" id="{70AC1A5E-1454-EB5C-A1D4-6755D6472AA5}"/>
              </a:ext>
            </a:extLst>
          </p:cNvPr>
          <p:cNvSpPr txBox="1"/>
          <p:nvPr/>
        </p:nvSpPr>
        <p:spPr>
          <a:xfrm>
            <a:off x="383118" y="647642"/>
            <a:ext cx="9554632"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1082681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5967" y="2153920"/>
            <a:ext cx="10905066" cy="463634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4.2. Challenges in Integration</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Differing corporate cultures and operational approaches between traditional banks and agile fintech firms.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Navigating the complex regulatory environment, especially when integrating cutting-edge fintech services.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Challenges in integrating new fintech solutions with legacy banking systems and ensuring data security.</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Balancing collaboration and competition, especially as fintech companies also compete in the same space as traditional banks.</a:t>
            </a:r>
          </a:p>
        </p:txBody>
      </p:sp>
      <p:sp>
        <p:nvSpPr>
          <p:cNvPr id="9" name="TextBox 8">
            <a:extLst>
              <a:ext uri="{FF2B5EF4-FFF2-40B4-BE49-F238E27FC236}">
                <a16:creationId xmlns:a16="http://schemas.microsoft.com/office/drawing/2014/main" id="{70AC1A5E-1454-EB5C-A1D4-6755D6472AA5}"/>
              </a:ext>
            </a:extLst>
          </p:cNvPr>
          <p:cNvSpPr txBox="1"/>
          <p:nvPr/>
        </p:nvSpPr>
        <p:spPr>
          <a:xfrm>
            <a:off x="554568" y="747654"/>
            <a:ext cx="9554632"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4- Integrating Fintech into Traditional Banking</a:t>
            </a:r>
          </a:p>
        </p:txBody>
      </p:sp>
    </p:spTree>
    <p:extLst>
      <p:ext uri="{BB962C8B-B14F-4D97-AF65-F5344CB8AC3E}">
        <p14:creationId xmlns:p14="http://schemas.microsoft.com/office/powerpoint/2010/main" val="3049927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02380"/>
            <a:ext cx="10816167" cy="4555066"/>
          </a:xfrm>
        </p:spPr>
        <p:txBody>
          <a:bodyPr>
            <a:normAutofit/>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5.1. Designing User-Centric Financial Products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Tailoring products to individual customer needs and preferences using data analytics.</a:t>
            </a: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Ensuring financial products are easy to understand and use, enhancing accessibility for a diverse user base.</a:t>
            </a: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Focusing on mobile platforms for design and functionality, considering the prevalence of smartphones.</a:t>
            </a:r>
          </a:p>
          <a:p>
            <a:pPr lvl="1">
              <a:lnSpc>
                <a:spcPct val="114000"/>
              </a:lnSpc>
              <a:spcBef>
                <a:spcPts val="600"/>
              </a:spcBef>
              <a:spcAft>
                <a:spcPts val="600"/>
              </a:spcAft>
            </a:pPr>
            <a:r>
              <a:rPr lang="en-US" b="1" dirty="0">
                <a:solidFill>
                  <a:schemeClr val="tx1"/>
                </a:solidFill>
                <a:latin typeface="Calibri" panose="020F0502020204030204" pitchFamily="34" charset="0"/>
                <a:cs typeface="Calibri" panose="020F0502020204030204" pitchFamily="34" charset="0"/>
              </a:rPr>
              <a:t>Incorporating user feedback for ongoing product refinement and innovation.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829204" y="547630"/>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47807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324607"/>
            <a:ext cx="11171767" cy="4347125"/>
          </a:xfrm>
        </p:spPr>
        <p:txBody>
          <a:bodyPr>
            <a:normAutofit fontScale="92500" lnSpcReduction="2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5.2. Enhancing Customer Experience through Technology</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Utilizing user-friendly digital interfaces, including apps and websites, for seamless customer interactions.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Employing AI-driven tools like chatbots for customer support, offering instant and personalized assistance.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Providing real-time services such as instant payment processing and loan approvals.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Using push notifications and alerts for timely information and personalized financial advice.</a:t>
            </a:r>
          </a:p>
        </p:txBody>
      </p:sp>
      <p:sp>
        <p:nvSpPr>
          <p:cNvPr id="9" name="TextBox 8">
            <a:extLst>
              <a:ext uri="{FF2B5EF4-FFF2-40B4-BE49-F238E27FC236}">
                <a16:creationId xmlns:a16="http://schemas.microsoft.com/office/drawing/2014/main" id="{70AC1A5E-1454-EB5C-A1D4-6755D6472AA5}"/>
              </a:ext>
            </a:extLst>
          </p:cNvPr>
          <p:cNvSpPr txBox="1"/>
          <p:nvPr/>
        </p:nvSpPr>
        <p:spPr>
          <a:xfrm>
            <a:off x="824441" y="604779"/>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40743971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1226800" cy="4555066"/>
          </a:xfrm>
        </p:spPr>
        <p:txBody>
          <a:bodyPr>
            <a:normAutofit fontScale="925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5.3. Building trust and loyalty in digital finance:</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Maintaining transparency in operations, fees, and product offerings to build customer trust.</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Highlighting robust security measures to reassure customers about the safety of their financial data.</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Educating customers about fintech services and digital financial literacy.</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Implementing rewards and loyalty programs to retain customers and encourage continued usage.</a:t>
            </a:r>
          </a:p>
        </p:txBody>
      </p:sp>
      <p:sp>
        <p:nvSpPr>
          <p:cNvPr id="9" name="TextBox 8">
            <a:extLst>
              <a:ext uri="{FF2B5EF4-FFF2-40B4-BE49-F238E27FC236}">
                <a16:creationId xmlns:a16="http://schemas.microsoft.com/office/drawing/2014/main" id="{70AC1A5E-1454-EB5C-A1D4-6755D6472AA5}"/>
              </a:ext>
            </a:extLst>
          </p:cNvPr>
          <p:cNvSpPr txBox="1"/>
          <p:nvPr/>
        </p:nvSpPr>
        <p:spPr>
          <a:xfrm>
            <a:off x="924454" y="514292"/>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5- User Experience and Customer Engagement in Fintech</a:t>
            </a:r>
          </a:p>
        </p:txBody>
      </p:sp>
    </p:spTree>
    <p:extLst>
      <p:ext uri="{BB962C8B-B14F-4D97-AF65-F5344CB8AC3E}">
        <p14:creationId xmlns:p14="http://schemas.microsoft.com/office/powerpoint/2010/main" val="24085271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273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6.1. Cybersecurity Challenges in Digital Payments and Lending:</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Addressing the increasing prevalence of cyberattacks and data breaches in the financial sector.</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Managing security in complex digital ecosystems involving multiple platforms and services.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Adhering to stringent cybersecurity regulations and standards in different jurisdictions.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Implementing continuous monitoring, updating security protocols, and responding to new threats.</a:t>
            </a:r>
          </a:p>
        </p:txBody>
      </p:sp>
      <p:sp>
        <p:nvSpPr>
          <p:cNvPr id="9" name="TextBox 8">
            <a:extLst>
              <a:ext uri="{FF2B5EF4-FFF2-40B4-BE49-F238E27FC236}">
                <a16:creationId xmlns:a16="http://schemas.microsoft.com/office/drawing/2014/main" id="{70AC1A5E-1454-EB5C-A1D4-6755D6472AA5}"/>
              </a:ext>
            </a:extLst>
          </p:cNvPr>
          <p:cNvSpPr txBox="1"/>
          <p:nvPr/>
        </p:nvSpPr>
        <p:spPr>
          <a:xfrm>
            <a:off x="824441" y="495242"/>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13943844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336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6.2. Fraud Detection Technologies: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Using advanced analytics and machine learning algorithms to detect unusual patterns and potential fraud.</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Incorporating biometric verification methods like fingerprint scanning and facial recognition for enhanced security.</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Leveraging blockchain technology for its transparency and tamper-proof record keeping in transactions.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Employing real-time monitoring systems to quickly identify and respond to fraudulent activities.</a:t>
            </a:r>
          </a:p>
        </p:txBody>
      </p:sp>
      <p:sp>
        <p:nvSpPr>
          <p:cNvPr id="9" name="TextBox 8">
            <a:extLst>
              <a:ext uri="{FF2B5EF4-FFF2-40B4-BE49-F238E27FC236}">
                <a16:creationId xmlns:a16="http://schemas.microsoft.com/office/drawing/2014/main" id="{70AC1A5E-1454-EB5C-A1D4-6755D6472AA5}"/>
              </a:ext>
            </a:extLst>
          </p:cNvPr>
          <p:cNvSpPr txBox="1"/>
          <p:nvPr/>
        </p:nvSpPr>
        <p:spPr>
          <a:xfrm>
            <a:off x="819679" y="633354"/>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6188478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1590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6.3. Data Protection and Privacy Laws: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Complying with global data protection laws like GDPR in the EU and CCPA in California.</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Ensuring secure management of customer data, including collection, storage, and usage.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Upholding consumer rights related to data access, correction, and deletion.</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Conducting regular audits and compliance checks to ensure ongoing adherence to data protection laws.</a:t>
            </a:r>
          </a:p>
        </p:txBody>
      </p:sp>
      <p:sp>
        <p:nvSpPr>
          <p:cNvPr id="9" name="TextBox 8">
            <a:extLst>
              <a:ext uri="{FF2B5EF4-FFF2-40B4-BE49-F238E27FC236}">
                <a16:creationId xmlns:a16="http://schemas.microsoft.com/office/drawing/2014/main" id="{70AC1A5E-1454-EB5C-A1D4-6755D6472AA5}"/>
              </a:ext>
            </a:extLst>
          </p:cNvPr>
          <p:cNvSpPr txBox="1"/>
          <p:nvPr/>
        </p:nvSpPr>
        <p:spPr>
          <a:xfrm>
            <a:off x="800628" y="557155"/>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6- Security and Fraud Prevention in Fintech</a:t>
            </a:r>
          </a:p>
        </p:txBody>
      </p:sp>
    </p:spTree>
    <p:extLst>
      <p:ext uri="{BB962C8B-B14F-4D97-AF65-F5344CB8AC3E}">
        <p14:creationId xmlns:p14="http://schemas.microsoft.com/office/powerpoint/2010/main" val="324131390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40782" y="2139696"/>
            <a:ext cx="11146367"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7.1. Emerging Markets and Fintech Growth:</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High growth rate of fintech adoption in emerging markets due to increased mobile connectivity and digital payment acceptance.</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Fintech's role in promoting financial inclusion by reaching unbanked and underbanked populations.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Unique fintech innovations tailored to local needs, such as mobile money platforms in Africa.</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Increasing investment in fintech startups in emerging markets, signaling robust growth potential.</a:t>
            </a:r>
          </a:p>
        </p:txBody>
      </p:sp>
      <p:sp>
        <p:nvSpPr>
          <p:cNvPr id="9" name="TextBox 8">
            <a:extLst>
              <a:ext uri="{FF2B5EF4-FFF2-40B4-BE49-F238E27FC236}">
                <a16:creationId xmlns:a16="http://schemas.microsoft.com/office/drawing/2014/main" id="{70AC1A5E-1454-EB5C-A1D4-6755D6472AA5}"/>
              </a:ext>
            </a:extLst>
          </p:cNvPr>
          <p:cNvSpPr txBox="1"/>
          <p:nvPr/>
        </p:nvSpPr>
        <p:spPr>
          <a:xfrm>
            <a:off x="843491" y="490479"/>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2662810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16971" y="2123546"/>
            <a:ext cx="11205634" cy="4555066"/>
          </a:xfrm>
        </p:spPr>
        <p:txBody>
          <a:bodyPr>
            <a:normAutofit fontScale="92500" lnSpcReduction="10000"/>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7.2. The Impact of Regulatory Changes on Global Fintech:</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Global efforts to harmonize fintech regulations to facilitate cross-border operations.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Adoption of regulatory sandboxes to encourage innovation while maintaining consumer protection.</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Ongoing challenges for fintech companies to comply with diverse and evolving regulations.</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Increasing focus on data protection and privacy regulations impacting fintech operations.</a:t>
            </a:r>
          </a:p>
        </p:txBody>
      </p:sp>
      <p:sp>
        <p:nvSpPr>
          <p:cNvPr id="9" name="TextBox 8">
            <a:extLst>
              <a:ext uri="{FF2B5EF4-FFF2-40B4-BE49-F238E27FC236}">
                <a16:creationId xmlns:a16="http://schemas.microsoft.com/office/drawing/2014/main" id="{70AC1A5E-1454-EB5C-A1D4-6755D6472AA5}"/>
              </a:ext>
            </a:extLst>
          </p:cNvPr>
          <p:cNvSpPr txBox="1"/>
          <p:nvPr/>
        </p:nvSpPr>
        <p:spPr>
          <a:xfrm>
            <a:off x="967316" y="793228"/>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7- Global Trends and Future of Fintech in Payment and Lending</a:t>
            </a:r>
          </a:p>
        </p:txBody>
      </p:sp>
    </p:spTree>
    <p:extLst>
      <p:ext uri="{BB962C8B-B14F-4D97-AF65-F5344CB8AC3E}">
        <p14:creationId xmlns:p14="http://schemas.microsoft.com/office/powerpoint/2010/main" val="5218428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2116667"/>
            <a:ext cx="11222567" cy="4555066"/>
          </a:xfrm>
        </p:spPr>
        <p:txBody>
          <a:bodyPr>
            <a:normAutofit fontScale="92500"/>
          </a:bodyPr>
          <a:lstStyle/>
          <a:p>
            <a:pPr marL="457200" lvl="1" indent="0">
              <a:lnSpc>
                <a:spcPct val="114000"/>
              </a:lnSpc>
              <a:spcBef>
                <a:spcPts val="600"/>
              </a:spcBef>
              <a:spcAft>
                <a:spcPts val="600"/>
              </a:spcAft>
              <a:buNone/>
            </a:pPr>
            <a:r>
              <a:rPr lang="en-US" sz="3500" b="1" dirty="0">
                <a:solidFill>
                  <a:schemeClr val="tx1"/>
                </a:solidFill>
                <a:latin typeface="Calibri" panose="020F0502020204030204" pitchFamily="34" charset="0"/>
                <a:cs typeface="Calibri" panose="020F0502020204030204" pitchFamily="34" charset="0"/>
              </a:rPr>
              <a:t>8.1. Revolutionizing Payment Systems:</a:t>
            </a:r>
            <a:endParaRPr lang="en-US" sz="30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Amazon and Walmart: During the COVID-19 pandemic, these companies, relying heavily on digital payments, saw a significant increase in profits. In 2020, Amazon and Walmart together earned an extra $10.7 billion, marking a 56% increase compared to 2019​​.</a:t>
            </a:r>
          </a:p>
          <a:p>
            <a:pPr lvl="1">
              <a:lnSpc>
                <a:spcPct val="114000"/>
              </a:lnSpc>
              <a:spcBef>
                <a:spcPts val="600"/>
              </a:spcBef>
              <a:spcAft>
                <a:spcPts val="600"/>
              </a:spcAft>
            </a:pPr>
            <a:r>
              <a:rPr lang="en-US" sz="2800" b="1" dirty="0">
                <a:solidFill>
                  <a:schemeClr val="tx1"/>
                </a:solidFill>
                <a:latin typeface="Calibri" panose="020F0502020204030204" pitchFamily="34" charset="0"/>
                <a:cs typeface="Calibri" panose="020F0502020204030204" pitchFamily="34" charset="0"/>
              </a:rPr>
              <a:t>Digital Financial Services: Between 2011 and 2014, digitization enabled 700 million people in developing countries to access formal financial services. Digital financial services have brought more than 240 million women worldwide into the formal financial services sector since 2014.</a:t>
            </a:r>
          </a:p>
        </p:txBody>
      </p:sp>
      <p:sp>
        <p:nvSpPr>
          <p:cNvPr id="9" name="TextBox 8">
            <a:extLst>
              <a:ext uri="{FF2B5EF4-FFF2-40B4-BE49-F238E27FC236}">
                <a16:creationId xmlns:a16="http://schemas.microsoft.com/office/drawing/2014/main" id="{70AC1A5E-1454-EB5C-A1D4-6755D6472AA5}"/>
              </a:ext>
            </a:extLst>
          </p:cNvPr>
          <p:cNvSpPr txBox="1"/>
          <p:nvPr/>
        </p:nvSpPr>
        <p:spPr>
          <a:xfrm>
            <a:off x="843491" y="523817"/>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47709816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marL="457200" lvl="1" indent="0">
              <a:lnSpc>
                <a:spcPct val="114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8.2.</a:t>
            </a:r>
            <a:r>
              <a:rPr lang="ar-EG" sz="3000" b="1" dirty="0">
                <a:solidFill>
                  <a:schemeClr val="tx1"/>
                </a:solidFill>
                <a:latin typeface="Calibri" panose="020F0502020204030204" pitchFamily="34" charset="0"/>
                <a:cs typeface="Calibri" panose="020F0502020204030204" pitchFamily="34" charset="0"/>
              </a:rPr>
              <a:t> </a:t>
            </a:r>
            <a:r>
              <a:rPr lang="en-US" sz="3000" b="1" dirty="0">
                <a:solidFill>
                  <a:schemeClr val="tx1"/>
                </a:solidFill>
                <a:latin typeface="Calibri" panose="020F0502020204030204" pitchFamily="34" charset="0"/>
                <a:cs typeface="Calibri" panose="020F0502020204030204" pitchFamily="34" charset="0"/>
              </a:rPr>
              <a:t>Innovative Lending Platforms:</a:t>
            </a:r>
            <a:endParaRPr lang="en-US" sz="2800" b="1" dirty="0">
              <a:solidFill>
                <a:schemeClr val="tx1"/>
              </a:solidFill>
              <a:latin typeface="Calibri" panose="020F0502020204030204" pitchFamily="34" charset="0"/>
              <a:cs typeface="Calibri" panose="020F0502020204030204" pitchFamily="34" charset="0"/>
            </a:endParaRP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Funding Circle: This platform has streamlined the loan application and approval process, offering small businesses funding in as little as 48 hours. It has lent more than $18 billion to 120,000 companies across various industries.</a:t>
            </a:r>
          </a:p>
          <a:p>
            <a:pPr lvl="1">
              <a:lnSpc>
                <a:spcPct val="114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Point: Offering an alternative home financing method through a shared equity process, Point provides homeowners with $35,000-$350,000 in cash, depending on the home's value, without requiring monthly payments.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829203" y="538105"/>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424747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44704" y="2116667"/>
            <a:ext cx="11679935" cy="4555066"/>
          </a:xfrm>
        </p:spPr>
        <p:txBody>
          <a:bodyPr>
            <a:normAutofit fontScale="92500" lnSpcReduction="20000"/>
          </a:bodyPr>
          <a:lstStyle/>
          <a:p>
            <a:pPr lvl="1">
              <a:lnSpc>
                <a:spcPct val="114000"/>
              </a:lnSpc>
              <a:spcBef>
                <a:spcPts val="600"/>
              </a:spcBef>
              <a:spcAft>
                <a:spcPts val="600"/>
              </a:spcAft>
            </a:pPr>
            <a:r>
              <a:rPr lang="en-US" sz="2600" b="1" dirty="0" err="1">
                <a:latin typeface="Calibri" panose="020F0502020204030204" pitchFamily="34" charset="0"/>
                <a:cs typeface="Calibri" panose="020F0502020204030204" pitchFamily="34" charset="0"/>
              </a:rPr>
              <a:t>Kantox</a:t>
            </a:r>
            <a:r>
              <a:rPr lang="en-US" sz="2600" b="1" dirty="0">
                <a:latin typeface="Calibri" panose="020F0502020204030204" pitchFamily="34" charset="0"/>
                <a:cs typeface="Calibri" panose="020F0502020204030204" pitchFamily="34" charset="0"/>
              </a:rPr>
              <a:t>: (Success)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Headquartered in London and Spain, Kantox offers a peer-to-peer foreign currency exchange service for businesses. </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It raised significant funding through various investment rounds, totaling 6.4 million Euros.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Lending Club's Success Story</a:t>
            </a:r>
            <a:endParaRPr lang="en-US" sz="2600" b="1" dirty="0"/>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Founded in 2006 by Renaud </a:t>
            </a:r>
            <a:r>
              <a:rPr lang="en-US" sz="2200" b="1" dirty="0" err="1">
                <a:latin typeface="Calibri" panose="020F0502020204030204" pitchFamily="34" charset="0"/>
                <a:cs typeface="Calibri" panose="020F0502020204030204" pitchFamily="34" charset="0"/>
              </a:rPr>
              <a:t>Laplanche</a:t>
            </a:r>
            <a:r>
              <a:rPr lang="en-US" sz="2200" b="1" dirty="0">
                <a:latin typeface="Calibri" panose="020F0502020204030204" pitchFamily="34" charset="0"/>
                <a:cs typeface="Calibri" panose="020F0502020204030204" pitchFamily="34" charset="0"/>
              </a:rPr>
              <a:t>, revolutionizing peer-to-peer lending.</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Innovative Model: Direct connection between borrowers and lenders using advanced analytics.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Significant Growth: IPO in 2014, a major milestone in fintech.</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Overcoming Challenges: Adapted to regulatory changes and market demands.</a:t>
            </a:r>
          </a:p>
          <a:p>
            <a:pPr lvl="2">
              <a:lnSpc>
                <a:spcPct val="114000"/>
              </a:lnSpc>
              <a:spcBef>
                <a:spcPts val="600"/>
              </a:spcBef>
              <a:spcAft>
                <a:spcPts val="600"/>
              </a:spcAft>
            </a:pPr>
            <a:r>
              <a:rPr lang="en-US" sz="2200" b="1" dirty="0">
                <a:latin typeface="Calibri" panose="020F0502020204030204" pitchFamily="34" charset="0"/>
                <a:cs typeface="Calibri" panose="020F0502020204030204" pitchFamily="34" charset="0"/>
              </a:rPr>
              <a:t>Impact: Enhanced financial inclusion and inspired fintech industry evolution.</a:t>
            </a:r>
          </a:p>
        </p:txBody>
      </p:sp>
      <p:sp>
        <p:nvSpPr>
          <p:cNvPr id="9" name="TextBox 8">
            <a:extLst>
              <a:ext uri="{FF2B5EF4-FFF2-40B4-BE49-F238E27FC236}">
                <a16:creationId xmlns:a16="http://schemas.microsoft.com/office/drawing/2014/main" id="{70AC1A5E-1454-EB5C-A1D4-6755D6472AA5}"/>
              </a:ext>
            </a:extLst>
          </p:cNvPr>
          <p:cNvSpPr txBox="1"/>
          <p:nvPr/>
        </p:nvSpPr>
        <p:spPr>
          <a:xfrm>
            <a:off x="791103" y="595255"/>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98965349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595967"/>
            <a:ext cx="10579100" cy="5075766"/>
          </a:xfrm>
        </p:spPr>
        <p:txBody>
          <a:bodyPr>
            <a:normAutofit fontScale="62500" lnSpcReduction="20000"/>
          </a:bodyPr>
          <a:lstStyle/>
          <a:p>
            <a:pPr marL="457200" lvl="1" indent="0">
              <a:lnSpc>
                <a:spcPct val="114000"/>
              </a:lnSpc>
              <a:spcBef>
                <a:spcPts val="600"/>
              </a:spcBef>
              <a:spcAft>
                <a:spcPts val="600"/>
              </a:spcAft>
              <a:buNone/>
            </a:pPr>
            <a:r>
              <a:rPr lang="en-US" sz="4400" b="1" dirty="0">
                <a:solidFill>
                  <a:schemeClr val="tx1"/>
                </a:solidFill>
                <a:latin typeface="Calibri" panose="020F0502020204030204" pitchFamily="34" charset="0"/>
                <a:cs typeface="Calibri" panose="020F0502020204030204" pitchFamily="34" charset="0"/>
              </a:rPr>
              <a:t>8.4</a:t>
            </a:r>
            <a:r>
              <a:rPr lang="en-US" sz="4400" b="1" dirty="0">
                <a:solidFill>
                  <a:schemeClr val="tx1"/>
                </a:solidFill>
              </a:rPr>
              <a:t>. </a:t>
            </a:r>
            <a:r>
              <a:rPr lang="en-US" sz="4400" b="1" dirty="0">
                <a:solidFill>
                  <a:schemeClr val="tx1"/>
                </a:solidFill>
                <a:latin typeface="Calibri" panose="020F0502020204030204" pitchFamily="34" charset="0"/>
                <a:cs typeface="Calibri" panose="020F0502020204030204" pitchFamily="34" charset="0"/>
              </a:rPr>
              <a:t>Impact on Traditional Banking:</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Market Share Shift: In 2013, fintech companies accounted for only 5% of the personal loan market. By 2018, their share had grown to 38%, surpassing banks, which saw their share drop from 40% to 28% over the same period.</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Rocket Mortgage, a fintech mortgage broker.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Prosper, a peer-to-peer lending tool. </a:t>
            </a:r>
          </a:p>
          <a:p>
            <a:pPr lvl="1">
              <a:lnSpc>
                <a:spcPct val="114000"/>
              </a:lnSpc>
              <a:spcBef>
                <a:spcPts val="600"/>
              </a:spcBef>
              <a:spcAft>
                <a:spcPts val="600"/>
              </a:spcAft>
            </a:pPr>
            <a:r>
              <a:rPr lang="en-US" sz="3600" b="1" dirty="0" err="1">
                <a:solidFill>
                  <a:schemeClr val="tx1"/>
                </a:solidFill>
                <a:latin typeface="Calibri" panose="020F0502020204030204" pitchFamily="34" charset="0"/>
                <a:cs typeface="Calibri" panose="020F0502020204030204" pitchFamily="34" charset="0"/>
              </a:rPr>
              <a:t>SoLo</a:t>
            </a:r>
            <a:r>
              <a:rPr lang="en-US" sz="3600" b="1" dirty="0">
                <a:solidFill>
                  <a:schemeClr val="tx1"/>
                </a:solidFill>
                <a:latin typeface="Calibri" panose="020F0502020204030204" pitchFamily="34" charset="0"/>
                <a:cs typeface="Calibri" panose="020F0502020204030204" pitchFamily="34" charset="0"/>
              </a:rPr>
              <a:t>, a peer-to-peer lending platform for short-term loans.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Approve Owl, a tool to help car dealerships verify creditworthiness.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Stilt, a digital lending tool for immigrants and other underserved populations. </a:t>
            </a:r>
          </a:p>
          <a:p>
            <a:pPr lvl="1">
              <a:lnSpc>
                <a:spcPct val="114000"/>
              </a:lnSpc>
              <a:spcBef>
                <a:spcPts val="600"/>
              </a:spcBef>
              <a:spcAft>
                <a:spcPts val="600"/>
              </a:spcAft>
            </a:pPr>
            <a:r>
              <a:rPr lang="en-US" sz="3600" b="1" dirty="0" err="1">
                <a:solidFill>
                  <a:schemeClr val="tx1"/>
                </a:solidFill>
                <a:latin typeface="Calibri" panose="020F0502020204030204" pitchFamily="34" charset="0"/>
                <a:cs typeface="Calibri" panose="020F0502020204030204" pitchFamily="34" charset="0"/>
              </a:rPr>
              <a:t>YouLend</a:t>
            </a:r>
            <a:r>
              <a:rPr lang="en-US" sz="3600" b="1" dirty="0">
                <a:solidFill>
                  <a:schemeClr val="tx1"/>
                </a:solidFill>
                <a:latin typeface="Calibri" panose="020F0502020204030204" pitchFamily="34" charset="0"/>
                <a:cs typeface="Calibri" panose="020F0502020204030204" pitchFamily="34" charset="0"/>
              </a:rPr>
              <a:t>, a lending tool for SME (small to medium enterprise) companies. </a:t>
            </a:r>
          </a:p>
          <a:p>
            <a:pPr lvl="1">
              <a:lnSpc>
                <a:spcPct val="114000"/>
              </a:lnSpc>
              <a:spcBef>
                <a:spcPts val="600"/>
              </a:spcBef>
              <a:spcAft>
                <a:spcPts val="600"/>
              </a:spcAft>
            </a:pPr>
            <a:r>
              <a:rPr lang="en-US" sz="3600" b="1" dirty="0">
                <a:solidFill>
                  <a:schemeClr val="tx1"/>
                </a:solidFill>
                <a:latin typeface="Calibri" panose="020F0502020204030204" pitchFamily="34" charset="0"/>
                <a:cs typeface="Calibri" panose="020F0502020204030204" pitchFamily="34" charset="0"/>
              </a:rPr>
              <a:t>Lending Tree, a platform for comparing different loan providers. </a:t>
            </a:r>
          </a:p>
        </p:txBody>
      </p:sp>
      <p:sp>
        <p:nvSpPr>
          <p:cNvPr id="9" name="TextBox 8">
            <a:extLst>
              <a:ext uri="{FF2B5EF4-FFF2-40B4-BE49-F238E27FC236}">
                <a16:creationId xmlns:a16="http://schemas.microsoft.com/office/drawing/2014/main" id="{70AC1A5E-1454-EB5C-A1D4-6755D6472AA5}"/>
              </a:ext>
            </a:extLst>
          </p:cNvPr>
          <p:cNvSpPr txBox="1"/>
          <p:nvPr/>
        </p:nvSpPr>
        <p:spPr>
          <a:xfrm>
            <a:off x="767291" y="447617"/>
            <a:ext cx="8716434"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7305430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fontScale="92500" lnSpcReduction="10000"/>
          </a:bodyPr>
          <a:lstStyle/>
          <a:p>
            <a:pPr marL="457200" lvl="1" indent="0">
              <a:lnSpc>
                <a:spcPct val="120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8.5</a:t>
            </a:r>
            <a:r>
              <a:rPr lang="en-US" sz="3000" b="1" dirty="0">
                <a:solidFill>
                  <a:schemeClr val="tx1"/>
                </a:solidFill>
              </a:rPr>
              <a:t>. </a:t>
            </a:r>
            <a:r>
              <a:rPr lang="en-US" sz="3000" b="1" dirty="0">
                <a:solidFill>
                  <a:schemeClr val="tx1"/>
                </a:solidFill>
                <a:latin typeface="Calibri" panose="020F0502020204030204" pitchFamily="34" charset="0"/>
                <a:cs typeface="Calibri" panose="020F0502020204030204" pitchFamily="34" charset="0"/>
              </a:rPr>
              <a:t>Lessons Learned from Fintech Failures:</a:t>
            </a:r>
            <a:endParaRPr lang="en-US" sz="2800" b="1" dirty="0">
              <a:solidFill>
                <a:schemeClr val="tx1"/>
              </a:solidFill>
              <a:latin typeface="Calibri" panose="020F0502020204030204" pitchFamily="34" charset="0"/>
              <a:cs typeface="Calibri" panose="020F0502020204030204" pitchFamily="34" charset="0"/>
            </a:endParaRPr>
          </a:p>
          <a:p>
            <a:pPr marL="457200" lvl="1" indent="0">
              <a:lnSpc>
                <a:spcPct val="120000"/>
              </a:lnSpc>
              <a:spcBef>
                <a:spcPts val="600"/>
              </a:spcBef>
              <a:spcAft>
                <a:spcPts val="600"/>
              </a:spcAft>
              <a:buNone/>
            </a:pPr>
            <a:r>
              <a:rPr lang="en-US" sz="2600" b="1" dirty="0">
                <a:solidFill>
                  <a:schemeClr val="tx1"/>
                </a:solidFill>
                <a:latin typeface="Calibri" panose="020F0502020204030204" pitchFamily="34" charset="0"/>
                <a:cs typeface="Calibri" panose="020F0502020204030204" pitchFamily="34" charset="0"/>
              </a:rPr>
              <a:t>CircleBack was a startup that aimed to develop contact management and address book solutions, but it faced several challenges and ultimately experienced failure. Here are the key points of its failure story:</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Crowded Market: Entered a saturated market with established competition.</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Monetization Struggles: Couldn't find a sustainable revenue model, faced user expectations of free services.</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Funding Issues: Struggled to secure adequate funding for growth.</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Fierce Competition: Battled giants like Google Contacts, iCloud, and CRM providers.</a:t>
            </a:r>
          </a:p>
        </p:txBody>
      </p:sp>
      <p:sp>
        <p:nvSpPr>
          <p:cNvPr id="9" name="TextBox 8">
            <a:extLst>
              <a:ext uri="{FF2B5EF4-FFF2-40B4-BE49-F238E27FC236}">
                <a16:creationId xmlns:a16="http://schemas.microsoft.com/office/drawing/2014/main" id="{70AC1A5E-1454-EB5C-A1D4-6755D6472AA5}"/>
              </a:ext>
            </a:extLst>
          </p:cNvPr>
          <p:cNvSpPr txBox="1"/>
          <p:nvPr/>
        </p:nvSpPr>
        <p:spPr>
          <a:xfrm>
            <a:off x="848254" y="652404"/>
            <a:ext cx="8746067"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6074885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2" y="1532467"/>
            <a:ext cx="11146367" cy="5139266"/>
          </a:xfrm>
        </p:spPr>
        <p:txBody>
          <a:bodyPr>
            <a:normAutofit/>
          </a:bodyPr>
          <a:lstStyle/>
          <a:p>
            <a:pPr marL="457200" lvl="1" indent="0">
              <a:lnSpc>
                <a:spcPct val="120000"/>
              </a:lnSpc>
              <a:spcBef>
                <a:spcPts val="600"/>
              </a:spcBef>
              <a:spcAft>
                <a:spcPts val="600"/>
              </a:spcAft>
              <a:buNone/>
            </a:pPr>
            <a:r>
              <a:rPr lang="en-US" sz="3000" b="1" dirty="0">
                <a:solidFill>
                  <a:schemeClr val="tx1"/>
                </a:solidFill>
                <a:latin typeface="Calibri" panose="020F0502020204030204" pitchFamily="34" charset="0"/>
                <a:cs typeface="Calibri" panose="020F0502020204030204" pitchFamily="34" charset="0"/>
              </a:rPr>
              <a:t>8.5</a:t>
            </a:r>
            <a:r>
              <a:rPr lang="en-US" sz="3000" b="1" dirty="0">
                <a:solidFill>
                  <a:schemeClr val="tx1"/>
                </a:solidFill>
              </a:rPr>
              <a:t>. </a:t>
            </a:r>
            <a:r>
              <a:rPr lang="en-US" sz="3000" b="1" dirty="0">
                <a:solidFill>
                  <a:schemeClr val="tx1"/>
                </a:solidFill>
                <a:latin typeface="Calibri" panose="020F0502020204030204" pitchFamily="34" charset="0"/>
                <a:cs typeface="Calibri" panose="020F0502020204030204" pitchFamily="34" charset="0"/>
              </a:rPr>
              <a:t>Lessons Learned from Fintech Failures:</a:t>
            </a:r>
            <a:endParaRPr lang="en-US" sz="2800" b="1" dirty="0">
              <a:solidFill>
                <a:schemeClr val="tx1"/>
              </a:solidFill>
              <a:latin typeface="Calibri" panose="020F0502020204030204" pitchFamily="34" charset="0"/>
              <a:cs typeface="Calibri" panose="020F0502020204030204" pitchFamily="34" charset="0"/>
            </a:endParaRP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Weak Product-Market Fit: Failed to meet user needs in a crowded market.</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Data Privacy Concerns: Handling sensitive data without breaches or privacy issues was challenging.</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Lack of Differentiation: Didn't offer unique features to stand out.</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Management and Strategy: Poor decisions hindered growth.</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Market Saturation: It became tough to gain a significant user base.</a:t>
            </a:r>
          </a:p>
          <a:p>
            <a:pPr lvl="1">
              <a:lnSpc>
                <a:spcPct val="120000"/>
              </a:lnSpc>
              <a:spcBef>
                <a:spcPts val="600"/>
              </a:spcBef>
              <a:spcAft>
                <a:spcPts val="600"/>
              </a:spcAft>
            </a:pPr>
            <a:r>
              <a:rPr lang="en-US" sz="2600" b="1" dirty="0">
                <a:solidFill>
                  <a:schemeClr val="tx1"/>
                </a:solidFill>
                <a:latin typeface="Calibri" panose="020F0502020204030204" pitchFamily="34" charset="0"/>
                <a:cs typeface="Calibri" panose="020F0502020204030204" pitchFamily="34" charset="0"/>
              </a:rPr>
              <a:t>Shutdown: Financial difficulties led to the company's closure.</a:t>
            </a:r>
          </a:p>
        </p:txBody>
      </p:sp>
      <p:sp>
        <p:nvSpPr>
          <p:cNvPr id="9" name="TextBox 8">
            <a:extLst>
              <a:ext uri="{FF2B5EF4-FFF2-40B4-BE49-F238E27FC236}">
                <a16:creationId xmlns:a16="http://schemas.microsoft.com/office/drawing/2014/main" id="{70AC1A5E-1454-EB5C-A1D4-6755D6472AA5}"/>
              </a:ext>
            </a:extLst>
          </p:cNvPr>
          <p:cNvSpPr txBox="1"/>
          <p:nvPr/>
        </p:nvSpPr>
        <p:spPr>
          <a:xfrm>
            <a:off x="848254" y="671455"/>
            <a:ext cx="8746067" cy="646331"/>
          </a:xfrm>
          <a:prstGeom prst="rect">
            <a:avLst/>
          </a:prstGeom>
          <a:noFill/>
        </p:spPr>
        <p:txBody>
          <a:bodyPr wrap="square">
            <a:spAutoFit/>
          </a:bodyPr>
          <a:lstStyle/>
          <a:p>
            <a:r>
              <a:rPr lang="en-US" sz="3600" b="1" dirty="0">
                <a:latin typeface="Calibri" panose="020F0502020204030204" pitchFamily="34" charset="0"/>
                <a:cs typeface="Calibri" panose="020F0502020204030204" pitchFamily="34" charset="0"/>
              </a:rPr>
              <a:t>8- Case Studies and Real-world Applications</a:t>
            </a:r>
          </a:p>
        </p:txBody>
      </p:sp>
    </p:spTree>
    <p:extLst>
      <p:ext uri="{BB962C8B-B14F-4D97-AF65-F5344CB8AC3E}">
        <p14:creationId xmlns:p14="http://schemas.microsoft.com/office/powerpoint/2010/main" val="23383856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lnSpcReduction="10000"/>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While the lending process varies by company, there are five core areas where fintech and traditional lenders differ.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Document collection process: Fintech uses digital tools, such as APIs, to gather documents and digital signatures. Traditional lenders generally use physical paperwork and signatures, which takes longer and may require in-person visits.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Length of time to decision: The use of digital tools allows fintech companies to process loans faster and reach a decision in minutes or days. Traditional lenders can take days or weeks to decide whether to approve a loan. </a:t>
            </a:r>
          </a:p>
        </p:txBody>
      </p:sp>
      <p:sp>
        <p:nvSpPr>
          <p:cNvPr id="9" name="TextBox 8">
            <a:extLst>
              <a:ext uri="{FF2B5EF4-FFF2-40B4-BE49-F238E27FC236}">
                <a16:creationId xmlns:a16="http://schemas.microsoft.com/office/drawing/2014/main" id="{70AC1A5E-1454-EB5C-A1D4-6755D6472AA5}"/>
              </a:ext>
            </a:extLst>
          </p:cNvPr>
          <p:cNvSpPr txBox="1"/>
          <p:nvPr/>
        </p:nvSpPr>
        <p:spPr>
          <a:xfrm>
            <a:off x="719666" y="380942"/>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6860028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companies often provide support through digital channels like live chat and social media. Traditional lenders tend to offer support by phone or email only during business hours.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companies use hundreds of data points to determine risk, including past financial habits, on-time bill payments, and bank balances, while traditional lenders generally focus on credit scores and job history. </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lenders can often fund loans on the same day they're applied for, while traditional lenders typically take longer.</a:t>
            </a:r>
          </a:p>
        </p:txBody>
      </p:sp>
      <p:sp>
        <p:nvSpPr>
          <p:cNvPr id="9" name="TextBox 8">
            <a:extLst>
              <a:ext uri="{FF2B5EF4-FFF2-40B4-BE49-F238E27FC236}">
                <a16:creationId xmlns:a16="http://schemas.microsoft.com/office/drawing/2014/main" id="{70AC1A5E-1454-EB5C-A1D4-6755D6472AA5}"/>
              </a:ext>
            </a:extLst>
          </p:cNvPr>
          <p:cNvSpPr txBox="1"/>
          <p:nvPr/>
        </p:nvSpPr>
        <p:spPr>
          <a:xfrm>
            <a:off x="886354" y="495242"/>
            <a:ext cx="8339667" cy="1323439"/>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9- The Differences between Fintech Lending and Traditional Lenders</a:t>
            </a:r>
          </a:p>
        </p:txBody>
      </p:sp>
    </p:spTree>
    <p:extLst>
      <p:ext uri="{BB962C8B-B14F-4D97-AF65-F5344CB8AC3E}">
        <p14:creationId xmlns:p14="http://schemas.microsoft.com/office/powerpoint/2010/main" val="115632418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1612900"/>
            <a:ext cx="10579100" cy="5058833"/>
          </a:xfrm>
        </p:spPr>
        <p:txBody>
          <a:bodyPr>
            <a:normAutofit/>
          </a:bodyPr>
          <a:lstStyle/>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Fintech's evolution has transformed payment and lending, introducing technologies like digital wallets, cryptocurrencies, and contactless methods.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Advances in fintech lending include peer-to-peer platforms and AI in credit scoring, integrating seamlessly with traditional banking.</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Fintech enhances user experiences, addresses security challenges, and is shaping future financial trends and innovations.</a:t>
            </a:r>
          </a:p>
          <a:p>
            <a:pPr lvl="1">
              <a:lnSpc>
                <a:spcPct val="114000"/>
              </a:lnSpc>
              <a:spcBef>
                <a:spcPts val="600"/>
              </a:spcBef>
              <a:spcAft>
                <a:spcPts val="600"/>
              </a:spcAft>
            </a:pPr>
            <a:r>
              <a:rPr lang="en-US" sz="2600" b="1" dirty="0">
                <a:latin typeface="Calibri" panose="020F0502020204030204" pitchFamily="34" charset="0"/>
                <a:cs typeface="Calibri" panose="020F0502020204030204" pitchFamily="34" charset="0"/>
              </a:rPr>
              <a:t>Case studies reveal the sector's significant impacts and potential future developments.</a:t>
            </a:r>
          </a:p>
        </p:txBody>
      </p:sp>
      <p:sp>
        <p:nvSpPr>
          <p:cNvPr id="9" name="TextBox 8">
            <a:extLst>
              <a:ext uri="{FF2B5EF4-FFF2-40B4-BE49-F238E27FC236}">
                <a16:creationId xmlns:a16="http://schemas.microsoft.com/office/drawing/2014/main" id="{70AC1A5E-1454-EB5C-A1D4-6755D6472AA5}"/>
              </a:ext>
            </a:extLst>
          </p:cNvPr>
          <p:cNvSpPr txBox="1"/>
          <p:nvPr/>
        </p:nvSpPr>
        <p:spPr>
          <a:xfrm>
            <a:off x="1048278" y="666692"/>
            <a:ext cx="8339667" cy="707886"/>
          </a:xfrm>
          <a:prstGeom prst="rect">
            <a:avLst/>
          </a:prstGeom>
          <a:noFill/>
        </p:spPr>
        <p:txBody>
          <a:bodyPr wrap="square">
            <a:spAutoFit/>
          </a:bodyPr>
          <a:lstStyle/>
          <a:p>
            <a:r>
              <a:rPr lang="en-US" sz="4000" b="1" dirty="0">
                <a:latin typeface="Calibri" panose="020F0502020204030204" pitchFamily="34" charset="0"/>
                <a:cs typeface="Calibri" panose="020F0502020204030204" pitchFamily="34" charset="0"/>
              </a:rPr>
              <a:t>Summary</a:t>
            </a:r>
          </a:p>
        </p:txBody>
      </p:sp>
    </p:spTree>
    <p:extLst>
      <p:ext uri="{BB962C8B-B14F-4D97-AF65-F5344CB8AC3E}">
        <p14:creationId xmlns:p14="http://schemas.microsoft.com/office/powerpoint/2010/main" val="3993767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2607145-D1FD-BDB6-802C-5A91B85F3984}"/>
              </a:ext>
            </a:extLst>
          </p:cNvPr>
          <p:cNvSpPr>
            <a:spLocks noGrp="1"/>
          </p:cNvSpPr>
          <p:nvPr>
            <p:ph idx="1"/>
          </p:nvPr>
        </p:nvSpPr>
        <p:spPr>
          <a:xfrm>
            <a:off x="321733" y="2116667"/>
            <a:ext cx="10579100" cy="4555066"/>
          </a:xfrm>
        </p:spPr>
        <p:txBody>
          <a:bodyPr>
            <a:normAutofit/>
          </a:bodyPr>
          <a:lstStyle/>
          <a:p>
            <a:pPr lvl="1">
              <a:lnSpc>
                <a:spcPct val="200000"/>
              </a:lnSpc>
              <a:spcBef>
                <a:spcPts val="600"/>
              </a:spcBef>
              <a:spcAft>
                <a:spcPts val="600"/>
              </a:spcAft>
            </a:pPr>
            <a:r>
              <a:rPr lang="en-US" sz="2800" b="1" dirty="0"/>
              <a:t>How did Fintech evolve in the financial sector?</a:t>
            </a:r>
          </a:p>
          <a:p>
            <a:pPr lvl="1">
              <a:lnSpc>
                <a:spcPct val="200000"/>
              </a:lnSpc>
              <a:spcBef>
                <a:spcPts val="600"/>
              </a:spcBef>
              <a:spcAft>
                <a:spcPts val="600"/>
              </a:spcAft>
            </a:pPr>
            <a:r>
              <a:rPr lang="en-US" sz="2800" b="1" kern="0" dirty="0">
                <a:effectLst/>
                <a:ea typeface="Times New Roman" panose="02020603050405020304" pitchFamily="18" charset="0"/>
              </a:rPr>
              <a:t>What roles does technology play in modern financial services?</a:t>
            </a:r>
          </a:p>
          <a:p>
            <a:pPr lvl="1">
              <a:lnSpc>
                <a:spcPct val="200000"/>
              </a:lnSpc>
              <a:spcBef>
                <a:spcPts val="600"/>
              </a:spcBef>
              <a:spcAft>
                <a:spcPts val="600"/>
              </a:spcAft>
            </a:pPr>
            <a:r>
              <a:rPr lang="en-US" sz="2800" b="1" kern="0" dirty="0">
                <a:effectLst/>
                <a:ea typeface="Times New Roman" panose="02020603050405020304" pitchFamily="18" charset="0"/>
              </a:rPr>
              <a:t>What are some notable fintech payment solutions?</a:t>
            </a:r>
            <a:endParaRPr lang="en-US" sz="2800" kern="100" dirty="0">
              <a:effectLst/>
              <a:ea typeface="Calibri" panose="020F0502020204030204" pitchFamily="34" charset="0"/>
            </a:endParaRPr>
          </a:p>
        </p:txBody>
      </p:sp>
      <p:sp>
        <p:nvSpPr>
          <p:cNvPr id="9" name="TextBox 8">
            <a:extLst>
              <a:ext uri="{FF2B5EF4-FFF2-40B4-BE49-F238E27FC236}">
                <a16:creationId xmlns:a16="http://schemas.microsoft.com/office/drawing/2014/main" id="{70AC1A5E-1454-EB5C-A1D4-6755D6472AA5}"/>
              </a:ext>
            </a:extLst>
          </p:cNvPr>
          <p:cNvSpPr txBox="1"/>
          <p:nvPr/>
        </p:nvSpPr>
        <p:spPr>
          <a:xfrm>
            <a:off x="776817" y="542868"/>
            <a:ext cx="8339667" cy="769441"/>
          </a:xfrm>
          <a:prstGeom prst="rect">
            <a:avLst/>
          </a:prstGeom>
          <a:noFill/>
        </p:spPr>
        <p:txBody>
          <a:bodyPr wrap="square">
            <a:spAutoFit/>
          </a:bodyPr>
          <a:lstStyle/>
          <a:p>
            <a:r>
              <a:rPr lang="en-US" sz="4400" b="1" dirty="0">
                <a:latin typeface="Calibri" panose="020F0502020204030204" pitchFamily="34" charset="0"/>
                <a:cs typeface="Calibri" panose="020F0502020204030204" pitchFamily="34" charset="0"/>
              </a:rPr>
              <a:t>Discussion</a:t>
            </a:r>
          </a:p>
        </p:txBody>
      </p:sp>
    </p:spTree>
    <p:extLst>
      <p:ext uri="{BB962C8B-B14F-4D97-AF65-F5344CB8AC3E}">
        <p14:creationId xmlns:p14="http://schemas.microsoft.com/office/powerpoint/2010/main" val="17374303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43807" y="5838269"/>
            <a:ext cx="4524565" cy="830997"/>
          </a:xfrm>
          <a:prstGeom prst="rect">
            <a:avLst/>
          </a:prstGeom>
          <a:noFill/>
        </p:spPr>
        <p:txBody>
          <a:bodyPr wrap="square" rtlCol="0">
            <a:spAutoFit/>
          </a:bodyPr>
          <a:lstStyle/>
          <a:p>
            <a:r>
              <a:rPr lang="en-US" sz="4800" b="1" dirty="0">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5"/>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2" name="Graphic 21">
            <a:extLst>
              <a:ext uri="{FF2B5EF4-FFF2-40B4-BE49-F238E27FC236}">
                <a16:creationId xmlns:a16="http://schemas.microsoft.com/office/drawing/2014/main" id="{7EDBCC28-8985-61AE-2DA3-C1FE40064CF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3118" y="235981"/>
            <a:ext cx="2073798" cy="899724"/>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this as a templat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Calibri Light"/>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s as a template" id="{1F980182-8A2F-49AE-8DD0-9B49D0F63D5F}" vid="{A5848E9A-D271-4762-9C50-408EDF7E57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F42E7B1-43DD-4219-8526-F16871138C6B}"/>
</file>

<file path=customXml/itemProps2.xml><?xml version="1.0" encoding="utf-8"?>
<ds:datastoreItem xmlns:ds="http://schemas.openxmlformats.org/officeDocument/2006/customXml" ds:itemID="{4DB4D7B0-EDD6-4643-8DB5-289CC29F1819}"/>
</file>

<file path=customXml/itemProps3.xml><?xml version="1.0" encoding="utf-8"?>
<ds:datastoreItem xmlns:ds="http://schemas.openxmlformats.org/officeDocument/2006/customXml" ds:itemID="{2A3AD0BF-D35B-48A2-82C4-83AAD9DFABC3}"/>
</file>

<file path=docProps/app.xml><?xml version="1.0" encoding="utf-8"?>
<Properties xmlns="http://schemas.openxmlformats.org/officeDocument/2006/extended-properties" xmlns:vt="http://schemas.openxmlformats.org/officeDocument/2006/docPropsVTypes">
  <Template>this as a template</Template>
  <TotalTime>6268</TotalTime>
  <Words>3520</Words>
  <Application>Microsoft Office PowerPoint</Application>
  <PresentationFormat>Widescreen</PresentationFormat>
  <Paragraphs>296</Paragraphs>
  <Slides>42</Slides>
  <Notes>42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Söhne</vt:lpstr>
      <vt:lpstr>Times New Roman</vt:lpstr>
      <vt:lpstr>this as a template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Mohamed Sleem</dc:creator>
  <cp:lastModifiedBy>Muhammed Saleem</cp:lastModifiedBy>
  <cp:revision>62</cp:revision>
  <dcterms:created xsi:type="dcterms:W3CDTF">2023-09-15T16:04:41Z</dcterms:created>
  <dcterms:modified xsi:type="dcterms:W3CDTF">2024-11-06T09:06:12Z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