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350" r:id="rId2"/>
    <p:sldId id="276" r:id="rId3"/>
    <p:sldId id="391" r:id="rId4"/>
    <p:sldId id="392" r:id="rId5"/>
    <p:sldId id="393" r:id="rId6"/>
    <p:sldId id="394" r:id="rId7"/>
    <p:sldId id="395" r:id="rId8"/>
    <p:sldId id="396" r:id="rId9"/>
    <p:sldId id="397" r:id="rId10"/>
    <p:sldId id="398" r:id="rId11"/>
    <p:sldId id="399" r:id="rId12"/>
    <p:sldId id="400" r:id="rId13"/>
    <p:sldId id="401" r:id="rId14"/>
    <p:sldId id="402" r:id="rId15"/>
    <p:sldId id="403" r:id="rId16"/>
    <p:sldId id="404" r:id="rId17"/>
    <p:sldId id="405" r:id="rId18"/>
    <p:sldId id="406" r:id="rId19"/>
    <p:sldId id="407" r:id="rId20"/>
    <p:sldId id="408" r:id="rId21"/>
    <p:sldId id="409" r:id="rId22"/>
    <p:sldId id="410" r:id="rId23"/>
    <p:sldId id="411" r:id="rId24"/>
    <p:sldId id="412" r:id="rId25"/>
    <p:sldId id="413" r:id="rId26"/>
    <p:sldId id="414" r:id="rId27"/>
    <p:sldId id="415" r:id="rId28"/>
    <p:sldId id="416" r:id="rId29"/>
    <p:sldId id="417" r:id="rId30"/>
    <p:sldId id="418" r:id="rId31"/>
    <p:sldId id="419" r:id="rId32"/>
    <p:sldId id="420" r:id="rId33"/>
    <p:sldId id="421" r:id="rId34"/>
    <p:sldId id="422" r:id="rId35"/>
    <p:sldId id="423" r:id="rId36"/>
    <p:sldId id="424" r:id="rId37"/>
    <p:sldId id="425" r:id="rId38"/>
    <p:sldId id="426" r:id="rId39"/>
    <p:sldId id="427" r:id="rId40"/>
    <p:sldId id="428" r:id="rId41"/>
    <p:sldId id="429" r:id="rId42"/>
    <p:sldId id="430" r:id="rId43"/>
    <p:sldId id="431" r:id="rId44"/>
    <p:sldId id="432" r:id="rId45"/>
    <p:sldId id="433" r:id="rId46"/>
    <p:sldId id="438" r:id="rId47"/>
    <p:sldId id="439" r:id="rId48"/>
    <p:sldId id="440" r:id="rId49"/>
    <p:sldId id="434" r:id="rId50"/>
    <p:sldId id="441" r:id="rId51"/>
    <p:sldId id="442" r:id="rId52"/>
    <p:sldId id="443" r:id="rId53"/>
    <p:sldId id="444" r:id="rId54"/>
    <p:sldId id="445" r:id="rId55"/>
    <p:sldId id="446" r:id="rId56"/>
    <p:sldId id="435" r:id="rId57"/>
    <p:sldId id="436"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430"/>
            <p14:sldId id="431"/>
            <p14:sldId id="432"/>
            <p14:sldId id="433"/>
            <p14:sldId id="438"/>
            <p14:sldId id="439"/>
            <p14:sldId id="440"/>
            <p14:sldId id="434"/>
            <p14:sldId id="441"/>
            <p14:sldId id="442"/>
            <p14:sldId id="443"/>
            <p14:sldId id="444"/>
            <p14:sldId id="445"/>
            <p14:sldId id="446"/>
            <p14:sldId id="435"/>
            <p14:sldId id="4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535" autoAdjust="0"/>
  </p:normalViewPr>
  <p:slideViewPr>
    <p:cSldViewPr snapToGrid="0">
      <p:cViewPr varScale="1">
        <p:scale>
          <a:sx n="45" d="100"/>
          <a:sy n="45" d="100"/>
        </p:scale>
        <p:origin x="43" y="50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36B844-C367-4A9E-A398-6DA17145B62A}" type="doc">
      <dgm:prSet loTypeId="urn:microsoft.com/office/officeart/2005/8/layout/default#5" loCatId="list" qsTypeId="urn:microsoft.com/office/officeart/2005/8/quickstyle/simple2" qsCatId="simple" csTypeId="urn:microsoft.com/office/officeart/2005/8/colors/accent0_2" csCatId="mainScheme" phldr="1"/>
      <dgm:spPr/>
      <dgm:t>
        <a:bodyPr/>
        <a:lstStyle/>
        <a:p>
          <a:endParaRPr lang="en-US"/>
        </a:p>
      </dgm:t>
    </dgm:pt>
    <dgm:pt modelId="{89F014D8-79EC-49AD-89DB-0BDA7A0AB8BF}">
      <dgm:prSet custT="1"/>
      <dgm:spPr/>
      <dgm:t>
        <a:bodyPr/>
        <a:lstStyle/>
        <a:p>
          <a:pPr rtl="1"/>
          <a:r>
            <a:rPr lang="ar-EG" sz="2500" dirty="0">
              <a:solidFill>
                <a:schemeClr val="tx1"/>
              </a:solidFill>
              <a:latin typeface="Arial" panose="020B0604020202020204" pitchFamily="34" charset="0"/>
              <a:cs typeface="Arial" panose="020B0604020202020204" pitchFamily="34" charset="0"/>
            </a:rPr>
            <a:t>يعرف المتغير على أنه كل ما يقبل القياس الكمي أو الكيفي  ويقبل الملاحظة وتتسم هذه القيم بأنها قابلة للتغير، وليست ثابتة</a:t>
          </a:r>
        </a:p>
        <a:p>
          <a:pPr rtl="1"/>
          <a:r>
            <a:rPr lang="ar-EG" sz="2500" dirty="0">
              <a:solidFill>
                <a:schemeClr val="tx1"/>
              </a:solidFill>
              <a:latin typeface="Arial" panose="020B0604020202020204" pitchFamily="34" charset="0"/>
              <a:cs typeface="Arial" panose="020B0604020202020204" pitchFamily="34" charset="0"/>
            </a:rPr>
            <a:t>( الارباح – المبيعات – معدل العائد على الاستثمار – القيادة – التدريب – الأداء  )</a:t>
          </a:r>
        </a:p>
      </dgm:t>
    </dgm:pt>
    <dgm:pt modelId="{B5662469-1D2A-4064-B431-0A0964CDBF0F}" type="parTrans" cxnId="{2E41C127-3B01-402B-B698-1577EF34609D}">
      <dgm:prSet/>
      <dgm:spPr/>
      <dgm:t>
        <a:bodyPr/>
        <a:lstStyle/>
        <a:p>
          <a:endParaRPr lang="en-US" sz="3200"/>
        </a:p>
      </dgm:t>
    </dgm:pt>
    <dgm:pt modelId="{BE00E45F-67F4-42CE-8F9B-A227E51AB0CD}" type="sibTrans" cxnId="{2E41C127-3B01-402B-B698-1577EF34609D}">
      <dgm:prSet/>
      <dgm:spPr/>
      <dgm:t>
        <a:bodyPr/>
        <a:lstStyle/>
        <a:p>
          <a:endParaRPr lang="en-US" sz="3200"/>
        </a:p>
      </dgm:t>
    </dgm:pt>
    <dgm:pt modelId="{BC035780-9FAD-4FFD-9353-A9FC9C0049CB}" type="pres">
      <dgm:prSet presAssocID="{3E36B844-C367-4A9E-A398-6DA17145B62A}" presName="diagram" presStyleCnt="0">
        <dgm:presLayoutVars>
          <dgm:dir/>
          <dgm:resizeHandles val="exact"/>
        </dgm:presLayoutVars>
      </dgm:prSet>
      <dgm:spPr/>
    </dgm:pt>
    <dgm:pt modelId="{F872F90B-D37C-4281-AAA0-B92B1693AC1F}" type="pres">
      <dgm:prSet presAssocID="{89F014D8-79EC-49AD-89DB-0BDA7A0AB8BF}" presName="node" presStyleLbl="node1" presStyleIdx="0" presStyleCnt="1" custScaleX="117566" custLinFactNeighborX="-6702" custLinFactNeighborY="-6276">
        <dgm:presLayoutVars>
          <dgm:bulletEnabled val="1"/>
        </dgm:presLayoutVars>
      </dgm:prSet>
      <dgm:spPr/>
    </dgm:pt>
  </dgm:ptLst>
  <dgm:cxnLst>
    <dgm:cxn modelId="{2E41C127-3B01-402B-B698-1577EF34609D}" srcId="{3E36B844-C367-4A9E-A398-6DA17145B62A}" destId="{89F014D8-79EC-49AD-89DB-0BDA7A0AB8BF}" srcOrd="0" destOrd="0" parTransId="{B5662469-1D2A-4064-B431-0A0964CDBF0F}" sibTransId="{BE00E45F-67F4-42CE-8F9B-A227E51AB0CD}"/>
    <dgm:cxn modelId="{F733E05D-8693-44F5-8BB5-190C757E524C}" type="presOf" srcId="{89F014D8-79EC-49AD-89DB-0BDA7A0AB8BF}" destId="{F872F90B-D37C-4281-AAA0-B92B1693AC1F}" srcOrd="0" destOrd="0" presId="urn:microsoft.com/office/officeart/2005/8/layout/default#5"/>
    <dgm:cxn modelId="{7C3375DD-8DC3-4E32-873F-4EA4A6740BB5}" type="presOf" srcId="{3E36B844-C367-4A9E-A398-6DA17145B62A}" destId="{BC035780-9FAD-4FFD-9353-A9FC9C0049CB}" srcOrd="0" destOrd="0" presId="urn:microsoft.com/office/officeart/2005/8/layout/default#5"/>
    <dgm:cxn modelId="{546AC2EE-E001-490A-8BB6-F40F24967806}" type="presParOf" srcId="{BC035780-9FAD-4FFD-9353-A9FC9C0049CB}" destId="{F872F90B-D37C-4281-AAA0-B92B1693AC1F}" srcOrd="0" destOrd="0" presId="urn:microsoft.com/office/officeart/2005/8/layout/defaul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357863-5C92-45A8-A218-E99A7328FE6F}" type="doc">
      <dgm:prSet loTypeId="urn:microsoft.com/office/officeart/2005/8/layout/venn1" loCatId="relationship" qsTypeId="urn:microsoft.com/office/officeart/2005/8/quickstyle/3d2#12" qsCatId="3D" csTypeId="urn:microsoft.com/office/officeart/2005/8/colors/colorful2" csCatId="colorful" phldr="1"/>
      <dgm:spPr/>
      <dgm:t>
        <a:bodyPr/>
        <a:lstStyle/>
        <a:p>
          <a:endParaRPr lang="en-US"/>
        </a:p>
      </dgm:t>
    </dgm:pt>
    <dgm:pt modelId="{9B7878A3-52F6-4686-8986-E1EF82F8ACD3}">
      <dgm:prSet/>
      <dgm:spPr>
        <a:scene3d>
          <a:camera prst="orthographicFront"/>
          <a:lightRig rig="morning" dir="t"/>
        </a:scene3d>
        <a:sp3d/>
      </dgm:spPr>
      <dgm:t>
        <a:bodyPr/>
        <a:lstStyle/>
        <a:p>
          <a:pPr rtl="1"/>
          <a:r>
            <a:rPr lang="ar-EG" dirty="0">
              <a:latin typeface="Arial" panose="020B0604020202020204" pitchFamily="34" charset="0"/>
              <a:cs typeface="Arial" panose="020B0604020202020204" pitchFamily="34" charset="0"/>
            </a:rPr>
            <a:t>مستقل</a:t>
          </a:r>
          <a:endParaRPr lang="en-US" dirty="0">
            <a:latin typeface="Arial" panose="020B0604020202020204" pitchFamily="34" charset="0"/>
            <a:cs typeface="Arial" panose="020B0604020202020204" pitchFamily="34" charset="0"/>
          </a:endParaRPr>
        </a:p>
      </dgm:t>
    </dgm:pt>
    <dgm:pt modelId="{9D035FE6-D029-4E45-83C3-873B10512C02}" type="parTrans" cxnId="{D4D191DC-C5A6-4EF4-89E1-519192C26748}">
      <dgm:prSet/>
      <dgm:spPr/>
      <dgm:t>
        <a:bodyPr/>
        <a:lstStyle/>
        <a:p>
          <a:endParaRPr lang="en-US">
            <a:latin typeface="Arial" panose="020B0604020202020204" pitchFamily="34" charset="0"/>
            <a:cs typeface="Arial" panose="020B0604020202020204" pitchFamily="34" charset="0"/>
          </a:endParaRPr>
        </a:p>
      </dgm:t>
    </dgm:pt>
    <dgm:pt modelId="{ACB0B7BC-DBFE-4E3F-B3D6-973D6149EA9F}" type="sibTrans" cxnId="{D4D191DC-C5A6-4EF4-89E1-519192C26748}">
      <dgm:prSet/>
      <dgm:spPr/>
      <dgm:t>
        <a:bodyPr/>
        <a:lstStyle/>
        <a:p>
          <a:endParaRPr lang="en-US">
            <a:latin typeface="Arial" panose="020B0604020202020204" pitchFamily="34" charset="0"/>
            <a:cs typeface="Arial" panose="020B0604020202020204" pitchFamily="34" charset="0"/>
          </a:endParaRPr>
        </a:p>
      </dgm:t>
    </dgm:pt>
    <dgm:pt modelId="{3A92E534-3F65-4D0A-92F4-AD9B95643361}">
      <dgm:prSet/>
      <dgm:spPr>
        <a:scene3d>
          <a:camera prst="orthographicFront"/>
          <a:lightRig rig="glow" dir="t"/>
        </a:scene3d>
        <a:sp3d/>
      </dgm:spPr>
      <dgm:t>
        <a:bodyPr/>
        <a:lstStyle/>
        <a:p>
          <a:pPr rtl="1"/>
          <a:r>
            <a:rPr lang="ar-EG" dirty="0">
              <a:latin typeface="Arial" panose="020B0604020202020204" pitchFamily="34" charset="0"/>
              <a:cs typeface="Arial" panose="020B0604020202020204" pitchFamily="34" charset="0"/>
            </a:rPr>
            <a:t>وسيط</a:t>
          </a:r>
          <a:endParaRPr lang="en-US" dirty="0">
            <a:latin typeface="Arial" panose="020B0604020202020204" pitchFamily="34" charset="0"/>
            <a:cs typeface="Arial" panose="020B0604020202020204" pitchFamily="34" charset="0"/>
          </a:endParaRPr>
        </a:p>
      </dgm:t>
    </dgm:pt>
    <dgm:pt modelId="{CBCE8D47-C381-4579-9D91-65010EBC83F3}" type="parTrans" cxnId="{D96A61E3-20D7-4323-BAD5-6C75EECEA734}">
      <dgm:prSet/>
      <dgm:spPr/>
      <dgm:t>
        <a:bodyPr/>
        <a:lstStyle/>
        <a:p>
          <a:endParaRPr lang="en-US">
            <a:latin typeface="Arial" panose="020B0604020202020204" pitchFamily="34" charset="0"/>
            <a:cs typeface="Arial" panose="020B0604020202020204" pitchFamily="34" charset="0"/>
          </a:endParaRPr>
        </a:p>
      </dgm:t>
    </dgm:pt>
    <dgm:pt modelId="{09B7D102-708C-43F1-BB86-F8878B0F9DC9}" type="sibTrans" cxnId="{D96A61E3-20D7-4323-BAD5-6C75EECEA734}">
      <dgm:prSet/>
      <dgm:spPr/>
      <dgm:t>
        <a:bodyPr/>
        <a:lstStyle/>
        <a:p>
          <a:endParaRPr lang="en-US">
            <a:latin typeface="Arial" panose="020B0604020202020204" pitchFamily="34" charset="0"/>
            <a:cs typeface="Arial" panose="020B0604020202020204" pitchFamily="34" charset="0"/>
          </a:endParaRPr>
        </a:p>
      </dgm:t>
    </dgm:pt>
    <dgm:pt modelId="{44C92C47-6F8F-4D0E-AFE6-9E92D635CFE1}">
      <dgm:prSet/>
      <dgm:spPr>
        <a:scene3d>
          <a:camera prst="orthographicFront"/>
          <a:lightRig rig="glow" dir="t"/>
        </a:scene3d>
        <a:sp3d/>
      </dgm:spPr>
      <dgm:t>
        <a:bodyPr/>
        <a:lstStyle/>
        <a:p>
          <a:pPr rtl="1"/>
          <a:r>
            <a:rPr lang="ar-EG" dirty="0">
              <a:latin typeface="Arial" panose="020B0604020202020204" pitchFamily="34" charset="0"/>
              <a:cs typeface="Arial" panose="020B0604020202020204" pitchFamily="34" charset="0"/>
            </a:rPr>
            <a:t>تابع</a:t>
          </a:r>
        </a:p>
      </dgm:t>
    </dgm:pt>
    <dgm:pt modelId="{3799AED7-C91E-4F93-9329-69BEFC94A1DF}" type="parTrans" cxnId="{CE9A47B7-EA31-4915-A7BE-293854BFC678}">
      <dgm:prSet/>
      <dgm:spPr/>
      <dgm:t>
        <a:bodyPr/>
        <a:lstStyle/>
        <a:p>
          <a:endParaRPr lang="en-US">
            <a:latin typeface="Arial" panose="020B0604020202020204" pitchFamily="34" charset="0"/>
            <a:cs typeface="Arial" panose="020B0604020202020204" pitchFamily="34" charset="0"/>
          </a:endParaRPr>
        </a:p>
      </dgm:t>
    </dgm:pt>
    <dgm:pt modelId="{65C08E91-691F-4B9F-8AD0-03EDD0F22D6F}" type="sibTrans" cxnId="{CE9A47B7-EA31-4915-A7BE-293854BFC678}">
      <dgm:prSet/>
      <dgm:spPr/>
      <dgm:t>
        <a:bodyPr/>
        <a:lstStyle/>
        <a:p>
          <a:endParaRPr lang="en-US">
            <a:latin typeface="Arial" panose="020B0604020202020204" pitchFamily="34" charset="0"/>
            <a:cs typeface="Arial" panose="020B0604020202020204" pitchFamily="34" charset="0"/>
          </a:endParaRPr>
        </a:p>
      </dgm:t>
    </dgm:pt>
    <dgm:pt modelId="{43DCE86E-2068-44C7-B76C-95684E79B5BC}" type="pres">
      <dgm:prSet presAssocID="{2B357863-5C92-45A8-A218-E99A7328FE6F}" presName="compositeShape" presStyleCnt="0">
        <dgm:presLayoutVars>
          <dgm:chMax val="7"/>
          <dgm:dir/>
          <dgm:resizeHandles val="exact"/>
        </dgm:presLayoutVars>
      </dgm:prSet>
      <dgm:spPr/>
    </dgm:pt>
    <dgm:pt modelId="{FC0B8180-04A6-45CF-B350-5776417277E4}" type="pres">
      <dgm:prSet presAssocID="{9B7878A3-52F6-4686-8986-E1EF82F8ACD3}" presName="circ1" presStyleLbl="vennNode1" presStyleIdx="0" presStyleCnt="3"/>
      <dgm:spPr/>
    </dgm:pt>
    <dgm:pt modelId="{1E063A6B-7B76-4EE9-82F3-A545DDCAB08F}" type="pres">
      <dgm:prSet presAssocID="{9B7878A3-52F6-4686-8986-E1EF82F8ACD3}" presName="circ1Tx" presStyleLbl="revTx" presStyleIdx="0" presStyleCnt="0">
        <dgm:presLayoutVars>
          <dgm:chMax val="0"/>
          <dgm:chPref val="0"/>
          <dgm:bulletEnabled val="1"/>
        </dgm:presLayoutVars>
      </dgm:prSet>
      <dgm:spPr/>
    </dgm:pt>
    <dgm:pt modelId="{B1A52967-1F43-4A28-9668-C54DD7976A39}" type="pres">
      <dgm:prSet presAssocID="{3A92E534-3F65-4D0A-92F4-AD9B95643361}" presName="circ2" presStyleLbl="vennNode1" presStyleIdx="1" presStyleCnt="3"/>
      <dgm:spPr/>
    </dgm:pt>
    <dgm:pt modelId="{4DA26B01-9C56-4F1F-A53F-C0B8880D7E66}" type="pres">
      <dgm:prSet presAssocID="{3A92E534-3F65-4D0A-92F4-AD9B95643361}" presName="circ2Tx" presStyleLbl="revTx" presStyleIdx="0" presStyleCnt="0">
        <dgm:presLayoutVars>
          <dgm:chMax val="0"/>
          <dgm:chPref val="0"/>
          <dgm:bulletEnabled val="1"/>
        </dgm:presLayoutVars>
      </dgm:prSet>
      <dgm:spPr/>
    </dgm:pt>
    <dgm:pt modelId="{C34558CD-5F22-4A29-A2E4-F4FA347A8691}" type="pres">
      <dgm:prSet presAssocID="{44C92C47-6F8F-4D0E-AFE6-9E92D635CFE1}" presName="circ3" presStyleLbl="vennNode1" presStyleIdx="2" presStyleCnt="3"/>
      <dgm:spPr/>
    </dgm:pt>
    <dgm:pt modelId="{5EF1E718-E965-411C-B74D-60AAE9BD3EEA}" type="pres">
      <dgm:prSet presAssocID="{44C92C47-6F8F-4D0E-AFE6-9E92D635CFE1}" presName="circ3Tx" presStyleLbl="revTx" presStyleIdx="0" presStyleCnt="0">
        <dgm:presLayoutVars>
          <dgm:chMax val="0"/>
          <dgm:chPref val="0"/>
          <dgm:bulletEnabled val="1"/>
        </dgm:presLayoutVars>
      </dgm:prSet>
      <dgm:spPr/>
    </dgm:pt>
  </dgm:ptLst>
  <dgm:cxnLst>
    <dgm:cxn modelId="{DDCB8102-DA07-4901-B119-3769658F83E0}" type="presOf" srcId="{9B7878A3-52F6-4686-8986-E1EF82F8ACD3}" destId="{FC0B8180-04A6-45CF-B350-5776417277E4}" srcOrd="0" destOrd="0" presId="urn:microsoft.com/office/officeart/2005/8/layout/venn1"/>
    <dgm:cxn modelId="{FA6CFF1B-3638-4864-A7B9-5157520E9DBC}" type="presOf" srcId="{3A92E534-3F65-4D0A-92F4-AD9B95643361}" destId="{4DA26B01-9C56-4F1F-A53F-C0B8880D7E66}" srcOrd="1" destOrd="0" presId="urn:microsoft.com/office/officeart/2005/8/layout/venn1"/>
    <dgm:cxn modelId="{BEBEFA8A-E33A-47B2-9620-5B939A01BB81}" type="presOf" srcId="{2B357863-5C92-45A8-A218-E99A7328FE6F}" destId="{43DCE86E-2068-44C7-B76C-95684E79B5BC}" srcOrd="0" destOrd="0" presId="urn:microsoft.com/office/officeart/2005/8/layout/venn1"/>
    <dgm:cxn modelId="{CE9A47B7-EA31-4915-A7BE-293854BFC678}" srcId="{2B357863-5C92-45A8-A218-E99A7328FE6F}" destId="{44C92C47-6F8F-4D0E-AFE6-9E92D635CFE1}" srcOrd="2" destOrd="0" parTransId="{3799AED7-C91E-4F93-9329-69BEFC94A1DF}" sibTransId="{65C08E91-691F-4B9F-8AD0-03EDD0F22D6F}"/>
    <dgm:cxn modelId="{24E405BE-3FE6-4504-A0F9-FD66C436D41A}" type="presOf" srcId="{44C92C47-6F8F-4D0E-AFE6-9E92D635CFE1}" destId="{5EF1E718-E965-411C-B74D-60AAE9BD3EEA}" srcOrd="1" destOrd="0" presId="urn:microsoft.com/office/officeart/2005/8/layout/venn1"/>
    <dgm:cxn modelId="{C5C8CCD6-4E31-4F56-8C7F-5D99EA3DB898}" type="presOf" srcId="{9B7878A3-52F6-4686-8986-E1EF82F8ACD3}" destId="{1E063A6B-7B76-4EE9-82F3-A545DDCAB08F}" srcOrd="1" destOrd="0" presId="urn:microsoft.com/office/officeart/2005/8/layout/venn1"/>
    <dgm:cxn modelId="{D4D191DC-C5A6-4EF4-89E1-519192C26748}" srcId="{2B357863-5C92-45A8-A218-E99A7328FE6F}" destId="{9B7878A3-52F6-4686-8986-E1EF82F8ACD3}" srcOrd="0" destOrd="0" parTransId="{9D035FE6-D029-4E45-83C3-873B10512C02}" sibTransId="{ACB0B7BC-DBFE-4E3F-B3D6-973D6149EA9F}"/>
    <dgm:cxn modelId="{B191F6DD-F0F1-4108-B111-2BAC46FCEE17}" type="presOf" srcId="{44C92C47-6F8F-4D0E-AFE6-9E92D635CFE1}" destId="{C34558CD-5F22-4A29-A2E4-F4FA347A8691}" srcOrd="0" destOrd="0" presId="urn:microsoft.com/office/officeart/2005/8/layout/venn1"/>
    <dgm:cxn modelId="{D96A61E3-20D7-4323-BAD5-6C75EECEA734}" srcId="{2B357863-5C92-45A8-A218-E99A7328FE6F}" destId="{3A92E534-3F65-4D0A-92F4-AD9B95643361}" srcOrd="1" destOrd="0" parTransId="{CBCE8D47-C381-4579-9D91-65010EBC83F3}" sibTransId="{09B7D102-708C-43F1-BB86-F8878B0F9DC9}"/>
    <dgm:cxn modelId="{5B53F2F7-A752-4BFC-92A4-426005C4940B}" type="presOf" srcId="{3A92E534-3F65-4D0A-92F4-AD9B95643361}" destId="{B1A52967-1F43-4A28-9668-C54DD7976A39}" srcOrd="0" destOrd="0" presId="urn:microsoft.com/office/officeart/2005/8/layout/venn1"/>
    <dgm:cxn modelId="{9495D962-8396-44DE-93D2-D80770FACAC4}" type="presParOf" srcId="{43DCE86E-2068-44C7-B76C-95684E79B5BC}" destId="{FC0B8180-04A6-45CF-B350-5776417277E4}" srcOrd="0" destOrd="0" presId="urn:microsoft.com/office/officeart/2005/8/layout/venn1"/>
    <dgm:cxn modelId="{9ED5C75C-B0CF-4E8F-BE64-6CC7256A9E05}" type="presParOf" srcId="{43DCE86E-2068-44C7-B76C-95684E79B5BC}" destId="{1E063A6B-7B76-4EE9-82F3-A545DDCAB08F}" srcOrd="1" destOrd="0" presId="urn:microsoft.com/office/officeart/2005/8/layout/venn1"/>
    <dgm:cxn modelId="{0E75CA3D-D845-4535-801A-935C5822D85C}" type="presParOf" srcId="{43DCE86E-2068-44C7-B76C-95684E79B5BC}" destId="{B1A52967-1F43-4A28-9668-C54DD7976A39}" srcOrd="2" destOrd="0" presId="urn:microsoft.com/office/officeart/2005/8/layout/venn1"/>
    <dgm:cxn modelId="{372EC034-0E2F-431E-A582-F28D8ECDBDC8}" type="presParOf" srcId="{43DCE86E-2068-44C7-B76C-95684E79B5BC}" destId="{4DA26B01-9C56-4F1F-A53F-C0B8880D7E66}" srcOrd="3" destOrd="0" presId="urn:microsoft.com/office/officeart/2005/8/layout/venn1"/>
    <dgm:cxn modelId="{03423C0F-865F-4C84-A640-C182D47AD41E}" type="presParOf" srcId="{43DCE86E-2068-44C7-B76C-95684E79B5BC}" destId="{C34558CD-5F22-4A29-A2E4-F4FA347A8691}" srcOrd="4" destOrd="0" presId="urn:microsoft.com/office/officeart/2005/8/layout/venn1"/>
    <dgm:cxn modelId="{8C9EC313-4B22-41F7-94BC-DBA8EED888C2}" type="presParOf" srcId="{43DCE86E-2068-44C7-B76C-95684E79B5BC}" destId="{5EF1E718-E965-411C-B74D-60AAE9BD3EEA}"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05B764D-8050-4D09-9655-F3EF0AE4FA73}" type="doc">
      <dgm:prSet loTypeId="urn:microsoft.com/office/officeart/2005/8/layout/vProcess5" loCatId="process" qsTypeId="urn:microsoft.com/office/officeart/2005/8/quickstyle/simple3" qsCatId="simple" csTypeId="urn:microsoft.com/office/officeart/2005/8/colors/accent0_1" csCatId="mainScheme" phldr="1"/>
      <dgm:spPr/>
      <dgm:t>
        <a:bodyPr/>
        <a:lstStyle/>
        <a:p>
          <a:endParaRPr lang="en-US"/>
        </a:p>
      </dgm:t>
    </dgm:pt>
    <dgm:pt modelId="{B6254584-9C8F-47ED-A158-A3345B36A712}">
      <dgm:prSet custT="1"/>
      <dgm:spPr/>
      <dgm:t>
        <a:bodyPr/>
        <a:lstStyle/>
        <a:p>
          <a:pPr rtl="1"/>
          <a:r>
            <a:rPr lang="ar-EG" sz="2000" b="1" dirty="0"/>
            <a:t>المشكلة البحثية هى الوضع التى يريد الباحث دراستها وتحليلها ، وذلك بإستخدام الأسلوب العلمى والمنهجى.</a:t>
          </a:r>
          <a:endParaRPr lang="en-US" sz="2000" b="1" dirty="0"/>
        </a:p>
      </dgm:t>
    </dgm:pt>
    <dgm:pt modelId="{6A8761DC-9FC7-4C92-A571-FF6759CBCAFF}" type="parTrans" cxnId="{C2876714-18D3-4710-8BD9-544B97FEB337}">
      <dgm:prSet/>
      <dgm:spPr/>
      <dgm:t>
        <a:bodyPr/>
        <a:lstStyle/>
        <a:p>
          <a:endParaRPr lang="en-US" sz="2000" b="1"/>
        </a:p>
      </dgm:t>
    </dgm:pt>
    <dgm:pt modelId="{3698A0BD-C696-4169-ACB8-156A637B2E8F}" type="sibTrans" cxnId="{C2876714-18D3-4710-8BD9-544B97FEB337}">
      <dgm:prSet custT="1"/>
      <dgm:spPr/>
      <dgm:t>
        <a:bodyPr/>
        <a:lstStyle/>
        <a:p>
          <a:endParaRPr lang="en-US" sz="2000" b="1"/>
        </a:p>
      </dgm:t>
    </dgm:pt>
    <dgm:pt modelId="{60DCBB00-4D1D-4D89-BC84-C97223411C9A}">
      <dgm:prSet custT="1"/>
      <dgm:spPr/>
      <dgm:t>
        <a:bodyPr/>
        <a:lstStyle/>
        <a:p>
          <a:pPr algn="r" rtl="1"/>
          <a:r>
            <a:rPr lang="ar-SA" sz="2000" b="1" dirty="0"/>
            <a:t>سؤال بحاجة لإجابة (ما العلاقة بين الرضا الوظيفي وضغوط العمل)</a:t>
          </a:r>
          <a:endParaRPr lang="en-US" sz="2000" b="1" dirty="0"/>
        </a:p>
      </dgm:t>
    </dgm:pt>
    <dgm:pt modelId="{2EF2CDC4-62C6-48B8-BDEC-F464DB74A7E4}" type="parTrans" cxnId="{4FDF09CA-321B-4C48-B0C0-DA33968F3535}">
      <dgm:prSet/>
      <dgm:spPr/>
      <dgm:t>
        <a:bodyPr/>
        <a:lstStyle/>
        <a:p>
          <a:endParaRPr lang="en-US" sz="2000" b="1"/>
        </a:p>
      </dgm:t>
    </dgm:pt>
    <dgm:pt modelId="{A9A129B5-0436-4DEB-8022-A3D04D706576}" type="sibTrans" cxnId="{4FDF09CA-321B-4C48-B0C0-DA33968F3535}">
      <dgm:prSet custT="1"/>
      <dgm:spPr/>
      <dgm:t>
        <a:bodyPr/>
        <a:lstStyle/>
        <a:p>
          <a:endParaRPr lang="en-US" sz="2000" b="1"/>
        </a:p>
      </dgm:t>
    </dgm:pt>
    <dgm:pt modelId="{91A41C88-C049-4F76-BE2A-B51383437323}">
      <dgm:prSet custT="1"/>
      <dgm:spPr/>
      <dgm:t>
        <a:bodyPr/>
        <a:lstStyle/>
        <a:p>
          <a:pPr rtl="1"/>
          <a:r>
            <a:rPr lang="ar-SA" sz="2000" b="1" dirty="0"/>
            <a:t>غموض بحاجة لإيضا</a:t>
          </a:r>
          <a:r>
            <a:rPr lang="ar-EG" sz="2000" b="1" dirty="0"/>
            <a:t>ح </a:t>
          </a:r>
          <a:r>
            <a:rPr lang="ar-SA" sz="2000" b="1" dirty="0"/>
            <a:t>(</a:t>
          </a:r>
          <a:r>
            <a:rPr lang="ar-EG" sz="2000" b="1" dirty="0"/>
            <a:t>تذمر العاملين</a:t>
          </a:r>
          <a:r>
            <a:rPr lang="ar-SA" sz="2000" b="1" dirty="0"/>
            <a:t> رغم ديم</a:t>
          </a:r>
          <a:r>
            <a:rPr lang="ar-EG" sz="2000" b="1" dirty="0"/>
            <a:t>و</a:t>
          </a:r>
          <a:r>
            <a:rPr lang="ar-SA" sz="2000" b="1" dirty="0"/>
            <a:t>قراطية الإدارة)</a:t>
          </a:r>
          <a:endParaRPr lang="en-US" sz="2000" b="1" dirty="0"/>
        </a:p>
      </dgm:t>
    </dgm:pt>
    <dgm:pt modelId="{77B5A561-2035-4621-946D-C5DE151D4DC9}" type="parTrans" cxnId="{BAE1A8C0-48E1-4403-A579-97C277FC6550}">
      <dgm:prSet/>
      <dgm:spPr/>
      <dgm:t>
        <a:bodyPr/>
        <a:lstStyle/>
        <a:p>
          <a:endParaRPr lang="en-US" sz="2000" b="1"/>
        </a:p>
      </dgm:t>
    </dgm:pt>
    <dgm:pt modelId="{71D80693-9135-43A9-A009-68962B59C131}" type="sibTrans" cxnId="{BAE1A8C0-48E1-4403-A579-97C277FC6550}">
      <dgm:prSet custT="1"/>
      <dgm:spPr/>
      <dgm:t>
        <a:bodyPr/>
        <a:lstStyle/>
        <a:p>
          <a:endParaRPr lang="en-US" sz="2000" b="1"/>
        </a:p>
      </dgm:t>
    </dgm:pt>
    <dgm:pt modelId="{58823D58-7E75-45A7-A2DB-730308C5A02E}" type="pres">
      <dgm:prSet presAssocID="{105B764D-8050-4D09-9655-F3EF0AE4FA73}" presName="outerComposite" presStyleCnt="0">
        <dgm:presLayoutVars>
          <dgm:chMax val="5"/>
          <dgm:dir/>
          <dgm:resizeHandles val="exact"/>
        </dgm:presLayoutVars>
      </dgm:prSet>
      <dgm:spPr/>
    </dgm:pt>
    <dgm:pt modelId="{58A69899-1D35-47D2-AE1F-D781961551BA}" type="pres">
      <dgm:prSet presAssocID="{105B764D-8050-4D09-9655-F3EF0AE4FA73}" presName="dummyMaxCanvas" presStyleCnt="0">
        <dgm:presLayoutVars/>
      </dgm:prSet>
      <dgm:spPr/>
    </dgm:pt>
    <dgm:pt modelId="{3284B5CE-F45F-4C69-967D-7EB8B03D313A}" type="pres">
      <dgm:prSet presAssocID="{105B764D-8050-4D09-9655-F3EF0AE4FA73}" presName="ThreeNodes_1" presStyleLbl="node1" presStyleIdx="0" presStyleCnt="3">
        <dgm:presLayoutVars>
          <dgm:bulletEnabled val="1"/>
        </dgm:presLayoutVars>
      </dgm:prSet>
      <dgm:spPr/>
    </dgm:pt>
    <dgm:pt modelId="{2FA45E86-BBD8-498F-8D53-CD4C0B832F05}" type="pres">
      <dgm:prSet presAssocID="{105B764D-8050-4D09-9655-F3EF0AE4FA73}" presName="ThreeNodes_2" presStyleLbl="node1" presStyleIdx="1" presStyleCnt="3">
        <dgm:presLayoutVars>
          <dgm:bulletEnabled val="1"/>
        </dgm:presLayoutVars>
      </dgm:prSet>
      <dgm:spPr/>
    </dgm:pt>
    <dgm:pt modelId="{7477AE3E-2695-40EF-93B3-F81478A8CB94}" type="pres">
      <dgm:prSet presAssocID="{105B764D-8050-4D09-9655-F3EF0AE4FA73}" presName="ThreeNodes_3" presStyleLbl="node1" presStyleIdx="2" presStyleCnt="3">
        <dgm:presLayoutVars>
          <dgm:bulletEnabled val="1"/>
        </dgm:presLayoutVars>
      </dgm:prSet>
      <dgm:spPr/>
    </dgm:pt>
    <dgm:pt modelId="{B48D200B-3D82-4F52-9C8C-6A71BCE7FE60}" type="pres">
      <dgm:prSet presAssocID="{105B764D-8050-4D09-9655-F3EF0AE4FA73}" presName="ThreeConn_1-2" presStyleLbl="fgAccFollowNode1" presStyleIdx="0" presStyleCnt="2">
        <dgm:presLayoutVars>
          <dgm:bulletEnabled val="1"/>
        </dgm:presLayoutVars>
      </dgm:prSet>
      <dgm:spPr/>
    </dgm:pt>
    <dgm:pt modelId="{015C26E2-285F-414C-9B90-B04822F9854F}" type="pres">
      <dgm:prSet presAssocID="{105B764D-8050-4D09-9655-F3EF0AE4FA73}" presName="ThreeConn_2-3" presStyleLbl="fgAccFollowNode1" presStyleIdx="1" presStyleCnt="2">
        <dgm:presLayoutVars>
          <dgm:bulletEnabled val="1"/>
        </dgm:presLayoutVars>
      </dgm:prSet>
      <dgm:spPr/>
    </dgm:pt>
    <dgm:pt modelId="{CA42D754-90DD-40EF-A3C5-9CFC7EEBDC71}" type="pres">
      <dgm:prSet presAssocID="{105B764D-8050-4D09-9655-F3EF0AE4FA73}" presName="ThreeNodes_1_text" presStyleLbl="node1" presStyleIdx="2" presStyleCnt="3">
        <dgm:presLayoutVars>
          <dgm:bulletEnabled val="1"/>
        </dgm:presLayoutVars>
      </dgm:prSet>
      <dgm:spPr/>
    </dgm:pt>
    <dgm:pt modelId="{1D82D21B-0AF6-46DE-88C2-F25CCDDCD0DB}" type="pres">
      <dgm:prSet presAssocID="{105B764D-8050-4D09-9655-F3EF0AE4FA73}" presName="ThreeNodes_2_text" presStyleLbl="node1" presStyleIdx="2" presStyleCnt="3">
        <dgm:presLayoutVars>
          <dgm:bulletEnabled val="1"/>
        </dgm:presLayoutVars>
      </dgm:prSet>
      <dgm:spPr/>
    </dgm:pt>
    <dgm:pt modelId="{94A787A4-5BF9-4962-87F5-5E0DA6D61118}" type="pres">
      <dgm:prSet presAssocID="{105B764D-8050-4D09-9655-F3EF0AE4FA73}" presName="ThreeNodes_3_text" presStyleLbl="node1" presStyleIdx="2" presStyleCnt="3">
        <dgm:presLayoutVars>
          <dgm:bulletEnabled val="1"/>
        </dgm:presLayoutVars>
      </dgm:prSet>
      <dgm:spPr/>
    </dgm:pt>
  </dgm:ptLst>
  <dgm:cxnLst>
    <dgm:cxn modelId="{C2876714-18D3-4710-8BD9-544B97FEB337}" srcId="{105B764D-8050-4D09-9655-F3EF0AE4FA73}" destId="{B6254584-9C8F-47ED-A158-A3345B36A712}" srcOrd="0" destOrd="0" parTransId="{6A8761DC-9FC7-4C92-A571-FF6759CBCAFF}" sibTransId="{3698A0BD-C696-4169-ACB8-156A637B2E8F}"/>
    <dgm:cxn modelId="{13A8DD16-FE89-421B-BF17-489ACC4119AB}" type="presOf" srcId="{B6254584-9C8F-47ED-A158-A3345B36A712}" destId="{3284B5CE-F45F-4C69-967D-7EB8B03D313A}" srcOrd="0" destOrd="0" presId="urn:microsoft.com/office/officeart/2005/8/layout/vProcess5"/>
    <dgm:cxn modelId="{E240C26E-1588-4314-BE4F-B1AC3A127651}" type="presOf" srcId="{3698A0BD-C696-4169-ACB8-156A637B2E8F}" destId="{B48D200B-3D82-4F52-9C8C-6A71BCE7FE60}" srcOrd="0" destOrd="0" presId="urn:microsoft.com/office/officeart/2005/8/layout/vProcess5"/>
    <dgm:cxn modelId="{D1F65074-829F-434B-9960-FFA3C172A52B}" type="presOf" srcId="{B6254584-9C8F-47ED-A158-A3345B36A712}" destId="{CA42D754-90DD-40EF-A3C5-9CFC7EEBDC71}" srcOrd="1" destOrd="0" presId="urn:microsoft.com/office/officeart/2005/8/layout/vProcess5"/>
    <dgm:cxn modelId="{1072DF8C-7288-4355-8F0B-2D530A04186E}" type="presOf" srcId="{91A41C88-C049-4F76-BE2A-B51383437323}" destId="{94A787A4-5BF9-4962-87F5-5E0DA6D61118}" srcOrd="1" destOrd="0" presId="urn:microsoft.com/office/officeart/2005/8/layout/vProcess5"/>
    <dgm:cxn modelId="{BAE1A8C0-48E1-4403-A579-97C277FC6550}" srcId="{105B764D-8050-4D09-9655-F3EF0AE4FA73}" destId="{91A41C88-C049-4F76-BE2A-B51383437323}" srcOrd="2" destOrd="0" parTransId="{77B5A561-2035-4621-946D-C5DE151D4DC9}" sibTransId="{71D80693-9135-43A9-A009-68962B59C131}"/>
    <dgm:cxn modelId="{4FDF09CA-321B-4C48-B0C0-DA33968F3535}" srcId="{105B764D-8050-4D09-9655-F3EF0AE4FA73}" destId="{60DCBB00-4D1D-4D89-BC84-C97223411C9A}" srcOrd="1" destOrd="0" parTransId="{2EF2CDC4-62C6-48B8-BDEC-F464DB74A7E4}" sibTransId="{A9A129B5-0436-4DEB-8022-A3D04D706576}"/>
    <dgm:cxn modelId="{C02B72CA-B7E6-4D22-9C00-E92E42765491}" type="presOf" srcId="{60DCBB00-4D1D-4D89-BC84-C97223411C9A}" destId="{2FA45E86-BBD8-498F-8D53-CD4C0B832F05}" srcOrd="0" destOrd="0" presId="urn:microsoft.com/office/officeart/2005/8/layout/vProcess5"/>
    <dgm:cxn modelId="{EC4FE4DC-3E5E-4F9E-BEFB-D4B28A9727C2}" type="presOf" srcId="{A9A129B5-0436-4DEB-8022-A3D04D706576}" destId="{015C26E2-285F-414C-9B90-B04822F9854F}" srcOrd="0" destOrd="0" presId="urn:microsoft.com/office/officeart/2005/8/layout/vProcess5"/>
    <dgm:cxn modelId="{B13E3CE1-7DBB-4B6A-A328-B488AC2A0236}" type="presOf" srcId="{91A41C88-C049-4F76-BE2A-B51383437323}" destId="{7477AE3E-2695-40EF-93B3-F81478A8CB94}" srcOrd="0" destOrd="0" presId="urn:microsoft.com/office/officeart/2005/8/layout/vProcess5"/>
    <dgm:cxn modelId="{174283EF-5B02-49BD-922B-09873914CEC5}" type="presOf" srcId="{105B764D-8050-4D09-9655-F3EF0AE4FA73}" destId="{58823D58-7E75-45A7-A2DB-730308C5A02E}" srcOrd="0" destOrd="0" presId="urn:microsoft.com/office/officeart/2005/8/layout/vProcess5"/>
    <dgm:cxn modelId="{9E9EA2FD-E531-4C59-AEAB-28C5C1501E3B}" type="presOf" srcId="{60DCBB00-4D1D-4D89-BC84-C97223411C9A}" destId="{1D82D21B-0AF6-46DE-88C2-F25CCDDCD0DB}" srcOrd="1" destOrd="0" presId="urn:microsoft.com/office/officeart/2005/8/layout/vProcess5"/>
    <dgm:cxn modelId="{FD3AFCAA-4629-4C82-AB37-04766AE1D2EA}" type="presParOf" srcId="{58823D58-7E75-45A7-A2DB-730308C5A02E}" destId="{58A69899-1D35-47D2-AE1F-D781961551BA}" srcOrd="0" destOrd="0" presId="urn:microsoft.com/office/officeart/2005/8/layout/vProcess5"/>
    <dgm:cxn modelId="{BDD6C3E1-2E56-4E9A-8DEC-31A7EE3A7B00}" type="presParOf" srcId="{58823D58-7E75-45A7-A2DB-730308C5A02E}" destId="{3284B5CE-F45F-4C69-967D-7EB8B03D313A}" srcOrd="1" destOrd="0" presId="urn:microsoft.com/office/officeart/2005/8/layout/vProcess5"/>
    <dgm:cxn modelId="{3F2E5104-A964-499A-9AE2-589EB3F42A8E}" type="presParOf" srcId="{58823D58-7E75-45A7-A2DB-730308C5A02E}" destId="{2FA45E86-BBD8-498F-8D53-CD4C0B832F05}" srcOrd="2" destOrd="0" presId="urn:microsoft.com/office/officeart/2005/8/layout/vProcess5"/>
    <dgm:cxn modelId="{4391A6DB-0C1C-41C0-8889-9DB3B4B60551}" type="presParOf" srcId="{58823D58-7E75-45A7-A2DB-730308C5A02E}" destId="{7477AE3E-2695-40EF-93B3-F81478A8CB94}" srcOrd="3" destOrd="0" presId="urn:microsoft.com/office/officeart/2005/8/layout/vProcess5"/>
    <dgm:cxn modelId="{A19CCAB1-7CAC-472F-B137-F2447B195315}" type="presParOf" srcId="{58823D58-7E75-45A7-A2DB-730308C5A02E}" destId="{B48D200B-3D82-4F52-9C8C-6A71BCE7FE60}" srcOrd="4" destOrd="0" presId="urn:microsoft.com/office/officeart/2005/8/layout/vProcess5"/>
    <dgm:cxn modelId="{FF358A7C-D7E7-4374-A4C4-97B54245E7AA}" type="presParOf" srcId="{58823D58-7E75-45A7-A2DB-730308C5A02E}" destId="{015C26E2-285F-414C-9B90-B04822F9854F}" srcOrd="5" destOrd="0" presId="urn:microsoft.com/office/officeart/2005/8/layout/vProcess5"/>
    <dgm:cxn modelId="{1EF822EC-ECBF-4C00-B9EF-48A31F55A864}" type="presParOf" srcId="{58823D58-7E75-45A7-A2DB-730308C5A02E}" destId="{CA42D754-90DD-40EF-A3C5-9CFC7EEBDC71}" srcOrd="6" destOrd="0" presId="urn:microsoft.com/office/officeart/2005/8/layout/vProcess5"/>
    <dgm:cxn modelId="{F59784BC-603D-4FDC-81B4-10EF3569C2D4}" type="presParOf" srcId="{58823D58-7E75-45A7-A2DB-730308C5A02E}" destId="{1D82D21B-0AF6-46DE-88C2-F25CCDDCD0DB}" srcOrd="7" destOrd="0" presId="urn:microsoft.com/office/officeart/2005/8/layout/vProcess5"/>
    <dgm:cxn modelId="{174E4442-4055-4546-A82D-F47D2F9A0EE6}" type="presParOf" srcId="{58823D58-7E75-45A7-A2DB-730308C5A02E}" destId="{94A787A4-5BF9-4962-87F5-5E0DA6D61118}"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7947BF5-8650-4631-96A3-C8EF4D3C346F}" type="doc">
      <dgm:prSet loTypeId="urn:microsoft.com/office/officeart/2005/8/layout/default#4" loCatId="list" qsTypeId="urn:microsoft.com/office/officeart/2005/8/quickstyle/3d2" qsCatId="3D" csTypeId="urn:microsoft.com/office/officeart/2005/8/colors/accent1_2" csCatId="accent1" phldr="1"/>
      <dgm:spPr/>
      <dgm:t>
        <a:bodyPr/>
        <a:lstStyle/>
        <a:p>
          <a:endParaRPr lang="en-US"/>
        </a:p>
      </dgm:t>
    </dgm:pt>
    <dgm:pt modelId="{E4CF983D-C712-4997-A8C4-0C0298281505}">
      <dgm:prSet custT="1"/>
      <dgm:spPr/>
      <dgm:t>
        <a:bodyPr/>
        <a:lstStyle/>
        <a:p>
          <a:pPr rtl="1"/>
          <a:r>
            <a:rPr lang="ar-SA" sz="4000" dirty="0"/>
            <a:t>المجلات والدوريات والانترنت</a:t>
          </a:r>
          <a:endParaRPr lang="en-US" sz="4000" dirty="0"/>
        </a:p>
      </dgm:t>
    </dgm:pt>
    <dgm:pt modelId="{1CDAEAB4-A056-4874-8F67-5D45585F5CFF}" type="parTrans" cxnId="{012CCB1B-16F0-4C3E-8530-02BA38F641D4}">
      <dgm:prSet/>
      <dgm:spPr/>
      <dgm:t>
        <a:bodyPr/>
        <a:lstStyle/>
        <a:p>
          <a:endParaRPr lang="en-US" sz="4000"/>
        </a:p>
      </dgm:t>
    </dgm:pt>
    <dgm:pt modelId="{70BB5FBC-17EA-440A-88A8-D50DA3CB54F1}" type="sibTrans" cxnId="{012CCB1B-16F0-4C3E-8530-02BA38F641D4}">
      <dgm:prSet/>
      <dgm:spPr/>
      <dgm:t>
        <a:bodyPr/>
        <a:lstStyle/>
        <a:p>
          <a:endParaRPr lang="en-US" sz="4000"/>
        </a:p>
      </dgm:t>
    </dgm:pt>
    <dgm:pt modelId="{657662C3-5C7E-450C-A86B-177772C5D421}">
      <dgm:prSet custT="1"/>
      <dgm:spPr/>
      <dgm:t>
        <a:bodyPr/>
        <a:lstStyle/>
        <a:p>
          <a:pPr rtl="1"/>
          <a:r>
            <a:rPr lang="ar-SA" sz="4000" dirty="0"/>
            <a:t>الخبرة العملية</a:t>
          </a:r>
          <a:endParaRPr lang="en-US" sz="4000" dirty="0"/>
        </a:p>
      </dgm:t>
    </dgm:pt>
    <dgm:pt modelId="{36D1A25D-0F73-449D-BAC1-9304CA22B324}" type="parTrans" cxnId="{C3D792D8-E605-4BBA-8C96-4EC88CC547F1}">
      <dgm:prSet/>
      <dgm:spPr/>
      <dgm:t>
        <a:bodyPr/>
        <a:lstStyle/>
        <a:p>
          <a:endParaRPr lang="en-US" sz="4000"/>
        </a:p>
      </dgm:t>
    </dgm:pt>
    <dgm:pt modelId="{AD8B18F3-9C83-455E-B0DC-2E8F53966F43}" type="sibTrans" cxnId="{C3D792D8-E605-4BBA-8C96-4EC88CC547F1}">
      <dgm:prSet/>
      <dgm:spPr/>
      <dgm:t>
        <a:bodyPr/>
        <a:lstStyle/>
        <a:p>
          <a:endParaRPr lang="en-US" sz="4000"/>
        </a:p>
      </dgm:t>
    </dgm:pt>
    <dgm:pt modelId="{E1FF5A13-39A0-49F1-B76D-7946573D4926}">
      <dgm:prSet custT="1"/>
      <dgm:spPr/>
      <dgm:t>
        <a:bodyPr/>
        <a:lstStyle/>
        <a:p>
          <a:pPr rtl="1"/>
          <a:r>
            <a:rPr lang="ar-SA" sz="4000" dirty="0"/>
            <a:t>الدراسات السابقة</a:t>
          </a:r>
          <a:endParaRPr lang="en-US" sz="4000" dirty="0"/>
        </a:p>
      </dgm:t>
    </dgm:pt>
    <dgm:pt modelId="{6E331904-EBDB-4D0F-B0E8-5D6BFEA94E5A}" type="parTrans" cxnId="{822AC792-0B98-4F6A-8F6B-F568A59A3F9F}">
      <dgm:prSet/>
      <dgm:spPr/>
      <dgm:t>
        <a:bodyPr/>
        <a:lstStyle/>
        <a:p>
          <a:endParaRPr lang="en-US" sz="4000"/>
        </a:p>
      </dgm:t>
    </dgm:pt>
    <dgm:pt modelId="{D75D7AFF-D16E-4C5F-907F-ABDEC3C85F4F}" type="sibTrans" cxnId="{822AC792-0B98-4F6A-8F6B-F568A59A3F9F}">
      <dgm:prSet/>
      <dgm:spPr/>
      <dgm:t>
        <a:bodyPr/>
        <a:lstStyle/>
        <a:p>
          <a:endParaRPr lang="en-US" sz="4000"/>
        </a:p>
      </dgm:t>
    </dgm:pt>
    <dgm:pt modelId="{2A88914E-5E2B-4EEB-BB7C-62A569F0D978}">
      <dgm:prSet custT="1"/>
      <dgm:spPr/>
      <dgm:t>
        <a:bodyPr/>
        <a:lstStyle/>
        <a:p>
          <a:pPr rtl="1"/>
          <a:r>
            <a:rPr lang="ar-SA" sz="4000" dirty="0"/>
            <a:t>تكليف من جهة</a:t>
          </a:r>
          <a:endParaRPr lang="en-US" sz="4000" dirty="0"/>
        </a:p>
      </dgm:t>
    </dgm:pt>
    <dgm:pt modelId="{ADAE9C86-15FA-43CB-82FA-5BD56E7EA9EA}" type="parTrans" cxnId="{BBF7B177-4334-46F1-8021-F78B3EF2FCF2}">
      <dgm:prSet/>
      <dgm:spPr/>
      <dgm:t>
        <a:bodyPr/>
        <a:lstStyle/>
        <a:p>
          <a:endParaRPr lang="en-US" sz="4000"/>
        </a:p>
      </dgm:t>
    </dgm:pt>
    <dgm:pt modelId="{B2379994-DD14-4EED-B4AC-D25CE3ED67F7}" type="sibTrans" cxnId="{BBF7B177-4334-46F1-8021-F78B3EF2FCF2}">
      <dgm:prSet/>
      <dgm:spPr/>
      <dgm:t>
        <a:bodyPr/>
        <a:lstStyle/>
        <a:p>
          <a:endParaRPr lang="en-US" sz="4000"/>
        </a:p>
      </dgm:t>
    </dgm:pt>
    <dgm:pt modelId="{844950C5-FC0D-4807-8F67-F528F1266E7A}">
      <dgm:prSet custT="1"/>
      <dgm:spPr/>
      <dgm:t>
        <a:bodyPr/>
        <a:lstStyle/>
        <a:p>
          <a:pPr rtl="1"/>
          <a:r>
            <a:rPr lang="ar-EG" sz="4000" dirty="0"/>
            <a:t>حضور مناقشات علمية</a:t>
          </a:r>
          <a:endParaRPr lang="en-US" sz="4000" dirty="0"/>
        </a:p>
      </dgm:t>
    </dgm:pt>
    <dgm:pt modelId="{E7D34F38-DC89-4018-A8F7-2112684D4A5F}" type="parTrans" cxnId="{C3C6FA9A-8F36-43C9-BEE8-9232E0ACC104}">
      <dgm:prSet/>
      <dgm:spPr/>
      <dgm:t>
        <a:bodyPr/>
        <a:lstStyle/>
        <a:p>
          <a:endParaRPr lang="en-US"/>
        </a:p>
      </dgm:t>
    </dgm:pt>
    <dgm:pt modelId="{C67F75C8-3ED2-49E7-B6D3-353211B72772}" type="sibTrans" cxnId="{C3C6FA9A-8F36-43C9-BEE8-9232E0ACC104}">
      <dgm:prSet/>
      <dgm:spPr/>
      <dgm:t>
        <a:bodyPr/>
        <a:lstStyle/>
        <a:p>
          <a:endParaRPr lang="en-US"/>
        </a:p>
      </dgm:t>
    </dgm:pt>
    <dgm:pt modelId="{E9F3CB3E-B7F6-4313-B1C8-FB7AE4259A48}">
      <dgm:prSet custT="1"/>
      <dgm:spPr/>
      <dgm:t>
        <a:bodyPr/>
        <a:lstStyle/>
        <a:p>
          <a:pPr rtl="1"/>
          <a:r>
            <a:rPr lang="ar-EG" sz="4000" dirty="0"/>
            <a:t>المجتمع المحيط</a:t>
          </a:r>
          <a:endParaRPr lang="en-US" sz="4000" dirty="0"/>
        </a:p>
      </dgm:t>
    </dgm:pt>
    <dgm:pt modelId="{C8F5EB5C-2BE0-4C37-B6A8-3EEA0532B778}" type="parTrans" cxnId="{B37C080C-D9B2-4952-8182-EA34367A9ED8}">
      <dgm:prSet/>
      <dgm:spPr/>
      <dgm:t>
        <a:bodyPr/>
        <a:lstStyle/>
        <a:p>
          <a:endParaRPr lang="en-US"/>
        </a:p>
      </dgm:t>
    </dgm:pt>
    <dgm:pt modelId="{9DA581D6-2055-4F1B-9F72-FA915B072316}" type="sibTrans" cxnId="{B37C080C-D9B2-4952-8182-EA34367A9ED8}">
      <dgm:prSet/>
      <dgm:spPr/>
      <dgm:t>
        <a:bodyPr/>
        <a:lstStyle/>
        <a:p>
          <a:endParaRPr lang="en-US"/>
        </a:p>
      </dgm:t>
    </dgm:pt>
    <dgm:pt modelId="{47D8B24A-B89A-4EEE-AFE7-527D039F2A2A}" type="pres">
      <dgm:prSet presAssocID="{37947BF5-8650-4631-96A3-C8EF4D3C346F}" presName="diagram" presStyleCnt="0">
        <dgm:presLayoutVars>
          <dgm:dir/>
          <dgm:resizeHandles val="exact"/>
        </dgm:presLayoutVars>
      </dgm:prSet>
      <dgm:spPr/>
    </dgm:pt>
    <dgm:pt modelId="{5416AF1C-782D-4C92-B7B5-FF86B07CD4BD}" type="pres">
      <dgm:prSet presAssocID="{E4CF983D-C712-4997-A8C4-0C0298281505}" presName="node" presStyleLbl="node1" presStyleIdx="0" presStyleCnt="6">
        <dgm:presLayoutVars>
          <dgm:bulletEnabled val="1"/>
        </dgm:presLayoutVars>
      </dgm:prSet>
      <dgm:spPr/>
    </dgm:pt>
    <dgm:pt modelId="{D3961C3C-8297-49D3-90BE-501F816E8A27}" type="pres">
      <dgm:prSet presAssocID="{70BB5FBC-17EA-440A-88A8-D50DA3CB54F1}" presName="sibTrans" presStyleCnt="0"/>
      <dgm:spPr/>
    </dgm:pt>
    <dgm:pt modelId="{AB6AA680-E7C5-4A9E-8F85-F43CF28FE31D}" type="pres">
      <dgm:prSet presAssocID="{657662C3-5C7E-450C-A86B-177772C5D421}" presName="node" presStyleLbl="node1" presStyleIdx="1" presStyleCnt="6">
        <dgm:presLayoutVars>
          <dgm:bulletEnabled val="1"/>
        </dgm:presLayoutVars>
      </dgm:prSet>
      <dgm:spPr/>
    </dgm:pt>
    <dgm:pt modelId="{C5EB6502-6DB0-4572-BAA4-A0FE670A5C92}" type="pres">
      <dgm:prSet presAssocID="{AD8B18F3-9C83-455E-B0DC-2E8F53966F43}" presName="sibTrans" presStyleCnt="0"/>
      <dgm:spPr/>
    </dgm:pt>
    <dgm:pt modelId="{1C5B7D97-5DBF-4937-99AF-AD836DFD4D3F}" type="pres">
      <dgm:prSet presAssocID="{E1FF5A13-39A0-49F1-B76D-7946573D4926}" presName="node" presStyleLbl="node1" presStyleIdx="2" presStyleCnt="6">
        <dgm:presLayoutVars>
          <dgm:bulletEnabled val="1"/>
        </dgm:presLayoutVars>
      </dgm:prSet>
      <dgm:spPr/>
    </dgm:pt>
    <dgm:pt modelId="{70A32DD6-031D-4235-A90F-79AB4CAECF7C}" type="pres">
      <dgm:prSet presAssocID="{D75D7AFF-D16E-4C5F-907F-ABDEC3C85F4F}" presName="sibTrans" presStyleCnt="0"/>
      <dgm:spPr/>
    </dgm:pt>
    <dgm:pt modelId="{E1055049-C690-4BFB-8B50-F3724B970A64}" type="pres">
      <dgm:prSet presAssocID="{2A88914E-5E2B-4EEB-BB7C-62A569F0D978}" presName="node" presStyleLbl="node1" presStyleIdx="3" presStyleCnt="6">
        <dgm:presLayoutVars>
          <dgm:bulletEnabled val="1"/>
        </dgm:presLayoutVars>
      </dgm:prSet>
      <dgm:spPr/>
    </dgm:pt>
    <dgm:pt modelId="{81A7157B-35F6-4941-9ED3-CF3898F93F45}" type="pres">
      <dgm:prSet presAssocID="{B2379994-DD14-4EED-B4AC-D25CE3ED67F7}" presName="sibTrans" presStyleCnt="0"/>
      <dgm:spPr/>
    </dgm:pt>
    <dgm:pt modelId="{F25B6934-1C05-4052-96A2-CF9E154833AF}" type="pres">
      <dgm:prSet presAssocID="{844950C5-FC0D-4807-8F67-F528F1266E7A}" presName="node" presStyleLbl="node1" presStyleIdx="4" presStyleCnt="6">
        <dgm:presLayoutVars>
          <dgm:bulletEnabled val="1"/>
        </dgm:presLayoutVars>
      </dgm:prSet>
      <dgm:spPr/>
    </dgm:pt>
    <dgm:pt modelId="{477B501D-C019-455C-8EE9-AEE96C7656C0}" type="pres">
      <dgm:prSet presAssocID="{C67F75C8-3ED2-49E7-B6D3-353211B72772}" presName="sibTrans" presStyleCnt="0"/>
      <dgm:spPr/>
    </dgm:pt>
    <dgm:pt modelId="{65C8DFD5-5A5F-44F6-B5CD-265C6B56E66C}" type="pres">
      <dgm:prSet presAssocID="{E9F3CB3E-B7F6-4313-B1C8-FB7AE4259A48}" presName="node" presStyleLbl="node1" presStyleIdx="5" presStyleCnt="6">
        <dgm:presLayoutVars>
          <dgm:bulletEnabled val="1"/>
        </dgm:presLayoutVars>
      </dgm:prSet>
      <dgm:spPr/>
    </dgm:pt>
  </dgm:ptLst>
  <dgm:cxnLst>
    <dgm:cxn modelId="{B37C080C-D9B2-4952-8182-EA34367A9ED8}" srcId="{37947BF5-8650-4631-96A3-C8EF4D3C346F}" destId="{E9F3CB3E-B7F6-4313-B1C8-FB7AE4259A48}" srcOrd="5" destOrd="0" parTransId="{C8F5EB5C-2BE0-4C37-B6A8-3EEA0532B778}" sibTransId="{9DA581D6-2055-4F1B-9F72-FA915B072316}"/>
    <dgm:cxn modelId="{012CCB1B-16F0-4C3E-8530-02BA38F641D4}" srcId="{37947BF5-8650-4631-96A3-C8EF4D3C346F}" destId="{E4CF983D-C712-4997-A8C4-0C0298281505}" srcOrd="0" destOrd="0" parTransId="{1CDAEAB4-A056-4874-8F67-5D45585F5CFF}" sibTransId="{70BB5FBC-17EA-440A-88A8-D50DA3CB54F1}"/>
    <dgm:cxn modelId="{695A6922-434A-4AEF-86B0-D3B03932FD40}" type="presOf" srcId="{E9F3CB3E-B7F6-4313-B1C8-FB7AE4259A48}" destId="{65C8DFD5-5A5F-44F6-B5CD-265C6B56E66C}" srcOrd="0" destOrd="0" presId="urn:microsoft.com/office/officeart/2005/8/layout/default#4"/>
    <dgm:cxn modelId="{00DFD12C-4379-4B87-AB7E-C3F41384C814}" type="presOf" srcId="{844950C5-FC0D-4807-8F67-F528F1266E7A}" destId="{F25B6934-1C05-4052-96A2-CF9E154833AF}" srcOrd="0" destOrd="0" presId="urn:microsoft.com/office/officeart/2005/8/layout/default#4"/>
    <dgm:cxn modelId="{C74BA25B-8523-4D83-9ED2-219CF813073C}" type="presOf" srcId="{657662C3-5C7E-450C-A86B-177772C5D421}" destId="{AB6AA680-E7C5-4A9E-8F85-F43CF28FE31D}" srcOrd="0" destOrd="0" presId="urn:microsoft.com/office/officeart/2005/8/layout/default#4"/>
    <dgm:cxn modelId="{BBF7B177-4334-46F1-8021-F78B3EF2FCF2}" srcId="{37947BF5-8650-4631-96A3-C8EF4D3C346F}" destId="{2A88914E-5E2B-4EEB-BB7C-62A569F0D978}" srcOrd="3" destOrd="0" parTransId="{ADAE9C86-15FA-43CB-82FA-5BD56E7EA9EA}" sibTransId="{B2379994-DD14-4EED-B4AC-D25CE3ED67F7}"/>
    <dgm:cxn modelId="{62C9CE7F-9FC8-4A8E-ACBB-81654A5382D5}" type="presOf" srcId="{2A88914E-5E2B-4EEB-BB7C-62A569F0D978}" destId="{E1055049-C690-4BFB-8B50-F3724B970A64}" srcOrd="0" destOrd="0" presId="urn:microsoft.com/office/officeart/2005/8/layout/default#4"/>
    <dgm:cxn modelId="{822AC792-0B98-4F6A-8F6B-F568A59A3F9F}" srcId="{37947BF5-8650-4631-96A3-C8EF4D3C346F}" destId="{E1FF5A13-39A0-49F1-B76D-7946573D4926}" srcOrd="2" destOrd="0" parTransId="{6E331904-EBDB-4D0F-B0E8-5D6BFEA94E5A}" sibTransId="{D75D7AFF-D16E-4C5F-907F-ABDEC3C85F4F}"/>
    <dgm:cxn modelId="{C3C6FA9A-8F36-43C9-BEE8-9232E0ACC104}" srcId="{37947BF5-8650-4631-96A3-C8EF4D3C346F}" destId="{844950C5-FC0D-4807-8F67-F528F1266E7A}" srcOrd="4" destOrd="0" parTransId="{E7D34F38-DC89-4018-A8F7-2112684D4A5F}" sibTransId="{C67F75C8-3ED2-49E7-B6D3-353211B72772}"/>
    <dgm:cxn modelId="{910347AF-FDCB-4C7B-9A53-4DD1ABB6D5AB}" type="presOf" srcId="{37947BF5-8650-4631-96A3-C8EF4D3C346F}" destId="{47D8B24A-B89A-4EEE-AFE7-527D039F2A2A}" srcOrd="0" destOrd="0" presId="urn:microsoft.com/office/officeart/2005/8/layout/default#4"/>
    <dgm:cxn modelId="{26F6E8CE-25DC-4D28-A0A8-2F0C263F4764}" type="presOf" srcId="{E1FF5A13-39A0-49F1-B76D-7946573D4926}" destId="{1C5B7D97-5DBF-4937-99AF-AD836DFD4D3F}" srcOrd="0" destOrd="0" presId="urn:microsoft.com/office/officeart/2005/8/layout/default#4"/>
    <dgm:cxn modelId="{C3D792D8-E605-4BBA-8C96-4EC88CC547F1}" srcId="{37947BF5-8650-4631-96A3-C8EF4D3C346F}" destId="{657662C3-5C7E-450C-A86B-177772C5D421}" srcOrd="1" destOrd="0" parTransId="{36D1A25D-0F73-449D-BAC1-9304CA22B324}" sibTransId="{AD8B18F3-9C83-455E-B0DC-2E8F53966F43}"/>
    <dgm:cxn modelId="{14ECE5D9-C5B4-4CB3-A57F-D24210BAFFCE}" type="presOf" srcId="{E4CF983D-C712-4997-A8C4-0C0298281505}" destId="{5416AF1C-782D-4C92-B7B5-FF86B07CD4BD}" srcOrd="0" destOrd="0" presId="urn:microsoft.com/office/officeart/2005/8/layout/default#4"/>
    <dgm:cxn modelId="{2B4B8DAA-A924-470B-A0E3-2C23C9169756}" type="presParOf" srcId="{47D8B24A-B89A-4EEE-AFE7-527D039F2A2A}" destId="{5416AF1C-782D-4C92-B7B5-FF86B07CD4BD}" srcOrd="0" destOrd="0" presId="urn:microsoft.com/office/officeart/2005/8/layout/default#4"/>
    <dgm:cxn modelId="{9AD38BC8-FE8D-43C6-ADD4-9D20E3A7D39E}" type="presParOf" srcId="{47D8B24A-B89A-4EEE-AFE7-527D039F2A2A}" destId="{D3961C3C-8297-49D3-90BE-501F816E8A27}" srcOrd="1" destOrd="0" presId="urn:microsoft.com/office/officeart/2005/8/layout/default#4"/>
    <dgm:cxn modelId="{5F6A81AE-2BEE-41C3-B012-D1610BBF90E5}" type="presParOf" srcId="{47D8B24A-B89A-4EEE-AFE7-527D039F2A2A}" destId="{AB6AA680-E7C5-4A9E-8F85-F43CF28FE31D}" srcOrd="2" destOrd="0" presId="urn:microsoft.com/office/officeart/2005/8/layout/default#4"/>
    <dgm:cxn modelId="{D30038B1-F8B1-4FB1-AF1A-4511052DCE6C}" type="presParOf" srcId="{47D8B24A-B89A-4EEE-AFE7-527D039F2A2A}" destId="{C5EB6502-6DB0-4572-BAA4-A0FE670A5C92}" srcOrd="3" destOrd="0" presId="urn:microsoft.com/office/officeart/2005/8/layout/default#4"/>
    <dgm:cxn modelId="{D87DA416-3B05-42A3-A98D-FF3B09B5B999}" type="presParOf" srcId="{47D8B24A-B89A-4EEE-AFE7-527D039F2A2A}" destId="{1C5B7D97-5DBF-4937-99AF-AD836DFD4D3F}" srcOrd="4" destOrd="0" presId="urn:microsoft.com/office/officeart/2005/8/layout/default#4"/>
    <dgm:cxn modelId="{36ABC947-5999-4D68-9934-E5EF93F6E103}" type="presParOf" srcId="{47D8B24A-B89A-4EEE-AFE7-527D039F2A2A}" destId="{70A32DD6-031D-4235-A90F-79AB4CAECF7C}" srcOrd="5" destOrd="0" presId="urn:microsoft.com/office/officeart/2005/8/layout/default#4"/>
    <dgm:cxn modelId="{72C189E4-A440-4ABC-9DA2-B69946352C10}" type="presParOf" srcId="{47D8B24A-B89A-4EEE-AFE7-527D039F2A2A}" destId="{E1055049-C690-4BFB-8B50-F3724B970A64}" srcOrd="6" destOrd="0" presId="urn:microsoft.com/office/officeart/2005/8/layout/default#4"/>
    <dgm:cxn modelId="{5A5DA195-A2FC-45C4-8FD0-FB04F5BB8FA7}" type="presParOf" srcId="{47D8B24A-B89A-4EEE-AFE7-527D039F2A2A}" destId="{81A7157B-35F6-4941-9ED3-CF3898F93F45}" srcOrd="7" destOrd="0" presId="urn:microsoft.com/office/officeart/2005/8/layout/default#4"/>
    <dgm:cxn modelId="{7815D849-C84B-4532-88A1-55484EF7C56E}" type="presParOf" srcId="{47D8B24A-B89A-4EEE-AFE7-527D039F2A2A}" destId="{F25B6934-1C05-4052-96A2-CF9E154833AF}" srcOrd="8" destOrd="0" presId="urn:microsoft.com/office/officeart/2005/8/layout/default#4"/>
    <dgm:cxn modelId="{65D57859-C046-492D-A2F8-2381094209B3}" type="presParOf" srcId="{47D8B24A-B89A-4EEE-AFE7-527D039F2A2A}" destId="{477B501D-C019-455C-8EE9-AEE96C7656C0}" srcOrd="9" destOrd="0" presId="urn:microsoft.com/office/officeart/2005/8/layout/default#4"/>
    <dgm:cxn modelId="{8A532A7F-6A82-443B-A98D-FA2754B79DA9}" type="presParOf" srcId="{47D8B24A-B89A-4EEE-AFE7-527D039F2A2A}" destId="{65C8DFD5-5A5F-44F6-B5CD-265C6B56E66C}" srcOrd="10" destOrd="0" presId="urn:microsoft.com/office/officeart/2005/8/layout/defaul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05B764D-8050-4D09-9655-F3EF0AE4FA73}" type="doc">
      <dgm:prSet loTypeId="urn:microsoft.com/office/officeart/2005/8/layout/vProcess5" loCatId="process" qsTypeId="urn:microsoft.com/office/officeart/2005/8/quickstyle/simple1" qsCatId="simple" csTypeId="urn:microsoft.com/office/officeart/2005/8/colors/accent0_1" csCatId="mainScheme" phldr="1"/>
      <dgm:spPr/>
      <dgm:t>
        <a:bodyPr/>
        <a:lstStyle/>
        <a:p>
          <a:endParaRPr lang="en-US"/>
        </a:p>
      </dgm:t>
    </dgm:pt>
    <dgm:pt modelId="{60DCBB00-4D1D-4D89-BC84-C97223411C9A}">
      <dgm:prSet custT="1"/>
      <dgm:spPr>
        <a:xfrm>
          <a:off x="499491" y="710104"/>
          <a:ext cx="6688836" cy="623506"/>
        </a:xfrm>
      </dgm:spPr>
      <dgm:t>
        <a:bodyPr/>
        <a:lstStyle/>
        <a:p>
          <a:pPr algn="r" rtl="1"/>
          <a:r>
            <a:rPr lang="ar-EG" sz="2200" b="1" dirty="0">
              <a:latin typeface="Arial" pitchFamily="34" charset="0"/>
              <a:ea typeface="+mn-ea"/>
              <a:cs typeface="Arial" pitchFamily="34" charset="0"/>
            </a:rPr>
            <a:t>الفرض هو علاقة بين متغيرين ، وهي علاقة احتمالية لم تتأكد بعد ، ويسعى الباحث لإثبات صحة أو عدم صحة هذه العلاقة بالتحليل العلمي والموضوعي ، ويمكن اختبار هذه العلاقة ميدانيا ً و تجريبيا ً .  </a:t>
          </a:r>
          <a:endParaRPr lang="en-US" sz="2200" b="1" dirty="0">
            <a:latin typeface="Arial" pitchFamily="34" charset="0"/>
            <a:ea typeface="+mn-ea"/>
            <a:cs typeface="Arial" pitchFamily="34" charset="0"/>
          </a:endParaRPr>
        </a:p>
      </dgm:t>
    </dgm:pt>
    <dgm:pt modelId="{2EF2CDC4-62C6-48B8-BDEC-F464DB74A7E4}" type="parTrans" cxnId="{4FDF09CA-321B-4C48-B0C0-DA33968F3535}">
      <dgm:prSet/>
      <dgm:spPr/>
      <dgm:t>
        <a:bodyPr/>
        <a:lstStyle/>
        <a:p>
          <a:pPr algn="r" rtl="1"/>
          <a:endParaRPr lang="en-US" sz="2200">
            <a:latin typeface="Arial" pitchFamily="34" charset="0"/>
            <a:cs typeface="Arial" pitchFamily="34" charset="0"/>
          </a:endParaRPr>
        </a:p>
      </dgm:t>
    </dgm:pt>
    <dgm:pt modelId="{A9A129B5-0436-4DEB-8022-A3D04D706576}" type="sibTrans" cxnId="{4FDF09CA-321B-4C48-B0C0-DA33968F3535}">
      <dgm:prSet custT="1"/>
      <dgm:spPr>
        <a:xfrm>
          <a:off x="6783047" y="1165610"/>
          <a:ext cx="405279" cy="405279"/>
        </a:xfrm>
      </dgm:spPr>
      <dgm:t>
        <a:bodyPr/>
        <a:lstStyle/>
        <a:p>
          <a:pPr algn="r" rtl="1"/>
          <a:endParaRPr lang="en-US" sz="2200">
            <a:solidFill>
              <a:sysClr val="windowText" lastClr="000000">
                <a:hueOff val="0"/>
                <a:satOff val="0"/>
                <a:lumOff val="0"/>
                <a:alphaOff val="0"/>
              </a:sysClr>
            </a:solidFill>
            <a:latin typeface="Arial" pitchFamily="34" charset="0"/>
            <a:ea typeface="+mn-ea"/>
            <a:cs typeface="Arial" pitchFamily="34" charset="0"/>
          </a:endParaRPr>
        </a:p>
      </dgm:t>
    </dgm:pt>
    <dgm:pt modelId="{91A41C88-C049-4F76-BE2A-B51383437323}">
      <dgm:prSet custT="1"/>
      <dgm:spPr>
        <a:xfrm>
          <a:off x="998982" y="1420209"/>
          <a:ext cx="6688836" cy="623506"/>
        </a:xfrm>
      </dgm:spPr>
      <dgm:t>
        <a:bodyPr/>
        <a:lstStyle/>
        <a:p>
          <a:pPr algn="r" rtl="1"/>
          <a:r>
            <a:rPr lang="ar-EG" sz="2200" b="1" dirty="0">
              <a:latin typeface="Arial" pitchFamily="34" charset="0"/>
              <a:ea typeface="+mn-ea"/>
              <a:cs typeface="Arial" pitchFamily="34" charset="0"/>
            </a:rPr>
            <a:t>الفرض هوتخمين يتبناه الباحث في بداية دراسته لإعطاء تفسيرمؤقت للمشكلة البحثية . </a:t>
          </a:r>
          <a:endParaRPr lang="en-US" sz="2200" b="1" dirty="0">
            <a:latin typeface="Arial" pitchFamily="34" charset="0"/>
            <a:ea typeface="+mn-ea"/>
            <a:cs typeface="Arial" pitchFamily="34" charset="0"/>
          </a:endParaRPr>
        </a:p>
      </dgm:t>
    </dgm:pt>
    <dgm:pt modelId="{77B5A561-2035-4621-946D-C5DE151D4DC9}" type="parTrans" cxnId="{BAE1A8C0-48E1-4403-A579-97C277FC6550}">
      <dgm:prSet/>
      <dgm:spPr/>
      <dgm:t>
        <a:bodyPr/>
        <a:lstStyle/>
        <a:p>
          <a:pPr algn="r" rtl="1"/>
          <a:endParaRPr lang="en-US" sz="2200">
            <a:latin typeface="Arial" pitchFamily="34" charset="0"/>
            <a:cs typeface="Arial" pitchFamily="34" charset="0"/>
          </a:endParaRPr>
        </a:p>
      </dgm:t>
    </dgm:pt>
    <dgm:pt modelId="{71D80693-9135-43A9-A009-68962B59C131}" type="sibTrans" cxnId="{BAE1A8C0-48E1-4403-A579-97C277FC6550}">
      <dgm:prSet custT="1"/>
      <dgm:spPr>
        <a:xfrm>
          <a:off x="7282538" y="1865323"/>
          <a:ext cx="405279" cy="405279"/>
        </a:xfrm>
      </dgm:spPr>
      <dgm:t>
        <a:bodyPr/>
        <a:lstStyle/>
        <a:p>
          <a:pPr algn="r" rtl="1"/>
          <a:endParaRPr lang="en-US" sz="2200">
            <a:solidFill>
              <a:sysClr val="windowText" lastClr="000000">
                <a:hueOff val="0"/>
                <a:satOff val="0"/>
                <a:lumOff val="0"/>
                <a:alphaOff val="0"/>
              </a:sysClr>
            </a:solidFill>
            <a:latin typeface="Arial" pitchFamily="34" charset="0"/>
            <a:ea typeface="+mn-ea"/>
            <a:cs typeface="Arial" pitchFamily="34" charset="0"/>
          </a:endParaRPr>
        </a:p>
      </dgm:t>
    </dgm:pt>
    <dgm:pt modelId="{58823D58-7E75-45A7-A2DB-730308C5A02E}" type="pres">
      <dgm:prSet presAssocID="{105B764D-8050-4D09-9655-F3EF0AE4FA73}" presName="outerComposite" presStyleCnt="0">
        <dgm:presLayoutVars>
          <dgm:chMax val="5"/>
          <dgm:dir/>
          <dgm:resizeHandles val="exact"/>
        </dgm:presLayoutVars>
      </dgm:prSet>
      <dgm:spPr/>
    </dgm:pt>
    <dgm:pt modelId="{58A69899-1D35-47D2-AE1F-D781961551BA}" type="pres">
      <dgm:prSet presAssocID="{105B764D-8050-4D09-9655-F3EF0AE4FA73}" presName="dummyMaxCanvas" presStyleCnt="0">
        <dgm:presLayoutVars/>
      </dgm:prSet>
      <dgm:spPr/>
    </dgm:pt>
    <dgm:pt modelId="{7296BC4E-00C2-46DE-BFC5-E997EBD6208B}" type="pres">
      <dgm:prSet presAssocID="{105B764D-8050-4D09-9655-F3EF0AE4FA73}" presName="TwoNodes_1" presStyleLbl="node1" presStyleIdx="0" presStyleCnt="2" custLinFactNeighborY="6393">
        <dgm:presLayoutVars>
          <dgm:bulletEnabled val="1"/>
        </dgm:presLayoutVars>
      </dgm:prSet>
      <dgm:spPr/>
    </dgm:pt>
    <dgm:pt modelId="{A9D24EDC-69DA-42A7-93B5-DCD4ABC5DF58}" type="pres">
      <dgm:prSet presAssocID="{105B764D-8050-4D09-9655-F3EF0AE4FA73}" presName="TwoNodes_2" presStyleLbl="node1" presStyleIdx="1" presStyleCnt="2" custScaleY="132492" custLinFactNeighborX="0" custLinFactNeighborY="10083">
        <dgm:presLayoutVars>
          <dgm:bulletEnabled val="1"/>
        </dgm:presLayoutVars>
      </dgm:prSet>
      <dgm:spPr/>
    </dgm:pt>
    <dgm:pt modelId="{5B9094EA-3AB7-4539-A018-3F7221A42881}" type="pres">
      <dgm:prSet presAssocID="{105B764D-8050-4D09-9655-F3EF0AE4FA73}" presName="TwoConn_1-2" presStyleLbl="fgAccFollowNode1" presStyleIdx="0" presStyleCnt="1">
        <dgm:presLayoutVars>
          <dgm:bulletEnabled val="1"/>
        </dgm:presLayoutVars>
      </dgm:prSet>
      <dgm:spPr/>
    </dgm:pt>
    <dgm:pt modelId="{867B165D-44B6-4BDD-A8E9-DB7A02B60CCE}" type="pres">
      <dgm:prSet presAssocID="{105B764D-8050-4D09-9655-F3EF0AE4FA73}" presName="TwoNodes_1_text" presStyleLbl="node1" presStyleIdx="1" presStyleCnt="2">
        <dgm:presLayoutVars>
          <dgm:bulletEnabled val="1"/>
        </dgm:presLayoutVars>
      </dgm:prSet>
      <dgm:spPr/>
    </dgm:pt>
    <dgm:pt modelId="{08F24CE6-3E62-4486-BD33-7673996A8EC5}" type="pres">
      <dgm:prSet presAssocID="{105B764D-8050-4D09-9655-F3EF0AE4FA73}" presName="TwoNodes_2_text" presStyleLbl="node1" presStyleIdx="1" presStyleCnt="2">
        <dgm:presLayoutVars>
          <dgm:bulletEnabled val="1"/>
        </dgm:presLayoutVars>
      </dgm:prSet>
      <dgm:spPr/>
    </dgm:pt>
  </dgm:ptLst>
  <dgm:cxnLst>
    <dgm:cxn modelId="{0EAD2E00-028B-4AD1-B435-546C63605CDC}" type="presOf" srcId="{A9A129B5-0436-4DEB-8022-A3D04D706576}" destId="{5B9094EA-3AB7-4539-A018-3F7221A42881}" srcOrd="0" destOrd="0" presId="urn:microsoft.com/office/officeart/2005/8/layout/vProcess5"/>
    <dgm:cxn modelId="{6BA7893F-B378-4F53-ABC8-61B19788E54F}" type="presOf" srcId="{91A41C88-C049-4F76-BE2A-B51383437323}" destId="{08F24CE6-3E62-4486-BD33-7673996A8EC5}" srcOrd="1" destOrd="0" presId="urn:microsoft.com/office/officeart/2005/8/layout/vProcess5"/>
    <dgm:cxn modelId="{7B77DD41-F232-47C7-808D-8D232CEFD885}" type="presOf" srcId="{91A41C88-C049-4F76-BE2A-B51383437323}" destId="{A9D24EDC-69DA-42A7-93B5-DCD4ABC5DF58}" srcOrd="0" destOrd="0" presId="urn:microsoft.com/office/officeart/2005/8/layout/vProcess5"/>
    <dgm:cxn modelId="{6F70E482-A911-485E-AF8E-EA31C3FCFA6B}" type="presOf" srcId="{60DCBB00-4D1D-4D89-BC84-C97223411C9A}" destId="{867B165D-44B6-4BDD-A8E9-DB7A02B60CCE}" srcOrd="1" destOrd="0" presId="urn:microsoft.com/office/officeart/2005/8/layout/vProcess5"/>
    <dgm:cxn modelId="{B1F17E97-F78B-44FA-95E1-0415C71D74A2}" type="presOf" srcId="{60DCBB00-4D1D-4D89-BC84-C97223411C9A}" destId="{7296BC4E-00C2-46DE-BFC5-E997EBD6208B}" srcOrd="0" destOrd="0" presId="urn:microsoft.com/office/officeart/2005/8/layout/vProcess5"/>
    <dgm:cxn modelId="{F71E44A4-918B-49BB-A4D0-B2FC0B8B80F8}" type="presOf" srcId="{105B764D-8050-4D09-9655-F3EF0AE4FA73}" destId="{58823D58-7E75-45A7-A2DB-730308C5A02E}" srcOrd="0" destOrd="0" presId="urn:microsoft.com/office/officeart/2005/8/layout/vProcess5"/>
    <dgm:cxn modelId="{BAE1A8C0-48E1-4403-A579-97C277FC6550}" srcId="{105B764D-8050-4D09-9655-F3EF0AE4FA73}" destId="{91A41C88-C049-4F76-BE2A-B51383437323}" srcOrd="1" destOrd="0" parTransId="{77B5A561-2035-4621-946D-C5DE151D4DC9}" sibTransId="{71D80693-9135-43A9-A009-68962B59C131}"/>
    <dgm:cxn modelId="{4FDF09CA-321B-4C48-B0C0-DA33968F3535}" srcId="{105B764D-8050-4D09-9655-F3EF0AE4FA73}" destId="{60DCBB00-4D1D-4D89-BC84-C97223411C9A}" srcOrd="0" destOrd="0" parTransId="{2EF2CDC4-62C6-48B8-BDEC-F464DB74A7E4}" sibTransId="{A9A129B5-0436-4DEB-8022-A3D04D706576}"/>
    <dgm:cxn modelId="{9162F3E0-61DF-412C-B7E3-46CF9C6A876A}" type="presParOf" srcId="{58823D58-7E75-45A7-A2DB-730308C5A02E}" destId="{58A69899-1D35-47D2-AE1F-D781961551BA}" srcOrd="0" destOrd="0" presId="urn:microsoft.com/office/officeart/2005/8/layout/vProcess5"/>
    <dgm:cxn modelId="{D6FF2784-29A6-401C-8EDE-B4A06457A84F}" type="presParOf" srcId="{58823D58-7E75-45A7-A2DB-730308C5A02E}" destId="{7296BC4E-00C2-46DE-BFC5-E997EBD6208B}" srcOrd="1" destOrd="0" presId="urn:microsoft.com/office/officeart/2005/8/layout/vProcess5"/>
    <dgm:cxn modelId="{8812AE18-3DB5-484E-ACB1-81779E3A93AD}" type="presParOf" srcId="{58823D58-7E75-45A7-A2DB-730308C5A02E}" destId="{A9D24EDC-69DA-42A7-93B5-DCD4ABC5DF58}" srcOrd="2" destOrd="0" presId="urn:microsoft.com/office/officeart/2005/8/layout/vProcess5"/>
    <dgm:cxn modelId="{5B6C860E-CCFC-4F8C-9BBF-738CD0599057}" type="presParOf" srcId="{58823D58-7E75-45A7-A2DB-730308C5A02E}" destId="{5B9094EA-3AB7-4539-A018-3F7221A42881}" srcOrd="3" destOrd="0" presId="urn:microsoft.com/office/officeart/2005/8/layout/vProcess5"/>
    <dgm:cxn modelId="{5AE0A990-FB4B-4E19-90B7-BD700E21EB62}" type="presParOf" srcId="{58823D58-7E75-45A7-A2DB-730308C5A02E}" destId="{867B165D-44B6-4BDD-A8E9-DB7A02B60CCE}" srcOrd="4" destOrd="0" presId="urn:microsoft.com/office/officeart/2005/8/layout/vProcess5"/>
    <dgm:cxn modelId="{7A220566-8428-4EAF-8E3A-593A103DBF1A}" type="presParOf" srcId="{58823D58-7E75-45A7-A2DB-730308C5A02E}" destId="{08F24CE6-3E62-4486-BD33-7673996A8EC5}"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72F90B-D37C-4281-AAA0-B92B1693AC1F}">
      <dsp:nvSpPr>
        <dsp:cNvPr id="0" name=""/>
        <dsp:cNvSpPr/>
      </dsp:nvSpPr>
      <dsp:spPr>
        <a:xfrm>
          <a:off x="960945" y="0"/>
          <a:ext cx="5057815" cy="2581264"/>
        </a:xfrm>
        <a:prstGeom prst="rect">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1">
            <a:lnSpc>
              <a:spcPct val="90000"/>
            </a:lnSpc>
            <a:spcBef>
              <a:spcPct val="0"/>
            </a:spcBef>
            <a:spcAft>
              <a:spcPct val="35000"/>
            </a:spcAft>
            <a:buNone/>
          </a:pPr>
          <a:r>
            <a:rPr lang="ar-EG" sz="2500" kern="1200" dirty="0">
              <a:solidFill>
                <a:schemeClr val="tx1"/>
              </a:solidFill>
              <a:latin typeface="Arial" panose="020B0604020202020204" pitchFamily="34" charset="0"/>
              <a:cs typeface="Arial" panose="020B0604020202020204" pitchFamily="34" charset="0"/>
            </a:rPr>
            <a:t>يعرف المتغير على أنه كل ما يقبل القياس الكمي أو الكيفي  ويقبل الملاحظة وتتسم هذه القيم بأنها قابلة للتغير، وليست ثابتة</a:t>
          </a:r>
        </a:p>
        <a:p>
          <a:pPr marL="0" lvl="0" indent="0" algn="ctr" defTabSz="1111250" rtl="1">
            <a:lnSpc>
              <a:spcPct val="90000"/>
            </a:lnSpc>
            <a:spcBef>
              <a:spcPct val="0"/>
            </a:spcBef>
            <a:spcAft>
              <a:spcPct val="35000"/>
            </a:spcAft>
            <a:buNone/>
          </a:pPr>
          <a:r>
            <a:rPr lang="ar-EG" sz="2500" kern="1200" dirty="0">
              <a:solidFill>
                <a:schemeClr val="tx1"/>
              </a:solidFill>
              <a:latin typeface="Arial" panose="020B0604020202020204" pitchFamily="34" charset="0"/>
              <a:cs typeface="Arial" panose="020B0604020202020204" pitchFamily="34" charset="0"/>
            </a:rPr>
            <a:t>( الارباح – المبيعات – معدل العائد على الاستثمار – القيادة – التدريب – الأداء  )</a:t>
          </a:r>
        </a:p>
      </dsp:txBody>
      <dsp:txXfrm>
        <a:off x="960945" y="0"/>
        <a:ext cx="5057815" cy="25812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0B8180-04A6-45CF-B350-5776417277E4}">
      <dsp:nvSpPr>
        <dsp:cNvPr id="0" name=""/>
        <dsp:cNvSpPr/>
      </dsp:nvSpPr>
      <dsp:spPr>
        <a:xfrm>
          <a:off x="2067758" y="42430"/>
          <a:ext cx="2036683" cy="2036683"/>
        </a:xfrm>
        <a:prstGeom prst="ellipse">
          <a:avLst/>
        </a:prstGeom>
        <a:gradFill rotWithShape="0">
          <a:gsLst>
            <a:gs pos="0">
              <a:schemeClr val="accent2">
                <a:alpha val="50000"/>
                <a:hueOff val="0"/>
                <a:satOff val="0"/>
                <a:lumOff val="0"/>
                <a:alphaOff val="0"/>
                <a:satMod val="103000"/>
                <a:lumMod val="102000"/>
                <a:tint val="94000"/>
              </a:schemeClr>
            </a:gs>
            <a:gs pos="50000">
              <a:schemeClr val="accent2">
                <a:alpha val="50000"/>
                <a:hueOff val="0"/>
                <a:satOff val="0"/>
                <a:lumOff val="0"/>
                <a:alphaOff val="0"/>
                <a:satMod val="110000"/>
                <a:lumMod val="100000"/>
                <a:shade val="100000"/>
              </a:schemeClr>
            </a:gs>
            <a:gs pos="100000">
              <a:schemeClr val="accent2">
                <a:alpha val="50000"/>
                <a:hueOff val="0"/>
                <a:satOff val="0"/>
                <a:lumOff val="0"/>
                <a:alphaOff val="0"/>
                <a:lumMod val="99000"/>
                <a:satMod val="120000"/>
                <a:shade val="78000"/>
              </a:schemeClr>
            </a:gs>
          </a:gsLst>
          <a:lin ang="5400000" scaled="0"/>
        </a:gradFill>
        <a:ln>
          <a:noFill/>
        </a:ln>
        <a:effectLst/>
        <a:scene3d>
          <a:camera prst="orthographicFront"/>
          <a:lightRig rig="morning" dir="t"/>
        </a:scene3d>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2355850" rtl="1">
            <a:lnSpc>
              <a:spcPct val="90000"/>
            </a:lnSpc>
            <a:spcBef>
              <a:spcPct val="0"/>
            </a:spcBef>
            <a:spcAft>
              <a:spcPct val="35000"/>
            </a:spcAft>
            <a:buNone/>
          </a:pPr>
          <a:r>
            <a:rPr lang="ar-EG" sz="5300" kern="1200" dirty="0">
              <a:latin typeface="Arial" panose="020B0604020202020204" pitchFamily="34" charset="0"/>
              <a:cs typeface="Arial" panose="020B0604020202020204" pitchFamily="34" charset="0"/>
            </a:rPr>
            <a:t>مستقل</a:t>
          </a:r>
          <a:endParaRPr lang="en-US" sz="5300" kern="1200" dirty="0">
            <a:latin typeface="Arial" panose="020B0604020202020204" pitchFamily="34" charset="0"/>
            <a:cs typeface="Arial" panose="020B0604020202020204" pitchFamily="34" charset="0"/>
          </a:endParaRPr>
        </a:p>
      </dsp:txBody>
      <dsp:txXfrm>
        <a:off x="2339316" y="398850"/>
        <a:ext cx="1493567" cy="916507"/>
      </dsp:txXfrm>
    </dsp:sp>
    <dsp:sp modelId="{B1A52967-1F43-4A28-9668-C54DD7976A39}">
      <dsp:nvSpPr>
        <dsp:cNvPr id="0" name=""/>
        <dsp:cNvSpPr/>
      </dsp:nvSpPr>
      <dsp:spPr>
        <a:xfrm>
          <a:off x="2802661" y="1315357"/>
          <a:ext cx="2036683" cy="2036683"/>
        </a:xfrm>
        <a:prstGeom prst="ellipse">
          <a:avLst/>
        </a:prstGeom>
        <a:gradFill rotWithShape="0">
          <a:gsLst>
            <a:gs pos="0">
              <a:schemeClr val="accent2">
                <a:alpha val="50000"/>
                <a:hueOff val="-727682"/>
                <a:satOff val="-41964"/>
                <a:lumOff val="4314"/>
                <a:alphaOff val="0"/>
                <a:satMod val="103000"/>
                <a:lumMod val="102000"/>
                <a:tint val="94000"/>
              </a:schemeClr>
            </a:gs>
            <a:gs pos="50000">
              <a:schemeClr val="accent2">
                <a:alpha val="50000"/>
                <a:hueOff val="-727682"/>
                <a:satOff val="-41964"/>
                <a:lumOff val="4314"/>
                <a:alphaOff val="0"/>
                <a:satMod val="110000"/>
                <a:lumMod val="100000"/>
                <a:shade val="100000"/>
              </a:schemeClr>
            </a:gs>
            <a:gs pos="100000">
              <a:schemeClr val="accent2">
                <a:alpha val="50000"/>
                <a:hueOff val="-727682"/>
                <a:satOff val="-41964"/>
                <a:lumOff val="4314"/>
                <a:alphaOff val="0"/>
                <a:lumMod val="99000"/>
                <a:satMod val="120000"/>
                <a:shade val="78000"/>
              </a:schemeClr>
            </a:gs>
          </a:gsLst>
          <a:lin ang="5400000" scaled="0"/>
        </a:gradFill>
        <a:ln>
          <a:noFill/>
        </a:ln>
        <a:effectLst/>
        <a:scene3d>
          <a:camera prst="orthographicFront"/>
          <a:lightRig rig="glow" dir="t"/>
        </a:scene3d>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2355850" rtl="1">
            <a:lnSpc>
              <a:spcPct val="90000"/>
            </a:lnSpc>
            <a:spcBef>
              <a:spcPct val="0"/>
            </a:spcBef>
            <a:spcAft>
              <a:spcPct val="35000"/>
            </a:spcAft>
            <a:buNone/>
          </a:pPr>
          <a:r>
            <a:rPr lang="ar-EG" sz="5300" kern="1200" dirty="0">
              <a:latin typeface="Arial" panose="020B0604020202020204" pitchFamily="34" charset="0"/>
              <a:cs typeface="Arial" panose="020B0604020202020204" pitchFamily="34" charset="0"/>
            </a:rPr>
            <a:t>وسيط</a:t>
          </a:r>
          <a:endParaRPr lang="en-US" sz="5300" kern="1200" dirty="0">
            <a:latin typeface="Arial" panose="020B0604020202020204" pitchFamily="34" charset="0"/>
            <a:cs typeface="Arial" panose="020B0604020202020204" pitchFamily="34" charset="0"/>
          </a:endParaRPr>
        </a:p>
      </dsp:txBody>
      <dsp:txXfrm>
        <a:off x="3425547" y="1841501"/>
        <a:ext cx="1222009" cy="1120175"/>
      </dsp:txXfrm>
    </dsp:sp>
    <dsp:sp modelId="{C34558CD-5F22-4A29-A2E4-F4FA347A8691}">
      <dsp:nvSpPr>
        <dsp:cNvPr id="0" name=""/>
        <dsp:cNvSpPr/>
      </dsp:nvSpPr>
      <dsp:spPr>
        <a:xfrm>
          <a:off x="1332855" y="1315357"/>
          <a:ext cx="2036683" cy="2036683"/>
        </a:xfrm>
        <a:prstGeom prst="ellipse">
          <a:avLst/>
        </a:prstGeom>
        <a:gradFill rotWithShape="0">
          <a:gsLst>
            <a:gs pos="0">
              <a:schemeClr val="accent2">
                <a:alpha val="50000"/>
                <a:hueOff val="-1455363"/>
                <a:satOff val="-83928"/>
                <a:lumOff val="8628"/>
                <a:alphaOff val="0"/>
                <a:satMod val="103000"/>
                <a:lumMod val="102000"/>
                <a:tint val="94000"/>
              </a:schemeClr>
            </a:gs>
            <a:gs pos="50000">
              <a:schemeClr val="accent2">
                <a:alpha val="50000"/>
                <a:hueOff val="-1455363"/>
                <a:satOff val="-83928"/>
                <a:lumOff val="8628"/>
                <a:alphaOff val="0"/>
                <a:satMod val="110000"/>
                <a:lumMod val="100000"/>
                <a:shade val="100000"/>
              </a:schemeClr>
            </a:gs>
            <a:gs pos="100000">
              <a:schemeClr val="accent2">
                <a:alpha val="50000"/>
                <a:hueOff val="-1455363"/>
                <a:satOff val="-83928"/>
                <a:lumOff val="8628"/>
                <a:alphaOff val="0"/>
                <a:lumMod val="99000"/>
                <a:satMod val="120000"/>
                <a:shade val="78000"/>
              </a:schemeClr>
            </a:gs>
          </a:gsLst>
          <a:lin ang="5400000" scaled="0"/>
        </a:gradFill>
        <a:ln>
          <a:noFill/>
        </a:ln>
        <a:effectLst/>
        <a:scene3d>
          <a:camera prst="orthographicFront"/>
          <a:lightRig rig="glow" dir="t"/>
        </a:scene3d>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marL="0" lvl="0" indent="0" algn="ctr" defTabSz="2355850" rtl="1">
            <a:lnSpc>
              <a:spcPct val="90000"/>
            </a:lnSpc>
            <a:spcBef>
              <a:spcPct val="0"/>
            </a:spcBef>
            <a:spcAft>
              <a:spcPct val="35000"/>
            </a:spcAft>
            <a:buNone/>
          </a:pPr>
          <a:r>
            <a:rPr lang="ar-EG" sz="5300" kern="1200" dirty="0">
              <a:latin typeface="Arial" panose="020B0604020202020204" pitchFamily="34" charset="0"/>
              <a:cs typeface="Arial" panose="020B0604020202020204" pitchFamily="34" charset="0"/>
            </a:rPr>
            <a:t>تابع</a:t>
          </a:r>
        </a:p>
      </dsp:txBody>
      <dsp:txXfrm>
        <a:off x="1524642" y="1841501"/>
        <a:ext cx="1222009" cy="11201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4B5CE-F45F-4C69-967D-7EB8B03D313A}">
      <dsp:nvSpPr>
        <dsp:cNvPr id="0" name=""/>
        <dsp:cNvSpPr/>
      </dsp:nvSpPr>
      <dsp:spPr>
        <a:xfrm>
          <a:off x="0" y="0"/>
          <a:ext cx="6938362" cy="737647"/>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t>المشكلة البحثية هى الوضع التى يريد الباحث دراستها وتحليلها ، وذلك بإستخدام الأسلوب العلمى والمنهجى.</a:t>
          </a:r>
          <a:endParaRPr lang="en-US" sz="2000" b="1" kern="1200" dirty="0"/>
        </a:p>
      </dsp:txBody>
      <dsp:txXfrm>
        <a:off x="21605" y="21605"/>
        <a:ext cx="6142382" cy="694437"/>
      </dsp:txXfrm>
    </dsp:sp>
    <dsp:sp modelId="{2FA45E86-BBD8-498F-8D53-CD4C0B832F05}">
      <dsp:nvSpPr>
        <dsp:cNvPr id="0" name=""/>
        <dsp:cNvSpPr/>
      </dsp:nvSpPr>
      <dsp:spPr>
        <a:xfrm>
          <a:off x="612208" y="860589"/>
          <a:ext cx="6938362" cy="737647"/>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SA" sz="2000" b="1" kern="1200" dirty="0"/>
            <a:t>سؤال بحاجة لإجابة (ما العلاقة بين الرضا الوظيفي وضغوط العمل)</a:t>
          </a:r>
          <a:endParaRPr lang="en-US" sz="2000" b="1" kern="1200" dirty="0"/>
        </a:p>
      </dsp:txBody>
      <dsp:txXfrm>
        <a:off x="633813" y="882194"/>
        <a:ext cx="5803472" cy="694437"/>
      </dsp:txXfrm>
    </dsp:sp>
    <dsp:sp modelId="{7477AE3E-2695-40EF-93B3-F81478A8CB94}">
      <dsp:nvSpPr>
        <dsp:cNvPr id="0" name=""/>
        <dsp:cNvSpPr/>
      </dsp:nvSpPr>
      <dsp:spPr>
        <a:xfrm>
          <a:off x="1224416" y="1721178"/>
          <a:ext cx="6938362" cy="737647"/>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t>غموض بحاجة لإيضا</a:t>
          </a:r>
          <a:r>
            <a:rPr lang="ar-EG" sz="2000" b="1" kern="1200" dirty="0"/>
            <a:t>ح </a:t>
          </a:r>
          <a:r>
            <a:rPr lang="ar-SA" sz="2000" b="1" kern="1200" dirty="0"/>
            <a:t>(</a:t>
          </a:r>
          <a:r>
            <a:rPr lang="ar-EG" sz="2000" b="1" kern="1200" dirty="0"/>
            <a:t>تذمر العاملين</a:t>
          </a:r>
          <a:r>
            <a:rPr lang="ar-SA" sz="2000" b="1" kern="1200" dirty="0"/>
            <a:t> رغم ديم</a:t>
          </a:r>
          <a:r>
            <a:rPr lang="ar-EG" sz="2000" b="1" kern="1200" dirty="0"/>
            <a:t>و</a:t>
          </a:r>
          <a:r>
            <a:rPr lang="ar-SA" sz="2000" b="1" kern="1200" dirty="0"/>
            <a:t>قراطية الإدارة)</a:t>
          </a:r>
          <a:endParaRPr lang="en-US" sz="2000" b="1" kern="1200" dirty="0"/>
        </a:p>
      </dsp:txBody>
      <dsp:txXfrm>
        <a:off x="1246021" y="1742783"/>
        <a:ext cx="5803472" cy="694437"/>
      </dsp:txXfrm>
    </dsp:sp>
    <dsp:sp modelId="{B48D200B-3D82-4F52-9C8C-6A71BCE7FE60}">
      <dsp:nvSpPr>
        <dsp:cNvPr id="0" name=""/>
        <dsp:cNvSpPr/>
      </dsp:nvSpPr>
      <dsp:spPr>
        <a:xfrm>
          <a:off x="6458891" y="559382"/>
          <a:ext cx="479471" cy="479471"/>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dk1">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b="1" kern="1200"/>
        </a:p>
      </dsp:txBody>
      <dsp:txXfrm>
        <a:off x="6566772" y="559382"/>
        <a:ext cx="263709" cy="360802"/>
      </dsp:txXfrm>
    </dsp:sp>
    <dsp:sp modelId="{015C26E2-285F-414C-9B90-B04822F9854F}">
      <dsp:nvSpPr>
        <dsp:cNvPr id="0" name=""/>
        <dsp:cNvSpPr/>
      </dsp:nvSpPr>
      <dsp:spPr>
        <a:xfrm>
          <a:off x="7071099" y="1415054"/>
          <a:ext cx="479471" cy="479471"/>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dk1">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b="1" kern="1200"/>
        </a:p>
      </dsp:txBody>
      <dsp:txXfrm>
        <a:off x="7178980" y="1415054"/>
        <a:ext cx="263709" cy="3608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16AF1C-782D-4C92-B7B5-FF86B07CD4BD}">
      <dsp:nvSpPr>
        <dsp:cNvPr id="0" name=""/>
        <dsp:cNvSpPr/>
      </dsp:nvSpPr>
      <dsp:spPr>
        <a:xfrm>
          <a:off x="278716" y="502"/>
          <a:ext cx="2612963" cy="15677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rtl="1">
            <a:lnSpc>
              <a:spcPct val="90000"/>
            </a:lnSpc>
            <a:spcBef>
              <a:spcPct val="0"/>
            </a:spcBef>
            <a:spcAft>
              <a:spcPct val="35000"/>
            </a:spcAft>
            <a:buNone/>
          </a:pPr>
          <a:r>
            <a:rPr lang="ar-SA" sz="4000" kern="1200" dirty="0"/>
            <a:t>المجلات والدوريات والانترنت</a:t>
          </a:r>
          <a:endParaRPr lang="en-US" sz="4000" kern="1200" dirty="0"/>
        </a:p>
      </dsp:txBody>
      <dsp:txXfrm>
        <a:off x="278716" y="502"/>
        <a:ext cx="2612963" cy="1567778"/>
      </dsp:txXfrm>
    </dsp:sp>
    <dsp:sp modelId="{AB6AA680-E7C5-4A9E-8F85-F43CF28FE31D}">
      <dsp:nvSpPr>
        <dsp:cNvPr id="0" name=""/>
        <dsp:cNvSpPr/>
      </dsp:nvSpPr>
      <dsp:spPr>
        <a:xfrm>
          <a:off x="3152976" y="502"/>
          <a:ext cx="2612963" cy="15677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rtl="1">
            <a:lnSpc>
              <a:spcPct val="90000"/>
            </a:lnSpc>
            <a:spcBef>
              <a:spcPct val="0"/>
            </a:spcBef>
            <a:spcAft>
              <a:spcPct val="35000"/>
            </a:spcAft>
            <a:buNone/>
          </a:pPr>
          <a:r>
            <a:rPr lang="ar-SA" sz="4000" kern="1200" dirty="0"/>
            <a:t>الخبرة العملية</a:t>
          </a:r>
          <a:endParaRPr lang="en-US" sz="4000" kern="1200" dirty="0"/>
        </a:p>
      </dsp:txBody>
      <dsp:txXfrm>
        <a:off x="3152976" y="502"/>
        <a:ext cx="2612963" cy="1567778"/>
      </dsp:txXfrm>
    </dsp:sp>
    <dsp:sp modelId="{1C5B7D97-5DBF-4937-99AF-AD836DFD4D3F}">
      <dsp:nvSpPr>
        <dsp:cNvPr id="0" name=""/>
        <dsp:cNvSpPr/>
      </dsp:nvSpPr>
      <dsp:spPr>
        <a:xfrm>
          <a:off x="6027236" y="502"/>
          <a:ext cx="2612963" cy="15677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rtl="1">
            <a:lnSpc>
              <a:spcPct val="90000"/>
            </a:lnSpc>
            <a:spcBef>
              <a:spcPct val="0"/>
            </a:spcBef>
            <a:spcAft>
              <a:spcPct val="35000"/>
            </a:spcAft>
            <a:buNone/>
          </a:pPr>
          <a:r>
            <a:rPr lang="ar-SA" sz="4000" kern="1200" dirty="0"/>
            <a:t>الدراسات السابقة</a:t>
          </a:r>
          <a:endParaRPr lang="en-US" sz="4000" kern="1200" dirty="0"/>
        </a:p>
      </dsp:txBody>
      <dsp:txXfrm>
        <a:off x="6027236" y="502"/>
        <a:ext cx="2612963" cy="1567778"/>
      </dsp:txXfrm>
    </dsp:sp>
    <dsp:sp modelId="{E1055049-C690-4BFB-8B50-F3724B970A64}">
      <dsp:nvSpPr>
        <dsp:cNvPr id="0" name=""/>
        <dsp:cNvSpPr/>
      </dsp:nvSpPr>
      <dsp:spPr>
        <a:xfrm>
          <a:off x="278716" y="1829577"/>
          <a:ext cx="2612963" cy="15677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rtl="1">
            <a:lnSpc>
              <a:spcPct val="90000"/>
            </a:lnSpc>
            <a:spcBef>
              <a:spcPct val="0"/>
            </a:spcBef>
            <a:spcAft>
              <a:spcPct val="35000"/>
            </a:spcAft>
            <a:buNone/>
          </a:pPr>
          <a:r>
            <a:rPr lang="ar-SA" sz="4000" kern="1200" dirty="0"/>
            <a:t>تكليف من جهة</a:t>
          </a:r>
          <a:endParaRPr lang="en-US" sz="4000" kern="1200" dirty="0"/>
        </a:p>
      </dsp:txBody>
      <dsp:txXfrm>
        <a:off x="278716" y="1829577"/>
        <a:ext cx="2612963" cy="1567778"/>
      </dsp:txXfrm>
    </dsp:sp>
    <dsp:sp modelId="{F25B6934-1C05-4052-96A2-CF9E154833AF}">
      <dsp:nvSpPr>
        <dsp:cNvPr id="0" name=""/>
        <dsp:cNvSpPr/>
      </dsp:nvSpPr>
      <dsp:spPr>
        <a:xfrm>
          <a:off x="3152976" y="1829577"/>
          <a:ext cx="2612963" cy="15677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rtl="1">
            <a:lnSpc>
              <a:spcPct val="90000"/>
            </a:lnSpc>
            <a:spcBef>
              <a:spcPct val="0"/>
            </a:spcBef>
            <a:spcAft>
              <a:spcPct val="35000"/>
            </a:spcAft>
            <a:buNone/>
          </a:pPr>
          <a:r>
            <a:rPr lang="ar-EG" sz="4000" kern="1200" dirty="0"/>
            <a:t>حضور مناقشات علمية</a:t>
          </a:r>
          <a:endParaRPr lang="en-US" sz="4000" kern="1200" dirty="0"/>
        </a:p>
      </dsp:txBody>
      <dsp:txXfrm>
        <a:off x="3152976" y="1829577"/>
        <a:ext cx="2612963" cy="1567778"/>
      </dsp:txXfrm>
    </dsp:sp>
    <dsp:sp modelId="{65C8DFD5-5A5F-44F6-B5CD-265C6B56E66C}">
      <dsp:nvSpPr>
        <dsp:cNvPr id="0" name=""/>
        <dsp:cNvSpPr/>
      </dsp:nvSpPr>
      <dsp:spPr>
        <a:xfrm>
          <a:off x="6027236" y="1829577"/>
          <a:ext cx="2612963" cy="156777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rtl="1">
            <a:lnSpc>
              <a:spcPct val="90000"/>
            </a:lnSpc>
            <a:spcBef>
              <a:spcPct val="0"/>
            </a:spcBef>
            <a:spcAft>
              <a:spcPct val="35000"/>
            </a:spcAft>
            <a:buNone/>
          </a:pPr>
          <a:r>
            <a:rPr lang="ar-EG" sz="4000" kern="1200" dirty="0"/>
            <a:t>المجتمع المحيط</a:t>
          </a:r>
          <a:endParaRPr lang="en-US" sz="4000" kern="1200" dirty="0"/>
        </a:p>
      </dsp:txBody>
      <dsp:txXfrm>
        <a:off x="6027236" y="1829577"/>
        <a:ext cx="2612963" cy="15677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96BC4E-00C2-46DE-BFC5-E997EBD6208B}">
      <dsp:nvSpPr>
        <dsp:cNvPr id="0" name=""/>
        <dsp:cNvSpPr/>
      </dsp:nvSpPr>
      <dsp:spPr>
        <a:xfrm>
          <a:off x="0" y="-31361"/>
          <a:ext cx="6214055" cy="1812802"/>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b="1" kern="1200" dirty="0">
              <a:latin typeface="Arial" pitchFamily="34" charset="0"/>
              <a:ea typeface="+mn-ea"/>
              <a:cs typeface="Arial" pitchFamily="34" charset="0"/>
            </a:rPr>
            <a:t>الفرض هو علاقة بين متغيرين ، وهي علاقة احتمالية لم تتأكد بعد ، ويسعى الباحث لإثبات صحة أو عدم صحة هذه العلاقة بالتحليل العلمي والموضوعي ، ويمكن اختبار هذه العلاقة ميدانيا ً و تجريبيا ً .  </a:t>
          </a:r>
          <a:endParaRPr lang="en-US" sz="2200" b="1" kern="1200" dirty="0">
            <a:latin typeface="Arial" pitchFamily="34" charset="0"/>
            <a:ea typeface="+mn-ea"/>
            <a:cs typeface="Arial" pitchFamily="34" charset="0"/>
          </a:endParaRPr>
        </a:p>
      </dsp:txBody>
      <dsp:txXfrm>
        <a:off x="53095" y="21734"/>
        <a:ext cx="4340382" cy="1706612"/>
      </dsp:txXfrm>
    </dsp:sp>
    <dsp:sp modelId="{A9D24EDC-69DA-42A7-93B5-DCD4ABC5DF58}">
      <dsp:nvSpPr>
        <dsp:cNvPr id="0" name=""/>
        <dsp:cNvSpPr/>
      </dsp:nvSpPr>
      <dsp:spPr>
        <a:xfrm>
          <a:off x="1096597" y="1773886"/>
          <a:ext cx="6214055" cy="240181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b="1" kern="1200" dirty="0">
              <a:latin typeface="Arial" pitchFamily="34" charset="0"/>
              <a:ea typeface="+mn-ea"/>
              <a:cs typeface="Arial" pitchFamily="34" charset="0"/>
            </a:rPr>
            <a:t>الفرض هوتخمين يتبناه الباحث في بداية دراسته لإعطاء تفسيرمؤقت للمشكلة البحثية . </a:t>
          </a:r>
          <a:endParaRPr lang="en-US" sz="2200" b="1" kern="1200" dirty="0">
            <a:latin typeface="Arial" pitchFamily="34" charset="0"/>
            <a:ea typeface="+mn-ea"/>
            <a:cs typeface="Arial" pitchFamily="34" charset="0"/>
          </a:endParaRPr>
        </a:p>
      </dsp:txBody>
      <dsp:txXfrm>
        <a:off x="1166944" y="1844233"/>
        <a:ext cx="3798441" cy="2261124"/>
      </dsp:txXfrm>
    </dsp:sp>
    <dsp:sp modelId="{5B9094EA-3AB7-4539-A018-3F7221A42881}">
      <dsp:nvSpPr>
        <dsp:cNvPr id="0" name=""/>
        <dsp:cNvSpPr/>
      </dsp:nvSpPr>
      <dsp:spPr>
        <a:xfrm>
          <a:off x="5035733" y="1277810"/>
          <a:ext cx="1178321" cy="1178321"/>
        </a:xfrm>
        <a:prstGeom prst="downArrow">
          <a:avLst>
            <a:gd name="adj1" fmla="val 55000"/>
            <a:gd name="adj2" fmla="val 45000"/>
          </a:avLst>
        </a:prstGeom>
        <a:solidFill>
          <a:schemeClr val="lt1">
            <a:alpha val="90000"/>
            <a:tint val="40000"/>
            <a:hueOff val="0"/>
            <a:satOff val="0"/>
            <a:lumOff val="0"/>
            <a:alphaOff val="0"/>
          </a:schemeClr>
        </a:solidFill>
        <a:ln w="12700" cap="flat" cmpd="sng" algn="ctr">
          <a:solidFill>
            <a:schemeClr val="dk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r" defTabSz="977900" rtl="1">
            <a:lnSpc>
              <a:spcPct val="90000"/>
            </a:lnSpc>
            <a:spcBef>
              <a:spcPct val="0"/>
            </a:spcBef>
            <a:spcAft>
              <a:spcPct val="35000"/>
            </a:spcAft>
            <a:buNone/>
          </a:pPr>
          <a:endParaRPr lang="en-US" sz="2200" kern="1200">
            <a:solidFill>
              <a:sysClr val="windowText" lastClr="000000">
                <a:hueOff val="0"/>
                <a:satOff val="0"/>
                <a:lumOff val="0"/>
                <a:alphaOff val="0"/>
              </a:sysClr>
            </a:solidFill>
            <a:latin typeface="Arial" pitchFamily="34" charset="0"/>
            <a:ea typeface="+mn-ea"/>
            <a:cs typeface="Arial" pitchFamily="34" charset="0"/>
          </a:endParaRPr>
        </a:p>
      </dsp:txBody>
      <dsp:txXfrm>
        <a:off x="5300855" y="1277810"/>
        <a:ext cx="648077" cy="886687"/>
      </dsp:txXfrm>
    </dsp:sp>
  </dsp:spTree>
</dsp:drawing>
</file>

<file path=ppt/diagrams/layout1.xml><?xml version="1.0" encoding="utf-8"?>
<dgm:layoutDef xmlns:dgm="http://schemas.openxmlformats.org/drawingml/2006/diagram" xmlns:a="http://schemas.openxmlformats.org/drawingml/2006/main" uniqueId="urn:microsoft.com/office/officeart/2005/8/layout/default#5">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default#4">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1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3.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10</a:t>
            </a:r>
          </a:p>
          <a:p>
            <a:pPr algn="ctr"/>
            <a:r>
              <a:rPr lang="en-US" sz="2800" b="1" dirty="0">
                <a:solidFill>
                  <a:srgbClr val="FF0000"/>
                </a:solidFill>
                <a:latin typeface="Times New Roman" panose="02020603050405020304" pitchFamily="18" charset="0"/>
                <a:cs typeface="Times New Roman" panose="02020603050405020304" pitchFamily="18" charset="0"/>
              </a:rPr>
              <a:t>“Foundations of scientific research”</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1508105"/>
          </a:xfrm>
          <a:prstGeom prst="rect">
            <a:avLst/>
          </a:prstGeom>
          <a:noFill/>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“Foundations of scientific research”</a:t>
            </a:r>
          </a:p>
          <a:p>
            <a:pPr algn="ctr"/>
            <a:endParaRPr lang="en-US" sz="3000" b="1" dirty="0"/>
          </a:p>
          <a:p>
            <a:pPr algn="ctr"/>
            <a:endParaRPr lang="en-US" sz="3000" b="1" dirty="0"/>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F8C9EEF-8FF7-ABD9-2414-FEB6E89ED077}"/>
              </a:ext>
            </a:extLst>
          </p:cNvPr>
          <p:cNvSpPr txBox="1"/>
          <p:nvPr/>
        </p:nvSpPr>
        <p:spPr>
          <a:xfrm>
            <a:off x="678381" y="1287445"/>
            <a:ext cx="11051255" cy="3216265"/>
          </a:xfrm>
          <a:prstGeom prst="rect">
            <a:avLst/>
          </a:prstGeom>
          <a:noFill/>
        </p:spPr>
        <p:txBody>
          <a:bodyPr wrap="square">
            <a:spAutoFit/>
          </a:bodyPr>
          <a:lstStyle/>
          <a:p>
            <a:pPr algn="ctr"/>
            <a:r>
              <a:rPr lang="ar-EG" sz="2500" b="1" dirty="0">
                <a:solidFill>
                  <a:sysClr val="windowText" lastClr="000000"/>
                </a:solidFill>
                <a:latin typeface="Calibri"/>
                <a:cs typeface="Arial" panose="020B0604020202020204" pitchFamily="34" charset="0"/>
              </a:rPr>
              <a:t>المفاهيم الأساسية للبحث العلمي</a:t>
            </a:r>
          </a:p>
          <a:p>
            <a:pPr algn="ctr" rtl="1"/>
            <a:r>
              <a:rPr lang="ar-SA" sz="2500" dirty="0"/>
              <a:t>أصبح البحث العلمي هو السمة البارزة للعصر الحديث، بعد أن اتضحت أهميته في تقدم الدول وتطورها، كما تأكدت أهميته في حل المشكلات الاقتصادية والصحية والتعليمية والسياسية وغيرها، ولم يعد هناك أدنى شك في أن البحث العلمي هو الطريق الأمثل والوحيد لتقدم الشعوب وحل المشكلات التي تعاني منها البشرية. </a:t>
            </a:r>
            <a:endParaRPr lang="en-US" sz="2500" dirty="0"/>
          </a:p>
          <a:p>
            <a:pPr algn="ctr" rtl="1" eaLnBrk="1" fontAlgn="base" hangingPunct="1">
              <a:spcBef>
                <a:spcPct val="0"/>
              </a:spcBef>
              <a:spcAft>
                <a:spcPct val="0"/>
              </a:spcAft>
            </a:pPr>
            <a:r>
              <a:rPr lang="ar-EG" altLang="en-US" sz="2500" b="1" dirty="0">
                <a:solidFill>
                  <a:schemeClr val="accent1"/>
                </a:solidFill>
              </a:rPr>
              <a:t>"</a:t>
            </a:r>
            <a:r>
              <a:rPr lang="ar-JO" altLang="en-US" sz="2500" b="1" dirty="0">
                <a:solidFill>
                  <a:schemeClr val="accent1"/>
                </a:solidFill>
              </a:rPr>
              <a:t>البحث العل</a:t>
            </a:r>
            <a:r>
              <a:rPr lang="ar-EG" altLang="en-US" sz="2500" b="1" dirty="0">
                <a:solidFill>
                  <a:schemeClr val="accent1"/>
                </a:solidFill>
              </a:rPr>
              <a:t>م</a:t>
            </a:r>
            <a:r>
              <a:rPr lang="ar-JO" altLang="en-US" sz="2500" b="1" dirty="0">
                <a:solidFill>
                  <a:schemeClr val="accent1"/>
                </a:solidFill>
              </a:rPr>
              <a:t>ي محاولة للبحث عن إجابات لأسئلة طارئة</a:t>
            </a:r>
            <a:r>
              <a:rPr lang="ar-EG" altLang="en-US" sz="2500" b="1" dirty="0">
                <a:solidFill>
                  <a:schemeClr val="accent1"/>
                </a:solidFill>
              </a:rPr>
              <a:t>"</a:t>
            </a:r>
          </a:p>
          <a:p>
            <a:pPr algn="ctr" rtl="1" eaLnBrk="1" fontAlgn="base" hangingPunct="1">
              <a:spcBef>
                <a:spcPct val="0"/>
              </a:spcBef>
              <a:spcAft>
                <a:spcPct val="0"/>
              </a:spcAft>
            </a:pPr>
            <a:r>
              <a:rPr lang="ar-JO" altLang="en-US" sz="2500" dirty="0"/>
              <a:t>تخيل لو بقيت أساليب زراعة القمح وصناعة الخبز كما هي عندما تعلمها الإنسان لأول مرة ؟</a:t>
            </a:r>
            <a:endParaRPr lang="en-CA" altLang="en-US" sz="2500" dirty="0"/>
          </a:p>
          <a:p>
            <a:pPr algn="ctr" rtl="1" eaLnBrk="1" fontAlgn="base" hangingPunct="1">
              <a:spcBef>
                <a:spcPct val="0"/>
              </a:spcBef>
              <a:spcAft>
                <a:spcPct val="0"/>
              </a:spcAft>
            </a:pPr>
            <a:endParaRPr lang="ar-JO" altLang="en-US" sz="2800" b="1" dirty="0">
              <a:solidFill>
                <a:schemeClr val="accent1"/>
              </a:solidFill>
            </a:endParaRPr>
          </a:p>
          <a:p>
            <a:pPr algn="ctr" rtl="1"/>
            <a:endParaRPr lang="en-US" sz="2500" dirty="0"/>
          </a:p>
        </p:txBody>
      </p:sp>
      <p:pic>
        <p:nvPicPr>
          <p:cNvPr id="11" name="Picture 12">
            <a:extLst>
              <a:ext uri="{FF2B5EF4-FFF2-40B4-BE49-F238E27FC236}">
                <a16:creationId xmlns:a16="http://schemas.microsoft.com/office/drawing/2014/main" id="{7FBD797E-D96F-FC78-D930-BBC34227E7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9269" y="3793186"/>
            <a:ext cx="2616200" cy="177736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11" descr="BakeryCase">
            <a:extLst>
              <a:ext uri="{FF2B5EF4-FFF2-40B4-BE49-F238E27FC236}">
                <a16:creationId xmlns:a16="http://schemas.microsoft.com/office/drawing/2014/main" id="{02C713E1-2744-4523-E68D-6D35ECCA8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7220" y="4192079"/>
            <a:ext cx="2411605" cy="206700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3">
            <a:extLst>
              <a:ext uri="{FF2B5EF4-FFF2-40B4-BE49-F238E27FC236}">
                <a16:creationId xmlns:a16="http://schemas.microsoft.com/office/drawing/2014/main" id="{0B98A5DD-8997-276D-AC2B-E69097D9BE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3690" y="3926156"/>
            <a:ext cx="2491793" cy="185775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Rectangle 3">
            <a:extLst>
              <a:ext uri="{FF2B5EF4-FFF2-40B4-BE49-F238E27FC236}">
                <a16:creationId xmlns:a16="http://schemas.microsoft.com/office/drawing/2014/main" id="{82EA7957-2004-03CC-46EA-08882D099808}"/>
              </a:ext>
            </a:extLst>
          </p:cNvPr>
          <p:cNvSpPr txBox="1">
            <a:spLocks noChangeArrowheads="1"/>
          </p:cNvSpPr>
          <p:nvPr/>
        </p:nvSpPr>
        <p:spPr>
          <a:xfrm>
            <a:off x="383342" y="1164434"/>
            <a:ext cx="11152165"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None/>
              <a:defRPr/>
            </a:pPr>
            <a:r>
              <a:rPr lang="ar-EG" sz="2500" dirty="0">
                <a:solidFill>
                  <a:schemeClr val="accent1"/>
                </a:solidFill>
              </a:rPr>
              <a:t>"يطبق الإنسان البحث العلمي في جميع جوانب حياته دون أن يشعر"</a:t>
            </a:r>
          </a:p>
          <a:p>
            <a:pPr marL="0" indent="0" algn="ctr" rtl="1">
              <a:buNone/>
              <a:defRPr/>
            </a:pPr>
            <a:r>
              <a:rPr lang="ar-EG" sz="2500" dirty="0">
                <a:solidFill>
                  <a:schemeClr val="accent1"/>
                </a:solidFill>
              </a:rPr>
              <a:t>أمثله:</a:t>
            </a:r>
          </a:p>
          <a:p>
            <a:pPr algn="ctr" rtl="1">
              <a:defRPr/>
            </a:pPr>
            <a:r>
              <a:rPr lang="ar-SA" sz="2500" dirty="0"/>
              <a:t>اختيار أي فرد لطبيعة عمله يتطلب منه استخدام طرق البحث العلمي كأن يحدد ميوله وقدراته ويحلل المهنة والمهارات اللازمة لأدائها .</a:t>
            </a:r>
            <a:endParaRPr lang="ar-EG" sz="2500" dirty="0"/>
          </a:p>
          <a:p>
            <a:pPr algn="ctr" rtl="1">
              <a:defRPr/>
            </a:pPr>
            <a:r>
              <a:rPr lang="ar-SA" sz="2500" dirty="0"/>
              <a:t>المزارع حين يتجه لزراعة الأرض فعليه أن يستخدم البحث العلمي كأن يحدد طبيعة الأرض هل رملية أم طينية وما هي المحاصيل المناسبة التي ستكون أكثر اثمارا في هذه التربة وما هي توقيتات الري وغير ذلك</a:t>
            </a:r>
            <a:r>
              <a:rPr lang="ar-EG" sz="2500" dirty="0"/>
              <a:t>.</a:t>
            </a:r>
          </a:p>
          <a:p>
            <a:pPr marL="0" indent="0" algn="ctr" rtl="1">
              <a:buNone/>
              <a:defRPr/>
            </a:pPr>
            <a:r>
              <a:rPr lang="ar-EG" sz="2500" b="1" dirty="0">
                <a:solidFill>
                  <a:schemeClr val="accent1"/>
                </a:solidFill>
              </a:rPr>
              <a:t>وبالتالي فإننا نقول :</a:t>
            </a:r>
          </a:p>
          <a:p>
            <a:pPr marL="0" indent="0" algn="ctr" rtl="1">
              <a:buNone/>
              <a:defRPr/>
            </a:pPr>
            <a:r>
              <a:rPr lang="ar-EG" sz="2500" b="1" dirty="0"/>
              <a:t>"</a:t>
            </a:r>
            <a:r>
              <a:rPr lang="ar-SA" sz="2500" b="1" dirty="0"/>
              <a:t>إن دراسة البحث العلمي تزودنا بالأساليب العلمية الضرورية لتحسين أساليب حياتنا وتحسين أساليب أعمالنا وتطوير أنفسنا</a:t>
            </a:r>
            <a:r>
              <a:rPr lang="ar-EG" sz="2500" b="1" dirty="0"/>
              <a:t>"</a:t>
            </a:r>
            <a:r>
              <a:rPr lang="ar-SA" sz="2500" b="1" dirty="0"/>
              <a:t> </a:t>
            </a:r>
            <a:endParaRPr lang="ar-EG" sz="2500" b="1" dirty="0"/>
          </a:p>
          <a:p>
            <a:pPr marL="0" indent="0" algn="ctr" rtl="1">
              <a:buNone/>
              <a:defRPr/>
            </a:pPr>
            <a:endParaRPr lang="en-US" sz="2500" b="1" dirty="0"/>
          </a:p>
        </p:txBody>
      </p:sp>
    </p:spTree>
    <p:extLst>
      <p:ext uri="{BB962C8B-B14F-4D97-AF65-F5344CB8AC3E}">
        <p14:creationId xmlns:p14="http://schemas.microsoft.com/office/powerpoint/2010/main" val="34403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diamond(in)">
                                      <p:cBhvr>
                                        <p:cTn id="7" dur="20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amond(in)">
                                      <p:cBhvr>
                                        <p:cTn id="12" dur="20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amond(in)">
                                      <p:cBhvr>
                                        <p:cTn id="17" dur="20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amond(in)">
                                      <p:cBhvr>
                                        <p:cTn id="22" dur="20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diamond(in)">
                                      <p:cBhvr>
                                        <p:cTn id="27" dur="20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diamond(in)">
                                      <p:cBhvr>
                                        <p:cTn id="32" dur="20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500"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393932" y="158908"/>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6ACB025C-BCD6-21EE-D96A-5A1ED3209B37}"/>
              </a:ext>
            </a:extLst>
          </p:cNvPr>
          <p:cNvSpPr txBox="1">
            <a:spLocks/>
          </p:cNvSpPr>
          <p:nvPr/>
        </p:nvSpPr>
        <p:spPr>
          <a:xfrm>
            <a:off x="3959050" y="1208407"/>
            <a:ext cx="3580126" cy="467998"/>
          </a:xfrm>
          <a:prstGeom prst="rect">
            <a:avLst/>
          </a:prstGeom>
        </p:spPr>
        <p:style>
          <a:lnRef idx="2">
            <a:schemeClr val="accent2"/>
          </a:lnRef>
          <a:fillRef idx="1">
            <a:schemeClr val="lt1"/>
          </a:fillRef>
          <a:effectRef idx="0">
            <a:schemeClr val="accent2"/>
          </a:effectRef>
          <a:fontRef idx="minor">
            <a:schemeClr val="dk1"/>
          </a:fontRef>
        </p:style>
        <p:txBody>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rtl="1"/>
            <a:r>
              <a:rPr lang="ar-EG" sz="2500" b="1" dirty="0"/>
              <a:t>المفاهيم الأساسية للبحث العلمي</a:t>
            </a:r>
          </a:p>
          <a:p>
            <a:pPr algn="ctr" rtl="1"/>
            <a:endParaRPr lang="ar-EG" sz="2500" b="1" dirty="0"/>
          </a:p>
          <a:p>
            <a:pPr algn="ctr" rtl="1"/>
            <a:endParaRPr lang="ar-EG" sz="2500" b="1" dirty="0"/>
          </a:p>
          <a:p>
            <a:pPr algn="ctr" rtl="1"/>
            <a:endParaRPr lang="ar-EG" sz="2500" b="1" dirty="0"/>
          </a:p>
          <a:p>
            <a:pPr algn="ctr" rtl="1"/>
            <a:endParaRPr lang="en-US" sz="2500" b="1" dirty="0"/>
          </a:p>
        </p:txBody>
      </p:sp>
      <p:sp>
        <p:nvSpPr>
          <p:cNvPr id="7" name="Content Placeholder 2">
            <a:extLst>
              <a:ext uri="{FF2B5EF4-FFF2-40B4-BE49-F238E27FC236}">
                <a16:creationId xmlns:a16="http://schemas.microsoft.com/office/drawing/2014/main" id="{F64BB726-CA5C-4EF9-78BE-ED356E6FF42E}"/>
              </a:ext>
            </a:extLst>
          </p:cNvPr>
          <p:cNvSpPr txBox="1">
            <a:spLocks/>
          </p:cNvSpPr>
          <p:nvPr/>
        </p:nvSpPr>
        <p:spPr>
          <a:xfrm>
            <a:off x="1034979" y="1701802"/>
            <a:ext cx="10601011" cy="45259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EG" sz="2500" b="1" dirty="0">
                <a:solidFill>
                  <a:schemeClr val="accent1"/>
                </a:solidFill>
              </a:rPr>
              <a:t>ما هو الفرق بين العلم و المعرفة؟  </a:t>
            </a:r>
          </a:p>
          <a:p>
            <a:pPr marL="0" indent="0" algn="ctr" rtl="1">
              <a:buFont typeface="Arial" panose="020B0604020202020204" pitchFamily="34" charset="0"/>
              <a:buNone/>
            </a:pPr>
            <a:r>
              <a:rPr lang="ar-EG" sz="2500" b="1" dirty="0">
                <a:solidFill>
                  <a:schemeClr val="accent1"/>
                </a:solidFill>
              </a:rPr>
              <a:t> </a:t>
            </a:r>
            <a:r>
              <a:rPr lang="ar-EG" sz="2500" b="1" dirty="0"/>
              <a:t>العلم والمعرفة هما مصطلحان يُستخدمان للدلالة على مفاهيم مختلفة، ولكن في بعض الأحيان يُستخدمان بشكل متبادل. إليك الفرق الرئيسي بينهما:</a:t>
            </a:r>
          </a:p>
          <a:p>
            <a:pPr marL="0" indent="0" algn="r" rtl="1">
              <a:buFont typeface="Arial" panose="020B0604020202020204" pitchFamily="34" charset="0"/>
              <a:buNone/>
            </a:pPr>
            <a:r>
              <a:rPr lang="ar-EG" sz="2500" b="1" dirty="0">
                <a:solidFill>
                  <a:schemeClr val="accent1"/>
                </a:solidFill>
              </a:rPr>
              <a:t>- العلم: </a:t>
            </a:r>
            <a:r>
              <a:rPr lang="ar-EG" sz="2500" b="1" dirty="0"/>
              <a:t>هو نظام من المعارف المنظمة والمستندة إلى الأدلة والتجارب العلمية. يشمل العلم استخدام الطرائق العلمية لاكتساب المعرفة وفهم الظواهر الطبيعية.</a:t>
            </a:r>
          </a:p>
          <a:p>
            <a:pPr marL="0" indent="0" algn="r" rtl="1">
              <a:buFont typeface="Arial" panose="020B0604020202020204" pitchFamily="34" charset="0"/>
              <a:buNone/>
            </a:pPr>
            <a:r>
              <a:rPr lang="ar-EG" sz="2500" b="1" dirty="0">
                <a:solidFill>
                  <a:schemeClr val="accent1"/>
                </a:solidFill>
              </a:rPr>
              <a:t> - المعرفة: </a:t>
            </a:r>
            <a:r>
              <a:rPr lang="ar-EG" sz="2500" b="1" dirty="0"/>
              <a:t>تشير إلى المعلومات والفهم الذي يكتسبه الإنسان عن طريق التجربة، الدراسة، الاستنتاج، أو الخبرة.</a:t>
            </a:r>
          </a:p>
          <a:p>
            <a:pPr marL="0" indent="0" algn="ctr" rtl="1">
              <a:buFont typeface="Arial" panose="020B0604020202020204" pitchFamily="34" charset="0"/>
              <a:buNone/>
            </a:pPr>
            <a:r>
              <a:rPr lang="ar-EG" sz="2500" b="1" dirty="0">
                <a:solidFill>
                  <a:schemeClr val="accent1"/>
                </a:solidFill>
              </a:rPr>
              <a:t>ما هي علاقة العلم بالبحث؟</a:t>
            </a:r>
          </a:p>
          <a:p>
            <a:pPr marL="0" indent="0" algn="r" rtl="1">
              <a:buNone/>
            </a:pPr>
            <a:r>
              <a:rPr lang="ar-SA" sz="2500" b="1" dirty="0">
                <a:latin typeface="Arial" pitchFamily="34" charset="0"/>
                <a:cs typeface="Arial" pitchFamily="34" charset="0"/>
              </a:rPr>
              <a:t>البحث</a:t>
            </a:r>
            <a:r>
              <a:rPr lang="ar-EG" sz="2500" b="1" dirty="0">
                <a:latin typeface="Arial" pitchFamily="34" charset="0"/>
                <a:cs typeface="Arial" pitchFamily="34" charset="0"/>
              </a:rPr>
              <a:t>: هو</a:t>
            </a:r>
            <a:r>
              <a:rPr lang="ar-SA" sz="2500" b="1" dirty="0">
                <a:latin typeface="Arial" pitchFamily="34" charset="0"/>
                <a:cs typeface="Arial" pitchFamily="34" charset="0"/>
              </a:rPr>
              <a:t> التوصل إلى الحقائق واكتشاف القواعد والقوانين التي تفسر سلوك الظواهر</a:t>
            </a:r>
            <a:r>
              <a:rPr lang="ar-EG" sz="2500" b="1" dirty="0">
                <a:latin typeface="Arial" pitchFamily="34" charset="0"/>
                <a:cs typeface="Arial" pitchFamily="34" charset="0"/>
              </a:rPr>
              <a:t>، وبالتالي فإن </a:t>
            </a:r>
            <a:r>
              <a:rPr lang="ar-SA" sz="2500" b="1" dirty="0">
                <a:latin typeface="Arial" pitchFamily="34" charset="0"/>
                <a:cs typeface="Arial" pitchFamily="34" charset="0"/>
              </a:rPr>
              <a:t>البحث هو أداة العلم في الوصول إلى الحقائق والتفسير</a:t>
            </a:r>
            <a:endParaRPr lang="en-US" sz="2500" b="1" dirty="0">
              <a:latin typeface="Arial" pitchFamily="34" charset="0"/>
              <a:cs typeface="Arial" pitchFamily="34" charset="0"/>
            </a:endParaRPr>
          </a:p>
          <a:p>
            <a:pPr marL="0" indent="0" algn="r" rtl="1">
              <a:buNone/>
            </a:pPr>
            <a:endParaRPr lang="ar-EG" sz="2500" b="1" dirty="0">
              <a:latin typeface="Arial" pitchFamily="34" charset="0"/>
              <a:cs typeface="Arial" pitchFamily="34" charset="0"/>
            </a:endParaRPr>
          </a:p>
          <a:p>
            <a:pPr marL="0" indent="0" algn="ctr" rtl="1">
              <a:buFont typeface="Arial" panose="020B0604020202020204" pitchFamily="34" charset="0"/>
              <a:buNone/>
            </a:pPr>
            <a:endParaRPr lang="ar-EG" sz="2500" b="1" dirty="0">
              <a:solidFill>
                <a:schemeClr val="accent1"/>
              </a:solidFill>
            </a:endParaRPr>
          </a:p>
        </p:txBody>
      </p:sp>
    </p:spTree>
    <p:extLst>
      <p:ext uri="{BB962C8B-B14F-4D97-AF65-F5344CB8AC3E}">
        <p14:creationId xmlns:p14="http://schemas.microsoft.com/office/powerpoint/2010/main" val="3653998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Flowchart: Decision 3">
            <a:extLst>
              <a:ext uri="{FF2B5EF4-FFF2-40B4-BE49-F238E27FC236}">
                <a16:creationId xmlns:a16="http://schemas.microsoft.com/office/drawing/2014/main" id="{F2CD5D4F-F65E-1CD3-34CA-DC3C2B4654B2}"/>
              </a:ext>
            </a:extLst>
          </p:cNvPr>
          <p:cNvSpPr/>
          <p:nvPr/>
        </p:nvSpPr>
        <p:spPr>
          <a:xfrm>
            <a:off x="1590552" y="1117061"/>
            <a:ext cx="7901918" cy="707887"/>
          </a:xfrm>
          <a:prstGeom prst="flowChartDecision">
            <a:avLst/>
          </a:prstGeom>
          <a:solidFill>
            <a:schemeClr val="tx2">
              <a:lumMod val="20000"/>
              <a:lumOff val="8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ar-EG" sz="2800" b="1" dirty="0">
                <a:solidFill>
                  <a:schemeClr val="tx1"/>
                </a:solidFill>
                <a:latin typeface="Constantia"/>
              </a:rPr>
              <a:t>تعريف البحث العلمي</a:t>
            </a:r>
            <a:endParaRPr lang="en-GB" sz="2800" b="1" dirty="0">
              <a:solidFill>
                <a:schemeClr val="tx1"/>
              </a:solidFill>
              <a:latin typeface="Constantia"/>
            </a:endParaRPr>
          </a:p>
        </p:txBody>
      </p:sp>
      <p:sp>
        <p:nvSpPr>
          <p:cNvPr id="7" name="Oval 6">
            <a:extLst>
              <a:ext uri="{FF2B5EF4-FFF2-40B4-BE49-F238E27FC236}">
                <a16:creationId xmlns:a16="http://schemas.microsoft.com/office/drawing/2014/main" id="{852E8E62-96C5-57B4-9B11-792112A77E90}"/>
              </a:ext>
            </a:extLst>
          </p:cNvPr>
          <p:cNvSpPr/>
          <p:nvPr/>
        </p:nvSpPr>
        <p:spPr>
          <a:xfrm>
            <a:off x="511951" y="1943746"/>
            <a:ext cx="10902646" cy="1361321"/>
          </a:xfrm>
          <a:prstGeom prst="ellipse">
            <a:avLst/>
          </a:prstGeom>
          <a:solidFill>
            <a:schemeClr val="accent1">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solidFill>
                  <a:prstClr val="black"/>
                </a:solidFill>
                <a:latin typeface="Constantia"/>
              </a:rPr>
              <a:t>هناك تعريفات كثيرة للبحث العلمي تدور معظمها حول كونه " عملية منظمة تهدف للتوصل لحلول لمشكلات محددة أو الإجابة عن تساؤلات معينة باستخدام أساليب علمية محددة ، يقوم بذلك الباحث بغرض</a:t>
            </a:r>
            <a:endParaRPr lang="en-GB" sz="2400" b="1" dirty="0">
              <a:solidFill>
                <a:prstClr val="black"/>
              </a:solidFill>
              <a:latin typeface="Constantia"/>
            </a:endParaRPr>
          </a:p>
        </p:txBody>
      </p:sp>
      <p:cxnSp>
        <p:nvCxnSpPr>
          <p:cNvPr id="9" name="Straight Arrow Connector 8">
            <a:extLst>
              <a:ext uri="{FF2B5EF4-FFF2-40B4-BE49-F238E27FC236}">
                <a16:creationId xmlns:a16="http://schemas.microsoft.com/office/drawing/2014/main" id="{8C6D4C8C-A8C2-351C-BDEE-908CA96D7F64}"/>
              </a:ext>
            </a:extLst>
          </p:cNvPr>
          <p:cNvCxnSpPr>
            <a:cxnSpLocks/>
          </p:cNvCxnSpPr>
          <p:nvPr/>
        </p:nvCxnSpPr>
        <p:spPr>
          <a:xfrm>
            <a:off x="6067412" y="3314868"/>
            <a:ext cx="1689915" cy="40799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a:extLst>
              <a:ext uri="{FF2B5EF4-FFF2-40B4-BE49-F238E27FC236}">
                <a16:creationId xmlns:a16="http://schemas.microsoft.com/office/drawing/2014/main" id="{7C500971-5B9C-31D8-061D-D397540BF1B4}"/>
              </a:ext>
            </a:extLst>
          </p:cNvPr>
          <p:cNvCxnSpPr>
            <a:cxnSpLocks/>
            <a:stCxn id="7" idx="4"/>
          </p:cNvCxnSpPr>
          <p:nvPr/>
        </p:nvCxnSpPr>
        <p:spPr>
          <a:xfrm flipH="1">
            <a:off x="4491613" y="3305067"/>
            <a:ext cx="1471661" cy="4001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2" name="Flowchart: Alternate Process 11">
            <a:extLst>
              <a:ext uri="{FF2B5EF4-FFF2-40B4-BE49-F238E27FC236}">
                <a16:creationId xmlns:a16="http://schemas.microsoft.com/office/drawing/2014/main" id="{1F4569DC-5B86-9249-C157-DE49AEC91E2B}"/>
              </a:ext>
            </a:extLst>
          </p:cNvPr>
          <p:cNvSpPr/>
          <p:nvPr/>
        </p:nvSpPr>
        <p:spPr>
          <a:xfrm>
            <a:off x="1590552" y="3770116"/>
            <a:ext cx="3586370" cy="667298"/>
          </a:xfrm>
          <a:prstGeom prst="flowChartAlternateProcess">
            <a:avLst/>
          </a:prstGeom>
          <a:solidFill>
            <a:schemeClr val="tx2">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rtl="1"/>
            <a:r>
              <a:rPr lang="ar-EG" sz="2500" b="1" dirty="0">
                <a:solidFill>
                  <a:prstClr val="black"/>
                </a:solidFill>
                <a:latin typeface="Constantia"/>
              </a:rPr>
              <a:t>تطوير أو تصحيح  المعلومات الموجودة فعلاً </a:t>
            </a:r>
            <a:endParaRPr lang="en-GB" sz="2500" b="1" dirty="0">
              <a:solidFill>
                <a:prstClr val="black"/>
              </a:solidFill>
              <a:latin typeface="Constantia"/>
            </a:endParaRPr>
          </a:p>
        </p:txBody>
      </p:sp>
      <p:sp>
        <p:nvSpPr>
          <p:cNvPr id="13" name="Flowchart: Alternate Process 12">
            <a:extLst>
              <a:ext uri="{FF2B5EF4-FFF2-40B4-BE49-F238E27FC236}">
                <a16:creationId xmlns:a16="http://schemas.microsoft.com/office/drawing/2014/main" id="{36DD510E-2BDE-261C-C97F-ABFDBA13D99E}"/>
              </a:ext>
            </a:extLst>
          </p:cNvPr>
          <p:cNvSpPr/>
          <p:nvPr/>
        </p:nvSpPr>
        <p:spPr>
          <a:xfrm>
            <a:off x="7174524" y="3732667"/>
            <a:ext cx="3844322" cy="809459"/>
          </a:xfrm>
          <a:prstGeom prst="flowChartAlternateProcess">
            <a:avLst/>
          </a:prstGeom>
          <a:solidFill>
            <a:schemeClr val="tx2">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justLow" rtl="1"/>
            <a:r>
              <a:rPr lang="ar-EG" sz="2500" b="1" dirty="0">
                <a:solidFill>
                  <a:prstClr val="black"/>
                </a:solidFill>
                <a:latin typeface="Constantia"/>
              </a:rPr>
              <a:t>اكتشاف معلومات أو علاقات جديدة</a:t>
            </a:r>
            <a:endParaRPr lang="en-GB" sz="2500" b="1" dirty="0">
              <a:solidFill>
                <a:prstClr val="black"/>
              </a:solidFill>
              <a:latin typeface="Constantia"/>
            </a:endParaRPr>
          </a:p>
        </p:txBody>
      </p:sp>
    </p:spTree>
    <p:extLst>
      <p:ext uri="{BB962C8B-B14F-4D97-AF65-F5344CB8AC3E}">
        <p14:creationId xmlns:p14="http://schemas.microsoft.com/office/powerpoint/2010/main" val="238893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533" y="1064937"/>
            <a:ext cx="11905760" cy="5679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Rectangle: Rounded Corners 3">
            <a:extLst>
              <a:ext uri="{FF2B5EF4-FFF2-40B4-BE49-F238E27FC236}">
                <a16:creationId xmlns:a16="http://schemas.microsoft.com/office/drawing/2014/main" id="{A5BB6632-D3F7-40E8-AD1A-10DA2B6F4F6B}"/>
              </a:ext>
            </a:extLst>
          </p:cNvPr>
          <p:cNvSpPr/>
          <p:nvPr/>
        </p:nvSpPr>
        <p:spPr>
          <a:xfrm>
            <a:off x="8003548" y="1175643"/>
            <a:ext cx="3258014" cy="635395"/>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دوافع البحث العلمي</a:t>
            </a:r>
            <a:endParaRPr kumimoji="0" lang="en-US" sz="2500" b="1" i="0" u="none" strike="noStrike" kern="1200" cap="none" spc="0" normalizeH="0" baseline="0" noProof="0" dirty="0">
              <a:ln>
                <a:noFill/>
              </a:ln>
              <a:solidFill>
                <a:schemeClr val="tx1"/>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id="{E4B8C158-EEE6-4F11-8723-8448E68C6618}"/>
              </a:ext>
            </a:extLst>
          </p:cNvPr>
          <p:cNvSpPr/>
          <p:nvPr/>
        </p:nvSpPr>
        <p:spPr>
          <a:xfrm>
            <a:off x="4220640" y="1175643"/>
            <a:ext cx="3362178" cy="606867"/>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500" b="1" dirty="0">
                <a:solidFill>
                  <a:schemeClr val="tx1"/>
                </a:solidFill>
                <a:latin typeface="Calibri"/>
                <a:cs typeface="Arial" panose="020B0604020202020204" pitchFamily="34" charset="0"/>
              </a:rPr>
              <a:t>1</a:t>
            </a:r>
            <a:r>
              <a:rPr kumimoji="0" lang="ar-EG" sz="25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 دوافع ذاتية</a:t>
            </a:r>
            <a:endParaRPr kumimoji="0" lang="en-US" sz="2500" b="1" i="0" u="none" strike="noStrike" kern="1200" cap="none" spc="0" normalizeH="0" baseline="0" noProof="0" dirty="0">
              <a:ln>
                <a:noFill/>
              </a:ln>
              <a:solidFill>
                <a:schemeClr val="tx1"/>
              </a:solidFill>
              <a:effectLst/>
              <a:uLnTx/>
              <a:uFillTx/>
              <a:latin typeface="Calibri"/>
              <a:ea typeface="+mn-ea"/>
              <a:cs typeface="+mn-cs"/>
            </a:endParaRPr>
          </a:p>
        </p:txBody>
      </p:sp>
      <p:sp>
        <p:nvSpPr>
          <p:cNvPr id="9" name="Rectangle: Rounded Corners 8">
            <a:extLst>
              <a:ext uri="{FF2B5EF4-FFF2-40B4-BE49-F238E27FC236}">
                <a16:creationId xmlns:a16="http://schemas.microsoft.com/office/drawing/2014/main" id="{333754BB-3D43-4BE7-977C-12F5DD0F2BB9}"/>
              </a:ext>
            </a:extLst>
          </p:cNvPr>
          <p:cNvSpPr/>
          <p:nvPr/>
        </p:nvSpPr>
        <p:spPr>
          <a:xfrm>
            <a:off x="1540414" y="1907675"/>
            <a:ext cx="9129930" cy="776068"/>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أ- حب المعرفة : يمتاز بعض الناس بميل طبيعي للبحث والتنقيب عن المعارف والحقائق والتوصل إليها .</a:t>
            </a:r>
            <a:endParaRPr kumimoji="0" lang="en-US" sz="2500" i="0" u="none" strike="noStrike" kern="1200" cap="none" spc="0" normalizeH="0" baseline="0" noProof="0" dirty="0">
              <a:ln>
                <a:noFill/>
              </a:ln>
              <a:solidFill>
                <a:schemeClr val="tx1"/>
              </a:solidFill>
              <a:effectLst/>
              <a:uLnTx/>
              <a:uFillTx/>
              <a:latin typeface="Calibri"/>
              <a:ea typeface="+mn-ea"/>
              <a:cs typeface="+mn-cs"/>
            </a:endParaRPr>
          </a:p>
        </p:txBody>
      </p:sp>
      <p:sp>
        <p:nvSpPr>
          <p:cNvPr id="11" name="Rectangle: Rounded Corners 10">
            <a:extLst>
              <a:ext uri="{FF2B5EF4-FFF2-40B4-BE49-F238E27FC236}">
                <a16:creationId xmlns:a16="http://schemas.microsoft.com/office/drawing/2014/main" id="{431FA516-A5D4-4C42-839F-9FCEF53FF28C}"/>
              </a:ext>
            </a:extLst>
          </p:cNvPr>
          <p:cNvSpPr/>
          <p:nvPr/>
        </p:nvSpPr>
        <p:spPr>
          <a:xfrm>
            <a:off x="1521655" y="2737338"/>
            <a:ext cx="9129930" cy="776068"/>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ب- الحصول على درجة علمية : قد يكون الدافع للبحث التسجيل في إحدى الجامعات للحصول على درجة علمية ( تخرج – دبلوم – ماجستير – دكتوراه )</a:t>
            </a:r>
            <a:endParaRPr kumimoji="0" lang="en-US" sz="2500" i="0" u="none" strike="noStrike" kern="1200" cap="none" spc="0" normalizeH="0" baseline="0" noProof="0" dirty="0">
              <a:ln>
                <a:noFill/>
              </a:ln>
              <a:solidFill>
                <a:schemeClr val="tx1"/>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id="{2E40EDD8-25E4-478B-B57F-B540DD927950}"/>
              </a:ext>
            </a:extLst>
          </p:cNvPr>
          <p:cNvSpPr/>
          <p:nvPr/>
        </p:nvSpPr>
        <p:spPr>
          <a:xfrm>
            <a:off x="1538069" y="3581293"/>
            <a:ext cx="9129930" cy="109706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ج – الحصول على جائزة : قد ترصد بعض الحكومات والهيئات جوائز لمن يقوم ببحث في مجال معين من شأنه حل مشكلات معينة أوالارتقاء بالمستوى أو الإضافة لإحدى مجالات المعرفة . </a:t>
            </a:r>
            <a:endParaRPr kumimoji="0" lang="en-US" sz="2500" i="0" u="none" strike="noStrike" kern="1200" cap="none" spc="0" normalizeH="0" baseline="0" noProof="0" dirty="0">
              <a:ln>
                <a:noFill/>
              </a:ln>
              <a:solidFill>
                <a:schemeClr val="tx1"/>
              </a:solidFill>
              <a:effectLst/>
              <a:uLnTx/>
              <a:uFillTx/>
              <a:latin typeface="Calibri"/>
              <a:ea typeface="+mn-ea"/>
              <a:cs typeface="+mn-cs"/>
            </a:endParaRPr>
          </a:p>
        </p:txBody>
      </p:sp>
      <p:sp>
        <p:nvSpPr>
          <p:cNvPr id="13" name="Rectangle: Rounded Corners 12">
            <a:extLst>
              <a:ext uri="{FF2B5EF4-FFF2-40B4-BE49-F238E27FC236}">
                <a16:creationId xmlns:a16="http://schemas.microsoft.com/office/drawing/2014/main" id="{DA9ECE41-26A0-4989-9AC3-CDE53E0CAFD7}"/>
              </a:ext>
            </a:extLst>
          </p:cNvPr>
          <p:cNvSpPr/>
          <p:nvPr/>
        </p:nvSpPr>
        <p:spPr>
          <a:xfrm>
            <a:off x="1538070" y="4734948"/>
            <a:ext cx="9129930" cy="776068"/>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د- الحصول على ترقية : قد تشترط بعض الوظائف القيام ببحث معين للارتقاء في السلم الوظيفي كأعضاء هيئة التدريس بالجامعات . </a:t>
            </a:r>
            <a:endParaRPr kumimoji="0" lang="en-US" sz="2500" i="0" u="none" strike="noStrike" kern="1200" cap="none" spc="0" normalizeH="0" baseline="0" noProof="0" dirty="0">
              <a:ln>
                <a:noFill/>
              </a:ln>
              <a:solidFill>
                <a:schemeClr val="tx1"/>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2418FC95-65C0-4E12-9F2E-3E68D439273E}"/>
              </a:ext>
            </a:extLst>
          </p:cNvPr>
          <p:cNvSpPr/>
          <p:nvPr/>
        </p:nvSpPr>
        <p:spPr>
          <a:xfrm>
            <a:off x="1521655" y="5567611"/>
            <a:ext cx="9129930" cy="11766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500" i="0" u="none" strike="noStrike" kern="1200" cap="none" spc="0" normalizeH="0" baseline="0" noProof="0" dirty="0">
              <a:ln>
                <a:noFill/>
              </a:ln>
              <a:solidFill>
                <a:schemeClr val="tx1"/>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هـ - الرغبة في تحقيق فكرة معينة أو عدم الرضا بفكرة معينة : قد يؤمن بعض الأفراد بإمكانية تحقيق فكرة ما إذا تحققت شروط معينة فيقومون بالبحث للتأكد من ذلك ، كما قد يفرض على الفرد رأي أو أسلوب عمل معين فيقوم ببحث لبيان هذا الرأي ومواطن ضعفه .  </a:t>
            </a:r>
            <a:endParaRPr kumimoji="0" lang="en-US" sz="2500" i="0" u="none" strike="noStrike" kern="1200" cap="none" spc="0" normalizeH="0" baseline="0" noProof="0" dirty="0">
              <a:ln>
                <a:noFill/>
              </a:ln>
              <a:solidFill>
                <a:schemeClr val="tx1"/>
              </a:solidFill>
              <a:effectLst/>
              <a:uLnTx/>
              <a:uFillTx/>
              <a:latin typeface="Calibri"/>
              <a:ea typeface="+mn-ea"/>
              <a:cs typeface="+mn-cs"/>
            </a:endParaRPr>
          </a:p>
        </p:txBody>
      </p:sp>
    </p:spTree>
    <p:extLst>
      <p:ext uri="{BB962C8B-B14F-4D97-AF65-F5344CB8AC3E}">
        <p14:creationId xmlns:p14="http://schemas.microsoft.com/office/powerpoint/2010/main" val="2136201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629" y="1066825"/>
            <a:ext cx="11885663" cy="56545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Rectangle: Rounded Corners 3">
            <a:extLst>
              <a:ext uri="{FF2B5EF4-FFF2-40B4-BE49-F238E27FC236}">
                <a16:creationId xmlns:a16="http://schemas.microsoft.com/office/drawing/2014/main" id="{A5BB6632-D3F7-40E8-AD1A-10DA2B6F4F6B}"/>
              </a:ext>
            </a:extLst>
          </p:cNvPr>
          <p:cNvSpPr/>
          <p:nvPr/>
        </p:nvSpPr>
        <p:spPr>
          <a:xfrm>
            <a:off x="7239505" y="1127857"/>
            <a:ext cx="3362178" cy="956603"/>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دوافع البحث العلمي</a:t>
            </a:r>
            <a:endParaRPr kumimoji="0" lang="en-US" sz="25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id="{E4B8C158-EEE6-4F11-8723-8448E68C6618}"/>
              </a:ext>
            </a:extLst>
          </p:cNvPr>
          <p:cNvSpPr/>
          <p:nvPr/>
        </p:nvSpPr>
        <p:spPr>
          <a:xfrm>
            <a:off x="3660229" y="1485356"/>
            <a:ext cx="3362178" cy="635395"/>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2- دوافع موضوعية</a:t>
            </a:r>
            <a:endParaRPr kumimoji="0" lang="en-US" sz="2500" b="1"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Rounded Corners 8">
            <a:extLst>
              <a:ext uri="{FF2B5EF4-FFF2-40B4-BE49-F238E27FC236}">
                <a16:creationId xmlns:a16="http://schemas.microsoft.com/office/drawing/2014/main" id="{333754BB-3D43-4BE7-977C-12F5DD0F2BB9}"/>
              </a:ext>
            </a:extLst>
          </p:cNvPr>
          <p:cNvSpPr/>
          <p:nvPr/>
        </p:nvSpPr>
        <p:spPr>
          <a:xfrm>
            <a:off x="1652289" y="2270899"/>
            <a:ext cx="8949394" cy="776068"/>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 وجود مشاكل : قد يدفع الباحث للقيام ببحثه وجود مشكلات اقتصادية – اجتماعية – سياسية – صحية ...</a:t>
            </a:r>
            <a:endParaRPr kumimoji="0" lang="en-US" sz="250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Rounded Corners 10">
            <a:extLst>
              <a:ext uri="{FF2B5EF4-FFF2-40B4-BE49-F238E27FC236}">
                <a16:creationId xmlns:a16="http://schemas.microsoft.com/office/drawing/2014/main" id="{431FA516-A5D4-4C42-839F-9FCEF53FF28C}"/>
              </a:ext>
            </a:extLst>
          </p:cNvPr>
          <p:cNvSpPr/>
          <p:nvPr/>
        </p:nvSpPr>
        <p:spPr>
          <a:xfrm>
            <a:off x="1628337" y="3121813"/>
            <a:ext cx="8949394" cy="776068"/>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 ظهور حاجات جديدة : يترتب على التقدم التكنولوجي وارتقاء مستوى المعيشة حاجات ومطالب جديدة يضطر العلماء للقيام ببحث فيها للوفاء بها .</a:t>
            </a:r>
            <a:endParaRPr kumimoji="0" lang="en-US" sz="250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id="{2E40EDD8-25E4-478B-B57F-B540DD927950}"/>
              </a:ext>
            </a:extLst>
          </p:cNvPr>
          <p:cNvSpPr/>
          <p:nvPr/>
        </p:nvSpPr>
        <p:spPr>
          <a:xfrm>
            <a:off x="1628337" y="3982394"/>
            <a:ext cx="8949394" cy="776068"/>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ج – الرغبة في تحسين الإنتاج : فقد يكون الدافع للبحث التوصل لأساليب جديدة من شأنها زيادة الإنتاج كما ً وكيفا ً.</a:t>
            </a:r>
            <a:endParaRPr kumimoji="0" lang="en-US" sz="250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Rectangle: Rounded Corners 12">
            <a:extLst>
              <a:ext uri="{FF2B5EF4-FFF2-40B4-BE49-F238E27FC236}">
                <a16:creationId xmlns:a16="http://schemas.microsoft.com/office/drawing/2014/main" id="{DA9ECE41-26A0-4989-9AC3-CDE53E0CAFD7}"/>
              </a:ext>
            </a:extLst>
          </p:cNvPr>
          <p:cNvSpPr/>
          <p:nvPr/>
        </p:nvSpPr>
        <p:spPr>
          <a:xfrm>
            <a:off x="1628337" y="4866429"/>
            <a:ext cx="8949394" cy="776068"/>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د- الرغبة في إيجاد بدائل لبعض الموارد : فقد يدفع ندرة و قلة كميات بعض الموارد الباحثين للبحث عن بدائل لمثل هذه الموارد .</a:t>
            </a:r>
            <a:endParaRPr kumimoji="0" lang="en-US" sz="250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2418FC95-65C0-4E12-9F2E-3E68D439273E}"/>
              </a:ext>
            </a:extLst>
          </p:cNvPr>
          <p:cNvSpPr/>
          <p:nvPr/>
        </p:nvSpPr>
        <p:spPr>
          <a:xfrm>
            <a:off x="1611923" y="5717343"/>
            <a:ext cx="8949394" cy="10128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هـ - الرغبة في السيطرة على بعض الظواهر : فقد يقوم بعض الباحثين بإجراء بحث للسيطرة على بعض الظواهر (طبيعية – بشرية ) والتنبؤ بها ومن ثم تفاديها أو التقليل من أثرها السلبي .</a:t>
            </a:r>
            <a:endParaRPr kumimoji="0" lang="en-US" sz="250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1137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E02939AE-5EDD-4D21-9BFA-5FD7A73C0A70}"/>
              </a:ext>
            </a:extLst>
          </p:cNvPr>
          <p:cNvPicPr>
            <a:picLocks noChangeAspect="1"/>
          </p:cNvPicPr>
          <p:nvPr/>
        </p:nvPicPr>
        <p:blipFill>
          <a:blip r:embed="rId3"/>
          <a:stretch>
            <a:fillRect/>
          </a:stretch>
        </p:blipFill>
        <p:spPr>
          <a:xfrm>
            <a:off x="7404100" y="2072127"/>
            <a:ext cx="4414910" cy="2156678"/>
          </a:xfrm>
          <a:prstGeom prst="rect">
            <a:avLst/>
          </a:prstGeom>
        </p:spPr>
      </p:pic>
      <p:pic>
        <p:nvPicPr>
          <p:cNvPr id="7" name="Picture 6">
            <a:extLst>
              <a:ext uri="{FF2B5EF4-FFF2-40B4-BE49-F238E27FC236}">
                <a16:creationId xmlns:a16="http://schemas.microsoft.com/office/drawing/2014/main" id="{7B406B54-E402-43EE-B31C-6E61793B6880}"/>
              </a:ext>
            </a:extLst>
          </p:cNvPr>
          <p:cNvPicPr>
            <a:picLocks noChangeAspect="1"/>
          </p:cNvPicPr>
          <p:nvPr/>
        </p:nvPicPr>
        <p:blipFill>
          <a:blip r:embed="rId4"/>
          <a:stretch>
            <a:fillRect/>
          </a:stretch>
        </p:blipFill>
        <p:spPr>
          <a:xfrm>
            <a:off x="881466" y="2072127"/>
            <a:ext cx="5948766" cy="1951376"/>
          </a:xfrm>
          <a:prstGeom prst="rect">
            <a:avLst/>
          </a:prstGeom>
        </p:spPr>
      </p:pic>
      <p:pic>
        <p:nvPicPr>
          <p:cNvPr id="9" name="Picture 8">
            <a:extLst>
              <a:ext uri="{FF2B5EF4-FFF2-40B4-BE49-F238E27FC236}">
                <a16:creationId xmlns:a16="http://schemas.microsoft.com/office/drawing/2014/main" id="{0DF8B050-BF98-442B-9690-F57BB750DA6F}"/>
              </a:ext>
            </a:extLst>
          </p:cNvPr>
          <p:cNvPicPr>
            <a:picLocks noChangeAspect="1"/>
          </p:cNvPicPr>
          <p:nvPr/>
        </p:nvPicPr>
        <p:blipFill>
          <a:blip r:embed="rId5"/>
          <a:stretch>
            <a:fillRect/>
          </a:stretch>
        </p:blipFill>
        <p:spPr>
          <a:xfrm>
            <a:off x="3186882" y="4307207"/>
            <a:ext cx="5563005" cy="1838395"/>
          </a:xfrm>
          <a:prstGeom prst="rect">
            <a:avLst/>
          </a:prstGeom>
        </p:spPr>
      </p:pic>
      <p:sp>
        <p:nvSpPr>
          <p:cNvPr id="11" name="Title 1">
            <a:extLst>
              <a:ext uri="{FF2B5EF4-FFF2-40B4-BE49-F238E27FC236}">
                <a16:creationId xmlns:a16="http://schemas.microsoft.com/office/drawing/2014/main" id="{ABF4D25E-DE68-409C-9297-5D8232CCEB65}"/>
              </a:ext>
            </a:extLst>
          </p:cNvPr>
          <p:cNvSpPr>
            <a:spLocks noGrp="1"/>
          </p:cNvSpPr>
          <p:nvPr/>
        </p:nvSpPr>
        <p:spPr>
          <a:xfrm>
            <a:off x="4134555" y="1194934"/>
            <a:ext cx="3269545" cy="436039"/>
          </a:xfrm>
          <a:prstGeom prst="rect">
            <a:avLst/>
          </a:prstGeom>
          <a:solidFill>
            <a:schemeClr val="tx2">
              <a:lumMod val="20000"/>
              <a:lumOff val="80000"/>
            </a:schemeClr>
          </a:solidFill>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EG" sz="2500" b="1" dirty="0">
                <a:solidFill>
                  <a:schemeClr val="tx1"/>
                </a:solidFill>
                <a:latin typeface="Arial" pitchFamily="34" charset="0"/>
                <a:cs typeface="Arial" pitchFamily="34" charset="0"/>
              </a:rPr>
              <a:t>مقومات البحث العلمى السليم</a:t>
            </a:r>
            <a:endParaRPr lang="en-US" sz="25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109934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09134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901727" y="55560"/>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itle 1">
            <a:extLst>
              <a:ext uri="{FF2B5EF4-FFF2-40B4-BE49-F238E27FC236}">
                <a16:creationId xmlns:a16="http://schemas.microsoft.com/office/drawing/2014/main" id="{9EDD6CCB-E79F-AC5D-F35F-105EC3369AA5}"/>
              </a:ext>
            </a:extLst>
          </p:cNvPr>
          <p:cNvSpPr>
            <a:spLocks noGrp="1"/>
          </p:cNvSpPr>
          <p:nvPr/>
        </p:nvSpPr>
        <p:spPr>
          <a:xfrm>
            <a:off x="4134555" y="1194934"/>
            <a:ext cx="3269545" cy="436039"/>
          </a:xfrm>
          <a:prstGeom prst="rect">
            <a:avLst/>
          </a:prstGeom>
          <a:solidFill>
            <a:schemeClr val="tx2">
              <a:lumMod val="20000"/>
              <a:lumOff val="80000"/>
            </a:schemeClr>
          </a:solidFill>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ar-EG" sz="2500" b="1" dirty="0">
                <a:solidFill>
                  <a:schemeClr val="tx1"/>
                </a:solidFill>
                <a:latin typeface="Arial" pitchFamily="34" charset="0"/>
                <a:cs typeface="Arial" pitchFamily="34" charset="0"/>
              </a:rPr>
              <a:t>مقومات البحث العلمى السليم</a:t>
            </a:r>
            <a:endParaRPr lang="en-US" sz="2500" b="1" dirty="0">
              <a:solidFill>
                <a:schemeClr val="tx1"/>
              </a:solidFill>
              <a:latin typeface="Arial" pitchFamily="34" charset="0"/>
              <a:cs typeface="Arial" pitchFamily="34" charset="0"/>
            </a:endParaRPr>
          </a:p>
        </p:txBody>
      </p:sp>
      <p:sp>
        <p:nvSpPr>
          <p:cNvPr id="9" name="Content Placeholder 2">
            <a:extLst>
              <a:ext uri="{FF2B5EF4-FFF2-40B4-BE49-F238E27FC236}">
                <a16:creationId xmlns:a16="http://schemas.microsoft.com/office/drawing/2014/main" id="{273EA6BE-1B13-6866-DB4A-703D5B944962}"/>
              </a:ext>
            </a:extLst>
          </p:cNvPr>
          <p:cNvSpPr>
            <a:spLocks noGrp="1"/>
          </p:cNvSpPr>
          <p:nvPr/>
        </p:nvSpPr>
        <p:spPr>
          <a:xfrm>
            <a:off x="6571621" y="1574830"/>
            <a:ext cx="5326138" cy="3914423"/>
          </a:xfrm>
          <a:prstGeom prst="rect">
            <a:avLst/>
          </a:prstGeom>
        </p:spPr>
        <p:txBody>
          <a:bodyPr vert="horz">
            <a:normAutofit fontScale="85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r" rtl="1">
              <a:buNone/>
            </a:pPr>
            <a:endParaRPr lang="ar-EG" sz="2200" b="1" i="1" u="sng" dirty="0">
              <a:solidFill>
                <a:srgbClr val="C00000"/>
              </a:solidFill>
              <a:latin typeface="Arial" pitchFamily="34" charset="0"/>
              <a:cs typeface="Arial" pitchFamily="34" charset="0"/>
            </a:endParaRPr>
          </a:p>
          <a:p>
            <a:pPr marL="0" indent="0" algn="r" rtl="1">
              <a:buNone/>
            </a:pPr>
            <a:r>
              <a:rPr lang="ar-EG" sz="2200" b="1" u="sng" dirty="0">
                <a:solidFill>
                  <a:srgbClr val="C00000"/>
                </a:solidFill>
                <a:latin typeface="Arial" pitchFamily="34" charset="0"/>
                <a:cs typeface="Arial" pitchFamily="34" charset="0"/>
              </a:rPr>
              <a:t>4-  الأمانة العلمية :</a:t>
            </a:r>
            <a:endParaRPr lang="ar-EG" sz="2200" b="1" u="sng" dirty="0">
              <a:solidFill>
                <a:srgbClr val="002060"/>
              </a:solidFill>
              <a:latin typeface="Arial" pitchFamily="34" charset="0"/>
              <a:cs typeface="Arial" pitchFamily="34" charset="0"/>
            </a:endParaRPr>
          </a:p>
          <a:p>
            <a:pPr marL="0" indent="0" algn="r" rtl="1">
              <a:buNone/>
            </a:pPr>
            <a:r>
              <a:rPr lang="ar-EG" sz="2200" b="1" dirty="0">
                <a:latin typeface="Arial" panose="020B0604020202020204" pitchFamily="34" charset="0"/>
                <a:cs typeface="Arial" pitchFamily="34" charset="0"/>
              </a:rPr>
              <a:t>تجنب ما يعتبر سرقة علمية  بأشكالها المختلفة:</a:t>
            </a:r>
          </a:p>
          <a:p>
            <a:pPr algn="r" rtl="1">
              <a:buFont typeface="Wingdings" panose="05000000000000000000" pitchFamily="2" charset="2"/>
              <a:buChar char="q"/>
            </a:pPr>
            <a:r>
              <a:rPr lang="ar-EG" sz="2200" b="1" dirty="0">
                <a:latin typeface="Arial" panose="020B0604020202020204" pitchFamily="34" charset="0"/>
                <a:cs typeface="Arial" pitchFamily="34" charset="0"/>
              </a:rPr>
              <a:t> ذكر أفكار الغير  دون  الاعتراف بحق الشخص صاحب الأفكار أو الرأى </a:t>
            </a:r>
          </a:p>
          <a:p>
            <a:pPr algn="r" rtl="1">
              <a:buFont typeface="Wingdings" panose="05000000000000000000" pitchFamily="2" charset="2"/>
              <a:buChar char="q"/>
            </a:pPr>
            <a:r>
              <a:rPr lang="ar-EG" sz="2200" b="1" dirty="0">
                <a:latin typeface="Arial" panose="020B0604020202020204" pitchFamily="34" charset="0"/>
                <a:cs typeface="Arial" pitchFamily="34" charset="0"/>
              </a:rPr>
              <a:t> التوثيق المضلل الذى لا يوضح اسم المؤلف و اسم الكتاب و مكان النشر و اسم الناشر و سنة النشر ورقم الصفحة</a:t>
            </a:r>
          </a:p>
          <a:p>
            <a:pPr algn="r" rtl="1">
              <a:buFont typeface="Wingdings" panose="05000000000000000000" pitchFamily="2" charset="2"/>
              <a:buChar char="q"/>
            </a:pPr>
            <a:r>
              <a:rPr lang="ar-EG" sz="2200" b="1" dirty="0">
                <a:latin typeface="Arial" panose="020B0604020202020204" pitchFamily="34" charset="0"/>
                <a:cs typeface="Arial" pitchFamily="34" charset="0"/>
              </a:rPr>
              <a:t> بتر النصوص او الأفكار   </a:t>
            </a:r>
          </a:p>
          <a:p>
            <a:pPr algn="r" rtl="1">
              <a:buFont typeface="Wingdings" panose="05000000000000000000" pitchFamily="2" charset="2"/>
              <a:buChar char="q"/>
            </a:pPr>
            <a:r>
              <a:rPr lang="ar-EG" sz="2200" b="1" dirty="0">
                <a:latin typeface="Arial" panose="020B0604020202020204" pitchFamily="34" charset="0"/>
                <a:cs typeface="Arial" pitchFamily="34" charset="0"/>
              </a:rPr>
              <a:t> الاعتماد على مجموعة معينة من المؤلفين الذين لديهم ميول أو توجهات معينة </a:t>
            </a:r>
          </a:p>
          <a:p>
            <a:pPr algn="r" rtl="1">
              <a:buFont typeface="Wingdings" panose="05000000000000000000" pitchFamily="2" charset="2"/>
              <a:buChar char="q"/>
            </a:pPr>
            <a:r>
              <a:rPr lang="ar-EG" sz="2200" b="1" dirty="0">
                <a:latin typeface="Arial" panose="020B0604020202020204" pitchFamily="34" charset="0"/>
                <a:cs typeface="Arial" pitchFamily="34" charset="0"/>
              </a:rPr>
              <a:t> الاعتماد على مراجع قديمة أو مقالات تحت ظروف الحرب أو الاعتماد على تصريحات حزبية أو مقالات فى الجرائد للاستهلاك المحلى</a:t>
            </a:r>
          </a:p>
          <a:p>
            <a:pPr algn="r" rtl="1">
              <a:buFont typeface="Wingdings" panose="05000000000000000000" pitchFamily="2" charset="2"/>
              <a:buChar char="q"/>
            </a:pPr>
            <a:r>
              <a:rPr lang="ar-EG" sz="2200" b="1" dirty="0">
                <a:latin typeface="Arial" panose="020B0604020202020204" pitchFamily="34" charset="0"/>
                <a:cs typeface="Arial" pitchFamily="34" charset="0"/>
              </a:rPr>
              <a:t> ذكر مراجع فى قائمة المراجع لم يتم استخدامها فى البحث</a:t>
            </a:r>
          </a:p>
          <a:p>
            <a:pPr algn="r" rtl="1"/>
            <a:endParaRPr lang="en-US" sz="2200" b="1" dirty="0">
              <a:latin typeface="Arial" pitchFamily="34" charset="0"/>
              <a:cs typeface="Arial" pitchFamily="34" charset="0"/>
            </a:endParaRPr>
          </a:p>
        </p:txBody>
      </p:sp>
      <p:sp>
        <p:nvSpPr>
          <p:cNvPr id="11" name="Content Placeholder 2">
            <a:extLst>
              <a:ext uri="{FF2B5EF4-FFF2-40B4-BE49-F238E27FC236}">
                <a16:creationId xmlns:a16="http://schemas.microsoft.com/office/drawing/2014/main" id="{D430E8AE-1F72-F440-6850-9014F001A74B}"/>
              </a:ext>
            </a:extLst>
          </p:cNvPr>
          <p:cNvSpPr>
            <a:spLocks noGrp="1"/>
          </p:cNvSpPr>
          <p:nvPr/>
        </p:nvSpPr>
        <p:spPr>
          <a:xfrm>
            <a:off x="663107" y="1775296"/>
            <a:ext cx="5305616" cy="3724005"/>
          </a:xfrm>
          <a:prstGeom prst="rect">
            <a:avLst/>
          </a:prstGeom>
        </p:spPr>
        <p:txBody>
          <a:bodyPr vert="horz">
            <a:normAutofit fontScale="92500" lnSpcReduction="1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r" rtl="1">
              <a:buNone/>
            </a:pPr>
            <a:r>
              <a:rPr lang="ar-EG" sz="1800" b="1" u="sng" dirty="0">
                <a:solidFill>
                  <a:srgbClr val="C00000"/>
                </a:solidFill>
                <a:latin typeface="Arial" pitchFamily="34" charset="0"/>
                <a:cs typeface="Arial" pitchFamily="34" charset="0"/>
              </a:rPr>
              <a:t>5-  الشكل و اللغة و القواعد </a:t>
            </a:r>
            <a:r>
              <a:rPr lang="ar-EG" sz="1800" b="1" dirty="0">
                <a:solidFill>
                  <a:srgbClr val="C00000"/>
                </a:solidFill>
                <a:latin typeface="Arial" pitchFamily="34" charset="0"/>
                <a:cs typeface="Arial" pitchFamily="34" charset="0"/>
              </a:rPr>
              <a:t>:</a:t>
            </a:r>
            <a:endParaRPr lang="ar-EG" sz="1800" b="1" dirty="0">
              <a:latin typeface="Arial" pitchFamily="34" charset="0"/>
              <a:cs typeface="Arial" pitchFamily="34" charset="0"/>
            </a:endParaRPr>
          </a:p>
          <a:p>
            <a:pPr algn="r" rtl="1">
              <a:buFont typeface="Wingdings" panose="05000000000000000000" pitchFamily="2" charset="2"/>
              <a:buChar char="q"/>
            </a:pPr>
            <a:r>
              <a:rPr lang="ar-EG" sz="1800" b="1" dirty="0">
                <a:latin typeface="Arial" pitchFamily="34" charset="0"/>
                <a:cs typeface="Arial" pitchFamily="34" charset="0"/>
              </a:rPr>
              <a:t> ان يكون الشكل العام للصفحات نمطى من حيث المسافات – العنوان – اول صفحة فى كل فصل او باب – الهوامش – ترقيم الجداول – الاشكال – ترتيب الصفحات</a:t>
            </a:r>
          </a:p>
          <a:p>
            <a:pPr algn="r" rtl="1">
              <a:buFont typeface="Wingdings" panose="05000000000000000000" pitchFamily="2" charset="2"/>
              <a:buChar char="q"/>
            </a:pPr>
            <a:endParaRPr lang="ar-EG" sz="1800" b="1" dirty="0">
              <a:latin typeface="Arial" pitchFamily="34" charset="0"/>
              <a:cs typeface="Arial" pitchFamily="34" charset="0"/>
            </a:endParaRPr>
          </a:p>
          <a:p>
            <a:pPr algn="r" rtl="1">
              <a:buFont typeface="Wingdings" panose="05000000000000000000" pitchFamily="2" charset="2"/>
              <a:buChar char="q"/>
            </a:pPr>
            <a:r>
              <a:rPr lang="ar-EG" sz="1800" b="1" dirty="0">
                <a:latin typeface="Arial" pitchFamily="34" charset="0"/>
                <a:cs typeface="Arial" pitchFamily="34" charset="0"/>
              </a:rPr>
              <a:t> الدقة فى اختيار الألفاظ</a:t>
            </a:r>
          </a:p>
          <a:p>
            <a:pPr algn="r" rtl="1">
              <a:buFont typeface="Wingdings" panose="05000000000000000000" pitchFamily="2" charset="2"/>
              <a:buChar char="q"/>
            </a:pPr>
            <a:endParaRPr lang="ar-EG" sz="1800" b="1" dirty="0">
              <a:latin typeface="Arial" pitchFamily="34" charset="0"/>
              <a:cs typeface="Arial" pitchFamily="34" charset="0"/>
            </a:endParaRPr>
          </a:p>
          <a:p>
            <a:pPr algn="r" rtl="1">
              <a:buFont typeface="Wingdings" panose="05000000000000000000" pitchFamily="2" charset="2"/>
              <a:buChar char="q"/>
            </a:pPr>
            <a:r>
              <a:rPr lang="ar-EG" sz="1800" b="1" dirty="0">
                <a:latin typeface="Arial" pitchFamily="34" charset="0"/>
                <a:cs typeface="Arial" pitchFamily="34" charset="0"/>
              </a:rPr>
              <a:t> أن يكون هناك تناسب فى حجم الأبواب  و الفصول والمباحث</a:t>
            </a:r>
          </a:p>
          <a:p>
            <a:pPr algn="r" rtl="1">
              <a:buFont typeface="Wingdings" panose="05000000000000000000" pitchFamily="2" charset="2"/>
              <a:buChar char="q"/>
            </a:pPr>
            <a:endParaRPr lang="ar-EG" sz="1800" b="1" dirty="0">
              <a:latin typeface="Arial" pitchFamily="34" charset="0"/>
              <a:cs typeface="Arial" pitchFamily="34" charset="0"/>
            </a:endParaRPr>
          </a:p>
          <a:p>
            <a:pPr algn="r" rtl="1">
              <a:buFont typeface="Wingdings" panose="05000000000000000000" pitchFamily="2" charset="2"/>
              <a:buChar char="q"/>
            </a:pPr>
            <a:r>
              <a:rPr lang="ar-EG" sz="1800" b="1" dirty="0">
                <a:latin typeface="Arial" pitchFamily="34" charset="0"/>
                <a:cs typeface="Arial" pitchFamily="34" charset="0"/>
              </a:rPr>
              <a:t> عدم استخدام الضمائر الشخصية للباحث ( انا – نحن ) الا فى المقدمة – الشكر</a:t>
            </a:r>
          </a:p>
          <a:p>
            <a:pPr algn="r" rtl="1">
              <a:buFont typeface="Wingdings" panose="05000000000000000000" pitchFamily="2" charset="2"/>
              <a:buChar char="q"/>
            </a:pPr>
            <a:endParaRPr lang="ar-EG" sz="1800" b="1" dirty="0">
              <a:latin typeface="Arial" pitchFamily="34" charset="0"/>
              <a:cs typeface="Arial" pitchFamily="34" charset="0"/>
            </a:endParaRPr>
          </a:p>
          <a:p>
            <a:pPr algn="r" rtl="1">
              <a:buFont typeface="Wingdings" panose="05000000000000000000" pitchFamily="2" charset="2"/>
              <a:buChar char="q"/>
            </a:pPr>
            <a:r>
              <a:rPr lang="ar-EG" sz="1800" b="1" dirty="0">
                <a:latin typeface="Arial" pitchFamily="34" charset="0"/>
                <a:cs typeface="Arial" pitchFamily="34" charset="0"/>
              </a:rPr>
              <a:t> عدم وجود أخطاء لغوية</a:t>
            </a:r>
          </a:p>
        </p:txBody>
      </p:sp>
    </p:spTree>
    <p:extLst>
      <p:ext uri="{BB962C8B-B14F-4D97-AF65-F5344CB8AC3E}">
        <p14:creationId xmlns:p14="http://schemas.microsoft.com/office/powerpoint/2010/main" val="980253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143455"/>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38FD572A-A3B2-4A0E-845A-2621D21877BC}"/>
              </a:ext>
            </a:extLst>
          </p:cNvPr>
          <p:cNvSpPr txBox="1">
            <a:spLocks/>
          </p:cNvSpPr>
          <p:nvPr/>
        </p:nvSpPr>
        <p:spPr>
          <a:xfrm>
            <a:off x="4399967" y="1200984"/>
            <a:ext cx="3392065" cy="395812"/>
          </a:xfrm>
          <a:prstGeom prst="rect">
            <a:avLst/>
          </a:prstGeom>
          <a:solidFill>
            <a:schemeClr val="tx2">
              <a:lumMod val="20000"/>
              <a:lumOff val="80000"/>
            </a:schemeClr>
          </a:solidFill>
        </p:spPr>
        <p:txBody>
          <a:bodyPr vert="horz" lIns="0" rIns="0" bIns="0" anchor="b">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EG" sz="2500" i="0" u="none" strike="noStrike" kern="1200" cap="none" spc="0" normalizeH="0" baseline="0" noProof="0" dirty="0">
                <a:ln>
                  <a:noFill/>
                </a:ln>
                <a:effectLst/>
                <a:uLnTx/>
                <a:uFillTx/>
                <a:latin typeface="Arial" pitchFamily="34" charset="0"/>
                <a:ea typeface="+mj-ea"/>
                <a:cs typeface="Arial" pitchFamily="34" charset="0"/>
              </a:rPr>
              <a:t>العناصر الأساسية للبحث العلمي</a:t>
            </a:r>
            <a:endParaRPr kumimoji="0" lang="en-US" sz="2500" i="0" u="none" strike="noStrike" kern="1200" cap="none" spc="0" normalizeH="0" baseline="0" noProof="0" dirty="0">
              <a:ln>
                <a:noFill/>
              </a:ln>
              <a:effectLst/>
              <a:uLnTx/>
              <a:uFillTx/>
              <a:latin typeface="Arial" pitchFamily="34" charset="0"/>
              <a:ea typeface="+mj-ea"/>
              <a:cs typeface="Arial" pitchFamily="34" charset="0"/>
            </a:endParaRPr>
          </a:p>
        </p:txBody>
      </p:sp>
      <p:sp>
        <p:nvSpPr>
          <p:cNvPr id="7" name="Title 1">
            <a:extLst>
              <a:ext uri="{FF2B5EF4-FFF2-40B4-BE49-F238E27FC236}">
                <a16:creationId xmlns:a16="http://schemas.microsoft.com/office/drawing/2014/main" id="{BDF7206D-26B0-4E91-A9D8-9D5C91F680C7}"/>
              </a:ext>
            </a:extLst>
          </p:cNvPr>
          <p:cNvSpPr txBox="1">
            <a:spLocks/>
          </p:cNvSpPr>
          <p:nvPr/>
        </p:nvSpPr>
        <p:spPr>
          <a:xfrm>
            <a:off x="5342720" y="1801530"/>
            <a:ext cx="1449384" cy="543844"/>
          </a:xfrm>
          <a:prstGeom prst="rect">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vert="horz" lIns="0" rIns="0" bIns="0" anchor="b">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Arial" pitchFamily="34" charset="0"/>
                <a:ea typeface="+mj-ea"/>
                <a:cs typeface="Arial" pitchFamily="34" charset="0"/>
              </a:rPr>
              <a:t>تقرير البحث</a:t>
            </a:r>
            <a:endParaRPr kumimoji="0" lang="en-US" sz="2500"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9" name="Rectangle 8">
            <a:extLst>
              <a:ext uri="{FF2B5EF4-FFF2-40B4-BE49-F238E27FC236}">
                <a16:creationId xmlns:a16="http://schemas.microsoft.com/office/drawing/2014/main" id="{FA4B5C9C-68BE-4FEB-B6B2-4648BF672E5A}"/>
              </a:ext>
            </a:extLst>
          </p:cNvPr>
          <p:cNvSpPr/>
          <p:nvPr/>
        </p:nvSpPr>
        <p:spPr>
          <a:xfrm>
            <a:off x="8405637" y="2651760"/>
            <a:ext cx="1772529" cy="7772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الفصل الاول</a:t>
            </a:r>
            <a:endParaRPr kumimoji="0" lang="en-US" sz="2800" b="1" i="0" u="none" strike="noStrike" kern="1200" cap="none" spc="0" normalizeH="0" baseline="0" noProof="0" dirty="0">
              <a:ln>
                <a:noFill/>
              </a:ln>
              <a:solidFill>
                <a:schemeClr val="tx1"/>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EAD2F57E-534F-4D0E-A38E-4BF2E2C18081}"/>
              </a:ext>
            </a:extLst>
          </p:cNvPr>
          <p:cNvSpPr/>
          <p:nvPr/>
        </p:nvSpPr>
        <p:spPr>
          <a:xfrm>
            <a:off x="6350260" y="2651760"/>
            <a:ext cx="1772529" cy="7772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الفصل الثاني</a:t>
            </a:r>
            <a:endParaRPr kumimoji="0" lang="en-US" sz="2800" b="1" i="0" u="none" strike="noStrike" kern="1200" cap="none" spc="0" normalizeH="0" baseline="0" noProof="0" dirty="0">
              <a:ln>
                <a:noFill/>
              </a:ln>
              <a:solidFill>
                <a:schemeClr val="tx1"/>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F130CDB8-DFCB-4752-A969-E4C499D79819}"/>
              </a:ext>
            </a:extLst>
          </p:cNvPr>
          <p:cNvSpPr/>
          <p:nvPr/>
        </p:nvSpPr>
        <p:spPr>
          <a:xfrm>
            <a:off x="4294883" y="2651760"/>
            <a:ext cx="1772529" cy="7772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الفصل الثالث</a:t>
            </a:r>
            <a:endParaRPr kumimoji="0" lang="en-US" sz="2800" b="1" i="0" u="none" strike="noStrike" kern="1200" cap="none" spc="0" normalizeH="0" baseline="0" noProof="0" dirty="0">
              <a:ln>
                <a:noFill/>
              </a:ln>
              <a:solidFill>
                <a:schemeClr val="tx1"/>
              </a:solidFill>
              <a:effectLst/>
              <a:uLnTx/>
              <a:uFillTx/>
              <a:latin typeface="Calibri"/>
              <a:ea typeface="+mn-ea"/>
              <a:cs typeface="+mn-cs"/>
            </a:endParaRPr>
          </a:p>
        </p:txBody>
      </p:sp>
      <p:sp>
        <p:nvSpPr>
          <p:cNvPr id="13" name="Rectangle 12">
            <a:extLst>
              <a:ext uri="{FF2B5EF4-FFF2-40B4-BE49-F238E27FC236}">
                <a16:creationId xmlns:a16="http://schemas.microsoft.com/office/drawing/2014/main" id="{2DAC6B4D-1240-4361-B0B6-81640EC1F88A}"/>
              </a:ext>
            </a:extLst>
          </p:cNvPr>
          <p:cNvSpPr/>
          <p:nvPr/>
        </p:nvSpPr>
        <p:spPr>
          <a:xfrm>
            <a:off x="2239506" y="2639597"/>
            <a:ext cx="1772529" cy="7772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الفصل الرابع</a:t>
            </a:r>
            <a:endParaRPr kumimoji="0" lang="en-US" sz="2800" b="1" i="0" u="none" strike="noStrike" kern="1200" cap="none" spc="0" normalizeH="0" baseline="0" noProof="0" dirty="0">
              <a:ln>
                <a:noFill/>
              </a:ln>
              <a:solidFill>
                <a:schemeClr val="tx1"/>
              </a:solidFill>
              <a:effectLst/>
              <a:uLnTx/>
              <a:uFillTx/>
              <a:latin typeface="Calibri"/>
              <a:ea typeface="+mn-ea"/>
              <a:cs typeface="+mn-cs"/>
            </a:endParaRPr>
          </a:p>
        </p:txBody>
      </p:sp>
      <p:sp>
        <p:nvSpPr>
          <p:cNvPr id="14" name="Oval 13">
            <a:extLst>
              <a:ext uri="{FF2B5EF4-FFF2-40B4-BE49-F238E27FC236}">
                <a16:creationId xmlns:a16="http://schemas.microsoft.com/office/drawing/2014/main" id="{2F636C2E-88BB-46CF-929E-A81DA789997E}"/>
              </a:ext>
            </a:extLst>
          </p:cNvPr>
          <p:cNvSpPr/>
          <p:nvPr/>
        </p:nvSpPr>
        <p:spPr>
          <a:xfrm>
            <a:off x="8405637" y="3672177"/>
            <a:ext cx="1938986" cy="77724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الاطار العام للدراسة</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sp>
        <p:nvSpPr>
          <p:cNvPr id="15" name="Oval 14">
            <a:extLst>
              <a:ext uri="{FF2B5EF4-FFF2-40B4-BE49-F238E27FC236}">
                <a16:creationId xmlns:a16="http://schemas.microsoft.com/office/drawing/2014/main" id="{E71902F7-EF65-4EFC-AF29-1E514B73EDC3}"/>
              </a:ext>
            </a:extLst>
          </p:cNvPr>
          <p:cNvSpPr/>
          <p:nvPr/>
        </p:nvSpPr>
        <p:spPr>
          <a:xfrm>
            <a:off x="5190897" y="3613718"/>
            <a:ext cx="1938986" cy="77724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الاطار النظري</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sp>
        <p:nvSpPr>
          <p:cNvPr id="16" name="Oval 15">
            <a:extLst>
              <a:ext uri="{FF2B5EF4-FFF2-40B4-BE49-F238E27FC236}">
                <a16:creationId xmlns:a16="http://schemas.microsoft.com/office/drawing/2014/main" id="{80EE7DD7-0A24-400E-88B8-192847C58170}"/>
              </a:ext>
            </a:extLst>
          </p:cNvPr>
          <p:cNvSpPr/>
          <p:nvPr/>
        </p:nvSpPr>
        <p:spPr>
          <a:xfrm>
            <a:off x="2156277" y="3613718"/>
            <a:ext cx="1938986" cy="77724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panose="020B0604020202020204" pitchFamily="34" charset="0"/>
              </a:rPr>
              <a:t>الاطار الميداني</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spTree>
    <p:extLst>
      <p:ext uri="{BB962C8B-B14F-4D97-AF65-F5344CB8AC3E}">
        <p14:creationId xmlns:p14="http://schemas.microsoft.com/office/powerpoint/2010/main" val="357568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53648"/>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Content Placeholder 2">
            <a:extLst>
              <a:ext uri="{FF2B5EF4-FFF2-40B4-BE49-F238E27FC236}">
                <a16:creationId xmlns:a16="http://schemas.microsoft.com/office/drawing/2014/main" id="{8761F2CF-F3A0-E14A-8433-D36375830943}"/>
              </a:ext>
            </a:extLst>
          </p:cNvPr>
          <p:cNvSpPr>
            <a:spLocks noGrp="1"/>
          </p:cNvSpPr>
          <p:nvPr/>
        </p:nvSpPr>
        <p:spPr>
          <a:xfrm>
            <a:off x="1713204" y="1646047"/>
            <a:ext cx="5835241" cy="4736574"/>
          </a:xfrm>
          <a:prstGeom prst="rect">
            <a:avLst/>
          </a:prstGeom>
        </p:spPr>
        <p:txBody>
          <a:bodyPr vert="horz">
            <a:normAutofit fontScale="77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r" rtl="1"/>
            <a:r>
              <a:rPr lang="ar-EG" dirty="0">
                <a:effectLst>
                  <a:outerShdw blurRad="38100" dist="38100" dir="2700000" algn="tl">
                    <a:srgbClr val="000000">
                      <a:alpha val="43137"/>
                    </a:srgbClr>
                  </a:outerShdw>
                </a:effectLst>
              </a:rPr>
              <a:t>اختيار موضوع البحث </a:t>
            </a:r>
          </a:p>
          <a:p>
            <a:pPr algn="r" rtl="1"/>
            <a:r>
              <a:rPr lang="ar-EG" dirty="0">
                <a:effectLst>
                  <a:outerShdw blurRad="38100" dist="38100" dir="2700000" algn="tl">
                    <a:srgbClr val="000000">
                      <a:alpha val="43137"/>
                    </a:srgbClr>
                  </a:outerShdw>
                </a:effectLst>
              </a:rPr>
              <a:t>صفحة الغلاف ( العنوان ) </a:t>
            </a:r>
          </a:p>
          <a:p>
            <a:pPr algn="r" rtl="1"/>
            <a:r>
              <a:rPr lang="ar-EG" dirty="0">
                <a:effectLst>
                  <a:outerShdw blurRad="38100" dist="38100" dir="2700000" algn="tl">
                    <a:srgbClr val="000000">
                      <a:alpha val="43137"/>
                    </a:srgbClr>
                  </a:outerShdw>
                </a:effectLst>
              </a:rPr>
              <a:t>المقدمة</a:t>
            </a:r>
          </a:p>
          <a:p>
            <a:pPr algn="r" rtl="1"/>
            <a:r>
              <a:rPr lang="ar-EG" dirty="0">
                <a:effectLst>
                  <a:outerShdw blurRad="38100" dist="38100" dir="2700000" algn="tl">
                    <a:srgbClr val="000000">
                      <a:alpha val="43137"/>
                    </a:srgbClr>
                  </a:outerShdw>
                </a:effectLst>
              </a:rPr>
              <a:t>المشكلة البحثية</a:t>
            </a:r>
          </a:p>
          <a:p>
            <a:pPr algn="r" rtl="1"/>
            <a:r>
              <a:rPr lang="ar-EG" dirty="0">
                <a:effectLst>
                  <a:outerShdw blurRad="38100" dist="38100" dir="2700000" algn="tl">
                    <a:srgbClr val="000000">
                      <a:alpha val="43137"/>
                    </a:srgbClr>
                  </a:outerShdw>
                </a:effectLst>
              </a:rPr>
              <a:t>الدراسات السابقة</a:t>
            </a:r>
          </a:p>
          <a:p>
            <a:pPr algn="r" rtl="1"/>
            <a:r>
              <a:rPr lang="ar-EG" dirty="0">
                <a:effectLst>
                  <a:outerShdw blurRad="38100" dist="38100" dir="2700000" algn="tl">
                    <a:srgbClr val="000000">
                      <a:alpha val="43137"/>
                    </a:srgbClr>
                  </a:outerShdw>
                </a:effectLst>
              </a:rPr>
              <a:t>فروض الدراسة</a:t>
            </a:r>
          </a:p>
          <a:p>
            <a:pPr algn="r" rtl="1"/>
            <a:r>
              <a:rPr lang="ar-EG" dirty="0">
                <a:effectLst>
                  <a:outerShdw blurRad="38100" dist="38100" dir="2700000" algn="tl">
                    <a:srgbClr val="000000">
                      <a:alpha val="43137"/>
                    </a:srgbClr>
                  </a:outerShdw>
                </a:effectLst>
              </a:rPr>
              <a:t>تساؤلات الدراسة</a:t>
            </a:r>
          </a:p>
          <a:p>
            <a:pPr algn="r" rtl="1"/>
            <a:r>
              <a:rPr lang="ar-EG" dirty="0">
                <a:effectLst>
                  <a:outerShdw blurRad="38100" dist="38100" dir="2700000" algn="tl">
                    <a:srgbClr val="000000">
                      <a:alpha val="43137"/>
                    </a:srgbClr>
                  </a:outerShdw>
                </a:effectLst>
              </a:rPr>
              <a:t>أهداف الدراسة</a:t>
            </a:r>
          </a:p>
          <a:p>
            <a:pPr algn="r" rtl="1"/>
            <a:r>
              <a:rPr lang="ar-EG" dirty="0">
                <a:effectLst>
                  <a:outerShdw blurRad="38100" dist="38100" dir="2700000" algn="tl">
                    <a:srgbClr val="000000">
                      <a:alpha val="43137"/>
                    </a:srgbClr>
                  </a:outerShdw>
                </a:effectLst>
              </a:rPr>
              <a:t>أهمية الدراسة</a:t>
            </a:r>
          </a:p>
          <a:p>
            <a:pPr algn="r" rtl="1"/>
            <a:r>
              <a:rPr lang="ar-EG" dirty="0">
                <a:effectLst>
                  <a:outerShdw blurRad="38100" dist="38100" dir="2700000" algn="tl">
                    <a:srgbClr val="000000">
                      <a:alpha val="43137"/>
                    </a:srgbClr>
                  </a:outerShdw>
                </a:effectLst>
              </a:rPr>
              <a:t>متغيرات و مصطلحات البحث</a:t>
            </a:r>
          </a:p>
          <a:p>
            <a:pPr algn="r" rtl="1"/>
            <a:r>
              <a:rPr lang="ar-EG" dirty="0">
                <a:effectLst>
                  <a:outerShdw blurRad="38100" dist="38100" dir="2700000" algn="tl">
                    <a:srgbClr val="000000">
                      <a:alpha val="43137"/>
                    </a:srgbClr>
                  </a:outerShdw>
                </a:effectLst>
              </a:rPr>
              <a:t>منهجية الدراسة </a:t>
            </a:r>
          </a:p>
          <a:p>
            <a:pPr algn="r" rtl="1"/>
            <a:r>
              <a:rPr lang="ar-EG" dirty="0">
                <a:effectLst>
                  <a:outerShdw blurRad="38100" dist="38100" dir="2700000" algn="tl">
                    <a:srgbClr val="000000">
                      <a:alpha val="43137"/>
                    </a:srgbClr>
                  </a:outerShdw>
                </a:effectLst>
              </a:rPr>
              <a:t>مجتمع وعينة الدراسة</a:t>
            </a:r>
          </a:p>
          <a:p>
            <a:pPr algn="r" rtl="1"/>
            <a:r>
              <a:rPr lang="ar-EG" dirty="0">
                <a:effectLst>
                  <a:outerShdw blurRad="38100" dist="38100" dir="2700000" algn="tl">
                    <a:srgbClr val="000000">
                      <a:alpha val="43137"/>
                    </a:srgbClr>
                  </a:outerShdw>
                </a:effectLst>
              </a:rPr>
              <a:t>مصادر البيانات</a:t>
            </a:r>
          </a:p>
          <a:p>
            <a:pPr algn="r" rtl="1"/>
            <a:r>
              <a:rPr lang="ar-EG" dirty="0">
                <a:effectLst>
                  <a:outerShdw blurRad="38100" dist="38100" dir="2700000" algn="tl">
                    <a:srgbClr val="000000">
                      <a:alpha val="43137"/>
                    </a:srgbClr>
                  </a:outerShdw>
                </a:effectLst>
              </a:rPr>
              <a:t>حدود الدراسة</a:t>
            </a:r>
          </a:p>
          <a:p>
            <a:pPr algn="r" rtl="1"/>
            <a:r>
              <a:rPr lang="ar-EG" dirty="0">
                <a:effectLst>
                  <a:outerShdw blurRad="38100" dist="38100" dir="2700000" algn="tl">
                    <a:srgbClr val="000000">
                      <a:alpha val="43137"/>
                    </a:srgbClr>
                  </a:outerShdw>
                </a:effectLst>
              </a:rPr>
              <a:t>تقسيمات الدراسة </a:t>
            </a:r>
          </a:p>
        </p:txBody>
      </p:sp>
      <p:sp>
        <p:nvSpPr>
          <p:cNvPr id="9" name="TextBox 9">
            <a:extLst>
              <a:ext uri="{FF2B5EF4-FFF2-40B4-BE49-F238E27FC236}">
                <a16:creationId xmlns:a16="http://schemas.microsoft.com/office/drawing/2014/main" id="{77C88E50-A9DE-4D43-92B3-88417B3F0818}"/>
              </a:ext>
            </a:extLst>
          </p:cNvPr>
          <p:cNvSpPr txBox="1"/>
          <p:nvPr/>
        </p:nvSpPr>
        <p:spPr>
          <a:xfrm>
            <a:off x="8101358" y="2846864"/>
            <a:ext cx="2377438" cy="156966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تعبر عن خطة الدراسة وهي الفصل الأول من أي دراسة ويطلق عليه </a:t>
            </a:r>
            <a:r>
              <a:rPr kumimoji="0" lang="ar-EG"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الإطار العام للدراسة </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1" name="Title 1">
            <a:extLst>
              <a:ext uri="{FF2B5EF4-FFF2-40B4-BE49-F238E27FC236}">
                <a16:creationId xmlns:a16="http://schemas.microsoft.com/office/drawing/2014/main" id="{BD66D1CB-A7AD-D194-7CC3-151E6459B814}"/>
              </a:ext>
            </a:extLst>
          </p:cNvPr>
          <p:cNvSpPr txBox="1">
            <a:spLocks/>
          </p:cNvSpPr>
          <p:nvPr/>
        </p:nvSpPr>
        <p:spPr>
          <a:xfrm>
            <a:off x="4399967" y="1200984"/>
            <a:ext cx="3392065" cy="395812"/>
          </a:xfrm>
          <a:prstGeom prst="rect">
            <a:avLst/>
          </a:prstGeom>
          <a:solidFill>
            <a:schemeClr val="tx2">
              <a:lumMod val="20000"/>
              <a:lumOff val="80000"/>
            </a:schemeClr>
          </a:solidFill>
        </p:spPr>
        <p:txBody>
          <a:bodyPr vert="horz" lIns="0" rIns="0" bIns="0" anchor="b">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EG" sz="2500" i="0" u="none" strike="noStrike" kern="1200" cap="none" spc="0" normalizeH="0" baseline="0" noProof="0" dirty="0">
                <a:ln>
                  <a:noFill/>
                </a:ln>
                <a:effectLst/>
                <a:uLnTx/>
                <a:uFillTx/>
                <a:latin typeface="Arial" pitchFamily="34" charset="0"/>
                <a:ea typeface="+mj-ea"/>
                <a:cs typeface="Arial" pitchFamily="34" charset="0"/>
              </a:rPr>
              <a:t>العناصر الأساسية للبحث العلمي</a:t>
            </a:r>
            <a:endParaRPr kumimoji="0" lang="en-US" sz="2500" i="0" u="none" strike="noStrike" kern="1200" cap="none" spc="0" normalizeH="0" baseline="0" noProof="0" dirty="0">
              <a:ln>
                <a:noFill/>
              </a:ln>
              <a:effectLst/>
              <a:uLnTx/>
              <a:uFillTx/>
              <a:latin typeface="Arial" pitchFamily="34" charset="0"/>
              <a:ea typeface="+mj-ea"/>
              <a:cs typeface="Arial" pitchFamily="34" charset="0"/>
            </a:endParaRPr>
          </a:p>
        </p:txBody>
      </p:sp>
    </p:spTree>
    <p:extLst>
      <p:ext uri="{BB962C8B-B14F-4D97-AF65-F5344CB8AC3E}">
        <p14:creationId xmlns:p14="http://schemas.microsoft.com/office/powerpoint/2010/main" val="975965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708" y="1008353"/>
            <a:ext cx="11840584" cy="57471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Rounded Rectangle 4">
            <a:extLst>
              <a:ext uri="{FF2B5EF4-FFF2-40B4-BE49-F238E27FC236}">
                <a16:creationId xmlns:a16="http://schemas.microsoft.com/office/drawing/2014/main" id="{F947D28D-46DB-4264-49E9-31547E08A251}"/>
              </a:ext>
            </a:extLst>
          </p:cNvPr>
          <p:cNvSpPr/>
          <p:nvPr/>
        </p:nvSpPr>
        <p:spPr>
          <a:xfrm>
            <a:off x="1959430" y="2468498"/>
            <a:ext cx="8591340" cy="13716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يعتبر اختيار موضوع البحث هو الخطوة الأولى على الطريق الطويل لإعداد البحث ، والاختيار الجيد هو العامل المهم لنجاح أي عمل يقدم عليه الإنسان ، وبالتالي فاختيار موضوع البحث هو أمر مهم لأن الباحث سيتعامل معه طوال فترة البحث . </a:t>
            </a:r>
            <a:endParaRPr kumimoji="0" lang="en-US" sz="25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9" name="Frame 8">
            <a:extLst>
              <a:ext uri="{FF2B5EF4-FFF2-40B4-BE49-F238E27FC236}">
                <a16:creationId xmlns:a16="http://schemas.microsoft.com/office/drawing/2014/main" id="{0123E6B7-BDC2-5758-FE55-65395EE1EE7B}"/>
              </a:ext>
            </a:extLst>
          </p:cNvPr>
          <p:cNvSpPr/>
          <p:nvPr/>
        </p:nvSpPr>
        <p:spPr>
          <a:xfrm>
            <a:off x="3848519" y="1688499"/>
            <a:ext cx="4495380" cy="692745"/>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rial" pitchFamily="34" charset="0"/>
                <a:ea typeface="+mn-ea"/>
                <a:cs typeface="Arial" pitchFamily="34" charset="0"/>
              </a:rPr>
              <a:t>” من أحسن البداية ، فقد أحسن النهاية ”</a:t>
            </a:r>
            <a:endParaRPr kumimoji="0" lang="en-US" sz="2400" b="1"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1" name="TextBox 6">
            <a:extLst>
              <a:ext uri="{FF2B5EF4-FFF2-40B4-BE49-F238E27FC236}">
                <a16:creationId xmlns:a16="http://schemas.microsoft.com/office/drawing/2014/main" id="{6F1097BF-1735-B0E0-78FD-19A09E5968BA}"/>
              </a:ext>
            </a:extLst>
          </p:cNvPr>
          <p:cNvSpPr txBox="1"/>
          <p:nvPr/>
        </p:nvSpPr>
        <p:spPr>
          <a:xfrm>
            <a:off x="678381" y="3958994"/>
            <a:ext cx="10957610" cy="267765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قبل اختيار موضوع البحث وتسجيله يجب على الباحث أن يطرح على نفسه التساؤلات التالية : </a:t>
            </a:r>
          </a:p>
          <a:p>
            <a:pPr marL="0" marR="0" lvl="0" indent="0" algn="r" defTabSz="914400" rtl="1" eaLnBrk="1" fontAlgn="auto" latinLnBrk="0" hangingPunct="1">
              <a:lnSpc>
                <a:spcPct val="100000"/>
              </a:lnSpc>
              <a:spcBef>
                <a:spcPts val="0"/>
              </a:spcBef>
              <a:spcAft>
                <a:spcPts val="0"/>
              </a:spcAft>
              <a:buClrTx/>
              <a:buSzTx/>
              <a:buFont typeface="Courier New" pitchFamily="49" charset="0"/>
              <a:buChar char="o"/>
              <a:tabLst/>
              <a:defRPr/>
            </a:pPr>
            <a:r>
              <a:rPr kumimoji="0" lang="ar-EG"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 هل أحب هذا الموضوع وأميل إليه ؟ وهل هو مشوق بما فيه الكفاية ؟</a:t>
            </a:r>
          </a:p>
          <a:p>
            <a:pPr marL="0" marR="0" lvl="0" indent="0" algn="r" defTabSz="914400" rtl="1" eaLnBrk="1" fontAlgn="auto" latinLnBrk="0" hangingPunct="1">
              <a:lnSpc>
                <a:spcPct val="100000"/>
              </a:lnSpc>
              <a:spcBef>
                <a:spcPts val="0"/>
              </a:spcBef>
              <a:spcAft>
                <a:spcPts val="0"/>
              </a:spcAft>
              <a:buClrTx/>
              <a:buSzTx/>
              <a:buFont typeface="Courier New" pitchFamily="49" charset="0"/>
              <a:buChar char="o"/>
              <a:tabLst/>
              <a:defRPr/>
            </a:pPr>
            <a:r>
              <a:rPr kumimoji="0" lang="ar-EG"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 هل في طاقتي أن أقوم بهذا البحث ؟ </a:t>
            </a:r>
          </a:p>
          <a:p>
            <a:pPr marL="0" marR="0" lvl="0" indent="0" algn="r" defTabSz="914400" rtl="1" eaLnBrk="1" fontAlgn="auto" latinLnBrk="0" hangingPunct="1">
              <a:lnSpc>
                <a:spcPct val="100000"/>
              </a:lnSpc>
              <a:spcBef>
                <a:spcPts val="0"/>
              </a:spcBef>
              <a:spcAft>
                <a:spcPts val="0"/>
              </a:spcAft>
              <a:buClrTx/>
              <a:buSzTx/>
              <a:buFont typeface="Courier New" pitchFamily="49" charset="0"/>
              <a:buChar char="o"/>
              <a:tabLst/>
              <a:defRPr/>
            </a:pPr>
            <a:r>
              <a:rPr kumimoji="0" lang="ar-EG"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 هل يمكن إنجاز موضوع البحث في المددة المحددة له ؟ </a:t>
            </a:r>
          </a:p>
          <a:p>
            <a:pPr marL="0" marR="0" lvl="0" indent="0" algn="r" defTabSz="914400" rtl="1" eaLnBrk="1" fontAlgn="auto" latinLnBrk="0" hangingPunct="1">
              <a:lnSpc>
                <a:spcPct val="100000"/>
              </a:lnSpc>
              <a:spcBef>
                <a:spcPts val="0"/>
              </a:spcBef>
              <a:spcAft>
                <a:spcPts val="0"/>
              </a:spcAft>
              <a:buClrTx/>
              <a:buSzTx/>
              <a:buFont typeface="Courier New" pitchFamily="49" charset="0"/>
              <a:buChar char="o"/>
              <a:tabLst/>
              <a:defRPr/>
            </a:pPr>
            <a:r>
              <a:rPr kumimoji="0" lang="ar-EG"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 هل يستحق هذا الموضوع ما سيبذل فيه من جهد مادي ، ذهني ، عقلي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إذا كانت الإجابة على هذه التساؤلات بالإيجاب فذلك يعني قدرة الباحث على البحث في هذا الموضوع ، أما إذا كانت الإجابة عليها بالنفي أو بأي منها فمن الأفضل البحث عن موضوع آخر .  </a:t>
            </a:r>
            <a:endParaRPr kumimoji="0" lang="en-US"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2" name="Title 1">
            <a:extLst>
              <a:ext uri="{FF2B5EF4-FFF2-40B4-BE49-F238E27FC236}">
                <a16:creationId xmlns:a16="http://schemas.microsoft.com/office/drawing/2014/main" id="{E1515C90-8748-408E-5849-A1BF232088D0}"/>
              </a:ext>
            </a:extLst>
          </p:cNvPr>
          <p:cNvSpPr txBox="1">
            <a:spLocks/>
          </p:cNvSpPr>
          <p:nvPr/>
        </p:nvSpPr>
        <p:spPr>
          <a:xfrm>
            <a:off x="4399967" y="1200984"/>
            <a:ext cx="3392065" cy="395812"/>
          </a:xfrm>
          <a:prstGeom prst="rect">
            <a:avLst/>
          </a:prstGeom>
          <a:solidFill>
            <a:schemeClr val="tx2">
              <a:lumMod val="20000"/>
              <a:lumOff val="80000"/>
            </a:schemeClr>
          </a:solidFill>
        </p:spPr>
        <p:txBody>
          <a:bodyPr vert="horz" lIns="0" rIns="0" bIns="0" anchor="b">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ar-EG" sz="2500" dirty="0">
                <a:latin typeface="Arial" pitchFamily="34" charset="0"/>
                <a:ea typeface="+mj-ea"/>
                <a:cs typeface="Arial" pitchFamily="34" charset="0"/>
              </a:rPr>
              <a:t>1-إختيار موضوع البحث</a:t>
            </a:r>
            <a:endParaRPr kumimoji="0" lang="en-US" sz="2500" i="0" u="none" strike="noStrike" kern="1200" cap="none" spc="0" normalizeH="0" baseline="0" noProof="0" dirty="0">
              <a:ln>
                <a:noFill/>
              </a:ln>
              <a:effectLst/>
              <a:uLnTx/>
              <a:uFillTx/>
              <a:latin typeface="Arial" pitchFamily="34" charset="0"/>
              <a:ea typeface="+mj-ea"/>
              <a:cs typeface="Arial" pitchFamily="34" charset="0"/>
            </a:endParaRPr>
          </a:p>
        </p:txBody>
      </p:sp>
    </p:spTree>
    <p:extLst>
      <p:ext uri="{BB962C8B-B14F-4D97-AF65-F5344CB8AC3E}">
        <p14:creationId xmlns:p14="http://schemas.microsoft.com/office/powerpoint/2010/main" val="4103404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Oval 3">
            <a:extLst>
              <a:ext uri="{FF2B5EF4-FFF2-40B4-BE49-F238E27FC236}">
                <a16:creationId xmlns:a16="http://schemas.microsoft.com/office/drawing/2014/main" id="{C097160E-6A4D-15A9-6A53-CA288EB3EA2D}"/>
              </a:ext>
            </a:extLst>
          </p:cNvPr>
          <p:cNvSpPr/>
          <p:nvPr/>
        </p:nvSpPr>
        <p:spPr>
          <a:xfrm>
            <a:off x="5524496" y="1904562"/>
            <a:ext cx="500066" cy="50006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onstantia"/>
                <a:ea typeface="+mn-ea"/>
              </a:rPr>
              <a:t>1</a:t>
            </a:r>
            <a:endParaRPr kumimoji="0" lang="en-GB" sz="1800" b="1" i="0" u="none" strike="noStrike" kern="1200" cap="none" spc="0" normalizeH="0" baseline="0" noProof="0" dirty="0">
              <a:ln>
                <a:noFill/>
              </a:ln>
              <a:solidFill>
                <a:prstClr val="white"/>
              </a:solidFill>
              <a:effectLst/>
              <a:uLnTx/>
              <a:uFillTx/>
              <a:latin typeface="Constantia"/>
              <a:ea typeface="+mn-ea"/>
              <a:cs typeface="+mn-cs"/>
            </a:endParaRPr>
          </a:p>
        </p:txBody>
      </p:sp>
      <p:sp>
        <p:nvSpPr>
          <p:cNvPr id="7" name="Rectangle 6">
            <a:extLst>
              <a:ext uri="{FF2B5EF4-FFF2-40B4-BE49-F238E27FC236}">
                <a16:creationId xmlns:a16="http://schemas.microsoft.com/office/drawing/2014/main" id="{B46EACEA-0AC7-09D8-C025-0930CCB2CEF4}"/>
              </a:ext>
            </a:extLst>
          </p:cNvPr>
          <p:cNvSpPr/>
          <p:nvPr/>
        </p:nvSpPr>
        <p:spPr>
          <a:xfrm>
            <a:off x="2309786" y="2476066"/>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ysClr val="windowText" lastClr="000000"/>
                </a:solidFill>
                <a:effectLst/>
                <a:uLnTx/>
                <a:uFillTx/>
                <a:latin typeface="Constantia"/>
                <a:ea typeface="+mn-ea"/>
              </a:rPr>
              <a:t>الشعور من جانب الباحث بإنفعال أو اهتمام خاص بموضوع البحث حتى يكون ذلك دافعاً على </a:t>
            </a:r>
            <a:endParaRPr kumimoji="0" lang="en-GB" sz="25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9" name="Cloud Callout 12">
            <a:extLst>
              <a:ext uri="{FF2B5EF4-FFF2-40B4-BE49-F238E27FC236}">
                <a16:creationId xmlns:a16="http://schemas.microsoft.com/office/drawing/2014/main" id="{A2E86F97-6A1D-FAF0-F78D-85CC65D5715E}"/>
              </a:ext>
            </a:extLst>
          </p:cNvPr>
          <p:cNvSpPr/>
          <p:nvPr/>
        </p:nvSpPr>
        <p:spPr>
          <a:xfrm>
            <a:off x="6241473" y="1130907"/>
            <a:ext cx="4357686" cy="1000132"/>
          </a:xfrm>
          <a:prstGeom prst="cloudCallou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Constantia"/>
                <a:ea typeface="+mn-ea"/>
              </a:rPr>
              <a:t>شروط اختيار موضوع البحث ؟؟</a:t>
            </a:r>
            <a:endParaRPr kumimoji="0" lang="en-GB" sz="2000" b="1" i="0" u="none" strike="noStrike" kern="1200" cap="none" spc="0" normalizeH="0" baseline="0" noProof="0" dirty="0">
              <a:ln>
                <a:noFill/>
              </a:ln>
              <a:solidFill>
                <a:prstClr val="black"/>
              </a:solidFill>
              <a:effectLst/>
              <a:uLnTx/>
              <a:uFillTx/>
              <a:latin typeface="Constantia"/>
              <a:ea typeface="+mn-ea"/>
              <a:cs typeface="+mn-cs"/>
            </a:endParaRPr>
          </a:p>
        </p:txBody>
      </p:sp>
      <p:cxnSp>
        <p:nvCxnSpPr>
          <p:cNvPr id="11" name="Straight Arrow Connector 10">
            <a:extLst>
              <a:ext uri="{FF2B5EF4-FFF2-40B4-BE49-F238E27FC236}">
                <a16:creationId xmlns:a16="http://schemas.microsoft.com/office/drawing/2014/main" id="{0DC9C2E6-6762-6C7A-C0DE-AA93AD3DAFAB}"/>
              </a:ext>
            </a:extLst>
          </p:cNvPr>
          <p:cNvCxnSpPr>
            <a:stCxn id="7" idx="2"/>
          </p:cNvCxnSpPr>
          <p:nvPr/>
        </p:nvCxnSpPr>
        <p:spPr>
          <a:xfrm rot="16200000" flipH="1">
            <a:off x="7113992" y="2136736"/>
            <a:ext cx="500066" cy="30361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2" name="Rectangle 11">
            <a:extLst>
              <a:ext uri="{FF2B5EF4-FFF2-40B4-BE49-F238E27FC236}">
                <a16:creationId xmlns:a16="http://schemas.microsoft.com/office/drawing/2014/main" id="{7231BC96-0D40-8C5B-5468-5AD2D831BC7F}"/>
              </a:ext>
            </a:extLst>
          </p:cNvPr>
          <p:cNvSpPr/>
          <p:nvPr/>
        </p:nvSpPr>
        <p:spPr>
          <a:xfrm>
            <a:off x="7596198"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الاستمرار ومواجهة الصعوبات</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3" name="Rectangle 12">
            <a:extLst>
              <a:ext uri="{FF2B5EF4-FFF2-40B4-BE49-F238E27FC236}">
                <a16:creationId xmlns:a16="http://schemas.microsoft.com/office/drawing/2014/main" id="{B32C07D6-2584-52B4-D169-7F694D8F9CA6}"/>
              </a:ext>
            </a:extLst>
          </p:cNvPr>
          <p:cNvSpPr/>
          <p:nvPr/>
        </p:nvSpPr>
        <p:spPr>
          <a:xfrm>
            <a:off x="4667240"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التفكير العميق والإصرار العلمي لمعرفة حقيقة الامور </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4" name="Rectangle 13">
            <a:extLst>
              <a:ext uri="{FF2B5EF4-FFF2-40B4-BE49-F238E27FC236}">
                <a16:creationId xmlns:a16="http://schemas.microsoft.com/office/drawing/2014/main" id="{6B69C309-FC24-9589-D566-04F538E8931D}"/>
              </a:ext>
            </a:extLst>
          </p:cNvPr>
          <p:cNvSpPr/>
          <p:nvPr/>
        </p:nvSpPr>
        <p:spPr>
          <a:xfrm>
            <a:off x="1666844"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ابراز شئ جديد لم يسبق الكتابه فيه أو اتمام شئ ناقص أو تجميع اشياء متفرقه أو ترتيب اشياء مختلفه أو تقييم أو تفسير جديد لموقف</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cxnSp>
        <p:nvCxnSpPr>
          <p:cNvPr id="19" name="Straight Arrow Connector 18">
            <a:extLst>
              <a:ext uri="{FF2B5EF4-FFF2-40B4-BE49-F238E27FC236}">
                <a16:creationId xmlns:a16="http://schemas.microsoft.com/office/drawing/2014/main" id="{E4093C5D-FB8A-71CC-D1CD-35E44DD52C36}"/>
              </a:ext>
            </a:extLst>
          </p:cNvPr>
          <p:cNvCxnSpPr>
            <a:cxnSpLocks/>
          </p:cNvCxnSpPr>
          <p:nvPr/>
        </p:nvCxnSpPr>
        <p:spPr>
          <a:xfrm flipH="1">
            <a:off x="3211822" y="3404760"/>
            <a:ext cx="2626773" cy="5715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2" name="Straight Arrow Connector 21">
            <a:extLst>
              <a:ext uri="{FF2B5EF4-FFF2-40B4-BE49-F238E27FC236}">
                <a16:creationId xmlns:a16="http://schemas.microsoft.com/office/drawing/2014/main" id="{121AC184-6103-C7BB-7323-36DD010E06D2}"/>
              </a:ext>
            </a:extLst>
          </p:cNvPr>
          <p:cNvCxnSpPr>
            <a:cxnSpLocks/>
            <a:stCxn id="7" idx="2"/>
            <a:endCxn id="13" idx="0"/>
          </p:cNvCxnSpPr>
          <p:nvPr/>
        </p:nvCxnSpPr>
        <p:spPr>
          <a:xfrm>
            <a:off x="5845967" y="3404760"/>
            <a:ext cx="35719" cy="5715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095454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Oval 3">
            <a:extLst>
              <a:ext uri="{FF2B5EF4-FFF2-40B4-BE49-F238E27FC236}">
                <a16:creationId xmlns:a16="http://schemas.microsoft.com/office/drawing/2014/main" id="{8E6E6278-887B-5D65-34B4-D3883EB9EC4C}"/>
              </a:ext>
            </a:extLst>
          </p:cNvPr>
          <p:cNvSpPr/>
          <p:nvPr/>
        </p:nvSpPr>
        <p:spPr>
          <a:xfrm>
            <a:off x="5774529" y="1321579"/>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2</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sp>
        <p:nvSpPr>
          <p:cNvPr id="7" name="Rectangle 6">
            <a:extLst>
              <a:ext uri="{FF2B5EF4-FFF2-40B4-BE49-F238E27FC236}">
                <a16:creationId xmlns:a16="http://schemas.microsoft.com/office/drawing/2014/main" id="{D13B8DCA-70D2-2B4D-E1B7-EEA2D676ADF4}"/>
              </a:ext>
            </a:extLst>
          </p:cNvPr>
          <p:cNvSpPr/>
          <p:nvPr/>
        </p:nvSpPr>
        <p:spPr>
          <a:xfrm>
            <a:off x="2331243" y="1897853"/>
            <a:ext cx="7300938"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Constantia"/>
                <a:ea typeface="+mn-ea"/>
              </a:rPr>
              <a:t>أن يكون موضوع البحث جديد ومحدد تحديداً واضحاً من خلال </a:t>
            </a:r>
            <a:endParaRPr kumimoji="0" lang="en-GB" sz="2500" b="1" i="0" u="none" strike="noStrike" kern="1200" cap="none" spc="0" normalizeH="0" baseline="0" noProof="0" dirty="0">
              <a:ln>
                <a:noFill/>
              </a:ln>
              <a:solidFill>
                <a:schemeClr val="tx1"/>
              </a:solidFill>
              <a:effectLst/>
              <a:uLnTx/>
              <a:uFillTx/>
              <a:latin typeface="Constantia"/>
              <a:ea typeface="+mn-ea"/>
              <a:cs typeface="+mn-cs"/>
            </a:endParaRPr>
          </a:p>
        </p:txBody>
      </p:sp>
      <p:cxnSp>
        <p:nvCxnSpPr>
          <p:cNvPr id="9" name="Straight Arrow Connector 8">
            <a:extLst>
              <a:ext uri="{FF2B5EF4-FFF2-40B4-BE49-F238E27FC236}">
                <a16:creationId xmlns:a16="http://schemas.microsoft.com/office/drawing/2014/main" id="{A88428C6-BD4D-4E57-0AC2-6775A2B6CFB3}"/>
              </a:ext>
            </a:extLst>
          </p:cNvPr>
          <p:cNvCxnSpPr>
            <a:stCxn id="7" idx="2"/>
          </p:cNvCxnSpPr>
          <p:nvPr/>
        </p:nvCxnSpPr>
        <p:spPr>
          <a:xfrm>
            <a:off x="5981712" y="2826547"/>
            <a:ext cx="3150404" cy="50006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1" name="Rectangle 10">
            <a:extLst>
              <a:ext uri="{FF2B5EF4-FFF2-40B4-BE49-F238E27FC236}">
                <a16:creationId xmlns:a16="http://schemas.microsoft.com/office/drawing/2014/main" id="{CB6B71B0-4813-E2BF-E293-5408D08FD601}"/>
              </a:ext>
            </a:extLst>
          </p:cNvPr>
          <p:cNvSpPr/>
          <p:nvPr/>
        </p:nvSpPr>
        <p:spPr>
          <a:xfrm>
            <a:off x="7560479" y="3393281"/>
            <a:ext cx="2714644"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أن يكون نقطة في محيط تتعمق بها إلى القاع .</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sp>
        <p:nvSpPr>
          <p:cNvPr id="12" name="Rectangle 11">
            <a:extLst>
              <a:ext uri="{FF2B5EF4-FFF2-40B4-BE49-F238E27FC236}">
                <a16:creationId xmlns:a16="http://schemas.microsoft.com/office/drawing/2014/main" id="{F01810F3-8E56-220A-4F15-EF6EF737A9CF}"/>
              </a:ext>
            </a:extLst>
          </p:cNvPr>
          <p:cNvSpPr/>
          <p:nvPr/>
        </p:nvSpPr>
        <p:spPr>
          <a:xfrm>
            <a:off x="1916877" y="3393281"/>
            <a:ext cx="2643206"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أن تختار نقطة واحدة وليس عدة نقاط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500" i="0" u="none" strike="noStrike" kern="1200" cap="none" spc="0" normalizeH="0" baseline="0" noProof="0" dirty="0">
              <a:ln>
                <a:noFill/>
              </a:ln>
              <a:solidFill>
                <a:schemeClr val="tx1"/>
              </a:solidFill>
              <a:effectLst/>
              <a:uLnTx/>
              <a:uFillTx/>
              <a:latin typeface="Constantia"/>
              <a:ea typeface="+mn-ea"/>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(لأنه بحث وليس كتاب)</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cxnSp>
        <p:nvCxnSpPr>
          <p:cNvPr id="13" name="Straight Arrow Connector 12">
            <a:extLst>
              <a:ext uri="{FF2B5EF4-FFF2-40B4-BE49-F238E27FC236}">
                <a16:creationId xmlns:a16="http://schemas.microsoft.com/office/drawing/2014/main" id="{2C96FA81-6EF9-223C-184D-8AE3EBC1CAE4}"/>
              </a:ext>
            </a:extLst>
          </p:cNvPr>
          <p:cNvCxnSpPr/>
          <p:nvPr/>
        </p:nvCxnSpPr>
        <p:spPr>
          <a:xfrm rot="10800000" flipV="1">
            <a:off x="3131325" y="2821779"/>
            <a:ext cx="2964677" cy="50006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0996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Rectangular Callout 8">
            <a:extLst>
              <a:ext uri="{FF2B5EF4-FFF2-40B4-BE49-F238E27FC236}">
                <a16:creationId xmlns:a16="http://schemas.microsoft.com/office/drawing/2014/main" id="{249A4D8B-D1AA-05C6-895A-501D8C46681E}"/>
              </a:ext>
            </a:extLst>
          </p:cNvPr>
          <p:cNvSpPr/>
          <p:nvPr/>
        </p:nvSpPr>
        <p:spPr>
          <a:xfrm>
            <a:off x="9310710" y="1214422"/>
            <a:ext cx="1071570" cy="714380"/>
          </a:xfrm>
          <a:prstGeom prst="wedgeRectCallout">
            <a:avLst>
              <a:gd name="adj1" fmla="val -53094"/>
              <a:gd name="adj2" fmla="val 78725"/>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Constantia"/>
                <a:ea typeface="+mn-ea"/>
              </a:rPr>
              <a:t>مثال </a:t>
            </a:r>
            <a:endParaRPr kumimoji="0" lang="en-GB" sz="32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7" name="Oval 6">
            <a:extLst>
              <a:ext uri="{FF2B5EF4-FFF2-40B4-BE49-F238E27FC236}">
                <a16:creationId xmlns:a16="http://schemas.microsoft.com/office/drawing/2014/main" id="{F08A6A59-4ED6-7E35-A0C1-37BE50094EC6}"/>
              </a:ext>
            </a:extLst>
          </p:cNvPr>
          <p:cNvSpPr/>
          <p:nvPr/>
        </p:nvSpPr>
        <p:spPr>
          <a:xfrm>
            <a:off x="6738942" y="2419560"/>
            <a:ext cx="3500462" cy="79512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التدريب</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9" name="Oval 8">
            <a:extLst>
              <a:ext uri="{FF2B5EF4-FFF2-40B4-BE49-F238E27FC236}">
                <a16:creationId xmlns:a16="http://schemas.microsoft.com/office/drawing/2014/main" id="{D01F49E6-5240-244F-C54E-7C58FB6A1AA0}"/>
              </a:ext>
            </a:extLst>
          </p:cNvPr>
          <p:cNvSpPr/>
          <p:nvPr/>
        </p:nvSpPr>
        <p:spPr>
          <a:xfrm>
            <a:off x="1809720" y="2278834"/>
            <a:ext cx="4143404" cy="935852"/>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Down Arrow 11">
            <a:extLst>
              <a:ext uri="{FF2B5EF4-FFF2-40B4-BE49-F238E27FC236}">
                <a16:creationId xmlns:a16="http://schemas.microsoft.com/office/drawing/2014/main" id="{163BC825-5C97-B260-4C4F-17E3E509DC27}"/>
              </a:ext>
            </a:extLst>
          </p:cNvPr>
          <p:cNvSpPr/>
          <p:nvPr/>
        </p:nvSpPr>
        <p:spPr>
          <a:xfrm>
            <a:off x="7953388" y="3429000"/>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Constantia"/>
              <a:ea typeface="+mn-ea"/>
              <a:cs typeface="+mn-cs"/>
            </a:endParaRPr>
          </a:p>
        </p:txBody>
      </p:sp>
      <p:sp>
        <p:nvSpPr>
          <p:cNvPr id="12" name="Down Arrow 15">
            <a:extLst>
              <a:ext uri="{FF2B5EF4-FFF2-40B4-BE49-F238E27FC236}">
                <a16:creationId xmlns:a16="http://schemas.microsoft.com/office/drawing/2014/main" id="{26FFBBC2-D8A1-12EC-E78D-09C4E85DFBBB}"/>
              </a:ext>
            </a:extLst>
          </p:cNvPr>
          <p:cNvSpPr/>
          <p:nvPr/>
        </p:nvSpPr>
        <p:spPr>
          <a:xfrm>
            <a:off x="3167042" y="3429000"/>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Constantia"/>
              <a:ea typeface="+mn-ea"/>
              <a:cs typeface="+mn-cs"/>
            </a:endParaRPr>
          </a:p>
        </p:txBody>
      </p:sp>
      <p:sp>
        <p:nvSpPr>
          <p:cNvPr id="13" name="Rounded Rectangle 18">
            <a:extLst>
              <a:ext uri="{FF2B5EF4-FFF2-40B4-BE49-F238E27FC236}">
                <a16:creationId xmlns:a16="http://schemas.microsoft.com/office/drawing/2014/main" id="{3508497E-ACFB-9C1D-72CD-D4A759C343C9}"/>
              </a:ext>
            </a:extLst>
          </p:cNvPr>
          <p:cNvSpPr/>
          <p:nvPr/>
        </p:nvSpPr>
        <p:spPr>
          <a:xfrm>
            <a:off x="7310446" y="4572008"/>
            <a:ext cx="2428892"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موضوع عام</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4" name="Rounded Rectangle 20">
            <a:extLst>
              <a:ext uri="{FF2B5EF4-FFF2-40B4-BE49-F238E27FC236}">
                <a16:creationId xmlns:a16="http://schemas.microsoft.com/office/drawing/2014/main" id="{CA2110C2-52C5-E5E3-DB07-4E09C9026DC5}"/>
              </a:ext>
            </a:extLst>
          </p:cNvPr>
          <p:cNvSpPr/>
          <p:nvPr/>
        </p:nvSpPr>
        <p:spPr>
          <a:xfrm>
            <a:off x="2452662" y="4572008"/>
            <a:ext cx="2428892"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موضوع أقل عمومية</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spTree>
    <p:extLst>
      <p:ext uri="{BB962C8B-B14F-4D97-AF65-F5344CB8AC3E}">
        <p14:creationId xmlns:p14="http://schemas.microsoft.com/office/powerpoint/2010/main" val="499491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22" name="Rectangular Callout 8">
            <a:extLst>
              <a:ext uri="{FF2B5EF4-FFF2-40B4-BE49-F238E27FC236}">
                <a16:creationId xmlns:a16="http://schemas.microsoft.com/office/drawing/2014/main" id="{2E06483B-FF00-077F-B8E7-FA5AA0D0CA58}"/>
              </a:ext>
            </a:extLst>
          </p:cNvPr>
          <p:cNvSpPr/>
          <p:nvPr/>
        </p:nvSpPr>
        <p:spPr>
          <a:xfrm>
            <a:off x="9320759" y="1215877"/>
            <a:ext cx="1071570" cy="714380"/>
          </a:xfrm>
          <a:prstGeom prst="wedgeRectCallout">
            <a:avLst>
              <a:gd name="adj1" fmla="val -53094"/>
              <a:gd name="adj2" fmla="val 78725"/>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مثال</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23" name="Oval 22">
            <a:extLst>
              <a:ext uri="{FF2B5EF4-FFF2-40B4-BE49-F238E27FC236}">
                <a16:creationId xmlns:a16="http://schemas.microsoft.com/office/drawing/2014/main" id="{769645BD-7051-B52D-0C66-03B01EF16A8D}"/>
              </a:ext>
            </a:extLst>
          </p:cNvPr>
          <p:cNvSpPr/>
          <p:nvPr/>
        </p:nvSpPr>
        <p:spPr>
          <a:xfrm>
            <a:off x="6748991" y="2358885"/>
            <a:ext cx="3500462" cy="85725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موضوع عموميته محدوده</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24" name="Oval 23">
            <a:extLst>
              <a:ext uri="{FF2B5EF4-FFF2-40B4-BE49-F238E27FC236}">
                <a16:creationId xmlns:a16="http://schemas.microsoft.com/office/drawing/2014/main" id="{732777BF-7C6A-E570-0DA5-2E1F9B21BC73}"/>
              </a:ext>
            </a:extLst>
          </p:cNvPr>
          <p:cNvSpPr/>
          <p:nvPr/>
        </p:nvSpPr>
        <p:spPr>
          <a:xfrm>
            <a:off x="1819769" y="2358885"/>
            <a:ext cx="4143404" cy="85725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موضوع أكثر تحديداً</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26" name="Down Arrow 11">
            <a:extLst>
              <a:ext uri="{FF2B5EF4-FFF2-40B4-BE49-F238E27FC236}">
                <a16:creationId xmlns:a16="http://schemas.microsoft.com/office/drawing/2014/main" id="{0B53544D-E46C-97C0-733D-EC82A94351EF}"/>
              </a:ext>
            </a:extLst>
          </p:cNvPr>
          <p:cNvSpPr/>
          <p:nvPr/>
        </p:nvSpPr>
        <p:spPr>
          <a:xfrm>
            <a:off x="7943341" y="3284028"/>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chemeClr val="tx1"/>
              </a:solidFill>
              <a:effectLst/>
              <a:uLnTx/>
              <a:uFillTx/>
              <a:latin typeface="Constantia"/>
              <a:ea typeface="+mn-ea"/>
              <a:cs typeface="+mn-cs"/>
            </a:endParaRPr>
          </a:p>
        </p:txBody>
      </p:sp>
      <p:sp>
        <p:nvSpPr>
          <p:cNvPr id="27" name="Down Arrow 15">
            <a:extLst>
              <a:ext uri="{FF2B5EF4-FFF2-40B4-BE49-F238E27FC236}">
                <a16:creationId xmlns:a16="http://schemas.microsoft.com/office/drawing/2014/main" id="{9F4D061E-C2A7-6723-69EA-93F612E49B85}"/>
              </a:ext>
            </a:extLst>
          </p:cNvPr>
          <p:cNvSpPr/>
          <p:nvPr/>
        </p:nvSpPr>
        <p:spPr>
          <a:xfrm>
            <a:off x="3177090" y="3282877"/>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chemeClr val="tx1"/>
              </a:solidFill>
              <a:effectLst/>
              <a:uLnTx/>
              <a:uFillTx/>
              <a:latin typeface="Constantia"/>
              <a:ea typeface="+mn-ea"/>
              <a:cs typeface="+mn-cs"/>
            </a:endParaRPr>
          </a:p>
        </p:txBody>
      </p:sp>
      <p:sp>
        <p:nvSpPr>
          <p:cNvPr id="28" name="Rounded Rectangle 18">
            <a:extLst>
              <a:ext uri="{FF2B5EF4-FFF2-40B4-BE49-F238E27FC236}">
                <a16:creationId xmlns:a16="http://schemas.microsoft.com/office/drawing/2014/main" id="{720DCECC-0A89-2B79-5D17-C13D3AAA2A19}"/>
              </a:ext>
            </a:extLst>
          </p:cNvPr>
          <p:cNvSpPr/>
          <p:nvPr/>
        </p:nvSpPr>
        <p:spPr>
          <a:xfrm>
            <a:off x="7084703" y="4352047"/>
            <a:ext cx="3000396" cy="106866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r>
              <a:rPr kumimoji="0" lang="ar-EG" sz="2400" b="1" i="0" u="none" strike="noStrike" kern="1200" cap="none" spc="0" normalizeH="0" baseline="0" noProof="0" dirty="0">
                <a:ln>
                  <a:noFill/>
                </a:ln>
                <a:solidFill>
                  <a:schemeClr val="tx1"/>
                </a:solidFill>
                <a:effectLst/>
                <a:uLnTx/>
                <a:uFillTx/>
                <a:latin typeface="Constantia"/>
                <a:ea typeface="+mn-ea"/>
              </a:rPr>
              <a:t> الصناعية في السعودية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29" name="Rounded Rectangle 20">
            <a:extLst>
              <a:ext uri="{FF2B5EF4-FFF2-40B4-BE49-F238E27FC236}">
                <a16:creationId xmlns:a16="http://schemas.microsoft.com/office/drawing/2014/main" id="{8104C95E-24AE-4B88-E275-8F5AA0C9F166}"/>
              </a:ext>
            </a:extLst>
          </p:cNvPr>
          <p:cNvSpPr/>
          <p:nvPr/>
        </p:nvSpPr>
        <p:spPr>
          <a:xfrm>
            <a:off x="2085423" y="4324473"/>
            <a:ext cx="3286148"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r>
              <a:rPr kumimoji="0" lang="ar-EG" sz="2400" b="1" i="0" u="none" strike="noStrike" kern="1200" cap="none" spc="0" normalizeH="0" baseline="0" noProof="0" dirty="0">
                <a:ln>
                  <a:noFill/>
                </a:ln>
                <a:solidFill>
                  <a:schemeClr val="tx1"/>
                </a:solidFill>
                <a:effectLst/>
                <a:uLnTx/>
                <a:uFillTx/>
                <a:latin typeface="Constantia"/>
                <a:ea typeface="+mn-ea"/>
              </a:rPr>
              <a:t> في قطاع البترول </a:t>
            </a:r>
            <a:r>
              <a:rPr lang="ar-EG" sz="2400" b="1" dirty="0">
                <a:solidFill>
                  <a:schemeClr val="tx1"/>
                </a:solidFill>
                <a:latin typeface="Constantia"/>
              </a:rPr>
              <a:t>بالسعودية</a:t>
            </a:r>
            <a:r>
              <a:rPr kumimoji="0" lang="ar-EG" sz="2400" b="1" i="0" u="none" strike="noStrike" kern="1200" cap="none" spc="0" normalizeH="0" baseline="0" noProof="0" dirty="0">
                <a:ln>
                  <a:noFill/>
                </a:ln>
                <a:solidFill>
                  <a:schemeClr val="tx1"/>
                </a:solidFill>
                <a:effectLst/>
                <a:uLnTx/>
                <a:uFillTx/>
                <a:latin typeface="Constantia"/>
                <a:ea typeface="+mn-ea"/>
              </a:rPr>
              <a:t>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Tree>
    <p:extLst>
      <p:ext uri="{BB962C8B-B14F-4D97-AF65-F5344CB8AC3E}">
        <p14:creationId xmlns:p14="http://schemas.microsoft.com/office/powerpoint/2010/main" val="1547563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Oval 3">
            <a:extLst>
              <a:ext uri="{FF2B5EF4-FFF2-40B4-BE49-F238E27FC236}">
                <a16:creationId xmlns:a16="http://schemas.microsoft.com/office/drawing/2014/main" id="{CE767932-5257-8563-E19A-B06BA4B79D54}"/>
              </a:ext>
            </a:extLst>
          </p:cNvPr>
          <p:cNvSpPr/>
          <p:nvPr/>
        </p:nvSpPr>
        <p:spPr>
          <a:xfrm>
            <a:off x="5588056" y="1203684"/>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3</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7" name="Rectangle 6">
            <a:extLst>
              <a:ext uri="{FF2B5EF4-FFF2-40B4-BE49-F238E27FC236}">
                <a16:creationId xmlns:a16="http://schemas.microsoft.com/office/drawing/2014/main" id="{379D839F-C7F3-C437-D43F-980C1B58AC49}"/>
              </a:ext>
            </a:extLst>
          </p:cNvPr>
          <p:cNvSpPr/>
          <p:nvPr/>
        </p:nvSpPr>
        <p:spPr>
          <a:xfrm>
            <a:off x="2373346" y="1847818"/>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أن تكون البيانات والمراجع اللازمة متاحة وكافيه وتتناسب مع الامكانيات المتاحه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9" name="Oval 8">
            <a:extLst>
              <a:ext uri="{FF2B5EF4-FFF2-40B4-BE49-F238E27FC236}">
                <a16:creationId xmlns:a16="http://schemas.microsoft.com/office/drawing/2014/main" id="{BC1F14FB-D39F-C83D-55BE-B4CE01DF2C85}"/>
              </a:ext>
            </a:extLst>
          </p:cNvPr>
          <p:cNvSpPr/>
          <p:nvPr/>
        </p:nvSpPr>
        <p:spPr>
          <a:xfrm>
            <a:off x="5588056" y="3562330"/>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4</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Rectangle 10">
            <a:extLst>
              <a:ext uri="{FF2B5EF4-FFF2-40B4-BE49-F238E27FC236}">
                <a16:creationId xmlns:a16="http://schemas.microsoft.com/office/drawing/2014/main" id="{9B27A23A-0BBF-30BE-0290-0B95087EE904}"/>
              </a:ext>
            </a:extLst>
          </p:cNvPr>
          <p:cNvSpPr/>
          <p:nvPr/>
        </p:nvSpPr>
        <p:spPr>
          <a:xfrm>
            <a:off x="2373346" y="4133834"/>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أن يكون الباحث لديه القدرة على البحث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Tree>
    <p:extLst>
      <p:ext uri="{BB962C8B-B14F-4D97-AF65-F5344CB8AC3E}">
        <p14:creationId xmlns:p14="http://schemas.microsoft.com/office/powerpoint/2010/main" val="2895350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Rounded Rectangle 4">
            <a:extLst>
              <a:ext uri="{FF2B5EF4-FFF2-40B4-BE49-F238E27FC236}">
                <a16:creationId xmlns:a16="http://schemas.microsoft.com/office/drawing/2014/main" id="{E676015A-619E-D3F6-7731-969186F1F47E}"/>
              </a:ext>
            </a:extLst>
          </p:cNvPr>
          <p:cNvSpPr/>
          <p:nvPr/>
        </p:nvSpPr>
        <p:spPr>
          <a:xfrm>
            <a:off x="7581900" y="1874520"/>
            <a:ext cx="1981200" cy="129540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الدقة والوضوح</a:t>
            </a:r>
            <a:endParaRPr kumimoji="0" lang="en-US"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9" name="Rounded Rectangle 5">
            <a:extLst>
              <a:ext uri="{FF2B5EF4-FFF2-40B4-BE49-F238E27FC236}">
                <a16:creationId xmlns:a16="http://schemas.microsoft.com/office/drawing/2014/main" id="{4C9165A6-6669-52D6-F404-774A26BBA3BB}"/>
              </a:ext>
            </a:extLst>
          </p:cNvPr>
          <p:cNvSpPr/>
          <p:nvPr/>
        </p:nvSpPr>
        <p:spPr>
          <a:xfrm>
            <a:off x="2806700" y="1874520"/>
            <a:ext cx="1981200" cy="129540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الجدة والحداثة</a:t>
            </a:r>
            <a:endParaRPr kumimoji="0" lang="en-US"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1" name="Rounded Rectangle 6">
            <a:extLst>
              <a:ext uri="{FF2B5EF4-FFF2-40B4-BE49-F238E27FC236}">
                <a16:creationId xmlns:a16="http://schemas.microsoft.com/office/drawing/2014/main" id="{BCCC717B-A7B6-A066-D907-6E2156A746E9}"/>
              </a:ext>
            </a:extLst>
          </p:cNvPr>
          <p:cNvSpPr/>
          <p:nvPr/>
        </p:nvSpPr>
        <p:spPr>
          <a:xfrm>
            <a:off x="7581900" y="4846320"/>
            <a:ext cx="1981200" cy="129540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وفرة المصادر والمراجع</a:t>
            </a:r>
            <a:endParaRPr kumimoji="0" lang="en-US"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2" name="Rounded Rectangle 7">
            <a:extLst>
              <a:ext uri="{FF2B5EF4-FFF2-40B4-BE49-F238E27FC236}">
                <a16:creationId xmlns:a16="http://schemas.microsoft.com/office/drawing/2014/main" id="{05876B91-85D3-C065-C966-40CFC23162F3}"/>
              </a:ext>
            </a:extLst>
          </p:cNvPr>
          <p:cNvSpPr/>
          <p:nvPr/>
        </p:nvSpPr>
        <p:spPr>
          <a:xfrm>
            <a:off x="2933700" y="4846320"/>
            <a:ext cx="1981200" cy="129540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محدود وضيق</a:t>
            </a:r>
            <a:endParaRPr kumimoji="0" lang="en-US"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3" name="Rounded Rectangle 8">
            <a:extLst>
              <a:ext uri="{FF2B5EF4-FFF2-40B4-BE49-F238E27FC236}">
                <a16:creationId xmlns:a16="http://schemas.microsoft.com/office/drawing/2014/main" id="{419523B3-FE77-4044-1D26-154DFEDEEFFD}"/>
              </a:ext>
            </a:extLst>
          </p:cNvPr>
          <p:cNvSpPr/>
          <p:nvPr/>
        </p:nvSpPr>
        <p:spPr>
          <a:xfrm>
            <a:off x="5076812" y="3313506"/>
            <a:ext cx="1981200" cy="129540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نافع للعلم والمجتمع</a:t>
            </a:r>
            <a:endParaRPr kumimoji="0" lang="en-US" sz="24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4" name="Title 1">
            <a:extLst>
              <a:ext uri="{FF2B5EF4-FFF2-40B4-BE49-F238E27FC236}">
                <a16:creationId xmlns:a16="http://schemas.microsoft.com/office/drawing/2014/main" id="{56E7C5EB-7E80-4788-D5C1-ECBDDC991149}"/>
              </a:ext>
            </a:extLst>
          </p:cNvPr>
          <p:cNvSpPr txBox="1">
            <a:spLocks/>
          </p:cNvSpPr>
          <p:nvPr/>
        </p:nvSpPr>
        <p:spPr>
          <a:xfrm>
            <a:off x="4399967" y="1200984"/>
            <a:ext cx="3392065" cy="395812"/>
          </a:xfrm>
          <a:prstGeom prst="rect">
            <a:avLst/>
          </a:prstGeom>
          <a:solidFill>
            <a:schemeClr val="tx2">
              <a:lumMod val="20000"/>
              <a:lumOff val="80000"/>
            </a:schemeClr>
          </a:solidFill>
        </p:spPr>
        <p:txBody>
          <a:bodyPr vert="horz" lIns="0" rIns="0" bIns="0" anchor="b">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ar-EG" sz="2500" dirty="0">
                <a:latin typeface="Arial" pitchFamily="34" charset="0"/>
                <a:ea typeface="+mj-ea"/>
                <a:cs typeface="Arial" pitchFamily="34" charset="0"/>
              </a:rPr>
              <a:t>1-إختيار موضوع البحث</a:t>
            </a:r>
            <a:endParaRPr kumimoji="0" lang="en-US" sz="2500" i="0" u="none" strike="noStrike" kern="1200" cap="none" spc="0" normalizeH="0" baseline="0" noProof="0" dirty="0">
              <a:ln>
                <a:noFill/>
              </a:ln>
              <a:effectLst/>
              <a:uLnTx/>
              <a:uFillTx/>
              <a:latin typeface="Arial" pitchFamily="34" charset="0"/>
              <a:ea typeface="+mj-ea"/>
              <a:cs typeface="Arial" pitchFamily="34" charset="0"/>
            </a:endParaRPr>
          </a:p>
        </p:txBody>
      </p:sp>
    </p:spTree>
    <p:extLst>
      <p:ext uri="{BB962C8B-B14F-4D97-AF65-F5344CB8AC3E}">
        <p14:creationId xmlns:p14="http://schemas.microsoft.com/office/powerpoint/2010/main" val="2404381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Content Placeholder 2">
            <a:extLst>
              <a:ext uri="{FF2B5EF4-FFF2-40B4-BE49-F238E27FC236}">
                <a16:creationId xmlns:a16="http://schemas.microsoft.com/office/drawing/2014/main" id="{9BCA25C8-55B5-76A4-6819-B7E753D3F4C2}"/>
              </a:ext>
            </a:extLst>
          </p:cNvPr>
          <p:cNvSpPr>
            <a:spLocks noGrp="1"/>
          </p:cNvSpPr>
          <p:nvPr/>
        </p:nvSpPr>
        <p:spPr>
          <a:xfrm>
            <a:off x="2592476" y="1165609"/>
            <a:ext cx="6493492" cy="5137889"/>
          </a:xfrm>
          <a:prstGeom prst="rect">
            <a:avLst/>
          </a:prstGeom>
        </p:spPr>
        <p:txBody>
          <a:bodyPr vert="horz">
            <a:normAutofit fontScale="850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algn="r" rtl="1"/>
            <a:r>
              <a:rPr lang="ar-EG" dirty="0">
                <a:effectLst>
                  <a:outerShdw blurRad="38100" dist="38100" dir="2700000" algn="tl">
                    <a:srgbClr val="000000">
                      <a:alpha val="43137"/>
                    </a:srgbClr>
                  </a:outerShdw>
                </a:effectLst>
              </a:rPr>
              <a:t>اختيار موضوع البحث </a:t>
            </a:r>
            <a:r>
              <a:rPr lang="ar-EG" b="1" dirty="0">
                <a:solidFill>
                  <a:srgbClr val="FF0000"/>
                </a:solidFill>
                <a:effectLst>
                  <a:outerShdw blurRad="38100" dist="38100" dir="2700000" algn="tl">
                    <a:srgbClr val="000000">
                      <a:alpha val="43137"/>
                    </a:srgbClr>
                  </a:outerShdw>
                </a:effectLst>
              </a:rPr>
              <a:t>√</a:t>
            </a:r>
          </a:p>
          <a:p>
            <a:pPr algn="r" rtl="1"/>
            <a:r>
              <a:rPr lang="ar-EG" dirty="0">
                <a:effectLst>
                  <a:outerShdw blurRad="38100" dist="38100" dir="2700000" algn="tl">
                    <a:srgbClr val="000000">
                      <a:alpha val="43137"/>
                    </a:srgbClr>
                  </a:outerShdw>
                </a:effectLst>
              </a:rPr>
              <a:t>صفحة الغلاف ( العنوان ) </a:t>
            </a:r>
          </a:p>
          <a:p>
            <a:pPr algn="r" rtl="1"/>
            <a:r>
              <a:rPr lang="ar-EG" dirty="0">
                <a:effectLst>
                  <a:outerShdw blurRad="38100" dist="38100" dir="2700000" algn="tl">
                    <a:srgbClr val="000000">
                      <a:alpha val="43137"/>
                    </a:srgbClr>
                  </a:outerShdw>
                </a:effectLst>
              </a:rPr>
              <a:t>المقدمة</a:t>
            </a:r>
          </a:p>
          <a:p>
            <a:pPr algn="r" rtl="1"/>
            <a:r>
              <a:rPr lang="ar-EG" dirty="0">
                <a:effectLst>
                  <a:outerShdw blurRad="38100" dist="38100" dir="2700000" algn="tl">
                    <a:srgbClr val="000000">
                      <a:alpha val="43137"/>
                    </a:srgbClr>
                  </a:outerShdw>
                </a:effectLst>
              </a:rPr>
              <a:t>المشكلة البحثية</a:t>
            </a:r>
          </a:p>
          <a:p>
            <a:pPr algn="r" rtl="1"/>
            <a:r>
              <a:rPr lang="ar-EG" dirty="0">
                <a:effectLst>
                  <a:outerShdw blurRad="38100" dist="38100" dir="2700000" algn="tl">
                    <a:srgbClr val="000000">
                      <a:alpha val="43137"/>
                    </a:srgbClr>
                  </a:outerShdw>
                </a:effectLst>
              </a:rPr>
              <a:t>الدراسات السابقة</a:t>
            </a:r>
          </a:p>
          <a:p>
            <a:pPr algn="r" rtl="1"/>
            <a:r>
              <a:rPr lang="ar-EG" dirty="0">
                <a:effectLst>
                  <a:outerShdw blurRad="38100" dist="38100" dir="2700000" algn="tl">
                    <a:srgbClr val="000000">
                      <a:alpha val="43137"/>
                    </a:srgbClr>
                  </a:outerShdw>
                </a:effectLst>
              </a:rPr>
              <a:t>فروض الدراسة</a:t>
            </a:r>
          </a:p>
          <a:p>
            <a:pPr algn="r" rtl="1"/>
            <a:r>
              <a:rPr lang="ar-EG" dirty="0">
                <a:effectLst>
                  <a:outerShdw blurRad="38100" dist="38100" dir="2700000" algn="tl">
                    <a:srgbClr val="000000">
                      <a:alpha val="43137"/>
                    </a:srgbClr>
                  </a:outerShdw>
                </a:effectLst>
              </a:rPr>
              <a:t>تساؤلات الدراسة</a:t>
            </a:r>
          </a:p>
          <a:p>
            <a:pPr algn="r" rtl="1"/>
            <a:r>
              <a:rPr lang="ar-EG" dirty="0">
                <a:effectLst>
                  <a:outerShdw blurRad="38100" dist="38100" dir="2700000" algn="tl">
                    <a:srgbClr val="000000">
                      <a:alpha val="43137"/>
                    </a:srgbClr>
                  </a:outerShdw>
                </a:effectLst>
              </a:rPr>
              <a:t>أهداف الدراسة</a:t>
            </a:r>
          </a:p>
          <a:p>
            <a:pPr algn="r" rtl="1"/>
            <a:r>
              <a:rPr lang="ar-EG" dirty="0">
                <a:effectLst>
                  <a:outerShdw blurRad="38100" dist="38100" dir="2700000" algn="tl">
                    <a:srgbClr val="000000">
                      <a:alpha val="43137"/>
                    </a:srgbClr>
                  </a:outerShdw>
                </a:effectLst>
              </a:rPr>
              <a:t>أهمية الدراسة</a:t>
            </a:r>
          </a:p>
          <a:p>
            <a:pPr algn="r" rtl="1"/>
            <a:r>
              <a:rPr lang="ar-EG" dirty="0">
                <a:effectLst>
                  <a:outerShdw blurRad="38100" dist="38100" dir="2700000" algn="tl">
                    <a:srgbClr val="000000">
                      <a:alpha val="43137"/>
                    </a:srgbClr>
                  </a:outerShdw>
                </a:effectLst>
              </a:rPr>
              <a:t>متغيرات و مصطلحات البحث</a:t>
            </a:r>
          </a:p>
          <a:p>
            <a:pPr algn="r" rtl="1"/>
            <a:r>
              <a:rPr lang="ar-EG" dirty="0">
                <a:effectLst>
                  <a:outerShdw blurRad="38100" dist="38100" dir="2700000" algn="tl">
                    <a:srgbClr val="000000">
                      <a:alpha val="43137"/>
                    </a:srgbClr>
                  </a:outerShdw>
                </a:effectLst>
              </a:rPr>
              <a:t>منهجية الدراسة </a:t>
            </a:r>
          </a:p>
          <a:p>
            <a:pPr algn="r" rtl="1"/>
            <a:r>
              <a:rPr lang="ar-EG" dirty="0">
                <a:effectLst>
                  <a:outerShdw blurRad="38100" dist="38100" dir="2700000" algn="tl">
                    <a:srgbClr val="000000">
                      <a:alpha val="43137"/>
                    </a:srgbClr>
                  </a:outerShdw>
                </a:effectLst>
              </a:rPr>
              <a:t>مجتمع وعينة الدراسة</a:t>
            </a:r>
          </a:p>
          <a:p>
            <a:pPr algn="r" rtl="1"/>
            <a:r>
              <a:rPr lang="ar-EG" dirty="0">
                <a:effectLst>
                  <a:outerShdw blurRad="38100" dist="38100" dir="2700000" algn="tl">
                    <a:srgbClr val="000000">
                      <a:alpha val="43137"/>
                    </a:srgbClr>
                  </a:outerShdw>
                </a:effectLst>
              </a:rPr>
              <a:t>مصادر البيانات</a:t>
            </a:r>
          </a:p>
          <a:p>
            <a:pPr algn="r" rtl="1"/>
            <a:r>
              <a:rPr lang="ar-EG" dirty="0">
                <a:effectLst>
                  <a:outerShdw blurRad="38100" dist="38100" dir="2700000" algn="tl">
                    <a:srgbClr val="000000">
                      <a:alpha val="43137"/>
                    </a:srgbClr>
                  </a:outerShdw>
                </a:effectLst>
              </a:rPr>
              <a:t>حدود الدراسة</a:t>
            </a:r>
          </a:p>
          <a:p>
            <a:pPr algn="r" rtl="1"/>
            <a:r>
              <a:rPr lang="ar-EG" dirty="0">
                <a:effectLst>
                  <a:outerShdw blurRad="38100" dist="38100" dir="2700000" algn="tl">
                    <a:srgbClr val="000000">
                      <a:alpha val="43137"/>
                    </a:srgbClr>
                  </a:outerShdw>
                </a:effectLst>
              </a:rPr>
              <a:t>تقسيمات الدراسة </a:t>
            </a:r>
          </a:p>
        </p:txBody>
      </p:sp>
    </p:spTree>
    <p:extLst>
      <p:ext uri="{BB962C8B-B14F-4D97-AF65-F5344CB8AC3E}">
        <p14:creationId xmlns:p14="http://schemas.microsoft.com/office/powerpoint/2010/main" val="3623811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53648"/>
            <a:ext cx="11897759" cy="5757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A3DB3E3C-6BB1-FAAC-7C26-18F79F702157}"/>
              </a:ext>
            </a:extLst>
          </p:cNvPr>
          <p:cNvSpPr txBox="1">
            <a:spLocks/>
          </p:cNvSpPr>
          <p:nvPr/>
        </p:nvSpPr>
        <p:spPr>
          <a:xfrm>
            <a:off x="4399967" y="1200984"/>
            <a:ext cx="3392065" cy="395812"/>
          </a:xfrm>
          <a:prstGeom prst="rect">
            <a:avLst/>
          </a:prstGeom>
          <a:solidFill>
            <a:schemeClr val="tx2">
              <a:lumMod val="20000"/>
              <a:lumOff val="80000"/>
            </a:schemeClr>
          </a:solidFill>
        </p:spPr>
        <p:txBody>
          <a:bodyPr vert="horz" lIns="0" rIns="0" bIns="0" anchor="b">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EG" sz="2500" i="0" u="none" strike="noStrike" kern="1200" cap="none" spc="0" normalizeH="0" baseline="0" noProof="0" dirty="0">
                <a:ln>
                  <a:noFill/>
                </a:ln>
                <a:effectLst/>
                <a:uLnTx/>
                <a:uFillTx/>
                <a:latin typeface="Arial" pitchFamily="34" charset="0"/>
                <a:ea typeface="+mj-ea"/>
                <a:cs typeface="Arial" pitchFamily="34" charset="0"/>
              </a:rPr>
              <a:t>2- صفحة الغلاف والعنوان</a:t>
            </a:r>
            <a:endParaRPr kumimoji="0" lang="en-US" sz="2500" i="0" u="none" strike="noStrike" kern="1200" cap="none" spc="0" normalizeH="0" baseline="0" noProof="0" dirty="0">
              <a:ln>
                <a:noFill/>
              </a:ln>
              <a:effectLst/>
              <a:uLnTx/>
              <a:uFillTx/>
              <a:latin typeface="Arial" pitchFamily="34" charset="0"/>
              <a:ea typeface="+mj-ea"/>
              <a:cs typeface="Arial" pitchFamily="34" charset="0"/>
            </a:endParaRPr>
          </a:p>
        </p:txBody>
      </p:sp>
      <p:sp>
        <p:nvSpPr>
          <p:cNvPr id="7" name="Content Placeholder 2">
            <a:extLst>
              <a:ext uri="{FF2B5EF4-FFF2-40B4-BE49-F238E27FC236}">
                <a16:creationId xmlns:a16="http://schemas.microsoft.com/office/drawing/2014/main" id="{5574B9D5-74D9-F0ED-75A6-A3DCFABCF591}"/>
              </a:ext>
            </a:extLst>
          </p:cNvPr>
          <p:cNvSpPr>
            <a:spLocks noGrp="1"/>
          </p:cNvSpPr>
          <p:nvPr/>
        </p:nvSpPr>
        <p:spPr>
          <a:xfrm>
            <a:off x="2270927" y="1643965"/>
            <a:ext cx="7948916" cy="4987947"/>
          </a:xfrm>
          <a:prstGeom prst="rect">
            <a:avLst/>
          </a:prstGeom>
          <a:ln w="38100">
            <a:solidFill>
              <a:schemeClr val="tx1"/>
            </a:solidFill>
          </a:ln>
        </p:spPr>
        <p:txBody>
          <a:bodyPr vert="horz">
            <a:noAutofit/>
          </a:bodyPr>
          <a:lstStyle>
            <a:lvl1pPr marL="205740" indent="-205740" algn="l" rtl="0" eaLnBrk="1" latinLnBrk="0" hangingPunct="1">
              <a:spcBef>
                <a:spcPct val="20000"/>
              </a:spcBef>
              <a:buClr>
                <a:schemeClr val="accent3"/>
              </a:buClr>
              <a:buSzPct val="95000"/>
              <a:buFont typeface="Wingdings 2"/>
              <a:buChar char=""/>
              <a:defRPr kumimoji="0" sz="1950" kern="1200">
                <a:solidFill>
                  <a:schemeClr val="tx1"/>
                </a:solidFill>
                <a:latin typeface="+mn-lt"/>
                <a:ea typeface="+mn-ea"/>
                <a:cs typeface="+mn-cs"/>
              </a:defRPr>
            </a:lvl1pPr>
            <a:lvl2pPr marL="480060" indent="-185166" algn="l" rtl="0" eaLnBrk="1" latinLnBrk="0" hangingPunct="1">
              <a:spcBef>
                <a:spcPct val="20000"/>
              </a:spcBef>
              <a:buClr>
                <a:schemeClr val="accent1"/>
              </a:buClr>
              <a:buSzPct val="85000"/>
              <a:buFont typeface="Wingdings 2"/>
              <a:buChar char=""/>
              <a:defRPr kumimoji="0" sz="1800" kern="1200">
                <a:solidFill>
                  <a:schemeClr val="tx1"/>
                </a:solidFill>
                <a:latin typeface="+mn-lt"/>
                <a:ea typeface="+mn-ea"/>
                <a:cs typeface="+mn-cs"/>
              </a:defRPr>
            </a:lvl2pPr>
            <a:lvl3pPr marL="685800" indent="-185166" algn="l" rtl="0" eaLnBrk="1" latinLnBrk="0" hangingPunct="1">
              <a:spcBef>
                <a:spcPct val="20000"/>
              </a:spcBef>
              <a:buClr>
                <a:schemeClr val="accent2"/>
              </a:buClr>
              <a:buSzPct val="70000"/>
              <a:buFont typeface="Wingdings 2"/>
              <a:buChar char=""/>
              <a:defRPr kumimoji="0" sz="1575" kern="1200">
                <a:solidFill>
                  <a:schemeClr val="tx1"/>
                </a:solidFill>
                <a:latin typeface="+mn-lt"/>
                <a:ea typeface="+mn-ea"/>
                <a:cs typeface="+mn-cs"/>
              </a:defRPr>
            </a:lvl3pPr>
            <a:lvl4pPr marL="891540" indent="-157734" algn="l" rtl="0" eaLnBrk="1" latinLnBrk="0" hangingPunct="1">
              <a:spcBef>
                <a:spcPct val="20000"/>
              </a:spcBef>
              <a:buClr>
                <a:schemeClr val="accent3"/>
              </a:buClr>
              <a:buSzPct val="65000"/>
              <a:buFont typeface="Wingdings 2"/>
              <a:buChar char=""/>
              <a:defRPr kumimoji="0" sz="1500" kern="1200">
                <a:solidFill>
                  <a:schemeClr val="tx1"/>
                </a:solidFill>
                <a:latin typeface="+mn-lt"/>
                <a:ea typeface="+mn-ea"/>
                <a:cs typeface="+mn-cs"/>
              </a:defRPr>
            </a:lvl4pPr>
            <a:lvl5pPr marL="1097280" indent="-157734" algn="l" rtl="0" eaLnBrk="1" latinLnBrk="0" hangingPunct="1">
              <a:spcBef>
                <a:spcPct val="20000"/>
              </a:spcBef>
              <a:buClr>
                <a:schemeClr val="accent4"/>
              </a:buClr>
              <a:buSzPct val="65000"/>
              <a:buFont typeface="Wingdings 2"/>
              <a:buChar char=""/>
              <a:defRPr kumimoji="0" sz="1500" kern="1200">
                <a:solidFill>
                  <a:schemeClr val="tx1"/>
                </a:solidFill>
                <a:latin typeface="+mn-lt"/>
                <a:ea typeface="+mn-ea"/>
                <a:cs typeface="+mn-cs"/>
              </a:defRPr>
            </a:lvl5pPr>
            <a:lvl6pPr marL="1303020" indent="-157734" algn="l" rtl="0" eaLnBrk="1" latinLnBrk="0" hangingPunct="1">
              <a:spcBef>
                <a:spcPct val="20000"/>
              </a:spcBef>
              <a:buClr>
                <a:schemeClr val="accent5"/>
              </a:buClr>
              <a:buSzPct val="80000"/>
              <a:buFont typeface="Wingdings 2"/>
              <a:buChar char=""/>
              <a:defRPr kumimoji="0" sz="1350" kern="1200">
                <a:solidFill>
                  <a:schemeClr val="tx1"/>
                </a:solidFill>
                <a:latin typeface="+mn-lt"/>
                <a:ea typeface="+mn-ea"/>
                <a:cs typeface="+mn-cs"/>
              </a:defRPr>
            </a:lvl6pPr>
            <a:lvl7pPr marL="1440180" indent="-137160" algn="l" rtl="0" eaLnBrk="1" latinLnBrk="0" hangingPunct="1">
              <a:spcBef>
                <a:spcPct val="20000"/>
              </a:spcBef>
              <a:buClr>
                <a:schemeClr val="accent6"/>
              </a:buClr>
              <a:buSzPct val="80000"/>
              <a:buFont typeface="Wingdings 2"/>
              <a:buChar char=""/>
              <a:defRPr kumimoji="0" sz="1200" kern="1200" baseline="0">
                <a:solidFill>
                  <a:schemeClr val="tx1"/>
                </a:solidFill>
                <a:latin typeface="+mn-lt"/>
                <a:ea typeface="+mn-ea"/>
                <a:cs typeface="+mn-cs"/>
              </a:defRPr>
            </a:lvl7pPr>
            <a:lvl8pPr marL="1645920" indent="-137160" algn="l" rtl="0" eaLnBrk="1" latinLnBrk="0" hangingPunct="1">
              <a:spcBef>
                <a:spcPct val="20000"/>
              </a:spcBef>
              <a:buClr>
                <a:schemeClr val="tx2"/>
              </a:buClr>
              <a:buChar char="•"/>
              <a:defRPr kumimoji="0" sz="1200" kern="1200">
                <a:solidFill>
                  <a:schemeClr val="tx1"/>
                </a:solidFill>
                <a:latin typeface="+mn-lt"/>
                <a:ea typeface="+mn-ea"/>
                <a:cs typeface="+mn-cs"/>
              </a:defRPr>
            </a:lvl8pPr>
            <a:lvl9pPr marL="1851660" indent="-137160" algn="l" rtl="0" eaLnBrk="1" latinLnBrk="0" hangingPunct="1">
              <a:spcBef>
                <a:spcPct val="20000"/>
              </a:spcBef>
              <a:buClr>
                <a:schemeClr val="tx2"/>
              </a:buClr>
              <a:buFontTx/>
              <a:buChar char="•"/>
              <a:defRPr kumimoji="0" sz="1050" kern="1200" baseline="0">
                <a:solidFill>
                  <a:schemeClr val="tx1"/>
                </a:solidFill>
                <a:latin typeface="+mn-lt"/>
                <a:ea typeface="+mn-ea"/>
                <a:cs typeface="+mn-cs"/>
              </a:defRPr>
            </a:lvl9pPr>
          </a:lstStyle>
          <a:p>
            <a:pPr algn="r" rtl="1">
              <a:buNone/>
            </a:pPr>
            <a:r>
              <a:rPr lang="ar-EG" sz="1700" dirty="0">
                <a:latin typeface="Arial" pitchFamily="34" charset="0"/>
                <a:cs typeface="Arial" pitchFamily="34" charset="0"/>
              </a:rPr>
              <a:t>إسم الجامعة أو المعهد العلمي </a:t>
            </a:r>
          </a:p>
          <a:p>
            <a:pPr algn="r" rtl="1">
              <a:buNone/>
            </a:pPr>
            <a:r>
              <a:rPr lang="ar-EG" sz="1700" dirty="0">
                <a:latin typeface="Arial" pitchFamily="34" charset="0"/>
                <a:cs typeface="Arial" pitchFamily="34" charset="0"/>
              </a:rPr>
              <a:t>المعني بإجراء البحث </a:t>
            </a:r>
          </a:p>
          <a:p>
            <a:pPr algn="r" rtl="1">
              <a:buNone/>
            </a:pPr>
            <a:endParaRPr lang="ar-EG" sz="1700" dirty="0">
              <a:latin typeface="Arial" pitchFamily="34" charset="0"/>
              <a:cs typeface="Arial" pitchFamily="34" charset="0"/>
            </a:endParaRPr>
          </a:p>
          <a:p>
            <a:pPr algn="r" rtl="1">
              <a:buNone/>
            </a:pPr>
            <a:endParaRPr lang="ar-EG" sz="1700" dirty="0">
              <a:latin typeface="Arial" pitchFamily="34" charset="0"/>
              <a:cs typeface="Arial" pitchFamily="34" charset="0"/>
            </a:endParaRPr>
          </a:p>
          <a:p>
            <a:pPr algn="ctr" rtl="1">
              <a:buNone/>
            </a:pPr>
            <a:r>
              <a:rPr lang="ar-EG" sz="1700" dirty="0">
                <a:latin typeface="Arial" pitchFamily="34" charset="0"/>
                <a:cs typeface="Arial" pitchFamily="34" charset="0"/>
              </a:rPr>
              <a:t>عنوان البحث أو الدراسة كاملا ً</a:t>
            </a:r>
          </a:p>
          <a:p>
            <a:pPr algn="ctr" rtl="1">
              <a:buNone/>
            </a:pPr>
            <a:r>
              <a:rPr lang="ar-EG" sz="1700" dirty="0">
                <a:latin typeface="Arial" pitchFamily="34" charset="0"/>
                <a:cs typeface="Arial" pitchFamily="34" charset="0"/>
              </a:rPr>
              <a:t>( يكتب المتطلب في حال كون البحث متطلب للحصول على درجة علمية معينة ماجستير /دكتوراة / او متطلب لاتمام شهادة او دورة تدريبية  )</a:t>
            </a:r>
          </a:p>
          <a:p>
            <a:pPr algn="ctr" rtl="1">
              <a:buNone/>
            </a:pPr>
            <a:endParaRPr lang="ar-EG" sz="1700" dirty="0">
              <a:latin typeface="Arial" pitchFamily="34" charset="0"/>
              <a:cs typeface="Arial" pitchFamily="34" charset="0"/>
            </a:endParaRPr>
          </a:p>
          <a:p>
            <a:pPr algn="ctr" rtl="1">
              <a:buNone/>
            </a:pPr>
            <a:endParaRPr lang="ar-EG" sz="1700" dirty="0">
              <a:latin typeface="Arial" pitchFamily="34" charset="0"/>
              <a:cs typeface="Arial" pitchFamily="34" charset="0"/>
            </a:endParaRPr>
          </a:p>
          <a:p>
            <a:pPr algn="ctr" rtl="1">
              <a:buNone/>
            </a:pPr>
            <a:r>
              <a:rPr lang="ar-EG" sz="1700" dirty="0">
                <a:latin typeface="Arial" pitchFamily="34" charset="0"/>
                <a:cs typeface="Arial" pitchFamily="34" charset="0"/>
              </a:rPr>
              <a:t>إسم الباحث </a:t>
            </a:r>
          </a:p>
          <a:p>
            <a:pPr algn="ctr" rtl="1">
              <a:buNone/>
            </a:pPr>
            <a:r>
              <a:rPr lang="ar-EG" sz="1700" dirty="0">
                <a:latin typeface="Arial" pitchFamily="34" charset="0"/>
                <a:cs typeface="Arial" pitchFamily="34" charset="0"/>
              </a:rPr>
              <a:t>---------------------------------</a:t>
            </a:r>
          </a:p>
          <a:p>
            <a:pPr algn="ctr" rtl="1">
              <a:buNone/>
            </a:pPr>
            <a:endParaRPr lang="ar-EG" sz="1700" dirty="0">
              <a:latin typeface="Arial" pitchFamily="34" charset="0"/>
              <a:cs typeface="Arial" pitchFamily="34" charset="0"/>
            </a:endParaRPr>
          </a:p>
          <a:p>
            <a:pPr algn="ctr" rtl="1">
              <a:buNone/>
            </a:pPr>
            <a:r>
              <a:rPr lang="ar-EG" sz="1700" dirty="0">
                <a:latin typeface="Arial" pitchFamily="34" charset="0"/>
                <a:cs typeface="Arial" pitchFamily="34" charset="0"/>
              </a:rPr>
              <a:t>إسم المشرف / المشرفين ( حسب الأقدمية في الدرجة العلمية من الأحدث للأقدم )</a:t>
            </a:r>
          </a:p>
          <a:p>
            <a:pPr algn="ctr" rtl="1">
              <a:buNone/>
            </a:pPr>
            <a:endParaRPr lang="ar-EG" sz="1700" dirty="0">
              <a:latin typeface="Arial" pitchFamily="34" charset="0"/>
              <a:cs typeface="Arial" pitchFamily="34" charset="0"/>
            </a:endParaRPr>
          </a:p>
          <a:p>
            <a:pPr algn="ctr" rtl="1">
              <a:buNone/>
            </a:pPr>
            <a:endParaRPr lang="ar-EG" sz="1700" dirty="0">
              <a:latin typeface="Arial" pitchFamily="34" charset="0"/>
              <a:cs typeface="Arial" pitchFamily="34" charset="0"/>
            </a:endParaRPr>
          </a:p>
          <a:p>
            <a:pPr algn="ctr" rtl="1">
              <a:buNone/>
            </a:pPr>
            <a:r>
              <a:rPr lang="ar-EG" sz="1700" dirty="0">
                <a:latin typeface="Arial" pitchFamily="34" charset="0"/>
                <a:cs typeface="Arial" pitchFamily="34" charset="0"/>
              </a:rPr>
              <a:t>سنة إعداد البحث </a:t>
            </a:r>
          </a:p>
          <a:p>
            <a:pPr algn="r" rtl="1">
              <a:buNone/>
            </a:pPr>
            <a:endParaRPr lang="en-US" sz="1700" dirty="0">
              <a:latin typeface="Arial" pitchFamily="34" charset="0"/>
              <a:cs typeface="Arial" pitchFamily="34" charset="0"/>
            </a:endParaRPr>
          </a:p>
        </p:txBody>
      </p:sp>
    </p:spTree>
    <p:extLst>
      <p:ext uri="{BB962C8B-B14F-4D97-AF65-F5344CB8AC3E}">
        <p14:creationId xmlns:p14="http://schemas.microsoft.com/office/powerpoint/2010/main" val="1973348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53648"/>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165B0F93-7018-32CF-5EF2-2FCC60C05610}"/>
              </a:ext>
            </a:extLst>
          </p:cNvPr>
          <p:cNvSpPr txBox="1">
            <a:spLocks/>
          </p:cNvSpPr>
          <p:nvPr/>
        </p:nvSpPr>
        <p:spPr>
          <a:xfrm>
            <a:off x="4399967" y="1200984"/>
            <a:ext cx="3392065" cy="395812"/>
          </a:xfrm>
          <a:prstGeom prst="rect">
            <a:avLst/>
          </a:prstGeom>
          <a:solidFill>
            <a:schemeClr val="tx2">
              <a:lumMod val="20000"/>
              <a:lumOff val="80000"/>
            </a:schemeClr>
          </a:solidFill>
        </p:spPr>
        <p:txBody>
          <a:bodyPr vert="horz" lIns="0" rIns="0" bIns="0" anchor="b">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EG" sz="2500" b="1" i="0" u="none" strike="noStrike" kern="1200" cap="none" spc="0" normalizeH="0" baseline="0" noProof="0" dirty="0">
                <a:ln>
                  <a:noFill/>
                </a:ln>
                <a:effectLst/>
                <a:uLnTx/>
                <a:uFillTx/>
                <a:latin typeface="Arial" pitchFamily="34" charset="0"/>
                <a:ea typeface="+mj-ea"/>
                <a:cs typeface="Arial" pitchFamily="34" charset="0"/>
              </a:rPr>
              <a:t>2- </a:t>
            </a:r>
            <a:r>
              <a:rPr lang="ar-EG" sz="2500" b="1" dirty="0">
                <a:latin typeface="Arial" pitchFamily="34" charset="0"/>
                <a:ea typeface="+mj-ea"/>
                <a:cs typeface="Arial" pitchFamily="34" charset="0"/>
              </a:rPr>
              <a:t>عنوان البحث</a:t>
            </a:r>
            <a:endParaRPr kumimoji="0" lang="en-US" sz="2500" b="1" i="0" u="none" strike="noStrike" kern="1200" cap="none" spc="0" normalizeH="0" baseline="0" noProof="0" dirty="0">
              <a:ln>
                <a:noFill/>
              </a:ln>
              <a:effectLst/>
              <a:uLnTx/>
              <a:uFillTx/>
              <a:latin typeface="Arial" pitchFamily="34" charset="0"/>
              <a:ea typeface="+mj-ea"/>
              <a:cs typeface="Arial" pitchFamily="34" charset="0"/>
            </a:endParaRPr>
          </a:p>
        </p:txBody>
      </p:sp>
      <p:sp>
        <p:nvSpPr>
          <p:cNvPr id="7" name="Content Placeholder 2">
            <a:extLst>
              <a:ext uri="{FF2B5EF4-FFF2-40B4-BE49-F238E27FC236}">
                <a16:creationId xmlns:a16="http://schemas.microsoft.com/office/drawing/2014/main" id="{69F7A922-B51C-8749-9F8D-0034587090C9}"/>
              </a:ext>
            </a:extLst>
          </p:cNvPr>
          <p:cNvSpPr>
            <a:spLocks noGrp="1"/>
          </p:cNvSpPr>
          <p:nvPr/>
        </p:nvSpPr>
        <p:spPr>
          <a:xfrm>
            <a:off x="1498880" y="2821599"/>
            <a:ext cx="8792306" cy="3086100"/>
          </a:xfrm>
          <a:prstGeom prst="rect">
            <a:avLst/>
          </a:prstGeom>
        </p:spPr>
        <p:txBody>
          <a:bodyPr vert="horz">
            <a:noAutofit/>
          </a:bodyPr>
          <a:lstStyle>
            <a:lvl1pPr marL="205740" indent="-205740" algn="l" rtl="0" eaLnBrk="1" latinLnBrk="0" hangingPunct="1">
              <a:spcBef>
                <a:spcPct val="20000"/>
              </a:spcBef>
              <a:buClr>
                <a:schemeClr val="accent3"/>
              </a:buClr>
              <a:buSzPct val="95000"/>
              <a:buFont typeface="Wingdings 2"/>
              <a:buChar char=""/>
              <a:defRPr kumimoji="0" sz="1950" kern="1200">
                <a:solidFill>
                  <a:schemeClr val="tx1"/>
                </a:solidFill>
                <a:latin typeface="+mn-lt"/>
                <a:ea typeface="+mn-ea"/>
                <a:cs typeface="+mn-cs"/>
              </a:defRPr>
            </a:lvl1pPr>
            <a:lvl2pPr marL="480060" indent="-185166" algn="l" rtl="0" eaLnBrk="1" latinLnBrk="0" hangingPunct="1">
              <a:spcBef>
                <a:spcPct val="20000"/>
              </a:spcBef>
              <a:buClr>
                <a:schemeClr val="accent1"/>
              </a:buClr>
              <a:buSzPct val="85000"/>
              <a:buFont typeface="Wingdings 2"/>
              <a:buChar char=""/>
              <a:defRPr kumimoji="0" sz="1800" kern="1200">
                <a:solidFill>
                  <a:schemeClr val="tx1"/>
                </a:solidFill>
                <a:latin typeface="+mn-lt"/>
                <a:ea typeface="+mn-ea"/>
                <a:cs typeface="+mn-cs"/>
              </a:defRPr>
            </a:lvl2pPr>
            <a:lvl3pPr marL="685800" indent="-185166" algn="l" rtl="0" eaLnBrk="1" latinLnBrk="0" hangingPunct="1">
              <a:spcBef>
                <a:spcPct val="20000"/>
              </a:spcBef>
              <a:buClr>
                <a:schemeClr val="accent2"/>
              </a:buClr>
              <a:buSzPct val="70000"/>
              <a:buFont typeface="Wingdings 2"/>
              <a:buChar char=""/>
              <a:defRPr kumimoji="0" sz="1575" kern="1200">
                <a:solidFill>
                  <a:schemeClr val="tx1"/>
                </a:solidFill>
                <a:latin typeface="+mn-lt"/>
                <a:ea typeface="+mn-ea"/>
                <a:cs typeface="+mn-cs"/>
              </a:defRPr>
            </a:lvl3pPr>
            <a:lvl4pPr marL="891540" indent="-157734" algn="l" rtl="0" eaLnBrk="1" latinLnBrk="0" hangingPunct="1">
              <a:spcBef>
                <a:spcPct val="20000"/>
              </a:spcBef>
              <a:buClr>
                <a:schemeClr val="accent3"/>
              </a:buClr>
              <a:buSzPct val="65000"/>
              <a:buFont typeface="Wingdings 2"/>
              <a:buChar char=""/>
              <a:defRPr kumimoji="0" sz="1500" kern="1200">
                <a:solidFill>
                  <a:schemeClr val="tx1"/>
                </a:solidFill>
                <a:latin typeface="+mn-lt"/>
                <a:ea typeface="+mn-ea"/>
                <a:cs typeface="+mn-cs"/>
              </a:defRPr>
            </a:lvl4pPr>
            <a:lvl5pPr marL="1097280" indent="-157734" algn="l" rtl="0" eaLnBrk="1" latinLnBrk="0" hangingPunct="1">
              <a:spcBef>
                <a:spcPct val="20000"/>
              </a:spcBef>
              <a:buClr>
                <a:schemeClr val="accent4"/>
              </a:buClr>
              <a:buSzPct val="65000"/>
              <a:buFont typeface="Wingdings 2"/>
              <a:buChar char=""/>
              <a:defRPr kumimoji="0" sz="1500" kern="1200">
                <a:solidFill>
                  <a:schemeClr val="tx1"/>
                </a:solidFill>
                <a:latin typeface="+mn-lt"/>
                <a:ea typeface="+mn-ea"/>
                <a:cs typeface="+mn-cs"/>
              </a:defRPr>
            </a:lvl5pPr>
            <a:lvl6pPr marL="1303020" indent="-157734" algn="l" rtl="0" eaLnBrk="1" latinLnBrk="0" hangingPunct="1">
              <a:spcBef>
                <a:spcPct val="20000"/>
              </a:spcBef>
              <a:buClr>
                <a:schemeClr val="accent5"/>
              </a:buClr>
              <a:buSzPct val="80000"/>
              <a:buFont typeface="Wingdings 2"/>
              <a:buChar char=""/>
              <a:defRPr kumimoji="0" sz="1350" kern="1200">
                <a:solidFill>
                  <a:schemeClr val="tx1"/>
                </a:solidFill>
                <a:latin typeface="+mn-lt"/>
                <a:ea typeface="+mn-ea"/>
                <a:cs typeface="+mn-cs"/>
              </a:defRPr>
            </a:lvl6pPr>
            <a:lvl7pPr marL="1440180" indent="-137160" algn="l" rtl="0" eaLnBrk="1" latinLnBrk="0" hangingPunct="1">
              <a:spcBef>
                <a:spcPct val="20000"/>
              </a:spcBef>
              <a:buClr>
                <a:schemeClr val="accent6"/>
              </a:buClr>
              <a:buSzPct val="80000"/>
              <a:buFont typeface="Wingdings 2"/>
              <a:buChar char=""/>
              <a:defRPr kumimoji="0" sz="1200" kern="1200" baseline="0">
                <a:solidFill>
                  <a:schemeClr val="tx1"/>
                </a:solidFill>
                <a:latin typeface="+mn-lt"/>
                <a:ea typeface="+mn-ea"/>
                <a:cs typeface="+mn-cs"/>
              </a:defRPr>
            </a:lvl7pPr>
            <a:lvl8pPr marL="1645920" indent="-137160" algn="l" rtl="0" eaLnBrk="1" latinLnBrk="0" hangingPunct="1">
              <a:spcBef>
                <a:spcPct val="20000"/>
              </a:spcBef>
              <a:buClr>
                <a:schemeClr val="tx2"/>
              </a:buClr>
              <a:buChar char="•"/>
              <a:defRPr kumimoji="0" sz="1200" kern="1200">
                <a:solidFill>
                  <a:schemeClr val="tx1"/>
                </a:solidFill>
                <a:latin typeface="+mn-lt"/>
                <a:ea typeface="+mn-ea"/>
                <a:cs typeface="+mn-cs"/>
              </a:defRPr>
            </a:lvl8pPr>
            <a:lvl9pPr marL="1851660" indent="-137160" algn="l" rtl="0" eaLnBrk="1" latinLnBrk="0" hangingPunct="1">
              <a:spcBef>
                <a:spcPct val="20000"/>
              </a:spcBef>
              <a:buClr>
                <a:schemeClr val="tx2"/>
              </a:buClr>
              <a:buFontTx/>
              <a:buChar char="•"/>
              <a:defRPr kumimoji="0" sz="1050" kern="1200" baseline="0">
                <a:solidFill>
                  <a:schemeClr val="tx1"/>
                </a:solidFill>
                <a:latin typeface="+mn-lt"/>
                <a:ea typeface="+mn-ea"/>
                <a:cs typeface="+mn-cs"/>
              </a:defRPr>
            </a:lvl9pPr>
          </a:lstStyle>
          <a:p>
            <a:pPr algn="r" rtl="1">
              <a:buNone/>
            </a:pPr>
            <a:r>
              <a:rPr lang="ar-EG" sz="2500" u="sng" dirty="0"/>
              <a:t>الشروط التى يجب توافرها فى عنوان البحث :</a:t>
            </a:r>
          </a:p>
          <a:p>
            <a:pPr algn="r" rtl="1"/>
            <a:r>
              <a:rPr lang="ar-EG" sz="2500" dirty="0"/>
              <a:t>1- صياغة العنوان فى اشارة واضحة لموضوع البحث.</a:t>
            </a:r>
          </a:p>
          <a:p>
            <a:pPr algn="r" rtl="1"/>
            <a:r>
              <a:rPr lang="ar-EG" sz="2500" dirty="0"/>
              <a:t>2- يشتمل على المتغيرات الرئيسية للدراسة. </a:t>
            </a:r>
          </a:p>
          <a:p>
            <a:pPr algn="r" rtl="1"/>
            <a:r>
              <a:rPr lang="ar-EG" sz="2500" dirty="0"/>
              <a:t> 3-  الوضوح و عدم استخدام الفاظ غامضة او عبارات تلميحيه. </a:t>
            </a:r>
          </a:p>
          <a:p>
            <a:pPr algn="r" rtl="1"/>
            <a:r>
              <a:rPr lang="ar-EG" sz="2500" dirty="0"/>
              <a:t>4- مختصر و لكن لا يضر بالمعنى ، وغالبا لايزيد عن 15 كلمة ، و يفضل استخدام كلمات مثل (دور – أثر – تحليل – تقييم - العلاقة ) فى بداية العنوان.</a:t>
            </a:r>
          </a:p>
          <a:p>
            <a:pPr algn="r" rtl="1"/>
            <a:r>
              <a:rPr lang="ar-EG" sz="2500" dirty="0"/>
              <a:t>5- الاشارة الى ان البحث يتضمن جزءا ميدانيا. </a:t>
            </a:r>
          </a:p>
        </p:txBody>
      </p:sp>
      <p:sp>
        <p:nvSpPr>
          <p:cNvPr id="9" name="Rounded Rectangle 3">
            <a:extLst>
              <a:ext uri="{FF2B5EF4-FFF2-40B4-BE49-F238E27FC236}">
                <a16:creationId xmlns:a16="http://schemas.microsoft.com/office/drawing/2014/main" id="{CF948C63-CA3A-E634-D583-836264B7EC43}"/>
              </a:ext>
            </a:extLst>
          </p:cNvPr>
          <p:cNvSpPr/>
          <p:nvPr/>
        </p:nvSpPr>
        <p:spPr>
          <a:xfrm>
            <a:off x="2069961" y="1723252"/>
            <a:ext cx="7363098" cy="1009899"/>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prstClr val="black"/>
                </a:solidFill>
                <a:effectLst/>
                <a:uLnTx/>
                <a:uFillTx/>
                <a:latin typeface="Arial" pitchFamily="34" charset="0"/>
                <a:ea typeface="+mn-ea"/>
                <a:cs typeface="Arial" pitchFamily="34" charset="0"/>
              </a:rPr>
              <a:t>يعتبر عنوان البحث هو المؤشر عن موضوع البحث ومجاله ، كما أنه يعد مفتاح رغبة القارئ نحو الاطلاع على البحث حينما يوضع في المكتبة . </a:t>
            </a:r>
            <a:endParaRPr kumimoji="0" lang="en-US" sz="25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4252030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53648"/>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Rectangle 3">
            <a:extLst>
              <a:ext uri="{FF2B5EF4-FFF2-40B4-BE49-F238E27FC236}">
                <a16:creationId xmlns:a16="http://schemas.microsoft.com/office/drawing/2014/main" id="{CCC8EBBA-84FB-E9A4-8FC5-6E82CA2521A3}"/>
              </a:ext>
            </a:extLst>
          </p:cNvPr>
          <p:cNvSpPr>
            <a:spLocks noGrp="1" noChangeArrowheads="1"/>
          </p:cNvSpPr>
          <p:nvPr/>
        </p:nvSpPr>
        <p:spPr>
          <a:xfrm>
            <a:off x="3482487" y="2775229"/>
            <a:ext cx="5429250" cy="857250"/>
          </a:xfrm>
          <a:prstGeom prst="rect">
            <a:avLst/>
          </a:prstGeom>
          <a:solidFill>
            <a:schemeClr val="tx2">
              <a:lumMod val="20000"/>
              <a:lumOff val="80000"/>
            </a:schemeClr>
          </a:solidFill>
        </p:spPr>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ar-SA" sz="2500" b="1" dirty="0">
                <a:solidFill>
                  <a:schemeClr val="tx1"/>
                </a:solidFill>
                <a:latin typeface="Arial" panose="020B0604020202020204" pitchFamily="34" charset="0"/>
                <a:cs typeface="Arial" panose="020B0604020202020204" pitchFamily="34" charset="0"/>
              </a:rPr>
              <a:t>المتغيرات البحثية</a:t>
            </a:r>
            <a:endParaRPr lang="en-US" sz="2500" b="1" dirty="0">
              <a:solidFill>
                <a:schemeClr val="tx1"/>
              </a:solidFill>
              <a:latin typeface="Arial" panose="020B0604020202020204" pitchFamily="34" charset="0"/>
              <a:cs typeface="Arial" panose="020B0604020202020204" pitchFamily="34" charset="0"/>
            </a:endParaRPr>
          </a:p>
        </p:txBody>
      </p:sp>
      <p:graphicFrame>
        <p:nvGraphicFramePr>
          <p:cNvPr id="7" name="Diagram 6">
            <a:extLst>
              <a:ext uri="{FF2B5EF4-FFF2-40B4-BE49-F238E27FC236}">
                <a16:creationId xmlns:a16="http://schemas.microsoft.com/office/drawing/2014/main" id="{27B69BDF-D9C2-DC83-F54B-83CB07A6248B}"/>
              </a:ext>
            </a:extLst>
          </p:cNvPr>
          <p:cNvGraphicFramePr/>
          <p:nvPr>
            <p:extLst>
              <p:ext uri="{D42A27DB-BD31-4B8C-83A1-F6EECF244321}">
                <p14:modId xmlns:p14="http://schemas.microsoft.com/office/powerpoint/2010/main" val="3391536983"/>
              </p:ext>
            </p:extLst>
          </p:nvPr>
        </p:nvGraphicFramePr>
        <p:xfrm>
          <a:off x="2763297" y="3637503"/>
          <a:ext cx="7556360" cy="25838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itle 1">
            <a:extLst>
              <a:ext uri="{FF2B5EF4-FFF2-40B4-BE49-F238E27FC236}">
                <a16:creationId xmlns:a16="http://schemas.microsoft.com/office/drawing/2014/main" id="{52D916C3-B92E-7140-D018-B15A3750BFA8}"/>
              </a:ext>
            </a:extLst>
          </p:cNvPr>
          <p:cNvSpPr txBox="1">
            <a:spLocks/>
          </p:cNvSpPr>
          <p:nvPr/>
        </p:nvSpPr>
        <p:spPr>
          <a:xfrm>
            <a:off x="3482487" y="1142734"/>
            <a:ext cx="5429250" cy="457200"/>
          </a:xfrm>
          <a:prstGeom prst="rect">
            <a:avLst/>
          </a:prstGeom>
          <a:solidFill>
            <a:schemeClr val="tx2">
              <a:lumMod val="20000"/>
              <a:lumOff val="80000"/>
            </a:schemeClr>
          </a:solidFill>
        </p:spPr>
        <p:txBody>
          <a:bodyPr vert="horz" lIns="34290" tIns="0" rIns="34290" bIns="0" anchor="b" anchorCtr="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1" eaLnBrk="1" fontAlgn="auto" latinLnBrk="0" hangingPunct="1">
              <a:lnSpc>
                <a:spcPct val="100000"/>
              </a:lnSpc>
              <a:spcBef>
                <a:spcPct val="0"/>
              </a:spcBef>
              <a:spcAft>
                <a:spcPts val="0"/>
              </a:spcAft>
              <a:buClrTx/>
              <a:buSzTx/>
              <a:buFontTx/>
              <a:buNone/>
              <a:tabLst/>
              <a:defRPr/>
            </a:pPr>
            <a:r>
              <a:rPr kumimoji="0" lang="ar-EG" sz="2500" b="1" i="0" u="none" strike="noStrike" kern="1200" cap="all" spc="0" normalizeH="0" baseline="0" noProof="0" dirty="0">
                <a:ln w="500">
                  <a:solidFill>
                    <a:srgbClr val="B13F9A">
                      <a:shade val="20000"/>
                      <a:satMod val="120000"/>
                    </a:srgbClr>
                  </a:solidFill>
                </a:ln>
                <a:effectLst/>
                <a:uLnTx/>
                <a:uFillTx/>
                <a:latin typeface="Arial" panose="020B0604020202020204" pitchFamily="34" charset="0"/>
                <a:ea typeface="+mn-ea"/>
                <a:cs typeface="Arial" panose="020B0604020202020204" pitchFamily="34" charset="0"/>
              </a:rPr>
              <a:t>كيفية صياغة عنوان البحث</a:t>
            </a:r>
            <a:endParaRPr kumimoji="0" lang="en-US" sz="2500" b="1" i="0" u="none" strike="noStrike" kern="1200" cap="all" spc="0" normalizeH="0" baseline="0" noProof="0" dirty="0">
              <a:ln w="500">
                <a:solidFill>
                  <a:srgbClr val="B13F9A">
                    <a:shade val="20000"/>
                    <a:satMod val="120000"/>
                  </a:srgbClr>
                </a:solidFill>
              </a:ln>
              <a:effectLst/>
              <a:uLnTx/>
              <a:uFillTx/>
              <a:latin typeface="Arial" panose="020B0604020202020204" pitchFamily="34" charset="0"/>
              <a:ea typeface="+mn-ea"/>
              <a:cs typeface="Arial" panose="020B0604020202020204" pitchFamily="34" charset="0"/>
            </a:endParaRPr>
          </a:p>
        </p:txBody>
      </p:sp>
      <p:sp>
        <p:nvSpPr>
          <p:cNvPr id="11" name="Rounded Rectangle 7">
            <a:extLst>
              <a:ext uri="{FF2B5EF4-FFF2-40B4-BE49-F238E27FC236}">
                <a16:creationId xmlns:a16="http://schemas.microsoft.com/office/drawing/2014/main" id="{D1FE8821-8472-1612-1BF4-C97D37057922}"/>
              </a:ext>
            </a:extLst>
          </p:cNvPr>
          <p:cNvSpPr/>
          <p:nvPr/>
        </p:nvSpPr>
        <p:spPr>
          <a:xfrm>
            <a:off x="3724275" y="1829832"/>
            <a:ext cx="5086350" cy="81915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يصاغ عنوان البحث غالبا ً في شكل علاقة بين متغيرين بحثيين أو ثلاثة .</a:t>
            </a:r>
            <a:endParaRPr kumimoji="0" lang="en-US"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4226026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AA34B234-FA25-0A93-3025-25DD9AC403FB}"/>
              </a:ext>
            </a:extLst>
          </p:cNvPr>
          <p:cNvSpPr>
            <a:spLocks noGrp="1"/>
          </p:cNvSpPr>
          <p:nvPr/>
        </p:nvSpPr>
        <p:spPr>
          <a:xfrm>
            <a:off x="2476500" y="1090612"/>
            <a:ext cx="7239000" cy="857250"/>
          </a:xfrm>
          <a:prstGeom prst="rect">
            <a:avLst/>
          </a:prstGeom>
          <a:solidFill>
            <a:schemeClr val="tx2">
              <a:lumMod val="20000"/>
              <a:lumOff val="80000"/>
            </a:schemeClr>
          </a:solidFill>
        </p:spPr>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ar-EG" dirty="0">
                <a:solidFill>
                  <a:schemeClr val="tx1"/>
                </a:solidFill>
                <a:latin typeface="Arial" panose="020B0604020202020204" pitchFamily="34" charset="0"/>
                <a:cs typeface="Arial" panose="020B0604020202020204" pitchFamily="34" charset="0"/>
              </a:rPr>
              <a:t>أشهر أنواع المتغيرات</a:t>
            </a:r>
            <a:endParaRPr lang="en-US" dirty="0">
              <a:solidFill>
                <a:schemeClr val="tx1"/>
              </a:solidFill>
              <a:latin typeface="Arial" panose="020B0604020202020204" pitchFamily="34" charset="0"/>
              <a:cs typeface="Arial" panose="020B0604020202020204" pitchFamily="34" charset="0"/>
            </a:endParaRPr>
          </a:p>
        </p:txBody>
      </p:sp>
      <p:graphicFrame>
        <p:nvGraphicFramePr>
          <p:cNvPr id="7" name="Content Placeholder 4">
            <a:extLst>
              <a:ext uri="{FF2B5EF4-FFF2-40B4-BE49-F238E27FC236}">
                <a16:creationId xmlns:a16="http://schemas.microsoft.com/office/drawing/2014/main" id="{309209D3-B05C-F410-8A10-2231195DEC1B}"/>
              </a:ext>
            </a:extLst>
          </p:cNvPr>
          <p:cNvGraphicFramePr>
            <a:graphicFrameLocks noGrp="1"/>
          </p:cNvGraphicFramePr>
          <p:nvPr>
            <p:extLst>
              <p:ext uri="{D42A27DB-BD31-4B8C-83A1-F6EECF244321}">
                <p14:modId xmlns:p14="http://schemas.microsoft.com/office/powerpoint/2010/main" val="3539964126"/>
              </p:ext>
            </p:extLst>
          </p:nvPr>
        </p:nvGraphicFramePr>
        <p:xfrm>
          <a:off x="2851051" y="2372915"/>
          <a:ext cx="6172200" cy="3394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7168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04060493-EA04-6A73-2789-FE2D87A0E365}"/>
              </a:ext>
            </a:extLst>
          </p:cNvPr>
          <p:cNvSpPr>
            <a:spLocks noGrp="1"/>
          </p:cNvSpPr>
          <p:nvPr/>
        </p:nvSpPr>
        <p:spPr>
          <a:xfrm>
            <a:off x="8584009" y="1340473"/>
            <a:ext cx="2101717" cy="450866"/>
          </a:xfrm>
          <a:prstGeom prst="rect">
            <a:avLst/>
          </a:prstGeom>
          <a:solidFill>
            <a:schemeClr val="tx2">
              <a:lumMod val="20000"/>
              <a:lumOff val="80000"/>
            </a:schemeClr>
          </a:solidFill>
        </p:spPr>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ar-EG" sz="2500" dirty="0">
                <a:solidFill>
                  <a:schemeClr val="tx1"/>
                </a:solidFill>
                <a:latin typeface="Arial" panose="020B0604020202020204" pitchFamily="34" charset="0"/>
                <a:cs typeface="Arial" panose="020B0604020202020204" pitchFamily="34" charset="0"/>
              </a:rPr>
              <a:t>أ- المتغير التابع</a:t>
            </a:r>
            <a:endParaRPr lang="en-US" sz="2500" dirty="0">
              <a:solidFill>
                <a:schemeClr val="tx1"/>
              </a:solidFill>
              <a:latin typeface="Arial" panose="020B0604020202020204" pitchFamily="34" charset="0"/>
              <a:cs typeface="Arial" panose="020B0604020202020204" pitchFamily="34" charset="0"/>
            </a:endParaRPr>
          </a:p>
        </p:txBody>
      </p:sp>
      <p:sp>
        <p:nvSpPr>
          <p:cNvPr id="7" name="Rounded Rectangle 5">
            <a:extLst>
              <a:ext uri="{FF2B5EF4-FFF2-40B4-BE49-F238E27FC236}">
                <a16:creationId xmlns:a16="http://schemas.microsoft.com/office/drawing/2014/main" id="{5A7B6111-4776-E0F9-BCA6-510CB927DA0E}"/>
              </a:ext>
            </a:extLst>
          </p:cNvPr>
          <p:cNvSpPr/>
          <p:nvPr/>
        </p:nvSpPr>
        <p:spPr>
          <a:xfrm>
            <a:off x="6836823" y="1836146"/>
            <a:ext cx="5039608" cy="1246751"/>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هو المتغير الاساسي الذي يرغب الباحث فى دراسته ، وهو الذي يتغير تبعا ً للمتغير المستقل ، وهو موضوع الدراسة أو البحث .</a:t>
            </a:r>
          </a:p>
        </p:txBody>
      </p:sp>
      <p:sp>
        <p:nvSpPr>
          <p:cNvPr id="9" name="Title 1">
            <a:extLst>
              <a:ext uri="{FF2B5EF4-FFF2-40B4-BE49-F238E27FC236}">
                <a16:creationId xmlns:a16="http://schemas.microsoft.com/office/drawing/2014/main" id="{360E70AE-57DE-C62A-C6F2-F607460C5E95}"/>
              </a:ext>
            </a:extLst>
          </p:cNvPr>
          <p:cNvSpPr txBox="1">
            <a:spLocks/>
          </p:cNvSpPr>
          <p:nvPr/>
        </p:nvSpPr>
        <p:spPr>
          <a:xfrm>
            <a:off x="5757704" y="3165816"/>
            <a:ext cx="2373023" cy="470987"/>
          </a:xfrm>
          <a:prstGeom prst="rect">
            <a:avLst/>
          </a:prstGeom>
          <a:solidFill>
            <a:schemeClr val="tx2">
              <a:lumMod val="20000"/>
              <a:lumOff val="80000"/>
            </a:schemeClr>
          </a:solidFill>
        </p:spPr>
        <p:txBody>
          <a:bodyPr vert="horz" lIns="34290" tIns="0" rIns="34290" bIns="0" anchor="b" anchorCtr="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0"/>
              </a:spcBef>
              <a:spcAft>
                <a:spcPts val="0"/>
              </a:spcAft>
              <a:buClrTx/>
              <a:buSzTx/>
              <a:buFontTx/>
              <a:buNone/>
              <a:tabLst/>
              <a:defRPr/>
            </a:pPr>
            <a:r>
              <a:rPr kumimoji="0" lang="ar-EG" sz="2500" b="1" i="0" u="none" strike="noStrike" kern="1200" cap="all" spc="0" normalizeH="0" baseline="0" noProof="0" dirty="0">
                <a:ln w="500">
                  <a:solidFill>
                    <a:srgbClr val="B13F9A">
                      <a:shade val="20000"/>
                      <a:satMod val="120000"/>
                    </a:srgbClr>
                  </a:solidFill>
                </a:ln>
                <a:effectLst/>
                <a:uLnTx/>
                <a:uFillTx/>
                <a:latin typeface="Arial" panose="020B0604020202020204" pitchFamily="34" charset="0"/>
                <a:ea typeface="+mn-ea"/>
                <a:cs typeface="Arial" panose="020B0604020202020204" pitchFamily="34" charset="0"/>
              </a:rPr>
              <a:t>ب- المتغير المستقل</a:t>
            </a:r>
            <a:endParaRPr kumimoji="0" lang="en-US" sz="2500" b="1" i="0" u="none" strike="noStrike" kern="1200" cap="all" spc="0" normalizeH="0" baseline="0" noProof="0" dirty="0">
              <a:ln w="500">
                <a:solidFill>
                  <a:srgbClr val="B13F9A">
                    <a:shade val="20000"/>
                    <a:satMod val="120000"/>
                  </a:srgbClr>
                </a:solidFill>
              </a:ln>
              <a:effectLst/>
              <a:uLnTx/>
              <a:uFillTx/>
              <a:latin typeface="Arial" panose="020B0604020202020204" pitchFamily="34" charset="0"/>
              <a:ea typeface="+mn-ea"/>
              <a:cs typeface="Arial" panose="020B0604020202020204" pitchFamily="34" charset="0"/>
            </a:endParaRPr>
          </a:p>
        </p:txBody>
      </p:sp>
      <p:sp>
        <p:nvSpPr>
          <p:cNvPr id="11" name="Rounded Rectangle 7">
            <a:extLst>
              <a:ext uri="{FF2B5EF4-FFF2-40B4-BE49-F238E27FC236}">
                <a16:creationId xmlns:a16="http://schemas.microsoft.com/office/drawing/2014/main" id="{88D6F3B0-BA6D-528F-78AC-2B8F9E7122B4}"/>
              </a:ext>
            </a:extLst>
          </p:cNvPr>
          <p:cNvSpPr/>
          <p:nvPr/>
        </p:nvSpPr>
        <p:spPr>
          <a:xfrm>
            <a:off x="4046701" y="3675210"/>
            <a:ext cx="5429250" cy="1246751"/>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هوالمتغير الذي يؤثر على المتغير التابع سواء بشكل إيجابي أو سلبي ، وهو الذي يفسر الظاهرة محل الدراسة</a:t>
            </a:r>
          </a:p>
        </p:txBody>
      </p:sp>
      <p:sp>
        <p:nvSpPr>
          <p:cNvPr id="12" name="Title 1">
            <a:extLst>
              <a:ext uri="{FF2B5EF4-FFF2-40B4-BE49-F238E27FC236}">
                <a16:creationId xmlns:a16="http://schemas.microsoft.com/office/drawing/2014/main" id="{29B5C002-8696-18AE-2E72-6B2BBAF39AFA}"/>
              </a:ext>
            </a:extLst>
          </p:cNvPr>
          <p:cNvSpPr txBox="1">
            <a:spLocks/>
          </p:cNvSpPr>
          <p:nvPr/>
        </p:nvSpPr>
        <p:spPr>
          <a:xfrm>
            <a:off x="1713204" y="4786533"/>
            <a:ext cx="2253659" cy="473852"/>
          </a:xfrm>
          <a:prstGeom prst="rect">
            <a:avLst/>
          </a:prstGeom>
          <a:solidFill>
            <a:schemeClr val="tx2">
              <a:lumMod val="20000"/>
              <a:lumOff val="80000"/>
            </a:schemeClr>
          </a:solidFill>
        </p:spPr>
        <p:txBody>
          <a:bodyPr vert="horz" lIns="34290" tIns="0" rIns="34290" bIns="0" anchor="b" anchorCtr="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0"/>
              </a:spcBef>
              <a:spcAft>
                <a:spcPts val="0"/>
              </a:spcAft>
              <a:buClrTx/>
              <a:buSzTx/>
              <a:buFontTx/>
              <a:buNone/>
              <a:tabLst/>
              <a:defRPr/>
            </a:pPr>
            <a:r>
              <a:rPr kumimoji="0" lang="ar-EG" sz="2500" b="1" i="0" u="none" strike="noStrike" kern="1200" cap="all" spc="0" normalizeH="0" baseline="0" noProof="0" dirty="0">
                <a:ln w="500">
                  <a:solidFill>
                    <a:srgbClr val="B13F9A">
                      <a:shade val="20000"/>
                      <a:satMod val="120000"/>
                    </a:srgbClr>
                  </a:solidFill>
                </a:ln>
                <a:effectLst/>
                <a:uLnTx/>
                <a:uFillTx/>
                <a:latin typeface="Arial" panose="020B0604020202020204" pitchFamily="34" charset="0"/>
                <a:ea typeface="+mn-ea"/>
                <a:cs typeface="Arial" panose="020B0604020202020204" pitchFamily="34" charset="0"/>
              </a:rPr>
              <a:t>ج- المتغير الوسيط</a:t>
            </a:r>
            <a:endParaRPr kumimoji="0" lang="en-US" sz="2500" b="1" i="0" u="none" strike="noStrike" kern="1200" cap="all" spc="0" normalizeH="0" baseline="0" noProof="0" dirty="0">
              <a:ln w="500">
                <a:solidFill>
                  <a:srgbClr val="B13F9A">
                    <a:shade val="20000"/>
                    <a:satMod val="120000"/>
                  </a:srgbClr>
                </a:solidFill>
              </a:ln>
              <a:effectLst/>
              <a:uLnTx/>
              <a:uFillTx/>
              <a:latin typeface="Arial" panose="020B0604020202020204" pitchFamily="34" charset="0"/>
              <a:ea typeface="+mn-ea"/>
              <a:cs typeface="Arial" panose="020B0604020202020204" pitchFamily="34" charset="0"/>
            </a:endParaRPr>
          </a:p>
        </p:txBody>
      </p:sp>
      <p:sp>
        <p:nvSpPr>
          <p:cNvPr id="13" name="Rounded Rectangle 9">
            <a:extLst>
              <a:ext uri="{FF2B5EF4-FFF2-40B4-BE49-F238E27FC236}">
                <a16:creationId xmlns:a16="http://schemas.microsoft.com/office/drawing/2014/main" id="{033F8238-5A72-DEEC-B678-4C357359261D}"/>
              </a:ext>
            </a:extLst>
          </p:cNvPr>
          <p:cNvSpPr/>
          <p:nvPr/>
        </p:nvSpPr>
        <p:spPr>
          <a:xfrm>
            <a:off x="175708" y="5280973"/>
            <a:ext cx="5700208" cy="108585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هو المتغير الذي يحدث تأثير في العلاقة بين المتغير التابع والمتغير المستقل</a:t>
            </a:r>
          </a:p>
        </p:txBody>
      </p:sp>
    </p:spTree>
    <p:extLst>
      <p:ext uri="{BB962C8B-B14F-4D97-AF65-F5344CB8AC3E}">
        <p14:creationId xmlns:p14="http://schemas.microsoft.com/office/powerpoint/2010/main" val="826915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3A479DA4-DA3D-7B0F-8D94-3E3F5BF29ECA}"/>
              </a:ext>
            </a:extLst>
          </p:cNvPr>
          <p:cNvSpPr>
            <a:spLocks noGrp="1"/>
          </p:cNvSpPr>
          <p:nvPr/>
        </p:nvSpPr>
        <p:spPr>
          <a:xfrm>
            <a:off x="3112807" y="1521646"/>
            <a:ext cx="5943600" cy="2782066"/>
          </a:xfrm>
          <a:prstGeom prst="rect">
            <a:avLst/>
          </a:prstGeom>
        </p:spPr>
        <p:txBody>
          <a:bodyPr vert="horz">
            <a:normAutofit/>
          </a:bodyPr>
          <a:lstStyle>
            <a:lvl1pPr marL="205740" indent="-205740" algn="l" rtl="0" eaLnBrk="1" latinLnBrk="0" hangingPunct="1">
              <a:spcBef>
                <a:spcPts val="450"/>
              </a:spcBef>
              <a:buClr>
                <a:schemeClr val="tx2"/>
              </a:buClr>
              <a:buSzPct val="73000"/>
              <a:buFont typeface="Wingdings 2"/>
              <a:buChar char=""/>
              <a:defRPr kumimoji="0" sz="1950" kern="1200" baseline="0">
                <a:solidFill>
                  <a:schemeClr val="tx1"/>
                </a:solidFill>
                <a:latin typeface="+mn-lt"/>
                <a:ea typeface="+mn-ea"/>
                <a:cs typeface="+mn-cs"/>
              </a:defRPr>
            </a:lvl1pPr>
            <a:lvl2pPr marL="390906" indent="-171450" algn="l" rtl="0" eaLnBrk="1" latinLnBrk="0" hangingPunct="1">
              <a:spcBef>
                <a:spcPts val="375"/>
              </a:spcBef>
              <a:buClr>
                <a:schemeClr val="accent4"/>
              </a:buClr>
              <a:buSzPct val="80000"/>
              <a:buFont typeface="Wingdings 2"/>
              <a:buChar char=""/>
              <a:defRPr kumimoji="0" sz="1725" kern="1200">
                <a:solidFill>
                  <a:schemeClr val="tx1">
                    <a:tint val="85000"/>
                  </a:schemeClr>
                </a:solidFill>
                <a:latin typeface="+mn-lt"/>
                <a:ea typeface="+mn-ea"/>
                <a:cs typeface="+mn-cs"/>
              </a:defRPr>
            </a:lvl2pPr>
            <a:lvl3pPr marL="569214" indent="-171450" algn="l" rtl="0" eaLnBrk="1" latinLnBrk="0" hangingPunct="1">
              <a:spcBef>
                <a:spcPts val="300"/>
              </a:spcBef>
              <a:buClr>
                <a:schemeClr val="accent4"/>
              </a:buClr>
              <a:buSzPct val="60000"/>
              <a:buFont typeface="Wingdings"/>
              <a:buChar char=""/>
              <a:defRPr kumimoji="0" sz="1500" kern="1200">
                <a:solidFill>
                  <a:schemeClr val="tx1"/>
                </a:solidFill>
                <a:latin typeface="+mn-lt"/>
                <a:ea typeface="+mn-ea"/>
                <a:cs typeface="+mn-cs"/>
              </a:defRPr>
            </a:lvl3pPr>
            <a:lvl4pPr marL="754380" indent="-171450" algn="l" rtl="0" eaLnBrk="1" latinLnBrk="0" hangingPunct="1">
              <a:spcBef>
                <a:spcPct val="20000"/>
              </a:spcBef>
              <a:buClr>
                <a:schemeClr val="accent4"/>
              </a:buClr>
              <a:buSzPct val="80000"/>
              <a:buFont typeface="Wingdings 2"/>
              <a:buChar char=""/>
              <a:defRPr kumimoji="0" sz="1500" kern="1200">
                <a:solidFill>
                  <a:schemeClr val="tx1">
                    <a:tint val="85000"/>
                  </a:schemeClr>
                </a:solidFill>
                <a:latin typeface="+mn-lt"/>
                <a:ea typeface="+mn-ea"/>
                <a:cs typeface="+mn-cs"/>
              </a:defRPr>
            </a:lvl4pPr>
            <a:lvl5pPr marL="960120" indent="-171450" algn="l" rtl="0" eaLnBrk="1" latinLnBrk="0" hangingPunct="1">
              <a:spcBef>
                <a:spcPts val="300"/>
              </a:spcBef>
              <a:buClr>
                <a:schemeClr val="accent4"/>
              </a:buClr>
              <a:buSzPct val="70000"/>
              <a:buFont typeface="Wingdings"/>
              <a:buChar char=""/>
              <a:defRPr kumimoji="0" sz="1350" kern="1200">
                <a:solidFill>
                  <a:schemeClr val="tx1"/>
                </a:solidFill>
                <a:latin typeface="+mn-lt"/>
                <a:ea typeface="+mn-ea"/>
                <a:cs typeface="+mn-cs"/>
              </a:defRPr>
            </a:lvl5pPr>
            <a:lvl6pPr marL="1104138" indent="-137160" algn="l" rtl="0" eaLnBrk="1" latinLnBrk="0" hangingPunct="1">
              <a:spcBef>
                <a:spcPts val="300"/>
              </a:spcBef>
              <a:buClr>
                <a:schemeClr val="accent4"/>
              </a:buClr>
              <a:buSzPct val="80000"/>
              <a:buFont typeface="Wingdings 2"/>
              <a:buChar char=""/>
              <a:defRPr kumimoji="0" sz="1350" kern="1200">
                <a:solidFill>
                  <a:schemeClr val="tx1">
                    <a:tint val="85000"/>
                  </a:schemeClr>
                </a:solidFill>
                <a:latin typeface="+mn-lt"/>
                <a:ea typeface="+mn-ea"/>
                <a:cs typeface="+mn-cs"/>
              </a:defRPr>
            </a:lvl6pPr>
            <a:lvl7pPr marL="1255014" indent="-137160" algn="l" rtl="0" eaLnBrk="1" latinLnBrk="0" hangingPunct="1">
              <a:spcBef>
                <a:spcPct val="20000"/>
              </a:spcBef>
              <a:buClr>
                <a:schemeClr val="accent4"/>
              </a:buClr>
              <a:buSzPct val="80000"/>
              <a:buFont typeface="Wingdings 2"/>
              <a:buChar char=""/>
              <a:defRPr kumimoji="0" sz="1200" kern="1200" baseline="0">
                <a:solidFill>
                  <a:schemeClr val="tx1"/>
                </a:solidFill>
                <a:latin typeface="+mn-lt"/>
                <a:ea typeface="+mn-ea"/>
                <a:cs typeface="+mn-cs"/>
              </a:defRPr>
            </a:lvl7pPr>
            <a:lvl8pPr marL="1385316" indent="-137160" algn="l" rtl="0" eaLnBrk="1" latinLnBrk="0" hangingPunct="1">
              <a:spcBef>
                <a:spcPts val="225"/>
              </a:spcBef>
              <a:buClr>
                <a:schemeClr val="accent4"/>
              </a:buClr>
              <a:buSzPct val="100000"/>
              <a:buChar char="•"/>
              <a:defRPr kumimoji="0" sz="1200" kern="1200" baseline="0">
                <a:solidFill>
                  <a:schemeClr val="tx1">
                    <a:tint val="85000"/>
                  </a:schemeClr>
                </a:solidFill>
                <a:latin typeface="+mn-lt"/>
                <a:ea typeface="+mn-ea"/>
                <a:cs typeface="+mn-cs"/>
              </a:defRPr>
            </a:lvl8pPr>
            <a:lvl9pPr marL="1543050" indent="-137160" algn="l" rtl="0" eaLnBrk="1" latinLnBrk="0" hangingPunct="1">
              <a:spcBef>
                <a:spcPct val="20000"/>
              </a:spcBef>
              <a:buClr>
                <a:schemeClr val="accent4"/>
              </a:buClr>
              <a:buSzPct val="100000"/>
              <a:buFont typeface="Wingdings"/>
              <a:buChar char="§"/>
              <a:defRPr kumimoji="0" sz="1050" kern="1200" baseline="0">
                <a:solidFill>
                  <a:schemeClr val="tx1"/>
                </a:solidFill>
                <a:latin typeface="+mn-lt"/>
                <a:ea typeface="+mn-ea"/>
                <a:cs typeface="+mn-cs"/>
              </a:defRPr>
            </a:lvl9pPr>
            <a:extLst/>
          </a:lstStyle>
          <a:p>
            <a:pPr marL="0" indent="0" algn="ctr" rtl="1">
              <a:buNone/>
            </a:pPr>
            <a:r>
              <a:rPr lang="ar-EG" sz="3600" b="1" dirty="0">
                <a:solidFill>
                  <a:srgbClr val="FF0000"/>
                </a:solidFill>
                <a:latin typeface="Arial" panose="020B0604020202020204" pitchFamily="34" charset="0"/>
                <a:cs typeface="Arial" panose="020B0604020202020204" pitchFamily="34" charset="0"/>
              </a:rPr>
              <a:t>مثال</a:t>
            </a:r>
          </a:p>
          <a:p>
            <a:pPr marL="0" indent="0" algn="ctr" rtl="1">
              <a:buNone/>
            </a:pPr>
            <a:r>
              <a:rPr lang="ar-EG" sz="36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أثر </a:t>
            </a:r>
            <a:r>
              <a:rPr lang="ar-EG" sz="3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التدريب</a:t>
            </a:r>
            <a:r>
              <a:rPr lang="ar-EG" sz="36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على </a:t>
            </a:r>
            <a:r>
              <a:rPr lang="ar-EG" sz="3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انتاجية العاملين</a:t>
            </a:r>
          </a:p>
          <a:p>
            <a:pPr marL="0" indent="0" algn="ctr" rtl="1">
              <a:buNone/>
            </a:pPr>
            <a:endParaRPr lang="en-US" sz="3600" b="1" dirty="0">
              <a:solidFill>
                <a:srgbClr val="FF0000"/>
              </a:solidFill>
              <a:latin typeface="Arial" panose="020B0604020202020204" pitchFamily="34" charset="0"/>
              <a:cs typeface="Arial" panose="020B0604020202020204" pitchFamily="34" charset="0"/>
            </a:endParaRPr>
          </a:p>
        </p:txBody>
      </p:sp>
      <p:sp>
        <p:nvSpPr>
          <p:cNvPr id="7" name="Rounded Rectangle 9">
            <a:extLst>
              <a:ext uri="{FF2B5EF4-FFF2-40B4-BE49-F238E27FC236}">
                <a16:creationId xmlns:a16="http://schemas.microsoft.com/office/drawing/2014/main" id="{37F8829B-DBAA-73EC-5F85-2FD9A467C2F5}"/>
              </a:ext>
            </a:extLst>
          </p:cNvPr>
          <p:cNvSpPr/>
          <p:nvPr/>
        </p:nvSpPr>
        <p:spPr>
          <a:xfrm>
            <a:off x="2010252" y="3964850"/>
            <a:ext cx="8229600" cy="60175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600" b="1" i="0" u="none" strike="noStrike" kern="1200" cap="none" spc="0" normalizeH="0" baseline="0" noProof="0" dirty="0">
                <a:ln>
                  <a:noFill/>
                </a:ln>
                <a:solidFill>
                  <a:srgbClr val="FF0000"/>
                </a:solidFill>
                <a:effectLst/>
                <a:uLnTx/>
                <a:uFillTx/>
                <a:latin typeface="Arial" pitchFamily="34" charset="0"/>
                <a:ea typeface="+mn-ea"/>
                <a:cs typeface="Arial" pitchFamily="34" charset="0"/>
              </a:rPr>
              <a:t>أثر رضا العاملين كمتغير وسيط في العلاقة بين التدريب و إنتاجية العاملين</a:t>
            </a:r>
            <a:endParaRPr kumimoji="0" lang="en-US" sz="2600" b="1" i="0" u="none" strike="noStrike" kern="120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9" name="Down Arrow 7">
            <a:extLst>
              <a:ext uri="{FF2B5EF4-FFF2-40B4-BE49-F238E27FC236}">
                <a16:creationId xmlns:a16="http://schemas.microsoft.com/office/drawing/2014/main" id="{98A4A689-3FC1-031C-21D6-4E6B240A8B3D}"/>
              </a:ext>
            </a:extLst>
          </p:cNvPr>
          <p:cNvSpPr/>
          <p:nvPr/>
        </p:nvSpPr>
        <p:spPr>
          <a:xfrm>
            <a:off x="4591219" y="4654990"/>
            <a:ext cx="142230" cy="9658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a:ln>
                <a:noFill/>
              </a:ln>
              <a:solidFill>
                <a:prstClr val="white"/>
              </a:solidFill>
              <a:effectLst/>
              <a:uLnTx/>
              <a:uFillTx/>
              <a:latin typeface="Trebuchet MS"/>
              <a:ea typeface="+mn-ea"/>
              <a:cs typeface="+mn-cs"/>
            </a:endParaRPr>
          </a:p>
        </p:txBody>
      </p:sp>
      <p:sp>
        <p:nvSpPr>
          <p:cNvPr id="11" name="Down Arrow 8">
            <a:extLst>
              <a:ext uri="{FF2B5EF4-FFF2-40B4-BE49-F238E27FC236}">
                <a16:creationId xmlns:a16="http://schemas.microsoft.com/office/drawing/2014/main" id="{C131B13E-3A36-88B7-0FF1-CF8D2F2235C5}"/>
              </a:ext>
            </a:extLst>
          </p:cNvPr>
          <p:cNvSpPr/>
          <p:nvPr/>
        </p:nvSpPr>
        <p:spPr>
          <a:xfrm>
            <a:off x="3112807" y="4645845"/>
            <a:ext cx="142230" cy="11367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a:ln>
                <a:noFill/>
              </a:ln>
              <a:solidFill>
                <a:prstClr val="white"/>
              </a:solidFill>
              <a:effectLst/>
              <a:uLnTx/>
              <a:uFillTx/>
              <a:latin typeface="Trebuchet MS"/>
              <a:ea typeface="+mn-ea"/>
              <a:cs typeface="+mn-cs"/>
            </a:endParaRPr>
          </a:p>
        </p:txBody>
      </p:sp>
      <p:sp>
        <p:nvSpPr>
          <p:cNvPr id="12" name="Down Arrow 10">
            <a:extLst>
              <a:ext uri="{FF2B5EF4-FFF2-40B4-BE49-F238E27FC236}">
                <a16:creationId xmlns:a16="http://schemas.microsoft.com/office/drawing/2014/main" id="{01E8D29A-7D93-235C-19E1-CBD2B6E65854}"/>
              </a:ext>
            </a:extLst>
          </p:cNvPr>
          <p:cNvSpPr/>
          <p:nvPr/>
        </p:nvSpPr>
        <p:spPr>
          <a:xfrm>
            <a:off x="8950447" y="4645845"/>
            <a:ext cx="142230" cy="9658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a:ln>
                <a:noFill/>
              </a:ln>
              <a:solidFill>
                <a:prstClr val="white"/>
              </a:solidFill>
              <a:effectLst/>
              <a:uLnTx/>
              <a:uFillTx/>
              <a:latin typeface="Trebuchet MS"/>
              <a:ea typeface="+mn-ea"/>
              <a:cs typeface="+mn-cs"/>
            </a:endParaRPr>
          </a:p>
        </p:txBody>
      </p:sp>
      <p:sp>
        <p:nvSpPr>
          <p:cNvPr id="13" name="TextBox 11">
            <a:extLst>
              <a:ext uri="{FF2B5EF4-FFF2-40B4-BE49-F238E27FC236}">
                <a16:creationId xmlns:a16="http://schemas.microsoft.com/office/drawing/2014/main" id="{97F1031F-7024-3239-F0FE-DEAAF3157D3D}"/>
              </a:ext>
            </a:extLst>
          </p:cNvPr>
          <p:cNvSpPr txBox="1"/>
          <p:nvPr/>
        </p:nvSpPr>
        <p:spPr>
          <a:xfrm>
            <a:off x="3349164" y="5528653"/>
            <a:ext cx="2680166" cy="49244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متغير مستقل </a:t>
            </a:r>
            <a:endParaRPr kumimoji="0" lang="en-US" sz="2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14" name="TextBox 12">
            <a:extLst>
              <a:ext uri="{FF2B5EF4-FFF2-40B4-BE49-F238E27FC236}">
                <a16:creationId xmlns:a16="http://schemas.microsoft.com/office/drawing/2014/main" id="{71726657-FAC3-4EC2-6A74-68B3698AF69D}"/>
              </a:ext>
            </a:extLst>
          </p:cNvPr>
          <p:cNvSpPr txBox="1"/>
          <p:nvPr/>
        </p:nvSpPr>
        <p:spPr>
          <a:xfrm>
            <a:off x="1924961" y="5696586"/>
            <a:ext cx="2284183" cy="49244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متغير تابع</a:t>
            </a:r>
            <a:endParaRPr kumimoji="0" lang="en-US" sz="2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15" name="TextBox 13">
            <a:extLst>
              <a:ext uri="{FF2B5EF4-FFF2-40B4-BE49-F238E27FC236}">
                <a16:creationId xmlns:a16="http://schemas.microsoft.com/office/drawing/2014/main" id="{EA81158A-54B6-256F-1115-A5B9FAF2C303}"/>
              </a:ext>
            </a:extLst>
          </p:cNvPr>
          <p:cNvSpPr txBox="1"/>
          <p:nvPr/>
        </p:nvSpPr>
        <p:spPr>
          <a:xfrm>
            <a:off x="7982855" y="5528652"/>
            <a:ext cx="2284183" cy="49244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متغير وسيط</a:t>
            </a:r>
            <a:endParaRPr kumimoji="0" lang="en-US" sz="26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16" name="Down Arrow 3">
            <a:extLst>
              <a:ext uri="{FF2B5EF4-FFF2-40B4-BE49-F238E27FC236}">
                <a16:creationId xmlns:a16="http://schemas.microsoft.com/office/drawing/2014/main" id="{CB2327BC-E67F-C7EB-7CD4-E9FF4C37F427}"/>
              </a:ext>
            </a:extLst>
          </p:cNvPr>
          <p:cNvSpPr/>
          <p:nvPr/>
        </p:nvSpPr>
        <p:spPr>
          <a:xfrm>
            <a:off x="7143414" y="2761103"/>
            <a:ext cx="90869" cy="73380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2500" b="0" i="0" u="none" strike="noStrike" kern="1200" cap="none" spc="0" normalizeH="0" baseline="0" noProof="0">
              <a:ln>
                <a:noFill/>
              </a:ln>
              <a:solidFill>
                <a:prstClr val="white"/>
              </a:solidFill>
              <a:effectLst/>
              <a:uLnTx/>
              <a:uFillTx/>
              <a:latin typeface="Trebuchet MS"/>
              <a:ea typeface="+mn-ea"/>
              <a:cs typeface="+mn-cs"/>
            </a:endParaRPr>
          </a:p>
        </p:txBody>
      </p:sp>
      <p:sp>
        <p:nvSpPr>
          <p:cNvPr id="17" name="Down Arrow 4">
            <a:extLst>
              <a:ext uri="{FF2B5EF4-FFF2-40B4-BE49-F238E27FC236}">
                <a16:creationId xmlns:a16="http://schemas.microsoft.com/office/drawing/2014/main" id="{1D5D8031-5EE1-C2B4-A949-635B176B1860}"/>
              </a:ext>
            </a:extLst>
          </p:cNvPr>
          <p:cNvSpPr/>
          <p:nvPr/>
        </p:nvSpPr>
        <p:spPr>
          <a:xfrm>
            <a:off x="4802978" y="2766855"/>
            <a:ext cx="90869" cy="73380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2500" b="0" i="0" u="none" strike="noStrike" kern="1200" cap="none" spc="0" normalizeH="0" baseline="0" noProof="0">
              <a:ln>
                <a:noFill/>
              </a:ln>
              <a:solidFill>
                <a:prstClr val="white"/>
              </a:solidFill>
              <a:effectLst/>
              <a:uLnTx/>
              <a:uFillTx/>
              <a:latin typeface="Trebuchet MS"/>
              <a:ea typeface="+mn-ea"/>
              <a:cs typeface="+mn-cs"/>
            </a:endParaRPr>
          </a:p>
        </p:txBody>
      </p:sp>
      <p:sp>
        <p:nvSpPr>
          <p:cNvPr id="18" name="TextBox 5">
            <a:extLst>
              <a:ext uri="{FF2B5EF4-FFF2-40B4-BE49-F238E27FC236}">
                <a16:creationId xmlns:a16="http://schemas.microsoft.com/office/drawing/2014/main" id="{76778DD4-241B-D2AA-F6F5-9BB05085205D}"/>
              </a:ext>
            </a:extLst>
          </p:cNvPr>
          <p:cNvSpPr txBox="1"/>
          <p:nvPr/>
        </p:nvSpPr>
        <p:spPr>
          <a:xfrm>
            <a:off x="6438039" y="3529448"/>
            <a:ext cx="1553630" cy="477054"/>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متغير مستقل </a:t>
            </a:r>
            <a:endParaRPr kumimoji="0" lang="en-US" sz="2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19" name="TextBox 6">
            <a:extLst>
              <a:ext uri="{FF2B5EF4-FFF2-40B4-BE49-F238E27FC236}">
                <a16:creationId xmlns:a16="http://schemas.microsoft.com/office/drawing/2014/main" id="{28F583DA-7855-4F0E-6B34-0209C028441B}"/>
              </a:ext>
            </a:extLst>
          </p:cNvPr>
          <p:cNvSpPr txBox="1"/>
          <p:nvPr/>
        </p:nvSpPr>
        <p:spPr>
          <a:xfrm>
            <a:off x="4058230" y="3458384"/>
            <a:ext cx="1459339" cy="4770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متغير تابع</a:t>
            </a:r>
            <a:endParaRPr kumimoji="0" lang="en-US" sz="25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cxnSp>
        <p:nvCxnSpPr>
          <p:cNvPr id="20" name="Straight Connector 19">
            <a:extLst>
              <a:ext uri="{FF2B5EF4-FFF2-40B4-BE49-F238E27FC236}">
                <a16:creationId xmlns:a16="http://schemas.microsoft.com/office/drawing/2014/main" id="{9FD6E084-7B4E-40F0-B40B-10138F94F971}"/>
              </a:ext>
            </a:extLst>
          </p:cNvPr>
          <p:cNvCxnSpPr/>
          <p:nvPr/>
        </p:nvCxnSpPr>
        <p:spPr>
          <a:xfrm flipH="1">
            <a:off x="6852396" y="2743330"/>
            <a:ext cx="1020776"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EF046AB-C826-47A2-A97B-C93D6676E336}"/>
              </a:ext>
            </a:extLst>
          </p:cNvPr>
          <p:cNvCxnSpPr>
            <a:cxnSpLocks/>
          </p:cNvCxnSpPr>
          <p:nvPr/>
        </p:nvCxnSpPr>
        <p:spPr>
          <a:xfrm flipH="1">
            <a:off x="3678014" y="2734956"/>
            <a:ext cx="2340795"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606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971901" y="192344"/>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E430B070-A77A-4F50-9CC8-E600B56BF1B5}"/>
              </a:ext>
            </a:extLst>
          </p:cNvPr>
          <p:cNvSpPr>
            <a:spLocks noGrp="1"/>
          </p:cNvSpPr>
          <p:nvPr/>
        </p:nvSpPr>
        <p:spPr>
          <a:xfrm>
            <a:off x="413215" y="1157339"/>
            <a:ext cx="10806884" cy="1143000"/>
          </a:xfrm>
          <a:prstGeom prst="rect">
            <a:avLst/>
          </a:prstGeom>
        </p:spPr>
        <p:txBody>
          <a:bodyPr vert="horz" lIns="45720" tIns="0" rIns="45720" bIns="0" anchor="b" anchorCtr="0">
            <a:no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r" rtl="1"/>
            <a:r>
              <a:rPr lang="ar-EG" sz="2800" dirty="0">
                <a:solidFill>
                  <a:schemeClr val="tx1"/>
                </a:solidFill>
                <a:latin typeface="Arial" panose="020B0604020202020204" pitchFamily="34" charset="0"/>
                <a:cs typeface="Arial" panose="020B0604020202020204" pitchFamily="34" charset="0"/>
              </a:rPr>
              <a:t>تمرين : قيم العناوين البحثية التالية بناء على المعايير العلمية للعنوان البحثي الجيد ، مع تحديد المتغيرات البحثية ونوع كل منها ( إن وجد )</a:t>
            </a:r>
            <a:endParaRPr lang="en-US" sz="2800" dirty="0">
              <a:solidFill>
                <a:schemeClr val="tx1"/>
              </a:solidFill>
              <a:latin typeface="Arial" panose="020B0604020202020204" pitchFamily="34" charset="0"/>
              <a:cs typeface="Arial" panose="020B0604020202020204" pitchFamily="34" charset="0"/>
            </a:endParaRPr>
          </a:p>
        </p:txBody>
      </p:sp>
      <p:sp>
        <p:nvSpPr>
          <p:cNvPr id="7" name="Content Placeholder 2">
            <a:extLst>
              <a:ext uri="{FF2B5EF4-FFF2-40B4-BE49-F238E27FC236}">
                <a16:creationId xmlns:a16="http://schemas.microsoft.com/office/drawing/2014/main" id="{1A4D573A-EACA-41AC-9568-F38BB86F9625}"/>
              </a:ext>
            </a:extLst>
          </p:cNvPr>
          <p:cNvSpPr>
            <a:spLocks noGrp="1"/>
          </p:cNvSpPr>
          <p:nvPr/>
        </p:nvSpPr>
        <p:spPr>
          <a:xfrm>
            <a:off x="663970" y="2604020"/>
            <a:ext cx="10806884" cy="4846320"/>
          </a:xfrm>
          <a:prstGeom prst="rect">
            <a:avLst/>
          </a:prstGeom>
        </p:spPr>
        <p:txBody>
          <a:bodyPr vert="horz">
            <a:normAutofit/>
          </a:bodyPr>
          <a:lstStyle>
            <a:lvl1pPr marL="205740" indent="-205740" algn="l" rtl="0" eaLnBrk="1" latinLnBrk="0" hangingPunct="1">
              <a:spcBef>
                <a:spcPts val="450"/>
              </a:spcBef>
              <a:buClr>
                <a:schemeClr val="tx2"/>
              </a:buClr>
              <a:buSzPct val="73000"/>
              <a:buFont typeface="Wingdings 2"/>
              <a:buChar char=""/>
              <a:defRPr kumimoji="0" sz="1950" kern="1200" baseline="0">
                <a:solidFill>
                  <a:schemeClr val="tx1"/>
                </a:solidFill>
                <a:latin typeface="+mn-lt"/>
                <a:ea typeface="+mn-ea"/>
                <a:cs typeface="+mn-cs"/>
              </a:defRPr>
            </a:lvl1pPr>
            <a:lvl2pPr marL="390906" indent="-171450" algn="l" rtl="0" eaLnBrk="1" latinLnBrk="0" hangingPunct="1">
              <a:spcBef>
                <a:spcPts val="375"/>
              </a:spcBef>
              <a:buClr>
                <a:schemeClr val="accent4"/>
              </a:buClr>
              <a:buSzPct val="80000"/>
              <a:buFont typeface="Wingdings 2"/>
              <a:buChar char=""/>
              <a:defRPr kumimoji="0" sz="1725" kern="1200">
                <a:solidFill>
                  <a:schemeClr val="tx1">
                    <a:tint val="85000"/>
                  </a:schemeClr>
                </a:solidFill>
                <a:latin typeface="+mn-lt"/>
                <a:ea typeface="+mn-ea"/>
                <a:cs typeface="+mn-cs"/>
              </a:defRPr>
            </a:lvl2pPr>
            <a:lvl3pPr marL="569214" indent="-171450" algn="l" rtl="0" eaLnBrk="1" latinLnBrk="0" hangingPunct="1">
              <a:spcBef>
                <a:spcPts val="300"/>
              </a:spcBef>
              <a:buClr>
                <a:schemeClr val="accent4"/>
              </a:buClr>
              <a:buSzPct val="60000"/>
              <a:buFont typeface="Wingdings"/>
              <a:buChar char=""/>
              <a:defRPr kumimoji="0" sz="1500" kern="1200">
                <a:solidFill>
                  <a:schemeClr val="tx1"/>
                </a:solidFill>
                <a:latin typeface="+mn-lt"/>
                <a:ea typeface="+mn-ea"/>
                <a:cs typeface="+mn-cs"/>
              </a:defRPr>
            </a:lvl3pPr>
            <a:lvl4pPr marL="754380" indent="-171450" algn="l" rtl="0" eaLnBrk="1" latinLnBrk="0" hangingPunct="1">
              <a:spcBef>
                <a:spcPct val="20000"/>
              </a:spcBef>
              <a:buClr>
                <a:schemeClr val="accent4"/>
              </a:buClr>
              <a:buSzPct val="80000"/>
              <a:buFont typeface="Wingdings 2"/>
              <a:buChar char=""/>
              <a:defRPr kumimoji="0" sz="1500" kern="1200">
                <a:solidFill>
                  <a:schemeClr val="tx1">
                    <a:tint val="85000"/>
                  </a:schemeClr>
                </a:solidFill>
                <a:latin typeface="+mn-lt"/>
                <a:ea typeface="+mn-ea"/>
                <a:cs typeface="+mn-cs"/>
              </a:defRPr>
            </a:lvl4pPr>
            <a:lvl5pPr marL="960120" indent="-171450" algn="l" rtl="0" eaLnBrk="1" latinLnBrk="0" hangingPunct="1">
              <a:spcBef>
                <a:spcPts val="300"/>
              </a:spcBef>
              <a:buClr>
                <a:schemeClr val="accent4"/>
              </a:buClr>
              <a:buSzPct val="70000"/>
              <a:buFont typeface="Wingdings"/>
              <a:buChar char=""/>
              <a:defRPr kumimoji="0" sz="1350" kern="1200">
                <a:solidFill>
                  <a:schemeClr val="tx1"/>
                </a:solidFill>
                <a:latin typeface="+mn-lt"/>
                <a:ea typeface="+mn-ea"/>
                <a:cs typeface="+mn-cs"/>
              </a:defRPr>
            </a:lvl5pPr>
            <a:lvl6pPr marL="1104138" indent="-137160" algn="l" rtl="0" eaLnBrk="1" latinLnBrk="0" hangingPunct="1">
              <a:spcBef>
                <a:spcPts val="300"/>
              </a:spcBef>
              <a:buClr>
                <a:schemeClr val="accent4"/>
              </a:buClr>
              <a:buSzPct val="80000"/>
              <a:buFont typeface="Wingdings 2"/>
              <a:buChar char=""/>
              <a:defRPr kumimoji="0" sz="1350" kern="1200">
                <a:solidFill>
                  <a:schemeClr val="tx1">
                    <a:tint val="85000"/>
                  </a:schemeClr>
                </a:solidFill>
                <a:latin typeface="+mn-lt"/>
                <a:ea typeface="+mn-ea"/>
                <a:cs typeface="+mn-cs"/>
              </a:defRPr>
            </a:lvl6pPr>
            <a:lvl7pPr marL="1255014" indent="-137160" algn="l" rtl="0" eaLnBrk="1" latinLnBrk="0" hangingPunct="1">
              <a:spcBef>
                <a:spcPct val="20000"/>
              </a:spcBef>
              <a:buClr>
                <a:schemeClr val="accent4"/>
              </a:buClr>
              <a:buSzPct val="80000"/>
              <a:buFont typeface="Wingdings 2"/>
              <a:buChar char=""/>
              <a:defRPr kumimoji="0" sz="1200" kern="1200" baseline="0">
                <a:solidFill>
                  <a:schemeClr val="tx1"/>
                </a:solidFill>
                <a:latin typeface="+mn-lt"/>
                <a:ea typeface="+mn-ea"/>
                <a:cs typeface="+mn-cs"/>
              </a:defRPr>
            </a:lvl7pPr>
            <a:lvl8pPr marL="1385316" indent="-137160" algn="l" rtl="0" eaLnBrk="1" latinLnBrk="0" hangingPunct="1">
              <a:spcBef>
                <a:spcPts val="225"/>
              </a:spcBef>
              <a:buClr>
                <a:schemeClr val="accent4"/>
              </a:buClr>
              <a:buSzPct val="100000"/>
              <a:buChar char="•"/>
              <a:defRPr kumimoji="0" sz="1200" kern="1200" baseline="0">
                <a:solidFill>
                  <a:schemeClr val="tx1">
                    <a:tint val="85000"/>
                  </a:schemeClr>
                </a:solidFill>
                <a:latin typeface="+mn-lt"/>
                <a:ea typeface="+mn-ea"/>
                <a:cs typeface="+mn-cs"/>
              </a:defRPr>
            </a:lvl8pPr>
            <a:lvl9pPr marL="1543050" indent="-137160" algn="l" rtl="0" eaLnBrk="1" latinLnBrk="0" hangingPunct="1">
              <a:spcBef>
                <a:spcPct val="20000"/>
              </a:spcBef>
              <a:buClr>
                <a:schemeClr val="accent4"/>
              </a:buClr>
              <a:buSzPct val="100000"/>
              <a:buFont typeface="Wingdings"/>
              <a:buChar char="§"/>
              <a:defRPr kumimoji="0" sz="1050" kern="1200" baseline="0">
                <a:solidFill>
                  <a:schemeClr val="tx1"/>
                </a:solidFill>
                <a:latin typeface="+mn-lt"/>
                <a:ea typeface="+mn-ea"/>
                <a:cs typeface="+mn-cs"/>
              </a:defRPr>
            </a:lvl9pPr>
            <a:extLst/>
          </a:lstStyle>
          <a:p>
            <a:pPr algn="r" rtl="1"/>
            <a:r>
              <a:rPr lang="ar-EG" sz="3200" dirty="0">
                <a:latin typeface="Arial" panose="020B0604020202020204" pitchFamily="34" charset="0"/>
                <a:cs typeface="Arial" panose="020B0604020202020204" pitchFamily="34" charset="0"/>
              </a:rPr>
              <a:t> </a:t>
            </a:r>
            <a:r>
              <a:rPr lang="ar-EG" sz="3200" b="1" dirty="0">
                <a:latin typeface="Arial" panose="020B0604020202020204" pitchFamily="34" charset="0"/>
                <a:cs typeface="Arial" panose="020B0604020202020204" pitchFamily="34" charset="0"/>
              </a:rPr>
              <a:t>مج1 : </a:t>
            </a:r>
            <a:r>
              <a:rPr lang="ar-EG" sz="3200" dirty="0">
                <a:latin typeface="Arial" panose="020B0604020202020204" pitchFamily="34" charset="0"/>
                <a:cs typeface="Arial" panose="020B0604020202020204" pitchFamily="34" charset="0"/>
              </a:rPr>
              <a:t>دور التحول الرقمي في تحسين جودة التخطيط للمشاريع بالتطبيق على شركات المقاولات الخاصة بالمملكة العربية السعودية. </a:t>
            </a:r>
          </a:p>
          <a:p>
            <a:pPr algn="r" rtl="1"/>
            <a:r>
              <a:rPr lang="ar-EG" sz="3200" dirty="0">
                <a:latin typeface="Arial" panose="020B0604020202020204" pitchFamily="34" charset="0"/>
                <a:cs typeface="Arial" panose="020B0604020202020204" pitchFamily="34" charset="0"/>
              </a:rPr>
              <a:t> </a:t>
            </a:r>
            <a:r>
              <a:rPr lang="ar-EG" sz="3200" b="1" dirty="0">
                <a:latin typeface="Arial" panose="020B0604020202020204" pitchFamily="34" charset="0"/>
                <a:cs typeface="Arial" panose="020B0604020202020204" pitchFamily="34" charset="0"/>
              </a:rPr>
              <a:t>مج  2: </a:t>
            </a:r>
            <a:r>
              <a:rPr lang="ar-EG" sz="3200" dirty="0">
                <a:latin typeface="Arial" panose="020B0604020202020204" pitchFamily="34" charset="0"/>
                <a:cs typeface="Arial" panose="020B0604020202020204" pitchFamily="34" charset="0"/>
              </a:rPr>
              <a:t>تقييم نظم تكنولوجيا الانتاج في المنظمات الصناعية في مدينة ينبع.</a:t>
            </a:r>
            <a:endParaRPr lang="en-US" sz="3200" dirty="0">
              <a:latin typeface="Arial" panose="020B0604020202020204" pitchFamily="34" charset="0"/>
              <a:cs typeface="Arial" panose="020B0604020202020204" pitchFamily="34" charset="0"/>
            </a:endParaRPr>
          </a:p>
          <a:p>
            <a:pPr algn="r" rtl="1"/>
            <a:r>
              <a:rPr lang="ar-EG" sz="3200" dirty="0">
                <a:latin typeface="Arial" panose="020B0604020202020204" pitchFamily="34" charset="0"/>
                <a:cs typeface="Arial" panose="020B0604020202020204" pitchFamily="34" charset="0"/>
              </a:rPr>
              <a:t> </a:t>
            </a:r>
            <a:r>
              <a:rPr lang="ar-EG" sz="3200" b="1" dirty="0">
                <a:latin typeface="Arial" panose="020B0604020202020204" pitchFamily="34" charset="0"/>
                <a:cs typeface="Arial" panose="020B0604020202020204" pitchFamily="34" charset="0"/>
              </a:rPr>
              <a:t>مج 3: </a:t>
            </a:r>
            <a:r>
              <a:rPr lang="ar-EG" sz="3200" dirty="0">
                <a:latin typeface="Arial" panose="020B0604020202020204" pitchFamily="34" charset="0"/>
                <a:cs typeface="Arial" panose="020B0604020202020204" pitchFamily="34" charset="0"/>
              </a:rPr>
              <a:t>علاقة المسؤولية الاجتماعية بتحقيق التنمية المستدامة.</a:t>
            </a:r>
          </a:p>
          <a:p>
            <a:pPr algn="r" rtl="1"/>
            <a:r>
              <a:rPr lang="ar-EG" sz="3200" dirty="0">
                <a:latin typeface="Arial" panose="020B0604020202020204" pitchFamily="34" charset="0"/>
                <a:cs typeface="Arial" panose="020B0604020202020204" pitchFamily="34" charset="0"/>
              </a:rPr>
              <a:t> </a:t>
            </a:r>
            <a:r>
              <a:rPr lang="ar-EG" sz="3200" b="1" dirty="0">
                <a:latin typeface="Arial" panose="020B0604020202020204" pitchFamily="34" charset="0"/>
                <a:cs typeface="Arial" panose="020B0604020202020204" pitchFamily="34" charset="0"/>
              </a:rPr>
              <a:t>مج 4: </a:t>
            </a:r>
            <a:r>
              <a:rPr lang="ar-EG" sz="3200" dirty="0">
                <a:latin typeface="Arial" panose="020B0604020202020204" pitchFamily="34" charset="0"/>
                <a:cs typeface="Arial" panose="020B0604020202020204" pitchFamily="34" charset="0"/>
              </a:rPr>
              <a:t>الدور الوسيط للرضا الوظيفي على أداء العاملين بمشروعات البترول بالمملكة العربية السعودية.</a:t>
            </a:r>
          </a:p>
          <a:p>
            <a:pPr algn="r" rtl="1"/>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7975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9C890693-071C-2C6B-CECD-8F1ECBCB64F1}"/>
              </a:ext>
            </a:extLst>
          </p:cNvPr>
          <p:cNvSpPr>
            <a:spLocks noGrp="1"/>
          </p:cNvSpPr>
          <p:nvPr/>
        </p:nvSpPr>
        <p:spPr>
          <a:xfrm>
            <a:off x="1838848" y="1225899"/>
            <a:ext cx="5815145" cy="5077599"/>
          </a:xfrm>
          <a:prstGeom prst="rect">
            <a:avLst/>
          </a:prstGeom>
        </p:spPr>
        <p:txBody>
          <a:bodyPr vert="horz">
            <a:normAutofit lnSpcReduction="10000"/>
          </a:bodyPr>
          <a:lstStyle>
            <a:lvl1pPr marL="205740" indent="-205740" algn="l" rtl="0" eaLnBrk="1" latinLnBrk="0" hangingPunct="1">
              <a:spcBef>
                <a:spcPct val="20000"/>
              </a:spcBef>
              <a:buClr>
                <a:schemeClr val="accent3"/>
              </a:buClr>
              <a:buSzPct val="95000"/>
              <a:buFont typeface="Wingdings 2"/>
              <a:buChar char=""/>
              <a:defRPr kumimoji="0" sz="1950" kern="1200">
                <a:solidFill>
                  <a:schemeClr val="tx1"/>
                </a:solidFill>
                <a:latin typeface="+mn-lt"/>
                <a:ea typeface="+mn-ea"/>
                <a:cs typeface="+mn-cs"/>
              </a:defRPr>
            </a:lvl1pPr>
            <a:lvl2pPr marL="480060" indent="-185166" algn="l" rtl="0" eaLnBrk="1" latinLnBrk="0" hangingPunct="1">
              <a:spcBef>
                <a:spcPct val="20000"/>
              </a:spcBef>
              <a:buClr>
                <a:schemeClr val="accent1"/>
              </a:buClr>
              <a:buSzPct val="85000"/>
              <a:buFont typeface="Wingdings 2"/>
              <a:buChar char=""/>
              <a:defRPr kumimoji="0" sz="1800" kern="1200">
                <a:solidFill>
                  <a:schemeClr val="tx1"/>
                </a:solidFill>
                <a:latin typeface="+mn-lt"/>
                <a:ea typeface="+mn-ea"/>
                <a:cs typeface="+mn-cs"/>
              </a:defRPr>
            </a:lvl2pPr>
            <a:lvl3pPr marL="685800" indent="-185166" algn="l" rtl="0" eaLnBrk="1" latinLnBrk="0" hangingPunct="1">
              <a:spcBef>
                <a:spcPct val="20000"/>
              </a:spcBef>
              <a:buClr>
                <a:schemeClr val="accent2"/>
              </a:buClr>
              <a:buSzPct val="70000"/>
              <a:buFont typeface="Wingdings 2"/>
              <a:buChar char=""/>
              <a:defRPr kumimoji="0" sz="1575" kern="1200">
                <a:solidFill>
                  <a:schemeClr val="tx1"/>
                </a:solidFill>
                <a:latin typeface="+mn-lt"/>
                <a:ea typeface="+mn-ea"/>
                <a:cs typeface="+mn-cs"/>
              </a:defRPr>
            </a:lvl3pPr>
            <a:lvl4pPr marL="891540" indent="-157734" algn="l" rtl="0" eaLnBrk="1" latinLnBrk="0" hangingPunct="1">
              <a:spcBef>
                <a:spcPct val="20000"/>
              </a:spcBef>
              <a:buClr>
                <a:schemeClr val="accent3"/>
              </a:buClr>
              <a:buSzPct val="65000"/>
              <a:buFont typeface="Wingdings 2"/>
              <a:buChar char=""/>
              <a:defRPr kumimoji="0" sz="1500" kern="1200">
                <a:solidFill>
                  <a:schemeClr val="tx1"/>
                </a:solidFill>
                <a:latin typeface="+mn-lt"/>
                <a:ea typeface="+mn-ea"/>
                <a:cs typeface="+mn-cs"/>
              </a:defRPr>
            </a:lvl4pPr>
            <a:lvl5pPr marL="1097280" indent="-157734" algn="l" rtl="0" eaLnBrk="1" latinLnBrk="0" hangingPunct="1">
              <a:spcBef>
                <a:spcPct val="20000"/>
              </a:spcBef>
              <a:buClr>
                <a:schemeClr val="accent4"/>
              </a:buClr>
              <a:buSzPct val="65000"/>
              <a:buFont typeface="Wingdings 2"/>
              <a:buChar char=""/>
              <a:defRPr kumimoji="0" sz="1500" kern="1200">
                <a:solidFill>
                  <a:schemeClr val="tx1"/>
                </a:solidFill>
                <a:latin typeface="+mn-lt"/>
                <a:ea typeface="+mn-ea"/>
                <a:cs typeface="+mn-cs"/>
              </a:defRPr>
            </a:lvl5pPr>
            <a:lvl6pPr marL="1303020" indent="-157734" algn="l" rtl="0" eaLnBrk="1" latinLnBrk="0" hangingPunct="1">
              <a:spcBef>
                <a:spcPct val="20000"/>
              </a:spcBef>
              <a:buClr>
                <a:schemeClr val="accent5"/>
              </a:buClr>
              <a:buSzPct val="80000"/>
              <a:buFont typeface="Wingdings 2"/>
              <a:buChar char=""/>
              <a:defRPr kumimoji="0" sz="1350" kern="1200">
                <a:solidFill>
                  <a:schemeClr val="tx1"/>
                </a:solidFill>
                <a:latin typeface="+mn-lt"/>
                <a:ea typeface="+mn-ea"/>
                <a:cs typeface="+mn-cs"/>
              </a:defRPr>
            </a:lvl6pPr>
            <a:lvl7pPr marL="1440180" indent="-137160" algn="l" rtl="0" eaLnBrk="1" latinLnBrk="0" hangingPunct="1">
              <a:spcBef>
                <a:spcPct val="20000"/>
              </a:spcBef>
              <a:buClr>
                <a:schemeClr val="accent6"/>
              </a:buClr>
              <a:buSzPct val="80000"/>
              <a:buFont typeface="Wingdings 2"/>
              <a:buChar char=""/>
              <a:defRPr kumimoji="0" sz="1200" kern="1200" baseline="0">
                <a:solidFill>
                  <a:schemeClr val="tx1"/>
                </a:solidFill>
                <a:latin typeface="+mn-lt"/>
                <a:ea typeface="+mn-ea"/>
                <a:cs typeface="+mn-cs"/>
              </a:defRPr>
            </a:lvl7pPr>
            <a:lvl8pPr marL="1645920" indent="-137160" algn="l" rtl="0" eaLnBrk="1" latinLnBrk="0" hangingPunct="1">
              <a:spcBef>
                <a:spcPct val="20000"/>
              </a:spcBef>
              <a:buClr>
                <a:schemeClr val="tx2"/>
              </a:buClr>
              <a:buChar char="•"/>
              <a:defRPr kumimoji="0" sz="1200" kern="1200">
                <a:solidFill>
                  <a:schemeClr val="tx1"/>
                </a:solidFill>
                <a:latin typeface="+mn-lt"/>
                <a:ea typeface="+mn-ea"/>
                <a:cs typeface="+mn-cs"/>
              </a:defRPr>
            </a:lvl8pPr>
            <a:lvl9pPr marL="1851660" indent="-137160" algn="l" rtl="0" eaLnBrk="1" latinLnBrk="0" hangingPunct="1">
              <a:spcBef>
                <a:spcPct val="20000"/>
              </a:spcBef>
              <a:buClr>
                <a:schemeClr val="tx2"/>
              </a:buClr>
              <a:buFontTx/>
              <a:buChar char="•"/>
              <a:defRPr kumimoji="0" sz="1050" kern="1200" baseline="0">
                <a:solidFill>
                  <a:schemeClr val="tx1"/>
                </a:solidFill>
                <a:latin typeface="+mn-lt"/>
                <a:ea typeface="+mn-ea"/>
                <a:cs typeface="+mn-cs"/>
              </a:defRPr>
            </a:lvl9pPr>
          </a:lstStyle>
          <a:p>
            <a:pPr algn="r" rtl="1"/>
            <a:r>
              <a:rPr lang="ar-EG" dirty="0">
                <a:effectLst>
                  <a:outerShdw blurRad="38100" dist="38100" dir="2700000" algn="tl">
                    <a:srgbClr val="000000">
                      <a:alpha val="43137"/>
                    </a:srgbClr>
                  </a:outerShdw>
                </a:effectLst>
              </a:rPr>
              <a:t>اختيار موضوع البحث </a:t>
            </a:r>
            <a:r>
              <a:rPr lang="ar-EG" b="1" dirty="0">
                <a:solidFill>
                  <a:srgbClr val="FF0000"/>
                </a:solidFill>
                <a:effectLst>
                  <a:outerShdw blurRad="38100" dist="38100" dir="2700000" algn="tl">
                    <a:srgbClr val="000000">
                      <a:alpha val="43137"/>
                    </a:srgbClr>
                  </a:outerShdw>
                </a:effectLst>
              </a:rPr>
              <a:t>√</a:t>
            </a:r>
          </a:p>
          <a:p>
            <a:pPr algn="r" rtl="1"/>
            <a:r>
              <a:rPr lang="ar-EG" dirty="0">
                <a:effectLst>
                  <a:outerShdw blurRad="38100" dist="38100" dir="2700000" algn="tl">
                    <a:srgbClr val="000000">
                      <a:alpha val="43137"/>
                    </a:srgbClr>
                  </a:outerShdw>
                </a:effectLst>
              </a:rPr>
              <a:t>صفحة الغلاف ( العنوان ) </a:t>
            </a:r>
            <a:r>
              <a:rPr lang="ar-EG" b="1" dirty="0">
                <a:solidFill>
                  <a:srgbClr val="FF0000"/>
                </a:solidFill>
                <a:effectLst>
                  <a:outerShdw blurRad="38100" dist="38100" dir="2700000" algn="tl">
                    <a:srgbClr val="000000">
                      <a:alpha val="43137"/>
                    </a:srgbClr>
                  </a:outerShdw>
                </a:effectLst>
              </a:rPr>
              <a:t>√</a:t>
            </a:r>
            <a:endParaRPr lang="ar-EG" dirty="0">
              <a:effectLst>
                <a:outerShdw blurRad="38100" dist="38100" dir="2700000" algn="tl">
                  <a:srgbClr val="000000">
                    <a:alpha val="43137"/>
                  </a:srgbClr>
                </a:outerShdw>
              </a:effectLst>
            </a:endParaRPr>
          </a:p>
          <a:p>
            <a:pPr algn="r" rtl="1"/>
            <a:r>
              <a:rPr lang="ar-EG" dirty="0">
                <a:effectLst>
                  <a:outerShdw blurRad="38100" dist="38100" dir="2700000" algn="tl">
                    <a:srgbClr val="000000">
                      <a:alpha val="43137"/>
                    </a:srgbClr>
                  </a:outerShdw>
                </a:effectLst>
              </a:rPr>
              <a:t>المقدمة</a:t>
            </a:r>
          </a:p>
          <a:p>
            <a:pPr algn="r" rtl="1"/>
            <a:r>
              <a:rPr lang="ar-EG" dirty="0">
                <a:effectLst>
                  <a:outerShdw blurRad="38100" dist="38100" dir="2700000" algn="tl">
                    <a:srgbClr val="000000">
                      <a:alpha val="43137"/>
                    </a:srgbClr>
                  </a:outerShdw>
                </a:effectLst>
              </a:rPr>
              <a:t>المشكلة البحثية</a:t>
            </a:r>
          </a:p>
          <a:p>
            <a:pPr algn="r" rtl="1"/>
            <a:r>
              <a:rPr lang="ar-EG" dirty="0">
                <a:effectLst>
                  <a:outerShdw blurRad="38100" dist="38100" dir="2700000" algn="tl">
                    <a:srgbClr val="000000">
                      <a:alpha val="43137"/>
                    </a:srgbClr>
                  </a:outerShdw>
                </a:effectLst>
              </a:rPr>
              <a:t>الدراسات السابقة</a:t>
            </a:r>
          </a:p>
          <a:p>
            <a:pPr algn="r" rtl="1"/>
            <a:r>
              <a:rPr lang="ar-EG" dirty="0">
                <a:effectLst>
                  <a:outerShdw blurRad="38100" dist="38100" dir="2700000" algn="tl">
                    <a:srgbClr val="000000">
                      <a:alpha val="43137"/>
                    </a:srgbClr>
                  </a:outerShdw>
                </a:effectLst>
              </a:rPr>
              <a:t>فروض الدراسة</a:t>
            </a:r>
          </a:p>
          <a:p>
            <a:pPr algn="r" rtl="1"/>
            <a:r>
              <a:rPr lang="ar-EG" dirty="0">
                <a:effectLst>
                  <a:outerShdw blurRad="38100" dist="38100" dir="2700000" algn="tl">
                    <a:srgbClr val="000000">
                      <a:alpha val="43137"/>
                    </a:srgbClr>
                  </a:outerShdw>
                </a:effectLst>
              </a:rPr>
              <a:t>تساؤلات الدراسة</a:t>
            </a:r>
          </a:p>
          <a:p>
            <a:pPr algn="r" rtl="1"/>
            <a:r>
              <a:rPr lang="ar-EG" dirty="0">
                <a:effectLst>
                  <a:outerShdw blurRad="38100" dist="38100" dir="2700000" algn="tl">
                    <a:srgbClr val="000000">
                      <a:alpha val="43137"/>
                    </a:srgbClr>
                  </a:outerShdw>
                </a:effectLst>
              </a:rPr>
              <a:t>أهداف الدراسة</a:t>
            </a:r>
          </a:p>
          <a:p>
            <a:pPr algn="r" rtl="1"/>
            <a:r>
              <a:rPr lang="ar-EG" dirty="0">
                <a:effectLst>
                  <a:outerShdw blurRad="38100" dist="38100" dir="2700000" algn="tl">
                    <a:srgbClr val="000000">
                      <a:alpha val="43137"/>
                    </a:srgbClr>
                  </a:outerShdw>
                </a:effectLst>
              </a:rPr>
              <a:t>أهمية الدراسة</a:t>
            </a:r>
          </a:p>
          <a:p>
            <a:pPr algn="r" rtl="1"/>
            <a:r>
              <a:rPr lang="ar-EG" dirty="0">
                <a:effectLst>
                  <a:outerShdw blurRad="38100" dist="38100" dir="2700000" algn="tl">
                    <a:srgbClr val="000000">
                      <a:alpha val="43137"/>
                    </a:srgbClr>
                  </a:outerShdw>
                </a:effectLst>
              </a:rPr>
              <a:t>متغيرات و مصطلحات البحث</a:t>
            </a:r>
          </a:p>
          <a:p>
            <a:pPr algn="r" rtl="1"/>
            <a:r>
              <a:rPr lang="ar-EG" dirty="0">
                <a:effectLst>
                  <a:outerShdw blurRad="38100" dist="38100" dir="2700000" algn="tl">
                    <a:srgbClr val="000000">
                      <a:alpha val="43137"/>
                    </a:srgbClr>
                  </a:outerShdw>
                </a:effectLst>
              </a:rPr>
              <a:t>منهجية الدراسة </a:t>
            </a:r>
          </a:p>
          <a:p>
            <a:pPr algn="r" rtl="1"/>
            <a:r>
              <a:rPr lang="ar-EG" dirty="0">
                <a:effectLst>
                  <a:outerShdw blurRad="38100" dist="38100" dir="2700000" algn="tl">
                    <a:srgbClr val="000000">
                      <a:alpha val="43137"/>
                    </a:srgbClr>
                  </a:outerShdw>
                </a:effectLst>
              </a:rPr>
              <a:t>مجتمع وعينة الدراسة</a:t>
            </a:r>
          </a:p>
          <a:p>
            <a:pPr algn="r" rtl="1"/>
            <a:r>
              <a:rPr lang="ar-EG" dirty="0">
                <a:effectLst>
                  <a:outerShdw blurRad="38100" dist="38100" dir="2700000" algn="tl">
                    <a:srgbClr val="000000">
                      <a:alpha val="43137"/>
                    </a:srgbClr>
                  </a:outerShdw>
                </a:effectLst>
              </a:rPr>
              <a:t>مصادر البيانات</a:t>
            </a:r>
          </a:p>
          <a:p>
            <a:pPr algn="r" rtl="1"/>
            <a:r>
              <a:rPr lang="ar-EG" dirty="0">
                <a:effectLst>
                  <a:outerShdw blurRad="38100" dist="38100" dir="2700000" algn="tl">
                    <a:srgbClr val="000000">
                      <a:alpha val="43137"/>
                    </a:srgbClr>
                  </a:outerShdw>
                </a:effectLst>
              </a:rPr>
              <a:t>حدود الدراسة</a:t>
            </a:r>
          </a:p>
          <a:p>
            <a:pPr algn="r" rtl="1"/>
            <a:r>
              <a:rPr lang="ar-EG" dirty="0">
                <a:effectLst>
                  <a:outerShdw blurRad="38100" dist="38100" dir="2700000" algn="tl">
                    <a:srgbClr val="000000">
                      <a:alpha val="43137"/>
                    </a:srgbClr>
                  </a:outerShdw>
                </a:effectLst>
              </a:rPr>
              <a:t>تقسيمات الدراسة </a:t>
            </a:r>
          </a:p>
        </p:txBody>
      </p:sp>
      <p:sp>
        <p:nvSpPr>
          <p:cNvPr id="7" name="TextBox 9">
            <a:extLst>
              <a:ext uri="{FF2B5EF4-FFF2-40B4-BE49-F238E27FC236}">
                <a16:creationId xmlns:a16="http://schemas.microsoft.com/office/drawing/2014/main" id="{77C88E50-A9DE-4D43-92B3-88417B3F0818}"/>
              </a:ext>
            </a:extLst>
          </p:cNvPr>
          <p:cNvSpPr txBox="1"/>
          <p:nvPr/>
        </p:nvSpPr>
        <p:spPr>
          <a:xfrm>
            <a:off x="8206018" y="2665083"/>
            <a:ext cx="2311923" cy="193899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تعبر عن خطة الدراسة وهي الفصل الأول من أي دراسة ويطلق عليه </a:t>
            </a:r>
            <a:r>
              <a:rPr kumimoji="0" lang="ar-EG"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الإطار العام للدراسة </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14383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A8007504-6140-35F0-8FD5-66DB25B1485E}"/>
              </a:ext>
            </a:extLst>
          </p:cNvPr>
          <p:cNvSpPr>
            <a:spLocks noGrp="1"/>
          </p:cNvSpPr>
          <p:nvPr/>
        </p:nvSpPr>
        <p:spPr>
          <a:xfrm>
            <a:off x="4561952" y="1124724"/>
            <a:ext cx="2362032" cy="416455"/>
          </a:xfrm>
          <a:prstGeom prst="rect">
            <a:avLst/>
          </a:prstGeom>
          <a:solidFill>
            <a:schemeClr val="tx2">
              <a:lumMod val="20000"/>
              <a:lumOff val="80000"/>
            </a:schemeClr>
          </a:solidFill>
        </p:spPr>
        <p:txBody>
          <a:bodyPr vert="horz" lIns="0" rIns="0" bIns="0" anchor="b">
            <a:normAutofit lnSpcReduction="10000"/>
          </a:bodyPr>
          <a:lstStyle>
            <a:lvl1pPr algn="l" rtl="0" eaLnBrk="1" latinLnBrk="0" hangingPunct="1">
              <a:spcBef>
                <a:spcPct val="0"/>
              </a:spcBef>
              <a:buNone/>
              <a:defRPr kumimoji="0" sz="3750" b="0" kern="1200">
                <a:ln>
                  <a:noFill/>
                </a:ln>
                <a:solidFill>
                  <a:schemeClr val="tx2"/>
                </a:solidFill>
                <a:effectLst/>
                <a:latin typeface="+mj-lt"/>
                <a:ea typeface="+mj-ea"/>
                <a:cs typeface="+mj-cs"/>
              </a:defRPr>
            </a:lvl1pPr>
          </a:lstStyle>
          <a:p>
            <a:pPr algn="ctr"/>
            <a:r>
              <a:rPr lang="ar-EG" sz="2500" b="1" dirty="0">
                <a:solidFill>
                  <a:schemeClr val="tx1"/>
                </a:solidFill>
                <a:latin typeface="Arial" pitchFamily="34" charset="0"/>
                <a:cs typeface="Arial" pitchFamily="34" charset="0"/>
              </a:rPr>
              <a:t>3- مقدمة الدراسة</a:t>
            </a:r>
            <a:endParaRPr lang="en-US" sz="2500" b="1" dirty="0">
              <a:solidFill>
                <a:schemeClr val="tx1"/>
              </a:solidFill>
              <a:latin typeface="Arial" pitchFamily="34" charset="0"/>
              <a:cs typeface="Arial" pitchFamily="34" charset="0"/>
            </a:endParaRPr>
          </a:p>
        </p:txBody>
      </p:sp>
      <p:sp>
        <p:nvSpPr>
          <p:cNvPr id="7" name="Content Placeholder 2">
            <a:extLst>
              <a:ext uri="{FF2B5EF4-FFF2-40B4-BE49-F238E27FC236}">
                <a16:creationId xmlns:a16="http://schemas.microsoft.com/office/drawing/2014/main" id="{B8DE7EBD-371C-A6AB-24E4-3BAAA346A9DE}"/>
              </a:ext>
            </a:extLst>
          </p:cNvPr>
          <p:cNvSpPr>
            <a:spLocks noGrp="1"/>
          </p:cNvSpPr>
          <p:nvPr/>
        </p:nvSpPr>
        <p:spPr>
          <a:xfrm>
            <a:off x="1713204" y="1980909"/>
            <a:ext cx="8828186" cy="4110340"/>
          </a:xfrm>
          <a:prstGeom prst="rect">
            <a:avLst/>
          </a:prstGeom>
          <a:solidFill>
            <a:schemeClr val="tx2">
              <a:lumMod val="20000"/>
              <a:lumOff val="80000"/>
            </a:schemeClr>
          </a:solidFill>
        </p:spPr>
        <p:txBody>
          <a:bodyPr vert="horz">
            <a:noAutofit/>
          </a:bodyPr>
          <a:lstStyle>
            <a:lvl1pPr marL="205740" indent="-205740" algn="l" rtl="0" eaLnBrk="1" latinLnBrk="0" hangingPunct="1">
              <a:spcBef>
                <a:spcPct val="20000"/>
              </a:spcBef>
              <a:buClr>
                <a:schemeClr val="accent3"/>
              </a:buClr>
              <a:buSzPct val="95000"/>
              <a:buFont typeface="Wingdings 2"/>
              <a:buChar char=""/>
              <a:defRPr kumimoji="0" sz="1950" kern="1200">
                <a:solidFill>
                  <a:schemeClr val="tx1"/>
                </a:solidFill>
                <a:latin typeface="+mn-lt"/>
                <a:ea typeface="+mn-ea"/>
                <a:cs typeface="+mn-cs"/>
              </a:defRPr>
            </a:lvl1pPr>
            <a:lvl2pPr marL="480060" indent="-185166" algn="l" rtl="0" eaLnBrk="1" latinLnBrk="0" hangingPunct="1">
              <a:spcBef>
                <a:spcPct val="20000"/>
              </a:spcBef>
              <a:buClr>
                <a:schemeClr val="accent1"/>
              </a:buClr>
              <a:buSzPct val="85000"/>
              <a:buFont typeface="Wingdings 2"/>
              <a:buChar char=""/>
              <a:defRPr kumimoji="0" sz="1800" kern="1200">
                <a:solidFill>
                  <a:schemeClr val="tx1"/>
                </a:solidFill>
                <a:latin typeface="+mn-lt"/>
                <a:ea typeface="+mn-ea"/>
                <a:cs typeface="+mn-cs"/>
              </a:defRPr>
            </a:lvl2pPr>
            <a:lvl3pPr marL="685800" indent="-185166" algn="l" rtl="0" eaLnBrk="1" latinLnBrk="0" hangingPunct="1">
              <a:spcBef>
                <a:spcPct val="20000"/>
              </a:spcBef>
              <a:buClr>
                <a:schemeClr val="accent2"/>
              </a:buClr>
              <a:buSzPct val="70000"/>
              <a:buFont typeface="Wingdings 2"/>
              <a:buChar char=""/>
              <a:defRPr kumimoji="0" sz="1575" kern="1200">
                <a:solidFill>
                  <a:schemeClr val="tx1"/>
                </a:solidFill>
                <a:latin typeface="+mn-lt"/>
                <a:ea typeface="+mn-ea"/>
                <a:cs typeface="+mn-cs"/>
              </a:defRPr>
            </a:lvl3pPr>
            <a:lvl4pPr marL="891540" indent="-157734" algn="l" rtl="0" eaLnBrk="1" latinLnBrk="0" hangingPunct="1">
              <a:spcBef>
                <a:spcPct val="20000"/>
              </a:spcBef>
              <a:buClr>
                <a:schemeClr val="accent3"/>
              </a:buClr>
              <a:buSzPct val="65000"/>
              <a:buFont typeface="Wingdings 2"/>
              <a:buChar char=""/>
              <a:defRPr kumimoji="0" sz="1500" kern="1200">
                <a:solidFill>
                  <a:schemeClr val="tx1"/>
                </a:solidFill>
                <a:latin typeface="+mn-lt"/>
                <a:ea typeface="+mn-ea"/>
                <a:cs typeface="+mn-cs"/>
              </a:defRPr>
            </a:lvl4pPr>
            <a:lvl5pPr marL="1097280" indent="-157734" algn="l" rtl="0" eaLnBrk="1" latinLnBrk="0" hangingPunct="1">
              <a:spcBef>
                <a:spcPct val="20000"/>
              </a:spcBef>
              <a:buClr>
                <a:schemeClr val="accent4"/>
              </a:buClr>
              <a:buSzPct val="65000"/>
              <a:buFont typeface="Wingdings 2"/>
              <a:buChar char=""/>
              <a:defRPr kumimoji="0" sz="1500" kern="1200">
                <a:solidFill>
                  <a:schemeClr val="tx1"/>
                </a:solidFill>
                <a:latin typeface="+mn-lt"/>
                <a:ea typeface="+mn-ea"/>
                <a:cs typeface="+mn-cs"/>
              </a:defRPr>
            </a:lvl5pPr>
            <a:lvl6pPr marL="1303020" indent="-157734" algn="l" rtl="0" eaLnBrk="1" latinLnBrk="0" hangingPunct="1">
              <a:spcBef>
                <a:spcPct val="20000"/>
              </a:spcBef>
              <a:buClr>
                <a:schemeClr val="accent5"/>
              </a:buClr>
              <a:buSzPct val="80000"/>
              <a:buFont typeface="Wingdings 2"/>
              <a:buChar char=""/>
              <a:defRPr kumimoji="0" sz="1350" kern="1200">
                <a:solidFill>
                  <a:schemeClr val="tx1"/>
                </a:solidFill>
                <a:latin typeface="+mn-lt"/>
                <a:ea typeface="+mn-ea"/>
                <a:cs typeface="+mn-cs"/>
              </a:defRPr>
            </a:lvl6pPr>
            <a:lvl7pPr marL="1440180" indent="-137160" algn="l" rtl="0" eaLnBrk="1" latinLnBrk="0" hangingPunct="1">
              <a:spcBef>
                <a:spcPct val="20000"/>
              </a:spcBef>
              <a:buClr>
                <a:schemeClr val="accent6"/>
              </a:buClr>
              <a:buSzPct val="80000"/>
              <a:buFont typeface="Wingdings 2"/>
              <a:buChar char=""/>
              <a:defRPr kumimoji="0" sz="1200" kern="1200" baseline="0">
                <a:solidFill>
                  <a:schemeClr val="tx1"/>
                </a:solidFill>
                <a:latin typeface="+mn-lt"/>
                <a:ea typeface="+mn-ea"/>
                <a:cs typeface="+mn-cs"/>
              </a:defRPr>
            </a:lvl7pPr>
            <a:lvl8pPr marL="1645920" indent="-137160" algn="l" rtl="0" eaLnBrk="1" latinLnBrk="0" hangingPunct="1">
              <a:spcBef>
                <a:spcPct val="20000"/>
              </a:spcBef>
              <a:buClr>
                <a:schemeClr val="tx2"/>
              </a:buClr>
              <a:buChar char="•"/>
              <a:defRPr kumimoji="0" sz="1200" kern="1200">
                <a:solidFill>
                  <a:schemeClr val="tx1"/>
                </a:solidFill>
                <a:latin typeface="+mn-lt"/>
                <a:ea typeface="+mn-ea"/>
                <a:cs typeface="+mn-cs"/>
              </a:defRPr>
            </a:lvl8pPr>
            <a:lvl9pPr marL="1851660" indent="-137160" algn="l" rtl="0" eaLnBrk="1" latinLnBrk="0" hangingPunct="1">
              <a:spcBef>
                <a:spcPct val="20000"/>
              </a:spcBef>
              <a:buClr>
                <a:schemeClr val="tx2"/>
              </a:buClr>
              <a:buFontTx/>
              <a:buChar char="•"/>
              <a:defRPr kumimoji="0" sz="1050" kern="1200" baseline="0">
                <a:solidFill>
                  <a:schemeClr val="tx1"/>
                </a:solidFill>
                <a:latin typeface="+mn-lt"/>
                <a:ea typeface="+mn-ea"/>
                <a:cs typeface="+mn-cs"/>
              </a:defRPr>
            </a:lvl9pPr>
          </a:lstStyle>
          <a:p>
            <a:pPr algn="r" rtl="1"/>
            <a:r>
              <a:rPr lang="ar-EG" sz="2500" b="1" i="1" u="sng" dirty="0">
                <a:effectLst>
                  <a:outerShdw blurRad="38100" dist="38100" dir="2700000" algn="tl">
                    <a:srgbClr val="000000">
                      <a:alpha val="43137"/>
                    </a:srgbClr>
                  </a:outerShdw>
                </a:effectLst>
              </a:rPr>
              <a:t>أهمية المقدمة : </a:t>
            </a:r>
          </a:p>
          <a:p>
            <a:pPr marL="0" indent="0" algn="r" rtl="1">
              <a:buNone/>
            </a:pPr>
            <a:r>
              <a:rPr lang="ar-EG" sz="2500" dirty="0"/>
              <a:t>تعطى فكرة موجزة عن عناصر الموضوع الأساسية ، و لاتزيد غالبا عن صفحتين . </a:t>
            </a:r>
          </a:p>
          <a:p>
            <a:pPr marL="0" indent="0" algn="r" rtl="1">
              <a:buNone/>
            </a:pPr>
            <a:endParaRPr lang="ar-EG" sz="2500" dirty="0"/>
          </a:p>
          <a:p>
            <a:pPr algn="r" rtl="1"/>
            <a:r>
              <a:rPr lang="ar-EG" sz="2500" b="1" i="1" u="sng" dirty="0">
                <a:effectLst>
                  <a:outerShdw blurRad="38100" dist="38100" dir="2700000" algn="tl">
                    <a:srgbClr val="000000">
                      <a:alpha val="43137"/>
                    </a:srgbClr>
                  </a:outerShdw>
                </a:effectLst>
              </a:rPr>
              <a:t>أهداف المقدمة ( الشروط الواجب مراعاتها عند كتابة مقدمة الدراسة)  : </a:t>
            </a:r>
          </a:p>
          <a:p>
            <a:pPr algn="r" rtl="1">
              <a:buFontTx/>
              <a:buChar char="-"/>
            </a:pPr>
            <a:r>
              <a:rPr lang="ar-EG" sz="2500" dirty="0"/>
              <a:t>توضيح مجال موضوع البحث وإعطاء خلفية عامة عن الدراسة .</a:t>
            </a:r>
          </a:p>
          <a:p>
            <a:pPr algn="r" rtl="1">
              <a:buFontTx/>
              <a:buChar char="-"/>
            </a:pPr>
            <a:r>
              <a:rPr lang="ar-EG" sz="2500" dirty="0"/>
              <a:t>إبراز المتغيرات الرئيسية في الدراسة من خلال وجود فقرة عن المتغير المستقل وفقرة عن المتغير التابع وفقرة لربط المتغيرين </a:t>
            </a:r>
          </a:p>
          <a:p>
            <a:pPr algn="r" rtl="1">
              <a:buFontTx/>
              <a:buChar char="-"/>
            </a:pPr>
            <a:r>
              <a:rPr lang="ar-EG" sz="2500" dirty="0"/>
              <a:t>توضيح المستفيدين من هذا البحث</a:t>
            </a:r>
          </a:p>
          <a:p>
            <a:pPr algn="r" rtl="1">
              <a:buFontTx/>
              <a:buChar char="-"/>
            </a:pPr>
            <a:r>
              <a:rPr lang="ar-EG" sz="2500" dirty="0"/>
              <a:t>توضيح الصعوبات والعقبات التي واجهها الباحث عند قيامه بالبحث .</a:t>
            </a:r>
          </a:p>
        </p:txBody>
      </p:sp>
    </p:spTree>
    <p:extLst>
      <p:ext uri="{BB962C8B-B14F-4D97-AF65-F5344CB8AC3E}">
        <p14:creationId xmlns:p14="http://schemas.microsoft.com/office/powerpoint/2010/main" val="1883288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0736" y="1053648"/>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تتسم بيئة الأعمال الحالية بالديناميكية والتعقيد والغموض والتغير السريع المستمر. كما تواجه المؤسسات في عصرنا الحالي العديد من التحديات والمشاكل مما يجبر قادتها على تبني أساليب إدارة حديثة واستراتيجيات مبتكرة للتعامل والتكيف والمرونة مع التحديات والتعامل معها بحكمة</a:t>
            </a: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أصبح التحدي الذي يواجه الإدارة التنظيمية هو كيفية التعامل مع هذه المتغيرات في بيئة يسودها عدم اليقين، الأمر الذي يتطلب نقلة نوعية داخل هذه المؤسسات بناء على القدرات المستندة إلى المعرفة والقدرة التنبؤية التي تستخدم أساليب طورتها قواعد بيانات ذكية مدعومة من بالبرامج والتطبيقات التقنية الحديثة التي تساهم في فهم بيئة الأعمال بشكل أفضل. </a:t>
            </a: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spc="10" dirty="0">
                <a:solidFill>
                  <a:schemeClr val="tx1"/>
                </a:solidFill>
                <a:effectLst/>
                <a:latin typeface="Calibri" panose="020F0502020204030204" pitchFamily="34" charset="0"/>
                <a:ea typeface="Calibri" panose="020F0502020204030204" pitchFamily="34" charset="0"/>
                <a:cs typeface="Arial" panose="020B0604020202020204" pitchFamily="34" charset="0"/>
              </a:rPr>
              <a:t>   وفى هذا الإطار بدأ الحديث عن الذكاء الإستراتيجي، حيث يُعرَّف </a:t>
            </a:r>
            <a:r>
              <a:rPr lang="ar-EG" sz="1800" spc="10"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الذكاء </a:t>
            </a:r>
            <a:r>
              <a:rPr lang="ar-SA" sz="1800" spc="10" dirty="0">
                <a:solidFill>
                  <a:schemeClr val="tx1"/>
                </a:solidFill>
                <a:effectLst/>
                <a:latin typeface="Calibri" panose="020F0502020204030204" pitchFamily="34" charset="0"/>
                <a:ea typeface="Calibri" panose="020F0502020204030204" pitchFamily="34" charset="0"/>
                <a:cs typeface="Arial" panose="020B0604020202020204" pitchFamily="34" charset="0"/>
              </a:rPr>
              <a:t>بأنه القدرة على التفكير أو التصرف فهو صفة أساسية تعزز القدرات البشرية. وهو أيضًا أحد الأصول غير الملموسة التي تدعم اتخاذ القرار. وبما أن الذكاء مطلوب للحفاظ على الميزة التنافسية للشركة فبالتالي ، تستثمر الشركات في تعليم موظفيها وتدريبهم حتى يتمكنوا من تحسين جودة الذكاء الاستراتيجي لديهم،  فالذكاء "الاستراتيجي" هو في الأساس القدرة على اتخاذ قرارات مستنيرة وهى نتيجة جمع ومعالجة المعلومات وتحليلها</a:t>
            </a:r>
            <a:r>
              <a:rPr lang="en-US" sz="1800" spc="10" dirty="0">
                <a:solidFill>
                  <a:schemeClr val="tx1"/>
                </a:solidFill>
                <a:effectLst/>
                <a:latin typeface="Arial" panose="020B0604020202020204" pitchFamily="34" charset="0"/>
                <a:ea typeface="Calibri" panose="020F0502020204030204" pitchFamily="34" charset="0"/>
                <a:cs typeface="Arial" panose="020B0604020202020204" pitchFamily="34" charset="0"/>
              </a:rPr>
              <a:t>.</a:t>
            </a: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EG" sz="1800" dirty="0">
                <a:solidFill>
                  <a:schemeClr val="tx1"/>
                </a:solidFill>
                <a:effectLst/>
                <a:ea typeface="Calibri" panose="020F0502020204030204" pitchFamily="34" charset="0"/>
                <a:cs typeface="Times New Roman" panose="02020603050405020304" pitchFamily="18" charset="0"/>
              </a:rPr>
              <a:t> يعتبر الذكاء الاستراتيجي من الأدوات الإدارية المعاصرة التي بدأ تطبيقها على العلوم العسكرية في القرن الرابع عشر الميلادي ثم بدأ المفهوم ينتقل إلى منظمات الأعمال الأخرى كأحد النماذج الإدارية التي تدعم التوجه الإستراتيجي للمؤسسة، ومساعدة القادة في اتخاذ القرارات المناسبة وإدارة المخاطر، والاستفادة من الفرص التي توفرها البيئة، وتوقع التحديات المستقبلية بطريقة تضمن الاستدامة. </a:t>
            </a:r>
          </a:p>
          <a:p>
            <a:pPr marL="0" marR="0" algn="just" rtl="1">
              <a:lnSpc>
                <a:spcPct val="107000"/>
              </a:lnSpc>
              <a:spcBef>
                <a:spcPts val="0"/>
              </a:spcBef>
              <a:spcAft>
                <a:spcPts val="0"/>
              </a:spcAf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pP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a:lnSpc>
                <a:spcPct val="107000"/>
              </a:lnSpc>
              <a:spcBef>
                <a:spcPts val="0"/>
              </a:spcBef>
              <a:spcAft>
                <a:spcPts val="0"/>
              </a:spcAft>
            </a:pP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Oval 3">
            <a:extLst>
              <a:ext uri="{FF2B5EF4-FFF2-40B4-BE49-F238E27FC236}">
                <a16:creationId xmlns:a16="http://schemas.microsoft.com/office/drawing/2014/main" id="{A97802FA-AF2C-32F8-BC7E-D27766A2C382}"/>
              </a:ext>
            </a:extLst>
          </p:cNvPr>
          <p:cNvSpPr/>
          <p:nvPr/>
        </p:nvSpPr>
        <p:spPr>
          <a:xfrm>
            <a:off x="9203205" y="1251288"/>
            <a:ext cx="1600200" cy="776686"/>
          </a:xfrm>
          <a:prstGeom prst="ellipse">
            <a:avLst/>
          </a:prstGeom>
          <a:solidFill>
            <a:schemeClr val="tx2">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مثال</a:t>
            </a:r>
            <a:endParaRPr kumimoji="0" lang="en-US"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TextBox 10">
            <a:extLst>
              <a:ext uri="{FF2B5EF4-FFF2-40B4-BE49-F238E27FC236}">
                <a16:creationId xmlns:a16="http://schemas.microsoft.com/office/drawing/2014/main" id="{3710BE30-7F07-51D6-E045-EF201C4C1E70}"/>
              </a:ext>
            </a:extLst>
          </p:cNvPr>
          <p:cNvSpPr txBox="1"/>
          <p:nvPr/>
        </p:nvSpPr>
        <p:spPr>
          <a:xfrm>
            <a:off x="2813537" y="1240742"/>
            <a:ext cx="6079305" cy="836960"/>
          </a:xfrm>
          <a:prstGeom prst="rect">
            <a:avLst/>
          </a:prstGeom>
          <a:noFill/>
        </p:spPr>
        <p:txBody>
          <a:bodyPr wrap="square">
            <a:spAutoFit/>
          </a:bodyPr>
          <a:lstStyle/>
          <a:p>
            <a:pPr marL="0" marR="0" algn="ctr" rtl="1">
              <a:lnSpc>
                <a:spcPct val="107000"/>
              </a:lnSpc>
              <a:spcBef>
                <a:spcPts val="0"/>
              </a:spcBef>
              <a:spcAft>
                <a:spcPts val="800"/>
              </a:spcAft>
            </a:pPr>
            <a:r>
              <a:rPr lang="ar-EG" sz="2000" b="1" dirty="0">
                <a:effectLst/>
                <a:latin typeface="Calibri" panose="020F0502020204030204" pitchFamily="34" charset="0"/>
                <a:ea typeface="Calibri" panose="020F0502020204030204" pitchFamily="34" charset="0"/>
                <a:cs typeface="Times New Roman" panose="02020603050405020304" pitchFamily="18" charset="0"/>
              </a:rPr>
              <a:t>"الذكاء الإستراتيجي كمدخل لتحقيق الميزة التنافسية المستدامة"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EG" sz="2000" b="1" dirty="0">
                <a:effectLst/>
                <a:latin typeface="Calibri" panose="020F0502020204030204" pitchFamily="34" charset="0"/>
                <a:ea typeface="Calibri" panose="020F0502020204030204" pitchFamily="34" charset="0"/>
                <a:cs typeface="Arial" panose="020B0604020202020204" pitchFamily="34" charset="0"/>
              </a:rPr>
              <a:t> </a:t>
            </a:r>
            <a:r>
              <a:rPr lang="ar-EG" sz="2000" b="1" dirty="0">
                <a:effectLst/>
                <a:latin typeface="Calibri" panose="020F0502020204030204" pitchFamily="34" charset="0"/>
                <a:ea typeface="Calibri" panose="020F0502020204030204" pitchFamily="34" charset="0"/>
                <a:cs typeface="Times New Roman" panose="02020603050405020304" pitchFamily="18" charset="0"/>
              </a:rPr>
              <a:t>دراسة ميدانية على شركات السياحة بقطاع الأعمال العام المصري</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54816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E7B42A6-4075-6067-0ECC-AD1E0D6971C4}"/>
              </a:ext>
            </a:extLst>
          </p:cNvPr>
          <p:cNvSpPr txBox="1"/>
          <p:nvPr/>
        </p:nvSpPr>
        <p:spPr>
          <a:xfrm>
            <a:off x="1169239" y="2012403"/>
            <a:ext cx="10209125" cy="3143617"/>
          </a:xfrm>
          <a:prstGeom prst="rect">
            <a:avLst/>
          </a:prstGeom>
          <a:noFill/>
        </p:spPr>
        <p:txBody>
          <a:bodyPr wrap="square">
            <a:spAutoFit/>
          </a:bodyPr>
          <a:lstStyle/>
          <a:p>
            <a:pPr marL="0" marR="0" algn="r" rtl="1">
              <a:lnSpc>
                <a:spcPct val="107000"/>
              </a:lnSpc>
              <a:spcBef>
                <a:spcPts val="0"/>
              </a:spcBef>
              <a:spcAft>
                <a:spcPts val="800"/>
              </a:spcAft>
            </a:pPr>
            <a:r>
              <a:rPr lang="ar-EG" sz="1600" dirty="0">
                <a:effectLst/>
                <a:latin typeface="Calibri" panose="020F0502020204030204" pitchFamily="34" charset="0"/>
                <a:ea typeface="Calibri" panose="020F0502020204030204" pitchFamily="34" charset="0"/>
                <a:cs typeface="Times New Roman" panose="02020603050405020304" pitchFamily="18" charset="0"/>
              </a:rPr>
              <a:t> و</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يعد أمن المعلومات جزءًا لا يتجزأ من الذكاء الاستراتيجي حيث يجب تحديد المعلومات غير الصحيحة والقضاء عليها قبل تحليل المعلومات، لذلك يعد جمع المعلومات وتحليلها عملية تأسيسية تدعم اتخاذ القرار في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أ.ي</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بيئة مؤسسية</a:t>
            </a:r>
            <a:r>
              <a:rPr lang="ar-EG" sz="1600" dirty="0">
                <a:effectLst/>
                <a:latin typeface="Calibri" panose="020F0502020204030204" pitchFamily="34" charset="0"/>
                <a:ea typeface="Calibri" panose="020F0502020204030204" pitchFamily="34" charset="0"/>
                <a:cs typeface="Times New Roman" panose="02020603050405020304" pitchFamily="18" charset="0"/>
              </a:rPr>
              <a:t>(عتريس ، 2017 ).</a:t>
            </a:r>
            <a:r>
              <a:rPr lang="ar-EG"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كما أن جودة الذكاء الاستراتيجي لها تأثير مباشر على نجاح الشركة ح</a:t>
            </a:r>
            <a:r>
              <a:rPr lang="ar-EG"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يث</a:t>
            </a:r>
            <a:r>
              <a:rPr lang="ar-EG"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تتخذ القوى العاملة المطلعة قرارات أفضل بشأن التدريب والتوظيف والتسويق والعمليات التجارية الأخرى التي تؤثر بشكل مباشر على أرباح الشركة بما يضمن الحفاظ على تدفق مستمر من المعلومات الإستراتيجية التي تساعد الإدارة في اتخاذ القرارات المهمة مما يمكنها أن تظل قادرة على المنافسة مع الحفاظ على ولاء العملاء.</a:t>
            </a:r>
            <a:r>
              <a:rPr lang="ar-SA" sz="16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en-US" sz="16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 </a:t>
            </a:r>
            <a:r>
              <a:rPr lang="ar-EG" sz="1600" dirty="0">
                <a:solidFill>
                  <a:srgbClr val="FF0000"/>
                </a:solidFill>
                <a:effectLst/>
                <a:latin typeface="Times New Roman" panose="02020603050405020304" pitchFamily="18" charset="0"/>
                <a:ea typeface="Calibri" panose="020F0502020204030204" pitchFamily="34" charset="0"/>
                <a:cs typeface="Arial" panose="020B0604020202020204" pitchFamily="34" charset="0"/>
              </a:rPr>
              <a:t>  </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وتعتبر شركات السياحة محل الدراسة من أهم الشركات القومية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التى</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تساهم بشكل فعال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فى</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الناتج القومي المحلي. حيث تأسست الشركة القابضة للسياحة والفنادق ( شركة قابضة مساهمة مصرية ) تأسست بقانون شركات قطاع الأعمال العام رقم 203 لسنة 1991. وكما ورد بموقع وزارة قطاع الأعمال العام " الغرض الشركة ـ وفقاً للنظام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الأساسى</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لها ـ هو المشاركة من خلالها ومن خلال شركاتها التابعة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فى</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تنمية الاقتصاد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القومى</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فى</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مجالات السياحة والفنادق والصوت والضوء والأنشطة الاقتصادية الأخرى </a:t>
            </a:r>
            <a:r>
              <a:rPr lang="ar-SA" sz="1800" spc="1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التى</a:t>
            </a:r>
            <a:r>
              <a:rPr lang="ar-SA" sz="1800" spc="1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تزاولها الشركات التابعة والأنشطة المرتبطة بها والمكملة لها"</a:t>
            </a:r>
            <a:endParaRPr lang="en-US" dirty="0"/>
          </a:p>
        </p:txBody>
      </p:sp>
    </p:spTree>
    <p:extLst>
      <p:ext uri="{BB962C8B-B14F-4D97-AF65-F5344CB8AC3E}">
        <p14:creationId xmlns:p14="http://schemas.microsoft.com/office/powerpoint/2010/main" val="3500964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5E95B2EA-282C-370A-B790-FE7B8E3C24C6}"/>
              </a:ext>
            </a:extLst>
          </p:cNvPr>
          <p:cNvSpPr>
            <a:spLocks noGrp="1"/>
          </p:cNvSpPr>
          <p:nvPr/>
        </p:nvSpPr>
        <p:spPr>
          <a:xfrm>
            <a:off x="1838848" y="1155560"/>
            <a:ext cx="5815145" cy="5147938"/>
          </a:xfrm>
          <a:prstGeom prst="rect">
            <a:avLst/>
          </a:prstGeom>
        </p:spPr>
        <p:txBody>
          <a:bodyPr vert="horz">
            <a:normAutofit lnSpcReduction="10000"/>
          </a:bodyPr>
          <a:lstStyle>
            <a:lvl1pPr marL="205740" indent="-205740" algn="l" rtl="0" eaLnBrk="1" latinLnBrk="0" hangingPunct="1">
              <a:spcBef>
                <a:spcPct val="20000"/>
              </a:spcBef>
              <a:buClr>
                <a:schemeClr val="accent3"/>
              </a:buClr>
              <a:buSzPct val="95000"/>
              <a:buFont typeface="Wingdings 2"/>
              <a:buChar char=""/>
              <a:defRPr kumimoji="0" sz="1950" kern="1200">
                <a:solidFill>
                  <a:schemeClr val="tx1"/>
                </a:solidFill>
                <a:latin typeface="+mn-lt"/>
                <a:ea typeface="+mn-ea"/>
                <a:cs typeface="+mn-cs"/>
              </a:defRPr>
            </a:lvl1pPr>
            <a:lvl2pPr marL="480060" indent="-185166" algn="l" rtl="0" eaLnBrk="1" latinLnBrk="0" hangingPunct="1">
              <a:spcBef>
                <a:spcPct val="20000"/>
              </a:spcBef>
              <a:buClr>
                <a:schemeClr val="accent1"/>
              </a:buClr>
              <a:buSzPct val="85000"/>
              <a:buFont typeface="Wingdings 2"/>
              <a:buChar char=""/>
              <a:defRPr kumimoji="0" sz="1800" kern="1200">
                <a:solidFill>
                  <a:schemeClr val="tx1"/>
                </a:solidFill>
                <a:latin typeface="+mn-lt"/>
                <a:ea typeface="+mn-ea"/>
                <a:cs typeface="+mn-cs"/>
              </a:defRPr>
            </a:lvl2pPr>
            <a:lvl3pPr marL="685800" indent="-185166" algn="l" rtl="0" eaLnBrk="1" latinLnBrk="0" hangingPunct="1">
              <a:spcBef>
                <a:spcPct val="20000"/>
              </a:spcBef>
              <a:buClr>
                <a:schemeClr val="accent2"/>
              </a:buClr>
              <a:buSzPct val="70000"/>
              <a:buFont typeface="Wingdings 2"/>
              <a:buChar char=""/>
              <a:defRPr kumimoji="0" sz="1575" kern="1200">
                <a:solidFill>
                  <a:schemeClr val="tx1"/>
                </a:solidFill>
                <a:latin typeface="+mn-lt"/>
                <a:ea typeface="+mn-ea"/>
                <a:cs typeface="+mn-cs"/>
              </a:defRPr>
            </a:lvl3pPr>
            <a:lvl4pPr marL="891540" indent="-157734" algn="l" rtl="0" eaLnBrk="1" latinLnBrk="0" hangingPunct="1">
              <a:spcBef>
                <a:spcPct val="20000"/>
              </a:spcBef>
              <a:buClr>
                <a:schemeClr val="accent3"/>
              </a:buClr>
              <a:buSzPct val="65000"/>
              <a:buFont typeface="Wingdings 2"/>
              <a:buChar char=""/>
              <a:defRPr kumimoji="0" sz="1500" kern="1200">
                <a:solidFill>
                  <a:schemeClr val="tx1"/>
                </a:solidFill>
                <a:latin typeface="+mn-lt"/>
                <a:ea typeface="+mn-ea"/>
                <a:cs typeface="+mn-cs"/>
              </a:defRPr>
            </a:lvl4pPr>
            <a:lvl5pPr marL="1097280" indent="-157734" algn="l" rtl="0" eaLnBrk="1" latinLnBrk="0" hangingPunct="1">
              <a:spcBef>
                <a:spcPct val="20000"/>
              </a:spcBef>
              <a:buClr>
                <a:schemeClr val="accent4"/>
              </a:buClr>
              <a:buSzPct val="65000"/>
              <a:buFont typeface="Wingdings 2"/>
              <a:buChar char=""/>
              <a:defRPr kumimoji="0" sz="1500" kern="1200">
                <a:solidFill>
                  <a:schemeClr val="tx1"/>
                </a:solidFill>
                <a:latin typeface="+mn-lt"/>
                <a:ea typeface="+mn-ea"/>
                <a:cs typeface="+mn-cs"/>
              </a:defRPr>
            </a:lvl5pPr>
            <a:lvl6pPr marL="1303020" indent="-157734" algn="l" rtl="0" eaLnBrk="1" latinLnBrk="0" hangingPunct="1">
              <a:spcBef>
                <a:spcPct val="20000"/>
              </a:spcBef>
              <a:buClr>
                <a:schemeClr val="accent5"/>
              </a:buClr>
              <a:buSzPct val="80000"/>
              <a:buFont typeface="Wingdings 2"/>
              <a:buChar char=""/>
              <a:defRPr kumimoji="0" sz="1350" kern="1200">
                <a:solidFill>
                  <a:schemeClr val="tx1"/>
                </a:solidFill>
                <a:latin typeface="+mn-lt"/>
                <a:ea typeface="+mn-ea"/>
                <a:cs typeface="+mn-cs"/>
              </a:defRPr>
            </a:lvl6pPr>
            <a:lvl7pPr marL="1440180" indent="-137160" algn="l" rtl="0" eaLnBrk="1" latinLnBrk="0" hangingPunct="1">
              <a:spcBef>
                <a:spcPct val="20000"/>
              </a:spcBef>
              <a:buClr>
                <a:schemeClr val="accent6"/>
              </a:buClr>
              <a:buSzPct val="80000"/>
              <a:buFont typeface="Wingdings 2"/>
              <a:buChar char=""/>
              <a:defRPr kumimoji="0" sz="1200" kern="1200" baseline="0">
                <a:solidFill>
                  <a:schemeClr val="tx1"/>
                </a:solidFill>
                <a:latin typeface="+mn-lt"/>
                <a:ea typeface="+mn-ea"/>
                <a:cs typeface="+mn-cs"/>
              </a:defRPr>
            </a:lvl7pPr>
            <a:lvl8pPr marL="1645920" indent="-137160" algn="l" rtl="0" eaLnBrk="1" latinLnBrk="0" hangingPunct="1">
              <a:spcBef>
                <a:spcPct val="20000"/>
              </a:spcBef>
              <a:buClr>
                <a:schemeClr val="tx2"/>
              </a:buClr>
              <a:buChar char="•"/>
              <a:defRPr kumimoji="0" sz="1200" kern="1200">
                <a:solidFill>
                  <a:schemeClr val="tx1"/>
                </a:solidFill>
                <a:latin typeface="+mn-lt"/>
                <a:ea typeface="+mn-ea"/>
                <a:cs typeface="+mn-cs"/>
              </a:defRPr>
            </a:lvl8pPr>
            <a:lvl9pPr marL="1851660" indent="-137160" algn="l" rtl="0" eaLnBrk="1" latinLnBrk="0" hangingPunct="1">
              <a:spcBef>
                <a:spcPct val="20000"/>
              </a:spcBef>
              <a:buClr>
                <a:schemeClr val="tx2"/>
              </a:buClr>
              <a:buFontTx/>
              <a:buChar char="•"/>
              <a:defRPr kumimoji="0" sz="1050" kern="1200" baseline="0">
                <a:solidFill>
                  <a:schemeClr val="tx1"/>
                </a:solidFill>
                <a:latin typeface="+mn-lt"/>
                <a:ea typeface="+mn-ea"/>
                <a:cs typeface="+mn-cs"/>
              </a:defRPr>
            </a:lvl9pPr>
          </a:lstStyle>
          <a:p>
            <a:pPr algn="r" rtl="1"/>
            <a:r>
              <a:rPr lang="ar-EG" dirty="0">
                <a:effectLst>
                  <a:outerShdw blurRad="38100" dist="38100" dir="2700000" algn="tl">
                    <a:srgbClr val="000000">
                      <a:alpha val="43137"/>
                    </a:srgbClr>
                  </a:outerShdw>
                </a:effectLst>
              </a:rPr>
              <a:t>اختيار موضوع البحث </a:t>
            </a:r>
            <a:r>
              <a:rPr lang="ar-EG" b="1" dirty="0">
                <a:solidFill>
                  <a:srgbClr val="FF0000"/>
                </a:solidFill>
                <a:effectLst>
                  <a:outerShdw blurRad="38100" dist="38100" dir="2700000" algn="tl">
                    <a:srgbClr val="000000">
                      <a:alpha val="43137"/>
                    </a:srgbClr>
                  </a:outerShdw>
                </a:effectLst>
              </a:rPr>
              <a:t>√</a:t>
            </a:r>
          </a:p>
          <a:p>
            <a:pPr algn="r" rtl="1"/>
            <a:r>
              <a:rPr lang="ar-EG" dirty="0">
                <a:effectLst>
                  <a:outerShdw blurRad="38100" dist="38100" dir="2700000" algn="tl">
                    <a:srgbClr val="000000">
                      <a:alpha val="43137"/>
                    </a:srgbClr>
                  </a:outerShdw>
                </a:effectLst>
              </a:rPr>
              <a:t>صفحة الغلاف ( العنوان ) </a:t>
            </a:r>
            <a:r>
              <a:rPr lang="ar-EG" b="1" dirty="0">
                <a:solidFill>
                  <a:srgbClr val="FF0000"/>
                </a:solidFill>
                <a:effectLst>
                  <a:outerShdw blurRad="38100" dist="38100" dir="2700000" algn="tl">
                    <a:srgbClr val="000000">
                      <a:alpha val="43137"/>
                    </a:srgbClr>
                  </a:outerShdw>
                </a:effectLst>
              </a:rPr>
              <a:t>√</a:t>
            </a:r>
            <a:endParaRPr lang="ar-EG" dirty="0">
              <a:effectLst>
                <a:outerShdw blurRad="38100" dist="38100" dir="2700000" algn="tl">
                  <a:srgbClr val="000000">
                    <a:alpha val="43137"/>
                  </a:srgbClr>
                </a:outerShdw>
              </a:effectLst>
            </a:endParaRPr>
          </a:p>
          <a:p>
            <a:pPr algn="r" rtl="1"/>
            <a:r>
              <a:rPr lang="ar-EG" dirty="0">
                <a:effectLst>
                  <a:outerShdw blurRad="38100" dist="38100" dir="2700000" algn="tl">
                    <a:srgbClr val="000000">
                      <a:alpha val="43137"/>
                    </a:srgbClr>
                  </a:outerShdw>
                </a:effectLst>
              </a:rPr>
              <a:t>المقدمة </a:t>
            </a:r>
            <a:r>
              <a:rPr lang="ar-EG" b="1" dirty="0">
                <a:solidFill>
                  <a:srgbClr val="FF0000"/>
                </a:solidFill>
                <a:effectLst>
                  <a:outerShdw blurRad="38100" dist="38100" dir="2700000" algn="tl">
                    <a:srgbClr val="000000">
                      <a:alpha val="43137"/>
                    </a:srgbClr>
                  </a:outerShdw>
                </a:effectLst>
              </a:rPr>
              <a:t>√</a:t>
            </a:r>
            <a:endParaRPr lang="ar-EG" dirty="0">
              <a:effectLst>
                <a:outerShdw blurRad="38100" dist="38100" dir="2700000" algn="tl">
                  <a:srgbClr val="000000">
                    <a:alpha val="43137"/>
                  </a:srgbClr>
                </a:outerShdw>
              </a:effectLst>
            </a:endParaRPr>
          </a:p>
          <a:p>
            <a:pPr algn="r" rtl="1"/>
            <a:r>
              <a:rPr lang="ar-EG" dirty="0">
                <a:effectLst>
                  <a:outerShdw blurRad="38100" dist="38100" dir="2700000" algn="tl">
                    <a:srgbClr val="000000">
                      <a:alpha val="43137"/>
                    </a:srgbClr>
                  </a:outerShdw>
                </a:effectLst>
              </a:rPr>
              <a:t>المشكلة البحثية</a:t>
            </a:r>
          </a:p>
          <a:p>
            <a:pPr algn="r" rtl="1"/>
            <a:r>
              <a:rPr lang="ar-EG" dirty="0">
                <a:effectLst>
                  <a:outerShdw blurRad="38100" dist="38100" dir="2700000" algn="tl">
                    <a:srgbClr val="000000">
                      <a:alpha val="43137"/>
                    </a:srgbClr>
                  </a:outerShdw>
                </a:effectLst>
              </a:rPr>
              <a:t>الدراسات السابقة</a:t>
            </a:r>
          </a:p>
          <a:p>
            <a:pPr algn="r" rtl="1"/>
            <a:r>
              <a:rPr lang="ar-EG" dirty="0">
                <a:effectLst>
                  <a:outerShdw blurRad="38100" dist="38100" dir="2700000" algn="tl">
                    <a:srgbClr val="000000">
                      <a:alpha val="43137"/>
                    </a:srgbClr>
                  </a:outerShdw>
                </a:effectLst>
              </a:rPr>
              <a:t>فروض الدراسة</a:t>
            </a:r>
          </a:p>
          <a:p>
            <a:pPr algn="r" rtl="1"/>
            <a:r>
              <a:rPr lang="ar-EG" dirty="0">
                <a:effectLst>
                  <a:outerShdw blurRad="38100" dist="38100" dir="2700000" algn="tl">
                    <a:srgbClr val="000000">
                      <a:alpha val="43137"/>
                    </a:srgbClr>
                  </a:outerShdw>
                </a:effectLst>
              </a:rPr>
              <a:t>تساؤلات الدراسة</a:t>
            </a:r>
          </a:p>
          <a:p>
            <a:pPr algn="r" rtl="1"/>
            <a:r>
              <a:rPr lang="ar-EG" dirty="0">
                <a:effectLst>
                  <a:outerShdw blurRad="38100" dist="38100" dir="2700000" algn="tl">
                    <a:srgbClr val="000000">
                      <a:alpha val="43137"/>
                    </a:srgbClr>
                  </a:outerShdw>
                </a:effectLst>
              </a:rPr>
              <a:t>أهداف الدراسة</a:t>
            </a:r>
          </a:p>
          <a:p>
            <a:pPr algn="r" rtl="1"/>
            <a:r>
              <a:rPr lang="ar-EG" dirty="0">
                <a:effectLst>
                  <a:outerShdw blurRad="38100" dist="38100" dir="2700000" algn="tl">
                    <a:srgbClr val="000000">
                      <a:alpha val="43137"/>
                    </a:srgbClr>
                  </a:outerShdw>
                </a:effectLst>
              </a:rPr>
              <a:t>أهمية الدراسة</a:t>
            </a:r>
          </a:p>
          <a:p>
            <a:pPr algn="r" rtl="1"/>
            <a:r>
              <a:rPr lang="ar-EG" dirty="0">
                <a:effectLst>
                  <a:outerShdw blurRad="38100" dist="38100" dir="2700000" algn="tl">
                    <a:srgbClr val="000000">
                      <a:alpha val="43137"/>
                    </a:srgbClr>
                  </a:outerShdw>
                </a:effectLst>
              </a:rPr>
              <a:t>متغيرات و مصطلحات البحث</a:t>
            </a:r>
          </a:p>
          <a:p>
            <a:pPr algn="r" rtl="1"/>
            <a:r>
              <a:rPr lang="ar-EG" dirty="0">
                <a:effectLst>
                  <a:outerShdw blurRad="38100" dist="38100" dir="2700000" algn="tl">
                    <a:srgbClr val="000000">
                      <a:alpha val="43137"/>
                    </a:srgbClr>
                  </a:outerShdw>
                </a:effectLst>
              </a:rPr>
              <a:t>منهجية الدراسة </a:t>
            </a:r>
          </a:p>
          <a:p>
            <a:pPr algn="r" rtl="1"/>
            <a:r>
              <a:rPr lang="ar-EG" dirty="0">
                <a:effectLst>
                  <a:outerShdw blurRad="38100" dist="38100" dir="2700000" algn="tl">
                    <a:srgbClr val="000000">
                      <a:alpha val="43137"/>
                    </a:srgbClr>
                  </a:outerShdw>
                </a:effectLst>
              </a:rPr>
              <a:t>مجتمع وعينة الدراسة</a:t>
            </a:r>
          </a:p>
          <a:p>
            <a:pPr algn="r" rtl="1"/>
            <a:r>
              <a:rPr lang="ar-EG" dirty="0">
                <a:effectLst>
                  <a:outerShdw blurRad="38100" dist="38100" dir="2700000" algn="tl">
                    <a:srgbClr val="000000">
                      <a:alpha val="43137"/>
                    </a:srgbClr>
                  </a:outerShdw>
                </a:effectLst>
              </a:rPr>
              <a:t>مصادر البيانات</a:t>
            </a:r>
          </a:p>
          <a:p>
            <a:pPr algn="r" rtl="1"/>
            <a:r>
              <a:rPr lang="ar-EG" dirty="0">
                <a:effectLst>
                  <a:outerShdw blurRad="38100" dist="38100" dir="2700000" algn="tl">
                    <a:srgbClr val="000000">
                      <a:alpha val="43137"/>
                    </a:srgbClr>
                  </a:outerShdw>
                </a:effectLst>
              </a:rPr>
              <a:t>حدود الدراسة</a:t>
            </a:r>
          </a:p>
          <a:p>
            <a:pPr algn="r" rtl="1"/>
            <a:r>
              <a:rPr lang="ar-EG" dirty="0">
                <a:effectLst>
                  <a:outerShdw blurRad="38100" dist="38100" dir="2700000" algn="tl">
                    <a:srgbClr val="000000">
                      <a:alpha val="43137"/>
                    </a:srgbClr>
                  </a:outerShdw>
                </a:effectLst>
              </a:rPr>
              <a:t>تقسيمات الدراسة </a:t>
            </a:r>
          </a:p>
        </p:txBody>
      </p:sp>
      <p:sp>
        <p:nvSpPr>
          <p:cNvPr id="7" name="TextBox 9">
            <a:extLst>
              <a:ext uri="{FF2B5EF4-FFF2-40B4-BE49-F238E27FC236}">
                <a16:creationId xmlns:a16="http://schemas.microsoft.com/office/drawing/2014/main" id="{77C88E50-A9DE-4D43-92B3-88417B3F0818}"/>
              </a:ext>
            </a:extLst>
          </p:cNvPr>
          <p:cNvSpPr txBox="1"/>
          <p:nvPr/>
        </p:nvSpPr>
        <p:spPr>
          <a:xfrm>
            <a:off x="8206018" y="2645879"/>
            <a:ext cx="2311923" cy="193899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تعبر عن خطة الدراسة وهي الفصل الأول من أي دراسة ويطلق عليه </a:t>
            </a:r>
            <a:r>
              <a:rPr kumimoji="0" lang="ar-EG"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الإطار العام للدراسة </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7801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AE469560-6749-932F-42C5-817E6BA2EF3D}"/>
              </a:ext>
            </a:extLst>
          </p:cNvPr>
          <p:cNvSpPr>
            <a:spLocks noGrp="1"/>
          </p:cNvSpPr>
          <p:nvPr/>
        </p:nvSpPr>
        <p:spPr>
          <a:xfrm>
            <a:off x="4417192" y="1092667"/>
            <a:ext cx="2363292" cy="583738"/>
          </a:xfrm>
          <a:prstGeom prst="rect">
            <a:avLst/>
          </a:prstGeom>
          <a:solidFill>
            <a:schemeClr val="tx2">
              <a:lumMod val="20000"/>
              <a:lumOff val="80000"/>
            </a:schemeClr>
          </a:solidFill>
        </p:spPr>
        <p:txBody>
          <a:bodyPr vert="horz" lIns="0" rIns="0" bIns="0" anchor="b">
            <a:normAutofit/>
          </a:bodyPr>
          <a:lstStyle>
            <a:lvl1pPr algn="l" rtl="0" eaLnBrk="1" latinLnBrk="0" hangingPunct="1">
              <a:spcBef>
                <a:spcPct val="0"/>
              </a:spcBef>
              <a:buNone/>
              <a:defRPr kumimoji="0" sz="3750" b="0" kern="1200">
                <a:ln>
                  <a:noFill/>
                </a:ln>
                <a:solidFill>
                  <a:schemeClr val="tx2"/>
                </a:solidFill>
                <a:effectLst/>
                <a:latin typeface="+mj-lt"/>
                <a:ea typeface="+mj-ea"/>
                <a:cs typeface="+mj-cs"/>
              </a:defRPr>
            </a:lvl1pPr>
          </a:lstStyle>
          <a:p>
            <a:pPr algn="ctr"/>
            <a:r>
              <a:rPr lang="ar-EG" sz="2500" b="1" dirty="0">
                <a:solidFill>
                  <a:schemeClr val="tx1"/>
                </a:solidFill>
                <a:latin typeface="Arial" pitchFamily="34" charset="0"/>
                <a:cs typeface="Arial" pitchFamily="34" charset="0"/>
              </a:rPr>
              <a:t>4- المشكلة البحثية</a:t>
            </a:r>
            <a:endParaRPr lang="en-US" sz="2500" b="1" dirty="0">
              <a:solidFill>
                <a:schemeClr val="tx1"/>
              </a:solidFill>
              <a:latin typeface="Arial" pitchFamily="34" charset="0"/>
              <a:cs typeface="Arial" pitchFamily="34" charset="0"/>
            </a:endParaRPr>
          </a:p>
        </p:txBody>
      </p:sp>
      <p:sp>
        <p:nvSpPr>
          <p:cNvPr id="7" name="Oval 6">
            <a:extLst>
              <a:ext uri="{FF2B5EF4-FFF2-40B4-BE49-F238E27FC236}">
                <a16:creationId xmlns:a16="http://schemas.microsoft.com/office/drawing/2014/main" id="{687EB7B0-BADB-93FF-38EA-AC3AAD4FD173}"/>
              </a:ext>
            </a:extLst>
          </p:cNvPr>
          <p:cNvSpPr/>
          <p:nvPr/>
        </p:nvSpPr>
        <p:spPr>
          <a:xfrm>
            <a:off x="6447333" y="3103047"/>
            <a:ext cx="3076405" cy="915054"/>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تعريف المشكلة</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sp>
        <p:nvSpPr>
          <p:cNvPr id="9" name="Flowchart: Data 8">
            <a:extLst>
              <a:ext uri="{FF2B5EF4-FFF2-40B4-BE49-F238E27FC236}">
                <a16:creationId xmlns:a16="http://schemas.microsoft.com/office/drawing/2014/main" id="{167A6AD3-3A7E-DE0F-1077-92D1F199CE41}"/>
              </a:ext>
            </a:extLst>
          </p:cNvPr>
          <p:cNvSpPr/>
          <p:nvPr/>
        </p:nvSpPr>
        <p:spPr>
          <a:xfrm>
            <a:off x="1138060" y="3830251"/>
            <a:ext cx="5189296" cy="2515851"/>
          </a:xfrm>
          <a:prstGeom prst="flowChartInputOutp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Low" defTabSz="6858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المشكلة هي إنحراف </a:t>
            </a:r>
            <a:r>
              <a:rPr kumimoji="0" lang="en-GB" sz="2500" i="0" u="none" strike="noStrike" kern="1200" cap="none" spc="0" normalizeH="0" baseline="0" noProof="0" dirty="0">
                <a:ln>
                  <a:noFill/>
                </a:ln>
                <a:solidFill>
                  <a:schemeClr val="tx1"/>
                </a:solidFill>
                <a:effectLst/>
                <a:uLnTx/>
                <a:uFillTx/>
                <a:latin typeface="Constantia"/>
                <a:ea typeface="+mn-ea"/>
                <a:cs typeface="+mn-cs"/>
              </a:rPr>
              <a:t>Deviation</a:t>
            </a:r>
            <a:r>
              <a:rPr kumimoji="0" lang="ar-EG" sz="2500" i="0" u="none" strike="noStrike" kern="1200" cap="none" spc="0" normalizeH="0" baseline="0" noProof="0" dirty="0">
                <a:ln>
                  <a:noFill/>
                </a:ln>
                <a:solidFill>
                  <a:schemeClr val="tx1"/>
                </a:solidFill>
                <a:effectLst/>
                <a:uLnTx/>
                <a:uFillTx/>
                <a:latin typeface="Constantia"/>
                <a:ea typeface="+mn-ea"/>
              </a:rPr>
              <a:t> أو عدم توازن بين ما هو كائن وما يجب أن يكون .</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pic>
        <p:nvPicPr>
          <p:cNvPr id="11" name="Picture 10">
            <a:extLst>
              <a:ext uri="{FF2B5EF4-FFF2-40B4-BE49-F238E27FC236}">
                <a16:creationId xmlns:a16="http://schemas.microsoft.com/office/drawing/2014/main" id="{92BBCF4D-C96F-A51C-832C-0490E36AE356}"/>
              </a:ext>
            </a:extLst>
          </p:cNvPr>
          <p:cNvPicPr>
            <a:picLocks noChangeAspect="1" noChangeArrowheads="1"/>
          </p:cNvPicPr>
          <p:nvPr/>
        </p:nvPicPr>
        <p:blipFill>
          <a:blip r:embed="rId3" cstate="print"/>
          <a:srcRect/>
          <a:stretch>
            <a:fillRect/>
          </a:stretch>
        </p:blipFill>
        <p:spPr bwMode="auto">
          <a:xfrm>
            <a:off x="7963497" y="4029512"/>
            <a:ext cx="1412991" cy="2316590"/>
          </a:xfrm>
          <a:prstGeom prst="rect">
            <a:avLst/>
          </a:prstGeom>
          <a:solidFill>
            <a:schemeClr val="tx2">
              <a:lumMod val="20000"/>
              <a:lumOff val="80000"/>
            </a:schemeClr>
          </a:solidFill>
          <a:ln w="9525">
            <a:noFill/>
            <a:miter lim="800000"/>
            <a:headEnd/>
            <a:tailEnd/>
          </a:ln>
          <a:effectLst/>
        </p:spPr>
      </p:pic>
      <p:sp>
        <p:nvSpPr>
          <p:cNvPr id="12" name="Rounded Rectangle 7">
            <a:extLst>
              <a:ext uri="{FF2B5EF4-FFF2-40B4-BE49-F238E27FC236}">
                <a16:creationId xmlns:a16="http://schemas.microsoft.com/office/drawing/2014/main" id="{9893497A-65E1-92D0-31AA-FBCE3BDCDCF7}"/>
              </a:ext>
            </a:extLst>
          </p:cNvPr>
          <p:cNvSpPr/>
          <p:nvPr/>
        </p:nvSpPr>
        <p:spPr>
          <a:xfrm>
            <a:off x="2856375" y="1741054"/>
            <a:ext cx="6262040" cy="1350582"/>
          </a:xfrm>
          <a:prstGeom prst="roundRect">
            <a:avLst/>
          </a:prstGeom>
          <a:solidFill>
            <a:schemeClr val="tx2">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Arial" pitchFamily="34" charset="0"/>
                <a:ea typeface="+mn-ea"/>
                <a:cs typeface="Arial" pitchFamily="34" charset="0"/>
              </a:rPr>
              <a:t>يقول داروين ” إن تحديد                                      المشكلة أصعب من إيجاد                                    الحلول لها ” </a:t>
            </a:r>
            <a:endParaRPr kumimoji="0" lang="en-US" sz="250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956127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Rounded Rectangle 6">
            <a:extLst>
              <a:ext uri="{FF2B5EF4-FFF2-40B4-BE49-F238E27FC236}">
                <a16:creationId xmlns:a16="http://schemas.microsoft.com/office/drawing/2014/main" id="{BB82E6DB-CCF1-AF52-1D12-3494C8D0FB91}"/>
              </a:ext>
            </a:extLst>
          </p:cNvPr>
          <p:cNvSpPr/>
          <p:nvPr/>
        </p:nvSpPr>
        <p:spPr>
          <a:xfrm>
            <a:off x="8312707" y="1214878"/>
            <a:ext cx="2223253" cy="692227"/>
          </a:xfrm>
          <a:prstGeom prst="roundRect">
            <a:avLst/>
          </a:prstGeom>
          <a:solidFill>
            <a:schemeClr val="tx2">
              <a:lumMod val="20000"/>
              <a:lumOff val="80000"/>
            </a:schemeClr>
          </a:solidFill>
        </p:spPr>
        <p:style>
          <a:lnRef idx="2">
            <a:schemeClr val="accent3"/>
          </a:lnRef>
          <a:fillRef idx="1">
            <a:schemeClr val="lt1"/>
          </a:fillRef>
          <a:effectRef idx="0">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1" eaLnBrk="1" fontAlgn="auto" latinLnBrk="0" hangingPunct="1">
              <a:lnSpc>
                <a:spcPct val="100000"/>
              </a:lnSpc>
              <a:spcBef>
                <a:spcPct val="0"/>
              </a:spcBef>
              <a:spcAft>
                <a:spcPts val="0"/>
              </a:spcAft>
              <a:buClrTx/>
              <a:buSzTx/>
              <a:buFontTx/>
              <a:buNone/>
              <a:tabLst/>
              <a:defRPr/>
            </a:pPr>
            <a:r>
              <a:rPr kumimoji="0" lang="ar-SA" sz="2400" b="1" i="0" u="none" strike="noStrike" kern="1200" cap="none" spc="0" normalizeH="0" baseline="0" noProof="0" dirty="0">
                <a:ln>
                  <a:noFill/>
                </a:ln>
                <a:solidFill>
                  <a:prstClr val="black"/>
                </a:solidFill>
                <a:effectLst/>
                <a:uLnTx/>
                <a:uFillTx/>
                <a:latin typeface="Constantia"/>
                <a:ea typeface="+mn-ea"/>
              </a:rPr>
              <a:t>مفهوم المشكلة البحثية</a:t>
            </a:r>
            <a:endParaRPr kumimoji="0" lang="en-US" sz="2400" b="1" i="0" u="none" strike="noStrike" kern="1200" cap="none" spc="0" normalizeH="0" baseline="0" noProof="0" dirty="0">
              <a:ln>
                <a:noFill/>
              </a:ln>
              <a:solidFill>
                <a:prstClr val="black"/>
              </a:solidFill>
              <a:effectLst/>
              <a:uLnTx/>
              <a:uFillTx/>
              <a:latin typeface="Constantia"/>
              <a:ea typeface="+mn-ea"/>
              <a:cs typeface="+mn-cs"/>
            </a:endParaRPr>
          </a:p>
        </p:txBody>
      </p:sp>
      <p:graphicFrame>
        <p:nvGraphicFramePr>
          <p:cNvPr id="7" name="Diagram 6">
            <a:extLst>
              <a:ext uri="{FF2B5EF4-FFF2-40B4-BE49-F238E27FC236}">
                <a16:creationId xmlns:a16="http://schemas.microsoft.com/office/drawing/2014/main" id="{C448FFF1-680F-28D8-34A5-560F920E26B9}"/>
              </a:ext>
            </a:extLst>
          </p:cNvPr>
          <p:cNvGraphicFramePr/>
          <p:nvPr>
            <p:extLst>
              <p:ext uri="{D42A27DB-BD31-4B8C-83A1-F6EECF244321}">
                <p14:modId xmlns:p14="http://schemas.microsoft.com/office/powerpoint/2010/main" val="2618017780"/>
              </p:ext>
            </p:extLst>
          </p:nvPr>
        </p:nvGraphicFramePr>
        <p:xfrm>
          <a:off x="1760793" y="1944516"/>
          <a:ext cx="8162779" cy="24588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1">
            <a:extLst>
              <a:ext uri="{FF2B5EF4-FFF2-40B4-BE49-F238E27FC236}">
                <a16:creationId xmlns:a16="http://schemas.microsoft.com/office/drawing/2014/main" id="{2530CA55-7AE0-446B-8B0F-B64F34D4309E}"/>
              </a:ext>
            </a:extLst>
          </p:cNvPr>
          <p:cNvSpPr txBox="1"/>
          <p:nvPr/>
        </p:nvSpPr>
        <p:spPr>
          <a:xfrm>
            <a:off x="1760793" y="4424363"/>
            <a:ext cx="8528219" cy="1938992"/>
          </a:xfrm>
          <a:prstGeom prst="rect">
            <a:avLst/>
          </a:prstGeom>
          <a:solidFill>
            <a:schemeClr val="tx2">
              <a:lumMod val="20000"/>
              <a:lumOff val="80000"/>
            </a:schemeClr>
          </a:solidFill>
          <a:ln>
            <a:solidFill>
              <a:srgbClr val="FF0000"/>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شروط اختيار المشكلة البحثية : </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في حدود تخصص الباحث حتى يمكن دراستها وتحليلها بعمق . </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أن يكون الباحث ملماً بمجال التطبيق . </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توفر البيانات التي تمكن الباحث من فهم المشكلة . </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أن تكون المشكلة البحثية مختلفة عن المشكلات الواردة في الدراسات السابقة  . </a:t>
            </a: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1" name="Title 1">
            <a:extLst>
              <a:ext uri="{FF2B5EF4-FFF2-40B4-BE49-F238E27FC236}">
                <a16:creationId xmlns:a16="http://schemas.microsoft.com/office/drawing/2014/main" id="{78FFD826-E219-BCC5-148A-4C03767B4F51}"/>
              </a:ext>
            </a:extLst>
          </p:cNvPr>
          <p:cNvSpPr>
            <a:spLocks noGrp="1"/>
          </p:cNvSpPr>
          <p:nvPr/>
        </p:nvSpPr>
        <p:spPr>
          <a:xfrm>
            <a:off x="4417192" y="1092667"/>
            <a:ext cx="2363292" cy="496866"/>
          </a:xfrm>
          <a:prstGeom prst="rect">
            <a:avLst/>
          </a:prstGeom>
          <a:solidFill>
            <a:schemeClr val="tx2">
              <a:lumMod val="20000"/>
              <a:lumOff val="80000"/>
            </a:schemeClr>
          </a:solidFill>
        </p:spPr>
        <p:txBody>
          <a:bodyPr vert="horz" lIns="0" rIns="0" bIns="0" anchor="b">
            <a:normAutofit/>
          </a:bodyPr>
          <a:lstStyle>
            <a:lvl1pPr algn="l" rtl="0" eaLnBrk="1" latinLnBrk="0" hangingPunct="1">
              <a:spcBef>
                <a:spcPct val="0"/>
              </a:spcBef>
              <a:buNone/>
              <a:defRPr kumimoji="0" sz="3750" b="0" kern="1200">
                <a:ln>
                  <a:noFill/>
                </a:ln>
                <a:solidFill>
                  <a:schemeClr val="tx2"/>
                </a:solidFill>
                <a:effectLst/>
                <a:latin typeface="+mj-lt"/>
                <a:ea typeface="+mj-ea"/>
                <a:cs typeface="+mj-cs"/>
              </a:defRPr>
            </a:lvl1pPr>
          </a:lstStyle>
          <a:p>
            <a:pPr algn="ctr"/>
            <a:r>
              <a:rPr lang="ar-EG" sz="2500" b="1" dirty="0">
                <a:solidFill>
                  <a:schemeClr val="tx1"/>
                </a:solidFill>
                <a:latin typeface="Arial" pitchFamily="34" charset="0"/>
                <a:cs typeface="Arial" pitchFamily="34" charset="0"/>
              </a:rPr>
              <a:t>4- المشكلة البحثية</a:t>
            </a:r>
            <a:endParaRPr lang="en-US" sz="25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425146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742EC6B7-E203-DA15-9DB7-A00686634786}"/>
              </a:ext>
            </a:extLst>
          </p:cNvPr>
          <p:cNvSpPr>
            <a:spLocks noGrp="1"/>
          </p:cNvSpPr>
          <p:nvPr/>
        </p:nvSpPr>
        <p:spPr>
          <a:xfrm>
            <a:off x="2981312" y="1934219"/>
            <a:ext cx="6172200" cy="663776"/>
          </a:xfrm>
          <a:prstGeom prst="rect">
            <a:avLst/>
          </a:prstGeom>
        </p:spPr>
        <p:style>
          <a:lnRef idx="2">
            <a:schemeClr val="accent2"/>
          </a:lnRef>
          <a:fillRef idx="1">
            <a:schemeClr val="lt1"/>
          </a:fillRef>
          <a:effectRef idx="0">
            <a:schemeClr val="accent2"/>
          </a:effectRef>
          <a:fontRef idx="minor">
            <a:schemeClr val="dk1"/>
          </a:fontRef>
        </p:style>
        <p:txBody>
          <a:bodyPr vert="horz" lIns="0" rIns="0" bIns="0" anchor="b">
            <a:normAutofit/>
          </a:bodyPr>
          <a:lstStyle>
            <a:lvl1pPr algn="l" rtl="0" eaLnBrk="1" latinLnBrk="0" hangingPunct="1">
              <a:spcBef>
                <a:spcPct val="0"/>
              </a:spcBef>
              <a:buNone/>
              <a:defRPr kumimoji="0" sz="3750" b="0" kern="1200">
                <a:ln>
                  <a:noFill/>
                </a:ln>
                <a:solidFill>
                  <a:schemeClr val="dk1"/>
                </a:solidFill>
                <a:effectLst/>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ar-SA" b="1" dirty="0">
                <a:latin typeface="Arial" pitchFamily="34" charset="0"/>
                <a:cs typeface="Arial" pitchFamily="34" charset="0"/>
              </a:rPr>
              <a:t>مصادر الحصول على </a:t>
            </a:r>
            <a:r>
              <a:rPr lang="ar-EG" b="1" dirty="0">
                <a:latin typeface="Arial" pitchFamily="34" charset="0"/>
                <a:cs typeface="Arial" pitchFamily="34" charset="0"/>
              </a:rPr>
              <a:t>المشكلة البحثية</a:t>
            </a:r>
            <a:endParaRPr lang="en-US" dirty="0">
              <a:latin typeface="Arial" pitchFamily="34" charset="0"/>
              <a:cs typeface="Arial" pitchFamily="34" charset="0"/>
            </a:endParaRPr>
          </a:p>
        </p:txBody>
      </p:sp>
      <p:graphicFrame>
        <p:nvGraphicFramePr>
          <p:cNvPr id="7" name="Content Placeholder 4">
            <a:extLst>
              <a:ext uri="{FF2B5EF4-FFF2-40B4-BE49-F238E27FC236}">
                <a16:creationId xmlns:a16="http://schemas.microsoft.com/office/drawing/2014/main" id="{15E8737F-15CE-34AA-247D-2EC936D14365}"/>
              </a:ext>
            </a:extLst>
          </p:cNvPr>
          <p:cNvGraphicFramePr>
            <a:graphicFrameLocks noGrp="1"/>
          </p:cNvGraphicFramePr>
          <p:nvPr>
            <p:extLst>
              <p:ext uri="{D42A27DB-BD31-4B8C-83A1-F6EECF244321}">
                <p14:modId xmlns:p14="http://schemas.microsoft.com/office/powerpoint/2010/main" val="2450528774"/>
              </p:ext>
            </p:extLst>
          </p:nvPr>
        </p:nvGraphicFramePr>
        <p:xfrm>
          <a:off x="1636541" y="2723103"/>
          <a:ext cx="8918917" cy="33978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itle 1">
            <a:extLst>
              <a:ext uri="{FF2B5EF4-FFF2-40B4-BE49-F238E27FC236}">
                <a16:creationId xmlns:a16="http://schemas.microsoft.com/office/drawing/2014/main" id="{696DE14D-D00D-C1F3-B1CC-36672BADBCBA}"/>
              </a:ext>
            </a:extLst>
          </p:cNvPr>
          <p:cNvSpPr>
            <a:spLocks noGrp="1"/>
          </p:cNvSpPr>
          <p:nvPr/>
        </p:nvSpPr>
        <p:spPr>
          <a:xfrm>
            <a:off x="4417192" y="1092667"/>
            <a:ext cx="2363292" cy="496866"/>
          </a:xfrm>
          <a:prstGeom prst="rect">
            <a:avLst/>
          </a:prstGeom>
          <a:solidFill>
            <a:schemeClr val="tx2">
              <a:lumMod val="20000"/>
              <a:lumOff val="80000"/>
            </a:schemeClr>
          </a:solidFill>
        </p:spPr>
        <p:txBody>
          <a:bodyPr vert="horz" lIns="0" rIns="0" bIns="0" anchor="b">
            <a:normAutofit/>
          </a:bodyPr>
          <a:lstStyle>
            <a:lvl1pPr algn="l" rtl="0" eaLnBrk="1" latinLnBrk="0" hangingPunct="1">
              <a:spcBef>
                <a:spcPct val="0"/>
              </a:spcBef>
              <a:buNone/>
              <a:defRPr kumimoji="0" sz="3750" b="0" kern="1200">
                <a:ln>
                  <a:noFill/>
                </a:ln>
                <a:solidFill>
                  <a:schemeClr val="tx2"/>
                </a:solidFill>
                <a:effectLst/>
                <a:latin typeface="+mj-lt"/>
                <a:ea typeface="+mj-ea"/>
                <a:cs typeface="+mj-cs"/>
              </a:defRPr>
            </a:lvl1pPr>
          </a:lstStyle>
          <a:p>
            <a:pPr algn="ctr"/>
            <a:r>
              <a:rPr lang="ar-EG" sz="2500" b="1" dirty="0">
                <a:solidFill>
                  <a:schemeClr val="tx1"/>
                </a:solidFill>
                <a:latin typeface="Arial" pitchFamily="34" charset="0"/>
                <a:cs typeface="Arial" pitchFamily="34" charset="0"/>
              </a:rPr>
              <a:t>4- المشكلة البحثية</a:t>
            </a:r>
            <a:endParaRPr lang="en-US" sz="25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866075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مربع نص 2">
            <a:extLst>
              <a:ext uri="{FF2B5EF4-FFF2-40B4-BE49-F238E27FC236}">
                <a16:creationId xmlns:a16="http://schemas.microsoft.com/office/drawing/2014/main" id="{A6620ACE-543C-9C88-399C-233C37EE8D4A}"/>
              </a:ext>
            </a:extLst>
          </p:cNvPr>
          <p:cNvSpPr txBox="1"/>
          <p:nvPr/>
        </p:nvSpPr>
        <p:spPr>
          <a:xfrm>
            <a:off x="3294367" y="1238551"/>
            <a:ext cx="8205336" cy="461665"/>
          </a:xfrm>
          <a:prstGeom prst="rect">
            <a:avLst/>
          </a:prstGeom>
          <a:noFill/>
        </p:spPr>
        <p:txBody>
          <a:bodyPr wrap="square" rtlCol="1">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1" eaLnBrk="1" fontAlgn="auto" latinLnBrk="0" hangingPunct="1">
              <a:lnSpc>
                <a:spcPct val="100000"/>
              </a:lnSpc>
              <a:spcBef>
                <a:spcPts val="0"/>
              </a:spcBef>
              <a:spcAft>
                <a:spcPts val="0"/>
              </a:spcAft>
              <a:buClrTx/>
              <a:buSzTx/>
              <a:buFontTx/>
              <a:buNone/>
              <a:tabLst/>
              <a:defRPr/>
            </a:pPr>
            <a:r>
              <a:rPr kumimoji="0" lang="ar-SA" sz="2400" b="0" i="0" u="none" strike="noStrike" kern="1200" cap="none" spc="0" normalizeH="0" baseline="0" noProof="0" dirty="0">
                <a:ln>
                  <a:noFill/>
                </a:ln>
                <a:solidFill>
                  <a:srgbClr val="4BACC6">
                    <a:lumMod val="75000"/>
                  </a:srgbClr>
                </a:solidFill>
                <a:effectLst/>
                <a:uLnTx/>
                <a:uFillTx/>
                <a:latin typeface="Calibri"/>
                <a:ea typeface="+mn-ea"/>
                <a:cs typeface="Arial" panose="020B0604020202020204" pitchFamily="34" charset="0"/>
              </a:rPr>
              <a:t>ما الفرق بين المشكلة ، وبين أعراض</a:t>
            </a:r>
            <a:r>
              <a:rPr kumimoji="0" lang="ar-EG" sz="2400" b="0" i="0" u="none" strike="noStrike" kern="1200" cap="none" spc="0" normalizeH="0" baseline="0" noProof="0" dirty="0">
                <a:ln>
                  <a:noFill/>
                </a:ln>
                <a:solidFill>
                  <a:srgbClr val="4BACC6">
                    <a:lumMod val="75000"/>
                  </a:srgbClr>
                </a:solidFill>
                <a:effectLst/>
                <a:uLnTx/>
                <a:uFillTx/>
                <a:latin typeface="Calibri"/>
                <a:ea typeface="+mn-ea"/>
                <a:cs typeface="Arial" panose="020B0604020202020204" pitchFamily="34" charset="0"/>
              </a:rPr>
              <a:t>/ظواهر</a:t>
            </a:r>
            <a:r>
              <a:rPr kumimoji="0" lang="ar-SA" sz="2400" b="0" i="0" u="none" strike="noStrike" kern="1200" cap="none" spc="0" normalizeH="0" baseline="0" noProof="0" dirty="0">
                <a:ln>
                  <a:noFill/>
                </a:ln>
                <a:solidFill>
                  <a:srgbClr val="4BACC6">
                    <a:lumMod val="75000"/>
                  </a:srgbClr>
                </a:solidFill>
                <a:effectLst/>
                <a:uLnTx/>
                <a:uFillTx/>
                <a:latin typeface="Calibri"/>
                <a:ea typeface="+mn-ea"/>
                <a:cs typeface="Arial" panose="020B0604020202020204" pitchFamily="34" charset="0"/>
              </a:rPr>
              <a:t> المشكلة ؟؟؟</a:t>
            </a:r>
            <a:endParaRPr kumimoji="0" lang="en-US" sz="2400" b="0" i="0" u="none" strike="noStrike" kern="1200" cap="none" spc="0" normalizeH="0" baseline="0" noProof="0" dirty="0">
              <a:ln>
                <a:noFill/>
              </a:ln>
              <a:solidFill>
                <a:srgbClr val="4BACC6">
                  <a:lumMod val="75000"/>
                </a:srgbClr>
              </a:solidFill>
              <a:effectLst/>
              <a:uLnTx/>
              <a:uFillTx/>
              <a:latin typeface="Calibri"/>
              <a:ea typeface="+mn-ea"/>
              <a:cs typeface="+mn-cs"/>
            </a:endParaRPr>
          </a:p>
        </p:txBody>
      </p:sp>
      <p:sp>
        <p:nvSpPr>
          <p:cNvPr id="7" name="مربع نص 3">
            <a:extLst>
              <a:ext uri="{FF2B5EF4-FFF2-40B4-BE49-F238E27FC236}">
                <a16:creationId xmlns:a16="http://schemas.microsoft.com/office/drawing/2014/main" id="{6056EA21-B651-A5EF-9506-2D8382A5BB27}"/>
              </a:ext>
            </a:extLst>
          </p:cNvPr>
          <p:cNvSpPr txBox="1">
            <a:spLocks noChangeArrowheads="1"/>
          </p:cNvSpPr>
          <p:nvPr/>
        </p:nvSpPr>
        <p:spPr bwMode="auto">
          <a:xfrm>
            <a:off x="2045281" y="1646133"/>
            <a:ext cx="9416177" cy="830997"/>
          </a:xfrm>
          <a:prstGeom prst="rect">
            <a:avLst/>
          </a:prstGeom>
          <a:noFill/>
          <a:ln w="9525">
            <a:noFill/>
            <a:miter lim="800000"/>
            <a:headEnd/>
            <a:tailEnd/>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685800" rtl="1" eaLnBrk="1" fontAlgn="base" latinLnBrk="0" hangingPunct="1">
              <a:lnSpc>
                <a:spcPct val="100000"/>
              </a:lnSpc>
              <a:spcBef>
                <a:spcPct val="0"/>
              </a:spcBef>
              <a:spcAft>
                <a:spcPct val="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لتوضيح الفرق بين المشكلة ، وبين أعراضها وما قد ينتج من الخلط وقت حل المشكلة بينهما نقوم بعرض : </a:t>
            </a:r>
            <a:r>
              <a:rPr kumimoji="0" lang="ar-SA" sz="2400" b="0" i="0" u="none" strike="noStrike" kern="1200" cap="none" spc="0" normalizeH="0" baseline="0" noProof="0" dirty="0">
                <a:ln>
                  <a:noFill/>
                </a:ln>
                <a:solidFill>
                  <a:srgbClr val="1F497D">
                    <a:lumMod val="60000"/>
                    <a:lumOff val="40000"/>
                  </a:srgbClr>
                </a:solidFill>
                <a:effectLst/>
                <a:uLnTx/>
                <a:uFillTx/>
                <a:latin typeface="Calibri"/>
                <a:ea typeface="+mn-ea"/>
                <a:cs typeface="Arial" panose="020B0604020202020204" pitchFamily="34" charset="0"/>
              </a:rPr>
              <a:t>قانون الجبل الجليدي </a:t>
            </a:r>
            <a:r>
              <a:rPr kumimoji="0" lang="en-US" sz="2400" b="0" i="0" u="none" strike="noStrike" kern="1200" cap="none" spc="0" normalizeH="0" baseline="0" noProof="0" dirty="0">
                <a:ln>
                  <a:noFill/>
                </a:ln>
                <a:solidFill>
                  <a:prstClr val="black"/>
                </a:solidFill>
                <a:effectLst/>
                <a:uLnTx/>
                <a:uFillTx/>
                <a:latin typeface="Calibri"/>
                <a:ea typeface="+mn-ea"/>
                <a:cs typeface="+mn-cs"/>
              </a:rPr>
              <a:t>!!!</a:t>
            </a:r>
          </a:p>
        </p:txBody>
      </p:sp>
      <p:pic>
        <p:nvPicPr>
          <p:cNvPr id="9" name="Picture 8" descr="الجبل الجليدي2">
            <a:extLst>
              <a:ext uri="{FF2B5EF4-FFF2-40B4-BE49-F238E27FC236}">
                <a16:creationId xmlns:a16="http://schemas.microsoft.com/office/drawing/2014/main" id="{B78EDF77-9015-9046-E1B0-9978C5B57B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773" y="2921254"/>
            <a:ext cx="3925127" cy="3501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pic>
      <p:sp>
        <p:nvSpPr>
          <p:cNvPr id="11" name="مربع نص 3">
            <a:extLst>
              <a:ext uri="{FF2B5EF4-FFF2-40B4-BE49-F238E27FC236}">
                <a16:creationId xmlns:a16="http://schemas.microsoft.com/office/drawing/2014/main" id="{09CE4006-E834-5FD6-731F-C09CE7D319A4}"/>
              </a:ext>
            </a:extLst>
          </p:cNvPr>
          <p:cNvSpPr txBox="1">
            <a:spLocks noChangeArrowheads="1"/>
          </p:cNvSpPr>
          <p:nvPr/>
        </p:nvSpPr>
        <p:spPr bwMode="auto">
          <a:xfrm>
            <a:off x="4955481" y="2390239"/>
            <a:ext cx="5220633" cy="461665"/>
          </a:xfrm>
          <a:prstGeom prst="rect">
            <a:avLst/>
          </a:prstGeom>
          <a:noFill/>
          <a:ln w="9525">
            <a:noFill/>
            <a:miter lim="800000"/>
            <a:headEnd/>
            <a:tailEnd/>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685800" rtl="1" eaLnBrk="1" fontAlgn="base" latinLnBrk="0" hangingPunct="1">
              <a:lnSpc>
                <a:spcPct val="100000"/>
              </a:lnSpc>
              <a:spcBef>
                <a:spcPct val="0"/>
              </a:spcBef>
              <a:spcAft>
                <a:spcPct val="0"/>
              </a:spcAft>
              <a:buClrTx/>
              <a:buSzTx/>
              <a:buFontTx/>
              <a:buNone/>
              <a:tabLst/>
              <a:defRPr/>
            </a:pPr>
            <a:r>
              <a:rPr kumimoji="0" lang="ar-SA" sz="2400" b="0" i="0" u="none" strike="noStrike" kern="1200" cap="none" spc="0" normalizeH="0" baseline="0" noProof="0" dirty="0">
                <a:ln>
                  <a:noFill/>
                </a:ln>
                <a:solidFill>
                  <a:srgbClr val="1F497D">
                    <a:lumMod val="60000"/>
                    <a:lumOff val="40000"/>
                  </a:srgbClr>
                </a:solidFill>
                <a:effectLst/>
                <a:uLnTx/>
                <a:uFillTx/>
                <a:latin typeface="Calibri"/>
                <a:ea typeface="+mn-ea"/>
                <a:cs typeface="Arial" panose="020B0604020202020204" pitchFamily="34" charset="0"/>
              </a:rPr>
              <a:t>انظر إلى هذه الصورة:</a:t>
            </a:r>
            <a:endParaRPr kumimoji="0" lang="en-US" sz="2400" b="0" i="0" u="none" strike="noStrike" kern="1200" cap="none" spc="0" normalizeH="0" baseline="0" noProof="0" dirty="0">
              <a:ln>
                <a:noFill/>
              </a:ln>
              <a:solidFill>
                <a:srgbClr val="1F497D">
                  <a:lumMod val="60000"/>
                  <a:lumOff val="40000"/>
                </a:srgbClr>
              </a:solidFill>
              <a:effectLst/>
              <a:uLnTx/>
              <a:uFillTx/>
              <a:latin typeface="Calibri"/>
              <a:ea typeface="+mn-ea"/>
              <a:cs typeface="+mn-cs"/>
            </a:endParaRPr>
          </a:p>
        </p:txBody>
      </p:sp>
      <p:sp>
        <p:nvSpPr>
          <p:cNvPr id="12" name="مربع نص 3">
            <a:extLst>
              <a:ext uri="{FF2B5EF4-FFF2-40B4-BE49-F238E27FC236}">
                <a16:creationId xmlns:a16="http://schemas.microsoft.com/office/drawing/2014/main" id="{06899752-6FD2-1185-E006-D0DB2B6B7FE6}"/>
              </a:ext>
            </a:extLst>
          </p:cNvPr>
          <p:cNvSpPr txBox="1">
            <a:spLocks noChangeArrowheads="1"/>
          </p:cNvSpPr>
          <p:nvPr/>
        </p:nvSpPr>
        <p:spPr bwMode="auto">
          <a:xfrm>
            <a:off x="4955481" y="2698079"/>
            <a:ext cx="52206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1" eaLnBrk="1" fontAlgn="base" latinLnBrk="0" hangingPunct="1">
              <a:lnSpc>
                <a:spcPct val="100000"/>
              </a:lnSpc>
              <a:spcBef>
                <a:spcPct val="0"/>
              </a:spcBef>
              <a:spcAft>
                <a:spcPct val="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Arial" pitchFamily="34" charset="0"/>
                <a:ea typeface="+mn-ea"/>
                <a:cs typeface="Arial"/>
              </a:rPr>
              <a:t>ما هو الجزء الأكبر من الجبل الجليدي ؟</a:t>
            </a:r>
            <a:endParaRPr kumimoji="0" lang="en-US"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3" name="مربع نص 3">
            <a:extLst>
              <a:ext uri="{FF2B5EF4-FFF2-40B4-BE49-F238E27FC236}">
                <a16:creationId xmlns:a16="http://schemas.microsoft.com/office/drawing/2014/main" id="{55BF59AD-FD8D-2EC0-796D-6BFC21C41D6E}"/>
              </a:ext>
            </a:extLst>
          </p:cNvPr>
          <p:cNvSpPr txBox="1">
            <a:spLocks noChangeArrowheads="1"/>
          </p:cNvSpPr>
          <p:nvPr/>
        </p:nvSpPr>
        <p:spPr bwMode="auto">
          <a:xfrm>
            <a:off x="4955481" y="3089888"/>
            <a:ext cx="5220633" cy="461665"/>
          </a:xfrm>
          <a:prstGeom prst="rect">
            <a:avLst/>
          </a:prstGeom>
          <a:noFill/>
          <a:ln w="9525">
            <a:noFill/>
            <a:miter lim="800000"/>
            <a:headEnd/>
            <a:tailEnd/>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1" eaLnBrk="1" fontAlgn="base" latinLnBrk="0" hangingPunct="1">
              <a:lnSpc>
                <a:spcPct val="100000"/>
              </a:lnSpc>
              <a:spcBef>
                <a:spcPct val="0"/>
              </a:spcBef>
              <a:spcAft>
                <a:spcPct val="0"/>
              </a:spcAft>
              <a:buClrTx/>
              <a:buSzTx/>
              <a:buFontTx/>
              <a:buNone/>
              <a:tabLst/>
              <a:defRPr/>
            </a:pPr>
            <a:r>
              <a:rPr kumimoji="0" lang="ar-SA" sz="2400" b="0" i="0" u="none" strike="noStrike" kern="1200" cap="none" spc="0" normalizeH="0" baseline="0" noProof="0" dirty="0">
                <a:ln>
                  <a:noFill/>
                </a:ln>
                <a:solidFill>
                  <a:srgbClr val="1F497D">
                    <a:lumMod val="60000"/>
                    <a:lumOff val="40000"/>
                  </a:srgbClr>
                </a:solidFill>
                <a:effectLst/>
                <a:uLnTx/>
                <a:uFillTx/>
                <a:latin typeface="Calibri"/>
                <a:ea typeface="+mn-ea"/>
                <a:cs typeface="Arial" panose="020B0604020202020204" pitchFamily="34" charset="0"/>
              </a:rPr>
              <a:t>الظاهر فوق سطح الماء ؟</a:t>
            </a:r>
            <a:endParaRPr kumimoji="0" lang="en-US" sz="2400" b="0" i="0" u="none" strike="noStrike" kern="1200" cap="none" spc="0" normalizeH="0" baseline="0" noProof="0" dirty="0">
              <a:ln>
                <a:noFill/>
              </a:ln>
              <a:solidFill>
                <a:srgbClr val="1F497D">
                  <a:lumMod val="60000"/>
                  <a:lumOff val="40000"/>
                </a:srgbClr>
              </a:solidFill>
              <a:effectLst/>
              <a:uLnTx/>
              <a:uFillTx/>
              <a:latin typeface="Calibri"/>
              <a:ea typeface="+mn-ea"/>
              <a:cs typeface="+mn-cs"/>
            </a:endParaRPr>
          </a:p>
        </p:txBody>
      </p:sp>
      <p:sp>
        <p:nvSpPr>
          <p:cNvPr id="14" name="مربع نص 3">
            <a:extLst>
              <a:ext uri="{FF2B5EF4-FFF2-40B4-BE49-F238E27FC236}">
                <a16:creationId xmlns:a16="http://schemas.microsoft.com/office/drawing/2014/main" id="{4251F44A-DC0E-97A6-7A14-02C35288C8B4}"/>
              </a:ext>
            </a:extLst>
          </p:cNvPr>
          <p:cNvSpPr txBox="1">
            <a:spLocks noChangeArrowheads="1"/>
          </p:cNvSpPr>
          <p:nvPr/>
        </p:nvSpPr>
        <p:spPr bwMode="auto">
          <a:xfrm>
            <a:off x="4955481" y="3507138"/>
            <a:ext cx="5220633" cy="461665"/>
          </a:xfrm>
          <a:prstGeom prst="rect">
            <a:avLst/>
          </a:prstGeom>
          <a:noFill/>
          <a:ln w="9525">
            <a:noFill/>
            <a:miter lim="800000"/>
            <a:headEnd/>
            <a:tailEnd/>
          </a:ln>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1" eaLnBrk="1" fontAlgn="base" latinLnBrk="0" hangingPunct="1">
              <a:lnSpc>
                <a:spcPct val="100000"/>
              </a:lnSpc>
              <a:spcBef>
                <a:spcPct val="0"/>
              </a:spcBef>
              <a:spcAft>
                <a:spcPct val="0"/>
              </a:spcAft>
              <a:buClrTx/>
              <a:buSzTx/>
              <a:buFontTx/>
              <a:buNone/>
              <a:tabLst/>
              <a:defRPr/>
            </a:pPr>
            <a:r>
              <a:rPr kumimoji="0" lang="ar-SA" sz="2400" b="0" i="0" u="none" strike="noStrike" kern="1200" cap="none" spc="0" normalizeH="0" baseline="0" noProof="0" dirty="0">
                <a:ln>
                  <a:noFill/>
                </a:ln>
                <a:solidFill>
                  <a:srgbClr val="1F497D">
                    <a:lumMod val="60000"/>
                    <a:lumOff val="40000"/>
                  </a:srgbClr>
                </a:solidFill>
                <a:effectLst/>
                <a:uLnTx/>
                <a:uFillTx/>
                <a:latin typeface="Calibri"/>
                <a:ea typeface="+mn-ea"/>
                <a:cs typeface="Arial" panose="020B0604020202020204" pitchFamily="34" charset="0"/>
              </a:rPr>
              <a:t>أم الذي لا يظهر فوق سطح الماء ؟</a:t>
            </a:r>
            <a:endParaRPr kumimoji="0" lang="en-US" sz="2400" b="0" i="0" u="none" strike="noStrike" kern="1200" cap="none" spc="0" normalizeH="0" baseline="0" noProof="0" dirty="0">
              <a:ln>
                <a:noFill/>
              </a:ln>
              <a:solidFill>
                <a:srgbClr val="1F497D">
                  <a:lumMod val="60000"/>
                  <a:lumOff val="40000"/>
                </a:srgbClr>
              </a:solidFill>
              <a:effectLst/>
              <a:uLnTx/>
              <a:uFillTx/>
              <a:latin typeface="Calibri"/>
              <a:ea typeface="+mn-ea"/>
              <a:cs typeface="+mn-cs"/>
            </a:endParaRPr>
          </a:p>
        </p:txBody>
      </p:sp>
      <p:sp>
        <p:nvSpPr>
          <p:cNvPr id="15" name="مربع نص 3">
            <a:extLst>
              <a:ext uri="{FF2B5EF4-FFF2-40B4-BE49-F238E27FC236}">
                <a16:creationId xmlns:a16="http://schemas.microsoft.com/office/drawing/2014/main" id="{3DBAE9CC-3505-A3E7-4414-9CF93BC259A8}"/>
              </a:ext>
            </a:extLst>
          </p:cNvPr>
          <p:cNvSpPr txBox="1">
            <a:spLocks noChangeArrowheads="1"/>
          </p:cNvSpPr>
          <p:nvPr/>
        </p:nvSpPr>
        <p:spPr bwMode="auto">
          <a:xfrm>
            <a:off x="4955480" y="3957469"/>
            <a:ext cx="619818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685800" rtl="1" eaLnBrk="1" fontAlgn="base" latinLnBrk="0" hangingPunct="1">
              <a:lnSpc>
                <a:spcPct val="100000"/>
              </a:lnSpc>
              <a:spcBef>
                <a:spcPct val="0"/>
              </a:spcBef>
              <a:spcAft>
                <a:spcPct val="0"/>
              </a:spcAft>
              <a:buClrTx/>
              <a:buSzTx/>
              <a:buFontTx/>
              <a:buNone/>
              <a:tabLst/>
              <a:defRPr/>
            </a:pPr>
            <a:r>
              <a:rPr kumimoji="0" lang="ar-SA" sz="2400" b="0" i="0" u="none" strike="noStrike" kern="1200" cap="none" spc="0" normalizeH="0" baseline="0" noProof="0" dirty="0">
                <a:ln>
                  <a:noFill/>
                </a:ln>
                <a:solidFill>
                  <a:prstClr val="black"/>
                </a:solidFill>
                <a:effectLst/>
                <a:uLnTx/>
                <a:uFillTx/>
                <a:latin typeface="Calibri" pitchFamily="34" charset="0"/>
                <a:ea typeface="+mn-ea"/>
                <a:cs typeface="Arial"/>
              </a:rPr>
              <a:t>تقوم فكرة الجبل الجليدي على أن المشكلة الأساسية (أو الحقيقية ) هي الجزء الغير ظاهر لنا، والذي يظهر لنا عادة هي العوارض الناتجة من هذه المشكلة، ويقوم الكثير عند محاولة حله للمشكلة بمعالجة هذه العوارض وإهمال السبب الحقيقي أو المشكلة الأساسية.</a:t>
            </a:r>
            <a:endParaRPr kumimoji="0" lang="en-US" sz="2400" b="0" i="0" u="none" strike="noStrike" kern="1200" cap="none" spc="0" normalizeH="0" baseline="0" noProof="0" dirty="0">
              <a:ln>
                <a:noFill/>
              </a:ln>
              <a:solidFill>
                <a:prstClr val="black"/>
              </a:solidFill>
              <a:effectLst/>
              <a:uLnTx/>
              <a:uFillTx/>
              <a:latin typeface="Calibri" pitchFamily="34" charset="0"/>
              <a:ea typeface="+mn-ea"/>
              <a:cs typeface="Arial" pitchFamily="34" charset="0"/>
            </a:endParaRPr>
          </a:p>
        </p:txBody>
      </p:sp>
    </p:spTree>
    <p:extLst>
      <p:ext uri="{BB962C8B-B14F-4D97-AF65-F5344CB8AC3E}">
        <p14:creationId xmlns:p14="http://schemas.microsoft.com/office/powerpoint/2010/main" val="1525259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40DCEEDE-B2F2-4AE8-B725-E433F59578B0}"/>
              </a:ext>
            </a:extLst>
          </p:cNvPr>
          <p:cNvSpPr>
            <a:spLocks noGrp="1"/>
          </p:cNvSpPr>
          <p:nvPr/>
        </p:nvSpPr>
        <p:spPr>
          <a:xfrm>
            <a:off x="511951" y="1235181"/>
            <a:ext cx="11168098" cy="5256178"/>
          </a:xfrm>
          <a:prstGeom prst="rect">
            <a:avLst/>
          </a:prstGeom>
        </p:spPr>
        <p:txBody>
          <a:bodyPr vert="horz" lIns="91440" tIns="45720" rIns="91440" bIns="45720" rtlCol="0">
            <a:normAutofit fontScale="92500" lnSpcReduction="20000"/>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lgn="r" rtl="1"/>
            <a:r>
              <a:rPr lang="ar-EG" b="1" u="sng" dirty="0">
                <a:solidFill>
                  <a:schemeClr val="accent1">
                    <a:lumMod val="75000"/>
                  </a:schemeClr>
                </a:solidFill>
              </a:rPr>
              <a:t>لتحديد المشكلة البحثية بشكل جيد ، توصل لإجابات عن الأسئلة التالية :</a:t>
            </a:r>
          </a:p>
          <a:p>
            <a:pPr marL="0" indent="0" algn="r" rtl="1">
              <a:buNone/>
            </a:pPr>
            <a:endParaRPr lang="ar-EG" b="1" dirty="0"/>
          </a:p>
          <a:p>
            <a:pPr marL="0" indent="0" algn="r" rtl="1">
              <a:buNone/>
            </a:pPr>
            <a:r>
              <a:rPr lang="ar-EG" b="1" dirty="0"/>
              <a:t>1- ما هي المشكلة ؟ </a:t>
            </a:r>
            <a:r>
              <a:rPr lang="en-US" b="1" dirty="0"/>
              <a:t>What</a:t>
            </a:r>
          </a:p>
          <a:p>
            <a:pPr marL="0" indent="0" algn="r" rtl="1">
              <a:buNone/>
            </a:pPr>
            <a:r>
              <a:rPr lang="ar-EG" b="1" dirty="0"/>
              <a:t>2- لماذا هي مشكلة ؟ </a:t>
            </a:r>
            <a:r>
              <a:rPr lang="en-US" b="1" dirty="0"/>
              <a:t>Why</a:t>
            </a:r>
            <a:endParaRPr lang="ar-EG" b="1" dirty="0"/>
          </a:p>
          <a:p>
            <a:pPr marL="0" indent="0" algn="r" rtl="1">
              <a:buNone/>
            </a:pPr>
            <a:r>
              <a:rPr lang="ar-EG" dirty="0"/>
              <a:t>( الاسباب المؤدية للمشكلة )</a:t>
            </a:r>
          </a:p>
          <a:p>
            <a:pPr marL="0" indent="0" algn="r" rtl="1">
              <a:buNone/>
            </a:pPr>
            <a:r>
              <a:rPr lang="ar-EG" b="1" dirty="0"/>
              <a:t>3- أين رصدت المشكلة ؟ </a:t>
            </a:r>
            <a:r>
              <a:rPr lang="en-US" b="1" dirty="0"/>
              <a:t>Where </a:t>
            </a:r>
            <a:r>
              <a:rPr lang="ar-EG" b="1" dirty="0"/>
              <a:t> </a:t>
            </a:r>
          </a:p>
          <a:p>
            <a:pPr marL="0" indent="0" algn="r" rtl="1">
              <a:buNone/>
            </a:pPr>
            <a:r>
              <a:rPr lang="ar-EG" dirty="0"/>
              <a:t>( مكان – قسم – إدارة – قطاع – مؤسسة.... )</a:t>
            </a:r>
          </a:p>
          <a:p>
            <a:pPr marL="0" indent="0" algn="r" rtl="1">
              <a:buNone/>
            </a:pPr>
            <a:r>
              <a:rPr lang="ar-EG" b="1" dirty="0"/>
              <a:t>4- من المتأثر بالمشكلة ؟ </a:t>
            </a:r>
            <a:r>
              <a:rPr lang="en-US" b="1" dirty="0"/>
              <a:t>Who</a:t>
            </a:r>
            <a:r>
              <a:rPr lang="ar-EG" b="1" dirty="0"/>
              <a:t> </a:t>
            </a:r>
          </a:p>
          <a:p>
            <a:pPr marL="0" indent="0" algn="r" rtl="1">
              <a:buNone/>
            </a:pPr>
            <a:r>
              <a:rPr lang="ar-EG" dirty="0"/>
              <a:t>(عاملين – عملاء - .... )</a:t>
            </a:r>
          </a:p>
          <a:p>
            <a:pPr marL="0" indent="0" algn="r" rtl="1">
              <a:buNone/>
            </a:pPr>
            <a:r>
              <a:rPr lang="ar-EG" b="1" dirty="0"/>
              <a:t>5- متى لاحظت المشكلة ؟ </a:t>
            </a:r>
            <a:r>
              <a:rPr lang="en-US" b="1" dirty="0"/>
              <a:t>When</a:t>
            </a:r>
            <a:r>
              <a:rPr lang="ar-EG" b="1" dirty="0"/>
              <a:t> </a:t>
            </a:r>
          </a:p>
          <a:p>
            <a:pPr marL="0" indent="0" algn="r" rtl="1">
              <a:buNone/>
            </a:pPr>
            <a:r>
              <a:rPr lang="ar-EG" dirty="0"/>
              <a:t>( حديثا – قديما – في ظرف معين .... )</a:t>
            </a:r>
          </a:p>
          <a:p>
            <a:pPr marL="0" indent="0" algn="r" rtl="1">
              <a:buNone/>
            </a:pPr>
            <a:r>
              <a:rPr lang="ar-EG" b="1" dirty="0"/>
              <a:t>6- كيف رصدت المشكلة ؟ </a:t>
            </a:r>
            <a:r>
              <a:rPr lang="en-US" b="1" dirty="0"/>
              <a:t>How</a:t>
            </a:r>
            <a:r>
              <a:rPr lang="ar-EG" b="1" dirty="0"/>
              <a:t> </a:t>
            </a:r>
          </a:p>
          <a:p>
            <a:pPr marL="0" indent="0" algn="r" rtl="1">
              <a:buNone/>
            </a:pPr>
            <a:r>
              <a:rPr lang="ar-EG" dirty="0"/>
              <a:t>( الدلائل – الشواهد – المؤشرات .... التي تثبت وجود المشكلة )</a:t>
            </a:r>
          </a:p>
          <a:p>
            <a:pPr marL="0" indent="0" algn="r" rtl="1">
              <a:buNone/>
            </a:pPr>
            <a:r>
              <a:rPr lang="ar-EG" b="1" dirty="0"/>
              <a:t>7- كم مرة رصدت المشكلة ؟ </a:t>
            </a:r>
            <a:r>
              <a:rPr lang="en-US" b="1" dirty="0"/>
              <a:t>How often</a:t>
            </a:r>
            <a:r>
              <a:rPr lang="ar-EG" b="1" dirty="0"/>
              <a:t> </a:t>
            </a:r>
          </a:p>
          <a:p>
            <a:pPr marL="0" indent="0" algn="r" rtl="1">
              <a:buNone/>
            </a:pPr>
            <a:r>
              <a:rPr lang="ar-EG" dirty="0"/>
              <a:t>(بشكل مستمر – في وقت معين – يوم – أسبوع – شهر – فصل – وقت في اليوم ... )</a:t>
            </a:r>
          </a:p>
        </p:txBody>
      </p:sp>
    </p:spTree>
    <p:extLst>
      <p:ext uri="{BB962C8B-B14F-4D97-AF65-F5344CB8AC3E}">
        <p14:creationId xmlns:p14="http://schemas.microsoft.com/office/powerpoint/2010/main" val="1895950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مستطيل مستدير الزوايا 2">
            <a:extLst>
              <a:ext uri="{FF2B5EF4-FFF2-40B4-BE49-F238E27FC236}">
                <a16:creationId xmlns:a16="http://schemas.microsoft.com/office/drawing/2014/main" id="{CF2E7FCF-BA7C-48CB-98B0-594214C5522E}"/>
              </a:ext>
            </a:extLst>
          </p:cNvPr>
          <p:cNvSpPr>
            <a:spLocks noChangeArrowheads="1"/>
          </p:cNvSpPr>
          <p:nvPr/>
        </p:nvSpPr>
        <p:spPr bwMode="auto">
          <a:xfrm>
            <a:off x="2106901" y="1177845"/>
            <a:ext cx="7259411" cy="4977542"/>
          </a:xfrm>
          <a:prstGeom prst="roundRect">
            <a:avLst>
              <a:gd name="adj" fmla="val 16667"/>
            </a:avLst>
          </a:prstGeom>
          <a:solidFill>
            <a:schemeClr val="tx2">
              <a:lumMod val="20000"/>
              <a:lumOff val="80000"/>
            </a:schemeClr>
          </a:solidFill>
          <a:ln w="9525" algn="ctr">
            <a:solidFill>
              <a:schemeClr val="tx1"/>
            </a:solidFill>
            <a:round/>
            <a:headEnd/>
            <a:tailEnd/>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altLang="en-US" sz="2100" b="1" i="0" u="sng"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تحديد وصياغة المشكلة البحثية:</a:t>
            </a:r>
          </a:p>
          <a:p>
            <a:pPr marL="0" marR="0" lvl="0" indent="0" algn="ctr" defTabSz="685800" rtl="0" eaLnBrk="1" fontAlgn="auto" latinLnBrk="0" hangingPunct="1">
              <a:lnSpc>
                <a:spcPct val="100000"/>
              </a:lnSpc>
              <a:spcBef>
                <a:spcPts val="0"/>
              </a:spcBef>
              <a:spcAft>
                <a:spcPts val="0"/>
              </a:spcAft>
              <a:buClrTx/>
              <a:buSzTx/>
              <a:buFontTx/>
              <a:buNone/>
              <a:tabLst/>
              <a:defRPr/>
            </a:pPr>
            <a:endParaRPr lang="ar-EG" altLang="en-US" sz="2100" b="1" u="sng" dirty="0">
              <a:solidFill>
                <a:schemeClr val="accent1">
                  <a:lumMod val="75000"/>
                </a:schemeClr>
              </a:solidFill>
              <a:latin typeface="Arial" panose="020B0604020202020204" pitchFamily="34" charset="0"/>
              <a:cs typeface="Arial" panose="020B0604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ar-EG" altLang="en-US" sz="2100" b="1" i="0" u="sng"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SA" altLang="en-US" sz="2100" b="1" i="0" u="sng"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يقصد بتحديد المشكلة:</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SA" altLang="en-US" sz="2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صياغتها في عبارات واضحة ومفهومة ومحددة تعبر عن مضمون المشكلة ومجالها وتفصلها عن سائر المجالات الأخرى.</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ar-SA" altLang="en-US" sz="2100" b="1" i="0" u="sng"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SA" altLang="en-US" sz="2100" b="1" i="0" u="sng"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أهمية تحديد المشكلة:</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SA" altLang="en-US" sz="2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1- توجه الباحث وجهده للاهتمام والتركيز على مشكلته وجمع البيانات وثيقة الصلة بها.</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SA" altLang="en-US" sz="2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2- تحديد المشكلة يوجه الباحث ويرشده لمصادر المعلومات اللازمة.</a:t>
            </a:r>
          </a:p>
        </p:txBody>
      </p:sp>
    </p:spTree>
    <p:extLst>
      <p:ext uri="{BB962C8B-B14F-4D97-AF65-F5344CB8AC3E}">
        <p14:creationId xmlns:p14="http://schemas.microsoft.com/office/powerpoint/2010/main" val="67395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29A51F73-530F-ECA5-BF74-A2B9F8A5DEFC}"/>
              </a:ext>
            </a:extLst>
          </p:cNvPr>
          <p:cNvSpPr>
            <a:spLocks noGrp="1"/>
          </p:cNvSpPr>
          <p:nvPr/>
        </p:nvSpPr>
        <p:spPr>
          <a:xfrm>
            <a:off x="3381375" y="1115967"/>
            <a:ext cx="5429250" cy="685800"/>
          </a:xfrm>
          <a:prstGeom prst="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vert="horz" lIns="0" rIns="0" bIns="0" anchor="b">
            <a:normAutofit/>
          </a:bodyPr>
          <a:lstStyle>
            <a:lvl1pPr algn="l" rtl="0" eaLnBrk="1" latinLnBrk="0" hangingPunct="1">
              <a:spcBef>
                <a:spcPct val="0"/>
              </a:spcBef>
              <a:buNone/>
              <a:defRPr kumimoji="0" sz="3750" b="0" kern="1200">
                <a:ln>
                  <a:noFill/>
                </a:ln>
                <a:solidFill>
                  <a:schemeClr val="dk1"/>
                </a:solidFill>
                <a:effectLst/>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ar-EG" dirty="0">
                <a:solidFill>
                  <a:schemeClr val="tx1"/>
                </a:solidFill>
              </a:rPr>
              <a:t>صياغة المشكلة البحثية</a:t>
            </a:r>
            <a:endParaRPr lang="en-US" dirty="0">
              <a:solidFill>
                <a:schemeClr val="tx1"/>
              </a:solidFill>
            </a:endParaRPr>
          </a:p>
        </p:txBody>
      </p:sp>
      <p:sp>
        <p:nvSpPr>
          <p:cNvPr id="7" name="Oval 6">
            <a:extLst>
              <a:ext uri="{FF2B5EF4-FFF2-40B4-BE49-F238E27FC236}">
                <a16:creationId xmlns:a16="http://schemas.microsoft.com/office/drawing/2014/main" id="{F398ACAF-265C-7023-70F0-21AD39566AED}"/>
              </a:ext>
            </a:extLst>
          </p:cNvPr>
          <p:cNvSpPr/>
          <p:nvPr/>
        </p:nvSpPr>
        <p:spPr>
          <a:xfrm>
            <a:off x="7881678" y="1992669"/>
            <a:ext cx="2462767" cy="771525"/>
          </a:xfrm>
          <a:prstGeom prst="ellipse">
            <a:avLst/>
          </a:prstGeom>
          <a:solidFill>
            <a:schemeClr val="tx2">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1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عبارة لفظية تقريرية</a:t>
            </a:r>
            <a:endParaRPr kumimoji="0" lang="en-US" sz="21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9" name="Oval 8">
            <a:extLst>
              <a:ext uri="{FF2B5EF4-FFF2-40B4-BE49-F238E27FC236}">
                <a16:creationId xmlns:a16="http://schemas.microsoft.com/office/drawing/2014/main" id="{6FFFE736-2261-F98E-6F67-8345CF49501F}"/>
              </a:ext>
            </a:extLst>
          </p:cNvPr>
          <p:cNvSpPr/>
          <p:nvPr/>
        </p:nvSpPr>
        <p:spPr>
          <a:xfrm>
            <a:off x="1945468" y="2035531"/>
            <a:ext cx="2462767" cy="685800"/>
          </a:xfrm>
          <a:prstGeom prst="ellipse">
            <a:avLst/>
          </a:prstGeom>
          <a:solidFill>
            <a:schemeClr val="tx2">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1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صياغة المشكلة فى سؤال</a:t>
            </a:r>
            <a:endParaRPr kumimoji="0" lang="en-US" sz="21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11" name="Rectangle 10">
            <a:extLst>
              <a:ext uri="{FF2B5EF4-FFF2-40B4-BE49-F238E27FC236}">
                <a16:creationId xmlns:a16="http://schemas.microsoft.com/office/drawing/2014/main" id="{ABDE47AB-90E1-EB7E-FCF6-36C6CDD1336B}"/>
              </a:ext>
            </a:extLst>
          </p:cNvPr>
          <p:cNvSpPr/>
          <p:nvPr/>
        </p:nvSpPr>
        <p:spPr>
          <a:xfrm>
            <a:off x="7380353" y="3419660"/>
            <a:ext cx="2919149" cy="1802421"/>
          </a:xfrm>
          <a:prstGeom prst="rect">
            <a:avLst/>
          </a:prstGeom>
          <a:solidFill>
            <a:schemeClr val="tx2">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Constantia"/>
              <a:ea typeface="+mn-ea"/>
            </a:endParaRPr>
          </a:p>
          <a:p>
            <a:pPr marL="0" marR="0" lvl="0" indent="0" algn="ctr" defTabSz="685800" rtl="1" eaLnBrk="1" fontAlgn="auto" latinLnBrk="0" hangingPunct="1">
              <a:lnSpc>
                <a:spcPct val="10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schemeClr val="tx1"/>
                </a:solidFill>
                <a:effectLst/>
                <a:uLnTx/>
                <a:uFillTx/>
                <a:latin typeface="Constantia"/>
                <a:ea typeface="+mn-ea"/>
              </a:rPr>
              <a:t>قصور نظم مراقبة الجودة </a:t>
            </a:r>
          </a:p>
          <a:p>
            <a:pPr marL="0" marR="0" lvl="0" indent="0" algn="ctr" defTabSz="685800" rtl="1" eaLnBrk="1" fontAlgn="auto" latinLnBrk="0" hangingPunct="1">
              <a:lnSpc>
                <a:spcPct val="10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schemeClr val="tx1"/>
                </a:solidFill>
                <a:effectLst/>
                <a:uLnTx/>
                <a:uFillTx/>
                <a:latin typeface="Constantia"/>
                <a:ea typeface="+mn-ea"/>
              </a:rPr>
              <a:t> ضعف اهتمام المسؤولين باختيار الطريقة المناسبة لتدريب العاملين</a:t>
            </a:r>
          </a:p>
        </p:txBody>
      </p:sp>
      <p:sp>
        <p:nvSpPr>
          <p:cNvPr id="12" name="Rectangle 11">
            <a:extLst>
              <a:ext uri="{FF2B5EF4-FFF2-40B4-BE49-F238E27FC236}">
                <a16:creationId xmlns:a16="http://schemas.microsoft.com/office/drawing/2014/main" id="{13C9C3D2-EFBC-FDAB-19B1-7DCE914661F5}"/>
              </a:ext>
            </a:extLst>
          </p:cNvPr>
          <p:cNvSpPr/>
          <p:nvPr/>
        </p:nvSpPr>
        <p:spPr>
          <a:xfrm>
            <a:off x="1814401" y="3419660"/>
            <a:ext cx="2919149" cy="1802421"/>
          </a:xfrm>
          <a:prstGeom prst="rect">
            <a:avLst/>
          </a:prstGeom>
          <a:solidFill>
            <a:schemeClr val="tx2">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onstantia"/>
                <a:ea typeface="+mn-ea"/>
              </a:rPr>
              <a:t>ما أثر التدريب على أداء العمال بشركة المحلة للغزل و النسيج ؟</a:t>
            </a:r>
          </a:p>
        </p:txBody>
      </p:sp>
      <p:sp>
        <p:nvSpPr>
          <p:cNvPr id="13" name="Rectangle 12">
            <a:extLst>
              <a:ext uri="{FF2B5EF4-FFF2-40B4-BE49-F238E27FC236}">
                <a16:creationId xmlns:a16="http://schemas.microsoft.com/office/drawing/2014/main" id="{01E4899B-903C-2672-A238-16247ADE728A}"/>
              </a:ext>
            </a:extLst>
          </p:cNvPr>
          <p:cNvSpPr/>
          <p:nvPr/>
        </p:nvSpPr>
        <p:spPr>
          <a:xfrm>
            <a:off x="5717961" y="2948168"/>
            <a:ext cx="4790398" cy="415943"/>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إنخفاض – قصور – قلة – ضعف – سوء ....</a:t>
            </a:r>
            <a:endParaRPr kumimoji="0" lang="en-US"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cxnSp>
        <p:nvCxnSpPr>
          <p:cNvPr id="14" name="Connector: Curved 13">
            <a:extLst>
              <a:ext uri="{FF2B5EF4-FFF2-40B4-BE49-F238E27FC236}">
                <a16:creationId xmlns:a16="http://schemas.microsoft.com/office/drawing/2014/main" id="{379842E8-1EAC-B5D3-6A78-70890BA65602}"/>
              </a:ext>
            </a:extLst>
          </p:cNvPr>
          <p:cNvCxnSpPr>
            <a:stCxn id="4" idx="2"/>
          </p:cNvCxnSpPr>
          <p:nvPr/>
        </p:nvCxnSpPr>
        <p:spPr>
          <a:xfrm rot="16200000" flipH="1">
            <a:off x="7357862" y="539905"/>
            <a:ext cx="190902" cy="2714625"/>
          </a:xfrm>
          <a:prstGeom prst="curvedConnector2">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nector: Curved 14">
            <a:extLst>
              <a:ext uri="{FF2B5EF4-FFF2-40B4-BE49-F238E27FC236}">
                <a16:creationId xmlns:a16="http://schemas.microsoft.com/office/drawing/2014/main" id="{C3CFD5BB-7A61-A57E-12EA-A2B9B9B4FF80}"/>
              </a:ext>
            </a:extLst>
          </p:cNvPr>
          <p:cNvCxnSpPr>
            <a:stCxn id="4" idx="2"/>
            <a:endCxn id="9" idx="0"/>
          </p:cNvCxnSpPr>
          <p:nvPr/>
        </p:nvCxnSpPr>
        <p:spPr>
          <a:xfrm rot="5400000">
            <a:off x="4519543" y="459075"/>
            <a:ext cx="233765" cy="2919149"/>
          </a:xfrm>
          <a:prstGeom prst="curvedConnector3">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E9413EE8-D2F7-65B6-3491-F14C0DB6689C}"/>
              </a:ext>
            </a:extLst>
          </p:cNvPr>
          <p:cNvPicPr>
            <a:picLocks noChangeAspect="1"/>
          </p:cNvPicPr>
          <p:nvPr/>
        </p:nvPicPr>
        <p:blipFill rotWithShape="1">
          <a:blip r:embed="rId3"/>
          <a:srcRect t="36629" b="54630"/>
          <a:stretch/>
        </p:blipFill>
        <p:spPr>
          <a:xfrm>
            <a:off x="3581396" y="5746411"/>
            <a:ext cx="4911441" cy="590843"/>
          </a:xfrm>
          <a:prstGeom prst="rect">
            <a:avLst/>
          </a:prstGeom>
          <a:solidFill>
            <a:schemeClr val="tx2">
              <a:lumMod val="20000"/>
              <a:lumOff val="80000"/>
            </a:schemeClr>
          </a:solidFill>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65473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21" name="TextBox 4">
            <a:extLst>
              <a:ext uri="{FF2B5EF4-FFF2-40B4-BE49-F238E27FC236}">
                <a16:creationId xmlns:a16="http://schemas.microsoft.com/office/drawing/2014/main" id="{1275B200-D275-4916-A6BA-7238D5EB507F}"/>
              </a:ext>
            </a:extLst>
          </p:cNvPr>
          <p:cNvSpPr txBox="1"/>
          <p:nvPr/>
        </p:nvSpPr>
        <p:spPr>
          <a:xfrm>
            <a:off x="1436915" y="1521645"/>
            <a:ext cx="9104476" cy="29238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الفصل الاول : الاطار العام للدراسة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أولا : المقدمة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ثانيا : المشكلة البحثية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أ- خلفية المشكلة البحثية : نبذة مختصرة عن المشكلة البحثية – تقديم بعض المؤشرات ( الدلائل )  على وجود المشكلة البحثية سواء عن طريق ( التقارير – دراسة استطلاعية </a:t>
            </a:r>
            <a:r>
              <a:rPr kumimoji="0" lang="en-US"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Pilot Study </a:t>
            </a:r>
            <a:r>
              <a:rPr kumimoji="0" lang="ar-EG"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عن طريق قائمة استبيان ، مقابلات شخصية ، نموذج ملاحظة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ب- تحديد المشكلة البحثية وصياغتها :  في ضوء الدراسة الاستطلاعية والدراسة المكتبية ، يرى الباحث أن المشكلة البحثية تتلخص " ........................................... "</a:t>
            </a:r>
            <a:endParaRPr kumimoji="0" lang="en-US" sz="2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74290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tabLst>
                <a:tab pos="4331970" algn="l"/>
                <a:tab pos="4558030" algn="l"/>
              </a:tabLst>
            </a:pPr>
            <a:r>
              <a:rPr lang="ar-EG"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الدراسة الاستطلاعية والمشكلة البحثية</a:t>
            </a: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fontAlgn="base">
              <a:lnSpc>
                <a:spcPct val="107000"/>
              </a:lnSpc>
              <a:spcBef>
                <a:spcPts val="0"/>
              </a:spcBef>
              <a:spcAft>
                <a:spcPts val="0"/>
              </a:spcAft>
            </a:pPr>
            <a:r>
              <a:rPr lang="ar-SA"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قام الباحث بإجراء الدراسة الاستطلاعية في سبيل السعي لزيادة القدرة المعرفية بموضوع البحث من الناحيتين النظرية والعملية ، وكذلك صياغة المشكلة بشكل علمي سليم ، ووضع الفروض التي سيتم إثبات قبولها أو رفضها، ومن خلال الدراسة الاستطلاعية تم تحديد المتغيرات المستقلة والتابعة التي سيبنى عليها البحث ، هذا ولقد تمت الدراسة الاستطلاعية من خلال : </a:t>
            </a: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fontAlgn="base">
              <a:lnSpc>
                <a:spcPct val="107000"/>
              </a:lnSpc>
              <a:spcBef>
                <a:spcPts val="0"/>
              </a:spcBef>
              <a:spcAft>
                <a:spcPts val="0"/>
              </a:spcAft>
            </a:pPr>
            <a:r>
              <a:rPr lang="ar-SA"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ar-EG"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2/1. المرحلة الأولى: الدراسة الاستطلاعية الثانوية: </a:t>
            </a:r>
            <a:r>
              <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من خلال الرجوع للدراسات المكتبية والاطلاع على بعض الدراسات السابقة المتعلقة بموضوع الدراسة ، وكذلك الاعتماد على تقارير تنافسية قطاع السياحة عالميا ً وعربيا ً، والتقارير الصادرة عن وزارة السياحة المصرية ومركز معلومات قطاع الأعمال العام ، ويوضح جدول رقم (2) ترتيب مصر على مستوى قطاع السياحة عربيا ً ودوليا ً على النحو الآتي: </a:t>
            </a:r>
          </a:p>
          <a:p>
            <a:pPr marL="0" marR="0" algn="just" rtl="1" fontAlgn="base">
              <a:lnSpc>
                <a:spcPct val="107000"/>
              </a:lnSpc>
              <a:spcBef>
                <a:spcPts val="0"/>
              </a:spcBef>
              <a:spcAft>
                <a:spcPts val="0"/>
              </a:spcAft>
            </a:pPr>
            <a:endParaRPr lang="ar-EG"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algn="just" rtl="1" fontAlgn="base">
              <a:lnSpc>
                <a:spcPct val="107000"/>
              </a:lnSpc>
              <a:spcBef>
                <a:spcPts val="0"/>
              </a:spcBef>
              <a:spcAft>
                <a:spcPts val="0"/>
              </a:spcAf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fontAlgn="base">
              <a:lnSpc>
                <a:spcPct val="107000"/>
              </a:lnSpc>
              <a:spcBef>
                <a:spcPts val="0"/>
              </a:spcBef>
              <a:spcAft>
                <a:spcPts val="0"/>
              </a:spcAft>
            </a:pPr>
            <a:endParaRPr lang="ar-EG"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fontAlgn="base">
              <a:lnSpc>
                <a:spcPct val="107000"/>
              </a:lnSpc>
              <a:spcBef>
                <a:spcPts val="0"/>
              </a:spcBef>
              <a:spcAft>
                <a:spcPts val="0"/>
              </a:spcAft>
            </a:pPr>
            <a:endParaRPr lang="en-US"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Oval 3">
            <a:extLst>
              <a:ext uri="{FF2B5EF4-FFF2-40B4-BE49-F238E27FC236}">
                <a16:creationId xmlns:a16="http://schemas.microsoft.com/office/drawing/2014/main" id="{C9E7B7C2-2C8A-B8E2-D8AD-293355033DDB}"/>
              </a:ext>
            </a:extLst>
          </p:cNvPr>
          <p:cNvSpPr/>
          <p:nvPr/>
        </p:nvSpPr>
        <p:spPr>
          <a:xfrm>
            <a:off x="9203205" y="1251288"/>
            <a:ext cx="1600200" cy="776686"/>
          </a:xfrm>
          <a:prstGeom prst="ellipse">
            <a:avLst/>
          </a:prstGeom>
          <a:solidFill>
            <a:schemeClr val="tx2">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مثال</a:t>
            </a:r>
            <a:endParaRPr kumimoji="0" lang="en-US"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7" name="TextBox 6">
            <a:extLst>
              <a:ext uri="{FF2B5EF4-FFF2-40B4-BE49-F238E27FC236}">
                <a16:creationId xmlns:a16="http://schemas.microsoft.com/office/drawing/2014/main" id="{10A7AEB1-85CA-EC8C-0CD0-6AE39123C849}"/>
              </a:ext>
            </a:extLst>
          </p:cNvPr>
          <p:cNvSpPr txBox="1"/>
          <p:nvPr/>
        </p:nvSpPr>
        <p:spPr>
          <a:xfrm>
            <a:off x="2813537" y="1240742"/>
            <a:ext cx="6079305" cy="836960"/>
          </a:xfrm>
          <a:prstGeom prst="rect">
            <a:avLst/>
          </a:prstGeom>
          <a:noFill/>
        </p:spPr>
        <p:txBody>
          <a:bodyPr wrap="square">
            <a:spAutoFit/>
          </a:bodyPr>
          <a:lstStyle/>
          <a:p>
            <a:pPr marL="0" marR="0" algn="ctr" rtl="1">
              <a:lnSpc>
                <a:spcPct val="107000"/>
              </a:lnSpc>
              <a:spcBef>
                <a:spcPts val="0"/>
              </a:spcBef>
              <a:spcAft>
                <a:spcPts val="800"/>
              </a:spcAft>
            </a:pPr>
            <a:r>
              <a:rPr lang="ar-EG" sz="2000" b="1" dirty="0">
                <a:effectLst/>
                <a:latin typeface="Calibri" panose="020F0502020204030204" pitchFamily="34" charset="0"/>
                <a:ea typeface="Calibri" panose="020F0502020204030204" pitchFamily="34" charset="0"/>
                <a:cs typeface="Times New Roman" panose="02020603050405020304" pitchFamily="18" charset="0"/>
              </a:rPr>
              <a:t>"الذكاء الإستراتيجي كمدخل لتحقيق الميزة التنافسية المستدامة"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EG" sz="2000" b="1" dirty="0">
                <a:effectLst/>
                <a:latin typeface="Calibri" panose="020F0502020204030204" pitchFamily="34" charset="0"/>
                <a:ea typeface="Calibri" panose="020F0502020204030204" pitchFamily="34" charset="0"/>
                <a:cs typeface="Arial" panose="020B0604020202020204" pitchFamily="34" charset="0"/>
              </a:rPr>
              <a:t> </a:t>
            </a:r>
            <a:r>
              <a:rPr lang="ar-EG" sz="2000" b="1" dirty="0">
                <a:effectLst/>
                <a:latin typeface="Calibri" panose="020F0502020204030204" pitchFamily="34" charset="0"/>
                <a:ea typeface="Calibri" panose="020F0502020204030204" pitchFamily="34" charset="0"/>
                <a:cs typeface="Times New Roman" panose="02020603050405020304" pitchFamily="18" charset="0"/>
              </a:rPr>
              <a:t>دراسة ميدانية على شركات السياحة بقطاع الأعمال العام المصري</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14" name="Table 13">
            <a:extLst>
              <a:ext uri="{FF2B5EF4-FFF2-40B4-BE49-F238E27FC236}">
                <a16:creationId xmlns:a16="http://schemas.microsoft.com/office/drawing/2014/main" id="{C5DE7B45-7F64-8FDD-5196-E15FDBA3F110}"/>
              </a:ext>
            </a:extLst>
          </p:cNvPr>
          <p:cNvGraphicFramePr>
            <a:graphicFrameLocks noGrp="1"/>
          </p:cNvGraphicFramePr>
          <p:nvPr>
            <p:extLst>
              <p:ext uri="{D42A27DB-BD31-4B8C-83A1-F6EECF244321}">
                <p14:modId xmlns:p14="http://schemas.microsoft.com/office/powerpoint/2010/main" val="30855022"/>
              </p:ext>
            </p:extLst>
          </p:nvPr>
        </p:nvGraphicFramePr>
        <p:xfrm>
          <a:off x="3024379" y="4446435"/>
          <a:ext cx="5480050" cy="1951101"/>
        </p:xfrm>
        <a:graphic>
          <a:graphicData uri="http://schemas.openxmlformats.org/drawingml/2006/table">
            <a:tbl>
              <a:tblPr rtl="1" firstRow="1" firstCol="1" bandRow="1">
                <a:tableStyleId>{5C22544A-7EE6-4342-B048-85BDC9FD1C3A}</a:tableStyleId>
              </a:tblPr>
              <a:tblGrid>
                <a:gridCol w="1826260">
                  <a:extLst>
                    <a:ext uri="{9D8B030D-6E8A-4147-A177-3AD203B41FA5}">
                      <a16:colId xmlns:a16="http://schemas.microsoft.com/office/drawing/2014/main" val="1702792134"/>
                    </a:ext>
                  </a:extLst>
                </a:gridCol>
                <a:gridCol w="1826895">
                  <a:extLst>
                    <a:ext uri="{9D8B030D-6E8A-4147-A177-3AD203B41FA5}">
                      <a16:colId xmlns:a16="http://schemas.microsoft.com/office/drawing/2014/main" val="3564633023"/>
                    </a:ext>
                  </a:extLst>
                </a:gridCol>
                <a:gridCol w="1826895">
                  <a:extLst>
                    <a:ext uri="{9D8B030D-6E8A-4147-A177-3AD203B41FA5}">
                      <a16:colId xmlns:a16="http://schemas.microsoft.com/office/drawing/2014/main" val="3063857665"/>
                    </a:ext>
                  </a:extLst>
                </a:gridCol>
              </a:tblGrid>
              <a:tr h="0">
                <a:tc>
                  <a:txBody>
                    <a:bodyPr/>
                    <a:lstStyle/>
                    <a:p>
                      <a:pPr marL="0" marR="0" algn="ctr" rtl="1" fontAlgn="base">
                        <a:lnSpc>
                          <a:spcPct val="107000"/>
                        </a:lnSpc>
                        <a:spcBef>
                          <a:spcPts val="0"/>
                        </a:spcBef>
                        <a:spcAft>
                          <a:spcPts val="0"/>
                        </a:spcAft>
                      </a:pPr>
                      <a:r>
                        <a:rPr lang="ar-EG" sz="1400">
                          <a:effectLst/>
                        </a:rPr>
                        <a:t>الدولة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الترتيب على المستوى العربي</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الترتيب على المستوى الدولي</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66668845"/>
                  </a:ext>
                </a:extLst>
              </a:tr>
              <a:tr h="0">
                <a:tc>
                  <a:txBody>
                    <a:bodyPr/>
                    <a:lstStyle/>
                    <a:p>
                      <a:pPr marL="0" marR="0" algn="ctr" rtl="1" fontAlgn="base">
                        <a:lnSpc>
                          <a:spcPct val="107000"/>
                        </a:lnSpc>
                        <a:spcBef>
                          <a:spcPts val="0"/>
                        </a:spcBef>
                        <a:spcAft>
                          <a:spcPts val="0"/>
                        </a:spcAft>
                      </a:pPr>
                      <a:r>
                        <a:rPr lang="ar-EG" sz="1400">
                          <a:effectLst/>
                        </a:rPr>
                        <a:t>الإمارات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23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15199018"/>
                  </a:ext>
                </a:extLst>
              </a:tr>
              <a:tr h="0">
                <a:tc>
                  <a:txBody>
                    <a:bodyPr/>
                    <a:lstStyle/>
                    <a:p>
                      <a:pPr marL="0" marR="0" algn="ctr" rtl="1" fontAlgn="base">
                        <a:lnSpc>
                          <a:spcPct val="107000"/>
                        </a:lnSpc>
                        <a:spcBef>
                          <a:spcPts val="0"/>
                        </a:spcBef>
                        <a:spcAft>
                          <a:spcPts val="0"/>
                        </a:spcAft>
                      </a:pPr>
                      <a:r>
                        <a:rPr lang="ar-EG" sz="1400">
                          <a:effectLst/>
                        </a:rPr>
                        <a:t>قطر</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47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25928503"/>
                  </a:ext>
                </a:extLst>
              </a:tr>
              <a:tr h="0">
                <a:tc>
                  <a:txBody>
                    <a:bodyPr/>
                    <a:lstStyle/>
                    <a:p>
                      <a:pPr marL="0" marR="0" algn="ctr" rtl="1" fontAlgn="base">
                        <a:lnSpc>
                          <a:spcPct val="107000"/>
                        </a:lnSpc>
                        <a:spcBef>
                          <a:spcPts val="0"/>
                        </a:spcBef>
                        <a:spcAft>
                          <a:spcPts val="0"/>
                        </a:spcAft>
                      </a:pPr>
                      <a:r>
                        <a:rPr lang="ar-EG" sz="1400">
                          <a:effectLst/>
                        </a:rPr>
                        <a:t>البحرين</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60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98297172"/>
                  </a:ext>
                </a:extLst>
              </a:tr>
              <a:tr h="0">
                <a:tc>
                  <a:txBody>
                    <a:bodyPr/>
                    <a:lstStyle/>
                    <a:p>
                      <a:pPr marL="0" marR="0" algn="ctr" rtl="1" fontAlgn="base">
                        <a:lnSpc>
                          <a:spcPct val="107000"/>
                        </a:lnSpc>
                        <a:spcBef>
                          <a:spcPts val="0"/>
                        </a:spcBef>
                        <a:spcAft>
                          <a:spcPts val="0"/>
                        </a:spcAft>
                      </a:pPr>
                      <a:r>
                        <a:rPr lang="ar-EG" sz="1400">
                          <a:effectLst/>
                        </a:rPr>
                        <a:t>السعودية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63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49827477"/>
                  </a:ext>
                </a:extLst>
              </a:tr>
              <a:tr h="0">
                <a:tc>
                  <a:txBody>
                    <a:bodyPr/>
                    <a:lstStyle/>
                    <a:p>
                      <a:pPr marL="0" marR="0" algn="ctr" rtl="1" fontAlgn="base">
                        <a:lnSpc>
                          <a:spcPct val="107000"/>
                        </a:lnSpc>
                        <a:spcBef>
                          <a:spcPts val="0"/>
                        </a:spcBef>
                        <a:spcAft>
                          <a:spcPts val="0"/>
                        </a:spcAft>
                      </a:pPr>
                      <a:r>
                        <a:rPr lang="ar-EG" sz="1400">
                          <a:effectLst/>
                        </a:rPr>
                        <a:t>المغرب</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65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62365938"/>
                  </a:ext>
                </a:extLst>
              </a:tr>
              <a:tr h="0">
                <a:tc>
                  <a:txBody>
                    <a:bodyPr/>
                    <a:lstStyle/>
                    <a:p>
                      <a:pPr marL="0" marR="0" algn="ctr" rtl="1" fontAlgn="base">
                        <a:lnSpc>
                          <a:spcPct val="107000"/>
                        </a:lnSpc>
                        <a:spcBef>
                          <a:spcPts val="0"/>
                        </a:spcBef>
                        <a:spcAft>
                          <a:spcPts val="0"/>
                        </a:spcAft>
                      </a:pPr>
                      <a:r>
                        <a:rPr lang="ar-EG" sz="1400">
                          <a:effectLst/>
                        </a:rPr>
                        <a:t>عمان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66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9209917"/>
                  </a:ext>
                </a:extLst>
              </a:tr>
              <a:tr h="0">
                <a:tc>
                  <a:txBody>
                    <a:bodyPr/>
                    <a:lstStyle/>
                    <a:p>
                      <a:pPr marL="0" marR="0" algn="ctr" rtl="1" fontAlgn="base">
                        <a:lnSpc>
                          <a:spcPct val="107000"/>
                        </a:lnSpc>
                        <a:spcBef>
                          <a:spcPts val="0"/>
                        </a:spcBef>
                        <a:spcAft>
                          <a:spcPts val="0"/>
                        </a:spcAft>
                      </a:pPr>
                      <a:r>
                        <a:rPr lang="ar-EG" sz="1400">
                          <a:effectLst/>
                        </a:rPr>
                        <a:t>مصر</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74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64503872"/>
                  </a:ext>
                </a:extLst>
              </a:tr>
              <a:tr h="0">
                <a:tc>
                  <a:txBody>
                    <a:bodyPr/>
                    <a:lstStyle/>
                    <a:p>
                      <a:pPr marL="0" marR="0" algn="ctr" rtl="1" fontAlgn="base">
                        <a:lnSpc>
                          <a:spcPct val="107000"/>
                        </a:lnSpc>
                        <a:spcBef>
                          <a:spcPts val="0"/>
                        </a:spcBef>
                        <a:spcAft>
                          <a:spcPts val="0"/>
                        </a:spcAft>
                      </a:pPr>
                      <a:r>
                        <a:rPr lang="ar-EG" sz="1400">
                          <a:effectLst/>
                        </a:rPr>
                        <a:t>الأردن</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a:effectLst/>
                        </a:rPr>
                        <a:t>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fontAlgn="base">
                        <a:lnSpc>
                          <a:spcPct val="107000"/>
                        </a:lnSpc>
                        <a:spcBef>
                          <a:spcPts val="0"/>
                        </a:spcBef>
                        <a:spcAft>
                          <a:spcPts val="0"/>
                        </a:spcAft>
                      </a:pPr>
                      <a:r>
                        <a:rPr lang="ar-EG" sz="1400" dirty="0">
                          <a:effectLst/>
                        </a:rPr>
                        <a:t>75</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31095873"/>
                  </a:ext>
                </a:extLst>
              </a:tr>
            </a:tbl>
          </a:graphicData>
        </a:graphic>
      </p:graphicFrame>
      <p:sp>
        <p:nvSpPr>
          <p:cNvPr id="15" name="Rectangle 3">
            <a:extLst>
              <a:ext uri="{FF2B5EF4-FFF2-40B4-BE49-F238E27FC236}">
                <a16:creationId xmlns:a16="http://schemas.microsoft.com/office/drawing/2014/main" id="{9402CDF7-9ED1-509F-59A2-499DF26802F2}"/>
              </a:ext>
            </a:extLst>
          </p:cNvPr>
          <p:cNvSpPr>
            <a:spLocks noChangeArrowheads="1"/>
          </p:cNvSpPr>
          <p:nvPr/>
        </p:nvSpPr>
        <p:spPr bwMode="auto">
          <a:xfrm>
            <a:off x="8504429" y="4840899"/>
            <a:ext cx="3385862"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EG" altLang="en-US" sz="12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جدول رقم (2)</a:t>
            </a:r>
            <a:endParaRPr kumimoji="0" lang="en-US" altLang="en-US" sz="800" b="0" i="0" u="none" strike="noStrike" cap="none" normalizeH="0" baseline="0" dirty="0">
              <a:ln>
                <a:noFill/>
              </a:ln>
              <a:solidFill>
                <a:schemeClr val="tx1"/>
              </a:solidFill>
              <a:effectLst/>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EG" altLang="en-US" sz="1200" b="1"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ترتيب مصر التنافسي على مستوى قطاع السياحة عربيا ً ودوليا ً </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9987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AEE94BDA-31BE-6F67-51D5-AA917CF738F6}"/>
              </a:ext>
            </a:extLst>
          </p:cNvPr>
          <p:cNvSpPr txBox="1"/>
          <p:nvPr/>
        </p:nvSpPr>
        <p:spPr>
          <a:xfrm>
            <a:off x="247231" y="1191786"/>
            <a:ext cx="11697537" cy="3605602"/>
          </a:xfrm>
          <a:prstGeom prst="rect">
            <a:avLst/>
          </a:prstGeom>
          <a:noFill/>
        </p:spPr>
        <p:txBody>
          <a:bodyPr wrap="square">
            <a:spAutoFit/>
          </a:bodyPr>
          <a:lstStyle/>
          <a:p>
            <a:pPr marL="0" marR="0" algn="just" rtl="1" fontAlgn="base">
              <a:lnSpc>
                <a:spcPct val="107000"/>
              </a:lnSpc>
              <a:spcBef>
                <a:spcPts val="0"/>
              </a:spcBef>
              <a:spcAft>
                <a:spcPts val="0"/>
              </a:spcAft>
            </a:pP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بناء على ما ورد </a:t>
            </a:r>
            <a:r>
              <a:rPr lang="ar-EG"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فى</a:t>
            </a: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الجدول السابق نجد ترتيب أن جمهورية مصر العربية متأخراً على مستوى تنافسية قطاع السياحة عربيا ً و دوليا ً رغم القدرات السياحية الهائلة التي تتمتع بها مصر مقارنة بالدول الأخرى، وقد انعكست جهود وزارة السياحة لتطوير القطاع في تقدم نسبي قدره تسعة مراكز في التقرير الأخير لمنتدى الاقتصاد العالمي للتنافسية في قطاع السفر والسياحة(</a:t>
            </a:r>
            <a:r>
              <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World Economic Forum,2019,pxiii</a:t>
            </a: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 وعلى الرغم من ذلك، مازال قطاع السياحة يحتاج المزيد من الاهتمام والتطوير حتى تتبوأ مصر المركز الذي يتناسب مع إمكانياتها عربيا ً ودوليا ً، وبناء على البيانات الثانوية والتقارير والإحصائيات يمكن استخلاص أبرز مؤشرات قصور أداء القطاع السياحي والتي تتمثل في : قصور كفاءة الموارد البشرية العاملة في القطاع، قصور نظم تكنولوجيا المعلومات والبرمجيات المستخدمة، ضعف البنية التحتية للخدمات السياحية ، قصور جودة بيئة العمل السياحية.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fontAlgn="base">
              <a:lnSpc>
                <a:spcPct val="107000"/>
              </a:lnSpc>
              <a:spcBef>
                <a:spcPts val="0"/>
              </a:spcBef>
              <a:spcAft>
                <a:spcPts val="0"/>
              </a:spcAft>
            </a:pPr>
            <a:r>
              <a:rPr lang="ar-EG" sz="1800" dirty="0">
                <a:effectLst/>
                <a:latin typeface="Calibri" panose="020F0502020204030204" pitchFamily="34" charset="0"/>
                <a:ea typeface="Calibri" panose="020F0502020204030204" pitchFamily="34" charset="0"/>
                <a:cs typeface="Times New Roman" panose="02020603050405020304" pitchFamily="18" charset="0"/>
              </a:rPr>
              <a:t> </a:t>
            </a:r>
            <a:r>
              <a:rPr lang="ar-SA"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ar-EG" sz="2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2/2. المرحلة الثانية : الدراسة </a:t>
            </a:r>
            <a:r>
              <a:rPr lang="ar-EG" sz="2000" b="1"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الإستطلاعية</a:t>
            </a:r>
            <a:r>
              <a:rPr lang="ar-EG" sz="2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الميدانية :</a:t>
            </a:r>
            <a:r>
              <a:rPr lang="ar-EG"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في إطار تحديد وصياغة مشكلة البحث وتكوين الفروض ، تم القيام بدراسة </a:t>
            </a:r>
            <a:r>
              <a:rPr lang="ar-EG"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إستطلاعية</a:t>
            </a: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ميدانية للوقوف على المشكلات الواقعية من خلال </a:t>
            </a:r>
            <a:r>
              <a:rPr lang="ar-SA"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قيام الباحث بتوزيع استمارة استبيان على </a:t>
            </a: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عدد 50 مفردة من مديري وعاملي الشركات السياحية </a:t>
            </a:r>
            <a:r>
              <a:rPr lang="ar-EG" sz="1800" cap="small"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محل الدراسة</a:t>
            </a: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للوقوف على المشكلات الواقعية ، وكان محور هذه المقابلات يدور حول مدى إدراك عينة الدراسة </a:t>
            </a:r>
            <a:r>
              <a:rPr lang="ar-EG"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الإستطلاعية</a:t>
            </a:r>
            <a:r>
              <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للمتغيرات الرئيسية للدراسة ، وكذلك دور الذكاء الإستراتيجي في تحقيق الميزة التنافسية المستدامة ، وقد كانت العبارات و نتيجة الإجابة عليها على النحو الوارد في الجدول رقم (3) كالتالي :</a:t>
            </a:r>
          </a:p>
          <a:p>
            <a:pPr marL="0" marR="0" algn="just" rtl="1" fontAlgn="base">
              <a:lnSpc>
                <a:spcPct val="107000"/>
              </a:lnSpc>
              <a:spcBef>
                <a:spcPts val="0"/>
              </a:spcBef>
              <a:spcAft>
                <a:spcPts val="0"/>
              </a:spcAft>
            </a:pPr>
            <a:endParaRPr lang="ar-EG"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rtl="1" fontAlgn="base">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9" name="Table 8">
            <a:extLst>
              <a:ext uri="{FF2B5EF4-FFF2-40B4-BE49-F238E27FC236}">
                <a16:creationId xmlns:a16="http://schemas.microsoft.com/office/drawing/2014/main" id="{A91AAEB5-44A2-952C-F65B-2A1C9673783E}"/>
              </a:ext>
            </a:extLst>
          </p:cNvPr>
          <p:cNvGraphicFramePr>
            <a:graphicFrameLocks noGrp="1"/>
          </p:cNvGraphicFramePr>
          <p:nvPr>
            <p:extLst>
              <p:ext uri="{D42A27DB-BD31-4B8C-83A1-F6EECF244321}">
                <p14:modId xmlns:p14="http://schemas.microsoft.com/office/powerpoint/2010/main" val="3438499131"/>
              </p:ext>
            </p:extLst>
          </p:nvPr>
        </p:nvGraphicFramePr>
        <p:xfrm>
          <a:off x="1713521" y="4187569"/>
          <a:ext cx="5501640" cy="2670431"/>
        </p:xfrm>
        <a:graphic>
          <a:graphicData uri="http://schemas.openxmlformats.org/drawingml/2006/table">
            <a:tbl>
              <a:tblPr rtl="1" firstRow="1" firstCol="1" bandRow="1">
                <a:tableStyleId>{5C22544A-7EE6-4342-B048-85BDC9FD1C3A}</a:tableStyleId>
              </a:tblPr>
              <a:tblGrid>
                <a:gridCol w="371843">
                  <a:extLst>
                    <a:ext uri="{9D8B030D-6E8A-4147-A177-3AD203B41FA5}">
                      <a16:colId xmlns:a16="http://schemas.microsoft.com/office/drawing/2014/main" val="3065972519"/>
                    </a:ext>
                  </a:extLst>
                </a:gridCol>
                <a:gridCol w="2212349">
                  <a:extLst>
                    <a:ext uri="{9D8B030D-6E8A-4147-A177-3AD203B41FA5}">
                      <a16:colId xmlns:a16="http://schemas.microsoft.com/office/drawing/2014/main" val="2100052252"/>
                    </a:ext>
                  </a:extLst>
                </a:gridCol>
                <a:gridCol w="486436">
                  <a:extLst>
                    <a:ext uri="{9D8B030D-6E8A-4147-A177-3AD203B41FA5}">
                      <a16:colId xmlns:a16="http://schemas.microsoft.com/office/drawing/2014/main" val="3117949723"/>
                    </a:ext>
                  </a:extLst>
                </a:gridCol>
                <a:gridCol w="486436">
                  <a:extLst>
                    <a:ext uri="{9D8B030D-6E8A-4147-A177-3AD203B41FA5}">
                      <a16:colId xmlns:a16="http://schemas.microsoft.com/office/drawing/2014/main" val="2946447871"/>
                    </a:ext>
                  </a:extLst>
                </a:gridCol>
                <a:gridCol w="485267">
                  <a:extLst>
                    <a:ext uri="{9D8B030D-6E8A-4147-A177-3AD203B41FA5}">
                      <a16:colId xmlns:a16="http://schemas.microsoft.com/office/drawing/2014/main" val="1777418258"/>
                    </a:ext>
                  </a:extLst>
                </a:gridCol>
                <a:gridCol w="485267">
                  <a:extLst>
                    <a:ext uri="{9D8B030D-6E8A-4147-A177-3AD203B41FA5}">
                      <a16:colId xmlns:a16="http://schemas.microsoft.com/office/drawing/2014/main" val="2678030292"/>
                    </a:ext>
                  </a:extLst>
                </a:gridCol>
                <a:gridCol w="487021">
                  <a:extLst>
                    <a:ext uri="{9D8B030D-6E8A-4147-A177-3AD203B41FA5}">
                      <a16:colId xmlns:a16="http://schemas.microsoft.com/office/drawing/2014/main" val="1246986523"/>
                    </a:ext>
                  </a:extLst>
                </a:gridCol>
                <a:gridCol w="487021">
                  <a:extLst>
                    <a:ext uri="{9D8B030D-6E8A-4147-A177-3AD203B41FA5}">
                      <a16:colId xmlns:a16="http://schemas.microsoft.com/office/drawing/2014/main" val="2939059543"/>
                    </a:ext>
                  </a:extLst>
                </a:gridCol>
              </a:tblGrid>
              <a:tr h="0">
                <a:tc rowSpan="2">
                  <a:txBody>
                    <a:bodyPr/>
                    <a:lstStyle/>
                    <a:p>
                      <a:pPr marL="0" marR="0" algn="ctr" rtl="1">
                        <a:lnSpc>
                          <a:spcPct val="107000"/>
                        </a:lnSpc>
                        <a:spcBef>
                          <a:spcPts val="0"/>
                        </a:spcBef>
                        <a:spcAft>
                          <a:spcPts val="0"/>
                        </a:spcAft>
                      </a:pPr>
                      <a:r>
                        <a:rPr lang="ar-EG" sz="1400">
                          <a:effectLst/>
                        </a:rPr>
                        <a:t>م</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rowSpan="2">
                  <a:txBody>
                    <a:bodyPr/>
                    <a:lstStyle/>
                    <a:p>
                      <a:pPr marL="0" marR="0" algn="ctr" rtl="1">
                        <a:lnSpc>
                          <a:spcPct val="107000"/>
                        </a:lnSpc>
                        <a:spcBef>
                          <a:spcPts val="0"/>
                        </a:spcBef>
                        <a:spcAft>
                          <a:spcPts val="0"/>
                        </a:spcAft>
                      </a:pPr>
                      <a:r>
                        <a:rPr lang="ar-EG" sz="1400">
                          <a:effectLst/>
                        </a:rPr>
                        <a:t>العبارات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gridSpan="2">
                  <a:txBody>
                    <a:bodyPr/>
                    <a:lstStyle/>
                    <a:p>
                      <a:pPr marL="0" marR="0" algn="ctr" rtl="1">
                        <a:lnSpc>
                          <a:spcPct val="107000"/>
                        </a:lnSpc>
                        <a:spcBef>
                          <a:spcPts val="0"/>
                        </a:spcBef>
                        <a:spcAft>
                          <a:spcPts val="0"/>
                        </a:spcAft>
                      </a:pPr>
                      <a:r>
                        <a:rPr lang="ar-EG" sz="1400">
                          <a:effectLst/>
                        </a:rPr>
                        <a:t>موافق</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hMerge="1">
                  <a:txBody>
                    <a:bodyPr/>
                    <a:lstStyle/>
                    <a:p>
                      <a:endParaRPr lang="en-US"/>
                    </a:p>
                  </a:txBody>
                  <a:tcPr/>
                </a:tc>
                <a:tc gridSpan="2">
                  <a:txBody>
                    <a:bodyPr/>
                    <a:lstStyle/>
                    <a:p>
                      <a:pPr marL="0" marR="0" algn="ctr" rtl="1">
                        <a:lnSpc>
                          <a:spcPct val="107000"/>
                        </a:lnSpc>
                        <a:spcBef>
                          <a:spcPts val="0"/>
                        </a:spcBef>
                        <a:spcAft>
                          <a:spcPts val="0"/>
                        </a:spcAft>
                      </a:pPr>
                      <a:r>
                        <a:rPr lang="ar-EG" sz="1400">
                          <a:effectLst/>
                        </a:rPr>
                        <a:t>محايد</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US"/>
                    </a:p>
                  </a:txBody>
                  <a:tcPr/>
                </a:tc>
                <a:tc gridSpan="2">
                  <a:txBody>
                    <a:bodyPr/>
                    <a:lstStyle/>
                    <a:p>
                      <a:pPr marL="0" marR="0" algn="ctr" rtl="1">
                        <a:lnSpc>
                          <a:spcPct val="107000"/>
                        </a:lnSpc>
                        <a:spcBef>
                          <a:spcPts val="0"/>
                        </a:spcBef>
                        <a:spcAft>
                          <a:spcPts val="0"/>
                        </a:spcAft>
                      </a:pPr>
                      <a:r>
                        <a:rPr lang="ar-EG" sz="1400">
                          <a:effectLst/>
                        </a:rPr>
                        <a:t>غير موافق</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US"/>
                    </a:p>
                  </a:txBody>
                  <a:tcPr/>
                </a:tc>
                <a:extLst>
                  <a:ext uri="{0D108BD9-81ED-4DB2-BD59-A6C34878D82A}">
                    <a16:rowId xmlns:a16="http://schemas.microsoft.com/office/drawing/2014/main" val="3566146583"/>
                  </a:ext>
                </a:extLst>
              </a:tr>
              <a:tr h="123825">
                <a:tc vMerge="1">
                  <a:txBody>
                    <a:bodyPr/>
                    <a:lstStyle/>
                    <a:p>
                      <a:endParaRPr lang="en-US"/>
                    </a:p>
                  </a:txBody>
                  <a:tcPr/>
                </a:tc>
                <a:tc vMerge="1">
                  <a:txBody>
                    <a:bodyPr/>
                    <a:lstStyle/>
                    <a:p>
                      <a:endParaRPr lang="en-US"/>
                    </a:p>
                  </a:txBody>
                  <a:tcPr/>
                </a:tc>
                <a:tc>
                  <a:txBody>
                    <a:bodyPr/>
                    <a:lstStyle/>
                    <a:p>
                      <a:pPr marL="0" marR="0" algn="ctr" rtl="1">
                        <a:lnSpc>
                          <a:spcPct val="107000"/>
                        </a:lnSpc>
                        <a:spcBef>
                          <a:spcPts val="0"/>
                        </a:spcBef>
                        <a:spcAft>
                          <a:spcPts val="0"/>
                        </a:spcAft>
                      </a:pPr>
                      <a:r>
                        <a:rPr lang="ar-EG" sz="1400">
                          <a:effectLst/>
                        </a:rPr>
                        <a:t>العدد</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العدد</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العدد</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502807047"/>
                  </a:ext>
                </a:extLst>
              </a:tr>
              <a:tr h="0">
                <a:tc>
                  <a:txBody>
                    <a:bodyPr/>
                    <a:lstStyle/>
                    <a:p>
                      <a:pPr marL="0" marR="0" algn="ctr" rtl="1">
                        <a:lnSpc>
                          <a:spcPct val="107000"/>
                        </a:lnSpc>
                        <a:spcBef>
                          <a:spcPts val="0"/>
                        </a:spcBef>
                        <a:spcAft>
                          <a:spcPts val="0"/>
                        </a:spcAft>
                      </a:pPr>
                      <a:r>
                        <a:rPr lang="ar-EG" sz="140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r" rtl="1">
                        <a:lnSpc>
                          <a:spcPct val="107000"/>
                        </a:lnSpc>
                        <a:spcBef>
                          <a:spcPts val="0"/>
                        </a:spcBef>
                        <a:spcAft>
                          <a:spcPts val="0"/>
                        </a:spcAft>
                      </a:pPr>
                      <a:r>
                        <a:rPr lang="ar-EG" sz="1400">
                          <a:effectLst/>
                        </a:rPr>
                        <a:t>أدرك مفهوم وأبعاد الذكاء الإستراتيجي</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14 %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18 %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34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68 %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908971349"/>
                  </a:ext>
                </a:extLst>
              </a:tr>
              <a:tr h="0">
                <a:tc>
                  <a:txBody>
                    <a:bodyPr/>
                    <a:lstStyle/>
                    <a:p>
                      <a:pPr marL="0" marR="0" algn="ctr" rtl="1">
                        <a:lnSpc>
                          <a:spcPct val="107000"/>
                        </a:lnSpc>
                        <a:spcBef>
                          <a:spcPts val="0"/>
                        </a:spcBef>
                        <a:spcAft>
                          <a:spcPts val="0"/>
                        </a:spcAft>
                      </a:pPr>
                      <a:r>
                        <a:rPr lang="ar-EG" sz="140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r" rtl="1">
                        <a:lnSpc>
                          <a:spcPct val="107000"/>
                        </a:lnSpc>
                        <a:spcBef>
                          <a:spcPts val="0"/>
                        </a:spcBef>
                        <a:spcAft>
                          <a:spcPts val="0"/>
                        </a:spcAft>
                      </a:pPr>
                      <a:r>
                        <a:rPr lang="ar-EG" sz="1400">
                          <a:effectLst/>
                        </a:rPr>
                        <a:t>تهتم ادارة الشركة بمشاركة جميع العاملين في تطوير الرؤية المستقبلية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4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6 %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en-US" sz="1400">
                          <a:effectLst/>
                        </a:rPr>
                        <a:t>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18 %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0">
                        <a:lnSpc>
                          <a:spcPct val="107000"/>
                        </a:lnSpc>
                        <a:spcBef>
                          <a:spcPts val="0"/>
                        </a:spcBef>
                        <a:spcAft>
                          <a:spcPts val="0"/>
                        </a:spcAft>
                      </a:pPr>
                      <a:r>
                        <a:rPr lang="en-US" sz="1400">
                          <a:effectLst/>
                        </a:rPr>
                        <a:t>38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76 %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59984587"/>
                  </a:ext>
                </a:extLst>
              </a:tr>
              <a:tr h="0">
                <a:tc>
                  <a:txBody>
                    <a:bodyPr/>
                    <a:lstStyle/>
                    <a:p>
                      <a:pPr marL="0" marR="0" algn="ctr" rtl="1">
                        <a:lnSpc>
                          <a:spcPct val="107000"/>
                        </a:lnSpc>
                        <a:spcBef>
                          <a:spcPts val="0"/>
                        </a:spcBef>
                        <a:spcAft>
                          <a:spcPts val="0"/>
                        </a:spcAft>
                      </a:pPr>
                      <a:r>
                        <a:rPr lang="ar-EG" sz="14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r" rtl="1">
                        <a:lnSpc>
                          <a:spcPct val="107000"/>
                        </a:lnSpc>
                        <a:spcBef>
                          <a:spcPts val="0"/>
                        </a:spcBef>
                        <a:spcAft>
                          <a:spcPts val="0"/>
                        </a:spcAft>
                      </a:pPr>
                      <a:r>
                        <a:rPr lang="ar-EG" sz="1400">
                          <a:effectLst/>
                        </a:rPr>
                        <a:t>تتابع إدارة الشركة المتغيرات التي تحدث في البيئة المحيطة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400">
                          <a:effectLst/>
                        </a:rPr>
                        <a:t>12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24 %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14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28 %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0">
                        <a:lnSpc>
                          <a:spcPct val="107000"/>
                        </a:lnSpc>
                        <a:spcBef>
                          <a:spcPts val="0"/>
                        </a:spcBef>
                        <a:spcAft>
                          <a:spcPts val="0"/>
                        </a:spcAft>
                      </a:pPr>
                      <a:r>
                        <a:rPr lang="en-US" sz="1400">
                          <a:effectLst/>
                        </a:rPr>
                        <a:t>24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48 %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547156011"/>
                  </a:ext>
                </a:extLst>
              </a:tr>
              <a:tr h="0">
                <a:tc>
                  <a:txBody>
                    <a:bodyPr/>
                    <a:lstStyle/>
                    <a:p>
                      <a:pPr marL="0" marR="0" algn="ctr" rtl="1">
                        <a:lnSpc>
                          <a:spcPct val="107000"/>
                        </a:lnSpc>
                        <a:spcBef>
                          <a:spcPts val="0"/>
                        </a:spcBef>
                        <a:spcAft>
                          <a:spcPts val="0"/>
                        </a:spcAft>
                      </a:pPr>
                      <a:r>
                        <a:rPr lang="ar-EG" sz="140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r" rtl="1">
                        <a:lnSpc>
                          <a:spcPct val="107000"/>
                        </a:lnSpc>
                        <a:spcBef>
                          <a:spcPts val="0"/>
                        </a:spcBef>
                        <a:spcAft>
                          <a:spcPts val="0"/>
                        </a:spcAft>
                      </a:pPr>
                      <a:r>
                        <a:rPr lang="ar-EG" sz="1400">
                          <a:effectLst/>
                        </a:rPr>
                        <a:t>تحرص إدارة الشركة على استغلال الخبرات والإمكانيات المتاحة للتعامل مع المتغيرات التي تحدث في المستقبل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07000"/>
                        </a:lnSpc>
                        <a:spcBef>
                          <a:spcPts val="0"/>
                        </a:spcBef>
                        <a:spcAft>
                          <a:spcPts val="0"/>
                        </a:spcAft>
                      </a:pPr>
                      <a:r>
                        <a:rPr lang="en-US" sz="1400">
                          <a:effectLst/>
                        </a:rPr>
                        <a:t>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18 %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0">
                        <a:lnSpc>
                          <a:spcPct val="107000"/>
                        </a:lnSpc>
                        <a:spcBef>
                          <a:spcPts val="0"/>
                        </a:spcBef>
                        <a:spcAft>
                          <a:spcPts val="0"/>
                        </a:spcAft>
                      </a:pPr>
                      <a:r>
                        <a:rPr lang="en-US" sz="1400">
                          <a:effectLst/>
                        </a:rPr>
                        <a:t>14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a:effectLst/>
                        </a:rPr>
                        <a:t>28 %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0">
                        <a:lnSpc>
                          <a:spcPct val="107000"/>
                        </a:lnSpc>
                        <a:spcBef>
                          <a:spcPts val="0"/>
                        </a:spcBef>
                        <a:spcAft>
                          <a:spcPts val="0"/>
                        </a:spcAft>
                      </a:pPr>
                      <a:r>
                        <a:rPr lang="en-US" sz="1400">
                          <a:effectLst/>
                        </a:rPr>
                        <a:t>27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07000"/>
                        </a:lnSpc>
                        <a:spcBef>
                          <a:spcPts val="0"/>
                        </a:spcBef>
                        <a:spcAft>
                          <a:spcPts val="0"/>
                        </a:spcAft>
                      </a:pPr>
                      <a:r>
                        <a:rPr lang="ar-EG" sz="1400" dirty="0">
                          <a:effectLst/>
                        </a:rPr>
                        <a:t>54 %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748678442"/>
                  </a:ext>
                </a:extLst>
              </a:tr>
            </a:tbl>
          </a:graphicData>
        </a:graphic>
      </p:graphicFrame>
      <p:sp>
        <p:nvSpPr>
          <p:cNvPr id="11" name="Rectangle 1">
            <a:extLst>
              <a:ext uri="{FF2B5EF4-FFF2-40B4-BE49-F238E27FC236}">
                <a16:creationId xmlns:a16="http://schemas.microsoft.com/office/drawing/2014/main" id="{406D3FEA-97F0-03C3-1FC9-BB6CEBB13ECF}"/>
              </a:ext>
            </a:extLst>
          </p:cNvPr>
          <p:cNvSpPr>
            <a:spLocks noChangeArrowheads="1"/>
          </p:cNvSpPr>
          <p:nvPr/>
        </p:nvSpPr>
        <p:spPr bwMode="auto">
          <a:xfrm>
            <a:off x="8675307" y="4742884"/>
            <a:ext cx="180931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EG" altLang="en-US" sz="12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الجدول رقم (3)  </a:t>
            </a:r>
            <a:endParaRPr kumimoji="0" lang="en-US" altLang="en-US" sz="800" b="0" i="0" u="none" strike="noStrike" cap="none" normalizeH="0" baseline="0" dirty="0">
              <a:ln>
                <a:noFill/>
              </a:ln>
              <a:solidFill>
                <a:schemeClr val="tx1"/>
              </a:solidFill>
              <a:effectLst/>
            </a:endParaRPr>
          </a:p>
          <a:p>
            <a:pPr marL="0" marR="0" lvl="0" indent="0" algn="ctr" defTabSz="914400" rtl="1" eaLnBrk="0" fontAlgn="base" latinLnBrk="0" hangingPunct="0">
              <a:lnSpc>
                <a:spcPct val="100000"/>
              </a:lnSpc>
              <a:spcBef>
                <a:spcPct val="0"/>
              </a:spcBef>
              <a:spcAft>
                <a:spcPct val="0"/>
              </a:spcAft>
              <a:buClrTx/>
              <a:buSzTx/>
              <a:buFontTx/>
              <a:buNone/>
              <a:tabLst/>
            </a:pPr>
            <a:r>
              <a:rPr kumimoji="0" lang="ar-EG" altLang="en-US" sz="12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إجابات عينة الدراسة الاستطلاعية</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9866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tabLst>
                <a:tab pos="4331970" algn="l"/>
                <a:tab pos="4558030" algn="l"/>
              </a:tabLst>
            </a:pPr>
            <a:r>
              <a:rPr lang="ar-EG" sz="1800">
                <a:effectLst/>
                <a:latin typeface="Calibri" panose="020F0502020204030204" pitchFamily="34" charset="0"/>
                <a:ea typeface="Calibri" panose="020F0502020204030204" pitchFamily="34" charset="0"/>
                <a:cs typeface="Times New Roman" panose="02020603050405020304" pitchFamily="18" charset="0"/>
              </a:rPr>
              <a:t>وقد تبين من خلال الدراسة الاستطلاعية الميدانية النقاط التالية :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fontAlgn="base">
              <a:lnSpc>
                <a:spcPct val="107000"/>
              </a:lnSpc>
              <a:spcBef>
                <a:spcPts val="0"/>
              </a:spcBef>
              <a:spcAft>
                <a:spcPts val="0"/>
              </a:spcAft>
              <a:buFont typeface="Wingdings" panose="05000000000000000000" pitchFamily="2" charset="2"/>
              <a:buChar char=""/>
            </a:pPr>
            <a:r>
              <a:rPr lang="ar-EG"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أوضحت نتائج الدراسة الاستطلاعية عدم توافر الإدراك الكافي لموظفي الشركات السياحية محل الدراسة بمفهوم وأبعاد الذكاء الإستراتيجي ( وفقا ً لاستجابة 34 موظف من العينة، وبنسبة 68% ) حيث كانت الآراء غير واضحة لديهم بهذا الشأن .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fontAlgn="base">
              <a:lnSpc>
                <a:spcPct val="107000"/>
              </a:lnSpc>
              <a:spcBef>
                <a:spcPts val="0"/>
              </a:spcBef>
              <a:spcAft>
                <a:spcPts val="0"/>
              </a:spcAft>
              <a:buFont typeface="Wingdings" panose="05000000000000000000" pitchFamily="2" charset="2"/>
              <a:buChar char=""/>
            </a:pPr>
            <a:r>
              <a:rPr lang="ar-EG"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كما أشارت نتائج الدراسة الاستطلاعية إلى عدم اهتمام الشركات محل الدراسة بمشاركة العاملين في تطوير الرؤية المستقبلية في الشركة ( وفقا ًلاستجابة 38 موظف من العينة ، وبنسبة 76 % ) ، كما أنه لايوجد حرص من الشركة على متابعة المتغيرات التي تحدث في البيئة المحيطة ( وفقا ً لاستجابة 24 مفردة من العينة ، وبنسبة 48%) ، كما أوضحت آراء عينة الدراسة الاستطلاعية ضعف استغلال إدارة الشركة للخبرات والإمكانيات المتاحة للتعامل مع المتغيرات التي تحدث في المستقبل ( وفقا ً لاستجابة 27 موظف من العينة ، وبنسبة 54 % ) ، كما أشارت النتائج إلى عدم ادراك ووضوح الشراكات والتحالفات الاستراتيجية التي تقوم بها الشركات محل الدراسة لمواجهة الأزمات ( وفقا ً لاستجابة 37  موظف من العينة مابين محايد وغير موافق ، وبنسبة 74 % ) ، وهذه النتائج تشير لضعف ممارسات أبعاد الذكاء الإستراتيجي في شركات السياحة محل الدراسة .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fontAlgn="base">
              <a:lnSpc>
                <a:spcPct val="107000"/>
              </a:lnSpc>
              <a:spcBef>
                <a:spcPts val="0"/>
              </a:spcBef>
              <a:spcAft>
                <a:spcPts val="0"/>
              </a:spcAft>
              <a:buFont typeface="Wingdings" panose="05000000000000000000" pitchFamily="2" charset="2"/>
              <a:buChar char=""/>
            </a:pPr>
            <a:r>
              <a:rPr lang="ar-EG"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وقد أوضحت نتائج الدراسة الاستطلاعية عدم توافر الإدراك الكافي لموظفي الشركات السياحية محل الدراسة بمفهوم وأبعاد الميزة التنافسية المستدامة ( وفقا ًلاستجابة 24 مفردة من العينة، وبنسبة 48 % ) حيث كانت الآراء غير واضحة لديهم بهذا الشأن .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fontAlgn="base">
              <a:lnSpc>
                <a:spcPct val="107000"/>
              </a:lnSpc>
              <a:spcBef>
                <a:spcPts val="0"/>
              </a:spcBef>
              <a:spcAft>
                <a:spcPts val="0"/>
              </a:spcAft>
              <a:buFont typeface="Wingdings" panose="05000000000000000000" pitchFamily="2" charset="2"/>
              <a:buChar char=""/>
            </a:pPr>
            <a:r>
              <a:rPr lang="ar-EG"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كما أوضحت نتائج الدراسة الاستطلاعية عدم توافر الخطط الاستبقاية للتعامل مع المتغيرات المحيطة وفق استجابة 41 من أفراد العينة وبنسة 82 %، كما أشارات آراء العينة إلى ضعف الاهتمام بمعرفة آراء عملاء الشركة في جودة الخدمة المقدمة وفقا ً لاستجابة 29 من موظفي الشركات محل الدراسة وبنسبة 58 % ، كما توصلت الدراسة لعدم وضوح وادراك إذا ماكانت ممارسات الشركة تراعي البعد البيئي في أنشطتها وفقا لاشارة 42 من آراء مفردات العينة مابين محايد وغير موافق وبنسبة 84 % ، وهو ما يشير إلى ضعف توافر أبعاد الميزة التنافسية المستدامة في شركات السياحة محل الدراسة.</a:t>
            </a: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566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4760302-F288-FB7C-012A-F983EBFE11C1}"/>
              </a:ext>
            </a:extLst>
          </p:cNvPr>
          <p:cNvSpPr txBox="1"/>
          <p:nvPr/>
        </p:nvSpPr>
        <p:spPr>
          <a:xfrm>
            <a:off x="678381" y="1903076"/>
            <a:ext cx="11146474" cy="2460032"/>
          </a:xfrm>
          <a:prstGeom prst="rect">
            <a:avLst/>
          </a:prstGeom>
          <a:noFill/>
        </p:spPr>
        <p:txBody>
          <a:bodyPr wrap="square">
            <a:spAutoFit/>
          </a:bodyPr>
          <a:lstStyle/>
          <a:p>
            <a:pPr marL="0" marR="0" algn="just" rtl="1">
              <a:lnSpc>
                <a:spcPct val="107000"/>
              </a:lnSpc>
              <a:spcBef>
                <a:spcPts val="0"/>
              </a:spcBef>
              <a:spcAft>
                <a:spcPts val="800"/>
              </a:spcAft>
            </a:pPr>
            <a:r>
              <a:rPr lang="ar-EG" sz="1800" dirty="0">
                <a:effectLst/>
                <a:latin typeface="Calibri" panose="020F0502020204030204" pitchFamily="34" charset="0"/>
                <a:ea typeface="Times New Roman" panose="02020603050405020304" pitchFamily="18" charset="0"/>
                <a:cs typeface="Times New Roman" panose="02020603050405020304" pitchFamily="18" charset="0"/>
              </a:rPr>
              <a:t> يتضح من نتائج الدراسات السابقة أن</a:t>
            </a:r>
            <a:r>
              <a:rPr lang="ar-EG" sz="1800" dirty="0">
                <a:effectLst/>
                <a:latin typeface="Calibri" panose="020F0502020204030204" pitchFamily="34" charset="0"/>
                <a:ea typeface="Calibri" panose="020F0502020204030204" pitchFamily="34" charset="0"/>
                <a:cs typeface="Times New Roman" panose="02020603050405020304" pitchFamily="18" charset="0"/>
              </a:rPr>
              <a:t> تطبيق أبعاد الذكاء الإستراتيجي في المنظمات تعد أحد أبرز متطلبات تحقيق أبعاد الميزة التنافسية المستدامة ، كما توصلت  </a:t>
            </a:r>
            <a:r>
              <a:rPr lang="ar-EG" sz="1800" dirty="0">
                <a:effectLst/>
                <a:latin typeface="Calibri" panose="020F0502020204030204" pitchFamily="34" charset="0"/>
                <a:ea typeface="Times New Roman" panose="02020603050405020304" pitchFamily="18" charset="0"/>
                <a:cs typeface="Times New Roman" panose="02020603050405020304" pitchFamily="18" charset="0"/>
              </a:rPr>
              <a:t>الدراسة الاستطلاعية الثانوية والميدانية أن شركات السياحة بقطاع الأعمال العام المصري تعاني من القصور بناء على عدد من المؤشرات والظواهر التي تم الإشارة إليها في نتائج الدراسة الاستطلاعية ، وعليه يمكن صياغة المشكلة البحثية من خلال الإجابة على التساؤلات التالية :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1800" dirty="0">
                <a:effectLst/>
                <a:latin typeface="Calibri" panose="020F0502020204030204" pitchFamily="34" charset="0"/>
                <a:ea typeface="Times New Roman" panose="02020603050405020304" pitchFamily="18" charset="0"/>
                <a:cs typeface="Times New Roman" panose="02020603050405020304" pitchFamily="18" charset="0"/>
              </a:rPr>
              <a:t>1. ما هي الممارسات المرتبطة بأبعاد الذكاء الإستراتيجي بشركات السياحة بقطاع الأعمال العام المصري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800"/>
              </a:spcAft>
            </a:pPr>
            <a:r>
              <a:rPr lang="ar-EG" sz="1800" dirty="0">
                <a:effectLst/>
                <a:latin typeface="Calibri" panose="020F0502020204030204" pitchFamily="34" charset="0"/>
                <a:ea typeface="Times New Roman" panose="02020603050405020304" pitchFamily="18" charset="0"/>
                <a:cs typeface="Times New Roman" panose="02020603050405020304" pitchFamily="18" charset="0"/>
              </a:rPr>
              <a:t>2. ماهي الممارسات المرتبطة بأبعاد الميزة التنافسية المستدامة بشركات السياحة بقطاع الأعمال العام المصري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EG" sz="1800" dirty="0">
                <a:effectLst/>
                <a:latin typeface="Calibri" panose="020F0502020204030204" pitchFamily="34" charset="0"/>
                <a:ea typeface="Times New Roman" panose="02020603050405020304" pitchFamily="18" charset="0"/>
                <a:cs typeface="Times New Roman" panose="02020603050405020304" pitchFamily="18" charset="0"/>
              </a:rPr>
              <a:t>3. إلى أي مدى توجد علاقة ارتباط بين تطبيق أبعاد إدارة الذكاء الإستراتيجي وتعزيز أبعاد الميزة التنافسية المستدامة بشركات السياحة بقطاع الأعمال العام المصري ؟</a:t>
            </a:r>
            <a:endParaRPr lang="en-US" dirty="0"/>
          </a:p>
        </p:txBody>
      </p:sp>
    </p:spTree>
    <p:extLst>
      <p:ext uri="{BB962C8B-B14F-4D97-AF65-F5344CB8AC3E}">
        <p14:creationId xmlns:p14="http://schemas.microsoft.com/office/powerpoint/2010/main" val="1510669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Rounded Rectangle 8">
            <a:extLst>
              <a:ext uri="{FF2B5EF4-FFF2-40B4-BE49-F238E27FC236}">
                <a16:creationId xmlns:a16="http://schemas.microsoft.com/office/drawing/2014/main" id="{8397AEDD-EF86-CFAE-4C5B-C93E0F8EC397}"/>
              </a:ext>
            </a:extLst>
          </p:cNvPr>
          <p:cNvSpPr/>
          <p:nvPr/>
        </p:nvSpPr>
        <p:spPr>
          <a:xfrm>
            <a:off x="678382" y="1647551"/>
            <a:ext cx="10970394" cy="1125798"/>
          </a:xfrm>
          <a:prstGeom prst="roundRect">
            <a:avLst/>
          </a:prstGeom>
          <a:solidFill>
            <a:schemeClr val="tx2">
              <a:lumMod val="20000"/>
              <a:lumOff val="80000"/>
            </a:schemeClr>
          </a:solidFill>
          <a:ln w="25400" cap="flat" cmpd="sng" algn="ctr">
            <a:solidFill>
              <a:srgbClr val="9BBB59"/>
            </a:solidFill>
            <a:prstDash val="solid"/>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1" eaLnBrk="1" fontAlgn="auto" latinLnBrk="0" hangingPunct="1">
              <a:lnSpc>
                <a:spcPct val="100000"/>
              </a:lnSpc>
              <a:spcBef>
                <a:spcPct val="0"/>
              </a:spcBef>
              <a:spcAft>
                <a:spcPts val="0"/>
              </a:spcAft>
              <a:buClrTx/>
              <a:buSzTx/>
              <a:buFontTx/>
              <a:buNone/>
              <a:tabLst/>
              <a:defRPr/>
            </a:pPr>
            <a:r>
              <a:rPr kumimoji="0" lang="ar-EG" sz="2400" b="1" i="0" u="none" strike="noStrike" kern="0" cap="none" spc="0" normalizeH="0" baseline="0" noProof="0" dirty="0">
                <a:ln>
                  <a:noFill/>
                </a:ln>
                <a:effectLst/>
                <a:uLnTx/>
                <a:uFillTx/>
                <a:latin typeface="Arial" pitchFamily="34" charset="0"/>
                <a:ea typeface="+mn-ea"/>
                <a:cs typeface="Arial" pitchFamily="34" charset="0"/>
              </a:rPr>
              <a:t>تمثل الدراسات السابقة </a:t>
            </a:r>
            <a:r>
              <a:rPr kumimoji="0" lang="ar-EG" sz="2400" b="0" i="0" u="none" strike="noStrike" kern="0" cap="none" spc="0" normalizeH="0" baseline="0" noProof="0" dirty="0">
                <a:ln>
                  <a:noFill/>
                </a:ln>
                <a:effectLst/>
                <a:uLnTx/>
                <a:uFillTx/>
                <a:latin typeface="Arial" pitchFamily="34" charset="0"/>
                <a:ea typeface="+mn-ea"/>
                <a:cs typeface="Arial" pitchFamily="34" charset="0"/>
              </a:rPr>
              <a:t>مسح شامل ومراجعة </a:t>
            </a:r>
          </a:p>
          <a:p>
            <a:pPr marL="0" marR="0" lvl="0" indent="0" algn="r" defTabSz="685800" rtl="1" eaLnBrk="1" fontAlgn="auto" latinLnBrk="0" hangingPunct="1">
              <a:lnSpc>
                <a:spcPct val="100000"/>
              </a:lnSpc>
              <a:spcBef>
                <a:spcPct val="0"/>
              </a:spcBef>
              <a:spcAft>
                <a:spcPts val="0"/>
              </a:spcAft>
              <a:buClrTx/>
              <a:buSzTx/>
              <a:buFontTx/>
              <a:buNone/>
              <a:tabLst/>
              <a:defRPr/>
            </a:pPr>
            <a:r>
              <a:rPr kumimoji="0" lang="ar-EG" sz="2400" b="0" i="0" u="none" strike="noStrike" kern="0" cap="none" spc="0" normalizeH="0" baseline="0" noProof="0" dirty="0">
                <a:ln>
                  <a:noFill/>
                </a:ln>
                <a:effectLst/>
                <a:uLnTx/>
                <a:uFillTx/>
                <a:latin typeface="Arial" pitchFamily="34" charset="0"/>
                <a:ea typeface="+mn-ea"/>
                <a:cs typeface="Arial" pitchFamily="34" charset="0"/>
              </a:rPr>
              <a:t>لما كتب من بحوث ودراسات علمية ذات علاقة </a:t>
            </a:r>
          </a:p>
          <a:p>
            <a:pPr marL="0" marR="0" lvl="0" indent="0" algn="r" defTabSz="685800" rtl="1" eaLnBrk="1" fontAlgn="auto" latinLnBrk="0" hangingPunct="1">
              <a:lnSpc>
                <a:spcPct val="100000"/>
              </a:lnSpc>
              <a:spcBef>
                <a:spcPct val="0"/>
              </a:spcBef>
              <a:spcAft>
                <a:spcPts val="0"/>
              </a:spcAft>
              <a:buClrTx/>
              <a:buSzTx/>
              <a:buFontTx/>
              <a:buNone/>
              <a:tabLst/>
              <a:defRPr/>
            </a:pPr>
            <a:r>
              <a:rPr kumimoji="0" lang="ar-EG" sz="2400" b="0" i="0" u="none" strike="noStrike" kern="0" cap="none" spc="0" normalizeH="0" baseline="0" noProof="0" dirty="0">
                <a:ln>
                  <a:noFill/>
                </a:ln>
                <a:effectLst/>
                <a:uLnTx/>
                <a:uFillTx/>
                <a:latin typeface="Arial" pitchFamily="34" charset="0"/>
                <a:ea typeface="+mn-ea"/>
                <a:cs typeface="Arial" pitchFamily="34" charset="0"/>
              </a:rPr>
              <a:t>مباشرة بموضوع الدراسة .  </a:t>
            </a:r>
            <a:endParaRPr kumimoji="0" lang="en-US" sz="2400" b="1" i="0" u="none" strike="noStrike" kern="0" cap="none" spc="0" normalizeH="0" baseline="0" noProof="0" dirty="0">
              <a:ln>
                <a:noFill/>
              </a:ln>
              <a:effectLst/>
              <a:uLnTx/>
              <a:uFillTx/>
              <a:latin typeface="Arial" pitchFamily="34" charset="0"/>
              <a:ea typeface="+mn-ea"/>
              <a:cs typeface="Arial" pitchFamily="34" charset="0"/>
            </a:endParaRPr>
          </a:p>
        </p:txBody>
      </p:sp>
      <p:sp>
        <p:nvSpPr>
          <p:cNvPr id="7" name="Title 1">
            <a:extLst>
              <a:ext uri="{FF2B5EF4-FFF2-40B4-BE49-F238E27FC236}">
                <a16:creationId xmlns:a16="http://schemas.microsoft.com/office/drawing/2014/main" id="{6325DC39-AC6B-4116-894A-5FC22DE5F745}"/>
              </a:ext>
            </a:extLst>
          </p:cNvPr>
          <p:cNvSpPr>
            <a:spLocks noGrp="1"/>
          </p:cNvSpPr>
          <p:nvPr/>
        </p:nvSpPr>
        <p:spPr>
          <a:xfrm>
            <a:off x="3848519" y="1136388"/>
            <a:ext cx="4305884" cy="494585"/>
          </a:xfrm>
          <a:prstGeom prst="rect">
            <a:avLst/>
          </a:prstGeom>
          <a:solidFill>
            <a:schemeClr val="tx2">
              <a:lumMod val="20000"/>
              <a:lumOff val="80000"/>
            </a:schemeClr>
          </a:solidFill>
        </p:spPr>
        <p:txBody>
          <a:bodyPr vert="horz" lIns="0" rIns="0" bIns="0" anchor="b">
            <a:normAutofit fontScale="92500" lnSpcReduction="10000"/>
          </a:bodyPr>
          <a:lstStyle>
            <a:lvl1pPr algn="l" rtl="0" eaLnBrk="1" latinLnBrk="0" hangingPunct="1">
              <a:spcBef>
                <a:spcPct val="0"/>
              </a:spcBef>
              <a:buNone/>
              <a:defRPr kumimoji="0" sz="3750" b="0" kern="1200">
                <a:ln>
                  <a:noFill/>
                </a:ln>
                <a:solidFill>
                  <a:schemeClr val="tx2"/>
                </a:solidFill>
                <a:effectLst/>
                <a:latin typeface="+mj-lt"/>
                <a:ea typeface="+mj-ea"/>
                <a:cs typeface="+mj-cs"/>
              </a:defRPr>
            </a:lvl1pPr>
          </a:lstStyle>
          <a:p>
            <a:pPr algn="ctr"/>
            <a:r>
              <a:rPr lang="ar-EG" sz="3300" dirty="0">
                <a:solidFill>
                  <a:schemeClr val="tx1"/>
                </a:solidFill>
                <a:latin typeface="Arial" pitchFamily="34" charset="0"/>
                <a:cs typeface="Arial" pitchFamily="34" charset="0"/>
              </a:rPr>
              <a:t>5- الدراسات ( الأدبيات السابقة )</a:t>
            </a:r>
            <a:endParaRPr lang="en-US" sz="3300" dirty="0">
              <a:solidFill>
                <a:schemeClr val="tx1"/>
              </a:solidFill>
              <a:latin typeface="Arial" pitchFamily="34" charset="0"/>
              <a:cs typeface="Arial" pitchFamily="34" charset="0"/>
            </a:endParaRPr>
          </a:p>
        </p:txBody>
      </p:sp>
      <p:grpSp>
        <p:nvGrpSpPr>
          <p:cNvPr id="9" name="Group 8">
            <a:extLst>
              <a:ext uri="{FF2B5EF4-FFF2-40B4-BE49-F238E27FC236}">
                <a16:creationId xmlns:a16="http://schemas.microsoft.com/office/drawing/2014/main" id="{40F7E234-3ABA-0592-C3D7-6997BA3EC461}"/>
              </a:ext>
            </a:extLst>
          </p:cNvPr>
          <p:cNvGrpSpPr/>
          <p:nvPr/>
        </p:nvGrpSpPr>
        <p:grpSpPr>
          <a:xfrm>
            <a:off x="2254394" y="3307974"/>
            <a:ext cx="8820443" cy="467630"/>
            <a:chOff x="0" y="0"/>
            <a:chExt cx="6688836" cy="623506"/>
          </a:xfrm>
          <a:solidFill>
            <a:schemeClr val="tx2">
              <a:lumMod val="20000"/>
              <a:lumOff val="80000"/>
            </a:schemeClr>
          </a:solidFill>
          <a:scene3d>
            <a:camera prst="orthographicFront"/>
            <a:lightRig rig="flat" dir="t"/>
          </a:scene3d>
        </p:grpSpPr>
        <p:sp>
          <p:nvSpPr>
            <p:cNvPr id="24" name="Rounded Rectangle 8">
              <a:extLst>
                <a:ext uri="{FF2B5EF4-FFF2-40B4-BE49-F238E27FC236}">
                  <a16:creationId xmlns:a16="http://schemas.microsoft.com/office/drawing/2014/main" id="{420C4DF8-8088-0D91-F05D-B400D0E21AA3}"/>
                </a:ext>
              </a:extLst>
            </p:cNvPr>
            <p:cNvSpPr/>
            <p:nvPr/>
          </p:nvSpPr>
          <p:spPr>
            <a:xfrm>
              <a:off x="0" y="0"/>
              <a:ext cx="6688836" cy="623506"/>
            </a:xfrm>
            <a:prstGeom prst="roundRect">
              <a:avLst>
                <a:gd name="adj" fmla="val 10000"/>
              </a:avLst>
            </a:prstGeom>
            <a:grpFill/>
            <a:ln/>
          </p:spPr>
          <p:style>
            <a:lnRef idx="2">
              <a:schemeClr val="accent2"/>
            </a:lnRef>
            <a:fillRef idx="1">
              <a:schemeClr val="lt1"/>
            </a:fillRef>
            <a:effectRef idx="0">
              <a:schemeClr val="accent2"/>
            </a:effectRef>
            <a:fontRef idx="minor">
              <a:schemeClr val="dk1"/>
            </a:fontRef>
          </p:style>
          <p:txBody>
            <a:bodyPr/>
            <a:lstStyle/>
            <a:p>
              <a:endParaRPr lang="en-US">
                <a:solidFill>
                  <a:schemeClr val="tx1"/>
                </a:solidFill>
              </a:endParaRPr>
            </a:p>
          </p:txBody>
        </p:sp>
        <p:sp>
          <p:nvSpPr>
            <p:cNvPr id="26" name="Rounded Rectangle 4">
              <a:extLst>
                <a:ext uri="{FF2B5EF4-FFF2-40B4-BE49-F238E27FC236}">
                  <a16:creationId xmlns:a16="http://schemas.microsoft.com/office/drawing/2014/main" id="{9610F5A1-82A1-15DE-C6C1-BCA034F0CC0F}"/>
                </a:ext>
              </a:extLst>
            </p:cNvPr>
            <p:cNvSpPr/>
            <p:nvPr/>
          </p:nvSpPr>
          <p:spPr>
            <a:xfrm>
              <a:off x="18262" y="18262"/>
              <a:ext cx="6611138" cy="586982"/>
            </a:xfrm>
            <a:prstGeom prst="rect">
              <a:avLst/>
            </a:prstGeom>
            <a:grpFill/>
            <a:ln/>
          </p:spPr>
          <p:style>
            <a:lnRef idx="2">
              <a:schemeClr val="accent2"/>
            </a:lnRef>
            <a:fillRef idx="1">
              <a:schemeClr val="lt1"/>
            </a:fillRef>
            <a:effectRef idx="0">
              <a:schemeClr val="accent2"/>
            </a:effectRef>
            <a:fontRef idx="minor">
              <a:schemeClr val="dk1"/>
            </a:fontRef>
          </p:style>
          <p:txBody>
            <a:bodyPr spcFirstLastPara="0" vert="horz" wrap="square" lIns="57150" tIns="57150" rIns="57150" bIns="57150" numCol="1" spcCol="1270" anchor="ctr" anchorCtr="0">
              <a:no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66750" rtl="1" eaLnBrk="1" fontAlgn="auto" latinLnBrk="0" hangingPunct="1">
                <a:lnSpc>
                  <a:spcPct val="90000"/>
                </a:lnSpc>
                <a:spcBef>
                  <a:spcPct val="0"/>
                </a:spcBef>
                <a:spcAft>
                  <a:spcPct val="3500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a:rPr>
                <a:t>معرفة هل تم البحث في الموضوع محل الدراسة أو بعض من جوانبه من قبل أم لا ؟  </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grpSp>
      <p:grpSp>
        <p:nvGrpSpPr>
          <p:cNvPr id="11" name="Group 10">
            <a:extLst>
              <a:ext uri="{FF2B5EF4-FFF2-40B4-BE49-F238E27FC236}">
                <a16:creationId xmlns:a16="http://schemas.microsoft.com/office/drawing/2014/main" id="{6286F96B-831A-FF9E-1430-A6EE561A151E}"/>
              </a:ext>
            </a:extLst>
          </p:cNvPr>
          <p:cNvGrpSpPr/>
          <p:nvPr/>
        </p:nvGrpSpPr>
        <p:grpSpPr>
          <a:xfrm>
            <a:off x="1112578" y="3830267"/>
            <a:ext cx="8820443" cy="467630"/>
            <a:chOff x="0" y="0"/>
            <a:chExt cx="6688836" cy="623506"/>
          </a:xfrm>
          <a:solidFill>
            <a:schemeClr val="tx2">
              <a:lumMod val="20000"/>
              <a:lumOff val="80000"/>
            </a:schemeClr>
          </a:solidFill>
          <a:scene3d>
            <a:camera prst="orthographicFront"/>
            <a:lightRig rig="flat" dir="t"/>
          </a:scene3d>
        </p:grpSpPr>
        <p:sp>
          <p:nvSpPr>
            <p:cNvPr id="22" name="Rounded Rectangle 11">
              <a:extLst>
                <a:ext uri="{FF2B5EF4-FFF2-40B4-BE49-F238E27FC236}">
                  <a16:creationId xmlns:a16="http://schemas.microsoft.com/office/drawing/2014/main" id="{F2D7F0DF-66CD-32ED-D238-870ED6050ABC}"/>
                </a:ext>
              </a:extLst>
            </p:cNvPr>
            <p:cNvSpPr/>
            <p:nvPr/>
          </p:nvSpPr>
          <p:spPr>
            <a:xfrm>
              <a:off x="0" y="0"/>
              <a:ext cx="6688836" cy="623506"/>
            </a:xfrm>
            <a:prstGeom prst="roundRect">
              <a:avLst>
                <a:gd name="adj" fmla="val 10000"/>
              </a:avLst>
            </a:prstGeom>
            <a:grpFill/>
            <a:ln/>
          </p:spPr>
          <p:style>
            <a:lnRef idx="2">
              <a:schemeClr val="accent1"/>
            </a:lnRef>
            <a:fillRef idx="1">
              <a:schemeClr val="lt1"/>
            </a:fillRef>
            <a:effectRef idx="0">
              <a:schemeClr val="accent1"/>
            </a:effectRef>
            <a:fontRef idx="minor">
              <a:schemeClr val="dk1"/>
            </a:fontRef>
          </p:style>
          <p:txBody>
            <a:bodyPr/>
            <a:lstStyle/>
            <a:p>
              <a:endParaRPr lang="en-US">
                <a:solidFill>
                  <a:schemeClr val="tx1"/>
                </a:solidFill>
              </a:endParaRPr>
            </a:p>
          </p:txBody>
        </p:sp>
        <p:sp>
          <p:nvSpPr>
            <p:cNvPr id="23" name="Rounded Rectangle 4">
              <a:extLst>
                <a:ext uri="{FF2B5EF4-FFF2-40B4-BE49-F238E27FC236}">
                  <a16:creationId xmlns:a16="http://schemas.microsoft.com/office/drawing/2014/main" id="{18B3AFED-636E-87F7-5AF7-AF0B9DAE7CA3}"/>
                </a:ext>
              </a:extLst>
            </p:cNvPr>
            <p:cNvSpPr/>
            <p:nvPr/>
          </p:nvSpPr>
          <p:spPr>
            <a:xfrm>
              <a:off x="18262" y="18262"/>
              <a:ext cx="6611138" cy="586982"/>
            </a:xfrm>
            <a:prstGeom prst="rect">
              <a:avLst/>
            </a:prstGeom>
            <a:grpFill/>
            <a:ln/>
          </p:spPr>
          <p:style>
            <a:lnRef idx="2">
              <a:schemeClr val="accent1"/>
            </a:lnRef>
            <a:fillRef idx="1">
              <a:schemeClr val="lt1"/>
            </a:fillRef>
            <a:effectRef idx="0">
              <a:schemeClr val="accent1"/>
            </a:effectRef>
            <a:fontRef idx="minor">
              <a:schemeClr val="dk1"/>
            </a:fontRef>
          </p:style>
          <p:txBody>
            <a:bodyPr spcFirstLastPara="0" vert="horz" wrap="square" lIns="57150" tIns="57150" rIns="57150" bIns="57150" numCol="1" spcCol="1270" anchor="ctr" anchorCtr="0">
              <a:no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66750" rtl="1" eaLnBrk="1" fontAlgn="auto" latinLnBrk="0" hangingPunct="1">
                <a:lnSpc>
                  <a:spcPct val="90000"/>
                </a:lnSpc>
                <a:spcBef>
                  <a:spcPct val="0"/>
                </a:spcBef>
                <a:spcAft>
                  <a:spcPct val="3500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a:rPr>
                <a:t>معرفة ما نقاط القوة والضعف فيما </a:t>
              </a:r>
              <a:r>
                <a:rPr kumimoji="0" lang="ar-EG" sz="2400" b="0" i="0" u="none" strike="noStrike" kern="1200" cap="none" spc="0" normalizeH="0" baseline="0" noProof="0" dirty="0">
                  <a:ln>
                    <a:noFill/>
                  </a:ln>
                  <a:solidFill>
                    <a:schemeClr val="tx1"/>
                  </a:solidFill>
                  <a:effectLst/>
                  <a:uLnTx/>
                  <a:uFillTx/>
                  <a:latin typeface="Times New Roman"/>
                  <a:ea typeface="+mn-ea"/>
                  <a:cs typeface="Times New Roman"/>
                </a:rPr>
                <a:t> ۥبحث أو ۥدرس من موضوع الدراسة ؟</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grpSp>
      <p:grpSp>
        <p:nvGrpSpPr>
          <p:cNvPr id="12" name="Group 11">
            <a:extLst>
              <a:ext uri="{FF2B5EF4-FFF2-40B4-BE49-F238E27FC236}">
                <a16:creationId xmlns:a16="http://schemas.microsoft.com/office/drawing/2014/main" id="{114A04CB-8DD9-1535-3AC3-8457761FAFD6}"/>
              </a:ext>
            </a:extLst>
          </p:cNvPr>
          <p:cNvGrpSpPr/>
          <p:nvPr/>
        </p:nvGrpSpPr>
        <p:grpSpPr>
          <a:xfrm>
            <a:off x="899118" y="4367013"/>
            <a:ext cx="8820443" cy="467630"/>
            <a:chOff x="0" y="0"/>
            <a:chExt cx="6688836" cy="623506"/>
          </a:xfrm>
          <a:solidFill>
            <a:schemeClr val="tx2">
              <a:lumMod val="20000"/>
              <a:lumOff val="80000"/>
            </a:schemeClr>
          </a:solidFill>
          <a:scene3d>
            <a:camera prst="orthographicFront"/>
            <a:lightRig rig="flat" dir="t"/>
          </a:scene3d>
        </p:grpSpPr>
        <p:sp>
          <p:nvSpPr>
            <p:cNvPr id="20" name="Rounded Rectangle 14">
              <a:extLst>
                <a:ext uri="{FF2B5EF4-FFF2-40B4-BE49-F238E27FC236}">
                  <a16:creationId xmlns:a16="http://schemas.microsoft.com/office/drawing/2014/main" id="{F9AB8490-5BDD-8AB0-96D4-77D1C842C3BA}"/>
                </a:ext>
              </a:extLst>
            </p:cNvPr>
            <p:cNvSpPr/>
            <p:nvPr/>
          </p:nvSpPr>
          <p:spPr>
            <a:xfrm>
              <a:off x="0" y="0"/>
              <a:ext cx="6688836" cy="623506"/>
            </a:xfrm>
            <a:prstGeom prst="roundRect">
              <a:avLst>
                <a:gd name="adj" fmla="val 10000"/>
              </a:avLst>
            </a:prstGeom>
            <a:grpFill/>
            <a:ln/>
          </p:spPr>
          <p:style>
            <a:lnRef idx="2">
              <a:schemeClr val="accent4"/>
            </a:lnRef>
            <a:fillRef idx="1">
              <a:schemeClr val="lt1"/>
            </a:fillRef>
            <a:effectRef idx="0">
              <a:schemeClr val="accent4"/>
            </a:effectRef>
            <a:fontRef idx="minor">
              <a:schemeClr val="dk1"/>
            </a:fontRef>
          </p:style>
          <p:txBody>
            <a:bodyPr/>
            <a:lstStyle/>
            <a:p>
              <a:endParaRPr lang="en-US">
                <a:solidFill>
                  <a:schemeClr val="tx1"/>
                </a:solidFill>
              </a:endParaRPr>
            </a:p>
          </p:txBody>
        </p:sp>
        <p:sp>
          <p:nvSpPr>
            <p:cNvPr id="21" name="Rounded Rectangle 4">
              <a:extLst>
                <a:ext uri="{FF2B5EF4-FFF2-40B4-BE49-F238E27FC236}">
                  <a16:creationId xmlns:a16="http://schemas.microsoft.com/office/drawing/2014/main" id="{B1F27A41-3ABA-4999-C96F-E0D169222B36}"/>
                </a:ext>
              </a:extLst>
            </p:cNvPr>
            <p:cNvSpPr/>
            <p:nvPr/>
          </p:nvSpPr>
          <p:spPr>
            <a:xfrm>
              <a:off x="18262" y="18262"/>
              <a:ext cx="6611138" cy="586982"/>
            </a:xfrm>
            <a:prstGeom prst="rect">
              <a:avLst/>
            </a:prstGeom>
            <a:grpFill/>
            <a:ln/>
          </p:spPr>
          <p:style>
            <a:lnRef idx="2">
              <a:schemeClr val="accent4"/>
            </a:lnRef>
            <a:fillRef idx="1">
              <a:schemeClr val="lt1"/>
            </a:fillRef>
            <a:effectRef idx="0">
              <a:schemeClr val="accent4"/>
            </a:effectRef>
            <a:fontRef idx="minor">
              <a:schemeClr val="dk1"/>
            </a:fontRef>
          </p:style>
          <p:txBody>
            <a:bodyPr spcFirstLastPara="0" vert="horz" wrap="square" lIns="57150" tIns="57150" rIns="57150" bIns="57150" numCol="1" spcCol="1270" anchor="ctr" anchorCtr="0">
              <a:no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66750" rtl="1" eaLnBrk="1" fontAlgn="auto" latinLnBrk="0" hangingPunct="1">
                <a:lnSpc>
                  <a:spcPct val="90000"/>
                </a:lnSpc>
                <a:spcBef>
                  <a:spcPct val="0"/>
                </a:spcBef>
                <a:spcAft>
                  <a:spcPct val="3500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a:rPr>
                <a:t>معرفة ما أوجه التشابه والاختلاف بين ماتم دراسته وبين الدراسة الحالية ؟</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grpSp>
      <p:grpSp>
        <p:nvGrpSpPr>
          <p:cNvPr id="13" name="Group 12">
            <a:extLst>
              <a:ext uri="{FF2B5EF4-FFF2-40B4-BE49-F238E27FC236}">
                <a16:creationId xmlns:a16="http://schemas.microsoft.com/office/drawing/2014/main" id="{50B44A73-CFDF-D8A7-689E-625BBFD24F24}"/>
              </a:ext>
            </a:extLst>
          </p:cNvPr>
          <p:cNvGrpSpPr/>
          <p:nvPr/>
        </p:nvGrpSpPr>
        <p:grpSpPr>
          <a:xfrm>
            <a:off x="511951" y="5389767"/>
            <a:ext cx="8820443" cy="467630"/>
            <a:chOff x="0" y="0"/>
            <a:chExt cx="6688836" cy="623506"/>
          </a:xfrm>
          <a:solidFill>
            <a:schemeClr val="tx2">
              <a:lumMod val="20000"/>
              <a:lumOff val="80000"/>
            </a:schemeClr>
          </a:solidFill>
          <a:scene3d>
            <a:camera prst="orthographicFront"/>
            <a:lightRig rig="flat" dir="t"/>
          </a:scene3d>
        </p:grpSpPr>
        <p:sp>
          <p:nvSpPr>
            <p:cNvPr id="18" name="Rounded Rectangle 17">
              <a:extLst>
                <a:ext uri="{FF2B5EF4-FFF2-40B4-BE49-F238E27FC236}">
                  <a16:creationId xmlns:a16="http://schemas.microsoft.com/office/drawing/2014/main" id="{FA6A8619-1A32-61BC-13B2-5E2F58D0A6C9}"/>
                </a:ext>
              </a:extLst>
            </p:cNvPr>
            <p:cNvSpPr/>
            <p:nvPr/>
          </p:nvSpPr>
          <p:spPr>
            <a:xfrm>
              <a:off x="0" y="0"/>
              <a:ext cx="6688836" cy="623506"/>
            </a:xfrm>
            <a:prstGeom prst="roundRect">
              <a:avLst>
                <a:gd name="adj" fmla="val 10000"/>
              </a:avLst>
            </a:prstGeom>
            <a:grpFill/>
            <a:ln>
              <a:solidFill>
                <a:srgbClr val="FFC000"/>
              </a:solidFill>
            </a:ln>
          </p:spPr>
          <p:style>
            <a:lnRef idx="2">
              <a:schemeClr val="accent5"/>
            </a:lnRef>
            <a:fillRef idx="1">
              <a:schemeClr val="lt1"/>
            </a:fillRef>
            <a:effectRef idx="0">
              <a:schemeClr val="accent5"/>
            </a:effectRef>
            <a:fontRef idx="minor">
              <a:schemeClr val="dk1"/>
            </a:fontRef>
          </p:style>
          <p:txBody>
            <a:bodyPr/>
            <a:lstStyle/>
            <a:p>
              <a:endParaRPr lang="en-US">
                <a:solidFill>
                  <a:schemeClr val="tx1"/>
                </a:solidFill>
              </a:endParaRPr>
            </a:p>
          </p:txBody>
        </p:sp>
        <p:sp>
          <p:nvSpPr>
            <p:cNvPr id="19" name="Rounded Rectangle 4">
              <a:extLst>
                <a:ext uri="{FF2B5EF4-FFF2-40B4-BE49-F238E27FC236}">
                  <a16:creationId xmlns:a16="http://schemas.microsoft.com/office/drawing/2014/main" id="{311B5D15-6C4E-BDC5-D3E3-EE68F0778DB1}"/>
                </a:ext>
              </a:extLst>
            </p:cNvPr>
            <p:cNvSpPr/>
            <p:nvPr/>
          </p:nvSpPr>
          <p:spPr>
            <a:xfrm>
              <a:off x="18262" y="18262"/>
              <a:ext cx="6611138" cy="586982"/>
            </a:xfrm>
            <a:prstGeom prst="rect">
              <a:avLst/>
            </a:prstGeom>
            <a:grpFill/>
            <a:ln>
              <a:solidFill>
                <a:srgbClr val="FFC000"/>
              </a:solidFill>
            </a:ln>
          </p:spPr>
          <p:style>
            <a:lnRef idx="2">
              <a:schemeClr val="accent5"/>
            </a:lnRef>
            <a:fillRef idx="1">
              <a:schemeClr val="lt1"/>
            </a:fillRef>
            <a:effectRef idx="0">
              <a:schemeClr val="accent5"/>
            </a:effectRef>
            <a:fontRef idx="minor">
              <a:schemeClr val="dk1"/>
            </a:fontRef>
          </p:style>
          <p:txBody>
            <a:bodyPr spcFirstLastPara="0" vert="horz" wrap="square" lIns="57150" tIns="57150" rIns="57150" bIns="57150" numCol="1" spcCol="1270" anchor="ctr" anchorCtr="0">
              <a:no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66750" rtl="1" eaLnBrk="1" fontAlgn="auto" latinLnBrk="0" hangingPunct="1">
                <a:lnSpc>
                  <a:spcPct val="90000"/>
                </a:lnSpc>
                <a:spcBef>
                  <a:spcPct val="0"/>
                </a:spcBef>
                <a:spcAft>
                  <a:spcPct val="3500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a:rPr>
                <a:t>معرفة ما الإضافة العلمية التي ستضيفها الدراسة الحالية للدراسات التي سبقتها ؟</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grpSp>
      <p:sp>
        <p:nvSpPr>
          <p:cNvPr id="14" name="Frame 13">
            <a:extLst>
              <a:ext uri="{FF2B5EF4-FFF2-40B4-BE49-F238E27FC236}">
                <a16:creationId xmlns:a16="http://schemas.microsoft.com/office/drawing/2014/main" id="{7A7CDE82-4431-782F-713F-7FF57D1D8FC7}"/>
              </a:ext>
            </a:extLst>
          </p:cNvPr>
          <p:cNvSpPr/>
          <p:nvPr/>
        </p:nvSpPr>
        <p:spPr>
          <a:xfrm>
            <a:off x="322083" y="5894196"/>
            <a:ext cx="8931633" cy="514350"/>
          </a:xfrm>
          <a:prstGeom prst="frame">
            <a:avLst/>
          </a:prstGeom>
          <a:solidFill>
            <a:schemeClr val="tx2">
              <a:lumMod val="20000"/>
              <a:lumOff val="80000"/>
            </a:schemeClr>
          </a:solidFill>
        </p:spPr>
        <p:style>
          <a:lnRef idx="2">
            <a:schemeClr val="dk1"/>
          </a:lnRef>
          <a:fillRef idx="1">
            <a:schemeClr val="lt1"/>
          </a:fillRef>
          <a:effectRef idx="0">
            <a:schemeClr val="dk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وبذلك يتأكد الباحث أنه لن يكرر ما درسه غيره ، وإنما سيبدأ من حيث انتهى الآخرون</a:t>
            </a:r>
            <a:endParaRPr kumimoji="0" lang="en-US" sz="24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grpSp>
        <p:nvGrpSpPr>
          <p:cNvPr id="15" name="Group 14">
            <a:extLst>
              <a:ext uri="{FF2B5EF4-FFF2-40B4-BE49-F238E27FC236}">
                <a16:creationId xmlns:a16="http://schemas.microsoft.com/office/drawing/2014/main" id="{40FFC025-F9D5-4005-A3E5-A274A2297B85}"/>
              </a:ext>
            </a:extLst>
          </p:cNvPr>
          <p:cNvGrpSpPr/>
          <p:nvPr/>
        </p:nvGrpSpPr>
        <p:grpSpPr>
          <a:xfrm>
            <a:off x="678381" y="4878732"/>
            <a:ext cx="8820443" cy="467630"/>
            <a:chOff x="0" y="0"/>
            <a:chExt cx="6688836" cy="623506"/>
          </a:xfrm>
          <a:solidFill>
            <a:schemeClr val="tx2">
              <a:lumMod val="20000"/>
              <a:lumOff val="80000"/>
            </a:schemeClr>
          </a:solidFill>
          <a:scene3d>
            <a:camera prst="orthographicFront"/>
            <a:lightRig rig="flat" dir="t"/>
          </a:scene3d>
        </p:grpSpPr>
        <p:sp>
          <p:nvSpPr>
            <p:cNvPr id="16" name="Rounded Rectangle 17">
              <a:extLst>
                <a:ext uri="{FF2B5EF4-FFF2-40B4-BE49-F238E27FC236}">
                  <a16:creationId xmlns:a16="http://schemas.microsoft.com/office/drawing/2014/main" id="{7389F77B-D5C7-4A6D-92F8-F5BB903BD845}"/>
                </a:ext>
              </a:extLst>
            </p:cNvPr>
            <p:cNvSpPr/>
            <p:nvPr/>
          </p:nvSpPr>
          <p:spPr>
            <a:xfrm>
              <a:off x="0" y="0"/>
              <a:ext cx="6688836" cy="623506"/>
            </a:xfrm>
            <a:prstGeom prst="roundRect">
              <a:avLst>
                <a:gd name="adj" fmla="val 10000"/>
              </a:avLst>
            </a:prstGeom>
            <a:grpFill/>
            <a:ln/>
          </p:spPr>
          <p:style>
            <a:lnRef idx="2">
              <a:schemeClr val="accent5"/>
            </a:lnRef>
            <a:fillRef idx="1">
              <a:schemeClr val="lt1"/>
            </a:fillRef>
            <a:effectRef idx="0">
              <a:schemeClr val="accent5"/>
            </a:effectRef>
            <a:fontRef idx="minor">
              <a:schemeClr val="dk1"/>
            </a:fontRef>
          </p:style>
          <p:txBody>
            <a:bodyPr/>
            <a:lstStyle/>
            <a:p>
              <a:endParaRPr lang="en-US">
                <a:solidFill>
                  <a:schemeClr val="tx1"/>
                </a:solidFill>
              </a:endParaRPr>
            </a:p>
          </p:txBody>
        </p:sp>
        <p:sp>
          <p:nvSpPr>
            <p:cNvPr id="17" name="Rounded Rectangle 4">
              <a:extLst>
                <a:ext uri="{FF2B5EF4-FFF2-40B4-BE49-F238E27FC236}">
                  <a16:creationId xmlns:a16="http://schemas.microsoft.com/office/drawing/2014/main" id="{BDF3AD84-58BB-4996-B6A4-37DAB3BB9843}"/>
                </a:ext>
              </a:extLst>
            </p:cNvPr>
            <p:cNvSpPr/>
            <p:nvPr/>
          </p:nvSpPr>
          <p:spPr>
            <a:xfrm>
              <a:off x="18262" y="18262"/>
              <a:ext cx="6611138" cy="586982"/>
            </a:xfrm>
            <a:prstGeom prst="rect">
              <a:avLst/>
            </a:prstGeom>
            <a:grpFill/>
            <a:ln/>
          </p:spPr>
          <p:style>
            <a:lnRef idx="2">
              <a:schemeClr val="accent5"/>
            </a:lnRef>
            <a:fillRef idx="1">
              <a:schemeClr val="lt1"/>
            </a:fillRef>
            <a:effectRef idx="0">
              <a:schemeClr val="accent5"/>
            </a:effectRef>
            <a:fontRef idx="minor">
              <a:schemeClr val="dk1"/>
            </a:fontRef>
          </p:style>
          <p:txBody>
            <a:bodyPr spcFirstLastPara="0" vert="horz" wrap="square" lIns="57150" tIns="57150" rIns="57150" bIns="57150" numCol="1" spcCol="1270" anchor="ctr" anchorCtr="0">
              <a:no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66750" rtl="1" eaLnBrk="1" fontAlgn="auto" latinLnBrk="0" hangingPunct="1">
                <a:lnSpc>
                  <a:spcPct val="90000"/>
                </a:lnSpc>
                <a:spcBef>
                  <a:spcPct val="0"/>
                </a:spcBef>
                <a:spcAft>
                  <a:spcPct val="3500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Calibri"/>
                  <a:ea typeface="+mn-ea"/>
                  <a:cs typeface="Arial"/>
                </a:rPr>
                <a:t>المساعدة في صياغة فروض الدراسة وتحديد متغيرات الدراسة</a:t>
              </a:r>
              <a:endParaRPr kumimoji="0" lang="en-US" sz="2400" b="0" i="0" u="none" strike="noStrike" kern="1200" cap="none" spc="0" normalizeH="0" baseline="0" noProof="0" dirty="0">
                <a:ln>
                  <a:noFill/>
                </a:ln>
                <a:solidFill>
                  <a:schemeClr val="tx1"/>
                </a:solidFill>
                <a:effectLst/>
                <a:uLnTx/>
                <a:uFillTx/>
                <a:latin typeface="Calibri"/>
                <a:ea typeface="+mn-ea"/>
                <a:cs typeface="+mn-cs"/>
              </a:endParaRPr>
            </a:p>
          </p:txBody>
        </p:sp>
      </p:grpSp>
      <p:sp>
        <p:nvSpPr>
          <p:cNvPr id="27" name="Title 1">
            <a:extLst>
              <a:ext uri="{FF2B5EF4-FFF2-40B4-BE49-F238E27FC236}">
                <a16:creationId xmlns:a16="http://schemas.microsoft.com/office/drawing/2014/main" id="{A79ABCE3-0C93-200D-D236-419865229579}"/>
              </a:ext>
            </a:extLst>
          </p:cNvPr>
          <p:cNvSpPr>
            <a:spLocks noGrp="1"/>
          </p:cNvSpPr>
          <p:nvPr/>
        </p:nvSpPr>
        <p:spPr>
          <a:xfrm>
            <a:off x="4190163" y="2836384"/>
            <a:ext cx="3964240" cy="373618"/>
          </a:xfrm>
          <a:prstGeom prst="rect">
            <a:avLst/>
          </a:prstGeom>
          <a:solidFill>
            <a:schemeClr val="tx2">
              <a:lumMod val="20000"/>
              <a:lumOff val="80000"/>
            </a:schemeClr>
          </a:solidFill>
        </p:spPr>
        <p:txBody>
          <a:bodyPr vert="horz" lIns="0" rIns="0" bIns="0" anchor="b">
            <a:normAutofit fontScale="77500" lnSpcReduction="20000"/>
          </a:bodyPr>
          <a:lstStyle>
            <a:lvl1pPr algn="l" rtl="0" eaLnBrk="1" latinLnBrk="0" hangingPunct="1">
              <a:spcBef>
                <a:spcPct val="0"/>
              </a:spcBef>
              <a:buNone/>
              <a:defRPr kumimoji="0" sz="3750" b="0" kern="1200">
                <a:ln>
                  <a:noFill/>
                </a:ln>
                <a:solidFill>
                  <a:schemeClr val="tx2"/>
                </a:solidFill>
                <a:effectLst/>
                <a:latin typeface="+mj-lt"/>
                <a:ea typeface="+mj-ea"/>
                <a:cs typeface="+mj-cs"/>
              </a:defRPr>
            </a:lvl1pPr>
          </a:lstStyle>
          <a:p>
            <a:pPr algn="ctr"/>
            <a:r>
              <a:rPr lang="ar-EG" sz="3300" dirty="0">
                <a:solidFill>
                  <a:schemeClr val="tx1"/>
                </a:solidFill>
                <a:latin typeface="Arial" pitchFamily="34" charset="0"/>
                <a:cs typeface="Arial" pitchFamily="34" charset="0"/>
              </a:rPr>
              <a:t>الهدف منها</a:t>
            </a:r>
            <a:endParaRPr lang="en-US" sz="33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463239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7F5E505-67E6-EB9F-E349-C5AAADC60102}"/>
              </a:ext>
            </a:extLst>
          </p:cNvPr>
          <p:cNvPicPr>
            <a:picLocks noChangeAspect="1" noChangeArrowheads="1"/>
          </p:cNvPicPr>
          <p:nvPr/>
        </p:nvPicPr>
        <p:blipFill>
          <a:blip r:embed="rId3"/>
          <a:srcRect/>
          <a:stretch>
            <a:fillRect/>
          </a:stretch>
        </p:blipFill>
        <p:spPr bwMode="auto">
          <a:xfrm>
            <a:off x="3136900" y="1170133"/>
            <a:ext cx="4989033" cy="1440646"/>
          </a:xfrm>
          <a:prstGeom prst="rect">
            <a:avLst/>
          </a:prstGeom>
          <a:noFill/>
        </p:spPr>
      </p:pic>
      <p:pic>
        <p:nvPicPr>
          <p:cNvPr id="7" name="Picture 6">
            <a:extLst>
              <a:ext uri="{FF2B5EF4-FFF2-40B4-BE49-F238E27FC236}">
                <a16:creationId xmlns:a16="http://schemas.microsoft.com/office/drawing/2014/main" id="{86F37E73-AE1D-4115-1650-4BAD0A8EA08B}"/>
              </a:ext>
            </a:extLst>
          </p:cNvPr>
          <p:cNvPicPr>
            <a:picLocks noChangeAspect="1" noChangeArrowheads="1"/>
          </p:cNvPicPr>
          <p:nvPr/>
        </p:nvPicPr>
        <p:blipFill>
          <a:blip r:embed="rId4"/>
          <a:srcRect/>
          <a:stretch>
            <a:fillRect/>
          </a:stretch>
        </p:blipFill>
        <p:spPr bwMode="auto">
          <a:xfrm>
            <a:off x="6096000" y="2706385"/>
            <a:ext cx="4382806" cy="1701032"/>
          </a:xfrm>
          <a:prstGeom prst="rect">
            <a:avLst/>
          </a:prstGeom>
          <a:noFill/>
        </p:spPr>
      </p:pic>
      <p:pic>
        <p:nvPicPr>
          <p:cNvPr id="9" name="Picture 8">
            <a:extLst>
              <a:ext uri="{FF2B5EF4-FFF2-40B4-BE49-F238E27FC236}">
                <a16:creationId xmlns:a16="http://schemas.microsoft.com/office/drawing/2014/main" id="{692196CD-BA55-DE63-9B1B-4344B500E0C9}"/>
              </a:ext>
            </a:extLst>
          </p:cNvPr>
          <p:cNvPicPr>
            <a:picLocks noChangeAspect="1" noChangeArrowheads="1"/>
          </p:cNvPicPr>
          <p:nvPr/>
        </p:nvPicPr>
        <p:blipFill>
          <a:blip r:embed="rId5"/>
          <a:srcRect/>
          <a:stretch>
            <a:fillRect/>
          </a:stretch>
        </p:blipFill>
        <p:spPr bwMode="auto">
          <a:xfrm>
            <a:off x="1259394" y="2720106"/>
            <a:ext cx="4222401" cy="1687311"/>
          </a:xfrm>
          <a:prstGeom prst="rect">
            <a:avLst/>
          </a:prstGeom>
          <a:noFill/>
        </p:spPr>
      </p:pic>
      <p:pic>
        <p:nvPicPr>
          <p:cNvPr id="11" name="Picture 10">
            <a:extLst>
              <a:ext uri="{FF2B5EF4-FFF2-40B4-BE49-F238E27FC236}">
                <a16:creationId xmlns:a16="http://schemas.microsoft.com/office/drawing/2014/main" id="{1ECC2231-FA23-A606-7FB7-4F3F54A03DE2}"/>
              </a:ext>
            </a:extLst>
          </p:cNvPr>
          <p:cNvPicPr>
            <a:picLocks noChangeAspect="1" noChangeArrowheads="1"/>
          </p:cNvPicPr>
          <p:nvPr/>
        </p:nvPicPr>
        <p:blipFill>
          <a:blip r:embed="rId6"/>
          <a:srcRect/>
          <a:stretch>
            <a:fillRect/>
          </a:stretch>
        </p:blipFill>
        <p:spPr bwMode="auto">
          <a:xfrm>
            <a:off x="6122962" y="4531870"/>
            <a:ext cx="4382806" cy="1669289"/>
          </a:xfrm>
          <a:prstGeom prst="rect">
            <a:avLst/>
          </a:prstGeom>
          <a:noFill/>
        </p:spPr>
      </p:pic>
      <p:pic>
        <p:nvPicPr>
          <p:cNvPr id="12" name="Picture 11">
            <a:extLst>
              <a:ext uri="{FF2B5EF4-FFF2-40B4-BE49-F238E27FC236}">
                <a16:creationId xmlns:a16="http://schemas.microsoft.com/office/drawing/2014/main" id="{1BCF4CD5-B97E-9A05-2B9B-D88B4B65FE00}"/>
              </a:ext>
            </a:extLst>
          </p:cNvPr>
          <p:cNvPicPr>
            <a:picLocks noChangeAspect="1" noChangeArrowheads="1"/>
          </p:cNvPicPr>
          <p:nvPr/>
        </p:nvPicPr>
        <p:blipFill>
          <a:blip r:embed="rId7"/>
          <a:srcRect/>
          <a:stretch>
            <a:fillRect/>
          </a:stretch>
        </p:blipFill>
        <p:spPr bwMode="auto">
          <a:xfrm>
            <a:off x="1259393" y="4539920"/>
            <a:ext cx="4222401" cy="1720395"/>
          </a:xfrm>
          <a:prstGeom prst="rect">
            <a:avLst/>
          </a:prstGeom>
          <a:noFill/>
        </p:spPr>
      </p:pic>
    </p:spTree>
    <p:extLst>
      <p:ext uri="{BB962C8B-B14F-4D97-AF65-F5344CB8AC3E}">
        <p14:creationId xmlns:p14="http://schemas.microsoft.com/office/powerpoint/2010/main" val="423497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4">
            <a:extLst>
              <a:ext uri="{FF2B5EF4-FFF2-40B4-BE49-F238E27FC236}">
                <a16:creationId xmlns:a16="http://schemas.microsoft.com/office/drawing/2014/main" id="{1275B200-D275-4916-A6BA-7238D5EB507F}"/>
              </a:ext>
            </a:extLst>
          </p:cNvPr>
          <p:cNvSpPr txBox="1"/>
          <p:nvPr/>
        </p:nvSpPr>
        <p:spPr>
          <a:xfrm>
            <a:off x="483363" y="1141628"/>
            <a:ext cx="11168098" cy="501675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الفصل الاول : الاطار العام للدراسة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أولا : المقدمة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ثانيا : المشكلة البحثية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ثالثا : الدراسات السابقة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ar-EG" sz="20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أ- الدراسات التي تناولت المتغير المستقل ( ..................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 – ( دراسة (اسم الباحث ) ، سنة الدراسة (مرتبة من الأحدث للاقدم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تناولت الدراسة موضوع ................. وهدفت الدراسة إلى ........................</a:t>
            </a:r>
          </a:p>
          <a:p>
            <a:pPr marL="257175" marR="0" lvl="0" indent="-257175" algn="r" defTabSz="685800" rtl="1" eaLnBrk="1" fontAlgn="auto" latinLnBrk="0" hangingPunct="1">
              <a:lnSpc>
                <a:spcPct val="10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أهم ماتوصلت إليه الدراسة هو ................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 دراسة (اسم الباحث ) ، سنة الدراسة (مرتبة من الأحدث للاقدم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تناولت الدراسة موضوع ................. وهدفت الدراسة إلى ........................</a:t>
            </a:r>
          </a:p>
          <a:p>
            <a:pPr marL="257175" marR="0" lvl="0" indent="-257175" algn="r" defTabSz="685800" rtl="1" eaLnBrk="1" fontAlgn="auto" latinLnBrk="0" hangingPunct="1">
              <a:lnSpc>
                <a:spcPct val="10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أهم ماتوصلت إليه الدراسة هو ................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ar-EG" sz="20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ب- الدراسات التي تناولت المتغير التابع ( ..................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 – ( دراسة (اسم الباحث ) ، سنة الدراسة (مرتبة من الأحدث للاقدم ) </a:t>
            </a: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تناولت الدراسة موضوع ................. وهدفت الدراسة إلى ........................</a:t>
            </a:r>
          </a:p>
          <a:p>
            <a:pPr marL="257175" marR="0" lvl="0" indent="-257175" algn="r" defTabSz="685800" rtl="1" eaLnBrk="1" fontAlgn="auto" latinLnBrk="0" hangingPunct="1">
              <a:lnSpc>
                <a:spcPct val="10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أهم ماتوصلت إليه الدراسة هو ................ ، ............................</a:t>
            </a:r>
            <a:endParaRPr kumimoji="0" lang="ar-EG"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ar-EG" sz="20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ج- تعليق عام على الدراسات السابقة : </a:t>
            </a:r>
            <a:r>
              <a:rPr kumimoji="0" lang="ar-EG" sz="2000" b="0"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a:t>
            </a:r>
          </a:p>
        </p:txBody>
      </p:sp>
    </p:spTree>
    <p:extLst>
      <p:ext uri="{BB962C8B-B14F-4D97-AF65-F5344CB8AC3E}">
        <p14:creationId xmlns:p14="http://schemas.microsoft.com/office/powerpoint/2010/main" val="3510099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4AF93328-3446-0021-7EC2-D3A11D539506}"/>
              </a:ext>
            </a:extLst>
          </p:cNvPr>
          <p:cNvSpPr>
            <a:spLocks noGrp="1"/>
          </p:cNvSpPr>
          <p:nvPr/>
        </p:nvSpPr>
        <p:spPr>
          <a:xfrm>
            <a:off x="1674058" y="1220334"/>
            <a:ext cx="5979935" cy="5083164"/>
          </a:xfrm>
          <a:prstGeom prst="rect">
            <a:avLst/>
          </a:prstGeom>
        </p:spPr>
        <p:txBody>
          <a:bodyPr vert="horz">
            <a:normAutofit lnSpcReduction="10000"/>
          </a:bodyPr>
          <a:lstStyle>
            <a:lvl1pPr marL="205740" indent="-205740" algn="l" rtl="0" eaLnBrk="1" latinLnBrk="0" hangingPunct="1">
              <a:spcBef>
                <a:spcPct val="20000"/>
              </a:spcBef>
              <a:buClr>
                <a:schemeClr val="accent3"/>
              </a:buClr>
              <a:buSzPct val="95000"/>
              <a:buFont typeface="Wingdings 2"/>
              <a:buChar char=""/>
              <a:defRPr kumimoji="0" sz="1950" kern="1200">
                <a:solidFill>
                  <a:schemeClr val="tx1"/>
                </a:solidFill>
                <a:latin typeface="+mn-lt"/>
                <a:ea typeface="+mn-ea"/>
                <a:cs typeface="+mn-cs"/>
              </a:defRPr>
            </a:lvl1pPr>
            <a:lvl2pPr marL="480060" indent="-185166" algn="l" rtl="0" eaLnBrk="1" latinLnBrk="0" hangingPunct="1">
              <a:spcBef>
                <a:spcPct val="20000"/>
              </a:spcBef>
              <a:buClr>
                <a:schemeClr val="accent1"/>
              </a:buClr>
              <a:buSzPct val="85000"/>
              <a:buFont typeface="Wingdings 2"/>
              <a:buChar char=""/>
              <a:defRPr kumimoji="0" sz="1800" kern="1200">
                <a:solidFill>
                  <a:schemeClr val="tx1"/>
                </a:solidFill>
                <a:latin typeface="+mn-lt"/>
                <a:ea typeface="+mn-ea"/>
                <a:cs typeface="+mn-cs"/>
              </a:defRPr>
            </a:lvl2pPr>
            <a:lvl3pPr marL="685800" indent="-185166" algn="l" rtl="0" eaLnBrk="1" latinLnBrk="0" hangingPunct="1">
              <a:spcBef>
                <a:spcPct val="20000"/>
              </a:spcBef>
              <a:buClr>
                <a:schemeClr val="accent2"/>
              </a:buClr>
              <a:buSzPct val="70000"/>
              <a:buFont typeface="Wingdings 2"/>
              <a:buChar char=""/>
              <a:defRPr kumimoji="0" sz="1575" kern="1200">
                <a:solidFill>
                  <a:schemeClr val="tx1"/>
                </a:solidFill>
                <a:latin typeface="+mn-lt"/>
                <a:ea typeface="+mn-ea"/>
                <a:cs typeface="+mn-cs"/>
              </a:defRPr>
            </a:lvl3pPr>
            <a:lvl4pPr marL="891540" indent="-157734" algn="l" rtl="0" eaLnBrk="1" latinLnBrk="0" hangingPunct="1">
              <a:spcBef>
                <a:spcPct val="20000"/>
              </a:spcBef>
              <a:buClr>
                <a:schemeClr val="accent3"/>
              </a:buClr>
              <a:buSzPct val="65000"/>
              <a:buFont typeface="Wingdings 2"/>
              <a:buChar char=""/>
              <a:defRPr kumimoji="0" sz="1500" kern="1200">
                <a:solidFill>
                  <a:schemeClr val="tx1"/>
                </a:solidFill>
                <a:latin typeface="+mn-lt"/>
                <a:ea typeface="+mn-ea"/>
                <a:cs typeface="+mn-cs"/>
              </a:defRPr>
            </a:lvl4pPr>
            <a:lvl5pPr marL="1097280" indent="-157734" algn="l" rtl="0" eaLnBrk="1" latinLnBrk="0" hangingPunct="1">
              <a:spcBef>
                <a:spcPct val="20000"/>
              </a:spcBef>
              <a:buClr>
                <a:schemeClr val="accent4"/>
              </a:buClr>
              <a:buSzPct val="65000"/>
              <a:buFont typeface="Wingdings 2"/>
              <a:buChar char=""/>
              <a:defRPr kumimoji="0" sz="1500" kern="1200">
                <a:solidFill>
                  <a:schemeClr val="tx1"/>
                </a:solidFill>
                <a:latin typeface="+mn-lt"/>
                <a:ea typeface="+mn-ea"/>
                <a:cs typeface="+mn-cs"/>
              </a:defRPr>
            </a:lvl5pPr>
            <a:lvl6pPr marL="1303020" indent="-157734" algn="l" rtl="0" eaLnBrk="1" latinLnBrk="0" hangingPunct="1">
              <a:spcBef>
                <a:spcPct val="20000"/>
              </a:spcBef>
              <a:buClr>
                <a:schemeClr val="accent5"/>
              </a:buClr>
              <a:buSzPct val="80000"/>
              <a:buFont typeface="Wingdings 2"/>
              <a:buChar char=""/>
              <a:defRPr kumimoji="0" sz="1350" kern="1200">
                <a:solidFill>
                  <a:schemeClr val="tx1"/>
                </a:solidFill>
                <a:latin typeface="+mn-lt"/>
                <a:ea typeface="+mn-ea"/>
                <a:cs typeface="+mn-cs"/>
              </a:defRPr>
            </a:lvl6pPr>
            <a:lvl7pPr marL="1440180" indent="-137160" algn="l" rtl="0" eaLnBrk="1" latinLnBrk="0" hangingPunct="1">
              <a:spcBef>
                <a:spcPct val="20000"/>
              </a:spcBef>
              <a:buClr>
                <a:schemeClr val="accent6"/>
              </a:buClr>
              <a:buSzPct val="80000"/>
              <a:buFont typeface="Wingdings 2"/>
              <a:buChar char=""/>
              <a:defRPr kumimoji="0" sz="1200" kern="1200" baseline="0">
                <a:solidFill>
                  <a:schemeClr val="tx1"/>
                </a:solidFill>
                <a:latin typeface="+mn-lt"/>
                <a:ea typeface="+mn-ea"/>
                <a:cs typeface="+mn-cs"/>
              </a:defRPr>
            </a:lvl7pPr>
            <a:lvl8pPr marL="1645920" indent="-137160" algn="l" rtl="0" eaLnBrk="1" latinLnBrk="0" hangingPunct="1">
              <a:spcBef>
                <a:spcPct val="20000"/>
              </a:spcBef>
              <a:buClr>
                <a:schemeClr val="tx2"/>
              </a:buClr>
              <a:buChar char="•"/>
              <a:defRPr kumimoji="0" sz="1200" kern="1200">
                <a:solidFill>
                  <a:schemeClr val="tx1"/>
                </a:solidFill>
                <a:latin typeface="+mn-lt"/>
                <a:ea typeface="+mn-ea"/>
                <a:cs typeface="+mn-cs"/>
              </a:defRPr>
            </a:lvl8pPr>
            <a:lvl9pPr marL="1851660" indent="-137160" algn="l" rtl="0" eaLnBrk="1" latinLnBrk="0" hangingPunct="1">
              <a:spcBef>
                <a:spcPct val="20000"/>
              </a:spcBef>
              <a:buClr>
                <a:schemeClr val="tx2"/>
              </a:buClr>
              <a:buFontTx/>
              <a:buChar char="•"/>
              <a:defRPr kumimoji="0" sz="1050" kern="1200" baseline="0">
                <a:solidFill>
                  <a:schemeClr val="tx1"/>
                </a:solidFill>
                <a:latin typeface="+mn-lt"/>
                <a:ea typeface="+mn-ea"/>
                <a:cs typeface="+mn-cs"/>
              </a:defRPr>
            </a:lvl9pPr>
          </a:lstStyle>
          <a:p>
            <a:pPr algn="r" rtl="1"/>
            <a:r>
              <a:rPr lang="ar-EG" dirty="0">
                <a:effectLst>
                  <a:outerShdw blurRad="38100" dist="38100" dir="2700000" algn="tl">
                    <a:srgbClr val="000000">
                      <a:alpha val="43137"/>
                    </a:srgbClr>
                  </a:outerShdw>
                </a:effectLst>
              </a:rPr>
              <a:t>اختيار موضوع البحث </a:t>
            </a:r>
            <a:r>
              <a:rPr lang="ar-EG" b="1" dirty="0">
                <a:solidFill>
                  <a:srgbClr val="FF0000"/>
                </a:solidFill>
                <a:effectLst>
                  <a:outerShdw blurRad="38100" dist="38100" dir="2700000" algn="tl">
                    <a:srgbClr val="000000">
                      <a:alpha val="43137"/>
                    </a:srgbClr>
                  </a:outerShdw>
                </a:effectLst>
              </a:rPr>
              <a:t>√</a:t>
            </a:r>
          </a:p>
          <a:p>
            <a:pPr algn="r" rtl="1"/>
            <a:r>
              <a:rPr lang="ar-EG" dirty="0">
                <a:effectLst>
                  <a:outerShdw blurRad="38100" dist="38100" dir="2700000" algn="tl">
                    <a:srgbClr val="000000">
                      <a:alpha val="43137"/>
                    </a:srgbClr>
                  </a:outerShdw>
                </a:effectLst>
              </a:rPr>
              <a:t>صفحة الغلاف ( العنوان ) </a:t>
            </a:r>
            <a:r>
              <a:rPr lang="ar-EG" b="1" dirty="0">
                <a:solidFill>
                  <a:srgbClr val="FF0000"/>
                </a:solidFill>
                <a:effectLst>
                  <a:outerShdw blurRad="38100" dist="38100" dir="2700000" algn="tl">
                    <a:srgbClr val="000000">
                      <a:alpha val="43137"/>
                    </a:srgbClr>
                  </a:outerShdw>
                </a:effectLst>
              </a:rPr>
              <a:t>√</a:t>
            </a:r>
            <a:endParaRPr lang="ar-EG" dirty="0">
              <a:effectLst>
                <a:outerShdw blurRad="38100" dist="38100" dir="2700000" algn="tl">
                  <a:srgbClr val="000000">
                    <a:alpha val="43137"/>
                  </a:srgbClr>
                </a:outerShdw>
              </a:effectLst>
            </a:endParaRPr>
          </a:p>
          <a:p>
            <a:pPr algn="r" rtl="1"/>
            <a:r>
              <a:rPr lang="ar-EG" dirty="0">
                <a:effectLst>
                  <a:outerShdw blurRad="38100" dist="38100" dir="2700000" algn="tl">
                    <a:srgbClr val="000000">
                      <a:alpha val="43137"/>
                    </a:srgbClr>
                  </a:outerShdw>
                </a:effectLst>
              </a:rPr>
              <a:t>المقدمة </a:t>
            </a:r>
            <a:r>
              <a:rPr lang="ar-EG" b="1" dirty="0">
                <a:solidFill>
                  <a:srgbClr val="FF0000"/>
                </a:solidFill>
                <a:effectLst>
                  <a:outerShdw blurRad="38100" dist="38100" dir="2700000" algn="tl">
                    <a:srgbClr val="000000">
                      <a:alpha val="43137"/>
                    </a:srgbClr>
                  </a:outerShdw>
                </a:effectLst>
              </a:rPr>
              <a:t>√</a:t>
            </a:r>
            <a:endParaRPr lang="ar-EG" dirty="0">
              <a:effectLst>
                <a:outerShdw blurRad="38100" dist="38100" dir="2700000" algn="tl">
                  <a:srgbClr val="000000">
                    <a:alpha val="43137"/>
                  </a:srgbClr>
                </a:outerShdw>
              </a:effectLst>
            </a:endParaRPr>
          </a:p>
          <a:p>
            <a:pPr algn="r" rtl="1"/>
            <a:r>
              <a:rPr lang="ar-EG" dirty="0">
                <a:effectLst>
                  <a:outerShdw blurRad="38100" dist="38100" dir="2700000" algn="tl">
                    <a:srgbClr val="000000">
                      <a:alpha val="43137"/>
                    </a:srgbClr>
                  </a:outerShdw>
                </a:effectLst>
              </a:rPr>
              <a:t>المشكلة البحثية</a:t>
            </a:r>
            <a:r>
              <a:rPr lang="ar-EG" b="1" dirty="0">
                <a:solidFill>
                  <a:srgbClr val="FF0000"/>
                </a:solidFill>
                <a:effectLst>
                  <a:outerShdw blurRad="38100" dist="38100" dir="2700000" algn="tl">
                    <a:srgbClr val="000000">
                      <a:alpha val="43137"/>
                    </a:srgbClr>
                  </a:outerShdw>
                </a:effectLst>
              </a:rPr>
              <a:t> √</a:t>
            </a:r>
            <a:endParaRPr lang="ar-EG" dirty="0">
              <a:effectLst>
                <a:outerShdw blurRad="38100" dist="38100" dir="2700000" algn="tl">
                  <a:srgbClr val="000000">
                    <a:alpha val="43137"/>
                  </a:srgbClr>
                </a:outerShdw>
              </a:effectLst>
            </a:endParaRPr>
          </a:p>
          <a:p>
            <a:pPr algn="r" rtl="1"/>
            <a:r>
              <a:rPr lang="ar-EG" dirty="0">
                <a:effectLst>
                  <a:outerShdw blurRad="38100" dist="38100" dir="2700000" algn="tl">
                    <a:srgbClr val="000000">
                      <a:alpha val="43137"/>
                    </a:srgbClr>
                  </a:outerShdw>
                </a:effectLst>
              </a:rPr>
              <a:t>الدراسات السابقة</a:t>
            </a:r>
            <a:r>
              <a:rPr lang="ar-EG" b="1" dirty="0">
                <a:solidFill>
                  <a:srgbClr val="FF0000"/>
                </a:solidFill>
                <a:effectLst>
                  <a:outerShdw blurRad="38100" dist="38100" dir="2700000" algn="tl">
                    <a:srgbClr val="000000">
                      <a:alpha val="43137"/>
                    </a:srgbClr>
                  </a:outerShdw>
                </a:effectLst>
              </a:rPr>
              <a:t> √</a:t>
            </a:r>
            <a:endParaRPr lang="ar-EG" dirty="0">
              <a:effectLst>
                <a:outerShdw blurRad="38100" dist="38100" dir="2700000" algn="tl">
                  <a:srgbClr val="000000">
                    <a:alpha val="43137"/>
                  </a:srgbClr>
                </a:outerShdw>
              </a:effectLst>
            </a:endParaRPr>
          </a:p>
          <a:p>
            <a:pPr algn="r" rtl="1"/>
            <a:r>
              <a:rPr lang="ar-EG" dirty="0">
                <a:effectLst>
                  <a:outerShdw blurRad="38100" dist="38100" dir="2700000" algn="tl">
                    <a:srgbClr val="000000">
                      <a:alpha val="43137"/>
                    </a:srgbClr>
                  </a:outerShdw>
                </a:effectLst>
              </a:rPr>
              <a:t>فروض الدراسة</a:t>
            </a:r>
          </a:p>
          <a:p>
            <a:pPr algn="r" rtl="1"/>
            <a:r>
              <a:rPr lang="ar-EG" dirty="0">
                <a:effectLst>
                  <a:outerShdw blurRad="38100" dist="38100" dir="2700000" algn="tl">
                    <a:srgbClr val="000000">
                      <a:alpha val="43137"/>
                    </a:srgbClr>
                  </a:outerShdw>
                </a:effectLst>
              </a:rPr>
              <a:t>تساؤلات الدراسة</a:t>
            </a:r>
          </a:p>
          <a:p>
            <a:pPr algn="r" rtl="1"/>
            <a:r>
              <a:rPr lang="ar-EG" dirty="0">
                <a:effectLst>
                  <a:outerShdw blurRad="38100" dist="38100" dir="2700000" algn="tl">
                    <a:srgbClr val="000000">
                      <a:alpha val="43137"/>
                    </a:srgbClr>
                  </a:outerShdw>
                </a:effectLst>
              </a:rPr>
              <a:t>أهداف الدراسة</a:t>
            </a:r>
          </a:p>
          <a:p>
            <a:pPr algn="r" rtl="1"/>
            <a:r>
              <a:rPr lang="ar-EG" dirty="0">
                <a:effectLst>
                  <a:outerShdw blurRad="38100" dist="38100" dir="2700000" algn="tl">
                    <a:srgbClr val="000000">
                      <a:alpha val="43137"/>
                    </a:srgbClr>
                  </a:outerShdw>
                </a:effectLst>
              </a:rPr>
              <a:t>أهمية الدراسة</a:t>
            </a:r>
          </a:p>
          <a:p>
            <a:pPr algn="r" rtl="1"/>
            <a:r>
              <a:rPr lang="ar-EG" dirty="0">
                <a:effectLst>
                  <a:outerShdw blurRad="38100" dist="38100" dir="2700000" algn="tl">
                    <a:srgbClr val="000000">
                      <a:alpha val="43137"/>
                    </a:srgbClr>
                  </a:outerShdw>
                </a:effectLst>
              </a:rPr>
              <a:t>متغيرات و مصطلحات البحث</a:t>
            </a:r>
          </a:p>
          <a:p>
            <a:pPr algn="r" rtl="1"/>
            <a:r>
              <a:rPr lang="ar-EG" dirty="0">
                <a:effectLst>
                  <a:outerShdw blurRad="38100" dist="38100" dir="2700000" algn="tl">
                    <a:srgbClr val="000000">
                      <a:alpha val="43137"/>
                    </a:srgbClr>
                  </a:outerShdw>
                </a:effectLst>
              </a:rPr>
              <a:t>منهجية الدراسة </a:t>
            </a:r>
          </a:p>
          <a:p>
            <a:pPr algn="r" rtl="1"/>
            <a:r>
              <a:rPr lang="ar-EG" dirty="0">
                <a:effectLst>
                  <a:outerShdw blurRad="38100" dist="38100" dir="2700000" algn="tl">
                    <a:srgbClr val="000000">
                      <a:alpha val="43137"/>
                    </a:srgbClr>
                  </a:outerShdw>
                </a:effectLst>
              </a:rPr>
              <a:t>مجتمع وعينة الدراسة</a:t>
            </a:r>
          </a:p>
          <a:p>
            <a:pPr algn="r" rtl="1"/>
            <a:r>
              <a:rPr lang="ar-EG" dirty="0">
                <a:effectLst>
                  <a:outerShdw blurRad="38100" dist="38100" dir="2700000" algn="tl">
                    <a:srgbClr val="000000">
                      <a:alpha val="43137"/>
                    </a:srgbClr>
                  </a:outerShdw>
                </a:effectLst>
              </a:rPr>
              <a:t>مصادر البيانات</a:t>
            </a:r>
          </a:p>
          <a:p>
            <a:pPr algn="r" rtl="1"/>
            <a:r>
              <a:rPr lang="ar-EG" dirty="0">
                <a:effectLst>
                  <a:outerShdw blurRad="38100" dist="38100" dir="2700000" algn="tl">
                    <a:srgbClr val="000000">
                      <a:alpha val="43137"/>
                    </a:srgbClr>
                  </a:outerShdw>
                </a:effectLst>
              </a:rPr>
              <a:t>حدود الدراسة</a:t>
            </a:r>
          </a:p>
          <a:p>
            <a:pPr algn="r" rtl="1"/>
            <a:r>
              <a:rPr lang="ar-EG" dirty="0">
                <a:effectLst>
                  <a:outerShdw blurRad="38100" dist="38100" dir="2700000" algn="tl">
                    <a:srgbClr val="000000">
                      <a:alpha val="43137"/>
                    </a:srgbClr>
                  </a:outerShdw>
                </a:effectLst>
              </a:rPr>
              <a:t>تقسيمات الدراسة </a:t>
            </a:r>
          </a:p>
        </p:txBody>
      </p:sp>
      <p:sp>
        <p:nvSpPr>
          <p:cNvPr id="7" name="TextBox 9">
            <a:extLst>
              <a:ext uri="{FF2B5EF4-FFF2-40B4-BE49-F238E27FC236}">
                <a16:creationId xmlns:a16="http://schemas.microsoft.com/office/drawing/2014/main" id="{77C88E50-A9DE-4D43-92B3-88417B3F0818}"/>
              </a:ext>
            </a:extLst>
          </p:cNvPr>
          <p:cNvSpPr txBox="1"/>
          <p:nvPr/>
        </p:nvSpPr>
        <p:spPr>
          <a:xfrm>
            <a:off x="8140504" y="2481771"/>
            <a:ext cx="2377438" cy="156966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تعبر عن خطة الدراسة وهي الفصل الأول من أي دراسة ويطلق عليه </a:t>
            </a:r>
            <a:r>
              <a:rPr kumimoji="0" lang="ar-EG"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الإطار العام للدراسة </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85934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Rounded Rectangle 6">
            <a:extLst>
              <a:ext uri="{FF2B5EF4-FFF2-40B4-BE49-F238E27FC236}">
                <a16:creationId xmlns:a16="http://schemas.microsoft.com/office/drawing/2014/main" id="{37CDA849-8B42-7E1F-597C-B08D620613C6}"/>
              </a:ext>
            </a:extLst>
          </p:cNvPr>
          <p:cNvSpPr/>
          <p:nvPr/>
        </p:nvSpPr>
        <p:spPr>
          <a:xfrm>
            <a:off x="7984148" y="1475350"/>
            <a:ext cx="1899388" cy="514350"/>
          </a:xfrm>
          <a:prstGeom prst="roundRect">
            <a:avLst/>
          </a:prstGeom>
          <a:solidFill>
            <a:schemeClr val="tx2">
              <a:lumMod val="20000"/>
              <a:lumOff val="80000"/>
            </a:schemeClr>
          </a:solidFill>
          <a:ln w="25400" cap="flat" cmpd="sng" algn="ctr">
            <a:solidFill>
              <a:srgbClr val="9BBB59"/>
            </a:solidFill>
            <a:prstDash val="solid"/>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685800" rtl="1" eaLnBrk="1" fontAlgn="auto" latinLnBrk="0" hangingPunct="1">
              <a:lnSpc>
                <a:spcPct val="100000"/>
              </a:lnSpc>
              <a:spcBef>
                <a:spcPct val="0"/>
              </a:spcBef>
              <a:spcAft>
                <a:spcPts val="0"/>
              </a:spcAft>
              <a:buClrTx/>
              <a:buSzTx/>
              <a:buFontTx/>
              <a:buNone/>
              <a:tabLst/>
              <a:defRPr/>
            </a:pPr>
            <a:r>
              <a:rPr kumimoji="0" lang="ar-SA" sz="1800" b="1" i="0" u="none" strike="noStrike" kern="0" cap="none" spc="0" normalizeH="0" baseline="0" noProof="0" dirty="0">
                <a:ln>
                  <a:noFill/>
                </a:ln>
                <a:effectLst/>
                <a:uLnTx/>
                <a:uFillTx/>
                <a:latin typeface="Calibri"/>
                <a:ea typeface="+mn-ea"/>
                <a:cs typeface="Arial"/>
              </a:rPr>
              <a:t>مفهوم </a:t>
            </a:r>
            <a:r>
              <a:rPr kumimoji="0" lang="ar-EG" sz="1800" b="1" i="0" u="none" strike="noStrike" kern="0" cap="none" spc="0" normalizeH="0" baseline="0" noProof="0" dirty="0">
                <a:ln>
                  <a:noFill/>
                </a:ln>
                <a:effectLst/>
                <a:uLnTx/>
                <a:uFillTx/>
                <a:latin typeface="Calibri"/>
                <a:ea typeface="+mn-ea"/>
                <a:cs typeface="Arial"/>
              </a:rPr>
              <a:t>الفروض</a:t>
            </a:r>
            <a:endParaRPr kumimoji="0" lang="en-US" sz="1800" b="1" i="0" u="none" strike="noStrike" kern="0" cap="none" spc="0" normalizeH="0" baseline="0" noProof="0" dirty="0">
              <a:ln>
                <a:noFill/>
              </a:ln>
              <a:effectLst/>
              <a:uLnTx/>
              <a:uFillTx/>
              <a:latin typeface="Calibri"/>
              <a:ea typeface="+mn-ea"/>
            </a:endParaRPr>
          </a:p>
        </p:txBody>
      </p:sp>
      <p:graphicFrame>
        <p:nvGraphicFramePr>
          <p:cNvPr id="7" name="Diagram 6">
            <a:extLst>
              <a:ext uri="{FF2B5EF4-FFF2-40B4-BE49-F238E27FC236}">
                <a16:creationId xmlns:a16="http://schemas.microsoft.com/office/drawing/2014/main" id="{F5BDAE5A-B4A2-A8EE-A223-0B634BBCD298}"/>
              </a:ext>
            </a:extLst>
          </p:cNvPr>
          <p:cNvGraphicFramePr/>
          <p:nvPr>
            <p:extLst>
              <p:ext uri="{D42A27DB-BD31-4B8C-83A1-F6EECF244321}">
                <p14:modId xmlns:p14="http://schemas.microsoft.com/office/powerpoint/2010/main" val="3518076805"/>
              </p:ext>
            </p:extLst>
          </p:nvPr>
        </p:nvGraphicFramePr>
        <p:xfrm>
          <a:off x="2321902" y="2077808"/>
          <a:ext cx="7310653" cy="40284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itle 1">
            <a:extLst>
              <a:ext uri="{FF2B5EF4-FFF2-40B4-BE49-F238E27FC236}">
                <a16:creationId xmlns:a16="http://schemas.microsoft.com/office/drawing/2014/main" id="{EC4795AE-0C56-41DA-8D59-0BB9BDF4C06D}"/>
              </a:ext>
            </a:extLst>
          </p:cNvPr>
          <p:cNvSpPr>
            <a:spLocks noGrp="1"/>
          </p:cNvSpPr>
          <p:nvPr/>
        </p:nvSpPr>
        <p:spPr>
          <a:xfrm>
            <a:off x="4373103" y="1093740"/>
            <a:ext cx="3030997" cy="575159"/>
          </a:xfrm>
          <a:prstGeom prst="rect">
            <a:avLst/>
          </a:prstGeom>
          <a:solidFill>
            <a:schemeClr val="tx2">
              <a:lumMod val="20000"/>
              <a:lumOff val="80000"/>
            </a:schemeClr>
          </a:solidFill>
        </p:spPr>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ar-EG" sz="2800" dirty="0">
                <a:solidFill>
                  <a:schemeClr val="tx1"/>
                </a:solidFill>
                <a:latin typeface="Arial" pitchFamily="34" charset="0"/>
                <a:cs typeface="Arial" pitchFamily="34" charset="0"/>
              </a:rPr>
              <a:t>6- فروض الدراسة</a:t>
            </a:r>
            <a:endParaRPr lang="en-US" sz="28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11937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11" name="Title 1">
            <a:extLst>
              <a:ext uri="{FF2B5EF4-FFF2-40B4-BE49-F238E27FC236}">
                <a16:creationId xmlns:a16="http://schemas.microsoft.com/office/drawing/2014/main" id="{427A6877-6B66-1D4F-528D-B9CA9F6C9BD1}"/>
              </a:ext>
            </a:extLst>
          </p:cNvPr>
          <p:cNvSpPr>
            <a:spLocks noGrp="1"/>
          </p:cNvSpPr>
          <p:nvPr/>
        </p:nvSpPr>
        <p:spPr>
          <a:xfrm>
            <a:off x="3482835" y="1021227"/>
            <a:ext cx="5743704" cy="514350"/>
          </a:xfrm>
          <a:prstGeom prst="rect">
            <a:avLst/>
          </a:prstGeom>
          <a:solidFill>
            <a:schemeClr val="tx2">
              <a:lumMod val="20000"/>
              <a:lumOff val="80000"/>
            </a:schemeClr>
          </a:solidFill>
        </p:spPr>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ar-EG" sz="2800" dirty="0">
                <a:solidFill>
                  <a:schemeClr val="tx1"/>
                </a:solidFill>
                <a:latin typeface="Arial" panose="020B0604020202020204" pitchFamily="34" charset="0"/>
                <a:cs typeface="Arial" panose="020B0604020202020204" pitchFamily="34" charset="0"/>
              </a:rPr>
              <a:t>خصائص الفروض العلمية</a:t>
            </a:r>
            <a:endParaRPr lang="en-US" sz="2800" dirty="0">
              <a:solidFill>
                <a:schemeClr val="tx1"/>
              </a:solidFill>
              <a:latin typeface="Arial" panose="020B0604020202020204" pitchFamily="34" charset="0"/>
              <a:cs typeface="Arial" panose="020B0604020202020204" pitchFamily="34" charset="0"/>
            </a:endParaRPr>
          </a:p>
        </p:txBody>
      </p:sp>
      <p:sp>
        <p:nvSpPr>
          <p:cNvPr id="12" name="Content Placeholder 2">
            <a:extLst>
              <a:ext uri="{FF2B5EF4-FFF2-40B4-BE49-F238E27FC236}">
                <a16:creationId xmlns:a16="http://schemas.microsoft.com/office/drawing/2014/main" id="{D4526FB6-8157-0D2E-F796-FC01352A913A}"/>
              </a:ext>
            </a:extLst>
          </p:cNvPr>
          <p:cNvSpPr>
            <a:spLocks noGrp="1"/>
          </p:cNvSpPr>
          <p:nvPr/>
        </p:nvSpPr>
        <p:spPr>
          <a:xfrm>
            <a:off x="511951" y="1704627"/>
            <a:ext cx="10963267" cy="5016721"/>
          </a:xfrm>
          <a:prstGeom prst="rect">
            <a:avLst/>
          </a:prstGeom>
          <a:solidFill>
            <a:schemeClr val="tx2">
              <a:lumMod val="20000"/>
              <a:lumOff val="80000"/>
            </a:schemeClr>
          </a:solidFill>
        </p:spPr>
        <p:txBody>
          <a:bodyPr vert="horz">
            <a:noAutofit/>
          </a:bodyPr>
          <a:lstStyle>
            <a:lvl1pPr marL="205740" indent="-205740" algn="l" rtl="0" eaLnBrk="1" latinLnBrk="0" hangingPunct="1">
              <a:spcBef>
                <a:spcPts val="450"/>
              </a:spcBef>
              <a:buClr>
                <a:schemeClr val="tx2"/>
              </a:buClr>
              <a:buSzPct val="73000"/>
              <a:buFont typeface="Wingdings 2"/>
              <a:buChar char=""/>
              <a:defRPr kumimoji="0" sz="1950" kern="1200" baseline="0">
                <a:solidFill>
                  <a:schemeClr val="tx1"/>
                </a:solidFill>
                <a:latin typeface="+mn-lt"/>
                <a:ea typeface="+mn-ea"/>
                <a:cs typeface="+mn-cs"/>
              </a:defRPr>
            </a:lvl1pPr>
            <a:lvl2pPr marL="390906" indent="-171450" algn="l" rtl="0" eaLnBrk="1" latinLnBrk="0" hangingPunct="1">
              <a:spcBef>
                <a:spcPts val="375"/>
              </a:spcBef>
              <a:buClr>
                <a:schemeClr val="accent4"/>
              </a:buClr>
              <a:buSzPct val="80000"/>
              <a:buFont typeface="Wingdings 2"/>
              <a:buChar char=""/>
              <a:defRPr kumimoji="0" sz="1725" kern="1200">
                <a:solidFill>
                  <a:schemeClr val="tx1">
                    <a:tint val="85000"/>
                  </a:schemeClr>
                </a:solidFill>
                <a:latin typeface="+mn-lt"/>
                <a:ea typeface="+mn-ea"/>
                <a:cs typeface="+mn-cs"/>
              </a:defRPr>
            </a:lvl2pPr>
            <a:lvl3pPr marL="569214" indent="-171450" algn="l" rtl="0" eaLnBrk="1" latinLnBrk="0" hangingPunct="1">
              <a:spcBef>
                <a:spcPts val="300"/>
              </a:spcBef>
              <a:buClr>
                <a:schemeClr val="accent4"/>
              </a:buClr>
              <a:buSzPct val="60000"/>
              <a:buFont typeface="Wingdings"/>
              <a:buChar char=""/>
              <a:defRPr kumimoji="0" sz="1500" kern="1200">
                <a:solidFill>
                  <a:schemeClr val="tx1"/>
                </a:solidFill>
                <a:latin typeface="+mn-lt"/>
                <a:ea typeface="+mn-ea"/>
                <a:cs typeface="+mn-cs"/>
              </a:defRPr>
            </a:lvl3pPr>
            <a:lvl4pPr marL="754380" indent="-171450" algn="l" rtl="0" eaLnBrk="1" latinLnBrk="0" hangingPunct="1">
              <a:spcBef>
                <a:spcPct val="20000"/>
              </a:spcBef>
              <a:buClr>
                <a:schemeClr val="accent4"/>
              </a:buClr>
              <a:buSzPct val="80000"/>
              <a:buFont typeface="Wingdings 2"/>
              <a:buChar char=""/>
              <a:defRPr kumimoji="0" sz="1500" kern="1200">
                <a:solidFill>
                  <a:schemeClr val="tx1">
                    <a:tint val="85000"/>
                  </a:schemeClr>
                </a:solidFill>
                <a:latin typeface="+mn-lt"/>
                <a:ea typeface="+mn-ea"/>
                <a:cs typeface="+mn-cs"/>
              </a:defRPr>
            </a:lvl4pPr>
            <a:lvl5pPr marL="960120" indent="-171450" algn="l" rtl="0" eaLnBrk="1" latinLnBrk="0" hangingPunct="1">
              <a:spcBef>
                <a:spcPts val="300"/>
              </a:spcBef>
              <a:buClr>
                <a:schemeClr val="accent4"/>
              </a:buClr>
              <a:buSzPct val="70000"/>
              <a:buFont typeface="Wingdings"/>
              <a:buChar char=""/>
              <a:defRPr kumimoji="0" sz="1350" kern="1200">
                <a:solidFill>
                  <a:schemeClr val="tx1"/>
                </a:solidFill>
                <a:latin typeface="+mn-lt"/>
                <a:ea typeface="+mn-ea"/>
                <a:cs typeface="+mn-cs"/>
              </a:defRPr>
            </a:lvl5pPr>
            <a:lvl6pPr marL="1104138" indent="-137160" algn="l" rtl="0" eaLnBrk="1" latinLnBrk="0" hangingPunct="1">
              <a:spcBef>
                <a:spcPts val="300"/>
              </a:spcBef>
              <a:buClr>
                <a:schemeClr val="accent4"/>
              </a:buClr>
              <a:buSzPct val="80000"/>
              <a:buFont typeface="Wingdings 2"/>
              <a:buChar char=""/>
              <a:defRPr kumimoji="0" sz="1350" kern="1200">
                <a:solidFill>
                  <a:schemeClr val="tx1">
                    <a:tint val="85000"/>
                  </a:schemeClr>
                </a:solidFill>
                <a:latin typeface="+mn-lt"/>
                <a:ea typeface="+mn-ea"/>
                <a:cs typeface="+mn-cs"/>
              </a:defRPr>
            </a:lvl6pPr>
            <a:lvl7pPr marL="1255014" indent="-137160" algn="l" rtl="0" eaLnBrk="1" latinLnBrk="0" hangingPunct="1">
              <a:spcBef>
                <a:spcPct val="20000"/>
              </a:spcBef>
              <a:buClr>
                <a:schemeClr val="accent4"/>
              </a:buClr>
              <a:buSzPct val="80000"/>
              <a:buFont typeface="Wingdings 2"/>
              <a:buChar char=""/>
              <a:defRPr kumimoji="0" sz="1200" kern="1200" baseline="0">
                <a:solidFill>
                  <a:schemeClr val="tx1"/>
                </a:solidFill>
                <a:latin typeface="+mn-lt"/>
                <a:ea typeface="+mn-ea"/>
                <a:cs typeface="+mn-cs"/>
              </a:defRPr>
            </a:lvl7pPr>
            <a:lvl8pPr marL="1385316" indent="-137160" algn="l" rtl="0" eaLnBrk="1" latinLnBrk="0" hangingPunct="1">
              <a:spcBef>
                <a:spcPts val="225"/>
              </a:spcBef>
              <a:buClr>
                <a:schemeClr val="accent4"/>
              </a:buClr>
              <a:buSzPct val="100000"/>
              <a:buChar char="•"/>
              <a:defRPr kumimoji="0" sz="1200" kern="1200" baseline="0">
                <a:solidFill>
                  <a:schemeClr val="tx1">
                    <a:tint val="85000"/>
                  </a:schemeClr>
                </a:solidFill>
                <a:latin typeface="+mn-lt"/>
                <a:ea typeface="+mn-ea"/>
                <a:cs typeface="+mn-cs"/>
              </a:defRPr>
            </a:lvl8pPr>
            <a:lvl9pPr marL="1543050" indent="-137160" algn="l" rtl="0" eaLnBrk="1" latinLnBrk="0" hangingPunct="1">
              <a:spcBef>
                <a:spcPct val="20000"/>
              </a:spcBef>
              <a:buClr>
                <a:schemeClr val="accent4"/>
              </a:buClr>
              <a:buSzPct val="100000"/>
              <a:buFont typeface="Wingdings"/>
              <a:buChar char="§"/>
              <a:defRPr kumimoji="0" sz="1050" kern="1200" baseline="0">
                <a:solidFill>
                  <a:schemeClr val="tx1"/>
                </a:solidFill>
                <a:latin typeface="+mn-lt"/>
                <a:ea typeface="+mn-ea"/>
                <a:cs typeface="+mn-cs"/>
              </a:defRPr>
            </a:lvl9pPr>
            <a:extLst/>
          </a:lstStyle>
          <a:p>
            <a:pPr algn="r" rtl="1">
              <a:lnSpc>
                <a:spcPct val="150000"/>
              </a:lnSpc>
            </a:pPr>
            <a:r>
              <a:rPr lang="ar-EG" sz="2200" dirty="0">
                <a:latin typeface="Arial" pitchFamily="34" charset="0"/>
                <a:cs typeface="Arial" pitchFamily="34" charset="0"/>
              </a:rPr>
              <a:t>واضحا ًو مختصراً</a:t>
            </a:r>
          </a:p>
          <a:p>
            <a:pPr algn="r" rtl="1">
              <a:lnSpc>
                <a:spcPct val="150000"/>
              </a:lnSpc>
            </a:pPr>
            <a:r>
              <a:rPr lang="ar-EG" sz="2200" dirty="0">
                <a:latin typeface="Arial" pitchFamily="34" charset="0"/>
                <a:cs typeface="Arial" pitchFamily="34" charset="0"/>
              </a:rPr>
              <a:t>يناسب هدف البحث و يعطى اجابة واضحة للمشكلة</a:t>
            </a:r>
          </a:p>
          <a:p>
            <a:pPr algn="r" rtl="1">
              <a:lnSpc>
                <a:spcPct val="150000"/>
              </a:lnSpc>
            </a:pPr>
            <a:r>
              <a:rPr lang="ar-EG" sz="2200" dirty="0">
                <a:latin typeface="Arial" pitchFamily="34" charset="0"/>
                <a:cs typeface="Arial" pitchFamily="34" charset="0"/>
              </a:rPr>
              <a:t>بسيط وغير مركب بمعنى أن يتناول الفرض علاقة بين متغيرين أحدهما مستقل والآخر تابع </a:t>
            </a:r>
          </a:p>
          <a:p>
            <a:pPr algn="r" rtl="1">
              <a:lnSpc>
                <a:spcPct val="150000"/>
              </a:lnSpc>
            </a:pPr>
            <a:r>
              <a:rPr lang="ar-EG" sz="2200" dirty="0">
                <a:latin typeface="Arial" pitchFamily="34" charset="0"/>
                <a:cs typeface="Arial" pitchFamily="34" charset="0"/>
              </a:rPr>
              <a:t>الا يكون الفرض بديهياً لا مجال للشك فيه </a:t>
            </a:r>
          </a:p>
          <a:p>
            <a:pPr marL="0" indent="0" algn="r" rtl="1">
              <a:lnSpc>
                <a:spcPct val="150000"/>
              </a:lnSpc>
              <a:buNone/>
            </a:pPr>
            <a:r>
              <a:rPr lang="ar-EG" sz="2200" dirty="0">
                <a:latin typeface="Arial" pitchFamily="34" charset="0"/>
                <a:cs typeface="Arial" pitchFamily="34" charset="0"/>
              </a:rPr>
              <a:t>            ( الارض كروية – الحديد  يتمدد بالحرارة )</a:t>
            </a:r>
          </a:p>
          <a:p>
            <a:pPr algn="r" rtl="1">
              <a:lnSpc>
                <a:spcPct val="150000"/>
              </a:lnSpc>
            </a:pPr>
            <a:r>
              <a:rPr lang="ar-EG" sz="2200" dirty="0">
                <a:latin typeface="Arial" pitchFamily="34" charset="0"/>
                <a:cs typeface="Arial" pitchFamily="34" charset="0"/>
              </a:rPr>
              <a:t> يمكن تحقيقه – ان العلاقة بين الظاهرتين ممكنة الحدوث – </a:t>
            </a:r>
          </a:p>
          <a:p>
            <a:pPr marL="0" indent="0" algn="r" rtl="1">
              <a:lnSpc>
                <a:spcPct val="150000"/>
              </a:lnSpc>
              <a:buNone/>
            </a:pPr>
            <a:r>
              <a:rPr lang="ar-EG" sz="2200" dirty="0">
                <a:latin typeface="Arial" pitchFamily="34" charset="0"/>
                <a:cs typeface="Arial" pitchFamily="34" charset="0"/>
              </a:rPr>
              <a:t>   ( وأد الأطفال هو حل مشكلة الانفجار السكانى )</a:t>
            </a:r>
          </a:p>
          <a:p>
            <a:pPr algn="r" rtl="1">
              <a:lnSpc>
                <a:spcPct val="150000"/>
              </a:lnSpc>
            </a:pPr>
            <a:r>
              <a:rPr lang="ar-EG" sz="2200" dirty="0">
                <a:latin typeface="Arial" pitchFamily="34" charset="0"/>
                <a:cs typeface="Arial" pitchFamily="34" charset="0"/>
              </a:rPr>
              <a:t> يجب أن يكون للفرض صفة الاحتمال بحيث يمكن إثبات صحته أو عدم صحته </a:t>
            </a:r>
          </a:p>
          <a:p>
            <a:pPr algn="r" rtl="1">
              <a:lnSpc>
                <a:spcPct val="150000"/>
              </a:lnSpc>
            </a:pPr>
            <a:r>
              <a:rPr lang="ar-EG" sz="2200" dirty="0">
                <a:latin typeface="Arial" pitchFamily="34" charset="0"/>
                <a:cs typeface="Arial" pitchFamily="34" charset="0"/>
              </a:rPr>
              <a:t>يعتمد الباحث على عدة فروض تمثل جميع الجوانب التي يمكن أن تسهم في حل المشكلة </a:t>
            </a:r>
            <a:endParaRPr lang="en-US" sz="2200" dirty="0">
              <a:latin typeface="Arial" pitchFamily="34" charset="0"/>
              <a:cs typeface="Arial" pitchFamily="34" charset="0"/>
            </a:endParaRPr>
          </a:p>
        </p:txBody>
      </p:sp>
    </p:spTree>
    <p:extLst>
      <p:ext uri="{BB962C8B-B14F-4D97-AF65-F5344CB8AC3E}">
        <p14:creationId xmlns:p14="http://schemas.microsoft.com/office/powerpoint/2010/main" val="201633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11" name="Title 1">
            <a:extLst>
              <a:ext uri="{FF2B5EF4-FFF2-40B4-BE49-F238E27FC236}">
                <a16:creationId xmlns:a16="http://schemas.microsoft.com/office/drawing/2014/main" id="{AB4D1B12-986C-408D-360E-41CB0BEDDA1A}"/>
              </a:ext>
            </a:extLst>
          </p:cNvPr>
          <p:cNvSpPr>
            <a:spLocks noGrp="1"/>
          </p:cNvSpPr>
          <p:nvPr/>
        </p:nvSpPr>
        <p:spPr>
          <a:xfrm>
            <a:off x="5085760" y="1787260"/>
            <a:ext cx="2255268" cy="517272"/>
          </a:xfrm>
          <a:prstGeom prst="rect">
            <a:avLst/>
          </a:prstGeom>
          <a:solidFill>
            <a:schemeClr val="tx2">
              <a:lumMod val="20000"/>
              <a:lumOff val="80000"/>
            </a:schemeClr>
          </a:solidFill>
        </p:spPr>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ar-EG" dirty="0">
                <a:solidFill>
                  <a:schemeClr val="tx1"/>
                </a:solidFill>
                <a:latin typeface="Arial" panose="020B0604020202020204" pitchFamily="34" charset="0"/>
                <a:cs typeface="Arial" panose="020B0604020202020204" pitchFamily="34" charset="0"/>
              </a:rPr>
              <a:t>أنواع الفروض</a:t>
            </a:r>
            <a:endParaRPr lang="en-US" dirty="0">
              <a:solidFill>
                <a:schemeClr val="tx1"/>
              </a:solidFill>
              <a:latin typeface="Arial" panose="020B0604020202020204" pitchFamily="34" charset="0"/>
              <a:cs typeface="Arial" panose="020B0604020202020204" pitchFamily="34" charset="0"/>
            </a:endParaRPr>
          </a:p>
        </p:txBody>
      </p:sp>
      <p:sp>
        <p:nvSpPr>
          <p:cNvPr id="12" name="Hexagon 11">
            <a:extLst>
              <a:ext uri="{FF2B5EF4-FFF2-40B4-BE49-F238E27FC236}">
                <a16:creationId xmlns:a16="http://schemas.microsoft.com/office/drawing/2014/main" id="{35563EBB-8389-212B-20A7-4CB939AA8934}"/>
              </a:ext>
            </a:extLst>
          </p:cNvPr>
          <p:cNvSpPr/>
          <p:nvPr/>
        </p:nvSpPr>
        <p:spPr>
          <a:xfrm>
            <a:off x="3079358" y="3495382"/>
            <a:ext cx="2775732" cy="1867486"/>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الفرض المباشر</a:t>
            </a:r>
          </a:p>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(الفرض البديل)</a:t>
            </a:r>
            <a:endParaRPr kumimoji="0" lang="en-US"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3" name="Hexagon 12">
            <a:extLst>
              <a:ext uri="{FF2B5EF4-FFF2-40B4-BE49-F238E27FC236}">
                <a16:creationId xmlns:a16="http://schemas.microsoft.com/office/drawing/2014/main" id="{C07298D8-1F1C-6C8B-4B01-C37E754E901B}"/>
              </a:ext>
            </a:extLst>
          </p:cNvPr>
          <p:cNvSpPr/>
          <p:nvPr/>
        </p:nvSpPr>
        <p:spPr>
          <a:xfrm>
            <a:off x="6401463" y="3552533"/>
            <a:ext cx="2711179" cy="172383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الفرض الصفرى</a:t>
            </a:r>
          </a:p>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(فرض العدم)</a:t>
            </a:r>
            <a:endParaRPr kumimoji="0" lang="en-US"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4" name="Block Arc 13">
            <a:extLst>
              <a:ext uri="{FF2B5EF4-FFF2-40B4-BE49-F238E27FC236}">
                <a16:creationId xmlns:a16="http://schemas.microsoft.com/office/drawing/2014/main" id="{A5C3A4F7-9A18-6475-E759-E07E283EE0C7}"/>
              </a:ext>
            </a:extLst>
          </p:cNvPr>
          <p:cNvSpPr/>
          <p:nvPr/>
        </p:nvSpPr>
        <p:spPr>
          <a:xfrm>
            <a:off x="7143160" y="2923882"/>
            <a:ext cx="1200150" cy="1257300"/>
          </a:xfrm>
          <a:prstGeom prst="blockArc">
            <a:avLst>
              <a:gd name="adj1" fmla="val 10800004"/>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Trebuchet MS"/>
              <a:ea typeface="+mn-ea"/>
              <a:cs typeface="+mn-cs"/>
            </a:endParaRPr>
          </a:p>
        </p:txBody>
      </p:sp>
      <p:sp>
        <p:nvSpPr>
          <p:cNvPr id="15" name="Block Arc 14">
            <a:extLst>
              <a:ext uri="{FF2B5EF4-FFF2-40B4-BE49-F238E27FC236}">
                <a16:creationId xmlns:a16="http://schemas.microsoft.com/office/drawing/2014/main" id="{BECB51B7-79AD-C897-8468-CEE98293225A}"/>
              </a:ext>
            </a:extLst>
          </p:cNvPr>
          <p:cNvSpPr/>
          <p:nvPr/>
        </p:nvSpPr>
        <p:spPr>
          <a:xfrm>
            <a:off x="3885610" y="2866732"/>
            <a:ext cx="1200150" cy="1257300"/>
          </a:xfrm>
          <a:prstGeom prst="blockArc">
            <a:avLst>
              <a:gd name="adj1" fmla="val 10800004"/>
              <a:gd name="adj2" fmla="val 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Trebuchet MS"/>
              <a:ea typeface="+mn-ea"/>
              <a:cs typeface="+mn-cs"/>
            </a:endParaRPr>
          </a:p>
        </p:txBody>
      </p:sp>
    </p:spTree>
    <p:extLst>
      <p:ext uri="{BB962C8B-B14F-4D97-AF65-F5344CB8AC3E}">
        <p14:creationId xmlns:p14="http://schemas.microsoft.com/office/powerpoint/2010/main" val="3738184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9644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11" name="Title 1">
            <a:extLst>
              <a:ext uri="{FF2B5EF4-FFF2-40B4-BE49-F238E27FC236}">
                <a16:creationId xmlns:a16="http://schemas.microsoft.com/office/drawing/2014/main" id="{16BFEC95-C9F2-00E7-3B9C-76D3D19EC5EB}"/>
              </a:ext>
            </a:extLst>
          </p:cNvPr>
          <p:cNvSpPr>
            <a:spLocks noGrp="1"/>
          </p:cNvSpPr>
          <p:nvPr/>
        </p:nvSpPr>
        <p:spPr>
          <a:xfrm>
            <a:off x="2411325" y="1144258"/>
            <a:ext cx="6432593" cy="468630"/>
          </a:xfrm>
          <a:prstGeom prst="rect">
            <a:avLst/>
          </a:prstGeom>
          <a:solidFill>
            <a:schemeClr val="tx2">
              <a:lumMod val="20000"/>
              <a:lumOff val="80000"/>
            </a:schemeClr>
          </a:solidFill>
        </p:spPr>
        <p:style>
          <a:lnRef idx="1">
            <a:schemeClr val="accent2"/>
          </a:lnRef>
          <a:fillRef idx="2">
            <a:schemeClr val="accent2"/>
          </a:fillRef>
          <a:effectRef idx="1">
            <a:schemeClr val="accent2"/>
          </a:effectRef>
          <a:fontRef idx="minor">
            <a:schemeClr val="dk1"/>
          </a:fontRef>
        </p:style>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solidFill>
                  <a:schemeClr val="dk1"/>
                </a:solidFill>
                <a:effectLst/>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extLst/>
          </a:lstStyle>
          <a:p>
            <a:pPr algn="ctr"/>
            <a:r>
              <a:rPr lang="ar-EG" dirty="0">
                <a:solidFill>
                  <a:schemeClr val="tx1"/>
                </a:solidFill>
                <a:latin typeface="Arial" pitchFamily="34" charset="0"/>
                <a:cs typeface="Arial" pitchFamily="34" charset="0"/>
              </a:rPr>
              <a:t>أولا ً : الفرض الصفري أو العدمي</a:t>
            </a:r>
            <a:endParaRPr lang="en-US" dirty="0">
              <a:solidFill>
                <a:schemeClr val="tx1"/>
              </a:solidFill>
              <a:latin typeface="Arial" pitchFamily="34" charset="0"/>
              <a:cs typeface="Arial" pitchFamily="34" charset="0"/>
            </a:endParaRPr>
          </a:p>
        </p:txBody>
      </p:sp>
      <p:sp>
        <p:nvSpPr>
          <p:cNvPr id="12" name="Rounded Rectangle 4">
            <a:extLst>
              <a:ext uri="{FF2B5EF4-FFF2-40B4-BE49-F238E27FC236}">
                <a16:creationId xmlns:a16="http://schemas.microsoft.com/office/drawing/2014/main" id="{AD4B127D-1D72-1372-4A61-EAE20FEE163B}"/>
              </a:ext>
            </a:extLst>
          </p:cNvPr>
          <p:cNvSpPr/>
          <p:nvPr/>
        </p:nvSpPr>
        <p:spPr>
          <a:xfrm>
            <a:off x="1726881" y="1798700"/>
            <a:ext cx="7607648" cy="785738"/>
          </a:xfrm>
          <a:prstGeom prst="roundRect">
            <a:avLst/>
          </a:prstGeom>
          <a:solidFill>
            <a:schemeClr val="tx2">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الفرض الصفري أو الفرض العدمي </a:t>
            </a:r>
            <a:r>
              <a:rPr kumimoji="0" lang="ar-EG"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يقصد به الفرض الذي ينفي وجود أي علاقات ذات دلالة إحصائية بين متغيرات الفرض .</a:t>
            </a:r>
            <a:endParaRPr kumimoji="0" lang="en-US"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3" name="Down Arrow 5">
            <a:extLst>
              <a:ext uri="{FF2B5EF4-FFF2-40B4-BE49-F238E27FC236}">
                <a16:creationId xmlns:a16="http://schemas.microsoft.com/office/drawing/2014/main" id="{F4BA92A7-1795-B7CD-4789-C438A6E6993C}"/>
              </a:ext>
            </a:extLst>
          </p:cNvPr>
          <p:cNvSpPr/>
          <p:nvPr/>
        </p:nvSpPr>
        <p:spPr>
          <a:xfrm>
            <a:off x="4489941" y="2624134"/>
            <a:ext cx="1606059" cy="917171"/>
          </a:xfrm>
          <a:prstGeom prst="downArrow">
            <a:avLst/>
          </a:prstGeom>
          <a:solidFill>
            <a:schemeClr val="tx2">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هذا</a:t>
            </a:r>
          </a:p>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يعني</a:t>
            </a:r>
            <a:endParaRPr kumimoji="0" lang="en-US"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4" name="Rounded Rectangle 6">
            <a:extLst>
              <a:ext uri="{FF2B5EF4-FFF2-40B4-BE49-F238E27FC236}">
                <a16:creationId xmlns:a16="http://schemas.microsoft.com/office/drawing/2014/main" id="{6BA156C5-B49C-2D4E-D183-630C159F9236}"/>
              </a:ext>
            </a:extLst>
          </p:cNvPr>
          <p:cNvSpPr/>
          <p:nvPr/>
        </p:nvSpPr>
        <p:spPr>
          <a:xfrm>
            <a:off x="1726881" y="3570350"/>
            <a:ext cx="7607648" cy="785738"/>
          </a:xfrm>
          <a:prstGeom prst="roundRect">
            <a:avLst/>
          </a:prstGeom>
          <a:solidFill>
            <a:schemeClr val="tx2">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أن علاقة الارتباط بين المتغيرين تساوي </a:t>
            </a:r>
            <a:r>
              <a:rPr kumimoji="0" lang="ar-EG" sz="25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صفر </a:t>
            </a:r>
            <a:endParaRPr kumimoji="0" lang="ar-EG"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وإذا حدث وكانت هناك علاقة فإنها ستكون بسيطة وترجع للصدفة </a:t>
            </a:r>
            <a:endParaRPr kumimoji="0" lang="en-US"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5" name="Frame 14">
            <a:extLst>
              <a:ext uri="{FF2B5EF4-FFF2-40B4-BE49-F238E27FC236}">
                <a16:creationId xmlns:a16="http://schemas.microsoft.com/office/drawing/2014/main" id="{3DFC1E2B-23B6-8541-76FE-A1A6E2044997}"/>
              </a:ext>
            </a:extLst>
          </p:cNvPr>
          <p:cNvSpPr/>
          <p:nvPr/>
        </p:nvSpPr>
        <p:spPr>
          <a:xfrm>
            <a:off x="1112578" y="4505896"/>
            <a:ext cx="8622001" cy="1251686"/>
          </a:xfrm>
          <a:prstGeom prst="frame">
            <a:avLst/>
          </a:prstGeom>
          <a:solidFill>
            <a:schemeClr val="tx2">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يصيغ الباحث الفرض بطريقة النفي في حالة عدم وجود معلومات تؤهله لإصدار حكم أولي يدفعه للاعتراف بوجود علاقة بين المتغيرين .</a:t>
            </a:r>
            <a:endParaRPr kumimoji="0" lang="en-US" sz="25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1438084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3F707B83-CCC5-5F20-5798-62ACCFB9925D}"/>
              </a:ext>
            </a:extLst>
          </p:cNvPr>
          <p:cNvSpPr>
            <a:spLocks noGrp="1"/>
          </p:cNvSpPr>
          <p:nvPr/>
        </p:nvSpPr>
        <p:spPr>
          <a:xfrm>
            <a:off x="2054087" y="1886830"/>
            <a:ext cx="8972520" cy="3084341"/>
          </a:xfrm>
          <a:prstGeom prst="rect">
            <a:avLst/>
          </a:prstGeom>
        </p:spPr>
        <p:txBody>
          <a:bodyPr vert="horz">
            <a:noAutofit/>
          </a:bodyPr>
          <a:lstStyle>
            <a:lvl1pPr marL="205740" indent="-205740" algn="l" rtl="0" eaLnBrk="1" latinLnBrk="0" hangingPunct="1">
              <a:spcBef>
                <a:spcPts val="450"/>
              </a:spcBef>
              <a:buClr>
                <a:schemeClr val="tx2"/>
              </a:buClr>
              <a:buSzPct val="73000"/>
              <a:buFont typeface="Wingdings 2"/>
              <a:buChar char=""/>
              <a:defRPr kumimoji="0" sz="1950" kern="1200" baseline="0">
                <a:solidFill>
                  <a:schemeClr val="tx1"/>
                </a:solidFill>
                <a:latin typeface="+mn-lt"/>
                <a:ea typeface="+mn-ea"/>
                <a:cs typeface="+mn-cs"/>
              </a:defRPr>
            </a:lvl1pPr>
            <a:lvl2pPr marL="390906" indent="-171450" algn="l" rtl="0" eaLnBrk="1" latinLnBrk="0" hangingPunct="1">
              <a:spcBef>
                <a:spcPts val="375"/>
              </a:spcBef>
              <a:buClr>
                <a:schemeClr val="accent4"/>
              </a:buClr>
              <a:buSzPct val="80000"/>
              <a:buFont typeface="Wingdings 2"/>
              <a:buChar char=""/>
              <a:defRPr kumimoji="0" sz="1725" kern="1200">
                <a:solidFill>
                  <a:schemeClr val="tx1">
                    <a:tint val="85000"/>
                  </a:schemeClr>
                </a:solidFill>
                <a:latin typeface="+mn-lt"/>
                <a:ea typeface="+mn-ea"/>
                <a:cs typeface="+mn-cs"/>
              </a:defRPr>
            </a:lvl2pPr>
            <a:lvl3pPr marL="569214" indent="-171450" algn="l" rtl="0" eaLnBrk="1" latinLnBrk="0" hangingPunct="1">
              <a:spcBef>
                <a:spcPts val="300"/>
              </a:spcBef>
              <a:buClr>
                <a:schemeClr val="accent4"/>
              </a:buClr>
              <a:buSzPct val="60000"/>
              <a:buFont typeface="Wingdings"/>
              <a:buChar char=""/>
              <a:defRPr kumimoji="0" sz="1500" kern="1200">
                <a:solidFill>
                  <a:schemeClr val="tx1"/>
                </a:solidFill>
                <a:latin typeface="+mn-lt"/>
                <a:ea typeface="+mn-ea"/>
                <a:cs typeface="+mn-cs"/>
              </a:defRPr>
            </a:lvl3pPr>
            <a:lvl4pPr marL="754380" indent="-171450" algn="l" rtl="0" eaLnBrk="1" latinLnBrk="0" hangingPunct="1">
              <a:spcBef>
                <a:spcPct val="20000"/>
              </a:spcBef>
              <a:buClr>
                <a:schemeClr val="accent4"/>
              </a:buClr>
              <a:buSzPct val="80000"/>
              <a:buFont typeface="Wingdings 2"/>
              <a:buChar char=""/>
              <a:defRPr kumimoji="0" sz="1500" kern="1200">
                <a:solidFill>
                  <a:schemeClr val="tx1">
                    <a:tint val="85000"/>
                  </a:schemeClr>
                </a:solidFill>
                <a:latin typeface="+mn-lt"/>
                <a:ea typeface="+mn-ea"/>
                <a:cs typeface="+mn-cs"/>
              </a:defRPr>
            </a:lvl4pPr>
            <a:lvl5pPr marL="960120" indent="-171450" algn="l" rtl="0" eaLnBrk="1" latinLnBrk="0" hangingPunct="1">
              <a:spcBef>
                <a:spcPts val="300"/>
              </a:spcBef>
              <a:buClr>
                <a:schemeClr val="accent4"/>
              </a:buClr>
              <a:buSzPct val="70000"/>
              <a:buFont typeface="Wingdings"/>
              <a:buChar char=""/>
              <a:defRPr kumimoji="0" sz="1350" kern="1200">
                <a:solidFill>
                  <a:schemeClr val="tx1"/>
                </a:solidFill>
                <a:latin typeface="+mn-lt"/>
                <a:ea typeface="+mn-ea"/>
                <a:cs typeface="+mn-cs"/>
              </a:defRPr>
            </a:lvl5pPr>
            <a:lvl6pPr marL="1104138" indent="-137160" algn="l" rtl="0" eaLnBrk="1" latinLnBrk="0" hangingPunct="1">
              <a:spcBef>
                <a:spcPts val="300"/>
              </a:spcBef>
              <a:buClr>
                <a:schemeClr val="accent4"/>
              </a:buClr>
              <a:buSzPct val="80000"/>
              <a:buFont typeface="Wingdings 2"/>
              <a:buChar char=""/>
              <a:defRPr kumimoji="0" sz="1350" kern="1200">
                <a:solidFill>
                  <a:schemeClr val="tx1">
                    <a:tint val="85000"/>
                  </a:schemeClr>
                </a:solidFill>
                <a:latin typeface="+mn-lt"/>
                <a:ea typeface="+mn-ea"/>
                <a:cs typeface="+mn-cs"/>
              </a:defRPr>
            </a:lvl6pPr>
            <a:lvl7pPr marL="1255014" indent="-137160" algn="l" rtl="0" eaLnBrk="1" latinLnBrk="0" hangingPunct="1">
              <a:spcBef>
                <a:spcPct val="20000"/>
              </a:spcBef>
              <a:buClr>
                <a:schemeClr val="accent4"/>
              </a:buClr>
              <a:buSzPct val="80000"/>
              <a:buFont typeface="Wingdings 2"/>
              <a:buChar char=""/>
              <a:defRPr kumimoji="0" sz="1200" kern="1200" baseline="0">
                <a:solidFill>
                  <a:schemeClr val="tx1"/>
                </a:solidFill>
                <a:latin typeface="+mn-lt"/>
                <a:ea typeface="+mn-ea"/>
                <a:cs typeface="+mn-cs"/>
              </a:defRPr>
            </a:lvl7pPr>
            <a:lvl8pPr marL="1385316" indent="-137160" algn="l" rtl="0" eaLnBrk="1" latinLnBrk="0" hangingPunct="1">
              <a:spcBef>
                <a:spcPts val="225"/>
              </a:spcBef>
              <a:buClr>
                <a:schemeClr val="accent4"/>
              </a:buClr>
              <a:buSzPct val="100000"/>
              <a:buChar char="•"/>
              <a:defRPr kumimoji="0" sz="1200" kern="1200" baseline="0">
                <a:solidFill>
                  <a:schemeClr val="tx1">
                    <a:tint val="85000"/>
                  </a:schemeClr>
                </a:solidFill>
                <a:latin typeface="+mn-lt"/>
                <a:ea typeface="+mn-ea"/>
                <a:cs typeface="+mn-cs"/>
              </a:defRPr>
            </a:lvl8pPr>
            <a:lvl9pPr marL="1543050" indent="-137160" algn="l" rtl="0" eaLnBrk="1" latinLnBrk="0" hangingPunct="1">
              <a:spcBef>
                <a:spcPct val="20000"/>
              </a:spcBef>
              <a:buClr>
                <a:schemeClr val="accent4"/>
              </a:buClr>
              <a:buSzPct val="100000"/>
              <a:buFont typeface="Wingdings"/>
              <a:buChar char="§"/>
              <a:defRPr kumimoji="0" sz="1050" kern="1200" baseline="0">
                <a:solidFill>
                  <a:schemeClr val="tx1"/>
                </a:solidFill>
                <a:latin typeface="+mn-lt"/>
                <a:ea typeface="+mn-ea"/>
                <a:cs typeface="+mn-cs"/>
              </a:defRPr>
            </a:lvl9pPr>
            <a:extLst/>
          </a:lstStyle>
          <a:p>
            <a:pPr marL="0" indent="0" algn="r" rtl="1">
              <a:buNone/>
            </a:pPr>
            <a:r>
              <a:rPr lang="ar-EG" sz="2400" b="1" i="1" u="sng" dirty="0"/>
              <a:t>مثال :</a:t>
            </a:r>
          </a:p>
          <a:p>
            <a:pPr marL="0" indent="0" algn="r" rtl="1">
              <a:buNone/>
            </a:pPr>
            <a:r>
              <a:rPr lang="ar-EG" sz="2400" dirty="0">
                <a:latin typeface="Arial" pitchFamily="34" charset="0"/>
                <a:cs typeface="Arial" pitchFamily="34" charset="0"/>
              </a:rPr>
              <a:t>فيما يتعلق بالعلاقة بين </a:t>
            </a:r>
            <a:r>
              <a:rPr lang="en-US" sz="2400" dirty="0">
                <a:latin typeface="Arial" pitchFamily="34" charset="0"/>
                <a:cs typeface="Arial" pitchFamily="34" charset="0"/>
              </a:rPr>
              <a:t>  </a:t>
            </a:r>
            <a:r>
              <a:rPr lang="ar-EG" sz="2400" dirty="0">
                <a:latin typeface="Arial" pitchFamily="34" charset="0"/>
                <a:cs typeface="Arial" pitchFamily="34" charset="0"/>
              </a:rPr>
              <a:t>الدواء </a:t>
            </a:r>
            <a:r>
              <a:rPr lang="en-US" sz="2400" dirty="0">
                <a:latin typeface="Arial" pitchFamily="34" charset="0"/>
                <a:cs typeface="Arial" pitchFamily="34" charset="0"/>
              </a:rPr>
              <a:t>X</a:t>
            </a:r>
            <a:r>
              <a:rPr lang="ar-EG" sz="2400" dirty="0">
                <a:latin typeface="Arial" pitchFamily="34" charset="0"/>
                <a:cs typeface="Arial" pitchFamily="34" charset="0"/>
              </a:rPr>
              <a:t> </a:t>
            </a:r>
            <a:r>
              <a:rPr lang="en-US" sz="2400" dirty="0">
                <a:latin typeface="Arial" pitchFamily="34" charset="0"/>
                <a:cs typeface="Arial" pitchFamily="34" charset="0"/>
              </a:rPr>
              <a:t>     </a:t>
            </a:r>
            <a:r>
              <a:rPr lang="ar-EG" sz="2400" dirty="0">
                <a:latin typeface="Arial" pitchFamily="34" charset="0"/>
                <a:cs typeface="Arial" pitchFamily="34" charset="0"/>
              </a:rPr>
              <a:t>و الشفاء من المرض </a:t>
            </a:r>
            <a:r>
              <a:rPr lang="en-US" sz="2400" dirty="0">
                <a:latin typeface="Arial" pitchFamily="34" charset="0"/>
                <a:cs typeface="Arial" pitchFamily="34" charset="0"/>
              </a:rPr>
              <a:t>Y</a:t>
            </a:r>
            <a:endParaRPr lang="ar-EG" sz="2400" b="1" dirty="0">
              <a:solidFill>
                <a:srgbClr val="FF0000"/>
              </a:solidFill>
            </a:endParaRPr>
          </a:p>
          <a:p>
            <a:pPr marL="0" indent="0" algn="r" rtl="1">
              <a:buNone/>
            </a:pPr>
            <a:r>
              <a:rPr lang="ar-EG" sz="2400" b="1" dirty="0">
                <a:solidFill>
                  <a:schemeClr val="accent1">
                    <a:lumMod val="50000"/>
                  </a:schemeClr>
                </a:solidFill>
                <a:latin typeface="Arial" pitchFamily="34" charset="0"/>
                <a:cs typeface="Arial" pitchFamily="34" charset="0"/>
              </a:rPr>
              <a:t>يمكن التعبير عن المتغيرين بصياغة فرض عدمي ( صفري ) على النحو التالي : </a:t>
            </a:r>
          </a:p>
          <a:p>
            <a:pPr marL="0" indent="0" algn="r" rtl="1">
              <a:buNone/>
            </a:pPr>
            <a:endParaRPr lang="ar-EG" sz="2400" b="1" dirty="0">
              <a:solidFill>
                <a:schemeClr val="accent1">
                  <a:lumMod val="50000"/>
                </a:schemeClr>
              </a:solidFill>
              <a:latin typeface="Arial" pitchFamily="34" charset="0"/>
              <a:cs typeface="Arial" pitchFamily="34" charset="0"/>
            </a:endParaRPr>
          </a:p>
          <a:p>
            <a:pPr marL="0" indent="0" algn="r" rtl="1">
              <a:buFont typeface="Wingdings" pitchFamily="2" charset="2"/>
              <a:buChar char="q"/>
            </a:pPr>
            <a:r>
              <a:rPr lang="ar-EG" sz="2400" b="1" dirty="0">
                <a:solidFill>
                  <a:schemeClr val="accent1">
                    <a:lumMod val="50000"/>
                  </a:schemeClr>
                </a:solidFill>
                <a:latin typeface="Arial" pitchFamily="34" charset="0"/>
                <a:cs typeface="Arial" pitchFamily="34" charset="0"/>
              </a:rPr>
              <a:t> لا توجد علاقة ذات دلالة إحصائية بين الدواء </a:t>
            </a:r>
            <a:r>
              <a:rPr lang="en-US" sz="2400" b="1" dirty="0">
                <a:solidFill>
                  <a:schemeClr val="accent1">
                    <a:lumMod val="50000"/>
                  </a:schemeClr>
                </a:solidFill>
                <a:latin typeface="Arial" pitchFamily="34" charset="0"/>
                <a:cs typeface="Arial" pitchFamily="34" charset="0"/>
              </a:rPr>
              <a:t>X</a:t>
            </a:r>
            <a:r>
              <a:rPr lang="ar-EG" sz="2400" b="1" dirty="0">
                <a:solidFill>
                  <a:schemeClr val="accent1">
                    <a:lumMod val="50000"/>
                  </a:schemeClr>
                </a:solidFill>
                <a:latin typeface="Arial" pitchFamily="34" charset="0"/>
                <a:cs typeface="Arial" pitchFamily="34" charset="0"/>
              </a:rPr>
              <a:t> والشفاء من المرض </a:t>
            </a:r>
            <a:r>
              <a:rPr lang="en-US" sz="2400" b="1" dirty="0">
                <a:solidFill>
                  <a:schemeClr val="accent1">
                    <a:lumMod val="50000"/>
                  </a:schemeClr>
                </a:solidFill>
                <a:latin typeface="Arial" pitchFamily="34" charset="0"/>
                <a:cs typeface="Arial" pitchFamily="34" charset="0"/>
              </a:rPr>
              <a:t>Y</a:t>
            </a:r>
            <a:endParaRPr lang="ar-EG" sz="2400" b="1" dirty="0">
              <a:solidFill>
                <a:schemeClr val="accent1">
                  <a:lumMod val="50000"/>
                </a:schemeClr>
              </a:solidFill>
              <a:latin typeface="Arial" pitchFamily="34" charset="0"/>
              <a:cs typeface="Arial" pitchFamily="34" charset="0"/>
            </a:endParaRPr>
          </a:p>
        </p:txBody>
      </p:sp>
    </p:spTree>
    <p:extLst>
      <p:ext uri="{BB962C8B-B14F-4D97-AF65-F5344CB8AC3E}">
        <p14:creationId xmlns:p14="http://schemas.microsoft.com/office/powerpoint/2010/main" val="2619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13B82981-A6BC-B949-C0F1-D8CC52422EFB}"/>
              </a:ext>
            </a:extLst>
          </p:cNvPr>
          <p:cNvSpPr>
            <a:spLocks noGrp="1"/>
          </p:cNvSpPr>
          <p:nvPr/>
        </p:nvSpPr>
        <p:spPr>
          <a:xfrm>
            <a:off x="2786393" y="1111787"/>
            <a:ext cx="6147767" cy="468630"/>
          </a:xfrm>
          <a:prstGeom prst="rect">
            <a:avLst/>
          </a:prstGeom>
          <a:solidFill>
            <a:schemeClr val="tx2">
              <a:lumMod val="40000"/>
              <a:lumOff val="60000"/>
            </a:schemeClr>
          </a:solidFill>
        </p:spPr>
        <p:style>
          <a:lnRef idx="1">
            <a:schemeClr val="accent2"/>
          </a:lnRef>
          <a:fillRef idx="2">
            <a:schemeClr val="accent2"/>
          </a:fillRef>
          <a:effectRef idx="1">
            <a:schemeClr val="accent2"/>
          </a:effectRef>
          <a:fontRef idx="minor">
            <a:schemeClr val="dk1"/>
          </a:fontRef>
        </p:style>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solidFill>
                  <a:schemeClr val="dk1"/>
                </a:solidFill>
                <a:effectLst/>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extLst/>
          </a:lstStyle>
          <a:p>
            <a:pPr algn="ctr"/>
            <a:r>
              <a:rPr lang="ar-EG" dirty="0">
                <a:solidFill>
                  <a:schemeClr val="tx1"/>
                </a:solidFill>
                <a:latin typeface="Arial" pitchFamily="34" charset="0"/>
                <a:cs typeface="Arial" pitchFamily="34" charset="0"/>
              </a:rPr>
              <a:t>ثانيا ً : الفرض المباشر أو البديل</a:t>
            </a:r>
            <a:endParaRPr lang="en-US" dirty="0">
              <a:solidFill>
                <a:schemeClr val="tx1"/>
              </a:solidFill>
              <a:latin typeface="Arial" pitchFamily="34" charset="0"/>
              <a:cs typeface="Arial" pitchFamily="34" charset="0"/>
            </a:endParaRPr>
          </a:p>
        </p:txBody>
      </p:sp>
      <p:sp>
        <p:nvSpPr>
          <p:cNvPr id="7" name="Rounded Rectangle 4">
            <a:extLst>
              <a:ext uri="{FF2B5EF4-FFF2-40B4-BE49-F238E27FC236}">
                <a16:creationId xmlns:a16="http://schemas.microsoft.com/office/drawing/2014/main" id="{5ABEC3FB-BBCD-3BE4-F332-B020BDADB92F}"/>
              </a:ext>
            </a:extLst>
          </p:cNvPr>
          <p:cNvSpPr/>
          <p:nvPr/>
        </p:nvSpPr>
        <p:spPr>
          <a:xfrm>
            <a:off x="1590552" y="1701984"/>
            <a:ext cx="8283155" cy="965395"/>
          </a:xfrm>
          <a:prstGeom prst="roundRect">
            <a:avLst/>
          </a:prstGeom>
          <a:solidFill>
            <a:schemeClr val="tx2">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الفرض المباشر أو الفرض البديل يقصد به الفرض الذي يبين ويثبت وجود علاقات ذات دلالة إحصائية بين متغيرات الفرض .</a:t>
            </a:r>
            <a:endParaRPr kumimoji="0" lang="en-US"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9" name="Down Arrow 5">
            <a:extLst>
              <a:ext uri="{FF2B5EF4-FFF2-40B4-BE49-F238E27FC236}">
                <a16:creationId xmlns:a16="http://schemas.microsoft.com/office/drawing/2014/main" id="{16FF204C-AF6E-878C-451E-D881BAA3ECA7}"/>
              </a:ext>
            </a:extLst>
          </p:cNvPr>
          <p:cNvSpPr/>
          <p:nvPr/>
        </p:nvSpPr>
        <p:spPr>
          <a:xfrm>
            <a:off x="4541856" y="2723417"/>
            <a:ext cx="2112646" cy="793506"/>
          </a:xfrm>
          <a:prstGeom prst="downArrow">
            <a:avLst/>
          </a:prstGeom>
          <a:solidFill>
            <a:schemeClr val="tx2">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هذا</a:t>
            </a:r>
          </a:p>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يعني</a:t>
            </a:r>
            <a:endParaRPr kumimoji="0" lang="en-US"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1" name="Rounded Rectangle 6">
            <a:extLst>
              <a:ext uri="{FF2B5EF4-FFF2-40B4-BE49-F238E27FC236}">
                <a16:creationId xmlns:a16="http://schemas.microsoft.com/office/drawing/2014/main" id="{ACA667B0-9539-BA58-E8E3-A8FE9C9606F4}"/>
              </a:ext>
            </a:extLst>
          </p:cNvPr>
          <p:cNvSpPr/>
          <p:nvPr/>
        </p:nvSpPr>
        <p:spPr>
          <a:xfrm>
            <a:off x="1740837" y="3694967"/>
            <a:ext cx="7916930" cy="628650"/>
          </a:xfrm>
          <a:prstGeom prst="roundRect">
            <a:avLst/>
          </a:prstGeom>
          <a:solidFill>
            <a:schemeClr val="tx2">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أن هناك علاقة ارتباط بين المتغيرين </a:t>
            </a:r>
          </a:p>
        </p:txBody>
      </p:sp>
      <p:sp>
        <p:nvSpPr>
          <p:cNvPr id="12" name="Frame 11">
            <a:extLst>
              <a:ext uri="{FF2B5EF4-FFF2-40B4-BE49-F238E27FC236}">
                <a16:creationId xmlns:a16="http://schemas.microsoft.com/office/drawing/2014/main" id="{4942251C-32BA-FEA3-0BB8-48AA5ABE6DE8}"/>
              </a:ext>
            </a:extLst>
          </p:cNvPr>
          <p:cNvSpPr/>
          <p:nvPr/>
        </p:nvSpPr>
        <p:spPr>
          <a:xfrm>
            <a:off x="1085410" y="4780817"/>
            <a:ext cx="8972521" cy="965396"/>
          </a:xfrm>
          <a:prstGeom prst="frame">
            <a:avLst/>
          </a:prstGeom>
          <a:solidFill>
            <a:schemeClr val="tx2">
              <a:lumMod val="40000"/>
              <a:lumOff val="6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يصيغ الباحث الفرض بطريقة الإثبات في حالة أنه من خلال خبراته واطلاعه وتفاعله مع مجتمع البحث يكون أكثر ميلا ً للتفكير بوجود علاقة بين المتغيرين</a:t>
            </a:r>
            <a:endParaRPr kumimoji="0" lang="en-US"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868076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Content Placeholder 2">
            <a:extLst>
              <a:ext uri="{FF2B5EF4-FFF2-40B4-BE49-F238E27FC236}">
                <a16:creationId xmlns:a16="http://schemas.microsoft.com/office/drawing/2014/main" id="{AF10A50A-AC38-588E-1DB8-EE49704C6952}"/>
              </a:ext>
            </a:extLst>
          </p:cNvPr>
          <p:cNvSpPr>
            <a:spLocks noGrp="1"/>
          </p:cNvSpPr>
          <p:nvPr/>
        </p:nvSpPr>
        <p:spPr>
          <a:xfrm>
            <a:off x="2054087" y="1886830"/>
            <a:ext cx="8083826" cy="3084341"/>
          </a:xfrm>
          <a:prstGeom prst="rect">
            <a:avLst/>
          </a:prstGeom>
        </p:spPr>
        <p:txBody>
          <a:bodyPr vert="horz">
            <a:noAutofit/>
          </a:bodyPr>
          <a:lstStyle>
            <a:lvl1pPr marL="205740" indent="-205740" algn="l" rtl="0" eaLnBrk="1" latinLnBrk="0" hangingPunct="1">
              <a:spcBef>
                <a:spcPts val="450"/>
              </a:spcBef>
              <a:buClr>
                <a:schemeClr val="tx2"/>
              </a:buClr>
              <a:buSzPct val="73000"/>
              <a:buFont typeface="Wingdings 2"/>
              <a:buChar char=""/>
              <a:defRPr kumimoji="0" sz="1950" kern="1200" baseline="0">
                <a:solidFill>
                  <a:schemeClr val="tx1"/>
                </a:solidFill>
                <a:latin typeface="+mn-lt"/>
                <a:ea typeface="+mn-ea"/>
                <a:cs typeface="+mn-cs"/>
              </a:defRPr>
            </a:lvl1pPr>
            <a:lvl2pPr marL="390906" indent="-171450" algn="l" rtl="0" eaLnBrk="1" latinLnBrk="0" hangingPunct="1">
              <a:spcBef>
                <a:spcPts val="375"/>
              </a:spcBef>
              <a:buClr>
                <a:schemeClr val="accent4"/>
              </a:buClr>
              <a:buSzPct val="80000"/>
              <a:buFont typeface="Wingdings 2"/>
              <a:buChar char=""/>
              <a:defRPr kumimoji="0" sz="1725" kern="1200">
                <a:solidFill>
                  <a:schemeClr val="tx1">
                    <a:tint val="85000"/>
                  </a:schemeClr>
                </a:solidFill>
                <a:latin typeface="+mn-lt"/>
                <a:ea typeface="+mn-ea"/>
                <a:cs typeface="+mn-cs"/>
              </a:defRPr>
            </a:lvl2pPr>
            <a:lvl3pPr marL="569214" indent="-171450" algn="l" rtl="0" eaLnBrk="1" latinLnBrk="0" hangingPunct="1">
              <a:spcBef>
                <a:spcPts val="300"/>
              </a:spcBef>
              <a:buClr>
                <a:schemeClr val="accent4"/>
              </a:buClr>
              <a:buSzPct val="60000"/>
              <a:buFont typeface="Wingdings"/>
              <a:buChar char=""/>
              <a:defRPr kumimoji="0" sz="1500" kern="1200">
                <a:solidFill>
                  <a:schemeClr val="tx1"/>
                </a:solidFill>
                <a:latin typeface="+mn-lt"/>
                <a:ea typeface="+mn-ea"/>
                <a:cs typeface="+mn-cs"/>
              </a:defRPr>
            </a:lvl3pPr>
            <a:lvl4pPr marL="754380" indent="-171450" algn="l" rtl="0" eaLnBrk="1" latinLnBrk="0" hangingPunct="1">
              <a:spcBef>
                <a:spcPct val="20000"/>
              </a:spcBef>
              <a:buClr>
                <a:schemeClr val="accent4"/>
              </a:buClr>
              <a:buSzPct val="80000"/>
              <a:buFont typeface="Wingdings 2"/>
              <a:buChar char=""/>
              <a:defRPr kumimoji="0" sz="1500" kern="1200">
                <a:solidFill>
                  <a:schemeClr val="tx1">
                    <a:tint val="85000"/>
                  </a:schemeClr>
                </a:solidFill>
                <a:latin typeface="+mn-lt"/>
                <a:ea typeface="+mn-ea"/>
                <a:cs typeface="+mn-cs"/>
              </a:defRPr>
            </a:lvl4pPr>
            <a:lvl5pPr marL="960120" indent="-171450" algn="l" rtl="0" eaLnBrk="1" latinLnBrk="0" hangingPunct="1">
              <a:spcBef>
                <a:spcPts val="300"/>
              </a:spcBef>
              <a:buClr>
                <a:schemeClr val="accent4"/>
              </a:buClr>
              <a:buSzPct val="70000"/>
              <a:buFont typeface="Wingdings"/>
              <a:buChar char=""/>
              <a:defRPr kumimoji="0" sz="1350" kern="1200">
                <a:solidFill>
                  <a:schemeClr val="tx1"/>
                </a:solidFill>
                <a:latin typeface="+mn-lt"/>
                <a:ea typeface="+mn-ea"/>
                <a:cs typeface="+mn-cs"/>
              </a:defRPr>
            </a:lvl5pPr>
            <a:lvl6pPr marL="1104138" indent="-137160" algn="l" rtl="0" eaLnBrk="1" latinLnBrk="0" hangingPunct="1">
              <a:spcBef>
                <a:spcPts val="300"/>
              </a:spcBef>
              <a:buClr>
                <a:schemeClr val="accent4"/>
              </a:buClr>
              <a:buSzPct val="80000"/>
              <a:buFont typeface="Wingdings 2"/>
              <a:buChar char=""/>
              <a:defRPr kumimoji="0" sz="1350" kern="1200">
                <a:solidFill>
                  <a:schemeClr val="tx1">
                    <a:tint val="85000"/>
                  </a:schemeClr>
                </a:solidFill>
                <a:latin typeface="+mn-lt"/>
                <a:ea typeface="+mn-ea"/>
                <a:cs typeface="+mn-cs"/>
              </a:defRPr>
            </a:lvl6pPr>
            <a:lvl7pPr marL="1255014" indent="-137160" algn="l" rtl="0" eaLnBrk="1" latinLnBrk="0" hangingPunct="1">
              <a:spcBef>
                <a:spcPct val="20000"/>
              </a:spcBef>
              <a:buClr>
                <a:schemeClr val="accent4"/>
              </a:buClr>
              <a:buSzPct val="80000"/>
              <a:buFont typeface="Wingdings 2"/>
              <a:buChar char=""/>
              <a:defRPr kumimoji="0" sz="1200" kern="1200" baseline="0">
                <a:solidFill>
                  <a:schemeClr val="tx1"/>
                </a:solidFill>
                <a:latin typeface="+mn-lt"/>
                <a:ea typeface="+mn-ea"/>
                <a:cs typeface="+mn-cs"/>
              </a:defRPr>
            </a:lvl7pPr>
            <a:lvl8pPr marL="1385316" indent="-137160" algn="l" rtl="0" eaLnBrk="1" latinLnBrk="0" hangingPunct="1">
              <a:spcBef>
                <a:spcPts val="225"/>
              </a:spcBef>
              <a:buClr>
                <a:schemeClr val="accent4"/>
              </a:buClr>
              <a:buSzPct val="100000"/>
              <a:buChar char="•"/>
              <a:defRPr kumimoji="0" sz="1200" kern="1200" baseline="0">
                <a:solidFill>
                  <a:schemeClr val="tx1">
                    <a:tint val="85000"/>
                  </a:schemeClr>
                </a:solidFill>
                <a:latin typeface="+mn-lt"/>
                <a:ea typeface="+mn-ea"/>
                <a:cs typeface="+mn-cs"/>
              </a:defRPr>
            </a:lvl8pPr>
            <a:lvl9pPr marL="1543050" indent="-137160" algn="l" rtl="0" eaLnBrk="1" latinLnBrk="0" hangingPunct="1">
              <a:spcBef>
                <a:spcPct val="20000"/>
              </a:spcBef>
              <a:buClr>
                <a:schemeClr val="accent4"/>
              </a:buClr>
              <a:buSzPct val="100000"/>
              <a:buFont typeface="Wingdings"/>
              <a:buChar char="§"/>
              <a:defRPr kumimoji="0" sz="1050" kern="1200" baseline="0">
                <a:solidFill>
                  <a:schemeClr val="tx1"/>
                </a:solidFill>
                <a:latin typeface="+mn-lt"/>
                <a:ea typeface="+mn-ea"/>
                <a:cs typeface="+mn-cs"/>
              </a:defRPr>
            </a:lvl9pPr>
            <a:extLst/>
          </a:lstStyle>
          <a:p>
            <a:pPr marL="0" indent="0" algn="r" rtl="1">
              <a:buNone/>
            </a:pPr>
            <a:r>
              <a:rPr lang="ar-EG" sz="2400" b="1" i="1" u="sng" dirty="0"/>
              <a:t>مثال :</a:t>
            </a:r>
          </a:p>
          <a:p>
            <a:pPr marL="0" indent="0" algn="r" rtl="1">
              <a:buNone/>
            </a:pPr>
            <a:r>
              <a:rPr lang="ar-EG" sz="2400" dirty="0">
                <a:latin typeface="Arial" pitchFamily="34" charset="0"/>
                <a:cs typeface="Arial" pitchFamily="34" charset="0"/>
              </a:rPr>
              <a:t>فيما يتعلق بالعلاقة بين برامج التدريب و أداء العاملين </a:t>
            </a:r>
            <a:endParaRPr lang="ar-EG" sz="2400" b="1" dirty="0">
              <a:solidFill>
                <a:srgbClr val="FF0000"/>
              </a:solidFill>
            </a:endParaRPr>
          </a:p>
          <a:p>
            <a:pPr marL="0" indent="0" algn="r" rtl="1">
              <a:buNone/>
            </a:pPr>
            <a:r>
              <a:rPr lang="ar-EG" sz="2400" b="1" dirty="0">
                <a:solidFill>
                  <a:schemeClr val="accent1">
                    <a:lumMod val="50000"/>
                  </a:schemeClr>
                </a:solidFill>
                <a:latin typeface="Arial" pitchFamily="34" charset="0"/>
                <a:cs typeface="Arial" pitchFamily="34" charset="0"/>
              </a:rPr>
              <a:t>يمكن التعبير عن المتغيرين بصياغة فرض بديل ( مباشر ) على النحو التالي : </a:t>
            </a:r>
          </a:p>
          <a:p>
            <a:pPr marL="0" indent="0" algn="r" rtl="1">
              <a:buNone/>
            </a:pPr>
            <a:endParaRPr lang="ar-EG" sz="2400" b="1" dirty="0">
              <a:solidFill>
                <a:schemeClr val="accent1">
                  <a:lumMod val="50000"/>
                </a:schemeClr>
              </a:solidFill>
              <a:latin typeface="Arial" pitchFamily="34" charset="0"/>
              <a:cs typeface="Arial" pitchFamily="34" charset="0"/>
            </a:endParaRPr>
          </a:p>
          <a:p>
            <a:pPr marL="0" indent="0" algn="r" rtl="1">
              <a:buFont typeface="Wingdings" pitchFamily="2" charset="2"/>
              <a:buChar char="q"/>
            </a:pPr>
            <a:r>
              <a:rPr lang="ar-EG" sz="2400" b="1" dirty="0">
                <a:solidFill>
                  <a:schemeClr val="accent1">
                    <a:lumMod val="50000"/>
                  </a:schemeClr>
                </a:solidFill>
                <a:latin typeface="Arial" pitchFamily="34" charset="0"/>
                <a:cs typeface="Arial" pitchFamily="34" charset="0"/>
              </a:rPr>
              <a:t> توجد علاقة ذات دلالة إحصائية بين برامج التدريب و أداء العاملين</a:t>
            </a:r>
          </a:p>
        </p:txBody>
      </p:sp>
    </p:spTree>
    <p:extLst>
      <p:ext uri="{BB962C8B-B14F-4D97-AF65-F5344CB8AC3E}">
        <p14:creationId xmlns:p14="http://schemas.microsoft.com/office/powerpoint/2010/main" val="3980463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67988"/>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itle 1">
            <a:extLst>
              <a:ext uri="{FF2B5EF4-FFF2-40B4-BE49-F238E27FC236}">
                <a16:creationId xmlns:a16="http://schemas.microsoft.com/office/drawing/2014/main" id="{076CD7CF-66D4-4D2E-D80B-0F3C74CA43E7}"/>
              </a:ext>
            </a:extLst>
          </p:cNvPr>
          <p:cNvSpPr>
            <a:spLocks noGrp="1"/>
          </p:cNvSpPr>
          <p:nvPr/>
        </p:nvSpPr>
        <p:spPr>
          <a:xfrm>
            <a:off x="3010078" y="1028259"/>
            <a:ext cx="5429250" cy="457200"/>
          </a:xfrm>
          <a:prstGeom prst="rect">
            <a:avLst/>
          </a:prstGeom>
          <a:solidFill>
            <a:schemeClr val="tx2">
              <a:lumMod val="20000"/>
              <a:lumOff val="80000"/>
            </a:schemeClr>
          </a:solidFill>
        </p:spPr>
        <p:txBody>
          <a:bodyPr vert="horz" lIns="45720" tIns="0" rIns="45720" bIns="0" anchor="b" anchorCtr="0">
            <a:normAutofit/>
          </a:bodyPr>
          <a:lstStyle>
            <a:lvl1pPr algn="l" rtl="0" eaLnBrk="1" latinLnBrk="0" hangingPunct="1">
              <a:spcBef>
                <a:spcPct val="0"/>
              </a:spcBef>
              <a:buNone/>
              <a:defRPr kumimoji="0" sz="285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a:lstStyle>
          <a:p>
            <a:pPr algn="ctr"/>
            <a:r>
              <a:rPr lang="ar-EG" dirty="0">
                <a:solidFill>
                  <a:schemeClr val="tx1"/>
                </a:solidFill>
                <a:latin typeface="Arial" panose="020B0604020202020204" pitchFamily="34" charset="0"/>
                <a:cs typeface="Arial" panose="020B0604020202020204" pitchFamily="34" charset="0"/>
              </a:rPr>
              <a:t>كيفية اشتقاق الفروض</a:t>
            </a:r>
            <a:endParaRPr lang="en-US" dirty="0">
              <a:solidFill>
                <a:schemeClr val="tx1"/>
              </a:solidFill>
              <a:latin typeface="Arial" panose="020B0604020202020204" pitchFamily="34" charset="0"/>
              <a:cs typeface="Arial" panose="020B0604020202020204" pitchFamily="34" charset="0"/>
            </a:endParaRPr>
          </a:p>
        </p:txBody>
      </p:sp>
      <p:sp>
        <p:nvSpPr>
          <p:cNvPr id="7" name="Rounded Rectangle 2">
            <a:extLst>
              <a:ext uri="{FF2B5EF4-FFF2-40B4-BE49-F238E27FC236}">
                <a16:creationId xmlns:a16="http://schemas.microsoft.com/office/drawing/2014/main" id="{9A833A79-D4E1-2081-63C4-4AB9BF56A5D3}"/>
              </a:ext>
            </a:extLst>
          </p:cNvPr>
          <p:cNvSpPr/>
          <p:nvPr/>
        </p:nvSpPr>
        <p:spPr>
          <a:xfrm>
            <a:off x="1961858" y="1553159"/>
            <a:ext cx="7702062" cy="1069145"/>
          </a:xfrm>
          <a:prstGeom prst="roundRect">
            <a:avLst/>
          </a:prstGeom>
          <a:solidFill>
            <a:schemeClr val="tx2">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chemeClr val="tx1"/>
                </a:solidFill>
                <a:effectLst/>
                <a:uLnTx/>
                <a:uFillTx/>
                <a:latin typeface="Arial" pitchFamily="34" charset="0"/>
                <a:ea typeface="+mn-ea"/>
                <a:cs typeface="Arial" pitchFamily="34" charset="0"/>
              </a:rPr>
              <a:t>يتم اشتقاق فروض الدراسة من خلال المتغيرات الرئيسية للدراسة والظاهرة في عنوان الدراسة ، حيث يتم تقسيم المتغيرات الرئيسية إلى مجموعة من المتغيرات الفرعية ، ومحاولة إثبات صحة أو رفض العلاقات بين هذه المتغيرات الفرعية .  </a:t>
            </a:r>
            <a:endParaRPr kumimoji="0" lang="en-US" sz="22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9" name="Oval 8">
            <a:extLst>
              <a:ext uri="{FF2B5EF4-FFF2-40B4-BE49-F238E27FC236}">
                <a16:creationId xmlns:a16="http://schemas.microsoft.com/office/drawing/2014/main" id="{D9ABE270-387D-E675-E4DE-06A26FEAB395}"/>
              </a:ext>
            </a:extLst>
          </p:cNvPr>
          <p:cNvSpPr/>
          <p:nvPr/>
        </p:nvSpPr>
        <p:spPr>
          <a:xfrm>
            <a:off x="7858298" y="2786927"/>
            <a:ext cx="1556800" cy="575693"/>
          </a:xfrm>
          <a:prstGeom prst="ellipse">
            <a:avLst/>
          </a:prstGeom>
          <a:solidFill>
            <a:schemeClr val="tx2">
              <a:lumMod val="20000"/>
              <a:lumOff val="80000"/>
            </a:schemeClr>
          </a:solidFill>
        </p:spPr>
        <p:style>
          <a:lnRef idx="2">
            <a:schemeClr val="accent3"/>
          </a:lnRef>
          <a:fillRef idx="1">
            <a:schemeClr val="lt1"/>
          </a:fillRef>
          <a:effectRef idx="0">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مثال</a:t>
            </a:r>
            <a:endParaRPr kumimoji="0" lang="en-US" sz="2200" b="1" i="0" u="none" strike="noStrike" kern="1200" cap="none" spc="0" normalizeH="0" baseline="0" noProof="0" dirty="0">
              <a:ln>
                <a:noFill/>
              </a:ln>
              <a:solidFill>
                <a:schemeClr val="tx1"/>
              </a:solidFill>
              <a:effectLst/>
              <a:uLnTx/>
              <a:uFillTx/>
              <a:latin typeface="Trebuchet MS"/>
              <a:ea typeface="+mn-ea"/>
              <a:cs typeface="+mn-cs"/>
            </a:endParaRPr>
          </a:p>
        </p:txBody>
      </p:sp>
      <p:sp>
        <p:nvSpPr>
          <p:cNvPr id="11" name="Rounded Rectangle 3">
            <a:extLst>
              <a:ext uri="{FF2B5EF4-FFF2-40B4-BE49-F238E27FC236}">
                <a16:creationId xmlns:a16="http://schemas.microsoft.com/office/drawing/2014/main" id="{BA0E9972-32B9-4A56-854F-A5CE7609E36A}"/>
              </a:ext>
            </a:extLst>
          </p:cNvPr>
          <p:cNvSpPr/>
          <p:nvPr/>
        </p:nvSpPr>
        <p:spPr>
          <a:xfrm>
            <a:off x="1698086" y="3668584"/>
            <a:ext cx="8795828" cy="514350"/>
          </a:xfrm>
          <a:prstGeom prst="roundRect">
            <a:avLst/>
          </a:prstGeom>
          <a:solidFill>
            <a:schemeClr val="tx2">
              <a:lumMod val="20000"/>
              <a:lumOff val="80000"/>
            </a:schemeClr>
          </a:solidFill>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أثر تطبيق                           </a:t>
            </a:r>
            <a:r>
              <a:rPr kumimoji="0" lang="en-US" sz="18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    </a:t>
            </a:r>
            <a:r>
              <a:rPr kumimoji="0" lang="ar-EG" sz="18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على تحسين                          بمؤسسات التعليم العالي </a:t>
            </a:r>
            <a:endParaRPr kumimoji="0" lang="en-US" sz="1800" b="0" i="0" u="none" strike="noStrike" kern="1200" cap="none" spc="0" normalizeH="0" baseline="0" noProof="0" dirty="0">
              <a:ln>
                <a:noFill/>
              </a:ln>
              <a:solidFill>
                <a:schemeClr val="tx1"/>
              </a:solidFill>
              <a:effectLst/>
              <a:uLnTx/>
              <a:uFillTx/>
              <a:latin typeface="Trebuchet MS"/>
              <a:ea typeface="+mn-ea"/>
              <a:cs typeface="+mn-cs"/>
            </a:endParaRPr>
          </a:p>
        </p:txBody>
      </p:sp>
      <p:sp>
        <p:nvSpPr>
          <p:cNvPr id="12" name="Oval 11">
            <a:extLst>
              <a:ext uri="{FF2B5EF4-FFF2-40B4-BE49-F238E27FC236}">
                <a16:creationId xmlns:a16="http://schemas.microsoft.com/office/drawing/2014/main" id="{709CAC37-05C0-490D-822E-C2349776E9A1}"/>
              </a:ext>
            </a:extLst>
          </p:cNvPr>
          <p:cNvSpPr/>
          <p:nvPr/>
        </p:nvSpPr>
        <p:spPr>
          <a:xfrm>
            <a:off x="7410453" y="3480434"/>
            <a:ext cx="2057750" cy="789549"/>
          </a:xfrm>
          <a:prstGeom prst="ellipse">
            <a:avLst/>
          </a:prstGeom>
          <a:solidFill>
            <a:schemeClr val="tx2">
              <a:lumMod val="20000"/>
              <a:lumOff val="80000"/>
            </a:schemeClr>
          </a:solidFill>
        </p:spPr>
        <p:style>
          <a:lnRef idx="2">
            <a:schemeClr val="accent3"/>
          </a:lnRef>
          <a:fillRef idx="1">
            <a:schemeClr val="lt1"/>
          </a:fillRef>
          <a:effectRef idx="0">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المعايير الأكاديمية المرجعية</a:t>
            </a:r>
            <a:endParaRPr kumimoji="0" lang="en-US" sz="1800" b="1" i="0" u="none" strike="noStrike" kern="1200" cap="none" spc="0" normalizeH="0" baseline="0" noProof="0" dirty="0">
              <a:ln>
                <a:noFill/>
              </a:ln>
              <a:solidFill>
                <a:schemeClr val="tx1"/>
              </a:solidFill>
              <a:effectLst/>
              <a:uLnTx/>
              <a:uFillTx/>
              <a:latin typeface="Trebuchet MS"/>
              <a:ea typeface="+mn-ea"/>
              <a:cs typeface="+mn-cs"/>
            </a:endParaRPr>
          </a:p>
        </p:txBody>
      </p:sp>
      <p:sp>
        <p:nvSpPr>
          <p:cNvPr id="13" name="Oval 12">
            <a:extLst>
              <a:ext uri="{FF2B5EF4-FFF2-40B4-BE49-F238E27FC236}">
                <a16:creationId xmlns:a16="http://schemas.microsoft.com/office/drawing/2014/main" id="{2675C7E4-6E8C-4E3A-B983-CFCFED2F510B}"/>
              </a:ext>
            </a:extLst>
          </p:cNvPr>
          <p:cNvSpPr/>
          <p:nvPr/>
        </p:nvSpPr>
        <p:spPr>
          <a:xfrm>
            <a:off x="4256223" y="3362620"/>
            <a:ext cx="1704257" cy="879227"/>
          </a:xfrm>
          <a:prstGeom prst="ellipse">
            <a:avLst/>
          </a:prstGeom>
          <a:solidFill>
            <a:schemeClr val="tx2">
              <a:lumMod val="20000"/>
              <a:lumOff val="80000"/>
            </a:schemeClr>
          </a:solidFill>
        </p:spPr>
        <p:style>
          <a:lnRef idx="2">
            <a:schemeClr val="accent3"/>
          </a:lnRef>
          <a:fillRef idx="1">
            <a:schemeClr val="lt1"/>
          </a:fillRef>
          <a:effectRef idx="0">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جودة المناهج الدراسية</a:t>
            </a:r>
            <a:endParaRPr kumimoji="0" lang="en-US" sz="1800" b="1" i="0" u="none" strike="noStrike" kern="1200" cap="none" spc="0" normalizeH="0" baseline="0" noProof="0" dirty="0">
              <a:ln>
                <a:noFill/>
              </a:ln>
              <a:solidFill>
                <a:schemeClr val="tx1"/>
              </a:solidFill>
              <a:effectLst/>
              <a:uLnTx/>
              <a:uFillTx/>
              <a:latin typeface="Trebuchet MS"/>
              <a:ea typeface="+mn-ea"/>
              <a:cs typeface="+mn-cs"/>
            </a:endParaRPr>
          </a:p>
        </p:txBody>
      </p:sp>
      <p:sp>
        <p:nvSpPr>
          <p:cNvPr id="14" name="Rounded Rectangle 8">
            <a:extLst>
              <a:ext uri="{FF2B5EF4-FFF2-40B4-BE49-F238E27FC236}">
                <a16:creationId xmlns:a16="http://schemas.microsoft.com/office/drawing/2014/main" id="{D3C38E6E-0B06-4D94-9807-B561D80A7A81}"/>
              </a:ext>
            </a:extLst>
          </p:cNvPr>
          <p:cNvSpPr/>
          <p:nvPr/>
        </p:nvSpPr>
        <p:spPr>
          <a:xfrm>
            <a:off x="7346275" y="4405383"/>
            <a:ext cx="2162905" cy="457200"/>
          </a:xfrm>
          <a:prstGeom prst="round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أهداف المقرر</a:t>
            </a:r>
            <a:endParaRPr kumimoji="0" lang="en-US" sz="2000" b="0" i="0" u="none" strike="noStrike" kern="1200" cap="none" spc="0" normalizeH="0" baseline="0" noProof="0" dirty="0">
              <a:ln>
                <a:noFill/>
              </a:ln>
              <a:solidFill>
                <a:schemeClr val="tx1"/>
              </a:solidFill>
              <a:effectLst/>
              <a:uLnTx/>
              <a:uFillTx/>
              <a:latin typeface="Trebuchet MS"/>
              <a:ea typeface="+mn-ea"/>
              <a:cs typeface="+mn-cs"/>
            </a:endParaRPr>
          </a:p>
        </p:txBody>
      </p:sp>
      <p:sp>
        <p:nvSpPr>
          <p:cNvPr id="15" name="Rounded Rectangle 9">
            <a:extLst>
              <a:ext uri="{FF2B5EF4-FFF2-40B4-BE49-F238E27FC236}">
                <a16:creationId xmlns:a16="http://schemas.microsoft.com/office/drawing/2014/main" id="{28757D13-9A3B-4B49-B5AC-2E47E261D27F}"/>
              </a:ext>
            </a:extLst>
          </p:cNvPr>
          <p:cNvSpPr/>
          <p:nvPr/>
        </p:nvSpPr>
        <p:spPr>
          <a:xfrm>
            <a:off x="7346277" y="4976883"/>
            <a:ext cx="2162905" cy="457200"/>
          </a:xfrm>
          <a:prstGeom prst="roundRect">
            <a:avLst/>
          </a:prstGeom>
          <a:solidFill>
            <a:schemeClr val="tx2">
              <a:lumMod val="20000"/>
              <a:lumOff val="80000"/>
            </a:schemeClr>
          </a:solidFill>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نواتج التعلم</a:t>
            </a:r>
            <a:endParaRPr kumimoji="0" lang="en-US" sz="2000" b="0" i="0" u="none" strike="noStrike" kern="1200" cap="none" spc="0" normalizeH="0" baseline="0" noProof="0" dirty="0">
              <a:ln>
                <a:noFill/>
              </a:ln>
              <a:solidFill>
                <a:schemeClr val="tx1"/>
              </a:solidFill>
              <a:effectLst/>
              <a:uLnTx/>
              <a:uFillTx/>
              <a:latin typeface="Trebuchet MS"/>
              <a:ea typeface="+mn-ea"/>
              <a:cs typeface="+mn-cs"/>
            </a:endParaRPr>
          </a:p>
        </p:txBody>
      </p:sp>
      <p:sp>
        <p:nvSpPr>
          <p:cNvPr id="16" name="Rounded Rectangle 10">
            <a:extLst>
              <a:ext uri="{FF2B5EF4-FFF2-40B4-BE49-F238E27FC236}">
                <a16:creationId xmlns:a16="http://schemas.microsoft.com/office/drawing/2014/main" id="{59DED75F-D7B0-4536-BC0A-1DAC7733CCE1}"/>
              </a:ext>
            </a:extLst>
          </p:cNvPr>
          <p:cNvSpPr/>
          <p:nvPr/>
        </p:nvSpPr>
        <p:spPr>
          <a:xfrm>
            <a:off x="7346277" y="5548384"/>
            <a:ext cx="2162905" cy="679649"/>
          </a:xfrm>
          <a:prstGeom prst="roundRect">
            <a:avLst/>
          </a:prstGeom>
          <a:solidFill>
            <a:schemeClr val="tx2">
              <a:lumMod val="20000"/>
              <a:lumOff val="80000"/>
            </a:schemeClr>
          </a:solidFill>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أنشطة التعليم والتعلم</a:t>
            </a:r>
            <a:endParaRPr kumimoji="0" lang="en-US" sz="2000" b="0" i="0" u="none" strike="noStrike" kern="1200" cap="none" spc="0" normalizeH="0" baseline="0" noProof="0" dirty="0">
              <a:ln>
                <a:noFill/>
              </a:ln>
              <a:solidFill>
                <a:schemeClr val="tx1"/>
              </a:solidFill>
              <a:effectLst/>
              <a:uLnTx/>
              <a:uFillTx/>
              <a:latin typeface="Trebuchet MS"/>
              <a:ea typeface="+mn-ea"/>
              <a:cs typeface="+mn-cs"/>
            </a:endParaRPr>
          </a:p>
        </p:txBody>
      </p:sp>
      <p:cxnSp>
        <p:nvCxnSpPr>
          <p:cNvPr id="17" name="Straight Arrow Connector 16">
            <a:extLst>
              <a:ext uri="{FF2B5EF4-FFF2-40B4-BE49-F238E27FC236}">
                <a16:creationId xmlns:a16="http://schemas.microsoft.com/office/drawing/2014/main" id="{959664FF-26FE-4ED2-938E-81B413B1751A}"/>
              </a:ext>
            </a:extLst>
          </p:cNvPr>
          <p:cNvCxnSpPr>
            <a:cxnSpLocks/>
            <a:stCxn id="15" idx="1"/>
            <a:endCxn id="13" idx="4"/>
          </p:cNvCxnSpPr>
          <p:nvPr/>
        </p:nvCxnSpPr>
        <p:spPr>
          <a:xfrm flipH="1" flipV="1">
            <a:off x="5108352" y="4241845"/>
            <a:ext cx="2237925" cy="963638"/>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a:extLst>
              <a:ext uri="{FF2B5EF4-FFF2-40B4-BE49-F238E27FC236}">
                <a16:creationId xmlns:a16="http://schemas.microsoft.com/office/drawing/2014/main" id="{22580CBA-CF83-4684-ABB8-83B667150D68}"/>
              </a:ext>
            </a:extLst>
          </p:cNvPr>
          <p:cNvCxnSpPr>
            <a:cxnSpLocks/>
            <a:stCxn id="16" idx="1"/>
            <a:endCxn id="13" idx="4"/>
          </p:cNvCxnSpPr>
          <p:nvPr/>
        </p:nvCxnSpPr>
        <p:spPr>
          <a:xfrm flipH="1" flipV="1">
            <a:off x="5108352" y="4241845"/>
            <a:ext cx="2237925" cy="164636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2F980A9C-FF00-4B0F-845B-4EA01D7A41D8}"/>
              </a:ext>
            </a:extLst>
          </p:cNvPr>
          <p:cNvCxnSpPr>
            <a:cxnSpLocks/>
          </p:cNvCxnSpPr>
          <p:nvPr/>
        </p:nvCxnSpPr>
        <p:spPr>
          <a:xfrm flipH="1" flipV="1">
            <a:off x="5172530" y="4233928"/>
            <a:ext cx="2237923" cy="39213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551806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ar-EG" sz="4000" b="1" dirty="0">
                <a:solidFill>
                  <a:schemeClr val="bg1"/>
                </a:solidFill>
                <a:latin typeface="Times New Roman" panose="02020603050405020304" pitchFamily="18" charset="0"/>
                <a:cs typeface="Times New Roman" panose="02020603050405020304" pitchFamily="18" charset="0"/>
              </a:rPr>
              <a:t>10</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bg1"/>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Oval 6">
            <a:extLst>
              <a:ext uri="{FF2B5EF4-FFF2-40B4-BE49-F238E27FC236}">
                <a16:creationId xmlns:a16="http://schemas.microsoft.com/office/drawing/2014/main" id="{5CD9C8B1-0979-6986-F1B5-3F2DCBE81D40}"/>
              </a:ext>
            </a:extLst>
          </p:cNvPr>
          <p:cNvSpPr/>
          <p:nvPr/>
        </p:nvSpPr>
        <p:spPr>
          <a:xfrm>
            <a:off x="10459492" y="1228488"/>
            <a:ext cx="1556800" cy="575693"/>
          </a:xfrm>
          <a:prstGeom prst="ellipse">
            <a:avLst/>
          </a:prstGeom>
          <a:solidFill>
            <a:schemeClr val="accent1">
              <a:lumMod val="20000"/>
              <a:lumOff val="80000"/>
            </a:schemeClr>
          </a:solidFill>
        </p:spPr>
        <p:style>
          <a:lnRef idx="2">
            <a:schemeClr val="accent3"/>
          </a:lnRef>
          <a:fillRef idx="1">
            <a:schemeClr val="lt1"/>
          </a:fillRef>
          <a:effectRef idx="0">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مثال</a:t>
            </a:r>
            <a:endParaRPr kumimoji="0" lang="en-US" sz="2200" b="1" i="0" u="none" strike="noStrike" kern="1200" cap="none" spc="0" normalizeH="0" baseline="0" noProof="0" dirty="0">
              <a:ln>
                <a:noFill/>
              </a:ln>
              <a:solidFill>
                <a:schemeClr val="tx1"/>
              </a:solidFill>
              <a:effectLst/>
              <a:uLnTx/>
              <a:uFillTx/>
              <a:latin typeface="Trebuchet MS"/>
              <a:ea typeface="+mn-ea"/>
              <a:cs typeface="+mn-cs"/>
            </a:endParaRPr>
          </a:p>
        </p:txBody>
      </p:sp>
      <p:sp>
        <p:nvSpPr>
          <p:cNvPr id="9" name="Rounded Rectangle 3">
            <a:extLst>
              <a:ext uri="{FF2B5EF4-FFF2-40B4-BE49-F238E27FC236}">
                <a16:creationId xmlns:a16="http://schemas.microsoft.com/office/drawing/2014/main" id="{BA0E9972-32B9-4A56-854F-A5CE7609E36A}"/>
              </a:ext>
            </a:extLst>
          </p:cNvPr>
          <p:cNvSpPr/>
          <p:nvPr/>
        </p:nvSpPr>
        <p:spPr>
          <a:xfrm>
            <a:off x="1627575" y="1247617"/>
            <a:ext cx="8795828" cy="514350"/>
          </a:xfrm>
          <a:prstGeom prst="roundRect">
            <a:avLst/>
          </a:prstGeom>
          <a:solidFill>
            <a:schemeClr val="accent1">
              <a:lumMod val="20000"/>
              <a:lumOff val="80000"/>
            </a:schemeClr>
          </a:solidFill>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r" defTabSz="6858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أثر تطبيق                           </a:t>
            </a:r>
            <a:r>
              <a:rPr kumimoji="0" lang="en-US" sz="18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    </a:t>
            </a:r>
            <a:r>
              <a:rPr kumimoji="0" lang="ar-EG" sz="18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على تحسين                          بمؤسسات التعليم العالي </a:t>
            </a:r>
            <a:endParaRPr kumimoji="0" lang="en-US" sz="1800" b="0" i="0" u="none" strike="noStrike" kern="1200" cap="none" spc="0" normalizeH="0" baseline="0" noProof="0" dirty="0">
              <a:ln>
                <a:noFill/>
              </a:ln>
              <a:solidFill>
                <a:schemeClr val="tx1"/>
              </a:solidFill>
              <a:effectLst/>
              <a:uLnTx/>
              <a:uFillTx/>
              <a:latin typeface="Trebuchet MS"/>
              <a:ea typeface="+mn-ea"/>
              <a:cs typeface="+mn-cs"/>
            </a:endParaRPr>
          </a:p>
        </p:txBody>
      </p:sp>
      <p:sp>
        <p:nvSpPr>
          <p:cNvPr id="11" name="Oval 10">
            <a:extLst>
              <a:ext uri="{FF2B5EF4-FFF2-40B4-BE49-F238E27FC236}">
                <a16:creationId xmlns:a16="http://schemas.microsoft.com/office/drawing/2014/main" id="{709CAC37-05C0-490D-822E-C2349776E9A1}"/>
              </a:ext>
            </a:extLst>
          </p:cNvPr>
          <p:cNvSpPr/>
          <p:nvPr/>
        </p:nvSpPr>
        <p:spPr>
          <a:xfrm>
            <a:off x="7339942" y="1059467"/>
            <a:ext cx="2057750" cy="789549"/>
          </a:xfrm>
          <a:prstGeom prst="ellipse">
            <a:avLst/>
          </a:prstGeom>
          <a:solidFill>
            <a:schemeClr val="accent1">
              <a:lumMod val="20000"/>
              <a:lumOff val="80000"/>
            </a:schemeClr>
          </a:solidFill>
        </p:spPr>
        <p:style>
          <a:lnRef idx="2">
            <a:schemeClr val="accent3"/>
          </a:lnRef>
          <a:fillRef idx="1">
            <a:schemeClr val="lt1"/>
          </a:fillRef>
          <a:effectRef idx="0">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المعايير الأكاديمية المرجعية</a:t>
            </a:r>
            <a:endParaRPr kumimoji="0" lang="en-US" sz="1800" b="1" i="0" u="none" strike="noStrike" kern="1200" cap="none" spc="0" normalizeH="0" baseline="0" noProof="0" dirty="0">
              <a:ln>
                <a:noFill/>
              </a:ln>
              <a:solidFill>
                <a:schemeClr val="tx1"/>
              </a:solidFill>
              <a:effectLst/>
              <a:uLnTx/>
              <a:uFillTx/>
              <a:latin typeface="Trebuchet MS"/>
              <a:ea typeface="+mn-ea"/>
              <a:cs typeface="+mn-cs"/>
            </a:endParaRPr>
          </a:p>
        </p:txBody>
      </p:sp>
      <p:sp>
        <p:nvSpPr>
          <p:cNvPr id="12" name="Oval 11">
            <a:extLst>
              <a:ext uri="{FF2B5EF4-FFF2-40B4-BE49-F238E27FC236}">
                <a16:creationId xmlns:a16="http://schemas.microsoft.com/office/drawing/2014/main" id="{2675C7E4-6E8C-4E3A-B983-CFCFED2F510B}"/>
              </a:ext>
            </a:extLst>
          </p:cNvPr>
          <p:cNvSpPr/>
          <p:nvPr/>
        </p:nvSpPr>
        <p:spPr>
          <a:xfrm>
            <a:off x="4185712" y="941653"/>
            <a:ext cx="1704257" cy="879227"/>
          </a:xfrm>
          <a:prstGeom prst="ellipse">
            <a:avLst/>
          </a:prstGeom>
          <a:solidFill>
            <a:schemeClr val="accent1">
              <a:lumMod val="20000"/>
              <a:lumOff val="80000"/>
            </a:schemeClr>
          </a:solidFill>
        </p:spPr>
        <p:style>
          <a:lnRef idx="2">
            <a:schemeClr val="accent3"/>
          </a:lnRef>
          <a:fillRef idx="1">
            <a:schemeClr val="lt1"/>
          </a:fillRef>
          <a:effectRef idx="0">
            <a:schemeClr val="accent3"/>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جودة المناهج الدراسية</a:t>
            </a:r>
            <a:endParaRPr kumimoji="0" lang="en-US" sz="1800" b="1" i="0" u="none" strike="noStrike" kern="1200" cap="none" spc="0" normalizeH="0" baseline="0" noProof="0" dirty="0">
              <a:ln>
                <a:noFill/>
              </a:ln>
              <a:solidFill>
                <a:schemeClr val="tx1"/>
              </a:solidFill>
              <a:effectLst/>
              <a:uLnTx/>
              <a:uFillTx/>
              <a:latin typeface="Trebuchet MS"/>
              <a:ea typeface="+mn-ea"/>
              <a:cs typeface="+mn-cs"/>
            </a:endParaRPr>
          </a:p>
        </p:txBody>
      </p:sp>
      <p:sp>
        <p:nvSpPr>
          <p:cNvPr id="13" name="Rounded Rectangle 8">
            <a:extLst>
              <a:ext uri="{FF2B5EF4-FFF2-40B4-BE49-F238E27FC236}">
                <a16:creationId xmlns:a16="http://schemas.microsoft.com/office/drawing/2014/main" id="{D3C38E6E-0B06-4D94-9807-B561D80A7A81}"/>
              </a:ext>
            </a:extLst>
          </p:cNvPr>
          <p:cNvSpPr/>
          <p:nvPr/>
        </p:nvSpPr>
        <p:spPr>
          <a:xfrm>
            <a:off x="7275764" y="1984416"/>
            <a:ext cx="2162905" cy="457200"/>
          </a:xfrm>
          <a:prstGeom prst="roundRect">
            <a:avLst/>
          </a:prstGeom>
          <a:solidFill>
            <a:schemeClr val="accent1">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أهداف المقرر</a:t>
            </a:r>
            <a:endParaRPr kumimoji="0" lang="en-US" sz="2000" b="0" i="0" u="none" strike="noStrike" kern="1200" cap="none" spc="0" normalizeH="0" baseline="0" noProof="0" dirty="0">
              <a:ln>
                <a:noFill/>
              </a:ln>
              <a:solidFill>
                <a:schemeClr val="tx1"/>
              </a:solidFill>
              <a:effectLst/>
              <a:uLnTx/>
              <a:uFillTx/>
              <a:latin typeface="Trebuchet MS"/>
              <a:ea typeface="+mn-ea"/>
              <a:cs typeface="+mn-cs"/>
            </a:endParaRPr>
          </a:p>
        </p:txBody>
      </p:sp>
      <p:sp>
        <p:nvSpPr>
          <p:cNvPr id="14" name="Rounded Rectangle 9">
            <a:extLst>
              <a:ext uri="{FF2B5EF4-FFF2-40B4-BE49-F238E27FC236}">
                <a16:creationId xmlns:a16="http://schemas.microsoft.com/office/drawing/2014/main" id="{28757D13-9A3B-4B49-B5AC-2E47E261D27F}"/>
              </a:ext>
            </a:extLst>
          </p:cNvPr>
          <p:cNvSpPr/>
          <p:nvPr/>
        </p:nvSpPr>
        <p:spPr>
          <a:xfrm>
            <a:off x="7275766" y="2555916"/>
            <a:ext cx="2162905" cy="457200"/>
          </a:xfrm>
          <a:prstGeom prst="roundRect">
            <a:avLst/>
          </a:prstGeom>
          <a:solidFill>
            <a:schemeClr val="accent1">
              <a:lumMod val="20000"/>
              <a:lumOff val="80000"/>
            </a:schemeClr>
          </a:solidFill>
        </p:spPr>
        <p:style>
          <a:lnRef idx="2">
            <a:schemeClr val="accent4"/>
          </a:lnRef>
          <a:fillRef idx="1">
            <a:schemeClr val="lt1"/>
          </a:fillRef>
          <a:effectRef idx="0">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نواتج التعلم</a:t>
            </a:r>
            <a:endParaRPr kumimoji="0" lang="en-US" sz="2000" b="0" i="0" u="none" strike="noStrike" kern="1200" cap="none" spc="0" normalizeH="0" baseline="0" noProof="0" dirty="0">
              <a:ln>
                <a:noFill/>
              </a:ln>
              <a:solidFill>
                <a:schemeClr val="tx1"/>
              </a:solidFill>
              <a:effectLst/>
              <a:uLnTx/>
              <a:uFillTx/>
              <a:latin typeface="Trebuchet MS"/>
              <a:ea typeface="+mn-ea"/>
              <a:cs typeface="+mn-cs"/>
            </a:endParaRPr>
          </a:p>
        </p:txBody>
      </p:sp>
      <p:sp>
        <p:nvSpPr>
          <p:cNvPr id="15" name="Rounded Rectangle 10">
            <a:extLst>
              <a:ext uri="{FF2B5EF4-FFF2-40B4-BE49-F238E27FC236}">
                <a16:creationId xmlns:a16="http://schemas.microsoft.com/office/drawing/2014/main" id="{59DED75F-D7B0-4536-BC0A-1DAC7733CCE1}"/>
              </a:ext>
            </a:extLst>
          </p:cNvPr>
          <p:cNvSpPr/>
          <p:nvPr/>
        </p:nvSpPr>
        <p:spPr>
          <a:xfrm>
            <a:off x="7275766" y="3127417"/>
            <a:ext cx="2162905" cy="679649"/>
          </a:xfrm>
          <a:prstGeom prst="roundRect">
            <a:avLst/>
          </a:prstGeom>
          <a:solidFill>
            <a:schemeClr val="accent1">
              <a:lumMod val="20000"/>
              <a:lumOff val="80000"/>
            </a:schemeClr>
          </a:solidFill>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أنشطة التعليم والتعلم</a:t>
            </a:r>
            <a:endParaRPr kumimoji="0" lang="en-US" sz="2000" b="0" i="0" u="none" strike="noStrike" kern="1200" cap="none" spc="0" normalizeH="0" baseline="0" noProof="0" dirty="0">
              <a:ln>
                <a:noFill/>
              </a:ln>
              <a:solidFill>
                <a:schemeClr val="tx1"/>
              </a:solidFill>
              <a:effectLst/>
              <a:uLnTx/>
              <a:uFillTx/>
              <a:latin typeface="Trebuchet MS"/>
              <a:ea typeface="+mn-ea"/>
              <a:cs typeface="+mn-cs"/>
            </a:endParaRPr>
          </a:p>
        </p:txBody>
      </p:sp>
      <p:cxnSp>
        <p:nvCxnSpPr>
          <p:cNvPr id="16" name="Straight Arrow Connector 15">
            <a:extLst>
              <a:ext uri="{FF2B5EF4-FFF2-40B4-BE49-F238E27FC236}">
                <a16:creationId xmlns:a16="http://schemas.microsoft.com/office/drawing/2014/main" id="{2F980A9C-FF00-4B0F-845B-4EA01D7A41D8}"/>
              </a:ext>
            </a:extLst>
          </p:cNvPr>
          <p:cNvCxnSpPr>
            <a:cxnSpLocks/>
            <a:stCxn id="13" idx="1"/>
            <a:endCxn id="12" idx="4"/>
          </p:cNvCxnSpPr>
          <p:nvPr/>
        </p:nvCxnSpPr>
        <p:spPr>
          <a:xfrm flipH="1" flipV="1">
            <a:off x="5037841" y="1820878"/>
            <a:ext cx="2237923" cy="39213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7" name="Straight Arrow Connector 16">
            <a:extLst>
              <a:ext uri="{FF2B5EF4-FFF2-40B4-BE49-F238E27FC236}">
                <a16:creationId xmlns:a16="http://schemas.microsoft.com/office/drawing/2014/main" id="{959664FF-26FE-4ED2-938E-81B413B1751A}"/>
              </a:ext>
            </a:extLst>
          </p:cNvPr>
          <p:cNvCxnSpPr>
            <a:cxnSpLocks/>
            <a:stCxn id="14" idx="1"/>
            <a:endCxn id="12" idx="4"/>
          </p:cNvCxnSpPr>
          <p:nvPr/>
        </p:nvCxnSpPr>
        <p:spPr>
          <a:xfrm flipH="1" flipV="1">
            <a:off x="5037841" y="1820878"/>
            <a:ext cx="2237925" cy="963638"/>
          </a:xfrm>
          <a:prstGeom prst="straightConnector1">
            <a:avLst/>
          </a:prstGeom>
          <a:ln>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a:extLst>
              <a:ext uri="{FF2B5EF4-FFF2-40B4-BE49-F238E27FC236}">
                <a16:creationId xmlns:a16="http://schemas.microsoft.com/office/drawing/2014/main" id="{22580CBA-CF83-4684-ABB8-83B667150D68}"/>
              </a:ext>
            </a:extLst>
          </p:cNvPr>
          <p:cNvCxnSpPr>
            <a:cxnSpLocks/>
            <a:stCxn id="15" idx="1"/>
            <a:endCxn id="12" idx="4"/>
          </p:cNvCxnSpPr>
          <p:nvPr/>
        </p:nvCxnSpPr>
        <p:spPr>
          <a:xfrm flipH="1" flipV="1">
            <a:off x="5037841" y="1820878"/>
            <a:ext cx="2237925" cy="164636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9" name="Rounded Rectangle 16">
            <a:extLst>
              <a:ext uri="{FF2B5EF4-FFF2-40B4-BE49-F238E27FC236}">
                <a16:creationId xmlns:a16="http://schemas.microsoft.com/office/drawing/2014/main" id="{6D91B27E-3053-4B10-A617-E00452C38A01}"/>
              </a:ext>
            </a:extLst>
          </p:cNvPr>
          <p:cNvSpPr/>
          <p:nvPr/>
        </p:nvSpPr>
        <p:spPr>
          <a:xfrm>
            <a:off x="1683849" y="4470891"/>
            <a:ext cx="8795828" cy="668210"/>
          </a:xfrm>
          <a:prstGeom prst="roundRect">
            <a:avLst/>
          </a:prstGeom>
          <a:solidFill>
            <a:schemeClr val="accent1">
              <a:lumMod val="20000"/>
              <a:lumOff val="80000"/>
            </a:schemeClr>
          </a:solidFill>
        </p:spPr>
        <p:style>
          <a:lnRef idx="2">
            <a:schemeClr val="accent2"/>
          </a:lnRef>
          <a:fillRef idx="1">
            <a:schemeClr val="lt1"/>
          </a:fillRef>
          <a:effectRef idx="0">
            <a:schemeClr val="accent2"/>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توجد علاقة ذات دلالة إحصائية بين إعداد </a:t>
            </a:r>
            <a:r>
              <a:rPr kumimoji="0" lang="ar-EG" sz="2200" b="1" i="0" u="sng" strike="noStrike" kern="1200" cap="none" spc="0" normalizeH="0" baseline="0" noProof="0" dirty="0">
                <a:ln>
                  <a:noFill/>
                </a:ln>
                <a:solidFill>
                  <a:schemeClr val="tx1"/>
                </a:solidFill>
                <a:effectLst/>
                <a:uLnTx/>
                <a:uFillTx/>
                <a:latin typeface="Arial" pitchFamily="34" charset="0"/>
                <a:ea typeface="+mn-ea"/>
                <a:cs typeface="Arial" pitchFamily="34" charset="0"/>
              </a:rPr>
              <a:t>أهداف المقررات الدراسية</a:t>
            </a: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و</a:t>
            </a:r>
            <a:r>
              <a:rPr kumimoji="0" lang="ar-EG" sz="2200" b="1" i="0" u="sng" strike="noStrike" kern="1200" cap="none" spc="0" normalizeH="0" baseline="0" noProof="0" dirty="0">
                <a:ln>
                  <a:noFill/>
                </a:ln>
                <a:solidFill>
                  <a:schemeClr val="tx1"/>
                </a:solidFill>
                <a:effectLst/>
                <a:uLnTx/>
                <a:uFillTx/>
                <a:latin typeface="Arial" pitchFamily="34" charset="0"/>
                <a:ea typeface="+mn-ea"/>
                <a:cs typeface="Arial" pitchFamily="34" charset="0"/>
              </a:rPr>
              <a:t> جودة المناهج الدراسية</a:t>
            </a: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بمؤسسات التعليم العالي</a:t>
            </a:r>
            <a:endParaRPr kumimoji="0" lang="en-US"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20" name="Rounded Rectangle 17">
            <a:extLst>
              <a:ext uri="{FF2B5EF4-FFF2-40B4-BE49-F238E27FC236}">
                <a16:creationId xmlns:a16="http://schemas.microsoft.com/office/drawing/2014/main" id="{C357A7B2-1FB4-4F58-B622-8C2D9F535ED0}"/>
              </a:ext>
            </a:extLst>
          </p:cNvPr>
          <p:cNvSpPr/>
          <p:nvPr/>
        </p:nvSpPr>
        <p:spPr>
          <a:xfrm>
            <a:off x="1683849" y="5332014"/>
            <a:ext cx="8795828" cy="668210"/>
          </a:xfrm>
          <a:prstGeom prst="roundRect">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توجد علاقة ذات دلالة إحصائية بين تحديد </a:t>
            </a:r>
            <a:r>
              <a:rPr kumimoji="0" lang="ar-EG" sz="2200" b="1" i="0" u="sng" strike="noStrike" kern="1200" cap="none" spc="0" normalizeH="0" baseline="0" noProof="0" dirty="0">
                <a:ln>
                  <a:noFill/>
                </a:ln>
                <a:solidFill>
                  <a:schemeClr val="tx1"/>
                </a:solidFill>
                <a:effectLst/>
                <a:uLnTx/>
                <a:uFillTx/>
                <a:latin typeface="Arial" pitchFamily="34" charset="0"/>
                <a:ea typeface="+mn-ea"/>
                <a:cs typeface="Arial" pitchFamily="34" charset="0"/>
              </a:rPr>
              <a:t>نواتج التعلم </a:t>
            </a: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و</a:t>
            </a:r>
            <a:r>
              <a:rPr kumimoji="0" lang="ar-EG" sz="2200" b="1" i="0" u="sng" strike="noStrike" kern="1200" cap="none" spc="0" normalizeH="0" baseline="0" noProof="0" dirty="0">
                <a:ln>
                  <a:noFill/>
                </a:ln>
                <a:solidFill>
                  <a:schemeClr val="tx1"/>
                </a:solidFill>
                <a:effectLst/>
                <a:uLnTx/>
                <a:uFillTx/>
                <a:latin typeface="Arial" pitchFamily="34" charset="0"/>
                <a:ea typeface="+mn-ea"/>
                <a:cs typeface="Arial" pitchFamily="34" charset="0"/>
              </a:rPr>
              <a:t> جودة المناهج الدراسية</a:t>
            </a: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بمؤسسات التعليم العالي</a:t>
            </a:r>
            <a:endParaRPr kumimoji="0" lang="en-US"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21" name="Rounded Rectangle 18">
            <a:extLst>
              <a:ext uri="{FF2B5EF4-FFF2-40B4-BE49-F238E27FC236}">
                <a16:creationId xmlns:a16="http://schemas.microsoft.com/office/drawing/2014/main" id="{3C808CDF-6901-451F-9662-D34A505552AD}"/>
              </a:ext>
            </a:extLst>
          </p:cNvPr>
          <p:cNvSpPr/>
          <p:nvPr/>
        </p:nvSpPr>
        <p:spPr>
          <a:xfrm>
            <a:off x="1683849" y="6067577"/>
            <a:ext cx="8795828" cy="668210"/>
          </a:xfrm>
          <a:prstGeom prst="roundRect">
            <a:avLst/>
          </a:prstGeom>
          <a:solidFill>
            <a:schemeClr val="accent1">
              <a:lumMod val="20000"/>
              <a:lumOff val="80000"/>
            </a:schemeClr>
          </a:solidFill>
        </p:spPr>
        <p:style>
          <a:lnRef idx="2">
            <a:schemeClr val="accent1"/>
          </a:lnRef>
          <a:fillRef idx="1">
            <a:schemeClr val="lt1"/>
          </a:fillRef>
          <a:effectRef idx="0">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توجد علاقة ذات دلالة إحصائية بين تحديد </a:t>
            </a:r>
            <a:r>
              <a:rPr kumimoji="0" lang="ar-EG" sz="2200" b="1" i="0" u="sng" strike="noStrike" kern="1200" cap="none" spc="0" normalizeH="0" baseline="0" noProof="0" dirty="0">
                <a:ln>
                  <a:noFill/>
                </a:ln>
                <a:solidFill>
                  <a:schemeClr val="tx1"/>
                </a:solidFill>
                <a:effectLst/>
                <a:uLnTx/>
                <a:uFillTx/>
                <a:latin typeface="Arial" pitchFamily="34" charset="0"/>
                <a:ea typeface="+mn-ea"/>
                <a:cs typeface="Arial" pitchFamily="34" charset="0"/>
              </a:rPr>
              <a:t>أنشطة التعليم والتعلم </a:t>
            </a: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و</a:t>
            </a:r>
            <a:r>
              <a:rPr kumimoji="0" lang="ar-EG" sz="2200" b="1" i="0" u="sng" strike="noStrike" kern="1200" cap="none" spc="0" normalizeH="0" baseline="0" noProof="0" dirty="0">
                <a:ln>
                  <a:noFill/>
                </a:ln>
                <a:solidFill>
                  <a:schemeClr val="tx1"/>
                </a:solidFill>
                <a:effectLst/>
                <a:uLnTx/>
                <a:uFillTx/>
                <a:latin typeface="Arial" pitchFamily="34" charset="0"/>
                <a:ea typeface="+mn-ea"/>
                <a:cs typeface="Arial" pitchFamily="34" charset="0"/>
              </a:rPr>
              <a:t> جودة المناهج الدراسية</a:t>
            </a:r>
            <a:r>
              <a:rPr kumimoji="0" lang="ar-EG"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rPr>
              <a:t> بمؤسسات التعليم العالي</a:t>
            </a:r>
            <a:endParaRPr kumimoji="0" lang="en-US" sz="2200" b="1"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22" name="Rectangle 21">
            <a:extLst>
              <a:ext uri="{FF2B5EF4-FFF2-40B4-BE49-F238E27FC236}">
                <a16:creationId xmlns:a16="http://schemas.microsoft.com/office/drawing/2014/main" id="{5C975F22-218E-48EE-A83E-04A361B42A18}"/>
              </a:ext>
            </a:extLst>
          </p:cNvPr>
          <p:cNvSpPr/>
          <p:nvPr/>
        </p:nvSpPr>
        <p:spPr>
          <a:xfrm>
            <a:off x="5527849" y="3921366"/>
            <a:ext cx="5036575" cy="400050"/>
          </a:xfrm>
          <a:prstGeom prst="rect">
            <a:avLst/>
          </a:prstGeom>
          <a:solidFill>
            <a:schemeClr val="accent1">
              <a:lumMod val="20000"/>
              <a:lumOff val="80000"/>
            </a:schemeClr>
          </a:solidFill>
        </p:spPr>
        <p:style>
          <a:lnRef idx="1">
            <a:schemeClr val="accent4"/>
          </a:lnRef>
          <a:fillRef idx="2">
            <a:schemeClr val="accent4"/>
          </a:fillRef>
          <a:effectRef idx="1">
            <a:schemeClr val="accent4"/>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chemeClr val="tx1"/>
                </a:solidFill>
                <a:effectLst/>
                <a:uLnTx/>
                <a:uFillTx/>
                <a:latin typeface="Trebuchet MS"/>
                <a:ea typeface="+mn-ea"/>
                <a:cs typeface="Tahoma" panose="020B0604030504040204" pitchFamily="34" charset="0"/>
              </a:rPr>
              <a:t>يمكن صياغة الفروض على النحو التالي : </a:t>
            </a:r>
            <a:endParaRPr kumimoji="0" lang="en-US" sz="2200" b="0" i="0" u="none" strike="noStrike" kern="1200" cap="none" spc="0" normalizeH="0" baseline="0" noProof="0" dirty="0">
              <a:ln>
                <a:noFill/>
              </a:ln>
              <a:solidFill>
                <a:schemeClr val="tx1"/>
              </a:solidFill>
              <a:effectLst/>
              <a:uLnTx/>
              <a:uFillTx/>
              <a:latin typeface="Trebuchet MS"/>
              <a:ea typeface="+mn-ea"/>
              <a:cs typeface="+mn-cs"/>
            </a:endParaRPr>
          </a:p>
        </p:txBody>
      </p:sp>
    </p:spTree>
    <p:extLst>
      <p:ext uri="{BB962C8B-B14F-4D97-AF65-F5344CB8AC3E}">
        <p14:creationId xmlns:p14="http://schemas.microsoft.com/office/powerpoint/2010/main" val="1473051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4801</TotalTime>
  <Words>5538</Words>
  <Application>Microsoft Office PowerPoint</Application>
  <PresentationFormat>Widescreen</PresentationFormat>
  <Paragraphs>811</Paragraphs>
  <Slides>58</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58</vt:i4>
      </vt:variant>
    </vt:vector>
  </HeadingPairs>
  <TitlesOfParts>
    <vt:vector size="69" baseType="lpstr">
      <vt:lpstr>Arial</vt:lpstr>
      <vt:lpstr>Calibri</vt:lpstr>
      <vt:lpstr>Calibri Light</vt:lpstr>
      <vt:lpstr>Constantia</vt:lpstr>
      <vt:lpstr>Courier New</vt:lpstr>
      <vt:lpstr>Tajawal Medium</vt:lpstr>
      <vt:lpstr>Times New Roman</vt:lpstr>
      <vt:lpstr>Trebuchet MS</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71</cp:revision>
  <dcterms:created xsi:type="dcterms:W3CDTF">2023-04-29T09:08:23Z</dcterms:created>
  <dcterms:modified xsi:type="dcterms:W3CDTF">2023-12-06T08:36:43Z</dcterms:modified>
</cp:coreProperties>
</file>