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271" r:id="rId4"/>
    <p:sldId id="313" r:id="rId5"/>
    <p:sldId id="276" r:id="rId6"/>
    <p:sldId id="490" r:id="rId7"/>
    <p:sldId id="491" r:id="rId8"/>
    <p:sldId id="493" r:id="rId9"/>
    <p:sldId id="492" r:id="rId10"/>
    <p:sldId id="489" r:id="rId11"/>
    <p:sldId id="494" r:id="rId12"/>
    <p:sldId id="495" r:id="rId13"/>
    <p:sldId id="496" r:id="rId14"/>
    <p:sldId id="497" r:id="rId15"/>
    <p:sldId id="498" r:id="rId16"/>
    <p:sldId id="256" r:id="rId17"/>
    <p:sldId id="499" r:id="rId18"/>
    <p:sldId id="500" r:id="rId19"/>
    <p:sldId id="501" r:id="rId20"/>
    <p:sldId id="502" r:id="rId21"/>
    <p:sldId id="503" r:id="rId22"/>
    <p:sldId id="504" r:id="rId23"/>
    <p:sldId id="505" r:id="rId24"/>
    <p:sldId id="306" r:id="rId25"/>
    <p:sldId id="506" r:id="rId26"/>
    <p:sldId id="508" r:id="rId27"/>
    <p:sldId id="509" r:id="rId28"/>
    <p:sldId id="510" r:id="rId29"/>
    <p:sldId id="511" r:id="rId30"/>
    <p:sldId id="512" r:id="rId31"/>
    <p:sldId id="513"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0"/>
            <p14:sldId id="491"/>
            <p14:sldId id="493"/>
            <p14:sldId id="492"/>
            <p14:sldId id="489"/>
            <p14:sldId id="494"/>
            <p14:sldId id="495"/>
            <p14:sldId id="496"/>
            <p14:sldId id="497"/>
            <p14:sldId id="498"/>
            <p14:sldId id="256"/>
            <p14:sldId id="499"/>
            <p14:sldId id="500"/>
            <p14:sldId id="501"/>
            <p14:sldId id="502"/>
            <p14:sldId id="503"/>
            <p14:sldId id="504"/>
            <p14:sldId id="505"/>
            <p14:sldId id="306"/>
            <p14:sldId id="506"/>
            <p14:sldId id="508"/>
            <p14:sldId id="509"/>
            <p14:sldId id="510"/>
            <p14:sldId id="511"/>
            <p14:sldId id="512"/>
            <p14:sldId id="51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2" d="100"/>
          <a:sy n="72" d="100"/>
        </p:scale>
        <p:origin x="-636"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xmlns=""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xmlns=""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650170" y="2424037"/>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29269" y="5888093"/>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MGM412</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44172" y="2064989"/>
            <a:ext cx="12147828" cy="2369880"/>
          </a:xfrm>
          <a:prstGeom prst="rect">
            <a:avLst/>
          </a:prstGeom>
          <a:noFill/>
        </p:spPr>
        <p:txBody>
          <a:bodyPr wrap="square">
            <a:spAutoFit/>
          </a:bodyPr>
          <a:lstStyle/>
          <a:p>
            <a:pPr algn="just"/>
            <a:r>
              <a:rPr lang="en-US" sz="2800" b="1" u="sng" dirty="0">
                <a:solidFill>
                  <a:schemeClr val="bg1"/>
                </a:solidFill>
                <a:latin typeface="Times New Roman" panose="02020603050405020304" pitchFamily="18" charset="0"/>
              </a:rPr>
              <a:t>The most important main themes of the lecture:</a:t>
            </a:r>
          </a:p>
          <a:p>
            <a:pPr algn="just"/>
            <a:r>
              <a:rPr lang="en-US" sz="2400" dirty="0" smtClean="0">
                <a:solidFill>
                  <a:schemeClr val="bg1"/>
                </a:solidFill>
                <a:latin typeface="Times New Roman" panose="02020603050405020304" pitchFamily="18" charset="0"/>
              </a:rPr>
              <a:t>1- Obligations.</a:t>
            </a:r>
          </a:p>
          <a:p>
            <a:pPr algn="just"/>
            <a:r>
              <a:rPr lang="en-US" sz="2400" dirty="0" smtClean="0">
                <a:solidFill>
                  <a:schemeClr val="bg1"/>
                </a:solidFill>
                <a:latin typeface="Times New Roman" panose="02020603050405020304" pitchFamily="18" charset="0"/>
              </a:rPr>
              <a:t>2- Types of Obligations.</a:t>
            </a:r>
          </a:p>
          <a:p>
            <a:pPr algn="just"/>
            <a:r>
              <a:rPr lang="en-US" sz="2400" dirty="0" smtClean="0">
                <a:solidFill>
                  <a:schemeClr val="bg1"/>
                </a:solidFill>
                <a:latin typeface="Times New Roman" panose="02020603050405020304" pitchFamily="18" charset="0"/>
              </a:rPr>
              <a:t> 3-Subject of Obligations.</a:t>
            </a:r>
          </a:p>
          <a:p>
            <a:pPr algn="just"/>
            <a:r>
              <a:rPr lang="en-US" sz="2400" dirty="0" smtClean="0">
                <a:solidFill>
                  <a:schemeClr val="bg1"/>
                </a:solidFill>
                <a:latin typeface="Times New Roman" panose="02020603050405020304" pitchFamily="18" charset="0"/>
              </a:rPr>
              <a:t> 4- Sources of Obligations.</a:t>
            </a:r>
          </a:p>
          <a:p>
            <a:pPr algn="just"/>
            <a:r>
              <a:rPr lang="en-US" sz="2400" dirty="0" smtClean="0">
                <a:solidFill>
                  <a:schemeClr val="bg1"/>
                </a:solidFill>
                <a:latin typeface="Times New Roman" panose="02020603050405020304" pitchFamily="18" charset="0"/>
              </a:rPr>
              <a:t> 5- Cessation of Obligations.</a:t>
            </a:r>
            <a:endParaRPr lang="en-US" sz="2400" dirty="0">
              <a:solidFill>
                <a:schemeClr val="bg1"/>
              </a:solidFill>
              <a:latin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2480916" y="658045"/>
            <a:ext cx="6146250"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Chapter 3 </a:t>
            </a:r>
            <a:r>
              <a:rPr lang="en-US" sz="2800" b="1" dirty="0">
                <a:solidFill>
                  <a:srgbClr val="00B0F0"/>
                </a:solidFill>
                <a:latin typeface="Times New Roman" panose="02020603050405020304" pitchFamily="18" charset="0"/>
                <a:cs typeface="Times New Roman" panose="02020603050405020304" pitchFamily="18" charset="0"/>
              </a:rPr>
              <a:t>:BASICS OF LAW OF OBLIGATIONS:</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4172" y="658046"/>
            <a:ext cx="1562100"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88903" y="718482"/>
            <a:ext cx="579120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169409" y="2335206"/>
            <a:ext cx="11853182" cy="3637919"/>
          </a:xfrm>
          <a:prstGeom prst="rect">
            <a:avLst/>
          </a:prstGeom>
          <a:noFill/>
        </p:spPr>
        <p:txBody>
          <a:bodyPr wrap="square" rtlCol="0">
            <a:spAutoFit/>
          </a:bodyPr>
          <a:lstStyle/>
          <a:p>
            <a:pPr algn="just">
              <a:lnSpc>
                <a:spcPct val="120000"/>
              </a:lnSpc>
            </a:pPr>
            <a:r>
              <a:rPr lang="en-US" sz="2400" b="1" u="sng" dirty="0">
                <a:solidFill>
                  <a:schemeClr val="bg1"/>
                </a:solidFill>
                <a:latin typeface="Times New Roman" panose="02020603050405020304" pitchFamily="18" charset="0"/>
              </a:rPr>
              <a:t>1- </a:t>
            </a:r>
            <a:r>
              <a:rPr lang="en-US" sz="2400" b="1" u="sng" dirty="0" smtClean="0">
                <a:solidFill>
                  <a:schemeClr val="bg1"/>
                </a:solidFill>
                <a:latin typeface="Times New Roman" panose="02020603050405020304" pitchFamily="18" charset="0"/>
              </a:rPr>
              <a:t>Definition </a:t>
            </a:r>
            <a:r>
              <a:rPr lang="en-US" sz="2400" b="1" u="sng" dirty="0">
                <a:solidFill>
                  <a:schemeClr val="bg1"/>
                </a:solidFill>
                <a:latin typeface="Times New Roman" panose="02020603050405020304" pitchFamily="18" charset="0"/>
              </a:rPr>
              <a:t>and characteristics of obligations:</a:t>
            </a:r>
            <a:endParaRPr lang="en-US" sz="2400" b="1" u="sng" dirty="0" smtClean="0">
              <a:solidFill>
                <a:schemeClr val="bg1"/>
              </a:solidFill>
              <a:latin typeface="Times New Roman" panose="02020603050405020304" pitchFamily="18" charset="0"/>
            </a:endParaRPr>
          </a:p>
          <a:p>
            <a:pPr algn="just">
              <a:lnSpc>
                <a:spcPct val="120000"/>
              </a:lnSpc>
            </a:pPr>
            <a:r>
              <a:rPr lang="en-US" sz="2400" dirty="0" smtClean="0">
                <a:solidFill>
                  <a:schemeClr val="bg1"/>
                </a:solidFill>
                <a:latin typeface="Times New Roman" panose="02020603050405020304" pitchFamily="18" charset="0"/>
              </a:rPr>
              <a:t>- </a:t>
            </a:r>
            <a:r>
              <a:rPr lang="en-US" sz="2400" dirty="0">
                <a:solidFill>
                  <a:schemeClr val="bg1"/>
                </a:solidFill>
                <a:latin typeface="Times New Roman" panose="02020603050405020304" pitchFamily="18" charset="0"/>
              </a:rPr>
              <a:t>Law of obligations is a set of all legal norms that </a:t>
            </a:r>
            <a:r>
              <a:rPr lang="en-US" sz="2400" dirty="0" smtClean="0">
                <a:solidFill>
                  <a:schemeClr val="bg1"/>
                </a:solidFill>
                <a:latin typeface="Times New Roman" panose="02020603050405020304" pitchFamily="18" charset="0"/>
              </a:rPr>
              <a:t>regulate obligations. </a:t>
            </a:r>
            <a:r>
              <a:rPr lang="en-US" sz="2400" dirty="0">
                <a:solidFill>
                  <a:schemeClr val="bg1"/>
                </a:solidFill>
                <a:latin typeface="Times New Roman" panose="02020603050405020304" pitchFamily="18" charset="0"/>
              </a:rPr>
              <a:t>Obligations (obligation relations) </a:t>
            </a:r>
            <a:r>
              <a:rPr lang="en-US" sz="2400" dirty="0" smtClean="0">
                <a:solidFill>
                  <a:schemeClr val="bg1"/>
                </a:solidFill>
                <a:latin typeface="Times New Roman" panose="02020603050405020304" pitchFamily="18" charset="0"/>
              </a:rPr>
              <a:t>represent legal </a:t>
            </a:r>
            <a:r>
              <a:rPr lang="en-US" sz="2400" dirty="0">
                <a:solidFill>
                  <a:schemeClr val="bg1"/>
                </a:solidFill>
                <a:latin typeface="Times New Roman" panose="02020603050405020304" pitchFamily="18" charset="0"/>
              </a:rPr>
              <a:t>relations between certain persons/entities in which </a:t>
            </a:r>
            <a:r>
              <a:rPr lang="en-US" sz="2400" dirty="0" smtClean="0">
                <a:solidFill>
                  <a:schemeClr val="bg1"/>
                </a:solidFill>
                <a:latin typeface="Times New Roman" panose="02020603050405020304" pitchFamily="18" charset="0"/>
              </a:rPr>
              <a:t>one entity </a:t>
            </a:r>
            <a:r>
              <a:rPr lang="en-US" sz="2400" dirty="0">
                <a:solidFill>
                  <a:schemeClr val="bg1"/>
                </a:solidFill>
                <a:latin typeface="Times New Roman" panose="02020603050405020304" pitchFamily="18" charset="0"/>
              </a:rPr>
              <a:t>is obliged to perform an obligation to the other entity, </a:t>
            </a:r>
            <a:r>
              <a:rPr lang="en-US" sz="2400" dirty="0" smtClean="0">
                <a:solidFill>
                  <a:schemeClr val="bg1"/>
                </a:solidFill>
                <a:latin typeface="Times New Roman" panose="02020603050405020304" pitchFamily="18" charset="0"/>
              </a:rPr>
              <a:t>and the </a:t>
            </a:r>
            <a:r>
              <a:rPr lang="en-US" sz="2400" dirty="0">
                <a:solidFill>
                  <a:schemeClr val="bg1"/>
                </a:solidFill>
                <a:latin typeface="Times New Roman" panose="02020603050405020304" pitchFamily="18" charset="0"/>
              </a:rPr>
              <a:t>other entity has the right/authorisation to request the </a:t>
            </a:r>
            <a:r>
              <a:rPr lang="en-US" sz="2400" dirty="0" smtClean="0">
                <a:solidFill>
                  <a:schemeClr val="bg1"/>
                </a:solidFill>
                <a:latin typeface="Times New Roman" panose="02020603050405020304" pitchFamily="18" charset="0"/>
              </a:rPr>
              <a:t>first entity </a:t>
            </a:r>
            <a:r>
              <a:rPr lang="en-US" sz="2400" dirty="0">
                <a:solidFill>
                  <a:schemeClr val="bg1"/>
                </a:solidFill>
                <a:latin typeface="Times New Roman" panose="02020603050405020304" pitchFamily="18" charset="0"/>
              </a:rPr>
              <a:t>to do it. There are two parties in obligations; however, </a:t>
            </a:r>
            <a:r>
              <a:rPr lang="en-US" sz="2400" dirty="0" smtClean="0">
                <a:solidFill>
                  <a:schemeClr val="bg1"/>
                </a:solidFill>
                <a:latin typeface="Times New Roman" panose="02020603050405020304" pitchFamily="18" charset="0"/>
              </a:rPr>
              <a:t>one or </a:t>
            </a:r>
            <a:r>
              <a:rPr lang="en-US" sz="2400" dirty="0">
                <a:solidFill>
                  <a:schemeClr val="bg1"/>
                </a:solidFill>
                <a:latin typeface="Times New Roman" panose="02020603050405020304" pitchFamily="18" charset="0"/>
              </a:rPr>
              <a:t>more persons/entities can be in each party. The </a:t>
            </a:r>
            <a:r>
              <a:rPr lang="en-US" sz="2400" dirty="0" smtClean="0">
                <a:solidFill>
                  <a:schemeClr val="bg1"/>
                </a:solidFill>
                <a:latin typeface="Times New Roman" panose="02020603050405020304" pitchFamily="18" charset="0"/>
              </a:rPr>
              <a:t>first </a:t>
            </a:r>
            <a:r>
              <a:rPr lang="en-US" sz="2400" dirty="0">
                <a:solidFill>
                  <a:schemeClr val="bg1"/>
                </a:solidFill>
                <a:latin typeface="Times New Roman" panose="02020603050405020304" pitchFamily="18" charset="0"/>
              </a:rPr>
              <a:t>party is </a:t>
            </a:r>
            <a:r>
              <a:rPr lang="en-US" sz="2400" dirty="0" smtClean="0">
                <a:solidFill>
                  <a:schemeClr val="bg1"/>
                </a:solidFill>
                <a:latin typeface="Times New Roman" panose="02020603050405020304" pitchFamily="18" charset="0"/>
              </a:rPr>
              <a:t>a person </a:t>
            </a:r>
            <a:r>
              <a:rPr lang="en-US" sz="2400" dirty="0">
                <a:solidFill>
                  <a:schemeClr val="bg1"/>
                </a:solidFill>
                <a:latin typeface="Times New Roman" panose="02020603050405020304" pitchFamily="18" charset="0"/>
              </a:rPr>
              <a:t>who is authorised, has the right to demand and request</a:t>
            </a:r>
            <a:r>
              <a:rPr lang="en-US" sz="2400" dirty="0" smtClean="0">
                <a:solidFill>
                  <a:schemeClr val="bg1"/>
                </a:solidFill>
                <a:latin typeface="Times New Roman" panose="02020603050405020304" pitchFamily="18" charset="0"/>
              </a:rPr>
              <a:t>,  and </a:t>
            </a:r>
            <a:r>
              <a:rPr lang="en-US" sz="2400" dirty="0">
                <a:solidFill>
                  <a:schemeClr val="bg1"/>
                </a:solidFill>
                <a:latin typeface="Times New Roman" panose="02020603050405020304" pitchFamily="18" charset="0"/>
              </a:rPr>
              <a:t>that party is called a creditor (active side of an obligation</a:t>
            </a:r>
            <a:r>
              <a:rPr lang="en-US" sz="2400" dirty="0" smtClean="0">
                <a:solidFill>
                  <a:schemeClr val="bg1"/>
                </a:solidFill>
                <a:latin typeface="Times New Roman" panose="02020603050405020304" pitchFamily="18" charset="0"/>
              </a:rPr>
              <a:t>).</a:t>
            </a:r>
            <a:endParaRPr lang="en-US" sz="2400" dirty="0">
              <a:solidFill>
                <a:schemeClr val="bg1"/>
              </a:solidFill>
              <a:latin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4154984"/>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creditor’s authorisation to request something from the </a:t>
            </a:r>
            <a:r>
              <a:rPr lang="en-US" sz="2400" dirty="0" smtClean="0">
                <a:solidFill>
                  <a:srgbClr val="2D3956"/>
                </a:solidFill>
                <a:latin typeface="Times New Roman" panose="02020603050405020304" pitchFamily="18" charset="0"/>
              </a:rPr>
              <a:t>other party </a:t>
            </a:r>
            <a:r>
              <a:rPr lang="en-US" sz="2400" dirty="0">
                <a:solidFill>
                  <a:srgbClr val="2D3956"/>
                </a:solidFill>
                <a:latin typeface="Times New Roman" panose="02020603050405020304" pitchFamily="18" charset="0"/>
              </a:rPr>
              <a:t>is called a claim. The other party is a person who is </a:t>
            </a:r>
            <a:r>
              <a:rPr lang="en-US" sz="2400" dirty="0" smtClean="0">
                <a:solidFill>
                  <a:srgbClr val="2D3956"/>
                </a:solidFill>
                <a:latin typeface="Times New Roman" panose="02020603050405020304" pitchFamily="18" charset="0"/>
              </a:rPr>
              <a:t>obliged to </a:t>
            </a:r>
            <a:r>
              <a:rPr lang="en-US" sz="2400" dirty="0">
                <a:solidFill>
                  <a:srgbClr val="2D3956"/>
                </a:solidFill>
                <a:latin typeface="Times New Roman" panose="02020603050405020304" pitchFamily="18" charset="0"/>
              </a:rPr>
              <a:t>do something for the creditor, so this party is called a </a:t>
            </a:r>
            <a:r>
              <a:rPr lang="en-US" sz="2400" dirty="0" smtClean="0">
                <a:solidFill>
                  <a:srgbClr val="2D3956"/>
                </a:solidFill>
                <a:latin typeface="Times New Roman" panose="02020603050405020304" pitchFamily="18" charset="0"/>
              </a:rPr>
              <a:t>debtor  (</a:t>
            </a:r>
            <a:r>
              <a:rPr lang="en-US" sz="2400" dirty="0">
                <a:solidFill>
                  <a:srgbClr val="2D3956"/>
                </a:solidFill>
                <a:latin typeface="Times New Roman" panose="02020603050405020304" pitchFamily="18" charset="0"/>
              </a:rPr>
              <a:t>passive side of an obligation). Subjects of obligations can </a:t>
            </a:r>
            <a:r>
              <a:rPr lang="en-US" sz="2400" dirty="0" smtClean="0">
                <a:solidFill>
                  <a:srgbClr val="2D3956"/>
                </a:solidFill>
                <a:latin typeface="Times New Roman" panose="02020603050405020304" pitchFamily="18" charset="0"/>
              </a:rPr>
              <a:t>be legal </a:t>
            </a:r>
            <a:r>
              <a:rPr lang="en-US" sz="2400" dirty="0">
                <a:solidFill>
                  <a:srgbClr val="2D3956"/>
                </a:solidFill>
                <a:latin typeface="Times New Roman" panose="02020603050405020304" pitchFamily="18" charset="0"/>
              </a:rPr>
              <a:t>or natural persons</a:t>
            </a:r>
            <a:r>
              <a:rPr lang="en-US" sz="2400" dirty="0" smtClean="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 A </a:t>
            </a:r>
            <a:r>
              <a:rPr lang="en-US" sz="2400" dirty="0">
                <a:solidFill>
                  <a:srgbClr val="2D3956"/>
                </a:solidFill>
                <a:latin typeface="Times New Roman" panose="02020603050405020304" pitchFamily="18" charset="0"/>
              </a:rPr>
              <a:t>debtor is obliged to meet his obligations towards a creditor</a:t>
            </a:r>
            <a:r>
              <a:rPr lang="en-US" sz="2400" dirty="0" smtClean="0">
                <a:solidFill>
                  <a:srgbClr val="2D3956"/>
                </a:solidFill>
                <a:latin typeface="Times New Roman" panose="02020603050405020304" pitchFamily="18" charset="0"/>
              </a:rPr>
              <a:t>,  to </a:t>
            </a:r>
            <a:r>
              <a:rPr lang="en-US" sz="2400" dirty="0">
                <a:solidFill>
                  <a:srgbClr val="2D3956"/>
                </a:solidFill>
                <a:latin typeface="Times New Roman" panose="02020603050405020304" pitchFamily="18" charset="0"/>
              </a:rPr>
              <a:t>do what the creditor is authorised to request from him. </a:t>
            </a:r>
            <a:r>
              <a:rPr lang="en-US" sz="2400" dirty="0" smtClean="0">
                <a:solidFill>
                  <a:srgbClr val="2D3956"/>
                </a:solidFill>
                <a:latin typeface="Times New Roman" panose="02020603050405020304" pitchFamily="18" charset="0"/>
              </a:rPr>
              <a:t>This is </a:t>
            </a:r>
            <a:r>
              <a:rPr lang="en-US" sz="2400" dirty="0">
                <a:solidFill>
                  <a:srgbClr val="2D3956"/>
                </a:solidFill>
                <a:latin typeface="Times New Roman" panose="02020603050405020304" pitchFamily="18" charset="0"/>
              </a:rPr>
              <a:t>how the term law of obligations was coined (Lat. </a:t>
            </a:r>
            <a:r>
              <a:rPr lang="en-US" sz="2400" dirty="0" smtClean="0">
                <a:solidFill>
                  <a:srgbClr val="2D3956"/>
                </a:solidFill>
                <a:latin typeface="Times New Roman" panose="02020603050405020304" pitchFamily="18" charset="0"/>
              </a:rPr>
              <a:t>obligatio= </a:t>
            </a:r>
            <a:r>
              <a:rPr lang="en-US" sz="2400" dirty="0">
                <a:solidFill>
                  <a:srgbClr val="2D3956"/>
                </a:solidFill>
                <a:latin typeface="Times New Roman" panose="02020603050405020304" pitchFamily="18" charset="0"/>
              </a:rPr>
              <a:t>obligation). An obligation also denotes the entire </a:t>
            </a:r>
            <a:r>
              <a:rPr lang="en-US" sz="2400" dirty="0" smtClean="0">
                <a:solidFill>
                  <a:srgbClr val="2D3956"/>
                </a:solidFill>
                <a:latin typeface="Times New Roman" panose="02020603050405020304" pitchFamily="18" charset="0"/>
              </a:rPr>
              <a:t>specific contractual </a:t>
            </a:r>
            <a:r>
              <a:rPr lang="en-US" sz="2400" dirty="0">
                <a:solidFill>
                  <a:srgbClr val="2D3956"/>
                </a:solidFill>
                <a:latin typeface="Times New Roman" panose="02020603050405020304" pitchFamily="18" charset="0"/>
              </a:rPr>
              <a:t>legal relation between a creditor and a debtor.</a:t>
            </a:r>
          </a:p>
          <a:p>
            <a:pPr algn="just"/>
            <a:r>
              <a:rPr lang="en-US" sz="2400" dirty="0">
                <a:solidFill>
                  <a:srgbClr val="2D3956"/>
                </a:solidFill>
                <a:latin typeface="Times New Roman" panose="02020603050405020304" pitchFamily="18" charset="0"/>
              </a:rPr>
              <a:t>Considering that obligations represent legal relations, a </a:t>
            </a:r>
            <a:r>
              <a:rPr lang="en-US" sz="2400" dirty="0" smtClean="0">
                <a:solidFill>
                  <a:srgbClr val="2D3956"/>
                </a:solidFill>
                <a:latin typeface="Times New Roman" panose="02020603050405020304" pitchFamily="18" charset="0"/>
              </a:rPr>
              <a:t>creditor can </a:t>
            </a:r>
            <a:r>
              <a:rPr lang="en-US" sz="2400" dirty="0">
                <a:solidFill>
                  <a:srgbClr val="2D3956"/>
                </a:solidFill>
                <a:latin typeface="Times New Roman" panose="02020603050405020304" pitchFamily="18" charset="0"/>
              </a:rPr>
              <a:t>force a debtor via the intervention of a state authority </a:t>
            </a:r>
            <a:r>
              <a:rPr lang="en-US" sz="2400" dirty="0" smtClean="0">
                <a:solidFill>
                  <a:srgbClr val="2D3956"/>
                </a:solidFill>
                <a:latin typeface="Times New Roman" panose="02020603050405020304" pitchFamily="18" charset="0"/>
              </a:rPr>
              <a:t>to do </a:t>
            </a:r>
            <a:r>
              <a:rPr lang="en-US" sz="2400" dirty="0">
                <a:solidFill>
                  <a:srgbClr val="2D3956"/>
                </a:solidFill>
                <a:latin typeface="Times New Roman" panose="02020603050405020304" pitchFamily="18" charset="0"/>
              </a:rPr>
              <a:t>what he is obliged to do in this relation. Like other legal</a:t>
            </a:r>
          </a:p>
          <a:p>
            <a:pPr algn="just"/>
            <a:r>
              <a:rPr lang="en-US" sz="2400" dirty="0">
                <a:solidFill>
                  <a:srgbClr val="2D3956"/>
                </a:solidFill>
                <a:latin typeface="Times New Roman" panose="02020603050405020304" pitchFamily="18" charset="0"/>
              </a:rPr>
              <a:t>relations, obligations are protected and can be </a:t>
            </a:r>
            <a:r>
              <a:rPr lang="en-US" sz="2400" dirty="0" smtClean="0">
                <a:solidFill>
                  <a:srgbClr val="2D3956"/>
                </a:solidFill>
                <a:latin typeface="Times New Roman" panose="02020603050405020304" pitchFamily="18" charset="0"/>
              </a:rPr>
              <a:t>implemented by </a:t>
            </a:r>
            <a:r>
              <a:rPr lang="en-US" sz="2400" dirty="0">
                <a:solidFill>
                  <a:srgbClr val="2D3956"/>
                </a:solidFill>
                <a:latin typeface="Times New Roman" panose="02020603050405020304" pitchFamily="18" charset="0"/>
              </a:rPr>
              <a:t>fi ling a lawsuit in court. The court includes arbitral </a:t>
            </a:r>
            <a:r>
              <a:rPr lang="en-US" sz="2400" dirty="0" smtClean="0">
                <a:solidFill>
                  <a:srgbClr val="2D3956"/>
                </a:solidFill>
                <a:latin typeface="Times New Roman" panose="02020603050405020304" pitchFamily="18" charset="0"/>
              </a:rPr>
              <a:t>tribunal as </a:t>
            </a:r>
            <a:r>
              <a:rPr lang="en-US" sz="2400" dirty="0">
                <a:solidFill>
                  <a:srgbClr val="2D3956"/>
                </a:solidFill>
                <a:latin typeface="Times New Roman" panose="02020603050405020304" pitchFamily="18" charset="0"/>
              </a:rPr>
              <a:t>well. </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3785652"/>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rPr>
              <a:t>- Obligations are civil legal relations, and their characteristic is </a:t>
            </a:r>
            <a:r>
              <a:rPr lang="en-US" sz="2400" dirty="0" smtClean="0">
                <a:solidFill>
                  <a:srgbClr val="2D3956"/>
                </a:solidFill>
                <a:latin typeface="Times New Roman" panose="02020603050405020304" pitchFamily="18" charset="0"/>
              </a:rPr>
              <a:t>that they </a:t>
            </a:r>
            <a:r>
              <a:rPr lang="en-US" sz="2400" dirty="0">
                <a:solidFill>
                  <a:srgbClr val="2D3956"/>
                </a:solidFill>
                <a:latin typeface="Times New Roman" panose="02020603050405020304" pitchFamily="18" charset="0"/>
              </a:rPr>
              <a:t>are legal relations between precisely determined </a:t>
            </a:r>
            <a:r>
              <a:rPr lang="en-US" sz="2400" dirty="0" smtClean="0">
                <a:solidFill>
                  <a:srgbClr val="2D3956"/>
                </a:solidFill>
                <a:latin typeface="Times New Roman" panose="02020603050405020304" pitchFamily="18" charset="0"/>
              </a:rPr>
              <a:t>persons and </a:t>
            </a:r>
            <a:r>
              <a:rPr lang="en-US" sz="2400" dirty="0">
                <a:solidFill>
                  <a:srgbClr val="2D3956"/>
                </a:solidFill>
                <a:latin typeface="Times New Roman" panose="02020603050405020304" pitchFamily="18" charset="0"/>
              </a:rPr>
              <a:t>due to a precisely determined action</a:t>
            </a:r>
            <a:r>
              <a:rPr lang="en-US" sz="2400" dirty="0" smtClean="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Law of </a:t>
            </a:r>
            <a:r>
              <a:rPr lang="en-US" sz="2400" dirty="0" smtClean="0">
                <a:solidFill>
                  <a:srgbClr val="2D3956"/>
                </a:solidFill>
                <a:latin typeface="Times New Roman" panose="02020603050405020304" pitchFamily="18" charset="0"/>
              </a:rPr>
              <a:t>obligations is </a:t>
            </a:r>
            <a:r>
              <a:rPr lang="en-US" sz="2400" dirty="0">
                <a:solidFill>
                  <a:srgbClr val="2D3956"/>
                </a:solidFill>
                <a:latin typeface="Times New Roman" panose="02020603050405020304" pitchFamily="18" charset="0"/>
              </a:rPr>
              <a:t>a relative right, which means that it is not addressed </a:t>
            </a:r>
            <a:r>
              <a:rPr lang="en-US" sz="2400" dirty="0" smtClean="0">
                <a:solidFill>
                  <a:srgbClr val="2D3956"/>
                </a:solidFill>
                <a:latin typeface="Times New Roman" panose="02020603050405020304" pitchFamily="18" charset="0"/>
              </a:rPr>
              <a:t>towards everyone</a:t>
            </a:r>
            <a:r>
              <a:rPr lang="en-US" sz="2400" dirty="0">
                <a:solidFill>
                  <a:srgbClr val="2D3956"/>
                </a:solidFill>
                <a:latin typeface="Times New Roman" panose="02020603050405020304" pitchFamily="18" charset="0"/>
              </a:rPr>
              <a:t>, and that its holder is not protected against </a:t>
            </a:r>
            <a:r>
              <a:rPr lang="en-US" sz="2400" dirty="0" smtClean="0">
                <a:solidFill>
                  <a:srgbClr val="2D3956"/>
                </a:solidFill>
                <a:latin typeface="Times New Roman" panose="02020603050405020304" pitchFamily="18" charset="0"/>
              </a:rPr>
              <a:t>everyone’s actions</a:t>
            </a:r>
            <a:r>
              <a:rPr lang="en-US" sz="2400" dirty="0">
                <a:solidFill>
                  <a:srgbClr val="2D3956"/>
                </a:solidFill>
                <a:latin typeface="Times New Roman" panose="02020603050405020304" pitchFamily="18" charset="0"/>
              </a:rPr>
              <a:t>, which is the case with absolute rights (e.g. ownership</a:t>
            </a:r>
            <a:r>
              <a:rPr lang="en-US" sz="2400" dirty="0" smtClean="0">
                <a:solidFill>
                  <a:srgbClr val="2D3956"/>
                </a:solidFill>
                <a:latin typeface="Times New Roman" panose="02020603050405020304" pitchFamily="18" charset="0"/>
              </a:rPr>
              <a:t>,  pledge</a:t>
            </a:r>
            <a:r>
              <a:rPr lang="en-US" sz="2400" dirty="0">
                <a:solidFill>
                  <a:srgbClr val="2D3956"/>
                </a:solidFill>
                <a:latin typeface="Times New Roman" panose="02020603050405020304" pitchFamily="18" charset="0"/>
              </a:rPr>
              <a:t>). A creditor may only exercise his right from an </a:t>
            </a:r>
            <a:r>
              <a:rPr lang="en-US" sz="2400" dirty="0" smtClean="0">
                <a:solidFill>
                  <a:srgbClr val="2D3956"/>
                </a:solidFill>
                <a:latin typeface="Times New Roman" panose="02020603050405020304" pitchFamily="18" charset="0"/>
              </a:rPr>
              <a:t>obligation of </a:t>
            </a:r>
            <a:r>
              <a:rPr lang="en-US" sz="2400" dirty="0">
                <a:solidFill>
                  <a:srgbClr val="2D3956"/>
                </a:solidFill>
                <a:latin typeface="Times New Roman" panose="02020603050405020304" pitchFamily="18" charset="0"/>
              </a:rPr>
              <a:t>his (</a:t>
            </a:r>
            <a:r>
              <a:rPr lang="en-US" sz="2400" dirty="0" smtClean="0">
                <a:solidFill>
                  <a:srgbClr val="2D3956"/>
                </a:solidFill>
                <a:latin typeface="Times New Roman" panose="02020603050405020304" pitchFamily="18" charset="0"/>
              </a:rPr>
              <a:t>specific</a:t>
            </a:r>
            <a:r>
              <a:rPr lang="en-US" sz="2400" dirty="0">
                <a:solidFill>
                  <a:srgbClr val="2D3956"/>
                </a:solidFill>
                <a:latin typeface="Times New Roman" panose="02020603050405020304" pitchFamily="18" charset="0"/>
              </a:rPr>
              <a:t>) debtor (e.g. a seller and a buyer). The </a:t>
            </a:r>
            <a:r>
              <a:rPr lang="en-US" sz="2400" dirty="0" smtClean="0">
                <a:solidFill>
                  <a:srgbClr val="2D3956"/>
                </a:solidFill>
                <a:latin typeface="Times New Roman" panose="02020603050405020304" pitchFamily="18" charset="0"/>
              </a:rPr>
              <a:t>creditor has </a:t>
            </a:r>
            <a:r>
              <a:rPr lang="en-US" sz="2400" dirty="0">
                <a:solidFill>
                  <a:srgbClr val="2D3956"/>
                </a:solidFill>
                <a:latin typeface="Times New Roman" panose="02020603050405020304" pitchFamily="18" charset="0"/>
              </a:rPr>
              <a:t>no rights whatsoever over third parties, that are not in </a:t>
            </a:r>
            <a:r>
              <a:rPr lang="en-US" sz="2400" dirty="0" smtClean="0">
                <a:solidFill>
                  <a:srgbClr val="2D3956"/>
                </a:solidFill>
                <a:latin typeface="Times New Roman" panose="02020603050405020304" pitchFamily="18" charset="0"/>
              </a:rPr>
              <a:t>that obligation</a:t>
            </a:r>
            <a:r>
              <a:rPr lang="en-US" sz="2400" dirty="0">
                <a:solidFill>
                  <a:srgbClr val="2D3956"/>
                </a:solidFill>
                <a:latin typeface="Times New Roman" panose="02020603050405020304" pitchFamily="18" charset="0"/>
              </a:rPr>
              <a:t>. The debtor, as the other party in the obligation </a:t>
            </a:r>
            <a:r>
              <a:rPr lang="en-US" sz="2400" dirty="0" smtClean="0">
                <a:solidFill>
                  <a:srgbClr val="2D3956"/>
                </a:solidFill>
                <a:latin typeface="Times New Roman" panose="02020603050405020304" pitchFamily="18" charset="0"/>
              </a:rPr>
              <a:t>should take </a:t>
            </a:r>
            <a:r>
              <a:rPr lang="en-US" sz="2400" dirty="0">
                <a:solidFill>
                  <a:srgbClr val="2D3956"/>
                </a:solidFill>
                <a:latin typeface="Times New Roman" panose="02020603050405020304" pitchFamily="18" charset="0"/>
              </a:rPr>
              <a:t>certain action by which he will bring the creditor into </a:t>
            </a:r>
            <a:r>
              <a:rPr lang="en-US" sz="2400" dirty="0" smtClean="0">
                <a:solidFill>
                  <a:srgbClr val="2D3956"/>
                </a:solidFill>
                <a:latin typeface="Times New Roman" panose="02020603050405020304" pitchFamily="18" charset="0"/>
              </a:rPr>
              <a:t>a relation </a:t>
            </a:r>
            <a:r>
              <a:rPr lang="en-US" sz="2400" dirty="0">
                <a:solidFill>
                  <a:srgbClr val="2D3956"/>
                </a:solidFill>
                <a:latin typeface="Times New Roman" panose="02020603050405020304" pitchFamily="18" charset="0"/>
              </a:rPr>
              <a:t>with a certain object and enable him to use it. In order </a:t>
            </a:r>
            <a:r>
              <a:rPr lang="en-US" sz="2400" dirty="0" smtClean="0">
                <a:solidFill>
                  <a:srgbClr val="2D3956"/>
                </a:solidFill>
                <a:latin typeface="Times New Roman" panose="02020603050405020304" pitchFamily="18" charset="0"/>
              </a:rPr>
              <a:t>to become </a:t>
            </a:r>
            <a:r>
              <a:rPr lang="en-US" sz="2400" dirty="0">
                <a:solidFill>
                  <a:srgbClr val="2D3956"/>
                </a:solidFill>
                <a:latin typeface="Times New Roman" panose="02020603050405020304" pitchFamily="18" charset="0"/>
              </a:rPr>
              <a:t>an owner, a buyer cannot take the item he has bought;</a:t>
            </a:r>
          </a:p>
          <a:p>
            <a:pPr algn="just"/>
            <a:r>
              <a:rPr lang="en-US" sz="2400" dirty="0">
                <a:solidFill>
                  <a:srgbClr val="2D3956"/>
                </a:solidFill>
                <a:latin typeface="Times New Roman" panose="02020603050405020304" pitchFamily="18" charset="0"/>
              </a:rPr>
              <a:t>the seller has to give it to him.</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277551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1938992"/>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a:t>
            </a:r>
            <a:r>
              <a:rPr lang="en-US" sz="2400" b="1" dirty="0" smtClean="0">
                <a:solidFill>
                  <a:srgbClr val="2D3956"/>
                </a:solidFill>
                <a:latin typeface="Times New Roman" panose="02020603050405020304" pitchFamily="18" charset="0"/>
              </a:rPr>
              <a:t>In </a:t>
            </a:r>
            <a:r>
              <a:rPr lang="en-US" sz="2400" b="1" dirty="0">
                <a:solidFill>
                  <a:srgbClr val="2D3956"/>
                </a:solidFill>
                <a:latin typeface="Times New Roman" panose="02020603050405020304" pitchFamily="18" charset="0"/>
              </a:rPr>
              <a:t>Bosnian law, </a:t>
            </a:r>
            <a:r>
              <a:rPr lang="en-US" sz="2400" dirty="0">
                <a:solidFill>
                  <a:srgbClr val="2D3956"/>
                </a:solidFill>
                <a:latin typeface="Times New Roman" panose="02020603050405020304" pitchFamily="18" charset="0"/>
              </a:rPr>
              <a:t>like in contemporary law in general, a </a:t>
            </a:r>
            <a:r>
              <a:rPr lang="en-US" sz="2400" dirty="0" smtClean="0">
                <a:solidFill>
                  <a:srgbClr val="2D3956"/>
                </a:solidFill>
                <a:latin typeface="Times New Roman" panose="02020603050405020304" pitchFamily="18" charset="0"/>
              </a:rPr>
              <a:t>typical lawsuit </a:t>
            </a:r>
            <a:r>
              <a:rPr lang="en-US" sz="2400" dirty="0">
                <a:solidFill>
                  <a:srgbClr val="2D3956"/>
                </a:solidFill>
                <a:latin typeface="Times New Roman" panose="02020603050405020304" pitchFamily="18" charset="0"/>
              </a:rPr>
              <a:t>for the protection of an obligation is a civil </a:t>
            </a:r>
            <a:r>
              <a:rPr lang="en-US" sz="2400" dirty="0" smtClean="0">
                <a:solidFill>
                  <a:srgbClr val="2D3956"/>
                </a:solidFill>
                <a:latin typeface="Times New Roman" panose="02020603050405020304" pitchFamily="18" charset="0"/>
              </a:rPr>
              <a:t>legal lawsuit</a:t>
            </a:r>
            <a:r>
              <a:rPr lang="en-US" sz="2400" dirty="0">
                <a:solidFill>
                  <a:srgbClr val="2D3956"/>
                </a:solidFill>
                <a:latin typeface="Times New Roman" panose="02020603050405020304" pitchFamily="18" charset="0"/>
              </a:rPr>
              <a:t>. The means of coercion against the debtor </a:t>
            </a:r>
            <a:r>
              <a:rPr lang="en-US" sz="2400" dirty="0" smtClean="0">
                <a:solidFill>
                  <a:srgbClr val="2D3956"/>
                </a:solidFill>
                <a:latin typeface="Times New Roman" panose="02020603050405020304" pitchFamily="18" charset="0"/>
              </a:rPr>
              <a:t>who does </a:t>
            </a:r>
            <a:r>
              <a:rPr lang="en-US" sz="2400" dirty="0">
                <a:solidFill>
                  <a:srgbClr val="2D3956"/>
                </a:solidFill>
                <a:latin typeface="Times New Roman" panose="02020603050405020304" pitchFamily="18" charset="0"/>
              </a:rPr>
              <a:t>not perform the obligation towards the creditor are </a:t>
            </a:r>
            <a:r>
              <a:rPr lang="en-US" sz="2400" dirty="0" smtClean="0">
                <a:solidFill>
                  <a:srgbClr val="2D3956"/>
                </a:solidFill>
                <a:latin typeface="Times New Roman" panose="02020603050405020304" pitchFamily="18" charset="0"/>
              </a:rPr>
              <a:t>not aimed </a:t>
            </a:r>
            <a:r>
              <a:rPr lang="en-US" sz="2400" dirty="0">
                <a:solidFill>
                  <a:srgbClr val="2D3956"/>
                </a:solidFill>
                <a:latin typeface="Times New Roman" panose="02020603050405020304" pitchFamily="18" charset="0"/>
              </a:rPr>
              <a:t>against his person, but rather against his </a:t>
            </a:r>
            <a:r>
              <a:rPr lang="en-US" sz="2400" dirty="0" smtClean="0">
                <a:solidFill>
                  <a:srgbClr val="2D3956"/>
                </a:solidFill>
                <a:latin typeface="Times New Roman" panose="02020603050405020304" pitchFamily="18" charset="0"/>
              </a:rPr>
              <a:t>property. A typical </a:t>
            </a:r>
            <a:r>
              <a:rPr lang="en-US" sz="2400" dirty="0">
                <a:solidFill>
                  <a:srgbClr val="2D3956"/>
                </a:solidFill>
                <a:latin typeface="Times New Roman" panose="02020603050405020304" pitchFamily="18" charset="0"/>
              </a:rPr>
              <a:t>sanction against a violator of an obligation is </a:t>
            </a:r>
            <a:r>
              <a:rPr lang="en-US" sz="2400" dirty="0" smtClean="0">
                <a:solidFill>
                  <a:srgbClr val="2D3956"/>
                </a:solidFill>
                <a:latin typeface="Times New Roman" panose="02020603050405020304" pitchFamily="18" charset="0"/>
              </a:rPr>
              <a:t>damage compensation </a:t>
            </a:r>
            <a:r>
              <a:rPr lang="en-US" sz="2400" dirty="0">
                <a:solidFill>
                  <a:srgbClr val="2D3956"/>
                </a:solidFill>
                <a:latin typeface="Times New Roman" panose="02020603050405020304" pitchFamily="18" charset="0"/>
              </a:rPr>
              <a:t>(reimbursement). It is implemented in </a:t>
            </a:r>
            <a:r>
              <a:rPr lang="en-US" sz="2400" dirty="0" smtClean="0">
                <a:solidFill>
                  <a:srgbClr val="2D3956"/>
                </a:solidFill>
                <a:latin typeface="Times New Roman" panose="02020603050405020304" pitchFamily="18" charset="0"/>
              </a:rPr>
              <a:t>various ways.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116818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3046988"/>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2-Performance of an </a:t>
            </a:r>
            <a:r>
              <a:rPr lang="en-US" sz="2400" b="1" u="sng" dirty="0" smtClean="0">
                <a:solidFill>
                  <a:srgbClr val="2D3956"/>
                </a:solidFill>
                <a:latin typeface="Times New Roman" panose="02020603050405020304" pitchFamily="18" charset="0"/>
              </a:rPr>
              <a:t>obligation:</a:t>
            </a:r>
            <a:endParaRPr lang="en-US" sz="2400" b="1" u="sng" dirty="0">
              <a:solidFill>
                <a:srgbClr val="2D3956"/>
              </a:solidFill>
              <a:latin typeface="Times New Roman" panose="02020603050405020304" pitchFamily="18" charset="0"/>
            </a:endParaRPr>
          </a:p>
          <a:p>
            <a:pPr algn="just"/>
            <a:r>
              <a:rPr lang="en-US" sz="2400" dirty="0" smtClean="0">
                <a:solidFill>
                  <a:srgbClr val="2D3956"/>
                </a:solidFill>
                <a:latin typeface="Times New Roman" panose="02020603050405020304" pitchFamily="18" charset="0"/>
              </a:rPr>
              <a:t>-Obligations </a:t>
            </a:r>
            <a:r>
              <a:rPr lang="en-US" sz="2400" dirty="0">
                <a:solidFill>
                  <a:srgbClr val="2D3956"/>
                </a:solidFill>
                <a:latin typeface="Times New Roman" panose="02020603050405020304" pitchFamily="18" charset="0"/>
              </a:rPr>
              <a:t>are determined by legal norms. The disposition of a legal norm determines the conduct of a subject in the obligation. This conduct, what they should do in the obligation, is called performance of an obligation, or simply performance, prestation. The performance is an object of obligation, unlike the content of obligation. The content includes rights and obligations of subjects in an obligation: the authorisation of a creditor to request a debtor to act in a certain way (e.g. to pay the rent) and the obligation of a debtor to meet the request of a creditor, to act as obliged (to pay the rent).</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05647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Obligations: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2677656"/>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Performance (by its nature) can be giving (dare) an item</a:t>
            </a:r>
            <a:r>
              <a:rPr lang="en-US" sz="2400" dirty="0" smtClean="0">
                <a:solidFill>
                  <a:srgbClr val="2D3956"/>
                </a:solidFill>
                <a:latin typeface="Times New Roman" panose="02020603050405020304" pitchFamily="18" charset="0"/>
              </a:rPr>
              <a:t>, acting </a:t>
            </a:r>
            <a:r>
              <a:rPr lang="en-US" sz="2400" dirty="0">
                <a:solidFill>
                  <a:srgbClr val="2D3956"/>
                </a:solidFill>
                <a:latin typeface="Times New Roman" panose="02020603050405020304" pitchFamily="18" charset="0"/>
              </a:rPr>
              <a:t>(facere), non acting (non facere), i.e. refraining </a:t>
            </a:r>
            <a:r>
              <a:rPr lang="en-US" sz="2400" dirty="0" smtClean="0">
                <a:solidFill>
                  <a:srgbClr val="2D3956"/>
                </a:solidFill>
                <a:latin typeface="Times New Roman" panose="02020603050405020304" pitchFamily="18" charset="0"/>
              </a:rPr>
              <a:t>from doing </a:t>
            </a:r>
            <a:r>
              <a:rPr lang="en-US" sz="2400" dirty="0">
                <a:solidFill>
                  <a:srgbClr val="2D3956"/>
                </a:solidFill>
                <a:latin typeface="Times New Roman" panose="02020603050405020304" pitchFamily="18" charset="0"/>
              </a:rPr>
              <a:t>something, failing to do something, and enduring (pati</a:t>
            </a:r>
            <a:r>
              <a:rPr lang="en-US" sz="2400" dirty="0" smtClean="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allowing the creditor to do something which he would </a:t>
            </a:r>
            <a:r>
              <a:rPr lang="en-US" sz="2400" dirty="0" smtClean="0">
                <a:solidFill>
                  <a:srgbClr val="2D3956"/>
                </a:solidFill>
                <a:latin typeface="Times New Roman" panose="02020603050405020304" pitchFamily="18" charset="0"/>
              </a:rPr>
              <a:t>not be </a:t>
            </a:r>
            <a:r>
              <a:rPr lang="en-US" sz="2400" dirty="0">
                <a:solidFill>
                  <a:srgbClr val="2D3956"/>
                </a:solidFill>
                <a:latin typeface="Times New Roman" panose="02020603050405020304" pitchFamily="18" charset="0"/>
              </a:rPr>
              <a:t>allowed to do otherwise</a:t>
            </a:r>
            <a:r>
              <a:rPr lang="en-US" sz="2400" dirty="0" smtClean="0">
                <a:solidFill>
                  <a:srgbClr val="2D3956"/>
                </a:solidFill>
                <a:latin typeface="Times New Roman" panose="02020603050405020304" pitchFamily="18" charset="0"/>
              </a:rPr>
              <a:t>.</a:t>
            </a:r>
          </a:p>
          <a:p>
            <a:pPr algn="just"/>
            <a:r>
              <a:rPr lang="en-US" sz="2400" dirty="0">
                <a:solidFill>
                  <a:srgbClr val="2D3956"/>
                </a:solidFill>
                <a:latin typeface="Times New Roman" panose="02020603050405020304" pitchFamily="18" charset="0"/>
              </a:rPr>
              <a:t>- Law of obligations as part of civil law or property law </a:t>
            </a:r>
            <a:r>
              <a:rPr lang="en-US" sz="2400" dirty="0" smtClean="0">
                <a:solidFill>
                  <a:srgbClr val="2D3956"/>
                </a:solidFill>
                <a:latin typeface="Times New Roman" panose="02020603050405020304" pitchFamily="18" charset="0"/>
              </a:rPr>
              <a:t>regulates property </a:t>
            </a:r>
            <a:r>
              <a:rPr lang="en-US" sz="2400" dirty="0">
                <a:solidFill>
                  <a:srgbClr val="2D3956"/>
                </a:solidFill>
                <a:latin typeface="Times New Roman" panose="02020603050405020304" pitchFamily="18" charset="0"/>
              </a:rPr>
              <a:t>relations between persons. Therefore, a </a:t>
            </a:r>
            <a:r>
              <a:rPr lang="en-US" sz="2400" dirty="0" smtClean="0">
                <a:solidFill>
                  <a:srgbClr val="2D3956"/>
                </a:solidFill>
                <a:latin typeface="Times New Roman" panose="02020603050405020304" pitchFamily="18" charset="0"/>
              </a:rPr>
              <a:t>performance of </a:t>
            </a:r>
            <a:r>
              <a:rPr lang="en-US" sz="2400" dirty="0">
                <a:solidFill>
                  <a:srgbClr val="2D3956"/>
                </a:solidFill>
                <a:latin typeface="Times New Roman" panose="02020603050405020304" pitchFamily="18" charset="0"/>
              </a:rPr>
              <a:t>an obligation must primarily be of a proprietary character</a:t>
            </a:r>
            <a:r>
              <a:rPr lang="en-US" sz="2400" dirty="0" smtClean="0">
                <a:solidFill>
                  <a:srgbClr val="2D3956"/>
                </a:solidFill>
                <a:latin typeface="Times New Roman" panose="02020603050405020304" pitchFamily="18" charset="0"/>
              </a:rPr>
              <a:t>, must </a:t>
            </a:r>
            <a:r>
              <a:rPr lang="en-US" sz="2400" dirty="0">
                <a:solidFill>
                  <a:srgbClr val="2D3956"/>
                </a:solidFill>
                <a:latin typeface="Times New Roman" panose="02020603050405020304" pitchFamily="18" charset="0"/>
              </a:rPr>
              <a:t>directly or indirectly concern the property of persons </a:t>
            </a:r>
            <a:r>
              <a:rPr lang="en-US" sz="2400" dirty="0" smtClean="0">
                <a:solidFill>
                  <a:srgbClr val="2D3956"/>
                </a:solidFill>
                <a:latin typeface="Times New Roman" panose="02020603050405020304" pitchFamily="18" charset="0"/>
              </a:rPr>
              <a:t>who establish </a:t>
            </a:r>
            <a:r>
              <a:rPr lang="en-US" sz="2400" dirty="0">
                <a:solidFill>
                  <a:srgbClr val="2D3956"/>
                </a:solidFill>
                <a:latin typeface="Times New Roman" panose="02020603050405020304" pitchFamily="18" charset="0"/>
              </a:rPr>
              <a:t>obligations. </a:t>
            </a:r>
            <a:r>
              <a:rPr lang="en-US" sz="2400" dirty="0" smtClean="0">
                <a:solidFill>
                  <a:srgbClr val="2D3956"/>
                </a:solidFill>
                <a:latin typeface="Times New Roman" panose="02020603050405020304" pitchFamily="18" charset="0"/>
              </a:rPr>
              <a:t>This </a:t>
            </a:r>
            <a:r>
              <a:rPr lang="en-US" sz="2400" dirty="0">
                <a:solidFill>
                  <a:srgbClr val="2D3956"/>
                </a:solidFill>
                <a:latin typeface="Times New Roman" panose="02020603050405020304" pitchFamily="18" charset="0"/>
              </a:rPr>
              <a:t>means that it must be </a:t>
            </a:r>
            <a:r>
              <a:rPr lang="en-US" sz="2400" dirty="0" smtClean="0">
                <a:solidFill>
                  <a:srgbClr val="2D3956"/>
                </a:solidFill>
                <a:latin typeface="Times New Roman" panose="02020603050405020304" pitchFamily="18" charset="0"/>
              </a:rPr>
              <a:t>expressible in </a:t>
            </a:r>
            <a:r>
              <a:rPr lang="en-US" sz="2400" dirty="0">
                <a:solidFill>
                  <a:srgbClr val="2D3956"/>
                </a:solidFill>
                <a:latin typeface="Times New Roman" panose="02020603050405020304" pitchFamily="18" charset="0"/>
              </a:rPr>
              <a:t>money terms.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21310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3785652"/>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1-Obligations according to types of </a:t>
            </a:r>
            <a:r>
              <a:rPr lang="en-US" sz="2400" b="1" u="sng" dirty="0" smtClean="0">
                <a:solidFill>
                  <a:srgbClr val="2D3956"/>
                </a:solidFill>
                <a:latin typeface="Times New Roman" panose="02020603050405020304" pitchFamily="18" charset="0"/>
              </a:rPr>
              <a:t>performance:</a:t>
            </a:r>
          </a:p>
          <a:p>
            <a:pPr lvl="0" algn="just"/>
            <a:r>
              <a:rPr lang="en-US" sz="2400" dirty="0" smtClean="0">
                <a:solidFill>
                  <a:srgbClr val="2D3956"/>
                </a:solidFill>
                <a:latin typeface="Times New Roman" panose="02020603050405020304" pitchFamily="18" charset="0"/>
              </a:rPr>
              <a:t>- Performance </a:t>
            </a:r>
            <a:r>
              <a:rPr lang="en-US" sz="2400" dirty="0">
                <a:solidFill>
                  <a:srgbClr val="2D3956"/>
                </a:solidFill>
                <a:latin typeface="Times New Roman" panose="02020603050405020304" pitchFamily="18" charset="0"/>
              </a:rPr>
              <a:t>of obligation can imply, as already mentioned</a:t>
            </a:r>
            <a:r>
              <a:rPr lang="en-US" sz="2400" dirty="0" smtClean="0">
                <a:solidFill>
                  <a:srgbClr val="2D3956"/>
                </a:solidFill>
                <a:latin typeface="Times New Roman" panose="02020603050405020304" pitchFamily="18" charset="0"/>
              </a:rPr>
              <a:t>, giving</a:t>
            </a:r>
            <a:r>
              <a:rPr lang="en-US" sz="2400" dirty="0">
                <a:solidFill>
                  <a:srgbClr val="2D3956"/>
                </a:solidFill>
                <a:latin typeface="Times New Roman" panose="02020603050405020304" pitchFamily="18" charset="0"/>
              </a:rPr>
              <a:t>, acting or non-acting, as well as enduring and failing </a:t>
            </a:r>
            <a:r>
              <a:rPr lang="en-US" sz="2400" dirty="0" smtClean="0">
                <a:solidFill>
                  <a:srgbClr val="2D3956"/>
                </a:solidFill>
                <a:latin typeface="Times New Roman" panose="02020603050405020304" pitchFamily="18" charset="0"/>
              </a:rPr>
              <a:t>to perform</a:t>
            </a:r>
            <a:r>
              <a:rPr lang="en-US" sz="2400" dirty="0">
                <a:solidFill>
                  <a:srgbClr val="2D3956"/>
                </a:solidFill>
                <a:latin typeface="Times New Roman" panose="02020603050405020304" pitchFamily="18" charset="0"/>
              </a:rPr>
              <a:t>. This means that the debtor’s role in an obligation can</a:t>
            </a:r>
          </a:p>
          <a:p>
            <a:pPr lvl="0" algn="just"/>
            <a:r>
              <a:rPr lang="en-US" sz="2400" dirty="0">
                <a:solidFill>
                  <a:srgbClr val="2D3956"/>
                </a:solidFill>
                <a:latin typeface="Times New Roman" panose="02020603050405020304" pitchFamily="18" charset="0"/>
              </a:rPr>
              <a:t>be active, when the debtor gives or does something, or passive</a:t>
            </a:r>
            <a:r>
              <a:rPr lang="en-US" sz="2400" dirty="0" smtClean="0">
                <a:solidFill>
                  <a:srgbClr val="2D3956"/>
                </a:solidFill>
                <a:latin typeface="Times New Roman" panose="02020603050405020304" pitchFamily="18" charset="0"/>
              </a:rPr>
              <a:t>,  when </a:t>
            </a:r>
            <a:r>
              <a:rPr lang="en-US" sz="2400" dirty="0">
                <a:solidFill>
                  <a:srgbClr val="2D3956"/>
                </a:solidFill>
                <a:latin typeface="Times New Roman" panose="02020603050405020304" pitchFamily="18" charset="0"/>
              </a:rPr>
              <a:t>the debtor is obliged to not do something, to miss </a:t>
            </a:r>
            <a:r>
              <a:rPr lang="en-US" sz="2400" dirty="0" smtClean="0">
                <a:solidFill>
                  <a:srgbClr val="2D3956"/>
                </a:solidFill>
                <a:latin typeface="Times New Roman" panose="02020603050405020304" pitchFamily="18" charset="0"/>
              </a:rPr>
              <a:t>doing what </a:t>
            </a:r>
            <a:r>
              <a:rPr lang="en-US" sz="2400" dirty="0">
                <a:solidFill>
                  <a:srgbClr val="2D3956"/>
                </a:solidFill>
                <a:latin typeface="Times New Roman" panose="02020603050405020304" pitchFamily="18" charset="0"/>
              </a:rPr>
              <a:t>he would, if there was no obligation, have the right to do</a:t>
            </a:r>
            <a:r>
              <a:rPr lang="en-US" sz="2400" dirty="0" smtClean="0">
                <a:solidFill>
                  <a:srgbClr val="2D3956"/>
                </a:solidFill>
                <a:latin typeface="Times New Roman" panose="02020603050405020304" pitchFamily="18" charset="0"/>
              </a:rPr>
              <a:t>,  or </a:t>
            </a:r>
            <a:r>
              <a:rPr lang="en-US" sz="2400" dirty="0">
                <a:solidFill>
                  <a:srgbClr val="2D3956"/>
                </a:solidFill>
                <a:latin typeface="Times New Roman" panose="02020603050405020304" pitchFamily="18" charset="0"/>
              </a:rPr>
              <a:t>to endure something which he would normally not be </a:t>
            </a:r>
            <a:r>
              <a:rPr lang="en-US" sz="2400" dirty="0" smtClean="0">
                <a:solidFill>
                  <a:srgbClr val="2D3956"/>
                </a:solidFill>
                <a:latin typeface="Times New Roman" panose="02020603050405020304" pitchFamily="18" charset="0"/>
              </a:rPr>
              <a:t>obliged to </a:t>
            </a:r>
            <a:r>
              <a:rPr lang="en-US" sz="2400" dirty="0">
                <a:solidFill>
                  <a:srgbClr val="2D3956"/>
                </a:solidFill>
                <a:latin typeface="Times New Roman" panose="02020603050405020304" pitchFamily="18" charset="0"/>
              </a:rPr>
              <a:t>endure. According to this criterion, i.e. whether a </a:t>
            </a:r>
            <a:r>
              <a:rPr lang="en-US" sz="2400" dirty="0" smtClean="0">
                <a:solidFill>
                  <a:srgbClr val="2D3956"/>
                </a:solidFill>
                <a:latin typeface="Times New Roman" panose="02020603050405020304" pitchFamily="18" charset="0"/>
              </a:rPr>
              <a:t>performance implies </a:t>
            </a:r>
            <a:r>
              <a:rPr lang="en-US" sz="2400" dirty="0">
                <a:solidFill>
                  <a:srgbClr val="2D3956"/>
                </a:solidFill>
                <a:latin typeface="Times New Roman" panose="02020603050405020304" pitchFamily="18" charset="0"/>
              </a:rPr>
              <a:t>giving and acting, or non-acting and enduring, </a:t>
            </a:r>
            <a:r>
              <a:rPr lang="en-US" sz="2400" dirty="0" smtClean="0">
                <a:solidFill>
                  <a:srgbClr val="2D3956"/>
                </a:solidFill>
                <a:latin typeface="Times New Roman" panose="02020603050405020304" pitchFamily="18" charset="0"/>
              </a:rPr>
              <a:t>obligations are classified </a:t>
            </a:r>
            <a:r>
              <a:rPr lang="en-US" sz="2400" dirty="0">
                <a:solidFill>
                  <a:srgbClr val="2D3956"/>
                </a:solidFill>
                <a:latin typeface="Times New Roman" panose="02020603050405020304" pitchFamily="18" charset="0"/>
              </a:rPr>
              <a:t>into active or positive, and passive or negative. </a:t>
            </a:r>
            <a:r>
              <a:rPr lang="en-US" sz="2400" dirty="0" smtClean="0">
                <a:solidFill>
                  <a:srgbClr val="2D3956"/>
                </a:solidFill>
                <a:latin typeface="Times New Roman" panose="02020603050405020304" pitchFamily="18" charset="0"/>
              </a:rPr>
              <a:t>The significance </a:t>
            </a:r>
            <a:r>
              <a:rPr lang="en-US" sz="2400" dirty="0">
                <a:solidFill>
                  <a:srgbClr val="2D3956"/>
                </a:solidFill>
                <a:latin typeface="Times New Roman" panose="02020603050405020304" pitchFamily="18" charset="0"/>
              </a:rPr>
              <a:t>of differentiation between the two is in the </a:t>
            </a:r>
            <a:r>
              <a:rPr lang="en-US" sz="2400" dirty="0" smtClean="0">
                <a:solidFill>
                  <a:srgbClr val="2D3956"/>
                </a:solidFill>
                <a:latin typeface="Times New Roman" panose="02020603050405020304" pitchFamily="18" charset="0"/>
              </a:rPr>
              <a:t>burden of </a:t>
            </a:r>
            <a:r>
              <a:rPr lang="en-US" sz="2400" dirty="0">
                <a:solidFill>
                  <a:srgbClr val="2D3956"/>
                </a:solidFill>
                <a:latin typeface="Times New Roman" panose="02020603050405020304" pitchFamily="18" charset="0"/>
              </a:rPr>
              <a:t>proof: in positive obligations the burden of proof is on </a:t>
            </a:r>
            <a:r>
              <a:rPr lang="en-US" sz="2400" dirty="0" smtClean="0">
                <a:solidFill>
                  <a:srgbClr val="2D3956"/>
                </a:solidFill>
                <a:latin typeface="Times New Roman" panose="02020603050405020304" pitchFamily="18" charset="0"/>
              </a:rPr>
              <a:t>the creditor</a:t>
            </a:r>
            <a:r>
              <a:rPr lang="en-US" sz="2400" dirty="0">
                <a:solidFill>
                  <a:srgbClr val="2D3956"/>
                </a:solidFill>
                <a:latin typeface="Times New Roman" panose="02020603050405020304" pitchFamily="18" charset="0"/>
              </a:rPr>
              <a:t>, in passive obligations it is on the debtor.</a:t>
            </a:r>
            <a:endParaRPr lang="ar-EG" sz="20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683239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Types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351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4524315"/>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1-Obligations according to types of </a:t>
            </a:r>
            <a:r>
              <a:rPr lang="en-US" sz="2400" b="1" u="sng" dirty="0" smtClean="0">
                <a:solidFill>
                  <a:srgbClr val="2D3956"/>
                </a:solidFill>
                <a:latin typeface="Times New Roman" panose="02020603050405020304" pitchFamily="18" charset="0"/>
              </a:rPr>
              <a:t>performance:</a:t>
            </a:r>
          </a:p>
          <a:p>
            <a:pPr lvl="0" algn="just"/>
            <a:r>
              <a:rPr lang="en-US" sz="2400" dirty="0" smtClean="0">
                <a:solidFill>
                  <a:srgbClr val="2D3956"/>
                </a:solidFill>
                <a:latin typeface="Times New Roman" panose="02020603050405020304" pitchFamily="18" charset="0"/>
              </a:rPr>
              <a:t>- Obligations </a:t>
            </a:r>
            <a:r>
              <a:rPr lang="en-US" sz="2400" dirty="0">
                <a:solidFill>
                  <a:srgbClr val="2D3956"/>
                </a:solidFill>
                <a:latin typeface="Times New Roman" panose="02020603050405020304" pitchFamily="18" charset="0"/>
              </a:rPr>
              <a:t>are strictly personal if only the debtor is obliged </a:t>
            </a:r>
            <a:r>
              <a:rPr lang="en-US" sz="2400" dirty="0" smtClean="0">
                <a:solidFill>
                  <a:srgbClr val="2D3956"/>
                </a:solidFill>
                <a:latin typeface="Times New Roman" panose="02020603050405020304" pitchFamily="18" charset="0"/>
              </a:rPr>
              <a:t>to perform </a:t>
            </a:r>
            <a:r>
              <a:rPr lang="en-US" sz="2400" dirty="0">
                <a:solidFill>
                  <a:srgbClr val="2D3956"/>
                </a:solidFill>
                <a:latin typeface="Times New Roman" panose="02020603050405020304" pitchFamily="18" charset="0"/>
              </a:rPr>
              <a:t>the obligation and no one </a:t>
            </a:r>
            <a:r>
              <a:rPr lang="en-US" sz="2400" dirty="0" smtClean="0">
                <a:solidFill>
                  <a:srgbClr val="2D3956"/>
                </a:solidFill>
                <a:latin typeface="Times New Roman" panose="02020603050405020304" pitchFamily="18" charset="0"/>
              </a:rPr>
              <a:t>else. </a:t>
            </a:r>
            <a:r>
              <a:rPr lang="en-US" sz="2400" dirty="0">
                <a:solidFill>
                  <a:srgbClr val="2D3956"/>
                </a:solidFill>
                <a:latin typeface="Times New Roman" panose="02020603050405020304" pitchFamily="18" charset="0"/>
              </a:rPr>
              <a:t>It </a:t>
            </a:r>
            <a:r>
              <a:rPr lang="en-US" sz="2400" dirty="0" smtClean="0">
                <a:solidFill>
                  <a:srgbClr val="2D3956"/>
                </a:solidFill>
                <a:latin typeface="Times New Roman" panose="02020603050405020304" pitchFamily="18" charset="0"/>
              </a:rPr>
              <a:t>does not </a:t>
            </a:r>
            <a:r>
              <a:rPr lang="en-US" sz="2400" dirty="0">
                <a:solidFill>
                  <a:srgbClr val="2D3956"/>
                </a:solidFill>
                <a:latin typeface="Times New Roman" panose="02020603050405020304" pitchFamily="18" charset="0"/>
              </a:rPr>
              <a:t>make a difference what reasons led to the acceptance of </a:t>
            </a:r>
            <a:r>
              <a:rPr lang="en-US" sz="2400" dirty="0" smtClean="0">
                <a:solidFill>
                  <a:srgbClr val="2D3956"/>
                </a:solidFill>
                <a:latin typeface="Times New Roman" panose="02020603050405020304" pitchFamily="18" charset="0"/>
              </a:rPr>
              <a:t>an obligation </a:t>
            </a:r>
            <a:r>
              <a:rPr lang="en-US" sz="2400" dirty="0">
                <a:solidFill>
                  <a:srgbClr val="2D3956"/>
                </a:solidFill>
                <a:latin typeface="Times New Roman" panose="02020603050405020304" pitchFamily="18" charset="0"/>
              </a:rPr>
              <a:t>for the obligation to be considered performed only if </a:t>
            </a:r>
            <a:r>
              <a:rPr lang="en-US" sz="2400" dirty="0" smtClean="0">
                <a:solidFill>
                  <a:srgbClr val="2D3956"/>
                </a:solidFill>
                <a:latin typeface="Times New Roman" panose="02020603050405020304" pitchFamily="18" charset="0"/>
              </a:rPr>
              <a:t>it is </a:t>
            </a:r>
            <a:r>
              <a:rPr lang="en-US" sz="2400" dirty="0">
                <a:solidFill>
                  <a:srgbClr val="2D3956"/>
                </a:solidFill>
                <a:latin typeface="Times New Roman" panose="02020603050405020304" pitchFamily="18" charset="0"/>
              </a:rPr>
              <a:t>performed by the debtor personally. It does not have to be </a:t>
            </a:r>
            <a:r>
              <a:rPr lang="en-US" sz="2400" dirty="0" smtClean="0">
                <a:solidFill>
                  <a:srgbClr val="2D3956"/>
                </a:solidFill>
                <a:latin typeface="Times New Roman" panose="02020603050405020304" pitchFamily="18" charset="0"/>
              </a:rPr>
              <a:t>the case </a:t>
            </a:r>
            <a:r>
              <a:rPr lang="en-US" sz="2400" dirty="0">
                <a:solidFill>
                  <a:srgbClr val="2D3956"/>
                </a:solidFill>
                <a:latin typeface="Times New Roman" panose="02020603050405020304" pitchFamily="18" charset="0"/>
              </a:rPr>
              <a:t>of the debtor’s particular ability, or of the creditor’s trust;</a:t>
            </a:r>
          </a:p>
          <a:p>
            <a:pPr lvl="0" algn="just"/>
            <a:r>
              <a:rPr lang="en-US" sz="2400" dirty="0">
                <a:solidFill>
                  <a:srgbClr val="2D3956"/>
                </a:solidFill>
                <a:latin typeface="Times New Roman" panose="02020603050405020304" pitchFamily="18" charset="0"/>
              </a:rPr>
              <a:t>however, more often than not, that is the case. Other </a:t>
            </a:r>
            <a:r>
              <a:rPr lang="en-US" sz="2400" dirty="0" smtClean="0">
                <a:solidFill>
                  <a:srgbClr val="2D3956"/>
                </a:solidFill>
                <a:latin typeface="Times New Roman" panose="02020603050405020304" pitchFamily="18" charset="0"/>
              </a:rPr>
              <a:t>obligations are </a:t>
            </a:r>
            <a:r>
              <a:rPr lang="en-US" sz="2400" dirty="0">
                <a:solidFill>
                  <a:srgbClr val="2D3956"/>
                </a:solidFill>
                <a:latin typeface="Times New Roman" panose="02020603050405020304" pitchFamily="18" charset="0"/>
              </a:rPr>
              <a:t>impersonal. Some authors call them personal </a:t>
            </a:r>
            <a:r>
              <a:rPr lang="en-US" sz="2400" dirty="0" smtClean="0">
                <a:solidFill>
                  <a:srgbClr val="2D3956"/>
                </a:solidFill>
                <a:latin typeface="Times New Roman" panose="02020603050405020304" pitchFamily="18" charset="0"/>
              </a:rPr>
              <a:t>obligations though</a:t>
            </a:r>
            <a:r>
              <a:rPr lang="en-US" sz="2400" dirty="0">
                <a:solidFill>
                  <a:srgbClr val="2D3956"/>
                </a:solidFill>
                <a:latin typeface="Times New Roman" panose="02020603050405020304" pitchFamily="18" charset="0"/>
              </a:rPr>
              <a:t>. </a:t>
            </a:r>
            <a:r>
              <a:rPr lang="en-US" sz="2400" dirty="0" smtClean="0">
                <a:solidFill>
                  <a:srgbClr val="2D3956"/>
                </a:solidFill>
                <a:latin typeface="Times New Roman" panose="02020603050405020304" pitchFamily="18" charset="0"/>
              </a:rPr>
              <a:t>In </a:t>
            </a:r>
            <a:r>
              <a:rPr lang="en-US" sz="2400" dirty="0">
                <a:solidFill>
                  <a:srgbClr val="2D3956"/>
                </a:solidFill>
                <a:latin typeface="Times New Roman" panose="02020603050405020304" pitchFamily="18" charset="0"/>
              </a:rPr>
              <a:t>impersonal obligations, someone else can perform</a:t>
            </a:r>
          </a:p>
          <a:p>
            <a:pPr lvl="0" algn="just"/>
            <a:r>
              <a:rPr lang="en-US" sz="2400" dirty="0">
                <a:solidFill>
                  <a:srgbClr val="2D3956"/>
                </a:solidFill>
                <a:latin typeface="Times New Roman" panose="02020603050405020304" pitchFamily="18" charset="0"/>
              </a:rPr>
              <a:t>the obligation instead of the debtor</a:t>
            </a:r>
            <a:r>
              <a:rPr lang="en-US" sz="2400" dirty="0" smtClean="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Impersonal obligations </a:t>
            </a:r>
            <a:r>
              <a:rPr lang="en-US" sz="2400" dirty="0" smtClean="0">
                <a:solidFill>
                  <a:srgbClr val="2D3956"/>
                </a:solidFill>
                <a:latin typeface="Times New Roman" panose="02020603050405020304" pitchFamily="18" charset="0"/>
              </a:rPr>
              <a:t>are usually </a:t>
            </a:r>
            <a:r>
              <a:rPr lang="en-US" sz="2400" dirty="0">
                <a:solidFill>
                  <a:srgbClr val="2D3956"/>
                </a:solidFill>
                <a:latin typeface="Times New Roman" panose="02020603050405020304" pitchFamily="18" charset="0"/>
              </a:rPr>
              <a:t>positive. The </a:t>
            </a:r>
            <a:r>
              <a:rPr lang="en-US" sz="2400" dirty="0" smtClean="0">
                <a:solidFill>
                  <a:srgbClr val="2D3956"/>
                </a:solidFill>
                <a:latin typeface="Times New Roman" panose="02020603050405020304" pitchFamily="18" charset="0"/>
              </a:rPr>
              <a:t>significance </a:t>
            </a:r>
            <a:r>
              <a:rPr lang="en-US" sz="2400" dirty="0">
                <a:solidFill>
                  <a:srgbClr val="2D3956"/>
                </a:solidFill>
                <a:latin typeface="Times New Roman" panose="02020603050405020304" pitchFamily="18" charset="0"/>
              </a:rPr>
              <a:t>of differentiation: in </a:t>
            </a:r>
            <a:r>
              <a:rPr lang="en-US" sz="2400" dirty="0" smtClean="0">
                <a:solidFill>
                  <a:srgbClr val="2D3956"/>
                </a:solidFill>
                <a:latin typeface="Times New Roman" panose="02020603050405020304" pitchFamily="18" charset="0"/>
              </a:rPr>
              <a:t>impersonal obligations </a:t>
            </a:r>
            <a:r>
              <a:rPr lang="en-US" sz="2400" dirty="0">
                <a:solidFill>
                  <a:srgbClr val="2D3956"/>
                </a:solidFill>
                <a:latin typeface="Times New Roman" panose="02020603050405020304" pitchFamily="18" charset="0"/>
              </a:rPr>
              <a:t>it is possible to change the subject, while in </a:t>
            </a:r>
            <a:r>
              <a:rPr lang="en-US" sz="2400" dirty="0" smtClean="0">
                <a:solidFill>
                  <a:srgbClr val="2D3956"/>
                </a:solidFill>
                <a:latin typeface="Times New Roman" panose="02020603050405020304" pitchFamily="18" charset="0"/>
              </a:rPr>
              <a:t>strictly personal </a:t>
            </a:r>
            <a:r>
              <a:rPr lang="en-US" sz="2400" dirty="0">
                <a:solidFill>
                  <a:srgbClr val="2D3956"/>
                </a:solidFill>
                <a:latin typeface="Times New Roman" panose="02020603050405020304" pitchFamily="18" charset="0"/>
              </a:rPr>
              <a:t>obligations this is not possible; the death of a </a:t>
            </a:r>
            <a:r>
              <a:rPr lang="en-US" sz="2400" dirty="0" smtClean="0">
                <a:solidFill>
                  <a:srgbClr val="2D3956"/>
                </a:solidFill>
                <a:latin typeface="Times New Roman" panose="02020603050405020304" pitchFamily="18" charset="0"/>
              </a:rPr>
              <a:t>subject in </a:t>
            </a:r>
            <a:r>
              <a:rPr lang="en-US" sz="2400" dirty="0">
                <a:solidFill>
                  <a:srgbClr val="2D3956"/>
                </a:solidFill>
                <a:latin typeface="Times New Roman" panose="02020603050405020304" pitchFamily="18" charset="0"/>
              </a:rPr>
              <a:t>an obligation leads to the termination of a strictly </a:t>
            </a:r>
            <a:r>
              <a:rPr lang="en-US" sz="2400" dirty="0" smtClean="0">
                <a:solidFill>
                  <a:srgbClr val="2D3956"/>
                </a:solidFill>
                <a:latin typeface="Times New Roman" panose="02020603050405020304" pitchFamily="18" charset="0"/>
              </a:rPr>
              <a:t>personal obligation</a:t>
            </a:r>
            <a:r>
              <a:rPr lang="en-US" sz="2400" dirty="0">
                <a:solidFill>
                  <a:srgbClr val="2D3956"/>
                </a:solidFill>
                <a:latin typeface="Times New Roman" panose="02020603050405020304" pitchFamily="18" charset="0"/>
              </a:rPr>
              <a:t>, which is not the case with impersonal obligations.</a:t>
            </a:r>
            <a:endParaRPr lang="ar-EG" sz="20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683239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Types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12127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3416320"/>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1-Obligations according to types of </a:t>
            </a:r>
            <a:r>
              <a:rPr lang="en-US" sz="2400" b="1" u="sng" dirty="0" smtClean="0">
                <a:solidFill>
                  <a:srgbClr val="2D3956"/>
                </a:solidFill>
                <a:latin typeface="Times New Roman" panose="02020603050405020304" pitchFamily="18" charset="0"/>
              </a:rPr>
              <a:t>performance:</a:t>
            </a:r>
          </a:p>
          <a:p>
            <a:pPr lvl="0" algn="just"/>
            <a:r>
              <a:rPr lang="en-US" sz="2400" dirty="0">
                <a:solidFill>
                  <a:srgbClr val="2D3956"/>
                </a:solidFill>
                <a:latin typeface="Times New Roman" panose="02020603050405020304" pitchFamily="18" charset="0"/>
              </a:rPr>
              <a:t>- According to whether the obligation can be performed in </a:t>
            </a:r>
            <a:r>
              <a:rPr lang="en-US" sz="2400" dirty="0" smtClean="0">
                <a:solidFill>
                  <a:srgbClr val="2D3956"/>
                </a:solidFill>
                <a:latin typeface="Times New Roman" panose="02020603050405020304" pitchFamily="18" charset="0"/>
              </a:rPr>
              <a:t>a specific</a:t>
            </a:r>
            <a:r>
              <a:rPr lang="en-US" sz="2400" dirty="0">
                <a:solidFill>
                  <a:srgbClr val="2D3956"/>
                </a:solidFill>
                <a:latin typeface="Times New Roman" panose="02020603050405020304" pitchFamily="18" charset="0"/>
              </a:rPr>
              <a:t>, short period of time, or the performance takes a </a:t>
            </a:r>
            <a:r>
              <a:rPr lang="en-US" sz="2400" dirty="0" smtClean="0">
                <a:solidFill>
                  <a:srgbClr val="2D3956"/>
                </a:solidFill>
                <a:latin typeface="Times New Roman" panose="02020603050405020304" pitchFamily="18" charset="0"/>
              </a:rPr>
              <a:t>longer period </a:t>
            </a:r>
            <a:r>
              <a:rPr lang="en-US" sz="2400" dirty="0">
                <a:solidFill>
                  <a:srgbClr val="2D3956"/>
                </a:solidFill>
                <a:latin typeface="Times New Roman" panose="02020603050405020304" pitchFamily="18" charset="0"/>
              </a:rPr>
              <a:t>of time, obligations are either current or permanent. A</a:t>
            </a:r>
          </a:p>
          <a:p>
            <a:pPr lvl="0" algn="just"/>
            <a:r>
              <a:rPr lang="en-US" sz="2400" dirty="0">
                <a:solidFill>
                  <a:srgbClr val="2D3956"/>
                </a:solidFill>
                <a:latin typeface="Times New Roman" panose="02020603050405020304" pitchFamily="18" charset="0"/>
              </a:rPr>
              <a:t>current obligation, for example, would be delivering goods </a:t>
            </a:r>
            <a:r>
              <a:rPr lang="en-US" sz="2400" dirty="0" smtClean="0">
                <a:solidFill>
                  <a:srgbClr val="2D3956"/>
                </a:solidFill>
                <a:latin typeface="Times New Roman" panose="02020603050405020304" pitchFamily="18" charset="0"/>
              </a:rPr>
              <a:t>or their </a:t>
            </a:r>
            <a:r>
              <a:rPr lang="en-US" sz="2400" dirty="0">
                <a:solidFill>
                  <a:srgbClr val="2D3956"/>
                </a:solidFill>
                <a:latin typeface="Times New Roman" panose="02020603050405020304" pitchFamily="18" charset="0"/>
              </a:rPr>
              <a:t>transfer in one or several rounds, one following the other.</a:t>
            </a:r>
          </a:p>
          <a:p>
            <a:pPr lvl="0" algn="just"/>
            <a:r>
              <a:rPr lang="en-US" sz="2400" dirty="0" smtClean="0">
                <a:solidFill>
                  <a:srgbClr val="2D3956"/>
                </a:solidFill>
                <a:latin typeface="Times New Roman" panose="02020603050405020304" pitchFamily="18" charset="0"/>
              </a:rPr>
              <a:t>-A </a:t>
            </a:r>
            <a:r>
              <a:rPr lang="en-US" sz="2400" dirty="0">
                <a:solidFill>
                  <a:srgbClr val="2D3956"/>
                </a:solidFill>
                <a:latin typeface="Times New Roman" panose="02020603050405020304" pitchFamily="18" charset="0"/>
              </a:rPr>
              <a:t>permanent obligation, for example, is a rent, obligation of </a:t>
            </a:r>
            <a:r>
              <a:rPr lang="en-US" sz="2400" dirty="0" smtClean="0">
                <a:solidFill>
                  <a:srgbClr val="2D3956"/>
                </a:solidFill>
                <a:latin typeface="Times New Roman" panose="02020603050405020304" pitchFamily="18" charset="0"/>
              </a:rPr>
              <a:t>a transport </a:t>
            </a:r>
            <a:r>
              <a:rPr lang="en-US" sz="2400" dirty="0">
                <a:solidFill>
                  <a:srgbClr val="2D3956"/>
                </a:solidFill>
                <a:latin typeface="Times New Roman" panose="02020603050405020304" pitchFamily="18" charset="0"/>
              </a:rPr>
              <a:t>organisation to transport all goods for someone to </a:t>
            </a:r>
            <a:r>
              <a:rPr lang="en-US" sz="2400" dirty="0" smtClean="0">
                <a:solidFill>
                  <a:srgbClr val="2D3956"/>
                </a:solidFill>
                <a:latin typeface="Times New Roman" panose="02020603050405020304" pitchFamily="18" charset="0"/>
              </a:rPr>
              <a:t>the railway </a:t>
            </a:r>
            <a:r>
              <a:rPr lang="en-US" sz="2400" dirty="0">
                <a:solidFill>
                  <a:srgbClr val="2D3956"/>
                </a:solidFill>
                <a:latin typeface="Times New Roman" panose="02020603050405020304" pitchFamily="18" charset="0"/>
              </a:rPr>
              <a:t>station during a certain period of time. The duration </a:t>
            </a:r>
            <a:r>
              <a:rPr lang="en-US" sz="2400" dirty="0" smtClean="0">
                <a:solidFill>
                  <a:srgbClr val="2D3956"/>
                </a:solidFill>
                <a:latin typeface="Times New Roman" panose="02020603050405020304" pitchFamily="18" charset="0"/>
              </a:rPr>
              <a:t>of an </a:t>
            </a:r>
            <a:r>
              <a:rPr lang="en-US" sz="2400" dirty="0">
                <a:solidFill>
                  <a:srgbClr val="2D3956"/>
                </a:solidFill>
                <a:latin typeface="Times New Roman" panose="02020603050405020304" pitchFamily="18" charset="0"/>
              </a:rPr>
              <a:t>obligation can be a </a:t>
            </a:r>
            <a:r>
              <a:rPr lang="en-US" sz="2400" dirty="0" smtClean="0">
                <a:solidFill>
                  <a:srgbClr val="2D3956"/>
                </a:solidFill>
                <a:latin typeface="Times New Roman" panose="02020603050405020304" pitchFamily="18" charset="0"/>
              </a:rPr>
              <a:t>fixed </a:t>
            </a:r>
            <a:r>
              <a:rPr lang="en-US" sz="2400" dirty="0">
                <a:solidFill>
                  <a:srgbClr val="2D3956"/>
                </a:solidFill>
                <a:latin typeface="Times New Roman" panose="02020603050405020304" pitchFamily="18" charset="0"/>
              </a:rPr>
              <a:t>term (e.g. six months, a year), or </a:t>
            </a:r>
            <a:r>
              <a:rPr lang="en-US" sz="2400" dirty="0" smtClean="0">
                <a:solidFill>
                  <a:srgbClr val="2D3956"/>
                </a:solidFill>
                <a:latin typeface="Times New Roman" panose="02020603050405020304" pitchFamily="18" charset="0"/>
              </a:rPr>
              <a:t>an indefinite </a:t>
            </a:r>
            <a:r>
              <a:rPr lang="en-US" sz="2400" dirty="0">
                <a:solidFill>
                  <a:srgbClr val="2D3956"/>
                </a:solidFill>
                <a:latin typeface="Times New Roman" panose="02020603050405020304" pitchFamily="18" charset="0"/>
              </a:rPr>
              <a:t>period of time (e.g. until someone is dismissed).</a:t>
            </a:r>
            <a:endParaRPr lang="ar-EG" sz="20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683239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Types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60162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1938992"/>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1-Obligations according to types of </a:t>
            </a:r>
            <a:r>
              <a:rPr lang="en-US" sz="2400" b="1" u="sng" dirty="0" smtClean="0">
                <a:solidFill>
                  <a:srgbClr val="2D3956"/>
                </a:solidFill>
                <a:latin typeface="Times New Roman" panose="02020603050405020304" pitchFamily="18" charset="0"/>
              </a:rPr>
              <a:t>performance:</a:t>
            </a:r>
          </a:p>
          <a:p>
            <a:pPr lvl="0" algn="just"/>
            <a:r>
              <a:rPr lang="en-US" sz="2400" dirty="0">
                <a:solidFill>
                  <a:srgbClr val="2D3956"/>
                </a:solidFill>
                <a:latin typeface="Times New Roman" panose="02020603050405020304" pitchFamily="18" charset="0"/>
              </a:rPr>
              <a:t>- Regarding whether the performance of obligation is divisible, </a:t>
            </a:r>
            <a:r>
              <a:rPr lang="en-US" sz="2400" dirty="0" smtClean="0">
                <a:solidFill>
                  <a:srgbClr val="2D3956"/>
                </a:solidFill>
                <a:latin typeface="Times New Roman" panose="02020603050405020304" pitchFamily="18" charset="0"/>
              </a:rPr>
              <a:t>it can </a:t>
            </a:r>
            <a:r>
              <a:rPr lang="en-US" sz="2400" dirty="0">
                <a:solidFill>
                  <a:srgbClr val="2D3956"/>
                </a:solidFill>
                <a:latin typeface="Times New Roman" panose="02020603050405020304" pitchFamily="18" charset="0"/>
              </a:rPr>
              <a:t>be performed in parts (instalments) which have the </a:t>
            </a:r>
            <a:r>
              <a:rPr lang="en-US" sz="2400" dirty="0" smtClean="0">
                <a:solidFill>
                  <a:srgbClr val="2D3956"/>
                </a:solidFill>
                <a:latin typeface="Times New Roman" panose="02020603050405020304" pitchFamily="18" charset="0"/>
              </a:rPr>
              <a:t>same characteristics</a:t>
            </a:r>
            <a:r>
              <a:rPr lang="en-US" sz="2400" dirty="0">
                <a:solidFill>
                  <a:srgbClr val="2D3956"/>
                </a:solidFill>
                <a:latin typeface="Times New Roman" panose="02020603050405020304" pitchFamily="18" charset="0"/>
              </a:rPr>
              <a:t>, or it is indivisible, cannot be divided, </a:t>
            </a:r>
            <a:r>
              <a:rPr lang="en-US" sz="2400" dirty="0" smtClean="0">
                <a:solidFill>
                  <a:srgbClr val="2D3956"/>
                </a:solidFill>
                <a:latin typeface="Times New Roman" panose="02020603050405020304" pitchFamily="18" charset="0"/>
              </a:rPr>
              <a:t>cannot be </a:t>
            </a:r>
            <a:r>
              <a:rPr lang="en-US" sz="2400" dirty="0">
                <a:solidFill>
                  <a:srgbClr val="2D3956"/>
                </a:solidFill>
                <a:latin typeface="Times New Roman" panose="02020603050405020304" pitchFamily="18" charset="0"/>
              </a:rPr>
              <a:t>performed part by part without destroying its essence </a:t>
            </a:r>
            <a:r>
              <a:rPr lang="en-US" sz="2400" dirty="0" smtClean="0">
                <a:solidFill>
                  <a:srgbClr val="2D3956"/>
                </a:solidFill>
                <a:latin typeface="Times New Roman" panose="02020603050405020304" pitchFamily="18" charset="0"/>
              </a:rPr>
              <a:t>and decreasing </a:t>
            </a:r>
            <a:r>
              <a:rPr lang="en-US" sz="2400" dirty="0">
                <a:solidFill>
                  <a:srgbClr val="2D3956"/>
                </a:solidFill>
                <a:latin typeface="Times New Roman" panose="02020603050405020304" pitchFamily="18" charset="0"/>
              </a:rPr>
              <a:t>its value, obligations are either divisible or </a:t>
            </a:r>
            <a:r>
              <a:rPr lang="en-US" sz="2400" dirty="0" smtClean="0">
                <a:solidFill>
                  <a:srgbClr val="2D3956"/>
                </a:solidFill>
                <a:latin typeface="Times New Roman" panose="02020603050405020304" pitchFamily="18" charset="0"/>
              </a:rPr>
              <a:t>indivisible.</a:t>
            </a:r>
            <a:endParaRPr lang="ar-EG" sz="20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683239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Types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9588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4154984"/>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2-Obligations </a:t>
            </a:r>
            <a:r>
              <a:rPr lang="en-US" sz="2400" b="1" u="sng" dirty="0">
                <a:solidFill>
                  <a:srgbClr val="2D3956"/>
                </a:solidFill>
                <a:latin typeface="Times New Roman" panose="02020603050405020304" pitchFamily="18" charset="0"/>
              </a:rPr>
              <a:t>according to </a:t>
            </a:r>
            <a:r>
              <a:rPr lang="en-US" sz="2400" b="1" u="sng" dirty="0" smtClean="0">
                <a:solidFill>
                  <a:srgbClr val="2D3956"/>
                </a:solidFill>
                <a:latin typeface="Times New Roman" panose="02020603050405020304" pitchFamily="18" charset="0"/>
              </a:rPr>
              <a:t>method of </a:t>
            </a:r>
            <a:r>
              <a:rPr lang="en-US" sz="2400" b="1" u="sng" dirty="0">
                <a:solidFill>
                  <a:srgbClr val="2D3956"/>
                </a:solidFill>
                <a:latin typeface="Times New Roman" panose="02020603050405020304" pitchFamily="18" charset="0"/>
              </a:rPr>
              <a:t>determination of a performance:</a:t>
            </a:r>
            <a:endParaRPr lang="en-US" sz="2400" b="1" u="sng" dirty="0" smtClean="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-Regarding </a:t>
            </a:r>
            <a:r>
              <a:rPr lang="en-US" sz="2400" dirty="0">
                <a:solidFill>
                  <a:srgbClr val="2D3956"/>
                </a:solidFill>
                <a:latin typeface="Times New Roman" panose="02020603050405020304" pitchFamily="18" charset="0"/>
              </a:rPr>
              <a:t>the criterion of the method of determination of </a:t>
            </a:r>
            <a:r>
              <a:rPr lang="en-US" sz="2400" dirty="0" smtClean="0">
                <a:solidFill>
                  <a:srgbClr val="2D3956"/>
                </a:solidFill>
                <a:latin typeface="Times New Roman" panose="02020603050405020304" pitchFamily="18" charset="0"/>
              </a:rPr>
              <a:t>a performance</a:t>
            </a:r>
            <a:r>
              <a:rPr lang="en-US" sz="2400" dirty="0">
                <a:solidFill>
                  <a:srgbClr val="2D3956"/>
                </a:solidFill>
                <a:latin typeface="Times New Roman" panose="02020603050405020304" pitchFamily="18" charset="0"/>
              </a:rPr>
              <a:t>, obligations are </a:t>
            </a:r>
            <a:r>
              <a:rPr lang="en-US" sz="2400" dirty="0" smtClean="0">
                <a:solidFill>
                  <a:srgbClr val="2D3956"/>
                </a:solidFill>
                <a:latin typeface="Times New Roman" panose="02020603050405020304" pitchFamily="18" charset="0"/>
              </a:rPr>
              <a:t>classified </a:t>
            </a:r>
            <a:r>
              <a:rPr lang="en-US" sz="2400" dirty="0">
                <a:solidFill>
                  <a:srgbClr val="2D3956"/>
                </a:solidFill>
                <a:latin typeface="Times New Roman" panose="02020603050405020304" pitchFamily="18" charset="0"/>
              </a:rPr>
              <a:t>into: individual, </a:t>
            </a:r>
            <a:r>
              <a:rPr lang="en-US" sz="2400" dirty="0" smtClean="0">
                <a:solidFill>
                  <a:srgbClr val="2D3956"/>
                </a:solidFill>
                <a:latin typeface="Times New Roman" panose="02020603050405020304" pitchFamily="18" charset="0"/>
              </a:rPr>
              <a:t>generic (</a:t>
            </a:r>
            <a:r>
              <a:rPr lang="en-US" sz="2400" dirty="0">
                <a:solidFill>
                  <a:srgbClr val="2D3956"/>
                </a:solidFill>
                <a:latin typeface="Times New Roman" panose="02020603050405020304" pitchFamily="18" charset="0"/>
              </a:rPr>
              <a:t>determined by the type), as well as alternative and facultative</a:t>
            </a:r>
            <a:r>
              <a:rPr lang="en-US" sz="2400"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-A </a:t>
            </a:r>
            <a:r>
              <a:rPr lang="en-US" sz="2400" dirty="0">
                <a:solidFill>
                  <a:srgbClr val="2D3956"/>
                </a:solidFill>
                <a:latin typeface="Times New Roman" panose="02020603050405020304" pitchFamily="18" charset="0"/>
              </a:rPr>
              <a:t>special or individual obligation is an obligation in </a:t>
            </a:r>
            <a:r>
              <a:rPr lang="en-US" sz="2400" dirty="0" smtClean="0">
                <a:solidFill>
                  <a:srgbClr val="2D3956"/>
                </a:solidFill>
                <a:latin typeface="Times New Roman" panose="02020603050405020304" pitchFamily="18" charset="0"/>
              </a:rPr>
              <a:t>which it </a:t>
            </a:r>
            <a:r>
              <a:rPr lang="en-US" sz="2400" dirty="0">
                <a:solidFill>
                  <a:srgbClr val="2D3956"/>
                </a:solidFill>
                <a:latin typeface="Times New Roman" panose="02020603050405020304" pitchFamily="18" charset="0"/>
              </a:rPr>
              <a:t>is known which </a:t>
            </a:r>
            <a:r>
              <a:rPr lang="en-US" sz="2400" dirty="0" smtClean="0">
                <a:solidFill>
                  <a:srgbClr val="2D3956"/>
                </a:solidFill>
                <a:latin typeface="Times New Roman" panose="02020603050405020304" pitchFamily="18" charset="0"/>
              </a:rPr>
              <a:t>specific </a:t>
            </a:r>
            <a:r>
              <a:rPr lang="en-US" sz="2400" dirty="0">
                <a:solidFill>
                  <a:srgbClr val="2D3956"/>
                </a:solidFill>
                <a:latin typeface="Times New Roman" panose="02020603050405020304" pitchFamily="18" charset="0"/>
              </a:rPr>
              <a:t>performance a debtor is obliged</a:t>
            </a:r>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performance is specially determined (in species) and the</a:t>
            </a:r>
          </a:p>
          <a:p>
            <a:pPr lvl="0" algn="just"/>
            <a:r>
              <a:rPr lang="en-US" sz="2400" dirty="0">
                <a:solidFill>
                  <a:srgbClr val="2D3956"/>
                </a:solidFill>
                <a:latin typeface="Times New Roman" panose="02020603050405020304" pitchFamily="18" charset="0"/>
              </a:rPr>
              <a:t>obligation can only be performed by performing that </a:t>
            </a:r>
            <a:r>
              <a:rPr lang="en-US" sz="2400" dirty="0" smtClean="0">
                <a:solidFill>
                  <a:srgbClr val="2D3956"/>
                </a:solidFill>
                <a:latin typeface="Times New Roman" panose="02020603050405020304" pitchFamily="18" charset="0"/>
              </a:rPr>
              <a:t>specific action </a:t>
            </a:r>
            <a:r>
              <a:rPr lang="en-US" sz="2400" dirty="0">
                <a:solidFill>
                  <a:srgbClr val="2D3956"/>
                </a:solidFill>
                <a:latin typeface="Times New Roman" panose="02020603050405020304" pitchFamily="18" charset="0"/>
              </a:rPr>
              <a:t>(e.g. the same machinery that was rented out must </a:t>
            </a:r>
            <a:r>
              <a:rPr lang="en-US" sz="2400" dirty="0" smtClean="0">
                <a:solidFill>
                  <a:srgbClr val="2D3956"/>
                </a:solidFill>
                <a:latin typeface="Times New Roman" panose="02020603050405020304" pitchFamily="18" charset="0"/>
              </a:rPr>
              <a:t>be returned</a:t>
            </a:r>
            <a:r>
              <a:rPr lang="en-US" sz="2400" dirty="0">
                <a:solidFill>
                  <a:srgbClr val="2D3956"/>
                </a:solidFill>
                <a:latin typeface="Times New Roman" panose="02020603050405020304" pitchFamily="18" charset="0"/>
              </a:rPr>
              <a:t>). It is characteristic for special obligations that a </a:t>
            </a:r>
            <a:r>
              <a:rPr lang="en-US" sz="2400" dirty="0" smtClean="0">
                <a:solidFill>
                  <a:srgbClr val="2D3956"/>
                </a:solidFill>
                <a:latin typeface="Times New Roman" panose="02020603050405020304" pitchFamily="18" charset="0"/>
              </a:rPr>
              <a:t>debtor is </a:t>
            </a:r>
            <a:r>
              <a:rPr lang="en-US" sz="2400" dirty="0">
                <a:solidFill>
                  <a:srgbClr val="2D3956"/>
                </a:solidFill>
                <a:latin typeface="Times New Roman" panose="02020603050405020304" pitchFamily="18" charset="0"/>
              </a:rPr>
              <a:t>not held responsible if the obligation cannot be </a:t>
            </a:r>
            <a:r>
              <a:rPr lang="en-US" sz="2400" dirty="0" smtClean="0">
                <a:solidFill>
                  <a:srgbClr val="2D3956"/>
                </a:solidFill>
                <a:latin typeface="Times New Roman" panose="02020603050405020304" pitchFamily="18" charset="0"/>
              </a:rPr>
              <a:t>performed due </a:t>
            </a:r>
            <a:r>
              <a:rPr lang="en-US" sz="2400" dirty="0">
                <a:solidFill>
                  <a:srgbClr val="2D3956"/>
                </a:solidFill>
                <a:latin typeface="Times New Roman" panose="02020603050405020304" pitchFamily="18" charset="0"/>
              </a:rPr>
              <a:t>to a subsequent objective impossibility, with the </a:t>
            </a:r>
            <a:r>
              <a:rPr lang="en-US" sz="2400" dirty="0" smtClean="0">
                <a:solidFill>
                  <a:srgbClr val="2D3956"/>
                </a:solidFill>
                <a:latin typeface="Times New Roman" panose="02020603050405020304" pitchFamily="18" charset="0"/>
              </a:rPr>
              <a:t>condition of </a:t>
            </a:r>
            <a:r>
              <a:rPr lang="en-US" sz="2400" dirty="0">
                <a:solidFill>
                  <a:srgbClr val="2D3956"/>
                </a:solidFill>
                <a:latin typeface="Times New Roman" panose="02020603050405020304" pitchFamily="18" charset="0"/>
              </a:rPr>
              <a:t>a lack of his fault (e.g. when the affair fails due to </a:t>
            </a:r>
            <a:r>
              <a:rPr lang="en-US" sz="2400" dirty="0" smtClean="0">
                <a:solidFill>
                  <a:srgbClr val="2D3956"/>
                </a:solidFill>
                <a:latin typeface="Times New Roman" panose="02020603050405020304" pitchFamily="18" charset="0"/>
              </a:rPr>
              <a:t>force majeure</a:t>
            </a:r>
            <a:r>
              <a:rPr lang="en-US" sz="2400" dirty="0">
                <a:solidFill>
                  <a:srgbClr val="2D3956"/>
                </a:solidFill>
                <a:latin typeface="Times New Roman" panose="02020603050405020304" pitchFamily="18" charset="0"/>
              </a:rPr>
              <a:t>).</a:t>
            </a:r>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683239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Types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52315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4154984"/>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2-Obligations </a:t>
            </a:r>
            <a:r>
              <a:rPr lang="en-US" sz="2400" b="1" u="sng" dirty="0">
                <a:solidFill>
                  <a:srgbClr val="2D3956"/>
                </a:solidFill>
                <a:latin typeface="Times New Roman" panose="02020603050405020304" pitchFamily="18" charset="0"/>
              </a:rPr>
              <a:t>according to </a:t>
            </a:r>
            <a:r>
              <a:rPr lang="en-US" sz="2400" b="1" u="sng" dirty="0" smtClean="0">
                <a:solidFill>
                  <a:srgbClr val="2D3956"/>
                </a:solidFill>
                <a:latin typeface="Times New Roman" panose="02020603050405020304" pitchFamily="18" charset="0"/>
              </a:rPr>
              <a:t>method of </a:t>
            </a:r>
            <a:r>
              <a:rPr lang="en-US" sz="2400" b="1" u="sng" dirty="0">
                <a:solidFill>
                  <a:srgbClr val="2D3956"/>
                </a:solidFill>
                <a:latin typeface="Times New Roman" panose="02020603050405020304" pitchFamily="18" charset="0"/>
              </a:rPr>
              <a:t>determination of a performance:</a:t>
            </a:r>
            <a:endParaRPr lang="en-US" sz="2400" b="1" u="sng" dirty="0" smtClean="0">
              <a:solidFill>
                <a:srgbClr val="2D3956"/>
              </a:solidFill>
              <a:latin typeface="Times New Roman" panose="02020603050405020304" pitchFamily="18" charset="0"/>
            </a:endParaRPr>
          </a:p>
          <a:p>
            <a:pPr lvl="0" algn="just"/>
            <a:r>
              <a:rPr lang="en-US" sz="2400" dirty="0">
                <a:solidFill>
                  <a:srgbClr val="2D3956"/>
                </a:solidFill>
                <a:latin typeface="Times New Roman" panose="02020603050405020304" pitchFamily="18" charset="0"/>
              </a:rPr>
              <a:t>-An object of obligation can be determined by genus i.e. kind only</a:t>
            </a:r>
            <a:r>
              <a:rPr lang="en-US" sz="2400" dirty="0" smtClean="0">
                <a:solidFill>
                  <a:srgbClr val="2D3956"/>
                </a:solidFill>
                <a:latin typeface="Times New Roman" panose="02020603050405020304" pitchFamily="18" charset="0"/>
              </a:rPr>
              <a:t>. These </a:t>
            </a:r>
            <a:r>
              <a:rPr lang="en-US" sz="2400" dirty="0">
                <a:solidFill>
                  <a:srgbClr val="2D3956"/>
                </a:solidFill>
                <a:latin typeface="Times New Roman" panose="02020603050405020304" pitchFamily="18" charset="0"/>
              </a:rPr>
              <a:t>are generic obligations. Unlike individual, in which </a:t>
            </a:r>
            <a:r>
              <a:rPr lang="en-US" sz="2400" dirty="0" smtClean="0">
                <a:solidFill>
                  <a:srgbClr val="2D3956"/>
                </a:solidFill>
                <a:latin typeface="Times New Roman" panose="02020603050405020304" pitchFamily="18" charset="0"/>
              </a:rPr>
              <a:t>the object </a:t>
            </a:r>
            <a:r>
              <a:rPr lang="en-US" sz="2400" dirty="0">
                <a:solidFill>
                  <a:srgbClr val="2D3956"/>
                </a:solidFill>
                <a:latin typeface="Times New Roman" panose="02020603050405020304" pitchFamily="18" charset="0"/>
              </a:rPr>
              <a:t>of obligation is precisely determined, in generic </a:t>
            </a:r>
            <a:r>
              <a:rPr lang="en-US" sz="2400" dirty="0" smtClean="0">
                <a:solidFill>
                  <a:srgbClr val="2D3956"/>
                </a:solidFill>
                <a:latin typeface="Times New Roman" panose="02020603050405020304" pitchFamily="18" charset="0"/>
              </a:rPr>
              <a:t>obligations the </a:t>
            </a:r>
            <a:r>
              <a:rPr lang="en-US" sz="2400" dirty="0">
                <a:solidFill>
                  <a:srgbClr val="2D3956"/>
                </a:solidFill>
                <a:latin typeface="Times New Roman" panose="02020603050405020304" pitchFamily="18" charset="0"/>
              </a:rPr>
              <a:t>object is not </a:t>
            </a:r>
            <a:r>
              <a:rPr lang="en-US" sz="2400" dirty="0" smtClean="0">
                <a:solidFill>
                  <a:srgbClr val="2D3956"/>
                </a:solidFill>
                <a:latin typeface="Times New Roman" panose="02020603050405020304" pitchFamily="18" charset="0"/>
              </a:rPr>
              <a:t>sufficiently </a:t>
            </a:r>
            <a:r>
              <a:rPr lang="en-US" sz="2400" dirty="0">
                <a:solidFill>
                  <a:srgbClr val="2D3956"/>
                </a:solidFill>
                <a:latin typeface="Times New Roman" panose="02020603050405020304" pitchFamily="18" charset="0"/>
              </a:rPr>
              <a:t>determined (e.g. 100 litres of </a:t>
            </a:r>
            <a:r>
              <a:rPr lang="en-US" sz="2400" dirty="0" smtClean="0">
                <a:solidFill>
                  <a:srgbClr val="2D3956"/>
                </a:solidFill>
                <a:latin typeface="Times New Roman" panose="02020603050405020304" pitchFamily="18" charset="0"/>
              </a:rPr>
              <a:t>white wine</a:t>
            </a:r>
            <a:r>
              <a:rPr lang="en-US" sz="2400" dirty="0">
                <a:solidFill>
                  <a:srgbClr val="2D3956"/>
                </a:solidFill>
                <a:latin typeface="Times New Roman" panose="02020603050405020304" pitchFamily="18" charset="0"/>
              </a:rPr>
              <a:t>). Only the kind (genus) of the item or the performance </a:t>
            </a:r>
            <a:r>
              <a:rPr lang="en-US" sz="2400" dirty="0" smtClean="0">
                <a:solidFill>
                  <a:srgbClr val="2D3956"/>
                </a:solidFill>
                <a:latin typeface="Times New Roman" panose="02020603050405020304" pitchFamily="18" charset="0"/>
              </a:rPr>
              <a:t>is determined</a:t>
            </a:r>
            <a:r>
              <a:rPr lang="en-US" sz="2400" dirty="0">
                <a:solidFill>
                  <a:srgbClr val="2D3956"/>
                </a:solidFill>
                <a:latin typeface="Times New Roman" panose="02020603050405020304" pitchFamily="18" charset="0"/>
              </a:rPr>
              <a:t>, and which exact item or performance is going to </a:t>
            </a:r>
            <a:r>
              <a:rPr lang="en-US" sz="2400" dirty="0" smtClean="0">
                <a:solidFill>
                  <a:srgbClr val="2D3956"/>
                </a:solidFill>
                <a:latin typeface="Times New Roman" panose="02020603050405020304" pitchFamily="18" charset="0"/>
              </a:rPr>
              <a:t>be used </a:t>
            </a:r>
            <a:r>
              <a:rPr lang="en-US" sz="2400" dirty="0">
                <a:solidFill>
                  <a:srgbClr val="2D3956"/>
                </a:solidFill>
                <a:latin typeface="Times New Roman" panose="02020603050405020304" pitchFamily="18" charset="0"/>
              </a:rPr>
              <a:t>at the moment of </a:t>
            </a:r>
            <a:r>
              <a:rPr lang="en-US" sz="2400" dirty="0" smtClean="0">
                <a:solidFill>
                  <a:srgbClr val="2D3956"/>
                </a:solidFill>
                <a:latin typeface="Times New Roman" panose="02020603050405020304" pitchFamily="18" charset="0"/>
              </a:rPr>
              <a:t>fulfilling </a:t>
            </a:r>
            <a:r>
              <a:rPr lang="en-US" sz="2400" dirty="0">
                <a:solidFill>
                  <a:srgbClr val="2D3956"/>
                </a:solidFill>
                <a:latin typeface="Times New Roman" panose="02020603050405020304" pitchFamily="18" charset="0"/>
              </a:rPr>
              <a:t>the obligation is less </a:t>
            </a:r>
            <a:r>
              <a:rPr lang="en-US" sz="2400" dirty="0" smtClean="0">
                <a:solidFill>
                  <a:srgbClr val="2D3956"/>
                </a:solidFill>
                <a:latin typeface="Times New Roman" panose="02020603050405020304" pitchFamily="18" charset="0"/>
              </a:rPr>
              <a:t>relevant for </a:t>
            </a:r>
            <a:r>
              <a:rPr lang="en-US" sz="2400" dirty="0">
                <a:solidFill>
                  <a:srgbClr val="2D3956"/>
                </a:solidFill>
                <a:latin typeface="Times New Roman" panose="02020603050405020304" pitchFamily="18" charset="0"/>
              </a:rPr>
              <a:t>the parties in the obligation. This usually concerns </a:t>
            </a:r>
            <a:r>
              <a:rPr lang="en-US" sz="2400" dirty="0" smtClean="0">
                <a:solidFill>
                  <a:srgbClr val="2D3956"/>
                </a:solidFill>
                <a:latin typeface="Times New Roman" panose="02020603050405020304" pitchFamily="18" charset="0"/>
              </a:rPr>
              <a:t>fungible things </a:t>
            </a:r>
            <a:r>
              <a:rPr lang="en-US" sz="2400" dirty="0">
                <a:solidFill>
                  <a:srgbClr val="2D3956"/>
                </a:solidFill>
                <a:latin typeface="Times New Roman" panose="02020603050405020304" pitchFamily="18" charset="0"/>
              </a:rPr>
              <a:t>whose kind can be of a narrower or wider scope</a:t>
            </a:r>
            <a:r>
              <a:rPr lang="en-US" sz="2400"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 An </a:t>
            </a:r>
            <a:r>
              <a:rPr lang="en-US" sz="2400" dirty="0">
                <a:solidFill>
                  <a:srgbClr val="2D3956"/>
                </a:solidFill>
                <a:latin typeface="Times New Roman" panose="02020603050405020304" pitchFamily="18" charset="0"/>
              </a:rPr>
              <a:t>obligation can be such that it concerns one action, its </a:t>
            </a:r>
            <a:r>
              <a:rPr lang="en-US" sz="2400" dirty="0" smtClean="0">
                <a:solidFill>
                  <a:srgbClr val="2D3956"/>
                </a:solidFill>
                <a:latin typeface="Times New Roman" panose="02020603050405020304" pitchFamily="18" charset="0"/>
              </a:rPr>
              <a:t>object is </a:t>
            </a:r>
            <a:r>
              <a:rPr lang="en-US" sz="2400" dirty="0">
                <a:solidFill>
                  <a:srgbClr val="2D3956"/>
                </a:solidFill>
                <a:latin typeface="Times New Roman" panose="02020603050405020304" pitchFamily="18" charset="0"/>
              </a:rPr>
              <a:t>one </a:t>
            </a:r>
            <a:r>
              <a:rPr lang="en-US" sz="2400" dirty="0" smtClean="0">
                <a:solidFill>
                  <a:srgbClr val="2D3956"/>
                </a:solidFill>
                <a:latin typeface="Times New Roman" panose="02020603050405020304" pitchFamily="18" charset="0"/>
              </a:rPr>
              <a:t>specific </a:t>
            </a:r>
            <a:r>
              <a:rPr lang="en-US" sz="2400" dirty="0">
                <a:solidFill>
                  <a:srgbClr val="2D3956"/>
                </a:solidFill>
                <a:latin typeface="Times New Roman" panose="02020603050405020304" pitchFamily="18" charset="0"/>
              </a:rPr>
              <a:t>action, but the debtor is authorised to </a:t>
            </a:r>
            <a:r>
              <a:rPr lang="en-US" sz="2400" dirty="0" smtClean="0">
                <a:solidFill>
                  <a:srgbClr val="2D3956"/>
                </a:solidFill>
                <a:latin typeface="Times New Roman" panose="02020603050405020304" pitchFamily="18" charset="0"/>
              </a:rPr>
              <a:t>perform the </a:t>
            </a:r>
            <a:r>
              <a:rPr lang="en-US" sz="2400" dirty="0">
                <a:solidFill>
                  <a:srgbClr val="2D3956"/>
                </a:solidFill>
                <a:latin typeface="Times New Roman" panose="02020603050405020304" pitchFamily="18" charset="0"/>
              </a:rPr>
              <a:t>obligation by performing another obligation which is also</a:t>
            </a:r>
          </a:p>
          <a:p>
            <a:pPr lvl="0" algn="just"/>
            <a:r>
              <a:rPr lang="en-US" sz="2400" dirty="0">
                <a:solidFill>
                  <a:srgbClr val="2D3956"/>
                </a:solidFill>
                <a:latin typeface="Times New Roman" panose="02020603050405020304" pitchFamily="18" charset="0"/>
              </a:rPr>
              <a:t>determined. This is a facultative obligation.</a:t>
            </a:r>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683239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Types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04264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724096"/>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1- Definition </a:t>
            </a:r>
            <a:r>
              <a:rPr lang="en-US" sz="2400" b="1" u="sng" dirty="0">
                <a:solidFill>
                  <a:srgbClr val="2D3956"/>
                </a:solidFill>
                <a:latin typeface="Times New Roman" panose="02020603050405020304" pitchFamily="18" charset="0"/>
              </a:rPr>
              <a:t>of subjects of business </a:t>
            </a:r>
            <a:r>
              <a:rPr lang="en-US" sz="2400" b="1" u="sng" dirty="0" smtClean="0">
                <a:solidFill>
                  <a:srgbClr val="2D3956"/>
                </a:solidFill>
                <a:latin typeface="Times New Roman" panose="02020603050405020304" pitchFamily="18" charset="0"/>
              </a:rPr>
              <a:t>law:</a:t>
            </a:r>
            <a:endParaRPr lang="en-US" sz="2400" b="1" u="sng" dirty="0">
              <a:solidFill>
                <a:srgbClr val="2D3956"/>
              </a:solidFill>
              <a:latin typeface="Times New Roman" panose="02020603050405020304" pitchFamily="18" charset="0"/>
            </a:endParaRPr>
          </a:p>
          <a:p>
            <a:pPr marL="342900" indent="-342900" algn="just">
              <a:buFontTx/>
              <a:buChar char="-"/>
            </a:pPr>
            <a:r>
              <a:rPr lang="en-US" sz="2400" dirty="0">
                <a:solidFill>
                  <a:srgbClr val="2D3956"/>
                </a:solidFill>
                <a:latin typeface="Times New Roman" panose="02020603050405020304" pitchFamily="18" charset="0"/>
              </a:rPr>
              <a:t>A subject of law is any person who has the capacity to be </a:t>
            </a:r>
            <a:r>
              <a:rPr lang="en-US" sz="2400" dirty="0" smtClean="0">
                <a:solidFill>
                  <a:srgbClr val="2D3956"/>
                </a:solidFill>
                <a:latin typeface="Times New Roman" panose="02020603050405020304" pitchFamily="18" charset="0"/>
              </a:rPr>
              <a:t>a carrier </a:t>
            </a:r>
            <a:r>
              <a:rPr lang="en-US" sz="2400" dirty="0">
                <a:solidFill>
                  <a:srgbClr val="2D3956"/>
                </a:solidFill>
                <a:latin typeface="Times New Roman" panose="02020603050405020304" pitchFamily="18" charset="0"/>
              </a:rPr>
              <a:t>of rights and obligations. Generally, natural and </a:t>
            </a:r>
            <a:r>
              <a:rPr lang="en-US" sz="2400" dirty="0" smtClean="0">
                <a:solidFill>
                  <a:srgbClr val="2D3956"/>
                </a:solidFill>
                <a:latin typeface="Times New Roman" panose="02020603050405020304" pitchFamily="18" charset="0"/>
              </a:rPr>
              <a:t>legal persons </a:t>
            </a:r>
            <a:r>
              <a:rPr lang="en-US" sz="2400" dirty="0">
                <a:solidFill>
                  <a:srgbClr val="2D3956"/>
                </a:solidFill>
                <a:latin typeface="Times New Roman" panose="02020603050405020304" pitchFamily="18" charset="0"/>
              </a:rPr>
              <a:t>occur as subjects of law. For that reason, the </a:t>
            </a:r>
            <a:r>
              <a:rPr lang="en-US" sz="2400" dirty="0" smtClean="0">
                <a:solidFill>
                  <a:srgbClr val="2D3956"/>
                </a:solidFill>
                <a:latin typeface="Times New Roman" panose="02020603050405020304" pitchFamily="18" charset="0"/>
              </a:rPr>
              <a:t>subjects of </a:t>
            </a:r>
            <a:r>
              <a:rPr lang="en-US" sz="2400" dirty="0">
                <a:solidFill>
                  <a:srgbClr val="2D3956"/>
                </a:solidFill>
                <a:latin typeface="Times New Roman" panose="02020603050405020304" pitchFamily="18" charset="0"/>
              </a:rPr>
              <a:t>business law need to be searched for within the framework </a:t>
            </a:r>
            <a:r>
              <a:rPr lang="en-US" sz="2400" dirty="0" smtClean="0">
                <a:solidFill>
                  <a:srgbClr val="2D3956"/>
                </a:solidFill>
                <a:latin typeface="Times New Roman" panose="02020603050405020304" pitchFamily="18" charset="0"/>
              </a:rPr>
              <a:t>of natural </a:t>
            </a:r>
            <a:r>
              <a:rPr lang="en-US" sz="2400" dirty="0">
                <a:solidFill>
                  <a:srgbClr val="2D3956"/>
                </a:solidFill>
                <a:latin typeface="Times New Roman" panose="02020603050405020304" pitchFamily="18" charset="0"/>
              </a:rPr>
              <a:t>and legal persons that have certain characteristics </a:t>
            </a:r>
            <a:r>
              <a:rPr lang="en-US" sz="2400" dirty="0" smtClean="0">
                <a:solidFill>
                  <a:srgbClr val="2D3956"/>
                </a:solidFill>
                <a:latin typeface="Times New Roman" panose="02020603050405020304" pitchFamily="18" charset="0"/>
              </a:rPr>
              <a:t>when compared </a:t>
            </a:r>
            <a:r>
              <a:rPr lang="en-US" sz="2400" dirty="0">
                <a:solidFill>
                  <a:srgbClr val="2D3956"/>
                </a:solidFill>
                <a:latin typeface="Times New Roman" panose="02020603050405020304" pitchFamily="18" charset="0"/>
              </a:rPr>
              <a:t>to other persons. Classic theory generally </a:t>
            </a:r>
            <a:r>
              <a:rPr lang="en-US" sz="2400" dirty="0" smtClean="0">
                <a:solidFill>
                  <a:srgbClr val="2D3956"/>
                </a:solidFill>
                <a:latin typeface="Times New Roman" panose="02020603050405020304" pitchFamily="18" charset="0"/>
              </a:rPr>
              <a:t>determines the </a:t>
            </a:r>
            <a:r>
              <a:rPr lang="en-US" sz="2400" dirty="0">
                <a:solidFill>
                  <a:srgbClr val="2D3956"/>
                </a:solidFill>
                <a:latin typeface="Times New Roman" panose="02020603050405020304" pitchFamily="18" charset="0"/>
              </a:rPr>
              <a:t>subjects of business law via the term of trade business </a:t>
            </a:r>
            <a:r>
              <a:rPr lang="en-US" sz="2400" dirty="0" smtClean="0">
                <a:solidFill>
                  <a:srgbClr val="2D3956"/>
                </a:solidFill>
                <a:latin typeface="Times New Roman" panose="02020603050405020304" pitchFamily="18" charset="0"/>
              </a:rPr>
              <a:t>and the </a:t>
            </a:r>
            <a:r>
              <a:rPr lang="en-US" sz="2400" dirty="0">
                <a:solidFill>
                  <a:srgbClr val="2D3956"/>
                </a:solidFill>
                <a:latin typeface="Times New Roman" panose="02020603050405020304" pitchFamily="18" charset="0"/>
              </a:rPr>
              <a:t>characteristics of persons who conduct business </a:t>
            </a:r>
            <a:r>
              <a:rPr lang="en-US" sz="2400" dirty="0" smtClean="0">
                <a:solidFill>
                  <a:srgbClr val="2D3956"/>
                </a:solidFill>
                <a:latin typeface="Times New Roman" panose="02020603050405020304" pitchFamily="18" charset="0"/>
              </a:rPr>
              <a:t>activities. Such </a:t>
            </a:r>
            <a:r>
              <a:rPr lang="en-US" sz="2400" dirty="0">
                <a:solidFill>
                  <a:srgbClr val="2D3956"/>
                </a:solidFill>
                <a:latin typeface="Times New Roman" panose="02020603050405020304" pitchFamily="18" charset="0"/>
              </a:rPr>
              <a:t>approach implies the existence of three basic criteria </a:t>
            </a:r>
            <a:r>
              <a:rPr lang="en-US" sz="2400" dirty="0" smtClean="0">
                <a:solidFill>
                  <a:srgbClr val="2D3956"/>
                </a:solidFill>
                <a:latin typeface="Times New Roman" panose="02020603050405020304" pitchFamily="18" charset="0"/>
              </a:rPr>
              <a:t>for the </a:t>
            </a:r>
            <a:r>
              <a:rPr lang="en-US" sz="2400" dirty="0">
                <a:solidFill>
                  <a:srgbClr val="2D3956"/>
                </a:solidFill>
                <a:latin typeface="Times New Roman" panose="02020603050405020304" pitchFamily="18" charset="0"/>
              </a:rPr>
              <a:t>determination of business law subjects: objective, </a:t>
            </a:r>
            <a:r>
              <a:rPr lang="en-US" sz="2400" dirty="0" smtClean="0">
                <a:solidFill>
                  <a:srgbClr val="2D3956"/>
                </a:solidFill>
                <a:latin typeface="Times New Roman" panose="02020603050405020304" pitchFamily="18" charset="0"/>
              </a:rPr>
              <a:t>subjective and </a:t>
            </a:r>
            <a:r>
              <a:rPr lang="en-US" sz="2400" dirty="0">
                <a:solidFill>
                  <a:srgbClr val="2D3956"/>
                </a:solidFill>
                <a:latin typeface="Times New Roman" panose="02020603050405020304" pitchFamily="18" charset="0"/>
              </a:rPr>
              <a:t>mixed.</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3-Subjects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4893647"/>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 An </a:t>
            </a:r>
            <a:r>
              <a:rPr lang="en-US" sz="2400" dirty="0">
                <a:solidFill>
                  <a:srgbClr val="2D3956"/>
                </a:solidFill>
                <a:latin typeface="Times New Roman" panose="02020603050405020304" pitchFamily="18" charset="0"/>
              </a:rPr>
              <a:t>obligation can be one with several subjects in one or </a:t>
            </a:r>
            <a:r>
              <a:rPr lang="en-US" sz="2400" dirty="0" smtClean="0">
                <a:solidFill>
                  <a:srgbClr val="2D3956"/>
                </a:solidFill>
                <a:latin typeface="Times New Roman" panose="02020603050405020304" pitchFamily="18" charset="0"/>
              </a:rPr>
              <a:t>both parties</a:t>
            </a:r>
            <a:r>
              <a:rPr lang="en-US" sz="2400" dirty="0">
                <a:solidFill>
                  <a:srgbClr val="2D3956"/>
                </a:solidFill>
                <a:latin typeface="Times New Roman" panose="02020603050405020304" pitchFamily="18" charset="0"/>
              </a:rPr>
              <a:t>. Clearly, an obligation cannot be with one subject, as </a:t>
            </a:r>
            <a:r>
              <a:rPr lang="en-US" sz="2400" dirty="0" smtClean="0">
                <a:solidFill>
                  <a:srgbClr val="2D3956"/>
                </a:solidFill>
                <a:latin typeface="Times New Roman" panose="02020603050405020304" pitchFamily="18" charset="0"/>
              </a:rPr>
              <a:t>one cannot </a:t>
            </a:r>
            <a:r>
              <a:rPr lang="en-US" sz="2400" dirty="0">
                <a:solidFill>
                  <a:srgbClr val="2D3956"/>
                </a:solidFill>
                <a:latin typeface="Times New Roman" panose="02020603050405020304" pitchFamily="18" charset="0"/>
              </a:rPr>
              <a:t>be in a legal relation with oneself. Namely, no one </a:t>
            </a:r>
            <a:r>
              <a:rPr lang="en-US" sz="2400" dirty="0" smtClean="0">
                <a:solidFill>
                  <a:srgbClr val="2D3956"/>
                </a:solidFill>
                <a:latin typeface="Times New Roman" panose="02020603050405020304" pitchFamily="18" charset="0"/>
              </a:rPr>
              <a:t>cannot owe </a:t>
            </a:r>
            <a:r>
              <a:rPr lang="en-US" sz="2400" dirty="0">
                <a:solidFill>
                  <a:srgbClr val="2D3956"/>
                </a:solidFill>
                <a:latin typeface="Times New Roman" panose="02020603050405020304" pitchFamily="18" charset="0"/>
              </a:rPr>
              <a:t>or demand something from themselves</a:t>
            </a:r>
            <a:r>
              <a:rPr lang="en-US" sz="2400" dirty="0" smtClean="0">
                <a:solidFill>
                  <a:srgbClr val="2D3956"/>
                </a:solidFill>
                <a:latin typeface="Times New Roman" panose="02020603050405020304" pitchFamily="18" charset="0"/>
              </a:rPr>
              <a:t>.</a:t>
            </a:r>
          </a:p>
          <a:p>
            <a:pPr algn="just"/>
            <a:r>
              <a:rPr lang="en-US" sz="2400" b="1" u="sng" dirty="0">
                <a:solidFill>
                  <a:srgbClr val="2D3956"/>
                </a:solidFill>
                <a:latin typeface="Times New Roman" panose="02020603050405020304" pitchFamily="18" charset="0"/>
              </a:rPr>
              <a:t>1- Multitude of subjects in an </a:t>
            </a:r>
            <a:r>
              <a:rPr lang="en-US" sz="2400" b="1" u="sng" dirty="0" smtClean="0">
                <a:solidFill>
                  <a:srgbClr val="2D3956"/>
                </a:solidFill>
                <a:latin typeface="Times New Roman" panose="02020603050405020304" pitchFamily="18" charset="0"/>
              </a:rPr>
              <a:t>obligation:</a:t>
            </a:r>
          </a:p>
          <a:p>
            <a:pPr algn="just"/>
            <a:r>
              <a:rPr lang="en-US" sz="2400" dirty="0" smtClean="0">
                <a:solidFill>
                  <a:srgbClr val="2D3956"/>
                </a:solidFill>
                <a:latin typeface="Times New Roman" panose="02020603050405020304" pitchFamily="18" charset="0"/>
              </a:rPr>
              <a:t>- Several </a:t>
            </a:r>
            <a:r>
              <a:rPr lang="en-US" sz="2400" dirty="0">
                <a:solidFill>
                  <a:srgbClr val="2D3956"/>
                </a:solidFill>
                <a:latin typeface="Times New Roman" panose="02020603050405020304" pitchFamily="18" charset="0"/>
              </a:rPr>
              <a:t>persons can be found in an obligation, on each side</a:t>
            </a:r>
            <a:r>
              <a:rPr lang="en-US" sz="2400" dirty="0" smtClean="0">
                <a:solidFill>
                  <a:srgbClr val="2D3956"/>
                </a:solidFill>
                <a:latin typeface="Times New Roman" panose="02020603050405020304" pitchFamily="18" charset="0"/>
              </a:rPr>
              <a:t>,  i.e</a:t>
            </a:r>
            <a:r>
              <a:rPr lang="en-US" sz="2400" dirty="0">
                <a:solidFill>
                  <a:srgbClr val="2D3956"/>
                </a:solidFill>
                <a:latin typeface="Times New Roman" panose="02020603050405020304" pitchFamily="18" charset="0"/>
              </a:rPr>
              <a:t>. several persons or entities as creditors or several </a:t>
            </a:r>
            <a:r>
              <a:rPr lang="en-US" sz="2400" dirty="0" smtClean="0">
                <a:solidFill>
                  <a:srgbClr val="2D3956"/>
                </a:solidFill>
                <a:latin typeface="Times New Roman" panose="02020603050405020304" pitchFamily="18" charset="0"/>
              </a:rPr>
              <a:t>persons or </a:t>
            </a:r>
            <a:r>
              <a:rPr lang="en-US" sz="2400" dirty="0">
                <a:solidFill>
                  <a:srgbClr val="2D3956"/>
                </a:solidFill>
                <a:latin typeface="Times New Roman" panose="02020603050405020304" pitchFamily="18" charset="0"/>
              </a:rPr>
              <a:t>entities as debtors, or several persons on both sides. </a:t>
            </a:r>
            <a:r>
              <a:rPr lang="en-US" sz="2400" dirty="0" smtClean="0">
                <a:solidFill>
                  <a:srgbClr val="2D3956"/>
                </a:solidFill>
                <a:latin typeface="Times New Roman" panose="02020603050405020304" pitchFamily="18" charset="0"/>
              </a:rPr>
              <a:t>Various reasons </a:t>
            </a:r>
            <a:r>
              <a:rPr lang="en-US" sz="2400" dirty="0">
                <a:solidFill>
                  <a:srgbClr val="2D3956"/>
                </a:solidFill>
                <a:latin typeface="Times New Roman" panose="02020603050405020304" pitchFamily="18" charset="0"/>
              </a:rPr>
              <a:t>can lead to such arrangements. Likewise, a </a:t>
            </a:r>
            <a:r>
              <a:rPr lang="en-US" sz="2400" dirty="0" smtClean="0">
                <a:solidFill>
                  <a:srgbClr val="2D3956"/>
                </a:solidFill>
                <a:latin typeface="Times New Roman" panose="02020603050405020304" pitchFamily="18" charset="0"/>
              </a:rPr>
              <a:t>mutual relation </a:t>
            </a:r>
            <a:r>
              <a:rPr lang="en-US" sz="2400" dirty="0">
                <a:solidFill>
                  <a:srgbClr val="2D3956"/>
                </a:solidFill>
                <a:latin typeface="Times New Roman" panose="02020603050405020304" pitchFamily="18" charset="0"/>
              </a:rPr>
              <a:t>of several persons who represent the same side of </a:t>
            </a:r>
            <a:r>
              <a:rPr lang="en-US" sz="2400" dirty="0" smtClean="0">
                <a:solidFill>
                  <a:srgbClr val="2D3956"/>
                </a:solidFill>
                <a:latin typeface="Times New Roman" panose="02020603050405020304" pitchFamily="18" charset="0"/>
              </a:rPr>
              <a:t>the obligation </a:t>
            </a:r>
            <a:r>
              <a:rPr lang="en-US" sz="2400" dirty="0">
                <a:solidFill>
                  <a:srgbClr val="2D3956"/>
                </a:solidFill>
                <a:latin typeface="Times New Roman" panose="02020603050405020304" pitchFamily="18" charset="0"/>
              </a:rPr>
              <a:t>can be different. A performance can be divisible, </a:t>
            </a:r>
            <a:r>
              <a:rPr lang="en-US" sz="2400" dirty="0" smtClean="0">
                <a:solidFill>
                  <a:srgbClr val="2D3956"/>
                </a:solidFill>
                <a:latin typeface="Times New Roman" panose="02020603050405020304" pitchFamily="18" charset="0"/>
              </a:rPr>
              <a:t>so that </a:t>
            </a:r>
            <a:r>
              <a:rPr lang="en-US" sz="2400" dirty="0">
                <a:solidFill>
                  <a:srgbClr val="2D3956"/>
                </a:solidFill>
                <a:latin typeface="Times New Roman" panose="02020603050405020304" pitchFamily="18" charset="0"/>
              </a:rPr>
              <a:t>several persons are obliged, or that they appear as </a:t>
            </a:r>
            <a:r>
              <a:rPr lang="en-US" sz="2400" dirty="0" smtClean="0">
                <a:solidFill>
                  <a:srgbClr val="2D3956"/>
                </a:solidFill>
                <a:latin typeface="Times New Roman" panose="02020603050405020304" pitchFamily="18" charset="0"/>
              </a:rPr>
              <a:t>creditors whether </a:t>
            </a:r>
            <a:r>
              <a:rPr lang="en-US" sz="2400" dirty="0">
                <a:solidFill>
                  <a:srgbClr val="2D3956"/>
                </a:solidFill>
                <a:latin typeface="Times New Roman" panose="02020603050405020304" pitchFamily="18" charset="0"/>
              </a:rPr>
              <a:t>jointly or individually. A performance can be the </a:t>
            </a:r>
            <a:r>
              <a:rPr lang="en-US" sz="2400" dirty="0" smtClean="0">
                <a:solidFill>
                  <a:srgbClr val="2D3956"/>
                </a:solidFill>
                <a:latin typeface="Times New Roman" panose="02020603050405020304" pitchFamily="18" charset="0"/>
              </a:rPr>
              <a:t>one which </a:t>
            </a:r>
            <a:r>
              <a:rPr lang="en-US" sz="2400" dirty="0">
                <a:solidFill>
                  <a:srgbClr val="2D3956"/>
                </a:solidFill>
                <a:latin typeface="Times New Roman" panose="02020603050405020304" pitchFamily="18" charset="0"/>
              </a:rPr>
              <a:t>can be performed once only, that it cannot be divided, </a:t>
            </a:r>
            <a:r>
              <a:rPr lang="en-US" sz="2400" dirty="0" smtClean="0">
                <a:solidFill>
                  <a:srgbClr val="2D3956"/>
                </a:solidFill>
                <a:latin typeface="Times New Roman" panose="02020603050405020304" pitchFamily="18" charset="0"/>
              </a:rPr>
              <a:t>so that </a:t>
            </a:r>
            <a:r>
              <a:rPr lang="en-US" sz="2400" dirty="0">
                <a:solidFill>
                  <a:srgbClr val="2D3956"/>
                </a:solidFill>
                <a:latin typeface="Times New Roman" panose="02020603050405020304" pitchFamily="18" charset="0"/>
              </a:rPr>
              <a:t>each person on the creditor’s side can request the </a:t>
            </a:r>
            <a:r>
              <a:rPr lang="en-US" sz="2400" dirty="0" err="1" smtClean="0">
                <a:solidFill>
                  <a:srgbClr val="2D3956"/>
                </a:solidFill>
                <a:latin typeface="Times New Roman" panose="02020603050405020304" pitchFamily="18" charset="0"/>
              </a:rPr>
              <a:t>fulfilment</a:t>
            </a:r>
            <a:r>
              <a:rPr lang="en-US" sz="2400" dirty="0" smtClean="0">
                <a:solidFill>
                  <a:srgbClr val="2D3956"/>
                </a:solidFill>
                <a:latin typeface="Times New Roman" panose="02020603050405020304" pitchFamily="18" charset="0"/>
              </a:rPr>
              <a:t> of </a:t>
            </a:r>
            <a:r>
              <a:rPr lang="en-US" sz="2400" dirty="0">
                <a:solidFill>
                  <a:srgbClr val="2D3956"/>
                </a:solidFill>
                <a:latin typeface="Times New Roman" panose="02020603050405020304" pitchFamily="18" charset="0"/>
              </a:rPr>
              <a:t>the entire obligation, i.e. each person on the debtor’s side </a:t>
            </a:r>
            <a:r>
              <a:rPr lang="en-US" sz="2400" dirty="0" smtClean="0">
                <a:solidFill>
                  <a:srgbClr val="2D3956"/>
                </a:solidFill>
                <a:latin typeface="Times New Roman" panose="02020603050405020304" pitchFamily="18" charset="0"/>
              </a:rPr>
              <a:t>can only fulfil </a:t>
            </a:r>
            <a:r>
              <a:rPr lang="en-US" sz="2400" dirty="0">
                <a:solidFill>
                  <a:srgbClr val="2D3956"/>
                </a:solidFill>
                <a:latin typeface="Times New Roman" panose="02020603050405020304" pitchFamily="18" charset="0"/>
              </a:rPr>
              <a:t>the obligation in its entirety.</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3-Subjects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2000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416320"/>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1- </a:t>
            </a:r>
            <a:r>
              <a:rPr lang="en-US" sz="2400" b="1" u="sng" dirty="0">
                <a:solidFill>
                  <a:srgbClr val="2D3956"/>
                </a:solidFill>
                <a:latin typeface="Times New Roman" panose="02020603050405020304" pitchFamily="18" charset="0"/>
              </a:rPr>
              <a:t>Multitude of subjects in an </a:t>
            </a:r>
            <a:r>
              <a:rPr lang="en-US" sz="2400" b="1" u="sng" dirty="0" smtClean="0">
                <a:solidFill>
                  <a:srgbClr val="2D3956"/>
                </a:solidFill>
                <a:latin typeface="Times New Roman" panose="02020603050405020304" pitchFamily="18" charset="0"/>
              </a:rPr>
              <a:t>obligation:</a:t>
            </a:r>
          </a:p>
          <a:p>
            <a:pPr algn="just"/>
            <a:r>
              <a:rPr lang="en-US" sz="2400" dirty="0">
                <a:solidFill>
                  <a:srgbClr val="2D3956"/>
                </a:solidFill>
                <a:latin typeface="Times New Roman" panose="02020603050405020304" pitchFamily="18" charset="0"/>
              </a:rPr>
              <a:t>-When a performance is divisible, and the relation between </a:t>
            </a:r>
            <a:r>
              <a:rPr lang="en-US" sz="2400" dirty="0" smtClean="0">
                <a:solidFill>
                  <a:srgbClr val="2D3956"/>
                </a:solidFill>
                <a:latin typeface="Times New Roman" panose="02020603050405020304" pitchFamily="18" charset="0"/>
              </a:rPr>
              <a:t>the multitude </a:t>
            </a:r>
            <a:r>
              <a:rPr lang="en-US" sz="2400" dirty="0">
                <a:solidFill>
                  <a:srgbClr val="2D3956"/>
                </a:solidFill>
                <a:latin typeface="Times New Roman" panose="02020603050405020304" pitchFamily="18" charset="0"/>
              </a:rPr>
              <a:t>of subjects is such that each creditor is authorised </a:t>
            </a:r>
            <a:r>
              <a:rPr lang="en-US" sz="2400" dirty="0" smtClean="0">
                <a:solidFill>
                  <a:srgbClr val="2D3956"/>
                </a:solidFill>
                <a:latin typeface="Times New Roman" panose="02020603050405020304" pitchFamily="18" charset="0"/>
              </a:rPr>
              <a:t>to demand </a:t>
            </a:r>
            <a:r>
              <a:rPr lang="en-US" sz="2400" dirty="0">
                <a:solidFill>
                  <a:srgbClr val="2D3956"/>
                </a:solidFill>
                <a:latin typeface="Times New Roman" panose="02020603050405020304" pitchFamily="18" charset="0"/>
              </a:rPr>
              <a:t>only his own portion of the claim, such an obligation is </a:t>
            </a:r>
            <a:r>
              <a:rPr lang="en-US" sz="2400" dirty="0" smtClean="0">
                <a:solidFill>
                  <a:srgbClr val="2D3956"/>
                </a:solidFill>
                <a:latin typeface="Times New Roman" panose="02020603050405020304" pitchFamily="18" charset="0"/>
              </a:rPr>
              <a:t>a divided </a:t>
            </a:r>
            <a:r>
              <a:rPr lang="en-US" sz="2400" dirty="0">
                <a:solidFill>
                  <a:srgbClr val="2D3956"/>
                </a:solidFill>
                <a:latin typeface="Times New Roman" panose="02020603050405020304" pitchFamily="18" charset="0"/>
              </a:rPr>
              <a:t>obligation (simple joint obligation</a:t>
            </a:r>
            <a:r>
              <a:rPr lang="en-US" sz="2400" dirty="0" smtClean="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 If </a:t>
            </a:r>
            <a:r>
              <a:rPr lang="en-US" sz="2400" dirty="0">
                <a:solidFill>
                  <a:srgbClr val="2D3956"/>
                </a:solidFill>
                <a:latin typeface="Times New Roman" panose="02020603050405020304" pitchFamily="18" charset="0"/>
              </a:rPr>
              <a:t>there are several subjects on one side of an obligation, </a:t>
            </a:r>
            <a:r>
              <a:rPr lang="en-US" sz="2400" dirty="0" smtClean="0">
                <a:solidFill>
                  <a:srgbClr val="2D3956"/>
                </a:solidFill>
                <a:latin typeface="Times New Roman" panose="02020603050405020304" pitchFamily="18" charset="0"/>
              </a:rPr>
              <a:t>and the </a:t>
            </a:r>
            <a:r>
              <a:rPr lang="en-US" sz="2400" dirty="0">
                <a:solidFill>
                  <a:srgbClr val="2D3956"/>
                </a:solidFill>
                <a:latin typeface="Times New Roman" panose="02020603050405020304" pitchFamily="18" charset="0"/>
              </a:rPr>
              <a:t>performance is divisible, the obligation is divided, </a:t>
            </a:r>
            <a:r>
              <a:rPr lang="en-US" sz="2400" dirty="0" smtClean="0">
                <a:solidFill>
                  <a:srgbClr val="2D3956"/>
                </a:solidFill>
                <a:latin typeface="Times New Roman" panose="02020603050405020304" pitchFamily="18" charset="0"/>
              </a:rPr>
              <a:t>unless determined </a:t>
            </a:r>
            <a:r>
              <a:rPr lang="en-US" sz="2400" dirty="0">
                <a:solidFill>
                  <a:srgbClr val="2D3956"/>
                </a:solidFill>
                <a:latin typeface="Times New Roman" panose="02020603050405020304" pitchFamily="18" charset="0"/>
              </a:rPr>
              <a:t>by the law or by a contract that such an </a:t>
            </a:r>
            <a:r>
              <a:rPr lang="en-US" sz="2400" dirty="0" smtClean="0">
                <a:solidFill>
                  <a:srgbClr val="2D3956"/>
                </a:solidFill>
                <a:latin typeface="Times New Roman" panose="02020603050405020304" pitchFamily="18" charset="0"/>
              </a:rPr>
              <a:t>obligation is </a:t>
            </a:r>
            <a:r>
              <a:rPr lang="en-US" sz="2400" dirty="0">
                <a:solidFill>
                  <a:srgbClr val="2D3956"/>
                </a:solidFill>
                <a:latin typeface="Times New Roman" panose="02020603050405020304" pitchFamily="18" charset="0"/>
              </a:rPr>
              <a:t>a joint one. In this situation, if it concerns a business </a:t>
            </a:r>
            <a:r>
              <a:rPr lang="en-US" sz="2400" dirty="0" smtClean="0">
                <a:solidFill>
                  <a:srgbClr val="2D3956"/>
                </a:solidFill>
                <a:latin typeface="Times New Roman" panose="02020603050405020304" pitchFamily="18" charset="0"/>
              </a:rPr>
              <a:t>law contract</a:t>
            </a:r>
            <a:r>
              <a:rPr lang="en-US" sz="2400" dirty="0">
                <a:solidFill>
                  <a:srgbClr val="2D3956"/>
                </a:solidFill>
                <a:latin typeface="Times New Roman" panose="02020603050405020304" pitchFamily="18" charset="0"/>
              </a:rPr>
              <a:t>, and there are several subjects on the side of the debtor</a:t>
            </a:r>
            <a:r>
              <a:rPr lang="en-US" sz="2400" dirty="0" smtClean="0">
                <a:solidFill>
                  <a:srgbClr val="2D3956"/>
                </a:solidFill>
                <a:latin typeface="Times New Roman" panose="02020603050405020304" pitchFamily="18" charset="0"/>
              </a:rPr>
              <a:t>,  there </a:t>
            </a:r>
            <a:r>
              <a:rPr lang="en-US" sz="2400" dirty="0">
                <a:solidFill>
                  <a:srgbClr val="2D3956"/>
                </a:solidFill>
                <a:latin typeface="Times New Roman" panose="02020603050405020304" pitchFamily="18" charset="0"/>
              </a:rPr>
              <a:t>is a legal assumption of a joint obligation which can </a:t>
            </a:r>
            <a:r>
              <a:rPr lang="en-US" sz="2400" dirty="0" smtClean="0">
                <a:solidFill>
                  <a:srgbClr val="2D3956"/>
                </a:solidFill>
                <a:latin typeface="Times New Roman" panose="02020603050405020304" pitchFamily="18" charset="0"/>
              </a:rPr>
              <a:t>be explicitly </a:t>
            </a:r>
            <a:r>
              <a:rPr lang="en-US" sz="2400" dirty="0">
                <a:solidFill>
                  <a:srgbClr val="2D3956"/>
                </a:solidFill>
                <a:latin typeface="Times New Roman" panose="02020603050405020304" pitchFamily="18" charset="0"/>
              </a:rPr>
              <a:t>excluded by a </a:t>
            </a:r>
            <a:r>
              <a:rPr lang="en-US" sz="2400" dirty="0" smtClean="0">
                <a:solidFill>
                  <a:srgbClr val="2D3956"/>
                </a:solidFill>
                <a:latin typeface="Times New Roman" panose="02020603050405020304" pitchFamily="18" charset="0"/>
              </a:rPr>
              <a:t>contract.</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3-Subjects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42500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415498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1- </a:t>
            </a:r>
            <a:r>
              <a:rPr lang="en-US" sz="2400" b="1" u="sng" dirty="0">
                <a:solidFill>
                  <a:srgbClr val="2D3956"/>
                </a:solidFill>
                <a:latin typeface="Times New Roman" panose="02020603050405020304" pitchFamily="18" charset="0"/>
              </a:rPr>
              <a:t>Multitude of subjects in an </a:t>
            </a:r>
            <a:r>
              <a:rPr lang="en-US" sz="2400" b="1" u="sng" dirty="0" smtClean="0">
                <a:solidFill>
                  <a:srgbClr val="2D3956"/>
                </a:solidFill>
                <a:latin typeface="Times New Roman" panose="02020603050405020304" pitchFamily="18" charset="0"/>
              </a:rPr>
              <a:t>obligation:</a:t>
            </a:r>
          </a:p>
          <a:p>
            <a:pPr algn="just"/>
            <a:r>
              <a:rPr lang="en-US" sz="2400" dirty="0">
                <a:solidFill>
                  <a:srgbClr val="2D3956"/>
                </a:solidFill>
                <a:latin typeface="Times New Roman" panose="02020603050405020304" pitchFamily="18" charset="0"/>
              </a:rPr>
              <a:t>-In the case of multitude of subjects in an obligation, their </a:t>
            </a:r>
            <a:r>
              <a:rPr lang="en-US" sz="2400" dirty="0" smtClean="0">
                <a:solidFill>
                  <a:srgbClr val="2D3956"/>
                </a:solidFill>
                <a:latin typeface="Times New Roman" panose="02020603050405020304" pitchFamily="18" charset="0"/>
              </a:rPr>
              <a:t>mutual relation </a:t>
            </a:r>
            <a:r>
              <a:rPr lang="en-US" sz="2400" dirty="0">
                <a:solidFill>
                  <a:srgbClr val="2D3956"/>
                </a:solidFill>
                <a:latin typeface="Times New Roman" panose="02020603050405020304" pitchFamily="18" charset="0"/>
              </a:rPr>
              <a:t>can be arranged so that all co-debtors (e.g. three </a:t>
            </a:r>
            <a:r>
              <a:rPr lang="en-US" sz="2400" dirty="0" smtClean="0">
                <a:solidFill>
                  <a:srgbClr val="2D3956"/>
                </a:solidFill>
                <a:latin typeface="Times New Roman" panose="02020603050405020304" pitchFamily="18" charset="0"/>
              </a:rPr>
              <a:t>of them</a:t>
            </a:r>
            <a:r>
              <a:rPr lang="en-US" sz="2400" dirty="0">
                <a:solidFill>
                  <a:srgbClr val="2D3956"/>
                </a:solidFill>
                <a:latin typeface="Times New Roman" panose="02020603050405020304" pitchFamily="18" charset="0"/>
              </a:rPr>
              <a:t>) are obliged to perform the entire obligation, and that </a:t>
            </a:r>
            <a:r>
              <a:rPr lang="en-US" sz="2400" dirty="0" smtClean="0">
                <a:solidFill>
                  <a:srgbClr val="2D3956"/>
                </a:solidFill>
                <a:latin typeface="Times New Roman" panose="02020603050405020304" pitchFamily="18" charset="0"/>
              </a:rPr>
              <a:t>all co-creditors </a:t>
            </a:r>
            <a:r>
              <a:rPr lang="en-US" sz="2400" dirty="0">
                <a:solidFill>
                  <a:srgbClr val="2D3956"/>
                </a:solidFill>
                <a:latin typeface="Times New Roman" panose="02020603050405020304" pitchFamily="18" charset="0"/>
              </a:rPr>
              <a:t>(e.g. two of them) are authorised to demand </a:t>
            </a:r>
            <a:r>
              <a:rPr lang="en-US" sz="2400" dirty="0" smtClean="0">
                <a:solidFill>
                  <a:srgbClr val="2D3956"/>
                </a:solidFill>
                <a:latin typeface="Times New Roman" panose="02020603050405020304" pitchFamily="18" charset="0"/>
              </a:rPr>
              <a:t>the entire </a:t>
            </a:r>
            <a:r>
              <a:rPr lang="en-US" sz="2400" dirty="0">
                <a:solidFill>
                  <a:srgbClr val="2D3956"/>
                </a:solidFill>
                <a:latin typeface="Times New Roman" panose="02020603050405020304" pitchFamily="18" charset="0"/>
              </a:rPr>
              <a:t>obligation to be performed, regardless of the </a:t>
            </a:r>
            <a:r>
              <a:rPr lang="en-US" sz="2400" dirty="0" smtClean="0">
                <a:solidFill>
                  <a:srgbClr val="2D3956"/>
                </a:solidFill>
                <a:latin typeface="Times New Roman" panose="02020603050405020304" pitchFamily="18" charset="0"/>
              </a:rPr>
              <a:t>performance being </a:t>
            </a:r>
            <a:r>
              <a:rPr lang="en-US" sz="2400" dirty="0">
                <a:solidFill>
                  <a:srgbClr val="2D3956"/>
                </a:solidFill>
                <a:latin typeface="Times New Roman" panose="02020603050405020304" pitchFamily="18" charset="0"/>
              </a:rPr>
              <a:t>divisible. Those are solidary (joint) obligations (solidum </a:t>
            </a:r>
            <a:r>
              <a:rPr lang="en-US" sz="2400" dirty="0" smtClean="0">
                <a:solidFill>
                  <a:srgbClr val="2D3956"/>
                </a:solidFill>
                <a:latin typeface="Times New Roman" panose="02020603050405020304" pitchFamily="18" charset="0"/>
              </a:rPr>
              <a:t>– solid figure</a:t>
            </a:r>
            <a:r>
              <a:rPr lang="en-US" sz="2400" dirty="0">
                <a:solidFill>
                  <a:srgbClr val="2D3956"/>
                </a:solidFill>
                <a:latin typeface="Times New Roman" panose="02020603050405020304" pitchFamily="18" charset="0"/>
              </a:rPr>
              <a:t>, a whole). The principle is: one for all, all for one.</a:t>
            </a:r>
          </a:p>
          <a:p>
            <a:pPr algn="just"/>
            <a:r>
              <a:rPr lang="en-US" sz="2400" dirty="0" smtClean="0">
                <a:solidFill>
                  <a:srgbClr val="2D3956"/>
                </a:solidFill>
                <a:latin typeface="Times New Roman" panose="02020603050405020304" pitchFamily="18" charset="0"/>
              </a:rPr>
              <a:t>-The </a:t>
            </a:r>
            <a:r>
              <a:rPr lang="en-US" sz="2400" dirty="0">
                <a:solidFill>
                  <a:srgbClr val="2D3956"/>
                </a:solidFill>
                <a:latin typeface="Times New Roman" panose="02020603050405020304" pitchFamily="18" charset="0"/>
              </a:rPr>
              <a:t>relation of solidarity can exist on the side of the </a:t>
            </a:r>
            <a:r>
              <a:rPr lang="en-US" sz="2400" dirty="0" smtClean="0">
                <a:solidFill>
                  <a:srgbClr val="2D3956"/>
                </a:solidFill>
                <a:latin typeface="Times New Roman" panose="02020603050405020304" pitchFamily="18" charset="0"/>
              </a:rPr>
              <a:t>creditor  (</a:t>
            </a:r>
            <a:r>
              <a:rPr lang="en-US" sz="2400" dirty="0">
                <a:solidFill>
                  <a:srgbClr val="2D3956"/>
                </a:solidFill>
                <a:latin typeface="Times New Roman" panose="02020603050405020304" pitchFamily="18" charset="0"/>
              </a:rPr>
              <a:t>active solidarity), or on the debtor’s side (passive solidarity), </a:t>
            </a:r>
            <a:r>
              <a:rPr lang="en-US" sz="2400" dirty="0" smtClean="0">
                <a:solidFill>
                  <a:srgbClr val="2D3956"/>
                </a:solidFill>
                <a:latin typeface="Times New Roman" panose="02020603050405020304" pitchFamily="18" charset="0"/>
              </a:rPr>
              <a:t>or simultaneously </a:t>
            </a:r>
            <a:r>
              <a:rPr lang="en-US" sz="2400" dirty="0">
                <a:solidFill>
                  <a:srgbClr val="2D3956"/>
                </a:solidFill>
                <a:latin typeface="Times New Roman" panose="02020603050405020304" pitchFamily="18" charset="0"/>
              </a:rPr>
              <a:t>on both sides. In a solidary obligation there is </a:t>
            </a:r>
            <a:r>
              <a:rPr lang="en-US" sz="2400" dirty="0" smtClean="0">
                <a:solidFill>
                  <a:srgbClr val="2D3956"/>
                </a:solidFill>
                <a:latin typeface="Times New Roman" panose="02020603050405020304" pitchFamily="18" charset="0"/>
              </a:rPr>
              <a:t>an external </a:t>
            </a:r>
            <a:r>
              <a:rPr lang="en-US" sz="2400" dirty="0">
                <a:solidFill>
                  <a:srgbClr val="2D3956"/>
                </a:solidFill>
                <a:latin typeface="Times New Roman" panose="02020603050405020304" pitchFamily="18" charset="0"/>
              </a:rPr>
              <a:t>relation (creditors – debtors) and an internal </a:t>
            </a:r>
            <a:r>
              <a:rPr lang="en-US" sz="2400" dirty="0" smtClean="0">
                <a:solidFill>
                  <a:srgbClr val="2D3956"/>
                </a:solidFill>
                <a:latin typeface="Times New Roman" panose="02020603050405020304" pitchFamily="18" charset="0"/>
              </a:rPr>
              <a:t>relation  (</a:t>
            </a:r>
            <a:r>
              <a:rPr lang="en-US" sz="2400" dirty="0">
                <a:solidFill>
                  <a:srgbClr val="2D3956"/>
                </a:solidFill>
                <a:latin typeface="Times New Roman" panose="02020603050405020304" pitchFamily="18" charset="0"/>
              </a:rPr>
              <a:t>relation between creditors or between debtors).</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3-Subjects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78848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2-Change </a:t>
            </a:r>
            <a:r>
              <a:rPr lang="en-US" sz="2400" b="1" u="sng" dirty="0">
                <a:solidFill>
                  <a:srgbClr val="2D3956"/>
                </a:solidFill>
                <a:latin typeface="Times New Roman" panose="02020603050405020304" pitchFamily="18" charset="0"/>
              </a:rPr>
              <a:t>of subjects in an obligation:</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-In a legal relation in general, except in the case of a </a:t>
            </a:r>
            <a:r>
              <a:rPr lang="en-US" sz="2400" dirty="0" smtClean="0">
                <a:solidFill>
                  <a:srgbClr val="2D3956"/>
                </a:solidFill>
                <a:latin typeface="Times New Roman" panose="02020603050405020304" pitchFamily="18" charset="0"/>
              </a:rPr>
              <a:t>strictly personal </a:t>
            </a:r>
            <a:r>
              <a:rPr lang="en-US" sz="2400" dirty="0">
                <a:solidFill>
                  <a:srgbClr val="2D3956"/>
                </a:solidFill>
                <a:latin typeface="Times New Roman" panose="02020603050405020304" pitchFamily="18" charset="0"/>
              </a:rPr>
              <a:t>obligation, subjects who participate can be changed.</a:t>
            </a:r>
          </a:p>
          <a:p>
            <a:pPr algn="just"/>
            <a:r>
              <a:rPr lang="en-US" sz="2400" dirty="0">
                <a:solidFill>
                  <a:srgbClr val="2D3956"/>
                </a:solidFill>
                <a:latin typeface="Times New Roman" panose="02020603050405020304" pitchFamily="18" charset="0"/>
              </a:rPr>
              <a:t>This is true for obligations as well, in which the object </a:t>
            </a:r>
            <a:r>
              <a:rPr lang="en-US" sz="2400" dirty="0" smtClean="0">
                <a:solidFill>
                  <a:srgbClr val="2D3956"/>
                </a:solidFill>
                <a:latin typeface="Times New Roman" panose="02020603050405020304" pitchFamily="18" charset="0"/>
              </a:rPr>
              <a:t>of obligation </a:t>
            </a:r>
            <a:r>
              <a:rPr lang="en-US" sz="2400" dirty="0">
                <a:solidFill>
                  <a:srgbClr val="2D3956"/>
                </a:solidFill>
                <a:latin typeface="Times New Roman" panose="02020603050405020304" pitchFamily="18" charset="0"/>
              </a:rPr>
              <a:t>has property value, because, generally, </a:t>
            </a:r>
            <a:r>
              <a:rPr lang="en-US" sz="2400" dirty="0" smtClean="0">
                <a:solidFill>
                  <a:srgbClr val="2D3956"/>
                </a:solidFill>
                <a:latin typeface="Times New Roman" panose="02020603050405020304" pitchFamily="18" charset="0"/>
              </a:rPr>
              <a:t>property can </a:t>
            </a:r>
            <a:r>
              <a:rPr lang="en-US" sz="2400" dirty="0">
                <a:solidFill>
                  <a:srgbClr val="2D3956"/>
                </a:solidFill>
                <a:latin typeface="Times New Roman" panose="02020603050405020304" pitchFamily="18" charset="0"/>
              </a:rPr>
              <a:t>be utilised. Rights and obligations from an obligation </a:t>
            </a:r>
            <a:r>
              <a:rPr lang="en-US" sz="2400" dirty="0" smtClean="0">
                <a:solidFill>
                  <a:srgbClr val="2D3956"/>
                </a:solidFill>
                <a:latin typeface="Times New Roman" panose="02020603050405020304" pitchFamily="18" charset="0"/>
              </a:rPr>
              <a:t>can be </a:t>
            </a:r>
            <a:r>
              <a:rPr lang="en-US" sz="2400" dirty="0">
                <a:solidFill>
                  <a:srgbClr val="2D3956"/>
                </a:solidFill>
                <a:latin typeface="Times New Roman" panose="02020603050405020304" pitchFamily="18" charset="0"/>
              </a:rPr>
              <a:t>transferred to other persons/entities. Clearly, the object of obligation remains the same. The content (identity) of </a:t>
            </a:r>
            <a:r>
              <a:rPr lang="en-US" sz="2400" dirty="0" smtClean="0">
                <a:solidFill>
                  <a:srgbClr val="2D3956"/>
                </a:solidFill>
                <a:latin typeface="Times New Roman" panose="02020603050405020304" pitchFamily="18" charset="0"/>
              </a:rPr>
              <a:t>obligation does </a:t>
            </a:r>
            <a:r>
              <a:rPr lang="en-US" sz="2400" dirty="0">
                <a:solidFill>
                  <a:srgbClr val="2D3956"/>
                </a:solidFill>
                <a:latin typeface="Times New Roman" panose="02020603050405020304" pitchFamily="18" charset="0"/>
              </a:rPr>
              <a:t>not change either. Only the subjects who participate in </a:t>
            </a:r>
            <a:r>
              <a:rPr lang="en-US" sz="2400" dirty="0" smtClean="0">
                <a:solidFill>
                  <a:srgbClr val="2D3956"/>
                </a:solidFill>
                <a:latin typeface="Times New Roman" panose="02020603050405020304" pitchFamily="18" charset="0"/>
              </a:rPr>
              <a:t>the obligation </a:t>
            </a:r>
            <a:r>
              <a:rPr lang="en-US" sz="2400" dirty="0">
                <a:solidFill>
                  <a:srgbClr val="2D3956"/>
                </a:solidFill>
                <a:latin typeface="Times New Roman" panose="02020603050405020304" pitchFamily="18" charset="0"/>
              </a:rPr>
              <a:t>change. Instead of a creditor, another one can </a:t>
            </a:r>
            <a:r>
              <a:rPr lang="en-US" sz="2400" dirty="0" smtClean="0">
                <a:solidFill>
                  <a:srgbClr val="2D3956"/>
                </a:solidFill>
                <a:latin typeface="Times New Roman" panose="02020603050405020304" pitchFamily="18" charset="0"/>
              </a:rPr>
              <a:t>enter the </a:t>
            </a:r>
            <a:r>
              <a:rPr lang="en-US" sz="2400" dirty="0">
                <a:solidFill>
                  <a:srgbClr val="2D3956"/>
                </a:solidFill>
                <a:latin typeface="Times New Roman" panose="02020603050405020304" pitchFamily="18" charset="0"/>
              </a:rPr>
              <a:t>obligation and have the same authorisation like the </a:t>
            </a:r>
            <a:r>
              <a:rPr lang="en-US" sz="2400" dirty="0" smtClean="0">
                <a:solidFill>
                  <a:srgbClr val="2D3956"/>
                </a:solidFill>
                <a:latin typeface="Times New Roman" panose="02020603050405020304" pitchFamily="18" charset="0"/>
              </a:rPr>
              <a:t>previous one</a:t>
            </a:r>
            <a:r>
              <a:rPr lang="en-US" sz="2400" dirty="0">
                <a:solidFill>
                  <a:srgbClr val="2D3956"/>
                </a:solidFill>
                <a:latin typeface="Times New Roman" panose="02020603050405020304" pitchFamily="18" charset="0"/>
              </a:rPr>
              <a:t>. Likewise, instead of a debtor, a new one can take the </a:t>
            </a:r>
            <a:r>
              <a:rPr lang="en-US" sz="2400" dirty="0" smtClean="0">
                <a:solidFill>
                  <a:srgbClr val="2D3956"/>
                </a:solidFill>
                <a:latin typeface="Times New Roman" panose="02020603050405020304" pitchFamily="18" charset="0"/>
              </a:rPr>
              <a:t>same obligation </a:t>
            </a:r>
            <a:r>
              <a:rPr lang="en-US" sz="2400" dirty="0">
                <a:solidFill>
                  <a:srgbClr val="2D3956"/>
                </a:solidFill>
                <a:latin typeface="Times New Roman" panose="02020603050405020304" pitchFamily="18" charset="0"/>
              </a:rPr>
              <a:t>that the previous one had</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3-Subjects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34275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046988"/>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2-Change </a:t>
            </a:r>
            <a:r>
              <a:rPr lang="en-US" sz="2400" b="1" u="sng" dirty="0">
                <a:solidFill>
                  <a:srgbClr val="2D3956"/>
                </a:solidFill>
                <a:latin typeface="Times New Roman" panose="02020603050405020304" pitchFamily="18" charset="0"/>
              </a:rPr>
              <a:t>of subjects in an obligation:</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-If the creditor in an obligation changes, it is called a cession, </a:t>
            </a:r>
            <a:r>
              <a:rPr lang="en-US" sz="2400" dirty="0" smtClean="0">
                <a:solidFill>
                  <a:srgbClr val="2D3956"/>
                </a:solidFill>
                <a:latin typeface="Times New Roman" panose="02020603050405020304" pitchFamily="18" charset="0"/>
              </a:rPr>
              <a:t>or transfer </a:t>
            </a:r>
            <a:r>
              <a:rPr lang="en-US" sz="2400" dirty="0">
                <a:solidFill>
                  <a:srgbClr val="2D3956"/>
                </a:solidFill>
                <a:latin typeface="Times New Roman" panose="02020603050405020304" pitchFamily="18" charset="0"/>
              </a:rPr>
              <a:t>of a claim. A cession of a claim i.e. a change of a </a:t>
            </a:r>
            <a:r>
              <a:rPr lang="en-US" sz="2400" dirty="0" smtClean="0">
                <a:solidFill>
                  <a:srgbClr val="2D3956"/>
                </a:solidFill>
                <a:latin typeface="Times New Roman" panose="02020603050405020304" pitchFamily="18" charset="0"/>
              </a:rPr>
              <a:t>creditor most </a:t>
            </a:r>
            <a:r>
              <a:rPr lang="en-US" sz="2400" dirty="0">
                <a:solidFill>
                  <a:srgbClr val="2D3956"/>
                </a:solidFill>
                <a:latin typeface="Times New Roman" panose="02020603050405020304" pitchFamily="18" charset="0"/>
              </a:rPr>
              <a:t>frequently occurs based on a contract. Exceptionally, it </a:t>
            </a:r>
            <a:r>
              <a:rPr lang="en-US" sz="2400" dirty="0" smtClean="0">
                <a:solidFill>
                  <a:srgbClr val="2D3956"/>
                </a:solidFill>
                <a:latin typeface="Times New Roman" panose="02020603050405020304" pitchFamily="18" charset="0"/>
              </a:rPr>
              <a:t>can occur </a:t>
            </a:r>
            <a:r>
              <a:rPr lang="en-US" sz="2400" dirty="0">
                <a:solidFill>
                  <a:srgbClr val="2D3956"/>
                </a:solidFill>
                <a:latin typeface="Times New Roman" panose="02020603050405020304" pitchFamily="18" charset="0"/>
              </a:rPr>
              <a:t>based on a unilateral legal affair (e.g. a testator transfers</a:t>
            </a:r>
          </a:p>
          <a:p>
            <a:pPr algn="just"/>
            <a:r>
              <a:rPr lang="en-US" sz="2400" dirty="0">
                <a:solidFill>
                  <a:srgbClr val="2D3956"/>
                </a:solidFill>
                <a:latin typeface="Times New Roman" panose="02020603050405020304" pitchFamily="18" charset="0"/>
              </a:rPr>
              <a:t>his claim to someone, in case of his death). By the contract, </a:t>
            </a:r>
            <a:r>
              <a:rPr lang="en-US" sz="2400" dirty="0" smtClean="0">
                <a:solidFill>
                  <a:srgbClr val="2D3956"/>
                </a:solidFill>
                <a:latin typeface="Times New Roman" panose="02020603050405020304" pitchFamily="18" charset="0"/>
              </a:rPr>
              <a:t>the old </a:t>
            </a:r>
            <a:r>
              <a:rPr lang="en-US" sz="2400" dirty="0">
                <a:solidFill>
                  <a:srgbClr val="2D3956"/>
                </a:solidFill>
                <a:latin typeface="Times New Roman" panose="02020603050405020304" pitchFamily="18" charset="0"/>
              </a:rPr>
              <a:t>creditor (</a:t>
            </a:r>
            <a:r>
              <a:rPr lang="en-US" sz="2400" dirty="0">
                <a:solidFill>
                  <a:srgbClr val="2D3956"/>
                </a:solidFill>
                <a:latin typeface="Times New Roman" panose="02020603050405020304" pitchFamily="18" charset="0"/>
              </a:rPr>
              <a:t>cedent</a:t>
            </a:r>
            <a:r>
              <a:rPr lang="en-US" sz="2400" dirty="0">
                <a:solidFill>
                  <a:srgbClr val="2D3956"/>
                </a:solidFill>
                <a:latin typeface="Times New Roman" panose="02020603050405020304" pitchFamily="18" charset="0"/>
              </a:rPr>
              <a:t>) transfers his claim onto his contractor </a:t>
            </a:r>
            <a:r>
              <a:rPr lang="en-US" sz="2400" dirty="0" smtClean="0">
                <a:solidFill>
                  <a:srgbClr val="2D3956"/>
                </a:solidFill>
                <a:latin typeface="Times New Roman" panose="02020603050405020304" pitchFamily="18" charset="0"/>
              </a:rPr>
              <a:t>–the </a:t>
            </a:r>
            <a:r>
              <a:rPr lang="en-US" sz="2400" dirty="0">
                <a:solidFill>
                  <a:srgbClr val="2D3956"/>
                </a:solidFill>
                <a:latin typeface="Times New Roman" panose="02020603050405020304" pitchFamily="18" charset="0"/>
              </a:rPr>
              <a:t>new creditor (cessionary). The debtor (</a:t>
            </a:r>
            <a:r>
              <a:rPr lang="en-US" sz="2400" dirty="0" err="1">
                <a:solidFill>
                  <a:srgbClr val="2D3956"/>
                </a:solidFill>
                <a:latin typeface="Times New Roman" panose="02020603050405020304" pitchFamily="18" charset="0"/>
              </a:rPr>
              <a:t>cessus</a:t>
            </a:r>
            <a:r>
              <a:rPr lang="en-US" sz="2400" dirty="0">
                <a:solidFill>
                  <a:srgbClr val="2D3956"/>
                </a:solidFill>
                <a:latin typeface="Times New Roman" panose="02020603050405020304" pitchFamily="18" charset="0"/>
              </a:rPr>
              <a:t>) remains </a:t>
            </a:r>
            <a:r>
              <a:rPr lang="en-US" sz="2400" dirty="0" smtClean="0">
                <a:solidFill>
                  <a:srgbClr val="2D3956"/>
                </a:solidFill>
                <a:latin typeface="Times New Roman" panose="02020603050405020304" pitchFamily="18" charset="0"/>
              </a:rPr>
              <a:t>the same</a:t>
            </a:r>
            <a:r>
              <a:rPr lang="en-US" sz="2400" dirty="0">
                <a:solidFill>
                  <a:srgbClr val="2D3956"/>
                </a:solidFill>
                <a:latin typeface="Times New Roman" panose="02020603050405020304" pitchFamily="18" charset="0"/>
              </a:rPr>
              <a:t>, and the performance remains the same as well. A </a:t>
            </a:r>
            <a:r>
              <a:rPr lang="en-US" sz="2400" dirty="0" smtClean="0">
                <a:solidFill>
                  <a:srgbClr val="2D3956"/>
                </a:solidFill>
                <a:latin typeface="Times New Roman" panose="02020603050405020304" pitchFamily="18" charset="0"/>
              </a:rPr>
              <a:t>cession can </a:t>
            </a:r>
            <a:r>
              <a:rPr lang="en-US" sz="2400" dirty="0">
                <a:solidFill>
                  <a:srgbClr val="2D3956"/>
                </a:solidFill>
                <a:latin typeface="Times New Roman" panose="02020603050405020304" pitchFamily="18" charset="0"/>
              </a:rPr>
              <a:t>be performed several times: each creditor can transfer </a:t>
            </a:r>
            <a:r>
              <a:rPr lang="en-US" sz="2400" dirty="0" smtClean="0">
                <a:solidFill>
                  <a:srgbClr val="2D3956"/>
                </a:solidFill>
                <a:latin typeface="Times New Roman" panose="02020603050405020304" pitchFamily="18" charset="0"/>
              </a:rPr>
              <a:t>a claim </a:t>
            </a:r>
            <a:r>
              <a:rPr lang="en-US" sz="2400" dirty="0">
                <a:solidFill>
                  <a:srgbClr val="2D3956"/>
                </a:solidFill>
                <a:latin typeface="Times New Roman" panose="02020603050405020304" pitchFamily="18" charset="0"/>
              </a:rPr>
              <a:t>to a new cessionary.</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3-Subjects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62374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416320"/>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2-Change </a:t>
            </a:r>
            <a:r>
              <a:rPr lang="en-US" sz="2400" b="1" u="sng" dirty="0">
                <a:solidFill>
                  <a:srgbClr val="2D3956"/>
                </a:solidFill>
                <a:latin typeface="Times New Roman" panose="02020603050405020304" pitchFamily="18" charset="0"/>
              </a:rPr>
              <a:t>of subjects in an obligation:</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-A cession of a claim has its economic reason and its legal basis</a:t>
            </a:r>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legal basis is a legal affair in whose performance a </a:t>
            </a:r>
            <a:r>
              <a:rPr lang="en-US" sz="2400" dirty="0" smtClean="0">
                <a:solidFill>
                  <a:srgbClr val="2D3956"/>
                </a:solidFill>
                <a:latin typeface="Times New Roman" panose="02020603050405020304" pitchFamily="18" charset="0"/>
              </a:rPr>
              <a:t>cession occurs</a:t>
            </a:r>
            <a:r>
              <a:rPr lang="en-US" sz="2400" dirty="0">
                <a:solidFill>
                  <a:srgbClr val="2D3956"/>
                </a:solidFill>
                <a:latin typeface="Times New Roman" panose="02020603050405020304" pitchFamily="18" charset="0"/>
              </a:rPr>
              <a:t>. There are different basic legal affairs. One can gift </a:t>
            </a:r>
            <a:r>
              <a:rPr lang="en-US" sz="2400" dirty="0" smtClean="0">
                <a:solidFill>
                  <a:srgbClr val="2D3956"/>
                </a:solidFill>
                <a:latin typeface="Times New Roman" panose="02020603050405020304" pitchFamily="18" charset="0"/>
              </a:rPr>
              <a:t>his claim </a:t>
            </a:r>
            <a:r>
              <a:rPr lang="en-US" sz="2400" dirty="0">
                <a:solidFill>
                  <a:srgbClr val="2D3956"/>
                </a:solidFill>
                <a:latin typeface="Times New Roman" panose="02020603050405020304" pitchFamily="18" charset="0"/>
              </a:rPr>
              <a:t>to someone, or return a debt by transferring his claim, or</a:t>
            </a:r>
          </a:p>
          <a:p>
            <a:pPr algn="just"/>
            <a:r>
              <a:rPr lang="en-US" sz="2400" dirty="0">
                <a:solidFill>
                  <a:srgbClr val="2D3956"/>
                </a:solidFill>
                <a:latin typeface="Times New Roman" panose="02020603050405020304" pitchFamily="18" charset="0"/>
              </a:rPr>
              <a:t>an item one is buying can be paid by transferring a claim. A </a:t>
            </a:r>
            <a:r>
              <a:rPr lang="en-US" sz="2400" dirty="0" smtClean="0">
                <a:solidFill>
                  <a:srgbClr val="2D3956"/>
                </a:solidFill>
                <a:latin typeface="Times New Roman" panose="02020603050405020304" pitchFamily="18" charset="0"/>
              </a:rPr>
              <a:t>claim can </a:t>
            </a:r>
            <a:r>
              <a:rPr lang="en-US" sz="2400" dirty="0">
                <a:solidFill>
                  <a:srgbClr val="2D3956"/>
                </a:solidFill>
                <a:latin typeface="Times New Roman" panose="02020603050405020304" pitchFamily="18" charset="0"/>
              </a:rPr>
              <a:t>be sold as well, whereby the creditor transfers his claim </a:t>
            </a:r>
            <a:r>
              <a:rPr lang="en-US" sz="2400" dirty="0" smtClean="0">
                <a:solidFill>
                  <a:srgbClr val="2D3956"/>
                </a:solidFill>
                <a:latin typeface="Times New Roman" panose="02020603050405020304" pitchFamily="18" charset="0"/>
              </a:rPr>
              <a:t>to a </a:t>
            </a:r>
            <a:r>
              <a:rPr lang="en-US" sz="2400" dirty="0">
                <a:solidFill>
                  <a:srgbClr val="2D3956"/>
                </a:solidFill>
                <a:latin typeface="Times New Roman" panose="02020603050405020304" pitchFamily="18" charset="0"/>
              </a:rPr>
              <a:t>new creditor. The cause can be: </a:t>
            </a:r>
            <a:r>
              <a:rPr lang="en-US" sz="2400" dirty="0" err="1">
                <a:solidFill>
                  <a:srgbClr val="2D3956"/>
                </a:solidFill>
                <a:latin typeface="Times New Roman" panose="02020603050405020304" pitchFamily="18" charset="0"/>
              </a:rPr>
              <a:t>causa</a:t>
            </a:r>
            <a:r>
              <a:rPr lang="en-US" sz="2400" dirty="0">
                <a:solidFill>
                  <a:srgbClr val="2D3956"/>
                </a:solidFill>
                <a:latin typeface="Times New Roman" panose="02020603050405020304" pitchFamily="18" charset="0"/>
              </a:rPr>
              <a:t> </a:t>
            </a:r>
            <a:r>
              <a:rPr lang="en-US" sz="2400" dirty="0" err="1">
                <a:solidFill>
                  <a:srgbClr val="2D3956"/>
                </a:solidFill>
                <a:latin typeface="Times New Roman" panose="02020603050405020304" pitchFamily="18" charset="0"/>
              </a:rPr>
              <a:t>solvendi</a:t>
            </a:r>
            <a:r>
              <a:rPr lang="en-US" sz="2400" dirty="0">
                <a:solidFill>
                  <a:srgbClr val="2D3956"/>
                </a:solidFill>
                <a:latin typeface="Times New Roman" panose="02020603050405020304" pitchFamily="18" charset="0"/>
              </a:rPr>
              <a:t> – </a:t>
            </a:r>
            <a:r>
              <a:rPr lang="en-US" sz="2400" dirty="0" smtClean="0">
                <a:solidFill>
                  <a:srgbClr val="2D3956"/>
                </a:solidFill>
                <a:latin typeface="Times New Roman" panose="02020603050405020304" pitchFamily="18" charset="0"/>
              </a:rPr>
              <a:t>performing another</a:t>
            </a:r>
            <a:r>
              <a:rPr lang="en-US" sz="2400" dirty="0">
                <a:solidFill>
                  <a:srgbClr val="2D3956"/>
                </a:solidFill>
                <a:latin typeface="Times New Roman" panose="02020603050405020304" pitchFamily="18" charset="0"/>
              </a:rPr>
              <a:t>, existing claim, </a:t>
            </a:r>
            <a:r>
              <a:rPr lang="en-US" sz="2400" dirty="0" err="1">
                <a:solidFill>
                  <a:srgbClr val="2D3956"/>
                </a:solidFill>
                <a:latin typeface="Times New Roman" panose="02020603050405020304" pitchFamily="18" charset="0"/>
              </a:rPr>
              <a:t>causa</a:t>
            </a:r>
            <a:r>
              <a:rPr lang="en-US" sz="2400" dirty="0">
                <a:solidFill>
                  <a:srgbClr val="2D3956"/>
                </a:solidFill>
                <a:latin typeface="Times New Roman" panose="02020603050405020304" pitchFamily="18" charset="0"/>
              </a:rPr>
              <a:t> </a:t>
            </a:r>
            <a:r>
              <a:rPr lang="en-US" sz="2400" dirty="0" err="1">
                <a:solidFill>
                  <a:srgbClr val="2D3956"/>
                </a:solidFill>
                <a:latin typeface="Times New Roman" panose="02020603050405020304" pitchFamily="18" charset="0"/>
              </a:rPr>
              <a:t>credendi</a:t>
            </a:r>
            <a:r>
              <a:rPr lang="en-US" sz="2400" dirty="0">
                <a:solidFill>
                  <a:srgbClr val="2D3956"/>
                </a:solidFill>
                <a:latin typeface="Times New Roman" panose="02020603050405020304" pitchFamily="18" charset="0"/>
              </a:rPr>
              <a:t> in which the </a:t>
            </a:r>
            <a:r>
              <a:rPr lang="en-US" sz="2400" dirty="0" smtClean="0">
                <a:solidFill>
                  <a:srgbClr val="2D3956"/>
                </a:solidFill>
                <a:latin typeface="Times New Roman" panose="02020603050405020304" pitchFamily="18" charset="0"/>
              </a:rPr>
              <a:t>transferred claim </a:t>
            </a:r>
            <a:r>
              <a:rPr lang="en-US" sz="2400" dirty="0">
                <a:solidFill>
                  <a:srgbClr val="2D3956"/>
                </a:solidFill>
                <a:latin typeface="Times New Roman" panose="02020603050405020304" pitchFamily="18" charset="0"/>
              </a:rPr>
              <a:t>is a loan, or </a:t>
            </a:r>
            <a:r>
              <a:rPr lang="en-US" sz="2400" dirty="0" err="1">
                <a:solidFill>
                  <a:srgbClr val="2D3956"/>
                </a:solidFill>
                <a:latin typeface="Times New Roman" panose="02020603050405020304" pitchFamily="18" charset="0"/>
              </a:rPr>
              <a:t>causa</a:t>
            </a:r>
            <a:r>
              <a:rPr lang="en-US" sz="2400" dirty="0">
                <a:solidFill>
                  <a:srgbClr val="2D3956"/>
                </a:solidFill>
                <a:latin typeface="Times New Roman" panose="02020603050405020304" pitchFamily="18" charset="0"/>
              </a:rPr>
              <a:t> </a:t>
            </a:r>
            <a:r>
              <a:rPr lang="en-US" sz="2400" dirty="0" err="1">
                <a:solidFill>
                  <a:srgbClr val="2D3956"/>
                </a:solidFill>
                <a:latin typeface="Times New Roman" panose="02020603050405020304" pitchFamily="18" charset="0"/>
              </a:rPr>
              <a:t>donandi</a:t>
            </a:r>
            <a:r>
              <a:rPr lang="en-US" sz="2400" dirty="0">
                <a:solidFill>
                  <a:srgbClr val="2D3956"/>
                </a:solidFill>
                <a:latin typeface="Times New Roman" panose="02020603050405020304" pitchFamily="18" charset="0"/>
              </a:rPr>
              <a:t> in which the transferred </a:t>
            </a:r>
            <a:r>
              <a:rPr lang="en-US" sz="2400" dirty="0" smtClean="0">
                <a:solidFill>
                  <a:srgbClr val="2D3956"/>
                </a:solidFill>
                <a:latin typeface="Times New Roman" panose="02020603050405020304" pitchFamily="18" charset="0"/>
              </a:rPr>
              <a:t>claim is </a:t>
            </a:r>
            <a:r>
              <a:rPr lang="en-US" sz="2400" dirty="0">
                <a:solidFill>
                  <a:srgbClr val="2D3956"/>
                </a:solidFill>
                <a:latin typeface="Times New Roman" panose="02020603050405020304" pitchFamily="18" charset="0"/>
              </a:rPr>
              <a:t>a gift. A cession can occur based on a court decision, or </a:t>
            </a:r>
            <a:r>
              <a:rPr lang="en-US" sz="2400" dirty="0" smtClean="0">
                <a:solidFill>
                  <a:srgbClr val="2D3956"/>
                </a:solidFill>
                <a:latin typeface="Times New Roman" panose="02020603050405020304" pitchFamily="18" charset="0"/>
              </a:rPr>
              <a:t>based on </a:t>
            </a:r>
            <a:r>
              <a:rPr lang="en-US" sz="2400" dirty="0">
                <a:solidFill>
                  <a:srgbClr val="2D3956"/>
                </a:solidFill>
                <a:latin typeface="Times New Roman" panose="02020603050405020304" pitchFamily="18" charset="0"/>
              </a:rPr>
              <a:t>the law, </a:t>
            </a:r>
            <a:r>
              <a:rPr lang="en-US" sz="2400" dirty="0" smtClean="0">
                <a:solidFill>
                  <a:srgbClr val="2D3956"/>
                </a:solidFill>
                <a:latin typeface="Times New Roman" panose="02020603050405020304" pitchFamily="18" charset="0"/>
              </a:rPr>
              <a:t>which </a:t>
            </a:r>
            <a:r>
              <a:rPr lang="en-US" sz="2400" dirty="0">
                <a:solidFill>
                  <a:srgbClr val="2D3956"/>
                </a:solidFill>
                <a:latin typeface="Times New Roman" panose="02020603050405020304" pitchFamily="18" charset="0"/>
              </a:rPr>
              <a:t>is </a:t>
            </a:r>
            <a:r>
              <a:rPr lang="en-US" sz="2400" dirty="0" smtClean="0">
                <a:solidFill>
                  <a:srgbClr val="2D3956"/>
                </a:solidFill>
                <a:latin typeface="Times New Roman" panose="02020603050405020304" pitchFamily="18" charset="0"/>
              </a:rPr>
              <a:t>rarer.</a:t>
            </a:r>
            <a:endParaRPr lang="en-US"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3-Subjects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83845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046988"/>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2-Change </a:t>
            </a:r>
            <a:r>
              <a:rPr lang="en-US" sz="2400" b="1" u="sng" dirty="0">
                <a:solidFill>
                  <a:srgbClr val="2D3956"/>
                </a:solidFill>
                <a:latin typeface="Times New Roman" panose="02020603050405020304" pitchFamily="18" charset="0"/>
              </a:rPr>
              <a:t>of subjects in an obligation:</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-The change of a subject of obligation on the debtor’s side </a:t>
            </a:r>
            <a:r>
              <a:rPr lang="en-US" sz="2400" dirty="0" smtClean="0">
                <a:solidFill>
                  <a:srgbClr val="2D3956"/>
                </a:solidFill>
                <a:latin typeface="Times New Roman" panose="02020603050405020304" pitchFamily="18" charset="0"/>
              </a:rPr>
              <a:t>is possible </a:t>
            </a:r>
            <a:r>
              <a:rPr lang="en-US" sz="2400" dirty="0">
                <a:solidFill>
                  <a:srgbClr val="2D3956"/>
                </a:solidFill>
                <a:latin typeface="Times New Roman" panose="02020603050405020304" pitchFamily="18" charset="0"/>
              </a:rPr>
              <a:t>in several ways. The most common change of </a:t>
            </a:r>
            <a:r>
              <a:rPr lang="en-US" sz="2400" dirty="0" smtClean="0">
                <a:solidFill>
                  <a:srgbClr val="2D3956"/>
                </a:solidFill>
                <a:latin typeface="Times New Roman" panose="02020603050405020304" pitchFamily="18" charset="0"/>
              </a:rPr>
              <a:t>debtors is </a:t>
            </a:r>
            <a:r>
              <a:rPr lang="en-US" sz="2400" dirty="0">
                <a:solidFill>
                  <a:srgbClr val="2D3956"/>
                </a:solidFill>
                <a:latin typeface="Times New Roman" panose="02020603050405020304" pitchFamily="18" charset="0"/>
              </a:rPr>
              <a:t>conducted by the transfer of debt (intercession). Furthermore</a:t>
            </a:r>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change of a debtor is possible through accession to debt </a:t>
            </a:r>
            <a:r>
              <a:rPr lang="en-US" sz="2400" dirty="0" smtClean="0">
                <a:solidFill>
                  <a:srgbClr val="2D3956"/>
                </a:solidFill>
                <a:latin typeface="Times New Roman" panose="02020603050405020304" pitchFamily="18" charset="0"/>
              </a:rPr>
              <a:t>or transfer </a:t>
            </a:r>
            <a:r>
              <a:rPr lang="en-US" sz="2400" dirty="0">
                <a:solidFill>
                  <a:srgbClr val="2D3956"/>
                </a:solidFill>
                <a:latin typeface="Times New Roman" panose="02020603050405020304" pitchFamily="18" charset="0"/>
              </a:rPr>
              <a:t>of </a:t>
            </a:r>
            <a:r>
              <a:rPr lang="en-US" sz="2400" dirty="0" err="1" smtClean="0">
                <a:solidFill>
                  <a:srgbClr val="2D3956"/>
                </a:solidFill>
                <a:latin typeface="Times New Roman" panose="02020603050405020304" pitchFamily="18" charset="0"/>
              </a:rPr>
              <a:t>fulfilment</a:t>
            </a:r>
            <a:r>
              <a:rPr lang="en-US" sz="2400" dirty="0">
                <a:solidFill>
                  <a:srgbClr val="2D3956"/>
                </a:solidFill>
                <a:latin typeface="Times New Roman" panose="02020603050405020304" pitchFamily="18" charset="0"/>
              </a:rPr>
              <a:t>. A change of a debtor can occur based </a:t>
            </a:r>
            <a:r>
              <a:rPr lang="en-US" sz="2400" dirty="0" smtClean="0">
                <a:solidFill>
                  <a:srgbClr val="2D3956"/>
                </a:solidFill>
                <a:latin typeface="Times New Roman" panose="02020603050405020304" pitchFamily="18" charset="0"/>
              </a:rPr>
              <a:t>on a </a:t>
            </a:r>
            <a:r>
              <a:rPr lang="en-US" sz="2400" dirty="0">
                <a:solidFill>
                  <a:srgbClr val="2D3956"/>
                </a:solidFill>
                <a:latin typeface="Times New Roman" panose="02020603050405020304" pitchFamily="18" charset="0"/>
              </a:rPr>
              <a:t>contract but also based on the law, which is less common.</a:t>
            </a:r>
          </a:p>
          <a:p>
            <a:pPr algn="just"/>
            <a:r>
              <a:rPr lang="en-US" sz="2400" dirty="0" smtClean="0">
                <a:solidFill>
                  <a:srgbClr val="2D3956"/>
                </a:solidFill>
                <a:latin typeface="Times New Roman" panose="02020603050405020304" pitchFamily="18" charset="0"/>
              </a:rPr>
              <a:t>- By </a:t>
            </a:r>
            <a:r>
              <a:rPr lang="en-US" sz="2400" dirty="0">
                <a:solidFill>
                  <a:srgbClr val="2D3956"/>
                </a:solidFill>
                <a:latin typeface="Times New Roman" panose="02020603050405020304" pitchFamily="18" charset="0"/>
              </a:rPr>
              <a:t>a change of a debtor, the obligation (content of obligation</a:t>
            </a:r>
            <a:r>
              <a:rPr lang="en-US" sz="2400" dirty="0" smtClean="0">
                <a:solidFill>
                  <a:srgbClr val="2D3956"/>
                </a:solidFill>
                <a:latin typeface="Times New Roman" panose="02020603050405020304" pitchFamily="18" charset="0"/>
              </a:rPr>
              <a:t>)  remains </a:t>
            </a:r>
            <a:r>
              <a:rPr lang="en-US" sz="2400" dirty="0">
                <a:solidFill>
                  <a:srgbClr val="2D3956"/>
                </a:solidFill>
                <a:latin typeface="Times New Roman" panose="02020603050405020304" pitchFamily="18" charset="0"/>
              </a:rPr>
              <a:t>the same, and only the debtor (person) changes.</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3-Subjects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80448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4042453"/>
          </a:xfrm>
          <a:prstGeom prst="rect">
            <a:avLst/>
          </a:prstGeom>
        </p:spPr>
        <p:txBody>
          <a:bodyPr wrap="square">
            <a:spAutoFit/>
          </a:bodyPr>
          <a:lstStyle/>
          <a:p>
            <a:pPr algn="just">
              <a:lnSpc>
                <a:spcPct val="120000"/>
              </a:lnSpc>
            </a:pPr>
            <a:r>
              <a:rPr lang="en-US" sz="2400" dirty="0" smtClean="0">
                <a:solidFill>
                  <a:srgbClr val="000000"/>
                </a:solidFill>
                <a:latin typeface="Times New Roman" panose="02020603050405020304" pitchFamily="18" charset="0"/>
              </a:rPr>
              <a:t>- Legal </a:t>
            </a:r>
            <a:r>
              <a:rPr lang="en-US" sz="2400" dirty="0">
                <a:solidFill>
                  <a:srgbClr val="000000"/>
                </a:solidFill>
                <a:latin typeface="Times New Roman" panose="02020603050405020304" pitchFamily="18" charset="0"/>
              </a:rPr>
              <a:t>facts and states on the basis of which obligations </a:t>
            </a:r>
            <a:r>
              <a:rPr lang="en-US" sz="2400" dirty="0" smtClean="0">
                <a:solidFill>
                  <a:srgbClr val="000000"/>
                </a:solidFill>
                <a:latin typeface="Times New Roman" panose="02020603050405020304" pitchFamily="18" charset="0"/>
              </a:rPr>
              <a:t>occur are </a:t>
            </a:r>
            <a:r>
              <a:rPr lang="en-US" sz="2400" dirty="0">
                <a:solidFill>
                  <a:srgbClr val="000000"/>
                </a:solidFill>
                <a:latin typeface="Times New Roman" panose="02020603050405020304" pitchFamily="18" charset="0"/>
              </a:rPr>
              <a:t>the sources of obligations, the basics of the occurrence </a:t>
            </a:r>
            <a:r>
              <a:rPr lang="en-US" sz="2400" dirty="0" smtClean="0">
                <a:solidFill>
                  <a:srgbClr val="000000"/>
                </a:solidFill>
                <a:latin typeface="Times New Roman" panose="02020603050405020304" pitchFamily="18" charset="0"/>
              </a:rPr>
              <a:t>of obligations</a:t>
            </a:r>
            <a:r>
              <a:rPr lang="en-US" sz="2400" dirty="0">
                <a:solidFill>
                  <a:srgbClr val="000000"/>
                </a:solidFill>
                <a:latin typeface="Times New Roman" panose="02020603050405020304" pitchFamily="18" charset="0"/>
              </a:rPr>
              <a:t>. They are the reasons due to which the </a:t>
            </a:r>
            <a:r>
              <a:rPr lang="en-US" sz="2400" dirty="0" smtClean="0">
                <a:solidFill>
                  <a:srgbClr val="000000"/>
                </a:solidFill>
                <a:latin typeface="Times New Roman" panose="02020603050405020304" pitchFamily="18" charset="0"/>
              </a:rPr>
              <a:t>obligations occur</a:t>
            </a:r>
            <a:r>
              <a:rPr lang="en-US" sz="2400" dirty="0">
                <a:solidFill>
                  <a:srgbClr val="000000"/>
                </a:solidFill>
                <a:latin typeface="Times New Roman" panose="02020603050405020304" pitchFamily="18" charset="0"/>
              </a:rPr>
              <a:t>. The </a:t>
            </a:r>
            <a:r>
              <a:rPr lang="en-US" sz="2400" dirty="0" smtClean="0">
                <a:solidFill>
                  <a:srgbClr val="000000"/>
                </a:solidFill>
                <a:latin typeface="Times New Roman" panose="02020603050405020304" pitchFamily="18" charset="0"/>
              </a:rPr>
              <a:t>first</a:t>
            </a:r>
            <a:r>
              <a:rPr lang="en-US" sz="2400" dirty="0">
                <a:solidFill>
                  <a:srgbClr val="000000"/>
                </a:solidFill>
                <a:latin typeface="Times New Roman" panose="02020603050405020304" pitchFamily="18" charset="0"/>
              </a:rPr>
              <a:t>, the richest and the most frequent source of obligations are legal affairs in general and contracts in particular.</a:t>
            </a:r>
          </a:p>
          <a:p>
            <a:pPr algn="just">
              <a:lnSpc>
                <a:spcPct val="120000"/>
              </a:lnSpc>
            </a:pPr>
            <a:r>
              <a:rPr lang="en-US" sz="2400" dirty="0" smtClean="0">
                <a:solidFill>
                  <a:srgbClr val="000000"/>
                </a:solidFill>
                <a:latin typeface="Times New Roman" panose="02020603050405020304" pitchFamily="18" charset="0"/>
              </a:rPr>
              <a:t>- Agreements/contracts </a:t>
            </a:r>
            <a:r>
              <a:rPr lang="en-US" sz="2400" dirty="0">
                <a:solidFill>
                  <a:srgbClr val="000000"/>
                </a:solidFill>
                <a:latin typeface="Times New Roman" panose="02020603050405020304" pitchFamily="18" charset="0"/>
              </a:rPr>
              <a:t>are consented declarations of will of </a:t>
            </a:r>
            <a:r>
              <a:rPr lang="en-US" sz="2400" dirty="0" smtClean="0">
                <a:solidFill>
                  <a:srgbClr val="000000"/>
                </a:solidFill>
                <a:latin typeface="Times New Roman" panose="02020603050405020304" pitchFamily="18" charset="0"/>
              </a:rPr>
              <a:t>two or </a:t>
            </a:r>
            <a:r>
              <a:rPr lang="en-US" sz="2400" dirty="0">
                <a:solidFill>
                  <a:srgbClr val="000000"/>
                </a:solidFill>
                <a:latin typeface="Times New Roman" panose="02020603050405020304" pitchFamily="18" charset="0"/>
              </a:rPr>
              <a:t>more persons with which these persons agree that a </a:t>
            </a:r>
            <a:r>
              <a:rPr lang="en-US" sz="2400" dirty="0" smtClean="0">
                <a:solidFill>
                  <a:srgbClr val="000000"/>
                </a:solidFill>
                <a:latin typeface="Times New Roman" panose="02020603050405020304" pitchFamily="18" charset="0"/>
              </a:rPr>
              <a:t>particular obligation </a:t>
            </a:r>
            <a:r>
              <a:rPr lang="en-US" sz="2400" dirty="0">
                <a:solidFill>
                  <a:srgbClr val="000000"/>
                </a:solidFill>
                <a:latin typeface="Times New Roman" panose="02020603050405020304" pitchFamily="18" charset="0"/>
              </a:rPr>
              <a:t>occurs between them, and that they perform </a:t>
            </a:r>
            <a:r>
              <a:rPr lang="en-US" sz="2400" dirty="0" smtClean="0">
                <a:solidFill>
                  <a:srgbClr val="000000"/>
                </a:solidFill>
                <a:latin typeface="Times New Roman" panose="02020603050405020304" pitchFamily="18" charset="0"/>
              </a:rPr>
              <a:t>an agreed obligation. </a:t>
            </a:r>
            <a:r>
              <a:rPr lang="en-US" sz="2400" dirty="0">
                <a:solidFill>
                  <a:srgbClr val="000000"/>
                </a:solidFill>
                <a:latin typeface="Times New Roman" panose="02020603050405020304" pitchFamily="18" charset="0"/>
              </a:rPr>
              <a:t>The second source </a:t>
            </a:r>
            <a:r>
              <a:rPr lang="en-US" sz="2400" dirty="0" smtClean="0">
                <a:solidFill>
                  <a:srgbClr val="000000"/>
                </a:solidFill>
                <a:latin typeface="Times New Roman" panose="02020603050405020304" pitchFamily="18" charset="0"/>
              </a:rPr>
              <a:t>of obligations </a:t>
            </a:r>
            <a:r>
              <a:rPr lang="en-US" sz="2400" dirty="0">
                <a:solidFill>
                  <a:srgbClr val="000000"/>
                </a:solidFill>
                <a:latin typeface="Times New Roman" panose="02020603050405020304" pitchFamily="18" charset="0"/>
              </a:rPr>
              <a:t>is unilateral civil-law affairs. Their </a:t>
            </a:r>
            <a:r>
              <a:rPr lang="en-US" sz="2400" dirty="0" smtClean="0">
                <a:solidFill>
                  <a:srgbClr val="000000"/>
                </a:solidFill>
                <a:latin typeface="Times New Roman" panose="02020603050405020304" pitchFamily="18" charset="0"/>
              </a:rPr>
              <a:t>specificity </a:t>
            </a:r>
            <a:r>
              <a:rPr lang="en-US" sz="2400" dirty="0">
                <a:solidFill>
                  <a:srgbClr val="000000"/>
                </a:solidFill>
                <a:latin typeface="Times New Roman" panose="02020603050405020304" pitchFamily="18" charset="0"/>
              </a:rPr>
              <a:t>is in </a:t>
            </a:r>
            <a:r>
              <a:rPr lang="en-US" sz="2400" dirty="0" smtClean="0">
                <a:solidFill>
                  <a:srgbClr val="000000"/>
                </a:solidFill>
                <a:latin typeface="Times New Roman" panose="02020603050405020304" pitchFamily="18" charset="0"/>
              </a:rPr>
              <a:t>the fact </a:t>
            </a:r>
            <a:r>
              <a:rPr lang="en-US" sz="2400" dirty="0">
                <a:solidFill>
                  <a:srgbClr val="000000"/>
                </a:solidFill>
                <a:latin typeface="Times New Roman" panose="02020603050405020304" pitchFamily="18" charset="0"/>
              </a:rPr>
              <a:t>that an obligation, as a bilateral legal relation, occurs with </a:t>
            </a:r>
            <a:r>
              <a:rPr lang="en-US" sz="2400" dirty="0" smtClean="0">
                <a:solidFill>
                  <a:srgbClr val="000000"/>
                </a:solidFill>
                <a:latin typeface="Times New Roman" panose="02020603050405020304" pitchFamily="18" charset="0"/>
              </a:rPr>
              <a:t>a declaration </a:t>
            </a:r>
            <a:r>
              <a:rPr lang="en-US" sz="2400" dirty="0">
                <a:solidFill>
                  <a:srgbClr val="000000"/>
                </a:solidFill>
                <a:latin typeface="Times New Roman" panose="02020603050405020304" pitchFamily="18" charset="0"/>
              </a:rPr>
              <a:t>of will of only one </a:t>
            </a:r>
            <a:r>
              <a:rPr lang="en-US" sz="2400" dirty="0" smtClean="0">
                <a:solidFill>
                  <a:srgbClr val="000000"/>
                </a:solidFill>
                <a:latin typeface="Times New Roman" panose="02020603050405020304" pitchFamily="18" charset="0"/>
              </a:rPr>
              <a:t>party.</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70620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4-Sources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3599255"/>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 The third source is </a:t>
            </a:r>
            <a:r>
              <a:rPr lang="en-US" sz="2400" dirty="0" smtClean="0">
                <a:solidFill>
                  <a:srgbClr val="000000"/>
                </a:solidFill>
                <a:latin typeface="Times New Roman" panose="02020603050405020304" pitchFamily="18" charset="0"/>
              </a:rPr>
              <a:t>inflicting </a:t>
            </a:r>
            <a:r>
              <a:rPr lang="en-US" sz="2400" dirty="0">
                <a:solidFill>
                  <a:srgbClr val="000000"/>
                </a:solidFill>
                <a:latin typeface="Times New Roman" panose="02020603050405020304" pitchFamily="18" charset="0"/>
              </a:rPr>
              <a:t>damage </a:t>
            </a:r>
            <a:r>
              <a:rPr lang="en-US" sz="2400" dirty="0" smtClean="0">
                <a:solidFill>
                  <a:srgbClr val="000000"/>
                </a:solidFill>
                <a:latin typeface="Times New Roman" panose="02020603050405020304" pitchFamily="18" charset="0"/>
              </a:rPr>
              <a:t>.Acivil </a:t>
            </a:r>
            <a:r>
              <a:rPr lang="en-US" sz="2400" dirty="0">
                <a:solidFill>
                  <a:srgbClr val="000000"/>
                </a:solidFill>
                <a:latin typeface="Times New Roman" panose="02020603050405020304" pitchFamily="18" charset="0"/>
              </a:rPr>
              <a:t>offence is a source of obligations in the sense that a </a:t>
            </a:r>
            <a:r>
              <a:rPr lang="en-US" sz="2400" dirty="0" smtClean="0">
                <a:solidFill>
                  <a:srgbClr val="000000"/>
                </a:solidFill>
                <a:latin typeface="Times New Roman" panose="02020603050405020304" pitchFamily="18" charset="0"/>
              </a:rPr>
              <a:t>person who </a:t>
            </a:r>
            <a:r>
              <a:rPr lang="en-US" sz="2400" dirty="0">
                <a:solidFill>
                  <a:srgbClr val="000000"/>
                </a:solidFill>
                <a:latin typeface="Times New Roman" panose="02020603050405020304" pitchFamily="18" charset="0"/>
              </a:rPr>
              <a:t>illegally </a:t>
            </a:r>
            <a:r>
              <a:rPr lang="en-US" sz="2400" dirty="0" smtClean="0">
                <a:solidFill>
                  <a:srgbClr val="000000"/>
                </a:solidFill>
                <a:latin typeface="Times New Roman" panose="02020603050405020304" pitchFamily="18" charset="0"/>
              </a:rPr>
              <a:t>inflicts </a:t>
            </a:r>
            <a:r>
              <a:rPr lang="en-US" sz="2400" dirty="0">
                <a:solidFill>
                  <a:srgbClr val="000000"/>
                </a:solidFill>
                <a:latin typeface="Times New Roman" panose="02020603050405020304" pitchFamily="18" charset="0"/>
              </a:rPr>
              <a:t>damage to another person/entity </a:t>
            </a:r>
            <a:r>
              <a:rPr lang="en-US" sz="2400" dirty="0" smtClean="0">
                <a:solidFill>
                  <a:srgbClr val="000000"/>
                </a:solidFill>
                <a:latin typeface="Times New Roman" panose="02020603050405020304" pitchFamily="18" charset="0"/>
              </a:rPr>
              <a:t>assumes the </a:t>
            </a:r>
            <a:r>
              <a:rPr lang="en-US" sz="2400" dirty="0">
                <a:solidFill>
                  <a:srgbClr val="000000"/>
                </a:solidFill>
                <a:latin typeface="Times New Roman" panose="02020603050405020304" pitchFamily="18" charset="0"/>
              </a:rPr>
              <a:t>obligation to compensate such damage (to the </a:t>
            </a:r>
            <a:r>
              <a:rPr lang="en-US" sz="2400" dirty="0" smtClean="0">
                <a:solidFill>
                  <a:srgbClr val="000000"/>
                </a:solidFill>
                <a:latin typeface="Times New Roman" panose="02020603050405020304" pitchFamily="18" charset="0"/>
              </a:rPr>
              <a:t>damaged party</a:t>
            </a:r>
            <a:r>
              <a:rPr lang="en-US" sz="2400" dirty="0">
                <a:solidFill>
                  <a:srgbClr val="000000"/>
                </a:solidFill>
                <a:latin typeface="Times New Roman" panose="02020603050405020304" pitchFamily="18" charset="0"/>
              </a:rPr>
              <a:t>), unless it can be proven that the damage </a:t>
            </a:r>
            <a:r>
              <a:rPr lang="en-US" sz="2400" dirty="0" smtClean="0">
                <a:solidFill>
                  <a:srgbClr val="000000"/>
                </a:solidFill>
                <a:latin typeface="Times New Roman" panose="02020603050405020304" pitchFamily="18" charset="0"/>
              </a:rPr>
              <a:t>occurred without </a:t>
            </a:r>
            <a:r>
              <a:rPr lang="en-US" sz="2400" dirty="0">
                <a:solidFill>
                  <a:srgbClr val="000000"/>
                </a:solidFill>
                <a:latin typeface="Times New Roman" panose="02020603050405020304" pitchFamily="18" charset="0"/>
              </a:rPr>
              <a:t>his fault. Therefore, in theory, in order for an </a:t>
            </a:r>
            <a:r>
              <a:rPr lang="en-US" sz="2400" dirty="0" smtClean="0">
                <a:solidFill>
                  <a:srgbClr val="000000"/>
                </a:solidFill>
                <a:latin typeface="Times New Roman" panose="02020603050405020304" pitchFamily="18" charset="0"/>
              </a:rPr>
              <a:t>obligation to </a:t>
            </a:r>
            <a:r>
              <a:rPr lang="en-US" sz="2400" dirty="0">
                <a:solidFill>
                  <a:srgbClr val="000000"/>
                </a:solidFill>
                <a:latin typeface="Times New Roman" panose="02020603050405020304" pitchFamily="18" charset="0"/>
              </a:rPr>
              <a:t>occur, the damage should have been caused by the </a:t>
            </a:r>
            <a:r>
              <a:rPr lang="en-US" sz="2400" dirty="0" smtClean="0">
                <a:solidFill>
                  <a:srgbClr val="000000"/>
                </a:solidFill>
                <a:latin typeface="Times New Roman" panose="02020603050405020304" pitchFamily="18" charset="0"/>
              </a:rPr>
              <a:t>person  (</a:t>
            </a:r>
            <a:r>
              <a:rPr lang="en-US" sz="2400" dirty="0">
                <a:solidFill>
                  <a:srgbClr val="000000"/>
                </a:solidFill>
                <a:latin typeface="Times New Roman" panose="02020603050405020304" pitchFamily="18" charset="0"/>
              </a:rPr>
              <a:t>a person that caused the damage) due to whose actions </a:t>
            </a:r>
            <a:r>
              <a:rPr lang="en-US" sz="2400" dirty="0" smtClean="0">
                <a:solidFill>
                  <a:srgbClr val="000000"/>
                </a:solidFill>
                <a:latin typeface="Times New Roman" panose="02020603050405020304" pitchFamily="18" charset="0"/>
              </a:rPr>
              <a:t>that damage </a:t>
            </a:r>
            <a:r>
              <a:rPr lang="en-US" sz="2400" dirty="0">
                <a:solidFill>
                  <a:srgbClr val="000000"/>
                </a:solidFill>
                <a:latin typeface="Times New Roman" panose="02020603050405020304" pitchFamily="18" charset="0"/>
              </a:rPr>
              <a:t>had been caused. It is a system (theory) of </a:t>
            </a:r>
            <a:r>
              <a:rPr lang="en-US" sz="2400" dirty="0" smtClean="0">
                <a:solidFill>
                  <a:srgbClr val="000000"/>
                </a:solidFill>
                <a:latin typeface="Times New Roman" panose="02020603050405020304" pitchFamily="18" charset="0"/>
              </a:rPr>
              <a:t>subjective responsibility </a:t>
            </a:r>
            <a:r>
              <a:rPr lang="en-US" sz="2400" dirty="0">
                <a:solidFill>
                  <a:srgbClr val="000000"/>
                </a:solidFill>
                <a:latin typeface="Times New Roman" panose="02020603050405020304" pitchFamily="18" charset="0"/>
              </a:rPr>
              <a:t>for which the following requirements ought to </a:t>
            </a:r>
            <a:r>
              <a:rPr lang="en-US" sz="2400" dirty="0" smtClean="0">
                <a:solidFill>
                  <a:srgbClr val="000000"/>
                </a:solidFill>
                <a:latin typeface="Times New Roman" panose="02020603050405020304" pitchFamily="18" charset="0"/>
              </a:rPr>
              <a:t>be met</a:t>
            </a:r>
            <a:r>
              <a:rPr lang="en-US" sz="2400" dirty="0">
                <a:solidFill>
                  <a:srgbClr val="000000"/>
                </a:solidFill>
                <a:latin typeface="Times New Roman" panose="02020603050405020304" pitchFamily="18" charset="0"/>
              </a:rPr>
              <a:t>: unlawfulness of an action made by a person who </a:t>
            </a:r>
            <a:r>
              <a:rPr lang="en-US" sz="2400" dirty="0" smtClean="0">
                <a:solidFill>
                  <a:srgbClr val="000000"/>
                </a:solidFill>
                <a:latin typeface="Times New Roman" panose="02020603050405020304" pitchFamily="18" charset="0"/>
              </a:rPr>
              <a:t>caused the damage.</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70620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4-Sources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541259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2712859"/>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 Damage can be caused by a harmful action to a person </a:t>
            </a:r>
            <a:r>
              <a:rPr lang="en-US" sz="2400" dirty="0" smtClean="0">
                <a:solidFill>
                  <a:srgbClr val="000000"/>
                </a:solidFill>
                <a:latin typeface="Times New Roman" panose="02020603050405020304" pitchFamily="18" charset="0"/>
              </a:rPr>
              <a:t>with whom </a:t>
            </a:r>
            <a:r>
              <a:rPr lang="en-US" sz="2400" dirty="0">
                <a:solidFill>
                  <a:srgbClr val="000000"/>
                </a:solidFill>
                <a:latin typeface="Times New Roman" panose="02020603050405020304" pitchFamily="18" charset="0"/>
              </a:rPr>
              <a:t>a person who caused damage has not been in a </a:t>
            </a:r>
            <a:r>
              <a:rPr lang="en-US" sz="2400" dirty="0" smtClean="0">
                <a:solidFill>
                  <a:srgbClr val="000000"/>
                </a:solidFill>
                <a:latin typeface="Times New Roman" panose="02020603050405020304" pitchFamily="18" charset="0"/>
              </a:rPr>
              <a:t>legal relation </a:t>
            </a:r>
            <a:r>
              <a:rPr lang="en-US" sz="2400" dirty="0">
                <a:solidFill>
                  <a:srgbClr val="000000"/>
                </a:solidFill>
                <a:latin typeface="Times New Roman" panose="02020603050405020304" pitchFamily="18" charset="0"/>
              </a:rPr>
              <a:t>up to that time. In such a case we are dealing with a</a:t>
            </a:r>
          </a:p>
          <a:p>
            <a:pPr algn="just">
              <a:lnSpc>
                <a:spcPct val="120000"/>
              </a:lnSpc>
            </a:pPr>
            <a:r>
              <a:rPr lang="en-US" sz="2400" dirty="0" err="1" smtClean="0">
                <a:solidFill>
                  <a:srgbClr val="000000"/>
                </a:solidFill>
                <a:latin typeface="Times New Roman" panose="02020603050405020304" pitchFamily="18" charset="0"/>
              </a:rPr>
              <a:t>Delict</a:t>
            </a:r>
            <a:r>
              <a:rPr lang="en-US" sz="2400" dirty="0" smtClean="0">
                <a:solidFill>
                  <a:srgbClr val="000000"/>
                </a:solidFill>
                <a:latin typeface="Times New Roman" panose="02020603050405020304" pitchFamily="18" charset="0"/>
              </a:rPr>
              <a:t> civil </a:t>
            </a:r>
            <a:r>
              <a:rPr lang="en-US" sz="2400" dirty="0">
                <a:solidFill>
                  <a:srgbClr val="000000"/>
                </a:solidFill>
                <a:latin typeface="Times New Roman" panose="02020603050405020304" pitchFamily="18" charset="0"/>
              </a:rPr>
              <a:t>liability (non-contractual liability). Damage could </a:t>
            </a:r>
            <a:r>
              <a:rPr lang="en-US" sz="2400" dirty="0" smtClean="0">
                <a:solidFill>
                  <a:srgbClr val="000000"/>
                </a:solidFill>
                <a:latin typeface="Times New Roman" panose="02020603050405020304" pitchFamily="18" charset="0"/>
              </a:rPr>
              <a:t>be caused </a:t>
            </a:r>
            <a:r>
              <a:rPr lang="en-US" sz="2400" dirty="0">
                <a:solidFill>
                  <a:srgbClr val="000000"/>
                </a:solidFill>
                <a:latin typeface="Times New Roman" panose="02020603050405020304" pitchFamily="18" charset="0"/>
              </a:rPr>
              <a:t>to a contractual partner by </a:t>
            </a:r>
            <a:r>
              <a:rPr lang="en-US" sz="2400" dirty="0" smtClean="0">
                <a:solidFill>
                  <a:srgbClr val="000000"/>
                </a:solidFill>
                <a:latin typeface="Times New Roman" panose="02020603050405020304" pitchFamily="18" charset="0"/>
              </a:rPr>
              <a:t>non-</a:t>
            </a:r>
            <a:r>
              <a:rPr lang="en-US" sz="2400" dirty="0" err="1" smtClean="0">
                <a:solidFill>
                  <a:srgbClr val="000000"/>
                </a:solidFill>
                <a:latin typeface="Times New Roman" panose="02020603050405020304" pitchFamily="18" charset="0"/>
              </a:rPr>
              <a:t>fulfilment</a:t>
            </a:r>
            <a:r>
              <a:rPr lang="en-US" sz="2400" dirty="0" smtClean="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of </a:t>
            </a:r>
            <a:r>
              <a:rPr lang="en-US" sz="2400" dirty="0" smtClean="0">
                <a:solidFill>
                  <a:srgbClr val="000000"/>
                </a:solidFill>
                <a:latin typeface="Times New Roman" panose="02020603050405020304" pitchFamily="18" charset="0"/>
              </a:rPr>
              <a:t>illegitimate </a:t>
            </a:r>
            <a:r>
              <a:rPr lang="en-US" sz="2400" dirty="0" err="1" smtClean="0">
                <a:solidFill>
                  <a:srgbClr val="000000"/>
                </a:solidFill>
                <a:latin typeface="Times New Roman" panose="02020603050405020304" pitchFamily="18" charset="0"/>
              </a:rPr>
              <a:t>fulfilment</a:t>
            </a:r>
            <a:r>
              <a:rPr lang="en-US" sz="2400" dirty="0" smtClean="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of contractual obligations. It is a contractual </a:t>
            </a:r>
            <a:r>
              <a:rPr lang="en-US" sz="2400" dirty="0" smtClean="0">
                <a:solidFill>
                  <a:srgbClr val="000000"/>
                </a:solidFill>
                <a:latin typeface="Times New Roman" panose="02020603050405020304" pitchFamily="18" charset="0"/>
              </a:rPr>
              <a:t>civil liability.</a:t>
            </a:r>
          </a:p>
          <a:p>
            <a:pPr algn="just">
              <a:lnSpc>
                <a:spcPct val="120000"/>
              </a:lnSpc>
            </a:pP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70620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4-Sources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017820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3599255"/>
          </a:xfrm>
          <a:prstGeom prst="rect">
            <a:avLst/>
          </a:prstGeom>
        </p:spPr>
        <p:txBody>
          <a:bodyPr wrap="square">
            <a:spAutoFit/>
          </a:bodyPr>
          <a:lstStyle/>
          <a:p>
            <a:pPr algn="just">
              <a:lnSpc>
                <a:spcPct val="120000"/>
              </a:lnSpc>
            </a:pPr>
            <a:r>
              <a:rPr lang="en-US" sz="2400" dirty="0" smtClean="0">
                <a:solidFill>
                  <a:srgbClr val="000000"/>
                </a:solidFill>
                <a:latin typeface="Times New Roman" panose="02020603050405020304" pitchFamily="18" charset="0"/>
              </a:rPr>
              <a:t>-Acquiring </a:t>
            </a:r>
            <a:r>
              <a:rPr lang="en-US" sz="2400" dirty="0">
                <a:solidFill>
                  <a:srgbClr val="000000"/>
                </a:solidFill>
                <a:latin typeface="Times New Roman" panose="02020603050405020304" pitchFamily="18" charset="0"/>
              </a:rPr>
              <a:t>without ground represents the fourth source </a:t>
            </a:r>
            <a:r>
              <a:rPr lang="en-US" sz="2400" dirty="0" smtClean="0">
                <a:solidFill>
                  <a:srgbClr val="000000"/>
                </a:solidFill>
                <a:latin typeface="Times New Roman" panose="02020603050405020304" pitchFamily="18" charset="0"/>
              </a:rPr>
              <a:t>of obligations . </a:t>
            </a:r>
            <a:r>
              <a:rPr lang="en-US" sz="2400" dirty="0">
                <a:solidFill>
                  <a:srgbClr val="000000"/>
                </a:solidFill>
                <a:latin typeface="Times New Roman" panose="02020603050405020304" pitchFamily="18" charset="0"/>
              </a:rPr>
              <a:t>It is also known as an </a:t>
            </a:r>
            <a:r>
              <a:rPr lang="en-US" sz="2400" dirty="0" smtClean="0">
                <a:solidFill>
                  <a:srgbClr val="000000"/>
                </a:solidFill>
                <a:latin typeface="Times New Roman" panose="02020603050405020304" pitchFamily="18" charset="0"/>
              </a:rPr>
              <a:t>unlawful or </a:t>
            </a:r>
            <a:r>
              <a:rPr lang="en-US" sz="2400" dirty="0">
                <a:solidFill>
                  <a:srgbClr val="000000"/>
                </a:solidFill>
                <a:latin typeface="Times New Roman" panose="02020603050405020304" pitchFamily="18" charset="0"/>
              </a:rPr>
              <a:t>unjust enrichment. When someone has obtained </a:t>
            </a:r>
            <a:r>
              <a:rPr lang="en-US" sz="2400" dirty="0" smtClean="0">
                <a:solidFill>
                  <a:srgbClr val="000000"/>
                </a:solidFill>
                <a:latin typeface="Times New Roman" panose="02020603050405020304" pitchFamily="18" charset="0"/>
              </a:rPr>
              <a:t>something or </a:t>
            </a:r>
            <a:r>
              <a:rPr lang="en-US" sz="2400" dirty="0">
                <a:solidFill>
                  <a:srgbClr val="000000"/>
                </a:solidFill>
                <a:latin typeface="Times New Roman" panose="02020603050405020304" pitchFamily="18" charset="0"/>
              </a:rPr>
              <a:t>received something and hence enriched his property </a:t>
            </a:r>
            <a:r>
              <a:rPr lang="en-US" sz="2400" dirty="0" smtClean="0">
                <a:solidFill>
                  <a:srgbClr val="000000"/>
                </a:solidFill>
                <a:latin typeface="Times New Roman" panose="02020603050405020304" pitchFamily="18" charset="0"/>
              </a:rPr>
              <a:t>without legal </a:t>
            </a:r>
            <a:r>
              <a:rPr lang="en-US" sz="2400" dirty="0">
                <a:solidFill>
                  <a:srgbClr val="000000"/>
                </a:solidFill>
                <a:latin typeface="Times New Roman" panose="02020603050405020304" pitchFamily="18" charset="0"/>
              </a:rPr>
              <a:t>foundations, i.e. unjustly, then it is said that he has </a:t>
            </a:r>
            <a:r>
              <a:rPr lang="en-US" sz="2400" dirty="0" smtClean="0">
                <a:solidFill>
                  <a:srgbClr val="000000"/>
                </a:solidFill>
                <a:latin typeface="Times New Roman" panose="02020603050405020304" pitchFamily="18" charset="0"/>
              </a:rPr>
              <a:t>enriched without </a:t>
            </a:r>
            <a:r>
              <a:rPr lang="en-US" sz="2400" dirty="0">
                <a:solidFill>
                  <a:srgbClr val="000000"/>
                </a:solidFill>
                <a:latin typeface="Times New Roman" panose="02020603050405020304" pitchFamily="18" charset="0"/>
              </a:rPr>
              <a:t>any grounds for it. In fact, one part of </a:t>
            </a:r>
            <a:r>
              <a:rPr lang="en-US" sz="2400" dirty="0" smtClean="0">
                <a:solidFill>
                  <a:srgbClr val="000000"/>
                </a:solidFill>
                <a:latin typeface="Times New Roman" panose="02020603050405020304" pitchFamily="18" charset="0"/>
              </a:rPr>
              <a:t>someone’s property </a:t>
            </a:r>
            <a:r>
              <a:rPr lang="en-US" sz="2400" dirty="0">
                <a:solidFill>
                  <a:srgbClr val="000000"/>
                </a:solidFill>
                <a:latin typeface="Times New Roman" panose="02020603050405020304" pitchFamily="18" charset="0"/>
              </a:rPr>
              <a:t>becomes a part of someone else’s property, and </a:t>
            </a:r>
            <a:r>
              <a:rPr lang="en-US" sz="2400" dirty="0" smtClean="0">
                <a:solidFill>
                  <a:srgbClr val="000000"/>
                </a:solidFill>
                <a:latin typeface="Times New Roman" panose="02020603050405020304" pitchFamily="18" charset="0"/>
              </a:rPr>
              <a:t>that transfer </a:t>
            </a:r>
            <a:r>
              <a:rPr lang="en-US" sz="2400" dirty="0">
                <a:solidFill>
                  <a:srgbClr val="000000"/>
                </a:solidFill>
                <a:latin typeface="Times New Roman" panose="02020603050405020304" pitchFamily="18" charset="0"/>
              </a:rPr>
              <a:t>has no legal or lawful grounds in legal affairs86 (e.g. </a:t>
            </a:r>
            <a:r>
              <a:rPr lang="en-US" sz="2400" dirty="0" smtClean="0">
                <a:solidFill>
                  <a:srgbClr val="000000"/>
                </a:solidFill>
                <a:latin typeface="Times New Roman" panose="02020603050405020304" pitchFamily="18" charset="0"/>
              </a:rPr>
              <a:t>a person </a:t>
            </a:r>
            <a:r>
              <a:rPr lang="en-US" sz="2400" dirty="0">
                <a:solidFill>
                  <a:srgbClr val="000000"/>
                </a:solidFill>
                <a:latin typeface="Times New Roman" panose="02020603050405020304" pitchFamily="18" charset="0"/>
              </a:rPr>
              <a:t>A had paid twice to a person B for the same debt). If </a:t>
            </a:r>
            <a:r>
              <a:rPr lang="en-US" sz="2400" dirty="0" smtClean="0">
                <a:solidFill>
                  <a:srgbClr val="000000"/>
                </a:solidFill>
                <a:latin typeface="Times New Roman" panose="02020603050405020304" pitchFamily="18" charset="0"/>
              </a:rPr>
              <a:t>that had </a:t>
            </a:r>
            <a:r>
              <a:rPr lang="en-US" sz="2400" dirty="0">
                <a:solidFill>
                  <a:srgbClr val="000000"/>
                </a:solidFill>
                <a:latin typeface="Times New Roman" panose="02020603050405020304" pitchFamily="18" charset="0"/>
              </a:rPr>
              <a:t>happened in a lawful manner and not by theft, deceit, or </a:t>
            </a:r>
            <a:r>
              <a:rPr lang="en-US" sz="2400" dirty="0" smtClean="0">
                <a:solidFill>
                  <a:srgbClr val="000000"/>
                </a:solidFill>
                <a:latin typeface="Times New Roman" panose="02020603050405020304" pitchFamily="18" charset="0"/>
              </a:rPr>
              <a:t>any other </a:t>
            </a:r>
            <a:r>
              <a:rPr lang="en-US" sz="2400" dirty="0">
                <a:solidFill>
                  <a:srgbClr val="000000"/>
                </a:solidFill>
                <a:latin typeface="Times New Roman" panose="02020603050405020304" pitchFamily="18" charset="0"/>
              </a:rPr>
              <a:t>illicit action and if no offence was made, then it is </a:t>
            </a:r>
            <a:r>
              <a:rPr lang="en-US" sz="2400" dirty="0" smtClean="0">
                <a:solidFill>
                  <a:srgbClr val="000000"/>
                </a:solidFill>
                <a:latin typeface="Times New Roman" panose="02020603050405020304" pitchFamily="18" charset="0"/>
              </a:rPr>
              <a:t>referred to </a:t>
            </a:r>
            <a:r>
              <a:rPr lang="en-US" sz="2400" dirty="0">
                <a:solidFill>
                  <a:srgbClr val="000000"/>
                </a:solidFill>
                <a:latin typeface="Times New Roman" panose="02020603050405020304" pitchFamily="18" charset="0"/>
              </a:rPr>
              <a:t>as acquiring without ground.</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70620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4-Sources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641853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672195" cy="4524315"/>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-The </a:t>
            </a:r>
            <a:r>
              <a:rPr lang="en-US" sz="2400" dirty="0" smtClean="0">
                <a:solidFill>
                  <a:srgbClr val="000000"/>
                </a:solidFill>
                <a:latin typeface="Times New Roman" panose="02020603050405020304" pitchFamily="18" charset="0"/>
              </a:rPr>
              <a:t>fifth </a:t>
            </a:r>
            <a:r>
              <a:rPr lang="en-US" sz="2400" dirty="0">
                <a:solidFill>
                  <a:srgbClr val="000000"/>
                </a:solidFill>
                <a:latin typeface="Times New Roman" panose="02020603050405020304" pitchFamily="18" charset="0"/>
              </a:rPr>
              <a:t>source doing business without order or authority. If someone, with a good </a:t>
            </a:r>
            <a:r>
              <a:rPr lang="en-US" sz="2400" dirty="0" smtClean="0">
                <a:solidFill>
                  <a:srgbClr val="000000"/>
                </a:solidFill>
                <a:latin typeface="Times New Roman" panose="02020603050405020304" pitchFamily="18" charset="0"/>
              </a:rPr>
              <a:t>intention, undertakes </a:t>
            </a:r>
            <a:r>
              <a:rPr lang="en-US" sz="2400" dirty="0">
                <a:solidFill>
                  <a:srgbClr val="000000"/>
                </a:solidFill>
                <a:latin typeface="Times New Roman" panose="02020603050405020304" pitchFamily="18" charset="0"/>
              </a:rPr>
              <a:t>an action for the interest of another person, </a:t>
            </a:r>
            <a:r>
              <a:rPr lang="en-US" sz="2400" dirty="0" smtClean="0">
                <a:solidFill>
                  <a:srgbClr val="000000"/>
                </a:solidFill>
                <a:latin typeface="Times New Roman" panose="02020603050405020304" pitchFamily="18" charset="0"/>
              </a:rPr>
              <a:t>and without </a:t>
            </a:r>
            <a:r>
              <a:rPr lang="en-US" sz="2400" dirty="0">
                <a:solidFill>
                  <a:srgbClr val="000000"/>
                </a:solidFill>
                <a:latin typeface="Times New Roman" panose="02020603050405020304" pitchFamily="18" charset="0"/>
              </a:rPr>
              <a:t>that person’s consent, then it is referred to as </a:t>
            </a:r>
            <a:r>
              <a:rPr lang="en-US" sz="2400" dirty="0" smtClean="0">
                <a:solidFill>
                  <a:srgbClr val="000000"/>
                </a:solidFill>
                <a:latin typeface="Times New Roman" panose="02020603050405020304" pitchFamily="18" charset="0"/>
              </a:rPr>
              <a:t>doing business </a:t>
            </a:r>
            <a:r>
              <a:rPr lang="en-US" sz="2400" dirty="0">
                <a:solidFill>
                  <a:srgbClr val="000000"/>
                </a:solidFill>
                <a:latin typeface="Times New Roman" panose="02020603050405020304" pitchFamily="18" charset="0"/>
              </a:rPr>
              <a:t>without order or authority, an unbidden </a:t>
            </a:r>
            <a:r>
              <a:rPr lang="en-US" sz="2400" dirty="0" smtClean="0">
                <a:solidFill>
                  <a:srgbClr val="000000"/>
                </a:solidFill>
                <a:latin typeface="Times New Roman" panose="02020603050405020304" pitchFamily="18" charset="0"/>
              </a:rPr>
              <a:t>performance of </a:t>
            </a:r>
            <a:r>
              <a:rPr lang="en-US" sz="2400" dirty="0">
                <a:solidFill>
                  <a:srgbClr val="000000"/>
                </a:solidFill>
                <a:latin typeface="Times New Roman" panose="02020603050405020304" pitchFamily="18" charset="0"/>
              </a:rPr>
              <a:t>someone else’s activities or effectiveness without a proxy. </a:t>
            </a:r>
            <a:r>
              <a:rPr lang="en-US" sz="2400" dirty="0" smtClean="0">
                <a:solidFill>
                  <a:srgbClr val="000000"/>
                </a:solidFill>
                <a:latin typeface="Times New Roman" panose="02020603050405020304" pitchFamily="18" charset="0"/>
              </a:rPr>
              <a:t>If the </a:t>
            </a:r>
            <a:r>
              <a:rPr lang="en-US" sz="2400" dirty="0">
                <a:solidFill>
                  <a:srgbClr val="000000"/>
                </a:solidFill>
                <a:latin typeface="Times New Roman" panose="02020603050405020304" pitchFamily="18" charset="0"/>
              </a:rPr>
              <a:t>undertaken action is accepted by and approved by </a:t>
            </a:r>
            <a:r>
              <a:rPr lang="en-US" sz="2400" dirty="0" smtClean="0">
                <a:solidFill>
                  <a:srgbClr val="000000"/>
                </a:solidFill>
                <a:latin typeface="Times New Roman" panose="02020603050405020304" pitchFamily="18" charset="0"/>
              </a:rPr>
              <a:t>another person</a:t>
            </a:r>
            <a:r>
              <a:rPr lang="en-US" sz="2400" dirty="0">
                <a:solidFill>
                  <a:srgbClr val="000000"/>
                </a:solidFill>
                <a:latin typeface="Times New Roman" panose="02020603050405020304" pitchFamily="18" charset="0"/>
              </a:rPr>
              <a:t>, then a relation occurs in the same manner as in </a:t>
            </a:r>
            <a:r>
              <a:rPr lang="en-US" sz="2400" dirty="0" smtClean="0">
                <a:solidFill>
                  <a:srgbClr val="000000"/>
                </a:solidFill>
                <a:latin typeface="Times New Roman" panose="02020603050405020304" pitchFamily="18" charset="0"/>
              </a:rPr>
              <a:t>the case </a:t>
            </a:r>
            <a:r>
              <a:rPr lang="en-US" sz="2400" dirty="0">
                <a:solidFill>
                  <a:srgbClr val="000000"/>
                </a:solidFill>
                <a:latin typeface="Times New Roman" panose="02020603050405020304" pitchFamily="18" charset="0"/>
              </a:rPr>
              <a:t>of representation. If the untaken action is not </a:t>
            </a:r>
            <a:r>
              <a:rPr lang="en-US" sz="2400" dirty="0" smtClean="0">
                <a:solidFill>
                  <a:srgbClr val="000000"/>
                </a:solidFill>
                <a:latin typeface="Times New Roman" panose="02020603050405020304" pitchFamily="18" charset="0"/>
              </a:rPr>
              <a:t>approved by </a:t>
            </a:r>
            <a:r>
              <a:rPr lang="en-US" sz="2400" dirty="0">
                <a:solidFill>
                  <a:srgbClr val="000000"/>
                </a:solidFill>
                <a:latin typeface="Times New Roman" panose="02020603050405020304" pitchFamily="18" charset="0"/>
              </a:rPr>
              <a:t>another person, then this obligation occurs, similar to a </a:t>
            </a:r>
            <a:r>
              <a:rPr lang="en-US" sz="2400" dirty="0" smtClean="0">
                <a:solidFill>
                  <a:srgbClr val="000000"/>
                </a:solidFill>
                <a:latin typeface="Times New Roman" panose="02020603050405020304" pitchFamily="18" charset="0"/>
              </a:rPr>
              <a:t>case when </a:t>
            </a:r>
            <a:r>
              <a:rPr lang="en-US" sz="2400" dirty="0">
                <a:solidFill>
                  <a:srgbClr val="000000"/>
                </a:solidFill>
                <a:latin typeface="Times New Roman" panose="02020603050405020304" pitchFamily="18" charset="0"/>
              </a:rPr>
              <a:t>a representative oversteps the scope of </a:t>
            </a:r>
            <a:r>
              <a:rPr lang="en-US" sz="2400" dirty="0" smtClean="0">
                <a:solidFill>
                  <a:srgbClr val="000000"/>
                </a:solidFill>
                <a:latin typeface="Times New Roman" panose="02020603050405020304" pitchFamily="18" charset="0"/>
              </a:rPr>
              <a:t>authorisation. </a:t>
            </a:r>
            <a:r>
              <a:rPr lang="en-US" sz="2400" dirty="0">
                <a:solidFill>
                  <a:srgbClr val="000000"/>
                </a:solidFill>
                <a:latin typeface="Times New Roman" panose="02020603050405020304" pitchFamily="18" charset="0"/>
              </a:rPr>
              <a:t>If a business manager acted dully and did </a:t>
            </a:r>
            <a:r>
              <a:rPr lang="en-US" sz="2400" dirty="0" smtClean="0">
                <a:solidFill>
                  <a:srgbClr val="000000"/>
                </a:solidFill>
                <a:latin typeface="Times New Roman" panose="02020603050405020304" pitchFamily="18" charset="0"/>
              </a:rPr>
              <a:t>what was </a:t>
            </a:r>
            <a:r>
              <a:rPr lang="en-US" sz="2400" dirty="0">
                <a:solidFill>
                  <a:srgbClr val="000000"/>
                </a:solidFill>
                <a:latin typeface="Times New Roman" panose="02020603050405020304" pitchFamily="18" charset="0"/>
              </a:rPr>
              <a:t>required by the circumstances and took over the </a:t>
            </a:r>
            <a:r>
              <a:rPr lang="en-US" sz="2400" dirty="0" smtClean="0">
                <a:solidFill>
                  <a:srgbClr val="000000"/>
                </a:solidFill>
                <a:latin typeface="Times New Roman" panose="02020603050405020304" pitchFamily="18" charset="0"/>
              </a:rPr>
              <a:t>liabilities for </a:t>
            </a:r>
            <a:r>
              <a:rPr lang="en-US" sz="2400" dirty="0">
                <a:solidFill>
                  <a:srgbClr val="000000"/>
                </a:solidFill>
                <a:latin typeface="Times New Roman" panose="02020603050405020304" pitchFamily="18" charset="0"/>
              </a:rPr>
              <a:t>the main manager of business, then the main manager </a:t>
            </a:r>
            <a:r>
              <a:rPr lang="en-US" sz="2400" dirty="0" smtClean="0">
                <a:solidFill>
                  <a:srgbClr val="000000"/>
                </a:solidFill>
                <a:latin typeface="Times New Roman" panose="02020603050405020304" pitchFamily="18" charset="0"/>
              </a:rPr>
              <a:t>of business </a:t>
            </a:r>
            <a:r>
              <a:rPr lang="en-US" sz="2400" dirty="0">
                <a:solidFill>
                  <a:srgbClr val="000000"/>
                </a:solidFill>
                <a:latin typeface="Times New Roman" panose="02020603050405020304" pitchFamily="18" charset="0"/>
              </a:rPr>
              <a:t>is obliged to compensate him for all necessary </a:t>
            </a:r>
            <a:r>
              <a:rPr lang="en-US" sz="2400" dirty="0" smtClean="0">
                <a:solidFill>
                  <a:srgbClr val="000000"/>
                </a:solidFill>
                <a:latin typeface="Times New Roman" panose="02020603050405020304" pitchFamily="18" charset="0"/>
              </a:rPr>
              <a:t>expenses including </a:t>
            </a:r>
            <a:r>
              <a:rPr lang="en-US" sz="2400" dirty="0">
                <a:solidFill>
                  <a:srgbClr val="000000"/>
                </a:solidFill>
                <a:latin typeface="Times New Roman" panose="02020603050405020304" pitchFamily="18" charset="0"/>
              </a:rPr>
              <a:t>the effort for his </a:t>
            </a:r>
            <a:r>
              <a:rPr lang="en-US" sz="2400" dirty="0" smtClean="0">
                <a:solidFill>
                  <a:srgbClr val="000000"/>
                </a:solidFill>
                <a:latin typeface="Times New Roman" panose="02020603050405020304" pitchFamily="18" charset="0"/>
              </a:rPr>
              <a:t>job.</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70620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4-Sources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19317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672195" cy="4081117"/>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-There </a:t>
            </a:r>
            <a:r>
              <a:rPr lang="en-US" sz="2400" b="1" u="sng" dirty="0">
                <a:solidFill>
                  <a:srgbClr val="000000"/>
                </a:solidFill>
                <a:latin typeface="Times New Roman" panose="02020603050405020304" pitchFamily="18" charset="0"/>
              </a:rPr>
              <a:t>are numerous </a:t>
            </a:r>
            <a:r>
              <a:rPr lang="en-US" sz="2400" b="1" u="sng" dirty="0" smtClean="0">
                <a:solidFill>
                  <a:srgbClr val="000000"/>
                </a:solidFill>
                <a:latin typeface="Times New Roman" panose="02020603050405020304" pitchFamily="18" charset="0"/>
              </a:rPr>
              <a:t>ways of </a:t>
            </a:r>
            <a:r>
              <a:rPr lang="en-US" sz="2400" b="1" u="sng" dirty="0">
                <a:solidFill>
                  <a:srgbClr val="000000"/>
                </a:solidFill>
                <a:latin typeface="Times New Roman" panose="02020603050405020304" pitchFamily="18" charset="0"/>
              </a:rPr>
              <a:t>cessation of an </a:t>
            </a:r>
            <a:r>
              <a:rPr lang="en-US" sz="2400" b="1" u="sng" dirty="0" smtClean="0">
                <a:solidFill>
                  <a:srgbClr val="000000"/>
                </a:solidFill>
                <a:latin typeface="Times New Roman" panose="02020603050405020304" pitchFamily="18" charset="0"/>
              </a:rPr>
              <a:t>obligation:</a:t>
            </a:r>
          </a:p>
          <a:p>
            <a:pPr algn="just">
              <a:lnSpc>
                <a:spcPct val="120000"/>
              </a:lnSpc>
            </a:pPr>
            <a:r>
              <a:rPr lang="en-US" sz="2400" dirty="0">
                <a:solidFill>
                  <a:srgbClr val="000000"/>
                </a:solidFill>
                <a:latin typeface="Times New Roman" panose="02020603050405020304" pitchFamily="18" charset="0"/>
              </a:rPr>
              <a:t>1- </a:t>
            </a:r>
            <a:r>
              <a:rPr lang="en-US" sz="2400" dirty="0" smtClean="0">
                <a:solidFill>
                  <a:srgbClr val="000000"/>
                </a:solidFill>
                <a:latin typeface="Times New Roman" panose="02020603050405020304" pitchFamily="18" charset="0"/>
              </a:rPr>
              <a:t>Fulfilment</a:t>
            </a:r>
            <a:r>
              <a:rPr lang="en-US" sz="2400" dirty="0">
                <a:solidFill>
                  <a:srgbClr val="000000"/>
                </a:solidFill>
                <a:latin typeface="Times New Roman" panose="02020603050405020304" pitchFamily="18" charset="0"/>
              </a:rPr>
              <a:t>, </a:t>
            </a:r>
            <a:r>
              <a:rPr lang="en-US" sz="2400" dirty="0" smtClean="0">
                <a:solidFill>
                  <a:srgbClr val="000000"/>
                </a:solidFill>
                <a:latin typeface="Times New Roman" panose="02020603050405020304" pitchFamily="18" charset="0"/>
              </a:rPr>
              <a:t>payment is </a:t>
            </a:r>
            <a:r>
              <a:rPr lang="en-US" sz="2400" dirty="0">
                <a:solidFill>
                  <a:srgbClr val="000000"/>
                </a:solidFill>
                <a:latin typeface="Times New Roman" panose="02020603050405020304" pitchFamily="18" charset="0"/>
              </a:rPr>
              <a:t>a usual way of </a:t>
            </a:r>
            <a:r>
              <a:rPr lang="en-US" sz="2400" dirty="0" smtClean="0">
                <a:solidFill>
                  <a:srgbClr val="000000"/>
                </a:solidFill>
                <a:latin typeface="Times New Roman" panose="02020603050405020304" pitchFamily="18" charset="0"/>
              </a:rPr>
              <a:t>cessation of </a:t>
            </a:r>
            <a:r>
              <a:rPr lang="en-US" sz="2400" dirty="0">
                <a:solidFill>
                  <a:srgbClr val="000000"/>
                </a:solidFill>
                <a:latin typeface="Times New Roman" panose="02020603050405020304" pitchFamily="18" charset="0"/>
              </a:rPr>
              <a:t>an obligation. A debtor performs an action which he </a:t>
            </a:r>
            <a:r>
              <a:rPr lang="en-US" sz="2400" dirty="0" smtClean="0">
                <a:solidFill>
                  <a:srgbClr val="000000"/>
                </a:solidFill>
                <a:latin typeface="Times New Roman" panose="02020603050405020304" pitchFamily="18" charset="0"/>
              </a:rPr>
              <a:t>was obliged </a:t>
            </a:r>
            <a:r>
              <a:rPr lang="en-US" sz="2400" dirty="0">
                <a:solidFill>
                  <a:srgbClr val="000000"/>
                </a:solidFill>
                <a:latin typeface="Times New Roman" panose="02020603050405020304" pitchFamily="18" charset="0"/>
              </a:rPr>
              <a:t>to perform for a creditor. A creditor cannot </a:t>
            </a:r>
            <a:r>
              <a:rPr lang="en-US" sz="2400" dirty="0" smtClean="0">
                <a:solidFill>
                  <a:srgbClr val="000000"/>
                </a:solidFill>
                <a:latin typeface="Times New Roman" panose="02020603050405020304" pitchFamily="18" charset="0"/>
              </a:rPr>
              <a:t>request  of </a:t>
            </a:r>
            <a:r>
              <a:rPr lang="en-US" sz="2400" dirty="0">
                <a:solidFill>
                  <a:srgbClr val="000000"/>
                </a:solidFill>
                <a:latin typeface="Times New Roman" panose="02020603050405020304" pitchFamily="18" charset="0"/>
              </a:rPr>
              <a:t>a debtor to do something else, nor can a debtor entail </a:t>
            </a:r>
            <a:r>
              <a:rPr lang="en-US" sz="2400" dirty="0" smtClean="0">
                <a:solidFill>
                  <a:srgbClr val="000000"/>
                </a:solidFill>
                <a:latin typeface="Times New Roman" panose="02020603050405020304" pitchFamily="18" charset="0"/>
              </a:rPr>
              <a:t>a creditor </a:t>
            </a:r>
            <a:r>
              <a:rPr lang="en-US" sz="2400" dirty="0">
                <a:solidFill>
                  <a:srgbClr val="000000"/>
                </a:solidFill>
                <a:latin typeface="Times New Roman" panose="02020603050405020304" pitchFamily="18" charset="0"/>
              </a:rPr>
              <a:t>to </a:t>
            </a:r>
            <a:r>
              <a:rPr lang="en-US" sz="2400" dirty="0" smtClean="0">
                <a:solidFill>
                  <a:srgbClr val="000000"/>
                </a:solidFill>
                <a:latin typeface="Times New Roman" panose="02020603050405020304" pitchFamily="18" charset="0"/>
              </a:rPr>
              <a:t>fulfil </a:t>
            </a:r>
            <a:r>
              <a:rPr lang="en-US" sz="2400" dirty="0">
                <a:solidFill>
                  <a:srgbClr val="000000"/>
                </a:solidFill>
                <a:latin typeface="Times New Roman" panose="02020603050405020304" pitchFamily="18" charset="0"/>
              </a:rPr>
              <a:t>an obligation apart from the one to </a:t>
            </a:r>
            <a:r>
              <a:rPr lang="en-US" sz="2400" dirty="0" smtClean="0">
                <a:solidFill>
                  <a:srgbClr val="000000"/>
                </a:solidFill>
                <a:latin typeface="Times New Roman" panose="02020603050405020304" pitchFamily="18" charset="0"/>
              </a:rPr>
              <a:t>which he </a:t>
            </a:r>
            <a:r>
              <a:rPr lang="en-US" sz="2400" dirty="0">
                <a:solidFill>
                  <a:srgbClr val="000000"/>
                </a:solidFill>
                <a:latin typeface="Times New Roman" panose="02020603050405020304" pitchFamily="18" charset="0"/>
              </a:rPr>
              <a:t>had committed</a:t>
            </a:r>
            <a:r>
              <a:rPr lang="en-US" sz="2400" dirty="0" smtClean="0">
                <a:solidFill>
                  <a:srgbClr val="000000"/>
                </a:solidFill>
                <a:latin typeface="Times New Roman" panose="02020603050405020304" pitchFamily="18" charset="0"/>
              </a:rPr>
              <a:t>.</a:t>
            </a:r>
          </a:p>
          <a:p>
            <a:pPr algn="just">
              <a:lnSpc>
                <a:spcPct val="120000"/>
              </a:lnSpc>
            </a:pPr>
            <a:r>
              <a:rPr lang="en-US" sz="2400" dirty="0">
                <a:solidFill>
                  <a:srgbClr val="000000"/>
                </a:solidFill>
                <a:latin typeface="Times New Roman" panose="02020603050405020304" pitchFamily="18" charset="0"/>
              </a:rPr>
              <a:t>2- In principle, the death of a subject of obligation (</a:t>
            </a:r>
            <a:r>
              <a:rPr lang="en-US" sz="2400" dirty="0" smtClean="0">
                <a:solidFill>
                  <a:srgbClr val="000000"/>
                </a:solidFill>
                <a:latin typeface="Times New Roman" panose="02020603050405020304" pitchFamily="18" charset="0"/>
              </a:rPr>
              <a:t>debtor’s or </a:t>
            </a:r>
            <a:r>
              <a:rPr lang="en-US" sz="2400" dirty="0">
                <a:solidFill>
                  <a:srgbClr val="000000"/>
                </a:solidFill>
                <a:latin typeface="Times New Roman" panose="02020603050405020304" pitchFamily="18" charset="0"/>
              </a:rPr>
              <a:t>creditor’s), does not imply the cessation of an obligation</a:t>
            </a:r>
            <a:r>
              <a:rPr lang="en-US" sz="2400" dirty="0" smtClean="0">
                <a:solidFill>
                  <a:srgbClr val="000000"/>
                </a:solidFill>
                <a:latin typeface="Times New Roman" panose="02020603050405020304" pitchFamily="18" charset="0"/>
              </a:rPr>
              <a:t>,  but </a:t>
            </a:r>
            <a:r>
              <a:rPr lang="en-US" sz="2400" dirty="0">
                <a:solidFill>
                  <a:srgbClr val="000000"/>
                </a:solidFill>
                <a:latin typeface="Times New Roman" panose="02020603050405020304" pitchFamily="18" charset="0"/>
              </a:rPr>
              <a:t>rather the rights and liabilities are transferred onto </a:t>
            </a:r>
            <a:r>
              <a:rPr lang="en-US" sz="2400" dirty="0" smtClean="0">
                <a:solidFill>
                  <a:srgbClr val="000000"/>
                </a:solidFill>
                <a:latin typeface="Times New Roman" panose="02020603050405020304" pitchFamily="18" charset="0"/>
              </a:rPr>
              <a:t>a successor</a:t>
            </a:r>
            <a:r>
              <a:rPr lang="en-US" sz="2400" dirty="0">
                <a:solidFill>
                  <a:srgbClr val="000000"/>
                </a:solidFill>
                <a:latin typeface="Times New Roman" panose="02020603050405020304" pitchFamily="18" charset="0"/>
              </a:rPr>
              <a:t>. However, in a case when a liability or right </a:t>
            </a:r>
            <a:r>
              <a:rPr lang="en-US" sz="2400" dirty="0" smtClean="0">
                <a:solidFill>
                  <a:srgbClr val="000000"/>
                </a:solidFill>
                <a:latin typeface="Times New Roman" panose="02020603050405020304" pitchFamily="18" charset="0"/>
              </a:rPr>
              <a:t>is strictly </a:t>
            </a:r>
            <a:r>
              <a:rPr lang="en-US" sz="2400" dirty="0">
                <a:solidFill>
                  <a:srgbClr val="000000"/>
                </a:solidFill>
                <a:latin typeface="Times New Roman" panose="02020603050405020304" pitchFamily="18" charset="0"/>
              </a:rPr>
              <a:t>linked to an individual that is a subject of obligation</a:t>
            </a:r>
            <a:r>
              <a:rPr lang="en-US" sz="2400" dirty="0" smtClean="0">
                <a:solidFill>
                  <a:srgbClr val="000000"/>
                </a:solidFill>
                <a:latin typeface="Times New Roman" panose="02020603050405020304" pitchFamily="18" charset="0"/>
              </a:rPr>
              <a:t>,  the </a:t>
            </a:r>
            <a:r>
              <a:rPr lang="en-US" sz="2400" dirty="0">
                <a:solidFill>
                  <a:srgbClr val="000000"/>
                </a:solidFill>
                <a:latin typeface="Times New Roman" panose="02020603050405020304" pitchFamily="18" charset="0"/>
              </a:rPr>
              <a:t>cessation of obligation occurs in a case of a </a:t>
            </a:r>
            <a:r>
              <a:rPr lang="en-US" sz="2400" dirty="0" smtClean="0">
                <a:solidFill>
                  <a:srgbClr val="000000"/>
                </a:solidFill>
                <a:latin typeface="Times New Roman" panose="02020603050405020304" pitchFamily="18" charset="0"/>
              </a:rPr>
              <a:t>subject’s death.</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70620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5-Cessation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52581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672195" cy="4524315"/>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-There </a:t>
            </a:r>
            <a:r>
              <a:rPr lang="en-US" sz="2400" b="1" u="sng" dirty="0">
                <a:solidFill>
                  <a:srgbClr val="000000"/>
                </a:solidFill>
                <a:latin typeface="Times New Roman" panose="02020603050405020304" pitchFamily="18" charset="0"/>
              </a:rPr>
              <a:t>are numerous </a:t>
            </a:r>
            <a:r>
              <a:rPr lang="en-US" sz="2400" b="1" u="sng" dirty="0" smtClean="0">
                <a:solidFill>
                  <a:srgbClr val="000000"/>
                </a:solidFill>
                <a:latin typeface="Times New Roman" panose="02020603050405020304" pitchFamily="18" charset="0"/>
              </a:rPr>
              <a:t>ways of </a:t>
            </a:r>
            <a:r>
              <a:rPr lang="en-US" sz="2400" b="1" u="sng" dirty="0">
                <a:solidFill>
                  <a:srgbClr val="000000"/>
                </a:solidFill>
                <a:latin typeface="Times New Roman" panose="02020603050405020304" pitchFamily="18" charset="0"/>
              </a:rPr>
              <a:t>cessation of an </a:t>
            </a:r>
            <a:r>
              <a:rPr lang="en-US" sz="2400" b="1" u="sng" dirty="0" smtClean="0">
                <a:solidFill>
                  <a:srgbClr val="000000"/>
                </a:solidFill>
                <a:latin typeface="Times New Roman" panose="02020603050405020304" pitchFamily="18" charset="0"/>
              </a:rPr>
              <a:t>obligation:</a:t>
            </a:r>
          </a:p>
          <a:p>
            <a:pPr algn="just">
              <a:lnSpc>
                <a:spcPct val="120000"/>
              </a:lnSpc>
            </a:pPr>
            <a:r>
              <a:rPr lang="en-US" sz="2400" dirty="0" smtClean="0">
                <a:solidFill>
                  <a:srgbClr val="000000"/>
                </a:solidFill>
                <a:latin typeface="Times New Roman" panose="02020603050405020304" pitchFamily="18" charset="0"/>
              </a:rPr>
              <a:t>3- Compensation</a:t>
            </a:r>
            <a:r>
              <a:rPr lang="en-US" sz="2400" dirty="0">
                <a:solidFill>
                  <a:srgbClr val="000000"/>
                </a:solidFill>
                <a:latin typeface="Times New Roman" panose="02020603050405020304" pitchFamily="18" charset="0"/>
              </a:rPr>
              <a:t>, offsetting, </a:t>
            </a:r>
            <a:r>
              <a:rPr lang="en-US" sz="2400" dirty="0" smtClean="0">
                <a:solidFill>
                  <a:srgbClr val="000000"/>
                </a:solidFill>
                <a:latin typeface="Times New Roman" panose="02020603050405020304" pitchFamily="18" charset="0"/>
              </a:rPr>
              <a:t>set-off </a:t>
            </a:r>
            <a:r>
              <a:rPr lang="en-US" sz="2400" dirty="0">
                <a:solidFill>
                  <a:srgbClr val="000000"/>
                </a:solidFill>
                <a:latin typeface="Times New Roman" panose="02020603050405020304" pitchFamily="18" charset="0"/>
              </a:rPr>
              <a:t>is a </a:t>
            </a:r>
            <a:r>
              <a:rPr lang="en-US" sz="2400" dirty="0" smtClean="0">
                <a:solidFill>
                  <a:srgbClr val="000000"/>
                </a:solidFill>
                <a:latin typeface="Times New Roman" panose="02020603050405020304" pitchFamily="18" charset="0"/>
              </a:rPr>
              <a:t>setoff of </a:t>
            </a:r>
            <a:r>
              <a:rPr lang="en-US" sz="2400" dirty="0">
                <a:solidFill>
                  <a:srgbClr val="000000"/>
                </a:solidFill>
                <a:latin typeface="Times New Roman" panose="02020603050405020304" pitchFamily="18" charset="0"/>
              </a:rPr>
              <a:t>a debt for debt by settling mutual </a:t>
            </a:r>
            <a:r>
              <a:rPr lang="en-US" sz="2400" dirty="0" smtClean="0">
                <a:solidFill>
                  <a:srgbClr val="000000"/>
                </a:solidFill>
                <a:latin typeface="Times New Roman" panose="02020603050405020304" pitchFamily="18" charset="0"/>
              </a:rPr>
              <a:t>obligations.</a:t>
            </a:r>
          </a:p>
          <a:p>
            <a:pPr algn="just">
              <a:lnSpc>
                <a:spcPct val="120000"/>
              </a:lnSpc>
            </a:pPr>
            <a:r>
              <a:rPr lang="en-US" sz="2400" dirty="0" smtClean="0">
                <a:solidFill>
                  <a:srgbClr val="000000"/>
                </a:solidFill>
                <a:latin typeface="Times New Roman" panose="02020603050405020304" pitchFamily="18" charset="0"/>
              </a:rPr>
              <a:t>4- </a:t>
            </a:r>
            <a:r>
              <a:rPr lang="en-US" sz="2400" dirty="0">
                <a:solidFill>
                  <a:srgbClr val="000000"/>
                </a:solidFill>
                <a:latin typeface="Times New Roman" panose="02020603050405020304" pitchFamily="18" charset="0"/>
              </a:rPr>
              <a:t>A novation, substitution </a:t>
            </a:r>
            <a:r>
              <a:rPr lang="en-US" sz="2400" dirty="0" smtClean="0">
                <a:solidFill>
                  <a:srgbClr val="000000"/>
                </a:solidFill>
                <a:latin typeface="Times New Roman" panose="02020603050405020304" pitchFamily="18" charset="0"/>
              </a:rPr>
              <a:t>is </a:t>
            </a:r>
            <a:r>
              <a:rPr lang="en-US" sz="2400" dirty="0">
                <a:solidFill>
                  <a:srgbClr val="000000"/>
                </a:solidFill>
                <a:latin typeface="Times New Roman" panose="02020603050405020304" pitchFamily="18" charset="0"/>
              </a:rPr>
              <a:t>a substitution of </a:t>
            </a:r>
            <a:r>
              <a:rPr lang="en-US" sz="2400" dirty="0" smtClean="0">
                <a:solidFill>
                  <a:srgbClr val="000000"/>
                </a:solidFill>
                <a:latin typeface="Times New Roman" panose="02020603050405020304" pitchFamily="18" charset="0"/>
              </a:rPr>
              <a:t>an existing </a:t>
            </a:r>
            <a:r>
              <a:rPr lang="en-US" sz="2400" dirty="0">
                <a:solidFill>
                  <a:srgbClr val="000000"/>
                </a:solidFill>
                <a:latin typeface="Times New Roman" panose="02020603050405020304" pitchFamily="18" charset="0"/>
              </a:rPr>
              <a:t>obligation for another one, a new one. Hence </a:t>
            </a:r>
            <a:r>
              <a:rPr lang="en-US" sz="2400" dirty="0" smtClean="0">
                <a:solidFill>
                  <a:srgbClr val="000000"/>
                </a:solidFill>
                <a:latin typeface="Times New Roman" panose="02020603050405020304" pitchFamily="18" charset="0"/>
              </a:rPr>
              <a:t>the name </a:t>
            </a:r>
            <a:r>
              <a:rPr lang="en-US" sz="2400" dirty="0">
                <a:solidFill>
                  <a:srgbClr val="000000"/>
                </a:solidFill>
                <a:latin typeface="Times New Roman" panose="02020603050405020304" pitchFamily="18" charset="0"/>
              </a:rPr>
              <a:t>substitution. The existing (old) obligation ceases </a:t>
            </a:r>
            <a:r>
              <a:rPr lang="en-US" sz="2400" dirty="0" smtClean="0">
                <a:solidFill>
                  <a:srgbClr val="000000"/>
                </a:solidFill>
                <a:latin typeface="Times New Roman" panose="02020603050405020304" pitchFamily="18" charset="0"/>
              </a:rPr>
              <a:t>to exist </a:t>
            </a:r>
            <a:r>
              <a:rPr lang="en-US" sz="2400" dirty="0">
                <a:solidFill>
                  <a:srgbClr val="000000"/>
                </a:solidFill>
                <a:latin typeface="Times New Roman" panose="02020603050405020304" pitchFamily="18" charset="0"/>
              </a:rPr>
              <a:t>with the agreement of subjects, and instead of it, </a:t>
            </a:r>
            <a:r>
              <a:rPr lang="en-US" sz="2400" dirty="0" smtClean="0">
                <a:solidFill>
                  <a:srgbClr val="000000"/>
                </a:solidFill>
                <a:latin typeface="Times New Roman" panose="02020603050405020304" pitchFamily="18" charset="0"/>
              </a:rPr>
              <a:t>a new </a:t>
            </a:r>
            <a:r>
              <a:rPr lang="en-US" sz="2400" dirty="0">
                <a:solidFill>
                  <a:srgbClr val="000000"/>
                </a:solidFill>
                <a:latin typeface="Times New Roman" panose="02020603050405020304" pitchFamily="18" charset="0"/>
              </a:rPr>
              <a:t>obligation is </a:t>
            </a:r>
            <a:r>
              <a:rPr lang="en-US" sz="2400" dirty="0" smtClean="0">
                <a:solidFill>
                  <a:srgbClr val="000000"/>
                </a:solidFill>
                <a:latin typeface="Times New Roman" panose="02020603050405020304" pitchFamily="18" charset="0"/>
              </a:rPr>
              <a:t>founded.</a:t>
            </a:r>
          </a:p>
          <a:p>
            <a:pPr algn="just">
              <a:lnSpc>
                <a:spcPct val="120000"/>
              </a:lnSpc>
            </a:pPr>
            <a:r>
              <a:rPr lang="en-US" sz="2400" dirty="0">
                <a:solidFill>
                  <a:srgbClr val="000000"/>
                </a:solidFill>
                <a:latin typeface="Times New Roman" panose="02020603050405020304" pitchFamily="18" charset="0"/>
              </a:rPr>
              <a:t>5- Obligation can cease to exist by a discharge of debt. It is </a:t>
            </a:r>
            <a:r>
              <a:rPr lang="en-US" sz="2400" dirty="0" smtClean="0">
                <a:solidFill>
                  <a:srgbClr val="000000"/>
                </a:solidFill>
                <a:latin typeface="Times New Roman" panose="02020603050405020304" pitchFamily="18" charset="0"/>
              </a:rPr>
              <a:t>a waiver </a:t>
            </a:r>
            <a:r>
              <a:rPr lang="en-US" sz="2400" dirty="0">
                <a:solidFill>
                  <a:srgbClr val="000000"/>
                </a:solidFill>
                <a:latin typeface="Times New Roman" panose="02020603050405020304" pitchFamily="18" charset="0"/>
              </a:rPr>
              <a:t>of the right to claim, which in fact is a gift of </a:t>
            </a:r>
            <a:r>
              <a:rPr lang="en-US" sz="2400" dirty="0" smtClean="0">
                <a:solidFill>
                  <a:srgbClr val="000000"/>
                </a:solidFill>
                <a:latin typeface="Times New Roman" panose="02020603050405020304" pitchFamily="18" charset="0"/>
              </a:rPr>
              <a:t>what a </a:t>
            </a:r>
            <a:r>
              <a:rPr lang="en-US" sz="2400" dirty="0">
                <a:solidFill>
                  <a:srgbClr val="000000"/>
                </a:solidFill>
                <a:latin typeface="Times New Roman" panose="02020603050405020304" pitchFamily="18" charset="0"/>
              </a:rPr>
              <a:t>debtor </a:t>
            </a:r>
            <a:r>
              <a:rPr lang="en-US" sz="2400" dirty="0" smtClean="0">
                <a:solidFill>
                  <a:srgbClr val="000000"/>
                </a:solidFill>
                <a:latin typeface="Times New Roman" panose="02020603050405020304" pitchFamily="18" charset="0"/>
              </a:rPr>
              <a:t>owed.</a:t>
            </a:r>
          </a:p>
          <a:p>
            <a:pPr algn="just">
              <a:lnSpc>
                <a:spcPct val="120000"/>
              </a:lnSpc>
            </a:pPr>
            <a:r>
              <a:rPr lang="en-US" sz="2400" dirty="0">
                <a:solidFill>
                  <a:srgbClr val="000000"/>
                </a:solidFill>
                <a:latin typeface="Times New Roman" panose="02020603050405020304" pitchFamily="18" charset="0"/>
              </a:rPr>
              <a:t>6- Obligation ceases to exist when a claim and a debt </a:t>
            </a:r>
            <a:r>
              <a:rPr lang="en-US" sz="2400" dirty="0" smtClean="0">
                <a:solidFill>
                  <a:srgbClr val="000000"/>
                </a:solidFill>
                <a:latin typeface="Times New Roman" panose="02020603050405020304" pitchFamily="18" charset="0"/>
              </a:rPr>
              <a:t>affiliate at </a:t>
            </a:r>
            <a:r>
              <a:rPr lang="en-US" sz="2400" dirty="0">
                <a:solidFill>
                  <a:srgbClr val="000000"/>
                </a:solidFill>
                <a:latin typeface="Times New Roman" panose="02020603050405020304" pitchFamily="18" charset="0"/>
              </a:rPr>
              <a:t>the same person, when the attributes of a creditor and </a:t>
            </a:r>
            <a:r>
              <a:rPr lang="en-US" sz="2400" dirty="0" smtClean="0">
                <a:solidFill>
                  <a:srgbClr val="000000"/>
                </a:solidFill>
                <a:latin typeface="Times New Roman" panose="02020603050405020304" pitchFamily="18" charset="0"/>
              </a:rPr>
              <a:t>of a </a:t>
            </a:r>
            <a:r>
              <a:rPr lang="en-US" sz="2400" dirty="0">
                <a:solidFill>
                  <a:srgbClr val="000000"/>
                </a:solidFill>
                <a:latin typeface="Times New Roman" panose="02020603050405020304" pitchFamily="18" charset="0"/>
              </a:rPr>
              <a:t>debtor are found in the same </a:t>
            </a:r>
            <a:r>
              <a:rPr lang="en-US" sz="2400" dirty="0" smtClean="0">
                <a:solidFill>
                  <a:srgbClr val="000000"/>
                </a:solidFill>
                <a:latin typeface="Times New Roman" panose="02020603050405020304" pitchFamily="18" charset="0"/>
              </a:rPr>
              <a:t>person.</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70620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5-Cessation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719196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672195" cy="4524315"/>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-There </a:t>
            </a:r>
            <a:r>
              <a:rPr lang="en-US" sz="2400" b="1" u="sng" dirty="0">
                <a:solidFill>
                  <a:srgbClr val="000000"/>
                </a:solidFill>
                <a:latin typeface="Times New Roman" panose="02020603050405020304" pitchFamily="18" charset="0"/>
              </a:rPr>
              <a:t>are numerous </a:t>
            </a:r>
            <a:r>
              <a:rPr lang="en-US" sz="2400" b="1" u="sng" dirty="0" smtClean="0">
                <a:solidFill>
                  <a:srgbClr val="000000"/>
                </a:solidFill>
                <a:latin typeface="Times New Roman" panose="02020603050405020304" pitchFamily="18" charset="0"/>
              </a:rPr>
              <a:t>ways of </a:t>
            </a:r>
            <a:r>
              <a:rPr lang="en-US" sz="2400" b="1" u="sng" dirty="0">
                <a:solidFill>
                  <a:srgbClr val="000000"/>
                </a:solidFill>
                <a:latin typeface="Times New Roman" panose="02020603050405020304" pitchFamily="18" charset="0"/>
              </a:rPr>
              <a:t>cessation of an </a:t>
            </a:r>
            <a:r>
              <a:rPr lang="en-US" sz="2400" b="1" u="sng" dirty="0" smtClean="0">
                <a:solidFill>
                  <a:srgbClr val="000000"/>
                </a:solidFill>
                <a:latin typeface="Times New Roman" panose="02020603050405020304" pitchFamily="18" charset="0"/>
              </a:rPr>
              <a:t>obligation:</a:t>
            </a:r>
          </a:p>
          <a:p>
            <a:pPr algn="just">
              <a:lnSpc>
                <a:spcPct val="120000"/>
              </a:lnSpc>
            </a:pPr>
            <a:r>
              <a:rPr lang="en-US" sz="2400" dirty="0" smtClean="0">
                <a:solidFill>
                  <a:srgbClr val="000000"/>
                </a:solidFill>
                <a:latin typeface="Times New Roman" panose="02020603050405020304" pitchFamily="18" charset="0"/>
              </a:rPr>
              <a:t>7- </a:t>
            </a:r>
            <a:r>
              <a:rPr lang="en-US" sz="2400" b="1" dirty="0" smtClean="0">
                <a:solidFill>
                  <a:srgbClr val="000000"/>
                </a:solidFill>
                <a:latin typeface="Times New Roman" panose="02020603050405020304" pitchFamily="18" charset="0"/>
              </a:rPr>
              <a:t>Furthermore</a:t>
            </a:r>
            <a:r>
              <a:rPr lang="en-US" sz="2400" b="1" dirty="0">
                <a:solidFill>
                  <a:srgbClr val="000000"/>
                </a:solidFill>
                <a:latin typeface="Times New Roman" panose="02020603050405020304" pitchFamily="18" charset="0"/>
              </a:rPr>
              <a:t>,</a:t>
            </a:r>
            <a:r>
              <a:rPr lang="en-US" sz="2400" dirty="0">
                <a:solidFill>
                  <a:srgbClr val="000000"/>
                </a:solidFill>
                <a:latin typeface="Times New Roman" panose="02020603050405020304" pitchFamily="18" charset="0"/>
              </a:rPr>
              <a:t> an obligation can cease to exist by a </a:t>
            </a:r>
            <a:r>
              <a:rPr lang="en-US" sz="2400" dirty="0" smtClean="0">
                <a:solidFill>
                  <a:srgbClr val="000000"/>
                </a:solidFill>
                <a:latin typeface="Times New Roman" panose="02020603050405020304" pitchFamily="18" charset="0"/>
              </a:rPr>
              <a:t>settlement or </a:t>
            </a:r>
            <a:r>
              <a:rPr lang="en-US" sz="2400" dirty="0">
                <a:solidFill>
                  <a:srgbClr val="000000"/>
                </a:solidFill>
                <a:latin typeface="Times New Roman" panose="02020603050405020304" pitchFamily="18" charset="0"/>
              </a:rPr>
              <a:t>arrangement. A settlement is an agreement </a:t>
            </a:r>
            <a:r>
              <a:rPr lang="en-US" sz="2400" dirty="0" smtClean="0">
                <a:solidFill>
                  <a:srgbClr val="000000"/>
                </a:solidFill>
                <a:latin typeface="Times New Roman" panose="02020603050405020304" pitchFamily="18" charset="0"/>
              </a:rPr>
              <a:t>between subjects </a:t>
            </a:r>
            <a:r>
              <a:rPr lang="en-US" sz="2400" dirty="0">
                <a:solidFill>
                  <a:srgbClr val="000000"/>
                </a:solidFill>
                <a:latin typeface="Times New Roman" panose="02020603050405020304" pitchFamily="18" charset="0"/>
              </a:rPr>
              <a:t>of one existing obligation, whereby their unclear </a:t>
            </a:r>
            <a:r>
              <a:rPr lang="en-US" sz="2400" dirty="0" smtClean="0">
                <a:solidFill>
                  <a:srgbClr val="000000"/>
                </a:solidFill>
                <a:latin typeface="Times New Roman" panose="02020603050405020304" pitchFamily="18" charset="0"/>
              </a:rPr>
              <a:t>and disputed </a:t>
            </a:r>
            <a:r>
              <a:rPr lang="en-US" sz="2400" dirty="0">
                <a:solidFill>
                  <a:srgbClr val="000000"/>
                </a:solidFill>
                <a:latin typeface="Times New Roman" panose="02020603050405020304" pitchFamily="18" charset="0"/>
              </a:rPr>
              <a:t>claims and debts from that obligation are </a:t>
            </a:r>
            <a:r>
              <a:rPr lang="en-US" sz="2400" dirty="0" smtClean="0">
                <a:solidFill>
                  <a:srgbClr val="000000"/>
                </a:solidFill>
                <a:latin typeface="Times New Roman" panose="02020603050405020304" pitchFamily="18" charset="0"/>
              </a:rPr>
              <a:t>eliminated and </a:t>
            </a:r>
            <a:r>
              <a:rPr lang="en-US" sz="2400" dirty="0">
                <a:solidFill>
                  <a:srgbClr val="000000"/>
                </a:solidFill>
                <a:latin typeface="Times New Roman" panose="02020603050405020304" pitchFamily="18" charset="0"/>
              </a:rPr>
              <a:t>whereby what is left to do, is determined in regards </a:t>
            </a:r>
            <a:r>
              <a:rPr lang="en-US" sz="2400" dirty="0" smtClean="0">
                <a:solidFill>
                  <a:srgbClr val="000000"/>
                </a:solidFill>
                <a:latin typeface="Times New Roman" panose="02020603050405020304" pitchFamily="18" charset="0"/>
              </a:rPr>
              <a:t>to what </a:t>
            </a:r>
            <a:r>
              <a:rPr lang="en-US" sz="2400" dirty="0">
                <a:solidFill>
                  <a:srgbClr val="000000"/>
                </a:solidFill>
                <a:latin typeface="Times New Roman" panose="02020603050405020304" pitchFamily="18" charset="0"/>
              </a:rPr>
              <a:t>is owed and what is </a:t>
            </a:r>
            <a:r>
              <a:rPr lang="en-US" sz="2400" dirty="0" smtClean="0">
                <a:solidFill>
                  <a:srgbClr val="000000"/>
                </a:solidFill>
                <a:latin typeface="Times New Roman" panose="02020603050405020304" pitchFamily="18" charset="0"/>
              </a:rPr>
              <a:t>claimed.</a:t>
            </a:r>
          </a:p>
          <a:p>
            <a:pPr algn="just">
              <a:lnSpc>
                <a:spcPct val="120000"/>
              </a:lnSpc>
            </a:pPr>
            <a:r>
              <a:rPr lang="en-US" sz="2400" dirty="0">
                <a:solidFill>
                  <a:srgbClr val="000000"/>
                </a:solidFill>
                <a:latin typeface="Times New Roman" panose="02020603050405020304" pitchFamily="18" charset="0"/>
              </a:rPr>
              <a:t>8- A law could be enacted for many reasons whereby </a:t>
            </a:r>
            <a:r>
              <a:rPr lang="en-US" sz="2400" dirty="0" smtClean="0">
                <a:solidFill>
                  <a:srgbClr val="000000"/>
                </a:solidFill>
                <a:latin typeface="Times New Roman" panose="02020603050405020304" pitchFamily="18" charset="0"/>
              </a:rPr>
              <a:t>obligations are </a:t>
            </a:r>
            <a:r>
              <a:rPr lang="en-US" sz="2400" dirty="0">
                <a:solidFill>
                  <a:srgbClr val="000000"/>
                </a:solidFill>
                <a:latin typeface="Times New Roman" panose="02020603050405020304" pitchFamily="18" charset="0"/>
              </a:rPr>
              <a:t>either annulled or repealed or in general they cease </a:t>
            </a:r>
            <a:r>
              <a:rPr lang="en-US" sz="2400" dirty="0" smtClean="0">
                <a:solidFill>
                  <a:srgbClr val="000000"/>
                </a:solidFill>
                <a:latin typeface="Times New Roman" panose="02020603050405020304" pitchFamily="18" charset="0"/>
              </a:rPr>
              <a:t>to exist.</a:t>
            </a:r>
          </a:p>
          <a:p>
            <a:pPr algn="just">
              <a:lnSpc>
                <a:spcPct val="120000"/>
              </a:lnSpc>
            </a:pPr>
            <a:r>
              <a:rPr lang="en-US" sz="2400" dirty="0">
                <a:solidFill>
                  <a:srgbClr val="000000"/>
                </a:solidFill>
                <a:latin typeface="Times New Roman" panose="02020603050405020304" pitchFamily="18" charset="0"/>
              </a:rPr>
              <a:t>9- Obsolescence as a way of cessation of obligations </a:t>
            </a:r>
            <a:r>
              <a:rPr lang="en-US" sz="2400" dirty="0" smtClean="0">
                <a:solidFill>
                  <a:srgbClr val="000000"/>
                </a:solidFill>
                <a:latin typeface="Times New Roman" panose="02020603050405020304" pitchFamily="18" charset="0"/>
              </a:rPr>
              <a:t>was discussed </a:t>
            </a:r>
            <a:r>
              <a:rPr lang="en-US" sz="2400" dirty="0">
                <a:solidFill>
                  <a:srgbClr val="000000"/>
                </a:solidFill>
                <a:latin typeface="Times New Roman" panose="02020603050405020304" pitchFamily="18" charset="0"/>
              </a:rPr>
              <a:t>in a section on the effect of time on legal relations</a:t>
            </a:r>
            <a:r>
              <a:rPr lang="en-US" sz="2400" dirty="0" smtClean="0">
                <a:solidFill>
                  <a:srgbClr val="000000"/>
                </a:solidFill>
                <a:latin typeface="Times New Roman" panose="02020603050405020304" pitchFamily="18" charset="0"/>
              </a:rPr>
              <a:t>.  It </a:t>
            </a:r>
            <a:r>
              <a:rPr lang="en-US" sz="2400" dirty="0">
                <a:solidFill>
                  <a:srgbClr val="000000"/>
                </a:solidFill>
                <a:latin typeface="Times New Roman" panose="02020603050405020304" pitchFamily="18" charset="0"/>
              </a:rPr>
              <a:t>is a loss of the right to a coercive realisation of a claim </a:t>
            </a:r>
            <a:r>
              <a:rPr lang="en-US" sz="2400" dirty="0" smtClean="0">
                <a:solidFill>
                  <a:srgbClr val="000000"/>
                </a:solidFill>
                <a:latin typeface="Times New Roman" panose="02020603050405020304" pitchFamily="18" charset="0"/>
              </a:rPr>
              <a:t>by the </a:t>
            </a:r>
            <a:r>
              <a:rPr lang="en-US" sz="2400" dirty="0">
                <a:solidFill>
                  <a:srgbClr val="000000"/>
                </a:solidFill>
                <a:latin typeface="Times New Roman" panose="02020603050405020304" pitchFamily="18" charset="0"/>
              </a:rPr>
              <a:t>expiration of a </a:t>
            </a:r>
            <a:r>
              <a:rPr lang="en-US" sz="2400" dirty="0" smtClean="0">
                <a:solidFill>
                  <a:srgbClr val="000000"/>
                </a:solidFill>
                <a:latin typeface="Times New Roman" panose="02020603050405020304" pitchFamily="18" charset="0"/>
              </a:rPr>
              <a:t>specified </a:t>
            </a:r>
            <a:r>
              <a:rPr lang="en-US" sz="2400" dirty="0">
                <a:solidFill>
                  <a:srgbClr val="000000"/>
                </a:solidFill>
                <a:latin typeface="Times New Roman" panose="02020603050405020304" pitchFamily="18" charset="0"/>
              </a:rPr>
              <a:t>period of </a:t>
            </a:r>
            <a:r>
              <a:rPr lang="en-US" sz="2400" dirty="0" smtClean="0">
                <a:solidFill>
                  <a:srgbClr val="000000"/>
                </a:solidFill>
                <a:latin typeface="Times New Roman" panose="02020603050405020304" pitchFamily="18" charset="0"/>
              </a:rPr>
              <a:t>time.</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3026979" y="733289"/>
            <a:ext cx="570620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5-Cessation of Obligations: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709841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5" y="694028"/>
            <a:ext cx="2758843" cy="753090"/>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1576</TotalTime>
  <Words>4136</Words>
  <Application>Microsoft Office PowerPoint</Application>
  <PresentationFormat>Custom</PresentationFormat>
  <Paragraphs>213</Paragraphs>
  <Slides>32</Slides>
  <Notes>4</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281</cp:revision>
  <dcterms:created xsi:type="dcterms:W3CDTF">2023-04-29T09:08:23Z</dcterms:created>
  <dcterms:modified xsi:type="dcterms:W3CDTF">2023-10-17T07:30:59Z</dcterms:modified>
</cp:coreProperties>
</file>