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482" r:id="rId8"/>
    <p:sldId id="483" r:id="rId9"/>
    <p:sldId id="484" r:id="rId10"/>
    <p:sldId id="485" r:id="rId11"/>
    <p:sldId id="486" r:id="rId12"/>
    <p:sldId id="487" r:id="rId13"/>
    <p:sldId id="488" r:id="rId14"/>
    <p:sldId id="517"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16" r:id="rId31"/>
    <p:sldId id="504" r:id="rId32"/>
    <p:sldId id="505" r:id="rId33"/>
    <p:sldId id="506" r:id="rId34"/>
    <p:sldId id="507" r:id="rId35"/>
    <p:sldId id="515" r:id="rId36"/>
    <p:sldId id="508" r:id="rId37"/>
    <p:sldId id="509" r:id="rId38"/>
    <p:sldId id="510" r:id="rId39"/>
    <p:sldId id="511" r:id="rId40"/>
    <p:sldId id="512" r:id="rId41"/>
    <p:sldId id="513" r:id="rId42"/>
    <p:sldId id="51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2"/>
            <p14:sldId id="483"/>
            <p14:sldId id="484"/>
            <p14:sldId id="485"/>
            <p14:sldId id="486"/>
            <p14:sldId id="487"/>
            <p14:sldId id="488"/>
            <p14:sldId id="517"/>
            <p14:sldId id="489"/>
            <p14:sldId id="490"/>
            <p14:sldId id="491"/>
            <p14:sldId id="492"/>
            <p14:sldId id="493"/>
            <p14:sldId id="494"/>
            <p14:sldId id="495"/>
            <p14:sldId id="496"/>
            <p14:sldId id="497"/>
            <p14:sldId id="498"/>
            <p14:sldId id="499"/>
            <p14:sldId id="500"/>
            <p14:sldId id="501"/>
            <p14:sldId id="502"/>
            <p14:sldId id="503"/>
            <p14:sldId id="516"/>
            <p14:sldId id="504"/>
            <p14:sldId id="505"/>
            <p14:sldId id="506"/>
            <p14:sldId id="507"/>
            <p14:sldId id="515"/>
            <p14:sldId id="508"/>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4" d="100"/>
          <a:sy n="84" d="100"/>
        </p:scale>
        <p:origin x="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3607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13101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53733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4B4022B-1C1C-8077-2DDA-D0139193C3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48BF4B3-77F7-F1DD-E69A-B810D9C674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790D293-AE4A-ED91-758C-DF0C7A15D8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8084DC0-7CAB-5531-7F7B-EF383D867C2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65274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805851-B2D8-8402-E701-A6073EB3C8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D6EF25E-08B0-B2D1-8B64-489D3BCA4A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9A88895-CFF0-EB87-9038-D0D6FF6AA7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BF49442-5494-80EB-FC6E-2AA6FDF9FB8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01492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3E15071-9821-0243-76E9-F5ECE36900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7CD30DD-C37A-7C67-AA39-0AEE77E7FC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79269A0-7738-2C8A-F8BD-04CE343236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FCF823A-8558-1AC7-A6A7-F9260374A1F2}"/>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631245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CB942D-183A-D495-7FB5-86CC74E656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F51267-1651-71C5-55E2-3823E72B3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D62C040-0704-FAE1-D1E4-CF71763066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C3485F2-149F-43EA-B08B-EC124175BF5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2124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2814C4-2751-16CB-0A26-C66C93576A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B3C576D-3705-FB6D-C4D5-244989CF0F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5B3B9CB-95A8-7D94-DCB8-1ED33B3F1F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37BDC9D-8511-858F-5F6C-726A743BD12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22862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D4550B-D8DF-CB17-6157-CBAD50183A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A1A84FC-569F-862B-9F83-67A4FEC7C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79D502F-10E5-67F7-4387-5616AD9D72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1A2082-8482-FBED-0C21-280AD4A4624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96216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A4E808-1FE4-2181-78A8-2DC0C1A65C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A3E8745-C8A4-6433-613C-9A69C80FBE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6EF502C-1B1F-0CF1-75F2-AC94223FDC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B1253A0-B11E-2C0B-566E-E61BD3D872C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30896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C3482-E55E-3E4B-F9E5-7F2E70F3EB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AD8FC25-9B6F-BAF6-27C9-0B7D6EE253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F1C9C24-1FCF-0F75-33C2-26C2A9FC92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12E90B2-9075-3B19-971B-D7706250379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64707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77714A-69EE-133D-9D7F-F3FBCF1D90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077AC3B-6ECE-41C4-CA17-E2CC392089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414EB43-50F6-E185-5BF4-E5CD99582F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8017BAC-B605-A634-2968-3B538261DC8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252817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0D63CF6-0423-3833-4473-C03B76F934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D0291CD-F580-D6F4-C78F-A1B73A2304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D63578F-A1F0-AB43-0520-A1B17738F4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6F5D829-B719-530A-55C8-A7F2FE6D980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27539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8E73FF1-2B1E-0670-2BC5-E8C9B1B23A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FBDF606-0ACA-1ECE-391C-38530FDB47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D181FC7-7D6B-6EF8-CF7F-E9D7F06144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BD0A5F8-566E-22BB-29F0-EBF783C9ED3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18438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4B3E20-B5CA-F488-7B5E-196CDB7B7F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CF4779C-7C6E-7C8E-51F8-5FB6EBA6C4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82D791F-656C-19DF-060B-180B9EC806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9C6B164-656B-04D0-2278-F0049B4D483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15712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487699-7BE7-4E2F-4FE2-B5F3692BB9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7BA6414-99A9-D5BA-3622-AA0599B931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02EA6C1-1B0E-0EBD-A7D7-D146F003B52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E68F55F-E263-93C3-7C12-DE56DCE9828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61454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545B85-37BD-74AF-657A-6615DA0A53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6DE6B00-21C7-18E8-3B20-5452182A74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A48566F-9211-5C21-4B0B-9AA9908C18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691031D-4ED8-7615-BBBA-71EF721ACBC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02272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4CEB3EC-F6F3-6CCB-C3B0-ADFD48D7F0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89875DB-299E-01CB-10F4-12E164DDB1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22902C2-9F47-3D58-15D1-88DCE94DFF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0504148-BC67-87D9-09F2-2F0A91F0B6F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10655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59E669-0E7C-F60A-064D-04D8B38957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14E5013-207B-D704-06D0-732648B2D8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671579B-16D2-680A-DA7D-CD6FEAACD2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D7CF51C-CA86-080F-490F-AA8DF0911A3F}"/>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40979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56CCC0-26C6-0F58-0F48-AB210DE6D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935C584-DA65-3FB5-5468-E6D1AAD57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5CB874A-6EC5-0D4E-E1FF-72B7EF415F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9814F06-6127-B911-BB53-93386EF1CFF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127497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E151AC-B7EE-6F96-442F-6CF37DC692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C68B230-40F6-DE94-0153-03552E18C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2E8D789-1CA9-A8A1-54C3-357AA954E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E7F356-5984-03D4-8827-BEF3D13643F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304163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451217-7501-07EF-D07F-0B561A95A0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DB610E1-32AD-5BAF-7147-1B8C61B2DF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772A241-4FD2-EC8F-4FE4-3CA96396E0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9EA34C3-0E19-C8DD-E3DF-F13D12D0926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327918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0360CD4-7B85-6BBC-F3B5-9BCB4CF596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34C85F9-B594-E15D-9060-79C213F1E1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431E223-A6B3-BEE0-1729-638901BCAE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1DF3ABF-9E46-E590-DE64-6F547F64345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271010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5AEA9A1-8C89-9CE0-5C3F-D8B76F2291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0292BC1-FA34-E5F0-1F03-78F25B660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7E9C05E-3E10-7A88-DC54-B5BCA4DF5A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E040409-BD21-A53D-96C6-7596150B939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617379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4FD855-2C89-D1C1-E36A-34F7AECAB9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B12C165-4556-6B6E-849B-CA2390C8D7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78FA00D-CDFF-4430-E410-4779FA4314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E5E5B63-66C6-5AA3-D90C-A1ACB3E79E4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661098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8184DD-45AA-4176-FA81-82B9CD356E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9E38E23-AC96-80F8-527D-35B34F4F9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7CEC1CB-5AFF-5016-3758-86E6E40DC2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AE01419-FCF1-8E44-F4E6-F18E65969F40}"/>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07319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1CF1D0-6A74-06FE-D49D-F5DED9FAC3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1FC2494-AA0F-E11B-67DA-19F8B8D350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04EA673-A7FA-B934-D5B4-29AD2DEC3A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65B4661-191D-C0F0-C432-AA42DB4B3BA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389094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C21278-C53D-9D1E-F67A-F4D31DF6B4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3DEACE4-8E8D-F6E6-1EDB-E965E06710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E91F0C6-5309-24EE-49D0-6533A01055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64A3300-E844-5B47-3B8C-EE3E07B10B6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05551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FD287D-37AA-857D-DCBF-8C6E8D5852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58F3C4B-0771-6108-EB2F-B492BCFA36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26961E1-0523-A5D3-BFD8-4DB0AC5BDD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A0190B8-14F2-00DD-19D6-BDD1F329131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873346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BC5409-8AA5-5F05-19FE-EFBB340383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3D133F9-B52F-4A12-916A-BF4D8D42F6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9F03A08-7A15-7DCC-8C46-E1B77925A5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2B6006B-7270-172A-0525-325D9F498B3A}"/>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769072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1BA3848-9622-50B9-3796-4158BE7DD3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C949818-7F93-DC7B-AE37-DA6FEA2E7C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A759A91-9C0E-4969-ED39-2B63EC3373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3E57588-F2E0-000F-FF62-5411DE23DD0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86438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C12F387-B04D-0FE3-CC8E-5A15B489A5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F549B01-73C4-4224-4396-3EC2585DD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49580BB-8593-699B-8CF2-7D8BC365B9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F4E66FA-B628-675B-18C6-6FD753D0C1E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050103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8C35C2-03B0-FE42-9A55-126DA34357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5323F7-01DC-E31B-7AB0-C7FE6D0ED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1C79382-F768-A8CE-5440-715E9B86B1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201A4C2-9534-C08B-5309-791F722A8CD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474289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2F8459-4FEB-1A15-0705-F0873BB047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5194442-2456-8660-8DD4-AB642A9D8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5B5439B-4F98-E169-D704-A3AD118FF0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BB68761-91AB-3999-BDF6-E7AD1FA2364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494771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E14B90-6A4F-DC03-6B28-6C71DDC705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C981C6C-7898-32FD-BE5A-CD87A7C1C6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EB984AA-B8CC-744C-A502-809914E65A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A2E2D49-1531-07E5-3368-6C80710A6B6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935831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8FC881-7599-CFA7-D73F-9B9FAC7961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441FAA4-21B5-8305-C551-5CA3A6C189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F696B7F-F28F-210A-67EB-ABB8B713A2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9BD936F-478A-D0D1-F3BE-89CC5BF90730}"/>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135650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398891-00D7-24FC-BA7A-C1E7BCE3EF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3C4D4E6-84AD-6655-A0E1-C477198052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3C634F6-0EA8-14CA-047F-D7F75B9837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38A8149-9F38-B266-15BB-AAC1FA386CF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195672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B98E52F-791B-1B28-F655-5C230BB4A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CE9434B-0473-BC5D-AEAC-254A446CE0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44509DA-F034-527A-705C-8D77B6F8C6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AAAEDD0-4425-CCD8-1866-18C0B2B0002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871105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BDC1317-960A-3ED7-E05E-3ACE91931C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80C6FAB-3164-3CBC-3089-84EF5E6658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B8D5443-08CC-05E7-0CEC-2DC8918C4D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ED02E1C-AF71-08B3-C82C-0B359BFC001E}"/>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69338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a:p>
            <a:r>
              <a:rPr lang="en-US" sz="2400" b="1" dirty="0">
                <a:latin typeface="Times New Roman" panose="02020603050405020304" pitchFamily="18" charset="0"/>
                <a:cs typeface="Times New Roman" panose="02020603050405020304" pitchFamily="18" charset="0"/>
              </a:rPr>
              <a:t>Dr. Hamed Almahadin</a:t>
            </a:r>
          </a:p>
        </p:txBody>
      </p:sp>
      <p:sp>
        <p:nvSpPr>
          <p:cNvPr id="31" name="TextBox 30"/>
          <p:cNvSpPr txBox="1"/>
          <p:nvPr/>
        </p:nvSpPr>
        <p:spPr>
          <a:xfrm>
            <a:off x="1108644" y="2424037"/>
            <a:ext cx="4588115" cy="1200329"/>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49868" y="576948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a:solidFill>
                  <a:schemeClr val="tx1"/>
                </a:solidFill>
                <a:latin typeface="Times New Roman" panose="02020603050405020304" pitchFamily="18" charset="0"/>
                <a:cs typeface="Times New Roman" panose="02020603050405020304" pitchFamily="18" charset="0"/>
              </a:rPr>
              <a:t>Lecture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685086"/>
            <a:ext cx="3516608" cy="145344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Ch#5</a:t>
            </a:r>
          </a:p>
          <a:p>
            <a:pPr algn="ctr"/>
            <a:r>
              <a:rPr lang="en-US" sz="2800" b="1" dirty="0">
                <a:solidFill>
                  <a:schemeClr val="tx1"/>
                </a:solidFill>
                <a:latin typeface="Times New Roman" panose="02020603050405020304" pitchFamily="18" charset="0"/>
                <a:cs typeface="Times New Roman" panose="02020603050405020304" pitchFamily="18" charset="0"/>
              </a:rPr>
              <a:t>Principles and Aims of Risk Management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892063"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Topics to Cover in Week 5</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571500" indent="-571500">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Risk Management Activities</a:t>
            </a:r>
          </a:p>
          <a:p>
            <a:pPr marL="571500" indent="-571500">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Effective and Efficient Core Processes</a:t>
            </a:r>
          </a:p>
          <a:p>
            <a:pPr marL="571500" indent="-571500">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Importance of Compliance</a:t>
            </a:r>
          </a:p>
          <a:p>
            <a:pPr marL="571500" indent="-571500">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Implementing Risk Management</a:t>
            </a:r>
          </a:p>
          <a:p>
            <a:pPr marL="571500" indent="-571500">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Achieving Benefits</a:t>
            </a:r>
          </a:p>
          <a:p>
            <a:pPr marL="571500" indent="-571500">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Structure of the FIRM Risk Scorecard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93C5FA-74FE-F8A7-72B6-A300B7D5663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1A7A4D3-7AF6-B2B9-9A08-DFF7E9763C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4A6DF32-FF16-7652-4539-FB50AB1687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BE3B5A35-E49A-4262-35C7-16ADB59AACE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DB41B27E-B5FF-B89D-1C24-EEB0826096A3}"/>
              </a:ext>
            </a:extLst>
          </p:cNvPr>
          <p:cNvSpPr txBox="1"/>
          <p:nvPr/>
        </p:nvSpPr>
        <p:spPr>
          <a:xfrm>
            <a:off x="4689258" y="1412953"/>
            <a:ext cx="519023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Activities</a:t>
            </a:r>
          </a:p>
        </p:txBody>
      </p:sp>
      <p:sp>
        <p:nvSpPr>
          <p:cNvPr id="28" name="Rectangle 27">
            <a:extLst>
              <a:ext uri="{FF2B5EF4-FFF2-40B4-BE49-F238E27FC236}">
                <a16:creationId xmlns:a16="http://schemas.microsoft.com/office/drawing/2014/main" xmlns="" id="{7EA5D4E0-3AC7-F264-6EA7-8C3B451339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93F191DB-B680-9E74-3254-BD6838EEFF42}"/>
              </a:ext>
            </a:extLst>
          </p:cNvPr>
          <p:cNvSpPr txBox="1"/>
          <p:nvPr/>
        </p:nvSpPr>
        <p:spPr>
          <a:xfrm>
            <a:off x="3598250" y="2495028"/>
            <a:ext cx="8417320" cy="3662541"/>
          </a:xfrm>
          <a:prstGeom prst="rect">
            <a:avLst/>
          </a:prstGeom>
          <a:noFill/>
        </p:spPr>
        <p:txBody>
          <a:bodyPr wrap="square" rtlCol="0">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Risk management is a process that can be divided into several stages. </a:t>
            </a:r>
          </a:p>
          <a:p>
            <a:pPr marL="1028700" lvl="1" indent="-571500" algn="just">
              <a:buFont typeface="Wingdings" panose="05000000000000000000" pitchFamily="2" charset="2"/>
              <a:buChar char="§"/>
              <a:defRPr/>
            </a:pPr>
            <a:r>
              <a:rPr lang="en-US" sz="2800" dirty="0">
                <a:solidFill>
                  <a:prstClr val="black"/>
                </a:solidFill>
                <a:latin typeface="Times New Roman" panose="02020603050405020304" pitchFamily="18" charset="0"/>
                <a:cs typeface="Times New Roman" panose="02020603050405020304" pitchFamily="18" charset="0"/>
              </a:rPr>
              <a:t>The IRM Risk Management Standard provides one representation of the stages involved in the risk management process.</a:t>
            </a:r>
          </a:p>
          <a:p>
            <a:pPr marL="1028700" lvl="1" indent="-571500" algn="just">
              <a:buFont typeface="Wingdings" panose="05000000000000000000" pitchFamily="2" charset="2"/>
              <a:buChar char="§"/>
              <a:defRPr/>
            </a:pPr>
            <a:r>
              <a:rPr lang="en-US" sz="2800" dirty="0">
                <a:solidFill>
                  <a:prstClr val="black"/>
                </a:solidFill>
                <a:latin typeface="Times New Roman" panose="02020603050405020304" pitchFamily="18" charset="0"/>
                <a:cs typeface="Times New Roman" panose="02020603050405020304" pitchFamily="18" charset="0"/>
              </a:rPr>
              <a:t>Alternative illustrations of the risk management process can be found in the International Standard ISO 31000 and in other publications.</a:t>
            </a:r>
          </a:p>
        </p:txBody>
      </p:sp>
      <p:sp>
        <p:nvSpPr>
          <p:cNvPr id="32" name="Rectangle 31">
            <a:extLst>
              <a:ext uri="{FF2B5EF4-FFF2-40B4-BE49-F238E27FC236}">
                <a16:creationId xmlns:a16="http://schemas.microsoft.com/office/drawing/2014/main" xmlns="" id="{6C1BA68A-6A52-8DAE-7878-F86F1E5C9D2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03CADAD1-9489-EF87-BE1E-3474ADEC0BD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8BF3F65E-E47F-1FB0-A87D-CFD92E82182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C6DE4278-7AA7-6704-3A38-FF184D049C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807DCFC2-B4CE-DAD2-D72A-698B41A0F38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5276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84BB627-6FC4-DE27-9FFF-2B849391656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188FF750-7BC4-E66E-BF65-AB81CA69E87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8EE61532-31D4-8CDD-1983-930911DF16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8E4FD1C-935C-9A59-D172-3038BF63A6D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ADB56905-C20A-9707-7DAF-5EE22A1E9D7C}"/>
              </a:ext>
            </a:extLst>
          </p:cNvPr>
          <p:cNvSpPr txBox="1"/>
          <p:nvPr/>
        </p:nvSpPr>
        <p:spPr>
          <a:xfrm>
            <a:off x="4689258" y="1412953"/>
            <a:ext cx="519023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Activities</a:t>
            </a:r>
          </a:p>
        </p:txBody>
      </p:sp>
      <p:sp>
        <p:nvSpPr>
          <p:cNvPr id="28" name="Rectangle 27">
            <a:extLst>
              <a:ext uri="{FF2B5EF4-FFF2-40B4-BE49-F238E27FC236}">
                <a16:creationId xmlns:a16="http://schemas.microsoft.com/office/drawing/2014/main" xmlns="" id="{D412489A-4930-EE9E-8E0F-460AFD131B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148826B6-9774-0B21-8463-A0D6EF4195C8}"/>
              </a:ext>
            </a:extLst>
          </p:cNvPr>
          <p:cNvSpPr txBox="1"/>
          <p:nvPr/>
        </p:nvSpPr>
        <p:spPr>
          <a:xfrm>
            <a:off x="3598250" y="2495028"/>
            <a:ext cx="8417320" cy="397031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ISO Guide 73 and British Standard (BS 31100) describe the risk management process as the systematic application of management policies, procedures and practices to the tasks of communicating, consulting, establishing the context, identifying, analyzing, evaluating, treating, monitoring and reviewing risk. </a:t>
            </a: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A1C044B2-9AA6-BE1E-C2FE-A91B019EC37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9431F7C4-8D16-2881-454A-A20B856B3DD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9F5F9581-99D2-C50A-F83C-25F885100E3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87D9A995-5B61-3A8B-0804-0D80E45D2C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1B38A31-0A94-17CA-0CA5-A021B14204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72339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7B47A21-F351-7969-4B39-CA4EE172950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06502BCF-A830-03D6-F970-2CBB178C4C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7B22C756-BBD2-78CB-FD02-1B8C653D9D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69982B0-9B39-5A4C-9649-23674EA5AC5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C8FCF3CA-1278-812C-B2DD-BB0ABFC6A2FC}"/>
              </a:ext>
            </a:extLst>
          </p:cNvPr>
          <p:cNvSpPr txBox="1"/>
          <p:nvPr/>
        </p:nvSpPr>
        <p:spPr>
          <a:xfrm>
            <a:off x="4689258" y="1412953"/>
            <a:ext cx="519023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Activities</a:t>
            </a:r>
          </a:p>
        </p:txBody>
      </p:sp>
      <p:sp>
        <p:nvSpPr>
          <p:cNvPr id="28" name="Rectangle 27">
            <a:extLst>
              <a:ext uri="{FF2B5EF4-FFF2-40B4-BE49-F238E27FC236}">
                <a16:creationId xmlns:a16="http://schemas.microsoft.com/office/drawing/2014/main" xmlns="" id="{AEC87FD8-AC69-679F-9A61-8CDBA38642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C416D289-F9C7-A938-B4B3-696A2BBF9A0F}"/>
              </a:ext>
            </a:extLst>
          </p:cNvPr>
          <p:cNvSpPr txBox="1"/>
          <p:nvPr/>
        </p:nvSpPr>
        <p:spPr>
          <a:xfrm>
            <a:off x="3598250" y="2495028"/>
            <a:ext cx="8417320" cy="397031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However, it could be argued that the setting of policies, procedures and practices, together with the tasks of communicating, consulting and establishing that context, is part of the risk management framework, rather than the risk management process itself.</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EBF94022-5436-EAE5-EE83-39A5103C18C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5AC0A13-570E-3C75-85AA-C3127404984F}"/>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6415AED7-84E0-CE34-7FD1-DCBA0D6663B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5FCD6DB2-7AC4-156C-9B49-038138545B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E0C7DF3-1CD8-F170-0EAE-C36A97D391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2189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23FC3F-E89F-A36D-48F4-670A755E9BA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1560FC5-C53A-19B3-41B6-39C6AFB33E8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F70B2E3-55CC-CC65-AF1B-D35B187090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0416062-67C6-0621-981B-C848FC331AD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53F59BFB-A0A4-F796-4AA8-F6C85D3A323C}"/>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2AABDE4C-87CB-8B83-748B-B06098A2E6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F063F756-96EE-2BC1-9EA6-54E139724C5E}"/>
              </a:ext>
            </a:extLst>
          </p:cNvPr>
          <p:cNvSpPr txBox="1"/>
          <p:nvPr/>
        </p:nvSpPr>
        <p:spPr>
          <a:xfrm>
            <a:off x="3598250" y="2495028"/>
            <a:ext cx="8417320" cy="397031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Insurable or hazard risks can have an immediate impact on operations.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Therefore, the initial application of risk management principles was to ensure continuation of normal efficient operations.</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8ECC79C0-EDFB-6D61-D2C6-3D31CFB7931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B40B2FA8-3BE8-2982-D831-420ADC90264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6F4FC23E-E373-95B1-11FD-AC6487D3C45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90D64EFE-54F9-EFD4-B28D-098DC88B94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49965BF3-002A-1DC6-6236-45A03C8C1B0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132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03300E-9B26-5510-EAF1-3A8636E5CD3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985CFF8B-11D2-55A0-386F-8284FCF13DF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4083ECF1-EC2F-1D01-ADEB-4E6533F6575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5AC183A-8325-B2C5-5A9D-C44D39A3521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24AB41B-ECA2-300A-295C-E2F258F7E4F3}"/>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8A183558-3A14-24B7-D9F3-6DF14EBCFC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7852AE3-9A87-0A4D-56F8-E18523CBE122}"/>
              </a:ext>
            </a:extLst>
          </p:cNvPr>
          <p:cNvSpPr txBox="1"/>
          <p:nvPr/>
        </p:nvSpPr>
        <p:spPr>
          <a:xfrm>
            <a:off x="3598250" y="2495028"/>
            <a:ext cx="8417320" cy="495520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Processes must be effective in that they deliver the results that are required, as well as being efficient.</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For example, there is limited value in having   a software program that is efficient if it does not deliver the range of functions that are required.</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18C8AEC6-EF7E-F658-9638-72CEA79DD37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D373AD4-B1EC-536E-213A-B812F505E6A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3534BB05-B196-8469-C555-59F6C231316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C44DB907-6E99-7EAB-8B62-1032DD3592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FCADDDEA-4217-E479-0C5B-A97D6F076B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7038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A4580F-76B2-A062-9EF1-9A2FEA1085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1FB3006-3D14-18CD-45CC-0E9C640DAB6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FDD7DCA-3672-917C-DF45-DDF828199D1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1BEFE47-1503-DA71-17E7-04A1FCBC134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7A5F2570-4911-09B2-59AE-236925B41A41}"/>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1FEE9BC5-443A-F2B0-F24C-ED51A1B389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88A2693D-C503-A419-0555-63D18AFA6724}"/>
              </a:ext>
            </a:extLst>
          </p:cNvPr>
          <p:cNvSpPr txBox="1"/>
          <p:nvPr/>
        </p:nvSpPr>
        <p:spPr>
          <a:xfrm>
            <a:off x="3598250" y="2495028"/>
            <a:ext cx="8417320" cy="446276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Strategic decisions are the most important that an organization has to make.</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Risk management delivers improved information so that strategic decisions can be  made with greater confidence.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A95B2399-6C57-A703-87C5-1048846F89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17CC5DF-B422-241B-FE69-F1C5703DD30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5A07080B-CD11-B593-B5EF-C191CC0EDF1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BBAD4DD-316E-1BAB-F065-212B2A3A16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A49EF4CA-EED6-41E9-27E5-55C4CC8F94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98600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BBD3D0-336A-0887-D616-D95BF209E56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C61A4EE-1E28-13E1-FADE-DAC196E0EE8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C62083E8-EED2-48F8-798F-4962701EA7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F0534A6-216E-183B-7D3F-8049D5545A4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405A36C5-C6AA-2557-F2C4-E6894C494052}"/>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6D8668D4-C56A-D22C-CAEB-6289715FF9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3F45760-A2F8-C880-8B82-D51145678A36}"/>
              </a:ext>
            </a:extLst>
          </p:cNvPr>
          <p:cNvSpPr txBox="1"/>
          <p:nvPr/>
        </p:nvSpPr>
        <p:spPr>
          <a:xfrm>
            <a:off x="3598250" y="2495028"/>
            <a:ext cx="8417320" cy="200054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strategy that is decided by an organization must be capable of delivering the results that are required. </a:t>
            </a: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C51EABE5-C99E-AAF6-C333-DFE91AF054E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2C757272-0298-7B1E-3EA3-FD6128DDA87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2B14285-DCFF-7B00-78FB-D696CD87254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80B329F-C5DF-3E5B-80D4-A647140DB6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E93348F1-4FEF-E1CD-A5D5-694210D329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52358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2497CD-EBD4-4604-C203-4B710F67151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4D977B5C-31C4-8ACA-3B22-A36B4613074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6AA147E-85C5-932B-1C8C-CAE286B801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4C5806A-0C3E-BDE4-C2B1-47ACF9DB451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4D959387-8A3D-EE37-C0E9-4A5F5F31AB3B}"/>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AE38022D-A00A-A168-2DBE-3872E0E9C90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D61458A2-86CD-EBD7-A490-9AE2E807339E}"/>
              </a:ext>
            </a:extLst>
          </p:cNvPr>
          <p:cNvSpPr txBox="1"/>
          <p:nvPr/>
        </p:nvSpPr>
        <p:spPr>
          <a:xfrm>
            <a:off x="3598250" y="2495028"/>
            <a:ext cx="8417320" cy="3477875"/>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There are many examples of organizations that selected an incorrect strategy or failed to successfully implement the selected strategy.</a:t>
            </a: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Many of these organizations suffered corporate failure.</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B4F1B7C1-003F-0FAA-38B5-182403CCA9D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612B8782-99DD-9ED9-120F-5EBEF8AC058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21FCE35E-5014-D1D0-B592-CD882E021EB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379683F8-7407-AAA6-870E-9D6FC9E4ED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4E3BD56-76D6-5970-92BA-FE1A799FA2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10335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D76CBE7-89CE-9112-B686-DB694273583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45E3C4-DF24-1F87-6450-39385B7E6C5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E5B81FC-9BA5-0645-358E-9F3F30C37C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BA2A8F3-7C74-E6C2-88DC-68234564E8A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DB1B05A6-3DCB-D074-E290-70BFC159830E}"/>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80B4E0B5-572E-A275-D078-9377ED793D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CD574987-6839-4E00-3DB9-ADA31D55DF23}"/>
              </a:ext>
            </a:extLst>
          </p:cNvPr>
          <p:cNvSpPr txBox="1"/>
          <p:nvPr/>
        </p:nvSpPr>
        <p:spPr>
          <a:xfrm>
            <a:off x="3598250" y="2495028"/>
            <a:ext cx="8417320" cy="298543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Strategic decisions are often most difficult when changes in technology or in customer expectations emerge, as is often the case with grocery stores.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77DF7E3E-92AD-EF39-2E0A-84DB3793C4F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625013A-38FA-4E4E-8A6B-A77E498B0BB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2FA6E689-6419-3889-FEF5-A63F1916212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DFC2A0BA-9B2A-105B-9A47-A2345BE525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DBCDD6E-82B5-9F0E-C281-F3B1D193B7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21625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3B51EA4-6905-C696-07E3-2E94A0CDD1F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95B9EA8-EF7A-FE37-8ECE-F52AA9AC2C5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7C731AE-8AE0-7D9F-A838-D85765E5E8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32B14C75-FA45-67D2-D094-97532A8EE6E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5797D726-5F66-D18F-8687-0BF324A14E2D}"/>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005CE22D-FA97-F6F5-8CF3-7A26790E96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48F819A-59DB-79B2-F0C1-B0A9DC20EA35}"/>
              </a:ext>
            </a:extLst>
          </p:cNvPr>
          <p:cNvSpPr txBox="1"/>
          <p:nvPr/>
        </p:nvSpPr>
        <p:spPr>
          <a:xfrm>
            <a:off x="3598250" y="2495028"/>
            <a:ext cx="8417320" cy="446276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Organizations that have effective and efficient tactics, operations and compliance, but an incorrect overall strategy will fail.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will be the case; however good the risk management activities are at operational and project level.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295AE326-1842-79F0-B1FA-B8B1FFAC143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33905FF-2B23-97CA-C874-AF250EEA9D1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54CCC54-7371-FA91-BAB8-C532253C4C3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830D7A0C-C4FC-3A02-4183-4EC670A821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68C6A46-01E4-EA72-1A4C-2F71DE0863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5508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4FF6616-7B30-0165-A1DB-989B04A50EB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0F6D983-C9FB-DED5-A438-691CE63FF7C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EBFEEF2-D2A8-1BE4-729A-585B6CF5BD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795BA904-2619-7ED6-371E-307A44A70FD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68DF2579-48D1-E59E-57ED-09A9FAC200B0}"/>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Effective and Efficient Core Processes</a:t>
            </a:r>
          </a:p>
        </p:txBody>
      </p:sp>
      <p:sp>
        <p:nvSpPr>
          <p:cNvPr id="28" name="Rectangle 27">
            <a:extLst>
              <a:ext uri="{FF2B5EF4-FFF2-40B4-BE49-F238E27FC236}">
                <a16:creationId xmlns:a16="http://schemas.microsoft.com/office/drawing/2014/main" xmlns="" id="{8DFA45C1-728F-29B4-7454-BB26CF4AE9F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258655B2-3A90-D55C-ACF2-C13D60D63EEB}"/>
              </a:ext>
            </a:extLst>
          </p:cNvPr>
          <p:cNvSpPr txBox="1"/>
          <p:nvPr/>
        </p:nvSpPr>
        <p:spPr>
          <a:xfrm>
            <a:off x="3598250" y="2495028"/>
            <a:ext cx="8417320" cy="200054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Incorrect strategy has resulted in more corporate failures than ineffective or inefficient operations and tactics.</a:t>
            </a:r>
          </a:p>
          <a:p>
            <a:pPr marL="571500" indent="-571500" algn="just">
              <a:buFont typeface="Wingdings" panose="05000000000000000000" pitchFamily="2" charset="2"/>
              <a:buChar char="§"/>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14A5062A-3FFF-E2FA-4FDD-037F50D0D68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9A7D6478-9051-5FAF-83DA-35F52999BCAF}"/>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6DFB26A7-2C63-0020-6588-9686A140BF5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D859894-4377-A3F6-FC61-1557332C36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D24EA56-B8C2-CC37-7631-DB93CF8793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599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0F65763-4242-FD54-E74F-5A0F59691D4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F7DE7081-CAC5-501E-49CB-A707F8B0B2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A4BA4B3A-CE5D-5808-508D-63349D705E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7A3814A-CB48-57A2-A30A-FF02C8ADCE8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ABCB4629-39E0-CA16-39F8-D8780FC1899E}"/>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Compliance</a:t>
            </a:r>
          </a:p>
        </p:txBody>
      </p:sp>
      <p:sp>
        <p:nvSpPr>
          <p:cNvPr id="28" name="Rectangle 27">
            <a:extLst>
              <a:ext uri="{FF2B5EF4-FFF2-40B4-BE49-F238E27FC236}">
                <a16:creationId xmlns:a16="http://schemas.microsoft.com/office/drawing/2014/main" xmlns="" id="{52ED167D-03D8-5361-22C0-8584B366C33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C3E0E79-03E1-F4D2-7FE1-ACD65C0A335F}"/>
              </a:ext>
            </a:extLst>
          </p:cNvPr>
          <p:cNvSpPr txBox="1"/>
          <p:nvPr/>
        </p:nvSpPr>
        <p:spPr>
          <a:xfrm>
            <a:off x="3598250" y="2495028"/>
            <a:ext cx="8417320" cy="3477875"/>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loss of licenses could have an adverse effect on our business and profitability and prevent us from providing gambling services.</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Rank’s gaming licenses are fundamental to its operation.</a:t>
            </a:r>
          </a:p>
          <a:p>
            <a:pPr algn="just">
              <a:defRP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D70E0A81-ED37-6E0A-3520-7ED1090CD6D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A712EC7E-F46A-471A-0E0A-A971BF8FE7B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893064E-5DDE-B68E-9208-06700408BD34}"/>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39131FFE-4793-DEFB-965F-1AF9DD87B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066EBE9-317D-FE8C-380B-DC0C6FD3783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7893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7F406E8-3AA1-C7B2-E540-80C364EC53E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DB35EEC-E161-8580-AFF0-26720417261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085EC34-2945-C50B-1DFD-9A87151CD2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3AFDBBE-349C-56F6-3F3B-7EAF9873BDC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A3EB607F-55B2-6CB6-4024-96450A525867}"/>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Compliance</a:t>
            </a:r>
          </a:p>
        </p:txBody>
      </p:sp>
      <p:sp>
        <p:nvSpPr>
          <p:cNvPr id="28" name="Rectangle 27">
            <a:extLst>
              <a:ext uri="{FF2B5EF4-FFF2-40B4-BE49-F238E27FC236}">
                <a16:creationId xmlns:a16="http://schemas.microsoft.com/office/drawing/2014/main" xmlns="" id="{F3946FFC-9BB2-F63F-9095-DA66B8C377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E912D040-FA48-4D71-C641-78676486CB56}"/>
              </a:ext>
            </a:extLst>
          </p:cNvPr>
          <p:cNvSpPr txBox="1"/>
          <p:nvPr/>
        </p:nvSpPr>
        <p:spPr>
          <a:xfrm>
            <a:off x="3598250" y="2495028"/>
            <a:ext cx="8417320" cy="304698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 the British part of the business, there is a requirement to hold an operator’s license from the UK Gambling Commission </a:t>
            </a:r>
            <a:r>
              <a:rPr lang="en-US" sz="3200" dirty="0">
                <a:solidFill>
                  <a:srgbClr val="FF0000"/>
                </a:solidFill>
                <a:latin typeface="Times New Roman" panose="02020603050405020304" pitchFamily="18" charset="0"/>
                <a:cs typeface="Times New Roman" panose="02020603050405020304" pitchFamily="18" charset="0"/>
              </a:rPr>
              <a:t>(the body responsible for regulating commercial gambling in Great Britain)</a:t>
            </a:r>
            <a:r>
              <a:rPr lang="en-US" sz="3200" dirty="0">
                <a:solidFill>
                  <a:prstClr val="black"/>
                </a:solidFill>
                <a:latin typeface="Times New Roman" panose="02020603050405020304" pitchFamily="18" charset="0"/>
                <a:cs typeface="Times New Roman" panose="02020603050405020304" pitchFamily="18" charset="0"/>
              </a:rPr>
              <a:t>  in respect of each of the licensed activities undertaken.</a:t>
            </a:r>
          </a:p>
        </p:txBody>
      </p:sp>
      <p:sp>
        <p:nvSpPr>
          <p:cNvPr id="32" name="Rectangle 31">
            <a:extLst>
              <a:ext uri="{FF2B5EF4-FFF2-40B4-BE49-F238E27FC236}">
                <a16:creationId xmlns:a16="http://schemas.microsoft.com/office/drawing/2014/main" xmlns="" id="{C2366507-78C1-AAB4-3E1B-8A1D743EC6A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F285888C-DB63-299D-67C5-7A1BB090FDF5}"/>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F326CB0-B723-F87F-330F-D664819C6BF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EE107F58-614F-7272-D7E2-DB28C3FC4A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C54549FF-41C7-3CFA-56DD-B3F94277F5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16431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E9F61A-28B7-0318-72FB-3A38395D6F4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5E9521B3-E873-B647-FF74-BF99E0E9D40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A375EE7-B8B6-94D7-0A19-280CE25387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CF3D078A-F05D-F437-2F04-5D4737330C6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292CBDC7-7ADD-3661-A021-AAB2E00BE241}"/>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Compliance</a:t>
            </a:r>
          </a:p>
        </p:txBody>
      </p:sp>
      <p:sp>
        <p:nvSpPr>
          <p:cNvPr id="28" name="Rectangle 27">
            <a:extLst>
              <a:ext uri="{FF2B5EF4-FFF2-40B4-BE49-F238E27FC236}">
                <a16:creationId xmlns:a16="http://schemas.microsoft.com/office/drawing/2014/main" xmlns="" id="{CCF36D76-F568-020C-95F5-8997CA66EF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85CAFE92-7D87-7367-4FAD-89064A2BF73C}"/>
              </a:ext>
            </a:extLst>
          </p:cNvPr>
          <p:cNvSpPr txBox="1"/>
          <p:nvPr/>
        </p:nvSpPr>
        <p:spPr>
          <a:xfrm>
            <a:off x="3598250" y="2495028"/>
            <a:ext cx="8417320" cy="206210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Rank has a dedicated compliance function that is independent of operations and a separate internal audit function that is independent of both operations and the compliance function.</a:t>
            </a:r>
          </a:p>
        </p:txBody>
      </p:sp>
      <p:sp>
        <p:nvSpPr>
          <p:cNvPr id="32" name="Rectangle 31">
            <a:extLst>
              <a:ext uri="{FF2B5EF4-FFF2-40B4-BE49-F238E27FC236}">
                <a16:creationId xmlns:a16="http://schemas.microsoft.com/office/drawing/2014/main" xmlns="" id="{79AC9CD8-3CD1-6F31-A43C-4064FB70D9E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04782C99-42E9-D0B6-42F2-E1F161A462F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BF312B5-5415-5EA3-87A7-53DDB3C6E90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825D4352-32CD-762A-1262-39002E0E6C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5B4B3B1-4E87-0528-4D35-1A3D64A0206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6774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06E79D0-F9A8-F84B-C244-DC47D4B359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75AB398-7E59-2480-3217-AB4FC3A55CA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8FDCF3F-6723-50BB-4BB6-BECECF2E13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69F84F14-0A17-265C-5F7D-755982C5824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91CDA2F-B241-3928-5D98-085CC47440C1}"/>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Implementing Risk Management</a:t>
            </a:r>
          </a:p>
        </p:txBody>
      </p:sp>
      <p:sp>
        <p:nvSpPr>
          <p:cNvPr id="28" name="Rectangle 27">
            <a:extLst>
              <a:ext uri="{FF2B5EF4-FFF2-40B4-BE49-F238E27FC236}">
                <a16:creationId xmlns:a16="http://schemas.microsoft.com/office/drawing/2014/main" xmlns="" id="{29F68CBD-5C37-475B-7642-163A5A8778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A9DE4DE4-1C9A-B8EE-2563-9109BEDC0147}"/>
              </a:ext>
            </a:extLst>
          </p:cNvPr>
          <p:cNvSpPr txBox="1"/>
          <p:nvPr/>
        </p:nvSpPr>
        <p:spPr>
          <a:xfrm>
            <a:off x="3598250" y="2495028"/>
            <a:ext cx="8417320" cy="353943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Internal control specialists who believe that risk management is all about the management  of uncertainty and the achievement of corporate objectives should not become intolerant of the more traditional insurance risk management approach.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3670DD68-D6D4-6627-30B8-32EBCBC9BF6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0553BE9-6863-71D8-1C46-3CDC36378FE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852E9CD5-AC41-C4BE-399F-E443B1B0EEB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D1DE3483-DF8C-0DFD-8BBE-E6C61C0BD5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7ADDB3F-0C2E-53DB-0176-A24DD1BCD9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5306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B1CCB8-A70C-F396-859F-26D332A75A4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CBEE0D00-AEC4-7653-AAE9-F5BA640527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F057CD81-57E7-80C4-C3E5-90ADCFD194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6EE2773C-8AAF-2347-C9E5-FDDE37B9285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CDA8DC3E-9B5F-EDF1-A1DD-29E5C5AD855B}"/>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Implementing Risk Management</a:t>
            </a:r>
          </a:p>
        </p:txBody>
      </p:sp>
      <p:sp>
        <p:nvSpPr>
          <p:cNvPr id="28" name="Rectangle 27">
            <a:extLst>
              <a:ext uri="{FF2B5EF4-FFF2-40B4-BE49-F238E27FC236}">
                <a16:creationId xmlns:a16="http://schemas.microsoft.com/office/drawing/2014/main" xmlns="" id="{1FADFFBD-AD12-B6AE-6134-182E0200D1B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A79CF8E3-1F0C-28C8-CDB0-B3EEC64C124C}"/>
              </a:ext>
            </a:extLst>
          </p:cNvPr>
          <p:cNvSpPr txBox="1"/>
          <p:nvPr/>
        </p:nvSpPr>
        <p:spPr>
          <a:xfrm>
            <a:off x="3598250" y="2495028"/>
            <a:ext cx="8417320" cy="304698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There is no value in one group of specialists being dismissive of the approach adopted by others and being unwilling to utilize the expertise that is available in another group.</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D0A2B36E-B256-62A7-C76C-FB187E9953C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9D9FBAA4-5EFB-0CC9-77C6-84F77FB7A56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BC611D9E-509A-FAFF-52C8-7E969B097FE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55D0A9D6-88B1-9233-FAC7-05B876B28E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E64DAE41-89A5-5922-A99E-F37F27F976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6001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62E49-8ED0-632B-04F6-EC83A560583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BB86AF0-2A97-954B-AB46-FB37ACB14AD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15C1E45-8C5B-2693-0192-42A2E82FFC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7C358779-5EDD-CFB0-DD6D-54FD5AF0083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7A1BEA2-A9F3-5C8E-7F4A-913B36379A89}"/>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Implementing Risk Management</a:t>
            </a:r>
          </a:p>
        </p:txBody>
      </p:sp>
      <p:sp>
        <p:nvSpPr>
          <p:cNvPr id="28" name="Rectangle 27">
            <a:extLst>
              <a:ext uri="{FF2B5EF4-FFF2-40B4-BE49-F238E27FC236}">
                <a16:creationId xmlns:a16="http://schemas.microsoft.com/office/drawing/2014/main" xmlns="" id="{9892113C-E880-7175-251A-0F635AAA6E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5DCC4E6F-4022-6EB0-E0E6-E46ADEDC39AB}"/>
              </a:ext>
            </a:extLst>
          </p:cNvPr>
          <p:cNvSpPr txBox="1"/>
          <p:nvPr/>
        </p:nvSpPr>
        <p:spPr>
          <a:xfrm>
            <a:off x="3598250" y="2495028"/>
            <a:ext cx="8417320" cy="4524315"/>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There is no single style of risk management or approach to risk management that offers all the answers.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Clearly, the various styles that can be adopted should operate as complementary approaches within an organization.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ACE9BB-94A5-CE87-E1FC-DE3686C1DEE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302E99CE-1F85-C0E5-1595-BE4AF72341A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E462C286-1CBD-54D1-B820-DC6BF51B99B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821DCA2-7E67-8BB0-A117-D077E41A62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BF784464-22FA-CBB9-389A-EBBD2439648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7694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96B203-D321-C6C1-400D-CC12ECC3ACB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69612D91-2AA5-6FD1-A98D-55728CB631D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43DF0106-6917-13CC-9320-05BDAD62245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CB81C92A-F885-CC97-82C6-A49C07BBA6D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A9965667-70B6-D364-F61F-61C969DB499C}"/>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Implementing Risk Management</a:t>
            </a:r>
          </a:p>
        </p:txBody>
      </p:sp>
      <p:sp>
        <p:nvSpPr>
          <p:cNvPr id="28" name="Rectangle 27">
            <a:extLst>
              <a:ext uri="{FF2B5EF4-FFF2-40B4-BE49-F238E27FC236}">
                <a16:creationId xmlns:a16="http://schemas.microsoft.com/office/drawing/2014/main" xmlns="" id="{3E84771B-2B74-A741-80D3-2F1DD83BC6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648B2539-93ED-5ED0-257A-D17BE9BA01EF}"/>
              </a:ext>
            </a:extLst>
          </p:cNvPr>
          <p:cNvSpPr txBox="1"/>
          <p:nvPr/>
        </p:nvSpPr>
        <p:spPr>
          <a:xfrm>
            <a:off x="3598250" y="2495028"/>
            <a:ext cx="8417320" cy="353943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integrative approach to risk management accepts that the organization must tolerate certain hazard risks and must have an appropriate appetite for investment in opportunity risks.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2E986E2A-8D0D-E0F2-319B-C21D5BA5FB5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0B2F877-5BF9-3DFC-357D-464DECBC548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939E44C9-7581-C70E-0A58-0ED1A62B8DC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2D22673-0F68-04C9-85D3-B32FCFE8C3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B276E4AA-F8AD-2D4E-9F5D-461CFBCC39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2872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D03ED2-A580-BF9C-48D5-04649459B42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CFF28944-245E-853A-E55D-801DD07B97A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B117AED-471A-A7CA-D5C8-3B609C3875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8B69CDBB-886C-2CCD-AE3D-216F5A9D14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7C10006-65D2-FDAD-F684-F6028C433202}"/>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Implementing Risk Management</a:t>
            </a:r>
          </a:p>
        </p:txBody>
      </p:sp>
      <p:sp>
        <p:nvSpPr>
          <p:cNvPr id="28" name="Rectangle 27">
            <a:extLst>
              <a:ext uri="{FF2B5EF4-FFF2-40B4-BE49-F238E27FC236}">
                <a16:creationId xmlns:a16="http://schemas.microsoft.com/office/drawing/2014/main" xmlns="" id="{0341B85B-F2DB-C352-6AC5-D3E31280F2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9CDC31A4-5641-26C7-69A3-E8F1487A4889}"/>
              </a:ext>
            </a:extLst>
          </p:cNvPr>
          <p:cNvSpPr txBox="1"/>
          <p:nvPr/>
        </p:nvSpPr>
        <p:spPr>
          <a:xfrm>
            <a:off x="3598250" y="2495028"/>
            <a:ext cx="8417320" cy="498598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Risk management tools and techniques should be used to achieve the following:</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914400" lvl="1"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Compliance management provides risk governance;</a:t>
            </a:r>
          </a:p>
          <a:p>
            <a:pPr lvl="1" algn="just">
              <a:spcAft>
                <a:spcPts val="1200"/>
              </a:spcAft>
              <a:defRPr/>
            </a:pPr>
            <a:endParaRPr lang="en-US" sz="3200" dirty="0">
              <a:solidFill>
                <a:prstClr val="black"/>
              </a:solidFill>
              <a:latin typeface="Times New Roman" panose="02020603050405020304" pitchFamily="18" charset="0"/>
              <a:cs typeface="Times New Roman" panose="02020603050405020304" pitchFamily="18" charset="0"/>
            </a:endParaRPr>
          </a:p>
          <a:p>
            <a:pPr marL="914400" lvl="1"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Hazard management makes outcomes less negative;</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E4138FD2-9DF8-C743-012E-B703D3889CB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27099F05-754E-5C84-C300-9159AE92384D}"/>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B556B9C-D6F7-8E69-1027-099EA14B8AD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BEC97F0F-5B9F-1DF8-10A9-14247BB299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257ACE29-5DDD-7D0C-FF4C-B73550A792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0606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A6C453-E76A-5B99-B619-806C65C7770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849C89A4-404C-D363-4E8C-5ECD256B229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80F0EE57-6DBD-9B40-06B6-241E4E290B1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B0CEEDD-50A6-5DB2-63D4-6CA9B8D02C7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4A954FEA-AB76-BF0E-F9A5-C881941138EE}"/>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Implementing Risk Management</a:t>
            </a:r>
          </a:p>
        </p:txBody>
      </p:sp>
      <p:sp>
        <p:nvSpPr>
          <p:cNvPr id="28" name="Rectangle 27">
            <a:extLst>
              <a:ext uri="{FF2B5EF4-FFF2-40B4-BE49-F238E27FC236}">
                <a16:creationId xmlns:a16="http://schemas.microsoft.com/office/drawing/2014/main" xmlns="" id="{3C4416F6-E96F-8D00-B92F-B87F772119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51F7366-9F7E-4FBF-16A3-0C3F4C9F822B}"/>
              </a:ext>
            </a:extLst>
          </p:cNvPr>
          <p:cNvSpPr txBox="1"/>
          <p:nvPr/>
        </p:nvSpPr>
        <p:spPr>
          <a:xfrm>
            <a:off x="3598250" y="2495028"/>
            <a:ext cx="8417320" cy="3508653"/>
          </a:xfrm>
          <a:prstGeom prst="rect">
            <a:avLst/>
          </a:prstGeom>
          <a:noFill/>
        </p:spPr>
        <p:txBody>
          <a:bodyPr wrap="square" rtlCol="0">
            <a:spAutoFit/>
          </a:bodyPr>
          <a:lstStyle/>
          <a:p>
            <a:pPr marL="914400" lvl="1"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Control management reduces the range of possible outcomes;</a:t>
            </a:r>
          </a:p>
          <a:p>
            <a:pPr lvl="1" algn="just">
              <a:spcAft>
                <a:spcPts val="1200"/>
              </a:spcAft>
              <a:defRPr/>
            </a:pPr>
            <a:endParaRPr lang="en-US" sz="3200" dirty="0">
              <a:solidFill>
                <a:prstClr val="black"/>
              </a:solidFill>
              <a:latin typeface="Times New Roman" panose="02020603050405020304" pitchFamily="18" charset="0"/>
              <a:cs typeface="Times New Roman" panose="02020603050405020304" pitchFamily="18" charset="0"/>
            </a:endParaRPr>
          </a:p>
          <a:p>
            <a:pPr marL="914400" lvl="1"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Opportunity management makes outcomes more positive.</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BCAAAA29-792D-296E-8FA9-25615E3D5F2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F0FCD079-C33D-C81F-1362-4E1F148CD83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43874B9-8855-F9E7-210A-4B5096266FC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A20DC305-5C65-14D8-CBA3-ADCCCA9280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B1B0C4C-FE08-B8D8-A842-BD4CEE01A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1136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693CCA-13C5-136A-3F8B-B3E78AC970C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9083038-849C-DF26-36B5-5A28D592E4A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FFBB3E2-5CC7-F2DA-9657-46BACDAD79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11745C7-00E0-E5DC-3D64-637A220945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2BF47D62-47AD-20DC-6FFB-E2437F266022}"/>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542C13A0-44BD-0F19-EAF3-E1E22DB6EA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C4D9B03D-A60E-FF15-F181-CF505905D4F5}"/>
              </a:ext>
            </a:extLst>
          </p:cNvPr>
          <p:cNvSpPr txBox="1"/>
          <p:nvPr/>
        </p:nvSpPr>
        <p:spPr>
          <a:xfrm>
            <a:off x="3598250" y="2495028"/>
            <a:ext cx="8417320" cy="206210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It is important to note that not all activities and functions undertaken by managers should be claimed by the risk manager as being undertaken in the name of risk management.</a:t>
            </a:r>
          </a:p>
        </p:txBody>
      </p:sp>
      <p:sp>
        <p:nvSpPr>
          <p:cNvPr id="32" name="Rectangle 31">
            <a:extLst>
              <a:ext uri="{FF2B5EF4-FFF2-40B4-BE49-F238E27FC236}">
                <a16:creationId xmlns:a16="http://schemas.microsoft.com/office/drawing/2014/main" xmlns="" id="{CE9286A9-D8EB-7877-7361-4DB2DB9AB05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064C15D5-D5C0-FC8B-D140-7F0BE75AC61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EB32DABE-6418-756D-BE69-BA87F1061026}"/>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CC8B150E-1139-934A-7503-9FA35AB1E0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56B67D1-A98E-0A92-7F19-EA41584659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3078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642791-A374-8C74-F619-E498C15EC3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80DD5F4-B1DB-1676-F647-368BDFD81B0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054927F-707B-AC6F-0945-642B687137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BE3FA292-4EEE-EE30-BBB7-E55C0EBBFB0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F0C3BFC3-93AD-3253-0FF5-BA07B6917A5C}"/>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6C73D211-CAE9-D182-15AB-6EEE543DAB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04CE577-58A6-FA83-EEEE-EF6C6FEC51A1}"/>
              </a:ext>
            </a:extLst>
          </p:cNvPr>
          <p:cNvSpPr txBox="1"/>
          <p:nvPr/>
        </p:nvSpPr>
        <p:spPr>
          <a:xfrm>
            <a:off x="3598250" y="2495028"/>
            <a:ext cx="8417320" cy="206210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Not all activities in the organization will be driven by risk management, even if all decisions, processes, procedures and activities have risks embedded within them.</a:t>
            </a:r>
          </a:p>
        </p:txBody>
      </p:sp>
      <p:sp>
        <p:nvSpPr>
          <p:cNvPr id="32" name="Rectangle 31">
            <a:extLst>
              <a:ext uri="{FF2B5EF4-FFF2-40B4-BE49-F238E27FC236}">
                <a16:creationId xmlns:a16="http://schemas.microsoft.com/office/drawing/2014/main" xmlns="" id="{C7455016-FDE9-7D69-01BA-AAFDBA870B7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A1F1D1D-8A93-7D9F-80C0-D2010D06B5EB}"/>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BF12098A-9761-2997-D61B-30B04A6257D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231FDC6-E767-78C8-1205-3457827AC2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BEC932F-5AE6-7022-9E30-766F6CCDBC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4578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63E0D27-4272-5994-B077-BC36933463E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A453604-3899-C5E1-9899-3BF6A948FDB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62369D11-7492-624E-58A9-CF6AFC6D00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2BE25AB3-DB68-FC85-D1E2-2065E1C5B6F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88953E40-EA8C-6E99-4D20-E9B543531E8E}"/>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3B37EC7C-6CAF-719B-E8FB-D7CED5A199A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5AE0C4E3-1FFC-11DA-102D-7EACF855A8A4}"/>
              </a:ext>
            </a:extLst>
          </p:cNvPr>
          <p:cNvSpPr txBox="1"/>
          <p:nvPr/>
        </p:nvSpPr>
        <p:spPr>
          <a:xfrm>
            <a:off x="3598250" y="2495028"/>
            <a:ext cx="8417320" cy="206210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 order to achieve the maximum benefit from risk management input in operations, organizations need instead, however, to focus on loss control. </a:t>
            </a:r>
          </a:p>
        </p:txBody>
      </p:sp>
      <p:sp>
        <p:nvSpPr>
          <p:cNvPr id="32" name="Rectangle 31">
            <a:extLst>
              <a:ext uri="{FF2B5EF4-FFF2-40B4-BE49-F238E27FC236}">
                <a16:creationId xmlns:a16="http://schemas.microsoft.com/office/drawing/2014/main" xmlns="" id="{99613C3D-CDD3-D96C-5E64-05CBF3067B2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EC2AB27D-58EF-9DC0-005E-94A907632C7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E578442C-53E8-1DBA-812E-24EA459B9673}"/>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C93F55B-D1E7-DD3B-C10E-8A0EF42BC6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3D0CF064-3444-C4B0-7FA9-1E26D1414AE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49123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35493F-75BD-6D84-868C-3A98CEF464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1ED174F0-3B23-A474-FEAE-EB6E4FCA98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1E828FF-02BE-6952-31D0-6DBA22E730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E8A32EB7-FEEE-2A9D-A119-61980CF7A58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158203AF-4A0A-675D-A3D5-818C2D729D0D}"/>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BB69D781-1D86-1C49-44C6-EA71FF39EB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A23A2D2-9A29-911D-151D-A7DEEBE88F38}"/>
              </a:ext>
            </a:extLst>
          </p:cNvPr>
          <p:cNvSpPr txBox="1"/>
          <p:nvPr/>
        </p:nvSpPr>
        <p:spPr>
          <a:xfrm>
            <a:off x="3598250" y="2495028"/>
            <a:ext cx="8417320" cy="156966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Loss control is a combination of loss prevention, damage limitation and cost containment.</a:t>
            </a:r>
          </a:p>
        </p:txBody>
      </p:sp>
      <p:sp>
        <p:nvSpPr>
          <p:cNvPr id="32" name="Rectangle 31">
            <a:extLst>
              <a:ext uri="{FF2B5EF4-FFF2-40B4-BE49-F238E27FC236}">
                <a16:creationId xmlns:a16="http://schemas.microsoft.com/office/drawing/2014/main" xmlns="" id="{DDF832C8-7CCA-44C0-B12D-F1258CCC8E2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B7D84F3F-6970-9C6E-DD76-AF4A4461060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12571F7-B81F-E16B-EAEE-4DAAB99A3336}"/>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81B4020-ACDF-95F4-8772-D08B496D1D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2B7DD14-B641-EB11-F132-B24FE621C3A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646190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8469B03-631D-4782-6E51-7BF5D434DC7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0042E9F6-0B86-A587-F183-482CDFB91E9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817169A7-D04A-70BC-EDA9-AE132D8F65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C743482B-4462-C707-596C-2F4DEC26A40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72B930D-17E5-24C2-D75A-91AA20EC3E80}"/>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6E251CC5-80FF-B2D4-0487-B54674B208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64BDA0F-D963-E3F3-5E7A-FBD32E22B6F1}"/>
              </a:ext>
            </a:extLst>
          </p:cNvPr>
          <p:cNvSpPr txBox="1"/>
          <p:nvPr/>
        </p:nvSpPr>
        <p:spPr>
          <a:xfrm>
            <a:off x="3598250" y="2495028"/>
            <a:ext cx="8417320" cy="156966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Projects should be completed on time, to budget and to specification, performance or quality. </a:t>
            </a:r>
          </a:p>
        </p:txBody>
      </p:sp>
      <p:sp>
        <p:nvSpPr>
          <p:cNvPr id="32" name="Rectangle 31">
            <a:extLst>
              <a:ext uri="{FF2B5EF4-FFF2-40B4-BE49-F238E27FC236}">
                <a16:creationId xmlns:a16="http://schemas.microsoft.com/office/drawing/2014/main" xmlns="" id="{3BB4411D-7A3D-B329-7DB0-C4F1388FC9E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0F8B4DE7-4875-0AFD-8BFC-C079FB0C7D5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A5B2866-F694-A8CC-56FF-E7449098D56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3583DA67-0B0A-AF38-C1E5-BB999524A7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A9886E8-D119-ADEA-412A-3D08F299C5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1443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64C086-3CA0-B526-35BE-B441D87F897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9146286E-92E9-FF9D-97A6-7446F2E27E3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E1028C9-F7EA-0120-F098-43DACF266C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C9BEBA3-DE5C-4160-B2AA-5CDBE6A071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7D9F3937-0BA2-2F01-B74B-4B3D1AE8A1B6}"/>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C8230F97-8CA1-061C-9BD1-591DB56DC6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1580B012-2A8F-0161-5FA0-0361ED49B2B1}"/>
              </a:ext>
            </a:extLst>
          </p:cNvPr>
          <p:cNvSpPr txBox="1"/>
          <p:nvPr/>
        </p:nvSpPr>
        <p:spPr>
          <a:xfrm>
            <a:off x="3598250" y="2495028"/>
            <a:ext cx="8417320" cy="304698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Inevitably, there will be a considerable amount of uncertainty associated with all projects.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contribution of risk management is to minimize these uncertainties.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559F41B3-4AEC-3ACC-576A-3E478AE1E3B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4E9AE47-A79D-AD6F-9273-2433483E5BA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42CBB95-400C-DE61-0A6B-1EB0868C675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5C25CE8-CCDB-5C6B-F1EE-8B0C241192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1B2F90B3-CCC8-FFF4-8EAF-5E0B2D7DE2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1426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C3CDA3B-D73E-4DD4-A80D-CE6720AFF4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617EC7D-3925-3046-4104-33BACE720CF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142EC94-C8A2-964B-A6AD-20116FABDC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26DCD9E-D11E-6E4B-27B6-5A0FCE8076A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AC336580-F439-3603-76E7-F9A6FA9E1A29}"/>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F5A1CE58-E53A-4084-56A6-FCC915462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8EB7285-F361-13B3-4F2F-A892B5ACD6D1}"/>
              </a:ext>
            </a:extLst>
          </p:cNvPr>
          <p:cNvSpPr txBox="1"/>
          <p:nvPr/>
        </p:nvSpPr>
        <p:spPr>
          <a:xfrm>
            <a:off x="3598250" y="2495028"/>
            <a:ext cx="8417320" cy="353943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Management of the risks within projects is a style of control management.</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Risk management input into strategy focuses on the risk assessment of the various strategic options available to an organization.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EA156B78-70A3-648A-A779-396B85CDFF7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11A13D6-523D-807F-B560-DCC3A9B8E8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DB82828-4B78-256A-EEAE-2EB1436DEEAC}"/>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65F96C5-F87A-8B8D-A779-CE1D2FF48D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B19026CB-BBFF-7128-B519-08B624E9EC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72399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91F16D3-CF93-4413-ED2A-2E28ACD8475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97340F41-365F-9A6E-30B8-ED13B4C9D31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A39917B-E0C5-704C-29FB-67D95D7469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8A569BDA-A0F3-DDF1-CE79-78623A74315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3DDF3E2C-521F-7962-BCE9-6FD97B5ADCA5}"/>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F9F86333-7E4F-8BE8-4868-24B081F082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7ADB9F8E-6A08-15C5-5120-0E454594663F}"/>
              </a:ext>
            </a:extLst>
          </p:cNvPr>
          <p:cNvSpPr txBox="1"/>
          <p:nvPr/>
        </p:nvSpPr>
        <p:spPr>
          <a:xfrm>
            <a:off x="3598250" y="2495028"/>
            <a:ext cx="8417320" cy="156966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contribution of risk management to successful strategy is, therefore, focused on the decision-making activities.</a:t>
            </a:r>
          </a:p>
        </p:txBody>
      </p:sp>
      <p:sp>
        <p:nvSpPr>
          <p:cNvPr id="32" name="Rectangle 31">
            <a:extLst>
              <a:ext uri="{FF2B5EF4-FFF2-40B4-BE49-F238E27FC236}">
                <a16:creationId xmlns:a16="http://schemas.microsoft.com/office/drawing/2014/main" xmlns="" id="{863DB3BE-571E-1FB1-D952-52053ECEBCE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FB9803B1-6CAD-40CA-7A6E-84C003B33B7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BC09384B-1F17-3022-5818-7B7F2ED4743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50A9C4DF-CABD-E36E-7451-628C903D74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16F15FEE-BABF-519F-9B05-692ECD185B1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5562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FB907F-0C08-44EB-A610-7DA4415E52F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63540A43-ABFC-A2B1-2475-2D2D89C544A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28B82851-2DE0-750F-5EA2-9157D100BB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61E8ADD2-5CC8-B5F7-FC8E-7E379CA01EF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FFA82B03-72F2-4461-ACF3-631E03C43305}"/>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40FB5DFB-9570-38A0-0CC9-A4E488F1DA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3FA82725-C884-DC5F-1BCC-3B0F2368506A}"/>
              </a:ext>
            </a:extLst>
          </p:cNvPr>
          <p:cNvSpPr txBox="1"/>
          <p:nvPr/>
        </p:nvSpPr>
        <p:spPr>
          <a:xfrm>
            <a:off x="3598250" y="2495028"/>
            <a:ext cx="8417320" cy="156966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4Es of opportunity management and plots risk exposure against potential reward. </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EA4F80EE-0238-1DF6-F801-C7BAE7C6DE3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1F0A273C-FDCC-4E45-99D0-77FE5DA2193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1EF750D-ABD5-0280-E62A-7F4415096D53}"/>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1E0458F6-BB5A-0DA0-56B9-A8EB2FD95B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E362B31-B9C9-05D4-59A1-570E39010B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496214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D4E1E1E-4F5A-B047-AD51-B3B470FBA41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A896332-6A65-CE63-540B-799D353F263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769DCDD0-5A6B-1205-E883-047B13313AC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4FF306D-5CD1-A8AA-E090-CA442A2BEB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6FE71B8-5D4B-A286-92A0-43364E26A908}"/>
              </a:ext>
            </a:extLst>
          </p:cNvPr>
          <p:cNvSpPr txBox="1"/>
          <p:nvPr/>
        </p:nvSpPr>
        <p:spPr>
          <a:xfrm>
            <a:off x="4689257" y="1412953"/>
            <a:ext cx="7098551"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Achieving Benefits</a:t>
            </a:r>
          </a:p>
        </p:txBody>
      </p:sp>
      <p:sp>
        <p:nvSpPr>
          <p:cNvPr id="28" name="Rectangle 27">
            <a:extLst>
              <a:ext uri="{FF2B5EF4-FFF2-40B4-BE49-F238E27FC236}">
                <a16:creationId xmlns:a16="http://schemas.microsoft.com/office/drawing/2014/main" xmlns="" id="{B9BC4A9D-BAE2-29BC-AD93-902A65F7F1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E33F3CA3-0DD1-A2CD-9851-ABCEC8E275F1}"/>
              </a:ext>
            </a:extLst>
          </p:cNvPr>
          <p:cNvSpPr txBox="1"/>
          <p:nvPr/>
        </p:nvSpPr>
        <p:spPr>
          <a:xfrm>
            <a:off x="3598250" y="2495028"/>
            <a:ext cx="8417320" cy="3046988"/>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Organizations undertaking strategic risk management will complete a careful review of viable new business prospects and undertake detailed risk assessment before making strategic decisions.</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02964E8-D6BC-76C3-F017-8BC085446A7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257F36EE-BABB-1521-1D9B-F74FBAB924ED}"/>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3F5C6B90-DA1C-F49B-BBC6-E808B94DE6D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98C29B82-E3A7-BE53-11C3-1A9DDB9D50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EEBBFDC3-4294-67FA-A168-E11EEEDD1A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933706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B0BF5D-12C3-A564-8BDA-5ECF399675E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1CE5F77-DB0A-F825-9E6D-E5E4F27FA2B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F2BAE864-980C-F6E0-A54C-E14090F305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20ACEA6-1CC2-59A5-59D4-DC162BC2412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F65568BC-3676-7CBE-BF50-BF8C173053E4}"/>
              </a:ext>
            </a:extLst>
          </p:cNvPr>
          <p:cNvSpPr txBox="1"/>
          <p:nvPr/>
        </p:nvSpPr>
        <p:spPr>
          <a:xfrm>
            <a:off x="4689257" y="1412953"/>
            <a:ext cx="7326313" cy="553998"/>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The Structure of the FIRM Risk Scorecard</a:t>
            </a:r>
          </a:p>
        </p:txBody>
      </p:sp>
      <p:sp>
        <p:nvSpPr>
          <p:cNvPr id="28" name="Rectangle 27">
            <a:extLst>
              <a:ext uri="{FF2B5EF4-FFF2-40B4-BE49-F238E27FC236}">
                <a16:creationId xmlns:a16="http://schemas.microsoft.com/office/drawing/2014/main" xmlns="" id="{4CDF99AE-9401-5328-22C4-7EA2076EA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763B62D8-F2D6-115B-9963-D5F2B91444FA}"/>
              </a:ext>
            </a:extLst>
          </p:cNvPr>
          <p:cNvSpPr txBox="1"/>
          <p:nvPr/>
        </p:nvSpPr>
        <p:spPr>
          <a:xfrm>
            <a:off x="3598250" y="2495028"/>
            <a:ext cx="8417320" cy="1569660"/>
          </a:xfrm>
          <a:prstGeom prst="rect">
            <a:avLst/>
          </a:prstGeom>
          <a:noFill/>
        </p:spPr>
        <p:txBody>
          <a:bodyPr wrap="square" rtlCol="0">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Financial benefits arising from better allocation of funds, monitoring of expenditure and reduced exposure to fraud;</a:t>
            </a:r>
          </a:p>
        </p:txBody>
      </p:sp>
      <p:sp>
        <p:nvSpPr>
          <p:cNvPr id="32" name="Rectangle 31">
            <a:extLst>
              <a:ext uri="{FF2B5EF4-FFF2-40B4-BE49-F238E27FC236}">
                <a16:creationId xmlns:a16="http://schemas.microsoft.com/office/drawing/2014/main" xmlns="" id="{3E1BF3FF-6578-777A-8C9C-5ED93F25630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74DC5FD-F653-AF08-0B0B-711DA32BBB15}"/>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79AE1F5-9CEC-3F5A-4304-145698C6546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79B2511-ADB3-21F7-853C-9E6F435497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3E46505-8955-6E83-4A8C-F1A4DFF551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35671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B4F025-E674-E11A-D9FA-85ECCED1A0F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4AAFED99-C713-8976-BB5A-4367D68CB6D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5C0EAFD-E0EC-0159-2370-BBC625445C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CC54967-43CF-D06B-470C-4933730169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D7B9FA7-4014-F674-5820-BA49374EA56A}"/>
              </a:ext>
            </a:extLst>
          </p:cNvPr>
          <p:cNvSpPr txBox="1"/>
          <p:nvPr/>
        </p:nvSpPr>
        <p:spPr>
          <a:xfrm>
            <a:off x="4689257" y="1412953"/>
            <a:ext cx="7326313" cy="553998"/>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The Structure of the FIRM Risk Scorecard</a:t>
            </a:r>
          </a:p>
        </p:txBody>
      </p:sp>
      <p:sp>
        <p:nvSpPr>
          <p:cNvPr id="28" name="Rectangle 27">
            <a:extLst>
              <a:ext uri="{FF2B5EF4-FFF2-40B4-BE49-F238E27FC236}">
                <a16:creationId xmlns:a16="http://schemas.microsoft.com/office/drawing/2014/main" xmlns="" id="{48558F9B-6664-BF01-A176-2D376738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C8A0DC2-3095-7AE2-C3BF-86E981CFB349}"/>
              </a:ext>
            </a:extLst>
          </p:cNvPr>
          <p:cNvSpPr txBox="1"/>
          <p:nvPr/>
        </p:nvSpPr>
        <p:spPr>
          <a:xfrm>
            <a:off x="3598250" y="2495028"/>
            <a:ext cx="8417320" cy="2215991"/>
          </a:xfrm>
          <a:prstGeom prst="rect">
            <a:avLst/>
          </a:prstGeom>
          <a:noFill/>
        </p:spPr>
        <p:txBody>
          <a:bodyPr wrap="square" rtlCol="0">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Infrastructure benefits that have included fewer failures of the IT systems and reduced staff absence rates;</a:t>
            </a:r>
          </a:p>
          <a:p>
            <a:pPr marL="457200" indent="-4572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189FA576-B84B-C99E-4DD2-05473DB1DF1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E3690773-13C9-0238-22BD-4D46184D231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AD52AC4-6B16-67D9-C28E-24A52AC42E2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101B2D0-9CFC-E8CD-5098-08F888BE2B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B54572B-4FD2-BE2F-41F8-CBC85CF1C7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52728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780AD28-481F-34E3-ED66-CD35B165E80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ABF2DAAA-3E55-1348-0875-4FE5AEB394C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439B1664-A4F5-BA36-E063-BC679DBB79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5D73488-9060-5835-55E4-7E6EC792289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0A42BCBF-2479-8D72-BC82-81799B0254AC}"/>
              </a:ext>
            </a:extLst>
          </p:cNvPr>
          <p:cNvSpPr txBox="1"/>
          <p:nvPr/>
        </p:nvSpPr>
        <p:spPr>
          <a:xfrm>
            <a:off x="4689257" y="1412953"/>
            <a:ext cx="7326313" cy="553998"/>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The Structure of the FIRM Risk Scorecard</a:t>
            </a:r>
          </a:p>
        </p:txBody>
      </p:sp>
      <p:sp>
        <p:nvSpPr>
          <p:cNvPr id="28" name="Rectangle 27">
            <a:extLst>
              <a:ext uri="{FF2B5EF4-FFF2-40B4-BE49-F238E27FC236}">
                <a16:creationId xmlns:a16="http://schemas.microsoft.com/office/drawing/2014/main" xmlns="" id="{D7CA678A-201B-C91A-FBB4-BBF64472A42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AF53CCF4-37CF-CA2D-479D-8796039CDB45}"/>
              </a:ext>
            </a:extLst>
          </p:cNvPr>
          <p:cNvSpPr txBox="1"/>
          <p:nvPr/>
        </p:nvSpPr>
        <p:spPr>
          <a:xfrm>
            <a:off x="3598250" y="2495028"/>
            <a:ext cx="8417320" cy="2062103"/>
          </a:xfrm>
          <a:prstGeom prst="rect">
            <a:avLst/>
          </a:prstGeom>
          <a:noFill/>
        </p:spPr>
        <p:txBody>
          <a:bodyPr wrap="square" rtlCol="0">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Reputational benefits from ethical sourcing policies and use of organic food in the restaurant, as well as successful niche productions in the theatre;</a:t>
            </a:r>
          </a:p>
        </p:txBody>
      </p:sp>
      <p:sp>
        <p:nvSpPr>
          <p:cNvPr id="32" name="Rectangle 31">
            <a:extLst>
              <a:ext uri="{FF2B5EF4-FFF2-40B4-BE49-F238E27FC236}">
                <a16:creationId xmlns:a16="http://schemas.microsoft.com/office/drawing/2014/main" xmlns="" id="{460ABF9F-1870-29EB-5A4A-AEEEC34417A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679DC8AC-A00F-0400-1641-68F63DC1AEF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6F9E94F1-6FFC-8D7F-0A1D-D499932F686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94761D3D-D60F-998C-4227-92F0C454A4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1D3E474E-AB9A-E9A9-4763-7585D0E251F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21603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187FBC-1F76-EB64-D6CA-ED96D887C1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BE79447-4358-35D2-C9ED-375B07CE78F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B0021E4-B170-8103-443B-96206882F8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3AABBFA9-F227-DC18-BD96-7C004F0EFD4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7AE98C14-A4A9-D0C5-8ECD-CC7DAA10E1C5}"/>
              </a:ext>
            </a:extLst>
          </p:cNvPr>
          <p:cNvSpPr txBox="1"/>
          <p:nvPr/>
        </p:nvSpPr>
        <p:spPr>
          <a:xfrm>
            <a:off x="4689257" y="1412953"/>
            <a:ext cx="7326313" cy="553998"/>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The Structure of the FIRM Risk Scorecard</a:t>
            </a:r>
          </a:p>
        </p:txBody>
      </p:sp>
      <p:sp>
        <p:nvSpPr>
          <p:cNvPr id="28" name="Rectangle 27">
            <a:extLst>
              <a:ext uri="{FF2B5EF4-FFF2-40B4-BE49-F238E27FC236}">
                <a16:creationId xmlns:a16="http://schemas.microsoft.com/office/drawing/2014/main" xmlns="" id="{D3D3885C-AF93-BF97-C93F-A51936110D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2D37D7E2-DC77-67BD-D9FB-C6A282A9077C}"/>
              </a:ext>
            </a:extLst>
          </p:cNvPr>
          <p:cNvSpPr txBox="1"/>
          <p:nvPr/>
        </p:nvSpPr>
        <p:spPr>
          <a:xfrm>
            <a:off x="3598250" y="2495028"/>
            <a:ext cx="8417320" cy="2708434"/>
          </a:xfrm>
          <a:prstGeom prst="rect">
            <a:avLst/>
          </a:prstGeom>
          <a:noFill/>
        </p:spPr>
        <p:txBody>
          <a:bodyPr wrap="square" rtlCol="0">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Marketplace benefits resulting in 89 per cent occupancy rates, up from 83 per cent three years ago, as well as increased spend in the theatre by patrons.</a:t>
            </a:r>
          </a:p>
          <a:p>
            <a:pPr marL="457200" indent="-457200" algn="just">
              <a:spcAft>
                <a:spcPts val="1200"/>
              </a:spcAf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8C1A232C-3C04-5B60-7B6E-E1B431ADCE4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0BD49C8F-19DB-B720-508A-E5765348CE3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DED2B0C-B0C7-AFAB-AEE8-68B7E20723D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5492CD35-96B3-1FF1-8443-BCE7BDE359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555FD7D-514F-DCA7-D291-33B5AB392F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65703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379385-998D-C8F9-2E96-69FDF85EC8D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B4E56E9-9ECE-71E7-15CF-E25BCE72D31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9555068-BE15-32B5-D906-30735EC0E7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8AA0A40-8742-53E8-6B38-4838828831A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53C52FFE-6227-8DB9-382B-C6A714143458}"/>
              </a:ext>
            </a:extLst>
          </p:cNvPr>
          <p:cNvSpPr txBox="1"/>
          <p:nvPr/>
        </p:nvSpPr>
        <p:spPr>
          <a:xfrm>
            <a:off x="4689257" y="1412953"/>
            <a:ext cx="7326313" cy="553998"/>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The Structure of the FIRM Risk Scorecard</a:t>
            </a:r>
          </a:p>
        </p:txBody>
      </p:sp>
      <p:sp>
        <p:nvSpPr>
          <p:cNvPr id="28" name="Rectangle 27">
            <a:extLst>
              <a:ext uri="{FF2B5EF4-FFF2-40B4-BE49-F238E27FC236}">
                <a16:creationId xmlns:a16="http://schemas.microsoft.com/office/drawing/2014/main" xmlns="" id="{BDABA221-DFC4-730D-62CB-36D1E6B0A6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CC17D22B-AEFB-16D9-23FC-5F4748270AE8}"/>
              </a:ext>
            </a:extLst>
          </p:cNvPr>
          <p:cNvSpPr txBox="1"/>
          <p:nvPr/>
        </p:nvSpPr>
        <p:spPr>
          <a:xfrm>
            <a:off x="3598250" y="2495028"/>
            <a:ext cx="8417320" cy="2708434"/>
          </a:xfrm>
          <a:prstGeom prst="rect">
            <a:avLst/>
          </a:prstGeom>
          <a:noFill/>
        </p:spPr>
        <p:txBody>
          <a:bodyPr wrap="square" rtlCol="0">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Using the structure of the FIRM risk scorecard, an organization will be able to demonstrate the benefits that it has obtained from a risk management initiative. </a:t>
            </a:r>
          </a:p>
          <a:p>
            <a:pPr marL="457200" indent="-457200" algn="just">
              <a:spcAft>
                <a:spcPts val="1200"/>
              </a:spcAf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2C300D4C-67A5-BDBE-890B-EE9A9256EFA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FD763BE-4B9C-6FA2-5578-AD290ADE701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1F3B7C1-B624-B3DC-DEFD-08267603111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5ACB9008-4962-BB38-82C0-ED51F126A8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E5F6B0A-DBFB-432A-2650-D49299E08B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95807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29C79F-E5B1-1B94-76C3-91BD27D563F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C943AFC1-17BC-A18A-133E-25B1402A846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776F900-DAE6-63CB-70FD-D52CF0481B0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CE8F82E-1379-9730-0BD6-0EA0AB63666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85E5B78B-8387-906D-F24A-A760D982E11A}"/>
              </a:ext>
            </a:extLst>
          </p:cNvPr>
          <p:cNvSpPr txBox="1"/>
          <p:nvPr/>
        </p:nvSpPr>
        <p:spPr>
          <a:xfrm>
            <a:off x="4689257" y="1412953"/>
            <a:ext cx="7326313" cy="553998"/>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The Structure of the FIRM Risk Scorecard</a:t>
            </a:r>
          </a:p>
        </p:txBody>
      </p:sp>
      <p:sp>
        <p:nvSpPr>
          <p:cNvPr id="28" name="Rectangle 27">
            <a:extLst>
              <a:ext uri="{FF2B5EF4-FFF2-40B4-BE49-F238E27FC236}">
                <a16:creationId xmlns:a16="http://schemas.microsoft.com/office/drawing/2014/main" xmlns="" id="{27F7039A-8EE0-3AE0-16E7-A8F9DC029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B37DF83-B7A7-9C25-A00F-78E6ADD01F46}"/>
              </a:ext>
            </a:extLst>
          </p:cNvPr>
          <p:cNvSpPr txBox="1"/>
          <p:nvPr/>
        </p:nvSpPr>
        <p:spPr>
          <a:xfrm>
            <a:off x="3598250" y="2495028"/>
            <a:ext cx="8417320" cy="3354765"/>
          </a:xfrm>
          <a:prstGeom prst="rect">
            <a:avLst/>
          </a:prstGeom>
          <a:noFill/>
        </p:spPr>
        <p:txBody>
          <a:bodyPr wrap="square" rtlCol="0">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It is likely that the following benefits will have been delivered to a theatre that has been pursuing a structured proactive enterprise risk management approach for about three years.</a:t>
            </a:r>
          </a:p>
          <a:p>
            <a:pPr marL="457200" indent="-457200" algn="just">
              <a:spcAft>
                <a:spcPts val="1200"/>
              </a:spcAf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indent="-457200" algn="just">
              <a:spcAft>
                <a:spcPts val="1200"/>
              </a:spcAf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E015D1BE-042A-B6CF-DEF2-AF4AAF8F5F7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C62EFDD4-FA07-4F16-2F65-6B5FB664707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8D2B8E2A-A533-DB41-A8A9-C4814E6442A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487C355-01CD-0287-9A13-ECCF6EF03A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1BDD34DF-A9E5-8230-1022-C613F92AA0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520544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54B253B1-2949-47EC-A50C-0A533C86D1AD}">
  <ds:schemaRef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http://schemas.microsoft.com/office/2006/metadata/properties"/>
    <ds:schemaRef ds:uri="http://schemas.microsoft.com/office/2006/documentManagement/typ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88A50DAF-5460-41A7-8782-358AE60AA3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59</TotalTime>
  <Words>1379</Words>
  <Application>Microsoft Office PowerPoint</Application>
  <PresentationFormat>Widescreen</PresentationFormat>
  <Paragraphs>264</Paragraphs>
  <Slides>40</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77</cp:revision>
  <dcterms:created xsi:type="dcterms:W3CDTF">2023-04-29T09:08:00Z</dcterms:created>
  <dcterms:modified xsi:type="dcterms:W3CDTF">2024-02-26T21:13:12Z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